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8" r:id="rId8"/>
    <p:sldId id="263" r:id="rId9"/>
    <p:sldId id="264" r:id="rId10"/>
    <p:sldId id="265" r:id="rId11"/>
    <p:sldId id="287" r:id="rId12"/>
    <p:sldId id="267" r:id="rId13"/>
    <p:sldId id="27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ESSOR Et CRISE DE L’ETAT SAVOYARD</a:t>
            </a:r>
          </a:p>
        </p:txBody>
      </p:sp>
    </p:spTree>
    <p:extLst>
      <p:ext uri="{BB962C8B-B14F-4D97-AF65-F5344CB8AC3E}">
        <p14:creationId xmlns:p14="http://schemas.microsoft.com/office/powerpoint/2010/main" val="226039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Etats de Savoie A l’âge de la formation des </a:t>
            </a:r>
            <a:r>
              <a:rPr lang="fr-FR" dirty="0" err="1"/>
              <a:t>Etats</a:t>
            </a:r>
            <a:r>
              <a:rPr lang="fr-FR" dirty="0"/>
              <a:t> modernes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138" y="1899871"/>
            <a:ext cx="4682430" cy="4666377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l="13626" t="30950" r="21658"/>
          <a:stretch/>
        </p:blipFill>
        <p:spPr>
          <a:xfrm>
            <a:off x="6449787" y="1899871"/>
            <a:ext cx="5014776" cy="466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3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1248504"/>
          </a:xfrm>
        </p:spPr>
        <p:txBody>
          <a:bodyPr>
            <a:normAutofit/>
          </a:bodyPr>
          <a:lstStyle/>
          <a:p>
            <a:r>
              <a:rPr lang="fr-FR" sz="2400" dirty="0"/>
              <a:t>I) Le temps d’Amédée VIII (1391-1453)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2" y="3429001"/>
            <a:ext cx="11029615" cy="1248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II) La crise de l’Etat savoyard</a:t>
            </a:r>
          </a:p>
        </p:txBody>
      </p:sp>
    </p:spTree>
    <p:extLst>
      <p:ext uri="{BB962C8B-B14F-4D97-AF65-F5344CB8AC3E}">
        <p14:creationId xmlns:p14="http://schemas.microsoft.com/office/powerpoint/2010/main" val="399976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468240"/>
            <a:ext cx="11029616" cy="1013800"/>
          </a:xfrm>
        </p:spPr>
        <p:txBody>
          <a:bodyPr/>
          <a:lstStyle/>
          <a:p>
            <a:r>
              <a:rPr lang="fr-FR" dirty="0"/>
              <a:t>I) Amédée VIII, Comte, Duc, Ermite, Pape et Cardinal (1391-1451)</a:t>
            </a:r>
          </a:p>
        </p:txBody>
      </p:sp>
      <p:pic>
        <p:nvPicPr>
          <p:cNvPr id="1026" name="Picture 2" descr="https://upload.wikimedia.org/wikipedia/commons/e/e7/Vigiles_du_roi_Charles_VII_17.jpg">
            <a:extLst>
              <a:ext uri="{FF2B5EF4-FFF2-40B4-BE49-F238E27FC236}">
                <a16:creationId xmlns:a16="http://schemas.microsoft.com/office/drawing/2014/main" id="{063FD5D3-8B5F-4ECC-8001-A9C1F38E99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96"/>
          <a:stretch/>
        </p:blipFill>
        <p:spPr bwMode="auto">
          <a:xfrm>
            <a:off x="5374049" y="1828800"/>
            <a:ext cx="6412319" cy="480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0B72B4-C71F-4954-B274-A79FD8ACFA6C}"/>
              </a:ext>
            </a:extLst>
          </p:cNvPr>
          <p:cNvSpPr/>
          <p:nvPr/>
        </p:nvSpPr>
        <p:spPr>
          <a:xfrm>
            <a:off x="581192" y="5988386"/>
            <a:ext cx="4968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</a:rPr>
              <a:t>Martial d’Auvergne, </a:t>
            </a:r>
            <a:r>
              <a:rPr lang="fr-FR" i="1" dirty="0">
                <a:latin typeface="+mj-lt"/>
              </a:rPr>
              <a:t>Les Vigiles de Charles VII</a:t>
            </a:r>
            <a:r>
              <a:rPr lang="fr-FR" dirty="0">
                <a:latin typeface="+mj-lt"/>
              </a:rPr>
              <a:t> (vers 1484), ms BNF.</a:t>
            </a:r>
          </a:p>
        </p:txBody>
      </p:sp>
    </p:spTree>
    <p:extLst>
      <p:ext uri="{BB962C8B-B14F-4D97-AF65-F5344CB8AC3E}">
        <p14:creationId xmlns:p14="http://schemas.microsoft.com/office/powerpoint/2010/main" val="2423047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Naissance d’Amédée VIII (1383)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88087" y="3548390"/>
            <a:ext cx="1691188" cy="994504"/>
          </a:xfrm>
          <a:prstGeom prst="rect">
            <a:avLst/>
          </a:prstGeom>
        </p:spPr>
        <p:txBody>
          <a:bodyPr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Amédée VII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40012" y="2351947"/>
            <a:ext cx="5489408" cy="994504"/>
          </a:xfrm>
          <a:prstGeom prst="rect">
            <a:avLst/>
          </a:prstGeom>
        </p:spPr>
        <p:txBody>
          <a:bodyPr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Amédée VI († 1383)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2076191" y="3093143"/>
            <a:ext cx="0" cy="4435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>
            <a:cxnSpLocks/>
          </p:cNvCxnSpPr>
          <p:nvPr/>
        </p:nvCxnSpPr>
        <p:spPr>
          <a:xfrm>
            <a:off x="3211939" y="4072869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cxnSpLocks/>
          </p:cNvCxnSpPr>
          <p:nvPr/>
        </p:nvCxnSpPr>
        <p:spPr>
          <a:xfrm flipH="1">
            <a:off x="2096863" y="4072869"/>
            <a:ext cx="200770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cxnSpLocks/>
          </p:cNvCxnSpPr>
          <p:nvPr/>
        </p:nvCxnSpPr>
        <p:spPr>
          <a:xfrm flipH="1">
            <a:off x="1062009" y="3060485"/>
            <a:ext cx="2523534" cy="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cxnSpLocks/>
          </p:cNvCxnSpPr>
          <p:nvPr/>
        </p:nvCxnSpPr>
        <p:spPr>
          <a:xfrm>
            <a:off x="3576607" y="2893944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cxnSpLocks/>
          </p:cNvCxnSpPr>
          <p:nvPr/>
        </p:nvCxnSpPr>
        <p:spPr>
          <a:xfrm>
            <a:off x="1062009" y="2893928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2652870" y="2341990"/>
            <a:ext cx="2425079" cy="994504"/>
          </a:xfrm>
          <a:prstGeom prst="rect">
            <a:avLst/>
          </a:prstGeom>
        </p:spPr>
        <p:txBody>
          <a:bodyPr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Bonne de Bourbon</a:t>
            </a:r>
          </a:p>
        </p:txBody>
      </p:sp>
      <p:cxnSp>
        <p:nvCxnSpPr>
          <p:cNvPr id="20" name="Connecteur droit 19"/>
          <p:cNvCxnSpPr>
            <a:cxnSpLocks/>
          </p:cNvCxnSpPr>
          <p:nvPr/>
        </p:nvCxnSpPr>
        <p:spPr>
          <a:xfrm>
            <a:off x="2074382" y="3906312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cxnSpLocks/>
          </p:cNvCxnSpPr>
          <p:nvPr/>
        </p:nvCxnSpPr>
        <p:spPr>
          <a:xfrm>
            <a:off x="4104566" y="3862767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contenu 2"/>
          <p:cNvSpPr txBox="1">
            <a:spLocks/>
          </p:cNvSpPr>
          <p:nvPr/>
        </p:nvSpPr>
        <p:spPr>
          <a:xfrm>
            <a:off x="3188002" y="3503050"/>
            <a:ext cx="2049525" cy="994504"/>
          </a:xfrm>
          <a:prstGeom prst="rect">
            <a:avLst/>
          </a:prstGeom>
        </p:spPr>
        <p:txBody>
          <a:bodyPr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Bonne de Berry</a:t>
            </a:r>
          </a:p>
        </p:txBody>
      </p:sp>
      <p:sp>
        <p:nvSpPr>
          <p:cNvPr id="27" name="Espace réservé du contenu 2"/>
          <p:cNvSpPr txBox="1">
            <a:spLocks/>
          </p:cNvSpPr>
          <p:nvPr/>
        </p:nvSpPr>
        <p:spPr>
          <a:xfrm>
            <a:off x="2527672" y="4336499"/>
            <a:ext cx="1691188" cy="994504"/>
          </a:xfrm>
          <a:prstGeom prst="rect">
            <a:avLst/>
          </a:prstGeom>
        </p:spPr>
        <p:txBody>
          <a:bodyPr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Amédée</a:t>
            </a:r>
            <a:r>
              <a:rPr lang="fr-FR" dirty="0"/>
              <a:t> VIII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345" y="1953191"/>
            <a:ext cx="6688636" cy="446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4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8" grpId="0"/>
      <p:bldP spid="25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Château de Ripaille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2157779"/>
            <a:ext cx="6548791" cy="3678238"/>
          </a:xfr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8656" t="6075" r="7883" b="11595"/>
          <a:stretch/>
        </p:blipFill>
        <p:spPr>
          <a:xfrm>
            <a:off x="5552389" y="2157779"/>
            <a:ext cx="3728232" cy="367769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066" y="2157779"/>
            <a:ext cx="5142273" cy="367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0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1391 : le </a:t>
            </a:r>
            <a:r>
              <a:rPr lang="fr-FR" dirty="0" err="1"/>
              <a:t>drAme</a:t>
            </a:r>
            <a:r>
              <a:rPr lang="fr-FR" dirty="0"/>
              <a:t> de Ripaille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5915" t="9407" b="7259"/>
          <a:stretch/>
        </p:blipFill>
        <p:spPr>
          <a:xfrm>
            <a:off x="7968340" y="451274"/>
            <a:ext cx="4083337" cy="6406726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72391" y="2510947"/>
            <a:ext cx="7637600" cy="1248504"/>
          </a:xfrm>
        </p:spPr>
        <p:txBody>
          <a:bodyPr>
            <a:normAutofit/>
          </a:bodyPr>
          <a:lstStyle/>
          <a:p>
            <a:r>
              <a:rPr lang="fr-FR" sz="2400" dirty="0"/>
              <a:t>Accusations d’assassinat formulées contre Bonne de Bourbon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60445" y="3566139"/>
            <a:ext cx="7455381" cy="1248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mars 1393 : le duc de Berry obtient les aveux de Jean Grandville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216104" y="4450488"/>
            <a:ext cx="7455380" cy="1248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Juillet 1393 : exécution de Pierre de </a:t>
            </a:r>
            <a:r>
              <a:rPr lang="fr-FR" sz="2400" dirty="0" err="1"/>
              <a:t>Lompnes</a:t>
            </a:r>
            <a:endParaRPr lang="fr-FR" sz="2400" dirty="0"/>
          </a:p>
        </p:txBody>
      </p:sp>
      <p:pic>
        <p:nvPicPr>
          <p:cNvPr id="9" name="Picture 2" descr="C:\Documents and Settings\Laurent\Mes documents\Fichiers Laurent 08\Saints de la maison de Savoie\images\A. VIII com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1189" y="573304"/>
            <a:ext cx="4475420" cy="4358575"/>
          </a:xfrm>
          <a:prstGeom prst="rect">
            <a:avLst/>
          </a:prstGeom>
          <a:noFill/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52727D0-7DBF-46C3-9235-088AE20618FE}"/>
              </a:ext>
            </a:extLst>
          </p:cNvPr>
          <p:cNvSpPr txBox="1">
            <a:spLocks/>
          </p:cNvSpPr>
          <p:nvPr/>
        </p:nvSpPr>
        <p:spPr>
          <a:xfrm>
            <a:off x="197712" y="5505680"/>
            <a:ext cx="7814971" cy="1248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Octobre 1393 : intervention du duc de Bourgogne, Philippe le Hardi, qui fait épouser sa fille Marie à Amédée VIII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C62F07-8053-9FC3-257F-F6A694391C03}"/>
              </a:ext>
            </a:extLst>
          </p:cNvPr>
          <p:cNvSpPr txBox="1">
            <a:spLocks/>
          </p:cNvSpPr>
          <p:nvPr/>
        </p:nvSpPr>
        <p:spPr>
          <a:xfrm>
            <a:off x="305808" y="1782741"/>
            <a:ext cx="7637600" cy="1248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Bonne de Bourbon prend le pouvoir</a:t>
            </a:r>
          </a:p>
        </p:txBody>
      </p:sp>
    </p:spTree>
    <p:extLst>
      <p:ext uri="{BB962C8B-B14F-4D97-AF65-F5344CB8AC3E}">
        <p14:creationId xmlns:p14="http://schemas.microsoft.com/office/powerpoint/2010/main" val="268424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  <p:bldP spid="10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marque présente du drame de ripaille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2180497"/>
            <a:ext cx="4823565" cy="1085218"/>
          </a:xfrm>
        </p:spPr>
        <p:txBody>
          <a:bodyPr>
            <a:normAutofit/>
          </a:bodyPr>
          <a:lstStyle/>
          <a:p>
            <a:r>
              <a:rPr lang="fr-FR" sz="2400" dirty="0"/>
              <a:t>1398 :  Amédée VIII est proclamé comte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3" y="3746585"/>
            <a:ext cx="4823564" cy="10852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1410 :  Fondation d’un prieuré de chanoines de Saint-Maurice d’</a:t>
            </a:r>
            <a:r>
              <a:rPr lang="fr-FR" sz="2400" dirty="0" err="1"/>
              <a:t>Agaune</a:t>
            </a:r>
            <a:r>
              <a:rPr lang="fr-FR" sz="2400" dirty="0"/>
              <a:t> à Ripaille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569" y="2180497"/>
            <a:ext cx="6301337" cy="41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3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702156"/>
            <a:ext cx="5498594" cy="1013800"/>
          </a:xfrm>
        </p:spPr>
        <p:txBody>
          <a:bodyPr>
            <a:normAutofit/>
          </a:bodyPr>
          <a:lstStyle/>
          <a:p>
            <a:r>
              <a:rPr lang="fr-FR" dirty="0"/>
              <a:t>LA montée en puissance de la principauté savoyarde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787" y="596350"/>
            <a:ext cx="5682411" cy="6177393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79759" y="3353409"/>
            <a:ext cx="5232317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Intégration définitive du pays niçois aux </a:t>
            </a:r>
            <a:r>
              <a:rPr lang="fr-FR" sz="2400" dirty="0" err="1"/>
              <a:t>Etats</a:t>
            </a:r>
            <a:r>
              <a:rPr lang="fr-FR" sz="2400" dirty="0"/>
              <a:t> savoyards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379758" y="4455896"/>
            <a:ext cx="5232317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Acquisition du Piémont (1418)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379758" y="5558383"/>
            <a:ext cx="5232317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Mainmise sur Verceil (1427)</a:t>
            </a:r>
          </a:p>
        </p:txBody>
      </p:sp>
      <p:sp>
        <p:nvSpPr>
          <p:cNvPr id="10" name="Ellipse 9"/>
          <p:cNvSpPr/>
          <p:nvPr/>
        </p:nvSpPr>
        <p:spPr>
          <a:xfrm>
            <a:off x="8071950" y="2064675"/>
            <a:ext cx="609596" cy="5944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9291146" y="3685046"/>
            <a:ext cx="1755226" cy="17488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8823436" y="4751840"/>
            <a:ext cx="1755226" cy="18642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0589172" y="3194535"/>
            <a:ext cx="987973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>
          <a:xfrm>
            <a:off x="379759" y="2131526"/>
            <a:ext cx="5232317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Acquisition du comté de Genève (1402)</a:t>
            </a:r>
          </a:p>
        </p:txBody>
      </p:sp>
    </p:spTree>
    <p:extLst>
      <p:ext uri="{BB962C8B-B14F-4D97-AF65-F5344CB8AC3E}">
        <p14:creationId xmlns:p14="http://schemas.microsoft.com/office/powerpoint/2010/main" val="160860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  <p:bldP spid="10" grpId="0" animBg="1"/>
      <p:bldP spid="11" grpId="0" animBg="1"/>
      <p:bldP spid="12" grpId="0" animBg="1"/>
      <p:bldP spid="14" grpId="0" animBg="1"/>
      <p:bldP spid="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couronnement ducal de 1416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4476" y="3429000"/>
            <a:ext cx="4266154" cy="3179618"/>
          </a:xfrm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581192" y="2438106"/>
            <a:ext cx="5851139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Février 1416 : l’empereur Sigismond concède le titre ducal à Amédée VIII</a:t>
            </a:r>
          </a:p>
        </p:txBody>
      </p:sp>
      <p:pic>
        <p:nvPicPr>
          <p:cNvPr id="2050" name="Picture 2" descr="no alt text provided">
            <a:extLst>
              <a:ext uri="{FF2B5EF4-FFF2-40B4-BE49-F238E27FC236}">
                <a16:creationId xmlns:a16="http://schemas.microsoft.com/office/drawing/2014/main" id="{E528FC65-A40E-4ECD-BF15-F797F41A55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54"/>
          <a:stretch>
            <a:fillRect/>
          </a:stretch>
        </p:blipFill>
        <p:spPr bwMode="auto">
          <a:xfrm>
            <a:off x="7113587" y="1402773"/>
            <a:ext cx="5078413" cy="545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14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137841" cy="1013800"/>
          </a:xfrm>
        </p:spPr>
        <p:txBody>
          <a:bodyPr>
            <a:normAutofit/>
          </a:bodyPr>
          <a:lstStyle/>
          <a:p>
            <a:r>
              <a:rPr lang="fr-FR" dirty="0"/>
              <a:t>Le Bonheur de la Savoie est le fruit du Malheur de La France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5276" y="2473825"/>
            <a:ext cx="3686007" cy="591887"/>
          </a:xfrm>
        </p:spPr>
        <p:txBody>
          <a:bodyPr>
            <a:normAutofit/>
          </a:bodyPr>
          <a:lstStyle/>
          <a:p>
            <a:r>
              <a:rPr lang="fr-FR" sz="2400" dirty="0"/>
              <a:t>1392 : folie de Charles VI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65276" y="3527637"/>
            <a:ext cx="3358510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1415 :  Azincourt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665276" y="4581449"/>
            <a:ext cx="3358510" cy="591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1420 :  Traité de Troyes</a:t>
            </a:r>
          </a:p>
        </p:txBody>
      </p:sp>
      <p:pic>
        <p:nvPicPr>
          <p:cNvPr id="2050" name="Picture 2" descr="Résultat de recherche d'images pour &quot;traité de troyes 1420&quot;">
            <a:extLst>
              <a:ext uri="{FF2B5EF4-FFF2-40B4-BE49-F238E27FC236}">
                <a16:creationId xmlns:a16="http://schemas.microsoft.com/office/drawing/2014/main" id="{E8CA7F00-E490-4248-B41E-2210D400B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547" y="1787394"/>
            <a:ext cx="4243486" cy="507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3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i="1" dirty="0"/>
              <a:t>STATUTA </a:t>
            </a:r>
            <a:r>
              <a:rPr lang="fr-FR" i="1" dirty="0" err="1"/>
              <a:t>SabAUDIAE</a:t>
            </a:r>
            <a:r>
              <a:rPr lang="fr-FR" i="1" dirty="0"/>
              <a:t> </a:t>
            </a:r>
            <a:r>
              <a:rPr lang="fr-FR" dirty="0"/>
              <a:t>(1430)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566" y="611277"/>
            <a:ext cx="4615163" cy="61241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4270" y="367169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Livre I : questions religieuses </a:t>
            </a:r>
          </a:p>
        </p:txBody>
      </p:sp>
      <p:sp>
        <p:nvSpPr>
          <p:cNvPr id="7" name="Rectangle 6"/>
          <p:cNvSpPr/>
          <p:nvPr/>
        </p:nvSpPr>
        <p:spPr>
          <a:xfrm>
            <a:off x="462881" y="42726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Livre II : l'organisation publique du duché</a:t>
            </a:r>
          </a:p>
        </p:txBody>
      </p:sp>
      <p:sp>
        <p:nvSpPr>
          <p:cNvPr id="8" name="Rectangle 7"/>
          <p:cNvSpPr/>
          <p:nvPr/>
        </p:nvSpPr>
        <p:spPr>
          <a:xfrm>
            <a:off x="494270" y="487570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Livre III : statuts des métiers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94270" y="555666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Livre IV : tarif des actes publics et privés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4270" y="617990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Livre V : tenues vestimentaires et ordre social.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881" y="1950494"/>
            <a:ext cx="64215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Définition d’un premier </a:t>
            </a:r>
            <a:r>
              <a:rPr lang="fr-FR" sz="2400" i="1" dirty="0" err="1"/>
              <a:t>ius</a:t>
            </a:r>
            <a:r>
              <a:rPr lang="fr-FR" sz="2400" i="1" dirty="0"/>
              <a:t> </a:t>
            </a:r>
            <a:r>
              <a:rPr lang="fr-FR" sz="2400" i="1" dirty="0" err="1"/>
              <a:t>comune</a:t>
            </a:r>
            <a:r>
              <a:rPr lang="fr-FR" sz="2400" dirty="0"/>
              <a:t>, « à l’exception des chapitres de nos terres d’Italie, du Piémont et de Provence auxquels nous n’entendons pas déroger par ces statuts »</a:t>
            </a:r>
          </a:p>
        </p:txBody>
      </p:sp>
    </p:spTree>
    <p:extLst>
      <p:ext uri="{BB962C8B-B14F-4D97-AF65-F5344CB8AC3E}">
        <p14:creationId xmlns:p14="http://schemas.microsoft.com/office/powerpoint/2010/main" val="312423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AMéDée</a:t>
            </a:r>
            <a:r>
              <a:rPr lang="fr-FR" dirty="0"/>
              <a:t> VIII Et Sa nouvelle majesté</a:t>
            </a:r>
          </a:p>
        </p:txBody>
      </p:sp>
      <p:pic>
        <p:nvPicPr>
          <p:cNvPr id="12" name="Picture 7" descr="C:\Documents and Settings\Laurent\Bureau\Apocalyp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9" t="7124" r="16948" b="35872"/>
          <a:stretch>
            <a:fillRect/>
          </a:stretch>
        </p:blipFill>
        <p:spPr bwMode="auto">
          <a:xfrm>
            <a:off x="6891121" y="1895435"/>
            <a:ext cx="4658327" cy="392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contenu 2"/>
          <p:cNvSpPr txBox="1">
            <a:spLocks/>
          </p:cNvSpPr>
          <p:nvPr/>
        </p:nvSpPr>
        <p:spPr bwMode="auto">
          <a:xfrm>
            <a:off x="6850833" y="5801891"/>
            <a:ext cx="4814846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fr-FR" i="1" dirty="0">
                <a:latin typeface="+mn-lt"/>
                <a:cs typeface="+mn-cs"/>
              </a:rPr>
              <a:t>Miniatures de l’Apocalypse de l’Escorial (1428-1434)</a:t>
            </a:r>
          </a:p>
          <a:p>
            <a:pPr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fr-FR" sz="2400" i="1" dirty="0">
              <a:latin typeface="+mn-lt"/>
              <a:cs typeface="+mn-cs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27E0E26-952B-3C39-C9FA-F4E09BBBE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Amédée VIII en grande tenue ducale, entouré de sa cour, vers 1430.">
            <a:extLst>
              <a:ext uri="{FF2B5EF4-FFF2-40B4-BE49-F238E27FC236}">
                <a16:creationId xmlns:a16="http://schemas.microsoft.com/office/drawing/2014/main" id="{56C6F2F8-ED5D-B2E5-DB2C-30AA42CAA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1916411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78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AMéDée</a:t>
            </a:r>
            <a:r>
              <a:rPr lang="fr-FR" dirty="0"/>
              <a:t> VIII Et </a:t>
            </a:r>
            <a:r>
              <a:rPr lang="fr-FR"/>
              <a:t>La recherche de la majesté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7587838" y="2065455"/>
            <a:ext cx="3385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persécution de la sorcellerie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5039" t="12680" r="5096" b="55924"/>
          <a:stretch/>
        </p:blipFill>
        <p:spPr>
          <a:xfrm>
            <a:off x="6395418" y="2537254"/>
            <a:ext cx="5377242" cy="25784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65491" y="1984882"/>
            <a:ext cx="3385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Les procès pour lèse-majesté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32454" y="5433017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Jean </a:t>
            </a:r>
            <a:r>
              <a:rPr lang="fr-FR" dirty="0" err="1"/>
              <a:t>Lageret</a:t>
            </a:r>
            <a:r>
              <a:rPr lang="fr-FR" dirty="0"/>
              <a:t> (1417)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88235" y="6071275"/>
            <a:ext cx="2740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Guillaume </a:t>
            </a:r>
            <a:r>
              <a:rPr lang="fr-FR" dirty="0" err="1"/>
              <a:t>Bolomier</a:t>
            </a:r>
            <a:r>
              <a:rPr lang="fr-FR" dirty="0"/>
              <a:t> (1446)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2434787"/>
            <a:ext cx="5186946" cy="291765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082" y="3672471"/>
            <a:ext cx="5005726" cy="281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4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Amédée VIII </a:t>
            </a:r>
            <a:r>
              <a:rPr lang="fr-FR" dirty="0" err="1"/>
              <a:t>eT</a:t>
            </a:r>
            <a:r>
              <a:rPr lang="fr-FR" dirty="0"/>
              <a:t> l’érémitisme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089" y="2251953"/>
            <a:ext cx="4474283" cy="1650099"/>
          </a:xfrm>
        </p:spPr>
        <p:txBody>
          <a:bodyPr>
            <a:normAutofit/>
          </a:bodyPr>
          <a:lstStyle/>
          <a:p>
            <a:r>
              <a:rPr lang="fr-FR" sz="2400" dirty="0"/>
              <a:t>1434 : Amédée VIII fonde un ordre érémitique à Ripaille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2" y="3560333"/>
            <a:ext cx="3710722" cy="16500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Son fils Louis devient lieutenant général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116" y="2251953"/>
            <a:ext cx="6023954" cy="40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AMEDEE VIII ELU PAPE sous le nom de Félix V (1439)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1" y="2066199"/>
            <a:ext cx="2615090" cy="3125655"/>
          </a:xfrm>
        </p:spPr>
      </p:pic>
      <p:sp>
        <p:nvSpPr>
          <p:cNvPr id="6" name="Rectangle 5"/>
          <p:cNvSpPr/>
          <p:nvPr/>
        </p:nvSpPr>
        <p:spPr>
          <a:xfrm>
            <a:off x="1246184" y="5357427"/>
            <a:ext cx="1285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Eugène IV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281" y="2066197"/>
            <a:ext cx="6155136" cy="312565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387821" y="5357427"/>
            <a:ext cx="16164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Concile Bâle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328" y="2066197"/>
            <a:ext cx="2667684" cy="312565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320736" y="5357427"/>
            <a:ext cx="1214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Félix V</a:t>
            </a:r>
          </a:p>
        </p:txBody>
      </p:sp>
    </p:spTree>
    <p:extLst>
      <p:ext uri="{BB962C8B-B14F-4D97-AF65-F5344CB8AC3E}">
        <p14:creationId xmlns:p14="http://schemas.microsoft.com/office/powerpoint/2010/main" val="13759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GENèVE</a:t>
            </a:r>
            <a:r>
              <a:rPr lang="fr-FR" dirty="0"/>
              <a:t> ou LA </a:t>
            </a:r>
            <a:r>
              <a:rPr lang="fr-FR" dirty="0" err="1"/>
              <a:t>DERNIèRE</a:t>
            </a:r>
            <a:r>
              <a:rPr lang="fr-FR" dirty="0"/>
              <a:t> Vie </a:t>
            </a:r>
            <a:r>
              <a:rPr lang="fr-FR" dirty="0" err="1"/>
              <a:t>d’AMéDéE</a:t>
            </a:r>
            <a:r>
              <a:rPr lang="fr-FR" dirty="0"/>
              <a:t> VIII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941" y="1878340"/>
            <a:ext cx="5334817" cy="4662755"/>
          </a:xfrm>
          <a:prstGeom prst="rect">
            <a:avLst/>
          </a:prstGeom>
        </p:spPr>
      </p:pic>
      <p:pic>
        <p:nvPicPr>
          <p:cNvPr id="13" name="Picture 4" descr="C:\Documents and Settings\Laurent\Mes documents\Fichiers Laurent 08\Saints de la maison de Savoie\images\A. VIII card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5741" y="1906622"/>
            <a:ext cx="3341902" cy="4634474"/>
          </a:xfrm>
          <a:prstGeom prst="rect">
            <a:avLst/>
          </a:prstGeom>
          <a:noFill/>
        </p:spPr>
      </p:pic>
      <p:sp>
        <p:nvSpPr>
          <p:cNvPr id="14" name="Ellipse 13"/>
          <p:cNvSpPr/>
          <p:nvPr/>
        </p:nvSpPr>
        <p:spPr>
          <a:xfrm>
            <a:off x="3195106" y="3450784"/>
            <a:ext cx="836578" cy="154669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85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err="1"/>
              <a:t>FUNérailles</a:t>
            </a:r>
            <a:r>
              <a:rPr lang="fr-FR" dirty="0"/>
              <a:t> d’Amédée VIII (1451)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5253" y="2146001"/>
            <a:ext cx="6218677" cy="4346387"/>
          </a:xfrm>
        </p:spPr>
      </p:pic>
      <p:sp>
        <p:nvSpPr>
          <p:cNvPr id="6" name="Rectangle 5"/>
          <p:cNvSpPr/>
          <p:nvPr/>
        </p:nvSpPr>
        <p:spPr>
          <a:xfrm>
            <a:off x="667265" y="3130549"/>
            <a:ext cx="41404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Etienne Morel (c. 1490) : « Il fut enterré… à Ripaille, où il est de nos jours rapporté que des miracles s’y produisent »</a:t>
            </a:r>
          </a:p>
        </p:txBody>
      </p:sp>
    </p:spTree>
    <p:extLst>
      <p:ext uri="{BB962C8B-B14F-4D97-AF65-F5344CB8AC3E}">
        <p14:creationId xmlns:p14="http://schemas.microsoft.com/office/powerpoint/2010/main" val="289143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II) Les successeurs d’Amédée VIII</a:t>
            </a:r>
          </a:p>
        </p:txBody>
      </p:sp>
      <p:pic>
        <p:nvPicPr>
          <p:cNvPr id="3074" name="Picture 2" descr="Résultat de recherche d'images pour &quot;ducs savoie Amédée IX&quot;">
            <a:extLst>
              <a:ext uri="{FF2B5EF4-FFF2-40B4-BE49-F238E27FC236}">
                <a16:creationId xmlns:a16="http://schemas.microsoft.com/office/drawing/2014/main" id="{CC187429-9455-4303-8126-308ED44B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962149"/>
            <a:ext cx="3381208" cy="473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525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Louis, Successeur d’Amédée VIII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2091443"/>
            <a:ext cx="3965408" cy="941645"/>
          </a:xfrm>
        </p:spPr>
        <p:txBody>
          <a:bodyPr>
            <a:normAutofit/>
          </a:bodyPr>
          <a:lstStyle/>
          <a:p>
            <a:r>
              <a:rPr lang="fr-FR" sz="2400" dirty="0"/>
              <a:t>Né en 1413 à Genève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2" y="3974733"/>
            <a:ext cx="4712168" cy="94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1433 : épouse Anne de Lusignan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81192" y="3033088"/>
            <a:ext cx="4905208" cy="94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1431 : prince apanagé du Piémont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81192" y="5685021"/>
            <a:ext cx="3710722" cy="94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1440 : devient duc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6123750-5AF1-4B12-A79E-9DC4001A9D0B}"/>
              </a:ext>
            </a:extLst>
          </p:cNvPr>
          <p:cNvSpPr txBox="1">
            <a:spLocks/>
          </p:cNvSpPr>
          <p:nvPr/>
        </p:nvSpPr>
        <p:spPr>
          <a:xfrm>
            <a:off x="581192" y="4829877"/>
            <a:ext cx="3710722" cy="94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1434 : lieutenant général</a:t>
            </a:r>
          </a:p>
        </p:txBody>
      </p:sp>
      <p:pic>
        <p:nvPicPr>
          <p:cNvPr id="1026" name="Picture 2" descr="Les relations entre Genève et la Savoie au XVe – XVI e siècles sous  l'influence des circuits économiques mondiaux. -  Flanerie-historique-dans-l-ancien-duche-de-Savoie.over-blog.com">
            <a:extLst>
              <a:ext uri="{FF2B5EF4-FFF2-40B4-BE49-F238E27FC236}">
                <a16:creationId xmlns:a16="http://schemas.microsoft.com/office/drawing/2014/main" id="{2C44A8A5-DD8C-4165-AE30-A11B76894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870" y="2235200"/>
            <a:ext cx="569558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67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LOUIS et La Majesté ducale</a:t>
            </a:r>
          </a:p>
        </p:txBody>
      </p:sp>
      <p:pic>
        <p:nvPicPr>
          <p:cNvPr id="4" name="Picture 6" descr="C:\Documents and Settings\Laurent\Bureau\Heures du duc Louis de Savoi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2" t="17978" r="29794" b="55925"/>
          <a:stretch>
            <a:fillRect/>
          </a:stretch>
        </p:blipFill>
        <p:spPr bwMode="auto">
          <a:xfrm>
            <a:off x="457252" y="1901941"/>
            <a:ext cx="3860224" cy="4571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:\DCIM\101MSDCF\DSC01205.JPG"/>
          <p:cNvPicPr>
            <a:picLocks noChangeAspect="1" noChangeArrowheads="1"/>
          </p:cNvPicPr>
          <p:nvPr/>
        </p:nvPicPr>
        <p:blipFill>
          <a:blip r:embed="rId3">
            <a:lum bright="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6" t="10623" r="10272" b="14203"/>
          <a:stretch>
            <a:fillRect/>
          </a:stretch>
        </p:blipFill>
        <p:spPr>
          <a:xfrm>
            <a:off x="6582542" y="1897409"/>
            <a:ext cx="2957964" cy="4544239"/>
          </a:xfrm>
          <a:prstGeom prst="rect">
            <a:avLst/>
          </a:prstGeom>
          <a:noFill/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159961" y="3054924"/>
            <a:ext cx="4580096" cy="226506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18071" r="-1"/>
          <a:stretch/>
        </p:blipFill>
        <p:spPr>
          <a:xfrm>
            <a:off x="9540506" y="1881745"/>
            <a:ext cx="2509456" cy="45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0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CONTEXTE </a:t>
            </a:r>
            <a:r>
              <a:rPr lang="fr-FR" dirty="0" err="1"/>
              <a:t>EXTérieur</a:t>
            </a:r>
            <a:r>
              <a:rPr lang="fr-FR" dirty="0"/>
              <a:t> plus difficile</a:t>
            </a:r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7760" y="1915052"/>
            <a:ext cx="6744201" cy="4720941"/>
          </a:xfrm>
        </p:spPr>
      </p:pic>
      <p:sp>
        <p:nvSpPr>
          <p:cNvPr id="12" name="Espace réservé du contenu 2"/>
          <p:cNvSpPr txBox="1">
            <a:spLocks/>
          </p:cNvSpPr>
          <p:nvPr/>
        </p:nvSpPr>
        <p:spPr>
          <a:xfrm>
            <a:off x="317031" y="2390353"/>
            <a:ext cx="4620729" cy="941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 retour de la France (foires de Lyon, double alliance avec la maison de Savoie)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407500" y="4736425"/>
            <a:ext cx="4285449" cy="94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L’essor de l’Etat milanais (guerre de 1447-1450)</a:t>
            </a:r>
          </a:p>
        </p:txBody>
      </p:sp>
    </p:spTree>
    <p:extLst>
      <p:ext uri="{BB962C8B-B14F-4D97-AF65-F5344CB8AC3E}">
        <p14:creationId xmlns:p14="http://schemas.microsoft.com/office/powerpoint/2010/main" val="68661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déchirements internes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2180497"/>
            <a:ext cx="4759293" cy="1146364"/>
          </a:xfrm>
        </p:spPr>
        <p:txBody>
          <a:bodyPr>
            <a:normAutofit/>
          </a:bodyPr>
          <a:lstStyle/>
          <a:p>
            <a:r>
              <a:rPr lang="fr-FR" sz="2400" dirty="0"/>
              <a:t>Le temps des factions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2" y="3326861"/>
            <a:ext cx="4759293" cy="1146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Les difficultés dynastiques ; la rébellion de Philippe sans Terre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067" y="1908123"/>
            <a:ext cx="5965741" cy="3830941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5560226" y="5580360"/>
            <a:ext cx="6198204" cy="1146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1462 : mort du marquis de Saint-</a:t>
            </a:r>
            <a:r>
              <a:rPr lang="fr-FR" dirty="0" err="1"/>
              <a:t>Sorlin</a:t>
            </a:r>
            <a:r>
              <a:rPr lang="fr-FR" dirty="0"/>
              <a:t> et de Jacques de </a:t>
            </a:r>
            <a:r>
              <a:rPr lang="fr-FR" dirty="0" err="1"/>
              <a:t>Valperga</a:t>
            </a:r>
            <a:endParaRPr lang="fr-FR" dirty="0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581191" y="4433996"/>
            <a:ext cx="4759293" cy="1146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1465 : mort de Louis à Lyon</a:t>
            </a:r>
          </a:p>
        </p:txBody>
      </p:sp>
    </p:spTree>
    <p:extLst>
      <p:ext uri="{BB962C8B-B14F-4D97-AF65-F5344CB8AC3E}">
        <p14:creationId xmlns:p14="http://schemas.microsoft.com/office/powerpoint/2010/main" val="326271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CRISE DYNASTIQUE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155957" y="2881826"/>
            <a:ext cx="5555657" cy="1015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Louis Ier († 1465)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40343" y="3710383"/>
            <a:ext cx="5555657" cy="1015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Amédée IX († 1472)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3272783" y="3878785"/>
            <a:ext cx="987097" cy="664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Yolande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78452" y="4709466"/>
            <a:ext cx="5555657" cy="1015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Philibert Ier († 1482)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3033733" y="4712211"/>
            <a:ext cx="5555657" cy="1015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Charles Ier († 1489)</a:t>
            </a:r>
          </a:p>
        </p:txBody>
      </p:sp>
      <p:cxnSp>
        <p:nvCxnSpPr>
          <p:cNvPr id="9" name="Connecteur droit 8"/>
          <p:cNvCxnSpPr>
            <a:cxnSpLocks/>
          </p:cNvCxnSpPr>
          <p:nvPr/>
        </p:nvCxnSpPr>
        <p:spPr>
          <a:xfrm>
            <a:off x="2224075" y="4605180"/>
            <a:ext cx="651" cy="1639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cxnSpLocks/>
          </p:cNvCxnSpPr>
          <p:nvPr/>
        </p:nvCxnSpPr>
        <p:spPr>
          <a:xfrm flipH="1">
            <a:off x="1209893" y="4591376"/>
            <a:ext cx="2523534" cy="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>
            <a:cxnSpLocks/>
          </p:cNvCxnSpPr>
          <p:nvPr/>
        </p:nvCxnSpPr>
        <p:spPr>
          <a:xfrm>
            <a:off x="3724491" y="4424835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>
            <a:cxnSpLocks/>
          </p:cNvCxnSpPr>
          <p:nvPr/>
        </p:nvCxnSpPr>
        <p:spPr>
          <a:xfrm>
            <a:off x="1209893" y="4424819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cxnSpLocks/>
          </p:cNvCxnSpPr>
          <p:nvPr/>
        </p:nvCxnSpPr>
        <p:spPr>
          <a:xfrm flipH="1">
            <a:off x="1200957" y="4780353"/>
            <a:ext cx="2523534" cy="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cxnSpLocks/>
          </p:cNvCxnSpPr>
          <p:nvPr/>
        </p:nvCxnSpPr>
        <p:spPr>
          <a:xfrm>
            <a:off x="1186937" y="4780353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cxnSpLocks/>
          </p:cNvCxnSpPr>
          <p:nvPr/>
        </p:nvCxnSpPr>
        <p:spPr>
          <a:xfrm>
            <a:off x="3715304" y="4780353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cxnSpLocks/>
          </p:cNvCxnSpPr>
          <p:nvPr/>
        </p:nvCxnSpPr>
        <p:spPr>
          <a:xfrm>
            <a:off x="1209893" y="3846417"/>
            <a:ext cx="0" cy="22967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cxnSpLocks/>
          </p:cNvCxnSpPr>
          <p:nvPr/>
        </p:nvCxnSpPr>
        <p:spPr>
          <a:xfrm flipH="1">
            <a:off x="3643580" y="5542590"/>
            <a:ext cx="2523534" cy="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cxnSpLocks/>
          </p:cNvCxnSpPr>
          <p:nvPr/>
        </p:nvCxnSpPr>
        <p:spPr>
          <a:xfrm>
            <a:off x="6167605" y="5376049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cxnSpLocks/>
          </p:cNvCxnSpPr>
          <p:nvPr/>
        </p:nvCxnSpPr>
        <p:spPr>
          <a:xfrm>
            <a:off x="3643580" y="5376033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contenu 2"/>
          <p:cNvSpPr txBox="1">
            <a:spLocks/>
          </p:cNvSpPr>
          <p:nvPr/>
        </p:nvSpPr>
        <p:spPr>
          <a:xfrm>
            <a:off x="5678735" y="4672478"/>
            <a:ext cx="5555657" cy="1015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Blanche</a:t>
            </a:r>
          </a:p>
        </p:txBody>
      </p:sp>
      <p:cxnSp>
        <p:nvCxnSpPr>
          <p:cNvPr id="26" name="Connecteur droit 25"/>
          <p:cNvCxnSpPr>
            <a:cxnSpLocks/>
          </p:cNvCxnSpPr>
          <p:nvPr/>
        </p:nvCxnSpPr>
        <p:spPr>
          <a:xfrm flipH="1">
            <a:off x="1215220" y="3856383"/>
            <a:ext cx="7404804" cy="30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cxnSpLocks/>
          </p:cNvCxnSpPr>
          <p:nvPr/>
        </p:nvCxnSpPr>
        <p:spPr>
          <a:xfrm>
            <a:off x="8620024" y="3856685"/>
            <a:ext cx="0" cy="22967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contenu 2"/>
          <p:cNvSpPr txBox="1">
            <a:spLocks/>
          </p:cNvSpPr>
          <p:nvPr/>
        </p:nvSpPr>
        <p:spPr>
          <a:xfrm>
            <a:off x="7771571" y="3929359"/>
            <a:ext cx="2199800" cy="664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Philippe II († 1497)</a:t>
            </a:r>
          </a:p>
        </p:txBody>
      </p:sp>
      <p:sp>
        <p:nvSpPr>
          <p:cNvPr id="33" name="Espace réservé du contenu 2"/>
          <p:cNvSpPr txBox="1">
            <a:spLocks/>
          </p:cNvSpPr>
          <p:nvPr/>
        </p:nvSpPr>
        <p:spPr>
          <a:xfrm>
            <a:off x="6742594" y="4863631"/>
            <a:ext cx="2057955" cy="664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Philibert II († 1504)</a:t>
            </a:r>
          </a:p>
        </p:txBody>
      </p:sp>
      <p:sp>
        <p:nvSpPr>
          <p:cNvPr id="34" name="Espace réservé du contenu 2"/>
          <p:cNvSpPr txBox="1">
            <a:spLocks/>
          </p:cNvSpPr>
          <p:nvPr/>
        </p:nvSpPr>
        <p:spPr>
          <a:xfrm>
            <a:off x="9199237" y="4878367"/>
            <a:ext cx="2035155" cy="664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Charles II († 1553)</a:t>
            </a:r>
          </a:p>
        </p:txBody>
      </p:sp>
      <p:cxnSp>
        <p:nvCxnSpPr>
          <p:cNvPr id="35" name="Connecteur droit 34"/>
          <p:cNvCxnSpPr>
            <a:cxnSpLocks/>
          </p:cNvCxnSpPr>
          <p:nvPr/>
        </p:nvCxnSpPr>
        <p:spPr>
          <a:xfrm>
            <a:off x="4905347" y="5542590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ace réservé du contenu 2"/>
          <p:cNvSpPr txBox="1">
            <a:spLocks/>
          </p:cNvSpPr>
          <p:nvPr/>
        </p:nvSpPr>
        <p:spPr>
          <a:xfrm>
            <a:off x="3733427" y="5625868"/>
            <a:ext cx="2884188" cy="664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Charles-Amédée († 1496) </a:t>
            </a:r>
          </a:p>
        </p:txBody>
      </p:sp>
      <p:cxnSp>
        <p:nvCxnSpPr>
          <p:cNvPr id="38" name="Connecteur droit 37"/>
          <p:cNvCxnSpPr>
            <a:cxnSpLocks/>
          </p:cNvCxnSpPr>
          <p:nvPr/>
        </p:nvCxnSpPr>
        <p:spPr>
          <a:xfrm flipH="1">
            <a:off x="7510697" y="4776894"/>
            <a:ext cx="2539407" cy="26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>
            <a:cxnSpLocks/>
          </p:cNvCxnSpPr>
          <p:nvPr/>
        </p:nvCxnSpPr>
        <p:spPr>
          <a:xfrm>
            <a:off x="7510697" y="4780353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cxnSpLocks/>
          </p:cNvCxnSpPr>
          <p:nvPr/>
        </p:nvCxnSpPr>
        <p:spPr>
          <a:xfrm>
            <a:off x="10050104" y="4778931"/>
            <a:ext cx="0" cy="166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cxnSpLocks/>
          </p:cNvCxnSpPr>
          <p:nvPr/>
        </p:nvCxnSpPr>
        <p:spPr>
          <a:xfrm flipH="1">
            <a:off x="8620024" y="4440369"/>
            <a:ext cx="0" cy="32879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>
            <a:cxnSpLocks/>
          </p:cNvCxnSpPr>
          <p:nvPr/>
        </p:nvCxnSpPr>
        <p:spPr>
          <a:xfrm flipH="1">
            <a:off x="5033913" y="3543826"/>
            <a:ext cx="2475" cy="31255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76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5" grpId="0"/>
      <p:bldP spid="32" grpId="0"/>
      <p:bldP spid="33" grpId="0"/>
      <p:bldP spid="34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DELITEMENT FINANCIER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1" y="2158336"/>
            <a:ext cx="4695001" cy="958630"/>
          </a:xfrm>
        </p:spPr>
        <p:txBody>
          <a:bodyPr>
            <a:normAutofit/>
          </a:bodyPr>
          <a:lstStyle/>
          <a:p>
            <a:r>
              <a:rPr lang="fr-FR" sz="2400" dirty="0"/>
              <a:t>Les difficultés budgétaires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0" y="3339861"/>
            <a:ext cx="5037183" cy="958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La mise en gage des offices et la vénalité des offices 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81190" y="4740871"/>
            <a:ext cx="5037183" cy="958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La crise de l’administration savoyarde</a:t>
            </a:r>
          </a:p>
        </p:txBody>
      </p:sp>
    </p:spTree>
    <p:extLst>
      <p:ext uri="{BB962C8B-B14F-4D97-AF65-F5344CB8AC3E}">
        <p14:creationId xmlns:p14="http://schemas.microsoft.com/office/powerpoint/2010/main" val="1133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DELITEMENT TERRITORIAL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2107724"/>
            <a:ext cx="3038825" cy="1995646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1" y="4386640"/>
            <a:ext cx="3038825" cy="22820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773" y="0"/>
            <a:ext cx="4847053" cy="6858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475" y="2107724"/>
            <a:ext cx="2750895" cy="20631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475" y="4386640"/>
            <a:ext cx="2859152" cy="228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3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 err="1"/>
              <a:t>PROBLème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suisse</a:t>
            </a:r>
          </a:p>
        </p:txBody>
      </p:sp>
      <p:pic>
        <p:nvPicPr>
          <p:cNvPr id="10" name="Picture 2" descr="https://vslibre.files.wordpress.com/2013/11/25-fc3a9vrier-bas-valais.jpg"/>
          <p:cNvPicPr>
            <a:picLocks noChangeAspect="1" noChangeArrowheads="1"/>
          </p:cNvPicPr>
          <p:nvPr/>
        </p:nvPicPr>
        <p:blipFill>
          <a:blip r:embed="rId2" cstate="print"/>
          <a:srcRect t="4640"/>
          <a:stretch>
            <a:fillRect/>
          </a:stretch>
        </p:blipFill>
        <p:spPr bwMode="auto">
          <a:xfrm>
            <a:off x="3973135" y="857232"/>
            <a:ext cx="7787296" cy="5872242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11" name="Freeform 6"/>
          <p:cNvSpPr/>
          <p:nvPr/>
        </p:nvSpPr>
        <p:spPr>
          <a:xfrm>
            <a:off x="5830523" y="1988192"/>
            <a:ext cx="1164771" cy="1157779"/>
          </a:xfrm>
          <a:custGeom>
            <a:avLst/>
            <a:gdLst>
              <a:gd name="connsiteX0" fmla="*/ 0 w 1164771"/>
              <a:gd name="connsiteY0" fmla="*/ 221608 h 1157779"/>
              <a:gd name="connsiteX1" fmla="*/ 21771 w 1164771"/>
              <a:gd name="connsiteY1" fmla="*/ 254265 h 1157779"/>
              <a:gd name="connsiteX2" fmla="*/ 43542 w 1164771"/>
              <a:gd name="connsiteY2" fmla="*/ 341351 h 1157779"/>
              <a:gd name="connsiteX3" fmla="*/ 65314 w 1164771"/>
              <a:gd name="connsiteY3" fmla="*/ 406665 h 1157779"/>
              <a:gd name="connsiteX4" fmla="*/ 76200 w 1164771"/>
              <a:gd name="connsiteY4" fmla="*/ 450208 h 1157779"/>
              <a:gd name="connsiteX5" fmla="*/ 108857 w 1164771"/>
              <a:gd name="connsiteY5" fmla="*/ 471979 h 1157779"/>
              <a:gd name="connsiteX6" fmla="*/ 185057 w 1164771"/>
              <a:gd name="connsiteY6" fmla="*/ 537294 h 1157779"/>
              <a:gd name="connsiteX7" fmla="*/ 217714 w 1164771"/>
              <a:gd name="connsiteY7" fmla="*/ 548179 h 1157779"/>
              <a:gd name="connsiteX8" fmla="*/ 261257 w 1164771"/>
              <a:gd name="connsiteY8" fmla="*/ 591722 h 1157779"/>
              <a:gd name="connsiteX9" fmla="*/ 272142 w 1164771"/>
              <a:gd name="connsiteY9" fmla="*/ 635265 h 1157779"/>
              <a:gd name="connsiteX10" fmla="*/ 283028 w 1164771"/>
              <a:gd name="connsiteY10" fmla="*/ 689694 h 1157779"/>
              <a:gd name="connsiteX11" fmla="*/ 326571 w 1164771"/>
              <a:gd name="connsiteY11" fmla="*/ 755008 h 1157779"/>
              <a:gd name="connsiteX12" fmla="*/ 359228 w 1164771"/>
              <a:gd name="connsiteY12" fmla="*/ 863865 h 1157779"/>
              <a:gd name="connsiteX13" fmla="*/ 391885 w 1164771"/>
              <a:gd name="connsiteY13" fmla="*/ 896522 h 1157779"/>
              <a:gd name="connsiteX14" fmla="*/ 468085 w 1164771"/>
              <a:gd name="connsiteY14" fmla="*/ 972722 h 1157779"/>
              <a:gd name="connsiteX15" fmla="*/ 489857 w 1164771"/>
              <a:gd name="connsiteY15" fmla="*/ 994494 h 1157779"/>
              <a:gd name="connsiteX16" fmla="*/ 511628 w 1164771"/>
              <a:gd name="connsiteY16" fmla="*/ 1114237 h 1157779"/>
              <a:gd name="connsiteX17" fmla="*/ 576942 w 1164771"/>
              <a:gd name="connsiteY17" fmla="*/ 1157779 h 1157779"/>
              <a:gd name="connsiteX18" fmla="*/ 751114 w 1164771"/>
              <a:gd name="connsiteY18" fmla="*/ 1146894 h 1157779"/>
              <a:gd name="connsiteX19" fmla="*/ 794657 w 1164771"/>
              <a:gd name="connsiteY19" fmla="*/ 1092465 h 1157779"/>
              <a:gd name="connsiteX20" fmla="*/ 870857 w 1164771"/>
              <a:gd name="connsiteY20" fmla="*/ 1048922 h 1157779"/>
              <a:gd name="connsiteX21" fmla="*/ 936171 w 1164771"/>
              <a:gd name="connsiteY21" fmla="*/ 972722 h 1157779"/>
              <a:gd name="connsiteX22" fmla="*/ 1023257 w 1164771"/>
              <a:gd name="connsiteY22" fmla="*/ 918294 h 1157779"/>
              <a:gd name="connsiteX23" fmla="*/ 1045028 w 1164771"/>
              <a:gd name="connsiteY23" fmla="*/ 896522 h 1157779"/>
              <a:gd name="connsiteX24" fmla="*/ 1077685 w 1164771"/>
              <a:gd name="connsiteY24" fmla="*/ 885637 h 1157779"/>
              <a:gd name="connsiteX25" fmla="*/ 1110342 w 1164771"/>
              <a:gd name="connsiteY25" fmla="*/ 863865 h 1157779"/>
              <a:gd name="connsiteX26" fmla="*/ 1121228 w 1164771"/>
              <a:gd name="connsiteY26" fmla="*/ 831208 h 1157779"/>
              <a:gd name="connsiteX27" fmla="*/ 1132114 w 1164771"/>
              <a:gd name="connsiteY27" fmla="*/ 733237 h 1157779"/>
              <a:gd name="connsiteX28" fmla="*/ 1153885 w 1164771"/>
              <a:gd name="connsiteY28" fmla="*/ 700579 h 1157779"/>
              <a:gd name="connsiteX29" fmla="*/ 1164771 w 1164771"/>
              <a:gd name="connsiteY29" fmla="*/ 667922 h 1157779"/>
              <a:gd name="connsiteX30" fmla="*/ 1121228 w 1164771"/>
              <a:gd name="connsiteY30" fmla="*/ 580837 h 1157779"/>
              <a:gd name="connsiteX31" fmla="*/ 1088571 w 1164771"/>
              <a:gd name="connsiteY31" fmla="*/ 569951 h 1157779"/>
              <a:gd name="connsiteX32" fmla="*/ 1034142 w 1164771"/>
              <a:gd name="connsiteY32" fmla="*/ 559065 h 1157779"/>
              <a:gd name="connsiteX33" fmla="*/ 1001485 w 1164771"/>
              <a:gd name="connsiteY33" fmla="*/ 526408 h 1157779"/>
              <a:gd name="connsiteX34" fmla="*/ 968828 w 1164771"/>
              <a:gd name="connsiteY34" fmla="*/ 515522 h 1157779"/>
              <a:gd name="connsiteX35" fmla="*/ 914400 w 1164771"/>
              <a:gd name="connsiteY35" fmla="*/ 439322 h 1157779"/>
              <a:gd name="connsiteX36" fmla="*/ 892628 w 1164771"/>
              <a:gd name="connsiteY36" fmla="*/ 417551 h 1157779"/>
              <a:gd name="connsiteX37" fmla="*/ 870857 w 1164771"/>
              <a:gd name="connsiteY37" fmla="*/ 384894 h 1157779"/>
              <a:gd name="connsiteX38" fmla="*/ 849085 w 1164771"/>
              <a:gd name="connsiteY38" fmla="*/ 363122 h 1157779"/>
              <a:gd name="connsiteX39" fmla="*/ 827314 w 1164771"/>
              <a:gd name="connsiteY39" fmla="*/ 330465 h 1157779"/>
              <a:gd name="connsiteX40" fmla="*/ 783771 w 1164771"/>
              <a:gd name="connsiteY40" fmla="*/ 308694 h 1157779"/>
              <a:gd name="connsiteX41" fmla="*/ 718457 w 1164771"/>
              <a:gd name="connsiteY41" fmla="*/ 243379 h 1157779"/>
              <a:gd name="connsiteX42" fmla="*/ 674914 w 1164771"/>
              <a:gd name="connsiteY42" fmla="*/ 188951 h 1157779"/>
              <a:gd name="connsiteX43" fmla="*/ 653142 w 1164771"/>
              <a:gd name="connsiteY43" fmla="*/ 123637 h 1157779"/>
              <a:gd name="connsiteX44" fmla="*/ 642257 w 1164771"/>
              <a:gd name="connsiteY44" fmla="*/ 90979 h 1157779"/>
              <a:gd name="connsiteX45" fmla="*/ 609600 w 1164771"/>
              <a:gd name="connsiteY45" fmla="*/ 69208 h 1157779"/>
              <a:gd name="connsiteX46" fmla="*/ 544285 w 1164771"/>
              <a:gd name="connsiteY46" fmla="*/ 25665 h 1157779"/>
              <a:gd name="connsiteX47" fmla="*/ 489857 w 1164771"/>
              <a:gd name="connsiteY47" fmla="*/ 14779 h 1157779"/>
              <a:gd name="connsiteX48" fmla="*/ 293914 w 1164771"/>
              <a:gd name="connsiteY48" fmla="*/ 25665 h 1157779"/>
              <a:gd name="connsiteX49" fmla="*/ 250371 w 1164771"/>
              <a:gd name="connsiteY49" fmla="*/ 47437 h 1157779"/>
              <a:gd name="connsiteX50" fmla="*/ 217714 w 1164771"/>
              <a:gd name="connsiteY50" fmla="*/ 58322 h 1157779"/>
              <a:gd name="connsiteX51" fmla="*/ 185057 w 1164771"/>
              <a:gd name="connsiteY51" fmla="*/ 134522 h 1157779"/>
              <a:gd name="connsiteX52" fmla="*/ 163285 w 1164771"/>
              <a:gd name="connsiteY52" fmla="*/ 199837 h 1157779"/>
              <a:gd name="connsiteX53" fmla="*/ 119742 w 1164771"/>
              <a:gd name="connsiteY53" fmla="*/ 221608 h 1157779"/>
              <a:gd name="connsiteX54" fmla="*/ 97971 w 1164771"/>
              <a:gd name="connsiteY54" fmla="*/ 254265 h 1157779"/>
              <a:gd name="connsiteX55" fmla="*/ 54428 w 1164771"/>
              <a:gd name="connsiteY55" fmla="*/ 265151 h 1157779"/>
              <a:gd name="connsiteX56" fmla="*/ 43542 w 1164771"/>
              <a:gd name="connsiteY56" fmla="*/ 265151 h 1157779"/>
              <a:gd name="connsiteX57" fmla="*/ 87085 w 1164771"/>
              <a:gd name="connsiteY57" fmla="*/ 265151 h 115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164771" h="1157779">
                <a:moveTo>
                  <a:pt x="0" y="221608"/>
                </a:moveTo>
                <a:cubicBezTo>
                  <a:pt x="7257" y="232494"/>
                  <a:pt x="15920" y="242563"/>
                  <a:pt x="21771" y="254265"/>
                </a:cubicBezTo>
                <a:cubicBezTo>
                  <a:pt x="34985" y="280694"/>
                  <a:pt x="36087" y="314016"/>
                  <a:pt x="43542" y="341351"/>
                </a:cubicBezTo>
                <a:cubicBezTo>
                  <a:pt x="49580" y="363491"/>
                  <a:pt x="59748" y="384401"/>
                  <a:pt x="65314" y="406665"/>
                </a:cubicBezTo>
                <a:cubicBezTo>
                  <a:pt x="68943" y="421179"/>
                  <a:pt x="67901" y="437760"/>
                  <a:pt x="76200" y="450208"/>
                </a:cubicBezTo>
                <a:cubicBezTo>
                  <a:pt x="83457" y="461094"/>
                  <a:pt x="98924" y="463465"/>
                  <a:pt x="108857" y="471979"/>
                </a:cubicBezTo>
                <a:cubicBezTo>
                  <a:pt x="146350" y="504116"/>
                  <a:pt x="145074" y="517302"/>
                  <a:pt x="185057" y="537294"/>
                </a:cubicBezTo>
                <a:cubicBezTo>
                  <a:pt x="195320" y="542426"/>
                  <a:pt x="206828" y="544551"/>
                  <a:pt x="217714" y="548179"/>
                </a:cubicBezTo>
                <a:cubicBezTo>
                  <a:pt x="232228" y="562693"/>
                  <a:pt x="256279" y="571808"/>
                  <a:pt x="261257" y="591722"/>
                </a:cubicBezTo>
                <a:cubicBezTo>
                  <a:pt x="264885" y="606236"/>
                  <a:pt x="268897" y="620660"/>
                  <a:pt x="272142" y="635265"/>
                </a:cubicBezTo>
                <a:cubicBezTo>
                  <a:pt x="276156" y="653327"/>
                  <a:pt x="275372" y="672850"/>
                  <a:pt x="283028" y="689694"/>
                </a:cubicBezTo>
                <a:cubicBezTo>
                  <a:pt x="293856" y="713515"/>
                  <a:pt x="326571" y="755008"/>
                  <a:pt x="326571" y="755008"/>
                </a:cubicBezTo>
                <a:cubicBezTo>
                  <a:pt x="331504" y="774740"/>
                  <a:pt x="350395" y="855032"/>
                  <a:pt x="359228" y="863865"/>
                </a:cubicBezTo>
                <a:cubicBezTo>
                  <a:pt x="370114" y="874751"/>
                  <a:pt x="382434" y="884370"/>
                  <a:pt x="391885" y="896522"/>
                </a:cubicBezTo>
                <a:cubicBezTo>
                  <a:pt x="453022" y="975127"/>
                  <a:pt x="405680" y="951922"/>
                  <a:pt x="468085" y="972722"/>
                </a:cubicBezTo>
                <a:cubicBezTo>
                  <a:pt x="475342" y="979979"/>
                  <a:pt x="486611" y="984757"/>
                  <a:pt x="489857" y="994494"/>
                </a:cubicBezTo>
                <a:cubicBezTo>
                  <a:pt x="496184" y="1013476"/>
                  <a:pt x="498410" y="1087802"/>
                  <a:pt x="511628" y="1114237"/>
                </a:cubicBezTo>
                <a:cubicBezTo>
                  <a:pt x="522710" y="1136400"/>
                  <a:pt x="559265" y="1148941"/>
                  <a:pt x="576942" y="1157779"/>
                </a:cubicBezTo>
                <a:cubicBezTo>
                  <a:pt x="634999" y="1154151"/>
                  <a:pt x="693655" y="1155966"/>
                  <a:pt x="751114" y="1146894"/>
                </a:cubicBezTo>
                <a:cubicBezTo>
                  <a:pt x="814131" y="1136944"/>
                  <a:pt x="761380" y="1121583"/>
                  <a:pt x="794657" y="1092465"/>
                </a:cubicBezTo>
                <a:cubicBezTo>
                  <a:pt x="816673" y="1073201"/>
                  <a:pt x="846891" y="1065698"/>
                  <a:pt x="870857" y="1048922"/>
                </a:cubicBezTo>
                <a:cubicBezTo>
                  <a:pt x="955837" y="989436"/>
                  <a:pt x="847732" y="1045081"/>
                  <a:pt x="936171" y="972722"/>
                </a:cubicBezTo>
                <a:cubicBezTo>
                  <a:pt x="962665" y="951045"/>
                  <a:pt x="999052" y="942500"/>
                  <a:pt x="1023257" y="918294"/>
                </a:cubicBezTo>
                <a:cubicBezTo>
                  <a:pt x="1030514" y="911037"/>
                  <a:pt x="1036227" y="901802"/>
                  <a:pt x="1045028" y="896522"/>
                </a:cubicBezTo>
                <a:cubicBezTo>
                  <a:pt x="1054867" y="890618"/>
                  <a:pt x="1066799" y="889265"/>
                  <a:pt x="1077685" y="885637"/>
                </a:cubicBezTo>
                <a:cubicBezTo>
                  <a:pt x="1088571" y="878380"/>
                  <a:pt x="1102169" y="874081"/>
                  <a:pt x="1110342" y="863865"/>
                </a:cubicBezTo>
                <a:cubicBezTo>
                  <a:pt x="1117510" y="854905"/>
                  <a:pt x="1119342" y="842526"/>
                  <a:pt x="1121228" y="831208"/>
                </a:cubicBezTo>
                <a:cubicBezTo>
                  <a:pt x="1126630" y="798797"/>
                  <a:pt x="1124145" y="765114"/>
                  <a:pt x="1132114" y="733237"/>
                </a:cubicBezTo>
                <a:cubicBezTo>
                  <a:pt x="1135287" y="720544"/>
                  <a:pt x="1148034" y="712281"/>
                  <a:pt x="1153885" y="700579"/>
                </a:cubicBezTo>
                <a:cubicBezTo>
                  <a:pt x="1159017" y="690316"/>
                  <a:pt x="1161142" y="678808"/>
                  <a:pt x="1164771" y="667922"/>
                </a:cubicBezTo>
                <a:cubicBezTo>
                  <a:pt x="1153914" y="635352"/>
                  <a:pt x="1152895" y="599837"/>
                  <a:pt x="1121228" y="580837"/>
                </a:cubicBezTo>
                <a:cubicBezTo>
                  <a:pt x="1111389" y="574933"/>
                  <a:pt x="1099703" y="572734"/>
                  <a:pt x="1088571" y="569951"/>
                </a:cubicBezTo>
                <a:cubicBezTo>
                  <a:pt x="1070621" y="565463"/>
                  <a:pt x="1052285" y="562694"/>
                  <a:pt x="1034142" y="559065"/>
                </a:cubicBezTo>
                <a:cubicBezTo>
                  <a:pt x="1023256" y="548179"/>
                  <a:pt x="1014294" y="534947"/>
                  <a:pt x="1001485" y="526408"/>
                </a:cubicBezTo>
                <a:cubicBezTo>
                  <a:pt x="991938" y="520043"/>
                  <a:pt x="977643" y="522868"/>
                  <a:pt x="968828" y="515522"/>
                </a:cubicBezTo>
                <a:cubicBezTo>
                  <a:pt x="950438" y="500197"/>
                  <a:pt x="930286" y="459179"/>
                  <a:pt x="914400" y="439322"/>
                </a:cubicBezTo>
                <a:cubicBezTo>
                  <a:pt x="907989" y="431308"/>
                  <a:pt x="899039" y="425565"/>
                  <a:pt x="892628" y="417551"/>
                </a:cubicBezTo>
                <a:cubicBezTo>
                  <a:pt x="884455" y="407335"/>
                  <a:pt x="879030" y="395110"/>
                  <a:pt x="870857" y="384894"/>
                </a:cubicBezTo>
                <a:cubicBezTo>
                  <a:pt x="864446" y="376880"/>
                  <a:pt x="855496" y="371136"/>
                  <a:pt x="849085" y="363122"/>
                </a:cubicBezTo>
                <a:cubicBezTo>
                  <a:pt x="840912" y="352906"/>
                  <a:pt x="837365" y="338840"/>
                  <a:pt x="827314" y="330465"/>
                </a:cubicBezTo>
                <a:cubicBezTo>
                  <a:pt x="814848" y="320076"/>
                  <a:pt x="798285" y="315951"/>
                  <a:pt x="783771" y="308694"/>
                </a:cubicBezTo>
                <a:lnTo>
                  <a:pt x="718457" y="243379"/>
                </a:lnTo>
                <a:cubicBezTo>
                  <a:pt x="700359" y="225281"/>
                  <a:pt x="685902" y="213673"/>
                  <a:pt x="674914" y="188951"/>
                </a:cubicBezTo>
                <a:cubicBezTo>
                  <a:pt x="665593" y="167980"/>
                  <a:pt x="660399" y="145408"/>
                  <a:pt x="653142" y="123637"/>
                </a:cubicBezTo>
                <a:cubicBezTo>
                  <a:pt x="649513" y="112751"/>
                  <a:pt x="651805" y="97344"/>
                  <a:pt x="642257" y="90979"/>
                </a:cubicBezTo>
                <a:cubicBezTo>
                  <a:pt x="631371" y="83722"/>
                  <a:pt x="619816" y="77381"/>
                  <a:pt x="609600" y="69208"/>
                </a:cubicBezTo>
                <a:cubicBezTo>
                  <a:pt x="574015" y="40741"/>
                  <a:pt x="600705" y="44472"/>
                  <a:pt x="544285" y="25665"/>
                </a:cubicBezTo>
                <a:cubicBezTo>
                  <a:pt x="526733" y="19814"/>
                  <a:pt x="508000" y="18408"/>
                  <a:pt x="489857" y="14779"/>
                </a:cubicBezTo>
                <a:cubicBezTo>
                  <a:pt x="424543" y="18408"/>
                  <a:pt x="358729" y="16826"/>
                  <a:pt x="293914" y="25665"/>
                </a:cubicBezTo>
                <a:cubicBezTo>
                  <a:pt x="277835" y="27858"/>
                  <a:pt x="265287" y="41045"/>
                  <a:pt x="250371" y="47437"/>
                </a:cubicBezTo>
                <a:cubicBezTo>
                  <a:pt x="239824" y="51957"/>
                  <a:pt x="228600" y="54694"/>
                  <a:pt x="217714" y="58322"/>
                </a:cubicBezTo>
                <a:cubicBezTo>
                  <a:pt x="182671" y="163449"/>
                  <a:pt x="238866" y="0"/>
                  <a:pt x="185057" y="134522"/>
                </a:cubicBezTo>
                <a:cubicBezTo>
                  <a:pt x="176534" y="155830"/>
                  <a:pt x="183812" y="189574"/>
                  <a:pt x="163285" y="199837"/>
                </a:cubicBezTo>
                <a:lnTo>
                  <a:pt x="119742" y="221608"/>
                </a:lnTo>
                <a:cubicBezTo>
                  <a:pt x="112485" y="232494"/>
                  <a:pt x="108857" y="247008"/>
                  <a:pt x="97971" y="254265"/>
                </a:cubicBezTo>
                <a:cubicBezTo>
                  <a:pt x="85523" y="262564"/>
                  <a:pt x="54428" y="265151"/>
                  <a:pt x="54428" y="265151"/>
                </a:cubicBezTo>
                <a:lnTo>
                  <a:pt x="43542" y="265151"/>
                </a:lnTo>
                <a:lnTo>
                  <a:pt x="87085" y="265151"/>
                </a:lnTo>
              </a:path>
            </a:pathLst>
          </a:cu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extBox 7"/>
          <p:cNvSpPr txBox="1"/>
          <p:nvPr/>
        </p:nvSpPr>
        <p:spPr>
          <a:xfrm>
            <a:off x="6402027" y="1428736"/>
            <a:ext cx="8002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Berne</a:t>
            </a:r>
          </a:p>
        </p:txBody>
      </p:sp>
      <p:sp>
        <p:nvSpPr>
          <p:cNvPr id="13" name="Freeform 12"/>
          <p:cNvSpPr/>
          <p:nvPr/>
        </p:nvSpPr>
        <p:spPr>
          <a:xfrm>
            <a:off x="4211968" y="947057"/>
            <a:ext cx="2239085" cy="1185847"/>
          </a:xfrm>
          <a:custGeom>
            <a:avLst/>
            <a:gdLst>
              <a:gd name="connsiteX0" fmla="*/ 315686 w 2239085"/>
              <a:gd name="connsiteY0" fmla="*/ 1001486 h 1185847"/>
              <a:gd name="connsiteX1" fmla="*/ 228600 w 2239085"/>
              <a:gd name="connsiteY1" fmla="*/ 914400 h 1185847"/>
              <a:gd name="connsiteX2" fmla="*/ 195943 w 2239085"/>
              <a:gd name="connsiteY2" fmla="*/ 881743 h 1185847"/>
              <a:gd name="connsiteX3" fmla="*/ 174171 w 2239085"/>
              <a:gd name="connsiteY3" fmla="*/ 859972 h 1185847"/>
              <a:gd name="connsiteX4" fmla="*/ 141514 w 2239085"/>
              <a:gd name="connsiteY4" fmla="*/ 794657 h 1185847"/>
              <a:gd name="connsiteX5" fmla="*/ 119743 w 2239085"/>
              <a:gd name="connsiteY5" fmla="*/ 729343 h 1185847"/>
              <a:gd name="connsiteX6" fmla="*/ 108857 w 2239085"/>
              <a:gd name="connsiteY6" fmla="*/ 696686 h 1185847"/>
              <a:gd name="connsiteX7" fmla="*/ 97971 w 2239085"/>
              <a:gd name="connsiteY7" fmla="*/ 664029 h 1185847"/>
              <a:gd name="connsiteX8" fmla="*/ 32657 w 2239085"/>
              <a:gd name="connsiteY8" fmla="*/ 609600 h 1185847"/>
              <a:gd name="connsiteX9" fmla="*/ 10886 w 2239085"/>
              <a:gd name="connsiteY9" fmla="*/ 544286 h 1185847"/>
              <a:gd name="connsiteX10" fmla="*/ 0 w 2239085"/>
              <a:gd name="connsiteY10" fmla="*/ 511629 h 1185847"/>
              <a:gd name="connsiteX11" fmla="*/ 43543 w 2239085"/>
              <a:gd name="connsiteY11" fmla="*/ 424543 h 1185847"/>
              <a:gd name="connsiteX12" fmla="*/ 76200 w 2239085"/>
              <a:gd name="connsiteY12" fmla="*/ 402772 h 1185847"/>
              <a:gd name="connsiteX13" fmla="*/ 119743 w 2239085"/>
              <a:gd name="connsiteY13" fmla="*/ 348343 h 1185847"/>
              <a:gd name="connsiteX14" fmla="*/ 152400 w 2239085"/>
              <a:gd name="connsiteY14" fmla="*/ 337457 h 1185847"/>
              <a:gd name="connsiteX15" fmla="*/ 185057 w 2239085"/>
              <a:gd name="connsiteY15" fmla="*/ 304800 h 1185847"/>
              <a:gd name="connsiteX16" fmla="*/ 228600 w 2239085"/>
              <a:gd name="connsiteY16" fmla="*/ 239486 h 1185847"/>
              <a:gd name="connsiteX17" fmla="*/ 304800 w 2239085"/>
              <a:gd name="connsiteY17" fmla="*/ 185057 h 1185847"/>
              <a:gd name="connsiteX18" fmla="*/ 370114 w 2239085"/>
              <a:gd name="connsiteY18" fmla="*/ 141514 h 1185847"/>
              <a:gd name="connsiteX19" fmla="*/ 402771 w 2239085"/>
              <a:gd name="connsiteY19" fmla="*/ 119743 h 1185847"/>
              <a:gd name="connsiteX20" fmla="*/ 435428 w 2239085"/>
              <a:gd name="connsiteY20" fmla="*/ 97972 h 1185847"/>
              <a:gd name="connsiteX21" fmla="*/ 468086 w 2239085"/>
              <a:gd name="connsiteY21" fmla="*/ 87086 h 1185847"/>
              <a:gd name="connsiteX22" fmla="*/ 489857 w 2239085"/>
              <a:gd name="connsiteY22" fmla="*/ 65314 h 1185847"/>
              <a:gd name="connsiteX23" fmla="*/ 642257 w 2239085"/>
              <a:gd name="connsiteY23" fmla="*/ 43543 h 1185847"/>
              <a:gd name="connsiteX24" fmla="*/ 859971 w 2239085"/>
              <a:gd name="connsiteY24" fmla="*/ 21772 h 1185847"/>
              <a:gd name="connsiteX25" fmla="*/ 925286 w 2239085"/>
              <a:gd name="connsiteY25" fmla="*/ 0 h 1185847"/>
              <a:gd name="connsiteX26" fmla="*/ 1164771 w 2239085"/>
              <a:gd name="connsiteY26" fmla="*/ 10886 h 1185847"/>
              <a:gd name="connsiteX27" fmla="*/ 1295400 w 2239085"/>
              <a:gd name="connsiteY27" fmla="*/ 32657 h 1185847"/>
              <a:gd name="connsiteX28" fmla="*/ 1349828 w 2239085"/>
              <a:gd name="connsiteY28" fmla="*/ 97972 h 1185847"/>
              <a:gd name="connsiteX29" fmla="*/ 1382486 w 2239085"/>
              <a:gd name="connsiteY29" fmla="*/ 119743 h 1185847"/>
              <a:gd name="connsiteX30" fmla="*/ 1415143 w 2239085"/>
              <a:gd name="connsiteY30" fmla="*/ 152400 h 1185847"/>
              <a:gd name="connsiteX31" fmla="*/ 1513114 w 2239085"/>
              <a:gd name="connsiteY31" fmla="*/ 163286 h 1185847"/>
              <a:gd name="connsiteX32" fmla="*/ 1545771 w 2239085"/>
              <a:gd name="connsiteY32" fmla="*/ 185057 h 1185847"/>
              <a:gd name="connsiteX33" fmla="*/ 1632857 w 2239085"/>
              <a:gd name="connsiteY33" fmla="*/ 217714 h 1185847"/>
              <a:gd name="connsiteX34" fmla="*/ 1665514 w 2239085"/>
              <a:gd name="connsiteY34" fmla="*/ 239486 h 1185847"/>
              <a:gd name="connsiteX35" fmla="*/ 1915886 w 2239085"/>
              <a:gd name="connsiteY35" fmla="*/ 250372 h 1185847"/>
              <a:gd name="connsiteX36" fmla="*/ 1937657 w 2239085"/>
              <a:gd name="connsiteY36" fmla="*/ 381000 h 1185847"/>
              <a:gd name="connsiteX37" fmla="*/ 1959428 w 2239085"/>
              <a:gd name="connsiteY37" fmla="*/ 446314 h 1185847"/>
              <a:gd name="connsiteX38" fmla="*/ 1970314 w 2239085"/>
              <a:gd name="connsiteY38" fmla="*/ 664029 h 1185847"/>
              <a:gd name="connsiteX39" fmla="*/ 1992086 w 2239085"/>
              <a:gd name="connsiteY39" fmla="*/ 696686 h 1185847"/>
              <a:gd name="connsiteX40" fmla="*/ 2002971 w 2239085"/>
              <a:gd name="connsiteY40" fmla="*/ 762000 h 1185847"/>
              <a:gd name="connsiteX41" fmla="*/ 2046514 w 2239085"/>
              <a:gd name="connsiteY41" fmla="*/ 827314 h 1185847"/>
              <a:gd name="connsiteX42" fmla="*/ 2068286 w 2239085"/>
              <a:gd name="connsiteY42" fmla="*/ 859972 h 1185847"/>
              <a:gd name="connsiteX43" fmla="*/ 2090057 w 2239085"/>
              <a:gd name="connsiteY43" fmla="*/ 892629 h 1185847"/>
              <a:gd name="connsiteX44" fmla="*/ 2122714 w 2239085"/>
              <a:gd name="connsiteY44" fmla="*/ 979714 h 1185847"/>
              <a:gd name="connsiteX45" fmla="*/ 2144486 w 2239085"/>
              <a:gd name="connsiteY45" fmla="*/ 1001486 h 1185847"/>
              <a:gd name="connsiteX46" fmla="*/ 2166257 w 2239085"/>
              <a:gd name="connsiteY46" fmla="*/ 1034143 h 1185847"/>
              <a:gd name="connsiteX47" fmla="*/ 2035628 w 2239085"/>
              <a:gd name="connsiteY47" fmla="*/ 1066800 h 1185847"/>
              <a:gd name="connsiteX48" fmla="*/ 2013857 w 2239085"/>
              <a:gd name="connsiteY48" fmla="*/ 1099457 h 1185847"/>
              <a:gd name="connsiteX49" fmla="*/ 1992086 w 2239085"/>
              <a:gd name="connsiteY49" fmla="*/ 1121229 h 1185847"/>
              <a:gd name="connsiteX50" fmla="*/ 1861457 w 2239085"/>
              <a:gd name="connsiteY50" fmla="*/ 1143000 h 1185847"/>
              <a:gd name="connsiteX51" fmla="*/ 1817914 w 2239085"/>
              <a:gd name="connsiteY51" fmla="*/ 1110343 h 1185847"/>
              <a:gd name="connsiteX52" fmla="*/ 1763486 w 2239085"/>
              <a:gd name="connsiteY52" fmla="*/ 1066800 h 1185847"/>
              <a:gd name="connsiteX53" fmla="*/ 1741714 w 2239085"/>
              <a:gd name="connsiteY53" fmla="*/ 1034143 h 1185847"/>
              <a:gd name="connsiteX54" fmla="*/ 1665514 w 2239085"/>
              <a:gd name="connsiteY54" fmla="*/ 1001486 h 1185847"/>
              <a:gd name="connsiteX55" fmla="*/ 1632857 w 2239085"/>
              <a:gd name="connsiteY55" fmla="*/ 979714 h 1185847"/>
              <a:gd name="connsiteX56" fmla="*/ 1578428 w 2239085"/>
              <a:gd name="connsiteY56" fmla="*/ 968829 h 1185847"/>
              <a:gd name="connsiteX57" fmla="*/ 1426028 w 2239085"/>
              <a:gd name="connsiteY57" fmla="*/ 947057 h 1185847"/>
              <a:gd name="connsiteX58" fmla="*/ 1393371 w 2239085"/>
              <a:gd name="connsiteY58" fmla="*/ 903514 h 1185847"/>
              <a:gd name="connsiteX59" fmla="*/ 1306286 w 2239085"/>
              <a:gd name="connsiteY59" fmla="*/ 859972 h 1185847"/>
              <a:gd name="connsiteX60" fmla="*/ 1262743 w 2239085"/>
              <a:gd name="connsiteY60" fmla="*/ 849086 h 1185847"/>
              <a:gd name="connsiteX61" fmla="*/ 1208314 w 2239085"/>
              <a:gd name="connsiteY61" fmla="*/ 827314 h 1185847"/>
              <a:gd name="connsiteX62" fmla="*/ 1175657 w 2239085"/>
              <a:gd name="connsiteY62" fmla="*/ 816429 h 1185847"/>
              <a:gd name="connsiteX63" fmla="*/ 1132114 w 2239085"/>
              <a:gd name="connsiteY63" fmla="*/ 783772 h 1185847"/>
              <a:gd name="connsiteX64" fmla="*/ 1055914 w 2239085"/>
              <a:gd name="connsiteY64" fmla="*/ 762000 h 1185847"/>
              <a:gd name="connsiteX65" fmla="*/ 881743 w 2239085"/>
              <a:gd name="connsiteY65" fmla="*/ 772886 h 1185847"/>
              <a:gd name="connsiteX66" fmla="*/ 838200 w 2239085"/>
              <a:gd name="connsiteY66" fmla="*/ 783772 h 1185847"/>
              <a:gd name="connsiteX67" fmla="*/ 772886 w 2239085"/>
              <a:gd name="connsiteY67" fmla="*/ 827314 h 1185847"/>
              <a:gd name="connsiteX68" fmla="*/ 751114 w 2239085"/>
              <a:gd name="connsiteY68" fmla="*/ 849086 h 1185847"/>
              <a:gd name="connsiteX69" fmla="*/ 685800 w 2239085"/>
              <a:gd name="connsiteY69" fmla="*/ 870857 h 1185847"/>
              <a:gd name="connsiteX70" fmla="*/ 642257 w 2239085"/>
              <a:gd name="connsiteY70" fmla="*/ 892629 h 1185847"/>
              <a:gd name="connsiteX71" fmla="*/ 566057 w 2239085"/>
              <a:gd name="connsiteY71" fmla="*/ 914400 h 1185847"/>
              <a:gd name="connsiteX72" fmla="*/ 468086 w 2239085"/>
              <a:gd name="connsiteY72" fmla="*/ 947057 h 1185847"/>
              <a:gd name="connsiteX73" fmla="*/ 435428 w 2239085"/>
              <a:gd name="connsiteY73" fmla="*/ 957943 h 1185847"/>
              <a:gd name="connsiteX74" fmla="*/ 359228 w 2239085"/>
              <a:gd name="connsiteY74" fmla="*/ 1001486 h 1185847"/>
              <a:gd name="connsiteX75" fmla="*/ 315686 w 2239085"/>
              <a:gd name="connsiteY75" fmla="*/ 1001486 h 1185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239085" h="1185847">
                <a:moveTo>
                  <a:pt x="315686" y="1001486"/>
                </a:moveTo>
                <a:lnTo>
                  <a:pt x="228600" y="914400"/>
                </a:lnTo>
                <a:lnTo>
                  <a:pt x="195943" y="881743"/>
                </a:lnTo>
                <a:lnTo>
                  <a:pt x="174171" y="859972"/>
                </a:lnTo>
                <a:cubicBezTo>
                  <a:pt x="134480" y="740887"/>
                  <a:pt x="197778" y="921251"/>
                  <a:pt x="141514" y="794657"/>
                </a:cubicBezTo>
                <a:cubicBezTo>
                  <a:pt x="132193" y="773686"/>
                  <a:pt x="127000" y="751114"/>
                  <a:pt x="119743" y="729343"/>
                </a:cubicBezTo>
                <a:lnTo>
                  <a:pt x="108857" y="696686"/>
                </a:lnTo>
                <a:cubicBezTo>
                  <a:pt x="105228" y="685800"/>
                  <a:pt x="106085" y="672143"/>
                  <a:pt x="97971" y="664029"/>
                </a:cubicBezTo>
                <a:cubicBezTo>
                  <a:pt x="56063" y="622121"/>
                  <a:pt x="78123" y="639912"/>
                  <a:pt x="32657" y="609600"/>
                </a:cubicBezTo>
                <a:lnTo>
                  <a:pt x="10886" y="544286"/>
                </a:lnTo>
                <a:lnTo>
                  <a:pt x="0" y="511629"/>
                </a:lnTo>
                <a:cubicBezTo>
                  <a:pt x="11873" y="476011"/>
                  <a:pt x="15500" y="457260"/>
                  <a:pt x="43543" y="424543"/>
                </a:cubicBezTo>
                <a:cubicBezTo>
                  <a:pt x="52057" y="414610"/>
                  <a:pt x="65314" y="410029"/>
                  <a:pt x="76200" y="402772"/>
                </a:cubicBezTo>
                <a:cubicBezTo>
                  <a:pt x="86090" y="387936"/>
                  <a:pt x="102505" y="358686"/>
                  <a:pt x="119743" y="348343"/>
                </a:cubicBezTo>
                <a:cubicBezTo>
                  <a:pt x="129582" y="342439"/>
                  <a:pt x="141514" y="341086"/>
                  <a:pt x="152400" y="337457"/>
                </a:cubicBezTo>
                <a:cubicBezTo>
                  <a:pt x="163286" y="326571"/>
                  <a:pt x="175606" y="316952"/>
                  <a:pt x="185057" y="304800"/>
                </a:cubicBezTo>
                <a:cubicBezTo>
                  <a:pt x="201121" y="284146"/>
                  <a:pt x="210098" y="257988"/>
                  <a:pt x="228600" y="239486"/>
                </a:cubicBezTo>
                <a:cubicBezTo>
                  <a:pt x="326883" y="141203"/>
                  <a:pt x="226605" y="228499"/>
                  <a:pt x="304800" y="185057"/>
                </a:cubicBezTo>
                <a:cubicBezTo>
                  <a:pt x="327673" y="172350"/>
                  <a:pt x="348343" y="156028"/>
                  <a:pt x="370114" y="141514"/>
                </a:cubicBezTo>
                <a:lnTo>
                  <a:pt x="402771" y="119743"/>
                </a:lnTo>
                <a:cubicBezTo>
                  <a:pt x="413657" y="112486"/>
                  <a:pt x="423016" y="102109"/>
                  <a:pt x="435428" y="97972"/>
                </a:cubicBezTo>
                <a:lnTo>
                  <a:pt x="468086" y="87086"/>
                </a:lnTo>
                <a:cubicBezTo>
                  <a:pt x="475343" y="79829"/>
                  <a:pt x="481056" y="70594"/>
                  <a:pt x="489857" y="65314"/>
                </a:cubicBezTo>
                <a:cubicBezTo>
                  <a:pt x="523511" y="45122"/>
                  <a:pt x="640414" y="43711"/>
                  <a:pt x="642257" y="43543"/>
                </a:cubicBezTo>
                <a:cubicBezTo>
                  <a:pt x="746414" y="8823"/>
                  <a:pt x="594103" y="56450"/>
                  <a:pt x="859971" y="21772"/>
                </a:cubicBezTo>
                <a:cubicBezTo>
                  <a:pt x="882728" y="18804"/>
                  <a:pt x="925286" y="0"/>
                  <a:pt x="925286" y="0"/>
                </a:cubicBezTo>
                <a:cubicBezTo>
                  <a:pt x="1005114" y="3629"/>
                  <a:pt x="1085050" y="5388"/>
                  <a:pt x="1164771" y="10886"/>
                </a:cubicBezTo>
                <a:cubicBezTo>
                  <a:pt x="1205981" y="13728"/>
                  <a:pt x="1254251" y="24428"/>
                  <a:pt x="1295400" y="32657"/>
                </a:cubicBezTo>
                <a:cubicBezTo>
                  <a:pt x="1311273" y="53822"/>
                  <a:pt x="1328206" y="80675"/>
                  <a:pt x="1349828" y="97972"/>
                </a:cubicBezTo>
                <a:cubicBezTo>
                  <a:pt x="1360044" y="106145"/>
                  <a:pt x="1372435" y="111367"/>
                  <a:pt x="1382486" y="119743"/>
                </a:cubicBezTo>
                <a:cubicBezTo>
                  <a:pt x="1394313" y="129598"/>
                  <a:pt x="1400538" y="147532"/>
                  <a:pt x="1415143" y="152400"/>
                </a:cubicBezTo>
                <a:cubicBezTo>
                  <a:pt x="1446315" y="162791"/>
                  <a:pt x="1480457" y="159657"/>
                  <a:pt x="1513114" y="163286"/>
                </a:cubicBezTo>
                <a:cubicBezTo>
                  <a:pt x="1524000" y="170543"/>
                  <a:pt x="1533746" y="179903"/>
                  <a:pt x="1545771" y="185057"/>
                </a:cubicBezTo>
                <a:cubicBezTo>
                  <a:pt x="1652914" y="230975"/>
                  <a:pt x="1524025" y="155524"/>
                  <a:pt x="1632857" y="217714"/>
                </a:cubicBezTo>
                <a:cubicBezTo>
                  <a:pt x="1644216" y="224205"/>
                  <a:pt x="1652517" y="237986"/>
                  <a:pt x="1665514" y="239486"/>
                </a:cubicBezTo>
                <a:cubicBezTo>
                  <a:pt x="1748500" y="249061"/>
                  <a:pt x="1832429" y="246743"/>
                  <a:pt x="1915886" y="250372"/>
                </a:cubicBezTo>
                <a:cubicBezTo>
                  <a:pt x="1923143" y="293915"/>
                  <a:pt x="1923698" y="339122"/>
                  <a:pt x="1937657" y="381000"/>
                </a:cubicBezTo>
                <a:lnTo>
                  <a:pt x="1959428" y="446314"/>
                </a:lnTo>
                <a:cubicBezTo>
                  <a:pt x="1963057" y="518886"/>
                  <a:pt x="1960916" y="591977"/>
                  <a:pt x="1970314" y="664029"/>
                </a:cubicBezTo>
                <a:cubicBezTo>
                  <a:pt x="1972006" y="677002"/>
                  <a:pt x="1987949" y="684274"/>
                  <a:pt x="1992086" y="696686"/>
                </a:cubicBezTo>
                <a:cubicBezTo>
                  <a:pt x="1999066" y="717625"/>
                  <a:pt x="1994482" y="741626"/>
                  <a:pt x="2002971" y="762000"/>
                </a:cubicBezTo>
                <a:cubicBezTo>
                  <a:pt x="2013035" y="786153"/>
                  <a:pt x="2032000" y="805543"/>
                  <a:pt x="2046514" y="827314"/>
                </a:cubicBezTo>
                <a:lnTo>
                  <a:pt x="2068286" y="859972"/>
                </a:lnTo>
                <a:cubicBezTo>
                  <a:pt x="2075543" y="870858"/>
                  <a:pt x="2085920" y="880218"/>
                  <a:pt x="2090057" y="892629"/>
                </a:cubicBezTo>
                <a:cubicBezTo>
                  <a:pt x="2097949" y="916305"/>
                  <a:pt x="2112303" y="961494"/>
                  <a:pt x="2122714" y="979714"/>
                </a:cubicBezTo>
                <a:cubicBezTo>
                  <a:pt x="2127806" y="988625"/>
                  <a:pt x="2138075" y="993472"/>
                  <a:pt x="2144486" y="1001486"/>
                </a:cubicBezTo>
                <a:cubicBezTo>
                  <a:pt x="2152659" y="1011702"/>
                  <a:pt x="2159000" y="1023257"/>
                  <a:pt x="2166257" y="1034143"/>
                </a:cubicBezTo>
                <a:cubicBezTo>
                  <a:pt x="2069437" y="1098688"/>
                  <a:pt x="2239085" y="992816"/>
                  <a:pt x="2035628" y="1066800"/>
                </a:cubicBezTo>
                <a:cubicBezTo>
                  <a:pt x="2023333" y="1071271"/>
                  <a:pt x="2022030" y="1089241"/>
                  <a:pt x="2013857" y="1099457"/>
                </a:cubicBezTo>
                <a:cubicBezTo>
                  <a:pt x="2007446" y="1107471"/>
                  <a:pt x="1999343" y="1113972"/>
                  <a:pt x="1992086" y="1121229"/>
                </a:cubicBezTo>
                <a:cubicBezTo>
                  <a:pt x="1970546" y="1185847"/>
                  <a:pt x="1985570" y="1176097"/>
                  <a:pt x="1861457" y="1143000"/>
                </a:cubicBezTo>
                <a:cubicBezTo>
                  <a:pt x="1843927" y="1138325"/>
                  <a:pt x="1832678" y="1120888"/>
                  <a:pt x="1817914" y="1110343"/>
                </a:cubicBezTo>
                <a:cubicBezTo>
                  <a:pt x="1791506" y="1091480"/>
                  <a:pt x="1782906" y="1091076"/>
                  <a:pt x="1763486" y="1066800"/>
                </a:cubicBezTo>
                <a:cubicBezTo>
                  <a:pt x="1755313" y="1056584"/>
                  <a:pt x="1750965" y="1043394"/>
                  <a:pt x="1741714" y="1034143"/>
                </a:cubicBezTo>
                <a:cubicBezTo>
                  <a:pt x="1716656" y="1009085"/>
                  <a:pt x="1698824" y="1009814"/>
                  <a:pt x="1665514" y="1001486"/>
                </a:cubicBezTo>
                <a:cubicBezTo>
                  <a:pt x="1654628" y="994229"/>
                  <a:pt x="1645107" y="984308"/>
                  <a:pt x="1632857" y="979714"/>
                </a:cubicBezTo>
                <a:cubicBezTo>
                  <a:pt x="1615533" y="973217"/>
                  <a:pt x="1596704" y="971715"/>
                  <a:pt x="1578428" y="968829"/>
                </a:cubicBezTo>
                <a:cubicBezTo>
                  <a:pt x="1527740" y="960826"/>
                  <a:pt x="1476828" y="954314"/>
                  <a:pt x="1426028" y="947057"/>
                </a:cubicBezTo>
                <a:cubicBezTo>
                  <a:pt x="1415142" y="932543"/>
                  <a:pt x="1406200" y="916343"/>
                  <a:pt x="1393371" y="903514"/>
                </a:cubicBezTo>
                <a:cubicBezTo>
                  <a:pt x="1373371" y="883514"/>
                  <a:pt x="1329673" y="867768"/>
                  <a:pt x="1306286" y="859972"/>
                </a:cubicBezTo>
                <a:cubicBezTo>
                  <a:pt x="1292093" y="855241"/>
                  <a:pt x="1276936" y="853817"/>
                  <a:pt x="1262743" y="849086"/>
                </a:cubicBezTo>
                <a:cubicBezTo>
                  <a:pt x="1244205" y="842907"/>
                  <a:pt x="1226611" y="834175"/>
                  <a:pt x="1208314" y="827314"/>
                </a:cubicBezTo>
                <a:cubicBezTo>
                  <a:pt x="1197570" y="823285"/>
                  <a:pt x="1186543" y="820057"/>
                  <a:pt x="1175657" y="816429"/>
                </a:cubicBezTo>
                <a:cubicBezTo>
                  <a:pt x="1161143" y="805543"/>
                  <a:pt x="1147866" y="792773"/>
                  <a:pt x="1132114" y="783772"/>
                </a:cubicBezTo>
                <a:cubicBezTo>
                  <a:pt x="1119967" y="776831"/>
                  <a:pt x="1065341" y="764357"/>
                  <a:pt x="1055914" y="762000"/>
                </a:cubicBezTo>
                <a:cubicBezTo>
                  <a:pt x="997857" y="765629"/>
                  <a:pt x="939625" y="767098"/>
                  <a:pt x="881743" y="772886"/>
                </a:cubicBezTo>
                <a:cubicBezTo>
                  <a:pt x="866856" y="774375"/>
                  <a:pt x="851582" y="777081"/>
                  <a:pt x="838200" y="783772"/>
                </a:cubicBezTo>
                <a:cubicBezTo>
                  <a:pt x="814797" y="795474"/>
                  <a:pt x="791388" y="808812"/>
                  <a:pt x="772886" y="827314"/>
                </a:cubicBezTo>
                <a:cubicBezTo>
                  <a:pt x="765629" y="834571"/>
                  <a:pt x="760294" y="844496"/>
                  <a:pt x="751114" y="849086"/>
                </a:cubicBezTo>
                <a:cubicBezTo>
                  <a:pt x="730588" y="859349"/>
                  <a:pt x="706326" y="860594"/>
                  <a:pt x="685800" y="870857"/>
                </a:cubicBezTo>
                <a:cubicBezTo>
                  <a:pt x="671286" y="878114"/>
                  <a:pt x="657173" y="886237"/>
                  <a:pt x="642257" y="892629"/>
                </a:cubicBezTo>
                <a:cubicBezTo>
                  <a:pt x="612315" y="905461"/>
                  <a:pt x="598686" y="904360"/>
                  <a:pt x="566057" y="914400"/>
                </a:cubicBezTo>
                <a:cubicBezTo>
                  <a:pt x="533156" y="924524"/>
                  <a:pt x="500743" y="936171"/>
                  <a:pt x="468086" y="947057"/>
                </a:cubicBezTo>
                <a:cubicBezTo>
                  <a:pt x="457200" y="950686"/>
                  <a:pt x="444976" y="951578"/>
                  <a:pt x="435428" y="957943"/>
                </a:cubicBezTo>
                <a:cubicBezTo>
                  <a:pt x="402632" y="979807"/>
                  <a:pt x="397898" y="984913"/>
                  <a:pt x="359228" y="1001486"/>
                </a:cubicBezTo>
                <a:cubicBezTo>
                  <a:pt x="331151" y="1013519"/>
                  <a:pt x="335509" y="1012372"/>
                  <a:pt x="315686" y="1001486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Down Arrow 11"/>
          <p:cNvSpPr/>
          <p:nvPr/>
        </p:nvSpPr>
        <p:spPr>
          <a:xfrm rot="5400000">
            <a:off x="5973399" y="1214422"/>
            <a:ext cx="142876" cy="857256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Box 13"/>
          <p:cNvSpPr txBox="1"/>
          <p:nvPr/>
        </p:nvSpPr>
        <p:spPr>
          <a:xfrm>
            <a:off x="6902093" y="1857364"/>
            <a:ext cx="6463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1476</a:t>
            </a:r>
          </a:p>
        </p:txBody>
      </p:sp>
      <p:pic>
        <p:nvPicPr>
          <p:cNvPr id="1026" name="Picture 2" descr="Description de cette image, Ã©galement commentÃ©e ci-aprÃ¨s">
            <a:extLst>
              <a:ext uri="{FF2B5EF4-FFF2-40B4-BE49-F238E27FC236}">
                <a16:creationId xmlns:a16="http://schemas.microsoft.com/office/drawing/2014/main" id="{68B49F9C-50DF-42C1-A74D-A107B112E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4" y="2042030"/>
            <a:ext cx="3464849" cy="35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FF1E1C1-111D-4C96-979B-D622310F2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33" y="5465407"/>
            <a:ext cx="3198329" cy="958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La bataille de La Planta</a:t>
            </a:r>
          </a:p>
        </p:txBody>
      </p:sp>
      <p:pic>
        <p:nvPicPr>
          <p:cNvPr id="3074" name="Picture 2" descr="Suisse: canton de Vaud">
            <a:extLst>
              <a:ext uri="{FF2B5EF4-FFF2-40B4-BE49-F238E27FC236}">
                <a16:creationId xmlns:a16="http://schemas.microsoft.com/office/drawing/2014/main" id="{1B5580BD-B62E-7E46-74F0-0A6241993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534" y="3830339"/>
            <a:ext cx="4721466" cy="306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63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L’invasion Française de 1536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3401" y="595312"/>
            <a:ext cx="4751249" cy="6034087"/>
          </a:xfrm>
        </p:spPr>
      </p:pic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3FA6911C-AD8C-B5E7-3769-EB7041E9F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57" y="2012764"/>
            <a:ext cx="3551176" cy="461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4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2180497"/>
            <a:ext cx="4925529" cy="1262792"/>
          </a:xfrm>
        </p:spPr>
        <p:txBody>
          <a:bodyPr/>
          <a:lstStyle/>
          <a:p>
            <a:r>
              <a:rPr lang="fr-FR" dirty="0"/>
              <a:t>Deux temps au XVe siècle : croissance et crise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2" y="3616009"/>
            <a:ext cx="4925529" cy="1262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Comprendre qu’il s’agit là de deux aspects d’un même processus : la transformation du duché de Savoie en État moderne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F24D26E-DF73-4049-B6FC-C5BC7AEDB226}"/>
              </a:ext>
            </a:extLst>
          </p:cNvPr>
          <p:cNvSpPr txBox="1">
            <a:spLocks/>
          </p:cNvSpPr>
          <p:nvPr/>
        </p:nvSpPr>
        <p:spPr>
          <a:xfrm>
            <a:off x="7721600" y="5848257"/>
            <a:ext cx="3889208" cy="1262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Traité du Cateau-Cambrésis (1559)</a:t>
            </a:r>
          </a:p>
        </p:txBody>
      </p:sp>
      <p:pic>
        <p:nvPicPr>
          <p:cNvPr id="2052" name="Picture 4" descr="Description de cette image, Ã©galement commentÃ©e ci-aprÃ¨s">
            <a:extLst>
              <a:ext uri="{FF2B5EF4-FFF2-40B4-BE49-F238E27FC236}">
                <a16:creationId xmlns:a16="http://schemas.microsoft.com/office/drawing/2014/main" id="{E7C6E756-9FC5-4EC1-929E-34F27AF23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89" y="2230346"/>
            <a:ext cx="3796092" cy="301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4AF054F-6FA2-487A-A322-4EC649D438A9}"/>
              </a:ext>
            </a:extLst>
          </p:cNvPr>
          <p:cNvSpPr txBox="1">
            <a:spLocks/>
          </p:cNvSpPr>
          <p:nvPr/>
        </p:nvSpPr>
        <p:spPr>
          <a:xfrm>
            <a:off x="7914640" y="1316831"/>
            <a:ext cx="3889208" cy="1262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Bataille de Saint-Quentin (1557)</a:t>
            </a:r>
          </a:p>
        </p:txBody>
      </p:sp>
      <p:pic>
        <p:nvPicPr>
          <p:cNvPr id="2050" name="Picture 2" descr="https://upload.wikimedia.org/wikipedia/commons/d/d5/Cateau-Cambresis.jpg">
            <a:extLst>
              <a:ext uri="{FF2B5EF4-FFF2-40B4-BE49-F238E27FC236}">
                <a16:creationId xmlns:a16="http://schemas.microsoft.com/office/drawing/2014/main" id="{99961162-3E70-457F-95FD-76CCEE567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98" y="2579623"/>
            <a:ext cx="4418583" cy="369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54FD35E-E254-4C56-BB5B-AA5DE0351FC2}"/>
              </a:ext>
            </a:extLst>
          </p:cNvPr>
          <p:cNvSpPr txBox="1">
            <a:spLocks/>
          </p:cNvSpPr>
          <p:nvPr/>
        </p:nvSpPr>
        <p:spPr>
          <a:xfrm>
            <a:off x="581192" y="5094162"/>
            <a:ext cx="4925529" cy="1262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conscience de l’ampleur de l’effondrement de 1536</a:t>
            </a:r>
          </a:p>
        </p:txBody>
      </p:sp>
    </p:spTree>
    <p:extLst>
      <p:ext uri="{BB962C8B-B14F-4D97-AF65-F5344CB8AC3E}">
        <p14:creationId xmlns:p14="http://schemas.microsoft.com/office/powerpoint/2010/main" val="5866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build="p"/>
      <p:bldP spid="10" grpId="0" build="p"/>
      <p:bldP spid="11" grpId="0"/>
    </p:bldLst>
  </p:timing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TM03457464[[fn=Dividende]]</Template>
  <TotalTime>1966</TotalTime>
  <Words>699</Words>
  <Application>Microsoft Office PowerPoint</Application>
  <PresentationFormat>Grand écran</PresentationFormat>
  <Paragraphs>101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Arial</vt:lpstr>
      <vt:lpstr>Gill Sans MT</vt:lpstr>
      <vt:lpstr>Wingdings 2</vt:lpstr>
      <vt:lpstr>Dividende</vt:lpstr>
      <vt:lpstr>ESSOR Et CRISE DE L’ETAT SAVOYARD</vt:lpstr>
      <vt:lpstr>Les Etats de Savoie A l’âge de la formation des Etats modernes</vt:lpstr>
      <vt:lpstr>PLAN</vt:lpstr>
      <vt:lpstr>I) Amédée VIII, Comte, Duc, Ermite, Pape et Cardinal (1391-1451)</vt:lpstr>
      <vt:lpstr>La Naissance d’Amédée VIII (1383)</vt:lpstr>
      <vt:lpstr>Le Château de Ripaille</vt:lpstr>
      <vt:lpstr>1391 : le drAme de Ripaille</vt:lpstr>
      <vt:lpstr>La marque présente du drame de ripaille</vt:lpstr>
      <vt:lpstr>LA montée en puissance de la principauté savoyarde</vt:lpstr>
      <vt:lpstr>Le couronnement ducal de 1416</vt:lpstr>
      <vt:lpstr>Le Bonheur de la Savoie est le fruit du Malheur de La France</vt:lpstr>
      <vt:lpstr>LES STATUTA SabAUDIAE (1430)</vt:lpstr>
      <vt:lpstr>AMéDée VIII Et Sa nouvelle majesté</vt:lpstr>
      <vt:lpstr>AMéDée VIII Et La recherche de la majesté</vt:lpstr>
      <vt:lpstr>Amédée VIII eT l’érémitisme</vt:lpstr>
      <vt:lpstr>AMEDEE VIII ELU PAPE sous le nom de Félix V (1439)</vt:lpstr>
      <vt:lpstr>GENèVE ou LA DERNIèRE Vie d’AMéDéE VIII</vt:lpstr>
      <vt:lpstr>Les FUNérailles d’Amédée VIII (1451)</vt:lpstr>
      <vt:lpstr>II) Les successeurs d’Amédée VIII</vt:lpstr>
      <vt:lpstr>Louis, Successeur d’Amédée VIII</vt:lpstr>
      <vt:lpstr>LOUIS et La Majesté ducale</vt:lpstr>
      <vt:lpstr>UN CONTEXTE EXTérieur plus difficile</vt:lpstr>
      <vt:lpstr>LES déchirements internes</vt:lpstr>
      <vt:lpstr>UNE CRISE DYNASTIQUE</vt:lpstr>
      <vt:lpstr>UN DELITEMENT FINANCIER</vt:lpstr>
      <vt:lpstr>UN DELITEMENT TERRITORIAL</vt:lpstr>
      <vt:lpstr>Le PROBLème  suisse</vt:lpstr>
      <vt:lpstr>L’invasion Française de 1536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ESSOR Et CRISE DE L’ETAT SAVOYARD</dc:title>
  <dc:creator>PCNEX</dc:creator>
  <cp:lastModifiedBy>Laurent Ripart</cp:lastModifiedBy>
  <cp:revision>82</cp:revision>
  <dcterms:created xsi:type="dcterms:W3CDTF">2017-03-30T10:56:48Z</dcterms:created>
  <dcterms:modified xsi:type="dcterms:W3CDTF">2025-11-04T20:43:02Z</dcterms:modified>
</cp:coreProperties>
</file>