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6" r:id="rId3"/>
    <p:sldId id="279" r:id="rId4"/>
    <p:sldId id="310" r:id="rId5"/>
    <p:sldId id="306" r:id="rId6"/>
    <p:sldId id="301" r:id="rId7"/>
    <p:sldId id="304" r:id="rId8"/>
    <p:sldId id="283" r:id="rId9"/>
    <p:sldId id="285" r:id="rId10"/>
    <p:sldId id="284" r:id="rId11"/>
    <p:sldId id="287" r:id="rId12"/>
    <p:sldId id="288" r:id="rId13"/>
    <p:sldId id="311" r:id="rId14"/>
    <p:sldId id="314" r:id="rId15"/>
    <p:sldId id="312" r:id="rId16"/>
    <p:sldId id="289" r:id="rId17"/>
    <p:sldId id="307" r:id="rId18"/>
    <p:sldId id="308" r:id="rId19"/>
    <p:sldId id="309" r:id="rId20"/>
    <p:sldId id="313" r:id="rId21"/>
    <p:sldId id="292" r:id="rId22"/>
    <p:sldId id="297" r:id="rId23"/>
    <p:sldId id="315" r:id="rId24"/>
    <p:sldId id="303" r:id="rId25"/>
    <p:sldId id="316" r:id="rId26"/>
    <p:sldId id="305" r:id="rId27"/>
    <p:sldId id="291" r:id="rId28"/>
    <p:sldId id="29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2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La Construction Administrative de La Principauté Savoyarde (XIe-XIVe siècle)</a:t>
            </a:r>
          </a:p>
        </p:txBody>
      </p:sp>
      <p:pic>
        <p:nvPicPr>
          <p:cNvPr id="3074" name="Picture 2" descr="http://www.savoie-archives.fr/archives73/dossiers_sabaudia/admcomtale/images/comptepapi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1" y="3573510"/>
            <a:ext cx="3724590" cy="240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hâteau d'Annecy — Wikipédia">
            <a:extLst>
              <a:ext uri="{FF2B5EF4-FFF2-40B4-BE49-F238E27FC236}">
                <a16:creationId xmlns:a16="http://schemas.microsoft.com/office/drawing/2014/main" id="{D27E37B1-5C8B-E9CA-9939-ACE04C8F7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620" y="3501255"/>
            <a:ext cx="1702051" cy="255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 principauté médiévale savoyarde">
            <a:extLst>
              <a:ext uri="{FF2B5EF4-FFF2-40B4-BE49-F238E27FC236}">
                <a16:creationId xmlns:a16="http://schemas.microsoft.com/office/drawing/2014/main" id="{4C9356BB-6866-6B35-F57F-569F2672B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366" y="3603154"/>
            <a:ext cx="3357410" cy="223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591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 </a:t>
            </a:r>
            <a:r>
              <a:rPr lang="fr-FR" dirty="0" err="1"/>
              <a:t>principio</a:t>
            </a:r>
            <a:r>
              <a:rPr lang="fr-FR" dirty="0"/>
              <a:t> erat castrum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A4549FB-B9BE-F0FC-089B-1C3844C8B556}"/>
              </a:ext>
            </a:extLst>
          </p:cNvPr>
          <p:cNvSpPr txBox="1">
            <a:spLocks/>
          </p:cNvSpPr>
          <p:nvPr/>
        </p:nvSpPr>
        <p:spPr>
          <a:xfrm>
            <a:off x="299582" y="2214801"/>
            <a:ext cx="4435380" cy="32552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 Savoie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comme en Dauphiné, le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pouvoir comtal s’est construit sur un réseau castral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D1824-2B00-DFF8-5C78-8C658BCDA848}"/>
              </a:ext>
            </a:extLst>
          </p:cNvPr>
          <p:cNvSpPr txBox="1">
            <a:spLocks/>
          </p:cNvSpPr>
          <p:nvPr/>
        </p:nvSpPr>
        <p:spPr>
          <a:xfrm>
            <a:off x="299582" y="3992146"/>
            <a:ext cx="4435380" cy="32552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Cela signifie que le château n’est pas seulement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 centre militaire, mais aussi un centre administratif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473F57-CA48-1DA3-54CA-3F95330BF4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27" t="35404" r="12191" b="15511"/>
          <a:stretch>
            <a:fillRect/>
          </a:stretch>
        </p:blipFill>
        <p:spPr>
          <a:xfrm>
            <a:off x="5537094" y="702156"/>
            <a:ext cx="6551074" cy="593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4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MAURIENNE : Le Châtel à Hermillon</a:t>
            </a:r>
          </a:p>
        </p:txBody>
      </p:sp>
      <p:pic>
        <p:nvPicPr>
          <p:cNvPr id="4" name="Picture 2" descr="Résultat de recherche d'images pour &quot;tours châtel en Savoi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61" y="1831530"/>
            <a:ext cx="4984163" cy="331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902536" y="5142045"/>
            <a:ext cx="1607453" cy="32552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 Châtel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064742-F0F1-D7F6-38A0-E454512E93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7822"/>
          <a:stretch>
            <a:fillRect/>
          </a:stretch>
        </p:blipFill>
        <p:spPr>
          <a:xfrm>
            <a:off x="5503490" y="1831530"/>
            <a:ext cx="6384763" cy="3310515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5BE7001-B20A-C683-1227-086894343F09}"/>
              </a:ext>
            </a:extLst>
          </p:cNvPr>
          <p:cNvSpPr/>
          <p:nvPr/>
        </p:nvSpPr>
        <p:spPr>
          <a:xfrm>
            <a:off x="9091662" y="2144994"/>
            <a:ext cx="291619" cy="29055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86328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53251-D48E-65BA-F147-32B6BF91D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ANNées</a:t>
            </a:r>
            <a:r>
              <a:rPr lang="fr-FR" dirty="0"/>
              <a:t> 1280 : transfert du siège de La Châtellenie à La Chambre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DEE8EA-EF28-DB41-59D7-4820FF2AB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3F77D5-8AE9-4E1F-F8BB-E1A554B9E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9" y="2069510"/>
            <a:ext cx="6435052" cy="4290960"/>
          </a:xfrm>
          <a:prstGeom prst="rect">
            <a:avLst/>
          </a:prstGeom>
        </p:spPr>
      </p:pic>
      <p:pic>
        <p:nvPicPr>
          <p:cNvPr id="5" name="Image 4" descr="https://img.over-blog-kiwi.com/0/93/60/74/20151130/ob_9c0871_carte-maurienne.jpg">
            <a:extLst>
              <a:ext uri="{FF2B5EF4-FFF2-40B4-BE49-F238E27FC236}">
                <a16:creationId xmlns:a16="http://schemas.microsoft.com/office/drawing/2014/main" id="{4C68B320-798F-8E51-04B9-D210B0B87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244" y="2413143"/>
            <a:ext cx="4907615" cy="360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0AA27-D099-4147-EAC3-10C31C77D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070E88-FBA8-C30E-51DC-E683B6A16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Conthey face à Sion</a:t>
            </a:r>
          </a:p>
        </p:txBody>
      </p:sp>
      <p:pic>
        <p:nvPicPr>
          <p:cNvPr id="1026" name="Picture 2" descr="Image illustrative de l’article Château des comtes de Savoie (Conthey)">
            <a:extLst>
              <a:ext uri="{FF2B5EF4-FFF2-40B4-BE49-F238E27FC236}">
                <a16:creationId xmlns:a16="http://schemas.microsoft.com/office/drawing/2014/main" id="{173BA35D-1B61-6C1B-757A-24F86F792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94" y="1880073"/>
            <a:ext cx="5098991" cy="382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3FBB6-B281-5B52-9555-42CDC8AF0D56}"/>
              </a:ext>
            </a:extLst>
          </p:cNvPr>
          <p:cNvSpPr txBox="1">
            <a:spLocks/>
          </p:cNvSpPr>
          <p:nvPr/>
        </p:nvSpPr>
        <p:spPr>
          <a:xfrm>
            <a:off x="1841291" y="5993080"/>
            <a:ext cx="1607453" cy="32552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Conthey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527F19B-D98D-BAA3-90C1-0FBD8ACBA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446" y="1880073"/>
            <a:ext cx="5889623" cy="452649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8D5AC690-324D-CC92-009A-0B957B2256FA}"/>
              </a:ext>
            </a:extLst>
          </p:cNvPr>
          <p:cNvSpPr/>
          <p:nvPr/>
        </p:nvSpPr>
        <p:spPr>
          <a:xfrm>
            <a:off x="7899147" y="3612332"/>
            <a:ext cx="226337" cy="262551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D355E11-68CC-A640-9AFC-1A7384A06A92}"/>
              </a:ext>
            </a:extLst>
          </p:cNvPr>
          <p:cNvSpPr/>
          <p:nvPr/>
        </p:nvSpPr>
        <p:spPr>
          <a:xfrm>
            <a:off x="8485232" y="3349781"/>
            <a:ext cx="226337" cy="262551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25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49F0B-5D21-83B6-DF7D-42A25A76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92211D-57D4-0A59-FFF1-64DEBDCD8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32" y="646805"/>
            <a:ext cx="6474928" cy="1013800"/>
          </a:xfrm>
        </p:spPr>
        <p:txBody>
          <a:bodyPr/>
          <a:lstStyle/>
          <a:p>
            <a:r>
              <a:rPr lang="fr-FR" dirty="0"/>
              <a:t>Des fonctions de contrôle du Territoire : L’exemple d’Yverdon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50DFE2B-84CE-207E-0B67-4B7CDB3AFCBB}"/>
              </a:ext>
            </a:extLst>
          </p:cNvPr>
          <p:cNvSpPr txBox="1"/>
          <p:nvPr/>
        </p:nvSpPr>
        <p:spPr>
          <a:xfrm>
            <a:off x="9890760" y="462139"/>
            <a:ext cx="1493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Vers 1310</a:t>
            </a:r>
          </a:p>
        </p:txBody>
      </p:sp>
      <p:pic>
        <p:nvPicPr>
          <p:cNvPr id="4098" name="Picture 2" descr="Le château d'Yverdon-les-Bains s'engage dans une nouvelle restauration |  Batimag">
            <a:extLst>
              <a:ext uri="{FF2B5EF4-FFF2-40B4-BE49-F238E27FC236}">
                <a16:creationId xmlns:a16="http://schemas.microsoft.com/office/drawing/2014/main" id="{0425AE86-F676-7478-91B7-0ED1D05AE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2" y="2037016"/>
            <a:ext cx="5546462" cy="312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lace et Château | Yverdon et son Château au fil du temps">
            <a:extLst>
              <a:ext uri="{FF2B5EF4-FFF2-40B4-BE49-F238E27FC236}">
                <a16:creationId xmlns:a16="http://schemas.microsoft.com/office/drawing/2014/main" id="{9EF979B6-68FE-364C-89EE-BD71AA55A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892" y="4096661"/>
            <a:ext cx="4102002" cy="253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arte géographique de la Suisse - Swiss map...">
            <a:extLst>
              <a:ext uri="{FF2B5EF4-FFF2-40B4-BE49-F238E27FC236}">
                <a16:creationId xmlns:a16="http://schemas.microsoft.com/office/drawing/2014/main" id="{6323DBD6-439B-32B7-2A1D-936E97166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05" y="2037016"/>
            <a:ext cx="5069325" cy="332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1954B6E-8AB5-47DB-DEBF-BC96F44B1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1885" y="3117875"/>
            <a:ext cx="5373356" cy="358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7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D98BA-4BD1-5EA8-1405-BE8F3E84E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2CB729-DE1E-53BA-5E9D-B9B1A8C2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Grands châteaux princiers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19795-F61B-7979-0227-16AE77AB5013}"/>
              </a:ext>
            </a:extLst>
          </p:cNvPr>
          <p:cNvSpPr txBox="1">
            <a:spLocks/>
          </p:cNvSpPr>
          <p:nvPr/>
        </p:nvSpPr>
        <p:spPr>
          <a:xfrm>
            <a:off x="2421047" y="6365682"/>
            <a:ext cx="1607453" cy="32552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Chillon</a:t>
            </a:r>
          </a:p>
        </p:txBody>
      </p:sp>
      <p:pic>
        <p:nvPicPr>
          <p:cNvPr id="5122" name="Picture 2" descr="un château au milieu d'un lac avec une montagne enneigée">
            <a:extLst>
              <a:ext uri="{FF2B5EF4-FFF2-40B4-BE49-F238E27FC236}">
                <a16:creationId xmlns:a16="http://schemas.microsoft.com/office/drawing/2014/main" id="{E43C2715-9457-B45A-540E-29AEE9A7B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75" y="2048840"/>
            <a:ext cx="6160506" cy="410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hâteau | Château Chillon">
            <a:extLst>
              <a:ext uri="{FF2B5EF4-FFF2-40B4-BE49-F238E27FC236}">
                <a16:creationId xmlns:a16="http://schemas.microsoft.com/office/drawing/2014/main" id="{9AEE11C2-040C-EA9F-6247-7C2E5CAD6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679" y="2255691"/>
            <a:ext cx="5122746" cy="369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610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Châtelains DES PRINCES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2" y="3180355"/>
            <a:ext cx="5629486" cy="1065624"/>
          </a:xfrm>
        </p:spPr>
        <p:txBody>
          <a:bodyPr>
            <a:noAutofit/>
          </a:bodyPr>
          <a:lstStyle/>
          <a:p>
            <a:r>
              <a:rPr lang="fr-FR" sz="2400" dirty="0"/>
              <a:t>Le châtelain est un officier soldé (1422 : 700 florins pp à Verceil, 200 à Conthey, 50 à </a:t>
            </a:r>
            <a:r>
              <a:rPr lang="fr-FR" sz="2400" dirty="0" err="1"/>
              <a:t>Moudon</a:t>
            </a:r>
            <a:r>
              <a:rPr lang="fr-FR" sz="2400" dirty="0"/>
              <a:t>)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1" y="4365621"/>
            <a:ext cx="5514809" cy="106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Une fonction militaire (fortification, soldats, ost et corvées…)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76402" y="5623032"/>
            <a:ext cx="5398886" cy="106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Une fonction seigneuriale (justice, contrôle des </a:t>
            </a:r>
            <a:r>
              <a:rPr lang="fr-FR" sz="2400" dirty="0" err="1"/>
              <a:t>métralies</a:t>
            </a:r>
            <a:r>
              <a:rPr lang="fr-FR" sz="2400" dirty="0"/>
              <a:t>…)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8464336-CFBC-005A-5C68-7AB4D23199D6}"/>
              </a:ext>
            </a:extLst>
          </p:cNvPr>
          <p:cNvSpPr txBox="1">
            <a:spLocks/>
          </p:cNvSpPr>
          <p:nvPr/>
        </p:nvSpPr>
        <p:spPr>
          <a:xfrm>
            <a:off x="581191" y="1995089"/>
            <a:ext cx="11029615" cy="106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Apparition des châtelains au XIIIe siècle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BA5BE98-242C-3617-7EAC-50AA484BEA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84" t="3664" r="3413" b="20967"/>
          <a:stretch>
            <a:fillRect/>
          </a:stretch>
        </p:blipFill>
        <p:spPr>
          <a:xfrm>
            <a:off x="7369521" y="828194"/>
            <a:ext cx="4065006" cy="58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3966858" cy="1013800"/>
          </a:xfrm>
        </p:spPr>
        <p:txBody>
          <a:bodyPr/>
          <a:lstStyle/>
          <a:p>
            <a:r>
              <a:rPr lang="fr-FR" dirty="0"/>
              <a:t>Le Réseau de Châtellenies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l="7784" t="22550" r="5292" b="11337"/>
          <a:stretch/>
        </p:blipFill>
        <p:spPr>
          <a:xfrm rot="-5400000">
            <a:off x="4438973" y="-963121"/>
            <a:ext cx="6575897" cy="8930155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472335" y="2669626"/>
            <a:ext cx="4075715" cy="1065624"/>
          </a:xfrm>
        </p:spPr>
        <p:txBody>
          <a:bodyPr>
            <a:normAutofit/>
          </a:bodyPr>
          <a:lstStyle/>
          <a:p>
            <a:r>
              <a:rPr lang="fr-FR" sz="2400" dirty="0"/>
              <a:t>Les baillis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19385" t="41174" r="55876" b="40759"/>
          <a:stretch/>
        </p:blipFill>
        <p:spPr>
          <a:xfrm rot="-5400000">
            <a:off x="4705718" y="-786604"/>
            <a:ext cx="6416501" cy="836686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C911CED-AD5F-4FB4-934E-C2BFA3D05CA1}"/>
              </a:ext>
            </a:extLst>
          </p:cNvPr>
          <p:cNvSpPr/>
          <p:nvPr/>
        </p:nvSpPr>
        <p:spPr>
          <a:xfrm>
            <a:off x="8121446" y="4778477"/>
            <a:ext cx="1465006" cy="1002891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FF32555-F654-4357-87AA-681CB0EE393C}"/>
              </a:ext>
            </a:extLst>
          </p:cNvPr>
          <p:cNvSpPr/>
          <p:nvPr/>
        </p:nvSpPr>
        <p:spPr>
          <a:xfrm>
            <a:off x="3730534" y="1277427"/>
            <a:ext cx="1465006" cy="1002891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22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</a:t>
            </a:r>
            <a:r>
              <a:rPr lang="fr-FR" dirty="0" err="1"/>
              <a:t>AVANCée</a:t>
            </a:r>
            <a:r>
              <a:rPr lang="fr-FR" dirty="0"/>
              <a:t> Décisive : les comptes de Châtellenie</a:t>
            </a:r>
          </a:p>
        </p:txBody>
      </p:sp>
      <p:pic>
        <p:nvPicPr>
          <p:cNvPr id="2050" name="Picture 2" descr="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2" y="2331562"/>
            <a:ext cx="6525243" cy="430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1584958" y="1539956"/>
            <a:ext cx="4204167" cy="106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Premier compte : 1257-1258</a:t>
            </a:r>
          </a:p>
        </p:txBody>
      </p:sp>
      <p:pic>
        <p:nvPicPr>
          <p:cNvPr id="3" name="Picture 6" descr="Résultat de recherche d'images pour &quot;archives états de savoie rouleaux&quot;">
            <a:extLst>
              <a:ext uri="{FF2B5EF4-FFF2-40B4-BE49-F238E27FC236}">
                <a16:creationId xmlns:a16="http://schemas.microsoft.com/office/drawing/2014/main" id="{44534D8F-F1DE-3577-2D9B-445515A28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/>
          <a:stretch/>
        </p:blipFill>
        <p:spPr bwMode="auto">
          <a:xfrm>
            <a:off x="6614717" y="2509425"/>
            <a:ext cx="5443472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22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L’organisation des comptes de Châtellenies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3" y="1828800"/>
            <a:ext cx="11029615" cy="1072055"/>
          </a:xfrm>
        </p:spPr>
        <p:txBody>
          <a:bodyPr>
            <a:normAutofit/>
          </a:bodyPr>
          <a:lstStyle/>
          <a:p>
            <a:r>
              <a:rPr lang="fr-FR" sz="3200" dirty="0"/>
              <a:t>Une comptabilité double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804442" y="2717494"/>
            <a:ext cx="4924330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→ Les recettes (</a:t>
            </a:r>
            <a:r>
              <a:rPr lang="fr-FR" sz="2400" dirty="0" err="1">
                <a:solidFill>
                  <a:schemeClr val="tx1"/>
                </a:solidFill>
                <a:latin typeface="Impact" panose="020B0806030902050204" pitchFamily="34" charset="0"/>
              </a:rPr>
              <a:t>recepte</a:t>
            </a: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) vérifiées par rapport aux </a:t>
            </a:r>
            <a:r>
              <a:rPr lang="fr-FR" sz="2400" dirty="0" err="1">
                <a:solidFill>
                  <a:schemeClr val="tx1"/>
                </a:solidFill>
                <a:latin typeface="Impact" panose="020B0806030902050204" pitchFamily="34" charset="0"/>
              </a:rPr>
              <a:t>extentes</a:t>
            </a: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 et reconnaissances (droits des </a:t>
            </a:r>
            <a:r>
              <a:rPr lang="fr-FR" sz="2400" dirty="0" err="1">
                <a:solidFill>
                  <a:schemeClr val="tx1"/>
                </a:solidFill>
                <a:latin typeface="Impact" panose="020B0806030902050204" pitchFamily="34" charset="0"/>
              </a:rPr>
              <a:t>métralies</a:t>
            </a: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, amendes etc.)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656019" y="2237889"/>
            <a:ext cx="4505689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→ Les dépenses (</a:t>
            </a:r>
            <a:r>
              <a:rPr lang="fr-FR" sz="2400" dirty="0" err="1">
                <a:solidFill>
                  <a:schemeClr val="tx1"/>
                </a:solidFill>
                <a:latin typeface="Impact" panose="020B0806030902050204" pitchFamily="34" charset="0"/>
              </a:rPr>
              <a:t>librate</a:t>
            </a: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) avec justificatifs (cf. comptes particuliers), dans lesquels on trouve les soldes, les </a:t>
            </a:r>
            <a:r>
              <a:rPr lang="fr-FR" sz="2400" dirty="0" err="1">
                <a:solidFill>
                  <a:schemeClr val="tx1"/>
                </a:solidFill>
                <a:latin typeface="Impact" panose="020B0806030902050204" pitchFamily="34" charset="0"/>
              </a:rPr>
              <a:t>opera</a:t>
            </a: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Impact" panose="020B0806030902050204" pitchFamily="34" charset="0"/>
              </a:rPr>
              <a:t>castri</a:t>
            </a: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, les rentes constituées</a:t>
            </a:r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ompte du receveur des vins pour le compte de Savoie dans les lieux de MontmÃ©lian et les Marches, 1317-1319. AD de la Savoie, SA 9586">
            <a:extLst>
              <a:ext uri="{FF2B5EF4-FFF2-40B4-BE49-F238E27FC236}">
                <a16:creationId xmlns:a16="http://schemas.microsoft.com/office/drawing/2014/main" id="{23E1EEAE-48FF-415F-ABAD-24F3CF3B6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80" y="3902393"/>
            <a:ext cx="9495640" cy="262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081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CONSTRUCTION D’UNE </a:t>
            </a:r>
            <a:r>
              <a:rPr lang="fr-FR" dirty="0" err="1"/>
              <a:t>ADMINiSTRATION</a:t>
            </a:r>
            <a:r>
              <a:rPr lang="fr-FR" dirty="0"/>
              <a:t> CENTRALE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1193" y="1828800"/>
            <a:ext cx="11029615" cy="1072055"/>
          </a:xfrm>
        </p:spPr>
        <p:txBody>
          <a:bodyPr>
            <a:normAutofit/>
          </a:bodyPr>
          <a:lstStyle/>
          <a:p>
            <a:r>
              <a:rPr lang="fr-FR" sz="3200" dirty="0"/>
              <a:t>La naissance de la chambre des comptes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58126" y="3040382"/>
            <a:ext cx="3208307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  <a:latin typeface="Impact" panose="020B0806030902050204" pitchFamily="34" charset="0"/>
              </a:rPr>
              <a:t>→ </a:t>
            </a:r>
            <a:r>
              <a:rPr lang="fr-FR" sz="2000" dirty="0">
                <a:solidFill>
                  <a:schemeClr val="tx1"/>
                </a:solidFill>
                <a:latin typeface="Impact" panose="020B0806030902050204" pitchFamily="34" charset="0"/>
              </a:rPr>
              <a:t>Dans la seconde moitié du XIIIe siècle, les clercs des comptes se déplacent auprès des châtelains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96832" y="4286797"/>
            <a:ext cx="2941001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  <a:latin typeface="Impact" panose="020B0806030902050204" pitchFamily="34" charset="0"/>
              </a:rPr>
              <a:t>→ En 1295, le comte achète le château de Chambéry et ses clercs commencent à s’y installer</a:t>
            </a:r>
            <a:endParaRPr lang="fr-FR" sz="2000" dirty="0">
              <a:solidFill>
                <a:schemeClr val="tx1"/>
              </a:solidFill>
            </a:endParaRPr>
          </a:p>
        </p:txBody>
      </p:sp>
      <p:pic>
        <p:nvPicPr>
          <p:cNvPr id="6" name="Picture 2" descr="Résultat de recherche d'images pour &quot;château de chambéry tour de la trésoreri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323" y="1888444"/>
            <a:ext cx="240982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820778" y="6174694"/>
            <a:ext cx="3371222" cy="47147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Tour de la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Trésorerie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Résultat de recherche d'images pour &quot;chateau chambéry&quot;">
            <a:extLst>
              <a:ext uri="{FF2B5EF4-FFF2-40B4-BE49-F238E27FC236}">
                <a16:creationId xmlns:a16="http://schemas.microsoft.com/office/drawing/2014/main" id="{F9FECDC9-AE11-40DE-A42B-B8514C0AF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013" y="2984653"/>
            <a:ext cx="4285130" cy="319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A344AEE-86F7-422E-91AD-0F70D2412AB4}"/>
              </a:ext>
            </a:extLst>
          </p:cNvPr>
          <p:cNvSpPr txBox="1">
            <a:spLocks/>
          </p:cNvSpPr>
          <p:nvPr/>
        </p:nvSpPr>
        <p:spPr>
          <a:xfrm>
            <a:off x="4898376" y="6155844"/>
            <a:ext cx="3371222" cy="47147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Chambre des comptes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155918C-FA6C-EB6F-07E5-EE2D79A962D5}"/>
              </a:ext>
            </a:extLst>
          </p:cNvPr>
          <p:cNvSpPr txBox="1">
            <a:spLocks/>
          </p:cNvSpPr>
          <p:nvPr/>
        </p:nvSpPr>
        <p:spPr>
          <a:xfrm>
            <a:off x="691778" y="5555267"/>
            <a:ext cx="2941001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  <a:latin typeface="Impact" panose="020B0806030902050204" pitchFamily="34" charset="0"/>
              </a:rPr>
              <a:t>→ En 1351, premiers statuts (maîtres des comptes, clercs des comptes, archives etc.)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7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  <p:bldP spid="9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F891BB-43FC-B286-6CF8-3281A4D7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Mise en place De La Trésorerie générale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BE9415-5833-288B-9105-88EEF7068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69965"/>
            <a:ext cx="11029615" cy="549260"/>
          </a:xfrm>
        </p:spPr>
        <p:txBody>
          <a:bodyPr/>
          <a:lstStyle/>
          <a:p>
            <a:r>
              <a:rPr lang="fr-FR" dirty="0"/>
              <a:t>Fin XIIIe siècle, apparition des comptes des receveurs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F70E3F-39DF-AED5-3142-D5CCEC75E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165" y="1665142"/>
            <a:ext cx="3358232" cy="5147268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B9D35BF-D6AB-458C-E7C6-0C30ECC35EF9}"/>
              </a:ext>
            </a:extLst>
          </p:cNvPr>
          <p:cNvSpPr txBox="1">
            <a:spLocks/>
          </p:cNvSpPr>
          <p:nvPr/>
        </p:nvSpPr>
        <p:spPr>
          <a:xfrm>
            <a:off x="581193" y="3250931"/>
            <a:ext cx="1863244" cy="2516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Recettes :</a:t>
            </a:r>
          </a:p>
          <a:p>
            <a:pPr>
              <a:buFontTx/>
              <a:buChar char="-"/>
            </a:pPr>
            <a:r>
              <a:rPr lang="fr-FR" dirty="0"/>
              <a:t>Seigneuriage</a:t>
            </a:r>
          </a:p>
          <a:p>
            <a:pPr>
              <a:buFontTx/>
              <a:buChar char="-"/>
            </a:pPr>
            <a:r>
              <a:rPr lang="fr-FR" dirty="0"/>
              <a:t>Péage</a:t>
            </a:r>
          </a:p>
          <a:p>
            <a:pPr>
              <a:buFontTx/>
              <a:buChar char="-"/>
            </a:pPr>
            <a:r>
              <a:rPr lang="fr-FR" dirty="0"/>
              <a:t>Chancellerie</a:t>
            </a:r>
          </a:p>
          <a:p>
            <a:pPr>
              <a:buFontTx/>
              <a:buChar char="-"/>
            </a:pPr>
            <a:r>
              <a:rPr lang="fr-FR" dirty="0"/>
              <a:t>Justice</a:t>
            </a:r>
          </a:p>
          <a:p>
            <a:pPr>
              <a:buFontTx/>
              <a:buChar char="-"/>
            </a:pPr>
            <a:r>
              <a:rPr lang="fr-FR" dirty="0"/>
              <a:t>Prêteurs juifs et lombards</a:t>
            </a:r>
          </a:p>
          <a:p>
            <a:pPr>
              <a:buFontTx/>
              <a:buChar char="-"/>
            </a:pPr>
            <a:r>
              <a:rPr lang="fr-FR" dirty="0"/>
              <a:t>Domaine</a:t>
            </a:r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E8F8FF9-6B4D-28D4-2189-948C6A4F1B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32" t="29869" r="18412" b="6059"/>
          <a:stretch>
            <a:fillRect/>
          </a:stretch>
        </p:blipFill>
        <p:spPr>
          <a:xfrm rot="16200000">
            <a:off x="3531222" y="2042439"/>
            <a:ext cx="3836639" cy="5242222"/>
          </a:xfrm>
          <a:prstGeom prst="rect">
            <a:avLst/>
          </a:prstGeom>
        </p:spPr>
      </p:pic>
      <p:pic>
        <p:nvPicPr>
          <p:cNvPr id="11" name="Image 10" descr="Amazon.fr: Eva Pibiri: livres, biographie, dernière mise à jour">
            <a:extLst>
              <a:ext uri="{FF2B5EF4-FFF2-40B4-BE49-F238E27FC236}">
                <a16:creationId xmlns:a16="http://schemas.microsoft.com/office/drawing/2014/main" id="{77972178-EF66-EEE3-2A10-BF630E3D5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261" y="2209988"/>
            <a:ext cx="2994803" cy="436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56640F-D9EC-ECB5-4A2A-78FB60ADB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ateliers monétaires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ABA6E5-4FE8-1FE7-978B-A5189227D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281" y="1916923"/>
            <a:ext cx="6292048" cy="4768158"/>
          </a:xfrm>
          <a:prstGeom prst="rect">
            <a:avLst/>
          </a:prstGeom>
        </p:spPr>
      </p:pic>
      <p:pic>
        <p:nvPicPr>
          <p:cNvPr id="6" name="Image 5" descr="SAVOIE - COMTÉ DE SAVOIE - AMÉDÉE III Denier sécusien ou obole TB+">
            <a:extLst>
              <a:ext uri="{FF2B5EF4-FFF2-40B4-BE49-F238E27FC236}">
                <a16:creationId xmlns:a16="http://schemas.microsoft.com/office/drawing/2014/main" id="{CC67B05A-D353-5022-D11E-731BD3844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58" y="2625343"/>
            <a:ext cx="5125023" cy="2647929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621EDCD-74E0-5C00-296D-208D9C72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498" y="5704546"/>
            <a:ext cx="11029615" cy="54926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Denier de Suse :  </a:t>
            </a:r>
            <a:r>
              <a:rPr lang="fr-FR" dirty="0" err="1"/>
              <a:t>Amedeus</a:t>
            </a:r>
            <a:r>
              <a:rPr lang="fr-FR" dirty="0"/>
              <a:t>/</a:t>
            </a:r>
            <a:r>
              <a:rPr lang="fr-FR" dirty="0" err="1"/>
              <a:t>Secusia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792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03E3BE-18EE-EC3C-D0BA-6008119E9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comptes des Hôtels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A6E599-EC6B-9663-873B-479E975A169C}"/>
              </a:ext>
            </a:extLst>
          </p:cNvPr>
          <p:cNvSpPr txBox="1"/>
          <p:nvPr/>
        </p:nvSpPr>
        <p:spPr>
          <a:xfrm>
            <a:off x="4926855" y="2131471"/>
            <a:ext cx="609750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/>
              <a:t>Enregistrent les dépenses liées au</a:t>
            </a:r>
            <a:r>
              <a:rPr lang="fr-FR" b="1" dirty="0"/>
              <a:t> prince et à son déplacement :</a:t>
            </a:r>
            <a:endParaRPr lang="fr-F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alimentation et cuisine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vin, épices, cire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vêtements et tissus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entretien de la maison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chevaux et écuries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rémunération des officiers et domestiques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voyages et logements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présents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missions confiées aux serviteurs du prince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dépenses diplomatiques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certaines dépenses militaires 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fr-FR" dirty="0"/>
              <a:t>dépenses liées aux cérémonies et à la représentation princière.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5965FA6-01FF-C639-C4D5-92D59C17E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49518"/>
            <a:ext cx="3411386" cy="1072055"/>
          </a:xfrm>
        </p:spPr>
        <p:txBody>
          <a:bodyPr>
            <a:normAutofit/>
          </a:bodyPr>
          <a:lstStyle/>
          <a:p>
            <a:r>
              <a:rPr lang="fr-FR" sz="2400" dirty="0"/>
              <a:t>Hôtel du comte</a:t>
            </a:r>
            <a:endParaRPr lang="fr-FR" sz="2400" i="1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34D3F29-3945-45A3-A9AF-6B36AF33ECF6}"/>
              </a:ext>
            </a:extLst>
          </p:cNvPr>
          <p:cNvSpPr txBox="1">
            <a:spLocks/>
          </p:cNvSpPr>
          <p:nvPr/>
        </p:nvSpPr>
        <p:spPr>
          <a:xfrm>
            <a:off x="652112" y="3315494"/>
            <a:ext cx="3411386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Hôtel de la comtesse</a:t>
            </a:r>
            <a:endParaRPr lang="fr-FR" sz="2400" i="1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DB34547-3053-DD49-2DAF-7BAD6E6182C5}"/>
              </a:ext>
            </a:extLst>
          </p:cNvPr>
          <p:cNvSpPr txBox="1">
            <a:spLocks/>
          </p:cNvSpPr>
          <p:nvPr/>
        </p:nvSpPr>
        <p:spPr>
          <a:xfrm>
            <a:off x="652112" y="4653898"/>
            <a:ext cx="3512482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Hôtel de l’héritier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366252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CONSEIL du comte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581192" y="2049518"/>
            <a:ext cx="11029615" cy="1072055"/>
          </a:xfrm>
        </p:spPr>
        <p:txBody>
          <a:bodyPr>
            <a:normAutofit/>
          </a:bodyPr>
          <a:lstStyle/>
          <a:p>
            <a:r>
              <a:rPr lang="fr-FR" sz="3200" dirty="0"/>
              <a:t>La </a:t>
            </a:r>
            <a:r>
              <a:rPr lang="fr-FR" sz="3200" i="1" dirty="0" err="1"/>
              <a:t>curia</a:t>
            </a:r>
            <a:r>
              <a:rPr lang="fr-FR" sz="3200" i="1" dirty="0"/>
              <a:t> </a:t>
            </a:r>
            <a:r>
              <a:rPr lang="fr-FR" sz="3200" i="1" dirty="0" err="1"/>
              <a:t>comitis</a:t>
            </a:r>
            <a:endParaRPr lang="fr-FR" sz="3200" i="1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81192" y="3074432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L’essor judiciaire de la cour</a:t>
            </a:r>
            <a:endParaRPr lang="fr-FR" sz="3200" i="1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81192" y="4285593"/>
            <a:ext cx="10400153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1329 : installation du conseil résident à Chambéry</a:t>
            </a:r>
            <a:endParaRPr lang="fr-FR" sz="3200" i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8ACC70-5B49-07AF-F3DA-EBD10D2CA490}"/>
              </a:ext>
            </a:extLst>
          </p:cNvPr>
          <p:cNvSpPr txBox="1">
            <a:spLocks/>
          </p:cNvSpPr>
          <p:nvPr/>
        </p:nvSpPr>
        <p:spPr>
          <a:xfrm>
            <a:off x="581192" y="5449614"/>
            <a:ext cx="10897233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Présence de juges spécialisés dans les châtellenies</a:t>
            </a:r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22597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0959DD-D77E-DBE4-411D-BE1EEC35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création d’une armée professionnelle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05CC2D-B279-C4DB-6F69-8D2364C1C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279" y="2079832"/>
            <a:ext cx="11029615" cy="733620"/>
          </a:xfrm>
        </p:spPr>
        <p:txBody>
          <a:bodyPr>
            <a:noAutofit/>
          </a:bodyPr>
          <a:lstStyle/>
          <a:p>
            <a:r>
              <a:rPr lang="fr-FR" sz="2400" dirty="0"/>
              <a:t>Age féodal : la force militaire repose sur le service militaire, dû par les vassaux, mais aussi sur le service universel des clients, qui sont levés dans chaque ville ou chaque châtellenie.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7138899-241D-877E-07F4-583BA9BBB121}"/>
              </a:ext>
            </a:extLst>
          </p:cNvPr>
          <p:cNvSpPr txBox="1">
            <a:spLocks/>
          </p:cNvSpPr>
          <p:nvPr/>
        </p:nvSpPr>
        <p:spPr>
          <a:xfrm>
            <a:off x="504279" y="4428449"/>
            <a:ext cx="3700252" cy="1006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Vers 1300, passage à l’âge des guerres étatiques : il faut recruter des troupes de plus en plus professionnalisées et chères, dont la durée d’engagement est désormais longue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A19FB2-87C0-AD55-3028-8328FB796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387" y="3027349"/>
            <a:ext cx="6785556" cy="368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24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108C0-2E7E-8AC8-DDF5-DA56D1E7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L’essor de l’artillerie</a:t>
            </a:r>
          </a:p>
        </p:txBody>
      </p:sp>
      <p:pic>
        <p:nvPicPr>
          <p:cNvPr id="4100" name="Picture 4" descr="Artillerie de la France au Moyen Âge — Wikipédia">
            <a:extLst>
              <a:ext uri="{FF2B5EF4-FFF2-40B4-BE49-F238E27FC236}">
                <a16:creationId xmlns:a16="http://schemas.microsoft.com/office/drawing/2014/main" id="{72660333-AAE3-A43E-BA23-6B59B205A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50" y="1910070"/>
            <a:ext cx="6356781" cy="443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iège (militaire) — Wikipédia">
            <a:extLst>
              <a:ext uri="{FF2B5EF4-FFF2-40B4-BE49-F238E27FC236}">
                <a16:creationId xmlns:a16="http://schemas.microsoft.com/office/drawing/2014/main" id="{BDA9AB5C-4FCB-EB6D-CF02-A3215AA7B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69" y="2296139"/>
            <a:ext cx="4762500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7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48BCEA-7D8E-FF5B-77E8-9C43858D2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L’essor des institutions militaires</a:t>
            </a:r>
          </a:p>
        </p:txBody>
      </p:sp>
      <p:pic>
        <p:nvPicPr>
          <p:cNvPr id="5122" name="Picture 2" descr="Florian Chamorel, Un destin méditerranéen. Les princes de la maison de Savoie en Méditerranée orientale (XIVe-XVe siècle)">
            <a:extLst>
              <a:ext uri="{FF2B5EF4-FFF2-40B4-BE49-F238E27FC236}">
                <a16:creationId xmlns:a16="http://schemas.microsoft.com/office/drawing/2014/main" id="{C07EC786-D809-7543-B979-472694E90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124" y="1866801"/>
            <a:ext cx="3144068" cy="475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olzi Roberto - « J'ay grand envie de veoir assaillir »">
            <a:extLst>
              <a:ext uri="{FF2B5EF4-FFF2-40B4-BE49-F238E27FC236}">
                <a16:creationId xmlns:a16="http://schemas.microsoft.com/office/drawing/2014/main" id="{D4512F5A-36BE-C466-C8BA-8002E99E7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16" y="1963914"/>
            <a:ext cx="3012039" cy="465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73B4780-2001-D049-A60D-E3BF6C6EDD57}"/>
              </a:ext>
            </a:extLst>
          </p:cNvPr>
          <p:cNvSpPr txBox="1">
            <a:spLocks/>
          </p:cNvSpPr>
          <p:nvPr/>
        </p:nvSpPr>
        <p:spPr>
          <a:xfrm>
            <a:off x="8075853" y="2356945"/>
            <a:ext cx="3855309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L’essor d’une administration propre (trésorier de guerre, maréchal, maître de l’artillerie etc.)</a:t>
            </a:r>
            <a:endParaRPr lang="fr-FR" sz="2400" i="1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C023FAA-2A82-74F3-728D-98F8979143DA}"/>
              </a:ext>
            </a:extLst>
          </p:cNvPr>
          <p:cNvSpPr txBox="1">
            <a:spLocks/>
          </p:cNvSpPr>
          <p:nvPr/>
        </p:nvSpPr>
        <p:spPr>
          <a:xfrm>
            <a:off x="8075853" y="4069989"/>
            <a:ext cx="3855309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Des institutions spécifiques (les montres, le </a:t>
            </a:r>
            <a:r>
              <a:rPr lang="fr-FR" sz="3200" dirty="0" err="1"/>
              <a:t>restor</a:t>
            </a:r>
            <a:r>
              <a:rPr lang="fr-FR" sz="3200" dirty="0"/>
              <a:t> etc.)</a:t>
            </a:r>
            <a:endParaRPr lang="fr-FR" sz="3200" i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DF1B4B-B6E2-A262-3395-5CFF4C4EFC56}"/>
              </a:ext>
            </a:extLst>
          </p:cNvPr>
          <p:cNvSpPr txBox="1">
            <a:spLocks/>
          </p:cNvSpPr>
          <p:nvPr/>
        </p:nvSpPr>
        <p:spPr>
          <a:xfrm>
            <a:off x="8075853" y="5453660"/>
            <a:ext cx="3855309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Une petite puissance (fin XIVe s. : 2000 cavaliers)</a:t>
            </a:r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229381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9406F-BBE4-5F77-7E07-14445E35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comptabilité des expéditions militaires</a:t>
            </a:r>
          </a:p>
        </p:txBody>
      </p:sp>
      <p:pic>
        <p:nvPicPr>
          <p:cNvPr id="4" name="Image 3" descr="DOC) La dernière campagne d'Amédée VI, comte de Savoie (1382-1383).">
            <a:extLst>
              <a:ext uri="{FF2B5EF4-FFF2-40B4-BE49-F238E27FC236}">
                <a16:creationId xmlns:a16="http://schemas.microsoft.com/office/drawing/2014/main" id="{8F676C3F-2666-B5AD-89E8-A60E3BE3B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044" y="1994024"/>
            <a:ext cx="3437133" cy="486397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0A3CD7-6257-91ED-9B16-50762E229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00" y="1994024"/>
            <a:ext cx="3726833" cy="477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42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BUREAUCRATISATION DE L’ETAT SAVOYARD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81192" y="2154508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La multiplication des institutions et des offices (hôtel, notaires-secrétaires, juges, </a:t>
            </a:r>
            <a:r>
              <a:rPr lang="fr-FR" sz="3200" dirty="0" err="1"/>
              <a:t>péagiers</a:t>
            </a:r>
            <a:r>
              <a:rPr lang="fr-FR" sz="3200" dirty="0"/>
              <a:t> etc.)</a:t>
            </a:r>
            <a:endParaRPr lang="fr-FR" sz="3200" i="1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81191" y="3565154"/>
            <a:ext cx="5882671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La naissance des écritures princières</a:t>
            </a:r>
            <a:endParaRPr lang="fr-FR" sz="3200" i="1" dirty="0"/>
          </a:p>
        </p:txBody>
      </p:sp>
      <p:pic>
        <p:nvPicPr>
          <p:cNvPr id="2050" name="Picture 2" descr="http://archiviodistatotorino.beniculturali.it/Site/images/stories/img_patrimonio/img_protocolli_corona_articol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862" y="2837113"/>
            <a:ext cx="5252422" cy="339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8213834" y="6305219"/>
            <a:ext cx="2282964" cy="429709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Protocolle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CF4F40-8890-9709-6877-60390E610973}"/>
              </a:ext>
            </a:extLst>
          </p:cNvPr>
          <p:cNvSpPr txBox="1">
            <a:spLocks/>
          </p:cNvSpPr>
          <p:nvPr/>
        </p:nvSpPr>
        <p:spPr>
          <a:xfrm>
            <a:off x="581191" y="4975800"/>
            <a:ext cx="5882671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L’essor de la chancellerie et les </a:t>
            </a:r>
            <a:r>
              <a:rPr lang="fr-FR" sz="3200" dirty="0" err="1"/>
              <a:t>protocolles</a:t>
            </a:r>
            <a:endParaRPr lang="fr-FR" sz="3200" i="1" dirty="0"/>
          </a:p>
        </p:txBody>
      </p:sp>
    </p:spTree>
    <p:extLst>
      <p:ext uri="{BB962C8B-B14F-4D97-AF65-F5344CB8AC3E}">
        <p14:creationId xmlns:p14="http://schemas.microsoft.com/office/powerpoint/2010/main" val="186984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313FF2-F2F8-4F6B-94FB-D43E99C2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Multiplication des comptes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60958C8-DE6B-438B-8D52-578A6F319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86" y="1664176"/>
            <a:ext cx="11029615" cy="1072055"/>
          </a:xfrm>
        </p:spPr>
        <p:txBody>
          <a:bodyPr>
            <a:normAutofit/>
          </a:bodyPr>
          <a:lstStyle/>
          <a:p>
            <a:r>
              <a:rPr lang="fr-FR" sz="3200" dirty="0"/>
              <a:t>Les comptes de l’hôtel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F938115F-9EB0-4E0C-BEF2-5C40A2F66063}"/>
              </a:ext>
            </a:extLst>
          </p:cNvPr>
          <p:cNvSpPr txBox="1">
            <a:spLocks/>
          </p:cNvSpPr>
          <p:nvPr/>
        </p:nvSpPr>
        <p:spPr>
          <a:xfrm>
            <a:off x="581186" y="3162223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Les comptes du sceau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ED7313B-77DA-4067-A6FA-A495983760DC}"/>
              </a:ext>
            </a:extLst>
          </p:cNvPr>
          <p:cNvSpPr txBox="1">
            <a:spLocks/>
          </p:cNvSpPr>
          <p:nvPr/>
        </p:nvSpPr>
        <p:spPr>
          <a:xfrm>
            <a:off x="581186" y="3885887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Les comptes des trésoriers de guerre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4A2B276-6969-4CF6-AA26-A2F3E4BE4B6F}"/>
              </a:ext>
            </a:extLst>
          </p:cNvPr>
          <p:cNvSpPr txBox="1">
            <a:spLocks/>
          </p:cNvSpPr>
          <p:nvPr/>
        </p:nvSpPr>
        <p:spPr>
          <a:xfrm>
            <a:off x="581185" y="4708168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Les comptes des expéditions</a:t>
            </a:r>
          </a:p>
        </p:txBody>
      </p:sp>
      <p:pic>
        <p:nvPicPr>
          <p:cNvPr id="4098" name="Picture 2" descr="Image associée">
            <a:extLst>
              <a:ext uri="{FF2B5EF4-FFF2-40B4-BE49-F238E27FC236}">
                <a16:creationId xmlns:a16="http://schemas.microsoft.com/office/drawing/2014/main" id="{5BF28D3B-8116-4FBF-A581-DE147BC63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630" y="2120499"/>
            <a:ext cx="4267784" cy="320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5333447B-77D6-4AC4-88D7-309F05D33EB9}"/>
              </a:ext>
            </a:extLst>
          </p:cNvPr>
          <p:cNvSpPr txBox="1">
            <a:spLocks/>
          </p:cNvSpPr>
          <p:nvPr/>
        </p:nvSpPr>
        <p:spPr>
          <a:xfrm>
            <a:off x="581185" y="5530448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Les comptes des péages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D6AFC64-D846-4BF5-A815-46FDD858948A}"/>
              </a:ext>
            </a:extLst>
          </p:cNvPr>
          <p:cNvSpPr txBox="1">
            <a:spLocks/>
          </p:cNvSpPr>
          <p:nvPr/>
        </p:nvSpPr>
        <p:spPr>
          <a:xfrm>
            <a:off x="581186" y="2409242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Les comptes des trésoriers généraux</a:t>
            </a:r>
          </a:p>
        </p:txBody>
      </p:sp>
    </p:spTree>
    <p:extLst>
      <p:ext uri="{BB962C8B-B14F-4D97-AF65-F5344CB8AC3E}">
        <p14:creationId xmlns:p14="http://schemas.microsoft.com/office/powerpoint/2010/main" val="303854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build="p"/>
      <p:bldP spid="10" grpId="0" build="p"/>
      <p:bldP spid="11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CB8176-4B93-A5A6-732F-617E9B77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écritures longtemps dispersées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5D149B-78C4-93A0-76E9-516B14D55488}"/>
              </a:ext>
            </a:extLst>
          </p:cNvPr>
          <p:cNvSpPr/>
          <p:nvPr/>
        </p:nvSpPr>
        <p:spPr>
          <a:xfrm>
            <a:off x="6649224" y="2419039"/>
            <a:ext cx="5030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Savoie semblent aussi utiliser au XIIIe s. leur nécropole d’Hautecombe comme lieu de dépôt de leurs chartes.</a:t>
            </a:r>
            <a:endParaRPr lang="fr-FR" sz="2400" dirty="0">
              <a:latin typeface="Gill Sans MT" panose="020B0502020104020203" pitchFamily="34" charset="0"/>
            </a:endParaRPr>
          </a:p>
        </p:txBody>
      </p:sp>
      <p:pic>
        <p:nvPicPr>
          <p:cNvPr id="5" name="Picture 8" descr="Image associée">
            <a:extLst>
              <a:ext uri="{FF2B5EF4-FFF2-40B4-BE49-F238E27FC236}">
                <a16:creationId xmlns:a16="http://schemas.microsoft.com/office/drawing/2014/main" id="{9D0D0E21-2317-DE1E-D05E-F36025B15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93"/>
          <a:stretch/>
        </p:blipFill>
        <p:spPr bwMode="auto">
          <a:xfrm>
            <a:off x="6649225" y="3977766"/>
            <a:ext cx="4961583" cy="21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A8F56BA-85B4-BD23-9DA9-3870DAF17A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58" t="9686" r="-792" b="20493"/>
          <a:stretch>
            <a:fillRect/>
          </a:stretch>
        </p:blipFill>
        <p:spPr>
          <a:xfrm>
            <a:off x="512204" y="2419039"/>
            <a:ext cx="5714899" cy="359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7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DDF58-5963-AE56-176B-1A4EA9166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46314-256D-098C-52E2-73AB4A0E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Genèse d’une capitale</a:t>
            </a:r>
          </a:p>
        </p:txBody>
      </p:sp>
      <p:pic>
        <p:nvPicPr>
          <p:cNvPr id="5124" name="Picture 4" descr="Palais des Ducs de Savoie à Chambéry">
            <a:extLst>
              <a:ext uri="{FF2B5EF4-FFF2-40B4-BE49-F238E27FC236}">
                <a16:creationId xmlns:a16="http://schemas.microsoft.com/office/drawing/2014/main" id="{0C97F3A6-A68D-DD04-154E-2619D7972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384" y="1828962"/>
            <a:ext cx="5879644" cy="441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ésultat de recherche d'images pour &quot;archives états de savoi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72" y="2375731"/>
            <a:ext cx="5212329" cy="378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458678-5638-4804-9E57-1B7DB039980B}"/>
              </a:ext>
            </a:extLst>
          </p:cNvPr>
          <p:cNvSpPr txBox="1">
            <a:spLocks/>
          </p:cNvSpPr>
          <p:nvPr/>
        </p:nvSpPr>
        <p:spPr>
          <a:xfrm>
            <a:off x="657988" y="6300615"/>
            <a:ext cx="4654296" cy="32552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fr-FR" sz="2000" dirty="0"/>
              <a:t>Charte de franchise de Chambéry (1232)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3EB0A-AD66-7DD2-16D9-21D030BD513A}"/>
              </a:ext>
            </a:extLst>
          </p:cNvPr>
          <p:cNvSpPr txBox="1">
            <a:spLocks/>
          </p:cNvSpPr>
          <p:nvPr/>
        </p:nvSpPr>
        <p:spPr>
          <a:xfrm>
            <a:off x="6879716" y="6355532"/>
            <a:ext cx="4654296" cy="32552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fr-FR" sz="2000" dirty="0"/>
              <a:t>Acquisition du château (1295)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62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BD5E8-CF38-E1F9-1DA5-8C2C1C2A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D53BD-6012-2314-A30F-F48482069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La constitution du trésor des charts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FCFE4B5-BA4D-EFDB-D158-DB89A18BDC2E}"/>
              </a:ext>
            </a:extLst>
          </p:cNvPr>
          <p:cNvSpPr txBox="1">
            <a:spLocks/>
          </p:cNvSpPr>
          <p:nvPr/>
        </p:nvSpPr>
        <p:spPr>
          <a:xfrm>
            <a:off x="581192" y="2154508"/>
            <a:ext cx="4280519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A côté des archives comtales se met en place un trésor des chartes au XIVe s.</a:t>
            </a:r>
            <a:endParaRPr lang="fr-FR" sz="3200" i="1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3EBC7BA9-9190-F84C-F6DE-ED8C25475A07}"/>
              </a:ext>
            </a:extLst>
          </p:cNvPr>
          <p:cNvSpPr txBox="1">
            <a:spLocks/>
          </p:cNvSpPr>
          <p:nvPr/>
        </p:nvSpPr>
        <p:spPr>
          <a:xfrm>
            <a:off x="581192" y="3631438"/>
            <a:ext cx="4651711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1397 : projet de le transférer à Bourg-en-Bresse, mais protestation de la ville de Chambéry</a:t>
            </a:r>
            <a:endParaRPr lang="fr-FR" sz="2400" i="1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DE3FB0B8-A87E-8B07-6400-0A380C5678E5}"/>
              </a:ext>
            </a:extLst>
          </p:cNvPr>
          <p:cNvSpPr txBox="1">
            <a:spLocks/>
          </p:cNvSpPr>
          <p:nvPr/>
        </p:nvSpPr>
        <p:spPr>
          <a:xfrm>
            <a:off x="735100" y="5205419"/>
            <a:ext cx="3972702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Début XVe s. inventaire Balay</a:t>
            </a:r>
            <a:endParaRPr lang="fr-FR" sz="2400" i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98DFFA-0728-DF59-0B78-21100DE6F1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958" t="10726" r="10031" b="51714"/>
          <a:stretch>
            <a:fillRect/>
          </a:stretch>
        </p:blipFill>
        <p:spPr>
          <a:xfrm>
            <a:off x="5142367" y="2229230"/>
            <a:ext cx="6816841" cy="239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5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E1FCE-0CBF-E2B8-E82C-C91D3882D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Chambéry et la création d’une société de cour</a:t>
            </a:r>
          </a:p>
        </p:txBody>
      </p:sp>
      <p:pic>
        <p:nvPicPr>
          <p:cNvPr id="7170" name="Picture 2" descr="Chambéry : à la découverte de 5 hôtels particuliers au cœur de la vieille  ville - L'Essor Savoyard">
            <a:extLst>
              <a:ext uri="{FF2B5EF4-FFF2-40B4-BE49-F238E27FC236}">
                <a16:creationId xmlns:a16="http://schemas.microsoft.com/office/drawing/2014/main" id="{C1EAF1D1-8C88-62B9-47B3-AC4213149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494" y="2290526"/>
            <a:ext cx="5671995" cy="319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770C14B0-D352-507C-A0B4-BA3969A56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05" y="2099554"/>
            <a:ext cx="5322940" cy="398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4AD3F3E-3791-36F6-0D34-A214C92275C7}"/>
              </a:ext>
            </a:extLst>
          </p:cNvPr>
          <p:cNvSpPr txBox="1">
            <a:spLocks/>
          </p:cNvSpPr>
          <p:nvPr/>
        </p:nvSpPr>
        <p:spPr>
          <a:xfrm>
            <a:off x="1310760" y="6087605"/>
            <a:ext cx="3371222" cy="47147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Hôtel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Lambert de la Croix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196C4-1DE6-7D2F-1E4E-BD262C92801E}"/>
              </a:ext>
            </a:extLst>
          </p:cNvPr>
          <p:cNvSpPr txBox="1">
            <a:spLocks/>
          </p:cNvSpPr>
          <p:nvPr/>
        </p:nvSpPr>
        <p:spPr>
          <a:xfrm>
            <a:off x="7487945" y="5584115"/>
            <a:ext cx="3371222" cy="47147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Hôtel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Dieulefis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595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NAISSANCE DE </a:t>
            </a:r>
            <a:r>
              <a:rPr lang="fr-FR" dirty="0" err="1"/>
              <a:t>L’IMPôT</a:t>
            </a:r>
            <a:endParaRPr lang="fr-FR" dirty="0"/>
          </a:p>
        </p:txBody>
      </p:sp>
      <p:pic>
        <p:nvPicPr>
          <p:cNvPr id="1026" name="Picture 2" descr="Extrait du compte de subside de la châtellenie de Montmélian, 1399-1400. AD de la Savoie, SA 9538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355" y="2154507"/>
            <a:ext cx="5518100" cy="367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581192" y="2154508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1313 : premier « subside »</a:t>
            </a:r>
            <a:endParaRPr lang="fr-FR" sz="3200" i="1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00938" y="3993873"/>
            <a:ext cx="5882671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La naissance du « parlement général » ou des « Trois Etats »</a:t>
            </a:r>
            <a:endParaRPr lang="fr-FR" sz="3200" i="1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82758" y="6016285"/>
            <a:ext cx="2695903" cy="429709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Compte de subside</a:t>
            </a:r>
          </a:p>
        </p:txBody>
      </p:sp>
    </p:spTree>
    <p:extLst>
      <p:ext uri="{BB962C8B-B14F-4D97-AF65-F5344CB8AC3E}">
        <p14:creationId xmlns:p14="http://schemas.microsoft.com/office/powerpoint/2010/main" val="112347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581192" y="2154508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Le processus d’étatisation transforme en profondeur le territoire avec un maillage territorial serré 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80780" y="3631438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Il crée aussi une nouvelle société politique, en particulier en créant une aristocratie de service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A56BE3-DA7A-CC72-DD08-21BDCA73F072}"/>
              </a:ext>
            </a:extLst>
          </p:cNvPr>
          <p:cNvSpPr txBox="1">
            <a:spLocks/>
          </p:cNvSpPr>
          <p:nvPr/>
        </p:nvSpPr>
        <p:spPr>
          <a:xfrm>
            <a:off x="680780" y="5142045"/>
            <a:ext cx="11029615" cy="107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/>
              <a:t>Il engendre une documentation nouvelle et systématique, qui modifie beaucoup le travail des historiens</a:t>
            </a:r>
          </a:p>
        </p:txBody>
      </p:sp>
    </p:spTree>
    <p:extLst>
      <p:ext uri="{BB962C8B-B14F-4D97-AF65-F5344CB8AC3E}">
        <p14:creationId xmlns:p14="http://schemas.microsoft.com/office/powerpoint/2010/main" val="340225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4349</TotalTime>
  <Words>800</Words>
  <Application>Microsoft Office PowerPoint</Application>
  <PresentationFormat>Grand écran</PresentationFormat>
  <Paragraphs>107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3" baseType="lpstr">
      <vt:lpstr>Arial</vt:lpstr>
      <vt:lpstr>Gill Sans MT</vt:lpstr>
      <vt:lpstr>Impact</vt:lpstr>
      <vt:lpstr>Wingdings 2</vt:lpstr>
      <vt:lpstr>Dividende</vt:lpstr>
      <vt:lpstr>La Construction Administrative de La Principauté Savoyarde (XIe-XIVe siècle)</vt:lpstr>
      <vt:lpstr>In principio erat castrum</vt:lpstr>
      <vt:lpstr>La MAURIENNE : Le Châtel à Hermillon</vt:lpstr>
      <vt:lpstr>ANNées 1280 : transfert du siège de La Châtellenie à La Chambre</vt:lpstr>
      <vt:lpstr>Conthey face à Sion</vt:lpstr>
      <vt:lpstr>Des fonctions de contrôle du Territoire : L’exemple d’Yverdon</vt:lpstr>
      <vt:lpstr>Les Grands châteaux princiers</vt:lpstr>
      <vt:lpstr>Les Châtelains DES PRINCES</vt:lpstr>
      <vt:lpstr>Le Réseau de Châtellenies</vt:lpstr>
      <vt:lpstr>UNE AVANCée Décisive : les comptes de Châtellenie</vt:lpstr>
      <vt:lpstr>L’organisation des comptes de Châtellenies</vt:lpstr>
      <vt:lpstr>LA CONSTRUCTION D’UNE ADMINiSTRATION CENTRALE</vt:lpstr>
      <vt:lpstr>La Mise en place De La Trésorerie générale</vt:lpstr>
      <vt:lpstr>Les ateliers monétaires</vt:lpstr>
      <vt:lpstr>Les comptes des Hôtels</vt:lpstr>
      <vt:lpstr>Le CONSEIL du comte</vt:lpstr>
      <vt:lpstr>La création d’une armée professionnelle</vt:lpstr>
      <vt:lpstr>L’essor de l’artillerie</vt:lpstr>
      <vt:lpstr>L’essor des institutions militaires</vt:lpstr>
      <vt:lpstr>La comptabilité des expéditions militaires</vt:lpstr>
      <vt:lpstr>La BUREAUCRATISATION DE L’ETAT SAVOYARD</vt:lpstr>
      <vt:lpstr>La Multiplication des comptes</vt:lpstr>
      <vt:lpstr>Des écritures longtemps dispersées</vt:lpstr>
      <vt:lpstr>Genèse d’une capitale</vt:lpstr>
      <vt:lpstr>La constitution du trésor des charts</vt:lpstr>
      <vt:lpstr>Chambéry et la création d’une société de cour</vt:lpstr>
      <vt:lpstr>NAISSANCE DE L’IMPôT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Construction de l’Etat Princier (XIe-XIVe siècle)</dc:title>
  <dc:creator>PCNEX</dc:creator>
  <cp:lastModifiedBy>Laurent Ripart</cp:lastModifiedBy>
  <cp:revision>84</cp:revision>
  <dcterms:created xsi:type="dcterms:W3CDTF">2017-03-24T14:45:14Z</dcterms:created>
  <dcterms:modified xsi:type="dcterms:W3CDTF">2026-09-30T16:01:50Z</dcterms:modified>
</cp:coreProperties>
</file>