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sldIdLst>
    <p:sldId id="256" r:id="rId2"/>
    <p:sldId id="286" r:id="rId3"/>
    <p:sldId id="285" r:id="rId4"/>
    <p:sldId id="260" r:id="rId5"/>
    <p:sldId id="261" r:id="rId6"/>
    <p:sldId id="262" r:id="rId7"/>
    <p:sldId id="263" r:id="rId8"/>
    <p:sldId id="264" r:id="rId9"/>
    <p:sldId id="282" r:id="rId10"/>
    <p:sldId id="288" r:id="rId11"/>
    <p:sldId id="266" r:id="rId12"/>
    <p:sldId id="267" r:id="rId13"/>
    <p:sldId id="291" r:id="rId14"/>
    <p:sldId id="268" r:id="rId15"/>
    <p:sldId id="269" r:id="rId16"/>
    <p:sldId id="270" r:id="rId17"/>
    <p:sldId id="284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9" r:id="rId29"/>
    <p:sldId id="290" r:id="rId30"/>
    <p:sldId id="287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9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8256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919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606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6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5856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07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6673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37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91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073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896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14593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390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4738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55751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285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0093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/>
            <a:lstStyle/>
            <a:p>
              <a:endParaRPr lang="fr-FR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r-FR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10/7/2025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214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 rot="21420000">
            <a:off x="427533" y="674797"/>
            <a:ext cx="10219174" cy="2766528"/>
          </a:xfrm>
        </p:spPr>
        <p:txBody>
          <a:bodyPr>
            <a:normAutofit fontScale="90000"/>
          </a:bodyPr>
          <a:lstStyle/>
          <a:p>
            <a:r>
              <a:rPr lang="fr-FR" dirty="0"/>
              <a:t>LA Construction TERRITORIALE des Etats de Savoie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/>
              <a:t>Du XIe au </a:t>
            </a:r>
            <a:r>
              <a:rPr lang="fr-FR" dirty="0" err="1"/>
              <a:t>Xve</a:t>
            </a:r>
            <a:r>
              <a:rPr lang="fr-FR" dirty="0"/>
              <a:t> siècle</a:t>
            </a:r>
          </a:p>
        </p:txBody>
      </p:sp>
    </p:spTree>
    <p:extLst>
      <p:ext uri="{BB962C8B-B14F-4D97-AF65-F5344CB8AC3E}">
        <p14:creationId xmlns:p14="http://schemas.microsoft.com/office/powerpoint/2010/main" val="1093830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46F16B58-9193-41FB-9F8B-D15FEA31412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3252" t="5230" r="3178" b="2975"/>
          <a:stretch/>
        </p:blipFill>
        <p:spPr>
          <a:xfrm>
            <a:off x="8180727" y="127939"/>
            <a:ext cx="3654076" cy="5070764"/>
          </a:xfr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16B48D-D134-4DC0-BBAB-B06AA3B741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62" t="15720" r="5028" b="43741"/>
          <a:stretch/>
        </p:blipFill>
        <p:spPr>
          <a:xfrm>
            <a:off x="131757" y="322593"/>
            <a:ext cx="3916123" cy="255222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B1150F3-EF1B-4124-A84A-2DED60838AF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56" t="3771" r="4647" b="29563"/>
          <a:stretch/>
        </p:blipFill>
        <p:spPr>
          <a:xfrm>
            <a:off x="4102790" y="322593"/>
            <a:ext cx="4023026" cy="4174837"/>
          </a:xfrm>
          <a:prstGeom prst="rect">
            <a:avLst/>
          </a:prstGeom>
        </p:spPr>
      </p:pic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EBAEAA0A-DCE9-4E1A-8CDC-B5B7B63DFFD9}"/>
              </a:ext>
            </a:extLst>
          </p:cNvPr>
          <p:cNvSpPr txBox="1">
            <a:spLocks/>
          </p:cNvSpPr>
          <p:nvPr/>
        </p:nvSpPr>
        <p:spPr>
          <a:xfrm>
            <a:off x="1711482" y="2795460"/>
            <a:ext cx="14405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1000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9154092B-0E42-4D49-815C-BEE85BDA4CA3}"/>
              </a:ext>
            </a:extLst>
          </p:cNvPr>
          <p:cNvSpPr txBox="1">
            <a:spLocks/>
          </p:cNvSpPr>
          <p:nvPr/>
        </p:nvSpPr>
        <p:spPr>
          <a:xfrm>
            <a:off x="5851362" y="4430318"/>
            <a:ext cx="14405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1150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7FEE42B4-77C1-423F-A992-4A2D49165116}"/>
              </a:ext>
            </a:extLst>
          </p:cNvPr>
          <p:cNvSpPr txBox="1">
            <a:spLocks/>
          </p:cNvSpPr>
          <p:nvPr/>
        </p:nvSpPr>
        <p:spPr>
          <a:xfrm>
            <a:off x="9840921" y="5082353"/>
            <a:ext cx="14405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1500</a:t>
            </a: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A349AAA7-38F4-4A1D-BF5E-6E4773494E31}"/>
              </a:ext>
            </a:extLst>
          </p:cNvPr>
          <p:cNvSpPr txBox="1">
            <a:spLocks/>
          </p:cNvSpPr>
          <p:nvPr/>
        </p:nvSpPr>
        <p:spPr>
          <a:xfrm>
            <a:off x="245200" y="3909066"/>
            <a:ext cx="368923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>
                <a:solidFill>
                  <a:srgbClr val="C00000"/>
                </a:solidFill>
              </a:rPr>
              <a:t>1)</a:t>
            </a:r>
            <a:r>
              <a:rPr lang="fr-FR" sz="2800" dirty="0"/>
              <a:t> Territorialisation</a:t>
            </a:r>
          </a:p>
        </p:txBody>
      </p:sp>
      <p:sp>
        <p:nvSpPr>
          <p:cNvPr id="15" name="Espace réservé du contenu 2">
            <a:extLst>
              <a:ext uri="{FF2B5EF4-FFF2-40B4-BE49-F238E27FC236}">
                <a16:creationId xmlns:a16="http://schemas.microsoft.com/office/drawing/2014/main" id="{CA9907D0-B7FD-426C-BC4C-B006D47CB242}"/>
              </a:ext>
            </a:extLst>
          </p:cNvPr>
          <p:cNvSpPr txBox="1">
            <a:spLocks/>
          </p:cNvSpPr>
          <p:nvPr/>
        </p:nvSpPr>
        <p:spPr>
          <a:xfrm>
            <a:off x="270369" y="4759321"/>
            <a:ext cx="3230213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800" dirty="0">
                <a:solidFill>
                  <a:srgbClr val="C00000"/>
                </a:solidFill>
              </a:rPr>
              <a:t>2)</a:t>
            </a:r>
            <a:r>
              <a:rPr lang="fr-FR" sz="2800" dirty="0"/>
              <a:t> </a:t>
            </a:r>
            <a:r>
              <a:rPr lang="fr-FR" sz="2800" dirty="0" err="1"/>
              <a:t>ExPansion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399803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4F20FD-418A-4D98-9F5C-3399A04A7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I. La Territorialisation du pouvoir savoyard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64C7A0-F172-4434-8FAE-1937BB8DDEA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968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73101" y="378568"/>
            <a:ext cx="10396882" cy="1151965"/>
          </a:xfrm>
        </p:spPr>
        <p:txBody>
          <a:bodyPr>
            <a:normAutofit fontScale="90000"/>
          </a:bodyPr>
          <a:lstStyle/>
          <a:p>
            <a:r>
              <a:rPr lang="fr-FR" dirty="0" err="1"/>
              <a:t>L’HétérogéNéité</a:t>
            </a:r>
            <a:r>
              <a:rPr lang="fr-FR" dirty="0"/>
              <a:t> de l’espace savoyard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89856" y="1638587"/>
            <a:ext cx="10394707" cy="588364"/>
          </a:xfrm>
        </p:spPr>
        <p:txBody>
          <a:bodyPr>
            <a:normAutofit/>
          </a:bodyPr>
          <a:lstStyle/>
          <a:p>
            <a:r>
              <a:rPr lang="fr-FR" sz="2400" dirty="0"/>
              <a:t>Des droits allodiaux </a:t>
            </a:r>
          </a:p>
        </p:txBody>
      </p:sp>
      <p:pic>
        <p:nvPicPr>
          <p:cNvPr id="2050" name="Picture 2" descr="Vue sur une grande partie de la commune depuis le mont du Chat, avec le chef-lieu, le lac du Bourget, le technopôle Savoie Technolac et l'aéroport de Chambéry - Savoie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7082" y="1340033"/>
            <a:ext cx="6992567" cy="455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100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-69607" y="1582709"/>
            <a:ext cx="10394707" cy="588364"/>
          </a:xfrm>
        </p:spPr>
        <p:txBody>
          <a:bodyPr>
            <a:normAutofit/>
          </a:bodyPr>
          <a:lstStyle/>
          <a:p>
            <a:r>
              <a:rPr lang="fr-FR" sz="2400" dirty="0"/>
              <a:t>Des droits </a:t>
            </a:r>
            <a:r>
              <a:rPr lang="fr-FR" sz="2400" dirty="0" err="1"/>
              <a:t>éPiscopaux</a:t>
            </a:r>
            <a:r>
              <a:rPr lang="fr-FR" sz="2400" dirty="0"/>
              <a:t> </a:t>
            </a:r>
          </a:p>
        </p:txBody>
      </p:sp>
      <p:pic>
        <p:nvPicPr>
          <p:cNvPr id="1028" name="Picture 4" descr="Extérieur de la cathédrale Saint-Jean-Baptiste de Belle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007" y="166476"/>
            <a:ext cx="3727421" cy="5497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ZoneTexte 10"/>
          <p:cNvSpPr txBox="1"/>
          <p:nvPr/>
        </p:nvSpPr>
        <p:spPr>
          <a:xfrm>
            <a:off x="3908270" y="784440"/>
            <a:ext cx="856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Belley</a:t>
            </a:r>
          </a:p>
        </p:txBody>
      </p:sp>
      <p:pic>
        <p:nvPicPr>
          <p:cNvPr id="1026" name="Picture 2" descr="Image illustrative de l'article Cathédrale d'Aost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428" y="77576"/>
            <a:ext cx="4595039" cy="3710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10325100" y="613954"/>
            <a:ext cx="856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Aoste</a:t>
            </a:r>
          </a:p>
        </p:txBody>
      </p:sp>
    </p:spTree>
    <p:extLst>
      <p:ext uri="{BB962C8B-B14F-4D97-AF65-F5344CB8AC3E}">
        <p14:creationId xmlns:p14="http://schemas.microsoft.com/office/powerpoint/2010/main" val="3627058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89856" y="1638587"/>
            <a:ext cx="10394707" cy="588364"/>
          </a:xfrm>
        </p:spPr>
        <p:txBody>
          <a:bodyPr>
            <a:normAutofit/>
          </a:bodyPr>
          <a:lstStyle/>
          <a:p>
            <a:r>
              <a:rPr lang="fr-FR" sz="2400" dirty="0"/>
              <a:t>Des droits Comtaux 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0774" y="0"/>
            <a:ext cx="5506935" cy="5580253"/>
          </a:xfrm>
          <a:prstGeom prst="rect">
            <a:avLst/>
          </a:prstGeom>
        </p:spPr>
      </p:pic>
      <p:sp>
        <p:nvSpPr>
          <p:cNvPr id="9" name="Espace réservé du contenu 2"/>
          <p:cNvSpPr txBox="1">
            <a:spLocks/>
          </p:cNvSpPr>
          <p:nvPr/>
        </p:nvSpPr>
        <p:spPr>
          <a:xfrm>
            <a:off x="7347857" y="584487"/>
            <a:ext cx="2646150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Le comté de </a:t>
            </a:r>
            <a:r>
              <a:rPr lang="fr-FR" sz="2400" i="1" dirty="0" err="1"/>
              <a:t>Savoia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21128258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08856" y="1638587"/>
            <a:ext cx="3236975" cy="588364"/>
          </a:xfrm>
        </p:spPr>
        <p:txBody>
          <a:bodyPr>
            <a:normAutofit/>
          </a:bodyPr>
          <a:lstStyle/>
          <a:p>
            <a:r>
              <a:rPr lang="fr-FR" sz="2400" dirty="0"/>
              <a:t>Des droits abbatiaux </a:t>
            </a:r>
          </a:p>
        </p:txBody>
      </p:sp>
      <p:pic>
        <p:nvPicPr>
          <p:cNvPr id="2050" name="Picture 2" descr="Résultat de recherche d'images pour &quot;abbaye de saint mauric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2935" y="559570"/>
            <a:ext cx="8240004" cy="5498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4452257" y="700042"/>
            <a:ext cx="3536706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>
                <a:solidFill>
                  <a:schemeClr val="bg1"/>
                </a:solidFill>
              </a:rPr>
              <a:t>SaiNT-MAURICE</a:t>
            </a:r>
            <a:r>
              <a:rPr lang="fr-FR" sz="2400" dirty="0">
                <a:solidFill>
                  <a:schemeClr val="bg1"/>
                </a:solidFill>
              </a:rPr>
              <a:t> d’AGAUNE</a:t>
            </a:r>
          </a:p>
        </p:txBody>
      </p:sp>
    </p:spTree>
    <p:extLst>
      <p:ext uri="{BB962C8B-B14F-4D97-AF65-F5344CB8AC3E}">
        <p14:creationId xmlns:p14="http://schemas.microsoft.com/office/powerpoint/2010/main" val="260260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0501" y="0"/>
            <a:ext cx="10396882" cy="1151965"/>
          </a:xfrm>
        </p:spPr>
        <p:txBody>
          <a:bodyPr/>
          <a:lstStyle/>
          <a:p>
            <a:r>
              <a:rPr lang="fr-FR" dirty="0"/>
              <a:t>UN ESPACE </a:t>
            </a:r>
            <a:r>
              <a:rPr lang="fr-FR" dirty="0" err="1"/>
              <a:t>MORCELé</a:t>
            </a:r>
            <a:endParaRPr lang="fr-FR" dirty="0"/>
          </a:p>
        </p:txBody>
      </p:sp>
      <p:sp>
        <p:nvSpPr>
          <p:cNvPr id="3" name="AutoShape 2" descr="imap://laurent%2Eripart%40wanadoo%2Efr@imap.orange.fr:993/fetch%3EUID%3E/INBOX%3E257547?part=1.2&amp;type=image/jpeg&amp;filename=IMG_20170321_215928_1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2"/>
          <a:srcRect l="2104" t="18215" r="952" b="1941"/>
          <a:stretch/>
        </p:blipFill>
        <p:spPr>
          <a:xfrm rot="16200000">
            <a:off x="4619731" y="-466834"/>
            <a:ext cx="5797337" cy="845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094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>
          <a:xfrm>
            <a:off x="497163" y="289783"/>
            <a:ext cx="9855646" cy="7920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fr-FR" sz="3600" dirty="0">
                <a:solidFill>
                  <a:srgbClr val="C00000"/>
                </a:solidFill>
              </a:rPr>
              <a:t>LES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CHÂTEAUX DES CHALLANT</a:t>
            </a:r>
          </a:p>
        </p:txBody>
      </p:sp>
      <p:pic>
        <p:nvPicPr>
          <p:cNvPr id="19460" name="Picture 4" descr="Résultat de recherche d'images pour &quot;château de fénis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31" y="1332291"/>
            <a:ext cx="3703128" cy="257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2" name="Picture 6" descr="http://1.bp.blogspot.com/-7U3-17FTPEg/UgsHjzXnw4I/AAAAAAAASdg/s-wqK6MLlsw/s1600/DEP_2936b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365" y="2269482"/>
            <a:ext cx="4486587" cy="2991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associée">
            <a:extLst>
              <a:ext uri="{FF2B5EF4-FFF2-40B4-BE49-F238E27FC236}">
                <a16:creationId xmlns:a16="http://schemas.microsoft.com/office/drawing/2014/main" id="{3B33F7E6-D09C-4A30-BDC2-A1EF2CF4B5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0369" y="967971"/>
            <a:ext cx="4777324" cy="314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D55C354-5B4B-4F49-89CA-708897176D84}"/>
              </a:ext>
            </a:extLst>
          </p:cNvPr>
          <p:cNvSpPr txBox="1">
            <a:spLocks/>
          </p:cNvSpPr>
          <p:nvPr/>
        </p:nvSpPr>
        <p:spPr>
          <a:xfrm>
            <a:off x="145801" y="4588518"/>
            <a:ext cx="3236975" cy="5883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err="1"/>
              <a:t>Fénis</a:t>
            </a:r>
            <a:endParaRPr lang="fr-FR" sz="2400" dirty="0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2A7F98D-B0BB-4AC9-8606-55A70EBBB43A}"/>
              </a:ext>
            </a:extLst>
          </p:cNvPr>
          <p:cNvSpPr txBox="1">
            <a:spLocks/>
          </p:cNvSpPr>
          <p:nvPr/>
        </p:nvSpPr>
        <p:spPr>
          <a:xfrm>
            <a:off x="7830718" y="493475"/>
            <a:ext cx="3236975" cy="5883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 err="1"/>
              <a:t>issogne</a:t>
            </a:r>
            <a:endParaRPr lang="fr-FR" sz="2400" dirty="0"/>
          </a:p>
        </p:txBody>
      </p:sp>
      <p:pic>
        <p:nvPicPr>
          <p:cNvPr id="8" name="Picture 2" descr="Image associée">
            <a:extLst>
              <a:ext uri="{FF2B5EF4-FFF2-40B4-BE49-F238E27FC236}">
                <a16:creationId xmlns:a16="http://schemas.microsoft.com/office/drawing/2014/main" id="{6FA2F46B-61FD-479D-9DAB-0A2979F76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409" y="2328002"/>
            <a:ext cx="3916466" cy="3066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600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Afficher l'image d'origine">
            <a:extLst>
              <a:ext uri="{FF2B5EF4-FFF2-40B4-BE49-F238E27FC236}">
                <a16:creationId xmlns:a16="http://schemas.microsoft.com/office/drawing/2014/main" id="{A42F1D47-17B7-4C9F-9110-1EF10BC4F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5" r="33463"/>
          <a:stretch>
            <a:fillRect/>
          </a:stretch>
        </p:blipFill>
        <p:spPr bwMode="auto">
          <a:xfrm>
            <a:off x="5954517" y="151924"/>
            <a:ext cx="5642003" cy="53740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31994F-52D6-463C-8BAB-FF8748C97347}"/>
              </a:ext>
            </a:extLst>
          </p:cNvPr>
          <p:cNvSpPr txBox="1">
            <a:spLocks/>
          </p:cNvSpPr>
          <p:nvPr/>
        </p:nvSpPr>
        <p:spPr>
          <a:xfrm>
            <a:off x="497163" y="289783"/>
            <a:ext cx="9855646" cy="79205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180000" marR="0" lvl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lang="fr-FR" sz="3600" dirty="0">
                <a:solidFill>
                  <a:srgbClr val="C00000"/>
                </a:solidFill>
              </a:rPr>
              <a:t>LES </a:t>
            </a:r>
            <a:r>
              <a:rPr kumimoji="0" lang="fr-FR" sz="3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ALLINGES</a:t>
            </a:r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19FA22DF-E7D5-457F-A035-2330181413A4}"/>
              </a:ext>
            </a:extLst>
          </p:cNvPr>
          <p:cNvSpPr/>
          <p:nvPr/>
        </p:nvSpPr>
        <p:spPr>
          <a:xfrm rot="15879372">
            <a:off x="4503352" y="-379889"/>
            <a:ext cx="227310" cy="473676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6618C3F7-3DC9-46A5-8AAB-2857584F7A75}"/>
              </a:ext>
            </a:extLst>
          </p:cNvPr>
          <p:cNvSpPr/>
          <p:nvPr/>
        </p:nvSpPr>
        <p:spPr>
          <a:xfrm rot="15015342">
            <a:off x="5030621" y="275175"/>
            <a:ext cx="227310" cy="60566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E6C0201-6550-41BB-B9A8-F502CEBC1E6C}"/>
              </a:ext>
            </a:extLst>
          </p:cNvPr>
          <p:cNvSpPr txBox="1">
            <a:spLocks/>
          </p:cNvSpPr>
          <p:nvPr/>
        </p:nvSpPr>
        <p:spPr>
          <a:xfrm>
            <a:off x="304264" y="1921421"/>
            <a:ext cx="1951326" cy="5883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/>
              <a:t>Château-neuf</a:t>
            </a:r>
            <a:r>
              <a:rPr lang="fr-FR" sz="2400" dirty="0"/>
              <a:t>  </a:t>
            </a:r>
          </a:p>
          <a:p>
            <a:pPr marL="0" indent="0">
              <a:buNone/>
            </a:pPr>
            <a:endParaRPr lang="fr-FR" sz="2400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007B661E-93CF-4028-97A8-47E46F993F8D}"/>
              </a:ext>
            </a:extLst>
          </p:cNvPr>
          <p:cNvSpPr txBox="1">
            <a:spLocks/>
          </p:cNvSpPr>
          <p:nvPr/>
        </p:nvSpPr>
        <p:spPr>
          <a:xfrm>
            <a:off x="179975" y="4133451"/>
            <a:ext cx="10947906" cy="55213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 err="1"/>
              <a:t>Château-Vieux</a:t>
            </a:r>
            <a:endParaRPr lang="fr-FR" sz="2400" dirty="0"/>
          </a:p>
        </p:txBody>
      </p:sp>
      <p:pic>
        <p:nvPicPr>
          <p:cNvPr id="1030" name="Picture 6" descr="Fichier:Blason Faucigny.svg">
            <a:extLst>
              <a:ext uri="{FF2B5EF4-FFF2-40B4-BE49-F238E27FC236}">
                <a16:creationId xmlns:a16="http://schemas.microsoft.com/office/drawing/2014/main" id="{001047DC-91C9-45F1-B423-EE4263F5C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274" y="2211617"/>
            <a:ext cx="719451" cy="79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Ã©sultat de recherche d'images pour &quot;croix savoie&quot;">
            <a:extLst>
              <a:ext uri="{FF2B5EF4-FFF2-40B4-BE49-F238E27FC236}">
                <a16:creationId xmlns:a16="http://schemas.microsoft.com/office/drawing/2014/main" id="{3469A9B3-8512-4B06-9542-B282C91E0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80105" y="646998"/>
            <a:ext cx="767316" cy="844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50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build="p"/>
      <p:bldP spid="8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01" y="127000"/>
            <a:ext cx="4989817" cy="1275322"/>
          </a:xfrm>
        </p:spPr>
        <p:txBody>
          <a:bodyPr>
            <a:normAutofit fontScale="90000"/>
          </a:bodyPr>
          <a:lstStyle/>
          <a:p>
            <a:r>
              <a:rPr lang="fr-FR" dirty="0"/>
              <a:t>Les portiers des Alpes</a:t>
            </a:r>
          </a:p>
        </p:txBody>
      </p:sp>
      <p:pic>
        <p:nvPicPr>
          <p:cNvPr id="8" name="Picture 4" descr="C:\Documents and Settings\Laurent\Mes documents\Fichiers Laurent 14\Cartes\Amédée III\Amédée III avec routes - couleurs_9\Amédée III avec routes - couleurs.9_Page_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0" t="3510" r="4240" b="29787"/>
          <a:stretch>
            <a:fillRect/>
          </a:stretch>
        </p:blipFill>
        <p:spPr bwMode="auto">
          <a:xfrm>
            <a:off x="5832475" y="0"/>
            <a:ext cx="5832475" cy="601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ZoneTexte 1"/>
          <p:cNvSpPr txBox="1">
            <a:spLocks noChangeArrowheads="1"/>
          </p:cNvSpPr>
          <p:nvPr/>
        </p:nvSpPr>
        <p:spPr bwMode="auto">
          <a:xfrm>
            <a:off x="6194425" y="127000"/>
            <a:ext cx="230505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5pPr>
            <a:lvl6pPr marL="25146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6pPr>
            <a:lvl7pPr marL="29718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7pPr>
            <a:lvl8pPr marL="34290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8pPr>
            <a:lvl9pPr marL="3886200" indent="-228600" defTabSz="457200" fontAlgn="base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fr-FR" altLang="fr-FR" sz="2400" dirty="0">
                <a:solidFill>
                  <a:schemeClr val="tx1"/>
                </a:solidFill>
                <a:latin typeface="Book Antiqua" panose="02040602050305030304" pitchFamily="18" charset="0"/>
              </a:rPr>
              <a:t>Milieu XIIe s.</a:t>
            </a:r>
          </a:p>
        </p:txBody>
      </p:sp>
      <p:pic>
        <p:nvPicPr>
          <p:cNvPr id="10" name="Picture 5" descr="Afficher l'image d'origin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8" t="5038" r="18883" b="4240"/>
          <a:stretch>
            <a:fillRect/>
          </a:stretch>
        </p:blipFill>
        <p:spPr bwMode="auto">
          <a:xfrm>
            <a:off x="1559624" y="1619076"/>
            <a:ext cx="2552142" cy="3828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432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01" y="127000"/>
            <a:ext cx="10396882" cy="1151965"/>
          </a:xfrm>
        </p:spPr>
        <p:txBody>
          <a:bodyPr/>
          <a:lstStyle/>
          <a:p>
            <a:r>
              <a:rPr lang="fr-FR" dirty="0"/>
              <a:t>Routes et Ressources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179976" y="1431373"/>
            <a:ext cx="10394707" cy="588364"/>
          </a:xfrm>
        </p:spPr>
        <p:txBody>
          <a:bodyPr>
            <a:normAutofit/>
          </a:bodyPr>
          <a:lstStyle/>
          <a:p>
            <a:r>
              <a:rPr lang="fr-FR" sz="2400" dirty="0"/>
              <a:t>Les Péages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C55F632-EECF-646B-8AD5-66E17CD1D1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230" t="19421" r="55217" b="15194"/>
          <a:stretch>
            <a:fillRect/>
          </a:stretch>
        </p:blipFill>
        <p:spPr>
          <a:xfrm>
            <a:off x="5960991" y="2019736"/>
            <a:ext cx="5655215" cy="329586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8C5AC7B-C210-53EB-5D9A-34DA475B92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687" t="16945" r="51719" b="6664"/>
          <a:stretch>
            <a:fillRect/>
          </a:stretch>
        </p:blipFill>
        <p:spPr>
          <a:xfrm>
            <a:off x="171281" y="2056996"/>
            <a:ext cx="5853641" cy="325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03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93E3C-B139-84B2-782A-CE367A1A2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DD19E2-66C3-2C4F-012E-130C07383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01" y="127000"/>
            <a:ext cx="10396882" cy="1151965"/>
          </a:xfrm>
        </p:spPr>
        <p:txBody>
          <a:bodyPr/>
          <a:lstStyle/>
          <a:p>
            <a:r>
              <a:rPr lang="fr-FR" dirty="0"/>
              <a:t>Le Rôle des routes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10A3EF85-DDAA-D50E-9FCB-0CAC99E83BAF}"/>
              </a:ext>
            </a:extLst>
          </p:cNvPr>
          <p:cNvSpPr txBox="1">
            <a:spLocks/>
          </p:cNvSpPr>
          <p:nvPr/>
        </p:nvSpPr>
        <p:spPr>
          <a:xfrm>
            <a:off x="177801" y="1635990"/>
            <a:ext cx="10394707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 Contrôle stratégique (Henri IV a Canossa en 1077)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D6440982-889B-C8E4-747C-462B6091354E}"/>
              </a:ext>
            </a:extLst>
          </p:cNvPr>
          <p:cNvSpPr txBox="1">
            <a:spLocks/>
          </p:cNvSpPr>
          <p:nvPr/>
        </p:nvSpPr>
        <p:spPr>
          <a:xfrm>
            <a:off x="182345" y="2742410"/>
            <a:ext cx="7530019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Les bonnes relations avec les papes (cf. Anthelme de Belley)</a:t>
            </a:r>
          </a:p>
        </p:txBody>
      </p:sp>
      <p:pic>
        <p:nvPicPr>
          <p:cNvPr id="1026" name="Picture 2" descr="Résultat de recherche d'images pour &quot;barbarossasusa 1174&quot;">
            <a:extLst>
              <a:ext uri="{FF2B5EF4-FFF2-40B4-BE49-F238E27FC236}">
                <a16:creationId xmlns:a16="http://schemas.microsoft.com/office/drawing/2014/main" id="{2DB31CCA-23F1-13EF-B90B-7C8925C6DA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583" y="752284"/>
            <a:ext cx="3158508" cy="427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A3884F67-D2E9-B1A7-C05E-0FB500033C33}"/>
              </a:ext>
            </a:extLst>
          </p:cNvPr>
          <p:cNvSpPr txBox="1">
            <a:spLocks/>
          </p:cNvSpPr>
          <p:nvPr/>
        </p:nvSpPr>
        <p:spPr>
          <a:xfrm>
            <a:off x="177801" y="4045283"/>
            <a:ext cx="7174345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dirty="0"/>
              <a:t>Parfois plus tendues avec les Empereurs (incendie de SUSE en 1174)</a:t>
            </a:r>
          </a:p>
        </p:txBody>
      </p:sp>
    </p:spTree>
    <p:extLst>
      <p:ext uri="{BB962C8B-B14F-4D97-AF65-F5344CB8AC3E}">
        <p14:creationId xmlns:p14="http://schemas.microsoft.com/office/powerpoint/2010/main" val="738691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01" y="127000"/>
            <a:ext cx="10396882" cy="1151965"/>
          </a:xfrm>
        </p:spPr>
        <p:txBody>
          <a:bodyPr/>
          <a:lstStyle/>
          <a:p>
            <a:r>
              <a:rPr lang="fr-FR" dirty="0"/>
              <a:t>UNE </a:t>
            </a:r>
            <a:r>
              <a:rPr lang="fr-FR" dirty="0" err="1"/>
              <a:t>PREMIERe</a:t>
            </a:r>
            <a:r>
              <a:rPr lang="fr-FR" dirty="0"/>
              <a:t> VOLONTE d’UNIFICATION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89856" y="1638587"/>
            <a:ext cx="10394707" cy="588364"/>
          </a:xfrm>
        </p:spPr>
        <p:txBody>
          <a:bodyPr>
            <a:normAutofit/>
          </a:bodyPr>
          <a:lstStyle/>
          <a:p>
            <a:r>
              <a:rPr lang="fr-FR" sz="2400" dirty="0"/>
              <a:t>Le titre de comte de Maurienne (2</a:t>
            </a:r>
            <a:r>
              <a:rPr lang="fr-FR" sz="2400" baseline="30000" dirty="0"/>
              <a:t>e</a:t>
            </a:r>
            <a:r>
              <a:rPr lang="fr-FR" sz="2400" dirty="0"/>
              <a:t> quart XIIe s.)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89854" y="2767548"/>
            <a:ext cx="10394707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 Titre de </a:t>
            </a:r>
            <a:r>
              <a:rPr lang="fr-FR" sz="2400" i="1" dirty="0"/>
              <a:t>Comes </a:t>
            </a:r>
            <a:r>
              <a:rPr lang="fr-FR" sz="2400" i="1" dirty="0" err="1"/>
              <a:t>SabauDie</a:t>
            </a:r>
            <a:r>
              <a:rPr lang="fr-FR" sz="2400" i="1" dirty="0"/>
              <a:t> </a:t>
            </a:r>
            <a:r>
              <a:rPr lang="fr-FR" sz="2400" dirty="0"/>
              <a:t>(1150)</a:t>
            </a: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489855" y="3896509"/>
            <a:ext cx="10394707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i="1" dirty="0" err="1"/>
              <a:t>Sabaudia</a:t>
            </a:r>
            <a:r>
              <a:rPr lang="fr-FR" sz="2400" i="1" dirty="0"/>
              <a:t>/</a:t>
            </a:r>
            <a:r>
              <a:rPr lang="fr-FR" sz="2400" i="1" dirty="0" err="1"/>
              <a:t>Savoia</a:t>
            </a:r>
            <a:r>
              <a:rPr lang="fr-FR" sz="2400" dirty="0"/>
              <a:t> = Savoie</a:t>
            </a:r>
          </a:p>
        </p:txBody>
      </p:sp>
    </p:spTree>
    <p:extLst>
      <p:ext uri="{BB962C8B-B14F-4D97-AF65-F5344CB8AC3E}">
        <p14:creationId xmlns:p14="http://schemas.microsoft.com/office/powerpoint/2010/main" val="2714127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01" y="127000"/>
            <a:ext cx="10396882" cy="1151965"/>
          </a:xfrm>
        </p:spPr>
        <p:txBody>
          <a:bodyPr/>
          <a:lstStyle/>
          <a:p>
            <a:r>
              <a:rPr lang="fr-FR" dirty="0"/>
              <a:t>La Territorialisation du pouvoir</a:t>
            </a:r>
          </a:p>
        </p:txBody>
      </p:sp>
      <p:sp>
        <p:nvSpPr>
          <p:cNvPr id="11" name="Espace réservé du contenu 2"/>
          <p:cNvSpPr txBox="1">
            <a:spLocks/>
          </p:cNvSpPr>
          <p:nvPr/>
        </p:nvSpPr>
        <p:spPr>
          <a:xfrm>
            <a:off x="671002" y="1515498"/>
            <a:ext cx="3323208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La féodalité princière</a:t>
            </a:r>
          </a:p>
        </p:txBody>
      </p:sp>
      <p:pic>
        <p:nvPicPr>
          <p:cNvPr id="1026" name="Picture 2" descr="Image illustrative de l'article Château de Montvéra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35" y="2209287"/>
            <a:ext cx="4107080" cy="272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oneTexte 2"/>
          <p:cNvSpPr txBox="1"/>
          <p:nvPr/>
        </p:nvSpPr>
        <p:spPr>
          <a:xfrm>
            <a:off x="177801" y="2209287"/>
            <a:ext cx="39656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1316 : le seigneur de </a:t>
            </a:r>
            <a:r>
              <a:rPr lang="fr-FR" dirty="0" err="1"/>
              <a:t>Luyrieu</a:t>
            </a:r>
            <a:r>
              <a:rPr lang="fr-FR" dirty="0"/>
              <a:t> prête hommage pour </a:t>
            </a:r>
            <a:r>
              <a:rPr lang="fr-FR" dirty="0" err="1"/>
              <a:t>Montvéran</a:t>
            </a:r>
            <a:endParaRPr lang="fr-FR" dirty="0"/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89856" y="4432273"/>
            <a:ext cx="10394707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400" dirty="0"/>
          </a:p>
        </p:txBody>
      </p:sp>
      <p:sp>
        <p:nvSpPr>
          <p:cNvPr id="13" name="Espace réservé du contenu 2"/>
          <p:cNvSpPr txBox="1">
            <a:spLocks/>
          </p:cNvSpPr>
          <p:nvPr/>
        </p:nvSpPr>
        <p:spPr>
          <a:xfrm>
            <a:off x="4557651" y="1620923"/>
            <a:ext cx="4004202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La Réduction des principautés épiscopales</a:t>
            </a:r>
          </a:p>
        </p:txBody>
      </p:sp>
      <p:pic>
        <p:nvPicPr>
          <p:cNvPr id="1030" name="Picture 6" descr="Résultat de recherche d'images pour &quot;Sainte Catherine de Randens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618" y="2299807"/>
            <a:ext cx="3945478" cy="2630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4557651" y="5020637"/>
            <a:ext cx="39656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1327 : le traité de </a:t>
            </a:r>
            <a:r>
              <a:rPr lang="fr-FR" dirty="0" err="1"/>
              <a:t>Randens</a:t>
            </a:r>
            <a:endParaRPr lang="fr-FR" dirty="0"/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4EB53FA5-FFF1-4AA1-ADE0-D63AA68BC561}"/>
              </a:ext>
            </a:extLst>
          </p:cNvPr>
          <p:cNvSpPr txBox="1">
            <a:spLocks/>
          </p:cNvSpPr>
          <p:nvPr/>
        </p:nvSpPr>
        <p:spPr>
          <a:xfrm>
            <a:off x="8397817" y="1543181"/>
            <a:ext cx="3662259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200" dirty="0"/>
              <a:t>La domination princière des cultes régionaux</a:t>
            </a:r>
          </a:p>
        </p:txBody>
      </p:sp>
      <p:pic>
        <p:nvPicPr>
          <p:cNvPr id="16" name="Picture 4" descr="Résultat de recherche d'images pour &quot;Paolo Cozzo celeste&quot;">
            <a:extLst>
              <a:ext uri="{FF2B5EF4-FFF2-40B4-BE49-F238E27FC236}">
                <a16:creationId xmlns:a16="http://schemas.microsoft.com/office/drawing/2014/main" id="{FD5976AB-5E00-4C58-BC2D-67BE312898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438" y="2299807"/>
            <a:ext cx="1886546" cy="2994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7424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13" grpId="0"/>
      <p:bldP spid="15" grpId="0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7801" y="127000"/>
            <a:ext cx="10396882" cy="1151965"/>
          </a:xfrm>
        </p:spPr>
        <p:txBody>
          <a:bodyPr/>
          <a:lstStyle/>
          <a:p>
            <a:r>
              <a:rPr lang="fr-FR" dirty="0"/>
              <a:t>La </a:t>
            </a:r>
            <a:r>
              <a:rPr lang="fr-FR" dirty="0" err="1"/>
              <a:t>Hierarchisation</a:t>
            </a:r>
            <a:r>
              <a:rPr lang="fr-FR" dirty="0"/>
              <a:t> du territoire</a:t>
            </a:r>
          </a:p>
        </p:txBody>
      </p:sp>
      <p:sp>
        <p:nvSpPr>
          <p:cNvPr id="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489855" y="1486187"/>
            <a:ext cx="10394707" cy="588364"/>
          </a:xfrm>
        </p:spPr>
        <p:txBody>
          <a:bodyPr>
            <a:normAutofit/>
          </a:bodyPr>
          <a:lstStyle/>
          <a:p>
            <a:r>
              <a:rPr lang="fr-FR" sz="2400" dirty="0"/>
              <a:t>Les vicomtes du XIIe siècle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489855" y="4559219"/>
            <a:ext cx="10394707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Châtelains et baillages du XIIIe s.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489856" y="4432273"/>
            <a:ext cx="10394707" cy="588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FR" sz="2400" dirty="0"/>
          </a:p>
        </p:txBody>
      </p:sp>
      <p:sp>
        <p:nvSpPr>
          <p:cNvPr id="4" name="Rectangle 3"/>
          <p:cNvSpPr/>
          <p:nvPr/>
        </p:nvSpPr>
        <p:spPr>
          <a:xfrm>
            <a:off x="850900" y="244842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vicomte de Tarentaise pour les Briançon</a:t>
            </a:r>
            <a:endParaRPr lang="fr-FR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0900" y="292172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vicomte d’Aoste pour les </a:t>
            </a:r>
            <a:r>
              <a:rPr lang="fr-FR" dirty="0" err="1">
                <a:latin typeface="+mj-lt"/>
                <a:ea typeface="Calibri" panose="020F0502020204030204" pitchFamily="34" charset="0"/>
              </a:rPr>
              <a:t>Challant</a:t>
            </a:r>
            <a:r>
              <a:rPr lang="fr-FR" dirty="0">
                <a:latin typeface="+mj-lt"/>
                <a:ea typeface="Calibri" panose="020F0502020204030204" pitchFamily="34" charset="0"/>
              </a:rPr>
              <a:t> </a:t>
            </a:r>
            <a:endParaRPr lang="fr-FR" dirty="0">
              <a:latin typeface="+mj-lt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50900" y="3404438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vicomte de </a:t>
            </a:r>
            <a:r>
              <a:rPr lang="fr-FR" i="1" dirty="0" err="1">
                <a:latin typeface="+mj-lt"/>
                <a:ea typeface="Calibri" panose="020F0502020204030204" pitchFamily="34" charset="0"/>
              </a:rPr>
              <a:t>Savoia</a:t>
            </a:r>
            <a:r>
              <a:rPr lang="fr-FR" dirty="0">
                <a:latin typeface="+mj-lt"/>
                <a:ea typeface="Calibri" panose="020F0502020204030204" pitchFamily="34" charset="0"/>
              </a:rPr>
              <a:t> pour les Chambéry</a:t>
            </a:r>
            <a:endParaRPr lang="fr-FR" dirty="0"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50900" y="390071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vicomte en Bugey pour les Seyssel</a:t>
            </a:r>
            <a:endParaRPr lang="fr-FR" dirty="0">
              <a:latin typeface="+mj-lt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0900" y="2015374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vicomte de Maurienne pour les </a:t>
            </a:r>
            <a:r>
              <a:rPr lang="fr-FR">
                <a:latin typeface="+mj-lt"/>
                <a:ea typeface="Calibri" panose="020F0502020204030204" pitchFamily="34" charset="0"/>
              </a:rPr>
              <a:t>La Chambre</a:t>
            </a:r>
            <a:endParaRPr lang="fr-FR" dirty="0">
              <a:latin typeface="+mj-lt"/>
            </a:endParaRPr>
          </a:p>
        </p:txBody>
      </p:sp>
      <p:pic>
        <p:nvPicPr>
          <p:cNvPr id="1026" name="Picture 2" descr="Résultat de recherche d'images pour &quot;carte chatellenies baillages savoyardes&quot;">
            <a:extLst>
              <a:ext uri="{FF2B5EF4-FFF2-40B4-BE49-F238E27FC236}">
                <a16:creationId xmlns:a16="http://schemas.microsoft.com/office/drawing/2014/main" id="{7FA44248-5047-4240-86EB-D7E664E0D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783" y="946322"/>
            <a:ext cx="5153779" cy="468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996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4" grpId="0"/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4F20FD-418A-4D98-9F5C-3399A04A7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II. L’expansion des </a:t>
            </a:r>
            <a:r>
              <a:rPr lang="fr-FR" dirty="0" err="1"/>
              <a:t>Etats</a:t>
            </a:r>
            <a:r>
              <a:rPr lang="fr-FR" dirty="0"/>
              <a:t> de </a:t>
            </a:r>
            <a:r>
              <a:rPr lang="fr-FR" dirty="0" err="1"/>
              <a:t>SAvoie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64C7A0-F172-4434-8FAE-1937BB8DDEA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691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177801" y="1270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/>
              <a:t>LE </a:t>
            </a:r>
            <a:r>
              <a:rPr lang="fr-FR" dirty="0" err="1"/>
              <a:t>PIémont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2006600" y="1307512"/>
            <a:ext cx="42799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  <a:ea typeface="Calibri" panose="020F0502020204030204" pitchFamily="34" charset="0"/>
              </a:rPr>
              <a:t>Les marquis </a:t>
            </a:r>
            <a:r>
              <a:rPr lang="fr-FR" sz="2400" dirty="0" err="1">
                <a:latin typeface="+mj-lt"/>
                <a:ea typeface="Calibri" panose="020F0502020204030204" pitchFamily="34" charset="0"/>
              </a:rPr>
              <a:t>arduinides</a:t>
            </a:r>
            <a:endParaRPr lang="fr-FR" sz="24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967851" y="2200923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>
                <a:latin typeface="+mj-lt"/>
                <a:ea typeface="Calibri" panose="020F0502020204030204" pitchFamily="34" charset="0"/>
              </a:rPr>
              <a:t>Oldéric</a:t>
            </a:r>
            <a:r>
              <a:rPr lang="fr-FR" sz="2400" dirty="0">
                <a:latin typeface="+mj-lt"/>
                <a:ea typeface="Calibri" panose="020F0502020204030204" pitchFamily="34" charset="0"/>
              </a:rPr>
              <a:t>-Manfred</a:t>
            </a:r>
            <a:endParaRPr lang="fr-FR" sz="2400" dirty="0">
              <a:latin typeface="+mj-lt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81851" y="2224078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  <a:ea typeface="Calibri" panose="020F0502020204030204" pitchFamily="34" charset="0"/>
              </a:rPr>
              <a:t>Humbert</a:t>
            </a:r>
            <a:endParaRPr lang="fr-FR" sz="2400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438267" y="3002864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  <a:ea typeface="Calibri" panose="020F0502020204030204" pitchFamily="34" charset="0"/>
              </a:rPr>
              <a:t>Adélaïde</a:t>
            </a:r>
            <a:endParaRPr lang="fr-FR" sz="2400" dirty="0"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79754" y="3014339"/>
            <a:ext cx="9932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err="1">
                <a:latin typeface="+mj-lt"/>
              </a:rPr>
              <a:t>Oddon</a:t>
            </a:r>
            <a:endParaRPr lang="fr-FR" sz="2400" dirty="0">
              <a:latin typeface="+mj-lt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79508" y="3041930"/>
            <a:ext cx="2286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Amédée Ier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939468" y="3982560"/>
            <a:ext cx="10922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Pierre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472704" y="3982549"/>
            <a:ext cx="17474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Amédée II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472704" y="4685628"/>
            <a:ext cx="181379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>
                <a:latin typeface="+mj-lt"/>
              </a:rPr>
              <a:t>Humbert II</a:t>
            </a:r>
          </a:p>
        </p:txBody>
      </p:sp>
      <p:cxnSp>
        <p:nvCxnSpPr>
          <p:cNvPr id="17" name="Connecteur droit 16"/>
          <p:cNvCxnSpPr>
            <a:stCxn id="8" idx="2"/>
          </p:cNvCxnSpPr>
          <p:nvPr/>
        </p:nvCxnSpPr>
        <p:spPr>
          <a:xfrm flipH="1">
            <a:off x="5105400" y="2662588"/>
            <a:ext cx="5451" cy="379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21"/>
          <p:cNvCxnSpPr/>
          <p:nvPr/>
        </p:nvCxnSpPr>
        <p:spPr>
          <a:xfrm flipH="1">
            <a:off x="5143500" y="4323253"/>
            <a:ext cx="5451" cy="37934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/>
          <p:cNvCxnSpPr>
            <a:cxnSpLocks/>
          </p:cNvCxnSpPr>
          <p:nvPr/>
        </p:nvCxnSpPr>
        <p:spPr>
          <a:xfrm>
            <a:off x="2348151" y="2623522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>
            <a:cxnSpLocks/>
          </p:cNvCxnSpPr>
          <p:nvPr/>
        </p:nvCxnSpPr>
        <p:spPr>
          <a:xfrm>
            <a:off x="1243705" y="2852259"/>
            <a:ext cx="203289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26"/>
          <p:cNvCxnSpPr/>
          <p:nvPr/>
        </p:nvCxnSpPr>
        <p:spPr>
          <a:xfrm>
            <a:off x="3392248" y="3626959"/>
            <a:ext cx="172585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27"/>
          <p:cNvCxnSpPr>
            <a:cxnSpLocks/>
          </p:cNvCxnSpPr>
          <p:nvPr/>
        </p:nvCxnSpPr>
        <p:spPr>
          <a:xfrm>
            <a:off x="1243705" y="2832727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29"/>
          <p:cNvCxnSpPr>
            <a:cxnSpLocks/>
          </p:cNvCxnSpPr>
          <p:nvPr/>
        </p:nvCxnSpPr>
        <p:spPr>
          <a:xfrm>
            <a:off x="3295786" y="2837940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30"/>
          <p:cNvCxnSpPr>
            <a:cxnSpLocks/>
          </p:cNvCxnSpPr>
          <p:nvPr/>
        </p:nvCxnSpPr>
        <p:spPr>
          <a:xfrm>
            <a:off x="3351451" y="3423622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31"/>
          <p:cNvCxnSpPr>
            <a:cxnSpLocks/>
          </p:cNvCxnSpPr>
          <p:nvPr/>
        </p:nvCxnSpPr>
        <p:spPr>
          <a:xfrm>
            <a:off x="5116527" y="3397871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32"/>
          <p:cNvCxnSpPr>
            <a:cxnSpLocks/>
          </p:cNvCxnSpPr>
          <p:nvPr/>
        </p:nvCxnSpPr>
        <p:spPr>
          <a:xfrm>
            <a:off x="4210186" y="3625340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33"/>
          <p:cNvCxnSpPr>
            <a:cxnSpLocks/>
          </p:cNvCxnSpPr>
          <p:nvPr/>
        </p:nvCxnSpPr>
        <p:spPr>
          <a:xfrm>
            <a:off x="3354148" y="3817459"/>
            <a:ext cx="1789352" cy="1029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35"/>
          <p:cNvCxnSpPr>
            <a:cxnSpLocks/>
          </p:cNvCxnSpPr>
          <p:nvPr/>
        </p:nvCxnSpPr>
        <p:spPr>
          <a:xfrm>
            <a:off x="3352477" y="3827755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/>
          <p:cNvCxnSpPr>
            <a:cxnSpLocks/>
          </p:cNvCxnSpPr>
          <p:nvPr/>
        </p:nvCxnSpPr>
        <p:spPr>
          <a:xfrm>
            <a:off x="5124586" y="3803140"/>
            <a:ext cx="3145" cy="22873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3967851" y="2151016"/>
            <a:ext cx="2241801" cy="56524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0" name="Rectangle 39"/>
          <p:cNvSpPr/>
          <p:nvPr/>
        </p:nvSpPr>
        <p:spPr>
          <a:xfrm>
            <a:off x="2901369" y="3042759"/>
            <a:ext cx="933510" cy="3937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Rectangle 40"/>
          <p:cNvSpPr/>
          <p:nvPr/>
        </p:nvSpPr>
        <p:spPr>
          <a:xfrm>
            <a:off x="2980653" y="4003151"/>
            <a:ext cx="933510" cy="3937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1681851" y="2276458"/>
            <a:ext cx="1257617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 42"/>
          <p:cNvSpPr/>
          <p:nvPr/>
        </p:nvSpPr>
        <p:spPr>
          <a:xfrm>
            <a:off x="482306" y="3082303"/>
            <a:ext cx="1714794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4" name="Rectangle 43"/>
          <p:cNvSpPr/>
          <p:nvPr/>
        </p:nvSpPr>
        <p:spPr>
          <a:xfrm>
            <a:off x="4444677" y="3978880"/>
            <a:ext cx="1548267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5" name="Rectangle 44"/>
          <p:cNvSpPr/>
          <p:nvPr/>
        </p:nvSpPr>
        <p:spPr>
          <a:xfrm>
            <a:off x="4438266" y="4726302"/>
            <a:ext cx="1583469" cy="393701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050" name="Picture 2" descr="Résultat de recherche d'images pour &quot;piemonte arduinici&quot;">
            <a:extLst>
              <a:ext uri="{FF2B5EF4-FFF2-40B4-BE49-F238E27FC236}">
                <a16:creationId xmlns:a16="http://schemas.microsoft.com/office/drawing/2014/main" id="{A8DEB107-50DB-487F-BC4F-AC04C8319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987" y="473057"/>
            <a:ext cx="4832561" cy="4832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155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146" y="0"/>
            <a:ext cx="10932973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La situation à la mort d’Adélaïde (1091)</a:t>
            </a:r>
          </a:p>
        </p:txBody>
      </p:sp>
      <p:pic>
        <p:nvPicPr>
          <p:cNvPr id="5" name="Espace réservé du contenu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1934" t="9150" r="9125" b="54231"/>
          <a:stretch/>
        </p:blipFill>
        <p:spPr>
          <a:xfrm>
            <a:off x="5473970" y="1224044"/>
            <a:ext cx="6221227" cy="4080435"/>
          </a:xfrm>
        </p:spPr>
      </p:pic>
      <p:pic>
        <p:nvPicPr>
          <p:cNvPr id="4098" name="Picture 2" descr="Image associé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46" y="949357"/>
            <a:ext cx="4375420" cy="5119484"/>
          </a:xfrm>
          <a:prstGeom prst="rect">
            <a:avLst/>
          </a:prstGeom>
          <a:noFill/>
          <a:ln w="571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llipse 5"/>
          <p:cNvSpPr/>
          <p:nvPr/>
        </p:nvSpPr>
        <p:spPr>
          <a:xfrm>
            <a:off x="838200" y="3505199"/>
            <a:ext cx="1016000" cy="521063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/>
          <p:cNvSpPr/>
          <p:nvPr/>
        </p:nvSpPr>
        <p:spPr>
          <a:xfrm>
            <a:off x="520700" y="3670299"/>
            <a:ext cx="317500" cy="355963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Ellipse 9"/>
          <p:cNvSpPr/>
          <p:nvPr/>
        </p:nvSpPr>
        <p:spPr>
          <a:xfrm>
            <a:off x="1098550" y="4481816"/>
            <a:ext cx="850900" cy="493803"/>
          </a:xfrm>
          <a:prstGeom prst="ellipse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/>
          <p:cNvSpPr/>
          <p:nvPr/>
        </p:nvSpPr>
        <p:spPr>
          <a:xfrm>
            <a:off x="10974069" y="2967934"/>
            <a:ext cx="546100" cy="3559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llipse 12"/>
          <p:cNvSpPr/>
          <p:nvPr/>
        </p:nvSpPr>
        <p:spPr>
          <a:xfrm>
            <a:off x="9702800" y="2850088"/>
            <a:ext cx="1168400" cy="578912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4" name="Connecteur droit avec flèche 13"/>
          <p:cNvCxnSpPr>
            <a:cxnSpLocks/>
            <a:stCxn id="6" idx="5"/>
          </p:cNvCxnSpPr>
          <p:nvPr/>
        </p:nvCxnSpPr>
        <p:spPr>
          <a:xfrm>
            <a:off x="1705410" y="3949954"/>
            <a:ext cx="420851" cy="68237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6" idx="6"/>
          </p:cNvCxnSpPr>
          <p:nvPr/>
        </p:nvCxnSpPr>
        <p:spPr>
          <a:xfrm>
            <a:off x="1854200" y="3765731"/>
            <a:ext cx="190500" cy="1842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cxnSpLocks/>
          </p:cNvCxnSpPr>
          <p:nvPr/>
        </p:nvCxnSpPr>
        <p:spPr>
          <a:xfrm>
            <a:off x="1312559" y="4026262"/>
            <a:ext cx="74873" cy="42614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/>
          <p:cNvSpPr/>
          <p:nvPr/>
        </p:nvSpPr>
        <p:spPr>
          <a:xfrm>
            <a:off x="952500" y="4973467"/>
            <a:ext cx="1346199" cy="754233"/>
          </a:xfrm>
          <a:prstGeom prst="ellipse">
            <a:avLst/>
          </a:prstGeom>
          <a:noFill/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/>
          <p:cNvSpPr/>
          <p:nvPr/>
        </p:nvSpPr>
        <p:spPr>
          <a:xfrm>
            <a:off x="2126261" y="4026263"/>
            <a:ext cx="839189" cy="606064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/>
          <p:cNvSpPr/>
          <p:nvPr/>
        </p:nvSpPr>
        <p:spPr>
          <a:xfrm>
            <a:off x="6972300" y="3289300"/>
            <a:ext cx="1016000" cy="4764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/>
          <p:cNvSpPr/>
          <p:nvPr/>
        </p:nvSpPr>
        <p:spPr>
          <a:xfrm>
            <a:off x="3111500" y="2006600"/>
            <a:ext cx="1895566" cy="1922668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3652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2" grpId="0" animBg="1"/>
      <p:bldP spid="13" grpId="0" animBg="1"/>
      <p:bldP spid="25" grpId="0" animBg="1"/>
      <p:bldP spid="26" grpId="0" animBg="1"/>
      <p:bldP spid="16" grpId="0" animBg="1"/>
      <p:bldP spid="2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42555" y="137160"/>
            <a:ext cx="10396882" cy="1151965"/>
          </a:xfrm>
        </p:spPr>
        <p:txBody>
          <a:bodyPr/>
          <a:lstStyle/>
          <a:p>
            <a:r>
              <a:rPr lang="fr-FR" dirty="0"/>
              <a:t>La Conquête du pays de Vaud</a:t>
            </a:r>
          </a:p>
        </p:txBody>
      </p:sp>
      <p:pic>
        <p:nvPicPr>
          <p:cNvPr id="5124" name="Picture 4" descr="Résultat de recherche d'images pour &quot;conquete savoie pays de vaud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35" y="1088355"/>
            <a:ext cx="5754038" cy="5001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Image associée">
            <a:extLst>
              <a:ext uri="{FF2B5EF4-FFF2-40B4-BE49-F238E27FC236}">
                <a16:creationId xmlns:a16="http://schemas.microsoft.com/office/drawing/2014/main" id="{1FB736F4-D332-4C0C-B48D-25D2BB9E3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88355"/>
            <a:ext cx="5226102" cy="3484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Résultat de recherche d'images pour &quot;chateau yverdon&quot;">
            <a:extLst>
              <a:ext uri="{FF2B5EF4-FFF2-40B4-BE49-F238E27FC236}">
                <a16:creationId xmlns:a16="http://schemas.microsoft.com/office/drawing/2014/main" id="{02CDB4E7-7734-4C37-809F-F088DB894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152450"/>
            <a:ext cx="5576187" cy="313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EF72C0-57F0-49B2-A292-11059E93E6C5}"/>
              </a:ext>
            </a:extLst>
          </p:cNvPr>
          <p:cNvSpPr/>
          <p:nvPr/>
        </p:nvSpPr>
        <p:spPr>
          <a:xfrm>
            <a:off x="9829814" y="1236685"/>
            <a:ext cx="1056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Chillon</a:t>
            </a:r>
            <a:endParaRPr lang="fr-FR" dirty="0">
              <a:latin typeface="+mj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DCB91E1-68D5-47D2-AF29-B01136CC0E53}"/>
              </a:ext>
            </a:extLst>
          </p:cNvPr>
          <p:cNvSpPr/>
          <p:nvPr/>
        </p:nvSpPr>
        <p:spPr>
          <a:xfrm>
            <a:off x="8773370" y="5905187"/>
            <a:ext cx="1056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>
                <a:latin typeface="+mj-lt"/>
                <a:ea typeface="Calibri" panose="020F0502020204030204" pitchFamily="34" charset="0"/>
              </a:rPr>
              <a:t>Yverdon</a:t>
            </a:r>
            <a:endParaRPr lang="fr-FR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77588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63286" y="301324"/>
            <a:ext cx="9098280" cy="948612"/>
          </a:xfrm>
        </p:spPr>
        <p:txBody>
          <a:bodyPr>
            <a:normAutofit/>
          </a:bodyPr>
          <a:lstStyle/>
          <a:p>
            <a:r>
              <a:rPr lang="fr-FR" dirty="0"/>
              <a:t>L’Acquisition de la </a:t>
            </a:r>
            <a:r>
              <a:rPr lang="fr-FR" dirty="0" err="1"/>
              <a:t>BResse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214086" y="3536484"/>
            <a:ext cx="4078514" cy="1281302"/>
          </a:xfrm>
        </p:spPr>
        <p:txBody>
          <a:bodyPr/>
          <a:lstStyle/>
          <a:p>
            <a:r>
              <a:rPr lang="fr-FR" dirty="0"/>
              <a:t>1250 : Mort de Renaud de </a:t>
            </a:r>
            <a:r>
              <a:rPr lang="fr-FR" dirty="0" err="1"/>
              <a:t>Bâgé</a:t>
            </a:r>
            <a:endParaRPr lang="fr-FR" dirty="0"/>
          </a:p>
        </p:txBody>
      </p:sp>
      <p:pic>
        <p:nvPicPr>
          <p:cNvPr id="1026" name="Picture 2" descr="Résultat de recherche d'images pour &quot;Bresse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201" y="1220036"/>
            <a:ext cx="7265134" cy="4688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163286" y="4177135"/>
            <a:ext cx="4180114" cy="1990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1273 : Mariage de Sibylle de </a:t>
            </a:r>
            <a:r>
              <a:rPr lang="fr-FR" dirty="0" err="1"/>
              <a:t>Bâgé</a:t>
            </a:r>
            <a:r>
              <a:rPr lang="fr-FR" dirty="0"/>
              <a:t> et d’Amédée V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66C9A56A-ECFD-6E00-02A0-46BEC6FB8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687" y="1220036"/>
            <a:ext cx="3901713" cy="260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9680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292100"/>
            <a:ext cx="10396882" cy="1151965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epineuse</a:t>
            </a:r>
            <a:r>
              <a:rPr lang="fr-FR" dirty="0"/>
              <a:t> QUESTION DU FAUCIGNY</a:t>
            </a:r>
          </a:p>
        </p:txBody>
      </p:sp>
      <p:pic>
        <p:nvPicPr>
          <p:cNvPr id="2050" name="Picture 2" descr="Résultat de recherche d'images pour &quot;faucigny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0" t="28842" r="4819" b="3743"/>
          <a:stretch/>
        </p:blipFill>
        <p:spPr bwMode="auto">
          <a:xfrm>
            <a:off x="431800" y="1291665"/>
            <a:ext cx="6197600" cy="4117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7160986" y="1107473"/>
            <a:ext cx="4472214" cy="1281302"/>
          </a:xfrm>
        </p:spPr>
        <p:txBody>
          <a:bodyPr/>
          <a:lstStyle/>
          <a:p>
            <a:r>
              <a:rPr lang="fr-FR" dirty="0"/>
              <a:t>1234 : Pierre de Savoie épouse Agnès de Faucigny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7160986" y="1976457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1241 : Mariage entre Béatrice de Faucigny et </a:t>
            </a:r>
            <a:r>
              <a:rPr lang="fr-FR" dirty="0" err="1"/>
              <a:t>Guigues</a:t>
            </a:r>
            <a:r>
              <a:rPr lang="fr-FR" dirty="0"/>
              <a:t> VII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7160986" y="2807376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1263 : Pierre </a:t>
            </a:r>
            <a:r>
              <a:rPr lang="fr-FR" dirty="0" err="1"/>
              <a:t>deVient</a:t>
            </a:r>
            <a:r>
              <a:rPr lang="fr-FR" dirty="0"/>
              <a:t> comte de Savoie</a:t>
            </a:r>
          </a:p>
        </p:txBody>
      </p:sp>
      <p:sp>
        <p:nvSpPr>
          <p:cNvPr id="9" name="Espace réservé du contenu 2"/>
          <p:cNvSpPr txBox="1">
            <a:spLocks/>
          </p:cNvSpPr>
          <p:nvPr/>
        </p:nvSpPr>
        <p:spPr>
          <a:xfrm>
            <a:off x="7160986" y="3941104"/>
            <a:ext cx="4472214" cy="665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1268 : Mort de Pierre, </a:t>
            </a:r>
            <a:r>
              <a:rPr lang="fr-FR" dirty="0" err="1"/>
              <a:t>BéAtrice</a:t>
            </a:r>
            <a:r>
              <a:rPr lang="fr-FR" dirty="0"/>
              <a:t> dame de Faucigny</a:t>
            </a:r>
          </a:p>
        </p:txBody>
      </p:sp>
      <p:pic>
        <p:nvPicPr>
          <p:cNvPr id="2052" name="Picture 4" descr="Image associée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20" b="5127"/>
          <a:stretch/>
        </p:blipFill>
        <p:spPr bwMode="auto">
          <a:xfrm>
            <a:off x="431800" y="2617108"/>
            <a:ext cx="6344101" cy="3332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3ADC2020-9E4F-4D64-A826-E7EC6218C259}"/>
              </a:ext>
            </a:extLst>
          </p:cNvPr>
          <p:cNvSpPr txBox="1">
            <a:spLocks/>
          </p:cNvSpPr>
          <p:nvPr/>
        </p:nvSpPr>
        <p:spPr>
          <a:xfrm>
            <a:off x="7160986" y="4795656"/>
            <a:ext cx="4472214" cy="6650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1282 : Mort de Jean, </a:t>
            </a:r>
            <a:r>
              <a:rPr lang="fr-FR" dirty="0" err="1"/>
              <a:t>BéAtrice</a:t>
            </a:r>
            <a:r>
              <a:rPr lang="fr-FR" dirty="0"/>
              <a:t> Fonde la Chartreuse de Meylan</a:t>
            </a:r>
          </a:p>
        </p:txBody>
      </p:sp>
    </p:spTree>
    <p:extLst>
      <p:ext uri="{BB962C8B-B14F-4D97-AF65-F5344CB8AC3E}">
        <p14:creationId xmlns:p14="http://schemas.microsoft.com/office/powerpoint/2010/main" val="80088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8952" y="385354"/>
            <a:ext cx="7053943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Le </a:t>
            </a:r>
            <a:r>
              <a:rPr lang="fr-FR" dirty="0" err="1"/>
              <a:t>TRAITé</a:t>
            </a:r>
            <a:r>
              <a:rPr lang="fr-FR" dirty="0"/>
              <a:t> de PARIS (1355)</a:t>
            </a:r>
          </a:p>
        </p:txBody>
      </p:sp>
      <p:pic>
        <p:nvPicPr>
          <p:cNvPr id="3074" name="Picture 2" descr="Résultat de recherche d'images pour &quot;Traité de Paris 1355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895" y="91439"/>
            <a:ext cx="4582278" cy="6048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>
            <a:spLocks noGrp="1"/>
          </p:cNvSpPr>
          <p:nvPr>
            <p:ph sz="quarter" idx="13"/>
          </p:nvPr>
        </p:nvSpPr>
        <p:spPr>
          <a:xfrm>
            <a:off x="391886" y="1681630"/>
            <a:ext cx="4472214" cy="1281302"/>
          </a:xfrm>
        </p:spPr>
        <p:txBody>
          <a:bodyPr/>
          <a:lstStyle/>
          <a:p>
            <a:r>
              <a:rPr lang="fr-FR" dirty="0"/>
              <a:t>1349 : </a:t>
            </a:r>
            <a:r>
              <a:rPr lang="fr-FR" dirty="0" err="1"/>
              <a:t>TRANsport</a:t>
            </a:r>
            <a:r>
              <a:rPr lang="fr-FR" dirty="0"/>
              <a:t> du Dauphiné a la France</a:t>
            </a: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391886" y="3115490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1355 : PAIX ENTRE Amédée VI de Savoie et le roi JEAN II Le Bon</a:t>
            </a:r>
          </a:p>
        </p:txBody>
      </p:sp>
    </p:spTree>
    <p:extLst>
      <p:ext uri="{BB962C8B-B14F-4D97-AF65-F5344CB8AC3E}">
        <p14:creationId xmlns:p14="http://schemas.microsoft.com/office/powerpoint/2010/main" val="272761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59675" y="280852"/>
            <a:ext cx="10396882" cy="1151965"/>
          </a:xfrm>
        </p:spPr>
        <p:txBody>
          <a:bodyPr/>
          <a:lstStyle/>
          <a:p>
            <a:r>
              <a:rPr lang="fr-FR" dirty="0"/>
              <a:t>Le Comté de Genève (1401)</a:t>
            </a:r>
          </a:p>
        </p:txBody>
      </p:sp>
      <p:pic>
        <p:nvPicPr>
          <p:cNvPr id="4098" name="Picture 2" descr="comte-de-savoie-1350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675" y="1818876"/>
            <a:ext cx="3920536" cy="373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contenu 2"/>
          <p:cNvSpPr txBox="1">
            <a:spLocks/>
          </p:cNvSpPr>
          <p:nvPr/>
        </p:nvSpPr>
        <p:spPr>
          <a:xfrm>
            <a:off x="5310414" y="1432817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1401 : Odon de Villard vend le comté de Genève Au comte Amédée VIII</a:t>
            </a:r>
          </a:p>
        </p:txBody>
      </p:sp>
      <p:pic>
        <p:nvPicPr>
          <p:cNvPr id="4100" name="Picture 4" descr="Résultat de recherche d'images pour &quot;Château Annecy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4801" y="2584782"/>
            <a:ext cx="4462160" cy="2973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5065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L’acquisition de la Provence orientale (1388)</a:t>
            </a:r>
          </a:p>
        </p:txBody>
      </p:sp>
      <p:pic>
        <p:nvPicPr>
          <p:cNvPr id="5122" name="Picture 2" descr="Résultat de recherche d'images pour &quot;Europe angevin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2145802"/>
            <a:ext cx="3792195" cy="3072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Jeanne Ire de Naples (1328-1382), dite la reine Jeanne, miniature de Robinet Testard tirée d'un manuscrit du De mulieribus claris de Boccace, vers 1488-1496, BNF, Fr.599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162" y="1837765"/>
            <a:ext cx="3419869" cy="341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8850086" y="2490100"/>
            <a:ext cx="2588197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Jeanne (1343-1382)</a:t>
            </a:r>
          </a:p>
        </p:txBody>
      </p:sp>
      <p:sp>
        <p:nvSpPr>
          <p:cNvPr id="7" name="Espace réservé du contenu 2"/>
          <p:cNvSpPr txBox="1">
            <a:spLocks/>
          </p:cNvSpPr>
          <p:nvPr/>
        </p:nvSpPr>
        <p:spPr>
          <a:xfrm>
            <a:off x="2534972" y="3543488"/>
            <a:ext cx="2289235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Charles de Duras</a:t>
            </a:r>
          </a:p>
        </p:txBody>
      </p:sp>
      <p:sp>
        <p:nvSpPr>
          <p:cNvPr id="8" name="Espace réservé du contenu 2"/>
          <p:cNvSpPr txBox="1">
            <a:spLocks/>
          </p:cNvSpPr>
          <p:nvPr/>
        </p:nvSpPr>
        <p:spPr>
          <a:xfrm>
            <a:off x="188054" y="1912165"/>
            <a:ext cx="2289235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Louis d’Anjou</a:t>
            </a:r>
          </a:p>
        </p:txBody>
      </p:sp>
    </p:spTree>
    <p:extLst>
      <p:ext uri="{BB962C8B-B14F-4D97-AF65-F5344CB8AC3E}">
        <p14:creationId xmlns:p14="http://schemas.microsoft.com/office/powerpoint/2010/main" val="394491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14084" y="320041"/>
            <a:ext cx="10396882" cy="1151965"/>
          </a:xfrm>
        </p:spPr>
        <p:txBody>
          <a:bodyPr/>
          <a:lstStyle/>
          <a:p>
            <a:r>
              <a:rPr lang="fr-FR" dirty="0"/>
              <a:t>1388 : Amédée VII a Nice</a:t>
            </a:r>
          </a:p>
        </p:txBody>
      </p:sp>
      <p:pic>
        <p:nvPicPr>
          <p:cNvPr id="6148" name="Picture 4" descr="http://p5.storage.canalblog.com/58/47/572678/445375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2380" y="1472006"/>
            <a:ext cx="4198004" cy="437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ésultat de recherche d'images pour &quot;dédition nic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435" y="1472006"/>
            <a:ext cx="33147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98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6978" y="437606"/>
            <a:ext cx="6916782" cy="1151965"/>
          </a:xfrm>
        </p:spPr>
        <p:txBody>
          <a:bodyPr>
            <a:normAutofit fontScale="90000"/>
          </a:bodyPr>
          <a:lstStyle/>
          <a:p>
            <a:r>
              <a:rPr lang="fr-FR" dirty="0"/>
              <a:t>Nice, port méditerranéen de la Savoie</a:t>
            </a:r>
          </a:p>
        </p:txBody>
      </p:sp>
      <p:pic>
        <p:nvPicPr>
          <p:cNvPr id="4" name="Picture 2" descr="Résultat de recherche d'images pour &quot;dédition Nice&quot;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753" y="1742599"/>
            <a:ext cx="5467437" cy="29283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Résultat de recherche d'images pour &quot;Etats de Savoie&quot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2455" y="592761"/>
            <a:ext cx="3906949" cy="5694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Résultat de recherche d'images pour &quot;port de Villefranche&quot;">
            <a:extLst>
              <a:ext uri="{FF2B5EF4-FFF2-40B4-BE49-F238E27FC236}">
                <a16:creationId xmlns:a16="http://schemas.microsoft.com/office/drawing/2014/main" id="{78028BBB-27EE-4BE1-83A4-D296D3DB9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2" y="4197853"/>
            <a:ext cx="7629925" cy="2089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26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C63889-4436-415B-B482-D010A630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Le titre de roi de Chypre et de Jérusalem</a:t>
            </a:r>
          </a:p>
        </p:txBody>
      </p:sp>
      <p:pic>
        <p:nvPicPr>
          <p:cNvPr id="6148" name="Picture 4" descr="Résultat de recherche d'images">
            <a:extLst>
              <a:ext uri="{FF2B5EF4-FFF2-40B4-BE49-F238E27FC236}">
                <a16:creationId xmlns:a16="http://schemas.microsoft.com/office/drawing/2014/main" id="{C14997B6-EF5F-4862-97E3-22EE5241D4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41" y="2121859"/>
            <a:ext cx="2798579" cy="343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EF2E83B3-35E1-4116-A2F2-622110B6935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48135" y="1968709"/>
            <a:ext cx="4472214" cy="1281302"/>
          </a:xfrm>
        </p:spPr>
        <p:txBody>
          <a:bodyPr/>
          <a:lstStyle/>
          <a:p>
            <a:r>
              <a:rPr lang="fr-FR" dirty="0"/>
              <a:t>1434 : Louis de Savoie épouse Anne de Lusignan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357DD18-F75F-4764-8C95-15ED40142E2B}"/>
              </a:ext>
            </a:extLst>
          </p:cNvPr>
          <p:cNvSpPr txBox="1">
            <a:spLocks/>
          </p:cNvSpPr>
          <p:nvPr/>
        </p:nvSpPr>
        <p:spPr>
          <a:xfrm>
            <a:off x="3648135" y="4173081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1485 : Charlotte de Lusignan concède a la maison de Savoie ses droits sur les royaumes de chypre et de </a:t>
            </a:r>
            <a:r>
              <a:rPr lang="fr-FR" dirty="0" err="1"/>
              <a:t>jérusalem</a:t>
            </a:r>
            <a:endParaRPr lang="fr-FR" dirty="0"/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E42CF8EF-F3F0-48D0-B9C8-F0656C9C3321}"/>
              </a:ext>
            </a:extLst>
          </p:cNvPr>
          <p:cNvSpPr txBox="1">
            <a:spLocks/>
          </p:cNvSpPr>
          <p:nvPr/>
        </p:nvSpPr>
        <p:spPr>
          <a:xfrm>
            <a:off x="3648135" y="2967339"/>
            <a:ext cx="4472214" cy="12813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60000"/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1460 : Chypre est envahie par les Turcs</a:t>
            </a:r>
          </a:p>
        </p:txBody>
      </p:sp>
      <p:pic>
        <p:nvPicPr>
          <p:cNvPr id="6150" name="Picture 6" descr="Résultat de recherche d'images pour &quot;Chypre&quot;">
            <a:extLst>
              <a:ext uri="{FF2B5EF4-FFF2-40B4-BE49-F238E27FC236}">
                <a16:creationId xmlns:a16="http://schemas.microsoft.com/office/drawing/2014/main" id="{93CBC74A-51B7-4B80-AFD4-D529C2012B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395" y="2283233"/>
            <a:ext cx="3326664" cy="220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6040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  <p:bldP spid="8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642005-C6E9-46C2-8BE9-B8C9DE5C621C}"/>
              </a:ext>
            </a:extLst>
          </p:cNvPr>
          <p:cNvSpPr/>
          <p:nvPr/>
        </p:nvSpPr>
        <p:spPr>
          <a:xfrm>
            <a:off x="306978" y="2532525"/>
            <a:ext cx="67883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b="1" dirty="0"/>
              <a:t>Les </a:t>
            </a:r>
            <a:r>
              <a:rPr lang="fr-FR" sz="3200" b="1" dirty="0" err="1"/>
              <a:t>Etats</a:t>
            </a:r>
            <a:r>
              <a:rPr lang="fr-FR" sz="3200" b="1" dirty="0"/>
              <a:t> de Savoie (env. 1700) </a:t>
            </a:r>
            <a:endParaRPr lang="fr-FR" sz="3200" dirty="0"/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5F544FFF-1CBC-46A8-8C7E-2ACC89046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6978" y="437606"/>
            <a:ext cx="6916782" cy="1151965"/>
          </a:xfrm>
        </p:spPr>
        <p:txBody>
          <a:bodyPr>
            <a:normAutofit/>
          </a:bodyPr>
          <a:lstStyle/>
          <a:p>
            <a:r>
              <a:rPr lang="fr-FR" dirty="0"/>
              <a:t>CONCLUSION</a:t>
            </a:r>
          </a:p>
        </p:txBody>
      </p:sp>
      <p:pic>
        <p:nvPicPr>
          <p:cNvPr id="7170" name="Picture 2" descr="41_ad73_1fi_g_14.jpg">
            <a:extLst>
              <a:ext uri="{FF2B5EF4-FFF2-40B4-BE49-F238E27FC236}">
                <a16:creationId xmlns:a16="http://schemas.microsoft.com/office/drawing/2014/main" id="{7D76F67B-E91F-4D2F-AD49-33C455DBCD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290" y="112354"/>
            <a:ext cx="4885217" cy="5815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4250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Espace réservé du contenu 6">
            <a:extLst>
              <a:ext uri="{FF2B5EF4-FFF2-40B4-BE49-F238E27FC236}">
                <a16:creationId xmlns:a16="http://schemas.microsoft.com/office/drawing/2014/main" id="{1AA27E2B-5F8C-4F4B-9A25-23451AFFA399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 rotWithShape="1">
          <a:blip r:embed="rId2"/>
          <a:srcRect l="11371" t="10369" r="12591" b="8787"/>
          <a:stretch/>
        </p:blipFill>
        <p:spPr>
          <a:xfrm>
            <a:off x="4156365" y="169213"/>
            <a:ext cx="7777018" cy="5845470"/>
          </a:xfr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C642005-C6E9-46C2-8BE9-B8C9DE5C621C}"/>
              </a:ext>
            </a:extLst>
          </p:cNvPr>
          <p:cNvSpPr/>
          <p:nvPr/>
        </p:nvSpPr>
        <p:spPr>
          <a:xfrm>
            <a:off x="387929" y="2309091"/>
            <a:ext cx="6707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verdana" panose="020B0604030504040204" pitchFamily="34" charset="0"/>
              </a:rPr>
              <a:t>Le duché de Savoie. 1630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95845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and événement">
  <a:themeElements>
    <a:clrScheme name="Grand événem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Grand événem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rand événem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Grand événement</Template>
  <TotalTime>1308</TotalTime>
  <Words>485</Words>
  <Application>Microsoft Office PowerPoint</Application>
  <PresentationFormat>Grand écran</PresentationFormat>
  <Paragraphs>92</Paragraphs>
  <Slides>30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6" baseType="lpstr">
      <vt:lpstr>Arial</vt:lpstr>
      <vt:lpstr>Book Antiqua</vt:lpstr>
      <vt:lpstr>Impact</vt:lpstr>
      <vt:lpstr>verdana</vt:lpstr>
      <vt:lpstr>Wingdings 2</vt:lpstr>
      <vt:lpstr>Grand événement</vt:lpstr>
      <vt:lpstr>LA Construction TERRITORIALE des Etats de Savoie</vt:lpstr>
      <vt:lpstr>Présentation PowerPoint</vt:lpstr>
      <vt:lpstr>I. La Territorialisation du pouvoir savoyard</vt:lpstr>
      <vt:lpstr>L’HétérogéNéité de l’espace savoyard</vt:lpstr>
      <vt:lpstr>Présentation PowerPoint</vt:lpstr>
      <vt:lpstr>Présentation PowerPoint</vt:lpstr>
      <vt:lpstr>Présentation PowerPoint</vt:lpstr>
      <vt:lpstr>UN ESPACE MORCELé</vt:lpstr>
      <vt:lpstr>Présentation PowerPoint</vt:lpstr>
      <vt:lpstr>Présentation PowerPoint</vt:lpstr>
      <vt:lpstr>Les portiers des Alpes</vt:lpstr>
      <vt:lpstr>Routes et Ressources</vt:lpstr>
      <vt:lpstr>Le Rôle des routes</vt:lpstr>
      <vt:lpstr>UNE PREMIERe VOLONTE d’UNIFICATION</vt:lpstr>
      <vt:lpstr>La Territorialisation du pouvoir</vt:lpstr>
      <vt:lpstr>La Hierarchisation du territoire</vt:lpstr>
      <vt:lpstr>II. L’expansion des Etats de SAvoie</vt:lpstr>
      <vt:lpstr>Présentation PowerPoint</vt:lpstr>
      <vt:lpstr>La situation à la mort d’Adélaïde (1091)</vt:lpstr>
      <vt:lpstr>La Conquête du pays de Vaud</vt:lpstr>
      <vt:lpstr>L’Acquisition de la BResse</vt:lpstr>
      <vt:lpstr>L’epineuse QUESTION DU FAUCIGNY</vt:lpstr>
      <vt:lpstr>Le TRAITé de PARIS (1355)</vt:lpstr>
      <vt:lpstr>Le Comté de Genève (1401)</vt:lpstr>
      <vt:lpstr>L’acquisition de la Provence orientale (1388)</vt:lpstr>
      <vt:lpstr>1388 : Amédée VII a Nice</vt:lpstr>
      <vt:lpstr>Nice, port méditerranéen de la Savoie</vt:lpstr>
      <vt:lpstr>Le titre de roi de Chypre et de Jérusalem</vt:lpstr>
      <vt:lpstr>CONCLUSION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NAISSANCE DE LA SAVOIE</dc:title>
  <dc:creator>PCNEX</dc:creator>
  <cp:lastModifiedBy>Laurent Ripart</cp:lastModifiedBy>
  <cp:revision>67</cp:revision>
  <dcterms:created xsi:type="dcterms:W3CDTF">2017-03-13T13:34:18Z</dcterms:created>
  <dcterms:modified xsi:type="dcterms:W3CDTF">2025-10-07T14:38:11Z</dcterms:modified>
</cp:coreProperties>
</file>