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14"/>
  </p:notesMasterIdLst>
  <p:handoutMasterIdLst>
    <p:handoutMasterId r:id="rId15"/>
  </p:handoutMasterIdLst>
  <p:sldIdLst>
    <p:sldId id="268" r:id="rId2"/>
    <p:sldId id="258" r:id="rId3"/>
    <p:sldId id="257" r:id="rId4"/>
    <p:sldId id="259" r:id="rId5"/>
    <p:sldId id="260" r:id="rId6"/>
    <p:sldId id="262" r:id="rId7"/>
    <p:sldId id="261" r:id="rId8"/>
    <p:sldId id="263" r:id="rId9"/>
    <p:sldId id="264" r:id="rId10"/>
    <p:sldId id="266" r:id="rId11"/>
    <p:sldId id="265" r:id="rId12"/>
    <p:sldId id="267" r:id="rId13"/>
  </p:sldIdLst>
  <p:sldSz cx="9144000" cy="6858000" type="screen4x3"/>
  <p:notesSz cx="6797675" cy="99282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DF5"/>
    <a:srgbClr val="EBE0F4"/>
    <a:srgbClr val="FAEAEA"/>
    <a:srgbClr val="F1F6FD"/>
    <a:srgbClr val="F7FCEE"/>
    <a:srgbClr val="E1F5C1"/>
    <a:srgbClr val="95DB23"/>
    <a:srgbClr val="E5D7F1"/>
    <a:srgbClr val="A97CD2"/>
    <a:srgbClr val="F7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0" autoAdjust="0"/>
    <p:restoredTop sz="93912" autoAdjust="0"/>
  </p:normalViewPr>
  <p:slideViewPr>
    <p:cSldViewPr snapToGrid="0">
      <p:cViewPr varScale="1">
        <p:scale>
          <a:sx n="112" d="100"/>
          <a:sy n="112" d="100"/>
        </p:scale>
        <p:origin x="1317" y="81"/>
      </p:cViewPr>
      <p:guideLst/>
    </p:cSldViewPr>
  </p:slideViewPr>
  <p:notesTextViewPr>
    <p:cViewPr>
      <p:scale>
        <a:sx n="1" d="1"/>
        <a:sy n="1" d="1"/>
      </p:scale>
      <p:origin x="0" y="0"/>
    </p:cViewPr>
  </p:notesTextViewPr>
  <p:notesViewPr>
    <p:cSldViewPr snapToGrid="0">
      <p:cViewPr varScale="1">
        <p:scale>
          <a:sx n="78" d="100"/>
          <a:sy n="78" d="100"/>
        </p:scale>
        <p:origin x="3984"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4" y="0"/>
            <a:ext cx="2945659" cy="498135"/>
          </a:xfrm>
          <a:prstGeom prst="rect">
            <a:avLst/>
          </a:prstGeom>
        </p:spPr>
        <p:txBody>
          <a:bodyPr vert="horz" lIns="91440" tIns="45720" rIns="91440" bIns="45720" rtlCol="0"/>
          <a:lstStyle>
            <a:lvl1pPr algn="r">
              <a:defRPr sz="1200"/>
            </a:lvl1pPr>
          </a:lstStyle>
          <a:p>
            <a:fld id="{2D0CFA05-7378-4B72-94F0-852D7B676E3F}" type="datetimeFigureOut">
              <a:rPr lang="fr-FR" smtClean="0"/>
              <a:t>28/05/2020</a:t>
            </a:fld>
            <a:endParaRPr lang="fr-FR"/>
          </a:p>
        </p:txBody>
      </p:sp>
      <p:sp>
        <p:nvSpPr>
          <p:cNvPr id="4" name="Espace réservé du pied de page 3"/>
          <p:cNvSpPr>
            <a:spLocks noGrp="1"/>
          </p:cNvSpPr>
          <p:nvPr>
            <p:ph type="ftr" sz="quarter" idx="2"/>
          </p:nvPr>
        </p:nvSpPr>
        <p:spPr>
          <a:xfrm>
            <a:off x="1" y="9430091"/>
            <a:ext cx="2945659" cy="49813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4" y="9430091"/>
            <a:ext cx="2945659" cy="498135"/>
          </a:xfrm>
          <a:prstGeom prst="rect">
            <a:avLst/>
          </a:prstGeom>
        </p:spPr>
        <p:txBody>
          <a:bodyPr vert="horz" lIns="91440" tIns="45720" rIns="91440" bIns="45720" rtlCol="0" anchor="b"/>
          <a:lstStyle>
            <a:lvl1pPr algn="r">
              <a:defRPr sz="1200"/>
            </a:lvl1pPr>
          </a:lstStyle>
          <a:p>
            <a:fld id="{12D41204-28A4-452C-8B54-DF4BA471FD46}" type="slidenum">
              <a:rPr lang="fr-FR" smtClean="0"/>
              <a:t>‹N°›</a:t>
            </a:fld>
            <a:endParaRPr lang="fr-FR"/>
          </a:p>
        </p:txBody>
      </p:sp>
    </p:spTree>
    <p:extLst>
      <p:ext uri="{BB962C8B-B14F-4D97-AF65-F5344CB8AC3E}">
        <p14:creationId xmlns:p14="http://schemas.microsoft.com/office/powerpoint/2010/main" val="1461791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19163" y="744538"/>
            <a:ext cx="4960937"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9" y="4715907"/>
            <a:ext cx="5438139" cy="4467702"/>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2806561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49" name="Shape 4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0682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9" name="Shape 10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0988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26" name="Shape 12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215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sz="3100" dirty="0">
              <a:solidFill>
                <a:schemeClr val="dk1"/>
              </a:solidFill>
              <a:latin typeface="Calibri"/>
              <a:ea typeface="Calibri"/>
              <a:cs typeface="Calibri"/>
              <a:sym typeface="Calibri"/>
            </a:endParaRPr>
          </a:p>
          <a:p>
            <a:pPr lvl="0">
              <a:spcBef>
                <a:spcPts val="0"/>
              </a:spcBef>
              <a:buNone/>
            </a:pPr>
            <a:r>
              <a:rPr lang="fr-FR" dirty="0" smtClean="0"/>
              <a:t>L’apprentissage collaboratif fait sien le principe directeur de la théorie de la flexibilité cognitive, à savoir la nécessité d’offrir plusieurs représentations d’un même</a:t>
            </a:r>
            <a:r>
              <a:rPr lang="fr-FR" baseline="0" dirty="0" smtClean="0"/>
              <a:t> objet et de faire place à l’expression de divers modes de pensée pour favoriser l’acquisition de connaissances complexes et en faciliter le transfert. </a:t>
            </a:r>
          </a:p>
          <a:p>
            <a:pPr lvl="0">
              <a:spcBef>
                <a:spcPts val="0"/>
              </a:spcBef>
              <a:buNone/>
            </a:pPr>
            <a:r>
              <a:rPr lang="fr-FR" baseline="0" dirty="0" smtClean="0"/>
              <a:t>Dans n contexte d’apprentissage collaboratif, le moyen par excellence pour réaliser cette diversité, c’est le groupe, lieu privilégié d’expression de représentations multiples et d’approches diverses. Toutefois les concepteurs de situations collaboratives doivent être capables de proposer au groupe une problématique ou un objet d’étude d’un niveau de complexité approprié afin de ne pas imposer une charge cognitive trop lourde et risquer la perte de motivation. Ils doivent aussi pouvoir fournir l’aide, les ressources et les outils requis pour que les groupes puissent aborder graduellement l’étude de domaines de plus en plus complexes. </a:t>
            </a:r>
          </a:p>
          <a:p>
            <a:pPr lvl="0">
              <a:spcBef>
                <a:spcPts val="0"/>
              </a:spcBef>
              <a:buNone/>
            </a:pPr>
            <a:r>
              <a:rPr lang="fr-FR" baseline="0" dirty="0" smtClean="0"/>
              <a:t>L’expérience montre qu’il ne suffit pas de rassembler des apprenants pour que s’installe la dynamique de collaboration. Parmi les conditions qui doivent être </a:t>
            </a:r>
            <a:r>
              <a:rPr lang="fr-FR" baseline="0" dirty="0" err="1" smtClean="0"/>
              <a:t>réunios</a:t>
            </a:r>
            <a:r>
              <a:rPr lang="fr-FR" baseline="0" dirty="0" smtClean="0"/>
              <a:t> pour susciter l’apprentissage, il faut entre autres que la complexité de la problématique proposée soit établie en fonction du groupe. Il nous a été donné d’observer à plusieurs occasions l’échec de forums électronique dont le but était de susciter la collaboration pour apprendre. La plupart du temps le manque d’intérêt, la confusion la banalité le vide le silence l’épuisement rapide </a:t>
            </a:r>
            <a:r>
              <a:rPr lang="fr-FR" baseline="0" smtClean="0"/>
              <a:t>du sujet </a:t>
            </a:r>
            <a:r>
              <a:rPr lang="fr-FR" baseline="0" dirty="0" smtClean="0"/>
              <a:t>étaient dus au degré de complexité tri faible ou trop élevé des sujets de discussion. La théorie de réflexivité cognitive fournit des pistes précieuses pour nous aider à mieux choisir et définir l’objet d’étude et à établir où se situe le degré de complexité souhaitable pour un groupe donné</a:t>
            </a:r>
            <a:endParaRPr dirty="0"/>
          </a:p>
        </p:txBody>
      </p:sp>
      <p:sp>
        <p:nvSpPr>
          <p:cNvPr id="41" name="Shape 4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40172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 name="Shape 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0505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67" name="Shape 6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0778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3" name="Shape 8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6169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rtl="0">
              <a:spcBef>
                <a:spcPts val="0"/>
              </a:spcBef>
              <a:buClr>
                <a:schemeClr val="dk1"/>
              </a:buClr>
              <a:buFont typeface="Arial"/>
              <a:buNone/>
            </a:pPr>
            <a:endParaRPr/>
          </a:p>
          <a:p>
            <a:pPr lvl="0" rtl="0">
              <a:spcBef>
                <a:spcPts val="0"/>
              </a:spcBef>
              <a:buClr>
                <a:srgbClr val="000000"/>
              </a:buClr>
              <a:buFont typeface="Arial"/>
              <a:buNone/>
            </a:pPr>
            <a:endParaRPr/>
          </a:p>
        </p:txBody>
      </p:sp>
      <p:sp>
        <p:nvSpPr>
          <p:cNvPr id="75" name="Shape 7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709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92" name="Shape 9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7178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01" name="Shape 10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7264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79769" y="4715907"/>
            <a:ext cx="5438139" cy="4467702"/>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117" name="Shape 11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142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masque ABCD recto new">
    <p:spTree>
      <p:nvGrpSpPr>
        <p:cNvPr id="1" name="Shape 11"/>
        <p:cNvGrpSpPr/>
        <p:nvPr/>
      </p:nvGrpSpPr>
      <p:grpSpPr>
        <a:xfrm>
          <a:off x="0" y="0"/>
          <a:ext cx="0" cy="0"/>
          <a:chOff x="0" y="0"/>
          <a:chExt cx="0" cy="0"/>
        </a:xfrm>
      </p:grpSpPr>
      <p:sp>
        <p:nvSpPr>
          <p:cNvPr id="17" name="Shape 17"/>
          <p:cNvSpPr txBox="1">
            <a:spLocks noGrp="1"/>
          </p:cNvSpPr>
          <p:nvPr>
            <p:ph type="body" idx="1"/>
          </p:nvPr>
        </p:nvSpPr>
        <p:spPr>
          <a:xfrm>
            <a:off x="2547816" y="588912"/>
            <a:ext cx="5502030" cy="4069669"/>
          </a:xfrm>
          <a:prstGeom prst="rect">
            <a:avLst/>
          </a:prstGeom>
          <a:noFill/>
          <a:ln>
            <a:noFill/>
          </a:ln>
        </p:spPr>
        <p:txBody>
          <a:bodyPr lIns="91425" tIns="91425" rIns="91425" bIns="91425" anchor="t" anchorCtr="0"/>
          <a:lstStyle>
            <a:lvl1pPr marL="0" marR="0" lvl="0" indent="0" algn="l" rtl="0">
              <a:lnSpc>
                <a:spcPct val="110000"/>
              </a:lnSpc>
              <a:spcBef>
                <a:spcPts val="1000"/>
              </a:spcBef>
              <a:buClr>
                <a:schemeClr val="dk1"/>
              </a:buClr>
              <a:buFont typeface="Noto Sans Symbols"/>
              <a:buNone/>
              <a:defRPr sz="3100" b="0" i="0" u="none" strike="noStrike" cap="none">
                <a:solidFill>
                  <a:schemeClr val="dk1"/>
                </a:solidFill>
                <a:latin typeface="Calibri"/>
                <a:ea typeface="Calibri"/>
                <a:cs typeface="Calibri"/>
                <a:sym typeface="Calibri"/>
              </a:defRPr>
            </a:lvl1pPr>
            <a:lvl2pPr marL="457145" marR="0" lvl="1" indent="-12645" algn="l" rtl="0">
              <a:lnSpc>
                <a:spcPct val="110000"/>
              </a:lnSpc>
              <a:spcBef>
                <a:spcPts val="500"/>
              </a:spcBef>
              <a:buClr>
                <a:schemeClr val="dk1"/>
              </a:buClr>
              <a:buFont typeface="Noto Sans Symbols"/>
              <a:buNone/>
              <a:defRPr sz="2900" b="0" i="0" u="none" strike="noStrike" cap="none">
                <a:solidFill>
                  <a:schemeClr val="dk1"/>
                </a:solidFill>
                <a:latin typeface="Calibri"/>
                <a:ea typeface="Calibri"/>
                <a:cs typeface="Calibri"/>
                <a:sym typeface="Calibri"/>
              </a:defRPr>
            </a:lvl2pPr>
            <a:lvl3pPr marL="914290" marR="0" lvl="2" indent="-12590" algn="l" rtl="0">
              <a:lnSpc>
                <a:spcPct val="110000"/>
              </a:lnSpc>
              <a:spcBef>
                <a:spcPts val="500"/>
              </a:spcBef>
              <a:buClr>
                <a:schemeClr val="dk1"/>
              </a:buClr>
              <a:buFont typeface="Noto Sans Symbols"/>
              <a:buNone/>
              <a:defRPr sz="2600" b="0" i="0" u="none" strike="noStrike" cap="none">
                <a:solidFill>
                  <a:schemeClr val="dk1"/>
                </a:solidFill>
                <a:latin typeface="Calibri"/>
                <a:ea typeface="Calibri"/>
                <a:cs typeface="Calibri"/>
                <a:sym typeface="Calibri"/>
              </a:defRPr>
            </a:lvl3pPr>
            <a:lvl4pPr marL="1371435" marR="0" lvl="3" indent="-12534" algn="l" rtl="0">
              <a:lnSpc>
                <a:spcPct val="110000"/>
              </a:lnSpc>
              <a:spcBef>
                <a:spcPts val="500"/>
              </a:spcBef>
              <a:buClr>
                <a:schemeClr val="dk1"/>
              </a:buClr>
              <a:buFont typeface="Noto Sans Symbols"/>
              <a:buNone/>
              <a:defRPr sz="2300" b="0" i="0" u="none" strike="noStrike" cap="none">
                <a:solidFill>
                  <a:schemeClr val="dk1"/>
                </a:solidFill>
                <a:latin typeface="Calibri"/>
                <a:ea typeface="Calibri"/>
                <a:cs typeface="Calibri"/>
                <a:sym typeface="Calibri"/>
              </a:defRPr>
            </a:lvl4pPr>
            <a:lvl5pPr marL="1828581" marR="0" lvl="4" indent="-12481" algn="l" rtl="0">
              <a:lnSpc>
                <a:spcPct val="110000"/>
              </a:lnSpc>
              <a:spcBef>
                <a:spcPts val="500"/>
              </a:spcBef>
              <a:buClr>
                <a:schemeClr val="dk1"/>
              </a:buClr>
              <a:buFont typeface="Noto Sans Symbols"/>
              <a:buNone/>
              <a:defRPr sz="2300" b="0" i="0" u="none" strike="noStrike" cap="none">
                <a:solidFill>
                  <a:schemeClr val="dk1"/>
                </a:solidFill>
                <a:latin typeface="Calibri"/>
                <a:ea typeface="Calibri"/>
                <a:cs typeface="Calibri"/>
                <a:sym typeface="Calibri"/>
              </a:defRPr>
            </a:lvl5pPr>
            <a:lvl6pPr marL="2514298" marR="0" lvl="5" indent="-126698"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443" marR="0" lvl="6" indent="-126643"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589" marR="0" lvl="7" indent="-126589"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5734" marR="0" lvl="8" indent="-126534"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8" name="Shape 18"/>
          <p:cNvSpPr txBox="1">
            <a:spLocks noGrp="1"/>
          </p:cNvSpPr>
          <p:nvPr>
            <p:ph type="title"/>
          </p:nvPr>
        </p:nvSpPr>
        <p:spPr>
          <a:xfrm rot="16200000">
            <a:off x="-1917115" y="2951866"/>
            <a:ext cx="5608688" cy="882780"/>
          </a:xfrm>
          <a:prstGeom prst="rect">
            <a:avLst/>
          </a:prstGeom>
          <a:noFill/>
          <a:ln>
            <a:noFill/>
          </a:ln>
        </p:spPr>
        <p:txBody>
          <a:bodyPr lIns="91425" tIns="91425" rIns="91425" bIns="91425" anchor="ctr" anchorCtr="0"/>
          <a:lstStyle>
            <a:lvl1pPr marL="0" marR="0" lvl="0" indent="0" algn="ctr" rtl="0">
              <a:lnSpc>
                <a:spcPct val="90000"/>
              </a:lnSpc>
              <a:spcBef>
                <a:spcPts val="0"/>
              </a:spcBef>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Tree>
    <p:extLst>
      <p:ext uri="{BB962C8B-B14F-4D97-AF65-F5344CB8AC3E}">
        <p14:creationId xmlns:p14="http://schemas.microsoft.com/office/powerpoint/2010/main" val="25423605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cSld name="ABCD verso new">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629841" y="1005430"/>
            <a:ext cx="3868340" cy="282131"/>
          </a:xfrm>
          <a:prstGeom prst="rect">
            <a:avLst/>
          </a:prstGeom>
          <a:noFill/>
          <a:ln w="38100" cap="flat" cmpd="sng">
            <a:solidFill>
              <a:schemeClr val="lt1"/>
            </a:solidFill>
            <a:prstDash val="solid"/>
            <a:round/>
            <a:headEnd type="none" w="med" len="med"/>
            <a:tailEnd type="none" w="med" len="med"/>
          </a:ln>
        </p:spPr>
        <p:txBody>
          <a:bodyPr lIns="91425" tIns="91425" rIns="91425" bIns="91425" anchor="ctr" anchorCtr="0"/>
          <a:lstStyle>
            <a:lvl1pPr marL="0" marR="0" lvl="0" indent="0" algn="ctr" rtl="0">
              <a:lnSpc>
                <a:spcPct val="100000"/>
              </a:lnSpc>
              <a:spcBef>
                <a:spcPts val="0"/>
              </a:spcBef>
              <a:buClr>
                <a:schemeClr val="dk1"/>
              </a:buClr>
              <a:buFont typeface="Noto Sans Symbols"/>
              <a:buNone/>
              <a:defRPr sz="1600" b="1" i="0" u="none" strike="noStrike" cap="none">
                <a:solidFill>
                  <a:schemeClr val="dk1"/>
                </a:solidFill>
                <a:latin typeface="Calibri"/>
                <a:ea typeface="Calibri"/>
                <a:cs typeface="Calibri"/>
                <a:sym typeface="Calibri"/>
              </a:defRPr>
            </a:lvl1pPr>
            <a:lvl2pPr marL="457145" marR="0" lvl="1" indent="-12645" algn="l" rtl="0">
              <a:lnSpc>
                <a:spcPct val="90000"/>
              </a:lnSpc>
              <a:spcBef>
                <a:spcPts val="500"/>
              </a:spcBef>
              <a:buClr>
                <a:schemeClr val="dk1"/>
              </a:buClr>
              <a:buFont typeface="Noto Sans Symbols"/>
              <a:buNone/>
              <a:defRPr sz="2000" b="1" i="0" u="none" strike="noStrike" cap="none">
                <a:solidFill>
                  <a:schemeClr val="dk1"/>
                </a:solidFill>
                <a:latin typeface="Calibri"/>
                <a:ea typeface="Calibri"/>
                <a:cs typeface="Calibri"/>
                <a:sym typeface="Calibri"/>
              </a:defRPr>
            </a:lvl2pPr>
            <a:lvl3pPr marL="914290" marR="0" lvl="2" indent="-12590" algn="l" rtl="0">
              <a:lnSpc>
                <a:spcPct val="90000"/>
              </a:lnSpc>
              <a:spcBef>
                <a:spcPts val="500"/>
              </a:spcBef>
              <a:buClr>
                <a:schemeClr val="dk1"/>
              </a:buClr>
              <a:buFont typeface="Noto Sans Symbols"/>
              <a:buNone/>
              <a:defRPr sz="1800" b="1" i="0" u="none" strike="noStrike" cap="none">
                <a:solidFill>
                  <a:schemeClr val="dk1"/>
                </a:solidFill>
                <a:latin typeface="Calibri"/>
                <a:ea typeface="Calibri"/>
                <a:cs typeface="Calibri"/>
                <a:sym typeface="Calibri"/>
              </a:defRPr>
            </a:lvl3pPr>
            <a:lvl4pPr marL="1371435" marR="0" lvl="3" indent="-12534" algn="l" rtl="0">
              <a:lnSpc>
                <a:spcPct val="90000"/>
              </a:lnSpc>
              <a:spcBef>
                <a:spcPts val="500"/>
              </a:spcBef>
              <a:buClr>
                <a:schemeClr val="dk1"/>
              </a:buClr>
              <a:buFont typeface="Noto Sans Symbols"/>
              <a:buNone/>
              <a:defRPr sz="1600" b="1" i="0" u="none" strike="noStrike" cap="none">
                <a:solidFill>
                  <a:schemeClr val="dk1"/>
                </a:solidFill>
                <a:latin typeface="Calibri"/>
                <a:ea typeface="Calibri"/>
                <a:cs typeface="Calibri"/>
                <a:sym typeface="Calibri"/>
              </a:defRPr>
            </a:lvl4pPr>
            <a:lvl5pPr marL="1828581" marR="0" lvl="4" indent="-12481" algn="l" rtl="0">
              <a:lnSpc>
                <a:spcPct val="90000"/>
              </a:lnSpc>
              <a:spcBef>
                <a:spcPts val="500"/>
              </a:spcBef>
              <a:buClr>
                <a:schemeClr val="dk1"/>
              </a:buClr>
              <a:buFont typeface="Noto Sans Symbols"/>
              <a:buNone/>
              <a:defRPr sz="1600" b="1" i="0" u="none" strike="noStrike" cap="none">
                <a:solidFill>
                  <a:schemeClr val="dk1"/>
                </a:solidFill>
                <a:latin typeface="Calibri"/>
                <a:ea typeface="Calibri"/>
                <a:cs typeface="Calibri"/>
                <a:sym typeface="Calibri"/>
              </a:defRPr>
            </a:lvl5pPr>
            <a:lvl6pPr marL="2285726" marR="0" lvl="5" indent="-12425"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2871" marR="0" lvl="6" indent="-1237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016" marR="0" lvl="7" indent="-12315"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161" marR="0" lvl="8" indent="-1226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dirty="0"/>
          </a:p>
        </p:txBody>
      </p:sp>
      <p:sp>
        <p:nvSpPr>
          <p:cNvPr id="21" name="Shape 21"/>
          <p:cNvSpPr txBox="1">
            <a:spLocks noGrp="1"/>
          </p:cNvSpPr>
          <p:nvPr>
            <p:ph type="body" idx="2"/>
          </p:nvPr>
        </p:nvSpPr>
        <p:spPr>
          <a:xfrm>
            <a:off x="375138" y="1360569"/>
            <a:ext cx="4123043" cy="4508785"/>
          </a:xfrm>
          <a:prstGeom prst="rect">
            <a:avLst/>
          </a:prstGeom>
          <a:solidFill>
            <a:schemeClr val="lt1"/>
          </a:solidFill>
          <a:ln>
            <a:noFill/>
          </a:ln>
        </p:spPr>
        <p:txBody>
          <a:bodyPr lIns="91425" tIns="91425" rIns="91425" bIns="91425" anchor="t" anchorCtr="0"/>
          <a:lstStyle>
            <a:lvl1pPr marL="361950" marR="0" lvl="0" indent="-234950" algn="l" rtl="0">
              <a:lnSpc>
                <a:spcPct val="90000"/>
              </a:lnSpc>
              <a:spcBef>
                <a:spcPts val="1000"/>
              </a:spcBef>
              <a:buClr>
                <a:schemeClr val="dk1"/>
              </a:buClr>
              <a:buSzPct val="100000"/>
              <a:buFont typeface="Noto Sans Symbols"/>
              <a:buChar char="❑"/>
              <a:defRPr sz="2000" b="0" i="0" u="none" strike="noStrike" cap="none">
                <a:solidFill>
                  <a:schemeClr val="dk1"/>
                </a:solidFill>
                <a:latin typeface="Calibri"/>
                <a:ea typeface="Calibri"/>
                <a:cs typeface="Calibri"/>
                <a:sym typeface="Calibri"/>
              </a:defRPr>
            </a:lvl1pPr>
            <a:lvl2pPr marL="795338" marR="0" lvl="1" indent="-242887" algn="l" rtl="0">
              <a:lnSpc>
                <a:spcPct val="90000"/>
              </a:lnSpc>
              <a:spcBef>
                <a:spcPts val="500"/>
              </a:spcBef>
              <a:buClr>
                <a:schemeClr val="dk1"/>
              </a:buClr>
              <a:buSzPct val="100000"/>
              <a:buFont typeface="Noto Sans Symbols"/>
              <a:buChar char="❑"/>
              <a:defRPr sz="1700" b="0" i="0" u="none" strike="noStrike" cap="none">
                <a:solidFill>
                  <a:schemeClr val="dk1"/>
                </a:solidFill>
                <a:latin typeface="Calibri"/>
                <a:ea typeface="Calibri"/>
                <a:cs typeface="Calibri"/>
                <a:sym typeface="Calibri"/>
              </a:defRPr>
            </a:lvl2pPr>
            <a:lvl3pPr marL="1142863" marR="0" lvl="2" indent="-158613"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3pPr>
            <a:lvl4pPr marL="1600008" marR="0" lvl="3" indent="-158557"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4pPr>
            <a:lvl5pPr marL="2057152" marR="0" lvl="4" indent="-158502"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5pPr>
            <a:lvl6pPr marL="2514298" marR="0" lvl="5" indent="-126698"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443" marR="0" lvl="6" indent="-126643"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589" marR="0" lvl="7" indent="-126589"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5734" marR="0" lvl="8" indent="-126534"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22" name="Shape 22"/>
          <p:cNvSpPr txBox="1">
            <a:spLocks noGrp="1"/>
          </p:cNvSpPr>
          <p:nvPr>
            <p:ph type="body" idx="3"/>
          </p:nvPr>
        </p:nvSpPr>
        <p:spPr>
          <a:xfrm>
            <a:off x="4629151" y="1005431"/>
            <a:ext cx="3887390" cy="282130"/>
          </a:xfrm>
          <a:prstGeom prst="rect">
            <a:avLst/>
          </a:prstGeom>
          <a:noFill/>
          <a:ln w="38100" cap="flat" cmpd="sng">
            <a:solidFill>
              <a:schemeClr val="lt1"/>
            </a:solidFill>
            <a:prstDash val="solid"/>
            <a:round/>
            <a:headEnd type="none" w="med" len="med"/>
            <a:tailEnd type="none" w="med" len="med"/>
          </a:ln>
        </p:spPr>
        <p:txBody>
          <a:bodyPr lIns="91425" tIns="91425" rIns="91425" bIns="91425" anchor="ctr" anchorCtr="0"/>
          <a:lstStyle>
            <a:lvl1pPr marL="0" marR="0" lvl="0" indent="0" algn="ctr" rtl="0">
              <a:lnSpc>
                <a:spcPct val="100000"/>
              </a:lnSpc>
              <a:spcBef>
                <a:spcPts val="0"/>
              </a:spcBef>
              <a:buClr>
                <a:schemeClr val="dk1"/>
              </a:buClr>
              <a:buFont typeface="Noto Sans Symbols"/>
              <a:buNone/>
              <a:defRPr sz="1600" b="1" i="0" u="none" strike="noStrike" cap="none">
                <a:solidFill>
                  <a:schemeClr val="dk1"/>
                </a:solidFill>
                <a:latin typeface="Calibri"/>
                <a:ea typeface="Calibri"/>
                <a:cs typeface="Calibri"/>
                <a:sym typeface="Calibri"/>
              </a:defRPr>
            </a:lvl1pPr>
            <a:lvl2pPr marL="457145" marR="0" lvl="1" indent="-12645" algn="l" rtl="0">
              <a:lnSpc>
                <a:spcPct val="90000"/>
              </a:lnSpc>
              <a:spcBef>
                <a:spcPts val="500"/>
              </a:spcBef>
              <a:buClr>
                <a:schemeClr val="dk1"/>
              </a:buClr>
              <a:buFont typeface="Noto Sans Symbols"/>
              <a:buNone/>
              <a:defRPr sz="2000" b="1" i="0" u="none" strike="noStrike" cap="none">
                <a:solidFill>
                  <a:schemeClr val="dk1"/>
                </a:solidFill>
                <a:latin typeface="Calibri"/>
                <a:ea typeface="Calibri"/>
                <a:cs typeface="Calibri"/>
                <a:sym typeface="Calibri"/>
              </a:defRPr>
            </a:lvl2pPr>
            <a:lvl3pPr marL="914290" marR="0" lvl="2" indent="-12590" algn="l" rtl="0">
              <a:lnSpc>
                <a:spcPct val="90000"/>
              </a:lnSpc>
              <a:spcBef>
                <a:spcPts val="500"/>
              </a:spcBef>
              <a:buClr>
                <a:schemeClr val="dk1"/>
              </a:buClr>
              <a:buFont typeface="Noto Sans Symbols"/>
              <a:buNone/>
              <a:defRPr sz="1800" b="1" i="0" u="none" strike="noStrike" cap="none">
                <a:solidFill>
                  <a:schemeClr val="dk1"/>
                </a:solidFill>
                <a:latin typeface="Calibri"/>
                <a:ea typeface="Calibri"/>
                <a:cs typeface="Calibri"/>
                <a:sym typeface="Calibri"/>
              </a:defRPr>
            </a:lvl3pPr>
            <a:lvl4pPr marL="1371435" marR="0" lvl="3" indent="-12534" algn="l" rtl="0">
              <a:lnSpc>
                <a:spcPct val="90000"/>
              </a:lnSpc>
              <a:spcBef>
                <a:spcPts val="500"/>
              </a:spcBef>
              <a:buClr>
                <a:schemeClr val="dk1"/>
              </a:buClr>
              <a:buFont typeface="Noto Sans Symbols"/>
              <a:buNone/>
              <a:defRPr sz="1600" b="1" i="0" u="none" strike="noStrike" cap="none">
                <a:solidFill>
                  <a:schemeClr val="dk1"/>
                </a:solidFill>
                <a:latin typeface="Calibri"/>
                <a:ea typeface="Calibri"/>
                <a:cs typeface="Calibri"/>
                <a:sym typeface="Calibri"/>
              </a:defRPr>
            </a:lvl4pPr>
            <a:lvl5pPr marL="1828581" marR="0" lvl="4" indent="-12481" algn="l" rtl="0">
              <a:lnSpc>
                <a:spcPct val="90000"/>
              </a:lnSpc>
              <a:spcBef>
                <a:spcPts val="500"/>
              </a:spcBef>
              <a:buClr>
                <a:schemeClr val="dk1"/>
              </a:buClr>
              <a:buFont typeface="Noto Sans Symbols"/>
              <a:buNone/>
              <a:defRPr sz="1600" b="1" i="0" u="none" strike="noStrike" cap="none">
                <a:solidFill>
                  <a:schemeClr val="dk1"/>
                </a:solidFill>
                <a:latin typeface="Calibri"/>
                <a:ea typeface="Calibri"/>
                <a:cs typeface="Calibri"/>
                <a:sym typeface="Calibri"/>
              </a:defRPr>
            </a:lvl5pPr>
            <a:lvl6pPr marL="2285726" marR="0" lvl="5" indent="-12425"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6pPr>
            <a:lvl7pPr marL="2742871" marR="0" lvl="6" indent="-1237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016" marR="0" lvl="7" indent="-12315"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161" marR="0" lvl="8" indent="-12260" algn="l" rtl="0">
              <a:lnSpc>
                <a:spcPct val="90000"/>
              </a:lnSpc>
              <a:spcBef>
                <a:spcPts val="50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dirty="0"/>
          </a:p>
        </p:txBody>
      </p:sp>
      <p:sp>
        <p:nvSpPr>
          <p:cNvPr id="23" name="Shape 23"/>
          <p:cNvSpPr txBox="1">
            <a:spLocks noGrp="1"/>
          </p:cNvSpPr>
          <p:nvPr>
            <p:ph type="body" idx="4"/>
          </p:nvPr>
        </p:nvSpPr>
        <p:spPr>
          <a:xfrm>
            <a:off x="4629150" y="1360569"/>
            <a:ext cx="4256941" cy="4508785"/>
          </a:xfrm>
          <a:prstGeom prst="rect">
            <a:avLst/>
          </a:prstGeom>
          <a:solidFill>
            <a:schemeClr val="lt1"/>
          </a:solidFill>
          <a:ln>
            <a:noFill/>
          </a:ln>
        </p:spPr>
        <p:txBody>
          <a:bodyPr lIns="91425" tIns="91425" rIns="91425" bIns="91425" anchor="t" anchorCtr="0"/>
          <a:lstStyle>
            <a:lvl1pPr marL="361950" marR="0" lvl="0" indent="-234950" algn="l" rtl="0">
              <a:lnSpc>
                <a:spcPct val="90000"/>
              </a:lnSpc>
              <a:spcBef>
                <a:spcPts val="1000"/>
              </a:spcBef>
              <a:buClr>
                <a:schemeClr val="dk1"/>
              </a:buClr>
              <a:buSzPct val="100000"/>
              <a:buFont typeface="Noto Sans Symbols"/>
              <a:buChar char="❑"/>
              <a:defRPr sz="2000" b="0" i="0" u="none" strike="noStrike" cap="none">
                <a:solidFill>
                  <a:schemeClr val="dk1"/>
                </a:solidFill>
                <a:latin typeface="Calibri"/>
                <a:ea typeface="Calibri"/>
                <a:cs typeface="Calibri"/>
                <a:sym typeface="Calibri"/>
              </a:defRPr>
            </a:lvl1pPr>
            <a:lvl2pPr marL="795338" marR="0" lvl="1" indent="-242887" algn="l" rtl="0">
              <a:lnSpc>
                <a:spcPct val="90000"/>
              </a:lnSpc>
              <a:spcBef>
                <a:spcPts val="500"/>
              </a:spcBef>
              <a:buClr>
                <a:schemeClr val="dk1"/>
              </a:buClr>
              <a:buSzPct val="100000"/>
              <a:buFont typeface="Noto Sans Symbols"/>
              <a:buChar char="❑"/>
              <a:defRPr sz="1700" b="0" i="0" u="none" strike="noStrike" cap="none">
                <a:solidFill>
                  <a:schemeClr val="dk1"/>
                </a:solidFill>
                <a:latin typeface="Calibri"/>
                <a:ea typeface="Calibri"/>
                <a:cs typeface="Calibri"/>
                <a:sym typeface="Calibri"/>
              </a:defRPr>
            </a:lvl2pPr>
            <a:lvl3pPr marL="1142863" marR="0" lvl="2" indent="-158613"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3pPr>
            <a:lvl4pPr marL="1600008" marR="0" lvl="3" indent="-158557"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4pPr>
            <a:lvl5pPr marL="2057152" marR="0" lvl="4" indent="-158502" algn="l" rtl="0">
              <a:lnSpc>
                <a:spcPct val="90000"/>
              </a:lnSpc>
              <a:spcBef>
                <a:spcPts val="500"/>
              </a:spcBef>
              <a:buClr>
                <a:schemeClr val="dk1"/>
              </a:buClr>
              <a:buSzPct val="100000"/>
              <a:buFont typeface="Noto Sans Symbols"/>
              <a:buChar char="❑"/>
              <a:defRPr sz="1300" b="0" i="0" u="none" strike="noStrike" cap="none">
                <a:solidFill>
                  <a:schemeClr val="dk1"/>
                </a:solidFill>
                <a:latin typeface="Calibri"/>
                <a:ea typeface="Calibri"/>
                <a:cs typeface="Calibri"/>
                <a:sym typeface="Calibri"/>
              </a:defRPr>
            </a:lvl5pPr>
            <a:lvl6pPr marL="2514298" marR="0" lvl="5" indent="-126698"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443" marR="0" lvl="6" indent="-126643"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589" marR="0" lvl="7" indent="-126589"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5734" marR="0" lvl="8" indent="-126534"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24" name="Shape 24"/>
          <p:cNvSpPr txBox="1">
            <a:spLocks noGrp="1"/>
          </p:cNvSpPr>
          <p:nvPr>
            <p:ph type="title"/>
          </p:nvPr>
        </p:nvSpPr>
        <p:spPr>
          <a:xfrm>
            <a:off x="628650" y="116727"/>
            <a:ext cx="7886700" cy="617673"/>
          </a:xfrm>
          <a:prstGeom prst="rect">
            <a:avLst/>
          </a:prstGeom>
          <a:noFill/>
          <a:ln>
            <a:noFill/>
          </a:ln>
        </p:spPr>
        <p:txBody>
          <a:bodyPr lIns="91425" tIns="91425" rIns="91425" bIns="91425" anchor="ctr" anchorCtr="0"/>
          <a:lstStyle>
            <a:lvl1pPr marL="0" marR="0" lvl="0" indent="0" algn="ctr" rtl="0">
              <a:lnSpc>
                <a:spcPct val="90000"/>
              </a:lnSpc>
              <a:spcBef>
                <a:spcPts val="0"/>
              </a:spcBef>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9" name="ZoneTexte 8"/>
          <p:cNvSpPr txBox="1"/>
          <p:nvPr userDrawn="1"/>
        </p:nvSpPr>
        <p:spPr>
          <a:xfrm>
            <a:off x="4703232" y="6180111"/>
            <a:ext cx="4360543" cy="597087"/>
          </a:xfrm>
          <a:prstGeom prst="rect">
            <a:avLst/>
          </a:prstGeom>
          <a:noFill/>
        </p:spPr>
        <p:txBody>
          <a:bodyPr wrap="square" rtlCol="0">
            <a:spAutoFit/>
          </a:bodyPr>
          <a:lstStyle/>
          <a:p>
            <a:pPr algn="just"/>
            <a:r>
              <a:rPr lang="en-US" sz="820" dirty="0" smtClean="0"/>
              <a:t>This work, “</a:t>
            </a:r>
            <a:r>
              <a:rPr lang="en-US" sz="820" b="1" dirty="0" smtClean="0"/>
              <a:t>Activity</a:t>
            </a:r>
            <a:r>
              <a:rPr lang="en-US" sz="820" b="1" baseline="0" dirty="0" smtClean="0"/>
              <a:t> Based Curriculum Design</a:t>
            </a:r>
            <a:r>
              <a:rPr lang="en-US" sz="820" baseline="0" dirty="0" smtClean="0"/>
              <a:t>” by Vassiliki Michou &amp; Berni Hasenknopf of Sorbonne University (2018) is a derivative of ABC Learning Design method by Clive Young and </a:t>
            </a:r>
            <a:r>
              <a:rPr lang="en-US" sz="820" baseline="0" dirty="0" err="1" smtClean="0"/>
              <a:t>Nataša</a:t>
            </a:r>
            <a:r>
              <a:rPr lang="en-US" sz="820" baseline="0" dirty="0" smtClean="0"/>
              <a:t> </a:t>
            </a:r>
            <a:r>
              <a:rPr lang="en-US" sz="820" baseline="0" dirty="0" err="1" smtClean="0"/>
              <a:t>Perović</a:t>
            </a:r>
            <a:r>
              <a:rPr lang="en-US" sz="820" baseline="0" dirty="0" smtClean="0"/>
              <a:t>, UCL (2015), Learning types, </a:t>
            </a:r>
            <a:r>
              <a:rPr lang="en-US" sz="820" baseline="0" dirty="0" err="1" smtClean="0"/>
              <a:t>Laurillard</a:t>
            </a:r>
            <a:r>
              <a:rPr lang="en-US" sz="820" baseline="0" dirty="0" smtClean="0"/>
              <a:t>, D. (2012). </a:t>
            </a:r>
            <a:endParaRPr lang="en-US" sz="820" baseline="0" dirty="0" smtClean="0"/>
          </a:p>
          <a:p>
            <a:pPr algn="just"/>
            <a:r>
              <a:rPr lang="en-US" sz="820" baseline="0" dirty="0" smtClean="0"/>
              <a:t>Licensed </a:t>
            </a:r>
            <a:r>
              <a:rPr lang="en-US" sz="820" baseline="0" dirty="0" smtClean="0"/>
              <a:t>under </a:t>
            </a:r>
            <a:r>
              <a:rPr lang="en-US" sz="820" baseline="0" dirty="0" smtClean="0">
                <a:solidFill>
                  <a:srgbClr val="0070C0"/>
                </a:solidFill>
              </a:rPr>
              <a:t>CC BY-NC-SA 4.0</a:t>
            </a:r>
            <a:r>
              <a:rPr lang="en-US" sz="820" baseline="0" dirty="0" smtClean="0"/>
              <a:t>. Original resources available at </a:t>
            </a:r>
            <a:r>
              <a:rPr lang="en-US" sz="820" baseline="0" dirty="0" smtClean="0">
                <a:solidFill>
                  <a:srgbClr val="0070C0"/>
                </a:solidFill>
              </a:rPr>
              <a:t>abc-ld.org</a:t>
            </a:r>
            <a:r>
              <a:rPr lang="en-US" sz="820" baseline="0" dirty="0" smtClean="0"/>
              <a:t>.   </a:t>
            </a:r>
            <a:endParaRPr lang="en-US" sz="820" dirty="0"/>
          </a:p>
        </p:txBody>
      </p:sp>
      <p:sp>
        <p:nvSpPr>
          <p:cNvPr id="3" name="AutoShape 2" descr="SORBONNE_FAC_SCIENCES_DEF_RVB.png"/>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0092" y="6180111"/>
            <a:ext cx="1306652" cy="524915"/>
          </a:xfrm>
          <a:prstGeom prst="rect">
            <a:avLst/>
          </a:prstGeom>
        </p:spPr>
      </p:pic>
      <p:pic>
        <p:nvPicPr>
          <p:cNvPr id="12" name="Picture 1"/>
          <p:cNvPicPr/>
          <p:nvPr userDrawn="1"/>
        </p:nvPicPr>
        <p:blipFill>
          <a:blip r:embed="rId3">
            <a:extLst>
              <a:ext uri="{28A0092B-C50C-407E-A947-70E740481C1C}">
                <a14:useLocalDpi xmlns:a14="http://schemas.microsoft.com/office/drawing/2010/main" val="0"/>
              </a:ext>
            </a:extLst>
          </a:blip>
          <a:stretch>
            <a:fillRect/>
          </a:stretch>
        </p:blipFill>
        <p:spPr>
          <a:xfrm>
            <a:off x="3648892" y="6280928"/>
            <a:ext cx="1054340" cy="351235"/>
          </a:xfrm>
          <a:prstGeom prst="rect">
            <a:avLst/>
          </a:prstGeom>
        </p:spPr>
      </p:pic>
      <p:pic>
        <p:nvPicPr>
          <p:cNvPr id="13" name="Picture 2" descr="LEFTLogoBeneficairesErasmus-med.jpg"/>
          <p:cNvPicPr/>
          <p:nvPr userDrawn="1"/>
        </p:nvPicPr>
        <p:blipFill rotWithShape="1">
          <a:blip r:embed="rId4">
            <a:extLst>
              <a:ext uri="{28A0092B-C50C-407E-A947-70E740481C1C}">
                <a14:useLocalDpi xmlns:a14="http://schemas.microsoft.com/office/drawing/2010/main" val="0"/>
              </a:ext>
            </a:extLst>
          </a:blip>
          <a:srcRect t="-3223" r="19273" b="-1"/>
          <a:stretch/>
        </p:blipFill>
        <p:spPr bwMode="auto">
          <a:xfrm>
            <a:off x="1937474" y="6242696"/>
            <a:ext cx="1525393" cy="424804"/>
          </a:xfrm>
          <a:prstGeom prst="rect">
            <a:avLst/>
          </a:prstGeom>
          <a:noFill/>
          <a:ln>
            <a:noFill/>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Shape 11"/>
        <p:cNvGrpSpPr/>
        <p:nvPr/>
      </p:nvGrpSpPr>
      <p:grpSpPr>
        <a:xfrm>
          <a:off x="0" y="0"/>
          <a:ext cx="0" cy="0"/>
          <a:chOff x="0" y="0"/>
          <a:chExt cx="0" cy="0"/>
        </a:xfrm>
      </p:grpSpPr>
      <p:sp>
        <p:nvSpPr>
          <p:cNvPr id="17" name="Shape 17"/>
          <p:cNvSpPr txBox="1">
            <a:spLocks noGrp="1"/>
          </p:cNvSpPr>
          <p:nvPr>
            <p:ph type="body" idx="1"/>
          </p:nvPr>
        </p:nvSpPr>
        <p:spPr>
          <a:xfrm>
            <a:off x="625231" y="1421945"/>
            <a:ext cx="7895108" cy="4069669"/>
          </a:xfrm>
          <a:prstGeom prst="rect">
            <a:avLst/>
          </a:prstGeom>
          <a:noFill/>
          <a:ln>
            <a:noFill/>
          </a:ln>
        </p:spPr>
        <p:txBody>
          <a:bodyPr lIns="91425" tIns="91425" rIns="91425" bIns="91425" anchor="t" anchorCtr="0"/>
          <a:lstStyle>
            <a:lvl1pPr marL="0" marR="0" lvl="0" indent="0" algn="l" rtl="0">
              <a:lnSpc>
                <a:spcPct val="110000"/>
              </a:lnSpc>
              <a:spcBef>
                <a:spcPts val="1000"/>
              </a:spcBef>
              <a:buClr>
                <a:schemeClr val="dk1"/>
              </a:buClr>
              <a:buFont typeface="Noto Sans Symbols"/>
              <a:buNone/>
              <a:defRPr sz="3100" b="0" i="0" u="none" strike="noStrike" cap="none">
                <a:solidFill>
                  <a:schemeClr val="dk1"/>
                </a:solidFill>
                <a:latin typeface="Calibri"/>
                <a:ea typeface="Calibri"/>
                <a:cs typeface="Calibri"/>
                <a:sym typeface="Calibri"/>
              </a:defRPr>
            </a:lvl1pPr>
            <a:lvl2pPr marL="457145" marR="0" lvl="1" indent="-12645" algn="l" rtl="0">
              <a:lnSpc>
                <a:spcPct val="110000"/>
              </a:lnSpc>
              <a:spcBef>
                <a:spcPts val="500"/>
              </a:spcBef>
              <a:buClr>
                <a:schemeClr val="dk1"/>
              </a:buClr>
              <a:buFont typeface="Noto Sans Symbols"/>
              <a:buNone/>
              <a:defRPr sz="2900" b="0" i="0" u="none" strike="noStrike" cap="none">
                <a:solidFill>
                  <a:schemeClr val="dk1"/>
                </a:solidFill>
                <a:latin typeface="Calibri"/>
                <a:ea typeface="Calibri"/>
                <a:cs typeface="Calibri"/>
                <a:sym typeface="Calibri"/>
              </a:defRPr>
            </a:lvl2pPr>
            <a:lvl3pPr marL="914290" marR="0" lvl="2" indent="-12590" algn="l" rtl="0">
              <a:lnSpc>
                <a:spcPct val="110000"/>
              </a:lnSpc>
              <a:spcBef>
                <a:spcPts val="500"/>
              </a:spcBef>
              <a:buClr>
                <a:schemeClr val="dk1"/>
              </a:buClr>
              <a:buFont typeface="Noto Sans Symbols"/>
              <a:buNone/>
              <a:defRPr sz="2600" b="0" i="0" u="none" strike="noStrike" cap="none">
                <a:solidFill>
                  <a:schemeClr val="dk1"/>
                </a:solidFill>
                <a:latin typeface="Calibri"/>
                <a:ea typeface="Calibri"/>
                <a:cs typeface="Calibri"/>
                <a:sym typeface="Calibri"/>
              </a:defRPr>
            </a:lvl3pPr>
            <a:lvl4pPr marL="1371435" marR="0" lvl="3" indent="-12534" algn="l" rtl="0">
              <a:lnSpc>
                <a:spcPct val="110000"/>
              </a:lnSpc>
              <a:spcBef>
                <a:spcPts val="500"/>
              </a:spcBef>
              <a:buClr>
                <a:schemeClr val="dk1"/>
              </a:buClr>
              <a:buFont typeface="Noto Sans Symbols"/>
              <a:buNone/>
              <a:defRPr sz="2300" b="0" i="0" u="none" strike="noStrike" cap="none">
                <a:solidFill>
                  <a:schemeClr val="dk1"/>
                </a:solidFill>
                <a:latin typeface="Calibri"/>
                <a:ea typeface="Calibri"/>
                <a:cs typeface="Calibri"/>
                <a:sym typeface="Calibri"/>
              </a:defRPr>
            </a:lvl4pPr>
            <a:lvl5pPr marL="1828581" marR="0" lvl="4" indent="-12481" algn="l" rtl="0">
              <a:lnSpc>
                <a:spcPct val="110000"/>
              </a:lnSpc>
              <a:spcBef>
                <a:spcPts val="500"/>
              </a:spcBef>
              <a:buClr>
                <a:schemeClr val="dk1"/>
              </a:buClr>
              <a:buFont typeface="Noto Sans Symbols"/>
              <a:buNone/>
              <a:defRPr sz="2300" b="0" i="0" u="none" strike="noStrike" cap="none">
                <a:solidFill>
                  <a:schemeClr val="dk1"/>
                </a:solidFill>
                <a:latin typeface="Calibri"/>
                <a:ea typeface="Calibri"/>
                <a:cs typeface="Calibri"/>
                <a:sym typeface="Calibri"/>
              </a:defRPr>
            </a:lvl5pPr>
            <a:lvl6pPr marL="2514298" marR="0" lvl="5" indent="-126698"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443" marR="0" lvl="6" indent="-126643"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589" marR="0" lvl="7" indent="-126589"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5734" marR="0" lvl="8" indent="-126534"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title"/>
          </p:nvPr>
        </p:nvSpPr>
        <p:spPr>
          <a:xfrm>
            <a:off x="628650" y="116727"/>
            <a:ext cx="7886700" cy="617673"/>
          </a:xfrm>
          <a:prstGeom prst="rect">
            <a:avLst/>
          </a:prstGeom>
          <a:noFill/>
          <a:ln>
            <a:noFill/>
          </a:ln>
        </p:spPr>
        <p:txBody>
          <a:bodyPr lIns="91425" tIns="91425" rIns="91425" bIns="91425" anchor="ctr" anchorCtr="0"/>
          <a:lstStyle>
            <a:lvl1pPr marL="0" marR="0" lvl="0" indent="0" algn="ctr" rtl="0">
              <a:lnSpc>
                <a:spcPct val="90000"/>
              </a:lnSpc>
              <a:spcBef>
                <a:spcPts val="0"/>
              </a:spcBef>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628650" y="116727"/>
            <a:ext cx="7886700" cy="617673"/>
          </a:xfrm>
          <a:prstGeom prst="rect">
            <a:avLst/>
          </a:prstGeom>
          <a:noFill/>
          <a:ln>
            <a:noFill/>
          </a:ln>
        </p:spPr>
        <p:txBody>
          <a:bodyPr lIns="91425" tIns="91425" rIns="91425" bIns="91425" anchor="ctr" anchorCtr="0"/>
          <a:lstStyle>
            <a:lvl1pPr marL="0" marR="0" lvl="0" indent="0" algn="ctr" rtl="0">
              <a:lnSpc>
                <a:spcPct val="90000"/>
              </a:lnSpc>
              <a:spcBef>
                <a:spcPts val="0"/>
              </a:spcBef>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 name="Shape 7"/>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633413" marR="0" lvl="0" indent="-455613" algn="l" rtl="0">
              <a:lnSpc>
                <a:spcPct val="90000"/>
              </a:lnSpc>
              <a:spcBef>
                <a:spcPts val="1000"/>
              </a:spcBef>
              <a:buClr>
                <a:schemeClr val="dk1"/>
              </a:buClr>
              <a:buSzPct val="100000"/>
              <a:buFont typeface="Noto Sans Symbols"/>
              <a:buChar char="❑"/>
              <a:defRPr sz="2800" b="0" i="0" u="none" strike="noStrike" cap="none">
                <a:solidFill>
                  <a:schemeClr val="dk1"/>
                </a:solidFill>
                <a:latin typeface="Calibri"/>
                <a:ea typeface="Calibri"/>
                <a:cs typeface="Calibri"/>
                <a:sym typeface="Calibri"/>
              </a:defRPr>
            </a:lvl1pPr>
            <a:lvl2pPr marL="992188" marR="0" lvl="1" indent="-395288" algn="l" rtl="0">
              <a:lnSpc>
                <a:spcPct val="90000"/>
              </a:lnSpc>
              <a:spcBef>
                <a:spcPts val="500"/>
              </a:spcBef>
              <a:buClr>
                <a:schemeClr val="dk1"/>
              </a:buClr>
              <a:buSzPct val="100000"/>
              <a:buFont typeface="Noto Sans Symbols"/>
              <a:buChar char="❑"/>
              <a:defRPr sz="2400" b="0" i="0" u="none" strike="noStrike" cap="none">
                <a:solidFill>
                  <a:schemeClr val="dk1"/>
                </a:solidFill>
                <a:latin typeface="Calibri"/>
                <a:ea typeface="Calibri"/>
                <a:cs typeface="Calibri"/>
                <a:sym typeface="Calibri"/>
              </a:defRPr>
            </a:lvl2pPr>
            <a:lvl3pPr marL="1142863" marR="0" lvl="2" indent="-114162" algn="l" rtl="0">
              <a:lnSpc>
                <a:spcPct val="90000"/>
              </a:lnSpc>
              <a:spcBef>
                <a:spcPts val="500"/>
              </a:spcBef>
              <a:buClr>
                <a:schemeClr val="dk1"/>
              </a:buClr>
              <a:buSzPct val="100000"/>
              <a:buFont typeface="Noto Sans Symbols"/>
              <a:buChar char="❑"/>
              <a:defRPr sz="2000" b="0" i="0" u="none" strike="noStrike" cap="none">
                <a:solidFill>
                  <a:schemeClr val="dk1"/>
                </a:solidFill>
                <a:latin typeface="Calibri"/>
                <a:ea typeface="Calibri"/>
                <a:cs typeface="Calibri"/>
                <a:sym typeface="Calibri"/>
              </a:defRPr>
            </a:lvl3pPr>
            <a:lvl4pPr marL="1600008" marR="0" lvl="3" indent="-126807" algn="l" rtl="0">
              <a:lnSpc>
                <a:spcPct val="90000"/>
              </a:lnSpc>
              <a:spcBef>
                <a:spcPts val="500"/>
              </a:spcBef>
              <a:buClr>
                <a:schemeClr val="dk1"/>
              </a:buClr>
              <a:buSzPct val="100000"/>
              <a:buFont typeface="Noto Sans Symbols"/>
              <a:buChar char="❑"/>
              <a:defRPr sz="1800" b="0" i="0" u="none" strike="noStrike" cap="none">
                <a:solidFill>
                  <a:schemeClr val="dk1"/>
                </a:solidFill>
                <a:latin typeface="Calibri"/>
                <a:ea typeface="Calibri"/>
                <a:cs typeface="Calibri"/>
                <a:sym typeface="Calibri"/>
              </a:defRPr>
            </a:lvl4pPr>
            <a:lvl5pPr marL="2057152" marR="0" lvl="4" indent="-126752" algn="l" rtl="0">
              <a:lnSpc>
                <a:spcPct val="90000"/>
              </a:lnSpc>
              <a:spcBef>
                <a:spcPts val="500"/>
              </a:spcBef>
              <a:buClr>
                <a:schemeClr val="dk1"/>
              </a:buClr>
              <a:buSzPct val="100000"/>
              <a:buFont typeface="Noto Sans Symbols"/>
              <a:buChar char="❑"/>
              <a:defRPr sz="1800" b="0" i="0" u="none" strike="noStrike" cap="none">
                <a:solidFill>
                  <a:schemeClr val="dk1"/>
                </a:solidFill>
                <a:latin typeface="Calibri"/>
                <a:ea typeface="Calibri"/>
                <a:cs typeface="Calibri"/>
                <a:sym typeface="Calibri"/>
              </a:defRPr>
            </a:lvl5pPr>
            <a:lvl6pPr marL="2514298" marR="0" lvl="5" indent="-126698"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443" marR="0" lvl="6" indent="-126643"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8589" marR="0" lvl="7" indent="-126589"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5734" marR="0" lvl="8" indent="-126534"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457950" y="6356351"/>
            <a:ext cx="2057400" cy="365125"/>
          </a:xfrm>
          <a:prstGeom prst="rect">
            <a:avLst/>
          </a:prstGeom>
          <a:noFill/>
          <a:ln>
            <a:noFill/>
          </a:ln>
        </p:spPr>
        <p:txBody>
          <a:bodyPr lIns="65300" tIns="32650" rIns="65300" bIns="32650" anchor="ctr" anchorCtr="0">
            <a:noAutofit/>
          </a:bodyPr>
          <a:lstStyle/>
          <a:p>
            <a:pPr marL="0" marR="0" lvl="0" indent="0" algn="r" rtl="0">
              <a:spcBef>
                <a:spcPts val="0"/>
              </a:spcBef>
              <a:buSzPct val="25000"/>
              <a:buNone/>
            </a:pPr>
            <a:fld id="{00000000-1234-1234-1234-123412341234}" type="slidenum">
              <a:rPr lang="fr-FR" sz="1200" b="0" i="0" u="none" strike="noStrike" cap="none">
                <a:solidFill>
                  <a:srgbClr val="888888"/>
                </a:solidFill>
                <a:latin typeface="Calibri"/>
                <a:ea typeface="Calibri"/>
                <a:cs typeface="Calibri"/>
                <a:sym typeface="Calibri"/>
              </a:rPr>
              <a:t>‹N°›</a:t>
            </a:fld>
            <a:endParaRPr lang="fr-FR"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2" r:id="rId1"/>
    <p:sldLayoutId id="2147483649" r:id="rId2"/>
    <p:sldLayoutId id="2147483648" r:id="rId3"/>
  </p:sldLayoutIdLst>
  <p:timing>
    <p:tnLst>
      <p:par>
        <p:cTn id="1" dur="indefinite" restart="never" nodeType="tmRoot"/>
      </p:par>
    </p:tnLst>
  </p:timing>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1EBDF"/>
        </a:solidFill>
        <a:effectLst/>
      </p:bgPr>
    </p:bg>
    <p:spTree>
      <p:nvGrpSpPr>
        <p:cNvPr id="1" name=""/>
        <p:cNvGrpSpPr/>
        <p:nvPr/>
      </p:nvGrpSpPr>
      <p:grpSpPr>
        <a:xfrm>
          <a:off x="0" y="0"/>
          <a:ext cx="0" cy="0"/>
          <a:chOff x="0" y="0"/>
          <a:chExt cx="0" cy="0"/>
        </a:xfrm>
      </p:grpSpPr>
      <p:sp>
        <p:nvSpPr>
          <p:cNvPr id="5" name="Rectangle 4"/>
          <p:cNvSpPr/>
          <p:nvPr/>
        </p:nvSpPr>
        <p:spPr>
          <a:xfrm>
            <a:off x="271160" y="0"/>
            <a:ext cx="1569412" cy="6858000"/>
          </a:xfrm>
          <a:prstGeom prst="rect">
            <a:avLst/>
          </a:prstGeom>
          <a:solidFill>
            <a:srgbClr val="18B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Espace réservé du texte 1"/>
          <p:cNvSpPr>
            <a:spLocks noGrp="1"/>
          </p:cNvSpPr>
          <p:nvPr>
            <p:ph type="body" idx="1"/>
          </p:nvPr>
        </p:nvSpPr>
        <p:spPr>
          <a:xfrm>
            <a:off x="2788885" y="1358420"/>
            <a:ext cx="5502030" cy="4069669"/>
          </a:xfrm>
        </p:spPr>
        <p:txBody>
          <a:bodyPr/>
          <a:lstStyle/>
          <a:p>
            <a:pPr lvl="0">
              <a:spcBef>
                <a:spcPts val="0"/>
              </a:spcBef>
              <a:buSzPct val="25000"/>
            </a:pPr>
            <a:r>
              <a:rPr lang="fr-FR" sz="2800" dirty="0"/>
              <a:t>L’apprentissage par acquisition </a:t>
            </a:r>
            <a:r>
              <a:rPr lang="fr-FR" sz="2800" dirty="0" smtClean="0"/>
              <a:t>est mis en œuvre </a:t>
            </a:r>
            <a:r>
              <a:rPr lang="fr-FR" sz="2800" dirty="0"/>
              <a:t>lorsque l’apprenant </a:t>
            </a:r>
            <a:r>
              <a:rPr lang="fr-FR" sz="2800" dirty="0" smtClean="0"/>
              <a:t>écoute </a:t>
            </a:r>
            <a:r>
              <a:rPr lang="fr-FR" sz="2800" dirty="0"/>
              <a:t>un cours magistral, une conférence, un </a:t>
            </a:r>
            <a:r>
              <a:rPr lang="fr-FR" sz="2800" dirty="0" smtClean="0"/>
              <a:t>podcast ; lit </a:t>
            </a:r>
            <a:r>
              <a:rPr lang="fr-FR" sz="2800" dirty="0"/>
              <a:t>un livre, une page web </a:t>
            </a:r>
            <a:r>
              <a:rPr lang="fr-FR" sz="2800" dirty="0" smtClean="0"/>
              <a:t>; regarde </a:t>
            </a:r>
            <a:r>
              <a:rPr lang="fr-FR" sz="2800" dirty="0"/>
              <a:t>des démonstrations, des </a:t>
            </a:r>
            <a:r>
              <a:rPr lang="fr-FR" sz="2800" dirty="0" smtClean="0"/>
              <a:t>vidéos.</a:t>
            </a:r>
            <a:endParaRPr lang="fr-FR" sz="2800" dirty="0"/>
          </a:p>
        </p:txBody>
      </p:sp>
      <p:sp>
        <p:nvSpPr>
          <p:cNvPr id="3" name="Titre 2"/>
          <p:cNvSpPr>
            <a:spLocks noGrp="1"/>
          </p:cNvSpPr>
          <p:nvPr>
            <p:ph type="title"/>
          </p:nvPr>
        </p:nvSpPr>
        <p:spPr>
          <a:xfrm rot="16200000">
            <a:off x="-1399069" y="1871856"/>
            <a:ext cx="4759496" cy="882780"/>
          </a:xfrm>
        </p:spPr>
        <p:txBody>
          <a:bodyPr/>
          <a:lstStyle/>
          <a:p>
            <a:r>
              <a:rPr lang="fr-FR" sz="6000" dirty="0"/>
              <a:t>Acquisition</a:t>
            </a:r>
          </a:p>
        </p:txBody>
      </p:sp>
      <p:sp>
        <p:nvSpPr>
          <p:cNvPr id="6" name="AutoShape 4" descr="data:image/png;base64,%20iVBORw0KGgoAAAANSUhEUgAAAJsAAACnCAYAAAAG2S5aAAAAAXNSR0IArs4c6QAAAARnQU1BAACxjwv8YQUAAAAJcEhZcwAADsMAAA7DAcdvqGQAABcySURBVHhe7Z0LlFTFmYCre6aHYZxxwMf6FkRFjI+oqMsi0cQkZn2gsgeMR6Jn4wuJnk3iEXycJHtcT4waH8R4zBrjcTUeX3HRsGpUokEiKD5AAoIKKAoIw5sZmKafs99/b3VP93QPzEz37b41tz7OT1X9defeW1V/1/PeuspisVgsFovF4ntC2rX0gGQyOTUUCl2Mt0PLhnA4PA7dTom3WMpGKpW6L51Ox5E0fnHWdXR01Otoy24Ia9fSMyIYV5iaLESNFhI/IjWcpQdYY+sdNdiZ9jqkCFtj6yHW2HpHjXYzWEPrBdbYekcxY7MG10OssfWOWu1mSCPW2HqINbbeIcaW22mzNVsvsMbWO2wzWgLW2HpH12bUGlovMNbYZI5LeyuJL/pspH0kso8OGoNxxpZOp7+HPJRMJr+nVRUjFApJM5rXZ6v0PBtpPxBDm4o8jf8CrbaUEzJ2SCqVug1ZjL8D93HcJh1dEbjmy1wzTUE74F2moyoG1/wPZLtcn/v5BP805DAdbSkV8rWRDL0L2SGZLOBvQcbrQyoChfsq18w1tk91VEXgesO5h7f05R0Ix9Afqw/xNaY0o0kydC1NVoMOS5P2TziXoD/Q1VSEvD6bFLb2VoqLkBNdrwv5MANZo4OWcoBRHYDMdn7OGsKb6btdoQ/xHGqRN/WlHQgv1VGeQ1pP4noL9aUd0G1CvoHXiEfFjBkg8Otdj3M/GRtzNY5ucDgcviQajVaqz1KVtVHSLDX690nvMa7GBf0TOO+jN2IKxiRjS+H8DXnRUXQyOhKJXEjGR3TYS7oam0x9eA6196k448mD7PVJ70rC/8OPLapVvseoqQ8ydhPO72k6NroaxwjrkYnxeHyEVnlJ13k2z8GoBpHui0njMK1yIA8eQfeJDhqBcfNsZPB7OP/rhlwojJE1NTX/ppsbL6l4zUaaxpDmsTrogKEtJs1/Qt+uVUZgorFtQf5IIazSKgcy/xJ0x+ugV1R0uYr0yCrBRNKbHXFjaHHCv0M+1ypjMM7YBDJ6IY4YXLaw0Q0n+P2WlpZGrfKCru8beJZ/pKUG+Q6SV6vBHOQl0ht3gxbP4Rd+ojQnFEaWVCrVkkgkvo3Xk6kAzj8bWcN1Rdbin6mjyg7nPwR5zU2ZC+FtDBYu1YdYKgV5Hybjp1AAUbcoXAg/jjNYH1ZWuN4E5CpkEvIjriWTrGWH+49w7iudBOWAcT+H/iB9mKWSkP8jyPyuE73yqt1YvF0788bA/UuX4H0nQRp0m6i1x+lDLNWAQpiMtOkycSD8Ks7++hCj4L4j1JryVEcW0iP8Aa8nNbalh1AI0reZ4RZLJ+hkdGrUAIj7DcViseO591VOIjQ0n1+g+64+zFJNqAkupUA267JxoHA+bG9vP1QfUjY4tbyYLCNFccs6EOF8DaTjHtwspCOObhpeI2cOcjFiAXd3UBDyCNLvQ6GQrB9mCwX99YTvR2Spq1fwtw3IHjt37mwYCPj3pNCbampqZPpD+oMy7RLj3O3EteLfgbRLWPy4SdwewznkDftTkL+Hw+E6rRb9P3AmoXvH1ViqDp3n8zC4LyicLBjHenRH4N3tj0qO4dg9kUPwj8GVhxQf4xwfInE5367gGJkOkYcrb0fGoZLBy764WcPZFRzXiDyLZOHvZbBzmz7E4icomD8gSV1WUliy+8uNeLtd0yROphnEKMTAfoXRrJC/LRXOE+V8LyDyVMow3F0+VUz8AXJtJKZPIff/NnKUPsTiJyiYUcjHuqC2UXB/xj2aYEHNhk42idmf/t5FHPd3+Ruv4PzrkTu4l2MJdrvCQdz+HPdHjtuCtHJvU3WUxY9QSNMoMHk2/zKtyoMClY79YOLHc9yH+CsG10tw3XuRI5EB+pYKIG4cxz6Cu7dWWfwIBbRfdwVJedchIynIV5zSrxJcfyv3eO3WrVv3ItgvBmkWjRQohduE3ICknBL3ARjd7Fgsdhzeij8nZ/EAClKmFIZiZK9LAfsNDG4H93YZXmtwJkMBSo12GgW6xilZn8L9yaj5t0i3/TiLz6HwLqYcW3WZ+hruVWzuRdyKvnjdbyAPa5FBSMWXWpLJ5GQKb5sUpClgaGJxb+Ct+II719wH6dEEtC/h5oeSefOQ58nHI7Tac8TQuF7eWml3cG8dsVjeI3FVRRvcTLyDdHI8heuIkd3PZVchXj9W7w0koJabv4KMc9oHWEf45+i9fGxbmk55S34t19ktazes6rjpnskdN997XUcskZ24rzrcv+TXdFzP+nBcRh4+vZzrLOM6CX1dWfD3tHw8ob29XR79WSaJyEA4RuLm43qy+w7nPRORCd3sfhzFSXe8OmdGx9jJoztOnXBYx7mTRnX89e0XdZw/IAkyAfyATlpZicfjoyiH1zm/LKll8wpdO0HP9g3xpC/FfUfq6uouCIVCeU0n4Trk63ifIGGy6Fy2dz3JpMM533/iPYJrdDtRSpOp7nvsNvXL392oNmxukXtSX61freYumK0SqV49qOEp3JdMhVxGuq53NaVD/shy2AM1NTWvcP4zEHnnNptX4XB4IM5PuOYerqa8eNVxT3Lj00ncQzqchbTJRysaEXmLfRaJv5XE7amj+wTnkZWBWzjnaDm/VhewtW2roslU0197SsXi7heAOF7VhMPqg8Vz1bsLZzs6v8C9NZGuHyUSibO1qk9wDunSXIP7Fue8krJpxi14bJ5jZuDcS5wn76N6YmzcrGyStxavPN4sTVtBKRIfQfbDe4NkAsf0+eURDPYaHHlrvNuJ0c3bNqopd12p5i16SyWSca7fmfTa2oj6ct3nas78WTQx2a1EfAFpOoya6DryaKhW9Qry9XTkr3jv5FyHIwX9QOKX0n+bQNwPkY8RT96H9apmcwyOX1Ar7pvRaFQ+LjaJRK12YzvhmAbkOLwPYjQzOEaa2R5D/2M0f3+FnEerCti2fauaevcktWT5PzDMpNybjnHhmiqdTKlNW1qo/bZorT/gXqWMvk3eFH2woDtI00H8zcN4n0W+wXkKWg+OkXc3fkEenldbW/tn8nAzx3n2ln/FFoFJmPQHZLehq0jgtSSsYCMY9PIsmtSIzxB/OwnfZclzTpkAvRO5imOL1mpSU0359ST13uI5cn6t7SSeiKtBTYPVxLFXqrHfukgNbt5b1db4b+WItH6JXB6JRF7XqqKQRnlk/cfIZPLkYKToh9yIfwZnGvIRed3mKD2m4k8ckGF78Ys7hQRej5yl1XmQEbKN5zIy6gHkMaToY91S9dPEyK+32dUUcvt/36T+MvsFlUwnCHUmt4N/9IXU8CFHq+t+cJM64ehT1B4D/TvqJz+kayLvxE4l32T7sALI27OJv5njjkH20uo8OOZD4qRJnYWs0+qKUHFjE8gQaRoOxpWOr3zDM2+HngzEryVz7qOK/7VWZUF/CM5v+Ntu36V8+uVH1cN/mqZ2tG/Pazo5r0qlU+rEr52qplx+qxp2yHAGCf5/zZT7lhro3zG26a6mEzE0nAdJZ9G+HfHSRN6H92ncLxD59VUUz/psu4KEppEv8T4uL96SifciBR+IRbcXNdcbOtiVM5BuX29b9OkC9dwrj2NobQWG1tGRViOPGaV+ds2d6khqNhMMTSAdMjr9AYZzsFblMp+4ostN6J/gb89DfouhLsetuKEJVTG2DCQ8OmDAAHl76A7kQjLxJSeik6eR+a63E6nVyEB5k6pou5dIJtSjzz+gVrd8mWdoghjbiGHHqZuu/qU69ADzNtkmPfIDO8UNdUJethB3lw46kE/v0WWRwdnNxL9N/DY3pjpU1dgykBHy+etXqeV+ijFcjSwlo6LopG9RbBh+Mvpvan8Bz898Ui1Y8q5jWHn9NML77X2gmnLFrWrogYdrrVmQbvmBjW9ra5Npo67I+wvLkfWkVeYdr6BleJZ8LJgFqAa+MLYM9fX1Mih4FK/M94gUbJDc2toqC8fn60wv4Kv1qxgQTFft0e1ixFqLofEvEqlT106coo49Mm/DbRM5hxahYPWF9Eq/7FqM7RJcaTIX4XoyZ9YXfGVsApkjqw/zEBmaF4BBHonTdc+yLC+++ZxasWqZnEhrXKRWO/9bE9SZo87RGnMhjwYxaJIv3RQ8+0a+vSbTIxyzXat8g++MbVdgMPVk8hgytOhbR6vWrVRz589S0Vi7CuesEEitNuTAYerSC65RkdpK7PNcESYgxZpS32KascnLxBfqYAFvzHtFrVyzIs/QHKjVxND236eS3+fwFmouecjhePLDmDI0ythgKJl8kvbnsaV1s3p/0Vy1fUdrfl8NQzt2+Inqu/9yrtb0K/4VMeYxcmOMjf6JLCCfirEVXX5ZsPRdarXlKpRjaEK6I60mnnuVqh8gq2X9DvkyYberJ37DpJpNHpPu9rOPCz6ap1o2rc2boJVa7YhDR6hRJ5yuNf0LfniHkkZ5ji9/NORTjDE2MnYwmfrPOpjH+s3rGIF+ohIJeXSoM99lcve8b46nVitaGfYXTlu5cqURrwAaYWwYmezPcRh9saIPWS5ZvtBZLZDn0jLICLSpoUmdfvJ3MECTKvDeQb6MGTJkiNcfGykLppSCPE5edGAgrPjyY7W+SxNKH08dP2Kk2ncvo2YH+sJIxNZsZaQe45FMLWBnLKpWfvWZs2KQ24Qmk0k15qQzVY0Pn00rJ9T28hWYfd2QvzGlGZWhZNEneLe2bnYekBxQV69iiZiK4Ze+mtjd148a6csHIT1A9n3z/aMrptRs0icp9liNGljfoM4cdba6+NwfqrNGn6dOPm60GnrQ4c5DkfvtE5jvU3wN8f3SiBFDZn610oS+74Z2zRoGCsu+WOrUcmeccpaqp8br75A/T+FcRZMqm0j7Ft8bGxkpI9Gx9Mde0CpLF+jPziF/zsHYZNdy32JCMyp9kQNcr6Ub9sfYbJ+tVKRmwzFitFVFBrW1tVljKxV+sbJzZElvzAeARvB9l8iEmk0y0byddSoIfTWZ1LXGVipSs+GYu0ld5bDGViZMuc+qoX+UvsaUQvTPXlY+he6Gb15s6Y6SjY00yr65snY5UAS/fM3OEcJ7iOCXj4A5Qli+R9C0ceNG+SiZI+ibtRTcDzrJRH9tLeQzdB4VNTbJU0TKSPYAyYjoRGTw5Yg+3FNKvgjGIm+myzucMlUv34OSxUgRWT6R4bi4mXCuP/c4Edm3bRyd3VX4s3B+6fz+grhbXI2lK+TRdvJnGHm3QasctCHJdgyyV678YOVNeGklHOFvZCOfrE7C4ooOv2x96uxohF8MWfxt+D3b5Wi3JJPJn5FYZ0/WUuAcHTt37hyuT5uFqDriprhHWYqRSqW+Io8KNpIhSvJOdjQqGa4hn9csuidLTylHny3zyygJSVBdXV2xmlZ2MGpxvZZu2LRt2zZPaxxqNGm1ev2R4FxKNjaq7rJsUsJ5xNCK3Y9sQvOV9luKs6a5ubnAEDAOyVPpqpQDaUpLqlRKNjaqaUlk0c5pHyi4H+kvgDW2XUAefYFTYAjoxdjKtYwlZVxSxVKOAYLs0HKMeJHcTme245kjGZ10QDMdUXGdeGq3oqNO4g/lOouIt8tWRSB/ZI872asurlUO6GsTicRptbW157vBjtxBWu4Arau/6zEySJPNf8ZzjT7vhFSysZEAOUfX8+yypuOGe1UTtra27tvY2PgSf1ewVZTFKYNzyBvZbr4gX4mT1mK3LdgHH3wQGjmy6JP3WTh/dWu2SkCtJm99301ir3Y1llwwKJn2+FwHfUvJfbZKgJHJrpQL3JAlF36In+B48t2CcmOKsSWSyeSHOmjJgbx5FyfqhvyNEcYmRCKRdTQXvm8qqsBsDM7WbGVGRkGzXK9FoAmVGYB3MTYZzfse04xNPotj0WBk7+BsdEP+xxhjI2NlJWEJTWnRD04EFJkO2qz9vsekmk2QXa9fdb3Bhh+dTOBKt8KYx69MMzb5ltXLrjfwiKHJl1rKtVToOUYZGxkr67AL6RcHfhqEPHiW/DDqaRjTajbhM5qQ57Q/kJD+palU6j2MzYhRaAbjjE0W65FZ/LKDPOf2dF1d3afabwwm1myCNKPPu95gQa22AmcmtVrBh+X8jpHGRs22g2ZkBhm/XKsCA2mWLyPLx+WMw9SaTZavPiDjC7672Z8hvR9Ro02XH5tWGYWxxkambyfTn6IAAvE0CH1UedBUvhu6WKuMw1hj0yxC5Ct+Vf2OZoV4MxqNPmViXy2D0cZGxsu8m0yDvOYo+inU3qtJ64MNDQ3yroGxmF6zyWBhLYUxjWZGHiLsd5C2KCLN50ytMhbjjU3A4OZSGPdQKJu0qt9Amt4gfQ+TPt99P7S39Atj0zyJPErhGNun6Qq19eJUKnUHhvaZVln8AoVzMPIkksLojIY0rMaRD9ha/AqFdAzyF7fIzITabGMymbxWJ8niZ+Lx+MkY3Bu67IyC+96EoU3VSbGYAIV2MjXETF2GRsD9rsPQbtRJsJgEBneUrKEiJW/p5TXc63IM7cf61i0mQjkOpiAflebJLVb/wY/hPQztIn3LFtPB2G6hUJfp8vUF3NMW7un/cOVDZ5b+BOU7hsKd4xZ1deE+1iL/hdf3X2ax9BFqkaOQqs/DcQ8/0bcUGPrTCkKPCIVCsqS11g1VBzE2nNluKDgEztgo5zgGN1cHqwL3ILt6yzuwgSJwxgbyUu9811s13sLgA/dthyA2o3Fqlqo+3cs9zMExYpurchJEY5P+0goMrirvXHJduf47YvSuJjgEsRkVg9tOmcsmehWH627g+oHrrwmBNDYKfAcFXq1+27y2tjYjNu8rN0Gt2aS/VJV+G9ee09TUZPxTt30hqMYm/bWP3VDFkT06+s3TxL0hkMam2UBzulL7K0I6nd6IoQX2azVGfAfBCzA0WZOUb6DK10vE7wjG4HyTE7/8ELM6cbW+IC5HnwnL5yzz9EgklUqtr62t/RtxgWxGA2tsxcA4epMffTm2A0Or3vc6LZagEOiajZqsGeen9KUm4Xq5WYs0uzLdMjEcDhu5A5GlRDC2WgztBlzPob+2EGeEvnQgCfJo1JkCwdjW6KCnUKN9grEFYQOcbgn8AKG9vX1IfX39OLx1SO7o0RE9qsyOPnMkjD5Px7FddfKtTvnbPYh7BHkGCdyaaIbAG5s2pHpc7MD58nDuqNRxM3rx5rrdHdfW1hZqbGx0VM5/GCFOK24gl6ksloqT+WUGGvpth+AchpT9sSOp1agBZSS6DAnkZG4Ga2yQTCZlSuI2vF5NuMpj6D/nGkZv5mcpA9Q8ExDPoOZ8GGeQvlxgsTUbYAzDca5E9nUU7khSOvWO6KYws+aZ1YtO+x1XH5c9XscNxH9HTU2N7Icb6KUqa2yAMUQQqXlkUV7ALkIhdAWuxOVKV30ikcj6I5FIiCa6NhqNrmxubu53u2JaLL5FfoEW0LXTfrh7U1nJLuQlwXmkCZUJ3LUMDIz8SEa5scaWA03eZAzjYmkZtarPiPEiKzjX3ZxziVZbLC6pVOo2DKRsMPB4BzlWnz7wSFVv0WAf5f7+/CqkqvuK+AnbjOYQi8VOqKuru5DaqFE3pdlpDe3Kwnpu2BGOzX0EPBMnI9vpxD2ElNwH7A9YY+slXYwqz/gkDsOSObYG3CZ063DX4VrAGlsRMJZh9N9OxTuQzj0VnTsXi1/6Yd36cSUoeboQv30i17J7MJxLMbbVSBz/zp4Kx8eQBP5f6VNZcnB+ipZ8aPpqqJnqkQj+AT0Vjq9DpGkVsXTBGlsRaEaFUtYxS56n649YY7NUDGtslophjc1SMayxWSqGNbYiMLKUubJS5iDt/GURrLEVQebLcPo8GmUkG9h3Q3eF/QUWIZ1OH49zF3ICIj/InkxlSF7KcbLwfms4HH5elJZOrLF1AwZ3JM5IRN6U76mxSW24BEOr9ncWLBaLxWKxWCwWi8VisVgsFku/RKn/B5B5Q1nHPrqAAAAAAElFTkSuQmCC"/>
          <p:cNvSpPr>
            <a:spLocks noChangeAspect="1" noChangeArrowheads="1"/>
          </p:cNvSpPr>
          <p:nvPr/>
        </p:nvSpPr>
        <p:spPr bwMode="auto">
          <a:xfrm>
            <a:off x="1476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762" y="5563671"/>
            <a:ext cx="918207" cy="918207"/>
          </a:xfrm>
          <a:prstGeom prst="rect">
            <a:avLst/>
          </a:prstGeom>
        </p:spPr>
      </p:pic>
    </p:spTree>
    <p:extLst>
      <p:ext uri="{BB962C8B-B14F-4D97-AF65-F5344CB8AC3E}">
        <p14:creationId xmlns:p14="http://schemas.microsoft.com/office/powerpoint/2010/main" val="2548618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20" name="Shape 120"/>
          <p:cNvSpPr txBox="1">
            <a:spLocks noGrp="1"/>
          </p:cNvSpPr>
          <p:nvPr>
            <p:ph type="body" idx="2"/>
          </p:nvPr>
        </p:nvSpPr>
        <p:spPr>
          <a:xfrm>
            <a:off x="127949" y="1360575"/>
            <a:ext cx="4370100" cy="4735425"/>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Faire des exercices</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Réaliser des projets basés sur la pratique</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Laboratoires</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Sorties sur le terrain</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Activités de jeu de rôles </a:t>
            </a:r>
          </a:p>
          <a:p>
            <a:pPr marL="361950" marR="0" lvl="0" indent="-361950" algn="l" rtl="0">
              <a:lnSpc>
                <a:spcPct val="90000"/>
              </a:lnSpc>
              <a:spcBef>
                <a:spcPts val="1000"/>
              </a:spcBef>
              <a:buClr>
                <a:schemeClr val="dk1"/>
              </a:buClr>
              <a:buSzPct val="100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9" name="Rectangle 8"/>
          <p:cNvSpPr/>
          <p:nvPr/>
        </p:nvSpPr>
        <p:spPr>
          <a:xfrm>
            <a:off x="0" y="0"/>
            <a:ext cx="9144000" cy="833500"/>
          </a:xfrm>
          <a:prstGeom prst="rect">
            <a:avLst/>
          </a:prstGeom>
          <a:solidFill>
            <a:srgbClr val="A97C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534111" y="671272"/>
            <a:ext cx="45719" cy="5450922"/>
          </a:xfrm>
          <a:prstGeom prst="rect">
            <a:avLst/>
          </a:prstGeom>
          <a:solidFill>
            <a:srgbClr val="A97C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12"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smtClean="0"/>
              <a:t>les TICE</a:t>
            </a:r>
            <a:endParaRPr lang="fr-FR" u="sng" cap="all" dirty="0"/>
          </a:p>
        </p:txBody>
      </p:sp>
      <p:sp>
        <p:nvSpPr>
          <p:cNvPr id="122" name="Shape 122"/>
          <p:cNvSpPr txBox="1">
            <a:spLocks noGrp="1"/>
          </p:cNvSpPr>
          <p:nvPr>
            <p:ph type="body" idx="4"/>
          </p:nvPr>
        </p:nvSpPr>
        <p:spPr>
          <a:xfrm>
            <a:off x="4629149" y="1360575"/>
            <a:ext cx="4370100" cy="4735425"/>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Utilisation de modèles </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Simulations</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err="1" smtClean="0">
                <a:solidFill>
                  <a:schemeClr val="tx1"/>
                </a:solidFill>
              </a:rPr>
              <a:t>CodeRunner</a:t>
            </a:r>
            <a:r>
              <a:rPr lang="fr-FR" dirty="0" smtClean="0">
                <a:solidFill>
                  <a:schemeClr val="tx1"/>
                </a:solidFill>
              </a:rPr>
              <a:t> (informatique)</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err="1" smtClean="0">
                <a:solidFill>
                  <a:schemeClr val="tx1"/>
                </a:solidFill>
              </a:rPr>
              <a:t>Stack</a:t>
            </a:r>
            <a:r>
              <a:rPr lang="fr-FR" dirty="0" smtClean="0">
                <a:solidFill>
                  <a:schemeClr val="tx1"/>
                </a:solidFill>
              </a:rPr>
              <a:t> (mathématiques)</a:t>
            </a:r>
            <a:endParaRPr lang="fr-FR" dirty="0">
              <a:solidFill>
                <a:schemeClr val="tx1"/>
              </a:solidFill>
            </a:endParaRPr>
          </a:p>
          <a:p>
            <a:pPr marL="361950" marR="0" lvl="0" indent="-361950" algn="l" rtl="0">
              <a:lnSpc>
                <a:spcPct val="90000"/>
              </a:lnSpc>
              <a:spcBef>
                <a:spcPts val="1000"/>
              </a:spcBef>
              <a:spcAft>
                <a:spcPts val="0"/>
              </a:spcAft>
              <a:buClr>
                <a:srgbClr val="000000"/>
              </a:buClr>
              <a:buSzPct val="100000"/>
              <a:buFont typeface="Noto Sans Symbols"/>
              <a:buChar char="❑"/>
            </a:pPr>
            <a:r>
              <a:rPr lang="fr-FR" dirty="0" smtClean="0">
                <a:solidFill>
                  <a:srgbClr val="000000"/>
                </a:solidFill>
              </a:rPr>
              <a:t>TP </a:t>
            </a:r>
            <a:r>
              <a:rPr lang="fr-FR" sz="2000" b="0" i="0" u="none" strike="noStrike" cap="none" dirty="0">
                <a:solidFill>
                  <a:srgbClr val="000000"/>
                </a:solidFill>
                <a:latin typeface="Calibri"/>
                <a:ea typeface="Calibri"/>
                <a:cs typeface="Calibri"/>
                <a:sym typeface="Calibri"/>
              </a:rPr>
              <a:t>et sorties sur le terrain virtuels </a:t>
            </a:r>
          </a:p>
          <a:p>
            <a:pPr marL="361950" marR="0" lvl="0" indent="-361950" algn="l" rtl="0">
              <a:lnSpc>
                <a:spcPct val="90000"/>
              </a:lnSpc>
              <a:spcBef>
                <a:spcPts val="1000"/>
              </a:spcBef>
              <a:buClr>
                <a:schemeClr val="dk1"/>
              </a:buClr>
              <a:buSzPct val="100000"/>
              <a:buFont typeface="Noto Sans Symbols"/>
              <a:buChar char="❑"/>
            </a:pPr>
            <a:r>
              <a:rPr lang="fr-FR" sz="2000" b="0" i="0" u="none" strike="noStrike" cap="none" dirty="0">
                <a:solidFill>
                  <a:srgbClr val="000000"/>
                </a:solidFill>
                <a:latin typeface="Calibri"/>
                <a:ea typeface="Calibri"/>
                <a:cs typeface="Calibri"/>
                <a:sym typeface="Calibri"/>
              </a:rPr>
              <a:t>Activités </a:t>
            </a:r>
            <a:r>
              <a:rPr lang="fr-FR" sz="2000" b="0" i="0" u="none" strike="noStrike" cap="none" dirty="0">
                <a:solidFill>
                  <a:schemeClr val="dk1"/>
                </a:solidFill>
                <a:latin typeface="Calibri"/>
                <a:ea typeface="Calibri"/>
                <a:cs typeface="Calibri"/>
                <a:sym typeface="Calibri"/>
              </a:rPr>
              <a:t>de jeu de rôles en ligne</a:t>
            </a:r>
          </a:p>
        </p:txBody>
      </p:sp>
      <p:sp>
        <p:nvSpPr>
          <p:cNvPr id="123" name="Shape 123"/>
          <p:cNvSpPr txBox="1">
            <a:spLocks noGrp="1"/>
          </p:cNvSpPr>
          <p:nvPr>
            <p:ph type="title"/>
          </p:nvPr>
        </p:nvSpPr>
        <p:spPr>
          <a:xfrm>
            <a:off x="808490" y="116727"/>
            <a:ext cx="7706860"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2800" b="1" i="0" u="none" strike="noStrike" cap="none" dirty="0" smtClean="0">
                <a:solidFill>
                  <a:schemeClr val="dk1"/>
                </a:solidFill>
                <a:latin typeface="Calibri"/>
                <a:ea typeface="Calibri"/>
                <a:cs typeface="Calibri"/>
                <a:sym typeface="Calibri"/>
              </a:rPr>
              <a:t>Pratique/Entrainement</a:t>
            </a:r>
            <a:endParaRPr lang="fr-FR" sz="2800" b="1" i="0" u="none" strike="noStrike" cap="none" dirty="0">
              <a:solidFill>
                <a:schemeClr val="accent6"/>
              </a:solidFill>
              <a:latin typeface="Calibri"/>
              <a:ea typeface="Calibri"/>
              <a:cs typeface="Calibri"/>
              <a:sym typeface="Calibri"/>
            </a:endParaRPr>
          </a:p>
        </p:txBody>
      </p:sp>
      <p:sp>
        <p:nvSpPr>
          <p:cNvPr id="13" name="Rectangle 12"/>
          <p:cNvSpPr/>
          <p:nvPr/>
        </p:nvSpPr>
        <p:spPr>
          <a:xfrm>
            <a:off x="7108723" y="116727"/>
            <a:ext cx="1903425" cy="617673"/>
          </a:xfrm>
          <a:prstGeom prst="rect">
            <a:avLst/>
          </a:prstGeom>
          <a:solidFill>
            <a:srgbClr val="EB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7126640" y="116727"/>
            <a:ext cx="1885508" cy="276999"/>
          </a:xfrm>
          <a:prstGeom prst="rect">
            <a:avLst/>
          </a:prstGeom>
          <a:noFill/>
        </p:spPr>
        <p:txBody>
          <a:bodyPr wrap="square" rtlCol="0">
            <a:spAutoFit/>
          </a:bodyPr>
          <a:lstStyle/>
          <a:p>
            <a:r>
              <a:rPr lang="fr-FR" sz="1200" dirty="0" smtClean="0">
                <a:solidFill>
                  <a:schemeClr val="bg2">
                    <a:lumMod val="75000"/>
                  </a:schemeClr>
                </a:solidFill>
              </a:rPr>
              <a:t>Temps de travail estimé</a:t>
            </a:r>
            <a:endParaRPr lang="fr-FR" sz="1200" dirty="0">
              <a:solidFill>
                <a:schemeClr val="bg2">
                  <a:lumMod val="75000"/>
                </a:schemeClr>
              </a:solidFill>
            </a:endParaRPr>
          </a:p>
        </p:txBody>
      </p:sp>
      <p:pic>
        <p:nvPicPr>
          <p:cNvPr id="15" name="Imag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949" y="81984"/>
            <a:ext cx="662624" cy="662624"/>
          </a:xfrm>
          <a:prstGeom prst="rect">
            <a:avLst/>
          </a:prstGeom>
        </p:spPr>
      </p:pic>
      <p:sp>
        <p:nvSpPr>
          <p:cNvPr id="16" name="Rectangle 15"/>
          <p:cNvSpPr/>
          <p:nvPr/>
        </p:nvSpPr>
        <p:spPr>
          <a:xfrm>
            <a:off x="4392356" y="125541"/>
            <a:ext cx="2602432" cy="608860"/>
          </a:xfrm>
          <a:prstGeom prst="rect">
            <a:avLst/>
          </a:prstGeom>
          <a:solidFill>
            <a:srgbClr val="EBE0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7" name="Tableau 16"/>
          <p:cNvGraphicFramePr>
            <a:graphicFrameLocks noGrp="1"/>
          </p:cNvGraphicFramePr>
          <p:nvPr>
            <p:extLst>
              <p:ext uri="{D42A27DB-BD31-4B8C-83A1-F6EECF244321}">
                <p14:modId xmlns:p14="http://schemas.microsoft.com/office/powerpoint/2010/main" val="332524158"/>
              </p:ext>
            </p:extLst>
          </p:nvPr>
        </p:nvGraphicFramePr>
        <p:xfrm>
          <a:off x="4391167" y="113076"/>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DEA74"/>
        </a:solidFill>
        <a:effectLst/>
      </p:bgPr>
    </p:bg>
    <p:spTree>
      <p:nvGrpSpPr>
        <p:cNvPr id="1" name="Shape 110"/>
        <p:cNvGrpSpPr/>
        <p:nvPr/>
      </p:nvGrpSpPr>
      <p:grpSpPr>
        <a:xfrm>
          <a:off x="0" y="0"/>
          <a:ext cx="0" cy="0"/>
          <a:chOff x="0" y="0"/>
          <a:chExt cx="0" cy="0"/>
        </a:xfrm>
      </p:grpSpPr>
      <p:sp>
        <p:nvSpPr>
          <p:cNvPr id="6" name="Rectangle 5"/>
          <p:cNvSpPr/>
          <p:nvPr/>
        </p:nvSpPr>
        <p:spPr>
          <a:xfrm>
            <a:off x="271160" y="0"/>
            <a:ext cx="1569412" cy="6858000"/>
          </a:xfrm>
          <a:prstGeom prst="rect">
            <a:avLst/>
          </a:prstGeom>
          <a:solidFill>
            <a:srgbClr val="658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Shape 111"/>
          <p:cNvSpPr txBox="1">
            <a:spLocks noGrp="1"/>
          </p:cNvSpPr>
          <p:nvPr>
            <p:ph type="body" idx="1"/>
          </p:nvPr>
        </p:nvSpPr>
        <p:spPr>
          <a:xfrm>
            <a:off x="2946399" y="1421945"/>
            <a:ext cx="5573939" cy="4069669"/>
          </a:xfrm>
          <a:prstGeom prst="rect">
            <a:avLst/>
          </a:prstGeom>
          <a:noFill/>
          <a:ln>
            <a:noFill/>
          </a:ln>
        </p:spPr>
        <p:txBody>
          <a:bodyPr lIns="65300" tIns="32650" rIns="65300" bIns="32650" anchor="t" anchorCtr="0">
            <a:noAutofit/>
          </a:bodyPr>
          <a:lstStyle/>
          <a:p>
            <a:pPr marL="0" marR="0" lvl="0" indent="0" algn="l" rtl="0">
              <a:lnSpc>
                <a:spcPct val="110000"/>
              </a:lnSpc>
              <a:spcBef>
                <a:spcPts val="0"/>
              </a:spcBef>
              <a:buClr>
                <a:schemeClr val="dk1"/>
              </a:buClr>
              <a:buSzPct val="25000"/>
              <a:buFont typeface="Noto Sans Symbols"/>
              <a:buNone/>
            </a:pPr>
            <a:r>
              <a:rPr lang="fr-FR" sz="3100" b="0" i="0" u="none" strike="noStrike" cap="none" dirty="0" smtClean="0">
                <a:solidFill>
                  <a:schemeClr val="dk1"/>
                </a:solidFill>
                <a:latin typeface="Calibri"/>
                <a:ea typeface="Calibri"/>
                <a:cs typeface="Calibri"/>
                <a:sym typeface="Calibri"/>
              </a:rPr>
              <a:t>Lors de l’apprentissage </a:t>
            </a:r>
            <a:r>
              <a:rPr lang="fr-FR" sz="3100" b="0" i="0" u="none" strike="noStrike" cap="none" dirty="0">
                <a:solidFill>
                  <a:schemeClr val="dk1"/>
                </a:solidFill>
                <a:latin typeface="Calibri"/>
                <a:ea typeface="Calibri"/>
                <a:cs typeface="Calibri"/>
                <a:sym typeface="Calibri"/>
              </a:rPr>
              <a:t>par la </a:t>
            </a:r>
            <a:r>
              <a:rPr lang="fr-FR" sz="3100" b="0" i="0" u="none" strike="noStrike" cap="none" dirty="0" smtClean="0">
                <a:solidFill>
                  <a:schemeClr val="dk1"/>
                </a:solidFill>
                <a:latin typeface="Calibri"/>
                <a:ea typeface="Calibri"/>
                <a:cs typeface="Calibri"/>
                <a:sym typeface="Calibri"/>
              </a:rPr>
              <a:t>production, l’enseignant </a:t>
            </a:r>
            <a:r>
              <a:rPr lang="fr-FR" sz="3100" b="0" i="0" u="none" strike="noStrike" cap="none" dirty="0">
                <a:solidFill>
                  <a:schemeClr val="dk1"/>
                </a:solidFill>
                <a:latin typeface="Calibri"/>
                <a:ea typeface="Calibri"/>
                <a:cs typeface="Calibri"/>
                <a:sym typeface="Calibri"/>
              </a:rPr>
              <a:t>motive l’apprenant </a:t>
            </a:r>
            <a:r>
              <a:rPr lang="fr-FR" sz="3100" b="0" i="0" u="none" strike="noStrike" cap="none" dirty="0" smtClean="0">
                <a:solidFill>
                  <a:schemeClr val="dk1"/>
                </a:solidFill>
                <a:latin typeface="Calibri"/>
                <a:ea typeface="Calibri"/>
                <a:cs typeface="Calibri"/>
                <a:sym typeface="Calibri"/>
              </a:rPr>
              <a:t>à </a:t>
            </a:r>
            <a:r>
              <a:rPr lang="fr-FR" sz="3100" b="0" i="0" u="none" strike="noStrike" cap="none" dirty="0">
                <a:solidFill>
                  <a:schemeClr val="dk1"/>
                </a:solidFill>
                <a:latin typeface="Calibri"/>
                <a:ea typeface="Calibri"/>
                <a:cs typeface="Calibri"/>
                <a:sym typeface="Calibri"/>
              </a:rPr>
              <a:t>consolider ses </a:t>
            </a:r>
            <a:r>
              <a:rPr lang="fr-FR" sz="3100" b="0" i="0" u="none" strike="noStrike" cap="none" dirty="0" smtClean="0">
                <a:solidFill>
                  <a:schemeClr val="dk1"/>
                </a:solidFill>
                <a:latin typeface="Calibri"/>
                <a:ea typeface="Calibri"/>
                <a:cs typeface="Calibri"/>
                <a:sym typeface="Calibri"/>
              </a:rPr>
              <a:t>acquis. Ce dernier exprime, par le biais d’une création, sa </a:t>
            </a:r>
            <a:r>
              <a:rPr lang="fr-FR" sz="3100" b="0" i="0" u="none" strike="noStrike" cap="none" dirty="0">
                <a:solidFill>
                  <a:schemeClr val="dk1"/>
                </a:solidFill>
                <a:latin typeface="Calibri"/>
                <a:ea typeface="Calibri"/>
                <a:cs typeface="Calibri"/>
                <a:sym typeface="Calibri"/>
              </a:rPr>
              <a:t>compréhension </a:t>
            </a:r>
            <a:r>
              <a:rPr lang="fr-FR" sz="3100" b="0" i="0" u="none" strike="noStrike" cap="none" dirty="0" smtClean="0">
                <a:solidFill>
                  <a:schemeClr val="dk1"/>
                </a:solidFill>
                <a:latin typeface="Calibri"/>
                <a:ea typeface="Calibri"/>
                <a:cs typeface="Calibri"/>
                <a:sym typeface="Calibri"/>
              </a:rPr>
              <a:t>des concepts enseignés. </a:t>
            </a:r>
            <a:endParaRPr lang="fr-FR" sz="3100" b="0" i="0" u="none" strike="noStrike" cap="none" dirty="0">
              <a:solidFill>
                <a:schemeClr val="dk1"/>
              </a:solidFill>
              <a:latin typeface="Calibri"/>
              <a:ea typeface="Calibri"/>
              <a:cs typeface="Calibri"/>
              <a:sym typeface="Calibri"/>
            </a:endParaRPr>
          </a:p>
        </p:txBody>
      </p:sp>
      <p:sp>
        <p:nvSpPr>
          <p:cNvPr id="7" name="Titre 2"/>
          <p:cNvSpPr txBox="1">
            <a:spLocks/>
          </p:cNvSpPr>
          <p:nvPr/>
        </p:nvSpPr>
        <p:spPr>
          <a:xfrm rot="16200000">
            <a:off x="-1419145" y="1833756"/>
            <a:ext cx="4759496" cy="88278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fr-FR" sz="6000" dirty="0" smtClean="0"/>
              <a:t>Production</a:t>
            </a:r>
            <a:endParaRPr lang="fr-FR" sz="6000"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646" y="5491614"/>
            <a:ext cx="1055913" cy="105591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9" name="Rectangle 8"/>
          <p:cNvSpPr/>
          <p:nvPr/>
        </p:nvSpPr>
        <p:spPr>
          <a:xfrm>
            <a:off x="0" y="0"/>
            <a:ext cx="9144000" cy="833500"/>
          </a:xfrm>
          <a:prstGeom prst="rect">
            <a:avLst/>
          </a:prstGeom>
          <a:solidFill>
            <a:srgbClr val="95D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Shape 129"/>
          <p:cNvSpPr txBox="1">
            <a:spLocks noGrp="1"/>
          </p:cNvSpPr>
          <p:nvPr>
            <p:ph type="body" idx="2"/>
          </p:nvPr>
        </p:nvSpPr>
        <p:spPr>
          <a:xfrm>
            <a:off x="166324" y="1360575"/>
            <a:ext cx="4332000" cy="4678890"/>
          </a:xfrm>
          <a:prstGeom prst="rect">
            <a:avLst/>
          </a:prstGeom>
          <a:solidFill>
            <a:schemeClr val="lt1"/>
          </a:solidFill>
          <a:ln>
            <a:noFill/>
          </a:ln>
        </p:spPr>
        <p:txBody>
          <a:bodyPr lIns="65300" tIns="32650" rIns="65300" bIns="32650" anchor="t" anchorCtr="0">
            <a:noAutofit/>
          </a:bodyPr>
          <a:lstStyle/>
          <a:p>
            <a:pPr marL="0" marR="0" lvl="0" indent="0" algn="l" rtl="0">
              <a:lnSpc>
                <a:spcPct val="90000"/>
              </a:lnSpc>
              <a:spcBef>
                <a:spcPts val="0"/>
              </a:spcBef>
              <a:spcAft>
                <a:spcPts val="0"/>
              </a:spcAft>
              <a:buClr>
                <a:schemeClr val="dk1"/>
              </a:buClr>
              <a:buSzPct val="25000"/>
              <a:buFont typeface="Noto Sans Symbols"/>
              <a:buNone/>
            </a:pPr>
            <a:r>
              <a:rPr lang="fr-FR" sz="2000" b="0" i="0" u="none" strike="noStrike" cap="none" dirty="0">
                <a:solidFill>
                  <a:schemeClr val="dk1"/>
                </a:solidFill>
                <a:latin typeface="Calibri"/>
                <a:ea typeface="Calibri"/>
                <a:cs typeface="Calibri"/>
                <a:sym typeface="Calibri"/>
              </a:rPr>
              <a:t>Expressions par</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Bilans, commentaires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Mémoires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Rapports</a:t>
            </a:r>
          </a:p>
          <a:p>
            <a:pPr marL="361950" marR="0" lvl="0" indent="-361950" algn="l" rtl="0">
              <a:lnSpc>
                <a:spcPct val="90000"/>
              </a:lnSpc>
              <a:spcBef>
                <a:spcPts val="1000"/>
              </a:spcBef>
              <a:spcAft>
                <a:spcPts val="0"/>
              </a:spcAft>
              <a:buClr>
                <a:srgbClr val="000000"/>
              </a:buClr>
              <a:buSzPct val="100000"/>
              <a:buFont typeface="Noto Sans Symbols"/>
              <a:buChar char="❑"/>
            </a:pPr>
            <a:r>
              <a:rPr lang="fr-FR" dirty="0">
                <a:solidFill>
                  <a:srgbClr val="000000"/>
                </a:solidFill>
              </a:rPr>
              <a:t>C</a:t>
            </a:r>
            <a:r>
              <a:rPr lang="fr-FR" sz="2000" b="0" i="0" u="none" strike="noStrike" cap="none" dirty="0">
                <a:solidFill>
                  <a:srgbClr val="000000"/>
                </a:solidFill>
                <a:latin typeface="Calibri"/>
                <a:ea typeface="Calibri"/>
                <a:cs typeface="Calibri"/>
                <a:sym typeface="Calibri"/>
              </a:rPr>
              <a:t>ompte rendu</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Modèles (conceptions, dessins) </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Prestations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Objets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Animations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Maquettes / prototypes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Vidéos</a:t>
            </a:r>
          </a:p>
          <a:p>
            <a:pPr marL="361950" marR="0" lvl="0" indent="-361950" algn="l" rtl="0">
              <a:lnSpc>
                <a:spcPct val="90000"/>
              </a:lnSpc>
              <a:spcBef>
                <a:spcPts val="1000"/>
              </a:spcBef>
              <a:buClr>
                <a:schemeClr val="dk1"/>
              </a:buClr>
              <a:buSzPct val="100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131" name="Shape 131"/>
          <p:cNvSpPr txBox="1">
            <a:spLocks noGrp="1"/>
          </p:cNvSpPr>
          <p:nvPr>
            <p:ph type="body" idx="4"/>
          </p:nvPr>
        </p:nvSpPr>
        <p:spPr>
          <a:xfrm>
            <a:off x="4629149" y="1360575"/>
            <a:ext cx="4391100" cy="4678890"/>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Pr</a:t>
            </a:r>
            <a:r>
              <a:rPr lang="fr-FR" sz="2000" b="0" i="0" u="none" strike="noStrike" cap="none" dirty="0">
                <a:solidFill>
                  <a:srgbClr val="000000"/>
                </a:solidFill>
                <a:latin typeface="Calibri"/>
                <a:ea typeface="Calibri"/>
                <a:cs typeface="Calibri"/>
                <a:sym typeface="Calibri"/>
              </a:rPr>
              <a:t>odu</a:t>
            </a:r>
            <a:r>
              <a:rPr lang="fr-FR" dirty="0">
                <a:solidFill>
                  <a:srgbClr val="000000"/>
                </a:solidFill>
              </a:rPr>
              <a:t>ction</a:t>
            </a:r>
            <a:r>
              <a:rPr lang="fr-FR" sz="2000" b="0" i="0" u="none" strike="noStrike" cap="none" dirty="0">
                <a:solidFill>
                  <a:srgbClr val="000000"/>
                </a:solidFill>
                <a:latin typeface="Calibri"/>
                <a:ea typeface="Calibri"/>
                <a:cs typeface="Calibri"/>
                <a:sym typeface="Calibri"/>
              </a:rPr>
              <a:t> et stockage de document numérique</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Représentations graphiques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Prestations, objets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Animations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Maquettes / </a:t>
            </a:r>
            <a:r>
              <a:rPr lang="fr-FR" dirty="0">
                <a:solidFill>
                  <a:srgbClr val="000000"/>
                </a:solidFill>
              </a:rPr>
              <a:t>prototypes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Ressources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Diaporamas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Photos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Vidéos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Blogs</a:t>
            </a:r>
          </a:p>
          <a:p>
            <a:pPr marL="361950" marR="0" lvl="0" indent="-361950" algn="l" rtl="0">
              <a:lnSpc>
                <a:spcPct val="90000"/>
              </a:lnSpc>
              <a:spcBef>
                <a:spcPts val="1000"/>
              </a:spcBef>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e-portfolios</a:t>
            </a:r>
          </a:p>
        </p:txBody>
      </p:sp>
      <p:sp>
        <p:nvSpPr>
          <p:cNvPr id="132" name="Shape 132"/>
          <p:cNvSpPr txBox="1">
            <a:spLocks noGrp="1"/>
          </p:cNvSpPr>
          <p:nvPr>
            <p:ph type="title"/>
          </p:nvPr>
        </p:nvSpPr>
        <p:spPr>
          <a:xfrm>
            <a:off x="908858" y="116727"/>
            <a:ext cx="7606492"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3600" b="1" i="0" u="none" strike="noStrike" cap="none" dirty="0" smtClean="0">
                <a:solidFill>
                  <a:schemeClr val="dk1"/>
                </a:solidFill>
                <a:latin typeface="Calibri"/>
                <a:ea typeface="Calibri"/>
                <a:cs typeface="Calibri"/>
                <a:sym typeface="Calibri"/>
              </a:rPr>
              <a:t>Production </a:t>
            </a:r>
            <a:endParaRPr lang="fr-FR" sz="3600" b="1" i="0" u="none" strike="noStrike" cap="none" dirty="0">
              <a:solidFill>
                <a:schemeClr val="dk1"/>
              </a:solidFill>
              <a:latin typeface="Calibri"/>
              <a:ea typeface="Calibri"/>
              <a:cs typeface="Calibri"/>
              <a:sym typeface="Calibri"/>
            </a:endParaRPr>
          </a:p>
        </p:txBody>
      </p:sp>
      <p:sp>
        <p:nvSpPr>
          <p:cNvPr id="10" name="Rectangle 9"/>
          <p:cNvSpPr/>
          <p:nvPr/>
        </p:nvSpPr>
        <p:spPr>
          <a:xfrm>
            <a:off x="4534111" y="671272"/>
            <a:ext cx="45719" cy="5450922"/>
          </a:xfrm>
          <a:prstGeom prst="rect">
            <a:avLst/>
          </a:prstGeom>
          <a:solidFill>
            <a:srgbClr val="95D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12"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smtClean="0"/>
              <a:t>les TICE</a:t>
            </a:r>
            <a:endParaRPr lang="fr-FR" u="sng" cap="all" dirty="0"/>
          </a:p>
        </p:txBody>
      </p:sp>
      <p:sp>
        <p:nvSpPr>
          <p:cNvPr id="13" name="Rectangle 12"/>
          <p:cNvSpPr/>
          <p:nvPr/>
        </p:nvSpPr>
        <p:spPr>
          <a:xfrm>
            <a:off x="7108723" y="116727"/>
            <a:ext cx="1903425" cy="617673"/>
          </a:xfrm>
          <a:prstGeom prst="rect">
            <a:avLst/>
          </a:prstGeom>
          <a:solidFill>
            <a:srgbClr val="FAF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7126640" y="116727"/>
            <a:ext cx="1885508" cy="276999"/>
          </a:xfrm>
          <a:prstGeom prst="rect">
            <a:avLst/>
          </a:prstGeom>
          <a:noFill/>
        </p:spPr>
        <p:txBody>
          <a:bodyPr wrap="square" rtlCol="0">
            <a:spAutoFit/>
          </a:bodyPr>
          <a:lstStyle/>
          <a:p>
            <a:r>
              <a:rPr lang="fr-FR" sz="1200" dirty="0" smtClean="0">
                <a:solidFill>
                  <a:schemeClr val="bg2">
                    <a:lumMod val="75000"/>
                  </a:schemeClr>
                </a:solidFill>
              </a:rPr>
              <a:t>Temps de travail estimé</a:t>
            </a:r>
            <a:endParaRPr lang="fr-FR" sz="1200" dirty="0">
              <a:solidFill>
                <a:schemeClr val="bg2">
                  <a:lumMod val="75000"/>
                </a:schemeClr>
              </a:solidFill>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324" y="111965"/>
            <a:ext cx="656715" cy="656715"/>
          </a:xfrm>
          <a:prstGeom prst="rect">
            <a:avLst/>
          </a:prstGeom>
        </p:spPr>
      </p:pic>
      <p:sp>
        <p:nvSpPr>
          <p:cNvPr id="15" name="Rectangle 14"/>
          <p:cNvSpPr/>
          <p:nvPr/>
        </p:nvSpPr>
        <p:spPr>
          <a:xfrm>
            <a:off x="4264083" y="124176"/>
            <a:ext cx="2602432" cy="646947"/>
          </a:xfrm>
          <a:prstGeom prst="rect">
            <a:avLst/>
          </a:prstGeom>
          <a:solidFill>
            <a:srgbClr val="FAFD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6" name="Tableau 15"/>
          <p:cNvGraphicFramePr>
            <a:graphicFrameLocks noGrp="1"/>
          </p:cNvGraphicFramePr>
          <p:nvPr>
            <p:extLst>
              <p:ext uri="{D42A27DB-BD31-4B8C-83A1-F6EECF244321}">
                <p14:modId xmlns:p14="http://schemas.microsoft.com/office/powerpoint/2010/main" val="930807679"/>
              </p:ext>
            </p:extLst>
          </p:nvPr>
        </p:nvGraphicFramePr>
        <p:xfrm>
          <a:off x="4274785" y="124160"/>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2" name="Rectangle 1"/>
          <p:cNvSpPr/>
          <p:nvPr/>
        </p:nvSpPr>
        <p:spPr>
          <a:xfrm>
            <a:off x="0" y="0"/>
            <a:ext cx="9144000" cy="833500"/>
          </a:xfrm>
          <a:prstGeom prst="rect">
            <a:avLst/>
          </a:prstGeom>
          <a:solidFill>
            <a:srgbClr val="13B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52" name="Shape 52"/>
          <p:cNvSpPr txBox="1">
            <a:spLocks noGrp="1"/>
          </p:cNvSpPr>
          <p:nvPr>
            <p:ph type="body" idx="2"/>
          </p:nvPr>
        </p:nvSpPr>
        <p:spPr>
          <a:xfrm>
            <a:off x="115149" y="1360575"/>
            <a:ext cx="4383000" cy="4690904"/>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L</a:t>
            </a:r>
            <a:r>
              <a:rPr lang="fr-FR" dirty="0"/>
              <a:t>ire</a:t>
            </a:r>
            <a:r>
              <a:rPr lang="fr-FR" sz="2000" b="0" i="0" u="none" strike="noStrike" cap="none" dirty="0">
                <a:solidFill>
                  <a:schemeClr val="dk1"/>
                </a:solidFill>
                <a:latin typeface="Calibri"/>
                <a:ea typeface="Calibri"/>
                <a:cs typeface="Calibri"/>
                <a:sym typeface="Calibri"/>
              </a:rPr>
              <a:t> des livres</a:t>
            </a:r>
            <a:r>
              <a:rPr lang="fr-FR" dirty="0"/>
              <a:t>,</a:t>
            </a:r>
            <a:r>
              <a:rPr lang="fr-FR" sz="2000" b="0" i="0" u="none" strike="noStrike" cap="none" dirty="0">
                <a:solidFill>
                  <a:schemeClr val="dk1"/>
                </a:solidFill>
                <a:latin typeface="Calibri"/>
                <a:ea typeface="Calibri"/>
                <a:cs typeface="Calibri"/>
                <a:sym typeface="Calibri"/>
              </a:rPr>
              <a:t> documents</a:t>
            </a:r>
            <a:r>
              <a:rPr lang="fr-FR" dirty="0"/>
              <a:t>,</a:t>
            </a:r>
            <a:r>
              <a:rPr lang="fr-FR" sz="2000" b="0" i="0" u="none" strike="noStrike" cap="none" dirty="0">
                <a:solidFill>
                  <a:schemeClr val="dk1"/>
                </a:solidFill>
                <a:latin typeface="Calibri"/>
                <a:ea typeface="Calibri"/>
                <a:cs typeface="Calibri"/>
                <a:sym typeface="Calibri"/>
              </a:rPr>
              <a:t> articles</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Ecouter l’enseignant en présentiel</a:t>
            </a:r>
            <a:r>
              <a:rPr lang="fr-FR" dirty="0"/>
              <a:t>, </a:t>
            </a:r>
            <a:r>
              <a:rPr lang="fr-FR" sz="2000" b="0" i="0" u="none" strike="noStrike" cap="none" dirty="0">
                <a:solidFill>
                  <a:schemeClr val="dk1"/>
                </a:solidFill>
                <a:latin typeface="Calibri"/>
                <a:ea typeface="Calibri"/>
                <a:cs typeface="Calibri"/>
                <a:sym typeface="Calibri"/>
              </a:rPr>
              <a:t> </a:t>
            </a:r>
            <a:r>
              <a:rPr lang="fr-FR" dirty="0"/>
              <a:t>suivre des conférence</a:t>
            </a:r>
            <a:r>
              <a:rPr lang="fr-FR" dirty="0">
                <a:solidFill>
                  <a:srgbClr val="000000"/>
                </a:solidFill>
              </a:rPr>
              <a:t>s, cours magistraux </a:t>
            </a:r>
          </a:p>
          <a:p>
            <a:pPr marL="361950" marR="0" lvl="0" indent="-361950" algn="l" rtl="0">
              <a:lnSpc>
                <a:spcPct val="90000"/>
              </a:lnSpc>
              <a:spcBef>
                <a:spcPts val="1000"/>
              </a:spcBef>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Suivre des démonstrations</a:t>
            </a:r>
            <a:r>
              <a:rPr lang="fr-FR" dirty="0"/>
              <a:t>,</a:t>
            </a:r>
            <a:r>
              <a:rPr lang="fr-FR" sz="2000" b="0" i="0" u="none" strike="noStrike" cap="none" dirty="0">
                <a:solidFill>
                  <a:schemeClr val="dk1"/>
                </a:solidFill>
                <a:latin typeface="Calibri"/>
                <a:ea typeface="Calibri"/>
                <a:cs typeface="Calibri"/>
                <a:sym typeface="Calibri"/>
              </a:rPr>
              <a:t> master classe</a:t>
            </a:r>
            <a:r>
              <a:rPr lang="fr-FR" dirty="0"/>
              <a:t>s</a:t>
            </a:r>
          </a:p>
        </p:txBody>
      </p:sp>
      <p:sp>
        <p:nvSpPr>
          <p:cNvPr id="53"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smtClean="0"/>
              <a:t>les TICE</a:t>
            </a:r>
            <a:endParaRPr lang="fr-FR" u="sng" cap="all" dirty="0"/>
          </a:p>
        </p:txBody>
      </p:sp>
      <p:sp>
        <p:nvSpPr>
          <p:cNvPr id="54" name="Shape 54"/>
          <p:cNvSpPr txBox="1">
            <a:spLocks noGrp="1"/>
          </p:cNvSpPr>
          <p:nvPr>
            <p:ph type="body" idx="4"/>
          </p:nvPr>
        </p:nvSpPr>
        <p:spPr>
          <a:xfrm>
            <a:off x="4629149" y="1360575"/>
            <a:ext cx="4383000" cy="4778234"/>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L</a:t>
            </a:r>
            <a:r>
              <a:rPr lang="fr-FR" sz="2000" b="0" i="0" u="none" strike="noStrike" cap="none" dirty="0">
                <a:solidFill>
                  <a:srgbClr val="000000"/>
                </a:solidFill>
                <a:latin typeface="Calibri"/>
                <a:ea typeface="Calibri"/>
                <a:cs typeface="Calibri"/>
                <a:sym typeface="Calibri"/>
              </a:rPr>
              <a:t>ire des ressources numé</a:t>
            </a:r>
            <a:r>
              <a:rPr lang="fr-FR" dirty="0">
                <a:solidFill>
                  <a:srgbClr val="000000"/>
                </a:solidFill>
              </a:rPr>
              <a:t>r</a:t>
            </a:r>
            <a:r>
              <a:rPr lang="fr-FR" sz="2000" b="0" i="0" u="none" strike="noStrike" cap="none" dirty="0">
                <a:solidFill>
                  <a:srgbClr val="000000"/>
                </a:solidFill>
                <a:latin typeface="Calibri"/>
                <a:ea typeface="Calibri"/>
                <a:cs typeface="Calibri"/>
                <a:sym typeface="Calibri"/>
              </a:rPr>
              <a:t>iques, multimédia, des sites web</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Suivre des podcasts ou </a:t>
            </a:r>
            <a:r>
              <a:rPr lang="fr-FR" sz="2000" b="0" i="0" u="none" strike="noStrike" cap="none" dirty="0" err="1">
                <a:solidFill>
                  <a:schemeClr val="dk1"/>
                </a:solidFill>
                <a:latin typeface="Calibri"/>
                <a:ea typeface="Calibri"/>
                <a:cs typeface="Calibri"/>
                <a:sym typeface="Calibri"/>
              </a:rPr>
              <a:t>webcasts</a:t>
            </a:r>
            <a:endParaRPr lang="fr-FR" sz="2000" b="0" i="0" u="none" strike="noStrike" cap="none" dirty="0">
              <a:solidFill>
                <a:schemeClr val="dk1"/>
              </a:solidFill>
              <a:latin typeface="Calibri"/>
              <a:ea typeface="Calibri"/>
              <a:cs typeface="Calibri"/>
              <a:sym typeface="Calibri"/>
            </a:endParaRP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Regarder des vidéos</a:t>
            </a:r>
            <a:r>
              <a:rPr lang="fr-FR" dirty="0"/>
              <a:t>, des</a:t>
            </a:r>
            <a:r>
              <a:rPr lang="fr-FR" sz="2000" b="0" i="0" u="none" strike="noStrike" cap="none" dirty="0">
                <a:solidFill>
                  <a:schemeClr val="dk1"/>
                </a:solidFill>
                <a:latin typeface="Calibri"/>
                <a:ea typeface="Calibri"/>
                <a:cs typeface="Calibri"/>
                <a:sym typeface="Calibri"/>
              </a:rPr>
              <a:t> animations</a:t>
            </a:r>
          </a:p>
          <a:p>
            <a:pPr marL="361950" marR="0" lvl="0" indent="-361950" algn="l" rtl="0">
              <a:lnSpc>
                <a:spcPct val="90000"/>
              </a:lnSpc>
              <a:spcBef>
                <a:spcPts val="1000"/>
              </a:spcBef>
              <a:buClr>
                <a:schemeClr val="dk1"/>
              </a:buClr>
              <a:buSzPct val="100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55" name="Shape 55"/>
          <p:cNvSpPr txBox="1">
            <a:spLocks noGrp="1"/>
          </p:cNvSpPr>
          <p:nvPr>
            <p:ph type="title"/>
          </p:nvPr>
        </p:nvSpPr>
        <p:spPr>
          <a:xfrm>
            <a:off x="1097280" y="116727"/>
            <a:ext cx="7418070"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3600" b="1" i="0" u="none" strike="noStrike" cap="none" dirty="0" smtClean="0">
                <a:solidFill>
                  <a:schemeClr val="dk1"/>
                </a:solidFill>
                <a:latin typeface="Calibri"/>
                <a:ea typeface="Calibri"/>
                <a:cs typeface="Calibri"/>
                <a:sym typeface="Calibri"/>
              </a:rPr>
              <a:t>Acquisition</a:t>
            </a:r>
            <a:endParaRPr lang="fr-FR" sz="3600" b="1" i="0" u="none" strike="noStrike" cap="none" dirty="0">
              <a:solidFill>
                <a:schemeClr val="dk1"/>
              </a:solidFill>
              <a:latin typeface="Calibri"/>
              <a:ea typeface="Calibri"/>
              <a:cs typeface="Calibri"/>
              <a:sym typeface="Calibri"/>
            </a:endParaRPr>
          </a:p>
        </p:txBody>
      </p:sp>
      <p:sp>
        <p:nvSpPr>
          <p:cNvPr id="3" name="Rectangle 2"/>
          <p:cNvSpPr/>
          <p:nvPr/>
        </p:nvSpPr>
        <p:spPr>
          <a:xfrm>
            <a:off x="4534111" y="730264"/>
            <a:ext cx="45719" cy="5450922"/>
          </a:xfrm>
          <a:prstGeom prst="rect">
            <a:avLst/>
          </a:prstGeom>
          <a:solidFill>
            <a:srgbClr val="13B1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3"/>
          <p:cNvSpPr/>
          <p:nvPr/>
        </p:nvSpPr>
        <p:spPr>
          <a:xfrm>
            <a:off x="7108723" y="116727"/>
            <a:ext cx="1903425" cy="617673"/>
          </a:xfrm>
          <a:prstGeom prst="rect">
            <a:avLst/>
          </a:prstGeom>
          <a:solidFill>
            <a:srgbClr val="D2FA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7126640" y="116727"/>
            <a:ext cx="1885508" cy="276999"/>
          </a:xfrm>
          <a:prstGeom prst="rect">
            <a:avLst/>
          </a:prstGeom>
          <a:noFill/>
        </p:spPr>
        <p:txBody>
          <a:bodyPr wrap="square" rtlCol="0">
            <a:spAutoFit/>
          </a:bodyPr>
          <a:lstStyle/>
          <a:p>
            <a:r>
              <a:rPr lang="fr-FR" sz="1200" dirty="0" smtClean="0">
                <a:solidFill>
                  <a:schemeClr val="bg2">
                    <a:lumMod val="75000"/>
                  </a:schemeClr>
                </a:solidFill>
              </a:rPr>
              <a:t>Temps de travail estimé</a:t>
            </a:r>
            <a:endParaRPr lang="fr-FR" sz="1200" dirty="0">
              <a:solidFill>
                <a:schemeClr val="bg2">
                  <a:lumMod val="75000"/>
                </a:schemeClr>
              </a:solidFill>
            </a:endParaRPr>
          </a:p>
        </p:txBody>
      </p:sp>
      <p:pic>
        <p:nvPicPr>
          <p:cNvPr id="12" name="Imag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52" y="134630"/>
            <a:ext cx="608583" cy="608583"/>
          </a:xfrm>
          <a:prstGeom prst="rect">
            <a:avLst/>
          </a:prstGeom>
        </p:spPr>
      </p:pic>
      <p:sp>
        <p:nvSpPr>
          <p:cNvPr id="13" name="Rectangle 12"/>
          <p:cNvSpPr/>
          <p:nvPr/>
        </p:nvSpPr>
        <p:spPr>
          <a:xfrm>
            <a:off x="4280326" y="114659"/>
            <a:ext cx="2602433" cy="617673"/>
          </a:xfrm>
          <a:prstGeom prst="rect">
            <a:avLst/>
          </a:prstGeom>
          <a:solidFill>
            <a:srgbClr val="D2FA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Tableau 6"/>
          <p:cNvGraphicFramePr>
            <a:graphicFrameLocks noGrp="1"/>
          </p:cNvGraphicFramePr>
          <p:nvPr>
            <p:extLst>
              <p:ext uri="{D42A27DB-BD31-4B8C-83A1-F6EECF244321}">
                <p14:modId xmlns:p14="http://schemas.microsoft.com/office/powerpoint/2010/main" val="3593405106"/>
              </p:ext>
            </p:extLst>
          </p:nvPr>
        </p:nvGraphicFramePr>
        <p:xfrm>
          <a:off x="4280327" y="124160"/>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DE76"/>
        </a:solidFill>
        <a:effectLst/>
      </p:bgPr>
    </p:bg>
    <p:spTree>
      <p:nvGrpSpPr>
        <p:cNvPr id="1" name="Shape 42"/>
        <p:cNvGrpSpPr/>
        <p:nvPr/>
      </p:nvGrpSpPr>
      <p:grpSpPr>
        <a:xfrm>
          <a:off x="0" y="0"/>
          <a:ext cx="0" cy="0"/>
          <a:chOff x="0" y="0"/>
          <a:chExt cx="0" cy="0"/>
        </a:xfrm>
      </p:grpSpPr>
      <p:sp>
        <p:nvSpPr>
          <p:cNvPr id="6" name="Rectangle 5"/>
          <p:cNvSpPr/>
          <p:nvPr/>
        </p:nvSpPr>
        <p:spPr>
          <a:xfrm>
            <a:off x="271160" y="0"/>
            <a:ext cx="1569412" cy="6858000"/>
          </a:xfrm>
          <a:prstGeom prst="rect">
            <a:avLst/>
          </a:prstGeom>
          <a:solidFill>
            <a:srgbClr val="CC9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Shape 43"/>
          <p:cNvSpPr txBox="1">
            <a:spLocks noGrp="1"/>
          </p:cNvSpPr>
          <p:nvPr>
            <p:ph type="body" idx="1"/>
          </p:nvPr>
        </p:nvSpPr>
        <p:spPr>
          <a:xfrm>
            <a:off x="2826328" y="1085885"/>
            <a:ext cx="5676589" cy="4069800"/>
          </a:xfrm>
          <a:prstGeom prst="rect">
            <a:avLst/>
          </a:prstGeom>
          <a:noFill/>
          <a:ln>
            <a:noFill/>
          </a:ln>
        </p:spPr>
        <p:txBody>
          <a:bodyPr lIns="65300" tIns="32650" rIns="65300" bIns="32650" anchor="t" anchorCtr="0">
            <a:noAutofit/>
          </a:bodyPr>
          <a:lstStyle/>
          <a:p>
            <a:pPr marL="0" marR="0" lvl="0" indent="0" algn="l" rtl="0">
              <a:lnSpc>
                <a:spcPct val="110000"/>
              </a:lnSpc>
              <a:spcBef>
                <a:spcPts val="0"/>
              </a:spcBef>
              <a:buClr>
                <a:schemeClr val="dk1"/>
              </a:buClr>
              <a:buSzPct val="25000"/>
              <a:buFont typeface="Noto Sans Symbols"/>
              <a:buNone/>
            </a:pPr>
            <a:r>
              <a:rPr lang="fr-FR" dirty="0">
                <a:solidFill>
                  <a:srgbClr val="000000"/>
                </a:solidFill>
              </a:rPr>
              <a:t>L’apprentissage </a:t>
            </a:r>
            <a:r>
              <a:rPr lang="fr-FR" sz="3100" b="0" i="0" u="none" strike="noStrike" cap="none" dirty="0">
                <a:solidFill>
                  <a:srgbClr val="000000"/>
                </a:solidFill>
                <a:latin typeface="Calibri"/>
                <a:ea typeface="Calibri"/>
                <a:cs typeface="Calibri"/>
                <a:sym typeface="Calibri"/>
              </a:rPr>
              <a:t>par collaboration comprend surtout </a:t>
            </a:r>
            <a:r>
              <a:rPr lang="fr-FR" dirty="0">
                <a:solidFill>
                  <a:srgbClr val="000000"/>
                </a:solidFill>
              </a:rPr>
              <a:t>des activités de </a:t>
            </a:r>
            <a:r>
              <a:rPr lang="fr-FR" i="1" dirty="0" smtClean="0">
                <a:solidFill>
                  <a:srgbClr val="000000"/>
                </a:solidFill>
              </a:rPr>
              <a:t>discussion</a:t>
            </a:r>
            <a:r>
              <a:rPr lang="fr-FR" dirty="0" smtClean="0">
                <a:solidFill>
                  <a:srgbClr val="000000"/>
                </a:solidFill>
              </a:rPr>
              <a:t>, </a:t>
            </a:r>
            <a:r>
              <a:rPr lang="fr-FR" dirty="0">
                <a:solidFill>
                  <a:srgbClr val="000000"/>
                </a:solidFill>
              </a:rPr>
              <a:t>de </a:t>
            </a:r>
            <a:r>
              <a:rPr lang="fr-FR" i="1" dirty="0" smtClean="0">
                <a:solidFill>
                  <a:srgbClr val="000000"/>
                </a:solidFill>
              </a:rPr>
              <a:t>pratique</a:t>
            </a:r>
            <a:r>
              <a:rPr lang="fr-FR" dirty="0" smtClean="0">
                <a:solidFill>
                  <a:srgbClr val="000000"/>
                </a:solidFill>
              </a:rPr>
              <a:t> </a:t>
            </a:r>
            <a:r>
              <a:rPr lang="fr-FR" dirty="0">
                <a:solidFill>
                  <a:srgbClr val="000000"/>
                </a:solidFill>
              </a:rPr>
              <a:t>et de </a:t>
            </a:r>
            <a:r>
              <a:rPr lang="fr-FR" i="1" dirty="0" smtClean="0">
                <a:solidFill>
                  <a:srgbClr val="000000"/>
                </a:solidFill>
              </a:rPr>
              <a:t>production</a:t>
            </a:r>
            <a:r>
              <a:rPr lang="fr-FR" dirty="0" smtClean="0">
                <a:solidFill>
                  <a:srgbClr val="000000"/>
                </a:solidFill>
              </a:rPr>
              <a:t> en équipe qui doivent aboutir à un consensus. </a:t>
            </a:r>
          </a:p>
          <a:p>
            <a:pPr marL="0" marR="0" lvl="0" indent="0" algn="l" rtl="0">
              <a:lnSpc>
                <a:spcPct val="110000"/>
              </a:lnSpc>
              <a:spcBef>
                <a:spcPts val="0"/>
              </a:spcBef>
              <a:buClr>
                <a:schemeClr val="dk1"/>
              </a:buClr>
              <a:buSzPct val="25000"/>
              <a:buFont typeface="Noto Sans Symbols"/>
              <a:buNone/>
            </a:pPr>
            <a:r>
              <a:rPr lang="fr-FR" dirty="0" smtClean="0">
                <a:solidFill>
                  <a:srgbClr val="000000"/>
                </a:solidFill>
              </a:rPr>
              <a:t>Les apprenants construisent collectivement leurs savoirs.</a:t>
            </a:r>
            <a:endParaRPr lang="fr-FR" sz="3100" b="0" i="0" u="none" strike="noStrike" cap="none" dirty="0">
              <a:solidFill>
                <a:srgbClr val="000000"/>
              </a:solidFill>
              <a:latin typeface="Calibri"/>
              <a:ea typeface="Calibri"/>
              <a:cs typeface="Calibri"/>
              <a:sym typeface="Calibri"/>
            </a:endParaRPr>
          </a:p>
        </p:txBody>
      </p:sp>
      <p:sp>
        <p:nvSpPr>
          <p:cNvPr id="7" name="Titre 2"/>
          <p:cNvSpPr txBox="1">
            <a:spLocks/>
          </p:cNvSpPr>
          <p:nvPr/>
        </p:nvSpPr>
        <p:spPr>
          <a:xfrm rot="16200000">
            <a:off x="-1792309" y="2226995"/>
            <a:ext cx="5469775" cy="88278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fr-FR" sz="6000" dirty="0" smtClean="0"/>
              <a:t>Collaboration</a:t>
            </a:r>
            <a:endParaRPr lang="fr-FR" sz="6000"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188" y="5469776"/>
            <a:ext cx="993369" cy="993369"/>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7" name="Rectangle 6"/>
          <p:cNvSpPr/>
          <p:nvPr/>
        </p:nvSpPr>
        <p:spPr>
          <a:xfrm>
            <a:off x="0" y="0"/>
            <a:ext cx="9144000" cy="8335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4534111" y="715516"/>
            <a:ext cx="45719" cy="545092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Shape 61"/>
          <p:cNvSpPr txBox="1">
            <a:spLocks noGrp="1"/>
          </p:cNvSpPr>
          <p:nvPr>
            <p:ph type="body" idx="2"/>
          </p:nvPr>
        </p:nvSpPr>
        <p:spPr>
          <a:xfrm>
            <a:off x="102349" y="1360574"/>
            <a:ext cx="4395900" cy="4696041"/>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Projets en petits groupes</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Discu</a:t>
            </a:r>
            <a:r>
              <a:rPr lang="fr-FR" dirty="0"/>
              <a:t>ssion</a:t>
            </a:r>
            <a:r>
              <a:rPr lang="fr-FR" sz="2000" b="0" i="0" u="none" strike="noStrike" cap="none" dirty="0">
                <a:solidFill>
                  <a:schemeClr val="dk1"/>
                </a:solidFill>
                <a:latin typeface="Calibri"/>
                <a:ea typeface="Calibri"/>
                <a:cs typeface="Calibri"/>
                <a:sym typeface="Calibri"/>
              </a:rPr>
              <a:t> autour </a:t>
            </a:r>
            <a:r>
              <a:rPr lang="fr-FR" dirty="0"/>
              <a:t>d</a:t>
            </a:r>
            <a:r>
              <a:rPr lang="fr-FR" sz="2000" b="0" i="0" u="none" strike="noStrike" cap="none" dirty="0">
                <a:solidFill>
                  <a:schemeClr val="dk1"/>
                </a:solidFill>
                <a:latin typeface="Calibri"/>
                <a:ea typeface="Calibri"/>
                <a:cs typeface="Calibri"/>
                <a:sym typeface="Calibri"/>
              </a:rPr>
              <a:t>e</a:t>
            </a:r>
            <a:r>
              <a:rPr lang="fr-FR" dirty="0"/>
              <a:t>s</a:t>
            </a:r>
            <a:r>
              <a:rPr lang="fr-FR" sz="2000" b="0" i="0" u="none" strike="noStrike" cap="none" dirty="0">
                <a:solidFill>
                  <a:srgbClr val="000000"/>
                </a:solidFill>
                <a:latin typeface="Calibri"/>
                <a:ea typeface="Calibri"/>
                <a:cs typeface="Calibri"/>
                <a:sym typeface="Calibri"/>
              </a:rPr>
              <a:t> </a:t>
            </a:r>
            <a:r>
              <a:rPr lang="fr-FR" dirty="0">
                <a:solidFill>
                  <a:srgbClr val="000000"/>
                </a:solidFill>
              </a:rPr>
              <a:t>productions</a:t>
            </a:r>
            <a:r>
              <a:rPr lang="fr-FR" sz="2000" b="0" i="0" u="none" strike="noStrike" cap="none" dirty="0">
                <a:solidFill>
                  <a:schemeClr val="dk1"/>
                </a:solidFill>
                <a:latin typeface="Calibri"/>
                <a:ea typeface="Calibri"/>
                <a:cs typeface="Calibri"/>
                <a:sym typeface="Calibri"/>
              </a:rPr>
              <a:t> de tiers</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a:t>Construction/Elaboration d’une production commune</a:t>
            </a:r>
          </a:p>
          <a:p>
            <a:pPr marL="0" marR="0" lvl="0" indent="0" algn="l" rtl="0">
              <a:lnSpc>
                <a:spcPct val="90000"/>
              </a:lnSpc>
              <a:spcBef>
                <a:spcPts val="1000"/>
              </a:spcBef>
              <a:spcAft>
                <a:spcPts val="0"/>
              </a:spcAft>
              <a:buClr>
                <a:schemeClr val="dk1"/>
              </a:buClr>
              <a:buSzPct val="25000"/>
              <a:buFont typeface="Noto Sans Symbols"/>
              <a:buNone/>
            </a:pPr>
            <a:endParaRPr sz="2000" b="0" i="0" u="none" strike="noStrike" cap="none" dirty="0">
              <a:solidFill>
                <a:schemeClr val="dk1"/>
              </a:solidFill>
              <a:latin typeface="Calibri"/>
              <a:ea typeface="Calibri"/>
              <a:cs typeface="Calibri"/>
              <a:sym typeface="Calibri"/>
            </a:endParaRPr>
          </a:p>
          <a:p>
            <a:pPr marL="361950" marR="0" lvl="0" indent="-361950" algn="l" rtl="0">
              <a:lnSpc>
                <a:spcPct val="90000"/>
              </a:lnSpc>
              <a:spcBef>
                <a:spcPts val="1000"/>
              </a:spcBef>
              <a:buClr>
                <a:schemeClr val="dk1"/>
              </a:buClr>
              <a:buSzPct val="100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63" name="Shape 63"/>
          <p:cNvSpPr txBox="1">
            <a:spLocks noGrp="1"/>
          </p:cNvSpPr>
          <p:nvPr>
            <p:ph type="body" idx="4"/>
          </p:nvPr>
        </p:nvSpPr>
        <p:spPr>
          <a:xfrm>
            <a:off x="4663965" y="1360574"/>
            <a:ext cx="4395900" cy="4788508"/>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Projets en petits groupes en utilisant des moyens numériques, forums, wikis, chats, pour discuter les </a:t>
            </a:r>
            <a:r>
              <a:rPr lang="fr-FR" dirty="0"/>
              <a:t>productions </a:t>
            </a:r>
            <a:r>
              <a:rPr lang="fr-FR" sz="2000" b="0" i="0" u="none" strike="noStrike" cap="none" dirty="0">
                <a:solidFill>
                  <a:schemeClr val="dk1"/>
                </a:solidFill>
                <a:latin typeface="Calibri"/>
                <a:ea typeface="Calibri"/>
                <a:cs typeface="Calibri"/>
                <a:sym typeface="Calibri"/>
              </a:rPr>
              <a:t>de tiers</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Elabor</a:t>
            </a:r>
            <a:r>
              <a:rPr lang="fr-FR" dirty="0"/>
              <a:t>ation</a:t>
            </a:r>
            <a:r>
              <a:rPr lang="fr-FR" sz="2000" b="0" i="0" u="none" strike="noStrike" cap="none" dirty="0">
                <a:solidFill>
                  <a:schemeClr val="dk1"/>
                </a:solidFill>
                <a:latin typeface="Calibri"/>
                <a:ea typeface="Calibri"/>
                <a:cs typeface="Calibri"/>
                <a:sym typeface="Calibri"/>
              </a:rPr>
              <a:t> </a:t>
            </a:r>
            <a:r>
              <a:rPr lang="fr-FR" dirty="0"/>
              <a:t>d’une </a:t>
            </a:r>
            <a:r>
              <a:rPr lang="fr-FR" sz="2000" b="0" i="0" u="none" strike="noStrike" cap="none" dirty="0">
                <a:solidFill>
                  <a:schemeClr val="dk1"/>
                </a:solidFill>
                <a:latin typeface="Calibri"/>
                <a:ea typeface="Calibri"/>
                <a:cs typeface="Calibri"/>
                <a:sym typeface="Calibri"/>
              </a:rPr>
              <a:t>production </a:t>
            </a:r>
            <a:r>
              <a:rPr lang="fr-FR" dirty="0"/>
              <a:t>numérique en ligne</a:t>
            </a:r>
          </a:p>
          <a:p>
            <a:pPr marL="361950" marR="0" lvl="0" indent="-361950" algn="l" rtl="0">
              <a:lnSpc>
                <a:spcPct val="90000"/>
              </a:lnSpc>
              <a:spcBef>
                <a:spcPts val="1000"/>
              </a:spcBef>
              <a:buClr>
                <a:schemeClr val="dk1"/>
              </a:buClr>
              <a:buSzPct val="100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64" name="Shape 64"/>
          <p:cNvSpPr txBox="1">
            <a:spLocks noGrp="1"/>
          </p:cNvSpPr>
          <p:nvPr>
            <p:ph type="title"/>
          </p:nvPr>
        </p:nvSpPr>
        <p:spPr>
          <a:xfrm>
            <a:off x="732036" y="116727"/>
            <a:ext cx="7783313"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3600" b="1" i="0" u="none" strike="noStrike" cap="none" smtClean="0">
                <a:solidFill>
                  <a:schemeClr val="dk1"/>
                </a:solidFill>
                <a:latin typeface="Calibri"/>
                <a:ea typeface="Calibri"/>
                <a:cs typeface="Calibri"/>
                <a:sym typeface="Calibri"/>
              </a:rPr>
              <a:t>Collaboration</a:t>
            </a:r>
            <a:endParaRPr lang="fr-FR" sz="3600" b="1" i="0" u="none" strike="noStrike" cap="none" dirty="0">
              <a:solidFill>
                <a:schemeClr val="dk1"/>
              </a:solidFill>
              <a:latin typeface="Calibri"/>
              <a:ea typeface="Calibri"/>
              <a:cs typeface="Calibri"/>
              <a:sym typeface="Calibri"/>
            </a:endParaRPr>
          </a:p>
        </p:txBody>
      </p:sp>
      <p:sp>
        <p:nvSpPr>
          <p:cNvPr id="20"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21"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smtClean="0"/>
              <a:t>les TICE</a:t>
            </a:r>
            <a:endParaRPr lang="fr-FR" u="sng" cap="all" dirty="0"/>
          </a:p>
        </p:txBody>
      </p:sp>
      <p:sp>
        <p:nvSpPr>
          <p:cNvPr id="10" name="Rectangle 9"/>
          <p:cNvSpPr/>
          <p:nvPr/>
        </p:nvSpPr>
        <p:spPr>
          <a:xfrm>
            <a:off x="7108723" y="116727"/>
            <a:ext cx="1903425" cy="617673"/>
          </a:xfrm>
          <a:prstGeom prst="rect">
            <a:avLst/>
          </a:prstGeom>
          <a:solidFill>
            <a:srgbClr val="FFEF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7126640" y="116727"/>
            <a:ext cx="1885508" cy="276999"/>
          </a:xfrm>
          <a:prstGeom prst="rect">
            <a:avLst/>
          </a:prstGeom>
          <a:noFill/>
        </p:spPr>
        <p:txBody>
          <a:bodyPr wrap="square" rtlCol="0">
            <a:spAutoFit/>
          </a:bodyPr>
          <a:lstStyle/>
          <a:p>
            <a:r>
              <a:rPr lang="fr-FR" sz="1200" dirty="0">
                <a:solidFill>
                  <a:schemeClr val="bg2">
                    <a:lumMod val="75000"/>
                  </a:schemeClr>
                </a:solidFill>
              </a:rPr>
              <a:t>Temps de travail estimé</a:t>
            </a:r>
          </a:p>
        </p:txBody>
      </p:sp>
      <p:pic>
        <p:nvPicPr>
          <p:cNvPr id="12" name="Imag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49" y="53405"/>
            <a:ext cx="629688" cy="629688"/>
          </a:xfrm>
          <a:prstGeom prst="rect">
            <a:avLst/>
          </a:prstGeom>
        </p:spPr>
      </p:pic>
      <p:sp>
        <p:nvSpPr>
          <p:cNvPr id="13" name="Rectangle 12"/>
          <p:cNvSpPr/>
          <p:nvPr/>
        </p:nvSpPr>
        <p:spPr>
          <a:xfrm>
            <a:off x="4288944" y="107535"/>
            <a:ext cx="2606738" cy="619947"/>
          </a:xfrm>
          <a:prstGeom prst="rect">
            <a:avLst/>
          </a:prstGeom>
          <a:solidFill>
            <a:srgbClr val="FFEF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4" name="Tableau 13"/>
          <p:cNvGraphicFramePr>
            <a:graphicFrameLocks noGrp="1"/>
          </p:cNvGraphicFramePr>
          <p:nvPr>
            <p:extLst>
              <p:ext uri="{D42A27DB-BD31-4B8C-83A1-F6EECF244321}">
                <p14:modId xmlns:p14="http://schemas.microsoft.com/office/powerpoint/2010/main" val="4256698719"/>
              </p:ext>
            </p:extLst>
          </p:nvPr>
        </p:nvGraphicFramePr>
        <p:xfrm>
          <a:off x="4311168" y="96710"/>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5BEEF"/>
        </a:solidFill>
        <a:effectLst/>
      </p:bgPr>
    </p:bg>
    <p:spTree>
      <p:nvGrpSpPr>
        <p:cNvPr id="1" name="Shape 68"/>
        <p:cNvGrpSpPr/>
        <p:nvPr/>
      </p:nvGrpSpPr>
      <p:grpSpPr>
        <a:xfrm>
          <a:off x="0" y="0"/>
          <a:ext cx="0" cy="0"/>
          <a:chOff x="0" y="0"/>
          <a:chExt cx="0" cy="0"/>
        </a:xfrm>
      </p:grpSpPr>
      <p:sp>
        <p:nvSpPr>
          <p:cNvPr id="6" name="Rectangle 5"/>
          <p:cNvSpPr/>
          <p:nvPr/>
        </p:nvSpPr>
        <p:spPr>
          <a:xfrm>
            <a:off x="271160" y="0"/>
            <a:ext cx="1569412" cy="6858000"/>
          </a:xfrm>
          <a:prstGeom prst="rect">
            <a:avLst/>
          </a:prstGeom>
          <a:solidFill>
            <a:srgbClr val="4C85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Shape 69"/>
          <p:cNvSpPr txBox="1">
            <a:spLocks noGrp="1"/>
          </p:cNvSpPr>
          <p:nvPr>
            <p:ph type="body" idx="1"/>
          </p:nvPr>
        </p:nvSpPr>
        <p:spPr>
          <a:xfrm>
            <a:off x="2926079" y="1421945"/>
            <a:ext cx="5594259" cy="4069669"/>
          </a:xfrm>
          <a:prstGeom prst="rect">
            <a:avLst/>
          </a:prstGeom>
          <a:noFill/>
          <a:ln>
            <a:noFill/>
          </a:ln>
        </p:spPr>
        <p:txBody>
          <a:bodyPr lIns="65300" tIns="32650" rIns="65300" bIns="32650" anchor="t" anchorCtr="0">
            <a:noAutofit/>
          </a:bodyPr>
          <a:lstStyle/>
          <a:p>
            <a:pPr marL="0" marR="0" lvl="0" indent="0" algn="l" rtl="0">
              <a:lnSpc>
                <a:spcPct val="110000"/>
              </a:lnSpc>
              <a:spcBef>
                <a:spcPts val="0"/>
              </a:spcBef>
              <a:buClr>
                <a:schemeClr val="dk1"/>
              </a:buClr>
              <a:buSzPct val="25000"/>
              <a:buFont typeface="Noto Sans Symbols"/>
              <a:buNone/>
            </a:pPr>
            <a:r>
              <a:rPr lang="fr-FR" dirty="0"/>
              <a:t>Apprendre par la discussion exige de l’apprenant qu’il formule ses idées et questions, et qu’il remette en cause et réponde aux idées et questions de l’enseignant et/ou de ses pairs.</a:t>
            </a:r>
          </a:p>
        </p:txBody>
      </p:sp>
      <p:sp>
        <p:nvSpPr>
          <p:cNvPr id="7" name="Titre 2"/>
          <p:cNvSpPr txBox="1">
            <a:spLocks/>
          </p:cNvSpPr>
          <p:nvPr/>
        </p:nvSpPr>
        <p:spPr>
          <a:xfrm rot="16200000">
            <a:off x="-1466215" y="1938358"/>
            <a:ext cx="4759496" cy="88278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fr-FR" sz="6000" dirty="0"/>
              <a:t>Discussion</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142" y="5590508"/>
            <a:ext cx="976546" cy="97654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9" name="Rectangle 8"/>
          <p:cNvSpPr/>
          <p:nvPr/>
        </p:nvSpPr>
        <p:spPr>
          <a:xfrm>
            <a:off x="0" y="0"/>
            <a:ext cx="9144000" cy="833500"/>
          </a:xfrm>
          <a:prstGeom prst="rect">
            <a:avLst/>
          </a:prstGeom>
          <a:solidFill>
            <a:srgbClr val="609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534111" y="656524"/>
            <a:ext cx="45719" cy="5450922"/>
          </a:xfrm>
          <a:prstGeom prst="rect">
            <a:avLst/>
          </a:prstGeom>
          <a:solidFill>
            <a:srgbClr val="609D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Shape 86"/>
          <p:cNvSpPr txBox="1">
            <a:spLocks noGrp="1"/>
          </p:cNvSpPr>
          <p:nvPr>
            <p:ph type="body" idx="2"/>
          </p:nvPr>
        </p:nvSpPr>
        <p:spPr>
          <a:xfrm>
            <a:off x="102274" y="1360575"/>
            <a:ext cx="4395975" cy="4798782"/>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Tutoriaux</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Séminaires</a:t>
            </a:r>
          </a:p>
          <a:p>
            <a:pPr marL="361950" marR="0" lvl="0" indent="-361950" algn="l" rtl="0">
              <a:lnSpc>
                <a:spcPct val="90000"/>
              </a:lnSpc>
              <a:spcBef>
                <a:spcPts val="1000"/>
              </a:spcBef>
              <a:spcAft>
                <a:spcPts val="0"/>
              </a:spcAft>
              <a:buClr>
                <a:schemeClr val="dk1"/>
              </a:buClr>
              <a:buSzPct val="100000"/>
              <a:buFont typeface="Noto Sans Symbols"/>
              <a:buChar char="❑"/>
            </a:pPr>
            <a:r>
              <a:rPr lang="fr-FR"/>
              <a:t>G</a:t>
            </a:r>
            <a:r>
              <a:rPr lang="fr-FR" sz="2000" b="0" i="0" u="none" strike="noStrike" cap="none">
                <a:solidFill>
                  <a:schemeClr val="dk1"/>
                </a:solidFill>
                <a:latin typeface="Calibri"/>
                <a:ea typeface="Calibri"/>
                <a:cs typeface="Calibri"/>
                <a:sym typeface="Calibri"/>
              </a:rPr>
              <a:t>roupes de discussion</a:t>
            </a:r>
          </a:p>
          <a:p>
            <a:pPr marL="361950" marR="0" lvl="0" indent="-361950" algn="l" rtl="0">
              <a:lnSpc>
                <a:spcPct val="90000"/>
              </a:lnSpc>
              <a:spcBef>
                <a:spcPts val="1000"/>
              </a:spcBef>
              <a:spcAft>
                <a:spcPts val="0"/>
              </a:spcAft>
              <a:buClr>
                <a:schemeClr val="dk1"/>
              </a:buClr>
              <a:buSzPct val="100000"/>
              <a:buFont typeface="Noto Sans Symbols"/>
              <a:buChar char="❑"/>
            </a:pPr>
            <a:r>
              <a:rPr lang="fr-FR"/>
              <a:t>Discussion</a:t>
            </a:r>
            <a:r>
              <a:rPr lang="fr-FR" sz="2000" b="0" i="0" u="none" strike="noStrike" cap="none">
                <a:solidFill>
                  <a:schemeClr val="dk1"/>
                </a:solidFill>
                <a:latin typeface="Calibri"/>
                <a:ea typeface="Calibri"/>
                <a:cs typeface="Calibri"/>
                <a:sym typeface="Calibri"/>
              </a:rPr>
              <a:t> </a:t>
            </a:r>
            <a:r>
              <a:rPr lang="fr-FR"/>
              <a:t>en</a:t>
            </a:r>
            <a:r>
              <a:rPr lang="fr-FR" sz="2000" b="0" i="0" u="none" strike="noStrike" cap="none">
                <a:solidFill>
                  <a:schemeClr val="dk1"/>
                </a:solidFill>
                <a:latin typeface="Calibri"/>
                <a:ea typeface="Calibri"/>
                <a:cs typeface="Calibri"/>
                <a:sym typeface="Calibri"/>
              </a:rPr>
              <a:t> classe</a:t>
            </a:r>
          </a:p>
          <a:p>
            <a:pPr marL="361950" marR="0" lvl="0" indent="-361950" algn="l" rtl="0">
              <a:lnSpc>
                <a:spcPct val="90000"/>
              </a:lnSpc>
              <a:spcBef>
                <a:spcPts val="1000"/>
              </a:spcBef>
              <a:buClr>
                <a:schemeClr val="dk1"/>
              </a:buClr>
              <a:buSzPct val="100000"/>
              <a:buFont typeface="Noto Sans Symbols"/>
              <a:buNone/>
            </a:pPr>
            <a:endParaRPr sz="20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body" idx="4"/>
          </p:nvPr>
        </p:nvSpPr>
        <p:spPr>
          <a:xfrm>
            <a:off x="4629149" y="1360575"/>
            <a:ext cx="4395899" cy="4865564"/>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Tutoriaux en ligne</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Séminaires en ligne</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dirty="0">
                <a:solidFill>
                  <a:schemeClr val="dk1"/>
                </a:solidFill>
                <a:latin typeface="Calibri"/>
                <a:ea typeface="Calibri"/>
                <a:cs typeface="Calibri"/>
                <a:sym typeface="Calibri"/>
              </a:rPr>
              <a:t>Discu</a:t>
            </a:r>
            <a:r>
              <a:rPr lang="fr-FR" dirty="0"/>
              <a:t>ssions</a:t>
            </a:r>
            <a:r>
              <a:rPr lang="fr-FR" sz="2000" b="0" i="0" u="none" strike="noStrike" cap="none" dirty="0">
                <a:solidFill>
                  <a:schemeClr val="dk1"/>
                </a:solidFill>
                <a:latin typeface="Calibri"/>
                <a:ea typeface="Calibri"/>
                <a:cs typeface="Calibri"/>
                <a:sym typeface="Calibri"/>
              </a:rPr>
              <a:t> par email </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a:t>G</a:t>
            </a:r>
            <a:r>
              <a:rPr lang="fr-FR" sz="2000" b="0" i="0" u="none" strike="noStrike" cap="none" dirty="0">
                <a:solidFill>
                  <a:schemeClr val="dk1"/>
                </a:solidFill>
                <a:latin typeface="Calibri"/>
                <a:ea typeface="Calibri"/>
                <a:cs typeface="Calibri"/>
                <a:sym typeface="Calibri"/>
              </a:rPr>
              <a:t>roupes de discussion</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a:t>F</a:t>
            </a:r>
            <a:r>
              <a:rPr lang="fr-FR" sz="2000" b="0" i="0" u="none" strike="noStrike" cap="none" dirty="0">
                <a:solidFill>
                  <a:schemeClr val="dk1"/>
                </a:solidFill>
                <a:latin typeface="Calibri"/>
                <a:ea typeface="Calibri"/>
                <a:cs typeface="Calibri"/>
                <a:sym typeface="Calibri"/>
              </a:rPr>
              <a:t>orums de dis</a:t>
            </a:r>
            <a:r>
              <a:rPr lang="fr-FR" dirty="0"/>
              <a:t>cussion</a:t>
            </a:r>
          </a:p>
          <a:p>
            <a:pPr marL="361950" marR="0" lvl="0" indent="-361950" algn="l" rtl="0">
              <a:lnSpc>
                <a:spcPct val="90000"/>
              </a:lnSpc>
              <a:spcBef>
                <a:spcPts val="1000"/>
              </a:spcBef>
              <a:spcAft>
                <a:spcPts val="0"/>
              </a:spcAft>
              <a:buClr>
                <a:schemeClr val="dk1"/>
              </a:buClr>
              <a:buSzPct val="100000"/>
              <a:buFont typeface="Noto Sans Symbols"/>
              <a:buChar char="❑"/>
            </a:pPr>
            <a:r>
              <a:rPr lang="fr-FR" dirty="0"/>
              <a:t>O</a:t>
            </a:r>
            <a:r>
              <a:rPr lang="fr-FR" sz="2000" b="0" i="0" u="none" strike="noStrike" cap="none" dirty="0">
                <a:solidFill>
                  <a:schemeClr val="dk1"/>
                </a:solidFill>
                <a:latin typeface="Calibri"/>
                <a:ea typeface="Calibri"/>
                <a:cs typeface="Calibri"/>
                <a:sym typeface="Calibri"/>
              </a:rPr>
              <a:t>utils de web-conférence pour des activités synchrones  et asynchrones </a:t>
            </a:r>
          </a:p>
          <a:p>
            <a:pPr marL="0" marR="0" lvl="0" indent="0" algn="l" rtl="0">
              <a:lnSpc>
                <a:spcPct val="90000"/>
              </a:lnSpc>
              <a:spcBef>
                <a:spcPts val="1000"/>
              </a:spcBef>
              <a:buClr>
                <a:schemeClr val="dk1"/>
              </a:buClr>
              <a:buSzPct val="25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89" name="Shape 89"/>
          <p:cNvSpPr txBox="1">
            <a:spLocks noGrp="1"/>
          </p:cNvSpPr>
          <p:nvPr>
            <p:ph type="title"/>
          </p:nvPr>
        </p:nvSpPr>
        <p:spPr>
          <a:xfrm>
            <a:off x="798214" y="116727"/>
            <a:ext cx="7717135"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3600" b="1" i="0" u="none" strike="noStrike" cap="none" dirty="0" smtClean="0">
                <a:solidFill>
                  <a:schemeClr val="dk1"/>
                </a:solidFill>
                <a:latin typeface="Calibri"/>
                <a:ea typeface="Calibri"/>
                <a:cs typeface="Calibri"/>
                <a:sym typeface="Calibri"/>
              </a:rPr>
              <a:t>Discussion</a:t>
            </a:r>
            <a:endParaRPr lang="fr-FR" sz="3600" b="1" i="0" u="none" strike="noStrike" cap="none" dirty="0">
              <a:solidFill>
                <a:schemeClr val="dk1"/>
              </a:solidFill>
              <a:latin typeface="Calibri"/>
              <a:ea typeface="Calibri"/>
              <a:cs typeface="Calibri"/>
              <a:sym typeface="Calibri"/>
            </a:endParaRPr>
          </a:p>
        </p:txBody>
      </p:sp>
      <p:sp>
        <p:nvSpPr>
          <p:cNvPr id="20"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21"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err="1" smtClean="0"/>
              <a:t>leS</a:t>
            </a:r>
            <a:r>
              <a:rPr lang="fr-FR" u="sng" cap="all" dirty="0" smtClean="0"/>
              <a:t> TICE</a:t>
            </a:r>
            <a:endParaRPr lang="fr-FR" u="sng" cap="all" dirty="0"/>
          </a:p>
        </p:txBody>
      </p:sp>
      <p:sp>
        <p:nvSpPr>
          <p:cNvPr id="12" name="Rectangle 11"/>
          <p:cNvSpPr/>
          <p:nvPr/>
        </p:nvSpPr>
        <p:spPr>
          <a:xfrm>
            <a:off x="7108723" y="116727"/>
            <a:ext cx="1903425" cy="617673"/>
          </a:xfrm>
          <a:prstGeom prst="rect">
            <a:avLst/>
          </a:prstGeom>
          <a:solidFill>
            <a:srgbClr val="F1F6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7126640" y="116727"/>
            <a:ext cx="1885508" cy="276999"/>
          </a:xfrm>
          <a:prstGeom prst="rect">
            <a:avLst/>
          </a:prstGeom>
          <a:noFill/>
        </p:spPr>
        <p:txBody>
          <a:bodyPr wrap="square" rtlCol="0">
            <a:spAutoFit/>
          </a:bodyPr>
          <a:lstStyle/>
          <a:p>
            <a:r>
              <a:rPr lang="fr-FR" sz="1200" dirty="0">
                <a:solidFill>
                  <a:schemeClr val="bg2">
                    <a:lumMod val="75000"/>
                  </a:schemeClr>
                </a:solidFill>
              </a:rPr>
              <a:t>Temps de travail estimé</a:t>
            </a: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52" y="101340"/>
            <a:ext cx="648446" cy="648446"/>
          </a:xfrm>
          <a:prstGeom prst="rect">
            <a:avLst/>
          </a:prstGeom>
        </p:spPr>
      </p:pic>
      <p:sp>
        <p:nvSpPr>
          <p:cNvPr id="14" name="Rectangle 13"/>
          <p:cNvSpPr/>
          <p:nvPr/>
        </p:nvSpPr>
        <p:spPr>
          <a:xfrm>
            <a:off x="4314301" y="116727"/>
            <a:ext cx="2620349" cy="617673"/>
          </a:xfrm>
          <a:prstGeom prst="rect">
            <a:avLst/>
          </a:prstGeom>
          <a:solidFill>
            <a:srgbClr val="F1F6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5" name="Tableau 14"/>
          <p:cNvGraphicFramePr>
            <a:graphicFrameLocks noGrp="1"/>
          </p:cNvGraphicFramePr>
          <p:nvPr>
            <p:extLst>
              <p:ext uri="{D42A27DB-BD31-4B8C-83A1-F6EECF244321}">
                <p14:modId xmlns:p14="http://schemas.microsoft.com/office/powerpoint/2010/main" val="3844071031"/>
              </p:ext>
            </p:extLst>
          </p:nvPr>
        </p:nvGraphicFramePr>
        <p:xfrm>
          <a:off x="4323259" y="115597"/>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A9A9A"/>
        </a:solidFill>
        <a:effectLst/>
      </p:bgPr>
    </p:bg>
    <p:spTree>
      <p:nvGrpSpPr>
        <p:cNvPr id="1" name="Shape 76"/>
        <p:cNvGrpSpPr/>
        <p:nvPr/>
      </p:nvGrpSpPr>
      <p:grpSpPr>
        <a:xfrm>
          <a:off x="0" y="0"/>
          <a:ext cx="0" cy="0"/>
          <a:chOff x="0" y="0"/>
          <a:chExt cx="0" cy="0"/>
        </a:xfrm>
      </p:grpSpPr>
      <p:sp>
        <p:nvSpPr>
          <p:cNvPr id="6" name="Rectangle 5"/>
          <p:cNvSpPr/>
          <p:nvPr/>
        </p:nvSpPr>
        <p:spPr>
          <a:xfrm>
            <a:off x="271160" y="0"/>
            <a:ext cx="1569412" cy="6858000"/>
          </a:xfrm>
          <a:prstGeom prst="rect">
            <a:avLst/>
          </a:prstGeom>
          <a:solidFill>
            <a:srgbClr val="D63A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Shape 77"/>
          <p:cNvSpPr txBox="1">
            <a:spLocks noGrp="1"/>
          </p:cNvSpPr>
          <p:nvPr>
            <p:ph type="body" idx="1"/>
          </p:nvPr>
        </p:nvSpPr>
        <p:spPr>
          <a:xfrm>
            <a:off x="2934392" y="1421945"/>
            <a:ext cx="5843847" cy="4069669"/>
          </a:xfrm>
          <a:prstGeom prst="rect">
            <a:avLst/>
          </a:prstGeom>
          <a:noFill/>
          <a:ln>
            <a:noFill/>
          </a:ln>
        </p:spPr>
        <p:txBody>
          <a:bodyPr lIns="65300" tIns="32650" rIns="65300" bIns="32650" anchor="t" anchorCtr="0">
            <a:noAutofit/>
          </a:bodyPr>
          <a:lstStyle/>
          <a:p>
            <a:pPr marL="0" marR="0" lvl="0" indent="0" algn="l" rtl="0">
              <a:lnSpc>
                <a:spcPct val="110000"/>
              </a:lnSpc>
              <a:spcBef>
                <a:spcPts val="0"/>
              </a:spcBef>
              <a:buClr>
                <a:schemeClr val="dk1"/>
              </a:buClr>
              <a:buSzPct val="25000"/>
              <a:buFont typeface="Noto Sans Symbols"/>
              <a:buNone/>
            </a:pPr>
            <a:r>
              <a:rPr lang="fr-FR" dirty="0"/>
              <a:t>L’apprenant procède, de façon majoritairement autonome,  à l’exploration, la comparaison et l’étude critique de textes, documents ou autres ressources qui reflètent les concepts et idées visés lors de l’enseignement.  </a:t>
            </a:r>
            <a:br>
              <a:rPr lang="fr-FR" dirty="0"/>
            </a:br>
            <a:endParaRPr lang="fr-FR" dirty="0"/>
          </a:p>
        </p:txBody>
      </p:sp>
      <p:sp>
        <p:nvSpPr>
          <p:cNvPr id="7" name="Titre 2"/>
          <p:cNvSpPr txBox="1">
            <a:spLocks/>
          </p:cNvSpPr>
          <p:nvPr/>
        </p:nvSpPr>
        <p:spPr>
          <a:xfrm rot="16200000">
            <a:off x="-1922704" y="2426501"/>
            <a:ext cx="5735782" cy="88278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fr-FR" sz="5400" dirty="0" smtClean="0">
                <a:solidFill>
                  <a:srgbClr val="000000"/>
                </a:solidFill>
              </a:rPr>
              <a:t>Enquête,</a:t>
            </a:r>
          </a:p>
          <a:p>
            <a:r>
              <a:rPr lang="fr-FR" sz="5400" dirty="0" smtClean="0">
                <a:solidFill>
                  <a:srgbClr val="000000"/>
                </a:solidFill>
              </a:rPr>
              <a:t> Recherche</a:t>
            </a:r>
            <a:endParaRPr lang="fr-FR" sz="5400" dirty="0"/>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374" y="5491614"/>
            <a:ext cx="1054840" cy="105484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11" name="Rectangle 10"/>
          <p:cNvSpPr/>
          <p:nvPr/>
        </p:nvSpPr>
        <p:spPr>
          <a:xfrm>
            <a:off x="0" y="0"/>
            <a:ext cx="9144000" cy="833500"/>
          </a:xfrm>
          <a:prstGeom prst="rect">
            <a:avLst/>
          </a:prstGeom>
          <a:solidFill>
            <a:srgbClr val="DC5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4534111" y="686020"/>
            <a:ext cx="45719" cy="5450922"/>
          </a:xfrm>
          <a:prstGeom prst="rect">
            <a:avLst/>
          </a:prstGeom>
          <a:solidFill>
            <a:srgbClr val="DC5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Shape 95"/>
          <p:cNvSpPr txBox="1">
            <a:spLocks noGrp="1"/>
          </p:cNvSpPr>
          <p:nvPr>
            <p:ph type="body" idx="2"/>
          </p:nvPr>
        </p:nvSpPr>
        <p:spPr>
          <a:xfrm>
            <a:off x="153524" y="1360575"/>
            <a:ext cx="4344600" cy="4690904"/>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Utili</a:t>
            </a:r>
            <a:r>
              <a:rPr lang="fr-FR" sz="2000" b="0" i="0" u="none" strike="noStrike" cap="none">
                <a:solidFill>
                  <a:srgbClr val="000000"/>
                </a:solidFill>
                <a:latin typeface="Calibri"/>
                <a:ea typeface="Calibri"/>
                <a:cs typeface="Calibri"/>
                <a:sym typeface="Calibri"/>
              </a:rPr>
              <a:t>s</a:t>
            </a:r>
            <a:r>
              <a:rPr lang="fr-FR">
                <a:solidFill>
                  <a:srgbClr val="000000"/>
                </a:solidFill>
              </a:rPr>
              <a:t>ation</a:t>
            </a:r>
            <a:r>
              <a:rPr lang="fr-FR" sz="2000" b="0" i="0" u="none" strike="noStrike" cap="none">
                <a:solidFill>
                  <a:srgbClr val="000000"/>
                </a:solidFill>
                <a:latin typeface="Calibri"/>
                <a:ea typeface="Calibri"/>
                <a:cs typeface="Calibri"/>
                <a:sym typeface="Calibri"/>
              </a:rPr>
              <a:t> des guides d’études écrits </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a:solidFill>
                  <a:srgbClr val="000000"/>
                </a:solidFill>
                <a:latin typeface="Calibri"/>
                <a:ea typeface="Calibri"/>
                <a:cs typeface="Calibri"/>
                <a:sym typeface="Calibri"/>
              </a:rPr>
              <a:t>Analyse </a:t>
            </a:r>
            <a:r>
              <a:rPr lang="fr-FR">
                <a:solidFill>
                  <a:srgbClr val="000000"/>
                </a:solidFill>
              </a:rPr>
              <a:t>d</a:t>
            </a:r>
            <a:r>
              <a:rPr lang="fr-FR" sz="2000" b="0" i="0" u="none" strike="noStrike" cap="none">
                <a:solidFill>
                  <a:srgbClr val="000000"/>
                </a:solidFill>
                <a:latin typeface="Calibri"/>
                <a:ea typeface="Calibri"/>
                <a:cs typeface="Calibri"/>
                <a:sym typeface="Calibri"/>
              </a:rPr>
              <a:t>es idées et informations </a:t>
            </a:r>
            <a:r>
              <a:rPr lang="fr-FR">
                <a:solidFill>
                  <a:srgbClr val="000000"/>
                </a:solidFill>
              </a:rPr>
              <a:t>dans une gamme de documentation et de </a:t>
            </a:r>
            <a:r>
              <a:rPr lang="fr-FR" sz="2000" b="0" i="0" u="none" strike="noStrike" cap="none">
                <a:solidFill>
                  <a:srgbClr val="000000"/>
                </a:solidFill>
                <a:latin typeface="Calibri"/>
                <a:ea typeface="Calibri"/>
                <a:cs typeface="Calibri"/>
                <a:sym typeface="Calibri"/>
              </a:rPr>
              <a:t>ressources </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Collecte et analyse de données </a:t>
            </a:r>
            <a:r>
              <a:rPr lang="fr-FR"/>
              <a:t>à l’aide </a:t>
            </a:r>
            <a:r>
              <a:rPr lang="fr-FR" sz="2000" b="0" i="0" u="none" strike="noStrike" cap="none">
                <a:solidFill>
                  <a:schemeClr val="dk1"/>
                </a:solidFill>
                <a:latin typeface="Calibri"/>
                <a:ea typeface="Calibri"/>
                <a:cs typeface="Calibri"/>
                <a:sym typeface="Calibri"/>
              </a:rPr>
              <a:t>de méthodes conventionnelles </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Compar</a:t>
            </a:r>
            <a:r>
              <a:rPr lang="fr-FR"/>
              <a:t>aison</a:t>
            </a:r>
            <a:r>
              <a:rPr lang="fr-FR" sz="2000" b="0" i="0" u="none" strike="noStrike" cap="none">
                <a:solidFill>
                  <a:schemeClr val="dk1"/>
                </a:solidFill>
                <a:latin typeface="Calibri"/>
                <a:ea typeface="Calibri"/>
                <a:cs typeface="Calibri"/>
                <a:sym typeface="Calibri"/>
              </a:rPr>
              <a:t> de textes </a:t>
            </a:r>
          </a:p>
          <a:p>
            <a:pPr marL="361950" marR="0" lvl="0" indent="-361950" algn="l" rtl="0">
              <a:lnSpc>
                <a:spcPct val="90000"/>
              </a:lnSpc>
              <a:spcBef>
                <a:spcPts val="1000"/>
              </a:spcBef>
              <a:spcAft>
                <a:spcPts val="0"/>
              </a:spcAft>
              <a:buClr>
                <a:schemeClr val="dk1"/>
              </a:buClr>
              <a:buSzPct val="100000"/>
              <a:buFont typeface="Noto Sans Symbols"/>
              <a:buChar char="❑"/>
            </a:pPr>
            <a:r>
              <a:rPr lang="fr-FR" sz="2000" b="0" i="0" u="none" strike="noStrike" cap="none">
                <a:solidFill>
                  <a:schemeClr val="dk1"/>
                </a:solidFill>
                <a:latin typeface="Calibri"/>
                <a:ea typeface="Calibri"/>
                <a:cs typeface="Calibri"/>
                <a:sym typeface="Calibri"/>
              </a:rPr>
              <a:t>Recherche et évalu</a:t>
            </a:r>
            <a:r>
              <a:rPr lang="fr-FR"/>
              <a:t>ation</a:t>
            </a:r>
            <a:r>
              <a:rPr lang="fr-FR" sz="2000" b="0" i="0" u="none" strike="noStrike" cap="none">
                <a:solidFill>
                  <a:schemeClr val="dk1"/>
                </a:solidFill>
                <a:latin typeface="Calibri"/>
                <a:ea typeface="Calibri"/>
                <a:cs typeface="Calibri"/>
                <a:sym typeface="Calibri"/>
              </a:rPr>
              <a:t> d</a:t>
            </a:r>
            <a:r>
              <a:rPr lang="fr-FR"/>
              <a:t>’</a:t>
            </a:r>
            <a:r>
              <a:rPr lang="fr-FR" sz="2000" b="0" i="0" u="none" strike="noStrike" cap="none">
                <a:solidFill>
                  <a:schemeClr val="dk1"/>
                </a:solidFill>
                <a:latin typeface="Calibri"/>
                <a:ea typeface="Calibri"/>
                <a:cs typeface="Calibri"/>
                <a:sym typeface="Calibri"/>
              </a:rPr>
              <a:t>informations et d</a:t>
            </a:r>
            <a:r>
              <a:rPr lang="fr-FR"/>
              <a:t>’</a:t>
            </a:r>
            <a:r>
              <a:rPr lang="fr-FR" sz="2000" b="0" i="0" u="none" strike="noStrike" cap="none">
                <a:solidFill>
                  <a:schemeClr val="dk1"/>
                </a:solidFill>
                <a:latin typeface="Calibri"/>
                <a:ea typeface="Calibri"/>
                <a:cs typeface="Calibri"/>
                <a:sym typeface="Calibri"/>
              </a:rPr>
              <a:t>idées</a:t>
            </a:r>
          </a:p>
          <a:p>
            <a:pPr marL="361950" marR="0" lvl="0" indent="-361950" algn="l" rtl="0">
              <a:lnSpc>
                <a:spcPct val="90000"/>
              </a:lnSpc>
              <a:spcBef>
                <a:spcPts val="1000"/>
              </a:spcBef>
              <a:buClr>
                <a:schemeClr val="dk1"/>
              </a:buClr>
              <a:buSzPct val="100000"/>
              <a:buFont typeface="Noto Sans Symbols"/>
              <a:buNone/>
            </a:pPr>
            <a:endParaRPr sz="2000" b="0" i="0" u="none" strike="noStrike" cap="none">
              <a:solidFill>
                <a:schemeClr val="dk1"/>
              </a:solidFill>
              <a:latin typeface="Calibri"/>
              <a:ea typeface="Calibri"/>
              <a:cs typeface="Calibri"/>
              <a:sym typeface="Calibri"/>
            </a:endParaRPr>
          </a:p>
        </p:txBody>
      </p:sp>
      <p:sp>
        <p:nvSpPr>
          <p:cNvPr id="97" name="Shape 97"/>
          <p:cNvSpPr txBox="1">
            <a:spLocks noGrp="1"/>
          </p:cNvSpPr>
          <p:nvPr>
            <p:ph type="body" idx="4"/>
          </p:nvPr>
        </p:nvSpPr>
        <p:spPr>
          <a:xfrm>
            <a:off x="4629149" y="1360575"/>
            <a:ext cx="4416600" cy="4860427"/>
          </a:xfrm>
          <a:prstGeom prst="rect">
            <a:avLst/>
          </a:prstGeom>
          <a:solidFill>
            <a:schemeClr val="lt1"/>
          </a:solidFill>
          <a:ln>
            <a:noFill/>
          </a:ln>
        </p:spPr>
        <p:txBody>
          <a:bodyPr lIns="65300" tIns="32650" rIns="65300" bIns="32650" anchor="t" anchorCtr="0">
            <a:noAutofit/>
          </a:bodyPr>
          <a:lstStyle/>
          <a:p>
            <a:pPr marL="361950" marR="0" lvl="0" indent="-361950" algn="l" rtl="0">
              <a:lnSpc>
                <a:spcPct val="90000"/>
              </a:lnSpc>
              <a:spcBef>
                <a:spcPts val="0"/>
              </a:spcBef>
              <a:spcAft>
                <a:spcPts val="0"/>
              </a:spcAft>
              <a:buClr>
                <a:schemeClr val="dk1"/>
              </a:buClr>
              <a:buSzPct val="100000"/>
              <a:buFont typeface="Noto Sans Symbols"/>
              <a:buChar char="❑"/>
            </a:pPr>
            <a:r>
              <a:rPr lang="fr-FR" dirty="0"/>
              <a:t>Recours</a:t>
            </a:r>
            <a:r>
              <a:rPr lang="fr-FR" dirty="0">
                <a:solidFill>
                  <a:srgbClr val="000000"/>
                </a:solidFill>
              </a:rPr>
              <a:t> à </a:t>
            </a:r>
            <a:r>
              <a:rPr lang="fr-FR" sz="2000" b="0" i="0" u="none" strike="noStrike" cap="none" dirty="0">
                <a:solidFill>
                  <a:srgbClr val="000000"/>
                </a:solidFill>
                <a:latin typeface="Calibri"/>
                <a:ea typeface="Calibri"/>
                <a:cs typeface="Calibri"/>
                <a:sym typeface="Calibri"/>
              </a:rPr>
              <a:t>des aides et cadrage en ligne</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Analyse </a:t>
            </a:r>
            <a:r>
              <a:rPr lang="fr-FR" dirty="0">
                <a:solidFill>
                  <a:srgbClr val="000000"/>
                </a:solidFill>
              </a:rPr>
              <a:t>d</a:t>
            </a:r>
            <a:r>
              <a:rPr lang="fr-FR" sz="2000" b="0" i="0" u="none" strike="noStrike" cap="none" dirty="0">
                <a:solidFill>
                  <a:srgbClr val="000000"/>
                </a:solidFill>
                <a:latin typeface="Calibri"/>
                <a:ea typeface="Calibri"/>
                <a:cs typeface="Calibri"/>
                <a:sym typeface="Calibri"/>
              </a:rPr>
              <a:t>es idées et informations </a:t>
            </a:r>
            <a:r>
              <a:rPr lang="fr-FR" dirty="0">
                <a:solidFill>
                  <a:srgbClr val="000000"/>
                </a:solidFill>
              </a:rPr>
              <a:t>dans une gamme de</a:t>
            </a:r>
            <a:r>
              <a:rPr lang="fr-FR" sz="2000" b="0" i="0" u="none" strike="noStrike" cap="none" dirty="0">
                <a:solidFill>
                  <a:srgbClr val="000000"/>
                </a:solidFill>
                <a:latin typeface="Calibri"/>
                <a:ea typeface="Calibri"/>
                <a:cs typeface="Calibri"/>
                <a:sym typeface="Calibri"/>
              </a:rPr>
              <a:t> ressources numériques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Collecte et analyse des données à l</a:t>
            </a:r>
            <a:r>
              <a:rPr lang="fr-FR" dirty="0">
                <a:solidFill>
                  <a:srgbClr val="000000"/>
                </a:solidFill>
              </a:rPr>
              <a:t>’aide d’outils </a:t>
            </a:r>
            <a:r>
              <a:rPr lang="fr-FR" sz="2000" b="0" i="0" u="none" strike="noStrike" cap="none" dirty="0">
                <a:solidFill>
                  <a:srgbClr val="000000"/>
                </a:solidFill>
                <a:latin typeface="Calibri"/>
                <a:ea typeface="Calibri"/>
                <a:cs typeface="Calibri"/>
                <a:sym typeface="Calibri"/>
              </a:rPr>
              <a:t>numériques</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Compar</a:t>
            </a:r>
            <a:r>
              <a:rPr lang="fr-FR" dirty="0">
                <a:solidFill>
                  <a:srgbClr val="000000"/>
                </a:solidFill>
              </a:rPr>
              <a:t>aison</a:t>
            </a:r>
            <a:r>
              <a:rPr lang="fr-FR" sz="2000" b="0" i="0" u="none" strike="noStrike" cap="none" dirty="0">
                <a:solidFill>
                  <a:srgbClr val="000000"/>
                </a:solidFill>
                <a:latin typeface="Calibri"/>
                <a:ea typeface="Calibri"/>
                <a:cs typeface="Calibri"/>
                <a:sym typeface="Calibri"/>
              </a:rPr>
              <a:t> de texte numérique</a:t>
            </a:r>
          </a:p>
          <a:p>
            <a:pPr marL="361950" marR="0" lvl="0" indent="-361950" algn="l" rtl="0">
              <a:lnSpc>
                <a:spcPct val="90000"/>
              </a:lnSpc>
              <a:spcBef>
                <a:spcPts val="1000"/>
              </a:spcBef>
              <a:spcAft>
                <a:spcPts val="0"/>
              </a:spcAft>
              <a:buClr>
                <a:srgbClr val="000000"/>
              </a:buClr>
              <a:buSzPct val="100000"/>
              <a:buFont typeface="Noto Sans Symbols"/>
              <a:buChar char="❑"/>
            </a:pPr>
            <a:r>
              <a:rPr lang="fr-FR" sz="2000" b="0" i="0" u="none" strike="noStrike" cap="none" dirty="0">
                <a:solidFill>
                  <a:srgbClr val="000000"/>
                </a:solidFill>
                <a:latin typeface="Calibri"/>
                <a:ea typeface="Calibri"/>
                <a:cs typeface="Calibri"/>
                <a:sym typeface="Calibri"/>
              </a:rPr>
              <a:t>Recherche et évalu</a:t>
            </a:r>
            <a:r>
              <a:rPr lang="fr-FR" dirty="0">
                <a:solidFill>
                  <a:srgbClr val="000000"/>
                </a:solidFill>
              </a:rPr>
              <a:t>ation</a:t>
            </a:r>
            <a:r>
              <a:rPr lang="fr-FR" sz="2000" b="0" i="0" u="none" strike="noStrike" cap="none" dirty="0">
                <a:solidFill>
                  <a:srgbClr val="000000"/>
                </a:solidFill>
                <a:latin typeface="Calibri"/>
                <a:ea typeface="Calibri"/>
                <a:cs typeface="Calibri"/>
                <a:sym typeface="Calibri"/>
              </a:rPr>
              <a:t> </a:t>
            </a:r>
            <a:r>
              <a:rPr lang="fr-FR" dirty="0">
                <a:solidFill>
                  <a:srgbClr val="000000"/>
                </a:solidFill>
              </a:rPr>
              <a:t>d’</a:t>
            </a:r>
            <a:r>
              <a:rPr lang="fr-FR" sz="2000" b="0" i="0" u="none" strike="noStrike" cap="none" dirty="0">
                <a:solidFill>
                  <a:srgbClr val="000000"/>
                </a:solidFill>
                <a:latin typeface="Calibri"/>
                <a:ea typeface="Calibri"/>
                <a:cs typeface="Calibri"/>
                <a:sym typeface="Calibri"/>
              </a:rPr>
              <a:t>informations </a:t>
            </a:r>
            <a:r>
              <a:rPr lang="fr-FR" dirty="0">
                <a:solidFill>
                  <a:srgbClr val="000000"/>
                </a:solidFill>
              </a:rPr>
              <a:t>et d’</a:t>
            </a:r>
            <a:r>
              <a:rPr lang="fr-FR" sz="2000" b="0" i="0" u="none" strike="noStrike" cap="none" dirty="0">
                <a:solidFill>
                  <a:srgbClr val="000000"/>
                </a:solidFill>
                <a:latin typeface="Calibri"/>
                <a:ea typeface="Calibri"/>
                <a:cs typeface="Calibri"/>
                <a:sym typeface="Calibri"/>
              </a:rPr>
              <a:t>idées </a:t>
            </a:r>
            <a:r>
              <a:rPr lang="fr-FR" dirty="0">
                <a:solidFill>
                  <a:srgbClr val="000000"/>
                </a:solidFill>
              </a:rPr>
              <a:t>à l’aide d’outils </a:t>
            </a:r>
            <a:r>
              <a:rPr lang="fr-FR" sz="2000" b="0" i="0" u="none" strike="noStrike" cap="none" dirty="0">
                <a:solidFill>
                  <a:srgbClr val="000000"/>
                </a:solidFill>
                <a:latin typeface="Calibri"/>
                <a:ea typeface="Calibri"/>
                <a:cs typeface="Calibri"/>
                <a:sym typeface="Calibri"/>
              </a:rPr>
              <a:t>numériques </a:t>
            </a:r>
          </a:p>
          <a:p>
            <a:pPr marL="0" marR="0" lvl="0" indent="0" algn="l" rtl="0">
              <a:lnSpc>
                <a:spcPct val="90000"/>
              </a:lnSpc>
              <a:spcBef>
                <a:spcPts val="1000"/>
              </a:spcBef>
              <a:buClr>
                <a:schemeClr val="dk1"/>
              </a:buClr>
              <a:buSzPct val="25000"/>
              <a:buFont typeface="Noto Sans Symbols"/>
              <a:buNone/>
            </a:pPr>
            <a:endParaRPr sz="2000" b="0" i="0" u="none" strike="noStrike" cap="none" dirty="0">
              <a:solidFill>
                <a:schemeClr val="dk1"/>
              </a:solidFill>
              <a:latin typeface="Calibri"/>
              <a:ea typeface="Calibri"/>
              <a:cs typeface="Calibri"/>
              <a:sym typeface="Calibri"/>
            </a:endParaRPr>
          </a:p>
        </p:txBody>
      </p:sp>
      <p:sp>
        <p:nvSpPr>
          <p:cNvPr id="98" name="Shape 98"/>
          <p:cNvSpPr txBox="1">
            <a:spLocks noGrp="1"/>
          </p:cNvSpPr>
          <p:nvPr>
            <p:ph type="title"/>
          </p:nvPr>
        </p:nvSpPr>
        <p:spPr>
          <a:xfrm>
            <a:off x="803870" y="116727"/>
            <a:ext cx="7711479" cy="617673"/>
          </a:xfrm>
          <a:prstGeom prst="rect">
            <a:avLst/>
          </a:prstGeom>
          <a:noFill/>
          <a:ln>
            <a:noFill/>
          </a:ln>
        </p:spPr>
        <p:txBody>
          <a:bodyPr lIns="65300" tIns="32650" rIns="65300" bIns="32650" anchor="ctr" anchorCtr="0">
            <a:noAutofit/>
          </a:bodyPr>
          <a:lstStyle/>
          <a:p>
            <a:pPr marL="0" marR="0" lvl="0" indent="0" algn="l" rtl="0">
              <a:lnSpc>
                <a:spcPct val="90000"/>
              </a:lnSpc>
              <a:spcBef>
                <a:spcPts val="0"/>
              </a:spcBef>
              <a:buClr>
                <a:schemeClr val="dk1"/>
              </a:buClr>
              <a:buSzPct val="25000"/>
              <a:buFont typeface="Calibri"/>
              <a:buNone/>
            </a:pPr>
            <a:r>
              <a:rPr lang="fr-FR" sz="3200" b="1" i="0" u="none" strike="noStrike" cap="none" dirty="0" smtClean="0">
                <a:solidFill>
                  <a:schemeClr val="tx1"/>
                </a:solidFill>
                <a:latin typeface="Calibri"/>
                <a:ea typeface="Calibri"/>
                <a:cs typeface="Calibri"/>
                <a:sym typeface="Calibri"/>
              </a:rPr>
              <a:t>Enquête/Recherche</a:t>
            </a:r>
            <a:endParaRPr lang="fr-FR" sz="3200" b="1" i="0" u="none" strike="noStrike" cap="none" dirty="0">
              <a:solidFill>
                <a:schemeClr val="tx1"/>
              </a:solidFill>
              <a:latin typeface="Calibri"/>
              <a:ea typeface="Calibri"/>
              <a:cs typeface="Calibri"/>
              <a:sym typeface="Calibri"/>
            </a:endParaRPr>
          </a:p>
        </p:txBody>
      </p:sp>
      <p:sp>
        <p:nvSpPr>
          <p:cNvPr id="9" name="Shape 51"/>
          <p:cNvSpPr txBox="1">
            <a:spLocks noGrp="1"/>
          </p:cNvSpPr>
          <p:nvPr>
            <p:ph type="body" idx="1"/>
          </p:nvPr>
        </p:nvSpPr>
        <p:spPr>
          <a:xfrm>
            <a:off x="115174" y="851126"/>
            <a:ext cx="4383000" cy="411373"/>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marL="0" marR="0" lvl="0" indent="0" algn="ctr" rtl="0">
              <a:lnSpc>
                <a:spcPct val="100000"/>
              </a:lnSpc>
              <a:spcBef>
                <a:spcPts val="0"/>
              </a:spcBef>
              <a:buClr>
                <a:schemeClr val="dk1"/>
              </a:buClr>
              <a:buSzPct val="25000"/>
              <a:buFont typeface="Noto Sans Symbols"/>
              <a:buNone/>
            </a:pPr>
            <a:r>
              <a:rPr lang="fr-FR" b="1" i="0" u="sng" strike="noStrike" cap="all" dirty="0" smtClean="0">
                <a:solidFill>
                  <a:schemeClr val="dk1"/>
                </a:solidFill>
                <a:latin typeface="Calibri"/>
                <a:ea typeface="Calibri"/>
                <a:cs typeface="Calibri"/>
                <a:sym typeface="Calibri"/>
              </a:rPr>
              <a:t>Sans LES TICE</a:t>
            </a:r>
            <a:endParaRPr lang="fr-FR" b="1" i="0" u="sng" strike="noStrike" cap="all" dirty="0">
              <a:solidFill>
                <a:schemeClr val="dk1"/>
              </a:solidFill>
              <a:latin typeface="Calibri"/>
              <a:ea typeface="Calibri"/>
              <a:cs typeface="Calibri"/>
              <a:sym typeface="Calibri"/>
            </a:endParaRPr>
          </a:p>
        </p:txBody>
      </p:sp>
      <p:sp>
        <p:nvSpPr>
          <p:cNvPr id="10" name="Shape 53"/>
          <p:cNvSpPr txBox="1">
            <a:spLocks noGrp="1"/>
          </p:cNvSpPr>
          <p:nvPr>
            <p:ph type="body" idx="3"/>
          </p:nvPr>
        </p:nvSpPr>
        <p:spPr>
          <a:xfrm>
            <a:off x="4629149" y="851126"/>
            <a:ext cx="4383000" cy="411374"/>
          </a:xfrm>
          <a:prstGeom prst="rect">
            <a:avLst/>
          </a:prstGeom>
          <a:noFill/>
          <a:ln w="38100" cap="flat" cmpd="sng">
            <a:solidFill>
              <a:schemeClr val="lt1"/>
            </a:solidFill>
            <a:prstDash val="solid"/>
            <a:round/>
            <a:headEnd type="none" w="med" len="med"/>
            <a:tailEnd type="none" w="med" len="med"/>
          </a:ln>
        </p:spPr>
        <p:txBody>
          <a:bodyPr lIns="65300" tIns="32650" rIns="65300" bIns="32650" anchor="ctr" anchorCtr="0">
            <a:noAutofit/>
          </a:bodyPr>
          <a:lstStyle/>
          <a:p>
            <a:pPr>
              <a:buSzPct val="25000"/>
            </a:pPr>
            <a:r>
              <a:rPr lang="fr-FR" u="sng" cap="all" dirty="0"/>
              <a:t>Avec </a:t>
            </a:r>
            <a:r>
              <a:rPr lang="fr-FR" u="sng" cap="all" dirty="0" smtClean="0"/>
              <a:t>les TICE</a:t>
            </a:r>
            <a:endParaRPr lang="fr-FR" u="sng" cap="all" dirty="0"/>
          </a:p>
        </p:txBody>
      </p:sp>
      <p:sp>
        <p:nvSpPr>
          <p:cNvPr id="13" name="Rectangle 12"/>
          <p:cNvSpPr/>
          <p:nvPr/>
        </p:nvSpPr>
        <p:spPr>
          <a:xfrm>
            <a:off x="7108723" y="116727"/>
            <a:ext cx="1903425" cy="617673"/>
          </a:xfrm>
          <a:prstGeom prst="rect">
            <a:avLst/>
          </a:prstGeom>
          <a:solidFill>
            <a:srgbClr val="F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7126640" y="116727"/>
            <a:ext cx="1885508" cy="276999"/>
          </a:xfrm>
          <a:prstGeom prst="rect">
            <a:avLst/>
          </a:prstGeom>
          <a:noFill/>
        </p:spPr>
        <p:txBody>
          <a:bodyPr wrap="square" rtlCol="0">
            <a:spAutoFit/>
          </a:bodyPr>
          <a:lstStyle/>
          <a:p>
            <a:r>
              <a:rPr lang="fr-FR" sz="1200" dirty="0" smtClean="0">
                <a:solidFill>
                  <a:schemeClr val="bg2">
                    <a:lumMod val="75000"/>
                  </a:schemeClr>
                </a:solidFill>
              </a:rPr>
              <a:t>Temps de travail estimé</a:t>
            </a:r>
            <a:endParaRPr lang="fr-FR" sz="1200" dirty="0">
              <a:solidFill>
                <a:schemeClr val="bg2">
                  <a:lumMod val="75000"/>
                </a:schemeClr>
              </a:solidFill>
            </a:endParaRP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524" y="84053"/>
            <a:ext cx="650347" cy="650347"/>
          </a:xfrm>
          <a:prstGeom prst="rect">
            <a:avLst/>
          </a:prstGeom>
        </p:spPr>
      </p:pic>
      <p:sp>
        <p:nvSpPr>
          <p:cNvPr id="15" name="Rectangle 14"/>
          <p:cNvSpPr/>
          <p:nvPr/>
        </p:nvSpPr>
        <p:spPr>
          <a:xfrm>
            <a:off x="4374438" y="116727"/>
            <a:ext cx="2602432" cy="608859"/>
          </a:xfrm>
          <a:prstGeom prst="rect">
            <a:avLst/>
          </a:prstGeom>
          <a:solidFill>
            <a:srgbClr val="F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6" name="Tableau 15"/>
          <p:cNvGraphicFramePr>
            <a:graphicFrameLocks noGrp="1"/>
          </p:cNvGraphicFramePr>
          <p:nvPr>
            <p:extLst>
              <p:ext uri="{D42A27DB-BD31-4B8C-83A1-F6EECF244321}">
                <p14:modId xmlns:p14="http://schemas.microsoft.com/office/powerpoint/2010/main" val="4035698058"/>
              </p:ext>
            </p:extLst>
          </p:nvPr>
        </p:nvGraphicFramePr>
        <p:xfrm>
          <a:off x="4374537" y="107534"/>
          <a:ext cx="2602431" cy="640080"/>
        </p:xfrm>
        <a:graphic>
          <a:graphicData uri="http://schemas.openxmlformats.org/drawingml/2006/table">
            <a:tbl>
              <a:tblPr firstRow="1" bandRow="1">
                <a:tableStyleId>{C083E6E3-FA7D-4D7B-A595-EF9225AFEA82}</a:tableStyleId>
              </a:tblPr>
              <a:tblGrid>
                <a:gridCol w="867477">
                  <a:extLst>
                    <a:ext uri="{9D8B030D-6E8A-4147-A177-3AD203B41FA5}">
                      <a16:colId xmlns:a16="http://schemas.microsoft.com/office/drawing/2014/main" val="328425137"/>
                    </a:ext>
                  </a:extLst>
                </a:gridCol>
                <a:gridCol w="829761">
                  <a:extLst>
                    <a:ext uri="{9D8B030D-6E8A-4147-A177-3AD203B41FA5}">
                      <a16:colId xmlns:a16="http://schemas.microsoft.com/office/drawing/2014/main" val="4203747193"/>
                    </a:ext>
                  </a:extLst>
                </a:gridCol>
                <a:gridCol w="905193">
                  <a:extLst>
                    <a:ext uri="{9D8B030D-6E8A-4147-A177-3AD203B41FA5}">
                      <a16:colId xmlns:a16="http://schemas.microsoft.com/office/drawing/2014/main" val="966414907"/>
                    </a:ext>
                  </a:extLst>
                </a:gridCol>
              </a:tblGrid>
              <a:tr h="207196">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Encadré</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800" dirty="0" smtClean="0"/>
                        <a:t>Autonome</a:t>
                      </a:r>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5633908"/>
                  </a:ext>
                </a:extLst>
              </a:tr>
              <a:tr h="205929">
                <a:tc>
                  <a:txBody>
                    <a:bodyPr/>
                    <a:lstStyle/>
                    <a:p>
                      <a:r>
                        <a:rPr lang="fr-FR" sz="800" b="1" dirty="0" smtClean="0"/>
                        <a:t>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9950724"/>
                  </a:ext>
                </a:extLst>
              </a:tr>
              <a:tr h="205929">
                <a:tc>
                  <a:txBody>
                    <a:bodyPr/>
                    <a:lstStyle/>
                    <a:p>
                      <a:r>
                        <a:rPr lang="fr-FR" sz="800" b="1" dirty="0" smtClean="0"/>
                        <a:t>Asynchrone</a:t>
                      </a:r>
                      <a:endParaRPr lang="fr-FR"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FR"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80347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DB4E6"/>
        </a:solidFill>
        <a:effectLst/>
      </p:bgPr>
    </p:bg>
    <p:spTree>
      <p:nvGrpSpPr>
        <p:cNvPr id="1" name="Shape 102"/>
        <p:cNvGrpSpPr/>
        <p:nvPr/>
      </p:nvGrpSpPr>
      <p:grpSpPr>
        <a:xfrm>
          <a:off x="0" y="0"/>
          <a:ext cx="0" cy="0"/>
          <a:chOff x="0" y="0"/>
          <a:chExt cx="0" cy="0"/>
        </a:xfrm>
      </p:grpSpPr>
      <p:sp>
        <p:nvSpPr>
          <p:cNvPr id="6" name="Rectangle 5"/>
          <p:cNvSpPr/>
          <p:nvPr/>
        </p:nvSpPr>
        <p:spPr>
          <a:xfrm>
            <a:off x="271160" y="0"/>
            <a:ext cx="1569412" cy="6858000"/>
          </a:xfrm>
          <a:prstGeom prst="rect">
            <a:avLst/>
          </a:prstGeom>
          <a:solidFill>
            <a:srgbClr val="A97D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Shape 103"/>
          <p:cNvSpPr txBox="1">
            <a:spLocks noGrp="1"/>
          </p:cNvSpPr>
          <p:nvPr>
            <p:ph type="body" idx="1"/>
          </p:nvPr>
        </p:nvSpPr>
        <p:spPr>
          <a:xfrm>
            <a:off x="2908299" y="1129845"/>
            <a:ext cx="5586631" cy="4069800"/>
          </a:xfrm>
          <a:prstGeom prst="rect">
            <a:avLst/>
          </a:prstGeom>
          <a:noFill/>
          <a:ln>
            <a:noFill/>
          </a:ln>
        </p:spPr>
        <p:txBody>
          <a:bodyPr lIns="65300" tIns="32650" rIns="65300" bIns="32650" anchor="t" anchorCtr="0">
            <a:noAutofit/>
          </a:bodyPr>
          <a:lstStyle/>
          <a:p>
            <a:pPr marL="0" marR="0" lvl="0" indent="0" algn="l" rtl="0">
              <a:lnSpc>
                <a:spcPct val="90000"/>
              </a:lnSpc>
              <a:spcBef>
                <a:spcPts val="0"/>
              </a:spcBef>
              <a:spcAft>
                <a:spcPts val="0"/>
              </a:spcAft>
              <a:buClr>
                <a:schemeClr val="dk1"/>
              </a:buClr>
              <a:buSzPct val="25000"/>
              <a:buFont typeface="Noto Sans Symbols"/>
              <a:buNone/>
            </a:pPr>
            <a:r>
              <a:rPr lang="fr-FR" sz="2867" dirty="0"/>
              <a:t>L’apprentissage par la </a:t>
            </a:r>
            <a:r>
              <a:rPr lang="fr-FR" sz="2867" dirty="0">
                <a:solidFill>
                  <a:schemeClr val="tx1"/>
                </a:solidFill>
              </a:rPr>
              <a:t>pratique</a:t>
            </a:r>
            <a:r>
              <a:rPr lang="fr-FR" sz="2867" dirty="0">
                <a:solidFill>
                  <a:srgbClr val="FF0000"/>
                </a:solidFill>
              </a:rPr>
              <a:t> </a:t>
            </a:r>
            <a:r>
              <a:rPr lang="fr-FR" sz="2867" dirty="0"/>
              <a:t>permet à l’apprenant d’adapter ses actions aux objectifs à atteindre et utiliser la rétroaction pour améliorer l’action suivante.</a:t>
            </a:r>
          </a:p>
          <a:p>
            <a:pPr marL="0" marR="0" lvl="0" indent="0" algn="l" rtl="0">
              <a:lnSpc>
                <a:spcPct val="90000"/>
              </a:lnSpc>
              <a:spcBef>
                <a:spcPts val="1000"/>
              </a:spcBef>
              <a:buClr>
                <a:schemeClr val="dk1"/>
              </a:buClr>
              <a:buSzPct val="25000"/>
              <a:buFont typeface="Noto Sans Symbols"/>
              <a:buNone/>
            </a:pPr>
            <a:r>
              <a:rPr lang="fr-FR" sz="2867" dirty="0"/>
              <a:t>La rétroaction </a:t>
            </a:r>
            <a:r>
              <a:rPr lang="fr-FR" sz="2867" b="0" i="0" u="none" strike="noStrike" cap="none" dirty="0">
                <a:solidFill>
                  <a:schemeClr val="dk1"/>
                </a:solidFill>
                <a:latin typeface="Calibri"/>
                <a:ea typeface="Calibri"/>
                <a:cs typeface="Calibri"/>
                <a:sym typeface="Calibri"/>
              </a:rPr>
              <a:t>peut venir de l’autoréflexion, des pairs, de l’enseignant ou de l’activité elle-même dès qu’elle montre comment améliorer le résultat de son action pour atteindre le but fixé.</a:t>
            </a:r>
          </a:p>
        </p:txBody>
      </p:sp>
      <p:sp>
        <p:nvSpPr>
          <p:cNvPr id="7" name="Titre 2"/>
          <p:cNvSpPr txBox="1">
            <a:spLocks/>
          </p:cNvSpPr>
          <p:nvPr/>
        </p:nvSpPr>
        <p:spPr>
          <a:xfrm rot="16200000">
            <a:off x="-1887053" y="2426501"/>
            <a:ext cx="5735782" cy="882780"/>
          </a:xfrm>
          <a:prstGeom prst="rect">
            <a:avLst/>
          </a:prstGeom>
          <a:noFill/>
          <a:ln>
            <a:noFill/>
          </a:ln>
        </p:spPr>
        <p:txBody>
          <a:bodyPr lIns="91425" tIns="91425" rIns="91425" bIns="91425" anchor="ctr" anchorCtr="0"/>
          <a:lstStyle>
            <a:defPPr marR="0" lvl="0" algn="l" rtl="0">
              <a:lnSpc>
                <a:spcPct val="100000"/>
              </a:lnSpc>
              <a:spcBef>
                <a:spcPts val="0"/>
              </a:spcBef>
              <a:spcAft>
                <a:spcPts val="0"/>
              </a:spcAft>
            </a:defPPr>
            <a:lvl1pPr marL="0" marR="0" lvl="0" indent="0" algn="ctr" rtl="0">
              <a:lnSpc>
                <a:spcPct val="90000"/>
              </a:lnSpc>
              <a:spcBef>
                <a:spcPts val="0"/>
              </a:spcBef>
              <a:spcAft>
                <a:spcPts val="0"/>
              </a:spcAft>
              <a:buClr>
                <a:schemeClr val="dk1"/>
              </a:buClr>
              <a:buFont typeface="Calibri"/>
              <a:buNone/>
              <a:defRPr sz="36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fr-FR" sz="5400" dirty="0" smtClean="0">
                <a:solidFill>
                  <a:srgbClr val="000000"/>
                </a:solidFill>
              </a:rPr>
              <a:t>Pratique, Entrainement</a:t>
            </a:r>
            <a:endParaRPr lang="fr-FR" sz="5400"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171" y="5511372"/>
            <a:ext cx="1001334" cy="1001334"/>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Cards">
  <a:themeElements>
    <a:clrScheme name="Thèm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23276</TotalTime>
  <Words>894</Words>
  <Application>Microsoft Office PowerPoint</Application>
  <PresentationFormat>Affichage à l'écran (4:3)</PresentationFormat>
  <Paragraphs>131</Paragraphs>
  <Slides>12</Slides>
  <Notes>11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Noto Sans Symbols</vt:lpstr>
      <vt:lpstr>Template Cards</vt:lpstr>
      <vt:lpstr>Acquisition</vt:lpstr>
      <vt:lpstr>Acquisition</vt:lpstr>
      <vt:lpstr>Présentation PowerPoint</vt:lpstr>
      <vt:lpstr>Collaboration</vt:lpstr>
      <vt:lpstr>Présentation PowerPoint</vt:lpstr>
      <vt:lpstr>Discussion</vt:lpstr>
      <vt:lpstr>Présentation PowerPoint</vt:lpstr>
      <vt:lpstr>Enquête/Recherche</vt:lpstr>
      <vt:lpstr>Présentation PowerPoint</vt:lpstr>
      <vt:lpstr>Pratique/Entrainement</vt:lpstr>
      <vt:lpstr>Présentation PowerPoint</vt:lpstr>
      <vt:lpstr>Production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 d’apprentissage: Acquisition</dc:title>
  <dc:creator>VASSILIKI MICHOU</dc:creator>
  <cp:lastModifiedBy>Vassiliki</cp:lastModifiedBy>
  <cp:revision>80</cp:revision>
  <cp:lastPrinted>2019-12-02T08:21:38Z</cp:lastPrinted>
  <dcterms:modified xsi:type="dcterms:W3CDTF">2020-05-28T08:06:05Z</dcterms:modified>
</cp:coreProperties>
</file>