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0" r:id="rId3"/>
    <p:sldId id="281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3AD0F7-E9E7-4CA3-A8A1-042972670F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D5706C2-F2EB-48C8-9FF9-97C8F9D39D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ED4008-77BE-4CEE-A8B9-19A0FEC6E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7B10-958B-4F8F-AB35-87D5344DCEA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C879AA-25C2-47B4-A3B2-CB1102453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4C9C57-B998-4F2D-B795-78912748E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AA16-2949-4433-B3C5-A8C437D06F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94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B852F-AC06-41B5-AD1D-D43752154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86A6DBE-5E84-4426-AF46-965BFCE4D5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E044E1-0246-4355-8FE5-2286C18C1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7B10-958B-4F8F-AB35-87D5344DCEA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8347BA-CAD1-4CCA-B02E-D5D799A70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D3CA80-6F07-4CE9-9CDE-59E743774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AA16-2949-4433-B3C5-A8C437D06F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497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3CE2873-EE28-4729-91B5-53EF770864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638738E-B59E-4F9F-82EA-CBFE7A2D53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C0F116-B1E9-4B2E-90A0-BAAAC14D7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7B10-958B-4F8F-AB35-87D5344DCEA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CCD161-C416-45D7-ADC7-59782BA66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6AA99D-436B-49C4-AA14-38D3A82E8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AA16-2949-4433-B3C5-A8C437D06F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090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4B869BB-0B5E-464A-93FA-A98D2EC4C5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5823"/>
            <a:ext cx="12192000" cy="801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">
            <a:extLst>
              <a:ext uri="{FF2B5EF4-FFF2-40B4-BE49-F238E27FC236}">
                <a16:creationId xmlns:a16="http://schemas.microsoft.com/office/drawing/2014/main" id="{A4EF6BA5-0C2F-411F-B941-8673DF2D2630}"/>
              </a:ext>
            </a:extLst>
          </p:cNvPr>
          <p:cNvPicPr/>
          <p:nvPr userDrawn="1"/>
        </p:nvPicPr>
        <p:blipFill>
          <a:blip r:embed="rId3"/>
          <a:stretch/>
        </p:blipFill>
        <p:spPr>
          <a:xfrm>
            <a:off x="-3240" y="11160"/>
            <a:ext cx="1622880" cy="142920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779596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96DDFC-C46E-4450-A7DA-B5A9DCE9D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B10F16-AAE8-476E-A9DA-D99EAFFEF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CDBEDD-630C-4E11-99A2-AFCF8320F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7B10-958B-4F8F-AB35-87D5344DCEA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A50782-23AF-42B7-A16C-E3BEAEF83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2DFF44-AD35-48E2-B59F-088DE9E4F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AA16-2949-4433-B3C5-A8C437D06F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0457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9E9E6B-432B-4A80-81C9-0F5FEDA87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29AE54-9B56-4279-9C76-AF55042F8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305A9B-0DD6-4D51-862F-DED531733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7B10-958B-4F8F-AB35-87D5344DCEA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496088-31EC-45D9-BE8E-78FB3C2E9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C159CB-3E94-46DF-9E15-63FA79F31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AA16-2949-4433-B3C5-A8C437D06F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719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30E870-2EAF-44ED-BC06-C0AC746E0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88A367-3D65-4F84-B881-6D9E9B0193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FED40FA-7952-4D03-B384-53EF209492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0135C45-9A2A-49C7-B803-489B35379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7B10-958B-4F8F-AB35-87D5344DCEA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B109F7A-F600-46EB-95B2-C267D3722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81719E9-D1D7-4563-9DF9-4812CA871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AA16-2949-4433-B3C5-A8C437D06F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03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2D7964-87DE-4D24-B370-68456BE20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CE2BB5-7F19-4113-AFC1-4C0E17FD1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720928E-BA18-4F40-80D1-4A8090F436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31CF257-DB64-4BF8-AAC2-3B9BE73D72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22942F3-3432-4E5B-AA7E-3972D3C7AC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7200BA3-08CD-4D2B-B331-B6366D2C1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7B10-958B-4F8F-AB35-87D5344DCEA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E3620BD-F106-45E9-86D7-578AFD09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970E2C8-8471-40F4-83EF-493425066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AA16-2949-4433-B3C5-A8C437D06F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399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47568A-D615-448D-84A1-CBB4A89C5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272B073-3F22-430A-BF86-2C93BA25F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7B10-958B-4F8F-AB35-87D5344DCEA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8A1A088-7449-48FA-B12F-DDED60B37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CD79A70-32F3-480F-90F2-CA2DA9AC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AA16-2949-4433-B3C5-A8C437D06F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236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3712842-1982-4F96-87C9-D49605B09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7B10-958B-4F8F-AB35-87D5344DCEA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6F11B27-DA59-4A17-B4FD-EF6A06DDF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2D30D05-E4B0-4FD4-A17A-D9E2DFC47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AA16-2949-4433-B3C5-A8C437D06F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26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F92598-FE09-4F30-909A-3F77D604A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2DB361-5CBA-415E-80A5-6BE8C145B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AFA7FD-D1CD-44E7-AB4F-7255A74B9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F47D11B-1F93-4E4F-8CF4-FA28915BD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7B10-958B-4F8F-AB35-87D5344DCEA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A2D9119-F033-4D69-9201-B8E5FE92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4AE3CB3-6F63-43EC-9C15-AC093B86E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AA16-2949-4433-B3C5-A8C437D06F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7383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6B16A4-B279-4678-864B-ADB374E3A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7D83B77-52E3-4FD3-8EC5-9EBF77A6C6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906634C-05A6-45D8-8942-0F37E24232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40BDD5-2B7B-439D-839B-270186323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7B10-958B-4F8F-AB35-87D5344DCEA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E184FF-C364-47A5-92E4-60971BC1C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F1C32F9-3AE8-4BFF-A162-2647AE9DB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AA16-2949-4433-B3C5-A8C437D06F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72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3AAE50F-54AC-42D7-A062-1D9E3B736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EC038F-B8AC-4EDC-8F89-F068E1306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30795C-5E35-411A-B8FE-A4997979DF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07B10-958B-4F8F-AB35-87D5344DCEA7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BD7E99-99D3-4C27-901C-4F988472DE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546B68-8F78-47C4-87CB-980ADAE14F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9AA16-2949-4433-B3C5-A8C437D06F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866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A342B92-E428-49B0-9539-1679B48761A5}"/>
              </a:ext>
            </a:extLst>
          </p:cNvPr>
          <p:cNvSpPr txBox="1"/>
          <p:nvPr/>
        </p:nvSpPr>
        <p:spPr>
          <a:xfrm>
            <a:off x="1707284" y="958542"/>
            <a:ext cx="10003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Scenario 1 : Rapid transformation without model modifications</a:t>
            </a:r>
            <a:endParaRPr lang="fr-FR" sz="24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EB94F94-DA25-4B5A-B799-ED3F1CAC06AD}"/>
              </a:ext>
            </a:extLst>
          </p:cNvPr>
          <p:cNvSpPr txBox="1"/>
          <p:nvPr/>
        </p:nvSpPr>
        <p:spPr>
          <a:xfrm>
            <a:off x="174159" y="1652141"/>
            <a:ext cx="1184368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i="1" dirty="0"/>
              <a:t>Marie: 8 2-hours lectures</a:t>
            </a:r>
            <a:r>
              <a:rPr lang="en-US" sz="1600" dirty="0"/>
              <a:t> in lecture theatres for 200 students and </a:t>
            </a:r>
            <a:r>
              <a:rPr lang="en-US" sz="1600" b="1" i="1" dirty="0"/>
              <a:t>6 practical work</a:t>
            </a:r>
            <a:r>
              <a:rPr lang="en-US" sz="1600" dirty="0"/>
              <a:t> (5 groups of 40 students supervised by colleagues). She wanted to do 6 2-hours video conferences with </a:t>
            </a:r>
            <a:r>
              <a:rPr lang="en-US" sz="1600" i="1" dirty="0"/>
              <a:t>Teams</a:t>
            </a:r>
            <a:r>
              <a:rPr lang="en-US" sz="1600" dirty="0"/>
              <a:t> but </a:t>
            </a:r>
            <a:r>
              <a:rPr lang="en-US" sz="1600" dirty="0" err="1"/>
              <a:t>realised</a:t>
            </a:r>
            <a:r>
              <a:rPr lang="en-US" sz="1600" dirty="0"/>
              <a:t> that this would not be effective.</a:t>
            </a:r>
            <a:br>
              <a:rPr lang="en-US" sz="1600" dirty="0"/>
            </a:br>
            <a:endParaRPr lang="en-US" sz="1600" dirty="0"/>
          </a:p>
          <a:p>
            <a:r>
              <a:rPr lang="en-US" sz="1600" b="1" dirty="0"/>
              <a:t>Lecture course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Cutting </a:t>
            </a:r>
            <a:r>
              <a:rPr lang="en-US" sz="1600" dirty="0"/>
              <a:t>the course support document into </a:t>
            </a:r>
            <a:r>
              <a:rPr lang="en-US" sz="1600" b="1" dirty="0"/>
              <a:t>8 PDF files</a:t>
            </a:r>
            <a:r>
              <a:rPr lang="en-US" sz="1600" dirty="0"/>
              <a:t> and uploading them to </a:t>
            </a:r>
            <a:r>
              <a:rPr lang="en-US" sz="1600" i="1" dirty="0"/>
              <a:t>Moodle</a:t>
            </a:r>
            <a:r>
              <a:rPr lang="en-US" sz="1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Scheduling </a:t>
            </a:r>
            <a:r>
              <a:rPr lang="en-US" sz="1600" b="1" dirty="0"/>
              <a:t>access to </a:t>
            </a:r>
            <a:r>
              <a:rPr lang="en-US" sz="1600" dirty="0"/>
              <a:t>each of the 8 files </a:t>
            </a:r>
            <a:r>
              <a:rPr lang="en-US" sz="1600" b="1" dirty="0"/>
              <a:t>one week before the scheduled office hours </a:t>
            </a:r>
            <a:r>
              <a:rPr lang="en-US" sz="1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During the session, students can </a:t>
            </a:r>
            <a:r>
              <a:rPr lang="en-US" sz="1600" b="1" dirty="0"/>
              <a:t>ask questions </a:t>
            </a:r>
            <a:r>
              <a:rPr lang="en-US" sz="1600" dirty="0"/>
              <a:t>via the </a:t>
            </a:r>
            <a:r>
              <a:rPr lang="en-US" sz="1600" b="1" dirty="0"/>
              <a:t>forum.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 </a:t>
            </a:r>
            <a:r>
              <a:rPr lang="en-US" sz="1600" b="1" dirty="0"/>
              <a:t>quiz linked to the course document </a:t>
            </a:r>
            <a:r>
              <a:rPr lang="en-US" sz="1600" dirty="0"/>
              <a:t>is given each week so that students can have </a:t>
            </a:r>
            <a:r>
              <a:rPr lang="en-US" sz="1600" b="1" dirty="0"/>
              <a:t>feedback on their progress</a:t>
            </a:r>
            <a:r>
              <a:rPr lang="en-US" sz="1600" dirty="0"/>
              <a:t> and </a:t>
            </a:r>
            <a:r>
              <a:rPr lang="en-US" sz="1600" b="1" dirty="0"/>
              <a:t>maintain their motivation</a:t>
            </a:r>
            <a:r>
              <a:rPr lang="en-US" sz="1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Marie can monitor the level of investment in ‘her lecture hall’ thanks to the </a:t>
            </a:r>
            <a:r>
              <a:rPr lang="en-US" sz="1600" b="1" dirty="0"/>
              <a:t>connection logs.</a:t>
            </a:r>
            <a:br>
              <a:rPr lang="en-US" sz="1600" dirty="0"/>
            </a:br>
            <a:endParaRPr lang="en-US" sz="1600" dirty="0"/>
          </a:p>
          <a:p>
            <a:r>
              <a:rPr lang="en-US" sz="1600" b="1" dirty="0"/>
              <a:t>Practical work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Face-to-face </a:t>
            </a:r>
            <a:r>
              <a:rPr lang="en-US" sz="1600" dirty="0"/>
              <a:t>sessions in small groups, placed in the timetable to </a:t>
            </a:r>
            <a:r>
              <a:rPr lang="en-US" sz="1600" b="1" dirty="0"/>
              <a:t>offer direct applications</a:t>
            </a:r>
            <a:r>
              <a:rPr lang="en-US" sz="1600" dirty="0"/>
              <a:t> of the concepts seen the previous week.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Small ‘ </a:t>
            </a:r>
            <a:r>
              <a:rPr lang="en-US" sz="1600" i="1" dirty="0"/>
              <a:t>one minute paper</a:t>
            </a:r>
            <a:r>
              <a:rPr lang="en-US" sz="1600" dirty="0"/>
              <a:t> ’ type </a:t>
            </a:r>
            <a:r>
              <a:rPr lang="en-US" sz="1600" b="1" dirty="0"/>
              <a:t>quizzes at the beginning of the tutorial</a:t>
            </a:r>
            <a:r>
              <a:rPr lang="en-US" sz="1600" dirty="0"/>
              <a:t> to </a:t>
            </a:r>
            <a:r>
              <a:rPr lang="en-US" sz="1600" b="1" dirty="0"/>
              <a:t>maintain commitment</a:t>
            </a:r>
            <a:r>
              <a:rPr lang="en-US" sz="1600" dirty="0"/>
              <a:t> to the work by giving students frequent opportunities to test their understanding.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4FC11F5-2C1B-4DCC-BD98-2075833415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91"/>
          <a:stretch/>
        </p:blipFill>
        <p:spPr>
          <a:xfrm>
            <a:off x="1711355" y="120974"/>
            <a:ext cx="2517308" cy="639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120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A342B92-E428-49B0-9539-1679B48761A5}"/>
              </a:ext>
            </a:extLst>
          </p:cNvPr>
          <p:cNvSpPr txBox="1"/>
          <p:nvPr/>
        </p:nvSpPr>
        <p:spPr>
          <a:xfrm>
            <a:off x="1711355" y="937599"/>
            <a:ext cx="10003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Scenario 2 : Use of video clips</a:t>
            </a:r>
            <a:endParaRPr lang="fr-FR" sz="24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0EB595F-7466-49D5-BB52-D0FF319E1B14}"/>
              </a:ext>
            </a:extLst>
          </p:cNvPr>
          <p:cNvSpPr txBox="1"/>
          <p:nvPr/>
        </p:nvSpPr>
        <p:spPr>
          <a:xfrm>
            <a:off x="328569" y="1576319"/>
            <a:ext cx="10947633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Riccardo: </a:t>
            </a:r>
            <a:r>
              <a:rPr lang="en-US" sz="1600" b="1" i="1" dirty="0"/>
              <a:t>4 lectures of 1.5 hours each </a:t>
            </a:r>
            <a:r>
              <a:rPr lang="en-US" sz="1600" dirty="0"/>
              <a:t>in the lecture hall for 120 students and </a:t>
            </a:r>
            <a:r>
              <a:rPr lang="en-US" sz="1600" b="1" i="1" dirty="0"/>
              <a:t>4 practical work</a:t>
            </a:r>
            <a:r>
              <a:rPr lang="en-US" sz="1600" dirty="0"/>
              <a:t> (4 groups of 30 students each, with one group taught by Riccardo and the others by 2 colleagues).</a:t>
            </a:r>
            <a:br>
              <a:rPr lang="en-US" sz="1600" dirty="0"/>
            </a:br>
            <a:endParaRPr lang="en-US" sz="1600" dirty="0"/>
          </a:p>
          <a:p>
            <a:r>
              <a:rPr lang="en-US" sz="1600" b="1" dirty="0"/>
              <a:t>Lecture course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Lesson material (PowerPoint with around 130 slides) divided into </a:t>
            </a:r>
            <a:r>
              <a:rPr lang="en-US" sz="1600" b="1" dirty="0"/>
              <a:t>around ten chapters</a:t>
            </a:r>
            <a:r>
              <a:rPr lang="en-US" sz="1600" dirty="0"/>
              <a:t>, focusing on </a:t>
            </a:r>
            <a:r>
              <a:rPr lang="en-US" sz="1600" b="1" dirty="0"/>
              <a:t>key learning objectives</a:t>
            </a:r>
            <a:r>
              <a:rPr lang="en-US" sz="1600" dirty="0"/>
              <a:t> to produce short videos.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Recording of each file in the form of </a:t>
            </a:r>
            <a:r>
              <a:rPr lang="en-US" sz="1600" b="1" dirty="0"/>
              <a:t>video clips</a:t>
            </a:r>
            <a:r>
              <a:rPr lang="en-US" sz="1600" dirty="0"/>
              <a:t> (‘ </a:t>
            </a:r>
            <a:r>
              <a:rPr lang="en-US" sz="1600" i="1" dirty="0"/>
              <a:t>screencast*</a:t>
            </a:r>
            <a:r>
              <a:rPr lang="en-US" sz="1600" dirty="0"/>
              <a:t>’, approx. 10 minutes long) with animated slides and voice commentary (‘Record slideshow’ function in </a:t>
            </a:r>
            <a:r>
              <a:rPr lang="en-US" sz="1600" i="1" dirty="0"/>
              <a:t>PowerPoint</a:t>
            </a:r>
            <a:r>
              <a:rPr lang="en-US" sz="1600" dirty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Videos uploaded to an internet channel, </a:t>
            </a:r>
            <a:r>
              <a:rPr lang="en-US" sz="1600" b="1" dirty="0"/>
              <a:t>link on the </a:t>
            </a:r>
            <a:r>
              <a:rPr lang="en-US" sz="1600" b="1" i="1" dirty="0"/>
              <a:t>Moodle</a:t>
            </a:r>
            <a:r>
              <a:rPr lang="en-US" sz="1600" b="1" dirty="0"/>
              <a:t> platform</a:t>
            </a:r>
            <a:r>
              <a:rPr lang="en-US" sz="1600" dirty="0"/>
              <a:t> with </a:t>
            </a:r>
            <a:r>
              <a:rPr lang="en-US" sz="1600" b="1" dirty="0"/>
              <a:t>PDF files </a:t>
            </a:r>
            <a:r>
              <a:rPr lang="en-US" sz="1600" dirty="0"/>
              <a:t>containing visual illustrations.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Videos</a:t>
            </a:r>
            <a:r>
              <a:rPr lang="en-US" sz="1600" dirty="0"/>
              <a:t>, </a:t>
            </a:r>
            <a:r>
              <a:rPr lang="en-US" sz="1600" b="1" dirty="0"/>
              <a:t>documents </a:t>
            </a:r>
            <a:r>
              <a:rPr lang="en-US" sz="1600" dirty="0"/>
              <a:t>and </a:t>
            </a:r>
            <a:r>
              <a:rPr lang="en-US" sz="1600" b="1" dirty="0"/>
              <a:t>online tests</a:t>
            </a:r>
            <a:r>
              <a:rPr lang="en-US" sz="1600" dirty="0"/>
              <a:t> are available </a:t>
            </a:r>
            <a:r>
              <a:rPr lang="en-US" sz="1600" b="1" dirty="0"/>
              <a:t>over a 5-week period</a:t>
            </a:r>
            <a:r>
              <a:rPr lang="en-US" sz="1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Self-correcting </a:t>
            </a:r>
            <a:r>
              <a:rPr lang="en-US" sz="1600" dirty="0"/>
              <a:t>test for each chapter.</a:t>
            </a:r>
            <a:br>
              <a:rPr lang="en-US" sz="1600" dirty="0"/>
            </a:br>
            <a:endParaRPr lang="en-US" sz="1600" dirty="0"/>
          </a:p>
          <a:p>
            <a:r>
              <a:rPr lang="en-US" sz="1600" b="1" dirty="0"/>
              <a:t>Practical work 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Face-to-face</a:t>
            </a:r>
            <a:r>
              <a:rPr lang="en-US" sz="1600" dirty="0"/>
              <a:t> planning, in phase with the lectures (5 to 8 days between the discovery of new concepts in lectures and their application in the classroom)</a:t>
            </a:r>
          </a:p>
          <a:p>
            <a:endParaRPr lang="en-US" sz="1600" i="1" dirty="0"/>
          </a:p>
          <a:p>
            <a:r>
              <a:rPr lang="en-US" sz="1600" i="1" dirty="0"/>
              <a:t>*screencast</a:t>
            </a:r>
            <a:r>
              <a:rPr lang="en-US" sz="1600" dirty="0"/>
              <a:t> = screen capture video + recorded voice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0EE3E31-11D6-4797-8619-5BD1DEF9FD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91"/>
          <a:stretch/>
        </p:blipFill>
        <p:spPr>
          <a:xfrm>
            <a:off x="1711355" y="120974"/>
            <a:ext cx="2517308" cy="639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246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A342B92-E428-49B0-9539-1679B48761A5}"/>
              </a:ext>
            </a:extLst>
          </p:cNvPr>
          <p:cNvSpPr txBox="1"/>
          <p:nvPr/>
        </p:nvSpPr>
        <p:spPr>
          <a:xfrm>
            <a:off x="1711355" y="760544"/>
            <a:ext cx="10003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</a:rPr>
              <a:t>Scenario 3 : Involving numerous interactions and activities</a:t>
            </a:r>
            <a:endParaRPr lang="fr-FR" sz="24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1989431-5B09-48FC-8701-CB2146640C98}"/>
              </a:ext>
            </a:extLst>
          </p:cNvPr>
          <p:cNvSpPr txBox="1"/>
          <p:nvPr/>
        </p:nvSpPr>
        <p:spPr>
          <a:xfrm>
            <a:off x="489357" y="1462682"/>
            <a:ext cx="11065080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Estelle: </a:t>
            </a:r>
            <a:r>
              <a:rPr lang="en-US" sz="1600" dirty="0"/>
              <a:t>teaching a Master's degree comprising </a:t>
            </a:r>
            <a:r>
              <a:rPr lang="en-US" sz="1600" b="1" i="1" dirty="0"/>
              <a:t>6 lecture classes</a:t>
            </a:r>
            <a:r>
              <a:rPr lang="en-US" sz="1600" dirty="0"/>
              <a:t> and </a:t>
            </a:r>
            <a:r>
              <a:rPr lang="en-US" sz="1600" b="1" i="1" dirty="0"/>
              <a:t>6 practical work</a:t>
            </a:r>
            <a:r>
              <a:rPr lang="en-US" sz="1600" dirty="0"/>
              <a:t> for a group of 16 students. She is keen to maintain close contact and interaction with her students.</a:t>
            </a:r>
            <a:br>
              <a:rPr lang="en-US" sz="1600" dirty="0"/>
            </a:br>
            <a:endParaRPr lang="en-US" sz="1600" dirty="0"/>
          </a:p>
          <a:p>
            <a:r>
              <a:rPr lang="en-US" sz="1600" b="1" dirty="0"/>
              <a:t>Lecture course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Synchronous</a:t>
            </a:r>
            <a:r>
              <a:rPr lang="en-US" sz="1600" dirty="0"/>
              <a:t> lectures </a:t>
            </a:r>
            <a:r>
              <a:rPr lang="en-US" sz="1600" b="1" dirty="0"/>
              <a:t>and tutorials</a:t>
            </a:r>
            <a:r>
              <a:rPr lang="en-US" sz="1600" dirty="0"/>
              <a:t>, giving priority to </a:t>
            </a:r>
            <a:r>
              <a:rPr lang="en-US" sz="1600" b="1" dirty="0"/>
              <a:t>active teaching </a:t>
            </a:r>
            <a:r>
              <a:rPr lang="en-US" sz="1600" dirty="0"/>
              <a:t>, even at a distance, as the size of her group lends itself to this.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i="1" dirty="0"/>
              <a:t>Moodle</a:t>
            </a:r>
            <a:r>
              <a:rPr lang="en-US" sz="1600" dirty="0"/>
              <a:t> link to the </a:t>
            </a:r>
            <a:r>
              <a:rPr lang="en-US" sz="1600" i="1" dirty="0"/>
              <a:t>Teams</a:t>
            </a:r>
            <a:r>
              <a:rPr lang="en-US" sz="1600" dirty="0"/>
              <a:t> </a:t>
            </a:r>
            <a:r>
              <a:rPr lang="en-US" sz="1600" b="1" dirty="0"/>
              <a:t>videoconferencing </a:t>
            </a:r>
            <a:r>
              <a:rPr lang="en-US" sz="1600" dirty="0"/>
              <a:t>tool to run a virtual class and screen sharing with </a:t>
            </a:r>
            <a:r>
              <a:rPr lang="en-US" sz="1600" b="1" dirty="0"/>
              <a:t>annotated PDF presentation</a:t>
            </a:r>
            <a:r>
              <a:rPr lang="en-US" sz="1600" dirty="0"/>
              <a:t> with live </a:t>
            </a:r>
            <a:r>
              <a:rPr lang="en-US" sz="1600" b="1" dirty="0"/>
              <a:t>commentary </a:t>
            </a:r>
            <a:r>
              <a:rPr lang="en-US" sz="1600" dirty="0"/>
              <a:t>at each session.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Use of </a:t>
            </a:r>
            <a:r>
              <a:rPr lang="en-US" sz="1600" b="1" dirty="0"/>
              <a:t>voting</a:t>
            </a:r>
            <a:r>
              <a:rPr lang="en-US" sz="1600" dirty="0"/>
              <a:t> during small exercises to </a:t>
            </a:r>
            <a:r>
              <a:rPr lang="en-US" sz="1600" b="1" dirty="0"/>
              <a:t>test their understanding of </a:t>
            </a:r>
            <a:r>
              <a:rPr lang="en-US" sz="1600" dirty="0"/>
              <a:t>the concepts covered.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 </a:t>
            </a:r>
            <a:r>
              <a:rPr lang="en-US" sz="1600" b="1" dirty="0"/>
              <a:t>shared</a:t>
            </a:r>
            <a:r>
              <a:rPr lang="en-US" sz="1600" dirty="0"/>
              <a:t> note-taking area where students can write down </a:t>
            </a:r>
            <a:r>
              <a:rPr lang="en-US" sz="1600" b="1" dirty="0"/>
              <a:t>comments or questions </a:t>
            </a:r>
            <a:r>
              <a:rPr lang="en-US" sz="1600" dirty="0"/>
              <a:t>and receive clarifications mid-course and at the end of the course.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Teaching </a:t>
            </a:r>
            <a:r>
              <a:rPr lang="en-US" sz="1600" b="1" dirty="0"/>
              <a:t>recorded in their entirety </a:t>
            </a:r>
            <a:r>
              <a:rPr lang="en-US" sz="1600" dirty="0"/>
              <a:t>and then</a:t>
            </a:r>
            <a:r>
              <a:rPr lang="en-US" sz="1600" b="1" dirty="0"/>
              <a:t> accessible</a:t>
            </a:r>
            <a:r>
              <a:rPr lang="en-US" sz="1600" dirty="0"/>
              <a:t> in video form (using the </a:t>
            </a:r>
            <a:r>
              <a:rPr lang="en-US" sz="1600" i="1" dirty="0"/>
              <a:t>Teams</a:t>
            </a:r>
            <a:r>
              <a:rPr lang="en-US" sz="1600" dirty="0"/>
              <a:t> </a:t>
            </a:r>
            <a:r>
              <a:rPr lang="en-US" sz="1600" i="1" dirty="0"/>
              <a:t>Stream</a:t>
            </a:r>
            <a:r>
              <a:rPr lang="en-US" sz="1600" dirty="0"/>
              <a:t> function) on </a:t>
            </a:r>
            <a:r>
              <a:rPr lang="en-US" sz="1600" i="1" dirty="0"/>
              <a:t>Moodle</a:t>
            </a:r>
            <a:r>
              <a:rPr lang="en-US" sz="1600" dirty="0"/>
              <a:t>.</a:t>
            </a:r>
            <a:br>
              <a:rPr lang="en-US" sz="1600" dirty="0"/>
            </a:br>
            <a:endParaRPr lang="en-US" sz="1600" dirty="0"/>
          </a:p>
          <a:p>
            <a:r>
              <a:rPr lang="en-US" sz="1600" b="1" dirty="0"/>
              <a:t>Practical work 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Case</a:t>
            </a:r>
            <a:r>
              <a:rPr lang="en-US" sz="1600" dirty="0"/>
              <a:t> studies or </a:t>
            </a:r>
            <a:r>
              <a:rPr lang="en-US" sz="1600" b="1" dirty="0"/>
              <a:t>exercises</a:t>
            </a:r>
            <a:r>
              <a:rPr lang="en-US" sz="1600" dirty="0"/>
              <a:t> submitted in advance on </a:t>
            </a:r>
            <a:r>
              <a:rPr lang="en-US" sz="1600" i="1" dirty="0"/>
              <a:t>Moodle</a:t>
            </a:r>
            <a:r>
              <a:rPr lang="en-US" sz="1600" dirty="0"/>
              <a:t> and which students </a:t>
            </a:r>
            <a:r>
              <a:rPr lang="en-US" sz="1600" b="1" dirty="0"/>
              <a:t>individually</a:t>
            </a:r>
            <a:r>
              <a:rPr lang="en-US" sz="1600" dirty="0"/>
              <a:t> prepare in </a:t>
            </a:r>
            <a:r>
              <a:rPr lang="en-US" sz="1600" b="1" dirty="0"/>
              <a:t>advance.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Solving </a:t>
            </a:r>
            <a:r>
              <a:rPr lang="en-US" sz="1600" b="1" dirty="0"/>
              <a:t>case studies</a:t>
            </a:r>
            <a:r>
              <a:rPr lang="en-US" sz="1600" dirty="0"/>
              <a:t> during the session by working in pairs or groups of 4.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Return to whole class to </a:t>
            </a:r>
            <a:r>
              <a:rPr lang="en-US" sz="1600" b="1" dirty="0"/>
              <a:t>alternate phases of</a:t>
            </a:r>
            <a:r>
              <a:rPr lang="en-US" sz="1600" dirty="0"/>
              <a:t> individual </a:t>
            </a:r>
            <a:r>
              <a:rPr lang="en-US" sz="1600" b="1" dirty="0"/>
              <a:t>work</a:t>
            </a:r>
            <a:r>
              <a:rPr lang="en-US" sz="1600" dirty="0"/>
              <a:t>, in small or large groups.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4186447-78B9-4574-B10C-964791FC5B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91"/>
          <a:stretch/>
        </p:blipFill>
        <p:spPr>
          <a:xfrm>
            <a:off x="1711355" y="120974"/>
            <a:ext cx="2517308" cy="639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2336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593</Words>
  <Application>Microsoft Office PowerPoint</Application>
  <PresentationFormat>Grand écran</PresentationFormat>
  <Paragraphs>35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Roboto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 Desmars</dc:creator>
  <cp:lastModifiedBy>Sassia Moutalibi</cp:lastModifiedBy>
  <cp:revision>4</cp:revision>
  <dcterms:created xsi:type="dcterms:W3CDTF">2024-10-31T12:58:16Z</dcterms:created>
  <dcterms:modified xsi:type="dcterms:W3CDTF">2024-11-04T12:46:45Z</dcterms:modified>
</cp:coreProperties>
</file>