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ink/ink1.xml" ContentType="application/inkml+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3"/>
  </p:notesMasterIdLst>
  <p:handoutMasterIdLst>
    <p:handoutMasterId r:id="rId104"/>
  </p:handoutMasterIdLst>
  <p:sldIdLst>
    <p:sldId id="256" r:id="rId3"/>
    <p:sldId id="257" r:id="rId4"/>
    <p:sldId id="258" r:id="rId5"/>
    <p:sldId id="522" r:id="rId6"/>
    <p:sldId id="262" r:id="rId7"/>
    <p:sldId id="496" r:id="rId8"/>
    <p:sldId id="278" r:id="rId9"/>
    <p:sldId id="268" r:id="rId10"/>
    <p:sldId id="497" r:id="rId11"/>
    <p:sldId id="263" r:id="rId12"/>
    <p:sldId id="264" r:id="rId13"/>
    <p:sldId id="488" r:id="rId14"/>
    <p:sldId id="270" r:id="rId15"/>
    <p:sldId id="489" r:id="rId16"/>
    <p:sldId id="274" r:id="rId17"/>
    <p:sldId id="259" r:id="rId18"/>
    <p:sldId id="490" r:id="rId19"/>
    <p:sldId id="275" r:id="rId20"/>
    <p:sldId id="272" r:id="rId21"/>
    <p:sldId id="277" r:id="rId22"/>
    <p:sldId id="276" r:id="rId23"/>
    <p:sldId id="439" r:id="rId24"/>
    <p:sldId id="364" r:id="rId25"/>
    <p:sldId id="499" r:id="rId26"/>
    <p:sldId id="441" r:id="rId27"/>
    <p:sldId id="440" r:id="rId28"/>
    <p:sldId id="498" r:id="rId29"/>
    <p:sldId id="371" r:id="rId30"/>
    <p:sldId id="442" r:id="rId31"/>
    <p:sldId id="369" r:id="rId32"/>
    <p:sldId id="501" r:id="rId33"/>
    <p:sldId id="384" r:id="rId34"/>
    <p:sldId id="502" r:id="rId35"/>
    <p:sldId id="446" r:id="rId36"/>
    <p:sldId id="401" r:id="rId37"/>
    <p:sldId id="503" r:id="rId38"/>
    <p:sldId id="389" r:id="rId39"/>
    <p:sldId id="445" r:id="rId40"/>
    <p:sldId id="391" r:id="rId41"/>
    <p:sldId id="402" r:id="rId42"/>
    <p:sldId id="378" r:id="rId43"/>
    <p:sldId id="447" r:id="rId44"/>
    <p:sldId id="448" r:id="rId45"/>
    <p:sldId id="449" r:id="rId46"/>
    <p:sldId id="450" r:id="rId47"/>
    <p:sldId id="451" r:id="rId48"/>
    <p:sldId id="452" r:id="rId49"/>
    <p:sldId id="456" r:id="rId50"/>
    <p:sldId id="453" r:id="rId51"/>
    <p:sldId id="454" r:id="rId52"/>
    <p:sldId id="455" r:id="rId53"/>
    <p:sldId id="457" r:id="rId54"/>
    <p:sldId id="458" r:id="rId55"/>
    <p:sldId id="459" r:id="rId56"/>
    <p:sldId id="460" r:id="rId57"/>
    <p:sldId id="461" r:id="rId58"/>
    <p:sldId id="462" r:id="rId59"/>
    <p:sldId id="463" r:id="rId60"/>
    <p:sldId id="464" r:id="rId61"/>
    <p:sldId id="493" r:id="rId62"/>
    <p:sldId id="495" r:id="rId63"/>
    <p:sldId id="504" r:id="rId64"/>
    <p:sldId id="465" r:id="rId65"/>
    <p:sldId id="466" r:id="rId66"/>
    <p:sldId id="467" r:id="rId67"/>
    <p:sldId id="468" r:id="rId68"/>
    <p:sldId id="469" r:id="rId69"/>
    <p:sldId id="470" r:id="rId70"/>
    <p:sldId id="494" r:id="rId71"/>
    <p:sldId id="472" r:id="rId72"/>
    <p:sldId id="473" r:id="rId73"/>
    <p:sldId id="474" r:id="rId74"/>
    <p:sldId id="475" r:id="rId75"/>
    <p:sldId id="476" r:id="rId76"/>
    <p:sldId id="477" r:id="rId77"/>
    <p:sldId id="478" r:id="rId78"/>
    <p:sldId id="479" r:id="rId79"/>
    <p:sldId id="480" r:id="rId80"/>
    <p:sldId id="505" r:id="rId81"/>
    <p:sldId id="506" r:id="rId82"/>
    <p:sldId id="509" r:id="rId83"/>
    <p:sldId id="507" r:id="rId84"/>
    <p:sldId id="518" r:id="rId85"/>
    <p:sldId id="514" r:id="rId86"/>
    <p:sldId id="513" r:id="rId87"/>
    <p:sldId id="510" r:id="rId88"/>
    <p:sldId id="511" r:id="rId89"/>
    <p:sldId id="516" r:id="rId90"/>
    <p:sldId id="517" r:id="rId91"/>
    <p:sldId id="515" r:id="rId92"/>
    <p:sldId id="481" r:id="rId93"/>
    <p:sldId id="482" r:id="rId94"/>
    <p:sldId id="483" r:id="rId95"/>
    <p:sldId id="484" r:id="rId96"/>
    <p:sldId id="485" r:id="rId97"/>
    <p:sldId id="523" r:id="rId98"/>
    <p:sldId id="519" r:id="rId99"/>
    <p:sldId id="520" r:id="rId100"/>
    <p:sldId id="521" r:id="rId101"/>
    <p:sldId id="492" r:id="rId10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EE32"/>
    <a:srgbClr val="FF0D0D"/>
    <a:srgbClr val="FFFFE7"/>
    <a:srgbClr val="FFFFCC"/>
    <a:srgbClr val="000000"/>
    <a:srgbClr val="E2AC00"/>
    <a:srgbClr val="FFFFFF"/>
    <a:srgbClr val="FFFF99"/>
    <a:srgbClr val="00D0CB"/>
    <a:srgbClr val="00C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4650" autoAdjust="0"/>
  </p:normalViewPr>
  <p:slideViewPr>
    <p:cSldViewPr>
      <p:cViewPr varScale="1">
        <p:scale>
          <a:sx n="80" d="100"/>
          <a:sy n="80" d="100"/>
        </p:scale>
        <p:origin x="989"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3539"/>
    </p:cViewPr>
  </p:sorterViewPr>
  <p:notesViewPr>
    <p:cSldViewPr>
      <p:cViewPr varScale="1">
        <p:scale>
          <a:sx n="87" d="100"/>
          <a:sy n="87" d="100"/>
        </p:scale>
        <p:origin x="2856"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3B1F11A-DF4B-4A3B-A2BA-512BDC0334BD}" type="datetimeFigureOut">
              <a:rPr lang="fr-FR"/>
              <a:pPr>
                <a:defRPr/>
              </a:pPr>
              <a:t>14/03/2024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22F9D86-7EB9-494A-B21A-E3EA83458807}" type="slidenum">
              <a:rPr lang="fr-FR" altLang="fr-F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30T08:33:40.271"/>
    </inkml:context>
    <inkml:brush xml:id="br0">
      <inkml:brushProperty name="width" value="0.05292" units="cm"/>
      <inkml:brushProperty name="height" value="0.05292" units="cm"/>
      <inkml:brushProperty name="color" value="#C00000"/>
    </inkml:brush>
  </inkml:definitions>
  <inkml:trace contextRef="#ctx0" brushRef="#br0">5780 9570 0,'44'0'407,"-22"0"-389,0 0-12,0 0 10,1 0 15,-1 0-30,0 22 57,0-22-57,0 0 12,22 0 3,-21 0 8,-1 22-3,0-22 17,0 22-37,0-22 3,0 0 13,-22 22-10,22-22 3,1 0-4,-1 0 12,0 0-12,0 0 2,0 0 17,22 22-23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9C35392-8F9D-4230-9507-1D4035DBBFC4}" type="datetimeFigureOut">
              <a:rPr lang="fr-FR"/>
              <a:pPr>
                <a:defRPr/>
              </a:pPr>
              <a:t>14/03/2024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A38B84D-8CDD-43C4-9123-F6F29BA401B7}"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95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DF31781-76F6-4A2F-A701-79B43999993C}" type="slidenum">
              <a:rPr lang="fr-FR" altLang="fr-FR"/>
              <a:pPr/>
              <a:t>1</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38B84D-8CDD-43C4-9123-F6F29BA401B7}" type="slidenum">
              <a:rPr lang="fr-FR" altLang="fr-FR" smtClean="0"/>
              <a:pPr/>
              <a:t>71</a:t>
            </a:fld>
            <a:endParaRPr lang="fr-FR" altLang="fr-FR"/>
          </a:p>
        </p:txBody>
      </p:sp>
    </p:spTree>
    <p:extLst>
      <p:ext uri="{BB962C8B-B14F-4D97-AF65-F5344CB8AC3E}">
        <p14:creationId xmlns:p14="http://schemas.microsoft.com/office/powerpoint/2010/main" val="416970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2B8B34D4-DF4F-4437-8B76-675B672C55D9}" type="datetimeFigureOut">
              <a:rPr lang="fr-FR"/>
              <a:pPr>
                <a:defRPr/>
              </a:pPr>
              <a:t>14/03/2024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D2FD6C5-23AA-44F8-9C12-0335EDCC9C37}" type="slidenum">
              <a:rPr lang="fr-FR" altLang="fr-FR"/>
              <a:pPr/>
              <a:t>‹N°›</a:t>
            </a:fld>
            <a:endParaRPr lang="fr-FR" altLang="fr-FR"/>
          </a:p>
        </p:txBody>
      </p:sp>
    </p:spTree>
    <p:extLst>
      <p:ext uri="{BB962C8B-B14F-4D97-AF65-F5344CB8AC3E}">
        <p14:creationId xmlns:p14="http://schemas.microsoft.com/office/powerpoint/2010/main" val="153177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A423AAD-F0D7-420E-AB74-075D5FC809D8}" type="datetimeFigureOut">
              <a:rPr lang="fr-FR"/>
              <a:pPr>
                <a:defRPr/>
              </a:pPr>
              <a:t>14/03/2024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CF546925-2836-423C-B444-F7E9AB3AD3D6}" type="slidenum">
              <a:rPr lang="fr-FR" altLang="fr-FR"/>
              <a:pPr/>
              <a:t>‹N°›</a:t>
            </a:fld>
            <a:endParaRPr lang="fr-FR" altLang="fr-FR"/>
          </a:p>
        </p:txBody>
      </p:sp>
    </p:spTree>
    <p:extLst>
      <p:ext uri="{BB962C8B-B14F-4D97-AF65-F5344CB8AC3E}">
        <p14:creationId xmlns:p14="http://schemas.microsoft.com/office/powerpoint/2010/main" val="429260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37EFC26-EC1A-4DC4-B618-4BC910D848DF}" type="datetimeFigureOut">
              <a:rPr lang="fr-FR"/>
              <a:pPr>
                <a:defRPr/>
              </a:pPr>
              <a:t>14/03/2024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1A15E2DE-7F2F-4837-82D1-B1087BF69A37}" type="slidenum">
              <a:rPr lang="fr-FR" altLang="fr-FR"/>
              <a:pPr/>
              <a:t>‹N°›</a:t>
            </a:fld>
            <a:endParaRPr lang="fr-FR" altLang="fr-FR"/>
          </a:p>
        </p:txBody>
      </p:sp>
    </p:spTree>
    <p:extLst>
      <p:ext uri="{BB962C8B-B14F-4D97-AF65-F5344CB8AC3E}">
        <p14:creationId xmlns:p14="http://schemas.microsoft.com/office/powerpoint/2010/main" val="2439793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3EDBF6-602B-45D5-B55E-E3E2E5CE37DD}"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F878E1-64A3-40A1-8708-2B5FFFB9401A}"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394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36EDB7-BA9B-4C16-9E72-FFA07704454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C62A62-F8A2-480D-A893-37B4096D7B17}"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803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E9933BA-FB71-4B4F-A516-44867885CBC3}"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FB93F4-6DA6-47AA-BBB9-3B4807EE3BC0}"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309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9B0054-9136-425C-AF7B-71A050EC3F93}"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391C0B-7FE6-47B3-A75B-1FFC52CC39BE}"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0519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BC6929-C827-4FBB-B2C3-3E2DB69927CB}"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5288F2-63C2-40EB-8A80-BF122BFD8B7E}"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679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EB2274B-869D-4B19-A824-99BDEF57696D}"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FEDA89-B1E1-408C-9ADF-0403A6B0FB58}"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9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BFC3B-EF3D-492C-AADB-A5E2530E95F1}"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0CE4F9-AABE-48ED-A325-136935827ED4}"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920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D0852D-DFA8-44B7-9636-11ACB54C3EF3}"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857A10-CF05-4B86-AC50-63F84FB702F1}"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569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5E7F7CC-3840-4F3F-8843-1D954BC4BF3E}" type="datetimeFigureOut">
              <a:rPr lang="fr-FR"/>
              <a:pPr>
                <a:defRPr/>
              </a:pPr>
              <a:t>14/03/2024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F352AA27-E9D3-4B16-AA25-C520618A49F7}" type="slidenum">
              <a:rPr lang="fr-FR" altLang="fr-FR"/>
              <a:pPr/>
              <a:t>‹N°›</a:t>
            </a:fld>
            <a:endParaRPr lang="fr-FR" altLang="fr-FR"/>
          </a:p>
        </p:txBody>
      </p:sp>
    </p:spTree>
    <p:extLst>
      <p:ext uri="{BB962C8B-B14F-4D97-AF65-F5344CB8AC3E}">
        <p14:creationId xmlns:p14="http://schemas.microsoft.com/office/powerpoint/2010/main" val="2866227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B0648F-C666-44AA-ADD2-D9C2F469F29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4ABCAA-B48B-4DA5-8EBD-0F568BC70062}"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719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79745D-C341-4ED1-B3B7-5BA33D2416C2}"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EDBF8F-000F-4399-911F-C5BC4AF3549A}"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0903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24CE90-20EB-47EE-88B6-F444331000DD}"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4F5C19-2139-4A2D-AD52-897198DF36E6}"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5220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E2E90C4-26F6-45A1-A6C4-316B30867ED0}" type="datetimeFigureOut">
              <a:rPr lang="fr-FR"/>
              <a:pPr>
                <a:defRPr/>
              </a:pPr>
              <a:t>14/03/2024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4D21CB9D-7EAD-4505-81E8-C02FA8C4F847}" type="slidenum">
              <a:rPr lang="fr-FR" altLang="fr-FR"/>
              <a:pPr/>
              <a:t>‹N°›</a:t>
            </a:fld>
            <a:endParaRPr lang="fr-FR" altLang="fr-FR"/>
          </a:p>
        </p:txBody>
      </p:sp>
    </p:spTree>
    <p:extLst>
      <p:ext uri="{BB962C8B-B14F-4D97-AF65-F5344CB8AC3E}">
        <p14:creationId xmlns:p14="http://schemas.microsoft.com/office/powerpoint/2010/main" val="423136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C50CE349-4FEA-41F1-9B61-D8F20E9B9D8B}" type="datetimeFigureOut">
              <a:rPr lang="fr-FR"/>
              <a:pPr>
                <a:defRPr/>
              </a:pPr>
              <a:t>14/03/2024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5E5C5D8C-940A-40D1-8B02-573265E59F03}" type="slidenum">
              <a:rPr lang="fr-FR" altLang="fr-FR"/>
              <a:pPr/>
              <a:t>‹N°›</a:t>
            </a:fld>
            <a:endParaRPr lang="fr-FR" altLang="fr-FR"/>
          </a:p>
        </p:txBody>
      </p:sp>
    </p:spTree>
    <p:extLst>
      <p:ext uri="{BB962C8B-B14F-4D97-AF65-F5344CB8AC3E}">
        <p14:creationId xmlns:p14="http://schemas.microsoft.com/office/powerpoint/2010/main" val="81254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DA18C8BF-C789-475A-A01D-A3201DB8CCC1}" type="datetimeFigureOut">
              <a:rPr lang="fr-FR"/>
              <a:pPr>
                <a:defRPr/>
              </a:pPr>
              <a:t>14/03/2024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fld id="{9F5BCDB7-65E6-40B2-B808-10449A63EFF3}" type="slidenum">
              <a:rPr lang="fr-FR" altLang="fr-FR"/>
              <a:pPr/>
              <a:t>‹N°›</a:t>
            </a:fld>
            <a:endParaRPr lang="fr-FR" altLang="fr-FR"/>
          </a:p>
        </p:txBody>
      </p:sp>
    </p:spTree>
    <p:extLst>
      <p:ext uri="{BB962C8B-B14F-4D97-AF65-F5344CB8AC3E}">
        <p14:creationId xmlns:p14="http://schemas.microsoft.com/office/powerpoint/2010/main" val="84691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AA42827D-A36A-44CF-AA57-49F72F28A854}" type="datetimeFigureOut">
              <a:rPr lang="fr-FR"/>
              <a:pPr>
                <a:defRPr/>
              </a:pPr>
              <a:t>14/03/2024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fld id="{AF4B5E8D-ECA9-475D-BC63-2C5E15A29FF2}" type="slidenum">
              <a:rPr lang="fr-FR" altLang="fr-FR"/>
              <a:pPr/>
              <a:t>‹N°›</a:t>
            </a:fld>
            <a:endParaRPr lang="fr-FR" altLang="fr-FR"/>
          </a:p>
        </p:txBody>
      </p:sp>
    </p:spTree>
    <p:extLst>
      <p:ext uri="{BB962C8B-B14F-4D97-AF65-F5344CB8AC3E}">
        <p14:creationId xmlns:p14="http://schemas.microsoft.com/office/powerpoint/2010/main" val="205274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5E0A9C3-356E-4878-949D-DD06ECD7AF52}" type="datetimeFigureOut">
              <a:rPr lang="fr-FR"/>
              <a:pPr>
                <a:defRPr/>
              </a:pPr>
              <a:t>14/03/2024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fld id="{AD8E22C1-7044-4E8B-A1AE-AC71CBDD190E}" type="slidenum">
              <a:rPr lang="fr-FR" altLang="fr-FR"/>
              <a:pPr/>
              <a:t>‹N°›</a:t>
            </a:fld>
            <a:endParaRPr lang="fr-FR" altLang="fr-FR"/>
          </a:p>
        </p:txBody>
      </p:sp>
    </p:spTree>
    <p:extLst>
      <p:ext uri="{BB962C8B-B14F-4D97-AF65-F5344CB8AC3E}">
        <p14:creationId xmlns:p14="http://schemas.microsoft.com/office/powerpoint/2010/main" val="376608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E929256-D0B7-41B4-B3F1-DA758C20378C}" type="datetimeFigureOut">
              <a:rPr lang="fr-FR"/>
              <a:pPr>
                <a:defRPr/>
              </a:pPr>
              <a:t>14/03/2024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3BAD4032-8D32-4A1F-98AA-135418E72C7E}" type="slidenum">
              <a:rPr lang="fr-FR" altLang="fr-FR"/>
              <a:pPr/>
              <a:t>‹N°›</a:t>
            </a:fld>
            <a:endParaRPr lang="fr-FR" altLang="fr-FR"/>
          </a:p>
        </p:txBody>
      </p:sp>
    </p:spTree>
    <p:extLst>
      <p:ext uri="{BB962C8B-B14F-4D97-AF65-F5344CB8AC3E}">
        <p14:creationId xmlns:p14="http://schemas.microsoft.com/office/powerpoint/2010/main" val="321043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07E3AEA-5844-4C42-8E24-32278C1D1BAE}" type="datetimeFigureOut">
              <a:rPr lang="fr-FR"/>
              <a:pPr>
                <a:defRPr/>
              </a:pPr>
              <a:t>14/03/2024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D49F9501-A612-4839-BBA1-C08929EE3423}" type="slidenum">
              <a:rPr lang="fr-FR" altLang="fr-FR"/>
              <a:pPr/>
              <a:t>‹N°›</a:t>
            </a:fld>
            <a:endParaRPr lang="fr-FR" altLang="fr-FR"/>
          </a:p>
        </p:txBody>
      </p:sp>
    </p:spTree>
    <p:extLst>
      <p:ext uri="{BB962C8B-B14F-4D97-AF65-F5344CB8AC3E}">
        <p14:creationId xmlns:p14="http://schemas.microsoft.com/office/powerpoint/2010/main" val="420005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B2806AC-6607-47E6-B13D-765C763578B2}" type="datetimeFigureOut">
              <a:rPr lang="fr-FR"/>
              <a:pPr>
                <a:defRPr/>
              </a:pPr>
              <a:t>14/03/2024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878038A-3924-477D-BE86-C9A5B43900E5}"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4A8DCA-D5D8-4D76-B644-AADED0D5A401}"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537522-79BD-477A-821C-DCB8ADE7D195}"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542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5.wdp"/><Relationship Id="rId7" Type="http://schemas.microsoft.com/office/2007/relationships/hdphoto" Target="../media/hdphoto7.wdp"/><Relationship Id="rId12"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microsoft.com/office/2007/relationships/hdphoto" Target="../media/hdphoto6.wdp"/><Relationship Id="rId10" Type="http://schemas.openxmlformats.org/officeDocument/2006/relationships/image" Target="../media/image11.tmp"/><Relationship Id="rId4" Type="http://schemas.openxmlformats.org/officeDocument/2006/relationships/image" Target="../media/image9.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 Id="rId5" Type="http://schemas.openxmlformats.org/officeDocument/2006/relationships/image" Target="../media/image36.tmp"/><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7.xml"/><Relationship Id="rId4" Type="http://schemas.openxmlformats.org/officeDocument/2006/relationships/image" Target="../media/image45.tm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6.wdp"/><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19.wdp"/></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NUL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customXml" Target="../ink/ink1.xm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tmp"/><Relationship Id="rId5" Type="http://schemas.openxmlformats.org/officeDocument/2006/relationships/image" Target="../media/image75.tmp"/><Relationship Id="rId4" Type="http://schemas.openxmlformats.org/officeDocument/2006/relationships/image" Target="../media/image74.tmp"/></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6.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tmp"/></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1.tmp"/><Relationship Id="rId4" Type="http://schemas.microsoft.com/office/2007/relationships/hdphoto" Target="../media/hdphoto22.wdp"/></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3.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microsoft.com/office/2007/relationships/hdphoto" Target="../media/hdphoto24.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7.jp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139.png"/><Relationship Id="rId4" Type="http://schemas.microsoft.com/office/2007/relationships/hdphoto" Target="../media/hdphoto26.wdp"/></Relationships>
</file>

<file path=ppt/slides/_rels/slide8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41.png"/><Relationship Id="rId1" Type="http://schemas.openxmlformats.org/officeDocument/2006/relationships/slideLayout" Target="../slideLayouts/slideLayout7.xml"/><Relationship Id="rId5" Type="http://schemas.microsoft.com/office/2007/relationships/hdphoto" Target="../media/hdphoto30.wdp"/><Relationship Id="rId4" Type="http://schemas.openxmlformats.org/officeDocument/2006/relationships/image" Target="../media/image142.png"/></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tmp"/><Relationship Id="rId1" Type="http://schemas.openxmlformats.org/officeDocument/2006/relationships/slideLayout" Target="../slideLayouts/slideLayout7.xml"/><Relationship Id="rId4" Type="http://schemas.microsoft.com/office/2007/relationships/hdphoto" Target="../media/hdphoto31.wdp"/></Relationships>
</file>

<file path=ppt/slides/_rels/slide8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33.wdp"/><Relationship Id="rId7" Type="http://schemas.microsoft.com/office/2007/relationships/hdphoto" Target="../media/hdphoto35.wdp"/><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8.png"/><Relationship Id="rId5" Type="http://schemas.microsoft.com/office/2007/relationships/hdphoto" Target="../media/hdphoto34.wdp"/><Relationship Id="rId4" Type="http://schemas.openxmlformats.org/officeDocument/2006/relationships/image" Target="../media/image147.png"/></Relationships>
</file>

<file path=ppt/slides/_rels/slide87.xml.rels><?xml version="1.0" encoding="UTF-8" standalone="yes"?>
<Relationships xmlns="http://schemas.openxmlformats.org/package/2006/relationships"><Relationship Id="rId3" Type="http://schemas.openxmlformats.org/officeDocument/2006/relationships/image" Target="../media/image150.tmp"/><Relationship Id="rId2" Type="http://schemas.openxmlformats.org/officeDocument/2006/relationships/image" Target="../media/image149.tmp"/><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51.png"/><Relationship Id="rId1" Type="http://schemas.openxmlformats.org/officeDocument/2006/relationships/slideLayout" Target="../slideLayouts/slideLayout7.xml"/><Relationship Id="rId5" Type="http://schemas.microsoft.com/office/2007/relationships/hdphoto" Target="../media/hdphoto37.wdp"/><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53.png"/><Relationship Id="rId1" Type="http://schemas.openxmlformats.org/officeDocument/2006/relationships/slideLayout" Target="../slideLayouts/slideLayout7.xml"/><Relationship Id="rId5" Type="http://schemas.microsoft.com/office/2007/relationships/hdphoto" Target="../media/hdphoto39.wdp"/><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ZoneTexte 3"/>
          <p:cNvSpPr txBox="1">
            <a:spLocks noChangeArrowheads="1"/>
          </p:cNvSpPr>
          <p:nvPr/>
        </p:nvSpPr>
        <p:spPr bwMode="auto">
          <a:xfrm>
            <a:off x="1062038" y="2420938"/>
            <a:ext cx="7019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5400" b="1" dirty="0">
                <a:solidFill>
                  <a:srgbClr val="FF0000"/>
                </a:solidFill>
              </a:rPr>
              <a:t>VII- Génétique des virus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685108" y="476672"/>
            <a:ext cx="7773784" cy="5904656"/>
            <a:chOff x="685240" y="332656"/>
            <a:chExt cx="7773784" cy="5904656"/>
          </a:xfrm>
        </p:grpSpPr>
        <p:sp>
          <p:nvSpPr>
            <p:cNvPr id="8195" name="ZoneTexte 2"/>
            <p:cNvSpPr txBox="1">
              <a:spLocks noChangeArrowheads="1"/>
            </p:cNvSpPr>
            <p:nvPr/>
          </p:nvSpPr>
          <p:spPr bwMode="auto">
            <a:xfrm>
              <a:off x="685240" y="332656"/>
              <a:ext cx="777378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600" dirty="0">
                  <a:latin typeface="+mn-lt"/>
                  <a:cs typeface="+mn-cs"/>
                </a:rPr>
                <a:t>	En </a:t>
              </a:r>
              <a:r>
                <a:rPr lang="fr-FR" altLang="fr-FR" sz="1600" b="1" dirty="0">
                  <a:latin typeface="+mn-lt"/>
                  <a:cs typeface="+mn-cs"/>
                </a:rPr>
                <a:t>1879</a:t>
              </a:r>
              <a:r>
                <a:rPr lang="fr-FR" altLang="fr-FR" sz="1600" dirty="0">
                  <a:latin typeface="+mn-lt"/>
                  <a:cs typeface="+mn-cs"/>
                </a:rPr>
                <a:t>, le chimiste Adolf Meyer est consulté pour une épidémie qui décime les plants de tabac du </a:t>
              </a:r>
              <a:r>
                <a:rPr lang="fr-FR" altLang="fr-FR" sz="1600" dirty="0" err="1">
                  <a:latin typeface="+mn-lt"/>
                  <a:cs typeface="+mn-cs"/>
                </a:rPr>
                <a:t>Pays-bas</a:t>
              </a:r>
              <a:r>
                <a:rPr lang="fr-FR" altLang="fr-FR" sz="1600" dirty="0">
                  <a:latin typeface="+mn-lt"/>
                  <a:cs typeface="+mn-cs"/>
                </a:rPr>
                <a:t>, et qu’il appelle la maladie de la mosaïque du tabac. </a:t>
              </a: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1600" dirty="0">
                <a:latin typeface="+mn-lt"/>
                <a:cs typeface="+mn-cs"/>
              </a:endParaRPr>
            </a:p>
            <a:p>
              <a:pPr algn="just"/>
              <a:endParaRPr lang="fr-FR" altLang="fr-FR" sz="2000" dirty="0">
                <a:latin typeface="+mn-lt"/>
                <a:cs typeface="+mn-cs"/>
              </a:endParaRPr>
            </a:p>
            <a:p>
              <a:pPr algn="just"/>
              <a:endParaRPr lang="fr-FR" altLang="fr-FR" sz="2000" dirty="0">
                <a:latin typeface="+mn-lt"/>
                <a:cs typeface="+mn-cs"/>
              </a:endParaRPr>
            </a:p>
            <a:p>
              <a:pPr algn="just"/>
              <a:r>
                <a:rPr lang="fr-FR" altLang="fr-FR" sz="1600" dirty="0">
                  <a:latin typeface="+mn-lt"/>
                  <a:cs typeface="+mn-cs"/>
                </a:rPr>
                <a:t>- les filtres en porcelaine conçu pour éliminer les bactéries de l’eau pour la rendre potable laisse passer l’agent pathogène contenu dans la sève.</a:t>
              </a:r>
            </a:p>
            <a:p>
              <a:pPr algn="just"/>
              <a:r>
                <a:rPr lang="fr-FR" altLang="fr-FR" sz="1600" dirty="0">
                  <a:latin typeface="+mn-lt"/>
                  <a:cs typeface="+mn-cs"/>
                </a:rPr>
                <a:t>- l’alcool et un chauffage à 70°C n’affecte pas </a:t>
              </a:r>
              <a:r>
                <a:rPr lang="fr-FR" altLang="fr-FR" sz="1600" dirty="0" err="1">
                  <a:latin typeface="+mn-lt"/>
                  <a:cs typeface="+mn-cs"/>
                </a:rPr>
                <a:t>pas</a:t>
              </a:r>
              <a:r>
                <a:rPr lang="fr-FR" altLang="fr-FR" sz="1600" dirty="0">
                  <a:latin typeface="+mn-lt"/>
                  <a:cs typeface="+mn-cs"/>
                </a:rPr>
                <a:t> l’agent pathogène</a:t>
              </a:r>
            </a:p>
            <a:p>
              <a:pPr algn="just"/>
              <a:r>
                <a:rPr lang="fr-FR" altLang="fr-FR" sz="1600" dirty="0">
                  <a:latin typeface="+mn-lt"/>
                  <a:cs typeface="+mn-cs"/>
                </a:rPr>
                <a:t>- si on imbibe un papier filtre de sève </a:t>
              </a:r>
              <a:r>
                <a:rPr lang="fr-FR" altLang="fr-FR" sz="1600" dirty="0" err="1">
                  <a:latin typeface="+mn-lt"/>
                  <a:cs typeface="+mn-cs"/>
                </a:rPr>
                <a:t>contaminante</a:t>
              </a:r>
              <a:r>
                <a:rPr lang="fr-FR" altLang="fr-FR" sz="1600" dirty="0">
                  <a:latin typeface="+mn-lt"/>
                  <a:cs typeface="+mn-cs"/>
                </a:rPr>
                <a:t> et qu’on le laisse sécher pendant 3 mois, en le faisant infuser dans de l’eau on retrouve le pouvoir contaminant.</a:t>
              </a:r>
              <a:r>
                <a:rPr lang="fr-FR" altLang="fr-FR" sz="1600" dirty="0"/>
                <a:t> </a:t>
              </a:r>
            </a:p>
            <a:p>
              <a:pPr algn="just"/>
              <a:r>
                <a:rPr lang="fr-FR" altLang="fr-FR" sz="1600" dirty="0">
                  <a:sym typeface="Symbol" panose="05050102010706020507" pitchFamily="18" charset="2"/>
                </a:rPr>
                <a:t></a:t>
              </a:r>
              <a:r>
                <a:rPr lang="fr-FR" altLang="fr-FR" sz="1600" dirty="0"/>
                <a:t> on parle alors de </a:t>
              </a:r>
              <a:r>
                <a:rPr lang="fr-FR" altLang="fr-FR" sz="1600" b="1" dirty="0">
                  <a:solidFill>
                    <a:srgbClr val="FF0000"/>
                  </a:solidFill>
                </a:rPr>
                <a:t>virus ultra-filtrant</a:t>
              </a:r>
              <a:r>
                <a:rPr lang="fr-FR" altLang="fr-FR" sz="1600" dirty="0">
                  <a:solidFill>
                    <a:srgbClr val="FF0000"/>
                  </a:solidFill>
                </a:rPr>
                <a:t>.</a:t>
              </a:r>
              <a:endParaRPr lang="fr-FR" altLang="fr-FR" sz="1600" dirty="0">
                <a:solidFill>
                  <a:srgbClr val="FF0000"/>
                </a:solidFill>
                <a:latin typeface="+mn-lt"/>
                <a:cs typeface="+mn-cs"/>
              </a:endParaRPr>
            </a:p>
          </p:txBody>
        </p:sp>
        <p:sp>
          <p:nvSpPr>
            <p:cNvPr id="8196" name="ZoneTexte 4"/>
            <p:cNvSpPr txBox="1">
              <a:spLocks noChangeArrowheads="1"/>
            </p:cNvSpPr>
            <p:nvPr/>
          </p:nvSpPr>
          <p:spPr bwMode="auto">
            <a:xfrm>
              <a:off x="685240" y="5237038"/>
              <a:ext cx="777378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600" dirty="0">
                  <a:latin typeface="+mn-lt"/>
                  <a:cs typeface="+mn-cs"/>
                </a:rPr>
                <a:t>	Jusqu’en </a:t>
              </a:r>
              <a:r>
                <a:rPr lang="fr-FR" altLang="fr-FR" sz="1600" b="1" dirty="0">
                  <a:latin typeface="+mn-lt"/>
                  <a:cs typeface="+mn-cs"/>
                </a:rPr>
                <a:t>1911</a:t>
              </a:r>
              <a:r>
                <a:rPr lang="fr-FR" altLang="fr-FR" sz="1600" dirty="0">
                  <a:latin typeface="+mn-lt"/>
                  <a:cs typeface="+mn-cs"/>
                </a:rPr>
                <a:t>, on va démontrer la présence de </a:t>
              </a:r>
              <a:r>
                <a:rPr lang="fr-FR" altLang="fr-FR" sz="1600" b="1" dirty="0">
                  <a:solidFill>
                    <a:srgbClr val="FF0000"/>
                  </a:solidFill>
                  <a:latin typeface="+mn-lt"/>
                  <a:cs typeface="+mn-cs"/>
                </a:rPr>
                <a:t>virus ultra-filtrants </a:t>
              </a:r>
              <a:r>
                <a:rPr lang="fr-FR" altLang="fr-FR" sz="1600" dirty="0">
                  <a:latin typeface="+mn-lt"/>
                  <a:cs typeface="+mn-cs"/>
                </a:rPr>
                <a:t>pathogènes dans trois types de maladie: la fièvre aphteuse qui touche le bétail, la fièvre jaune mortelle pour l’homme, et le sarcome de Rous chez le poulet. </a:t>
              </a:r>
            </a:p>
            <a:p>
              <a:pPr algn="just"/>
              <a:endParaRPr lang="fr-FR" altLang="fr-FR" sz="1100" dirty="0">
                <a:latin typeface="+mn-lt"/>
                <a:cs typeface="+mn-cs"/>
              </a:endParaRPr>
            </a:p>
          </p:txBody>
        </p:sp>
        <p:pic>
          <p:nvPicPr>
            <p:cNvPr id="8199" name="Image 5"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7023" y="1124744"/>
              <a:ext cx="1488494" cy="216071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0" name="Image 1"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76153" y="1461351"/>
              <a:ext cx="2160718" cy="148750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178863" y="1499300"/>
              <a:ext cx="4280161" cy="1569660"/>
            </a:xfrm>
            <a:prstGeom prst="rect">
              <a:avLst/>
            </a:prstGeom>
            <a:noFill/>
          </p:spPr>
          <p:txBody>
            <a:bodyPr wrap="square" rtlCol="0">
              <a:spAutoFit/>
            </a:bodyPr>
            <a:lstStyle/>
            <a:p>
              <a:pPr algn="just"/>
              <a:r>
                <a:rPr lang="fr-FR" altLang="fr-FR" sz="1600" dirty="0"/>
                <a:t>Il observe que la maladie peut se transmettre à des plants de tabac sains en leur inoculant la sève de plants malades. Mais il n’identifie aucune des catégories de pathogènes végétaux classiques (champignons, vers, bactéries).</a:t>
              </a:r>
            </a:p>
            <a:p>
              <a:pPr algn="just"/>
              <a:endParaRPr lang="fr-FR" sz="1600" dirty="0"/>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746168" y="620688"/>
            <a:ext cx="7651664" cy="5396074"/>
            <a:chOff x="544069" y="387812"/>
            <a:chExt cx="7651664" cy="5396074"/>
          </a:xfrm>
        </p:grpSpPr>
        <p:sp>
          <p:nvSpPr>
            <p:cNvPr id="2" name="ZoneTexte 1"/>
            <p:cNvSpPr txBox="1"/>
            <p:nvPr/>
          </p:nvSpPr>
          <p:spPr>
            <a:xfrm>
              <a:off x="1608845" y="2700907"/>
              <a:ext cx="552211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5400" b="1" i="0" u="none" strike="noStrike" kern="1200" cap="none" spc="0" normalizeH="0" baseline="0" noProof="0" dirty="0">
                  <a:ln>
                    <a:noFill/>
                  </a:ln>
                  <a:solidFill>
                    <a:prstClr val="black"/>
                  </a:solidFill>
                  <a:effectLst/>
                  <a:uLnTx/>
                  <a:uFillTx/>
                  <a:latin typeface="Edwardian Script ITC" pitchFamily="66" charset="0"/>
                  <a:ea typeface="+mn-ea"/>
                  <a:cs typeface="+mn-cs"/>
                </a:rPr>
                <a:t>Merci pour votre attention !</a:t>
              </a:r>
            </a:p>
          </p:txBody>
        </p:sp>
        <p:sp>
          <p:nvSpPr>
            <p:cNvPr id="3" name="ZoneTexte 2"/>
            <p:cNvSpPr txBox="1"/>
            <p:nvPr/>
          </p:nvSpPr>
          <p:spPr>
            <a:xfrm rot="21272501">
              <a:off x="648764" y="387812"/>
              <a:ext cx="418384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Thank</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a:t>
              </a: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you</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for </a:t>
              </a: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your</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attention !</a:t>
              </a:r>
            </a:p>
          </p:txBody>
        </p:sp>
        <p:sp>
          <p:nvSpPr>
            <p:cNvPr id="5" name="ZoneTexte 4"/>
            <p:cNvSpPr txBox="1"/>
            <p:nvPr/>
          </p:nvSpPr>
          <p:spPr>
            <a:xfrm rot="295436">
              <a:off x="4448807" y="1959340"/>
              <a:ext cx="37469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fr-FR" sz="3600" b="1" i="1" u="none" strike="noStrike" kern="1200" cap="none" spc="0" normalizeH="0" baseline="0" noProof="0" dirty="0">
                  <a:ln>
                    <a:noFill/>
                  </a:ln>
                  <a:solidFill>
                    <a:srgbClr val="FF0000"/>
                  </a:solidFill>
                  <a:effectLst/>
                  <a:uLnTx/>
                  <a:uFillTx/>
                  <a:latin typeface="Edwardian Script ITC" panose="030303020407070D0804" pitchFamily="66" charset="0"/>
                  <a:ea typeface="+mn-ea"/>
                  <a:cs typeface="+mn-cs"/>
                </a:rPr>
                <a:t>¡ gracias por su atención !</a:t>
              </a:r>
            </a:p>
          </p:txBody>
        </p:sp>
        <p:sp>
          <p:nvSpPr>
            <p:cNvPr id="7" name="ZoneTexte 6"/>
            <p:cNvSpPr txBox="1"/>
            <p:nvPr/>
          </p:nvSpPr>
          <p:spPr>
            <a:xfrm rot="20480253">
              <a:off x="544069" y="1336259"/>
              <a:ext cx="571244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4357E7"/>
                  </a:solidFill>
                  <a:effectLst/>
                  <a:uLnTx/>
                  <a:uFillTx/>
                  <a:latin typeface="Edwardian Script ITC" panose="030303020407070D0804" pitchFamily="66" charset="0"/>
                  <a:ea typeface="+mn-ea"/>
                  <a:cs typeface="+mn-cs"/>
                </a:rPr>
                <a:t>Ich danke Ihnen für Ihre Aufmerksamkeit !</a:t>
              </a:r>
              <a:endParaRPr kumimoji="0" lang="fr-FR" sz="3200" b="0" i="0" u="none" strike="noStrike" kern="1200" cap="none" spc="0" normalizeH="0" baseline="0" noProof="0" dirty="0">
                <a:ln>
                  <a:noFill/>
                </a:ln>
                <a:solidFill>
                  <a:srgbClr val="4357E7"/>
                </a:solidFill>
                <a:effectLst/>
                <a:uLnTx/>
                <a:uFillTx/>
                <a:latin typeface="Edwardian Script ITC" panose="030303020407070D0804" pitchFamily="66" charset="0"/>
                <a:ea typeface="+mn-ea"/>
                <a:cs typeface="+mn-cs"/>
              </a:endParaRPr>
            </a:p>
          </p:txBody>
        </p:sp>
        <p:sp>
          <p:nvSpPr>
            <p:cNvPr id="8" name="ZoneTexte 7"/>
            <p:cNvSpPr txBox="1"/>
            <p:nvPr/>
          </p:nvSpPr>
          <p:spPr>
            <a:xfrm rot="210796">
              <a:off x="643253" y="4344425"/>
              <a:ext cx="432048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C000"/>
                  </a:solidFill>
                  <a:effectLst/>
                  <a:uLnTx/>
                  <a:uFillTx/>
                  <a:latin typeface="Edwardian Script ITC" pitchFamily="66" charset="0"/>
                  <a:ea typeface="+mn-ea"/>
                  <a:cs typeface="+mn-cs"/>
                </a:rPr>
                <a:t> </a:t>
              </a:r>
              <a:r>
                <a:rPr kumimoji="0" lang="it-IT" sz="3600" b="1" i="0" u="none" strike="noStrike" kern="1200" cap="none" spc="0" normalizeH="0" baseline="0" noProof="0" dirty="0">
                  <a:ln>
                    <a:noFill/>
                  </a:ln>
                  <a:solidFill>
                    <a:srgbClr val="FFC000"/>
                  </a:solidFill>
                  <a:effectLst/>
                  <a:uLnTx/>
                  <a:uFillTx/>
                  <a:latin typeface="Edwardian Script ITC" pitchFamily="66" charset="0"/>
                  <a:ea typeface="+mn-ea"/>
                  <a:cs typeface="+mn-cs"/>
                </a:rPr>
                <a:t>Grazie per la vostra attenzione !</a:t>
              </a:r>
              <a:endParaRPr kumimoji="0" lang="fr-FR" sz="3600" b="1" i="0" u="none" strike="noStrike" kern="1200" cap="none" spc="0" normalizeH="0" baseline="0" noProof="0" dirty="0">
                <a:ln>
                  <a:noFill/>
                </a:ln>
                <a:solidFill>
                  <a:srgbClr val="FFC000"/>
                </a:solidFill>
                <a:effectLst/>
                <a:uLnTx/>
                <a:uFillTx/>
                <a:latin typeface="Edwardian Script ITC" pitchFamily="66" charset="0"/>
                <a:ea typeface="+mn-ea"/>
                <a:cs typeface="+mn-cs"/>
              </a:endParaRPr>
            </a:p>
          </p:txBody>
        </p:sp>
        <p:sp>
          <p:nvSpPr>
            <p:cNvPr id="10" name="Rectangle 1"/>
            <p:cNvSpPr>
              <a:spLocks noChangeArrowheads="1"/>
            </p:cNvSpPr>
            <p:nvPr/>
          </p:nvSpPr>
          <p:spPr bwMode="auto">
            <a:xfrm rot="231988">
              <a:off x="5527259" y="1320804"/>
              <a:ext cx="23166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fr-FR" sz="3600" b="1" i="1" u="none" strike="noStrike" kern="1200" cap="none" spc="0" normalizeH="0" baseline="0" noProof="0" dirty="0">
                  <a:ln>
                    <a:noFill/>
                  </a:ln>
                  <a:solidFill>
                    <a:srgbClr val="4BACC6">
                      <a:lumMod val="60000"/>
                      <a:lumOff val="40000"/>
                    </a:srgbClr>
                  </a:solidFill>
                  <a:effectLst/>
                  <a:uLnTx/>
                  <a:uFillTx/>
                  <a:latin typeface="Edwardian Script ITC" panose="030303020407070D0804" pitchFamily="66" charset="0"/>
                  <a:ea typeface="+mn-ea"/>
                  <a:cs typeface="Arial" panose="020B0604020202020204" pitchFamily="34" charset="0"/>
                </a:rPr>
                <a:t>شكرا لانتباهك</a:t>
              </a:r>
              <a:r>
                <a:rPr kumimoji="0" lang="fr-FR" altLang="fr-FR" sz="3600" b="1" i="1" u="none" strike="noStrike" kern="1200" cap="none" spc="0" normalizeH="0" baseline="0" noProof="0" dirty="0">
                  <a:ln>
                    <a:noFill/>
                  </a:ln>
                  <a:solidFill>
                    <a:srgbClr val="4BACC6">
                      <a:lumMod val="60000"/>
                      <a:lumOff val="40000"/>
                    </a:srgbClr>
                  </a:solidFill>
                  <a:effectLst/>
                  <a:uLnTx/>
                  <a:uFillTx/>
                  <a:latin typeface="Edwardian Script ITC" panose="030303020407070D0804" pitchFamily="66" charset="0"/>
                  <a:ea typeface="+mn-ea"/>
                  <a:cs typeface="+mn-cs"/>
                </a:rPr>
                <a:t> </a:t>
              </a:r>
            </a:p>
          </p:txBody>
        </p:sp>
        <p:sp>
          <p:nvSpPr>
            <p:cNvPr id="12" name="Rectangle 2"/>
            <p:cNvSpPr>
              <a:spLocks noChangeArrowheads="1"/>
            </p:cNvSpPr>
            <p:nvPr/>
          </p:nvSpPr>
          <p:spPr bwMode="auto">
            <a:xfrm rot="20968722">
              <a:off x="4111661" y="5137555"/>
              <a:ext cx="30460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fr-FR" sz="3600" b="1" i="0" u="none" strike="noStrike" kern="1200" cap="none" spc="0" normalizeH="0" baseline="0" noProof="0" dirty="0">
                  <a:ln>
                    <a:noFill/>
                  </a:ln>
                  <a:solidFill>
                    <a:srgbClr val="00B050"/>
                  </a:solidFill>
                  <a:effectLst/>
                  <a:uLnTx/>
                  <a:uFillTx/>
                  <a:latin typeface="Edwardian Script ITC" panose="030303020407070D0804" pitchFamily="66" charset="0"/>
                  <a:ea typeface="宋体" panose="02010600030101010101" pitchFamily="2" charset="-122"/>
                  <a:cs typeface="+mn-cs"/>
                </a:rPr>
                <a:t>感谢您的关注 </a:t>
              </a:r>
            </a:p>
          </p:txBody>
        </p:sp>
        <p:sp>
          <p:nvSpPr>
            <p:cNvPr id="13" name="Rectangle 3"/>
            <p:cNvSpPr>
              <a:spLocks noChangeArrowheads="1"/>
            </p:cNvSpPr>
            <p:nvPr/>
          </p:nvSpPr>
          <p:spPr bwMode="auto">
            <a:xfrm>
              <a:off x="4078257" y="3874461"/>
              <a:ext cx="39609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fr-FR" sz="2000" b="1" i="0" u="none" strike="noStrike" kern="1200" cap="none" spc="0" normalizeH="0" baseline="0" noProof="0" dirty="0">
                  <a:ln>
                    <a:noFill/>
                  </a:ln>
                  <a:solidFill>
                    <a:srgbClr val="8037B7"/>
                  </a:solidFill>
                  <a:effectLst/>
                  <a:uLnTx/>
                  <a:uFillTx/>
                  <a:latin typeface="Edwardian Script ITC" panose="030303020407070D0804" pitchFamily="66" charset="0"/>
                  <a:ea typeface="+mn-ea"/>
                  <a:cs typeface="+mn-cs"/>
                </a:rPr>
                <a:t>Ευχαριστώ για την προσοχή σας </a:t>
              </a:r>
            </a:p>
          </p:txBody>
        </p:sp>
      </p:grpSp>
    </p:spTree>
    <p:extLst>
      <p:ext uri="{BB962C8B-B14F-4D97-AF65-F5344CB8AC3E}">
        <p14:creationId xmlns:p14="http://schemas.microsoft.com/office/powerpoint/2010/main" val="2971815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300465" y="434952"/>
            <a:ext cx="8306338" cy="5816842"/>
            <a:chOff x="385030" y="654004"/>
            <a:chExt cx="8306338" cy="5816842"/>
          </a:xfrm>
        </p:grpSpPr>
        <p:sp>
          <p:nvSpPr>
            <p:cNvPr id="9218" name="ZoneTexte 1"/>
            <p:cNvSpPr txBox="1">
              <a:spLocks noChangeArrowheads="1"/>
            </p:cNvSpPr>
            <p:nvPr/>
          </p:nvSpPr>
          <p:spPr bwMode="auto">
            <a:xfrm>
              <a:off x="385030" y="2420888"/>
              <a:ext cx="830633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endParaRPr lang="fr-FR" altLang="fr-FR" sz="600" dirty="0"/>
            </a:p>
            <a:p>
              <a:pPr algn="just"/>
              <a:r>
                <a:rPr lang="fr-FR" altLang="fr-FR" sz="1600" dirty="0"/>
                <a:t>En </a:t>
              </a:r>
              <a:r>
                <a:rPr lang="fr-FR" altLang="fr-FR" sz="1600" b="1" dirty="0"/>
                <a:t>1936, </a:t>
              </a:r>
              <a:r>
                <a:rPr lang="fr-FR" altLang="fr-FR" sz="1600" dirty="0"/>
                <a:t>les biochimistes anglais N. </a:t>
              </a:r>
              <a:r>
                <a:rPr lang="fr-FR" altLang="fr-FR" sz="1600" dirty="0" err="1"/>
                <a:t>Pirie</a:t>
              </a:r>
              <a:r>
                <a:rPr lang="fr-FR" altLang="fr-FR" sz="1600" dirty="0"/>
                <a:t> et F. </a:t>
              </a:r>
              <a:r>
                <a:rPr lang="fr-FR" altLang="fr-FR" sz="1600" dirty="0" err="1"/>
                <a:t>Bawden</a:t>
              </a:r>
              <a:r>
                <a:rPr lang="fr-FR" altLang="fr-FR" sz="1600" dirty="0"/>
                <a:t> montre que le virus de la mosaïque du tabac est constitué de 95% de protéine et 5% d’ARN: c’est une </a:t>
              </a:r>
              <a:r>
                <a:rPr lang="fr-FR" altLang="fr-FR" sz="1600" b="1" dirty="0" err="1"/>
                <a:t>ribonucléoprotéine</a:t>
              </a:r>
              <a:r>
                <a:rPr lang="fr-FR" altLang="fr-FR" sz="1600" dirty="0"/>
                <a:t>.</a:t>
              </a:r>
            </a:p>
            <a:p>
              <a:pPr algn="just"/>
              <a:r>
                <a:rPr lang="fr-FR" altLang="fr-FR" sz="1600" dirty="0"/>
                <a:t>La même année, le biochimiste allemand M. </a:t>
              </a:r>
              <a:r>
                <a:rPr lang="fr-FR" altLang="fr-FR" sz="1600" dirty="0" err="1"/>
                <a:t>Schlesinger</a:t>
              </a:r>
              <a:r>
                <a:rPr lang="fr-FR" altLang="fr-FR" sz="1600" dirty="0"/>
                <a:t> montre qu’un bactériophage présent chez E. coli est constitué de protéines et d’ADN: c’est une (</a:t>
              </a:r>
              <a:r>
                <a:rPr lang="fr-FR" altLang="fr-FR" sz="1600" dirty="0" err="1"/>
                <a:t>deoxyribo</a:t>
              </a:r>
              <a:r>
                <a:rPr lang="fr-FR" altLang="fr-FR" sz="1600" dirty="0"/>
                <a:t>) </a:t>
              </a:r>
              <a:r>
                <a:rPr lang="fr-FR" altLang="fr-FR" sz="1600" b="1" dirty="0"/>
                <a:t>nucléoprotéine</a:t>
              </a:r>
              <a:r>
                <a:rPr lang="fr-FR" altLang="fr-FR" sz="1600" dirty="0"/>
                <a:t>.</a:t>
              </a:r>
            </a:p>
            <a:p>
              <a:pPr algn="just"/>
              <a:endParaRPr lang="fr-FR" altLang="fr-FR" sz="1600" dirty="0"/>
            </a:p>
            <a:p>
              <a:pPr algn="just"/>
              <a:endParaRPr lang="fr-FR" altLang="fr-FR" sz="600" dirty="0"/>
            </a:p>
            <a:p>
              <a:pPr algn="just"/>
              <a:r>
                <a:rPr lang="fr-FR" altLang="fr-FR" sz="1600" dirty="0"/>
                <a:t>En</a:t>
              </a:r>
              <a:r>
                <a:rPr lang="fr-FR" altLang="fr-FR" sz="1600" b="1" dirty="0"/>
                <a:t> 1939, </a:t>
              </a:r>
              <a:r>
                <a:rPr lang="de-DE" altLang="fr-FR" sz="1600" dirty="0"/>
                <a:t>G. Kausche, E. </a:t>
              </a:r>
              <a:r>
                <a:rPr lang="de-DE" altLang="fr-FR" sz="1600" dirty="0" err="1"/>
                <a:t>Pfankuch</a:t>
              </a:r>
              <a:r>
                <a:rPr lang="de-DE" altLang="fr-FR" sz="1600" dirty="0"/>
                <a:t> et H. Ruska </a:t>
              </a:r>
              <a:r>
                <a:rPr lang="de-DE" altLang="fr-FR" sz="1600" dirty="0" err="1"/>
                <a:t>obtiennent</a:t>
              </a:r>
              <a:r>
                <a:rPr lang="de-DE" altLang="fr-FR" sz="1600" dirty="0"/>
                <a:t> la </a:t>
              </a:r>
              <a:r>
                <a:rPr lang="de-DE" altLang="fr-FR" sz="1600" dirty="0" err="1"/>
                <a:t>première</a:t>
              </a:r>
              <a:r>
                <a:rPr lang="de-DE" altLang="fr-FR" sz="1600" dirty="0"/>
                <a:t> </a:t>
              </a:r>
              <a:r>
                <a:rPr lang="de-DE" altLang="fr-FR" sz="1600" dirty="0" err="1"/>
                <a:t>image</a:t>
              </a:r>
              <a:r>
                <a:rPr lang="de-DE" altLang="fr-FR" sz="1600" dirty="0"/>
                <a:t> </a:t>
              </a:r>
              <a:r>
                <a:rPr lang="de-DE" altLang="fr-FR" sz="1600" dirty="0" err="1"/>
                <a:t>d‘un</a:t>
              </a:r>
              <a:r>
                <a:rPr lang="de-DE" altLang="fr-FR" sz="1600" dirty="0"/>
                <a:t> </a:t>
              </a:r>
              <a:r>
                <a:rPr lang="de-DE" altLang="fr-FR" sz="1600" dirty="0" err="1"/>
                <a:t>virus</a:t>
              </a:r>
              <a:r>
                <a:rPr lang="de-DE" altLang="fr-FR" sz="1600" dirty="0"/>
                <a:t> en </a:t>
              </a:r>
              <a:r>
                <a:rPr lang="de-DE" altLang="fr-FR" sz="1600" dirty="0" err="1"/>
                <a:t>microscopie</a:t>
              </a:r>
              <a:r>
                <a:rPr lang="de-DE" altLang="fr-FR" sz="1600" dirty="0"/>
                <a:t> </a:t>
              </a:r>
              <a:r>
                <a:rPr lang="de-DE" altLang="fr-FR" sz="1600" dirty="0" err="1"/>
                <a:t>électronique</a:t>
              </a:r>
              <a:r>
                <a:rPr lang="de-DE" altLang="fr-FR" sz="1600" dirty="0"/>
                <a:t>, </a:t>
              </a:r>
              <a:r>
                <a:rPr lang="de-DE" altLang="fr-FR" sz="1600" dirty="0" err="1"/>
                <a:t>celui</a:t>
              </a:r>
              <a:r>
                <a:rPr lang="de-DE" altLang="fr-FR" sz="1600" dirty="0"/>
                <a:t> de la </a:t>
              </a:r>
              <a:r>
                <a:rPr lang="de-DE" altLang="fr-FR" sz="1600" dirty="0" err="1"/>
                <a:t>mosaïque</a:t>
              </a:r>
              <a:r>
                <a:rPr lang="de-DE" altLang="fr-FR" sz="1600" dirty="0"/>
                <a:t> du </a:t>
              </a:r>
              <a:r>
                <a:rPr lang="de-DE" altLang="fr-FR" sz="1600" dirty="0" err="1"/>
                <a:t>tabac</a:t>
              </a:r>
              <a:r>
                <a:rPr lang="de-DE" altLang="fr-FR" sz="1600" dirty="0"/>
                <a:t> (18 x 300 </a:t>
              </a:r>
              <a:r>
                <a:rPr lang="de-DE" altLang="fr-FR" sz="1600" dirty="0" err="1"/>
                <a:t>nm</a:t>
              </a:r>
              <a:r>
                <a:rPr lang="de-DE" altLang="fr-FR" sz="1600" dirty="0"/>
                <a:t>).</a:t>
              </a:r>
            </a:p>
          </p:txBody>
        </p:sp>
        <p:grpSp>
          <p:nvGrpSpPr>
            <p:cNvPr id="3" name="Groupe 2"/>
            <p:cNvGrpSpPr/>
            <p:nvPr/>
          </p:nvGrpSpPr>
          <p:grpSpPr>
            <a:xfrm>
              <a:off x="2067397" y="4653136"/>
              <a:ext cx="4629521" cy="1817710"/>
              <a:chOff x="2267744" y="4923656"/>
              <a:chExt cx="4629521" cy="1817710"/>
            </a:xfrm>
          </p:grpSpPr>
          <p:pic>
            <p:nvPicPr>
              <p:cNvPr id="9222"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67744" y="4923657"/>
                <a:ext cx="2078116" cy="181770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2" descr="https://www.apsnet.org/edcenter/K-12/TeachersGuide/TobaccoMosaicVirus/PublishingImages/fig02asm.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4008" y="4923656"/>
                <a:ext cx="2253257" cy="181770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9221" name="Image 6"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3221" y="654004"/>
              <a:ext cx="1584176" cy="157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108321" y="662738"/>
              <a:ext cx="6583047" cy="1569660"/>
            </a:xfrm>
            <a:prstGeom prst="rect">
              <a:avLst/>
            </a:prstGeom>
            <a:noFill/>
          </p:spPr>
          <p:txBody>
            <a:bodyPr wrap="square" rtlCol="0">
              <a:spAutoFit/>
            </a:bodyPr>
            <a:lstStyle/>
            <a:p>
              <a:pPr algn="just"/>
              <a:r>
                <a:rPr lang="fr-FR" altLang="fr-FR" sz="1600" dirty="0"/>
                <a:t>En </a:t>
              </a:r>
              <a:r>
                <a:rPr lang="fr-FR" altLang="fr-FR" sz="1600" b="1" dirty="0"/>
                <a:t>1915</a:t>
              </a:r>
              <a:r>
                <a:rPr lang="fr-FR" altLang="fr-FR" sz="1600" dirty="0"/>
                <a:t>, le bactériologiste anglais F. </a:t>
              </a:r>
              <a:r>
                <a:rPr lang="fr-FR" altLang="fr-FR" sz="1600" dirty="0" err="1"/>
                <a:t>Twort</a:t>
              </a:r>
              <a:r>
                <a:rPr lang="fr-FR" altLang="fr-FR" sz="1600" dirty="0"/>
                <a:t>, décrit de minuscules aires vitreuses visibles sur des tapis bactériens. Dans ces plages où les bactéries sont complètement lysées, il découvre un virus ultra-filtrant, qui ne peut réinfecter que les bactéries d’origine. Ces travaux seront repris en 1917 par Félix d’Hérelle à l’institut pasteur qui va isoler et étudier les virus ultra-filtrant de bactéries qu’il appelle de</a:t>
              </a:r>
              <a:r>
                <a:rPr lang="fr-FR" altLang="fr-FR" sz="1600" dirty="0">
                  <a:sym typeface="Symbol" panose="05050102010706020507" pitchFamily="18" charset="2"/>
                </a:rPr>
                <a:t>s </a:t>
              </a:r>
              <a:r>
                <a:rPr lang="fr-FR" altLang="fr-FR" sz="1600" b="1" dirty="0">
                  <a:sym typeface="Symbol" panose="05050102010706020507" pitchFamily="18" charset="2"/>
                </a:rPr>
                <a:t>bactériophages</a:t>
              </a:r>
              <a:endParaRPr lang="fr-FR" altLang="fr-FR" sz="1600" b="1"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935596" y="404664"/>
            <a:ext cx="7272808" cy="646331"/>
            <a:chOff x="683568" y="463632"/>
            <a:chExt cx="7272808" cy="646331"/>
          </a:xfrm>
        </p:grpSpPr>
        <p:sp>
          <p:nvSpPr>
            <p:cNvPr id="2" name="ZoneTexte 1"/>
            <p:cNvSpPr txBox="1"/>
            <p:nvPr/>
          </p:nvSpPr>
          <p:spPr>
            <a:xfrm>
              <a:off x="683568" y="463632"/>
              <a:ext cx="2808312" cy="584775"/>
            </a:xfrm>
            <a:prstGeom prst="rect">
              <a:avLst/>
            </a:prstGeom>
            <a:noFill/>
          </p:spPr>
          <p:txBody>
            <a:bodyPr wrap="square" rtlCol="0">
              <a:spAutoFit/>
            </a:bodyPr>
            <a:lstStyle/>
            <a:p>
              <a:pPr algn="ctr"/>
              <a:r>
                <a:rPr lang="fr-FR" b="1" dirty="0">
                  <a:solidFill>
                    <a:srgbClr val="FF0000"/>
                  </a:solidFill>
                </a:rPr>
                <a:t>bactériophages</a:t>
              </a:r>
            </a:p>
            <a:p>
              <a:pPr algn="ctr"/>
              <a:r>
                <a:rPr lang="fr-FR" sz="1400" dirty="0"/>
                <a:t>(virus de cellules procaryotes)</a:t>
              </a:r>
            </a:p>
          </p:txBody>
        </p:sp>
        <p:sp>
          <p:nvSpPr>
            <p:cNvPr id="3" name="ZoneTexte 2"/>
            <p:cNvSpPr txBox="1"/>
            <p:nvPr/>
          </p:nvSpPr>
          <p:spPr>
            <a:xfrm>
              <a:off x="5148064" y="463632"/>
              <a:ext cx="2808312" cy="646331"/>
            </a:xfrm>
            <a:prstGeom prst="rect">
              <a:avLst/>
            </a:prstGeom>
            <a:noFill/>
          </p:spPr>
          <p:txBody>
            <a:bodyPr wrap="square" rtlCol="0">
              <a:spAutoFit/>
            </a:bodyPr>
            <a:lstStyle/>
            <a:p>
              <a:pPr algn="ctr"/>
              <a:r>
                <a:rPr lang="fr-FR" b="1" dirty="0">
                  <a:solidFill>
                    <a:srgbClr val="FF0000"/>
                  </a:solidFill>
                </a:rPr>
                <a:t>virus </a:t>
              </a:r>
            </a:p>
            <a:p>
              <a:pPr algn="ctr"/>
              <a:r>
                <a:rPr lang="fr-FR" b="1" dirty="0">
                  <a:solidFill>
                    <a:srgbClr val="FF0000"/>
                  </a:solidFill>
                </a:rPr>
                <a:t>de cellules eucaryotes</a:t>
              </a:r>
            </a:p>
          </p:txBody>
        </p:sp>
      </p:grpSp>
      <p:grpSp>
        <p:nvGrpSpPr>
          <p:cNvPr id="13" name="Groupe 12"/>
          <p:cNvGrpSpPr/>
          <p:nvPr/>
        </p:nvGrpSpPr>
        <p:grpSpPr>
          <a:xfrm>
            <a:off x="388798" y="1418929"/>
            <a:ext cx="8366404" cy="5025857"/>
            <a:chOff x="156313" y="1418929"/>
            <a:chExt cx="8366404" cy="5025857"/>
          </a:xfrm>
        </p:grpSpPr>
        <p:grpSp>
          <p:nvGrpSpPr>
            <p:cNvPr id="6" name="Groupe 5"/>
            <p:cNvGrpSpPr/>
            <p:nvPr/>
          </p:nvGrpSpPr>
          <p:grpSpPr>
            <a:xfrm>
              <a:off x="156313" y="3388226"/>
              <a:ext cx="3600399" cy="1363714"/>
              <a:chOff x="611560" y="2581480"/>
              <a:chExt cx="3600399" cy="1363714"/>
            </a:xfrm>
          </p:grpSpPr>
          <p:pic>
            <p:nvPicPr>
              <p:cNvPr id="4" name="Imag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976026" y="2581480"/>
                <a:ext cx="2871465" cy="560881"/>
              </a:xfrm>
              <a:prstGeom prst="rect">
                <a:avLst/>
              </a:prstGeom>
            </p:spPr>
          </p:pic>
          <p:sp>
            <p:nvSpPr>
              <p:cNvPr id="5" name="ZoneTexte 4"/>
              <p:cNvSpPr txBox="1"/>
              <p:nvPr/>
            </p:nvSpPr>
            <p:spPr>
              <a:xfrm>
                <a:off x="611560" y="3114197"/>
                <a:ext cx="3600399" cy="830997"/>
              </a:xfrm>
              <a:prstGeom prst="rect">
                <a:avLst/>
              </a:prstGeom>
              <a:noFill/>
            </p:spPr>
            <p:txBody>
              <a:bodyPr wrap="square" rtlCol="0">
                <a:spAutoFit/>
              </a:bodyPr>
              <a:lstStyle/>
              <a:p>
                <a:pPr algn="ctr"/>
                <a:r>
                  <a:rPr lang="fr-FR" sz="1200" b="1" dirty="0"/>
                  <a:t>phage M13</a:t>
                </a:r>
                <a:endParaRPr lang="fr-FR" sz="1200" dirty="0"/>
              </a:p>
              <a:p>
                <a:pPr algn="ctr"/>
                <a:r>
                  <a:rPr lang="fr-FR" sz="1200" dirty="0"/>
                  <a:t> filamenteux (ADN </a:t>
                </a:r>
                <a:r>
                  <a:rPr lang="fr-FR" sz="1200" dirty="0" err="1"/>
                  <a:t>ss</a:t>
                </a:r>
                <a:r>
                  <a:rPr lang="fr-FR" sz="1200" dirty="0"/>
                  <a:t>)</a:t>
                </a:r>
              </a:p>
              <a:p>
                <a:pPr algn="ctr"/>
                <a:r>
                  <a:rPr lang="fr-FR" sz="1200" dirty="0"/>
                  <a:t>E. Coli et entérobactéries</a:t>
                </a:r>
              </a:p>
              <a:p>
                <a:pPr algn="ctr"/>
                <a:endParaRPr lang="fr-FR" sz="1200" b="1" dirty="0"/>
              </a:p>
            </p:txBody>
          </p:sp>
        </p:grpSp>
        <p:grpSp>
          <p:nvGrpSpPr>
            <p:cNvPr id="16" name="Groupe 15"/>
            <p:cNvGrpSpPr/>
            <p:nvPr/>
          </p:nvGrpSpPr>
          <p:grpSpPr>
            <a:xfrm>
              <a:off x="876393" y="4659607"/>
              <a:ext cx="3387536" cy="1762757"/>
              <a:chOff x="876393" y="4659607"/>
              <a:chExt cx="3387536" cy="1762757"/>
            </a:xfrm>
          </p:grpSpPr>
          <p:pic>
            <p:nvPicPr>
              <p:cNvPr id="7" name="Imag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76393" y="4659607"/>
                <a:ext cx="1728192" cy="1762757"/>
              </a:xfrm>
              <a:prstGeom prst="rect">
                <a:avLst/>
              </a:prstGeom>
            </p:spPr>
          </p:pic>
          <p:sp>
            <p:nvSpPr>
              <p:cNvPr id="8" name="ZoneTexte 7"/>
              <p:cNvSpPr txBox="1"/>
              <p:nvPr/>
            </p:nvSpPr>
            <p:spPr>
              <a:xfrm>
                <a:off x="2604585" y="5033153"/>
                <a:ext cx="1659344" cy="830997"/>
              </a:xfrm>
              <a:prstGeom prst="rect">
                <a:avLst/>
              </a:prstGeom>
              <a:noFill/>
            </p:spPr>
            <p:txBody>
              <a:bodyPr wrap="square" rtlCol="0">
                <a:spAutoFit/>
              </a:bodyPr>
              <a:lstStyle/>
              <a:p>
                <a:r>
                  <a:rPr lang="fr-FR" sz="1200" b="1" dirty="0"/>
                  <a:t>phage T4 </a:t>
                </a:r>
              </a:p>
              <a:p>
                <a:r>
                  <a:rPr lang="fr-FR" sz="1200" dirty="0"/>
                  <a:t>capside, queue, fibres</a:t>
                </a:r>
              </a:p>
              <a:p>
                <a:r>
                  <a:rPr lang="fr-FR" sz="1200" dirty="0"/>
                  <a:t>(ADN </a:t>
                </a:r>
                <a:r>
                  <a:rPr lang="fr-FR" sz="1200" dirty="0" err="1"/>
                  <a:t>ds</a:t>
                </a:r>
                <a:r>
                  <a:rPr lang="fr-FR" sz="1200" dirty="0"/>
                  <a:t>)</a:t>
                </a:r>
              </a:p>
              <a:p>
                <a:r>
                  <a:rPr lang="fr-FR" sz="1200" dirty="0"/>
                  <a:t>E. Coli </a:t>
                </a:r>
              </a:p>
            </p:txBody>
          </p:sp>
        </p:grpSp>
        <p:grpSp>
          <p:nvGrpSpPr>
            <p:cNvPr id="12" name="Groupe 11"/>
            <p:cNvGrpSpPr/>
            <p:nvPr/>
          </p:nvGrpSpPr>
          <p:grpSpPr>
            <a:xfrm>
              <a:off x="156313" y="1450132"/>
              <a:ext cx="2871464" cy="1667086"/>
              <a:chOff x="963310" y="4786631"/>
              <a:chExt cx="2871464" cy="1667086"/>
            </a:xfrm>
          </p:grpSpPr>
          <p:sp>
            <p:nvSpPr>
              <p:cNvPr id="11" name="ZoneTexte 10"/>
              <p:cNvSpPr txBox="1"/>
              <p:nvPr/>
            </p:nvSpPr>
            <p:spPr>
              <a:xfrm>
                <a:off x="963310" y="5057395"/>
                <a:ext cx="1798514" cy="830997"/>
              </a:xfrm>
              <a:prstGeom prst="rect">
                <a:avLst/>
              </a:prstGeom>
              <a:noFill/>
            </p:spPr>
            <p:txBody>
              <a:bodyPr wrap="square" rtlCol="0">
                <a:spAutoFit/>
              </a:bodyPr>
              <a:lstStyle/>
              <a:p>
                <a:pPr algn="r"/>
                <a:r>
                  <a:rPr lang="fr-FR" sz="1200" b="1" dirty="0"/>
                  <a:t>phage MS2 </a:t>
                </a:r>
              </a:p>
              <a:p>
                <a:pPr algn="r"/>
                <a:r>
                  <a:rPr lang="fr-FR" sz="1200" dirty="0"/>
                  <a:t>icosaédrique</a:t>
                </a:r>
              </a:p>
              <a:p>
                <a:pPr algn="r"/>
                <a:r>
                  <a:rPr lang="fr-FR" sz="1200" dirty="0"/>
                  <a:t>(ARN </a:t>
                </a:r>
                <a:r>
                  <a:rPr lang="fr-FR" sz="1200" dirty="0" err="1"/>
                  <a:t>ss</a:t>
                </a:r>
                <a:r>
                  <a:rPr lang="fr-FR" sz="1200" dirty="0"/>
                  <a:t>)</a:t>
                </a:r>
              </a:p>
              <a:p>
                <a:pPr algn="r"/>
                <a:r>
                  <a:rPr lang="fr-FR" sz="1200" dirty="0"/>
                  <a:t>E. Coli et entérobactéries</a:t>
                </a:r>
              </a:p>
            </p:txBody>
          </p:sp>
          <p:pic>
            <p:nvPicPr>
              <p:cNvPr id="10" name="Image 3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2465599" y="5084542"/>
                <a:ext cx="1667086" cy="107126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ZoneTexte 14"/>
            <p:cNvSpPr txBox="1"/>
            <p:nvPr/>
          </p:nvSpPr>
          <p:spPr>
            <a:xfrm>
              <a:off x="6312160" y="1673840"/>
              <a:ext cx="1853403" cy="1015663"/>
            </a:xfrm>
            <a:prstGeom prst="rect">
              <a:avLst/>
            </a:prstGeom>
            <a:noFill/>
          </p:spPr>
          <p:txBody>
            <a:bodyPr wrap="square" rtlCol="0">
              <a:spAutoFit/>
            </a:bodyPr>
            <a:lstStyle/>
            <a:p>
              <a:r>
                <a:rPr lang="fr-FR" sz="1200" b="1" dirty="0"/>
                <a:t>Virus de la mosaïque du tabac (TMV)</a:t>
              </a:r>
            </a:p>
            <a:p>
              <a:r>
                <a:rPr lang="fr-FR" sz="1200" dirty="0"/>
                <a:t>bâtonnet</a:t>
              </a:r>
            </a:p>
            <a:p>
              <a:r>
                <a:rPr lang="fr-FR" sz="1200" dirty="0"/>
                <a:t>(ARN </a:t>
              </a:r>
              <a:r>
                <a:rPr lang="fr-FR" sz="1200" dirty="0" err="1"/>
                <a:t>ss</a:t>
              </a:r>
              <a:r>
                <a:rPr lang="fr-FR" sz="1200" dirty="0"/>
                <a:t>)</a:t>
              </a:r>
            </a:p>
            <a:p>
              <a:r>
                <a:rPr lang="fr-FR" sz="1200" dirty="0"/>
                <a:t>Tabac et autre </a:t>
              </a:r>
              <a:r>
                <a:rPr lang="fr-FR" sz="1200" dirty="0" err="1"/>
                <a:t>solanaceae</a:t>
              </a:r>
              <a:endParaRPr lang="fr-FR" sz="1200" dirty="0"/>
            </a:p>
          </p:txBody>
        </p:sp>
        <p:pic>
          <p:nvPicPr>
            <p:cNvPr id="14" name="Picture 2" descr="https://www.apsnet.org/edcenter/K-12/TeachersGuide/TobaccoMosaicVirus/PublishingImages/fig02asm.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21147" y="1418929"/>
              <a:ext cx="1891013" cy="152548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6312161" y="5125485"/>
              <a:ext cx="1853403" cy="830997"/>
            </a:xfrm>
            <a:prstGeom prst="rect">
              <a:avLst/>
            </a:prstGeom>
            <a:noFill/>
          </p:spPr>
          <p:txBody>
            <a:bodyPr wrap="square" rtlCol="0">
              <a:spAutoFit/>
            </a:bodyPr>
            <a:lstStyle/>
            <a:p>
              <a:r>
                <a:rPr lang="fr-FR" sz="1200" b="1" dirty="0"/>
                <a:t>Virus de l’herpes (HSV-1)</a:t>
              </a:r>
            </a:p>
            <a:p>
              <a:r>
                <a:rPr lang="fr-FR" sz="1200" dirty="0"/>
                <a:t>enveloppés, icosaédrique</a:t>
              </a:r>
            </a:p>
            <a:p>
              <a:r>
                <a:rPr lang="fr-FR" sz="1200" dirty="0"/>
                <a:t>(ADN </a:t>
              </a:r>
              <a:r>
                <a:rPr lang="fr-FR" sz="1200" dirty="0" err="1"/>
                <a:t>ds</a:t>
              </a:r>
              <a:r>
                <a:rPr lang="fr-FR" sz="1200" dirty="0"/>
                <a:t>)</a:t>
              </a:r>
            </a:p>
            <a:p>
              <a:r>
                <a:rPr lang="fr-FR" sz="1200" dirty="0"/>
                <a:t>Hommes exclusivement</a:t>
              </a:r>
            </a:p>
          </p:txBody>
        </p:sp>
        <p:grpSp>
          <p:nvGrpSpPr>
            <p:cNvPr id="20" name="Groupe 19"/>
            <p:cNvGrpSpPr/>
            <p:nvPr/>
          </p:nvGrpSpPr>
          <p:grpSpPr>
            <a:xfrm>
              <a:off x="3917091" y="3090793"/>
              <a:ext cx="4605626" cy="1476481"/>
              <a:chOff x="3964793" y="3210866"/>
              <a:chExt cx="4605626" cy="1476481"/>
            </a:xfrm>
          </p:grpSpPr>
          <p:pic>
            <p:nvPicPr>
              <p:cNvPr id="18" name="Image 17" descr="Capture d’écr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6759486" y="2876415"/>
                <a:ext cx="1476481" cy="2145384"/>
              </a:xfrm>
              <a:prstGeom prst="rect">
                <a:avLst/>
              </a:prstGeom>
              <a:ln w="3175">
                <a:solidFill>
                  <a:schemeClr val="tx1"/>
                </a:solidFill>
              </a:ln>
            </p:spPr>
          </p:pic>
          <p:sp>
            <p:nvSpPr>
              <p:cNvPr id="19" name="ZoneTexte 18"/>
              <p:cNvSpPr txBox="1"/>
              <p:nvPr/>
            </p:nvSpPr>
            <p:spPr>
              <a:xfrm>
                <a:off x="3964793" y="3533608"/>
                <a:ext cx="2460241" cy="830997"/>
              </a:xfrm>
              <a:prstGeom prst="rect">
                <a:avLst/>
              </a:prstGeom>
              <a:noFill/>
            </p:spPr>
            <p:txBody>
              <a:bodyPr wrap="square" rtlCol="0">
                <a:spAutoFit/>
              </a:bodyPr>
              <a:lstStyle/>
              <a:p>
                <a:pPr algn="r"/>
                <a:r>
                  <a:rPr lang="fr-FR" sz="1200" b="1" dirty="0"/>
                  <a:t>les virus de la grippe </a:t>
                </a:r>
              </a:p>
              <a:p>
                <a:pPr algn="r"/>
                <a:r>
                  <a:rPr lang="fr-FR" sz="1200" dirty="0"/>
                  <a:t>enveloppés, sphérique avec spicules</a:t>
                </a:r>
              </a:p>
              <a:p>
                <a:pPr algn="r"/>
                <a:r>
                  <a:rPr lang="fr-FR" sz="1200" dirty="0"/>
                  <a:t>(8 ARN </a:t>
                </a:r>
                <a:r>
                  <a:rPr lang="fr-FR" sz="1200" dirty="0" err="1"/>
                  <a:t>ss</a:t>
                </a:r>
                <a:r>
                  <a:rPr lang="fr-FR" sz="1200" dirty="0"/>
                  <a:t> circulaires)</a:t>
                </a:r>
              </a:p>
              <a:p>
                <a:pPr algn="r"/>
                <a:r>
                  <a:rPr lang="fr-FR" sz="1200" dirty="0"/>
                  <a:t>mammifères (homme) oiseaux</a:t>
                </a:r>
              </a:p>
            </p:txBody>
          </p:sp>
        </p:grpSp>
        <p:pic>
          <p:nvPicPr>
            <p:cNvPr id="9" name="Image 8" descr="Capture d’écran"/>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4507693" y="4713652"/>
              <a:ext cx="1807649" cy="1731134"/>
            </a:xfrm>
            <a:prstGeom prst="rect">
              <a:avLst/>
            </a:prstGeom>
            <a:ln w="3175">
              <a:solidFill>
                <a:schemeClr val="tx1"/>
              </a:solidFill>
            </a:ln>
          </p:spPr>
        </p:pic>
      </p:grpSp>
    </p:spTree>
    <p:extLst>
      <p:ext uri="{BB962C8B-B14F-4D97-AF65-F5344CB8AC3E}">
        <p14:creationId xmlns:p14="http://schemas.microsoft.com/office/powerpoint/2010/main" val="3998785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611560" y="908720"/>
            <a:ext cx="792088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400" dirty="0"/>
              <a:t>Au fil des découvertes, on observe que le mot </a:t>
            </a:r>
            <a:r>
              <a:rPr lang="fr-FR" altLang="fr-FR" sz="2400" dirty="0">
                <a:sym typeface="Symbol" panose="05050102010706020507" pitchFamily="18" charset="2"/>
              </a:rPr>
              <a:t>virus regroupe une grande diversité d’espèces:</a:t>
            </a:r>
          </a:p>
          <a:p>
            <a:pPr algn="just"/>
            <a:r>
              <a:rPr lang="fr-FR" altLang="fr-FR" sz="2400" b="1" dirty="0">
                <a:solidFill>
                  <a:srgbClr val="FF0000"/>
                </a:solidFill>
                <a:sym typeface="Symbol" panose="05050102010706020507" pitchFamily="18" charset="2"/>
              </a:rPr>
              <a:t> </a:t>
            </a:r>
          </a:p>
          <a:p>
            <a:pPr algn="just"/>
            <a:endParaRPr lang="fr-FR" altLang="fr-FR" b="1" dirty="0">
              <a:solidFill>
                <a:srgbClr val="FF0000"/>
              </a:solidFill>
            </a:endParaRPr>
          </a:p>
          <a:p>
            <a:pPr algn="just" fontAlgn="auto">
              <a:spcBef>
                <a:spcPts val="0"/>
              </a:spcBef>
              <a:spcAft>
                <a:spcPts val="0"/>
              </a:spcAft>
              <a:defRPr/>
            </a:pPr>
            <a:r>
              <a:rPr lang="en-US" sz="2000" b="1" dirty="0">
                <a:solidFill>
                  <a:srgbClr val="FF0D0D"/>
                </a:solidFill>
                <a:sym typeface="Symbol"/>
              </a:rPr>
              <a:t>-</a:t>
            </a:r>
            <a:r>
              <a:rPr lang="en-US" sz="2000" b="1" dirty="0">
                <a:sym typeface="Symbol"/>
              </a:rPr>
              <a:t> </a:t>
            </a:r>
            <a:r>
              <a:rPr lang="en-US" sz="2000" b="1" dirty="0" err="1">
                <a:solidFill>
                  <a:srgbClr val="FF0000"/>
                </a:solidFill>
                <a:sym typeface="Symbol"/>
              </a:rPr>
              <a:t>diversité</a:t>
            </a:r>
            <a:r>
              <a:rPr lang="en-US" sz="2000" b="1" dirty="0">
                <a:solidFill>
                  <a:srgbClr val="FF0000"/>
                </a:solidFill>
                <a:sym typeface="Symbol"/>
              </a:rPr>
              <a:t> de </a:t>
            </a:r>
            <a:r>
              <a:rPr lang="en-US" sz="2000" b="1" dirty="0" err="1">
                <a:solidFill>
                  <a:srgbClr val="FF0000"/>
                </a:solidFill>
                <a:sym typeface="Symbol"/>
              </a:rPr>
              <a:t>forme</a:t>
            </a:r>
            <a:r>
              <a:rPr lang="en-US" sz="2000" dirty="0">
                <a:sym typeface="Symbol"/>
              </a:rPr>
              <a:t>: </a:t>
            </a:r>
            <a:r>
              <a:rPr lang="en-US" dirty="0" err="1">
                <a:sym typeface="Symbol"/>
              </a:rPr>
              <a:t>bâtonnet</a:t>
            </a:r>
            <a:r>
              <a:rPr lang="en-US" dirty="0">
                <a:sym typeface="Symbol"/>
              </a:rPr>
              <a:t>, filament, </a:t>
            </a:r>
            <a:r>
              <a:rPr lang="en-US" dirty="0" err="1">
                <a:sym typeface="Symbol"/>
              </a:rPr>
              <a:t>icosaedre</a:t>
            </a:r>
            <a:r>
              <a:rPr lang="en-US" dirty="0">
                <a:sym typeface="Symbol"/>
              </a:rPr>
              <a:t>, </a:t>
            </a:r>
            <a:r>
              <a:rPr lang="en-US" dirty="0" err="1">
                <a:sym typeface="Symbol"/>
              </a:rPr>
              <a:t>sphère</a:t>
            </a:r>
            <a:r>
              <a:rPr lang="en-US" dirty="0">
                <a:sym typeface="Symbol"/>
              </a:rPr>
              <a:t>, queue, </a:t>
            </a:r>
            <a:r>
              <a:rPr lang="en-US" dirty="0" err="1">
                <a:sym typeface="Symbol"/>
              </a:rPr>
              <a:t>fibres</a:t>
            </a:r>
            <a:r>
              <a:rPr lang="en-US" dirty="0">
                <a:sym typeface="Symbol"/>
              </a:rPr>
              <a:t> </a:t>
            </a:r>
            <a:r>
              <a:rPr lang="en-US" dirty="0" err="1">
                <a:sym typeface="Symbol"/>
              </a:rPr>
              <a:t>etc</a:t>
            </a:r>
            <a:r>
              <a:rPr lang="en-US" dirty="0">
                <a:sym typeface="Symbol"/>
              </a:rPr>
              <a:t>…</a:t>
            </a:r>
          </a:p>
          <a:p>
            <a:pPr algn="just" fontAlgn="auto">
              <a:spcBef>
                <a:spcPts val="0"/>
              </a:spcBef>
              <a:spcAft>
                <a:spcPts val="0"/>
              </a:spcAft>
              <a:defRPr/>
            </a:pPr>
            <a:endParaRPr lang="en-US" sz="600" dirty="0">
              <a:sym typeface="Symbol"/>
            </a:endParaRPr>
          </a:p>
          <a:p>
            <a:pPr algn="just" fontAlgn="auto">
              <a:spcBef>
                <a:spcPts val="0"/>
              </a:spcBef>
              <a:spcAft>
                <a:spcPts val="0"/>
              </a:spcAft>
              <a:defRPr/>
            </a:pPr>
            <a:r>
              <a:rPr lang="en-US" sz="2000" b="1" dirty="0">
                <a:solidFill>
                  <a:srgbClr val="FF0D0D"/>
                </a:solidFill>
                <a:sym typeface="Symbol"/>
              </a:rPr>
              <a:t>-</a:t>
            </a:r>
            <a:r>
              <a:rPr lang="en-US" sz="2000" b="1" dirty="0">
                <a:sym typeface="Symbol"/>
              </a:rPr>
              <a:t> </a:t>
            </a:r>
            <a:r>
              <a:rPr lang="en-US" sz="2000" b="1" dirty="0" err="1">
                <a:solidFill>
                  <a:srgbClr val="FF0000"/>
                </a:solidFill>
                <a:sym typeface="Symbol"/>
              </a:rPr>
              <a:t>diversité</a:t>
            </a:r>
            <a:r>
              <a:rPr lang="en-US" sz="2000" b="1" dirty="0">
                <a:solidFill>
                  <a:srgbClr val="FF0000"/>
                </a:solidFill>
                <a:sym typeface="Symbol"/>
              </a:rPr>
              <a:t> de taille</a:t>
            </a:r>
            <a:r>
              <a:rPr lang="en-US" sz="2000" dirty="0">
                <a:sym typeface="Symbol"/>
              </a:rPr>
              <a:t>:</a:t>
            </a:r>
            <a:r>
              <a:rPr lang="en-US" sz="2000" b="1" dirty="0">
                <a:sym typeface="Symbol"/>
              </a:rPr>
              <a:t> </a:t>
            </a:r>
            <a:r>
              <a:rPr lang="en-US" dirty="0">
                <a:sym typeface="Symbol"/>
              </a:rPr>
              <a:t>10nm pour le virus Delta (co-virus de </a:t>
            </a:r>
            <a:r>
              <a:rPr lang="en-US" dirty="0" err="1">
                <a:sym typeface="Symbol"/>
              </a:rPr>
              <a:t>l’hépatite</a:t>
            </a:r>
            <a:r>
              <a:rPr lang="en-US" dirty="0">
                <a:sym typeface="Symbol"/>
              </a:rPr>
              <a:t> B), 1,5</a:t>
            </a:r>
            <a:r>
              <a:rPr lang="en-US" dirty="0">
                <a:latin typeface="Symbol" panose="05050102010706020507" pitchFamily="18" charset="2"/>
                <a:sym typeface="Symbol"/>
              </a:rPr>
              <a:t>m</a:t>
            </a:r>
            <a:r>
              <a:rPr lang="en-US" dirty="0">
                <a:sym typeface="Symbol"/>
              </a:rPr>
              <a:t>m pour le </a:t>
            </a:r>
            <a:r>
              <a:rPr lang="fr-FR" i="1" dirty="0" err="1"/>
              <a:t>Pithovirus</a:t>
            </a:r>
            <a:r>
              <a:rPr lang="fr-FR" i="1" dirty="0"/>
              <a:t> </a:t>
            </a:r>
            <a:r>
              <a:rPr lang="fr-FR" i="1" dirty="0" err="1"/>
              <a:t>sibericum</a:t>
            </a:r>
            <a:r>
              <a:rPr lang="fr-FR" i="1" dirty="0"/>
              <a:t> </a:t>
            </a:r>
            <a:r>
              <a:rPr lang="fr-FR" dirty="0"/>
              <a:t>(virus géant, 2014)</a:t>
            </a:r>
          </a:p>
          <a:p>
            <a:pPr algn="just" fontAlgn="auto">
              <a:spcBef>
                <a:spcPts val="0"/>
              </a:spcBef>
              <a:spcAft>
                <a:spcPts val="0"/>
              </a:spcAft>
              <a:defRPr/>
            </a:pPr>
            <a:endParaRPr lang="en-US" sz="700" dirty="0">
              <a:sym typeface="Symbol"/>
            </a:endParaRPr>
          </a:p>
          <a:p>
            <a:pPr algn="just" fontAlgn="auto">
              <a:spcBef>
                <a:spcPts val="0"/>
              </a:spcBef>
              <a:spcAft>
                <a:spcPts val="0"/>
              </a:spcAft>
              <a:defRPr/>
            </a:pPr>
            <a:r>
              <a:rPr lang="en-US" sz="2000" b="1" dirty="0">
                <a:sym typeface="Symbol"/>
              </a:rPr>
              <a:t>- </a:t>
            </a:r>
            <a:r>
              <a:rPr lang="en-US" sz="2000" b="1" dirty="0" err="1">
                <a:solidFill>
                  <a:srgbClr val="FF0000"/>
                </a:solidFill>
                <a:sym typeface="Symbol"/>
              </a:rPr>
              <a:t>diversité</a:t>
            </a:r>
            <a:r>
              <a:rPr lang="en-US" sz="2000" b="1" dirty="0">
                <a:solidFill>
                  <a:srgbClr val="FF0000"/>
                </a:solidFill>
                <a:sym typeface="Symbol"/>
              </a:rPr>
              <a:t> du </a:t>
            </a:r>
            <a:r>
              <a:rPr lang="en-US" sz="2000" b="1" dirty="0" err="1">
                <a:solidFill>
                  <a:srgbClr val="FF0000"/>
                </a:solidFill>
                <a:sym typeface="Symbol"/>
              </a:rPr>
              <a:t>génome</a:t>
            </a:r>
            <a:r>
              <a:rPr lang="en-US" sz="2000" dirty="0">
                <a:sym typeface="Symbol"/>
              </a:rPr>
              <a:t>: </a:t>
            </a:r>
            <a:r>
              <a:rPr lang="en-US" dirty="0">
                <a:sym typeface="Symbol"/>
              </a:rPr>
              <a:t>ADN </a:t>
            </a:r>
            <a:r>
              <a:rPr lang="en-US" dirty="0" err="1">
                <a:sym typeface="Symbol"/>
              </a:rPr>
              <a:t>ou</a:t>
            </a:r>
            <a:r>
              <a:rPr lang="en-US" dirty="0">
                <a:sym typeface="Symbol"/>
              </a:rPr>
              <a:t> ARN, </a:t>
            </a:r>
            <a:r>
              <a:rPr lang="en-US" dirty="0" err="1">
                <a:sym typeface="Symbol"/>
              </a:rPr>
              <a:t>ss</a:t>
            </a:r>
            <a:r>
              <a:rPr lang="en-US" dirty="0">
                <a:sym typeface="Symbol"/>
              </a:rPr>
              <a:t> </a:t>
            </a:r>
            <a:r>
              <a:rPr lang="en-US" dirty="0" err="1">
                <a:sym typeface="Symbol"/>
              </a:rPr>
              <a:t>ou</a:t>
            </a:r>
            <a:r>
              <a:rPr lang="en-US" dirty="0">
                <a:sym typeface="Symbol"/>
              </a:rPr>
              <a:t> ds, </a:t>
            </a:r>
            <a:r>
              <a:rPr lang="en-US" dirty="0" err="1">
                <a:sym typeface="Symbol"/>
              </a:rPr>
              <a:t>circulaire</a:t>
            </a:r>
            <a:r>
              <a:rPr lang="en-US" dirty="0">
                <a:sym typeface="Symbol"/>
              </a:rPr>
              <a:t> </a:t>
            </a:r>
            <a:r>
              <a:rPr lang="en-US" dirty="0" err="1">
                <a:sym typeface="Symbol"/>
              </a:rPr>
              <a:t>ou</a:t>
            </a:r>
            <a:r>
              <a:rPr lang="en-US" dirty="0">
                <a:sym typeface="Symbol"/>
              </a:rPr>
              <a:t> </a:t>
            </a:r>
            <a:r>
              <a:rPr lang="en-US" dirty="0" err="1">
                <a:sym typeface="Symbol"/>
              </a:rPr>
              <a:t>linéaire</a:t>
            </a:r>
            <a:r>
              <a:rPr lang="en-US" dirty="0">
                <a:sym typeface="Symbol"/>
              </a:rPr>
              <a:t>, </a:t>
            </a:r>
            <a:r>
              <a:rPr lang="en-US" dirty="0" err="1">
                <a:sym typeface="Symbol"/>
              </a:rPr>
              <a:t>fragmenté</a:t>
            </a:r>
            <a:r>
              <a:rPr lang="en-US" dirty="0">
                <a:sym typeface="Symbol"/>
              </a:rPr>
              <a:t> …</a:t>
            </a:r>
          </a:p>
          <a:p>
            <a:pPr marL="285750" indent="-285750" algn="just" fontAlgn="auto">
              <a:spcBef>
                <a:spcPts val="0"/>
              </a:spcBef>
              <a:spcAft>
                <a:spcPts val="0"/>
              </a:spcAft>
              <a:buFontTx/>
              <a:buChar char="-"/>
              <a:defRPr/>
            </a:pPr>
            <a:endParaRPr lang="en-US" sz="700" b="1" dirty="0">
              <a:sym typeface="Symbol"/>
            </a:endParaRPr>
          </a:p>
          <a:p>
            <a:pPr algn="just" fontAlgn="auto">
              <a:spcBef>
                <a:spcPts val="0"/>
              </a:spcBef>
              <a:spcAft>
                <a:spcPts val="0"/>
              </a:spcAft>
              <a:defRPr/>
            </a:pPr>
            <a:r>
              <a:rPr lang="en-US" sz="2000" b="1" dirty="0">
                <a:sym typeface="Symbol"/>
              </a:rPr>
              <a:t>-</a:t>
            </a:r>
            <a:r>
              <a:rPr lang="en-US" sz="2000" b="1" dirty="0">
                <a:solidFill>
                  <a:srgbClr val="FF0000"/>
                </a:solidFill>
                <a:sym typeface="Symbol"/>
              </a:rPr>
              <a:t> nature de/des </a:t>
            </a:r>
            <a:r>
              <a:rPr lang="en-US" sz="2000" b="1" dirty="0" err="1">
                <a:solidFill>
                  <a:srgbClr val="FF0000"/>
                </a:solidFill>
                <a:sym typeface="Symbol"/>
              </a:rPr>
              <a:t>hôtes</a:t>
            </a:r>
            <a:endParaRPr lang="en-US" sz="2000" b="1" dirty="0">
              <a:solidFill>
                <a:srgbClr val="FF0000"/>
              </a:solidFill>
              <a:sym typeface="Symbol"/>
            </a:endParaRPr>
          </a:p>
          <a:p>
            <a:pPr marL="285750" indent="-285750" algn="just" fontAlgn="auto">
              <a:spcBef>
                <a:spcPts val="0"/>
              </a:spcBef>
              <a:spcAft>
                <a:spcPts val="0"/>
              </a:spcAft>
              <a:buFontTx/>
              <a:buChar char="-"/>
              <a:defRPr/>
            </a:pPr>
            <a:endParaRPr lang="en-US" b="1" dirty="0">
              <a:solidFill>
                <a:srgbClr val="FF0000"/>
              </a:solidFill>
              <a:sym typeface="Symbol"/>
            </a:endParaRPr>
          </a:p>
          <a:p>
            <a:pPr marL="285750" indent="-285750" algn="just" fontAlgn="auto">
              <a:spcBef>
                <a:spcPts val="0"/>
              </a:spcBef>
              <a:spcAft>
                <a:spcPts val="0"/>
              </a:spcAft>
              <a:buFontTx/>
              <a:buChar char="-"/>
              <a:defRPr/>
            </a:pPr>
            <a:endParaRPr lang="en-US" b="1" dirty="0">
              <a:solidFill>
                <a:srgbClr val="FF0000"/>
              </a:solidFill>
              <a:sym typeface="Symbol"/>
            </a:endParaRPr>
          </a:p>
          <a:p>
            <a:pPr algn="ctr" fontAlgn="auto">
              <a:spcBef>
                <a:spcPts val="0"/>
              </a:spcBef>
              <a:spcAft>
                <a:spcPts val="0"/>
              </a:spcAft>
              <a:defRPr/>
            </a:pPr>
            <a:r>
              <a:rPr lang="en-US" sz="2400" dirty="0">
                <a:sym typeface="Symbol"/>
              </a:rPr>
              <a:t>Si bien que </a:t>
            </a:r>
            <a:r>
              <a:rPr lang="en-US" sz="2400" dirty="0" err="1">
                <a:sym typeface="Symbol"/>
              </a:rPr>
              <a:t>trouver</a:t>
            </a:r>
            <a:r>
              <a:rPr lang="en-US" sz="2400" dirty="0">
                <a:sym typeface="Symbol"/>
              </a:rPr>
              <a:t> des </a:t>
            </a:r>
            <a:r>
              <a:rPr lang="en-US" sz="2400" dirty="0" err="1">
                <a:sym typeface="Symbol"/>
              </a:rPr>
              <a:t>critères</a:t>
            </a:r>
            <a:r>
              <a:rPr lang="en-US" sz="2400" dirty="0">
                <a:sym typeface="Symbol"/>
              </a:rPr>
              <a:t> qui </a:t>
            </a:r>
            <a:r>
              <a:rPr lang="en-US" sz="2400" dirty="0" err="1">
                <a:sym typeface="Symbol"/>
              </a:rPr>
              <a:t>puissent</a:t>
            </a:r>
            <a:r>
              <a:rPr lang="en-US" sz="2400" dirty="0">
                <a:sym typeface="Symbol"/>
              </a:rPr>
              <a:t> </a:t>
            </a:r>
            <a:r>
              <a:rPr lang="en-US" sz="2400" dirty="0" err="1">
                <a:sym typeface="Symbol"/>
              </a:rPr>
              <a:t>définir</a:t>
            </a:r>
            <a:r>
              <a:rPr lang="en-US" sz="2400" dirty="0">
                <a:sym typeface="Symbol"/>
              </a:rPr>
              <a:t> la nature des virus </a:t>
            </a:r>
            <a:r>
              <a:rPr lang="en-US" sz="2400" dirty="0" err="1">
                <a:sym typeface="Symbol"/>
              </a:rPr>
              <a:t>s’est</a:t>
            </a:r>
            <a:r>
              <a:rPr lang="en-US" sz="2400" dirty="0">
                <a:sym typeface="Symbol"/>
              </a:rPr>
              <a:t> </a:t>
            </a:r>
            <a:r>
              <a:rPr lang="en-US" sz="2400" dirty="0" err="1">
                <a:sym typeface="Symbol"/>
              </a:rPr>
              <a:t>avéré</a:t>
            </a:r>
            <a:r>
              <a:rPr lang="en-US" sz="2400" dirty="0">
                <a:sym typeface="Symbol"/>
              </a:rPr>
              <a:t> difficile…</a:t>
            </a:r>
          </a:p>
          <a:p>
            <a:pPr marL="342900" indent="-342900" algn="just" fontAlgn="auto">
              <a:spcBef>
                <a:spcPts val="0"/>
              </a:spcBef>
              <a:spcAft>
                <a:spcPts val="0"/>
              </a:spcAft>
              <a:buFontTx/>
              <a:buChar char="-"/>
              <a:defRPr/>
            </a:pPr>
            <a:endParaRPr lang="en-US" b="1" dirty="0">
              <a:sym typeface="Symbol"/>
            </a:endParaRPr>
          </a:p>
          <a:p>
            <a:pPr marL="342900" indent="-342900" algn="just" fontAlgn="auto">
              <a:spcBef>
                <a:spcPts val="0"/>
              </a:spcBef>
              <a:spcAft>
                <a:spcPts val="0"/>
              </a:spcAft>
              <a:buFontTx/>
              <a:buChar char="-"/>
              <a:defRPr/>
            </a:pPr>
            <a:endParaRPr lang="en-US" b="1" dirty="0">
              <a:sym typeface="Symbo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1403350" y="2959641"/>
            <a:ext cx="63373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3200" b="1" dirty="0">
                <a:solidFill>
                  <a:srgbClr val="FF0000"/>
                </a:solidFill>
              </a:rPr>
              <a:t>3. Définition du virus</a:t>
            </a:r>
          </a:p>
          <a:p>
            <a:pPr algn="ctr"/>
            <a:endParaRPr lang="fr-FR" altLang="fr-FR" sz="3200" b="1" dirty="0">
              <a:solidFill>
                <a:srgbClr val="FF0000"/>
              </a:solidFill>
            </a:endParaRPr>
          </a:p>
          <a:p>
            <a:pPr algn="ctr"/>
            <a:endParaRPr lang="fr-FR" altLang="fr-FR" sz="900" b="1" dirty="0">
              <a:solidFill>
                <a:srgbClr val="FF0000"/>
              </a:solidFill>
            </a:endParaRPr>
          </a:p>
        </p:txBody>
      </p:sp>
    </p:spTree>
    <p:extLst>
      <p:ext uri="{BB962C8B-B14F-4D97-AF65-F5344CB8AC3E}">
        <p14:creationId xmlns:p14="http://schemas.microsoft.com/office/powerpoint/2010/main" val="273248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ZoneTexte 1"/>
          <p:cNvSpPr txBox="1">
            <a:spLocks noChangeArrowheads="1"/>
          </p:cNvSpPr>
          <p:nvPr/>
        </p:nvSpPr>
        <p:spPr bwMode="auto">
          <a:xfrm>
            <a:off x="971600" y="620688"/>
            <a:ext cx="7474975" cy="83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600" b="1" dirty="0"/>
              <a:t>1953: </a:t>
            </a:r>
            <a:r>
              <a:rPr lang="fr-FR" altLang="fr-FR" sz="1600" dirty="0"/>
              <a:t>André Lwoff, médecin biologiste français, définit les caractères communs à tous les virus et en donne une définition. Ces critères permettent de différencier un virus de tout autre organisme</a:t>
            </a:r>
          </a:p>
        </p:txBody>
      </p:sp>
      <p:grpSp>
        <p:nvGrpSpPr>
          <p:cNvPr id="11" name="Groupe 10"/>
          <p:cNvGrpSpPr/>
          <p:nvPr/>
        </p:nvGrpSpPr>
        <p:grpSpPr>
          <a:xfrm>
            <a:off x="971600" y="1852818"/>
            <a:ext cx="7456951" cy="3088350"/>
            <a:chOff x="827584" y="1348762"/>
            <a:chExt cx="7456951" cy="3088350"/>
          </a:xfrm>
        </p:grpSpPr>
        <p:sp>
          <p:nvSpPr>
            <p:cNvPr id="11269" name="ZoneTexte 3"/>
            <p:cNvSpPr txBox="1">
              <a:spLocks noChangeArrowheads="1"/>
            </p:cNvSpPr>
            <p:nvPr/>
          </p:nvSpPr>
          <p:spPr bwMode="auto">
            <a:xfrm>
              <a:off x="2920765" y="1590179"/>
              <a:ext cx="53637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sz="1600" dirty="0"/>
                <a:t>1)  les virus ne contiennent qu’un seul type d’acide nucléique (ADN ou ARN) qui constitue le génome viral.</a:t>
              </a:r>
              <a:r>
                <a:rPr lang="fr-FR" altLang="fr-FR" sz="1600" dirty="0"/>
                <a:t> </a:t>
              </a:r>
            </a:p>
            <a:p>
              <a:pPr algn="just"/>
              <a:endParaRPr lang="fr-FR" altLang="fr-FR" sz="1600" dirty="0"/>
            </a:p>
            <a:p>
              <a:pPr algn="just"/>
              <a:r>
                <a:rPr lang="fr-FR" sz="1600" dirty="0"/>
                <a:t>2) les virus se reproduisent à partir de leur seul matériel génétique et par réplication.</a:t>
              </a:r>
            </a:p>
            <a:p>
              <a:pPr algn="just"/>
              <a:r>
                <a:rPr lang="fr-FR" altLang="fr-FR" sz="1600" dirty="0"/>
                <a:t> </a:t>
              </a:r>
            </a:p>
            <a:p>
              <a:pPr algn="just"/>
              <a:r>
                <a:rPr lang="fr-FR" sz="1600" dirty="0"/>
                <a:t>3)  les virus sont doués de parasitisme intracellulaire absolu. </a:t>
              </a:r>
              <a:r>
                <a:rPr lang="fr-FR" altLang="fr-FR" sz="1600" dirty="0"/>
                <a:t>Leur multiplication nécessite l'utilisation des structures de la cellule hôte et plus spécialement de ses ribosomes.</a:t>
              </a:r>
            </a:p>
            <a:p>
              <a:pPr algn="just"/>
              <a:endParaRPr lang="fr-FR" altLang="fr-FR" sz="1600" dirty="0"/>
            </a:p>
          </p:txBody>
        </p:sp>
        <p:grpSp>
          <p:nvGrpSpPr>
            <p:cNvPr id="11270" name="Groupe 5"/>
            <p:cNvGrpSpPr>
              <a:grpSpLocks/>
            </p:cNvGrpSpPr>
            <p:nvPr/>
          </p:nvGrpSpPr>
          <p:grpSpPr bwMode="auto">
            <a:xfrm>
              <a:off x="827584" y="1348762"/>
              <a:ext cx="1777304" cy="3088350"/>
              <a:chOff x="702786" y="599727"/>
              <a:chExt cx="1777578" cy="3089041"/>
            </a:xfrm>
          </p:grpSpPr>
          <p:pic>
            <p:nvPicPr>
              <p:cNvPr id="11271" name="Picture 2" descr="Résultat de recherche d'images pour &quot;andré lwoff&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86" y="599727"/>
                <a:ext cx="1777578" cy="251284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2" name="ZoneTexte 4"/>
              <p:cNvSpPr txBox="1">
                <a:spLocks noChangeArrowheads="1"/>
              </p:cNvSpPr>
              <p:nvPr/>
            </p:nvSpPr>
            <p:spPr bwMode="auto">
              <a:xfrm>
                <a:off x="702787" y="3103862"/>
                <a:ext cx="1777577" cy="58490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André Lwoff</a:t>
                </a:r>
              </a:p>
              <a:p>
                <a:pPr algn="ctr"/>
                <a:r>
                  <a:rPr lang="fr-FR" altLang="fr-FR" sz="1400" i="1"/>
                  <a:t>1902-1994</a:t>
                </a:r>
              </a:p>
            </p:txBody>
          </p:sp>
        </p:grpSp>
      </p:grpSp>
      <p:grpSp>
        <p:nvGrpSpPr>
          <p:cNvPr id="12" name="Groupe 11"/>
          <p:cNvGrpSpPr/>
          <p:nvPr/>
        </p:nvGrpSpPr>
        <p:grpSpPr>
          <a:xfrm>
            <a:off x="3350518" y="4916938"/>
            <a:ext cx="4792295" cy="1273461"/>
            <a:chOff x="3426712" y="4557512"/>
            <a:chExt cx="5009674" cy="1436269"/>
          </a:xfrm>
        </p:grpSpPr>
        <p:sp>
          <p:nvSpPr>
            <p:cNvPr id="9" name="Rectangle à coins arrondis 8"/>
            <p:cNvSpPr/>
            <p:nvPr/>
          </p:nvSpPr>
          <p:spPr>
            <a:xfrm>
              <a:off x="3426712" y="4611084"/>
              <a:ext cx="4978450" cy="1382697"/>
            </a:xfrm>
            <a:prstGeom prst="roundRect">
              <a:avLst/>
            </a:prstGeom>
            <a:solidFill>
              <a:srgbClr val="FFFFCC"/>
            </a:solidFill>
            <a:ln>
              <a:solidFill>
                <a:srgbClr val="FF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503393" y="4557512"/>
              <a:ext cx="4932993" cy="1405856"/>
            </a:xfrm>
            <a:prstGeom prst="rect">
              <a:avLst/>
            </a:prstGeom>
            <a:noFill/>
            <a:ln w="19050">
              <a:noFill/>
            </a:ln>
          </p:spPr>
          <p:txBody>
            <a:bodyPr wrap="square" rtlCol="0">
              <a:spAutoFit/>
            </a:bodyPr>
            <a:lstStyle/>
            <a:p>
              <a:pPr algn="ctr"/>
              <a:endParaRPr lang="fr-FR" sz="400" b="1" dirty="0">
                <a:solidFill>
                  <a:srgbClr val="FF0D0D"/>
                </a:solidFill>
              </a:endParaRPr>
            </a:p>
            <a:p>
              <a:pPr algn="ctr"/>
              <a:r>
                <a:rPr lang="fr-FR" b="1" dirty="0">
                  <a:solidFill>
                    <a:srgbClr val="FF0D0D"/>
                  </a:solidFill>
                </a:rPr>
                <a:t>Définition du virus :</a:t>
              </a:r>
            </a:p>
            <a:p>
              <a:pPr algn="ctr"/>
              <a:endParaRPr lang="fr-FR" sz="300" b="1" dirty="0">
                <a:solidFill>
                  <a:srgbClr val="FF0D0D"/>
                </a:solidFill>
              </a:endParaRPr>
            </a:p>
            <a:p>
              <a:pPr algn="just"/>
              <a:r>
                <a:rPr lang="fr-FR" sz="1600" dirty="0"/>
                <a:t>Un virus est un organisme microscopique infectieux qui ne peut se répliquer qu’en pénétrant dans une cellule hôte dont il utilise la machinerie cellulaire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e 1050"/>
          <p:cNvGrpSpPr>
            <a:grpSpLocks/>
          </p:cNvGrpSpPr>
          <p:nvPr/>
        </p:nvGrpSpPr>
        <p:grpSpPr bwMode="auto">
          <a:xfrm>
            <a:off x="896938" y="436602"/>
            <a:ext cx="7510457" cy="5676141"/>
            <a:chOff x="843856" y="390441"/>
            <a:chExt cx="7509737" cy="5676433"/>
          </a:xfrm>
        </p:grpSpPr>
        <p:grpSp>
          <p:nvGrpSpPr>
            <p:cNvPr id="20483" name="Groupe 1036"/>
            <p:cNvGrpSpPr>
              <a:grpSpLocks/>
            </p:cNvGrpSpPr>
            <p:nvPr/>
          </p:nvGrpSpPr>
          <p:grpSpPr bwMode="auto">
            <a:xfrm>
              <a:off x="843856" y="390441"/>
              <a:ext cx="7509737" cy="5236252"/>
              <a:chOff x="1327709" y="534457"/>
              <a:chExt cx="7509737" cy="5236252"/>
            </a:xfrm>
          </p:grpSpPr>
          <p:sp>
            <p:nvSpPr>
              <p:cNvPr id="20489" name="ZoneTexte 1"/>
              <p:cNvSpPr txBox="1">
                <a:spLocks noChangeArrowheads="1"/>
              </p:cNvSpPr>
              <p:nvPr/>
            </p:nvSpPr>
            <p:spPr bwMode="auto">
              <a:xfrm>
                <a:off x="1366363" y="534457"/>
                <a:ext cx="7272111" cy="40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Schématiquement, le virus se définit comme une </a:t>
                </a:r>
                <a:r>
                  <a:rPr lang="fr-FR" altLang="fr-FR" sz="2000" b="1" dirty="0" err="1"/>
                  <a:t>nucléo-protéine</a:t>
                </a:r>
                <a:endParaRPr lang="fr-FR" altLang="fr-FR" sz="2000" b="1" dirty="0"/>
              </a:p>
            </p:txBody>
          </p:sp>
          <p:sp>
            <p:nvSpPr>
              <p:cNvPr id="4" name="Forme libre 3"/>
              <p:cNvSpPr/>
              <p:nvPr/>
            </p:nvSpPr>
            <p:spPr>
              <a:xfrm>
                <a:off x="2267419" y="2864267"/>
                <a:ext cx="863517" cy="852532"/>
              </a:xfrm>
              <a:custGeom>
                <a:avLst/>
                <a:gdLst>
                  <a:gd name="connsiteX0" fmla="*/ 297951 w 863030"/>
                  <a:gd name="connsiteY0" fmla="*/ 832206 h 852755"/>
                  <a:gd name="connsiteX1" fmla="*/ 236306 w 863030"/>
                  <a:gd name="connsiteY1" fmla="*/ 811658 h 852755"/>
                  <a:gd name="connsiteX2" fmla="*/ 184935 w 863030"/>
                  <a:gd name="connsiteY2" fmla="*/ 770561 h 852755"/>
                  <a:gd name="connsiteX3" fmla="*/ 154113 w 863030"/>
                  <a:gd name="connsiteY3" fmla="*/ 760287 h 852755"/>
                  <a:gd name="connsiteX4" fmla="*/ 133564 w 863030"/>
                  <a:gd name="connsiteY4" fmla="*/ 739739 h 852755"/>
                  <a:gd name="connsiteX5" fmla="*/ 92468 w 863030"/>
                  <a:gd name="connsiteY5" fmla="*/ 688368 h 852755"/>
                  <a:gd name="connsiteX6" fmla="*/ 82194 w 863030"/>
                  <a:gd name="connsiteY6" fmla="*/ 636997 h 852755"/>
                  <a:gd name="connsiteX7" fmla="*/ 71920 w 863030"/>
                  <a:gd name="connsiteY7" fmla="*/ 523982 h 852755"/>
                  <a:gd name="connsiteX8" fmla="*/ 133564 w 863030"/>
                  <a:gd name="connsiteY8" fmla="*/ 462337 h 852755"/>
                  <a:gd name="connsiteX9" fmla="*/ 195209 w 863030"/>
                  <a:gd name="connsiteY9" fmla="*/ 472611 h 852755"/>
                  <a:gd name="connsiteX10" fmla="*/ 226032 w 863030"/>
                  <a:gd name="connsiteY10" fmla="*/ 534256 h 852755"/>
                  <a:gd name="connsiteX11" fmla="*/ 256854 w 863030"/>
                  <a:gd name="connsiteY11" fmla="*/ 544530 h 852755"/>
                  <a:gd name="connsiteX12" fmla="*/ 297951 w 863030"/>
                  <a:gd name="connsiteY12" fmla="*/ 636997 h 852755"/>
                  <a:gd name="connsiteX13" fmla="*/ 308225 w 863030"/>
                  <a:gd name="connsiteY13" fmla="*/ 667820 h 852755"/>
                  <a:gd name="connsiteX14" fmla="*/ 174661 w 863030"/>
                  <a:gd name="connsiteY14" fmla="*/ 688368 h 852755"/>
                  <a:gd name="connsiteX15" fmla="*/ 82194 w 863030"/>
                  <a:gd name="connsiteY15" fmla="*/ 636997 h 852755"/>
                  <a:gd name="connsiteX16" fmla="*/ 10275 w 863030"/>
                  <a:gd name="connsiteY16" fmla="*/ 554804 h 852755"/>
                  <a:gd name="connsiteX17" fmla="*/ 0 w 863030"/>
                  <a:gd name="connsiteY17" fmla="*/ 523982 h 852755"/>
                  <a:gd name="connsiteX18" fmla="*/ 10275 w 863030"/>
                  <a:gd name="connsiteY18" fmla="*/ 452063 h 852755"/>
                  <a:gd name="connsiteX19" fmla="*/ 71920 w 863030"/>
                  <a:gd name="connsiteY19" fmla="*/ 369869 h 852755"/>
                  <a:gd name="connsiteX20" fmla="*/ 133564 w 863030"/>
                  <a:gd name="connsiteY20" fmla="*/ 328773 h 852755"/>
                  <a:gd name="connsiteX21" fmla="*/ 195209 w 863030"/>
                  <a:gd name="connsiteY21" fmla="*/ 308224 h 852755"/>
                  <a:gd name="connsiteX22" fmla="*/ 226032 w 863030"/>
                  <a:gd name="connsiteY22" fmla="*/ 318499 h 852755"/>
                  <a:gd name="connsiteX23" fmla="*/ 236306 w 863030"/>
                  <a:gd name="connsiteY23" fmla="*/ 349321 h 852755"/>
                  <a:gd name="connsiteX24" fmla="*/ 256854 w 863030"/>
                  <a:gd name="connsiteY24" fmla="*/ 380144 h 852755"/>
                  <a:gd name="connsiteX25" fmla="*/ 226032 w 863030"/>
                  <a:gd name="connsiteY25" fmla="*/ 400692 h 852755"/>
                  <a:gd name="connsiteX26" fmla="*/ 113016 w 863030"/>
                  <a:gd name="connsiteY26" fmla="*/ 369869 h 852755"/>
                  <a:gd name="connsiteX27" fmla="*/ 61645 w 863030"/>
                  <a:gd name="connsiteY27" fmla="*/ 308224 h 852755"/>
                  <a:gd name="connsiteX28" fmla="*/ 51371 w 863030"/>
                  <a:gd name="connsiteY28" fmla="*/ 277402 h 852755"/>
                  <a:gd name="connsiteX29" fmla="*/ 71920 w 863030"/>
                  <a:gd name="connsiteY29" fmla="*/ 174660 h 852755"/>
                  <a:gd name="connsiteX30" fmla="*/ 82194 w 863030"/>
                  <a:gd name="connsiteY30" fmla="*/ 123290 h 852755"/>
                  <a:gd name="connsiteX31" fmla="*/ 113016 w 863030"/>
                  <a:gd name="connsiteY31" fmla="*/ 113015 h 852755"/>
                  <a:gd name="connsiteX32" fmla="*/ 184935 w 863030"/>
                  <a:gd name="connsiteY32" fmla="*/ 82193 h 852755"/>
                  <a:gd name="connsiteX33" fmla="*/ 513708 w 863030"/>
                  <a:gd name="connsiteY33" fmla="*/ 102741 h 852755"/>
                  <a:gd name="connsiteX34" fmla="*/ 565079 w 863030"/>
                  <a:gd name="connsiteY34" fmla="*/ 113015 h 852755"/>
                  <a:gd name="connsiteX35" fmla="*/ 575353 w 863030"/>
                  <a:gd name="connsiteY35" fmla="*/ 143838 h 852755"/>
                  <a:gd name="connsiteX36" fmla="*/ 595902 w 863030"/>
                  <a:gd name="connsiteY36" fmla="*/ 164386 h 852755"/>
                  <a:gd name="connsiteX37" fmla="*/ 585627 w 863030"/>
                  <a:gd name="connsiteY37" fmla="*/ 246579 h 852755"/>
                  <a:gd name="connsiteX38" fmla="*/ 431515 w 863030"/>
                  <a:gd name="connsiteY38" fmla="*/ 215757 h 852755"/>
                  <a:gd name="connsiteX39" fmla="*/ 410967 w 863030"/>
                  <a:gd name="connsiteY39" fmla="*/ 184935 h 852755"/>
                  <a:gd name="connsiteX40" fmla="*/ 390418 w 863030"/>
                  <a:gd name="connsiteY40" fmla="*/ 164386 h 852755"/>
                  <a:gd name="connsiteX41" fmla="*/ 400693 w 863030"/>
                  <a:gd name="connsiteY41" fmla="*/ 82193 h 852755"/>
                  <a:gd name="connsiteX42" fmla="*/ 441789 w 863030"/>
                  <a:gd name="connsiteY42" fmla="*/ 51370 h 852755"/>
                  <a:gd name="connsiteX43" fmla="*/ 462337 w 863030"/>
                  <a:gd name="connsiteY43" fmla="*/ 20548 h 852755"/>
                  <a:gd name="connsiteX44" fmla="*/ 482886 w 863030"/>
                  <a:gd name="connsiteY44" fmla="*/ 0 h 852755"/>
                  <a:gd name="connsiteX45" fmla="*/ 565079 w 863030"/>
                  <a:gd name="connsiteY45" fmla="*/ 10274 h 852755"/>
                  <a:gd name="connsiteX46" fmla="*/ 626724 w 863030"/>
                  <a:gd name="connsiteY46" fmla="*/ 30822 h 852755"/>
                  <a:gd name="connsiteX47" fmla="*/ 708917 w 863030"/>
                  <a:gd name="connsiteY47" fmla="*/ 61645 h 852755"/>
                  <a:gd name="connsiteX48" fmla="*/ 750014 w 863030"/>
                  <a:gd name="connsiteY48" fmla="*/ 82193 h 852755"/>
                  <a:gd name="connsiteX49" fmla="*/ 801385 w 863030"/>
                  <a:gd name="connsiteY49" fmla="*/ 174660 h 852755"/>
                  <a:gd name="connsiteX50" fmla="*/ 832207 w 863030"/>
                  <a:gd name="connsiteY50" fmla="*/ 205483 h 852755"/>
                  <a:gd name="connsiteX51" fmla="*/ 863030 w 863030"/>
                  <a:gd name="connsiteY51" fmla="*/ 287676 h 852755"/>
                  <a:gd name="connsiteX52" fmla="*/ 842481 w 863030"/>
                  <a:gd name="connsiteY52" fmla="*/ 482885 h 852755"/>
                  <a:gd name="connsiteX53" fmla="*/ 821933 w 863030"/>
                  <a:gd name="connsiteY53" fmla="*/ 513708 h 852755"/>
                  <a:gd name="connsiteX54" fmla="*/ 811659 w 863030"/>
                  <a:gd name="connsiteY54" fmla="*/ 554804 h 852755"/>
                  <a:gd name="connsiteX55" fmla="*/ 780836 w 863030"/>
                  <a:gd name="connsiteY55" fmla="*/ 575353 h 852755"/>
                  <a:gd name="connsiteX56" fmla="*/ 719191 w 863030"/>
                  <a:gd name="connsiteY56" fmla="*/ 616449 h 852755"/>
                  <a:gd name="connsiteX57" fmla="*/ 606176 w 863030"/>
                  <a:gd name="connsiteY57" fmla="*/ 585627 h 852755"/>
                  <a:gd name="connsiteX58" fmla="*/ 585627 w 863030"/>
                  <a:gd name="connsiteY58" fmla="*/ 554804 h 852755"/>
                  <a:gd name="connsiteX59" fmla="*/ 595902 w 863030"/>
                  <a:gd name="connsiteY59" fmla="*/ 493159 h 852755"/>
                  <a:gd name="connsiteX60" fmla="*/ 626724 w 863030"/>
                  <a:gd name="connsiteY60" fmla="*/ 482885 h 852755"/>
                  <a:gd name="connsiteX61" fmla="*/ 667821 w 863030"/>
                  <a:gd name="connsiteY61" fmla="*/ 513708 h 852755"/>
                  <a:gd name="connsiteX62" fmla="*/ 729466 w 863030"/>
                  <a:gd name="connsiteY62" fmla="*/ 575353 h 852755"/>
                  <a:gd name="connsiteX63" fmla="*/ 739740 w 863030"/>
                  <a:gd name="connsiteY63" fmla="*/ 688368 h 852755"/>
                  <a:gd name="connsiteX64" fmla="*/ 729466 w 863030"/>
                  <a:gd name="connsiteY64" fmla="*/ 719191 h 852755"/>
                  <a:gd name="connsiteX65" fmla="*/ 678095 w 863030"/>
                  <a:gd name="connsiteY65" fmla="*/ 770561 h 852755"/>
                  <a:gd name="connsiteX66" fmla="*/ 667821 w 863030"/>
                  <a:gd name="connsiteY66" fmla="*/ 801384 h 852755"/>
                  <a:gd name="connsiteX67" fmla="*/ 575353 w 863030"/>
                  <a:gd name="connsiteY67" fmla="*/ 842481 h 852755"/>
                  <a:gd name="connsiteX68" fmla="*/ 565079 w 863030"/>
                  <a:gd name="connsiteY68" fmla="*/ 852755 h 8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3030" h="852755">
                    <a:moveTo>
                      <a:pt x="297951" y="832206"/>
                    </a:moveTo>
                    <a:cubicBezTo>
                      <a:pt x="277403" y="825357"/>
                      <a:pt x="256099" y="820455"/>
                      <a:pt x="236306" y="811658"/>
                    </a:cubicBezTo>
                    <a:cubicBezTo>
                      <a:pt x="157002" y="776412"/>
                      <a:pt x="245927" y="807156"/>
                      <a:pt x="184935" y="770561"/>
                    </a:cubicBezTo>
                    <a:cubicBezTo>
                      <a:pt x="175649" y="764989"/>
                      <a:pt x="164387" y="763712"/>
                      <a:pt x="154113" y="760287"/>
                    </a:cubicBezTo>
                    <a:cubicBezTo>
                      <a:pt x="147263" y="753438"/>
                      <a:pt x="139615" y="747303"/>
                      <a:pt x="133564" y="739739"/>
                    </a:cubicBezTo>
                    <a:cubicBezTo>
                      <a:pt x="81710" y="674923"/>
                      <a:pt x="142091" y="737993"/>
                      <a:pt x="92468" y="688368"/>
                    </a:cubicBezTo>
                    <a:cubicBezTo>
                      <a:pt x="89043" y="671244"/>
                      <a:pt x="89073" y="653048"/>
                      <a:pt x="82194" y="636997"/>
                    </a:cubicBezTo>
                    <a:cubicBezTo>
                      <a:pt x="57797" y="580071"/>
                      <a:pt x="2688" y="672336"/>
                      <a:pt x="71920" y="523982"/>
                    </a:cubicBezTo>
                    <a:cubicBezTo>
                      <a:pt x="84209" y="497649"/>
                      <a:pt x="133564" y="462337"/>
                      <a:pt x="133564" y="462337"/>
                    </a:cubicBezTo>
                    <a:cubicBezTo>
                      <a:pt x="154112" y="465762"/>
                      <a:pt x="176576" y="463295"/>
                      <a:pt x="195209" y="472611"/>
                    </a:cubicBezTo>
                    <a:cubicBezTo>
                      <a:pt x="233321" y="491666"/>
                      <a:pt x="201719" y="509942"/>
                      <a:pt x="226032" y="534256"/>
                    </a:cubicBezTo>
                    <a:cubicBezTo>
                      <a:pt x="233690" y="541914"/>
                      <a:pt x="246580" y="541105"/>
                      <a:pt x="256854" y="544530"/>
                    </a:cubicBezTo>
                    <a:cubicBezTo>
                      <a:pt x="281308" y="617889"/>
                      <a:pt x="265388" y="588153"/>
                      <a:pt x="297951" y="636997"/>
                    </a:cubicBezTo>
                    <a:cubicBezTo>
                      <a:pt x="301376" y="647271"/>
                      <a:pt x="308225" y="656990"/>
                      <a:pt x="308225" y="667820"/>
                    </a:cubicBezTo>
                    <a:cubicBezTo>
                      <a:pt x="308225" y="739708"/>
                      <a:pt x="219961" y="692143"/>
                      <a:pt x="174661" y="688368"/>
                    </a:cubicBezTo>
                    <a:cubicBezTo>
                      <a:pt x="104005" y="641265"/>
                      <a:pt x="136444" y="655082"/>
                      <a:pt x="82194" y="636997"/>
                    </a:cubicBezTo>
                    <a:cubicBezTo>
                      <a:pt x="55407" y="610210"/>
                      <a:pt x="27268" y="588789"/>
                      <a:pt x="10275" y="554804"/>
                    </a:cubicBezTo>
                    <a:cubicBezTo>
                      <a:pt x="5432" y="545118"/>
                      <a:pt x="3425" y="534256"/>
                      <a:pt x="0" y="523982"/>
                    </a:cubicBezTo>
                    <a:cubicBezTo>
                      <a:pt x="3425" y="500009"/>
                      <a:pt x="1582" y="474665"/>
                      <a:pt x="10275" y="452063"/>
                    </a:cubicBezTo>
                    <a:cubicBezTo>
                      <a:pt x="16019" y="437129"/>
                      <a:pt x="49883" y="386397"/>
                      <a:pt x="71920" y="369869"/>
                    </a:cubicBezTo>
                    <a:cubicBezTo>
                      <a:pt x="91676" y="355052"/>
                      <a:pt x="110136" y="336583"/>
                      <a:pt x="133564" y="328773"/>
                    </a:cubicBezTo>
                    <a:lnTo>
                      <a:pt x="195209" y="308224"/>
                    </a:lnTo>
                    <a:cubicBezTo>
                      <a:pt x="205483" y="311649"/>
                      <a:pt x="218374" y="310841"/>
                      <a:pt x="226032" y="318499"/>
                    </a:cubicBezTo>
                    <a:cubicBezTo>
                      <a:pt x="233690" y="326157"/>
                      <a:pt x="231463" y="339635"/>
                      <a:pt x="236306" y="349321"/>
                    </a:cubicBezTo>
                    <a:cubicBezTo>
                      <a:pt x="241828" y="360366"/>
                      <a:pt x="250005" y="369870"/>
                      <a:pt x="256854" y="380144"/>
                    </a:cubicBezTo>
                    <a:cubicBezTo>
                      <a:pt x="246580" y="386993"/>
                      <a:pt x="238304" y="399328"/>
                      <a:pt x="226032" y="400692"/>
                    </a:cubicBezTo>
                    <a:cubicBezTo>
                      <a:pt x="189583" y="404742"/>
                      <a:pt x="145316" y="382789"/>
                      <a:pt x="113016" y="369869"/>
                    </a:cubicBezTo>
                    <a:cubicBezTo>
                      <a:pt x="90294" y="347147"/>
                      <a:pt x="75949" y="336832"/>
                      <a:pt x="61645" y="308224"/>
                    </a:cubicBezTo>
                    <a:cubicBezTo>
                      <a:pt x="56802" y="298538"/>
                      <a:pt x="54796" y="287676"/>
                      <a:pt x="51371" y="277402"/>
                    </a:cubicBezTo>
                    <a:cubicBezTo>
                      <a:pt x="76543" y="101199"/>
                      <a:pt x="48009" y="270300"/>
                      <a:pt x="71920" y="174660"/>
                    </a:cubicBezTo>
                    <a:cubicBezTo>
                      <a:pt x="76155" y="157719"/>
                      <a:pt x="72508" y="137820"/>
                      <a:pt x="82194" y="123290"/>
                    </a:cubicBezTo>
                    <a:cubicBezTo>
                      <a:pt x="88201" y="114279"/>
                      <a:pt x="103062" y="117281"/>
                      <a:pt x="113016" y="113015"/>
                    </a:cubicBezTo>
                    <a:cubicBezTo>
                      <a:pt x="201873" y="74933"/>
                      <a:pt x="112661" y="106284"/>
                      <a:pt x="184935" y="82193"/>
                    </a:cubicBezTo>
                    <a:cubicBezTo>
                      <a:pt x="283578" y="86890"/>
                      <a:pt x="410367" y="89824"/>
                      <a:pt x="513708" y="102741"/>
                    </a:cubicBezTo>
                    <a:cubicBezTo>
                      <a:pt x="531036" y="104907"/>
                      <a:pt x="547955" y="109590"/>
                      <a:pt x="565079" y="113015"/>
                    </a:cubicBezTo>
                    <a:cubicBezTo>
                      <a:pt x="568504" y="123289"/>
                      <a:pt x="569781" y="134551"/>
                      <a:pt x="575353" y="143838"/>
                    </a:cubicBezTo>
                    <a:cubicBezTo>
                      <a:pt x="580337" y="152144"/>
                      <a:pt x="594938" y="154747"/>
                      <a:pt x="595902" y="164386"/>
                    </a:cubicBezTo>
                    <a:cubicBezTo>
                      <a:pt x="598649" y="191860"/>
                      <a:pt x="589052" y="219181"/>
                      <a:pt x="585627" y="246579"/>
                    </a:cubicBezTo>
                    <a:cubicBezTo>
                      <a:pt x="540450" y="242472"/>
                      <a:pt x="472803" y="250163"/>
                      <a:pt x="431515" y="215757"/>
                    </a:cubicBezTo>
                    <a:cubicBezTo>
                      <a:pt x="422029" y="207852"/>
                      <a:pt x="418681" y="194577"/>
                      <a:pt x="410967" y="184935"/>
                    </a:cubicBezTo>
                    <a:cubicBezTo>
                      <a:pt x="404916" y="177371"/>
                      <a:pt x="397268" y="171236"/>
                      <a:pt x="390418" y="164386"/>
                    </a:cubicBezTo>
                    <a:cubicBezTo>
                      <a:pt x="393843" y="136988"/>
                      <a:pt x="389268" y="107329"/>
                      <a:pt x="400693" y="82193"/>
                    </a:cubicBezTo>
                    <a:cubicBezTo>
                      <a:pt x="407779" y="66604"/>
                      <a:pt x="429681" y="63478"/>
                      <a:pt x="441789" y="51370"/>
                    </a:cubicBezTo>
                    <a:cubicBezTo>
                      <a:pt x="450520" y="42639"/>
                      <a:pt x="454623" y="30190"/>
                      <a:pt x="462337" y="20548"/>
                    </a:cubicBezTo>
                    <a:cubicBezTo>
                      <a:pt x="468388" y="12984"/>
                      <a:pt x="476036" y="6849"/>
                      <a:pt x="482886" y="0"/>
                    </a:cubicBezTo>
                    <a:cubicBezTo>
                      <a:pt x="510284" y="3425"/>
                      <a:pt x="538081" y="4489"/>
                      <a:pt x="565079" y="10274"/>
                    </a:cubicBezTo>
                    <a:cubicBezTo>
                      <a:pt x="586258" y="14812"/>
                      <a:pt x="606176" y="23973"/>
                      <a:pt x="626724" y="30822"/>
                    </a:cubicBezTo>
                    <a:cubicBezTo>
                      <a:pt x="660617" y="42120"/>
                      <a:pt x="672057" y="45263"/>
                      <a:pt x="708917" y="61645"/>
                    </a:cubicBezTo>
                    <a:cubicBezTo>
                      <a:pt x="722913" y="67865"/>
                      <a:pt x="736315" y="75344"/>
                      <a:pt x="750014" y="82193"/>
                    </a:cubicBezTo>
                    <a:cubicBezTo>
                      <a:pt x="764654" y="111473"/>
                      <a:pt x="782029" y="148852"/>
                      <a:pt x="801385" y="174660"/>
                    </a:cubicBezTo>
                    <a:cubicBezTo>
                      <a:pt x="810103" y="186284"/>
                      <a:pt x="823762" y="193660"/>
                      <a:pt x="832207" y="205483"/>
                    </a:cubicBezTo>
                    <a:cubicBezTo>
                      <a:pt x="852870" y="234412"/>
                      <a:pt x="854756" y="254583"/>
                      <a:pt x="863030" y="287676"/>
                    </a:cubicBezTo>
                    <a:cubicBezTo>
                      <a:pt x="862736" y="292081"/>
                      <a:pt x="862246" y="436764"/>
                      <a:pt x="842481" y="482885"/>
                    </a:cubicBezTo>
                    <a:cubicBezTo>
                      <a:pt x="837617" y="494235"/>
                      <a:pt x="828782" y="503434"/>
                      <a:pt x="821933" y="513708"/>
                    </a:cubicBezTo>
                    <a:cubicBezTo>
                      <a:pt x="818508" y="527407"/>
                      <a:pt x="819492" y="543055"/>
                      <a:pt x="811659" y="554804"/>
                    </a:cubicBezTo>
                    <a:cubicBezTo>
                      <a:pt x="804809" y="565078"/>
                      <a:pt x="790322" y="567448"/>
                      <a:pt x="780836" y="575353"/>
                    </a:cubicBezTo>
                    <a:cubicBezTo>
                      <a:pt x="729530" y="618108"/>
                      <a:pt x="773358" y="598394"/>
                      <a:pt x="719191" y="616449"/>
                    </a:cubicBezTo>
                    <a:cubicBezTo>
                      <a:pt x="670571" y="610372"/>
                      <a:pt x="639478" y="618929"/>
                      <a:pt x="606176" y="585627"/>
                    </a:cubicBezTo>
                    <a:cubicBezTo>
                      <a:pt x="597444" y="576895"/>
                      <a:pt x="592477" y="565078"/>
                      <a:pt x="585627" y="554804"/>
                    </a:cubicBezTo>
                    <a:cubicBezTo>
                      <a:pt x="589052" y="534256"/>
                      <a:pt x="585566" y="511246"/>
                      <a:pt x="595902" y="493159"/>
                    </a:cubicBezTo>
                    <a:cubicBezTo>
                      <a:pt x="601275" y="483756"/>
                      <a:pt x="616311" y="479910"/>
                      <a:pt x="626724" y="482885"/>
                    </a:cubicBezTo>
                    <a:cubicBezTo>
                      <a:pt x="643189" y="487589"/>
                      <a:pt x="653887" y="503755"/>
                      <a:pt x="667821" y="513708"/>
                    </a:cubicBezTo>
                    <a:cubicBezTo>
                      <a:pt x="716358" y="548378"/>
                      <a:pt x="686426" y="517967"/>
                      <a:pt x="729466" y="575353"/>
                    </a:cubicBezTo>
                    <a:cubicBezTo>
                      <a:pt x="752963" y="645844"/>
                      <a:pt x="756336" y="621982"/>
                      <a:pt x="739740" y="688368"/>
                    </a:cubicBezTo>
                    <a:cubicBezTo>
                      <a:pt x="737113" y="698875"/>
                      <a:pt x="735964" y="710527"/>
                      <a:pt x="729466" y="719191"/>
                    </a:cubicBezTo>
                    <a:cubicBezTo>
                      <a:pt x="714936" y="738564"/>
                      <a:pt x="678095" y="770561"/>
                      <a:pt x="678095" y="770561"/>
                    </a:cubicBezTo>
                    <a:cubicBezTo>
                      <a:pt x="674670" y="780835"/>
                      <a:pt x="674587" y="792927"/>
                      <a:pt x="667821" y="801384"/>
                    </a:cubicBezTo>
                    <a:cubicBezTo>
                      <a:pt x="621429" y="859373"/>
                      <a:pt x="644409" y="773425"/>
                      <a:pt x="575353" y="842481"/>
                    </a:cubicBezTo>
                    <a:lnTo>
                      <a:pt x="565079" y="852755"/>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solidFill>
                    <a:srgbClr val="FF0000"/>
                  </a:solidFill>
                </a:endParaRPr>
              </a:p>
            </p:txBody>
          </p:sp>
          <p:sp>
            <p:nvSpPr>
              <p:cNvPr id="20491" name="ZoneTexte 6"/>
              <p:cNvSpPr txBox="1">
                <a:spLocks noChangeArrowheads="1"/>
              </p:cNvSpPr>
              <p:nvPr/>
            </p:nvSpPr>
            <p:spPr bwMode="auto">
              <a:xfrm>
                <a:off x="4264487" y="1578858"/>
                <a:ext cx="2016223" cy="13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Génome</a:t>
                </a:r>
              </a:p>
              <a:p>
                <a:pPr algn="just"/>
                <a:r>
                  <a:rPr lang="fr-FR" altLang="fr-FR" sz="1600" dirty="0"/>
                  <a:t>- ADN ou ARN</a:t>
                </a:r>
              </a:p>
              <a:p>
                <a:pPr algn="just"/>
                <a:r>
                  <a:rPr lang="fr-FR" altLang="fr-FR" sz="1600" dirty="0"/>
                  <a:t>- mono ou </a:t>
                </a:r>
                <a:r>
                  <a:rPr lang="fr-FR" altLang="fr-FR" sz="1600" dirty="0" err="1"/>
                  <a:t>bicaténaire</a:t>
                </a:r>
                <a:endParaRPr lang="fr-FR" altLang="fr-FR" sz="1600" dirty="0"/>
              </a:p>
              <a:p>
                <a:pPr algn="just"/>
                <a:r>
                  <a:rPr lang="fr-FR" altLang="fr-FR" sz="1600" dirty="0"/>
                  <a:t>- linéaire ou circulaire</a:t>
                </a:r>
              </a:p>
              <a:p>
                <a:pPr algn="just"/>
                <a:r>
                  <a:rPr lang="fr-FR" altLang="fr-FR" sz="1600" dirty="0"/>
                  <a:t>- segmenté ou pas</a:t>
                </a:r>
              </a:p>
            </p:txBody>
          </p:sp>
          <p:cxnSp>
            <p:nvCxnSpPr>
              <p:cNvPr id="14" name="Connecteur droit 13"/>
              <p:cNvCxnSpPr/>
              <p:nvPr/>
            </p:nvCxnSpPr>
            <p:spPr>
              <a:xfrm>
                <a:off x="5724663" y="443756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e 42"/>
              <p:cNvGrpSpPr/>
              <p:nvPr/>
            </p:nvGrpSpPr>
            <p:grpSpPr>
              <a:xfrm>
                <a:off x="1835696" y="2398822"/>
                <a:ext cx="1717385" cy="1888419"/>
                <a:chOff x="2854615" y="4023092"/>
                <a:chExt cx="894696" cy="1134100"/>
              </a:xfrm>
              <a:effectLst>
                <a:outerShdw blurRad="165100" dist="50800" dir="5400000" algn="ctr" rotWithShape="0">
                  <a:srgbClr val="000000">
                    <a:alpha val="43137"/>
                  </a:srgbClr>
                </a:outerShdw>
              </a:effectLst>
            </p:grpSpPr>
            <p:cxnSp>
              <p:nvCxnSpPr>
                <p:cNvPr id="25" name="Connecteur droit 24"/>
                <p:cNvCxnSpPr/>
                <p:nvPr/>
              </p:nvCxnSpPr>
              <p:spPr>
                <a:xfrm>
                  <a:off x="3286663" y="4023092"/>
                  <a:ext cx="462648" cy="270004"/>
                </a:xfrm>
                <a:prstGeom prst="line">
                  <a:avLst/>
                </a:prstGeom>
                <a:ln w="1238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3749311" y="4293096"/>
                  <a:ext cx="0" cy="576064"/>
                </a:xfrm>
                <a:prstGeom prst="line">
                  <a:avLst/>
                </a:prstGeom>
                <a:ln w="1238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3286663" y="4869160"/>
                  <a:ext cx="458732" cy="288032"/>
                </a:xfrm>
                <a:prstGeom prst="line">
                  <a:avLst/>
                </a:prstGeom>
                <a:ln w="1238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2854615" y="4036233"/>
                  <a:ext cx="432049" cy="256863"/>
                </a:xfrm>
                <a:prstGeom prst="line">
                  <a:avLst/>
                </a:prstGeom>
                <a:ln w="1238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854615" y="4293096"/>
                  <a:ext cx="0" cy="576064"/>
                </a:xfrm>
                <a:prstGeom prst="line">
                  <a:avLst/>
                </a:prstGeom>
                <a:ln w="1238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2854615" y="4869160"/>
                  <a:ext cx="432048" cy="288032"/>
                </a:xfrm>
                <a:prstGeom prst="line">
                  <a:avLst/>
                </a:prstGeom>
                <a:ln w="12382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6" name="Connecteur droit 5"/>
              <p:cNvCxnSpPr>
                <a:stCxn id="4" idx="48"/>
                <a:endCxn id="20491" idx="1"/>
              </p:cNvCxnSpPr>
              <p:nvPr/>
            </p:nvCxnSpPr>
            <p:spPr>
              <a:xfrm flipV="1">
                <a:off x="3017856" y="2256002"/>
                <a:ext cx="1246631" cy="690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495" name="ZoneTexte 54"/>
              <p:cNvSpPr txBox="1">
                <a:spLocks noChangeArrowheads="1"/>
              </p:cNvSpPr>
              <p:nvPr/>
            </p:nvSpPr>
            <p:spPr bwMode="auto">
              <a:xfrm>
                <a:off x="4264487" y="3068960"/>
                <a:ext cx="2016223" cy="10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00B050"/>
                    </a:solidFill>
                  </a:rPr>
                  <a:t>Capside</a:t>
                </a:r>
              </a:p>
              <a:p>
                <a:pPr algn="ctr"/>
                <a:r>
                  <a:rPr lang="fr-FR" altLang="fr-FR" sz="1600" dirty="0"/>
                  <a:t> protéines codées par le génome viral</a:t>
                </a:r>
              </a:p>
              <a:p>
                <a:pPr algn="ctr"/>
                <a:r>
                  <a:rPr lang="fr-FR" altLang="fr-FR" sz="1400" dirty="0"/>
                  <a:t>  (+/- queue ou fibre)</a:t>
                </a:r>
              </a:p>
            </p:txBody>
          </p:sp>
          <p:sp>
            <p:nvSpPr>
              <p:cNvPr id="53" name="Accolade ouvrante 52"/>
              <p:cNvSpPr/>
              <p:nvPr/>
            </p:nvSpPr>
            <p:spPr>
              <a:xfrm flipH="1">
                <a:off x="6159593" y="1672013"/>
                <a:ext cx="523825" cy="24742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60" name="Connecteur droit 59"/>
              <p:cNvCxnSpPr>
                <a:stCxn id="20495" idx="1"/>
              </p:cNvCxnSpPr>
              <p:nvPr/>
            </p:nvCxnSpPr>
            <p:spPr>
              <a:xfrm flipH="1" flipV="1">
                <a:off x="3578568" y="3429448"/>
                <a:ext cx="685918" cy="178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498" name="ZoneTexte 60"/>
              <p:cNvSpPr txBox="1">
                <a:spLocks noChangeArrowheads="1"/>
              </p:cNvSpPr>
              <p:nvPr/>
            </p:nvSpPr>
            <p:spPr bwMode="auto">
              <a:xfrm>
                <a:off x="6802427" y="2387214"/>
                <a:ext cx="2035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solidFill>
                      <a:srgbClr val="FF9900"/>
                    </a:solidFill>
                  </a:rPr>
                  <a:t>Nucléocapside</a:t>
                </a:r>
              </a:p>
              <a:p>
                <a:pPr algn="ctr"/>
                <a:r>
                  <a:rPr lang="fr-FR" altLang="fr-FR" dirty="0"/>
                  <a:t>toujours une forme symétrique</a:t>
                </a:r>
              </a:p>
            </p:txBody>
          </p:sp>
          <p:sp>
            <p:nvSpPr>
              <p:cNvPr id="1033" name="Forme libre 1032"/>
              <p:cNvSpPr/>
              <p:nvPr/>
            </p:nvSpPr>
            <p:spPr>
              <a:xfrm>
                <a:off x="1327709" y="2043488"/>
                <a:ext cx="2677855" cy="2643323"/>
              </a:xfrm>
              <a:custGeom>
                <a:avLst/>
                <a:gdLst>
                  <a:gd name="connsiteX0" fmla="*/ 1333298 w 2677933"/>
                  <a:gd name="connsiteY0" fmla="*/ 554 h 2642757"/>
                  <a:gd name="connsiteX1" fmla="*/ 223689 w 2677933"/>
                  <a:gd name="connsiteY1" fmla="*/ 606730 h 2642757"/>
                  <a:gd name="connsiteX2" fmla="*/ 90125 w 2677933"/>
                  <a:gd name="connsiteY2" fmla="*/ 1880725 h 2642757"/>
                  <a:gd name="connsiteX3" fmla="*/ 1281927 w 2677933"/>
                  <a:gd name="connsiteY3" fmla="*/ 2641013 h 2642757"/>
                  <a:gd name="connsiteX4" fmla="*/ 2442907 w 2677933"/>
                  <a:gd name="connsiteY4" fmla="*/ 2045112 h 2642757"/>
                  <a:gd name="connsiteX5" fmla="*/ 2586745 w 2677933"/>
                  <a:gd name="connsiteY5" fmla="*/ 699197 h 2642757"/>
                  <a:gd name="connsiteX6" fmla="*/ 1333298 w 2677933"/>
                  <a:gd name="connsiteY6" fmla="*/ 554 h 264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933" h="2642757">
                    <a:moveTo>
                      <a:pt x="1333298" y="554"/>
                    </a:moveTo>
                    <a:cubicBezTo>
                      <a:pt x="939455" y="-14857"/>
                      <a:pt x="430884" y="293368"/>
                      <a:pt x="223689" y="606730"/>
                    </a:cubicBezTo>
                    <a:cubicBezTo>
                      <a:pt x="16494" y="920092"/>
                      <a:pt x="-86248" y="1541678"/>
                      <a:pt x="90125" y="1880725"/>
                    </a:cubicBezTo>
                    <a:cubicBezTo>
                      <a:pt x="266498" y="2219772"/>
                      <a:pt x="889797" y="2613615"/>
                      <a:pt x="1281927" y="2641013"/>
                    </a:cubicBezTo>
                    <a:cubicBezTo>
                      <a:pt x="1674057" y="2668411"/>
                      <a:pt x="2225437" y="2368748"/>
                      <a:pt x="2442907" y="2045112"/>
                    </a:cubicBezTo>
                    <a:cubicBezTo>
                      <a:pt x="2660377" y="1721476"/>
                      <a:pt x="2766543" y="1036532"/>
                      <a:pt x="2586745" y="699197"/>
                    </a:cubicBezTo>
                    <a:cubicBezTo>
                      <a:pt x="2406947" y="361862"/>
                      <a:pt x="1727141" y="15965"/>
                      <a:pt x="1333298" y="554"/>
                    </a:cubicBezTo>
                    <a:close/>
                  </a:path>
                </a:pathLst>
              </a:custGeom>
              <a:noFill/>
              <a:ln w="57150">
                <a:solidFill>
                  <a:srgbClr val="008DF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035" name="Connecteur droit 1034"/>
              <p:cNvCxnSpPr/>
              <p:nvPr/>
            </p:nvCxnSpPr>
            <p:spPr>
              <a:xfrm>
                <a:off x="3348402" y="4437561"/>
                <a:ext cx="1419089" cy="576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01" name="ZoneTexte 1035"/>
              <p:cNvSpPr txBox="1">
                <a:spLocks noChangeArrowheads="1"/>
              </p:cNvSpPr>
              <p:nvPr/>
            </p:nvSpPr>
            <p:spPr bwMode="auto">
              <a:xfrm>
                <a:off x="4122341" y="4908935"/>
                <a:ext cx="330226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solidFill>
                      <a:srgbClr val="008DF6"/>
                    </a:solidFill>
                  </a:rPr>
                  <a:t>Enveloppe (ou pas)</a:t>
                </a:r>
              </a:p>
              <a:p>
                <a:pPr algn="ctr"/>
                <a:r>
                  <a:rPr lang="fr-FR" altLang="fr-FR" sz="1600"/>
                  <a:t>lipides dérivés de la cellule hôte</a:t>
                </a:r>
              </a:p>
              <a:p>
                <a:pPr algn="ctr"/>
                <a:r>
                  <a:rPr lang="fr-FR" altLang="fr-FR" sz="1600"/>
                  <a:t>protéines d’origine virale et cellulaire </a:t>
                </a:r>
              </a:p>
            </p:txBody>
          </p:sp>
        </p:grpSp>
        <p:cxnSp>
          <p:nvCxnSpPr>
            <p:cNvPr id="1045" name="Connecteur droit 1044"/>
            <p:cNvCxnSpPr/>
            <p:nvPr/>
          </p:nvCxnSpPr>
          <p:spPr>
            <a:xfrm>
              <a:off x="843856" y="3572783"/>
              <a:ext cx="0" cy="23766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3521711" y="3147311"/>
              <a:ext cx="0" cy="2802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8" name="Connecteur droit avec flèche 1047"/>
            <p:cNvCxnSpPr/>
            <p:nvPr/>
          </p:nvCxnSpPr>
          <p:spPr>
            <a:xfrm>
              <a:off x="843856" y="5758883"/>
              <a:ext cx="267785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487" name="ZoneTexte 1048"/>
            <p:cNvSpPr txBox="1">
              <a:spLocks noChangeArrowheads="1"/>
            </p:cNvSpPr>
            <p:nvPr/>
          </p:nvSpPr>
          <p:spPr bwMode="auto">
            <a:xfrm>
              <a:off x="1534749" y="5471065"/>
              <a:ext cx="1296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dirty="0"/>
                <a:t>10nm -1,5</a:t>
              </a:r>
              <a:r>
                <a:rPr lang="fr-FR" altLang="fr-FR" sz="1400" b="1" dirty="0">
                  <a:latin typeface="Symbol" panose="05050102010706020507" pitchFamily="18" charset="2"/>
                </a:rPr>
                <a:t>m</a:t>
              </a:r>
              <a:r>
                <a:rPr lang="fr-FR" altLang="fr-FR" sz="1400" b="1" dirty="0"/>
                <a:t>m </a:t>
              </a:r>
            </a:p>
          </p:txBody>
        </p:sp>
        <p:sp>
          <p:nvSpPr>
            <p:cNvPr id="20488" name="ZoneTexte 1049"/>
            <p:cNvSpPr txBox="1">
              <a:spLocks noChangeArrowheads="1"/>
            </p:cNvSpPr>
            <p:nvPr/>
          </p:nvSpPr>
          <p:spPr bwMode="auto">
            <a:xfrm>
              <a:off x="1113007" y="5759097"/>
              <a:ext cx="21363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a:t>Virus Delta - Virus géants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1403350" y="2959641"/>
            <a:ext cx="63373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3200" b="1" dirty="0">
                <a:solidFill>
                  <a:srgbClr val="FF0000"/>
                </a:solidFill>
              </a:rPr>
              <a:t>4. Classification des virus</a:t>
            </a:r>
          </a:p>
          <a:p>
            <a:pPr algn="ctr"/>
            <a:endParaRPr lang="fr-FR" altLang="fr-FR" sz="3200" b="1" dirty="0">
              <a:solidFill>
                <a:srgbClr val="FF0000"/>
              </a:solidFill>
            </a:endParaRPr>
          </a:p>
          <a:p>
            <a:pPr algn="ctr"/>
            <a:endParaRPr lang="fr-FR" altLang="fr-FR" sz="900" b="1" dirty="0">
              <a:solidFill>
                <a:srgbClr val="FF0000"/>
              </a:solidFill>
            </a:endParaRPr>
          </a:p>
        </p:txBody>
      </p:sp>
    </p:spTree>
    <p:extLst>
      <p:ext uri="{BB962C8B-B14F-4D97-AF65-F5344CB8AC3E}">
        <p14:creationId xmlns:p14="http://schemas.microsoft.com/office/powerpoint/2010/main" val="344058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p:cNvGrpSpPr/>
          <p:nvPr/>
        </p:nvGrpSpPr>
        <p:grpSpPr>
          <a:xfrm>
            <a:off x="552346" y="714176"/>
            <a:ext cx="8039309" cy="4740340"/>
            <a:chOff x="251520" y="714176"/>
            <a:chExt cx="8039309" cy="4740340"/>
          </a:xfrm>
        </p:grpSpPr>
        <p:sp>
          <p:nvSpPr>
            <p:cNvPr id="12291" name="ZoneTexte 1"/>
            <p:cNvSpPr txBox="1">
              <a:spLocks noChangeArrowheads="1"/>
            </p:cNvSpPr>
            <p:nvPr/>
          </p:nvSpPr>
          <p:spPr bwMode="auto">
            <a:xfrm>
              <a:off x="1439652" y="714176"/>
              <a:ext cx="626469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En 1971, deux initiatives voient le jour pour tenter </a:t>
              </a:r>
            </a:p>
            <a:p>
              <a:pPr algn="ctr"/>
              <a:r>
                <a:rPr lang="fr-FR" altLang="fr-FR" sz="2000" b="1" dirty="0"/>
                <a:t>de classer les virus</a:t>
              </a:r>
              <a:endParaRPr lang="fr-FR" altLang="fr-FR" sz="1600" b="1" dirty="0"/>
            </a:p>
            <a:p>
              <a:pPr algn="just"/>
              <a:endParaRPr lang="fr-FR" altLang="fr-FR" sz="1100" dirty="0"/>
            </a:p>
          </p:txBody>
        </p:sp>
        <p:sp>
          <p:nvSpPr>
            <p:cNvPr id="6" name="ZoneTexte 5"/>
            <p:cNvSpPr txBox="1"/>
            <p:nvPr/>
          </p:nvSpPr>
          <p:spPr>
            <a:xfrm>
              <a:off x="1259632" y="3789040"/>
              <a:ext cx="1440160" cy="792088"/>
            </a:xfrm>
            <a:prstGeom prst="rect">
              <a:avLst/>
            </a:prstGeom>
            <a:noFill/>
          </p:spPr>
          <p:txBody>
            <a:bodyPr wrap="square" rtlCol="0">
              <a:spAutoFit/>
            </a:bodyPr>
            <a:lstStyle/>
            <a:p>
              <a:endParaRPr lang="fr-FR"/>
            </a:p>
          </p:txBody>
        </p:sp>
        <p:sp>
          <p:nvSpPr>
            <p:cNvPr id="7" name="ZoneTexte 6"/>
            <p:cNvSpPr txBox="1"/>
            <p:nvPr/>
          </p:nvSpPr>
          <p:spPr>
            <a:xfrm>
              <a:off x="755576" y="3789040"/>
              <a:ext cx="1944216" cy="792088"/>
            </a:xfrm>
            <a:prstGeom prst="rect">
              <a:avLst/>
            </a:prstGeom>
            <a:noFill/>
          </p:spPr>
          <p:txBody>
            <a:bodyPr wrap="square" rtlCol="0">
              <a:spAutoFit/>
            </a:bodyPr>
            <a:lstStyle/>
            <a:p>
              <a:endParaRPr lang="fr-FR" dirty="0"/>
            </a:p>
          </p:txBody>
        </p:sp>
        <p:sp>
          <p:nvSpPr>
            <p:cNvPr id="8" name="ZoneTexte 7"/>
            <p:cNvSpPr txBox="1"/>
            <p:nvPr/>
          </p:nvSpPr>
          <p:spPr>
            <a:xfrm>
              <a:off x="251520" y="2875857"/>
              <a:ext cx="5416656" cy="1415772"/>
            </a:xfrm>
            <a:prstGeom prst="rect">
              <a:avLst/>
            </a:prstGeom>
            <a:noFill/>
            <a:ln>
              <a:solidFill>
                <a:schemeClr val="tx1"/>
              </a:solidFill>
            </a:ln>
          </p:spPr>
          <p:txBody>
            <a:bodyPr wrap="square" rtlCol="0">
              <a:spAutoFit/>
            </a:bodyPr>
            <a:lstStyle/>
            <a:p>
              <a:pPr algn="ctr"/>
              <a:r>
                <a:rPr lang="fr-FR" altLang="fr-FR" dirty="0"/>
                <a:t>création de </a:t>
              </a:r>
            </a:p>
            <a:p>
              <a:pPr algn="ctr"/>
              <a:r>
                <a:rPr lang="fr-FR" altLang="fr-FR" b="1" dirty="0">
                  <a:solidFill>
                    <a:srgbClr val="FF0000"/>
                  </a:solidFill>
                </a:rPr>
                <a:t> International </a:t>
              </a:r>
              <a:r>
                <a:rPr lang="fr-FR" altLang="fr-FR" b="1" dirty="0" err="1">
                  <a:solidFill>
                    <a:srgbClr val="FF0000"/>
                  </a:solidFill>
                </a:rPr>
                <a:t>Commitee</a:t>
              </a:r>
              <a:r>
                <a:rPr lang="fr-FR" altLang="fr-FR" b="1" dirty="0">
                  <a:solidFill>
                    <a:srgbClr val="FF0000"/>
                  </a:solidFill>
                </a:rPr>
                <a:t> on </a:t>
              </a:r>
              <a:r>
                <a:rPr lang="fr-FR" altLang="fr-FR" b="1" dirty="0" err="1">
                  <a:solidFill>
                    <a:srgbClr val="FF0000"/>
                  </a:solidFill>
                </a:rPr>
                <a:t>Taxonomy</a:t>
              </a:r>
              <a:r>
                <a:rPr lang="fr-FR" altLang="fr-FR" b="1" dirty="0">
                  <a:solidFill>
                    <a:srgbClr val="FF0000"/>
                  </a:solidFill>
                </a:rPr>
                <a:t> of </a:t>
              </a:r>
              <a:r>
                <a:rPr lang="fr-FR" altLang="fr-FR" b="1" dirty="0" err="1">
                  <a:solidFill>
                    <a:srgbClr val="FF0000"/>
                  </a:solidFill>
                </a:rPr>
                <a:t>Viruses</a:t>
              </a:r>
              <a:r>
                <a:rPr lang="fr-FR" altLang="fr-FR" b="1" dirty="0">
                  <a:solidFill>
                    <a:srgbClr val="FF0000"/>
                  </a:solidFill>
                </a:rPr>
                <a:t> (ICTV)</a:t>
              </a:r>
            </a:p>
            <a:p>
              <a:pPr algn="ctr"/>
              <a:r>
                <a:rPr lang="fr-FR" altLang="fr-FR" sz="1600" dirty="0"/>
                <a:t> (Comité International de Taxonomie Virale) </a:t>
              </a:r>
            </a:p>
            <a:p>
              <a:pPr algn="ctr"/>
              <a:endParaRPr lang="fr-FR" altLang="fr-FR" sz="1600" dirty="0"/>
            </a:p>
          </p:txBody>
        </p:sp>
        <p:sp>
          <p:nvSpPr>
            <p:cNvPr id="9" name="ZoneTexte 8"/>
            <p:cNvSpPr txBox="1"/>
            <p:nvPr/>
          </p:nvSpPr>
          <p:spPr>
            <a:xfrm>
              <a:off x="5163389" y="5085184"/>
              <a:ext cx="3127440" cy="369332"/>
            </a:xfrm>
            <a:prstGeom prst="rect">
              <a:avLst/>
            </a:prstGeom>
            <a:noFill/>
            <a:ln>
              <a:solidFill>
                <a:schemeClr val="tx1"/>
              </a:solidFill>
            </a:ln>
          </p:spPr>
          <p:txBody>
            <a:bodyPr wrap="square" rtlCol="0">
              <a:spAutoFit/>
            </a:bodyPr>
            <a:lstStyle/>
            <a:p>
              <a:r>
                <a:rPr lang="fr-FR" altLang="fr-FR" b="1" dirty="0"/>
                <a:t>La classification de </a:t>
              </a:r>
              <a:r>
                <a:rPr lang="fr-FR" altLang="fr-FR" b="1" dirty="0">
                  <a:solidFill>
                    <a:srgbClr val="FF0000"/>
                  </a:solidFill>
                </a:rPr>
                <a:t>Baltimore     </a:t>
              </a:r>
              <a:endParaRPr lang="fr-FR" altLang="fr-FR" dirty="0"/>
            </a:p>
          </p:txBody>
        </p:sp>
        <p:cxnSp>
          <p:nvCxnSpPr>
            <p:cNvPr id="11" name="Connecteur droit avec flèche 10"/>
            <p:cNvCxnSpPr>
              <a:endCxn id="8" idx="0"/>
            </p:cNvCxnSpPr>
            <p:nvPr/>
          </p:nvCxnSpPr>
          <p:spPr>
            <a:xfrm flipH="1">
              <a:off x="2959848" y="1581553"/>
              <a:ext cx="644058" cy="1294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endCxn id="9" idx="0"/>
            </p:cNvCxnSpPr>
            <p:nvPr/>
          </p:nvCxnSpPr>
          <p:spPr>
            <a:xfrm>
              <a:off x="5423302" y="1591339"/>
              <a:ext cx="1303807" cy="3493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oneTexte 9"/>
          <p:cNvSpPr txBox="1">
            <a:spLocks noChangeArrowheads="1"/>
          </p:cNvSpPr>
          <p:nvPr/>
        </p:nvSpPr>
        <p:spPr bwMode="auto">
          <a:xfrm>
            <a:off x="3068904" y="323364"/>
            <a:ext cx="3006192" cy="400110"/>
          </a:xfrm>
          <a:prstGeom prst="rect">
            <a:avLst/>
          </a:prstGeom>
          <a:solidFill>
            <a:schemeClr val="bg1"/>
          </a:solidFill>
          <a:ln w="317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Classification de l’</a:t>
            </a:r>
            <a:r>
              <a:rPr lang="fr-FR" altLang="fr-FR" sz="2000" b="1" dirty="0">
                <a:solidFill>
                  <a:srgbClr val="FF0000"/>
                </a:solidFill>
              </a:rPr>
              <a:t>ICTV</a:t>
            </a:r>
          </a:p>
        </p:txBody>
      </p:sp>
      <p:grpSp>
        <p:nvGrpSpPr>
          <p:cNvPr id="2" name="Groupe 1"/>
          <p:cNvGrpSpPr/>
          <p:nvPr/>
        </p:nvGrpSpPr>
        <p:grpSpPr>
          <a:xfrm>
            <a:off x="323528" y="2671792"/>
            <a:ext cx="8496944" cy="2723823"/>
            <a:chOff x="323528" y="2671792"/>
            <a:chExt cx="8496944" cy="2723823"/>
          </a:xfrm>
        </p:grpSpPr>
        <p:sp>
          <p:nvSpPr>
            <p:cNvPr id="9" name="ZoneTexte 8"/>
            <p:cNvSpPr txBox="1"/>
            <p:nvPr/>
          </p:nvSpPr>
          <p:spPr bwMode="auto">
            <a:xfrm>
              <a:off x="1475656" y="2671792"/>
              <a:ext cx="7344816" cy="2723823"/>
            </a:xfrm>
            <a:prstGeom prst="rect">
              <a:avLst/>
            </a:prstGeom>
            <a:noFill/>
          </p:spPr>
          <p:txBody>
            <a:bodyPr wrap="square">
              <a:spAutoFit/>
            </a:bodyPr>
            <a:lstStyle/>
            <a:p>
              <a:pPr algn="just" fontAlgn="auto">
                <a:spcBef>
                  <a:spcPts val="0"/>
                </a:spcBef>
                <a:spcAft>
                  <a:spcPts val="0"/>
                </a:spcAft>
                <a:defRPr/>
              </a:pPr>
              <a:r>
                <a:rPr lang="fr-FR" sz="1400" dirty="0">
                  <a:latin typeface="+mn-lt"/>
                  <a:cs typeface="+mn-cs"/>
                </a:rPr>
                <a:t>- Domaine 		          (6)           </a:t>
              </a:r>
              <a:r>
                <a:rPr lang="fr-FR" sz="1400" dirty="0">
                  <a:solidFill>
                    <a:srgbClr val="FF0000"/>
                  </a:solidFill>
                  <a:latin typeface="+mn-lt"/>
                  <a:cs typeface="+mn-cs"/>
                </a:rPr>
                <a:t> </a:t>
              </a:r>
              <a:r>
                <a:rPr lang="fr-FR" sz="1400" dirty="0">
                  <a:latin typeface="+mn-lt"/>
                  <a:cs typeface="+mn-cs"/>
                </a:rPr>
                <a:t>( -</a:t>
              </a:r>
              <a:r>
                <a:rPr lang="fr-FR" sz="1400" dirty="0" err="1">
                  <a:latin typeface="+mn-lt"/>
                  <a:cs typeface="+mn-cs"/>
                </a:rPr>
                <a:t>viria</a:t>
              </a:r>
              <a:r>
                <a:rPr lang="fr-FR" sz="1400" dirty="0">
                  <a:latin typeface="+mn-lt"/>
                  <a:cs typeface="+mn-cs"/>
                </a:rPr>
                <a:t>)	       </a:t>
              </a:r>
              <a:r>
                <a:rPr lang="fr-FR" sz="1400" i="1" dirty="0" err="1">
                  <a:latin typeface="+mn-lt"/>
                  <a:cs typeface="+mn-cs"/>
                </a:rPr>
                <a:t>Riboviria</a:t>
              </a:r>
              <a:r>
                <a:rPr lang="fr-FR" sz="1400" i="1" dirty="0">
                  <a:solidFill>
                    <a:srgbClr val="FF0000"/>
                  </a:solidFill>
                  <a:latin typeface="+mn-lt"/>
                  <a:cs typeface="+mn-cs"/>
                </a:rPr>
                <a:t> </a:t>
              </a:r>
              <a:r>
                <a:rPr lang="fr-FR" sz="1200" i="1" dirty="0">
                  <a:latin typeface="+mn-lt"/>
                  <a:cs typeface="+mn-cs"/>
                </a:rPr>
                <a:t>(virus à ARN)</a:t>
              </a:r>
            </a:p>
            <a:p>
              <a:pPr algn="just" fontAlgn="auto">
                <a:spcBef>
                  <a:spcPts val="0"/>
                </a:spcBef>
                <a:spcAft>
                  <a:spcPts val="0"/>
                </a:spcAft>
                <a:defRPr/>
              </a:pPr>
              <a:r>
                <a:rPr lang="fr-FR" sz="1400" dirty="0">
                  <a:latin typeface="+mn-lt"/>
                  <a:cs typeface="+mn-cs"/>
                </a:rPr>
                <a:t>- Embranchement                       (17)</a:t>
              </a:r>
              <a:r>
                <a:rPr lang="fr-FR" sz="1400" dirty="0"/>
                <a:t>          ( -</a:t>
              </a:r>
              <a:r>
                <a:rPr lang="fr-FR" sz="1400" dirty="0" err="1"/>
                <a:t>virae</a:t>
              </a:r>
              <a:r>
                <a:rPr lang="fr-FR" sz="1400" dirty="0"/>
                <a:t>) 	       </a:t>
              </a:r>
              <a:r>
                <a:rPr lang="fr-FR" sz="1400" i="1" dirty="0" err="1"/>
                <a:t>Orthornavirae</a:t>
              </a:r>
              <a:r>
                <a:rPr lang="fr-FR" sz="1400" i="1" dirty="0"/>
                <a:t> (</a:t>
              </a:r>
              <a:r>
                <a:rPr lang="fr-FR" sz="1200" i="1" dirty="0"/>
                <a:t>RNA-</a:t>
              </a:r>
              <a:r>
                <a:rPr lang="fr-FR" sz="1200" i="1" dirty="0" err="1"/>
                <a:t>dependent</a:t>
              </a:r>
              <a:r>
                <a:rPr lang="fr-FR" sz="1200" i="1" dirty="0"/>
                <a:t> RNA </a:t>
              </a:r>
              <a:r>
                <a:rPr lang="fr-FR" sz="1200" i="1" dirty="0" err="1"/>
                <a:t>polymerase</a:t>
              </a:r>
              <a:r>
                <a:rPr lang="fr-FR" sz="1200" i="1" dirty="0"/>
                <a:t>)</a:t>
              </a:r>
              <a:endParaRPr lang="fr-FR" sz="1200" i="1" dirty="0">
                <a:latin typeface="+mn-lt"/>
                <a:cs typeface="+mn-cs"/>
              </a:endParaRPr>
            </a:p>
            <a:p>
              <a:pPr algn="just" fontAlgn="auto">
                <a:spcBef>
                  <a:spcPts val="0"/>
                </a:spcBef>
                <a:spcAft>
                  <a:spcPts val="0"/>
                </a:spcAft>
                <a:defRPr/>
              </a:pPr>
              <a:r>
                <a:rPr lang="fr-FR" sz="1400" dirty="0">
                  <a:latin typeface="+mn-lt"/>
                  <a:cs typeface="+mn-cs"/>
                </a:rPr>
                <a:t>- Règne	                                 (10)</a:t>
              </a:r>
              <a:r>
                <a:rPr lang="fr-FR" sz="1400" dirty="0">
                  <a:solidFill>
                    <a:srgbClr val="FF0000"/>
                  </a:solidFill>
                  <a:latin typeface="+mn-lt"/>
                  <a:cs typeface="+mn-cs"/>
                </a:rPr>
                <a:t>          </a:t>
              </a:r>
              <a:r>
                <a:rPr lang="fr-FR" sz="1400" dirty="0">
                  <a:latin typeface="+mn-lt"/>
                  <a:cs typeface="+mn-cs"/>
                </a:rPr>
                <a:t>( -</a:t>
              </a:r>
              <a:r>
                <a:rPr lang="fr-FR" sz="1400" dirty="0" err="1">
                  <a:latin typeface="+mn-lt"/>
                  <a:cs typeface="+mn-cs"/>
                </a:rPr>
                <a:t>viricota</a:t>
              </a:r>
              <a:r>
                <a:rPr lang="fr-FR" sz="1400" dirty="0">
                  <a:latin typeface="+mn-lt"/>
                  <a:cs typeface="+mn-cs"/>
                </a:rPr>
                <a:t>)       </a:t>
              </a:r>
              <a:r>
                <a:rPr lang="fr-FR" sz="1400" i="1" dirty="0" err="1">
                  <a:latin typeface="+mn-lt"/>
                  <a:cs typeface="+mn-cs"/>
                </a:rPr>
                <a:t>Negarnaviricota</a:t>
              </a:r>
              <a:r>
                <a:rPr lang="fr-FR" sz="1200" i="1" dirty="0">
                  <a:latin typeface="+mn-lt"/>
                  <a:cs typeface="+mn-cs"/>
                </a:rPr>
                <a:t> </a:t>
              </a:r>
              <a:r>
                <a:rPr lang="fr-FR" sz="1200" dirty="0"/>
                <a:t>(virus à ARN-)</a:t>
              </a:r>
              <a:endParaRPr lang="fr-FR" sz="1400" dirty="0">
                <a:latin typeface="+mn-lt"/>
                <a:cs typeface="+mn-cs"/>
              </a:endParaRPr>
            </a:p>
            <a:p>
              <a:pPr algn="just" fontAlgn="auto">
                <a:spcBef>
                  <a:spcPts val="0"/>
                </a:spcBef>
                <a:spcAft>
                  <a:spcPts val="0"/>
                </a:spcAft>
                <a:defRPr/>
              </a:pPr>
              <a:r>
                <a:rPr lang="fr-FR" sz="1400" dirty="0">
                  <a:latin typeface="+mn-lt"/>
                  <a:cs typeface="+mn-cs"/>
                </a:rPr>
                <a:t>- Sous-embranchement              (2)    	    ( -</a:t>
              </a:r>
              <a:r>
                <a:rPr lang="fr-FR" sz="1400" dirty="0" err="1">
                  <a:latin typeface="+mn-lt"/>
                  <a:cs typeface="+mn-cs"/>
                </a:rPr>
                <a:t>viricotina</a:t>
              </a:r>
              <a:r>
                <a:rPr lang="fr-FR" sz="1400" dirty="0">
                  <a:latin typeface="+mn-lt"/>
                  <a:cs typeface="+mn-cs"/>
                </a:rPr>
                <a:t>)    </a:t>
              </a:r>
              <a:r>
                <a:rPr lang="fr-FR" sz="1400" i="1" dirty="0" err="1">
                  <a:latin typeface="+mn-lt"/>
                  <a:cs typeface="+mn-cs"/>
                </a:rPr>
                <a:t>Haploviricotina</a:t>
              </a:r>
              <a:r>
                <a:rPr lang="fr-FR" sz="1400" i="1" dirty="0">
                  <a:latin typeface="+mn-lt"/>
                  <a:cs typeface="+mn-cs"/>
                </a:rPr>
                <a:t>  </a:t>
              </a:r>
              <a:r>
                <a:rPr lang="fr-FR" sz="1200" dirty="0"/>
                <a:t>(virus à ARN- simple</a:t>
              </a:r>
              <a:r>
                <a:rPr lang="fr-FR" sz="1400" dirty="0"/>
                <a:t>)</a:t>
              </a:r>
              <a:endParaRPr lang="fr-FR" sz="1400" dirty="0">
                <a:latin typeface="+mn-lt"/>
                <a:cs typeface="+mn-cs"/>
              </a:endParaRPr>
            </a:p>
            <a:p>
              <a:pPr algn="just" fontAlgn="auto">
                <a:spcBef>
                  <a:spcPts val="0"/>
                </a:spcBef>
                <a:spcAft>
                  <a:spcPts val="0"/>
                </a:spcAft>
                <a:defRPr/>
              </a:pPr>
              <a:r>
                <a:rPr lang="fr-FR" sz="1400" dirty="0">
                  <a:latin typeface="+mn-lt"/>
                  <a:cs typeface="+mn-cs"/>
                </a:rPr>
                <a:t>- Classes		          (39)	    ( -</a:t>
              </a:r>
              <a:r>
                <a:rPr lang="fr-FR" sz="1400" dirty="0" err="1">
                  <a:latin typeface="+mn-lt"/>
                  <a:cs typeface="+mn-cs"/>
                </a:rPr>
                <a:t>viricetes</a:t>
              </a:r>
              <a:r>
                <a:rPr lang="fr-FR" sz="1400" dirty="0">
                  <a:latin typeface="+mn-lt"/>
                  <a:cs typeface="+mn-cs"/>
                </a:rPr>
                <a:t>)      </a:t>
              </a:r>
              <a:r>
                <a:rPr lang="fr-FR" sz="1400" i="1" dirty="0" err="1">
                  <a:latin typeface="+mn-lt"/>
                  <a:cs typeface="+mn-cs"/>
                </a:rPr>
                <a:t>Monjiviricetes</a:t>
              </a:r>
              <a:endParaRPr lang="fr-FR" sz="300" dirty="0">
                <a:solidFill>
                  <a:srgbClr val="FF0000"/>
                </a:solidFill>
                <a:latin typeface="+mn-lt"/>
                <a:cs typeface="+mn-cs"/>
              </a:endParaRPr>
            </a:p>
            <a:p>
              <a:pPr marL="171450" indent="-171450" algn="just" fontAlgn="auto">
                <a:spcBef>
                  <a:spcPts val="0"/>
                </a:spcBef>
                <a:spcAft>
                  <a:spcPts val="0"/>
                </a:spcAft>
                <a:buFontTx/>
                <a:buChar char="-"/>
                <a:defRPr/>
              </a:pPr>
              <a:endParaRPr lang="fr-FR" sz="300" dirty="0">
                <a:solidFill>
                  <a:srgbClr val="FF0000"/>
                </a:solidFill>
                <a:latin typeface="+mn-lt"/>
                <a:cs typeface="+mn-cs"/>
              </a:endParaRPr>
            </a:p>
            <a:p>
              <a:pPr fontAlgn="auto">
                <a:spcBef>
                  <a:spcPts val="0"/>
                </a:spcBef>
                <a:spcAft>
                  <a:spcPts val="0"/>
                </a:spcAft>
                <a:defRPr/>
              </a:pPr>
              <a:r>
                <a:rPr lang="fr-FR" sz="1400" dirty="0">
                  <a:latin typeface="+mn-lt"/>
                  <a:cs typeface="+mn-cs"/>
                </a:rPr>
                <a:t>- Ordres 	                 	          (59)	    ( -virales)          </a:t>
              </a:r>
              <a:r>
                <a:rPr lang="fr-FR" sz="1400" i="1" dirty="0" err="1">
                  <a:latin typeface="+mn-lt"/>
                  <a:cs typeface="+mn-cs"/>
                </a:rPr>
                <a:t>Jingchuvirales</a:t>
              </a:r>
              <a:r>
                <a:rPr lang="fr-FR" sz="1400" dirty="0">
                  <a:latin typeface="+mn-lt"/>
                  <a:cs typeface="+mn-cs"/>
                </a:rPr>
                <a:t>	</a:t>
              </a:r>
            </a:p>
            <a:p>
              <a:pPr fontAlgn="auto">
                <a:spcBef>
                  <a:spcPts val="0"/>
                </a:spcBef>
                <a:spcAft>
                  <a:spcPts val="0"/>
                </a:spcAft>
                <a:defRPr/>
              </a:pPr>
              <a:r>
                <a:rPr lang="fr-FR" sz="1400" dirty="0">
                  <a:latin typeface="+mn-lt"/>
                  <a:cs typeface="+mn-cs"/>
                </a:rPr>
                <a:t>- Familles        	          (189)	    ( -</a:t>
              </a:r>
              <a:r>
                <a:rPr lang="fr-FR" sz="1400" dirty="0" err="1">
                  <a:latin typeface="+mn-lt"/>
                  <a:cs typeface="+mn-cs"/>
                </a:rPr>
                <a:t>viridae</a:t>
              </a:r>
              <a:r>
                <a:rPr lang="fr-FR" sz="1400" dirty="0">
                  <a:latin typeface="+mn-lt"/>
                  <a:cs typeface="+mn-cs"/>
                </a:rPr>
                <a:t>)         </a:t>
              </a:r>
              <a:r>
                <a:rPr lang="fr-FR" sz="1400" i="1" dirty="0" err="1">
                  <a:latin typeface="+mn-lt"/>
                  <a:cs typeface="+mn-cs"/>
                </a:rPr>
                <a:t>Chuviridae</a:t>
              </a:r>
              <a:endParaRPr lang="fr-FR" sz="1400" dirty="0">
                <a:latin typeface="+mn-lt"/>
                <a:cs typeface="+mn-cs"/>
              </a:endParaRPr>
            </a:p>
            <a:p>
              <a:pPr fontAlgn="auto">
                <a:spcBef>
                  <a:spcPts val="0"/>
                </a:spcBef>
                <a:spcAft>
                  <a:spcPts val="0"/>
                </a:spcAft>
                <a:defRPr/>
              </a:pPr>
              <a:r>
                <a:rPr lang="fr-FR" sz="1400" dirty="0">
                  <a:latin typeface="+mn-lt"/>
                  <a:cs typeface="+mn-cs"/>
                </a:rPr>
                <a:t>- Sous-familles	          (136)	    ( -</a:t>
              </a:r>
              <a:r>
                <a:rPr lang="fr-FR" sz="1400" dirty="0" err="1">
                  <a:latin typeface="+mn-lt"/>
                  <a:cs typeface="+mn-cs"/>
                </a:rPr>
                <a:t>virinae</a:t>
              </a:r>
              <a:r>
                <a:rPr lang="fr-FR" sz="1400" dirty="0">
                  <a:latin typeface="+mn-lt"/>
                  <a:cs typeface="+mn-cs"/>
                </a:rPr>
                <a:t>)               /</a:t>
              </a:r>
            </a:p>
            <a:p>
              <a:pPr fontAlgn="auto">
                <a:spcBef>
                  <a:spcPts val="0"/>
                </a:spcBef>
                <a:spcAft>
                  <a:spcPts val="0"/>
                </a:spcAft>
                <a:defRPr/>
              </a:pPr>
              <a:r>
                <a:rPr lang="fr-FR" sz="1400" dirty="0">
                  <a:latin typeface="+mn-lt"/>
                  <a:cs typeface="+mn-cs"/>
                </a:rPr>
                <a:t>- Genres	         	          (2224)	    ( -virus)	        </a:t>
              </a:r>
              <a:r>
                <a:rPr lang="fr-FR" sz="1400" i="1" dirty="0" err="1">
                  <a:latin typeface="+mn-lt"/>
                  <a:cs typeface="+mn-cs"/>
                </a:rPr>
                <a:t>Mivirus</a:t>
              </a:r>
              <a:endParaRPr lang="fr-FR" sz="1400" dirty="0">
                <a:latin typeface="+mn-lt"/>
                <a:cs typeface="+mn-cs"/>
              </a:endParaRPr>
            </a:p>
            <a:p>
              <a:pPr fontAlgn="auto">
                <a:spcBef>
                  <a:spcPts val="0"/>
                </a:spcBef>
                <a:spcAft>
                  <a:spcPts val="0"/>
                </a:spcAft>
                <a:defRPr/>
              </a:pPr>
              <a:r>
                <a:rPr lang="fr-FR" sz="1400" dirty="0">
                  <a:latin typeface="+mn-lt"/>
                  <a:cs typeface="+mn-cs"/>
                </a:rPr>
                <a:t>- Espèces           	          (9110)         </a:t>
              </a:r>
              <a:r>
                <a:rPr lang="fr-FR" sz="1400" b="1" dirty="0">
                  <a:solidFill>
                    <a:srgbClr val="FF0000"/>
                  </a:solidFill>
                  <a:latin typeface="+mn-lt"/>
                  <a:cs typeface="+mn-cs"/>
                </a:rPr>
                <a:t>?</a:t>
              </a:r>
              <a:r>
                <a:rPr lang="fr-FR" sz="1400" b="1" dirty="0">
                  <a:latin typeface="+mn-lt"/>
                  <a:cs typeface="+mn-cs"/>
                </a:rPr>
                <a:t> 	        </a:t>
              </a:r>
              <a:r>
                <a:rPr lang="fr-FR" sz="1400" i="1" dirty="0" err="1">
                  <a:latin typeface="+mn-lt"/>
                  <a:cs typeface="+mn-cs"/>
                </a:rPr>
                <a:t>Mivirus</a:t>
              </a:r>
              <a:r>
                <a:rPr lang="fr-FR" sz="1400" i="1" dirty="0">
                  <a:latin typeface="+mn-lt"/>
                  <a:cs typeface="+mn-cs"/>
                </a:rPr>
                <a:t> </a:t>
              </a:r>
              <a:r>
                <a:rPr lang="fr-FR" sz="1400" i="1" dirty="0" err="1">
                  <a:latin typeface="+mn-lt"/>
                  <a:cs typeface="+mn-cs"/>
                </a:rPr>
                <a:t>dermacentoris</a:t>
              </a:r>
              <a:endParaRPr lang="fr-FR" sz="1400" dirty="0">
                <a:latin typeface="+mn-lt"/>
                <a:cs typeface="+mn-cs"/>
              </a:endParaRPr>
            </a:p>
            <a:p>
              <a:pPr fontAlgn="auto">
                <a:spcBef>
                  <a:spcPts val="0"/>
                </a:spcBef>
                <a:spcAft>
                  <a:spcPts val="0"/>
                </a:spcAft>
                <a:defRPr/>
              </a:pPr>
              <a:endParaRPr lang="fr-FR" sz="1400" b="1" dirty="0">
                <a:latin typeface="+mn-lt"/>
                <a:cs typeface="+mn-cs"/>
              </a:endParaRPr>
            </a:p>
            <a:p>
              <a:pPr fontAlgn="auto">
                <a:spcBef>
                  <a:spcPts val="0"/>
                </a:spcBef>
                <a:spcAft>
                  <a:spcPts val="0"/>
                </a:spcAft>
                <a:defRPr/>
              </a:pPr>
              <a:endParaRPr lang="fr-FR" sz="1400" dirty="0">
                <a:latin typeface="+mn-lt"/>
                <a:cs typeface="+mn-cs"/>
              </a:endParaRPr>
            </a:p>
          </p:txBody>
        </p:sp>
        <p:sp>
          <p:nvSpPr>
            <p:cNvPr id="22536" name="ZoneTexte 10"/>
            <p:cNvSpPr txBox="1">
              <a:spLocks noChangeArrowheads="1"/>
            </p:cNvSpPr>
            <p:nvPr/>
          </p:nvSpPr>
          <p:spPr bwMode="auto">
            <a:xfrm>
              <a:off x="323528" y="3492436"/>
              <a:ext cx="1022902" cy="523220"/>
            </a:xfrm>
            <a:prstGeom prst="rect">
              <a:avLst/>
            </a:prstGeom>
            <a:solidFill>
              <a:schemeClr val="bg1">
                <a:lumMod val="95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a:t>ICTV</a:t>
              </a:r>
            </a:p>
            <a:p>
              <a:pPr algn="ctr"/>
              <a:r>
                <a:rPr lang="fr-FR" altLang="fr-FR" sz="1400" b="1" dirty="0"/>
                <a:t>Mars 2021</a:t>
              </a:r>
            </a:p>
          </p:txBody>
        </p:sp>
      </p:grpSp>
      <p:sp>
        <p:nvSpPr>
          <p:cNvPr id="22532" name="ZoneTexte 14"/>
          <p:cNvSpPr txBox="1">
            <a:spLocks noChangeArrowheads="1"/>
          </p:cNvSpPr>
          <p:nvPr/>
        </p:nvSpPr>
        <p:spPr bwMode="auto">
          <a:xfrm>
            <a:off x="584556" y="1036474"/>
            <a:ext cx="79748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400" dirty="0"/>
              <a:t>	Des comités de spécialistes des virus se forme pour élaborer une classification qui s’inspire de la </a:t>
            </a:r>
            <a:r>
              <a:rPr lang="fr-FR" altLang="fr-FR" sz="1400" dirty="0">
                <a:solidFill>
                  <a:srgbClr val="FF0000"/>
                </a:solidFill>
              </a:rPr>
              <a:t>classification linnéenne</a:t>
            </a:r>
            <a:r>
              <a:rPr lang="fr-FR" altLang="fr-FR" sz="1400" dirty="0"/>
              <a:t>. Au départ, les critères utilisés sont de toutes natures (forme, hôte, </a:t>
            </a:r>
            <a:r>
              <a:rPr lang="fr-FR" altLang="fr-FR" sz="1400" dirty="0" err="1"/>
              <a:t>symptomes</a:t>
            </a:r>
            <a:r>
              <a:rPr lang="fr-FR" altLang="fr-FR" sz="1400" dirty="0"/>
              <a:t>, épidémiologie etc…) et donne des catégories très disparates. Depuis 2019, l’ICTV intègre les comparaison de séquences génétiques pour tenter d’établir un classement phylogénétiques des virus; la phylogénie moléculaire n’est souvent connu qu’à l’intérieur d’une famille ou d’un genre. Depuis 1971, l’ICTV publie chaque année une mise à jour de la classification des virus.  </a:t>
            </a:r>
          </a:p>
          <a:p>
            <a:pPr algn="just"/>
            <a:endParaRPr lang="fr-FR" altLang="fr-FR" sz="1400" dirty="0"/>
          </a:p>
        </p:txBody>
      </p:sp>
      <p:cxnSp>
        <p:nvCxnSpPr>
          <p:cNvPr id="18" name="Connecteur droit avec flèche 17"/>
          <p:cNvCxnSpPr/>
          <p:nvPr/>
        </p:nvCxnSpPr>
        <p:spPr>
          <a:xfrm>
            <a:off x="4644008" y="5013176"/>
            <a:ext cx="0"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34" name="ZoneTexte 18"/>
          <p:cNvSpPr txBox="1">
            <a:spLocks noChangeArrowheads="1"/>
          </p:cNvSpPr>
          <p:nvPr/>
        </p:nvSpPr>
        <p:spPr bwMode="auto">
          <a:xfrm>
            <a:off x="3257351" y="5395615"/>
            <a:ext cx="37814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Nom courant:</a:t>
            </a:r>
          </a:p>
          <a:p>
            <a:pPr algn="just"/>
            <a:r>
              <a:rPr lang="fr-FR" altLang="fr-FR" sz="1400" i="1" dirty="0" err="1"/>
              <a:t>Lausannevirus</a:t>
            </a:r>
            <a:r>
              <a:rPr lang="fr-FR" altLang="fr-FR" sz="1400" i="1" dirty="0"/>
              <a:t>, </a:t>
            </a:r>
            <a:r>
              <a:rPr lang="fr-FR" altLang="fr-FR" sz="1400" i="1" dirty="0" err="1"/>
              <a:t>Tunisvirus</a:t>
            </a:r>
            <a:r>
              <a:rPr lang="fr-FR" altLang="fr-FR" sz="1400" i="1" dirty="0"/>
              <a:t> (genre </a:t>
            </a:r>
            <a:r>
              <a:rPr lang="fr-FR" altLang="fr-FR" sz="1400" i="1" dirty="0" err="1"/>
              <a:t>Marseillevirus</a:t>
            </a:r>
            <a:r>
              <a:rPr lang="fr-FR" altLang="fr-FR" sz="1400" i="1" dirty="0"/>
              <a:t>)</a:t>
            </a:r>
          </a:p>
          <a:p>
            <a:pPr algn="just"/>
            <a:r>
              <a:rPr lang="fr-FR" altLang="fr-FR" sz="1400" i="1" dirty="0" err="1"/>
              <a:t>Beet</a:t>
            </a:r>
            <a:r>
              <a:rPr lang="fr-FR" altLang="fr-FR" sz="1400" i="1" dirty="0"/>
              <a:t> </a:t>
            </a:r>
            <a:r>
              <a:rPr lang="fr-FR" altLang="fr-FR" sz="1400" i="1" dirty="0" err="1"/>
              <a:t>soil</a:t>
            </a:r>
            <a:r>
              <a:rPr lang="fr-FR" altLang="fr-FR" sz="1400" i="1" dirty="0"/>
              <a:t>-borne </a:t>
            </a:r>
            <a:r>
              <a:rPr lang="fr-FR" altLang="fr-FR" sz="1400" i="1" dirty="0" err="1"/>
              <a:t>mosaic</a:t>
            </a:r>
            <a:r>
              <a:rPr lang="fr-FR" altLang="fr-FR" sz="1400" i="1" dirty="0"/>
              <a:t> virus</a:t>
            </a:r>
          </a:p>
          <a:p>
            <a:pPr algn="just"/>
            <a:r>
              <a:rPr lang="fr-FR" altLang="fr-FR" sz="1400" i="1" dirty="0" err="1"/>
              <a:t>Klebsiella</a:t>
            </a:r>
            <a:r>
              <a:rPr lang="fr-FR" altLang="fr-FR" sz="1400" i="1" dirty="0"/>
              <a:t> virus 0507KN21</a:t>
            </a:r>
          </a:p>
          <a:p>
            <a:pPr algn="just"/>
            <a:r>
              <a:rPr lang="fr-FR" altLang="fr-FR" sz="1400" i="1" dirty="0" err="1"/>
              <a:t>Human</a:t>
            </a:r>
            <a:r>
              <a:rPr lang="fr-FR" altLang="fr-FR" sz="1400" i="1" dirty="0"/>
              <a:t> </a:t>
            </a:r>
            <a:r>
              <a:rPr lang="fr-FR" altLang="fr-FR" sz="1400" i="1" dirty="0" err="1"/>
              <a:t>immunodeficiency</a:t>
            </a:r>
            <a:r>
              <a:rPr lang="fr-FR" altLang="fr-FR" sz="1400" i="1" dirty="0"/>
              <a:t> virus 1 HIV-1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1"/>
          <p:cNvSpPr txBox="1">
            <a:spLocks noChangeArrowheads="1"/>
          </p:cNvSpPr>
          <p:nvPr/>
        </p:nvSpPr>
        <p:spPr bwMode="auto">
          <a:xfrm>
            <a:off x="684213" y="1831975"/>
            <a:ext cx="77755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3200" b="1"/>
              <a:t>Tous les êtres vivants contiennent de l’ADN.</a:t>
            </a:r>
          </a:p>
          <a:p>
            <a:pPr algn="ctr"/>
            <a:endParaRPr lang="fr-FR" altLang="fr-FR" sz="1600" b="1"/>
          </a:p>
          <a:p>
            <a:pPr algn="ctr"/>
            <a:r>
              <a:rPr lang="fr-FR" altLang="fr-FR" sz="3200" b="1">
                <a:solidFill>
                  <a:srgbClr val="FF0000"/>
                </a:solidFill>
              </a:rPr>
              <a:t>Mais…</a:t>
            </a:r>
          </a:p>
          <a:p>
            <a:pPr algn="ctr"/>
            <a:endParaRPr lang="fr-FR" altLang="fr-FR" sz="2000" b="1"/>
          </a:p>
          <a:p>
            <a:pPr algn="ctr"/>
            <a:r>
              <a:rPr lang="fr-FR" altLang="fr-FR" sz="3200" b="1"/>
              <a:t>… est-ce que toutes les entités contenant  de l’ADN sont des êtres vivants?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1"/>
          <p:cNvSpPr txBox="1">
            <a:spLocks noChangeArrowheads="1"/>
          </p:cNvSpPr>
          <p:nvPr/>
        </p:nvSpPr>
        <p:spPr bwMode="auto">
          <a:xfrm>
            <a:off x="916781" y="859066"/>
            <a:ext cx="731043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Jusqu’à présent, l’ICTV a réussi à classer 9110 espèces, dont</a:t>
            </a:r>
          </a:p>
          <a:p>
            <a:pPr algn="ctr"/>
            <a:r>
              <a:rPr lang="fr-FR" altLang="fr-FR" sz="2000" b="1" dirty="0"/>
              <a:t>environ 200 espèces pathogènes chez l’homme …</a:t>
            </a:r>
          </a:p>
          <a:p>
            <a:pPr algn="just"/>
            <a:endParaRPr lang="fr-FR" altLang="fr-FR" dirty="0"/>
          </a:p>
          <a:p>
            <a:pPr algn="just"/>
            <a:endParaRPr lang="fr-FR" altLang="fr-FR" dirty="0"/>
          </a:p>
          <a:p>
            <a:pPr algn="just"/>
            <a:endParaRPr lang="fr-FR" altLang="fr-FR" dirty="0"/>
          </a:p>
          <a:p>
            <a:pPr algn="just"/>
            <a:endParaRPr lang="fr-FR" altLang="fr-FR" dirty="0"/>
          </a:p>
          <a:p>
            <a:pPr algn="just"/>
            <a:endParaRPr lang="fr-FR" altLang="fr-FR" dirty="0"/>
          </a:p>
          <a:p>
            <a:pPr algn="ctr"/>
            <a:r>
              <a:rPr lang="fr-FR" altLang="fr-FR" sz="2800" b="1" dirty="0">
                <a:solidFill>
                  <a:srgbClr val="FF0000"/>
                </a:solidFill>
              </a:rPr>
              <a:t>C’est une infime partie du monde viral !</a:t>
            </a:r>
          </a:p>
          <a:p>
            <a:pPr algn="ctr"/>
            <a:endParaRPr lang="fr-FR" altLang="fr-FR" sz="2400" b="1" dirty="0">
              <a:solidFill>
                <a:srgbClr val="FF0000"/>
              </a:solidFill>
            </a:endParaRPr>
          </a:p>
          <a:p>
            <a:pPr algn="just"/>
            <a:r>
              <a:rPr lang="fr-FR" altLang="fr-FR" sz="2000" b="1" dirty="0"/>
              <a:t>	</a:t>
            </a:r>
            <a:r>
              <a:rPr lang="fr-FR" altLang="fr-FR" sz="2000" dirty="0"/>
              <a:t>Les</a:t>
            </a:r>
            <a:r>
              <a:rPr lang="fr-FR" altLang="fr-FR" sz="2000" b="1" dirty="0"/>
              <a:t> </a:t>
            </a:r>
            <a:r>
              <a:rPr lang="fr-FR" altLang="fr-FR" dirty="0"/>
              <a:t>méthodes de séquençage à haut débit permettent de séquencer 120 milliards de paires de bases en 24h (l’équivalent de 40 génomes humains) à des prix 10 000 fois plus bas que pour le premier séquençage du génome humain. On peut analyser des méta-génomes (génomes de tous les microorganismes présents à un moment donné dans un environnement donné). Les génomes viraux étant de 3 000 à 3 millions de fois plus petits que le génome humain, on découvre sans cesse de nouveaux génotypes viraux.</a:t>
            </a:r>
            <a:r>
              <a:rPr lang="fr-FR" altLang="fr-FR" dirty="0">
                <a:sym typeface="Symbol" panose="05050102010706020507" pitchFamily="18" charset="2"/>
              </a:rPr>
              <a:t>               </a:t>
            </a:r>
            <a:endParaRPr lang="fr-FR" altLang="fr-FR" dirty="0"/>
          </a:p>
        </p:txBody>
      </p:sp>
      <p:grpSp>
        <p:nvGrpSpPr>
          <p:cNvPr id="4" name="Groupe 3">
            <a:extLst>
              <a:ext uri="{FF2B5EF4-FFF2-40B4-BE49-F238E27FC236}">
                <a16:creationId xmlns:a16="http://schemas.microsoft.com/office/drawing/2014/main" id="{8E8F8014-1F3D-46CA-AA7D-30DA61BF7EEE}"/>
              </a:ext>
            </a:extLst>
          </p:cNvPr>
          <p:cNvGrpSpPr/>
          <p:nvPr/>
        </p:nvGrpSpPr>
        <p:grpSpPr>
          <a:xfrm>
            <a:off x="3131840" y="1628800"/>
            <a:ext cx="2335353" cy="1069487"/>
            <a:chOff x="5796136" y="5167825"/>
            <a:chExt cx="2335353" cy="1069487"/>
          </a:xfrm>
        </p:grpSpPr>
        <p:pic>
          <p:nvPicPr>
            <p:cNvPr id="5" name="Image 4" descr="Une image contenant escargot&#10;&#10;Description générée automatiquement">
              <a:extLst>
                <a:ext uri="{FF2B5EF4-FFF2-40B4-BE49-F238E27FC236}">
                  <a16:creationId xmlns:a16="http://schemas.microsoft.com/office/drawing/2014/main" id="{FF1867C7-7C47-4F57-BC0F-6E578323DD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84168" y="5167825"/>
              <a:ext cx="2047321" cy="1011023"/>
            </a:xfrm>
            <a:prstGeom prst="rect">
              <a:avLst/>
            </a:prstGeom>
          </p:spPr>
        </p:pic>
        <p:sp>
          <p:nvSpPr>
            <p:cNvPr id="6" name="Rectangle 5">
              <a:extLst>
                <a:ext uri="{FF2B5EF4-FFF2-40B4-BE49-F238E27FC236}">
                  <a16:creationId xmlns:a16="http://schemas.microsoft.com/office/drawing/2014/main" id="{4E0AFF34-7244-4982-A442-A0EDDD51E269}"/>
                </a:ext>
              </a:extLst>
            </p:cNvPr>
            <p:cNvSpPr/>
            <p:nvPr/>
          </p:nvSpPr>
          <p:spPr>
            <a:xfrm>
              <a:off x="5796136" y="6032500"/>
              <a:ext cx="609600" cy="204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77788" y="201414"/>
            <a:ext cx="8388424" cy="6425057"/>
            <a:chOff x="326326" y="201414"/>
            <a:chExt cx="8388424" cy="6425057"/>
          </a:xfrm>
        </p:grpSpPr>
        <p:sp>
          <p:nvSpPr>
            <p:cNvPr id="21507" name="ZoneTexte 90"/>
            <p:cNvSpPr txBox="1">
              <a:spLocks noChangeArrowheads="1"/>
            </p:cNvSpPr>
            <p:nvPr/>
          </p:nvSpPr>
          <p:spPr bwMode="auto">
            <a:xfrm>
              <a:off x="326326" y="201414"/>
              <a:ext cx="8388424" cy="923330"/>
            </a:xfrm>
            <a:prstGeom prst="rect">
              <a:avLst/>
            </a:prstGeom>
            <a:solidFill>
              <a:schemeClr val="bg1"/>
            </a:solidFill>
            <a:ln w="317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Classification de </a:t>
              </a:r>
              <a:r>
                <a:rPr lang="fr-FR" altLang="fr-FR" sz="2000" b="1" dirty="0">
                  <a:solidFill>
                    <a:srgbClr val="FF0000"/>
                  </a:solidFill>
                </a:rPr>
                <a:t>Baltimore</a:t>
              </a:r>
            </a:p>
            <a:p>
              <a:pPr algn="ctr"/>
              <a:endParaRPr lang="fr-FR" altLang="fr-FR" sz="1050" b="1" dirty="0">
                <a:solidFill>
                  <a:srgbClr val="FF0000"/>
                </a:solidFill>
              </a:endParaRPr>
            </a:p>
            <a:p>
              <a:pPr algn="ctr"/>
              <a:endParaRPr lang="fr-FR" altLang="fr-FR" sz="400" b="1" dirty="0">
                <a:solidFill>
                  <a:srgbClr val="FF0000"/>
                </a:solidFill>
              </a:endParaRPr>
            </a:p>
            <a:p>
              <a:pPr algn="ctr"/>
              <a:r>
                <a:rPr lang="fr-FR" altLang="fr-FR" dirty="0">
                  <a:sym typeface="Symbol" panose="05050102010706020507" pitchFamily="18" charset="2"/>
                </a:rPr>
                <a:t> </a:t>
              </a:r>
              <a:r>
                <a:rPr lang="fr-FR" altLang="fr-FR" dirty="0"/>
                <a:t>basée sur le type d’acide nucléique qui constitue le génome viral</a:t>
              </a:r>
            </a:p>
          </p:txBody>
        </p:sp>
        <p:pic>
          <p:nvPicPr>
            <p:cNvPr id="4" name="Image 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26" y="1266172"/>
              <a:ext cx="8388424" cy="5360299"/>
            </a:xfrm>
            <a:prstGeom prst="rect">
              <a:avLst/>
            </a:prstGeom>
            <a:ln w="28575">
              <a:solidFill>
                <a:schemeClr val="tx1"/>
              </a:solid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898889471"/>
              </p:ext>
            </p:extLst>
          </p:nvPr>
        </p:nvGraphicFramePr>
        <p:xfrm>
          <a:off x="323528" y="1991918"/>
          <a:ext cx="8424931" cy="397764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3017568471"/>
                    </a:ext>
                  </a:extLst>
                </a:gridCol>
                <a:gridCol w="1080120">
                  <a:extLst>
                    <a:ext uri="{9D8B030D-6E8A-4147-A177-3AD203B41FA5}">
                      <a16:colId xmlns:a16="http://schemas.microsoft.com/office/drawing/2014/main" val="1566615883"/>
                    </a:ext>
                  </a:extLst>
                </a:gridCol>
                <a:gridCol w="1008112">
                  <a:extLst>
                    <a:ext uri="{9D8B030D-6E8A-4147-A177-3AD203B41FA5}">
                      <a16:colId xmlns:a16="http://schemas.microsoft.com/office/drawing/2014/main" val="1907752701"/>
                    </a:ext>
                  </a:extLst>
                </a:gridCol>
                <a:gridCol w="1008112">
                  <a:extLst>
                    <a:ext uri="{9D8B030D-6E8A-4147-A177-3AD203B41FA5}">
                      <a16:colId xmlns:a16="http://schemas.microsoft.com/office/drawing/2014/main" val="3444055853"/>
                    </a:ext>
                  </a:extLst>
                </a:gridCol>
                <a:gridCol w="1224136">
                  <a:extLst>
                    <a:ext uri="{9D8B030D-6E8A-4147-A177-3AD203B41FA5}">
                      <a16:colId xmlns:a16="http://schemas.microsoft.com/office/drawing/2014/main" val="1513610011"/>
                    </a:ext>
                  </a:extLst>
                </a:gridCol>
                <a:gridCol w="1368152">
                  <a:extLst>
                    <a:ext uri="{9D8B030D-6E8A-4147-A177-3AD203B41FA5}">
                      <a16:colId xmlns:a16="http://schemas.microsoft.com/office/drawing/2014/main" val="3858072086"/>
                    </a:ext>
                  </a:extLst>
                </a:gridCol>
                <a:gridCol w="1152123">
                  <a:extLst>
                    <a:ext uri="{9D8B030D-6E8A-4147-A177-3AD203B41FA5}">
                      <a16:colId xmlns:a16="http://schemas.microsoft.com/office/drawing/2014/main" val="3797501586"/>
                    </a:ext>
                  </a:extLst>
                </a:gridCol>
              </a:tblGrid>
              <a:tr h="370840">
                <a:tc>
                  <a:txBody>
                    <a:bodyPr/>
                    <a:lstStyle/>
                    <a:p>
                      <a:pPr algn="ctr"/>
                      <a:r>
                        <a:rPr lang="fr-FR" dirty="0"/>
                        <a:t>ADN </a:t>
                      </a:r>
                      <a:r>
                        <a:rPr lang="fr-FR" dirty="0" err="1"/>
                        <a:t>ds</a:t>
                      </a:r>
                      <a:endParaRPr lang="fr-FR" dirty="0"/>
                    </a:p>
                    <a:p>
                      <a:pPr algn="ctr"/>
                      <a:r>
                        <a:rPr lang="fr-FR" dirty="0"/>
                        <a:t>I</a:t>
                      </a:r>
                    </a:p>
                  </a:txBody>
                  <a:tcPr/>
                </a:tc>
                <a:tc>
                  <a:txBody>
                    <a:bodyPr/>
                    <a:lstStyle/>
                    <a:p>
                      <a:pPr algn="ctr"/>
                      <a:r>
                        <a:rPr lang="fr-FR" dirty="0"/>
                        <a:t>ADN </a:t>
                      </a:r>
                      <a:r>
                        <a:rPr lang="fr-FR" dirty="0" err="1"/>
                        <a:t>ss</a:t>
                      </a:r>
                      <a:endParaRPr lang="fr-FR" dirty="0"/>
                    </a:p>
                    <a:p>
                      <a:pPr algn="ctr"/>
                      <a:r>
                        <a:rPr lang="fr-FR" dirty="0"/>
                        <a:t>II</a:t>
                      </a:r>
                    </a:p>
                    <a:p>
                      <a:pPr algn="ctr"/>
                      <a:endParaRPr lang="fr-FR" dirty="0"/>
                    </a:p>
                  </a:txBody>
                  <a:tcPr/>
                </a:tc>
                <a:tc>
                  <a:txBody>
                    <a:bodyPr/>
                    <a:lstStyle/>
                    <a:p>
                      <a:pPr algn="ctr"/>
                      <a:r>
                        <a:rPr lang="fr-FR" dirty="0"/>
                        <a:t>ARN </a:t>
                      </a:r>
                      <a:r>
                        <a:rPr lang="fr-FR" dirty="0" err="1"/>
                        <a:t>ds</a:t>
                      </a:r>
                      <a:endParaRPr lang="fr-FR" dirty="0"/>
                    </a:p>
                    <a:p>
                      <a:pPr algn="ctr"/>
                      <a:r>
                        <a:rPr lang="fr-FR" dirty="0"/>
                        <a:t>III</a:t>
                      </a:r>
                    </a:p>
                  </a:txBody>
                  <a:tcPr/>
                </a:tc>
                <a:tc>
                  <a:txBody>
                    <a:bodyPr/>
                    <a:lstStyle/>
                    <a:p>
                      <a:pPr algn="ctr"/>
                      <a:r>
                        <a:rPr lang="fr-FR" dirty="0"/>
                        <a:t>ARN </a:t>
                      </a:r>
                      <a:r>
                        <a:rPr lang="fr-FR" dirty="0" err="1"/>
                        <a:t>ss</a:t>
                      </a:r>
                      <a:r>
                        <a:rPr lang="fr-FR" dirty="0"/>
                        <a:t>+</a:t>
                      </a:r>
                    </a:p>
                    <a:p>
                      <a:pPr algn="ctr"/>
                      <a:r>
                        <a:rPr lang="fr-FR" dirty="0"/>
                        <a:t>IV</a:t>
                      </a:r>
                    </a:p>
                  </a:txBody>
                  <a:tcPr/>
                </a:tc>
                <a:tc>
                  <a:txBody>
                    <a:bodyPr/>
                    <a:lstStyle/>
                    <a:p>
                      <a:pPr algn="ctr"/>
                      <a:r>
                        <a:rPr lang="fr-FR" dirty="0"/>
                        <a:t>ARN </a:t>
                      </a:r>
                      <a:r>
                        <a:rPr lang="fr-FR" dirty="0" err="1"/>
                        <a:t>ss</a:t>
                      </a:r>
                      <a:r>
                        <a:rPr lang="fr-FR" dirty="0"/>
                        <a:t>-</a:t>
                      </a:r>
                    </a:p>
                    <a:p>
                      <a:pPr algn="ctr"/>
                      <a:r>
                        <a:rPr lang="fr-FR" dirty="0"/>
                        <a:t>V</a:t>
                      </a:r>
                    </a:p>
                    <a:p>
                      <a:pPr algn="ctr"/>
                      <a:endParaRPr lang="fr-FR" dirty="0"/>
                    </a:p>
                  </a:txBody>
                  <a:tcPr/>
                </a:tc>
                <a:tc>
                  <a:txBody>
                    <a:bodyPr/>
                    <a:lstStyle/>
                    <a:p>
                      <a:pPr algn="ctr"/>
                      <a:r>
                        <a:rPr lang="fr-FR" dirty="0"/>
                        <a:t>ARN </a:t>
                      </a:r>
                      <a:r>
                        <a:rPr lang="fr-FR" dirty="0" err="1"/>
                        <a:t>ss</a:t>
                      </a:r>
                      <a:r>
                        <a:rPr lang="fr-FR" dirty="0"/>
                        <a:t>+ (RT)</a:t>
                      </a:r>
                    </a:p>
                    <a:p>
                      <a:pPr algn="ctr"/>
                      <a:r>
                        <a:rPr lang="fr-FR" dirty="0"/>
                        <a:t>VI</a:t>
                      </a:r>
                    </a:p>
                    <a:p>
                      <a:pPr algn="ctr"/>
                      <a:endParaRPr lang="fr-FR" dirty="0"/>
                    </a:p>
                  </a:txBody>
                  <a:tcPr/>
                </a:tc>
                <a:tc>
                  <a:txBody>
                    <a:bodyPr/>
                    <a:lstStyle/>
                    <a:p>
                      <a:pPr algn="ctr"/>
                      <a:r>
                        <a:rPr lang="fr-FR" dirty="0"/>
                        <a:t>ADN </a:t>
                      </a:r>
                      <a:r>
                        <a:rPr lang="fr-FR" dirty="0" err="1"/>
                        <a:t>ds</a:t>
                      </a:r>
                      <a:r>
                        <a:rPr lang="fr-FR" dirty="0"/>
                        <a:t> (RT)</a:t>
                      </a:r>
                    </a:p>
                    <a:p>
                      <a:pPr algn="ctr"/>
                      <a:r>
                        <a:rPr lang="fr-FR" dirty="0"/>
                        <a:t>VII</a:t>
                      </a:r>
                    </a:p>
                    <a:p>
                      <a:pPr algn="ctr"/>
                      <a:endParaRPr lang="fr-FR" dirty="0"/>
                    </a:p>
                  </a:txBody>
                  <a:tcPr/>
                </a:tc>
                <a:extLst>
                  <a:ext uri="{0D108BD9-81ED-4DB2-BD59-A6C34878D82A}">
                    <a16:rowId xmlns:a16="http://schemas.microsoft.com/office/drawing/2014/main" val="4161055506"/>
                  </a:ext>
                </a:extLst>
              </a:tr>
              <a:tr h="370840">
                <a:tc>
                  <a:txBody>
                    <a:bodyPr/>
                    <a:lstStyle/>
                    <a:p>
                      <a:r>
                        <a:rPr lang="fr-FR" sz="1100" i="0" dirty="0"/>
                        <a:t>Fam: </a:t>
                      </a:r>
                    </a:p>
                    <a:p>
                      <a:r>
                        <a:rPr lang="fr-FR" sz="1100" i="0" dirty="0" err="1"/>
                        <a:t>Siphoviridae</a:t>
                      </a:r>
                      <a:endParaRPr lang="fr-FR" sz="1100" i="0" dirty="0"/>
                    </a:p>
                    <a:p>
                      <a:endParaRPr lang="fr-FR" sz="1100" i="1" dirty="0"/>
                    </a:p>
                    <a:p>
                      <a:r>
                        <a:rPr lang="fr-FR" sz="1100" b="1" i="1" dirty="0" err="1">
                          <a:solidFill>
                            <a:srgbClr val="FF0000"/>
                          </a:solidFill>
                        </a:rPr>
                        <a:t>Enterobacteria</a:t>
                      </a:r>
                      <a:r>
                        <a:rPr lang="fr-FR" sz="1100" b="1" i="1" baseline="0" dirty="0">
                          <a:solidFill>
                            <a:srgbClr val="FF0000"/>
                          </a:solidFill>
                        </a:rPr>
                        <a:t> phage </a:t>
                      </a:r>
                      <a:r>
                        <a:rPr lang="fr-FR" sz="1100" b="1" i="1" baseline="0" dirty="0">
                          <a:solidFill>
                            <a:srgbClr val="FF0000"/>
                          </a:solidFill>
                          <a:latin typeface="Symbol" panose="05050102010706020507" pitchFamily="18" charset="2"/>
                        </a:rPr>
                        <a:t>l</a:t>
                      </a:r>
                      <a:endParaRPr lang="fr-FR" sz="1100" b="1" i="1" dirty="0">
                        <a:solidFill>
                          <a:srgbClr val="FF0000"/>
                        </a:solidFill>
                        <a:latin typeface="Symbol" panose="05050102010706020507" pitchFamily="18" charset="2"/>
                      </a:endParaRPr>
                    </a:p>
                  </a:txBody>
                  <a:tcPr/>
                </a:tc>
                <a:tc>
                  <a:txBody>
                    <a:bodyPr/>
                    <a:lstStyle/>
                    <a:p>
                      <a:pPr algn="l"/>
                      <a:r>
                        <a:rPr lang="fr-FR" sz="1100" i="0" dirty="0"/>
                        <a:t>Fam:</a:t>
                      </a:r>
                    </a:p>
                    <a:p>
                      <a:pPr algn="l"/>
                      <a:r>
                        <a:rPr lang="fr-FR" sz="1100" i="0" dirty="0" err="1"/>
                        <a:t>Microviridae</a:t>
                      </a:r>
                      <a:endParaRPr lang="fr-FR" sz="1100" i="0" dirty="0"/>
                    </a:p>
                    <a:p>
                      <a:pPr algn="l"/>
                      <a:endParaRPr lang="fr-FR" sz="1100" i="1" dirty="0"/>
                    </a:p>
                    <a:p>
                      <a:pPr algn="l"/>
                      <a:r>
                        <a:rPr lang="fr-FR" sz="1100" b="1" i="1" dirty="0">
                          <a:solidFill>
                            <a:srgbClr val="FF0000"/>
                          </a:solidFill>
                        </a:rPr>
                        <a:t>E. Coli phi X174</a:t>
                      </a:r>
                    </a:p>
                  </a:txBody>
                  <a:tcPr/>
                </a:tc>
                <a:tc>
                  <a:txBody>
                    <a:bodyPr/>
                    <a:lstStyle/>
                    <a:p>
                      <a:r>
                        <a:rPr lang="fr-FR" sz="1100" i="0" dirty="0"/>
                        <a:t>Fam:</a:t>
                      </a:r>
                    </a:p>
                    <a:p>
                      <a:r>
                        <a:rPr lang="fr-FR" sz="1100" i="0" dirty="0" err="1"/>
                        <a:t>Reoviridae</a:t>
                      </a:r>
                      <a:endParaRPr lang="fr-FR" sz="1100" i="0" dirty="0"/>
                    </a:p>
                    <a:p>
                      <a:endParaRPr lang="fr-FR" sz="1100" i="0" dirty="0"/>
                    </a:p>
                    <a:p>
                      <a:r>
                        <a:rPr lang="fr-FR" sz="1100" i="1" dirty="0" err="1"/>
                        <a:t>Rotavirus</a:t>
                      </a:r>
                      <a:endParaRPr lang="fr-FR" sz="11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t>Fam:</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err="1"/>
                        <a:t>Coronaviridae</a:t>
                      </a:r>
                      <a:endParaRPr lang="fr-FR" sz="1100" i="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1" dirty="0"/>
                    </a:p>
                    <a:p>
                      <a:pPr marL="0" marR="0" indent="0" algn="l" defTabSz="914400" rtl="0" eaLnBrk="1" fontAlgn="auto" latinLnBrk="0" hangingPunct="1">
                        <a:lnSpc>
                          <a:spcPct val="100000"/>
                        </a:lnSpc>
                        <a:spcBef>
                          <a:spcPts val="0"/>
                        </a:spcBef>
                        <a:spcAft>
                          <a:spcPts val="0"/>
                        </a:spcAft>
                        <a:buClrTx/>
                        <a:buSzTx/>
                        <a:buFontTx/>
                        <a:buNone/>
                        <a:tabLst/>
                        <a:defRPr/>
                      </a:pPr>
                      <a:r>
                        <a:rPr lang="fr-FR" sz="1100" b="1" i="1" dirty="0">
                          <a:solidFill>
                            <a:srgbClr val="FF0000"/>
                          </a:solidFill>
                        </a:rPr>
                        <a:t>Sars-</a:t>
                      </a:r>
                      <a:r>
                        <a:rPr lang="fr-FR" sz="1100" b="1" i="1" dirty="0" err="1">
                          <a:solidFill>
                            <a:srgbClr val="FF0000"/>
                          </a:solidFill>
                        </a:rPr>
                        <a:t>Cov</a:t>
                      </a:r>
                      <a:r>
                        <a:rPr lang="fr-FR" sz="1100" b="1" i="1" dirty="0">
                          <a:solidFill>
                            <a:srgbClr val="FF0000"/>
                          </a:solidFill>
                        </a:rPr>
                        <a:t> 2</a:t>
                      </a:r>
                    </a:p>
                    <a:p>
                      <a:endParaRPr lang="fr-FR" sz="1100" i="1" dirty="0"/>
                    </a:p>
                  </a:txBody>
                  <a:tcPr/>
                </a:tc>
                <a:tc>
                  <a:txBody>
                    <a:bodyPr/>
                    <a:lstStyle/>
                    <a:p>
                      <a:r>
                        <a:rPr lang="fr-FR" sz="1100" i="0" dirty="0"/>
                        <a:t>Fam:</a:t>
                      </a:r>
                      <a:r>
                        <a:rPr lang="fr-FR" sz="1100" i="0" baseline="0" dirty="0"/>
                        <a:t> </a:t>
                      </a:r>
                      <a:r>
                        <a:rPr lang="fr-FR" sz="1100" i="0" baseline="0" dirty="0" err="1"/>
                        <a:t>Orthomyxoviridae</a:t>
                      </a:r>
                      <a:endParaRPr lang="fr-FR" sz="1100" i="0" baseline="0" dirty="0"/>
                    </a:p>
                    <a:p>
                      <a:endParaRPr lang="fr-FR" sz="1100" i="1" baseline="0" dirty="0"/>
                    </a:p>
                    <a:p>
                      <a:r>
                        <a:rPr lang="fr-FR" sz="1100" b="1" i="1" baseline="0" dirty="0" err="1">
                          <a:solidFill>
                            <a:srgbClr val="FF0000"/>
                          </a:solidFill>
                        </a:rPr>
                        <a:t>influenzavirus</a:t>
                      </a:r>
                      <a:endParaRPr lang="fr-FR" sz="1100" b="1" i="1" dirty="0">
                        <a:solidFill>
                          <a:srgbClr val="FF0000"/>
                        </a:solidFill>
                      </a:endParaRPr>
                    </a:p>
                  </a:txBody>
                  <a:tcPr/>
                </a:tc>
                <a:tc>
                  <a:txBody>
                    <a:bodyPr/>
                    <a:lstStyle/>
                    <a:p>
                      <a:r>
                        <a:rPr lang="fr-FR" sz="1100" i="0" dirty="0"/>
                        <a:t>Fam:</a:t>
                      </a:r>
                      <a:r>
                        <a:rPr lang="fr-FR" sz="1100" i="0" baseline="0" dirty="0"/>
                        <a:t> </a:t>
                      </a:r>
                    </a:p>
                    <a:p>
                      <a:r>
                        <a:rPr lang="fr-FR" sz="1100" i="0" dirty="0" err="1"/>
                        <a:t>Rétroviridae</a:t>
                      </a:r>
                      <a:endParaRPr lang="fr-FR" sz="1100" i="0" dirty="0"/>
                    </a:p>
                    <a:p>
                      <a:endParaRPr lang="fr-FR" sz="1100" i="1" dirty="0"/>
                    </a:p>
                    <a:p>
                      <a:r>
                        <a:rPr lang="fr-FR" sz="1100" b="1" i="1" dirty="0" err="1">
                          <a:solidFill>
                            <a:srgbClr val="FF0000"/>
                          </a:solidFill>
                        </a:rPr>
                        <a:t>Avian</a:t>
                      </a:r>
                      <a:r>
                        <a:rPr lang="fr-FR" sz="1100" b="1" i="1" dirty="0">
                          <a:solidFill>
                            <a:srgbClr val="FF0000"/>
                          </a:solidFill>
                        </a:rPr>
                        <a:t> </a:t>
                      </a:r>
                      <a:r>
                        <a:rPr lang="fr-FR" sz="1100" b="1" i="1" dirty="0" err="1">
                          <a:solidFill>
                            <a:srgbClr val="FF0000"/>
                          </a:solidFill>
                        </a:rPr>
                        <a:t>leukosis</a:t>
                      </a:r>
                      <a:r>
                        <a:rPr lang="fr-FR" sz="1100" b="1" i="1" baseline="0" dirty="0">
                          <a:solidFill>
                            <a:srgbClr val="FF0000"/>
                          </a:solidFill>
                        </a:rPr>
                        <a:t> </a:t>
                      </a:r>
                      <a:r>
                        <a:rPr lang="fr-FR" sz="1100" b="1" i="1" dirty="0">
                          <a:solidFill>
                            <a:srgbClr val="FF0000"/>
                          </a:solidFill>
                        </a:rPr>
                        <a:t>virus</a:t>
                      </a:r>
                    </a:p>
                    <a:p>
                      <a:endParaRPr lang="fr-FR" sz="1100" b="1" i="1" dirty="0">
                        <a:solidFill>
                          <a:srgbClr val="FF0000"/>
                        </a:solidFill>
                      </a:endParaRPr>
                    </a:p>
                    <a:p>
                      <a:r>
                        <a:rPr lang="fr-FR" sz="1100" b="1" i="1" dirty="0">
                          <a:solidFill>
                            <a:srgbClr val="FF0000"/>
                          </a:solidFill>
                        </a:rPr>
                        <a:t>HIV 1 et</a:t>
                      </a:r>
                      <a:r>
                        <a:rPr lang="fr-FR" sz="1100" b="1" i="1" baseline="0" dirty="0">
                          <a:solidFill>
                            <a:srgbClr val="FF0000"/>
                          </a:solidFill>
                        </a:rPr>
                        <a:t> 2</a:t>
                      </a:r>
                      <a:endParaRPr lang="fr-FR" sz="1100" b="1" i="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t>Fam:</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err="1"/>
                        <a:t>Hepadnaviridae</a:t>
                      </a:r>
                      <a:endParaRPr lang="fr-FR" sz="1100" i="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1" dirty="0"/>
                    </a:p>
                    <a:p>
                      <a:pPr marL="0" marR="0" indent="0" algn="l" defTabSz="914400" rtl="0" eaLnBrk="1" fontAlgn="auto" latinLnBrk="0" hangingPunct="1">
                        <a:lnSpc>
                          <a:spcPct val="100000"/>
                        </a:lnSpc>
                        <a:spcBef>
                          <a:spcPts val="0"/>
                        </a:spcBef>
                        <a:spcAft>
                          <a:spcPts val="0"/>
                        </a:spcAft>
                        <a:buClrTx/>
                        <a:buSzTx/>
                        <a:buFontTx/>
                        <a:buNone/>
                        <a:tabLst/>
                        <a:defRPr/>
                      </a:pPr>
                      <a:r>
                        <a:rPr lang="fr-FR" sz="1100" i="1" dirty="0" err="1"/>
                        <a:t>Hepatovirus</a:t>
                      </a:r>
                      <a:r>
                        <a:rPr lang="fr-FR" sz="1100" i="1" dirty="0"/>
                        <a:t> B</a:t>
                      </a:r>
                    </a:p>
                  </a:txBody>
                  <a:tcPr/>
                </a:tc>
                <a:extLst>
                  <a:ext uri="{0D108BD9-81ED-4DB2-BD59-A6C34878D82A}">
                    <a16:rowId xmlns:a16="http://schemas.microsoft.com/office/drawing/2014/main" val="221402566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a:t>Fam:</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err="1"/>
                        <a:t>Papillomaviridae</a:t>
                      </a:r>
                      <a:endParaRPr lang="fr-FR" sz="1100" i="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i="0" dirty="0"/>
                    </a:p>
                    <a:p>
                      <a:r>
                        <a:rPr lang="fr-FR" sz="1100" i="1" dirty="0"/>
                        <a:t>Papillomavirus humain</a:t>
                      </a:r>
                    </a:p>
                  </a:txBody>
                  <a:tcPr/>
                </a:tc>
                <a:tc>
                  <a:txBody>
                    <a:bodyPr/>
                    <a:lstStyle/>
                    <a:p>
                      <a:endParaRPr lang="fr-FR" sz="1100" i="1" dirty="0"/>
                    </a:p>
                  </a:txBody>
                  <a:tcPr/>
                </a:tc>
                <a:tc>
                  <a:txBody>
                    <a:bodyPr/>
                    <a:lstStyle/>
                    <a:p>
                      <a:endParaRPr lang="fr-FR" sz="1100" i="1" dirty="0"/>
                    </a:p>
                  </a:txBody>
                  <a:tcPr/>
                </a:tc>
                <a:tc>
                  <a:txBody>
                    <a:bodyPr/>
                    <a:lstStyle/>
                    <a:p>
                      <a:endParaRPr lang="fr-FR" sz="1100" i="1" dirty="0"/>
                    </a:p>
                  </a:txBody>
                  <a:tcPr/>
                </a:tc>
                <a:tc>
                  <a:txBody>
                    <a:bodyPr/>
                    <a:lstStyle/>
                    <a:p>
                      <a:endParaRPr lang="fr-FR" sz="1100" dirty="0"/>
                    </a:p>
                  </a:txBody>
                  <a:tcPr/>
                </a:tc>
                <a:tc>
                  <a:txBody>
                    <a:bodyPr/>
                    <a:lstStyle/>
                    <a:p>
                      <a:endParaRPr lang="fr-FR" sz="1100" i="1" dirty="0"/>
                    </a:p>
                  </a:txBody>
                  <a:tcPr/>
                </a:tc>
                <a:tc>
                  <a:txBody>
                    <a:bodyPr/>
                    <a:lstStyle/>
                    <a:p>
                      <a:endParaRPr lang="fr-FR" sz="1100" dirty="0"/>
                    </a:p>
                  </a:txBody>
                  <a:tcPr/>
                </a:tc>
                <a:extLst>
                  <a:ext uri="{0D108BD9-81ED-4DB2-BD59-A6C34878D82A}">
                    <a16:rowId xmlns:a16="http://schemas.microsoft.com/office/drawing/2014/main" val="2208085118"/>
                  </a:ext>
                </a:extLst>
              </a:tr>
              <a:tr h="370840">
                <a:tc>
                  <a:txBody>
                    <a:bodyPr/>
                    <a:lstStyle/>
                    <a:p>
                      <a:r>
                        <a:rPr lang="fr-FR" sz="1100" i="0" dirty="0"/>
                        <a:t>Fam:</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i="0" dirty="0" err="1"/>
                        <a:t>Pithoviridae</a:t>
                      </a:r>
                      <a:endParaRPr lang="fr-FR" sz="1100" i="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b="0" i="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0" i="1" dirty="0" err="1">
                          <a:solidFill>
                            <a:schemeClr val="tx1"/>
                          </a:solidFill>
                        </a:rPr>
                        <a:t>Pithovirus</a:t>
                      </a:r>
                      <a:r>
                        <a:rPr lang="fr-FR" sz="1100" b="0" i="1" dirty="0">
                          <a:solidFill>
                            <a:schemeClr val="tx1"/>
                          </a:solidFill>
                        </a:rPr>
                        <a:t> </a:t>
                      </a:r>
                      <a:r>
                        <a:rPr lang="fr-FR" sz="1100" b="0" i="1" dirty="0" err="1">
                          <a:solidFill>
                            <a:schemeClr val="tx1"/>
                          </a:solidFill>
                        </a:rPr>
                        <a:t>sibericum</a:t>
                      </a:r>
                      <a:r>
                        <a:rPr lang="fr-FR" sz="1100" b="0" i="1" dirty="0">
                          <a:solidFill>
                            <a:schemeClr val="tx1"/>
                          </a:solidFill>
                        </a:rPr>
                        <a:t> </a:t>
                      </a:r>
                    </a:p>
                    <a:p>
                      <a:endParaRPr lang="fr-FR" sz="1100" i="0" dirty="0"/>
                    </a:p>
                  </a:txBody>
                  <a:tcPr/>
                </a:tc>
                <a:tc>
                  <a:txBody>
                    <a:bodyPr/>
                    <a:lstStyle/>
                    <a:p>
                      <a:endParaRPr lang="fr-FR" sz="1100" dirty="0"/>
                    </a:p>
                  </a:txBody>
                  <a:tcPr/>
                </a:tc>
                <a:tc>
                  <a:txBody>
                    <a:bodyPr/>
                    <a:lstStyle/>
                    <a:p>
                      <a:endParaRPr lang="fr-FR" sz="1100" dirty="0"/>
                    </a:p>
                  </a:txBody>
                  <a:tcPr/>
                </a:tc>
                <a:tc>
                  <a:txBody>
                    <a:bodyPr/>
                    <a:lstStyle/>
                    <a:p>
                      <a:endParaRPr lang="fr-FR" sz="1100" i="1" dirty="0"/>
                    </a:p>
                  </a:txBody>
                  <a:tcPr/>
                </a:tc>
                <a:tc>
                  <a:txBody>
                    <a:bodyPr/>
                    <a:lstStyle/>
                    <a:p>
                      <a:endParaRPr lang="fr-FR"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0" i="1" dirty="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b="0" i="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0" i="1" dirty="0" err="1">
                          <a:solidFill>
                            <a:schemeClr val="tx1"/>
                          </a:solidFill>
                        </a:rPr>
                        <a:t>Hepatitis</a:t>
                      </a:r>
                      <a:r>
                        <a:rPr lang="fr-FR" sz="1100" b="0" i="1" baseline="0" dirty="0">
                          <a:solidFill>
                            <a:schemeClr val="tx1"/>
                          </a:solidFill>
                        </a:rPr>
                        <a:t> d</a:t>
                      </a:r>
                      <a:r>
                        <a:rPr lang="fr-FR" sz="1100" b="0" i="1" dirty="0">
                          <a:solidFill>
                            <a:schemeClr val="tx1"/>
                          </a:solidFill>
                        </a:rPr>
                        <a:t>elta virus</a:t>
                      </a:r>
                    </a:p>
                  </a:txBody>
                  <a:tcPr/>
                </a:tc>
                <a:tc>
                  <a:txBody>
                    <a:bodyPr/>
                    <a:lstStyle/>
                    <a:p>
                      <a:endParaRPr lang="fr-FR" sz="1100" dirty="0"/>
                    </a:p>
                  </a:txBody>
                  <a:tcPr/>
                </a:tc>
                <a:extLst>
                  <a:ext uri="{0D108BD9-81ED-4DB2-BD59-A6C34878D82A}">
                    <a16:rowId xmlns:a16="http://schemas.microsoft.com/office/drawing/2014/main" val="971436930"/>
                  </a:ext>
                </a:extLst>
              </a:tr>
            </a:tbl>
          </a:graphicData>
        </a:graphic>
      </p:graphicFrame>
      <p:grpSp>
        <p:nvGrpSpPr>
          <p:cNvPr id="5" name="Groupe 4"/>
          <p:cNvGrpSpPr/>
          <p:nvPr/>
        </p:nvGrpSpPr>
        <p:grpSpPr>
          <a:xfrm>
            <a:off x="2987824" y="1220039"/>
            <a:ext cx="4608512" cy="766695"/>
            <a:chOff x="2555774" y="1096933"/>
            <a:chExt cx="4752530" cy="766695"/>
          </a:xfrm>
        </p:grpSpPr>
        <p:sp>
          <p:nvSpPr>
            <p:cNvPr id="2" name="ZoneTexte 1"/>
            <p:cNvSpPr txBox="1"/>
            <p:nvPr/>
          </p:nvSpPr>
          <p:spPr>
            <a:xfrm>
              <a:off x="4319971" y="1096933"/>
              <a:ext cx="1224136" cy="369332"/>
            </a:xfrm>
            <a:prstGeom prst="rect">
              <a:avLst/>
            </a:prstGeom>
            <a:noFill/>
            <a:ln>
              <a:noFill/>
              <a:prstDash val="sysDash"/>
            </a:ln>
          </p:spPr>
          <p:txBody>
            <a:bodyPr wrap="square" rtlCol="0">
              <a:spAutoFit/>
            </a:bodyPr>
            <a:lstStyle/>
            <a:p>
              <a:pPr algn="ctr"/>
              <a:r>
                <a:rPr lang="fr-FR" b="1" i="1" dirty="0" err="1">
                  <a:solidFill>
                    <a:srgbClr val="0070C0"/>
                  </a:solidFill>
                </a:rPr>
                <a:t>Riboviria</a:t>
              </a:r>
              <a:endParaRPr lang="fr-FR" b="1" dirty="0">
                <a:solidFill>
                  <a:srgbClr val="0070C0"/>
                </a:solidFill>
              </a:endParaRPr>
            </a:p>
          </p:txBody>
        </p:sp>
        <p:sp>
          <p:nvSpPr>
            <p:cNvPr id="4" name="Accolade fermante 3"/>
            <p:cNvSpPr/>
            <p:nvPr/>
          </p:nvSpPr>
          <p:spPr>
            <a:xfrm rot="16200000">
              <a:off x="4735950" y="-708726"/>
              <a:ext cx="392178" cy="4752530"/>
            </a:xfrm>
            <a:prstGeom prst="rightBrace">
              <a:avLst>
                <a:gd name="adj1" fmla="val 31725"/>
                <a:gd name="adj2" fmla="val 50425"/>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7" name="Arc 6"/>
          <p:cNvSpPr/>
          <p:nvPr/>
        </p:nvSpPr>
        <p:spPr>
          <a:xfrm rot="4930374">
            <a:off x="5527947" y="3345749"/>
            <a:ext cx="3288704" cy="1861879"/>
          </a:xfrm>
          <a:prstGeom prst="arc">
            <a:avLst>
              <a:gd name="adj1" fmla="val 16060678"/>
              <a:gd name="adj2" fmla="val 149063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636860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oneTexte 1"/>
          <p:cNvSpPr txBox="1">
            <a:spLocks noChangeArrowheads="1"/>
          </p:cNvSpPr>
          <p:nvPr/>
        </p:nvSpPr>
        <p:spPr bwMode="auto">
          <a:xfrm>
            <a:off x="611560" y="2998113"/>
            <a:ext cx="820891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3200" b="1" dirty="0">
                <a:solidFill>
                  <a:srgbClr val="FF0000"/>
                </a:solidFill>
              </a:rPr>
              <a:t>5. Exemples de cycles viraux</a:t>
            </a:r>
          </a:p>
          <a:p>
            <a:pPr algn="ctr"/>
            <a:endParaRPr lang="fr-FR" alt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611560" y="3044280"/>
            <a:ext cx="82089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dirty="0">
                <a:solidFill>
                  <a:srgbClr val="FF0000"/>
                </a:solidFill>
              </a:rPr>
              <a:t>5.1 Les bactériophages</a:t>
            </a:r>
          </a:p>
          <a:p>
            <a:pPr algn="ctr"/>
            <a:endParaRPr lang="fr-FR" altLang="fr-FR" sz="1600" dirty="0"/>
          </a:p>
        </p:txBody>
      </p:sp>
    </p:spTree>
    <p:extLst>
      <p:ext uri="{BB962C8B-B14F-4D97-AF65-F5344CB8AC3E}">
        <p14:creationId xmlns:p14="http://schemas.microsoft.com/office/powerpoint/2010/main" val="1019994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8592" y="2305616"/>
            <a:ext cx="7551839" cy="2246769"/>
          </a:xfrm>
          <a:prstGeom prst="rect">
            <a:avLst/>
          </a:prstGeom>
          <a:noFill/>
        </p:spPr>
        <p:txBody>
          <a:bodyPr wrap="square" rtlCol="0">
            <a:spAutoFit/>
          </a:bodyPr>
          <a:lstStyle/>
          <a:p>
            <a:pPr algn="ctr"/>
            <a:r>
              <a:rPr lang="fr-FR" sz="2800" b="1" dirty="0"/>
              <a:t>Les </a:t>
            </a:r>
            <a:r>
              <a:rPr lang="fr-FR" sz="2800" b="1" dirty="0">
                <a:solidFill>
                  <a:srgbClr val="FF0000"/>
                </a:solidFill>
              </a:rPr>
              <a:t>bactériophages</a:t>
            </a:r>
            <a:r>
              <a:rPr lang="fr-FR" sz="2800" b="1" dirty="0"/>
              <a:t> ne constituent pas un groupe de virus homogènes. </a:t>
            </a:r>
          </a:p>
          <a:p>
            <a:pPr algn="ctr"/>
            <a:r>
              <a:rPr lang="fr-FR" sz="2800" b="1" dirty="0"/>
              <a:t>Leur seul point commun est leur hôte: ils infectent tous des </a:t>
            </a:r>
            <a:r>
              <a:rPr lang="fr-FR" sz="2800" b="1" dirty="0">
                <a:solidFill>
                  <a:srgbClr val="FF0000"/>
                </a:solidFill>
              </a:rPr>
              <a:t>bactéries</a:t>
            </a:r>
            <a:r>
              <a:rPr lang="fr-FR" sz="2800" b="1" dirty="0"/>
              <a:t>.</a:t>
            </a:r>
          </a:p>
          <a:p>
            <a:pPr algn="ctr"/>
            <a:endParaRPr lang="fr-FR" sz="2800" b="1" dirty="0"/>
          </a:p>
        </p:txBody>
      </p:sp>
    </p:spTree>
    <p:extLst>
      <p:ext uri="{BB962C8B-B14F-4D97-AF65-F5344CB8AC3E}">
        <p14:creationId xmlns:p14="http://schemas.microsoft.com/office/powerpoint/2010/main" val="329092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Groupe 17"/>
          <p:cNvGrpSpPr>
            <a:grpSpLocks/>
          </p:cNvGrpSpPr>
          <p:nvPr/>
        </p:nvGrpSpPr>
        <p:grpSpPr bwMode="auto">
          <a:xfrm>
            <a:off x="825500" y="-476796"/>
            <a:ext cx="7493000" cy="6759848"/>
            <a:chOff x="899592" y="-603448"/>
            <a:chExt cx="7492990" cy="6760120"/>
          </a:xfrm>
        </p:grpSpPr>
        <p:pic>
          <p:nvPicPr>
            <p:cNvPr id="2355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03448"/>
              <a:ext cx="7157324" cy="195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4"/>
            <p:cNvCxnSpPr>
              <a:cxnSpLocks/>
            </p:cNvCxnSpPr>
            <p:nvPr/>
          </p:nvCxnSpPr>
          <p:spPr>
            <a:xfrm>
              <a:off x="1331391" y="1341318"/>
              <a:ext cx="0" cy="3214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a:cxnSpLocks/>
            </p:cNvCxnSpPr>
            <p:nvPr/>
          </p:nvCxnSpPr>
          <p:spPr>
            <a:xfrm>
              <a:off x="2339453" y="1354019"/>
              <a:ext cx="0" cy="1522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560" name="Groupe 10"/>
            <p:cNvGrpSpPr>
              <a:grpSpLocks/>
            </p:cNvGrpSpPr>
            <p:nvPr/>
          </p:nvGrpSpPr>
          <p:grpSpPr bwMode="auto">
            <a:xfrm>
              <a:off x="938456" y="4556169"/>
              <a:ext cx="7454126" cy="1600503"/>
              <a:chOff x="1298496" y="3382252"/>
              <a:chExt cx="7454126" cy="1600503"/>
            </a:xfrm>
          </p:grpSpPr>
          <p:sp>
            <p:nvSpPr>
              <p:cNvPr id="23573" name="ZoneTexte 2"/>
              <p:cNvSpPr txBox="1">
                <a:spLocks noChangeArrowheads="1"/>
              </p:cNvSpPr>
              <p:nvPr/>
            </p:nvSpPr>
            <p:spPr bwMode="auto">
              <a:xfrm>
                <a:off x="1298496" y="3382252"/>
                <a:ext cx="5429132" cy="160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dirty="0"/>
                  <a:t>Ordres </a:t>
                </a:r>
                <a:r>
                  <a:rPr lang="fr-FR" altLang="fr-FR" sz="1400" i="1" dirty="0" err="1"/>
                  <a:t>caudovirales</a:t>
                </a:r>
                <a:r>
                  <a:rPr lang="fr-FR" altLang="fr-FR" sz="1400" i="1" dirty="0"/>
                  <a:t>	</a:t>
                </a:r>
              </a:p>
              <a:p>
                <a:r>
                  <a:rPr lang="fr-FR" altLang="fr-FR" sz="1400" dirty="0"/>
                  <a:t>	- familles	 </a:t>
                </a:r>
                <a:r>
                  <a:rPr lang="fr-FR" altLang="fr-FR" sz="1400" i="1" dirty="0" err="1"/>
                  <a:t>Siphoviridae</a:t>
                </a:r>
                <a:r>
                  <a:rPr lang="fr-FR" altLang="fr-FR" sz="1400" i="1" dirty="0"/>
                  <a:t> </a:t>
                </a:r>
                <a:r>
                  <a:rPr lang="fr-FR" altLang="fr-FR" sz="1400" dirty="0"/>
                  <a:t>: phage T5 = </a:t>
                </a:r>
                <a:r>
                  <a:rPr lang="fr-FR" altLang="fr-FR" sz="1400" i="1" dirty="0"/>
                  <a:t>Escherichia virus T5</a:t>
                </a:r>
                <a:r>
                  <a:rPr lang="fr-FR" altLang="fr-FR" sz="1400" dirty="0"/>
                  <a:t>)</a:t>
                </a:r>
              </a:p>
              <a:p>
                <a:r>
                  <a:rPr lang="fr-FR" altLang="fr-FR" sz="1400" dirty="0"/>
                  <a:t>			   </a:t>
                </a:r>
                <a:r>
                  <a:rPr lang="fr-FR" altLang="fr-FR" sz="1400" b="1" dirty="0">
                    <a:solidFill>
                      <a:srgbClr val="FF0000"/>
                    </a:solidFill>
                  </a:rPr>
                  <a:t>phage </a:t>
                </a:r>
                <a:r>
                  <a:rPr lang="fr-FR" altLang="fr-FR" sz="1400" b="1" dirty="0">
                    <a:solidFill>
                      <a:srgbClr val="FF0000"/>
                    </a:solidFill>
                    <a:latin typeface="Symbol" panose="05050102010706020507" pitchFamily="18" charset="2"/>
                  </a:rPr>
                  <a:t>l</a:t>
                </a:r>
                <a:r>
                  <a:rPr lang="fr-FR" altLang="fr-FR" sz="1400" dirty="0"/>
                  <a:t>  = </a:t>
                </a:r>
                <a:r>
                  <a:rPr lang="fr-FR" altLang="fr-FR" sz="1400" i="1" dirty="0"/>
                  <a:t>Escherichia virus</a:t>
                </a:r>
                <a:r>
                  <a:rPr lang="fr-FR" altLang="fr-FR" sz="1400" i="1" dirty="0">
                    <a:latin typeface="Symbol" panose="05050102010706020507" pitchFamily="18" charset="2"/>
                  </a:rPr>
                  <a:t> l</a:t>
                </a:r>
                <a:r>
                  <a:rPr lang="fr-FR" altLang="fr-FR" sz="1400" i="1" dirty="0"/>
                  <a:t>		 </a:t>
                </a:r>
                <a:r>
                  <a:rPr lang="fr-FR" altLang="fr-FR" sz="1400" i="1" dirty="0" err="1"/>
                  <a:t>Myoviridae</a:t>
                </a:r>
                <a:r>
                  <a:rPr lang="fr-FR" altLang="fr-FR" sz="1400" i="1" dirty="0"/>
                  <a:t>   </a:t>
                </a:r>
                <a:r>
                  <a:rPr lang="fr-FR" altLang="fr-FR" sz="1400" dirty="0"/>
                  <a:t>(phage T4                     </a:t>
                </a:r>
                <a:r>
                  <a:rPr lang="fr-FR" altLang="fr-FR" sz="1400" dirty="0">
                    <a:sym typeface="Symbol" panose="05050102010706020507" pitchFamily="18" charset="2"/>
                  </a:rPr>
                  <a:t></a:t>
                </a:r>
                <a:r>
                  <a:rPr lang="fr-FR" altLang="fr-FR" sz="1400" dirty="0"/>
                  <a:t>                )</a:t>
                </a:r>
              </a:p>
              <a:p>
                <a:r>
                  <a:rPr lang="fr-FR" altLang="fr-FR" sz="1400" dirty="0"/>
                  <a:t>		 </a:t>
                </a:r>
                <a:r>
                  <a:rPr lang="fr-FR" altLang="fr-FR" sz="1400" i="1" dirty="0" err="1"/>
                  <a:t>Podoviridae</a:t>
                </a:r>
                <a:r>
                  <a:rPr lang="fr-FR" altLang="fr-FR" sz="1400" i="1" dirty="0"/>
                  <a:t>  </a:t>
                </a:r>
                <a:r>
                  <a:rPr lang="fr-FR" altLang="fr-FR" sz="1400" dirty="0"/>
                  <a:t>(phage T7                    </a:t>
                </a:r>
                <a:r>
                  <a:rPr lang="fr-FR" altLang="fr-FR" sz="1400" dirty="0">
                    <a:sym typeface="Symbol" panose="05050102010706020507" pitchFamily="18" charset="2"/>
                  </a:rPr>
                  <a:t> </a:t>
                </a:r>
                <a:r>
                  <a:rPr lang="fr-FR" altLang="fr-FR" sz="1400" dirty="0"/>
                  <a:t>                )</a:t>
                </a:r>
              </a:p>
              <a:p>
                <a:r>
                  <a:rPr lang="fr-FR" altLang="fr-FR" sz="1400" dirty="0"/>
                  <a:t>		 </a:t>
                </a:r>
                <a:r>
                  <a:rPr lang="fr-FR" altLang="fr-FR" sz="1400" i="1" dirty="0" err="1"/>
                  <a:t>Ackermannviridae</a:t>
                </a:r>
                <a:r>
                  <a:rPr lang="fr-FR" altLang="fr-FR" sz="1400" i="1" dirty="0"/>
                  <a:t> </a:t>
                </a:r>
                <a:r>
                  <a:rPr lang="fr-FR" altLang="fr-FR" sz="1400" dirty="0"/>
                  <a:t>(</a:t>
                </a:r>
                <a:r>
                  <a:rPr lang="fr-FR" altLang="fr-FR" sz="1400" i="1" dirty="0" err="1"/>
                  <a:t>Shigella</a:t>
                </a:r>
                <a:r>
                  <a:rPr lang="fr-FR" altLang="fr-FR" sz="1400" i="1" dirty="0"/>
                  <a:t> virus AG3</a:t>
                </a:r>
                <a:r>
                  <a:rPr lang="fr-FR" altLang="fr-FR" sz="1400" dirty="0"/>
                  <a:t>)</a:t>
                </a:r>
              </a:p>
              <a:p>
                <a:endParaRPr lang="fr-FR" altLang="fr-FR" sz="1400" dirty="0"/>
              </a:p>
            </p:txBody>
          </p:sp>
          <p:sp>
            <p:nvSpPr>
              <p:cNvPr id="9" name="Accolade ouvrante 8"/>
              <p:cNvSpPr/>
              <p:nvPr/>
            </p:nvSpPr>
            <p:spPr>
              <a:xfrm flipH="1">
                <a:off x="6521889" y="3606064"/>
                <a:ext cx="212428" cy="112612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3575" name="ZoneTexte 9"/>
              <p:cNvSpPr txBox="1">
                <a:spLocks noChangeArrowheads="1"/>
              </p:cNvSpPr>
              <p:nvPr/>
            </p:nvSpPr>
            <p:spPr bwMode="auto">
              <a:xfrm>
                <a:off x="6664390" y="3904507"/>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a:t>(95% des bactériophages)</a:t>
                </a:r>
              </a:p>
            </p:txBody>
          </p:sp>
        </p:grpSp>
        <p:sp>
          <p:nvSpPr>
            <p:cNvPr id="23561" name="ZoneTexte 12"/>
            <p:cNvSpPr txBox="1">
              <a:spLocks noChangeArrowheads="1"/>
            </p:cNvSpPr>
            <p:nvPr/>
          </p:nvSpPr>
          <p:spPr bwMode="auto">
            <a:xfrm>
              <a:off x="1813959" y="2955854"/>
              <a:ext cx="5760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dirty="0"/>
                <a:t>- Famille </a:t>
              </a:r>
              <a:r>
                <a:rPr lang="fr-FR" altLang="fr-FR" sz="1400" i="1" dirty="0" err="1"/>
                <a:t>Microviridae</a:t>
              </a:r>
              <a:r>
                <a:rPr lang="fr-FR" altLang="fr-FR" sz="1400" i="1" dirty="0"/>
                <a:t> </a:t>
              </a:r>
              <a:r>
                <a:rPr lang="fr-FR" altLang="fr-FR" sz="1400" dirty="0"/>
                <a:t>(</a:t>
              </a:r>
              <a:r>
                <a:rPr lang="fr-FR" altLang="fr-FR" sz="1400" b="1" dirty="0">
                  <a:solidFill>
                    <a:srgbClr val="FF0000"/>
                  </a:solidFill>
                </a:rPr>
                <a:t>phage Phix174 </a:t>
              </a:r>
              <a:r>
                <a:rPr lang="fr-FR" altLang="fr-FR" sz="1400" dirty="0"/>
                <a:t>= </a:t>
              </a:r>
              <a:r>
                <a:rPr lang="fr-FR" altLang="fr-FR" sz="1400" i="1" dirty="0"/>
                <a:t>Escherichia virus phiX174)</a:t>
              </a:r>
            </a:p>
            <a:p>
              <a:r>
                <a:rPr lang="fr-FR" altLang="fr-FR" sz="1400" i="1" dirty="0"/>
                <a:t>                </a:t>
              </a:r>
              <a:r>
                <a:rPr lang="fr-FR" altLang="fr-FR" sz="1400" i="1" dirty="0" err="1"/>
                <a:t>Inoviridae</a:t>
              </a:r>
              <a:r>
                <a:rPr lang="fr-FR" altLang="fr-FR" sz="1400" i="1" dirty="0"/>
                <a:t>      </a:t>
              </a:r>
              <a:r>
                <a:rPr lang="fr-FR" altLang="fr-FR" sz="1400" dirty="0"/>
                <a:t>(phage M13 = </a:t>
              </a:r>
              <a:r>
                <a:rPr lang="fr-FR" altLang="fr-FR" sz="1400" i="1" dirty="0"/>
                <a:t>Escherichia virus M13)</a:t>
              </a:r>
              <a:endParaRPr lang="fr-FR" altLang="fr-FR" sz="1400" dirty="0"/>
            </a:p>
          </p:txBody>
        </p:sp>
        <p:cxnSp>
          <p:nvCxnSpPr>
            <p:cNvPr id="16" name="Connecteur droit 15"/>
            <p:cNvCxnSpPr>
              <a:cxnSpLocks/>
            </p:cNvCxnSpPr>
            <p:nvPr/>
          </p:nvCxnSpPr>
          <p:spPr>
            <a:xfrm>
              <a:off x="4355575" y="1354019"/>
              <a:ext cx="0" cy="879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63" name="ZoneTexte 16"/>
            <p:cNvSpPr txBox="1">
              <a:spLocks noChangeArrowheads="1"/>
            </p:cNvSpPr>
            <p:nvPr/>
          </p:nvSpPr>
          <p:spPr bwMode="auto">
            <a:xfrm>
              <a:off x="3494434" y="2353911"/>
              <a:ext cx="43422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dirty="0"/>
                <a:t>- Famille </a:t>
              </a:r>
              <a:r>
                <a:rPr lang="fr-FR" altLang="fr-FR" sz="1400" i="1" dirty="0" err="1"/>
                <a:t>Leviviridae</a:t>
              </a:r>
              <a:r>
                <a:rPr lang="fr-FR" altLang="fr-FR" sz="1400" dirty="0"/>
                <a:t> (phage R17= </a:t>
              </a:r>
              <a:r>
                <a:rPr lang="fr-FR" altLang="fr-FR" sz="1400" i="1" dirty="0"/>
                <a:t>Escherichia virus MS2)</a:t>
              </a:r>
            </a:p>
            <a:p>
              <a:r>
                <a:rPr lang="fr-FR" altLang="fr-FR" sz="1400" i="1" dirty="0"/>
                <a:t>                </a:t>
              </a:r>
              <a:endParaRPr lang="fr-FR" altLang="fr-FR" sz="1400" dirty="0"/>
            </a:p>
          </p:txBody>
        </p:sp>
        <p:grpSp>
          <p:nvGrpSpPr>
            <p:cNvPr id="23564" name="Groupe 3"/>
            <p:cNvGrpSpPr>
              <a:grpSpLocks/>
            </p:cNvGrpSpPr>
            <p:nvPr/>
          </p:nvGrpSpPr>
          <p:grpSpPr bwMode="auto">
            <a:xfrm>
              <a:off x="899592" y="5102815"/>
              <a:ext cx="1616908" cy="936104"/>
              <a:chOff x="526879" y="4899063"/>
              <a:chExt cx="1616908" cy="936104"/>
            </a:xfrm>
          </p:grpSpPr>
          <p:pic>
            <p:nvPicPr>
              <p:cNvPr id="23571" name="Imag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7281" y="4558661"/>
                <a:ext cx="936104" cy="161690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72" name="ZoneTexte 24"/>
              <p:cNvSpPr txBox="1">
                <a:spLocks noChangeArrowheads="1"/>
              </p:cNvSpPr>
              <p:nvPr/>
            </p:nvSpPr>
            <p:spPr bwMode="auto">
              <a:xfrm>
                <a:off x="1623878" y="4978752"/>
                <a:ext cx="4320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b="1"/>
                  <a:t>T4</a:t>
                </a:r>
              </a:p>
            </p:txBody>
          </p:sp>
        </p:grpSp>
        <p:pic>
          <p:nvPicPr>
            <p:cNvPr id="23565" name="Imag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98896" y="3035421"/>
              <a:ext cx="876422" cy="136226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6" name="ZoneTexte 27"/>
            <p:cNvSpPr txBox="1">
              <a:spLocks noChangeArrowheads="1"/>
            </p:cNvSpPr>
            <p:nvPr/>
          </p:nvSpPr>
          <p:spPr bwMode="auto">
            <a:xfrm>
              <a:off x="6636656" y="3894498"/>
              <a:ext cx="9791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a:solidFill>
                    <a:schemeClr val="bg1"/>
                  </a:solidFill>
                </a:rPr>
                <a:t>phiX174</a:t>
              </a:r>
            </a:p>
          </p:txBody>
        </p:sp>
        <p:pic>
          <p:nvPicPr>
            <p:cNvPr id="23567" name="Imag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8135" y="1437581"/>
              <a:ext cx="1363821" cy="87642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8" name="ZoneTexte 33"/>
            <p:cNvSpPr txBox="1">
              <a:spLocks noChangeArrowheads="1"/>
            </p:cNvSpPr>
            <p:nvPr/>
          </p:nvSpPr>
          <p:spPr bwMode="auto">
            <a:xfrm>
              <a:off x="5319452" y="2006227"/>
              <a:ext cx="9791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dirty="0">
                  <a:solidFill>
                    <a:schemeClr val="bg1"/>
                  </a:solidFill>
                </a:rPr>
                <a:t>MS2</a:t>
              </a:r>
            </a:p>
          </p:txBody>
        </p:sp>
        <p:pic>
          <p:nvPicPr>
            <p:cNvPr id="23569"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53254" y="3561580"/>
              <a:ext cx="2861541" cy="54872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70" name="ZoneTexte 22"/>
            <p:cNvSpPr txBox="1">
              <a:spLocks noChangeArrowheads="1"/>
            </p:cNvSpPr>
            <p:nvPr/>
          </p:nvSpPr>
          <p:spPr bwMode="auto">
            <a:xfrm>
              <a:off x="3865984" y="3604977"/>
              <a:ext cx="9791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dirty="0">
                  <a:solidFill>
                    <a:schemeClr val="bg1"/>
                  </a:solidFill>
                </a:rPr>
                <a:t>M13</a:t>
              </a:r>
            </a:p>
          </p:txBody>
        </p:sp>
      </p:grpSp>
      <p:sp>
        <p:nvSpPr>
          <p:cNvPr id="24" name="ZoneTexte 90">
            <a:extLst>
              <a:ext uri="{FF2B5EF4-FFF2-40B4-BE49-F238E27FC236}">
                <a16:creationId xmlns:a16="http://schemas.microsoft.com/office/drawing/2014/main" id="{70A14045-D662-4A53-84A9-9035FF4B238A}"/>
              </a:ext>
            </a:extLst>
          </p:cNvPr>
          <p:cNvSpPr txBox="1">
            <a:spLocks noChangeArrowheads="1"/>
          </p:cNvSpPr>
          <p:nvPr/>
        </p:nvSpPr>
        <p:spPr bwMode="auto">
          <a:xfrm>
            <a:off x="3024187" y="33652"/>
            <a:ext cx="3095625" cy="369888"/>
          </a:xfrm>
          <a:prstGeom prst="rect">
            <a:avLst/>
          </a:prstGeom>
          <a:no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t> Classification de Baltimore</a:t>
            </a:r>
          </a:p>
        </p:txBody>
      </p:sp>
    </p:spTree>
    <p:extLst>
      <p:ext uri="{BB962C8B-B14F-4D97-AF65-F5344CB8AC3E}">
        <p14:creationId xmlns:p14="http://schemas.microsoft.com/office/powerpoint/2010/main" val="238500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2305616"/>
            <a:ext cx="7128792" cy="2246769"/>
          </a:xfrm>
          <a:prstGeom prst="rect">
            <a:avLst/>
          </a:prstGeom>
          <a:noFill/>
        </p:spPr>
        <p:txBody>
          <a:bodyPr wrap="square" rtlCol="0">
            <a:spAutoFit/>
          </a:bodyPr>
          <a:lstStyle/>
          <a:p>
            <a:pPr algn="ctr"/>
            <a:r>
              <a:rPr lang="fr-FR" sz="2800" b="1" dirty="0"/>
              <a:t>Leur simplicité de structure et la maîtrise des conditions de culture bactérienne en ont fait le modèle de choix pour l’émergence de la </a:t>
            </a:r>
            <a:r>
              <a:rPr lang="fr-FR" sz="2800" b="1" dirty="0">
                <a:solidFill>
                  <a:srgbClr val="FF0000"/>
                </a:solidFill>
              </a:rPr>
              <a:t>biologie moléculaire.</a:t>
            </a:r>
          </a:p>
          <a:p>
            <a:pPr algn="ctr"/>
            <a:endParaRPr lang="fr-FR" sz="2800" b="1" dirty="0">
              <a:solidFill>
                <a:srgbClr val="FF0000"/>
              </a:solidFill>
            </a:endParaRPr>
          </a:p>
        </p:txBody>
      </p:sp>
    </p:spTree>
    <p:extLst>
      <p:ext uri="{BB962C8B-B14F-4D97-AF65-F5344CB8AC3E}">
        <p14:creationId xmlns:p14="http://schemas.microsoft.com/office/powerpoint/2010/main" val="4016387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562538" y="260401"/>
            <a:ext cx="5910696" cy="4921406"/>
            <a:chOff x="1043608" y="404664"/>
            <a:chExt cx="6972300" cy="595955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04664"/>
              <a:ext cx="6972300" cy="5632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5220072" y="773996"/>
              <a:ext cx="1080120" cy="12961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3666180" y="998513"/>
              <a:ext cx="1512168" cy="369332"/>
            </a:xfrm>
            <a:prstGeom prst="rect">
              <a:avLst/>
            </a:prstGeom>
            <a:noFill/>
          </p:spPr>
          <p:txBody>
            <a:bodyPr wrap="square" rtlCol="0">
              <a:spAutoFit/>
            </a:bodyPr>
            <a:lstStyle/>
            <a:p>
              <a:r>
                <a:rPr lang="fr-FR" altLang="fr-FR" b="1" dirty="0">
                  <a:solidFill>
                    <a:srgbClr val="FFC000"/>
                  </a:solidFill>
                </a:rPr>
                <a:t>Max Delbrück</a:t>
              </a:r>
              <a:endParaRPr lang="fr-FR" b="1" dirty="0">
                <a:solidFill>
                  <a:srgbClr val="FFC000"/>
                </a:solidFill>
              </a:endParaRPr>
            </a:p>
          </p:txBody>
        </p:sp>
        <p:sp>
          <p:nvSpPr>
            <p:cNvPr id="4" name="ZoneTexte 3"/>
            <p:cNvSpPr txBox="1"/>
            <p:nvPr/>
          </p:nvSpPr>
          <p:spPr>
            <a:xfrm>
              <a:off x="4979134" y="6038445"/>
              <a:ext cx="3036774" cy="325769"/>
            </a:xfrm>
            <a:prstGeom prst="rect">
              <a:avLst/>
            </a:prstGeom>
            <a:noFill/>
          </p:spPr>
          <p:txBody>
            <a:bodyPr wrap="square" rtlCol="0">
              <a:spAutoFit/>
            </a:bodyPr>
            <a:lstStyle/>
            <a:p>
              <a:pPr algn="ctr"/>
              <a:r>
                <a:rPr lang="fr-FR" sz="1100" dirty="0"/>
                <a:t>Caltech = </a:t>
              </a:r>
              <a:r>
                <a:rPr lang="fr-FR" sz="1100" dirty="0" err="1"/>
                <a:t>California</a:t>
              </a:r>
              <a:r>
                <a:rPr lang="fr-FR" sz="1100" dirty="0"/>
                <a:t> Institut of </a:t>
              </a:r>
              <a:r>
                <a:rPr lang="fr-FR" sz="1100" dirty="0" err="1"/>
                <a:t>Technology</a:t>
              </a:r>
              <a:endParaRPr lang="fr-FR" sz="1100" dirty="0"/>
            </a:p>
          </p:txBody>
        </p:sp>
      </p:grpSp>
      <p:sp>
        <p:nvSpPr>
          <p:cNvPr id="9" name="ZoneTexte 8"/>
          <p:cNvSpPr txBox="1"/>
          <p:nvPr/>
        </p:nvSpPr>
        <p:spPr>
          <a:xfrm>
            <a:off x="431540" y="5301208"/>
            <a:ext cx="8280920" cy="1508105"/>
          </a:xfrm>
          <a:prstGeom prst="rect">
            <a:avLst/>
          </a:prstGeom>
          <a:noFill/>
        </p:spPr>
        <p:txBody>
          <a:bodyPr wrap="square" rtlCol="0">
            <a:spAutoFit/>
          </a:bodyPr>
          <a:lstStyle/>
          <a:p>
            <a:pPr algn="ctr"/>
            <a:r>
              <a:rPr lang="fr-FR" sz="1600" dirty="0"/>
              <a:t>En 1940, Max Delbrück crée un petit groupe de chercheur tout à fait informel, le</a:t>
            </a:r>
            <a:r>
              <a:rPr lang="fr-FR" sz="1600" b="1" dirty="0"/>
              <a:t> </a:t>
            </a:r>
            <a:r>
              <a:rPr lang="fr-FR" sz="1600" b="1" dirty="0">
                <a:solidFill>
                  <a:srgbClr val="FF0000"/>
                </a:solidFill>
              </a:rPr>
              <a:t>"groupe Phage"</a:t>
            </a:r>
            <a:endParaRPr lang="fr-FR" sz="1200" b="1" dirty="0">
              <a:solidFill>
                <a:srgbClr val="FF0000"/>
              </a:solidFill>
            </a:endParaRPr>
          </a:p>
          <a:p>
            <a:pPr algn="ctr"/>
            <a:r>
              <a:rPr lang="fr-FR" sz="1400" dirty="0">
                <a:sym typeface="Symbol"/>
              </a:rPr>
              <a:t> </a:t>
            </a:r>
            <a:r>
              <a:rPr lang="fr-FR" sz="1600" dirty="0">
                <a:sym typeface="Symbol"/>
              </a:rPr>
              <a:t>Ce groupe va concentrer ses efforts sur 7 phages isolés par leurs soins, les phages T1 à T7</a:t>
            </a:r>
          </a:p>
          <a:p>
            <a:pPr algn="ctr"/>
            <a:endParaRPr lang="fr-FR" sz="1600" dirty="0">
              <a:sym typeface="Symbol"/>
            </a:endParaRPr>
          </a:p>
          <a:p>
            <a:pPr algn="ctr"/>
            <a:r>
              <a:rPr lang="fr-FR" sz="1400" dirty="0">
                <a:sym typeface="Symbol"/>
              </a:rPr>
              <a:t>(</a:t>
            </a:r>
            <a:r>
              <a:rPr lang="fr-FR" altLang="fr-FR" sz="1400" dirty="0"/>
              <a:t>Delbrück M.  </a:t>
            </a:r>
            <a:r>
              <a:rPr lang="fr-FR" altLang="fr-FR" sz="1400" dirty="0" err="1"/>
              <a:t>Luria</a:t>
            </a:r>
            <a:r>
              <a:rPr lang="fr-FR" altLang="fr-FR" sz="1400" dirty="0"/>
              <a:t> S. &amp; </a:t>
            </a:r>
            <a:r>
              <a:rPr lang="fr-FR" altLang="fr-FR" sz="1400" dirty="0" err="1"/>
              <a:t>Hershley</a:t>
            </a:r>
            <a:r>
              <a:rPr lang="fr-FR" altLang="fr-FR" sz="1400" dirty="0"/>
              <a:t> A.  Prix Nobel 1969, Watson J. avec</a:t>
            </a:r>
            <a:r>
              <a:rPr lang="fr-FR" altLang="fr-FR" sz="1400" i="1" dirty="0"/>
              <a:t> Crick F. </a:t>
            </a:r>
            <a:r>
              <a:rPr lang="fr-FR" altLang="fr-FR" sz="1400" dirty="0"/>
              <a:t>Prix Nobel 1962,</a:t>
            </a:r>
            <a:endParaRPr lang="fr-FR" altLang="fr-FR" sz="1400" i="1" dirty="0"/>
          </a:p>
          <a:p>
            <a:pPr algn="ctr"/>
            <a:r>
              <a:rPr lang="fr-FR" sz="1400" dirty="0"/>
              <a:t>Dulbecco R.</a:t>
            </a:r>
            <a:r>
              <a:rPr lang="fr-FR" altLang="fr-FR" sz="1400" dirty="0"/>
              <a:t> Prix Nobel 1975</a:t>
            </a:r>
            <a:endParaRPr lang="fr-FR" sz="1400" dirty="0"/>
          </a:p>
          <a:p>
            <a:pPr algn="ctr"/>
            <a:endParaRPr lang="fr-FR"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5556" y="435873"/>
            <a:ext cx="7992888" cy="4885953"/>
          </a:xfrm>
          <a:prstGeom prst="rect">
            <a:avLst/>
          </a:prstGeom>
          <a:noFill/>
        </p:spPr>
        <p:txBody>
          <a:bodyPr wrap="square" rtlCol="0">
            <a:spAutoFit/>
          </a:bodyPr>
          <a:lstStyle/>
          <a:p>
            <a:pPr algn="just"/>
            <a:r>
              <a:rPr lang="fr-FR" altLang="fr-FR" sz="1600" dirty="0"/>
              <a:t>	</a:t>
            </a:r>
          </a:p>
          <a:p>
            <a:pPr algn="just"/>
            <a:endParaRPr lang="fr-FR" altLang="fr-FR" sz="1600" dirty="0"/>
          </a:p>
          <a:p>
            <a:pPr algn="just"/>
            <a:endParaRPr lang="fr-FR" altLang="fr-FR" sz="1600" dirty="0"/>
          </a:p>
          <a:p>
            <a:pPr algn="just"/>
            <a:endParaRPr lang="fr-FR" altLang="fr-FR" sz="1600" dirty="0"/>
          </a:p>
          <a:p>
            <a:pPr algn="just"/>
            <a:endParaRPr lang="fr-FR" altLang="fr-FR" sz="1600" dirty="0"/>
          </a:p>
          <a:p>
            <a:pPr algn="just"/>
            <a:endParaRPr lang="fr-FR" altLang="fr-FR" sz="1600" dirty="0"/>
          </a:p>
          <a:p>
            <a:pPr algn="just"/>
            <a:endParaRPr lang="fr-FR" altLang="fr-FR" sz="1600" dirty="0"/>
          </a:p>
          <a:p>
            <a:pPr algn="just"/>
            <a:endParaRPr lang="fr-FR" altLang="fr-FR" sz="1600" dirty="0"/>
          </a:p>
          <a:p>
            <a:pPr algn="just"/>
            <a:endParaRPr lang="fr-FR" altLang="fr-FR" sz="1600" dirty="0"/>
          </a:p>
          <a:p>
            <a:pPr algn="just"/>
            <a:endParaRPr lang="fr-FR" altLang="fr-FR" sz="1050" dirty="0"/>
          </a:p>
          <a:p>
            <a:pPr algn="just"/>
            <a:endParaRPr lang="fr-FR" altLang="fr-FR" sz="1200" dirty="0"/>
          </a:p>
          <a:p>
            <a:pPr algn="just"/>
            <a:r>
              <a:rPr lang="fr-FR" altLang="fr-FR" sz="1600" dirty="0"/>
              <a:t>	Ils reprennent les conditions de culture et de comptage des bactériophages décrites par Félix d’Hérelle. Ils isolent un phage de E. coli et vont minutieusement décrire les paramètres qui caractérisent ses conditions de propagations dans l’hôte </a:t>
            </a:r>
          </a:p>
          <a:p>
            <a:pPr algn="just"/>
            <a:endParaRPr lang="fr-FR" altLang="fr-FR" sz="800" dirty="0"/>
          </a:p>
          <a:p>
            <a:pPr algn="just"/>
            <a:r>
              <a:rPr lang="fr-FR" altLang="fr-FR" sz="1600" dirty="0"/>
              <a:t>- suivi de courbes de croissances du phage</a:t>
            </a:r>
          </a:p>
          <a:p>
            <a:pPr algn="just"/>
            <a:r>
              <a:rPr lang="fr-FR" sz="1600" dirty="0"/>
              <a:t>- durées des trois phases de croissance (adsorption, extinction, relargage) en fonction de la T°</a:t>
            </a:r>
          </a:p>
          <a:p>
            <a:pPr algn="just"/>
            <a:r>
              <a:rPr lang="fr-FR" sz="1600" dirty="0"/>
              <a:t>- nombre de phages  adsorbés par bactérie</a:t>
            </a:r>
          </a:p>
          <a:p>
            <a:pPr algn="just"/>
            <a:r>
              <a:rPr lang="fr-FR" sz="1600" dirty="0"/>
              <a:t>- nombre de phages </a:t>
            </a:r>
            <a:r>
              <a:rPr lang="fr-FR" sz="1600" dirty="0" err="1"/>
              <a:t>relargués</a:t>
            </a:r>
            <a:r>
              <a:rPr lang="fr-FR" sz="1600" dirty="0"/>
              <a:t> par bactérie…</a:t>
            </a:r>
          </a:p>
          <a:p>
            <a:pPr marL="285750" indent="-285750" algn="just">
              <a:buFontTx/>
              <a:buChar char="-"/>
            </a:pPr>
            <a:endParaRPr lang="fr-FR" sz="900" dirty="0"/>
          </a:p>
          <a:p>
            <a:pPr algn="just"/>
            <a:r>
              <a:rPr lang="fr-FR" sz="1600" dirty="0"/>
              <a:t>	        Ce qui leur permettra ensuite de différencier plusieurs espèces de phages…</a:t>
            </a:r>
          </a:p>
        </p:txBody>
      </p:sp>
      <p:grpSp>
        <p:nvGrpSpPr>
          <p:cNvPr id="8" name="Groupe 7"/>
          <p:cNvGrpSpPr/>
          <p:nvPr/>
        </p:nvGrpSpPr>
        <p:grpSpPr>
          <a:xfrm>
            <a:off x="2020887" y="598846"/>
            <a:ext cx="5102225" cy="1874655"/>
            <a:chOff x="2020887" y="1628800"/>
            <a:chExt cx="5102225" cy="1874655"/>
          </a:xfrm>
        </p:grpSpPr>
        <p:grpSp>
          <p:nvGrpSpPr>
            <p:cNvPr id="3" name="Groupe 2"/>
            <p:cNvGrpSpPr>
              <a:grpSpLocks/>
            </p:cNvGrpSpPr>
            <p:nvPr/>
          </p:nvGrpSpPr>
          <p:grpSpPr bwMode="auto">
            <a:xfrm>
              <a:off x="2020887" y="1628800"/>
              <a:ext cx="5102225" cy="1873250"/>
              <a:chOff x="1918917" y="1347776"/>
              <a:chExt cx="5306165" cy="2009216"/>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8917" y="1347776"/>
                <a:ext cx="5306165" cy="1505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6918" y="2726012"/>
                <a:ext cx="2410161" cy="3429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7366" y="3071202"/>
                <a:ext cx="2629267" cy="2857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2123728" y="1703255"/>
              <a:ext cx="4896545" cy="18002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89948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1223963" y="476250"/>
            <a:ext cx="66960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Être vivant:</a:t>
            </a:r>
          </a:p>
          <a:p>
            <a:pPr algn="just"/>
            <a:endParaRPr lang="fr-FR" altLang="fr-FR" sz="900" dirty="0"/>
          </a:p>
          <a:p>
            <a:pPr algn="just"/>
            <a:r>
              <a:rPr lang="fr-FR" altLang="fr-FR" dirty="0"/>
              <a:t>- il a un début (sa naissance) et une fin (sa mort).</a:t>
            </a:r>
          </a:p>
          <a:p>
            <a:pPr algn="just"/>
            <a:r>
              <a:rPr lang="fr-FR" altLang="fr-FR" dirty="0"/>
              <a:t>- il puise dans son environnement des nutriments et de l’énergie pour</a:t>
            </a:r>
          </a:p>
          <a:p>
            <a:pPr algn="just"/>
            <a:r>
              <a:rPr lang="fr-FR" altLang="fr-FR" dirty="0"/>
              <a:t>survivre, grandir, et rejette des déchets organiques.</a:t>
            </a:r>
          </a:p>
          <a:p>
            <a:pPr algn="just"/>
            <a:r>
              <a:rPr lang="fr-FR" altLang="fr-FR" dirty="0"/>
              <a:t>- il se reproduit au sein de l’espèce de manière autonome</a:t>
            </a:r>
          </a:p>
        </p:txBody>
      </p:sp>
      <p:sp>
        <p:nvSpPr>
          <p:cNvPr id="3" name="ZoneTexte 2"/>
          <p:cNvSpPr txBox="1"/>
          <p:nvPr/>
        </p:nvSpPr>
        <p:spPr>
          <a:xfrm>
            <a:off x="900113" y="2497138"/>
            <a:ext cx="7272337" cy="3647152"/>
          </a:xfrm>
          <a:prstGeom prst="rect">
            <a:avLst/>
          </a:prstGeom>
          <a:noFill/>
          <a:ln w="3175">
            <a:noFill/>
          </a:ln>
        </p:spPr>
        <p:txBody>
          <a:bodyPr>
            <a:spAutoFit/>
          </a:bodyPr>
          <a:lstStyle/>
          <a:p>
            <a:pPr algn="ctr" fontAlgn="auto">
              <a:spcBef>
                <a:spcPts val="0"/>
              </a:spcBef>
              <a:spcAft>
                <a:spcPts val="0"/>
              </a:spcAft>
              <a:defRPr/>
            </a:pPr>
            <a:r>
              <a:rPr lang="fr-FR" sz="2000" b="1" dirty="0">
                <a:solidFill>
                  <a:srgbClr val="FF0000"/>
                </a:solidFill>
                <a:latin typeface="+mn-lt"/>
                <a:cs typeface="+mn-cs"/>
              </a:rPr>
              <a:t>Virus:</a:t>
            </a:r>
          </a:p>
          <a:p>
            <a:pPr algn="ctr" fontAlgn="auto">
              <a:spcBef>
                <a:spcPts val="0"/>
              </a:spcBef>
              <a:spcAft>
                <a:spcPts val="0"/>
              </a:spcAft>
              <a:defRPr/>
            </a:pPr>
            <a:endParaRPr lang="fr-FR" sz="900" b="1" u="sng" dirty="0">
              <a:solidFill>
                <a:srgbClr val="FF0000"/>
              </a:solidFill>
              <a:latin typeface="+mn-lt"/>
              <a:cs typeface="+mn-cs"/>
            </a:endParaRPr>
          </a:p>
          <a:p>
            <a:pPr algn="ctr" fontAlgn="auto">
              <a:spcBef>
                <a:spcPts val="0"/>
              </a:spcBef>
              <a:spcAft>
                <a:spcPts val="0"/>
              </a:spcAft>
              <a:defRPr/>
            </a:pPr>
            <a:r>
              <a:rPr lang="fr-FR" dirty="0">
                <a:latin typeface="+mn-lt"/>
                <a:cs typeface="+mn-cs"/>
              </a:rPr>
              <a:t>- il a un début (synthèse dans une cellule hôte) et une fin (destruction)</a:t>
            </a:r>
          </a:p>
          <a:p>
            <a:pPr algn="just" fontAlgn="auto">
              <a:spcBef>
                <a:spcPts val="0"/>
              </a:spcBef>
              <a:spcAft>
                <a:spcPts val="0"/>
              </a:spcAft>
              <a:defRPr/>
            </a:pPr>
            <a:r>
              <a:rPr lang="fr-FR" dirty="0">
                <a:latin typeface="+mn-lt"/>
                <a:cs typeface="+mn-cs"/>
              </a:rPr>
              <a:t>     - mais il ne réalise pas de métabolisme énergétique</a:t>
            </a:r>
          </a:p>
          <a:p>
            <a:pPr algn="just" fontAlgn="auto">
              <a:spcBef>
                <a:spcPts val="0"/>
              </a:spcBef>
              <a:spcAft>
                <a:spcPts val="0"/>
              </a:spcAft>
              <a:defRPr/>
            </a:pPr>
            <a:r>
              <a:rPr lang="fr-FR" dirty="0">
                <a:latin typeface="+mn-lt"/>
                <a:cs typeface="+mn-cs"/>
              </a:rPr>
              <a:t>    </a:t>
            </a:r>
          </a:p>
          <a:p>
            <a:pPr marL="285750" indent="-285750" algn="ctr" fontAlgn="auto">
              <a:spcBef>
                <a:spcPts val="0"/>
              </a:spcBef>
              <a:spcAft>
                <a:spcPts val="0"/>
              </a:spcAft>
              <a:buFontTx/>
              <a:buChar char="-"/>
              <a:defRPr/>
            </a:pPr>
            <a:endParaRPr lang="fr-FR" sz="100" dirty="0">
              <a:latin typeface="+mn-lt"/>
              <a:cs typeface="+mn-cs"/>
            </a:endParaRPr>
          </a:p>
          <a:p>
            <a:pPr algn="ctr" fontAlgn="auto">
              <a:spcBef>
                <a:spcPts val="0"/>
              </a:spcBef>
              <a:spcAft>
                <a:spcPts val="0"/>
              </a:spcAft>
              <a:defRPr/>
            </a:pPr>
            <a:r>
              <a:rPr lang="fr-FR" dirty="0">
                <a:solidFill>
                  <a:srgbClr val="FF0000"/>
                </a:solidFill>
                <a:latin typeface="+mn-lt"/>
                <a:cs typeface="+mn-cs"/>
              </a:rPr>
              <a:t>le virus est un parasite </a:t>
            </a:r>
            <a:r>
              <a:rPr lang="fr-FR" dirty="0" err="1">
                <a:solidFill>
                  <a:srgbClr val="FF0000"/>
                </a:solidFill>
                <a:latin typeface="+mn-lt"/>
                <a:cs typeface="+mn-cs"/>
              </a:rPr>
              <a:t>intra-cellulaire</a:t>
            </a:r>
            <a:r>
              <a:rPr lang="fr-FR" dirty="0">
                <a:solidFill>
                  <a:srgbClr val="FF0000"/>
                </a:solidFill>
                <a:latin typeface="+mn-lt"/>
                <a:cs typeface="+mn-cs"/>
              </a:rPr>
              <a:t> obligatoire  qui ne peut</a:t>
            </a:r>
          </a:p>
          <a:p>
            <a:pPr algn="ctr" fontAlgn="auto">
              <a:spcBef>
                <a:spcPts val="0"/>
              </a:spcBef>
              <a:spcAft>
                <a:spcPts val="0"/>
              </a:spcAft>
              <a:defRPr/>
            </a:pPr>
            <a:r>
              <a:rPr lang="fr-FR" dirty="0">
                <a:solidFill>
                  <a:srgbClr val="FF0000"/>
                </a:solidFill>
                <a:latin typeface="+mn-lt"/>
                <a:cs typeface="+mn-cs"/>
              </a:rPr>
              <a:t> se reproduire  qu’en empruntant la machinerie cellulaire.</a:t>
            </a:r>
          </a:p>
          <a:p>
            <a:pPr marL="285750" indent="-285750" algn="just" fontAlgn="auto">
              <a:spcBef>
                <a:spcPts val="0"/>
              </a:spcBef>
              <a:spcAft>
                <a:spcPts val="0"/>
              </a:spcAft>
              <a:buFontTx/>
              <a:buChar char="-"/>
              <a:defRPr/>
            </a:pPr>
            <a:endParaRPr lang="fr-FR" sz="200" dirty="0">
              <a:solidFill>
                <a:srgbClr val="FF0000"/>
              </a:solidFill>
              <a:latin typeface="+mn-lt"/>
              <a:cs typeface="+mn-cs"/>
            </a:endParaRPr>
          </a:p>
          <a:p>
            <a:pPr marL="285750" indent="-285750" algn="just" fontAlgn="auto">
              <a:spcBef>
                <a:spcPts val="0"/>
              </a:spcBef>
              <a:spcAft>
                <a:spcPts val="0"/>
              </a:spcAft>
              <a:buFontTx/>
              <a:buChar char="-"/>
              <a:defRPr/>
            </a:pPr>
            <a:endParaRPr lang="fr-FR" sz="300" dirty="0">
              <a:solidFill>
                <a:srgbClr val="FF0000"/>
              </a:solidFill>
              <a:latin typeface="+mn-lt"/>
              <a:cs typeface="+mn-cs"/>
            </a:endParaRPr>
          </a:p>
          <a:p>
            <a:pPr algn="ctr" fontAlgn="auto">
              <a:spcBef>
                <a:spcPts val="0"/>
              </a:spcBef>
              <a:spcAft>
                <a:spcPts val="0"/>
              </a:spcAft>
              <a:defRPr/>
            </a:pPr>
            <a:r>
              <a:rPr lang="fr-FR" i="1" dirty="0">
                <a:solidFill>
                  <a:srgbClr val="FF0000"/>
                </a:solidFill>
                <a:latin typeface="+mn-lt"/>
                <a:cs typeface="+mn-cs"/>
              </a:rPr>
              <a:t> </a:t>
            </a:r>
            <a:r>
              <a:rPr lang="fr-FR" sz="2000" b="1" i="1" dirty="0">
                <a:solidFill>
                  <a:srgbClr val="FF0000"/>
                </a:solidFill>
                <a:latin typeface="+mn-lt"/>
                <a:cs typeface="+mn-cs"/>
              </a:rPr>
              <a:t>Il n’a aucune autonomie…</a:t>
            </a:r>
          </a:p>
          <a:p>
            <a:pPr algn="just" fontAlgn="auto">
              <a:spcBef>
                <a:spcPts val="0"/>
              </a:spcBef>
              <a:spcAft>
                <a:spcPts val="0"/>
              </a:spcAft>
              <a:defRPr/>
            </a:pPr>
            <a:endParaRPr lang="fr-FR" sz="1400" dirty="0">
              <a:solidFill>
                <a:srgbClr val="FF0000"/>
              </a:solidFill>
              <a:latin typeface="+mn-lt"/>
              <a:cs typeface="+mn-cs"/>
            </a:endParaRPr>
          </a:p>
          <a:p>
            <a:pPr algn="just" fontAlgn="auto">
              <a:spcBef>
                <a:spcPts val="0"/>
              </a:spcBef>
              <a:spcAft>
                <a:spcPts val="0"/>
              </a:spcAft>
              <a:defRPr/>
            </a:pPr>
            <a:r>
              <a:rPr lang="fr-FR" dirty="0">
                <a:solidFill>
                  <a:srgbClr val="FF0000"/>
                </a:solidFill>
                <a:latin typeface="+mn-lt"/>
                <a:cs typeface="+mn-cs"/>
              </a:rPr>
              <a:t>	</a:t>
            </a:r>
            <a:r>
              <a:rPr lang="fr-FR" dirty="0"/>
              <a:t>Les scientifiques ne sont pas d’accord entre eux pour classer les virus dans les êtres vivants. Pourtant la génétique, bien qu’elle fasse partie de la biologie, science des êtres vivants, étudie les virus puisqu’ils sont pourvus d’un patrimoine génétique qui est répliqué et transcrit…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e 15"/>
          <p:cNvGrpSpPr>
            <a:grpSpLocks/>
          </p:cNvGrpSpPr>
          <p:nvPr/>
        </p:nvGrpSpPr>
        <p:grpSpPr bwMode="auto">
          <a:xfrm>
            <a:off x="237910" y="475171"/>
            <a:ext cx="4054140" cy="5798322"/>
            <a:chOff x="417997" y="89184"/>
            <a:chExt cx="4189554" cy="6035673"/>
          </a:xfrm>
        </p:grpSpPr>
        <p:pic>
          <p:nvPicPr>
            <p:cNvPr id="30738" name="Image 9"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3308" y="4356865"/>
              <a:ext cx="1882302" cy="176799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0739" name="Groupe 11"/>
            <p:cNvGrpSpPr>
              <a:grpSpLocks/>
            </p:cNvGrpSpPr>
            <p:nvPr/>
          </p:nvGrpSpPr>
          <p:grpSpPr bwMode="auto">
            <a:xfrm>
              <a:off x="417997" y="89184"/>
              <a:ext cx="4189554" cy="5756415"/>
              <a:chOff x="417997" y="89184"/>
              <a:chExt cx="4189554" cy="5756415"/>
            </a:xfrm>
          </p:grpSpPr>
          <p:pic>
            <p:nvPicPr>
              <p:cNvPr id="30740" name="Image 1"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97" y="89184"/>
                <a:ext cx="4189554" cy="128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1" name="ZoneTexte 2"/>
              <p:cNvSpPr txBox="1">
                <a:spLocks noChangeArrowheads="1"/>
              </p:cNvSpPr>
              <p:nvPr/>
            </p:nvSpPr>
            <p:spPr bwMode="auto">
              <a:xfrm>
                <a:off x="1374188" y="1403496"/>
                <a:ext cx="2376264" cy="28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pl-PL" altLang="fr-FR" sz="1200" b="1" dirty="0">
                    <a:latin typeface="AngsanaUPC" pitchFamily="18" charset="-120"/>
                    <a:ea typeface="AngsanaUPC" pitchFamily="18" charset="-120"/>
                    <a:cs typeface="AngsanaUPC" pitchFamily="18" charset="-120"/>
                  </a:rPr>
                  <a:t>Proc Natl Acad Sci </a:t>
                </a:r>
                <a:r>
                  <a:rPr lang="fr-FR" altLang="fr-FR" sz="1200" b="1" dirty="0">
                    <a:latin typeface="AngsanaUPC" pitchFamily="18" charset="-120"/>
                    <a:ea typeface="AngsanaUPC" pitchFamily="18" charset="-120"/>
                    <a:cs typeface="AngsanaUPC" pitchFamily="18" charset="-120"/>
                  </a:rPr>
                  <a:t>U</a:t>
                </a:r>
                <a:r>
                  <a:rPr lang="pl-PL" altLang="fr-FR" sz="1200" b="1" dirty="0">
                    <a:latin typeface="AngsanaUPC" pitchFamily="18" charset="-120"/>
                    <a:ea typeface="AngsanaUPC" pitchFamily="18" charset="-120"/>
                    <a:cs typeface="AngsanaUPC" pitchFamily="18" charset="-120"/>
                  </a:rPr>
                  <a:t> S A. 28(4):127-130</a:t>
                </a:r>
                <a:endParaRPr lang="fr-FR" altLang="fr-FR" sz="1200" b="1" dirty="0">
                  <a:latin typeface="AngsanaUPC" pitchFamily="18" charset="-120"/>
                  <a:ea typeface="AngsanaUPC" pitchFamily="18" charset="-120"/>
                  <a:cs typeface="AngsanaUPC" pitchFamily="18" charset="-120"/>
                </a:endParaRPr>
              </a:p>
            </p:txBody>
          </p:sp>
          <p:pic>
            <p:nvPicPr>
              <p:cNvPr id="30742" name="Image 4"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584" y="2148822"/>
                <a:ext cx="2461473" cy="170702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3" name="Image 10"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8430" y="4077607"/>
                <a:ext cx="1131516" cy="176799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0724" name="Groupe 28"/>
          <p:cNvGrpSpPr>
            <a:grpSpLocks/>
          </p:cNvGrpSpPr>
          <p:nvPr/>
        </p:nvGrpSpPr>
        <p:grpSpPr bwMode="auto">
          <a:xfrm>
            <a:off x="4585204" y="554282"/>
            <a:ext cx="4320886" cy="5852740"/>
            <a:chOff x="4550461" y="425046"/>
            <a:chExt cx="4320480" cy="5853569"/>
          </a:xfrm>
        </p:grpSpPr>
        <p:grpSp>
          <p:nvGrpSpPr>
            <p:cNvPr id="30727" name="Groupe 17"/>
            <p:cNvGrpSpPr>
              <a:grpSpLocks/>
            </p:cNvGrpSpPr>
            <p:nvPr/>
          </p:nvGrpSpPr>
          <p:grpSpPr bwMode="auto">
            <a:xfrm>
              <a:off x="4550461" y="425046"/>
              <a:ext cx="4320480" cy="1387288"/>
              <a:chOff x="4554142" y="418481"/>
              <a:chExt cx="4150469" cy="1216067"/>
            </a:xfrm>
          </p:grpSpPr>
          <p:pic>
            <p:nvPicPr>
              <p:cNvPr id="30736" name="Image 14"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4142" y="418481"/>
                <a:ext cx="4150469" cy="98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ZoneTexte 16"/>
              <p:cNvSpPr txBox="1">
                <a:spLocks noChangeArrowheads="1"/>
              </p:cNvSpPr>
              <p:nvPr/>
            </p:nvSpPr>
            <p:spPr bwMode="auto">
              <a:xfrm>
                <a:off x="5729276" y="1391737"/>
                <a:ext cx="1800200" cy="24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dirty="0">
                    <a:latin typeface="AngsanaUPC" pitchFamily="18" charset="-120"/>
                    <a:ea typeface="AngsanaUPC" pitchFamily="18" charset="-120"/>
                    <a:cs typeface="AngsanaUPC" pitchFamily="18" charset="-120"/>
                  </a:rPr>
                  <a:t>J. </a:t>
                </a:r>
                <a:r>
                  <a:rPr lang="fr-FR" altLang="fr-FR" sz="1200" b="1" dirty="0" err="1">
                    <a:latin typeface="AngsanaUPC" pitchFamily="18" charset="-120"/>
                    <a:ea typeface="AngsanaUPC" pitchFamily="18" charset="-120"/>
                    <a:cs typeface="AngsanaUPC" pitchFamily="18" charset="-120"/>
                  </a:rPr>
                  <a:t>Bacteriol</a:t>
                </a:r>
                <a:r>
                  <a:rPr lang="fr-FR" altLang="fr-FR" sz="1200" b="1" dirty="0">
                    <a:latin typeface="AngsanaUPC" pitchFamily="18" charset="-120"/>
                    <a:ea typeface="AngsanaUPC" pitchFamily="18" charset="-120"/>
                    <a:cs typeface="AngsanaUPC" pitchFamily="18" charset="-120"/>
                  </a:rPr>
                  <a:t> 1943 </a:t>
                </a:r>
                <a:r>
                  <a:rPr lang="fr-FR" altLang="fr-FR" sz="1200" b="1" dirty="0" err="1">
                    <a:latin typeface="AngsanaUPC" pitchFamily="18" charset="-120"/>
                    <a:ea typeface="AngsanaUPC" pitchFamily="18" charset="-120"/>
                    <a:cs typeface="AngsanaUPC" pitchFamily="18" charset="-120"/>
                  </a:rPr>
                  <a:t>Jul</a:t>
                </a:r>
                <a:r>
                  <a:rPr lang="fr-FR" altLang="fr-FR" sz="1200" b="1" dirty="0">
                    <a:latin typeface="AngsanaUPC" pitchFamily="18" charset="-120"/>
                    <a:ea typeface="AngsanaUPC" pitchFamily="18" charset="-120"/>
                    <a:cs typeface="AngsanaUPC" pitchFamily="18" charset="-120"/>
                  </a:rPr>
                  <a:t>; 46(1): 57–77</a:t>
                </a:r>
              </a:p>
            </p:txBody>
          </p:sp>
        </p:grpSp>
        <p:grpSp>
          <p:nvGrpSpPr>
            <p:cNvPr id="30728" name="Groupe 27"/>
            <p:cNvGrpSpPr>
              <a:grpSpLocks/>
            </p:cNvGrpSpPr>
            <p:nvPr/>
          </p:nvGrpSpPr>
          <p:grpSpPr bwMode="auto">
            <a:xfrm>
              <a:off x="5074399" y="2178976"/>
              <a:ext cx="3323051" cy="4099639"/>
              <a:chOff x="5096499" y="1860239"/>
              <a:chExt cx="3323051" cy="4099639"/>
            </a:xfrm>
          </p:grpSpPr>
          <p:grpSp>
            <p:nvGrpSpPr>
              <p:cNvPr id="30729" name="Groupe 25"/>
              <p:cNvGrpSpPr>
                <a:grpSpLocks/>
              </p:cNvGrpSpPr>
              <p:nvPr/>
            </p:nvGrpSpPr>
            <p:grpSpPr bwMode="auto">
              <a:xfrm>
                <a:off x="5096499" y="1860239"/>
                <a:ext cx="3323051" cy="4099639"/>
                <a:chOff x="5096499" y="1860239"/>
                <a:chExt cx="3323051" cy="4099639"/>
              </a:xfrm>
            </p:grpSpPr>
            <p:sp>
              <p:nvSpPr>
                <p:cNvPr id="20" name="ZoneTexte 19"/>
                <p:cNvSpPr txBox="1"/>
                <p:nvPr/>
              </p:nvSpPr>
              <p:spPr>
                <a:xfrm>
                  <a:off x="6682766" y="2333493"/>
                  <a:ext cx="1511158" cy="460440"/>
                </a:xfrm>
                <a:prstGeom prst="rect">
                  <a:avLst/>
                </a:prstGeom>
                <a:noFill/>
              </p:spPr>
              <p:txBody>
                <a:bodyPr>
                  <a:spAutoFit/>
                </a:bodyPr>
                <a:lstStyle/>
                <a:p>
                  <a:pPr algn="ctr" fontAlgn="auto">
                    <a:spcBef>
                      <a:spcPts val="0"/>
                    </a:spcBef>
                    <a:spcAft>
                      <a:spcPts val="0"/>
                    </a:spcAft>
                    <a:defRPr/>
                  </a:pPr>
                  <a:r>
                    <a:rPr lang="fr-FR" sz="1200" b="1" dirty="0">
                      <a:latin typeface="+mj-lt"/>
                      <a:cs typeface="+mn-cs"/>
                    </a:rPr>
                    <a:t>Bactériophage</a:t>
                  </a:r>
                  <a:r>
                    <a:rPr lang="fr-FR" sz="1200" b="1" dirty="0">
                      <a:latin typeface="Symbol" pitchFamily="18" charset="2"/>
                      <a:cs typeface="+mn-cs"/>
                    </a:rPr>
                    <a:t> T1</a:t>
                  </a:r>
                </a:p>
                <a:p>
                  <a:pPr algn="ctr" fontAlgn="auto">
                    <a:spcBef>
                      <a:spcPts val="0"/>
                    </a:spcBef>
                    <a:spcAft>
                      <a:spcPts val="0"/>
                    </a:spcAft>
                    <a:defRPr/>
                  </a:pPr>
                  <a:r>
                    <a:rPr lang="fr-FR" sz="1200" dirty="0">
                      <a:latin typeface="Symbol" pitchFamily="18" charset="2"/>
                      <a:cs typeface="+mn-cs"/>
                    </a:rPr>
                    <a:t> </a:t>
                  </a:r>
                  <a:r>
                    <a:rPr lang="fr-FR" sz="1200" dirty="0">
                      <a:latin typeface="+mj-lt"/>
                      <a:cs typeface="+mn-cs"/>
                    </a:rPr>
                    <a:t>x 47 000</a:t>
                  </a:r>
                </a:p>
              </p:txBody>
            </p:sp>
            <p:pic>
              <p:nvPicPr>
                <p:cNvPr id="30732" name="Image 20" descr="Capture d’écra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6499" y="1860239"/>
                  <a:ext cx="1585833" cy="161000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33" name="Image 22" descr="Capture d’écra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6348" y="3194918"/>
                  <a:ext cx="1593202" cy="140296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5458919" y="3665595"/>
                  <a:ext cx="1368297" cy="462027"/>
                </a:xfrm>
                <a:prstGeom prst="rect">
                  <a:avLst/>
                </a:prstGeom>
                <a:noFill/>
              </p:spPr>
              <p:txBody>
                <a:bodyPr>
                  <a:spAutoFit/>
                </a:bodyPr>
                <a:lstStyle/>
                <a:p>
                  <a:pPr algn="ctr" fontAlgn="auto">
                    <a:spcBef>
                      <a:spcPts val="0"/>
                    </a:spcBef>
                    <a:spcAft>
                      <a:spcPts val="0"/>
                    </a:spcAft>
                    <a:defRPr/>
                  </a:pPr>
                  <a:r>
                    <a:rPr lang="fr-FR" sz="1200" b="1" dirty="0">
                      <a:latin typeface="+mn-lt"/>
                      <a:cs typeface="+mn-cs"/>
                    </a:rPr>
                    <a:t>Bactériophage </a:t>
                  </a:r>
                  <a:r>
                    <a:rPr lang="fr-FR" sz="1200" b="1" dirty="0">
                      <a:latin typeface="Symbol" pitchFamily="18" charset="2"/>
                      <a:cs typeface="+mn-cs"/>
                    </a:rPr>
                    <a:t>T7</a:t>
                  </a:r>
                </a:p>
                <a:p>
                  <a:pPr algn="ctr" fontAlgn="auto">
                    <a:spcBef>
                      <a:spcPts val="0"/>
                    </a:spcBef>
                    <a:spcAft>
                      <a:spcPts val="0"/>
                    </a:spcAft>
                    <a:defRPr/>
                  </a:pPr>
                  <a:r>
                    <a:rPr lang="fr-FR" sz="1200" dirty="0">
                      <a:latin typeface="Symbol" pitchFamily="18" charset="2"/>
                      <a:cs typeface="+mn-cs"/>
                    </a:rPr>
                    <a:t> </a:t>
                  </a:r>
                  <a:r>
                    <a:rPr lang="fr-FR" sz="1200" dirty="0">
                      <a:latin typeface="+mj-lt"/>
                      <a:cs typeface="+mn-cs"/>
                    </a:rPr>
                    <a:t>x 40 000</a:t>
                  </a:r>
                </a:p>
              </p:txBody>
            </p:sp>
            <p:pic>
              <p:nvPicPr>
                <p:cNvPr id="30735" name="Image 24" descr="Capture d’écra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96499" y="4334399"/>
                  <a:ext cx="1585833" cy="162547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 name="ZoneTexte 26"/>
              <p:cNvSpPr txBox="1"/>
              <p:nvPr/>
            </p:nvSpPr>
            <p:spPr>
              <a:xfrm>
                <a:off x="6682766" y="4999284"/>
                <a:ext cx="1511158" cy="646204"/>
              </a:xfrm>
              <a:prstGeom prst="rect">
                <a:avLst/>
              </a:prstGeom>
              <a:noFill/>
            </p:spPr>
            <p:txBody>
              <a:bodyPr>
                <a:spAutoFit/>
              </a:bodyPr>
              <a:lstStyle/>
              <a:p>
                <a:pPr algn="ctr" fontAlgn="auto">
                  <a:spcBef>
                    <a:spcPts val="0"/>
                  </a:spcBef>
                  <a:spcAft>
                    <a:spcPts val="0"/>
                  </a:spcAft>
                  <a:defRPr/>
                </a:pPr>
                <a:r>
                  <a:rPr lang="fr-FR" sz="1200" b="1" dirty="0">
                    <a:latin typeface="+mn-lt"/>
                    <a:cs typeface="+mn-cs"/>
                  </a:rPr>
                  <a:t>Bactériophage </a:t>
                </a:r>
                <a:r>
                  <a:rPr lang="fr-FR" sz="1200" b="1" dirty="0">
                    <a:latin typeface="+mj-lt"/>
                    <a:cs typeface="+mn-cs"/>
                  </a:rPr>
                  <a:t>du staphylocoque</a:t>
                </a:r>
              </a:p>
              <a:p>
                <a:pPr algn="ctr" fontAlgn="auto">
                  <a:spcBef>
                    <a:spcPts val="0"/>
                  </a:spcBef>
                  <a:spcAft>
                    <a:spcPts val="0"/>
                  </a:spcAft>
                  <a:defRPr/>
                </a:pPr>
                <a:r>
                  <a:rPr lang="fr-FR" sz="1200" dirty="0">
                    <a:latin typeface="Symbol" pitchFamily="18" charset="2"/>
                    <a:cs typeface="+mn-cs"/>
                  </a:rPr>
                  <a:t> </a:t>
                </a:r>
                <a:r>
                  <a:rPr lang="fr-FR" sz="1200" dirty="0">
                    <a:latin typeface="+mj-lt"/>
                    <a:cs typeface="+mn-cs"/>
                  </a:rPr>
                  <a:t>x 20 000</a:t>
                </a:r>
              </a:p>
            </p:txBody>
          </p:sp>
        </p:grpSp>
      </p:grpSp>
      <p:cxnSp>
        <p:nvCxnSpPr>
          <p:cNvPr id="8" name="Connecteur droit avec flèche 7"/>
          <p:cNvCxnSpPr/>
          <p:nvPr/>
        </p:nvCxnSpPr>
        <p:spPr bwMode="auto">
          <a:xfrm>
            <a:off x="1617195" y="2666851"/>
            <a:ext cx="358775"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0764" y="552317"/>
            <a:ext cx="3888432" cy="16819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4631941" y="522621"/>
            <a:ext cx="4222864" cy="16819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p:cNvCxnSpPr/>
          <p:nvPr/>
        </p:nvCxnSpPr>
        <p:spPr>
          <a:xfrm flipH="1">
            <a:off x="4395360" y="260648"/>
            <a:ext cx="15268" cy="6336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p:cNvGrpSpPr/>
          <p:nvPr/>
        </p:nvGrpSpPr>
        <p:grpSpPr>
          <a:xfrm>
            <a:off x="367543" y="194565"/>
            <a:ext cx="8408914" cy="6468871"/>
            <a:chOff x="301753" y="154907"/>
            <a:chExt cx="8408914" cy="6468871"/>
          </a:xfrm>
        </p:grpSpPr>
        <p:grpSp>
          <p:nvGrpSpPr>
            <p:cNvPr id="26" name="Groupe 25"/>
            <p:cNvGrpSpPr/>
            <p:nvPr/>
          </p:nvGrpSpPr>
          <p:grpSpPr>
            <a:xfrm>
              <a:off x="413992" y="340122"/>
              <a:ext cx="4283567" cy="1867650"/>
              <a:chOff x="301753" y="154907"/>
              <a:chExt cx="4283567" cy="1867650"/>
            </a:xfrm>
          </p:grpSpPr>
          <p:grpSp>
            <p:nvGrpSpPr>
              <p:cNvPr id="14" name="Groupe 13"/>
              <p:cNvGrpSpPr/>
              <p:nvPr/>
            </p:nvGrpSpPr>
            <p:grpSpPr>
              <a:xfrm>
                <a:off x="307998" y="154907"/>
                <a:ext cx="4277322" cy="1571844"/>
                <a:chOff x="323528" y="260648"/>
                <a:chExt cx="4277322" cy="1571844"/>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4277322" cy="1571844"/>
                </a:xfrm>
                <a:prstGeom prst="rect">
                  <a:avLst/>
                </a:prstGeom>
                <a:ln w="3175">
                  <a:solidFill>
                    <a:schemeClr val="tx1"/>
                  </a:solidFill>
                </a:ln>
              </p:spPr>
            </p:pic>
            <p:sp>
              <p:nvSpPr>
                <p:cNvPr id="3" name="ZoneTexte 2"/>
                <p:cNvSpPr txBox="1"/>
                <p:nvPr/>
              </p:nvSpPr>
              <p:spPr>
                <a:xfrm>
                  <a:off x="323528" y="260648"/>
                  <a:ext cx="576064" cy="307777"/>
                </a:xfrm>
                <a:prstGeom prst="rect">
                  <a:avLst/>
                </a:prstGeom>
                <a:noFill/>
              </p:spPr>
              <p:txBody>
                <a:bodyPr wrap="square" rtlCol="0">
                  <a:spAutoFit/>
                </a:bodyPr>
                <a:lstStyle/>
                <a:p>
                  <a:pPr algn="ctr"/>
                  <a:r>
                    <a:rPr lang="fr-FR" sz="1400" b="1" dirty="0">
                      <a:solidFill>
                        <a:srgbClr val="FF0000"/>
                      </a:solidFill>
                    </a:rPr>
                    <a:t>1943</a:t>
                  </a:r>
                </a:p>
              </p:txBody>
            </p:sp>
          </p:grpSp>
          <p:sp>
            <p:nvSpPr>
              <p:cNvPr id="19" name="ZoneTexte 18"/>
              <p:cNvSpPr txBox="1"/>
              <p:nvPr/>
            </p:nvSpPr>
            <p:spPr>
              <a:xfrm>
                <a:off x="301753" y="1745558"/>
                <a:ext cx="3825768" cy="276999"/>
              </a:xfrm>
              <a:prstGeom prst="rect">
                <a:avLst/>
              </a:prstGeom>
              <a:noFill/>
            </p:spPr>
            <p:txBody>
              <a:bodyPr wrap="square" rtlCol="0">
                <a:spAutoFit/>
              </a:bodyPr>
              <a:lstStyle/>
              <a:p>
                <a:r>
                  <a:rPr lang="fr-FR" sz="1200" b="1" dirty="0">
                    <a:solidFill>
                      <a:srgbClr val="FF0000"/>
                    </a:solidFill>
                    <a:sym typeface="Symbol" panose="05050102010706020507" pitchFamily="18" charset="2"/>
                  </a:rPr>
                  <a:t></a:t>
                </a:r>
                <a:r>
                  <a:rPr lang="fr-FR" sz="1200" b="1" dirty="0">
                    <a:solidFill>
                      <a:srgbClr val="FF0000"/>
                    </a:solidFill>
                  </a:rPr>
                  <a:t>Test de fluctuation (cours V diapo 17-21)</a:t>
                </a:r>
              </a:p>
            </p:txBody>
          </p:sp>
        </p:grpSp>
        <p:grpSp>
          <p:nvGrpSpPr>
            <p:cNvPr id="24" name="Groupe 23"/>
            <p:cNvGrpSpPr/>
            <p:nvPr/>
          </p:nvGrpSpPr>
          <p:grpSpPr>
            <a:xfrm>
              <a:off x="301753" y="2656855"/>
              <a:ext cx="5728084" cy="1988061"/>
              <a:chOff x="282663" y="2764712"/>
              <a:chExt cx="5728084" cy="1988061"/>
            </a:xfrm>
          </p:grpSpPr>
          <p:pic>
            <p:nvPicPr>
              <p:cNvPr id="16" name="Image 1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769237"/>
                <a:ext cx="5687219" cy="1686160"/>
              </a:xfrm>
              <a:prstGeom prst="rect">
                <a:avLst/>
              </a:prstGeom>
              <a:ln w="3175">
                <a:solidFill>
                  <a:schemeClr val="tx1"/>
                </a:solidFill>
              </a:ln>
            </p:spPr>
          </p:pic>
          <p:sp>
            <p:nvSpPr>
              <p:cNvPr id="17" name="ZoneTexte 16"/>
              <p:cNvSpPr txBox="1"/>
              <p:nvPr/>
            </p:nvSpPr>
            <p:spPr>
              <a:xfrm>
                <a:off x="282663" y="2764712"/>
                <a:ext cx="576064" cy="307777"/>
              </a:xfrm>
              <a:prstGeom prst="rect">
                <a:avLst/>
              </a:prstGeom>
              <a:noFill/>
            </p:spPr>
            <p:txBody>
              <a:bodyPr wrap="square" rtlCol="0">
                <a:spAutoFit/>
              </a:bodyPr>
              <a:lstStyle/>
              <a:p>
                <a:pPr algn="ctr"/>
                <a:r>
                  <a:rPr lang="fr-FR" sz="1400" b="1" dirty="0">
                    <a:solidFill>
                      <a:srgbClr val="FF0000"/>
                    </a:solidFill>
                  </a:rPr>
                  <a:t>1952</a:t>
                </a:r>
              </a:p>
            </p:txBody>
          </p:sp>
          <p:sp>
            <p:nvSpPr>
              <p:cNvPr id="23" name="ZoneTexte 22"/>
              <p:cNvSpPr txBox="1"/>
              <p:nvPr/>
            </p:nvSpPr>
            <p:spPr>
              <a:xfrm>
                <a:off x="323528" y="4475774"/>
                <a:ext cx="4666102" cy="276999"/>
              </a:xfrm>
              <a:prstGeom prst="rect">
                <a:avLst/>
              </a:prstGeom>
              <a:noFill/>
            </p:spPr>
            <p:txBody>
              <a:bodyPr wrap="square" rtlCol="0">
                <a:spAutoFit/>
              </a:bodyPr>
              <a:lstStyle/>
              <a:p>
                <a:r>
                  <a:rPr lang="fr-FR" sz="1200" b="1" dirty="0">
                    <a:solidFill>
                      <a:srgbClr val="FF0000"/>
                    </a:solidFill>
                    <a:sym typeface="Symbol" panose="05050102010706020507" pitchFamily="18" charset="2"/>
                  </a:rPr>
                  <a:t></a:t>
                </a:r>
                <a:r>
                  <a:rPr lang="fr-FR" sz="1200" b="1" dirty="0">
                    <a:solidFill>
                      <a:srgbClr val="FF0000"/>
                    </a:solidFill>
                  </a:rPr>
                  <a:t> preuve définitive que l’ADN est bien le support de l’hérédité</a:t>
                </a:r>
              </a:p>
            </p:txBody>
          </p:sp>
        </p:grpSp>
        <p:grpSp>
          <p:nvGrpSpPr>
            <p:cNvPr id="22" name="Groupe 21"/>
            <p:cNvGrpSpPr/>
            <p:nvPr/>
          </p:nvGrpSpPr>
          <p:grpSpPr>
            <a:xfrm>
              <a:off x="5025447" y="154907"/>
              <a:ext cx="3685220" cy="2349712"/>
              <a:chOff x="4914038" y="260648"/>
              <a:chExt cx="3685220" cy="2349712"/>
            </a:xfrm>
          </p:grpSpPr>
          <p:pic>
            <p:nvPicPr>
              <p:cNvPr id="5"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60648"/>
                <a:ext cx="3505200" cy="1885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4989630" y="260648"/>
                <a:ext cx="576064" cy="307777"/>
              </a:xfrm>
              <a:prstGeom prst="rect">
                <a:avLst/>
              </a:prstGeom>
              <a:noFill/>
            </p:spPr>
            <p:txBody>
              <a:bodyPr wrap="square" rtlCol="0">
                <a:spAutoFit/>
              </a:bodyPr>
              <a:lstStyle/>
              <a:p>
                <a:pPr algn="ctr"/>
                <a:r>
                  <a:rPr lang="fr-FR" sz="1400" b="1" dirty="0">
                    <a:solidFill>
                      <a:srgbClr val="FF0000"/>
                    </a:solidFill>
                  </a:rPr>
                  <a:t>1947</a:t>
                </a:r>
              </a:p>
            </p:txBody>
          </p:sp>
          <p:sp>
            <p:nvSpPr>
              <p:cNvPr id="20" name="ZoneTexte 19"/>
              <p:cNvSpPr txBox="1"/>
              <p:nvPr/>
            </p:nvSpPr>
            <p:spPr>
              <a:xfrm>
                <a:off x="4914038" y="2148695"/>
                <a:ext cx="3685220" cy="461665"/>
              </a:xfrm>
              <a:prstGeom prst="rect">
                <a:avLst/>
              </a:prstGeom>
              <a:noFill/>
            </p:spPr>
            <p:txBody>
              <a:bodyPr wrap="square" rtlCol="0">
                <a:spAutoFit/>
              </a:bodyPr>
              <a:lstStyle/>
              <a:p>
                <a:pPr algn="ctr"/>
                <a:r>
                  <a:rPr lang="fr-FR" sz="1200" b="1" dirty="0">
                    <a:solidFill>
                      <a:srgbClr val="FF0000"/>
                    </a:solidFill>
                    <a:sym typeface="Symbol" panose="05050102010706020507" pitchFamily="18" charset="2"/>
                  </a:rPr>
                  <a:t> sélection de phages mutants et croisement pour l’élaboration de cartographies des génomes de phages</a:t>
                </a:r>
                <a:endParaRPr lang="fr-FR" sz="1200" b="1" dirty="0">
                  <a:solidFill>
                    <a:srgbClr val="FF0000"/>
                  </a:solidFill>
                </a:endParaRPr>
              </a:p>
            </p:txBody>
          </p:sp>
        </p:grpSp>
        <p:grpSp>
          <p:nvGrpSpPr>
            <p:cNvPr id="29" name="Groupe 28"/>
            <p:cNvGrpSpPr/>
            <p:nvPr/>
          </p:nvGrpSpPr>
          <p:grpSpPr>
            <a:xfrm>
              <a:off x="1979712" y="4797152"/>
              <a:ext cx="6730955" cy="1826626"/>
              <a:chOff x="1650697" y="4590256"/>
              <a:chExt cx="6730955" cy="1826626"/>
            </a:xfrm>
          </p:grpSpPr>
          <p:pic>
            <p:nvPicPr>
              <p:cNvPr id="25" name="Image 24"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642" y="4590256"/>
                <a:ext cx="6697010" cy="1543265"/>
              </a:xfrm>
              <a:prstGeom prst="rect">
                <a:avLst/>
              </a:prstGeom>
              <a:ln w="3175">
                <a:solidFill>
                  <a:schemeClr val="tx1"/>
                </a:solidFill>
              </a:ln>
            </p:spPr>
          </p:pic>
          <p:sp>
            <p:nvSpPr>
              <p:cNvPr id="27" name="ZoneTexte 26"/>
              <p:cNvSpPr txBox="1"/>
              <p:nvPr/>
            </p:nvSpPr>
            <p:spPr>
              <a:xfrm>
                <a:off x="1684642" y="6139883"/>
                <a:ext cx="5400600" cy="276999"/>
              </a:xfrm>
              <a:prstGeom prst="rect">
                <a:avLst/>
              </a:prstGeom>
              <a:noFill/>
            </p:spPr>
            <p:txBody>
              <a:bodyPr wrap="square" rtlCol="0">
                <a:spAutoFit/>
              </a:bodyPr>
              <a:lstStyle/>
              <a:p>
                <a:r>
                  <a:rPr lang="fr-FR" altLang="fr-FR" sz="1200" b="1" dirty="0">
                    <a:solidFill>
                      <a:srgbClr val="FF0000"/>
                    </a:solidFill>
                    <a:sym typeface="Symbol" panose="05050102010706020507" pitchFamily="18" charset="2"/>
                  </a:rPr>
                  <a:t> l</a:t>
                </a:r>
                <a:r>
                  <a:rPr lang="fr-FR" altLang="fr-FR" sz="1200" b="1" dirty="0">
                    <a:solidFill>
                      <a:srgbClr val="FF0000"/>
                    </a:solidFill>
                  </a:rPr>
                  <a:t>es bactéries hôtes peuvent modifient la virulence des phages</a:t>
                </a:r>
              </a:p>
            </p:txBody>
          </p:sp>
          <p:sp>
            <p:nvSpPr>
              <p:cNvPr id="28" name="ZoneTexte 27"/>
              <p:cNvSpPr txBox="1"/>
              <p:nvPr/>
            </p:nvSpPr>
            <p:spPr>
              <a:xfrm>
                <a:off x="1650697" y="4590256"/>
                <a:ext cx="576064" cy="307777"/>
              </a:xfrm>
              <a:prstGeom prst="rect">
                <a:avLst/>
              </a:prstGeom>
              <a:noFill/>
            </p:spPr>
            <p:txBody>
              <a:bodyPr wrap="square" rtlCol="0">
                <a:spAutoFit/>
              </a:bodyPr>
              <a:lstStyle/>
              <a:p>
                <a:pPr algn="ctr"/>
                <a:r>
                  <a:rPr lang="fr-FR" sz="1400" b="1" dirty="0">
                    <a:solidFill>
                      <a:srgbClr val="FF0000"/>
                    </a:solidFill>
                  </a:rPr>
                  <a:t>1952</a:t>
                </a:r>
              </a:p>
            </p:txBody>
          </p:sp>
        </p:grpSp>
      </p:grpSp>
    </p:spTree>
    <p:extLst>
      <p:ext uri="{BB962C8B-B14F-4D97-AF65-F5344CB8AC3E}">
        <p14:creationId xmlns:p14="http://schemas.microsoft.com/office/powerpoint/2010/main" val="3409274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354634" y="188640"/>
            <a:ext cx="3961782" cy="1265527"/>
          </a:xfrm>
          <a:prstGeom prst="rect">
            <a:avLst/>
          </a:prstGeom>
          <a:solidFill>
            <a:srgbClr val="FFCDC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683568" y="280196"/>
            <a:ext cx="7783512" cy="5978525"/>
            <a:chOff x="508169" y="300038"/>
            <a:chExt cx="7783512" cy="5978525"/>
          </a:xfrm>
        </p:grpSpPr>
        <p:sp>
          <p:nvSpPr>
            <p:cNvPr id="41987" name="ZoneTexte 1"/>
            <p:cNvSpPr txBox="1">
              <a:spLocks noChangeArrowheads="1"/>
            </p:cNvSpPr>
            <p:nvPr/>
          </p:nvSpPr>
          <p:spPr bwMode="auto">
            <a:xfrm>
              <a:off x="4043731" y="300038"/>
              <a:ext cx="4247950"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b="1" dirty="0"/>
                <a:t>Couplage Restriction / Modification</a:t>
              </a:r>
            </a:p>
            <a:p>
              <a:pPr algn="ctr">
                <a:lnSpc>
                  <a:spcPts val="1500"/>
                </a:lnSpc>
              </a:pPr>
              <a:endParaRPr lang="fr-FR" altLang="fr-FR" sz="800" b="1" dirty="0"/>
            </a:p>
            <a:p>
              <a:pPr algn="ctr">
                <a:lnSpc>
                  <a:spcPts val="1500"/>
                </a:lnSpc>
              </a:pPr>
              <a:r>
                <a:rPr lang="fr-FR" altLang="fr-FR" sz="2400" b="1" dirty="0">
                  <a:solidFill>
                    <a:srgbClr val="FF0000"/>
                  </a:solidFill>
                </a:rPr>
                <a:t>R-M Systèmes </a:t>
              </a:r>
            </a:p>
            <a:p>
              <a:pPr algn="ctr">
                <a:lnSpc>
                  <a:spcPts val="1500"/>
                </a:lnSpc>
              </a:pPr>
              <a:endParaRPr lang="fr-FR" altLang="fr-FR" sz="500" b="1" dirty="0">
                <a:solidFill>
                  <a:srgbClr val="FF0000"/>
                </a:solidFill>
              </a:endParaRPr>
            </a:p>
            <a:p>
              <a:pPr algn="ctr">
                <a:lnSpc>
                  <a:spcPts val="1500"/>
                </a:lnSpc>
              </a:pPr>
              <a:r>
                <a:rPr lang="fr-FR" altLang="fr-FR" b="1" dirty="0"/>
                <a:t>Mécanisme de défense de la bactéries</a:t>
              </a:r>
            </a:p>
          </p:txBody>
        </p:sp>
        <p:pic>
          <p:nvPicPr>
            <p:cNvPr id="41991" name="Image 5"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267" y="1454167"/>
              <a:ext cx="6954585" cy="46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ZoneTexte 6"/>
            <p:cNvSpPr txBox="1">
              <a:spLocks noChangeArrowheads="1"/>
            </p:cNvSpPr>
            <p:nvPr/>
          </p:nvSpPr>
          <p:spPr bwMode="auto">
            <a:xfrm>
              <a:off x="1199764" y="1454167"/>
              <a:ext cx="1295985" cy="338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ADN phage</a:t>
              </a:r>
            </a:p>
          </p:txBody>
        </p:sp>
        <p:sp>
          <p:nvSpPr>
            <p:cNvPr id="41993" name="ZoneTexte 11"/>
            <p:cNvSpPr txBox="1">
              <a:spLocks noChangeArrowheads="1"/>
            </p:cNvSpPr>
            <p:nvPr/>
          </p:nvSpPr>
          <p:spPr bwMode="auto">
            <a:xfrm>
              <a:off x="4871721" y="2462250"/>
              <a:ext cx="1295985" cy="584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ADN phage</a:t>
              </a:r>
            </a:p>
            <a:p>
              <a:pPr algn="ctr"/>
              <a:r>
                <a:rPr lang="fr-FR" altLang="fr-FR" sz="1600" b="1" dirty="0"/>
                <a:t>dégradé</a:t>
              </a:r>
            </a:p>
          </p:txBody>
        </p:sp>
        <p:sp>
          <p:nvSpPr>
            <p:cNvPr id="41994" name="ZoneTexte 12"/>
            <p:cNvSpPr txBox="1">
              <a:spLocks noChangeArrowheads="1"/>
            </p:cNvSpPr>
            <p:nvPr/>
          </p:nvSpPr>
          <p:spPr bwMode="auto">
            <a:xfrm>
              <a:off x="1735827" y="5244613"/>
              <a:ext cx="1295985" cy="584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ADN</a:t>
              </a:r>
            </a:p>
            <a:p>
              <a:pPr algn="ctr"/>
              <a:r>
                <a:rPr lang="fr-FR" altLang="fr-FR" sz="1600" b="1" dirty="0"/>
                <a:t>bactérien</a:t>
              </a:r>
            </a:p>
          </p:txBody>
        </p:sp>
        <p:sp>
          <p:nvSpPr>
            <p:cNvPr id="41995" name="ZoneTexte 13"/>
            <p:cNvSpPr txBox="1">
              <a:spLocks noChangeArrowheads="1"/>
            </p:cNvSpPr>
            <p:nvPr/>
          </p:nvSpPr>
          <p:spPr bwMode="auto">
            <a:xfrm>
              <a:off x="2063754" y="1810493"/>
              <a:ext cx="2267974" cy="338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Enzyme de restriction</a:t>
              </a:r>
            </a:p>
          </p:txBody>
        </p:sp>
        <p:sp>
          <p:nvSpPr>
            <p:cNvPr id="8" name="Rectangle 7"/>
            <p:cNvSpPr/>
            <p:nvPr/>
          </p:nvSpPr>
          <p:spPr bwMode="auto">
            <a:xfrm>
              <a:off x="705019" y="5126038"/>
              <a:ext cx="9271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Rectangle à coins arrondis 21"/>
            <p:cNvSpPr/>
            <p:nvPr/>
          </p:nvSpPr>
          <p:spPr bwMode="auto">
            <a:xfrm>
              <a:off x="3195806" y="5354638"/>
              <a:ext cx="4295776" cy="923925"/>
            </a:xfrm>
            <a:prstGeom prst="roundRect">
              <a:avLst/>
            </a:prstGeom>
            <a:solidFill>
              <a:srgbClr val="E7FAFD"/>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fr-FR" sz="1600" b="1" dirty="0"/>
                <a:t>L’ ADN bactérien est </a:t>
              </a:r>
              <a:r>
                <a:rPr lang="fr-FR" sz="1600" b="1" dirty="0" err="1"/>
                <a:t>méthylé</a:t>
              </a:r>
              <a:r>
                <a:rPr lang="fr-FR" sz="1600" b="1" dirty="0"/>
                <a:t> sur les mêmes sites que ceux reconnus par l’enzyme de restriction afin de le protéger des coupures</a:t>
              </a:r>
            </a:p>
          </p:txBody>
        </p:sp>
        <p:sp>
          <p:nvSpPr>
            <p:cNvPr id="28" name="Ellipse 27"/>
            <p:cNvSpPr/>
            <p:nvPr/>
          </p:nvSpPr>
          <p:spPr bwMode="auto">
            <a:xfrm rot="1330565">
              <a:off x="508169" y="4497388"/>
              <a:ext cx="503237" cy="792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3" name="Connecteur droit avec flèche 2"/>
            <p:cNvCxnSpPr/>
            <p:nvPr/>
          </p:nvCxnSpPr>
          <p:spPr>
            <a:xfrm flipV="1">
              <a:off x="5120005" y="4102786"/>
              <a:ext cx="1114685" cy="983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475776">
              <a:off x="6195321" y="2734794"/>
              <a:ext cx="1879276" cy="1857424"/>
            </a:xfrm>
            <a:prstGeom prst="rect">
              <a:avLst/>
            </a:prstGeom>
          </p:spPr>
        </p:pic>
        <p:pic>
          <p:nvPicPr>
            <p:cNvPr id="6" name="Image 5"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4778510">
              <a:off x="7671113" y="3209876"/>
              <a:ext cx="145401" cy="197328"/>
            </a:xfrm>
            <a:prstGeom prst="rect">
              <a:avLst/>
            </a:prstGeom>
          </p:spPr>
        </p:pic>
        <p:pic>
          <p:nvPicPr>
            <p:cNvPr id="5" name="Image 4" descr="Capture d’écran"/>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751302">
              <a:off x="7212440" y="3289942"/>
              <a:ext cx="481589" cy="324349"/>
            </a:xfrm>
            <a:prstGeom prst="rect">
              <a:avLst/>
            </a:prstGeom>
          </p:spPr>
        </p:pic>
        <p:pic>
          <p:nvPicPr>
            <p:cNvPr id="9" name="Image 8" descr="Capture d’écran"/>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9581642">
              <a:off x="7366530" y="3115794"/>
              <a:ext cx="121251" cy="177213"/>
            </a:xfrm>
            <a:prstGeom prst="rect">
              <a:avLst/>
            </a:prstGeom>
          </p:spPr>
        </p:pic>
        <p:sp>
          <p:nvSpPr>
            <p:cNvPr id="31" name="ZoneTexte 11"/>
            <p:cNvSpPr txBox="1">
              <a:spLocks noChangeArrowheads="1"/>
            </p:cNvSpPr>
            <p:nvPr/>
          </p:nvSpPr>
          <p:spPr bwMode="auto">
            <a:xfrm>
              <a:off x="6995696" y="3816534"/>
              <a:ext cx="1295985" cy="584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FF0000"/>
                  </a:solidFill>
                </a:rPr>
                <a:t>ADN phage</a:t>
              </a:r>
            </a:p>
            <a:p>
              <a:pPr algn="ctr"/>
              <a:r>
                <a:rPr lang="fr-FR" altLang="fr-FR" sz="1600" b="1" dirty="0" err="1">
                  <a:solidFill>
                    <a:srgbClr val="FF0000"/>
                  </a:solidFill>
                </a:rPr>
                <a:t>méthylé</a:t>
              </a:r>
              <a:endParaRPr lang="fr-FR" altLang="fr-FR" sz="1600" b="1" dirty="0">
                <a:solidFill>
                  <a:srgbClr val="FF0000"/>
                </a:solidFill>
              </a:endParaRPr>
            </a:p>
          </p:txBody>
        </p:sp>
      </p:grpSp>
      <p:pic>
        <p:nvPicPr>
          <p:cNvPr id="14" name="Image 13" descr="Capture d’écran"/>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rot="8852557">
            <a:off x="7336106" y="3253199"/>
            <a:ext cx="111815" cy="167723"/>
          </a:xfrm>
          <a:prstGeom prst="rect">
            <a:avLst/>
          </a:prstGeom>
        </p:spPr>
      </p:pic>
      <p:pic>
        <p:nvPicPr>
          <p:cNvPr id="20" name="Image 19"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8959335">
            <a:off x="7823078" y="3446532"/>
            <a:ext cx="100534" cy="13643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517946" y="306356"/>
            <a:ext cx="8108109" cy="6245288"/>
            <a:chOff x="323528" y="183121"/>
            <a:chExt cx="8108109" cy="6245288"/>
          </a:xfrm>
        </p:grpSpPr>
        <p:grpSp>
          <p:nvGrpSpPr>
            <p:cNvPr id="10" name="Groupe 9"/>
            <p:cNvGrpSpPr/>
            <p:nvPr/>
          </p:nvGrpSpPr>
          <p:grpSpPr>
            <a:xfrm>
              <a:off x="2915816" y="2204325"/>
              <a:ext cx="5515821" cy="2194004"/>
              <a:chOff x="3131943" y="2491438"/>
              <a:chExt cx="5515821" cy="2194004"/>
            </a:xfrm>
          </p:grpSpPr>
          <p:pic>
            <p:nvPicPr>
              <p:cNvPr id="8" name="Image 7"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2491438"/>
                <a:ext cx="5372013" cy="1720449"/>
              </a:xfrm>
              <a:prstGeom prst="rect">
                <a:avLst/>
              </a:prstGeom>
              <a:ln>
                <a:solidFill>
                  <a:schemeClr val="tx1"/>
                </a:solidFill>
              </a:ln>
            </p:spPr>
          </p:pic>
          <p:sp>
            <p:nvSpPr>
              <p:cNvPr id="9" name="ZoneTexte 8"/>
              <p:cNvSpPr txBox="1"/>
              <p:nvPr/>
            </p:nvSpPr>
            <p:spPr>
              <a:xfrm>
                <a:off x="3131943" y="4223777"/>
                <a:ext cx="5515821" cy="461665"/>
              </a:xfrm>
              <a:prstGeom prst="rect">
                <a:avLst/>
              </a:prstGeom>
              <a:noFill/>
            </p:spPr>
            <p:txBody>
              <a:bodyPr wrap="square" rtlCol="0">
                <a:spAutoFit/>
              </a:bodyPr>
              <a:lstStyle/>
              <a:p>
                <a:pPr marL="171450" indent="-171450">
                  <a:buFont typeface="Symbol" panose="05050102010706020507" pitchFamily="18" charset="2"/>
                  <a:buChar char="Þ"/>
                </a:pPr>
                <a:r>
                  <a:rPr lang="fr-FR" sz="1200" b="1" dirty="0">
                    <a:solidFill>
                      <a:srgbClr val="FF0000"/>
                    </a:solidFill>
                    <a:sym typeface="Symbol" panose="05050102010706020507" pitchFamily="18" charset="2"/>
                  </a:rPr>
                  <a:t>Mise au point de la technique de séquençage de l’ADN à partir d’un phage </a:t>
                </a:r>
                <a:r>
                  <a:rPr lang="fr-FR" sz="1200" b="1" dirty="0" err="1">
                    <a:solidFill>
                      <a:srgbClr val="FF0000"/>
                    </a:solidFill>
                    <a:sym typeface="Symbol" panose="05050102010706020507" pitchFamily="18" charset="2"/>
                  </a:rPr>
                  <a:t>ssDNA</a:t>
                </a:r>
                <a:endParaRPr lang="fr-FR" sz="1200" b="1" dirty="0">
                  <a:solidFill>
                    <a:srgbClr val="FF0000"/>
                  </a:solidFill>
                  <a:sym typeface="Symbol" panose="05050102010706020507" pitchFamily="18" charset="2"/>
                </a:endParaRPr>
              </a:p>
              <a:p>
                <a:r>
                  <a:rPr lang="fr-FR" sz="1200" b="1" dirty="0">
                    <a:solidFill>
                      <a:srgbClr val="FF0000"/>
                    </a:solidFill>
                    <a:sym typeface="Symbol" panose="05050102010706020507" pitchFamily="18" charset="2"/>
                  </a:rPr>
                  <a:t>                                                                                                                         (prix Nobel 1980) </a:t>
                </a:r>
                <a:endParaRPr lang="fr-FR" sz="1200" b="1" dirty="0">
                  <a:solidFill>
                    <a:srgbClr val="FF0000"/>
                  </a:solidFill>
                </a:endParaRPr>
              </a:p>
            </p:txBody>
          </p:sp>
        </p:grpSp>
        <p:sp>
          <p:nvSpPr>
            <p:cNvPr id="11" name="ZoneTexte 10"/>
            <p:cNvSpPr txBox="1"/>
            <p:nvPr/>
          </p:nvSpPr>
          <p:spPr>
            <a:xfrm>
              <a:off x="7783670" y="2205931"/>
              <a:ext cx="576064" cy="307777"/>
            </a:xfrm>
            <a:prstGeom prst="rect">
              <a:avLst/>
            </a:prstGeom>
            <a:solidFill>
              <a:schemeClr val="bg1"/>
            </a:solidFill>
          </p:spPr>
          <p:txBody>
            <a:bodyPr wrap="square" rtlCol="0">
              <a:spAutoFit/>
            </a:bodyPr>
            <a:lstStyle/>
            <a:p>
              <a:pPr algn="ctr"/>
              <a:r>
                <a:rPr lang="fr-FR" sz="1400" b="1" dirty="0">
                  <a:solidFill>
                    <a:srgbClr val="FF0000"/>
                  </a:solidFill>
                </a:rPr>
                <a:t>1973</a:t>
              </a:r>
            </a:p>
          </p:txBody>
        </p:sp>
        <p:grpSp>
          <p:nvGrpSpPr>
            <p:cNvPr id="17" name="Groupe 16"/>
            <p:cNvGrpSpPr/>
            <p:nvPr/>
          </p:nvGrpSpPr>
          <p:grpSpPr>
            <a:xfrm>
              <a:off x="323528" y="183121"/>
              <a:ext cx="5443691" cy="1933183"/>
              <a:chOff x="384049" y="310807"/>
              <a:chExt cx="5443691" cy="1933183"/>
            </a:xfrm>
          </p:grpSpPr>
          <p:pic>
            <p:nvPicPr>
              <p:cNvPr id="2" name="Image 1"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40" y="310807"/>
                <a:ext cx="5400600" cy="1663444"/>
              </a:xfrm>
              <a:prstGeom prst="rect">
                <a:avLst/>
              </a:prstGeom>
              <a:ln w="3175">
                <a:solidFill>
                  <a:schemeClr val="tx1"/>
                </a:solidFill>
              </a:ln>
            </p:spPr>
          </p:pic>
          <p:sp>
            <p:nvSpPr>
              <p:cNvPr id="4" name="ZoneTexte 3"/>
              <p:cNvSpPr txBox="1"/>
              <p:nvPr/>
            </p:nvSpPr>
            <p:spPr>
              <a:xfrm>
                <a:off x="5251676" y="338399"/>
                <a:ext cx="576064" cy="307777"/>
              </a:xfrm>
              <a:prstGeom prst="rect">
                <a:avLst/>
              </a:prstGeom>
              <a:solidFill>
                <a:schemeClr val="bg1"/>
              </a:solidFill>
            </p:spPr>
            <p:txBody>
              <a:bodyPr wrap="square" rtlCol="0">
                <a:spAutoFit/>
              </a:bodyPr>
              <a:lstStyle/>
              <a:p>
                <a:pPr algn="ctr"/>
                <a:r>
                  <a:rPr lang="fr-FR" sz="1400" b="1" dirty="0">
                    <a:solidFill>
                      <a:srgbClr val="FF0000"/>
                    </a:solidFill>
                  </a:rPr>
                  <a:t>1961</a:t>
                </a:r>
              </a:p>
            </p:txBody>
          </p:sp>
          <p:sp>
            <p:nvSpPr>
              <p:cNvPr id="6" name="ZoneTexte 5"/>
              <p:cNvSpPr txBox="1"/>
              <p:nvPr/>
            </p:nvSpPr>
            <p:spPr>
              <a:xfrm>
                <a:off x="384049" y="1966991"/>
                <a:ext cx="4666102" cy="276999"/>
              </a:xfrm>
              <a:prstGeom prst="rect">
                <a:avLst/>
              </a:prstGeom>
              <a:noFill/>
            </p:spPr>
            <p:txBody>
              <a:bodyPr wrap="square" rtlCol="0">
                <a:spAutoFit/>
              </a:bodyPr>
              <a:lstStyle/>
              <a:p>
                <a:r>
                  <a:rPr lang="fr-FR" sz="1200" b="1" dirty="0">
                    <a:solidFill>
                      <a:srgbClr val="FF0000"/>
                    </a:solidFill>
                    <a:sym typeface="Symbol" panose="05050102010706020507" pitchFamily="18" charset="2"/>
                  </a:rPr>
                  <a:t> la lecture de l’ADN se fait par triplet de paires de base = les codons</a:t>
                </a:r>
                <a:endParaRPr lang="fr-FR" sz="1200" b="1" dirty="0">
                  <a:solidFill>
                    <a:srgbClr val="FF0000"/>
                  </a:solidFill>
                </a:endParaRPr>
              </a:p>
            </p:txBody>
          </p:sp>
        </p:grpSp>
        <p:grpSp>
          <p:nvGrpSpPr>
            <p:cNvPr id="16" name="Groupe 15"/>
            <p:cNvGrpSpPr/>
            <p:nvPr/>
          </p:nvGrpSpPr>
          <p:grpSpPr>
            <a:xfrm>
              <a:off x="494593" y="4312337"/>
              <a:ext cx="4323972" cy="2116072"/>
              <a:chOff x="278569" y="4552325"/>
              <a:chExt cx="4323972" cy="2116072"/>
            </a:xfrm>
          </p:grpSpPr>
          <p:pic>
            <p:nvPicPr>
              <p:cNvPr id="12" name="Image 11"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69" y="4552325"/>
                <a:ext cx="4323972" cy="1839073"/>
              </a:xfrm>
              <a:prstGeom prst="rect">
                <a:avLst/>
              </a:prstGeom>
              <a:ln w="3175">
                <a:solidFill>
                  <a:schemeClr val="tx1"/>
                </a:solidFill>
              </a:ln>
            </p:spPr>
          </p:pic>
          <p:sp>
            <p:nvSpPr>
              <p:cNvPr id="14" name="ZoneTexte 13"/>
              <p:cNvSpPr txBox="1"/>
              <p:nvPr/>
            </p:nvSpPr>
            <p:spPr>
              <a:xfrm>
                <a:off x="4006831" y="4552325"/>
                <a:ext cx="576064" cy="307777"/>
              </a:xfrm>
              <a:prstGeom prst="rect">
                <a:avLst/>
              </a:prstGeom>
              <a:solidFill>
                <a:schemeClr val="bg1"/>
              </a:solidFill>
            </p:spPr>
            <p:txBody>
              <a:bodyPr wrap="square" rtlCol="0">
                <a:spAutoFit/>
              </a:bodyPr>
              <a:lstStyle/>
              <a:p>
                <a:pPr algn="ctr"/>
                <a:r>
                  <a:rPr lang="fr-FR" sz="1400" b="1" dirty="0">
                    <a:solidFill>
                      <a:srgbClr val="FF0000"/>
                    </a:solidFill>
                  </a:rPr>
                  <a:t>1977</a:t>
                </a:r>
              </a:p>
            </p:txBody>
          </p:sp>
          <p:sp>
            <p:nvSpPr>
              <p:cNvPr id="15" name="ZoneTexte 14"/>
              <p:cNvSpPr txBox="1"/>
              <p:nvPr/>
            </p:nvSpPr>
            <p:spPr>
              <a:xfrm>
                <a:off x="350577" y="6391398"/>
                <a:ext cx="2709255" cy="276999"/>
              </a:xfrm>
              <a:prstGeom prst="rect">
                <a:avLst/>
              </a:prstGeom>
              <a:noFill/>
            </p:spPr>
            <p:txBody>
              <a:bodyPr wrap="square" rtlCol="0">
                <a:spAutoFit/>
              </a:bodyPr>
              <a:lstStyle/>
              <a:p>
                <a:r>
                  <a:rPr lang="fr-FR" sz="1200" b="1" dirty="0">
                    <a:solidFill>
                      <a:srgbClr val="FF0000"/>
                    </a:solidFill>
                    <a:sym typeface="Symbol" panose="05050102010706020507" pitchFamily="18" charset="2"/>
                  </a:rPr>
                  <a:t>1</a:t>
                </a:r>
                <a:r>
                  <a:rPr lang="fr-FR" sz="1200" b="1" baseline="30000" dirty="0">
                    <a:solidFill>
                      <a:srgbClr val="FF0000"/>
                    </a:solidFill>
                    <a:sym typeface="Symbol" panose="05050102010706020507" pitchFamily="18" charset="2"/>
                  </a:rPr>
                  <a:t>er</a:t>
                </a:r>
                <a:r>
                  <a:rPr lang="fr-FR" sz="1200" b="1" dirty="0">
                    <a:solidFill>
                      <a:srgbClr val="FF0000"/>
                    </a:solidFill>
                    <a:sym typeface="Symbol" panose="05050102010706020507" pitchFamily="18" charset="2"/>
                  </a:rPr>
                  <a:t> séquençage d’un génome entier</a:t>
                </a:r>
                <a:endParaRPr lang="fr-FR" sz="1200" b="1" dirty="0">
                  <a:solidFill>
                    <a:srgbClr val="FF0000"/>
                  </a:solidFill>
                </a:endParaRPr>
              </a:p>
            </p:txBody>
          </p:sp>
        </p:grpSp>
      </p:grpSp>
    </p:spTree>
    <p:extLst>
      <p:ext uri="{BB962C8B-B14F-4D97-AF65-F5344CB8AC3E}">
        <p14:creationId xmlns:p14="http://schemas.microsoft.com/office/powerpoint/2010/main" val="1689460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73578" y="1536174"/>
            <a:ext cx="7596844" cy="3785652"/>
          </a:xfrm>
          <a:prstGeom prst="rect">
            <a:avLst/>
          </a:prstGeom>
          <a:noFill/>
        </p:spPr>
        <p:txBody>
          <a:bodyPr wrap="square" rtlCol="0">
            <a:spAutoFit/>
          </a:bodyPr>
          <a:lstStyle/>
          <a:p>
            <a:pPr algn="just"/>
            <a:r>
              <a:rPr lang="fr-FR" sz="2400" b="1" dirty="0"/>
              <a:t>	L’étude des phages a non seulement permis d’accroitre la connaissance sur la biologie des phages mais elle a aussi permis de jeter les bases de ce qu’on appellera</a:t>
            </a:r>
          </a:p>
          <a:p>
            <a:pPr algn="just"/>
            <a:r>
              <a:rPr lang="fr-FR" sz="2400" b="1" dirty="0"/>
              <a:t> la </a:t>
            </a:r>
            <a:r>
              <a:rPr lang="fr-FR" sz="2400" b="1" dirty="0">
                <a:solidFill>
                  <a:srgbClr val="FF0000"/>
                </a:solidFill>
              </a:rPr>
              <a:t>Biologie Moléculaire </a:t>
            </a:r>
            <a:r>
              <a:rPr lang="fr-FR" sz="2400" b="1" dirty="0"/>
              <a:t>ou manipulation des acides nucléiques (marquage de l’ADN, séquençage de l’ADN, coupure de l’ADN par les enzymes de restriction etc…).</a:t>
            </a:r>
          </a:p>
          <a:p>
            <a:pPr algn="just"/>
            <a:r>
              <a:rPr lang="fr-FR" sz="2400" b="1" dirty="0"/>
              <a:t>	 Elle a fourni des outils pour l’étude de la génétique en générale.</a:t>
            </a:r>
          </a:p>
          <a:p>
            <a:pPr algn="just"/>
            <a:endParaRPr lang="fr-FR" sz="2400" b="1" dirty="0"/>
          </a:p>
          <a:p>
            <a:pPr algn="just"/>
            <a:endParaRPr lang="fr-FR" sz="2400" b="1" dirty="0"/>
          </a:p>
        </p:txBody>
      </p:sp>
    </p:spTree>
    <p:extLst>
      <p:ext uri="{BB962C8B-B14F-4D97-AF65-F5344CB8AC3E}">
        <p14:creationId xmlns:p14="http://schemas.microsoft.com/office/powerpoint/2010/main" val="175987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oneTexte 1"/>
          <p:cNvSpPr txBox="1">
            <a:spLocks noChangeArrowheads="1"/>
          </p:cNvSpPr>
          <p:nvPr/>
        </p:nvSpPr>
        <p:spPr bwMode="auto">
          <a:xfrm>
            <a:off x="899592" y="2859614"/>
            <a:ext cx="73448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solidFill>
                  <a:srgbClr val="FF0000"/>
                </a:solidFill>
              </a:rPr>
              <a:t>5.1.1 Le phage phiX174 : cycle lytique</a:t>
            </a:r>
          </a:p>
          <a:p>
            <a:pPr algn="ctr"/>
            <a:endParaRPr lang="fr-FR" altLang="fr-FR" sz="2000" b="1"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87722" y="1107901"/>
            <a:ext cx="4968552" cy="1384995"/>
          </a:xfrm>
          <a:prstGeom prst="rect">
            <a:avLst/>
          </a:prstGeom>
          <a:noFill/>
        </p:spPr>
        <p:txBody>
          <a:bodyPr wrap="square" rtlCol="0">
            <a:spAutoFit/>
          </a:bodyPr>
          <a:lstStyle/>
          <a:p>
            <a:pPr algn="ctr"/>
            <a:r>
              <a:rPr lang="fr-FR" sz="2400" b="1" dirty="0">
                <a:solidFill>
                  <a:srgbClr val="FF0000"/>
                </a:solidFill>
              </a:rPr>
              <a:t>Le phiX174:</a:t>
            </a:r>
          </a:p>
          <a:p>
            <a:pPr algn="ctr"/>
            <a:endParaRPr lang="fr-FR" sz="1200" b="1" dirty="0">
              <a:solidFill>
                <a:srgbClr val="FF0000"/>
              </a:solidFill>
            </a:endParaRPr>
          </a:p>
          <a:p>
            <a:pPr algn="ctr"/>
            <a:r>
              <a:rPr lang="fr-FR" sz="2400" dirty="0"/>
              <a:t>un génome de type </a:t>
            </a:r>
            <a:r>
              <a:rPr lang="fr-FR" sz="2400" i="1" dirty="0"/>
              <a:t>"couteau suisse"</a:t>
            </a:r>
            <a:r>
              <a:rPr lang="fr-FR" sz="2400" dirty="0"/>
              <a:t> </a:t>
            </a:r>
          </a:p>
          <a:p>
            <a:endParaRPr lang="fr-FR" sz="2400" dirty="0">
              <a:solidFill>
                <a:srgbClr val="FF00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576" y="2492896"/>
            <a:ext cx="3178845" cy="3178845"/>
          </a:xfrm>
          <a:prstGeom prst="rect">
            <a:avLst/>
          </a:prstGeom>
        </p:spPr>
      </p:pic>
    </p:spTree>
    <p:extLst>
      <p:ext uri="{BB962C8B-B14F-4D97-AF65-F5344CB8AC3E}">
        <p14:creationId xmlns:p14="http://schemas.microsoft.com/office/powerpoint/2010/main" val="1863540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395536" y="908720"/>
            <a:ext cx="3673103" cy="4984633"/>
            <a:chOff x="470347" y="788385"/>
            <a:chExt cx="3673103" cy="4984633"/>
          </a:xfrm>
        </p:grpSpPr>
        <p:sp>
          <p:nvSpPr>
            <p:cNvPr id="49155" name="ZoneTexte 2"/>
            <p:cNvSpPr txBox="1">
              <a:spLocks noChangeArrowheads="1"/>
            </p:cNvSpPr>
            <p:nvPr/>
          </p:nvSpPr>
          <p:spPr bwMode="auto">
            <a:xfrm>
              <a:off x="470347" y="4941168"/>
              <a:ext cx="367310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dirty="0"/>
                <a:t>- ADN simple brin (+) circulaire de 5386 </a:t>
              </a:r>
              <a:r>
                <a:rPr lang="fr-FR" altLang="fr-FR" sz="1600" dirty="0" err="1"/>
                <a:t>pb</a:t>
              </a:r>
              <a:r>
                <a:rPr lang="fr-FR" altLang="fr-FR" sz="1600" dirty="0"/>
                <a:t> </a:t>
              </a:r>
            </a:p>
            <a:p>
              <a:r>
                <a:rPr lang="fr-FR" altLang="fr-FR" sz="1600" dirty="0"/>
                <a:t>- 95% de la séquence est codante</a:t>
              </a:r>
            </a:p>
            <a:p>
              <a:r>
                <a:rPr lang="fr-FR" altLang="fr-FR" sz="1600" dirty="0"/>
                <a:t>- 11 gènes (9 essentiels, 2 non essentiels)</a:t>
              </a:r>
            </a:p>
          </p:txBody>
        </p:sp>
        <p:pic>
          <p:nvPicPr>
            <p:cNvPr id="49156" name="Picture 7" descr="https://upload.wikimedia.org/wikipedia/commons/thumb/7/7e/Genome_map_of_the_bacteriophage_%CE%A6X174_showing_overlapping_genes.svg/800px-Genome_map_of_the_bacteriophage_%CE%A6X174_showing_overlapping_gen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47" y="788385"/>
              <a:ext cx="36703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 name="Tableau 5"/>
          <p:cNvGraphicFramePr>
            <a:graphicFrameLocks noGrp="1"/>
          </p:cNvGraphicFramePr>
          <p:nvPr>
            <p:extLst>
              <p:ext uri="{D42A27DB-BD31-4B8C-83A1-F6EECF244321}">
                <p14:modId xmlns:p14="http://schemas.microsoft.com/office/powerpoint/2010/main" val="3967099823"/>
              </p:ext>
            </p:extLst>
          </p:nvPr>
        </p:nvGraphicFramePr>
        <p:xfrm>
          <a:off x="4571751" y="764704"/>
          <a:ext cx="4104705" cy="5512553"/>
        </p:xfrm>
        <a:graphic>
          <a:graphicData uri="http://schemas.openxmlformats.org/drawingml/2006/table">
            <a:tbl>
              <a:tblPr firstRow="1" bandRow="1">
                <a:tableStyleId>{5940675A-B579-460E-94D1-54222C63F5DA}</a:tableStyleId>
              </a:tblPr>
              <a:tblGrid>
                <a:gridCol w="651540">
                  <a:extLst>
                    <a:ext uri="{9D8B030D-6E8A-4147-A177-3AD203B41FA5}">
                      <a16:colId xmlns:a16="http://schemas.microsoft.com/office/drawing/2014/main" val="20000"/>
                    </a:ext>
                  </a:extLst>
                </a:gridCol>
                <a:gridCol w="3453165">
                  <a:extLst>
                    <a:ext uri="{9D8B030D-6E8A-4147-A177-3AD203B41FA5}">
                      <a16:colId xmlns:a16="http://schemas.microsoft.com/office/drawing/2014/main" val="20001"/>
                    </a:ext>
                  </a:extLst>
                </a:gridCol>
              </a:tblGrid>
              <a:tr h="333589">
                <a:tc>
                  <a:txBody>
                    <a:bodyPr/>
                    <a:lstStyle/>
                    <a:p>
                      <a:pPr algn="ctr">
                        <a:lnSpc>
                          <a:spcPts val="1600"/>
                        </a:lnSpc>
                      </a:pPr>
                      <a:r>
                        <a:rPr lang="fr-FR" sz="1600" b="1" dirty="0"/>
                        <a:t>gène</a:t>
                      </a:r>
                    </a:p>
                  </a:txBody>
                  <a:tcPr marL="91445" marR="91445" marT="45730" marB="45730">
                    <a:solidFill>
                      <a:schemeClr val="bg1"/>
                    </a:solidFill>
                  </a:tcPr>
                </a:tc>
                <a:tc>
                  <a:txBody>
                    <a:bodyPr/>
                    <a:lstStyle/>
                    <a:p>
                      <a:pPr algn="ctr">
                        <a:lnSpc>
                          <a:spcPts val="1600"/>
                        </a:lnSpc>
                      </a:pPr>
                      <a:r>
                        <a:rPr lang="fr-FR" sz="1600" b="1" dirty="0"/>
                        <a:t>fonction</a:t>
                      </a:r>
                    </a:p>
                  </a:txBody>
                  <a:tcPr marL="91445" marR="91445" marT="45730" marB="45730">
                    <a:solidFill>
                      <a:schemeClr val="bg1"/>
                    </a:solidFill>
                  </a:tcPr>
                </a:tc>
                <a:extLst>
                  <a:ext uri="{0D108BD9-81ED-4DB2-BD59-A6C34878D82A}">
                    <a16:rowId xmlns:a16="http://schemas.microsoft.com/office/drawing/2014/main" val="10000"/>
                  </a:ext>
                </a:extLst>
              </a:tr>
              <a:tr h="869913">
                <a:tc>
                  <a:txBody>
                    <a:bodyPr/>
                    <a:lstStyle/>
                    <a:p>
                      <a:pPr algn="ctr">
                        <a:lnSpc>
                          <a:spcPts val="1600"/>
                        </a:lnSpc>
                      </a:pPr>
                      <a:r>
                        <a:rPr lang="fr-FR" sz="1600" dirty="0"/>
                        <a:t>A</a:t>
                      </a:r>
                    </a:p>
                  </a:txBody>
                  <a:tcPr marL="91445" marR="91445" marT="45730" marB="45730">
                    <a:solidFill>
                      <a:srgbClr val="FFFF00"/>
                    </a:solidFill>
                  </a:tcPr>
                </a:tc>
                <a:tc>
                  <a:txBody>
                    <a:bodyPr/>
                    <a:lstStyle/>
                    <a:p>
                      <a:pPr marL="0" indent="0" algn="l">
                        <a:lnSpc>
                          <a:spcPts val="1600"/>
                        </a:lnSpc>
                        <a:buFontTx/>
                        <a:buNone/>
                      </a:pPr>
                      <a:r>
                        <a:rPr lang="fr-FR" sz="1600" dirty="0"/>
                        <a:t>- coupe le brin roulant (+) répliqué</a:t>
                      </a:r>
                    </a:p>
                    <a:p>
                      <a:pPr marL="0" indent="0" algn="l">
                        <a:lnSpc>
                          <a:spcPts val="1600"/>
                        </a:lnSpc>
                        <a:buFontTx/>
                        <a:buNone/>
                      </a:pPr>
                      <a:r>
                        <a:rPr lang="fr-FR" sz="1600" dirty="0"/>
                        <a:t>- attire la polymérase bactérienne</a:t>
                      </a:r>
                    </a:p>
                    <a:p>
                      <a:pPr marL="0" indent="0" algn="l">
                        <a:lnSpc>
                          <a:spcPts val="1600"/>
                        </a:lnSpc>
                        <a:buFontTx/>
                        <a:buNone/>
                      </a:pPr>
                      <a:r>
                        <a:rPr lang="fr-FR" sz="1600" dirty="0"/>
                        <a:t>- lie</a:t>
                      </a:r>
                      <a:r>
                        <a:rPr lang="fr-FR" sz="1600" baseline="0" dirty="0"/>
                        <a:t> l’extrémité des brins en ADN circulaire</a:t>
                      </a:r>
                      <a:endParaRPr lang="fr-FR" sz="1600" dirty="0"/>
                    </a:p>
                  </a:txBody>
                  <a:tcPr marL="91445" marR="91445" marT="45730" marB="45730">
                    <a:solidFill>
                      <a:srgbClr val="FFFF00"/>
                    </a:solidFill>
                  </a:tcPr>
                </a:tc>
                <a:extLst>
                  <a:ext uri="{0D108BD9-81ED-4DB2-BD59-A6C34878D82A}">
                    <a16:rowId xmlns:a16="http://schemas.microsoft.com/office/drawing/2014/main" val="10001"/>
                  </a:ext>
                </a:extLst>
              </a:tr>
              <a:tr h="537013">
                <a:tc>
                  <a:txBody>
                    <a:bodyPr/>
                    <a:lstStyle/>
                    <a:p>
                      <a:pPr algn="ctr">
                        <a:lnSpc>
                          <a:spcPts val="1600"/>
                        </a:lnSpc>
                      </a:pPr>
                      <a:r>
                        <a:rPr lang="fr-FR" sz="1600" dirty="0"/>
                        <a:t>  A*</a:t>
                      </a:r>
                    </a:p>
                  </a:txBody>
                  <a:tcPr marL="91445" marR="91445" marT="45730" marB="45730">
                    <a:solidFill>
                      <a:srgbClr val="FFFFD5"/>
                    </a:solidFill>
                  </a:tcPr>
                </a:tc>
                <a:tc>
                  <a:txBody>
                    <a:bodyPr/>
                    <a:lstStyle/>
                    <a:p>
                      <a:pPr algn="l">
                        <a:lnSpc>
                          <a:spcPts val="1600"/>
                        </a:lnSpc>
                      </a:pPr>
                      <a:r>
                        <a:rPr lang="fr-FR" sz="1600" dirty="0"/>
                        <a:t>Inhibe la réplication de l’hôte</a:t>
                      </a:r>
                    </a:p>
                    <a:p>
                      <a:pPr algn="l">
                        <a:lnSpc>
                          <a:spcPts val="1600"/>
                        </a:lnSpc>
                      </a:pPr>
                      <a:r>
                        <a:rPr lang="fr-FR" sz="1600" dirty="0"/>
                        <a:t>Forme tronquée de A </a:t>
                      </a:r>
                      <a:r>
                        <a:rPr lang="fr-FR" sz="1600" baseline="0" dirty="0"/>
                        <a:t>(non essentielle)</a:t>
                      </a:r>
                      <a:r>
                        <a:rPr lang="fr-FR" sz="1600" dirty="0"/>
                        <a:t> </a:t>
                      </a:r>
                    </a:p>
                  </a:txBody>
                  <a:tcPr marL="91445" marR="91445" marT="45730" marB="45730">
                    <a:solidFill>
                      <a:srgbClr val="FFFFD5"/>
                    </a:solidFill>
                  </a:tcPr>
                </a:tc>
                <a:extLst>
                  <a:ext uri="{0D108BD9-81ED-4DB2-BD59-A6C34878D82A}">
                    <a16:rowId xmlns:a16="http://schemas.microsoft.com/office/drawing/2014/main" val="10002"/>
                  </a:ext>
                </a:extLst>
              </a:tr>
              <a:tr h="537013">
                <a:tc>
                  <a:txBody>
                    <a:bodyPr/>
                    <a:lstStyle/>
                    <a:p>
                      <a:pPr algn="ctr">
                        <a:lnSpc>
                          <a:spcPts val="1600"/>
                        </a:lnSpc>
                      </a:pPr>
                      <a:r>
                        <a:rPr lang="fr-FR" sz="1600" dirty="0"/>
                        <a:t>B</a:t>
                      </a:r>
                    </a:p>
                  </a:txBody>
                  <a:tcPr marL="91445" marR="91445" marT="45730" marB="45730">
                    <a:solidFill>
                      <a:srgbClr val="CADCF2"/>
                    </a:solid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fr-FR" sz="1600" dirty="0"/>
                        <a:t>Protéine</a:t>
                      </a:r>
                      <a:r>
                        <a:rPr lang="fr-FR" sz="1600" baseline="0" dirty="0"/>
                        <a:t> impliquée dans le montage interne de la capside</a:t>
                      </a:r>
                      <a:endParaRPr lang="fr-FR" sz="1600" dirty="0"/>
                    </a:p>
                  </a:txBody>
                  <a:tcPr marL="91445" marR="91445" marT="45730" marB="45730">
                    <a:solidFill>
                      <a:srgbClr val="CADCF2"/>
                    </a:solidFill>
                  </a:tcPr>
                </a:tc>
                <a:extLst>
                  <a:ext uri="{0D108BD9-81ED-4DB2-BD59-A6C34878D82A}">
                    <a16:rowId xmlns:a16="http://schemas.microsoft.com/office/drawing/2014/main" val="10003"/>
                  </a:ext>
                </a:extLst>
              </a:tr>
              <a:tr h="333589">
                <a:tc>
                  <a:txBody>
                    <a:bodyPr/>
                    <a:lstStyle/>
                    <a:p>
                      <a:pPr algn="ctr">
                        <a:lnSpc>
                          <a:spcPts val="1600"/>
                        </a:lnSpc>
                      </a:pPr>
                      <a:r>
                        <a:rPr lang="fr-FR" sz="1600" dirty="0"/>
                        <a:t>C</a:t>
                      </a:r>
                    </a:p>
                  </a:txBody>
                  <a:tcPr marL="91445" marR="91445" marT="45730" marB="45730">
                    <a:solidFill>
                      <a:schemeClr val="bg1">
                        <a:lumMod val="75000"/>
                      </a:schemeClr>
                    </a:solidFill>
                  </a:tcPr>
                </a:tc>
                <a:tc>
                  <a:txBody>
                    <a:bodyPr/>
                    <a:lstStyle/>
                    <a:p>
                      <a:pPr algn="l">
                        <a:lnSpc>
                          <a:spcPts val="1600"/>
                        </a:lnSpc>
                      </a:pPr>
                      <a:r>
                        <a:rPr lang="fr-FR" sz="1600" dirty="0"/>
                        <a:t>Compactage de l’ADN</a:t>
                      </a:r>
                    </a:p>
                  </a:txBody>
                  <a:tcPr marL="91445" marR="91445" marT="45730" marB="45730">
                    <a:solidFill>
                      <a:schemeClr val="bg1">
                        <a:lumMod val="75000"/>
                      </a:schemeClr>
                    </a:solidFill>
                  </a:tcPr>
                </a:tc>
                <a:extLst>
                  <a:ext uri="{0D108BD9-81ED-4DB2-BD59-A6C34878D82A}">
                    <a16:rowId xmlns:a16="http://schemas.microsoft.com/office/drawing/2014/main" val="10004"/>
                  </a:ext>
                </a:extLst>
              </a:tr>
              <a:tr h="537013">
                <a:tc>
                  <a:txBody>
                    <a:bodyPr/>
                    <a:lstStyle/>
                    <a:p>
                      <a:pPr algn="ctr">
                        <a:lnSpc>
                          <a:spcPts val="1600"/>
                        </a:lnSpc>
                      </a:pPr>
                      <a:r>
                        <a:rPr lang="fr-FR" sz="1600" dirty="0"/>
                        <a:t>D</a:t>
                      </a:r>
                    </a:p>
                  </a:txBody>
                  <a:tcPr marL="91445" marR="91445" marT="45730" marB="45730">
                    <a:solidFill>
                      <a:srgbClr val="95ED6D"/>
                    </a:solidFill>
                  </a:tcPr>
                </a:tc>
                <a:tc>
                  <a:txBody>
                    <a:bodyPr/>
                    <a:lstStyle/>
                    <a:p>
                      <a:pPr algn="l">
                        <a:lnSpc>
                          <a:spcPts val="1600"/>
                        </a:lnSpc>
                      </a:pPr>
                      <a:r>
                        <a:rPr lang="fr-FR" sz="1600" dirty="0"/>
                        <a:t>Protéine</a:t>
                      </a:r>
                      <a:r>
                        <a:rPr lang="fr-FR" sz="1600" baseline="0" dirty="0"/>
                        <a:t> impliquée dans le montage externe de la capside</a:t>
                      </a:r>
                      <a:endParaRPr lang="fr-FR" sz="1600" dirty="0"/>
                    </a:p>
                  </a:txBody>
                  <a:tcPr marL="91445" marR="91445" marT="45730" marB="45730">
                    <a:solidFill>
                      <a:srgbClr val="95ED6D"/>
                    </a:solidFill>
                  </a:tcPr>
                </a:tc>
                <a:extLst>
                  <a:ext uri="{0D108BD9-81ED-4DB2-BD59-A6C34878D82A}">
                    <a16:rowId xmlns:a16="http://schemas.microsoft.com/office/drawing/2014/main" val="10005"/>
                  </a:ext>
                </a:extLst>
              </a:tr>
              <a:tr h="333589">
                <a:tc>
                  <a:txBody>
                    <a:bodyPr/>
                    <a:lstStyle/>
                    <a:p>
                      <a:pPr algn="ctr">
                        <a:lnSpc>
                          <a:spcPts val="1600"/>
                        </a:lnSpc>
                      </a:pPr>
                      <a:r>
                        <a:rPr lang="fr-FR" sz="1600" dirty="0"/>
                        <a:t>E</a:t>
                      </a:r>
                    </a:p>
                  </a:txBody>
                  <a:tcPr marL="91445" marR="91445" marT="45730" marB="45730">
                    <a:solidFill>
                      <a:srgbClr val="FFCB25"/>
                    </a:solidFill>
                  </a:tcPr>
                </a:tc>
                <a:tc>
                  <a:txBody>
                    <a:bodyPr/>
                    <a:lstStyle/>
                    <a:p>
                      <a:pPr algn="l">
                        <a:lnSpc>
                          <a:spcPts val="1600"/>
                        </a:lnSpc>
                      </a:pPr>
                      <a:r>
                        <a:rPr lang="fr-FR" sz="1600" dirty="0"/>
                        <a:t>Lyse de la cellule hôte</a:t>
                      </a:r>
                    </a:p>
                  </a:txBody>
                  <a:tcPr marL="91445" marR="91445" marT="45730" marB="45730">
                    <a:solidFill>
                      <a:srgbClr val="FFCB25"/>
                    </a:solidFill>
                  </a:tcPr>
                </a:tc>
                <a:extLst>
                  <a:ext uri="{0D108BD9-81ED-4DB2-BD59-A6C34878D82A}">
                    <a16:rowId xmlns:a16="http://schemas.microsoft.com/office/drawing/2014/main" val="10006"/>
                  </a:ext>
                </a:extLst>
              </a:tr>
              <a:tr h="333589">
                <a:tc>
                  <a:txBody>
                    <a:bodyPr/>
                    <a:lstStyle/>
                    <a:p>
                      <a:pPr algn="ctr">
                        <a:lnSpc>
                          <a:spcPts val="1600"/>
                        </a:lnSpc>
                      </a:pPr>
                      <a:r>
                        <a:rPr lang="fr-FR" sz="1600" dirty="0">
                          <a:solidFill>
                            <a:schemeClr val="bg1"/>
                          </a:solidFill>
                        </a:rPr>
                        <a:t>F</a:t>
                      </a:r>
                    </a:p>
                  </a:txBody>
                  <a:tcPr marL="91445" marR="91445" marT="45730" marB="45730">
                    <a:solidFill>
                      <a:srgbClr val="432AFE"/>
                    </a:solid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fr-FR" sz="1600" dirty="0">
                          <a:solidFill>
                            <a:schemeClr val="bg1"/>
                          </a:solidFill>
                        </a:rPr>
                        <a:t>Protéine</a:t>
                      </a:r>
                      <a:r>
                        <a:rPr lang="fr-FR" sz="1600" baseline="0" dirty="0">
                          <a:solidFill>
                            <a:schemeClr val="bg1"/>
                          </a:solidFill>
                        </a:rPr>
                        <a:t> majeure de la capside</a:t>
                      </a:r>
                      <a:endParaRPr lang="fr-FR" sz="1600" dirty="0">
                        <a:solidFill>
                          <a:schemeClr val="bg1"/>
                        </a:solidFill>
                      </a:endParaRPr>
                    </a:p>
                  </a:txBody>
                  <a:tcPr marL="91445" marR="91445" marT="45730" marB="45730">
                    <a:solidFill>
                      <a:srgbClr val="432AFE"/>
                    </a:solidFill>
                  </a:tcPr>
                </a:tc>
                <a:extLst>
                  <a:ext uri="{0D108BD9-81ED-4DB2-BD59-A6C34878D82A}">
                    <a16:rowId xmlns:a16="http://schemas.microsoft.com/office/drawing/2014/main" val="10007"/>
                  </a:ext>
                </a:extLst>
              </a:tr>
              <a:tr h="333589">
                <a:tc>
                  <a:txBody>
                    <a:bodyPr/>
                    <a:lstStyle/>
                    <a:p>
                      <a:pPr algn="ctr">
                        <a:lnSpc>
                          <a:spcPts val="1600"/>
                        </a:lnSpc>
                      </a:pPr>
                      <a:r>
                        <a:rPr lang="fr-FR" sz="1600" dirty="0"/>
                        <a:t>G</a:t>
                      </a:r>
                    </a:p>
                  </a:txBody>
                  <a:tcPr marL="91445" marR="91445" marT="45730" marB="45730">
                    <a:solidFill>
                      <a:schemeClr val="bg1"/>
                    </a:solidFill>
                  </a:tcPr>
                </a:tc>
                <a:tc>
                  <a:txBody>
                    <a:bodyPr/>
                    <a:lstStyle/>
                    <a:p>
                      <a:pPr algn="l">
                        <a:lnSpc>
                          <a:spcPts val="1600"/>
                        </a:lnSpc>
                      </a:pPr>
                      <a:r>
                        <a:rPr lang="fr-FR" sz="1600" dirty="0"/>
                        <a:t>Protéine</a:t>
                      </a:r>
                      <a:r>
                        <a:rPr lang="fr-FR" sz="1600" baseline="0" dirty="0"/>
                        <a:t> majeure des </a:t>
                      </a:r>
                      <a:r>
                        <a:rPr lang="fr-FR" sz="1600" baseline="0" dirty="0" err="1"/>
                        <a:t>spikes</a:t>
                      </a:r>
                      <a:endParaRPr lang="fr-FR" sz="1600" dirty="0"/>
                    </a:p>
                  </a:txBody>
                  <a:tcPr marL="91445" marR="91445" marT="45730" marB="45730">
                    <a:solidFill>
                      <a:schemeClr val="bg1"/>
                    </a:solidFill>
                  </a:tcPr>
                </a:tc>
                <a:extLst>
                  <a:ext uri="{0D108BD9-81ED-4DB2-BD59-A6C34878D82A}">
                    <a16:rowId xmlns:a16="http://schemas.microsoft.com/office/drawing/2014/main" val="10008"/>
                  </a:ext>
                </a:extLst>
              </a:tr>
              <a:tr h="333589">
                <a:tc>
                  <a:txBody>
                    <a:bodyPr/>
                    <a:lstStyle/>
                    <a:p>
                      <a:pPr algn="ctr">
                        <a:lnSpc>
                          <a:spcPts val="1600"/>
                        </a:lnSpc>
                      </a:pPr>
                      <a:r>
                        <a:rPr lang="fr-FR" sz="1600" dirty="0"/>
                        <a:t>H</a:t>
                      </a:r>
                    </a:p>
                  </a:txBody>
                  <a:tcPr marL="91445" marR="91445" marT="45730" marB="45730">
                    <a:solidFill>
                      <a:srgbClr val="F6801E"/>
                    </a:solid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fr-FR" sz="1600" dirty="0"/>
                        <a:t>Protéine</a:t>
                      </a:r>
                      <a:r>
                        <a:rPr lang="fr-FR" sz="1600" baseline="0" dirty="0"/>
                        <a:t> mineure des </a:t>
                      </a:r>
                      <a:r>
                        <a:rPr lang="fr-FR" sz="1600" baseline="0" dirty="0" err="1"/>
                        <a:t>spikes</a:t>
                      </a:r>
                      <a:endParaRPr lang="fr-FR" sz="1600" dirty="0"/>
                    </a:p>
                  </a:txBody>
                  <a:tcPr marL="91445" marR="91445" marT="45730" marB="45730">
                    <a:solidFill>
                      <a:srgbClr val="F6801E"/>
                    </a:solidFill>
                  </a:tcPr>
                </a:tc>
                <a:extLst>
                  <a:ext uri="{0D108BD9-81ED-4DB2-BD59-A6C34878D82A}">
                    <a16:rowId xmlns:a16="http://schemas.microsoft.com/office/drawing/2014/main" val="10009"/>
                  </a:ext>
                </a:extLst>
              </a:tr>
              <a:tr h="478940">
                <a:tc>
                  <a:txBody>
                    <a:bodyPr/>
                    <a:lstStyle/>
                    <a:p>
                      <a:pPr algn="ctr">
                        <a:lnSpc>
                          <a:spcPts val="1600"/>
                        </a:lnSpc>
                      </a:pPr>
                      <a:r>
                        <a:rPr lang="fr-FR" sz="1600" dirty="0"/>
                        <a:t>J</a:t>
                      </a:r>
                    </a:p>
                  </a:txBody>
                  <a:tcPr marL="91445" marR="91445" marT="45730" marB="45730">
                    <a:solidFill>
                      <a:srgbClr val="F561E7"/>
                    </a:solidFill>
                  </a:tcPr>
                </a:tc>
                <a:tc>
                  <a:txBody>
                    <a:bodyPr/>
                    <a:lstStyle/>
                    <a:p>
                      <a:pPr algn="l">
                        <a:lnSpc>
                          <a:spcPts val="1600"/>
                        </a:lnSpc>
                      </a:pPr>
                      <a:r>
                        <a:rPr lang="fr-FR" sz="1600" dirty="0"/>
                        <a:t>Se fixe au brin (+)</a:t>
                      </a:r>
                      <a:r>
                        <a:rPr lang="fr-FR" sz="1600" baseline="0" dirty="0"/>
                        <a:t> néo-synthétisé  et l’accompagne dans la </a:t>
                      </a:r>
                      <a:r>
                        <a:rPr lang="fr-FR" sz="1600" baseline="0" dirty="0" err="1"/>
                        <a:t>procapside</a:t>
                      </a:r>
                      <a:endParaRPr lang="fr-FR" sz="1600" dirty="0"/>
                    </a:p>
                  </a:txBody>
                  <a:tcPr marL="91445" marR="91445" marT="45730" marB="45730">
                    <a:solidFill>
                      <a:srgbClr val="F561E7"/>
                    </a:solidFill>
                  </a:tcPr>
                </a:tc>
                <a:extLst>
                  <a:ext uri="{0D108BD9-81ED-4DB2-BD59-A6C34878D82A}">
                    <a16:rowId xmlns:a16="http://schemas.microsoft.com/office/drawing/2014/main" val="10010"/>
                  </a:ext>
                </a:extLst>
              </a:tr>
              <a:tr h="478940">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fr-FR" sz="1600" dirty="0"/>
                        <a:t>K</a:t>
                      </a:r>
                    </a:p>
                  </a:txBody>
                  <a:tcPr marL="91445" marR="91445" marT="45730" marB="45730">
                    <a:solidFill>
                      <a:srgbClr val="FF2929"/>
                    </a:solid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fr-FR" sz="1600" dirty="0"/>
                        <a:t>Optimise le rendement du nombre de phages par bactérie (non essentielle)</a:t>
                      </a:r>
                    </a:p>
                  </a:txBody>
                  <a:tcPr marL="91445" marR="91445" marT="45730" marB="45730">
                    <a:solidFill>
                      <a:srgbClr val="FF2929"/>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3"/>
          <p:cNvGrpSpPr>
            <a:grpSpLocks/>
          </p:cNvGrpSpPr>
          <p:nvPr/>
        </p:nvGrpSpPr>
        <p:grpSpPr bwMode="auto">
          <a:xfrm>
            <a:off x="535413" y="1556792"/>
            <a:ext cx="2092325" cy="3168683"/>
            <a:chOff x="318573" y="204295"/>
            <a:chExt cx="2164733" cy="3300212"/>
          </a:xfrm>
        </p:grpSpPr>
        <p:pic>
          <p:nvPicPr>
            <p:cNvPr id="3" name="Picture 4" descr="Bacterioph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54746" y="468122"/>
              <a:ext cx="2692387" cy="216473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2"/>
            <p:cNvSpPr txBox="1">
              <a:spLocks noChangeArrowheads="1"/>
            </p:cNvSpPr>
            <p:nvPr/>
          </p:nvSpPr>
          <p:spPr bwMode="auto">
            <a:xfrm>
              <a:off x="570600" y="2895459"/>
              <a:ext cx="1660678" cy="60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phage</a:t>
              </a:r>
              <a:r>
                <a:rPr lang="fr-FR" altLang="fr-FR" b="1" dirty="0"/>
                <a:t> </a:t>
              </a:r>
              <a:r>
                <a:rPr lang="fr-FR" altLang="fr-FR" sz="1600" b="1" dirty="0"/>
                <a:t>phi X174</a:t>
              </a:r>
            </a:p>
            <a:p>
              <a:pPr algn="ctr"/>
              <a:r>
                <a:rPr lang="fr-FR" altLang="fr-FR" sz="1400" i="1" dirty="0"/>
                <a:t>(</a:t>
              </a:r>
              <a:r>
                <a:rPr lang="fr-FR" altLang="fr-FR" sz="1400" i="1" dirty="0" err="1"/>
                <a:t>Microviridae</a:t>
              </a:r>
              <a:r>
                <a:rPr lang="fr-FR" altLang="fr-FR" sz="1400" i="1" dirty="0"/>
                <a:t>)</a:t>
              </a:r>
            </a:p>
          </p:txBody>
        </p:sp>
      </p:grpSp>
      <p:pic>
        <p:nvPicPr>
          <p:cNvPr id="6" name="Imag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208433" y="407162"/>
            <a:ext cx="5330353" cy="1941718"/>
          </a:xfrm>
          <a:prstGeom prst="rect">
            <a:avLst/>
          </a:prstGeom>
        </p:spPr>
      </p:pic>
      <p:sp>
        <p:nvSpPr>
          <p:cNvPr id="7" name="Rectangle 6"/>
          <p:cNvSpPr/>
          <p:nvPr/>
        </p:nvSpPr>
        <p:spPr>
          <a:xfrm>
            <a:off x="6458164" y="2002762"/>
            <a:ext cx="1224136" cy="204246"/>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a:spLocks noChangeArrowheads="1"/>
          </p:cNvSpPr>
          <p:nvPr/>
        </p:nvSpPr>
        <p:spPr bwMode="auto">
          <a:xfrm>
            <a:off x="7070232" y="2166476"/>
            <a:ext cx="1513929" cy="461665"/>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dirty="0"/>
              <a:t>icosaèdre: 20 faces triangulaires</a:t>
            </a:r>
          </a:p>
        </p:txBody>
      </p:sp>
      <p:grpSp>
        <p:nvGrpSpPr>
          <p:cNvPr id="13" name="Groupe 12"/>
          <p:cNvGrpSpPr/>
          <p:nvPr/>
        </p:nvGrpSpPr>
        <p:grpSpPr>
          <a:xfrm>
            <a:off x="3291793" y="3031271"/>
            <a:ext cx="5163631" cy="3270435"/>
            <a:chOff x="3224793" y="2476408"/>
            <a:chExt cx="5163631" cy="3270435"/>
          </a:xfrm>
        </p:grpSpPr>
        <p:pic>
          <p:nvPicPr>
            <p:cNvPr id="10" name="Image 9"/>
            <p:cNvPicPr>
              <a:picLocks noChangeAspect="1"/>
            </p:cNvPicPr>
            <p:nvPr/>
          </p:nvPicPr>
          <p:blipFill>
            <a:blip r:embed="rId6">
              <a:extLst>
                <a:ext uri="{BEBA8EAE-BF5A-486C-A8C5-ECC9F3942E4B}">
                  <a14:imgProps xmlns:a14="http://schemas.microsoft.com/office/drawing/2010/main">
                    <a14:imgLayer r:embed="rId7">
                      <a14:imgEffect>
                        <a14:sharpenSoften amount="5000"/>
                      </a14:imgEffect>
                      <a14:imgEffect>
                        <a14:saturation sat="66000"/>
                      </a14:imgEffect>
                      <a14:imgEffect>
                        <a14:brightnessContrast contrast="-40000"/>
                      </a14:imgEffect>
                    </a14:imgLayer>
                  </a14:imgProps>
                </a:ext>
              </a:extLst>
            </a:blip>
            <a:stretch>
              <a:fillRect/>
            </a:stretch>
          </p:blipFill>
          <p:spPr>
            <a:xfrm>
              <a:off x="3224793" y="2476408"/>
              <a:ext cx="3830200" cy="3270435"/>
            </a:xfrm>
            <a:prstGeom prst="rect">
              <a:avLst/>
            </a:prstGeom>
            <a:ln w="38100">
              <a:solidFill>
                <a:srgbClr val="7030A0"/>
              </a:solidFill>
            </a:ln>
          </p:spPr>
        </p:pic>
        <p:cxnSp>
          <p:nvCxnSpPr>
            <p:cNvPr id="16" name="Connecteur droit 15"/>
            <p:cNvCxnSpPr/>
            <p:nvPr/>
          </p:nvCxnSpPr>
          <p:spPr>
            <a:xfrm>
              <a:off x="6010877" y="2764440"/>
              <a:ext cx="151345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010877" y="4204600"/>
              <a:ext cx="151345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Accolade fermante 17"/>
            <p:cNvSpPr/>
            <p:nvPr/>
          </p:nvSpPr>
          <p:spPr>
            <a:xfrm>
              <a:off x="7596336" y="2764440"/>
              <a:ext cx="145299" cy="144016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7734006" y="3330631"/>
              <a:ext cx="654418" cy="307777"/>
            </a:xfrm>
            <a:prstGeom prst="rect">
              <a:avLst/>
            </a:prstGeom>
            <a:noFill/>
          </p:spPr>
          <p:txBody>
            <a:bodyPr wrap="square" rtlCol="0">
              <a:spAutoFit/>
            </a:bodyPr>
            <a:lstStyle/>
            <a:p>
              <a:r>
                <a:rPr lang="fr-FR" altLang="fr-FR" sz="1400" dirty="0"/>
                <a:t>25nm</a:t>
              </a:r>
              <a:endParaRPr lang="fr-FR" sz="1400" dirty="0"/>
            </a:p>
          </p:txBody>
        </p:sp>
      </p:grpSp>
    </p:spTree>
    <p:extLst>
      <p:ext uri="{BB962C8B-B14F-4D97-AF65-F5344CB8AC3E}">
        <p14:creationId xmlns:p14="http://schemas.microsoft.com/office/powerpoint/2010/main" val="4205943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279402" y="216687"/>
            <a:ext cx="8446536" cy="6149768"/>
            <a:chOff x="342903" y="463506"/>
            <a:chExt cx="8446536" cy="6149768"/>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42903" y="463506"/>
              <a:ext cx="1162212" cy="1381318"/>
            </a:xfrm>
            <a:prstGeom prst="rect">
              <a:avLst/>
            </a:prstGeom>
            <a:ln w="3175">
              <a:solidFill>
                <a:schemeClr val="tx1"/>
              </a:solidFill>
            </a:ln>
          </p:spPr>
        </p:pic>
        <p:sp>
          <p:nvSpPr>
            <p:cNvPr id="188" name="Rectangle à coins arrondis 187"/>
            <p:cNvSpPr/>
            <p:nvPr/>
          </p:nvSpPr>
          <p:spPr bwMode="auto">
            <a:xfrm>
              <a:off x="6774902" y="2778397"/>
              <a:ext cx="2014537" cy="3767138"/>
            </a:xfrm>
            <a:prstGeom prst="roundRect">
              <a:avLst/>
            </a:prstGeom>
            <a:solidFill>
              <a:srgbClr val="F5F5F5"/>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51204" name="Groupe 45"/>
            <p:cNvGrpSpPr>
              <a:grpSpLocks/>
            </p:cNvGrpSpPr>
            <p:nvPr/>
          </p:nvGrpSpPr>
          <p:grpSpPr bwMode="auto">
            <a:xfrm>
              <a:off x="5976138" y="900009"/>
              <a:ext cx="1316145" cy="1233138"/>
              <a:chOff x="5055367" y="2875202"/>
              <a:chExt cx="1332148" cy="1273457"/>
            </a:xfrm>
          </p:grpSpPr>
          <p:grpSp>
            <p:nvGrpSpPr>
              <p:cNvPr id="51274" name="Groupe 15"/>
              <p:cNvGrpSpPr>
                <a:grpSpLocks/>
              </p:cNvGrpSpPr>
              <p:nvPr/>
            </p:nvGrpSpPr>
            <p:grpSpPr bwMode="auto">
              <a:xfrm>
                <a:off x="5055367" y="2875202"/>
                <a:ext cx="1332148" cy="1273457"/>
                <a:chOff x="1403648" y="2731607"/>
                <a:chExt cx="1332148" cy="1273457"/>
              </a:xfrm>
            </p:grpSpPr>
            <p:sp>
              <p:nvSpPr>
                <p:cNvPr id="17" name="Ellipse 16"/>
                <p:cNvSpPr/>
                <p:nvPr/>
              </p:nvSpPr>
              <p:spPr>
                <a:xfrm>
                  <a:off x="1403901" y="2781177"/>
                  <a:ext cx="1332040" cy="122463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 name="Ellipse 17"/>
                <p:cNvSpPr/>
                <p:nvPr/>
              </p:nvSpPr>
              <p:spPr>
                <a:xfrm>
                  <a:off x="2048229" y="2731995"/>
                  <a:ext cx="215312" cy="14426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0" name="Ellipse 19"/>
              <p:cNvSpPr/>
              <p:nvPr/>
            </p:nvSpPr>
            <p:spPr>
              <a:xfrm>
                <a:off x="5116679" y="2978872"/>
                <a:ext cx="1209923" cy="111807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51205" name="Groupe 41"/>
            <p:cNvGrpSpPr>
              <a:grpSpLocks/>
            </p:cNvGrpSpPr>
            <p:nvPr/>
          </p:nvGrpSpPr>
          <p:grpSpPr bwMode="auto">
            <a:xfrm>
              <a:off x="3891485" y="924197"/>
              <a:ext cx="1767224" cy="1216025"/>
              <a:chOff x="2963307" y="2877241"/>
              <a:chExt cx="1788711" cy="1255784"/>
            </a:xfrm>
          </p:grpSpPr>
          <p:sp>
            <p:nvSpPr>
              <p:cNvPr id="10" name="Arc 9"/>
              <p:cNvSpPr/>
              <p:nvPr/>
            </p:nvSpPr>
            <p:spPr>
              <a:xfrm rot="1823127">
                <a:off x="3370665" y="2970627"/>
                <a:ext cx="1081377" cy="1024330"/>
              </a:xfrm>
              <a:prstGeom prst="arc">
                <a:avLst>
                  <a:gd name="adj1" fmla="val 13654611"/>
                  <a:gd name="adj2" fmla="val 2059311"/>
                </a:avLst>
              </a:prstGeom>
              <a:noFill/>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1271" name="ZoneTexte 14"/>
              <p:cNvSpPr txBox="1">
                <a:spLocks noChangeArrowheads="1"/>
              </p:cNvSpPr>
              <p:nvPr/>
            </p:nvSpPr>
            <p:spPr bwMode="auto">
              <a:xfrm>
                <a:off x="2963307" y="3240402"/>
                <a:ext cx="178871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synthèse</a:t>
                </a:r>
              </a:p>
              <a:p>
                <a:pPr algn="ctr"/>
                <a:r>
                  <a:rPr lang="fr-FR" altLang="fr-FR" sz="1400" b="1"/>
                  <a:t> brin (-)</a:t>
                </a:r>
              </a:p>
            </p:txBody>
          </p:sp>
          <p:sp>
            <p:nvSpPr>
              <p:cNvPr id="12" name="Ellipse 11"/>
              <p:cNvSpPr/>
              <p:nvPr/>
            </p:nvSpPr>
            <p:spPr>
              <a:xfrm>
                <a:off x="3191996" y="2877241"/>
                <a:ext cx="1332038" cy="12246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Ellipse 12"/>
              <p:cNvSpPr/>
              <p:nvPr/>
            </p:nvSpPr>
            <p:spPr>
              <a:xfrm>
                <a:off x="3911843" y="3988757"/>
                <a:ext cx="216918" cy="14426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5" name="Ellipse 4"/>
            <p:cNvSpPr/>
            <p:nvPr/>
          </p:nvSpPr>
          <p:spPr bwMode="auto">
            <a:xfrm>
              <a:off x="1833014" y="4945335"/>
              <a:ext cx="1316039" cy="1185862"/>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207" name="ZoneTexte 7"/>
            <p:cNvSpPr txBox="1">
              <a:spLocks noChangeArrowheads="1"/>
            </p:cNvSpPr>
            <p:nvPr/>
          </p:nvSpPr>
          <p:spPr bwMode="auto">
            <a:xfrm>
              <a:off x="2440615" y="701981"/>
              <a:ext cx="699274" cy="2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solidFill>
                    <a:srgbClr val="FF0000"/>
                  </a:solidFill>
                </a:rPr>
                <a:t>ori</a:t>
              </a:r>
            </a:p>
          </p:txBody>
        </p:sp>
        <p:sp>
          <p:nvSpPr>
            <p:cNvPr id="51208" name="ZoneTexte 5"/>
            <p:cNvSpPr txBox="1">
              <a:spLocks noChangeArrowheads="1"/>
            </p:cNvSpPr>
            <p:nvPr/>
          </p:nvSpPr>
          <p:spPr bwMode="auto">
            <a:xfrm>
              <a:off x="2321389" y="1382603"/>
              <a:ext cx="1422860" cy="50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polymérase bactérienne</a:t>
              </a:r>
            </a:p>
          </p:txBody>
        </p:sp>
        <p:cxnSp>
          <p:nvCxnSpPr>
            <p:cNvPr id="44" name="Connecteur droit avec flèche 43"/>
            <p:cNvCxnSpPr/>
            <p:nvPr/>
          </p:nvCxnSpPr>
          <p:spPr bwMode="auto">
            <a:xfrm flipH="1" flipV="1">
              <a:off x="2883939" y="1135335"/>
              <a:ext cx="103188" cy="349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210" name="ZoneTexte 111"/>
            <p:cNvSpPr txBox="1">
              <a:spLocks noChangeArrowheads="1"/>
            </p:cNvSpPr>
            <p:nvPr/>
          </p:nvSpPr>
          <p:spPr bwMode="auto">
            <a:xfrm>
              <a:off x="5930347" y="3221825"/>
              <a:ext cx="474916" cy="2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solidFill>
                    <a:srgbClr val="FF0000"/>
                  </a:solidFill>
                </a:rPr>
                <a:t>ori</a:t>
              </a:r>
            </a:p>
          </p:txBody>
        </p:sp>
        <p:cxnSp>
          <p:nvCxnSpPr>
            <p:cNvPr id="75" name="Connecteur droit avec flèche 74"/>
            <p:cNvCxnSpPr/>
            <p:nvPr/>
          </p:nvCxnSpPr>
          <p:spPr bwMode="auto">
            <a:xfrm flipV="1">
              <a:off x="3779289" y="1516335"/>
              <a:ext cx="252413" cy="2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bwMode="auto">
            <a:xfrm>
              <a:off x="5589039" y="1529035"/>
              <a:ext cx="26511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13" name="ZoneTexte 76"/>
            <p:cNvSpPr txBox="1">
              <a:spLocks noChangeArrowheads="1"/>
            </p:cNvSpPr>
            <p:nvPr/>
          </p:nvSpPr>
          <p:spPr bwMode="auto">
            <a:xfrm>
              <a:off x="6471368" y="1324438"/>
              <a:ext cx="418369" cy="32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b="1"/>
                <a:t>RF</a:t>
              </a:r>
            </a:p>
          </p:txBody>
        </p:sp>
        <p:sp>
          <p:nvSpPr>
            <p:cNvPr id="51216" name="ZoneTexte 83"/>
            <p:cNvSpPr txBox="1">
              <a:spLocks noChangeArrowheads="1"/>
            </p:cNvSpPr>
            <p:nvPr/>
          </p:nvSpPr>
          <p:spPr bwMode="auto">
            <a:xfrm>
              <a:off x="7065038" y="3031267"/>
              <a:ext cx="332645" cy="357639"/>
            </a:xfrm>
            <a:prstGeom prst="rect">
              <a:avLst/>
            </a:prstGeom>
            <a:solidFill>
              <a:srgbClr val="FFFF00"/>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a:t>
              </a:r>
            </a:p>
          </p:txBody>
        </p:sp>
        <p:sp>
          <p:nvSpPr>
            <p:cNvPr id="51217" name="ZoneTexte 84"/>
            <p:cNvSpPr txBox="1">
              <a:spLocks noChangeArrowheads="1"/>
            </p:cNvSpPr>
            <p:nvPr/>
          </p:nvSpPr>
          <p:spPr bwMode="auto">
            <a:xfrm>
              <a:off x="7581836" y="3014808"/>
              <a:ext cx="507084" cy="357639"/>
            </a:xfrm>
            <a:prstGeom prst="rect">
              <a:avLst/>
            </a:prstGeom>
            <a:solidFill>
              <a:srgbClr val="FFFFD5"/>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a:t>
              </a:r>
            </a:p>
          </p:txBody>
        </p:sp>
        <p:cxnSp>
          <p:nvCxnSpPr>
            <p:cNvPr id="95" name="Connecteur droit avec flèche 94"/>
            <p:cNvCxnSpPr/>
            <p:nvPr/>
          </p:nvCxnSpPr>
          <p:spPr bwMode="auto">
            <a:xfrm>
              <a:off x="7303539" y="1846535"/>
              <a:ext cx="315913" cy="355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Ellipse 100"/>
            <p:cNvSpPr/>
            <p:nvPr/>
          </p:nvSpPr>
          <p:spPr bwMode="auto">
            <a:xfrm>
              <a:off x="6200227" y="1000397"/>
              <a:ext cx="196850" cy="147638"/>
            </a:xfrm>
            <a:prstGeom prst="ellipse">
              <a:avLst/>
            </a:prstGeom>
            <a:pattFill prst="trellis">
              <a:fgClr>
                <a:srgbClr val="92D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220" name="ZoneTexte 101"/>
            <p:cNvSpPr txBox="1">
              <a:spLocks noChangeArrowheads="1"/>
            </p:cNvSpPr>
            <p:nvPr/>
          </p:nvSpPr>
          <p:spPr bwMode="auto">
            <a:xfrm>
              <a:off x="7303671" y="2237595"/>
              <a:ext cx="857931" cy="338554"/>
            </a:xfrm>
            <a:prstGeom prst="rect">
              <a:avLst/>
            </a:prstGeom>
            <a:solidFill>
              <a:srgbClr val="E7F9F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00B0F0"/>
                  </a:solidFill>
                </a:rPr>
                <a:t>ARNm</a:t>
              </a:r>
            </a:p>
          </p:txBody>
        </p:sp>
        <p:grpSp>
          <p:nvGrpSpPr>
            <p:cNvPr id="51221" name="Groupe 109"/>
            <p:cNvGrpSpPr>
              <a:grpSpLocks/>
            </p:cNvGrpSpPr>
            <p:nvPr/>
          </p:nvGrpSpPr>
          <p:grpSpPr bwMode="auto">
            <a:xfrm>
              <a:off x="5132438" y="2695169"/>
              <a:ext cx="1388484" cy="1310003"/>
              <a:chOff x="5622311" y="2247240"/>
              <a:chExt cx="1266647" cy="1332148"/>
            </a:xfrm>
          </p:grpSpPr>
          <p:grpSp>
            <p:nvGrpSpPr>
              <p:cNvPr id="51264" name="Groupe 104"/>
              <p:cNvGrpSpPr>
                <a:grpSpLocks/>
              </p:cNvGrpSpPr>
              <p:nvPr/>
            </p:nvGrpSpPr>
            <p:grpSpPr bwMode="auto">
              <a:xfrm rot="4005232">
                <a:off x="5579010" y="2290541"/>
                <a:ext cx="1332148" cy="1245545"/>
                <a:chOff x="5055367" y="2903114"/>
                <a:chExt cx="1332148" cy="1245545"/>
              </a:xfrm>
            </p:grpSpPr>
            <p:sp>
              <p:nvSpPr>
                <p:cNvPr id="107" name="Ellipse 106"/>
                <p:cNvSpPr/>
                <p:nvPr/>
              </p:nvSpPr>
              <p:spPr>
                <a:xfrm>
                  <a:off x="5116132" y="2981363"/>
                  <a:ext cx="1209137" cy="111656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51267" name="Groupe 105"/>
                <p:cNvGrpSpPr>
                  <a:grpSpLocks/>
                </p:cNvGrpSpPr>
                <p:nvPr/>
              </p:nvGrpSpPr>
              <p:grpSpPr bwMode="auto">
                <a:xfrm>
                  <a:off x="5055367" y="2903114"/>
                  <a:ext cx="1332148" cy="1245545"/>
                  <a:chOff x="1403648" y="2759519"/>
                  <a:chExt cx="1332148" cy="1245545"/>
                </a:xfrm>
              </p:grpSpPr>
              <p:sp>
                <p:nvSpPr>
                  <p:cNvPr id="108" name="Ellipse 107"/>
                  <p:cNvSpPr/>
                  <p:nvPr/>
                </p:nvSpPr>
                <p:spPr>
                  <a:xfrm>
                    <a:off x="1403069" y="2784185"/>
                    <a:ext cx="1331827" cy="12237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9" name="Ellipse 108"/>
                  <p:cNvSpPr/>
                  <p:nvPr/>
                </p:nvSpPr>
                <p:spPr>
                  <a:xfrm>
                    <a:off x="2088631" y="2762066"/>
                    <a:ext cx="216321" cy="143372"/>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sp>
            <p:nvSpPr>
              <p:cNvPr id="25" name="Ellipse 24"/>
              <p:cNvSpPr/>
              <p:nvPr/>
            </p:nvSpPr>
            <p:spPr>
              <a:xfrm rot="16200000">
                <a:off x="6756123" y="2941654"/>
                <a:ext cx="188877" cy="7675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cxnSp>
          <p:nvCxnSpPr>
            <p:cNvPr id="114" name="Connecteur droit avec flèche 113"/>
            <p:cNvCxnSpPr>
              <a:stCxn id="51216" idx="1"/>
            </p:cNvCxnSpPr>
            <p:nvPr/>
          </p:nvCxnSpPr>
          <p:spPr bwMode="auto">
            <a:xfrm flipH="1">
              <a:off x="6535189" y="3210197"/>
              <a:ext cx="530225" cy="161925"/>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p:cNvCxnSpPr/>
            <p:nvPr/>
          </p:nvCxnSpPr>
          <p:spPr bwMode="auto">
            <a:xfrm flipH="1">
              <a:off x="4382921" y="3415779"/>
              <a:ext cx="584552" cy="813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24" name="ZoneTexte 127"/>
            <p:cNvSpPr txBox="1">
              <a:spLocks noChangeArrowheads="1"/>
            </p:cNvSpPr>
            <p:nvPr/>
          </p:nvSpPr>
          <p:spPr bwMode="auto">
            <a:xfrm>
              <a:off x="7240461" y="4903846"/>
              <a:ext cx="332645" cy="357639"/>
            </a:xfrm>
            <a:prstGeom prst="rect">
              <a:avLst/>
            </a:prstGeom>
            <a:solidFill>
              <a:srgbClr val="F6801E"/>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H</a:t>
              </a:r>
            </a:p>
          </p:txBody>
        </p:sp>
        <p:sp>
          <p:nvSpPr>
            <p:cNvPr id="51225" name="ZoneTexte 128"/>
            <p:cNvSpPr txBox="1">
              <a:spLocks noChangeArrowheads="1"/>
            </p:cNvSpPr>
            <p:nvPr/>
          </p:nvSpPr>
          <p:spPr bwMode="auto">
            <a:xfrm>
              <a:off x="7669426" y="4903846"/>
              <a:ext cx="310700" cy="357639"/>
            </a:xfrm>
            <a:prstGeom prst="rect">
              <a:avLst/>
            </a:prstGeom>
            <a:solidFill>
              <a:srgbClr val="432AFE"/>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solidFill>
                    <a:schemeClr val="bg1"/>
                  </a:solidFill>
                </a:rPr>
                <a:t>F</a:t>
              </a:r>
            </a:p>
          </p:txBody>
        </p:sp>
        <p:sp>
          <p:nvSpPr>
            <p:cNvPr id="51226" name="ZoneTexte 129"/>
            <p:cNvSpPr txBox="1">
              <a:spLocks noChangeArrowheads="1"/>
            </p:cNvSpPr>
            <p:nvPr/>
          </p:nvSpPr>
          <p:spPr bwMode="auto">
            <a:xfrm>
              <a:off x="7843112" y="4411689"/>
              <a:ext cx="332645" cy="357639"/>
            </a:xfrm>
            <a:prstGeom prst="rect">
              <a:avLst/>
            </a:prstGeom>
            <a:solidFill>
              <a:srgbClr val="95ED6D"/>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D</a:t>
              </a:r>
            </a:p>
          </p:txBody>
        </p:sp>
        <p:sp>
          <p:nvSpPr>
            <p:cNvPr id="51227" name="ZoneTexte 130"/>
            <p:cNvSpPr txBox="1">
              <a:spLocks noChangeArrowheads="1"/>
            </p:cNvSpPr>
            <p:nvPr/>
          </p:nvSpPr>
          <p:spPr bwMode="auto">
            <a:xfrm>
              <a:off x="7432783" y="4411310"/>
              <a:ext cx="332645" cy="357639"/>
            </a:xfrm>
            <a:prstGeom prst="rect">
              <a:avLst/>
            </a:prstGeom>
            <a:solidFill>
              <a:srgbClr val="CADCF2"/>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B</a:t>
              </a:r>
            </a:p>
          </p:txBody>
        </p:sp>
        <p:sp>
          <p:nvSpPr>
            <p:cNvPr id="132" name="ZoneTexte 131"/>
            <p:cNvSpPr txBox="1"/>
            <p:nvPr/>
          </p:nvSpPr>
          <p:spPr bwMode="auto">
            <a:xfrm>
              <a:off x="7287664" y="3521347"/>
              <a:ext cx="331788" cy="358775"/>
            </a:xfrm>
            <a:prstGeom prst="rect">
              <a:avLst/>
            </a:prstGeom>
            <a:solidFill>
              <a:schemeClr val="bg1">
                <a:lumMod val="75000"/>
              </a:schemeClr>
            </a:solidFill>
            <a:ln w="3175">
              <a:solidFill>
                <a:schemeClr val="tx1"/>
              </a:solidFill>
            </a:ln>
          </p:spPr>
          <p:txBody>
            <a:bodyPr>
              <a:spAutoFit/>
            </a:bodyPr>
            <a:lstStyle/>
            <a:p>
              <a:pPr algn="ctr" fontAlgn="auto">
                <a:spcBef>
                  <a:spcPts val="0"/>
                </a:spcBef>
                <a:spcAft>
                  <a:spcPts val="0"/>
                </a:spcAft>
                <a:defRPr/>
              </a:pPr>
              <a:r>
                <a:rPr lang="fr-FR" b="1" dirty="0">
                  <a:latin typeface="+mn-lt"/>
                  <a:cs typeface="+mn-cs"/>
                </a:rPr>
                <a:t>C</a:t>
              </a:r>
            </a:p>
          </p:txBody>
        </p:sp>
        <p:sp>
          <p:nvSpPr>
            <p:cNvPr id="51229" name="ZoneTexte 132"/>
            <p:cNvSpPr txBox="1">
              <a:spLocks noChangeArrowheads="1"/>
            </p:cNvSpPr>
            <p:nvPr/>
          </p:nvSpPr>
          <p:spPr bwMode="auto">
            <a:xfrm>
              <a:off x="7788022" y="3458795"/>
              <a:ext cx="310700" cy="357639"/>
            </a:xfrm>
            <a:prstGeom prst="rect">
              <a:avLst/>
            </a:prstGeom>
            <a:solidFill>
              <a:srgbClr val="FFCB25"/>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E</a:t>
              </a:r>
            </a:p>
          </p:txBody>
        </p:sp>
        <p:sp>
          <p:nvSpPr>
            <p:cNvPr id="51230" name="ZoneTexte 133"/>
            <p:cNvSpPr txBox="1">
              <a:spLocks noChangeArrowheads="1"/>
            </p:cNvSpPr>
            <p:nvPr/>
          </p:nvSpPr>
          <p:spPr bwMode="auto">
            <a:xfrm>
              <a:off x="8073678" y="4896989"/>
              <a:ext cx="332645" cy="357639"/>
            </a:xfrm>
            <a:prstGeom prst="rect">
              <a:avLst/>
            </a:prstGeom>
            <a:solidFill>
              <a:schemeClr val="bg1"/>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G</a:t>
              </a:r>
            </a:p>
          </p:txBody>
        </p:sp>
        <p:sp>
          <p:nvSpPr>
            <p:cNvPr id="51231" name="ZoneTexte 134"/>
            <p:cNvSpPr txBox="1">
              <a:spLocks noChangeArrowheads="1"/>
            </p:cNvSpPr>
            <p:nvPr/>
          </p:nvSpPr>
          <p:spPr bwMode="auto">
            <a:xfrm>
              <a:off x="6905460" y="3908820"/>
              <a:ext cx="332645" cy="357639"/>
            </a:xfrm>
            <a:prstGeom prst="rect">
              <a:avLst/>
            </a:prstGeom>
            <a:solidFill>
              <a:srgbClr val="F561E7"/>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J</a:t>
              </a:r>
            </a:p>
          </p:txBody>
        </p:sp>
        <p:sp>
          <p:nvSpPr>
            <p:cNvPr id="51232" name="ZoneTexte 135"/>
            <p:cNvSpPr txBox="1">
              <a:spLocks noChangeArrowheads="1"/>
            </p:cNvSpPr>
            <p:nvPr/>
          </p:nvSpPr>
          <p:spPr bwMode="auto">
            <a:xfrm>
              <a:off x="7714803" y="5931250"/>
              <a:ext cx="332645" cy="357639"/>
            </a:xfrm>
            <a:prstGeom prst="rect">
              <a:avLst/>
            </a:prstGeom>
            <a:solidFill>
              <a:srgbClr val="FF0000"/>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K</a:t>
              </a:r>
            </a:p>
          </p:txBody>
        </p:sp>
        <p:cxnSp>
          <p:nvCxnSpPr>
            <p:cNvPr id="142" name="Connecteur droit avec flèche 141"/>
            <p:cNvCxnSpPr/>
            <p:nvPr/>
          </p:nvCxnSpPr>
          <p:spPr bwMode="auto">
            <a:xfrm flipV="1">
              <a:off x="8073477" y="2557735"/>
              <a:ext cx="223837" cy="473075"/>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5" name="Connecteur droit avec flèche 144"/>
            <p:cNvCxnSpPr/>
            <p:nvPr/>
          </p:nvCxnSpPr>
          <p:spPr bwMode="auto">
            <a:xfrm>
              <a:off x="7736927" y="2565672"/>
              <a:ext cx="0" cy="2619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1257" name="Groupe 48"/>
            <p:cNvGrpSpPr>
              <a:grpSpLocks/>
            </p:cNvGrpSpPr>
            <p:nvPr/>
          </p:nvGrpSpPr>
          <p:grpSpPr bwMode="auto">
            <a:xfrm rot="19967601">
              <a:off x="2978253" y="2962986"/>
              <a:ext cx="1316115" cy="1290882"/>
              <a:chOff x="6594174" y="4183942"/>
              <a:chExt cx="1332148" cy="1227665"/>
            </a:xfrm>
          </p:grpSpPr>
          <p:sp>
            <p:nvSpPr>
              <p:cNvPr id="34" name="Ellipse 33"/>
              <p:cNvSpPr/>
              <p:nvPr/>
            </p:nvSpPr>
            <p:spPr>
              <a:xfrm>
                <a:off x="6593851" y="4184795"/>
                <a:ext cx="1332069" cy="122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Ellipse 31"/>
              <p:cNvSpPr/>
              <p:nvPr/>
            </p:nvSpPr>
            <p:spPr>
              <a:xfrm>
                <a:off x="6654463" y="4245814"/>
                <a:ext cx="1209949" cy="111722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6" name="Arc 35"/>
              <p:cNvSpPr/>
              <p:nvPr/>
            </p:nvSpPr>
            <p:spPr>
              <a:xfrm rot="20629434">
                <a:off x="7079219" y="4210762"/>
                <a:ext cx="690941" cy="771486"/>
              </a:xfrm>
              <a:prstGeom prst="arc">
                <a:avLst>
                  <a:gd name="adj1" fmla="val 16371684"/>
                  <a:gd name="adj2" fmla="val 2013231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40" name="Ellipse 39"/>
              <p:cNvSpPr/>
              <p:nvPr/>
            </p:nvSpPr>
            <p:spPr>
              <a:xfrm>
                <a:off x="7316719" y="4182119"/>
                <a:ext cx="216923" cy="143427"/>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51258" name="ZoneTexte 124"/>
            <p:cNvSpPr txBox="1">
              <a:spLocks noChangeArrowheads="1"/>
            </p:cNvSpPr>
            <p:nvPr/>
          </p:nvSpPr>
          <p:spPr bwMode="auto">
            <a:xfrm rot="16958055">
              <a:off x="901230" y="4748608"/>
              <a:ext cx="474905" cy="3236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err="1">
                  <a:solidFill>
                    <a:srgbClr val="FF0000"/>
                  </a:solidFill>
                </a:rPr>
                <a:t>ori</a:t>
              </a:r>
              <a:endParaRPr lang="fr-FR" altLang="fr-FR" sz="1400" b="1" dirty="0">
                <a:solidFill>
                  <a:srgbClr val="FF0000"/>
                </a:solidFill>
              </a:endParaRPr>
            </a:p>
          </p:txBody>
        </p:sp>
        <p:sp>
          <p:nvSpPr>
            <p:cNvPr id="51259" name="ZoneTexte 149"/>
            <p:cNvSpPr txBox="1">
              <a:spLocks noChangeArrowheads="1"/>
            </p:cNvSpPr>
            <p:nvPr/>
          </p:nvSpPr>
          <p:spPr bwMode="auto">
            <a:xfrm rot="20060455">
              <a:off x="2160845" y="2407626"/>
              <a:ext cx="474905" cy="3236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err="1">
                  <a:solidFill>
                    <a:srgbClr val="FF0000"/>
                  </a:solidFill>
                </a:rPr>
                <a:t>ori</a:t>
              </a:r>
              <a:endParaRPr lang="fr-FR" altLang="fr-FR" sz="1400" b="1" dirty="0">
                <a:solidFill>
                  <a:srgbClr val="FF0000"/>
                </a:solidFill>
              </a:endParaRPr>
            </a:p>
          </p:txBody>
        </p:sp>
        <p:sp>
          <p:nvSpPr>
            <p:cNvPr id="51237" name="ZoneTexte 153"/>
            <p:cNvSpPr txBox="1">
              <a:spLocks noChangeArrowheads="1"/>
            </p:cNvSpPr>
            <p:nvPr/>
          </p:nvSpPr>
          <p:spPr bwMode="auto">
            <a:xfrm>
              <a:off x="2237489" y="3700600"/>
              <a:ext cx="332645" cy="357639"/>
            </a:xfrm>
            <a:prstGeom prst="rect">
              <a:avLst/>
            </a:prstGeom>
            <a:solidFill>
              <a:srgbClr val="FFFF00"/>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a:t>
              </a:r>
            </a:p>
          </p:txBody>
        </p:sp>
        <p:cxnSp>
          <p:nvCxnSpPr>
            <p:cNvPr id="160" name="Connecteur droit avec flèche 159"/>
            <p:cNvCxnSpPr>
              <a:stCxn id="51237" idx="0"/>
            </p:cNvCxnSpPr>
            <p:nvPr/>
          </p:nvCxnSpPr>
          <p:spPr bwMode="auto">
            <a:xfrm flipV="1">
              <a:off x="2403812" y="2839614"/>
              <a:ext cx="105395" cy="860986"/>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5" name="Ellipse 164"/>
            <p:cNvSpPr/>
            <p:nvPr/>
          </p:nvSpPr>
          <p:spPr bwMode="auto">
            <a:xfrm>
              <a:off x="2374352" y="1043260"/>
              <a:ext cx="1316037" cy="11858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240" name="ZoneTexte 167"/>
            <p:cNvSpPr txBox="1">
              <a:spLocks noChangeArrowheads="1"/>
            </p:cNvSpPr>
            <p:nvPr/>
          </p:nvSpPr>
          <p:spPr bwMode="auto">
            <a:xfrm>
              <a:off x="2242474" y="4668731"/>
              <a:ext cx="474916" cy="2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solidFill>
                    <a:srgbClr val="FF0000"/>
                  </a:solidFill>
                </a:rPr>
                <a:t>ori</a:t>
              </a:r>
            </a:p>
          </p:txBody>
        </p:sp>
        <p:cxnSp>
          <p:nvCxnSpPr>
            <p:cNvPr id="172" name="Connecteur droit avec flèche 171"/>
            <p:cNvCxnSpPr>
              <a:stCxn id="51237" idx="2"/>
              <a:endCxn id="51240" idx="0"/>
            </p:cNvCxnSpPr>
            <p:nvPr/>
          </p:nvCxnSpPr>
          <p:spPr bwMode="auto">
            <a:xfrm>
              <a:off x="2404514" y="4057922"/>
              <a:ext cx="76200" cy="611188"/>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7" name="ZoneTexte 176"/>
            <p:cNvSpPr txBox="1"/>
            <p:nvPr/>
          </p:nvSpPr>
          <p:spPr bwMode="auto">
            <a:xfrm>
              <a:off x="3892002" y="5302522"/>
              <a:ext cx="331787" cy="358775"/>
            </a:xfrm>
            <a:prstGeom prst="rect">
              <a:avLst/>
            </a:prstGeom>
            <a:solidFill>
              <a:schemeClr val="bg1">
                <a:lumMod val="75000"/>
              </a:schemeClr>
            </a:solidFill>
            <a:ln w="3175">
              <a:solidFill>
                <a:schemeClr val="tx1"/>
              </a:solidFill>
            </a:ln>
          </p:spPr>
          <p:txBody>
            <a:bodyPr>
              <a:spAutoFit/>
            </a:bodyPr>
            <a:lstStyle/>
            <a:p>
              <a:pPr algn="ctr" fontAlgn="auto">
                <a:spcBef>
                  <a:spcPts val="0"/>
                </a:spcBef>
                <a:spcAft>
                  <a:spcPts val="0"/>
                </a:spcAft>
                <a:defRPr/>
              </a:pPr>
              <a:r>
                <a:rPr lang="fr-FR" b="1" dirty="0">
                  <a:latin typeface="+mn-lt"/>
                  <a:cs typeface="+mn-cs"/>
                </a:rPr>
                <a:t>C</a:t>
              </a:r>
            </a:p>
          </p:txBody>
        </p:sp>
        <p:sp>
          <p:nvSpPr>
            <p:cNvPr id="51243" name="ZoneTexte 182"/>
            <p:cNvSpPr txBox="1">
              <a:spLocks noChangeArrowheads="1"/>
            </p:cNvSpPr>
            <p:nvPr/>
          </p:nvSpPr>
          <p:spPr bwMode="auto">
            <a:xfrm>
              <a:off x="3784379" y="5682161"/>
              <a:ext cx="332645" cy="357639"/>
            </a:xfrm>
            <a:prstGeom prst="rect">
              <a:avLst/>
            </a:prstGeom>
            <a:solidFill>
              <a:srgbClr val="F561E7"/>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J</a:t>
              </a:r>
            </a:p>
          </p:txBody>
        </p:sp>
        <p:cxnSp>
          <p:nvCxnSpPr>
            <p:cNvPr id="184" name="Connecteur droit avec flèche 183"/>
            <p:cNvCxnSpPr/>
            <p:nvPr/>
          </p:nvCxnSpPr>
          <p:spPr bwMode="auto">
            <a:xfrm flipV="1">
              <a:off x="3257002" y="5548585"/>
              <a:ext cx="433387" cy="539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6" name="Ellipse 185"/>
            <p:cNvSpPr/>
            <p:nvPr/>
          </p:nvSpPr>
          <p:spPr bwMode="auto">
            <a:xfrm>
              <a:off x="7071764" y="4215085"/>
              <a:ext cx="1477963" cy="1412875"/>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91" name="Arc 190"/>
            <p:cNvSpPr/>
            <p:nvPr/>
          </p:nvSpPr>
          <p:spPr bwMode="auto">
            <a:xfrm>
              <a:off x="3257002" y="5432697"/>
              <a:ext cx="2401887" cy="822325"/>
            </a:xfrm>
            <a:prstGeom prst="arc">
              <a:avLst>
                <a:gd name="adj1" fmla="val 16200000"/>
                <a:gd name="adj2" fmla="val 210335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 name="Ellipse 6"/>
            <p:cNvSpPr/>
            <p:nvPr/>
          </p:nvSpPr>
          <p:spPr bwMode="auto">
            <a:xfrm>
              <a:off x="2758527" y="995635"/>
              <a:ext cx="214312" cy="1397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249" name="ZoneTexte 196"/>
            <p:cNvSpPr txBox="1">
              <a:spLocks noChangeArrowheads="1"/>
            </p:cNvSpPr>
            <p:nvPr/>
          </p:nvSpPr>
          <p:spPr bwMode="auto">
            <a:xfrm>
              <a:off x="5325612" y="514637"/>
              <a:ext cx="1422860" cy="50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transcriptase bactérienne</a:t>
              </a:r>
            </a:p>
          </p:txBody>
        </p:sp>
        <p:sp>
          <p:nvSpPr>
            <p:cNvPr id="192" name="Arc 191"/>
            <p:cNvSpPr/>
            <p:nvPr/>
          </p:nvSpPr>
          <p:spPr bwMode="auto">
            <a:xfrm flipH="1">
              <a:off x="5546177" y="4716735"/>
              <a:ext cx="2543175" cy="1733550"/>
            </a:xfrm>
            <a:prstGeom prst="arc">
              <a:avLst>
                <a:gd name="adj1" fmla="val 15240376"/>
                <a:gd name="adj2" fmla="val 1166616"/>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01" name="Forme libre 200"/>
            <p:cNvSpPr/>
            <p:nvPr/>
          </p:nvSpPr>
          <p:spPr bwMode="auto">
            <a:xfrm>
              <a:off x="1338493" y="2639834"/>
              <a:ext cx="2487614" cy="2368550"/>
            </a:xfrm>
            <a:custGeom>
              <a:avLst/>
              <a:gdLst>
                <a:gd name="connsiteX0" fmla="*/ 2046514 w 2046514"/>
                <a:gd name="connsiteY0" fmla="*/ 300012 h 2107040"/>
                <a:gd name="connsiteX1" fmla="*/ 1894114 w 2046514"/>
                <a:gd name="connsiteY1" fmla="*/ 245583 h 2107040"/>
                <a:gd name="connsiteX2" fmla="*/ 1828800 w 2046514"/>
                <a:gd name="connsiteY2" fmla="*/ 49640 h 2107040"/>
                <a:gd name="connsiteX3" fmla="*/ 1295400 w 2046514"/>
                <a:gd name="connsiteY3" fmla="*/ 16983 h 2107040"/>
                <a:gd name="connsiteX4" fmla="*/ 751114 w 2046514"/>
                <a:gd name="connsiteY4" fmla="*/ 278240 h 2107040"/>
                <a:gd name="connsiteX5" fmla="*/ 293914 w 2046514"/>
                <a:gd name="connsiteY5" fmla="*/ 887840 h 2107040"/>
                <a:gd name="connsiteX6" fmla="*/ 65314 w 2046514"/>
                <a:gd name="connsiteY6" fmla="*/ 1736926 h 2107040"/>
                <a:gd name="connsiteX7" fmla="*/ 0 w 2046514"/>
                <a:gd name="connsiteY7" fmla="*/ 2107040 h 210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4" h="2107040">
                  <a:moveTo>
                    <a:pt x="2046514" y="300012"/>
                  </a:moveTo>
                  <a:cubicBezTo>
                    <a:pt x="1988457" y="293662"/>
                    <a:pt x="1930400" y="287312"/>
                    <a:pt x="1894114" y="245583"/>
                  </a:cubicBezTo>
                  <a:cubicBezTo>
                    <a:pt x="1857828" y="203854"/>
                    <a:pt x="1928586" y="87740"/>
                    <a:pt x="1828800" y="49640"/>
                  </a:cubicBezTo>
                  <a:cubicBezTo>
                    <a:pt x="1729014" y="11540"/>
                    <a:pt x="1475014" y="-21117"/>
                    <a:pt x="1295400" y="16983"/>
                  </a:cubicBezTo>
                  <a:cubicBezTo>
                    <a:pt x="1115786" y="55083"/>
                    <a:pt x="918028" y="133097"/>
                    <a:pt x="751114" y="278240"/>
                  </a:cubicBezTo>
                  <a:cubicBezTo>
                    <a:pt x="584200" y="423383"/>
                    <a:pt x="408214" y="644726"/>
                    <a:pt x="293914" y="887840"/>
                  </a:cubicBezTo>
                  <a:cubicBezTo>
                    <a:pt x="179614" y="1130954"/>
                    <a:pt x="114300" y="1533726"/>
                    <a:pt x="65314" y="1736926"/>
                  </a:cubicBezTo>
                  <a:cubicBezTo>
                    <a:pt x="16328" y="1940126"/>
                    <a:pt x="8164" y="2023583"/>
                    <a:pt x="0" y="210704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1254" name="ZoneTexte 209"/>
            <p:cNvSpPr txBox="1">
              <a:spLocks noChangeArrowheads="1"/>
            </p:cNvSpPr>
            <p:nvPr/>
          </p:nvSpPr>
          <p:spPr bwMode="auto">
            <a:xfrm rot="20550204">
              <a:off x="4395303" y="4861364"/>
              <a:ext cx="1596806" cy="3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t>cycle lytique</a:t>
              </a:r>
            </a:p>
          </p:txBody>
        </p:sp>
        <p:cxnSp>
          <p:nvCxnSpPr>
            <p:cNvPr id="235" name="Connecteur droit avec flèche 234"/>
            <p:cNvCxnSpPr>
              <a:endCxn id="51208" idx="1"/>
            </p:cNvCxnSpPr>
            <p:nvPr/>
          </p:nvCxnSpPr>
          <p:spPr bwMode="auto">
            <a:xfrm flipV="1">
              <a:off x="1565440" y="1635930"/>
              <a:ext cx="755949" cy="163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Forme libre 177"/>
            <p:cNvSpPr/>
            <p:nvPr/>
          </p:nvSpPr>
          <p:spPr bwMode="auto">
            <a:xfrm rot="15734448">
              <a:off x="3676101" y="5361260"/>
              <a:ext cx="473075" cy="292100"/>
            </a:xfrm>
            <a:custGeom>
              <a:avLst/>
              <a:gdLst>
                <a:gd name="connsiteX0" fmla="*/ 8888 w 380572"/>
                <a:gd name="connsiteY0" fmla="*/ 87086 h 250372"/>
                <a:gd name="connsiteX1" fmla="*/ 41545 w 380572"/>
                <a:gd name="connsiteY1" fmla="*/ 32657 h 250372"/>
                <a:gd name="connsiteX2" fmla="*/ 95973 w 380572"/>
                <a:gd name="connsiteY2" fmla="*/ 65315 h 250372"/>
                <a:gd name="connsiteX3" fmla="*/ 128631 w 380572"/>
                <a:gd name="connsiteY3" fmla="*/ 130629 h 250372"/>
                <a:gd name="connsiteX4" fmla="*/ 161288 w 380572"/>
                <a:gd name="connsiteY4" fmla="*/ 141515 h 250372"/>
                <a:gd name="connsiteX5" fmla="*/ 161288 w 380572"/>
                <a:gd name="connsiteY5" fmla="*/ 43543 h 250372"/>
                <a:gd name="connsiteX6" fmla="*/ 139516 w 380572"/>
                <a:gd name="connsiteY6" fmla="*/ 21772 h 250372"/>
                <a:gd name="connsiteX7" fmla="*/ 281031 w 380572"/>
                <a:gd name="connsiteY7" fmla="*/ 54429 h 250372"/>
                <a:gd name="connsiteX8" fmla="*/ 291916 w 380572"/>
                <a:gd name="connsiteY8" fmla="*/ 87086 h 250372"/>
                <a:gd name="connsiteX9" fmla="*/ 248373 w 380572"/>
                <a:gd name="connsiteY9" fmla="*/ 141515 h 250372"/>
                <a:gd name="connsiteX10" fmla="*/ 291916 w 380572"/>
                <a:gd name="connsiteY10" fmla="*/ 239486 h 250372"/>
                <a:gd name="connsiteX11" fmla="*/ 313688 w 380572"/>
                <a:gd name="connsiteY11" fmla="*/ 217715 h 250372"/>
                <a:gd name="connsiteX12" fmla="*/ 270145 w 380572"/>
                <a:gd name="connsiteY12" fmla="*/ 87086 h 250372"/>
                <a:gd name="connsiteX13" fmla="*/ 193945 w 380572"/>
                <a:gd name="connsiteY13" fmla="*/ 97972 h 250372"/>
                <a:gd name="connsiteX14" fmla="*/ 183059 w 380572"/>
                <a:gd name="connsiteY14" fmla="*/ 130629 h 250372"/>
                <a:gd name="connsiteX15" fmla="*/ 172173 w 380572"/>
                <a:gd name="connsiteY15" fmla="*/ 185057 h 250372"/>
                <a:gd name="connsiteX16" fmla="*/ 139516 w 380572"/>
                <a:gd name="connsiteY16" fmla="*/ 195943 h 250372"/>
                <a:gd name="connsiteX17" fmla="*/ 30659 w 380572"/>
                <a:gd name="connsiteY17" fmla="*/ 185057 h 250372"/>
                <a:gd name="connsiteX18" fmla="*/ 8888 w 380572"/>
                <a:gd name="connsiteY18" fmla="*/ 119743 h 250372"/>
                <a:gd name="connsiteX19" fmla="*/ 52431 w 380572"/>
                <a:gd name="connsiteY19" fmla="*/ 130629 h 250372"/>
                <a:gd name="connsiteX20" fmla="*/ 63316 w 380572"/>
                <a:gd name="connsiteY20" fmla="*/ 174172 h 250372"/>
                <a:gd name="connsiteX21" fmla="*/ 85088 w 380572"/>
                <a:gd name="connsiteY21" fmla="*/ 195943 h 250372"/>
                <a:gd name="connsiteX22" fmla="*/ 128631 w 380572"/>
                <a:gd name="connsiteY22" fmla="*/ 250372 h 250372"/>
                <a:gd name="connsiteX23" fmla="*/ 172173 w 380572"/>
                <a:gd name="connsiteY23" fmla="*/ 76200 h 250372"/>
                <a:gd name="connsiteX24" fmla="*/ 270145 w 380572"/>
                <a:gd name="connsiteY24" fmla="*/ 87086 h 250372"/>
                <a:gd name="connsiteX25" fmla="*/ 302802 w 380572"/>
                <a:gd name="connsiteY25" fmla="*/ 152400 h 250372"/>
                <a:gd name="connsiteX26" fmla="*/ 270145 w 380572"/>
                <a:gd name="connsiteY26" fmla="*/ 163286 h 250372"/>
                <a:gd name="connsiteX27" fmla="*/ 237488 w 380572"/>
                <a:gd name="connsiteY27" fmla="*/ 141515 h 250372"/>
                <a:gd name="connsiteX28" fmla="*/ 204831 w 380572"/>
                <a:gd name="connsiteY28" fmla="*/ 130629 h 250372"/>
                <a:gd name="connsiteX29" fmla="*/ 183059 w 380572"/>
                <a:gd name="connsiteY29" fmla="*/ 108857 h 250372"/>
                <a:gd name="connsiteX30" fmla="*/ 172173 w 380572"/>
                <a:gd name="connsiteY30" fmla="*/ 141515 h 250372"/>
                <a:gd name="connsiteX31" fmla="*/ 226602 w 380572"/>
                <a:gd name="connsiteY31" fmla="*/ 228600 h 250372"/>
                <a:gd name="connsiteX32" fmla="*/ 259259 w 380572"/>
                <a:gd name="connsiteY32" fmla="*/ 239486 h 250372"/>
                <a:gd name="connsiteX33" fmla="*/ 346345 w 380572"/>
                <a:gd name="connsiteY33" fmla="*/ 228600 h 250372"/>
                <a:gd name="connsiteX34" fmla="*/ 379002 w 380572"/>
                <a:gd name="connsiteY34" fmla="*/ 206829 h 250372"/>
                <a:gd name="connsiteX35" fmla="*/ 368116 w 380572"/>
                <a:gd name="connsiteY35" fmla="*/ 87086 h 250372"/>
                <a:gd name="connsiteX36" fmla="*/ 324573 w 380572"/>
                <a:gd name="connsiteY36" fmla="*/ 97972 h 250372"/>
                <a:gd name="connsiteX37" fmla="*/ 281031 w 380572"/>
                <a:gd name="connsiteY37" fmla="*/ 54429 h 250372"/>
                <a:gd name="connsiteX38" fmla="*/ 237488 w 380572"/>
                <a:gd name="connsiteY38" fmla="*/ 0 h 250372"/>
                <a:gd name="connsiteX39" fmla="*/ 204831 w 380572"/>
                <a:gd name="connsiteY39" fmla="*/ 10886 h 250372"/>
                <a:gd name="connsiteX40" fmla="*/ 161288 w 380572"/>
                <a:gd name="connsiteY40" fmla="*/ 65315 h 250372"/>
                <a:gd name="connsiteX41" fmla="*/ 139516 w 380572"/>
                <a:gd name="connsiteY41" fmla="*/ 87086 h 250372"/>
                <a:gd name="connsiteX42" fmla="*/ 95973 w 380572"/>
                <a:gd name="connsiteY42" fmla="*/ 130629 h 250372"/>
                <a:gd name="connsiteX43" fmla="*/ 41545 w 380572"/>
                <a:gd name="connsiteY43" fmla="*/ 119743 h 250372"/>
                <a:gd name="connsiteX44" fmla="*/ 8888 w 380572"/>
                <a:gd name="connsiteY44" fmla="*/ 108857 h 250372"/>
                <a:gd name="connsiteX45" fmla="*/ 8888 w 380572"/>
                <a:gd name="connsiteY45" fmla="*/ 87086 h 2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0572" h="250372">
                  <a:moveTo>
                    <a:pt x="8888" y="87086"/>
                  </a:moveTo>
                  <a:cubicBezTo>
                    <a:pt x="14331" y="74386"/>
                    <a:pt x="23940" y="44393"/>
                    <a:pt x="41545" y="32657"/>
                  </a:cubicBezTo>
                  <a:cubicBezTo>
                    <a:pt x="58503" y="21352"/>
                    <a:pt x="88839" y="58181"/>
                    <a:pt x="95973" y="65315"/>
                  </a:cubicBezTo>
                  <a:cubicBezTo>
                    <a:pt x="103145" y="86829"/>
                    <a:pt x="109446" y="115281"/>
                    <a:pt x="128631" y="130629"/>
                  </a:cubicBezTo>
                  <a:cubicBezTo>
                    <a:pt x="137591" y="137797"/>
                    <a:pt x="150402" y="137886"/>
                    <a:pt x="161288" y="141515"/>
                  </a:cubicBezTo>
                  <a:cubicBezTo>
                    <a:pt x="175246" y="99637"/>
                    <a:pt x="181572" y="97634"/>
                    <a:pt x="161288" y="43543"/>
                  </a:cubicBezTo>
                  <a:cubicBezTo>
                    <a:pt x="157684" y="33933"/>
                    <a:pt x="129253" y="21772"/>
                    <a:pt x="139516" y="21772"/>
                  </a:cubicBezTo>
                  <a:cubicBezTo>
                    <a:pt x="187561" y="21772"/>
                    <a:pt x="235614" y="39290"/>
                    <a:pt x="281031" y="54429"/>
                  </a:cubicBezTo>
                  <a:cubicBezTo>
                    <a:pt x="284659" y="65315"/>
                    <a:pt x="293802" y="75768"/>
                    <a:pt x="291916" y="87086"/>
                  </a:cubicBezTo>
                  <a:cubicBezTo>
                    <a:pt x="289169" y="103565"/>
                    <a:pt x="260005" y="129883"/>
                    <a:pt x="248373" y="141515"/>
                  </a:cubicBezTo>
                  <a:cubicBezTo>
                    <a:pt x="250665" y="159849"/>
                    <a:pt x="235435" y="250781"/>
                    <a:pt x="291916" y="239486"/>
                  </a:cubicBezTo>
                  <a:cubicBezTo>
                    <a:pt x="301980" y="237473"/>
                    <a:pt x="306431" y="224972"/>
                    <a:pt x="313688" y="217715"/>
                  </a:cubicBezTo>
                  <a:cubicBezTo>
                    <a:pt x="311947" y="202047"/>
                    <a:pt x="320955" y="97248"/>
                    <a:pt x="270145" y="87086"/>
                  </a:cubicBezTo>
                  <a:cubicBezTo>
                    <a:pt x="244985" y="82054"/>
                    <a:pt x="219345" y="94343"/>
                    <a:pt x="193945" y="97972"/>
                  </a:cubicBezTo>
                  <a:cubicBezTo>
                    <a:pt x="190316" y="108858"/>
                    <a:pt x="185842" y="119497"/>
                    <a:pt x="183059" y="130629"/>
                  </a:cubicBezTo>
                  <a:cubicBezTo>
                    <a:pt x="178571" y="148579"/>
                    <a:pt x="182436" y="169662"/>
                    <a:pt x="172173" y="185057"/>
                  </a:cubicBezTo>
                  <a:cubicBezTo>
                    <a:pt x="165808" y="194604"/>
                    <a:pt x="150402" y="192314"/>
                    <a:pt x="139516" y="195943"/>
                  </a:cubicBezTo>
                  <a:lnTo>
                    <a:pt x="30659" y="185057"/>
                  </a:lnTo>
                  <a:cubicBezTo>
                    <a:pt x="10836" y="173494"/>
                    <a:pt x="-13376" y="114177"/>
                    <a:pt x="8888" y="119743"/>
                  </a:cubicBezTo>
                  <a:lnTo>
                    <a:pt x="52431" y="130629"/>
                  </a:lnTo>
                  <a:cubicBezTo>
                    <a:pt x="56059" y="145143"/>
                    <a:pt x="56625" y="160791"/>
                    <a:pt x="63316" y="174172"/>
                  </a:cubicBezTo>
                  <a:cubicBezTo>
                    <a:pt x="67906" y="183352"/>
                    <a:pt x="78677" y="187929"/>
                    <a:pt x="85088" y="195943"/>
                  </a:cubicBezTo>
                  <a:cubicBezTo>
                    <a:pt x="140022" y="264610"/>
                    <a:pt x="76058" y="197799"/>
                    <a:pt x="128631" y="250372"/>
                  </a:cubicBezTo>
                  <a:cubicBezTo>
                    <a:pt x="244281" y="211821"/>
                    <a:pt x="11998" y="300446"/>
                    <a:pt x="172173" y="76200"/>
                  </a:cubicBezTo>
                  <a:cubicBezTo>
                    <a:pt x="191271" y="49462"/>
                    <a:pt x="237488" y="83457"/>
                    <a:pt x="270145" y="87086"/>
                  </a:cubicBezTo>
                  <a:cubicBezTo>
                    <a:pt x="273811" y="92586"/>
                    <a:pt x="309240" y="139524"/>
                    <a:pt x="302802" y="152400"/>
                  </a:cubicBezTo>
                  <a:cubicBezTo>
                    <a:pt x="297671" y="162663"/>
                    <a:pt x="281031" y="159657"/>
                    <a:pt x="270145" y="163286"/>
                  </a:cubicBezTo>
                  <a:cubicBezTo>
                    <a:pt x="259259" y="156029"/>
                    <a:pt x="249190" y="147366"/>
                    <a:pt x="237488" y="141515"/>
                  </a:cubicBezTo>
                  <a:cubicBezTo>
                    <a:pt x="227225" y="136383"/>
                    <a:pt x="214670" y="136533"/>
                    <a:pt x="204831" y="130629"/>
                  </a:cubicBezTo>
                  <a:cubicBezTo>
                    <a:pt x="196030" y="125348"/>
                    <a:pt x="190316" y="116114"/>
                    <a:pt x="183059" y="108857"/>
                  </a:cubicBezTo>
                  <a:cubicBezTo>
                    <a:pt x="179430" y="119743"/>
                    <a:pt x="170906" y="130110"/>
                    <a:pt x="172173" y="141515"/>
                  </a:cubicBezTo>
                  <a:cubicBezTo>
                    <a:pt x="178013" y="194077"/>
                    <a:pt x="186291" y="208445"/>
                    <a:pt x="226602" y="228600"/>
                  </a:cubicBezTo>
                  <a:cubicBezTo>
                    <a:pt x="236865" y="233732"/>
                    <a:pt x="248373" y="235857"/>
                    <a:pt x="259259" y="239486"/>
                  </a:cubicBezTo>
                  <a:cubicBezTo>
                    <a:pt x="288288" y="235857"/>
                    <a:pt x="318121" y="236297"/>
                    <a:pt x="346345" y="228600"/>
                  </a:cubicBezTo>
                  <a:cubicBezTo>
                    <a:pt x="358967" y="225158"/>
                    <a:pt x="377013" y="219760"/>
                    <a:pt x="379002" y="206829"/>
                  </a:cubicBezTo>
                  <a:cubicBezTo>
                    <a:pt x="385096" y="167216"/>
                    <a:pt x="371745" y="127000"/>
                    <a:pt x="368116" y="87086"/>
                  </a:cubicBezTo>
                  <a:cubicBezTo>
                    <a:pt x="353602" y="90715"/>
                    <a:pt x="339534" y="97972"/>
                    <a:pt x="324573" y="97972"/>
                  </a:cubicBezTo>
                  <a:cubicBezTo>
                    <a:pt x="281030" y="97972"/>
                    <a:pt x="295545" y="83457"/>
                    <a:pt x="281031" y="54429"/>
                  </a:cubicBezTo>
                  <a:cubicBezTo>
                    <a:pt x="267300" y="26968"/>
                    <a:pt x="257736" y="20249"/>
                    <a:pt x="237488" y="0"/>
                  </a:cubicBezTo>
                  <a:cubicBezTo>
                    <a:pt x="226602" y="3629"/>
                    <a:pt x="214670" y="4982"/>
                    <a:pt x="204831" y="10886"/>
                  </a:cubicBezTo>
                  <a:cubicBezTo>
                    <a:pt x="184609" y="23019"/>
                    <a:pt x="174983" y="48196"/>
                    <a:pt x="161288" y="65315"/>
                  </a:cubicBezTo>
                  <a:cubicBezTo>
                    <a:pt x="154877" y="73329"/>
                    <a:pt x="146773" y="79829"/>
                    <a:pt x="139516" y="87086"/>
                  </a:cubicBezTo>
                  <a:cubicBezTo>
                    <a:pt x="129840" y="116115"/>
                    <a:pt x="134679" y="130629"/>
                    <a:pt x="95973" y="130629"/>
                  </a:cubicBezTo>
                  <a:cubicBezTo>
                    <a:pt x="77471" y="130629"/>
                    <a:pt x="59495" y="124231"/>
                    <a:pt x="41545" y="119743"/>
                  </a:cubicBezTo>
                  <a:cubicBezTo>
                    <a:pt x="30413" y="116960"/>
                    <a:pt x="20363" y="108857"/>
                    <a:pt x="8888" y="108857"/>
                  </a:cubicBezTo>
                  <a:cubicBezTo>
                    <a:pt x="5259" y="108857"/>
                    <a:pt x="3445" y="99786"/>
                    <a:pt x="8888" y="8708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Arc 10"/>
            <p:cNvSpPr/>
            <p:nvPr/>
          </p:nvSpPr>
          <p:spPr>
            <a:xfrm rot="9743648">
              <a:off x="3114782" y="3119744"/>
              <a:ext cx="1061696" cy="1004365"/>
            </a:xfrm>
            <a:prstGeom prst="arc">
              <a:avLst>
                <a:gd name="adj1" fmla="val 19816857"/>
                <a:gd name="adj2" fmla="val 5343654"/>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5" name="Connecteur droit 14"/>
            <p:cNvCxnSpPr>
              <a:endCxn id="51259" idx="2"/>
            </p:cNvCxnSpPr>
            <p:nvPr/>
          </p:nvCxnSpPr>
          <p:spPr>
            <a:xfrm flipH="1" flipV="1">
              <a:off x="2468365" y="2715295"/>
              <a:ext cx="101769" cy="1788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flipH="1" flipV="1">
              <a:off x="1246627" y="4966765"/>
              <a:ext cx="198091" cy="416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rot="21082243">
              <a:off x="3726895" y="2277183"/>
              <a:ext cx="2116859" cy="646331"/>
            </a:xfrm>
            <a:prstGeom prst="rect">
              <a:avLst/>
            </a:prstGeom>
            <a:noFill/>
          </p:spPr>
          <p:txBody>
            <a:bodyPr wrap="square" rtlCol="0">
              <a:spAutoFit/>
            </a:bodyPr>
            <a:lstStyle/>
            <a:p>
              <a:pPr algn="ctr"/>
              <a:r>
                <a:rPr lang="fr-FR" b="1" dirty="0"/>
                <a:t>réplication en cercle roulant</a:t>
              </a:r>
              <a:endParaRPr lang="fr-FR" dirty="0"/>
            </a:p>
          </p:txBody>
        </p:sp>
        <p:pic>
          <p:nvPicPr>
            <p:cNvPr id="55" name="Image 54" descr="Capture d’écr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36981">
              <a:off x="5577725" y="5974149"/>
              <a:ext cx="554178" cy="639125"/>
            </a:xfrm>
            <a:prstGeom prst="rect">
              <a:avLst/>
            </a:prstGeom>
          </p:spPr>
        </p:pic>
        <p:pic>
          <p:nvPicPr>
            <p:cNvPr id="56" name="Image 55"/>
            <p:cNvPicPr>
              <a:picLocks noChangeAspect="1"/>
            </p:cNvPicPr>
            <p:nvPr/>
          </p:nvPicPr>
          <p:blipFill>
            <a:blip r:embed="rId5"/>
            <a:stretch>
              <a:fillRect/>
            </a:stretch>
          </p:blipFill>
          <p:spPr>
            <a:xfrm rot="476845">
              <a:off x="5161557" y="5801707"/>
              <a:ext cx="445396" cy="458593"/>
            </a:xfrm>
            <a:prstGeom prst="rect">
              <a:avLst/>
            </a:prstGeom>
          </p:spPr>
        </p:pic>
        <p:pic>
          <p:nvPicPr>
            <p:cNvPr id="57" name="Image 56"/>
            <p:cNvPicPr>
              <a:picLocks noChangeAspect="1"/>
            </p:cNvPicPr>
            <p:nvPr/>
          </p:nvPicPr>
          <p:blipFill>
            <a:blip r:embed="rId5"/>
            <a:stretch>
              <a:fillRect/>
            </a:stretch>
          </p:blipFill>
          <p:spPr>
            <a:xfrm rot="13840283">
              <a:off x="5715405" y="5487533"/>
              <a:ext cx="564405" cy="581128"/>
            </a:xfrm>
            <a:prstGeom prst="rect">
              <a:avLst/>
            </a:prstGeom>
          </p:spPr>
        </p:pic>
        <p:sp>
          <p:nvSpPr>
            <p:cNvPr id="14" name="Forme libre 13"/>
            <p:cNvSpPr/>
            <p:nvPr/>
          </p:nvSpPr>
          <p:spPr>
            <a:xfrm>
              <a:off x="6483538" y="3824654"/>
              <a:ext cx="2284383" cy="2720881"/>
            </a:xfrm>
            <a:custGeom>
              <a:avLst/>
              <a:gdLst>
                <a:gd name="connsiteX0" fmla="*/ 1635369 w 2314367"/>
                <a:gd name="connsiteY0" fmla="*/ 0 h 2848708"/>
                <a:gd name="connsiteX1" fmla="*/ 2145323 w 2314367"/>
                <a:gd name="connsiteY1" fmla="*/ 597877 h 2848708"/>
                <a:gd name="connsiteX2" fmla="*/ 2303584 w 2314367"/>
                <a:gd name="connsiteY2" fmla="*/ 1222131 h 2848708"/>
                <a:gd name="connsiteX3" fmla="*/ 1890346 w 2314367"/>
                <a:gd name="connsiteY3" fmla="*/ 1925515 h 2848708"/>
                <a:gd name="connsiteX4" fmla="*/ 940777 w 2314367"/>
                <a:gd name="connsiteY4" fmla="*/ 2013438 h 2848708"/>
                <a:gd name="connsiteX5" fmla="*/ 650631 w 2314367"/>
                <a:gd name="connsiteY5" fmla="*/ 2022231 h 2848708"/>
                <a:gd name="connsiteX6" fmla="*/ 272561 w 2314367"/>
                <a:gd name="connsiteY6" fmla="*/ 2127738 h 2848708"/>
                <a:gd name="connsiteX7" fmla="*/ 61546 w 2314367"/>
                <a:gd name="connsiteY7" fmla="*/ 2576146 h 2848708"/>
                <a:gd name="connsiteX8" fmla="*/ 0 w 2314367"/>
                <a:gd name="connsiteY8" fmla="*/ 2848708 h 2848708"/>
                <a:gd name="connsiteX9" fmla="*/ 0 w 2314367"/>
                <a:gd name="connsiteY9" fmla="*/ 2848708 h 284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4367" h="2848708">
                  <a:moveTo>
                    <a:pt x="1635369" y="0"/>
                  </a:moveTo>
                  <a:cubicBezTo>
                    <a:pt x="1834661" y="197094"/>
                    <a:pt x="2033954" y="394189"/>
                    <a:pt x="2145323" y="597877"/>
                  </a:cubicBezTo>
                  <a:cubicBezTo>
                    <a:pt x="2256692" y="801565"/>
                    <a:pt x="2346080" y="1000858"/>
                    <a:pt x="2303584" y="1222131"/>
                  </a:cubicBezTo>
                  <a:cubicBezTo>
                    <a:pt x="2261088" y="1443404"/>
                    <a:pt x="2117480" y="1793631"/>
                    <a:pt x="1890346" y="1925515"/>
                  </a:cubicBezTo>
                  <a:cubicBezTo>
                    <a:pt x="1663212" y="2057399"/>
                    <a:pt x="1147396" y="1997319"/>
                    <a:pt x="940777" y="2013438"/>
                  </a:cubicBezTo>
                  <a:cubicBezTo>
                    <a:pt x="734158" y="2029557"/>
                    <a:pt x="762000" y="2003181"/>
                    <a:pt x="650631" y="2022231"/>
                  </a:cubicBezTo>
                  <a:cubicBezTo>
                    <a:pt x="539262" y="2041281"/>
                    <a:pt x="370742" y="2035419"/>
                    <a:pt x="272561" y="2127738"/>
                  </a:cubicBezTo>
                  <a:cubicBezTo>
                    <a:pt x="174380" y="2220057"/>
                    <a:pt x="106973" y="2455984"/>
                    <a:pt x="61546" y="2576146"/>
                  </a:cubicBezTo>
                  <a:cubicBezTo>
                    <a:pt x="16119" y="2696308"/>
                    <a:pt x="0" y="2848708"/>
                    <a:pt x="0" y="2848708"/>
                  </a:cubicBezTo>
                  <a:lnTo>
                    <a:pt x="0" y="2848708"/>
                  </a:lnTo>
                </a:path>
              </a:pathLst>
            </a:custGeom>
            <a:noFill/>
            <a:ln w="19050">
              <a:solidFill>
                <a:srgbClr val="FFC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Rectangle 22"/>
          <p:cNvSpPr/>
          <p:nvPr/>
        </p:nvSpPr>
        <p:spPr>
          <a:xfrm>
            <a:off x="7581836" y="499123"/>
            <a:ext cx="579766" cy="372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5930347" y="6324001"/>
            <a:ext cx="1152309" cy="461665"/>
          </a:xfrm>
          <a:prstGeom prst="rect">
            <a:avLst/>
          </a:prstGeom>
          <a:noFill/>
        </p:spPr>
        <p:txBody>
          <a:bodyPr wrap="square" rtlCol="0">
            <a:spAutoFit/>
          </a:bodyPr>
          <a:lstStyle/>
          <a:p>
            <a:pPr algn="ctr"/>
            <a:r>
              <a:rPr lang="fr-FR" sz="1200" b="1" dirty="0">
                <a:solidFill>
                  <a:srgbClr val="FFC000"/>
                </a:solidFill>
              </a:rPr>
              <a:t>lyse de la bactérie hôte</a:t>
            </a:r>
          </a:p>
        </p:txBody>
      </p:sp>
      <p:sp>
        <p:nvSpPr>
          <p:cNvPr id="3" name="ZoneTexte 2"/>
          <p:cNvSpPr txBox="1"/>
          <p:nvPr/>
        </p:nvSpPr>
        <p:spPr>
          <a:xfrm>
            <a:off x="3839521" y="6133682"/>
            <a:ext cx="1850241" cy="307777"/>
          </a:xfrm>
          <a:prstGeom prst="rect">
            <a:avLst/>
          </a:prstGeom>
          <a:noFill/>
        </p:spPr>
        <p:txBody>
          <a:bodyPr wrap="square" rtlCol="0">
            <a:spAutoFit/>
          </a:bodyPr>
          <a:lstStyle/>
          <a:p>
            <a:pPr algn="ctr"/>
            <a:r>
              <a:rPr lang="fr-FR" sz="1400" b="1" dirty="0"/>
              <a:t>200 virions en 4-5h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oneTexte 3"/>
          <p:cNvSpPr txBox="1">
            <a:spLocks noChangeArrowheads="1"/>
          </p:cNvSpPr>
          <p:nvPr/>
        </p:nvSpPr>
        <p:spPr bwMode="auto">
          <a:xfrm>
            <a:off x="1457487" y="0"/>
            <a:ext cx="6229027" cy="676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4800" b="1" dirty="0"/>
              <a:t>Plan du cours</a:t>
            </a:r>
          </a:p>
          <a:p>
            <a:pPr algn="ctr"/>
            <a:endParaRPr lang="fr-FR" altLang="fr-FR" sz="1050" b="1" dirty="0"/>
          </a:p>
          <a:p>
            <a:pPr algn="ctr"/>
            <a:endParaRPr lang="fr-FR" altLang="fr-FR" sz="900" b="1" dirty="0"/>
          </a:p>
          <a:p>
            <a:pPr algn="just"/>
            <a:r>
              <a:rPr lang="fr-FR" altLang="fr-FR" b="1" dirty="0"/>
              <a:t>1. Les virus: petits mais nombreux!</a:t>
            </a:r>
          </a:p>
          <a:p>
            <a:pPr marL="342900" indent="-342900" algn="just">
              <a:buAutoNum type="arabicPeriod"/>
            </a:pPr>
            <a:endParaRPr lang="fr-FR" altLang="fr-FR" sz="1400" b="1" dirty="0"/>
          </a:p>
          <a:p>
            <a:pPr algn="just"/>
            <a:r>
              <a:rPr lang="fr-FR" altLang="fr-FR" b="1" dirty="0"/>
              <a:t>2. Diversité des virus</a:t>
            </a:r>
          </a:p>
          <a:p>
            <a:pPr algn="just"/>
            <a:r>
              <a:rPr lang="fr-FR" altLang="fr-FR" sz="1400" b="1" dirty="0"/>
              <a:t>	</a:t>
            </a:r>
          </a:p>
          <a:p>
            <a:pPr algn="just"/>
            <a:r>
              <a:rPr lang="fr-FR" altLang="fr-FR" b="1" dirty="0"/>
              <a:t>3.</a:t>
            </a:r>
            <a:r>
              <a:rPr lang="fr-FR" altLang="fr-FR" sz="1600" b="1" dirty="0"/>
              <a:t> </a:t>
            </a:r>
            <a:r>
              <a:rPr lang="fr-FR" altLang="fr-FR" b="1" dirty="0"/>
              <a:t>Définition du virus</a:t>
            </a:r>
          </a:p>
          <a:p>
            <a:pPr algn="just"/>
            <a:endParaRPr lang="fr-FR" altLang="fr-FR" sz="1400" b="1" dirty="0"/>
          </a:p>
          <a:p>
            <a:pPr algn="just"/>
            <a:r>
              <a:rPr lang="fr-FR" altLang="fr-FR" b="1" dirty="0"/>
              <a:t>4. Classification des virus</a:t>
            </a:r>
          </a:p>
          <a:p>
            <a:pPr algn="just"/>
            <a:endParaRPr lang="fr-FR" altLang="fr-FR" sz="1400" b="1" dirty="0"/>
          </a:p>
          <a:p>
            <a:pPr algn="just"/>
            <a:r>
              <a:rPr lang="fr-FR" altLang="fr-FR" b="1" dirty="0"/>
              <a:t>5. Exemples de cycles viraux</a:t>
            </a:r>
            <a:endParaRPr lang="fr-FR" altLang="fr-FR" sz="1200" b="1" dirty="0"/>
          </a:p>
          <a:p>
            <a:pPr algn="just"/>
            <a:r>
              <a:rPr lang="fr-FR" altLang="fr-FR" sz="1600" b="1" dirty="0"/>
              <a:t>	5.1 Les bactériophages</a:t>
            </a:r>
          </a:p>
          <a:p>
            <a:pPr algn="just"/>
            <a:r>
              <a:rPr lang="fr-FR" altLang="fr-FR" sz="1600" b="1" dirty="0"/>
              <a:t>		</a:t>
            </a:r>
            <a:r>
              <a:rPr lang="fr-FR" altLang="fr-FR" sz="1400" b="1" dirty="0"/>
              <a:t>5.1.1 Le phage Phi X174: cycle lytique</a:t>
            </a:r>
          </a:p>
          <a:p>
            <a:pPr algn="just"/>
            <a:r>
              <a:rPr lang="fr-FR" altLang="fr-FR" sz="1400" b="1" dirty="0"/>
              <a:t>		5.1.2 Le phage </a:t>
            </a:r>
            <a:r>
              <a:rPr lang="fr-FR" altLang="fr-FR" sz="1400" b="1" dirty="0">
                <a:latin typeface="Symbol" panose="05050102010706020507" pitchFamily="18" charset="2"/>
              </a:rPr>
              <a:t>l : </a:t>
            </a:r>
            <a:r>
              <a:rPr lang="fr-FR" altLang="fr-FR" sz="1400" b="1" dirty="0"/>
              <a:t>cycle lytique et lysogénique</a:t>
            </a:r>
            <a:endParaRPr lang="fr-FR" altLang="fr-FR" sz="1100" b="1" dirty="0"/>
          </a:p>
          <a:p>
            <a:pPr algn="just"/>
            <a:r>
              <a:rPr lang="fr-FR" altLang="fr-FR" b="1" dirty="0"/>
              <a:t>	</a:t>
            </a:r>
            <a:r>
              <a:rPr lang="fr-FR" altLang="fr-FR" sz="1600" b="1" dirty="0"/>
              <a:t>5.2. Les virus de cellules eucaryotes à ARN</a:t>
            </a:r>
          </a:p>
          <a:p>
            <a:pPr algn="just"/>
            <a:r>
              <a:rPr lang="fr-FR" altLang="fr-FR" sz="1600" b="1" dirty="0"/>
              <a:t>		</a:t>
            </a:r>
            <a:r>
              <a:rPr lang="fr-FR" altLang="fr-FR" sz="1400" b="1" dirty="0"/>
              <a:t>5.2.1 Les rétrovirus</a:t>
            </a:r>
            <a:endParaRPr lang="fr-FR" altLang="fr-FR" sz="1600" b="1" dirty="0"/>
          </a:p>
          <a:p>
            <a:pPr algn="just"/>
            <a:r>
              <a:rPr lang="fr-FR" altLang="fr-FR" sz="1600" b="1" dirty="0"/>
              <a:t>			</a:t>
            </a:r>
            <a:r>
              <a:rPr lang="fr-FR" altLang="fr-FR" sz="1400" b="1" dirty="0"/>
              <a:t>5.2.1.1 ALV, ASLV et </a:t>
            </a:r>
            <a:r>
              <a:rPr lang="fr-FR" altLang="fr-FR" sz="1400" b="1" dirty="0" err="1"/>
              <a:t>oncogénèse</a:t>
            </a:r>
            <a:endParaRPr lang="fr-FR" altLang="fr-FR" sz="1400" b="1" dirty="0"/>
          </a:p>
          <a:p>
            <a:pPr algn="just"/>
            <a:r>
              <a:rPr lang="fr-FR" altLang="fr-FR" sz="1400" b="1" dirty="0"/>
              <a:t>			5.2.1.2 HIV (</a:t>
            </a:r>
            <a:r>
              <a:rPr lang="fr-FR" altLang="fr-FR" sz="1400" b="1" dirty="0" err="1"/>
              <a:t>Human</a:t>
            </a:r>
            <a:r>
              <a:rPr lang="fr-FR" altLang="fr-FR" sz="1400" b="1" dirty="0"/>
              <a:t> </a:t>
            </a:r>
            <a:r>
              <a:rPr lang="fr-FR" altLang="fr-FR" sz="1400" b="1" dirty="0" err="1"/>
              <a:t>Immunodeficiency</a:t>
            </a:r>
            <a:r>
              <a:rPr lang="fr-FR" altLang="fr-FR" sz="1400" b="1" dirty="0"/>
              <a:t> virus)</a:t>
            </a:r>
          </a:p>
          <a:p>
            <a:pPr algn="just"/>
            <a:r>
              <a:rPr lang="fr-FR" altLang="fr-FR" sz="1600" b="1" dirty="0"/>
              <a:t>		</a:t>
            </a:r>
            <a:r>
              <a:rPr lang="fr-FR" altLang="fr-FR" sz="1400" b="1" dirty="0"/>
              <a:t>5.2.2 Le virus de la grippe</a:t>
            </a:r>
          </a:p>
          <a:p>
            <a:pPr algn="just"/>
            <a:r>
              <a:rPr lang="fr-FR" altLang="fr-FR" sz="1400" b="1" dirty="0"/>
              <a:t>		5.2.3 Le Sars-</a:t>
            </a:r>
            <a:r>
              <a:rPr lang="fr-FR" altLang="fr-FR" sz="1400" b="1" dirty="0" err="1"/>
              <a:t>Cov</a:t>
            </a:r>
            <a:r>
              <a:rPr lang="fr-FR" altLang="fr-FR" sz="1400" b="1" dirty="0"/>
              <a:t> 2</a:t>
            </a:r>
          </a:p>
          <a:p>
            <a:pPr algn="just"/>
            <a:endParaRPr lang="fr-FR" altLang="fr-FR" sz="1400" b="1" dirty="0"/>
          </a:p>
          <a:p>
            <a:pPr algn="just"/>
            <a:r>
              <a:rPr lang="fr-FR" altLang="fr-FR" b="1" dirty="0"/>
              <a:t>6. Transfert horizontal de gènes et réservoir génétique</a:t>
            </a:r>
          </a:p>
          <a:p>
            <a:pPr algn="just"/>
            <a:endParaRPr lang="fr-FR" altLang="fr-FR" sz="1400" b="1" dirty="0"/>
          </a:p>
          <a:p>
            <a:pPr algn="just"/>
            <a:r>
              <a:rPr lang="fr-FR" altLang="fr-FR" b="1" dirty="0"/>
              <a:t>7. Le virus comme ressource alimentaire	 </a:t>
            </a:r>
          </a:p>
          <a:p>
            <a:pPr algn="just"/>
            <a:r>
              <a:rPr lang="fr-FR" altLang="fr-FR" sz="1600" b="1" dirty="0"/>
              <a:t>		 </a:t>
            </a:r>
            <a:endParaRPr lang="fr-FR" altLang="fr-FR" sz="700" b="1" dirty="0"/>
          </a:p>
        </p:txBody>
      </p:sp>
    </p:spTree>
  </p:cSld>
  <p:clrMapOvr>
    <a:masterClrMapping/>
  </p:clrMapOvr>
  <mc:AlternateContent xmlns:mc="http://schemas.openxmlformats.org/markup-compatibility/2006" xmlns:p14="http://schemas.microsoft.com/office/powerpoint/2010/main">
    <mc:Choice Requires="p14">
      <p:transition spd="slow" p14:dur="2000" advTm="36431"/>
    </mc:Choice>
    <mc:Fallback xmlns="">
      <p:transition spd="slow" advTm="3643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oneTexte 1"/>
          <p:cNvSpPr txBox="1">
            <a:spLocks noChangeArrowheads="1"/>
          </p:cNvSpPr>
          <p:nvPr/>
        </p:nvSpPr>
        <p:spPr bwMode="auto">
          <a:xfrm>
            <a:off x="1798650" y="3075057"/>
            <a:ext cx="554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solidFill>
                  <a:srgbClr val="FF0000"/>
                </a:solidFill>
              </a:rPr>
              <a:t>5.1.2 Le phage </a:t>
            </a:r>
            <a:r>
              <a:rPr lang="fr-FR" altLang="fr-FR" sz="2000" b="1" dirty="0">
                <a:solidFill>
                  <a:srgbClr val="FF0000"/>
                </a:solidFill>
                <a:latin typeface="Symbol" panose="05050102010706020507" pitchFamily="18" charset="2"/>
              </a:rPr>
              <a:t>l : </a:t>
            </a:r>
            <a:r>
              <a:rPr lang="fr-FR" altLang="fr-FR" sz="2000" b="1" dirty="0">
                <a:solidFill>
                  <a:srgbClr val="FF0000"/>
                </a:solidFill>
              </a:rPr>
              <a:t>cycle lytique et </a:t>
            </a:r>
            <a:r>
              <a:rPr lang="fr-FR" altLang="fr-FR" sz="2000" b="1" dirty="0" err="1">
                <a:solidFill>
                  <a:srgbClr val="FF0000"/>
                </a:solidFill>
              </a:rPr>
              <a:t>lysogénique</a:t>
            </a:r>
            <a:endParaRPr lang="fr-FR" altLang="fr-FR" sz="2000" b="1" dirty="0">
              <a:solidFill>
                <a:srgbClr val="FF0000"/>
              </a:solidFill>
            </a:endParaRPr>
          </a:p>
          <a:p>
            <a:pPr algn="ctr"/>
            <a:endParaRPr lang="fr-FR" altLang="fr-FR" sz="2000" b="1" dirty="0">
              <a:solidFill>
                <a:srgbClr val="FF0000"/>
              </a:solidFill>
              <a:latin typeface="Symbol" panose="05050102010706020507" pitchFamily="18" charset="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594366" y="692696"/>
            <a:ext cx="7955269" cy="5353778"/>
            <a:chOff x="810133" y="501857"/>
            <a:chExt cx="7955269" cy="5353778"/>
          </a:xfrm>
        </p:grpSpPr>
        <p:sp>
          <p:nvSpPr>
            <p:cNvPr id="27655" name="ZoneTexte 6"/>
            <p:cNvSpPr txBox="1">
              <a:spLocks noChangeArrowheads="1"/>
            </p:cNvSpPr>
            <p:nvPr/>
          </p:nvSpPr>
          <p:spPr bwMode="auto">
            <a:xfrm>
              <a:off x="1629813" y="501857"/>
              <a:ext cx="5884374"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Bordet J. </a:t>
              </a:r>
              <a:r>
                <a:rPr lang="fr-FR" altLang="fr-FR" b="1" dirty="0"/>
                <a:t>(1925) </a:t>
              </a:r>
              <a:r>
                <a:rPr lang="fr-FR" altLang="fr-FR" sz="2000" b="1" dirty="0"/>
                <a:t>à Lwoff A. </a:t>
              </a:r>
              <a:r>
                <a:rPr lang="fr-FR" altLang="fr-FR" b="1" dirty="0"/>
                <a:t>(1950)</a:t>
              </a:r>
            </a:p>
          </p:txBody>
        </p:sp>
        <p:sp>
          <p:nvSpPr>
            <p:cNvPr id="27664" name="ZoneTexte 1"/>
            <p:cNvSpPr txBox="1">
              <a:spLocks noChangeArrowheads="1"/>
            </p:cNvSpPr>
            <p:nvPr/>
          </p:nvSpPr>
          <p:spPr bwMode="auto">
            <a:xfrm>
              <a:off x="810133" y="4593798"/>
              <a:ext cx="4320845" cy="12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b="1" dirty="0"/>
                <a:t>colonies (clone) résistantes au phage utilisé</a:t>
              </a:r>
            </a:p>
            <a:p>
              <a:endParaRPr lang="fr-FR" altLang="fr-FR" sz="200" b="1" dirty="0"/>
            </a:p>
            <a:p>
              <a:r>
                <a:rPr lang="fr-FR" altLang="fr-FR" sz="1400" dirty="0"/>
                <a:t>- résistance à un taux de 1/10</a:t>
              </a:r>
              <a:r>
                <a:rPr lang="fr-FR" altLang="fr-FR" sz="1400" baseline="30000" dirty="0"/>
                <a:t>7</a:t>
              </a:r>
              <a:r>
                <a:rPr lang="fr-FR" altLang="fr-FR" sz="1400" dirty="0"/>
                <a:t> bactéries</a:t>
              </a:r>
            </a:p>
            <a:p>
              <a:r>
                <a:rPr lang="fr-FR" altLang="fr-FR" sz="1400" dirty="0"/>
                <a:t>- pas de production de phage, sur plusieurs générations</a:t>
              </a:r>
            </a:p>
            <a:p>
              <a:r>
                <a:rPr lang="fr-FR" altLang="fr-FR" sz="1400" dirty="0"/>
                <a:t>- relargage du phage utilisé spontané et occasionnel</a:t>
              </a:r>
            </a:p>
            <a:p>
              <a:r>
                <a:rPr lang="fr-FR" altLang="fr-FR" sz="1400" dirty="0"/>
                <a:t>- relargage induit par les U.V. et les radicaux </a:t>
              </a:r>
              <a:r>
                <a:rPr lang="fr-FR" altLang="fr-FR" sz="1400" dirty="0" err="1"/>
                <a:t>sulfhydryles</a:t>
              </a:r>
              <a:endParaRPr lang="fr-FR" altLang="fr-FR" sz="1400" dirty="0"/>
            </a:p>
          </p:txBody>
        </p:sp>
        <p:sp>
          <p:nvSpPr>
            <p:cNvPr id="27660" name="ZoneTexte 10"/>
            <p:cNvSpPr txBox="1">
              <a:spLocks noChangeArrowheads="1"/>
            </p:cNvSpPr>
            <p:nvPr/>
          </p:nvSpPr>
          <p:spPr bwMode="auto">
            <a:xfrm>
              <a:off x="4732613" y="2875926"/>
              <a:ext cx="4032789" cy="92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La capacité potentielle de produire des</a:t>
              </a:r>
            </a:p>
            <a:p>
              <a:pPr algn="ctr"/>
              <a:r>
                <a:rPr lang="fr-FR" altLang="fr-FR" b="1" dirty="0">
                  <a:solidFill>
                    <a:srgbClr val="FF0000"/>
                  </a:solidFill>
                </a:rPr>
                <a:t> phages se transmet comme</a:t>
              </a:r>
            </a:p>
            <a:p>
              <a:pPr algn="ctr"/>
              <a:r>
                <a:rPr lang="fr-FR" altLang="fr-FR" b="1" dirty="0">
                  <a:solidFill>
                    <a:srgbClr val="FF0000"/>
                  </a:solidFill>
                </a:rPr>
                <a:t> un caractère héréditaire</a:t>
              </a:r>
            </a:p>
          </p:txBody>
        </p:sp>
        <p:pic>
          <p:nvPicPr>
            <p:cNvPr id="13" name="Image 12">
              <a:extLst>
                <a:ext uri="{FF2B5EF4-FFF2-40B4-BE49-F238E27FC236}">
                  <a16:creationId xmlns:a16="http://schemas.microsoft.com/office/drawing/2014/main" id="{F2450EB7-AB5B-46BE-BD44-494F520F62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91680" y="1556792"/>
              <a:ext cx="2472272" cy="2445938"/>
            </a:xfrm>
            <a:prstGeom prst="rect">
              <a:avLst/>
            </a:prstGeom>
            <a:ln w="3175">
              <a:solidFill>
                <a:schemeClr val="tx1"/>
              </a:solidFill>
            </a:ln>
          </p:spPr>
        </p:pic>
        <p:cxnSp>
          <p:nvCxnSpPr>
            <p:cNvPr id="8" name="Connecteur droit 7"/>
            <p:cNvCxnSpPr>
              <a:stCxn id="27664" idx="0"/>
              <a:endCxn id="6" idx="4"/>
            </p:cNvCxnSpPr>
            <p:nvPr/>
          </p:nvCxnSpPr>
          <p:spPr bwMode="auto">
            <a:xfrm flipV="1">
              <a:off x="2970556" y="3501008"/>
              <a:ext cx="0" cy="1092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llipse 5"/>
            <p:cNvSpPr/>
            <p:nvPr/>
          </p:nvSpPr>
          <p:spPr bwMode="auto">
            <a:xfrm>
              <a:off x="2809272" y="3167719"/>
              <a:ext cx="322568" cy="33328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e 67"/>
          <p:cNvGrpSpPr>
            <a:grpSpLocks/>
          </p:cNvGrpSpPr>
          <p:nvPr/>
        </p:nvGrpSpPr>
        <p:grpSpPr bwMode="auto">
          <a:xfrm>
            <a:off x="539552" y="404664"/>
            <a:ext cx="7898568" cy="5953638"/>
            <a:chOff x="270509" y="198269"/>
            <a:chExt cx="7899006" cy="5953227"/>
          </a:xfrm>
        </p:grpSpPr>
        <p:sp>
          <p:nvSpPr>
            <p:cNvPr id="53251" name="ZoneTexte 1"/>
            <p:cNvSpPr txBox="1">
              <a:spLocks noChangeArrowheads="1"/>
            </p:cNvSpPr>
            <p:nvPr/>
          </p:nvSpPr>
          <p:spPr bwMode="auto">
            <a:xfrm>
              <a:off x="1962921" y="198269"/>
              <a:ext cx="46805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Bactériophage </a:t>
              </a:r>
              <a:r>
                <a:rPr lang="fr-FR" altLang="fr-FR" sz="2000" b="1" dirty="0">
                  <a:latin typeface="Symbol" panose="05050102010706020507" pitchFamily="18" charset="2"/>
                </a:rPr>
                <a:t>l</a:t>
              </a:r>
              <a:r>
                <a:rPr lang="fr-FR" altLang="fr-FR" sz="2000" b="1" dirty="0"/>
                <a:t> </a:t>
              </a:r>
            </a:p>
            <a:p>
              <a:pPr algn="ctr"/>
              <a:r>
                <a:rPr lang="fr-FR" altLang="fr-FR" sz="2000" b="1" dirty="0"/>
                <a:t>un phage lytique 	et </a:t>
              </a:r>
              <a:r>
                <a:rPr lang="fr-FR" altLang="fr-FR" sz="2000" b="1" dirty="0" err="1"/>
                <a:t>lysogénique</a:t>
              </a:r>
              <a:r>
                <a:rPr lang="fr-FR" altLang="fr-FR" sz="2000" b="1" dirty="0"/>
                <a:t> d’</a:t>
              </a:r>
              <a:r>
                <a:rPr lang="fr-FR" altLang="fr-FR" sz="2000" b="1" dirty="0" err="1"/>
                <a:t>E.coli</a:t>
              </a:r>
              <a:endParaRPr lang="fr-FR" altLang="fr-FR" sz="2000" b="1" dirty="0"/>
            </a:p>
          </p:txBody>
        </p:sp>
        <p:grpSp>
          <p:nvGrpSpPr>
            <p:cNvPr id="53252" name="Groupe 23"/>
            <p:cNvGrpSpPr>
              <a:grpSpLocks/>
            </p:cNvGrpSpPr>
            <p:nvPr/>
          </p:nvGrpSpPr>
          <p:grpSpPr bwMode="auto">
            <a:xfrm>
              <a:off x="5607767" y="1617658"/>
              <a:ext cx="2561748" cy="4533838"/>
              <a:chOff x="1259632" y="1621390"/>
              <a:chExt cx="2561748" cy="4533838"/>
            </a:xfrm>
          </p:grpSpPr>
          <p:pic>
            <p:nvPicPr>
              <p:cNvPr id="53296" name="Picture 4" descr="http://1.bp.blogspot.com/_9XAvbyXLhC0/RjZDch-OqUI/AAAAAAAAACk/LNp0Y3FX0fw/s400/lamb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1390"/>
                <a:ext cx="2561748" cy="397583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794340" y="5601268"/>
                <a:ext cx="1492332" cy="553960"/>
              </a:xfrm>
              <a:prstGeom prst="rect">
                <a:avLst/>
              </a:prstGeom>
              <a:noFill/>
            </p:spPr>
            <p:txBody>
              <a:bodyPr>
                <a:spAutoFit/>
              </a:bodyPr>
              <a:lstStyle/>
              <a:p>
                <a:pPr algn="ctr" fontAlgn="auto">
                  <a:spcBef>
                    <a:spcPts val="0"/>
                  </a:spcBef>
                  <a:spcAft>
                    <a:spcPts val="0"/>
                  </a:spcAft>
                  <a:defRPr/>
                </a:pPr>
                <a:r>
                  <a:rPr lang="fr-FR" sz="1600" b="1" dirty="0"/>
                  <a:t>Phage </a:t>
                </a:r>
                <a:r>
                  <a:rPr lang="fr-FR" sz="1600" b="1" dirty="0">
                    <a:latin typeface="Symbol" panose="05050102010706020507" pitchFamily="18" charset="2"/>
                  </a:rPr>
                  <a:t>l</a:t>
                </a:r>
              </a:p>
              <a:p>
                <a:pPr algn="ctr" fontAlgn="auto">
                  <a:spcBef>
                    <a:spcPts val="0"/>
                  </a:spcBef>
                  <a:spcAft>
                    <a:spcPts val="0"/>
                  </a:spcAft>
                  <a:defRPr/>
                </a:pPr>
                <a:r>
                  <a:rPr lang="fr-FR" sz="1400" i="1" dirty="0">
                    <a:latin typeface="+mj-lt"/>
                    <a:cs typeface="+mn-cs"/>
                  </a:rPr>
                  <a:t>(</a:t>
                </a:r>
                <a:r>
                  <a:rPr lang="fr-FR" sz="1400" i="1" dirty="0" err="1">
                    <a:latin typeface="+mj-lt"/>
                    <a:cs typeface="+mn-cs"/>
                  </a:rPr>
                  <a:t>Siphoviridae</a:t>
                </a:r>
                <a:r>
                  <a:rPr lang="fr-FR" sz="1400" i="1" dirty="0">
                    <a:latin typeface="+mj-lt"/>
                    <a:cs typeface="+mn-cs"/>
                  </a:rPr>
                  <a:t>)</a:t>
                </a:r>
              </a:p>
            </p:txBody>
          </p:sp>
          <p:grpSp>
            <p:nvGrpSpPr>
              <p:cNvPr id="53298" name="Groupe 16"/>
              <p:cNvGrpSpPr>
                <a:grpSpLocks/>
              </p:cNvGrpSpPr>
              <p:nvPr/>
            </p:nvGrpSpPr>
            <p:grpSpPr bwMode="auto">
              <a:xfrm>
                <a:off x="2960169" y="2114959"/>
                <a:ext cx="746000" cy="2730249"/>
                <a:chOff x="2960169" y="2114959"/>
                <a:chExt cx="746000" cy="2730249"/>
              </a:xfrm>
            </p:grpSpPr>
            <p:grpSp>
              <p:nvGrpSpPr>
                <p:cNvPr id="53299" name="Groupe 15"/>
                <p:cNvGrpSpPr>
                  <a:grpSpLocks/>
                </p:cNvGrpSpPr>
                <p:nvPr/>
              </p:nvGrpSpPr>
              <p:grpSpPr bwMode="auto">
                <a:xfrm>
                  <a:off x="2960169" y="2114959"/>
                  <a:ext cx="0" cy="2730249"/>
                  <a:chOff x="2801278" y="2114959"/>
                  <a:chExt cx="0" cy="2730249"/>
                </a:xfrm>
              </p:grpSpPr>
              <p:cxnSp>
                <p:nvCxnSpPr>
                  <p:cNvPr id="12" name="Connecteur droit avec flèche 11"/>
                  <p:cNvCxnSpPr/>
                  <p:nvPr/>
                </p:nvCxnSpPr>
                <p:spPr>
                  <a:xfrm>
                    <a:off x="2801261" y="2721189"/>
                    <a:ext cx="0" cy="1800101"/>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2801261" y="4521290"/>
                    <a:ext cx="0" cy="323828"/>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801261" y="2114806"/>
                    <a:ext cx="0" cy="647655"/>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3300" name="ZoneTexte 13"/>
                <p:cNvSpPr txBox="1">
                  <a:spLocks noChangeArrowheads="1"/>
                </p:cNvSpPr>
                <p:nvPr/>
              </p:nvSpPr>
              <p:spPr bwMode="auto">
                <a:xfrm>
                  <a:off x="2976284" y="2246339"/>
                  <a:ext cx="7298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a:t>55 nm</a:t>
                  </a:r>
                </a:p>
                <a:p>
                  <a:endParaRPr lang="fr-FR" altLang="fr-FR" sz="1400" b="1"/>
                </a:p>
                <a:p>
                  <a:endParaRPr lang="fr-FR" altLang="fr-FR" sz="1400" b="1"/>
                </a:p>
                <a:p>
                  <a:endParaRPr lang="fr-FR" altLang="fr-FR" sz="1400" b="1"/>
                </a:p>
                <a:p>
                  <a:endParaRPr lang="fr-FR" altLang="fr-FR" sz="1400" b="1"/>
                </a:p>
                <a:p>
                  <a:endParaRPr lang="fr-FR" altLang="fr-FR" sz="1400" b="1"/>
                </a:p>
                <a:p>
                  <a:r>
                    <a:rPr lang="fr-FR" altLang="fr-FR" sz="1400" b="1"/>
                    <a:t>150nm</a:t>
                  </a:r>
                </a:p>
                <a:p>
                  <a:endParaRPr lang="fr-FR" altLang="fr-FR" sz="1400" b="1"/>
                </a:p>
                <a:p>
                  <a:endParaRPr lang="fr-FR" altLang="fr-FR" sz="2000" b="1"/>
                </a:p>
                <a:p>
                  <a:endParaRPr lang="fr-FR" altLang="fr-FR" sz="1400" b="1"/>
                </a:p>
                <a:p>
                  <a:r>
                    <a:rPr lang="fr-FR" altLang="fr-FR" sz="1400" b="1"/>
                    <a:t>12 nm</a:t>
                  </a:r>
                </a:p>
              </p:txBody>
            </p:sp>
          </p:grpSp>
        </p:grpSp>
        <p:sp>
          <p:nvSpPr>
            <p:cNvPr id="1041" name="Rectangle 1040"/>
            <p:cNvSpPr/>
            <p:nvPr/>
          </p:nvSpPr>
          <p:spPr>
            <a:xfrm>
              <a:off x="467370" y="2528558"/>
              <a:ext cx="820783" cy="64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53254" name="Groupe 37"/>
            <p:cNvGrpSpPr>
              <a:grpSpLocks/>
            </p:cNvGrpSpPr>
            <p:nvPr/>
          </p:nvGrpSpPr>
          <p:grpSpPr bwMode="auto">
            <a:xfrm>
              <a:off x="270509" y="1875526"/>
              <a:ext cx="3397341" cy="3261114"/>
              <a:chOff x="971600" y="1914606"/>
              <a:chExt cx="3397341" cy="3261114"/>
            </a:xfrm>
          </p:grpSpPr>
          <p:grpSp>
            <p:nvGrpSpPr>
              <p:cNvPr id="53268" name="Groupe 36"/>
              <p:cNvGrpSpPr>
                <a:grpSpLocks/>
              </p:cNvGrpSpPr>
              <p:nvPr/>
            </p:nvGrpSpPr>
            <p:grpSpPr bwMode="auto">
              <a:xfrm>
                <a:off x="971600" y="1914606"/>
                <a:ext cx="3397341" cy="3237342"/>
                <a:chOff x="971600" y="1914606"/>
                <a:chExt cx="3397341" cy="3237342"/>
              </a:xfrm>
            </p:grpSpPr>
            <p:grpSp>
              <p:nvGrpSpPr>
                <p:cNvPr id="53270" name="Groupe 34"/>
                <p:cNvGrpSpPr>
                  <a:grpSpLocks/>
                </p:cNvGrpSpPr>
                <p:nvPr/>
              </p:nvGrpSpPr>
              <p:grpSpPr bwMode="auto">
                <a:xfrm>
                  <a:off x="971600" y="1914606"/>
                  <a:ext cx="3397341" cy="3237342"/>
                  <a:chOff x="971600" y="1914606"/>
                  <a:chExt cx="3397341" cy="3237342"/>
                </a:xfrm>
              </p:grpSpPr>
              <p:grpSp>
                <p:nvGrpSpPr>
                  <p:cNvPr id="53272" name="Groupe 1054"/>
                  <p:cNvGrpSpPr>
                    <a:grpSpLocks/>
                  </p:cNvGrpSpPr>
                  <p:nvPr/>
                </p:nvGrpSpPr>
                <p:grpSpPr bwMode="auto">
                  <a:xfrm>
                    <a:off x="971600" y="1914606"/>
                    <a:ext cx="3397341" cy="3237342"/>
                    <a:chOff x="982530" y="1914606"/>
                    <a:chExt cx="3397341" cy="3237342"/>
                  </a:xfrm>
                </p:grpSpPr>
                <p:grpSp>
                  <p:nvGrpSpPr>
                    <p:cNvPr id="53274" name="Groupe 1052"/>
                    <p:cNvGrpSpPr>
                      <a:grpSpLocks/>
                    </p:cNvGrpSpPr>
                    <p:nvPr/>
                  </p:nvGrpSpPr>
                  <p:grpSpPr bwMode="auto">
                    <a:xfrm>
                      <a:off x="982530" y="1914606"/>
                      <a:ext cx="3397341" cy="3237342"/>
                      <a:chOff x="982530" y="1914606"/>
                      <a:chExt cx="3397341" cy="3237342"/>
                    </a:xfrm>
                  </p:grpSpPr>
                  <p:grpSp>
                    <p:nvGrpSpPr>
                      <p:cNvPr id="53276" name="Groupe 1050"/>
                      <p:cNvGrpSpPr>
                        <a:grpSpLocks/>
                      </p:cNvGrpSpPr>
                      <p:nvPr/>
                    </p:nvGrpSpPr>
                    <p:grpSpPr bwMode="auto">
                      <a:xfrm>
                        <a:off x="982530" y="1914606"/>
                        <a:ext cx="3397341" cy="3237342"/>
                        <a:chOff x="982530" y="1914606"/>
                        <a:chExt cx="3397341" cy="3237342"/>
                      </a:xfrm>
                    </p:grpSpPr>
                    <p:grpSp>
                      <p:nvGrpSpPr>
                        <p:cNvPr id="53278" name="Groupe 1039"/>
                        <p:cNvGrpSpPr>
                          <a:grpSpLocks/>
                        </p:cNvGrpSpPr>
                        <p:nvPr/>
                      </p:nvGrpSpPr>
                      <p:grpSpPr bwMode="auto">
                        <a:xfrm>
                          <a:off x="982530" y="1914606"/>
                          <a:ext cx="3397341" cy="3237342"/>
                          <a:chOff x="982530" y="1914606"/>
                          <a:chExt cx="3397341" cy="3237342"/>
                        </a:xfrm>
                      </p:grpSpPr>
                      <p:grpSp>
                        <p:nvGrpSpPr>
                          <p:cNvPr id="53280" name="Groupe 1038"/>
                          <p:cNvGrpSpPr>
                            <a:grpSpLocks/>
                          </p:cNvGrpSpPr>
                          <p:nvPr/>
                        </p:nvGrpSpPr>
                        <p:grpSpPr bwMode="auto">
                          <a:xfrm>
                            <a:off x="982530" y="1914606"/>
                            <a:ext cx="3397341" cy="3210546"/>
                            <a:chOff x="982530" y="1914606"/>
                            <a:chExt cx="3397341" cy="3210546"/>
                          </a:xfrm>
                        </p:grpSpPr>
                        <p:grpSp>
                          <p:nvGrpSpPr>
                            <p:cNvPr id="53282" name="Groupe 1036"/>
                            <p:cNvGrpSpPr>
                              <a:grpSpLocks/>
                            </p:cNvGrpSpPr>
                            <p:nvPr/>
                          </p:nvGrpSpPr>
                          <p:grpSpPr bwMode="auto">
                            <a:xfrm>
                              <a:off x="982530" y="1914606"/>
                              <a:ext cx="3397341" cy="3210546"/>
                              <a:chOff x="982530" y="1914606"/>
                              <a:chExt cx="3397341" cy="3210546"/>
                            </a:xfrm>
                          </p:grpSpPr>
                          <p:grpSp>
                            <p:nvGrpSpPr>
                              <p:cNvPr id="53284" name="Groupe 1033"/>
                              <p:cNvGrpSpPr>
                                <a:grpSpLocks/>
                              </p:cNvGrpSpPr>
                              <p:nvPr/>
                            </p:nvGrpSpPr>
                            <p:grpSpPr bwMode="auto">
                              <a:xfrm>
                                <a:off x="982530" y="1914606"/>
                                <a:ext cx="3397341" cy="3210546"/>
                                <a:chOff x="982530" y="1914606"/>
                                <a:chExt cx="3397341" cy="3210546"/>
                              </a:xfrm>
                            </p:grpSpPr>
                            <p:grpSp>
                              <p:nvGrpSpPr>
                                <p:cNvPr id="53286" name="Groupe 1031"/>
                                <p:cNvGrpSpPr>
                                  <a:grpSpLocks/>
                                </p:cNvGrpSpPr>
                                <p:nvPr/>
                              </p:nvGrpSpPr>
                              <p:grpSpPr bwMode="auto">
                                <a:xfrm>
                                  <a:off x="982530" y="1914606"/>
                                  <a:ext cx="3397341" cy="3210546"/>
                                  <a:chOff x="982530" y="1914606"/>
                                  <a:chExt cx="3397341" cy="3210546"/>
                                </a:xfrm>
                              </p:grpSpPr>
                              <p:grpSp>
                                <p:nvGrpSpPr>
                                  <p:cNvPr id="53288" name="Groupe 1028"/>
                                  <p:cNvGrpSpPr>
                                    <a:grpSpLocks/>
                                  </p:cNvGrpSpPr>
                                  <p:nvPr/>
                                </p:nvGrpSpPr>
                                <p:grpSpPr bwMode="auto">
                                  <a:xfrm>
                                    <a:off x="982530" y="1914606"/>
                                    <a:ext cx="3397341" cy="3210546"/>
                                    <a:chOff x="982530" y="1914606"/>
                                    <a:chExt cx="3397341" cy="3210546"/>
                                  </a:xfrm>
                                </p:grpSpPr>
                                <p:grpSp>
                                  <p:nvGrpSpPr>
                                    <p:cNvPr id="53290" name="Groupe 1024"/>
                                    <p:cNvGrpSpPr>
                                      <a:grpSpLocks/>
                                    </p:cNvGrpSpPr>
                                    <p:nvPr/>
                                  </p:nvGrpSpPr>
                                  <p:grpSpPr bwMode="auto">
                                    <a:xfrm>
                                      <a:off x="982530" y="1914606"/>
                                      <a:ext cx="3397341" cy="3210546"/>
                                      <a:chOff x="982530" y="1914606"/>
                                      <a:chExt cx="3397341" cy="3210546"/>
                                    </a:xfrm>
                                  </p:grpSpPr>
                                  <p:grpSp>
                                    <p:nvGrpSpPr>
                                      <p:cNvPr id="53292" name="Groupe 30"/>
                                      <p:cNvGrpSpPr>
                                        <a:grpSpLocks/>
                                      </p:cNvGrpSpPr>
                                      <p:nvPr/>
                                    </p:nvGrpSpPr>
                                    <p:grpSpPr bwMode="auto">
                                      <a:xfrm>
                                        <a:off x="982530" y="1914606"/>
                                        <a:ext cx="3397341" cy="3210546"/>
                                        <a:chOff x="982530" y="1914606"/>
                                        <a:chExt cx="3397341" cy="3210546"/>
                                      </a:xfrm>
                                    </p:grpSpPr>
                                    <p:pic>
                                      <p:nvPicPr>
                                        <p:cNvPr id="53294" name="Image 28"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530" y="1914606"/>
                                          <a:ext cx="3397341" cy="321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3851302" y="2112056"/>
                                          <a:ext cx="528666" cy="741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24" name="Rectangle 1023"/>
                                      <p:cNvSpPr/>
                                      <p:nvPr/>
                                    </p:nvSpPr>
                                    <p:spPr>
                                      <a:xfrm>
                                        <a:off x="4092615" y="2853368"/>
                                        <a:ext cx="263540" cy="215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27" name="Rectangle 1026"/>
                                    <p:cNvSpPr/>
                                    <p:nvPr/>
                                  </p:nvSpPr>
                                  <p:spPr>
                                    <a:xfrm>
                                      <a:off x="3389313" y="3216880"/>
                                      <a:ext cx="960491" cy="215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31" name="Rectangle 1030"/>
                                  <p:cNvSpPr/>
                                  <p:nvPr/>
                                </p:nvSpPr>
                                <p:spPr>
                                  <a:xfrm>
                                    <a:off x="3409952" y="3429591"/>
                                    <a:ext cx="970016" cy="18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33" name="Rectangle 1032"/>
                                <p:cNvSpPr/>
                                <p:nvPr/>
                              </p:nvSpPr>
                              <p:spPr>
                                <a:xfrm>
                                  <a:off x="3348036" y="3616903"/>
                                  <a:ext cx="441349" cy="31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36" name="Rectangle à coins arrondis 1035"/>
                              <p:cNvSpPr/>
                              <p:nvPr/>
                            </p:nvSpPr>
                            <p:spPr>
                              <a:xfrm>
                                <a:off x="1015870" y="2716853"/>
                                <a:ext cx="923976" cy="5603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38" name="Rectangle 1037"/>
                            <p:cNvSpPr/>
                            <p:nvPr/>
                          </p:nvSpPr>
                          <p:spPr>
                            <a:xfrm>
                              <a:off x="3862414" y="4043911"/>
                              <a:ext cx="376259" cy="5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48" name="Rectangle 47"/>
                          <p:cNvSpPr/>
                          <p:nvPr/>
                        </p:nvSpPr>
                        <p:spPr>
                          <a:xfrm>
                            <a:off x="3279770" y="4836019"/>
                            <a:ext cx="442937" cy="31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cxnSp>
                      <p:nvCxnSpPr>
                        <p:cNvPr id="1045" name="Connecteur droit 1044"/>
                        <p:cNvCxnSpPr/>
                        <p:nvPr/>
                      </p:nvCxnSpPr>
                      <p:spPr>
                        <a:xfrm>
                          <a:off x="1015870" y="3574044"/>
                          <a:ext cx="166537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1" name="Connecteur droit 60"/>
                      <p:cNvCxnSpPr/>
                      <p:nvPr/>
                    </p:nvCxnSpPr>
                    <p:spPr>
                      <a:xfrm>
                        <a:off x="2954314" y="3586743"/>
                        <a:ext cx="835071" cy="301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54" name="Rectangle 1053"/>
                    <p:cNvSpPr/>
                    <p:nvPr/>
                  </p:nvSpPr>
                  <p:spPr>
                    <a:xfrm>
                      <a:off x="982530" y="3177196"/>
                      <a:ext cx="636623" cy="755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34" name="Forme libre 33"/>
                  <p:cNvSpPr/>
                  <p:nvPr/>
                </p:nvSpPr>
                <p:spPr>
                  <a:xfrm>
                    <a:off x="1458990" y="3907396"/>
                    <a:ext cx="1098611" cy="250808"/>
                  </a:xfrm>
                  <a:custGeom>
                    <a:avLst/>
                    <a:gdLst>
                      <a:gd name="connsiteX0" fmla="*/ 21771 w 1099457"/>
                      <a:gd name="connsiteY0" fmla="*/ 0 h 250372"/>
                      <a:gd name="connsiteX1" fmla="*/ 1034143 w 1099457"/>
                      <a:gd name="connsiteY1" fmla="*/ 21772 h 250372"/>
                      <a:gd name="connsiteX2" fmla="*/ 1099457 w 1099457"/>
                      <a:gd name="connsiteY2" fmla="*/ 119743 h 250372"/>
                      <a:gd name="connsiteX3" fmla="*/ 1099457 w 1099457"/>
                      <a:gd name="connsiteY3" fmla="*/ 174172 h 250372"/>
                      <a:gd name="connsiteX4" fmla="*/ 990600 w 1099457"/>
                      <a:gd name="connsiteY4" fmla="*/ 206829 h 250372"/>
                      <a:gd name="connsiteX5" fmla="*/ 0 w 1099457"/>
                      <a:gd name="connsiteY5" fmla="*/ 250372 h 250372"/>
                      <a:gd name="connsiteX6" fmla="*/ 21771 w 1099457"/>
                      <a:gd name="connsiteY6" fmla="*/ 0 h 2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457" h="250372">
                        <a:moveTo>
                          <a:pt x="21771" y="0"/>
                        </a:moveTo>
                        <a:lnTo>
                          <a:pt x="1034143" y="21772"/>
                        </a:lnTo>
                        <a:lnTo>
                          <a:pt x="1099457" y="119743"/>
                        </a:lnTo>
                        <a:lnTo>
                          <a:pt x="1099457" y="174172"/>
                        </a:lnTo>
                        <a:lnTo>
                          <a:pt x="990600" y="206829"/>
                        </a:lnTo>
                        <a:lnTo>
                          <a:pt x="0" y="250372"/>
                        </a:lnTo>
                        <a:lnTo>
                          <a:pt x="2177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53271" name="ZoneTexte 35"/>
                <p:cNvSpPr txBox="1">
                  <a:spLocks noChangeArrowheads="1"/>
                </p:cNvSpPr>
                <p:nvPr/>
              </p:nvSpPr>
              <p:spPr bwMode="auto">
                <a:xfrm>
                  <a:off x="1691680" y="3320988"/>
                  <a:ext cx="74536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a:t>        W</a:t>
                  </a:r>
                </a:p>
              </p:txBody>
            </p:sp>
          </p:grpSp>
          <p:sp>
            <p:nvSpPr>
              <p:cNvPr id="53269" name="ZoneTexte 70"/>
              <p:cNvSpPr txBox="1">
                <a:spLocks noChangeArrowheads="1"/>
              </p:cNvSpPr>
              <p:nvPr/>
            </p:nvSpPr>
            <p:spPr bwMode="auto">
              <a:xfrm>
                <a:off x="1869547" y="4837166"/>
                <a:ext cx="6979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a:t>         J</a:t>
                </a:r>
              </a:p>
            </p:txBody>
          </p:sp>
        </p:grpSp>
        <p:cxnSp>
          <p:nvCxnSpPr>
            <p:cNvPr id="26" name="Connecteur droit avec flèche 25"/>
            <p:cNvCxnSpPr/>
            <p:nvPr/>
          </p:nvCxnSpPr>
          <p:spPr>
            <a:xfrm>
              <a:off x="2772548" y="2406329"/>
              <a:ext cx="352762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256" name="ZoneTexte 26"/>
            <p:cNvSpPr txBox="1">
              <a:spLocks noChangeArrowheads="1"/>
            </p:cNvSpPr>
            <p:nvPr/>
          </p:nvSpPr>
          <p:spPr bwMode="auto">
            <a:xfrm>
              <a:off x="3328634" y="2242607"/>
              <a:ext cx="216024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capside icosaédrique</a:t>
              </a:r>
            </a:p>
          </p:txBody>
        </p:sp>
        <p:sp>
          <p:nvSpPr>
            <p:cNvPr id="53257" name="ZoneTexte 39"/>
            <p:cNvSpPr txBox="1">
              <a:spLocks noChangeArrowheads="1"/>
            </p:cNvSpPr>
            <p:nvPr/>
          </p:nvSpPr>
          <p:spPr bwMode="auto">
            <a:xfrm>
              <a:off x="2935827" y="2715094"/>
              <a:ext cx="2553048"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dirty="0"/>
                <a:t>      ADN </a:t>
              </a:r>
              <a:r>
                <a:rPr lang="fr-FR" altLang="fr-FR" sz="1600" dirty="0" err="1"/>
                <a:t>db</a:t>
              </a:r>
              <a:r>
                <a:rPr lang="fr-FR" altLang="fr-FR" sz="1600" dirty="0"/>
                <a:t> linéaire</a:t>
              </a:r>
            </a:p>
            <a:p>
              <a:pPr algn="ctr"/>
              <a:r>
                <a:rPr lang="fr-FR" altLang="fr-FR" sz="1600" dirty="0"/>
                <a:t>      </a:t>
              </a:r>
              <a:r>
                <a:rPr lang="fr-FR" altLang="fr-FR" sz="1600" b="1" dirty="0">
                  <a:solidFill>
                    <a:srgbClr val="FF0000"/>
                  </a:solidFill>
                </a:rPr>
                <a:t>48 490pb</a:t>
              </a:r>
            </a:p>
          </p:txBody>
        </p:sp>
        <p:cxnSp>
          <p:nvCxnSpPr>
            <p:cNvPr id="42" name="Connecteur droit 41"/>
            <p:cNvCxnSpPr/>
            <p:nvPr/>
          </p:nvCxnSpPr>
          <p:spPr>
            <a:xfrm>
              <a:off x="2539173" y="2852386"/>
              <a:ext cx="1076385" cy="69845"/>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Accolade ouvrante 45"/>
            <p:cNvSpPr/>
            <p:nvPr/>
          </p:nvSpPr>
          <p:spPr>
            <a:xfrm flipH="1">
              <a:off x="3298040" y="3258758"/>
              <a:ext cx="203211" cy="171596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3260" name="ZoneTexte 46"/>
            <p:cNvSpPr txBox="1">
              <a:spLocks noChangeArrowheads="1"/>
            </p:cNvSpPr>
            <p:nvPr/>
          </p:nvSpPr>
          <p:spPr bwMode="auto">
            <a:xfrm>
              <a:off x="3501739" y="3824380"/>
              <a:ext cx="14591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solidFill>
                    <a:srgbClr val="FF0000"/>
                  </a:solidFill>
                </a:rPr>
                <a:t>queue rigide non contractile</a:t>
              </a:r>
            </a:p>
          </p:txBody>
        </p:sp>
        <p:cxnSp>
          <p:nvCxnSpPr>
            <p:cNvPr id="51" name="Connecteur droit 50"/>
            <p:cNvCxnSpPr/>
            <p:nvPr/>
          </p:nvCxnSpPr>
          <p:spPr>
            <a:xfrm>
              <a:off x="2936070" y="4679472"/>
              <a:ext cx="361970" cy="91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3298040" y="4679472"/>
              <a:ext cx="3146599" cy="91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Accolade ouvrante 89"/>
            <p:cNvSpPr/>
            <p:nvPr/>
          </p:nvSpPr>
          <p:spPr>
            <a:xfrm>
              <a:off x="776950" y="1907888"/>
              <a:ext cx="141295" cy="124292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3264" name="ZoneTexte 90"/>
            <p:cNvSpPr txBox="1">
              <a:spLocks noChangeArrowheads="1"/>
            </p:cNvSpPr>
            <p:nvPr/>
          </p:nvSpPr>
          <p:spPr bwMode="auto">
            <a:xfrm>
              <a:off x="272688" y="2339606"/>
              <a:ext cx="545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FF0000"/>
                  </a:solidFill>
                </a:rPr>
                <a:t>tête</a:t>
              </a:r>
            </a:p>
          </p:txBody>
        </p:sp>
        <p:sp>
          <p:nvSpPr>
            <p:cNvPr id="53265" name="ZoneTexte 55"/>
            <p:cNvSpPr txBox="1">
              <a:spLocks noChangeArrowheads="1"/>
            </p:cNvSpPr>
            <p:nvPr/>
          </p:nvSpPr>
          <p:spPr bwMode="auto">
            <a:xfrm>
              <a:off x="2215131" y="5620355"/>
              <a:ext cx="21670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solidFill>
                    <a:srgbClr val="FF0000"/>
                  </a:solidFill>
                </a:rPr>
                <a:t>fibres de la queue</a:t>
              </a:r>
            </a:p>
          </p:txBody>
        </p:sp>
        <p:cxnSp>
          <p:nvCxnSpPr>
            <p:cNvPr id="58" name="Connecteur droit 57"/>
            <p:cNvCxnSpPr/>
            <p:nvPr/>
          </p:nvCxnSpPr>
          <p:spPr>
            <a:xfrm>
              <a:off x="5076138" y="5085844"/>
              <a:ext cx="1511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H="1" flipV="1">
              <a:off x="2431217" y="4285799"/>
              <a:ext cx="752517" cy="1011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8754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4"/>
          <p:cNvSpPr txBox="1">
            <a:spLocks noChangeArrowheads="1"/>
          </p:cNvSpPr>
          <p:nvPr/>
        </p:nvSpPr>
        <p:spPr bwMode="auto">
          <a:xfrm>
            <a:off x="684213" y="404813"/>
            <a:ext cx="77755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t>Le génome linéaire du phage </a:t>
            </a:r>
            <a:r>
              <a:rPr lang="fr-FR" altLang="fr-FR" sz="2000" b="1">
                <a:latin typeface="Symbol" panose="05050102010706020507" pitchFamily="18" charset="2"/>
              </a:rPr>
              <a:t>l</a:t>
            </a:r>
            <a:r>
              <a:rPr lang="fr-FR" altLang="fr-FR" sz="2000" b="1"/>
              <a:t> code pour 73 protéines. </a:t>
            </a:r>
          </a:p>
          <a:p>
            <a:pPr algn="ctr"/>
            <a:r>
              <a:rPr lang="fr-FR" altLang="fr-FR" sz="2000" b="1"/>
              <a:t>Le rôle de certains gènes est encore inconnu…</a:t>
            </a:r>
          </a:p>
          <a:p>
            <a:pPr algn="ctr"/>
            <a:endParaRPr lang="fr-FR" altLang="fr-FR" sz="2000"/>
          </a:p>
          <a:p>
            <a:pPr algn="ctr"/>
            <a:r>
              <a:rPr lang="fr-FR" altLang="fr-FR" sz="2000"/>
              <a:t>Le génome est structuré en 3 opérons:  </a:t>
            </a:r>
            <a:r>
              <a:rPr lang="fr-FR" altLang="fr-FR" sz="2000">
                <a:solidFill>
                  <a:srgbClr val="FF0000"/>
                </a:solidFill>
              </a:rPr>
              <a:t>early left</a:t>
            </a:r>
            <a:r>
              <a:rPr lang="fr-FR" altLang="fr-FR" sz="2000"/>
              <a:t>,</a:t>
            </a:r>
            <a:r>
              <a:rPr lang="fr-FR" altLang="fr-FR" sz="2000">
                <a:solidFill>
                  <a:srgbClr val="FF0000"/>
                </a:solidFill>
              </a:rPr>
              <a:t>  early right </a:t>
            </a:r>
            <a:r>
              <a:rPr lang="fr-FR" altLang="fr-FR" sz="2000"/>
              <a:t>et</a:t>
            </a:r>
            <a:r>
              <a:rPr lang="fr-FR" altLang="fr-FR" sz="2000">
                <a:solidFill>
                  <a:srgbClr val="FF0000"/>
                </a:solidFill>
              </a:rPr>
              <a:t> </a:t>
            </a:r>
            <a:r>
              <a:rPr lang="fr-FR" altLang="fr-FR" sz="2000">
                <a:solidFill>
                  <a:srgbClr val="92D050"/>
                </a:solidFill>
              </a:rPr>
              <a:t>late</a:t>
            </a:r>
          </a:p>
          <a:p>
            <a:pPr algn="ctr"/>
            <a:endParaRPr lang="fr-FR" altLang="fr-FR" sz="1200">
              <a:solidFill>
                <a:srgbClr val="92D050"/>
              </a:solidFill>
            </a:endParaRPr>
          </a:p>
          <a:p>
            <a:pPr algn="ctr"/>
            <a:r>
              <a:rPr lang="fr-FR" altLang="fr-FR" sz="1400"/>
              <a:t>(opéron: ensemble de gènes contigus transcrits à la suite les uns des autres à partir d’un même promoteur et qui sont généralement impliqués dans une même fonction)</a:t>
            </a:r>
          </a:p>
        </p:txBody>
      </p:sp>
      <p:grpSp>
        <p:nvGrpSpPr>
          <p:cNvPr id="54275" name="Groupe 22"/>
          <p:cNvGrpSpPr>
            <a:grpSpLocks/>
          </p:cNvGrpSpPr>
          <p:nvPr/>
        </p:nvGrpSpPr>
        <p:grpSpPr bwMode="auto">
          <a:xfrm>
            <a:off x="306388" y="2884488"/>
            <a:ext cx="8531225" cy="3065462"/>
            <a:chOff x="305780" y="2276872"/>
            <a:chExt cx="8532440" cy="3064639"/>
          </a:xfrm>
        </p:grpSpPr>
        <p:pic>
          <p:nvPicPr>
            <p:cNvPr id="54278" name="Image 3"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780" y="2276872"/>
              <a:ext cx="8532440" cy="30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cxnSp>
          <p:nvCxnSpPr>
            <p:cNvPr id="13" name="Connecteur droit avec flèche 12"/>
            <p:cNvCxnSpPr/>
            <p:nvPr/>
          </p:nvCxnSpPr>
          <p:spPr>
            <a:xfrm flipH="1">
              <a:off x="396280" y="5084405"/>
              <a:ext cx="4031237"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5148345" y="5084405"/>
              <a:ext cx="2159307"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7883996" y="3429088"/>
              <a:ext cx="881188"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5" name="Connecteur droit avec flèche 24"/>
          <p:cNvCxnSpPr/>
          <p:nvPr/>
        </p:nvCxnSpPr>
        <p:spPr>
          <a:xfrm>
            <a:off x="7308850" y="5681663"/>
            <a:ext cx="1295400" cy="0"/>
          </a:xfrm>
          <a:prstGeom prst="straightConnector1">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395288" y="4005263"/>
            <a:ext cx="7489825" cy="0"/>
          </a:xfrm>
          <a:prstGeom prst="straightConnector1">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775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e 13"/>
          <p:cNvGrpSpPr>
            <a:grpSpLocks/>
          </p:cNvGrpSpPr>
          <p:nvPr/>
        </p:nvGrpSpPr>
        <p:grpSpPr bwMode="auto">
          <a:xfrm>
            <a:off x="1141413" y="241300"/>
            <a:ext cx="6861175" cy="6356350"/>
            <a:chOff x="780689" y="90961"/>
            <a:chExt cx="6859820" cy="6506391"/>
          </a:xfrm>
        </p:grpSpPr>
        <p:grpSp>
          <p:nvGrpSpPr>
            <p:cNvPr id="55304" name="Groupe 7"/>
            <p:cNvGrpSpPr>
              <a:grpSpLocks/>
            </p:cNvGrpSpPr>
            <p:nvPr/>
          </p:nvGrpSpPr>
          <p:grpSpPr bwMode="auto">
            <a:xfrm>
              <a:off x="780689" y="90961"/>
              <a:ext cx="3693647" cy="2781497"/>
              <a:chOff x="1331640" y="31782"/>
              <a:chExt cx="3743649" cy="2941888"/>
            </a:xfrm>
          </p:grpSpPr>
          <p:grpSp>
            <p:nvGrpSpPr>
              <p:cNvPr id="55321" name="Groupe 6"/>
              <p:cNvGrpSpPr>
                <a:grpSpLocks/>
              </p:cNvGrpSpPr>
              <p:nvPr/>
            </p:nvGrpSpPr>
            <p:grpSpPr bwMode="auto">
              <a:xfrm>
                <a:off x="1331640" y="31782"/>
                <a:ext cx="3743649" cy="2941888"/>
                <a:chOff x="1109915" y="48504"/>
                <a:chExt cx="4191761" cy="3333381"/>
              </a:xfrm>
            </p:grpSpPr>
            <p:pic>
              <p:nvPicPr>
                <p:cNvPr id="55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915" y="48504"/>
                  <a:ext cx="4191761" cy="314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784" y="2373685"/>
                  <a:ext cx="3960903" cy="1008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Forme libre 3"/>
                <p:cNvSpPr/>
                <p:nvPr/>
              </p:nvSpPr>
              <p:spPr>
                <a:xfrm>
                  <a:off x="1855624" y="291928"/>
                  <a:ext cx="286395" cy="486847"/>
                </a:xfrm>
                <a:custGeom>
                  <a:avLst/>
                  <a:gdLst>
                    <a:gd name="connsiteX0" fmla="*/ 103818 w 286172"/>
                    <a:gd name="connsiteY0" fmla="*/ 9778 h 485619"/>
                    <a:gd name="connsiteX1" fmla="*/ 52059 w 286172"/>
                    <a:gd name="connsiteY1" fmla="*/ 35657 h 485619"/>
                    <a:gd name="connsiteX2" fmla="*/ 43433 w 286172"/>
                    <a:gd name="connsiteY2" fmla="*/ 96042 h 485619"/>
                    <a:gd name="connsiteX3" fmla="*/ 34806 w 286172"/>
                    <a:gd name="connsiteY3" fmla="*/ 121921 h 485619"/>
                    <a:gd name="connsiteX4" fmla="*/ 43433 w 286172"/>
                    <a:gd name="connsiteY4" fmla="*/ 165053 h 485619"/>
                    <a:gd name="connsiteX5" fmla="*/ 52059 w 286172"/>
                    <a:gd name="connsiteY5" fmla="*/ 190932 h 485619"/>
                    <a:gd name="connsiteX6" fmla="*/ 86565 w 286172"/>
                    <a:gd name="connsiteY6" fmla="*/ 173679 h 485619"/>
                    <a:gd name="connsiteX7" fmla="*/ 112444 w 286172"/>
                    <a:gd name="connsiteY7" fmla="*/ 182306 h 485619"/>
                    <a:gd name="connsiteX8" fmla="*/ 121070 w 286172"/>
                    <a:gd name="connsiteY8" fmla="*/ 156427 h 485619"/>
                    <a:gd name="connsiteX9" fmla="*/ 112444 w 286172"/>
                    <a:gd name="connsiteY9" fmla="*/ 104668 h 485619"/>
                    <a:gd name="connsiteX10" fmla="*/ 86565 w 286172"/>
                    <a:gd name="connsiteY10" fmla="*/ 96042 h 485619"/>
                    <a:gd name="connsiteX11" fmla="*/ 52059 w 286172"/>
                    <a:gd name="connsiteY11" fmla="*/ 87415 h 485619"/>
                    <a:gd name="connsiteX12" fmla="*/ 52059 w 286172"/>
                    <a:gd name="connsiteY12" fmla="*/ 139174 h 485619"/>
                    <a:gd name="connsiteX13" fmla="*/ 77938 w 286172"/>
                    <a:gd name="connsiteY13" fmla="*/ 130547 h 485619"/>
                    <a:gd name="connsiteX14" fmla="*/ 95191 w 286172"/>
                    <a:gd name="connsiteY14" fmla="*/ 104668 h 485619"/>
                    <a:gd name="connsiteX15" fmla="*/ 121070 w 286172"/>
                    <a:gd name="connsiteY15" fmla="*/ 96042 h 485619"/>
                    <a:gd name="connsiteX16" fmla="*/ 86565 w 286172"/>
                    <a:gd name="connsiteY16" fmla="*/ 44283 h 485619"/>
                    <a:gd name="connsiteX17" fmla="*/ 112444 w 286172"/>
                    <a:gd name="connsiteY17" fmla="*/ 27030 h 485619"/>
                    <a:gd name="connsiteX18" fmla="*/ 146950 w 286172"/>
                    <a:gd name="connsiteY18" fmla="*/ 18404 h 485619"/>
                    <a:gd name="connsiteX19" fmla="*/ 138323 w 286172"/>
                    <a:gd name="connsiteY19" fmla="*/ 44283 h 485619"/>
                    <a:gd name="connsiteX20" fmla="*/ 172829 w 286172"/>
                    <a:gd name="connsiteY20" fmla="*/ 96042 h 485619"/>
                    <a:gd name="connsiteX21" fmla="*/ 190082 w 286172"/>
                    <a:gd name="connsiteY21" fmla="*/ 147800 h 485619"/>
                    <a:gd name="connsiteX22" fmla="*/ 198708 w 286172"/>
                    <a:gd name="connsiteY22" fmla="*/ 173679 h 485619"/>
                    <a:gd name="connsiteX23" fmla="*/ 207335 w 286172"/>
                    <a:gd name="connsiteY23" fmla="*/ 225438 h 485619"/>
                    <a:gd name="connsiteX24" fmla="*/ 224587 w 286172"/>
                    <a:gd name="connsiteY24" fmla="*/ 320328 h 485619"/>
                    <a:gd name="connsiteX25" fmla="*/ 198708 w 286172"/>
                    <a:gd name="connsiteY25" fmla="*/ 389340 h 485619"/>
                    <a:gd name="connsiteX26" fmla="*/ 164203 w 286172"/>
                    <a:gd name="connsiteY26" fmla="*/ 406593 h 485619"/>
                    <a:gd name="connsiteX27" fmla="*/ 138323 w 286172"/>
                    <a:gd name="connsiteY27" fmla="*/ 380713 h 485619"/>
                    <a:gd name="connsiteX28" fmla="*/ 112444 w 286172"/>
                    <a:gd name="connsiteY28" fmla="*/ 372087 h 485619"/>
                    <a:gd name="connsiteX29" fmla="*/ 86565 w 286172"/>
                    <a:gd name="connsiteY29" fmla="*/ 354834 h 485619"/>
                    <a:gd name="connsiteX30" fmla="*/ 103818 w 286172"/>
                    <a:gd name="connsiteY30" fmla="*/ 328955 h 485619"/>
                    <a:gd name="connsiteX31" fmla="*/ 121070 w 286172"/>
                    <a:gd name="connsiteY31" fmla="*/ 277196 h 485619"/>
                    <a:gd name="connsiteX32" fmla="*/ 146950 w 286172"/>
                    <a:gd name="connsiteY32" fmla="*/ 259944 h 485619"/>
                    <a:gd name="connsiteX33" fmla="*/ 181455 w 286172"/>
                    <a:gd name="connsiteY33" fmla="*/ 182306 h 485619"/>
                    <a:gd name="connsiteX34" fmla="*/ 172829 w 286172"/>
                    <a:gd name="connsiteY34" fmla="*/ 130547 h 485619"/>
                    <a:gd name="connsiteX35" fmla="*/ 52059 w 286172"/>
                    <a:gd name="connsiteY35" fmla="*/ 165053 h 485619"/>
                    <a:gd name="connsiteX36" fmla="*/ 43433 w 286172"/>
                    <a:gd name="connsiteY36" fmla="*/ 190932 h 485619"/>
                    <a:gd name="connsiteX37" fmla="*/ 77938 w 286172"/>
                    <a:gd name="connsiteY37" fmla="*/ 242691 h 485619"/>
                    <a:gd name="connsiteX38" fmla="*/ 155576 w 286172"/>
                    <a:gd name="connsiteY38" fmla="*/ 216811 h 485619"/>
                    <a:gd name="connsiteX39" fmla="*/ 172829 w 286172"/>
                    <a:gd name="connsiteY39" fmla="*/ 190932 h 485619"/>
                    <a:gd name="connsiteX40" fmla="*/ 172829 w 286172"/>
                    <a:gd name="connsiteY40" fmla="*/ 104668 h 485619"/>
                    <a:gd name="connsiteX41" fmla="*/ 138323 w 286172"/>
                    <a:gd name="connsiteY41" fmla="*/ 87415 h 485619"/>
                    <a:gd name="connsiteX42" fmla="*/ 52059 w 286172"/>
                    <a:gd name="connsiteY42" fmla="*/ 52910 h 485619"/>
                    <a:gd name="connsiteX43" fmla="*/ 34806 w 286172"/>
                    <a:gd name="connsiteY43" fmla="*/ 104668 h 485619"/>
                    <a:gd name="connsiteX44" fmla="*/ 26180 w 286172"/>
                    <a:gd name="connsiteY44" fmla="*/ 156427 h 485619"/>
                    <a:gd name="connsiteX45" fmla="*/ 17553 w 286172"/>
                    <a:gd name="connsiteY45" fmla="*/ 182306 h 485619"/>
                    <a:gd name="connsiteX46" fmla="*/ 301 w 286172"/>
                    <a:gd name="connsiteY46" fmla="*/ 242691 h 485619"/>
                    <a:gd name="connsiteX47" fmla="*/ 43433 w 286172"/>
                    <a:gd name="connsiteY47" fmla="*/ 303076 h 485619"/>
                    <a:gd name="connsiteX48" fmla="*/ 69312 w 286172"/>
                    <a:gd name="connsiteY48" fmla="*/ 328955 h 485619"/>
                    <a:gd name="connsiteX49" fmla="*/ 121070 w 286172"/>
                    <a:gd name="connsiteY49" fmla="*/ 337581 h 485619"/>
                    <a:gd name="connsiteX50" fmla="*/ 95191 w 286172"/>
                    <a:gd name="connsiteY50" fmla="*/ 320328 h 485619"/>
                    <a:gd name="connsiteX51" fmla="*/ 43433 w 286172"/>
                    <a:gd name="connsiteY51" fmla="*/ 251317 h 485619"/>
                    <a:gd name="connsiteX52" fmla="*/ 8927 w 286172"/>
                    <a:gd name="connsiteY52" fmla="*/ 259944 h 485619"/>
                    <a:gd name="connsiteX53" fmla="*/ 301 w 286172"/>
                    <a:gd name="connsiteY53" fmla="*/ 285823 h 485619"/>
                    <a:gd name="connsiteX54" fmla="*/ 34806 w 286172"/>
                    <a:gd name="connsiteY54" fmla="*/ 346208 h 485619"/>
                    <a:gd name="connsiteX55" fmla="*/ 34806 w 286172"/>
                    <a:gd name="connsiteY55" fmla="*/ 397966 h 485619"/>
                    <a:gd name="connsiteX56" fmla="*/ 43433 w 286172"/>
                    <a:gd name="connsiteY56" fmla="*/ 423845 h 485619"/>
                    <a:gd name="connsiteX57" fmla="*/ 95191 w 286172"/>
                    <a:gd name="connsiteY57" fmla="*/ 441098 h 485619"/>
                    <a:gd name="connsiteX58" fmla="*/ 121070 w 286172"/>
                    <a:gd name="connsiteY58" fmla="*/ 458351 h 485619"/>
                    <a:gd name="connsiteX59" fmla="*/ 129697 w 286172"/>
                    <a:gd name="connsiteY59" fmla="*/ 484230 h 485619"/>
                    <a:gd name="connsiteX60" fmla="*/ 224587 w 286172"/>
                    <a:gd name="connsiteY60" fmla="*/ 475604 h 485619"/>
                    <a:gd name="connsiteX61" fmla="*/ 215961 w 286172"/>
                    <a:gd name="connsiteY61" fmla="*/ 449725 h 485619"/>
                    <a:gd name="connsiteX62" fmla="*/ 259093 w 286172"/>
                    <a:gd name="connsiteY62" fmla="*/ 372087 h 485619"/>
                    <a:gd name="connsiteX63" fmla="*/ 276346 w 286172"/>
                    <a:gd name="connsiteY63" fmla="*/ 346208 h 485619"/>
                    <a:gd name="connsiteX64" fmla="*/ 276346 w 286172"/>
                    <a:gd name="connsiteY64" fmla="*/ 165053 h 485619"/>
                    <a:gd name="connsiteX65" fmla="*/ 250467 w 286172"/>
                    <a:gd name="connsiteY65" fmla="*/ 147800 h 485619"/>
                    <a:gd name="connsiteX66" fmla="*/ 198708 w 286172"/>
                    <a:gd name="connsiteY66" fmla="*/ 104668 h 485619"/>
                    <a:gd name="connsiteX67" fmla="*/ 146950 w 286172"/>
                    <a:gd name="connsiteY67" fmla="*/ 70162 h 485619"/>
                    <a:gd name="connsiteX68" fmla="*/ 103818 w 286172"/>
                    <a:gd name="connsiteY68" fmla="*/ 9778 h 48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86172" h="485619">
                      <a:moveTo>
                        <a:pt x="103818" y="9778"/>
                      </a:moveTo>
                      <a:cubicBezTo>
                        <a:pt x="88003" y="4027"/>
                        <a:pt x="63121" y="19855"/>
                        <a:pt x="52059" y="35657"/>
                      </a:cubicBezTo>
                      <a:cubicBezTo>
                        <a:pt x="40399" y="52314"/>
                        <a:pt x="47421" y="76104"/>
                        <a:pt x="43433" y="96042"/>
                      </a:cubicBezTo>
                      <a:cubicBezTo>
                        <a:pt x="41650" y="104958"/>
                        <a:pt x="37682" y="113295"/>
                        <a:pt x="34806" y="121921"/>
                      </a:cubicBezTo>
                      <a:cubicBezTo>
                        <a:pt x="37682" y="136298"/>
                        <a:pt x="39877" y="150829"/>
                        <a:pt x="43433" y="165053"/>
                      </a:cubicBezTo>
                      <a:cubicBezTo>
                        <a:pt x="45638" y="173874"/>
                        <a:pt x="43143" y="189149"/>
                        <a:pt x="52059" y="190932"/>
                      </a:cubicBezTo>
                      <a:cubicBezTo>
                        <a:pt x="64669" y="193454"/>
                        <a:pt x="75063" y="179430"/>
                        <a:pt x="86565" y="173679"/>
                      </a:cubicBezTo>
                      <a:cubicBezTo>
                        <a:pt x="95191" y="176555"/>
                        <a:pt x="104311" y="186372"/>
                        <a:pt x="112444" y="182306"/>
                      </a:cubicBezTo>
                      <a:cubicBezTo>
                        <a:pt x="120577" y="178240"/>
                        <a:pt x="121070" y="165520"/>
                        <a:pt x="121070" y="156427"/>
                      </a:cubicBezTo>
                      <a:cubicBezTo>
                        <a:pt x="121070" y="138936"/>
                        <a:pt x="121122" y="119854"/>
                        <a:pt x="112444" y="104668"/>
                      </a:cubicBezTo>
                      <a:cubicBezTo>
                        <a:pt x="107933" y="96773"/>
                        <a:pt x="95308" y="98540"/>
                        <a:pt x="86565" y="96042"/>
                      </a:cubicBezTo>
                      <a:cubicBezTo>
                        <a:pt x="75165" y="92785"/>
                        <a:pt x="63561" y="90291"/>
                        <a:pt x="52059" y="87415"/>
                      </a:cubicBezTo>
                      <a:cubicBezTo>
                        <a:pt x="48773" y="97273"/>
                        <a:pt x="32342" y="129316"/>
                        <a:pt x="52059" y="139174"/>
                      </a:cubicBezTo>
                      <a:cubicBezTo>
                        <a:pt x="60192" y="143240"/>
                        <a:pt x="69312" y="133423"/>
                        <a:pt x="77938" y="130547"/>
                      </a:cubicBezTo>
                      <a:cubicBezTo>
                        <a:pt x="83689" y="121921"/>
                        <a:pt x="87095" y="111145"/>
                        <a:pt x="95191" y="104668"/>
                      </a:cubicBezTo>
                      <a:cubicBezTo>
                        <a:pt x="102291" y="98988"/>
                        <a:pt x="118195" y="104668"/>
                        <a:pt x="121070" y="96042"/>
                      </a:cubicBezTo>
                      <a:cubicBezTo>
                        <a:pt x="135644" y="52322"/>
                        <a:pt x="110860" y="52382"/>
                        <a:pt x="86565" y="44283"/>
                      </a:cubicBezTo>
                      <a:cubicBezTo>
                        <a:pt x="95191" y="38532"/>
                        <a:pt x="105967" y="35126"/>
                        <a:pt x="112444" y="27030"/>
                      </a:cubicBezTo>
                      <a:cubicBezTo>
                        <a:pt x="135218" y="-1438"/>
                        <a:pt x="101110" y="-12155"/>
                        <a:pt x="146950" y="18404"/>
                      </a:cubicBezTo>
                      <a:cubicBezTo>
                        <a:pt x="144074" y="27030"/>
                        <a:pt x="135448" y="35657"/>
                        <a:pt x="138323" y="44283"/>
                      </a:cubicBezTo>
                      <a:cubicBezTo>
                        <a:pt x="144880" y="63954"/>
                        <a:pt x="172829" y="96042"/>
                        <a:pt x="172829" y="96042"/>
                      </a:cubicBezTo>
                      <a:lnTo>
                        <a:pt x="190082" y="147800"/>
                      </a:lnTo>
                      <a:cubicBezTo>
                        <a:pt x="192957" y="156426"/>
                        <a:pt x="197213" y="164710"/>
                        <a:pt x="198708" y="173679"/>
                      </a:cubicBezTo>
                      <a:cubicBezTo>
                        <a:pt x="201584" y="190932"/>
                        <a:pt x="204861" y="208123"/>
                        <a:pt x="207335" y="225438"/>
                      </a:cubicBezTo>
                      <a:cubicBezTo>
                        <a:pt x="219528" y="310791"/>
                        <a:pt x="207673" y="269585"/>
                        <a:pt x="224587" y="320328"/>
                      </a:cubicBezTo>
                      <a:cubicBezTo>
                        <a:pt x="219671" y="344907"/>
                        <a:pt x="220033" y="371569"/>
                        <a:pt x="198708" y="389340"/>
                      </a:cubicBezTo>
                      <a:cubicBezTo>
                        <a:pt x="188829" y="397572"/>
                        <a:pt x="175705" y="400842"/>
                        <a:pt x="164203" y="406593"/>
                      </a:cubicBezTo>
                      <a:cubicBezTo>
                        <a:pt x="155576" y="397966"/>
                        <a:pt x="148474" y="387480"/>
                        <a:pt x="138323" y="380713"/>
                      </a:cubicBezTo>
                      <a:cubicBezTo>
                        <a:pt x="130757" y="375669"/>
                        <a:pt x="120577" y="376153"/>
                        <a:pt x="112444" y="372087"/>
                      </a:cubicBezTo>
                      <a:cubicBezTo>
                        <a:pt x="103171" y="367450"/>
                        <a:pt x="95191" y="360585"/>
                        <a:pt x="86565" y="354834"/>
                      </a:cubicBezTo>
                      <a:cubicBezTo>
                        <a:pt x="92316" y="346208"/>
                        <a:pt x="99607" y="338429"/>
                        <a:pt x="103818" y="328955"/>
                      </a:cubicBezTo>
                      <a:cubicBezTo>
                        <a:pt x="111204" y="312336"/>
                        <a:pt x="105938" y="287283"/>
                        <a:pt x="121070" y="277196"/>
                      </a:cubicBezTo>
                      <a:lnTo>
                        <a:pt x="146950" y="259944"/>
                      </a:lnTo>
                      <a:cubicBezTo>
                        <a:pt x="167481" y="198350"/>
                        <a:pt x="154115" y="223317"/>
                        <a:pt x="181455" y="182306"/>
                      </a:cubicBezTo>
                      <a:cubicBezTo>
                        <a:pt x="178580" y="165053"/>
                        <a:pt x="189154" y="136826"/>
                        <a:pt x="172829" y="130547"/>
                      </a:cubicBezTo>
                      <a:cubicBezTo>
                        <a:pt x="87250" y="97632"/>
                        <a:pt x="80054" y="123061"/>
                        <a:pt x="52059" y="165053"/>
                      </a:cubicBezTo>
                      <a:cubicBezTo>
                        <a:pt x="49184" y="173679"/>
                        <a:pt x="43433" y="181839"/>
                        <a:pt x="43433" y="190932"/>
                      </a:cubicBezTo>
                      <a:cubicBezTo>
                        <a:pt x="43433" y="215900"/>
                        <a:pt x="62379" y="227131"/>
                        <a:pt x="77938" y="242691"/>
                      </a:cubicBezTo>
                      <a:cubicBezTo>
                        <a:pt x="112639" y="236907"/>
                        <a:pt x="131316" y="241071"/>
                        <a:pt x="155576" y="216811"/>
                      </a:cubicBezTo>
                      <a:cubicBezTo>
                        <a:pt x="162907" y="209480"/>
                        <a:pt x="167078" y="199558"/>
                        <a:pt x="172829" y="190932"/>
                      </a:cubicBezTo>
                      <a:cubicBezTo>
                        <a:pt x="183082" y="160171"/>
                        <a:pt x="193479" y="141838"/>
                        <a:pt x="172829" y="104668"/>
                      </a:cubicBezTo>
                      <a:cubicBezTo>
                        <a:pt x="166584" y="93427"/>
                        <a:pt x="149825" y="93166"/>
                        <a:pt x="138323" y="87415"/>
                      </a:cubicBezTo>
                      <a:cubicBezTo>
                        <a:pt x="117425" y="61292"/>
                        <a:pt x="98673" y="12123"/>
                        <a:pt x="52059" y="52910"/>
                      </a:cubicBezTo>
                      <a:cubicBezTo>
                        <a:pt x="38373" y="64885"/>
                        <a:pt x="34806" y="104668"/>
                        <a:pt x="34806" y="104668"/>
                      </a:cubicBezTo>
                      <a:cubicBezTo>
                        <a:pt x="31931" y="121921"/>
                        <a:pt x="29974" y="139353"/>
                        <a:pt x="26180" y="156427"/>
                      </a:cubicBezTo>
                      <a:cubicBezTo>
                        <a:pt x="24207" y="165303"/>
                        <a:pt x="20051" y="173563"/>
                        <a:pt x="17553" y="182306"/>
                      </a:cubicBezTo>
                      <a:cubicBezTo>
                        <a:pt x="-4121" y="258163"/>
                        <a:pt x="20992" y="180613"/>
                        <a:pt x="301" y="242691"/>
                      </a:cubicBezTo>
                      <a:cubicBezTo>
                        <a:pt x="20428" y="303076"/>
                        <a:pt x="300" y="288698"/>
                        <a:pt x="43433" y="303076"/>
                      </a:cubicBezTo>
                      <a:cubicBezTo>
                        <a:pt x="52059" y="311702"/>
                        <a:pt x="58164" y="324000"/>
                        <a:pt x="69312" y="328955"/>
                      </a:cubicBezTo>
                      <a:cubicBezTo>
                        <a:pt x="85295" y="336059"/>
                        <a:pt x="104477" y="343112"/>
                        <a:pt x="121070" y="337581"/>
                      </a:cubicBezTo>
                      <a:cubicBezTo>
                        <a:pt x="130906" y="334302"/>
                        <a:pt x="103817" y="326079"/>
                        <a:pt x="95191" y="320328"/>
                      </a:cubicBezTo>
                      <a:cubicBezTo>
                        <a:pt x="73871" y="256371"/>
                        <a:pt x="94204" y="276703"/>
                        <a:pt x="43433" y="251317"/>
                      </a:cubicBezTo>
                      <a:cubicBezTo>
                        <a:pt x="31931" y="254193"/>
                        <a:pt x="18185" y="252538"/>
                        <a:pt x="8927" y="259944"/>
                      </a:cubicBezTo>
                      <a:cubicBezTo>
                        <a:pt x="1827" y="265624"/>
                        <a:pt x="-985" y="276821"/>
                        <a:pt x="301" y="285823"/>
                      </a:cubicBezTo>
                      <a:cubicBezTo>
                        <a:pt x="2291" y="299753"/>
                        <a:pt x="26464" y="333694"/>
                        <a:pt x="34806" y="346208"/>
                      </a:cubicBezTo>
                      <a:cubicBezTo>
                        <a:pt x="8516" y="385642"/>
                        <a:pt x="15088" y="358532"/>
                        <a:pt x="34806" y="397966"/>
                      </a:cubicBezTo>
                      <a:cubicBezTo>
                        <a:pt x="38873" y="406099"/>
                        <a:pt x="36034" y="418560"/>
                        <a:pt x="43433" y="423845"/>
                      </a:cubicBezTo>
                      <a:cubicBezTo>
                        <a:pt x="58232" y="434415"/>
                        <a:pt x="95191" y="441098"/>
                        <a:pt x="95191" y="441098"/>
                      </a:cubicBezTo>
                      <a:cubicBezTo>
                        <a:pt x="103817" y="446849"/>
                        <a:pt x="114593" y="450255"/>
                        <a:pt x="121070" y="458351"/>
                      </a:cubicBezTo>
                      <a:cubicBezTo>
                        <a:pt x="126750" y="465451"/>
                        <a:pt x="120728" y="482735"/>
                        <a:pt x="129697" y="484230"/>
                      </a:cubicBezTo>
                      <a:cubicBezTo>
                        <a:pt x="161025" y="489451"/>
                        <a:pt x="192957" y="478479"/>
                        <a:pt x="224587" y="475604"/>
                      </a:cubicBezTo>
                      <a:cubicBezTo>
                        <a:pt x="221712" y="466978"/>
                        <a:pt x="215961" y="458818"/>
                        <a:pt x="215961" y="449725"/>
                      </a:cubicBezTo>
                      <a:cubicBezTo>
                        <a:pt x="215961" y="426947"/>
                        <a:pt x="254164" y="379481"/>
                        <a:pt x="259093" y="372087"/>
                      </a:cubicBezTo>
                      <a:lnTo>
                        <a:pt x="276346" y="346208"/>
                      </a:lnTo>
                      <a:cubicBezTo>
                        <a:pt x="283279" y="283811"/>
                        <a:pt x="294470" y="228490"/>
                        <a:pt x="276346" y="165053"/>
                      </a:cubicBezTo>
                      <a:cubicBezTo>
                        <a:pt x="273498" y="155084"/>
                        <a:pt x="259093" y="153551"/>
                        <a:pt x="250467" y="147800"/>
                      </a:cubicBezTo>
                      <a:cubicBezTo>
                        <a:pt x="222159" y="105338"/>
                        <a:pt x="247352" y="133855"/>
                        <a:pt x="198708" y="104668"/>
                      </a:cubicBezTo>
                      <a:cubicBezTo>
                        <a:pt x="180928" y="94000"/>
                        <a:pt x="146950" y="70162"/>
                        <a:pt x="146950" y="70162"/>
                      </a:cubicBezTo>
                      <a:cubicBezTo>
                        <a:pt x="135595" y="36099"/>
                        <a:pt x="119633" y="15529"/>
                        <a:pt x="103818" y="977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Rectangle 5"/>
                <p:cNvSpPr/>
                <p:nvPr/>
              </p:nvSpPr>
              <p:spPr>
                <a:xfrm>
                  <a:off x="4222439" y="404877"/>
                  <a:ext cx="349439" cy="216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Forme libre 4"/>
                <p:cNvSpPr/>
                <p:nvPr/>
              </p:nvSpPr>
              <p:spPr>
                <a:xfrm>
                  <a:off x="3775735" y="1448677"/>
                  <a:ext cx="475525" cy="1528699"/>
                </a:xfrm>
                <a:custGeom>
                  <a:avLst/>
                  <a:gdLst>
                    <a:gd name="connsiteX0" fmla="*/ 103517 w 474453"/>
                    <a:gd name="connsiteY0" fmla="*/ 0 h 1526875"/>
                    <a:gd name="connsiteX1" fmla="*/ 86264 w 474453"/>
                    <a:gd name="connsiteY1" fmla="*/ 43132 h 1526875"/>
                    <a:gd name="connsiteX2" fmla="*/ 103517 w 474453"/>
                    <a:gd name="connsiteY2" fmla="*/ 129396 h 1526875"/>
                    <a:gd name="connsiteX3" fmla="*/ 112143 w 474453"/>
                    <a:gd name="connsiteY3" fmla="*/ 250166 h 1526875"/>
                    <a:gd name="connsiteX4" fmla="*/ 129396 w 474453"/>
                    <a:gd name="connsiteY4" fmla="*/ 276045 h 1526875"/>
                    <a:gd name="connsiteX5" fmla="*/ 146649 w 474453"/>
                    <a:gd name="connsiteY5" fmla="*/ 327804 h 1526875"/>
                    <a:gd name="connsiteX6" fmla="*/ 129396 w 474453"/>
                    <a:gd name="connsiteY6" fmla="*/ 353683 h 1526875"/>
                    <a:gd name="connsiteX7" fmla="*/ 146649 w 474453"/>
                    <a:gd name="connsiteY7" fmla="*/ 431320 h 1526875"/>
                    <a:gd name="connsiteX8" fmla="*/ 112143 w 474453"/>
                    <a:gd name="connsiteY8" fmla="*/ 517585 h 1526875"/>
                    <a:gd name="connsiteX9" fmla="*/ 120770 w 474453"/>
                    <a:gd name="connsiteY9" fmla="*/ 543464 h 1526875"/>
                    <a:gd name="connsiteX10" fmla="*/ 120770 w 474453"/>
                    <a:gd name="connsiteY10" fmla="*/ 741871 h 1526875"/>
                    <a:gd name="connsiteX11" fmla="*/ 129396 w 474453"/>
                    <a:gd name="connsiteY11" fmla="*/ 793630 h 1526875"/>
                    <a:gd name="connsiteX12" fmla="*/ 146649 w 474453"/>
                    <a:gd name="connsiteY12" fmla="*/ 819509 h 1526875"/>
                    <a:gd name="connsiteX13" fmla="*/ 112143 w 474453"/>
                    <a:gd name="connsiteY13" fmla="*/ 871268 h 1526875"/>
                    <a:gd name="connsiteX14" fmla="*/ 112143 w 474453"/>
                    <a:gd name="connsiteY14" fmla="*/ 931653 h 1526875"/>
                    <a:gd name="connsiteX15" fmla="*/ 86264 w 474453"/>
                    <a:gd name="connsiteY15" fmla="*/ 1026543 h 1526875"/>
                    <a:gd name="connsiteX16" fmla="*/ 51758 w 474453"/>
                    <a:gd name="connsiteY16" fmla="*/ 1104181 h 1526875"/>
                    <a:gd name="connsiteX17" fmla="*/ 25879 w 474453"/>
                    <a:gd name="connsiteY17" fmla="*/ 1181819 h 1526875"/>
                    <a:gd name="connsiteX18" fmla="*/ 17253 w 474453"/>
                    <a:gd name="connsiteY18" fmla="*/ 1207698 h 1526875"/>
                    <a:gd name="connsiteX19" fmla="*/ 0 w 474453"/>
                    <a:gd name="connsiteY19" fmla="*/ 1268083 h 1526875"/>
                    <a:gd name="connsiteX20" fmla="*/ 25879 w 474453"/>
                    <a:gd name="connsiteY20" fmla="*/ 1397479 h 1526875"/>
                    <a:gd name="connsiteX21" fmla="*/ 43132 w 474453"/>
                    <a:gd name="connsiteY21" fmla="*/ 1423358 h 1526875"/>
                    <a:gd name="connsiteX22" fmla="*/ 69011 w 474453"/>
                    <a:gd name="connsiteY22" fmla="*/ 1475117 h 1526875"/>
                    <a:gd name="connsiteX23" fmla="*/ 138022 w 474453"/>
                    <a:gd name="connsiteY23" fmla="*/ 1492370 h 1526875"/>
                    <a:gd name="connsiteX24" fmla="*/ 198407 w 474453"/>
                    <a:gd name="connsiteY24" fmla="*/ 1526875 h 1526875"/>
                    <a:gd name="connsiteX25" fmla="*/ 241539 w 474453"/>
                    <a:gd name="connsiteY25" fmla="*/ 1518249 h 1526875"/>
                    <a:gd name="connsiteX26" fmla="*/ 293298 w 474453"/>
                    <a:gd name="connsiteY26" fmla="*/ 1483743 h 1526875"/>
                    <a:gd name="connsiteX27" fmla="*/ 345056 w 474453"/>
                    <a:gd name="connsiteY27" fmla="*/ 1440611 h 1526875"/>
                    <a:gd name="connsiteX28" fmla="*/ 422694 w 474453"/>
                    <a:gd name="connsiteY28" fmla="*/ 1449237 h 1526875"/>
                    <a:gd name="connsiteX29" fmla="*/ 457200 w 474453"/>
                    <a:gd name="connsiteY29" fmla="*/ 1457864 h 1526875"/>
                    <a:gd name="connsiteX30" fmla="*/ 465826 w 474453"/>
                    <a:gd name="connsiteY30" fmla="*/ 1492370 h 1526875"/>
                    <a:gd name="connsiteX31" fmla="*/ 474453 w 474453"/>
                    <a:gd name="connsiteY31" fmla="*/ 1509622 h 152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4453" h="1526875">
                      <a:moveTo>
                        <a:pt x="103517" y="0"/>
                      </a:moveTo>
                      <a:cubicBezTo>
                        <a:pt x="97766" y="14377"/>
                        <a:pt x="87666" y="27711"/>
                        <a:pt x="86264" y="43132"/>
                      </a:cubicBezTo>
                      <a:cubicBezTo>
                        <a:pt x="84854" y="58646"/>
                        <a:pt x="98772" y="110417"/>
                        <a:pt x="103517" y="129396"/>
                      </a:cubicBezTo>
                      <a:cubicBezTo>
                        <a:pt x="106392" y="169653"/>
                        <a:pt x="105129" y="210421"/>
                        <a:pt x="112143" y="250166"/>
                      </a:cubicBezTo>
                      <a:cubicBezTo>
                        <a:pt x="113945" y="260376"/>
                        <a:pt x="125185" y="266571"/>
                        <a:pt x="129396" y="276045"/>
                      </a:cubicBezTo>
                      <a:cubicBezTo>
                        <a:pt x="136782" y="292664"/>
                        <a:pt x="146649" y="327804"/>
                        <a:pt x="146649" y="327804"/>
                      </a:cubicBezTo>
                      <a:cubicBezTo>
                        <a:pt x="140898" y="336430"/>
                        <a:pt x="130541" y="343379"/>
                        <a:pt x="129396" y="353683"/>
                      </a:cubicBezTo>
                      <a:cubicBezTo>
                        <a:pt x="126865" y="376458"/>
                        <a:pt x="139068" y="408579"/>
                        <a:pt x="146649" y="431320"/>
                      </a:cubicBezTo>
                      <a:cubicBezTo>
                        <a:pt x="125329" y="495279"/>
                        <a:pt x="137529" y="466813"/>
                        <a:pt x="112143" y="517585"/>
                      </a:cubicBezTo>
                      <a:cubicBezTo>
                        <a:pt x="115019" y="526211"/>
                        <a:pt x="118797" y="534588"/>
                        <a:pt x="120770" y="543464"/>
                      </a:cubicBezTo>
                      <a:cubicBezTo>
                        <a:pt x="138610" y="623740"/>
                        <a:pt x="127165" y="633147"/>
                        <a:pt x="120770" y="741871"/>
                      </a:cubicBezTo>
                      <a:cubicBezTo>
                        <a:pt x="123645" y="759124"/>
                        <a:pt x="123865" y="777037"/>
                        <a:pt x="129396" y="793630"/>
                      </a:cubicBezTo>
                      <a:cubicBezTo>
                        <a:pt x="132674" y="803466"/>
                        <a:pt x="148898" y="809388"/>
                        <a:pt x="146649" y="819509"/>
                      </a:cubicBezTo>
                      <a:cubicBezTo>
                        <a:pt x="142151" y="839751"/>
                        <a:pt x="112143" y="871268"/>
                        <a:pt x="112143" y="871268"/>
                      </a:cubicBezTo>
                      <a:cubicBezTo>
                        <a:pt x="91461" y="933317"/>
                        <a:pt x="112143" y="855831"/>
                        <a:pt x="112143" y="931653"/>
                      </a:cubicBezTo>
                      <a:cubicBezTo>
                        <a:pt x="112143" y="996084"/>
                        <a:pt x="111944" y="988024"/>
                        <a:pt x="86264" y="1026543"/>
                      </a:cubicBezTo>
                      <a:cubicBezTo>
                        <a:pt x="65732" y="1088138"/>
                        <a:pt x="79099" y="1063170"/>
                        <a:pt x="51758" y="1104181"/>
                      </a:cubicBezTo>
                      <a:lnTo>
                        <a:pt x="25879" y="1181819"/>
                      </a:lnTo>
                      <a:cubicBezTo>
                        <a:pt x="23004" y="1190445"/>
                        <a:pt x="19458" y="1198877"/>
                        <a:pt x="17253" y="1207698"/>
                      </a:cubicBezTo>
                      <a:cubicBezTo>
                        <a:pt x="6421" y="1251025"/>
                        <a:pt x="12375" y="1230956"/>
                        <a:pt x="0" y="1268083"/>
                      </a:cubicBezTo>
                      <a:cubicBezTo>
                        <a:pt x="3336" y="1298110"/>
                        <a:pt x="5489" y="1366895"/>
                        <a:pt x="25879" y="1397479"/>
                      </a:cubicBezTo>
                      <a:lnTo>
                        <a:pt x="43132" y="1423358"/>
                      </a:lnTo>
                      <a:cubicBezTo>
                        <a:pt x="48815" y="1440407"/>
                        <a:pt x="53809" y="1462955"/>
                        <a:pt x="69011" y="1475117"/>
                      </a:cubicBezTo>
                      <a:cubicBezTo>
                        <a:pt x="77851" y="1482189"/>
                        <a:pt x="135877" y="1491941"/>
                        <a:pt x="138022" y="1492370"/>
                      </a:cubicBezTo>
                      <a:cubicBezTo>
                        <a:pt x="152032" y="1502877"/>
                        <a:pt x="176452" y="1526875"/>
                        <a:pt x="198407" y="1526875"/>
                      </a:cubicBezTo>
                      <a:cubicBezTo>
                        <a:pt x="213069" y="1526875"/>
                        <a:pt x="227162" y="1521124"/>
                        <a:pt x="241539" y="1518249"/>
                      </a:cubicBezTo>
                      <a:cubicBezTo>
                        <a:pt x="258792" y="1506747"/>
                        <a:pt x="280857" y="1500332"/>
                        <a:pt x="293298" y="1483743"/>
                      </a:cubicBezTo>
                      <a:cubicBezTo>
                        <a:pt x="324633" y="1441963"/>
                        <a:pt x="305537" y="1453783"/>
                        <a:pt x="345056" y="1440611"/>
                      </a:cubicBezTo>
                      <a:cubicBezTo>
                        <a:pt x="370935" y="1443486"/>
                        <a:pt x="396958" y="1445278"/>
                        <a:pt x="422694" y="1449237"/>
                      </a:cubicBezTo>
                      <a:cubicBezTo>
                        <a:pt x="434412" y="1451040"/>
                        <a:pt x="448817" y="1449480"/>
                        <a:pt x="457200" y="1457864"/>
                      </a:cubicBezTo>
                      <a:cubicBezTo>
                        <a:pt x="465583" y="1466248"/>
                        <a:pt x="462077" y="1481122"/>
                        <a:pt x="465826" y="1492370"/>
                      </a:cubicBezTo>
                      <a:cubicBezTo>
                        <a:pt x="467859" y="1498470"/>
                        <a:pt x="471577" y="1503871"/>
                        <a:pt x="474453" y="150962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cxnSp>
            <p:nvCxnSpPr>
              <p:cNvPr id="9" name="Connecteur droit avec flèche 8"/>
              <p:cNvCxnSpPr/>
              <p:nvPr/>
            </p:nvCxnSpPr>
            <p:spPr>
              <a:xfrm>
                <a:off x="2748880" y="982210"/>
                <a:ext cx="963595" cy="12701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305" name="Groupe 32"/>
            <p:cNvGrpSpPr>
              <a:grpSpLocks/>
            </p:cNvGrpSpPr>
            <p:nvPr/>
          </p:nvGrpSpPr>
          <p:grpSpPr bwMode="auto">
            <a:xfrm>
              <a:off x="2119309" y="2653462"/>
              <a:ext cx="5521200" cy="2324570"/>
              <a:chOff x="1870014" y="2895908"/>
              <a:chExt cx="5521200" cy="2324570"/>
            </a:xfrm>
          </p:grpSpPr>
          <p:sp>
            <p:nvSpPr>
              <p:cNvPr id="55317" name="ZoneTexte 14"/>
              <p:cNvSpPr txBox="1">
                <a:spLocks noChangeArrowheads="1"/>
              </p:cNvSpPr>
              <p:nvPr/>
            </p:nvSpPr>
            <p:spPr bwMode="auto">
              <a:xfrm>
                <a:off x="6499608" y="3383414"/>
                <a:ext cx="720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i="1"/>
                  <a:t>cosR</a:t>
                </a:r>
              </a:p>
            </p:txBody>
          </p:sp>
          <p:sp>
            <p:nvSpPr>
              <p:cNvPr id="55318" name="ZoneTexte 11"/>
              <p:cNvSpPr txBox="1">
                <a:spLocks noChangeArrowheads="1"/>
              </p:cNvSpPr>
              <p:nvPr/>
            </p:nvSpPr>
            <p:spPr bwMode="auto">
              <a:xfrm>
                <a:off x="2175042" y="2895908"/>
                <a:ext cx="720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i="1"/>
                  <a:t>cosL</a:t>
                </a:r>
              </a:p>
            </p:txBody>
          </p:sp>
          <p:sp>
            <p:nvSpPr>
              <p:cNvPr id="55319" name="ZoneTexte 22"/>
              <p:cNvSpPr txBox="1">
                <a:spLocks noChangeArrowheads="1"/>
              </p:cNvSpPr>
              <p:nvPr/>
            </p:nvSpPr>
            <p:spPr bwMode="auto">
              <a:xfrm>
                <a:off x="1870014" y="3189079"/>
                <a:ext cx="5521200" cy="30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ts val="800"/>
                  </a:lnSpc>
                </a:pPr>
                <a:r>
                  <a:rPr lang="fr-FR" altLang="fr-FR" sz="1200" b="1">
                    <a:solidFill>
                      <a:srgbClr val="FF0000"/>
                    </a:solidFill>
                  </a:rPr>
                  <a:t> GGGCGGCGACCT------------------------------------------------------------------- </a:t>
                </a:r>
              </a:p>
              <a:p>
                <a:pPr>
                  <a:lnSpc>
                    <a:spcPts val="800"/>
                  </a:lnSpc>
                </a:pPr>
                <a:r>
                  <a:rPr lang="fr-FR" altLang="fr-FR" sz="1200" b="1">
                    <a:solidFill>
                      <a:srgbClr val="FF0000"/>
                    </a:solidFill>
                  </a:rPr>
                  <a:t>            	     --------------------------------------------------------------------CCCGCCGCTGGA </a:t>
                </a:r>
              </a:p>
            </p:txBody>
          </p:sp>
          <p:sp>
            <p:nvSpPr>
              <p:cNvPr id="55320" name="ZoneTexte 63"/>
              <p:cNvSpPr txBox="1">
                <a:spLocks noChangeArrowheads="1"/>
              </p:cNvSpPr>
              <p:nvPr/>
            </p:nvSpPr>
            <p:spPr bwMode="auto">
              <a:xfrm>
                <a:off x="5812449" y="4881924"/>
                <a:ext cx="720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i="1"/>
                  <a:t>cos</a:t>
                </a:r>
              </a:p>
            </p:txBody>
          </p:sp>
        </p:grpSp>
        <p:sp>
          <p:nvSpPr>
            <p:cNvPr id="34" name="Arc 33"/>
            <p:cNvSpPr/>
            <p:nvPr/>
          </p:nvSpPr>
          <p:spPr>
            <a:xfrm rot="5400000">
              <a:off x="4209334" y="943329"/>
              <a:ext cx="1269104" cy="4510784"/>
            </a:xfrm>
            <a:prstGeom prst="arc">
              <a:avLst>
                <a:gd name="adj1" fmla="val 16706305"/>
                <a:gd name="adj2" fmla="val 5332067"/>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nvGrpSpPr>
            <p:cNvPr id="55307" name="Groupe 30"/>
            <p:cNvGrpSpPr>
              <a:grpSpLocks/>
            </p:cNvGrpSpPr>
            <p:nvPr/>
          </p:nvGrpSpPr>
          <p:grpSpPr bwMode="auto">
            <a:xfrm>
              <a:off x="5239189" y="4897298"/>
              <a:ext cx="2401320" cy="1700054"/>
              <a:chOff x="4142366" y="4263343"/>
              <a:chExt cx="2401320" cy="1700054"/>
            </a:xfrm>
          </p:grpSpPr>
          <p:sp>
            <p:nvSpPr>
              <p:cNvPr id="32" name="Ellipse 31"/>
              <p:cNvSpPr/>
              <p:nvPr/>
            </p:nvSpPr>
            <p:spPr>
              <a:xfrm>
                <a:off x="4142272" y="4351424"/>
                <a:ext cx="2401414" cy="1611973"/>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Ellipse 28"/>
              <p:cNvSpPr/>
              <p:nvPr/>
            </p:nvSpPr>
            <p:spPr>
              <a:xfrm>
                <a:off x="4243852" y="4437548"/>
                <a:ext cx="2206190" cy="1439726"/>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5316" name="ZoneTexte 29"/>
              <p:cNvSpPr txBox="1">
                <a:spLocks noChangeArrowheads="1"/>
              </p:cNvSpPr>
              <p:nvPr/>
            </p:nvSpPr>
            <p:spPr bwMode="auto">
              <a:xfrm>
                <a:off x="4697952" y="4263343"/>
                <a:ext cx="1254020" cy="4022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200"/>
                  </a:lnSpc>
                </a:pPr>
                <a:r>
                  <a:rPr lang="fr-FR" altLang="fr-FR" sz="1200" b="1">
                    <a:solidFill>
                      <a:srgbClr val="FF0000"/>
                    </a:solidFill>
                  </a:rPr>
                  <a:t>GGGCGGCGACCTCCCGCCGCTGGA</a:t>
                </a:r>
              </a:p>
            </p:txBody>
          </p:sp>
        </p:grpSp>
        <p:sp>
          <p:nvSpPr>
            <p:cNvPr id="54" name="ZoneTexte 53"/>
            <p:cNvSpPr txBox="1"/>
            <p:nvPr/>
          </p:nvSpPr>
          <p:spPr>
            <a:xfrm>
              <a:off x="3253526" y="3573278"/>
              <a:ext cx="2442680" cy="523241"/>
            </a:xfrm>
            <a:prstGeom prst="rect">
              <a:avLst/>
            </a:prstGeom>
            <a:solidFill>
              <a:schemeClr val="bg1">
                <a:lumMod val="95000"/>
              </a:schemeClr>
            </a:solidFill>
          </p:spPr>
          <p:txBody>
            <a:bodyPr>
              <a:spAutoFit/>
            </a:bodyPr>
            <a:lstStyle/>
            <a:p>
              <a:pPr algn="ctr" fontAlgn="auto">
                <a:spcBef>
                  <a:spcPts val="0"/>
                </a:spcBef>
                <a:spcAft>
                  <a:spcPts val="0"/>
                </a:spcAft>
                <a:defRPr/>
              </a:pPr>
              <a:r>
                <a:rPr lang="fr-FR" sz="1400" b="1" dirty="0">
                  <a:latin typeface="+mn-lt"/>
                  <a:cs typeface="+mn-cs"/>
                </a:rPr>
                <a:t>hybridation des séquences cos complémentaires</a:t>
              </a:r>
            </a:p>
          </p:txBody>
        </p:sp>
        <p:sp>
          <p:nvSpPr>
            <p:cNvPr id="62" name="Arc 61"/>
            <p:cNvSpPr/>
            <p:nvPr/>
          </p:nvSpPr>
          <p:spPr>
            <a:xfrm flipH="1">
              <a:off x="3558265" y="3932397"/>
              <a:ext cx="3563233" cy="1135856"/>
            </a:xfrm>
            <a:prstGeom prst="arc">
              <a:avLst>
                <a:gd name="adj1" fmla="val 20590732"/>
                <a:gd name="adj2" fmla="val 7037405"/>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nvGrpSpPr>
            <p:cNvPr id="55310" name="Groupe 54"/>
            <p:cNvGrpSpPr>
              <a:grpSpLocks/>
            </p:cNvGrpSpPr>
            <p:nvPr/>
          </p:nvGrpSpPr>
          <p:grpSpPr bwMode="auto">
            <a:xfrm>
              <a:off x="3054148" y="4791449"/>
              <a:ext cx="1478145" cy="535561"/>
              <a:chOff x="4428871" y="4846481"/>
              <a:chExt cx="1478145" cy="535561"/>
            </a:xfrm>
          </p:grpSpPr>
          <p:sp>
            <p:nvSpPr>
              <p:cNvPr id="52" name="Ellipse 51"/>
              <p:cNvSpPr/>
              <p:nvPr/>
            </p:nvSpPr>
            <p:spPr>
              <a:xfrm>
                <a:off x="4428263" y="4864914"/>
                <a:ext cx="1479258" cy="500491"/>
              </a:xfrm>
              <a:prstGeom prst="ellipse">
                <a:avLst/>
              </a:prstGeom>
              <a:solidFill>
                <a:srgbClr val="95ED6D"/>
              </a:solidFill>
              <a:ln>
                <a:solidFill>
                  <a:srgbClr val="95ED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5313" name="ZoneTexte 52"/>
              <p:cNvSpPr txBox="1">
                <a:spLocks noChangeArrowheads="1"/>
              </p:cNvSpPr>
              <p:nvPr/>
            </p:nvSpPr>
            <p:spPr bwMode="auto">
              <a:xfrm>
                <a:off x="4578028" y="4846481"/>
                <a:ext cx="1179829" cy="53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ligase</a:t>
                </a:r>
              </a:p>
              <a:p>
                <a:pPr algn="ctr"/>
                <a:r>
                  <a:rPr lang="fr-FR" altLang="fr-FR" sz="1400" b="1"/>
                  <a:t> bactérienne</a:t>
                </a:r>
              </a:p>
            </p:txBody>
          </p:sp>
        </p:grpSp>
        <p:sp>
          <p:nvSpPr>
            <p:cNvPr id="55311" name="ZoneTexte 10"/>
            <p:cNvSpPr txBox="1">
              <a:spLocks noChangeArrowheads="1"/>
            </p:cNvSpPr>
            <p:nvPr/>
          </p:nvSpPr>
          <p:spPr bwMode="auto">
            <a:xfrm>
              <a:off x="5379030" y="995664"/>
              <a:ext cx="22322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t>Circularisation</a:t>
              </a:r>
            </a:p>
            <a:p>
              <a:pPr algn="ctr"/>
              <a:r>
                <a:rPr lang="fr-FR" altLang="fr-FR" sz="2000" b="1"/>
                <a:t> de l’ADN phagique</a:t>
              </a:r>
            </a:p>
          </p:txBody>
        </p:sp>
      </p:grpSp>
      <p:cxnSp>
        <p:nvCxnSpPr>
          <p:cNvPr id="24" name="Connecteur droit 23"/>
          <p:cNvCxnSpPr/>
          <p:nvPr/>
        </p:nvCxnSpPr>
        <p:spPr>
          <a:xfrm flipV="1">
            <a:off x="6115050" y="5207000"/>
            <a:ext cx="142875" cy="508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7235825" y="5094288"/>
            <a:ext cx="247650" cy="635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1373188" y="2097088"/>
            <a:ext cx="3198812" cy="0"/>
          </a:xfrm>
          <a:prstGeom prst="line">
            <a:avLst/>
          </a:prstGeom>
          <a:ln w="38100">
            <a:solidFill>
              <a:srgbClr val="00A44A"/>
            </a:solidFill>
          </a:ln>
        </p:spPr>
        <p:style>
          <a:lnRef idx="1">
            <a:schemeClr val="accent1"/>
          </a:lnRef>
          <a:fillRef idx="0">
            <a:schemeClr val="accent1"/>
          </a:fillRef>
          <a:effectRef idx="0">
            <a:schemeClr val="accent1"/>
          </a:effectRef>
          <a:fontRef idx="minor">
            <a:schemeClr val="tx1"/>
          </a:fontRef>
        </p:style>
      </p:cxnSp>
      <p:pic>
        <p:nvPicPr>
          <p:cNvPr id="55302" name="Image 15"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1803400"/>
            <a:ext cx="1682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ZoneTexte 16"/>
          <p:cNvSpPr txBox="1">
            <a:spLocks noChangeArrowheads="1"/>
          </p:cNvSpPr>
          <p:nvPr/>
        </p:nvSpPr>
        <p:spPr bwMode="auto">
          <a:xfrm>
            <a:off x="1577975" y="2122488"/>
            <a:ext cx="693738" cy="271462"/>
          </a:xfrm>
          <a:prstGeom prst="rect">
            <a:avLst/>
          </a:prstGeom>
          <a:solidFill>
            <a:srgbClr val="F0FC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400"/>
              </a:lnSpc>
            </a:pPr>
            <a:r>
              <a:rPr lang="fr-FR" altLang="fr-FR" sz="1400" b="1">
                <a:solidFill>
                  <a:srgbClr val="00B050"/>
                </a:solidFill>
              </a:rPr>
              <a:t>LamB</a:t>
            </a:r>
          </a:p>
        </p:txBody>
      </p:sp>
    </p:spTree>
    <p:extLst>
      <p:ext uri="{BB962C8B-B14F-4D97-AF65-F5344CB8AC3E}">
        <p14:creationId xmlns:p14="http://schemas.microsoft.com/office/powerpoint/2010/main" val="1553410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8" name="Image 1"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426957"/>
            <a:ext cx="6686550" cy="27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avec flèche 4"/>
          <p:cNvCxnSpPr/>
          <p:nvPr/>
        </p:nvCxnSpPr>
        <p:spPr bwMode="auto">
          <a:xfrm>
            <a:off x="5035550" y="2154238"/>
            <a:ext cx="647700" cy="288925"/>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6336" name="ZoneTexte 5"/>
          <p:cNvSpPr txBox="1">
            <a:spLocks noChangeArrowheads="1"/>
          </p:cNvSpPr>
          <p:nvPr/>
        </p:nvSpPr>
        <p:spPr bwMode="auto">
          <a:xfrm>
            <a:off x="5584242" y="2298900"/>
            <a:ext cx="1367848" cy="4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a:t>terminateurs</a:t>
            </a:r>
          </a:p>
          <a:p>
            <a:pPr algn="ctr"/>
            <a:r>
              <a:rPr lang="fr-FR" altLang="fr-FR" sz="1200" b="1"/>
              <a:t> de  transcription</a:t>
            </a:r>
          </a:p>
        </p:txBody>
      </p:sp>
      <p:sp>
        <p:nvSpPr>
          <p:cNvPr id="56337" name="ZoneTexte 24"/>
          <p:cNvSpPr txBox="1">
            <a:spLocks noChangeArrowheads="1"/>
          </p:cNvSpPr>
          <p:nvPr/>
        </p:nvSpPr>
        <p:spPr bwMode="auto">
          <a:xfrm>
            <a:off x="2026390" y="2701272"/>
            <a:ext cx="1367848" cy="461600"/>
          </a:xfrm>
          <a:prstGeom prst="rect">
            <a:avLst/>
          </a:prstGeom>
          <a:solidFill>
            <a:srgbClr val="FFF2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a:t>N: protéine</a:t>
            </a:r>
          </a:p>
          <a:p>
            <a:pPr algn="ctr"/>
            <a:r>
              <a:rPr lang="fr-FR" altLang="fr-FR" sz="1200" b="1"/>
              <a:t> anti-terminateur</a:t>
            </a:r>
          </a:p>
        </p:txBody>
      </p:sp>
      <p:cxnSp>
        <p:nvCxnSpPr>
          <p:cNvPr id="7" name="Connecteur droit avec flèche 6"/>
          <p:cNvCxnSpPr/>
          <p:nvPr/>
        </p:nvCxnSpPr>
        <p:spPr bwMode="auto">
          <a:xfrm flipH="1">
            <a:off x="1476375" y="501650"/>
            <a:ext cx="468313" cy="0"/>
          </a:xfrm>
          <a:prstGeom prst="straightConnector1">
            <a:avLst/>
          </a:prstGeom>
          <a:ln w="5715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bwMode="auto">
          <a:xfrm flipV="1">
            <a:off x="4366804" y="495908"/>
            <a:ext cx="3158009" cy="11481"/>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332" name="ZoneTexte 13"/>
          <p:cNvSpPr txBox="1">
            <a:spLocks noChangeArrowheads="1"/>
          </p:cNvSpPr>
          <p:nvPr/>
        </p:nvSpPr>
        <p:spPr bwMode="auto">
          <a:xfrm>
            <a:off x="1819776" y="188913"/>
            <a:ext cx="1943784" cy="3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early left operon</a:t>
            </a:r>
          </a:p>
        </p:txBody>
      </p:sp>
      <p:sp>
        <p:nvSpPr>
          <p:cNvPr id="56333" name="ZoneTexte 14"/>
          <p:cNvSpPr txBox="1">
            <a:spLocks noChangeArrowheads="1"/>
          </p:cNvSpPr>
          <p:nvPr/>
        </p:nvSpPr>
        <p:spPr bwMode="auto">
          <a:xfrm>
            <a:off x="5107588" y="188913"/>
            <a:ext cx="1871792" cy="3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early right operon</a:t>
            </a:r>
          </a:p>
        </p:txBody>
      </p:sp>
      <p:pic>
        <p:nvPicPr>
          <p:cNvPr id="56328" name="Image 22"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2358" y="3569211"/>
            <a:ext cx="6530879" cy="27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ZoneTexte 23"/>
          <p:cNvSpPr txBox="1">
            <a:spLocks noChangeArrowheads="1"/>
          </p:cNvSpPr>
          <p:nvPr/>
        </p:nvSpPr>
        <p:spPr bwMode="auto">
          <a:xfrm>
            <a:off x="107950" y="6543675"/>
            <a:ext cx="36814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100" i="1"/>
              <a:t>http://cronodon.com/BioTech/Virus_Tech_2.html</a:t>
            </a:r>
          </a:p>
        </p:txBody>
      </p:sp>
      <p:sp>
        <p:nvSpPr>
          <p:cNvPr id="56324" name="ZoneTexte 2"/>
          <p:cNvSpPr txBox="1">
            <a:spLocks noChangeArrowheads="1"/>
          </p:cNvSpPr>
          <p:nvPr/>
        </p:nvSpPr>
        <p:spPr bwMode="auto">
          <a:xfrm>
            <a:off x="323850" y="1609725"/>
            <a:ext cx="57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a:t>①</a:t>
            </a:r>
          </a:p>
        </p:txBody>
      </p:sp>
      <p:sp>
        <p:nvSpPr>
          <p:cNvPr id="56325" name="ZoneTexte 7"/>
          <p:cNvSpPr txBox="1">
            <a:spLocks noChangeArrowheads="1"/>
          </p:cNvSpPr>
          <p:nvPr/>
        </p:nvSpPr>
        <p:spPr bwMode="auto">
          <a:xfrm>
            <a:off x="358775" y="4652963"/>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a:t>②</a:t>
            </a:r>
          </a:p>
        </p:txBody>
      </p:sp>
      <p:cxnSp>
        <p:nvCxnSpPr>
          <p:cNvPr id="13" name="Connecteur droit 12"/>
          <p:cNvCxnSpPr/>
          <p:nvPr/>
        </p:nvCxnSpPr>
        <p:spPr>
          <a:xfrm flipV="1">
            <a:off x="2051050" y="501649"/>
            <a:ext cx="180087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Connecteur droit 2"/>
          <p:cNvCxnSpPr/>
          <p:nvPr/>
        </p:nvCxnSpPr>
        <p:spPr>
          <a:xfrm flipV="1">
            <a:off x="3851920" y="501649"/>
            <a:ext cx="0" cy="11080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4"/>
          <a:stretch>
            <a:fillRect/>
          </a:stretch>
        </p:blipFill>
        <p:spPr>
          <a:xfrm>
            <a:off x="4354611" y="490355"/>
            <a:ext cx="12193" cy="1115665"/>
          </a:xfrm>
          <a:prstGeom prst="rect">
            <a:avLst/>
          </a:prstGeom>
          <a:ln w="3175">
            <a:noFill/>
          </a:ln>
        </p:spPr>
      </p:pic>
      <p:pic>
        <p:nvPicPr>
          <p:cNvPr id="11" name="Image 10"/>
          <p:cNvPicPr>
            <a:picLocks noChangeAspect="1"/>
          </p:cNvPicPr>
          <p:nvPr/>
        </p:nvPicPr>
        <p:blipFill>
          <a:blip r:embed="rId5"/>
          <a:stretch>
            <a:fillRect/>
          </a:stretch>
        </p:blipFill>
        <p:spPr>
          <a:xfrm>
            <a:off x="3558056" y="1012340"/>
            <a:ext cx="1103472" cy="432854"/>
          </a:xfrm>
          <a:prstGeom prst="rect">
            <a:avLst/>
          </a:prstGeom>
        </p:spPr>
      </p:pic>
      <p:sp>
        <p:nvSpPr>
          <p:cNvPr id="56339" name="ZoneTexte 17"/>
          <p:cNvSpPr txBox="1">
            <a:spLocks noChangeArrowheads="1"/>
          </p:cNvSpPr>
          <p:nvPr/>
        </p:nvSpPr>
        <p:spPr bwMode="auto">
          <a:xfrm>
            <a:off x="3571289" y="4143735"/>
            <a:ext cx="1077005" cy="297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lnSpc>
                <a:spcPts val="1600"/>
              </a:lnSpc>
            </a:pPr>
            <a:r>
              <a:rPr lang="fr-FR" altLang="fr-FR" sz="1600" b="1" dirty="0">
                <a:solidFill>
                  <a:srgbClr val="FF0000"/>
                </a:solidFill>
              </a:rPr>
              <a:t>P</a:t>
            </a:r>
            <a:r>
              <a:rPr lang="fr-FR" altLang="fr-FR" sz="1600" b="1" baseline="-25000" dirty="0">
                <a:solidFill>
                  <a:srgbClr val="FF0000"/>
                </a:solidFill>
              </a:rPr>
              <a:t>L</a:t>
            </a:r>
            <a:r>
              <a:rPr lang="fr-FR" altLang="fr-FR" sz="1600" b="1" dirty="0">
                <a:solidFill>
                  <a:srgbClr val="FF0000"/>
                </a:solidFill>
              </a:rPr>
              <a:t>  </a:t>
            </a:r>
            <a:r>
              <a:rPr lang="fr-FR" altLang="fr-FR" sz="1600" b="1" dirty="0"/>
              <a:t>P</a:t>
            </a:r>
            <a:r>
              <a:rPr lang="fr-FR" altLang="fr-FR" sz="1600" b="1" baseline="-25000" dirty="0"/>
              <a:t>RM</a:t>
            </a:r>
            <a:r>
              <a:rPr lang="fr-FR" altLang="fr-FR" sz="1600" b="1" baseline="-25000" dirty="0">
                <a:solidFill>
                  <a:srgbClr val="FF0000"/>
                </a:solidFill>
              </a:rPr>
              <a:t>    </a:t>
            </a:r>
            <a:r>
              <a:rPr lang="fr-FR" altLang="fr-FR" sz="1600" b="1" dirty="0">
                <a:solidFill>
                  <a:srgbClr val="FF0000"/>
                </a:solidFill>
              </a:rPr>
              <a:t>P</a:t>
            </a:r>
            <a:r>
              <a:rPr lang="fr-FR" altLang="fr-FR" sz="1600" b="1" baseline="-25000" dirty="0">
                <a:solidFill>
                  <a:srgbClr val="FF0000"/>
                </a:solidFill>
              </a:rPr>
              <a:t>R </a:t>
            </a:r>
          </a:p>
        </p:txBody>
      </p:sp>
    </p:spTree>
    <p:extLst>
      <p:ext uri="{BB962C8B-B14F-4D97-AF65-F5344CB8AC3E}">
        <p14:creationId xmlns:p14="http://schemas.microsoft.com/office/powerpoint/2010/main" val="1463052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cteur droit avec flèche 15"/>
          <p:cNvCxnSpPr/>
          <p:nvPr/>
        </p:nvCxnSpPr>
        <p:spPr>
          <a:xfrm flipH="1">
            <a:off x="1812925" y="5715000"/>
            <a:ext cx="0" cy="2349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7347" name="Groupe 19"/>
          <p:cNvGrpSpPr>
            <a:grpSpLocks/>
          </p:cNvGrpSpPr>
          <p:nvPr/>
        </p:nvGrpSpPr>
        <p:grpSpPr bwMode="auto">
          <a:xfrm>
            <a:off x="320675" y="404813"/>
            <a:ext cx="8502650" cy="5903912"/>
            <a:chOff x="246432" y="404664"/>
            <a:chExt cx="8502032" cy="5904656"/>
          </a:xfrm>
        </p:grpSpPr>
        <p:grpSp>
          <p:nvGrpSpPr>
            <p:cNvPr id="57348" name="Groupe 13"/>
            <p:cNvGrpSpPr>
              <a:grpSpLocks/>
            </p:cNvGrpSpPr>
            <p:nvPr/>
          </p:nvGrpSpPr>
          <p:grpSpPr bwMode="auto">
            <a:xfrm>
              <a:off x="673391" y="404664"/>
              <a:ext cx="8075073" cy="5904656"/>
              <a:chOff x="529375" y="404664"/>
              <a:chExt cx="8075073" cy="5904656"/>
            </a:xfrm>
          </p:grpSpPr>
          <p:grpSp>
            <p:nvGrpSpPr>
              <p:cNvPr id="57350" name="Groupe 12"/>
              <p:cNvGrpSpPr>
                <a:grpSpLocks/>
              </p:cNvGrpSpPr>
              <p:nvPr/>
            </p:nvGrpSpPr>
            <p:grpSpPr bwMode="auto">
              <a:xfrm>
                <a:off x="529375" y="404664"/>
                <a:ext cx="7354993" cy="5904656"/>
                <a:chOff x="981095" y="548680"/>
                <a:chExt cx="7354993" cy="5904656"/>
              </a:xfrm>
            </p:grpSpPr>
            <p:grpSp>
              <p:nvGrpSpPr>
                <p:cNvPr id="57352" name="Groupe 11"/>
                <p:cNvGrpSpPr>
                  <a:grpSpLocks/>
                </p:cNvGrpSpPr>
                <p:nvPr/>
              </p:nvGrpSpPr>
              <p:grpSpPr bwMode="auto">
                <a:xfrm>
                  <a:off x="981095" y="1462625"/>
                  <a:ext cx="7354993" cy="4990711"/>
                  <a:chOff x="981095" y="992623"/>
                  <a:chExt cx="7354993" cy="4990711"/>
                </a:xfrm>
              </p:grpSpPr>
              <p:grpSp>
                <p:nvGrpSpPr>
                  <p:cNvPr id="57355" name="Groupe 8"/>
                  <p:cNvGrpSpPr>
                    <a:grpSpLocks/>
                  </p:cNvGrpSpPr>
                  <p:nvPr/>
                </p:nvGrpSpPr>
                <p:grpSpPr bwMode="auto">
                  <a:xfrm>
                    <a:off x="981095" y="992623"/>
                    <a:ext cx="7354993" cy="4990711"/>
                    <a:chOff x="1122730" y="620688"/>
                    <a:chExt cx="6677416" cy="4342567"/>
                  </a:xfrm>
                </p:grpSpPr>
                <p:pic>
                  <p:nvPicPr>
                    <p:cNvPr id="57357" name="Image 1"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20688"/>
                      <a:ext cx="6324490" cy="363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8" name="ZoneTexte 2"/>
                    <p:cNvSpPr txBox="1">
                      <a:spLocks noChangeArrowheads="1"/>
                    </p:cNvSpPr>
                    <p:nvPr/>
                  </p:nvSpPr>
                  <p:spPr bwMode="auto">
                    <a:xfrm>
                      <a:off x="1549583" y="4151877"/>
                      <a:ext cx="1090004" cy="2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intégrase</a:t>
                      </a:r>
                    </a:p>
                  </p:txBody>
                </p:sp>
                <p:sp>
                  <p:nvSpPr>
                    <p:cNvPr id="57359" name="ZoneTexte 6"/>
                    <p:cNvSpPr txBox="1">
                      <a:spLocks noChangeArrowheads="1"/>
                    </p:cNvSpPr>
                    <p:nvPr/>
                  </p:nvSpPr>
                  <p:spPr bwMode="auto">
                    <a:xfrm>
                      <a:off x="1122730" y="4615107"/>
                      <a:ext cx="1943711" cy="34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solidFill>
                            <a:srgbClr val="FF0000"/>
                          </a:solidFill>
                        </a:rPr>
                        <a:t>Cycle lysogénique</a:t>
                      </a:r>
                    </a:p>
                  </p:txBody>
                </p:sp>
              </p:grpSp>
              <p:sp>
                <p:nvSpPr>
                  <p:cNvPr id="6" name="Rectangle 5"/>
                  <p:cNvSpPr/>
                  <p:nvPr/>
                </p:nvSpPr>
                <p:spPr>
                  <a:xfrm>
                    <a:off x="2765363" y="1137673"/>
                    <a:ext cx="1141329" cy="287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 name="Arc 9"/>
                <p:cNvSpPr/>
                <p:nvPr/>
              </p:nvSpPr>
              <p:spPr>
                <a:xfrm rot="16200000">
                  <a:off x="3620863" y="1148983"/>
                  <a:ext cx="1005014" cy="1531827"/>
                </a:xfrm>
                <a:prstGeom prst="arc">
                  <a:avLst>
                    <a:gd name="adj1" fmla="val 16200000"/>
                    <a:gd name="adj2" fmla="val 5298952"/>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7354" name="ZoneTexte 10"/>
                <p:cNvSpPr txBox="1">
                  <a:spLocks noChangeArrowheads="1"/>
                </p:cNvSpPr>
                <p:nvPr/>
              </p:nvSpPr>
              <p:spPr bwMode="auto">
                <a:xfrm>
                  <a:off x="2806289" y="548680"/>
                  <a:ext cx="26346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800"/>
                    </a:lnSpc>
                  </a:pPr>
                  <a:r>
                    <a:rPr lang="fr-FR" altLang="fr-FR" sz="1400" b="1" dirty="0">
                      <a:latin typeface="+mn-lt"/>
                      <a:ea typeface="Arial Unicode MS" pitchFamily="34" charset="-128"/>
                    </a:rPr>
                    <a:t>compétition entre la protéine bactérienne </a:t>
                  </a:r>
                  <a:r>
                    <a:rPr lang="fr-FR" altLang="fr-FR" sz="1400" b="1" dirty="0" err="1">
                      <a:latin typeface="+mn-lt"/>
                      <a:ea typeface="Arial Unicode MS" pitchFamily="34" charset="-128"/>
                    </a:rPr>
                    <a:t>HflA</a:t>
                  </a:r>
                  <a:r>
                    <a:rPr lang="fr-FR" altLang="fr-FR" sz="1400" b="1" dirty="0">
                      <a:latin typeface="+mn-lt"/>
                      <a:ea typeface="Arial Unicode MS" pitchFamily="34" charset="-128"/>
                    </a:rPr>
                    <a:t> et la protéine </a:t>
                  </a:r>
                  <a:r>
                    <a:rPr lang="fr-FR" altLang="fr-FR" sz="1400" b="1" dirty="0" err="1">
                      <a:latin typeface="+mn-lt"/>
                      <a:ea typeface="Arial Unicode MS" pitchFamily="34" charset="-128"/>
                    </a:rPr>
                    <a:t>phagique</a:t>
                  </a:r>
                  <a:r>
                    <a:rPr lang="fr-FR" altLang="fr-FR" sz="1400" b="1" dirty="0">
                      <a:latin typeface="+mn-lt"/>
                      <a:ea typeface="Arial Unicode MS" pitchFamily="34" charset="-128"/>
                    </a:rPr>
                    <a:t> CIII </a:t>
                  </a:r>
                </a:p>
              </p:txBody>
            </p:sp>
          </p:grpSp>
          <p:sp>
            <p:nvSpPr>
              <p:cNvPr id="57351" name="ZoneTexte 3"/>
              <p:cNvSpPr txBox="1">
                <a:spLocks noChangeArrowheads="1"/>
              </p:cNvSpPr>
              <p:nvPr/>
            </p:nvSpPr>
            <p:spPr bwMode="auto">
              <a:xfrm>
                <a:off x="5148064" y="4836707"/>
                <a:ext cx="3456384" cy="1323439"/>
              </a:xfrm>
              <a:prstGeom prst="rect">
                <a:avLst/>
              </a:prstGeom>
              <a:solidFill>
                <a:srgbClr val="F0FCEA"/>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400" dirty="0" err="1"/>
                  <a:t>HflA</a:t>
                </a:r>
                <a:r>
                  <a:rPr lang="fr-FR" altLang="fr-FR" sz="1400" dirty="0"/>
                  <a:t>: protéase bactérienne membranaire dont la quantité varie en fonction de la richesse en nutriments du milieu:</a:t>
                </a:r>
              </a:p>
              <a:p>
                <a:pPr algn="just"/>
                <a:endParaRPr lang="fr-FR" altLang="fr-FR" sz="1000" dirty="0"/>
              </a:p>
              <a:p>
                <a:pPr algn="just"/>
                <a:r>
                  <a:rPr lang="fr-FR" altLang="fr-FR" sz="1400" dirty="0"/>
                  <a:t>- nutriments↗ </a:t>
                </a:r>
                <a:r>
                  <a:rPr lang="fr-FR" altLang="fr-FR" sz="1400" dirty="0" err="1"/>
                  <a:t>HflA</a:t>
                </a:r>
                <a:r>
                  <a:rPr lang="fr-FR" altLang="fr-FR" sz="1400" dirty="0"/>
                  <a:t>↗ CII↘ cycle lytique</a:t>
                </a:r>
              </a:p>
              <a:p>
                <a:pPr algn="just"/>
                <a:r>
                  <a:rPr lang="fr-FR" altLang="fr-FR" sz="1400" dirty="0"/>
                  <a:t>- nutriments↘ </a:t>
                </a:r>
                <a:r>
                  <a:rPr lang="fr-FR" altLang="fr-FR" sz="1400" dirty="0" err="1"/>
                  <a:t>HflA</a:t>
                </a:r>
                <a:r>
                  <a:rPr lang="fr-FR" altLang="fr-FR" sz="1400" dirty="0"/>
                  <a:t>↘ CII↗ cycle </a:t>
                </a:r>
                <a:r>
                  <a:rPr lang="fr-FR" altLang="fr-FR" sz="1400" dirty="0" err="1"/>
                  <a:t>lysogénique</a:t>
                </a:r>
                <a:endParaRPr lang="fr-FR" altLang="fr-FR" sz="1400" dirty="0"/>
              </a:p>
            </p:txBody>
          </p:sp>
        </p:grpSp>
        <p:sp>
          <p:nvSpPr>
            <p:cNvPr id="57349" name="ZoneTexte 18"/>
            <p:cNvSpPr txBox="1">
              <a:spLocks noChangeArrowheads="1"/>
            </p:cNvSpPr>
            <p:nvPr/>
          </p:nvSpPr>
          <p:spPr bwMode="auto">
            <a:xfrm>
              <a:off x="246432" y="3717032"/>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a:t>③</a:t>
              </a:r>
            </a:p>
          </p:txBody>
        </p:sp>
      </p:grpSp>
      <p:pic>
        <p:nvPicPr>
          <p:cNvPr id="3" name="Image 2"/>
          <p:cNvPicPr>
            <a:picLocks noChangeAspect="1"/>
          </p:cNvPicPr>
          <p:nvPr/>
        </p:nvPicPr>
        <p:blipFill>
          <a:blip r:embed="rId3"/>
          <a:stretch>
            <a:fillRect/>
          </a:stretch>
        </p:blipFill>
        <p:spPr>
          <a:xfrm>
            <a:off x="3513380" y="3140968"/>
            <a:ext cx="1103472" cy="432854"/>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Encre 1">
                <a:extLst>
                  <a:ext uri="{FF2B5EF4-FFF2-40B4-BE49-F238E27FC236}">
                    <a16:creationId xmlns:a16="http://schemas.microsoft.com/office/drawing/2014/main" id="{A783FC74-AD81-4CA5-B04F-4FF7D36B6826}"/>
                  </a:ext>
                </a:extLst>
              </p14:cNvPr>
              <p14:cNvContentPartPr/>
              <p14:nvPr/>
            </p14:nvContentPartPr>
            <p14:xfrm>
              <a:off x="2080800" y="3445200"/>
              <a:ext cx="207360" cy="39960"/>
            </p14:xfrm>
          </p:contentPart>
        </mc:Choice>
        <mc:Fallback xmlns="">
          <p:pic>
            <p:nvPicPr>
              <p:cNvPr id="2" name="Encre 1">
                <a:extLst>
                  <a:ext uri="{FF2B5EF4-FFF2-40B4-BE49-F238E27FC236}">
                    <a16:creationId xmlns:a16="http://schemas.microsoft.com/office/drawing/2014/main" id="{A783FC74-AD81-4CA5-B04F-4FF7D36B6826}"/>
                  </a:ext>
                </a:extLst>
              </p:cNvPr>
              <p:cNvPicPr/>
              <p:nvPr/>
            </p:nvPicPr>
            <p:blipFill>
              <a:blip r:embed="rId7"/>
              <a:stretch>
                <a:fillRect/>
              </a:stretch>
            </p:blipFill>
            <p:spPr>
              <a:xfrm>
                <a:off x="2071440" y="3435840"/>
                <a:ext cx="226080" cy="58680"/>
              </a:xfrm>
              <a:prstGeom prst="rect">
                <a:avLst/>
              </a:prstGeom>
            </p:spPr>
          </p:pic>
        </mc:Fallback>
      </mc:AlternateContent>
    </p:spTree>
    <p:extLst>
      <p:ext uri="{BB962C8B-B14F-4D97-AF65-F5344CB8AC3E}">
        <p14:creationId xmlns:p14="http://schemas.microsoft.com/office/powerpoint/2010/main" val="165850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p:cNvGrpSpPr>
            <a:grpSpLocks/>
          </p:cNvGrpSpPr>
          <p:nvPr/>
        </p:nvGrpSpPr>
        <p:grpSpPr bwMode="auto">
          <a:xfrm>
            <a:off x="963613" y="276225"/>
            <a:ext cx="6721475" cy="2378075"/>
            <a:chOff x="1059641" y="314419"/>
            <a:chExt cx="6792823" cy="2377537"/>
          </a:xfrm>
        </p:grpSpPr>
        <p:grpSp>
          <p:nvGrpSpPr>
            <p:cNvPr id="58392" name="Groupe 32"/>
            <p:cNvGrpSpPr>
              <a:grpSpLocks/>
            </p:cNvGrpSpPr>
            <p:nvPr/>
          </p:nvGrpSpPr>
          <p:grpSpPr bwMode="auto">
            <a:xfrm>
              <a:off x="1236107" y="360697"/>
              <a:ext cx="6585862" cy="2331259"/>
              <a:chOff x="1028422" y="362475"/>
              <a:chExt cx="6585862" cy="2520280"/>
            </a:xfrm>
          </p:grpSpPr>
          <p:sp>
            <p:nvSpPr>
              <p:cNvPr id="58394" name="ZoneTexte 29"/>
              <p:cNvSpPr txBox="1">
                <a:spLocks noChangeArrowheads="1"/>
              </p:cNvSpPr>
              <p:nvPr/>
            </p:nvSpPr>
            <p:spPr bwMode="auto">
              <a:xfrm>
                <a:off x="1128477" y="1362254"/>
                <a:ext cx="792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a:t>②③</a:t>
                </a:r>
              </a:p>
            </p:txBody>
          </p:sp>
          <p:grpSp>
            <p:nvGrpSpPr>
              <p:cNvPr id="58395" name="Groupe 31"/>
              <p:cNvGrpSpPr>
                <a:grpSpLocks/>
              </p:cNvGrpSpPr>
              <p:nvPr/>
            </p:nvGrpSpPr>
            <p:grpSpPr bwMode="auto">
              <a:xfrm>
                <a:off x="2202306" y="362475"/>
                <a:ext cx="5411978" cy="2520280"/>
                <a:chOff x="2202306" y="362475"/>
                <a:chExt cx="5411978" cy="2520280"/>
              </a:xfrm>
            </p:grpSpPr>
            <p:grpSp>
              <p:nvGrpSpPr>
                <p:cNvPr id="58397" name="Groupe 27"/>
                <p:cNvGrpSpPr>
                  <a:grpSpLocks/>
                </p:cNvGrpSpPr>
                <p:nvPr/>
              </p:nvGrpSpPr>
              <p:grpSpPr bwMode="auto">
                <a:xfrm>
                  <a:off x="2202306" y="362475"/>
                  <a:ext cx="5411978" cy="2520280"/>
                  <a:chOff x="-941014" y="1304764"/>
                  <a:chExt cx="5411978" cy="2520280"/>
                </a:xfrm>
              </p:grpSpPr>
              <p:grpSp>
                <p:nvGrpSpPr>
                  <p:cNvPr id="58399" name="Groupe 26"/>
                  <p:cNvGrpSpPr>
                    <a:grpSpLocks/>
                  </p:cNvGrpSpPr>
                  <p:nvPr/>
                </p:nvGrpSpPr>
                <p:grpSpPr bwMode="auto">
                  <a:xfrm>
                    <a:off x="-941014" y="1304764"/>
                    <a:ext cx="5411978" cy="2520280"/>
                    <a:chOff x="2523999" y="1124744"/>
                    <a:chExt cx="5411978" cy="2520280"/>
                  </a:xfrm>
                </p:grpSpPr>
                <p:grpSp>
                  <p:nvGrpSpPr>
                    <p:cNvPr id="58401" name="Groupe 18"/>
                    <p:cNvGrpSpPr>
                      <a:grpSpLocks/>
                    </p:cNvGrpSpPr>
                    <p:nvPr/>
                  </p:nvGrpSpPr>
                  <p:grpSpPr bwMode="auto">
                    <a:xfrm>
                      <a:off x="2523999" y="1124744"/>
                      <a:ext cx="5411978" cy="2520280"/>
                      <a:chOff x="1424047" y="859702"/>
                      <a:chExt cx="6532329" cy="2785322"/>
                    </a:xfrm>
                  </p:grpSpPr>
                  <p:grpSp>
                    <p:nvGrpSpPr>
                      <p:cNvPr id="58404" name="Groupe 16"/>
                      <p:cNvGrpSpPr>
                        <a:grpSpLocks/>
                      </p:cNvGrpSpPr>
                      <p:nvPr/>
                    </p:nvGrpSpPr>
                    <p:grpSpPr bwMode="auto">
                      <a:xfrm>
                        <a:off x="1424047" y="859702"/>
                        <a:ext cx="6532329" cy="2785322"/>
                        <a:chOff x="1424047" y="859702"/>
                        <a:chExt cx="6532329" cy="2785322"/>
                      </a:xfrm>
                    </p:grpSpPr>
                    <p:grpSp>
                      <p:nvGrpSpPr>
                        <p:cNvPr id="58406" name="Groupe 14"/>
                        <p:cNvGrpSpPr>
                          <a:grpSpLocks/>
                        </p:cNvGrpSpPr>
                        <p:nvPr/>
                      </p:nvGrpSpPr>
                      <p:grpSpPr bwMode="auto">
                        <a:xfrm>
                          <a:off x="1424047" y="859702"/>
                          <a:ext cx="6532329" cy="2785322"/>
                          <a:chOff x="1363417" y="828417"/>
                          <a:chExt cx="6532329" cy="2785322"/>
                        </a:xfrm>
                      </p:grpSpPr>
                      <p:grpSp>
                        <p:nvGrpSpPr>
                          <p:cNvPr id="58408" name="Groupe 11"/>
                          <p:cNvGrpSpPr>
                            <a:grpSpLocks/>
                          </p:cNvGrpSpPr>
                          <p:nvPr/>
                        </p:nvGrpSpPr>
                        <p:grpSpPr bwMode="auto">
                          <a:xfrm>
                            <a:off x="1363417" y="828417"/>
                            <a:ext cx="6532329" cy="2739903"/>
                            <a:chOff x="1363417" y="828417"/>
                            <a:chExt cx="6532329" cy="2739903"/>
                          </a:xfrm>
                        </p:grpSpPr>
                        <p:grpSp>
                          <p:nvGrpSpPr>
                            <p:cNvPr id="58410" name="Groupe 7"/>
                            <p:cNvGrpSpPr>
                              <a:grpSpLocks/>
                            </p:cNvGrpSpPr>
                            <p:nvPr/>
                          </p:nvGrpSpPr>
                          <p:grpSpPr bwMode="auto">
                            <a:xfrm>
                              <a:off x="1363417" y="828417"/>
                              <a:ext cx="6532329" cy="2739903"/>
                              <a:chOff x="1363417" y="828417"/>
                              <a:chExt cx="6532329" cy="2739903"/>
                            </a:xfrm>
                          </p:grpSpPr>
                          <p:pic>
                            <p:nvPicPr>
                              <p:cNvPr id="58412" name="Image 5"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3417" y="828417"/>
                                <a:ext cx="6532329" cy="273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7" name="Rectangle 6"/>
                              <p:cNvSpPr/>
                              <p:nvPr/>
                            </p:nvSpPr>
                            <p:spPr>
                              <a:xfrm>
                                <a:off x="2483318" y="979820"/>
                                <a:ext cx="1369086" cy="43235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1" name="Rectangle 10"/>
                            <p:cNvSpPr/>
                            <p:nvPr/>
                          </p:nvSpPr>
                          <p:spPr>
                            <a:xfrm>
                              <a:off x="3474792" y="1391310"/>
                              <a:ext cx="143299" cy="57646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4" name="Rectangle 13"/>
                          <p:cNvSpPr/>
                          <p:nvPr/>
                        </p:nvSpPr>
                        <p:spPr>
                          <a:xfrm>
                            <a:off x="3649075" y="2242736"/>
                            <a:ext cx="753287" cy="1371003"/>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6" name="Rectangle 15"/>
                        <p:cNvSpPr/>
                        <p:nvPr/>
                      </p:nvSpPr>
                      <p:spPr>
                        <a:xfrm>
                          <a:off x="2915751" y="2636208"/>
                          <a:ext cx="997283" cy="10088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8" name="Ellipse 17"/>
                      <p:cNvSpPr/>
                      <p:nvPr/>
                    </p:nvSpPr>
                    <p:spPr>
                      <a:xfrm>
                        <a:off x="4284837" y="2767051"/>
                        <a:ext cx="327265" cy="832462"/>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pic>
                  <p:nvPicPr>
                    <p:cNvPr id="58402" name="Image 23"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5501" y="2622863"/>
                      <a:ext cx="612424" cy="8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8403" name="Image 24"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489" y="2732841"/>
                      <a:ext cx="385132" cy="53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cxnSp>
                <p:nvCxnSpPr>
                  <p:cNvPr id="23" name="Connecteur droit 22"/>
                  <p:cNvCxnSpPr/>
                  <p:nvPr/>
                </p:nvCxnSpPr>
                <p:spPr>
                  <a:xfrm>
                    <a:off x="1863905" y="2565627"/>
                    <a:ext cx="0" cy="288259"/>
                  </a:xfrm>
                  <a:prstGeom prst="line">
                    <a:avLst/>
                  </a:prstGeom>
                  <a:ln w="31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1" name="Multiplier 30"/>
                <p:cNvSpPr/>
                <p:nvPr/>
              </p:nvSpPr>
              <p:spPr>
                <a:xfrm>
                  <a:off x="5116321" y="2304522"/>
                  <a:ext cx="503766" cy="578233"/>
                </a:xfrm>
                <a:prstGeom prst="mathMultiply">
                  <a:avLst>
                    <a:gd name="adj1" fmla="val 10836"/>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58396" name="ZoneTexte 3"/>
              <p:cNvSpPr txBox="1">
                <a:spLocks noChangeArrowheads="1"/>
              </p:cNvSpPr>
              <p:nvPr/>
            </p:nvSpPr>
            <p:spPr bwMode="auto">
              <a:xfrm>
                <a:off x="1028422" y="491284"/>
                <a:ext cx="3219667" cy="332732"/>
              </a:xfrm>
              <a:prstGeom prst="rect">
                <a:avLst/>
              </a:prstGeom>
              <a:solidFill>
                <a:srgbClr val="F0FCEA"/>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 nutriments↗ HflA↗ CII↘ cycle lytique</a:t>
                </a:r>
              </a:p>
            </p:txBody>
          </p:sp>
        </p:grpSp>
        <p:sp>
          <p:nvSpPr>
            <p:cNvPr id="34" name="Rectangle 33"/>
            <p:cNvSpPr/>
            <p:nvPr/>
          </p:nvSpPr>
          <p:spPr>
            <a:xfrm>
              <a:off x="1059641" y="314419"/>
              <a:ext cx="6792823" cy="2377537"/>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61" name="Groupe 60"/>
          <p:cNvGrpSpPr>
            <a:grpSpLocks/>
          </p:cNvGrpSpPr>
          <p:nvPr/>
        </p:nvGrpSpPr>
        <p:grpSpPr bwMode="auto">
          <a:xfrm>
            <a:off x="250825" y="2820988"/>
            <a:ext cx="7129463" cy="3592512"/>
            <a:chOff x="251520" y="2821578"/>
            <a:chExt cx="7128792" cy="3591476"/>
          </a:xfrm>
        </p:grpSpPr>
        <p:grpSp>
          <p:nvGrpSpPr>
            <p:cNvPr id="58387" name="Groupe 35"/>
            <p:cNvGrpSpPr>
              <a:grpSpLocks/>
            </p:cNvGrpSpPr>
            <p:nvPr/>
          </p:nvGrpSpPr>
          <p:grpSpPr bwMode="auto">
            <a:xfrm>
              <a:off x="251520" y="2821578"/>
              <a:ext cx="7128792" cy="2949196"/>
              <a:chOff x="467544" y="3403854"/>
              <a:chExt cx="7128792" cy="2949196"/>
            </a:xfrm>
          </p:grpSpPr>
          <p:pic>
            <p:nvPicPr>
              <p:cNvPr id="58390" name="Image 1"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1704" y="3403854"/>
                <a:ext cx="6134632" cy="294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1" name="ZoneTexte 28"/>
              <p:cNvSpPr txBox="1">
                <a:spLocks noChangeArrowheads="1"/>
              </p:cNvSpPr>
              <p:nvPr/>
            </p:nvSpPr>
            <p:spPr bwMode="auto">
              <a:xfrm>
                <a:off x="467544" y="4509120"/>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a:t>④</a:t>
                </a:r>
              </a:p>
            </p:txBody>
          </p:sp>
        </p:grpSp>
        <p:sp>
          <p:nvSpPr>
            <p:cNvPr id="40" name="Arc 39"/>
            <p:cNvSpPr/>
            <p:nvPr/>
          </p:nvSpPr>
          <p:spPr>
            <a:xfrm rot="5400000">
              <a:off x="4216819" y="4557616"/>
              <a:ext cx="1004598" cy="1915932"/>
            </a:xfrm>
            <a:prstGeom prst="arc">
              <a:avLst>
                <a:gd name="adj1" fmla="val 16200000"/>
                <a:gd name="adj2" fmla="val 5298952"/>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8389" name="ZoneTexte 40"/>
            <p:cNvSpPr txBox="1">
              <a:spLocks noChangeArrowheads="1"/>
            </p:cNvSpPr>
            <p:nvPr/>
          </p:nvSpPr>
          <p:spPr bwMode="auto">
            <a:xfrm>
              <a:off x="3568272" y="6089889"/>
              <a:ext cx="24186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800"/>
                </a:lnSpc>
              </a:pPr>
              <a:r>
                <a:rPr lang="fr-FR" altLang="fr-FR" sz="1400" b="1" dirty="0">
                  <a:latin typeface="+mn-lt"/>
                  <a:ea typeface="Arial Unicode MS" pitchFamily="34" charset="-128"/>
                </a:rPr>
                <a:t>compétition entre </a:t>
              </a:r>
              <a:r>
                <a:rPr lang="fr-FR" altLang="fr-FR" sz="1400" b="1" dirty="0" err="1">
                  <a:latin typeface="+mn-lt"/>
                  <a:ea typeface="Arial Unicode MS" pitchFamily="34" charset="-128"/>
                </a:rPr>
                <a:t>Cro</a:t>
              </a:r>
              <a:r>
                <a:rPr lang="fr-FR" altLang="fr-FR" sz="1400" b="1" dirty="0">
                  <a:latin typeface="+mn-lt"/>
                  <a:ea typeface="Arial Unicode MS" pitchFamily="34" charset="-128"/>
                </a:rPr>
                <a:t> et CI </a:t>
              </a:r>
            </a:p>
          </p:txBody>
        </p:sp>
      </p:grpSp>
      <p:grpSp>
        <p:nvGrpSpPr>
          <p:cNvPr id="62" name="Groupe 61"/>
          <p:cNvGrpSpPr>
            <a:grpSpLocks/>
          </p:cNvGrpSpPr>
          <p:nvPr/>
        </p:nvGrpSpPr>
        <p:grpSpPr bwMode="auto">
          <a:xfrm>
            <a:off x="5684838" y="3546475"/>
            <a:ext cx="3197225" cy="1462088"/>
            <a:chOff x="5685564" y="3547014"/>
            <a:chExt cx="3196217" cy="1462112"/>
          </a:xfrm>
        </p:grpSpPr>
        <p:grpSp>
          <p:nvGrpSpPr>
            <p:cNvPr id="58380" name="Groupe 48"/>
            <p:cNvGrpSpPr>
              <a:grpSpLocks/>
            </p:cNvGrpSpPr>
            <p:nvPr/>
          </p:nvGrpSpPr>
          <p:grpSpPr bwMode="auto">
            <a:xfrm>
              <a:off x="5685564" y="3988909"/>
              <a:ext cx="1249933" cy="831068"/>
              <a:chOff x="6006245" y="3990934"/>
              <a:chExt cx="1249933" cy="831068"/>
            </a:xfrm>
          </p:grpSpPr>
          <p:pic>
            <p:nvPicPr>
              <p:cNvPr id="58385" name="Image 46" descr="Capture d’écra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6245" y="4296176"/>
                <a:ext cx="830652" cy="52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rc 47"/>
              <p:cNvSpPr/>
              <p:nvPr/>
            </p:nvSpPr>
            <p:spPr>
              <a:xfrm rot="5400000">
                <a:off x="6852840" y="4005517"/>
                <a:ext cx="419107" cy="388815"/>
              </a:xfrm>
              <a:prstGeom prst="arc">
                <a:avLst>
                  <a:gd name="adj1" fmla="val 16006272"/>
                  <a:gd name="adj2" fmla="val 4126540"/>
                </a:avLst>
              </a:prstGeom>
              <a:ln w="28575">
                <a:solidFill>
                  <a:srgbClr val="6AE63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sp>
          <p:nvSpPr>
            <p:cNvPr id="58381" name="ZoneTexte 49"/>
            <p:cNvSpPr txBox="1">
              <a:spLocks noChangeArrowheads="1"/>
            </p:cNvSpPr>
            <p:nvPr/>
          </p:nvSpPr>
          <p:spPr bwMode="auto">
            <a:xfrm>
              <a:off x="7020270" y="3547014"/>
              <a:ext cx="1567941"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600"/>
                </a:lnSpc>
              </a:pPr>
              <a:r>
                <a:rPr lang="fr-FR" altLang="fr-FR" sz="1600" b="1"/>
                <a:t>transcription </a:t>
              </a:r>
              <a:r>
                <a:rPr lang="fr-FR" altLang="fr-FR" sz="1600" b="1">
                  <a:solidFill>
                    <a:srgbClr val="6AE632"/>
                  </a:solidFill>
                </a:rPr>
                <a:t>late operon</a:t>
              </a:r>
            </a:p>
          </p:txBody>
        </p:sp>
        <p:sp>
          <p:nvSpPr>
            <p:cNvPr id="58382" name="ZoneTexte 51"/>
            <p:cNvSpPr txBox="1">
              <a:spLocks noChangeArrowheads="1"/>
            </p:cNvSpPr>
            <p:nvPr/>
          </p:nvSpPr>
          <p:spPr bwMode="auto">
            <a:xfrm>
              <a:off x="6740836" y="4609016"/>
              <a:ext cx="2140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solidFill>
                    <a:srgbClr val="FF0000"/>
                  </a:solidFill>
                </a:rPr>
                <a:t>Cycle lytique</a:t>
              </a:r>
            </a:p>
          </p:txBody>
        </p:sp>
        <p:cxnSp>
          <p:nvCxnSpPr>
            <p:cNvPr id="54" name="Connecteur droit avec flèche 53"/>
            <p:cNvCxnSpPr/>
            <p:nvPr/>
          </p:nvCxnSpPr>
          <p:spPr>
            <a:xfrm flipH="1">
              <a:off x="7804208" y="4323315"/>
              <a:ext cx="0" cy="23336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384" name="Image 56" descr="Capture d’écra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18382" y="4111510"/>
              <a:ext cx="1371719" cy="16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e 72"/>
          <p:cNvGrpSpPr>
            <a:grpSpLocks/>
          </p:cNvGrpSpPr>
          <p:nvPr/>
        </p:nvGrpSpPr>
        <p:grpSpPr bwMode="auto">
          <a:xfrm>
            <a:off x="717550" y="3295650"/>
            <a:ext cx="2671763" cy="3013075"/>
            <a:chOff x="717456" y="3296322"/>
            <a:chExt cx="2672249" cy="3012998"/>
          </a:xfrm>
        </p:grpSpPr>
        <p:pic>
          <p:nvPicPr>
            <p:cNvPr id="58374" name="Image 54" descr="Capture d’écra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3329" y="4292917"/>
              <a:ext cx="876376" cy="5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orme libre 59"/>
            <p:cNvSpPr/>
            <p:nvPr/>
          </p:nvSpPr>
          <p:spPr>
            <a:xfrm>
              <a:off x="2155993" y="3296322"/>
              <a:ext cx="423940" cy="904852"/>
            </a:xfrm>
            <a:custGeom>
              <a:avLst/>
              <a:gdLst>
                <a:gd name="connsiteX0" fmla="*/ 0 w 424543"/>
                <a:gd name="connsiteY0" fmla="*/ 110907 h 905564"/>
                <a:gd name="connsiteX1" fmla="*/ 32658 w 424543"/>
                <a:gd name="connsiteY1" fmla="*/ 12935 h 905564"/>
                <a:gd name="connsiteX2" fmla="*/ 174172 w 424543"/>
                <a:gd name="connsiteY2" fmla="*/ 12935 h 905564"/>
                <a:gd name="connsiteX3" fmla="*/ 250372 w 424543"/>
                <a:gd name="connsiteY3" fmla="*/ 121792 h 905564"/>
                <a:gd name="connsiteX4" fmla="*/ 326572 w 424543"/>
                <a:gd name="connsiteY4" fmla="*/ 383049 h 905564"/>
                <a:gd name="connsiteX5" fmla="*/ 424543 w 424543"/>
                <a:gd name="connsiteY5" fmla="*/ 905564 h 905564"/>
                <a:gd name="connsiteX6" fmla="*/ 424543 w 424543"/>
                <a:gd name="connsiteY6" fmla="*/ 905564 h 9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543" h="905564">
                  <a:moveTo>
                    <a:pt x="0" y="110907"/>
                  </a:moveTo>
                  <a:cubicBezTo>
                    <a:pt x="1814" y="70085"/>
                    <a:pt x="3629" y="29264"/>
                    <a:pt x="32658" y="12935"/>
                  </a:cubicBezTo>
                  <a:cubicBezTo>
                    <a:pt x="61687" y="-3394"/>
                    <a:pt x="137886" y="-5208"/>
                    <a:pt x="174172" y="12935"/>
                  </a:cubicBezTo>
                  <a:cubicBezTo>
                    <a:pt x="210458" y="31078"/>
                    <a:pt x="224972" y="60106"/>
                    <a:pt x="250372" y="121792"/>
                  </a:cubicBezTo>
                  <a:cubicBezTo>
                    <a:pt x="275772" y="183478"/>
                    <a:pt x="297544" y="252420"/>
                    <a:pt x="326572" y="383049"/>
                  </a:cubicBezTo>
                  <a:cubicBezTo>
                    <a:pt x="355601" y="513678"/>
                    <a:pt x="424543" y="905564"/>
                    <a:pt x="424543" y="905564"/>
                  </a:cubicBezTo>
                  <a:lnTo>
                    <a:pt x="424543" y="905564"/>
                  </a:lnTo>
                </a:path>
              </a:pathLst>
            </a:custGeom>
            <a:ln w="19050">
              <a:solidFill>
                <a:schemeClr val="accent6">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58376" name="Image 62" descr="Capture d’écran"/>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1474" y="4201886"/>
              <a:ext cx="929721" cy="108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ZoneTexte 69"/>
            <p:cNvSpPr txBox="1">
              <a:spLocks noChangeArrowheads="1"/>
            </p:cNvSpPr>
            <p:nvPr/>
          </p:nvSpPr>
          <p:spPr bwMode="auto">
            <a:xfrm>
              <a:off x="1187624" y="5229200"/>
              <a:ext cx="12006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intégrase</a:t>
              </a:r>
            </a:p>
          </p:txBody>
        </p:sp>
        <p:cxnSp>
          <p:nvCxnSpPr>
            <p:cNvPr id="71" name="Connecteur droit avec flèche 70"/>
            <p:cNvCxnSpPr/>
            <p:nvPr/>
          </p:nvCxnSpPr>
          <p:spPr>
            <a:xfrm flipH="1">
              <a:off x="1787626" y="5628300"/>
              <a:ext cx="0" cy="23494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379" name="ZoneTexte 71"/>
            <p:cNvSpPr txBox="1">
              <a:spLocks noChangeArrowheads="1"/>
            </p:cNvSpPr>
            <p:nvPr/>
          </p:nvSpPr>
          <p:spPr bwMode="auto">
            <a:xfrm>
              <a:off x="717456" y="5909210"/>
              <a:ext cx="2140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solidFill>
                    <a:srgbClr val="FF0000"/>
                  </a:solidFill>
                </a:rPr>
                <a:t>Cycle lysogénique</a:t>
              </a:r>
            </a:p>
          </p:txBody>
        </p:sp>
      </p:grpSp>
    </p:spTree>
    <p:custDataLst>
      <p:tags r:id="rId1"/>
    </p:custDataLst>
    <p:extLst>
      <p:ext uri="{BB962C8B-B14F-4D97-AF65-F5344CB8AC3E}">
        <p14:creationId xmlns:p14="http://schemas.microsoft.com/office/powerpoint/2010/main" val="3813864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3022" y="769239"/>
            <a:ext cx="7416824" cy="1015663"/>
          </a:xfrm>
          <a:prstGeom prst="rect">
            <a:avLst/>
          </a:prstGeom>
          <a:noFill/>
        </p:spPr>
        <p:txBody>
          <a:bodyPr wrap="square" rtlCol="0">
            <a:spAutoFit/>
          </a:bodyPr>
          <a:lstStyle/>
          <a:p>
            <a:pPr algn="just"/>
            <a:r>
              <a:rPr lang="fr-FR" sz="2000" dirty="0"/>
              <a:t>	L’orientation d’un phage vers un cycle </a:t>
            </a:r>
            <a:r>
              <a:rPr lang="fr-FR" sz="2000" dirty="0" err="1"/>
              <a:t>lysogénique</a:t>
            </a:r>
            <a:r>
              <a:rPr lang="fr-FR" sz="2000" dirty="0"/>
              <a:t> ou un cycle lytique est le résultat d’une interaction constante entre les protéines </a:t>
            </a:r>
            <a:r>
              <a:rPr lang="fr-FR" sz="2000" dirty="0" err="1"/>
              <a:t>phagiques</a:t>
            </a:r>
            <a:r>
              <a:rPr lang="fr-FR" sz="2000" dirty="0"/>
              <a:t> et les protéines de l’hôte bactérien.</a:t>
            </a:r>
          </a:p>
        </p:txBody>
      </p:sp>
      <p:sp>
        <p:nvSpPr>
          <p:cNvPr id="18" name="Forme libre 17"/>
          <p:cNvSpPr/>
          <p:nvPr/>
        </p:nvSpPr>
        <p:spPr>
          <a:xfrm>
            <a:off x="5269230" y="4069080"/>
            <a:ext cx="274320" cy="57387"/>
          </a:xfrm>
          <a:custGeom>
            <a:avLst/>
            <a:gdLst>
              <a:gd name="connsiteX0" fmla="*/ 0 w 274320"/>
              <a:gd name="connsiteY0" fmla="*/ 34290 h 57387"/>
              <a:gd name="connsiteX1" fmla="*/ 57150 w 274320"/>
              <a:gd name="connsiteY1" fmla="*/ 57150 h 57387"/>
              <a:gd name="connsiteX2" fmla="*/ 114300 w 274320"/>
              <a:gd name="connsiteY2" fmla="*/ 45720 h 57387"/>
              <a:gd name="connsiteX3" fmla="*/ 205740 w 274320"/>
              <a:gd name="connsiteY3" fmla="*/ 34290 h 57387"/>
              <a:gd name="connsiteX4" fmla="*/ 240030 w 274320"/>
              <a:gd name="connsiteY4" fmla="*/ 22860 h 57387"/>
              <a:gd name="connsiteX5" fmla="*/ 274320 w 274320"/>
              <a:gd name="connsiteY5" fmla="*/ 0 h 5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57387">
                <a:moveTo>
                  <a:pt x="0" y="34290"/>
                </a:moveTo>
                <a:cubicBezTo>
                  <a:pt x="19050" y="41910"/>
                  <a:pt x="36734" y="55108"/>
                  <a:pt x="57150" y="57150"/>
                </a:cubicBezTo>
                <a:cubicBezTo>
                  <a:pt x="76481" y="59083"/>
                  <a:pt x="95099" y="48674"/>
                  <a:pt x="114300" y="45720"/>
                </a:cubicBezTo>
                <a:cubicBezTo>
                  <a:pt x="144660" y="41049"/>
                  <a:pt x="175260" y="38100"/>
                  <a:pt x="205740" y="34290"/>
                </a:cubicBezTo>
                <a:cubicBezTo>
                  <a:pt x="217170" y="30480"/>
                  <a:pt x="229254" y="28248"/>
                  <a:pt x="240030" y="22860"/>
                </a:cubicBezTo>
                <a:cubicBezTo>
                  <a:pt x="252317" y="16717"/>
                  <a:pt x="274320" y="0"/>
                  <a:pt x="27432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e 29"/>
          <p:cNvGrpSpPr/>
          <p:nvPr/>
        </p:nvGrpSpPr>
        <p:grpSpPr>
          <a:xfrm>
            <a:off x="1403648" y="2142373"/>
            <a:ext cx="6120680" cy="4194927"/>
            <a:chOff x="1475656" y="2258410"/>
            <a:chExt cx="6120680" cy="4194927"/>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23728" y="2924944"/>
              <a:ext cx="5039428" cy="3000794"/>
            </a:xfrm>
            <a:prstGeom prst="rect">
              <a:avLst/>
            </a:prstGeom>
          </p:spPr>
        </p:pic>
        <p:sp>
          <p:nvSpPr>
            <p:cNvPr id="4" name="ZoneTexte 3"/>
            <p:cNvSpPr txBox="1"/>
            <p:nvPr/>
          </p:nvSpPr>
          <p:spPr>
            <a:xfrm>
              <a:off x="2740635" y="5850983"/>
              <a:ext cx="4176464" cy="338554"/>
            </a:xfrm>
            <a:prstGeom prst="rect">
              <a:avLst/>
            </a:prstGeom>
            <a:noFill/>
          </p:spPr>
          <p:txBody>
            <a:bodyPr wrap="square" rtlCol="0">
              <a:spAutoFit/>
            </a:bodyPr>
            <a:lstStyle/>
            <a:p>
              <a:r>
                <a:rPr lang="fr-FR" sz="1600" dirty="0"/>
                <a:t>cycle lytique                            cycle </a:t>
              </a:r>
              <a:r>
                <a:rPr lang="fr-FR" sz="1600" dirty="0" err="1"/>
                <a:t>lysogénique</a:t>
              </a:r>
              <a:endParaRPr lang="fr-FR" sz="1600" dirty="0"/>
            </a:p>
          </p:txBody>
        </p:sp>
        <p:pic>
          <p:nvPicPr>
            <p:cNvPr id="7" name="Image 6"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25368">
              <a:off x="2070854" y="4261647"/>
              <a:ext cx="276264" cy="428685"/>
            </a:xfrm>
            <a:prstGeom prst="rect">
              <a:avLst/>
            </a:prstGeom>
          </p:spPr>
        </p:pic>
        <p:pic>
          <p:nvPicPr>
            <p:cNvPr id="8" name="Image 7"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909805">
              <a:off x="2037301" y="4760242"/>
              <a:ext cx="304843" cy="400106"/>
            </a:xfrm>
            <a:prstGeom prst="rect">
              <a:avLst/>
            </a:prstGeom>
          </p:spPr>
        </p:pic>
        <p:sp>
          <p:nvSpPr>
            <p:cNvPr id="15" name="Rectangle à coins arrondis 14"/>
            <p:cNvSpPr/>
            <p:nvPr/>
          </p:nvSpPr>
          <p:spPr>
            <a:xfrm rot="380343">
              <a:off x="4337776" y="4024873"/>
              <a:ext cx="864096" cy="5132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16"/>
            <p:cNvSpPr/>
            <p:nvPr/>
          </p:nvSpPr>
          <p:spPr>
            <a:xfrm>
              <a:off x="5234940" y="3760470"/>
              <a:ext cx="458379" cy="388620"/>
            </a:xfrm>
            <a:custGeom>
              <a:avLst/>
              <a:gdLst>
                <a:gd name="connsiteX0" fmla="*/ 0 w 458379"/>
                <a:gd name="connsiteY0" fmla="*/ 388620 h 388620"/>
                <a:gd name="connsiteX1" fmla="*/ 251460 w 458379"/>
                <a:gd name="connsiteY1" fmla="*/ 377190 h 388620"/>
                <a:gd name="connsiteX2" fmla="*/ 331470 w 458379"/>
                <a:gd name="connsiteY2" fmla="*/ 285750 h 388620"/>
                <a:gd name="connsiteX3" fmla="*/ 411480 w 458379"/>
                <a:gd name="connsiteY3" fmla="*/ 182880 h 388620"/>
                <a:gd name="connsiteX4" fmla="*/ 422910 w 458379"/>
                <a:gd name="connsiteY4" fmla="*/ 148590 h 388620"/>
                <a:gd name="connsiteX5" fmla="*/ 457200 w 458379"/>
                <a:gd name="connsiteY5" fmla="*/ 80010 h 388620"/>
                <a:gd name="connsiteX6" fmla="*/ 457200 w 458379"/>
                <a:gd name="connsiteY6"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379" h="388620">
                  <a:moveTo>
                    <a:pt x="0" y="388620"/>
                  </a:moveTo>
                  <a:cubicBezTo>
                    <a:pt x="83820" y="384810"/>
                    <a:pt x="168151" y="387187"/>
                    <a:pt x="251460" y="377190"/>
                  </a:cubicBezTo>
                  <a:cubicBezTo>
                    <a:pt x="288261" y="372774"/>
                    <a:pt x="318828" y="298392"/>
                    <a:pt x="331470" y="285750"/>
                  </a:cubicBezTo>
                  <a:cubicBezTo>
                    <a:pt x="361056" y="256164"/>
                    <a:pt x="397808" y="223895"/>
                    <a:pt x="411480" y="182880"/>
                  </a:cubicBezTo>
                  <a:cubicBezTo>
                    <a:pt x="415290" y="171450"/>
                    <a:pt x="417522" y="159366"/>
                    <a:pt x="422910" y="148590"/>
                  </a:cubicBezTo>
                  <a:cubicBezTo>
                    <a:pt x="438563" y="117285"/>
                    <a:pt x="453609" y="115922"/>
                    <a:pt x="457200" y="80010"/>
                  </a:cubicBezTo>
                  <a:cubicBezTo>
                    <a:pt x="459854" y="53472"/>
                    <a:pt x="457200" y="26670"/>
                    <a:pt x="45720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1475656" y="2258410"/>
              <a:ext cx="6120680" cy="4194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75085">
            <a:off x="2183100" y="2455727"/>
            <a:ext cx="1196887" cy="1370482"/>
          </a:xfrm>
          <a:prstGeom prst="rect">
            <a:avLst/>
          </a:prstGeom>
        </p:spPr>
      </p:pic>
      <p:sp>
        <p:nvSpPr>
          <p:cNvPr id="11" name="Arc 10"/>
          <p:cNvSpPr/>
          <p:nvPr/>
        </p:nvSpPr>
        <p:spPr>
          <a:xfrm rot="18908936">
            <a:off x="5416458" y="3650610"/>
            <a:ext cx="382608" cy="324646"/>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rot="950091">
            <a:off x="5524712" y="3594608"/>
            <a:ext cx="247108" cy="348605"/>
          </a:xfrm>
          <a:custGeom>
            <a:avLst/>
            <a:gdLst>
              <a:gd name="connsiteX0" fmla="*/ 57150 w 352425"/>
              <a:gd name="connsiteY0" fmla="*/ 238125 h 523875"/>
              <a:gd name="connsiteX1" fmla="*/ 95250 w 352425"/>
              <a:gd name="connsiteY1" fmla="*/ 9525 h 523875"/>
              <a:gd name="connsiteX2" fmla="*/ 123825 w 352425"/>
              <a:gd name="connsiteY2" fmla="*/ 0 h 523875"/>
              <a:gd name="connsiteX3" fmla="*/ 152400 w 352425"/>
              <a:gd name="connsiteY3" fmla="*/ 133350 h 523875"/>
              <a:gd name="connsiteX4" fmla="*/ 161925 w 352425"/>
              <a:gd name="connsiteY4" fmla="*/ 180975 h 523875"/>
              <a:gd name="connsiteX5" fmla="*/ 190500 w 352425"/>
              <a:gd name="connsiteY5" fmla="*/ 161925 h 523875"/>
              <a:gd name="connsiteX6" fmla="*/ 219075 w 352425"/>
              <a:gd name="connsiteY6" fmla="*/ 152400 h 523875"/>
              <a:gd name="connsiteX7" fmla="*/ 247650 w 352425"/>
              <a:gd name="connsiteY7" fmla="*/ 161925 h 523875"/>
              <a:gd name="connsiteX8" fmla="*/ 276225 w 352425"/>
              <a:gd name="connsiteY8" fmla="*/ 171450 h 523875"/>
              <a:gd name="connsiteX9" fmla="*/ 314325 w 352425"/>
              <a:gd name="connsiteY9" fmla="*/ 190500 h 523875"/>
              <a:gd name="connsiteX10" fmla="*/ 352425 w 352425"/>
              <a:gd name="connsiteY10" fmla="*/ 247650 h 523875"/>
              <a:gd name="connsiteX11" fmla="*/ 342900 w 352425"/>
              <a:gd name="connsiteY11" fmla="*/ 304800 h 523875"/>
              <a:gd name="connsiteX12" fmla="*/ 333375 w 352425"/>
              <a:gd name="connsiteY12" fmla="*/ 342900 h 523875"/>
              <a:gd name="connsiteX13" fmla="*/ 323850 w 352425"/>
              <a:gd name="connsiteY13" fmla="*/ 419100 h 523875"/>
              <a:gd name="connsiteX14" fmla="*/ 304800 w 352425"/>
              <a:gd name="connsiteY14" fmla="*/ 476250 h 523875"/>
              <a:gd name="connsiteX15" fmla="*/ 209550 w 352425"/>
              <a:gd name="connsiteY15" fmla="*/ 523875 h 523875"/>
              <a:gd name="connsiteX16" fmla="*/ 85725 w 352425"/>
              <a:gd name="connsiteY16" fmla="*/ 514350 h 523875"/>
              <a:gd name="connsiteX17" fmla="*/ 57150 w 352425"/>
              <a:gd name="connsiteY17" fmla="*/ 504825 h 523875"/>
              <a:gd name="connsiteX18" fmla="*/ 19050 w 352425"/>
              <a:gd name="connsiteY18" fmla="*/ 447675 h 523875"/>
              <a:gd name="connsiteX19" fmla="*/ 0 w 352425"/>
              <a:gd name="connsiteY19" fmla="*/ 390525 h 523875"/>
              <a:gd name="connsiteX20" fmla="*/ 28575 w 352425"/>
              <a:gd name="connsiteY20" fmla="*/ 285750 h 523875"/>
              <a:gd name="connsiteX21" fmla="*/ 38100 w 352425"/>
              <a:gd name="connsiteY21" fmla="*/ 257175 h 523875"/>
              <a:gd name="connsiteX22" fmla="*/ 57150 w 352425"/>
              <a:gd name="connsiteY22" fmla="*/ 23812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425" h="523875">
                <a:moveTo>
                  <a:pt x="57150" y="238125"/>
                </a:moveTo>
                <a:cubicBezTo>
                  <a:pt x="63087" y="107508"/>
                  <a:pt x="9169" y="52566"/>
                  <a:pt x="95250" y="9525"/>
                </a:cubicBezTo>
                <a:cubicBezTo>
                  <a:pt x="104230" y="5035"/>
                  <a:pt x="114300" y="3175"/>
                  <a:pt x="123825" y="0"/>
                </a:cubicBezTo>
                <a:cubicBezTo>
                  <a:pt x="176124" y="78449"/>
                  <a:pt x="164765" y="34432"/>
                  <a:pt x="152400" y="133350"/>
                </a:cubicBezTo>
                <a:cubicBezTo>
                  <a:pt x="155575" y="149225"/>
                  <a:pt x="148973" y="171261"/>
                  <a:pt x="161925" y="180975"/>
                </a:cubicBezTo>
                <a:cubicBezTo>
                  <a:pt x="171083" y="187844"/>
                  <a:pt x="180261" y="167045"/>
                  <a:pt x="190500" y="161925"/>
                </a:cubicBezTo>
                <a:cubicBezTo>
                  <a:pt x="199480" y="157435"/>
                  <a:pt x="209550" y="155575"/>
                  <a:pt x="219075" y="152400"/>
                </a:cubicBezTo>
                <a:cubicBezTo>
                  <a:pt x="228600" y="155575"/>
                  <a:pt x="241378" y="154085"/>
                  <a:pt x="247650" y="161925"/>
                </a:cubicBezTo>
                <a:cubicBezTo>
                  <a:pt x="272253" y="192679"/>
                  <a:pt x="239156" y="227053"/>
                  <a:pt x="276225" y="171450"/>
                </a:cubicBezTo>
                <a:cubicBezTo>
                  <a:pt x="288925" y="177800"/>
                  <a:pt x="304285" y="180460"/>
                  <a:pt x="314325" y="190500"/>
                </a:cubicBezTo>
                <a:cubicBezTo>
                  <a:pt x="330514" y="206689"/>
                  <a:pt x="352425" y="247650"/>
                  <a:pt x="352425" y="247650"/>
                </a:cubicBezTo>
                <a:cubicBezTo>
                  <a:pt x="349250" y="266700"/>
                  <a:pt x="346688" y="285862"/>
                  <a:pt x="342900" y="304800"/>
                </a:cubicBezTo>
                <a:cubicBezTo>
                  <a:pt x="340333" y="317637"/>
                  <a:pt x="335527" y="329987"/>
                  <a:pt x="333375" y="342900"/>
                </a:cubicBezTo>
                <a:cubicBezTo>
                  <a:pt x="329167" y="368149"/>
                  <a:pt x="329213" y="394071"/>
                  <a:pt x="323850" y="419100"/>
                </a:cubicBezTo>
                <a:cubicBezTo>
                  <a:pt x="319643" y="438735"/>
                  <a:pt x="321508" y="465111"/>
                  <a:pt x="304800" y="476250"/>
                </a:cubicBezTo>
                <a:cubicBezTo>
                  <a:pt x="236758" y="521612"/>
                  <a:pt x="269862" y="508797"/>
                  <a:pt x="209550" y="523875"/>
                </a:cubicBezTo>
                <a:cubicBezTo>
                  <a:pt x="168275" y="520700"/>
                  <a:pt x="126802" y="519485"/>
                  <a:pt x="85725" y="514350"/>
                </a:cubicBezTo>
                <a:cubicBezTo>
                  <a:pt x="75762" y="513105"/>
                  <a:pt x="64250" y="511925"/>
                  <a:pt x="57150" y="504825"/>
                </a:cubicBezTo>
                <a:cubicBezTo>
                  <a:pt x="40961" y="488636"/>
                  <a:pt x="26290" y="469395"/>
                  <a:pt x="19050" y="447675"/>
                </a:cubicBezTo>
                <a:lnTo>
                  <a:pt x="0" y="390525"/>
                </a:lnTo>
                <a:cubicBezTo>
                  <a:pt x="13463" y="323209"/>
                  <a:pt x="4405" y="358259"/>
                  <a:pt x="28575" y="285750"/>
                </a:cubicBezTo>
                <a:lnTo>
                  <a:pt x="38100" y="257175"/>
                </a:lnTo>
                <a:lnTo>
                  <a:pt x="57150" y="238125"/>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Pensées 9"/>
          <p:cNvSpPr/>
          <p:nvPr/>
        </p:nvSpPr>
        <p:spPr>
          <a:xfrm>
            <a:off x="3446137" y="2209635"/>
            <a:ext cx="2061967" cy="907199"/>
          </a:xfrm>
          <a:prstGeom prst="cloudCallout">
            <a:avLst>
              <a:gd name="adj1" fmla="val 35116"/>
              <a:gd name="adj2" fmla="val 64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solidFill>
                <a:schemeClr val="tx1"/>
              </a:solidFill>
              <a:effectLst>
                <a:outerShdw blurRad="38100" dist="19050" dir="2700000" algn="tl" rotWithShape="0">
                  <a:schemeClr val="dk1">
                    <a:alpha val="40000"/>
                  </a:schemeClr>
                </a:outerShdw>
              </a:effectLst>
            </a:endParaRPr>
          </a:p>
        </p:txBody>
      </p:sp>
      <p:sp>
        <p:nvSpPr>
          <p:cNvPr id="12" name="ZoneTexte 11"/>
          <p:cNvSpPr txBox="1"/>
          <p:nvPr/>
        </p:nvSpPr>
        <p:spPr>
          <a:xfrm>
            <a:off x="3691506" y="2384174"/>
            <a:ext cx="1574618" cy="523220"/>
          </a:xfrm>
          <a:prstGeom prst="rect">
            <a:avLst/>
          </a:prstGeom>
          <a:noFill/>
        </p:spPr>
        <p:txBody>
          <a:bodyPr wrap="square" rtlCol="0">
            <a:spAutoFit/>
          </a:bodyPr>
          <a:lstStyle/>
          <a:p>
            <a:pPr algn="ctr"/>
            <a:r>
              <a:rPr lang="fr-FR" sz="1400" dirty="0"/>
              <a:t>J’aurai du prendre la crème solaire</a:t>
            </a:r>
            <a:r>
              <a:rPr lang="fr-FR" sz="1200" dirty="0"/>
              <a:t>…</a:t>
            </a:r>
            <a:endParaRPr lang="fr-FR" sz="1400" dirty="0"/>
          </a:p>
        </p:txBody>
      </p:sp>
    </p:spTree>
    <p:extLst>
      <p:ext uri="{BB962C8B-B14F-4D97-AF65-F5344CB8AC3E}">
        <p14:creationId xmlns:p14="http://schemas.microsoft.com/office/powerpoint/2010/main" val="3142730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e 1"/>
          <p:cNvGrpSpPr>
            <a:grpSpLocks/>
          </p:cNvGrpSpPr>
          <p:nvPr/>
        </p:nvGrpSpPr>
        <p:grpSpPr bwMode="auto">
          <a:xfrm>
            <a:off x="388932" y="446088"/>
            <a:ext cx="8366136" cy="5996803"/>
            <a:chOff x="342213" y="299682"/>
            <a:chExt cx="8635867" cy="6144571"/>
          </a:xfrm>
        </p:grpSpPr>
        <p:sp>
          <p:nvSpPr>
            <p:cNvPr id="29" name="Ellipse 28"/>
            <p:cNvSpPr/>
            <p:nvPr/>
          </p:nvSpPr>
          <p:spPr>
            <a:xfrm>
              <a:off x="617512" y="4252363"/>
              <a:ext cx="5327356" cy="1265509"/>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59396" name="Groupe 23"/>
            <p:cNvGrpSpPr>
              <a:grpSpLocks/>
            </p:cNvGrpSpPr>
            <p:nvPr/>
          </p:nvGrpSpPr>
          <p:grpSpPr bwMode="auto">
            <a:xfrm>
              <a:off x="1176072" y="3025437"/>
              <a:ext cx="3920464" cy="1999851"/>
              <a:chOff x="1529655" y="478336"/>
              <a:chExt cx="3920464" cy="2176223"/>
            </a:xfrm>
          </p:grpSpPr>
          <p:grpSp>
            <p:nvGrpSpPr>
              <p:cNvPr id="59423" name="Groupe 17"/>
              <p:cNvGrpSpPr>
                <a:grpSpLocks/>
              </p:cNvGrpSpPr>
              <p:nvPr/>
            </p:nvGrpSpPr>
            <p:grpSpPr bwMode="auto">
              <a:xfrm>
                <a:off x="1768612" y="478336"/>
                <a:ext cx="3681507" cy="1925899"/>
                <a:chOff x="1322541" y="2120640"/>
                <a:chExt cx="3681507" cy="1925899"/>
              </a:xfrm>
            </p:grpSpPr>
            <p:grpSp>
              <p:nvGrpSpPr>
                <p:cNvPr id="59426" name="Groupe 6"/>
                <p:cNvGrpSpPr>
                  <a:grpSpLocks/>
                </p:cNvGrpSpPr>
                <p:nvPr/>
              </p:nvGrpSpPr>
              <p:grpSpPr bwMode="auto">
                <a:xfrm>
                  <a:off x="1331640" y="2911064"/>
                  <a:ext cx="3672408" cy="879798"/>
                  <a:chOff x="1619672" y="1988840"/>
                  <a:chExt cx="5494902" cy="1311846"/>
                </a:xfrm>
              </p:grpSpPr>
              <p:pic>
                <p:nvPicPr>
                  <p:cNvPr id="59433" name="Image 3"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88840"/>
                    <a:ext cx="5494902" cy="131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96578" y="1990770"/>
                    <a:ext cx="215768" cy="923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Rectangle 5"/>
                  <p:cNvSpPr/>
                  <p:nvPr/>
                </p:nvSpPr>
                <p:spPr>
                  <a:xfrm>
                    <a:off x="6155123" y="1990770"/>
                    <a:ext cx="215768" cy="923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pic>
              <p:nvPicPr>
                <p:cNvPr id="59427" name="Image 8"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4759" y="3042444"/>
                  <a:ext cx="367945" cy="2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Image 9"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032694"/>
                  <a:ext cx="365792" cy="22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ultiplier 10"/>
                <p:cNvSpPr/>
                <p:nvPr/>
              </p:nvSpPr>
              <p:spPr>
                <a:xfrm>
                  <a:off x="4018695" y="3386738"/>
                  <a:ext cx="498159" cy="534562"/>
                </a:xfrm>
                <a:prstGeom prst="mathMultiply">
                  <a:avLst>
                    <a:gd name="adj1" fmla="val 10836"/>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59430" name="Image 11"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4289" y="3963620"/>
                  <a:ext cx="605932" cy="8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cxnSp>
              <p:nvCxnSpPr>
                <p:cNvPr id="13" name="Connecteur droit 12"/>
                <p:cNvCxnSpPr/>
                <p:nvPr/>
              </p:nvCxnSpPr>
              <p:spPr>
                <a:xfrm>
                  <a:off x="2221060" y="3792086"/>
                  <a:ext cx="0" cy="25312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Multiplier 41"/>
                <p:cNvSpPr/>
                <p:nvPr/>
              </p:nvSpPr>
              <p:spPr>
                <a:xfrm>
                  <a:off x="1323062" y="2121136"/>
                  <a:ext cx="276938" cy="1396587"/>
                </a:xfrm>
                <a:prstGeom prst="mathMultiply">
                  <a:avLst>
                    <a:gd name="adj1" fmla="val 2183"/>
                  </a:avLst>
                </a:prstGeom>
                <a:solidFill>
                  <a:srgbClr val="FF0000"/>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59424" name="ZoneTexte 21"/>
              <p:cNvSpPr txBox="1">
                <a:spLocks noChangeArrowheads="1"/>
              </p:cNvSpPr>
              <p:nvPr/>
            </p:nvSpPr>
            <p:spPr bwMode="auto">
              <a:xfrm>
                <a:off x="1529655" y="1508919"/>
                <a:ext cx="792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solidFill>
                      <a:srgbClr val="92D050"/>
                    </a:solidFill>
                  </a:rPr>
                  <a:t>aatP</a:t>
                </a:r>
              </a:p>
            </p:txBody>
          </p:sp>
          <p:pic>
            <p:nvPicPr>
              <p:cNvPr id="59425" name="Image 22"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9509" y="2403077"/>
                <a:ext cx="396274" cy="2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397" name="Groupe 26"/>
            <p:cNvGrpSpPr>
              <a:grpSpLocks/>
            </p:cNvGrpSpPr>
            <p:nvPr/>
          </p:nvGrpSpPr>
          <p:grpSpPr bwMode="auto">
            <a:xfrm>
              <a:off x="1883374" y="4883871"/>
              <a:ext cx="612068" cy="282833"/>
              <a:chOff x="4034357" y="2635862"/>
              <a:chExt cx="612068" cy="307777"/>
            </a:xfrm>
          </p:grpSpPr>
          <p:sp>
            <p:nvSpPr>
              <p:cNvPr id="25" name="Ellipse 24"/>
              <p:cNvSpPr/>
              <p:nvPr/>
            </p:nvSpPr>
            <p:spPr>
              <a:xfrm>
                <a:off x="4140071" y="2654919"/>
                <a:ext cx="399838" cy="269052"/>
              </a:xfrm>
              <a:prstGeom prst="ellipse">
                <a:avLst/>
              </a:prstGeom>
              <a:solidFill>
                <a:srgbClr val="E4FAD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9422" name="ZoneTexte 25"/>
              <p:cNvSpPr txBox="1">
                <a:spLocks noChangeArrowheads="1"/>
              </p:cNvSpPr>
              <p:nvPr/>
            </p:nvSpPr>
            <p:spPr bwMode="auto">
              <a:xfrm>
                <a:off x="4034357" y="2635862"/>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IHF</a:t>
                </a:r>
              </a:p>
            </p:txBody>
          </p:sp>
        </p:grpSp>
        <p:sp>
          <p:nvSpPr>
            <p:cNvPr id="59398" name="ZoneTexte 38"/>
            <p:cNvSpPr txBox="1">
              <a:spLocks noChangeArrowheads="1"/>
            </p:cNvSpPr>
            <p:nvPr/>
          </p:nvSpPr>
          <p:spPr bwMode="auto">
            <a:xfrm>
              <a:off x="1176072" y="2996952"/>
              <a:ext cx="754836" cy="24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solidFill>
                    <a:srgbClr val="92D050"/>
                  </a:solidFill>
                </a:rPr>
                <a:t>aatB</a:t>
              </a:r>
            </a:p>
          </p:txBody>
        </p:sp>
        <p:grpSp>
          <p:nvGrpSpPr>
            <p:cNvPr id="59399" name="Groupe 64"/>
            <p:cNvGrpSpPr>
              <a:grpSpLocks/>
            </p:cNvGrpSpPr>
            <p:nvPr/>
          </p:nvGrpSpPr>
          <p:grpSpPr bwMode="auto">
            <a:xfrm>
              <a:off x="342213" y="1700808"/>
              <a:ext cx="5165891" cy="1375208"/>
              <a:chOff x="342213" y="1844823"/>
              <a:chExt cx="5165891" cy="1375208"/>
            </a:xfrm>
          </p:grpSpPr>
          <p:grpSp>
            <p:nvGrpSpPr>
              <p:cNvPr id="59415" name="Groupe 35"/>
              <p:cNvGrpSpPr>
                <a:grpSpLocks/>
              </p:cNvGrpSpPr>
              <p:nvPr/>
            </p:nvGrpSpPr>
            <p:grpSpPr bwMode="auto">
              <a:xfrm>
                <a:off x="342213" y="1844823"/>
                <a:ext cx="5165891" cy="1283601"/>
                <a:chOff x="727290" y="746512"/>
                <a:chExt cx="5420833" cy="1792567"/>
              </a:xfrm>
            </p:grpSpPr>
            <p:sp>
              <p:nvSpPr>
                <p:cNvPr id="32" name="Arc 31"/>
                <p:cNvSpPr/>
                <p:nvPr/>
              </p:nvSpPr>
              <p:spPr>
                <a:xfrm rot="10800000">
                  <a:off x="844220" y="1599782"/>
                  <a:ext cx="3844920" cy="940440"/>
                </a:xfrm>
                <a:prstGeom prst="arc">
                  <a:avLst>
                    <a:gd name="adj1" fmla="val 11474752"/>
                    <a:gd name="adj2" fmla="val 21394704"/>
                  </a:avLst>
                </a:prstGeom>
                <a:ln w="76200">
                  <a:solidFill>
                    <a:srgbClr val="00CC5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34" name="Forme libre 33"/>
                <p:cNvSpPr/>
                <p:nvPr/>
              </p:nvSpPr>
              <p:spPr>
                <a:xfrm>
                  <a:off x="727290" y="745662"/>
                  <a:ext cx="5420030" cy="1769573"/>
                </a:xfrm>
                <a:custGeom>
                  <a:avLst/>
                  <a:gdLst>
                    <a:gd name="connsiteX0" fmla="*/ 273558 w 5667126"/>
                    <a:gd name="connsiteY0" fmla="*/ 1970522 h 2314347"/>
                    <a:gd name="connsiteX1" fmla="*/ 23186 w 5667126"/>
                    <a:gd name="connsiteY1" fmla="*/ 1774580 h 2314347"/>
                    <a:gd name="connsiteX2" fmla="*/ 77615 w 5667126"/>
                    <a:gd name="connsiteY2" fmla="*/ 1393580 h 2314347"/>
                    <a:gd name="connsiteX3" fmla="*/ 611015 w 5667126"/>
                    <a:gd name="connsiteY3" fmla="*/ 1067008 h 2314347"/>
                    <a:gd name="connsiteX4" fmla="*/ 1601615 w 5667126"/>
                    <a:gd name="connsiteY4" fmla="*/ 1154094 h 2314347"/>
                    <a:gd name="connsiteX5" fmla="*/ 2080586 w 5667126"/>
                    <a:gd name="connsiteY5" fmla="*/ 794865 h 2314347"/>
                    <a:gd name="connsiteX6" fmla="*/ 1764901 w 5667126"/>
                    <a:gd name="connsiteY6" fmla="*/ 446522 h 2314347"/>
                    <a:gd name="connsiteX7" fmla="*/ 1187958 w 5667126"/>
                    <a:gd name="connsiteY7" fmla="*/ 305008 h 2314347"/>
                    <a:gd name="connsiteX8" fmla="*/ 1068215 w 5667126"/>
                    <a:gd name="connsiteY8" fmla="*/ 675122 h 2314347"/>
                    <a:gd name="connsiteX9" fmla="*/ 1514529 w 5667126"/>
                    <a:gd name="connsiteY9" fmla="*/ 990808 h 2314347"/>
                    <a:gd name="connsiteX10" fmla="*/ 2352729 w 5667126"/>
                    <a:gd name="connsiteY10" fmla="*/ 1121437 h 2314347"/>
                    <a:gd name="connsiteX11" fmla="*/ 3092958 w 5667126"/>
                    <a:gd name="connsiteY11" fmla="*/ 664237 h 2314347"/>
                    <a:gd name="connsiteX12" fmla="*/ 3027643 w 5667126"/>
                    <a:gd name="connsiteY12" fmla="*/ 65522 h 2314347"/>
                    <a:gd name="connsiteX13" fmla="*/ 2472472 w 5667126"/>
                    <a:gd name="connsiteY13" fmla="*/ 43751 h 2314347"/>
                    <a:gd name="connsiteX14" fmla="*/ 2766386 w 5667126"/>
                    <a:gd name="connsiteY14" fmla="*/ 315894 h 2314347"/>
                    <a:gd name="connsiteX15" fmla="*/ 3267129 w 5667126"/>
                    <a:gd name="connsiteY15" fmla="*/ 130837 h 2314347"/>
                    <a:gd name="connsiteX16" fmla="*/ 4007358 w 5667126"/>
                    <a:gd name="connsiteY16" fmla="*/ 119951 h 2314347"/>
                    <a:gd name="connsiteX17" fmla="*/ 4671386 w 5667126"/>
                    <a:gd name="connsiteY17" fmla="*/ 413865 h 2314347"/>
                    <a:gd name="connsiteX18" fmla="*/ 4976186 w 5667126"/>
                    <a:gd name="connsiteY18" fmla="*/ 794865 h 2314347"/>
                    <a:gd name="connsiteX19" fmla="*/ 4997958 w 5667126"/>
                    <a:gd name="connsiteY19" fmla="*/ 1143208 h 2314347"/>
                    <a:gd name="connsiteX20" fmla="*/ 4421015 w 5667126"/>
                    <a:gd name="connsiteY20" fmla="*/ 969037 h 2314347"/>
                    <a:gd name="connsiteX21" fmla="*/ 3811415 w 5667126"/>
                    <a:gd name="connsiteY21" fmla="*/ 773094 h 2314347"/>
                    <a:gd name="connsiteX22" fmla="*/ 3800529 w 5667126"/>
                    <a:gd name="connsiteY22" fmla="*/ 1393580 h 2314347"/>
                    <a:gd name="connsiteX23" fmla="*/ 5411615 w 5667126"/>
                    <a:gd name="connsiteY23" fmla="*/ 1654837 h 2314347"/>
                    <a:gd name="connsiteX24" fmla="*/ 5564015 w 5667126"/>
                    <a:gd name="connsiteY24" fmla="*/ 2307980 h 2314347"/>
                    <a:gd name="connsiteX25" fmla="*/ 4410129 w 5667126"/>
                    <a:gd name="connsiteY25" fmla="*/ 1992294 h 2314347"/>
                    <a:gd name="connsiteX26" fmla="*/ 3876729 w 5667126"/>
                    <a:gd name="connsiteY26" fmla="*/ 2079380 h 2314347"/>
                    <a:gd name="connsiteX27" fmla="*/ 3484843 w 5667126"/>
                    <a:gd name="connsiteY27" fmla="*/ 2166465 h 2314347"/>
                    <a:gd name="connsiteX28" fmla="*/ 3495729 w 5667126"/>
                    <a:gd name="connsiteY28" fmla="*/ 2155580 h 231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7126" h="2314347">
                      <a:moveTo>
                        <a:pt x="273558" y="1970522"/>
                      </a:moveTo>
                      <a:cubicBezTo>
                        <a:pt x="164700" y="1920629"/>
                        <a:pt x="55843" y="1870737"/>
                        <a:pt x="23186" y="1774580"/>
                      </a:cubicBezTo>
                      <a:cubicBezTo>
                        <a:pt x="-9471" y="1678423"/>
                        <a:pt x="-20356" y="1511509"/>
                        <a:pt x="77615" y="1393580"/>
                      </a:cubicBezTo>
                      <a:cubicBezTo>
                        <a:pt x="175586" y="1275651"/>
                        <a:pt x="357015" y="1106922"/>
                        <a:pt x="611015" y="1067008"/>
                      </a:cubicBezTo>
                      <a:cubicBezTo>
                        <a:pt x="865015" y="1027094"/>
                        <a:pt x="1356687" y="1199451"/>
                        <a:pt x="1601615" y="1154094"/>
                      </a:cubicBezTo>
                      <a:cubicBezTo>
                        <a:pt x="1846543" y="1108737"/>
                        <a:pt x="2053372" y="912794"/>
                        <a:pt x="2080586" y="794865"/>
                      </a:cubicBezTo>
                      <a:cubicBezTo>
                        <a:pt x="2107800" y="676936"/>
                        <a:pt x="1913672" y="528165"/>
                        <a:pt x="1764901" y="446522"/>
                      </a:cubicBezTo>
                      <a:cubicBezTo>
                        <a:pt x="1616130" y="364879"/>
                        <a:pt x="1304072" y="266908"/>
                        <a:pt x="1187958" y="305008"/>
                      </a:cubicBezTo>
                      <a:cubicBezTo>
                        <a:pt x="1071844" y="343108"/>
                        <a:pt x="1013787" y="560822"/>
                        <a:pt x="1068215" y="675122"/>
                      </a:cubicBezTo>
                      <a:cubicBezTo>
                        <a:pt x="1122643" y="789422"/>
                        <a:pt x="1300443" y="916422"/>
                        <a:pt x="1514529" y="990808"/>
                      </a:cubicBezTo>
                      <a:cubicBezTo>
                        <a:pt x="1728615" y="1065194"/>
                        <a:pt x="2089658" y="1175865"/>
                        <a:pt x="2352729" y="1121437"/>
                      </a:cubicBezTo>
                      <a:cubicBezTo>
                        <a:pt x="2615800" y="1067009"/>
                        <a:pt x="2980472" y="840223"/>
                        <a:pt x="3092958" y="664237"/>
                      </a:cubicBezTo>
                      <a:cubicBezTo>
                        <a:pt x="3205444" y="488251"/>
                        <a:pt x="3131057" y="168936"/>
                        <a:pt x="3027643" y="65522"/>
                      </a:cubicBezTo>
                      <a:cubicBezTo>
                        <a:pt x="2924229" y="-37892"/>
                        <a:pt x="2516015" y="2022"/>
                        <a:pt x="2472472" y="43751"/>
                      </a:cubicBezTo>
                      <a:cubicBezTo>
                        <a:pt x="2428929" y="85480"/>
                        <a:pt x="2633943" y="301380"/>
                        <a:pt x="2766386" y="315894"/>
                      </a:cubicBezTo>
                      <a:cubicBezTo>
                        <a:pt x="2898829" y="330408"/>
                        <a:pt x="3060301" y="163494"/>
                        <a:pt x="3267129" y="130837"/>
                      </a:cubicBezTo>
                      <a:cubicBezTo>
                        <a:pt x="3473957" y="98180"/>
                        <a:pt x="3773315" y="72780"/>
                        <a:pt x="4007358" y="119951"/>
                      </a:cubicBezTo>
                      <a:cubicBezTo>
                        <a:pt x="4241401" y="167122"/>
                        <a:pt x="4509915" y="301379"/>
                        <a:pt x="4671386" y="413865"/>
                      </a:cubicBezTo>
                      <a:cubicBezTo>
                        <a:pt x="4832857" y="526351"/>
                        <a:pt x="4921757" y="673308"/>
                        <a:pt x="4976186" y="794865"/>
                      </a:cubicBezTo>
                      <a:cubicBezTo>
                        <a:pt x="5030615" y="916422"/>
                        <a:pt x="5090487" y="1114179"/>
                        <a:pt x="4997958" y="1143208"/>
                      </a:cubicBezTo>
                      <a:cubicBezTo>
                        <a:pt x="4905430" y="1172237"/>
                        <a:pt x="4421015" y="969037"/>
                        <a:pt x="4421015" y="969037"/>
                      </a:cubicBezTo>
                      <a:cubicBezTo>
                        <a:pt x="4223258" y="907351"/>
                        <a:pt x="3914829" y="702337"/>
                        <a:pt x="3811415" y="773094"/>
                      </a:cubicBezTo>
                      <a:cubicBezTo>
                        <a:pt x="3708001" y="843851"/>
                        <a:pt x="3533829" y="1246623"/>
                        <a:pt x="3800529" y="1393580"/>
                      </a:cubicBezTo>
                      <a:cubicBezTo>
                        <a:pt x="4067229" y="1540537"/>
                        <a:pt x="5117701" y="1502437"/>
                        <a:pt x="5411615" y="1654837"/>
                      </a:cubicBezTo>
                      <a:cubicBezTo>
                        <a:pt x="5705529" y="1807237"/>
                        <a:pt x="5730929" y="2251737"/>
                        <a:pt x="5564015" y="2307980"/>
                      </a:cubicBezTo>
                      <a:cubicBezTo>
                        <a:pt x="5397101" y="2364223"/>
                        <a:pt x="4691343" y="2030394"/>
                        <a:pt x="4410129" y="1992294"/>
                      </a:cubicBezTo>
                      <a:cubicBezTo>
                        <a:pt x="4128915" y="1954194"/>
                        <a:pt x="4030943" y="2050352"/>
                        <a:pt x="3876729" y="2079380"/>
                      </a:cubicBezTo>
                      <a:cubicBezTo>
                        <a:pt x="3722515" y="2108408"/>
                        <a:pt x="3548343" y="2153765"/>
                        <a:pt x="3484843" y="2166465"/>
                      </a:cubicBezTo>
                      <a:cubicBezTo>
                        <a:pt x="3421343" y="2179165"/>
                        <a:pt x="3458536" y="2167372"/>
                        <a:pt x="3495729" y="2155580"/>
                      </a:cubicBezTo>
                    </a:path>
                  </a:pathLst>
                </a:custGeom>
                <a:ln w="76200">
                  <a:solidFill>
                    <a:srgbClr val="00CC5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sp>
            <p:nvSpPr>
              <p:cNvPr id="38" name="Rectangle 37"/>
              <p:cNvSpPr/>
              <p:nvPr/>
            </p:nvSpPr>
            <p:spPr>
              <a:xfrm>
                <a:off x="1484374" y="3020260"/>
                <a:ext cx="137649" cy="180554"/>
              </a:xfrm>
              <a:prstGeom prst="rect">
                <a:avLst/>
              </a:prstGeom>
              <a:solidFill>
                <a:srgbClr val="E4FAD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0" name="ZoneTexte 39"/>
              <p:cNvSpPr txBox="1"/>
              <p:nvPr/>
            </p:nvSpPr>
            <p:spPr>
              <a:xfrm rot="762071">
                <a:off x="624066" y="2880371"/>
                <a:ext cx="684969" cy="21308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lnSpc>
                    <a:spcPts val="1600"/>
                  </a:lnSpc>
                  <a:spcBef>
                    <a:spcPts val="0"/>
                  </a:spcBef>
                  <a:spcAft>
                    <a:spcPts val="0"/>
                  </a:spcAft>
                  <a:defRPr/>
                </a:pPr>
                <a:r>
                  <a:rPr lang="fr-FR" b="1" dirty="0">
                    <a:solidFill>
                      <a:srgbClr val="00B050"/>
                    </a:solidFill>
                  </a:rPr>
                  <a:t>GAL</a:t>
                </a:r>
              </a:p>
            </p:txBody>
          </p:sp>
          <p:sp>
            <p:nvSpPr>
              <p:cNvPr id="41" name="ZoneTexte 40"/>
              <p:cNvSpPr txBox="1"/>
              <p:nvPr/>
            </p:nvSpPr>
            <p:spPr>
              <a:xfrm>
                <a:off x="1779337" y="3000740"/>
                <a:ext cx="684969" cy="21959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lnSpc>
                    <a:spcPts val="1600"/>
                  </a:lnSpc>
                  <a:spcBef>
                    <a:spcPts val="0"/>
                  </a:spcBef>
                  <a:spcAft>
                    <a:spcPts val="0"/>
                  </a:spcAft>
                  <a:defRPr/>
                </a:pPr>
                <a:r>
                  <a:rPr lang="fr-FR" b="1" dirty="0">
                    <a:solidFill>
                      <a:srgbClr val="00B050"/>
                    </a:solidFill>
                  </a:rPr>
                  <a:t>BIO</a:t>
                </a:r>
              </a:p>
            </p:txBody>
          </p:sp>
        </p:grpSp>
        <p:sp>
          <p:nvSpPr>
            <p:cNvPr id="59400" name="ZoneTexte 44"/>
            <p:cNvSpPr txBox="1">
              <a:spLocks noChangeArrowheads="1"/>
            </p:cNvSpPr>
            <p:nvPr/>
          </p:nvSpPr>
          <p:spPr bwMode="auto">
            <a:xfrm>
              <a:off x="3501528" y="299682"/>
              <a:ext cx="2140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solidFill>
                    <a:srgbClr val="FF0000"/>
                  </a:solidFill>
                </a:rPr>
                <a:t>Cycle lysogénique</a:t>
              </a:r>
            </a:p>
          </p:txBody>
        </p:sp>
        <p:cxnSp>
          <p:nvCxnSpPr>
            <p:cNvPr id="67" name="Connecteur droit avec flèche 66"/>
            <p:cNvCxnSpPr/>
            <p:nvPr/>
          </p:nvCxnSpPr>
          <p:spPr>
            <a:xfrm>
              <a:off x="4555265" y="3666781"/>
              <a:ext cx="1889401"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9402" name="Groupe 69"/>
            <p:cNvGrpSpPr>
              <a:grpSpLocks/>
            </p:cNvGrpSpPr>
            <p:nvPr/>
          </p:nvGrpSpPr>
          <p:grpSpPr bwMode="auto">
            <a:xfrm>
              <a:off x="6108153" y="1194920"/>
              <a:ext cx="2869927" cy="5249333"/>
              <a:chOff x="6089186" y="1293370"/>
              <a:chExt cx="2869927" cy="5249333"/>
            </a:xfrm>
          </p:grpSpPr>
          <p:grpSp>
            <p:nvGrpSpPr>
              <p:cNvPr id="59404" name="Groupe 68"/>
              <p:cNvGrpSpPr>
                <a:grpSpLocks/>
              </p:cNvGrpSpPr>
              <p:nvPr/>
            </p:nvGrpSpPr>
            <p:grpSpPr bwMode="auto">
              <a:xfrm>
                <a:off x="6089186" y="1293370"/>
                <a:ext cx="2869927" cy="5249333"/>
                <a:chOff x="6089186" y="1293370"/>
                <a:chExt cx="2869927" cy="5249333"/>
              </a:xfrm>
            </p:grpSpPr>
            <p:grpSp>
              <p:nvGrpSpPr>
                <p:cNvPr id="59407" name="Groupe 48"/>
                <p:cNvGrpSpPr>
                  <a:grpSpLocks/>
                </p:cNvGrpSpPr>
                <p:nvPr/>
              </p:nvGrpSpPr>
              <p:grpSpPr bwMode="auto">
                <a:xfrm>
                  <a:off x="6773176" y="3066417"/>
                  <a:ext cx="1452087" cy="1370767"/>
                  <a:chOff x="6792321" y="2490354"/>
                  <a:chExt cx="1452087" cy="1370767"/>
                </a:xfrm>
              </p:grpSpPr>
              <p:sp>
                <p:nvSpPr>
                  <p:cNvPr id="46" name="Ellipse 45"/>
                  <p:cNvSpPr/>
                  <p:nvPr/>
                </p:nvSpPr>
                <p:spPr>
                  <a:xfrm>
                    <a:off x="6803715" y="2489722"/>
                    <a:ext cx="1440402" cy="137123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7" name="Arc 46"/>
                  <p:cNvSpPr/>
                  <p:nvPr/>
                </p:nvSpPr>
                <p:spPr>
                  <a:xfrm rot="20319831">
                    <a:off x="6792245" y="2504361"/>
                    <a:ext cx="1302752" cy="1039409"/>
                  </a:xfrm>
                  <a:prstGeom prst="arc">
                    <a:avLst>
                      <a:gd name="adj1" fmla="val 15186680"/>
                      <a:gd name="adj2" fmla="val 20346052"/>
                    </a:avLst>
                  </a:prstGeom>
                  <a:ln w="76200">
                    <a:solidFill>
                      <a:srgbClr val="FF5757"/>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pic>
              <p:nvPicPr>
                <p:cNvPr id="59408" name="Image 49"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49" y="2809030"/>
                  <a:ext cx="367945" cy="20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ZoneTexte 50"/>
                <p:cNvSpPr txBox="1">
                  <a:spLocks noChangeArrowheads="1"/>
                </p:cNvSpPr>
                <p:nvPr/>
              </p:nvSpPr>
              <p:spPr bwMode="auto">
                <a:xfrm>
                  <a:off x="6089186" y="1293370"/>
                  <a:ext cx="2869927" cy="85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err="1"/>
                    <a:t>prophage</a:t>
                  </a:r>
                  <a:r>
                    <a:rPr lang="fr-FR" altLang="fr-FR" sz="1600" b="1" dirty="0"/>
                    <a:t> en dormance dans le chromosome bactérien  tant que CI est exprimé</a:t>
                  </a:r>
                </a:p>
              </p:txBody>
            </p:sp>
            <p:cxnSp>
              <p:nvCxnSpPr>
                <p:cNvPr id="53" name="Connecteur droit avec flèche 52"/>
                <p:cNvCxnSpPr/>
                <p:nvPr/>
              </p:nvCxnSpPr>
              <p:spPr>
                <a:xfrm>
                  <a:off x="7505590" y="2374472"/>
                  <a:ext cx="0" cy="33020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a:off x="7525254" y="4591552"/>
                  <a:ext cx="0" cy="33020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412" name="ZoneTexte 62"/>
                <p:cNvSpPr txBox="1">
                  <a:spLocks noChangeArrowheads="1"/>
                </p:cNvSpPr>
                <p:nvPr/>
              </p:nvSpPr>
              <p:spPr bwMode="auto">
                <a:xfrm>
                  <a:off x="6222331" y="5076283"/>
                  <a:ext cx="2603638" cy="146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Il est distribué dans</a:t>
                  </a:r>
                </a:p>
                <a:p>
                  <a:pPr algn="ctr"/>
                  <a:r>
                    <a:rPr lang="fr-FR" altLang="fr-FR" sz="1600" b="1" dirty="0"/>
                    <a:t> les bactéries-filles avec le</a:t>
                  </a:r>
                </a:p>
                <a:p>
                  <a:pPr algn="ctr"/>
                  <a:r>
                    <a:rPr lang="fr-FR" altLang="fr-FR" sz="1600" b="1" dirty="0"/>
                    <a:t>chromosome de l’hôte.</a:t>
                  </a:r>
                </a:p>
                <a:p>
                  <a:pPr algn="ctr"/>
                  <a:endParaRPr lang="fr-FR" altLang="fr-FR" sz="700" b="1" dirty="0"/>
                </a:p>
                <a:p>
                  <a:pPr algn="ctr"/>
                  <a:r>
                    <a:rPr lang="fr-FR" altLang="fr-FR" sz="1600" b="1" dirty="0"/>
                    <a:t>CI inhibe toute infection ultérieure par un phage </a:t>
                  </a:r>
                  <a:r>
                    <a:rPr lang="fr-FR" altLang="fr-FR" sz="1600" b="1" dirty="0">
                      <a:latin typeface="Symbol" panose="05050102010706020507" pitchFamily="18" charset="2"/>
                    </a:rPr>
                    <a:t>l</a:t>
                  </a:r>
                </a:p>
              </p:txBody>
            </p:sp>
          </p:grpSp>
          <p:sp>
            <p:nvSpPr>
              <p:cNvPr id="60" name="ZoneTexte 59"/>
              <p:cNvSpPr txBox="1"/>
              <p:nvPr/>
            </p:nvSpPr>
            <p:spPr>
              <a:xfrm rot="18454858">
                <a:off x="6885319" y="3218078"/>
                <a:ext cx="213087" cy="16550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lnSpc>
                    <a:spcPts val="1000"/>
                  </a:lnSpc>
                  <a:spcBef>
                    <a:spcPts val="0"/>
                  </a:spcBef>
                  <a:spcAft>
                    <a:spcPts val="0"/>
                  </a:spcAft>
                  <a:defRPr/>
                </a:pPr>
                <a:endParaRPr lang="fr-FR" sz="500" b="1" dirty="0">
                  <a:solidFill>
                    <a:srgbClr val="00B050"/>
                  </a:solidFill>
                </a:endParaRPr>
              </a:p>
            </p:txBody>
          </p:sp>
          <p:sp>
            <p:nvSpPr>
              <p:cNvPr id="61" name="ZoneTexte 60"/>
              <p:cNvSpPr txBox="1"/>
              <p:nvPr/>
            </p:nvSpPr>
            <p:spPr>
              <a:xfrm rot="2484251">
                <a:off x="7969337" y="3210553"/>
                <a:ext cx="224499" cy="16103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lnSpc>
                    <a:spcPts val="1000"/>
                  </a:lnSpc>
                  <a:spcBef>
                    <a:spcPts val="0"/>
                  </a:spcBef>
                  <a:spcAft>
                    <a:spcPts val="0"/>
                  </a:spcAft>
                  <a:defRPr/>
                </a:pPr>
                <a:endParaRPr lang="fr-FR" sz="1600" b="1" dirty="0">
                  <a:solidFill>
                    <a:srgbClr val="00B050"/>
                  </a:solidFill>
                </a:endParaRPr>
              </a:p>
            </p:txBody>
          </p:sp>
        </p:grpSp>
        <p:sp>
          <p:nvSpPr>
            <p:cNvPr id="43" name="Rectangle 42"/>
            <p:cNvSpPr/>
            <p:nvPr/>
          </p:nvSpPr>
          <p:spPr>
            <a:xfrm>
              <a:off x="1554838" y="4345080"/>
              <a:ext cx="137649" cy="178928"/>
            </a:xfrm>
            <a:prstGeom prst="rect">
              <a:avLst/>
            </a:prstGeom>
            <a:solidFill>
              <a:srgbClr val="E4FAD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Tree>
    <p:extLst>
      <p:ext uri="{BB962C8B-B14F-4D97-AF65-F5344CB8AC3E}">
        <p14:creationId xmlns:p14="http://schemas.microsoft.com/office/powerpoint/2010/main" val="55270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1"/>
          <p:cNvSpPr txBox="1">
            <a:spLocks noChangeArrowheads="1"/>
          </p:cNvSpPr>
          <p:nvPr/>
        </p:nvSpPr>
        <p:spPr bwMode="auto">
          <a:xfrm>
            <a:off x="1439653" y="2890391"/>
            <a:ext cx="6264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14350" indent="-514350" algn="ctr">
              <a:buAutoNum type="arabicPeriod"/>
            </a:pPr>
            <a:r>
              <a:rPr lang="fr-FR" altLang="fr-FR" sz="3200" b="1" dirty="0">
                <a:solidFill>
                  <a:srgbClr val="FF0000"/>
                </a:solidFill>
              </a:rPr>
              <a:t>Les virus: petits mais nombreux!</a:t>
            </a:r>
          </a:p>
          <a:p>
            <a:pPr algn="ctr"/>
            <a:endParaRPr lang="fr-FR" altLang="fr-FR" sz="3200" b="1"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3338513"/>
            <a:ext cx="415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necteur droit 19"/>
          <p:cNvCxnSpPr/>
          <p:nvPr/>
        </p:nvCxnSpPr>
        <p:spPr>
          <a:xfrm flipV="1">
            <a:off x="6108700" y="2965450"/>
            <a:ext cx="600075" cy="7938"/>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63" name="Groupe 62"/>
          <p:cNvGrpSpPr>
            <a:grpSpLocks/>
          </p:cNvGrpSpPr>
          <p:nvPr/>
        </p:nvGrpSpPr>
        <p:grpSpPr bwMode="auto">
          <a:xfrm>
            <a:off x="1920875" y="2238375"/>
            <a:ext cx="5253038" cy="2374900"/>
            <a:chOff x="1741027" y="1530732"/>
            <a:chExt cx="5253391" cy="2376264"/>
          </a:xfrm>
        </p:grpSpPr>
        <p:grpSp>
          <p:nvGrpSpPr>
            <p:cNvPr id="60451" name="Groupe 27"/>
            <p:cNvGrpSpPr>
              <a:grpSpLocks/>
            </p:cNvGrpSpPr>
            <p:nvPr/>
          </p:nvGrpSpPr>
          <p:grpSpPr bwMode="auto">
            <a:xfrm>
              <a:off x="2593163" y="2694584"/>
              <a:ext cx="612068" cy="282833"/>
              <a:chOff x="4034357" y="2635862"/>
              <a:chExt cx="612068" cy="307777"/>
            </a:xfrm>
          </p:grpSpPr>
          <p:sp>
            <p:nvSpPr>
              <p:cNvPr id="29" name="Ellipse 28"/>
              <p:cNvSpPr/>
              <p:nvPr/>
            </p:nvSpPr>
            <p:spPr>
              <a:xfrm>
                <a:off x="4139548" y="2655369"/>
                <a:ext cx="401664" cy="269646"/>
              </a:xfrm>
              <a:prstGeom prst="ellipse">
                <a:avLst/>
              </a:prstGeom>
              <a:solidFill>
                <a:srgbClr val="E4FAD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0463" name="ZoneTexte 29"/>
              <p:cNvSpPr txBox="1">
                <a:spLocks noChangeArrowheads="1"/>
              </p:cNvSpPr>
              <p:nvPr/>
            </p:nvSpPr>
            <p:spPr bwMode="auto">
              <a:xfrm>
                <a:off x="4034357" y="2635862"/>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IHF</a:t>
                </a:r>
              </a:p>
            </p:txBody>
          </p:sp>
        </p:grpSp>
        <p:cxnSp>
          <p:nvCxnSpPr>
            <p:cNvPr id="11" name="Connecteur droit 10"/>
            <p:cNvCxnSpPr/>
            <p:nvPr/>
          </p:nvCxnSpPr>
          <p:spPr>
            <a:xfrm>
              <a:off x="3073030" y="2385298"/>
              <a:ext cx="0" cy="24620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0453" name="Groupe 61"/>
            <p:cNvGrpSpPr>
              <a:grpSpLocks/>
            </p:cNvGrpSpPr>
            <p:nvPr/>
          </p:nvGrpSpPr>
          <p:grpSpPr bwMode="auto">
            <a:xfrm>
              <a:off x="1741027" y="1530732"/>
              <a:ext cx="5253391" cy="2376264"/>
              <a:chOff x="1741027" y="1530732"/>
              <a:chExt cx="5253391" cy="2376264"/>
            </a:xfrm>
          </p:grpSpPr>
          <p:grpSp>
            <p:nvGrpSpPr>
              <p:cNvPr id="60454" name="Groupe 5"/>
              <p:cNvGrpSpPr>
                <a:grpSpLocks/>
              </p:cNvGrpSpPr>
              <p:nvPr/>
            </p:nvGrpSpPr>
            <p:grpSpPr bwMode="auto">
              <a:xfrm>
                <a:off x="2138940" y="1530732"/>
                <a:ext cx="3862312" cy="854210"/>
                <a:chOff x="1619672" y="1988840"/>
                <a:chExt cx="5494902" cy="1311846"/>
              </a:xfrm>
            </p:grpSpPr>
            <p:pic>
              <p:nvPicPr>
                <p:cNvPr id="60459" name="Image 12"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988840"/>
                  <a:ext cx="5494902" cy="131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294775" y="1988840"/>
                  <a:ext cx="216834" cy="924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6155931" y="1988840"/>
                  <a:ext cx="214574" cy="924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6" name="Rectangle 15"/>
              <p:cNvSpPr/>
              <p:nvPr/>
            </p:nvSpPr>
            <p:spPr>
              <a:xfrm>
                <a:off x="2242711" y="2147036"/>
                <a:ext cx="144473" cy="238262"/>
              </a:xfrm>
              <a:prstGeom prst="rect">
                <a:avLst/>
              </a:prstGeom>
              <a:solidFill>
                <a:srgbClr val="E4FAD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Forme libre 25"/>
              <p:cNvSpPr/>
              <p:nvPr/>
            </p:nvSpPr>
            <p:spPr>
              <a:xfrm>
                <a:off x="6513373" y="2245517"/>
                <a:ext cx="401665" cy="849801"/>
              </a:xfrm>
              <a:custGeom>
                <a:avLst/>
                <a:gdLst>
                  <a:gd name="connsiteX0" fmla="*/ 0 w 402102"/>
                  <a:gd name="connsiteY0" fmla="*/ 937 h 850022"/>
                  <a:gd name="connsiteX1" fmla="*/ 141514 w 402102"/>
                  <a:gd name="connsiteY1" fmla="*/ 22708 h 850022"/>
                  <a:gd name="connsiteX2" fmla="*/ 315686 w 402102"/>
                  <a:gd name="connsiteY2" fmla="*/ 153337 h 850022"/>
                  <a:gd name="connsiteX3" fmla="*/ 391886 w 402102"/>
                  <a:gd name="connsiteY3" fmla="*/ 338394 h 850022"/>
                  <a:gd name="connsiteX4" fmla="*/ 391886 w 402102"/>
                  <a:gd name="connsiteY4" fmla="*/ 566994 h 850022"/>
                  <a:gd name="connsiteX5" fmla="*/ 304800 w 402102"/>
                  <a:gd name="connsiteY5" fmla="*/ 850022 h 850022"/>
                  <a:gd name="connsiteX6" fmla="*/ 304800 w 402102"/>
                  <a:gd name="connsiteY6" fmla="*/ 850022 h 85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02" h="850022">
                    <a:moveTo>
                      <a:pt x="0" y="937"/>
                    </a:moveTo>
                    <a:cubicBezTo>
                      <a:pt x="44450" y="-878"/>
                      <a:pt x="88900" y="-2692"/>
                      <a:pt x="141514" y="22708"/>
                    </a:cubicBezTo>
                    <a:cubicBezTo>
                      <a:pt x="194128" y="48108"/>
                      <a:pt x="273957" y="100723"/>
                      <a:pt x="315686" y="153337"/>
                    </a:cubicBezTo>
                    <a:cubicBezTo>
                      <a:pt x="357415" y="205951"/>
                      <a:pt x="379186" y="269451"/>
                      <a:pt x="391886" y="338394"/>
                    </a:cubicBezTo>
                    <a:cubicBezTo>
                      <a:pt x="404586" y="407337"/>
                      <a:pt x="406400" y="481723"/>
                      <a:pt x="391886" y="566994"/>
                    </a:cubicBezTo>
                    <a:cubicBezTo>
                      <a:pt x="377372" y="652265"/>
                      <a:pt x="304800" y="850022"/>
                      <a:pt x="304800" y="850022"/>
                    </a:cubicBezTo>
                    <a:lnTo>
                      <a:pt x="304800" y="850022"/>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34" name="Forme libre 33"/>
              <p:cNvSpPr/>
              <p:nvPr/>
            </p:nvSpPr>
            <p:spPr>
              <a:xfrm>
                <a:off x="1741027" y="2274109"/>
                <a:ext cx="5061290" cy="1632887"/>
              </a:xfrm>
              <a:custGeom>
                <a:avLst/>
                <a:gdLst>
                  <a:gd name="connsiteX0" fmla="*/ 5061528 w 5061528"/>
                  <a:gd name="connsiteY0" fmla="*/ 838200 h 1799367"/>
                  <a:gd name="connsiteX1" fmla="*/ 4996214 w 5061528"/>
                  <a:gd name="connsiteY1" fmla="*/ 1077686 h 1799367"/>
                  <a:gd name="connsiteX2" fmla="*/ 4909128 w 5061528"/>
                  <a:gd name="connsiteY2" fmla="*/ 1230086 h 1799367"/>
                  <a:gd name="connsiteX3" fmla="*/ 4528128 w 5061528"/>
                  <a:gd name="connsiteY3" fmla="*/ 1436914 h 1799367"/>
                  <a:gd name="connsiteX4" fmla="*/ 3787900 w 5061528"/>
                  <a:gd name="connsiteY4" fmla="*/ 1774371 h 1799367"/>
                  <a:gd name="connsiteX5" fmla="*/ 2742871 w 5061528"/>
                  <a:gd name="connsiteY5" fmla="*/ 1774371 h 1799367"/>
                  <a:gd name="connsiteX6" fmla="*/ 1403928 w 5061528"/>
                  <a:gd name="connsiteY6" fmla="*/ 1752600 h 1799367"/>
                  <a:gd name="connsiteX7" fmla="*/ 239157 w 5061528"/>
                  <a:gd name="connsiteY7" fmla="*/ 1458686 h 1799367"/>
                  <a:gd name="connsiteX8" fmla="*/ 10557 w 5061528"/>
                  <a:gd name="connsiteY8" fmla="*/ 870857 h 1799367"/>
                  <a:gd name="connsiteX9" fmla="*/ 54100 w 5061528"/>
                  <a:gd name="connsiteY9" fmla="*/ 337457 h 1799367"/>
                  <a:gd name="connsiteX10" fmla="*/ 195614 w 5061528"/>
                  <a:gd name="connsiteY10" fmla="*/ 65314 h 1799367"/>
                  <a:gd name="connsiteX11" fmla="*/ 391557 w 5061528"/>
                  <a:gd name="connsiteY11" fmla="*/ 21771 h 1799367"/>
                  <a:gd name="connsiteX12" fmla="*/ 489528 w 5061528"/>
                  <a:gd name="connsiteY12" fmla="*/ 0 h 1799367"/>
                  <a:gd name="connsiteX13" fmla="*/ 489528 w 5061528"/>
                  <a:gd name="connsiteY13" fmla="*/ 0 h 17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1528" h="1799367">
                    <a:moveTo>
                      <a:pt x="5061528" y="838200"/>
                    </a:moveTo>
                    <a:cubicBezTo>
                      <a:pt x="5041571" y="925286"/>
                      <a:pt x="5021614" y="1012372"/>
                      <a:pt x="4996214" y="1077686"/>
                    </a:cubicBezTo>
                    <a:cubicBezTo>
                      <a:pt x="4970814" y="1143000"/>
                      <a:pt x="4987142" y="1170215"/>
                      <a:pt x="4909128" y="1230086"/>
                    </a:cubicBezTo>
                    <a:cubicBezTo>
                      <a:pt x="4831114" y="1289957"/>
                      <a:pt x="4714999" y="1346200"/>
                      <a:pt x="4528128" y="1436914"/>
                    </a:cubicBezTo>
                    <a:cubicBezTo>
                      <a:pt x="4341257" y="1527628"/>
                      <a:pt x="4085443" y="1718128"/>
                      <a:pt x="3787900" y="1774371"/>
                    </a:cubicBezTo>
                    <a:cubicBezTo>
                      <a:pt x="3490357" y="1830614"/>
                      <a:pt x="2742871" y="1774371"/>
                      <a:pt x="2742871" y="1774371"/>
                    </a:cubicBezTo>
                    <a:cubicBezTo>
                      <a:pt x="2345542" y="1770743"/>
                      <a:pt x="1821214" y="1805214"/>
                      <a:pt x="1403928" y="1752600"/>
                    </a:cubicBezTo>
                    <a:cubicBezTo>
                      <a:pt x="986642" y="1699986"/>
                      <a:pt x="471385" y="1605643"/>
                      <a:pt x="239157" y="1458686"/>
                    </a:cubicBezTo>
                    <a:cubicBezTo>
                      <a:pt x="6929" y="1311729"/>
                      <a:pt x="41400" y="1057728"/>
                      <a:pt x="10557" y="870857"/>
                    </a:cubicBezTo>
                    <a:cubicBezTo>
                      <a:pt x="-20286" y="683986"/>
                      <a:pt x="23257" y="471714"/>
                      <a:pt x="54100" y="337457"/>
                    </a:cubicBezTo>
                    <a:cubicBezTo>
                      <a:pt x="84943" y="203200"/>
                      <a:pt x="139371" y="117928"/>
                      <a:pt x="195614" y="65314"/>
                    </a:cubicBezTo>
                    <a:cubicBezTo>
                      <a:pt x="251857" y="12700"/>
                      <a:pt x="391557" y="21771"/>
                      <a:pt x="391557" y="21771"/>
                    </a:cubicBezTo>
                    <a:lnTo>
                      <a:pt x="489528" y="0"/>
                    </a:lnTo>
                    <a:lnTo>
                      <a:pt x="489528" y="0"/>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7" name="Rectangle 26"/>
              <p:cNvSpPr/>
              <p:nvPr/>
            </p:nvSpPr>
            <p:spPr>
              <a:xfrm rot="6396178">
                <a:off x="6764170" y="2865070"/>
                <a:ext cx="176314" cy="284182"/>
              </a:xfrm>
              <a:prstGeom prst="rect">
                <a:avLst/>
              </a:prstGeom>
              <a:solidFill>
                <a:srgbClr val="E4FAD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pic>
        <p:nvPicPr>
          <p:cNvPr id="60421" name="Image 6"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3" y="2365375"/>
            <a:ext cx="387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Image 7"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2355850"/>
            <a:ext cx="384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ier 8"/>
          <p:cNvSpPr/>
          <p:nvPr/>
        </p:nvSpPr>
        <p:spPr>
          <a:xfrm>
            <a:off x="5156200" y="2705100"/>
            <a:ext cx="523875" cy="519113"/>
          </a:xfrm>
          <a:prstGeom prst="mathMultiply">
            <a:avLst>
              <a:gd name="adj1" fmla="val 10836"/>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0" name="Image 9"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6200" y="3259138"/>
            <a:ext cx="636588"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nvGrpSpPr>
          <p:cNvPr id="55" name="Groupe 54"/>
          <p:cNvGrpSpPr>
            <a:grpSpLocks/>
          </p:cNvGrpSpPr>
          <p:nvPr/>
        </p:nvGrpSpPr>
        <p:grpSpPr bwMode="auto">
          <a:xfrm>
            <a:off x="863600" y="3971925"/>
            <a:ext cx="5859463" cy="2625725"/>
            <a:chOff x="683569" y="3265445"/>
            <a:chExt cx="5860042" cy="2624846"/>
          </a:xfrm>
        </p:grpSpPr>
        <p:sp>
          <p:nvSpPr>
            <p:cNvPr id="60442" name="ZoneTexte 35"/>
            <p:cNvSpPr txBox="1">
              <a:spLocks noChangeArrowheads="1"/>
            </p:cNvSpPr>
            <p:nvPr/>
          </p:nvSpPr>
          <p:spPr bwMode="auto">
            <a:xfrm>
              <a:off x="683569" y="5013128"/>
              <a:ext cx="259228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agents mutagènes</a:t>
              </a:r>
            </a:p>
            <a:p>
              <a:pPr algn="ctr"/>
              <a:endParaRPr lang="fr-FR" altLang="fr-FR" sz="300" b="1"/>
            </a:p>
            <a:p>
              <a:pPr algn="ctr"/>
              <a:r>
                <a:rPr lang="fr-FR" altLang="fr-FR" sz="1400"/>
                <a:t>(UV, radioactivité, agents alkylants, etc…)</a:t>
              </a:r>
            </a:p>
          </p:txBody>
        </p:sp>
        <p:cxnSp>
          <p:nvCxnSpPr>
            <p:cNvPr id="12" name="Connecteur droit avec flèche 11"/>
            <p:cNvCxnSpPr>
              <a:stCxn id="60442" idx="0"/>
            </p:cNvCxnSpPr>
            <p:nvPr/>
          </p:nvCxnSpPr>
          <p:spPr>
            <a:xfrm flipV="1">
              <a:off x="1979097" y="3906580"/>
              <a:ext cx="504875" cy="11061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orme libre 16"/>
            <p:cNvSpPr/>
            <p:nvPr/>
          </p:nvSpPr>
          <p:spPr>
            <a:xfrm rot="20507666">
              <a:off x="2477621" y="3509838"/>
              <a:ext cx="554093" cy="471330"/>
            </a:xfrm>
            <a:custGeom>
              <a:avLst/>
              <a:gdLst>
                <a:gd name="connsiteX0" fmla="*/ 0 w 478971"/>
                <a:gd name="connsiteY0" fmla="*/ 88174 h 186146"/>
                <a:gd name="connsiteX1" fmla="*/ 32657 w 478971"/>
                <a:gd name="connsiteY1" fmla="*/ 1089 h 186146"/>
                <a:gd name="connsiteX2" fmla="*/ 76200 w 478971"/>
                <a:gd name="connsiteY2" fmla="*/ 11974 h 186146"/>
                <a:gd name="connsiteX3" fmla="*/ 97971 w 478971"/>
                <a:gd name="connsiteY3" fmla="*/ 33746 h 186146"/>
                <a:gd name="connsiteX4" fmla="*/ 97971 w 478971"/>
                <a:gd name="connsiteY4" fmla="*/ 153489 h 186146"/>
                <a:gd name="connsiteX5" fmla="*/ 185057 w 478971"/>
                <a:gd name="connsiteY5" fmla="*/ 153489 h 186146"/>
                <a:gd name="connsiteX6" fmla="*/ 206828 w 478971"/>
                <a:gd name="connsiteY6" fmla="*/ 88174 h 186146"/>
                <a:gd name="connsiteX7" fmla="*/ 217714 w 478971"/>
                <a:gd name="connsiteY7" fmla="*/ 55517 h 186146"/>
                <a:gd name="connsiteX8" fmla="*/ 272143 w 478971"/>
                <a:gd name="connsiteY8" fmla="*/ 66403 h 186146"/>
                <a:gd name="connsiteX9" fmla="*/ 315685 w 478971"/>
                <a:gd name="connsiteY9" fmla="*/ 186146 h 186146"/>
                <a:gd name="connsiteX10" fmla="*/ 381000 w 478971"/>
                <a:gd name="connsiteY10" fmla="*/ 175260 h 186146"/>
                <a:gd name="connsiteX11" fmla="*/ 424543 w 478971"/>
                <a:gd name="connsiteY11" fmla="*/ 120831 h 186146"/>
                <a:gd name="connsiteX12" fmla="*/ 478971 w 478971"/>
                <a:gd name="connsiteY12" fmla="*/ 120831 h 18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971" h="186146">
                  <a:moveTo>
                    <a:pt x="0" y="88174"/>
                  </a:moveTo>
                  <a:cubicBezTo>
                    <a:pt x="2126" y="77544"/>
                    <a:pt x="8630" y="9098"/>
                    <a:pt x="32657" y="1089"/>
                  </a:cubicBezTo>
                  <a:cubicBezTo>
                    <a:pt x="46850" y="-3642"/>
                    <a:pt x="61686" y="8346"/>
                    <a:pt x="76200" y="11974"/>
                  </a:cubicBezTo>
                  <a:cubicBezTo>
                    <a:pt x="83457" y="19231"/>
                    <a:pt x="92691" y="24945"/>
                    <a:pt x="97971" y="33746"/>
                  </a:cubicBezTo>
                  <a:cubicBezTo>
                    <a:pt x="120886" y="71938"/>
                    <a:pt x="103199" y="111664"/>
                    <a:pt x="97971" y="153489"/>
                  </a:cubicBezTo>
                  <a:cubicBezTo>
                    <a:pt x="123740" y="162078"/>
                    <a:pt x="158786" y="179760"/>
                    <a:pt x="185057" y="153489"/>
                  </a:cubicBezTo>
                  <a:cubicBezTo>
                    <a:pt x="201285" y="137261"/>
                    <a:pt x="199571" y="109946"/>
                    <a:pt x="206828" y="88174"/>
                  </a:cubicBezTo>
                  <a:lnTo>
                    <a:pt x="217714" y="55517"/>
                  </a:lnTo>
                  <a:cubicBezTo>
                    <a:pt x="235857" y="59146"/>
                    <a:pt x="255594" y="58129"/>
                    <a:pt x="272143" y="66403"/>
                  </a:cubicBezTo>
                  <a:cubicBezTo>
                    <a:pt x="321930" y="91297"/>
                    <a:pt x="309648" y="137847"/>
                    <a:pt x="315685" y="186146"/>
                  </a:cubicBezTo>
                  <a:cubicBezTo>
                    <a:pt x="337457" y="182517"/>
                    <a:pt x="361258" y="185131"/>
                    <a:pt x="381000" y="175260"/>
                  </a:cubicBezTo>
                  <a:cubicBezTo>
                    <a:pt x="404816" y="163352"/>
                    <a:pt x="396382" y="128877"/>
                    <a:pt x="424543" y="120831"/>
                  </a:cubicBezTo>
                  <a:cubicBezTo>
                    <a:pt x="441988" y="115847"/>
                    <a:pt x="460828" y="120831"/>
                    <a:pt x="478971" y="120831"/>
                  </a:cubicBezTo>
                </a:path>
              </a:pathLst>
            </a:custGeom>
            <a:solidFill>
              <a:schemeClr val="bg1"/>
            </a:solidFill>
            <a:ln w="57150">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60445" name="ZoneTexte 17"/>
            <p:cNvSpPr txBox="1">
              <a:spLocks noChangeArrowheads="1"/>
            </p:cNvSpPr>
            <p:nvPr/>
          </p:nvSpPr>
          <p:spPr bwMode="auto">
            <a:xfrm rot="1018610">
              <a:off x="2367889" y="3265445"/>
              <a:ext cx="102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lésions</a:t>
              </a:r>
            </a:p>
          </p:txBody>
        </p:sp>
        <p:cxnSp>
          <p:nvCxnSpPr>
            <p:cNvPr id="21" name="Connecteur droit avec flèche 20"/>
            <p:cNvCxnSpPr/>
            <p:nvPr/>
          </p:nvCxnSpPr>
          <p:spPr>
            <a:xfrm>
              <a:off x="3072993" y="4018412"/>
              <a:ext cx="1319342" cy="7198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47" name="ZoneTexte 34"/>
            <p:cNvSpPr txBox="1">
              <a:spLocks noChangeArrowheads="1"/>
            </p:cNvSpPr>
            <p:nvPr/>
          </p:nvSpPr>
          <p:spPr bwMode="auto">
            <a:xfrm>
              <a:off x="3567155" y="4598269"/>
              <a:ext cx="2733037"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réparation</a:t>
              </a:r>
            </a:p>
            <a:p>
              <a:pPr algn="ctr"/>
              <a:endParaRPr lang="fr-FR" altLang="fr-FR" sz="500" b="1"/>
            </a:p>
            <a:p>
              <a:pPr algn="ctr"/>
              <a:r>
                <a:rPr lang="fr-FR" altLang="fr-FR" b="1">
                  <a:solidFill>
                    <a:srgbClr val="FF0000"/>
                  </a:solidFill>
                </a:rPr>
                <a:t>réponse SOS de la bactérie</a:t>
              </a:r>
            </a:p>
            <a:p>
              <a:pPr algn="ctr"/>
              <a:r>
                <a:rPr lang="fr-FR" altLang="fr-FR" b="1"/>
                <a:t>expression de recA</a:t>
              </a:r>
            </a:p>
          </p:txBody>
        </p:sp>
        <p:grpSp>
          <p:nvGrpSpPr>
            <p:cNvPr id="60448" name="Groupe 42"/>
            <p:cNvGrpSpPr>
              <a:grpSpLocks/>
            </p:cNvGrpSpPr>
            <p:nvPr/>
          </p:nvGrpSpPr>
          <p:grpSpPr bwMode="auto">
            <a:xfrm>
              <a:off x="5931543" y="5441567"/>
              <a:ext cx="612068" cy="307777"/>
              <a:chOff x="7068967" y="4852343"/>
              <a:chExt cx="612068" cy="307777"/>
            </a:xfrm>
          </p:grpSpPr>
          <p:sp>
            <p:nvSpPr>
              <p:cNvPr id="47" name="Ellipse 46"/>
              <p:cNvSpPr/>
              <p:nvPr/>
            </p:nvSpPr>
            <p:spPr>
              <a:xfrm>
                <a:off x="7120592" y="4882107"/>
                <a:ext cx="508050" cy="247567"/>
              </a:xfrm>
              <a:prstGeom prst="ellipse">
                <a:avLst/>
              </a:prstGeom>
              <a:solidFill>
                <a:srgbClr val="E4FAD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0450" name="ZoneTexte 47"/>
              <p:cNvSpPr txBox="1">
                <a:spLocks noChangeArrowheads="1"/>
              </p:cNvSpPr>
              <p:nvPr/>
            </p:nvSpPr>
            <p:spPr bwMode="auto">
              <a:xfrm>
                <a:off x="7068967" y="4852343"/>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solidFill>
                      <a:srgbClr val="FF3333"/>
                    </a:solidFill>
                  </a:rPr>
                  <a:t>recA</a:t>
                </a:r>
              </a:p>
            </p:txBody>
          </p:sp>
        </p:grpSp>
      </p:grpSp>
      <p:grpSp>
        <p:nvGrpSpPr>
          <p:cNvPr id="61" name="Groupe 60"/>
          <p:cNvGrpSpPr>
            <a:grpSpLocks/>
          </p:cNvGrpSpPr>
          <p:nvPr/>
        </p:nvGrpSpPr>
        <p:grpSpPr bwMode="auto">
          <a:xfrm>
            <a:off x="2947988" y="1217613"/>
            <a:ext cx="5153025" cy="5072062"/>
            <a:chOff x="2768238" y="510728"/>
            <a:chExt cx="5152134" cy="5072297"/>
          </a:xfrm>
        </p:grpSpPr>
        <p:sp>
          <p:nvSpPr>
            <p:cNvPr id="56" name="Multiplier 55"/>
            <p:cNvSpPr/>
            <p:nvPr/>
          </p:nvSpPr>
          <p:spPr>
            <a:xfrm>
              <a:off x="4976068" y="1496611"/>
              <a:ext cx="525372" cy="519137"/>
            </a:xfrm>
            <a:prstGeom prst="mathMultiply">
              <a:avLst>
                <a:gd name="adj1" fmla="val 10836"/>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7" name="Multiplier 56"/>
            <p:cNvSpPr/>
            <p:nvPr/>
          </p:nvSpPr>
          <p:spPr>
            <a:xfrm>
              <a:off x="2768238" y="1472798"/>
              <a:ext cx="523784" cy="519136"/>
            </a:xfrm>
            <a:prstGeom prst="mathMultiply">
              <a:avLst>
                <a:gd name="adj1" fmla="val 10836"/>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 name="Arc 50"/>
            <p:cNvSpPr/>
            <p:nvPr/>
          </p:nvSpPr>
          <p:spPr>
            <a:xfrm>
              <a:off x="4860201" y="909208"/>
              <a:ext cx="2952239" cy="4673817"/>
            </a:xfrm>
            <a:prstGeom prst="arc">
              <a:avLst>
                <a:gd name="adj1" fmla="val 14508159"/>
                <a:gd name="adj2" fmla="val 4949422"/>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2" name="Forme libre 51"/>
            <p:cNvSpPr/>
            <p:nvPr/>
          </p:nvSpPr>
          <p:spPr>
            <a:xfrm>
              <a:off x="3092032" y="880632"/>
              <a:ext cx="3188736" cy="665194"/>
            </a:xfrm>
            <a:custGeom>
              <a:avLst/>
              <a:gdLst>
                <a:gd name="connsiteX0" fmla="*/ 3189514 w 3189514"/>
                <a:gd name="connsiteY0" fmla="*/ 12569 h 665711"/>
                <a:gd name="connsiteX1" fmla="*/ 2046514 w 3189514"/>
                <a:gd name="connsiteY1" fmla="*/ 12569 h 665711"/>
                <a:gd name="connsiteX2" fmla="*/ 1121228 w 3189514"/>
                <a:gd name="connsiteY2" fmla="*/ 143197 h 665711"/>
                <a:gd name="connsiteX3" fmla="*/ 348343 w 3189514"/>
                <a:gd name="connsiteY3" fmla="*/ 458883 h 665711"/>
                <a:gd name="connsiteX4" fmla="*/ 0 w 3189514"/>
                <a:gd name="connsiteY4" fmla="*/ 665711 h 66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514" h="665711">
                  <a:moveTo>
                    <a:pt x="3189514" y="12569"/>
                  </a:moveTo>
                  <a:cubicBezTo>
                    <a:pt x="2790371" y="1683"/>
                    <a:pt x="2391228" y="-9202"/>
                    <a:pt x="2046514" y="12569"/>
                  </a:cubicBezTo>
                  <a:cubicBezTo>
                    <a:pt x="1701800" y="34340"/>
                    <a:pt x="1404256" y="68811"/>
                    <a:pt x="1121228" y="143197"/>
                  </a:cubicBezTo>
                  <a:cubicBezTo>
                    <a:pt x="838199" y="217583"/>
                    <a:pt x="535214" y="371797"/>
                    <a:pt x="348343" y="458883"/>
                  </a:cubicBezTo>
                  <a:cubicBezTo>
                    <a:pt x="161472" y="545969"/>
                    <a:pt x="80736" y="605840"/>
                    <a:pt x="0" y="665711"/>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60441" name="ZoneTexte 52"/>
            <p:cNvSpPr txBox="1">
              <a:spLocks noChangeArrowheads="1"/>
            </p:cNvSpPr>
            <p:nvPr/>
          </p:nvSpPr>
          <p:spPr bwMode="auto">
            <a:xfrm>
              <a:off x="4752020" y="510728"/>
              <a:ext cx="3168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recA provoque le clivage de CI</a:t>
              </a:r>
            </a:p>
          </p:txBody>
        </p:sp>
      </p:grpSp>
      <p:grpSp>
        <p:nvGrpSpPr>
          <p:cNvPr id="76" name="Groupe 75"/>
          <p:cNvGrpSpPr>
            <a:grpSpLocks/>
          </p:cNvGrpSpPr>
          <p:nvPr/>
        </p:nvGrpSpPr>
        <p:grpSpPr bwMode="auto">
          <a:xfrm>
            <a:off x="506413" y="1343025"/>
            <a:ext cx="3097212" cy="2393950"/>
            <a:chOff x="434996" y="1127089"/>
            <a:chExt cx="3097229" cy="2394063"/>
          </a:xfrm>
        </p:grpSpPr>
        <p:grpSp>
          <p:nvGrpSpPr>
            <p:cNvPr id="60429" name="Groupe 70"/>
            <p:cNvGrpSpPr>
              <a:grpSpLocks/>
            </p:cNvGrpSpPr>
            <p:nvPr/>
          </p:nvGrpSpPr>
          <p:grpSpPr bwMode="auto">
            <a:xfrm>
              <a:off x="2426153" y="2875979"/>
              <a:ext cx="1106072" cy="645173"/>
              <a:chOff x="2426153" y="2875979"/>
              <a:chExt cx="1106072" cy="645173"/>
            </a:xfrm>
          </p:grpSpPr>
          <p:pic>
            <p:nvPicPr>
              <p:cNvPr id="60432" name="Image 64" descr="Capture d’écran"/>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2544217" y="3025048"/>
                <a:ext cx="988008" cy="12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cxnSp>
            <p:nvCxnSpPr>
              <p:cNvPr id="67" name="Connecteur droit 66"/>
              <p:cNvCxnSpPr/>
              <p:nvPr/>
            </p:nvCxnSpPr>
            <p:spPr>
              <a:xfrm>
                <a:off x="3532225" y="2876597"/>
                <a:ext cx="0" cy="23337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0434" name="Groupe 67"/>
              <p:cNvGrpSpPr>
                <a:grpSpLocks/>
              </p:cNvGrpSpPr>
              <p:nvPr/>
            </p:nvGrpSpPr>
            <p:grpSpPr bwMode="auto">
              <a:xfrm>
                <a:off x="2426153" y="3213375"/>
                <a:ext cx="612068" cy="307777"/>
                <a:chOff x="4046390" y="2618078"/>
                <a:chExt cx="612068" cy="334921"/>
              </a:xfrm>
            </p:grpSpPr>
            <p:sp>
              <p:nvSpPr>
                <p:cNvPr id="69" name="Ellipse 68"/>
                <p:cNvSpPr/>
                <p:nvPr/>
              </p:nvSpPr>
              <p:spPr>
                <a:xfrm>
                  <a:off x="4139631" y="2654127"/>
                  <a:ext cx="401640" cy="271230"/>
                </a:xfrm>
                <a:prstGeom prst="ellipse">
                  <a:avLst/>
                </a:prstGeom>
                <a:solidFill>
                  <a:srgbClr val="FFD2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0436" name="ZoneTexte 69"/>
                <p:cNvSpPr txBox="1">
                  <a:spLocks noChangeArrowheads="1"/>
                </p:cNvSpPr>
                <p:nvPr/>
              </p:nvSpPr>
              <p:spPr bwMode="auto">
                <a:xfrm>
                  <a:off x="4046390" y="2618078"/>
                  <a:ext cx="612068" cy="33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Xis</a:t>
                  </a:r>
                </a:p>
              </p:txBody>
            </p:sp>
          </p:grpSp>
        </p:grpSp>
        <p:cxnSp>
          <p:nvCxnSpPr>
            <p:cNvPr id="73" name="Connecteur droit avec flèche 72"/>
            <p:cNvCxnSpPr/>
            <p:nvPr/>
          </p:nvCxnSpPr>
          <p:spPr>
            <a:xfrm flipH="1" flipV="1">
              <a:off x="1331938" y="1844673"/>
              <a:ext cx="1212857" cy="14018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31" name="ZoneTexte 73"/>
            <p:cNvSpPr txBox="1">
              <a:spLocks noChangeArrowheads="1"/>
            </p:cNvSpPr>
            <p:nvPr/>
          </p:nvSpPr>
          <p:spPr bwMode="auto">
            <a:xfrm>
              <a:off x="434996" y="1127089"/>
              <a:ext cx="16527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excision du prophage</a:t>
              </a:r>
            </a:p>
          </p:txBody>
        </p:sp>
      </p:grpSp>
      <p:sp>
        <p:nvSpPr>
          <p:cNvPr id="60428" name="ZoneTexte 76"/>
          <p:cNvSpPr txBox="1">
            <a:spLocks noChangeArrowheads="1"/>
          </p:cNvSpPr>
          <p:nvPr/>
        </p:nvSpPr>
        <p:spPr bwMode="auto">
          <a:xfrm>
            <a:off x="2474913" y="188913"/>
            <a:ext cx="419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solidFill>
                  <a:srgbClr val="FF0000"/>
                </a:solidFill>
              </a:rPr>
              <a:t>cycle lysogénique </a:t>
            </a:r>
            <a:r>
              <a:rPr lang="fr-FR" altLang="fr-FR" sz="2000" b="1">
                <a:solidFill>
                  <a:srgbClr val="FF0000"/>
                </a:solidFill>
                <a:sym typeface="Symbol" panose="05050102010706020507" pitchFamily="18" charset="2"/>
              </a:rPr>
              <a:t> cycle lytique</a:t>
            </a:r>
            <a:endParaRPr lang="fr-FR" altLang="fr-FR" sz="2000" b="1">
              <a:solidFill>
                <a:srgbClr val="FF0000"/>
              </a:solidFill>
            </a:endParaRPr>
          </a:p>
        </p:txBody>
      </p:sp>
    </p:spTree>
    <p:custDataLst>
      <p:tags r:id="rId1"/>
    </p:custDataLst>
    <p:extLst>
      <p:ext uri="{BB962C8B-B14F-4D97-AF65-F5344CB8AC3E}">
        <p14:creationId xmlns:p14="http://schemas.microsoft.com/office/powerpoint/2010/main" val="957459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e 80"/>
          <p:cNvGrpSpPr>
            <a:grpSpLocks/>
          </p:cNvGrpSpPr>
          <p:nvPr/>
        </p:nvGrpSpPr>
        <p:grpSpPr bwMode="auto">
          <a:xfrm>
            <a:off x="252413" y="297519"/>
            <a:ext cx="8642350" cy="5343525"/>
            <a:chOff x="250814" y="532029"/>
            <a:chExt cx="8642369" cy="5343589"/>
          </a:xfrm>
        </p:grpSpPr>
        <p:pic>
          <p:nvPicPr>
            <p:cNvPr id="62512"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50814" y="1699154"/>
              <a:ext cx="864236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513" name="ZoneTexte 1"/>
            <p:cNvSpPr txBox="1">
              <a:spLocks noChangeArrowheads="1"/>
            </p:cNvSpPr>
            <p:nvPr/>
          </p:nvSpPr>
          <p:spPr bwMode="auto">
            <a:xfrm>
              <a:off x="1954753" y="532029"/>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solidFill>
                    <a:srgbClr val="FF0000"/>
                  </a:solidFill>
                  <a:sym typeface="Symbol" panose="05050102010706020507" pitchFamily="18" charset="2"/>
                </a:rPr>
                <a:t>Cycle lytique</a:t>
              </a:r>
              <a:endParaRPr lang="fr-FR" altLang="fr-FR"/>
            </a:p>
          </p:txBody>
        </p:sp>
        <p:pic>
          <p:nvPicPr>
            <p:cNvPr id="5" name="Image 4" descr="Capture d’écran"/>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66370" y="885448"/>
              <a:ext cx="1036884" cy="865498"/>
            </a:xfrm>
            <a:prstGeom prst="rect">
              <a:avLst/>
            </a:prstGeom>
          </p:spPr>
        </p:pic>
        <p:cxnSp>
          <p:nvCxnSpPr>
            <p:cNvPr id="7" name="Connecteur droit avec flèche 6"/>
            <p:cNvCxnSpPr/>
            <p:nvPr/>
          </p:nvCxnSpPr>
          <p:spPr>
            <a:xfrm>
              <a:off x="4824412" y="1744894"/>
              <a:ext cx="0" cy="72073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4571999" y="2511666"/>
              <a:ext cx="504826" cy="504831"/>
            </a:xfrm>
            <a:prstGeom prst="ellipse">
              <a:avLst/>
            </a:prstGeom>
            <a:noFill/>
            <a:ln w="5715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Forme libre 8"/>
            <p:cNvSpPr/>
            <p:nvPr/>
          </p:nvSpPr>
          <p:spPr>
            <a:xfrm rot="5400000">
              <a:off x="6342053" y="2519611"/>
              <a:ext cx="2405092" cy="1433515"/>
            </a:xfrm>
            <a:custGeom>
              <a:avLst/>
              <a:gdLst>
                <a:gd name="connsiteX0" fmla="*/ 784380 w 2406351"/>
                <a:gd name="connsiteY0" fmla="*/ 54428 h 2623457"/>
                <a:gd name="connsiteX1" fmla="*/ 719065 w 2406351"/>
                <a:gd name="connsiteY1" fmla="*/ 65314 h 2623457"/>
                <a:gd name="connsiteX2" fmla="*/ 686408 w 2406351"/>
                <a:gd name="connsiteY2" fmla="*/ 97971 h 2623457"/>
                <a:gd name="connsiteX3" fmla="*/ 599322 w 2406351"/>
                <a:gd name="connsiteY3" fmla="*/ 108857 h 2623457"/>
                <a:gd name="connsiteX4" fmla="*/ 588437 w 2406351"/>
                <a:gd name="connsiteY4" fmla="*/ 130628 h 2623457"/>
                <a:gd name="connsiteX5" fmla="*/ 544894 w 2406351"/>
                <a:gd name="connsiteY5" fmla="*/ 174171 h 2623457"/>
                <a:gd name="connsiteX6" fmla="*/ 512237 w 2406351"/>
                <a:gd name="connsiteY6" fmla="*/ 206828 h 2623457"/>
                <a:gd name="connsiteX7" fmla="*/ 457808 w 2406351"/>
                <a:gd name="connsiteY7" fmla="*/ 239485 h 2623457"/>
                <a:gd name="connsiteX8" fmla="*/ 425151 w 2406351"/>
                <a:gd name="connsiteY8" fmla="*/ 293914 h 2623457"/>
                <a:gd name="connsiteX9" fmla="*/ 370722 w 2406351"/>
                <a:gd name="connsiteY9" fmla="*/ 370114 h 2623457"/>
                <a:gd name="connsiteX10" fmla="*/ 327180 w 2406351"/>
                <a:gd name="connsiteY10" fmla="*/ 413657 h 2623457"/>
                <a:gd name="connsiteX11" fmla="*/ 316294 w 2406351"/>
                <a:gd name="connsiteY11" fmla="*/ 446314 h 2623457"/>
                <a:gd name="connsiteX12" fmla="*/ 294522 w 2406351"/>
                <a:gd name="connsiteY12" fmla="*/ 566057 h 2623457"/>
                <a:gd name="connsiteX13" fmla="*/ 305408 w 2406351"/>
                <a:gd name="connsiteY13" fmla="*/ 794657 h 2623457"/>
                <a:gd name="connsiteX14" fmla="*/ 327180 w 2406351"/>
                <a:gd name="connsiteY14" fmla="*/ 838200 h 2623457"/>
                <a:gd name="connsiteX15" fmla="*/ 338065 w 2406351"/>
                <a:gd name="connsiteY15" fmla="*/ 881742 h 2623457"/>
                <a:gd name="connsiteX16" fmla="*/ 392494 w 2406351"/>
                <a:gd name="connsiteY16" fmla="*/ 936171 h 2623457"/>
                <a:gd name="connsiteX17" fmla="*/ 414265 w 2406351"/>
                <a:gd name="connsiteY17" fmla="*/ 968828 h 2623457"/>
                <a:gd name="connsiteX18" fmla="*/ 468694 w 2406351"/>
                <a:gd name="connsiteY18" fmla="*/ 1023257 h 2623457"/>
                <a:gd name="connsiteX19" fmla="*/ 566665 w 2406351"/>
                <a:gd name="connsiteY19" fmla="*/ 1055914 h 2623457"/>
                <a:gd name="connsiteX20" fmla="*/ 599322 w 2406351"/>
                <a:gd name="connsiteY20" fmla="*/ 1066800 h 2623457"/>
                <a:gd name="connsiteX21" fmla="*/ 631980 w 2406351"/>
                <a:gd name="connsiteY21" fmla="*/ 1077685 h 2623457"/>
                <a:gd name="connsiteX22" fmla="*/ 697294 w 2406351"/>
                <a:gd name="connsiteY22" fmla="*/ 1066800 h 2623457"/>
                <a:gd name="connsiteX23" fmla="*/ 773494 w 2406351"/>
                <a:gd name="connsiteY23" fmla="*/ 1034142 h 2623457"/>
                <a:gd name="connsiteX24" fmla="*/ 795265 w 2406351"/>
                <a:gd name="connsiteY24" fmla="*/ 1001485 h 2623457"/>
                <a:gd name="connsiteX25" fmla="*/ 838808 w 2406351"/>
                <a:gd name="connsiteY25" fmla="*/ 990600 h 2623457"/>
                <a:gd name="connsiteX26" fmla="*/ 849694 w 2406351"/>
                <a:gd name="connsiteY26" fmla="*/ 914400 h 2623457"/>
                <a:gd name="connsiteX27" fmla="*/ 882351 w 2406351"/>
                <a:gd name="connsiteY27" fmla="*/ 925285 h 2623457"/>
                <a:gd name="connsiteX28" fmla="*/ 915008 w 2406351"/>
                <a:gd name="connsiteY28" fmla="*/ 914400 h 2623457"/>
                <a:gd name="connsiteX29" fmla="*/ 1002094 w 2406351"/>
                <a:gd name="connsiteY29" fmla="*/ 892628 h 2623457"/>
                <a:gd name="connsiteX30" fmla="*/ 1056522 w 2406351"/>
                <a:gd name="connsiteY30" fmla="*/ 903514 h 2623457"/>
                <a:gd name="connsiteX31" fmla="*/ 1100065 w 2406351"/>
                <a:gd name="connsiteY31" fmla="*/ 968828 h 2623457"/>
                <a:gd name="connsiteX32" fmla="*/ 1121837 w 2406351"/>
                <a:gd name="connsiteY32" fmla="*/ 1001485 h 2623457"/>
                <a:gd name="connsiteX33" fmla="*/ 1132722 w 2406351"/>
                <a:gd name="connsiteY33" fmla="*/ 1034142 h 2623457"/>
                <a:gd name="connsiteX34" fmla="*/ 1132722 w 2406351"/>
                <a:gd name="connsiteY34" fmla="*/ 1284514 h 2623457"/>
                <a:gd name="connsiteX35" fmla="*/ 1110951 w 2406351"/>
                <a:gd name="connsiteY35" fmla="*/ 1328057 h 2623457"/>
                <a:gd name="connsiteX36" fmla="*/ 1100065 w 2406351"/>
                <a:gd name="connsiteY36" fmla="*/ 1360714 h 2623457"/>
                <a:gd name="connsiteX37" fmla="*/ 1089180 w 2406351"/>
                <a:gd name="connsiteY37" fmla="*/ 1404257 h 2623457"/>
                <a:gd name="connsiteX38" fmla="*/ 1067408 w 2406351"/>
                <a:gd name="connsiteY38" fmla="*/ 1426028 h 2623457"/>
                <a:gd name="connsiteX39" fmla="*/ 1023865 w 2406351"/>
                <a:gd name="connsiteY39" fmla="*/ 1524000 h 2623457"/>
                <a:gd name="connsiteX40" fmla="*/ 1023865 w 2406351"/>
                <a:gd name="connsiteY40" fmla="*/ 1719942 h 2623457"/>
                <a:gd name="connsiteX41" fmla="*/ 1078294 w 2406351"/>
                <a:gd name="connsiteY41" fmla="*/ 1785257 h 2623457"/>
                <a:gd name="connsiteX42" fmla="*/ 1100065 w 2406351"/>
                <a:gd name="connsiteY42" fmla="*/ 1817914 h 2623457"/>
                <a:gd name="connsiteX43" fmla="*/ 1132722 w 2406351"/>
                <a:gd name="connsiteY43" fmla="*/ 1828800 h 2623457"/>
                <a:gd name="connsiteX44" fmla="*/ 1165380 w 2406351"/>
                <a:gd name="connsiteY44" fmla="*/ 1850571 h 2623457"/>
                <a:gd name="connsiteX45" fmla="*/ 1208922 w 2406351"/>
                <a:gd name="connsiteY45" fmla="*/ 1861457 h 2623457"/>
                <a:gd name="connsiteX46" fmla="*/ 1252465 w 2406351"/>
                <a:gd name="connsiteY46" fmla="*/ 1883228 h 2623457"/>
                <a:gd name="connsiteX47" fmla="*/ 1339551 w 2406351"/>
                <a:gd name="connsiteY47" fmla="*/ 1915885 h 2623457"/>
                <a:gd name="connsiteX48" fmla="*/ 1372208 w 2406351"/>
                <a:gd name="connsiteY48" fmla="*/ 1937657 h 2623457"/>
                <a:gd name="connsiteX49" fmla="*/ 1459294 w 2406351"/>
                <a:gd name="connsiteY49" fmla="*/ 1948542 h 2623457"/>
                <a:gd name="connsiteX50" fmla="*/ 1491951 w 2406351"/>
                <a:gd name="connsiteY50" fmla="*/ 1959428 h 2623457"/>
                <a:gd name="connsiteX51" fmla="*/ 1579037 w 2406351"/>
                <a:gd name="connsiteY51" fmla="*/ 1981200 h 2623457"/>
                <a:gd name="connsiteX52" fmla="*/ 1622580 w 2406351"/>
                <a:gd name="connsiteY52" fmla="*/ 1970314 h 2623457"/>
                <a:gd name="connsiteX53" fmla="*/ 1677008 w 2406351"/>
                <a:gd name="connsiteY53" fmla="*/ 1959428 h 2623457"/>
                <a:gd name="connsiteX54" fmla="*/ 1742322 w 2406351"/>
                <a:gd name="connsiteY54" fmla="*/ 1937657 h 2623457"/>
                <a:gd name="connsiteX55" fmla="*/ 1764094 w 2406351"/>
                <a:gd name="connsiteY55" fmla="*/ 1915885 h 2623457"/>
                <a:gd name="connsiteX56" fmla="*/ 1829408 w 2406351"/>
                <a:gd name="connsiteY56" fmla="*/ 1861457 h 2623457"/>
                <a:gd name="connsiteX57" fmla="*/ 1851180 w 2406351"/>
                <a:gd name="connsiteY57" fmla="*/ 1817914 h 2623457"/>
                <a:gd name="connsiteX58" fmla="*/ 1883837 w 2406351"/>
                <a:gd name="connsiteY58" fmla="*/ 1752600 h 2623457"/>
                <a:gd name="connsiteX59" fmla="*/ 1894722 w 2406351"/>
                <a:gd name="connsiteY59" fmla="*/ 1643742 h 2623457"/>
                <a:gd name="connsiteX60" fmla="*/ 1916494 w 2406351"/>
                <a:gd name="connsiteY60" fmla="*/ 1578428 h 2623457"/>
                <a:gd name="connsiteX61" fmla="*/ 1905608 w 2406351"/>
                <a:gd name="connsiteY61" fmla="*/ 1164771 h 2623457"/>
                <a:gd name="connsiteX62" fmla="*/ 1862065 w 2406351"/>
                <a:gd name="connsiteY62" fmla="*/ 979714 h 2623457"/>
                <a:gd name="connsiteX63" fmla="*/ 1840294 w 2406351"/>
                <a:gd name="connsiteY63" fmla="*/ 914400 h 2623457"/>
                <a:gd name="connsiteX64" fmla="*/ 1764094 w 2406351"/>
                <a:gd name="connsiteY64" fmla="*/ 870857 h 2623457"/>
                <a:gd name="connsiteX65" fmla="*/ 1709665 w 2406351"/>
                <a:gd name="connsiteY65" fmla="*/ 740228 h 2623457"/>
                <a:gd name="connsiteX66" fmla="*/ 1677008 w 2406351"/>
                <a:gd name="connsiteY66" fmla="*/ 707571 h 2623457"/>
                <a:gd name="connsiteX67" fmla="*/ 1644351 w 2406351"/>
                <a:gd name="connsiteY67" fmla="*/ 664028 h 2623457"/>
                <a:gd name="connsiteX68" fmla="*/ 1568151 w 2406351"/>
                <a:gd name="connsiteY68" fmla="*/ 642257 h 2623457"/>
                <a:gd name="connsiteX69" fmla="*/ 1513722 w 2406351"/>
                <a:gd name="connsiteY69" fmla="*/ 620485 h 2623457"/>
                <a:gd name="connsiteX70" fmla="*/ 1481065 w 2406351"/>
                <a:gd name="connsiteY70" fmla="*/ 598714 h 2623457"/>
                <a:gd name="connsiteX71" fmla="*/ 1426637 w 2406351"/>
                <a:gd name="connsiteY71" fmla="*/ 587828 h 2623457"/>
                <a:gd name="connsiteX72" fmla="*/ 1383094 w 2406351"/>
                <a:gd name="connsiteY72" fmla="*/ 555171 h 2623457"/>
                <a:gd name="connsiteX73" fmla="*/ 1154494 w 2406351"/>
                <a:gd name="connsiteY73" fmla="*/ 555171 h 2623457"/>
                <a:gd name="connsiteX74" fmla="*/ 1002094 w 2406351"/>
                <a:gd name="connsiteY74" fmla="*/ 587828 h 2623457"/>
                <a:gd name="connsiteX75" fmla="*/ 980322 w 2406351"/>
                <a:gd name="connsiteY75" fmla="*/ 609600 h 2623457"/>
                <a:gd name="connsiteX76" fmla="*/ 882351 w 2406351"/>
                <a:gd name="connsiteY76" fmla="*/ 664028 h 2623457"/>
                <a:gd name="connsiteX77" fmla="*/ 838808 w 2406351"/>
                <a:gd name="connsiteY77" fmla="*/ 696685 h 2623457"/>
                <a:gd name="connsiteX78" fmla="*/ 827922 w 2406351"/>
                <a:gd name="connsiteY78" fmla="*/ 664028 h 2623457"/>
                <a:gd name="connsiteX79" fmla="*/ 740837 w 2406351"/>
                <a:gd name="connsiteY79" fmla="*/ 696685 h 2623457"/>
                <a:gd name="connsiteX80" fmla="*/ 708180 w 2406351"/>
                <a:gd name="connsiteY80" fmla="*/ 762000 h 2623457"/>
                <a:gd name="connsiteX81" fmla="*/ 653751 w 2406351"/>
                <a:gd name="connsiteY81" fmla="*/ 838200 h 2623457"/>
                <a:gd name="connsiteX82" fmla="*/ 642865 w 2406351"/>
                <a:gd name="connsiteY82" fmla="*/ 881742 h 2623457"/>
                <a:gd name="connsiteX83" fmla="*/ 621094 w 2406351"/>
                <a:gd name="connsiteY83" fmla="*/ 914400 h 2623457"/>
                <a:gd name="connsiteX84" fmla="*/ 610208 w 2406351"/>
                <a:gd name="connsiteY84" fmla="*/ 947057 h 2623457"/>
                <a:gd name="connsiteX85" fmla="*/ 588437 w 2406351"/>
                <a:gd name="connsiteY85" fmla="*/ 990600 h 2623457"/>
                <a:gd name="connsiteX86" fmla="*/ 577551 w 2406351"/>
                <a:gd name="connsiteY86" fmla="*/ 1034142 h 2623457"/>
                <a:gd name="connsiteX87" fmla="*/ 523122 w 2406351"/>
                <a:gd name="connsiteY87" fmla="*/ 1055914 h 2623457"/>
                <a:gd name="connsiteX88" fmla="*/ 512237 w 2406351"/>
                <a:gd name="connsiteY88" fmla="*/ 1153885 h 2623457"/>
                <a:gd name="connsiteX89" fmla="*/ 501351 w 2406351"/>
                <a:gd name="connsiteY89" fmla="*/ 1219200 h 2623457"/>
                <a:gd name="connsiteX90" fmla="*/ 512237 w 2406351"/>
                <a:gd name="connsiteY90" fmla="*/ 1687285 h 2623457"/>
                <a:gd name="connsiteX91" fmla="*/ 544894 w 2406351"/>
                <a:gd name="connsiteY91" fmla="*/ 1752600 h 2623457"/>
                <a:gd name="connsiteX92" fmla="*/ 555780 w 2406351"/>
                <a:gd name="connsiteY92" fmla="*/ 1796142 h 2623457"/>
                <a:gd name="connsiteX93" fmla="*/ 588437 w 2406351"/>
                <a:gd name="connsiteY93" fmla="*/ 1905000 h 2623457"/>
                <a:gd name="connsiteX94" fmla="*/ 599322 w 2406351"/>
                <a:gd name="connsiteY94" fmla="*/ 1970314 h 2623457"/>
                <a:gd name="connsiteX95" fmla="*/ 610208 w 2406351"/>
                <a:gd name="connsiteY95" fmla="*/ 2002971 h 2623457"/>
                <a:gd name="connsiteX96" fmla="*/ 642865 w 2406351"/>
                <a:gd name="connsiteY96" fmla="*/ 2100942 h 2623457"/>
                <a:gd name="connsiteX97" fmla="*/ 708180 w 2406351"/>
                <a:gd name="connsiteY97" fmla="*/ 2177142 h 2623457"/>
                <a:gd name="connsiteX98" fmla="*/ 817037 w 2406351"/>
                <a:gd name="connsiteY98" fmla="*/ 2296885 h 2623457"/>
                <a:gd name="connsiteX99" fmla="*/ 849694 w 2406351"/>
                <a:gd name="connsiteY99" fmla="*/ 2318657 h 2623457"/>
                <a:gd name="connsiteX100" fmla="*/ 893237 w 2406351"/>
                <a:gd name="connsiteY100" fmla="*/ 2362200 h 2623457"/>
                <a:gd name="connsiteX101" fmla="*/ 947665 w 2406351"/>
                <a:gd name="connsiteY101" fmla="*/ 2383971 h 2623457"/>
                <a:gd name="connsiteX102" fmla="*/ 1034751 w 2406351"/>
                <a:gd name="connsiteY102" fmla="*/ 2405742 h 2623457"/>
                <a:gd name="connsiteX103" fmla="*/ 1100065 w 2406351"/>
                <a:gd name="connsiteY103" fmla="*/ 2427514 h 2623457"/>
                <a:gd name="connsiteX104" fmla="*/ 1132722 w 2406351"/>
                <a:gd name="connsiteY104" fmla="*/ 2438400 h 2623457"/>
                <a:gd name="connsiteX105" fmla="*/ 1176265 w 2406351"/>
                <a:gd name="connsiteY105" fmla="*/ 2460171 h 2623457"/>
                <a:gd name="connsiteX106" fmla="*/ 1274237 w 2406351"/>
                <a:gd name="connsiteY106" fmla="*/ 2481942 h 2623457"/>
                <a:gd name="connsiteX107" fmla="*/ 1491951 w 2406351"/>
                <a:gd name="connsiteY107" fmla="*/ 2503714 h 2623457"/>
                <a:gd name="connsiteX108" fmla="*/ 1611694 w 2406351"/>
                <a:gd name="connsiteY108" fmla="*/ 2492828 h 2623457"/>
                <a:gd name="connsiteX109" fmla="*/ 1677008 w 2406351"/>
                <a:gd name="connsiteY109" fmla="*/ 2471057 h 2623457"/>
                <a:gd name="connsiteX110" fmla="*/ 1742322 w 2406351"/>
                <a:gd name="connsiteY110" fmla="*/ 2449285 h 2623457"/>
                <a:gd name="connsiteX111" fmla="*/ 1829408 w 2406351"/>
                <a:gd name="connsiteY111" fmla="*/ 2416628 h 2623457"/>
                <a:gd name="connsiteX112" fmla="*/ 1862065 w 2406351"/>
                <a:gd name="connsiteY112" fmla="*/ 2394857 h 2623457"/>
                <a:gd name="connsiteX113" fmla="*/ 1894722 w 2406351"/>
                <a:gd name="connsiteY113" fmla="*/ 2383971 h 2623457"/>
                <a:gd name="connsiteX114" fmla="*/ 1960037 w 2406351"/>
                <a:gd name="connsiteY114" fmla="*/ 2340428 h 2623457"/>
                <a:gd name="connsiteX115" fmla="*/ 2014465 w 2406351"/>
                <a:gd name="connsiteY115" fmla="*/ 2275114 h 2623457"/>
                <a:gd name="connsiteX116" fmla="*/ 2036237 w 2406351"/>
                <a:gd name="connsiteY116" fmla="*/ 2242457 h 2623457"/>
                <a:gd name="connsiteX117" fmla="*/ 2068894 w 2406351"/>
                <a:gd name="connsiteY117" fmla="*/ 2198914 h 2623457"/>
                <a:gd name="connsiteX118" fmla="*/ 2101551 w 2406351"/>
                <a:gd name="connsiteY118" fmla="*/ 2220685 h 2623457"/>
                <a:gd name="connsiteX119" fmla="*/ 2090665 w 2406351"/>
                <a:gd name="connsiteY119" fmla="*/ 2177142 h 2623457"/>
                <a:gd name="connsiteX120" fmla="*/ 2101551 w 2406351"/>
                <a:gd name="connsiteY120" fmla="*/ 2100942 h 2623457"/>
                <a:gd name="connsiteX121" fmla="*/ 2145094 w 2406351"/>
                <a:gd name="connsiteY121" fmla="*/ 2024742 h 2623457"/>
                <a:gd name="connsiteX122" fmla="*/ 2177751 w 2406351"/>
                <a:gd name="connsiteY122" fmla="*/ 1948542 h 2623457"/>
                <a:gd name="connsiteX123" fmla="*/ 2210408 w 2406351"/>
                <a:gd name="connsiteY123" fmla="*/ 1915885 h 2623457"/>
                <a:gd name="connsiteX124" fmla="*/ 2243065 w 2406351"/>
                <a:gd name="connsiteY124" fmla="*/ 1861457 h 2623457"/>
                <a:gd name="connsiteX125" fmla="*/ 2275722 w 2406351"/>
                <a:gd name="connsiteY125" fmla="*/ 1752600 h 2623457"/>
                <a:gd name="connsiteX126" fmla="*/ 2297494 w 2406351"/>
                <a:gd name="connsiteY126" fmla="*/ 1730828 h 2623457"/>
                <a:gd name="connsiteX127" fmla="*/ 2319265 w 2406351"/>
                <a:gd name="connsiteY127" fmla="*/ 1665514 h 2623457"/>
                <a:gd name="connsiteX128" fmla="*/ 2341037 w 2406351"/>
                <a:gd name="connsiteY128" fmla="*/ 1621971 h 2623457"/>
                <a:gd name="connsiteX129" fmla="*/ 2362808 w 2406351"/>
                <a:gd name="connsiteY129" fmla="*/ 1545771 h 2623457"/>
                <a:gd name="connsiteX130" fmla="*/ 2384580 w 2406351"/>
                <a:gd name="connsiteY130" fmla="*/ 1480457 h 2623457"/>
                <a:gd name="connsiteX131" fmla="*/ 2406351 w 2406351"/>
                <a:gd name="connsiteY131" fmla="*/ 1393371 h 2623457"/>
                <a:gd name="connsiteX132" fmla="*/ 2395465 w 2406351"/>
                <a:gd name="connsiteY132" fmla="*/ 1208314 h 2623457"/>
                <a:gd name="connsiteX133" fmla="*/ 2384580 w 2406351"/>
                <a:gd name="connsiteY133" fmla="*/ 1164771 h 2623457"/>
                <a:gd name="connsiteX134" fmla="*/ 2341037 w 2406351"/>
                <a:gd name="connsiteY134" fmla="*/ 1012371 h 2623457"/>
                <a:gd name="connsiteX135" fmla="*/ 2308380 w 2406351"/>
                <a:gd name="connsiteY135" fmla="*/ 936171 h 2623457"/>
                <a:gd name="connsiteX136" fmla="*/ 2297494 w 2406351"/>
                <a:gd name="connsiteY136" fmla="*/ 903514 h 2623457"/>
                <a:gd name="connsiteX137" fmla="*/ 2253951 w 2406351"/>
                <a:gd name="connsiteY137" fmla="*/ 859971 h 2623457"/>
                <a:gd name="connsiteX138" fmla="*/ 2221294 w 2406351"/>
                <a:gd name="connsiteY138" fmla="*/ 783771 h 2623457"/>
                <a:gd name="connsiteX139" fmla="*/ 2210408 w 2406351"/>
                <a:gd name="connsiteY139" fmla="*/ 740228 h 2623457"/>
                <a:gd name="connsiteX140" fmla="*/ 2166865 w 2406351"/>
                <a:gd name="connsiteY140" fmla="*/ 696685 h 2623457"/>
                <a:gd name="connsiteX141" fmla="*/ 2101551 w 2406351"/>
                <a:gd name="connsiteY141" fmla="*/ 576942 h 2623457"/>
                <a:gd name="connsiteX142" fmla="*/ 2058008 w 2406351"/>
                <a:gd name="connsiteY142" fmla="*/ 533400 h 2623457"/>
                <a:gd name="connsiteX143" fmla="*/ 2036237 w 2406351"/>
                <a:gd name="connsiteY143" fmla="*/ 500742 h 2623457"/>
                <a:gd name="connsiteX144" fmla="*/ 1970922 w 2406351"/>
                <a:gd name="connsiteY144" fmla="*/ 446314 h 2623457"/>
                <a:gd name="connsiteX145" fmla="*/ 1883837 w 2406351"/>
                <a:gd name="connsiteY145" fmla="*/ 370114 h 2623457"/>
                <a:gd name="connsiteX146" fmla="*/ 1840294 w 2406351"/>
                <a:gd name="connsiteY146" fmla="*/ 337457 h 2623457"/>
                <a:gd name="connsiteX147" fmla="*/ 1774980 w 2406351"/>
                <a:gd name="connsiteY147" fmla="*/ 283028 h 2623457"/>
                <a:gd name="connsiteX148" fmla="*/ 1633465 w 2406351"/>
                <a:gd name="connsiteY148" fmla="*/ 228600 h 2623457"/>
                <a:gd name="connsiteX149" fmla="*/ 1579037 w 2406351"/>
                <a:gd name="connsiteY149" fmla="*/ 195942 h 2623457"/>
                <a:gd name="connsiteX150" fmla="*/ 1546380 w 2406351"/>
                <a:gd name="connsiteY150" fmla="*/ 185057 h 2623457"/>
                <a:gd name="connsiteX151" fmla="*/ 1470180 w 2406351"/>
                <a:gd name="connsiteY151" fmla="*/ 141514 h 2623457"/>
                <a:gd name="connsiteX152" fmla="*/ 1393980 w 2406351"/>
                <a:gd name="connsiteY152" fmla="*/ 97971 h 2623457"/>
                <a:gd name="connsiteX153" fmla="*/ 1372208 w 2406351"/>
                <a:gd name="connsiteY153" fmla="*/ 76200 h 2623457"/>
                <a:gd name="connsiteX154" fmla="*/ 1339551 w 2406351"/>
                <a:gd name="connsiteY154" fmla="*/ 65314 h 2623457"/>
                <a:gd name="connsiteX155" fmla="*/ 1306894 w 2406351"/>
                <a:gd name="connsiteY155" fmla="*/ 43542 h 2623457"/>
                <a:gd name="connsiteX156" fmla="*/ 1230694 w 2406351"/>
                <a:gd name="connsiteY156" fmla="*/ 21771 h 2623457"/>
                <a:gd name="connsiteX157" fmla="*/ 1067408 w 2406351"/>
                <a:gd name="connsiteY157" fmla="*/ 0 h 2623457"/>
                <a:gd name="connsiteX158" fmla="*/ 827922 w 2406351"/>
                <a:gd name="connsiteY158" fmla="*/ 10885 h 2623457"/>
                <a:gd name="connsiteX159" fmla="*/ 762608 w 2406351"/>
                <a:gd name="connsiteY159" fmla="*/ 32657 h 2623457"/>
                <a:gd name="connsiteX160" fmla="*/ 740837 w 2406351"/>
                <a:gd name="connsiteY160" fmla="*/ 65314 h 2623457"/>
                <a:gd name="connsiteX161" fmla="*/ 708180 w 2406351"/>
                <a:gd name="connsiteY161" fmla="*/ 119742 h 2623457"/>
                <a:gd name="connsiteX162" fmla="*/ 642865 w 2406351"/>
                <a:gd name="connsiteY162" fmla="*/ 206828 h 2623457"/>
                <a:gd name="connsiteX163" fmla="*/ 577551 w 2406351"/>
                <a:gd name="connsiteY163" fmla="*/ 304800 h 2623457"/>
                <a:gd name="connsiteX164" fmla="*/ 523122 w 2406351"/>
                <a:gd name="connsiteY164" fmla="*/ 381000 h 2623457"/>
                <a:gd name="connsiteX165" fmla="*/ 501351 w 2406351"/>
                <a:gd name="connsiteY165" fmla="*/ 424542 h 2623457"/>
                <a:gd name="connsiteX166" fmla="*/ 446922 w 2406351"/>
                <a:gd name="connsiteY166" fmla="*/ 478971 h 2623457"/>
                <a:gd name="connsiteX167" fmla="*/ 370722 w 2406351"/>
                <a:gd name="connsiteY167" fmla="*/ 555171 h 2623457"/>
                <a:gd name="connsiteX168" fmla="*/ 338065 w 2406351"/>
                <a:gd name="connsiteY168" fmla="*/ 631371 h 2623457"/>
                <a:gd name="connsiteX169" fmla="*/ 261865 w 2406351"/>
                <a:gd name="connsiteY169" fmla="*/ 740228 h 2623457"/>
                <a:gd name="connsiteX170" fmla="*/ 240094 w 2406351"/>
                <a:gd name="connsiteY170" fmla="*/ 772885 h 2623457"/>
                <a:gd name="connsiteX171" fmla="*/ 229208 w 2406351"/>
                <a:gd name="connsiteY171" fmla="*/ 838200 h 2623457"/>
                <a:gd name="connsiteX172" fmla="*/ 207437 w 2406351"/>
                <a:gd name="connsiteY172" fmla="*/ 870857 h 2623457"/>
                <a:gd name="connsiteX173" fmla="*/ 142122 w 2406351"/>
                <a:gd name="connsiteY173" fmla="*/ 990600 h 2623457"/>
                <a:gd name="connsiteX174" fmla="*/ 131237 w 2406351"/>
                <a:gd name="connsiteY174" fmla="*/ 1034142 h 2623457"/>
                <a:gd name="connsiteX175" fmla="*/ 109465 w 2406351"/>
                <a:gd name="connsiteY175" fmla="*/ 1099457 h 2623457"/>
                <a:gd name="connsiteX176" fmla="*/ 87694 w 2406351"/>
                <a:gd name="connsiteY176" fmla="*/ 1284514 h 2623457"/>
                <a:gd name="connsiteX177" fmla="*/ 65922 w 2406351"/>
                <a:gd name="connsiteY177" fmla="*/ 1328057 h 2623457"/>
                <a:gd name="connsiteX178" fmla="*/ 55037 w 2406351"/>
                <a:gd name="connsiteY178" fmla="*/ 1436914 h 2623457"/>
                <a:gd name="connsiteX179" fmla="*/ 11494 w 2406351"/>
                <a:gd name="connsiteY179" fmla="*/ 1589314 h 2623457"/>
                <a:gd name="connsiteX180" fmla="*/ 11494 w 2406351"/>
                <a:gd name="connsiteY180" fmla="*/ 1915885 h 2623457"/>
                <a:gd name="connsiteX181" fmla="*/ 22380 w 2406351"/>
                <a:gd name="connsiteY181" fmla="*/ 1992085 h 2623457"/>
                <a:gd name="connsiteX182" fmla="*/ 44151 w 2406351"/>
                <a:gd name="connsiteY182" fmla="*/ 2035628 h 2623457"/>
                <a:gd name="connsiteX183" fmla="*/ 55037 w 2406351"/>
                <a:gd name="connsiteY183" fmla="*/ 2068285 h 2623457"/>
                <a:gd name="connsiteX184" fmla="*/ 98580 w 2406351"/>
                <a:gd name="connsiteY184" fmla="*/ 2188028 h 2623457"/>
                <a:gd name="connsiteX185" fmla="*/ 131237 w 2406351"/>
                <a:gd name="connsiteY185" fmla="*/ 2286000 h 2623457"/>
                <a:gd name="connsiteX186" fmla="*/ 142122 w 2406351"/>
                <a:gd name="connsiteY186" fmla="*/ 2318657 h 2623457"/>
                <a:gd name="connsiteX187" fmla="*/ 185665 w 2406351"/>
                <a:gd name="connsiteY187" fmla="*/ 2383971 h 2623457"/>
                <a:gd name="connsiteX188" fmla="*/ 207437 w 2406351"/>
                <a:gd name="connsiteY188" fmla="*/ 2416628 h 2623457"/>
                <a:gd name="connsiteX189" fmla="*/ 229208 w 2406351"/>
                <a:gd name="connsiteY189" fmla="*/ 2438400 h 2623457"/>
                <a:gd name="connsiteX190" fmla="*/ 250980 w 2406351"/>
                <a:gd name="connsiteY190" fmla="*/ 2471057 h 2623457"/>
                <a:gd name="connsiteX191" fmla="*/ 348951 w 2406351"/>
                <a:gd name="connsiteY191" fmla="*/ 2558142 h 2623457"/>
                <a:gd name="connsiteX192" fmla="*/ 610208 w 2406351"/>
                <a:gd name="connsiteY192" fmla="*/ 2601685 h 2623457"/>
                <a:gd name="connsiteX193" fmla="*/ 719065 w 2406351"/>
                <a:gd name="connsiteY193" fmla="*/ 2623457 h 2623457"/>
                <a:gd name="connsiteX194" fmla="*/ 904122 w 2406351"/>
                <a:gd name="connsiteY194" fmla="*/ 2612571 h 2623457"/>
                <a:gd name="connsiteX195" fmla="*/ 947665 w 2406351"/>
                <a:gd name="connsiteY195" fmla="*/ 2601685 h 2623457"/>
                <a:gd name="connsiteX196" fmla="*/ 980322 w 2406351"/>
                <a:gd name="connsiteY196" fmla="*/ 2579914 h 2623457"/>
                <a:gd name="connsiteX197" fmla="*/ 1002094 w 2406351"/>
                <a:gd name="connsiteY197" fmla="*/ 2601685 h 2623457"/>
                <a:gd name="connsiteX198" fmla="*/ 1045637 w 2406351"/>
                <a:gd name="connsiteY198" fmla="*/ 2492828 h 2623457"/>
                <a:gd name="connsiteX199" fmla="*/ 1056522 w 2406351"/>
                <a:gd name="connsiteY199" fmla="*/ 2449285 h 2623457"/>
                <a:gd name="connsiteX200" fmla="*/ 1078294 w 2406351"/>
                <a:gd name="connsiteY200" fmla="*/ 2383971 h 2623457"/>
                <a:gd name="connsiteX201" fmla="*/ 1100065 w 2406351"/>
                <a:gd name="connsiteY201" fmla="*/ 2209800 h 2623457"/>
                <a:gd name="connsiteX202" fmla="*/ 1121837 w 2406351"/>
                <a:gd name="connsiteY202" fmla="*/ 2144485 h 2623457"/>
                <a:gd name="connsiteX203" fmla="*/ 1132722 w 2406351"/>
                <a:gd name="connsiteY203" fmla="*/ 2024742 h 2623457"/>
                <a:gd name="connsiteX204" fmla="*/ 1154494 w 2406351"/>
                <a:gd name="connsiteY204" fmla="*/ 1981200 h 2623457"/>
                <a:gd name="connsiteX205" fmla="*/ 1198037 w 2406351"/>
                <a:gd name="connsiteY205" fmla="*/ 1894114 h 2623457"/>
                <a:gd name="connsiteX206" fmla="*/ 1252465 w 2406351"/>
                <a:gd name="connsiteY206" fmla="*/ 1752600 h 2623457"/>
                <a:gd name="connsiteX207" fmla="*/ 1263351 w 2406351"/>
                <a:gd name="connsiteY207" fmla="*/ 1709057 h 2623457"/>
                <a:gd name="connsiteX208" fmla="*/ 1285122 w 2406351"/>
                <a:gd name="connsiteY208" fmla="*/ 1687285 h 2623457"/>
                <a:gd name="connsiteX209" fmla="*/ 1296008 w 2406351"/>
                <a:gd name="connsiteY209" fmla="*/ 1632857 h 2623457"/>
                <a:gd name="connsiteX210" fmla="*/ 1328665 w 2406351"/>
                <a:gd name="connsiteY210" fmla="*/ 1534885 h 2623457"/>
                <a:gd name="connsiteX211" fmla="*/ 1350437 w 2406351"/>
                <a:gd name="connsiteY211" fmla="*/ 1469571 h 2623457"/>
                <a:gd name="connsiteX212" fmla="*/ 1383094 w 2406351"/>
                <a:gd name="connsiteY212" fmla="*/ 1447800 h 2623457"/>
                <a:gd name="connsiteX213" fmla="*/ 1415751 w 2406351"/>
                <a:gd name="connsiteY213" fmla="*/ 1382485 h 2623457"/>
                <a:gd name="connsiteX214" fmla="*/ 1437522 w 2406351"/>
                <a:gd name="connsiteY214" fmla="*/ 1338942 h 2623457"/>
                <a:gd name="connsiteX215" fmla="*/ 1459294 w 2406351"/>
                <a:gd name="connsiteY215" fmla="*/ 1273628 h 2623457"/>
                <a:gd name="connsiteX216" fmla="*/ 1491951 w 2406351"/>
                <a:gd name="connsiteY216" fmla="*/ 1230085 h 2623457"/>
                <a:gd name="connsiteX217" fmla="*/ 1579037 w 2406351"/>
                <a:gd name="connsiteY217" fmla="*/ 1143000 h 2623457"/>
                <a:gd name="connsiteX218" fmla="*/ 1589922 w 2406351"/>
                <a:gd name="connsiteY218" fmla="*/ 1110342 h 2623457"/>
                <a:gd name="connsiteX219" fmla="*/ 1611694 w 2406351"/>
                <a:gd name="connsiteY219" fmla="*/ 1077685 h 2623457"/>
                <a:gd name="connsiteX220" fmla="*/ 1633465 w 2406351"/>
                <a:gd name="connsiteY220" fmla="*/ 1034142 h 2623457"/>
                <a:gd name="connsiteX221" fmla="*/ 1666122 w 2406351"/>
                <a:gd name="connsiteY221" fmla="*/ 979714 h 2623457"/>
                <a:gd name="connsiteX222" fmla="*/ 1709665 w 2406351"/>
                <a:gd name="connsiteY222" fmla="*/ 925285 h 2623457"/>
                <a:gd name="connsiteX223" fmla="*/ 1720551 w 2406351"/>
                <a:gd name="connsiteY223" fmla="*/ 892628 h 2623457"/>
                <a:gd name="connsiteX224" fmla="*/ 1742322 w 2406351"/>
                <a:gd name="connsiteY224" fmla="*/ 849085 h 2623457"/>
                <a:gd name="connsiteX225" fmla="*/ 1764094 w 2406351"/>
                <a:gd name="connsiteY225" fmla="*/ 794657 h 2623457"/>
                <a:gd name="connsiteX226" fmla="*/ 1753208 w 2406351"/>
                <a:gd name="connsiteY226" fmla="*/ 587828 h 2623457"/>
                <a:gd name="connsiteX227" fmla="*/ 1731437 w 2406351"/>
                <a:gd name="connsiteY227" fmla="*/ 489857 h 2623457"/>
                <a:gd name="connsiteX228" fmla="*/ 1709665 w 2406351"/>
                <a:gd name="connsiteY228" fmla="*/ 468085 h 2623457"/>
                <a:gd name="connsiteX229" fmla="*/ 1687894 w 2406351"/>
                <a:gd name="connsiteY229" fmla="*/ 424542 h 2623457"/>
                <a:gd name="connsiteX230" fmla="*/ 1622580 w 2406351"/>
                <a:gd name="connsiteY230" fmla="*/ 359228 h 2623457"/>
                <a:gd name="connsiteX231" fmla="*/ 1568151 w 2406351"/>
                <a:gd name="connsiteY231" fmla="*/ 315685 h 2623457"/>
                <a:gd name="connsiteX232" fmla="*/ 1524608 w 2406351"/>
                <a:gd name="connsiteY232" fmla="*/ 293914 h 2623457"/>
                <a:gd name="connsiteX233" fmla="*/ 1459294 w 2406351"/>
                <a:gd name="connsiteY233" fmla="*/ 261257 h 2623457"/>
                <a:gd name="connsiteX234" fmla="*/ 1426637 w 2406351"/>
                <a:gd name="connsiteY234" fmla="*/ 228600 h 2623457"/>
                <a:gd name="connsiteX235" fmla="*/ 1350437 w 2406351"/>
                <a:gd name="connsiteY235" fmla="*/ 195942 h 2623457"/>
                <a:gd name="connsiteX236" fmla="*/ 1252465 w 2406351"/>
                <a:gd name="connsiteY236" fmla="*/ 152400 h 2623457"/>
                <a:gd name="connsiteX237" fmla="*/ 1208922 w 2406351"/>
                <a:gd name="connsiteY237" fmla="*/ 130628 h 2623457"/>
                <a:gd name="connsiteX238" fmla="*/ 1165380 w 2406351"/>
                <a:gd name="connsiteY238" fmla="*/ 87085 h 2623457"/>
                <a:gd name="connsiteX239" fmla="*/ 1121837 w 2406351"/>
                <a:gd name="connsiteY239" fmla="*/ 76200 h 2623457"/>
                <a:gd name="connsiteX240" fmla="*/ 1089180 w 2406351"/>
                <a:gd name="connsiteY240" fmla="*/ 97971 h 2623457"/>
                <a:gd name="connsiteX241" fmla="*/ 838808 w 2406351"/>
                <a:gd name="connsiteY241" fmla="*/ 130628 h 2623457"/>
                <a:gd name="connsiteX242" fmla="*/ 740837 w 2406351"/>
                <a:gd name="connsiteY242" fmla="*/ 87085 h 2623457"/>
                <a:gd name="connsiteX243" fmla="*/ 729951 w 2406351"/>
                <a:gd name="connsiteY243" fmla="*/ 65314 h 26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2406351" h="2623457">
                  <a:moveTo>
                    <a:pt x="784380" y="54428"/>
                  </a:moveTo>
                  <a:cubicBezTo>
                    <a:pt x="762608" y="58057"/>
                    <a:pt x="739235" y="56350"/>
                    <a:pt x="719065" y="65314"/>
                  </a:cubicBezTo>
                  <a:cubicBezTo>
                    <a:pt x="704997" y="71566"/>
                    <a:pt x="700876" y="92710"/>
                    <a:pt x="686408" y="97971"/>
                  </a:cubicBezTo>
                  <a:cubicBezTo>
                    <a:pt x="658915" y="107969"/>
                    <a:pt x="628351" y="105228"/>
                    <a:pt x="599322" y="108857"/>
                  </a:cubicBezTo>
                  <a:cubicBezTo>
                    <a:pt x="557715" y="25642"/>
                    <a:pt x="588437" y="76416"/>
                    <a:pt x="588437" y="130628"/>
                  </a:cubicBezTo>
                  <a:cubicBezTo>
                    <a:pt x="588437" y="169332"/>
                    <a:pt x="573922" y="164495"/>
                    <a:pt x="544894" y="174171"/>
                  </a:cubicBezTo>
                  <a:cubicBezTo>
                    <a:pt x="534008" y="185057"/>
                    <a:pt x="525046" y="198289"/>
                    <a:pt x="512237" y="206828"/>
                  </a:cubicBezTo>
                  <a:cubicBezTo>
                    <a:pt x="427444" y="263357"/>
                    <a:pt x="525617" y="171679"/>
                    <a:pt x="457808" y="239485"/>
                  </a:cubicBezTo>
                  <a:cubicBezTo>
                    <a:pt x="432538" y="315292"/>
                    <a:pt x="464998" y="234142"/>
                    <a:pt x="425151" y="293914"/>
                  </a:cubicBezTo>
                  <a:cubicBezTo>
                    <a:pt x="367844" y="379877"/>
                    <a:pt x="442036" y="298802"/>
                    <a:pt x="370722" y="370114"/>
                  </a:cubicBezTo>
                  <a:cubicBezTo>
                    <a:pt x="341696" y="457197"/>
                    <a:pt x="385235" y="355602"/>
                    <a:pt x="327180" y="413657"/>
                  </a:cubicBezTo>
                  <a:cubicBezTo>
                    <a:pt x="319066" y="421771"/>
                    <a:pt x="319446" y="435281"/>
                    <a:pt x="316294" y="446314"/>
                  </a:cubicBezTo>
                  <a:cubicBezTo>
                    <a:pt x="301629" y="497640"/>
                    <a:pt x="303332" y="504388"/>
                    <a:pt x="294522" y="566057"/>
                  </a:cubicBezTo>
                  <a:cubicBezTo>
                    <a:pt x="298151" y="642257"/>
                    <a:pt x="296319" y="718914"/>
                    <a:pt x="305408" y="794657"/>
                  </a:cubicBezTo>
                  <a:cubicBezTo>
                    <a:pt x="307341" y="810769"/>
                    <a:pt x="321482" y="823006"/>
                    <a:pt x="327180" y="838200"/>
                  </a:cubicBezTo>
                  <a:cubicBezTo>
                    <a:pt x="332433" y="852208"/>
                    <a:pt x="329766" y="869294"/>
                    <a:pt x="338065" y="881742"/>
                  </a:cubicBezTo>
                  <a:cubicBezTo>
                    <a:pt x="352298" y="903091"/>
                    <a:pt x="378262" y="914822"/>
                    <a:pt x="392494" y="936171"/>
                  </a:cubicBezTo>
                  <a:cubicBezTo>
                    <a:pt x="399751" y="947057"/>
                    <a:pt x="405650" y="958982"/>
                    <a:pt x="414265" y="968828"/>
                  </a:cubicBezTo>
                  <a:cubicBezTo>
                    <a:pt x="431161" y="988138"/>
                    <a:pt x="444353" y="1015143"/>
                    <a:pt x="468694" y="1023257"/>
                  </a:cubicBezTo>
                  <a:lnTo>
                    <a:pt x="566665" y="1055914"/>
                  </a:lnTo>
                  <a:lnTo>
                    <a:pt x="599322" y="1066800"/>
                  </a:lnTo>
                  <a:lnTo>
                    <a:pt x="631980" y="1077685"/>
                  </a:lnTo>
                  <a:cubicBezTo>
                    <a:pt x="653751" y="1074057"/>
                    <a:pt x="675748" y="1071588"/>
                    <a:pt x="697294" y="1066800"/>
                  </a:cubicBezTo>
                  <a:cubicBezTo>
                    <a:pt x="726124" y="1060393"/>
                    <a:pt x="746872" y="1047453"/>
                    <a:pt x="773494" y="1034142"/>
                  </a:cubicBezTo>
                  <a:cubicBezTo>
                    <a:pt x="780751" y="1023256"/>
                    <a:pt x="784379" y="1008742"/>
                    <a:pt x="795265" y="1001485"/>
                  </a:cubicBezTo>
                  <a:cubicBezTo>
                    <a:pt x="807713" y="993186"/>
                    <a:pt x="830879" y="1003287"/>
                    <a:pt x="838808" y="990600"/>
                  </a:cubicBezTo>
                  <a:cubicBezTo>
                    <a:pt x="852407" y="968842"/>
                    <a:pt x="846065" y="939800"/>
                    <a:pt x="849694" y="914400"/>
                  </a:cubicBezTo>
                  <a:cubicBezTo>
                    <a:pt x="860580" y="918028"/>
                    <a:pt x="870877" y="925285"/>
                    <a:pt x="882351" y="925285"/>
                  </a:cubicBezTo>
                  <a:cubicBezTo>
                    <a:pt x="893825" y="925285"/>
                    <a:pt x="903876" y="917183"/>
                    <a:pt x="915008" y="914400"/>
                  </a:cubicBezTo>
                  <a:lnTo>
                    <a:pt x="1002094" y="892628"/>
                  </a:lnTo>
                  <a:cubicBezTo>
                    <a:pt x="1020237" y="896257"/>
                    <a:pt x="1039973" y="895240"/>
                    <a:pt x="1056522" y="903514"/>
                  </a:cubicBezTo>
                  <a:cubicBezTo>
                    <a:pt x="1097797" y="924151"/>
                    <a:pt x="1083937" y="936572"/>
                    <a:pt x="1100065" y="968828"/>
                  </a:cubicBezTo>
                  <a:cubicBezTo>
                    <a:pt x="1105916" y="980530"/>
                    <a:pt x="1114580" y="990599"/>
                    <a:pt x="1121837" y="1001485"/>
                  </a:cubicBezTo>
                  <a:cubicBezTo>
                    <a:pt x="1125465" y="1012371"/>
                    <a:pt x="1129570" y="1023109"/>
                    <a:pt x="1132722" y="1034142"/>
                  </a:cubicBezTo>
                  <a:cubicBezTo>
                    <a:pt x="1159022" y="1126195"/>
                    <a:pt x="1150533" y="1147961"/>
                    <a:pt x="1132722" y="1284514"/>
                  </a:cubicBezTo>
                  <a:cubicBezTo>
                    <a:pt x="1130623" y="1300605"/>
                    <a:pt x="1117343" y="1313142"/>
                    <a:pt x="1110951" y="1328057"/>
                  </a:cubicBezTo>
                  <a:cubicBezTo>
                    <a:pt x="1106431" y="1338604"/>
                    <a:pt x="1103217" y="1349681"/>
                    <a:pt x="1100065" y="1360714"/>
                  </a:cubicBezTo>
                  <a:cubicBezTo>
                    <a:pt x="1095955" y="1375099"/>
                    <a:pt x="1095871" y="1390876"/>
                    <a:pt x="1089180" y="1404257"/>
                  </a:cubicBezTo>
                  <a:cubicBezTo>
                    <a:pt x="1084590" y="1413437"/>
                    <a:pt x="1074665" y="1418771"/>
                    <a:pt x="1067408" y="1426028"/>
                  </a:cubicBezTo>
                  <a:cubicBezTo>
                    <a:pt x="1041500" y="1503754"/>
                    <a:pt x="1058367" y="1472247"/>
                    <a:pt x="1023865" y="1524000"/>
                  </a:cubicBezTo>
                  <a:cubicBezTo>
                    <a:pt x="1016159" y="1601060"/>
                    <a:pt x="1003571" y="1645532"/>
                    <a:pt x="1023865" y="1719942"/>
                  </a:cubicBezTo>
                  <a:cubicBezTo>
                    <a:pt x="1030439" y="1744048"/>
                    <a:pt x="1064316" y="1768484"/>
                    <a:pt x="1078294" y="1785257"/>
                  </a:cubicBezTo>
                  <a:cubicBezTo>
                    <a:pt x="1086669" y="1795308"/>
                    <a:pt x="1089849" y="1809741"/>
                    <a:pt x="1100065" y="1817914"/>
                  </a:cubicBezTo>
                  <a:cubicBezTo>
                    <a:pt x="1109025" y="1825082"/>
                    <a:pt x="1122459" y="1823668"/>
                    <a:pt x="1132722" y="1828800"/>
                  </a:cubicBezTo>
                  <a:cubicBezTo>
                    <a:pt x="1144424" y="1834651"/>
                    <a:pt x="1153355" y="1845417"/>
                    <a:pt x="1165380" y="1850571"/>
                  </a:cubicBezTo>
                  <a:cubicBezTo>
                    <a:pt x="1179131" y="1856464"/>
                    <a:pt x="1194914" y="1856204"/>
                    <a:pt x="1208922" y="1861457"/>
                  </a:cubicBezTo>
                  <a:cubicBezTo>
                    <a:pt x="1224116" y="1867155"/>
                    <a:pt x="1237636" y="1876637"/>
                    <a:pt x="1252465" y="1883228"/>
                  </a:cubicBezTo>
                  <a:cubicBezTo>
                    <a:pt x="1291524" y="1900588"/>
                    <a:pt x="1303637" y="1903914"/>
                    <a:pt x="1339551" y="1915885"/>
                  </a:cubicBezTo>
                  <a:cubicBezTo>
                    <a:pt x="1350437" y="1923142"/>
                    <a:pt x="1359586" y="1934215"/>
                    <a:pt x="1372208" y="1937657"/>
                  </a:cubicBezTo>
                  <a:cubicBezTo>
                    <a:pt x="1400432" y="1945354"/>
                    <a:pt x="1430511" y="1943309"/>
                    <a:pt x="1459294" y="1948542"/>
                  </a:cubicBezTo>
                  <a:cubicBezTo>
                    <a:pt x="1470583" y="1950595"/>
                    <a:pt x="1480881" y="1956409"/>
                    <a:pt x="1491951" y="1959428"/>
                  </a:cubicBezTo>
                  <a:cubicBezTo>
                    <a:pt x="1520819" y="1967301"/>
                    <a:pt x="1579037" y="1981200"/>
                    <a:pt x="1579037" y="1981200"/>
                  </a:cubicBezTo>
                  <a:cubicBezTo>
                    <a:pt x="1593551" y="1977571"/>
                    <a:pt x="1607975" y="1973560"/>
                    <a:pt x="1622580" y="1970314"/>
                  </a:cubicBezTo>
                  <a:cubicBezTo>
                    <a:pt x="1640641" y="1966300"/>
                    <a:pt x="1659158" y="1964296"/>
                    <a:pt x="1677008" y="1959428"/>
                  </a:cubicBezTo>
                  <a:cubicBezTo>
                    <a:pt x="1699148" y="1953390"/>
                    <a:pt x="1742322" y="1937657"/>
                    <a:pt x="1742322" y="1937657"/>
                  </a:cubicBezTo>
                  <a:cubicBezTo>
                    <a:pt x="1749579" y="1930400"/>
                    <a:pt x="1756080" y="1922296"/>
                    <a:pt x="1764094" y="1915885"/>
                  </a:cubicBezTo>
                  <a:cubicBezTo>
                    <a:pt x="1795922" y="1890423"/>
                    <a:pt x="1803549" y="1897660"/>
                    <a:pt x="1829408" y="1861457"/>
                  </a:cubicBezTo>
                  <a:cubicBezTo>
                    <a:pt x="1838840" y="1848252"/>
                    <a:pt x="1843129" y="1832003"/>
                    <a:pt x="1851180" y="1817914"/>
                  </a:cubicBezTo>
                  <a:cubicBezTo>
                    <a:pt x="1884943" y="1758829"/>
                    <a:pt x="1863879" y="1812474"/>
                    <a:pt x="1883837" y="1752600"/>
                  </a:cubicBezTo>
                  <a:cubicBezTo>
                    <a:pt x="1865031" y="1696181"/>
                    <a:pt x="1868801" y="1727984"/>
                    <a:pt x="1894722" y="1643742"/>
                  </a:cubicBezTo>
                  <a:cubicBezTo>
                    <a:pt x="1901471" y="1621808"/>
                    <a:pt x="1916494" y="1578428"/>
                    <a:pt x="1916494" y="1578428"/>
                  </a:cubicBezTo>
                  <a:cubicBezTo>
                    <a:pt x="1912865" y="1440542"/>
                    <a:pt x="1914212" y="1302436"/>
                    <a:pt x="1905608" y="1164771"/>
                  </a:cubicBezTo>
                  <a:cubicBezTo>
                    <a:pt x="1902786" y="1119611"/>
                    <a:pt x="1876778" y="1027531"/>
                    <a:pt x="1862065" y="979714"/>
                  </a:cubicBezTo>
                  <a:cubicBezTo>
                    <a:pt x="1855316" y="957780"/>
                    <a:pt x="1860219" y="925786"/>
                    <a:pt x="1840294" y="914400"/>
                  </a:cubicBezTo>
                  <a:lnTo>
                    <a:pt x="1764094" y="870857"/>
                  </a:lnTo>
                  <a:cubicBezTo>
                    <a:pt x="1753055" y="826704"/>
                    <a:pt x="1743154" y="773717"/>
                    <a:pt x="1709665" y="740228"/>
                  </a:cubicBezTo>
                  <a:cubicBezTo>
                    <a:pt x="1698779" y="729342"/>
                    <a:pt x="1687027" y="719260"/>
                    <a:pt x="1677008" y="707571"/>
                  </a:cubicBezTo>
                  <a:cubicBezTo>
                    <a:pt x="1665201" y="693796"/>
                    <a:pt x="1659908" y="673362"/>
                    <a:pt x="1644351" y="664028"/>
                  </a:cubicBezTo>
                  <a:cubicBezTo>
                    <a:pt x="1621699" y="650437"/>
                    <a:pt x="1593212" y="650611"/>
                    <a:pt x="1568151" y="642257"/>
                  </a:cubicBezTo>
                  <a:cubicBezTo>
                    <a:pt x="1549613" y="636078"/>
                    <a:pt x="1531200" y="629224"/>
                    <a:pt x="1513722" y="620485"/>
                  </a:cubicBezTo>
                  <a:cubicBezTo>
                    <a:pt x="1502020" y="614634"/>
                    <a:pt x="1493315" y="603308"/>
                    <a:pt x="1481065" y="598714"/>
                  </a:cubicBezTo>
                  <a:cubicBezTo>
                    <a:pt x="1463741" y="592217"/>
                    <a:pt x="1444780" y="591457"/>
                    <a:pt x="1426637" y="587828"/>
                  </a:cubicBezTo>
                  <a:cubicBezTo>
                    <a:pt x="1412123" y="576942"/>
                    <a:pt x="1399939" y="561909"/>
                    <a:pt x="1383094" y="555171"/>
                  </a:cubicBezTo>
                  <a:cubicBezTo>
                    <a:pt x="1323532" y="531346"/>
                    <a:pt x="1192604" y="552630"/>
                    <a:pt x="1154494" y="555171"/>
                  </a:cubicBezTo>
                  <a:cubicBezTo>
                    <a:pt x="1045995" y="582295"/>
                    <a:pt x="1096923" y="572023"/>
                    <a:pt x="1002094" y="587828"/>
                  </a:cubicBezTo>
                  <a:cubicBezTo>
                    <a:pt x="994837" y="595085"/>
                    <a:pt x="988674" y="603634"/>
                    <a:pt x="980322" y="609600"/>
                  </a:cubicBezTo>
                  <a:cubicBezTo>
                    <a:pt x="885436" y="677376"/>
                    <a:pt x="965176" y="612263"/>
                    <a:pt x="882351" y="664028"/>
                  </a:cubicBezTo>
                  <a:cubicBezTo>
                    <a:pt x="866966" y="673644"/>
                    <a:pt x="853322" y="685799"/>
                    <a:pt x="838808" y="696685"/>
                  </a:cubicBezTo>
                  <a:cubicBezTo>
                    <a:pt x="835179" y="685799"/>
                    <a:pt x="838808" y="667657"/>
                    <a:pt x="827922" y="664028"/>
                  </a:cubicBezTo>
                  <a:cubicBezTo>
                    <a:pt x="796536" y="653566"/>
                    <a:pt x="763524" y="681561"/>
                    <a:pt x="740837" y="696685"/>
                  </a:cubicBezTo>
                  <a:cubicBezTo>
                    <a:pt x="678439" y="790279"/>
                    <a:pt x="753251" y="671858"/>
                    <a:pt x="708180" y="762000"/>
                  </a:cubicBezTo>
                  <a:cubicBezTo>
                    <a:pt x="682891" y="812579"/>
                    <a:pt x="684347" y="807603"/>
                    <a:pt x="653751" y="838200"/>
                  </a:cubicBezTo>
                  <a:cubicBezTo>
                    <a:pt x="650122" y="852714"/>
                    <a:pt x="648758" y="867991"/>
                    <a:pt x="642865" y="881742"/>
                  </a:cubicBezTo>
                  <a:cubicBezTo>
                    <a:pt x="637711" y="893767"/>
                    <a:pt x="626945" y="902698"/>
                    <a:pt x="621094" y="914400"/>
                  </a:cubicBezTo>
                  <a:cubicBezTo>
                    <a:pt x="615962" y="924663"/>
                    <a:pt x="614728" y="936510"/>
                    <a:pt x="610208" y="947057"/>
                  </a:cubicBezTo>
                  <a:cubicBezTo>
                    <a:pt x="603816" y="961972"/>
                    <a:pt x="594135" y="975406"/>
                    <a:pt x="588437" y="990600"/>
                  </a:cubicBezTo>
                  <a:cubicBezTo>
                    <a:pt x="583184" y="1004608"/>
                    <a:pt x="588130" y="1023563"/>
                    <a:pt x="577551" y="1034142"/>
                  </a:cubicBezTo>
                  <a:cubicBezTo>
                    <a:pt x="563734" y="1047959"/>
                    <a:pt x="541265" y="1048657"/>
                    <a:pt x="523122" y="1055914"/>
                  </a:cubicBezTo>
                  <a:cubicBezTo>
                    <a:pt x="519494" y="1088571"/>
                    <a:pt x="516580" y="1121315"/>
                    <a:pt x="512237" y="1153885"/>
                  </a:cubicBezTo>
                  <a:cubicBezTo>
                    <a:pt x="509320" y="1175763"/>
                    <a:pt x="501351" y="1197128"/>
                    <a:pt x="501351" y="1219200"/>
                  </a:cubicBezTo>
                  <a:cubicBezTo>
                    <a:pt x="501351" y="1375271"/>
                    <a:pt x="505602" y="1531356"/>
                    <a:pt x="512237" y="1687285"/>
                  </a:cubicBezTo>
                  <a:cubicBezTo>
                    <a:pt x="514020" y="1729194"/>
                    <a:pt x="520494" y="1728200"/>
                    <a:pt x="544894" y="1752600"/>
                  </a:cubicBezTo>
                  <a:cubicBezTo>
                    <a:pt x="548523" y="1767114"/>
                    <a:pt x="551481" y="1781812"/>
                    <a:pt x="555780" y="1796142"/>
                  </a:cubicBezTo>
                  <a:cubicBezTo>
                    <a:pt x="572437" y="1851665"/>
                    <a:pt x="578403" y="1854829"/>
                    <a:pt x="588437" y="1905000"/>
                  </a:cubicBezTo>
                  <a:cubicBezTo>
                    <a:pt x="592766" y="1926643"/>
                    <a:pt x="594534" y="1948768"/>
                    <a:pt x="599322" y="1970314"/>
                  </a:cubicBezTo>
                  <a:cubicBezTo>
                    <a:pt x="601811" y="1981515"/>
                    <a:pt x="607056" y="1991938"/>
                    <a:pt x="610208" y="2002971"/>
                  </a:cubicBezTo>
                  <a:cubicBezTo>
                    <a:pt x="624067" y="2051476"/>
                    <a:pt x="617845" y="2050901"/>
                    <a:pt x="642865" y="2100942"/>
                  </a:cubicBezTo>
                  <a:cubicBezTo>
                    <a:pt x="662290" y="2139792"/>
                    <a:pt x="676931" y="2141429"/>
                    <a:pt x="708180" y="2177142"/>
                  </a:cubicBezTo>
                  <a:cubicBezTo>
                    <a:pt x="752600" y="2227908"/>
                    <a:pt x="747390" y="2250452"/>
                    <a:pt x="817037" y="2296885"/>
                  </a:cubicBezTo>
                  <a:cubicBezTo>
                    <a:pt x="827923" y="2304142"/>
                    <a:pt x="839761" y="2310143"/>
                    <a:pt x="849694" y="2318657"/>
                  </a:cubicBezTo>
                  <a:cubicBezTo>
                    <a:pt x="865279" y="2332015"/>
                    <a:pt x="876158" y="2350814"/>
                    <a:pt x="893237" y="2362200"/>
                  </a:cubicBezTo>
                  <a:cubicBezTo>
                    <a:pt x="909495" y="2373039"/>
                    <a:pt x="929369" y="2377110"/>
                    <a:pt x="947665" y="2383971"/>
                  </a:cubicBezTo>
                  <a:cubicBezTo>
                    <a:pt x="1006394" y="2405994"/>
                    <a:pt x="955333" y="2384083"/>
                    <a:pt x="1034751" y="2405742"/>
                  </a:cubicBezTo>
                  <a:cubicBezTo>
                    <a:pt x="1056891" y="2411780"/>
                    <a:pt x="1078294" y="2420257"/>
                    <a:pt x="1100065" y="2427514"/>
                  </a:cubicBezTo>
                  <a:cubicBezTo>
                    <a:pt x="1110951" y="2431143"/>
                    <a:pt x="1122459" y="2433269"/>
                    <a:pt x="1132722" y="2438400"/>
                  </a:cubicBezTo>
                  <a:cubicBezTo>
                    <a:pt x="1147236" y="2445657"/>
                    <a:pt x="1161071" y="2454473"/>
                    <a:pt x="1176265" y="2460171"/>
                  </a:cubicBezTo>
                  <a:cubicBezTo>
                    <a:pt x="1195580" y="2467414"/>
                    <a:pt x="1257298" y="2478178"/>
                    <a:pt x="1274237" y="2481942"/>
                  </a:cubicBezTo>
                  <a:cubicBezTo>
                    <a:pt x="1391609" y="2508024"/>
                    <a:pt x="1235214" y="2487667"/>
                    <a:pt x="1491951" y="2503714"/>
                  </a:cubicBezTo>
                  <a:cubicBezTo>
                    <a:pt x="1531865" y="2500085"/>
                    <a:pt x="1572225" y="2499793"/>
                    <a:pt x="1611694" y="2492828"/>
                  </a:cubicBezTo>
                  <a:cubicBezTo>
                    <a:pt x="1634294" y="2488840"/>
                    <a:pt x="1655237" y="2478314"/>
                    <a:pt x="1677008" y="2471057"/>
                  </a:cubicBezTo>
                  <a:lnTo>
                    <a:pt x="1742322" y="2449285"/>
                  </a:lnTo>
                  <a:cubicBezTo>
                    <a:pt x="1770597" y="2439860"/>
                    <a:pt x="1803357" y="2429654"/>
                    <a:pt x="1829408" y="2416628"/>
                  </a:cubicBezTo>
                  <a:cubicBezTo>
                    <a:pt x="1841110" y="2410777"/>
                    <a:pt x="1850363" y="2400708"/>
                    <a:pt x="1862065" y="2394857"/>
                  </a:cubicBezTo>
                  <a:cubicBezTo>
                    <a:pt x="1872328" y="2389725"/>
                    <a:pt x="1884691" y="2389544"/>
                    <a:pt x="1894722" y="2383971"/>
                  </a:cubicBezTo>
                  <a:cubicBezTo>
                    <a:pt x="1917595" y="2371264"/>
                    <a:pt x="1960037" y="2340428"/>
                    <a:pt x="1960037" y="2340428"/>
                  </a:cubicBezTo>
                  <a:cubicBezTo>
                    <a:pt x="2014086" y="2259354"/>
                    <a:pt x="1944624" y="2358922"/>
                    <a:pt x="2014465" y="2275114"/>
                  </a:cubicBezTo>
                  <a:cubicBezTo>
                    <a:pt x="2022841" y="2265063"/>
                    <a:pt x="2028633" y="2253103"/>
                    <a:pt x="2036237" y="2242457"/>
                  </a:cubicBezTo>
                  <a:cubicBezTo>
                    <a:pt x="2046782" y="2227694"/>
                    <a:pt x="2058008" y="2213428"/>
                    <a:pt x="2068894" y="2198914"/>
                  </a:cubicBezTo>
                  <a:cubicBezTo>
                    <a:pt x="2079780" y="2206171"/>
                    <a:pt x="2092300" y="2229936"/>
                    <a:pt x="2101551" y="2220685"/>
                  </a:cubicBezTo>
                  <a:cubicBezTo>
                    <a:pt x="2112130" y="2210106"/>
                    <a:pt x="2090665" y="2192103"/>
                    <a:pt x="2090665" y="2177142"/>
                  </a:cubicBezTo>
                  <a:cubicBezTo>
                    <a:pt x="2090665" y="2151484"/>
                    <a:pt x="2092921" y="2125105"/>
                    <a:pt x="2101551" y="2100942"/>
                  </a:cubicBezTo>
                  <a:cubicBezTo>
                    <a:pt x="2111390" y="2073392"/>
                    <a:pt x="2132011" y="2050908"/>
                    <a:pt x="2145094" y="2024742"/>
                  </a:cubicBezTo>
                  <a:cubicBezTo>
                    <a:pt x="2168782" y="1977366"/>
                    <a:pt x="2140000" y="2001393"/>
                    <a:pt x="2177751" y="1948542"/>
                  </a:cubicBezTo>
                  <a:cubicBezTo>
                    <a:pt x="2186699" y="1936015"/>
                    <a:pt x="2201171" y="1928201"/>
                    <a:pt x="2210408" y="1915885"/>
                  </a:cubicBezTo>
                  <a:cubicBezTo>
                    <a:pt x="2223103" y="1898959"/>
                    <a:pt x="2232179" y="1879600"/>
                    <a:pt x="2243065" y="1861457"/>
                  </a:cubicBezTo>
                  <a:cubicBezTo>
                    <a:pt x="2253951" y="1825171"/>
                    <a:pt x="2261151" y="1787569"/>
                    <a:pt x="2275722" y="1752600"/>
                  </a:cubicBezTo>
                  <a:cubicBezTo>
                    <a:pt x="2279669" y="1743126"/>
                    <a:pt x="2292904" y="1740008"/>
                    <a:pt x="2297494" y="1730828"/>
                  </a:cubicBezTo>
                  <a:cubicBezTo>
                    <a:pt x="2307757" y="1710302"/>
                    <a:pt x="2309002" y="1686040"/>
                    <a:pt x="2319265" y="1665514"/>
                  </a:cubicBezTo>
                  <a:cubicBezTo>
                    <a:pt x="2326522" y="1651000"/>
                    <a:pt x="2334645" y="1636887"/>
                    <a:pt x="2341037" y="1621971"/>
                  </a:cubicBezTo>
                  <a:cubicBezTo>
                    <a:pt x="2353228" y="1593525"/>
                    <a:pt x="2353604" y="1576449"/>
                    <a:pt x="2362808" y="1545771"/>
                  </a:cubicBezTo>
                  <a:cubicBezTo>
                    <a:pt x="2369403" y="1523790"/>
                    <a:pt x="2379014" y="1502721"/>
                    <a:pt x="2384580" y="1480457"/>
                  </a:cubicBezTo>
                  <a:lnTo>
                    <a:pt x="2406351" y="1393371"/>
                  </a:lnTo>
                  <a:cubicBezTo>
                    <a:pt x="2402722" y="1331685"/>
                    <a:pt x="2401323" y="1269828"/>
                    <a:pt x="2395465" y="1208314"/>
                  </a:cubicBezTo>
                  <a:cubicBezTo>
                    <a:pt x="2394047" y="1193420"/>
                    <a:pt x="2387825" y="1179376"/>
                    <a:pt x="2384580" y="1164771"/>
                  </a:cubicBezTo>
                  <a:cubicBezTo>
                    <a:pt x="2369243" y="1095752"/>
                    <a:pt x="2375266" y="1092239"/>
                    <a:pt x="2341037" y="1012371"/>
                  </a:cubicBezTo>
                  <a:cubicBezTo>
                    <a:pt x="2330151" y="986971"/>
                    <a:pt x="2318643" y="961829"/>
                    <a:pt x="2308380" y="936171"/>
                  </a:cubicBezTo>
                  <a:cubicBezTo>
                    <a:pt x="2304118" y="925517"/>
                    <a:pt x="2304163" y="912851"/>
                    <a:pt x="2297494" y="903514"/>
                  </a:cubicBezTo>
                  <a:cubicBezTo>
                    <a:pt x="2285563" y="886811"/>
                    <a:pt x="2268465" y="874485"/>
                    <a:pt x="2253951" y="859971"/>
                  </a:cubicBezTo>
                  <a:cubicBezTo>
                    <a:pt x="2243065" y="834571"/>
                    <a:pt x="2230738" y="809742"/>
                    <a:pt x="2221294" y="783771"/>
                  </a:cubicBezTo>
                  <a:cubicBezTo>
                    <a:pt x="2216181" y="769711"/>
                    <a:pt x="2218337" y="752915"/>
                    <a:pt x="2210408" y="740228"/>
                  </a:cubicBezTo>
                  <a:cubicBezTo>
                    <a:pt x="2199529" y="722822"/>
                    <a:pt x="2179467" y="712888"/>
                    <a:pt x="2166865" y="696685"/>
                  </a:cubicBezTo>
                  <a:cubicBezTo>
                    <a:pt x="2095716" y="605208"/>
                    <a:pt x="2173546" y="679792"/>
                    <a:pt x="2101551" y="576942"/>
                  </a:cubicBezTo>
                  <a:cubicBezTo>
                    <a:pt x="2089780" y="560126"/>
                    <a:pt x="2071366" y="548985"/>
                    <a:pt x="2058008" y="533400"/>
                  </a:cubicBezTo>
                  <a:cubicBezTo>
                    <a:pt x="2049494" y="523467"/>
                    <a:pt x="2044613" y="510793"/>
                    <a:pt x="2036237" y="500742"/>
                  </a:cubicBezTo>
                  <a:cubicBezTo>
                    <a:pt x="2010045" y="469311"/>
                    <a:pt x="2003033" y="467720"/>
                    <a:pt x="1970922" y="446314"/>
                  </a:cubicBezTo>
                  <a:cubicBezTo>
                    <a:pt x="1930404" y="385537"/>
                    <a:pt x="1968502" y="433612"/>
                    <a:pt x="1883837" y="370114"/>
                  </a:cubicBezTo>
                  <a:cubicBezTo>
                    <a:pt x="1869323" y="359228"/>
                    <a:pt x="1854461" y="348791"/>
                    <a:pt x="1840294" y="337457"/>
                  </a:cubicBezTo>
                  <a:cubicBezTo>
                    <a:pt x="1818164" y="319753"/>
                    <a:pt x="1798819" y="298353"/>
                    <a:pt x="1774980" y="283028"/>
                  </a:cubicBezTo>
                  <a:cubicBezTo>
                    <a:pt x="1704775" y="237896"/>
                    <a:pt x="1700661" y="242038"/>
                    <a:pt x="1633465" y="228600"/>
                  </a:cubicBezTo>
                  <a:cubicBezTo>
                    <a:pt x="1615322" y="217714"/>
                    <a:pt x="1597961" y="205404"/>
                    <a:pt x="1579037" y="195942"/>
                  </a:cubicBezTo>
                  <a:cubicBezTo>
                    <a:pt x="1568774" y="190810"/>
                    <a:pt x="1555927" y="191422"/>
                    <a:pt x="1546380" y="185057"/>
                  </a:cubicBezTo>
                  <a:cubicBezTo>
                    <a:pt x="1468552" y="133173"/>
                    <a:pt x="1562273" y="164538"/>
                    <a:pt x="1470180" y="141514"/>
                  </a:cubicBezTo>
                  <a:cubicBezTo>
                    <a:pt x="1421155" y="92489"/>
                    <a:pt x="1483518" y="149135"/>
                    <a:pt x="1393980" y="97971"/>
                  </a:cubicBezTo>
                  <a:cubicBezTo>
                    <a:pt x="1385069" y="92879"/>
                    <a:pt x="1381009" y="81480"/>
                    <a:pt x="1372208" y="76200"/>
                  </a:cubicBezTo>
                  <a:cubicBezTo>
                    <a:pt x="1362369" y="70296"/>
                    <a:pt x="1349814" y="70446"/>
                    <a:pt x="1339551" y="65314"/>
                  </a:cubicBezTo>
                  <a:cubicBezTo>
                    <a:pt x="1327849" y="59463"/>
                    <a:pt x="1318596" y="49393"/>
                    <a:pt x="1306894" y="43542"/>
                  </a:cubicBezTo>
                  <a:cubicBezTo>
                    <a:pt x="1289499" y="34845"/>
                    <a:pt x="1246963" y="26419"/>
                    <a:pt x="1230694" y="21771"/>
                  </a:cubicBezTo>
                  <a:cubicBezTo>
                    <a:pt x="1139148" y="-4386"/>
                    <a:pt x="1275871" y="17371"/>
                    <a:pt x="1067408" y="0"/>
                  </a:cubicBezTo>
                  <a:cubicBezTo>
                    <a:pt x="987579" y="3628"/>
                    <a:pt x="907378" y="2372"/>
                    <a:pt x="827922" y="10885"/>
                  </a:cubicBezTo>
                  <a:cubicBezTo>
                    <a:pt x="805104" y="13330"/>
                    <a:pt x="762608" y="32657"/>
                    <a:pt x="762608" y="32657"/>
                  </a:cubicBezTo>
                  <a:cubicBezTo>
                    <a:pt x="755351" y="43543"/>
                    <a:pt x="742988" y="52409"/>
                    <a:pt x="740837" y="65314"/>
                  </a:cubicBezTo>
                  <a:cubicBezTo>
                    <a:pt x="730644" y="126470"/>
                    <a:pt x="799050" y="74307"/>
                    <a:pt x="708180" y="119742"/>
                  </a:cubicBezTo>
                  <a:cubicBezTo>
                    <a:pt x="675194" y="218701"/>
                    <a:pt x="736682" y="50465"/>
                    <a:pt x="642865" y="206828"/>
                  </a:cubicBezTo>
                  <a:cubicBezTo>
                    <a:pt x="600874" y="276814"/>
                    <a:pt x="622903" y="244330"/>
                    <a:pt x="577551" y="304800"/>
                  </a:cubicBezTo>
                  <a:cubicBezTo>
                    <a:pt x="555533" y="392869"/>
                    <a:pt x="586797" y="306712"/>
                    <a:pt x="523122" y="381000"/>
                  </a:cubicBezTo>
                  <a:cubicBezTo>
                    <a:pt x="512562" y="393321"/>
                    <a:pt x="511314" y="411733"/>
                    <a:pt x="501351" y="424542"/>
                  </a:cubicBezTo>
                  <a:cubicBezTo>
                    <a:pt x="485598" y="444795"/>
                    <a:pt x="462950" y="458935"/>
                    <a:pt x="446922" y="478971"/>
                  </a:cubicBezTo>
                  <a:cubicBezTo>
                    <a:pt x="395207" y="543616"/>
                    <a:pt x="422712" y="520512"/>
                    <a:pt x="370722" y="555171"/>
                  </a:cubicBezTo>
                  <a:cubicBezTo>
                    <a:pt x="359460" y="588958"/>
                    <a:pt x="358244" y="597739"/>
                    <a:pt x="338065" y="631371"/>
                  </a:cubicBezTo>
                  <a:cubicBezTo>
                    <a:pt x="300526" y="693935"/>
                    <a:pt x="299080" y="688126"/>
                    <a:pt x="261865" y="740228"/>
                  </a:cubicBezTo>
                  <a:cubicBezTo>
                    <a:pt x="254261" y="750874"/>
                    <a:pt x="247351" y="761999"/>
                    <a:pt x="240094" y="772885"/>
                  </a:cubicBezTo>
                  <a:cubicBezTo>
                    <a:pt x="236465" y="794657"/>
                    <a:pt x="236188" y="817261"/>
                    <a:pt x="229208" y="838200"/>
                  </a:cubicBezTo>
                  <a:cubicBezTo>
                    <a:pt x="225071" y="850612"/>
                    <a:pt x="213288" y="859155"/>
                    <a:pt x="207437" y="870857"/>
                  </a:cubicBezTo>
                  <a:cubicBezTo>
                    <a:pt x="147733" y="990266"/>
                    <a:pt x="204426" y="907530"/>
                    <a:pt x="142122" y="990600"/>
                  </a:cubicBezTo>
                  <a:cubicBezTo>
                    <a:pt x="138494" y="1005114"/>
                    <a:pt x="135536" y="1019812"/>
                    <a:pt x="131237" y="1034142"/>
                  </a:cubicBezTo>
                  <a:cubicBezTo>
                    <a:pt x="124643" y="1056124"/>
                    <a:pt x="113044" y="1076788"/>
                    <a:pt x="109465" y="1099457"/>
                  </a:cubicBezTo>
                  <a:cubicBezTo>
                    <a:pt x="101265" y="1151390"/>
                    <a:pt x="108843" y="1228118"/>
                    <a:pt x="87694" y="1284514"/>
                  </a:cubicBezTo>
                  <a:cubicBezTo>
                    <a:pt x="81996" y="1299708"/>
                    <a:pt x="73179" y="1313543"/>
                    <a:pt x="65922" y="1328057"/>
                  </a:cubicBezTo>
                  <a:cubicBezTo>
                    <a:pt x="62294" y="1364343"/>
                    <a:pt x="61032" y="1400944"/>
                    <a:pt x="55037" y="1436914"/>
                  </a:cubicBezTo>
                  <a:cubicBezTo>
                    <a:pt x="45926" y="1491583"/>
                    <a:pt x="28748" y="1537551"/>
                    <a:pt x="11494" y="1589314"/>
                  </a:cubicBezTo>
                  <a:cubicBezTo>
                    <a:pt x="-2829" y="1761183"/>
                    <a:pt x="-4804" y="1712170"/>
                    <a:pt x="11494" y="1915885"/>
                  </a:cubicBezTo>
                  <a:cubicBezTo>
                    <a:pt x="13540" y="1941461"/>
                    <a:pt x="15629" y="1967331"/>
                    <a:pt x="22380" y="1992085"/>
                  </a:cubicBezTo>
                  <a:cubicBezTo>
                    <a:pt x="26650" y="2007741"/>
                    <a:pt x="37759" y="2020713"/>
                    <a:pt x="44151" y="2035628"/>
                  </a:cubicBezTo>
                  <a:cubicBezTo>
                    <a:pt x="48671" y="2046175"/>
                    <a:pt x="52018" y="2057215"/>
                    <a:pt x="55037" y="2068285"/>
                  </a:cubicBezTo>
                  <a:cubicBezTo>
                    <a:pt x="83819" y="2173821"/>
                    <a:pt x="58532" y="2127957"/>
                    <a:pt x="98580" y="2188028"/>
                  </a:cubicBezTo>
                  <a:cubicBezTo>
                    <a:pt x="116820" y="2260993"/>
                    <a:pt x="100492" y="2204012"/>
                    <a:pt x="131237" y="2286000"/>
                  </a:cubicBezTo>
                  <a:cubicBezTo>
                    <a:pt x="135266" y="2296744"/>
                    <a:pt x="136550" y="2308627"/>
                    <a:pt x="142122" y="2318657"/>
                  </a:cubicBezTo>
                  <a:cubicBezTo>
                    <a:pt x="154829" y="2341530"/>
                    <a:pt x="171151" y="2362200"/>
                    <a:pt x="185665" y="2383971"/>
                  </a:cubicBezTo>
                  <a:cubicBezTo>
                    <a:pt x="192922" y="2394857"/>
                    <a:pt x="198186" y="2407377"/>
                    <a:pt x="207437" y="2416628"/>
                  </a:cubicBezTo>
                  <a:cubicBezTo>
                    <a:pt x="214694" y="2423885"/>
                    <a:pt x="222797" y="2430386"/>
                    <a:pt x="229208" y="2438400"/>
                  </a:cubicBezTo>
                  <a:cubicBezTo>
                    <a:pt x="237381" y="2448616"/>
                    <a:pt x="242288" y="2461279"/>
                    <a:pt x="250980" y="2471057"/>
                  </a:cubicBezTo>
                  <a:cubicBezTo>
                    <a:pt x="263985" y="2485687"/>
                    <a:pt x="316834" y="2544760"/>
                    <a:pt x="348951" y="2558142"/>
                  </a:cubicBezTo>
                  <a:cubicBezTo>
                    <a:pt x="463027" y="2605674"/>
                    <a:pt x="469059" y="2592276"/>
                    <a:pt x="610208" y="2601685"/>
                  </a:cubicBezTo>
                  <a:cubicBezTo>
                    <a:pt x="638980" y="2608878"/>
                    <a:pt x="692375" y="2623457"/>
                    <a:pt x="719065" y="2623457"/>
                  </a:cubicBezTo>
                  <a:cubicBezTo>
                    <a:pt x="780857" y="2623457"/>
                    <a:pt x="842436" y="2616200"/>
                    <a:pt x="904122" y="2612571"/>
                  </a:cubicBezTo>
                  <a:cubicBezTo>
                    <a:pt x="918636" y="2608942"/>
                    <a:pt x="933914" y="2607578"/>
                    <a:pt x="947665" y="2601685"/>
                  </a:cubicBezTo>
                  <a:cubicBezTo>
                    <a:pt x="959690" y="2596531"/>
                    <a:pt x="967239" y="2579914"/>
                    <a:pt x="980322" y="2579914"/>
                  </a:cubicBezTo>
                  <a:cubicBezTo>
                    <a:pt x="990585" y="2579914"/>
                    <a:pt x="994837" y="2594428"/>
                    <a:pt x="1002094" y="2601685"/>
                  </a:cubicBezTo>
                  <a:cubicBezTo>
                    <a:pt x="1026947" y="2502276"/>
                    <a:pt x="993171" y="2623996"/>
                    <a:pt x="1045637" y="2492828"/>
                  </a:cubicBezTo>
                  <a:cubicBezTo>
                    <a:pt x="1051193" y="2478937"/>
                    <a:pt x="1052223" y="2463615"/>
                    <a:pt x="1056522" y="2449285"/>
                  </a:cubicBezTo>
                  <a:cubicBezTo>
                    <a:pt x="1063116" y="2427304"/>
                    <a:pt x="1071037" y="2405742"/>
                    <a:pt x="1078294" y="2383971"/>
                  </a:cubicBezTo>
                  <a:cubicBezTo>
                    <a:pt x="1085595" y="2296362"/>
                    <a:pt x="1080236" y="2275897"/>
                    <a:pt x="1100065" y="2209800"/>
                  </a:cubicBezTo>
                  <a:cubicBezTo>
                    <a:pt x="1106659" y="2187818"/>
                    <a:pt x="1121837" y="2144485"/>
                    <a:pt x="1121837" y="2144485"/>
                  </a:cubicBezTo>
                  <a:cubicBezTo>
                    <a:pt x="1125465" y="2104571"/>
                    <a:pt x="1124862" y="2064043"/>
                    <a:pt x="1132722" y="2024742"/>
                  </a:cubicBezTo>
                  <a:cubicBezTo>
                    <a:pt x="1135904" y="2008830"/>
                    <a:pt x="1147903" y="1996029"/>
                    <a:pt x="1154494" y="1981200"/>
                  </a:cubicBezTo>
                  <a:cubicBezTo>
                    <a:pt x="1190003" y="1901305"/>
                    <a:pt x="1159481" y="1951947"/>
                    <a:pt x="1198037" y="1894114"/>
                  </a:cubicBezTo>
                  <a:cubicBezTo>
                    <a:pt x="1224939" y="1786502"/>
                    <a:pt x="1204413" y="1832686"/>
                    <a:pt x="1252465" y="1752600"/>
                  </a:cubicBezTo>
                  <a:cubicBezTo>
                    <a:pt x="1256094" y="1738086"/>
                    <a:pt x="1256660" y="1722439"/>
                    <a:pt x="1263351" y="1709057"/>
                  </a:cubicBezTo>
                  <a:cubicBezTo>
                    <a:pt x="1267941" y="1699877"/>
                    <a:pt x="1281079" y="1696718"/>
                    <a:pt x="1285122" y="1687285"/>
                  </a:cubicBezTo>
                  <a:cubicBezTo>
                    <a:pt x="1292410" y="1670279"/>
                    <a:pt x="1291994" y="1650918"/>
                    <a:pt x="1296008" y="1632857"/>
                  </a:cubicBezTo>
                  <a:cubicBezTo>
                    <a:pt x="1310157" y="1569187"/>
                    <a:pt x="1303266" y="1604733"/>
                    <a:pt x="1328665" y="1534885"/>
                  </a:cubicBezTo>
                  <a:cubicBezTo>
                    <a:pt x="1336508" y="1513318"/>
                    <a:pt x="1338274" y="1489032"/>
                    <a:pt x="1350437" y="1469571"/>
                  </a:cubicBezTo>
                  <a:cubicBezTo>
                    <a:pt x="1357371" y="1458477"/>
                    <a:pt x="1372208" y="1455057"/>
                    <a:pt x="1383094" y="1447800"/>
                  </a:cubicBezTo>
                  <a:cubicBezTo>
                    <a:pt x="1424932" y="1385040"/>
                    <a:pt x="1388710" y="1445581"/>
                    <a:pt x="1415751" y="1382485"/>
                  </a:cubicBezTo>
                  <a:cubicBezTo>
                    <a:pt x="1422143" y="1367570"/>
                    <a:pt x="1431495" y="1354009"/>
                    <a:pt x="1437522" y="1338942"/>
                  </a:cubicBezTo>
                  <a:cubicBezTo>
                    <a:pt x="1446045" y="1317634"/>
                    <a:pt x="1445525" y="1291987"/>
                    <a:pt x="1459294" y="1273628"/>
                  </a:cubicBezTo>
                  <a:lnTo>
                    <a:pt x="1491951" y="1230085"/>
                  </a:lnTo>
                  <a:cubicBezTo>
                    <a:pt x="1514364" y="1140436"/>
                    <a:pt x="1481182" y="1228624"/>
                    <a:pt x="1579037" y="1143000"/>
                  </a:cubicBezTo>
                  <a:cubicBezTo>
                    <a:pt x="1587673" y="1135444"/>
                    <a:pt x="1584790" y="1120605"/>
                    <a:pt x="1589922" y="1110342"/>
                  </a:cubicBezTo>
                  <a:cubicBezTo>
                    <a:pt x="1595773" y="1098640"/>
                    <a:pt x="1605203" y="1089044"/>
                    <a:pt x="1611694" y="1077685"/>
                  </a:cubicBezTo>
                  <a:cubicBezTo>
                    <a:pt x="1619745" y="1063596"/>
                    <a:pt x="1625584" y="1048327"/>
                    <a:pt x="1633465" y="1034142"/>
                  </a:cubicBezTo>
                  <a:cubicBezTo>
                    <a:pt x="1643740" y="1015647"/>
                    <a:pt x="1653824" y="996931"/>
                    <a:pt x="1666122" y="979714"/>
                  </a:cubicBezTo>
                  <a:cubicBezTo>
                    <a:pt x="1699873" y="932463"/>
                    <a:pt x="1678724" y="987167"/>
                    <a:pt x="1709665" y="925285"/>
                  </a:cubicBezTo>
                  <a:cubicBezTo>
                    <a:pt x="1714797" y="915022"/>
                    <a:pt x="1716031" y="903175"/>
                    <a:pt x="1720551" y="892628"/>
                  </a:cubicBezTo>
                  <a:cubicBezTo>
                    <a:pt x="1726943" y="877713"/>
                    <a:pt x="1735731" y="863914"/>
                    <a:pt x="1742322" y="849085"/>
                  </a:cubicBezTo>
                  <a:cubicBezTo>
                    <a:pt x="1750258" y="831229"/>
                    <a:pt x="1756837" y="812800"/>
                    <a:pt x="1764094" y="794657"/>
                  </a:cubicBezTo>
                  <a:cubicBezTo>
                    <a:pt x="1760465" y="725714"/>
                    <a:pt x="1758714" y="656647"/>
                    <a:pt x="1753208" y="587828"/>
                  </a:cubicBezTo>
                  <a:cubicBezTo>
                    <a:pt x="1752329" y="576841"/>
                    <a:pt x="1743118" y="509326"/>
                    <a:pt x="1731437" y="489857"/>
                  </a:cubicBezTo>
                  <a:cubicBezTo>
                    <a:pt x="1726157" y="481056"/>
                    <a:pt x="1716922" y="475342"/>
                    <a:pt x="1709665" y="468085"/>
                  </a:cubicBezTo>
                  <a:cubicBezTo>
                    <a:pt x="1702408" y="453571"/>
                    <a:pt x="1698031" y="437214"/>
                    <a:pt x="1687894" y="424542"/>
                  </a:cubicBezTo>
                  <a:cubicBezTo>
                    <a:pt x="1668660" y="400500"/>
                    <a:pt x="1644351" y="380999"/>
                    <a:pt x="1622580" y="359228"/>
                  </a:cubicBezTo>
                  <a:cubicBezTo>
                    <a:pt x="1598742" y="335391"/>
                    <a:pt x="1600187" y="333992"/>
                    <a:pt x="1568151" y="315685"/>
                  </a:cubicBezTo>
                  <a:cubicBezTo>
                    <a:pt x="1554062" y="307634"/>
                    <a:pt x="1539122" y="301171"/>
                    <a:pt x="1524608" y="293914"/>
                  </a:cubicBezTo>
                  <a:cubicBezTo>
                    <a:pt x="1464736" y="234039"/>
                    <a:pt x="1552914" y="314753"/>
                    <a:pt x="1459294" y="261257"/>
                  </a:cubicBezTo>
                  <a:cubicBezTo>
                    <a:pt x="1445928" y="253619"/>
                    <a:pt x="1439164" y="237548"/>
                    <a:pt x="1426637" y="228600"/>
                  </a:cubicBezTo>
                  <a:cubicBezTo>
                    <a:pt x="1373784" y="190848"/>
                    <a:pt x="1397815" y="219631"/>
                    <a:pt x="1350437" y="195942"/>
                  </a:cubicBezTo>
                  <a:cubicBezTo>
                    <a:pt x="1256280" y="148863"/>
                    <a:pt x="1335555" y="173171"/>
                    <a:pt x="1252465" y="152400"/>
                  </a:cubicBezTo>
                  <a:cubicBezTo>
                    <a:pt x="1237951" y="145143"/>
                    <a:pt x="1221904" y="140365"/>
                    <a:pt x="1208922" y="130628"/>
                  </a:cubicBezTo>
                  <a:cubicBezTo>
                    <a:pt x="1192501" y="118312"/>
                    <a:pt x="1182786" y="97964"/>
                    <a:pt x="1165380" y="87085"/>
                  </a:cubicBezTo>
                  <a:cubicBezTo>
                    <a:pt x="1152693" y="79156"/>
                    <a:pt x="1136351" y="79828"/>
                    <a:pt x="1121837" y="76200"/>
                  </a:cubicBezTo>
                  <a:cubicBezTo>
                    <a:pt x="1110951" y="83457"/>
                    <a:pt x="1101760" y="94377"/>
                    <a:pt x="1089180" y="97971"/>
                  </a:cubicBezTo>
                  <a:cubicBezTo>
                    <a:pt x="1009991" y="120596"/>
                    <a:pt x="919886" y="123871"/>
                    <a:pt x="838808" y="130628"/>
                  </a:cubicBezTo>
                  <a:cubicBezTo>
                    <a:pt x="729525" y="116967"/>
                    <a:pt x="765213" y="148026"/>
                    <a:pt x="740837" y="87085"/>
                  </a:cubicBezTo>
                  <a:cubicBezTo>
                    <a:pt x="737824" y="79552"/>
                    <a:pt x="733580" y="72571"/>
                    <a:pt x="729951" y="65314"/>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13" name="Connecteur droit avec flèche 12"/>
            <p:cNvCxnSpPr/>
            <p:nvPr/>
          </p:nvCxnSpPr>
          <p:spPr>
            <a:xfrm flipH="1">
              <a:off x="5240338" y="2733918"/>
              <a:ext cx="145574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519" name="ZoneTexte 15"/>
            <p:cNvSpPr txBox="1">
              <a:spLocks noChangeArrowheads="1"/>
            </p:cNvSpPr>
            <p:nvPr/>
          </p:nvSpPr>
          <p:spPr bwMode="auto">
            <a:xfrm>
              <a:off x="4252392" y="1908646"/>
              <a:ext cx="1135842" cy="338558"/>
            </a:xfrm>
            <a:prstGeom prst="rect">
              <a:avLst/>
            </a:prstGeom>
            <a:solidFill>
              <a:schemeClr val="bg1"/>
            </a:solidFill>
            <a:ln w="317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1.infection</a:t>
              </a:r>
            </a:p>
          </p:txBody>
        </p:sp>
        <p:sp>
          <p:nvSpPr>
            <p:cNvPr id="62520" name="ZoneTexte 18"/>
            <p:cNvSpPr txBox="1">
              <a:spLocks noChangeArrowheads="1"/>
            </p:cNvSpPr>
            <p:nvPr/>
          </p:nvSpPr>
          <p:spPr bwMode="auto">
            <a:xfrm>
              <a:off x="5458068" y="2531263"/>
              <a:ext cx="1098982" cy="338558"/>
            </a:xfrm>
            <a:prstGeom prst="rect">
              <a:avLst/>
            </a:prstGeom>
            <a:solidFill>
              <a:schemeClr val="bg1"/>
            </a:solidFill>
            <a:ln w="317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2.excision</a:t>
              </a:r>
            </a:p>
          </p:txBody>
        </p:sp>
        <p:cxnSp>
          <p:nvCxnSpPr>
            <p:cNvPr id="21" name="Connecteur droit 20"/>
            <p:cNvCxnSpPr/>
            <p:nvPr/>
          </p:nvCxnSpPr>
          <p:spPr>
            <a:xfrm flipH="1" flipV="1">
              <a:off x="3509959" y="2379901"/>
              <a:ext cx="876302" cy="271466"/>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522" name="ZoneTexte 24"/>
            <p:cNvSpPr txBox="1">
              <a:spLocks noChangeArrowheads="1"/>
            </p:cNvSpPr>
            <p:nvPr/>
          </p:nvSpPr>
          <p:spPr bwMode="auto">
            <a:xfrm>
              <a:off x="1858529" y="1771704"/>
              <a:ext cx="1872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réplication</a:t>
              </a:r>
            </a:p>
            <a:p>
              <a:pPr algn="ctr"/>
              <a:r>
                <a:rPr lang="fr-FR" altLang="fr-FR" sz="1400" b="1"/>
                <a:t> enzymes bactériennes</a:t>
              </a:r>
            </a:p>
          </p:txBody>
        </p:sp>
        <p:grpSp>
          <p:nvGrpSpPr>
            <p:cNvPr id="62523" name="Groupe 30"/>
            <p:cNvGrpSpPr>
              <a:grpSpLocks/>
            </p:cNvGrpSpPr>
            <p:nvPr/>
          </p:nvGrpSpPr>
          <p:grpSpPr bwMode="auto">
            <a:xfrm>
              <a:off x="2856929" y="2065870"/>
              <a:ext cx="586214" cy="818867"/>
              <a:chOff x="2486128" y="2095172"/>
              <a:chExt cx="586214" cy="818867"/>
            </a:xfrm>
          </p:grpSpPr>
          <p:sp>
            <p:nvSpPr>
              <p:cNvPr id="30" name="Ellipse 29"/>
              <p:cNvSpPr/>
              <p:nvPr/>
            </p:nvSpPr>
            <p:spPr>
              <a:xfrm>
                <a:off x="2556544" y="2409203"/>
                <a:ext cx="503239" cy="504831"/>
              </a:xfrm>
              <a:prstGeom prst="ellipse">
                <a:avLst/>
              </a:prstGeom>
              <a:noFill/>
              <a:ln w="5715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8" name="Arc 27"/>
              <p:cNvSpPr/>
              <p:nvPr/>
            </p:nvSpPr>
            <p:spPr>
              <a:xfrm rot="2697483" flipV="1">
                <a:off x="2486694" y="2094874"/>
                <a:ext cx="585789" cy="541345"/>
              </a:xfrm>
              <a:prstGeom prst="arc">
                <a:avLst>
                  <a:gd name="adj1" fmla="val 16060654"/>
                  <a:gd name="adj2" fmla="val 697540"/>
                </a:avLst>
              </a:prstGeom>
              <a:ln w="57150">
                <a:solidFill>
                  <a:srgbClr val="FF33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sp>
          <p:nvSpPr>
            <p:cNvPr id="33" name="Ellipse 32"/>
            <p:cNvSpPr/>
            <p:nvPr/>
          </p:nvSpPr>
          <p:spPr>
            <a:xfrm>
              <a:off x="1858956" y="2398951"/>
              <a:ext cx="503238" cy="504831"/>
            </a:xfrm>
            <a:prstGeom prst="ellipse">
              <a:avLst/>
            </a:prstGeom>
            <a:noFill/>
            <a:ln w="5715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5" name="Ellipse 34"/>
            <p:cNvSpPr/>
            <p:nvPr/>
          </p:nvSpPr>
          <p:spPr>
            <a:xfrm>
              <a:off x="1606542" y="2313225"/>
              <a:ext cx="503239" cy="503244"/>
            </a:xfrm>
            <a:prstGeom prst="ellipse">
              <a:avLst/>
            </a:prstGeom>
            <a:noFill/>
            <a:ln w="5715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36" name="Connecteur droit 35"/>
            <p:cNvCxnSpPr/>
            <p:nvPr/>
          </p:nvCxnSpPr>
          <p:spPr>
            <a:xfrm flipH="1" flipV="1">
              <a:off x="2498719" y="2630729"/>
              <a:ext cx="323851" cy="1588"/>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a:off x="2830508" y="2816469"/>
              <a:ext cx="1555753" cy="8493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Ellipse 46"/>
            <p:cNvSpPr/>
            <p:nvPr/>
          </p:nvSpPr>
          <p:spPr>
            <a:xfrm>
              <a:off x="2260593" y="3413377"/>
              <a:ext cx="503239" cy="504831"/>
            </a:xfrm>
            <a:prstGeom prst="ellipse">
              <a:avLst/>
            </a:prstGeom>
            <a:noFill/>
            <a:ln w="5715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6" name="Forme libre 45"/>
            <p:cNvSpPr/>
            <p:nvPr/>
          </p:nvSpPr>
          <p:spPr>
            <a:xfrm>
              <a:off x="1165216" y="3519740"/>
              <a:ext cx="1219203" cy="403230"/>
            </a:xfrm>
            <a:custGeom>
              <a:avLst/>
              <a:gdLst>
                <a:gd name="connsiteX0" fmla="*/ 1219200 w 1219200"/>
                <a:gd name="connsiteY0" fmla="*/ 359228 h 402771"/>
                <a:gd name="connsiteX1" fmla="*/ 1164771 w 1219200"/>
                <a:gd name="connsiteY1" fmla="*/ 315686 h 402771"/>
                <a:gd name="connsiteX2" fmla="*/ 990600 w 1219200"/>
                <a:gd name="connsiteY2" fmla="*/ 326571 h 402771"/>
                <a:gd name="connsiteX3" fmla="*/ 957943 w 1219200"/>
                <a:gd name="connsiteY3" fmla="*/ 337457 h 402771"/>
                <a:gd name="connsiteX4" fmla="*/ 914400 w 1219200"/>
                <a:gd name="connsiteY4" fmla="*/ 348343 h 402771"/>
                <a:gd name="connsiteX5" fmla="*/ 816429 w 1219200"/>
                <a:gd name="connsiteY5" fmla="*/ 359228 h 402771"/>
                <a:gd name="connsiteX6" fmla="*/ 729343 w 1219200"/>
                <a:gd name="connsiteY6" fmla="*/ 381000 h 402771"/>
                <a:gd name="connsiteX7" fmla="*/ 664029 w 1219200"/>
                <a:gd name="connsiteY7" fmla="*/ 402771 h 402771"/>
                <a:gd name="connsiteX8" fmla="*/ 489857 w 1219200"/>
                <a:gd name="connsiteY8" fmla="*/ 381000 h 402771"/>
                <a:gd name="connsiteX9" fmla="*/ 457200 w 1219200"/>
                <a:gd name="connsiteY9" fmla="*/ 359228 h 402771"/>
                <a:gd name="connsiteX10" fmla="*/ 435429 w 1219200"/>
                <a:gd name="connsiteY10" fmla="*/ 304800 h 402771"/>
                <a:gd name="connsiteX11" fmla="*/ 424543 w 1219200"/>
                <a:gd name="connsiteY11" fmla="*/ 261257 h 402771"/>
                <a:gd name="connsiteX12" fmla="*/ 402771 w 1219200"/>
                <a:gd name="connsiteY12" fmla="*/ 97971 h 402771"/>
                <a:gd name="connsiteX13" fmla="*/ 381000 w 1219200"/>
                <a:gd name="connsiteY13" fmla="*/ 65314 h 402771"/>
                <a:gd name="connsiteX14" fmla="*/ 315686 w 1219200"/>
                <a:gd name="connsiteY14" fmla="*/ 43543 h 402771"/>
                <a:gd name="connsiteX15" fmla="*/ 283029 w 1219200"/>
                <a:gd name="connsiteY15" fmla="*/ 21771 h 402771"/>
                <a:gd name="connsiteX16" fmla="*/ 195943 w 1219200"/>
                <a:gd name="connsiteY16" fmla="*/ 10886 h 402771"/>
                <a:gd name="connsiteX17" fmla="*/ 163286 w 1219200"/>
                <a:gd name="connsiteY17" fmla="*/ 0 h 402771"/>
                <a:gd name="connsiteX18" fmla="*/ 21771 w 1219200"/>
                <a:gd name="connsiteY18" fmla="*/ 32657 h 402771"/>
                <a:gd name="connsiteX19" fmla="*/ 0 w 1219200"/>
                <a:gd name="connsiteY19" fmla="*/ 54428 h 40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02771">
                  <a:moveTo>
                    <a:pt x="1219200" y="359228"/>
                  </a:moveTo>
                  <a:cubicBezTo>
                    <a:pt x="1201057" y="344714"/>
                    <a:pt x="1187772" y="318972"/>
                    <a:pt x="1164771" y="315686"/>
                  </a:cubicBezTo>
                  <a:cubicBezTo>
                    <a:pt x="1107185" y="307460"/>
                    <a:pt x="1048451" y="320482"/>
                    <a:pt x="990600" y="326571"/>
                  </a:cubicBezTo>
                  <a:cubicBezTo>
                    <a:pt x="979189" y="327772"/>
                    <a:pt x="968976" y="334305"/>
                    <a:pt x="957943" y="337457"/>
                  </a:cubicBezTo>
                  <a:cubicBezTo>
                    <a:pt x="943558" y="341567"/>
                    <a:pt x="929187" y="346068"/>
                    <a:pt x="914400" y="348343"/>
                  </a:cubicBezTo>
                  <a:cubicBezTo>
                    <a:pt x="881924" y="353339"/>
                    <a:pt x="849086" y="355600"/>
                    <a:pt x="816429" y="359228"/>
                  </a:cubicBezTo>
                  <a:cubicBezTo>
                    <a:pt x="787400" y="366485"/>
                    <a:pt x="757730" y="371538"/>
                    <a:pt x="729343" y="381000"/>
                  </a:cubicBezTo>
                  <a:lnTo>
                    <a:pt x="664029" y="402771"/>
                  </a:lnTo>
                  <a:cubicBezTo>
                    <a:pt x="605972" y="395514"/>
                    <a:pt x="547111" y="393054"/>
                    <a:pt x="489857" y="381000"/>
                  </a:cubicBezTo>
                  <a:cubicBezTo>
                    <a:pt x="477055" y="378305"/>
                    <a:pt x="464804" y="369874"/>
                    <a:pt x="457200" y="359228"/>
                  </a:cubicBezTo>
                  <a:cubicBezTo>
                    <a:pt x="445843" y="343327"/>
                    <a:pt x="441608" y="323337"/>
                    <a:pt x="435429" y="304800"/>
                  </a:cubicBezTo>
                  <a:cubicBezTo>
                    <a:pt x="430698" y="290607"/>
                    <a:pt x="428172" y="275771"/>
                    <a:pt x="424543" y="261257"/>
                  </a:cubicBezTo>
                  <a:cubicBezTo>
                    <a:pt x="423128" y="247103"/>
                    <a:pt x="415070" y="130767"/>
                    <a:pt x="402771" y="97971"/>
                  </a:cubicBezTo>
                  <a:cubicBezTo>
                    <a:pt x="398177" y="85721"/>
                    <a:pt x="392094" y="72248"/>
                    <a:pt x="381000" y="65314"/>
                  </a:cubicBezTo>
                  <a:cubicBezTo>
                    <a:pt x="361539" y="53151"/>
                    <a:pt x="315686" y="43543"/>
                    <a:pt x="315686" y="43543"/>
                  </a:cubicBezTo>
                  <a:cubicBezTo>
                    <a:pt x="304800" y="36286"/>
                    <a:pt x="295651" y="25213"/>
                    <a:pt x="283029" y="21771"/>
                  </a:cubicBezTo>
                  <a:cubicBezTo>
                    <a:pt x="254805" y="14074"/>
                    <a:pt x="224726" y="16119"/>
                    <a:pt x="195943" y="10886"/>
                  </a:cubicBezTo>
                  <a:cubicBezTo>
                    <a:pt x="184654" y="8833"/>
                    <a:pt x="174172" y="3629"/>
                    <a:pt x="163286" y="0"/>
                  </a:cubicBezTo>
                  <a:cubicBezTo>
                    <a:pt x="142332" y="2994"/>
                    <a:pt x="41693" y="12735"/>
                    <a:pt x="21771" y="32657"/>
                  </a:cubicBezTo>
                  <a:lnTo>
                    <a:pt x="0" y="54428"/>
                  </a:lnTo>
                </a:path>
              </a:pathLst>
            </a:custGeom>
            <a:ln w="57150">
              <a:solidFill>
                <a:srgbClr val="FF33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54" name="Connecteur droit avec flèche 53"/>
            <p:cNvCxnSpPr/>
            <p:nvPr/>
          </p:nvCxnSpPr>
          <p:spPr>
            <a:xfrm>
              <a:off x="3041645" y="2483090"/>
              <a:ext cx="27463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rot="14215711">
              <a:off x="1511288" y="4381765"/>
              <a:ext cx="706445" cy="414339"/>
            </a:xfrm>
            <a:custGeom>
              <a:avLst/>
              <a:gdLst>
                <a:gd name="connsiteX0" fmla="*/ 0 w 751114"/>
                <a:gd name="connsiteY0" fmla="*/ 0 h 326586"/>
                <a:gd name="connsiteX1" fmla="*/ 76200 w 751114"/>
                <a:gd name="connsiteY1" fmla="*/ 54428 h 326586"/>
                <a:gd name="connsiteX2" fmla="*/ 119742 w 751114"/>
                <a:gd name="connsiteY2" fmla="*/ 108857 h 326586"/>
                <a:gd name="connsiteX3" fmla="*/ 163285 w 751114"/>
                <a:gd name="connsiteY3" fmla="*/ 152400 h 326586"/>
                <a:gd name="connsiteX4" fmla="*/ 239485 w 751114"/>
                <a:gd name="connsiteY4" fmla="*/ 185057 h 326586"/>
                <a:gd name="connsiteX5" fmla="*/ 272142 w 751114"/>
                <a:gd name="connsiteY5" fmla="*/ 195942 h 326586"/>
                <a:gd name="connsiteX6" fmla="*/ 315685 w 751114"/>
                <a:gd name="connsiteY6" fmla="*/ 217714 h 326586"/>
                <a:gd name="connsiteX7" fmla="*/ 370114 w 751114"/>
                <a:gd name="connsiteY7" fmla="*/ 239485 h 326586"/>
                <a:gd name="connsiteX8" fmla="*/ 402771 w 751114"/>
                <a:gd name="connsiteY8" fmla="*/ 250371 h 326586"/>
                <a:gd name="connsiteX9" fmla="*/ 446314 w 751114"/>
                <a:gd name="connsiteY9" fmla="*/ 272142 h 326586"/>
                <a:gd name="connsiteX10" fmla="*/ 522514 w 751114"/>
                <a:gd name="connsiteY10" fmla="*/ 293914 h 326586"/>
                <a:gd name="connsiteX11" fmla="*/ 587828 w 751114"/>
                <a:gd name="connsiteY11" fmla="*/ 315685 h 326586"/>
                <a:gd name="connsiteX12" fmla="*/ 751114 w 751114"/>
                <a:gd name="connsiteY12" fmla="*/ 326571 h 32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114" h="326586">
                  <a:moveTo>
                    <a:pt x="0" y="0"/>
                  </a:moveTo>
                  <a:cubicBezTo>
                    <a:pt x="9136" y="5481"/>
                    <a:pt x="65706" y="33440"/>
                    <a:pt x="76200" y="54428"/>
                  </a:cubicBezTo>
                  <a:cubicBezTo>
                    <a:pt x="106272" y="114571"/>
                    <a:pt x="60311" y="89046"/>
                    <a:pt x="119742" y="108857"/>
                  </a:cubicBezTo>
                  <a:cubicBezTo>
                    <a:pt x="134256" y="123371"/>
                    <a:pt x="143812" y="145909"/>
                    <a:pt x="163285" y="152400"/>
                  </a:cubicBezTo>
                  <a:cubicBezTo>
                    <a:pt x="239871" y="177927"/>
                    <a:pt x="145325" y="144703"/>
                    <a:pt x="239485" y="185057"/>
                  </a:cubicBezTo>
                  <a:cubicBezTo>
                    <a:pt x="250032" y="189577"/>
                    <a:pt x="261595" y="191422"/>
                    <a:pt x="272142" y="195942"/>
                  </a:cubicBezTo>
                  <a:cubicBezTo>
                    <a:pt x="287058" y="202334"/>
                    <a:pt x="300856" y="211123"/>
                    <a:pt x="315685" y="217714"/>
                  </a:cubicBezTo>
                  <a:cubicBezTo>
                    <a:pt x="333541" y="225650"/>
                    <a:pt x="351818" y="232624"/>
                    <a:pt x="370114" y="239485"/>
                  </a:cubicBezTo>
                  <a:cubicBezTo>
                    <a:pt x="380858" y="243514"/>
                    <a:pt x="392224" y="245851"/>
                    <a:pt x="402771" y="250371"/>
                  </a:cubicBezTo>
                  <a:cubicBezTo>
                    <a:pt x="417686" y="256763"/>
                    <a:pt x="431399" y="265750"/>
                    <a:pt x="446314" y="272142"/>
                  </a:cubicBezTo>
                  <a:cubicBezTo>
                    <a:pt x="474770" y="284337"/>
                    <a:pt x="491822" y="284707"/>
                    <a:pt x="522514" y="293914"/>
                  </a:cubicBezTo>
                  <a:cubicBezTo>
                    <a:pt x="544495" y="300508"/>
                    <a:pt x="564958" y="313779"/>
                    <a:pt x="587828" y="315685"/>
                  </a:cubicBezTo>
                  <a:cubicBezTo>
                    <a:pt x="729305" y="327475"/>
                    <a:pt x="674763" y="326571"/>
                    <a:pt x="751114" y="32657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3" name="Forme libre 2"/>
            <p:cNvSpPr/>
            <p:nvPr/>
          </p:nvSpPr>
          <p:spPr>
            <a:xfrm rot="4003567">
              <a:off x="1154101" y="4226188"/>
              <a:ext cx="641358" cy="479426"/>
            </a:xfrm>
            <a:custGeom>
              <a:avLst/>
              <a:gdLst>
                <a:gd name="connsiteX0" fmla="*/ 65314 w 642257"/>
                <a:gd name="connsiteY0" fmla="*/ 0 h 478971"/>
                <a:gd name="connsiteX1" fmla="*/ 54428 w 642257"/>
                <a:gd name="connsiteY1" fmla="*/ 54428 h 478971"/>
                <a:gd name="connsiteX2" fmla="*/ 10885 w 642257"/>
                <a:gd name="connsiteY2" fmla="*/ 97971 h 478971"/>
                <a:gd name="connsiteX3" fmla="*/ 0 w 642257"/>
                <a:gd name="connsiteY3" fmla="*/ 130628 h 478971"/>
                <a:gd name="connsiteX4" fmla="*/ 21771 w 642257"/>
                <a:gd name="connsiteY4" fmla="*/ 283028 h 478971"/>
                <a:gd name="connsiteX5" fmla="*/ 32657 w 642257"/>
                <a:gd name="connsiteY5" fmla="*/ 315686 h 478971"/>
                <a:gd name="connsiteX6" fmla="*/ 87085 w 642257"/>
                <a:gd name="connsiteY6" fmla="*/ 391886 h 478971"/>
                <a:gd name="connsiteX7" fmla="*/ 141514 w 642257"/>
                <a:gd name="connsiteY7" fmla="*/ 435428 h 478971"/>
                <a:gd name="connsiteX8" fmla="*/ 174171 w 642257"/>
                <a:gd name="connsiteY8" fmla="*/ 457200 h 478971"/>
                <a:gd name="connsiteX9" fmla="*/ 250371 w 642257"/>
                <a:gd name="connsiteY9" fmla="*/ 478971 h 478971"/>
                <a:gd name="connsiteX10" fmla="*/ 413657 w 642257"/>
                <a:gd name="connsiteY10" fmla="*/ 468086 h 478971"/>
                <a:gd name="connsiteX11" fmla="*/ 457200 w 642257"/>
                <a:gd name="connsiteY11" fmla="*/ 424543 h 478971"/>
                <a:gd name="connsiteX12" fmla="*/ 478971 w 642257"/>
                <a:gd name="connsiteY12" fmla="*/ 348343 h 478971"/>
                <a:gd name="connsiteX13" fmla="*/ 489857 w 642257"/>
                <a:gd name="connsiteY13" fmla="*/ 315686 h 478971"/>
                <a:gd name="connsiteX14" fmla="*/ 511628 w 642257"/>
                <a:gd name="connsiteY14" fmla="*/ 174171 h 478971"/>
                <a:gd name="connsiteX15" fmla="*/ 533400 w 642257"/>
                <a:gd name="connsiteY15" fmla="*/ 152400 h 478971"/>
                <a:gd name="connsiteX16" fmla="*/ 544285 w 642257"/>
                <a:gd name="connsiteY16" fmla="*/ 119743 h 478971"/>
                <a:gd name="connsiteX17" fmla="*/ 566057 w 642257"/>
                <a:gd name="connsiteY17" fmla="*/ 97971 h 478971"/>
                <a:gd name="connsiteX18" fmla="*/ 642257 w 642257"/>
                <a:gd name="connsiteY18" fmla="*/ 87086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2257" h="478971">
                  <a:moveTo>
                    <a:pt x="65314" y="0"/>
                  </a:moveTo>
                  <a:cubicBezTo>
                    <a:pt x="61685" y="18143"/>
                    <a:pt x="63413" y="38254"/>
                    <a:pt x="54428" y="54428"/>
                  </a:cubicBezTo>
                  <a:cubicBezTo>
                    <a:pt x="44459" y="72371"/>
                    <a:pt x="22816" y="81268"/>
                    <a:pt x="10885" y="97971"/>
                  </a:cubicBezTo>
                  <a:cubicBezTo>
                    <a:pt x="4216" y="107308"/>
                    <a:pt x="3628" y="119742"/>
                    <a:pt x="0" y="130628"/>
                  </a:cubicBezTo>
                  <a:cubicBezTo>
                    <a:pt x="8675" y="217386"/>
                    <a:pt x="3557" y="219282"/>
                    <a:pt x="21771" y="283028"/>
                  </a:cubicBezTo>
                  <a:cubicBezTo>
                    <a:pt x="24923" y="294061"/>
                    <a:pt x="27525" y="305423"/>
                    <a:pt x="32657" y="315686"/>
                  </a:cubicBezTo>
                  <a:cubicBezTo>
                    <a:pt x="41208" y="332789"/>
                    <a:pt x="78867" y="380380"/>
                    <a:pt x="87085" y="391886"/>
                  </a:cubicBezTo>
                  <a:cubicBezTo>
                    <a:pt x="117859" y="434969"/>
                    <a:pt x="94133" y="419635"/>
                    <a:pt x="141514" y="435428"/>
                  </a:cubicBezTo>
                  <a:cubicBezTo>
                    <a:pt x="152400" y="442685"/>
                    <a:pt x="162469" y="451349"/>
                    <a:pt x="174171" y="457200"/>
                  </a:cubicBezTo>
                  <a:cubicBezTo>
                    <a:pt x="189791" y="465010"/>
                    <a:pt x="236415" y="475482"/>
                    <a:pt x="250371" y="478971"/>
                  </a:cubicBezTo>
                  <a:cubicBezTo>
                    <a:pt x="304800" y="475343"/>
                    <a:pt x="360904" y="481968"/>
                    <a:pt x="413657" y="468086"/>
                  </a:cubicBezTo>
                  <a:cubicBezTo>
                    <a:pt x="433508" y="462862"/>
                    <a:pt x="457200" y="424543"/>
                    <a:pt x="457200" y="424543"/>
                  </a:cubicBezTo>
                  <a:cubicBezTo>
                    <a:pt x="483305" y="346223"/>
                    <a:pt x="451625" y="444050"/>
                    <a:pt x="478971" y="348343"/>
                  </a:cubicBezTo>
                  <a:cubicBezTo>
                    <a:pt x="482123" y="337310"/>
                    <a:pt x="486228" y="326572"/>
                    <a:pt x="489857" y="315686"/>
                  </a:cubicBezTo>
                  <a:cubicBezTo>
                    <a:pt x="490486" y="309400"/>
                    <a:pt x="492796" y="205556"/>
                    <a:pt x="511628" y="174171"/>
                  </a:cubicBezTo>
                  <a:cubicBezTo>
                    <a:pt x="516909" y="165370"/>
                    <a:pt x="526143" y="159657"/>
                    <a:pt x="533400" y="152400"/>
                  </a:cubicBezTo>
                  <a:cubicBezTo>
                    <a:pt x="537028" y="141514"/>
                    <a:pt x="538382" y="129582"/>
                    <a:pt x="544285" y="119743"/>
                  </a:cubicBezTo>
                  <a:cubicBezTo>
                    <a:pt x="549565" y="110942"/>
                    <a:pt x="556623" y="102014"/>
                    <a:pt x="566057" y="97971"/>
                  </a:cubicBezTo>
                  <a:cubicBezTo>
                    <a:pt x="594776" y="85663"/>
                    <a:pt x="614859" y="87086"/>
                    <a:pt x="642257" y="87086"/>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32" name="Forme libre 31"/>
            <p:cNvSpPr/>
            <p:nvPr/>
          </p:nvSpPr>
          <p:spPr>
            <a:xfrm rot="196343">
              <a:off x="1098541" y="4721492"/>
              <a:ext cx="750890" cy="327029"/>
            </a:xfrm>
            <a:custGeom>
              <a:avLst/>
              <a:gdLst>
                <a:gd name="connsiteX0" fmla="*/ 0 w 751114"/>
                <a:gd name="connsiteY0" fmla="*/ 0 h 326586"/>
                <a:gd name="connsiteX1" fmla="*/ 76200 w 751114"/>
                <a:gd name="connsiteY1" fmla="*/ 54428 h 326586"/>
                <a:gd name="connsiteX2" fmla="*/ 119742 w 751114"/>
                <a:gd name="connsiteY2" fmla="*/ 108857 h 326586"/>
                <a:gd name="connsiteX3" fmla="*/ 163285 w 751114"/>
                <a:gd name="connsiteY3" fmla="*/ 152400 h 326586"/>
                <a:gd name="connsiteX4" fmla="*/ 239485 w 751114"/>
                <a:gd name="connsiteY4" fmla="*/ 185057 h 326586"/>
                <a:gd name="connsiteX5" fmla="*/ 272142 w 751114"/>
                <a:gd name="connsiteY5" fmla="*/ 195942 h 326586"/>
                <a:gd name="connsiteX6" fmla="*/ 315685 w 751114"/>
                <a:gd name="connsiteY6" fmla="*/ 217714 h 326586"/>
                <a:gd name="connsiteX7" fmla="*/ 370114 w 751114"/>
                <a:gd name="connsiteY7" fmla="*/ 239485 h 326586"/>
                <a:gd name="connsiteX8" fmla="*/ 402771 w 751114"/>
                <a:gd name="connsiteY8" fmla="*/ 250371 h 326586"/>
                <a:gd name="connsiteX9" fmla="*/ 446314 w 751114"/>
                <a:gd name="connsiteY9" fmla="*/ 272142 h 326586"/>
                <a:gd name="connsiteX10" fmla="*/ 522514 w 751114"/>
                <a:gd name="connsiteY10" fmla="*/ 293914 h 326586"/>
                <a:gd name="connsiteX11" fmla="*/ 587828 w 751114"/>
                <a:gd name="connsiteY11" fmla="*/ 315685 h 326586"/>
                <a:gd name="connsiteX12" fmla="*/ 751114 w 751114"/>
                <a:gd name="connsiteY12" fmla="*/ 326571 h 32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114" h="326586">
                  <a:moveTo>
                    <a:pt x="0" y="0"/>
                  </a:moveTo>
                  <a:cubicBezTo>
                    <a:pt x="9136" y="5481"/>
                    <a:pt x="65706" y="33440"/>
                    <a:pt x="76200" y="54428"/>
                  </a:cubicBezTo>
                  <a:cubicBezTo>
                    <a:pt x="106272" y="114571"/>
                    <a:pt x="60311" y="89046"/>
                    <a:pt x="119742" y="108857"/>
                  </a:cubicBezTo>
                  <a:cubicBezTo>
                    <a:pt x="134256" y="123371"/>
                    <a:pt x="143812" y="145909"/>
                    <a:pt x="163285" y="152400"/>
                  </a:cubicBezTo>
                  <a:cubicBezTo>
                    <a:pt x="239871" y="177927"/>
                    <a:pt x="145325" y="144703"/>
                    <a:pt x="239485" y="185057"/>
                  </a:cubicBezTo>
                  <a:cubicBezTo>
                    <a:pt x="250032" y="189577"/>
                    <a:pt x="261595" y="191422"/>
                    <a:pt x="272142" y="195942"/>
                  </a:cubicBezTo>
                  <a:cubicBezTo>
                    <a:pt x="287058" y="202334"/>
                    <a:pt x="300856" y="211123"/>
                    <a:pt x="315685" y="217714"/>
                  </a:cubicBezTo>
                  <a:cubicBezTo>
                    <a:pt x="333541" y="225650"/>
                    <a:pt x="351818" y="232624"/>
                    <a:pt x="370114" y="239485"/>
                  </a:cubicBezTo>
                  <a:cubicBezTo>
                    <a:pt x="380858" y="243514"/>
                    <a:pt x="392224" y="245851"/>
                    <a:pt x="402771" y="250371"/>
                  </a:cubicBezTo>
                  <a:cubicBezTo>
                    <a:pt x="417686" y="256763"/>
                    <a:pt x="431399" y="265750"/>
                    <a:pt x="446314" y="272142"/>
                  </a:cubicBezTo>
                  <a:cubicBezTo>
                    <a:pt x="474770" y="284337"/>
                    <a:pt x="491822" y="284707"/>
                    <a:pt x="522514" y="293914"/>
                  </a:cubicBezTo>
                  <a:cubicBezTo>
                    <a:pt x="544495" y="300508"/>
                    <a:pt x="564958" y="313779"/>
                    <a:pt x="587828" y="315685"/>
                  </a:cubicBezTo>
                  <a:cubicBezTo>
                    <a:pt x="729305" y="327475"/>
                    <a:pt x="674763" y="326571"/>
                    <a:pt x="751114" y="32657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sp>
        <p:nvSpPr>
          <p:cNvPr id="48" name="Ellipse 47"/>
          <p:cNvSpPr/>
          <p:nvPr/>
        </p:nvSpPr>
        <p:spPr>
          <a:xfrm>
            <a:off x="5553075" y="4848225"/>
            <a:ext cx="400050" cy="249238"/>
          </a:xfrm>
          <a:prstGeom prst="ellipse">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2468" name="ZoneTexte 40"/>
          <p:cNvSpPr txBox="1">
            <a:spLocks noChangeArrowheads="1"/>
          </p:cNvSpPr>
          <p:nvPr/>
        </p:nvSpPr>
        <p:spPr bwMode="auto">
          <a:xfrm>
            <a:off x="2871788" y="3097213"/>
            <a:ext cx="3138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réplication en cercle roulant</a:t>
            </a:r>
          </a:p>
          <a:p>
            <a:pPr algn="ctr"/>
            <a:r>
              <a:rPr lang="fr-FR" altLang="fr-FR" sz="1400" b="1"/>
              <a:t> enzymes bactériennes et phagiques</a:t>
            </a:r>
          </a:p>
          <a:p>
            <a:pPr algn="ctr"/>
            <a:r>
              <a:rPr lang="fr-FR" altLang="fr-FR" sz="1400" b="1"/>
              <a:t>coupure au site cos</a:t>
            </a:r>
          </a:p>
        </p:txBody>
      </p:sp>
      <p:sp>
        <p:nvSpPr>
          <p:cNvPr id="26" name="Forme libre 25"/>
          <p:cNvSpPr/>
          <p:nvPr/>
        </p:nvSpPr>
        <p:spPr>
          <a:xfrm rot="8868289">
            <a:off x="1408113" y="4140200"/>
            <a:ext cx="750887" cy="325438"/>
          </a:xfrm>
          <a:custGeom>
            <a:avLst/>
            <a:gdLst>
              <a:gd name="connsiteX0" fmla="*/ 0 w 751114"/>
              <a:gd name="connsiteY0" fmla="*/ 0 h 326586"/>
              <a:gd name="connsiteX1" fmla="*/ 76200 w 751114"/>
              <a:gd name="connsiteY1" fmla="*/ 54428 h 326586"/>
              <a:gd name="connsiteX2" fmla="*/ 119742 w 751114"/>
              <a:gd name="connsiteY2" fmla="*/ 108857 h 326586"/>
              <a:gd name="connsiteX3" fmla="*/ 163285 w 751114"/>
              <a:gd name="connsiteY3" fmla="*/ 152400 h 326586"/>
              <a:gd name="connsiteX4" fmla="*/ 239485 w 751114"/>
              <a:gd name="connsiteY4" fmla="*/ 185057 h 326586"/>
              <a:gd name="connsiteX5" fmla="*/ 272142 w 751114"/>
              <a:gd name="connsiteY5" fmla="*/ 195942 h 326586"/>
              <a:gd name="connsiteX6" fmla="*/ 315685 w 751114"/>
              <a:gd name="connsiteY6" fmla="*/ 217714 h 326586"/>
              <a:gd name="connsiteX7" fmla="*/ 370114 w 751114"/>
              <a:gd name="connsiteY7" fmla="*/ 239485 h 326586"/>
              <a:gd name="connsiteX8" fmla="*/ 402771 w 751114"/>
              <a:gd name="connsiteY8" fmla="*/ 250371 h 326586"/>
              <a:gd name="connsiteX9" fmla="*/ 446314 w 751114"/>
              <a:gd name="connsiteY9" fmla="*/ 272142 h 326586"/>
              <a:gd name="connsiteX10" fmla="*/ 522514 w 751114"/>
              <a:gd name="connsiteY10" fmla="*/ 293914 h 326586"/>
              <a:gd name="connsiteX11" fmla="*/ 587828 w 751114"/>
              <a:gd name="connsiteY11" fmla="*/ 315685 h 326586"/>
              <a:gd name="connsiteX12" fmla="*/ 751114 w 751114"/>
              <a:gd name="connsiteY12" fmla="*/ 326571 h 32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114" h="326586">
                <a:moveTo>
                  <a:pt x="0" y="0"/>
                </a:moveTo>
                <a:cubicBezTo>
                  <a:pt x="9136" y="5481"/>
                  <a:pt x="65706" y="33440"/>
                  <a:pt x="76200" y="54428"/>
                </a:cubicBezTo>
                <a:cubicBezTo>
                  <a:pt x="106272" y="114571"/>
                  <a:pt x="60311" y="89046"/>
                  <a:pt x="119742" y="108857"/>
                </a:cubicBezTo>
                <a:cubicBezTo>
                  <a:pt x="134256" y="123371"/>
                  <a:pt x="143812" y="145909"/>
                  <a:pt x="163285" y="152400"/>
                </a:cubicBezTo>
                <a:cubicBezTo>
                  <a:pt x="239871" y="177927"/>
                  <a:pt x="145325" y="144703"/>
                  <a:pt x="239485" y="185057"/>
                </a:cubicBezTo>
                <a:cubicBezTo>
                  <a:pt x="250032" y="189577"/>
                  <a:pt x="261595" y="191422"/>
                  <a:pt x="272142" y="195942"/>
                </a:cubicBezTo>
                <a:cubicBezTo>
                  <a:pt x="287058" y="202334"/>
                  <a:pt x="300856" y="211123"/>
                  <a:pt x="315685" y="217714"/>
                </a:cubicBezTo>
                <a:cubicBezTo>
                  <a:pt x="333541" y="225650"/>
                  <a:pt x="351818" y="232624"/>
                  <a:pt x="370114" y="239485"/>
                </a:cubicBezTo>
                <a:cubicBezTo>
                  <a:pt x="380858" y="243514"/>
                  <a:pt x="392224" y="245851"/>
                  <a:pt x="402771" y="250371"/>
                </a:cubicBezTo>
                <a:cubicBezTo>
                  <a:pt x="417686" y="256763"/>
                  <a:pt x="431399" y="265750"/>
                  <a:pt x="446314" y="272142"/>
                </a:cubicBezTo>
                <a:cubicBezTo>
                  <a:pt x="474770" y="284337"/>
                  <a:pt x="491822" y="284707"/>
                  <a:pt x="522514" y="293914"/>
                </a:cubicBezTo>
                <a:cubicBezTo>
                  <a:pt x="544495" y="300508"/>
                  <a:pt x="564958" y="313779"/>
                  <a:pt x="587828" y="315685"/>
                </a:cubicBezTo>
                <a:cubicBezTo>
                  <a:pt x="729305" y="327475"/>
                  <a:pt x="674763" y="326571"/>
                  <a:pt x="751114" y="32657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57" name="Forme libre 56"/>
          <p:cNvSpPr/>
          <p:nvPr/>
        </p:nvSpPr>
        <p:spPr>
          <a:xfrm rot="18749837">
            <a:off x="1462882" y="4334669"/>
            <a:ext cx="750887" cy="352425"/>
          </a:xfrm>
          <a:custGeom>
            <a:avLst/>
            <a:gdLst>
              <a:gd name="connsiteX0" fmla="*/ 0 w 751114"/>
              <a:gd name="connsiteY0" fmla="*/ 0 h 326586"/>
              <a:gd name="connsiteX1" fmla="*/ 76200 w 751114"/>
              <a:gd name="connsiteY1" fmla="*/ 54428 h 326586"/>
              <a:gd name="connsiteX2" fmla="*/ 119742 w 751114"/>
              <a:gd name="connsiteY2" fmla="*/ 108857 h 326586"/>
              <a:gd name="connsiteX3" fmla="*/ 163285 w 751114"/>
              <a:gd name="connsiteY3" fmla="*/ 152400 h 326586"/>
              <a:gd name="connsiteX4" fmla="*/ 239485 w 751114"/>
              <a:gd name="connsiteY4" fmla="*/ 185057 h 326586"/>
              <a:gd name="connsiteX5" fmla="*/ 272142 w 751114"/>
              <a:gd name="connsiteY5" fmla="*/ 195942 h 326586"/>
              <a:gd name="connsiteX6" fmla="*/ 315685 w 751114"/>
              <a:gd name="connsiteY6" fmla="*/ 217714 h 326586"/>
              <a:gd name="connsiteX7" fmla="*/ 370114 w 751114"/>
              <a:gd name="connsiteY7" fmla="*/ 239485 h 326586"/>
              <a:gd name="connsiteX8" fmla="*/ 402771 w 751114"/>
              <a:gd name="connsiteY8" fmla="*/ 250371 h 326586"/>
              <a:gd name="connsiteX9" fmla="*/ 446314 w 751114"/>
              <a:gd name="connsiteY9" fmla="*/ 272142 h 326586"/>
              <a:gd name="connsiteX10" fmla="*/ 522514 w 751114"/>
              <a:gd name="connsiteY10" fmla="*/ 293914 h 326586"/>
              <a:gd name="connsiteX11" fmla="*/ 587828 w 751114"/>
              <a:gd name="connsiteY11" fmla="*/ 315685 h 326586"/>
              <a:gd name="connsiteX12" fmla="*/ 751114 w 751114"/>
              <a:gd name="connsiteY12" fmla="*/ 326571 h 32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114" h="326586">
                <a:moveTo>
                  <a:pt x="0" y="0"/>
                </a:moveTo>
                <a:cubicBezTo>
                  <a:pt x="9136" y="5481"/>
                  <a:pt x="65706" y="33440"/>
                  <a:pt x="76200" y="54428"/>
                </a:cubicBezTo>
                <a:cubicBezTo>
                  <a:pt x="106272" y="114571"/>
                  <a:pt x="60311" y="89046"/>
                  <a:pt x="119742" y="108857"/>
                </a:cubicBezTo>
                <a:cubicBezTo>
                  <a:pt x="134256" y="123371"/>
                  <a:pt x="143812" y="145909"/>
                  <a:pt x="163285" y="152400"/>
                </a:cubicBezTo>
                <a:cubicBezTo>
                  <a:pt x="239871" y="177927"/>
                  <a:pt x="145325" y="144703"/>
                  <a:pt x="239485" y="185057"/>
                </a:cubicBezTo>
                <a:cubicBezTo>
                  <a:pt x="250032" y="189577"/>
                  <a:pt x="261595" y="191422"/>
                  <a:pt x="272142" y="195942"/>
                </a:cubicBezTo>
                <a:cubicBezTo>
                  <a:pt x="287058" y="202334"/>
                  <a:pt x="300856" y="211123"/>
                  <a:pt x="315685" y="217714"/>
                </a:cubicBezTo>
                <a:cubicBezTo>
                  <a:pt x="333541" y="225650"/>
                  <a:pt x="351818" y="232624"/>
                  <a:pt x="370114" y="239485"/>
                </a:cubicBezTo>
                <a:cubicBezTo>
                  <a:pt x="380858" y="243514"/>
                  <a:pt x="392224" y="245851"/>
                  <a:pt x="402771" y="250371"/>
                </a:cubicBezTo>
                <a:cubicBezTo>
                  <a:pt x="417686" y="256763"/>
                  <a:pt x="431399" y="265750"/>
                  <a:pt x="446314" y="272142"/>
                </a:cubicBezTo>
                <a:cubicBezTo>
                  <a:pt x="474770" y="284337"/>
                  <a:pt x="491822" y="284707"/>
                  <a:pt x="522514" y="293914"/>
                </a:cubicBezTo>
                <a:cubicBezTo>
                  <a:pt x="544495" y="300508"/>
                  <a:pt x="564958" y="313779"/>
                  <a:pt x="587828" y="315685"/>
                </a:cubicBezTo>
                <a:cubicBezTo>
                  <a:pt x="729305" y="327475"/>
                  <a:pt x="674763" y="326571"/>
                  <a:pt x="751114" y="32657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nvGrpSpPr>
          <p:cNvPr id="1027" name="Groupe 1026"/>
          <p:cNvGrpSpPr>
            <a:grpSpLocks/>
          </p:cNvGrpSpPr>
          <p:nvPr/>
        </p:nvGrpSpPr>
        <p:grpSpPr bwMode="auto">
          <a:xfrm>
            <a:off x="2446338" y="2634927"/>
            <a:ext cx="4327454" cy="3426148"/>
            <a:chOff x="2483768" y="2826651"/>
            <a:chExt cx="4327531" cy="3427166"/>
          </a:xfrm>
        </p:grpSpPr>
        <p:sp>
          <p:nvSpPr>
            <p:cNvPr id="60" name="Ellipse 59"/>
            <p:cNvSpPr/>
            <p:nvPr/>
          </p:nvSpPr>
          <p:spPr>
            <a:xfrm>
              <a:off x="5865203" y="5194640"/>
              <a:ext cx="401644" cy="249311"/>
            </a:xfrm>
            <a:prstGeom prst="ellipse">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62479" name="Groupe 92"/>
            <p:cNvGrpSpPr>
              <a:grpSpLocks/>
            </p:cNvGrpSpPr>
            <p:nvPr/>
          </p:nvGrpSpPr>
          <p:grpSpPr bwMode="auto">
            <a:xfrm>
              <a:off x="2483768" y="2826651"/>
              <a:ext cx="4327531" cy="3427166"/>
              <a:chOff x="2483768" y="2826651"/>
              <a:chExt cx="4327531" cy="3427166"/>
            </a:xfrm>
          </p:grpSpPr>
          <p:grpSp>
            <p:nvGrpSpPr>
              <p:cNvPr id="62480" name="Groupe 87"/>
              <p:cNvGrpSpPr>
                <a:grpSpLocks/>
              </p:cNvGrpSpPr>
              <p:nvPr/>
            </p:nvGrpSpPr>
            <p:grpSpPr bwMode="auto">
              <a:xfrm>
                <a:off x="2483768" y="2826651"/>
                <a:ext cx="4327531" cy="3427166"/>
                <a:chOff x="2733059" y="2610627"/>
                <a:chExt cx="4327531" cy="3427166"/>
              </a:xfrm>
            </p:grpSpPr>
            <p:grpSp>
              <p:nvGrpSpPr>
                <p:cNvPr id="62482" name="Groupe 86"/>
                <p:cNvGrpSpPr>
                  <a:grpSpLocks/>
                </p:cNvGrpSpPr>
                <p:nvPr/>
              </p:nvGrpSpPr>
              <p:grpSpPr bwMode="auto">
                <a:xfrm>
                  <a:off x="4454014" y="4848319"/>
                  <a:ext cx="2205563" cy="800977"/>
                  <a:chOff x="4454014" y="4848319"/>
                  <a:chExt cx="2205563" cy="800977"/>
                </a:xfrm>
              </p:grpSpPr>
              <p:sp>
                <p:nvSpPr>
                  <p:cNvPr id="42" name="Ellipse 41"/>
                  <p:cNvSpPr/>
                  <p:nvPr/>
                </p:nvSpPr>
                <p:spPr>
                  <a:xfrm>
                    <a:off x="4453940" y="5335910"/>
                    <a:ext cx="400057" cy="24931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Ellipse 43"/>
                  <p:cNvSpPr/>
                  <p:nvPr/>
                </p:nvSpPr>
                <p:spPr>
                  <a:xfrm>
                    <a:off x="4722232" y="5401017"/>
                    <a:ext cx="400057" cy="2477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0" name="Ellipse 49"/>
                  <p:cNvSpPr/>
                  <p:nvPr/>
                </p:nvSpPr>
                <p:spPr>
                  <a:xfrm>
                    <a:off x="6258959" y="4913509"/>
                    <a:ext cx="400057" cy="24931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5" name="Ellipse 64"/>
                  <p:cNvSpPr/>
                  <p:nvPr/>
                </p:nvSpPr>
                <p:spPr>
                  <a:xfrm>
                    <a:off x="5754125" y="5347026"/>
                    <a:ext cx="401645" cy="2477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 name="Ellipse 50"/>
                  <p:cNvSpPr/>
                  <p:nvPr/>
                </p:nvSpPr>
                <p:spPr>
                  <a:xfrm>
                    <a:off x="5379468" y="4894454"/>
                    <a:ext cx="400057" cy="247724"/>
                  </a:xfrm>
                  <a:prstGeom prst="ellipse">
                    <a:avLst/>
                  </a:prstGeom>
                  <a:solidFill>
                    <a:srgbClr val="B07BD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3" name="Ellipse 52"/>
                  <p:cNvSpPr/>
                  <p:nvPr/>
                </p:nvSpPr>
                <p:spPr>
                  <a:xfrm>
                    <a:off x="5322317" y="5172349"/>
                    <a:ext cx="400057" cy="249311"/>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5" name="Ellipse 54"/>
                  <p:cNvSpPr/>
                  <p:nvPr/>
                </p:nvSpPr>
                <p:spPr>
                  <a:xfrm>
                    <a:off x="5009575" y="4926213"/>
                    <a:ext cx="401644" cy="258840"/>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2511" name="ZoneTexte 61"/>
                  <p:cNvSpPr txBox="1">
                    <a:spLocks noChangeArrowheads="1"/>
                  </p:cNvSpPr>
                  <p:nvPr/>
                </p:nvSpPr>
                <p:spPr bwMode="auto">
                  <a:xfrm>
                    <a:off x="5274078" y="4848319"/>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stf</a:t>
                    </a:r>
                  </a:p>
                </p:txBody>
              </p:sp>
            </p:grpSp>
            <p:grpSp>
              <p:nvGrpSpPr>
                <p:cNvPr id="62483" name="Groupe 85"/>
                <p:cNvGrpSpPr>
                  <a:grpSpLocks/>
                </p:cNvGrpSpPr>
                <p:nvPr/>
              </p:nvGrpSpPr>
              <p:grpSpPr bwMode="auto">
                <a:xfrm>
                  <a:off x="2733059" y="2610627"/>
                  <a:ext cx="4327531" cy="3427166"/>
                  <a:chOff x="2362584" y="2947285"/>
                  <a:chExt cx="4327531" cy="3427166"/>
                </a:xfrm>
              </p:grpSpPr>
              <p:sp>
                <p:nvSpPr>
                  <p:cNvPr id="62484" name="ZoneTexte 65"/>
                  <p:cNvSpPr txBox="1">
                    <a:spLocks noChangeArrowheads="1"/>
                  </p:cNvSpPr>
                  <p:nvPr/>
                </p:nvSpPr>
                <p:spPr bwMode="auto">
                  <a:xfrm>
                    <a:off x="5316994" y="5643655"/>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solidFill>
                          <a:srgbClr val="FF0000"/>
                        </a:solidFill>
                      </a:rPr>
                      <a:t>tfa</a:t>
                    </a:r>
                  </a:p>
                </p:txBody>
              </p:sp>
              <p:sp>
                <p:nvSpPr>
                  <p:cNvPr id="52" name="Ellipse 51"/>
                  <p:cNvSpPr/>
                  <p:nvPr/>
                </p:nvSpPr>
                <p:spPr>
                  <a:xfrm>
                    <a:off x="5423339" y="5429608"/>
                    <a:ext cx="400057" cy="249311"/>
                  </a:xfrm>
                  <a:prstGeom prst="ellipse">
                    <a:avLst/>
                  </a:prstGeom>
                  <a:solidFill>
                    <a:srgbClr val="6AE63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62486" name="Groupe 79"/>
                  <p:cNvGrpSpPr>
                    <a:grpSpLocks/>
                  </p:cNvGrpSpPr>
                  <p:nvPr/>
                </p:nvGrpSpPr>
                <p:grpSpPr bwMode="auto">
                  <a:xfrm>
                    <a:off x="2362584" y="2947285"/>
                    <a:ext cx="4327531" cy="3427166"/>
                    <a:chOff x="2362584" y="2947285"/>
                    <a:chExt cx="4327531" cy="3427166"/>
                  </a:xfrm>
                </p:grpSpPr>
                <p:grpSp>
                  <p:nvGrpSpPr>
                    <p:cNvPr id="62487" name="Groupe 26"/>
                    <p:cNvGrpSpPr>
                      <a:grpSpLocks/>
                    </p:cNvGrpSpPr>
                    <p:nvPr/>
                  </p:nvGrpSpPr>
                  <p:grpSpPr bwMode="auto">
                    <a:xfrm>
                      <a:off x="3977944" y="2947285"/>
                      <a:ext cx="2712171" cy="3427166"/>
                      <a:chOff x="3119325" y="2947285"/>
                      <a:chExt cx="2712171" cy="3427166"/>
                    </a:xfrm>
                  </p:grpSpPr>
                  <p:cxnSp>
                    <p:nvCxnSpPr>
                      <p:cNvPr id="10" name="Connecteur droit 9"/>
                      <p:cNvCxnSpPr/>
                      <p:nvPr/>
                    </p:nvCxnSpPr>
                    <p:spPr>
                      <a:xfrm flipH="1">
                        <a:off x="5213869" y="2947285"/>
                        <a:ext cx="617627" cy="1528768"/>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495" name="ZoneTexte 33"/>
                      <p:cNvSpPr txBox="1">
                        <a:spLocks noChangeArrowheads="1"/>
                      </p:cNvSpPr>
                      <p:nvPr/>
                    </p:nvSpPr>
                    <p:spPr bwMode="auto">
                      <a:xfrm>
                        <a:off x="4337376" y="4659027"/>
                        <a:ext cx="1423825" cy="338554"/>
                      </a:xfrm>
                      <a:prstGeom prst="rect">
                        <a:avLst/>
                      </a:prstGeom>
                      <a:solidFill>
                        <a:schemeClr val="bg1"/>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transcription</a:t>
                        </a:r>
                      </a:p>
                    </p:txBody>
                  </p:sp>
                  <p:sp>
                    <p:nvSpPr>
                      <p:cNvPr id="62496" name="ZoneTexte 42"/>
                      <p:cNvSpPr txBox="1">
                        <a:spLocks noChangeArrowheads="1"/>
                      </p:cNvSpPr>
                      <p:nvPr/>
                    </p:nvSpPr>
                    <p:spPr bwMode="auto">
                      <a:xfrm>
                        <a:off x="3387295" y="5691310"/>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R</a:t>
                        </a:r>
                      </a:p>
                    </p:txBody>
                  </p:sp>
                  <p:sp>
                    <p:nvSpPr>
                      <p:cNvPr id="62497" name="ZoneTexte 44"/>
                      <p:cNvSpPr txBox="1">
                        <a:spLocks noChangeArrowheads="1"/>
                      </p:cNvSpPr>
                      <p:nvPr/>
                    </p:nvSpPr>
                    <p:spPr bwMode="auto">
                      <a:xfrm>
                        <a:off x="3119325" y="5614301"/>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S</a:t>
                        </a:r>
                      </a:p>
                    </p:txBody>
                  </p:sp>
                  <p:sp>
                    <p:nvSpPr>
                      <p:cNvPr id="49" name="Ellipse 48"/>
                      <p:cNvSpPr/>
                      <p:nvPr/>
                    </p:nvSpPr>
                    <p:spPr>
                      <a:xfrm>
                        <a:off x="5101304" y="5575702"/>
                        <a:ext cx="401644" cy="249311"/>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2499" name="ZoneTexte 55"/>
                      <p:cNvSpPr txBox="1">
                        <a:spLocks noChangeArrowheads="1"/>
                      </p:cNvSpPr>
                      <p:nvPr/>
                    </p:nvSpPr>
                    <p:spPr bwMode="auto">
                      <a:xfrm>
                        <a:off x="3693329" y="5237925"/>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B</a:t>
                        </a:r>
                      </a:p>
                    </p:txBody>
                  </p:sp>
                  <p:sp>
                    <p:nvSpPr>
                      <p:cNvPr id="62500" name="ZoneTexte 19"/>
                      <p:cNvSpPr txBox="1">
                        <a:spLocks noChangeArrowheads="1"/>
                      </p:cNvSpPr>
                      <p:nvPr/>
                    </p:nvSpPr>
                    <p:spPr bwMode="auto">
                      <a:xfrm>
                        <a:off x="3264766" y="5974341"/>
                        <a:ext cx="1229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200"/>
                          </a:lnSpc>
                        </a:pPr>
                        <a:r>
                          <a:rPr lang="fr-FR" altLang="fr-FR" sz="1400" b="1"/>
                          <a:t>lyse membranaire</a:t>
                        </a:r>
                      </a:p>
                    </p:txBody>
                  </p:sp>
                  <p:sp>
                    <p:nvSpPr>
                      <p:cNvPr id="62501" name="ZoneTexte 58"/>
                      <p:cNvSpPr txBox="1">
                        <a:spLocks noChangeArrowheads="1"/>
                      </p:cNvSpPr>
                      <p:nvPr/>
                    </p:nvSpPr>
                    <p:spPr bwMode="auto">
                      <a:xfrm>
                        <a:off x="4924010" y="5221220"/>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C</a:t>
                        </a:r>
                      </a:p>
                    </p:txBody>
                  </p:sp>
                  <p:sp>
                    <p:nvSpPr>
                      <p:cNvPr id="62502" name="ZoneTexte 62"/>
                      <p:cNvSpPr txBox="1">
                        <a:spLocks noChangeArrowheads="1"/>
                      </p:cNvSpPr>
                      <p:nvPr/>
                    </p:nvSpPr>
                    <p:spPr bwMode="auto">
                      <a:xfrm>
                        <a:off x="4494690" y="5117044"/>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L</a:t>
                        </a:r>
                      </a:p>
                    </p:txBody>
                  </p:sp>
                  <p:sp>
                    <p:nvSpPr>
                      <p:cNvPr id="62503" name="ZoneTexte 57"/>
                      <p:cNvSpPr txBox="1">
                        <a:spLocks noChangeArrowheads="1"/>
                      </p:cNvSpPr>
                      <p:nvPr/>
                    </p:nvSpPr>
                    <p:spPr bwMode="auto">
                      <a:xfrm>
                        <a:off x="3999121" y="5470285"/>
                        <a:ext cx="61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W</a:t>
                        </a:r>
                      </a:p>
                    </p:txBody>
                  </p:sp>
                </p:grpSp>
                <p:grpSp>
                  <p:nvGrpSpPr>
                    <p:cNvPr id="62488" name="Groupe 78"/>
                    <p:cNvGrpSpPr>
                      <a:grpSpLocks/>
                    </p:cNvGrpSpPr>
                    <p:nvPr/>
                  </p:nvGrpSpPr>
                  <p:grpSpPr bwMode="auto">
                    <a:xfrm>
                      <a:off x="2362584" y="4518409"/>
                      <a:ext cx="2646615" cy="986264"/>
                      <a:chOff x="2362584" y="4518409"/>
                      <a:chExt cx="2646615" cy="986264"/>
                    </a:xfrm>
                  </p:grpSpPr>
                  <p:sp>
                    <p:nvSpPr>
                      <p:cNvPr id="67" name="Forme libre 66"/>
                      <p:cNvSpPr/>
                      <p:nvPr/>
                    </p:nvSpPr>
                    <p:spPr>
                      <a:xfrm rot="20664968">
                        <a:off x="3345263" y="4629271"/>
                        <a:ext cx="752488" cy="327122"/>
                      </a:xfrm>
                      <a:custGeom>
                        <a:avLst/>
                        <a:gdLst>
                          <a:gd name="connsiteX0" fmla="*/ 0 w 751114"/>
                          <a:gd name="connsiteY0" fmla="*/ 0 h 326586"/>
                          <a:gd name="connsiteX1" fmla="*/ 76200 w 751114"/>
                          <a:gd name="connsiteY1" fmla="*/ 54428 h 326586"/>
                          <a:gd name="connsiteX2" fmla="*/ 119742 w 751114"/>
                          <a:gd name="connsiteY2" fmla="*/ 108857 h 326586"/>
                          <a:gd name="connsiteX3" fmla="*/ 163285 w 751114"/>
                          <a:gd name="connsiteY3" fmla="*/ 152400 h 326586"/>
                          <a:gd name="connsiteX4" fmla="*/ 239485 w 751114"/>
                          <a:gd name="connsiteY4" fmla="*/ 185057 h 326586"/>
                          <a:gd name="connsiteX5" fmla="*/ 272142 w 751114"/>
                          <a:gd name="connsiteY5" fmla="*/ 195942 h 326586"/>
                          <a:gd name="connsiteX6" fmla="*/ 315685 w 751114"/>
                          <a:gd name="connsiteY6" fmla="*/ 217714 h 326586"/>
                          <a:gd name="connsiteX7" fmla="*/ 370114 w 751114"/>
                          <a:gd name="connsiteY7" fmla="*/ 239485 h 326586"/>
                          <a:gd name="connsiteX8" fmla="*/ 402771 w 751114"/>
                          <a:gd name="connsiteY8" fmla="*/ 250371 h 326586"/>
                          <a:gd name="connsiteX9" fmla="*/ 446314 w 751114"/>
                          <a:gd name="connsiteY9" fmla="*/ 272142 h 326586"/>
                          <a:gd name="connsiteX10" fmla="*/ 522514 w 751114"/>
                          <a:gd name="connsiteY10" fmla="*/ 293914 h 326586"/>
                          <a:gd name="connsiteX11" fmla="*/ 587828 w 751114"/>
                          <a:gd name="connsiteY11" fmla="*/ 315685 h 326586"/>
                          <a:gd name="connsiteX12" fmla="*/ 751114 w 751114"/>
                          <a:gd name="connsiteY12" fmla="*/ 326571 h 32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114" h="326586">
                            <a:moveTo>
                              <a:pt x="0" y="0"/>
                            </a:moveTo>
                            <a:cubicBezTo>
                              <a:pt x="9136" y="5481"/>
                              <a:pt x="65706" y="33440"/>
                              <a:pt x="76200" y="54428"/>
                            </a:cubicBezTo>
                            <a:cubicBezTo>
                              <a:pt x="106272" y="114571"/>
                              <a:pt x="60311" y="89046"/>
                              <a:pt x="119742" y="108857"/>
                            </a:cubicBezTo>
                            <a:cubicBezTo>
                              <a:pt x="134256" y="123371"/>
                              <a:pt x="143812" y="145909"/>
                              <a:pt x="163285" y="152400"/>
                            </a:cubicBezTo>
                            <a:cubicBezTo>
                              <a:pt x="239871" y="177927"/>
                              <a:pt x="145325" y="144703"/>
                              <a:pt x="239485" y="185057"/>
                            </a:cubicBezTo>
                            <a:cubicBezTo>
                              <a:pt x="250032" y="189577"/>
                              <a:pt x="261595" y="191422"/>
                              <a:pt x="272142" y="195942"/>
                            </a:cubicBezTo>
                            <a:cubicBezTo>
                              <a:pt x="287058" y="202334"/>
                              <a:pt x="300856" y="211123"/>
                              <a:pt x="315685" y="217714"/>
                            </a:cubicBezTo>
                            <a:cubicBezTo>
                              <a:pt x="333541" y="225650"/>
                              <a:pt x="351818" y="232624"/>
                              <a:pt x="370114" y="239485"/>
                            </a:cubicBezTo>
                            <a:cubicBezTo>
                              <a:pt x="380858" y="243514"/>
                              <a:pt x="392224" y="245851"/>
                              <a:pt x="402771" y="250371"/>
                            </a:cubicBezTo>
                            <a:cubicBezTo>
                              <a:pt x="417686" y="256763"/>
                              <a:pt x="431399" y="265750"/>
                              <a:pt x="446314" y="272142"/>
                            </a:cubicBezTo>
                            <a:cubicBezTo>
                              <a:pt x="474770" y="284337"/>
                              <a:pt x="491822" y="284707"/>
                              <a:pt x="522514" y="293914"/>
                            </a:cubicBezTo>
                            <a:cubicBezTo>
                              <a:pt x="544495" y="300508"/>
                              <a:pt x="564958" y="313779"/>
                              <a:pt x="587828" y="315685"/>
                            </a:cubicBezTo>
                            <a:cubicBezTo>
                              <a:pt x="729305" y="327475"/>
                              <a:pt x="674763" y="326571"/>
                              <a:pt x="751114" y="32657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71" name="Connecteur droit 70"/>
                      <p:cNvCxnSpPr/>
                      <p:nvPr/>
                    </p:nvCxnSpPr>
                    <p:spPr>
                      <a:xfrm flipH="1" flipV="1">
                        <a:off x="4489872" y="4953217"/>
                        <a:ext cx="519121" cy="231844"/>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2491" name="Image 22"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980324">
                        <a:off x="3909398" y="4498299"/>
                        <a:ext cx="536279" cy="5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2" name="ZoneTexte 23"/>
                      <p:cNvSpPr txBox="1">
                        <a:spLocks noChangeArrowheads="1"/>
                      </p:cNvSpPr>
                      <p:nvPr/>
                    </p:nvSpPr>
                    <p:spPr bwMode="auto">
                      <a:xfrm>
                        <a:off x="2908769" y="4981453"/>
                        <a:ext cx="1625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encapsidation de l’ADN dans la tête</a:t>
                        </a:r>
                      </a:p>
                    </p:txBody>
                  </p:sp>
                  <p:cxnSp>
                    <p:nvCxnSpPr>
                      <p:cNvPr id="76" name="Connecteur droit 75"/>
                      <p:cNvCxnSpPr/>
                      <p:nvPr/>
                    </p:nvCxnSpPr>
                    <p:spPr>
                      <a:xfrm>
                        <a:off x="2362584" y="4702318"/>
                        <a:ext cx="787414" cy="2699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grpSp>
          <p:cxnSp>
            <p:nvCxnSpPr>
              <p:cNvPr id="92" name="Connecteur droit avec flèche 91"/>
              <p:cNvCxnSpPr/>
              <p:nvPr/>
            </p:nvCxnSpPr>
            <p:spPr>
              <a:xfrm>
                <a:off x="3842692" y="5372493"/>
                <a:ext cx="0" cy="4144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1032" name="Groupe 1031"/>
          <p:cNvGrpSpPr>
            <a:grpSpLocks/>
          </p:cNvGrpSpPr>
          <p:nvPr/>
        </p:nvGrpSpPr>
        <p:grpSpPr bwMode="auto">
          <a:xfrm>
            <a:off x="2286000" y="5719763"/>
            <a:ext cx="2020888" cy="661987"/>
            <a:chOff x="2323576" y="5869915"/>
            <a:chExt cx="2022123" cy="661878"/>
          </a:xfrm>
        </p:grpSpPr>
        <p:pic>
          <p:nvPicPr>
            <p:cNvPr id="62475" name="Image 1027"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9772" y="5869915"/>
              <a:ext cx="1005927" cy="49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Image 1028" descr="Capture d’écra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591371">
              <a:off x="3493730" y="6169812"/>
              <a:ext cx="449619" cy="27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ZoneTexte 1030"/>
            <p:cNvSpPr txBox="1">
              <a:spLocks noChangeArrowheads="1"/>
            </p:cNvSpPr>
            <p:nvPr/>
          </p:nvSpPr>
          <p:spPr bwMode="auto">
            <a:xfrm>
              <a:off x="2323576" y="5974099"/>
              <a:ext cx="13510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sz="1600" b="1"/>
                <a:t>100</a:t>
              </a:r>
              <a:r>
                <a:rPr lang="fr-FR" altLang="fr-FR" sz="1600" b="1" baseline="30000"/>
                <a:t>aine</a:t>
              </a:r>
              <a:r>
                <a:rPr lang="fr-FR" altLang="fr-FR" sz="1600" b="1"/>
                <a:t> </a:t>
              </a:r>
            </a:p>
            <a:p>
              <a:pPr algn="ctr">
                <a:lnSpc>
                  <a:spcPts val="1500"/>
                </a:lnSpc>
              </a:pPr>
              <a:r>
                <a:rPr lang="fr-FR" altLang="fr-FR" sz="1600" b="1"/>
                <a:t>de virions</a:t>
              </a:r>
            </a:p>
          </p:txBody>
        </p:sp>
      </p:grpSp>
      <p:sp>
        <p:nvSpPr>
          <p:cNvPr id="12" name="Forme libre 11"/>
          <p:cNvSpPr/>
          <p:nvPr/>
        </p:nvSpPr>
        <p:spPr>
          <a:xfrm>
            <a:off x="6815138" y="2438400"/>
            <a:ext cx="31750" cy="250825"/>
          </a:xfrm>
          <a:custGeom>
            <a:avLst/>
            <a:gdLst>
              <a:gd name="connsiteX0" fmla="*/ 21772 w 32676"/>
              <a:gd name="connsiteY0" fmla="*/ 0 h 250371"/>
              <a:gd name="connsiteX1" fmla="*/ 21772 w 32676"/>
              <a:gd name="connsiteY1" fmla="*/ 87086 h 250371"/>
              <a:gd name="connsiteX2" fmla="*/ 0 w 32676"/>
              <a:gd name="connsiteY2" fmla="*/ 108857 h 250371"/>
              <a:gd name="connsiteX3" fmla="*/ 10886 w 32676"/>
              <a:gd name="connsiteY3" fmla="*/ 185057 h 250371"/>
              <a:gd name="connsiteX4" fmla="*/ 21772 w 32676"/>
              <a:gd name="connsiteY4" fmla="*/ 250371 h 25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6" h="250371">
                <a:moveTo>
                  <a:pt x="21772" y="0"/>
                </a:moveTo>
                <a:cubicBezTo>
                  <a:pt x="29510" y="38690"/>
                  <a:pt x="41855" y="53614"/>
                  <a:pt x="21772" y="87086"/>
                </a:cubicBezTo>
                <a:cubicBezTo>
                  <a:pt x="16492" y="95887"/>
                  <a:pt x="7257" y="101600"/>
                  <a:pt x="0" y="108857"/>
                </a:cubicBezTo>
                <a:cubicBezTo>
                  <a:pt x="3629" y="134257"/>
                  <a:pt x="5854" y="159897"/>
                  <a:pt x="10886" y="185057"/>
                </a:cubicBezTo>
                <a:cubicBezTo>
                  <a:pt x="25214" y="256697"/>
                  <a:pt x="21772" y="179054"/>
                  <a:pt x="21772" y="250371"/>
                </a:cubicBezTo>
              </a:path>
            </a:pathLst>
          </a:custGeom>
          <a:ln w="76200">
            <a:solidFill>
              <a:srgbClr val="FF2F2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15" name="Connecteur droit 14"/>
          <p:cNvCxnSpPr/>
          <p:nvPr/>
        </p:nvCxnSpPr>
        <p:spPr>
          <a:xfrm>
            <a:off x="3679825" y="5634038"/>
            <a:ext cx="239713" cy="0"/>
          </a:xfrm>
          <a:prstGeom prst="line">
            <a:avLst/>
          </a:prstGeom>
          <a:ln w="476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4301322" y="2608979"/>
            <a:ext cx="1700003" cy="2755473"/>
          </a:xfrm>
          <a:prstGeom prst="arc">
            <a:avLst>
              <a:gd name="adj1" fmla="val 16200000"/>
              <a:gd name="adj2" fmla="val 74850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784777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 calcmode="lin" valueType="num">
                                      <p:cBhvr>
                                        <p:cTn id="15" dur="500" fill="hold"/>
                                        <p:tgtEl>
                                          <p:spTgt spid="1032"/>
                                        </p:tgtEl>
                                        <p:attrNameLst>
                                          <p:attrName>ppt_w</p:attrName>
                                        </p:attrNameLst>
                                      </p:cBhvr>
                                      <p:tavLst>
                                        <p:tav tm="0">
                                          <p:val>
                                            <p:fltVal val="0"/>
                                          </p:val>
                                        </p:tav>
                                        <p:tav tm="100000">
                                          <p:val>
                                            <p:strVal val="#ppt_w"/>
                                          </p:val>
                                        </p:tav>
                                      </p:tavLst>
                                    </p:anim>
                                    <p:anim calcmode="lin" valueType="num">
                                      <p:cBhvr>
                                        <p:cTn id="16" dur="500" fill="hold"/>
                                        <p:tgtEl>
                                          <p:spTgt spid="1032"/>
                                        </p:tgtEl>
                                        <p:attrNameLst>
                                          <p:attrName>ppt_h</p:attrName>
                                        </p:attrNameLst>
                                      </p:cBhvr>
                                      <p:tavLst>
                                        <p:tav tm="0">
                                          <p:val>
                                            <p:fltVal val="0"/>
                                          </p:val>
                                        </p:tav>
                                        <p:tav tm="100000">
                                          <p:val>
                                            <p:strVal val="#ppt_h"/>
                                          </p:val>
                                        </p:tav>
                                      </p:tavLst>
                                    </p:anim>
                                    <p:animEffect transition="in" filter="fade">
                                      <p:cBhvr>
                                        <p:cTn id="1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83809" y="409888"/>
            <a:ext cx="8320639" cy="5106675"/>
            <a:chOff x="91524" y="409888"/>
            <a:chExt cx="8320639" cy="5106675"/>
          </a:xfrm>
        </p:grpSpPr>
        <p:pic>
          <p:nvPicPr>
            <p:cNvPr id="63491" name="Picture 2" descr="Résultat de recherche d'images pour &quot;excision bacterioph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375" y="765175"/>
              <a:ext cx="5536788"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ZoneTexte 1"/>
            <p:cNvSpPr txBox="1">
              <a:spLocks noChangeArrowheads="1"/>
            </p:cNvSpPr>
            <p:nvPr/>
          </p:nvSpPr>
          <p:spPr bwMode="auto">
            <a:xfrm>
              <a:off x="91524" y="3657154"/>
              <a:ext cx="22802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dirty="0">
                  <a:latin typeface="+mn-lt"/>
                  <a:ea typeface="EucrosiaUPC" pitchFamily="18" charset="-120"/>
                  <a:cs typeface="EucrosiaUPC" pitchFamily="18" charset="-120"/>
                </a:rPr>
                <a:t>phages défectifs mais capables de s’</a:t>
              </a:r>
              <a:r>
                <a:rPr lang="fr-FR" altLang="fr-FR" sz="1600" dirty="0" err="1">
                  <a:latin typeface="+mn-lt"/>
                  <a:ea typeface="EucrosiaUPC" pitchFamily="18" charset="-120"/>
                  <a:cs typeface="EucrosiaUPC" pitchFamily="18" charset="-120"/>
                </a:rPr>
                <a:t>encapsider</a:t>
              </a:r>
              <a:r>
                <a:rPr lang="fr-FR" altLang="fr-FR" sz="1600" dirty="0">
                  <a:latin typeface="+mn-lt"/>
                  <a:ea typeface="EucrosiaUPC" pitchFamily="18" charset="-120"/>
                  <a:cs typeface="EucrosiaUPC" pitchFamily="18" charset="-120"/>
                </a:rPr>
                <a:t> et d’infecter d’autres souches bactéries</a:t>
              </a:r>
            </a:p>
          </p:txBody>
        </p:sp>
        <p:cxnSp>
          <p:nvCxnSpPr>
            <p:cNvPr id="4" name="Connecteur droit avec flèche 3"/>
            <p:cNvCxnSpPr/>
            <p:nvPr/>
          </p:nvCxnSpPr>
          <p:spPr bwMode="auto">
            <a:xfrm>
              <a:off x="2371725" y="4195763"/>
              <a:ext cx="576263"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59832" y="765175"/>
              <a:ext cx="1584176" cy="287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084168" y="765174"/>
              <a:ext cx="1584176" cy="287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370809" y="409888"/>
              <a:ext cx="2088232" cy="369332"/>
            </a:xfrm>
            <a:prstGeom prst="rect">
              <a:avLst/>
            </a:prstGeom>
            <a:noFill/>
          </p:spPr>
          <p:txBody>
            <a:bodyPr wrap="square" rtlCol="0">
              <a:spAutoFit/>
            </a:bodyPr>
            <a:lstStyle/>
            <a:p>
              <a:pPr algn="ctr"/>
              <a:r>
                <a:rPr lang="fr-FR" dirty="0"/>
                <a:t>excision anormale</a:t>
              </a:r>
            </a:p>
          </p:txBody>
        </p:sp>
      </p:grpSp>
      <p:sp>
        <p:nvSpPr>
          <p:cNvPr id="6" name="ZoneTexte 5"/>
          <p:cNvSpPr txBox="1"/>
          <p:nvPr/>
        </p:nvSpPr>
        <p:spPr>
          <a:xfrm>
            <a:off x="1439652" y="5992296"/>
            <a:ext cx="6264696" cy="369332"/>
          </a:xfrm>
          <a:prstGeom prst="rect">
            <a:avLst/>
          </a:prstGeom>
          <a:noFill/>
        </p:spPr>
        <p:txBody>
          <a:bodyPr wrap="square" rtlCol="0">
            <a:spAutoFit/>
          </a:bodyPr>
          <a:lstStyle/>
          <a:p>
            <a:pPr algn="ctr"/>
            <a:r>
              <a:rPr lang="fr-FR" b="1" dirty="0">
                <a:solidFill>
                  <a:srgbClr val="FF0000"/>
                </a:solidFill>
              </a:rPr>
              <a:t>Transmission horizontale de gènes entre espèces bactériennes</a:t>
            </a:r>
          </a:p>
        </p:txBody>
      </p:sp>
    </p:spTree>
    <p:extLst>
      <p:ext uri="{BB962C8B-B14F-4D97-AF65-F5344CB8AC3E}">
        <p14:creationId xmlns:p14="http://schemas.microsoft.com/office/powerpoint/2010/main" val="3839648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e 2"/>
          <p:cNvGrpSpPr>
            <a:grpSpLocks/>
          </p:cNvGrpSpPr>
          <p:nvPr/>
        </p:nvGrpSpPr>
        <p:grpSpPr bwMode="auto">
          <a:xfrm>
            <a:off x="1079934" y="1053132"/>
            <a:ext cx="6984132" cy="5688236"/>
            <a:chOff x="875048" y="836712"/>
            <a:chExt cx="7585384" cy="6021288"/>
          </a:xfrm>
        </p:grpSpPr>
        <p:pic>
          <p:nvPicPr>
            <p:cNvPr id="64518"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875048" y="980728"/>
              <a:ext cx="7393905" cy="584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68336" y="836712"/>
              <a:ext cx="192096" cy="6021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64515" name="ZoneTexte 3"/>
          <p:cNvSpPr txBox="1">
            <a:spLocks noChangeArrowheads="1"/>
          </p:cNvSpPr>
          <p:nvPr/>
        </p:nvSpPr>
        <p:spPr bwMode="auto">
          <a:xfrm>
            <a:off x="1908175" y="188913"/>
            <a:ext cx="5327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Transfert horizontal de gènes phages/bactéries</a:t>
            </a:r>
          </a:p>
        </p:txBody>
      </p:sp>
      <p:sp>
        <p:nvSpPr>
          <p:cNvPr id="64516" name="ZoneTexte 4"/>
          <p:cNvSpPr txBox="1">
            <a:spLocks noChangeArrowheads="1"/>
          </p:cNvSpPr>
          <p:nvPr/>
        </p:nvSpPr>
        <p:spPr bwMode="auto">
          <a:xfrm>
            <a:off x="3395662" y="4501675"/>
            <a:ext cx="911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t>Phages</a:t>
            </a:r>
          </a:p>
        </p:txBody>
      </p:sp>
      <p:sp>
        <p:nvSpPr>
          <p:cNvPr id="6" name="Rectangle 5"/>
          <p:cNvSpPr/>
          <p:nvPr/>
        </p:nvSpPr>
        <p:spPr>
          <a:xfrm>
            <a:off x="3276600" y="4005263"/>
            <a:ext cx="574675"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902539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1169504" y="2951947"/>
            <a:ext cx="68049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dirty="0">
                <a:solidFill>
                  <a:srgbClr val="FF0000"/>
                </a:solidFill>
              </a:rPr>
              <a:t>5.2. Les virus de cellules eucaryotes à ARN</a:t>
            </a:r>
          </a:p>
          <a:p>
            <a:pPr algn="ctr"/>
            <a:endParaRPr lang="fr-FR" altLang="fr-FR" sz="2800" b="1" dirty="0">
              <a:solidFill>
                <a:srgbClr val="FF0000"/>
              </a:solidFill>
            </a:endParaRPr>
          </a:p>
        </p:txBody>
      </p:sp>
    </p:spTree>
    <p:extLst>
      <p:ext uri="{BB962C8B-B14F-4D97-AF65-F5344CB8AC3E}">
        <p14:creationId xmlns:p14="http://schemas.microsoft.com/office/powerpoint/2010/main" val="2488734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p:cNvGrpSpPr/>
          <p:nvPr/>
        </p:nvGrpSpPr>
        <p:grpSpPr>
          <a:xfrm>
            <a:off x="683568" y="620688"/>
            <a:ext cx="7901653" cy="5360510"/>
            <a:chOff x="549991" y="643247"/>
            <a:chExt cx="7901653" cy="5360510"/>
          </a:xfrm>
        </p:grpSpPr>
        <p:grpSp>
          <p:nvGrpSpPr>
            <p:cNvPr id="68610" name="Groupe 32"/>
            <p:cNvGrpSpPr>
              <a:grpSpLocks/>
            </p:cNvGrpSpPr>
            <p:nvPr/>
          </p:nvGrpSpPr>
          <p:grpSpPr bwMode="auto">
            <a:xfrm>
              <a:off x="549991" y="643247"/>
              <a:ext cx="7003226" cy="5360510"/>
              <a:chOff x="767252" y="179416"/>
              <a:chExt cx="7003026" cy="5359593"/>
            </a:xfrm>
          </p:grpSpPr>
          <p:grpSp>
            <p:nvGrpSpPr>
              <p:cNvPr id="68611" name="Groupe 46"/>
              <p:cNvGrpSpPr>
                <a:grpSpLocks/>
              </p:cNvGrpSpPr>
              <p:nvPr/>
            </p:nvGrpSpPr>
            <p:grpSpPr bwMode="auto">
              <a:xfrm>
                <a:off x="767252" y="179416"/>
                <a:ext cx="7003026" cy="5359593"/>
                <a:chOff x="1251579" y="-69463"/>
                <a:chExt cx="7003026" cy="5359593"/>
              </a:xfrm>
            </p:grpSpPr>
            <p:cxnSp>
              <p:nvCxnSpPr>
                <p:cNvPr id="12" name="Connecteur droit 11"/>
                <p:cNvCxnSpPr/>
                <p:nvPr/>
              </p:nvCxnSpPr>
              <p:spPr>
                <a:xfrm>
                  <a:off x="5606343" y="1072396"/>
                  <a:ext cx="994636" cy="845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3545806" y="1059272"/>
                  <a:ext cx="1318498" cy="624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4003859" y="-69463"/>
                  <a:ext cx="2339908" cy="1138578"/>
                </a:xfrm>
                <a:prstGeom prst="rect">
                  <a:avLst/>
                </a:prstGeom>
                <a:solidFill>
                  <a:schemeClr val="bg1">
                    <a:lumMod val="95000"/>
                  </a:schemeClr>
                </a:solidFill>
                <a:ln w="3175">
                  <a:solidFill>
                    <a:schemeClr val="tx1"/>
                  </a:solidFill>
                </a:ln>
              </p:spPr>
              <p:txBody>
                <a:bodyPr>
                  <a:spAutoFit/>
                </a:bodyPr>
                <a:lstStyle/>
                <a:p>
                  <a:pPr algn="ctr" fontAlgn="auto">
                    <a:spcBef>
                      <a:spcPts val="0"/>
                    </a:spcBef>
                    <a:spcAft>
                      <a:spcPts val="0"/>
                    </a:spcAft>
                    <a:defRPr/>
                  </a:pPr>
                  <a:r>
                    <a:rPr lang="fr-FR" sz="2800" b="1" dirty="0">
                      <a:latin typeface="+mn-lt"/>
                      <a:cs typeface="+mn-cs"/>
                    </a:rPr>
                    <a:t>Virus à ARN</a:t>
                  </a:r>
                </a:p>
                <a:p>
                  <a:pPr algn="ctr" fontAlgn="auto">
                    <a:spcBef>
                      <a:spcPts val="0"/>
                    </a:spcBef>
                    <a:spcAft>
                      <a:spcPts val="0"/>
                    </a:spcAft>
                    <a:defRPr/>
                  </a:pPr>
                  <a:r>
                    <a:rPr lang="fr-FR" sz="2000" b="1" i="1" dirty="0">
                      <a:latin typeface="+mn-lt"/>
                      <a:cs typeface="+mn-cs"/>
                    </a:rPr>
                    <a:t>(</a:t>
                  </a:r>
                  <a:r>
                    <a:rPr lang="fr-FR" sz="2000" b="1" i="1" dirty="0" err="1">
                      <a:latin typeface="+mn-lt"/>
                      <a:cs typeface="+mn-cs"/>
                    </a:rPr>
                    <a:t>Riboviria</a:t>
                  </a:r>
                  <a:r>
                    <a:rPr lang="fr-FR" sz="2000" b="1" i="1" dirty="0">
                      <a:latin typeface="+mn-lt"/>
                      <a:cs typeface="+mn-cs"/>
                    </a:rPr>
                    <a:t>)</a:t>
                  </a:r>
                </a:p>
                <a:p>
                  <a:pPr algn="ctr" fontAlgn="auto">
                    <a:spcBef>
                      <a:spcPts val="0"/>
                    </a:spcBef>
                    <a:spcAft>
                      <a:spcPts val="0"/>
                    </a:spcAft>
                    <a:defRPr/>
                  </a:pPr>
                  <a:r>
                    <a:rPr lang="fr-FR" sz="2000" b="1" dirty="0">
                      <a:latin typeface="+mn-lt"/>
                      <a:cs typeface="+mn-cs"/>
                    </a:rPr>
                    <a:t>Group III, IV, V, VI</a:t>
                  </a:r>
                </a:p>
              </p:txBody>
            </p:sp>
            <p:cxnSp>
              <p:nvCxnSpPr>
                <p:cNvPr id="5" name="Connecteur droit 4"/>
                <p:cNvCxnSpPr/>
                <p:nvPr/>
              </p:nvCxnSpPr>
              <p:spPr>
                <a:xfrm flipH="1">
                  <a:off x="3535593" y="899561"/>
                  <a:ext cx="470734" cy="4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619" name="ZoneTexte 5"/>
                <p:cNvSpPr txBox="1">
                  <a:spLocks noChangeArrowheads="1"/>
                </p:cNvSpPr>
                <p:nvPr/>
              </p:nvSpPr>
              <p:spPr bwMode="auto">
                <a:xfrm>
                  <a:off x="1616464" y="593273"/>
                  <a:ext cx="20162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dirty="0"/>
                    <a:t>Quelques phages</a:t>
                  </a:r>
                </a:p>
                <a:p>
                  <a:pPr algn="ctr"/>
                  <a:r>
                    <a:rPr lang="fr-FR" altLang="fr-FR" dirty="0"/>
                    <a:t>(MS2)</a:t>
                  </a:r>
                </a:p>
              </p:txBody>
            </p:sp>
            <p:sp>
              <p:nvSpPr>
                <p:cNvPr id="68621" name="ZoneTexte 9"/>
                <p:cNvSpPr txBox="1">
                  <a:spLocks noChangeArrowheads="1"/>
                </p:cNvSpPr>
                <p:nvPr/>
              </p:nvSpPr>
              <p:spPr bwMode="auto">
                <a:xfrm>
                  <a:off x="1251579" y="1687162"/>
                  <a:ext cx="3723591" cy="6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dirty="0"/>
                    <a:t> majeure partie des </a:t>
                  </a:r>
                  <a:r>
                    <a:rPr lang="fr-FR" altLang="fr-FR" b="1" dirty="0">
                      <a:solidFill>
                        <a:srgbClr val="00B050"/>
                      </a:solidFill>
                    </a:rPr>
                    <a:t>virus  végétaux </a:t>
                  </a:r>
                  <a:r>
                    <a:rPr lang="fr-FR" altLang="fr-FR" dirty="0"/>
                    <a:t>(virus de la mosaïque du tabac)</a:t>
                  </a:r>
                </a:p>
              </p:txBody>
            </p:sp>
            <p:sp>
              <p:nvSpPr>
                <p:cNvPr id="68623" name="ZoneTexte 12"/>
                <p:cNvSpPr txBox="1">
                  <a:spLocks noChangeArrowheads="1"/>
                </p:cNvSpPr>
                <p:nvPr/>
              </p:nvSpPr>
              <p:spPr bwMode="auto">
                <a:xfrm>
                  <a:off x="5581334" y="1922939"/>
                  <a:ext cx="2673271"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Virus  animaux</a:t>
                  </a:r>
                </a:p>
                <a:p>
                  <a:pPr algn="ctr"/>
                  <a:r>
                    <a:rPr lang="fr-FR" altLang="fr-FR" dirty="0"/>
                    <a:t>= la plus grande variété de génomes à ARN</a:t>
                  </a:r>
                </a:p>
              </p:txBody>
            </p:sp>
            <p:cxnSp>
              <p:nvCxnSpPr>
                <p:cNvPr id="18" name="Connecteur droit 17"/>
                <p:cNvCxnSpPr/>
                <p:nvPr/>
              </p:nvCxnSpPr>
              <p:spPr>
                <a:xfrm flipH="1">
                  <a:off x="2897277" y="2772188"/>
                  <a:ext cx="3024250" cy="12840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625" name="ZoneTexte 21"/>
                <p:cNvSpPr txBox="1">
                  <a:spLocks noChangeArrowheads="1"/>
                </p:cNvSpPr>
                <p:nvPr/>
              </p:nvSpPr>
              <p:spPr bwMode="auto">
                <a:xfrm>
                  <a:off x="5676147" y="4520821"/>
                  <a:ext cx="1872208" cy="7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Virus de la grippe</a:t>
                  </a:r>
                </a:p>
                <a:p>
                  <a:pPr algn="ctr"/>
                  <a:r>
                    <a:rPr lang="fr-FR" altLang="fr-FR" sz="1200" b="1" dirty="0">
                      <a:solidFill>
                        <a:srgbClr val="FF0000"/>
                      </a:solidFill>
                    </a:rPr>
                    <a:t>Group V</a:t>
                  </a:r>
                </a:p>
                <a:p>
                  <a:pPr algn="ctr"/>
                  <a:r>
                    <a:rPr lang="fr-FR" altLang="fr-FR" sz="1400" i="1" dirty="0"/>
                    <a:t>(</a:t>
                  </a:r>
                  <a:r>
                    <a:rPr lang="fr-FR" altLang="fr-FR" sz="1400" i="1" dirty="0" err="1"/>
                    <a:t>orthomyxoviridae</a:t>
                  </a:r>
                  <a:r>
                    <a:rPr lang="fr-FR" altLang="fr-FR" sz="1400" i="1" dirty="0"/>
                    <a:t>)</a:t>
                  </a:r>
                </a:p>
              </p:txBody>
            </p:sp>
            <p:sp>
              <p:nvSpPr>
                <p:cNvPr id="68626" name="ZoneTexte 7"/>
                <p:cNvSpPr txBox="1">
                  <a:spLocks noChangeArrowheads="1"/>
                </p:cNvSpPr>
                <p:nvPr/>
              </p:nvSpPr>
              <p:spPr bwMode="auto">
                <a:xfrm>
                  <a:off x="3698323" y="4513039"/>
                  <a:ext cx="1278142"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HIV</a:t>
                  </a:r>
                </a:p>
              </p:txBody>
            </p:sp>
          </p:grpSp>
          <p:sp>
            <p:nvSpPr>
              <p:cNvPr id="68612" name="ZoneTexte 10"/>
              <p:cNvSpPr txBox="1">
                <a:spLocks noChangeArrowheads="1"/>
              </p:cNvSpPr>
              <p:nvPr/>
            </p:nvSpPr>
            <p:spPr bwMode="auto">
              <a:xfrm>
                <a:off x="3104681" y="3431510"/>
                <a:ext cx="1496773" cy="5539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dirty="0" err="1"/>
                  <a:t>Rétroviridae</a:t>
                </a:r>
                <a:endParaRPr lang="fr-FR" altLang="fr-FR" dirty="0"/>
              </a:p>
              <a:p>
                <a:pPr algn="ctr"/>
                <a:r>
                  <a:rPr lang="fr-FR" altLang="fr-FR" sz="1200" b="1" dirty="0">
                    <a:solidFill>
                      <a:srgbClr val="FF0000"/>
                    </a:solidFill>
                  </a:rPr>
                  <a:t>Group VI</a:t>
                </a:r>
              </a:p>
            </p:txBody>
          </p:sp>
          <p:sp>
            <p:nvSpPr>
              <p:cNvPr id="68613" name="ZoneTexte 16"/>
              <p:cNvSpPr txBox="1">
                <a:spLocks noChangeArrowheads="1"/>
              </p:cNvSpPr>
              <p:nvPr/>
            </p:nvSpPr>
            <p:spPr bwMode="auto">
              <a:xfrm>
                <a:off x="1503629" y="4684923"/>
                <a:ext cx="140463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i="1" dirty="0" err="1">
                    <a:solidFill>
                      <a:srgbClr val="FF0000"/>
                    </a:solidFill>
                  </a:rPr>
                  <a:t>oncogénèse</a:t>
                </a:r>
                <a:endParaRPr lang="fr-FR" altLang="fr-FR" i="1" dirty="0">
                  <a:solidFill>
                    <a:srgbClr val="FF0000"/>
                  </a:solidFill>
                </a:endParaRPr>
              </a:p>
            </p:txBody>
          </p:sp>
          <p:sp>
            <p:nvSpPr>
              <p:cNvPr id="68614" name="ZoneTexte 24"/>
              <p:cNvSpPr txBox="1">
                <a:spLocks noChangeArrowheads="1"/>
              </p:cNvSpPr>
              <p:nvPr/>
            </p:nvSpPr>
            <p:spPr bwMode="auto">
              <a:xfrm>
                <a:off x="1350416" y="4328773"/>
                <a:ext cx="1711063" cy="3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ALV</a:t>
                </a:r>
                <a:r>
                  <a:rPr lang="fr-FR" altLang="fr-FR" dirty="0"/>
                  <a:t> et </a:t>
                </a:r>
                <a:r>
                  <a:rPr lang="fr-FR" altLang="fr-FR" b="1" dirty="0">
                    <a:solidFill>
                      <a:srgbClr val="FF0000"/>
                    </a:solidFill>
                  </a:rPr>
                  <a:t>ASLV</a:t>
                </a:r>
              </a:p>
            </p:txBody>
          </p:sp>
          <p:cxnSp>
            <p:nvCxnSpPr>
              <p:cNvPr id="29" name="Connecteur droit 28"/>
              <p:cNvCxnSpPr/>
              <p:nvPr/>
            </p:nvCxnSpPr>
            <p:spPr>
              <a:xfrm>
                <a:off x="3853068" y="4033446"/>
                <a:ext cx="825" cy="6821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Connecteur droit 21"/>
            <p:cNvCxnSpPr/>
            <p:nvPr/>
          </p:nvCxnSpPr>
          <p:spPr>
            <a:xfrm>
              <a:off x="5910815" y="3667583"/>
              <a:ext cx="1" cy="1494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6742679" y="3563346"/>
              <a:ext cx="925665" cy="846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ZoneTexte 21"/>
            <p:cNvSpPr txBox="1">
              <a:spLocks noChangeArrowheads="1"/>
            </p:cNvSpPr>
            <p:nvPr/>
          </p:nvSpPr>
          <p:spPr bwMode="auto">
            <a:xfrm>
              <a:off x="7034917" y="4417904"/>
              <a:ext cx="14167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err="1">
                  <a:solidFill>
                    <a:srgbClr val="FF0000"/>
                  </a:solidFill>
                </a:rPr>
                <a:t>Sars_Cov</a:t>
              </a:r>
              <a:r>
                <a:rPr lang="fr-FR" altLang="fr-FR" b="1" dirty="0">
                  <a:solidFill>
                    <a:srgbClr val="FF0000"/>
                  </a:solidFill>
                </a:rPr>
                <a:t> 2</a:t>
              </a:r>
            </a:p>
            <a:p>
              <a:pPr algn="ctr"/>
              <a:r>
                <a:rPr lang="fr-FR" altLang="fr-FR" sz="1200" b="1" dirty="0">
                  <a:solidFill>
                    <a:srgbClr val="FF0000"/>
                  </a:solidFill>
                </a:rPr>
                <a:t>Group IV</a:t>
              </a:r>
            </a:p>
            <a:p>
              <a:pPr algn="ctr"/>
              <a:r>
                <a:rPr lang="fr-FR" altLang="fr-FR" sz="1400" i="1" dirty="0"/>
                <a:t>(</a:t>
              </a:r>
              <a:r>
                <a:rPr lang="fr-FR" altLang="fr-FR" sz="1400" i="1" dirty="0" err="1"/>
                <a:t>coronaviridae</a:t>
              </a:r>
              <a:r>
                <a:rPr lang="fr-FR" altLang="fr-FR" sz="1400" i="1" dirty="0"/>
                <a:t>)</a:t>
              </a:r>
            </a:p>
          </p:txBody>
        </p:sp>
      </p:grpSp>
    </p:spTree>
    <p:extLst>
      <p:ext uri="{BB962C8B-B14F-4D97-AF65-F5344CB8AC3E}">
        <p14:creationId xmlns:p14="http://schemas.microsoft.com/office/powerpoint/2010/main" val="1063205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1860" y="3013502"/>
            <a:ext cx="2520280" cy="830997"/>
          </a:xfrm>
          <a:prstGeom prst="rect">
            <a:avLst/>
          </a:prstGeom>
          <a:noFill/>
        </p:spPr>
        <p:txBody>
          <a:bodyPr wrap="square" rtlCol="0">
            <a:spAutoFit/>
          </a:bodyPr>
          <a:lstStyle/>
          <a:p>
            <a:pPr algn="ctr"/>
            <a:r>
              <a:rPr lang="fr-FR" sz="2400" b="1" dirty="0">
                <a:solidFill>
                  <a:srgbClr val="FF0000"/>
                </a:solidFill>
              </a:rPr>
              <a:t>5.2.1 Rétrovirus</a:t>
            </a:r>
          </a:p>
          <a:p>
            <a:pPr algn="ctr"/>
            <a:endParaRPr lang="fr-FR" sz="2400" b="1" dirty="0">
              <a:solidFill>
                <a:srgbClr val="FF0000"/>
              </a:solidFill>
            </a:endParaRPr>
          </a:p>
        </p:txBody>
      </p:sp>
    </p:spTree>
    <p:extLst>
      <p:ext uri="{BB962C8B-B14F-4D97-AF65-F5344CB8AC3E}">
        <p14:creationId xmlns:p14="http://schemas.microsoft.com/office/powerpoint/2010/main" val="1187381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p:cNvGrpSpPr/>
          <p:nvPr/>
        </p:nvGrpSpPr>
        <p:grpSpPr>
          <a:xfrm>
            <a:off x="287524" y="404664"/>
            <a:ext cx="8568952" cy="5585703"/>
            <a:chOff x="287524" y="23282"/>
            <a:chExt cx="8568952" cy="5585703"/>
          </a:xfrm>
        </p:grpSpPr>
        <p:sp>
          <p:nvSpPr>
            <p:cNvPr id="70662" name="ZoneTexte 1"/>
            <p:cNvSpPr txBox="1">
              <a:spLocks noChangeArrowheads="1"/>
            </p:cNvSpPr>
            <p:nvPr/>
          </p:nvSpPr>
          <p:spPr bwMode="auto">
            <a:xfrm>
              <a:off x="287524" y="23282"/>
              <a:ext cx="856895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dirty="0"/>
                <a:t>Les rétrovirus sont les seules entités de la planète à pouvoir </a:t>
              </a:r>
              <a:r>
                <a:rPr lang="fr-FR" altLang="fr-FR" sz="2800" b="1" dirty="0">
                  <a:solidFill>
                    <a:srgbClr val="FF0000"/>
                  </a:solidFill>
                </a:rPr>
                <a:t>synthétiser de l’ADN à partir d’ARN</a:t>
              </a:r>
              <a:r>
                <a:rPr lang="fr-FR" altLang="fr-FR" sz="2800" b="1" dirty="0"/>
                <a:t>.</a:t>
              </a:r>
            </a:p>
            <a:p>
              <a:pPr algn="ctr"/>
              <a:endParaRPr lang="fr-FR" altLang="fr-FR" sz="2000" b="1" dirty="0"/>
            </a:p>
          </p:txBody>
        </p:sp>
        <p:grpSp>
          <p:nvGrpSpPr>
            <p:cNvPr id="14" name="Groupe 13"/>
            <p:cNvGrpSpPr/>
            <p:nvPr/>
          </p:nvGrpSpPr>
          <p:grpSpPr>
            <a:xfrm>
              <a:off x="683568" y="1628800"/>
              <a:ext cx="8147270" cy="3832830"/>
              <a:chOff x="1187624" y="1718639"/>
              <a:chExt cx="8147270" cy="3832830"/>
            </a:xfrm>
          </p:grpSpPr>
          <p:grpSp>
            <p:nvGrpSpPr>
              <p:cNvPr id="11" name="Groupe 10"/>
              <p:cNvGrpSpPr/>
              <p:nvPr/>
            </p:nvGrpSpPr>
            <p:grpSpPr>
              <a:xfrm>
                <a:off x="1187624" y="1718639"/>
                <a:ext cx="8147270" cy="2926442"/>
                <a:chOff x="1547664" y="1338698"/>
                <a:chExt cx="8147270" cy="2926442"/>
              </a:xfrm>
            </p:grpSpPr>
            <p:pic>
              <p:nvPicPr>
                <p:cNvPr id="4" name="Image 3" descr="Capture d’écran"/>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619672" y="1701630"/>
                  <a:ext cx="3115803" cy="2539132"/>
                </a:xfrm>
                <a:prstGeom prst="rect">
                  <a:avLst/>
                </a:prstGeom>
              </p:spPr>
            </p:pic>
            <p:sp>
              <p:nvSpPr>
                <p:cNvPr id="5" name="ZoneTexte 4"/>
                <p:cNvSpPr txBox="1"/>
                <p:nvPr/>
              </p:nvSpPr>
              <p:spPr>
                <a:xfrm>
                  <a:off x="1547664" y="1338698"/>
                  <a:ext cx="936104" cy="2926442"/>
                </a:xfrm>
                <a:prstGeom prst="rect">
                  <a:avLst/>
                </a:prstGeom>
                <a:solidFill>
                  <a:schemeClr val="bg1"/>
                </a:solidFill>
              </p:spPr>
              <p:txBody>
                <a:bodyPr wrap="square" rtlCol="0">
                  <a:spAutoFit/>
                </a:bodyPr>
                <a:lstStyle/>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r>
                    <a:rPr lang="fr-FR" sz="1600" b="1" dirty="0">
                      <a:solidFill>
                        <a:srgbClr val="00A8A4"/>
                      </a:solidFill>
                    </a:rPr>
                    <a:t>ADN</a:t>
                  </a:r>
                </a:p>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r>
                    <a:rPr lang="fr-FR" sz="1600" b="1" dirty="0">
                      <a:solidFill>
                        <a:srgbClr val="00A8A4"/>
                      </a:solidFill>
                    </a:rPr>
                    <a:t>ARN</a:t>
                  </a:r>
                </a:p>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endParaRPr lang="fr-FR" sz="1600" b="1" dirty="0">
                    <a:solidFill>
                      <a:srgbClr val="00A8A4"/>
                    </a:solidFill>
                  </a:endParaRPr>
                </a:p>
                <a:p>
                  <a:pPr>
                    <a:lnSpc>
                      <a:spcPts val="1700"/>
                    </a:lnSpc>
                  </a:pPr>
                  <a:r>
                    <a:rPr lang="fr-FR" sz="1600" b="1" dirty="0">
                      <a:solidFill>
                        <a:srgbClr val="00A8A4"/>
                      </a:solidFill>
                    </a:rPr>
                    <a:t>Protéine</a:t>
                  </a:r>
                </a:p>
              </p:txBody>
            </p:sp>
            <p:sp>
              <p:nvSpPr>
                <p:cNvPr id="8" name="ZoneTexte 7"/>
                <p:cNvSpPr txBox="1"/>
                <p:nvPr/>
              </p:nvSpPr>
              <p:spPr>
                <a:xfrm>
                  <a:off x="4716016" y="1701630"/>
                  <a:ext cx="2791811" cy="338554"/>
                </a:xfrm>
                <a:prstGeom prst="rect">
                  <a:avLst/>
                </a:prstGeom>
                <a:noFill/>
              </p:spPr>
              <p:txBody>
                <a:bodyPr wrap="square" rtlCol="0">
                  <a:spAutoFit/>
                </a:bodyPr>
                <a:lstStyle/>
                <a:p>
                  <a:r>
                    <a:rPr lang="fr-FR" sz="1600" dirty="0">
                      <a:solidFill>
                        <a:schemeClr val="accent3">
                          <a:lumMod val="75000"/>
                        </a:schemeClr>
                      </a:solidFill>
                      <a:latin typeface="Gill Sans MT Condensed" panose="020B0506020104020203" pitchFamily="34" charset="0"/>
                    </a:rPr>
                    <a:t>ADN polymérase ADN dépendante</a:t>
                  </a:r>
                </a:p>
              </p:txBody>
            </p:sp>
            <p:sp>
              <p:nvSpPr>
                <p:cNvPr id="19" name="ZoneTexte 18"/>
                <p:cNvSpPr txBox="1"/>
                <p:nvPr/>
              </p:nvSpPr>
              <p:spPr>
                <a:xfrm>
                  <a:off x="4716016" y="2632642"/>
                  <a:ext cx="2791811" cy="338554"/>
                </a:xfrm>
                <a:prstGeom prst="rect">
                  <a:avLst/>
                </a:prstGeom>
                <a:noFill/>
              </p:spPr>
              <p:txBody>
                <a:bodyPr wrap="square" rtlCol="0">
                  <a:spAutoFit/>
                </a:bodyPr>
                <a:lstStyle/>
                <a:p>
                  <a:r>
                    <a:rPr lang="fr-FR" sz="1600" dirty="0">
                      <a:solidFill>
                        <a:schemeClr val="accent3">
                          <a:lumMod val="75000"/>
                        </a:schemeClr>
                      </a:solidFill>
                      <a:latin typeface="Gill Sans MT Condensed" panose="020B0506020104020203" pitchFamily="34" charset="0"/>
                    </a:rPr>
                    <a:t>ARN polymérase ADN dépendante</a:t>
                  </a:r>
                </a:p>
              </p:txBody>
            </p:sp>
            <p:sp>
              <p:nvSpPr>
                <p:cNvPr id="23" name="ZoneTexte 22"/>
                <p:cNvSpPr txBox="1"/>
                <p:nvPr/>
              </p:nvSpPr>
              <p:spPr>
                <a:xfrm>
                  <a:off x="6804248" y="2210731"/>
                  <a:ext cx="936104" cy="1182375"/>
                </a:xfrm>
                <a:prstGeom prst="rect">
                  <a:avLst/>
                </a:prstGeom>
                <a:solidFill>
                  <a:schemeClr val="bg1"/>
                </a:solidFill>
              </p:spPr>
              <p:txBody>
                <a:bodyPr wrap="square" rtlCol="0">
                  <a:spAutoFit/>
                </a:bodyPr>
                <a:lstStyle/>
                <a:p>
                  <a:pPr>
                    <a:lnSpc>
                      <a:spcPts val="1700"/>
                    </a:lnSpc>
                  </a:pPr>
                  <a:r>
                    <a:rPr lang="fr-FR" sz="1600" b="1" dirty="0">
                      <a:solidFill>
                        <a:srgbClr val="FF0000"/>
                      </a:solidFill>
                    </a:rPr>
                    <a:t>ADN</a:t>
                  </a:r>
                </a:p>
                <a:p>
                  <a:pPr>
                    <a:lnSpc>
                      <a:spcPts val="1700"/>
                    </a:lnSpc>
                  </a:pPr>
                  <a:endParaRPr lang="fr-FR" sz="1600" b="1" dirty="0">
                    <a:solidFill>
                      <a:srgbClr val="FF0000"/>
                    </a:solidFill>
                  </a:endParaRPr>
                </a:p>
                <a:p>
                  <a:pPr>
                    <a:lnSpc>
                      <a:spcPts val="1700"/>
                    </a:lnSpc>
                  </a:pPr>
                  <a:endParaRPr lang="fr-FR" sz="1600" b="1" dirty="0">
                    <a:solidFill>
                      <a:srgbClr val="FF0000"/>
                    </a:solidFill>
                  </a:endParaRPr>
                </a:p>
                <a:p>
                  <a:pPr>
                    <a:lnSpc>
                      <a:spcPts val="1700"/>
                    </a:lnSpc>
                  </a:pPr>
                  <a:endParaRPr lang="fr-FR" sz="1600" b="1" dirty="0">
                    <a:solidFill>
                      <a:srgbClr val="FF0000"/>
                    </a:solidFill>
                  </a:endParaRPr>
                </a:p>
                <a:p>
                  <a:pPr>
                    <a:lnSpc>
                      <a:spcPts val="1700"/>
                    </a:lnSpc>
                  </a:pPr>
                  <a:r>
                    <a:rPr lang="fr-FR" sz="1600" b="1" dirty="0">
                      <a:solidFill>
                        <a:srgbClr val="FF0000"/>
                      </a:solidFill>
                    </a:rPr>
                    <a:t>ARN</a:t>
                  </a:r>
                </a:p>
              </p:txBody>
            </p:sp>
            <p:sp>
              <p:nvSpPr>
                <p:cNvPr id="27" name="ZoneTexte 26"/>
                <p:cNvSpPr txBox="1"/>
                <p:nvPr/>
              </p:nvSpPr>
              <p:spPr>
                <a:xfrm>
                  <a:off x="7426682" y="2632642"/>
                  <a:ext cx="2268252" cy="338554"/>
                </a:xfrm>
                <a:prstGeom prst="rect">
                  <a:avLst/>
                </a:prstGeom>
                <a:noFill/>
              </p:spPr>
              <p:txBody>
                <a:bodyPr wrap="square" rtlCol="0">
                  <a:spAutoFit/>
                </a:bodyPr>
                <a:lstStyle/>
                <a:p>
                  <a:r>
                    <a:rPr lang="fr-FR" sz="1600" dirty="0">
                      <a:solidFill>
                        <a:srgbClr val="FF0000"/>
                      </a:solidFill>
                      <a:latin typeface="Gill Sans MT Condensed" panose="020B0506020104020203" pitchFamily="34" charset="0"/>
                    </a:rPr>
                    <a:t>ADN polymérase ARN dépendante</a:t>
                  </a:r>
                </a:p>
              </p:txBody>
            </p:sp>
          </p:grpSp>
          <p:sp>
            <p:nvSpPr>
              <p:cNvPr id="13" name="ZoneTexte 12"/>
              <p:cNvSpPr txBox="1"/>
              <p:nvPr/>
            </p:nvSpPr>
            <p:spPr>
              <a:xfrm>
                <a:off x="2303748" y="4905138"/>
                <a:ext cx="1872208" cy="646331"/>
              </a:xfrm>
              <a:prstGeom prst="rect">
                <a:avLst/>
              </a:prstGeom>
              <a:noFill/>
            </p:spPr>
            <p:txBody>
              <a:bodyPr wrap="square" rtlCol="0">
                <a:spAutoFit/>
              </a:bodyPr>
              <a:lstStyle/>
              <a:p>
                <a:pPr algn="ctr"/>
                <a:r>
                  <a:rPr lang="fr-FR" dirty="0"/>
                  <a:t>Dogme central de la génétique</a:t>
                </a:r>
              </a:p>
            </p:txBody>
          </p:sp>
        </p:grpSp>
        <p:cxnSp>
          <p:nvCxnSpPr>
            <p:cNvPr id="16" name="Connecteur droit avec flèche 15"/>
            <p:cNvCxnSpPr/>
            <p:nvPr/>
          </p:nvCxnSpPr>
          <p:spPr>
            <a:xfrm flipV="1">
              <a:off x="6228184" y="2852936"/>
              <a:ext cx="0" cy="408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619672" y="1991732"/>
              <a:ext cx="2232248" cy="253913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a:endCxn id="32" idx="0"/>
            </p:cNvCxnSpPr>
            <p:nvPr/>
          </p:nvCxnSpPr>
          <p:spPr>
            <a:xfrm>
              <a:off x="6768244" y="3261298"/>
              <a:ext cx="0" cy="1370496"/>
            </a:xfrm>
            <a:prstGeom prst="line">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580112" y="4631794"/>
              <a:ext cx="2376264" cy="977191"/>
            </a:xfrm>
            <a:prstGeom prst="rect">
              <a:avLst/>
            </a:prstGeom>
            <a:noFill/>
          </p:spPr>
          <p:txBody>
            <a:bodyPr wrap="square" rtlCol="0">
              <a:spAutoFit/>
            </a:bodyPr>
            <a:lstStyle/>
            <a:p>
              <a:pPr algn="ctr">
                <a:lnSpc>
                  <a:spcPts val="2300"/>
                </a:lnSpc>
              </a:pPr>
              <a:r>
                <a:rPr lang="fr-FR" b="1" dirty="0" err="1">
                  <a:solidFill>
                    <a:srgbClr val="FF0000"/>
                  </a:solidFill>
                </a:rPr>
                <a:t>rétrotranscriptase</a:t>
              </a:r>
              <a:endParaRPr lang="fr-FR" b="1" dirty="0">
                <a:solidFill>
                  <a:srgbClr val="FF0000"/>
                </a:solidFill>
              </a:endParaRPr>
            </a:p>
            <a:p>
              <a:pPr algn="ctr">
                <a:lnSpc>
                  <a:spcPts val="2300"/>
                </a:lnSpc>
              </a:pPr>
              <a:r>
                <a:rPr lang="fr-FR" b="1" dirty="0">
                  <a:solidFill>
                    <a:srgbClr val="FF0000"/>
                  </a:solidFill>
                </a:rPr>
                <a:t>transcriptase inverse</a:t>
              </a:r>
            </a:p>
            <a:p>
              <a:pPr algn="ctr">
                <a:lnSpc>
                  <a:spcPts val="2300"/>
                </a:lnSpc>
              </a:pPr>
              <a:r>
                <a:rPr lang="fr-FR" b="1" dirty="0">
                  <a:solidFill>
                    <a:srgbClr val="FF0000"/>
                  </a:solidFill>
                </a:rPr>
                <a:t>transcriptase réverse</a:t>
              </a:r>
            </a:p>
          </p:txBody>
        </p:sp>
      </p:grpSp>
    </p:spTree>
    <p:extLst>
      <p:ext uri="{BB962C8B-B14F-4D97-AF65-F5344CB8AC3E}">
        <p14:creationId xmlns:p14="http://schemas.microsoft.com/office/powerpoint/2010/main" val="1009487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oneTexte 1"/>
          <p:cNvSpPr txBox="1">
            <a:spLocks noChangeArrowheads="1"/>
          </p:cNvSpPr>
          <p:nvPr/>
        </p:nvSpPr>
        <p:spPr bwMode="auto">
          <a:xfrm>
            <a:off x="2142034" y="3013502"/>
            <a:ext cx="48599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400" b="1" dirty="0">
                <a:solidFill>
                  <a:srgbClr val="FF0000"/>
                </a:solidFill>
              </a:rPr>
              <a:t>5.2.1.1 ALV, ASLV et </a:t>
            </a:r>
            <a:r>
              <a:rPr lang="fr-FR" altLang="fr-FR" sz="2400" b="1" dirty="0" err="1">
                <a:solidFill>
                  <a:srgbClr val="FF0000"/>
                </a:solidFill>
              </a:rPr>
              <a:t>oncogénèse</a:t>
            </a:r>
            <a:endParaRPr lang="fr-FR" altLang="fr-FR" sz="2400" b="1" dirty="0">
              <a:solidFill>
                <a:srgbClr val="FF0000"/>
              </a:solidFill>
            </a:endParaRPr>
          </a:p>
          <a:p>
            <a:pPr algn="ctr"/>
            <a:endParaRPr lang="fr-FR" altLang="fr-FR" sz="2400" dirty="0">
              <a:solidFill>
                <a:srgbClr val="FF0000"/>
              </a:solidFill>
            </a:endParaRPr>
          </a:p>
        </p:txBody>
      </p:sp>
    </p:spTree>
    <p:extLst>
      <p:ext uri="{BB962C8B-B14F-4D97-AF65-F5344CB8AC3E}">
        <p14:creationId xmlns:p14="http://schemas.microsoft.com/office/powerpoint/2010/main" val="434609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D5C70DF-1069-4D8F-B732-8767470314C1}"/>
              </a:ext>
            </a:extLst>
          </p:cNvPr>
          <p:cNvGrpSpPr/>
          <p:nvPr/>
        </p:nvGrpSpPr>
        <p:grpSpPr>
          <a:xfrm>
            <a:off x="538367" y="502545"/>
            <a:ext cx="7705521" cy="6121596"/>
            <a:chOff x="538367" y="-28771"/>
            <a:chExt cx="7705521" cy="6121596"/>
          </a:xfrm>
        </p:grpSpPr>
        <p:grpSp>
          <p:nvGrpSpPr>
            <p:cNvPr id="71682" name="Groupe 17"/>
            <p:cNvGrpSpPr>
              <a:grpSpLocks/>
            </p:cNvGrpSpPr>
            <p:nvPr/>
          </p:nvGrpSpPr>
          <p:grpSpPr bwMode="auto">
            <a:xfrm>
              <a:off x="538367" y="-28771"/>
              <a:ext cx="7705521" cy="4178496"/>
              <a:chOff x="554850" y="-28909"/>
              <a:chExt cx="7705681" cy="4177989"/>
            </a:xfrm>
          </p:grpSpPr>
          <p:grpSp>
            <p:nvGrpSpPr>
              <p:cNvPr id="71697" name="Groupe 4"/>
              <p:cNvGrpSpPr>
                <a:grpSpLocks/>
              </p:cNvGrpSpPr>
              <p:nvPr/>
            </p:nvGrpSpPr>
            <p:grpSpPr bwMode="auto">
              <a:xfrm>
                <a:off x="554850" y="-28909"/>
                <a:ext cx="3339918" cy="4021480"/>
                <a:chOff x="194812" y="-315201"/>
                <a:chExt cx="3339918" cy="4021480"/>
              </a:xfrm>
            </p:grpSpPr>
            <p:pic>
              <p:nvPicPr>
                <p:cNvPr id="71703" name="Image 2"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93983" y="1054289"/>
                  <a:ext cx="2941575" cy="236240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04" name="ZoneTexte 3"/>
                <p:cNvSpPr txBox="1">
                  <a:spLocks noChangeArrowheads="1"/>
                </p:cNvSpPr>
                <p:nvPr/>
              </p:nvSpPr>
              <p:spPr bwMode="auto">
                <a:xfrm>
                  <a:off x="194812" y="-315201"/>
                  <a:ext cx="3339918" cy="8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err="1"/>
                    <a:t>Avian</a:t>
                  </a:r>
                  <a:r>
                    <a:rPr lang="fr-FR" altLang="fr-FR" b="1" dirty="0"/>
                    <a:t> </a:t>
                  </a:r>
                  <a:r>
                    <a:rPr lang="fr-FR" altLang="fr-FR" b="1" dirty="0" err="1"/>
                    <a:t>leukosis</a:t>
                  </a:r>
                  <a:r>
                    <a:rPr lang="fr-FR" altLang="fr-FR" b="1" dirty="0"/>
                    <a:t> virus (ALV)</a:t>
                  </a:r>
                </a:p>
                <a:p>
                  <a:pPr algn="ctr"/>
                  <a:r>
                    <a:rPr lang="fr-FR" altLang="fr-FR" sz="1600" dirty="0"/>
                    <a:t>virus de la leucose aviaire</a:t>
                  </a:r>
                </a:p>
                <a:p>
                  <a:pPr algn="ctr"/>
                  <a:r>
                    <a:rPr lang="fr-FR" altLang="fr-FR" sz="1600" dirty="0">
                      <a:sym typeface="Symbol" panose="05050102010706020507" pitchFamily="18" charset="2"/>
                    </a:rPr>
                    <a:t> cancer des cellules lymphoïdes</a:t>
                  </a:r>
                  <a:endParaRPr lang="fr-FR" altLang="fr-FR" sz="1600" dirty="0"/>
                </a:p>
              </p:txBody>
            </p:sp>
          </p:grpSp>
          <p:grpSp>
            <p:nvGrpSpPr>
              <p:cNvPr id="71698" name="Groupe 16"/>
              <p:cNvGrpSpPr>
                <a:grpSpLocks/>
              </p:cNvGrpSpPr>
              <p:nvPr/>
            </p:nvGrpSpPr>
            <p:grpSpPr bwMode="auto">
              <a:xfrm>
                <a:off x="4156075" y="579942"/>
                <a:ext cx="4104456" cy="3569138"/>
                <a:chOff x="251520" y="807194"/>
                <a:chExt cx="7920880" cy="7560839"/>
              </a:xfrm>
            </p:grpSpPr>
            <p:pic>
              <p:nvPicPr>
                <p:cNvPr id="71699" name="Image 1"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07194"/>
                  <a:ext cx="7920880" cy="756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llipse 13"/>
                <p:cNvSpPr/>
                <p:nvPr/>
              </p:nvSpPr>
              <p:spPr>
                <a:xfrm>
                  <a:off x="5013766" y="4746574"/>
                  <a:ext cx="431977" cy="443856"/>
                </a:xfrm>
                <a:prstGeom prst="ellipse">
                  <a:avLst/>
                </a:prstGeom>
                <a:gradFill>
                  <a:gsLst>
                    <a:gs pos="58000">
                      <a:srgbClr val="F28154"/>
                    </a:gs>
                    <a:gs pos="99000">
                      <a:schemeClr val="bg1"/>
                    </a:gs>
                    <a:gs pos="80000">
                      <a:schemeClr val="bg1"/>
                    </a:gs>
                  </a:gsLst>
                  <a:lin ang="1890000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Ellipse 14"/>
                <p:cNvSpPr/>
                <p:nvPr/>
              </p:nvSpPr>
              <p:spPr>
                <a:xfrm>
                  <a:off x="4492943" y="4299355"/>
                  <a:ext cx="431977" cy="447219"/>
                </a:xfrm>
                <a:prstGeom prst="ellipse">
                  <a:avLst/>
                </a:prstGeom>
                <a:gradFill>
                  <a:gsLst>
                    <a:gs pos="56000">
                      <a:srgbClr val="F28154"/>
                    </a:gs>
                    <a:gs pos="99000">
                      <a:schemeClr val="bg1"/>
                    </a:gs>
                    <a:gs pos="77000">
                      <a:schemeClr val="bg1"/>
                    </a:gs>
                  </a:gsLst>
                  <a:lin ang="168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Ellipse 15"/>
                <p:cNvSpPr/>
                <p:nvPr/>
              </p:nvSpPr>
              <p:spPr>
                <a:xfrm>
                  <a:off x="4502135" y="4968502"/>
                  <a:ext cx="428912" cy="443856"/>
                </a:xfrm>
                <a:prstGeom prst="ellipse">
                  <a:avLst/>
                </a:prstGeom>
                <a:gradFill>
                  <a:gsLst>
                    <a:gs pos="60000">
                      <a:srgbClr val="F28154"/>
                    </a:gs>
                    <a:gs pos="99000">
                      <a:schemeClr val="bg1"/>
                    </a:gs>
                    <a:gs pos="86000">
                      <a:schemeClr val="bg1"/>
                    </a:gs>
                  </a:gsLst>
                  <a:lin ang="17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sp>
          <p:nvSpPr>
            <p:cNvPr id="71683" name="ZoneTexte 25"/>
            <p:cNvSpPr txBox="1">
              <a:spLocks noChangeArrowheads="1"/>
            </p:cNvSpPr>
            <p:nvPr/>
          </p:nvSpPr>
          <p:spPr bwMode="auto">
            <a:xfrm>
              <a:off x="7397750" y="896938"/>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a:solidFill>
                    <a:srgbClr val="92D050"/>
                  </a:solidFill>
                </a:rPr>
                <a:t>viral</a:t>
              </a:r>
            </a:p>
          </p:txBody>
        </p:sp>
        <p:cxnSp>
          <p:nvCxnSpPr>
            <p:cNvPr id="28" name="Connecteur droit 27"/>
            <p:cNvCxnSpPr>
              <a:endCxn id="71683" idx="1"/>
            </p:cNvCxnSpPr>
            <p:nvPr/>
          </p:nvCxnSpPr>
          <p:spPr>
            <a:xfrm>
              <a:off x="7289800" y="974725"/>
              <a:ext cx="10795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076825" y="858838"/>
              <a:ext cx="863600" cy="307975"/>
            </a:xfrm>
            <a:prstGeom prst="rect">
              <a:avLst/>
            </a:prstGeom>
            <a:noFill/>
          </p:spPr>
          <p:txBody>
            <a:bodyPr>
              <a:spAutoFit/>
            </a:bodyPr>
            <a:lstStyle/>
            <a:p>
              <a:pPr fontAlgn="auto">
                <a:spcBef>
                  <a:spcPts val="0"/>
                </a:spcBef>
                <a:spcAft>
                  <a:spcPts val="0"/>
                </a:spcAft>
                <a:defRPr/>
              </a:pPr>
              <a:r>
                <a:rPr lang="fr-FR" sz="1400" b="1" dirty="0">
                  <a:solidFill>
                    <a:schemeClr val="bg1">
                      <a:lumMod val="65000"/>
                    </a:schemeClr>
                  </a:solidFill>
                  <a:latin typeface="+mn-lt"/>
                  <a:cs typeface="+mn-cs"/>
                </a:rPr>
                <a:t>cellulaire</a:t>
              </a:r>
            </a:p>
          </p:txBody>
        </p:sp>
        <p:cxnSp>
          <p:nvCxnSpPr>
            <p:cNvPr id="33" name="Connecteur droit 32"/>
            <p:cNvCxnSpPr>
              <a:stCxn id="31" idx="3"/>
            </p:cNvCxnSpPr>
            <p:nvPr/>
          </p:nvCxnSpPr>
          <p:spPr>
            <a:xfrm flipV="1">
              <a:off x="5940425" y="954088"/>
              <a:ext cx="153988" cy="58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687" name="Groupe 6"/>
            <p:cNvGrpSpPr>
              <a:grpSpLocks/>
            </p:cNvGrpSpPr>
            <p:nvPr/>
          </p:nvGrpSpPr>
          <p:grpSpPr bwMode="auto">
            <a:xfrm>
              <a:off x="1187450" y="4797425"/>
              <a:ext cx="5659438" cy="1295400"/>
              <a:chOff x="1259632" y="4725144"/>
              <a:chExt cx="5659847" cy="1296144"/>
            </a:xfrm>
          </p:grpSpPr>
          <p:grpSp>
            <p:nvGrpSpPr>
              <p:cNvPr id="71688" name="Groupe 20"/>
              <p:cNvGrpSpPr>
                <a:grpSpLocks/>
              </p:cNvGrpSpPr>
              <p:nvPr/>
            </p:nvGrpSpPr>
            <p:grpSpPr bwMode="auto">
              <a:xfrm>
                <a:off x="2035883" y="4725144"/>
                <a:ext cx="4883596" cy="1296144"/>
                <a:chOff x="2058194" y="4797152"/>
                <a:chExt cx="5027612" cy="1348334"/>
              </a:xfrm>
            </p:grpSpPr>
            <p:grpSp>
              <p:nvGrpSpPr>
                <p:cNvPr id="71693" name="Groupe 18"/>
                <p:cNvGrpSpPr>
                  <a:grpSpLocks/>
                </p:cNvGrpSpPr>
                <p:nvPr/>
              </p:nvGrpSpPr>
              <p:grpSpPr bwMode="auto">
                <a:xfrm>
                  <a:off x="2058194" y="4797152"/>
                  <a:ext cx="5027612" cy="1348334"/>
                  <a:chOff x="2012421" y="4105172"/>
                  <a:chExt cx="7353635" cy="2040314"/>
                </a:xfrm>
              </p:grpSpPr>
              <p:pic>
                <p:nvPicPr>
                  <p:cNvPr id="71695" name="Image 7"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2421" y="4105172"/>
                    <a:ext cx="7353635" cy="204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953003" y="4447726"/>
                    <a:ext cx="736306" cy="207531"/>
                  </a:xfrm>
                  <a:prstGeom prst="rect">
                    <a:avLst/>
                  </a:prstGeom>
                  <a:solidFill>
                    <a:srgbClr val="FFFF00"/>
                  </a:solidFill>
                  <a:ln w="3175">
                    <a:solidFill>
                      <a:srgbClr val="E7E2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0" name="Rectangle 19"/>
                <p:cNvSpPr/>
                <p:nvPr/>
              </p:nvSpPr>
              <p:spPr>
                <a:xfrm>
                  <a:off x="5940068" y="4940909"/>
                  <a:ext cx="1145738" cy="360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71689" name="Groupe 24"/>
              <p:cNvGrpSpPr>
                <a:grpSpLocks/>
              </p:cNvGrpSpPr>
              <p:nvPr/>
            </p:nvGrpSpPr>
            <p:grpSpPr bwMode="auto">
              <a:xfrm>
                <a:off x="5852039" y="4898368"/>
                <a:ext cx="232129" cy="269591"/>
                <a:chOff x="6692823" y="5095230"/>
                <a:chExt cx="232129" cy="269591"/>
              </a:xfrm>
            </p:grpSpPr>
            <p:pic>
              <p:nvPicPr>
                <p:cNvPr id="71691" name="Image 21"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8543" y="5095230"/>
                  <a:ext cx="186409" cy="2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6693386" y="5095143"/>
                  <a:ext cx="46040" cy="270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71690" name="ZoneTexte 5"/>
              <p:cNvSpPr txBox="1">
                <a:spLocks noChangeArrowheads="1"/>
              </p:cNvSpPr>
              <p:nvPr/>
            </p:nvSpPr>
            <p:spPr bwMode="auto">
              <a:xfrm>
                <a:off x="1259632" y="4774939"/>
                <a:ext cx="2130257" cy="5027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600"/>
                  </a:lnSpc>
                </a:pPr>
                <a:r>
                  <a:rPr lang="fr-FR" altLang="fr-FR" sz="1400" b="1">
                    <a:solidFill>
                      <a:srgbClr val="139AD7"/>
                    </a:solidFill>
                    <a:latin typeface="Arial Rounded MT Bold" panose="020F0704030504030204" pitchFamily="34" charset="0"/>
                    <a:ea typeface="Ebrima" panose="02000000000000000000" pitchFamily="2" charset="0"/>
                    <a:cs typeface="Aharoni" pitchFamily="2" charset="0"/>
                  </a:rPr>
                  <a:t>viral RNA genome</a:t>
                </a:r>
              </a:p>
              <a:p>
                <a:pPr algn="ctr">
                  <a:lnSpc>
                    <a:spcPts val="1600"/>
                  </a:lnSpc>
                </a:pPr>
                <a:r>
                  <a:rPr lang="fr-FR" altLang="fr-FR" sz="1200">
                    <a:latin typeface="Arial Rounded MT Bold" panose="020F0704030504030204" pitchFamily="34" charset="0"/>
                    <a:ea typeface="Ebrima" panose="02000000000000000000" pitchFamily="2" charset="0"/>
                    <a:cs typeface="Aharoni" pitchFamily="2" charset="0"/>
                  </a:rPr>
                  <a:t>(≈ 7600bp)</a:t>
                </a:r>
              </a:p>
            </p:txBody>
          </p:sp>
        </p:grpSp>
      </p:grpSp>
    </p:spTree>
    <p:extLst>
      <p:ext uri="{BB962C8B-B14F-4D97-AF65-F5344CB8AC3E}">
        <p14:creationId xmlns:p14="http://schemas.microsoft.com/office/powerpoint/2010/main" val="145808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7804" y="2328629"/>
            <a:ext cx="4453512" cy="2952328"/>
          </a:xfrm>
          <a:prstGeom prst="rect">
            <a:avLst/>
          </a:prstGeom>
          <a:ln w="3175">
            <a:solidFill>
              <a:schemeClr val="tx1"/>
            </a:solidFill>
          </a:ln>
        </p:spPr>
      </p:pic>
      <p:sp>
        <p:nvSpPr>
          <p:cNvPr id="3" name="ZoneTexte 2"/>
          <p:cNvSpPr txBox="1"/>
          <p:nvPr/>
        </p:nvSpPr>
        <p:spPr>
          <a:xfrm>
            <a:off x="3491880" y="764704"/>
            <a:ext cx="2160240" cy="584775"/>
          </a:xfrm>
          <a:prstGeom prst="rect">
            <a:avLst/>
          </a:prstGeom>
          <a:noFill/>
        </p:spPr>
        <p:txBody>
          <a:bodyPr wrap="square" rtlCol="0">
            <a:spAutoFit/>
          </a:bodyPr>
          <a:lstStyle/>
          <a:p>
            <a:pPr algn="ctr"/>
            <a:r>
              <a:rPr lang="fr-FR" sz="3200" b="1" dirty="0">
                <a:solidFill>
                  <a:srgbClr val="FF0000"/>
                </a:solidFill>
              </a:rPr>
              <a:t>Petits…</a:t>
            </a:r>
          </a:p>
        </p:txBody>
      </p:sp>
      <p:cxnSp>
        <p:nvCxnSpPr>
          <p:cNvPr id="5" name="Connecteur droit 4"/>
          <p:cNvCxnSpPr>
            <a:endCxn id="6" idx="0"/>
          </p:cNvCxnSpPr>
          <p:nvPr/>
        </p:nvCxnSpPr>
        <p:spPr>
          <a:xfrm>
            <a:off x="2915816" y="3861048"/>
            <a:ext cx="4155911" cy="533264"/>
          </a:xfrm>
          <a:prstGeom prst="line">
            <a:avLst/>
          </a:prstGeom>
          <a:ln w="19050"/>
        </p:spPr>
        <p:style>
          <a:lnRef idx="1">
            <a:schemeClr val="dk1"/>
          </a:lnRef>
          <a:fillRef idx="0">
            <a:schemeClr val="dk1"/>
          </a:fillRef>
          <a:effectRef idx="0">
            <a:schemeClr val="dk1"/>
          </a:effectRef>
          <a:fontRef idx="minor">
            <a:schemeClr val="tx1"/>
          </a:fontRef>
        </p:style>
      </p:cxnSp>
      <p:sp>
        <p:nvSpPr>
          <p:cNvPr id="6" name="ZoneTexte 5"/>
          <p:cNvSpPr txBox="1"/>
          <p:nvPr/>
        </p:nvSpPr>
        <p:spPr>
          <a:xfrm>
            <a:off x="5702113" y="4394312"/>
            <a:ext cx="2739227" cy="646331"/>
          </a:xfrm>
          <a:prstGeom prst="rect">
            <a:avLst/>
          </a:prstGeom>
          <a:noFill/>
        </p:spPr>
        <p:txBody>
          <a:bodyPr wrap="square" rtlCol="0">
            <a:spAutoFit/>
          </a:bodyPr>
          <a:lstStyle/>
          <a:p>
            <a:pPr algn="ctr"/>
            <a:r>
              <a:rPr lang="fr-FR" dirty="0"/>
              <a:t>bactéries en fin de scission</a:t>
            </a:r>
          </a:p>
          <a:p>
            <a:pPr algn="ctr"/>
            <a:r>
              <a:rPr lang="fr-FR" b="1" dirty="0">
                <a:solidFill>
                  <a:srgbClr val="FF0000"/>
                </a:solidFill>
              </a:rPr>
              <a:t>1</a:t>
            </a:r>
            <a:r>
              <a:rPr lang="fr-FR" b="1" dirty="0">
                <a:solidFill>
                  <a:srgbClr val="FF0000"/>
                </a:solidFill>
                <a:latin typeface="Symbol" panose="05050102010706020507" pitchFamily="18" charset="2"/>
              </a:rPr>
              <a:t>m</a:t>
            </a:r>
            <a:r>
              <a:rPr lang="fr-FR" b="1" dirty="0">
                <a:solidFill>
                  <a:srgbClr val="FF0000"/>
                </a:solidFill>
              </a:rPr>
              <a:t>m</a:t>
            </a:r>
          </a:p>
        </p:txBody>
      </p:sp>
      <p:cxnSp>
        <p:nvCxnSpPr>
          <p:cNvPr id="10" name="Connecteur droit 9"/>
          <p:cNvCxnSpPr/>
          <p:nvPr/>
        </p:nvCxnSpPr>
        <p:spPr>
          <a:xfrm>
            <a:off x="3131840" y="2918148"/>
            <a:ext cx="3312368" cy="165367"/>
          </a:xfrm>
          <a:prstGeom prst="line">
            <a:avLst/>
          </a:prstGeom>
          <a:ln w="19050">
            <a:solidFill>
              <a:srgbClr val="5AEE32"/>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292811" y="2616314"/>
            <a:ext cx="3557832" cy="923330"/>
          </a:xfrm>
          <a:prstGeom prst="rect">
            <a:avLst/>
          </a:prstGeom>
          <a:noFill/>
        </p:spPr>
        <p:txBody>
          <a:bodyPr wrap="square" rtlCol="0">
            <a:spAutoFit/>
          </a:bodyPr>
          <a:lstStyle/>
          <a:p>
            <a:pPr algn="ctr"/>
            <a:r>
              <a:rPr lang="fr-FR" dirty="0"/>
              <a:t>bactériophage</a:t>
            </a:r>
          </a:p>
          <a:p>
            <a:pPr algn="ctr"/>
            <a:r>
              <a:rPr lang="fr-FR" b="1" dirty="0">
                <a:solidFill>
                  <a:srgbClr val="FF0000"/>
                </a:solidFill>
              </a:rPr>
              <a:t>20 à 200 nm</a:t>
            </a:r>
          </a:p>
          <a:p>
            <a:pPr algn="ctr"/>
            <a:r>
              <a:rPr lang="fr-FR" dirty="0"/>
              <a:t>(pas visible en microscopie optique)</a:t>
            </a:r>
          </a:p>
        </p:txBody>
      </p:sp>
      <p:cxnSp>
        <p:nvCxnSpPr>
          <p:cNvPr id="21" name="Connecteur droit avec flèche 20"/>
          <p:cNvCxnSpPr/>
          <p:nvPr/>
        </p:nvCxnSpPr>
        <p:spPr>
          <a:xfrm>
            <a:off x="3668738" y="5036988"/>
            <a:ext cx="1296144" cy="10833"/>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1866448" y="5373216"/>
            <a:ext cx="2016224" cy="307777"/>
          </a:xfrm>
          <a:prstGeom prst="rect">
            <a:avLst/>
          </a:prstGeom>
          <a:noFill/>
        </p:spPr>
        <p:txBody>
          <a:bodyPr wrap="square" rtlCol="0">
            <a:spAutoFit/>
          </a:bodyPr>
          <a:lstStyle/>
          <a:p>
            <a:pPr algn="ctr"/>
            <a:r>
              <a:rPr lang="fr-FR" sz="1400" dirty="0"/>
              <a:t>microscopie électronique</a:t>
            </a:r>
          </a:p>
        </p:txBody>
      </p:sp>
    </p:spTree>
    <p:extLst>
      <p:ext uri="{BB962C8B-B14F-4D97-AF65-F5344CB8AC3E}">
        <p14:creationId xmlns:p14="http://schemas.microsoft.com/office/powerpoint/2010/main" val="2121030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87724" y="1974319"/>
            <a:ext cx="4968552" cy="2585323"/>
          </a:xfrm>
          <a:prstGeom prst="rect">
            <a:avLst/>
          </a:prstGeom>
          <a:noFill/>
        </p:spPr>
        <p:txBody>
          <a:bodyPr wrap="square" rtlCol="0">
            <a:spAutoFit/>
          </a:bodyPr>
          <a:lstStyle/>
          <a:p>
            <a:pPr algn="ctr"/>
            <a:r>
              <a:rPr lang="fr-FR" sz="2400" b="1" dirty="0"/>
              <a:t>        … petit génome </a:t>
            </a:r>
            <a:r>
              <a:rPr lang="fr-FR" sz="2400" dirty="0"/>
              <a:t>…</a:t>
            </a:r>
          </a:p>
          <a:p>
            <a:pPr algn="ctr"/>
            <a:endParaRPr lang="fr-FR" sz="2400" dirty="0"/>
          </a:p>
          <a:p>
            <a:pPr algn="ctr"/>
            <a:r>
              <a:rPr lang="fr-FR" dirty="0"/>
              <a:t>encore un génome de type </a:t>
            </a:r>
            <a:r>
              <a:rPr lang="fr-FR" i="1" dirty="0"/>
              <a:t>"couteau suisse"</a:t>
            </a:r>
          </a:p>
          <a:p>
            <a:pPr algn="ctr"/>
            <a:endParaRPr lang="fr-FR" b="1" dirty="0"/>
          </a:p>
          <a:p>
            <a:pPr algn="ctr"/>
            <a:r>
              <a:rPr lang="fr-FR" sz="2000" dirty="0"/>
              <a:t>seulement 3 gènes,</a:t>
            </a:r>
          </a:p>
          <a:p>
            <a:pPr algn="ctr"/>
            <a:r>
              <a:rPr lang="fr-FR" sz="2000" dirty="0"/>
              <a:t> </a:t>
            </a:r>
            <a:r>
              <a:rPr lang="fr-FR" sz="2000" b="1" dirty="0">
                <a:solidFill>
                  <a:srgbClr val="FF0000"/>
                </a:solidFill>
              </a:rPr>
              <a:t>mais</a:t>
            </a:r>
            <a:r>
              <a:rPr lang="fr-FR" sz="2000" dirty="0"/>
              <a:t> 12 protéines virales produites</a:t>
            </a:r>
          </a:p>
          <a:p>
            <a:pPr algn="ctr"/>
            <a:endParaRPr lang="fr-FR" sz="2000" dirty="0"/>
          </a:p>
          <a:p>
            <a:endParaRPr lang="fr-FR" dirty="0"/>
          </a:p>
        </p:txBody>
      </p:sp>
    </p:spTree>
    <p:extLst>
      <p:ext uri="{BB962C8B-B14F-4D97-AF65-F5344CB8AC3E}">
        <p14:creationId xmlns:p14="http://schemas.microsoft.com/office/powerpoint/2010/main" val="1025460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FEE0190-BDA6-413F-B36E-70EA0856B906}"/>
              </a:ext>
            </a:extLst>
          </p:cNvPr>
          <p:cNvGrpSpPr/>
          <p:nvPr/>
        </p:nvGrpSpPr>
        <p:grpSpPr>
          <a:xfrm>
            <a:off x="360755" y="614118"/>
            <a:ext cx="8273953" cy="5603749"/>
            <a:chOff x="505611" y="902150"/>
            <a:chExt cx="8273953" cy="5603749"/>
          </a:xfrm>
        </p:grpSpPr>
        <p:grpSp>
          <p:nvGrpSpPr>
            <p:cNvPr id="73746" name="Groupe 1023"/>
            <p:cNvGrpSpPr>
              <a:grpSpLocks/>
            </p:cNvGrpSpPr>
            <p:nvPr/>
          </p:nvGrpSpPr>
          <p:grpSpPr bwMode="auto">
            <a:xfrm>
              <a:off x="2256949" y="902150"/>
              <a:ext cx="5850374" cy="5603749"/>
              <a:chOff x="2624085" y="2352456"/>
              <a:chExt cx="4751343" cy="4383108"/>
            </a:xfrm>
          </p:grpSpPr>
          <p:grpSp>
            <p:nvGrpSpPr>
              <p:cNvPr id="73749" name="Groupe 58"/>
              <p:cNvGrpSpPr>
                <a:grpSpLocks/>
              </p:cNvGrpSpPr>
              <p:nvPr/>
            </p:nvGrpSpPr>
            <p:grpSpPr bwMode="auto">
              <a:xfrm>
                <a:off x="2624085" y="2352456"/>
                <a:ext cx="4751343" cy="4383108"/>
                <a:chOff x="2624085" y="2352456"/>
                <a:chExt cx="4751343" cy="4383108"/>
              </a:xfrm>
            </p:grpSpPr>
            <p:pic>
              <p:nvPicPr>
                <p:cNvPr id="73751" name="Image 56"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4085" y="2485805"/>
                  <a:ext cx="4579838" cy="424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p:cNvSpPr/>
                <p:nvPr/>
              </p:nvSpPr>
              <p:spPr>
                <a:xfrm>
                  <a:off x="6830583" y="2352456"/>
                  <a:ext cx="544845" cy="3118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63" name="Rectangle 62"/>
              <p:cNvSpPr/>
              <p:nvPr/>
            </p:nvSpPr>
            <p:spPr>
              <a:xfrm>
                <a:off x="2667199" y="2470370"/>
                <a:ext cx="3700063" cy="4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4" name="Accolade ouvrante 3"/>
            <p:cNvSpPr/>
            <p:nvPr/>
          </p:nvSpPr>
          <p:spPr>
            <a:xfrm>
              <a:off x="1921030" y="1938240"/>
              <a:ext cx="288925" cy="4227063"/>
            </a:xfrm>
            <a:prstGeom prst="leftBrace">
              <a:avLst>
                <a:gd name="adj1" fmla="val 34788"/>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3740" name="ZoneTexte 4"/>
            <p:cNvSpPr txBox="1">
              <a:spLocks noChangeArrowheads="1"/>
            </p:cNvSpPr>
            <p:nvPr/>
          </p:nvSpPr>
          <p:spPr bwMode="auto">
            <a:xfrm>
              <a:off x="505611" y="3728714"/>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t>protéines structurales</a:t>
              </a:r>
            </a:p>
          </p:txBody>
        </p:sp>
        <p:sp>
          <p:nvSpPr>
            <p:cNvPr id="5" name="ZoneTexte 4"/>
            <p:cNvSpPr txBox="1"/>
            <p:nvPr/>
          </p:nvSpPr>
          <p:spPr>
            <a:xfrm>
              <a:off x="6282082" y="2780928"/>
              <a:ext cx="2497482" cy="830997"/>
            </a:xfrm>
            <a:prstGeom prst="rect">
              <a:avLst/>
            </a:prstGeom>
            <a:solidFill>
              <a:srgbClr val="FFFFE7"/>
            </a:solidFill>
            <a:ln>
              <a:solidFill>
                <a:srgbClr val="FF0000"/>
              </a:solidFill>
            </a:ln>
          </p:spPr>
          <p:txBody>
            <a:bodyPr wrap="square" rtlCol="0">
              <a:spAutoFit/>
            </a:bodyPr>
            <a:lstStyle/>
            <a:p>
              <a:pPr algn="ctr"/>
              <a:r>
                <a:rPr lang="fr-FR" sz="1600" b="1" dirty="0"/>
                <a:t>pas de gènes chevauchants</a:t>
              </a:r>
            </a:p>
            <a:p>
              <a:pPr algn="ctr"/>
              <a:r>
                <a:rPr lang="fr-FR" sz="1600" b="1" dirty="0"/>
                <a:t>mais des processus de maturation post-traduction</a:t>
              </a:r>
            </a:p>
          </p:txBody>
        </p:sp>
      </p:grpSp>
      <p:sp>
        <p:nvSpPr>
          <p:cNvPr id="3" name="ZoneTexte 2"/>
          <p:cNvSpPr txBox="1"/>
          <p:nvPr/>
        </p:nvSpPr>
        <p:spPr>
          <a:xfrm>
            <a:off x="4355976" y="4160113"/>
            <a:ext cx="877609" cy="276999"/>
          </a:xfrm>
          <a:prstGeom prst="rect">
            <a:avLst/>
          </a:prstGeom>
          <a:noFill/>
        </p:spPr>
        <p:txBody>
          <a:bodyPr wrap="square" rtlCol="0">
            <a:spAutoFit/>
          </a:bodyPr>
          <a:lstStyle/>
          <a:p>
            <a:pPr algn="ctr"/>
            <a:r>
              <a:rPr lang="fr-FR" sz="1200" b="1" dirty="0" err="1">
                <a:solidFill>
                  <a:srgbClr val="FF0000"/>
                </a:solidFill>
              </a:rPr>
              <a:t>intégrase</a:t>
            </a:r>
            <a:endParaRPr lang="fr-FR" sz="1200" b="1" dirty="0">
              <a:solidFill>
                <a:srgbClr val="FF0000"/>
              </a:solidFill>
            </a:endParaRPr>
          </a:p>
        </p:txBody>
      </p:sp>
    </p:spTree>
    <p:extLst>
      <p:ext uri="{BB962C8B-B14F-4D97-AF65-F5344CB8AC3E}">
        <p14:creationId xmlns:p14="http://schemas.microsoft.com/office/powerpoint/2010/main" val="3871996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35596" y="2197894"/>
            <a:ext cx="7272808" cy="2462213"/>
          </a:xfrm>
          <a:prstGeom prst="rect">
            <a:avLst/>
          </a:prstGeom>
          <a:noFill/>
        </p:spPr>
        <p:txBody>
          <a:bodyPr wrap="square" rtlCol="0">
            <a:spAutoFit/>
          </a:bodyPr>
          <a:lstStyle/>
          <a:p>
            <a:pPr algn="ctr"/>
            <a:r>
              <a:rPr lang="fr-FR" sz="3200" b="1" dirty="0">
                <a:solidFill>
                  <a:srgbClr val="FF0000"/>
                </a:solidFill>
              </a:rPr>
              <a:t>Les rétrovirus sont capables d’induire des cancers.</a:t>
            </a:r>
          </a:p>
          <a:p>
            <a:endParaRPr lang="fr-FR" b="1" dirty="0"/>
          </a:p>
          <a:p>
            <a:pPr algn="ctr"/>
            <a:r>
              <a:rPr lang="fr-FR" sz="2400" b="1" dirty="0"/>
              <a:t>Oncogenèse:</a:t>
            </a:r>
            <a:r>
              <a:rPr lang="fr-FR" sz="2400" dirty="0"/>
              <a:t>  c’est  l'ensemble des facteurs et des mécanismes à l'origine des cancers ou tumeurs malignes. </a:t>
            </a:r>
          </a:p>
          <a:p>
            <a:endParaRPr lang="fr-FR" sz="2400" dirty="0"/>
          </a:p>
        </p:txBody>
      </p:sp>
    </p:spTree>
    <p:extLst>
      <p:ext uri="{BB962C8B-B14F-4D97-AF65-F5344CB8AC3E}">
        <p14:creationId xmlns:p14="http://schemas.microsoft.com/office/powerpoint/2010/main" val="2643546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11" name="Groupe 1038"/>
          <p:cNvGrpSpPr>
            <a:grpSpLocks/>
          </p:cNvGrpSpPr>
          <p:nvPr/>
        </p:nvGrpSpPr>
        <p:grpSpPr bwMode="auto">
          <a:xfrm>
            <a:off x="404322" y="260648"/>
            <a:ext cx="5709493" cy="6334125"/>
            <a:chOff x="1430607" y="-1179512"/>
            <a:chExt cx="8103488" cy="8874563"/>
          </a:xfrm>
        </p:grpSpPr>
        <p:grpSp>
          <p:nvGrpSpPr>
            <p:cNvPr id="72715" name="Groupe 29"/>
            <p:cNvGrpSpPr>
              <a:grpSpLocks/>
            </p:cNvGrpSpPr>
            <p:nvPr/>
          </p:nvGrpSpPr>
          <p:grpSpPr bwMode="auto">
            <a:xfrm>
              <a:off x="1430607" y="-1179512"/>
              <a:ext cx="8103488" cy="8874563"/>
              <a:chOff x="1512695" y="48106"/>
              <a:chExt cx="5544616" cy="6504580"/>
            </a:xfrm>
          </p:grpSpPr>
          <p:grpSp>
            <p:nvGrpSpPr>
              <p:cNvPr id="72719" name="Groupe 11"/>
              <p:cNvGrpSpPr>
                <a:grpSpLocks/>
              </p:cNvGrpSpPr>
              <p:nvPr/>
            </p:nvGrpSpPr>
            <p:grpSpPr bwMode="auto">
              <a:xfrm>
                <a:off x="1512695" y="48106"/>
                <a:ext cx="5544616" cy="6504580"/>
                <a:chOff x="-4589354" y="176710"/>
                <a:chExt cx="5544616" cy="6504580"/>
              </a:xfrm>
            </p:grpSpPr>
            <p:pic>
              <p:nvPicPr>
                <p:cNvPr id="72727" name="Picture 2" descr="Résultat de recherche d'images pour &quot;ALV cycle rétroviral&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354" y="176710"/>
                  <a:ext cx="5544616" cy="650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615700" y="3210550"/>
                  <a:ext cx="107916" cy="21682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72720" name="Groupe 7"/>
              <p:cNvGrpSpPr>
                <a:grpSpLocks/>
              </p:cNvGrpSpPr>
              <p:nvPr/>
            </p:nvGrpSpPr>
            <p:grpSpPr bwMode="auto">
              <a:xfrm>
                <a:off x="5500080" y="2194523"/>
                <a:ext cx="451455" cy="442483"/>
                <a:chOff x="6941294" y="368660"/>
                <a:chExt cx="495335" cy="476376"/>
              </a:xfrm>
            </p:grpSpPr>
            <p:grpSp>
              <p:nvGrpSpPr>
                <p:cNvPr id="72723" name="Groupe 4"/>
                <p:cNvGrpSpPr>
                  <a:grpSpLocks/>
                </p:cNvGrpSpPr>
                <p:nvPr/>
              </p:nvGrpSpPr>
              <p:grpSpPr bwMode="auto">
                <a:xfrm>
                  <a:off x="6941294" y="404664"/>
                  <a:ext cx="495335" cy="440372"/>
                  <a:chOff x="6941294" y="404664"/>
                  <a:chExt cx="495335" cy="440372"/>
                </a:xfrm>
              </p:grpSpPr>
              <p:sp>
                <p:nvSpPr>
                  <p:cNvPr id="3" name="Ellipse 2"/>
                  <p:cNvSpPr/>
                  <p:nvPr/>
                </p:nvSpPr>
                <p:spPr>
                  <a:xfrm>
                    <a:off x="6942039" y="404390"/>
                    <a:ext cx="495610" cy="440528"/>
                  </a:xfrm>
                  <a:prstGeom prst="ellipse">
                    <a:avLst/>
                  </a:prstGeom>
                  <a:no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Ellipse 5"/>
                  <p:cNvSpPr/>
                  <p:nvPr/>
                </p:nvSpPr>
                <p:spPr>
                  <a:xfrm>
                    <a:off x="6986018" y="437737"/>
                    <a:ext cx="407652" cy="373833"/>
                  </a:xfrm>
                  <a:prstGeom prst="ellipse">
                    <a:avLst/>
                  </a:prstGeom>
                  <a:no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7" name="Rectangle 6"/>
                <p:cNvSpPr/>
                <p:nvPr/>
              </p:nvSpPr>
              <p:spPr>
                <a:xfrm flipH="1">
                  <a:off x="7172083" y="369288"/>
                  <a:ext cx="77809" cy="93020"/>
                </a:xfrm>
                <a:prstGeom prst="rect">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 name="ZoneTexte 1"/>
              <p:cNvSpPr txBox="1"/>
              <p:nvPr/>
            </p:nvSpPr>
            <p:spPr>
              <a:xfrm>
                <a:off x="4378433" y="845283"/>
                <a:ext cx="1805280" cy="474395"/>
              </a:xfrm>
              <a:prstGeom prst="rect">
                <a:avLst/>
              </a:prstGeom>
              <a:noFill/>
            </p:spPr>
            <p:txBody>
              <a:bodyPr>
                <a:spAutoFit/>
              </a:bodyPr>
              <a:lstStyle/>
              <a:p>
                <a:pPr algn="ctr" fontAlgn="auto">
                  <a:spcBef>
                    <a:spcPts val="0"/>
                  </a:spcBef>
                  <a:spcAft>
                    <a:spcPts val="0"/>
                  </a:spcAft>
                  <a:defRPr/>
                </a:pPr>
                <a:r>
                  <a:rPr lang="fr-FR" sz="1200" dirty="0" err="1">
                    <a:solidFill>
                      <a:schemeClr val="tx2">
                        <a:lumMod val="75000"/>
                      </a:schemeClr>
                    </a:solidFill>
                    <a:latin typeface="Arial Rounded MT Bold" pitchFamily="34" charset="0"/>
                    <a:ea typeface="Ebrima" pitchFamily="2" charset="0"/>
                  </a:rPr>
                  <a:t>receptor</a:t>
                </a:r>
                <a:r>
                  <a:rPr lang="fr-FR" sz="1200" dirty="0">
                    <a:solidFill>
                      <a:schemeClr val="tx2">
                        <a:lumMod val="75000"/>
                      </a:schemeClr>
                    </a:solidFill>
                    <a:latin typeface="Arial Rounded MT Bold" pitchFamily="34" charset="0"/>
                    <a:ea typeface="Ebrima" pitchFamily="2" charset="0"/>
                  </a:rPr>
                  <a:t> </a:t>
                </a:r>
                <a:r>
                  <a:rPr lang="fr-FR" sz="1200" dirty="0" err="1">
                    <a:solidFill>
                      <a:schemeClr val="tx2">
                        <a:lumMod val="75000"/>
                      </a:schemeClr>
                    </a:solidFill>
                    <a:latin typeface="Arial Rounded MT Bold" pitchFamily="34" charset="0"/>
                    <a:ea typeface="Ebrima" pitchFamily="2" charset="0"/>
                  </a:rPr>
                  <a:t>binding</a:t>
                </a:r>
                <a:endParaRPr lang="fr-FR" sz="1200" dirty="0">
                  <a:solidFill>
                    <a:schemeClr val="tx2">
                      <a:lumMod val="75000"/>
                    </a:schemeClr>
                  </a:solidFill>
                  <a:latin typeface="Arial Rounded MT Bold" pitchFamily="34" charset="0"/>
                  <a:ea typeface="Ebrima" pitchFamily="2" charset="0"/>
                </a:endParaRPr>
              </a:p>
              <a:p>
                <a:pPr algn="ctr" fontAlgn="auto">
                  <a:spcBef>
                    <a:spcPts val="0"/>
                  </a:spcBef>
                  <a:spcAft>
                    <a:spcPts val="0"/>
                  </a:spcAft>
                  <a:defRPr/>
                </a:pPr>
                <a:r>
                  <a:rPr lang="fr-FR" sz="1200" dirty="0">
                    <a:solidFill>
                      <a:schemeClr val="tx2">
                        <a:lumMod val="75000"/>
                      </a:schemeClr>
                    </a:solidFill>
                    <a:latin typeface="Arial Rounded MT Bold" pitchFamily="34" charset="0"/>
                    <a:ea typeface="Ebrima" pitchFamily="2" charset="0"/>
                  </a:rPr>
                  <a:t>( ALV = </a:t>
                </a:r>
                <a:r>
                  <a:rPr lang="fr-FR" sz="1200" dirty="0" err="1">
                    <a:solidFill>
                      <a:schemeClr val="tx2">
                        <a:lumMod val="75000"/>
                      </a:schemeClr>
                    </a:solidFill>
                    <a:latin typeface="Arial Rounded MT Bold" pitchFamily="34" charset="0"/>
                    <a:ea typeface="Ebrima" pitchFamily="2" charset="0"/>
                  </a:rPr>
                  <a:t>myeloïd</a:t>
                </a:r>
                <a:r>
                  <a:rPr lang="fr-FR" sz="1200" dirty="0">
                    <a:solidFill>
                      <a:schemeClr val="tx2">
                        <a:lumMod val="75000"/>
                      </a:schemeClr>
                    </a:solidFill>
                    <a:latin typeface="Arial Rounded MT Bold" pitchFamily="34" charset="0"/>
                    <a:ea typeface="Ebrima" pitchFamily="2" charset="0"/>
                  </a:rPr>
                  <a:t> </a:t>
                </a:r>
                <a:r>
                  <a:rPr lang="fr-FR" sz="1200" dirty="0" err="1">
                    <a:solidFill>
                      <a:schemeClr val="tx2">
                        <a:lumMod val="75000"/>
                      </a:schemeClr>
                    </a:solidFill>
                    <a:latin typeface="Arial Rounded MT Bold" pitchFamily="34" charset="0"/>
                    <a:ea typeface="Ebrima" pitchFamily="2" charset="0"/>
                  </a:rPr>
                  <a:t>cells</a:t>
                </a:r>
                <a:r>
                  <a:rPr lang="fr-FR" sz="1200" dirty="0">
                    <a:solidFill>
                      <a:schemeClr val="tx2">
                        <a:lumMod val="75000"/>
                      </a:schemeClr>
                    </a:solidFill>
                    <a:latin typeface="Arial Rounded MT Bold" pitchFamily="34" charset="0"/>
                    <a:ea typeface="Ebrima" pitchFamily="2" charset="0"/>
                  </a:rPr>
                  <a:t>)</a:t>
                </a:r>
              </a:p>
            </p:txBody>
          </p:sp>
          <p:cxnSp>
            <p:nvCxnSpPr>
              <p:cNvPr id="4" name="Connecteur droit avec flèche 3"/>
              <p:cNvCxnSpPr/>
              <p:nvPr/>
            </p:nvCxnSpPr>
            <p:spPr>
              <a:xfrm flipH="1">
                <a:off x="3252377" y="935455"/>
                <a:ext cx="349643" cy="66551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36" name="Ellipse 1035"/>
            <p:cNvSpPr/>
            <p:nvPr/>
          </p:nvSpPr>
          <p:spPr>
            <a:xfrm>
              <a:off x="6294842" y="2728409"/>
              <a:ext cx="254606" cy="324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37" name="Rectangle à coins arrondis 1036"/>
            <p:cNvSpPr/>
            <p:nvPr/>
          </p:nvSpPr>
          <p:spPr>
            <a:xfrm rot="16200000" flipH="1">
              <a:off x="6281339" y="2888998"/>
              <a:ext cx="175713" cy="1036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38" name="Ellipse 1037"/>
            <p:cNvSpPr/>
            <p:nvPr/>
          </p:nvSpPr>
          <p:spPr>
            <a:xfrm rot="21109151">
              <a:off x="6065022" y="2797360"/>
              <a:ext cx="292908" cy="186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50" name="Forme libre 1049"/>
          <p:cNvSpPr/>
          <p:nvPr/>
        </p:nvSpPr>
        <p:spPr bwMode="auto">
          <a:xfrm>
            <a:off x="3521964" y="2584963"/>
            <a:ext cx="919162" cy="698500"/>
          </a:xfrm>
          <a:custGeom>
            <a:avLst/>
            <a:gdLst>
              <a:gd name="connsiteX0" fmla="*/ 0 w 805543"/>
              <a:gd name="connsiteY0" fmla="*/ 664029 h 664029"/>
              <a:gd name="connsiteX1" fmla="*/ 119743 w 805543"/>
              <a:gd name="connsiteY1" fmla="*/ 631371 h 664029"/>
              <a:gd name="connsiteX2" fmla="*/ 283028 w 805543"/>
              <a:gd name="connsiteY2" fmla="*/ 511629 h 664029"/>
              <a:gd name="connsiteX3" fmla="*/ 468085 w 805543"/>
              <a:gd name="connsiteY3" fmla="*/ 217714 h 664029"/>
              <a:gd name="connsiteX4" fmla="*/ 805543 w 805543"/>
              <a:gd name="connsiteY4" fmla="*/ 0 h 66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43" h="664029">
                <a:moveTo>
                  <a:pt x="0" y="664029"/>
                </a:moveTo>
                <a:cubicBezTo>
                  <a:pt x="36286" y="660400"/>
                  <a:pt x="72572" y="656771"/>
                  <a:pt x="119743" y="631371"/>
                </a:cubicBezTo>
                <a:cubicBezTo>
                  <a:pt x="166914" y="605971"/>
                  <a:pt x="224971" y="580572"/>
                  <a:pt x="283028" y="511629"/>
                </a:cubicBezTo>
                <a:cubicBezTo>
                  <a:pt x="341085" y="442686"/>
                  <a:pt x="380999" y="302985"/>
                  <a:pt x="468085" y="217714"/>
                </a:cubicBezTo>
                <a:cubicBezTo>
                  <a:pt x="555171" y="132443"/>
                  <a:pt x="680357" y="66221"/>
                  <a:pt x="805543" y="0"/>
                </a:cubicBezTo>
              </a:path>
            </a:pathLst>
          </a:custGeom>
          <a:ln w="19050">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2713" name="ZoneTexte 1051"/>
          <p:cNvSpPr txBox="1">
            <a:spLocks noChangeArrowheads="1"/>
          </p:cNvSpPr>
          <p:nvPr/>
        </p:nvSpPr>
        <p:spPr bwMode="auto">
          <a:xfrm>
            <a:off x="4799902" y="5728180"/>
            <a:ext cx="1295960" cy="646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FF0000"/>
                </a:solidFill>
              </a:rPr>
              <a:t>Réplication rétrovirale</a:t>
            </a:r>
          </a:p>
        </p:txBody>
      </p:sp>
      <p:sp>
        <p:nvSpPr>
          <p:cNvPr id="72714" name="ZoneTexte 1055"/>
          <p:cNvSpPr txBox="1">
            <a:spLocks noChangeArrowheads="1"/>
          </p:cNvSpPr>
          <p:nvPr/>
        </p:nvSpPr>
        <p:spPr bwMode="auto">
          <a:xfrm>
            <a:off x="6420532" y="852567"/>
            <a:ext cx="1833730" cy="646331"/>
          </a:xfrm>
          <a:prstGeom prst="rect">
            <a:avLst/>
          </a:prstGeom>
          <a:solidFill>
            <a:srgbClr val="D5FFD5"/>
          </a:solidFill>
          <a:ln w="3175">
            <a:solidFill>
              <a:srgbClr val="00B05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00B050"/>
                </a:solidFill>
              </a:rPr>
              <a:t>1</a:t>
            </a:r>
            <a:r>
              <a:rPr lang="fr-FR" altLang="fr-FR" b="1" baseline="30000" dirty="0">
                <a:solidFill>
                  <a:srgbClr val="00B050"/>
                </a:solidFill>
              </a:rPr>
              <a:t>er</a:t>
            </a:r>
            <a:r>
              <a:rPr lang="fr-FR" altLang="fr-FR" b="1" dirty="0">
                <a:solidFill>
                  <a:srgbClr val="00B050"/>
                </a:solidFill>
              </a:rPr>
              <a:t> mode d’</a:t>
            </a:r>
            <a:r>
              <a:rPr lang="fr-FR" altLang="fr-FR" b="1" dirty="0" err="1">
                <a:solidFill>
                  <a:srgbClr val="00B050"/>
                </a:solidFill>
              </a:rPr>
              <a:t>oncogénèse</a:t>
            </a:r>
            <a:endParaRPr lang="fr-FR" altLang="fr-FR" b="1" dirty="0">
              <a:solidFill>
                <a:srgbClr val="00B050"/>
              </a:solidFill>
            </a:endParaRPr>
          </a:p>
        </p:txBody>
      </p:sp>
      <p:sp>
        <p:nvSpPr>
          <p:cNvPr id="72708" name="ZoneTexte 8"/>
          <p:cNvSpPr txBox="1">
            <a:spLocks noChangeArrowheads="1"/>
          </p:cNvSpPr>
          <p:nvPr/>
        </p:nvSpPr>
        <p:spPr bwMode="auto">
          <a:xfrm>
            <a:off x="6184354" y="3165772"/>
            <a:ext cx="25553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a:solidFill>
                  <a:srgbClr val="00B050"/>
                </a:solidFill>
              </a:rPr>
              <a:t>Interruption d’un gène</a:t>
            </a:r>
          </a:p>
          <a:p>
            <a:pPr algn="ctr"/>
            <a:r>
              <a:rPr lang="fr-FR" altLang="fr-FR" sz="1400" b="1" dirty="0">
                <a:solidFill>
                  <a:srgbClr val="00B050"/>
                </a:solidFill>
              </a:rPr>
              <a:t>(MYC, MYB, TNFRSF 1A, TAB2, BACH2,  etc…) et perturbation de sa fonction qui peut aboutir à un cancer</a:t>
            </a:r>
          </a:p>
        </p:txBody>
      </p:sp>
      <p:cxnSp>
        <p:nvCxnSpPr>
          <p:cNvPr id="13" name="Connecteur droit avec flèche 12"/>
          <p:cNvCxnSpPr>
            <a:cxnSpLocks/>
            <a:stCxn id="72714" idx="2"/>
          </p:cNvCxnSpPr>
          <p:nvPr/>
        </p:nvCxnSpPr>
        <p:spPr>
          <a:xfrm>
            <a:off x="7337397" y="1498898"/>
            <a:ext cx="124619" cy="1550987"/>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CC8325B-3299-43C5-BFC8-8D1BEC15F399}"/>
              </a:ext>
            </a:extLst>
          </p:cNvPr>
          <p:cNvCxnSpPr>
            <a:cxnSpLocks/>
            <a:stCxn id="72714" idx="2"/>
          </p:cNvCxnSpPr>
          <p:nvPr/>
        </p:nvCxnSpPr>
        <p:spPr>
          <a:xfrm flipH="1">
            <a:off x="5074977" y="1498898"/>
            <a:ext cx="2262420" cy="1460959"/>
          </a:xfrm>
          <a:prstGeom prst="straightConnector1">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10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7703073E-D816-4E7D-A5BC-DF6CBF4FF8A3}"/>
              </a:ext>
            </a:extLst>
          </p:cNvPr>
          <p:cNvGrpSpPr/>
          <p:nvPr/>
        </p:nvGrpSpPr>
        <p:grpSpPr>
          <a:xfrm>
            <a:off x="719777" y="908720"/>
            <a:ext cx="7704446" cy="5114334"/>
            <a:chOff x="467544" y="407983"/>
            <a:chExt cx="7704446" cy="5114334"/>
          </a:xfrm>
        </p:grpSpPr>
        <p:cxnSp>
          <p:nvCxnSpPr>
            <p:cNvPr id="79" name="Connecteur droit 78"/>
            <p:cNvCxnSpPr/>
            <p:nvPr/>
          </p:nvCxnSpPr>
          <p:spPr>
            <a:xfrm>
              <a:off x="1796590" y="3780956"/>
              <a:ext cx="908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a:off x="1796590" y="3826994"/>
              <a:ext cx="952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741" name="Groupe 16"/>
            <p:cNvGrpSpPr>
              <a:grpSpLocks/>
            </p:cNvGrpSpPr>
            <p:nvPr/>
          </p:nvGrpSpPr>
          <p:grpSpPr bwMode="auto">
            <a:xfrm>
              <a:off x="2327501" y="2111799"/>
              <a:ext cx="3765974" cy="604481"/>
              <a:chOff x="2411760" y="675074"/>
              <a:chExt cx="3765549" cy="604413"/>
            </a:xfrm>
          </p:grpSpPr>
          <p:grpSp>
            <p:nvGrpSpPr>
              <p:cNvPr id="73769" name="Groupe 13"/>
              <p:cNvGrpSpPr>
                <a:grpSpLocks/>
              </p:cNvGrpSpPr>
              <p:nvPr/>
            </p:nvGrpSpPr>
            <p:grpSpPr bwMode="auto">
              <a:xfrm>
                <a:off x="2411760" y="675074"/>
                <a:ext cx="3765549" cy="604413"/>
                <a:chOff x="2411760" y="675074"/>
                <a:chExt cx="3765549" cy="604413"/>
              </a:xfrm>
            </p:grpSpPr>
            <p:pic>
              <p:nvPicPr>
                <p:cNvPr id="73772" name="Image 1"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692696"/>
                  <a:ext cx="3744416" cy="4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3" name="Image 8"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6203" y="692696"/>
                  <a:ext cx="358171" cy="58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4" name="Image 12"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1035" y="675074"/>
                  <a:ext cx="396274" cy="51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4"/>
              <p:cNvSpPr/>
              <p:nvPr/>
            </p:nvSpPr>
            <p:spPr>
              <a:xfrm>
                <a:off x="3347593" y="1052856"/>
                <a:ext cx="144446" cy="226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a:off x="4096809" y="1071904"/>
                <a:ext cx="211113" cy="11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73743" name="ZoneTexte 51"/>
            <p:cNvSpPr txBox="1">
              <a:spLocks noChangeArrowheads="1"/>
            </p:cNvSpPr>
            <p:nvPr/>
          </p:nvSpPr>
          <p:spPr bwMode="auto">
            <a:xfrm>
              <a:off x="467544" y="2170082"/>
              <a:ext cx="1728387" cy="33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ARN génomique</a:t>
              </a:r>
            </a:p>
          </p:txBody>
        </p:sp>
        <p:grpSp>
          <p:nvGrpSpPr>
            <p:cNvPr id="73744" name="Groupe 1026"/>
            <p:cNvGrpSpPr>
              <a:grpSpLocks/>
            </p:cNvGrpSpPr>
            <p:nvPr/>
          </p:nvGrpSpPr>
          <p:grpSpPr bwMode="auto">
            <a:xfrm>
              <a:off x="523697" y="3610958"/>
              <a:ext cx="7648293" cy="606579"/>
              <a:chOff x="864493" y="1863733"/>
              <a:chExt cx="7647430" cy="606510"/>
            </a:xfrm>
          </p:grpSpPr>
          <p:grpSp>
            <p:nvGrpSpPr>
              <p:cNvPr id="73753" name="Groupe 48"/>
              <p:cNvGrpSpPr>
                <a:grpSpLocks/>
              </p:cNvGrpSpPr>
              <p:nvPr/>
            </p:nvGrpSpPr>
            <p:grpSpPr bwMode="auto">
              <a:xfrm>
                <a:off x="2339752" y="1960517"/>
                <a:ext cx="6172171" cy="509726"/>
                <a:chOff x="2329080" y="2191233"/>
                <a:chExt cx="6172171" cy="509726"/>
              </a:xfrm>
            </p:grpSpPr>
            <p:cxnSp>
              <p:nvCxnSpPr>
                <p:cNvPr id="73" name="Connecteur droit 72"/>
                <p:cNvCxnSpPr/>
                <p:nvPr/>
              </p:nvCxnSpPr>
              <p:spPr>
                <a:xfrm>
                  <a:off x="6556783" y="2277126"/>
                  <a:ext cx="18984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756" name="Groupe 34"/>
                <p:cNvGrpSpPr>
                  <a:grpSpLocks/>
                </p:cNvGrpSpPr>
                <p:nvPr/>
              </p:nvGrpSpPr>
              <p:grpSpPr bwMode="auto">
                <a:xfrm>
                  <a:off x="2329080" y="2191233"/>
                  <a:ext cx="1080120" cy="509724"/>
                  <a:chOff x="2329080" y="2191233"/>
                  <a:chExt cx="1080120" cy="509724"/>
                </a:xfrm>
              </p:grpSpPr>
              <p:grpSp>
                <p:nvGrpSpPr>
                  <p:cNvPr id="73765" name="Groupe 32"/>
                  <p:cNvGrpSpPr>
                    <a:grpSpLocks/>
                  </p:cNvGrpSpPr>
                  <p:nvPr/>
                </p:nvGrpSpPr>
                <p:grpSpPr bwMode="auto">
                  <a:xfrm>
                    <a:off x="2541964" y="2191233"/>
                    <a:ext cx="568743" cy="201949"/>
                    <a:chOff x="5138130" y="3227051"/>
                    <a:chExt cx="1359107" cy="403896"/>
                  </a:xfrm>
                </p:grpSpPr>
                <p:pic>
                  <p:nvPicPr>
                    <p:cNvPr id="73767" name="Image 30" descr="Capture d’écra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3227052"/>
                      <a:ext cx="701101" cy="40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8" name="Image 31"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8130" y="3227051"/>
                      <a:ext cx="899238" cy="40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66" name="ZoneTexte 33"/>
                  <p:cNvSpPr txBox="1">
                    <a:spLocks noChangeArrowheads="1"/>
                  </p:cNvSpPr>
                  <p:nvPr/>
                </p:nvSpPr>
                <p:spPr bwMode="auto">
                  <a:xfrm>
                    <a:off x="2329080" y="2393180"/>
                    <a:ext cx="10801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U3 R U5</a:t>
                    </a:r>
                  </a:p>
                </p:txBody>
              </p:sp>
            </p:grpSp>
            <p:grpSp>
              <p:nvGrpSpPr>
                <p:cNvPr id="73757" name="Groupe 35"/>
                <p:cNvGrpSpPr>
                  <a:grpSpLocks/>
                </p:cNvGrpSpPr>
                <p:nvPr/>
              </p:nvGrpSpPr>
              <p:grpSpPr bwMode="auto">
                <a:xfrm>
                  <a:off x="5816323" y="2191235"/>
                  <a:ext cx="1080120" cy="509724"/>
                  <a:chOff x="2329080" y="2191233"/>
                  <a:chExt cx="1080120" cy="509724"/>
                </a:xfrm>
              </p:grpSpPr>
              <p:grpSp>
                <p:nvGrpSpPr>
                  <p:cNvPr id="73761" name="Groupe 36"/>
                  <p:cNvGrpSpPr>
                    <a:grpSpLocks/>
                  </p:cNvGrpSpPr>
                  <p:nvPr/>
                </p:nvGrpSpPr>
                <p:grpSpPr bwMode="auto">
                  <a:xfrm>
                    <a:off x="2541964" y="2191233"/>
                    <a:ext cx="568743" cy="201949"/>
                    <a:chOff x="5138130" y="3227051"/>
                    <a:chExt cx="1359107" cy="403896"/>
                  </a:xfrm>
                </p:grpSpPr>
                <p:pic>
                  <p:nvPicPr>
                    <p:cNvPr id="73763" name="Image 39"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8130" y="3227051"/>
                      <a:ext cx="899238" cy="40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4" name="Image 38" descr="Capture d’écra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6136" y="3227052"/>
                      <a:ext cx="701101" cy="40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62" name="ZoneTexte 37"/>
                  <p:cNvSpPr txBox="1">
                    <a:spLocks noChangeArrowheads="1"/>
                  </p:cNvSpPr>
                  <p:nvPr/>
                </p:nvSpPr>
                <p:spPr bwMode="auto">
                  <a:xfrm>
                    <a:off x="2329080" y="2393180"/>
                    <a:ext cx="10801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a:t>U3 R U5</a:t>
                    </a:r>
                  </a:p>
                </p:txBody>
              </p:sp>
            </p:grpSp>
            <p:cxnSp>
              <p:nvCxnSpPr>
                <p:cNvPr id="44" name="Connecteur droit 43"/>
                <p:cNvCxnSpPr/>
                <p:nvPr/>
              </p:nvCxnSpPr>
              <p:spPr>
                <a:xfrm>
                  <a:off x="3109122" y="2277126"/>
                  <a:ext cx="2919083"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3101186" y="2323159"/>
                  <a:ext cx="2919082"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6594878" y="2323159"/>
                  <a:ext cx="19063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754" name="ZoneTexte 52"/>
              <p:cNvSpPr txBox="1">
                <a:spLocks noChangeArrowheads="1"/>
              </p:cNvSpPr>
              <p:nvPr/>
            </p:nvSpPr>
            <p:spPr bwMode="auto">
              <a:xfrm>
                <a:off x="864493" y="1863733"/>
                <a:ext cx="12722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provirus</a:t>
                </a:r>
              </a:p>
            </p:txBody>
          </p:sp>
        </p:grpSp>
        <p:sp>
          <p:nvSpPr>
            <p:cNvPr id="1039" name="Arc 1038"/>
            <p:cNvSpPr/>
            <p:nvPr/>
          </p:nvSpPr>
          <p:spPr>
            <a:xfrm flipV="1">
              <a:off x="2536365" y="3780254"/>
              <a:ext cx="964771" cy="771180"/>
            </a:xfrm>
            <a:prstGeom prst="arc">
              <a:avLst>
                <a:gd name="adj1" fmla="val 10911273"/>
                <a:gd name="adj2" fmla="val 21559731"/>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solidFill>
                  <a:srgbClr val="00B050"/>
                </a:solidFill>
              </a:endParaRPr>
            </a:p>
          </p:txBody>
        </p:sp>
        <p:sp>
          <p:nvSpPr>
            <p:cNvPr id="73735" name="ZoneTexte 1039"/>
            <p:cNvSpPr txBox="1">
              <a:spLocks noChangeArrowheads="1"/>
            </p:cNvSpPr>
            <p:nvPr/>
          </p:nvSpPr>
          <p:spPr bwMode="auto">
            <a:xfrm>
              <a:off x="5361568" y="4691320"/>
              <a:ext cx="2688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00B050"/>
                  </a:solidFill>
                </a:rPr>
                <a:t>surexpression d’un gène de la cellule hôte proche du site d’intégration proviral</a:t>
              </a:r>
            </a:p>
          </p:txBody>
        </p:sp>
        <p:sp>
          <p:nvSpPr>
            <p:cNvPr id="1041" name="Rectangle 1040"/>
            <p:cNvSpPr/>
            <p:nvPr/>
          </p:nvSpPr>
          <p:spPr>
            <a:xfrm>
              <a:off x="6840077" y="3707931"/>
              <a:ext cx="1042988" cy="201613"/>
            </a:xfrm>
            <a:prstGeom prst="rect">
              <a:avLst/>
            </a:prstGeom>
            <a:blipFill>
              <a:blip r:embed="rId8"/>
              <a:tile tx="0" ty="0" sx="100000" sy="100000" flip="none" algn="tl"/>
            </a:bli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2" name="ZoneTexte 1055"/>
            <p:cNvSpPr txBox="1">
              <a:spLocks noChangeArrowheads="1"/>
            </p:cNvSpPr>
            <p:nvPr/>
          </p:nvSpPr>
          <p:spPr bwMode="auto">
            <a:xfrm>
              <a:off x="5818538" y="407983"/>
              <a:ext cx="1738948" cy="646331"/>
            </a:xfrm>
            <a:prstGeom prst="rect">
              <a:avLst/>
            </a:prstGeom>
            <a:solidFill>
              <a:srgbClr val="D5FFD5"/>
            </a:solidFill>
            <a:ln w="3175">
              <a:solidFill>
                <a:srgbClr val="00B05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00B050"/>
                  </a:solidFill>
                </a:rPr>
                <a:t>2</a:t>
              </a:r>
              <a:r>
                <a:rPr lang="fr-FR" altLang="fr-FR" b="1" baseline="30000" dirty="0">
                  <a:solidFill>
                    <a:srgbClr val="00B050"/>
                  </a:solidFill>
                </a:rPr>
                <a:t>ème</a:t>
              </a:r>
              <a:r>
                <a:rPr lang="fr-FR" altLang="fr-FR" b="1" dirty="0">
                  <a:solidFill>
                    <a:srgbClr val="00B050"/>
                  </a:solidFill>
                </a:rPr>
                <a:t> mode d’</a:t>
              </a:r>
              <a:r>
                <a:rPr lang="fr-FR" altLang="fr-FR" b="1" dirty="0" err="1">
                  <a:solidFill>
                    <a:srgbClr val="00B050"/>
                  </a:solidFill>
                </a:rPr>
                <a:t>oncogénèse</a:t>
              </a:r>
              <a:endParaRPr lang="fr-FR" altLang="fr-FR" b="1" dirty="0">
                <a:solidFill>
                  <a:srgbClr val="00B050"/>
                </a:solidFill>
              </a:endParaRPr>
            </a:p>
          </p:txBody>
        </p:sp>
        <p:sp>
          <p:nvSpPr>
            <p:cNvPr id="6" name="ZoneTexte 5">
              <a:extLst>
                <a:ext uri="{FF2B5EF4-FFF2-40B4-BE49-F238E27FC236}">
                  <a16:creationId xmlns:a16="http://schemas.microsoft.com/office/drawing/2014/main" id="{26486A9D-FBB1-495D-BFC5-F88AB7B1E211}"/>
                </a:ext>
              </a:extLst>
            </p:cNvPr>
            <p:cNvSpPr txBox="1"/>
            <p:nvPr/>
          </p:nvSpPr>
          <p:spPr>
            <a:xfrm>
              <a:off x="3150901" y="1124744"/>
              <a:ext cx="2160240" cy="523220"/>
            </a:xfrm>
            <a:prstGeom prst="rect">
              <a:avLst/>
            </a:prstGeom>
            <a:noFill/>
          </p:spPr>
          <p:txBody>
            <a:bodyPr wrap="square" rtlCol="0">
              <a:spAutoFit/>
            </a:bodyPr>
            <a:lstStyle/>
            <a:p>
              <a:pPr algn="ctr"/>
              <a:r>
                <a:rPr lang="fr-FR" sz="1400" dirty="0"/>
                <a:t>séquences promotrices de transcription</a:t>
              </a:r>
            </a:p>
          </p:txBody>
        </p:sp>
        <p:cxnSp>
          <p:nvCxnSpPr>
            <p:cNvPr id="8" name="Connecteur droit avec flèche 7">
              <a:extLst>
                <a:ext uri="{FF2B5EF4-FFF2-40B4-BE49-F238E27FC236}">
                  <a16:creationId xmlns:a16="http://schemas.microsoft.com/office/drawing/2014/main" id="{CE683202-3F06-47B0-859C-10999447AF26}"/>
                </a:ext>
              </a:extLst>
            </p:cNvPr>
            <p:cNvCxnSpPr>
              <a:cxnSpLocks/>
              <a:endCxn id="73773" idx="0"/>
            </p:cNvCxnSpPr>
            <p:nvPr/>
          </p:nvCxnSpPr>
          <p:spPr>
            <a:xfrm flipH="1">
              <a:off x="2591060" y="1546038"/>
              <a:ext cx="896281" cy="5833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8752BF08-BC4A-4B2C-8A0A-D042A17FAB65}"/>
                </a:ext>
              </a:extLst>
            </p:cNvPr>
            <p:cNvCxnSpPr>
              <a:cxnSpLocks/>
            </p:cNvCxnSpPr>
            <p:nvPr/>
          </p:nvCxnSpPr>
          <p:spPr>
            <a:xfrm>
              <a:off x="5021359" y="1520377"/>
              <a:ext cx="797179" cy="649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C6F38040-AF00-423B-9460-58329284B22C}"/>
                </a:ext>
              </a:extLst>
            </p:cNvPr>
            <p:cNvCxnSpPr>
              <a:stCxn id="16" idx="3"/>
            </p:cNvCxnSpPr>
            <p:nvPr/>
          </p:nvCxnSpPr>
          <p:spPr>
            <a:xfrm>
              <a:off x="4223877" y="2565824"/>
              <a:ext cx="0" cy="1109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3745" name="ZoneTexte 53"/>
            <p:cNvSpPr txBox="1">
              <a:spLocks noChangeArrowheads="1"/>
            </p:cNvSpPr>
            <p:nvPr/>
          </p:nvSpPr>
          <p:spPr bwMode="auto">
            <a:xfrm>
              <a:off x="3612059" y="2975895"/>
              <a:ext cx="1224274" cy="30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dirty="0"/>
                <a:t>intégration</a:t>
              </a:r>
            </a:p>
          </p:txBody>
        </p:sp>
        <p:sp>
          <p:nvSpPr>
            <p:cNvPr id="21" name="ZoneTexte 20">
              <a:extLst>
                <a:ext uri="{FF2B5EF4-FFF2-40B4-BE49-F238E27FC236}">
                  <a16:creationId xmlns:a16="http://schemas.microsoft.com/office/drawing/2014/main" id="{C691FB93-DA2C-4CAA-BC1B-790CA5600BD4}"/>
                </a:ext>
              </a:extLst>
            </p:cNvPr>
            <p:cNvSpPr txBox="1"/>
            <p:nvPr/>
          </p:nvSpPr>
          <p:spPr>
            <a:xfrm>
              <a:off x="2309604" y="4551434"/>
              <a:ext cx="1447826" cy="584775"/>
            </a:xfrm>
            <a:prstGeom prst="rect">
              <a:avLst/>
            </a:prstGeom>
            <a:noFill/>
          </p:spPr>
          <p:txBody>
            <a:bodyPr wrap="square" rtlCol="0">
              <a:spAutoFit/>
            </a:bodyPr>
            <a:lstStyle/>
            <a:p>
              <a:pPr algn="ctr"/>
              <a:r>
                <a:rPr lang="fr-FR" sz="1600" b="1" dirty="0">
                  <a:solidFill>
                    <a:srgbClr val="00B050"/>
                  </a:solidFill>
                </a:rPr>
                <a:t>activation des gènes viraux</a:t>
              </a:r>
            </a:p>
          </p:txBody>
        </p:sp>
        <p:sp>
          <p:nvSpPr>
            <p:cNvPr id="64" name="Arc 63">
              <a:extLst>
                <a:ext uri="{FF2B5EF4-FFF2-40B4-BE49-F238E27FC236}">
                  <a16:creationId xmlns:a16="http://schemas.microsoft.com/office/drawing/2014/main" id="{1EBD773E-840D-4F4E-A09E-CFBBBC238517}"/>
                </a:ext>
              </a:extLst>
            </p:cNvPr>
            <p:cNvSpPr/>
            <p:nvPr/>
          </p:nvSpPr>
          <p:spPr>
            <a:xfrm flipV="1">
              <a:off x="6046542" y="3786491"/>
              <a:ext cx="1300868" cy="830997"/>
            </a:xfrm>
            <a:prstGeom prst="arc">
              <a:avLst>
                <a:gd name="adj1" fmla="val 10911273"/>
                <a:gd name="adj2" fmla="val 187864"/>
              </a:avLst>
            </a:prstGeom>
            <a:ln w="190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spTree>
    <p:extLst>
      <p:ext uri="{BB962C8B-B14F-4D97-AF65-F5344CB8AC3E}">
        <p14:creationId xmlns:p14="http://schemas.microsoft.com/office/powerpoint/2010/main" val="2175194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e 28"/>
          <p:cNvGrpSpPr>
            <a:grpSpLocks/>
          </p:cNvGrpSpPr>
          <p:nvPr/>
        </p:nvGrpSpPr>
        <p:grpSpPr bwMode="auto">
          <a:xfrm>
            <a:off x="609217" y="770815"/>
            <a:ext cx="7925567" cy="5898545"/>
            <a:chOff x="750895" y="625446"/>
            <a:chExt cx="7925551" cy="5899898"/>
          </a:xfrm>
        </p:grpSpPr>
        <p:grpSp>
          <p:nvGrpSpPr>
            <p:cNvPr id="74755" name="Groupe 16"/>
            <p:cNvGrpSpPr>
              <a:grpSpLocks/>
            </p:cNvGrpSpPr>
            <p:nvPr/>
          </p:nvGrpSpPr>
          <p:grpSpPr bwMode="auto">
            <a:xfrm>
              <a:off x="1209205" y="1411130"/>
              <a:ext cx="7183900" cy="3872075"/>
              <a:chOff x="1187624" y="667242"/>
              <a:chExt cx="7183900" cy="3872075"/>
            </a:xfrm>
          </p:grpSpPr>
          <p:pic>
            <p:nvPicPr>
              <p:cNvPr id="74767" name="Picture 4" descr="Résultat de recherche d'images pour &quot;rous sarcoma viru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21295"/>
                <a:ext cx="703988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8" name="ZoneTexte 9"/>
              <p:cNvSpPr txBox="1">
                <a:spLocks noChangeArrowheads="1"/>
              </p:cNvSpPr>
              <p:nvPr/>
            </p:nvSpPr>
            <p:spPr bwMode="auto">
              <a:xfrm>
                <a:off x="3419872" y="2802414"/>
                <a:ext cx="230425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chromosome cellulaire</a:t>
                </a:r>
              </a:p>
            </p:txBody>
          </p:sp>
          <p:sp>
            <p:nvSpPr>
              <p:cNvPr id="74769" name="ZoneTexte 10"/>
              <p:cNvSpPr txBox="1">
                <a:spLocks noChangeArrowheads="1"/>
              </p:cNvSpPr>
              <p:nvPr/>
            </p:nvSpPr>
            <p:spPr bwMode="auto">
              <a:xfrm>
                <a:off x="3546988" y="3954542"/>
                <a:ext cx="2177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t>gène cellulaire sarc </a:t>
                </a:r>
              </a:p>
              <a:p>
                <a:pPr algn="ctr"/>
                <a:r>
                  <a:rPr lang="fr-FR" altLang="fr-FR" sz="1600" b="1"/>
                  <a:t> =  proto-oncogène</a:t>
                </a:r>
              </a:p>
            </p:txBody>
          </p:sp>
          <p:sp>
            <p:nvSpPr>
              <p:cNvPr id="13" name="Rectangle 12"/>
              <p:cNvSpPr/>
              <p:nvPr/>
            </p:nvSpPr>
            <p:spPr>
              <a:xfrm>
                <a:off x="5034606" y="1772099"/>
                <a:ext cx="1914521" cy="215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74771" name="Image 13"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7036" y="1340768"/>
                <a:ext cx="1787212" cy="2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2" name="ZoneTexte 14"/>
              <p:cNvSpPr txBox="1">
                <a:spLocks noChangeArrowheads="1"/>
              </p:cNvSpPr>
              <p:nvPr/>
            </p:nvSpPr>
            <p:spPr bwMode="auto">
              <a:xfrm>
                <a:off x="1331640" y="805742"/>
                <a:ext cx="19442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a:t>ARN génomique</a:t>
                </a:r>
              </a:p>
              <a:p>
                <a:pPr algn="ctr"/>
                <a:r>
                  <a:rPr lang="fr-FR" altLang="fr-FR" sz="1400" b="1"/>
                  <a:t> </a:t>
                </a:r>
                <a:r>
                  <a:rPr lang="fr-FR" altLang="fr-FR" sz="1600" b="1"/>
                  <a:t>ALV</a:t>
                </a:r>
              </a:p>
            </p:txBody>
          </p:sp>
          <p:sp>
            <p:nvSpPr>
              <p:cNvPr id="74773" name="ZoneTexte 17"/>
              <p:cNvSpPr txBox="1">
                <a:spLocks noChangeArrowheads="1"/>
              </p:cNvSpPr>
              <p:nvPr/>
            </p:nvSpPr>
            <p:spPr bwMode="auto">
              <a:xfrm>
                <a:off x="5033794" y="667242"/>
                <a:ext cx="20162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a:t>ARN génomique</a:t>
                </a:r>
              </a:p>
              <a:p>
                <a:pPr algn="ctr"/>
                <a:r>
                  <a:rPr lang="fr-FR" altLang="fr-FR" sz="1600" b="1" dirty="0"/>
                  <a:t>ASLV</a:t>
                </a:r>
              </a:p>
            </p:txBody>
          </p:sp>
          <p:sp>
            <p:nvSpPr>
              <p:cNvPr id="74774" name="ZoneTexte 15"/>
              <p:cNvSpPr txBox="1">
                <a:spLocks noChangeArrowheads="1"/>
              </p:cNvSpPr>
              <p:nvPr/>
            </p:nvSpPr>
            <p:spPr bwMode="auto">
              <a:xfrm>
                <a:off x="6012160" y="1700808"/>
                <a:ext cx="23593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i="1">
                    <a:solidFill>
                      <a:srgbClr val="00C057"/>
                    </a:solidFill>
                  </a:rPr>
                  <a:t>v-sarc = oncogène</a:t>
                </a:r>
              </a:p>
            </p:txBody>
          </p:sp>
        </p:grpSp>
        <p:sp>
          <p:nvSpPr>
            <p:cNvPr id="19" name="Rectangle 18"/>
            <p:cNvSpPr/>
            <p:nvPr/>
          </p:nvSpPr>
          <p:spPr>
            <a:xfrm>
              <a:off x="3297240" y="2331795"/>
              <a:ext cx="1063623" cy="292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Rectangle 21"/>
            <p:cNvSpPr/>
            <p:nvPr/>
          </p:nvSpPr>
          <p:spPr>
            <a:xfrm>
              <a:off x="7240582" y="2185712"/>
              <a:ext cx="1063623" cy="292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74758" name="Image 35"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0977" y="2298616"/>
              <a:ext cx="186409" cy="2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Image 36"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8248" y="2398972"/>
              <a:ext cx="186409" cy="2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ZoneTexte 20"/>
            <p:cNvSpPr txBox="1">
              <a:spLocks noChangeArrowheads="1"/>
            </p:cNvSpPr>
            <p:nvPr/>
          </p:nvSpPr>
          <p:spPr bwMode="auto">
            <a:xfrm>
              <a:off x="1649703" y="625446"/>
              <a:ext cx="5887756"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Intégration d’un gène cellulaire dans le génome viral</a:t>
              </a:r>
            </a:p>
          </p:txBody>
        </p:sp>
        <p:sp>
          <p:nvSpPr>
            <p:cNvPr id="23" name="Rectangle 22"/>
            <p:cNvSpPr/>
            <p:nvPr/>
          </p:nvSpPr>
          <p:spPr>
            <a:xfrm>
              <a:off x="760419" y="1124224"/>
              <a:ext cx="7916027" cy="4230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6405559" y="2342910"/>
              <a:ext cx="504824" cy="146084"/>
            </a:xfrm>
            <a:prstGeom prst="rect">
              <a:avLst/>
            </a:prstGeom>
            <a:pattFill prst="wdDnDiag">
              <a:fgClr>
                <a:srgbClr val="00B050"/>
              </a:fgClr>
              <a:bgClr>
                <a:srgbClr val="92D050"/>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4764" name="ZoneTexte 24"/>
            <p:cNvSpPr txBox="1">
              <a:spLocks noChangeArrowheads="1"/>
            </p:cNvSpPr>
            <p:nvPr/>
          </p:nvSpPr>
          <p:spPr bwMode="auto">
            <a:xfrm>
              <a:off x="760257" y="5571237"/>
              <a:ext cx="76328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400"/>
                <a:t>Le gène src (ou sarc) code pour une tyrosine kinase cytoplasmique. Elle transfert un phosphate sur les résidus tyrosines des protéines. Elle agit comme un interrupteur dans la régulation de nombreuses fonctions cellulaires telles que la survie, la croissance ou la prolifération cellulaire. Chez l’homme, src est notamment impliqué dans les cancers du colon, du sein, de la prostate…</a:t>
              </a:r>
            </a:p>
          </p:txBody>
        </p:sp>
        <p:sp>
          <p:nvSpPr>
            <p:cNvPr id="74765" name="ZoneTexte 25"/>
            <p:cNvSpPr txBox="1">
              <a:spLocks noChangeArrowheads="1"/>
            </p:cNvSpPr>
            <p:nvPr/>
          </p:nvSpPr>
          <p:spPr bwMode="auto">
            <a:xfrm>
              <a:off x="750895" y="4517031"/>
              <a:ext cx="2169602" cy="64647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200" dirty="0"/>
                <a:t>L’intégration de </a:t>
              </a:r>
              <a:r>
                <a:rPr lang="fr-FR" altLang="fr-FR" sz="1200" dirty="0" err="1"/>
                <a:t>src</a:t>
              </a:r>
              <a:r>
                <a:rPr lang="fr-FR" altLang="fr-FR" sz="1200" dirty="0"/>
                <a:t> dans l’ALV donne un virus appelé ASLV (</a:t>
              </a:r>
              <a:r>
                <a:rPr lang="fr-FR" altLang="fr-FR" sz="1200" dirty="0" err="1"/>
                <a:t>Avian</a:t>
              </a:r>
              <a:r>
                <a:rPr lang="fr-FR" altLang="fr-FR" sz="1200" dirty="0"/>
                <a:t> </a:t>
              </a:r>
              <a:r>
                <a:rPr lang="fr-FR" altLang="fr-FR" sz="1200" dirty="0" err="1"/>
                <a:t>Sarcoma</a:t>
              </a:r>
              <a:r>
                <a:rPr lang="fr-FR" altLang="fr-FR" sz="1200" dirty="0"/>
                <a:t> </a:t>
              </a:r>
              <a:r>
                <a:rPr lang="fr-FR" altLang="fr-FR" sz="1200" dirty="0" err="1"/>
                <a:t>Leukosis</a:t>
              </a:r>
              <a:r>
                <a:rPr lang="fr-FR" altLang="fr-FR" sz="1200" dirty="0"/>
                <a:t> Virus)</a:t>
              </a:r>
            </a:p>
          </p:txBody>
        </p:sp>
        <p:pic>
          <p:nvPicPr>
            <p:cNvPr id="74766" name="Image 27"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2826" y="4077072"/>
              <a:ext cx="792549" cy="22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ZoneTexte 1055"/>
          <p:cNvSpPr txBox="1">
            <a:spLocks noChangeArrowheads="1"/>
          </p:cNvSpPr>
          <p:nvPr/>
        </p:nvSpPr>
        <p:spPr bwMode="auto">
          <a:xfrm>
            <a:off x="3604747" y="124484"/>
            <a:ext cx="1660525" cy="646331"/>
          </a:xfrm>
          <a:prstGeom prst="rect">
            <a:avLst/>
          </a:prstGeom>
          <a:solidFill>
            <a:srgbClr val="D5FFD5"/>
          </a:solidFill>
          <a:ln w="3175">
            <a:solidFill>
              <a:srgbClr val="00B05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solidFill>
                  <a:srgbClr val="00B050"/>
                </a:solidFill>
              </a:rPr>
              <a:t>3</a:t>
            </a:r>
            <a:r>
              <a:rPr lang="fr-FR" altLang="fr-FR" b="1" baseline="30000" dirty="0">
                <a:solidFill>
                  <a:srgbClr val="00B050"/>
                </a:solidFill>
              </a:rPr>
              <a:t>ème</a:t>
            </a:r>
            <a:r>
              <a:rPr lang="fr-FR" altLang="fr-FR" b="1" dirty="0">
                <a:solidFill>
                  <a:srgbClr val="00B050"/>
                </a:solidFill>
              </a:rPr>
              <a:t> mode d’</a:t>
            </a:r>
            <a:r>
              <a:rPr lang="fr-FR" altLang="fr-FR" b="1" dirty="0" err="1">
                <a:solidFill>
                  <a:srgbClr val="00B050"/>
                </a:solidFill>
              </a:rPr>
              <a:t>oncogénèse</a:t>
            </a:r>
            <a:endParaRPr lang="fr-FR" altLang="fr-FR" b="1" dirty="0">
              <a:solidFill>
                <a:srgbClr val="00B050"/>
              </a:solidFill>
            </a:endParaRPr>
          </a:p>
        </p:txBody>
      </p:sp>
    </p:spTree>
    <p:extLst>
      <p:ext uri="{BB962C8B-B14F-4D97-AF65-F5344CB8AC3E}">
        <p14:creationId xmlns:p14="http://schemas.microsoft.com/office/powerpoint/2010/main" val="3666487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e 146"/>
          <p:cNvGrpSpPr>
            <a:grpSpLocks/>
          </p:cNvGrpSpPr>
          <p:nvPr/>
        </p:nvGrpSpPr>
        <p:grpSpPr bwMode="auto">
          <a:xfrm>
            <a:off x="776288" y="509587"/>
            <a:ext cx="7847012" cy="5827713"/>
            <a:chOff x="509439" y="450568"/>
            <a:chExt cx="7938655" cy="5985472"/>
          </a:xfrm>
        </p:grpSpPr>
        <p:cxnSp>
          <p:nvCxnSpPr>
            <p:cNvPr id="105" name="Connecteur droit 104"/>
            <p:cNvCxnSpPr>
              <a:stCxn id="6" idx="2"/>
              <a:endCxn id="137" idx="0"/>
            </p:cNvCxnSpPr>
            <p:nvPr/>
          </p:nvCxnSpPr>
          <p:spPr>
            <a:xfrm>
              <a:off x="3096769" y="864708"/>
              <a:ext cx="0" cy="5157191"/>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5780" name="Groupe 29"/>
            <p:cNvGrpSpPr>
              <a:grpSpLocks/>
            </p:cNvGrpSpPr>
            <p:nvPr/>
          </p:nvGrpSpPr>
          <p:grpSpPr bwMode="auto">
            <a:xfrm>
              <a:off x="2181907" y="607387"/>
              <a:ext cx="5516491" cy="369332"/>
              <a:chOff x="1907704" y="1015017"/>
              <a:chExt cx="5516491" cy="369332"/>
            </a:xfrm>
          </p:grpSpPr>
          <p:grpSp>
            <p:nvGrpSpPr>
              <p:cNvPr id="75843" name="Groupe 11"/>
              <p:cNvGrpSpPr>
                <a:grpSpLocks/>
              </p:cNvGrpSpPr>
              <p:nvPr/>
            </p:nvGrpSpPr>
            <p:grpSpPr bwMode="auto">
              <a:xfrm>
                <a:off x="1907704" y="1120493"/>
                <a:ext cx="5516491" cy="151199"/>
                <a:chOff x="2118872" y="1798076"/>
                <a:chExt cx="5516491" cy="151199"/>
              </a:xfrm>
            </p:grpSpPr>
            <p:cxnSp>
              <p:nvCxnSpPr>
                <p:cNvPr id="4" name="Connecteur droit 3"/>
                <p:cNvCxnSpPr/>
                <p:nvPr/>
              </p:nvCxnSpPr>
              <p:spPr>
                <a:xfrm flipV="1">
                  <a:off x="2926130" y="1870028"/>
                  <a:ext cx="2433150"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2916494" y="1917312"/>
                  <a:ext cx="2442786"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2163260" y="1870028"/>
                  <a:ext cx="9090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2118291" y="1917312"/>
                  <a:ext cx="9539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926130" y="1804809"/>
                  <a:ext cx="215209" cy="14511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9" name="Connecteur droit 8"/>
                <p:cNvCxnSpPr/>
                <p:nvPr/>
              </p:nvCxnSpPr>
              <p:spPr>
                <a:xfrm>
                  <a:off x="5359280" y="1870028"/>
                  <a:ext cx="22757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359280" y="1917312"/>
                  <a:ext cx="2248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42465" y="1798288"/>
                  <a:ext cx="216815" cy="14511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2" name="Rectangle 21"/>
              <p:cNvSpPr/>
              <p:nvPr/>
            </p:nvSpPr>
            <p:spPr>
              <a:xfrm>
                <a:off x="5795347" y="1086464"/>
                <a:ext cx="476993" cy="22663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845" name="ZoneTexte 22"/>
              <p:cNvSpPr txBox="1">
                <a:spLocks noChangeArrowheads="1"/>
              </p:cNvSpPr>
              <p:nvPr/>
            </p:nvSpPr>
            <p:spPr bwMode="auto">
              <a:xfrm>
                <a:off x="5872473" y="1015017"/>
                <a:ext cx="324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b="1"/>
                  <a:t>X</a:t>
                </a:r>
              </a:p>
            </p:txBody>
          </p:sp>
        </p:grpSp>
        <p:cxnSp>
          <p:nvCxnSpPr>
            <p:cNvPr id="25" name="Connecteur droit 24"/>
            <p:cNvCxnSpPr/>
            <p:nvPr/>
          </p:nvCxnSpPr>
          <p:spPr>
            <a:xfrm>
              <a:off x="5134834" y="876122"/>
              <a:ext cx="0" cy="63914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5134834" y="876122"/>
              <a:ext cx="574962" cy="6489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5783" name="ZoneTexte 28"/>
            <p:cNvSpPr txBox="1">
              <a:spLocks noChangeArrowheads="1"/>
            </p:cNvSpPr>
            <p:nvPr/>
          </p:nvSpPr>
          <p:spPr bwMode="auto">
            <a:xfrm>
              <a:off x="4198131" y="1026683"/>
              <a:ext cx="1008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délétion</a:t>
              </a:r>
            </a:p>
          </p:txBody>
        </p:sp>
        <p:cxnSp>
          <p:nvCxnSpPr>
            <p:cNvPr id="36" name="Connecteur droit 35"/>
            <p:cNvCxnSpPr/>
            <p:nvPr/>
          </p:nvCxnSpPr>
          <p:spPr>
            <a:xfrm flipV="1">
              <a:off x="2989165" y="1525051"/>
              <a:ext cx="2145669"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2981134" y="1570704"/>
              <a:ext cx="2153700"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2227902" y="1525051"/>
              <a:ext cx="9074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181326" y="1570704"/>
              <a:ext cx="9539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989165" y="1459832"/>
              <a:ext cx="215209" cy="14348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41" name="Connecteur droit 40"/>
            <p:cNvCxnSpPr/>
            <p:nvPr/>
          </p:nvCxnSpPr>
          <p:spPr>
            <a:xfrm>
              <a:off x="5134834" y="1525051"/>
              <a:ext cx="19882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5134834" y="1570704"/>
              <a:ext cx="19609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566858" y="1402765"/>
              <a:ext cx="475388" cy="22500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792" name="ZoneTexte 34"/>
            <p:cNvSpPr txBox="1">
              <a:spLocks noChangeArrowheads="1"/>
            </p:cNvSpPr>
            <p:nvPr/>
          </p:nvSpPr>
          <p:spPr bwMode="auto">
            <a:xfrm>
              <a:off x="5654165" y="1330736"/>
              <a:ext cx="324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b="1"/>
                <a:t>X</a:t>
              </a:r>
            </a:p>
          </p:txBody>
        </p:sp>
        <p:sp>
          <p:nvSpPr>
            <p:cNvPr id="75793" name="ZoneTexte 48"/>
            <p:cNvSpPr txBox="1">
              <a:spLocks noChangeArrowheads="1"/>
            </p:cNvSpPr>
            <p:nvPr/>
          </p:nvSpPr>
          <p:spPr bwMode="auto">
            <a:xfrm>
              <a:off x="3301452" y="450568"/>
              <a:ext cx="18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i="1">
                  <a:latin typeface="Arial" panose="020B0604020202020204" pitchFamily="34" charset="0"/>
                </a:rPr>
                <a:t>gag     pol     env</a:t>
              </a:r>
            </a:p>
          </p:txBody>
        </p:sp>
        <p:sp>
          <p:nvSpPr>
            <p:cNvPr id="75794" name="ZoneTexte 49"/>
            <p:cNvSpPr txBox="1">
              <a:spLocks noChangeArrowheads="1"/>
            </p:cNvSpPr>
            <p:nvPr/>
          </p:nvSpPr>
          <p:spPr bwMode="auto">
            <a:xfrm>
              <a:off x="957771" y="619845"/>
              <a:ext cx="1080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provirus</a:t>
              </a:r>
            </a:p>
          </p:txBody>
        </p:sp>
        <p:grpSp>
          <p:nvGrpSpPr>
            <p:cNvPr id="75795" name="Groupe 57"/>
            <p:cNvGrpSpPr>
              <a:grpSpLocks/>
            </p:cNvGrpSpPr>
            <p:nvPr/>
          </p:nvGrpSpPr>
          <p:grpSpPr bwMode="auto">
            <a:xfrm>
              <a:off x="3204931" y="2233408"/>
              <a:ext cx="2865408" cy="303546"/>
              <a:chOff x="3032930" y="2405374"/>
              <a:chExt cx="2567872" cy="218218"/>
            </a:xfrm>
          </p:grpSpPr>
          <p:pic>
            <p:nvPicPr>
              <p:cNvPr id="75841" name="Image 55"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6499" y="2405374"/>
                <a:ext cx="2194303" cy="21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42" name="Image 56"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930" y="2436153"/>
                <a:ext cx="373569" cy="15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96" name="ZoneTexte 59"/>
            <p:cNvSpPr txBox="1">
              <a:spLocks noChangeArrowheads="1"/>
            </p:cNvSpPr>
            <p:nvPr/>
          </p:nvSpPr>
          <p:spPr bwMode="auto">
            <a:xfrm>
              <a:off x="2999759" y="1910368"/>
              <a:ext cx="3211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i="1">
                  <a:latin typeface="Arial" panose="020B0604020202020204" pitchFamily="34" charset="0"/>
                </a:rPr>
                <a:t>gag     pol      env          </a:t>
              </a:r>
              <a:r>
                <a:rPr lang="fr-FR" altLang="fr-FR" sz="1600" b="1" i="1">
                  <a:latin typeface="Arial" panose="020B0604020202020204" pitchFamily="34" charset="0"/>
                </a:rPr>
                <a:t>X</a:t>
              </a:r>
            </a:p>
          </p:txBody>
        </p:sp>
        <p:sp>
          <p:nvSpPr>
            <p:cNvPr id="51" name="Rectangle 50"/>
            <p:cNvSpPr/>
            <p:nvPr/>
          </p:nvSpPr>
          <p:spPr>
            <a:xfrm>
              <a:off x="2989165" y="2279960"/>
              <a:ext cx="215209" cy="143482"/>
            </a:xfrm>
            <a:prstGeom prst="rect">
              <a:avLst/>
            </a:prstGeom>
            <a:solidFill>
              <a:srgbClr val="00C0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798" name="ZoneTexte 61"/>
            <p:cNvSpPr txBox="1">
              <a:spLocks noChangeArrowheads="1"/>
            </p:cNvSpPr>
            <p:nvPr/>
          </p:nvSpPr>
          <p:spPr bwMode="auto">
            <a:xfrm>
              <a:off x="695906" y="2167163"/>
              <a:ext cx="201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ARN viral défectif</a:t>
              </a:r>
            </a:p>
          </p:txBody>
        </p:sp>
        <p:grpSp>
          <p:nvGrpSpPr>
            <p:cNvPr id="75799" name="Groupe 70"/>
            <p:cNvGrpSpPr>
              <a:grpSpLocks/>
            </p:cNvGrpSpPr>
            <p:nvPr/>
          </p:nvGrpSpPr>
          <p:grpSpPr bwMode="auto">
            <a:xfrm>
              <a:off x="509439" y="2951338"/>
              <a:ext cx="4912828" cy="1952391"/>
              <a:chOff x="235236" y="3068960"/>
              <a:chExt cx="4912828" cy="1952391"/>
            </a:xfrm>
          </p:grpSpPr>
          <p:pic>
            <p:nvPicPr>
              <p:cNvPr id="75835" name="Image 66"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0728" y="3342525"/>
                <a:ext cx="2001312" cy="2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64"/>
              <p:cNvSpPr/>
              <p:nvPr/>
            </p:nvSpPr>
            <p:spPr>
              <a:xfrm>
                <a:off x="2714962" y="3403586"/>
                <a:ext cx="215209" cy="145112"/>
              </a:xfrm>
              <a:prstGeom prst="rect">
                <a:avLst/>
              </a:prstGeom>
              <a:solidFill>
                <a:srgbClr val="00C0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837" name="ZoneTexte 62"/>
              <p:cNvSpPr txBox="1">
                <a:spLocks noChangeArrowheads="1"/>
              </p:cNvSpPr>
              <p:nvPr/>
            </p:nvSpPr>
            <p:spPr bwMode="auto">
              <a:xfrm>
                <a:off x="421703" y="3160373"/>
                <a:ext cx="2011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ARN viral normal</a:t>
                </a:r>
              </a:p>
              <a:p>
                <a:pPr algn="ctr"/>
                <a:r>
                  <a:rPr lang="fr-FR" altLang="fr-FR" sz="1600" b="1"/>
                  <a:t>dit "helper"</a:t>
                </a:r>
                <a:r>
                  <a:rPr lang="fr-FR" altLang="fr-FR" b="1"/>
                  <a:t> </a:t>
                </a:r>
              </a:p>
            </p:txBody>
          </p:sp>
          <p:sp>
            <p:nvSpPr>
              <p:cNvPr id="66" name="Rectangle 65"/>
              <p:cNvSpPr/>
              <p:nvPr/>
            </p:nvSpPr>
            <p:spPr>
              <a:xfrm>
                <a:off x="4931297" y="3411738"/>
                <a:ext cx="216815" cy="143482"/>
              </a:xfrm>
              <a:prstGeom prst="rect">
                <a:avLst/>
              </a:prstGeom>
              <a:solidFill>
                <a:srgbClr val="00C0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839" name="ZoneTexte 67"/>
              <p:cNvSpPr txBox="1">
                <a:spLocks noChangeArrowheads="1"/>
              </p:cNvSpPr>
              <p:nvPr/>
            </p:nvSpPr>
            <p:spPr bwMode="auto">
              <a:xfrm>
                <a:off x="3027249" y="3068960"/>
                <a:ext cx="18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i="1">
                    <a:latin typeface="Arial" panose="020B0604020202020204" pitchFamily="34" charset="0"/>
                  </a:rPr>
                  <a:t>gag     pol     env</a:t>
                </a:r>
              </a:p>
            </p:txBody>
          </p:sp>
          <p:sp>
            <p:nvSpPr>
              <p:cNvPr id="75840" name="ZoneTexte 78"/>
              <p:cNvSpPr txBox="1">
                <a:spLocks noChangeArrowheads="1"/>
              </p:cNvSpPr>
              <p:nvPr/>
            </p:nvSpPr>
            <p:spPr bwMode="auto">
              <a:xfrm>
                <a:off x="235236" y="4642049"/>
                <a:ext cx="2165777" cy="37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2 ADN génomiques</a:t>
                </a:r>
              </a:p>
            </p:txBody>
          </p:sp>
        </p:grpSp>
        <p:sp>
          <p:nvSpPr>
            <p:cNvPr id="72" name="Accolade fermante 71"/>
            <p:cNvSpPr/>
            <p:nvPr/>
          </p:nvSpPr>
          <p:spPr>
            <a:xfrm>
              <a:off x="6146639" y="2123435"/>
              <a:ext cx="162210" cy="144949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5802" name="ZoneTexte 72"/>
            <p:cNvSpPr txBox="1">
              <a:spLocks noChangeArrowheads="1"/>
            </p:cNvSpPr>
            <p:nvPr/>
          </p:nvSpPr>
          <p:spPr bwMode="auto">
            <a:xfrm>
              <a:off x="6308694" y="2555971"/>
              <a:ext cx="1958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empaquetés dans le même virion</a:t>
              </a:r>
            </a:p>
          </p:txBody>
        </p:sp>
        <p:grpSp>
          <p:nvGrpSpPr>
            <p:cNvPr id="75803" name="Groupe 88"/>
            <p:cNvGrpSpPr>
              <a:grpSpLocks/>
            </p:cNvGrpSpPr>
            <p:nvPr/>
          </p:nvGrpSpPr>
          <p:grpSpPr bwMode="auto">
            <a:xfrm>
              <a:off x="2980837" y="4697194"/>
              <a:ext cx="2441430" cy="388433"/>
              <a:chOff x="2706634" y="4521378"/>
              <a:chExt cx="2441430" cy="388433"/>
            </a:xfrm>
          </p:grpSpPr>
          <p:grpSp>
            <p:nvGrpSpPr>
              <p:cNvPr id="75829" name="Groupe 76"/>
              <p:cNvGrpSpPr>
                <a:grpSpLocks/>
              </p:cNvGrpSpPr>
              <p:nvPr/>
            </p:nvGrpSpPr>
            <p:grpSpPr bwMode="auto">
              <a:xfrm>
                <a:off x="2706634" y="4758612"/>
                <a:ext cx="2441430" cy="151199"/>
                <a:chOff x="2917802" y="1798076"/>
                <a:chExt cx="2441430" cy="151199"/>
              </a:xfrm>
            </p:grpSpPr>
            <p:cxnSp>
              <p:nvCxnSpPr>
                <p:cNvPr id="80" name="Connecteur droit 79"/>
                <p:cNvCxnSpPr/>
                <p:nvPr/>
              </p:nvCxnSpPr>
              <p:spPr>
                <a:xfrm flipV="1">
                  <a:off x="2926130" y="1869761"/>
                  <a:ext cx="2433150"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a:off x="2918099" y="1917046"/>
                  <a:ext cx="2441181"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26130" y="1804542"/>
                  <a:ext cx="216815" cy="14511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7" name="Rectangle 86"/>
                <p:cNvSpPr/>
                <p:nvPr/>
              </p:nvSpPr>
              <p:spPr>
                <a:xfrm>
                  <a:off x="5144071" y="1798021"/>
                  <a:ext cx="215209" cy="14511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75830" name="ZoneTexte 87"/>
              <p:cNvSpPr txBox="1">
                <a:spLocks noChangeArrowheads="1"/>
              </p:cNvSpPr>
              <p:nvPr/>
            </p:nvSpPr>
            <p:spPr bwMode="auto">
              <a:xfrm>
                <a:off x="3031284" y="4521378"/>
                <a:ext cx="18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i="1">
                    <a:latin typeface="Arial" panose="020B0604020202020204" pitchFamily="34" charset="0"/>
                  </a:rPr>
                  <a:t>gag     pol     env</a:t>
                </a:r>
              </a:p>
            </p:txBody>
          </p:sp>
        </p:grpSp>
        <p:grpSp>
          <p:nvGrpSpPr>
            <p:cNvPr id="75804" name="Groupe 90"/>
            <p:cNvGrpSpPr>
              <a:grpSpLocks/>
            </p:cNvGrpSpPr>
            <p:nvPr/>
          </p:nvGrpSpPr>
          <p:grpSpPr bwMode="auto">
            <a:xfrm>
              <a:off x="2980837" y="4365547"/>
              <a:ext cx="2441430" cy="144016"/>
              <a:chOff x="2917802" y="1805259"/>
              <a:chExt cx="2441430" cy="144016"/>
            </a:xfrm>
          </p:grpSpPr>
          <p:cxnSp>
            <p:nvCxnSpPr>
              <p:cNvPr id="93" name="Connecteur droit 92"/>
              <p:cNvCxnSpPr/>
              <p:nvPr/>
            </p:nvCxnSpPr>
            <p:spPr>
              <a:xfrm flipV="1">
                <a:off x="2926130" y="1870269"/>
                <a:ext cx="2433150"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2918099" y="1915922"/>
                <a:ext cx="2441181"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2926130" y="1805049"/>
                <a:ext cx="216815" cy="14348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cxnSp>
          <p:nvCxnSpPr>
            <p:cNvPr id="99" name="Connecteur droit 98"/>
            <p:cNvCxnSpPr/>
            <p:nvPr/>
          </p:nvCxnSpPr>
          <p:spPr>
            <a:xfrm>
              <a:off x="5292226" y="4430557"/>
              <a:ext cx="777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5264923" y="4476210"/>
              <a:ext cx="777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5807" name="ZoneTexte 102"/>
            <p:cNvSpPr txBox="1">
              <a:spLocks noChangeArrowheads="1"/>
            </p:cNvSpPr>
            <p:nvPr/>
          </p:nvSpPr>
          <p:spPr bwMode="auto">
            <a:xfrm>
              <a:off x="2988907" y="4106464"/>
              <a:ext cx="3211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i="1">
                  <a:latin typeface="Arial" panose="020B0604020202020204" pitchFamily="34" charset="0"/>
                </a:rPr>
                <a:t>gag     pol      env          </a:t>
              </a:r>
              <a:r>
                <a:rPr lang="fr-FR" altLang="fr-FR" sz="1600" b="1" i="1">
                  <a:latin typeface="Arial" panose="020B0604020202020204" pitchFamily="34" charset="0"/>
                </a:rPr>
                <a:t>X</a:t>
              </a:r>
            </a:p>
          </p:txBody>
        </p:sp>
        <p:sp>
          <p:nvSpPr>
            <p:cNvPr id="106" name="Arc 105"/>
            <p:cNvSpPr/>
            <p:nvPr/>
          </p:nvSpPr>
          <p:spPr>
            <a:xfrm rot="5400000">
              <a:off x="4594766" y="1950493"/>
              <a:ext cx="3166381" cy="2664420"/>
            </a:xfrm>
            <a:prstGeom prst="arc">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5809" name="ZoneTexte 106"/>
            <p:cNvSpPr txBox="1">
              <a:spLocks noChangeArrowheads="1"/>
            </p:cNvSpPr>
            <p:nvPr/>
          </p:nvSpPr>
          <p:spPr bwMode="auto">
            <a:xfrm>
              <a:off x="6572902" y="3987932"/>
              <a:ext cx="1875192" cy="338554"/>
            </a:xfrm>
            <a:prstGeom prst="rect">
              <a:avLst/>
            </a:prstGeom>
            <a:solidFill>
              <a:srgbClr val="00B05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a:solidFill>
                    <a:schemeClr val="bg1"/>
                  </a:solidFill>
                </a:rPr>
                <a:t>rétro-transcription</a:t>
              </a:r>
            </a:p>
          </p:txBody>
        </p:sp>
        <p:cxnSp>
          <p:nvCxnSpPr>
            <p:cNvPr id="109" name="Connecteur droit 108"/>
            <p:cNvCxnSpPr/>
            <p:nvPr/>
          </p:nvCxnSpPr>
          <p:spPr>
            <a:xfrm>
              <a:off x="4413722" y="4476210"/>
              <a:ext cx="72272" cy="52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flipH="1">
              <a:off x="4413722" y="4422404"/>
              <a:ext cx="72272" cy="5837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p:nvPr/>
          </p:nvCxnSpPr>
          <p:spPr>
            <a:xfrm flipH="1">
              <a:off x="5105925" y="4476210"/>
              <a:ext cx="936321" cy="52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a:endCxn id="87" idx="1"/>
            </p:cNvCxnSpPr>
            <p:nvPr/>
          </p:nvCxnSpPr>
          <p:spPr>
            <a:xfrm flipH="1">
              <a:off x="5205500" y="4508819"/>
              <a:ext cx="648840" cy="4972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5814" name="Groupe 144"/>
            <p:cNvGrpSpPr>
              <a:grpSpLocks/>
            </p:cNvGrpSpPr>
            <p:nvPr/>
          </p:nvGrpSpPr>
          <p:grpSpPr bwMode="auto">
            <a:xfrm>
              <a:off x="2973995" y="5726792"/>
              <a:ext cx="3211775" cy="438512"/>
              <a:chOff x="2973995" y="5510768"/>
              <a:chExt cx="3211775" cy="438512"/>
            </a:xfrm>
          </p:grpSpPr>
          <p:sp>
            <p:nvSpPr>
              <p:cNvPr id="75818" name="ZoneTexte 132"/>
              <p:cNvSpPr txBox="1">
                <a:spLocks noChangeArrowheads="1"/>
              </p:cNvSpPr>
              <p:nvPr/>
            </p:nvSpPr>
            <p:spPr bwMode="auto">
              <a:xfrm>
                <a:off x="2973995" y="5510768"/>
                <a:ext cx="3211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i="1">
                    <a:latin typeface="Arial" panose="020B0604020202020204" pitchFamily="34" charset="0"/>
                  </a:rPr>
                  <a:t>gag     pol      env         </a:t>
                </a:r>
                <a:r>
                  <a:rPr lang="fr-FR" altLang="fr-FR" sz="1600" b="1" i="1">
                    <a:latin typeface="Arial" panose="020B0604020202020204" pitchFamily="34" charset="0"/>
                  </a:rPr>
                  <a:t>X</a:t>
                </a:r>
              </a:p>
            </p:txBody>
          </p:sp>
          <p:grpSp>
            <p:nvGrpSpPr>
              <p:cNvPr id="75819" name="Groupe 133"/>
              <p:cNvGrpSpPr>
                <a:grpSpLocks/>
              </p:cNvGrpSpPr>
              <p:nvPr/>
            </p:nvGrpSpPr>
            <p:grpSpPr bwMode="auto">
              <a:xfrm>
                <a:off x="2980837" y="5805264"/>
                <a:ext cx="2441430" cy="144016"/>
                <a:chOff x="2917802" y="1833209"/>
                <a:chExt cx="2441430" cy="144016"/>
              </a:xfrm>
            </p:grpSpPr>
            <p:cxnSp>
              <p:nvCxnSpPr>
                <p:cNvPr id="135" name="Connecteur droit 134"/>
                <p:cNvCxnSpPr/>
                <p:nvPr/>
              </p:nvCxnSpPr>
              <p:spPr>
                <a:xfrm flipV="1">
                  <a:off x="2926130" y="1871321"/>
                  <a:ext cx="2433149"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a:off x="2918099" y="1916974"/>
                  <a:ext cx="2441180" cy="0"/>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2926130" y="1833820"/>
                  <a:ext cx="216815" cy="14348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cxnSp>
            <p:nvCxnSpPr>
              <p:cNvPr id="138" name="Connecteur droit 137"/>
              <p:cNvCxnSpPr/>
              <p:nvPr/>
            </p:nvCxnSpPr>
            <p:spPr>
              <a:xfrm>
                <a:off x="5264923" y="5841746"/>
                <a:ext cx="777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Connecteur droit 138"/>
              <p:cNvCxnSpPr/>
              <p:nvPr/>
            </p:nvCxnSpPr>
            <p:spPr>
              <a:xfrm>
                <a:off x="5264923" y="5887399"/>
                <a:ext cx="777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5870400" y="5778157"/>
                <a:ext cx="215209" cy="14348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41" name="Ellipse 140"/>
            <p:cNvSpPr/>
            <p:nvPr/>
          </p:nvSpPr>
          <p:spPr>
            <a:xfrm>
              <a:off x="4061999" y="2485400"/>
              <a:ext cx="142937" cy="123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5816" name="ZoneTexte 141"/>
            <p:cNvSpPr txBox="1">
              <a:spLocks noChangeArrowheads="1"/>
            </p:cNvSpPr>
            <p:nvPr/>
          </p:nvSpPr>
          <p:spPr bwMode="auto">
            <a:xfrm>
              <a:off x="901113" y="5772261"/>
              <a:ext cx="1974968" cy="66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ADN génomique oncogène</a:t>
              </a:r>
            </a:p>
          </p:txBody>
        </p:sp>
        <p:sp>
          <p:nvSpPr>
            <p:cNvPr id="78" name="Accolade fermante 77"/>
            <p:cNvSpPr/>
            <p:nvPr/>
          </p:nvSpPr>
          <p:spPr>
            <a:xfrm flipH="1">
              <a:off x="2589260" y="4225117"/>
              <a:ext cx="274633" cy="97828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sp>
        <p:nvSpPr>
          <p:cNvPr id="24" name="Arc 23"/>
          <p:cNvSpPr/>
          <p:nvPr/>
        </p:nvSpPr>
        <p:spPr>
          <a:xfrm flipH="1">
            <a:off x="3020154" y="801774"/>
            <a:ext cx="599731" cy="2474212"/>
          </a:xfrm>
          <a:prstGeom prst="arc">
            <a:avLst>
              <a:gd name="adj1" fmla="val 16502938"/>
              <a:gd name="adj2" fmla="val 5237810"/>
            </a:avLst>
          </a:prstGeom>
          <a:ln>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6" name="Arc 95"/>
          <p:cNvSpPr/>
          <p:nvPr/>
        </p:nvSpPr>
        <p:spPr>
          <a:xfrm flipH="1">
            <a:off x="3215283" y="1641475"/>
            <a:ext cx="211068" cy="677298"/>
          </a:xfrm>
          <a:prstGeom prst="arc">
            <a:avLst>
              <a:gd name="adj1" fmla="val 16783616"/>
              <a:gd name="adj2" fmla="val 4861922"/>
            </a:avLst>
          </a:prstGeom>
          <a:ln>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042729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1"/>
          <p:cNvSpPr txBox="1">
            <a:spLocks noChangeArrowheads="1"/>
          </p:cNvSpPr>
          <p:nvPr/>
        </p:nvSpPr>
        <p:spPr bwMode="auto">
          <a:xfrm>
            <a:off x="1475656" y="2852936"/>
            <a:ext cx="65527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400" b="1" dirty="0">
                <a:solidFill>
                  <a:srgbClr val="FF0000"/>
                </a:solidFill>
              </a:rPr>
              <a:t>5.2.1.2 HIV</a:t>
            </a:r>
            <a:endParaRPr lang="fr-FR" altLang="fr-FR" sz="2400" dirty="0">
              <a:solidFill>
                <a:srgbClr val="FF0000"/>
              </a:solidFill>
            </a:endParaRPr>
          </a:p>
        </p:txBody>
      </p:sp>
    </p:spTree>
    <p:extLst>
      <p:ext uri="{BB962C8B-B14F-4D97-AF65-F5344CB8AC3E}">
        <p14:creationId xmlns:p14="http://schemas.microsoft.com/office/powerpoint/2010/main" val="2144816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233965" y="404664"/>
            <a:ext cx="8676070" cy="6048524"/>
            <a:chOff x="344488" y="404664"/>
            <a:chExt cx="8676070" cy="6048524"/>
          </a:xfrm>
        </p:grpSpPr>
        <p:grpSp>
          <p:nvGrpSpPr>
            <p:cNvPr id="77827" name="Groupe 3"/>
            <p:cNvGrpSpPr>
              <a:grpSpLocks/>
            </p:cNvGrpSpPr>
            <p:nvPr/>
          </p:nvGrpSpPr>
          <p:grpSpPr bwMode="auto">
            <a:xfrm>
              <a:off x="683419" y="404664"/>
              <a:ext cx="2922587" cy="3498850"/>
              <a:chOff x="1022528" y="653951"/>
              <a:chExt cx="2923212" cy="3498642"/>
            </a:xfrm>
          </p:grpSpPr>
          <p:pic>
            <p:nvPicPr>
              <p:cNvPr id="77829" name="Picture 2" descr="https://www.chercheurandco.fr/wp-content/uploads/2017/05/VI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529" y="1331059"/>
                <a:ext cx="2923211" cy="2821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30" name="ZoneTexte 1"/>
              <p:cNvSpPr txBox="1">
                <a:spLocks noChangeArrowheads="1"/>
              </p:cNvSpPr>
              <p:nvPr/>
            </p:nvSpPr>
            <p:spPr bwMode="auto">
              <a:xfrm>
                <a:off x="1022528" y="653951"/>
                <a:ext cx="2923211" cy="677108"/>
              </a:xfrm>
              <a:prstGeom prst="rect">
                <a:avLst/>
              </a:prstGeom>
              <a:solidFill>
                <a:schemeClr val="bg1"/>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V</a:t>
                </a:r>
                <a:r>
                  <a:rPr lang="fr-FR" altLang="fr-FR"/>
                  <a:t>irus de l’</a:t>
                </a:r>
                <a:r>
                  <a:rPr lang="fr-FR" altLang="fr-FR" b="1"/>
                  <a:t>I</a:t>
                </a:r>
                <a:r>
                  <a:rPr lang="fr-FR" altLang="fr-FR"/>
                  <a:t>mmunodéficience </a:t>
                </a:r>
                <a:r>
                  <a:rPr lang="fr-FR" altLang="fr-FR" b="1"/>
                  <a:t>H</a:t>
                </a:r>
                <a:r>
                  <a:rPr lang="fr-FR" altLang="fr-FR"/>
                  <a:t>umaine </a:t>
                </a:r>
                <a:r>
                  <a:rPr lang="fr-FR" altLang="fr-FR" sz="2000" b="1"/>
                  <a:t>(VIH)</a:t>
                </a:r>
              </a:p>
            </p:txBody>
          </p:sp>
        </p:grpSp>
        <p:sp>
          <p:nvSpPr>
            <p:cNvPr id="77828" name="ZoneTexte 4"/>
            <p:cNvSpPr txBox="1">
              <a:spLocks noChangeArrowheads="1"/>
            </p:cNvSpPr>
            <p:nvPr/>
          </p:nvSpPr>
          <p:spPr bwMode="auto">
            <a:xfrm>
              <a:off x="344488" y="4391025"/>
              <a:ext cx="3600450" cy="20621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600"/>
                <a:t>        Le lymphocyte T4 (CD4+ ou T helper) est un globule blanc agissant comme auxiliaire de la réponse immunitaire. Il prolifère au contact d’un antigène et sécrète des cytokines qui vont activer la prolifération des cellules effectrices du système immunitaire comme les lymphocytes T et B et les macrophages.</a:t>
              </a:r>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707904" y="1048222"/>
              <a:ext cx="5312654" cy="3099048"/>
            </a:xfrm>
            <a:prstGeom prst="rect">
              <a:avLst/>
            </a:prstGeom>
          </p:spPr>
        </p:pic>
        <p:cxnSp>
          <p:nvCxnSpPr>
            <p:cNvPr id="7" name="Connecteur droit avec flèche 6"/>
            <p:cNvCxnSpPr/>
            <p:nvPr/>
          </p:nvCxnSpPr>
          <p:spPr>
            <a:xfrm flipV="1">
              <a:off x="6487673" y="2250040"/>
              <a:ext cx="5594" cy="26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868144" y="3805584"/>
              <a:ext cx="1008112" cy="584775"/>
            </a:xfrm>
            <a:prstGeom prst="rect">
              <a:avLst/>
            </a:prstGeom>
            <a:noFill/>
          </p:spPr>
          <p:txBody>
            <a:bodyPr wrap="square" rtlCol="0">
              <a:spAutoFit/>
            </a:bodyPr>
            <a:lstStyle/>
            <a:p>
              <a:pPr algn="ctr"/>
              <a:r>
                <a:rPr lang="fr-FR" sz="1600" dirty="0"/>
                <a:t>protéine "</a:t>
              </a:r>
              <a:r>
                <a:rPr lang="fr-FR" sz="1600" dirty="0" err="1"/>
                <a:t>spike</a:t>
              </a:r>
              <a:r>
                <a:rPr lang="fr-FR" sz="1600" dirty="0"/>
                <a:t>"</a:t>
              </a:r>
            </a:p>
          </p:txBody>
        </p:sp>
        <p:pic>
          <p:nvPicPr>
            <p:cNvPr id="12" name="Image 11"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6256">
              <a:off x="6004448" y="4935907"/>
              <a:ext cx="1417154" cy="785042"/>
            </a:xfrm>
            <a:prstGeom prst="rect">
              <a:avLst/>
            </a:prstGeom>
          </p:spPr>
        </p:pic>
        <p:cxnSp>
          <p:nvCxnSpPr>
            <p:cNvPr id="15" name="Connecteur droit avec flèche 14"/>
            <p:cNvCxnSpPr>
              <a:stCxn id="10" idx="2"/>
            </p:cNvCxnSpPr>
            <p:nvPr/>
          </p:nvCxnSpPr>
          <p:spPr>
            <a:xfrm>
              <a:off x="6372200" y="4390359"/>
              <a:ext cx="0" cy="4788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ZoneTexte 16"/>
          <p:cNvSpPr txBox="1"/>
          <p:nvPr/>
        </p:nvSpPr>
        <p:spPr>
          <a:xfrm rot="20286645">
            <a:off x="6852314" y="4983668"/>
            <a:ext cx="548253" cy="348813"/>
          </a:xfrm>
          <a:prstGeom prst="rect">
            <a:avLst/>
          </a:prstGeom>
          <a:solidFill>
            <a:schemeClr val="bg1"/>
          </a:solidFill>
        </p:spPr>
        <p:txBody>
          <a:bodyPr wrap="square" rtlCol="0">
            <a:spAutoFit/>
          </a:bodyPr>
          <a:lstStyle/>
          <a:p>
            <a:pPr algn="ctr">
              <a:lnSpc>
                <a:spcPts val="1000"/>
              </a:lnSpc>
            </a:pPr>
            <a:r>
              <a:rPr lang="fr-FR" sz="1200" dirty="0"/>
              <a:t>CXR4</a:t>
            </a:r>
          </a:p>
          <a:p>
            <a:pPr algn="ctr">
              <a:lnSpc>
                <a:spcPts val="1000"/>
              </a:lnSpc>
            </a:pPr>
            <a:r>
              <a:rPr lang="fr-FR" sz="1200" dirty="0"/>
              <a:t>CCR5</a:t>
            </a:r>
          </a:p>
        </p:txBody>
      </p:sp>
      <p:sp>
        <p:nvSpPr>
          <p:cNvPr id="18" name="Arc 17"/>
          <p:cNvSpPr/>
          <p:nvPr/>
        </p:nvSpPr>
        <p:spPr>
          <a:xfrm rot="21252564" flipH="1">
            <a:off x="4890739" y="5617880"/>
            <a:ext cx="2128096" cy="1480072"/>
          </a:xfrm>
          <a:prstGeom prst="arc">
            <a:avLst>
              <a:gd name="adj1" fmla="val 15733736"/>
              <a:gd name="adj2" fmla="val 20139819"/>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p:cNvSpPr/>
          <p:nvPr/>
        </p:nvSpPr>
        <p:spPr>
          <a:xfrm rot="21252564" flipH="1">
            <a:off x="4831797" y="5461851"/>
            <a:ext cx="2166623" cy="1480072"/>
          </a:xfrm>
          <a:prstGeom prst="arc">
            <a:avLst>
              <a:gd name="adj1" fmla="val 15733736"/>
              <a:gd name="adj2" fmla="val 20139819"/>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rot="1524319" flipH="1">
            <a:off x="6754972" y="5615298"/>
            <a:ext cx="1672821" cy="691688"/>
          </a:xfrm>
          <a:prstGeom prst="arc">
            <a:avLst>
              <a:gd name="adj1" fmla="val 15733736"/>
              <a:gd name="adj2" fmla="val 20139819"/>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rc 20"/>
          <p:cNvSpPr/>
          <p:nvPr/>
        </p:nvSpPr>
        <p:spPr>
          <a:xfrm rot="1524319" flipH="1">
            <a:off x="6635528" y="5739752"/>
            <a:ext cx="1672821" cy="691688"/>
          </a:xfrm>
          <a:prstGeom prst="arc">
            <a:avLst>
              <a:gd name="adj1" fmla="val 15733736"/>
              <a:gd name="adj2" fmla="val 20139819"/>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278233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34451" y="1052736"/>
            <a:ext cx="6275098" cy="4124206"/>
          </a:xfrm>
          <a:prstGeom prst="rect">
            <a:avLst/>
          </a:prstGeom>
          <a:noFill/>
        </p:spPr>
        <p:txBody>
          <a:bodyPr wrap="square" rtlCol="0">
            <a:spAutoFit/>
          </a:bodyPr>
          <a:lstStyle/>
          <a:p>
            <a:pPr algn="ctr"/>
            <a:r>
              <a:rPr lang="fr-FR" sz="2400" b="1" dirty="0"/>
              <a:t>… petit génome de 9181 nucléotides</a:t>
            </a:r>
            <a:r>
              <a:rPr lang="fr-FR" sz="2400" dirty="0"/>
              <a:t>…</a:t>
            </a:r>
          </a:p>
          <a:p>
            <a:pPr algn="ctr"/>
            <a:endParaRPr lang="fr-FR" sz="2400" dirty="0"/>
          </a:p>
          <a:p>
            <a:pPr algn="ctr"/>
            <a:endParaRPr lang="fr-FR" sz="2400" dirty="0"/>
          </a:p>
          <a:p>
            <a:pPr algn="ctr"/>
            <a:endParaRPr lang="fr-FR" sz="2400" dirty="0"/>
          </a:p>
          <a:p>
            <a:pPr algn="ctr"/>
            <a:endParaRPr lang="fr-FR" sz="2400" dirty="0"/>
          </a:p>
          <a:p>
            <a:pPr algn="ctr"/>
            <a:endParaRPr lang="fr-FR" sz="2400" dirty="0"/>
          </a:p>
          <a:p>
            <a:pPr algn="ctr"/>
            <a:endParaRPr lang="fr-FR" sz="2400" dirty="0"/>
          </a:p>
          <a:p>
            <a:pPr algn="ctr"/>
            <a:endParaRPr lang="fr-FR" b="1" dirty="0"/>
          </a:p>
          <a:p>
            <a:pPr algn="ctr"/>
            <a:r>
              <a:rPr lang="fr-FR" sz="2000" dirty="0"/>
              <a:t>encore un génome de type </a:t>
            </a:r>
            <a:r>
              <a:rPr lang="fr-FR" sz="2000" i="1" dirty="0"/>
              <a:t>"couteau suisse" </a:t>
            </a:r>
          </a:p>
          <a:p>
            <a:pPr algn="ctr"/>
            <a:endParaRPr lang="fr-FR" sz="2000" i="1" dirty="0"/>
          </a:p>
          <a:p>
            <a:pPr algn="ctr"/>
            <a:r>
              <a:rPr lang="fr-FR" dirty="0"/>
              <a:t>3 gènes, 3 protéines structurales et 6 protéines auxiliaires</a:t>
            </a:r>
          </a:p>
          <a:p>
            <a:endParaRPr lang="fr-FR" dirty="0"/>
          </a:p>
        </p:txBody>
      </p:sp>
      <p:grpSp>
        <p:nvGrpSpPr>
          <p:cNvPr id="3" name="Groupe 2"/>
          <p:cNvGrpSpPr/>
          <p:nvPr/>
        </p:nvGrpSpPr>
        <p:grpSpPr>
          <a:xfrm>
            <a:off x="2130379" y="2044824"/>
            <a:ext cx="4883243" cy="1295400"/>
            <a:chOff x="2130379" y="1916832"/>
            <a:chExt cx="4883243" cy="1295400"/>
          </a:xfrm>
        </p:grpSpPr>
        <p:grpSp>
          <p:nvGrpSpPr>
            <p:cNvPr id="4" name="Groupe 6"/>
            <p:cNvGrpSpPr>
              <a:grpSpLocks/>
            </p:cNvGrpSpPr>
            <p:nvPr/>
          </p:nvGrpSpPr>
          <p:grpSpPr bwMode="auto">
            <a:xfrm>
              <a:off x="2130379" y="1916832"/>
              <a:ext cx="4883243" cy="1295400"/>
              <a:chOff x="2035883" y="4725144"/>
              <a:chExt cx="4883596" cy="1296144"/>
            </a:xfrm>
          </p:grpSpPr>
          <p:grpSp>
            <p:nvGrpSpPr>
              <p:cNvPr id="6" name="Groupe 20"/>
              <p:cNvGrpSpPr>
                <a:grpSpLocks/>
              </p:cNvGrpSpPr>
              <p:nvPr/>
            </p:nvGrpSpPr>
            <p:grpSpPr bwMode="auto">
              <a:xfrm>
                <a:off x="2035883" y="4725144"/>
                <a:ext cx="4883596" cy="1296144"/>
                <a:chOff x="2058194" y="4797152"/>
                <a:chExt cx="5027612" cy="1348334"/>
              </a:xfrm>
            </p:grpSpPr>
            <p:grpSp>
              <p:nvGrpSpPr>
                <p:cNvPr id="10" name="Groupe 18"/>
                <p:cNvGrpSpPr>
                  <a:grpSpLocks/>
                </p:cNvGrpSpPr>
                <p:nvPr/>
              </p:nvGrpSpPr>
              <p:grpSpPr bwMode="auto">
                <a:xfrm>
                  <a:off x="2058194" y="4797152"/>
                  <a:ext cx="5027612" cy="1348334"/>
                  <a:chOff x="2012421" y="4105172"/>
                  <a:chExt cx="7353635" cy="2040314"/>
                </a:xfrm>
              </p:grpSpPr>
              <p:pic>
                <p:nvPicPr>
                  <p:cNvPr id="12" name="Image 7"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2421" y="4105172"/>
                    <a:ext cx="7353635" cy="204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953003" y="4447726"/>
                    <a:ext cx="736306" cy="207531"/>
                  </a:xfrm>
                  <a:prstGeom prst="rect">
                    <a:avLst/>
                  </a:prstGeom>
                  <a:solidFill>
                    <a:srgbClr val="FFFF00"/>
                  </a:solidFill>
                  <a:ln w="3175">
                    <a:solidFill>
                      <a:srgbClr val="E7E2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1" name="Rectangle 10"/>
                <p:cNvSpPr/>
                <p:nvPr/>
              </p:nvSpPr>
              <p:spPr>
                <a:xfrm>
                  <a:off x="5940068" y="4940909"/>
                  <a:ext cx="1145738" cy="360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7" name="Groupe 24"/>
              <p:cNvGrpSpPr>
                <a:grpSpLocks/>
              </p:cNvGrpSpPr>
              <p:nvPr/>
            </p:nvGrpSpPr>
            <p:grpSpPr bwMode="auto">
              <a:xfrm>
                <a:off x="5852039" y="4898368"/>
                <a:ext cx="232129" cy="269591"/>
                <a:chOff x="6692823" y="5095230"/>
                <a:chExt cx="232129" cy="269591"/>
              </a:xfrm>
            </p:grpSpPr>
            <p:pic>
              <p:nvPicPr>
                <p:cNvPr id="8" name="Image 21"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8543" y="5095230"/>
                  <a:ext cx="186409" cy="2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693386" y="5095143"/>
                  <a:ext cx="46040" cy="270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sp>
          <p:nvSpPr>
            <p:cNvPr id="5" name="Rectangle 4"/>
            <p:cNvSpPr/>
            <p:nvPr/>
          </p:nvSpPr>
          <p:spPr>
            <a:xfrm>
              <a:off x="3059832" y="2060848"/>
              <a:ext cx="50405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9366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458956"/>
            <a:ext cx="8136904" cy="5940088"/>
          </a:xfrm>
          <a:prstGeom prst="rect">
            <a:avLst/>
          </a:prstGeom>
          <a:noFill/>
        </p:spPr>
        <p:txBody>
          <a:bodyPr wrap="square">
            <a:spAutoFit/>
          </a:bodyPr>
          <a:lstStyle/>
          <a:p>
            <a:pPr algn="just" fontAlgn="auto">
              <a:spcBef>
                <a:spcPts val="0"/>
              </a:spcBef>
              <a:spcAft>
                <a:spcPts val="0"/>
              </a:spcAft>
              <a:defRPr/>
            </a:pPr>
            <a:r>
              <a:rPr lang="fr-FR" sz="3200" b="1" dirty="0">
                <a:solidFill>
                  <a:srgbClr val="FF0000"/>
                </a:solidFill>
              </a:rPr>
              <a:t>… mais nombreux !</a:t>
            </a:r>
          </a:p>
          <a:p>
            <a:pPr algn="just" fontAlgn="auto">
              <a:spcBef>
                <a:spcPts val="0"/>
              </a:spcBef>
              <a:spcAft>
                <a:spcPts val="0"/>
              </a:spcAft>
              <a:defRPr/>
            </a:pPr>
            <a:endParaRPr lang="fr-FR" dirty="0">
              <a:latin typeface="+mn-lt"/>
              <a:cs typeface="+mn-cs"/>
            </a:endParaRPr>
          </a:p>
          <a:p>
            <a:pPr algn="just" fontAlgn="auto">
              <a:spcBef>
                <a:spcPts val="0"/>
              </a:spcBef>
              <a:spcAft>
                <a:spcPts val="0"/>
              </a:spcAft>
              <a:defRPr/>
            </a:pPr>
            <a:endParaRPr lang="fr-FR" dirty="0">
              <a:latin typeface="+mn-lt"/>
              <a:cs typeface="+mn-cs"/>
            </a:endParaRPr>
          </a:p>
          <a:p>
            <a:pPr algn="just" fontAlgn="auto">
              <a:spcBef>
                <a:spcPts val="0"/>
              </a:spcBef>
              <a:spcAft>
                <a:spcPts val="0"/>
              </a:spcAft>
              <a:defRPr/>
            </a:pPr>
            <a:r>
              <a:rPr lang="fr-FR" dirty="0">
                <a:latin typeface="+mn-lt"/>
                <a:cs typeface="+mn-cs"/>
              </a:rPr>
              <a:t>- 1 ml d’eau de mer contient entre </a:t>
            </a:r>
            <a:r>
              <a:rPr lang="fr-FR" b="1" dirty="0">
                <a:solidFill>
                  <a:srgbClr val="FF0000"/>
                </a:solidFill>
                <a:latin typeface="+mn-lt"/>
                <a:cs typeface="+mn-cs"/>
              </a:rPr>
              <a:t>10</a:t>
            </a:r>
            <a:r>
              <a:rPr lang="fr-FR" b="1" baseline="30000" dirty="0">
                <a:solidFill>
                  <a:srgbClr val="FF0000"/>
                </a:solidFill>
                <a:latin typeface="+mn-lt"/>
                <a:cs typeface="+mn-cs"/>
              </a:rPr>
              <a:t>8</a:t>
            </a:r>
            <a:r>
              <a:rPr lang="fr-FR" dirty="0">
                <a:latin typeface="+mn-lt"/>
                <a:cs typeface="+mn-cs"/>
              </a:rPr>
              <a:t> et </a:t>
            </a:r>
            <a:r>
              <a:rPr lang="fr-FR" b="1" dirty="0">
                <a:solidFill>
                  <a:srgbClr val="FF0000"/>
                </a:solidFill>
                <a:latin typeface="+mn-lt"/>
                <a:cs typeface="+mn-cs"/>
              </a:rPr>
              <a:t>10</a:t>
            </a:r>
            <a:r>
              <a:rPr lang="fr-FR" b="1" baseline="30000" dirty="0">
                <a:solidFill>
                  <a:srgbClr val="FF0000"/>
                </a:solidFill>
                <a:latin typeface="+mn-lt"/>
                <a:cs typeface="+mn-cs"/>
              </a:rPr>
              <a:t>9</a:t>
            </a:r>
            <a:r>
              <a:rPr lang="fr-FR" dirty="0">
                <a:latin typeface="+mn-lt"/>
                <a:cs typeface="+mn-cs"/>
              </a:rPr>
              <a:t> particules virales, essentiellement des bactériophages; tous les virus de l’océan équivalent au poids de </a:t>
            </a:r>
            <a:r>
              <a:rPr lang="fr-FR" b="1" dirty="0">
                <a:solidFill>
                  <a:srgbClr val="FF0000"/>
                </a:solidFill>
                <a:latin typeface="+mn-lt"/>
                <a:cs typeface="+mn-cs"/>
              </a:rPr>
              <a:t>75 millions de baleines bleues </a:t>
            </a:r>
          </a:p>
          <a:p>
            <a:pPr marL="285750" indent="-285750" algn="just" fontAlgn="auto">
              <a:spcBef>
                <a:spcPts val="0"/>
              </a:spcBef>
              <a:spcAft>
                <a:spcPts val="0"/>
              </a:spcAft>
              <a:buFont typeface="Symbol" panose="05050102010706020507" pitchFamily="18" charset="2"/>
              <a:buChar char="Þ"/>
              <a:defRPr/>
            </a:pPr>
            <a:r>
              <a:rPr lang="fr-FR" dirty="0">
                <a:latin typeface="+mn-lt"/>
                <a:cs typeface="+mn-cs"/>
                <a:sym typeface="Symbol" panose="05050102010706020507" pitchFamily="18" charset="2"/>
              </a:rPr>
              <a:t>importante biomasse qui </a:t>
            </a:r>
            <a:r>
              <a:rPr lang="fr-FR" dirty="0">
                <a:latin typeface="+mn-lt"/>
                <a:cs typeface="+mn-cs"/>
              </a:rPr>
              <a:t>impacte les écosystèmes marins</a:t>
            </a:r>
          </a:p>
          <a:p>
            <a:pPr algn="just" fontAlgn="auto">
              <a:spcBef>
                <a:spcPts val="0"/>
              </a:spcBef>
              <a:spcAft>
                <a:spcPts val="0"/>
              </a:spcAft>
              <a:defRPr/>
            </a:pPr>
            <a:endParaRPr lang="fr-FR" dirty="0">
              <a:latin typeface="+mn-lt"/>
              <a:cs typeface="+mn-cs"/>
            </a:endParaRPr>
          </a:p>
          <a:p>
            <a:pPr marL="285750" indent="-285750" algn="just" fontAlgn="auto">
              <a:spcBef>
                <a:spcPts val="0"/>
              </a:spcBef>
              <a:spcAft>
                <a:spcPts val="0"/>
              </a:spcAft>
              <a:buFontTx/>
              <a:buChar char="-"/>
              <a:defRPr/>
            </a:pPr>
            <a:endParaRPr lang="fr-FR" sz="800" dirty="0">
              <a:latin typeface="+mn-lt"/>
              <a:cs typeface="+mn-cs"/>
            </a:endParaRPr>
          </a:p>
          <a:p>
            <a:pPr algn="just" fontAlgn="auto">
              <a:spcBef>
                <a:spcPts val="0"/>
              </a:spcBef>
              <a:spcAft>
                <a:spcPts val="0"/>
              </a:spcAft>
              <a:defRPr/>
            </a:pPr>
            <a:r>
              <a:rPr lang="fr-FR" dirty="0">
                <a:latin typeface="+mn-lt"/>
                <a:cs typeface="+mn-cs"/>
              </a:rPr>
              <a:t>- le corps humain abrite plus de </a:t>
            </a:r>
            <a:r>
              <a:rPr lang="fr-FR" b="1" dirty="0">
                <a:solidFill>
                  <a:srgbClr val="FF0000"/>
                </a:solidFill>
                <a:latin typeface="+mn-lt"/>
                <a:cs typeface="+mn-cs"/>
              </a:rPr>
              <a:t>3.10</a:t>
            </a:r>
            <a:r>
              <a:rPr lang="fr-FR" b="1" baseline="30000" dirty="0">
                <a:solidFill>
                  <a:srgbClr val="FF0000"/>
                </a:solidFill>
                <a:latin typeface="+mn-lt"/>
                <a:cs typeface="+mn-cs"/>
              </a:rPr>
              <a:t>11</a:t>
            </a:r>
            <a:r>
              <a:rPr lang="fr-FR" dirty="0">
                <a:latin typeface="+mn-lt"/>
                <a:cs typeface="+mn-cs"/>
              </a:rPr>
              <a:t> (300 milliards…) particules virales, essentiellement des bactériophages (impact sur la composition des communautés bactériennes intestinales ou muqueuses). </a:t>
            </a:r>
          </a:p>
          <a:p>
            <a:pPr algn="just" fontAlgn="auto">
              <a:spcBef>
                <a:spcPts val="0"/>
              </a:spcBef>
              <a:spcAft>
                <a:spcPts val="0"/>
              </a:spcAft>
              <a:defRPr/>
            </a:pPr>
            <a:endParaRPr lang="fr-FR" dirty="0">
              <a:latin typeface="+mn-lt"/>
              <a:cs typeface="+mn-cs"/>
            </a:endParaRPr>
          </a:p>
          <a:p>
            <a:pPr algn="just" fontAlgn="auto">
              <a:spcBef>
                <a:spcPts val="0"/>
              </a:spcBef>
              <a:spcAft>
                <a:spcPts val="0"/>
              </a:spcAft>
              <a:defRPr/>
            </a:pPr>
            <a:r>
              <a:rPr lang="fr-FR" dirty="0">
                <a:latin typeface="+mn-lt"/>
                <a:cs typeface="+mn-cs"/>
              </a:rPr>
              <a:t>- 1 m</a:t>
            </a:r>
            <a:r>
              <a:rPr lang="fr-FR" baseline="30000" dirty="0">
                <a:latin typeface="+mn-lt"/>
                <a:cs typeface="+mn-cs"/>
              </a:rPr>
              <a:t>3</a:t>
            </a:r>
            <a:r>
              <a:rPr lang="fr-FR" dirty="0">
                <a:latin typeface="+mn-lt"/>
                <a:cs typeface="+mn-cs"/>
              </a:rPr>
              <a:t> d’air peut contenir </a:t>
            </a:r>
            <a:r>
              <a:rPr lang="fr-FR" b="1" dirty="0">
                <a:solidFill>
                  <a:srgbClr val="FF0000"/>
                </a:solidFill>
                <a:latin typeface="+mn-lt"/>
                <a:cs typeface="+mn-cs"/>
              </a:rPr>
              <a:t>10</a:t>
            </a:r>
            <a:r>
              <a:rPr lang="fr-FR" b="1" baseline="30000" dirty="0">
                <a:solidFill>
                  <a:srgbClr val="FF0000"/>
                </a:solidFill>
                <a:latin typeface="+mn-lt"/>
                <a:cs typeface="+mn-cs"/>
              </a:rPr>
              <a:t>6</a:t>
            </a:r>
            <a:r>
              <a:rPr lang="fr-FR" dirty="0">
                <a:latin typeface="+mn-lt"/>
                <a:cs typeface="+mn-cs"/>
              </a:rPr>
              <a:t> particules virales; nous en inhalons </a:t>
            </a:r>
            <a:r>
              <a:rPr lang="fr-FR" b="1" dirty="0">
                <a:solidFill>
                  <a:srgbClr val="FF0000"/>
                </a:solidFill>
                <a:latin typeface="+mn-lt"/>
                <a:cs typeface="+mn-cs"/>
              </a:rPr>
              <a:t>6.10</a:t>
            </a:r>
            <a:r>
              <a:rPr lang="fr-FR" b="1" baseline="30000" dirty="0">
                <a:solidFill>
                  <a:srgbClr val="FF0000"/>
                </a:solidFill>
                <a:latin typeface="+mn-lt"/>
                <a:cs typeface="+mn-cs"/>
              </a:rPr>
              <a:t>6</a:t>
            </a:r>
            <a:r>
              <a:rPr lang="fr-FR" dirty="0">
                <a:latin typeface="+mn-lt"/>
                <a:cs typeface="+mn-cs"/>
              </a:rPr>
              <a:t> par homme et par jour. Notre mucus pulmonaire contient en moyenne </a:t>
            </a:r>
            <a:r>
              <a:rPr lang="fr-FR" b="1" dirty="0">
                <a:solidFill>
                  <a:srgbClr val="FF0000"/>
                </a:solidFill>
                <a:latin typeface="+mn-lt"/>
                <a:cs typeface="+mn-cs"/>
              </a:rPr>
              <a:t>174 </a:t>
            </a:r>
            <a:r>
              <a:rPr lang="fr-FR" dirty="0">
                <a:latin typeface="+mn-lt"/>
                <a:cs typeface="+mn-cs"/>
              </a:rPr>
              <a:t>espèces virales dont 10% seulement ressemblent vaguement à des virus connus; le reste est inédit.</a:t>
            </a:r>
          </a:p>
          <a:p>
            <a:pPr algn="just" fontAlgn="auto">
              <a:spcBef>
                <a:spcPts val="0"/>
              </a:spcBef>
              <a:spcAft>
                <a:spcPts val="0"/>
              </a:spcAft>
              <a:defRPr/>
            </a:pPr>
            <a:endParaRPr lang="fr-FR" sz="800" dirty="0">
              <a:latin typeface="+mn-lt"/>
              <a:cs typeface="+mn-cs"/>
            </a:endParaRPr>
          </a:p>
          <a:p>
            <a:pPr algn="just" fontAlgn="auto">
              <a:spcBef>
                <a:spcPts val="0"/>
              </a:spcBef>
              <a:spcAft>
                <a:spcPts val="0"/>
              </a:spcAft>
              <a:defRPr/>
            </a:pPr>
            <a:endParaRPr lang="fr-FR" sz="600" dirty="0">
              <a:latin typeface="+mn-lt"/>
              <a:cs typeface="+mn-cs"/>
            </a:endParaRPr>
          </a:p>
          <a:p>
            <a:pPr algn="just" fontAlgn="auto">
              <a:spcBef>
                <a:spcPts val="0"/>
              </a:spcBef>
              <a:spcAft>
                <a:spcPts val="0"/>
              </a:spcAft>
              <a:defRPr/>
            </a:pPr>
            <a:r>
              <a:rPr lang="fr-FR" b="1" dirty="0">
                <a:latin typeface="+mn-lt"/>
                <a:cs typeface="+mn-cs"/>
              </a:rPr>
              <a:t>-</a:t>
            </a:r>
            <a:r>
              <a:rPr lang="fr-FR" b="1" dirty="0">
                <a:solidFill>
                  <a:srgbClr val="FF0000"/>
                </a:solidFill>
                <a:latin typeface="+mn-lt"/>
                <a:cs typeface="+mn-cs"/>
              </a:rPr>
              <a:t> 10</a:t>
            </a:r>
            <a:r>
              <a:rPr lang="fr-FR" b="1" baseline="30000" dirty="0">
                <a:solidFill>
                  <a:srgbClr val="FF0000"/>
                </a:solidFill>
                <a:latin typeface="+mn-lt"/>
                <a:cs typeface="+mn-cs"/>
              </a:rPr>
              <a:t>24</a:t>
            </a:r>
            <a:r>
              <a:rPr lang="fr-FR" b="1" dirty="0">
                <a:solidFill>
                  <a:srgbClr val="FF0000"/>
                </a:solidFill>
                <a:latin typeface="+mn-lt"/>
                <a:cs typeface="+mn-cs"/>
              </a:rPr>
              <a:t> </a:t>
            </a:r>
            <a:r>
              <a:rPr lang="fr-FR" dirty="0">
                <a:latin typeface="+mn-lt"/>
                <a:cs typeface="+mn-cs"/>
              </a:rPr>
              <a:t>(10 millions de milliards de milliards) nouvelles particules virales sont créées chaque seconde; tous les génomes viraux de la planète mis bout à bout représenteraient une longueur équivalente à </a:t>
            </a:r>
            <a:r>
              <a:rPr lang="fr-FR" b="1" dirty="0">
                <a:solidFill>
                  <a:srgbClr val="FF0000"/>
                </a:solidFill>
                <a:latin typeface="+mn-lt"/>
                <a:cs typeface="+mn-cs"/>
              </a:rPr>
              <a:t>250 millions d’années lumières</a:t>
            </a:r>
            <a:r>
              <a:rPr lang="fr-FR" dirty="0">
                <a:latin typeface="+mn-lt"/>
                <a:cs typeface="+mn-cs"/>
              </a:rPr>
              <a:t>.</a:t>
            </a:r>
          </a:p>
          <a:p>
            <a:pPr algn="just" fontAlgn="auto">
              <a:spcBef>
                <a:spcPts val="0"/>
              </a:spcBef>
              <a:spcAft>
                <a:spcPts val="0"/>
              </a:spcAft>
              <a:defRPr/>
            </a:pPr>
            <a:endParaRPr lang="fr-FR" sz="800" dirty="0">
              <a:latin typeface="+mn-lt"/>
              <a:cs typeface="+mn-cs"/>
            </a:endParaRPr>
          </a:p>
          <a:p>
            <a:pPr algn="just" fontAlgn="auto">
              <a:spcBef>
                <a:spcPts val="0"/>
              </a:spcBef>
              <a:spcAft>
                <a:spcPts val="0"/>
              </a:spcAft>
              <a:defRPr/>
            </a:pPr>
            <a:endParaRPr lang="fr-FR" sz="1200" dirty="0">
              <a:latin typeface="+mn-lt"/>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onnecteur droit 29"/>
          <p:cNvCxnSpPr/>
          <p:nvPr/>
        </p:nvCxnSpPr>
        <p:spPr bwMode="auto">
          <a:xfrm flipV="1">
            <a:off x="3667126" y="3445915"/>
            <a:ext cx="0" cy="76993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9891" name="ZoneTexte 20"/>
          <p:cNvSpPr txBox="1">
            <a:spLocks noChangeArrowheads="1"/>
          </p:cNvSpPr>
          <p:nvPr/>
        </p:nvSpPr>
        <p:spPr bwMode="auto">
          <a:xfrm>
            <a:off x="506413" y="4215823"/>
            <a:ext cx="3160570" cy="1004282"/>
          </a:xfrm>
          <a:prstGeom prst="rect">
            <a:avLst/>
          </a:prstGeom>
          <a:solidFill>
            <a:schemeClr val="bg1">
              <a:lumMod val="95000"/>
            </a:schemeClr>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b="1"/>
              <a:t>chute des CD4+</a:t>
            </a:r>
          </a:p>
          <a:p>
            <a:pPr algn="just">
              <a:lnSpc>
                <a:spcPts val="1500"/>
              </a:lnSpc>
            </a:pPr>
            <a:r>
              <a:rPr lang="fr-FR" altLang="fr-FR" sz="1600"/>
              <a:t> </a:t>
            </a:r>
            <a:r>
              <a:rPr lang="fr-FR" altLang="fr-FR" sz="1400"/>
              <a:t>phase asymptomatique (50% des cas) ou symptômes peu spécifiques qui ressemblent à ceux d’une infection virale aigüe (fièvre, fatigue, courbature, etc…)</a:t>
            </a:r>
          </a:p>
        </p:txBody>
      </p:sp>
      <p:grpSp>
        <p:nvGrpSpPr>
          <p:cNvPr id="79892" name="Groupe 24"/>
          <p:cNvGrpSpPr>
            <a:grpSpLocks/>
          </p:cNvGrpSpPr>
          <p:nvPr/>
        </p:nvGrpSpPr>
        <p:grpSpPr bwMode="auto">
          <a:xfrm>
            <a:off x="488951" y="2205636"/>
            <a:ext cx="3013076" cy="1788683"/>
            <a:chOff x="-446639" y="1518514"/>
            <a:chExt cx="3243483" cy="2009996"/>
          </a:xfrm>
        </p:grpSpPr>
        <p:cxnSp>
          <p:nvCxnSpPr>
            <p:cNvPr id="3" name="Connecteur droit 2"/>
            <p:cNvCxnSpPr/>
            <p:nvPr/>
          </p:nvCxnSpPr>
          <p:spPr>
            <a:xfrm>
              <a:off x="-446639" y="2907345"/>
              <a:ext cx="3243482" cy="35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a:off x="1036751" y="2208494"/>
              <a:ext cx="0" cy="693945"/>
            </a:xfrm>
            <a:prstGeom prst="straightConnector1">
              <a:avLst/>
            </a:prstGeom>
            <a:ln w="19050">
              <a:solidFill>
                <a:srgbClr val="00C057"/>
              </a:solidFill>
              <a:tailEnd type="arrow"/>
            </a:ln>
          </p:spPr>
          <p:style>
            <a:lnRef idx="1">
              <a:schemeClr val="accent1"/>
            </a:lnRef>
            <a:fillRef idx="0">
              <a:schemeClr val="accent1"/>
            </a:fillRef>
            <a:effectRef idx="0">
              <a:schemeClr val="accent1"/>
            </a:effectRef>
            <a:fontRef idx="minor">
              <a:schemeClr val="tx1"/>
            </a:fontRef>
          </p:style>
        </p:cxnSp>
        <p:sp>
          <p:nvSpPr>
            <p:cNvPr id="79904" name="ZoneTexte 5"/>
            <p:cNvSpPr txBox="1">
              <a:spLocks noChangeArrowheads="1"/>
            </p:cNvSpPr>
            <p:nvPr/>
          </p:nvSpPr>
          <p:spPr bwMode="auto">
            <a:xfrm>
              <a:off x="223970" y="1518514"/>
              <a:ext cx="1656184"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t>primo-infection par 1 virion HIV</a:t>
              </a:r>
            </a:p>
          </p:txBody>
        </p:sp>
        <p:grpSp>
          <p:nvGrpSpPr>
            <p:cNvPr id="79905" name="Groupe 11"/>
            <p:cNvGrpSpPr>
              <a:grpSpLocks/>
            </p:cNvGrpSpPr>
            <p:nvPr/>
          </p:nvGrpSpPr>
          <p:grpSpPr bwMode="auto">
            <a:xfrm>
              <a:off x="920249" y="2917270"/>
              <a:ext cx="648072" cy="611240"/>
              <a:chOff x="920249" y="2917270"/>
              <a:chExt cx="648072" cy="611240"/>
            </a:xfrm>
          </p:grpSpPr>
          <p:sp>
            <p:nvSpPr>
              <p:cNvPr id="7" name="Accolade ouvrante 6"/>
              <p:cNvSpPr/>
              <p:nvPr/>
            </p:nvSpPr>
            <p:spPr>
              <a:xfrm rot="16200000">
                <a:off x="1107843" y="2836559"/>
                <a:ext cx="272940" cy="432350"/>
              </a:xfrm>
              <a:prstGeom prst="leftBrace">
                <a:avLst/>
              </a:prstGeom>
              <a:ln w="19050">
                <a:solidFill>
                  <a:srgbClr val="00C057"/>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9917" name="ZoneTexte 7"/>
              <p:cNvSpPr txBox="1">
                <a:spLocks noChangeArrowheads="1"/>
              </p:cNvSpPr>
              <p:nvPr/>
            </p:nvSpPr>
            <p:spPr bwMode="auto">
              <a:xfrm>
                <a:off x="920249" y="3189956"/>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24h</a:t>
                </a:r>
              </a:p>
            </p:txBody>
          </p:sp>
        </p:grpSp>
        <p:sp>
          <p:nvSpPr>
            <p:cNvPr id="79906" name="ZoneTexte 8"/>
            <p:cNvSpPr txBox="1">
              <a:spLocks noChangeArrowheads="1"/>
            </p:cNvSpPr>
            <p:nvPr/>
          </p:nvSpPr>
          <p:spPr bwMode="auto">
            <a:xfrm>
              <a:off x="1192594" y="2586390"/>
              <a:ext cx="524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a:t>10</a:t>
              </a:r>
              <a:r>
                <a:rPr lang="fr-FR" altLang="fr-FR" sz="1600" baseline="30000"/>
                <a:t>4</a:t>
              </a:r>
              <a:endParaRPr lang="fr-FR" altLang="fr-FR" sz="1600"/>
            </a:p>
          </p:txBody>
        </p:sp>
        <p:grpSp>
          <p:nvGrpSpPr>
            <p:cNvPr id="79907" name="Groupe 12"/>
            <p:cNvGrpSpPr>
              <a:grpSpLocks/>
            </p:cNvGrpSpPr>
            <p:nvPr/>
          </p:nvGrpSpPr>
          <p:grpSpPr bwMode="auto">
            <a:xfrm>
              <a:off x="1390059" y="2910745"/>
              <a:ext cx="648072" cy="611240"/>
              <a:chOff x="920249" y="2917270"/>
              <a:chExt cx="648072" cy="611240"/>
            </a:xfrm>
          </p:grpSpPr>
          <p:sp>
            <p:nvSpPr>
              <p:cNvPr id="14" name="Accolade ouvrante 13"/>
              <p:cNvSpPr/>
              <p:nvPr/>
            </p:nvSpPr>
            <p:spPr>
              <a:xfrm rot="16200000">
                <a:off x="1085763" y="2837732"/>
                <a:ext cx="272939" cy="432350"/>
              </a:xfrm>
              <a:prstGeom prst="leftBrace">
                <a:avLst/>
              </a:prstGeom>
              <a:ln w="19050">
                <a:solidFill>
                  <a:srgbClr val="00C057"/>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9915" name="ZoneTexte 14"/>
              <p:cNvSpPr txBox="1">
                <a:spLocks noChangeArrowheads="1"/>
              </p:cNvSpPr>
              <p:nvPr/>
            </p:nvSpPr>
            <p:spPr bwMode="auto">
              <a:xfrm>
                <a:off x="920249" y="3189956"/>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48h</a:t>
                </a:r>
                <a:endParaRPr lang="fr-FR" altLang="fr-FR"/>
              </a:p>
            </p:txBody>
          </p:sp>
        </p:grpSp>
        <p:sp>
          <p:nvSpPr>
            <p:cNvPr id="79908" name="ZoneTexte 15"/>
            <p:cNvSpPr txBox="1">
              <a:spLocks noChangeArrowheads="1"/>
            </p:cNvSpPr>
            <p:nvPr/>
          </p:nvSpPr>
          <p:spPr bwMode="auto">
            <a:xfrm>
              <a:off x="1645492" y="2596883"/>
              <a:ext cx="524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a:t>10</a:t>
              </a:r>
              <a:r>
                <a:rPr lang="fr-FR" altLang="fr-FR" sz="1600" baseline="30000"/>
                <a:t>8</a:t>
              </a:r>
              <a:endParaRPr lang="fr-FR" altLang="fr-FR" sz="1600"/>
            </a:p>
          </p:txBody>
        </p:sp>
        <p:grpSp>
          <p:nvGrpSpPr>
            <p:cNvPr id="79909" name="Groupe 16"/>
            <p:cNvGrpSpPr>
              <a:grpSpLocks/>
            </p:cNvGrpSpPr>
            <p:nvPr/>
          </p:nvGrpSpPr>
          <p:grpSpPr bwMode="auto">
            <a:xfrm>
              <a:off x="1825521" y="2917270"/>
              <a:ext cx="648072" cy="611240"/>
              <a:chOff x="920249" y="2917270"/>
              <a:chExt cx="648072" cy="611240"/>
            </a:xfrm>
          </p:grpSpPr>
          <p:sp>
            <p:nvSpPr>
              <p:cNvPr id="18" name="Accolade ouvrante 17"/>
              <p:cNvSpPr/>
              <p:nvPr/>
            </p:nvSpPr>
            <p:spPr>
              <a:xfrm rot="16200000">
                <a:off x="1106575" y="2836559"/>
                <a:ext cx="272940" cy="432351"/>
              </a:xfrm>
              <a:prstGeom prst="leftBrace">
                <a:avLst/>
              </a:prstGeom>
              <a:ln w="19050">
                <a:solidFill>
                  <a:srgbClr val="00C057"/>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79913" name="ZoneTexte 18"/>
              <p:cNvSpPr txBox="1">
                <a:spLocks noChangeArrowheads="1"/>
              </p:cNvSpPr>
              <p:nvPr/>
            </p:nvSpPr>
            <p:spPr bwMode="auto">
              <a:xfrm>
                <a:off x="920249" y="3189956"/>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72h</a:t>
                </a:r>
                <a:endParaRPr lang="fr-FR" altLang="fr-FR"/>
              </a:p>
            </p:txBody>
          </p:sp>
        </p:grpSp>
        <p:sp>
          <p:nvSpPr>
            <p:cNvPr id="79910" name="ZoneTexte 19"/>
            <p:cNvSpPr txBox="1">
              <a:spLocks noChangeArrowheads="1"/>
            </p:cNvSpPr>
            <p:nvPr/>
          </p:nvSpPr>
          <p:spPr bwMode="auto">
            <a:xfrm>
              <a:off x="2103369" y="2582733"/>
              <a:ext cx="596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600"/>
                <a:t>10</a:t>
              </a:r>
              <a:r>
                <a:rPr lang="fr-FR" altLang="fr-FR" sz="1600" baseline="30000"/>
                <a:t>12</a:t>
              </a:r>
              <a:endParaRPr lang="fr-FR" altLang="fr-FR" sz="1600"/>
            </a:p>
          </p:txBody>
        </p:sp>
        <p:sp>
          <p:nvSpPr>
            <p:cNvPr id="23" name="Accolade ouvrante 22"/>
            <p:cNvSpPr/>
            <p:nvPr/>
          </p:nvSpPr>
          <p:spPr>
            <a:xfrm rot="16200000">
              <a:off x="2444199" y="2831208"/>
              <a:ext cx="272939" cy="432350"/>
            </a:xfrm>
            <a:prstGeom prst="leftBrace">
              <a:avLst/>
            </a:prstGeom>
            <a:noFill/>
            <a:ln w="19050">
              <a:solidFill>
                <a:srgbClr val="00C057"/>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pSp>
      <p:cxnSp>
        <p:nvCxnSpPr>
          <p:cNvPr id="32" name="Connecteur droit 31"/>
          <p:cNvCxnSpPr/>
          <p:nvPr/>
        </p:nvCxnSpPr>
        <p:spPr bwMode="auto">
          <a:xfrm flipV="1">
            <a:off x="3549651" y="3442739"/>
            <a:ext cx="466725" cy="635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bwMode="auto">
          <a:xfrm>
            <a:off x="3962401" y="3442739"/>
            <a:ext cx="418941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895" name="ZoneTexte 34"/>
          <p:cNvSpPr txBox="1">
            <a:spLocks noChangeArrowheads="1"/>
          </p:cNvSpPr>
          <p:nvPr/>
        </p:nvSpPr>
        <p:spPr bwMode="auto">
          <a:xfrm>
            <a:off x="3363142" y="3679790"/>
            <a:ext cx="607682" cy="328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a:t>20 j</a:t>
            </a:r>
          </a:p>
        </p:txBody>
      </p:sp>
      <p:cxnSp>
        <p:nvCxnSpPr>
          <p:cNvPr id="24" name="Connecteur droit 23"/>
          <p:cNvCxnSpPr/>
          <p:nvPr/>
        </p:nvCxnSpPr>
        <p:spPr bwMode="auto">
          <a:xfrm>
            <a:off x="3895726" y="3442739"/>
            <a:ext cx="0" cy="209073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9897" name="ZoneTexte 25"/>
          <p:cNvSpPr txBox="1">
            <a:spLocks noChangeArrowheads="1"/>
          </p:cNvSpPr>
          <p:nvPr/>
        </p:nvSpPr>
        <p:spPr bwMode="auto">
          <a:xfrm>
            <a:off x="4044562" y="3717658"/>
            <a:ext cx="3312165" cy="1054312"/>
          </a:xfrm>
          <a:prstGeom prst="rect">
            <a:avLst/>
          </a:prstGeom>
          <a:solidFill>
            <a:schemeClr val="bg1">
              <a:lumMod val="95000"/>
            </a:schemeClr>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b="1"/>
              <a:t>phase de latence</a:t>
            </a:r>
          </a:p>
          <a:p>
            <a:pPr algn="ctr">
              <a:lnSpc>
                <a:spcPts val="1500"/>
              </a:lnSpc>
            </a:pPr>
            <a:r>
              <a:rPr lang="fr-FR" altLang="fr-FR" sz="1400"/>
              <a:t>infection chronique (lutte permanente entre les virus et le système immunitaire) diminution progressive des CD4+</a:t>
            </a:r>
          </a:p>
          <a:p>
            <a:pPr algn="ctr">
              <a:lnSpc>
                <a:spcPts val="1500"/>
              </a:lnSpc>
            </a:pPr>
            <a:r>
              <a:rPr lang="fr-FR" altLang="fr-FR" sz="1600" b="1"/>
              <a:t>10-15 ans</a:t>
            </a:r>
          </a:p>
        </p:txBody>
      </p:sp>
      <p:sp>
        <p:nvSpPr>
          <p:cNvPr id="79898" name="ZoneTexte 38"/>
          <p:cNvSpPr txBox="1">
            <a:spLocks noChangeArrowheads="1"/>
          </p:cNvSpPr>
          <p:nvPr/>
        </p:nvSpPr>
        <p:spPr bwMode="auto">
          <a:xfrm>
            <a:off x="6057020" y="4974161"/>
            <a:ext cx="2871080" cy="1246495"/>
          </a:xfrm>
          <a:prstGeom prst="rect">
            <a:avLst/>
          </a:prstGeom>
          <a:solidFill>
            <a:schemeClr val="bg1">
              <a:lumMod val="95000"/>
            </a:schemeClr>
          </a:solidFill>
          <a:ln w="317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b="1" dirty="0"/>
              <a:t>Maladies opportunistes</a:t>
            </a:r>
          </a:p>
          <a:p>
            <a:pPr lvl="1">
              <a:lnSpc>
                <a:spcPts val="1500"/>
              </a:lnSpc>
            </a:pPr>
            <a:r>
              <a:rPr lang="fr-FR" altLang="fr-FR" sz="1400" dirty="0"/>
              <a:t>- syndrome de Kaposi (cancer)</a:t>
            </a:r>
          </a:p>
          <a:p>
            <a:pPr lvl="1">
              <a:lnSpc>
                <a:spcPts val="1500"/>
              </a:lnSpc>
            </a:pPr>
            <a:r>
              <a:rPr lang="fr-FR" altLang="fr-FR" sz="1400" dirty="0"/>
              <a:t>- parasitoses (</a:t>
            </a:r>
            <a:r>
              <a:rPr lang="fr-FR" altLang="fr-FR" sz="1400" i="1" dirty="0" err="1"/>
              <a:t>Toxoplasma</a:t>
            </a:r>
            <a:r>
              <a:rPr lang="fr-FR" altLang="fr-FR" sz="1400" dirty="0"/>
              <a:t>)</a:t>
            </a:r>
          </a:p>
          <a:p>
            <a:pPr lvl="1">
              <a:lnSpc>
                <a:spcPts val="1500"/>
              </a:lnSpc>
            </a:pPr>
            <a:r>
              <a:rPr lang="fr-FR" altLang="fr-FR" sz="1400" dirty="0"/>
              <a:t>- mycoses (</a:t>
            </a:r>
            <a:r>
              <a:rPr lang="fr-FR" altLang="fr-FR" sz="1400" i="1" dirty="0"/>
              <a:t>Candida</a:t>
            </a:r>
            <a:r>
              <a:rPr lang="fr-FR" altLang="fr-FR" sz="1400" dirty="0"/>
              <a:t>)</a:t>
            </a:r>
          </a:p>
          <a:p>
            <a:pPr lvl="1">
              <a:lnSpc>
                <a:spcPts val="1500"/>
              </a:lnSpc>
            </a:pPr>
            <a:r>
              <a:rPr lang="fr-FR" altLang="fr-FR" sz="1400" dirty="0"/>
              <a:t>- bactériose (</a:t>
            </a:r>
            <a:r>
              <a:rPr lang="fr-FR" altLang="fr-FR" sz="1400" i="1" dirty="0"/>
              <a:t>Salmonella</a:t>
            </a:r>
            <a:r>
              <a:rPr lang="fr-FR" altLang="fr-FR" sz="1400" dirty="0"/>
              <a:t>)</a:t>
            </a:r>
          </a:p>
          <a:p>
            <a:pPr lvl="1">
              <a:lnSpc>
                <a:spcPts val="1500"/>
              </a:lnSpc>
            </a:pPr>
            <a:r>
              <a:rPr lang="fr-FR" altLang="fr-FR" sz="1400" dirty="0"/>
              <a:t>- virose (</a:t>
            </a:r>
            <a:r>
              <a:rPr lang="fr-FR" altLang="fr-FR" sz="1400" i="1" dirty="0"/>
              <a:t>Herpes simplex</a:t>
            </a:r>
            <a:r>
              <a:rPr lang="fr-FR" altLang="fr-FR" sz="1400" dirty="0"/>
              <a:t>)</a:t>
            </a:r>
          </a:p>
        </p:txBody>
      </p:sp>
      <p:cxnSp>
        <p:nvCxnSpPr>
          <p:cNvPr id="41" name="Connecteur droit 40"/>
          <p:cNvCxnSpPr/>
          <p:nvPr/>
        </p:nvCxnSpPr>
        <p:spPr bwMode="auto">
          <a:xfrm>
            <a:off x="7531101" y="3439564"/>
            <a:ext cx="0" cy="151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bwMode="auto">
          <a:xfrm>
            <a:off x="7861301" y="3272876"/>
            <a:ext cx="728662" cy="328613"/>
          </a:xfrm>
          <a:prstGeom prst="rect">
            <a:avLst/>
          </a:prstGeom>
          <a:solidFill>
            <a:schemeClr val="bg1">
              <a:lumMod val="95000"/>
            </a:schemeClr>
          </a:solidFill>
          <a:ln w="3175">
            <a:solidFill>
              <a:schemeClr val="tx1"/>
            </a:solidFill>
          </a:ln>
        </p:spPr>
        <p:txBody>
          <a:bodyPr>
            <a:spAutoFit/>
          </a:bodyPr>
          <a:lstStyle/>
          <a:p>
            <a:pPr algn="ctr" fontAlgn="auto">
              <a:spcBef>
                <a:spcPts val="0"/>
              </a:spcBef>
              <a:spcAft>
                <a:spcPts val="0"/>
              </a:spcAft>
              <a:defRPr/>
            </a:pPr>
            <a:r>
              <a:rPr lang="fr-FR" sz="1600" dirty="0">
                <a:latin typeface="+mn-lt"/>
                <a:cs typeface="+mn-cs"/>
              </a:rPr>
              <a:t>décès</a:t>
            </a:r>
          </a:p>
        </p:txBody>
      </p:sp>
      <p:sp>
        <p:nvSpPr>
          <p:cNvPr id="79901" name="ZoneTexte 27"/>
          <p:cNvSpPr txBox="1">
            <a:spLocks noChangeArrowheads="1"/>
          </p:cNvSpPr>
          <p:nvPr/>
        </p:nvSpPr>
        <p:spPr bwMode="auto">
          <a:xfrm>
            <a:off x="1049735" y="5551339"/>
            <a:ext cx="4759189" cy="669526"/>
          </a:xfrm>
          <a:prstGeom prst="rect">
            <a:avLst/>
          </a:prstGeom>
          <a:solidFill>
            <a:schemeClr val="bg1">
              <a:lumMod val="95000"/>
            </a:schemeClr>
          </a:solidFill>
          <a:ln w="31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b="1"/>
              <a:t>intervention des CD8+ et des anticorps</a:t>
            </a:r>
          </a:p>
          <a:p>
            <a:pPr algn="ctr">
              <a:lnSpc>
                <a:spcPts val="1500"/>
              </a:lnSpc>
            </a:pPr>
            <a:r>
              <a:rPr lang="fr-FR" altLang="fr-FR" sz="1400"/>
              <a:t>Sujet séroposif: baisse de la charge sanguine, mais réplication active dans les cellules dendritiques des ganglions et de la rate</a:t>
            </a:r>
          </a:p>
        </p:txBody>
      </p:sp>
      <p:cxnSp>
        <p:nvCxnSpPr>
          <p:cNvPr id="69" name="Connecteur droit 68"/>
          <p:cNvCxnSpPr/>
          <p:nvPr/>
        </p:nvCxnSpPr>
        <p:spPr>
          <a:xfrm>
            <a:off x="4584961" y="3573245"/>
            <a:ext cx="2447925" cy="0"/>
          </a:xfrm>
          <a:prstGeom prst="line">
            <a:avLst/>
          </a:prstGeom>
          <a:ln w="19050">
            <a:solidFill>
              <a:srgbClr val="00C057"/>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4" name="Groupe 83"/>
          <p:cNvGrpSpPr>
            <a:grpSpLocks/>
          </p:cNvGrpSpPr>
          <p:nvPr/>
        </p:nvGrpSpPr>
        <p:grpSpPr bwMode="auto">
          <a:xfrm>
            <a:off x="1162378" y="224517"/>
            <a:ext cx="6989435" cy="2375997"/>
            <a:chOff x="816607" y="171129"/>
            <a:chExt cx="6989964" cy="2375855"/>
          </a:xfrm>
        </p:grpSpPr>
        <p:sp>
          <p:nvSpPr>
            <p:cNvPr id="79882" name="ZoneTexte 51"/>
            <p:cNvSpPr txBox="1">
              <a:spLocks noChangeArrowheads="1"/>
            </p:cNvSpPr>
            <p:nvPr/>
          </p:nvSpPr>
          <p:spPr bwMode="auto">
            <a:xfrm>
              <a:off x="816607" y="171129"/>
              <a:ext cx="2927928" cy="7693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FF0000"/>
                  </a:solidFill>
                </a:rPr>
                <a:t>rétro-transcriptase </a:t>
              </a:r>
            </a:p>
            <a:p>
              <a:pPr algn="ctr"/>
              <a:r>
                <a:rPr lang="fr-FR" altLang="fr-FR" sz="1400" dirty="0"/>
                <a:t>1 erreur toutes les 10 000pb</a:t>
              </a:r>
            </a:p>
            <a:p>
              <a:pPr algn="ctr"/>
              <a:r>
                <a:rPr lang="fr-FR" altLang="fr-FR" sz="1400" dirty="0">
                  <a:sym typeface="Symbol" panose="05050102010706020507" pitchFamily="18" charset="2"/>
                </a:rPr>
                <a:t>10</a:t>
              </a:r>
              <a:r>
                <a:rPr lang="fr-FR" altLang="fr-FR" sz="1400" baseline="30000" dirty="0">
                  <a:sym typeface="Symbol" panose="05050102010706020507" pitchFamily="18" charset="2"/>
                </a:rPr>
                <a:t>4</a:t>
              </a:r>
              <a:r>
                <a:rPr lang="fr-FR" altLang="fr-FR" sz="1400" dirty="0">
                  <a:sym typeface="Symbol" panose="05050102010706020507" pitchFamily="18" charset="2"/>
                </a:rPr>
                <a:t> mutants dans les premières 24h !</a:t>
              </a:r>
              <a:endParaRPr lang="fr-FR" altLang="fr-FR" sz="1200" dirty="0"/>
            </a:p>
          </p:txBody>
        </p:sp>
        <p:sp>
          <p:nvSpPr>
            <p:cNvPr id="79889" name="ZoneTexte 71"/>
            <p:cNvSpPr txBox="1">
              <a:spLocks noChangeArrowheads="1"/>
            </p:cNvSpPr>
            <p:nvPr/>
          </p:nvSpPr>
          <p:spPr bwMode="auto">
            <a:xfrm>
              <a:off x="2727952" y="1272883"/>
              <a:ext cx="3065252" cy="553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FF0000"/>
                  </a:solidFill>
                </a:rPr>
                <a:t>recombinaisons homologues</a:t>
              </a:r>
            </a:p>
            <a:p>
              <a:pPr algn="ctr"/>
              <a:r>
                <a:rPr lang="fr-FR" altLang="fr-FR" sz="1400" dirty="0"/>
                <a:t>entre les 2 brins d’ADN rétro-transcrits</a:t>
              </a:r>
            </a:p>
          </p:txBody>
        </p:sp>
        <p:sp>
          <p:nvSpPr>
            <p:cNvPr id="79887" name="ZoneTexte 79"/>
            <p:cNvSpPr txBox="1">
              <a:spLocks noChangeArrowheads="1"/>
            </p:cNvSpPr>
            <p:nvPr/>
          </p:nvSpPr>
          <p:spPr bwMode="auto">
            <a:xfrm>
              <a:off x="3893383" y="294263"/>
              <a:ext cx="3913188" cy="7693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b="1" dirty="0">
                  <a:solidFill>
                    <a:srgbClr val="FF0000"/>
                  </a:solidFill>
                </a:rPr>
                <a:t> </a:t>
              </a:r>
              <a:r>
                <a:rPr lang="fr-FR" altLang="fr-FR" sz="1400" dirty="0"/>
                <a:t>La protéine </a:t>
              </a:r>
              <a:r>
                <a:rPr lang="fr-FR" altLang="fr-FR" sz="1600" b="1" dirty="0">
                  <a:solidFill>
                    <a:srgbClr val="FF0000"/>
                  </a:solidFill>
                </a:rPr>
                <a:t>APOBEC3G </a:t>
              </a:r>
              <a:r>
                <a:rPr lang="fr-FR" altLang="fr-FR" sz="1400" dirty="0"/>
                <a:t>est capable de convertir le C des ADN simple brins viraux en U et laisse des mutations dans le génome viral</a:t>
              </a:r>
            </a:p>
          </p:txBody>
        </p:sp>
        <p:sp>
          <p:nvSpPr>
            <p:cNvPr id="79885" name="ZoneTexte 82"/>
            <p:cNvSpPr txBox="1">
              <a:spLocks noChangeArrowheads="1"/>
            </p:cNvSpPr>
            <p:nvPr/>
          </p:nvSpPr>
          <p:spPr bwMode="auto">
            <a:xfrm>
              <a:off x="3437440" y="2085319"/>
              <a:ext cx="3460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400" b="1" dirty="0">
                  <a:solidFill>
                    <a:srgbClr val="FF0000"/>
                  </a:solidFill>
                </a:rPr>
                <a:t>Hyper-variabilité virale !</a:t>
              </a:r>
            </a:p>
          </p:txBody>
        </p:sp>
      </p:grpSp>
    </p:spTree>
    <p:extLst>
      <p:ext uri="{BB962C8B-B14F-4D97-AF65-F5344CB8AC3E}">
        <p14:creationId xmlns:p14="http://schemas.microsoft.com/office/powerpoint/2010/main" val="3491986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142526" y="620688"/>
            <a:ext cx="8858949" cy="3899550"/>
            <a:chOff x="251520" y="230106"/>
            <a:chExt cx="8858949" cy="3899550"/>
          </a:xfrm>
        </p:grpSpPr>
        <p:pic>
          <p:nvPicPr>
            <p:cNvPr id="80898" name="Picture 2" descr="VIH sida"/>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1520" y="332656"/>
              <a:ext cx="5375002" cy="37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p:cNvCxnSpPr>
              <a:endCxn id="4" idx="1"/>
            </p:cNvCxnSpPr>
            <p:nvPr/>
          </p:nvCxnSpPr>
          <p:spPr>
            <a:xfrm flipV="1">
              <a:off x="5220072" y="599438"/>
              <a:ext cx="758557" cy="375971"/>
            </a:xfrm>
            <a:prstGeom prst="straightConnector1">
              <a:avLst/>
            </a:prstGeom>
            <a:ln w="1905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5978629" y="230106"/>
              <a:ext cx="3131840" cy="738664"/>
            </a:xfrm>
            <a:prstGeom prst="rect">
              <a:avLst/>
            </a:prstGeom>
            <a:noFill/>
          </p:spPr>
          <p:txBody>
            <a:bodyPr wrap="square" rtlCol="0">
              <a:spAutoFit/>
            </a:bodyPr>
            <a:lstStyle/>
            <a:p>
              <a:r>
                <a:rPr lang="fr-FR" sz="1400" dirty="0"/>
                <a:t>- antagonistes des CCR5</a:t>
              </a:r>
            </a:p>
            <a:p>
              <a:r>
                <a:rPr lang="fr-FR" sz="1400" dirty="0"/>
                <a:t>- blocage de la protéine virale gp141</a:t>
              </a:r>
            </a:p>
            <a:p>
              <a:r>
                <a:rPr lang="fr-FR" sz="1400" dirty="0"/>
                <a:t>- blocage de la protéine virale gp120</a:t>
              </a:r>
            </a:p>
          </p:txBody>
        </p:sp>
        <p:cxnSp>
          <p:nvCxnSpPr>
            <p:cNvPr id="11" name="Connecteur droit avec flèche 10"/>
            <p:cNvCxnSpPr/>
            <p:nvPr/>
          </p:nvCxnSpPr>
          <p:spPr>
            <a:xfrm>
              <a:off x="5364088" y="1844824"/>
              <a:ext cx="619485" cy="0"/>
            </a:xfrm>
            <a:prstGeom prst="straightConnector1">
              <a:avLst/>
            </a:prstGeom>
            <a:ln w="1905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980609" y="1167537"/>
              <a:ext cx="3031226" cy="1384995"/>
            </a:xfrm>
            <a:prstGeom prst="rect">
              <a:avLst/>
            </a:prstGeom>
            <a:noFill/>
          </p:spPr>
          <p:txBody>
            <a:bodyPr wrap="square" rtlCol="0">
              <a:spAutoFit/>
            </a:bodyPr>
            <a:lstStyle/>
            <a:p>
              <a:r>
                <a:rPr lang="fr-FR" sz="1400" dirty="0"/>
                <a:t>- inhibiteurs </a:t>
              </a:r>
              <a:r>
                <a:rPr lang="fr-FR" sz="1400" dirty="0" err="1"/>
                <a:t>nucléosidiques</a:t>
              </a:r>
              <a:r>
                <a:rPr lang="fr-FR" sz="1400" dirty="0"/>
                <a:t> de la RT: analogues de bases </a:t>
              </a:r>
              <a:r>
                <a:rPr lang="fr-FR" sz="1400" dirty="0" err="1"/>
                <a:t>nucléosidiques</a:t>
              </a:r>
              <a:r>
                <a:rPr lang="fr-FR" sz="1400" dirty="0"/>
                <a:t> qui bloque la RT au moment de la synthèse (AZT)</a:t>
              </a:r>
            </a:p>
            <a:p>
              <a:pPr algn="just"/>
              <a:r>
                <a:rPr lang="fr-FR" sz="1400" dirty="0"/>
                <a:t>- </a:t>
              </a:r>
              <a:r>
                <a:rPr lang="fr-FR" sz="1400" dirty="0" err="1"/>
                <a:t>inhiteurs</a:t>
              </a:r>
              <a:r>
                <a:rPr lang="fr-FR" sz="1400" dirty="0"/>
                <a:t> non </a:t>
              </a:r>
              <a:r>
                <a:rPr lang="fr-FR" sz="1400" dirty="0" err="1"/>
                <a:t>nucléosidiques</a:t>
              </a:r>
              <a:r>
                <a:rPr lang="fr-FR" sz="1400" dirty="0"/>
                <a:t>: blocage du site enzymatique de la RT</a:t>
              </a:r>
            </a:p>
          </p:txBody>
        </p:sp>
        <p:cxnSp>
          <p:nvCxnSpPr>
            <p:cNvPr id="18" name="Connecteur droit avec flèche 17"/>
            <p:cNvCxnSpPr/>
            <p:nvPr/>
          </p:nvCxnSpPr>
          <p:spPr>
            <a:xfrm>
              <a:off x="5316779" y="2645531"/>
              <a:ext cx="619485" cy="0"/>
            </a:xfrm>
            <a:prstGeom prst="straightConnector1">
              <a:avLst/>
            </a:prstGeom>
            <a:ln w="1905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936264" y="2479472"/>
              <a:ext cx="3031226" cy="307777"/>
            </a:xfrm>
            <a:prstGeom prst="rect">
              <a:avLst/>
            </a:prstGeom>
            <a:noFill/>
          </p:spPr>
          <p:txBody>
            <a:bodyPr wrap="square" rtlCol="0">
              <a:spAutoFit/>
            </a:bodyPr>
            <a:lstStyle/>
            <a:p>
              <a:r>
                <a:rPr lang="fr-FR" sz="1400" dirty="0"/>
                <a:t>- inhibiteurs de l’</a:t>
              </a:r>
              <a:r>
                <a:rPr lang="fr-FR" sz="1400" dirty="0" err="1"/>
                <a:t>intégrase</a:t>
              </a:r>
              <a:endParaRPr lang="fr-FR" sz="1400" dirty="0"/>
            </a:p>
          </p:txBody>
        </p:sp>
        <p:cxnSp>
          <p:nvCxnSpPr>
            <p:cNvPr id="22" name="Connecteur droit avec flèche 21"/>
            <p:cNvCxnSpPr/>
            <p:nvPr/>
          </p:nvCxnSpPr>
          <p:spPr>
            <a:xfrm>
              <a:off x="5364088" y="3068960"/>
              <a:ext cx="619485" cy="0"/>
            </a:xfrm>
            <a:prstGeom prst="straightConnector1">
              <a:avLst/>
            </a:prstGeom>
            <a:ln w="1905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5978629" y="2915071"/>
              <a:ext cx="2878829" cy="738664"/>
            </a:xfrm>
            <a:prstGeom prst="rect">
              <a:avLst/>
            </a:prstGeom>
            <a:noFill/>
          </p:spPr>
          <p:txBody>
            <a:bodyPr wrap="square" rtlCol="0">
              <a:spAutoFit/>
            </a:bodyPr>
            <a:lstStyle/>
            <a:p>
              <a:pPr algn="just"/>
              <a:r>
                <a:rPr lang="fr-FR" sz="1400" dirty="0"/>
                <a:t>- inhibiteurs de la protéase virale qui permet la maturation des protéines structurales (pas de capside)</a:t>
              </a:r>
            </a:p>
          </p:txBody>
        </p:sp>
        <p:cxnSp>
          <p:nvCxnSpPr>
            <p:cNvPr id="36" name="Connecteur droit avec flèche 35"/>
            <p:cNvCxnSpPr/>
            <p:nvPr/>
          </p:nvCxnSpPr>
          <p:spPr>
            <a:xfrm>
              <a:off x="5385799" y="3805350"/>
              <a:ext cx="614541" cy="216024"/>
            </a:xfrm>
            <a:prstGeom prst="straightConnector1">
              <a:avLst/>
            </a:prstGeom>
            <a:ln w="1905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ZoneTexte 37"/>
          <p:cNvSpPr txBox="1"/>
          <p:nvPr/>
        </p:nvSpPr>
        <p:spPr>
          <a:xfrm>
            <a:off x="5869635" y="4257486"/>
            <a:ext cx="2751580" cy="523220"/>
          </a:xfrm>
          <a:prstGeom prst="rect">
            <a:avLst/>
          </a:prstGeom>
          <a:noFill/>
        </p:spPr>
        <p:txBody>
          <a:bodyPr wrap="square" rtlCol="0">
            <a:spAutoFit/>
          </a:bodyPr>
          <a:lstStyle/>
          <a:p>
            <a:pPr algn="just"/>
            <a:r>
              <a:rPr lang="fr-FR" sz="1400" dirty="0"/>
              <a:t>-médicaments non spécifiques qui stimulent le système immunitaire</a:t>
            </a:r>
          </a:p>
        </p:txBody>
      </p:sp>
      <p:sp>
        <p:nvSpPr>
          <p:cNvPr id="37" name="ZoneTexte 36"/>
          <p:cNvSpPr txBox="1"/>
          <p:nvPr/>
        </p:nvSpPr>
        <p:spPr>
          <a:xfrm>
            <a:off x="387153" y="5085184"/>
            <a:ext cx="8369695" cy="1323439"/>
          </a:xfrm>
          <a:prstGeom prst="rect">
            <a:avLst/>
          </a:prstGeom>
          <a:noFill/>
        </p:spPr>
        <p:txBody>
          <a:bodyPr wrap="square" rtlCol="0">
            <a:spAutoFit/>
          </a:bodyPr>
          <a:lstStyle/>
          <a:p>
            <a:pPr algn="just"/>
            <a:r>
              <a:rPr lang="fr-FR" sz="1600" dirty="0"/>
              <a:t>	Les trithérapies contiennent trois médicaments qui vont bloquer le cycle du virus en trois points différents afin de prendre de vitesse la genèse des mutants. Il est parfois nécessaire de passer à des </a:t>
            </a:r>
            <a:r>
              <a:rPr lang="fr-FR" sz="1600" dirty="0" err="1"/>
              <a:t>pentathérapies</a:t>
            </a:r>
            <a:r>
              <a:rPr lang="fr-FR" sz="1600" dirty="0"/>
              <a:t>… Ce sont des traitements contraignants, à vie, mais qui seuls conduisent à une diminution de la charge virale. La réplication virale reprend quand on arrête le traitement.</a:t>
            </a:r>
          </a:p>
        </p:txBody>
      </p:sp>
    </p:spTree>
    <p:extLst>
      <p:ext uri="{BB962C8B-B14F-4D97-AF65-F5344CB8AC3E}">
        <p14:creationId xmlns:p14="http://schemas.microsoft.com/office/powerpoint/2010/main" val="3695531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1"/>
          <p:cNvSpPr txBox="1">
            <a:spLocks noChangeArrowheads="1"/>
          </p:cNvSpPr>
          <p:nvPr/>
        </p:nvSpPr>
        <p:spPr bwMode="auto">
          <a:xfrm>
            <a:off x="2303463" y="2895600"/>
            <a:ext cx="4537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400" b="1" dirty="0">
                <a:solidFill>
                  <a:srgbClr val="FF0000"/>
                </a:solidFill>
              </a:rPr>
              <a:t>5.2.2 Le virus de la grippe</a:t>
            </a:r>
            <a:endParaRPr lang="fr-FR" altLang="fr-FR" sz="2400" dirty="0">
              <a:solidFill>
                <a:srgbClr val="FF0000"/>
              </a:solidFill>
            </a:endParaRPr>
          </a:p>
        </p:txBody>
      </p:sp>
    </p:spTree>
    <p:extLst>
      <p:ext uri="{BB962C8B-B14F-4D97-AF65-F5344CB8AC3E}">
        <p14:creationId xmlns:p14="http://schemas.microsoft.com/office/powerpoint/2010/main" val="1250559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oneTexte 1"/>
          <p:cNvSpPr txBox="1">
            <a:spLocks noChangeArrowheads="1"/>
          </p:cNvSpPr>
          <p:nvPr/>
        </p:nvSpPr>
        <p:spPr bwMode="auto">
          <a:xfrm>
            <a:off x="2552700" y="260350"/>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dirty="0"/>
              <a:t>Virus de la grippe </a:t>
            </a:r>
          </a:p>
          <a:p>
            <a:pPr algn="ctr"/>
            <a:r>
              <a:rPr lang="fr-FR" altLang="fr-FR" sz="2000" b="1" dirty="0"/>
              <a:t>ou </a:t>
            </a:r>
            <a:r>
              <a:rPr lang="fr-FR" altLang="fr-FR" sz="2000" b="1" i="1" dirty="0" err="1"/>
              <a:t>influenzavirus</a:t>
            </a:r>
            <a:endParaRPr lang="fr-FR" altLang="fr-FR" sz="2000" b="1" i="1" dirty="0"/>
          </a:p>
        </p:txBody>
      </p:sp>
      <p:grpSp>
        <p:nvGrpSpPr>
          <p:cNvPr id="82947" name="Groupe 17"/>
          <p:cNvGrpSpPr>
            <a:grpSpLocks/>
          </p:cNvGrpSpPr>
          <p:nvPr/>
        </p:nvGrpSpPr>
        <p:grpSpPr bwMode="auto">
          <a:xfrm>
            <a:off x="6227763" y="1201738"/>
            <a:ext cx="2370137" cy="2741612"/>
            <a:chOff x="6189116" y="2922894"/>
            <a:chExt cx="2370138" cy="2740460"/>
          </a:xfrm>
        </p:grpSpPr>
        <p:pic>
          <p:nvPicPr>
            <p:cNvPr id="82958" name="Picture 2" descr="Virus Influenza aviar H7N9, imagen de C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922894"/>
              <a:ext cx="2147987" cy="204058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59" name="ZoneTexte 2"/>
            <p:cNvSpPr txBox="1">
              <a:spLocks noChangeArrowheads="1"/>
            </p:cNvSpPr>
            <p:nvPr/>
          </p:nvSpPr>
          <p:spPr bwMode="auto">
            <a:xfrm>
              <a:off x="6189116" y="4987913"/>
              <a:ext cx="2370138" cy="67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sz="1600"/>
                <a:t>virus grippe aviaire  A </a:t>
              </a:r>
              <a:r>
                <a:rPr lang="fr-FR" altLang="fr-FR" sz="1600" b="1"/>
                <a:t>H7N9</a:t>
              </a:r>
            </a:p>
            <a:p>
              <a:pPr algn="ctr">
                <a:lnSpc>
                  <a:spcPts val="1500"/>
                </a:lnSpc>
              </a:pPr>
              <a:r>
                <a:rPr lang="fr-FR" altLang="fr-FR" sz="1400"/>
                <a:t>(2013, 359 morts, Chine</a:t>
              </a:r>
              <a:r>
                <a:rPr lang="fr-FR" altLang="fr-FR" sz="1600"/>
                <a:t>)</a:t>
              </a:r>
            </a:p>
          </p:txBody>
        </p:sp>
      </p:grpSp>
      <p:grpSp>
        <p:nvGrpSpPr>
          <p:cNvPr id="82948" name="Groupe 13"/>
          <p:cNvGrpSpPr>
            <a:grpSpLocks/>
          </p:cNvGrpSpPr>
          <p:nvPr/>
        </p:nvGrpSpPr>
        <p:grpSpPr bwMode="auto">
          <a:xfrm>
            <a:off x="498475" y="1227138"/>
            <a:ext cx="2370138" cy="4465637"/>
            <a:chOff x="545867" y="1340768"/>
            <a:chExt cx="2370138" cy="4464496"/>
          </a:xfrm>
        </p:grpSpPr>
        <p:sp>
          <p:nvSpPr>
            <p:cNvPr id="82954" name="ZoneTexte 7"/>
            <p:cNvSpPr txBox="1">
              <a:spLocks noChangeArrowheads="1"/>
            </p:cNvSpPr>
            <p:nvPr/>
          </p:nvSpPr>
          <p:spPr bwMode="auto">
            <a:xfrm>
              <a:off x="545867" y="3373708"/>
              <a:ext cx="23701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sz="1600"/>
                <a:t>virus grippe espagnole A </a:t>
              </a:r>
              <a:r>
                <a:rPr lang="fr-FR" altLang="fr-FR" sz="1600" b="1"/>
                <a:t>H1N1</a:t>
              </a:r>
            </a:p>
            <a:p>
              <a:pPr algn="ctr">
                <a:lnSpc>
                  <a:spcPts val="1500"/>
                </a:lnSpc>
              </a:pPr>
              <a:r>
                <a:rPr lang="fr-FR" altLang="fr-FR" sz="1400"/>
                <a:t>(1918, 50 millions morts sur toute la planète)</a:t>
              </a:r>
              <a:endParaRPr lang="fr-FR" altLang="fr-FR" sz="1600"/>
            </a:p>
          </p:txBody>
        </p:sp>
        <p:pic>
          <p:nvPicPr>
            <p:cNvPr id="82955" name="Image 4"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346" y="1340768"/>
              <a:ext cx="2193181" cy="197739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a:off x="1731730" y="4292764"/>
              <a:ext cx="0" cy="5205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957" name="ZoneTexte 12"/>
            <p:cNvSpPr txBox="1">
              <a:spLocks noChangeArrowheads="1"/>
            </p:cNvSpPr>
            <p:nvPr/>
          </p:nvSpPr>
          <p:spPr bwMode="auto">
            <a:xfrm>
              <a:off x="545867" y="4943490"/>
              <a:ext cx="23701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sz="1600"/>
                <a:t>pandémie de 2009</a:t>
              </a:r>
            </a:p>
            <a:p>
              <a:pPr algn="ctr">
                <a:lnSpc>
                  <a:spcPts val="1500"/>
                </a:lnSpc>
              </a:pPr>
              <a:r>
                <a:rPr lang="fr-FR" altLang="fr-FR" sz="1600"/>
                <a:t>sous-type de</a:t>
              </a:r>
              <a:r>
                <a:rPr lang="fr-FR" altLang="fr-FR" sz="1600" b="1"/>
                <a:t> H1N1</a:t>
              </a:r>
            </a:p>
            <a:p>
              <a:pPr algn="ctr">
                <a:lnSpc>
                  <a:spcPts val="1500"/>
                </a:lnSpc>
              </a:pPr>
              <a:r>
                <a:rPr lang="fr-FR" altLang="fr-FR" sz="1400"/>
                <a:t>(18 135 morts sur toute la planète)</a:t>
              </a:r>
              <a:endParaRPr lang="fr-FR" altLang="fr-FR" sz="1600"/>
            </a:p>
          </p:txBody>
        </p:sp>
      </p:grpSp>
      <p:grpSp>
        <p:nvGrpSpPr>
          <p:cNvPr id="82949" name="Groupe 10"/>
          <p:cNvGrpSpPr>
            <a:grpSpLocks/>
          </p:cNvGrpSpPr>
          <p:nvPr/>
        </p:nvGrpSpPr>
        <p:grpSpPr bwMode="auto">
          <a:xfrm>
            <a:off x="3354388" y="1851025"/>
            <a:ext cx="2370137" cy="4602163"/>
            <a:chOff x="3203848" y="1315657"/>
            <a:chExt cx="2370138" cy="4602839"/>
          </a:xfrm>
        </p:grpSpPr>
        <p:sp>
          <p:nvSpPr>
            <p:cNvPr id="82951" name="ZoneTexte 11"/>
            <p:cNvSpPr txBox="1">
              <a:spLocks noChangeArrowheads="1"/>
            </p:cNvSpPr>
            <p:nvPr/>
          </p:nvSpPr>
          <p:spPr bwMode="auto">
            <a:xfrm>
              <a:off x="3203848" y="3454985"/>
              <a:ext cx="2370138"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sz="1600"/>
                <a:t>virus asiatique A </a:t>
              </a:r>
            </a:p>
            <a:p>
              <a:pPr algn="ctr">
                <a:lnSpc>
                  <a:spcPts val="1500"/>
                </a:lnSpc>
              </a:pPr>
              <a:r>
                <a:rPr lang="fr-FR" altLang="fr-FR" sz="1600" b="1"/>
                <a:t>H2N2</a:t>
              </a:r>
            </a:p>
            <a:p>
              <a:pPr algn="ctr">
                <a:lnSpc>
                  <a:spcPts val="1500"/>
                </a:lnSpc>
              </a:pPr>
              <a:r>
                <a:rPr lang="fr-FR" altLang="fr-FR" sz="1400"/>
                <a:t>(1956-58, 2 millions de morts, débute en Chine et s’étend sur toute la planète)</a:t>
              </a:r>
              <a:endParaRPr lang="fr-FR" altLang="fr-FR" sz="1600"/>
            </a:p>
          </p:txBody>
        </p:sp>
        <p:pic>
          <p:nvPicPr>
            <p:cNvPr id="82952" name="Picture 2" descr="http://fracademic.com/pictures/frwiki/73/Influenza_vir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2708" y="1315657"/>
              <a:ext cx="2092418" cy="209241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53" name="ZoneTexte 16"/>
            <p:cNvSpPr txBox="1">
              <a:spLocks noChangeArrowheads="1"/>
            </p:cNvSpPr>
            <p:nvPr/>
          </p:nvSpPr>
          <p:spPr bwMode="auto">
            <a:xfrm>
              <a:off x="3203848" y="5056722"/>
              <a:ext cx="23701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500"/>
                </a:lnSpc>
              </a:pPr>
              <a:r>
                <a:rPr lang="fr-FR" altLang="fr-FR" sz="1600"/>
                <a:t>muté en </a:t>
              </a:r>
              <a:r>
                <a:rPr lang="fr-FR" altLang="fr-FR" sz="1600" b="1"/>
                <a:t>H3N2</a:t>
              </a:r>
            </a:p>
            <a:p>
              <a:pPr algn="ctr">
                <a:lnSpc>
                  <a:spcPts val="1500"/>
                </a:lnSpc>
              </a:pPr>
              <a:r>
                <a:rPr lang="fr-FR" altLang="fr-FR" sz="1400"/>
                <a:t>(1968, 1 millions de morts, débute à Hong-Kong et s’étend sur toute la planète)</a:t>
              </a:r>
              <a:endParaRPr lang="fr-FR" altLang="fr-FR" sz="1600"/>
            </a:p>
          </p:txBody>
        </p:sp>
      </p:grpSp>
      <p:cxnSp>
        <p:nvCxnSpPr>
          <p:cNvPr id="16" name="Connecteur droit avec flèche 15"/>
          <p:cNvCxnSpPr/>
          <p:nvPr/>
        </p:nvCxnSpPr>
        <p:spPr>
          <a:xfrm>
            <a:off x="4364038" y="5065713"/>
            <a:ext cx="0" cy="5207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41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e 5"/>
          <p:cNvGrpSpPr>
            <a:grpSpLocks/>
          </p:cNvGrpSpPr>
          <p:nvPr/>
        </p:nvGrpSpPr>
        <p:grpSpPr bwMode="auto">
          <a:xfrm>
            <a:off x="323850" y="333375"/>
            <a:ext cx="8280400" cy="5832475"/>
            <a:chOff x="232867" y="39107"/>
            <a:chExt cx="8280920" cy="5832648"/>
          </a:xfrm>
        </p:grpSpPr>
        <p:sp>
          <p:nvSpPr>
            <p:cNvPr id="83972" name="ZoneTexte 1"/>
            <p:cNvSpPr txBox="1">
              <a:spLocks noChangeArrowheads="1"/>
            </p:cNvSpPr>
            <p:nvPr/>
          </p:nvSpPr>
          <p:spPr bwMode="auto">
            <a:xfrm>
              <a:off x="1529011" y="39107"/>
              <a:ext cx="59046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t>Structure du virus de la grippe: virus sphérique enveloppé</a:t>
              </a:r>
            </a:p>
            <a:p>
              <a:pPr algn="ctr"/>
              <a:r>
                <a:rPr lang="fr-FR" altLang="fr-FR" sz="300" b="1" dirty="0"/>
                <a:t> </a:t>
              </a:r>
              <a:endParaRPr lang="fr-FR" altLang="fr-FR" b="1" dirty="0"/>
            </a:p>
            <a:p>
              <a:pPr algn="ctr"/>
              <a:r>
                <a:rPr lang="fr-FR" altLang="fr-FR" dirty="0"/>
                <a:t>7- 8 </a:t>
              </a:r>
              <a:r>
                <a:rPr lang="fr-FR" altLang="fr-FR" dirty="0" err="1"/>
                <a:t>ARNs</a:t>
              </a:r>
              <a:r>
                <a:rPr lang="fr-FR" altLang="fr-FR" dirty="0"/>
                <a:t> circulaires à brins (-)  </a:t>
              </a:r>
              <a:r>
                <a:rPr lang="fr-FR" altLang="fr-FR" b="1" u="sng" dirty="0">
                  <a:solidFill>
                    <a:srgbClr val="FF0000"/>
                  </a:solidFill>
                </a:rPr>
                <a:t>pas de stade ADN</a:t>
              </a:r>
              <a:r>
                <a:rPr lang="fr-FR" altLang="fr-FR" b="1" dirty="0">
                  <a:solidFill>
                    <a:srgbClr val="FF0000"/>
                  </a:solidFill>
                </a:rPr>
                <a:t>…</a:t>
              </a:r>
              <a:r>
                <a:rPr lang="fr-FR" altLang="fr-FR" b="1" u="sng" dirty="0">
                  <a:solidFill>
                    <a:srgbClr val="FF0000"/>
                  </a:solidFill>
                </a:rPr>
                <a:t> </a:t>
              </a:r>
            </a:p>
          </p:txBody>
        </p:sp>
        <p:grpSp>
          <p:nvGrpSpPr>
            <p:cNvPr id="83973" name="Groupe 3"/>
            <p:cNvGrpSpPr>
              <a:grpSpLocks/>
            </p:cNvGrpSpPr>
            <p:nvPr/>
          </p:nvGrpSpPr>
          <p:grpSpPr bwMode="auto">
            <a:xfrm>
              <a:off x="232867" y="1196752"/>
              <a:ext cx="5688632" cy="4248472"/>
              <a:chOff x="1331640" y="1700808"/>
              <a:chExt cx="5472608" cy="3963541"/>
            </a:xfrm>
          </p:grpSpPr>
          <p:pic>
            <p:nvPicPr>
              <p:cNvPr id="83975" name="Picture 2" descr="Résultat de recherche d'images pour &quot;influenza viru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080" y="1844824"/>
                <a:ext cx="50482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31640" y="1700507"/>
                <a:ext cx="5472356" cy="28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5" name="ZoneTexte 4"/>
            <p:cNvSpPr txBox="1"/>
            <p:nvPr/>
          </p:nvSpPr>
          <p:spPr>
            <a:xfrm>
              <a:off x="5584666" y="3163400"/>
              <a:ext cx="2929121" cy="2708355"/>
            </a:xfrm>
            <a:prstGeom prst="rect">
              <a:avLst/>
            </a:prstGeom>
            <a:solidFill>
              <a:schemeClr val="bg1"/>
            </a:solidFill>
            <a:ln w="28575">
              <a:solidFill>
                <a:schemeClr val="bg1"/>
              </a:solidFill>
            </a:ln>
          </p:spPr>
          <p:txBody>
            <a:bodyPr>
              <a:spAutoFit/>
            </a:bodyPr>
            <a:lstStyle/>
            <a:p>
              <a:pPr algn="just" fontAlgn="auto">
                <a:spcBef>
                  <a:spcPts val="0"/>
                </a:spcBef>
                <a:spcAft>
                  <a:spcPts val="0"/>
                </a:spcAft>
                <a:defRPr/>
              </a:pPr>
              <a:r>
                <a:rPr lang="fr-FR" sz="900" b="1" dirty="0">
                  <a:latin typeface="+mn-lt"/>
                  <a:cs typeface="+mn-cs"/>
                </a:rPr>
                <a:t>      </a:t>
              </a:r>
              <a:r>
                <a:rPr lang="fr-FR" sz="1200" dirty="0">
                  <a:latin typeface="+mn-lt"/>
                  <a:cs typeface="+mn-cs"/>
                </a:rPr>
                <a:t>Il existe plusieurs </a:t>
              </a:r>
              <a:r>
                <a:rPr lang="fr-FR" sz="1200" dirty="0" err="1">
                  <a:latin typeface="+mn-lt"/>
                  <a:cs typeface="+mn-cs"/>
                </a:rPr>
                <a:t>isoformes</a:t>
              </a:r>
              <a:r>
                <a:rPr lang="fr-FR" sz="1200" dirty="0">
                  <a:latin typeface="+mn-lt"/>
                  <a:cs typeface="+mn-cs"/>
                </a:rPr>
                <a:t>  de la NP qui détermine le type de virus grippal:</a:t>
              </a:r>
            </a:p>
            <a:p>
              <a:pPr algn="just" fontAlgn="auto">
                <a:spcBef>
                  <a:spcPts val="0"/>
                </a:spcBef>
                <a:spcAft>
                  <a:spcPts val="0"/>
                </a:spcAft>
                <a:defRPr/>
              </a:pPr>
              <a:endParaRPr lang="fr-FR" sz="500" dirty="0">
                <a:latin typeface="+mn-lt"/>
                <a:cs typeface="+mn-cs"/>
              </a:endParaRPr>
            </a:p>
            <a:p>
              <a:pPr algn="just" fontAlgn="auto">
                <a:spcBef>
                  <a:spcPts val="0"/>
                </a:spcBef>
                <a:spcAft>
                  <a:spcPts val="0"/>
                </a:spcAft>
                <a:defRPr/>
              </a:pPr>
              <a:r>
                <a:rPr lang="fr-FR" sz="1200" b="1" dirty="0">
                  <a:latin typeface="+mn-lt"/>
                  <a:cs typeface="+mn-cs"/>
                </a:rPr>
                <a:t>- virus de type A (IAV): </a:t>
              </a:r>
              <a:r>
                <a:rPr lang="fr-FR" sz="1200" dirty="0">
                  <a:latin typeface="+mn-lt"/>
                  <a:cs typeface="+mn-cs"/>
                </a:rPr>
                <a:t>les plus virulents; virus des grandes pandémies humaines et animales (NP=498 </a:t>
              </a:r>
              <a:r>
                <a:rPr lang="fr-FR" sz="1200" dirty="0" err="1">
                  <a:latin typeface="+mn-lt"/>
                  <a:cs typeface="+mn-cs"/>
                </a:rPr>
                <a:t>aa</a:t>
              </a:r>
              <a:r>
                <a:rPr lang="fr-FR" sz="1200" dirty="0">
                  <a:latin typeface="+mn-lt"/>
                  <a:cs typeface="+mn-cs"/>
                </a:rPr>
                <a:t>) 8 ARN génomiques</a:t>
              </a:r>
            </a:p>
            <a:p>
              <a:pPr marL="171450" indent="-171450" algn="just" fontAlgn="auto">
                <a:spcBef>
                  <a:spcPts val="0"/>
                </a:spcBef>
                <a:spcAft>
                  <a:spcPts val="0"/>
                </a:spcAft>
                <a:buFontTx/>
                <a:buChar char="-"/>
                <a:defRPr/>
              </a:pPr>
              <a:endParaRPr lang="fr-FR" sz="300" dirty="0">
                <a:latin typeface="+mn-lt"/>
                <a:cs typeface="+mn-cs"/>
              </a:endParaRPr>
            </a:p>
            <a:p>
              <a:pPr algn="just" fontAlgn="auto">
                <a:spcBef>
                  <a:spcPts val="0"/>
                </a:spcBef>
                <a:spcAft>
                  <a:spcPts val="0"/>
                </a:spcAft>
                <a:defRPr/>
              </a:pPr>
              <a:r>
                <a:rPr lang="fr-FR" sz="1200" b="1" dirty="0">
                  <a:latin typeface="+mn-lt"/>
                  <a:cs typeface="+mn-cs"/>
                </a:rPr>
                <a:t>- virus de type B (IBV): </a:t>
              </a:r>
              <a:r>
                <a:rPr lang="fr-FR" sz="1200" dirty="0">
                  <a:latin typeface="+mn-lt"/>
                  <a:cs typeface="+mn-cs"/>
                </a:rPr>
                <a:t>épidémies annuelles chez l’homme et le phoque (NP=560 </a:t>
              </a:r>
              <a:r>
                <a:rPr lang="fr-FR" sz="1200" dirty="0" err="1">
                  <a:latin typeface="+mn-lt"/>
                  <a:cs typeface="+mn-cs"/>
                </a:rPr>
                <a:t>aa</a:t>
              </a:r>
              <a:r>
                <a:rPr lang="fr-FR" sz="1200" dirty="0">
                  <a:latin typeface="+mn-lt"/>
                  <a:cs typeface="+mn-cs"/>
                </a:rPr>
                <a:t>) 8 ARN</a:t>
              </a:r>
            </a:p>
            <a:p>
              <a:pPr marL="171450" indent="-171450" algn="just" fontAlgn="auto">
                <a:spcBef>
                  <a:spcPts val="0"/>
                </a:spcBef>
                <a:spcAft>
                  <a:spcPts val="0"/>
                </a:spcAft>
                <a:buFontTx/>
                <a:buChar char="-"/>
                <a:defRPr/>
              </a:pPr>
              <a:endParaRPr lang="fr-FR" sz="300" dirty="0">
                <a:latin typeface="+mn-lt"/>
                <a:cs typeface="+mn-cs"/>
              </a:endParaRPr>
            </a:p>
            <a:p>
              <a:pPr algn="just" fontAlgn="auto">
                <a:spcBef>
                  <a:spcPts val="0"/>
                </a:spcBef>
                <a:spcAft>
                  <a:spcPts val="0"/>
                </a:spcAft>
                <a:defRPr/>
              </a:pPr>
              <a:r>
                <a:rPr lang="fr-FR" sz="1200" b="1" dirty="0">
                  <a:latin typeface="+mn-lt"/>
                  <a:cs typeface="+mn-cs"/>
                </a:rPr>
                <a:t>- virus de type C (ICV): </a:t>
              </a:r>
              <a:r>
                <a:rPr lang="fr-FR" sz="1200" dirty="0">
                  <a:latin typeface="+mn-lt"/>
                  <a:cs typeface="+mn-cs"/>
                </a:rPr>
                <a:t>grippe modérée chez l’homme et l’animal (NP=565 </a:t>
              </a:r>
              <a:r>
                <a:rPr lang="fr-FR" sz="1200" dirty="0" err="1">
                  <a:latin typeface="+mn-lt"/>
                  <a:cs typeface="+mn-cs"/>
                </a:rPr>
                <a:t>aa</a:t>
              </a:r>
              <a:r>
                <a:rPr lang="fr-FR" sz="1200" dirty="0">
                  <a:latin typeface="+mn-lt"/>
                  <a:cs typeface="+mn-cs"/>
                </a:rPr>
                <a:t>) 7 ARN</a:t>
              </a:r>
            </a:p>
            <a:p>
              <a:pPr marL="171450" indent="-171450" algn="just" fontAlgn="auto">
                <a:spcBef>
                  <a:spcPts val="0"/>
                </a:spcBef>
                <a:spcAft>
                  <a:spcPts val="0"/>
                </a:spcAft>
                <a:buFontTx/>
                <a:buChar char="-"/>
                <a:defRPr/>
              </a:pPr>
              <a:endParaRPr lang="fr-FR" sz="300" dirty="0">
                <a:latin typeface="+mn-lt"/>
                <a:cs typeface="+mn-cs"/>
              </a:endParaRPr>
            </a:p>
            <a:p>
              <a:pPr algn="just" fontAlgn="auto">
                <a:spcBef>
                  <a:spcPts val="0"/>
                </a:spcBef>
                <a:spcAft>
                  <a:spcPts val="0"/>
                </a:spcAft>
                <a:defRPr/>
              </a:pPr>
              <a:r>
                <a:rPr lang="fr-FR" sz="1200" b="1" dirty="0">
                  <a:latin typeface="+mn-lt"/>
                  <a:cs typeface="+mn-cs"/>
                </a:rPr>
                <a:t>- virus de type D (IDV): </a:t>
              </a:r>
              <a:r>
                <a:rPr lang="fr-FR" sz="1200" dirty="0">
                  <a:latin typeface="+mn-lt"/>
                  <a:cs typeface="+mn-cs"/>
                </a:rPr>
                <a:t>uniquement chez les animaux de fermes (bovins, chèvres, cochons, bisons, chevaux, etc…) 7 ARN</a:t>
              </a:r>
            </a:p>
          </p:txBody>
        </p:sp>
      </p:grpSp>
      <p:sp>
        <p:nvSpPr>
          <p:cNvPr id="83971" name="ZoneTexte 6"/>
          <p:cNvSpPr txBox="1">
            <a:spLocks noChangeArrowheads="1"/>
          </p:cNvSpPr>
          <p:nvPr/>
        </p:nvSpPr>
        <p:spPr bwMode="auto">
          <a:xfrm>
            <a:off x="5364163" y="3051175"/>
            <a:ext cx="15843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200" b="1"/>
              <a:t>NP = nucléoprotéine</a:t>
            </a:r>
          </a:p>
        </p:txBody>
      </p:sp>
    </p:spTree>
    <p:extLst>
      <p:ext uri="{BB962C8B-B14F-4D97-AF65-F5344CB8AC3E}">
        <p14:creationId xmlns:p14="http://schemas.microsoft.com/office/powerpoint/2010/main" val="34463335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e 35"/>
          <p:cNvGrpSpPr>
            <a:grpSpLocks/>
          </p:cNvGrpSpPr>
          <p:nvPr/>
        </p:nvGrpSpPr>
        <p:grpSpPr bwMode="auto">
          <a:xfrm>
            <a:off x="273050" y="869427"/>
            <a:ext cx="8597900" cy="5799661"/>
            <a:chOff x="253558" y="625950"/>
            <a:chExt cx="8598306" cy="5800293"/>
          </a:xfrm>
        </p:grpSpPr>
        <p:grpSp>
          <p:nvGrpSpPr>
            <p:cNvPr id="84996" name="Groupe 2076"/>
            <p:cNvGrpSpPr>
              <a:grpSpLocks/>
            </p:cNvGrpSpPr>
            <p:nvPr/>
          </p:nvGrpSpPr>
          <p:grpSpPr bwMode="auto">
            <a:xfrm>
              <a:off x="253558" y="625950"/>
              <a:ext cx="8598306" cy="5800293"/>
              <a:chOff x="182227" y="625950"/>
              <a:chExt cx="8598306" cy="5800293"/>
            </a:xfrm>
          </p:grpSpPr>
          <p:grpSp>
            <p:nvGrpSpPr>
              <p:cNvPr id="85002" name="Groupe 2073"/>
              <p:cNvGrpSpPr>
                <a:grpSpLocks/>
              </p:cNvGrpSpPr>
              <p:nvPr/>
            </p:nvGrpSpPr>
            <p:grpSpPr bwMode="auto">
              <a:xfrm>
                <a:off x="182227" y="625950"/>
                <a:ext cx="8598306" cy="5650782"/>
                <a:chOff x="182227" y="625950"/>
                <a:chExt cx="8598306" cy="5650782"/>
              </a:xfrm>
            </p:grpSpPr>
            <p:grpSp>
              <p:nvGrpSpPr>
                <p:cNvPr id="85006" name="Groupe 2059"/>
                <p:cNvGrpSpPr>
                  <a:grpSpLocks/>
                </p:cNvGrpSpPr>
                <p:nvPr/>
              </p:nvGrpSpPr>
              <p:grpSpPr bwMode="auto">
                <a:xfrm>
                  <a:off x="182227" y="957890"/>
                  <a:ext cx="8598306" cy="5318842"/>
                  <a:chOff x="203931" y="1302314"/>
                  <a:chExt cx="8598306" cy="5318842"/>
                </a:xfrm>
              </p:grpSpPr>
              <p:grpSp>
                <p:nvGrpSpPr>
                  <p:cNvPr id="85011" name="Groupe 2047"/>
                  <p:cNvGrpSpPr>
                    <a:grpSpLocks/>
                  </p:cNvGrpSpPr>
                  <p:nvPr/>
                </p:nvGrpSpPr>
                <p:grpSpPr bwMode="auto">
                  <a:xfrm>
                    <a:off x="203931" y="1302314"/>
                    <a:ext cx="8598306" cy="5318842"/>
                    <a:chOff x="-209882" y="1748600"/>
                    <a:chExt cx="8598306" cy="5318842"/>
                  </a:xfrm>
                </p:grpSpPr>
                <p:sp>
                  <p:nvSpPr>
                    <p:cNvPr id="2" name="Rectangle 1"/>
                    <p:cNvSpPr/>
                    <p:nvPr/>
                  </p:nvSpPr>
                  <p:spPr>
                    <a:xfrm>
                      <a:off x="6516674" y="5589588"/>
                      <a:ext cx="1871750" cy="50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850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245641"/>
                      <a:ext cx="6315000" cy="435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33672" y="6173852"/>
                      <a:ext cx="4049903" cy="577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85024" name="Groupe 24"/>
                    <p:cNvGrpSpPr>
                      <a:grpSpLocks/>
                    </p:cNvGrpSpPr>
                    <p:nvPr/>
                  </p:nvGrpSpPr>
                  <p:grpSpPr bwMode="auto">
                    <a:xfrm>
                      <a:off x="3427" y="1748600"/>
                      <a:ext cx="4042253" cy="5318842"/>
                      <a:chOff x="3427" y="1836586"/>
                      <a:chExt cx="4042253" cy="5318842"/>
                    </a:xfrm>
                  </p:grpSpPr>
                  <p:pic>
                    <p:nvPicPr>
                      <p:cNvPr id="85032" name="Image 13"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3989" y="1836586"/>
                        <a:ext cx="2016225" cy="57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ccolade ouvrante 18"/>
                      <p:cNvSpPr/>
                      <p:nvPr/>
                    </p:nvSpPr>
                    <p:spPr>
                      <a:xfrm>
                        <a:off x="1812688" y="1857633"/>
                        <a:ext cx="147645" cy="121457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85034" name="ZoneTexte 19"/>
                      <p:cNvSpPr txBox="1">
                        <a:spLocks noChangeArrowheads="1"/>
                      </p:cNvSpPr>
                      <p:nvPr/>
                    </p:nvSpPr>
                    <p:spPr bwMode="auto">
                      <a:xfrm>
                        <a:off x="3427" y="2174349"/>
                        <a:ext cx="1745823"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300"/>
                          </a:lnSpc>
                        </a:pPr>
                        <a:r>
                          <a:rPr lang="fr-FR" altLang="fr-FR" sz="1200" b="1">
                            <a:solidFill>
                              <a:srgbClr val="FF0000"/>
                            </a:solidFill>
                          </a:rPr>
                          <a:t>ARN polymérase ARN dépendante</a:t>
                        </a:r>
                      </a:p>
                      <a:p>
                        <a:pPr algn="ctr">
                          <a:lnSpc>
                            <a:spcPts val="1300"/>
                          </a:lnSpc>
                        </a:pPr>
                        <a:r>
                          <a:rPr lang="fr-FR" altLang="fr-FR" sz="1200" b="1">
                            <a:solidFill>
                              <a:srgbClr val="FF0000"/>
                            </a:solidFill>
                          </a:rPr>
                          <a:t> </a:t>
                        </a:r>
                        <a:r>
                          <a:rPr lang="fr-FR" altLang="fr-FR" sz="1200" b="1"/>
                          <a:t>réplication du génome</a:t>
                        </a:r>
                      </a:p>
                    </p:txBody>
                  </p:sp>
                  <p:sp>
                    <p:nvSpPr>
                      <p:cNvPr id="46" name="Accolade ouvrante 45"/>
                      <p:cNvSpPr/>
                      <p:nvPr/>
                    </p:nvSpPr>
                    <p:spPr>
                      <a:xfrm>
                        <a:off x="1830152" y="5474352"/>
                        <a:ext cx="168283" cy="98594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85036" name="Image 17"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6213" y="2845733"/>
                        <a:ext cx="1999467" cy="3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Accolade ouvrante 64"/>
                      <p:cNvSpPr/>
                      <p:nvPr/>
                    </p:nvSpPr>
                    <p:spPr>
                      <a:xfrm>
                        <a:off x="1812688" y="6611126"/>
                        <a:ext cx="177808" cy="54457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85038" name="Image 12"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0820" y="2377055"/>
                        <a:ext cx="1445667" cy="47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5025" name="Image 21"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5384" y="3111347"/>
                      <a:ext cx="1559287" cy="72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1907943" y="3903480"/>
                      <a:ext cx="1739982" cy="317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1" name="Rectangle 30"/>
                    <p:cNvSpPr/>
                    <p:nvPr/>
                  </p:nvSpPr>
                  <p:spPr>
                    <a:xfrm>
                      <a:off x="2484233" y="4521085"/>
                      <a:ext cx="1908265" cy="728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85028" name="Image 29" descr="Capture d’écra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6805" y="4468876"/>
                      <a:ext cx="1531576" cy="7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9" name="ZoneTexte 33"/>
                    <p:cNvSpPr txBox="1">
                      <a:spLocks noChangeArrowheads="1"/>
                    </p:cNvSpPr>
                    <p:nvPr/>
                  </p:nvSpPr>
                  <p:spPr bwMode="auto">
                    <a:xfrm>
                      <a:off x="-209882" y="4301746"/>
                      <a:ext cx="224668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300"/>
                        </a:lnSpc>
                      </a:pPr>
                      <a:r>
                        <a:rPr lang="fr-FR" altLang="fr-FR" sz="1200" b="1">
                          <a:solidFill>
                            <a:srgbClr val="CCC700"/>
                          </a:solidFill>
                        </a:rPr>
                        <a:t>Neuraminidase</a:t>
                      </a:r>
                    </a:p>
                    <a:p>
                      <a:pPr algn="ctr">
                        <a:lnSpc>
                          <a:spcPts val="1300"/>
                        </a:lnSpc>
                      </a:pPr>
                      <a:r>
                        <a:rPr lang="fr-FR" altLang="fr-FR" sz="1200" b="1"/>
                        <a:t>action sur la membrane de la cellule-hôte pour permettre le relargage du virus</a:t>
                      </a:r>
                    </a:p>
                    <a:p>
                      <a:pPr algn="ctr">
                        <a:lnSpc>
                          <a:spcPts val="1300"/>
                        </a:lnSpc>
                      </a:pPr>
                      <a:r>
                        <a:rPr lang="fr-FR" altLang="fr-FR" sz="1200" b="1"/>
                        <a:t>N1 à N9</a:t>
                      </a:r>
                    </a:p>
                    <a:p>
                      <a:pPr algn="ctr">
                        <a:lnSpc>
                          <a:spcPts val="1300"/>
                        </a:lnSpc>
                      </a:pPr>
                      <a:r>
                        <a:rPr lang="fr-FR" altLang="fr-FR" sz="1200" b="1">
                          <a:solidFill>
                            <a:srgbClr val="CCC700"/>
                          </a:solidFill>
                        </a:rPr>
                        <a:t>Humain : N1 N2</a:t>
                      </a:r>
                    </a:p>
                  </p:txBody>
                </p:sp>
                <p:sp>
                  <p:nvSpPr>
                    <p:cNvPr id="85030" name="ZoneTexte 26"/>
                    <p:cNvSpPr txBox="1">
                      <a:spLocks noChangeArrowheads="1"/>
                    </p:cNvSpPr>
                    <p:nvPr/>
                  </p:nvSpPr>
                  <p:spPr bwMode="auto">
                    <a:xfrm>
                      <a:off x="-146251" y="3008929"/>
                      <a:ext cx="2160240"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1300"/>
                        </a:lnSpc>
                      </a:pPr>
                      <a:r>
                        <a:rPr lang="fr-FR" altLang="fr-FR" sz="1200" b="1">
                          <a:solidFill>
                            <a:srgbClr val="00B0F0"/>
                          </a:solidFill>
                        </a:rPr>
                        <a:t>Hémagglutinine</a:t>
                      </a:r>
                    </a:p>
                    <a:p>
                      <a:pPr algn="ctr">
                        <a:lnSpc>
                          <a:spcPts val="1300"/>
                        </a:lnSpc>
                      </a:pPr>
                      <a:r>
                        <a:rPr lang="fr-FR" altLang="fr-FR" sz="1200" b="1"/>
                        <a:t>fixation des hématies</a:t>
                      </a:r>
                    </a:p>
                    <a:p>
                      <a:pPr algn="ctr">
                        <a:lnSpc>
                          <a:spcPts val="1300"/>
                        </a:lnSpc>
                      </a:pPr>
                      <a:r>
                        <a:rPr lang="fr-FR" altLang="fr-FR" sz="1200" b="1"/>
                        <a:t>fusion membrane cellule-hôte</a:t>
                      </a:r>
                    </a:p>
                    <a:p>
                      <a:pPr algn="ctr">
                        <a:lnSpc>
                          <a:spcPts val="1300"/>
                        </a:lnSpc>
                      </a:pPr>
                      <a:r>
                        <a:rPr lang="fr-FR" altLang="fr-FR" sz="1200" b="1"/>
                        <a:t>H1 à H16</a:t>
                      </a:r>
                    </a:p>
                    <a:p>
                      <a:pPr algn="ctr">
                        <a:lnSpc>
                          <a:spcPts val="1300"/>
                        </a:lnSpc>
                      </a:pPr>
                      <a:r>
                        <a:rPr lang="fr-FR" altLang="fr-FR" sz="1200" b="1">
                          <a:solidFill>
                            <a:srgbClr val="00B0F0"/>
                          </a:solidFill>
                        </a:rPr>
                        <a:t>Humain : H1 H2 H3 H5 H7</a:t>
                      </a:r>
                    </a:p>
                  </p:txBody>
                </p:sp>
                <p:pic>
                  <p:nvPicPr>
                    <p:cNvPr id="85031" name="Image 28" descr="Capture d’écra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56137" y="3934823"/>
                      <a:ext cx="2340282" cy="6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5" name="Rectangle 2054"/>
                  <p:cNvSpPr/>
                  <p:nvPr/>
                </p:nvSpPr>
                <p:spPr>
                  <a:xfrm>
                    <a:off x="3852178" y="4824180"/>
                    <a:ext cx="719172" cy="22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057" name="Rectangle 2056"/>
                  <p:cNvSpPr/>
                  <p:nvPr/>
                </p:nvSpPr>
                <p:spPr>
                  <a:xfrm>
                    <a:off x="2374146" y="4740033"/>
                    <a:ext cx="2516306" cy="78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85014" name="Groupe 2053"/>
                  <p:cNvGrpSpPr>
                    <a:grpSpLocks/>
                  </p:cNvGrpSpPr>
                  <p:nvPr/>
                </p:nvGrpSpPr>
                <p:grpSpPr bwMode="auto">
                  <a:xfrm>
                    <a:off x="2539023" y="4913181"/>
                    <a:ext cx="3191892" cy="585396"/>
                    <a:chOff x="2447820" y="697912"/>
                    <a:chExt cx="2539793" cy="441998"/>
                  </a:xfrm>
                </p:grpSpPr>
                <p:grpSp>
                  <p:nvGrpSpPr>
                    <p:cNvPr id="85017" name="Groupe 2051"/>
                    <p:cNvGrpSpPr>
                      <a:grpSpLocks/>
                    </p:cNvGrpSpPr>
                    <p:nvPr/>
                  </p:nvGrpSpPr>
                  <p:grpSpPr bwMode="auto">
                    <a:xfrm>
                      <a:off x="2447820" y="697912"/>
                      <a:ext cx="2412212" cy="441998"/>
                      <a:chOff x="2447820" y="697912"/>
                      <a:chExt cx="2412212" cy="441998"/>
                    </a:xfrm>
                  </p:grpSpPr>
                  <p:pic>
                    <p:nvPicPr>
                      <p:cNvPr id="85019" name="Image 2048" descr="Capture d’écra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47820" y="697912"/>
                        <a:ext cx="1821338" cy="4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0" name="Image 2050" descr="Capture d’écran"/>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73241" y="962454"/>
                        <a:ext cx="586791" cy="13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3" name="Ellipse 2052"/>
                    <p:cNvSpPr/>
                    <p:nvPr/>
                  </p:nvSpPr>
                  <p:spPr>
                    <a:xfrm rot="864077">
                      <a:off x="4601820" y="911222"/>
                      <a:ext cx="385287" cy="83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pic>
                <p:nvPicPr>
                  <p:cNvPr id="85015" name="Image 2057" descr="Capture d’écran"/>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11816" y="5422938"/>
                    <a:ext cx="1935936" cy="5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2058"/>
                  <p:cNvSpPr/>
                  <p:nvPr/>
                </p:nvSpPr>
                <p:spPr>
                  <a:xfrm>
                    <a:off x="1691489" y="2312482"/>
                    <a:ext cx="217497" cy="8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85007" name="Groupe 2064"/>
                <p:cNvGrpSpPr>
                  <a:grpSpLocks/>
                </p:cNvGrpSpPr>
                <p:nvPr/>
              </p:nvGrpSpPr>
              <p:grpSpPr bwMode="auto">
                <a:xfrm>
                  <a:off x="3447122" y="625950"/>
                  <a:ext cx="2998428" cy="554058"/>
                  <a:chOff x="4065286" y="-120549"/>
                  <a:chExt cx="2998428" cy="554058"/>
                </a:xfrm>
              </p:grpSpPr>
              <p:sp>
                <p:nvSpPr>
                  <p:cNvPr id="85009" name="ZoneTexte 2061"/>
                  <p:cNvSpPr txBox="1">
                    <a:spLocks noChangeArrowheads="1"/>
                  </p:cNvSpPr>
                  <p:nvPr/>
                </p:nvSpPr>
                <p:spPr bwMode="auto">
                  <a:xfrm>
                    <a:off x="4065286" y="-120549"/>
                    <a:ext cx="2998428" cy="55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ts val="900"/>
                      </a:lnSpc>
                    </a:pPr>
                    <a:r>
                      <a:rPr lang="fr-FR" altLang="fr-FR" sz="1200" b="1" dirty="0">
                        <a:latin typeface="Aparajita" pitchFamily="34" charset="0"/>
                        <a:cs typeface="Aparajita" pitchFamily="34" charset="0"/>
                      </a:rPr>
                      <a:t>             </a:t>
                    </a:r>
                    <a:r>
                      <a:rPr lang="fr-FR" altLang="fr-FR" sz="1000" b="1" dirty="0">
                        <a:latin typeface="Aparajita" pitchFamily="34" charset="0"/>
                        <a:cs typeface="Aparajita" pitchFamily="34" charset="0"/>
                      </a:rPr>
                      <a:t>PB1-F2</a:t>
                    </a:r>
                  </a:p>
                  <a:p>
                    <a:pPr>
                      <a:lnSpc>
                        <a:spcPts val="900"/>
                      </a:lnSpc>
                    </a:pPr>
                    <a:r>
                      <a:rPr lang="fr-FR" altLang="fr-FR" sz="1200" dirty="0">
                        <a:latin typeface="Aparajita" pitchFamily="34" charset="0"/>
                        <a:cs typeface="Aparajita" pitchFamily="34" charset="0"/>
                      </a:rPr>
                      <a:t>             Protéine accessoire</a:t>
                    </a:r>
                  </a:p>
                  <a:p>
                    <a:pPr>
                      <a:lnSpc>
                        <a:spcPts val="900"/>
                      </a:lnSpc>
                    </a:pPr>
                    <a:endParaRPr lang="fr-FR" altLang="fr-FR" sz="600" dirty="0">
                      <a:latin typeface="Aparajita" pitchFamily="34" charset="0"/>
                      <a:cs typeface="Aparajita" pitchFamily="34" charset="0"/>
                    </a:endParaRPr>
                  </a:p>
                  <a:p>
                    <a:pPr>
                      <a:lnSpc>
                        <a:spcPts val="900"/>
                      </a:lnSpc>
                    </a:pPr>
                    <a:r>
                      <a:rPr lang="fr-FR" altLang="fr-FR" sz="1200" dirty="0">
                        <a:latin typeface="Aparajita" pitchFamily="34" charset="0"/>
                        <a:cs typeface="Aparajita" pitchFamily="34" charset="0"/>
                      </a:rPr>
                      <a:t>  pathogénicité</a:t>
                    </a:r>
                    <a:r>
                      <a:rPr lang="fr-FR" altLang="fr-FR" sz="1200" dirty="0">
                        <a:cs typeface="Aparajita" pitchFamily="34" charset="0"/>
                      </a:rPr>
                      <a:t>↗</a:t>
                    </a:r>
                    <a:endParaRPr lang="fr-FR" altLang="fr-FR" sz="1200" dirty="0">
                      <a:latin typeface="Aparajita" pitchFamily="34" charset="0"/>
                      <a:cs typeface="Aparajita" pitchFamily="34" charset="0"/>
                    </a:endParaRPr>
                  </a:p>
                </p:txBody>
              </p:sp>
              <p:sp>
                <p:nvSpPr>
                  <p:cNvPr id="2061" name="Ellipse 2060"/>
                  <p:cNvSpPr/>
                  <p:nvPr/>
                </p:nvSpPr>
                <p:spPr>
                  <a:xfrm>
                    <a:off x="4391486" y="116539"/>
                    <a:ext cx="187334" cy="46042"/>
                  </a:xfrm>
                  <a:prstGeom prst="ellipse">
                    <a:avLst/>
                  </a:prstGeom>
                  <a:solidFill>
                    <a:srgbClr val="E8D1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400">
                      <a:solidFill>
                        <a:schemeClr val="tx1"/>
                      </a:solidFill>
                    </a:endParaRPr>
                  </a:p>
                </p:txBody>
              </p:sp>
            </p:grpSp>
            <p:sp>
              <p:nvSpPr>
                <p:cNvPr id="2073" name="Rectangle à coins arrondis 2072"/>
                <p:cNvSpPr/>
                <p:nvPr/>
              </p:nvSpPr>
              <p:spPr>
                <a:xfrm>
                  <a:off x="3922554" y="3174689"/>
                  <a:ext cx="1408179" cy="171469"/>
                </a:xfrm>
                <a:prstGeom prst="roundRect">
                  <a:avLst>
                    <a:gd name="adj" fmla="val 45783"/>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85003" name="ZoneTexte 65"/>
              <p:cNvSpPr txBox="1">
                <a:spLocks noChangeArrowheads="1"/>
              </p:cNvSpPr>
              <p:nvPr/>
            </p:nvSpPr>
            <p:spPr bwMode="auto">
              <a:xfrm>
                <a:off x="2873577" y="5679885"/>
                <a:ext cx="2514065"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ts val="1100"/>
                  </a:lnSpc>
                </a:pPr>
                <a:r>
                  <a:rPr lang="fr-FR" altLang="fr-FR" sz="1400" b="1">
                    <a:latin typeface="Aparajita" pitchFamily="34" charset="0"/>
                    <a:cs typeface="Aparajita" pitchFamily="34" charset="0"/>
                  </a:rPr>
                  <a:t>NS1</a:t>
                </a:r>
              </a:p>
              <a:p>
                <a:pPr>
                  <a:lnSpc>
                    <a:spcPts val="1100"/>
                  </a:lnSpc>
                </a:pPr>
                <a:r>
                  <a:rPr lang="fr-FR" altLang="fr-FR" sz="1400">
                    <a:latin typeface="Aparajita" pitchFamily="34" charset="0"/>
                    <a:cs typeface="Aparajita" pitchFamily="34" charset="0"/>
                  </a:rPr>
                  <a:t>Bloque l’interféron</a:t>
                </a:r>
              </a:p>
              <a:p>
                <a:pPr>
                  <a:lnSpc>
                    <a:spcPts val="700"/>
                  </a:lnSpc>
                </a:pPr>
                <a:endParaRPr lang="fr-FR" altLang="fr-FR" sz="100">
                  <a:latin typeface="Aparajita" pitchFamily="34" charset="0"/>
                  <a:cs typeface="Aparajita" pitchFamily="34" charset="0"/>
                </a:endParaRPr>
              </a:p>
              <a:p>
                <a:pPr>
                  <a:lnSpc>
                    <a:spcPts val="1100"/>
                  </a:lnSpc>
                </a:pPr>
                <a:r>
                  <a:rPr lang="fr-FR" altLang="fr-FR" sz="1400" b="1">
                    <a:latin typeface="Aparajita" pitchFamily="34" charset="0"/>
                    <a:cs typeface="Aparajita" pitchFamily="34" charset="0"/>
                  </a:rPr>
                  <a:t>NS2</a:t>
                </a:r>
              </a:p>
              <a:p>
                <a:pPr>
                  <a:lnSpc>
                    <a:spcPts val="1100"/>
                  </a:lnSpc>
                </a:pPr>
                <a:r>
                  <a:rPr lang="fr-FR" altLang="fr-FR" sz="1400">
                    <a:latin typeface="Aparajita" pitchFamily="34" charset="0"/>
                    <a:cs typeface="Aparajita" pitchFamily="34" charset="0"/>
                  </a:rPr>
                  <a:t>Exportation nucléaire</a:t>
                </a:r>
              </a:p>
            </p:txBody>
          </p:sp>
          <p:sp>
            <p:nvSpPr>
              <p:cNvPr id="2076" name="Ellipse 2075"/>
              <p:cNvSpPr/>
              <p:nvPr/>
            </p:nvSpPr>
            <p:spPr>
              <a:xfrm>
                <a:off x="2522312" y="5734018"/>
                <a:ext cx="152407" cy="142891"/>
              </a:xfrm>
              <a:prstGeom prst="ellipse">
                <a:avLst/>
              </a:prstGeom>
              <a:solidFill>
                <a:srgbClr val="99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8" name="Ellipse 67"/>
              <p:cNvSpPr/>
              <p:nvPr/>
            </p:nvSpPr>
            <p:spPr>
              <a:xfrm>
                <a:off x="2522312" y="6072191"/>
                <a:ext cx="152407" cy="144479"/>
              </a:xfrm>
              <a:prstGeom prst="ellipse">
                <a:avLst/>
              </a:prstGeom>
              <a:solidFill>
                <a:srgbClr val="00E2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078" name="Rectangle 2077"/>
            <p:cNvSpPr/>
            <p:nvPr/>
          </p:nvSpPr>
          <p:spPr>
            <a:xfrm>
              <a:off x="3034989" y="2318933"/>
              <a:ext cx="1254184" cy="793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079" name="Rectangle 2078"/>
            <p:cNvSpPr/>
            <p:nvPr/>
          </p:nvSpPr>
          <p:spPr>
            <a:xfrm>
              <a:off x="3034989" y="3720849"/>
              <a:ext cx="1225608" cy="673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33" name="Connecteur droit avec flèche 32"/>
            <p:cNvCxnSpPr/>
            <p:nvPr/>
          </p:nvCxnSpPr>
          <p:spPr>
            <a:xfrm flipV="1">
              <a:off x="3319166" y="909080"/>
              <a:ext cx="517549" cy="147654"/>
            </a:xfrm>
            <a:prstGeom prst="straightConnector1">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000" name="ZoneTexte 34"/>
            <p:cNvSpPr txBox="1">
              <a:spLocks noChangeArrowheads="1"/>
            </p:cNvSpPr>
            <p:nvPr/>
          </p:nvSpPr>
          <p:spPr bwMode="auto">
            <a:xfrm>
              <a:off x="557943" y="4819725"/>
              <a:ext cx="1529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a:t>ARN M</a:t>
              </a:r>
            </a:p>
            <a:p>
              <a:pPr algn="ctr"/>
              <a:r>
                <a:rPr lang="fr-FR" altLang="fr-FR" sz="1200" b="1"/>
                <a:t>Épissage alternatif</a:t>
              </a:r>
            </a:p>
          </p:txBody>
        </p:sp>
        <p:sp>
          <p:nvSpPr>
            <p:cNvPr id="85001" name="ZoneTexte 74"/>
            <p:cNvSpPr txBox="1">
              <a:spLocks noChangeArrowheads="1"/>
            </p:cNvSpPr>
            <p:nvPr/>
          </p:nvSpPr>
          <p:spPr bwMode="auto">
            <a:xfrm>
              <a:off x="369090" y="5679885"/>
              <a:ext cx="1906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a:t>ARN NS</a:t>
              </a:r>
            </a:p>
            <a:p>
              <a:pPr algn="ctr"/>
              <a:r>
                <a:rPr lang="fr-FR" altLang="fr-FR" sz="1200" b="1"/>
                <a:t>Protéines non structurales</a:t>
              </a:r>
            </a:p>
            <a:p>
              <a:pPr algn="ctr"/>
              <a:r>
                <a:rPr lang="fr-FR" altLang="fr-FR" sz="1200" b="1"/>
                <a:t>Épissage alternatif</a:t>
              </a:r>
            </a:p>
          </p:txBody>
        </p:sp>
      </p:grpSp>
      <p:sp>
        <p:nvSpPr>
          <p:cNvPr id="84995" name="ZoneTexte 2"/>
          <p:cNvSpPr txBox="1">
            <a:spLocks noChangeArrowheads="1"/>
          </p:cNvSpPr>
          <p:nvPr/>
        </p:nvSpPr>
        <p:spPr bwMode="auto">
          <a:xfrm>
            <a:off x="2701925" y="188913"/>
            <a:ext cx="3732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Protéines codées par l’IAV</a:t>
            </a:r>
          </a:p>
        </p:txBody>
      </p:sp>
    </p:spTree>
    <p:extLst>
      <p:ext uri="{BB962C8B-B14F-4D97-AF65-F5344CB8AC3E}">
        <p14:creationId xmlns:p14="http://schemas.microsoft.com/office/powerpoint/2010/main" val="420389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e 23"/>
          <p:cNvGrpSpPr>
            <a:grpSpLocks/>
          </p:cNvGrpSpPr>
          <p:nvPr/>
        </p:nvGrpSpPr>
        <p:grpSpPr bwMode="auto">
          <a:xfrm>
            <a:off x="1271588" y="766763"/>
            <a:ext cx="6600825" cy="5902325"/>
            <a:chOff x="1271719" y="507133"/>
            <a:chExt cx="6600563" cy="5903231"/>
          </a:xfrm>
        </p:grpSpPr>
        <p:grpSp>
          <p:nvGrpSpPr>
            <p:cNvPr id="86020" name="Groupe 11"/>
            <p:cNvGrpSpPr>
              <a:grpSpLocks/>
            </p:cNvGrpSpPr>
            <p:nvPr/>
          </p:nvGrpSpPr>
          <p:grpSpPr bwMode="auto">
            <a:xfrm>
              <a:off x="1271719" y="507133"/>
              <a:ext cx="6600563" cy="5154115"/>
              <a:chOff x="1067781" y="824200"/>
              <a:chExt cx="6600563" cy="5154115"/>
            </a:xfrm>
          </p:grpSpPr>
          <p:grpSp>
            <p:nvGrpSpPr>
              <p:cNvPr id="86025" name="Groupe 8"/>
              <p:cNvGrpSpPr>
                <a:grpSpLocks/>
              </p:cNvGrpSpPr>
              <p:nvPr/>
            </p:nvGrpSpPr>
            <p:grpSpPr bwMode="auto">
              <a:xfrm>
                <a:off x="1067781" y="824200"/>
                <a:ext cx="6600563" cy="5154115"/>
                <a:chOff x="1067781" y="824200"/>
                <a:chExt cx="6600563" cy="5154115"/>
              </a:xfrm>
            </p:grpSpPr>
            <p:pic>
              <p:nvPicPr>
                <p:cNvPr id="86028" name="Image 1"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7781" y="824200"/>
                  <a:ext cx="6600563" cy="51541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9" name="Image 3"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7781" y="2276871"/>
                  <a:ext cx="105594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Image 5"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8762" y="2858641"/>
                  <a:ext cx="319696" cy="49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p:cNvSpPr/>
                <p:nvPr/>
              </p:nvSpPr>
              <p:spPr>
                <a:xfrm rot="1862274" flipH="1">
                  <a:off x="1766253" y="3196289"/>
                  <a:ext cx="66672" cy="10161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86032" name="Image 7"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V="1">
                  <a:off x="1595754" y="3158701"/>
                  <a:ext cx="105235" cy="12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26" name="Image 10"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4861" y="1872468"/>
                <a:ext cx="29192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Image 9" descr="Capture d’écra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8623" y="1340767"/>
                <a:ext cx="929721"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21" name="ZoneTexte 12"/>
            <p:cNvSpPr txBox="1">
              <a:spLocks noChangeArrowheads="1"/>
            </p:cNvSpPr>
            <p:nvPr/>
          </p:nvSpPr>
          <p:spPr bwMode="auto">
            <a:xfrm>
              <a:off x="1475187" y="5733256"/>
              <a:ext cx="359888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400" b="1" dirty="0">
                  <a:solidFill>
                    <a:srgbClr val="FF0000"/>
                  </a:solidFill>
                </a:rPr>
                <a:t>ARN polymérase ARN dépendante</a:t>
              </a:r>
            </a:p>
            <a:p>
              <a:r>
                <a:rPr lang="fr-FR" altLang="fr-FR" sz="1200" dirty="0"/>
                <a:t>- pas de système de correction ni de réparation</a:t>
              </a:r>
            </a:p>
            <a:p>
              <a:r>
                <a:rPr lang="fr-FR" altLang="fr-FR" sz="1200" dirty="0"/>
                <a:t>- faible fidélité de réplication (taux de mutation ˃ 10</a:t>
              </a:r>
              <a:r>
                <a:rPr lang="fr-FR" altLang="fr-FR" sz="1200" baseline="30000" dirty="0"/>
                <a:t>-4</a:t>
              </a:r>
              <a:r>
                <a:rPr lang="fr-FR" altLang="fr-FR" sz="1200" dirty="0"/>
                <a:t>)</a:t>
              </a:r>
            </a:p>
          </p:txBody>
        </p:sp>
        <p:sp>
          <p:nvSpPr>
            <p:cNvPr id="14" name="Ellipse 13"/>
            <p:cNvSpPr/>
            <p:nvPr/>
          </p:nvSpPr>
          <p:spPr>
            <a:xfrm>
              <a:off x="3203629" y="4581283"/>
              <a:ext cx="141282" cy="144484"/>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Ellipse 14"/>
            <p:cNvSpPr/>
            <p:nvPr/>
          </p:nvSpPr>
          <p:spPr>
            <a:xfrm>
              <a:off x="5094267" y="4509834"/>
              <a:ext cx="141281" cy="142897"/>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7" name="Connecteur droit avec flèche 16"/>
            <p:cNvCxnSpPr/>
            <p:nvPr/>
          </p:nvCxnSpPr>
          <p:spPr>
            <a:xfrm>
              <a:off x="3275064" y="4919472"/>
              <a:ext cx="0" cy="91454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6019" name="ZoneTexte 26"/>
          <p:cNvSpPr txBox="1">
            <a:spLocks noChangeArrowheads="1"/>
          </p:cNvSpPr>
          <p:nvPr/>
        </p:nvSpPr>
        <p:spPr bwMode="auto">
          <a:xfrm>
            <a:off x="3419475" y="26035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a:t>Réplication de l’IAV</a:t>
            </a:r>
          </a:p>
        </p:txBody>
      </p:sp>
    </p:spTree>
    <p:extLst>
      <p:ext uri="{BB962C8B-B14F-4D97-AF65-F5344CB8AC3E}">
        <p14:creationId xmlns:p14="http://schemas.microsoft.com/office/powerpoint/2010/main" val="3272171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e 5"/>
          <p:cNvGrpSpPr>
            <a:grpSpLocks/>
          </p:cNvGrpSpPr>
          <p:nvPr/>
        </p:nvGrpSpPr>
        <p:grpSpPr bwMode="auto">
          <a:xfrm>
            <a:off x="1025525" y="249185"/>
            <a:ext cx="7092950" cy="5789665"/>
            <a:chOff x="1331640" y="249483"/>
            <a:chExt cx="7092788" cy="5789808"/>
          </a:xfrm>
        </p:grpSpPr>
        <p:sp>
          <p:nvSpPr>
            <p:cNvPr id="87043" name="ZoneTexte 1"/>
            <p:cNvSpPr txBox="1">
              <a:spLocks noChangeArrowheads="1"/>
            </p:cNvSpPr>
            <p:nvPr/>
          </p:nvSpPr>
          <p:spPr bwMode="auto">
            <a:xfrm>
              <a:off x="2069775" y="249483"/>
              <a:ext cx="5616518" cy="61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b="1" dirty="0"/>
                <a:t>Réassortiment des ARN génomiques</a:t>
              </a:r>
            </a:p>
            <a:p>
              <a:pPr algn="ctr"/>
              <a:r>
                <a:rPr lang="fr-FR" altLang="fr-FR" sz="1600" dirty="0"/>
                <a:t>(un peu comme les chromosomes d’un organisme eucaryotes)</a:t>
              </a:r>
            </a:p>
          </p:txBody>
        </p:sp>
        <p:pic>
          <p:nvPicPr>
            <p:cNvPr id="87044" name="Picture 2" descr="Résultat de recherche d'images pour &quot;influenza a reassortmen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935" y="1196752"/>
              <a:ext cx="4204131"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331640" y="1700547"/>
              <a:ext cx="1295370" cy="369896"/>
            </a:xfrm>
            <a:prstGeom prst="rect">
              <a:avLst/>
            </a:prstGeom>
            <a:solidFill>
              <a:srgbClr val="5DBDED"/>
            </a:solidFill>
          </p:spPr>
          <p:txBody>
            <a:bodyPr>
              <a:spAutoFit/>
            </a:bodyPr>
            <a:lstStyle/>
            <a:p>
              <a:pPr algn="ctr" fontAlgn="auto">
                <a:spcBef>
                  <a:spcPts val="0"/>
                </a:spcBef>
                <a:spcAft>
                  <a:spcPts val="0"/>
                </a:spcAft>
                <a:defRPr/>
              </a:pPr>
              <a:r>
                <a:rPr lang="fr-FR" b="1" dirty="0">
                  <a:latin typeface="+mn-lt"/>
                  <a:cs typeface="+mn-cs"/>
                </a:rPr>
                <a:t>Virus IAV 1</a:t>
              </a:r>
            </a:p>
          </p:txBody>
        </p:sp>
        <p:sp>
          <p:nvSpPr>
            <p:cNvPr id="5" name="ZoneTexte 4"/>
            <p:cNvSpPr txBox="1"/>
            <p:nvPr/>
          </p:nvSpPr>
          <p:spPr>
            <a:xfrm>
              <a:off x="6516297" y="1700547"/>
              <a:ext cx="1295370" cy="369896"/>
            </a:xfrm>
            <a:prstGeom prst="rect">
              <a:avLst/>
            </a:prstGeom>
            <a:solidFill>
              <a:srgbClr val="FF4B4B"/>
            </a:solidFill>
          </p:spPr>
          <p:txBody>
            <a:bodyPr>
              <a:spAutoFit/>
            </a:bodyPr>
            <a:lstStyle/>
            <a:p>
              <a:pPr algn="ctr" fontAlgn="auto">
                <a:spcBef>
                  <a:spcPts val="0"/>
                </a:spcBef>
                <a:spcAft>
                  <a:spcPts val="0"/>
                </a:spcAft>
                <a:defRPr/>
              </a:pPr>
              <a:r>
                <a:rPr lang="fr-FR" b="1" dirty="0">
                  <a:latin typeface="+mn-lt"/>
                  <a:cs typeface="+mn-cs"/>
                </a:rPr>
                <a:t>Virus IAV 2</a:t>
              </a:r>
            </a:p>
          </p:txBody>
        </p:sp>
        <p:sp>
          <p:nvSpPr>
            <p:cNvPr id="87047" name="ZoneTexte 3"/>
            <p:cNvSpPr txBox="1">
              <a:spLocks noChangeArrowheads="1"/>
            </p:cNvSpPr>
            <p:nvPr/>
          </p:nvSpPr>
          <p:spPr bwMode="auto">
            <a:xfrm>
              <a:off x="5508104" y="3213845"/>
              <a:ext cx="1728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co-infection d’un même hôte</a:t>
              </a:r>
            </a:p>
          </p:txBody>
        </p:sp>
        <p:sp>
          <p:nvSpPr>
            <p:cNvPr id="7" name="ZoneTexte 6"/>
            <p:cNvSpPr txBox="1"/>
            <p:nvPr/>
          </p:nvSpPr>
          <p:spPr>
            <a:xfrm>
              <a:off x="6336914" y="5085180"/>
              <a:ext cx="2087514" cy="369896"/>
            </a:xfrm>
            <a:prstGeom prst="rect">
              <a:avLst/>
            </a:prstGeom>
            <a:gradFill flip="none" rotWithShape="1">
              <a:gsLst>
                <a:gs pos="26000">
                  <a:srgbClr val="5DBDED"/>
                </a:gs>
                <a:gs pos="66000">
                  <a:srgbClr val="FF4B4B"/>
                </a:gs>
                <a:gs pos="100000">
                  <a:srgbClr val="FF4B4B"/>
                </a:gs>
                <a:gs pos="98000">
                  <a:srgbClr val="FF4B4B">
                    <a:lumMod val="81000"/>
                    <a:lumOff val="19000"/>
                    <a:alpha val="79000"/>
                  </a:srgbClr>
                </a:gs>
              </a:gsLst>
              <a:lin ang="0" scaled="1"/>
              <a:tileRect/>
            </a:gradFill>
          </p:spPr>
          <p:txBody>
            <a:bodyPr>
              <a:spAutoFit/>
            </a:bodyPr>
            <a:lstStyle/>
            <a:p>
              <a:pPr algn="ctr" fontAlgn="auto">
                <a:spcBef>
                  <a:spcPts val="0"/>
                </a:spcBef>
                <a:spcAft>
                  <a:spcPts val="0"/>
                </a:spcAft>
                <a:defRPr/>
              </a:pPr>
              <a:r>
                <a:rPr lang="fr-FR" b="1" dirty="0">
                  <a:latin typeface="+mn-lt"/>
                  <a:cs typeface="+mn-cs"/>
                </a:rPr>
                <a:t>Virus IAV hybrides</a:t>
              </a:r>
            </a:p>
          </p:txBody>
        </p:sp>
        <p:sp>
          <p:nvSpPr>
            <p:cNvPr id="87049" name="ZoneTexte 7"/>
            <p:cNvSpPr txBox="1">
              <a:spLocks noChangeArrowheads="1"/>
            </p:cNvSpPr>
            <p:nvPr/>
          </p:nvSpPr>
          <p:spPr bwMode="auto">
            <a:xfrm>
              <a:off x="6372200" y="5454516"/>
              <a:ext cx="2016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600"/>
                <a:t>256 combinaisons possibles…</a:t>
              </a:r>
            </a:p>
          </p:txBody>
        </p:sp>
      </p:grpSp>
    </p:spTree>
    <p:extLst>
      <p:ext uri="{BB962C8B-B14F-4D97-AF65-F5344CB8AC3E}">
        <p14:creationId xmlns:p14="http://schemas.microsoft.com/office/powerpoint/2010/main" val="20735510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7" name="Groupe 10"/>
          <p:cNvGrpSpPr>
            <a:grpSpLocks/>
          </p:cNvGrpSpPr>
          <p:nvPr/>
        </p:nvGrpSpPr>
        <p:grpSpPr bwMode="auto">
          <a:xfrm>
            <a:off x="2588759" y="3933144"/>
            <a:ext cx="3540777" cy="2504169"/>
            <a:chOff x="2687216" y="4149080"/>
            <a:chExt cx="3540968" cy="2504045"/>
          </a:xfrm>
        </p:grpSpPr>
        <p:grpSp>
          <p:nvGrpSpPr>
            <p:cNvPr id="88074" name="Groupe 9"/>
            <p:cNvGrpSpPr>
              <a:grpSpLocks/>
            </p:cNvGrpSpPr>
            <p:nvPr/>
          </p:nvGrpSpPr>
          <p:grpSpPr bwMode="auto">
            <a:xfrm>
              <a:off x="2687216" y="4149080"/>
              <a:ext cx="3540968" cy="2504045"/>
              <a:chOff x="2687216" y="4149080"/>
              <a:chExt cx="3540968" cy="2504045"/>
            </a:xfrm>
          </p:grpSpPr>
          <p:pic>
            <p:nvPicPr>
              <p:cNvPr id="88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011" y="4293096"/>
                <a:ext cx="3168352" cy="2113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00371" y="4149761"/>
                <a:ext cx="3527615" cy="360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2687670" y="6292780"/>
                <a:ext cx="3527615" cy="360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8" name="Rectangle 7"/>
            <p:cNvSpPr/>
            <p:nvPr/>
          </p:nvSpPr>
          <p:spPr>
            <a:xfrm>
              <a:off x="2871830" y="4510106"/>
              <a:ext cx="3168821" cy="17826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grpSp>
        <p:nvGrpSpPr>
          <p:cNvPr id="88068" name="Groupe 13"/>
          <p:cNvGrpSpPr>
            <a:grpSpLocks/>
          </p:cNvGrpSpPr>
          <p:nvPr/>
        </p:nvGrpSpPr>
        <p:grpSpPr bwMode="auto">
          <a:xfrm>
            <a:off x="684213" y="647700"/>
            <a:ext cx="7412037" cy="3096497"/>
            <a:chOff x="782567" y="647775"/>
            <a:chExt cx="7412436" cy="3096344"/>
          </a:xfrm>
        </p:grpSpPr>
        <p:grpSp>
          <p:nvGrpSpPr>
            <p:cNvPr id="88070" name="Groupe 11"/>
            <p:cNvGrpSpPr>
              <a:grpSpLocks/>
            </p:cNvGrpSpPr>
            <p:nvPr/>
          </p:nvGrpSpPr>
          <p:grpSpPr bwMode="auto">
            <a:xfrm>
              <a:off x="948998" y="647775"/>
              <a:ext cx="7246005" cy="3096344"/>
              <a:chOff x="-638965" y="548680"/>
              <a:chExt cx="7246005" cy="3096344"/>
            </a:xfrm>
          </p:grpSpPr>
          <p:pic>
            <p:nvPicPr>
              <p:cNvPr id="88072" name="Image 1"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38965" y="548680"/>
                <a:ext cx="7246005" cy="309634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097426" y="2891714"/>
                <a:ext cx="509614" cy="720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4" name="Rectangle 3"/>
            <p:cNvSpPr/>
            <p:nvPr/>
          </p:nvSpPr>
          <p:spPr>
            <a:xfrm>
              <a:off x="782567" y="1978034"/>
              <a:ext cx="187335" cy="1063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5" name="Rectangle 14"/>
          <p:cNvSpPr/>
          <p:nvPr/>
        </p:nvSpPr>
        <p:spPr bwMode="auto">
          <a:xfrm>
            <a:off x="850900" y="647700"/>
            <a:ext cx="7245350" cy="3097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430831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1"/>
          <p:cNvSpPr txBox="1">
            <a:spLocks noChangeArrowheads="1"/>
          </p:cNvSpPr>
          <p:nvPr/>
        </p:nvSpPr>
        <p:spPr bwMode="auto">
          <a:xfrm>
            <a:off x="2303463" y="2895600"/>
            <a:ext cx="4537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400" b="1" dirty="0">
                <a:solidFill>
                  <a:srgbClr val="FF0000"/>
                </a:solidFill>
              </a:rPr>
              <a:t>5.2.2 Le Sars-</a:t>
            </a:r>
            <a:r>
              <a:rPr lang="fr-FR" altLang="fr-FR" sz="2400" b="1" dirty="0" err="1">
                <a:solidFill>
                  <a:srgbClr val="FF0000"/>
                </a:solidFill>
              </a:rPr>
              <a:t>Cov</a:t>
            </a:r>
            <a:r>
              <a:rPr lang="fr-FR" altLang="fr-FR" sz="2400" b="1" dirty="0">
                <a:solidFill>
                  <a:srgbClr val="FF0000"/>
                </a:solidFill>
              </a:rPr>
              <a:t> 2</a:t>
            </a:r>
            <a:endParaRPr lang="fr-FR" altLang="fr-FR" sz="2400" dirty="0">
              <a:solidFill>
                <a:srgbClr val="FF0000"/>
              </a:solidFill>
            </a:endParaRPr>
          </a:p>
        </p:txBody>
      </p:sp>
    </p:spTree>
    <p:extLst>
      <p:ext uri="{BB962C8B-B14F-4D97-AF65-F5344CB8AC3E}">
        <p14:creationId xmlns:p14="http://schemas.microsoft.com/office/powerpoint/2010/main" val="1549176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e 6"/>
          <p:cNvGrpSpPr>
            <a:grpSpLocks/>
          </p:cNvGrpSpPr>
          <p:nvPr/>
        </p:nvGrpSpPr>
        <p:grpSpPr bwMode="auto">
          <a:xfrm>
            <a:off x="990600" y="476250"/>
            <a:ext cx="7162800" cy="5653088"/>
            <a:chOff x="1018794" y="136315"/>
            <a:chExt cx="7164150" cy="5651909"/>
          </a:xfrm>
        </p:grpSpPr>
        <p:sp>
          <p:nvSpPr>
            <p:cNvPr id="18442" name="ZoneTexte 2"/>
            <p:cNvSpPr txBox="1">
              <a:spLocks noChangeArrowheads="1"/>
            </p:cNvSpPr>
            <p:nvPr/>
          </p:nvSpPr>
          <p:spPr bwMode="auto">
            <a:xfrm>
              <a:off x="1252497" y="136315"/>
              <a:ext cx="669674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fr-FR" altLang="fr-FR" sz="800" b="1" dirty="0">
                <a:solidFill>
                  <a:srgbClr val="FF0000"/>
                </a:solidFill>
              </a:endParaRPr>
            </a:p>
            <a:p>
              <a:pPr algn="ctr"/>
              <a:r>
                <a:rPr lang="fr-FR" altLang="fr-FR" b="1" dirty="0"/>
                <a:t>Il y a beaucoup plus d’espèces de virus que d’espèces dans les trois règnes vivants cumulés </a:t>
              </a:r>
            </a:p>
            <a:p>
              <a:pPr algn="ctr"/>
              <a:endParaRPr lang="fr-FR" altLang="fr-FR" sz="2400" b="1" dirty="0">
                <a:solidFill>
                  <a:srgbClr val="FF0000"/>
                </a:solidFill>
              </a:endParaRPr>
            </a:p>
          </p:txBody>
        </p:sp>
        <p:sp>
          <p:nvSpPr>
            <p:cNvPr id="18443" name="ZoneTexte 4"/>
            <p:cNvSpPr txBox="1">
              <a:spLocks noChangeArrowheads="1"/>
            </p:cNvSpPr>
            <p:nvPr/>
          </p:nvSpPr>
          <p:spPr bwMode="auto">
            <a:xfrm>
              <a:off x="1018794" y="5241922"/>
              <a:ext cx="7164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000" b="1">
                  <a:solidFill>
                    <a:srgbClr val="FF0000"/>
                  </a:solidFill>
                </a:rPr>
                <a:t>diversité  Virus             diversité  (Bactéries + Archées + Eucaryotes)</a:t>
              </a:r>
            </a:p>
          </p:txBody>
        </p:sp>
        <p:sp>
          <p:nvSpPr>
            <p:cNvPr id="18444" name="ZoneTexte 5"/>
            <p:cNvSpPr txBox="1">
              <a:spLocks noChangeArrowheads="1"/>
            </p:cNvSpPr>
            <p:nvPr/>
          </p:nvSpPr>
          <p:spPr bwMode="auto">
            <a:xfrm>
              <a:off x="2801111" y="5080338"/>
              <a:ext cx="9294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4000" b="1">
                  <a:solidFill>
                    <a:srgbClr val="FFC000"/>
                  </a:solidFill>
                </a:rPr>
                <a:t>˃˃</a:t>
              </a:r>
            </a:p>
          </p:txBody>
        </p:sp>
      </p:gr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717675"/>
            <a:ext cx="9055100" cy="34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380288" y="1711325"/>
            <a:ext cx="1654175"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Ellipse 11"/>
          <p:cNvSpPr/>
          <p:nvPr/>
        </p:nvSpPr>
        <p:spPr>
          <a:xfrm>
            <a:off x="20638" y="4221163"/>
            <a:ext cx="620712" cy="20320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Ellipse 16"/>
          <p:cNvSpPr/>
          <p:nvPr/>
        </p:nvSpPr>
        <p:spPr>
          <a:xfrm>
            <a:off x="211138" y="3698875"/>
            <a:ext cx="609600" cy="20161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 name="Ellipse 17"/>
          <p:cNvSpPr/>
          <p:nvPr/>
        </p:nvSpPr>
        <p:spPr>
          <a:xfrm>
            <a:off x="217488" y="3328988"/>
            <a:ext cx="773112" cy="201612"/>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1979613" y="4879975"/>
            <a:ext cx="7054850" cy="273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ZoneTexte 15"/>
          <p:cNvSpPr txBox="1"/>
          <p:nvPr/>
        </p:nvSpPr>
        <p:spPr>
          <a:xfrm>
            <a:off x="3959225" y="4794250"/>
            <a:ext cx="1225550" cy="261938"/>
          </a:xfrm>
          <a:prstGeom prst="rect">
            <a:avLst/>
          </a:prstGeom>
          <a:solidFill>
            <a:schemeClr val="bg1"/>
          </a:solidFill>
        </p:spPr>
        <p:txBody>
          <a:bodyPr>
            <a:spAutoFit/>
          </a:bodyPr>
          <a:lstStyle/>
          <a:p>
            <a:pPr algn="ctr" fontAlgn="auto">
              <a:spcBef>
                <a:spcPts val="0"/>
              </a:spcBef>
              <a:spcAft>
                <a:spcPts val="0"/>
              </a:spcAft>
              <a:defRPr/>
            </a:pPr>
            <a:r>
              <a:rPr lang="fr-FR" sz="1050" b="1" i="1" dirty="0">
                <a:solidFill>
                  <a:schemeClr val="tx1">
                    <a:lumMod val="75000"/>
                    <a:lumOff val="25000"/>
                  </a:schemeClr>
                </a:solidFill>
                <a:latin typeface="+mn-lt"/>
                <a:cs typeface="+mn-cs"/>
              </a:rPr>
              <a:t>Million </a:t>
            </a:r>
            <a:r>
              <a:rPr lang="fr-FR" sz="1050" b="1" i="1" dirty="0" err="1">
                <a:solidFill>
                  <a:schemeClr val="tx1">
                    <a:lumMod val="75000"/>
                    <a:lumOff val="25000"/>
                  </a:schemeClr>
                </a:solidFill>
                <a:latin typeface="+mn-lt"/>
                <a:cs typeface="+mn-cs"/>
              </a:rPr>
              <a:t>years</a:t>
            </a:r>
            <a:r>
              <a:rPr lang="fr-FR" sz="1050" b="1" i="1" dirty="0">
                <a:solidFill>
                  <a:schemeClr val="tx1">
                    <a:lumMod val="75000"/>
                    <a:lumOff val="25000"/>
                  </a:schemeClr>
                </a:solidFill>
                <a:latin typeface="+mn-lt"/>
                <a:cs typeface="+mn-cs"/>
              </a:rPr>
              <a:t> </a:t>
            </a:r>
            <a:r>
              <a:rPr lang="fr-FR" sz="1050" b="1" i="1" dirty="0" err="1">
                <a:solidFill>
                  <a:schemeClr val="tx1">
                    <a:lumMod val="75000"/>
                    <a:lumOff val="25000"/>
                  </a:schemeClr>
                </a:solidFill>
                <a:latin typeface="+mn-lt"/>
                <a:cs typeface="+mn-cs"/>
              </a:rPr>
              <a:t>Ago</a:t>
            </a:r>
            <a:endParaRPr lang="fr-FR" sz="1050" b="1" i="1" dirty="0">
              <a:solidFill>
                <a:schemeClr val="tx1">
                  <a:lumMod val="75000"/>
                  <a:lumOff val="25000"/>
                </a:schemeClr>
              </a:solidFill>
              <a:latin typeface="+mn-lt"/>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684875" y="854455"/>
            <a:ext cx="7774251" cy="5149091"/>
            <a:chOff x="827584" y="656173"/>
            <a:chExt cx="7774251" cy="5149091"/>
          </a:xfrm>
        </p:grpSpPr>
        <p:sp>
          <p:nvSpPr>
            <p:cNvPr id="2" name="ZoneTexte 1">
              <a:extLst>
                <a:ext uri="{FF2B5EF4-FFF2-40B4-BE49-F238E27FC236}">
                  <a16:creationId xmlns:a16="http://schemas.microsoft.com/office/drawing/2014/main" id="{31CA8864-1CB7-4B2B-AC2A-7E8C94790776}"/>
                </a:ext>
              </a:extLst>
            </p:cNvPr>
            <p:cNvSpPr txBox="1"/>
            <p:nvPr/>
          </p:nvSpPr>
          <p:spPr>
            <a:xfrm>
              <a:off x="827584" y="656173"/>
              <a:ext cx="7774251" cy="1862048"/>
            </a:xfrm>
            <a:prstGeom prst="rect">
              <a:avLst/>
            </a:prstGeom>
            <a:noFill/>
          </p:spPr>
          <p:txBody>
            <a:bodyPr wrap="square" rtlCol="0">
              <a:spAutoFit/>
            </a:bodyPr>
            <a:lstStyle/>
            <a:p>
              <a:pPr algn="ctr"/>
              <a:r>
                <a:rPr lang="fr-FR" sz="2000" b="1" dirty="0">
                  <a:solidFill>
                    <a:srgbClr val="FF0000"/>
                  </a:solidFill>
                </a:rPr>
                <a:t>Sars-</a:t>
              </a:r>
              <a:r>
                <a:rPr lang="fr-FR" sz="2000" b="1" dirty="0" err="1">
                  <a:solidFill>
                    <a:srgbClr val="FF0000"/>
                  </a:solidFill>
                </a:rPr>
                <a:t>Cov</a:t>
              </a:r>
              <a:r>
                <a:rPr lang="fr-FR" sz="2000" b="1" dirty="0">
                  <a:solidFill>
                    <a:srgbClr val="FF0000"/>
                  </a:solidFill>
                </a:rPr>
                <a:t> 2: </a:t>
              </a:r>
              <a:r>
                <a:rPr lang="fr-FR" sz="2000" b="1" dirty="0" err="1">
                  <a:solidFill>
                    <a:srgbClr val="FF0000"/>
                  </a:solidFill>
                </a:rPr>
                <a:t>S</a:t>
              </a:r>
              <a:r>
                <a:rPr lang="fr-FR" sz="2000" b="1" dirty="0" err="1"/>
                <a:t>evere</a:t>
              </a:r>
              <a:r>
                <a:rPr lang="fr-FR" sz="2000" b="1" dirty="0">
                  <a:solidFill>
                    <a:srgbClr val="FF0000"/>
                  </a:solidFill>
                </a:rPr>
                <a:t> a</a:t>
              </a:r>
              <a:r>
                <a:rPr lang="fr-FR" sz="2000" b="1" dirty="0"/>
                <a:t>cute </a:t>
              </a:r>
              <a:r>
                <a:rPr lang="fr-FR" sz="2000" b="1" dirty="0" err="1">
                  <a:solidFill>
                    <a:srgbClr val="FF0000"/>
                  </a:solidFill>
                </a:rPr>
                <a:t>r</a:t>
              </a:r>
              <a:r>
                <a:rPr lang="fr-FR" sz="2000" b="1" dirty="0" err="1"/>
                <a:t>espiratory</a:t>
              </a:r>
              <a:r>
                <a:rPr lang="fr-FR" sz="2000" b="1" dirty="0"/>
                <a:t> </a:t>
              </a:r>
              <a:r>
                <a:rPr lang="fr-FR" sz="2000" b="1" dirty="0">
                  <a:solidFill>
                    <a:srgbClr val="FF0000"/>
                  </a:solidFill>
                </a:rPr>
                <a:t>s</a:t>
              </a:r>
              <a:r>
                <a:rPr lang="fr-FR" sz="2000" b="1" dirty="0"/>
                <a:t>yndrome</a:t>
              </a:r>
              <a:r>
                <a:rPr lang="fr-FR" sz="2000" b="1" dirty="0">
                  <a:solidFill>
                    <a:srgbClr val="FF0000"/>
                  </a:solidFill>
                </a:rPr>
                <a:t> </a:t>
              </a:r>
              <a:r>
                <a:rPr lang="fr-FR" sz="2000" b="1" dirty="0" err="1"/>
                <a:t>related</a:t>
              </a:r>
              <a:r>
                <a:rPr lang="fr-FR" sz="2000" b="1" dirty="0">
                  <a:solidFill>
                    <a:srgbClr val="FF0000"/>
                  </a:solidFill>
                </a:rPr>
                <a:t> Co</a:t>
              </a:r>
              <a:r>
                <a:rPr lang="fr-FR" sz="2000" b="1" dirty="0"/>
                <a:t>rona</a:t>
              </a:r>
              <a:r>
                <a:rPr lang="fr-FR" sz="2000" b="1" dirty="0">
                  <a:solidFill>
                    <a:srgbClr val="FF0000"/>
                  </a:solidFill>
                </a:rPr>
                <a:t>v</a:t>
              </a:r>
              <a:r>
                <a:rPr lang="fr-FR" sz="2000" b="1" dirty="0"/>
                <a:t>irus</a:t>
              </a:r>
              <a:r>
                <a:rPr lang="fr-FR" sz="2000" b="1" dirty="0">
                  <a:solidFill>
                    <a:srgbClr val="FF0000"/>
                  </a:solidFill>
                </a:rPr>
                <a:t> n°2	</a:t>
              </a:r>
            </a:p>
            <a:p>
              <a:pPr algn="just"/>
              <a:r>
                <a:rPr lang="fr-FR" sz="1500" dirty="0"/>
                <a:t>	Le Sars-</a:t>
              </a:r>
              <a:r>
                <a:rPr lang="fr-FR" sz="1500" dirty="0" err="1"/>
                <a:t>Cov</a:t>
              </a:r>
              <a:r>
                <a:rPr lang="fr-FR" sz="1500" dirty="0"/>
                <a:t> 2 est un coronavirus, c’est-à-dire un virus de la famille des </a:t>
              </a:r>
              <a:r>
                <a:rPr lang="fr-FR" sz="1500" i="1" dirty="0" err="1"/>
                <a:t>coronaviridae</a:t>
              </a:r>
              <a:r>
                <a:rPr lang="fr-FR" sz="1500" i="1" dirty="0"/>
                <a:t> </a:t>
              </a:r>
              <a:r>
                <a:rPr lang="fr-FR" sz="1500" dirty="0"/>
                <a:t>(46 espèces) classée dans le groupe IV de la classification de Baltimore. Son </a:t>
              </a:r>
              <a:r>
                <a:rPr lang="fr-FR" sz="1500" dirty="0">
                  <a:sym typeface="Symbol" panose="05050102010706020507" pitchFamily="18" charset="2"/>
                </a:rPr>
                <a:t>génome est un ARN monocaténaire  de polarité positive, encore appelé brin (+) ou brin sens, ce qui signifie que cet ARN peut être directement traduit en protéines en utilisant les ribosomes de la cellule hôte.</a:t>
              </a:r>
            </a:p>
            <a:p>
              <a:pPr algn="ctr"/>
              <a:endParaRPr lang="fr-FR" sz="1500" dirty="0"/>
            </a:p>
          </p:txBody>
        </p:sp>
        <p:sp>
          <p:nvSpPr>
            <p:cNvPr id="3" name="ZoneTexte 2">
              <a:extLst>
                <a:ext uri="{FF2B5EF4-FFF2-40B4-BE49-F238E27FC236}">
                  <a16:creationId xmlns:a16="http://schemas.microsoft.com/office/drawing/2014/main" id="{72CDF2F7-EF36-4C9D-B0E9-76773AC0BEB1}"/>
                </a:ext>
              </a:extLst>
            </p:cNvPr>
            <p:cNvSpPr txBox="1"/>
            <p:nvPr/>
          </p:nvSpPr>
          <p:spPr>
            <a:xfrm>
              <a:off x="827584" y="1636058"/>
              <a:ext cx="7488832" cy="323165"/>
            </a:xfrm>
            <a:prstGeom prst="rect">
              <a:avLst/>
            </a:prstGeom>
            <a:noFill/>
          </p:spPr>
          <p:txBody>
            <a:bodyPr wrap="square" rtlCol="0">
              <a:spAutoFit/>
            </a:bodyPr>
            <a:lstStyle/>
            <a:p>
              <a:pPr algn="just"/>
              <a:r>
                <a:rPr lang="fr-FR" sz="1500" dirty="0"/>
                <a:t>	</a:t>
              </a:r>
              <a:endParaRPr lang="fr-FR" sz="1500" dirty="0">
                <a:sym typeface="Symbol" panose="05050102010706020507" pitchFamily="18" charset="2"/>
              </a:endParaRPr>
            </a:p>
          </p:txBody>
        </p:sp>
        <p:grpSp>
          <p:nvGrpSpPr>
            <p:cNvPr id="5" name="Groupe 4"/>
            <p:cNvGrpSpPr/>
            <p:nvPr/>
          </p:nvGrpSpPr>
          <p:grpSpPr>
            <a:xfrm>
              <a:off x="827584" y="3036083"/>
              <a:ext cx="7632848" cy="2769181"/>
              <a:chOff x="827584" y="3021964"/>
              <a:chExt cx="7693074" cy="2769181"/>
            </a:xfrm>
          </p:grpSpPr>
          <p:grpSp>
            <p:nvGrpSpPr>
              <p:cNvPr id="4" name="Groupe 3"/>
              <p:cNvGrpSpPr/>
              <p:nvPr/>
            </p:nvGrpSpPr>
            <p:grpSpPr>
              <a:xfrm>
                <a:off x="827584" y="3021964"/>
                <a:ext cx="7693074" cy="2769181"/>
                <a:chOff x="1103833" y="3021964"/>
                <a:chExt cx="7693074" cy="2769181"/>
              </a:xfrm>
            </p:grpSpPr>
            <p:pic>
              <p:nvPicPr>
                <p:cNvPr id="47" name="Image 46" descr="Une image contenant texte&#10;&#10;Description générée automatiquement">
                  <a:extLst>
                    <a:ext uri="{FF2B5EF4-FFF2-40B4-BE49-F238E27FC236}">
                      <a16:creationId xmlns:a16="http://schemas.microsoft.com/office/drawing/2014/main" id="{632D72F6-8A21-44D4-92F8-C73587041AB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89563" y="3194737"/>
                  <a:ext cx="1607344" cy="1607344"/>
                </a:xfrm>
                <a:prstGeom prst="rect">
                  <a:avLst/>
                </a:prstGeom>
              </p:spPr>
            </p:pic>
            <p:sp>
              <p:nvSpPr>
                <p:cNvPr id="12" name="ZoneTexte 11">
                  <a:extLst>
                    <a:ext uri="{FF2B5EF4-FFF2-40B4-BE49-F238E27FC236}">
                      <a16:creationId xmlns:a16="http://schemas.microsoft.com/office/drawing/2014/main" id="{3990EB9D-D872-4BE7-BC0C-EE9575368A02}"/>
                    </a:ext>
                  </a:extLst>
                </p:cNvPr>
                <p:cNvSpPr txBox="1"/>
                <p:nvPr/>
              </p:nvSpPr>
              <p:spPr>
                <a:xfrm>
                  <a:off x="1103833" y="3505113"/>
                  <a:ext cx="3157301" cy="1246495"/>
                </a:xfrm>
                <a:prstGeom prst="rect">
                  <a:avLst/>
                </a:prstGeom>
                <a:noFill/>
              </p:spPr>
              <p:txBody>
                <a:bodyPr wrap="square" rtlCol="0">
                  <a:spAutoFit/>
                </a:bodyPr>
                <a:lstStyle/>
                <a:p>
                  <a:pPr algn="just"/>
                  <a:r>
                    <a:rPr lang="fr-FR" sz="1500" dirty="0">
                      <a:sym typeface="Symbol" panose="05050102010706020507" pitchFamily="18" charset="2"/>
                    </a:rPr>
                    <a:t>Le mot corona vient du latin et signifie couronne. Ce nom a été donné à ces virus parce les spikes (ou spicules) qui émergent de l’enveloppe du virus dessine une couronne.</a:t>
                  </a:r>
                  <a:endParaRPr lang="fr-FR" sz="1500" dirty="0"/>
                </a:p>
              </p:txBody>
            </p:sp>
            <p:pic>
              <p:nvPicPr>
                <p:cNvPr id="14" name="Image 13" descr="Une image contenant photo, vieux, petit, assis&#10;&#10;Description générée automatiquement">
                  <a:extLst>
                    <a:ext uri="{FF2B5EF4-FFF2-40B4-BE49-F238E27FC236}">
                      <a16:creationId xmlns:a16="http://schemas.microsoft.com/office/drawing/2014/main" id="{4F9DF2BD-7529-4214-BEAC-31886D29A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10737" y="3369814"/>
                  <a:ext cx="2410843" cy="1715143"/>
                </a:xfrm>
                <a:prstGeom prst="rect">
                  <a:avLst/>
                </a:prstGeom>
                <a:ln w="9525">
                  <a:solidFill>
                    <a:schemeClr val="tx1"/>
                  </a:solidFill>
                </a:ln>
              </p:spPr>
            </p:pic>
            <p:sp>
              <p:nvSpPr>
                <p:cNvPr id="15" name="ZoneTexte 14">
                  <a:extLst>
                    <a:ext uri="{FF2B5EF4-FFF2-40B4-BE49-F238E27FC236}">
                      <a16:creationId xmlns:a16="http://schemas.microsoft.com/office/drawing/2014/main" id="{2D98C90F-B383-4017-8E04-774378C37257}"/>
                    </a:ext>
                  </a:extLst>
                </p:cNvPr>
                <p:cNvSpPr txBox="1"/>
                <p:nvPr/>
              </p:nvSpPr>
              <p:spPr>
                <a:xfrm>
                  <a:off x="4920099" y="5421813"/>
                  <a:ext cx="1050007" cy="369332"/>
                </a:xfrm>
                <a:prstGeom prst="rect">
                  <a:avLst/>
                </a:prstGeom>
                <a:noFill/>
              </p:spPr>
              <p:txBody>
                <a:bodyPr wrap="square" rtlCol="0">
                  <a:spAutoFit/>
                </a:bodyPr>
                <a:lstStyle/>
                <a:p>
                  <a:pPr algn="ctr"/>
                  <a:r>
                    <a:rPr lang="fr-FR" b="1" dirty="0"/>
                    <a:t>Sars-</a:t>
                  </a:r>
                  <a:r>
                    <a:rPr lang="fr-FR" b="1" dirty="0" err="1"/>
                    <a:t>Cov</a:t>
                  </a:r>
                  <a:endParaRPr lang="fr-FR" b="1" dirty="0"/>
                </a:p>
              </p:txBody>
            </p:sp>
            <p:cxnSp>
              <p:nvCxnSpPr>
                <p:cNvPr id="17" name="Connecteur droit 16">
                  <a:extLst>
                    <a:ext uri="{FF2B5EF4-FFF2-40B4-BE49-F238E27FC236}">
                      <a16:creationId xmlns:a16="http://schemas.microsoft.com/office/drawing/2014/main" id="{22984D05-7CB6-4DCE-904F-9AD35D7789D7}"/>
                    </a:ext>
                  </a:extLst>
                </p:cNvPr>
                <p:cNvCxnSpPr>
                  <a:cxnSpLocks/>
                  <a:stCxn id="28" idx="1"/>
                </p:cNvCxnSpPr>
                <p:nvPr/>
              </p:nvCxnSpPr>
              <p:spPr>
                <a:xfrm flipH="1" flipV="1">
                  <a:off x="5983596" y="4218717"/>
                  <a:ext cx="526332" cy="126957"/>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F203F07A-B350-4826-87E2-AE7B20058D31}"/>
                    </a:ext>
                  </a:extLst>
                </p:cNvPr>
                <p:cNvCxnSpPr>
                  <a:cxnSpLocks/>
                  <a:stCxn id="23" idx="3"/>
                </p:cNvCxnSpPr>
                <p:nvPr/>
              </p:nvCxnSpPr>
              <p:spPr>
                <a:xfrm>
                  <a:off x="7163158" y="3562084"/>
                  <a:ext cx="441597" cy="126959"/>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44536742-D33A-44E0-8E01-1E244DC4DCC4}"/>
                    </a:ext>
                  </a:extLst>
                </p:cNvPr>
                <p:cNvCxnSpPr>
                  <a:cxnSpLocks/>
                  <a:endCxn id="28" idx="3"/>
                </p:cNvCxnSpPr>
                <p:nvPr/>
              </p:nvCxnSpPr>
              <p:spPr>
                <a:xfrm flipH="1">
                  <a:off x="7316461" y="4128361"/>
                  <a:ext cx="382278" cy="217313"/>
                </a:xfrm>
                <a:prstGeom prst="line">
                  <a:avLst/>
                </a:prstGeom>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99231D79-7C2C-40F8-98E9-EB1417C63C6F}"/>
                    </a:ext>
                  </a:extLst>
                </p:cNvPr>
                <p:cNvSpPr txBox="1"/>
                <p:nvPr/>
              </p:nvSpPr>
              <p:spPr>
                <a:xfrm>
                  <a:off x="6602911" y="3435127"/>
                  <a:ext cx="610664" cy="276999"/>
                </a:xfrm>
                <a:prstGeom prst="rect">
                  <a:avLst/>
                </a:prstGeom>
                <a:noFill/>
              </p:spPr>
              <p:txBody>
                <a:bodyPr wrap="square" rtlCol="0">
                  <a:spAutoFit/>
                </a:bodyPr>
                <a:lstStyle/>
                <a:p>
                  <a:pPr algn="ctr"/>
                  <a:r>
                    <a:rPr lang="fr-FR" sz="1200" dirty="0"/>
                    <a:t>spikes</a:t>
                  </a:r>
                  <a:endParaRPr lang="fr-FR" dirty="0"/>
                </a:p>
              </p:txBody>
            </p:sp>
            <p:cxnSp>
              <p:nvCxnSpPr>
                <p:cNvPr id="25" name="Connecteur droit 24">
                  <a:extLst>
                    <a:ext uri="{FF2B5EF4-FFF2-40B4-BE49-F238E27FC236}">
                      <a16:creationId xmlns:a16="http://schemas.microsoft.com/office/drawing/2014/main" id="{2D592BA3-889B-49A9-804B-18828B0FC12B}"/>
                    </a:ext>
                  </a:extLst>
                </p:cNvPr>
                <p:cNvCxnSpPr>
                  <a:cxnSpLocks/>
                  <a:endCxn id="23" idx="1"/>
                </p:cNvCxnSpPr>
                <p:nvPr/>
              </p:nvCxnSpPr>
              <p:spPr>
                <a:xfrm flipV="1">
                  <a:off x="6041141" y="3562084"/>
                  <a:ext cx="561770" cy="260034"/>
                </a:xfrm>
                <a:prstGeom prst="line">
                  <a:avLst/>
                </a:prstGeom>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1AC83ED4-07D6-4A66-9007-60EB44B44E71}"/>
                    </a:ext>
                  </a:extLst>
                </p:cNvPr>
                <p:cNvSpPr txBox="1"/>
                <p:nvPr/>
              </p:nvSpPr>
              <p:spPr>
                <a:xfrm>
                  <a:off x="6509928" y="4218717"/>
                  <a:ext cx="921020" cy="276999"/>
                </a:xfrm>
                <a:prstGeom prst="rect">
                  <a:avLst/>
                </a:prstGeom>
                <a:noFill/>
              </p:spPr>
              <p:txBody>
                <a:bodyPr wrap="square" rtlCol="0">
                  <a:spAutoFit/>
                </a:bodyPr>
                <a:lstStyle/>
                <a:p>
                  <a:r>
                    <a:rPr lang="fr-FR" sz="1200" dirty="0"/>
                    <a:t>enveloppe</a:t>
                  </a:r>
                </a:p>
              </p:txBody>
            </p:sp>
            <p:sp>
              <p:nvSpPr>
                <p:cNvPr id="38" name="Ellipse 37">
                  <a:extLst>
                    <a:ext uri="{FF2B5EF4-FFF2-40B4-BE49-F238E27FC236}">
                      <a16:creationId xmlns:a16="http://schemas.microsoft.com/office/drawing/2014/main" id="{A8D5190B-C8D6-48C2-9A29-962C034E6DEF}"/>
                    </a:ext>
                  </a:extLst>
                </p:cNvPr>
                <p:cNvSpPr/>
                <p:nvPr/>
              </p:nvSpPr>
              <p:spPr>
                <a:xfrm>
                  <a:off x="4586009" y="4671220"/>
                  <a:ext cx="767276" cy="766181"/>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cxnSp>
              <p:nvCxnSpPr>
                <p:cNvPr id="40" name="Connecteur droit 39">
                  <a:extLst>
                    <a:ext uri="{FF2B5EF4-FFF2-40B4-BE49-F238E27FC236}">
                      <a16:creationId xmlns:a16="http://schemas.microsoft.com/office/drawing/2014/main" id="{6F213362-83FE-418B-BB0E-B2E00715A4AF}"/>
                    </a:ext>
                  </a:extLst>
                </p:cNvPr>
                <p:cNvCxnSpPr>
                  <a:cxnSpLocks/>
                  <a:stCxn id="38" idx="6"/>
                  <a:endCxn id="42" idx="1"/>
                </p:cNvCxnSpPr>
                <p:nvPr/>
              </p:nvCxnSpPr>
              <p:spPr>
                <a:xfrm>
                  <a:off x="5353285" y="5054311"/>
                  <a:ext cx="1224139" cy="24149"/>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2" name="ZoneTexte 41">
                  <a:extLst>
                    <a:ext uri="{FF2B5EF4-FFF2-40B4-BE49-F238E27FC236}">
                      <a16:creationId xmlns:a16="http://schemas.microsoft.com/office/drawing/2014/main" id="{CBC3D85F-C1EE-48E8-8918-5A0FC4335244}"/>
                    </a:ext>
                  </a:extLst>
                </p:cNvPr>
                <p:cNvSpPr txBox="1"/>
                <p:nvPr/>
              </p:nvSpPr>
              <p:spPr>
                <a:xfrm>
                  <a:off x="6577424" y="4939960"/>
                  <a:ext cx="806533" cy="276999"/>
                </a:xfrm>
                <a:prstGeom prst="rect">
                  <a:avLst/>
                </a:prstGeom>
                <a:noFill/>
              </p:spPr>
              <p:txBody>
                <a:bodyPr wrap="square" rtlCol="0">
                  <a:spAutoFit/>
                </a:bodyPr>
                <a:lstStyle/>
                <a:p>
                  <a:pPr algn="ctr"/>
                  <a:r>
                    <a:rPr lang="fr-FR" sz="1200" dirty="0"/>
                    <a:t>couronne</a:t>
                  </a:r>
                </a:p>
              </p:txBody>
            </p:sp>
            <p:cxnSp>
              <p:nvCxnSpPr>
                <p:cNvPr id="61" name="Connecteur droit 60">
                  <a:extLst>
                    <a:ext uri="{FF2B5EF4-FFF2-40B4-BE49-F238E27FC236}">
                      <a16:creationId xmlns:a16="http://schemas.microsoft.com/office/drawing/2014/main" id="{F77062A2-61CA-4C88-8441-C9880CA755BF}"/>
                    </a:ext>
                  </a:extLst>
                </p:cNvPr>
                <p:cNvCxnSpPr>
                  <a:cxnSpLocks/>
                </p:cNvCxnSpPr>
                <p:nvPr/>
              </p:nvCxnSpPr>
              <p:spPr>
                <a:xfrm flipV="1">
                  <a:off x="7216313" y="4474840"/>
                  <a:ext cx="482426" cy="511325"/>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sp>
            <p:nvSpPr>
              <p:cNvPr id="59" name="Ellipse 58">
                <a:extLst>
                  <a:ext uri="{FF2B5EF4-FFF2-40B4-BE49-F238E27FC236}">
                    <a16:creationId xmlns:a16="http://schemas.microsoft.com/office/drawing/2014/main" id="{B186AE2B-D64A-46B9-91E3-A168DBD4A4EA}"/>
                  </a:ext>
                </a:extLst>
              </p:cNvPr>
              <p:cNvSpPr/>
              <p:nvPr/>
            </p:nvSpPr>
            <p:spPr>
              <a:xfrm>
                <a:off x="7170935" y="3449971"/>
                <a:ext cx="1116115" cy="109687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1618457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D319CE55-21E2-476E-ADDB-F7C6B72BFB6A}"/>
              </a:ext>
            </a:extLst>
          </p:cNvPr>
          <p:cNvGrpSpPr/>
          <p:nvPr/>
        </p:nvGrpSpPr>
        <p:grpSpPr>
          <a:xfrm>
            <a:off x="276208" y="1412776"/>
            <a:ext cx="8841626" cy="4589243"/>
            <a:chOff x="237339" y="390545"/>
            <a:chExt cx="11788835" cy="6118989"/>
          </a:xfrm>
        </p:grpSpPr>
        <p:pic>
          <p:nvPicPr>
            <p:cNvPr id="5" name="Image 4" descr="Une image contenant photo, vieux, petit, assis&#10;&#10;Description générée automatiquement">
              <a:extLst>
                <a:ext uri="{FF2B5EF4-FFF2-40B4-BE49-F238E27FC236}">
                  <a16:creationId xmlns:a16="http://schemas.microsoft.com/office/drawing/2014/main" id="{51989A29-A3E9-4CCC-BCAC-01470E60A9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82" y="725965"/>
              <a:ext cx="3214457" cy="2286857"/>
            </a:xfrm>
            <a:prstGeom prst="rect">
              <a:avLst/>
            </a:prstGeom>
            <a:ln w="3175">
              <a:solidFill>
                <a:schemeClr val="tx1"/>
              </a:solidFill>
            </a:ln>
          </p:spPr>
        </p:pic>
        <p:sp>
          <p:nvSpPr>
            <p:cNvPr id="6" name="ZoneTexte 5">
              <a:extLst>
                <a:ext uri="{FF2B5EF4-FFF2-40B4-BE49-F238E27FC236}">
                  <a16:creationId xmlns:a16="http://schemas.microsoft.com/office/drawing/2014/main" id="{536A7BEC-534A-496A-92EE-11BE86E5E783}"/>
                </a:ext>
              </a:extLst>
            </p:cNvPr>
            <p:cNvSpPr txBox="1"/>
            <p:nvPr/>
          </p:nvSpPr>
          <p:spPr>
            <a:xfrm>
              <a:off x="237339" y="3185547"/>
              <a:ext cx="3314541" cy="3077765"/>
            </a:xfrm>
            <a:prstGeom prst="rect">
              <a:avLst/>
            </a:prstGeom>
            <a:noFill/>
          </p:spPr>
          <p:txBody>
            <a:bodyPr wrap="square" rtlCol="0">
              <a:spAutoFit/>
            </a:bodyPr>
            <a:lstStyle/>
            <a:p>
              <a:pPr algn="just"/>
              <a:r>
                <a:rPr lang="fr-FR" sz="1200" dirty="0"/>
                <a:t>Le Sars-</a:t>
              </a:r>
              <a:r>
                <a:rPr lang="fr-FR" sz="1200" dirty="0" err="1"/>
                <a:t>CoV</a:t>
              </a:r>
              <a:r>
                <a:rPr lang="fr-FR" sz="1200" dirty="0"/>
                <a:t> (de l’anglais </a:t>
              </a:r>
              <a:r>
                <a:rPr lang="fr-FR" sz="1200" b="1" dirty="0" err="1"/>
                <a:t>S</a:t>
              </a:r>
              <a:r>
                <a:rPr lang="fr-FR" sz="1200" dirty="0" err="1"/>
                <a:t>evere</a:t>
              </a:r>
              <a:r>
                <a:rPr lang="fr-FR" sz="1200" dirty="0"/>
                <a:t> </a:t>
              </a:r>
              <a:r>
                <a:rPr lang="fr-FR" sz="1200" b="1" dirty="0"/>
                <a:t>a</a:t>
              </a:r>
              <a:r>
                <a:rPr lang="fr-FR" sz="1200" dirty="0"/>
                <a:t>cute </a:t>
              </a:r>
              <a:r>
                <a:rPr lang="fr-FR" sz="1200" b="1" dirty="0" err="1"/>
                <a:t>r</a:t>
              </a:r>
              <a:r>
                <a:rPr lang="fr-FR" sz="1200" dirty="0" err="1"/>
                <a:t>espiratory</a:t>
              </a:r>
              <a:r>
                <a:rPr lang="fr-FR" sz="1200" dirty="0"/>
                <a:t> </a:t>
              </a:r>
              <a:r>
                <a:rPr lang="fr-FR" sz="1200" b="1" dirty="0"/>
                <a:t>s</a:t>
              </a:r>
              <a:r>
                <a:rPr lang="fr-FR" sz="1200" dirty="0"/>
                <a:t>yndrome) est le coronavirus responsable de l’épidémie de SRAS (en français </a:t>
              </a:r>
              <a:r>
                <a:rPr lang="fr-FR" sz="1200" b="1" dirty="0"/>
                <a:t>S</a:t>
              </a:r>
              <a:r>
                <a:rPr lang="fr-FR" sz="1200" dirty="0"/>
                <a:t>yndrome </a:t>
              </a:r>
              <a:r>
                <a:rPr lang="fr-FR" sz="1200" b="1" dirty="0"/>
                <a:t>R</a:t>
              </a:r>
              <a:r>
                <a:rPr lang="fr-FR" sz="1200" dirty="0"/>
                <a:t>espiratoire </a:t>
              </a:r>
              <a:r>
                <a:rPr lang="fr-FR" sz="1200" b="1" dirty="0"/>
                <a:t>A</a:t>
              </a:r>
              <a:r>
                <a:rPr lang="fr-FR" sz="1200" dirty="0"/>
                <a:t>igu </a:t>
              </a:r>
              <a:r>
                <a:rPr lang="fr-FR" sz="1200" b="1" dirty="0"/>
                <a:t>S</a:t>
              </a:r>
              <a:r>
                <a:rPr lang="fr-FR" sz="1200" dirty="0"/>
                <a:t>évère) qui a débuté fin 2002 en Chine et a éclaté en 2003 dans le monde entier, contaminant 8000 personnes et en tuant 800. L’OMS avait alors déclenchée une alerte et l’épidémie avait été endiguée par des mesures d’isolement et de quarantaine.</a:t>
              </a:r>
            </a:p>
          </p:txBody>
        </p:sp>
        <p:pic>
          <p:nvPicPr>
            <p:cNvPr id="8" name="Image 7" descr="Une image contenant petit, assis, vieux, blanc&#10;&#10;Description générée automatiquement">
              <a:extLst>
                <a:ext uri="{FF2B5EF4-FFF2-40B4-BE49-F238E27FC236}">
                  <a16:creationId xmlns:a16="http://schemas.microsoft.com/office/drawing/2014/main" id="{6F978F3A-F2E0-4F7D-8CBC-A6FE7DCD864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73799" y="622511"/>
              <a:ext cx="2286857" cy="2286857"/>
            </a:xfrm>
            <a:prstGeom prst="rect">
              <a:avLst/>
            </a:prstGeom>
            <a:ln w="3175">
              <a:solidFill>
                <a:schemeClr val="tx1"/>
              </a:solidFill>
            </a:ln>
          </p:spPr>
        </p:pic>
        <p:sp>
          <p:nvSpPr>
            <p:cNvPr id="9" name="ZoneTexte 8">
              <a:extLst>
                <a:ext uri="{FF2B5EF4-FFF2-40B4-BE49-F238E27FC236}">
                  <a16:creationId xmlns:a16="http://schemas.microsoft.com/office/drawing/2014/main" id="{DCBACEB0-2D0C-4126-BE60-7771D54364BD}"/>
                </a:ext>
              </a:extLst>
            </p:cNvPr>
            <p:cNvSpPr txBox="1"/>
            <p:nvPr/>
          </p:nvSpPr>
          <p:spPr>
            <a:xfrm>
              <a:off x="3757747" y="2939327"/>
              <a:ext cx="3318959" cy="3570207"/>
            </a:xfrm>
            <a:prstGeom prst="rect">
              <a:avLst/>
            </a:prstGeom>
            <a:noFill/>
          </p:spPr>
          <p:txBody>
            <a:bodyPr wrap="square" rtlCol="0">
              <a:spAutoFit/>
            </a:bodyPr>
            <a:lstStyle/>
            <a:p>
              <a:pPr algn="just"/>
              <a:r>
                <a:rPr lang="fr-FR" sz="1200" dirty="0"/>
                <a:t>Le Mers-</a:t>
              </a:r>
              <a:r>
                <a:rPr lang="fr-FR" sz="1200" dirty="0" err="1"/>
                <a:t>CoV</a:t>
              </a:r>
              <a:r>
                <a:rPr lang="fr-FR" sz="1200" dirty="0"/>
                <a:t> (</a:t>
              </a:r>
              <a:r>
                <a:rPr lang="en-US" sz="1200" b="1" dirty="0"/>
                <a:t>M</a:t>
              </a:r>
              <a:r>
                <a:rPr lang="en-US" sz="1200" dirty="0"/>
                <a:t>iddle </a:t>
              </a:r>
              <a:r>
                <a:rPr lang="en-US" sz="1200" b="1" dirty="0"/>
                <a:t>e</a:t>
              </a:r>
              <a:r>
                <a:rPr lang="en-US" sz="1200" dirty="0"/>
                <a:t>ast </a:t>
              </a:r>
              <a:r>
                <a:rPr lang="en-US" sz="1200" b="1" dirty="0"/>
                <a:t>r</a:t>
              </a:r>
              <a:r>
                <a:rPr lang="en-US" sz="1200" dirty="0"/>
                <a:t>espiratory </a:t>
              </a:r>
              <a:r>
                <a:rPr lang="en-US" sz="1200" b="1" dirty="0"/>
                <a:t>s</a:t>
              </a:r>
              <a:r>
                <a:rPr lang="en-US" sz="1200" dirty="0"/>
                <a:t>yndrome-related coronavirus</a:t>
              </a:r>
              <a:r>
                <a:rPr lang="fr-FR" sz="1200" dirty="0"/>
                <a:t>) est le coronavirus responsable du MERS (</a:t>
              </a:r>
              <a:r>
                <a:rPr lang="fr-FR" sz="1200" b="1" dirty="0"/>
                <a:t>S</a:t>
              </a:r>
              <a:r>
                <a:rPr lang="fr-FR" sz="1200" dirty="0"/>
                <a:t>yndrome </a:t>
              </a:r>
              <a:r>
                <a:rPr lang="fr-FR" sz="1200" b="1" dirty="0"/>
                <a:t>R</a:t>
              </a:r>
              <a:r>
                <a:rPr lang="fr-FR" sz="1200" dirty="0"/>
                <a:t>espiratoire du </a:t>
              </a:r>
              <a:r>
                <a:rPr lang="fr-FR" sz="1200" b="1" dirty="0"/>
                <a:t>M</a:t>
              </a:r>
              <a:r>
                <a:rPr lang="fr-FR" sz="1200" dirty="0"/>
                <a:t>oyen-Orient) apparu en 2012 en Arabie Saoudite qui comptabilise 80% des cas . Il a touché depuis 27 autres pays. Ce virus a contaminé 2519 personnes dont 866 décès. La contamination d’homme à homme est rare. Elle intervient après exposition à des dromadaires ou a des produits issus du dromadaire.</a:t>
              </a:r>
            </a:p>
          </p:txBody>
        </p:sp>
        <p:grpSp>
          <p:nvGrpSpPr>
            <p:cNvPr id="13" name="Groupe 12">
              <a:extLst>
                <a:ext uri="{FF2B5EF4-FFF2-40B4-BE49-F238E27FC236}">
                  <a16:creationId xmlns:a16="http://schemas.microsoft.com/office/drawing/2014/main" id="{8AAA3819-0AC4-46BF-AC60-F797E818BF9E}"/>
                </a:ext>
              </a:extLst>
            </p:cNvPr>
            <p:cNvGrpSpPr/>
            <p:nvPr/>
          </p:nvGrpSpPr>
          <p:grpSpPr>
            <a:xfrm>
              <a:off x="7384868" y="390545"/>
              <a:ext cx="4641306" cy="5442329"/>
              <a:chOff x="7384868" y="801599"/>
              <a:chExt cx="4641306" cy="5442329"/>
            </a:xfrm>
          </p:grpSpPr>
          <p:pic>
            <p:nvPicPr>
              <p:cNvPr id="11" name="Image 10">
                <a:extLst>
                  <a:ext uri="{FF2B5EF4-FFF2-40B4-BE49-F238E27FC236}">
                    <a16:creationId xmlns:a16="http://schemas.microsoft.com/office/drawing/2014/main" id="{7BFC885B-2340-44EB-A317-226F1E63A2D9}"/>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84868" y="1275091"/>
                <a:ext cx="4607820" cy="4968837"/>
              </a:xfrm>
              <a:prstGeom prst="rect">
                <a:avLst/>
              </a:prstGeom>
            </p:spPr>
          </p:pic>
          <p:sp>
            <p:nvSpPr>
              <p:cNvPr id="12" name="Rectangle 11">
                <a:extLst>
                  <a:ext uri="{FF2B5EF4-FFF2-40B4-BE49-F238E27FC236}">
                    <a16:creationId xmlns:a16="http://schemas.microsoft.com/office/drawing/2014/main" id="{FBDEEFDD-3892-4098-BD25-0AA8A930B037}"/>
                  </a:ext>
                </a:extLst>
              </p:cNvPr>
              <p:cNvSpPr/>
              <p:nvPr/>
            </p:nvSpPr>
            <p:spPr>
              <a:xfrm>
                <a:off x="10847241" y="801599"/>
                <a:ext cx="1178933" cy="770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0" name="ZoneTexte 9">
            <a:extLst>
              <a:ext uri="{FF2B5EF4-FFF2-40B4-BE49-F238E27FC236}">
                <a16:creationId xmlns:a16="http://schemas.microsoft.com/office/drawing/2014/main" id="{EEFEF587-9170-4763-8A41-3A8A4DB28C56}"/>
              </a:ext>
            </a:extLst>
          </p:cNvPr>
          <p:cNvSpPr txBox="1"/>
          <p:nvPr/>
        </p:nvSpPr>
        <p:spPr>
          <a:xfrm>
            <a:off x="1691680" y="620688"/>
            <a:ext cx="6120680" cy="369332"/>
          </a:xfrm>
          <a:prstGeom prst="rect">
            <a:avLst/>
          </a:prstGeom>
          <a:noFill/>
        </p:spPr>
        <p:txBody>
          <a:bodyPr wrap="square" rtlCol="0">
            <a:spAutoFit/>
          </a:bodyPr>
          <a:lstStyle/>
          <a:p>
            <a:pPr algn="ctr"/>
            <a:r>
              <a:rPr lang="fr-FR" b="1" dirty="0">
                <a:solidFill>
                  <a:srgbClr val="FF0000"/>
                </a:solidFill>
              </a:rPr>
              <a:t>… avant le Sars-cov2, il y a eu le Sars-</a:t>
            </a:r>
            <a:r>
              <a:rPr lang="fr-FR" b="1" dirty="0" err="1">
                <a:solidFill>
                  <a:srgbClr val="FF0000"/>
                </a:solidFill>
              </a:rPr>
              <a:t>Cov</a:t>
            </a:r>
            <a:r>
              <a:rPr lang="fr-FR" b="1" dirty="0">
                <a:solidFill>
                  <a:srgbClr val="FF0000"/>
                </a:solidFill>
              </a:rPr>
              <a:t> (1) et le Mers-</a:t>
            </a:r>
            <a:r>
              <a:rPr lang="fr-FR" b="1" dirty="0" err="1">
                <a:solidFill>
                  <a:srgbClr val="FF0000"/>
                </a:solidFill>
              </a:rPr>
              <a:t>Cov</a:t>
            </a:r>
            <a:r>
              <a:rPr lang="fr-FR" b="1" dirty="0">
                <a:solidFill>
                  <a:srgbClr val="FF0000"/>
                </a:solidFill>
              </a:rPr>
              <a:t> …</a:t>
            </a:r>
          </a:p>
        </p:txBody>
      </p:sp>
    </p:spTree>
    <p:extLst>
      <p:ext uri="{BB962C8B-B14F-4D97-AF65-F5344CB8AC3E}">
        <p14:creationId xmlns:p14="http://schemas.microsoft.com/office/powerpoint/2010/main" val="829380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2339752" y="260648"/>
            <a:ext cx="6629884" cy="6318158"/>
            <a:chOff x="2411760" y="260648"/>
            <a:chExt cx="6629884" cy="6318158"/>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11760" y="260648"/>
              <a:ext cx="6629884" cy="5948826"/>
            </a:xfrm>
            <a:prstGeom prst="rect">
              <a:avLst/>
            </a:prstGeom>
            <a:ln w="3175">
              <a:solidFill>
                <a:schemeClr val="tx1"/>
              </a:solidFill>
            </a:ln>
          </p:spPr>
        </p:pic>
        <p:sp>
          <p:nvSpPr>
            <p:cNvPr id="4" name="ZoneTexte 3"/>
            <p:cNvSpPr txBox="1"/>
            <p:nvPr/>
          </p:nvSpPr>
          <p:spPr>
            <a:xfrm>
              <a:off x="4430558" y="6209474"/>
              <a:ext cx="2592288" cy="369332"/>
            </a:xfrm>
            <a:prstGeom prst="rect">
              <a:avLst/>
            </a:prstGeom>
            <a:solidFill>
              <a:schemeClr val="bg1"/>
            </a:solidFill>
            <a:ln w="3175">
              <a:solidFill>
                <a:schemeClr val="tx1"/>
              </a:solidFill>
            </a:ln>
          </p:spPr>
          <p:txBody>
            <a:bodyPr wrap="square" rtlCol="0">
              <a:spAutoFit/>
            </a:bodyPr>
            <a:lstStyle/>
            <a:p>
              <a:pPr algn="ctr"/>
              <a:r>
                <a:rPr lang="fr-FR" b="1" dirty="0">
                  <a:solidFill>
                    <a:srgbClr val="FF0000"/>
                  </a:solidFill>
                </a:rPr>
                <a:t>… pas de stade ADN …</a:t>
              </a:r>
            </a:p>
          </p:txBody>
        </p:sp>
      </p:grpSp>
      <p:sp>
        <p:nvSpPr>
          <p:cNvPr id="8" name="Rectangle 7"/>
          <p:cNvSpPr/>
          <p:nvPr/>
        </p:nvSpPr>
        <p:spPr>
          <a:xfrm>
            <a:off x="4932040" y="260648"/>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p:cNvSpPr/>
          <p:nvPr/>
        </p:nvSpPr>
        <p:spPr>
          <a:xfrm>
            <a:off x="3923928" y="4149080"/>
            <a:ext cx="936104" cy="79208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flipH="1">
            <a:off x="2195736" y="4725144"/>
            <a:ext cx="18722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79512" y="4315307"/>
            <a:ext cx="2016224" cy="1569660"/>
          </a:xfrm>
          <a:prstGeom prst="rect">
            <a:avLst/>
          </a:prstGeom>
          <a:noFill/>
        </p:spPr>
        <p:txBody>
          <a:bodyPr wrap="square" rtlCol="0">
            <a:spAutoFit/>
          </a:bodyPr>
          <a:lstStyle/>
          <a:p>
            <a:pPr algn="ctr"/>
            <a:r>
              <a:rPr lang="fr-FR" sz="1200" b="1" dirty="0">
                <a:solidFill>
                  <a:srgbClr val="FF0000"/>
                </a:solidFill>
              </a:rPr>
              <a:t>les ARN polymérases ARN avec système de relecture plus efficace que celui de la grippe mais qui laisse malgré tout des</a:t>
            </a:r>
          </a:p>
          <a:p>
            <a:pPr algn="ctr"/>
            <a:endParaRPr lang="fr-FR" sz="1200" b="1" dirty="0">
              <a:solidFill>
                <a:srgbClr val="FF0000"/>
              </a:solidFill>
            </a:endParaRPr>
          </a:p>
          <a:p>
            <a:pPr algn="ctr"/>
            <a:endParaRPr lang="fr-FR" sz="1200" b="1" dirty="0">
              <a:solidFill>
                <a:srgbClr val="FF0000"/>
              </a:solidFill>
            </a:endParaRPr>
          </a:p>
          <a:p>
            <a:pPr algn="ctr"/>
            <a:r>
              <a:rPr lang="fr-FR" sz="1200" b="1" dirty="0">
                <a:solidFill>
                  <a:srgbClr val="FF0000"/>
                </a:solidFill>
              </a:rPr>
              <a:t>MUTATIONS</a:t>
            </a:r>
          </a:p>
        </p:txBody>
      </p:sp>
      <p:cxnSp>
        <p:nvCxnSpPr>
          <p:cNvPr id="14" name="Connecteur droit avec flèche 13"/>
          <p:cNvCxnSpPr/>
          <p:nvPr/>
        </p:nvCxnSpPr>
        <p:spPr>
          <a:xfrm>
            <a:off x="1174852" y="5301208"/>
            <a:ext cx="0" cy="317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027662" y="1880389"/>
            <a:ext cx="792088" cy="338554"/>
          </a:xfrm>
          <a:prstGeom prst="rect">
            <a:avLst/>
          </a:prstGeom>
          <a:solidFill>
            <a:schemeClr val="bg1"/>
          </a:solidFill>
          <a:ln>
            <a:solidFill>
              <a:schemeClr val="tx1"/>
            </a:solidFill>
          </a:ln>
        </p:spPr>
        <p:txBody>
          <a:bodyPr wrap="square" rtlCol="0">
            <a:spAutoFit/>
          </a:bodyPr>
          <a:lstStyle/>
          <a:p>
            <a:r>
              <a:rPr lang="fr-FR" sz="1600" b="1" dirty="0">
                <a:solidFill>
                  <a:srgbClr val="FF0D0D"/>
                </a:solidFill>
              </a:rPr>
              <a:t>10 min</a:t>
            </a:r>
          </a:p>
        </p:txBody>
      </p:sp>
      <p:sp>
        <p:nvSpPr>
          <p:cNvPr id="17" name="ZoneTexte 16"/>
          <p:cNvSpPr txBox="1"/>
          <p:nvPr/>
        </p:nvSpPr>
        <p:spPr>
          <a:xfrm>
            <a:off x="5551007" y="3550652"/>
            <a:ext cx="537486" cy="338554"/>
          </a:xfrm>
          <a:prstGeom prst="rect">
            <a:avLst/>
          </a:prstGeom>
          <a:solidFill>
            <a:schemeClr val="bg1"/>
          </a:solidFill>
          <a:ln>
            <a:solidFill>
              <a:schemeClr val="tx1"/>
            </a:solidFill>
          </a:ln>
        </p:spPr>
        <p:txBody>
          <a:bodyPr wrap="square" rtlCol="0">
            <a:spAutoFit/>
          </a:bodyPr>
          <a:lstStyle/>
          <a:p>
            <a:r>
              <a:rPr lang="fr-FR" sz="1600" b="1" dirty="0">
                <a:solidFill>
                  <a:srgbClr val="FF0D0D"/>
                </a:solidFill>
              </a:rPr>
              <a:t>10h</a:t>
            </a:r>
          </a:p>
        </p:txBody>
      </p:sp>
    </p:spTree>
    <p:extLst>
      <p:ext uri="{BB962C8B-B14F-4D97-AF65-F5344CB8AC3E}">
        <p14:creationId xmlns:p14="http://schemas.microsoft.com/office/powerpoint/2010/main" val="380275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03469A-5F53-4231-BE5A-D11B3E137ACE}"/>
              </a:ext>
            </a:extLst>
          </p:cNvPr>
          <p:cNvSpPr txBox="1"/>
          <p:nvPr/>
        </p:nvSpPr>
        <p:spPr>
          <a:xfrm>
            <a:off x="539552" y="332656"/>
            <a:ext cx="8100392" cy="646331"/>
          </a:xfrm>
          <a:prstGeom prst="rect">
            <a:avLst/>
          </a:prstGeom>
          <a:solidFill>
            <a:schemeClr val="bg1"/>
          </a:solidFill>
          <a:ln w="3175">
            <a:noFill/>
          </a:ln>
        </p:spPr>
        <p:txBody>
          <a:bodyPr wrap="square" rtlCol="0">
            <a:spAutoFit/>
          </a:bodyPr>
          <a:lstStyle/>
          <a:p>
            <a:pPr algn="just"/>
            <a:r>
              <a:rPr lang="fr-FR" sz="1200" dirty="0"/>
              <a:t>Les récepteurs de l’ACE2 (</a:t>
            </a:r>
            <a:r>
              <a:rPr lang="fr-FR" sz="1200" dirty="0" err="1"/>
              <a:t>angiotensin-converting</a:t>
            </a:r>
            <a:r>
              <a:rPr lang="fr-FR" sz="1200" dirty="0"/>
              <a:t> enzyme 2) sont le point d'entrée dans les cellules humaines de certains coronavirus, dont le SARS-CoV-2: ils se situent à la face externe des membranes plasmiques des cellules du poumon, des artères, du cœur, du rein et de l’appareil digestif.</a:t>
            </a:r>
          </a:p>
        </p:txBody>
      </p:sp>
      <p:sp>
        <p:nvSpPr>
          <p:cNvPr id="3" name="ZoneTexte 2"/>
          <p:cNvSpPr txBox="1"/>
          <p:nvPr/>
        </p:nvSpPr>
        <p:spPr>
          <a:xfrm>
            <a:off x="683568" y="5607833"/>
            <a:ext cx="7956376" cy="430887"/>
          </a:xfrm>
          <a:prstGeom prst="rect">
            <a:avLst/>
          </a:prstGeom>
          <a:noFill/>
        </p:spPr>
        <p:txBody>
          <a:bodyPr wrap="square" rtlCol="0">
            <a:spAutoFit/>
          </a:bodyPr>
          <a:lstStyle/>
          <a:p>
            <a:pPr algn="just"/>
            <a:r>
              <a:rPr lang="fr-FR" sz="1100" dirty="0"/>
              <a:t>Gan H.H., </a:t>
            </a:r>
            <a:r>
              <a:rPr lang="fr-FR" sz="1100" dirty="0" err="1"/>
              <a:t>Twaddle</a:t>
            </a:r>
            <a:r>
              <a:rPr lang="fr-FR" sz="1100" dirty="0"/>
              <a:t> A., Marchand B &amp; </a:t>
            </a:r>
            <a:r>
              <a:rPr lang="fr-FR" sz="1100" dirty="0" err="1"/>
              <a:t>Gunsalus</a:t>
            </a:r>
            <a:r>
              <a:rPr lang="fr-FR" sz="1100" dirty="0"/>
              <a:t> K.C. 2021. Structural </a:t>
            </a:r>
            <a:r>
              <a:rPr lang="fr-FR" sz="1100" dirty="0" err="1"/>
              <a:t>Modeling</a:t>
            </a:r>
            <a:r>
              <a:rPr lang="fr-FR" sz="1100" dirty="0"/>
              <a:t> of the SARS-CoV-2 Spike/</a:t>
            </a:r>
            <a:r>
              <a:rPr lang="fr-FR" sz="1100" dirty="0" err="1"/>
              <a:t>Human</a:t>
            </a:r>
            <a:r>
              <a:rPr lang="fr-FR" sz="1100" dirty="0"/>
              <a:t> ACE2 </a:t>
            </a:r>
            <a:r>
              <a:rPr lang="fr-FR" sz="1100" dirty="0" err="1"/>
              <a:t>Complex</a:t>
            </a:r>
            <a:r>
              <a:rPr lang="fr-FR" sz="1100" dirty="0"/>
              <a:t> Interface </a:t>
            </a:r>
            <a:r>
              <a:rPr lang="fr-FR" sz="1100" dirty="0" err="1"/>
              <a:t>can</a:t>
            </a:r>
            <a:r>
              <a:rPr lang="fr-FR" sz="1100" dirty="0"/>
              <a:t> </a:t>
            </a:r>
            <a:r>
              <a:rPr lang="fr-FR" sz="1100" dirty="0" err="1"/>
              <a:t>Identify</a:t>
            </a:r>
            <a:r>
              <a:rPr lang="fr-FR" sz="1100" dirty="0"/>
              <a:t> High-</a:t>
            </a:r>
            <a:r>
              <a:rPr lang="fr-FR" sz="1100" dirty="0" err="1"/>
              <a:t>Affinity</a:t>
            </a:r>
            <a:r>
              <a:rPr lang="fr-FR" sz="1100" dirty="0"/>
              <a:t> </a:t>
            </a:r>
            <a:r>
              <a:rPr lang="fr-FR" sz="1100" dirty="0" err="1"/>
              <a:t>Variants</a:t>
            </a:r>
            <a:r>
              <a:rPr lang="fr-FR" sz="1100" dirty="0"/>
              <a:t> Associated </a:t>
            </a:r>
            <a:r>
              <a:rPr lang="fr-FR" sz="1100" dirty="0" err="1"/>
              <a:t>with</a:t>
            </a:r>
            <a:r>
              <a:rPr lang="fr-FR" sz="1100" dirty="0"/>
              <a:t> </a:t>
            </a:r>
            <a:r>
              <a:rPr lang="fr-FR" sz="1100" dirty="0" err="1"/>
              <a:t>Increased</a:t>
            </a:r>
            <a:r>
              <a:rPr lang="fr-FR" sz="1100" dirty="0"/>
              <a:t> </a:t>
            </a:r>
            <a:r>
              <a:rPr lang="fr-FR" sz="1100" dirty="0" err="1"/>
              <a:t>Transmissibility.Journal</a:t>
            </a:r>
            <a:r>
              <a:rPr lang="fr-FR" sz="1100" dirty="0"/>
              <a:t> of </a:t>
            </a:r>
            <a:r>
              <a:rPr lang="fr-FR" sz="1100" dirty="0" err="1"/>
              <a:t>Molecular</a:t>
            </a:r>
            <a:r>
              <a:rPr lang="fr-FR" sz="1100" dirty="0"/>
              <a:t> </a:t>
            </a:r>
            <a:r>
              <a:rPr lang="fr-FR" sz="1100" dirty="0" err="1"/>
              <a:t>Biology</a:t>
            </a:r>
            <a:r>
              <a:rPr lang="fr-FR" sz="1100" dirty="0"/>
              <a:t>, Vol433, Issue 15</a:t>
            </a:r>
          </a:p>
        </p:txBody>
      </p:sp>
      <p:grpSp>
        <p:nvGrpSpPr>
          <p:cNvPr id="15" name="Groupe 14"/>
          <p:cNvGrpSpPr/>
          <p:nvPr/>
        </p:nvGrpSpPr>
        <p:grpSpPr>
          <a:xfrm>
            <a:off x="719572" y="1205259"/>
            <a:ext cx="7704856" cy="4176302"/>
            <a:chOff x="1259632" y="1262416"/>
            <a:chExt cx="7704856" cy="4176302"/>
          </a:xfrm>
        </p:grpSpPr>
        <p:grpSp>
          <p:nvGrpSpPr>
            <p:cNvPr id="13" name="Groupe 12"/>
            <p:cNvGrpSpPr/>
            <p:nvPr/>
          </p:nvGrpSpPr>
          <p:grpSpPr>
            <a:xfrm>
              <a:off x="1259632" y="1262416"/>
              <a:ext cx="5762166" cy="4176302"/>
              <a:chOff x="1259632" y="1184321"/>
              <a:chExt cx="5762166" cy="4176302"/>
            </a:xfrm>
          </p:grpSpPr>
          <p:pic>
            <p:nvPicPr>
              <p:cNvPr id="9" name="Image 8"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6320" y="1302407"/>
                <a:ext cx="2705478" cy="4058216"/>
              </a:xfrm>
              <a:prstGeom prst="rect">
                <a:avLst/>
              </a:prstGeom>
            </p:spPr>
          </p:pic>
          <p:grpSp>
            <p:nvGrpSpPr>
              <p:cNvPr id="8" name="Groupe 7"/>
              <p:cNvGrpSpPr/>
              <p:nvPr/>
            </p:nvGrpSpPr>
            <p:grpSpPr>
              <a:xfrm>
                <a:off x="1259632" y="1184321"/>
                <a:ext cx="3618148" cy="4138197"/>
                <a:chOff x="1403648" y="1112569"/>
                <a:chExt cx="3618148" cy="4138197"/>
              </a:xfrm>
            </p:grpSpPr>
            <p:pic>
              <p:nvPicPr>
                <p:cNvPr id="6" name="Image 5"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19672" y="1268760"/>
                  <a:ext cx="2048161" cy="3982006"/>
                </a:xfrm>
                <a:prstGeom prst="rect">
                  <a:avLst/>
                </a:prstGeom>
              </p:spPr>
            </p:pic>
            <p:sp>
              <p:nvSpPr>
                <p:cNvPr id="7" name="Rectangle 6"/>
                <p:cNvSpPr/>
                <p:nvPr/>
              </p:nvSpPr>
              <p:spPr>
                <a:xfrm>
                  <a:off x="1403648" y="1124744"/>
                  <a:ext cx="576064" cy="312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445732" y="1112569"/>
                  <a:ext cx="576064" cy="312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4" name="ZoneTexte 13"/>
            <p:cNvSpPr txBox="1"/>
            <p:nvPr/>
          </p:nvSpPr>
          <p:spPr>
            <a:xfrm>
              <a:off x="7524328" y="3016410"/>
              <a:ext cx="1440160" cy="1107996"/>
            </a:xfrm>
            <a:prstGeom prst="rect">
              <a:avLst/>
            </a:prstGeom>
            <a:noFill/>
          </p:spPr>
          <p:txBody>
            <a:bodyPr wrap="square" rtlCol="0">
              <a:spAutoFit/>
            </a:bodyPr>
            <a:lstStyle/>
            <a:p>
              <a:r>
                <a:rPr lang="fr-FR" sz="1100" dirty="0"/>
                <a:t>N = asparagine</a:t>
              </a:r>
            </a:p>
            <a:p>
              <a:r>
                <a:rPr lang="fr-FR" sz="1100" dirty="0"/>
                <a:t>T = thréonine</a:t>
              </a:r>
            </a:p>
            <a:p>
              <a:r>
                <a:rPr lang="fr-FR" sz="1100" dirty="0"/>
                <a:t>Y = tyrosine</a:t>
              </a:r>
            </a:p>
            <a:p>
              <a:r>
                <a:rPr lang="fr-FR" sz="1100" dirty="0"/>
                <a:t>D = acide aspartique</a:t>
              </a:r>
            </a:p>
            <a:p>
              <a:r>
                <a:rPr lang="fr-FR" sz="1100" dirty="0"/>
                <a:t>K = lysine</a:t>
              </a:r>
            </a:p>
            <a:p>
              <a:r>
                <a:rPr lang="fr-FR" sz="1100" dirty="0"/>
                <a:t>F = phénylalanine</a:t>
              </a:r>
            </a:p>
          </p:txBody>
        </p:sp>
      </p:grpSp>
      <p:sp>
        <p:nvSpPr>
          <p:cNvPr id="11" name="Ellipse 10"/>
          <p:cNvSpPr/>
          <p:nvPr/>
        </p:nvSpPr>
        <p:spPr>
          <a:xfrm>
            <a:off x="4103852" y="2545634"/>
            <a:ext cx="432048" cy="288032"/>
          </a:xfrm>
          <a:prstGeom prst="ellipse">
            <a:avLst/>
          </a:prstGeom>
          <a:noFill/>
          <a:ln>
            <a:solidFill>
              <a:srgbClr val="FF0D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4839855" y="2500909"/>
            <a:ext cx="432048" cy="288032"/>
          </a:xfrm>
          <a:prstGeom prst="ellipse">
            <a:avLst/>
          </a:prstGeom>
          <a:noFill/>
          <a:ln>
            <a:solidFill>
              <a:srgbClr val="FF0D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96283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BE68FF00-53FD-4213-B098-2B3214E91E7F}"/>
              </a:ext>
            </a:extLst>
          </p:cNvPr>
          <p:cNvGrpSpPr/>
          <p:nvPr/>
        </p:nvGrpSpPr>
        <p:grpSpPr>
          <a:xfrm>
            <a:off x="338318" y="968289"/>
            <a:ext cx="8691382" cy="5032462"/>
            <a:chOff x="335639" y="167999"/>
            <a:chExt cx="11588509" cy="6709949"/>
          </a:xfrm>
        </p:grpSpPr>
        <p:pic>
          <p:nvPicPr>
            <p:cNvPr id="4" name="Image 3" descr="Une image contenant capture d’écran&#10;&#10;Description générée automatiquement">
              <a:extLst>
                <a:ext uri="{FF2B5EF4-FFF2-40B4-BE49-F238E27FC236}">
                  <a16:creationId xmlns:a16="http://schemas.microsoft.com/office/drawing/2014/main" id="{16FB9D30-6339-4134-9D29-86F0B22CC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628" y="3731246"/>
              <a:ext cx="6827520" cy="3146702"/>
            </a:xfrm>
            <a:prstGeom prst="rect">
              <a:avLst/>
            </a:prstGeom>
          </p:spPr>
        </p:pic>
        <p:grpSp>
          <p:nvGrpSpPr>
            <p:cNvPr id="23" name="Groupe 22">
              <a:extLst>
                <a:ext uri="{FF2B5EF4-FFF2-40B4-BE49-F238E27FC236}">
                  <a16:creationId xmlns:a16="http://schemas.microsoft.com/office/drawing/2014/main" id="{2A591892-8F03-4573-8099-FC2B7C9C5E17}"/>
                </a:ext>
              </a:extLst>
            </p:cNvPr>
            <p:cNvGrpSpPr/>
            <p:nvPr/>
          </p:nvGrpSpPr>
          <p:grpSpPr>
            <a:xfrm>
              <a:off x="335639" y="167999"/>
              <a:ext cx="10965336" cy="5266509"/>
              <a:chOff x="-87795" y="126435"/>
              <a:chExt cx="10965336" cy="5266509"/>
            </a:xfrm>
          </p:grpSpPr>
          <p:pic>
            <p:nvPicPr>
              <p:cNvPr id="3" name="Image 2">
                <a:extLst>
                  <a:ext uri="{FF2B5EF4-FFF2-40B4-BE49-F238E27FC236}">
                    <a16:creationId xmlns:a16="http://schemas.microsoft.com/office/drawing/2014/main" id="{64A6BB1A-E5EE-41B7-8DAB-0425CFD7D5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369597" y="126435"/>
                <a:ext cx="6507944" cy="3422234"/>
              </a:xfrm>
              <a:prstGeom prst="rect">
                <a:avLst/>
              </a:prstGeom>
              <a:ln w="3175">
                <a:solidFill>
                  <a:schemeClr val="tx1"/>
                </a:solidFill>
              </a:ln>
            </p:spPr>
          </p:pic>
          <p:sp>
            <p:nvSpPr>
              <p:cNvPr id="13" name="ZoneTexte 12">
                <a:extLst>
                  <a:ext uri="{FF2B5EF4-FFF2-40B4-BE49-F238E27FC236}">
                    <a16:creationId xmlns:a16="http://schemas.microsoft.com/office/drawing/2014/main" id="{CD834606-DFFF-4935-A34B-94410C84294C}"/>
                  </a:ext>
                </a:extLst>
              </p:cNvPr>
              <p:cNvSpPr txBox="1"/>
              <p:nvPr/>
            </p:nvSpPr>
            <p:spPr>
              <a:xfrm>
                <a:off x="6312006" y="1956172"/>
                <a:ext cx="2623124" cy="261611"/>
              </a:xfrm>
              <a:prstGeom prst="rect">
                <a:avLst/>
              </a:prstGeom>
              <a:noFill/>
              <a:ln w="3175">
                <a:noFill/>
              </a:ln>
            </p:spPr>
            <p:txBody>
              <a:bodyPr wrap="square" rtlCol="0">
                <a:spAutoFit/>
              </a:bodyPr>
              <a:lstStyle/>
              <a:p>
                <a:pPr algn="ctr"/>
                <a:r>
                  <a:rPr lang="fr-FR" sz="675" dirty="0"/>
                  <a:t> génotypes de chauve-souris chinoises</a:t>
                </a:r>
              </a:p>
            </p:txBody>
          </p:sp>
          <p:sp>
            <p:nvSpPr>
              <p:cNvPr id="14" name="ZoneTexte 13">
                <a:extLst>
                  <a:ext uri="{FF2B5EF4-FFF2-40B4-BE49-F238E27FC236}">
                    <a16:creationId xmlns:a16="http://schemas.microsoft.com/office/drawing/2014/main" id="{A4370105-1AB6-4F61-8043-182637BACEE2}"/>
                  </a:ext>
                </a:extLst>
              </p:cNvPr>
              <p:cNvSpPr txBox="1"/>
              <p:nvPr/>
            </p:nvSpPr>
            <p:spPr>
              <a:xfrm>
                <a:off x="6320942" y="1650283"/>
                <a:ext cx="2623124" cy="261611"/>
              </a:xfrm>
              <a:prstGeom prst="rect">
                <a:avLst/>
              </a:prstGeom>
              <a:noFill/>
              <a:ln w="3175">
                <a:noFill/>
              </a:ln>
            </p:spPr>
            <p:txBody>
              <a:bodyPr wrap="square" rtlCol="0">
                <a:spAutoFit/>
              </a:bodyPr>
              <a:lstStyle/>
              <a:p>
                <a:pPr algn="ctr"/>
                <a:r>
                  <a:rPr lang="fr-FR" sz="675" dirty="0"/>
                  <a:t> génotypes de chauve-souris bulgare et kenyane</a:t>
                </a:r>
              </a:p>
            </p:txBody>
          </p:sp>
          <p:sp>
            <p:nvSpPr>
              <p:cNvPr id="15" name="ZoneTexte 14">
                <a:extLst>
                  <a:ext uri="{FF2B5EF4-FFF2-40B4-BE49-F238E27FC236}">
                    <a16:creationId xmlns:a16="http://schemas.microsoft.com/office/drawing/2014/main" id="{5C3D6DC3-D1F0-43F9-B2D4-E0D97B0811C1}"/>
                  </a:ext>
                </a:extLst>
              </p:cNvPr>
              <p:cNvSpPr txBox="1"/>
              <p:nvPr/>
            </p:nvSpPr>
            <p:spPr>
              <a:xfrm>
                <a:off x="6301116" y="2262061"/>
                <a:ext cx="2623124" cy="261611"/>
              </a:xfrm>
              <a:prstGeom prst="rect">
                <a:avLst/>
              </a:prstGeom>
              <a:noFill/>
              <a:ln w="3175">
                <a:noFill/>
              </a:ln>
            </p:spPr>
            <p:txBody>
              <a:bodyPr wrap="square" rtlCol="0">
                <a:spAutoFit/>
              </a:bodyPr>
              <a:lstStyle/>
              <a:p>
                <a:pPr algn="ctr"/>
                <a:r>
                  <a:rPr lang="fr-FR" sz="675" dirty="0"/>
                  <a:t> autres génotypes de </a:t>
                </a:r>
                <a:r>
                  <a:rPr lang="fr-FR" sz="675" dirty="0" err="1"/>
                  <a:t>betacoronavirus</a:t>
                </a:r>
                <a:endParaRPr lang="fr-FR" sz="675" dirty="0"/>
              </a:p>
            </p:txBody>
          </p:sp>
          <p:sp>
            <p:nvSpPr>
              <p:cNvPr id="16" name="ZoneTexte 15">
                <a:extLst>
                  <a:ext uri="{FF2B5EF4-FFF2-40B4-BE49-F238E27FC236}">
                    <a16:creationId xmlns:a16="http://schemas.microsoft.com/office/drawing/2014/main" id="{69FE88B8-DF81-4A66-AF78-E1EF96A233DA}"/>
                  </a:ext>
                </a:extLst>
              </p:cNvPr>
              <p:cNvSpPr txBox="1"/>
              <p:nvPr/>
            </p:nvSpPr>
            <p:spPr>
              <a:xfrm>
                <a:off x="-87795" y="1607292"/>
                <a:ext cx="4275236" cy="3785652"/>
              </a:xfrm>
              <a:prstGeom prst="rect">
                <a:avLst/>
              </a:prstGeom>
              <a:noFill/>
            </p:spPr>
            <p:txBody>
              <a:bodyPr wrap="square" rtlCol="0">
                <a:spAutoFit/>
              </a:bodyPr>
              <a:lstStyle/>
              <a:p>
                <a:pPr algn="just"/>
                <a:r>
                  <a:rPr lang="fr-FR" sz="1050" b="1" dirty="0"/>
                  <a:t>Sur cette figure, le taux d’homologie (</a:t>
                </a:r>
                <a:r>
                  <a:rPr lang="fr-FR" sz="1050" b="1" dirty="0" err="1"/>
                  <a:t>similarity</a:t>
                </a:r>
                <a:r>
                  <a:rPr lang="fr-FR" sz="1050" b="1" dirty="0"/>
                  <a:t>) entre  271 espèces de coronavirus est reporté pour chaque position du génome (29 903 pb pour le Sars-Cov-2 ).</a:t>
                </a:r>
              </a:p>
              <a:p>
                <a:pPr algn="just"/>
                <a:endParaRPr lang="fr-FR" sz="1050" b="1" dirty="0"/>
              </a:p>
              <a:p>
                <a:pPr algn="just"/>
                <a:endParaRPr lang="fr-FR" sz="1050" b="1" dirty="0"/>
              </a:p>
              <a:p>
                <a:pPr algn="just"/>
                <a:endParaRPr lang="fr-FR" sz="1050" b="1" dirty="0"/>
              </a:p>
              <a:p>
                <a:pPr algn="just"/>
                <a:endParaRPr lang="fr-FR" sz="1050" b="1" dirty="0"/>
              </a:p>
              <a:p>
                <a:pPr algn="just"/>
                <a:endParaRPr lang="fr-FR" sz="1050" b="1" dirty="0"/>
              </a:p>
              <a:p>
                <a:pPr algn="just"/>
                <a:endParaRPr lang="fr-FR" sz="1050" b="1" dirty="0"/>
              </a:p>
              <a:p>
                <a:pPr algn="just"/>
                <a:r>
                  <a:rPr lang="fr-FR" sz="1050" b="1" dirty="0"/>
                  <a:t> </a:t>
                </a:r>
              </a:p>
              <a:p>
                <a:pPr algn="just"/>
                <a:r>
                  <a:rPr lang="fr-FR" sz="1050" b="1" dirty="0"/>
                  <a:t>On trouve dans cette figure 4 zones hypervariables, là où le pourcentage d’homologie est le plus faible. Et plus particulièrement, on voit que l’une d’elle correspond au gène codant pour les spikes (gène S ici en jaune) qui sont les portes d’entrée du virus dans les cellules hôtes, la protéine en contact  avec le récepteur ACE2 humain.</a:t>
                </a:r>
              </a:p>
            </p:txBody>
          </p:sp>
        </p:grpSp>
      </p:grpSp>
      <p:cxnSp>
        <p:nvCxnSpPr>
          <p:cNvPr id="7" name="Connecteur droit 6">
            <a:extLst>
              <a:ext uri="{FF2B5EF4-FFF2-40B4-BE49-F238E27FC236}">
                <a16:creationId xmlns:a16="http://schemas.microsoft.com/office/drawing/2014/main" id="{A7275CA1-99E6-4251-AC5A-3C145A08A0E5}"/>
              </a:ext>
            </a:extLst>
          </p:cNvPr>
          <p:cNvCxnSpPr>
            <a:cxnSpLocks/>
          </p:cNvCxnSpPr>
          <p:nvPr/>
        </p:nvCxnSpPr>
        <p:spPr>
          <a:xfrm flipH="1">
            <a:off x="7097344" y="1202635"/>
            <a:ext cx="14870" cy="265841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4DF9A51D-FA38-4A01-A9E0-8F9C7AB971F4}"/>
              </a:ext>
            </a:extLst>
          </p:cNvPr>
          <p:cNvCxnSpPr>
            <a:cxnSpLocks/>
          </p:cNvCxnSpPr>
          <p:nvPr/>
        </p:nvCxnSpPr>
        <p:spPr>
          <a:xfrm>
            <a:off x="7596336" y="1202635"/>
            <a:ext cx="27589" cy="265841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 name="Accolade ouvrante 10">
            <a:extLst>
              <a:ext uri="{FF2B5EF4-FFF2-40B4-BE49-F238E27FC236}">
                <a16:creationId xmlns:a16="http://schemas.microsoft.com/office/drawing/2014/main" id="{414204F1-0017-4463-BB25-C4421C874365}"/>
              </a:ext>
            </a:extLst>
          </p:cNvPr>
          <p:cNvSpPr/>
          <p:nvPr/>
        </p:nvSpPr>
        <p:spPr>
          <a:xfrm>
            <a:off x="4009381" y="3713726"/>
            <a:ext cx="206552" cy="2137488"/>
          </a:xfrm>
          <a:prstGeom prst="leftBrace">
            <a:avLst>
              <a:gd name="adj1" fmla="val 64337"/>
              <a:gd name="adj2" fmla="val 6700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2" name="ZoneTexte 11">
            <a:extLst>
              <a:ext uri="{FF2B5EF4-FFF2-40B4-BE49-F238E27FC236}">
                <a16:creationId xmlns:a16="http://schemas.microsoft.com/office/drawing/2014/main" id="{176FFD72-9FF2-48B0-BCAE-351D01CB865D}"/>
              </a:ext>
            </a:extLst>
          </p:cNvPr>
          <p:cNvSpPr txBox="1"/>
          <p:nvPr/>
        </p:nvSpPr>
        <p:spPr>
          <a:xfrm>
            <a:off x="2934947" y="4906126"/>
            <a:ext cx="1131983" cy="461665"/>
          </a:xfrm>
          <a:prstGeom prst="rect">
            <a:avLst/>
          </a:prstGeom>
          <a:noFill/>
        </p:spPr>
        <p:txBody>
          <a:bodyPr wrap="square" rtlCol="0">
            <a:spAutoFit/>
          </a:bodyPr>
          <a:lstStyle/>
          <a:p>
            <a:pPr algn="ctr"/>
            <a:r>
              <a:rPr lang="fr-FR" sz="1200" b="1" dirty="0"/>
              <a:t>Génome du Sars-</a:t>
            </a:r>
            <a:r>
              <a:rPr lang="fr-FR" sz="1200" b="1" dirty="0" err="1"/>
              <a:t>Cov</a:t>
            </a:r>
            <a:r>
              <a:rPr lang="fr-FR" sz="1200" b="1" dirty="0"/>
              <a:t> 2</a:t>
            </a:r>
          </a:p>
        </p:txBody>
      </p:sp>
    </p:spTree>
    <p:extLst>
      <p:ext uri="{BB962C8B-B14F-4D97-AF65-F5344CB8AC3E}">
        <p14:creationId xmlns:p14="http://schemas.microsoft.com/office/powerpoint/2010/main" val="71343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924A5E-4250-4DB2-A36B-8A5B9F138370}"/>
              </a:ext>
            </a:extLst>
          </p:cNvPr>
          <p:cNvSpPr txBox="1"/>
          <p:nvPr/>
        </p:nvSpPr>
        <p:spPr>
          <a:xfrm>
            <a:off x="1331640" y="1174905"/>
            <a:ext cx="5845471" cy="646331"/>
          </a:xfrm>
          <a:prstGeom prst="rect">
            <a:avLst/>
          </a:prstGeom>
          <a:noFill/>
        </p:spPr>
        <p:txBody>
          <a:bodyPr wrap="square" rtlCol="0">
            <a:spAutoFit/>
          </a:bodyPr>
          <a:lstStyle/>
          <a:p>
            <a:pPr algn="just"/>
            <a:r>
              <a:rPr lang="fr-FR" sz="1200" dirty="0"/>
              <a:t>Ce schéma montre l’emplacement des mutations apparues au cours de l’évolution du virus (1 200 000 séquences); pour chaque paire de base, la barre noire indique la fréquence de mutation.</a:t>
            </a:r>
          </a:p>
        </p:txBody>
      </p:sp>
      <p:cxnSp>
        <p:nvCxnSpPr>
          <p:cNvPr id="5" name="Connecteur droit 4">
            <a:extLst>
              <a:ext uri="{FF2B5EF4-FFF2-40B4-BE49-F238E27FC236}">
                <a16:creationId xmlns:a16="http://schemas.microsoft.com/office/drawing/2014/main" id="{A7F8CA76-EFBF-4F3B-9EE3-45A8A5A7132A}"/>
              </a:ext>
            </a:extLst>
          </p:cNvPr>
          <p:cNvCxnSpPr/>
          <p:nvPr/>
        </p:nvCxnSpPr>
        <p:spPr>
          <a:xfrm>
            <a:off x="4722105" y="1628800"/>
            <a:ext cx="68166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A8C9B1C-57B1-4956-8C14-5A3B242BE673}"/>
              </a:ext>
            </a:extLst>
          </p:cNvPr>
          <p:cNvSpPr txBox="1"/>
          <p:nvPr/>
        </p:nvSpPr>
        <p:spPr>
          <a:xfrm>
            <a:off x="1138869" y="4612990"/>
            <a:ext cx="6866264" cy="830997"/>
          </a:xfrm>
          <a:prstGeom prst="rect">
            <a:avLst/>
          </a:prstGeom>
          <a:noFill/>
        </p:spPr>
        <p:txBody>
          <a:bodyPr wrap="square" rtlCol="0">
            <a:spAutoFit/>
          </a:bodyPr>
          <a:lstStyle/>
          <a:p>
            <a:pPr algn="ctr"/>
            <a:r>
              <a:rPr lang="fr-FR" sz="1200" dirty="0"/>
              <a:t>Parmi tous ces mutants, certains possèdent une combinaison de mutations qui les rend plus infectieux; ils sont plus contagieux parce que, notamment, une mutation dans la protéine spike (gène S ici en bleu)  peut rendre sa fixation sur le récepteur ACE2 plus efficace et dont multiplier les chances du virus d’entrer dans la cellules hôtes. C’est ce qu’on appelle actuellement les variants.</a:t>
            </a:r>
          </a:p>
        </p:txBody>
      </p:sp>
      <p:cxnSp>
        <p:nvCxnSpPr>
          <p:cNvPr id="6" name="Connecteur droit avec flèche 5">
            <a:extLst>
              <a:ext uri="{FF2B5EF4-FFF2-40B4-BE49-F238E27FC236}">
                <a16:creationId xmlns:a16="http://schemas.microsoft.com/office/drawing/2014/main" id="{B77A215C-5F26-4501-BF33-57A03BA6E0CB}"/>
              </a:ext>
            </a:extLst>
          </p:cNvPr>
          <p:cNvCxnSpPr/>
          <p:nvPr/>
        </p:nvCxnSpPr>
        <p:spPr>
          <a:xfrm>
            <a:off x="694063" y="4120875"/>
            <a:ext cx="7923882"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5276AD78-2608-4D6E-B70F-BC9AA93DF995}"/>
              </a:ext>
            </a:extLst>
          </p:cNvPr>
          <p:cNvSpPr txBox="1"/>
          <p:nvPr/>
        </p:nvSpPr>
        <p:spPr>
          <a:xfrm>
            <a:off x="3486838" y="3996934"/>
            <a:ext cx="1916935" cy="276999"/>
          </a:xfrm>
          <a:prstGeom prst="rect">
            <a:avLst/>
          </a:prstGeom>
          <a:solidFill>
            <a:schemeClr val="bg1"/>
          </a:solidFill>
        </p:spPr>
        <p:txBody>
          <a:bodyPr wrap="square" rtlCol="0">
            <a:spAutoFit/>
          </a:bodyPr>
          <a:lstStyle/>
          <a:p>
            <a:pPr algn="ctr"/>
            <a:r>
              <a:rPr lang="fr-FR" sz="1200" b="1" dirty="0">
                <a:solidFill>
                  <a:schemeClr val="accent1">
                    <a:lumMod val="75000"/>
                  </a:schemeClr>
                </a:solidFill>
              </a:rPr>
              <a:t>génome du sars-</a:t>
            </a:r>
            <a:r>
              <a:rPr lang="fr-FR" sz="1200" b="1" dirty="0" err="1">
                <a:solidFill>
                  <a:schemeClr val="accent1">
                    <a:lumMod val="75000"/>
                  </a:schemeClr>
                </a:solidFill>
              </a:rPr>
              <a:t>Cov</a:t>
            </a:r>
            <a:r>
              <a:rPr lang="fr-FR" sz="1200" b="1" dirty="0">
                <a:solidFill>
                  <a:schemeClr val="accent1">
                    <a:lumMod val="75000"/>
                  </a:schemeClr>
                </a:solidFill>
              </a:rPr>
              <a:t> 2</a:t>
            </a:r>
          </a:p>
        </p:txBody>
      </p:sp>
      <p:pic>
        <p:nvPicPr>
          <p:cNvPr id="4" name="Image 3"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75630" y="2521591"/>
            <a:ext cx="8024664" cy="1510316"/>
          </a:xfrm>
          <a:prstGeom prst="rect">
            <a:avLst/>
          </a:prstGeom>
        </p:spPr>
      </p:pic>
      <p:cxnSp>
        <p:nvCxnSpPr>
          <p:cNvPr id="7" name="Connecteur droit avec flèche 6">
            <a:extLst>
              <a:ext uri="{FF2B5EF4-FFF2-40B4-BE49-F238E27FC236}">
                <a16:creationId xmlns:a16="http://schemas.microsoft.com/office/drawing/2014/main" id="{9976B102-0F3B-4235-972C-B57A92BC6E22}"/>
              </a:ext>
            </a:extLst>
          </p:cNvPr>
          <p:cNvCxnSpPr>
            <a:cxnSpLocks/>
          </p:cNvCxnSpPr>
          <p:nvPr/>
        </p:nvCxnSpPr>
        <p:spPr>
          <a:xfrm>
            <a:off x="5004048" y="1628800"/>
            <a:ext cx="58891" cy="1310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70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2CEBC30-4464-41FD-A030-2AD75FA4A492}"/>
              </a:ext>
            </a:extLst>
          </p:cNvPr>
          <p:cNvSpPr txBox="1"/>
          <p:nvPr/>
        </p:nvSpPr>
        <p:spPr>
          <a:xfrm>
            <a:off x="755576" y="310274"/>
            <a:ext cx="7632848" cy="523220"/>
          </a:xfrm>
          <a:prstGeom prst="rect">
            <a:avLst/>
          </a:prstGeom>
          <a:noFill/>
        </p:spPr>
        <p:txBody>
          <a:bodyPr wrap="square" rtlCol="0">
            <a:spAutoFit/>
          </a:bodyPr>
          <a:lstStyle/>
          <a:p>
            <a:pPr algn="ctr"/>
            <a:r>
              <a:rPr lang="fr-FR" sz="1400" dirty="0"/>
              <a:t>Voici les trois </a:t>
            </a:r>
            <a:r>
              <a:rPr lang="fr-FR" sz="1400" dirty="0" err="1"/>
              <a:t>variants</a:t>
            </a:r>
            <a:r>
              <a:rPr lang="fr-FR" sz="1400" dirty="0"/>
              <a:t> sous surveillance en 2021: ils ont tous les trois plusieurs mutations dans le gène codant pour la protéine </a:t>
            </a:r>
            <a:r>
              <a:rPr lang="fr-FR" sz="1400" dirty="0" err="1"/>
              <a:t>spike</a:t>
            </a:r>
            <a:r>
              <a:rPr lang="fr-FR" sz="1400" dirty="0"/>
              <a:t> (1273 </a:t>
            </a:r>
            <a:r>
              <a:rPr lang="fr-FR" sz="1400" dirty="0" err="1"/>
              <a:t>aa</a:t>
            </a:r>
            <a:r>
              <a:rPr lang="fr-FR" sz="1400" dirty="0"/>
              <a:t>), associées à plusieurs autres mutations dans le génome.</a:t>
            </a:r>
          </a:p>
        </p:txBody>
      </p:sp>
      <p:grpSp>
        <p:nvGrpSpPr>
          <p:cNvPr id="6" name="Groupe 5"/>
          <p:cNvGrpSpPr/>
          <p:nvPr/>
        </p:nvGrpSpPr>
        <p:grpSpPr>
          <a:xfrm>
            <a:off x="290891" y="1325937"/>
            <a:ext cx="8562218" cy="5101798"/>
            <a:chOff x="395536" y="1325937"/>
            <a:chExt cx="8562218" cy="5101798"/>
          </a:xfrm>
        </p:grpSpPr>
        <p:grpSp>
          <p:nvGrpSpPr>
            <p:cNvPr id="3" name="Groupe 2"/>
            <p:cNvGrpSpPr/>
            <p:nvPr/>
          </p:nvGrpSpPr>
          <p:grpSpPr>
            <a:xfrm>
              <a:off x="395536" y="1325937"/>
              <a:ext cx="4713156" cy="1733979"/>
              <a:chOff x="2087329" y="848754"/>
              <a:chExt cx="4713156" cy="1733979"/>
            </a:xfrm>
          </p:grpSpPr>
          <p:pic>
            <p:nvPicPr>
              <p:cNvPr id="4" name="Image 3">
                <a:extLst>
                  <a:ext uri="{FF2B5EF4-FFF2-40B4-BE49-F238E27FC236}">
                    <a16:creationId xmlns:a16="http://schemas.microsoft.com/office/drawing/2014/main" id="{B15A1382-7E3D-40C2-84C2-E50D736EF5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04840" y="1218086"/>
                <a:ext cx="4695645" cy="1364647"/>
              </a:xfrm>
              <a:prstGeom prst="rect">
                <a:avLst/>
              </a:prstGeom>
              <a:ln w="3175">
                <a:solidFill>
                  <a:schemeClr val="tx1"/>
                </a:solidFill>
              </a:ln>
            </p:spPr>
          </p:pic>
          <p:sp>
            <p:nvSpPr>
              <p:cNvPr id="5" name="ZoneTexte 4">
                <a:extLst>
                  <a:ext uri="{FF2B5EF4-FFF2-40B4-BE49-F238E27FC236}">
                    <a16:creationId xmlns:a16="http://schemas.microsoft.com/office/drawing/2014/main" id="{C34A46DE-1FE6-4127-B8D3-A979B6C017D3}"/>
                  </a:ext>
                </a:extLst>
              </p:cNvPr>
              <p:cNvSpPr txBox="1"/>
              <p:nvPr/>
            </p:nvSpPr>
            <p:spPr>
              <a:xfrm>
                <a:off x="2087329" y="848754"/>
                <a:ext cx="2035111" cy="369332"/>
              </a:xfrm>
              <a:prstGeom prst="rect">
                <a:avLst/>
              </a:prstGeom>
              <a:solidFill>
                <a:schemeClr val="bg1"/>
              </a:solidFill>
              <a:ln>
                <a:solidFill>
                  <a:schemeClr val="tx1"/>
                </a:solidFill>
              </a:ln>
            </p:spPr>
            <p:txBody>
              <a:bodyPr wrap="square" rtlCol="0">
                <a:spAutoFit/>
              </a:bodyPr>
              <a:lstStyle/>
              <a:p>
                <a:pPr algn="ctr"/>
                <a:r>
                  <a:rPr lang="fr-FR" dirty="0"/>
                  <a:t>Le variant anglais</a:t>
                </a:r>
              </a:p>
            </p:txBody>
          </p:sp>
        </p:grpSp>
        <p:grpSp>
          <p:nvGrpSpPr>
            <p:cNvPr id="10" name="Groupe 9">
              <a:extLst>
                <a:ext uri="{FF2B5EF4-FFF2-40B4-BE49-F238E27FC236}">
                  <a16:creationId xmlns:a16="http://schemas.microsoft.com/office/drawing/2014/main" id="{126B7BE5-3900-4D15-9A4D-9718CD449690}"/>
                </a:ext>
              </a:extLst>
            </p:cNvPr>
            <p:cNvGrpSpPr/>
            <p:nvPr/>
          </p:nvGrpSpPr>
          <p:grpSpPr>
            <a:xfrm>
              <a:off x="4244597" y="2981284"/>
              <a:ext cx="4713157" cy="1712472"/>
              <a:chOff x="5371637" y="2494457"/>
              <a:chExt cx="6284209" cy="2283296"/>
            </a:xfrm>
          </p:grpSpPr>
          <p:sp>
            <p:nvSpPr>
              <p:cNvPr id="9" name="ZoneTexte 8">
                <a:extLst>
                  <a:ext uri="{FF2B5EF4-FFF2-40B4-BE49-F238E27FC236}">
                    <a16:creationId xmlns:a16="http://schemas.microsoft.com/office/drawing/2014/main" id="{4CB33DD4-AD35-49EA-B91E-111180AA1ADD}"/>
                  </a:ext>
                </a:extLst>
              </p:cNvPr>
              <p:cNvSpPr txBox="1"/>
              <p:nvPr/>
            </p:nvSpPr>
            <p:spPr>
              <a:xfrm>
                <a:off x="8312648" y="2494457"/>
                <a:ext cx="3343198" cy="492443"/>
              </a:xfrm>
              <a:prstGeom prst="rect">
                <a:avLst/>
              </a:prstGeom>
              <a:solidFill>
                <a:schemeClr val="bg1"/>
              </a:solidFill>
              <a:ln>
                <a:solidFill>
                  <a:schemeClr val="tx1"/>
                </a:solidFill>
              </a:ln>
            </p:spPr>
            <p:txBody>
              <a:bodyPr wrap="square" rtlCol="0">
                <a:spAutoFit/>
              </a:bodyPr>
              <a:lstStyle/>
              <a:p>
                <a:pPr algn="ctr"/>
                <a:r>
                  <a:rPr lang="fr-FR" dirty="0"/>
                  <a:t>Le variant sud-africain</a:t>
                </a:r>
              </a:p>
            </p:txBody>
          </p:sp>
          <p:pic>
            <p:nvPicPr>
              <p:cNvPr id="8" name="Image 7">
                <a:extLst>
                  <a:ext uri="{FF2B5EF4-FFF2-40B4-BE49-F238E27FC236}">
                    <a16:creationId xmlns:a16="http://schemas.microsoft.com/office/drawing/2014/main" id="{F49F42FB-5450-4DD9-83DD-400066C50A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371637" y="2958224"/>
                <a:ext cx="6284209" cy="1819529"/>
              </a:xfrm>
              <a:prstGeom prst="rect">
                <a:avLst/>
              </a:prstGeom>
              <a:ln>
                <a:solidFill>
                  <a:schemeClr val="tx1"/>
                </a:solidFill>
              </a:ln>
            </p:spPr>
          </p:pic>
        </p:grpSp>
        <p:grpSp>
          <p:nvGrpSpPr>
            <p:cNvPr id="14" name="Groupe 13">
              <a:extLst>
                <a:ext uri="{FF2B5EF4-FFF2-40B4-BE49-F238E27FC236}">
                  <a16:creationId xmlns:a16="http://schemas.microsoft.com/office/drawing/2014/main" id="{D9A3E099-4C90-422F-A626-7A04B57C847E}"/>
                </a:ext>
              </a:extLst>
            </p:cNvPr>
            <p:cNvGrpSpPr/>
            <p:nvPr/>
          </p:nvGrpSpPr>
          <p:grpSpPr>
            <a:xfrm>
              <a:off x="755575" y="4693756"/>
              <a:ext cx="5289221" cy="1733979"/>
              <a:chOff x="3014522" y="4194204"/>
              <a:chExt cx="6277947" cy="2311972"/>
            </a:xfrm>
          </p:grpSpPr>
          <p:pic>
            <p:nvPicPr>
              <p:cNvPr id="12" name="Image 11">
                <a:extLst>
                  <a:ext uri="{FF2B5EF4-FFF2-40B4-BE49-F238E27FC236}">
                    <a16:creationId xmlns:a16="http://schemas.microsoft.com/office/drawing/2014/main" id="{5BDB097B-48A2-4157-9DD6-8745F47FC66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3014522" y="4686647"/>
                <a:ext cx="6277947" cy="1819529"/>
              </a:xfrm>
              <a:prstGeom prst="rect">
                <a:avLst/>
              </a:prstGeom>
              <a:ln w="3175">
                <a:solidFill>
                  <a:schemeClr val="tx1"/>
                </a:solidFill>
              </a:ln>
            </p:spPr>
          </p:pic>
          <p:sp>
            <p:nvSpPr>
              <p:cNvPr id="13" name="ZoneTexte 12">
                <a:extLst>
                  <a:ext uri="{FF2B5EF4-FFF2-40B4-BE49-F238E27FC236}">
                    <a16:creationId xmlns:a16="http://schemas.microsoft.com/office/drawing/2014/main" id="{758A99D3-3EFF-42F1-9E71-AA8BFB23D930}"/>
                  </a:ext>
                </a:extLst>
              </p:cNvPr>
              <p:cNvSpPr txBox="1"/>
              <p:nvPr/>
            </p:nvSpPr>
            <p:spPr>
              <a:xfrm>
                <a:off x="3014523" y="4194204"/>
                <a:ext cx="3648405" cy="492443"/>
              </a:xfrm>
              <a:prstGeom prst="rect">
                <a:avLst/>
              </a:prstGeom>
              <a:solidFill>
                <a:schemeClr val="bg1"/>
              </a:solidFill>
              <a:ln>
                <a:solidFill>
                  <a:schemeClr val="tx1"/>
                </a:solidFill>
              </a:ln>
            </p:spPr>
            <p:txBody>
              <a:bodyPr wrap="square" rtlCol="0">
                <a:spAutoFit/>
              </a:bodyPr>
              <a:lstStyle/>
              <a:p>
                <a:pPr algn="ctr"/>
                <a:r>
                  <a:rPr lang="fr-FR" dirty="0"/>
                  <a:t>Le variant brésilien</a:t>
                </a:r>
              </a:p>
            </p:txBody>
          </p:sp>
        </p:grpSp>
      </p:grpSp>
    </p:spTree>
    <p:extLst>
      <p:ext uri="{BB962C8B-B14F-4D97-AF65-F5344CB8AC3E}">
        <p14:creationId xmlns:p14="http://schemas.microsoft.com/office/powerpoint/2010/main" val="18602246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 name="Groupe 8"/>
          <p:cNvGrpSpPr/>
          <p:nvPr/>
        </p:nvGrpSpPr>
        <p:grpSpPr>
          <a:xfrm>
            <a:off x="1236261" y="1501128"/>
            <a:ext cx="6665192" cy="3726204"/>
            <a:chOff x="1648347" y="800148"/>
            <a:chExt cx="8886923" cy="4968272"/>
          </a:xfrm>
        </p:grpSpPr>
        <p:grpSp>
          <p:nvGrpSpPr>
            <p:cNvPr id="4" name="Groupe 3"/>
            <p:cNvGrpSpPr/>
            <p:nvPr/>
          </p:nvGrpSpPr>
          <p:grpSpPr>
            <a:xfrm>
              <a:off x="1656731" y="4109017"/>
              <a:ext cx="8878539" cy="1659403"/>
              <a:chOff x="1697370" y="1335337"/>
              <a:chExt cx="8878539" cy="1659403"/>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370" y="1851580"/>
                <a:ext cx="8878539" cy="1143160"/>
              </a:xfrm>
              <a:prstGeom prst="rect">
                <a:avLst/>
              </a:prstGeom>
              <a:ln>
                <a:solidFill>
                  <a:schemeClr val="tx1"/>
                </a:solidFill>
              </a:ln>
            </p:spPr>
          </p:pic>
          <p:sp>
            <p:nvSpPr>
              <p:cNvPr id="3" name="ZoneTexte 2">
                <a:extLst>
                  <a:ext uri="{FF2B5EF4-FFF2-40B4-BE49-F238E27FC236}">
                    <a16:creationId xmlns:a16="http://schemas.microsoft.com/office/drawing/2014/main" id="{C34A46DE-1FE6-4127-B8D3-A979B6C017D3}"/>
                  </a:ext>
                </a:extLst>
              </p:cNvPr>
              <p:cNvSpPr txBox="1"/>
              <p:nvPr/>
            </p:nvSpPr>
            <p:spPr>
              <a:xfrm>
                <a:off x="1697370" y="1335337"/>
                <a:ext cx="3095119" cy="492443"/>
              </a:xfrm>
              <a:prstGeom prst="rect">
                <a:avLst/>
              </a:prstGeom>
              <a:solidFill>
                <a:schemeClr val="bg1"/>
              </a:solidFill>
              <a:ln>
                <a:solidFill>
                  <a:schemeClr val="tx1"/>
                </a:solidFill>
              </a:ln>
            </p:spPr>
            <p:txBody>
              <a:bodyPr wrap="square" rtlCol="0">
                <a:spAutoFit/>
              </a:bodyPr>
              <a:lstStyle/>
              <a:p>
                <a:pPr algn="ctr"/>
                <a:r>
                  <a:rPr lang="fr-FR" dirty="0"/>
                  <a:t>Le variant Omicron</a:t>
                </a:r>
              </a:p>
            </p:txBody>
          </p:sp>
        </p:grpSp>
        <p:grpSp>
          <p:nvGrpSpPr>
            <p:cNvPr id="7" name="Groupe 6"/>
            <p:cNvGrpSpPr/>
            <p:nvPr/>
          </p:nvGrpSpPr>
          <p:grpSpPr>
            <a:xfrm>
              <a:off x="1648347" y="2078063"/>
              <a:ext cx="8886923" cy="1431013"/>
              <a:chOff x="1424826" y="1377023"/>
              <a:chExt cx="8886923" cy="1431013"/>
            </a:xfrm>
          </p:grpSpPr>
          <p:sp>
            <p:nvSpPr>
              <p:cNvPr id="5" name="ZoneTexte 4">
                <a:extLst>
                  <a:ext uri="{FF2B5EF4-FFF2-40B4-BE49-F238E27FC236}">
                    <a16:creationId xmlns:a16="http://schemas.microsoft.com/office/drawing/2014/main" id="{C34A46DE-1FE6-4127-B8D3-A979B6C017D3}"/>
                  </a:ext>
                </a:extLst>
              </p:cNvPr>
              <p:cNvSpPr txBox="1"/>
              <p:nvPr/>
            </p:nvSpPr>
            <p:spPr>
              <a:xfrm>
                <a:off x="1424826" y="1377023"/>
                <a:ext cx="2615067" cy="492443"/>
              </a:xfrm>
              <a:prstGeom prst="rect">
                <a:avLst/>
              </a:prstGeom>
              <a:solidFill>
                <a:schemeClr val="bg1"/>
              </a:solidFill>
              <a:ln>
                <a:solidFill>
                  <a:schemeClr val="tx1"/>
                </a:solidFill>
              </a:ln>
            </p:spPr>
            <p:txBody>
              <a:bodyPr wrap="square" rtlCol="0">
                <a:spAutoFit/>
              </a:bodyPr>
              <a:lstStyle/>
              <a:p>
                <a:pPr algn="ctr"/>
                <a:r>
                  <a:rPr lang="fr-FR" dirty="0"/>
                  <a:t>Le variant Delta</a:t>
                </a: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210" y="1855403"/>
                <a:ext cx="8878539" cy="952633"/>
              </a:xfrm>
              <a:prstGeom prst="rect">
                <a:avLst/>
              </a:prstGeom>
              <a:ln>
                <a:solidFill>
                  <a:schemeClr val="tx1"/>
                </a:solidFill>
              </a:ln>
            </p:spPr>
          </p:pic>
        </p:grpSp>
        <p:sp>
          <p:nvSpPr>
            <p:cNvPr id="8" name="ZoneTexte 7"/>
            <p:cNvSpPr txBox="1"/>
            <p:nvPr/>
          </p:nvSpPr>
          <p:spPr>
            <a:xfrm>
              <a:off x="2443480" y="800148"/>
              <a:ext cx="7305040" cy="553997"/>
            </a:xfrm>
            <a:prstGeom prst="rect">
              <a:avLst/>
            </a:prstGeom>
            <a:noFill/>
          </p:spPr>
          <p:txBody>
            <a:bodyPr wrap="square" rtlCol="0">
              <a:spAutoFit/>
            </a:bodyPr>
            <a:lstStyle/>
            <a:p>
              <a:r>
                <a:rPr lang="fr-FR" sz="2100" b="1" dirty="0"/>
                <a:t>… et voilà les deux </a:t>
              </a:r>
              <a:r>
                <a:rPr lang="fr-FR" sz="2100" b="1" dirty="0" err="1"/>
                <a:t>variants</a:t>
              </a:r>
              <a:r>
                <a:rPr lang="fr-FR" sz="2100" b="1" dirty="0"/>
                <a:t> en causes en 2022..</a:t>
              </a:r>
            </a:p>
          </p:txBody>
        </p:sp>
      </p:grpSp>
      <p:sp>
        <p:nvSpPr>
          <p:cNvPr id="10" name="Accolade ouvrante 9"/>
          <p:cNvSpPr/>
          <p:nvPr/>
        </p:nvSpPr>
        <p:spPr>
          <a:xfrm rot="16200000">
            <a:off x="6263306" y="4948336"/>
            <a:ext cx="172091" cy="765781"/>
          </a:xfrm>
          <a:prstGeom prst="leftBrace">
            <a:avLst>
              <a:gd name="adj1" fmla="val 56475"/>
              <a:gd name="adj2" fmla="val 5185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a:ln>
                <a:solidFill>
                  <a:sysClr val="windowText" lastClr="000000"/>
                </a:solidFill>
              </a:ln>
              <a:solidFill>
                <a:sysClr val="windowText" lastClr="000000"/>
              </a:solidFill>
            </a:endParaRPr>
          </a:p>
        </p:txBody>
      </p:sp>
      <p:sp>
        <p:nvSpPr>
          <p:cNvPr id="11" name="ZoneTexte 10"/>
          <p:cNvSpPr txBox="1"/>
          <p:nvPr/>
        </p:nvSpPr>
        <p:spPr>
          <a:xfrm>
            <a:off x="5148064" y="5435120"/>
            <a:ext cx="2369820" cy="276999"/>
          </a:xfrm>
          <a:prstGeom prst="rect">
            <a:avLst/>
          </a:prstGeom>
          <a:noFill/>
        </p:spPr>
        <p:txBody>
          <a:bodyPr wrap="square" rtlCol="0">
            <a:spAutoFit/>
          </a:bodyPr>
          <a:lstStyle/>
          <a:p>
            <a:pPr algn="ctr"/>
            <a:r>
              <a:rPr lang="fr-FR" sz="1200" dirty="0"/>
              <a:t>beaucoup de mutations dans S</a:t>
            </a:r>
          </a:p>
        </p:txBody>
      </p:sp>
    </p:spTree>
    <p:extLst>
      <p:ext uri="{BB962C8B-B14F-4D97-AF65-F5344CB8AC3E}">
        <p14:creationId xmlns:p14="http://schemas.microsoft.com/office/powerpoint/2010/main" val="4113122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AC1D10-B393-4536-963C-FC87AAFF26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75361" y="1749794"/>
            <a:ext cx="7047159" cy="1184550"/>
          </a:xfrm>
          <a:prstGeom prst="rect">
            <a:avLst/>
          </a:prstGeom>
          <a:ln w="3175">
            <a:solidFill>
              <a:schemeClr val="tx1"/>
            </a:solidFill>
          </a:ln>
        </p:spPr>
      </p:pic>
      <p:sp>
        <p:nvSpPr>
          <p:cNvPr id="4" name="ZoneTexte 3">
            <a:extLst>
              <a:ext uri="{FF2B5EF4-FFF2-40B4-BE49-F238E27FC236}">
                <a16:creationId xmlns:a16="http://schemas.microsoft.com/office/drawing/2014/main" id="{D1C2B5B9-96DA-4A48-9345-25B515996283}"/>
              </a:ext>
            </a:extLst>
          </p:cNvPr>
          <p:cNvSpPr txBox="1"/>
          <p:nvPr/>
        </p:nvSpPr>
        <p:spPr>
          <a:xfrm>
            <a:off x="628650" y="1056609"/>
            <a:ext cx="7886700" cy="577081"/>
          </a:xfrm>
          <a:prstGeom prst="rect">
            <a:avLst/>
          </a:prstGeom>
          <a:noFill/>
        </p:spPr>
        <p:txBody>
          <a:bodyPr wrap="square" rtlCol="0">
            <a:spAutoFit/>
          </a:bodyPr>
          <a:lstStyle/>
          <a:p>
            <a:pPr algn="just"/>
            <a:r>
              <a:rPr lang="fr-FR" sz="1050" dirty="0"/>
              <a:t>	L’arbre phylogénétique du Sars-</a:t>
            </a:r>
            <a:r>
              <a:rPr lang="fr-FR" sz="1050" dirty="0" err="1"/>
              <a:t>Cov</a:t>
            </a:r>
            <a:r>
              <a:rPr lang="fr-FR" sz="1050" dirty="0"/>
              <a:t> 2 permet de définir des clades au sein de l’espèce; on voit que les clades apparus au début de l’épidémie, globalement en Asie du sud est (S, O et L), sont progressivement remplacés par d’autres clades partout sur la planète (GR, GH et G). Certains clades (GRY en rouge) restent minoritaires.</a:t>
            </a:r>
          </a:p>
        </p:txBody>
      </p:sp>
      <p:pic>
        <p:nvPicPr>
          <p:cNvPr id="6" name="Image 5" descr="Une image contenant carte&#10;&#10;Description générée automatiquement">
            <a:extLst>
              <a:ext uri="{FF2B5EF4-FFF2-40B4-BE49-F238E27FC236}">
                <a16:creationId xmlns:a16="http://schemas.microsoft.com/office/drawing/2014/main" id="{80B41032-AD03-41CF-A6D9-106D4E8EFC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280674" y="2962730"/>
            <a:ext cx="6582653" cy="2907675"/>
          </a:xfrm>
          <a:prstGeom prst="rect">
            <a:avLst/>
          </a:prstGeom>
          <a:ln w="3175">
            <a:solidFill>
              <a:schemeClr val="tx1"/>
            </a:solidFill>
          </a:ln>
        </p:spPr>
      </p:pic>
    </p:spTree>
    <p:extLst>
      <p:ext uri="{BB962C8B-B14F-4D97-AF65-F5344CB8AC3E}">
        <p14:creationId xmlns:p14="http://schemas.microsoft.com/office/powerpoint/2010/main" val="3002855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01015" y="1523512"/>
            <a:ext cx="7962900" cy="1579516"/>
          </a:xfrm>
          <a:prstGeom prst="rect">
            <a:avLst/>
          </a:prstGeom>
        </p:spPr>
      </p:pic>
      <p:sp>
        <p:nvSpPr>
          <p:cNvPr id="4" name="ZoneTexte 3">
            <a:extLst>
              <a:ext uri="{FF2B5EF4-FFF2-40B4-BE49-F238E27FC236}">
                <a16:creationId xmlns:a16="http://schemas.microsoft.com/office/drawing/2014/main" id="{D1C2B5B9-96DA-4A48-9345-25B515996283}"/>
              </a:ext>
            </a:extLst>
          </p:cNvPr>
          <p:cNvSpPr txBox="1"/>
          <p:nvPr/>
        </p:nvSpPr>
        <p:spPr>
          <a:xfrm>
            <a:off x="2007870" y="1056609"/>
            <a:ext cx="5128260" cy="646331"/>
          </a:xfrm>
          <a:prstGeom prst="rect">
            <a:avLst/>
          </a:prstGeom>
          <a:noFill/>
        </p:spPr>
        <p:txBody>
          <a:bodyPr wrap="square" rtlCol="0">
            <a:spAutoFit/>
          </a:bodyPr>
          <a:lstStyle/>
          <a:p>
            <a:pPr algn="ctr"/>
            <a:r>
              <a:rPr lang="fr-FR" b="1" dirty="0"/>
              <a:t>Evolution 2021/2022: 2 nouveaux clades majoritaires</a:t>
            </a:r>
          </a:p>
        </p:txBody>
      </p:sp>
      <p:pic>
        <p:nvPicPr>
          <p:cNvPr id="6" name="Image 5" descr="Capture d’écran"/>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53453" y="3103027"/>
            <a:ext cx="7058025" cy="2897723"/>
          </a:xfrm>
          <a:prstGeom prst="rect">
            <a:avLst/>
          </a:prstGeom>
          <a:ln w="3175">
            <a:solidFill>
              <a:schemeClr val="tx1"/>
            </a:solidFill>
          </a:ln>
        </p:spPr>
      </p:pic>
    </p:spTree>
    <p:extLst>
      <p:ext uri="{BB962C8B-B14F-4D97-AF65-F5344CB8AC3E}">
        <p14:creationId xmlns:p14="http://schemas.microsoft.com/office/powerpoint/2010/main" val="326078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1295636" y="2890391"/>
            <a:ext cx="6552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3200" b="1" dirty="0">
                <a:solidFill>
                  <a:srgbClr val="FF0000"/>
                </a:solidFill>
              </a:rPr>
              <a:t>2. Diversité des virus </a:t>
            </a:r>
          </a:p>
        </p:txBody>
      </p:sp>
    </p:spTree>
    <p:extLst>
      <p:ext uri="{BB962C8B-B14F-4D97-AF65-F5344CB8AC3E}">
        <p14:creationId xmlns:p14="http://schemas.microsoft.com/office/powerpoint/2010/main" val="451325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7383" y="1760498"/>
            <a:ext cx="7169235" cy="2677656"/>
          </a:xfrm>
          <a:prstGeom prst="rect">
            <a:avLst/>
          </a:prstGeom>
          <a:noFill/>
        </p:spPr>
        <p:txBody>
          <a:bodyPr wrap="square" rtlCol="0">
            <a:spAutoFit/>
          </a:bodyPr>
          <a:lstStyle/>
          <a:p>
            <a:pPr algn="ctr"/>
            <a:r>
              <a:rPr lang="fr-FR" sz="3300" b="1" dirty="0"/>
              <a:t>DONC, </a:t>
            </a:r>
          </a:p>
          <a:p>
            <a:pPr algn="ctr"/>
            <a:r>
              <a:rPr lang="fr-FR" sz="2700" b="1" dirty="0"/>
              <a:t>Il n’est pas impossible que, comme pour la grippe, la nature de l’antigène vaccinal, la protéine S des </a:t>
            </a:r>
            <a:r>
              <a:rPr lang="fr-FR" sz="2700" b="1" dirty="0" err="1"/>
              <a:t>spikes</a:t>
            </a:r>
            <a:r>
              <a:rPr lang="fr-FR" sz="2700" b="1" dirty="0"/>
              <a:t>, devra être modifiée en fonction des </a:t>
            </a:r>
            <a:r>
              <a:rPr lang="fr-FR" sz="2700" b="1" dirty="0" err="1"/>
              <a:t>variants</a:t>
            </a:r>
            <a:r>
              <a:rPr lang="fr-FR" sz="2700" b="1" dirty="0"/>
              <a:t> qui seront majoritaires au moment des campagnes de vaccination.</a:t>
            </a:r>
          </a:p>
        </p:txBody>
      </p:sp>
    </p:spTree>
    <p:extLst>
      <p:ext uri="{BB962C8B-B14F-4D97-AF65-F5344CB8AC3E}">
        <p14:creationId xmlns:p14="http://schemas.microsoft.com/office/powerpoint/2010/main" val="1361331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2"/>
          <p:cNvSpPr txBox="1">
            <a:spLocks noChangeArrowheads="1"/>
          </p:cNvSpPr>
          <p:nvPr/>
        </p:nvSpPr>
        <p:spPr bwMode="auto">
          <a:xfrm>
            <a:off x="1530350" y="2644170"/>
            <a:ext cx="6083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dirty="0">
                <a:solidFill>
                  <a:srgbClr val="FF0000"/>
                </a:solidFill>
              </a:rPr>
              <a:t>6. </a:t>
            </a:r>
            <a:r>
              <a:rPr lang="fr-FR" altLang="fr-FR" sz="3200" b="1" dirty="0">
                <a:solidFill>
                  <a:srgbClr val="FF0000"/>
                </a:solidFill>
              </a:rPr>
              <a:t>Transfert horizontal de gènes et</a:t>
            </a:r>
          </a:p>
          <a:p>
            <a:pPr algn="ctr"/>
            <a:r>
              <a:rPr lang="fr-FR" altLang="fr-FR" sz="3200" b="1" dirty="0">
                <a:solidFill>
                  <a:srgbClr val="FF0000"/>
                </a:solidFill>
              </a:rPr>
              <a:t> réservoir génétique</a:t>
            </a:r>
          </a:p>
          <a:p>
            <a:pPr algn="ctr"/>
            <a:endParaRPr lang="fr-FR" altLang="fr-FR" sz="3200" dirty="0">
              <a:solidFill>
                <a:srgbClr val="FF0000"/>
              </a:solidFill>
            </a:endParaRPr>
          </a:p>
        </p:txBody>
      </p:sp>
    </p:spTree>
    <p:extLst>
      <p:ext uri="{BB962C8B-B14F-4D97-AF65-F5344CB8AC3E}">
        <p14:creationId xmlns:p14="http://schemas.microsoft.com/office/powerpoint/2010/main" val="32812275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 1"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916113"/>
            <a:ext cx="6324600" cy="46132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5" name="ZoneTexte 2"/>
          <p:cNvSpPr txBox="1">
            <a:spLocks noChangeArrowheads="1"/>
          </p:cNvSpPr>
          <p:nvPr/>
        </p:nvSpPr>
        <p:spPr bwMode="auto">
          <a:xfrm>
            <a:off x="781050" y="260350"/>
            <a:ext cx="7632700" cy="1323975"/>
          </a:xfrm>
          <a:prstGeom prst="rect">
            <a:avLst/>
          </a:prstGeom>
          <a:solidFill>
            <a:schemeClr val="bg1"/>
          </a:solidFill>
          <a:ln w="190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600" b="1"/>
              <a:t>Les virus capables de s’intégrer dans le génome de l’hôte (bactériophages, rétrovirus, …) peuvent transférer ses gènes dans d’autres espèces. Mais la quantité de matériel échangé est limitée; le génome viral est empaqueté très étroitement dans la capside qui ne laisse que peu de place pour de nouveaux gènes</a:t>
            </a:r>
          </a:p>
          <a:p>
            <a:pPr algn="ctr"/>
            <a:r>
              <a:rPr lang="fr-FR" altLang="fr-FR" sz="1600" b="1">
                <a:solidFill>
                  <a:srgbClr val="FF0000"/>
                </a:solidFill>
                <a:sym typeface="Symbol" panose="05050102010706020507" pitchFamily="18" charset="2"/>
              </a:rPr>
              <a:t> </a:t>
            </a:r>
            <a:r>
              <a:rPr lang="fr-FR" altLang="fr-FR" sz="1600" b="1">
                <a:solidFill>
                  <a:srgbClr val="FF0000"/>
                </a:solidFill>
              </a:rPr>
              <a:t>1 gène à la fois comme pour le transfert entre ALV et RSV</a:t>
            </a:r>
          </a:p>
        </p:txBody>
      </p:sp>
    </p:spTree>
    <p:extLst>
      <p:ext uri="{BB962C8B-B14F-4D97-AF65-F5344CB8AC3E}">
        <p14:creationId xmlns:p14="http://schemas.microsoft.com/office/powerpoint/2010/main" val="2317705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Image 2" descr="Capture d’écr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60350"/>
            <a:ext cx="5305425" cy="5638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39" name="ZoneTexte 3"/>
          <p:cNvSpPr txBox="1">
            <a:spLocks noChangeArrowheads="1"/>
          </p:cNvSpPr>
          <p:nvPr/>
        </p:nvSpPr>
        <p:spPr bwMode="auto">
          <a:xfrm>
            <a:off x="503238" y="6218238"/>
            <a:ext cx="8137525"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a:t>Wenze H. et al. 2017. </a:t>
            </a:r>
            <a:r>
              <a:rPr lang="en-US" altLang="fr-FR" sz="1400"/>
              <a:t>Widespread of horizontal gene transfer in the human genome. </a:t>
            </a:r>
            <a:r>
              <a:rPr lang="fr-FR" altLang="fr-FR" sz="1400"/>
              <a:t>BMC Genomics, </a:t>
            </a:r>
            <a:r>
              <a:rPr lang="fr-FR" altLang="fr-FR" sz="1400" b="1"/>
              <a:t>18</a:t>
            </a:r>
            <a:r>
              <a:rPr lang="fr-FR" altLang="fr-FR" sz="1400"/>
              <a:t>:274</a:t>
            </a:r>
          </a:p>
        </p:txBody>
      </p:sp>
    </p:spTree>
    <p:extLst>
      <p:ext uri="{BB962C8B-B14F-4D97-AF65-F5344CB8AC3E}">
        <p14:creationId xmlns:p14="http://schemas.microsoft.com/office/powerpoint/2010/main" val="3764305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08113" y="981075"/>
            <a:ext cx="6327775" cy="2554288"/>
          </a:xfrm>
          <a:prstGeom prst="rect">
            <a:avLst/>
          </a:prstGeom>
          <a:ln>
            <a:noFill/>
          </a:ln>
        </p:spPr>
        <p:style>
          <a:lnRef idx="1">
            <a:schemeClr val="accent2"/>
          </a:lnRef>
          <a:fillRef idx="1001">
            <a:schemeClr val="lt1"/>
          </a:fillRef>
          <a:effectRef idx="1">
            <a:schemeClr val="accent2"/>
          </a:effectRef>
          <a:fontRef idx="minor">
            <a:schemeClr val="dk1"/>
          </a:fontRef>
        </p:style>
        <p:txBody>
          <a:bodyPr wrap="square">
            <a:spAutoFit/>
          </a:bodyPr>
          <a:lstStyle/>
          <a:p>
            <a:pPr algn="ctr" fontAlgn="auto">
              <a:spcBef>
                <a:spcPts val="0"/>
              </a:spcBef>
              <a:spcAft>
                <a:spcPts val="0"/>
              </a:spcAft>
              <a:defRPr/>
            </a:pPr>
            <a:r>
              <a:rPr lang="fr-FR" sz="2000" dirty="0"/>
              <a:t>Le génome humain contient </a:t>
            </a:r>
            <a:r>
              <a:rPr lang="fr-FR" sz="2000" b="1" dirty="0">
                <a:solidFill>
                  <a:srgbClr val="FF0000"/>
                </a:solidFill>
              </a:rPr>
              <a:t>8% de génome viraux</a:t>
            </a:r>
            <a:r>
              <a:rPr lang="fr-FR" sz="2000" dirty="0"/>
              <a:t> qui s’accumulent depuis des millions d’années, alors que ses propres séquences codantes n’en représente que 1,5%.</a:t>
            </a:r>
          </a:p>
          <a:p>
            <a:pPr algn="ctr" fontAlgn="auto">
              <a:spcBef>
                <a:spcPts val="0"/>
              </a:spcBef>
              <a:spcAft>
                <a:spcPts val="0"/>
              </a:spcAft>
              <a:defRPr/>
            </a:pPr>
            <a:endParaRPr lang="fr-FR" sz="2000" dirty="0"/>
          </a:p>
          <a:p>
            <a:pPr algn="ctr" fontAlgn="auto">
              <a:spcBef>
                <a:spcPts val="0"/>
              </a:spcBef>
              <a:spcAft>
                <a:spcPts val="0"/>
              </a:spcAft>
              <a:defRPr/>
            </a:pPr>
            <a:r>
              <a:rPr lang="fr-FR" sz="2000" b="1" dirty="0">
                <a:solidFill>
                  <a:srgbClr val="FF0000"/>
                </a:solidFill>
              </a:rPr>
              <a:t>Les virus constituent un inépuisable réservoir génétique </a:t>
            </a:r>
            <a:r>
              <a:rPr lang="fr-FR" sz="2000" dirty="0"/>
              <a:t>dans lequel les espèces puisent des gènes susceptible de les faire évoluer.</a:t>
            </a:r>
          </a:p>
          <a:p>
            <a:pPr algn="ctr" fontAlgn="auto">
              <a:spcBef>
                <a:spcPts val="0"/>
              </a:spcBef>
              <a:spcAft>
                <a:spcPts val="0"/>
              </a:spcAft>
              <a:defRPr/>
            </a:pPr>
            <a:endParaRPr lang="fr-FR" sz="2000" dirty="0"/>
          </a:p>
        </p:txBody>
      </p:sp>
      <p:sp>
        <p:nvSpPr>
          <p:cNvPr id="92163" name="Rectangle 2"/>
          <p:cNvSpPr>
            <a:spLocks noChangeArrowheads="1"/>
          </p:cNvSpPr>
          <p:nvPr/>
        </p:nvSpPr>
        <p:spPr bwMode="auto">
          <a:xfrm>
            <a:off x="1526455" y="3789363"/>
            <a:ext cx="60910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4000" b="1" dirty="0">
                <a:solidFill>
                  <a:srgbClr val="FF0000"/>
                </a:solidFill>
              </a:rPr>
              <a:t>Les virus constituent</a:t>
            </a:r>
          </a:p>
          <a:p>
            <a:pPr algn="ctr"/>
            <a:r>
              <a:rPr lang="fr-FR" altLang="fr-FR" sz="4000" b="1" dirty="0">
                <a:solidFill>
                  <a:srgbClr val="FF0000"/>
                </a:solidFill>
              </a:rPr>
              <a:t>un puissant moteur évolutif</a:t>
            </a:r>
          </a:p>
        </p:txBody>
      </p:sp>
    </p:spTree>
    <p:extLst>
      <p:ext uri="{BB962C8B-B14F-4D97-AF65-F5344CB8AC3E}">
        <p14:creationId xmlns:p14="http://schemas.microsoft.com/office/powerpoint/2010/main" val="22832542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e 2"/>
          <p:cNvGrpSpPr>
            <a:grpSpLocks/>
          </p:cNvGrpSpPr>
          <p:nvPr/>
        </p:nvGrpSpPr>
        <p:grpSpPr bwMode="auto">
          <a:xfrm>
            <a:off x="885825" y="-26988"/>
            <a:ext cx="7372350" cy="6570663"/>
            <a:chOff x="885540" y="404664"/>
            <a:chExt cx="7372921" cy="6570731"/>
          </a:xfrm>
        </p:grpSpPr>
        <p:pic>
          <p:nvPicPr>
            <p:cNvPr id="93187" name="Picture 2" descr="Résultat de recherche d'images pour &quot;génome viraux ans génome humai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40" y="404664"/>
              <a:ext cx="7372921" cy="55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ZoneTexte 1"/>
            <p:cNvSpPr txBox="1">
              <a:spLocks noChangeArrowheads="1"/>
            </p:cNvSpPr>
            <p:nvPr/>
          </p:nvSpPr>
          <p:spPr bwMode="auto">
            <a:xfrm>
              <a:off x="1943708" y="855876"/>
              <a:ext cx="5256584"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a:solidFill>
                    <a:srgbClr val="FF0000"/>
                  </a:solidFill>
                </a:rPr>
                <a:t>Le gène de la syncytine…</a:t>
              </a:r>
            </a:p>
          </p:txBody>
        </p:sp>
        <p:sp>
          <p:nvSpPr>
            <p:cNvPr id="93189" name="ZoneTexte 4"/>
            <p:cNvSpPr txBox="1">
              <a:spLocks noChangeArrowheads="1"/>
            </p:cNvSpPr>
            <p:nvPr/>
          </p:nvSpPr>
          <p:spPr bwMode="auto">
            <a:xfrm>
              <a:off x="899592" y="6021288"/>
              <a:ext cx="7344816"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a:solidFill>
                    <a:srgbClr val="FF0000"/>
                  </a:solidFill>
                </a:rPr>
                <a:t>… un gène d’origine virale sans lequel nous ne serions pas là aujourd’hui.</a:t>
              </a:r>
            </a:p>
          </p:txBody>
        </p:sp>
      </p:grpSp>
    </p:spTree>
    <p:extLst>
      <p:ext uri="{BB962C8B-B14F-4D97-AF65-F5344CB8AC3E}">
        <p14:creationId xmlns:p14="http://schemas.microsoft.com/office/powerpoint/2010/main" val="2604700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2"/>
          <p:cNvSpPr txBox="1">
            <a:spLocks noChangeArrowheads="1"/>
          </p:cNvSpPr>
          <p:nvPr/>
        </p:nvSpPr>
        <p:spPr bwMode="auto">
          <a:xfrm>
            <a:off x="1034951" y="2921169"/>
            <a:ext cx="70740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2800" b="1" dirty="0">
                <a:solidFill>
                  <a:srgbClr val="FF0000"/>
                </a:solidFill>
              </a:rPr>
              <a:t>7. Le virus comme ressource alimentaire</a:t>
            </a:r>
          </a:p>
          <a:p>
            <a:pPr algn="ctr"/>
            <a:endParaRPr lang="fr-FR" altLang="fr-FR" sz="3200" dirty="0">
              <a:solidFill>
                <a:srgbClr val="FF0000"/>
              </a:solidFill>
            </a:endParaRPr>
          </a:p>
        </p:txBody>
      </p:sp>
    </p:spTree>
    <p:extLst>
      <p:ext uri="{BB962C8B-B14F-4D97-AF65-F5344CB8AC3E}">
        <p14:creationId xmlns:p14="http://schemas.microsoft.com/office/powerpoint/2010/main" val="4119664048"/>
      </p:ext>
    </p:extLst>
  </p:cSld>
  <p:clrMapOvr>
    <a:masterClrMapping/>
  </p:clrMapOvr>
  <mc:AlternateContent xmlns:mc="http://schemas.openxmlformats.org/markup-compatibility/2006" xmlns:p14="http://schemas.microsoft.com/office/powerpoint/2010/main">
    <mc:Choice Requires="p14">
      <p:transition spd="slow" p14:dur="2000" advTm="10071"/>
    </mc:Choice>
    <mc:Fallback xmlns="">
      <p:transition spd="slow" advTm="10071"/>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611560" y="620688"/>
            <a:ext cx="7488832" cy="5688632"/>
            <a:chOff x="611560" y="258907"/>
            <a:chExt cx="7488832" cy="5688632"/>
          </a:xfrm>
        </p:grpSpPr>
        <p:sp>
          <p:nvSpPr>
            <p:cNvPr id="2" name="ZoneTexte 1"/>
            <p:cNvSpPr txBox="1"/>
            <p:nvPr/>
          </p:nvSpPr>
          <p:spPr>
            <a:xfrm>
              <a:off x="611560" y="258907"/>
              <a:ext cx="7488832" cy="1969770"/>
            </a:xfrm>
            <a:prstGeom prst="rect">
              <a:avLst/>
            </a:prstGeom>
            <a:noFill/>
          </p:spPr>
          <p:txBody>
            <a:bodyPr wrap="square" rtlCol="0">
              <a:spAutoFit/>
            </a:bodyPr>
            <a:lstStyle/>
            <a:p>
              <a:pPr algn="ctr"/>
              <a:r>
                <a:rPr lang="fr-FR" sz="3200" b="1" dirty="0">
                  <a:solidFill>
                    <a:srgbClr val="FF0000"/>
                  </a:solidFill>
                </a:rPr>
                <a:t>…à la base de la chaine trophique?</a:t>
              </a:r>
            </a:p>
            <a:p>
              <a:pPr algn="just"/>
              <a:endParaRPr lang="fr-FR" sz="3600" b="1" dirty="0">
                <a:solidFill>
                  <a:srgbClr val="FF0000"/>
                </a:solidFill>
              </a:endParaRPr>
            </a:p>
            <a:p>
              <a:pPr algn="just"/>
              <a:r>
                <a:rPr lang="fr-FR" b="1" dirty="0"/>
                <a:t>Les virus sont souvent considérés du point de vue de leur pathogénicité. Ils sont souvent vus comme des super-prédateurs rarement comme des proies possibles pour d’autres espèces. Mais la </a:t>
              </a:r>
              <a:r>
                <a:rPr lang="fr-FR" b="1" dirty="0" err="1">
                  <a:solidFill>
                    <a:srgbClr val="FF0000"/>
                  </a:solidFill>
                </a:rPr>
                <a:t>virovorie</a:t>
              </a:r>
              <a:r>
                <a:rPr lang="fr-FR" b="1" dirty="0"/>
                <a:t> existe…</a:t>
              </a:r>
            </a:p>
          </p:txBody>
        </p:sp>
        <p:sp>
          <p:nvSpPr>
            <p:cNvPr id="3" name="ZoneTexte 2"/>
            <p:cNvSpPr txBox="1"/>
            <p:nvPr/>
          </p:nvSpPr>
          <p:spPr>
            <a:xfrm>
              <a:off x="1547664" y="5301208"/>
              <a:ext cx="6048672" cy="646331"/>
            </a:xfrm>
            <a:prstGeom prst="rect">
              <a:avLst/>
            </a:prstGeom>
            <a:noFill/>
          </p:spPr>
          <p:txBody>
            <a:bodyPr wrap="square" rtlCol="0">
              <a:spAutoFit/>
            </a:bodyPr>
            <a:lstStyle/>
            <a:p>
              <a:pPr algn="just"/>
              <a:r>
                <a:rPr lang="fr-FR" sz="1200" dirty="0"/>
                <a:t>Kang M. et al. 2005.</a:t>
              </a:r>
              <a:r>
                <a:rPr lang="fr-FR" sz="1200" b="1" i="1" dirty="0"/>
                <a:t> </a:t>
              </a:r>
              <a:r>
                <a:rPr lang="fr-FR" sz="1200" dirty="0" err="1"/>
                <a:t>Chlorovirus</a:t>
              </a:r>
              <a:r>
                <a:rPr lang="fr-FR" sz="1200" dirty="0"/>
                <a:t>: a </a:t>
              </a:r>
              <a:r>
                <a:rPr lang="fr-FR" sz="1200" dirty="0" err="1"/>
                <a:t>genus</a:t>
              </a:r>
              <a:r>
                <a:rPr lang="fr-FR" sz="1200" dirty="0"/>
                <a:t> of </a:t>
              </a:r>
              <a:r>
                <a:rPr lang="fr-FR" sz="1200" dirty="0" err="1"/>
                <a:t>Phycodnaviridae</a:t>
              </a:r>
              <a:r>
                <a:rPr lang="fr-FR" sz="1200" dirty="0"/>
                <a:t> </a:t>
              </a:r>
              <a:r>
                <a:rPr lang="fr-FR" sz="1200" dirty="0" err="1"/>
                <a:t>that</a:t>
              </a:r>
              <a:r>
                <a:rPr lang="fr-FR" sz="1200" dirty="0"/>
                <a:t> infects certain </a:t>
              </a:r>
              <a:r>
                <a:rPr lang="fr-FR" sz="1200" dirty="0" err="1"/>
                <a:t>chlorella-like</a:t>
              </a:r>
              <a:r>
                <a:rPr lang="fr-FR" sz="1200" dirty="0"/>
                <a:t> green </a:t>
              </a:r>
              <a:r>
                <a:rPr lang="fr-FR" sz="1200" dirty="0" err="1"/>
                <a:t>algae</a:t>
              </a:r>
              <a:r>
                <a:rPr lang="fr-FR" sz="1200" dirty="0"/>
                <a:t>. Mol. Plant </a:t>
              </a:r>
              <a:r>
                <a:rPr lang="fr-FR" sz="1200" dirty="0" err="1"/>
                <a:t>Pathol</a:t>
              </a:r>
              <a:r>
                <a:rPr lang="fr-FR" sz="1200" dirty="0"/>
                <a:t>. https://doi.org/10.1111/j.1364-3703.2005.00281.x</a:t>
              </a:r>
            </a:p>
            <a:p>
              <a:pPr algn="just"/>
              <a:endParaRPr lang="fr-FR" sz="1200" dirty="0"/>
            </a:p>
          </p:txBody>
        </p:sp>
        <p:grpSp>
          <p:nvGrpSpPr>
            <p:cNvPr id="6" name="Groupe 5"/>
            <p:cNvGrpSpPr/>
            <p:nvPr/>
          </p:nvGrpSpPr>
          <p:grpSpPr>
            <a:xfrm>
              <a:off x="2594631" y="2621648"/>
              <a:ext cx="3954738" cy="2381243"/>
              <a:chOff x="3524109" y="2492897"/>
              <a:chExt cx="3954738" cy="2381243"/>
            </a:xfrm>
          </p:grpSpPr>
          <p:sp>
            <p:nvSpPr>
              <p:cNvPr id="4" name="ZoneTexte 3"/>
              <p:cNvSpPr txBox="1"/>
              <p:nvPr/>
            </p:nvSpPr>
            <p:spPr>
              <a:xfrm>
                <a:off x="3524109" y="4227809"/>
                <a:ext cx="3954738" cy="646331"/>
              </a:xfrm>
              <a:prstGeom prst="rect">
                <a:avLst/>
              </a:prstGeom>
              <a:noFill/>
              <a:ln>
                <a:solidFill>
                  <a:schemeClr val="tx1"/>
                </a:solidFill>
              </a:ln>
            </p:spPr>
            <p:txBody>
              <a:bodyPr wrap="square" rtlCol="0">
                <a:spAutoFit/>
              </a:bodyPr>
              <a:lstStyle/>
              <a:p>
                <a:pPr algn="ctr"/>
                <a:r>
                  <a:rPr lang="fr-FR" dirty="0"/>
                  <a:t>Les </a:t>
                </a:r>
                <a:r>
                  <a:rPr lang="fr-FR" dirty="0" err="1"/>
                  <a:t>chlorovirus</a:t>
                </a:r>
                <a:r>
                  <a:rPr lang="fr-FR" dirty="0"/>
                  <a:t> sont des virus géants à ADN qui infectent les algues vertes </a:t>
                </a:r>
              </a:p>
            </p:txBody>
          </p:sp>
          <p:pic>
            <p:nvPicPr>
              <p:cNvPr id="5" name="Image 4"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24109" y="2492897"/>
                <a:ext cx="3954738" cy="1734912"/>
              </a:xfrm>
              <a:prstGeom prst="rect">
                <a:avLst/>
              </a:prstGeom>
              <a:ln>
                <a:solidFill>
                  <a:schemeClr val="tx1"/>
                </a:solidFill>
              </a:ln>
            </p:spPr>
          </p:pic>
        </p:grpSp>
      </p:grpSp>
    </p:spTree>
    <p:extLst>
      <p:ext uri="{BB962C8B-B14F-4D97-AF65-F5344CB8AC3E}">
        <p14:creationId xmlns:p14="http://schemas.microsoft.com/office/powerpoint/2010/main" val="17989864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2784" y="5805264"/>
            <a:ext cx="8478433" cy="276999"/>
          </a:xfrm>
          <a:prstGeom prst="rect">
            <a:avLst/>
          </a:prstGeom>
          <a:noFill/>
        </p:spPr>
        <p:txBody>
          <a:bodyPr wrap="square" rtlCol="0">
            <a:spAutoFit/>
          </a:bodyPr>
          <a:lstStyle/>
          <a:p>
            <a:pPr algn="ctr"/>
            <a:r>
              <a:rPr lang="fr-FR" sz="1200" dirty="0" err="1"/>
              <a:t>Delong</a:t>
            </a:r>
            <a:r>
              <a:rPr lang="fr-FR" sz="1200" dirty="0"/>
              <a:t> JP et al. 2023. </a:t>
            </a:r>
            <a:r>
              <a:rPr lang="en-US" sz="1200" dirty="0"/>
              <a:t>The consumption of viruses returns energy to food chains. </a:t>
            </a:r>
            <a:r>
              <a:rPr lang="fr-FR" sz="1200" dirty="0"/>
              <a:t>PNAS.</a:t>
            </a:r>
            <a:r>
              <a:rPr lang="en-US" sz="1200" dirty="0"/>
              <a:t> https://doi.org/10.1073/pnas.2215000120</a:t>
            </a:r>
            <a:endParaRPr lang="fr-FR" sz="1200" dirty="0"/>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83" y="1176023"/>
            <a:ext cx="8478433" cy="4505954"/>
          </a:xfrm>
          <a:prstGeom prst="rect">
            <a:avLst/>
          </a:prstGeom>
        </p:spPr>
      </p:pic>
      <p:sp>
        <p:nvSpPr>
          <p:cNvPr id="4" name="ZoneTexte 3"/>
          <p:cNvSpPr txBox="1"/>
          <p:nvPr/>
        </p:nvSpPr>
        <p:spPr>
          <a:xfrm>
            <a:off x="755576" y="553561"/>
            <a:ext cx="7704856" cy="400110"/>
          </a:xfrm>
          <a:prstGeom prst="rect">
            <a:avLst/>
          </a:prstGeom>
          <a:noFill/>
        </p:spPr>
        <p:txBody>
          <a:bodyPr wrap="square" rtlCol="0">
            <a:spAutoFit/>
          </a:bodyPr>
          <a:lstStyle/>
          <a:p>
            <a:pPr algn="ctr"/>
            <a:r>
              <a:rPr lang="fr-FR" sz="2000" b="1" dirty="0">
                <a:solidFill>
                  <a:srgbClr val="FF0000"/>
                </a:solidFill>
              </a:rPr>
              <a:t>Les </a:t>
            </a:r>
            <a:r>
              <a:rPr lang="fr-FR" sz="2000" b="1" dirty="0" err="1">
                <a:solidFill>
                  <a:srgbClr val="FF0000"/>
                </a:solidFill>
              </a:rPr>
              <a:t>chlorovirus</a:t>
            </a:r>
            <a:r>
              <a:rPr lang="fr-FR" sz="2000" b="1" dirty="0">
                <a:solidFill>
                  <a:srgbClr val="FF0000"/>
                </a:solidFill>
              </a:rPr>
              <a:t> sont mangés par des ciliés planctoniques</a:t>
            </a:r>
          </a:p>
        </p:txBody>
      </p:sp>
    </p:spTree>
    <p:extLst>
      <p:ext uri="{BB962C8B-B14F-4D97-AF65-F5344CB8AC3E}">
        <p14:creationId xmlns:p14="http://schemas.microsoft.com/office/powerpoint/2010/main" val="2529844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5636" y="1988840"/>
            <a:ext cx="6552728" cy="2677656"/>
          </a:xfrm>
          <a:prstGeom prst="rect">
            <a:avLst/>
          </a:prstGeom>
          <a:noFill/>
        </p:spPr>
        <p:txBody>
          <a:bodyPr wrap="square" rtlCol="0">
            <a:spAutoFit/>
          </a:bodyPr>
          <a:lstStyle/>
          <a:p>
            <a:pPr algn="ctr"/>
            <a:r>
              <a:rPr lang="fr-FR" sz="2800" b="1" dirty="0"/>
              <a:t>Les virus ne sont pas seulement capables de réguler les espèces qu’ils infectent, </a:t>
            </a:r>
          </a:p>
          <a:p>
            <a:pPr algn="ctr"/>
            <a:r>
              <a:rPr lang="fr-FR" sz="2800" b="1" dirty="0"/>
              <a:t>mais ils représentent une </a:t>
            </a:r>
            <a:r>
              <a:rPr lang="fr-FR" sz="2800" b="1" dirty="0">
                <a:solidFill>
                  <a:srgbClr val="FF0000"/>
                </a:solidFill>
              </a:rPr>
              <a:t>biomasse</a:t>
            </a:r>
            <a:r>
              <a:rPr lang="fr-FR" sz="2800" b="1" dirty="0"/>
              <a:t>, un réservoir d’énergie et de nutriment pour d’autres espèces.</a:t>
            </a:r>
          </a:p>
          <a:p>
            <a:pPr algn="ctr"/>
            <a:endParaRPr lang="fr-FR" sz="2800" b="1" dirty="0"/>
          </a:p>
        </p:txBody>
      </p:sp>
    </p:spTree>
    <p:extLst>
      <p:ext uri="{BB962C8B-B14F-4D97-AF65-F5344CB8AC3E}">
        <p14:creationId xmlns:p14="http://schemas.microsoft.com/office/powerpoint/2010/main" val="1430745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6"/>
</p:tagLst>
</file>

<file path=ppt/tags/tag2.xml><?xml version="1.0" encoding="utf-8"?>
<p:tagLst xmlns:a="http://schemas.openxmlformats.org/drawingml/2006/main" xmlns:r="http://schemas.openxmlformats.org/officeDocument/2006/relationships" xmlns:p="http://schemas.openxmlformats.org/presentationml/2006/main">
  <p:tag name="TIMING" val="|80.3|27.7|6.2|6.8"/>
</p:tagLst>
</file>

<file path=ppt/tags/tag3.xml><?xml version="1.0" encoding="utf-8"?>
<p:tagLst xmlns:a="http://schemas.openxmlformats.org/drawingml/2006/main" xmlns:r="http://schemas.openxmlformats.org/officeDocument/2006/relationships" xmlns:p="http://schemas.openxmlformats.org/presentationml/2006/main">
  <p:tag name="TIMING" val="|24.8|36.6|10.5"/>
</p:tagLst>
</file>

<file path=ppt/tags/tag4.xml><?xml version="1.0" encoding="utf-8"?>
<p:tagLst xmlns:a="http://schemas.openxmlformats.org/drawingml/2006/main" xmlns:r="http://schemas.openxmlformats.org/officeDocument/2006/relationships" xmlns:p="http://schemas.openxmlformats.org/presentationml/2006/main">
  <p:tag name="TIMING" val="|7.1|19.1|6.4|9.9"/>
</p:tagLst>
</file>

<file path=ppt/tags/tag5.xml><?xml version="1.0" encoding="utf-8"?>
<p:tagLst xmlns:a="http://schemas.openxmlformats.org/drawingml/2006/main" xmlns:r="http://schemas.openxmlformats.org/officeDocument/2006/relationships" xmlns:p="http://schemas.openxmlformats.org/presentationml/2006/main">
  <p:tag name="TIMING" val="|33.1|17.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25290</TotalTime>
  <Words>5708</Words>
  <Application>Microsoft Office PowerPoint</Application>
  <PresentationFormat>Affichage à l'écran (4:3)</PresentationFormat>
  <Paragraphs>873</Paragraphs>
  <Slides>100</Slides>
  <Notes>2</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100</vt:i4>
      </vt:variant>
    </vt:vector>
  </HeadingPairs>
  <TitlesOfParts>
    <vt:vector size="110" baseType="lpstr">
      <vt:lpstr>AngsanaUPC</vt:lpstr>
      <vt:lpstr>Aparajita</vt:lpstr>
      <vt:lpstr>Arial</vt:lpstr>
      <vt:lpstr>Arial Rounded MT Bold</vt:lpstr>
      <vt:lpstr>Calibri</vt:lpstr>
      <vt:lpstr>Edwardian Script ITC</vt:lpstr>
      <vt:lpstr>Gill Sans MT Condensed</vt:lpstr>
      <vt:lpstr>Symbol</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de Savoie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Nadine Curt-Grand-Gaudin</dc:creator>
  <cp:lastModifiedBy>Nadine Curt-Grand-Gaudin</cp:lastModifiedBy>
  <cp:revision>1388</cp:revision>
  <dcterms:created xsi:type="dcterms:W3CDTF">2018-08-17T15:34:42Z</dcterms:created>
  <dcterms:modified xsi:type="dcterms:W3CDTF">2024-03-14T10:16:14Z</dcterms:modified>
</cp:coreProperties>
</file>