
<file path=[Content_Types].xml><?xml version="1.0" encoding="utf-8"?>
<Types xmlns="http://schemas.openxmlformats.org/package/2006/content-types">
  <Default Extension="tmp" ContentType="image/png"/>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tags/tag1.xml" ContentType="application/vnd.openxmlformats-officedocument.presentationml.tags+xml"/>
  <Override PartName="/ppt/ink/ink4.xml" ContentType="application/inkml+xml"/>
  <Override PartName="/ppt/ink/ink5.xml" ContentType="application/inkml+xml"/>
  <Override PartName="/ppt/notesSlides/notesSlide1.xml" ContentType="application/vnd.openxmlformats-officedocument.presentationml.notesSlide+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459" r:id="rId2"/>
    <p:sldId id="256" r:id="rId3"/>
    <p:sldId id="352" r:id="rId4"/>
    <p:sldId id="354" r:id="rId5"/>
    <p:sldId id="350" r:id="rId6"/>
    <p:sldId id="353" r:id="rId7"/>
    <p:sldId id="287" r:id="rId8"/>
    <p:sldId id="429" r:id="rId9"/>
    <p:sldId id="428" r:id="rId10"/>
    <p:sldId id="425" r:id="rId11"/>
    <p:sldId id="427" r:id="rId12"/>
    <p:sldId id="283" r:id="rId13"/>
    <p:sldId id="282" r:id="rId14"/>
    <p:sldId id="433" r:id="rId15"/>
    <p:sldId id="284" r:id="rId16"/>
    <p:sldId id="297" r:id="rId17"/>
    <p:sldId id="365" r:id="rId18"/>
    <p:sldId id="432" r:id="rId19"/>
    <p:sldId id="300" r:id="rId20"/>
    <p:sldId id="301" r:id="rId21"/>
    <p:sldId id="302" r:id="rId22"/>
    <p:sldId id="303" r:id="rId23"/>
    <p:sldId id="434" r:id="rId24"/>
    <p:sldId id="435" r:id="rId25"/>
    <p:sldId id="436" r:id="rId26"/>
    <p:sldId id="356" r:id="rId27"/>
    <p:sldId id="288" r:id="rId28"/>
    <p:sldId id="363" r:id="rId29"/>
    <p:sldId id="292" r:id="rId30"/>
    <p:sldId id="437" r:id="rId31"/>
    <p:sldId id="439" r:id="rId32"/>
    <p:sldId id="291" r:id="rId33"/>
    <p:sldId id="294" r:id="rId34"/>
    <p:sldId id="438" r:id="rId35"/>
    <p:sldId id="295" r:id="rId36"/>
    <p:sldId id="293" r:id="rId37"/>
    <p:sldId id="366" r:id="rId38"/>
    <p:sldId id="458" r:id="rId39"/>
    <p:sldId id="298" r:id="rId40"/>
    <p:sldId id="305" r:id="rId41"/>
    <p:sldId id="306" r:id="rId42"/>
    <p:sldId id="307" r:id="rId43"/>
    <p:sldId id="308" r:id="rId44"/>
    <p:sldId id="310" r:id="rId45"/>
    <p:sldId id="441" r:id="rId46"/>
    <p:sldId id="311" r:id="rId47"/>
    <p:sldId id="442" r:id="rId48"/>
    <p:sldId id="443" r:id="rId49"/>
    <p:sldId id="445" r:id="rId50"/>
    <p:sldId id="304" r:id="rId51"/>
    <p:sldId id="296" r:id="rId52"/>
    <p:sldId id="446" r:id="rId53"/>
    <p:sldId id="316" r:id="rId54"/>
    <p:sldId id="299" r:id="rId55"/>
    <p:sldId id="318" r:id="rId56"/>
    <p:sldId id="314" r:id="rId57"/>
    <p:sldId id="358" r:id="rId58"/>
    <p:sldId id="319" r:id="rId59"/>
    <p:sldId id="321" r:id="rId60"/>
    <p:sldId id="317" r:id="rId61"/>
    <p:sldId id="320" r:id="rId62"/>
    <p:sldId id="325" r:id="rId63"/>
    <p:sldId id="323" r:id="rId64"/>
    <p:sldId id="324" r:id="rId65"/>
    <p:sldId id="309" r:id="rId66"/>
    <p:sldId id="326" r:id="rId67"/>
    <p:sldId id="359" r:id="rId68"/>
    <p:sldId id="328" r:id="rId69"/>
    <p:sldId id="327" r:id="rId70"/>
    <p:sldId id="447" r:id="rId71"/>
    <p:sldId id="334" r:id="rId72"/>
    <p:sldId id="329" r:id="rId73"/>
    <p:sldId id="332" r:id="rId74"/>
    <p:sldId id="330" r:id="rId75"/>
    <p:sldId id="335" r:id="rId76"/>
    <p:sldId id="336" r:id="rId77"/>
    <p:sldId id="449" r:id="rId78"/>
    <p:sldId id="360" r:id="rId79"/>
    <p:sldId id="452" r:id="rId80"/>
    <p:sldId id="337" r:id="rId81"/>
    <p:sldId id="338" r:id="rId82"/>
    <p:sldId id="286" r:id="rId83"/>
    <p:sldId id="453" r:id="rId84"/>
    <p:sldId id="450" r:id="rId85"/>
    <p:sldId id="451" r:id="rId86"/>
    <p:sldId id="454" r:id="rId87"/>
    <p:sldId id="361" r:id="rId88"/>
    <p:sldId id="346" r:id="rId89"/>
    <p:sldId id="347" r:id="rId90"/>
    <p:sldId id="455" r:id="rId91"/>
    <p:sldId id="456" r:id="rId92"/>
    <p:sldId id="339" r:id="rId93"/>
    <p:sldId id="341" r:id="rId94"/>
    <p:sldId id="343" r:id="rId95"/>
    <p:sldId id="344" r:id="rId96"/>
    <p:sldId id="345" r:id="rId97"/>
    <p:sldId id="275" r:id="rId98"/>
    <p:sldId id="349" r:id="rId99"/>
    <p:sldId id="460" r:id="rId10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663"/>
    <a:srgbClr val="00CC57"/>
    <a:srgbClr val="00D65C"/>
    <a:srgbClr val="FCFC08"/>
    <a:srgbClr val="BBCD13"/>
    <a:srgbClr val="DFDA00"/>
    <a:srgbClr val="FFFFA7"/>
    <a:srgbClr val="FF3F3F"/>
    <a:srgbClr val="FF5757"/>
    <a:srgbClr val="43FF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11" autoAdjust="0"/>
    <p:restoredTop sz="94660"/>
  </p:normalViewPr>
  <p:slideViewPr>
    <p:cSldViewPr>
      <p:cViewPr varScale="1">
        <p:scale>
          <a:sx n="71" d="100"/>
          <a:sy n="71" d="100"/>
        </p:scale>
        <p:origin x="84" y="624"/>
      </p:cViewPr>
      <p:guideLst>
        <p:guide orient="horz" pos="2160"/>
        <p:guide pos="2880"/>
      </p:guideLst>
    </p:cSldViewPr>
  </p:slideViewPr>
  <p:notesTextViewPr>
    <p:cViewPr>
      <p:scale>
        <a:sx n="1" d="1"/>
        <a:sy n="1" d="1"/>
      </p:scale>
      <p:origin x="0" y="0"/>
    </p:cViewPr>
  </p:notesTextViewPr>
  <p:sorterViewPr>
    <p:cViewPr varScale="1">
      <p:scale>
        <a:sx n="1" d="1"/>
        <a:sy n="1" d="1"/>
      </p:scale>
      <p:origin x="0" y="-415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22T13:18:31.002"/>
    </inkml:context>
    <inkml:brush xml:id="br0">
      <inkml:brushProperty name="width" value="0.05292" units="cm"/>
      <inkml:brushProperty name="height" value="0.05292" units="cm"/>
      <inkml:brushProperty name="color" value="#FF0000"/>
    </inkml:brush>
  </inkml:definitions>
  <inkml:trace contextRef="#ctx0" brushRef="#br0">17494 9747 0</inkml:trace>
  <inkml:trace contextRef="#ctx0" brushRef="#br0" timeOffset="344">17494 9747 0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23T21:03:05.535"/>
    </inkml:context>
    <inkml:brush xml:id="br0">
      <inkml:brushProperty name="width" value="0.05292" units="cm"/>
      <inkml:brushProperty name="height" value="0.05292" units="cm"/>
      <inkml:brushProperty name="color" value="#C00000"/>
    </inkml:brush>
  </inkml:definitions>
  <inkml:trace contextRef="#ctx0" brushRef="#br0">17317 7842 0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23T21:03:05.535"/>
    </inkml:context>
    <inkml:brush xml:id="br0">
      <inkml:brushProperty name="width" value="0.05292" units="cm"/>
      <inkml:brushProperty name="height" value="0.05292" units="cm"/>
      <inkml:brushProperty name="color" value="#C00000"/>
    </inkml:brush>
  </inkml:definitions>
  <inkml:trace contextRef="#ctx0" brushRef="#br0">17317 7842 0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24T13:06:54.497"/>
    </inkml:context>
    <inkml:brush xml:id="br0">
      <inkml:brushProperty name="width" value="0.05292" units="cm"/>
      <inkml:brushProperty name="height" value="0.05292" units="cm"/>
      <inkml:brushProperty name="color" value="#C00000"/>
    </inkml:brush>
  </inkml:definitions>
  <inkml:trace contextRef="#ctx0" brushRef="#br0">12202 10367 0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24T13:54:32.727"/>
    </inkml:context>
    <inkml:brush xml:id="br0">
      <inkml:brushProperty name="width" value="0.05292" units="cm"/>
      <inkml:brushProperty name="height" value="0.05292" units="cm"/>
      <inkml:brushProperty name="color" value="#C00000"/>
    </inkml:brush>
  </inkml:definitions>
  <inkml:trace contextRef="#ctx0" brushRef="#br0">20329 4696 0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0-03-23T21:03:05.535"/>
    </inkml:context>
    <inkml:brush xml:id="br0">
      <inkml:brushProperty name="width" value="0.05292" units="cm"/>
      <inkml:brushProperty name="height" value="0.05292" units="cm"/>
      <inkml:brushProperty name="color" value="#C00000"/>
    </inkml:brush>
  </inkml:definitions>
  <inkml:trace contextRef="#ctx0" brushRef="#br0">17317 7842 0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90A17-8F37-45C9-89BF-31925E6F5CF4}" type="datetimeFigureOut">
              <a:rPr lang="fr-FR" smtClean="0"/>
              <a:t>08/02/2024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8795EC-79A3-469C-BD7B-7934B3C88129}" type="slidenum">
              <a:rPr lang="fr-FR" smtClean="0"/>
              <a:t>‹N°›</a:t>
            </a:fld>
            <a:endParaRPr lang="fr-FR"/>
          </a:p>
        </p:txBody>
      </p:sp>
    </p:spTree>
    <p:extLst>
      <p:ext uri="{BB962C8B-B14F-4D97-AF65-F5344CB8AC3E}">
        <p14:creationId xmlns:p14="http://schemas.microsoft.com/office/powerpoint/2010/main" val="339206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38795EC-79A3-469C-BD7B-7934B3C88129}" type="slidenum">
              <a:rPr lang="fr-FR" smtClean="0"/>
              <a:t>69</a:t>
            </a:fld>
            <a:endParaRPr lang="fr-FR"/>
          </a:p>
        </p:txBody>
      </p:sp>
    </p:spTree>
    <p:extLst>
      <p:ext uri="{BB962C8B-B14F-4D97-AF65-F5344CB8AC3E}">
        <p14:creationId xmlns:p14="http://schemas.microsoft.com/office/powerpoint/2010/main" val="214967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38795EC-79A3-469C-BD7B-7934B3C88129}" type="slidenum">
              <a:rPr lang="fr-FR" smtClean="0"/>
              <a:t>75</a:t>
            </a:fld>
            <a:endParaRPr lang="fr-FR"/>
          </a:p>
        </p:txBody>
      </p:sp>
    </p:spTree>
    <p:extLst>
      <p:ext uri="{BB962C8B-B14F-4D97-AF65-F5344CB8AC3E}">
        <p14:creationId xmlns:p14="http://schemas.microsoft.com/office/powerpoint/2010/main" val="105951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38795EC-79A3-469C-BD7B-7934B3C88129}" type="slidenum">
              <a:rPr lang="fr-FR" smtClean="0"/>
              <a:t>76</a:t>
            </a:fld>
            <a:endParaRPr lang="fr-FR"/>
          </a:p>
        </p:txBody>
      </p:sp>
    </p:spTree>
    <p:extLst>
      <p:ext uri="{BB962C8B-B14F-4D97-AF65-F5344CB8AC3E}">
        <p14:creationId xmlns:p14="http://schemas.microsoft.com/office/powerpoint/2010/main" val="331453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0FD65EF-3826-4A7F-BA6E-297ADEFB3F81}"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14661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0FD65EF-3826-4A7F-BA6E-297ADEFB3F81}"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327270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0FD65EF-3826-4A7F-BA6E-297ADEFB3F81}"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44725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0FD65EF-3826-4A7F-BA6E-297ADEFB3F81}"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22763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0FD65EF-3826-4A7F-BA6E-297ADEFB3F81}" type="datetimeFigureOut">
              <a:rPr lang="fr-FR" smtClean="0"/>
              <a:t>08/02/2024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66992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0FD65EF-3826-4A7F-BA6E-297ADEFB3F81}" type="datetimeFigureOut">
              <a:rPr lang="fr-FR" smtClean="0"/>
              <a:t>08/02/2024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331798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0FD65EF-3826-4A7F-BA6E-297ADEFB3F81}" type="datetimeFigureOut">
              <a:rPr lang="fr-FR" smtClean="0"/>
              <a:t>08/02/2024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254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0FD65EF-3826-4A7F-BA6E-297ADEFB3F81}" type="datetimeFigureOut">
              <a:rPr lang="fr-FR" smtClean="0"/>
              <a:t>08/02/2024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69332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FD65EF-3826-4A7F-BA6E-297ADEFB3F81}" type="datetimeFigureOut">
              <a:rPr lang="fr-FR" smtClean="0"/>
              <a:t>08/02/2024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211701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0FD65EF-3826-4A7F-BA6E-297ADEFB3F81}" type="datetimeFigureOut">
              <a:rPr lang="fr-FR" smtClean="0"/>
              <a:t>08/02/2024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310014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0FD65EF-3826-4A7F-BA6E-297ADEFB3F81}" type="datetimeFigureOut">
              <a:rPr lang="fr-FR" smtClean="0"/>
              <a:t>08/02/2024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D61B1B-7473-48AD-9D86-D14B73AAA486}" type="slidenum">
              <a:rPr lang="fr-FR" smtClean="0"/>
              <a:t>‹N°›</a:t>
            </a:fld>
            <a:endParaRPr lang="fr-FR"/>
          </a:p>
        </p:txBody>
      </p:sp>
    </p:spTree>
    <p:extLst>
      <p:ext uri="{BB962C8B-B14F-4D97-AF65-F5344CB8AC3E}">
        <p14:creationId xmlns:p14="http://schemas.microsoft.com/office/powerpoint/2010/main" val="109318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D65EF-3826-4A7F-BA6E-297ADEFB3F81}" type="datetimeFigureOut">
              <a:rPr lang="fr-FR" smtClean="0"/>
              <a:t>08/02/2024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61B1B-7473-48AD-9D86-D14B73AAA486}" type="slidenum">
              <a:rPr lang="fr-FR" smtClean="0"/>
              <a:t>‹N°›</a:t>
            </a:fld>
            <a:endParaRPr lang="fr-FR"/>
          </a:p>
        </p:txBody>
      </p:sp>
    </p:spTree>
    <p:extLst>
      <p:ext uri="{BB962C8B-B14F-4D97-AF65-F5344CB8AC3E}">
        <p14:creationId xmlns:p14="http://schemas.microsoft.com/office/powerpoint/2010/main" val="59078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8.wdp"/><Relationship Id="rId7" Type="http://schemas.openxmlformats.org/officeDocument/2006/relationships/image" Target="../media/image15.tm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tmp"/><Relationship Id="rId5" Type="http://schemas.microsoft.com/office/2007/relationships/hdphoto" Target="../media/hdphoto9.wdp"/><Relationship Id="rId10" Type="http://schemas.openxmlformats.org/officeDocument/2006/relationships/customXml" Target="../ink/ink1.xml"/><Relationship Id="rId4" Type="http://schemas.openxmlformats.org/officeDocument/2006/relationships/image" Target="../media/image13.png"/><Relationship Id="rId9" Type="http://schemas.microsoft.com/office/2007/relationships/hdphoto" Target="../media/hdphoto10.wdp"/><Relationship Id="rId14" Type="http://schemas.openxmlformats.org/officeDocument/2006/relationships/image" Target="../media/image16.emf"/></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jpe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2.wdp"/><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customXml" Target="../ink/ink2.xml"/><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7.emf"/><Relationship Id="rId5" Type="http://schemas.microsoft.com/office/2007/relationships/hdphoto" Target="../media/hdphoto26.wdp"/><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em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customXml" Target="../ink/ink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9.wdp"/></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9.wdp"/></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9.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ustomXml" Target="../ink/ink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4.emf"/><Relationship Id="rId5" Type="http://schemas.openxmlformats.org/officeDocument/2006/relationships/customXml" Target="../ink/ink4.xml"/><Relationship Id="rId4" Type="http://schemas.microsoft.com/office/2007/relationships/hdphoto" Target="../media/hdphoto34.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37.wdp"/><Relationship Id="rId7" Type="http://schemas.microsoft.com/office/2007/relationships/hdphoto" Target="../media/hdphoto39.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38.wdp"/><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tmp"/></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66.tmp"/><Relationship Id="rId3" Type="http://schemas.microsoft.com/office/2007/relationships/hdphoto" Target="../media/hdphoto45.wdp"/><Relationship Id="rId7" Type="http://schemas.openxmlformats.org/officeDocument/2006/relationships/image" Target="../media/image65.tm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tmp"/><Relationship Id="rId5" Type="http://schemas.microsoft.com/office/2007/relationships/hdphoto" Target="../media/hdphoto46.wdp"/><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7.png"/><Relationship Id="rId1" Type="http://schemas.openxmlformats.org/officeDocument/2006/relationships/slideLayout" Target="../slideLayouts/slideLayout7.xml"/><Relationship Id="rId5" Type="http://schemas.microsoft.com/office/2007/relationships/hdphoto" Target="../media/hdphoto48.wdp"/><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49.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em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customXml" Target="../ink/ink6.xml"/></Relationships>
</file>

<file path=ppt/slides/_rels/slide7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2.tmp"/><Relationship Id="rId1" Type="http://schemas.openxmlformats.org/officeDocument/2006/relationships/slideLayout" Target="../slideLayouts/slideLayout7.xml"/><Relationship Id="rId6" Type="http://schemas.openxmlformats.org/officeDocument/2006/relationships/image" Target="../media/image75.tmp"/><Relationship Id="rId5" Type="http://schemas.microsoft.com/office/2007/relationships/hdphoto" Target="../media/hdphoto51.wdp"/><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7.tmp"/></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55.wdp"/><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56.wdp"/><Relationship Id="rId7" Type="http://schemas.microsoft.com/office/2007/relationships/hdphoto" Target="../media/hdphoto58.wdp"/><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png"/><Relationship Id="rId5" Type="http://schemas.microsoft.com/office/2007/relationships/hdphoto" Target="../media/hdphoto57.wdp"/><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86.png"/><Relationship Id="rId1" Type="http://schemas.openxmlformats.org/officeDocument/2006/relationships/slideLayout" Target="../slideLayouts/slideLayout7.xml"/><Relationship Id="rId5" Type="http://schemas.microsoft.com/office/2007/relationships/hdphoto" Target="../media/hdphoto60.wdp"/><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microsoft.com/office/2007/relationships/hdphoto" Target="../media/hdphoto62.wdp"/></Relationships>
</file>

<file path=ppt/slides/_rels/slide91.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tmp"/><Relationship Id="rId5" Type="http://schemas.openxmlformats.org/officeDocument/2006/relationships/image" Target="../media/image95.tmp"/><Relationship Id="rId4" Type="http://schemas.openxmlformats.org/officeDocument/2006/relationships/image" Target="../media/image94.tmp"/></Relationships>
</file>

<file path=ppt/slides/_rels/slide95.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215516" y="442697"/>
            <a:ext cx="8712968" cy="5938631"/>
            <a:chOff x="179512" y="442697"/>
            <a:chExt cx="8712968" cy="5938631"/>
          </a:xfrm>
        </p:grpSpPr>
        <p:cxnSp>
          <p:nvCxnSpPr>
            <p:cNvPr id="9" name="Connecteur droit avec flèche 8"/>
            <p:cNvCxnSpPr/>
            <p:nvPr/>
          </p:nvCxnSpPr>
          <p:spPr>
            <a:xfrm flipH="1">
              <a:off x="5701762" y="1666042"/>
              <a:ext cx="1" cy="13895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e 12"/>
            <p:cNvGrpSpPr/>
            <p:nvPr/>
          </p:nvGrpSpPr>
          <p:grpSpPr>
            <a:xfrm>
              <a:off x="4140780" y="442697"/>
              <a:ext cx="4751700" cy="3274335"/>
              <a:chOff x="299465" y="442697"/>
              <a:chExt cx="4751700" cy="3274335"/>
            </a:xfrm>
          </p:grpSpPr>
          <p:sp>
            <p:nvSpPr>
              <p:cNvPr id="4" name="ZoneTexte 3"/>
              <p:cNvSpPr txBox="1"/>
              <p:nvPr/>
            </p:nvSpPr>
            <p:spPr>
              <a:xfrm>
                <a:off x="299465" y="1253004"/>
                <a:ext cx="4567586" cy="369332"/>
              </a:xfrm>
              <a:prstGeom prst="rect">
                <a:avLst/>
              </a:prstGeom>
              <a:noFill/>
            </p:spPr>
            <p:txBody>
              <a:bodyPr wrap="square" rtlCol="0">
                <a:spAutoFit/>
              </a:bodyPr>
              <a:lstStyle/>
              <a:p>
                <a:r>
                  <a:rPr lang="fr-FR" b="1" dirty="0">
                    <a:solidFill>
                      <a:srgbClr val="FF0000"/>
                    </a:solidFill>
                  </a:rPr>
                  <a:t>Eucaryotes monocellulaires          Procaryotes </a:t>
                </a:r>
              </a:p>
            </p:txBody>
          </p:sp>
          <p:sp>
            <p:nvSpPr>
              <p:cNvPr id="5" name="Accolade fermante 4"/>
              <p:cNvSpPr/>
              <p:nvPr/>
            </p:nvSpPr>
            <p:spPr>
              <a:xfrm rot="16200000">
                <a:off x="2249345" y="-997360"/>
                <a:ext cx="504054" cy="430749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1234740" y="442697"/>
                <a:ext cx="2664296" cy="461665"/>
              </a:xfrm>
              <a:prstGeom prst="rect">
                <a:avLst/>
              </a:prstGeom>
              <a:noFill/>
            </p:spPr>
            <p:txBody>
              <a:bodyPr wrap="square" rtlCol="0">
                <a:spAutoFit/>
              </a:bodyPr>
              <a:lstStyle/>
              <a:p>
                <a:pPr algn="ctr"/>
                <a:r>
                  <a:rPr lang="fr-FR" sz="2400" b="1" dirty="0">
                    <a:solidFill>
                      <a:srgbClr val="FF0000"/>
                    </a:solidFill>
                  </a:rPr>
                  <a:t>Micro-organismes</a:t>
                </a:r>
              </a:p>
            </p:txBody>
          </p:sp>
          <p:pic>
            <p:nvPicPr>
              <p:cNvPr id="8" name="Image 7"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829" y="2034401"/>
                <a:ext cx="2263336" cy="1021169"/>
              </a:xfrm>
              <a:prstGeom prst="rect">
                <a:avLst/>
              </a:prstGeom>
            </p:spPr>
          </p:pic>
          <p:sp>
            <p:nvSpPr>
              <p:cNvPr id="11" name="ZoneTexte 10"/>
              <p:cNvSpPr txBox="1"/>
              <p:nvPr/>
            </p:nvSpPr>
            <p:spPr>
              <a:xfrm>
                <a:off x="2787829" y="3009146"/>
                <a:ext cx="2263336" cy="707886"/>
              </a:xfrm>
              <a:prstGeom prst="rect">
                <a:avLst/>
              </a:prstGeom>
              <a:noFill/>
            </p:spPr>
            <p:txBody>
              <a:bodyPr wrap="square" rtlCol="0">
                <a:spAutoFit/>
              </a:bodyPr>
              <a:lstStyle/>
              <a:p>
                <a:pPr algn="ctr"/>
                <a:r>
                  <a:rPr lang="fr-FR" sz="1600" b="1" dirty="0">
                    <a:solidFill>
                      <a:srgbClr val="00B050"/>
                    </a:solidFill>
                  </a:rPr>
                  <a:t>Bactéries</a:t>
                </a:r>
              </a:p>
              <a:p>
                <a:pPr algn="ctr"/>
                <a:r>
                  <a:rPr lang="fr-FR" sz="1200" dirty="0"/>
                  <a:t>(Eubactéries et Archées)</a:t>
                </a:r>
              </a:p>
              <a:p>
                <a:pPr algn="ctr"/>
                <a:endParaRPr lang="fr-FR" sz="1200" dirty="0"/>
              </a:p>
            </p:txBody>
          </p:sp>
        </p:grpSp>
        <p:grpSp>
          <p:nvGrpSpPr>
            <p:cNvPr id="12" name="Groupe 11"/>
            <p:cNvGrpSpPr/>
            <p:nvPr/>
          </p:nvGrpSpPr>
          <p:grpSpPr>
            <a:xfrm>
              <a:off x="4352710" y="3212976"/>
              <a:ext cx="3207620" cy="2869736"/>
              <a:chOff x="4135468" y="1710405"/>
              <a:chExt cx="4658670" cy="4062502"/>
            </a:xfrm>
          </p:grpSpPr>
          <p:pic>
            <p:nvPicPr>
              <p:cNvPr id="22" name="Picture 2" descr="http://upload.wikimedia.org/wikipedia/commons/thumb/d/d2/Yeast_lifecycle.svg/350px-Yeast_lifecycle.svg.png"/>
              <p:cNvPicPr>
                <a:picLocks noChangeAspect="1" noChangeArrowheads="1"/>
              </p:cNvPicPr>
              <p:nvPr/>
            </p:nvPicPr>
            <p:blipFill>
              <a:blip r:embed="rId3">
                <a:biLevel thresh="5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35468" y="1945136"/>
                <a:ext cx="4658670" cy="315458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droit 15"/>
              <p:cNvCxnSpPr/>
              <p:nvPr/>
            </p:nvCxnSpPr>
            <p:spPr>
              <a:xfrm>
                <a:off x="6074989" y="1710405"/>
                <a:ext cx="1" cy="4062502"/>
              </a:xfrm>
              <a:prstGeom prst="line">
                <a:avLst/>
              </a:prstGeom>
              <a:ln w="19050">
                <a:solidFill>
                  <a:srgbClr val="00A249"/>
                </a:solidFill>
                <a:prstDash val="sysDot"/>
              </a:ln>
            </p:spPr>
            <p:style>
              <a:lnRef idx="1">
                <a:schemeClr val="accent1"/>
              </a:lnRef>
              <a:fillRef idx="0">
                <a:schemeClr val="accent1"/>
              </a:fillRef>
              <a:effectRef idx="0">
                <a:schemeClr val="accent1"/>
              </a:effectRef>
              <a:fontRef idx="minor">
                <a:schemeClr val="tx1"/>
              </a:fontRef>
            </p:style>
          </p:cxnSp>
        </p:grpSp>
        <p:sp>
          <p:nvSpPr>
            <p:cNvPr id="7" name="ZoneTexte 6"/>
            <p:cNvSpPr txBox="1"/>
            <p:nvPr/>
          </p:nvSpPr>
          <p:spPr>
            <a:xfrm>
              <a:off x="4608004" y="6042774"/>
              <a:ext cx="2160239" cy="338554"/>
            </a:xfrm>
            <a:prstGeom prst="rect">
              <a:avLst/>
            </a:prstGeom>
            <a:solidFill>
              <a:schemeClr val="bg1"/>
            </a:solidFill>
          </p:spPr>
          <p:txBody>
            <a:bodyPr wrap="square" rtlCol="0">
              <a:spAutoFit/>
            </a:bodyPr>
            <a:lstStyle/>
            <a:p>
              <a:pPr algn="ctr"/>
              <a:r>
                <a:rPr lang="fr-FR" sz="1600" b="1" dirty="0">
                  <a:solidFill>
                    <a:srgbClr val="00B050"/>
                  </a:solidFill>
                </a:rPr>
                <a:t>Levure = </a:t>
              </a:r>
              <a:r>
                <a:rPr lang="fr-FR" sz="1600" b="1" dirty="0" err="1">
                  <a:solidFill>
                    <a:srgbClr val="00B050"/>
                  </a:solidFill>
                </a:rPr>
                <a:t>haplodiplonte</a:t>
              </a:r>
              <a:endParaRPr lang="fr-FR" sz="1600" dirty="0"/>
            </a:p>
          </p:txBody>
        </p:sp>
        <p:grpSp>
          <p:nvGrpSpPr>
            <p:cNvPr id="10" name="Groupe 9"/>
            <p:cNvGrpSpPr/>
            <p:nvPr/>
          </p:nvGrpSpPr>
          <p:grpSpPr>
            <a:xfrm>
              <a:off x="179512" y="590645"/>
              <a:ext cx="3733502" cy="5535985"/>
              <a:chOff x="5369351" y="788541"/>
              <a:chExt cx="3541374" cy="5138279"/>
            </a:xfrm>
          </p:grpSpPr>
          <p:sp>
            <p:nvSpPr>
              <p:cNvPr id="28" name="ZoneTexte 27"/>
              <p:cNvSpPr txBox="1"/>
              <p:nvPr/>
            </p:nvSpPr>
            <p:spPr>
              <a:xfrm>
                <a:off x="5369351" y="788541"/>
                <a:ext cx="3541374" cy="461665"/>
              </a:xfrm>
              <a:prstGeom prst="rect">
                <a:avLst/>
              </a:prstGeom>
              <a:noFill/>
            </p:spPr>
            <p:txBody>
              <a:bodyPr wrap="square" rtlCol="0">
                <a:spAutoFit/>
              </a:bodyPr>
              <a:lstStyle/>
              <a:p>
                <a:pPr algn="ctr"/>
                <a:r>
                  <a:rPr lang="fr-FR" sz="2400" b="1" dirty="0">
                    <a:solidFill>
                      <a:srgbClr val="FF0000"/>
                    </a:solidFill>
                  </a:rPr>
                  <a:t>Eucaryotes pluricellulaires</a:t>
                </a:r>
              </a:p>
            </p:txBody>
          </p:sp>
          <p:sp>
            <p:nvSpPr>
              <p:cNvPr id="18" name="ZoneTexte 17"/>
              <p:cNvSpPr txBox="1"/>
              <p:nvPr/>
            </p:nvSpPr>
            <p:spPr>
              <a:xfrm>
                <a:off x="5972851" y="5384055"/>
                <a:ext cx="2334374" cy="542765"/>
              </a:xfrm>
              <a:prstGeom prst="rect">
                <a:avLst/>
              </a:prstGeom>
              <a:solidFill>
                <a:schemeClr val="bg1"/>
              </a:solidFill>
            </p:spPr>
            <p:txBody>
              <a:bodyPr wrap="square" rtlCol="0">
                <a:spAutoFit/>
              </a:bodyPr>
              <a:lstStyle/>
              <a:p>
                <a:pPr algn="ctr"/>
                <a:r>
                  <a:rPr lang="fr-FR" sz="1400" i="1" dirty="0" err="1"/>
                  <a:t>Neurospora</a:t>
                </a:r>
                <a:r>
                  <a:rPr lang="fr-FR" sz="1400" i="1" dirty="0"/>
                  <a:t> crassa</a:t>
                </a:r>
              </a:p>
              <a:p>
                <a:pPr algn="ctr"/>
                <a:endParaRPr lang="fr-FR" sz="100" i="1" dirty="0"/>
              </a:p>
              <a:p>
                <a:pPr algn="ctr"/>
                <a:r>
                  <a:rPr lang="fr-FR" sz="1600" b="1" dirty="0">
                    <a:solidFill>
                      <a:srgbClr val="00B050"/>
                    </a:solidFill>
                  </a:rPr>
                  <a:t>Champignon = haplonte</a:t>
                </a:r>
              </a:p>
            </p:txBody>
          </p:sp>
        </p:grpSp>
        <p:cxnSp>
          <p:nvCxnSpPr>
            <p:cNvPr id="3" name="Connecteur droit avec flèche 2"/>
            <p:cNvCxnSpPr/>
            <p:nvPr/>
          </p:nvCxnSpPr>
          <p:spPr>
            <a:xfrm>
              <a:off x="7892429" y="1638091"/>
              <a:ext cx="0" cy="6227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26" name="Picture 2" descr="Résultat de recherche d'images pour &quot;neurospora crassa&quot;"/>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924" y="1412776"/>
            <a:ext cx="3508684" cy="378387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283968" y="5587338"/>
            <a:ext cx="1343062" cy="461665"/>
          </a:xfrm>
          <a:prstGeom prst="rect">
            <a:avLst/>
          </a:prstGeom>
          <a:noFill/>
        </p:spPr>
        <p:txBody>
          <a:bodyPr wrap="square" rtlCol="0">
            <a:spAutoFit/>
          </a:bodyPr>
          <a:lstStyle/>
          <a:p>
            <a:pPr algn="ctr"/>
            <a:r>
              <a:rPr lang="fr-FR" sz="1200" b="1" dirty="0">
                <a:solidFill>
                  <a:srgbClr val="FF0000"/>
                </a:solidFill>
              </a:rPr>
              <a:t>environnement </a:t>
            </a:r>
          </a:p>
          <a:p>
            <a:pPr algn="ctr"/>
            <a:r>
              <a:rPr lang="fr-FR" sz="1200" b="1" dirty="0">
                <a:solidFill>
                  <a:srgbClr val="FF0000"/>
                </a:solidFill>
              </a:rPr>
              <a:t>défavorable</a:t>
            </a:r>
            <a:endParaRPr lang="fr-FR" sz="1200" dirty="0"/>
          </a:p>
        </p:txBody>
      </p:sp>
      <p:sp>
        <p:nvSpPr>
          <p:cNvPr id="21" name="ZoneTexte 20"/>
          <p:cNvSpPr txBox="1"/>
          <p:nvPr/>
        </p:nvSpPr>
        <p:spPr>
          <a:xfrm>
            <a:off x="5789046" y="5603409"/>
            <a:ext cx="1343062" cy="461665"/>
          </a:xfrm>
          <a:prstGeom prst="rect">
            <a:avLst/>
          </a:prstGeom>
          <a:noFill/>
        </p:spPr>
        <p:txBody>
          <a:bodyPr wrap="square" rtlCol="0">
            <a:spAutoFit/>
          </a:bodyPr>
          <a:lstStyle/>
          <a:p>
            <a:pPr algn="ctr"/>
            <a:r>
              <a:rPr lang="fr-FR" sz="1200" b="1" dirty="0">
                <a:solidFill>
                  <a:srgbClr val="FF0000"/>
                </a:solidFill>
              </a:rPr>
              <a:t>environnement </a:t>
            </a:r>
          </a:p>
          <a:p>
            <a:pPr algn="ctr"/>
            <a:r>
              <a:rPr lang="fr-FR" sz="1200" b="1" dirty="0">
                <a:solidFill>
                  <a:srgbClr val="FF0000"/>
                </a:solidFill>
              </a:rPr>
              <a:t>favorable</a:t>
            </a:r>
            <a:endParaRPr lang="fr-FR" sz="1200" dirty="0"/>
          </a:p>
        </p:txBody>
      </p:sp>
    </p:spTree>
    <p:extLst>
      <p:ext uri="{BB962C8B-B14F-4D97-AF65-F5344CB8AC3E}">
        <p14:creationId xmlns:p14="http://schemas.microsoft.com/office/powerpoint/2010/main" val="321964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2890391"/>
            <a:ext cx="6912768" cy="1077218"/>
          </a:xfrm>
          <a:prstGeom prst="rect">
            <a:avLst/>
          </a:prstGeom>
          <a:noFill/>
        </p:spPr>
        <p:txBody>
          <a:bodyPr wrap="square" rtlCol="0">
            <a:spAutoFit/>
          </a:bodyPr>
          <a:lstStyle/>
          <a:p>
            <a:pPr algn="ctr"/>
            <a:r>
              <a:rPr lang="fr-FR" sz="3200" b="1" dirty="0">
                <a:solidFill>
                  <a:srgbClr val="FF0000"/>
                </a:solidFill>
              </a:rPr>
              <a:t>2</a:t>
            </a:r>
            <a:r>
              <a:rPr lang="fr-FR" sz="3200" b="1" dirty="0" smtClean="0">
                <a:solidFill>
                  <a:srgbClr val="FF0000"/>
                </a:solidFill>
              </a:rPr>
              <a:t>. Bactéries et ADN</a:t>
            </a:r>
          </a:p>
          <a:p>
            <a:pPr algn="ctr"/>
            <a:endParaRPr lang="fr-FR" sz="3200" b="1" dirty="0">
              <a:solidFill>
                <a:srgbClr val="FF0000"/>
              </a:solidFill>
            </a:endParaRPr>
          </a:p>
        </p:txBody>
      </p:sp>
    </p:spTree>
    <p:extLst>
      <p:ext uri="{BB962C8B-B14F-4D97-AF65-F5344CB8AC3E}">
        <p14:creationId xmlns:p14="http://schemas.microsoft.com/office/powerpoint/2010/main" val="153745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2013455" y="3075057"/>
            <a:ext cx="5117106" cy="830997"/>
          </a:xfrm>
          <a:prstGeom prst="rect">
            <a:avLst/>
          </a:prstGeom>
        </p:spPr>
        <p:txBody>
          <a:bodyPr wrap="none">
            <a:spAutoFit/>
          </a:bodyPr>
          <a:lstStyle/>
          <a:p>
            <a:pPr algn="ctr"/>
            <a:r>
              <a:rPr lang="fr-FR" sz="2400" b="1" dirty="0" smtClean="0">
                <a:solidFill>
                  <a:srgbClr val="FF0000"/>
                </a:solidFill>
              </a:rPr>
              <a:t>2.1 Transfert d’un caractère pathogène</a:t>
            </a:r>
          </a:p>
          <a:p>
            <a:pPr algn="ctr"/>
            <a:endParaRPr lang="fr-FR" sz="2400" b="1" dirty="0">
              <a:solidFill>
                <a:srgbClr val="FF0000"/>
              </a:solidFill>
            </a:endParaRPr>
          </a:p>
        </p:txBody>
      </p:sp>
    </p:spTree>
    <p:extLst>
      <p:ext uri="{BB962C8B-B14F-4D97-AF65-F5344CB8AC3E}">
        <p14:creationId xmlns:p14="http://schemas.microsoft.com/office/powerpoint/2010/main" val="3698256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2E3E9B25-2571-43BF-A992-87EE751633F1}"/>
              </a:ext>
            </a:extLst>
          </p:cNvPr>
          <p:cNvGrpSpPr/>
          <p:nvPr/>
        </p:nvGrpSpPr>
        <p:grpSpPr>
          <a:xfrm>
            <a:off x="735284" y="569713"/>
            <a:ext cx="7686855" cy="5718574"/>
            <a:chOff x="773577" y="692696"/>
            <a:chExt cx="7686855" cy="5718574"/>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73577" y="1442381"/>
              <a:ext cx="1944045" cy="2605746"/>
            </a:xfrm>
            <a:prstGeom prst="rect">
              <a:avLst/>
            </a:prstGeom>
            <a:ln w="3175">
              <a:solidFill>
                <a:schemeClr val="tx1"/>
              </a:solidFill>
            </a:ln>
          </p:spPr>
        </p:pic>
        <p:sp>
          <p:nvSpPr>
            <p:cNvPr id="4" name="ZoneTexte 3"/>
            <p:cNvSpPr txBox="1"/>
            <p:nvPr/>
          </p:nvSpPr>
          <p:spPr>
            <a:xfrm>
              <a:off x="773577" y="4048127"/>
              <a:ext cx="1944045" cy="564282"/>
            </a:xfrm>
            <a:prstGeom prst="rect">
              <a:avLst/>
            </a:prstGeom>
            <a:noFill/>
            <a:ln w="3175">
              <a:solidFill>
                <a:schemeClr val="tx1"/>
              </a:solidFill>
            </a:ln>
          </p:spPr>
          <p:txBody>
            <a:bodyPr wrap="square" rtlCol="0">
              <a:spAutoFit/>
            </a:bodyPr>
            <a:lstStyle/>
            <a:p>
              <a:pPr algn="ctr"/>
              <a:r>
                <a:rPr lang="fr-FR" dirty="0"/>
                <a:t>Frederick Griffith</a:t>
              </a:r>
            </a:p>
            <a:p>
              <a:pPr algn="ctr"/>
              <a:r>
                <a:rPr lang="fr-FR" sz="1600" i="1" dirty="0"/>
                <a:t>1879-1941</a:t>
              </a:r>
            </a:p>
          </p:txBody>
        </p:sp>
        <p:pic>
          <p:nvPicPr>
            <p:cNvPr id="2" name="Image 1"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81890" y="2695191"/>
              <a:ext cx="4244708" cy="2385267"/>
            </a:xfrm>
            <a:prstGeom prst="rect">
              <a:avLst/>
            </a:prstGeom>
            <a:ln w="3175">
              <a:solidFill>
                <a:schemeClr val="tx1"/>
              </a:solidFill>
            </a:ln>
          </p:spPr>
        </p:pic>
        <p:sp>
          <p:nvSpPr>
            <p:cNvPr id="6" name="ZoneTexte 5"/>
            <p:cNvSpPr txBox="1"/>
            <p:nvPr/>
          </p:nvSpPr>
          <p:spPr>
            <a:xfrm>
              <a:off x="3581890" y="2335151"/>
              <a:ext cx="4244708" cy="369332"/>
            </a:xfrm>
            <a:prstGeom prst="rect">
              <a:avLst/>
            </a:prstGeom>
            <a:solidFill>
              <a:schemeClr val="bg1"/>
            </a:solidFill>
            <a:ln w="3175">
              <a:noFill/>
            </a:ln>
          </p:spPr>
          <p:txBody>
            <a:bodyPr wrap="square" rtlCol="0">
              <a:spAutoFit/>
            </a:bodyPr>
            <a:lstStyle/>
            <a:p>
              <a:pPr algn="ctr"/>
              <a:r>
                <a:rPr lang="fr-FR" i="1" dirty="0"/>
                <a:t>Streptococcus </a:t>
              </a:r>
              <a:r>
                <a:rPr lang="fr-FR" i="1" dirty="0" err="1"/>
                <a:t>pneumoniae</a:t>
              </a:r>
              <a:endParaRPr lang="fr-FR" i="1" dirty="0"/>
            </a:p>
          </p:txBody>
        </p:sp>
        <p:sp>
          <p:nvSpPr>
            <p:cNvPr id="7" name="ZoneTexte 6"/>
            <p:cNvSpPr txBox="1"/>
            <p:nvPr/>
          </p:nvSpPr>
          <p:spPr>
            <a:xfrm>
              <a:off x="3581890" y="692696"/>
              <a:ext cx="4244708" cy="1384995"/>
            </a:xfrm>
            <a:prstGeom prst="rect">
              <a:avLst/>
            </a:prstGeom>
            <a:noFill/>
            <a:ln>
              <a:noFill/>
            </a:ln>
          </p:spPr>
          <p:txBody>
            <a:bodyPr wrap="square" rtlCol="0">
              <a:spAutoFit/>
            </a:bodyPr>
            <a:lstStyle/>
            <a:p>
              <a:pPr algn="just"/>
              <a:r>
                <a:rPr lang="fr-FR" sz="1400" i="1" dirty="0"/>
                <a:t>Streptococcus </a:t>
              </a:r>
              <a:r>
                <a:rPr lang="fr-FR" sz="1400" i="1" dirty="0" err="1"/>
                <a:t>pneumoniae</a:t>
              </a:r>
              <a:r>
                <a:rPr lang="fr-FR" sz="1400" i="1" dirty="0"/>
                <a:t> </a:t>
              </a:r>
              <a:r>
                <a:rPr lang="fr-FR" sz="1400" dirty="0"/>
                <a:t>est une bactérie. Au XIXème siècle, c’est la cause majeure des pneumonies qui sont souvent mortelles. Il existe une souche bénigne, R, retrouvée dans les voies respiratoires de </a:t>
              </a:r>
              <a:r>
                <a:rPr lang="fr-FR" sz="1400" dirty="0" smtClean="0"/>
                <a:t>porteurs sains, </a:t>
              </a:r>
              <a:r>
                <a:rPr lang="fr-FR" sz="1400" dirty="0"/>
                <a:t>mais chez certains patients cette souche se transforme en une souche virulente, S.</a:t>
              </a:r>
            </a:p>
          </p:txBody>
        </p:sp>
        <p:sp>
          <p:nvSpPr>
            <p:cNvPr id="21" name="ZoneTexte 20"/>
            <p:cNvSpPr txBox="1"/>
            <p:nvPr/>
          </p:nvSpPr>
          <p:spPr>
            <a:xfrm>
              <a:off x="3257854" y="5143463"/>
              <a:ext cx="2376264" cy="738664"/>
            </a:xfrm>
            <a:prstGeom prst="rect">
              <a:avLst/>
            </a:prstGeom>
            <a:noFill/>
            <a:ln>
              <a:noFill/>
            </a:ln>
          </p:spPr>
          <p:txBody>
            <a:bodyPr wrap="square" rtlCol="0">
              <a:spAutoFit/>
            </a:bodyPr>
            <a:lstStyle/>
            <a:p>
              <a:pPr algn="ctr"/>
              <a:r>
                <a:rPr lang="fr-FR" sz="1400" dirty="0"/>
                <a:t>Souche R </a:t>
              </a:r>
              <a:r>
                <a:rPr lang="fr-FR" sz="1400" dirty="0" err="1"/>
                <a:t>avirulente</a:t>
              </a:r>
              <a:endParaRPr lang="fr-FR" sz="1400" dirty="0"/>
            </a:p>
            <a:p>
              <a:pPr algn="ctr"/>
              <a:r>
                <a:rPr lang="fr-FR" sz="1400" dirty="0"/>
                <a:t>colonies "rugueuses" </a:t>
              </a:r>
            </a:p>
            <a:p>
              <a:pPr algn="ctr"/>
              <a:r>
                <a:rPr lang="fr-FR" sz="1400" dirty="0"/>
                <a:t>formées de bactéries nues </a:t>
              </a:r>
            </a:p>
          </p:txBody>
        </p:sp>
        <p:pic>
          <p:nvPicPr>
            <p:cNvPr id="22" name="Image 2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312079" y="5786377"/>
              <a:ext cx="289585" cy="754445"/>
            </a:xfrm>
            <a:prstGeom prst="rect">
              <a:avLst/>
            </a:prstGeom>
            <a:ln>
              <a:solidFill>
                <a:schemeClr val="tx1"/>
              </a:solidFill>
            </a:ln>
          </p:spPr>
        </p:pic>
        <p:sp>
          <p:nvSpPr>
            <p:cNvPr id="26" name="ZoneTexte 25"/>
            <p:cNvSpPr txBox="1"/>
            <p:nvPr/>
          </p:nvSpPr>
          <p:spPr>
            <a:xfrm>
              <a:off x="5850142" y="5143463"/>
              <a:ext cx="2610290" cy="738664"/>
            </a:xfrm>
            <a:prstGeom prst="rect">
              <a:avLst/>
            </a:prstGeom>
            <a:noFill/>
            <a:ln>
              <a:noFill/>
            </a:ln>
          </p:spPr>
          <p:txBody>
            <a:bodyPr wrap="square" rtlCol="0">
              <a:spAutoFit/>
            </a:bodyPr>
            <a:lstStyle/>
            <a:p>
              <a:pPr algn="ctr"/>
              <a:r>
                <a:rPr lang="fr-FR" sz="1400" dirty="0"/>
                <a:t>Souche S virulente</a:t>
              </a:r>
            </a:p>
            <a:p>
              <a:pPr algn="ctr"/>
              <a:r>
                <a:rPr lang="fr-FR" sz="1400" dirty="0"/>
                <a:t>colonies "lisses" </a:t>
              </a:r>
            </a:p>
            <a:p>
              <a:pPr algn="ctr"/>
              <a:r>
                <a:rPr lang="fr-FR" sz="1400" dirty="0"/>
                <a:t>formées de bactéries capsulées</a:t>
              </a:r>
            </a:p>
          </p:txBody>
        </p:sp>
        <p:pic>
          <p:nvPicPr>
            <p:cNvPr id="23" name="Image 22"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921872" y="5702549"/>
              <a:ext cx="495343" cy="922100"/>
            </a:xfrm>
            <a:prstGeom prst="rect">
              <a:avLst/>
            </a:prstGeom>
            <a:ln>
              <a:solidFill>
                <a:schemeClr val="tx1"/>
              </a:solidFill>
            </a:ln>
          </p:spPr>
        </p:pic>
        <p:pic>
          <p:nvPicPr>
            <p:cNvPr id="9" name="Image 8" descr="Capture d’écran"/>
            <p:cNvPicPr>
              <a:picLocks noChangeAspect="1"/>
            </p:cNvPicPr>
            <p:nvPr/>
          </p:nvPicPr>
          <p:blipFill>
            <a:blip r:embed="rId8">
              <a:graysc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3419872" y="2733694"/>
              <a:ext cx="1195738" cy="983338"/>
            </a:xfrm>
            <a:prstGeom prst="rect">
              <a:avLst/>
            </a:prstGeom>
            <a:ln>
              <a:solidFill>
                <a:schemeClr val="tx1"/>
              </a:solidFill>
            </a:ln>
          </p:spPr>
        </p:pic>
      </p:grpSp>
      <mc:AlternateContent xmlns:mc="http://schemas.openxmlformats.org/markup-compatibility/2006" xmlns:p14="http://schemas.microsoft.com/office/powerpoint/2010/main">
        <mc:Choice Requires="p14">
          <p:contentPart p14:bwMode="auto" r:id="rId10">
            <p14:nvContentPartPr>
              <p14:cNvPr id="13" name="Encre 12">
                <a:extLst>
                  <a:ext uri="{FF2B5EF4-FFF2-40B4-BE49-F238E27FC236}">
                    <a16:creationId xmlns:a16="http://schemas.microsoft.com/office/drawing/2014/main" id="{4A01D894-D4AE-4489-AE85-8B87BFB85F8E}"/>
                  </a:ext>
                </a:extLst>
              </p14:cNvPr>
              <p14:cNvContentPartPr/>
              <p14:nvPr/>
            </p14:nvContentPartPr>
            <p14:xfrm>
              <a:off x="6297840" y="3508920"/>
              <a:ext cx="360" cy="360"/>
            </p14:xfrm>
          </p:contentPart>
        </mc:Choice>
        <mc:Fallback xmlns="">
          <p:pic>
            <p:nvPicPr>
              <p:cNvPr id="13" name="Encre 12">
                <a:extLst>
                  <a:ext uri="{FF2B5EF4-FFF2-40B4-BE49-F238E27FC236}">
                    <a16:creationId xmlns:a16="http://schemas.microsoft.com/office/drawing/2014/main" id="{4A01D894-D4AE-4489-AE85-8B87BFB85F8E}"/>
                  </a:ext>
                </a:extLst>
              </p:cNvPr>
              <p:cNvPicPr/>
              <p:nvPr/>
            </p:nvPicPr>
            <p:blipFill>
              <a:blip r:embed="rId14"/>
              <a:stretch>
                <a:fillRect/>
              </a:stretch>
            </p:blipFill>
            <p:spPr>
              <a:xfrm>
                <a:off x="6288480" y="3499560"/>
                <a:ext cx="19080" cy="19080"/>
              </a:xfrm>
              <a:prstGeom prst="rect">
                <a:avLst/>
              </a:prstGeom>
            </p:spPr>
          </p:pic>
        </mc:Fallback>
      </mc:AlternateContent>
    </p:spTree>
    <p:extLst>
      <p:ext uri="{BB962C8B-B14F-4D97-AF65-F5344CB8AC3E}">
        <p14:creationId xmlns:p14="http://schemas.microsoft.com/office/powerpoint/2010/main" val="159387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737508"/>
            <a:ext cx="592455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259632" y="548680"/>
            <a:ext cx="4032448" cy="677108"/>
          </a:xfrm>
          <a:prstGeom prst="rect">
            <a:avLst/>
          </a:prstGeom>
          <a:solidFill>
            <a:schemeClr val="bg1"/>
          </a:solidFill>
        </p:spPr>
        <p:txBody>
          <a:bodyPr wrap="square" rtlCol="0">
            <a:spAutoFit/>
          </a:bodyPr>
          <a:lstStyle/>
          <a:p>
            <a:r>
              <a:rPr lang="fr-FR" dirty="0"/>
              <a:t>F. Griffith : 1928</a:t>
            </a:r>
          </a:p>
          <a:p>
            <a:r>
              <a:rPr lang="fr-FR" sz="2000" dirty="0"/>
              <a:t> </a:t>
            </a:r>
            <a:endParaRPr lang="fr-FR" sz="800" dirty="0"/>
          </a:p>
        </p:txBody>
      </p:sp>
      <p:sp>
        <p:nvSpPr>
          <p:cNvPr id="3" name="ZoneTexte 2"/>
          <p:cNvSpPr txBox="1"/>
          <p:nvPr/>
        </p:nvSpPr>
        <p:spPr>
          <a:xfrm>
            <a:off x="1398674" y="5618276"/>
            <a:ext cx="6346651" cy="507831"/>
          </a:xfrm>
          <a:prstGeom prst="rect">
            <a:avLst/>
          </a:prstGeom>
          <a:solidFill>
            <a:schemeClr val="bg1"/>
          </a:solidFill>
        </p:spPr>
        <p:txBody>
          <a:bodyPr wrap="square" rtlCol="0">
            <a:spAutoFit/>
          </a:bodyPr>
          <a:lstStyle/>
          <a:p>
            <a:pPr algn="ctr"/>
            <a:endParaRPr lang="fr-FR" sz="900" dirty="0">
              <a:sym typeface="Wingdings 3"/>
            </a:endParaRPr>
          </a:p>
          <a:p>
            <a:pPr algn="ctr"/>
            <a:r>
              <a:rPr lang="fr-FR" dirty="0">
                <a:sym typeface="Wingdings 3"/>
              </a:rPr>
              <a:t> </a:t>
            </a:r>
            <a:r>
              <a:rPr lang="fr-FR" dirty="0"/>
              <a:t>existence d’un principe transformant dans les bactéries mortes</a:t>
            </a:r>
          </a:p>
        </p:txBody>
      </p:sp>
      <p:sp>
        <p:nvSpPr>
          <p:cNvPr id="6" name="Rectangle 5"/>
          <p:cNvSpPr/>
          <p:nvPr/>
        </p:nvSpPr>
        <p:spPr>
          <a:xfrm>
            <a:off x="1609725" y="1225788"/>
            <a:ext cx="730027"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147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75656" y="2045166"/>
            <a:ext cx="6192688" cy="1815882"/>
          </a:xfrm>
          <a:prstGeom prst="rect">
            <a:avLst/>
          </a:prstGeom>
          <a:noFill/>
        </p:spPr>
        <p:txBody>
          <a:bodyPr wrap="square" rtlCol="0">
            <a:spAutoFit/>
          </a:bodyPr>
          <a:lstStyle/>
          <a:p>
            <a:pPr algn="ctr"/>
            <a:r>
              <a:rPr lang="fr-FR" sz="2800" b="1" dirty="0" smtClean="0"/>
              <a:t>Au contact de bactéries mortes,</a:t>
            </a:r>
          </a:p>
          <a:p>
            <a:pPr algn="ctr"/>
            <a:r>
              <a:rPr lang="fr-FR" sz="2800" b="1" dirty="0" smtClean="0"/>
              <a:t> des bactéries vivantes acquièrent leur phénotype</a:t>
            </a:r>
          </a:p>
          <a:p>
            <a:pPr algn="ctr"/>
            <a:r>
              <a:rPr lang="fr-FR" sz="2800" b="1" dirty="0" smtClean="0">
                <a:sym typeface="Symbol" panose="05050102010706020507" pitchFamily="18" charset="2"/>
              </a:rPr>
              <a:t> </a:t>
            </a:r>
            <a:r>
              <a:rPr lang="fr-FR" sz="2800" b="1" dirty="0" smtClean="0">
                <a:solidFill>
                  <a:srgbClr val="FF0000"/>
                </a:solidFill>
                <a:sym typeface="Symbol" panose="05050102010706020507" pitchFamily="18" charset="2"/>
              </a:rPr>
              <a:t>transfert d’un caractère héréditaire</a:t>
            </a:r>
            <a:endParaRPr lang="fr-FR" sz="2800" b="1" dirty="0">
              <a:solidFill>
                <a:srgbClr val="FF0000"/>
              </a:solidFill>
            </a:endParaRPr>
          </a:p>
        </p:txBody>
      </p:sp>
    </p:spTree>
    <p:extLst>
      <p:ext uri="{BB962C8B-B14F-4D97-AF65-F5344CB8AC3E}">
        <p14:creationId xmlns:p14="http://schemas.microsoft.com/office/powerpoint/2010/main" val="2925793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570434" y="188640"/>
            <a:ext cx="8064896" cy="6696744"/>
            <a:chOff x="323528" y="-27384"/>
            <a:chExt cx="8064896" cy="6696744"/>
          </a:xfrm>
        </p:grpSpPr>
        <p:grpSp>
          <p:nvGrpSpPr>
            <p:cNvPr id="5" name="Groupe 4"/>
            <p:cNvGrpSpPr/>
            <p:nvPr/>
          </p:nvGrpSpPr>
          <p:grpSpPr>
            <a:xfrm>
              <a:off x="323528" y="-27384"/>
              <a:ext cx="7200800" cy="6696744"/>
              <a:chOff x="-422169" y="-27384"/>
              <a:chExt cx="7200800" cy="6696744"/>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1099" y="295781"/>
                <a:ext cx="3662909" cy="637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22169" y="-27384"/>
                <a:ext cx="5616624" cy="507831"/>
              </a:xfrm>
              <a:prstGeom prst="rect">
                <a:avLst/>
              </a:prstGeom>
              <a:solidFill>
                <a:schemeClr val="bg1"/>
              </a:solidFill>
            </p:spPr>
            <p:txBody>
              <a:bodyPr wrap="square" rtlCol="0">
                <a:spAutoFit/>
              </a:bodyPr>
              <a:lstStyle/>
              <a:p>
                <a:r>
                  <a:rPr lang="fr-FR" dirty="0"/>
                  <a:t>O. Avery, C. </a:t>
                </a:r>
                <a:r>
                  <a:rPr lang="fr-FR" dirty="0" err="1"/>
                  <a:t>MacLeod</a:t>
                </a:r>
                <a:r>
                  <a:rPr lang="fr-FR" dirty="0"/>
                  <a:t> et M. </a:t>
                </a:r>
                <a:r>
                  <a:rPr lang="fr-FR" dirty="0" err="1"/>
                  <a:t>McCarty</a:t>
                </a:r>
                <a:r>
                  <a:rPr lang="fr-FR" dirty="0"/>
                  <a:t> : 1944</a:t>
                </a:r>
              </a:p>
              <a:p>
                <a:endParaRPr lang="fr-FR" sz="800" dirty="0"/>
              </a:p>
            </p:txBody>
          </p:sp>
          <p:sp>
            <p:nvSpPr>
              <p:cNvPr id="3" name="Arc 2"/>
              <p:cNvSpPr/>
              <p:nvPr/>
            </p:nvSpPr>
            <p:spPr>
              <a:xfrm>
                <a:off x="1907704" y="1916832"/>
                <a:ext cx="3790807" cy="1800200"/>
              </a:xfrm>
              <a:prstGeom prst="arc">
                <a:avLst>
                  <a:gd name="adj1" fmla="val 15829606"/>
                  <a:gd name="adj2" fmla="val 36778"/>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ZoneTexte 3"/>
              <p:cNvSpPr txBox="1"/>
              <p:nvPr/>
            </p:nvSpPr>
            <p:spPr>
              <a:xfrm>
                <a:off x="4618391" y="2931759"/>
                <a:ext cx="2160240" cy="830997"/>
              </a:xfrm>
              <a:prstGeom prst="rect">
                <a:avLst/>
              </a:prstGeom>
              <a:noFill/>
            </p:spPr>
            <p:txBody>
              <a:bodyPr wrap="square" rtlCol="0">
                <a:spAutoFit/>
              </a:bodyPr>
              <a:lstStyle/>
              <a:p>
                <a:pPr algn="ctr"/>
                <a:r>
                  <a:rPr lang="fr-FR" sz="1600" dirty="0"/>
                  <a:t>extraction d’ADN de la souche S chauffée et mélange à la souche R</a:t>
                </a:r>
              </a:p>
            </p:txBody>
          </p:sp>
          <p:sp>
            <p:nvSpPr>
              <p:cNvPr id="6" name="Arc 5"/>
              <p:cNvSpPr/>
              <p:nvPr/>
            </p:nvSpPr>
            <p:spPr>
              <a:xfrm rot="16200000" flipH="1" flipV="1">
                <a:off x="3929452" y="2677779"/>
                <a:ext cx="1233862" cy="2304256"/>
              </a:xfrm>
              <a:prstGeom prst="arc">
                <a:avLst>
                  <a:gd name="adj1" fmla="val 16190226"/>
                  <a:gd name="adj2" fmla="val 174557"/>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7" name="Rectangle 6"/>
            <p:cNvSpPr/>
            <p:nvPr/>
          </p:nvSpPr>
          <p:spPr>
            <a:xfrm>
              <a:off x="1732806" y="6443917"/>
              <a:ext cx="2387539" cy="180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084168" y="4093760"/>
              <a:ext cx="2304256" cy="646331"/>
            </a:xfrm>
            <a:prstGeom prst="rect">
              <a:avLst/>
            </a:prstGeom>
            <a:solidFill>
              <a:schemeClr val="bg1"/>
            </a:solidFill>
            <a:ln>
              <a:solidFill>
                <a:srgbClr val="FF0000"/>
              </a:solidFill>
            </a:ln>
          </p:spPr>
          <p:txBody>
            <a:bodyPr wrap="square" rtlCol="0">
              <a:spAutoFit/>
            </a:bodyPr>
            <a:lstStyle/>
            <a:p>
              <a:pPr algn="ctr"/>
              <a:r>
                <a:rPr lang="fr-FR" b="1" dirty="0" smtClean="0">
                  <a:solidFill>
                    <a:srgbClr val="FF0000"/>
                  </a:solidFill>
                </a:rPr>
                <a:t>1</a:t>
              </a:r>
              <a:r>
                <a:rPr lang="fr-FR" b="1" baseline="30000" dirty="0" smtClean="0">
                  <a:solidFill>
                    <a:srgbClr val="FF0000"/>
                  </a:solidFill>
                </a:rPr>
                <a:t>ère</a:t>
              </a:r>
              <a:r>
                <a:rPr lang="fr-FR" b="1" dirty="0" smtClean="0">
                  <a:solidFill>
                    <a:srgbClr val="FF0000"/>
                  </a:solidFill>
                </a:rPr>
                <a:t> transformation </a:t>
              </a:r>
              <a:r>
                <a:rPr lang="fr-FR" b="1" dirty="0">
                  <a:solidFill>
                    <a:srgbClr val="FF0000"/>
                  </a:solidFill>
                </a:rPr>
                <a:t>bactérienne par ADN</a:t>
              </a:r>
            </a:p>
          </p:txBody>
        </p:sp>
      </p:grpSp>
    </p:spTree>
    <p:extLst>
      <p:ext uri="{BB962C8B-B14F-4D97-AF65-F5344CB8AC3E}">
        <p14:creationId xmlns:p14="http://schemas.microsoft.com/office/powerpoint/2010/main" val="38621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167764" y="-347003"/>
            <a:ext cx="6534727" cy="6080259"/>
            <a:chOff x="1023146" y="-243407"/>
            <a:chExt cx="6732750" cy="6288815"/>
          </a:xfrm>
        </p:grpSpPr>
        <p:grpSp>
          <p:nvGrpSpPr>
            <p:cNvPr id="7" name="Groupe 6"/>
            <p:cNvGrpSpPr/>
            <p:nvPr/>
          </p:nvGrpSpPr>
          <p:grpSpPr>
            <a:xfrm>
              <a:off x="1023146" y="-243407"/>
              <a:ext cx="6732750" cy="6288815"/>
              <a:chOff x="1057845" y="-310787"/>
              <a:chExt cx="6769946" cy="6356195"/>
            </a:xfrm>
          </p:grpSpPr>
          <p:grpSp>
            <p:nvGrpSpPr>
              <p:cNvPr id="4" name="Groupe 3"/>
              <p:cNvGrpSpPr/>
              <p:nvPr/>
            </p:nvGrpSpPr>
            <p:grpSpPr>
              <a:xfrm>
                <a:off x="1057845" y="-310787"/>
                <a:ext cx="6769946" cy="6356195"/>
                <a:chOff x="1173695" y="-109275"/>
                <a:chExt cx="6546759" cy="6154683"/>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73695" y="524973"/>
                  <a:ext cx="6546759" cy="5520435"/>
                </a:xfrm>
                <a:prstGeom prst="rect">
                  <a:avLst/>
                </a:prstGeom>
              </p:spPr>
            </p:pic>
            <p:pic>
              <p:nvPicPr>
                <p:cNvPr id="3" name="Image 2"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16314" y="-109275"/>
                  <a:ext cx="2122078" cy="2810359"/>
                </a:xfrm>
                <a:prstGeom prst="rect">
                  <a:avLst/>
                </a:prstGeom>
              </p:spPr>
            </p:pic>
          </p:grpSp>
          <p:sp>
            <p:nvSpPr>
              <p:cNvPr id="5" name="ZoneTexte 4"/>
              <p:cNvSpPr txBox="1"/>
              <p:nvPr/>
            </p:nvSpPr>
            <p:spPr>
              <a:xfrm>
                <a:off x="2191324" y="5249193"/>
                <a:ext cx="4943720" cy="737196"/>
              </a:xfrm>
              <a:prstGeom prst="rect">
                <a:avLst/>
              </a:prstGeom>
              <a:solidFill>
                <a:schemeClr val="bg1"/>
              </a:solidFill>
            </p:spPr>
            <p:txBody>
              <a:bodyPr wrap="square" rtlCol="0">
                <a:spAutoFit/>
              </a:bodyPr>
              <a:lstStyle/>
              <a:p>
                <a:pPr algn="ctr">
                  <a:lnSpc>
                    <a:spcPct val="150000"/>
                  </a:lnSpc>
                </a:pPr>
                <a:r>
                  <a:rPr lang="fr-FR" sz="1400" dirty="0">
                    <a:solidFill>
                      <a:schemeClr val="tx1">
                        <a:lumMod val="75000"/>
                        <a:lumOff val="25000"/>
                      </a:schemeClr>
                    </a:solidFill>
                    <a:latin typeface="Arial Black" pitchFamily="34" charset="0"/>
                  </a:rPr>
                  <a:t>Oswald Avery présente ses résultats en 1940</a:t>
                </a:r>
              </a:p>
              <a:p>
                <a:pPr algn="ctr">
                  <a:lnSpc>
                    <a:spcPct val="150000"/>
                  </a:lnSpc>
                </a:pPr>
                <a:r>
                  <a:rPr lang="fr-FR" sz="1400" dirty="0">
                    <a:solidFill>
                      <a:schemeClr val="tx1">
                        <a:lumMod val="75000"/>
                        <a:lumOff val="25000"/>
                      </a:schemeClr>
                    </a:solidFill>
                    <a:latin typeface="Arial Black" pitchFamily="34" charset="0"/>
                  </a:rPr>
                  <a:t>Les scientifique sont septiques…</a:t>
                </a:r>
              </a:p>
            </p:txBody>
          </p:sp>
          <p:sp>
            <p:nvSpPr>
              <p:cNvPr id="6" name="ZoneTexte 5"/>
              <p:cNvSpPr txBox="1"/>
              <p:nvPr/>
            </p:nvSpPr>
            <p:spPr>
              <a:xfrm>
                <a:off x="2691302" y="999244"/>
                <a:ext cx="1086087" cy="611313"/>
              </a:xfrm>
              <a:prstGeom prst="rect">
                <a:avLst/>
              </a:prstGeom>
              <a:solidFill>
                <a:schemeClr val="bg1"/>
              </a:solidFill>
              <a:ln>
                <a:noFill/>
              </a:ln>
            </p:spPr>
            <p:txBody>
              <a:bodyPr wrap="square" rtlCol="0">
                <a:spAutoFit/>
              </a:bodyPr>
              <a:lstStyle/>
              <a:p>
                <a:pPr algn="ctr"/>
                <a:r>
                  <a:rPr lang="fr-FR" sz="1600" dirty="0">
                    <a:solidFill>
                      <a:schemeClr val="tx1">
                        <a:lumMod val="75000"/>
                        <a:lumOff val="25000"/>
                      </a:schemeClr>
                    </a:solidFill>
                    <a:latin typeface="Arial Black" pitchFamily="34" charset="0"/>
                  </a:rPr>
                  <a:t>C’est</a:t>
                </a:r>
              </a:p>
              <a:p>
                <a:pPr algn="ctr"/>
                <a:r>
                  <a:rPr lang="fr-FR" sz="1600" dirty="0">
                    <a:solidFill>
                      <a:schemeClr val="tx1">
                        <a:lumMod val="95000"/>
                        <a:lumOff val="5000"/>
                      </a:schemeClr>
                    </a:solidFill>
                    <a:latin typeface="Berlin Sans FB Demi" pitchFamily="34" charset="0"/>
                  </a:rPr>
                  <a:t>de </a:t>
                </a:r>
                <a:r>
                  <a:rPr lang="fr-FR" sz="1600" dirty="0">
                    <a:solidFill>
                      <a:schemeClr val="tx1">
                        <a:lumMod val="75000"/>
                        <a:lumOff val="25000"/>
                      </a:schemeClr>
                    </a:solidFill>
                    <a:latin typeface="Berlin Sans FB Demi" pitchFamily="34" charset="0"/>
                  </a:rPr>
                  <a:t>l’ADN</a:t>
                </a:r>
              </a:p>
            </p:txBody>
          </p:sp>
        </p:grpSp>
        <p:sp>
          <p:nvSpPr>
            <p:cNvPr id="8" name="Rectangle à coins arrondis 7"/>
            <p:cNvSpPr/>
            <p:nvPr/>
          </p:nvSpPr>
          <p:spPr>
            <a:xfrm>
              <a:off x="1331640" y="3429000"/>
              <a:ext cx="144016"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72926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3030201" y="3013502"/>
            <a:ext cx="3083601" cy="830997"/>
          </a:xfrm>
          <a:prstGeom prst="rect">
            <a:avLst/>
          </a:prstGeom>
        </p:spPr>
        <p:txBody>
          <a:bodyPr wrap="none">
            <a:spAutoFit/>
          </a:bodyPr>
          <a:lstStyle/>
          <a:p>
            <a:pPr algn="ctr"/>
            <a:r>
              <a:rPr lang="fr-FR" sz="2400" b="1" dirty="0" smtClean="0">
                <a:solidFill>
                  <a:srgbClr val="FF0000"/>
                </a:solidFill>
              </a:rPr>
              <a:t>2.2 Test </a:t>
            </a:r>
            <a:r>
              <a:rPr lang="fr-FR" sz="2400" b="1" dirty="0">
                <a:solidFill>
                  <a:srgbClr val="FF0000"/>
                </a:solidFill>
              </a:rPr>
              <a:t>de fluctuation </a:t>
            </a:r>
          </a:p>
          <a:p>
            <a:pPr algn="ctr"/>
            <a:endParaRPr lang="fr-FR" sz="2400" b="1" dirty="0">
              <a:solidFill>
                <a:srgbClr val="FF0000"/>
              </a:solidFill>
            </a:endParaRPr>
          </a:p>
        </p:txBody>
      </p:sp>
    </p:spTree>
    <p:extLst>
      <p:ext uri="{BB962C8B-B14F-4D97-AF65-F5344CB8AC3E}">
        <p14:creationId xmlns:p14="http://schemas.microsoft.com/office/powerpoint/2010/main" val="17359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134992" y="1124742"/>
            <a:ext cx="6874017" cy="3944031"/>
            <a:chOff x="1136657" y="1124742"/>
            <a:chExt cx="6874017" cy="3944031"/>
          </a:xfrm>
        </p:grpSpPr>
        <p:grpSp>
          <p:nvGrpSpPr>
            <p:cNvPr id="4" name="Groupe 3"/>
            <p:cNvGrpSpPr/>
            <p:nvPr/>
          </p:nvGrpSpPr>
          <p:grpSpPr>
            <a:xfrm>
              <a:off x="1136657" y="1124742"/>
              <a:ext cx="3089441" cy="3944031"/>
              <a:chOff x="447137" y="543270"/>
              <a:chExt cx="2716357" cy="3518787"/>
            </a:xfrm>
          </p:grpSpPr>
          <p:pic>
            <p:nvPicPr>
              <p:cNvPr id="4098" name="Picture 2" descr="Luria and Delbruck"/>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9496" y="543270"/>
                <a:ext cx="2611641" cy="3205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47137" y="3732546"/>
                <a:ext cx="2716357" cy="329511"/>
              </a:xfrm>
              <a:prstGeom prst="rect">
                <a:avLst/>
              </a:prstGeom>
              <a:noFill/>
              <a:ln>
                <a:noFill/>
              </a:ln>
            </p:spPr>
            <p:txBody>
              <a:bodyPr wrap="square" rtlCol="0">
                <a:spAutoFit/>
              </a:bodyPr>
              <a:lstStyle/>
              <a:p>
                <a:pPr algn="ctr"/>
                <a:r>
                  <a:rPr lang="fr-FR" dirty="0" err="1"/>
                  <a:t>Delbruck</a:t>
                </a:r>
                <a:r>
                  <a:rPr lang="fr-FR" dirty="0"/>
                  <a:t> </a:t>
                </a:r>
                <a:r>
                  <a:rPr lang="fr-FR" dirty="0" smtClean="0"/>
                  <a:t>Max </a:t>
                </a:r>
                <a:r>
                  <a:rPr lang="fr-FR" dirty="0"/>
                  <a:t>et </a:t>
                </a:r>
                <a:r>
                  <a:rPr lang="fr-FR" dirty="0" err="1"/>
                  <a:t>Luria</a:t>
                </a:r>
                <a:r>
                  <a:rPr lang="fr-FR" dirty="0"/>
                  <a:t> </a:t>
                </a:r>
                <a:r>
                  <a:rPr lang="fr-FR" dirty="0" smtClean="0"/>
                  <a:t>Salvador</a:t>
                </a:r>
                <a:endParaRPr lang="fr-FR" dirty="0"/>
              </a:p>
            </p:txBody>
          </p:sp>
        </p:grpSp>
        <p:grpSp>
          <p:nvGrpSpPr>
            <p:cNvPr id="5" name="Groupe 4"/>
            <p:cNvGrpSpPr/>
            <p:nvPr/>
          </p:nvGrpSpPr>
          <p:grpSpPr>
            <a:xfrm>
              <a:off x="4355976" y="1627522"/>
              <a:ext cx="3654698" cy="2587611"/>
              <a:chOff x="4352646" y="1700808"/>
              <a:chExt cx="3654698" cy="2587611"/>
            </a:xfrm>
          </p:grpSpPr>
          <p:sp>
            <p:nvSpPr>
              <p:cNvPr id="9" name="ZoneTexte 8"/>
              <p:cNvSpPr txBox="1"/>
              <p:nvPr/>
            </p:nvSpPr>
            <p:spPr>
              <a:xfrm>
                <a:off x="4352646" y="1700808"/>
                <a:ext cx="3654698" cy="1477328"/>
              </a:xfrm>
              <a:prstGeom prst="rect">
                <a:avLst/>
              </a:prstGeom>
              <a:noFill/>
            </p:spPr>
            <p:txBody>
              <a:bodyPr wrap="square" rtlCol="0">
                <a:spAutoFit/>
              </a:bodyPr>
              <a:lstStyle/>
              <a:p>
                <a:pPr algn="ctr"/>
                <a:r>
                  <a:rPr lang="fr-FR" dirty="0" smtClean="0"/>
                  <a:t>Biologistes spécialistes des </a:t>
                </a:r>
                <a:r>
                  <a:rPr lang="fr-FR" b="1" dirty="0" smtClean="0">
                    <a:solidFill>
                      <a:srgbClr val="FF0000"/>
                    </a:solidFill>
                  </a:rPr>
                  <a:t>bactériophages</a:t>
                </a:r>
              </a:p>
              <a:p>
                <a:pPr algn="ctr"/>
                <a:endParaRPr lang="fr-FR" b="1" dirty="0">
                  <a:solidFill>
                    <a:srgbClr val="FF0000"/>
                  </a:solidFill>
                </a:endParaRPr>
              </a:p>
              <a:p>
                <a:pPr algn="ctr"/>
                <a:r>
                  <a:rPr lang="fr-FR" dirty="0" smtClean="0"/>
                  <a:t>Les bactériophages sont des virus qui n’infectent que les bactéries</a:t>
                </a:r>
                <a:endParaRPr lang="fr-FR" dirty="0"/>
              </a:p>
            </p:txBody>
          </p:sp>
          <p:pic>
            <p:nvPicPr>
              <p:cNvPr id="14" name="Image 13" descr="Capture d’écran"/>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287971">
                <a:off x="5807089" y="3303277"/>
                <a:ext cx="745813" cy="985142"/>
              </a:xfrm>
              <a:prstGeom prst="rect">
                <a:avLst/>
              </a:prstGeom>
            </p:spPr>
          </p:pic>
        </p:grpSp>
      </p:grpSp>
    </p:spTree>
    <p:extLst>
      <p:ext uri="{BB962C8B-B14F-4D97-AF65-F5344CB8AC3E}">
        <p14:creationId xmlns:p14="http://schemas.microsoft.com/office/powerpoint/2010/main" val="84299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2516" y="203928"/>
            <a:ext cx="3878968" cy="800219"/>
          </a:xfrm>
          <a:prstGeom prst="rect">
            <a:avLst/>
          </a:prstGeom>
          <a:noFill/>
        </p:spPr>
        <p:txBody>
          <a:bodyPr wrap="square" rtlCol="0">
            <a:spAutoFit/>
          </a:bodyPr>
          <a:lstStyle/>
          <a:p>
            <a:pPr algn="ctr"/>
            <a:r>
              <a:rPr lang="fr-FR" sz="2000" b="1" dirty="0">
                <a:solidFill>
                  <a:srgbClr val="FF0000"/>
                </a:solidFill>
              </a:rPr>
              <a:t> Test de </a:t>
            </a:r>
            <a:r>
              <a:rPr lang="fr-FR" sz="2000" b="1" dirty="0" smtClean="0">
                <a:solidFill>
                  <a:srgbClr val="FF0000"/>
                </a:solidFill>
              </a:rPr>
              <a:t>fluctuation</a:t>
            </a:r>
          </a:p>
          <a:p>
            <a:pPr algn="ctr"/>
            <a:r>
              <a:rPr lang="fr-FR" sz="2000" b="1" dirty="0" smtClean="0">
                <a:solidFill>
                  <a:srgbClr val="FF0000"/>
                </a:solidFill>
              </a:rPr>
              <a:t> </a:t>
            </a:r>
            <a:r>
              <a:rPr lang="fr-FR" dirty="0"/>
              <a:t>(</a:t>
            </a:r>
            <a:r>
              <a:rPr lang="fr-FR" dirty="0" smtClean="0"/>
              <a:t>1943</a:t>
            </a:r>
            <a:r>
              <a:rPr lang="fr-FR" dirty="0"/>
              <a:t>)</a:t>
            </a:r>
          </a:p>
          <a:p>
            <a:pPr algn="ctr"/>
            <a:endParaRPr lang="fr-FR" sz="600" dirty="0"/>
          </a:p>
        </p:txBody>
      </p:sp>
      <p:pic>
        <p:nvPicPr>
          <p:cNvPr id="1026" name="Picture 2" descr="Mise en évidence de bactériophages telluriqu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4737" y="1162352"/>
            <a:ext cx="6326349" cy="301388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995936" y="1317977"/>
            <a:ext cx="2977977" cy="800219"/>
          </a:xfrm>
          <a:prstGeom prst="rect">
            <a:avLst/>
          </a:prstGeom>
          <a:solidFill>
            <a:schemeClr val="bg1"/>
          </a:solidFill>
          <a:ln w="12700">
            <a:solidFill>
              <a:schemeClr val="tx1"/>
            </a:solidFill>
            <a:prstDash val="solid"/>
          </a:ln>
        </p:spPr>
        <p:txBody>
          <a:bodyPr wrap="square" rtlCol="0">
            <a:spAutoFit/>
          </a:bodyPr>
          <a:lstStyle/>
          <a:p>
            <a:pPr algn="ctr"/>
            <a:endParaRPr lang="fr-FR" sz="700" dirty="0"/>
          </a:p>
          <a:p>
            <a:pPr algn="ctr"/>
            <a:r>
              <a:rPr lang="fr-FR" sz="1600" dirty="0"/>
              <a:t>plages de lyse translucides</a:t>
            </a:r>
          </a:p>
          <a:p>
            <a:pPr algn="ctr"/>
            <a:r>
              <a:rPr lang="fr-FR" sz="1600" dirty="0"/>
              <a:t>dans le tapis bactérien opaque</a:t>
            </a:r>
          </a:p>
          <a:p>
            <a:pPr algn="ctr"/>
            <a:endParaRPr lang="fr-FR" sz="700" dirty="0"/>
          </a:p>
        </p:txBody>
      </p:sp>
      <p:cxnSp>
        <p:nvCxnSpPr>
          <p:cNvPr id="7" name="Connecteur droit avec flèche 6"/>
          <p:cNvCxnSpPr/>
          <p:nvPr/>
        </p:nvCxnSpPr>
        <p:spPr>
          <a:xfrm>
            <a:off x="6055337" y="2118196"/>
            <a:ext cx="0" cy="7948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F2450EB7-AB5B-46BE-BD44-494F520F621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95297" y="3789040"/>
            <a:ext cx="2793967" cy="2676230"/>
          </a:xfrm>
          <a:prstGeom prst="rect">
            <a:avLst/>
          </a:prstGeom>
          <a:ln w="3175">
            <a:solidFill>
              <a:schemeClr val="tx1"/>
            </a:solidFill>
          </a:ln>
        </p:spPr>
      </p:pic>
      <p:sp>
        <p:nvSpPr>
          <p:cNvPr id="3" name="Ellipse 2"/>
          <p:cNvSpPr/>
          <p:nvPr/>
        </p:nvSpPr>
        <p:spPr>
          <a:xfrm>
            <a:off x="6981086" y="4005064"/>
            <a:ext cx="466402" cy="432048"/>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166905" y="4653136"/>
            <a:ext cx="3096344" cy="923330"/>
          </a:xfrm>
          <a:prstGeom prst="rect">
            <a:avLst/>
          </a:prstGeom>
          <a:noFill/>
        </p:spPr>
        <p:txBody>
          <a:bodyPr wrap="square" rtlCol="0">
            <a:spAutoFit/>
          </a:bodyPr>
          <a:lstStyle/>
          <a:p>
            <a:pPr algn="ctr"/>
            <a:r>
              <a:rPr lang="fr-FR" dirty="0">
                <a:sym typeface="Symbol"/>
              </a:rPr>
              <a:t>résistance des bactéries à l’infection du bactériophage T1</a:t>
            </a:r>
            <a:endParaRPr lang="fr-FR" dirty="0"/>
          </a:p>
          <a:p>
            <a:pPr algn="ctr"/>
            <a:endParaRPr lang="fr-FR" dirty="0"/>
          </a:p>
        </p:txBody>
      </p:sp>
      <p:cxnSp>
        <p:nvCxnSpPr>
          <p:cNvPr id="13" name="Connecteur droit avec flèche 12"/>
          <p:cNvCxnSpPr>
            <a:stCxn id="4" idx="3"/>
          </p:cNvCxnSpPr>
          <p:nvPr/>
        </p:nvCxnSpPr>
        <p:spPr>
          <a:xfrm flipV="1">
            <a:off x="5263249" y="4276204"/>
            <a:ext cx="1717837" cy="838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93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19572" y="2361654"/>
            <a:ext cx="7704856" cy="830997"/>
          </a:xfrm>
          <a:prstGeom prst="rect">
            <a:avLst/>
          </a:prstGeom>
          <a:noFill/>
        </p:spPr>
        <p:txBody>
          <a:bodyPr wrap="square" rtlCol="0">
            <a:spAutoFit/>
          </a:bodyPr>
          <a:lstStyle/>
          <a:p>
            <a:pPr algn="ctr"/>
            <a:r>
              <a:rPr lang="fr-FR" sz="4800" b="1" dirty="0" smtClean="0">
                <a:solidFill>
                  <a:srgbClr val="FF0000"/>
                </a:solidFill>
                <a:latin typeface="Calibri" pitchFamily="34" charset="0"/>
              </a:rPr>
              <a:t>VI- </a:t>
            </a:r>
            <a:r>
              <a:rPr lang="fr-FR" sz="4800" b="1" dirty="0">
                <a:solidFill>
                  <a:srgbClr val="FF0000"/>
                </a:solidFill>
                <a:latin typeface="Calibri" pitchFamily="34" charset="0"/>
              </a:rPr>
              <a:t>Génétique bactérienne</a:t>
            </a:r>
          </a:p>
        </p:txBody>
      </p:sp>
    </p:spTree>
    <p:extLst>
      <p:ext uri="{BB962C8B-B14F-4D97-AF65-F5344CB8AC3E}">
        <p14:creationId xmlns:p14="http://schemas.microsoft.com/office/powerpoint/2010/main" val="9226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938" y="476672"/>
            <a:ext cx="7896125" cy="575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39552" y="404664"/>
            <a:ext cx="4608512" cy="461665"/>
          </a:xfrm>
          <a:prstGeom prst="rect">
            <a:avLst/>
          </a:prstGeom>
          <a:solidFill>
            <a:schemeClr val="bg1"/>
          </a:solidFill>
        </p:spPr>
        <p:txBody>
          <a:bodyPr wrap="square" rtlCol="0">
            <a:spAutoFit/>
          </a:bodyPr>
          <a:lstStyle/>
          <a:p>
            <a:r>
              <a:rPr lang="fr-FR" sz="2400" b="1" dirty="0" smtClean="0"/>
              <a:t>Adaptative </a:t>
            </a:r>
            <a:r>
              <a:rPr lang="fr-FR" sz="2400" b="1" dirty="0" err="1" smtClean="0"/>
              <a:t>Hypothesis</a:t>
            </a:r>
            <a:endParaRPr lang="fr-FR" sz="2400" b="1" dirty="0"/>
          </a:p>
        </p:txBody>
      </p:sp>
      <p:sp>
        <p:nvSpPr>
          <p:cNvPr id="4" name="ZoneTexte 3"/>
          <p:cNvSpPr txBox="1"/>
          <p:nvPr/>
        </p:nvSpPr>
        <p:spPr>
          <a:xfrm>
            <a:off x="524983" y="5919663"/>
            <a:ext cx="4608512" cy="461665"/>
          </a:xfrm>
          <a:prstGeom prst="rect">
            <a:avLst/>
          </a:prstGeom>
          <a:solidFill>
            <a:schemeClr val="bg1"/>
          </a:solidFill>
        </p:spPr>
        <p:txBody>
          <a:bodyPr wrap="square" rtlCol="0">
            <a:spAutoFit/>
          </a:bodyPr>
          <a:lstStyle/>
          <a:p>
            <a:r>
              <a:rPr lang="fr-FR" sz="2400" b="1" dirty="0" err="1" smtClean="0"/>
              <a:t>Random</a:t>
            </a:r>
            <a:r>
              <a:rPr lang="fr-FR" sz="2400" b="1" dirty="0" smtClean="0"/>
              <a:t> Mutation </a:t>
            </a:r>
            <a:r>
              <a:rPr lang="fr-FR" sz="2400" b="1" dirty="0" err="1" smtClean="0"/>
              <a:t>Hypothesis</a:t>
            </a:r>
            <a:endParaRPr lang="fr-FR" sz="2400" b="1" dirty="0"/>
          </a:p>
        </p:txBody>
      </p:sp>
      <p:sp>
        <p:nvSpPr>
          <p:cNvPr id="3" name="ZoneTexte 2"/>
          <p:cNvSpPr txBox="1"/>
          <p:nvPr/>
        </p:nvSpPr>
        <p:spPr>
          <a:xfrm>
            <a:off x="7164289" y="5981218"/>
            <a:ext cx="1440160" cy="338554"/>
          </a:xfrm>
          <a:prstGeom prst="rect">
            <a:avLst/>
          </a:prstGeom>
          <a:noFill/>
        </p:spPr>
        <p:txBody>
          <a:bodyPr wrap="square" rtlCol="0">
            <a:spAutoFit/>
          </a:bodyPr>
          <a:lstStyle/>
          <a:p>
            <a:pPr algn="ctr"/>
            <a:r>
              <a:rPr lang="fr-FR" sz="1600" dirty="0" smtClean="0"/>
              <a:t>(fluctuation)</a:t>
            </a:r>
            <a:endParaRPr lang="fr-FR" sz="1600" dirty="0"/>
          </a:p>
        </p:txBody>
      </p:sp>
    </p:spTree>
    <p:extLst>
      <p:ext uri="{BB962C8B-B14F-4D97-AF65-F5344CB8AC3E}">
        <p14:creationId xmlns:p14="http://schemas.microsoft.com/office/powerpoint/2010/main" val="302116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33711" y="620688"/>
            <a:ext cx="7476578" cy="5503807"/>
            <a:chOff x="553656" y="476672"/>
            <a:chExt cx="7926746" cy="5503807"/>
          </a:xfrm>
        </p:grpSpPr>
        <p:pic>
          <p:nvPicPr>
            <p:cNvPr id="3074" name="Picture 2" descr="Résultat de recherche d'images pour &quot;luria delbruck&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9358" y="476672"/>
              <a:ext cx="7814596"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Accolade ouvrante 1"/>
            <p:cNvSpPr/>
            <p:nvPr/>
          </p:nvSpPr>
          <p:spPr>
            <a:xfrm rot="16200000">
              <a:off x="1579770" y="3879050"/>
              <a:ext cx="396044" cy="2448272"/>
            </a:xfrm>
            <a:prstGeom prst="leftBrace">
              <a:avLst>
                <a:gd name="adj1" fmla="val 8333"/>
                <a:gd name="adj2" fmla="val 505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p:cNvSpPr txBox="1"/>
            <p:nvPr/>
          </p:nvSpPr>
          <p:spPr>
            <a:xfrm>
              <a:off x="625663" y="5334148"/>
              <a:ext cx="2304256" cy="646331"/>
            </a:xfrm>
            <a:prstGeom prst="rect">
              <a:avLst/>
            </a:prstGeom>
            <a:noFill/>
          </p:spPr>
          <p:txBody>
            <a:bodyPr wrap="square" rtlCol="0">
              <a:spAutoFit/>
            </a:bodyPr>
            <a:lstStyle/>
            <a:p>
              <a:pPr algn="ctr"/>
              <a:r>
                <a:rPr lang="fr-FR" dirty="0"/>
                <a:t>variance propre</a:t>
              </a:r>
            </a:p>
            <a:p>
              <a:pPr algn="ctr"/>
              <a:r>
                <a:rPr lang="fr-FR" dirty="0"/>
                <a:t> à la manipulation</a:t>
              </a:r>
            </a:p>
          </p:txBody>
        </p:sp>
        <p:sp>
          <p:nvSpPr>
            <p:cNvPr id="5" name="Accolade ouvrante 4"/>
            <p:cNvSpPr/>
            <p:nvPr/>
          </p:nvSpPr>
          <p:spPr>
            <a:xfrm rot="16200000">
              <a:off x="5860127" y="2422375"/>
              <a:ext cx="396044" cy="4844506"/>
            </a:xfrm>
            <a:prstGeom prst="leftBrace">
              <a:avLst>
                <a:gd name="adj1" fmla="val 8333"/>
                <a:gd name="adj2" fmla="val 505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p:cNvSpPr txBox="1"/>
            <p:nvPr/>
          </p:nvSpPr>
          <p:spPr>
            <a:xfrm>
              <a:off x="4817381" y="5125786"/>
              <a:ext cx="2519535" cy="646331"/>
            </a:xfrm>
            <a:prstGeom prst="rect">
              <a:avLst/>
            </a:prstGeom>
            <a:noFill/>
          </p:spPr>
          <p:txBody>
            <a:bodyPr wrap="square" rtlCol="0">
              <a:spAutoFit/>
            </a:bodyPr>
            <a:lstStyle/>
            <a:p>
              <a:pPr algn="ctr"/>
              <a:r>
                <a:rPr lang="fr-FR" dirty="0"/>
                <a:t>variance due au taux de mutation spontanée</a:t>
              </a:r>
            </a:p>
          </p:txBody>
        </p:sp>
      </p:grpSp>
    </p:spTree>
    <p:extLst>
      <p:ext uri="{BB962C8B-B14F-4D97-AF65-F5344CB8AC3E}">
        <p14:creationId xmlns:p14="http://schemas.microsoft.com/office/powerpoint/2010/main" val="3091692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984773" y="836712"/>
            <a:ext cx="5174455" cy="4096444"/>
            <a:chOff x="1984773" y="1620694"/>
            <a:chExt cx="5174455" cy="4096444"/>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84773" y="1620694"/>
              <a:ext cx="5174455" cy="4096444"/>
            </a:xfrm>
            <a:prstGeom prst="rect">
              <a:avLst/>
            </a:prstGeom>
          </p:spPr>
        </p:pic>
        <p:sp>
          <p:nvSpPr>
            <p:cNvPr id="6" name="Rectangle 5"/>
            <p:cNvSpPr/>
            <p:nvPr/>
          </p:nvSpPr>
          <p:spPr>
            <a:xfrm>
              <a:off x="2051720" y="1700808"/>
              <a:ext cx="4814415" cy="36724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ZoneTexte 7"/>
          <p:cNvSpPr txBox="1"/>
          <p:nvPr/>
        </p:nvSpPr>
        <p:spPr>
          <a:xfrm>
            <a:off x="1902457" y="4933156"/>
            <a:ext cx="5112940" cy="646331"/>
          </a:xfrm>
          <a:prstGeom prst="rect">
            <a:avLst/>
          </a:prstGeom>
          <a:noFill/>
        </p:spPr>
        <p:txBody>
          <a:bodyPr wrap="square" rtlCol="0">
            <a:spAutoFit/>
          </a:bodyPr>
          <a:lstStyle/>
          <a:p>
            <a:pPr algn="ctr"/>
            <a:r>
              <a:rPr lang="fr-FR" b="1" dirty="0" smtClean="0">
                <a:solidFill>
                  <a:srgbClr val="FF0000"/>
                </a:solidFill>
              </a:rPr>
              <a:t>Ce sont bien des mutations spontanées de l’ADN qui sont à l’origine de la résistance aux bactériophages</a:t>
            </a:r>
            <a:endParaRPr lang="fr-FR" b="1" dirty="0">
              <a:solidFill>
                <a:srgbClr val="FF0000"/>
              </a:solidFill>
            </a:endParaRPr>
          </a:p>
        </p:txBody>
      </p:sp>
    </p:spTree>
    <p:extLst>
      <p:ext uri="{BB962C8B-B14F-4D97-AF65-F5344CB8AC3E}">
        <p14:creationId xmlns:p14="http://schemas.microsoft.com/office/powerpoint/2010/main" val="178476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1628800"/>
            <a:ext cx="7056784" cy="2739211"/>
          </a:xfrm>
          <a:prstGeom prst="rect">
            <a:avLst/>
          </a:prstGeom>
          <a:noFill/>
        </p:spPr>
        <p:txBody>
          <a:bodyPr wrap="square" rtlCol="0">
            <a:spAutoFit/>
          </a:bodyPr>
          <a:lstStyle/>
          <a:p>
            <a:pPr algn="ctr"/>
            <a:r>
              <a:rPr lang="fr-FR" sz="2000" b="1" dirty="0" smtClean="0"/>
              <a:t>Un organisme</a:t>
            </a:r>
          </a:p>
          <a:p>
            <a:pPr algn="ctr"/>
            <a:r>
              <a:rPr lang="fr-FR" sz="2000" b="1" dirty="0" smtClean="0"/>
              <a:t> </a:t>
            </a:r>
            <a:endParaRPr lang="fr-FR" sz="500" b="1" dirty="0" smtClean="0"/>
          </a:p>
          <a:p>
            <a:pPr marL="342900" indent="-342900" algn="just">
              <a:buFontTx/>
              <a:buChar char="-"/>
            </a:pPr>
            <a:r>
              <a:rPr lang="fr-FR" sz="2000" b="1" dirty="0" smtClean="0"/>
              <a:t>contient de l’ADN </a:t>
            </a:r>
          </a:p>
          <a:p>
            <a:pPr marL="342900" indent="-342900" algn="just">
              <a:buFontTx/>
              <a:buChar char="-"/>
            </a:pPr>
            <a:r>
              <a:rPr lang="fr-FR" sz="2000" b="1" dirty="0"/>
              <a:t>s</a:t>
            </a:r>
            <a:r>
              <a:rPr lang="fr-FR" sz="2000" b="1" dirty="0" smtClean="0"/>
              <a:t>on ADN subit des mutations spontanées</a:t>
            </a:r>
          </a:p>
          <a:p>
            <a:pPr marL="342900" indent="-342900" algn="just">
              <a:buFontTx/>
              <a:buChar char="-"/>
            </a:pPr>
            <a:r>
              <a:rPr lang="fr-FR" sz="2000" b="1" dirty="0"/>
              <a:t>l</a:t>
            </a:r>
            <a:r>
              <a:rPr lang="fr-FR" sz="2000" b="1" dirty="0" smtClean="0"/>
              <a:t>e génome est invisible et donc pas directement accessible</a:t>
            </a:r>
          </a:p>
          <a:p>
            <a:pPr marL="342900" indent="-342900" algn="just">
              <a:buFontTx/>
              <a:buChar char="-"/>
            </a:pPr>
            <a:r>
              <a:rPr lang="fr-FR" sz="2000" b="1" dirty="0"/>
              <a:t>o</a:t>
            </a:r>
            <a:r>
              <a:rPr lang="fr-FR" sz="2000" b="1" dirty="0" smtClean="0"/>
              <a:t>n peut observer des phénotypes</a:t>
            </a:r>
          </a:p>
          <a:p>
            <a:pPr marL="342900" indent="-342900" algn="just">
              <a:buFontTx/>
              <a:buChar char="-"/>
            </a:pPr>
            <a:r>
              <a:rPr lang="fr-FR" sz="2000" b="1" dirty="0"/>
              <a:t>i</a:t>
            </a:r>
            <a:r>
              <a:rPr lang="fr-FR" sz="2000" b="1" dirty="0" smtClean="0"/>
              <a:t>l y a des transferts de phénotypes par le biais d’ADN lors d’un phénomène qu’on appelle la </a:t>
            </a:r>
            <a:r>
              <a:rPr lang="fr-FR" sz="2000" b="1" dirty="0" smtClean="0">
                <a:solidFill>
                  <a:srgbClr val="FF0000"/>
                </a:solidFill>
              </a:rPr>
              <a:t>transformation</a:t>
            </a:r>
          </a:p>
          <a:p>
            <a:pPr marL="342900" indent="-342900" algn="just">
              <a:buFontTx/>
              <a:buChar char="-"/>
            </a:pPr>
            <a:endParaRPr lang="fr-FR" sz="1200" b="1" dirty="0" smtClean="0"/>
          </a:p>
        </p:txBody>
      </p:sp>
    </p:spTree>
    <p:extLst>
      <p:ext uri="{BB962C8B-B14F-4D97-AF65-F5344CB8AC3E}">
        <p14:creationId xmlns:p14="http://schemas.microsoft.com/office/powerpoint/2010/main" val="2978955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2276872"/>
            <a:ext cx="6912768" cy="1815882"/>
          </a:xfrm>
          <a:prstGeom prst="rect">
            <a:avLst/>
          </a:prstGeom>
          <a:noFill/>
        </p:spPr>
        <p:txBody>
          <a:bodyPr wrap="square" rtlCol="0">
            <a:spAutoFit/>
          </a:bodyPr>
          <a:lstStyle/>
          <a:p>
            <a:pPr algn="ctr"/>
            <a:r>
              <a:rPr lang="fr-FR" sz="2800" b="1" dirty="0" smtClean="0"/>
              <a:t>Etudier la </a:t>
            </a:r>
            <a:r>
              <a:rPr lang="fr-FR" sz="2800" b="1" dirty="0" smtClean="0">
                <a:solidFill>
                  <a:srgbClr val="FF0000"/>
                </a:solidFill>
              </a:rPr>
              <a:t>transformation </a:t>
            </a:r>
            <a:r>
              <a:rPr lang="fr-FR" sz="2800" b="1" dirty="0" smtClean="0"/>
              <a:t>pour comprendre la </a:t>
            </a:r>
            <a:r>
              <a:rPr lang="fr-FR" sz="2800" b="1" dirty="0" smtClean="0">
                <a:solidFill>
                  <a:srgbClr val="FF0000"/>
                </a:solidFill>
              </a:rPr>
              <a:t>génétique de bactéries </a:t>
            </a:r>
            <a:r>
              <a:rPr lang="fr-FR" sz="2800" b="1" dirty="0" smtClean="0"/>
              <a:t>et </a:t>
            </a:r>
            <a:r>
              <a:rPr lang="fr-FR" sz="2800" b="1" dirty="0" smtClean="0">
                <a:solidFill>
                  <a:srgbClr val="FF0000"/>
                </a:solidFill>
              </a:rPr>
              <a:t>les propriétés de leur génome</a:t>
            </a:r>
          </a:p>
          <a:p>
            <a:pPr algn="ctr"/>
            <a:endParaRPr lang="fr-FR" sz="2800" b="1" dirty="0">
              <a:solidFill>
                <a:srgbClr val="FF0000"/>
              </a:solidFill>
            </a:endParaRPr>
          </a:p>
        </p:txBody>
      </p:sp>
    </p:spTree>
    <p:extLst>
      <p:ext uri="{BB962C8B-B14F-4D97-AF65-F5344CB8AC3E}">
        <p14:creationId xmlns:p14="http://schemas.microsoft.com/office/powerpoint/2010/main" val="3074027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2890391"/>
            <a:ext cx="6912768" cy="1077218"/>
          </a:xfrm>
          <a:prstGeom prst="rect">
            <a:avLst/>
          </a:prstGeom>
          <a:noFill/>
        </p:spPr>
        <p:txBody>
          <a:bodyPr wrap="square" rtlCol="0">
            <a:spAutoFit/>
          </a:bodyPr>
          <a:lstStyle/>
          <a:p>
            <a:pPr algn="ctr"/>
            <a:r>
              <a:rPr lang="fr-FR" sz="3200" b="1" dirty="0">
                <a:solidFill>
                  <a:srgbClr val="FF0000"/>
                </a:solidFill>
              </a:rPr>
              <a:t>3</a:t>
            </a:r>
            <a:r>
              <a:rPr lang="fr-FR" sz="3200" b="1" dirty="0" smtClean="0">
                <a:solidFill>
                  <a:srgbClr val="FF0000"/>
                </a:solidFill>
              </a:rPr>
              <a:t>. Transformation bactérienne</a:t>
            </a:r>
          </a:p>
          <a:p>
            <a:pPr algn="ctr"/>
            <a:endParaRPr lang="fr-FR" sz="3200" b="1" dirty="0">
              <a:solidFill>
                <a:srgbClr val="FF0000"/>
              </a:solidFill>
            </a:endParaRPr>
          </a:p>
        </p:txBody>
      </p:sp>
    </p:spTree>
    <p:extLst>
      <p:ext uri="{BB962C8B-B14F-4D97-AF65-F5344CB8AC3E}">
        <p14:creationId xmlns:p14="http://schemas.microsoft.com/office/powerpoint/2010/main" val="3358661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9692" y="3075057"/>
            <a:ext cx="5544616" cy="830997"/>
          </a:xfrm>
          <a:prstGeom prst="rect">
            <a:avLst/>
          </a:prstGeom>
          <a:noFill/>
        </p:spPr>
        <p:txBody>
          <a:bodyPr wrap="square" rtlCol="0">
            <a:spAutoFit/>
          </a:bodyPr>
          <a:lstStyle/>
          <a:p>
            <a:pPr algn="ctr"/>
            <a:r>
              <a:rPr lang="fr-FR" sz="2400" b="1" dirty="0" smtClean="0">
                <a:solidFill>
                  <a:srgbClr val="FF0000"/>
                </a:solidFill>
              </a:rPr>
              <a:t>3.1 Les mutants auxotrophes</a:t>
            </a:r>
          </a:p>
          <a:p>
            <a:pPr algn="ctr"/>
            <a:endParaRPr lang="fr-FR" sz="2400" b="1" dirty="0">
              <a:solidFill>
                <a:srgbClr val="FF0000"/>
              </a:solidFill>
            </a:endParaRPr>
          </a:p>
        </p:txBody>
      </p:sp>
    </p:spTree>
    <p:extLst>
      <p:ext uri="{BB962C8B-B14F-4D97-AF65-F5344CB8AC3E}">
        <p14:creationId xmlns:p14="http://schemas.microsoft.com/office/powerpoint/2010/main" val="400471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1570" y="666706"/>
            <a:ext cx="7740860" cy="5524589"/>
          </a:xfrm>
          <a:prstGeom prst="rect">
            <a:avLst/>
          </a:prstGeom>
          <a:noFill/>
        </p:spPr>
        <p:txBody>
          <a:bodyPr wrap="square" rtlCol="0">
            <a:spAutoFit/>
          </a:bodyPr>
          <a:lstStyle/>
          <a:p>
            <a:pPr algn="just"/>
            <a:endParaRPr lang="fr-FR" b="1" dirty="0">
              <a:solidFill>
                <a:srgbClr val="FF0000"/>
              </a:solidFill>
            </a:endParaRPr>
          </a:p>
          <a:p>
            <a:pPr lvl="1" algn="just"/>
            <a:endParaRPr lang="fr-FR" sz="800" b="1" dirty="0">
              <a:solidFill>
                <a:srgbClr val="FF0000"/>
              </a:solidFill>
            </a:endParaRPr>
          </a:p>
          <a:p>
            <a:pPr lvl="1" algn="ctr"/>
            <a:r>
              <a:rPr lang="fr-FR" b="1" dirty="0">
                <a:solidFill>
                  <a:srgbClr val="FF0000"/>
                </a:solidFill>
                <a:sym typeface="Symbol"/>
              </a:rPr>
              <a:t>O</a:t>
            </a:r>
            <a:r>
              <a:rPr lang="fr-FR" b="1" dirty="0" smtClean="0">
                <a:solidFill>
                  <a:srgbClr val="FF0000"/>
                </a:solidFill>
                <a:sym typeface="Symbol"/>
              </a:rPr>
              <a:t>n </a:t>
            </a:r>
            <a:r>
              <a:rPr lang="fr-FR" b="1" dirty="0">
                <a:solidFill>
                  <a:srgbClr val="FF0000"/>
                </a:solidFill>
                <a:sym typeface="Symbol"/>
              </a:rPr>
              <a:t>va observer la distribution </a:t>
            </a:r>
            <a:r>
              <a:rPr lang="fr-FR" b="1" dirty="0" smtClean="0">
                <a:solidFill>
                  <a:srgbClr val="FF0000"/>
                </a:solidFill>
                <a:sym typeface="Symbol"/>
              </a:rPr>
              <a:t>de caractères héréditaires à variation binaire, comme Mendel. </a:t>
            </a:r>
          </a:p>
          <a:p>
            <a:pPr lvl="1" algn="ctr"/>
            <a:endParaRPr lang="fr-FR" b="1" dirty="0">
              <a:solidFill>
                <a:srgbClr val="FF0000"/>
              </a:solidFill>
              <a:sym typeface="Symbol"/>
            </a:endParaRPr>
          </a:p>
          <a:p>
            <a:pPr algn="just"/>
            <a:r>
              <a:rPr lang="fr-FR" dirty="0" smtClean="0"/>
              <a:t>- </a:t>
            </a:r>
            <a:r>
              <a:rPr lang="fr-FR" dirty="0"/>
              <a:t>v</a:t>
            </a:r>
            <a:r>
              <a:rPr lang="fr-FR" dirty="0" smtClean="0"/>
              <a:t>irulence ou </a:t>
            </a:r>
            <a:r>
              <a:rPr lang="fr-FR" dirty="0" err="1" smtClean="0"/>
              <a:t>avirulence</a:t>
            </a:r>
            <a:r>
              <a:rPr lang="fr-FR" dirty="0" smtClean="0"/>
              <a:t> pour </a:t>
            </a:r>
            <a:r>
              <a:rPr lang="fr-FR" dirty="0"/>
              <a:t>les bactéries </a:t>
            </a:r>
            <a:r>
              <a:rPr lang="fr-FR" dirty="0" smtClean="0"/>
              <a:t>pathogènes (dangereux…)</a:t>
            </a:r>
            <a:endParaRPr lang="fr-FR" dirty="0"/>
          </a:p>
          <a:p>
            <a:pPr algn="just"/>
            <a:r>
              <a:rPr lang="fr-FR" dirty="0" smtClean="0"/>
              <a:t>- </a:t>
            </a:r>
            <a:r>
              <a:rPr lang="fr-FR" dirty="0"/>
              <a:t>s</a:t>
            </a:r>
            <a:r>
              <a:rPr lang="fr-FR" dirty="0" smtClean="0"/>
              <a:t>ensibilité ou résistance à </a:t>
            </a:r>
            <a:r>
              <a:rPr lang="fr-FR" dirty="0"/>
              <a:t>un </a:t>
            </a:r>
            <a:r>
              <a:rPr lang="fr-FR" dirty="0" smtClean="0"/>
              <a:t>bactériophage</a:t>
            </a:r>
          </a:p>
          <a:p>
            <a:pPr marL="285750" indent="-285750" algn="just">
              <a:buFontTx/>
              <a:buChar char="-"/>
            </a:pPr>
            <a:endParaRPr lang="fr-FR" dirty="0" smtClean="0"/>
          </a:p>
          <a:p>
            <a:pPr marL="285750" indent="-285750" algn="just">
              <a:buFontTx/>
              <a:buChar char="-"/>
            </a:pPr>
            <a:endParaRPr lang="fr-FR" sz="900" dirty="0" smtClean="0"/>
          </a:p>
          <a:p>
            <a:pPr algn="ctr"/>
            <a:r>
              <a:rPr lang="fr-FR" sz="2000" b="1" dirty="0" smtClean="0">
                <a:solidFill>
                  <a:srgbClr val="FF0000"/>
                </a:solidFill>
                <a:sym typeface="Symbol" panose="05050102010706020507" pitchFamily="18" charset="2"/>
              </a:rPr>
              <a:t> création de mutants bactériens</a:t>
            </a:r>
            <a:endParaRPr lang="fr-FR" sz="2000" b="1" dirty="0">
              <a:solidFill>
                <a:srgbClr val="FF0000"/>
              </a:solidFill>
            </a:endParaRPr>
          </a:p>
          <a:p>
            <a:pPr lvl="1" algn="just"/>
            <a:endParaRPr lang="fr-FR" sz="1000" dirty="0" smtClean="0"/>
          </a:p>
          <a:p>
            <a:pPr lvl="1" algn="just"/>
            <a:endParaRPr lang="fr-FR" dirty="0"/>
          </a:p>
          <a:p>
            <a:pPr marL="285750" indent="-285750" algn="just">
              <a:buFontTx/>
              <a:buChar char="-"/>
            </a:pPr>
            <a:r>
              <a:rPr lang="fr-FR" dirty="0" smtClean="0"/>
              <a:t>le temps de génération des bactéries est d’environ 30min à 37°C</a:t>
            </a:r>
          </a:p>
          <a:p>
            <a:pPr marL="285750" indent="-285750" algn="just">
              <a:buFontTx/>
              <a:buChar char="-"/>
            </a:pPr>
            <a:r>
              <a:rPr lang="fr-FR" dirty="0" smtClean="0"/>
              <a:t>en une nuit de culture, on peut obtenir 32 générations</a:t>
            </a:r>
          </a:p>
          <a:p>
            <a:pPr marL="285750" indent="-285750" algn="just">
              <a:buFontTx/>
              <a:buChar char="-"/>
            </a:pPr>
            <a:r>
              <a:rPr lang="fr-FR" dirty="0" smtClean="0"/>
              <a:t>en partant d’une colonie contenant 10</a:t>
            </a:r>
            <a:r>
              <a:rPr lang="fr-FR" baseline="30000" dirty="0" smtClean="0"/>
              <a:t>6</a:t>
            </a:r>
            <a:r>
              <a:rPr lang="fr-FR" dirty="0" smtClean="0"/>
              <a:t>-10</a:t>
            </a:r>
            <a:r>
              <a:rPr lang="fr-FR" baseline="30000" dirty="0" smtClean="0"/>
              <a:t>7</a:t>
            </a:r>
            <a:r>
              <a:rPr lang="fr-FR" dirty="0" smtClean="0"/>
              <a:t> individus, on peut obtenir </a:t>
            </a:r>
            <a:r>
              <a:rPr lang="fr-FR" dirty="0" smtClean="0">
                <a:sym typeface="Symbol"/>
              </a:rPr>
              <a:t>environ 10 millions de milliards de bactéries</a:t>
            </a:r>
          </a:p>
          <a:p>
            <a:pPr marL="285750" indent="-285750" algn="just">
              <a:buFontTx/>
              <a:buChar char="-"/>
            </a:pPr>
            <a:r>
              <a:rPr lang="fr-FR" dirty="0" smtClean="0">
                <a:sym typeface="Symbol"/>
              </a:rPr>
              <a:t>en multipliant le nombre d’individus, on multiplie d’autant les probabilités de  sélectionner les événements rares que sont les mutations spontanées</a:t>
            </a:r>
          </a:p>
          <a:p>
            <a:pPr marL="285750" indent="-285750" algn="just">
              <a:buFontTx/>
              <a:buChar char="-"/>
            </a:pPr>
            <a:endParaRPr lang="fr-FR" sz="1400" dirty="0">
              <a:sym typeface="Symbol"/>
            </a:endParaRPr>
          </a:p>
          <a:p>
            <a:pPr algn="ctr"/>
            <a:r>
              <a:rPr lang="fr-FR" sz="2000" b="1" dirty="0">
                <a:solidFill>
                  <a:srgbClr val="FF0000"/>
                </a:solidFill>
                <a:sym typeface="Symbol" panose="05050102010706020507" pitchFamily="18" charset="2"/>
              </a:rPr>
              <a:t> s</a:t>
            </a:r>
            <a:r>
              <a:rPr lang="fr-FR" sz="2000" b="1" dirty="0" smtClean="0">
                <a:solidFill>
                  <a:srgbClr val="FF0000"/>
                </a:solidFill>
                <a:sym typeface="Symbol" panose="05050102010706020507" pitchFamily="18" charset="2"/>
              </a:rPr>
              <a:t>élection de </a:t>
            </a:r>
            <a:r>
              <a:rPr lang="fr-FR" sz="2000" b="1" dirty="0">
                <a:solidFill>
                  <a:srgbClr val="FF0000"/>
                </a:solidFill>
                <a:sym typeface="Symbol" panose="05050102010706020507" pitchFamily="18" charset="2"/>
              </a:rPr>
              <a:t>mutants </a:t>
            </a:r>
            <a:r>
              <a:rPr lang="fr-FR" sz="2000" b="1" dirty="0" smtClean="0">
                <a:solidFill>
                  <a:srgbClr val="FF0000"/>
                </a:solidFill>
                <a:sym typeface="Symbol" panose="05050102010706020507" pitchFamily="18" charset="2"/>
              </a:rPr>
              <a:t>bactériens auxotrophes</a:t>
            </a:r>
            <a:endParaRPr lang="fr-FR" sz="2000" b="1" dirty="0">
              <a:solidFill>
                <a:srgbClr val="FF0000"/>
              </a:solidFill>
            </a:endParaRPr>
          </a:p>
          <a:p>
            <a:pPr marL="285750" indent="-285750" algn="just">
              <a:buFontTx/>
              <a:buChar char="-"/>
            </a:pPr>
            <a:endParaRPr lang="fr-FR" sz="2000" b="1" dirty="0">
              <a:solidFill>
                <a:srgbClr val="FF0000"/>
              </a:solidFill>
            </a:endParaRPr>
          </a:p>
        </p:txBody>
      </p:sp>
    </p:spTree>
    <p:extLst>
      <p:ext uri="{BB962C8B-B14F-4D97-AF65-F5344CB8AC3E}">
        <p14:creationId xmlns:p14="http://schemas.microsoft.com/office/powerpoint/2010/main" val="2059715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99592" y="812899"/>
            <a:ext cx="7200800" cy="5139869"/>
          </a:xfrm>
          <a:prstGeom prst="rect">
            <a:avLst/>
          </a:prstGeom>
          <a:noFill/>
        </p:spPr>
        <p:txBody>
          <a:bodyPr wrap="square" rtlCol="0">
            <a:spAutoFit/>
          </a:bodyPr>
          <a:lstStyle/>
          <a:p>
            <a:pPr algn="ctr"/>
            <a:r>
              <a:rPr lang="fr-FR" sz="2000" b="1" dirty="0" err="1">
                <a:solidFill>
                  <a:srgbClr val="FF0000"/>
                </a:solidFill>
              </a:rPr>
              <a:t>Auxotrophie</a:t>
            </a:r>
            <a:endParaRPr lang="fr-FR" sz="2000" b="1" dirty="0">
              <a:solidFill>
                <a:srgbClr val="FF0000"/>
              </a:solidFill>
            </a:endParaRPr>
          </a:p>
          <a:p>
            <a:pPr algn="just"/>
            <a:endParaRPr lang="fr-FR" u="sng" dirty="0"/>
          </a:p>
          <a:p>
            <a:pPr algn="just"/>
            <a:endParaRPr lang="fr-FR" u="sng" dirty="0"/>
          </a:p>
          <a:p>
            <a:pPr algn="just"/>
            <a:r>
              <a:rPr lang="fr-FR" u="sng" dirty="0"/>
              <a:t>bactérie </a:t>
            </a:r>
            <a:r>
              <a:rPr lang="fr-FR" u="sng" dirty="0" err="1"/>
              <a:t>prototrophe</a:t>
            </a:r>
            <a:r>
              <a:rPr lang="fr-FR" u="sng" dirty="0" smtClean="0"/>
              <a:t>:</a:t>
            </a:r>
          </a:p>
          <a:p>
            <a:pPr algn="just"/>
            <a:endParaRPr lang="fr-FR" sz="1000" u="sng" dirty="0" smtClean="0"/>
          </a:p>
          <a:p>
            <a:pPr algn="just"/>
            <a:r>
              <a:rPr lang="fr-FR" dirty="0" smtClean="0"/>
              <a:t>bactérie </a:t>
            </a:r>
            <a:r>
              <a:rPr lang="fr-FR" dirty="0"/>
              <a:t>capable de se développer sur un milieu simple, avec une source de carbone (glucose ou fructose), et des ions (Na</a:t>
            </a:r>
            <a:r>
              <a:rPr lang="fr-FR" baseline="30000" dirty="0"/>
              <a:t>+</a:t>
            </a:r>
            <a:r>
              <a:rPr lang="fr-FR" dirty="0"/>
              <a:t>, K</a:t>
            </a:r>
            <a:r>
              <a:rPr lang="fr-FR" baseline="30000" dirty="0"/>
              <a:t>+</a:t>
            </a:r>
            <a:r>
              <a:rPr lang="fr-FR" dirty="0"/>
              <a:t>, Mg</a:t>
            </a:r>
            <a:r>
              <a:rPr lang="fr-FR" baseline="30000" dirty="0"/>
              <a:t>++</a:t>
            </a:r>
            <a:r>
              <a:rPr lang="fr-FR" dirty="0"/>
              <a:t>, Ca</a:t>
            </a:r>
            <a:r>
              <a:rPr lang="fr-FR" baseline="30000" dirty="0"/>
              <a:t>++</a:t>
            </a:r>
            <a:r>
              <a:rPr lang="fr-FR" dirty="0"/>
              <a:t> et NH</a:t>
            </a:r>
            <a:r>
              <a:rPr lang="fr-FR" baseline="-25000" dirty="0"/>
              <a:t>4</a:t>
            </a:r>
            <a:r>
              <a:rPr lang="fr-FR" baseline="30000" dirty="0"/>
              <a:t>+</a:t>
            </a:r>
            <a:r>
              <a:rPr lang="fr-FR" dirty="0"/>
              <a:t>) sous forme de sels inorganiques. Elle fabrique tous ses composés organiques (acides aminés, acides nucléiques, sucres complexes, vitamines, acides gras) à partir d</a:t>
            </a:r>
            <a:r>
              <a:rPr lang="fr-FR" dirty="0" smtClean="0"/>
              <a:t>e ces éléments </a:t>
            </a:r>
            <a:r>
              <a:rPr lang="fr-FR" dirty="0"/>
              <a:t>simples.</a:t>
            </a:r>
          </a:p>
          <a:p>
            <a:pPr lvl="1" algn="just"/>
            <a:endParaRPr lang="fr-FR" sz="800" dirty="0" smtClean="0"/>
          </a:p>
          <a:p>
            <a:pPr lvl="1" algn="just"/>
            <a:endParaRPr lang="fr-FR" sz="800" dirty="0"/>
          </a:p>
          <a:p>
            <a:pPr algn="just"/>
            <a:r>
              <a:rPr lang="fr-FR" u="sng" dirty="0"/>
              <a:t>bactérie auxotrophe</a:t>
            </a:r>
            <a:r>
              <a:rPr lang="fr-FR" u="sng" dirty="0" smtClean="0"/>
              <a:t>:</a:t>
            </a:r>
          </a:p>
          <a:p>
            <a:pPr algn="just"/>
            <a:endParaRPr lang="fr-FR" sz="1000" u="sng" dirty="0"/>
          </a:p>
          <a:p>
            <a:pPr algn="just"/>
            <a:r>
              <a:rPr lang="fr-FR" dirty="0"/>
              <a:t>bactérie qui a perdu, par mutation, la capacité de pousser sur milieu minimum. On doit supplémenter le milieu de culture avec un élément que la bactérie n’est plus capable de synthétiser; les bactéries dites </a:t>
            </a:r>
            <a:r>
              <a:rPr lang="fr-FR" dirty="0">
                <a:sym typeface="Symbol"/>
              </a:rPr>
              <a:t></a:t>
            </a:r>
            <a:r>
              <a:rPr lang="fr-FR" dirty="0" err="1">
                <a:sym typeface="Symbol"/>
              </a:rPr>
              <a:t>his</a:t>
            </a:r>
            <a:r>
              <a:rPr lang="fr-FR" dirty="0">
                <a:sym typeface="Symbol"/>
              </a:rPr>
              <a:t> </a:t>
            </a:r>
            <a:r>
              <a:rPr lang="fr-FR" baseline="30000" dirty="0">
                <a:sym typeface="Symbol"/>
              </a:rPr>
              <a:t>-</a:t>
            </a:r>
            <a:r>
              <a:rPr lang="fr-FR" dirty="0">
                <a:sym typeface="Symbol"/>
              </a:rPr>
              <a:t> ont perdu la capacité de synthétiser l’acide aminé histidine que l’on doit rajouter dans le milieu de culture.</a:t>
            </a:r>
            <a:endParaRPr lang="fr-FR" dirty="0"/>
          </a:p>
          <a:p>
            <a:endParaRPr lang="fr-FR" dirty="0"/>
          </a:p>
        </p:txBody>
      </p:sp>
    </p:spTree>
    <p:extLst>
      <p:ext uri="{BB962C8B-B14F-4D97-AF65-F5344CB8AC3E}">
        <p14:creationId xmlns:p14="http://schemas.microsoft.com/office/powerpoint/2010/main" val="210473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7250" y="962025"/>
            <a:ext cx="74295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à coins arrondis 1"/>
          <p:cNvSpPr/>
          <p:nvPr/>
        </p:nvSpPr>
        <p:spPr>
          <a:xfrm>
            <a:off x="857250" y="2276872"/>
            <a:ext cx="1122462" cy="8640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415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43608" y="-99392"/>
            <a:ext cx="7128792" cy="7055778"/>
          </a:xfrm>
          <a:prstGeom prst="rect">
            <a:avLst/>
          </a:prstGeom>
          <a:noFill/>
        </p:spPr>
        <p:txBody>
          <a:bodyPr wrap="square" rtlCol="0">
            <a:spAutoFit/>
          </a:bodyPr>
          <a:lstStyle/>
          <a:p>
            <a:pPr algn="ctr"/>
            <a:r>
              <a:rPr lang="fr-FR" sz="4400" b="1" dirty="0"/>
              <a:t>Plan du cours</a:t>
            </a:r>
            <a:endParaRPr lang="fr-FR" sz="5400" b="1" dirty="0"/>
          </a:p>
          <a:p>
            <a:pPr algn="ctr"/>
            <a:endParaRPr lang="fr-FR" sz="1200" b="1" dirty="0"/>
          </a:p>
          <a:p>
            <a:pPr algn="just"/>
            <a:r>
              <a:rPr lang="fr-FR" b="1" dirty="0" smtClean="0"/>
              <a:t>1. Bactéries</a:t>
            </a:r>
            <a:r>
              <a:rPr lang="fr-FR" b="1" dirty="0"/>
              <a:t>: une autre échelle de </a:t>
            </a:r>
            <a:r>
              <a:rPr lang="fr-FR" b="1" dirty="0" smtClean="0"/>
              <a:t>taille</a:t>
            </a:r>
          </a:p>
          <a:p>
            <a:pPr marL="342900" indent="-342900" algn="just">
              <a:buAutoNum type="arabicPeriod"/>
            </a:pPr>
            <a:endParaRPr lang="fr-FR" sz="1050" b="1" dirty="0"/>
          </a:p>
          <a:p>
            <a:pPr algn="just"/>
            <a:r>
              <a:rPr lang="fr-FR" b="1" dirty="0" smtClean="0"/>
              <a:t>2. Bactéries et ADN</a:t>
            </a:r>
          </a:p>
          <a:p>
            <a:pPr algn="just"/>
            <a:r>
              <a:rPr lang="fr-FR" b="1" dirty="0"/>
              <a:t>	</a:t>
            </a:r>
            <a:r>
              <a:rPr lang="fr-FR" sz="1600" b="1" dirty="0"/>
              <a:t>2.1 Transformation </a:t>
            </a:r>
            <a:r>
              <a:rPr lang="fr-FR" sz="1600" b="1" dirty="0" smtClean="0"/>
              <a:t>bactérienne</a:t>
            </a:r>
          </a:p>
          <a:p>
            <a:pPr algn="just"/>
            <a:r>
              <a:rPr lang="fr-FR" sz="1600" b="1" dirty="0" smtClean="0"/>
              <a:t>	2.2 </a:t>
            </a:r>
            <a:r>
              <a:rPr lang="fr-FR" sz="1600" b="1" dirty="0"/>
              <a:t>Le test de </a:t>
            </a:r>
            <a:r>
              <a:rPr lang="fr-FR" sz="1600" b="1" dirty="0" smtClean="0"/>
              <a:t>fluctuation</a:t>
            </a:r>
            <a:endParaRPr lang="fr-FR" sz="1600" b="1" dirty="0"/>
          </a:p>
          <a:p>
            <a:pPr algn="just"/>
            <a:r>
              <a:rPr lang="fr-FR" sz="1050" b="1" dirty="0"/>
              <a:t>	</a:t>
            </a:r>
          </a:p>
          <a:p>
            <a:pPr algn="just"/>
            <a:r>
              <a:rPr lang="fr-FR" b="1" dirty="0"/>
              <a:t>3</a:t>
            </a:r>
            <a:r>
              <a:rPr lang="fr-FR" b="1" dirty="0" smtClean="0"/>
              <a:t>. Transformation bactérienne</a:t>
            </a:r>
          </a:p>
          <a:p>
            <a:pPr algn="just"/>
            <a:r>
              <a:rPr lang="fr-FR" b="1" dirty="0"/>
              <a:t>	</a:t>
            </a:r>
            <a:r>
              <a:rPr lang="fr-FR" sz="1600" b="1" dirty="0" smtClean="0"/>
              <a:t>3.1 </a:t>
            </a:r>
            <a:r>
              <a:rPr lang="fr-FR" sz="1600" b="1" dirty="0"/>
              <a:t>Les mutants </a:t>
            </a:r>
            <a:r>
              <a:rPr lang="fr-FR" sz="1600" b="1" dirty="0" smtClean="0"/>
              <a:t>auxotrophes</a:t>
            </a:r>
          </a:p>
          <a:p>
            <a:pPr algn="just"/>
            <a:r>
              <a:rPr lang="fr-FR" sz="1600" b="1" dirty="0" smtClean="0">
                <a:solidFill>
                  <a:srgbClr val="FF0000"/>
                </a:solidFill>
              </a:rPr>
              <a:t>	</a:t>
            </a:r>
            <a:r>
              <a:rPr lang="fr-FR" sz="1600" b="1" dirty="0" smtClean="0"/>
              <a:t>3.2 </a:t>
            </a:r>
            <a:r>
              <a:rPr lang="fr-FR" sz="1600" b="1" dirty="0"/>
              <a:t>Souches donneuses/receveuses </a:t>
            </a:r>
            <a:r>
              <a:rPr lang="fr-FR" sz="1600" b="1" dirty="0" smtClean="0"/>
              <a:t>d’ADN et Facteur </a:t>
            </a:r>
            <a:r>
              <a:rPr lang="fr-FR" sz="1600" b="1" dirty="0"/>
              <a:t>F</a:t>
            </a:r>
          </a:p>
          <a:p>
            <a:pPr algn="just"/>
            <a:r>
              <a:rPr lang="fr-FR" sz="1600" b="1" dirty="0"/>
              <a:t>	</a:t>
            </a:r>
            <a:r>
              <a:rPr lang="fr-FR" sz="1600" b="1" dirty="0" smtClean="0"/>
              <a:t>3.3 </a:t>
            </a:r>
            <a:r>
              <a:rPr lang="fr-FR" sz="1600" b="1" dirty="0"/>
              <a:t>Les souches </a:t>
            </a:r>
            <a:r>
              <a:rPr lang="fr-FR" sz="1600" b="1" dirty="0" err="1" smtClean="0"/>
              <a:t>Hfr</a:t>
            </a:r>
            <a:r>
              <a:rPr lang="fr-FR" sz="1600" b="1" dirty="0" smtClean="0"/>
              <a:t> (</a:t>
            </a:r>
            <a:r>
              <a:rPr lang="fr-FR" sz="1600" b="1" dirty="0"/>
              <a:t>H</a:t>
            </a:r>
            <a:r>
              <a:rPr lang="fr-FR" sz="1600" b="1" dirty="0" smtClean="0"/>
              <a:t>aute fréquence de recombinaison)</a:t>
            </a:r>
            <a:endParaRPr lang="fr-FR" sz="1600" b="1" dirty="0"/>
          </a:p>
          <a:p>
            <a:pPr algn="just"/>
            <a:r>
              <a:rPr lang="fr-FR" sz="1600" b="1" dirty="0"/>
              <a:t>	</a:t>
            </a:r>
            <a:r>
              <a:rPr lang="fr-FR" sz="1600" b="1" dirty="0" smtClean="0"/>
              <a:t>3.4 </a:t>
            </a:r>
            <a:r>
              <a:rPr lang="fr-FR" sz="1600" b="1" dirty="0"/>
              <a:t>Les facteurs F</a:t>
            </a:r>
            <a:r>
              <a:rPr lang="fr-FR" sz="1600" b="1" dirty="0" smtClean="0"/>
              <a:t>’</a:t>
            </a:r>
          </a:p>
          <a:p>
            <a:pPr algn="just"/>
            <a:r>
              <a:rPr lang="fr-FR" sz="1600" b="1" dirty="0"/>
              <a:t>	</a:t>
            </a:r>
            <a:endParaRPr lang="fr-FR" sz="1050" b="1" dirty="0"/>
          </a:p>
          <a:p>
            <a:pPr algn="just"/>
            <a:r>
              <a:rPr lang="fr-FR" b="1" dirty="0" smtClean="0"/>
              <a:t>4. </a:t>
            </a:r>
            <a:r>
              <a:rPr lang="fr-FR" b="1" dirty="0"/>
              <a:t>Les bactéries en microscopie électronique</a:t>
            </a:r>
          </a:p>
          <a:p>
            <a:pPr algn="just"/>
            <a:r>
              <a:rPr lang="fr-FR" b="1" dirty="0" smtClean="0"/>
              <a:t> 	</a:t>
            </a:r>
            <a:r>
              <a:rPr lang="fr-FR" sz="1600" b="1" dirty="0"/>
              <a:t>4.1 Poils de </a:t>
            </a:r>
            <a:r>
              <a:rPr lang="fr-FR" sz="1600" b="1" dirty="0" smtClean="0"/>
              <a:t>bactéries…</a:t>
            </a:r>
            <a:endParaRPr lang="fr-FR" sz="1600" b="1" dirty="0"/>
          </a:p>
          <a:p>
            <a:pPr algn="just"/>
            <a:r>
              <a:rPr lang="fr-FR" sz="1600" b="1" dirty="0" smtClean="0"/>
              <a:t>	4.2 Visualisation </a:t>
            </a:r>
            <a:r>
              <a:rPr lang="fr-FR" sz="1600" b="1" dirty="0"/>
              <a:t>de l’ADN bactérien </a:t>
            </a:r>
          </a:p>
          <a:p>
            <a:pPr algn="just"/>
            <a:endParaRPr lang="fr-FR" sz="1050" b="1" dirty="0"/>
          </a:p>
          <a:p>
            <a:pPr algn="just"/>
            <a:r>
              <a:rPr lang="fr-FR" b="1" dirty="0"/>
              <a:t>5</a:t>
            </a:r>
            <a:r>
              <a:rPr lang="fr-FR" b="1" dirty="0" smtClean="0"/>
              <a:t>. </a:t>
            </a:r>
            <a:r>
              <a:rPr lang="fr-FR" b="1" dirty="0"/>
              <a:t>Réplication et transmission du génome </a:t>
            </a:r>
            <a:r>
              <a:rPr lang="fr-FR" b="1" dirty="0" smtClean="0"/>
              <a:t>bactérien</a:t>
            </a:r>
          </a:p>
          <a:p>
            <a:pPr algn="just"/>
            <a:endParaRPr lang="fr-FR" sz="1050" b="1" dirty="0"/>
          </a:p>
          <a:p>
            <a:pPr algn="just"/>
            <a:r>
              <a:rPr lang="fr-FR" b="1" dirty="0"/>
              <a:t>6. Réplication et modes de transfert des plasmides F et F’</a:t>
            </a:r>
            <a:endParaRPr lang="fr-FR" dirty="0"/>
          </a:p>
          <a:p>
            <a:pPr algn="just"/>
            <a:endParaRPr lang="fr-FR" sz="1050" b="1" dirty="0"/>
          </a:p>
          <a:p>
            <a:pPr algn="just"/>
            <a:r>
              <a:rPr lang="fr-FR" b="1" dirty="0"/>
              <a:t>7</a:t>
            </a:r>
            <a:r>
              <a:rPr lang="fr-FR" b="1" dirty="0" smtClean="0"/>
              <a:t>. </a:t>
            </a:r>
            <a:r>
              <a:rPr lang="fr-FR" b="1" dirty="0"/>
              <a:t>Les </a:t>
            </a:r>
            <a:r>
              <a:rPr lang="fr-FR" b="1" dirty="0" smtClean="0"/>
              <a:t>plasmides de résistance</a:t>
            </a:r>
          </a:p>
          <a:p>
            <a:pPr algn="just"/>
            <a:r>
              <a:rPr lang="fr-FR" sz="1050" b="1" dirty="0"/>
              <a:t>	</a:t>
            </a:r>
            <a:r>
              <a:rPr lang="fr-FR" sz="1600" b="1" dirty="0" smtClean="0"/>
              <a:t>7.1 Les plasmides R et Col</a:t>
            </a:r>
          </a:p>
          <a:p>
            <a:pPr algn="just"/>
            <a:r>
              <a:rPr lang="fr-FR" sz="1600" b="1" dirty="0"/>
              <a:t>	</a:t>
            </a:r>
            <a:r>
              <a:rPr lang="fr-FR" sz="1600" b="1" dirty="0" smtClean="0"/>
              <a:t>7.2 </a:t>
            </a:r>
            <a:r>
              <a:rPr lang="fr-FR" sz="1600" b="1" dirty="0"/>
              <a:t>Les plasmides de </a:t>
            </a:r>
            <a:r>
              <a:rPr lang="fr-FR" sz="1600" b="1" i="1" dirty="0" err="1"/>
              <a:t>Cupriavidus</a:t>
            </a:r>
            <a:r>
              <a:rPr lang="fr-FR" sz="1600" b="1" i="1" dirty="0"/>
              <a:t> </a:t>
            </a:r>
            <a:r>
              <a:rPr lang="fr-FR" sz="1600" b="1" i="1" dirty="0" err="1" smtClean="0"/>
              <a:t>metallidurans</a:t>
            </a:r>
            <a:endParaRPr lang="fr-FR" sz="1600" b="1" i="1" dirty="0" smtClean="0"/>
          </a:p>
          <a:p>
            <a:pPr algn="just"/>
            <a:endParaRPr lang="fr-FR" sz="1050" b="1" dirty="0"/>
          </a:p>
          <a:p>
            <a:pPr algn="just"/>
            <a:r>
              <a:rPr lang="fr-FR" b="1" dirty="0" smtClean="0"/>
              <a:t>8. </a:t>
            </a:r>
            <a:r>
              <a:rPr lang="fr-FR" b="1" dirty="0"/>
              <a:t>Plasmides recombinés et protéines </a:t>
            </a:r>
            <a:r>
              <a:rPr lang="fr-FR" b="1" dirty="0" err="1" smtClean="0"/>
              <a:t>Rec</a:t>
            </a:r>
            <a:r>
              <a:rPr lang="fr-FR" sz="1600" b="1" dirty="0"/>
              <a:t>	</a:t>
            </a:r>
            <a:r>
              <a:rPr lang="fr-FR" b="1" dirty="0"/>
              <a:t>	</a:t>
            </a:r>
            <a:endParaRPr lang="fr-FR" sz="1050" b="1" dirty="0"/>
          </a:p>
        </p:txBody>
      </p:sp>
    </p:spTree>
    <p:extLst>
      <p:ext uri="{BB962C8B-B14F-4D97-AF65-F5344CB8AC3E}">
        <p14:creationId xmlns:p14="http://schemas.microsoft.com/office/powerpoint/2010/main" val="235658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6545"/>
                    </a14:imgEffect>
                  </a14:imgLayer>
                </a14:imgProps>
              </a:ext>
              <a:ext uri="{28A0092B-C50C-407E-A947-70E740481C1C}">
                <a14:useLocalDpi xmlns:a14="http://schemas.microsoft.com/office/drawing/2010/main" val="0"/>
              </a:ext>
            </a:extLst>
          </a:blip>
          <a:stretch>
            <a:fillRect/>
          </a:stretch>
        </p:blipFill>
        <p:spPr>
          <a:xfrm rot="6569633">
            <a:off x="3853471" y="1934368"/>
            <a:ext cx="1048370" cy="1048370"/>
          </a:xfrm>
          <a:prstGeom prst="rect">
            <a:avLst/>
          </a:prstGeom>
        </p:spPr>
      </p:pic>
      <p:grpSp>
        <p:nvGrpSpPr>
          <p:cNvPr id="40" name="Groupe 39"/>
          <p:cNvGrpSpPr/>
          <p:nvPr/>
        </p:nvGrpSpPr>
        <p:grpSpPr>
          <a:xfrm>
            <a:off x="1658522" y="332656"/>
            <a:ext cx="5826957" cy="5616624"/>
            <a:chOff x="1564834" y="656692"/>
            <a:chExt cx="5826957" cy="5616624"/>
          </a:xfrm>
        </p:grpSpPr>
        <p:sp>
          <p:nvSpPr>
            <p:cNvPr id="3" name="ZoneTexte 2"/>
            <p:cNvSpPr txBox="1"/>
            <p:nvPr/>
          </p:nvSpPr>
          <p:spPr>
            <a:xfrm>
              <a:off x="1653875" y="656692"/>
              <a:ext cx="5616624" cy="707886"/>
            </a:xfrm>
            <a:prstGeom prst="rect">
              <a:avLst/>
            </a:prstGeom>
            <a:noFill/>
          </p:spPr>
          <p:txBody>
            <a:bodyPr wrap="square" rtlCol="0">
              <a:spAutoFit/>
            </a:bodyPr>
            <a:lstStyle/>
            <a:p>
              <a:pPr algn="ctr"/>
              <a:r>
                <a:rPr lang="fr-FR" sz="2000" b="1" dirty="0" smtClean="0"/>
                <a:t>Test de complémentation entre </a:t>
              </a:r>
            </a:p>
            <a:p>
              <a:pPr algn="ctr"/>
              <a:r>
                <a:rPr lang="fr-FR" sz="2000" b="1" dirty="0" smtClean="0"/>
                <a:t>souches bactériennes</a:t>
              </a:r>
              <a:endParaRPr lang="fr-FR" sz="2000" b="1" dirty="0"/>
            </a:p>
          </p:txBody>
        </p:sp>
        <p:pic>
          <p:nvPicPr>
            <p:cNvPr id="5" name="Image 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619673" y="2474894"/>
              <a:ext cx="1368152" cy="872601"/>
            </a:xfrm>
            <a:prstGeom prst="rect">
              <a:avLst/>
            </a:prstGeom>
          </p:spPr>
        </p:pic>
        <p:sp>
          <p:nvSpPr>
            <p:cNvPr id="6" name="ZoneTexte 5"/>
            <p:cNvSpPr txBox="1"/>
            <p:nvPr/>
          </p:nvSpPr>
          <p:spPr>
            <a:xfrm>
              <a:off x="1691680" y="3437505"/>
              <a:ext cx="1224136" cy="646331"/>
            </a:xfrm>
            <a:prstGeom prst="rect">
              <a:avLst/>
            </a:prstGeom>
            <a:noFill/>
          </p:spPr>
          <p:txBody>
            <a:bodyPr wrap="square" rtlCol="0">
              <a:spAutoFit/>
            </a:bodyPr>
            <a:lstStyle/>
            <a:p>
              <a:pPr algn="ctr"/>
              <a:r>
                <a:rPr lang="fr-FR" sz="2000" b="1" dirty="0"/>
                <a:t>s</a:t>
              </a:r>
              <a:r>
                <a:rPr lang="fr-FR" sz="2000" b="1" dirty="0" smtClean="0"/>
                <a:t>ouche A</a:t>
              </a:r>
            </a:p>
            <a:p>
              <a:pPr algn="ctr"/>
              <a:r>
                <a:rPr lang="fr-FR" sz="1600" dirty="0" smtClean="0"/>
                <a:t> </a:t>
              </a:r>
              <a:r>
                <a:rPr lang="fr-FR" sz="1600" dirty="0" err="1" smtClean="0"/>
                <a:t>his</a:t>
              </a:r>
              <a:r>
                <a:rPr lang="fr-FR" sz="2000" baseline="30000" dirty="0" smtClean="0"/>
                <a:t>- </a:t>
              </a:r>
              <a:r>
                <a:rPr lang="fr-FR" sz="1600" dirty="0" smtClean="0"/>
                <a:t>  met</a:t>
              </a:r>
              <a:r>
                <a:rPr lang="fr-FR" sz="2000" baseline="30000" dirty="0" smtClean="0"/>
                <a:t>+</a:t>
              </a:r>
              <a:endParaRPr lang="fr-FR" sz="2000" baseline="30000" dirty="0"/>
            </a:p>
          </p:txBody>
        </p:sp>
        <p:sp>
          <p:nvSpPr>
            <p:cNvPr id="9" name="ZoneTexte 8"/>
            <p:cNvSpPr txBox="1"/>
            <p:nvPr/>
          </p:nvSpPr>
          <p:spPr>
            <a:xfrm>
              <a:off x="3534958" y="5410961"/>
              <a:ext cx="1224136" cy="646331"/>
            </a:xfrm>
            <a:prstGeom prst="rect">
              <a:avLst/>
            </a:prstGeom>
            <a:noFill/>
          </p:spPr>
          <p:txBody>
            <a:bodyPr wrap="square" rtlCol="0">
              <a:spAutoFit/>
            </a:bodyPr>
            <a:lstStyle/>
            <a:p>
              <a:pPr algn="ctr"/>
              <a:endParaRPr lang="fr-FR" sz="2000" b="1" dirty="0" smtClean="0"/>
            </a:p>
            <a:p>
              <a:pPr algn="ctr"/>
              <a:r>
                <a:rPr lang="fr-FR" sz="1600" dirty="0" smtClean="0"/>
                <a:t> </a:t>
              </a:r>
              <a:r>
                <a:rPr lang="fr-FR" sz="1600" dirty="0" err="1" smtClean="0"/>
                <a:t>his</a:t>
              </a:r>
              <a:r>
                <a:rPr lang="fr-FR" baseline="30000" dirty="0" smtClean="0"/>
                <a:t>+</a:t>
              </a:r>
              <a:r>
                <a:rPr lang="fr-FR" sz="1400" dirty="0" smtClean="0"/>
                <a:t> </a:t>
              </a:r>
              <a:r>
                <a:rPr lang="fr-FR" sz="1600" dirty="0" smtClean="0"/>
                <a:t> met</a:t>
              </a:r>
              <a:r>
                <a:rPr lang="fr-FR" baseline="30000" dirty="0" smtClean="0"/>
                <a:t>+</a:t>
              </a:r>
              <a:endParaRPr lang="fr-FR" baseline="30000" dirty="0"/>
            </a:p>
          </p:txBody>
        </p:sp>
        <p:grpSp>
          <p:nvGrpSpPr>
            <p:cNvPr id="12" name="Groupe 11"/>
            <p:cNvGrpSpPr/>
            <p:nvPr/>
          </p:nvGrpSpPr>
          <p:grpSpPr>
            <a:xfrm>
              <a:off x="5424249" y="1937749"/>
              <a:ext cx="1967542" cy="1499756"/>
              <a:chOff x="5424249" y="1937749"/>
              <a:chExt cx="1967542" cy="1499756"/>
            </a:xfrm>
          </p:grpSpPr>
          <p:grpSp>
            <p:nvGrpSpPr>
              <p:cNvPr id="10" name="Groupe 9"/>
              <p:cNvGrpSpPr/>
              <p:nvPr/>
            </p:nvGrpSpPr>
            <p:grpSpPr>
              <a:xfrm>
                <a:off x="5424249" y="1937749"/>
                <a:ext cx="1956063" cy="1499756"/>
                <a:chOff x="5352241" y="2060848"/>
                <a:chExt cx="1956063" cy="1499756"/>
              </a:xfrm>
            </p:grpSpPr>
            <p:pic>
              <p:nvPicPr>
                <p:cNvPr id="7" name="Image 6"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8032">
                  <a:off x="5352241" y="2441803"/>
                  <a:ext cx="1759986" cy="1118801"/>
                </a:xfrm>
                <a:prstGeom prst="rect">
                  <a:avLst/>
                </a:prstGeom>
              </p:spPr>
            </p:pic>
            <p:sp>
              <p:nvSpPr>
                <p:cNvPr id="8" name="Rectangle à coins arrondis 7"/>
                <p:cNvSpPr/>
                <p:nvPr/>
              </p:nvSpPr>
              <p:spPr>
                <a:xfrm>
                  <a:off x="6372200" y="2060848"/>
                  <a:ext cx="936104" cy="5040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llipse 10"/>
              <p:cNvSpPr/>
              <p:nvPr/>
            </p:nvSpPr>
            <p:spPr>
              <a:xfrm>
                <a:off x="7175767" y="2925238"/>
                <a:ext cx="216024" cy="1397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p:cNvGrpSpPr/>
            <p:nvPr/>
          </p:nvGrpSpPr>
          <p:grpSpPr>
            <a:xfrm>
              <a:off x="1564834" y="4103867"/>
              <a:ext cx="1558441" cy="461665"/>
              <a:chOff x="1553245" y="2301453"/>
              <a:chExt cx="1581842" cy="461665"/>
            </a:xfrm>
          </p:grpSpPr>
          <p:grpSp>
            <p:nvGrpSpPr>
              <p:cNvPr id="14" name="Groupe 13"/>
              <p:cNvGrpSpPr/>
              <p:nvPr/>
            </p:nvGrpSpPr>
            <p:grpSpPr>
              <a:xfrm>
                <a:off x="1553245" y="2442276"/>
                <a:ext cx="1581842" cy="180020"/>
                <a:chOff x="1589517" y="2506255"/>
                <a:chExt cx="1581842" cy="180020"/>
              </a:xfrm>
            </p:grpSpPr>
            <p:cxnSp>
              <p:nvCxnSpPr>
                <p:cNvPr id="16" name="Connecteur droit 15"/>
                <p:cNvCxnSpPr/>
                <p:nvPr/>
              </p:nvCxnSpPr>
              <p:spPr>
                <a:xfrm>
                  <a:off x="1589517" y="2596265"/>
                  <a:ext cx="15818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819573" y="2506255"/>
                  <a:ext cx="372193" cy="18002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2476977" y="2506255"/>
                  <a:ext cx="372193" cy="18002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p:cNvSpPr txBox="1"/>
              <p:nvPr/>
            </p:nvSpPr>
            <p:spPr>
              <a:xfrm>
                <a:off x="1741716" y="2301453"/>
                <a:ext cx="443745" cy="461665"/>
              </a:xfrm>
              <a:prstGeom prst="rect">
                <a:avLst/>
              </a:prstGeom>
              <a:noFill/>
            </p:spPr>
            <p:txBody>
              <a:bodyPr wrap="square" rtlCol="0">
                <a:spAutoFit/>
              </a:bodyPr>
              <a:lstStyle/>
              <a:p>
                <a:pPr algn="ctr"/>
                <a:r>
                  <a:rPr lang="fr-FR" sz="2400" b="1" dirty="0"/>
                  <a:t>X</a:t>
                </a:r>
              </a:p>
            </p:txBody>
          </p:sp>
        </p:grpSp>
        <p:grpSp>
          <p:nvGrpSpPr>
            <p:cNvPr id="19" name="Groupe 18"/>
            <p:cNvGrpSpPr/>
            <p:nvPr/>
          </p:nvGrpSpPr>
          <p:grpSpPr>
            <a:xfrm>
              <a:off x="5617326" y="4103866"/>
              <a:ext cx="1558441" cy="461665"/>
              <a:chOff x="3135087" y="5675269"/>
              <a:chExt cx="1581842" cy="461665"/>
            </a:xfrm>
          </p:grpSpPr>
          <p:grpSp>
            <p:nvGrpSpPr>
              <p:cNvPr id="20" name="Groupe 19"/>
              <p:cNvGrpSpPr/>
              <p:nvPr/>
            </p:nvGrpSpPr>
            <p:grpSpPr>
              <a:xfrm>
                <a:off x="3135087" y="5811524"/>
                <a:ext cx="1581842" cy="180020"/>
                <a:chOff x="1589517" y="2506255"/>
                <a:chExt cx="1581842" cy="180020"/>
              </a:xfrm>
            </p:grpSpPr>
            <p:cxnSp>
              <p:nvCxnSpPr>
                <p:cNvPr id="22" name="Connecteur droit 21"/>
                <p:cNvCxnSpPr/>
                <p:nvPr/>
              </p:nvCxnSpPr>
              <p:spPr>
                <a:xfrm>
                  <a:off x="1589517" y="2596265"/>
                  <a:ext cx="15818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819573" y="2506255"/>
                  <a:ext cx="372193" cy="18002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476977" y="2506255"/>
                  <a:ext cx="372193" cy="18002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p:cNvSpPr txBox="1"/>
              <p:nvPr/>
            </p:nvSpPr>
            <p:spPr>
              <a:xfrm>
                <a:off x="3986770" y="5675269"/>
                <a:ext cx="443745" cy="461665"/>
              </a:xfrm>
              <a:prstGeom prst="rect">
                <a:avLst/>
              </a:prstGeom>
              <a:noFill/>
            </p:spPr>
            <p:txBody>
              <a:bodyPr wrap="square" rtlCol="0">
                <a:spAutoFit/>
              </a:bodyPr>
              <a:lstStyle/>
              <a:p>
                <a:pPr algn="ctr"/>
                <a:r>
                  <a:rPr lang="fr-FR" sz="2400" b="1" dirty="0"/>
                  <a:t>X</a:t>
                </a:r>
              </a:p>
            </p:txBody>
          </p:sp>
        </p:grpSp>
        <p:cxnSp>
          <p:nvCxnSpPr>
            <p:cNvPr id="26" name="Connecteur droit avec flèche 25"/>
            <p:cNvCxnSpPr/>
            <p:nvPr/>
          </p:nvCxnSpPr>
          <p:spPr>
            <a:xfrm>
              <a:off x="3491880" y="3065002"/>
              <a:ext cx="1584176"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4283968" y="3061172"/>
              <a:ext cx="0" cy="102266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Image 29" descr="Capture d’écran"/>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11294" y="4083045"/>
              <a:ext cx="1125582" cy="1692669"/>
            </a:xfrm>
            <a:prstGeom prst="rect">
              <a:avLst/>
            </a:prstGeom>
          </p:spPr>
        </p:pic>
        <p:sp>
          <p:nvSpPr>
            <p:cNvPr id="33" name="ZoneTexte 32"/>
            <p:cNvSpPr txBox="1"/>
            <p:nvPr/>
          </p:nvSpPr>
          <p:spPr>
            <a:xfrm>
              <a:off x="5698398" y="3455044"/>
              <a:ext cx="1224136" cy="646331"/>
            </a:xfrm>
            <a:prstGeom prst="rect">
              <a:avLst/>
            </a:prstGeom>
            <a:noFill/>
          </p:spPr>
          <p:txBody>
            <a:bodyPr wrap="square" rtlCol="0">
              <a:spAutoFit/>
            </a:bodyPr>
            <a:lstStyle/>
            <a:p>
              <a:pPr algn="ctr"/>
              <a:r>
                <a:rPr lang="fr-FR" sz="2000" b="1" dirty="0" smtClean="0"/>
                <a:t>souche B</a:t>
              </a:r>
            </a:p>
            <a:p>
              <a:pPr algn="ctr"/>
              <a:r>
                <a:rPr lang="fr-FR" sz="1600" dirty="0" smtClean="0"/>
                <a:t> </a:t>
              </a:r>
              <a:r>
                <a:rPr lang="fr-FR" sz="1600" dirty="0" err="1" smtClean="0"/>
                <a:t>his</a:t>
              </a:r>
              <a:r>
                <a:rPr lang="fr-FR" sz="2000" baseline="30000" dirty="0" smtClean="0"/>
                <a:t>+</a:t>
              </a:r>
              <a:r>
                <a:rPr lang="fr-FR" sz="1600" dirty="0" smtClean="0"/>
                <a:t>  met</a:t>
              </a:r>
              <a:r>
                <a:rPr lang="fr-FR" sz="2000" baseline="30000" dirty="0" smtClean="0"/>
                <a:t>-</a:t>
              </a:r>
              <a:endParaRPr lang="fr-FR" sz="2000" baseline="30000" dirty="0"/>
            </a:p>
          </p:txBody>
        </p:sp>
        <p:grpSp>
          <p:nvGrpSpPr>
            <p:cNvPr id="35" name="Groupe 34"/>
            <p:cNvGrpSpPr/>
            <p:nvPr/>
          </p:nvGrpSpPr>
          <p:grpSpPr>
            <a:xfrm>
              <a:off x="3367805" y="6093296"/>
              <a:ext cx="1558441" cy="180020"/>
              <a:chOff x="1589517" y="2506255"/>
              <a:chExt cx="1581842" cy="180020"/>
            </a:xfrm>
          </p:grpSpPr>
          <p:cxnSp>
            <p:nvCxnSpPr>
              <p:cNvPr id="37" name="Connecteur droit 36"/>
              <p:cNvCxnSpPr/>
              <p:nvPr/>
            </p:nvCxnSpPr>
            <p:spPr>
              <a:xfrm>
                <a:off x="1589517" y="2596265"/>
                <a:ext cx="15818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819573" y="2506255"/>
                <a:ext cx="372193" cy="180020"/>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2476977" y="2506255"/>
                <a:ext cx="372193" cy="18002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1565510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863589" y="3013502"/>
            <a:ext cx="7416823" cy="830997"/>
          </a:xfrm>
          <a:prstGeom prst="rect">
            <a:avLst/>
          </a:prstGeom>
        </p:spPr>
        <p:txBody>
          <a:bodyPr wrap="square">
            <a:spAutoFit/>
          </a:bodyPr>
          <a:lstStyle/>
          <a:p>
            <a:pPr algn="ctr"/>
            <a:r>
              <a:rPr lang="fr-FR" sz="2400" b="1" dirty="0" smtClean="0">
                <a:solidFill>
                  <a:srgbClr val="FF0000"/>
                </a:solidFill>
              </a:rPr>
              <a:t>3.2 Souches donneuses/receveuses d’ADN et Facteur F</a:t>
            </a:r>
          </a:p>
          <a:p>
            <a:pPr algn="ctr"/>
            <a:endParaRPr lang="fr-FR" sz="2400" b="1" dirty="0">
              <a:solidFill>
                <a:srgbClr val="FF0000"/>
              </a:solidFill>
            </a:endParaRPr>
          </a:p>
        </p:txBody>
      </p:sp>
    </p:spTree>
    <p:extLst>
      <p:ext uri="{BB962C8B-B14F-4D97-AF65-F5344CB8AC3E}">
        <p14:creationId xmlns:p14="http://schemas.microsoft.com/office/powerpoint/2010/main" val="1173267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439652" y="1628800"/>
            <a:ext cx="6264696" cy="3660043"/>
            <a:chOff x="1619672" y="1628800"/>
            <a:chExt cx="6264696" cy="3660043"/>
          </a:xfrm>
        </p:grpSpPr>
        <p:grpSp>
          <p:nvGrpSpPr>
            <p:cNvPr id="3" name="Groupe 2"/>
            <p:cNvGrpSpPr/>
            <p:nvPr/>
          </p:nvGrpSpPr>
          <p:grpSpPr>
            <a:xfrm>
              <a:off x="1619672" y="1628800"/>
              <a:ext cx="6264696" cy="3660043"/>
              <a:chOff x="1835696" y="1213731"/>
              <a:chExt cx="6106576" cy="3444019"/>
            </a:xfrm>
          </p:grpSpPr>
          <p:pic>
            <p:nvPicPr>
              <p:cNvPr id="1026" name="Picture 2" descr="Résultat de recherche d'images pour &quot;lederberg et tatum&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35696" y="1268760"/>
                <a:ext cx="6106576" cy="3388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07904" y="1213731"/>
                <a:ext cx="252028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llipse 3"/>
            <p:cNvSpPr/>
            <p:nvPr/>
          </p:nvSpPr>
          <p:spPr>
            <a:xfrm>
              <a:off x="5076056" y="2852936"/>
              <a:ext cx="1656184" cy="8640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p:cNvSpPr txBox="1"/>
          <p:nvPr/>
        </p:nvSpPr>
        <p:spPr>
          <a:xfrm>
            <a:off x="1385646" y="364014"/>
            <a:ext cx="6642738" cy="615553"/>
          </a:xfrm>
          <a:prstGeom prst="rect">
            <a:avLst/>
          </a:prstGeom>
          <a:noFill/>
        </p:spPr>
        <p:txBody>
          <a:bodyPr wrap="square" rtlCol="0">
            <a:spAutoFit/>
          </a:bodyPr>
          <a:lstStyle/>
          <a:p>
            <a:pPr algn="ctr"/>
            <a:r>
              <a:rPr lang="fr-FR" b="1" dirty="0"/>
              <a:t>Expérience de J. </a:t>
            </a:r>
            <a:r>
              <a:rPr lang="fr-FR" b="1" dirty="0" err="1"/>
              <a:t>Lederberg</a:t>
            </a:r>
            <a:r>
              <a:rPr lang="fr-FR" b="1" dirty="0"/>
              <a:t> et E. L. Tatum en </a:t>
            </a:r>
            <a:r>
              <a:rPr lang="fr-FR" b="1" dirty="0" smtClean="0"/>
              <a:t>1946 (Prix Nobel 1958)</a:t>
            </a:r>
            <a:endParaRPr lang="fr-FR" b="1" dirty="0"/>
          </a:p>
          <a:p>
            <a:pPr algn="ctr"/>
            <a:r>
              <a:rPr lang="fr-FR" sz="1600" dirty="0"/>
              <a:t>(souches multi-auxotrophes de </a:t>
            </a:r>
            <a:r>
              <a:rPr lang="fr-FR" sz="1600" i="1" dirty="0"/>
              <a:t>E. coli </a:t>
            </a:r>
            <a:r>
              <a:rPr lang="fr-FR" sz="1600" dirty="0"/>
              <a:t>K12)</a:t>
            </a:r>
          </a:p>
        </p:txBody>
      </p:sp>
      <p:sp>
        <p:nvSpPr>
          <p:cNvPr id="7" name="ZoneTexte 6"/>
          <p:cNvSpPr txBox="1"/>
          <p:nvPr/>
        </p:nvSpPr>
        <p:spPr>
          <a:xfrm>
            <a:off x="755576" y="5877272"/>
            <a:ext cx="7632848" cy="369332"/>
          </a:xfrm>
          <a:prstGeom prst="rect">
            <a:avLst/>
          </a:prstGeom>
          <a:noFill/>
        </p:spPr>
        <p:txBody>
          <a:bodyPr wrap="square" rtlCol="0">
            <a:spAutoFit/>
          </a:bodyPr>
          <a:lstStyle/>
          <a:p>
            <a:pPr marL="285750" indent="-285750" algn="ctr">
              <a:buFont typeface="Symbol" panose="05050102010706020507" pitchFamily="18" charset="2"/>
              <a:buChar char="Þ"/>
            </a:pPr>
            <a:r>
              <a:rPr lang="fr-FR" b="1" dirty="0">
                <a:solidFill>
                  <a:srgbClr val="FF0000"/>
                </a:solidFill>
                <a:sym typeface="Symbol"/>
              </a:rPr>
              <a:t>recombinaison génétique à faible fréquence entre deux souches d’</a:t>
            </a:r>
            <a:r>
              <a:rPr lang="fr-FR" b="1" i="1" dirty="0">
                <a:solidFill>
                  <a:srgbClr val="FF0000"/>
                </a:solidFill>
                <a:sym typeface="Symbol"/>
              </a:rPr>
              <a:t>E. coli</a:t>
            </a:r>
            <a:endParaRPr lang="fr-FR" b="1" i="1" dirty="0">
              <a:solidFill>
                <a:srgbClr val="FF0000"/>
              </a:solidFill>
            </a:endParaRPr>
          </a:p>
        </p:txBody>
      </p:sp>
    </p:spTree>
    <p:extLst>
      <p:ext uri="{BB962C8B-B14F-4D97-AF65-F5344CB8AC3E}">
        <p14:creationId xmlns:p14="http://schemas.microsoft.com/office/powerpoint/2010/main" val="307599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1520" y="188640"/>
            <a:ext cx="8540938" cy="6264696"/>
            <a:chOff x="301531" y="293747"/>
            <a:chExt cx="8540938" cy="6264696"/>
          </a:xfrm>
        </p:grpSpPr>
        <p:pic>
          <p:nvPicPr>
            <p:cNvPr id="56" name="Image 55"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282349" y="4106749"/>
              <a:ext cx="1263178" cy="1100496"/>
            </a:xfrm>
            <a:prstGeom prst="rect">
              <a:avLst/>
            </a:prstGeom>
          </p:spPr>
        </p:pic>
        <p:sp>
          <p:nvSpPr>
            <p:cNvPr id="2" name="ZoneTexte 1"/>
            <p:cNvSpPr txBox="1"/>
            <p:nvPr/>
          </p:nvSpPr>
          <p:spPr>
            <a:xfrm>
              <a:off x="1435657" y="293747"/>
              <a:ext cx="6372708" cy="830997"/>
            </a:xfrm>
            <a:prstGeom prst="rect">
              <a:avLst/>
            </a:prstGeom>
            <a:noFill/>
          </p:spPr>
          <p:txBody>
            <a:bodyPr wrap="square" rtlCol="0">
              <a:spAutoFit/>
            </a:bodyPr>
            <a:lstStyle/>
            <a:p>
              <a:pPr algn="ctr"/>
              <a:r>
                <a:rPr lang="fr-FR" b="1" dirty="0"/>
                <a:t>Expérience de W. Hayes en 1952</a:t>
              </a:r>
            </a:p>
            <a:p>
              <a:pPr algn="ctr"/>
              <a:r>
                <a:rPr lang="fr-FR" sz="1400" dirty="0"/>
                <a:t>(W. Hayes. Nature, 1952, 169 p 118)</a:t>
              </a:r>
            </a:p>
            <a:p>
              <a:pPr algn="ctr"/>
              <a:endParaRPr lang="fr-FR" sz="1600" dirty="0"/>
            </a:p>
          </p:txBody>
        </p:sp>
        <p:grpSp>
          <p:nvGrpSpPr>
            <p:cNvPr id="5" name="Groupe 4"/>
            <p:cNvGrpSpPr/>
            <p:nvPr/>
          </p:nvGrpSpPr>
          <p:grpSpPr>
            <a:xfrm>
              <a:off x="1668193" y="908720"/>
              <a:ext cx="6620217" cy="1053507"/>
              <a:chOff x="1385646" y="1149087"/>
              <a:chExt cx="6444208" cy="1037852"/>
            </a:xfrm>
          </p:grpSpPr>
          <p:pic>
            <p:nvPicPr>
              <p:cNvPr id="3" name="Image 2"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385646" y="1149087"/>
                <a:ext cx="6444208" cy="1037852"/>
              </a:xfrm>
              <a:prstGeom prst="rect">
                <a:avLst/>
              </a:prstGeom>
            </p:spPr>
          </p:pic>
          <p:sp>
            <p:nvSpPr>
              <p:cNvPr id="4" name="Rectangle 3"/>
              <p:cNvSpPr/>
              <p:nvPr/>
            </p:nvSpPr>
            <p:spPr>
              <a:xfrm>
                <a:off x="3419872" y="1195011"/>
                <a:ext cx="2736304" cy="577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6620985" y="1742456"/>
              <a:ext cx="2221484" cy="276999"/>
            </a:xfrm>
            <a:prstGeom prst="rect">
              <a:avLst/>
            </a:prstGeom>
            <a:solidFill>
              <a:schemeClr val="bg1"/>
            </a:solidFill>
          </p:spPr>
          <p:txBody>
            <a:bodyPr wrap="square" rtlCol="0">
              <a:spAutoFit/>
            </a:bodyPr>
            <a:lstStyle/>
            <a:p>
              <a:pPr algn="ctr"/>
              <a:r>
                <a:rPr lang="fr-FR" sz="1200" b="1" i="1" dirty="0"/>
                <a:t>(bio</a:t>
              </a:r>
              <a:r>
                <a:rPr lang="fr-FR" sz="1200" b="1" i="1" baseline="30000" dirty="0"/>
                <a:t>+</a:t>
              </a:r>
              <a:r>
                <a:rPr lang="fr-FR" sz="1200" b="1" i="1" dirty="0"/>
                <a:t>, </a:t>
              </a:r>
              <a:r>
                <a:rPr lang="fr-FR" sz="1200" b="1" i="1" dirty="0" err="1"/>
                <a:t>meth</a:t>
              </a:r>
              <a:r>
                <a:rPr lang="fr-FR" sz="1200" b="1" i="1" baseline="30000" dirty="0"/>
                <a:t>+</a:t>
              </a:r>
              <a:r>
                <a:rPr lang="fr-FR" sz="1200" b="1" i="1" dirty="0"/>
                <a:t>, leu</a:t>
              </a:r>
              <a:r>
                <a:rPr lang="fr-FR" sz="1200" b="1" i="1" baseline="30000" dirty="0"/>
                <a:t>-</a:t>
              </a:r>
              <a:r>
                <a:rPr lang="fr-FR" sz="1200" b="1" i="1" dirty="0"/>
                <a:t>, </a:t>
              </a:r>
              <a:r>
                <a:rPr lang="fr-FR" sz="1200" b="1" i="1" dirty="0" err="1"/>
                <a:t>thr</a:t>
              </a:r>
              <a:r>
                <a:rPr lang="fr-FR" sz="1200" b="1" i="1" baseline="30000" dirty="0"/>
                <a:t>-</a:t>
              </a:r>
              <a:r>
                <a:rPr lang="fr-FR" sz="1200" b="1" i="1" dirty="0"/>
                <a:t>, </a:t>
              </a:r>
              <a:r>
                <a:rPr lang="fr-FR" sz="1200" b="1" i="1" dirty="0" err="1"/>
                <a:t>aneur</a:t>
              </a:r>
              <a:r>
                <a:rPr lang="fr-FR" sz="1200" b="1" i="1" baseline="30000" dirty="0"/>
                <a:t>-</a:t>
              </a:r>
              <a:r>
                <a:rPr lang="fr-FR" sz="1200" b="1" i="1" dirty="0"/>
                <a:t>)</a:t>
              </a:r>
            </a:p>
          </p:txBody>
        </p:sp>
        <p:sp>
          <p:nvSpPr>
            <p:cNvPr id="53" name="ZoneTexte 52"/>
            <p:cNvSpPr txBox="1"/>
            <p:nvPr/>
          </p:nvSpPr>
          <p:spPr>
            <a:xfrm>
              <a:off x="5478135" y="4797152"/>
              <a:ext cx="2416390" cy="461665"/>
            </a:xfrm>
            <a:prstGeom prst="rect">
              <a:avLst/>
            </a:prstGeom>
            <a:solidFill>
              <a:schemeClr val="bg1"/>
            </a:solidFill>
          </p:spPr>
          <p:txBody>
            <a:bodyPr wrap="square" rtlCol="0">
              <a:spAutoFit/>
            </a:bodyPr>
            <a:lstStyle/>
            <a:p>
              <a:pPr algn="ctr"/>
              <a:r>
                <a:rPr lang="fr-FR" sz="1200" b="1" dirty="0" err="1"/>
                <a:t>prototroph</a:t>
              </a:r>
              <a:r>
                <a:rPr lang="fr-FR" sz="1200" b="1" dirty="0"/>
                <a:t> </a:t>
              </a:r>
              <a:r>
                <a:rPr lang="fr-FR" sz="1200" b="1" dirty="0" err="1"/>
                <a:t>Strain</a:t>
              </a:r>
              <a:r>
                <a:rPr lang="fr-FR" sz="1200" b="1" dirty="0"/>
                <a:t> B</a:t>
              </a:r>
            </a:p>
            <a:p>
              <a:pPr algn="ctr"/>
              <a:r>
                <a:rPr lang="fr-FR" sz="1200" b="1" dirty="0"/>
                <a:t> </a:t>
              </a:r>
              <a:r>
                <a:rPr lang="fr-FR" sz="1200" b="1" i="1" dirty="0"/>
                <a:t>(bio</a:t>
              </a:r>
              <a:r>
                <a:rPr lang="fr-FR" sz="1200" b="1" i="1" baseline="30000" dirty="0"/>
                <a:t>+</a:t>
              </a:r>
              <a:r>
                <a:rPr lang="fr-FR" sz="1200" b="1" i="1" dirty="0"/>
                <a:t>, </a:t>
              </a:r>
              <a:r>
                <a:rPr lang="fr-FR" sz="1200" b="1" i="1" dirty="0" err="1"/>
                <a:t>meth</a:t>
              </a:r>
              <a:r>
                <a:rPr lang="fr-FR" sz="1200" b="1" i="1" baseline="30000" dirty="0"/>
                <a:t>+</a:t>
              </a:r>
              <a:r>
                <a:rPr lang="fr-FR" sz="1200" b="1" i="1" dirty="0"/>
                <a:t>, leu</a:t>
              </a:r>
              <a:r>
                <a:rPr lang="fr-FR" sz="1200" b="1" i="1" baseline="30000" dirty="0"/>
                <a:t>+</a:t>
              </a:r>
              <a:r>
                <a:rPr lang="fr-FR" sz="1200" b="1" i="1" dirty="0"/>
                <a:t>, </a:t>
              </a:r>
              <a:r>
                <a:rPr lang="fr-FR" sz="1200" b="1" i="1" dirty="0" err="1"/>
                <a:t>thr</a:t>
              </a:r>
              <a:r>
                <a:rPr lang="fr-FR" sz="1200" b="1" i="1" baseline="30000" dirty="0"/>
                <a:t>+</a:t>
              </a:r>
              <a:r>
                <a:rPr lang="fr-FR" sz="1200" b="1" i="1" dirty="0"/>
                <a:t>, </a:t>
              </a:r>
              <a:r>
                <a:rPr lang="fr-FR" sz="1200" b="1" i="1" dirty="0" err="1"/>
                <a:t>aneur</a:t>
              </a:r>
              <a:r>
                <a:rPr lang="fr-FR" sz="1200" b="1" i="1" baseline="30000" dirty="0"/>
                <a:t>+</a:t>
              </a:r>
              <a:r>
                <a:rPr lang="fr-FR" sz="1200" b="1" i="1" dirty="0"/>
                <a:t>)</a:t>
              </a:r>
            </a:p>
          </p:txBody>
        </p:sp>
        <p:sp>
          <p:nvSpPr>
            <p:cNvPr id="57" name="ZoneTexte 56"/>
            <p:cNvSpPr txBox="1"/>
            <p:nvPr/>
          </p:nvSpPr>
          <p:spPr>
            <a:xfrm>
              <a:off x="669540" y="4869160"/>
              <a:ext cx="2416390" cy="461665"/>
            </a:xfrm>
            <a:prstGeom prst="rect">
              <a:avLst/>
            </a:prstGeom>
            <a:solidFill>
              <a:schemeClr val="bg1"/>
            </a:solidFill>
          </p:spPr>
          <p:txBody>
            <a:bodyPr wrap="square" rtlCol="0">
              <a:spAutoFit/>
            </a:bodyPr>
            <a:lstStyle/>
            <a:p>
              <a:pPr algn="ctr"/>
              <a:r>
                <a:rPr lang="fr-FR" sz="1200" b="1" dirty="0"/>
                <a:t>No </a:t>
              </a:r>
              <a:r>
                <a:rPr lang="fr-FR" sz="1200" b="1" dirty="0" err="1"/>
                <a:t>prototrop</a:t>
              </a:r>
              <a:r>
                <a:rPr lang="fr-FR" sz="1200" b="1" dirty="0"/>
                <a:t> </a:t>
              </a:r>
              <a:r>
                <a:rPr lang="fr-FR" sz="1200" b="1" dirty="0" err="1"/>
                <a:t>Strain</a:t>
              </a:r>
              <a:r>
                <a:rPr lang="fr-FR" sz="1200" b="1" dirty="0"/>
                <a:t> A</a:t>
              </a:r>
            </a:p>
            <a:p>
              <a:pPr algn="ctr"/>
              <a:endParaRPr lang="fr-FR" sz="1200" b="1" dirty="0"/>
            </a:p>
          </p:txBody>
        </p:sp>
        <p:sp>
          <p:nvSpPr>
            <p:cNvPr id="9" name="ZoneTexte 8"/>
            <p:cNvSpPr txBox="1"/>
            <p:nvPr/>
          </p:nvSpPr>
          <p:spPr>
            <a:xfrm>
              <a:off x="3929717" y="2132856"/>
              <a:ext cx="2088232" cy="461665"/>
            </a:xfrm>
            <a:prstGeom prst="rect">
              <a:avLst/>
            </a:prstGeom>
            <a:noFill/>
          </p:spPr>
          <p:txBody>
            <a:bodyPr wrap="square" rtlCol="0">
              <a:spAutoFit/>
            </a:bodyPr>
            <a:lstStyle/>
            <a:p>
              <a:pPr algn="ctr"/>
              <a:r>
                <a:rPr lang="fr-FR" sz="1200" b="1" dirty="0" err="1">
                  <a:solidFill>
                    <a:schemeClr val="tx1">
                      <a:lumMod val="65000"/>
                      <a:lumOff val="35000"/>
                    </a:schemeClr>
                  </a:solidFill>
                </a:rPr>
                <a:t>prototrophes</a:t>
              </a:r>
              <a:r>
                <a:rPr lang="fr-FR" sz="1200" b="1" dirty="0">
                  <a:solidFill>
                    <a:schemeClr val="tx1">
                      <a:lumMod val="65000"/>
                      <a:lumOff val="35000"/>
                    </a:schemeClr>
                  </a:solidFill>
                </a:rPr>
                <a:t> </a:t>
              </a:r>
            </a:p>
            <a:p>
              <a:pPr algn="ctr"/>
              <a:r>
                <a:rPr lang="fr-FR" sz="1200" b="1" dirty="0">
                  <a:solidFill>
                    <a:schemeClr val="tx1">
                      <a:lumMod val="65000"/>
                      <a:lumOff val="35000"/>
                    </a:schemeClr>
                  </a:solidFill>
                </a:rPr>
                <a:t>on minimal medium</a:t>
              </a:r>
            </a:p>
          </p:txBody>
        </p:sp>
        <p:cxnSp>
          <p:nvCxnSpPr>
            <p:cNvPr id="12" name="Connecteur droit avec flèche 11"/>
            <p:cNvCxnSpPr/>
            <p:nvPr/>
          </p:nvCxnSpPr>
          <p:spPr>
            <a:xfrm>
              <a:off x="4973833" y="2025994"/>
              <a:ext cx="246" cy="1788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e 18"/>
            <p:cNvGrpSpPr/>
            <p:nvPr/>
          </p:nvGrpSpPr>
          <p:grpSpPr>
            <a:xfrm>
              <a:off x="7083655" y="2132856"/>
              <a:ext cx="648072" cy="318767"/>
              <a:chOff x="1763688" y="2462161"/>
              <a:chExt cx="648072" cy="318767"/>
            </a:xfrm>
          </p:grpSpPr>
          <p:cxnSp>
            <p:nvCxnSpPr>
              <p:cNvPr id="20" name="Connecteur droit avec flèche 19"/>
              <p:cNvCxnSpPr/>
              <p:nvPr/>
            </p:nvCxnSpPr>
            <p:spPr>
              <a:xfrm flipH="1">
                <a:off x="1763688" y="2462161"/>
                <a:ext cx="329331" cy="3187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2093019" y="2462161"/>
                <a:ext cx="318741" cy="3187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ZoneTexte 21"/>
            <p:cNvSpPr txBox="1"/>
            <p:nvPr/>
          </p:nvSpPr>
          <p:spPr>
            <a:xfrm>
              <a:off x="1537569" y="2350621"/>
              <a:ext cx="2106235" cy="646331"/>
            </a:xfrm>
            <a:prstGeom prst="rect">
              <a:avLst/>
            </a:prstGeom>
            <a:noFill/>
          </p:spPr>
          <p:txBody>
            <a:bodyPr wrap="square" rtlCol="0">
              <a:spAutoFit/>
            </a:bodyPr>
            <a:lstStyle/>
            <a:p>
              <a:r>
                <a:rPr lang="fr-FR" sz="1200" b="1" dirty="0" err="1"/>
                <a:t>Strain</a:t>
              </a:r>
              <a:r>
                <a:rPr lang="fr-FR" sz="1200" b="1" dirty="0"/>
                <a:t> A                 </a:t>
              </a:r>
              <a:r>
                <a:rPr lang="fr-FR" sz="1200" b="1" dirty="0" err="1"/>
                <a:t>Strain</a:t>
              </a:r>
              <a:r>
                <a:rPr lang="fr-FR" sz="1200" b="1" dirty="0"/>
                <a:t> A</a:t>
              </a:r>
            </a:p>
            <a:p>
              <a:r>
                <a:rPr lang="fr-FR" sz="1200" b="1" dirty="0"/>
                <a:t>  </a:t>
              </a:r>
              <a:r>
                <a:rPr lang="fr-FR" sz="1100" b="1" dirty="0" err="1"/>
                <a:t>Strep</a:t>
              </a:r>
              <a:r>
                <a:rPr lang="fr-FR" sz="1200" b="1" cap="small" baseline="30000" dirty="0" err="1"/>
                <a:t>r</a:t>
              </a:r>
              <a:r>
                <a:rPr lang="fr-FR" sz="1100" b="1" cap="small" baseline="30000" dirty="0"/>
                <a:t>                                   </a:t>
              </a:r>
              <a:r>
                <a:rPr lang="fr-FR" sz="1100" b="1" dirty="0" err="1"/>
                <a:t>Strep</a:t>
              </a:r>
              <a:r>
                <a:rPr lang="fr-FR" sz="1200" b="1" cap="small" baseline="30000" dirty="0" err="1"/>
                <a:t>s</a:t>
              </a:r>
              <a:endParaRPr lang="fr-FR" sz="1200" b="1" cap="small" baseline="30000" dirty="0"/>
            </a:p>
            <a:p>
              <a:endParaRPr lang="fr-FR" sz="1200" b="1" dirty="0"/>
            </a:p>
          </p:txBody>
        </p:sp>
        <p:sp>
          <p:nvSpPr>
            <p:cNvPr id="26" name="ZoneTexte 25"/>
            <p:cNvSpPr txBox="1"/>
            <p:nvPr/>
          </p:nvSpPr>
          <p:spPr>
            <a:xfrm>
              <a:off x="6468244" y="2420888"/>
              <a:ext cx="2106235" cy="646331"/>
            </a:xfrm>
            <a:prstGeom prst="rect">
              <a:avLst/>
            </a:prstGeom>
            <a:noFill/>
          </p:spPr>
          <p:txBody>
            <a:bodyPr wrap="square" rtlCol="0">
              <a:spAutoFit/>
            </a:bodyPr>
            <a:lstStyle/>
            <a:p>
              <a:r>
                <a:rPr lang="fr-FR" sz="1200" b="1" dirty="0" err="1"/>
                <a:t>Strain</a:t>
              </a:r>
              <a:r>
                <a:rPr lang="fr-FR" sz="1200" b="1" dirty="0"/>
                <a:t> B                 </a:t>
              </a:r>
              <a:r>
                <a:rPr lang="fr-FR" sz="1200" b="1" dirty="0" err="1"/>
                <a:t>Strain</a:t>
              </a:r>
              <a:r>
                <a:rPr lang="fr-FR" sz="1200" b="1" dirty="0"/>
                <a:t> B</a:t>
              </a:r>
            </a:p>
            <a:p>
              <a:r>
                <a:rPr lang="fr-FR" sz="1200" b="1" dirty="0"/>
                <a:t>  </a:t>
              </a:r>
              <a:r>
                <a:rPr lang="fr-FR" sz="1100" b="1" dirty="0" err="1"/>
                <a:t>Strep</a:t>
              </a:r>
              <a:r>
                <a:rPr lang="fr-FR" sz="1200" b="1" cap="small" baseline="30000" dirty="0" err="1"/>
                <a:t>r</a:t>
              </a:r>
              <a:r>
                <a:rPr lang="fr-FR" sz="1100" b="1" cap="small" baseline="30000" dirty="0"/>
                <a:t>                                    </a:t>
              </a:r>
              <a:r>
                <a:rPr lang="fr-FR" sz="1100" b="1" dirty="0" err="1"/>
                <a:t>Strep</a:t>
              </a:r>
              <a:r>
                <a:rPr lang="fr-FR" sz="1200" b="1" cap="small" baseline="30000" dirty="0" err="1"/>
                <a:t>s</a:t>
              </a:r>
              <a:endParaRPr lang="fr-FR" sz="1200" b="1" cap="small" baseline="30000" dirty="0"/>
            </a:p>
            <a:p>
              <a:endParaRPr lang="fr-FR" sz="1200" b="1" dirty="0"/>
            </a:p>
          </p:txBody>
        </p:sp>
        <p:grpSp>
          <p:nvGrpSpPr>
            <p:cNvPr id="32" name="Groupe 31"/>
            <p:cNvGrpSpPr/>
            <p:nvPr/>
          </p:nvGrpSpPr>
          <p:grpSpPr>
            <a:xfrm>
              <a:off x="2171061" y="2102121"/>
              <a:ext cx="648072" cy="318767"/>
              <a:chOff x="1763688" y="2462161"/>
              <a:chExt cx="648072" cy="318767"/>
            </a:xfrm>
          </p:grpSpPr>
          <p:cxnSp>
            <p:nvCxnSpPr>
              <p:cNvPr id="33" name="Connecteur droit avec flèche 32"/>
              <p:cNvCxnSpPr/>
              <p:nvPr/>
            </p:nvCxnSpPr>
            <p:spPr>
              <a:xfrm flipH="1">
                <a:off x="1763688" y="2462161"/>
                <a:ext cx="329331" cy="3187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2093019" y="2462161"/>
                <a:ext cx="318741" cy="3187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1" name="Connecteur droit avec flèche 40"/>
            <p:cNvCxnSpPr/>
            <p:nvPr/>
          </p:nvCxnSpPr>
          <p:spPr>
            <a:xfrm flipH="1">
              <a:off x="1877737" y="2852936"/>
              <a:ext cx="5802024" cy="864096"/>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2" name="Image 51"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112352" y="4077072"/>
              <a:ext cx="2246103" cy="730440"/>
            </a:xfrm>
            <a:prstGeom prst="rect">
              <a:avLst/>
            </a:prstGeom>
          </p:spPr>
        </p:pic>
        <p:cxnSp>
          <p:nvCxnSpPr>
            <p:cNvPr id="39" name="Connecteur droit avec flèche 38"/>
            <p:cNvCxnSpPr/>
            <p:nvPr/>
          </p:nvCxnSpPr>
          <p:spPr>
            <a:xfrm flipH="1">
              <a:off x="6783782" y="2924944"/>
              <a:ext cx="1" cy="1181805"/>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flipH="1">
              <a:off x="1877735" y="2924944"/>
              <a:ext cx="1" cy="1181805"/>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301531" y="5258817"/>
              <a:ext cx="3152412" cy="595035"/>
            </a:xfrm>
            <a:prstGeom prst="rect">
              <a:avLst/>
            </a:prstGeom>
            <a:noFill/>
          </p:spPr>
          <p:txBody>
            <a:bodyPr wrap="square" rtlCol="0">
              <a:spAutoFit/>
            </a:bodyPr>
            <a:lstStyle/>
            <a:p>
              <a:pPr algn="ctr"/>
              <a:r>
                <a:rPr lang="fr-FR" sz="1400" b="1" dirty="0">
                  <a:solidFill>
                    <a:srgbClr val="FF0000"/>
                  </a:solidFill>
                </a:rPr>
                <a:t>souche A donneuse, pas receveuse</a:t>
              </a:r>
            </a:p>
            <a:p>
              <a:pPr algn="ctr"/>
              <a:r>
                <a:rPr lang="fr-FR" b="1" dirty="0">
                  <a:solidFill>
                    <a:srgbClr val="FF0000"/>
                  </a:solidFill>
                </a:rPr>
                <a:t>F</a:t>
              </a:r>
              <a:r>
                <a:rPr lang="fr-FR" sz="2400" b="1" baseline="30000" dirty="0">
                  <a:solidFill>
                    <a:srgbClr val="FF0000"/>
                  </a:solidFill>
                </a:rPr>
                <a:t>+</a:t>
              </a:r>
              <a:r>
                <a:rPr lang="fr-FR" b="1" baseline="30000" dirty="0">
                  <a:solidFill>
                    <a:srgbClr val="FF0000"/>
                  </a:solidFill>
                </a:rPr>
                <a:t> </a:t>
              </a:r>
              <a:r>
                <a:rPr lang="fr-FR" b="1" dirty="0">
                  <a:solidFill>
                    <a:srgbClr val="FF0000"/>
                  </a:solidFill>
                </a:rPr>
                <a:t>( </a:t>
              </a:r>
              <a:r>
                <a:rPr lang="fr-FR" b="1" dirty="0" smtClean="0">
                  <a:solidFill>
                    <a:srgbClr val="FF0000"/>
                  </a:solidFill>
                </a:rPr>
                <a:t>fertilité positive</a:t>
              </a:r>
              <a:r>
                <a:rPr lang="fr-FR" b="1" dirty="0">
                  <a:solidFill>
                    <a:srgbClr val="FF0000"/>
                  </a:solidFill>
                </a:rPr>
                <a:t>)</a:t>
              </a:r>
            </a:p>
          </p:txBody>
        </p:sp>
        <p:sp>
          <p:nvSpPr>
            <p:cNvPr id="59" name="ZoneTexte 58"/>
            <p:cNvSpPr txBox="1"/>
            <p:nvPr/>
          </p:nvSpPr>
          <p:spPr>
            <a:xfrm>
              <a:off x="5198074" y="5275421"/>
              <a:ext cx="3152412" cy="861774"/>
            </a:xfrm>
            <a:prstGeom prst="rect">
              <a:avLst/>
            </a:prstGeom>
            <a:noFill/>
          </p:spPr>
          <p:txBody>
            <a:bodyPr wrap="square" rtlCol="0">
              <a:spAutoFit/>
            </a:bodyPr>
            <a:lstStyle/>
            <a:p>
              <a:pPr algn="ctr"/>
              <a:r>
                <a:rPr lang="fr-FR" sz="1400" b="1" dirty="0">
                  <a:solidFill>
                    <a:srgbClr val="FF0000"/>
                  </a:solidFill>
                </a:rPr>
                <a:t>souche B receveuse, pas donneuse</a:t>
              </a:r>
            </a:p>
            <a:p>
              <a:pPr algn="ctr"/>
              <a:r>
                <a:rPr lang="fr-FR" b="1" dirty="0">
                  <a:solidFill>
                    <a:srgbClr val="FF0000"/>
                  </a:solidFill>
                </a:rPr>
                <a:t>F</a:t>
              </a:r>
              <a:r>
                <a:rPr lang="fr-FR" sz="2800" b="1" baseline="30000" dirty="0">
                  <a:solidFill>
                    <a:srgbClr val="FF0000"/>
                  </a:solidFill>
                </a:rPr>
                <a:t>-</a:t>
              </a:r>
              <a:r>
                <a:rPr lang="fr-FR" b="1" baseline="30000" dirty="0">
                  <a:solidFill>
                    <a:srgbClr val="FF0000"/>
                  </a:solidFill>
                </a:rPr>
                <a:t> </a:t>
              </a:r>
              <a:r>
                <a:rPr lang="fr-FR" b="1" dirty="0">
                  <a:solidFill>
                    <a:srgbClr val="FF0000"/>
                  </a:solidFill>
                </a:rPr>
                <a:t>( </a:t>
              </a:r>
              <a:r>
                <a:rPr lang="fr-FR" b="1" dirty="0" smtClean="0">
                  <a:solidFill>
                    <a:srgbClr val="FF0000"/>
                  </a:solidFill>
                </a:rPr>
                <a:t>fertilité négative</a:t>
              </a:r>
              <a:r>
                <a:rPr lang="fr-FR" b="1" dirty="0">
                  <a:solidFill>
                    <a:srgbClr val="FF0000"/>
                  </a:solidFill>
                </a:rPr>
                <a:t>)</a:t>
              </a:r>
            </a:p>
            <a:p>
              <a:pPr algn="ctr"/>
              <a:endParaRPr lang="fr-FR" b="1" baseline="30000" dirty="0">
                <a:solidFill>
                  <a:srgbClr val="FF0000"/>
                </a:solidFill>
              </a:endParaRPr>
            </a:p>
            <a:p>
              <a:pPr algn="ctr"/>
              <a:endParaRPr lang="fr-FR" sz="800" b="1" baseline="30000" dirty="0">
                <a:solidFill>
                  <a:srgbClr val="FF0000"/>
                </a:solidFill>
              </a:endParaRPr>
            </a:p>
          </p:txBody>
        </p:sp>
        <p:sp>
          <p:nvSpPr>
            <p:cNvPr id="61" name="ZoneTexte 60"/>
            <p:cNvSpPr txBox="1"/>
            <p:nvPr/>
          </p:nvSpPr>
          <p:spPr>
            <a:xfrm>
              <a:off x="1108637" y="1742456"/>
              <a:ext cx="2221484" cy="318391"/>
            </a:xfrm>
            <a:prstGeom prst="rect">
              <a:avLst/>
            </a:prstGeom>
            <a:solidFill>
              <a:schemeClr val="bg1"/>
            </a:solidFill>
          </p:spPr>
          <p:txBody>
            <a:bodyPr wrap="square" rtlCol="0">
              <a:spAutoFit/>
            </a:bodyPr>
            <a:lstStyle/>
            <a:p>
              <a:pPr algn="ctr"/>
              <a:r>
                <a:rPr lang="fr-FR" sz="1200" b="1" i="1" dirty="0"/>
                <a:t>(bio</a:t>
              </a:r>
              <a:r>
                <a:rPr lang="fr-FR" sz="1200" b="1" i="1" baseline="30000" dirty="0">
                  <a:solidFill>
                    <a:schemeClr val="tx1">
                      <a:lumMod val="75000"/>
                      <a:lumOff val="25000"/>
                    </a:schemeClr>
                  </a:solidFill>
                </a:rPr>
                <a:t>-</a:t>
              </a:r>
              <a:r>
                <a:rPr lang="fr-FR" sz="1200" b="1" i="1" dirty="0">
                  <a:solidFill>
                    <a:schemeClr val="tx1">
                      <a:lumMod val="75000"/>
                      <a:lumOff val="25000"/>
                    </a:schemeClr>
                  </a:solidFill>
                </a:rPr>
                <a:t>, </a:t>
              </a:r>
              <a:r>
                <a:rPr lang="fr-FR" sz="1200" b="1" i="1" dirty="0" err="1">
                  <a:solidFill>
                    <a:schemeClr val="tx1">
                      <a:lumMod val="75000"/>
                      <a:lumOff val="25000"/>
                    </a:schemeClr>
                  </a:solidFill>
                </a:rPr>
                <a:t>meth</a:t>
              </a:r>
              <a:r>
                <a:rPr lang="fr-FR" sz="1200" b="1" i="1" baseline="30000" dirty="0">
                  <a:solidFill>
                    <a:schemeClr val="tx1">
                      <a:lumMod val="75000"/>
                      <a:lumOff val="25000"/>
                    </a:schemeClr>
                  </a:solidFill>
                </a:rPr>
                <a:t>-</a:t>
              </a:r>
              <a:r>
                <a:rPr lang="fr-FR" sz="1200" b="1" i="1" dirty="0">
                  <a:solidFill>
                    <a:schemeClr val="tx1">
                      <a:lumMod val="75000"/>
                      <a:lumOff val="25000"/>
                    </a:schemeClr>
                  </a:solidFill>
                </a:rPr>
                <a:t>, leu</a:t>
              </a:r>
              <a:r>
                <a:rPr lang="fr-FR" sz="1200" b="1" i="1" baseline="30000" dirty="0">
                  <a:solidFill>
                    <a:schemeClr val="tx1">
                      <a:lumMod val="75000"/>
                      <a:lumOff val="25000"/>
                    </a:schemeClr>
                  </a:solidFill>
                </a:rPr>
                <a:t>+</a:t>
              </a:r>
              <a:r>
                <a:rPr lang="fr-FR" sz="1200" b="1" i="1" dirty="0">
                  <a:solidFill>
                    <a:schemeClr val="tx1">
                      <a:lumMod val="75000"/>
                      <a:lumOff val="25000"/>
                    </a:schemeClr>
                  </a:solidFill>
                </a:rPr>
                <a:t>, </a:t>
              </a:r>
              <a:r>
                <a:rPr lang="fr-FR" sz="1200" b="1" i="1" dirty="0" err="1">
                  <a:solidFill>
                    <a:schemeClr val="tx1">
                      <a:lumMod val="75000"/>
                      <a:lumOff val="25000"/>
                    </a:schemeClr>
                  </a:solidFill>
                </a:rPr>
                <a:t>thr</a:t>
              </a:r>
              <a:r>
                <a:rPr lang="fr-FR" sz="1200" b="1" i="1" baseline="30000" dirty="0">
                  <a:solidFill>
                    <a:schemeClr val="tx1">
                      <a:lumMod val="75000"/>
                      <a:lumOff val="25000"/>
                    </a:schemeClr>
                  </a:solidFill>
                </a:rPr>
                <a:t>+</a:t>
              </a:r>
              <a:r>
                <a:rPr lang="fr-FR" sz="1200" b="1" i="1" dirty="0">
                  <a:solidFill>
                    <a:schemeClr val="tx1">
                      <a:lumMod val="75000"/>
                      <a:lumOff val="25000"/>
                    </a:schemeClr>
                  </a:solidFill>
                </a:rPr>
                <a:t>, </a:t>
              </a:r>
              <a:r>
                <a:rPr lang="fr-FR" sz="1200" b="1" i="1" dirty="0" err="1">
                  <a:solidFill>
                    <a:schemeClr val="tx1">
                      <a:lumMod val="75000"/>
                      <a:lumOff val="25000"/>
                    </a:schemeClr>
                  </a:solidFill>
                </a:rPr>
                <a:t>aneur</a:t>
              </a:r>
              <a:r>
                <a:rPr lang="fr-FR" sz="1200" b="1" i="1" baseline="30000" dirty="0">
                  <a:solidFill>
                    <a:schemeClr val="tx1">
                      <a:lumMod val="75000"/>
                      <a:lumOff val="25000"/>
                    </a:schemeClr>
                  </a:solidFill>
                </a:rPr>
                <a:t>+</a:t>
              </a:r>
              <a:r>
                <a:rPr lang="fr-FR" sz="1200" b="1" i="1" dirty="0">
                  <a:solidFill>
                    <a:schemeClr val="tx1">
                      <a:lumMod val="75000"/>
                      <a:lumOff val="25000"/>
                    </a:schemeClr>
                  </a:solidFill>
                </a:rPr>
                <a:t>)</a:t>
              </a:r>
            </a:p>
          </p:txBody>
        </p:sp>
        <p:cxnSp>
          <p:nvCxnSpPr>
            <p:cNvPr id="45" name="Connecteur droit avec flèche 44"/>
            <p:cNvCxnSpPr/>
            <p:nvPr/>
          </p:nvCxnSpPr>
          <p:spPr>
            <a:xfrm>
              <a:off x="3245887" y="2852936"/>
              <a:ext cx="3528393" cy="912875"/>
            </a:xfrm>
            <a:prstGeom prst="straightConnector1">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3021829" y="4233720"/>
              <a:ext cx="2614221" cy="523220"/>
            </a:xfrm>
            <a:prstGeom prst="rect">
              <a:avLst/>
            </a:prstGeom>
            <a:noFill/>
          </p:spPr>
          <p:txBody>
            <a:bodyPr wrap="square" rtlCol="0">
              <a:spAutoFit/>
            </a:bodyPr>
            <a:lstStyle/>
            <a:p>
              <a:pPr algn="ctr"/>
              <a:r>
                <a:rPr lang="fr-FR" sz="1400" b="1" dirty="0"/>
                <a:t>p</a:t>
              </a:r>
              <a:r>
                <a:rPr lang="fr-FR" sz="1400" b="1" dirty="0" smtClean="0"/>
                <a:t>late </a:t>
              </a:r>
              <a:r>
                <a:rPr lang="fr-FR" sz="1400" b="1" dirty="0"/>
                <a:t>on minimal </a:t>
              </a:r>
            </a:p>
            <a:p>
              <a:pPr algn="ctr"/>
              <a:r>
                <a:rPr lang="fr-FR" sz="1400" b="1" dirty="0"/>
                <a:t>medium + streptomycine</a:t>
              </a:r>
            </a:p>
          </p:txBody>
        </p:sp>
        <p:sp>
          <p:nvSpPr>
            <p:cNvPr id="66" name="ZoneTexte 65"/>
            <p:cNvSpPr txBox="1"/>
            <p:nvPr/>
          </p:nvSpPr>
          <p:spPr>
            <a:xfrm>
              <a:off x="2668426" y="6189111"/>
              <a:ext cx="3807149" cy="369332"/>
            </a:xfrm>
            <a:prstGeom prst="rect">
              <a:avLst/>
            </a:prstGeom>
            <a:noFill/>
            <a:ln>
              <a:noFill/>
            </a:ln>
          </p:spPr>
          <p:txBody>
            <a:bodyPr wrap="square" rtlCol="0">
              <a:spAutoFit/>
            </a:bodyPr>
            <a:lstStyle/>
            <a:p>
              <a:r>
                <a:rPr lang="fr-FR" b="1" dirty="0">
                  <a:solidFill>
                    <a:srgbClr val="FF0000"/>
                  </a:solidFill>
                  <a:sym typeface="Symbol"/>
                </a:rPr>
                <a:t> </a:t>
              </a:r>
              <a:r>
                <a:rPr lang="fr-FR" b="1" dirty="0">
                  <a:solidFill>
                    <a:srgbClr val="FF0000"/>
                  </a:solidFill>
                </a:rPr>
                <a:t>transfert génétique unidirectionnel</a:t>
              </a:r>
            </a:p>
          </p:txBody>
        </p:sp>
      </p:grpSp>
      <mc:AlternateContent xmlns:mc="http://schemas.openxmlformats.org/markup-compatibility/2006" xmlns:p14="http://schemas.microsoft.com/office/powerpoint/2010/main">
        <mc:Choice Requires="p14">
          <p:contentPart p14:bwMode="auto" r:id="rId8">
            <p14:nvContentPartPr>
              <p14:cNvPr id="17" name="Encre 16">
                <a:extLst>
                  <a:ext uri="{FF2B5EF4-FFF2-40B4-BE49-F238E27FC236}">
                    <a16:creationId xmlns:a16="http://schemas.microsoft.com/office/drawing/2014/main" id="{15626700-3F55-4992-8E25-1B2B8CC2BC9C}"/>
                  </a:ext>
                </a:extLst>
              </p14:cNvPr>
              <p14:cNvContentPartPr/>
              <p14:nvPr/>
            </p14:nvContentPartPr>
            <p14:xfrm>
              <a:off x="6234120" y="2823120"/>
              <a:ext cx="360" cy="360"/>
            </p14:xfrm>
          </p:contentPart>
        </mc:Choice>
        <mc:Fallback xmlns="">
          <p:pic>
            <p:nvPicPr>
              <p:cNvPr id="17" name="Encre 16">
                <a:extLst>
                  <a:ext uri="{FF2B5EF4-FFF2-40B4-BE49-F238E27FC236}">
                    <a16:creationId xmlns:a16="http://schemas.microsoft.com/office/drawing/2014/main" id="{15626700-3F55-4992-8E25-1B2B8CC2BC9C}"/>
                  </a:ext>
                </a:extLst>
              </p:cNvPr>
              <p:cNvPicPr/>
              <p:nvPr/>
            </p:nvPicPr>
            <p:blipFill>
              <a:blip r:embed="rId11"/>
              <a:stretch>
                <a:fillRect/>
              </a:stretch>
            </p:blipFill>
            <p:spPr>
              <a:xfrm>
                <a:off x="6224760" y="2813760"/>
                <a:ext cx="19080" cy="19080"/>
              </a:xfrm>
              <a:prstGeom prst="rect">
                <a:avLst/>
              </a:prstGeom>
            </p:spPr>
          </p:pic>
        </mc:Fallback>
      </mc:AlternateContent>
    </p:spTree>
    <p:extLst>
      <p:ext uri="{BB962C8B-B14F-4D97-AF65-F5344CB8AC3E}">
        <p14:creationId xmlns:p14="http://schemas.microsoft.com/office/powerpoint/2010/main" val="2002519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768180" y="754736"/>
            <a:ext cx="7607641" cy="5348529"/>
            <a:chOff x="795606" y="1104807"/>
            <a:chExt cx="7607641" cy="5348529"/>
          </a:xfrm>
        </p:grpSpPr>
        <p:grpSp>
          <p:nvGrpSpPr>
            <p:cNvPr id="18" name="Groupe 17"/>
            <p:cNvGrpSpPr/>
            <p:nvPr/>
          </p:nvGrpSpPr>
          <p:grpSpPr>
            <a:xfrm>
              <a:off x="795606" y="1483896"/>
              <a:ext cx="7607641" cy="3947840"/>
              <a:chOff x="1469346" y="803613"/>
              <a:chExt cx="7607641" cy="3947840"/>
            </a:xfrm>
          </p:grpSpPr>
          <p:grpSp>
            <p:nvGrpSpPr>
              <p:cNvPr id="5" name="Groupe 4"/>
              <p:cNvGrpSpPr/>
              <p:nvPr/>
            </p:nvGrpSpPr>
            <p:grpSpPr>
              <a:xfrm>
                <a:off x="1668193" y="803613"/>
                <a:ext cx="6620217" cy="1053507"/>
                <a:chOff x="1385646" y="1149087"/>
                <a:chExt cx="6444208" cy="1037852"/>
              </a:xfrm>
            </p:grpSpPr>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46" y="1149087"/>
                  <a:ext cx="6444208" cy="1037852"/>
                </a:xfrm>
                <a:prstGeom prst="rect">
                  <a:avLst/>
                </a:prstGeom>
              </p:spPr>
            </p:pic>
            <p:sp>
              <p:nvSpPr>
                <p:cNvPr id="4" name="Rectangle 3"/>
                <p:cNvSpPr/>
                <p:nvPr/>
              </p:nvSpPr>
              <p:spPr>
                <a:xfrm>
                  <a:off x="3419872" y="1195011"/>
                  <a:ext cx="2736304" cy="577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E663"/>
                    </a:solidFill>
                  </a:endParaRPr>
                </a:p>
              </p:txBody>
            </p:sp>
          </p:grpSp>
          <p:sp>
            <p:nvSpPr>
              <p:cNvPr id="22" name="ZoneTexte 21"/>
              <p:cNvSpPr txBox="1"/>
              <p:nvPr/>
            </p:nvSpPr>
            <p:spPr>
              <a:xfrm>
                <a:off x="1480800" y="1499248"/>
                <a:ext cx="2106235" cy="622414"/>
              </a:xfrm>
              <a:prstGeom prst="rect">
                <a:avLst/>
              </a:prstGeom>
              <a:solidFill>
                <a:schemeClr val="bg1"/>
              </a:solidFill>
            </p:spPr>
            <p:txBody>
              <a:bodyPr wrap="square" rtlCol="0">
                <a:spAutoFit/>
              </a:bodyPr>
              <a:lstStyle/>
              <a:p>
                <a:pPr algn="ctr">
                  <a:lnSpc>
                    <a:spcPts val="2000"/>
                  </a:lnSpc>
                </a:pPr>
                <a:r>
                  <a:rPr lang="fr-FR" sz="1600" b="1" dirty="0" smtClean="0">
                    <a:solidFill>
                      <a:srgbClr val="FF0000"/>
                    </a:solidFill>
                  </a:rPr>
                  <a:t>souche </a:t>
                </a:r>
                <a:r>
                  <a:rPr lang="fr-FR" sz="1600" b="1" dirty="0">
                    <a:solidFill>
                      <a:srgbClr val="FF0000"/>
                    </a:solidFill>
                  </a:rPr>
                  <a:t>A </a:t>
                </a:r>
                <a:r>
                  <a:rPr lang="fr-FR" sz="1600" b="1" dirty="0" smtClean="0">
                    <a:solidFill>
                      <a:srgbClr val="FF0000"/>
                    </a:solidFill>
                  </a:rPr>
                  <a:t>donneuse</a:t>
                </a:r>
              </a:p>
              <a:p>
                <a:pPr algn="ctr">
                  <a:lnSpc>
                    <a:spcPts val="2000"/>
                  </a:lnSpc>
                </a:pPr>
                <a:r>
                  <a:rPr lang="fr-FR" sz="1600" b="1" dirty="0" smtClean="0">
                    <a:solidFill>
                      <a:srgbClr val="FF0000"/>
                    </a:solidFill>
                  </a:rPr>
                  <a:t> </a:t>
                </a:r>
                <a:r>
                  <a:rPr lang="fr-FR" sz="1600" b="1" dirty="0">
                    <a:solidFill>
                      <a:srgbClr val="FF0000"/>
                    </a:solidFill>
                  </a:rPr>
                  <a:t>F</a:t>
                </a:r>
                <a:r>
                  <a:rPr lang="fr-FR" sz="2400" b="1" baseline="30000" dirty="0" smtClean="0">
                    <a:solidFill>
                      <a:srgbClr val="FF0000"/>
                    </a:solidFill>
                  </a:rPr>
                  <a:t>+</a:t>
                </a:r>
                <a:endParaRPr lang="fr-FR" sz="1600" b="1" dirty="0">
                  <a:solidFill>
                    <a:srgbClr val="FF0000"/>
                  </a:solidFill>
                </a:endParaRPr>
              </a:p>
            </p:txBody>
          </p:sp>
          <p:sp>
            <p:nvSpPr>
              <p:cNvPr id="26" name="ZoneTexte 25"/>
              <p:cNvSpPr txBox="1"/>
              <p:nvPr/>
            </p:nvSpPr>
            <p:spPr>
              <a:xfrm>
                <a:off x="6411460" y="1512156"/>
                <a:ext cx="2106235" cy="605294"/>
              </a:xfrm>
              <a:prstGeom prst="rect">
                <a:avLst/>
              </a:prstGeom>
              <a:solidFill>
                <a:schemeClr val="bg1"/>
              </a:solidFill>
            </p:spPr>
            <p:txBody>
              <a:bodyPr wrap="square" rtlCol="0">
                <a:spAutoFit/>
              </a:bodyPr>
              <a:lstStyle/>
              <a:p>
                <a:pPr algn="ctr">
                  <a:lnSpc>
                    <a:spcPts val="2000"/>
                  </a:lnSpc>
                </a:pPr>
                <a:r>
                  <a:rPr lang="fr-FR" sz="1600" b="1" dirty="0" smtClean="0">
                    <a:solidFill>
                      <a:srgbClr val="FF0000"/>
                    </a:solidFill>
                  </a:rPr>
                  <a:t>souche </a:t>
                </a:r>
                <a:r>
                  <a:rPr lang="fr-FR" sz="1600" b="1" dirty="0">
                    <a:solidFill>
                      <a:srgbClr val="FF0000"/>
                    </a:solidFill>
                  </a:rPr>
                  <a:t>B </a:t>
                </a:r>
                <a:r>
                  <a:rPr lang="fr-FR" sz="1600" b="1" dirty="0" smtClean="0">
                    <a:solidFill>
                      <a:srgbClr val="FF0000"/>
                    </a:solidFill>
                  </a:rPr>
                  <a:t>receveuse</a:t>
                </a:r>
              </a:p>
              <a:p>
                <a:pPr algn="ctr">
                  <a:lnSpc>
                    <a:spcPts val="2000"/>
                  </a:lnSpc>
                </a:pPr>
                <a:r>
                  <a:rPr lang="fr-FR" sz="1600" b="1" dirty="0" smtClean="0">
                    <a:solidFill>
                      <a:srgbClr val="FF0000"/>
                    </a:solidFill>
                  </a:rPr>
                  <a:t> F</a:t>
                </a:r>
                <a:r>
                  <a:rPr lang="fr-FR" sz="2400" b="1" baseline="30000" dirty="0" smtClean="0">
                    <a:solidFill>
                      <a:srgbClr val="FF0000"/>
                    </a:solidFill>
                  </a:rPr>
                  <a:t>-</a:t>
                </a:r>
                <a:endParaRPr lang="fr-FR" sz="2400" b="1" dirty="0">
                  <a:solidFill>
                    <a:srgbClr val="FF0000"/>
                  </a:solidFill>
                </a:endParaRPr>
              </a:p>
            </p:txBody>
          </p:sp>
          <p:pic>
            <p:nvPicPr>
              <p:cNvPr id="52" name="Image 51"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884" y="3190016"/>
                <a:ext cx="2246103" cy="730440"/>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15626700-3F55-4992-8E25-1B2B8CC2BC9C}"/>
                      </a:ext>
                    </a:extLst>
                  </p14:cNvPr>
                  <p14:cNvContentPartPr/>
                  <p14:nvPr/>
                </p14:nvContentPartPr>
                <p14:xfrm>
                  <a:off x="6234120" y="2823120"/>
                  <a:ext cx="360" cy="360"/>
                </p14:xfrm>
              </p:contentPart>
            </mc:Choice>
            <mc:Fallback xmlns="">
              <p:pic>
                <p:nvPicPr>
                  <p:cNvPr id="17" name="Encre 16">
                    <a:extLst>
                      <a:ext uri="{FF2B5EF4-FFF2-40B4-BE49-F238E27FC236}">
                        <a16:creationId xmlns:a16="http://schemas.microsoft.com/office/drawing/2014/main" id="{15626700-3F55-4992-8E25-1B2B8CC2BC9C}"/>
                      </a:ext>
                    </a:extLst>
                  </p:cNvPr>
                  <p:cNvPicPr/>
                  <p:nvPr/>
                </p:nvPicPr>
                <p:blipFill>
                  <a:blip r:embed="rId7"/>
                  <a:stretch>
                    <a:fillRect/>
                  </a:stretch>
                </p:blipFill>
                <p:spPr>
                  <a:xfrm>
                    <a:off x="6224760" y="2813760"/>
                    <a:ext cx="19080" cy="19080"/>
                  </a:xfrm>
                  <a:prstGeom prst="rect">
                    <a:avLst/>
                  </a:prstGeom>
                </p:spPr>
              </p:pic>
            </mc:Fallback>
          </mc:AlternateContent>
          <p:sp>
            <p:nvSpPr>
              <p:cNvPr id="8" name="Rectangle 7"/>
              <p:cNvSpPr/>
              <p:nvPr/>
            </p:nvSpPr>
            <p:spPr>
              <a:xfrm>
                <a:off x="3373238" y="1311874"/>
                <a:ext cx="3195782" cy="685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6247683" y="3920456"/>
                <a:ext cx="2522636" cy="830997"/>
              </a:xfrm>
              <a:prstGeom prst="rect">
                <a:avLst/>
              </a:prstGeom>
              <a:noFill/>
            </p:spPr>
            <p:txBody>
              <a:bodyPr wrap="square" rtlCol="0">
                <a:spAutoFit/>
              </a:bodyPr>
              <a:lstStyle/>
              <a:p>
                <a:pPr algn="ctr"/>
                <a:r>
                  <a:rPr lang="fr-FR" sz="1600" b="1" dirty="0" smtClean="0">
                    <a:solidFill>
                      <a:srgbClr val="00CC57"/>
                    </a:solidFill>
                  </a:rPr>
                  <a:t>La souche B transformée est devenue  </a:t>
                </a:r>
              </a:p>
              <a:p>
                <a:pPr algn="ctr"/>
                <a:r>
                  <a:rPr lang="fr-FR" sz="1600" b="1" dirty="0" smtClean="0">
                    <a:solidFill>
                      <a:srgbClr val="00CC57"/>
                    </a:solidFill>
                  </a:rPr>
                  <a:t> F</a:t>
                </a:r>
                <a:r>
                  <a:rPr lang="fr-FR" sz="2400" b="1" baseline="30000" dirty="0" smtClean="0">
                    <a:solidFill>
                      <a:srgbClr val="00CC57"/>
                    </a:solidFill>
                  </a:rPr>
                  <a:t>+</a:t>
                </a:r>
                <a:endParaRPr lang="fr-FR" sz="1600" b="1" baseline="30000" dirty="0">
                  <a:solidFill>
                    <a:srgbClr val="00CC57"/>
                  </a:solidFill>
                </a:endParaRPr>
              </a:p>
            </p:txBody>
          </p:sp>
          <p:sp>
            <p:nvSpPr>
              <p:cNvPr id="36" name="ZoneTexte 35"/>
              <p:cNvSpPr txBox="1"/>
              <p:nvPr/>
            </p:nvSpPr>
            <p:spPr>
              <a:xfrm>
                <a:off x="1469346" y="3087512"/>
                <a:ext cx="2106235" cy="348813"/>
              </a:xfrm>
              <a:prstGeom prst="rect">
                <a:avLst/>
              </a:prstGeom>
              <a:solidFill>
                <a:schemeClr val="bg1"/>
              </a:solidFill>
            </p:spPr>
            <p:txBody>
              <a:bodyPr wrap="square" rtlCol="0">
                <a:spAutoFit/>
              </a:bodyPr>
              <a:lstStyle/>
              <a:p>
                <a:pPr algn="ctr">
                  <a:lnSpc>
                    <a:spcPts val="2000"/>
                  </a:lnSpc>
                </a:pPr>
                <a:r>
                  <a:rPr lang="fr-FR" sz="1600" b="1" dirty="0" smtClean="0">
                    <a:solidFill>
                      <a:srgbClr val="FF0000"/>
                    </a:solidFill>
                  </a:rPr>
                  <a:t>La souche </a:t>
                </a:r>
                <a:r>
                  <a:rPr lang="fr-FR" sz="1600" b="1" dirty="0">
                    <a:solidFill>
                      <a:srgbClr val="FF0000"/>
                    </a:solidFill>
                  </a:rPr>
                  <a:t>A </a:t>
                </a:r>
                <a:r>
                  <a:rPr lang="fr-FR" sz="1600" b="1" dirty="0" smtClean="0">
                    <a:solidFill>
                      <a:srgbClr val="FF0000"/>
                    </a:solidFill>
                  </a:rPr>
                  <a:t>reste F</a:t>
                </a:r>
                <a:r>
                  <a:rPr lang="fr-FR" sz="2400" b="1" baseline="30000" dirty="0" smtClean="0">
                    <a:solidFill>
                      <a:srgbClr val="FF0000"/>
                    </a:solidFill>
                  </a:rPr>
                  <a:t>+</a:t>
                </a:r>
                <a:endParaRPr lang="fr-FR" sz="1600" b="1" dirty="0">
                  <a:solidFill>
                    <a:srgbClr val="FF0000"/>
                  </a:solidFill>
                </a:endParaRPr>
              </a:p>
            </p:txBody>
          </p:sp>
        </p:grpSp>
        <p:sp>
          <p:nvSpPr>
            <p:cNvPr id="25" name="Arc 24"/>
            <p:cNvSpPr/>
            <p:nvPr/>
          </p:nvSpPr>
          <p:spPr>
            <a:xfrm>
              <a:off x="1963808" y="1585916"/>
              <a:ext cx="4681505" cy="1837413"/>
            </a:xfrm>
            <a:prstGeom prst="arc">
              <a:avLst>
                <a:gd name="adj1" fmla="val 11645853"/>
                <a:gd name="adj2" fmla="val 2082762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a:xfrm>
              <a:off x="2451975" y="1104807"/>
              <a:ext cx="3705169" cy="507831"/>
            </a:xfrm>
            <a:prstGeom prst="rect">
              <a:avLst/>
            </a:prstGeom>
            <a:noFill/>
          </p:spPr>
          <p:txBody>
            <a:bodyPr wrap="square" rtlCol="0">
              <a:spAutoFit/>
            </a:bodyPr>
            <a:lstStyle/>
            <a:p>
              <a:pPr algn="ctr"/>
              <a:r>
                <a:rPr lang="fr-FR" sz="1600" b="1" dirty="0"/>
                <a:t>t</a:t>
              </a:r>
              <a:r>
                <a:rPr lang="fr-FR" sz="1600" b="1" dirty="0" smtClean="0"/>
                <a:t>ransfert de matériel génomique</a:t>
              </a:r>
            </a:p>
            <a:p>
              <a:pPr algn="ctr"/>
              <a:endParaRPr lang="fr-FR" sz="1100" b="1" dirty="0" smtClean="0"/>
            </a:p>
          </p:txBody>
        </p:sp>
        <p:cxnSp>
          <p:nvCxnSpPr>
            <p:cNvPr id="9" name="Connecteur droit avec flèche 8"/>
            <p:cNvCxnSpPr/>
            <p:nvPr/>
          </p:nvCxnSpPr>
          <p:spPr>
            <a:xfrm flipH="1">
              <a:off x="6790837" y="2848496"/>
              <a:ext cx="1" cy="9192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a:off x="1848724" y="2795802"/>
              <a:ext cx="1" cy="9192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Arc 39"/>
            <p:cNvSpPr/>
            <p:nvPr/>
          </p:nvSpPr>
          <p:spPr>
            <a:xfrm rot="10800000">
              <a:off x="2029389" y="1340768"/>
              <a:ext cx="4681505" cy="1837413"/>
            </a:xfrm>
            <a:prstGeom prst="arc">
              <a:avLst>
                <a:gd name="adj1" fmla="val 11645853"/>
                <a:gd name="adj2" fmla="val 20827620"/>
              </a:avLst>
            </a:prstGeom>
            <a:ln w="19050">
              <a:solidFill>
                <a:srgbClr val="00E663"/>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p:cNvSpPr txBox="1"/>
            <p:nvPr/>
          </p:nvSpPr>
          <p:spPr>
            <a:xfrm>
              <a:off x="3020390" y="2941648"/>
              <a:ext cx="2568338" cy="338554"/>
            </a:xfrm>
            <a:prstGeom prst="rect">
              <a:avLst/>
            </a:prstGeom>
            <a:solidFill>
              <a:schemeClr val="bg1"/>
            </a:solidFill>
            <a:ln>
              <a:solidFill>
                <a:srgbClr val="00E663"/>
              </a:solidFill>
            </a:ln>
          </p:spPr>
          <p:txBody>
            <a:bodyPr wrap="square" rtlCol="0">
              <a:spAutoFit/>
            </a:bodyPr>
            <a:lstStyle/>
            <a:p>
              <a:pPr algn="ctr"/>
              <a:r>
                <a:rPr lang="fr-FR" sz="1600" b="1" dirty="0" smtClean="0">
                  <a:solidFill>
                    <a:srgbClr val="00CC57"/>
                  </a:solidFill>
                </a:rPr>
                <a:t>Transfert d’une copie de F</a:t>
              </a:r>
              <a:endParaRPr lang="fr-FR" sz="1600" b="1" dirty="0">
                <a:solidFill>
                  <a:srgbClr val="00CC57"/>
                </a:solidFill>
              </a:endParaRPr>
            </a:p>
          </p:txBody>
        </p:sp>
        <p:sp>
          <p:nvSpPr>
            <p:cNvPr id="41" name="ZoneTexte 40"/>
            <p:cNvSpPr txBox="1"/>
            <p:nvPr/>
          </p:nvSpPr>
          <p:spPr>
            <a:xfrm>
              <a:off x="2618415" y="6084004"/>
              <a:ext cx="3807149" cy="369332"/>
            </a:xfrm>
            <a:prstGeom prst="rect">
              <a:avLst/>
            </a:prstGeom>
            <a:noFill/>
            <a:ln>
              <a:noFill/>
            </a:ln>
          </p:spPr>
          <p:txBody>
            <a:bodyPr wrap="square" rtlCol="0">
              <a:spAutoFit/>
            </a:bodyPr>
            <a:lstStyle/>
            <a:p>
              <a:r>
                <a:rPr lang="fr-FR" b="1" dirty="0">
                  <a:solidFill>
                    <a:srgbClr val="FF0000"/>
                  </a:solidFill>
                  <a:sym typeface="Symbol"/>
                </a:rPr>
                <a:t> </a:t>
              </a:r>
              <a:r>
                <a:rPr lang="fr-FR" b="1" dirty="0" smtClean="0">
                  <a:solidFill>
                    <a:srgbClr val="FF0000"/>
                  </a:solidFill>
                  <a:sym typeface="Symbol"/>
                </a:rPr>
                <a:t>2 types de </a:t>
              </a:r>
              <a:r>
                <a:rPr lang="fr-FR" b="1" dirty="0" smtClean="0">
                  <a:solidFill>
                    <a:srgbClr val="FF0000"/>
                  </a:solidFill>
                </a:rPr>
                <a:t>transfert se superposent </a:t>
              </a:r>
              <a:endParaRPr lang="fr-FR" b="1" dirty="0">
                <a:solidFill>
                  <a:srgbClr val="FF0000"/>
                </a:solidFill>
              </a:endParaRPr>
            </a:p>
          </p:txBody>
        </p:sp>
      </p:grpSp>
    </p:spTree>
    <p:extLst>
      <p:ext uri="{BB962C8B-B14F-4D97-AF65-F5344CB8AC3E}">
        <p14:creationId xmlns:p14="http://schemas.microsoft.com/office/powerpoint/2010/main" val="3453455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65122" y="1052736"/>
            <a:ext cx="6813757" cy="3031599"/>
          </a:xfrm>
          <a:prstGeom prst="rect">
            <a:avLst/>
          </a:prstGeom>
          <a:noFill/>
        </p:spPr>
        <p:txBody>
          <a:bodyPr wrap="square" rtlCol="0">
            <a:spAutoFit/>
          </a:bodyPr>
          <a:lstStyle/>
          <a:p>
            <a:pPr algn="just"/>
            <a:endParaRPr lang="fr-FR" sz="1600" dirty="0"/>
          </a:p>
          <a:p>
            <a:pPr algn="ctr"/>
            <a:endParaRPr lang="fr-FR" sz="1600" b="1" dirty="0" smtClean="0">
              <a:solidFill>
                <a:srgbClr val="FF0000"/>
              </a:solidFill>
              <a:sym typeface="Symbol"/>
            </a:endParaRPr>
          </a:p>
          <a:p>
            <a:pPr marL="285750" indent="-285750" algn="ctr">
              <a:buFont typeface="Symbol"/>
              <a:buChar char="Þ"/>
            </a:pPr>
            <a:endParaRPr lang="fr-FR" sz="1600" b="1" dirty="0">
              <a:solidFill>
                <a:srgbClr val="FF0000"/>
              </a:solidFill>
              <a:sym typeface="Symbol"/>
            </a:endParaRPr>
          </a:p>
          <a:p>
            <a:pPr marL="171450" indent="-171450" algn="just">
              <a:buFont typeface="Symbol"/>
              <a:buChar char="Þ"/>
            </a:pPr>
            <a:endParaRPr lang="fr-FR" sz="700" dirty="0">
              <a:sym typeface="Symbol"/>
            </a:endParaRPr>
          </a:p>
          <a:p>
            <a:pPr algn="just"/>
            <a:r>
              <a:rPr lang="fr-FR" sz="1600" dirty="0" smtClean="0">
                <a:sym typeface="Symbol"/>
              </a:rPr>
              <a:t>	A </a:t>
            </a:r>
            <a:r>
              <a:rPr lang="fr-FR" sz="1600" dirty="0">
                <a:sym typeface="Symbol"/>
              </a:rPr>
              <a:t>l’occasion d’une incubation prolongée dans un frigo, </a:t>
            </a:r>
            <a:r>
              <a:rPr lang="fr-FR" sz="1600" b="1" dirty="0">
                <a:solidFill>
                  <a:srgbClr val="FF0000"/>
                </a:solidFill>
                <a:sym typeface="Symbol"/>
              </a:rPr>
              <a:t>une souche F</a:t>
            </a:r>
            <a:r>
              <a:rPr lang="fr-FR" sz="1600" b="1" baseline="30000" dirty="0">
                <a:solidFill>
                  <a:srgbClr val="FF0000"/>
                </a:solidFill>
                <a:sym typeface="Symbol"/>
              </a:rPr>
              <a:t>+</a:t>
            </a:r>
            <a:r>
              <a:rPr lang="fr-FR" sz="1600" b="1" dirty="0">
                <a:solidFill>
                  <a:srgbClr val="FF0000"/>
                </a:solidFill>
                <a:sym typeface="Symbol"/>
              </a:rPr>
              <a:t> </a:t>
            </a:r>
            <a:r>
              <a:rPr lang="fr-FR" sz="1600" b="1" dirty="0" smtClean="0">
                <a:solidFill>
                  <a:srgbClr val="FF0000"/>
                </a:solidFill>
                <a:sym typeface="Symbol"/>
              </a:rPr>
              <a:t>est devenu spontanément </a:t>
            </a:r>
            <a:r>
              <a:rPr lang="fr-FR" sz="1600" b="1" dirty="0">
                <a:solidFill>
                  <a:srgbClr val="FF0000"/>
                </a:solidFill>
                <a:sym typeface="Symbol"/>
              </a:rPr>
              <a:t>F</a:t>
            </a:r>
            <a:r>
              <a:rPr lang="fr-FR" sz="1600" b="1" baseline="30000" dirty="0">
                <a:solidFill>
                  <a:srgbClr val="FF0000"/>
                </a:solidFill>
                <a:sym typeface="Symbol"/>
              </a:rPr>
              <a:t>-</a:t>
            </a:r>
            <a:r>
              <a:rPr lang="fr-FR" sz="1600" b="1" dirty="0">
                <a:solidFill>
                  <a:srgbClr val="FF0000"/>
                </a:solidFill>
                <a:sym typeface="Symbol"/>
              </a:rPr>
              <a:t>.</a:t>
            </a:r>
            <a:r>
              <a:rPr lang="fr-FR" sz="1600" dirty="0">
                <a:sym typeface="Symbol"/>
              </a:rPr>
              <a:t> Si on mélange cette souche réfrigérée avec une souche F</a:t>
            </a:r>
            <a:r>
              <a:rPr lang="fr-FR" sz="1600" baseline="30000" dirty="0">
                <a:sym typeface="Symbol"/>
              </a:rPr>
              <a:t>+  </a:t>
            </a:r>
            <a:r>
              <a:rPr lang="fr-FR" sz="1600" dirty="0">
                <a:sym typeface="Symbol"/>
              </a:rPr>
              <a:t>récemment cultivée, on observe que </a:t>
            </a:r>
            <a:r>
              <a:rPr lang="fr-FR" sz="1600" b="1" dirty="0">
                <a:solidFill>
                  <a:srgbClr val="FF0000"/>
                </a:solidFill>
                <a:sym typeface="Symbol"/>
              </a:rPr>
              <a:t>30% des bactéries qui étaient F</a:t>
            </a:r>
            <a:r>
              <a:rPr lang="fr-FR" sz="1600" b="1" baseline="30000" dirty="0">
                <a:solidFill>
                  <a:srgbClr val="FF0000"/>
                </a:solidFill>
                <a:sym typeface="Symbol"/>
              </a:rPr>
              <a:t>- </a:t>
            </a:r>
            <a:r>
              <a:rPr lang="fr-FR" sz="1600" b="1" dirty="0">
                <a:solidFill>
                  <a:srgbClr val="FF0000"/>
                </a:solidFill>
                <a:sym typeface="Symbol"/>
              </a:rPr>
              <a:t>retrouvent le caractère F</a:t>
            </a:r>
            <a:r>
              <a:rPr lang="fr-FR" sz="1600" b="1" baseline="30000" dirty="0">
                <a:solidFill>
                  <a:srgbClr val="FF0000"/>
                </a:solidFill>
                <a:sym typeface="Symbol"/>
              </a:rPr>
              <a:t>+</a:t>
            </a:r>
            <a:r>
              <a:rPr lang="fr-FR" sz="1600" b="1" dirty="0">
                <a:solidFill>
                  <a:srgbClr val="FF0000"/>
                </a:solidFill>
                <a:sym typeface="Symbol"/>
              </a:rPr>
              <a:t> .</a:t>
            </a:r>
          </a:p>
          <a:p>
            <a:pPr marL="285750" indent="-285750" algn="just">
              <a:buFont typeface="Symbol"/>
              <a:buChar char="·"/>
            </a:pPr>
            <a:endParaRPr lang="fr-FR" sz="3200" dirty="0">
              <a:sym typeface="Symbol"/>
            </a:endParaRPr>
          </a:p>
          <a:p>
            <a:pPr algn="ctr"/>
            <a:r>
              <a:rPr lang="fr-FR" sz="2000" b="1" dirty="0">
                <a:solidFill>
                  <a:srgbClr val="FF0000"/>
                </a:solidFill>
                <a:sym typeface="Symbol"/>
              </a:rPr>
              <a:t> le facteur F peut se perdre ou s’acquérir</a:t>
            </a:r>
          </a:p>
          <a:p>
            <a:pPr marL="285750" indent="-285750" algn="just">
              <a:buFont typeface="Symbol"/>
              <a:buChar char="Þ"/>
            </a:pPr>
            <a:endParaRPr lang="fr-FR" sz="800" dirty="0">
              <a:sym typeface="Symbol"/>
            </a:endParaRPr>
          </a:p>
          <a:p>
            <a:pPr algn="just"/>
            <a:endParaRPr lang="fr-FR" sz="1200" dirty="0"/>
          </a:p>
        </p:txBody>
      </p:sp>
    </p:spTree>
    <p:extLst>
      <p:ext uri="{BB962C8B-B14F-4D97-AF65-F5344CB8AC3E}">
        <p14:creationId xmlns:p14="http://schemas.microsoft.com/office/powerpoint/2010/main" val="281173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385646" y="364014"/>
            <a:ext cx="6372708" cy="5077018"/>
            <a:chOff x="1385646" y="364014"/>
            <a:chExt cx="6372708" cy="5077018"/>
          </a:xfrm>
        </p:grpSpPr>
        <p:pic>
          <p:nvPicPr>
            <p:cNvPr id="2050" name="Picture 2" descr="Résultat de recherche d'images pour &quot;Davis B. U tube&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4203" y="1268760"/>
              <a:ext cx="3895595" cy="41722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385646" y="364014"/>
              <a:ext cx="6372708" cy="615553"/>
            </a:xfrm>
            <a:prstGeom prst="rect">
              <a:avLst/>
            </a:prstGeom>
            <a:noFill/>
          </p:spPr>
          <p:txBody>
            <a:bodyPr wrap="square" rtlCol="0">
              <a:spAutoFit/>
            </a:bodyPr>
            <a:lstStyle/>
            <a:p>
              <a:pPr algn="ctr"/>
              <a:r>
                <a:rPr lang="fr-FR" b="1" dirty="0"/>
                <a:t>Expérience de B. Davis en 1950</a:t>
              </a:r>
            </a:p>
            <a:p>
              <a:pPr algn="ctr"/>
              <a:endParaRPr lang="fr-FR" sz="1600" dirty="0"/>
            </a:p>
          </p:txBody>
        </p:sp>
        <p:sp>
          <p:nvSpPr>
            <p:cNvPr id="2" name="Rectangle 1"/>
            <p:cNvSpPr/>
            <p:nvPr/>
          </p:nvSpPr>
          <p:spPr>
            <a:xfrm>
              <a:off x="2699792" y="2470051"/>
              <a:ext cx="2880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455282" y="2453283"/>
              <a:ext cx="206896" cy="288032"/>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p:cNvSpPr txBox="1"/>
          <p:nvPr/>
        </p:nvSpPr>
        <p:spPr>
          <a:xfrm>
            <a:off x="3959932" y="4522440"/>
            <a:ext cx="1224136" cy="523220"/>
          </a:xfrm>
          <a:prstGeom prst="rect">
            <a:avLst/>
          </a:prstGeom>
          <a:noFill/>
        </p:spPr>
        <p:txBody>
          <a:bodyPr wrap="square" rtlCol="0">
            <a:spAutoFit/>
          </a:bodyPr>
          <a:lstStyle/>
          <a:p>
            <a:pPr algn="ctr"/>
            <a:r>
              <a:rPr lang="fr-FR" sz="1400" b="1" dirty="0"/>
              <a:t>pas de </a:t>
            </a:r>
            <a:r>
              <a:rPr lang="fr-FR" sz="1400" b="1" dirty="0" err="1"/>
              <a:t>prototrophe</a:t>
            </a:r>
            <a:endParaRPr lang="fr-FR" sz="1400" b="1" dirty="0"/>
          </a:p>
        </p:txBody>
      </p:sp>
      <p:cxnSp>
        <p:nvCxnSpPr>
          <p:cNvPr id="8" name="Connecteur droit avec flèche 7"/>
          <p:cNvCxnSpPr/>
          <p:nvPr/>
        </p:nvCxnSpPr>
        <p:spPr>
          <a:xfrm>
            <a:off x="5184068" y="4784050"/>
            <a:ext cx="2520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707904" y="4786550"/>
            <a:ext cx="252028" cy="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90591" y="5949280"/>
            <a:ext cx="7362818" cy="369332"/>
          </a:xfrm>
          <a:prstGeom prst="rect">
            <a:avLst/>
          </a:prstGeom>
          <a:noFill/>
        </p:spPr>
        <p:txBody>
          <a:bodyPr wrap="square" rtlCol="0">
            <a:spAutoFit/>
          </a:bodyPr>
          <a:lstStyle/>
          <a:p>
            <a:pPr algn="ctr"/>
            <a:r>
              <a:rPr lang="fr-FR" b="1" dirty="0">
                <a:solidFill>
                  <a:srgbClr val="FF0000"/>
                </a:solidFill>
                <a:sym typeface="Symbol"/>
              </a:rPr>
              <a:t>  la recombinaison génétique nécessite un contact entre les deux souches</a:t>
            </a:r>
            <a:endParaRPr lang="fr-FR" b="1" dirty="0">
              <a:solidFill>
                <a:srgbClr val="FF0000"/>
              </a:solidFill>
            </a:endParaRPr>
          </a:p>
        </p:txBody>
      </p:sp>
    </p:spTree>
    <p:extLst>
      <p:ext uri="{BB962C8B-B14F-4D97-AF65-F5344CB8AC3E}">
        <p14:creationId xmlns:p14="http://schemas.microsoft.com/office/powerpoint/2010/main" val="166131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984DD93-5419-46F3-9C30-1ADEEAA281FB}"/>
              </a:ext>
            </a:extLst>
          </p:cNvPr>
          <p:cNvSpPr txBox="1"/>
          <p:nvPr/>
        </p:nvSpPr>
        <p:spPr>
          <a:xfrm>
            <a:off x="1403648" y="1844824"/>
            <a:ext cx="6336704" cy="2862322"/>
          </a:xfrm>
          <a:prstGeom prst="rect">
            <a:avLst/>
          </a:prstGeom>
          <a:noFill/>
        </p:spPr>
        <p:txBody>
          <a:bodyPr wrap="square" rtlCol="0">
            <a:spAutoFit/>
          </a:bodyPr>
          <a:lstStyle/>
          <a:p>
            <a:pPr algn="just"/>
            <a:r>
              <a:rPr lang="fr-FR" dirty="0"/>
              <a:t>	</a:t>
            </a:r>
            <a:r>
              <a:rPr lang="fr-FR" sz="2000" b="1" dirty="0"/>
              <a:t>Donc jusqu’en 1950, on  a la connaissance d’une forme de recombinaison génétique unidirectionnelle et à faible fréquence, d’une souche bactérienne qui possède un facteur F à une autre qui ne le possède pas. </a:t>
            </a:r>
            <a:endParaRPr lang="fr-FR" sz="2000" b="1" dirty="0" smtClean="0"/>
          </a:p>
          <a:p>
            <a:pPr algn="just"/>
            <a:r>
              <a:rPr lang="fr-FR" sz="2000" b="1" dirty="0"/>
              <a:t>	</a:t>
            </a:r>
            <a:r>
              <a:rPr lang="fr-FR" sz="2000" b="1" dirty="0" smtClean="0"/>
              <a:t>En </a:t>
            </a:r>
            <a:r>
              <a:rPr lang="fr-FR" sz="2000" b="1" dirty="0"/>
              <a:t>même temps que des gènes du génome de la souche A, la souche B récupère ce facteur F qui est transférable, </a:t>
            </a:r>
            <a:r>
              <a:rPr lang="fr-FR" sz="2000" b="1" dirty="0" smtClean="0"/>
              <a:t>qui peut </a:t>
            </a:r>
            <a:r>
              <a:rPr lang="fr-FR" sz="2000" b="1" dirty="0"/>
              <a:t>se perdre ou s’acquérir. Cette recombinaison nécessite un contact direct entre les deux souches</a:t>
            </a:r>
            <a:r>
              <a:rPr lang="fr-FR" dirty="0"/>
              <a:t>.</a:t>
            </a:r>
          </a:p>
        </p:txBody>
      </p:sp>
    </p:spTree>
    <p:extLst>
      <p:ext uri="{BB962C8B-B14F-4D97-AF65-F5344CB8AC3E}">
        <p14:creationId xmlns:p14="http://schemas.microsoft.com/office/powerpoint/2010/main" val="195371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1043608" y="3013502"/>
            <a:ext cx="7056784" cy="830997"/>
          </a:xfrm>
          <a:prstGeom prst="rect">
            <a:avLst/>
          </a:prstGeom>
        </p:spPr>
        <p:txBody>
          <a:bodyPr wrap="square">
            <a:spAutoFit/>
          </a:bodyPr>
          <a:lstStyle/>
          <a:p>
            <a:pPr algn="ctr"/>
            <a:r>
              <a:rPr lang="fr-FR" sz="2400" b="1" dirty="0" smtClean="0">
                <a:solidFill>
                  <a:srgbClr val="FF0000"/>
                </a:solidFill>
              </a:rPr>
              <a:t>3.3 Souches </a:t>
            </a:r>
            <a:r>
              <a:rPr lang="fr-FR" sz="2400" b="1" dirty="0" err="1" smtClean="0">
                <a:solidFill>
                  <a:srgbClr val="FF0000"/>
                </a:solidFill>
              </a:rPr>
              <a:t>Hfr</a:t>
            </a:r>
            <a:r>
              <a:rPr lang="fr-FR" sz="2400" b="1" dirty="0" smtClean="0">
                <a:solidFill>
                  <a:srgbClr val="FF0000"/>
                </a:solidFill>
              </a:rPr>
              <a:t> (Haute fréquence de recombinaison)</a:t>
            </a:r>
          </a:p>
          <a:p>
            <a:pPr algn="ctr"/>
            <a:endParaRPr lang="fr-FR" sz="24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4736439"/>
      </p:ext>
    </p:extLst>
  </p:cSld>
  <p:clrMapOvr>
    <a:masterClrMapping/>
  </p:clrMapOvr>
  <mc:AlternateContent xmlns:mc="http://schemas.openxmlformats.org/markup-compatibility/2006" xmlns:p14="http://schemas.microsoft.com/office/powerpoint/2010/main">
    <mc:Choice Requires="p14">
      <p:transition spd="slow" p14:dur="2000" advTm="5788"/>
    </mc:Choice>
    <mc:Fallback xmlns="">
      <p:transition spd="slow" advTm="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EDBE20A8-9AC9-4A97-B82F-99FCDB58BBB9}"/>
              </a:ext>
            </a:extLst>
          </p:cNvPr>
          <p:cNvGrpSpPr/>
          <p:nvPr/>
        </p:nvGrpSpPr>
        <p:grpSpPr>
          <a:xfrm>
            <a:off x="603366" y="339360"/>
            <a:ext cx="7992888" cy="6334356"/>
            <a:chOff x="603366" y="572867"/>
            <a:chExt cx="7992888" cy="6334356"/>
          </a:xfrm>
        </p:grpSpPr>
        <p:grpSp>
          <p:nvGrpSpPr>
            <p:cNvPr id="46" name="Groupe 45"/>
            <p:cNvGrpSpPr/>
            <p:nvPr/>
          </p:nvGrpSpPr>
          <p:grpSpPr>
            <a:xfrm>
              <a:off x="603366" y="572867"/>
              <a:ext cx="7992888" cy="6334356"/>
              <a:chOff x="539552" y="370401"/>
              <a:chExt cx="7992888" cy="6334356"/>
            </a:xfrm>
          </p:grpSpPr>
          <p:sp>
            <p:nvSpPr>
              <p:cNvPr id="2" name="ZoneTexte 1"/>
              <p:cNvSpPr txBox="1"/>
              <p:nvPr/>
            </p:nvSpPr>
            <p:spPr>
              <a:xfrm>
                <a:off x="539552" y="370401"/>
                <a:ext cx="7992888" cy="861774"/>
              </a:xfrm>
              <a:prstGeom prst="rect">
                <a:avLst/>
              </a:prstGeom>
              <a:noFill/>
            </p:spPr>
            <p:txBody>
              <a:bodyPr wrap="square" rtlCol="0">
                <a:spAutoFit/>
              </a:bodyPr>
              <a:lstStyle/>
              <a:p>
                <a:pPr algn="just"/>
                <a:r>
                  <a:rPr lang="fr-FR" b="1" dirty="0"/>
                  <a:t>L</a:t>
                </a:r>
                <a:r>
                  <a:rPr lang="fr-FR" b="1" dirty="0" smtClean="0"/>
                  <a:t>. </a:t>
                </a:r>
                <a:r>
                  <a:rPr lang="fr-FR" b="1" dirty="0"/>
                  <a:t>Cavalli-Sforza</a:t>
                </a:r>
                <a:r>
                  <a:rPr lang="fr-FR" sz="1600" dirty="0"/>
                  <a:t> </a:t>
                </a:r>
                <a:r>
                  <a:rPr lang="fr-FR" sz="1600" b="1" dirty="0"/>
                  <a:t>en 1950</a:t>
                </a:r>
                <a:r>
                  <a:rPr lang="fr-FR" sz="1600" dirty="0"/>
                  <a:t>, en traitant une souche </a:t>
                </a:r>
                <a:r>
                  <a:rPr lang="fr-FR" sz="1600" dirty="0" smtClean="0"/>
                  <a:t>d’</a:t>
                </a:r>
                <a:r>
                  <a:rPr lang="fr-FR" sz="1600" i="1" dirty="0" err="1" smtClean="0"/>
                  <a:t>E.Coli</a:t>
                </a:r>
                <a:r>
                  <a:rPr lang="fr-FR" sz="1600" dirty="0" smtClean="0"/>
                  <a:t> K12 </a:t>
                </a:r>
                <a:r>
                  <a:rPr lang="fr-FR" sz="1600" dirty="0"/>
                  <a:t>F</a:t>
                </a:r>
                <a:r>
                  <a:rPr lang="fr-FR" sz="1600" baseline="30000" dirty="0"/>
                  <a:t>+</a:t>
                </a:r>
                <a:r>
                  <a:rPr lang="fr-FR" sz="1600" dirty="0"/>
                  <a:t> avec un puissant mutagène obtient une souche dite </a:t>
                </a:r>
                <a:r>
                  <a:rPr lang="fr-FR" sz="1600" b="1" dirty="0" err="1"/>
                  <a:t>Hfr</a:t>
                </a:r>
                <a:r>
                  <a:rPr lang="fr-FR" sz="1600" dirty="0"/>
                  <a:t> (</a:t>
                </a:r>
                <a:r>
                  <a:rPr lang="fr-FR" sz="1600" b="1" dirty="0"/>
                  <a:t>H</a:t>
                </a:r>
                <a:r>
                  <a:rPr lang="fr-FR" sz="1600" dirty="0"/>
                  <a:t>aute </a:t>
                </a:r>
                <a:r>
                  <a:rPr lang="fr-FR" sz="1600" b="1" dirty="0"/>
                  <a:t>f</a:t>
                </a:r>
                <a:r>
                  <a:rPr lang="fr-FR" sz="1600" dirty="0"/>
                  <a:t>réquence de </a:t>
                </a:r>
                <a:r>
                  <a:rPr lang="fr-FR" sz="1600" b="1" dirty="0"/>
                  <a:t>r</a:t>
                </a:r>
                <a:r>
                  <a:rPr lang="fr-FR" sz="1600" dirty="0"/>
                  <a:t>ecombinaison) qui donnent 1000x plus de </a:t>
                </a:r>
                <a:r>
                  <a:rPr lang="fr-FR" sz="1600" dirty="0" err="1"/>
                  <a:t>prototrophes</a:t>
                </a:r>
                <a:r>
                  <a:rPr lang="fr-FR" sz="1600" dirty="0"/>
                  <a:t> qu’une souche F+ lorsqu’on la croise avec une souche F-. </a:t>
                </a:r>
                <a:endParaRPr lang="fr-FR" sz="1600"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64" y="1699816"/>
                <a:ext cx="66214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145592" y="2402304"/>
                <a:ext cx="1805632" cy="738664"/>
              </a:xfrm>
              <a:prstGeom prst="rect">
                <a:avLst/>
              </a:prstGeom>
              <a:solidFill>
                <a:schemeClr val="bg1"/>
              </a:solidFill>
            </p:spPr>
            <p:txBody>
              <a:bodyPr wrap="square" rtlCol="0">
                <a:spAutoFit/>
              </a:bodyPr>
              <a:lstStyle/>
              <a:p>
                <a:pPr algn="ctr"/>
                <a:r>
                  <a:rPr lang="fr-FR" sz="1400" b="1" dirty="0" err="1"/>
                  <a:t>Strain</a:t>
                </a:r>
                <a:r>
                  <a:rPr lang="fr-FR" sz="1400" b="1" dirty="0"/>
                  <a:t> A  F</a:t>
                </a:r>
                <a:r>
                  <a:rPr lang="fr-FR" b="1" baseline="30000" dirty="0"/>
                  <a:t>+</a:t>
                </a:r>
                <a:endParaRPr lang="fr-FR" sz="1400" b="1" baseline="30000" dirty="0"/>
              </a:p>
              <a:p>
                <a:pPr algn="ctr"/>
                <a:r>
                  <a:rPr lang="fr-FR" sz="1400" b="1" dirty="0" err="1"/>
                  <a:t>Strep</a:t>
                </a:r>
                <a:r>
                  <a:rPr lang="fr-FR" sz="1600" b="1" cap="small" baseline="30000" dirty="0" err="1"/>
                  <a:t>s</a:t>
                </a:r>
                <a:endParaRPr lang="fr-FR" sz="1600" b="1" cap="small" baseline="30000" dirty="0"/>
              </a:p>
              <a:p>
                <a:pPr algn="ctr"/>
                <a:endParaRPr lang="fr-FR" sz="1400" b="1" dirty="0"/>
              </a:p>
            </p:txBody>
          </p:sp>
          <p:sp>
            <p:nvSpPr>
              <p:cNvPr id="6" name="ZoneTexte 5"/>
              <p:cNvSpPr txBox="1"/>
              <p:nvPr/>
            </p:nvSpPr>
            <p:spPr>
              <a:xfrm>
                <a:off x="3047156" y="3846540"/>
                <a:ext cx="2952328" cy="523220"/>
              </a:xfrm>
              <a:prstGeom prst="rect">
                <a:avLst/>
              </a:prstGeom>
              <a:noFill/>
            </p:spPr>
            <p:txBody>
              <a:bodyPr wrap="square" rtlCol="0">
                <a:spAutoFit/>
              </a:bodyPr>
              <a:lstStyle/>
              <a:p>
                <a:pPr algn="ctr"/>
                <a:r>
                  <a:rPr lang="fr-FR" sz="1200" b="1" dirty="0"/>
                  <a:t> minimal medium + streptomycine </a:t>
                </a:r>
              </a:p>
              <a:p>
                <a:pPr algn="ctr"/>
                <a:r>
                  <a:rPr lang="fr-FR" sz="1600" b="1" dirty="0"/>
                  <a:t>  </a:t>
                </a:r>
                <a:endParaRPr lang="fr-FR" sz="1600" b="1" baseline="30000" dirty="0"/>
              </a:p>
            </p:txBody>
          </p:sp>
          <p:cxnSp>
            <p:nvCxnSpPr>
              <p:cNvPr id="7" name="Connecteur droit avec flèche 6"/>
              <p:cNvCxnSpPr/>
              <p:nvPr/>
            </p:nvCxnSpPr>
            <p:spPr>
              <a:xfrm>
                <a:off x="4535503" y="2796253"/>
                <a:ext cx="246" cy="1788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6068231" y="2384584"/>
                <a:ext cx="1805632" cy="738664"/>
              </a:xfrm>
              <a:prstGeom prst="rect">
                <a:avLst/>
              </a:prstGeom>
              <a:solidFill>
                <a:schemeClr val="bg1"/>
              </a:solidFill>
            </p:spPr>
            <p:txBody>
              <a:bodyPr wrap="square" rtlCol="0">
                <a:spAutoFit/>
              </a:bodyPr>
              <a:lstStyle/>
              <a:p>
                <a:pPr algn="ctr"/>
                <a:r>
                  <a:rPr lang="fr-FR" sz="1400" b="1" dirty="0" err="1"/>
                  <a:t>Strain</a:t>
                </a:r>
                <a:r>
                  <a:rPr lang="fr-FR" sz="1400" b="1" dirty="0"/>
                  <a:t> B  F</a:t>
                </a:r>
                <a:r>
                  <a:rPr lang="fr-FR" b="1" baseline="30000" dirty="0"/>
                  <a:t>-</a:t>
                </a:r>
              </a:p>
              <a:p>
                <a:pPr algn="ctr"/>
                <a:r>
                  <a:rPr lang="fr-FR" sz="1400" b="1" dirty="0" err="1"/>
                  <a:t>Strep</a:t>
                </a:r>
                <a:r>
                  <a:rPr lang="fr-FR" sz="1600" b="1" cap="small" baseline="30000" dirty="0" err="1"/>
                  <a:t>r</a:t>
                </a:r>
                <a:endParaRPr lang="fr-FR" sz="1600" b="1" cap="small" baseline="30000" dirty="0"/>
              </a:p>
              <a:p>
                <a:pPr algn="ctr"/>
                <a:endParaRPr lang="fr-FR" sz="1400"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975123"/>
                <a:ext cx="22431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avec flèche 3"/>
              <p:cNvCxnSpPr/>
              <p:nvPr/>
            </p:nvCxnSpPr>
            <p:spPr>
              <a:xfrm>
                <a:off x="2048408" y="3068960"/>
                <a:ext cx="0" cy="1080120"/>
              </a:xfrm>
              <a:prstGeom prst="straightConnector1">
                <a:avLst/>
              </a:prstGeom>
              <a:ln w="28575">
                <a:solidFill>
                  <a:srgbClr val="00E66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145592" y="4274512"/>
                <a:ext cx="1805632" cy="738664"/>
              </a:xfrm>
              <a:prstGeom prst="rect">
                <a:avLst/>
              </a:prstGeom>
              <a:solidFill>
                <a:schemeClr val="bg1"/>
              </a:solidFill>
            </p:spPr>
            <p:txBody>
              <a:bodyPr wrap="square" rtlCol="0">
                <a:spAutoFit/>
              </a:bodyPr>
              <a:lstStyle/>
              <a:p>
                <a:pPr algn="ctr"/>
                <a:r>
                  <a:rPr lang="fr-FR" sz="1400" b="1" dirty="0" err="1"/>
                  <a:t>Strain</a:t>
                </a:r>
                <a:r>
                  <a:rPr lang="fr-FR" sz="1400" b="1" dirty="0"/>
                  <a:t> A </a:t>
                </a:r>
                <a:r>
                  <a:rPr lang="fr-FR" sz="1400" b="1" dirty="0" err="1"/>
                  <a:t>Hfr</a:t>
                </a:r>
                <a:endParaRPr lang="fr-FR" sz="1400" b="1" baseline="30000" dirty="0"/>
              </a:p>
              <a:p>
                <a:pPr algn="ctr"/>
                <a:r>
                  <a:rPr lang="fr-FR" sz="1400" b="1" dirty="0" err="1"/>
                  <a:t>Strep</a:t>
                </a:r>
                <a:r>
                  <a:rPr lang="fr-FR" sz="1600" b="1" cap="small" baseline="30000" dirty="0" err="1"/>
                  <a:t>s</a:t>
                </a:r>
                <a:endParaRPr lang="fr-FR" sz="1600" b="1" cap="small" baseline="30000" dirty="0"/>
              </a:p>
              <a:p>
                <a:pPr algn="ctr"/>
                <a:endParaRPr lang="fr-FR" sz="1400" b="1" dirty="0"/>
              </a:p>
            </p:txBody>
          </p:sp>
          <p:cxnSp>
            <p:nvCxnSpPr>
              <p:cNvPr id="14" name="Connecteur droit 13"/>
              <p:cNvCxnSpPr/>
              <p:nvPr/>
            </p:nvCxnSpPr>
            <p:spPr>
              <a:xfrm>
                <a:off x="2627784" y="4509120"/>
                <a:ext cx="4343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endCxn id="8" idx="2"/>
              </p:cNvCxnSpPr>
              <p:nvPr/>
            </p:nvCxnSpPr>
            <p:spPr>
              <a:xfrm flipV="1">
                <a:off x="6971047" y="3123248"/>
                <a:ext cx="0" cy="13858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e 43"/>
              <p:cNvGrpSpPr/>
              <p:nvPr/>
            </p:nvGrpSpPr>
            <p:grpSpPr>
              <a:xfrm>
                <a:off x="3842497" y="4766568"/>
                <a:ext cx="1414808" cy="813904"/>
                <a:chOff x="7536273" y="3467069"/>
                <a:chExt cx="4055864" cy="2476210"/>
              </a:xfrm>
            </p:grpSpPr>
            <p:grpSp>
              <p:nvGrpSpPr>
                <p:cNvPr id="43" name="Groupe 42"/>
                <p:cNvGrpSpPr/>
                <p:nvPr/>
              </p:nvGrpSpPr>
              <p:grpSpPr>
                <a:xfrm>
                  <a:off x="7536273" y="3467069"/>
                  <a:ext cx="4055864" cy="2476210"/>
                  <a:chOff x="7536273" y="3467069"/>
                  <a:chExt cx="4055864" cy="2476210"/>
                </a:xfrm>
              </p:grpSpPr>
              <p:grpSp>
                <p:nvGrpSpPr>
                  <p:cNvPr id="42" name="Groupe 41"/>
                  <p:cNvGrpSpPr/>
                  <p:nvPr/>
                </p:nvGrpSpPr>
                <p:grpSpPr>
                  <a:xfrm>
                    <a:off x="7536273" y="3467069"/>
                    <a:ext cx="4055864" cy="2476210"/>
                    <a:chOff x="7536273" y="3467069"/>
                    <a:chExt cx="4055864" cy="2476210"/>
                  </a:xfrm>
                </p:grpSpPr>
                <p:grpSp>
                  <p:nvGrpSpPr>
                    <p:cNvPr id="36" name="Groupe 35"/>
                    <p:cNvGrpSpPr/>
                    <p:nvPr/>
                  </p:nvGrpSpPr>
                  <p:grpSpPr>
                    <a:xfrm>
                      <a:off x="7536273" y="3467069"/>
                      <a:ext cx="4055864" cy="2476210"/>
                      <a:chOff x="7536273" y="3467069"/>
                      <a:chExt cx="4055864" cy="2476210"/>
                    </a:xfrm>
                  </p:grpSpPr>
                  <p:grpSp>
                    <p:nvGrpSpPr>
                      <p:cNvPr id="35" name="Groupe 34"/>
                      <p:cNvGrpSpPr/>
                      <p:nvPr/>
                    </p:nvGrpSpPr>
                    <p:grpSpPr>
                      <a:xfrm>
                        <a:off x="7536273" y="3467069"/>
                        <a:ext cx="4055864" cy="2476210"/>
                        <a:chOff x="7536273" y="3467069"/>
                        <a:chExt cx="4055864" cy="2476210"/>
                      </a:xfrm>
                    </p:grpSpPr>
                    <p:grpSp>
                      <p:nvGrpSpPr>
                        <p:cNvPr id="33" name="Groupe 32"/>
                        <p:cNvGrpSpPr/>
                        <p:nvPr/>
                      </p:nvGrpSpPr>
                      <p:grpSpPr>
                        <a:xfrm>
                          <a:off x="7536273" y="3467069"/>
                          <a:ext cx="4055864" cy="2476210"/>
                          <a:chOff x="7536273" y="3467069"/>
                          <a:chExt cx="4055864" cy="2476210"/>
                        </a:xfrm>
                      </p:grpSpPr>
                      <p:grpSp>
                        <p:nvGrpSpPr>
                          <p:cNvPr id="30" name="Groupe 29"/>
                          <p:cNvGrpSpPr/>
                          <p:nvPr/>
                        </p:nvGrpSpPr>
                        <p:grpSpPr>
                          <a:xfrm>
                            <a:off x="7536273" y="3467069"/>
                            <a:ext cx="4055864" cy="2476210"/>
                            <a:chOff x="7536273" y="3467069"/>
                            <a:chExt cx="4055864" cy="2476210"/>
                          </a:xfrm>
                        </p:grpSpPr>
                        <p:pic>
                          <p:nvPicPr>
                            <p:cNvPr id="18" name="Image 17"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536273" y="3467069"/>
                              <a:ext cx="4055864" cy="2476210"/>
                            </a:xfrm>
                            <a:prstGeom prst="rect">
                              <a:avLst/>
                            </a:prstGeom>
                          </p:spPr>
                        </p:pic>
                        <p:sp>
                          <p:nvSpPr>
                            <p:cNvPr id="29" name="Organigramme : Connecteur 28"/>
                            <p:cNvSpPr/>
                            <p:nvPr/>
                          </p:nvSpPr>
                          <p:spPr>
                            <a:xfrm>
                              <a:off x="9900592" y="4811083"/>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Organigramme : Connecteur 33"/>
                            <p:cNvSpPr/>
                            <p:nvPr/>
                          </p:nvSpPr>
                          <p:spPr>
                            <a:xfrm>
                              <a:off x="8820472" y="4273644"/>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Organigramme : Connecteur 31"/>
                          <p:cNvSpPr/>
                          <p:nvPr/>
                        </p:nvSpPr>
                        <p:spPr>
                          <a:xfrm>
                            <a:off x="8479432" y="4764145"/>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Organigramme : Connecteur 36"/>
                        <p:cNvSpPr/>
                        <p:nvPr/>
                      </p:nvSpPr>
                      <p:spPr>
                        <a:xfrm>
                          <a:off x="9252520" y="4642160"/>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 name="Organigramme : Connecteur 37"/>
                      <p:cNvSpPr/>
                      <p:nvPr/>
                    </p:nvSpPr>
                    <p:spPr>
                      <a:xfrm>
                        <a:off x="9684567" y="4226704"/>
                        <a:ext cx="131064" cy="139095"/>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9" name="Organigramme : Connecteur 38"/>
                    <p:cNvSpPr/>
                    <p:nvPr/>
                  </p:nvSpPr>
                  <p:spPr>
                    <a:xfrm>
                      <a:off x="8898532" y="5075602"/>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Organigramme : Connecteur 39"/>
                  <p:cNvSpPr/>
                  <p:nvPr/>
                </p:nvSpPr>
                <p:spPr>
                  <a:xfrm>
                    <a:off x="9488005" y="4168466"/>
                    <a:ext cx="152400" cy="105178"/>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Organigramme : Connecteur 40"/>
                <p:cNvSpPr/>
                <p:nvPr/>
              </p:nvSpPr>
              <p:spPr>
                <a:xfrm>
                  <a:off x="9114420" y="4858021"/>
                  <a:ext cx="174104" cy="121984"/>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0" name="Connecteur droit avec flèche 19"/>
              <p:cNvCxnSpPr/>
              <p:nvPr/>
            </p:nvCxnSpPr>
            <p:spPr>
              <a:xfrm>
                <a:off x="4535257" y="4536982"/>
                <a:ext cx="0" cy="2741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2797983" y="5365929"/>
                <a:ext cx="3702296" cy="1338828"/>
              </a:xfrm>
              <a:prstGeom prst="rect">
                <a:avLst/>
              </a:prstGeom>
              <a:noFill/>
            </p:spPr>
            <p:txBody>
              <a:bodyPr wrap="square" rtlCol="0">
                <a:spAutoFit/>
              </a:bodyPr>
              <a:lstStyle/>
              <a:p>
                <a:pPr algn="ctr"/>
                <a:r>
                  <a:rPr lang="fr-FR" sz="1200" b="1" dirty="0" smtClean="0"/>
                  <a:t> </a:t>
                </a:r>
                <a:endParaRPr lang="fr-FR" sz="800" b="1" dirty="0"/>
              </a:p>
              <a:p>
                <a:pPr algn="ctr"/>
                <a:r>
                  <a:rPr lang="fr-FR" sz="1600" dirty="0">
                    <a:solidFill>
                      <a:srgbClr val="FF0000"/>
                    </a:solidFill>
                  </a:rPr>
                  <a:t>  </a:t>
                </a:r>
                <a:r>
                  <a:rPr lang="fr-FR" sz="1600" b="1" dirty="0">
                    <a:solidFill>
                      <a:srgbClr val="FF0000"/>
                    </a:solidFill>
                  </a:rPr>
                  <a:t>1000x de </a:t>
                </a:r>
                <a:r>
                  <a:rPr lang="fr-FR" sz="1600" b="1" dirty="0" err="1">
                    <a:solidFill>
                      <a:srgbClr val="FF0000"/>
                    </a:solidFill>
                  </a:rPr>
                  <a:t>prototrophes</a:t>
                </a:r>
                <a:r>
                  <a:rPr lang="fr-FR" sz="1600" b="1" dirty="0">
                    <a:solidFill>
                      <a:srgbClr val="FF0000"/>
                    </a:solidFill>
                  </a:rPr>
                  <a:t> </a:t>
                </a:r>
                <a:endParaRPr lang="fr-FR" sz="1400" b="1" dirty="0" smtClean="0">
                  <a:solidFill>
                    <a:srgbClr val="FF0000"/>
                  </a:solidFill>
                </a:endParaRPr>
              </a:p>
              <a:p>
                <a:pPr algn="ctr"/>
                <a:r>
                  <a:rPr lang="fr-FR" sz="1400" b="1" dirty="0" smtClean="0">
                    <a:solidFill>
                      <a:srgbClr val="FF0000"/>
                    </a:solidFill>
                  </a:rPr>
                  <a:t>(fréquence </a:t>
                </a:r>
                <a:r>
                  <a:rPr lang="fr-FR" sz="1400" b="1" dirty="0">
                    <a:solidFill>
                      <a:srgbClr val="FF0000"/>
                    </a:solidFill>
                  </a:rPr>
                  <a:t>de 1/10</a:t>
                </a:r>
                <a:r>
                  <a:rPr lang="fr-FR" sz="1400" b="1" baseline="30000" dirty="0">
                    <a:solidFill>
                      <a:srgbClr val="FF0000"/>
                    </a:solidFill>
                  </a:rPr>
                  <a:t>4</a:t>
                </a:r>
                <a:r>
                  <a:rPr lang="fr-FR" sz="1400" b="1" dirty="0" smtClean="0">
                    <a:solidFill>
                      <a:srgbClr val="FF0000"/>
                    </a:solidFill>
                  </a:rPr>
                  <a:t>)</a:t>
                </a:r>
              </a:p>
              <a:p>
                <a:pPr algn="ctr"/>
                <a:endParaRPr lang="fr-FR" sz="700" b="1" dirty="0" smtClean="0">
                  <a:solidFill>
                    <a:srgbClr val="FF0000"/>
                  </a:solidFill>
                </a:endParaRPr>
              </a:p>
              <a:p>
                <a:pPr algn="ctr"/>
                <a:r>
                  <a:rPr lang="fr-FR" sz="1600" b="1" dirty="0" smtClean="0">
                    <a:solidFill>
                      <a:srgbClr val="FF0000"/>
                    </a:solidFill>
                    <a:sym typeface="Symbol" panose="05050102010706020507" pitchFamily="18" charset="2"/>
                  </a:rPr>
                  <a:t> La souche B transformée est restée </a:t>
                </a:r>
                <a:r>
                  <a:rPr lang="fr-FR" sz="1400" b="1" dirty="0" smtClean="0">
                    <a:solidFill>
                      <a:srgbClr val="FF0000"/>
                    </a:solidFill>
                  </a:rPr>
                  <a:t>F</a:t>
                </a:r>
                <a:r>
                  <a:rPr lang="fr-FR" b="1" baseline="30000" dirty="0" smtClean="0">
                    <a:solidFill>
                      <a:srgbClr val="FF0000"/>
                    </a:solidFill>
                  </a:rPr>
                  <a:t>-</a:t>
                </a:r>
                <a:endParaRPr lang="fr-FR" b="1" baseline="30000" dirty="0">
                  <a:solidFill>
                    <a:srgbClr val="FF0000"/>
                  </a:solidFill>
                </a:endParaRPr>
              </a:p>
              <a:p>
                <a:pPr algn="ctr"/>
                <a:endParaRPr lang="fr-FR" sz="1600" b="1" dirty="0" smtClean="0">
                  <a:solidFill>
                    <a:srgbClr val="FF0000"/>
                  </a:solidFill>
                </a:endParaRPr>
              </a:p>
            </p:txBody>
          </p:sp>
        </p:grpSp>
        <p:sp>
          <p:nvSpPr>
            <p:cNvPr id="3" name="ZoneTexte 2">
              <a:extLst>
                <a:ext uri="{FF2B5EF4-FFF2-40B4-BE49-F238E27FC236}">
                  <a16:creationId xmlns:a16="http://schemas.microsoft.com/office/drawing/2014/main" id="{8AF5BC60-47DA-4362-A3A1-672F906F2F41}"/>
                </a:ext>
              </a:extLst>
            </p:cNvPr>
            <p:cNvSpPr txBox="1"/>
            <p:nvPr/>
          </p:nvSpPr>
          <p:spPr>
            <a:xfrm>
              <a:off x="1539674" y="3601649"/>
              <a:ext cx="1138928" cy="307777"/>
            </a:xfrm>
            <a:prstGeom prst="rect">
              <a:avLst/>
            </a:prstGeom>
            <a:solidFill>
              <a:schemeClr val="bg1"/>
            </a:solidFill>
          </p:spPr>
          <p:txBody>
            <a:bodyPr wrap="square" rtlCol="0">
              <a:spAutoFit/>
            </a:bodyPr>
            <a:lstStyle/>
            <a:p>
              <a:pPr algn="ctr"/>
              <a:r>
                <a:rPr lang="fr-FR" sz="1400" b="1" dirty="0" smtClean="0">
                  <a:solidFill>
                    <a:srgbClr val="00E663"/>
                  </a:solidFill>
                </a:rPr>
                <a:t>MUTAGÈNE</a:t>
              </a:r>
              <a:endParaRPr lang="fr-FR" sz="1400" b="1" dirty="0">
                <a:solidFill>
                  <a:srgbClr val="00E663"/>
                </a:solidFill>
              </a:endParaRPr>
            </a:p>
          </p:txBody>
        </p:sp>
        <p:sp>
          <p:nvSpPr>
            <p:cNvPr id="45" name="Organigramme : Connecteur 44"/>
            <p:cNvSpPr/>
            <p:nvPr/>
          </p:nvSpPr>
          <p:spPr>
            <a:xfrm>
              <a:off x="4808101" y="5371118"/>
              <a:ext cx="45719" cy="45719"/>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Organigramme : Connecteur 46"/>
            <p:cNvSpPr/>
            <p:nvPr/>
          </p:nvSpPr>
          <p:spPr>
            <a:xfrm>
              <a:off x="4932040" y="5523518"/>
              <a:ext cx="45719" cy="45719"/>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a:off x="6132045" y="2956338"/>
            <a:ext cx="432048" cy="369332"/>
          </a:xfrm>
          <a:prstGeom prst="rect">
            <a:avLst/>
          </a:prstGeom>
          <a:noFill/>
        </p:spPr>
        <p:txBody>
          <a:bodyPr wrap="square" rtlCol="0">
            <a:spAutoFit/>
          </a:bodyPr>
          <a:lstStyle/>
          <a:p>
            <a:r>
              <a:rPr lang="fr-FR" b="1" dirty="0"/>
              <a:t>F</a:t>
            </a:r>
            <a:r>
              <a:rPr lang="fr-FR" b="1" baseline="30000" dirty="0"/>
              <a:t>+</a:t>
            </a:r>
            <a:endParaRPr lang="fr-FR" dirty="0"/>
          </a:p>
        </p:txBody>
      </p:sp>
    </p:spTree>
    <p:extLst>
      <p:ext uri="{BB962C8B-B14F-4D97-AF65-F5344CB8AC3E}">
        <p14:creationId xmlns:p14="http://schemas.microsoft.com/office/powerpoint/2010/main" val="6965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2700209"/>
            <a:ext cx="6912768" cy="584775"/>
          </a:xfrm>
          <a:prstGeom prst="rect">
            <a:avLst/>
          </a:prstGeom>
          <a:noFill/>
        </p:spPr>
        <p:txBody>
          <a:bodyPr wrap="square" rtlCol="0">
            <a:spAutoFit/>
          </a:bodyPr>
          <a:lstStyle/>
          <a:p>
            <a:pPr algn="ctr"/>
            <a:r>
              <a:rPr lang="fr-FR" sz="3200" b="1" dirty="0">
                <a:solidFill>
                  <a:srgbClr val="FF0000"/>
                </a:solidFill>
              </a:rPr>
              <a:t>1. Bactéries: une autre échelle de taille</a:t>
            </a:r>
          </a:p>
        </p:txBody>
      </p:sp>
    </p:spTree>
    <p:extLst>
      <p:ext uri="{BB962C8B-B14F-4D97-AF65-F5344CB8AC3E}">
        <p14:creationId xmlns:p14="http://schemas.microsoft.com/office/powerpoint/2010/main" val="154581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59A1F54F-5AAF-41D7-B12C-6106369DA21F}"/>
              </a:ext>
            </a:extLst>
          </p:cNvPr>
          <p:cNvGrpSpPr/>
          <p:nvPr/>
        </p:nvGrpSpPr>
        <p:grpSpPr>
          <a:xfrm>
            <a:off x="1251823" y="347157"/>
            <a:ext cx="6640353" cy="5614883"/>
            <a:chOff x="1611671" y="478413"/>
            <a:chExt cx="6640353" cy="5614883"/>
          </a:xfrm>
        </p:grpSpPr>
        <p:sp>
          <p:nvSpPr>
            <p:cNvPr id="2" name="ZoneTexte 1"/>
            <p:cNvSpPr txBox="1"/>
            <p:nvPr/>
          </p:nvSpPr>
          <p:spPr>
            <a:xfrm>
              <a:off x="2627592" y="478413"/>
              <a:ext cx="4608512" cy="646331"/>
            </a:xfrm>
            <a:prstGeom prst="rect">
              <a:avLst/>
            </a:prstGeom>
            <a:noFill/>
          </p:spPr>
          <p:txBody>
            <a:bodyPr wrap="square" rtlCol="0">
              <a:spAutoFit/>
            </a:bodyPr>
            <a:lstStyle/>
            <a:p>
              <a:pPr algn="ctr"/>
              <a:r>
                <a:rPr lang="fr-FR" b="1" dirty="0"/>
                <a:t>Expérience du "croisement interrompu"</a:t>
              </a:r>
            </a:p>
            <a:p>
              <a:pPr algn="ctr"/>
              <a:r>
                <a:rPr lang="fr-FR" b="1" dirty="0"/>
                <a:t>E. </a:t>
              </a:r>
              <a:r>
                <a:rPr lang="fr-FR" b="1" dirty="0" err="1"/>
                <a:t>Wollman</a:t>
              </a:r>
              <a:r>
                <a:rPr lang="fr-FR" b="1" dirty="0"/>
                <a:t> et F. Jacob dans les années 1950</a:t>
              </a:r>
            </a:p>
          </p:txBody>
        </p:sp>
        <p:pic>
          <p:nvPicPr>
            <p:cNvPr id="4" name="Image 3" descr="Capture d’écran"/>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11671" y="1792868"/>
              <a:ext cx="6640353" cy="4085320"/>
            </a:xfrm>
            <a:prstGeom prst="rect">
              <a:avLst/>
            </a:prstGeom>
          </p:spPr>
        </p:pic>
        <p:sp>
          <p:nvSpPr>
            <p:cNvPr id="3" name="ZoneTexte 2"/>
            <p:cNvSpPr txBox="1"/>
            <p:nvPr/>
          </p:nvSpPr>
          <p:spPr>
            <a:xfrm>
              <a:off x="2591587" y="1778080"/>
              <a:ext cx="4680520" cy="369332"/>
            </a:xfrm>
            <a:prstGeom prst="rect">
              <a:avLst/>
            </a:prstGeom>
            <a:solidFill>
              <a:schemeClr val="bg1"/>
            </a:solidFill>
          </p:spPr>
          <p:txBody>
            <a:bodyPr wrap="square" rtlCol="0">
              <a:spAutoFit/>
            </a:bodyPr>
            <a:lstStyle/>
            <a:p>
              <a:r>
                <a:rPr lang="fr-FR" b="1" dirty="0" err="1">
                  <a:latin typeface="Calisto MT" pitchFamily="18" charset="0"/>
                  <a:cs typeface="Arabic Typesetting" pitchFamily="66" charset="-78"/>
                </a:rPr>
                <a:t>Hfr</a:t>
              </a:r>
              <a:r>
                <a:rPr lang="fr-FR" b="1" dirty="0">
                  <a:latin typeface="Calisto MT" pitchFamily="18" charset="0"/>
                  <a:cs typeface="Arabic Typesetting" pitchFamily="66" charset="-78"/>
                </a:rPr>
                <a:t>  H                                                       F</a:t>
              </a:r>
              <a:r>
                <a:rPr lang="fr-FR" sz="2400" b="1" baseline="30000" dirty="0">
                  <a:latin typeface="Calisto MT" pitchFamily="18" charset="0"/>
                  <a:cs typeface="Arabic Typesetting" pitchFamily="66" charset="-78"/>
                </a:rPr>
                <a:t>-</a:t>
              </a:r>
            </a:p>
          </p:txBody>
        </p:sp>
        <p:sp>
          <p:nvSpPr>
            <p:cNvPr id="5" name="Rectangle 4"/>
            <p:cNvSpPr/>
            <p:nvPr/>
          </p:nvSpPr>
          <p:spPr>
            <a:xfrm>
              <a:off x="7524328" y="5733256"/>
              <a:ext cx="367849"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a:extLst>
              <a:ext uri="{FF2B5EF4-FFF2-40B4-BE49-F238E27FC236}">
                <a16:creationId xmlns:a16="http://schemas.microsoft.com/office/drawing/2014/main" id="{5D559388-5CDA-4788-AEF4-68A973146079}"/>
              </a:ext>
            </a:extLst>
          </p:cNvPr>
          <p:cNvSpPr/>
          <p:nvPr/>
        </p:nvSpPr>
        <p:spPr>
          <a:xfrm>
            <a:off x="7532329" y="5602000"/>
            <a:ext cx="367849" cy="299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7F872B9-34F7-4F6E-9E4C-27104E0717F4}"/>
              </a:ext>
            </a:extLst>
          </p:cNvPr>
          <p:cNvSpPr/>
          <p:nvPr/>
        </p:nvSpPr>
        <p:spPr>
          <a:xfrm>
            <a:off x="1251823" y="2132856"/>
            <a:ext cx="6640353" cy="1008112"/>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0477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71600" y="3140968"/>
            <a:ext cx="2232248" cy="1077218"/>
          </a:xfrm>
          <a:prstGeom prst="rect">
            <a:avLst/>
          </a:prstGeom>
          <a:solidFill>
            <a:schemeClr val="bg1"/>
          </a:solidFill>
        </p:spPr>
        <p:txBody>
          <a:bodyPr wrap="square" rtlCol="0">
            <a:spAutoFit/>
          </a:bodyPr>
          <a:lstStyle/>
          <a:p>
            <a:pPr algn="ctr"/>
            <a:r>
              <a:rPr lang="fr-FR" sz="1600" dirty="0" err="1"/>
              <a:t>Strain</a:t>
            </a:r>
            <a:r>
              <a:rPr lang="fr-FR" sz="1600" dirty="0"/>
              <a:t> </a:t>
            </a:r>
            <a:r>
              <a:rPr lang="fr-FR" sz="1600" dirty="0" err="1"/>
              <a:t>Hfr</a:t>
            </a:r>
            <a:r>
              <a:rPr lang="fr-FR" sz="1600" dirty="0"/>
              <a:t> + </a:t>
            </a:r>
            <a:r>
              <a:rPr lang="fr-FR" sz="1600" dirty="0" err="1"/>
              <a:t>Strain</a:t>
            </a:r>
            <a:r>
              <a:rPr lang="fr-FR" sz="1600" dirty="0"/>
              <a:t> F</a:t>
            </a:r>
            <a:r>
              <a:rPr lang="fr-FR" sz="1600" baseline="30000" dirty="0"/>
              <a:t>-</a:t>
            </a:r>
          </a:p>
          <a:p>
            <a:pPr algn="ctr"/>
            <a:r>
              <a:rPr lang="fr-FR" sz="1600" dirty="0"/>
              <a:t>en milieu complet</a:t>
            </a:r>
          </a:p>
          <a:p>
            <a:pPr algn="ctr"/>
            <a:endParaRPr lang="fr-FR" sz="1600" dirty="0"/>
          </a:p>
          <a:p>
            <a:pPr algn="ctr"/>
            <a:endParaRPr lang="fr-FR" sz="1600" dirty="0"/>
          </a:p>
        </p:txBody>
      </p:sp>
      <p:sp>
        <p:nvSpPr>
          <p:cNvPr id="5" name="ZoneTexte 4"/>
          <p:cNvSpPr txBox="1"/>
          <p:nvPr/>
        </p:nvSpPr>
        <p:spPr>
          <a:xfrm>
            <a:off x="2483768" y="1188041"/>
            <a:ext cx="1152128" cy="584775"/>
          </a:xfrm>
          <a:prstGeom prst="rect">
            <a:avLst/>
          </a:prstGeom>
          <a:solidFill>
            <a:schemeClr val="bg1"/>
          </a:solidFill>
        </p:spPr>
        <p:txBody>
          <a:bodyPr wrap="square" rtlCol="0">
            <a:spAutoFit/>
          </a:bodyPr>
          <a:lstStyle/>
          <a:p>
            <a:pPr algn="ctr"/>
            <a:r>
              <a:rPr lang="fr-FR" sz="1600" dirty="0"/>
              <a:t>placé dans</a:t>
            </a:r>
          </a:p>
          <a:p>
            <a:pPr algn="ctr"/>
            <a:r>
              <a:rPr lang="fr-FR" sz="1600" dirty="0"/>
              <a:t> un mixer</a:t>
            </a:r>
          </a:p>
        </p:txBody>
      </p:sp>
      <p:sp>
        <p:nvSpPr>
          <p:cNvPr id="6" name="ZoneTexte 5"/>
          <p:cNvSpPr txBox="1"/>
          <p:nvPr/>
        </p:nvSpPr>
        <p:spPr>
          <a:xfrm>
            <a:off x="3064520" y="3140968"/>
            <a:ext cx="2376264" cy="1077218"/>
          </a:xfrm>
          <a:prstGeom prst="rect">
            <a:avLst/>
          </a:prstGeom>
          <a:solidFill>
            <a:schemeClr val="bg1"/>
          </a:solidFill>
        </p:spPr>
        <p:txBody>
          <a:bodyPr wrap="square" rtlCol="0">
            <a:spAutoFit/>
          </a:bodyPr>
          <a:lstStyle/>
          <a:p>
            <a:pPr algn="ctr"/>
            <a:r>
              <a:rPr lang="fr-FR" sz="1600" dirty="0"/>
              <a:t>prélèvement et mixage toutes les 10min pour casser le contact entre les 2 souches</a:t>
            </a:r>
          </a:p>
        </p:txBody>
      </p:sp>
      <p:sp>
        <p:nvSpPr>
          <p:cNvPr id="4" name="ZoneTexte 3"/>
          <p:cNvSpPr txBox="1"/>
          <p:nvPr/>
        </p:nvSpPr>
        <p:spPr>
          <a:xfrm>
            <a:off x="2483768" y="923822"/>
            <a:ext cx="1440160" cy="338554"/>
          </a:xfrm>
          <a:prstGeom prst="rect">
            <a:avLst/>
          </a:prstGeom>
          <a:solidFill>
            <a:schemeClr val="bg1"/>
          </a:solidFill>
        </p:spPr>
        <p:txBody>
          <a:bodyPr wrap="square" rtlCol="0">
            <a:spAutoFit/>
          </a:bodyPr>
          <a:lstStyle/>
          <a:p>
            <a:r>
              <a:rPr lang="fr-FR" sz="1600" dirty="0"/>
              <a:t>  échantillon </a:t>
            </a:r>
          </a:p>
        </p:txBody>
      </p:sp>
      <p:grpSp>
        <p:nvGrpSpPr>
          <p:cNvPr id="8" name="Groupe 7"/>
          <p:cNvGrpSpPr/>
          <p:nvPr/>
        </p:nvGrpSpPr>
        <p:grpSpPr>
          <a:xfrm>
            <a:off x="827584" y="652753"/>
            <a:ext cx="7488832" cy="5668365"/>
            <a:chOff x="1115616" y="652753"/>
            <a:chExt cx="7488832" cy="5668365"/>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15616" y="652753"/>
              <a:ext cx="7066160" cy="5668365"/>
            </a:xfrm>
            <a:prstGeom prst="rect">
              <a:avLst/>
            </a:prstGeom>
            <a:solidFill>
              <a:schemeClr val="bg1"/>
            </a:solidFill>
          </p:spPr>
        </p:pic>
        <p:sp>
          <p:nvSpPr>
            <p:cNvPr id="7" name="ZoneTexte 6"/>
            <p:cNvSpPr txBox="1"/>
            <p:nvPr/>
          </p:nvSpPr>
          <p:spPr>
            <a:xfrm>
              <a:off x="5584800" y="2753633"/>
              <a:ext cx="3019648" cy="1323439"/>
            </a:xfrm>
            <a:prstGeom prst="rect">
              <a:avLst/>
            </a:prstGeom>
            <a:solidFill>
              <a:schemeClr val="bg1"/>
            </a:solidFill>
          </p:spPr>
          <p:txBody>
            <a:bodyPr wrap="square" rtlCol="0">
              <a:spAutoFit/>
            </a:bodyPr>
            <a:lstStyle/>
            <a:p>
              <a:pPr algn="ctr"/>
              <a:r>
                <a:rPr lang="fr-FR" sz="1600" dirty="0"/>
                <a:t>milieu avec streptomycine, pour éliminer les bactéries donneuses, et sans </a:t>
              </a:r>
              <a:r>
                <a:rPr lang="fr-FR" sz="1600" dirty="0" err="1"/>
                <a:t>Thr</a:t>
              </a:r>
              <a:r>
                <a:rPr lang="fr-FR" sz="1600" dirty="0"/>
                <a:t>, pour éliminer les bactéries F</a:t>
              </a:r>
              <a:r>
                <a:rPr lang="fr-FR" sz="1600" baseline="30000" dirty="0"/>
                <a:t>-</a:t>
              </a:r>
              <a:r>
                <a:rPr lang="fr-FR" sz="1600" dirty="0"/>
                <a:t> non recombinées</a:t>
              </a:r>
            </a:p>
            <a:p>
              <a:pPr algn="ctr"/>
              <a:endParaRPr lang="fr-FR" sz="1600" dirty="0"/>
            </a:p>
          </p:txBody>
        </p:sp>
      </p:grpSp>
    </p:spTree>
    <p:extLst>
      <p:ext uri="{BB962C8B-B14F-4D97-AF65-F5344CB8AC3E}">
        <p14:creationId xmlns:p14="http://schemas.microsoft.com/office/powerpoint/2010/main" val="269636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894802" y="692696"/>
            <a:ext cx="7354396" cy="5447060"/>
            <a:chOff x="952440" y="692696"/>
            <a:chExt cx="7354396" cy="5447060"/>
          </a:xfrm>
        </p:grpSpPr>
        <p:grpSp>
          <p:nvGrpSpPr>
            <p:cNvPr id="5" name="Groupe 4"/>
            <p:cNvGrpSpPr/>
            <p:nvPr/>
          </p:nvGrpSpPr>
          <p:grpSpPr>
            <a:xfrm>
              <a:off x="952440" y="692696"/>
              <a:ext cx="6665531" cy="5447060"/>
              <a:chOff x="952440" y="788511"/>
              <a:chExt cx="6665531" cy="5447060"/>
            </a:xfrm>
          </p:grpSpPr>
          <p:grpSp>
            <p:nvGrpSpPr>
              <p:cNvPr id="3" name="Groupe 2"/>
              <p:cNvGrpSpPr/>
              <p:nvPr/>
            </p:nvGrpSpPr>
            <p:grpSpPr>
              <a:xfrm>
                <a:off x="952440" y="788511"/>
                <a:ext cx="4037237" cy="4362193"/>
                <a:chOff x="683567" y="788511"/>
                <a:chExt cx="4037237" cy="4362193"/>
              </a:xfrm>
            </p:grpSpPr>
            <p:pic>
              <p:nvPicPr>
                <p:cNvPr id="2052" name="Picture 4" descr="Résultat de recherche d'images pour &quot;wollman Jacob Hfr&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5576" y="1509936"/>
                  <a:ext cx="3384376" cy="364076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3567" y="788511"/>
                  <a:ext cx="4037237" cy="1200329"/>
                </a:xfrm>
                <a:prstGeom prst="rect">
                  <a:avLst/>
                </a:prstGeom>
                <a:solidFill>
                  <a:schemeClr val="bg1"/>
                </a:solidFill>
              </p:spPr>
              <p:txBody>
                <a:bodyPr wrap="square" rtlCol="0">
                  <a:spAutoFit/>
                </a:bodyPr>
                <a:lstStyle/>
                <a:p>
                  <a:r>
                    <a:rPr lang="fr-FR" b="1" dirty="0" err="1"/>
                    <a:t>Hfr</a:t>
                  </a:r>
                  <a:r>
                    <a:rPr lang="fr-FR" b="1" dirty="0"/>
                    <a:t> H</a:t>
                  </a:r>
                  <a:r>
                    <a:rPr lang="fr-FR" dirty="0"/>
                    <a:t>    </a:t>
                  </a:r>
                  <a:r>
                    <a:rPr lang="fr-FR" dirty="0">
                      <a:solidFill>
                        <a:schemeClr val="bg1">
                          <a:lumMod val="65000"/>
                        </a:schemeClr>
                      </a:solidFill>
                    </a:rPr>
                    <a:t>(</a:t>
                  </a:r>
                  <a:r>
                    <a:rPr lang="fr-FR" dirty="0" err="1">
                      <a:solidFill>
                        <a:schemeClr val="bg1">
                          <a:lumMod val="65000"/>
                        </a:schemeClr>
                      </a:solidFill>
                    </a:rPr>
                    <a:t>Strp</a:t>
                  </a:r>
                  <a:r>
                    <a:rPr lang="fr-FR" baseline="30000" dirty="0" err="1">
                      <a:solidFill>
                        <a:schemeClr val="bg1">
                          <a:lumMod val="65000"/>
                        </a:schemeClr>
                      </a:solidFill>
                    </a:rPr>
                    <a:t>S</a:t>
                  </a:r>
                  <a:r>
                    <a:rPr lang="fr-FR" dirty="0">
                      <a:solidFill>
                        <a:schemeClr val="bg1">
                          <a:lumMod val="65000"/>
                        </a:schemeClr>
                      </a:solidFill>
                    </a:rPr>
                    <a:t>, </a:t>
                  </a:r>
                  <a:r>
                    <a:rPr lang="fr-FR" dirty="0" err="1">
                      <a:solidFill>
                        <a:schemeClr val="bg1">
                          <a:lumMod val="65000"/>
                        </a:schemeClr>
                      </a:solidFill>
                    </a:rPr>
                    <a:t>Thr</a:t>
                  </a:r>
                  <a:r>
                    <a:rPr lang="fr-FR" baseline="30000" dirty="0">
                      <a:solidFill>
                        <a:schemeClr val="bg1">
                          <a:lumMod val="65000"/>
                        </a:schemeClr>
                      </a:solidFill>
                    </a:rPr>
                    <a:t>+</a:t>
                  </a:r>
                  <a:r>
                    <a:rPr lang="fr-FR" dirty="0">
                      <a:solidFill>
                        <a:schemeClr val="bg1">
                          <a:lumMod val="65000"/>
                        </a:schemeClr>
                      </a:solidFill>
                    </a:rPr>
                    <a:t>) </a:t>
                  </a:r>
                  <a:r>
                    <a:rPr lang="fr-FR" dirty="0"/>
                    <a:t>(</a:t>
                  </a:r>
                  <a:r>
                    <a:rPr lang="fr-FR" dirty="0" err="1"/>
                    <a:t>azi</a:t>
                  </a:r>
                  <a:r>
                    <a:rPr lang="fr-FR" baseline="30000" dirty="0" err="1"/>
                    <a:t>R</a:t>
                  </a:r>
                  <a:r>
                    <a:rPr lang="fr-FR" dirty="0"/>
                    <a:t>, </a:t>
                  </a:r>
                  <a:r>
                    <a:rPr lang="fr-FR" dirty="0" err="1"/>
                    <a:t>ton</a:t>
                  </a:r>
                  <a:r>
                    <a:rPr lang="fr-FR" baseline="30000" dirty="0" err="1"/>
                    <a:t>R</a:t>
                  </a:r>
                  <a:r>
                    <a:rPr lang="fr-FR" dirty="0"/>
                    <a:t>, lac</a:t>
                  </a:r>
                  <a:r>
                    <a:rPr lang="fr-FR" baseline="30000" dirty="0"/>
                    <a:t>+</a:t>
                  </a:r>
                  <a:r>
                    <a:rPr lang="fr-FR" dirty="0"/>
                    <a:t>, gal</a:t>
                  </a:r>
                  <a:r>
                    <a:rPr lang="fr-FR" baseline="30000" dirty="0"/>
                    <a:t>+</a:t>
                  </a:r>
                  <a:r>
                    <a:rPr lang="fr-FR" dirty="0"/>
                    <a:t>)</a:t>
                  </a:r>
                </a:p>
                <a:p>
                  <a:endParaRPr lang="fr-FR" dirty="0"/>
                </a:p>
                <a:p>
                  <a:r>
                    <a:rPr lang="fr-FR" b="1" dirty="0"/>
                    <a:t>    F</a:t>
                  </a:r>
                  <a:r>
                    <a:rPr lang="fr-FR" b="1" baseline="30000" dirty="0"/>
                    <a:t>-</a:t>
                  </a:r>
                  <a:r>
                    <a:rPr lang="fr-FR" dirty="0"/>
                    <a:t>      </a:t>
                  </a:r>
                  <a:r>
                    <a:rPr lang="fr-FR" dirty="0">
                      <a:solidFill>
                        <a:schemeClr val="bg1">
                          <a:lumMod val="65000"/>
                        </a:schemeClr>
                      </a:solidFill>
                    </a:rPr>
                    <a:t>(</a:t>
                  </a:r>
                  <a:r>
                    <a:rPr lang="fr-FR" dirty="0" err="1">
                      <a:solidFill>
                        <a:schemeClr val="bg1">
                          <a:lumMod val="65000"/>
                        </a:schemeClr>
                      </a:solidFill>
                    </a:rPr>
                    <a:t>Strp</a:t>
                  </a:r>
                  <a:r>
                    <a:rPr lang="fr-FR" baseline="30000" dirty="0" err="1">
                      <a:solidFill>
                        <a:schemeClr val="bg1">
                          <a:lumMod val="65000"/>
                        </a:schemeClr>
                      </a:solidFill>
                    </a:rPr>
                    <a:t>R</a:t>
                  </a:r>
                  <a:r>
                    <a:rPr lang="fr-FR" dirty="0">
                      <a:solidFill>
                        <a:schemeClr val="bg1">
                          <a:lumMod val="65000"/>
                        </a:schemeClr>
                      </a:solidFill>
                    </a:rPr>
                    <a:t>, </a:t>
                  </a:r>
                  <a:r>
                    <a:rPr lang="fr-FR" dirty="0" err="1">
                      <a:solidFill>
                        <a:schemeClr val="bg1">
                          <a:lumMod val="65000"/>
                        </a:schemeClr>
                      </a:solidFill>
                    </a:rPr>
                    <a:t>Thr</a:t>
                  </a:r>
                  <a:r>
                    <a:rPr lang="fr-FR" baseline="30000" dirty="0">
                      <a:solidFill>
                        <a:schemeClr val="bg1">
                          <a:lumMod val="65000"/>
                        </a:schemeClr>
                      </a:solidFill>
                    </a:rPr>
                    <a:t>-</a:t>
                  </a:r>
                  <a:r>
                    <a:rPr lang="fr-FR" dirty="0">
                      <a:solidFill>
                        <a:schemeClr val="bg1">
                          <a:lumMod val="65000"/>
                        </a:schemeClr>
                      </a:solidFill>
                    </a:rPr>
                    <a:t>)  </a:t>
                  </a:r>
                  <a:r>
                    <a:rPr lang="fr-FR" dirty="0"/>
                    <a:t>(</a:t>
                  </a:r>
                  <a:r>
                    <a:rPr lang="fr-FR" dirty="0" err="1"/>
                    <a:t>azi</a:t>
                  </a:r>
                  <a:r>
                    <a:rPr lang="fr-FR" baseline="30000" dirty="0" err="1"/>
                    <a:t>S</a:t>
                  </a:r>
                  <a:r>
                    <a:rPr lang="fr-FR" dirty="0"/>
                    <a:t>, </a:t>
                  </a:r>
                  <a:r>
                    <a:rPr lang="fr-FR" dirty="0" err="1"/>
                    <a:t>ton</a:t>
                  </a:r>
                  <a:r>
                    <a:rPr lang="fr-FR" baseline="30000" dirty="0" err="1"/>
                    <a:t>S</a:t>
                  </a:r>
                  <a:r>
                    <a:rPr lang="fr-FR" dirty="0"/>
                    <a:t>, lac</a:t>
                  </a:r>
                  <a:r>
                    <a:rPr lang="fr-FR" baseline="30000" dirty="0"/>
                    <a:t>-</a:t>
                  </a:r>
                  <a:r>
                    <a:rPr lang="fr-FR" dirty="0"/>
                    <a:t>, gal</a:t>
                  </a:r>
                  <a:r>
                    <a:rPr lang="fr-FR" baseline="30000" dirty="0"/>
                    <a:t>-</a:t>
                  </a:r>
                  <a:r>
                    <a:rPr lang="fr-FR" dirty="0"/>
                    <a:t>)</a:t>
                  </a:r>
                </a:p>
                <a:p>
                  <a:endParaRPr lang="fr-FR" dirty="0"/>
                </a:p>
              </p:txBody>
            </p:sp>
          </p:grpSp>
          <p:sp>
            <p:nvSpPr>
              <p:cNvPr id="4" name="ZoneTexte 3"/>
              <p:cNvSpPr txBox="1"/>
              <p:nvPr/>
            </p:nvSpPr>
            <p:spPr>
              <a:xfrm>
                <a:off x="1641306" y="5589240"/>
                <a:ext cx="5976665" cy="646331"/>
              </a:xfrm>
              <a:prstGeom prst="rect">
                <a:avLst/>
              </a:prstGeom>
              <a:noFill/>
            </p:spPr>
            <p:txBody>
              <a:bodyPr wrap="square" rtlCol="0">
                <a:spAutoFit/>
              </a:bodyPr>
              <a:lstStyle/>
              <a:p>
                <a:pPr marL="285750" indent="-285750">
                  <a:buFont typeface="Symbol"/>
                  <a:buChar char="Þ"/>
                </a:pPr>
                <a:r>
                  <a:rPr lang="fr-FR" b="1" dirty="0">
                    <a:solidFill>
                      <a:srgbClr val="FF0000"/>
                    </a:solidFill>
                    <a:sym typeface="Symbol"/>
                  </a:rPr>
                  <a:t>le transfert des gènes se fait toujours dans le même ordre</a:t>
                </a:r>
              </a:p>
              <a:p>
                <a:pPr algn="ctr"/>
                <a:r>
                  <a:rPr lang="fr-FR" b="1" dirty="0">
                    <a:solidFill>
                      <a:srgbClr val="FF0000"/>
                    </a:solidFill>
                    <a:sym typeface="Symbol"/>
                  </a:rPr>
                  <a:t>carte temporelle des gènes</a:t>
                </a:r>
                <a:endParaRPr lang="fr-FR" b="1" dirty="0">
                  <a:solidFill>
                    <a:srgbClr val="FF0000"/>
                  </a:solidFill>
                </a:endParaRPr>
              </a:p>
            </p:txBody>
          </p:sp>
        </p:grpSp>
        <p:pic>
          <p:nvPicPr>
            <p:cNvPr id="3074" name="Picture 2" descr="Résultat de recherche d'images pour &quot;wollman et jacob HfR transfer order&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182" y="1766892"/>
              <a:ext cx="3137654" cy="29352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9424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766012" y="-672628"/>
            <a:ext cx="7611976" cy="7328053"/>
            <a:chOff x="818752" y="-675456"/>
            <a:chExt cx="7611976" cy="7328053"/>
          </a:xfrm>
        </p:grpSpPr>
        <p:grpSp>
          <p:nvGrpSpPr>
            <p:cNvPr id="4" name="Groupe 3"/>
            <p:cNvGrpSpPr/>
            <p:nvPr/>
          </p:nvGrpSpPr>
          <p:grpSpPr>
            <a:xfrm>
              <a:off x="889433" y="-675456"/>
              <a:ext cx="7516993" cy="5904656"/>
              <a:chOff x="1187624" y="264204"/>
              <a:chExt cx="7128792" cy="5613068"/>
            </a:xfrm>
          </p:grpSpPr>
          <p:pic>
            <p:nvPicPr>
              <p:cNvPr id="205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99625" y="264204"/>
                <a:ext cx="7049092" cy="528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03647" y="971343"/>
                <a:ext cx="432048"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187624" y="5157192"/>
                <a:ext cx="712879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1915280" y="4293096"/>
              <a:ext cx="5313441" cy="923330"/>
            </a:xfrm>
            <a:prstGeom prst="rect">
              <a:avLst/>
            </a:prstGeom>
            <a:noFill/>
          </p:spPr>
          <p:txBody>
            <a:bodyPr wrap="square" rtlCol="0">
              <a:spAutoFit/>
            </a:bodyPr>
            <a:lstStyle/>
            <a:p>
              <a:pPr marL="285750" indent="-285750" algn="ctr">
                <a:buFont typeface="Symbol"/>
                <a:buChar char="Þ"/>
              </a:pPr>
              <a:r>
                <a:rPr lang="fr-FR" b="1" dirty="0">
                  <a:solidFill>
                    <a:srgbClr val="FF0000"/>
                  </a:solidFill>
                  <a:sym typeface="Symbol"/>
                </a:rPr>
                <a:t>le chromosome de E. coli est circulaire</a:t>
              </a:r>
            </a:p>
            <a:p>
              <a:pPr marL="285750" indent="-285750" algn="ctr">
                <a:buFont typeface="Symbol"/>
                <a:buChar char="Þ"/>
              </a:pPr>
              <a:r>
                <a:rPr lang="fr-FR" b="1" dirty="0">
                  <a:solidFill>
                    <a:srgbClr val="FF0000"/>
                  </a:solidFill>
                  <a:sym typeface="Symbol"/>
                </a:rPr>
                <a:t>le transfert peut se faire dans les deux sens</a:t>
              </a:r>
            </a:p>
            <a:p>
              <a:pPr marL="285750" indent="-285750" algn="ctr">
                <a:buFont typeface="Symbol"/>
                <a:buChar char="Þ"/>
              </a:pPr>
              <a:r>
                <a:rPr lang="fr-FR" b="1" dirty="0">
                  <a:solidFill>
                    <a:srgbClr val="FF0000"/>
                  </a:solidFill>
                  <a:sym typeface="Symbol"/>
                </a:rPr>
                <a:t>l’origine de transfert varie en fonction des souches </a:t>
              </a:r>
              <a:endParaRPr lang="fr-FR" b="1" dirty="0">
                <a:solidFill>
                  <a:srgbClr val="FF0000"/>
                </a:solidFill>
              </a:endParaRPr>
            </a:p>
          </p:txBody>
        </p:sp>
        <p:sp>
          <p:nvSpPr>
            <p:cNvPr id="6" name="ZoneTexte 5"/>
            <p:cNvSpPr txBox="1"/>
            <p:nvPr/>
          </p:nvSpPr>
          <p:spPr>
            <a:xfrm>
              <a:off x="818752" y="5298380"/>
              <a:ext cx="7611976" cy="1354217"/>
            </a:xfrm>
            <a:prstGeom prst="rect">
              <a:avLst/>
            </a:prstGeom>
            <a:noFill/>
          </p:spPr>
          <p:txBody>
            <a:bodyPr wrap="square" rtlCol="0">
              <a:spAutoFit/>
            </a:bodyPr>
            <a:lstStyle/>
            <a:p>
              <a:pPr algn="ctr"/>
              <a:r>
                <a:rPr lang="fr-FR" b="1" dirty="0">
                  <a:sym typeface="Symbol"/>
                </a:rPr>
                <a:t> </a:t>
              </a:r>
              <a:r>
                <a:rPr lang="fr-FR" b="1" dirty="0"/>
                <a:t>1</a:t>
              </a:r>
              <a:r>
                <a:rPr lang="fr-FR" b="1" baseline="30000" dirty="0"/>
                <a:t>ère</a:t>
              </a:r>
              <a:r>
                <a:rPr lang="fr-FR" b="1" dirty="0"/>
                <a:t> cartographie du génome bactérien (≈ 1950)</a:t>
              </a:r>
            </a:p>
            <a:p>
              <a:pPr algn="ctr"/>
              <a:endParaRPr lang="fr-FR" sz="800" b="1" dirty="0"/>
            </a:p>
            <a:p>
              <a:pPr algn="just"/>
              <a:r>
                <a:rPr lang="fr-FR" dirty="0"/>
                <a:t>Les minutes expriment la distance entre les gènes . Elles sont équivalentes aux unités de recombinaison par crossing-over (centimorgans) utilisés par A.H. </a:t>
              </a:r>
              <a:r>
                <a:rPr lang="fr-FR" dirty="0" err="1"/>
                <a:t>Sturtevant</a:t>
              </a:r>
              <a:r>
                <a:rPr lang="fr-FR" dirty="0"/>
                <a:t> pour la cartographie du chromosome 2 de la  drosophile (1913)</a:t>
              </a:r>
            </a:p>
          </p:txBody>
        </p:sp>
      </p:grpSp>
    </p:spTree>
    <p:extLst>
      <p:ext uri="{BB962C8B-B14F-4D97-AF65-F5344CB8AC3E}">
        <p14:creationId xmlns:p14="http://schemas.microsoft.com/office/powerpoint/2010/main" val="3493201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ZoneTexte 55"/>
          <p:cNvSpPr txBox="1"/>
          <p:nvPr/>
        </p:nvSpPr>
        <p:spPr>
          <a:xfrm>
            <a:off x="1475656" y="343889"/>
            <a:ext cx="7128792" cy="6063198"/>
          </a:xfrm>
          <a:prstGeom prst="rect">
            <a:avLst/>
          </a:prstGeom>
          <a:noFill/>
          <a:ln>
            <a:noFill/>
          </a:ln>
        </p:spPr>
        <p:txBody>
          <a:bodyPr wrap="square" rtlCol="0">
            <a:spAutoFit/>
          </a:bodyPr>
          <a:lstStyle/>
          <a:p>
            <a:pPr algn="ctr"/>
            <a:r>
              <a:rPr lang="fr-FR" sz="2000" b="1" dirty="0" smtClean="0">
                <a:solidFill>
                  <a:srgbClr val="FF0000"/>
                </a:solidFill>
              </a:rPr>
              <a:t>HYPOTHESES</a:t>
            </a:r>
          </a:p>
          <a:p>
            <a:pPr algn="ctr"/>
            <a:endParaRPr lang="fr-FR" sz="1600" dirty="0" smtClean="0"/>
          </a:p>
          <a:p>
            <a:pPr algn="ctr"/>
            <a:endParaRPr lang="fr-FR" sz="1600" dirty="0"/>
          </a:p>
          <a:p>
            <a:pPr algn="just"/>
            <a:r>
              <a:rPr lang="fr-FR" sz="1600" b="1" dirty="0" smtClean="0"/>
              <a:t>1. Le facteur F peut se perdre ou s’acquérir il est indépendant du génome bactérien et porte une information qui permet la recombinaison génétique</a:t>
            </a:r>
          </a:p>
          <a:p>
            <a:pPr marL="342900" indent="-342900" algn="ctr">
              <a:buFont typeface="+mj-lt"/>
              <a:buAutoNum type="arabicPeriod"/>
            </a:pPr>
            <a:endParaRPr lang="fr-FR" sz="1600" dirty="0" smtClean="0"/>
          </a:p>
          <a:p>
            <a:pPr algn="ctr"/>
            <a:r>
              <a:rPr lang="fr-FR" sz="1600" b="1" dirty="0" smtClean="0">
                <a:solidFill>
                  <a:srgbClr val="FF0000"/>
                </a:solidFill>
                <a:sym typeface="Symbol" panose="05050102010706020507" pitchFamily="18" charset="2"/>
              </a:rPr>
              <a:t> </a:t>
            </a:r>
            <a:r>
              <a:rPr lang="fr-FR" sz="1600" b="1" dirty="0" smtClean="0">
                <a:solidFill>
                  <a:srgbClr val="FF0000"/>
                </a:solidFill>
              </a:rPr>
              <a:t>ADN autonome?</a:t>
            </a:r>
          </a:p>
          <a:p>
            <a:pPr marL="342900" indent="-342900" algn="ctr">
              <a:buFont typeface="+mj-lt"/>
              <a:buAutoNum type="arabicPeriod"/>
            </a:pPr>
            <a:endParaRPr lang="fr-FR" sz="1600" b="1" dirty="0" smtClean="0">
              <a:solidFill>
                <a:srgbClr val="FF0000"/>
              </a:solidFill>
            </a:endParaRPr>
          </a:p>
          <a:p>
            <a:pPr marL="342900" indent="-342900" algn="ctr">
              <a:buFont typeface="+mj-lt"/>
              <a:buAutoNum type="arabicPeriod"/>
            </a:pPr>
            <a:endParaRPr lang="fr-FR" sz="1600" b="1" dirty="0" smtClean="0">
              <a:solidFill>
                <a:srgbClr val="FF0000"/>
              </a:solidFill>
            </a:endParaRPr>
          </a:p>
          <a:p>
            <a:pPr algn="just"/>
            <a:r>
              <a:rPr lang="fr-FR" sz="1600" b="1" dirty="0" smtClean="0"/>
              <a:t>2. Les bactéries </a:t>
            </a:r>
            <a:r>
              <a:rPr lang="fr-FR" sz="1600" b="1" dirty="0" err="1" smtClean="0"/>
              <a:t>Hfr</a:t>
            </a:r>
            <a:r>
              <a:rPr lang="fr-FR" sz="1600" b="1" dirty="0" smtClean="0"/>
              <a:t> sont toujours des bactéries donneuses; </a:t>
            </a:r>
            <a:r>
              <a:rPr lang="fr-FR" sz="1600" b="1" dirty="0"/>
              <a:t>e</a:t>
            </a:r>
            <a:r>
              <a:rPr lang="fr-FR" sz="1600" b="1" dirty="0" smtClean="0"/>
              <a:t>lles sont toujours porteuses de l’information du facteur F qui permet le transfert d’ADN. Mais le facteur F n’est plus transférable. Tout se passe comme si le facteur F était bloqué dans la bactérie donneuse.</a:t>
            </a:r>
          </a:p>
          <a:p>
            <a:pPr algn="just"/>
            <a:endParaRPr lang="fr-FR" sz="1600" b="1" dirty="0"/>
          </a:p>
          <a:p>
            <a:pPr algn="just"/>
            <a:r>
              <a:rPr lang="fr-FR" sz="1600" b="1" dirty="0" smtClean="0"/>
              <a:t>Si on considère que les bactéries </a:t>
            </a:r>
            <a:r>
              <a:rPr lang="fr-FR" sz="1600" b="1" dirty="0" err="1" smtClean="0"/>
              <a:t>Hfr</a:t>
            </a:r>
            <a:r>
              <a:rPr lang="fr-FR" sz="1600" b="1" dirty="0" smtClean="0"/>
              <a:t> sont obtenus par mutagénèse, c’est-à-dire suite à des lésions faites à l’ADN, on peut imaginer que des phénomènes de réparation de l’ADN tels que la recombinaison homologue se mettent en place.</a:t>
            </a:r>
          </a:p>
          <a:p>
            <a:pPr algn="just"/>
            <a:endParaRPr lang="fr-FR" sz="1600" b="1" dirty="0"/>
          </a:p>
          <a:p>
            <a:pPr marL="285750" indent="-285750" algn="ctr">
              <a:buFont typeface="Symbol" panose="05050102010706020507" pitchFamily="18" charset="2"/>
              <a:buChar char="Þ"/>
            </a:pPr>
            <a:r>
              <a:rPr lang="fr-FR" sz="1600" b="1" dirty="0" smtClean="0">
                <a:solidFill>
                  <a:srgbClr val="FF0000"/>
                </a:solidFill>
                <a:sym typeface="Symbol" panose="05050102010706020507" pitchFamily="18" charset="2"/>
              </a:rPr>
              <a:t>est-ce que le facteur F ne serait pas intégré au génome bactérien?</a:t>
            </a:r>
          </a:p>
          <a:p>
            <a:pPr marL="285750" indent="-285750" algn="ctr">
              <a:buFont typeface="Symbol" panose="05050102010706020507" pitchFamily="18" charset="2"/>
              <a:buChar char="Þ"/>
            </a:pPr>
            <a:endParaRPr lang="fr-FR" sz="1600" b="1" dirty="0" smtClean="0">
              <a:solidFill>
                <a:srgbClr val="FF0000"/>
              </a:solidFill>
              <a:sym typeface="Symbol" panose="05050102010706020507" pitchFamily="18" charset="2"/>
            </a:endParaRPr>
          </a:p>
          <a:p>
            <a:pPr marL="285750" indent="-285750" algn="ctr">
              <a:buFont typeface="Symbol" panose="05050102010706020507" pitchFamily="18" charset="2"/>
              <a:buChar char="Þ"/>
            </a:pPr>
            <a:r>
              <a:rPr lang="fr-FR" sz="1600" b="1" dirty="0" smtClean="0">
                <a:solidFill>
                  <a:srgbClr val="FF0000"/>
                </a:solidFill>
                <a:sym typeface="Symbol" panose="05050102010706020507" pitchFamily="18" charset="2"/>
              </a:rPr>
              <a:t>est-ce que son site d’intégration dans ce génome pourrait varier et déterminer l’origine de transfert des gènes?</a:t>
            </a:r>
            <a:endParaRPr lang="fr-FR" sz="1600" b="1" dirty="0" smtClean="0">
              <a:solidFill>
                <a:srgbClr val="FF0000"/>
              </a:solidFill>
            </a:endParaRPr>
          </a:p>
          <a:p>
            <a:pPr algn="just"/>
            <a:endParaRPr lang="fr-FR" sz="1600" b="1" dirty="0"/>
          </a:p>
          <a:p>
            <a:pPr algn="just"/>
            <a:endParaRPr lang="fr-FR" sz="1600" b="1" dirty="0" smtClean="0"/>
          </a:p>
        </p:txBody>
      </p:sp>
    </p:spTree>
    <p:extLst>
      <p:ext uri="{BB962C8B-B14F-4D97-AF65-F5344CB8AC3E}">
        <p14:creationId xmlns:p14="http://schemas.microsoft.com/office/powerpoint/2010/main" val="54394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3351075" y="3013502"/>
            <a:ext cx="2441886" cy="830997"/>
          </a:xfrm>
          <a:prstGeom prst="rect">
            <a:avLst/>
          </a:prstGeom>
        </p:spPr>
        <p:txBody>
          <a:bodyPr wrap="none">
            <a:spAutoFit/>
          </a:bodyPr>
          <a:lstStyle/>
          <a:p>
            <a:pPr algn="ctr"/>
            <a:r>
              <a:rPr lang="fr-FR" sz="2400" b="1" dirty="0" smtClean="0">
                <a:solidFill>
                  <a:srgbClr val="FF0000"/>
                </a:solidFill>
              </a:rPr>
              <a:t>3.3 Les facteurs F’</a:t>
            </a:r>
          </a:p>
          <a:p>
            <a:pPr algn="ctr"/>
            <a:endParaRPr lang="fr-FR" sz="2400" b="1" dirty="0">
              <a:solidFill>
                <a:srgbClr val="FF0000"/>
              </a:solidFill>
            </a:endParaRPr>
          </a:p>
        </p:txBody>
      </p:sp>
    </p:spTree>
    <p:extLst>
      <p:ext uri="{BB962C8B-B14F-4D97-AF65-F5344CB8AC3E}">
        <p14:creationId xmlns:p14="http://schemas.microsoft.com/office/powerpoint/2010/main" val="29321564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03123" y="236056"/>
            <a:ext cx="4737755" cy="369332"/>
          </a:xfrm>
          <a:prstGeom prst="rect">
            <a:avLst/>
          </a:prstGeom>
          <a:noFill/>
          <a:ln>
            <a:noFill/>
          </a:ln>
        </p:spPr>
        <p:txBody>
          <a:bodyPr wrap="square" rtlCol="0">
            <a:spAutoFit/>
          </a:bodyPr>
          <a:lstStyle/>
          <a:p>
            <a:pPr algn="ctr"/>
            <a:r>
              <a:rPr lang="fr-FR" b="1" dirty="0"/>
              <a:t>Expérience de E. </a:t>
            </a:r>
            <a:r>
              <a:rPr lang="fr-FR" b="1" dirty="0" err="1"/>
              <a:t>Adelberg</a:t>
            </a:r>
            <a:r>
              <a:rPr lang="fr-FR" b="1" dirty="0"/>
              <a:t> </a:t>
            </a:r>
            <a:r>
              <a:rPr lang="fr-FR" b="1" dirty="0" smtClean="0"/>
              <a:t>et F. Jacob (1959)</a:t>
            </a:r>
            <a:endParaRPr lang="fr-FR" b="1" dirty="0"/>
          </a:p>
        </p:txBody>
      </p:sp>
      <p:sp>
        <p:nvSpPr>
          <p:cNvPr id="48" name="ZoneTexte 47"/>
          <p:cNvSpPr txBox="1"/>
          <p:nvPr/>
        </p:nvSpPr>
        <p:spPr>
          <a:xfrm>
            <a:off x="4572000" y="5589240"/>
            <a:ext cx="3496669" cy="830997"/>
          </a:xfrm>
          <a:prstGeom prst="rect">
            <a:avLst/>
          </a:prstGeom>
          <a:noFill/>
        </p:spPr>
        <p:txBody>
          <a:bodyPr wrap="square" rtlCol="0">
            <a:spAutoFit/>
          </a:bodyPr>
          <a:lstStyle/>
          <a:p>
            <a:pPr algn="ctr"/>
            <a:r>
              <a:rPr lang="fr-FR" sz="1600" b="1" dirty="0"/>
              <a:t>Test du croisement interrompu</a:t>
            </a:r>
          </a:p>
          <a:p>
            <a:pPr algn="ctr"/>
            <a:r>
              <a:rPr lang="fr-FR" sz="1600" b="1" dirty="0"/>
              <a:t> </a:t>
            </a:r>
            <a:r>
              <a:rPr lang="fr-FR" sz="1600" b="1" dirty="0">
                <a:solidFill>
                  <a:srgbClr val="FF0000"/>
                </a:solidFill>
              </a:rPr>
              <a:t>toujours la même origine de </a:t>
            </a:r>
            <a:r>
              <a:rPr lang="fr-FR" sz="1600" b="1" dirty="0" smtClean="0">
                <a:solidFill>
                  <a:srgbClr val="FF0000"/>
                </a:solidFill>
              </a:rPr>
              <a:t>transfert</a:t>
            </a:r>
          </a:p>
          <a:p>
            <a:pPr algn="ctr"/>
            <a:r>
              <a:rPr lang="fr-FR" sz="1600" b="1" dirty="0" smtClean="0">
                <a:solidFill>
                  <a:srgbClr val="FF0000"/>
                </a:solidFill>
              </a:rPr>
              <a:t>= le gène Lac</a:t>
            </a:r>
            <a:endParaRPr lang="fr-FR" sz="1600" b="1" dirty="0">
              <a:solidFill>
                <a:srgbClr val="FF0000"/>
              </a:solidFill>
            </a:endParaRPr>
          </a:p>
        </p:txBody>
      </p:sp>
      <p:grpSp>
        <p:nvGrpSpPr>
          <p:cNvPr id="23" name="Groupe 22"/>
          <p:cNvGrpSpPr/>
          <p:nvPr/>
        </p:nvGrpSpPr>
        <p:grpSpPr>
          <a:xfrm>
            <a:off x="2208178" y="1153798"/>
            <a:ext cx="6112175" cy="5020217"/>
            <a:chOff x="1145592" y="1689719"/>
            <a:chExt cx="6701135" cy="5216654"/>
          </a:xfrm>
        </p:grpSpPr>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64" y="1689719"/>
              <a:ext cx="6621463" cy="106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ZoneTexte 32"/>
            <p:cNvSpPr txBox="1"/>
            <p:nvPr/>
          </p:nvSpPr>
          <p:spPr>
            <a:xfrm>
              <a:off x="1200312" y="2380437"/>
              <a:ext cx="1750912" cy="351801"/>
            </a:xfrm>
            <a:prstGeom prst="rect">
              <a:avLst/>
            </a:prstGeom>
            <a:solidFill>
              <a:schemeClr val="bg1"/>
            </a:solidFill>
          </p:spPr>
          <p:txBody>
            <a:bodyPr wrap="square" rtlCol="0">
              <a:spAutoFit/>
            </a:bodyPr>
            <a:lstStyle/>
            <a:p>
              <a:pPr algn="ctr"/>
              <a:r>
                <a:rPr lang="fr-FR" sz="1600" b="1" dirty="0" err="1"/>
                <a:t>Strain</a:t>
              </a:r>
              <a:r>
                <a:rPr lang="fr-FR" sz="1600" b="1" dirty="0"/>
                <a:t> A  F</a:t>
              </a:r>
              <a:r>
                <a:rPr lang="fr-FR" sz="1600" b="1" baseline="30000" dirty="0" smtClean="0"/>
                <a:t>+</a:t>
              </a:r>
              <a:endParaRPr lang="fr-FR" sz="1600" b="1" baseline="30000" dirty="0"/>
            </a:p>
          </p:txBody>
        </p:sp>
        <p:cxnSp>
          <p:nvCxnSpPr>
            <p:cNvPr id="35" name="Connecteur droit avec flèche 34"/>
            <p:cNvCxnSpPr/>
            <p:nvPr/>
          </p:nvCxnSpPr>
          <p:spPr>
            <a:xfrm>
              <a:off x="4535503" y="2796253"/>
              <a:ext cx="246" cy="1788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2087202" y="2728268"/>
              <a:ext cx="19251" cy="1400505"/>
            </a:xfrm>
            <a:prstGeom prst="straightConnector1">
              <a:avLst/>
            </a:prstGeom>
            <a:ln w="28575">
              <a:solidFill>
                <a:srgbClr val="00E66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1145592" y="4243348"/>
              <a:ext cx="1805632" cy="607657"/>
            </a:xfrm>
            <a:prstGeom prst="rect">
              <a:avLst/>
            </a:prstGeom>
            <a:solidFill>
              <a:schemeClr val="bg1"/>
            </a:solidFill>
          </p:spPr>
          <p:txBody>
            <a:bodyPr wrap="square" rtlCol="0">
              <a:spAutoFit/>
            </a:bodyPr>
            <a:lstStyle/>
            <a:p>
              <a:pPr algn="ctr"/>
              <a:r>
                <a:rPr lang="fr-FR" sz="1600" b="1" dirty="0" err="1"/>
                <a:t>Strain</a:t>
              </a:r>
              <a:r>
                <a:rPr lang="fr-FR" sz="1600" b="1" dirty="0"/>
                <a:t> </a:t>
              </a:r>
              <a:r>
                <a:rPr lang="fr-FR" sz="1600" b="1" dirty="0" smtClean="0"/>
                <a:t> </a:t>
              </a:r>
              <a:r>
                <a:rPr lang="fr-FR" sz="1600" b="1" dirty="0" err="1" smtClean="0"/>
                <a:t>Hfr</a:t>
              </a:r>
              <a:endParaRPr lang="fr-FR" b="1" cap="small" baseline="30000" dirty="0"/>
            </a:p>
            <a:p>
              <a:pPr algn="ctr"/>
              <a:endParaRPr lang="fr-FR" sz="1600" b="1" dirty="0"/>
            </a:p>
          </p:txBody>
        </p:sp>
        <p:cxnSp>
          <p:nvCxnSpPr>
            <p:cNvPr id="38" name="Connecteur droit 37"/>
            <p:cNvCxnSpPr/>
            <p:nvPr/>
          </p:nvCxnSpPr>
          <p:spPr>
            <a:xfrm>
              <a:off x="2627784" y="4479519"/>
              <a:ext cx="4343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6971047" y="2975124"/>
              <a:ext cx="0" cy="15043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e 39"/>
            <p:cNvGrpSpPr/>
            <p:nvPr/>
          </p:nvGrpSpPr>
          <p:grpSpPr>
            <a:xfrm>
              <a:off x="3815916" y="4700378"/>
              <a:ext cx="1414808" cy="813904"/>
              <a:chOff x="7460073" y="3265694"/>
              <a:chExt cx="4055864" cy="2476209"/>
            </a:xfrm>
          </p:grpSpPr>
          <p:grpSp>
            <p:nvGrpSpPr>
              <p:cNvPr id="43" name="Groupe 42"/>
              <p:cNvGrpSpPr/>
              <p:nvPr/>
            </p:nvGrpSpPr>
            <p:grpSpPr>
              <a:xfrm>
                <a:off x="7460073" y="3265694"/>
                <a:ext cx="4055864" cy="2476209"/>
                <a:chOff x="7460073" y="3265694"/>
                <a:chExt cx="4055864" cy="2476209"/>
              </a:xfrm>
            </p:grpSpPr>
            <p:grpSp>
              <p:nvGrpSpPr>
                <p:cNvPr id="45" name="Groupe 44"/>
                <p:cNvGrpSpPr/>
                <p:nvPr/>
              </p:nvGrpSpPr>
              <p:grpSpPr>
                <a:xfrm>
                  <a:off x="7460073" y="3265694"/>
                  <a:ext cx="4055864" cy="2476209"/>
                  <a:chOff x="7460073" y="3265694"/>
                  <a:chExt cx="4055864" cy="2476209"/>
                </a:xfrm>
              </p:grpSpPr>
              <p:grpSp>
                <p:nvGrpSpPr>
                  <p:cNvPr id="49" name="Groupe 48"/>
                  <p:cNvGrpSpPr/>
                  <p:nvPr/>
                </p:nvGrpSpPr>
                <p:grpSpPr>
                  <a:xfrm>
                    <a:off x="7460073" y="3265694"/>
                    <a:ext cx="4055864" cy="2476209"/>
                    <a:chOff x="7460073" y="3265694"/>
                    <a:chExt cx="4055864" cy="2476209"/>
                  </a:xfrm>
                </p:grpSpPr>
                <p:grpSp>
                  <p:nvGrpSpPr>
                    <p:cNvPr id="51" name="Groupe 50"/>
                    <p:cNvGrpSpPr/>
                    <p:nvPr/>
                  </p:nvGrpSpPr>
                  <p:grpSpPr>
                    <a:xfrm>
                      <a:off x="7460073" y="3265694"/>
                      <a:ext cx="4055864" cy="2476209"/>
                      <a:chOff x="7460073" y="3265694"/>
                      <a:chExt cx="4055864" cy="2476209"/>
                    </a:xfrm>
                  </p:grpSpPr>
                  <p:grpSp>
                    <p:nvGrpSpPr>
                      <p:cNvPr id="53" name="Groupe 52"/>
                      <p:cNvGrpSpPr/>
                      <p:nvPr/>
                    </p:nvGrpSpPr>
                    <p:grpSpPr>
                      <a:xfrm>
                        <a:off x="7460073" y="3265694"/>
                        <a:ext cx="4055864" cy="2476209"/>
                        <a:chOff x="7460073" y="3265694"/>
                        <a:chExt cx="4055864" cy="2476209"/>
                      </a:xfrm>
                    </p:grpSpPr>
                    <p:grpSp>
                      <p:nvGrpSpPr>
                        <p:cNvPr id="55" name="Groupe 54"/>
                        <p:cNvGrpSpPr/>
                        <p:nvPr/>
                      </p:nvGrpSpPr>
                      <p:grpSpPr>
                        <a:xfrm>
                          <a:off x="7460073" y="3265694"/>
                          <a:ext cx="4055864" cy="2476209"/>
                          <a:chOff x="7460073" y="3265694"/>
                          <a:chExt cx="4055864" cy="2476209"/>
                        </a:xfrm>
                      </p:grpSpPr>
                      <p:pic>
                        <p:nvPicPr>
                          <p:cNvPr id="57" name="Image 56"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60073" y="3265694"/>
                            <a:ext cx="4055864" cy="2476209"/>
                          </a:xfrm>
                          <a:prstGeom prst="rect">
                            <a:avLst/>
                          </a:prstGeom>
                        </p:spPr>
                      </p:pic>
                      <p:sp>
                        <p:nvSpPr>
                          <p:cNvPr id="58" name="Organigramme : Connecteur 57"/>
                          <p:cNvSpPr/>
                          <p:nvPr/>
                        </p:nvSpPr>
                        <p:spPr>
                          <a:xfrm>
                            <a:off x="9900592" y="4811083"/>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Organigramme : Connecteur 58"/>
                          <p:cNvSpPr/>
                          <p:nvPr/>
                        </p:nvSpPr>
                        <p:spPr>
                          <a:xfrm>
                            <a:off x="8820472" y="4273644"/>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6" name="Organigramme : Connecteur 55"/>
                        <p:cNvSpPr/>
                        <p:nvPr/>
                      </p:nvSpPr>
                      <p:spPr>
                        <a:xfrm>
                          <a:off x="8479432" y="4764145"/>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4" name="Organigramme : Connecteur 53"/>
                      <p:cNvSpPr/>
                      <p:nvPr/>
                    </p:nvSpPr>
                    <p:spPr>
                      <a:xfrm>
                        <a:off x="9252520" y="4642160"/>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Organigramme : Connecteur 51"/>
                    <p:cNvSpPr/>
                    <p:nvPr/>
                  </p:nvSpPr>
                  <p:spPr>
                    <a:xfrm>
                      <a:off x="9496370" y="4226707"/>
                      <a:ext cx="72009"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0" name="Organigramme : Connecteur 49"/>
                  <p:cNvSpPr/>
                  <p:nvPr/>
                </p:nvSpPr>
                <p:spPr>
                  <a:xfrm>
                    <a:off x="8898532" y="5075602"/>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Organigramme : Connecteur 45"/>
                <p:cNvSpPr/>
                <p:nvPr/>
              </p:nvSpPr>
              <p:spPr>
                <a:xfrm>
                  <a:off x="9488005" y="4168466"/>
                  <a:ext cx="152400" cy="105178"/>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Organigramme : Connecteur 43"/>
              <p:cNvSpPr/>
              <p:nvPr/>
            </p:nvSpPr>
            <p:spPr>
              <a:xfrm>
                <a:off x="9114420" y="4858021"/>
                <a:ext cx="174104" cy="121984"/>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1" name="Connecteur droit avec flèche 40"/>
            <p:cNvCxnSpPr/>
            <p:nvPr/>
          </p:nvCxnSpPr>
          <p:spPr>
            <a:xfrm>
              <a:off x="4523320" y="4492467"/>
              <a:ext cx="0" cy="2741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6411592" y="2366456"/>
              <a:ext cx="1410832" cy="351801"/>
            </a:xfrm>
            <a:prstGeom prst="rect">
              <a:avLst/>
            </a:prstGeom>
            <a:solidFill>
              <a:schemeClr val="bg1"/>
            </a:solidFill>
          </p:spPr>
          <p:txBody>
            <a:bodyPr wrap="square" rtlCol="0">
              <a:spAutoFit/>
            </a:bodyPr>
            <a:lstStyle/>
            <a:p>
              <a:pPr algn="ctr"/>
              <a:r>
                <a:rPr lang="fr-FR" sz="1600" b="1" dirty="0" err="1"/>
                <a:t>Strain</a:t>
              </a:r>
              <a:r>
                <a:rPr lang="fr-FR" sz="1400" b="1" dirty="0"/>
                <a:t> B  </a:t>
              </a:r>
              <a:r>
                <a:rPr lang="fr-FR" sz="1400" b="1" dirty="0" smtClean="0"/>
                <a:t>F</a:t>
              </a:r>
              <a:r>
                <a:rPr lang="fr-FR" sz="1400" b="1" baseline="30000" dirty="0" smtClean="0"/>
                <a:t>- </a:t>
              </a:r>
              <a:endParaRPr lang="fr-FR" sz="1400" b="1" baseline="30000" dirty="0"/>
            </a:p>
          </p:txBody>
        </p:sp>
        <p:sp>
          <p:nvSpPr>
            <p:cNvPr id="61" name="ZoneTexte 60"/>
            <p:cNvSpPr txBox="1"/>
            <p:nvPr/>
          </p:nvSpPr>
          <p:spPr>
            <a:xfrm>
              <a:off x="1440501" y="4764853"/>
              <a:ext cx="1395283" cy="351801"/>
            </a:xfrm>
            <a:prstGeom prst="rect">
              <a:avLst/>
            </a:prstGeom>
            <a:solidFill>
              <a:schemeClr val="bg1"/>
            </a:solidFill>
          </p:spPr>
          <p:txBody>
            <a:bodyPr wrap="square" rtlCol="0">
              <a:spAutoFit/>
            </a:bodyPr>
            <a:lstStyle/>
            <a:p>
              <a:pPr algn="ctr"/>
              <a:r>
                <a:rPr lang="fr-FR" sz="1600" b="1" dirty="0" smtClean="0"/>
                <a:t>F</a:t>
              </a:r>
              <a:r>
                <a:rPr lang="fr-FR" sz="1600" b="1" baseline="30000" dirty="0" smtClean="0"/>
                <a:t>+</a:t>
              </a:r>
              <a:endParaRPr lang="fr-FR" sz="1600" b="1" baseline="30000" dirty="0"/>
            </a:p>
          </p:txBody>
        </p:sp>
        <p:sp>
          <p:nvSpPr>
            <p:cNvPr id="62" name="ZoneTexte 61"/>
            <p:cNvSpPr txBox="1"/>
            <p:nvPr/>
          </p:nvSpPr>
          <p:spPr>
            <a:xfrm>
              <a:off x="1235327" y="5401988"/>
              <a:ext cx="1805632" cy="351801"/>
            </a:xfrm>
            <a:prstGeom prst="rect">
              <a:avLst/>
            </a:prstGeom>
            <a:solidFill>
              <a:schemeClr val="bg1"/>
            </a:solidFill>
          </p:spPr>
          <p:txBody>
            <a:bodyPr wrap="square" rtlCol="0">
              <a:spAutoFit/>
            </a:bodyPr>
            <a:lstStyle/>
            <a:p>
              <a:pPr algn="ctr"/>
              <a:r>
                <a:rPr lang="fr-FR" sz="1600" b="1" dirty="0" err="1" smtClean="0"/>
                <a:t>Hfr</a:t>
              </a:r>
              <a:endParaRPr lang="fr-FR" b="1" cap="small" baseline="30000" dirty="0"/>
            </a:p>
          </p:txBody>
        </p:sp>
        <p:sp>
          <p:nvSpPr>
            <p:cNvPr id="66" name="ZoneTexte 65"/>
            <p:cNvSpPr txBox="1"/>
            <p:nvPr/>
          </p:nvSpPr>
          <p:spPr>
            <a:xfrm>
              <a:off x="1427208" y="6005981"/>
              <a:ext cx="1395283" cy="351801"/>
            </a:xfrm>
            <a:prstGeom prst="rect">
              <a:avLst/>
            </a:prstGeom>
            <a:solidFill>
              <a:schemeClr val="bg1"/>
            </a:solidFill>
          </p:spPr>
          <p:txBody>
            <a:bodyPr wrap="square" rtlCol="0">
              <a:spAutoFit/>
            </a:bodyPr>
            <a:lstStyle/>
            <a:p>
              <a:pPr algn="ctr"/>
              <a:r>
                <a:rPr lang="fr-FR" sz="1600" b="1" dirty="0" smtClean="0"/>
                <a:t>F</a:t>
              </a:r>
              <a:r>
                <a:rPr lang="fr-FR" sz="1600" b="1" baseline="30000" dirty="0" smtClean="0"/>
                <a:t>+</a:t>
              </a:r>
              <a:endParaRPr lang="fr-FR" sz="1600" b="1" baseline="30000" dirty="0"/>
            </a:p>
          </p:txBody>
        </p:sp>
        <p:sp>
          <p:nvSpPr>
            <p:cNvPr id="67" name="ZoneTexte 66"/>
            <p:cNvSpPr txBox="1"/>
            <p:nvPr/>
          </p:nvSpPr>
          <p:spPr>
            <a:xfrm>
              <a:off x="1235327" y="6554572"/>
              <a:ext cx="1805632" cy="351801"/>
            </a:xfrm>
            <a:prstGeom prst="rect">
              <a:avLst/>
            </a:prstGeom>
            <a:solidFill>
              <a:schemeClr val="bg1"/>
            </a:solidFill>
          </p:spPr>
          <p:txBody>
            <a:bodyPr wrap="square" rtlCol="0">
              <a:spAutoFit/>
            </a:bodyPr>
            <a:lstStyle/>
            <a:p>
              <a:pPr algn="ctr"/>
              <a:r>
                <a:rPr lang="fr-FR" sz="1600" b="1" dirty="0" err="1" smtClean="0"/>
                <a:t>Hfr</a:t>
              </a:r>
              <a:endParaRPr lang="fr-FR" b="1" cap="small" baseline="30000" dirty="0"/>
            </a:p>
          </p:txBody>
        </p:sp>
      </p:grpSp>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47" y="2249719"/>
            <a:ext cx="2045988" cy="70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7"/>
          <p:cNvSpPr txBox="1"/>
          <p:nvPr/>
        </p:nvSpPr>
        <p:spPr>
          <a:xfrm>
            <a:off x="3560102" y="1655467"/>
            <a:ext cx="3451250" cy="594251"/>
          </a:xfrm>
          <a:prstGeom prst="rect">
            <a:avLst/>
          </a:prstGeom>
          <a:solidFill>
            <a:schemeClr val="bg1"/>
          </a:solidFill>
        </p:spPr>
        <p:txBody>
          <a:bodyPr wrap="square" rtlCol="0">
            <a:spAutoFit/>
          </a:bodyPr>
          <a:lstStyle/>
          <a:p>
            <a:pPr algn="ctr"/>
            <a:endParaRPr lang="fr-FR" b="1" dirty="0" smtClean="0">
              <a:solidFill>
                <a:srgbClr val="FF0000"/>
              </a:solidFill>
            </a:endParaRPr>
          </a:p>
        </p:txBody>
      </p:sp>
      <p:sp>
        <p:nvSpPr>
          <p:cNvPr id="29" name="ZoneTexte 28"/>
          <p:cNvSpPr txBox="1"/>
          <p:nvPr/>
        </p:nvSpPr>
        <p:spPr>
          <a:xfrm>
            <a:off x="3339256" y="3460773"/>
            <a:ext cx="4138847" cy="369332"/>
          </a:xfrm>
          <a:prstGeom prst="rect">
            <a:avLst/>
          </a:prstGeom>
          <a:noFill/>
        </p:spPr>
        <p:txBody>
          <a:bodyPr wrap="square" rtlCol="0">
            <a:spAutoFit/>
          </a:bodyPr>
          <a:lstStyle/>
          <a:p>
            <a:pPr algn="ctr"/>
            <a:endParaRPr lang="fr-FR" b="1" dirty="0">
              <a:solidFill>
                <a:srgbClr val="FF0000"/>
              </a:solidFill>
            </a:endParaRPr>
          </a:p>
        </p:txBody>
      </p:sp>
      <p:cxnSp>
        <p:nvCxnSpPr>
          <p:cNvPr id="30" name="Connecteur droit avec flèche 29"/>
          <p:cNvCxnSpPr/>
          <p:nvPr/>
        </p:nvCxnSpPr>
        <p:spPr>
          <a:xfrm>
            <a:off x="3593008" y="1966601"/>
            <a:ext cx="339738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5283135" y="1976653"/>
            <a:ext cx="1956" cy="227174"/>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8AF5BC60-47DA-4362-A3A1-672F906F2F41}"/>
              </a:ext>
            </a:extLst>
          </p:cNvPr>
          <p:cNvSpPr txBox="1"/>
          <p:nvPr/>
        </p:nvSpPr>
        <p:spPr>
          <a:xfrm>
            <a:off x="2258089" y="2485183"/>
            <a:ext cx="1581728" cy="523220"/>
          </a:xfrm>
          <a:prstGeom prst="rect">
            <a:avLst/>
          </a:prstGeom>
          <a:solidFill>
            <a:schemeClr val="bg1"/>
          </a:solidFill>
        </p:spPr>
        <p:txBody>
          <a:bodyPr wrap="square" rtlCol="0">
            <a:spAutoFit/>
          </a:bodyPr>
          <a:lstStyle/>
          <a:p>
            <a:pPr algn="ctr"/>
            <a:r>
              <a:rPr lang="fr-FR" sz="1400" b="1" dirty="0" smtClean="0">
                <a:solidFill>
                  <a:srgbClr val="00E663"/>
                </a:solidFill>
              </a:rPr>
              <a:t>MUTAGÉNÈSE</a:t>
            </a:r>
          </a:p>
          <a:p>
            <a:pPr algn="ctr"/>
            <a:r>
              <a:rPr lang="fr-FR" sz="1400" b="1" dirty="0" smtClean="0">
                <a:solidFill>
                  <a:srgbClr val="00E663"/>
                </a:solidFill>
              </a:rPr>
              <a:t> = évènement rare</a:t>
            </a:r>
            <a:endParaRPr lang="fr-FR" sz="1400" b="1" dirty="0">
              <a:solidFill>
                <a:srgbClr val="00E663"/>
              </a:solidFill>
            </a:endParaRPr>
          </a:p>
        </p:txBody>
      </p:sp>
      <p:sp>
        <p:nvSpPr>
          <p:cNvPr id="11" name="Flèche vers le bas 10"/>
          <p:cNvSpPr/>
          <p:nvPr/>
        </p:nvSpPr>
        <p:spPr>
          <a:xfrm>
            <a:off x="2961706" y="3930013"/>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lèche vers le bas 62"/>
          <p:cNvSpPr/>
          <p:nvPr/>
        </p:nvSpPr>
        <p:spPr>
          <a:xfrm>
            <a:off x="2961706" y="4471890"/>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lèche vers le bas 63"/>
          <p:cNvSpPr/>
          <p:nvPr/>
        </p:nvSpPr>
        <p:spPr>
          <a:xfrm>
            <a:off x="2961706" y="5083775"/>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lèche vers le bas 64"/>
          <p:cNvSpPr/>
          <p:nvPr/>
        </p:nvSpPr>
        <p:spPr>
          <a:xfrm>
            <a:off x="2961706" y="5577817"/>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p:cNvSpPr txBox="1"/>
          <p:nvPr/>
        </p:nvSpPr>
        <p:spPr>
          <a:xfrm>
            <a:off x="2843808" y="6363394"/>
            <a:ext cx="749200" cy="369332"/>
          </a:xfrm>
          <a:prstGeom prst="rect">
            <a:avLst/>
          </a:prstGeom>
          <a:noFill/>
        </p:spPr>
        <p:txBody>
          <a:bodyPr wrap="square" rtlCol="0">
            <a:spAutoFit/>
          </a:bodyPr>
          <a:lstStyle/>
          <a:p>
            <a:r>
              <a:rPr lang="fr-FR" dirty="0"/>
              <a:t>e</a:t>
            </a:r>
            <a:r>
              <a:rPr lang="fr-FR" dirty="0" smtClean="0"/>
              <a:t>tc…</a:t>
            </a:r>
            <a:endParaRPr lang="fr-FR" dirty="0"/>
          </a:p>
        </p:txBody>
      </p:sp>
      <p:sp>
        <p:nvSpPr>
          <p:cNvPr id="72" name="Arc 71"/>
          <p:cNvSpPr/>
          <p:nvPr/>
        </p:nvSpPr>
        <p:spPr>
          <a:xfrm flipH="1">
            <a:off x="1814465" y="3851006"/>
            <a:ext cx="1171192" cy="2379307"/>
          </a:xfrm>
          <a:prstGeom prst="arc">
            <a:avLst>
              <a:gd name="adj1" fmla="val 16889117"/>
              <a:gd name="adj2" fmla="val 4760362"/>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3" name="ZoneTexte 72"/>
          <p:cNvSpPr txBox="1"/>
          <p:nvPr/>
        </p:nvSpPr>
        <p:spPr>
          <a:xfrm>
            <a:off x="535831" y="4634813"/>
            <a:ext cx="2243953" cy="784830"/>
          </a:xfrm>
          <a:prstGeom prst="rect">
            <a:avLst/>
          </a:prstGeom>
          <a:solidFill>
            <a:schemeClr val="bg1"/>
          </a:solidFill>
        </p:spPr>
        <p:txBody>
          <a:bodyPr wrap="square" rtlCol="0">
            <a:spAutoFit/>
          </a:bodyPr>
          <a:lstStyle/>
          <a:p>
            <a:pPr algn="ctr">
              <a:lnSpc>
                <a:spcPts val="1800"/>
              </a:lnSpc>
            </a:pPr>
            <a:r>
              <a:rPr lang="fr-FR" dirty="0" smtClean="0"/>
              <a:t>passages spontanés et fréquents d’un état à l’autre</a:t>
            </a:r>
            <a:endParaRPr lang="fr-FR" dirty="0"/>
          </a:p>
        </p:txBody>
      </p:sp>
      <p:cxnSp>
        <p:nvCxnSpPr>
          <p:cNvPr id="75" name="Connecteur droit avec flèche 74"/>
          <p:cNvCxnSpPr/>
          <p:nvPr/>
        </p:nvCxnSpPr>
        <p:spPr>
          <a:xfrm>
            <a:off x="3379370" y="4051088"/>
            <a:ext cx="1480662" cy="1425717"/>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a:off x="3395090" y="5017467"/>
            <a:ext cx="1398725" cy="603475"/>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flipV="1">
            <a:off x="3328873" y="5751232"/>
            <a:ext cx="1442394" cy="243884"/>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27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99592" y="620688"/>
            <a:ext cx="6112175" cy="5578928"/>
            <a:chOff x="2208178" y="1153798"/>
            <a:chExt cx="6112175" cy="5578928"/>
          </a:xfrm>
        </p:grpSpPr>
        <p:grpSp>
          <p:nvGrpSpPr>
            <p:cNvPr id="23" name="Groupe 22"/>
            <p:cNvGrpSpPr/>
            <p:nvPr/>
          </p:nvGrpSpPr>
          <p:grpSpPr>
            <a:xfrm>
              <a:off x="2208178" y="1153798"/>
              <a:ext cx="6112175" cy="5020217"/>
              <a:chOff x="1145592" y="1689719"/>
              <a:chExt cx="6701135" cy="5216654"/>
            </a:xfrm>
          </p:grpSpPr>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64" y="1689719"/>
                <a:ext cx="6621463" cy="106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ZoneTexte 32"/>
              <p:cNvSpPr txBox="1"/>
              <p:nvPr/>
            </p:nvSpPr>
            <p:spPr>
              <a:xfrm>
                <a:off x="1200312" y="2380437"/>
                <a:ext cx="1750912" cy="351801"/>
              </a:xfrm>
              <a:prstGeom prst="rect">
                <a:avLst/>
              </a:prstGeom>
              <a:solidFill>
                <a:schemeClr val="bg1"/>
              </a:solidFill>
            </p:spPr>
            <p:txBody>
              <a:bodyPr wrap="square" rtlCol="0">
                <a:spAutoFit/>
              </a:bodyPr>
              <a:lstStyle/>
              <a:p>
                <a:pPr algn="ctr"/>
                <a:r>
                  <a:rPr lang="fr-FR" sz="1600" b="1" dirty="0" err="1"/>
                  <a:t>Strain</a:t>
                </a:r>
                <a:r>
                  <a:rPr lang="fr-FR" sz="1600" b="1" dirty="0"/>
                  <a:t> A  F</a:t>
                </a:r>
                <a:r>
                  <a:rPr lang="fr-FR" sz="1600" b="1" baseline="30000" dirty="0" smtClean="0"/>
                  <a:t>+</a:t>
                </a:r>
                <a:endParaRPr lang="fr-FR" sz="1600" b="1" baseline="30000" dirty="0"/>
              </a:p>
            </p:txBody>
          </p:sp>
          <p:cxnSp>
            <p:nvCxnSpPr>
              <p:cNvPr id="35" name="Connecteur droit avec flèche 34"/>
              <p:cNvCxnSpPr/>
              <p:nvPr/>
            </p:nvCxnSpPr>
            <p:spPr>
              <a:xfrm>
                <a:off x="4535503" y="2796253"/>
                <a:ext cx="246" cy="1788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2087202" y="2728268"/>
                <a:ext cx="19251" cy="1400505"/>
              </a:xfrm>
              <a:prstGeom prst="straightConnector1">
                <a:avLst/>
              </a:prstGeom>
              <a:ln w="28575">
                <a:solidFill>
                  <a:srgbClr val="00E66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1145592" y="4243348"/>
                <a:ext cx="1805632" cy="607657"/>
              </a:xfrm>
              <a:prstGeom prst="rect">
                <a:avLst/>
              </a:prstGeom>
              <a:solidFill>
                <a:schemeClr val="bg1"/>
              </a:solidFill>
            </p:spPr>
            <p:txBody>
              <a:bodyPr wrap="square" rtlCol="0">
                <a:spAutoFit/>
              </a:bodyPr>
              <a:lstStyle/>
              <a:p>
                <a:pPr algn="ctr"/>
                <a:r>
                  <a:rPr lang="fr-FR" sz="1600" b="1" dirty="0" err="1"/>
                  <a:t>Strain</a:t>
                </a:r>
                <a:r>
                  <a:rPr lang="fr-FR" sz="1600" b="1" dirty="0"/>
                  <a:t> </a:t>
                </a:r>
                <a:r>
                  <a:rPr lang="fr-FR" sz="1600" b="1" dirty="0" smtClean="0"/>
                  <a:t> </a:t>
                </a:r>
                <a:r>
                  <a:rPr lang="fr-FR" sz="1600" b="1" dirty="0" err="1" smtClean="0"/>
                  <a:t>Hfr</a:t>
                </a:r>
                <a:endParaRPr lang="fr-FR" b="1" cap="small" baseline="30000" dirty="0"/>
              </a:p>
              <a:p>
                <a:pPr algn="ctr"/>
                <a:endParaRPr lang="fr-FR" sz="1600" b="1" dirty="0"/>
              </a:p>
            </p:txBody>
          </p:sp>
          <p:cxnSp>
            <p:nvCxnSpPr>
              <p:cNvPr id="38" name="Connecteur droit 37"/>
              <p:cNvCxnSpPr/>
              <p:nvPr/>
            </p:nvCxnSpPr>
            <p:spPr>
              <a:xfrm>
                <a:off x="2627784" y="4479519"/>
                <a:ext cx="4343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6971047" y="2975124"/>
                <a:ext cx="0" cy="15043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e 39"/>
              <p:cNvGrpSpPr/>
              <p:nvPr/>
            </p:nvGrpSpPr>
            <p:grpSpPr>
              <a:xfrm>
                <a:off x="3815916" y="4700378"/>
                <a:ext cx="1414808" cy="813904"/>
                <a:chOff x="7460073" y="3265694"/>
                <a:chExt cx="4055864" cy="2476209"/>
              </a:xfrm>
            </p:grpSpPr>
            <p:grpSp>
              <p:nvGrpSpPr>
                <p:cNvPr id="43" name="Groupe 42"/>
                <p:cNvGrpSpPr/>
                <p:nvPr/>
              </p:nvGrpSpPr>
              <p:grpSpPr>
                <a:xfrm>
                  <a:off x="7460073" y="3265694"/>
                  <a:ext cx="4055864" cy="2476209"/>
                  <a:chOff x="7460073" y="3265694"/>
                  <a:chExt cx="4055864" cy="2476209"/>
                </a:xfrm>
              </p:grpSpPr>
              <p:grpSp>
                <p:nvGrpSpPr>
                  <p:cNvPr id="45" name="Groupe 44"/>
                  <p:cNvGrpSpPr/>
                  <p:nvPr/>
                </p:nvGrpSpPr>
                <p:grpSpPr>
                  <a:xfrm>
                    <a:off x="7460073" y="3265694"/>
                    <a:ext cx="4055864" cy="2476209"/>
                    <a:chOff x="7460073" y="3265694"/>
                    <a:chExt cx="4055864" cy="2476209"/>
                  </a:xfrm>
                </p:grpSpPr>
                <p:grpSp>
                  <p:nvGrpSpPr>
                    <p:cNvPr id="49" name="Groupe 48"/>
                    <p:cNvGrpSpPr/>
                    <p:nvPr/>
                  </p:nvGrpSpPr>
                  <p:grpSpPr>
                    <a:xfrm>
                      <a:off x="7460073" y="3265694"/>
                      <a:ext cx="4055864" cy="2476209"/>
                      <a:chOff x="7460073" y="3265694"/>
                      <a:chExt cx="4055864" cy="2476209"/>
                    </a:xfrm>
                  </p:grpSpPr>
                  <p:grpSp>
                    <p:nvGrpSpPr>
                      <p:cNvPr id="51" name="Groupe 50"/>
                      <p:cNvGrpSpPr/>
                      <p:nvPr/>
                    </p:nvGrpSpPr>
                    <p:grpSpPr>
                      <a:xfrm>
                        <a:off x="7460073" y="3265694"/>
                        <a:ext cx="4055864" cy="2476209"/>
                        <a:chOff x="7460073" y="3265694"/>
                        <a:chExt cx="4055864" cy="2476209"/>
                      </a:xfrm>
                    </p:grpSpPr>
                    <p:grpSp>
                      <p:nvGrpSpPr>
                        <p:cNvPr id="53" name="Groupe 52"/>
                        <p:cNvGrpSpPr/>
                        <p:nvPr/>
                      </p:nvGrpSpPr>
                      <p:grpSpPr>
                        <a:xfrm>
                          <a:off x="7460073" y="3265694"/>
                          <a:ext cx="4055864" cy="2476209"/>
                          <a:chOff x="7460073" y="3265694"/>
                          <a:chExt cx="4055864" cy="2476209"/>
                        </a:xfrm>
                      </p:grpSpPr>
                      <p:grpSp>
                        <p:nvGrpSpPr>
                          <p:cNvPr id="55" name="Groupe 54"/>
                          <p:cNvGrpSpPr/>
                          <p:nvPr/>
                        </p:nvGrpSpPr>
                        <p:grpSpPr>
                          <a:xfrm>
                            <a:off x="7460073" y="3265694"/>
                            <a:ext cx="4055864" cy="2476209"/>
                            <a:chOff x="7460073" y="3265694"/>
                            <a:chExt cx="4055864" cy="2476209"/>
                          </a:xfrm>
                        </p:grpSpPr>
                        <p:pic>
                          <p:nvPicPr>
                            <p:cNvPr id="57" name="Image 56"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60073" y="3265694"/>
                              <a:ext cx="4055864" cy="2476209"/>
                            </a:xfrm>
                            <a:prstGeom prst="rect">
                              <a:avLst/>
                            </a:prstGeom>
                          </p:spPr>
                        </p:pic>
                        <p:sp>
                          <p:nvSpPr>
                            <p:cNvPr id="58" name="Organigramme : Connecteur 57"/>
                            <p:cNvSpPr/>
                            <p:nvPr/>
                          </p:nvSpPr>
                          <p:spPr>
                            <a:xfrm>
                              <a:off x="9900592" y="4811083"/>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Organigramme : Connecteur 58"/>
                            <p:cNvSpPr/>
                            <p:nvPr/>
                          </p:nvSpPr>
                          <p:spPr>
                            <a:xfrm>
                              <a:off x="8820472" y="4273644"/>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6" name="Organigramme : Connecteur 55"/>
                          <p:cNvSpPr/>
                          <p:nvPr/>
                        </p:nvSpPr>
                        <p:spPr>
                          <a:xfrm>
                            <a:off x="8479432" y="4764145"/>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4" name="Organigramme : Connecteur 53"/>
                        <p:cNvSpPr/>
                        <p:nvPr/>
                      </p:nvSpPr>
                      <p:spPr>
                        <a:xfrm>
                          <a:off x="9252520" y="4642160"/>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Organigramme : Connecteur 51"/>
                      <p:cNvSpPr/>
                      <p:nvPr/>
                    </p:nvSpPr>
                    <p:spPr>
                      <a:xfrm>
                        <a:off x="9496370" y="4226707"/>
                        <a:ext cx="72009"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0" name="Organigramme : Connecteur 49"/>
                    <p:cNvSpPr/>
                    <p:nvPr/>
                  </p:nvSpPr>
                  <p:spPr>
                    <a:xfrm>
                      <a:off x="8898532" y="5075602"/>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Organigramme : Connecteur 45"/>
                  <p:cNvSpPr/>
                  <p:nvPr/>
                </p:nvSpPr>
                <p:spPr>
                  <a:xfrm>
                    <a:off x="9488005" y="4168466"/>
                    <a:ext cx="152400" cy="105178"/>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Organigramme : Connecteur 43"/>
                <p:cNvSpPr/>
                <p:nvPr/>
              </p:nvSpPr>
              <p:spPr>
                <a:xfrm>
                  <a:off x="9114420" y="4858021"/>
                  <a:ext cx="174104" cy="121984"/>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1" name="Connecteur droit avec flèche 40"/>
              <p:cNvCxnSpPr/>
              <p:nvPr/>
            </p:nvCxnSpPr>
            <p:spPr>
              <a:xfrm>
                <a:off x="4523320" y="4492467"/>
                <a:ext cx="0" cy="2741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6411592" y="2366456"/>
                <a:ext cx="1410832" cy="351801"/>
              </a:xfrm>
              <a:prstGeom prst="rect">
                <a:avLst/>
              </a:prstGeom>
              <a:solidFill>
                <a:schemeClr val="bg1"/>
              </a:solidFill>
            </p:spPr>
            <p:txBody>
              <a:bodyPr wrap="square" rtlCol="0">
                <a:spAutoFit/>
              </a:bodyPr>
              <a:lstStyle/>
              <a:p>
                <a:pPr algn="ctr"/>
                <a:r>
                  <a:rPr lang="fr-FR" sz="1600" b="1" dirty="0" err="1"/>
                  <a:t>Strain</a:t>
                </a:r>
                <a:r>
                  <a:rPr lang="fr-FR" sz="1400" b="1" dirty="0"/>
                  <a:t> B  </a:t>
                </a:r>
                <a:r>
                  <a:rPr lang="fr-FR" sz="1400" b="1" dirty="0" smtClean="0"/>
                  <a:t>F</a:t>
                </a:r>
                <a:r>
                  <a:rPr lang="fr-FR" sz="1400" b="1" baseline="30000" dirty="0" smtClean="0"/>
                  <a:t>- </a:t>
                </a:r>
                <a:endParaRPr lang="fr-FR" sz="1400" b="1" baseline="30000" dirty="0"/>
              </a:p>
            </p:txBody>
          </p:sp>
          <p:sp>
            <p:nvSpPr>
              <p:cNvPr id="61" name="ZoneTexte 60"/>
              <p:cNvSpPr txBox="1"/>
              <p:nvPr/>
            </p:nvSpPr>
            <p:spPr>
              <a:xfrm>
                <a:off x="1440501" y="4764853"/>
                <a:ext cx="1395283" cy="351801"/>
              </a:xfrm>
              <a:prstGeom prst="rect">
                <a:avLst/>
              </a:prstGeom>
              <a:solidFill>
                <a:schemeClr val="bg1"/>
              </a:solidFill>
            </p:spPr>
            <p:txBody>
              <a:bodyPr wrap="square" rtlCol="0">
                <a:spAutoFit/>
              </a:bodyPr>
              <a:lstStyle/>
              <a:p>
                <a:pPr algn="ctr"/>
                <a:r>
                  <a:rPr lang="fr-FR" sz="1600" b="1" dirty="0" smtClean="0"/>
                  <a:t>F</a:t>
                </a:r>
                <a:r>
                  <a:rPr lang="fr-FR" sz="1600" b="1" baseline="30000" dirty="0" smtClean="0"/>
                  <a:t>+</a:t>
                </a:r>
                <a:endParaRPr lang="fr-FR" sz="1600" b="1" baseline="30000" dirty="0"/>
              </a:p>
            </p:txBody>
          </p:sp>
          <p:sp>
            <p:nvSpPr>
              <p:cNvPr id="62" name="ZoneTexte 61"/>
              <p:cNvSpPr txBox="1"/>
              <p:nvPr/>
            </p:nvSpPr>
            <p:spPr>
              <a:xfrm>
                <a:off x="1235327" y="5401988"/>
                <a:ext cx="1805632" cy="351801"/>
              </a:xfrm>
              <a:prstGeom prst="rect">
                <a:avLst/>
              </a:prstGeom>
              <a:solidFill>
                <a:schemeClr val="bg1"/>
              </a:solidFill>
            </p:spPr>
            <p:txBody>
              <a:bodyPr wrap="square" rtlCol="0">
                <a:spAutoFit/>
              </a:bodyPr>
              <a:lstStyle/>
              <a:p>
                <a:pPr algn="ctr"/>
                <a:r>
                  <a:rPr lang="fr-FR" sz="1600" b="1" dirty="0" err="1" smtClean="0"/>
                  <a:t>Hfr</a:t>
                </a:r>
                <a:endParaRPr lang="fr-FR" b="1" cap="small" baseline="30000" dirty="0"/>
              </a:p>
            </p:txBody>
          </p:sp>
          <p:sp>
            <p:nvSpPr>
              <p:cNvPr id="66" name="ZoneTexte 65"/>
              <p:cNvSpPr txBox="1"/>
              <p:nvPr/>
            </p:nvSpPr>
            <p:spPr>
              <a:xfrm>
                <a:off x="1427208" y="6005981"/>
                <a:ext cx="1395283" cy="351801"/>
              </a:xfrm>
              <a:prstGeom prst="rect">
                <a:avLst/>
              </a:prstGeom>
              <a:solidFill>
                <a:schemeClr val="bg1"/>
              </a:solidFill>
            </p:spPr>
            <p:txBody>
              <a:bodyPr wrap="square" rtlCol="0">
                <a:spAutoFit/>
              </a:bodyPr>
              <a:lstStyle/>
              <a:p>
                <a:pPr algn="ctr"/>
                <a:r>
                  <a:rPr lang="fr-FR" sz="1600" b="1" dirty="0" smtClean="0"/>
                  <a:t>F</a:t>
                </a:r>
                <a:r>
                  <a:rPr lang="fr-FR" sz="1600" b="1" baseline="30000" dirty="0" smtClean="0"/>
                  <a:t>+</a:t>
                </a:r>
                <a:endParaRPr lang="fr-FR" sz="1600" b="1" baseline="30000" dirty="0"/>
              </a:p>
            </p:txBody>
          </p:sp>
          <p:sp>
            <p:nvSpPr>
              <p:cNvPr id="67" name="ZoneTexte 66"/>
              <p:cNvSpPr txBox="1"/>
              <p:nvPr/>
            </p:nvSpPr>
            <p:spPr>
              <a:xfrm>
                <a:off x="1235327" y="6554572"/>
                <a:ext cx="1805632" cy="351801"/>
              </a:xfrm>
              <a:prstGeom prst="rect">
                <a:avLst/>
              </a:prstGeom>
              <a:solidFill>
                <a:schemeClr val="bg1"/>
              </a:solidFill>
            </p:spPr>
            <p:txBody>
              <a:bodyPr wrap="square" rtlCol="0">
                <a:spAutoFit/>
              </a:bodyPr>
              <a:lstStyle/>
              <a:p>
                <a:pPr algn="ctr"/>
                <a:r>
                  <a:rPr lang="fr-FR" sz="1600" b="1" dirty="0" err="1" smtClean="0"/>
                  <a:t>Hfr</a:t>
                </a:r>
                <a:endParaRPr lang="fr-FR" b="1" cap="small" baseline="30000" dirty="0"/>
              </a:p>
            </p:txBody>
          </p:sp>
        </p:grpSp>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47" y="2249719"/>
              <a:ext cx="2045988" cy="70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7"/>
            <p:cNvSpPr txBox="1"/>
            <p:nvPr/>
          </p:nvSpPr>
          <p:spPr>
            <a:xfrm>
              <a:off x="3560102" y="1655467"/>
              <a:ext cx="3451250" cy="594251"/>
            </a:xfrm>
            <a:prstGeom prst="rect">
              <a:avLst/>
            </a:prstGeom>
            <a:solidFill>
              <a:schemeClr val="bg1"/>
            </a:solidFill>
          </p:spPr>
          <p:txBody>
            <a:bodyPr wrap="square" rtlCol="0">
              <a:spAutoFit/>
            </a:bodyPr>
            <a:lstStyle/>
            <a:p>
              <a:pPr algn="ctr"/>
              <a:endParaRPr lang="fr-FR" b="1" dirty="0" smtClean="0">
                <a:solidFill>
                  <a:srgbClr val="FF0000"/>
                </a:solidFill>
              </a:endParaRPr>
            </a:p>
          </p:txBody>
        </p:sp>
        <p:sp>
          <p:nvSpPr>
            <p:cNvPr id="29" name="ZoneTexte 28"/>
            <p:cNvSpPr txBox="1"/>
            <p:nvPr/>
          </p:nvSpPr>
          <p:spPr>
            <a:xfrm>
              <a:off x="3339256" y="3460773"/>
              <a:ext cx="4138847" cy="369332"/>
            </a:xfrm>
            <a:prstGeom prst="rect">
              <a:avLst/>
            </a:prstGeom>
            <a:noFill/>
          </p:spPr>
          <p:txBody>
            <a:bodyPr wrap="square" rtlCol="0">
              <a:spAutoFit/>
            </a:bodyPr>
            <a:lstStyle/>
            <a:p>
              <a:pPr algn="ctr"/>
              <a:endParaRPr lang="fr-FR" b="1" dirty="0">
                <a:solidFill>
                  <a:srgbClr val="FF0000"/>
                </a:solidFill>
              </a:endParaRPr>
            </a:p>
          </p:txBody>
        </p:sp>
        <p:cxnSp>
          <p:nvCxnSpPr>
            <p:cNvPr id="30" name="Connecteur droit avec flèche 29"/>
            <p:cNvCxnSpPr/>
            <p:nvPr/>
          </p:nvCxnSpPr>
          <p:spPr>
            <a:xfrm>
              <a:off x="3593008" y="1966601"/>
              <a:ext cx="339738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5283135" y="1976653"/>
              <a:ext cx="1956" cy="227174"/>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Flèche vers le bas 10"/>
            <p:cNvSpPr/>
            <p:nvPr/>
          </p:nvSpPr>
          <p:spPr>
            <a:xfrm>
              <a:off x="2961706" y="3930013"/>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lèche vers le bas 62"/>
            <p:cNvSpPr/>
            <p:nvPr/>
          </p:nvSpPr>
          <p:spPr>
            <a:xfrm>
              <a:off x="2961706" y="4471890"/>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lèche vers le bas 63"/>
            <p:cNvSpPr/>
            <p:nvPr/>
          </p:nvSpPr>
          <p:spPr>
            <a:xfrm>
              <a:off x="2961706" y="5083775"/>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lèche vers le bas 64"/>
            <p:cNvSpPr/>
            <p:nvPr/>
          </p:nvSpPr>
          <p:spPr>
            <a:xfrm>
              <a:off x="2961706" y="5646626"/>
              <a:ext cx="245766" cy="242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p:cNvSpPr txBox="1"/>
            <p:nvPr/>
          </p:nvSpPr>
          <p:spPr>
            <a:xfrm>
              <a:off x="2843808" y="6363394"/>
              <a:ext cx="749200" cy="369332"/>
            </a:xfrm>
            <a:prstGeom prst="rect">
              <a:avLst/>
            </a:prstGeom>
            <a:noFill/>
          </p:spPr>
          <p:txBody>
            <a:bodyPr wrap="square" rtlCol="0">
              <a:spAutoFit/>
            </a:bodyPr>
            <a:lstStyle/>
            <a:p>
              <a:r>
                <a:rPr lang="fr-FR" dirty="0"/>
                <a:t>e</a:t>
              </a:r>
              <a:r>
                <a:rPr lang="fr-FR" dirty="0" smtClean="0"/>
                <a:t>tc…</a:t>
              </a:r>
              <a:endParaRPr lang="fr-FR" dirty="0"/>
            </a:p>
          </p:txBody>
        </p:sp>
      </p:grpSp>
      <p:sp>
        <p:nvSpPr>
          <p:cNvPr id="4" name="Ellipse 3"/>
          <p:cNvSpPr/>
          <p:nvPr/>
        </p:nvSpPr>
        <p:spPr>
          <a:xfrm>
            <a:off x="1586235" y="4774418"/>
            <a:ext cx="363664" cy="338554"/>
          </a:xfrm>
          <a:prstGeom prst="ellipse">
            <a:avLst/>
          </a:pr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cxnSp>
        <p:nvCxnSpPr>
          <p:cNvPr id="6" name="Connecteur droit avec flèche 5"/>
          <p:cNvCxnSpPr/>
          <p:nvPr/>
        </p:nvCxnSpPr>
        <p:spPr>
          <a:xfrm flipV="1">
            <a:off x="2000220" y="4943695"/>
            <a:ext cx="1682244" cy="3"/>
          </a:xfrm>
          <a:prstGeom prst="straightConnector1">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665405" y="4620061"/>
            <a:ext cx="1039360" cy="507831"/>
          </a:xfrm>
          <a:prstGeom prst="rect">
            <a:avLst/>
          </a:prstGeom>
          <a:noFill/>
          <a:ln>
            <a:solidFill>
              <a:srgbClr val="00B0F0"/>
            </a:solidFill>
          </a:ln>
        </p:spPr>
        <p:txBody>
          <a:bodyPr wrap="square" rtlCol="0">
            <a:spAutoFit/>
          </a:bodyPr>
          <a:lstStyle/>
          <a:p>
            <a:pPr algn="ctr">
              <a:lnSpc>
                <a:spcPct val="150000"/>
              </a:lnSpc>
            </a:pPr>
            <a:r>
              <a:rPr lang="fr-FR" dirty="0" smtClean="0"/>
              <a:t>F</a:t>
            </a:r>
            <a:r>
              <a:rPr lang="fr-FR" baseline="30000" dirty="0" smtClean="0"/>
              <a:t>+  </a:t>
            </a:r>
            <a:r>
              <a:rPr lang="fr-FR" dirty="0"/>
              <a:t>Lac</a:t>
            </a:r>
            <a:r>
              <a:rPr lang="fr-FR" baseline="30000" dirty="0" smtClean="0"/>
              <a:t>+</a:t>
            </a:r>
            <a:endParaRPr lang="fr-FR" baseline="30000" dirty="0"/>
          </a:p>
        </p:txBody>
      </p:sp>
      <p:cxnSp>
        <p:nvCxnSpPr>
          <p:cNvPr id="13" name="Connecteur droit avec flèche 12"/>
          <p:cNvCxnSpPr>
            <a:stCxn id="10" idx="3"/>
            <a:endCxn id="68" idx="1"/>
          </p:cNvCxnSpPr>
          <p:nvPr/>
        </p:nvCxnSpPr>
        <p:spPr>
          <a:xfrm>
            <a:off x="4704765" y="4873977"/>
            <a:ext cx="1818982" cy="1168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a:xfrm>
            <a:off x="6523747" y="4531723"/>
            <a:ext cx="1545653" cy="707886"/>
          </a:xfrm>
          <a:prstGeom prst="rect">
            <a:avLst/>
          </a:prstGeom>
          <a:noFill/>
          <a:ln>
            <a:solidFill>
              <a:srgbClr val="00B0F0"/>
            </a:solidFill>
          </a:ln>
        </p:spPr>
        <p:txBody>
          <a:bodyPr wrap="square" rtlCol="0">
            <a:spAutoFit/>
          </a:bodyPr>
          <a:lstStyle/>
          <a:p>
            <a:pPr algn="ctr">
              <a:lnSpc>
                <a:spcPts val="1600"/>
              </a:lnSpc>
            </a:pPr>
            <a:r>
              <a:rPr lang="fr-FR" dirty="0" smtClean="0"/>
              <a:t>F</a:t>
            </a:r>
            <a:r>
              <a:rPr lang="fr-FR" baseline="30000" dirty="0"/>
              <a:t>-</a:t>
            </a:r>
            <a:r>
              <a:rPr lang="fr-FR" baseline="30000" dirty="0" smtClean="0"/>
              <a:t> </a:t>
            </a:r>
          </a:p>
          <a:p>
            <a:pPr algn="ctr">
              <a:lnSpc>
                <a:spcPts val="1600"/>
              </a:lnSpc>
            </a:pPr>
            <a:r>
              <a:rPr lang="fr-FR" sz="1600" dirty="0"/>
              <a:t>p</a:t>
            </a:r>
            <a:r>
              <a:rPr lang="fr-FR" sz="1600" dirty="0" smtClean="0"/>
              <a:t>erte du F</a:t>
            </a:r>
          </a:p>
          <a:p>
            <a:pPr algn="ctr">
              <a:lnSpc>
                <a:spcPts val="1600"/>
              </a:lnSpc>
            </a:pPr>
            <a:r>
              <a:rPr lang="fr-FR" sz="1600" dirty="0" smtClean="0"/>
              <a:t>Lac</a:t>
            </a:r>
            <a:r>
              <a:rPr lang="fr-FR" sz="1600" baseline="30000" dirty="0" smtClean="0"/>
              <a:t>-</a:t>
            </a:r>
            <a:endParaRPr lang="fr-FR" sz="1600" baseline="30000" dirty="0"/>
          </a:p>
        </p:txBody>
      </p:sp>
      <p:sp>
        <p:nvSpPr>
          <p:cNvPr id="14" name="ZoneTexte 13"/>
          <p:cNvSpPr txBox="1"/>
          <p:nvPr/>
        </p:nvSpPr>
        <p:spPr>
          <a:xfrm>
            <a:off x="5702765" y="5318268"/>
            <a:ext cx="3187618" cy="923330"/>
          </a:xfrm>
          <a:prstGeom prst="rect">
            <a:avLst/>
          </a:prstGeom>
          <a:noFill/>
          <a:ln>
            <a:noFill/>
          </a:ln>
        </p:spPr>
        <p:txBody>
          <a:bodyPr wrap="square" rtlCol="0">
            <a:spAutoFit/>
          </a:bodyPr>
          <a:lstStyle/>
          <a:p>
            <a:pPr algn="ctr"/>
            <a:r>
              <a:rPr lang="fr-FR" dirty="0">
                <a:solidFill>
                  <a:srgbClr val="00B0F0"/>
                </a:solidFill>
              </a:rPr>
              <a:t>p</a:t>
            </a:r>
            <a:r>
              <a:rPr lang="fr-FR" dirty="0" smtClean="0">
                <a:solidFill>
                  <a:srgbClr val="00B0F0"/>
                </a:solidFill>
              </a:rPr>
              <a:t>erte simultanée</a:t>
            </a:r>
          </a:p>
          <a:p>
            <a:pPr algn="ctr"/>
            <a:r>
              <a:rPr lang="fr-FR" dirty="0" smtClean="0">
                <a:solidFill>
                  <a:srgbClr val="00B0F0"/>
                </a:solidFill>
              </a:rPr>
              <a:t> du F et du gène Lac</a:t>
            </a:r>
          </a:p>
          <a:p>
            <a:pPr algn="ctr"/>
            <a:r>
              <a:rPr lang="fr-FR" dirty="0" smtClean="0">
                <a:solidFill>
                  <a:srgbClr val="00B0F0"/>
                </a:solidFill>
                <a:sym typeface="Symbol" panose="05050102010706020507" pitchFamily="18" charset="2"/>
              </a:rPr>
              <a:t> existence d’un facteur </a:t>
            </a:r>
            <a:r>
              <a:rPr lang="fr-FR" dirty="0" err="1" smtClean="0">
                <a:solidFill>
                  <a:srgbClr val="00B0F0"/>
                </a:solidFill>
                <a:sym typeface="Symbol" panose="05050102010706020507" pitchFamily="18" charset="2"/>
              </a:rPr>
              <a:t>F’Lac</a:t>
            </a:r>
            <a:endParaRPr lang="fr-FR" dirty="0">
              <a:solidFill>
                <a:srgbClr val="00B0F0"/>
              </a:solidFill>
            </a:endParaRPr>
          </a:p>
        </p:txBody>
      </p:sp>
    </p:spTree>
    <p:extLst>
      <p:ext uri="{BB962C8B-B14F-4D97-AF65-F5344CB8AC3E}">
        <p14:creationId xmlns:p14="http://schemas.microsoft.com/office/powerpoint/2010/main" val="1435447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146209" y="470245"/>
            <a:ext cx="6948772" cy="5917511"/>
            <a:chOff x="1146209" y="548680"/>
            <a:chExt cx="6948772" cy="5917511"/>
          </a:xfrm>
        </p:grpSpPr>
        <p:grpSp>
          <p:nvGrpSpPr>
            <p:cNvPr id="8" name="Groupe 7"/>
            <p:cNvGrpSpPr/>
            <p:nvPr/>
          </p:nvGrpSpPr>
          <p:grpSpPr>
            <a:xfrm>
              <a:off x="1366421" y="548680"/>
              <a:ext cx="6411158" cy="3680547"/>
              <a:chOff x="881194" y="548680"/>
              <a:chExt cx="6411158" cy="3680547"/>
            </a:xfrm>
          </p:grpSpPr>
          <p:grpSp>
            <p:nvGrpSpPr>
              <p:cNvPr id="3" name="Groupe 2"/>
              <p:cNvGrpSpPr/>
              <p:nvPr/>
            </p:nvGrpSpPr>
            <p:grpSpPr>
              <a:xfrm>
                <a:off x="1115616" y="548680"/>
                <a:ext cx="6039505" cy="3680547"/>
                <a:chOff x="2280848" y="1153798"/>
                <a:chExt cx="6039505" cy="3680547"/>
              </a:xfrm>
            </p:grpSpPr>
            <p:grpSp>
              <p:nvGrpSpPr>
                <p:cNvPr id="23" name="Groupe 22"/>
                <p:cNvGrpSpPr/>
                <p:nvPr/>
              </p:nvGrpSpPr>
              <p:grpSpPr>
                <a:xfrm>
                  <a:off x="2280848" y="1153798"/>
                  <a:ext cx="6039505" cy="3680547"/>
                  <a:chOff x="1225264" y="1689719"/>
                  <a:chExt cx="6621463" cy="3824564"/>
                </a:xfrm>
              </p:grpSpPr>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64" y="1689719"/>
                    <a:ext cx="6621463" cy="106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 name="Groupe 39"/>
                  <p:cNvGrpSpPr/>
                  <p:nvPr/>
                </p:nvGrpSpPr>
                <p:grpSpPr>
                  <a:xfrm>
                    <a:off x="3815917" y="4700378"/>
                    <a:ext cx="1414808" cy="813905"/>
                    <a:chOff x="7460076" y="3265693"/>
                    <a:chExt cx="4055864" cy="2476211"/>
                  </a:xfrm>
                </p:grpSpPr>
                <p:grpSp>
                  <p:nvGrpSpPr>
                    <p:cNvPr id="43" name="Groupe 42"/>
                    <p:cNvGrpSpPr/>
                    <p:nvPr/>
                  </p:nvGrpSpPr>
                  <p:grpSpPr>
                    <a:xfrm>
                      <a:off x="7460076" y="3265693"/>
                      <a:ext cx="4055864" cy="2476211"/>
                      <a:chOff x="7460076" y="3265693"/>
                      <a:chExt cx="4055864" cy="2476211"/>
                    </a:xfrm>
                  </p:grpSpPr>
                  <p:grpSp>
                    <p:nvGrpSpPr>
                      <p:cNvPr id="45" name="Groupe 44"/>
                      <p:cNvGrpSpPr/>
                      <p:nvPr/>
                    </p:nvGrpSpPr>
                    <p:grpSpPr>
                      <a:xfrm>
                        <a:off x="7460076" y="3265693"/>
                        <a:ext cx="4055864" cy="2476211"/>
                        <a:chOff x="7460076" y="3265693"/>
                        <a:chExt cx="4055864" cy="2476211"/>
                      </a:xfrm>
                    </p:grpSpPr>
                    <p:grpSp>
                      <p:nvGrpSpPr>
                        <p:cNvPr id="49" name="Groupe 48"/>
                        <p:cNvGrpSpPr/>
                        <p:nvPr/>
                      </p:nvGrpSpPr>
                      <p:grpSpPr>
                        <a:xfrm>
                          <a:off x="7460076" y="3265693"/>
                          <a:ext cx="4055864" cy="2476211"/>
                          <a:chOff x="7460076" y="3265693"/>
                          <a:chExt cx="4055864" cy="2476211"/>
                        </a:xfrm>
                      </p:grpSpPr>
                      <p:grpSp>
                        <p:nvGrpSpPr>
                          <p:cNvPr id="51" name="Groupe 50"/>
                          <p:cNvGrpSpPr/>
                          <p:nvPr/>
                        </p:nvGrpSpPr>
                        <p:grpSpPr>
                          <a:xfrm>
                            <a:off x="7460076" y="3265693"/>
                            <a:ext cx="4055864" cy="2476211"/>
                            <a:chOff x="7460076" y="3265693"/>
                            <a:chExt cx="4055864" cy="2476211"/>
                          </a:xfrm>
                        </p:grpSpPr>
                        <p:grpSp>
                          <p:nvGrpSpPr>
                            <p:cNvPr id="53" name="Groupe 52"/>
                            <p:cNvGrpSpPr/>
                            <p:nvPr/>
                          </p:nvGrpSpPr>
                          <p:grpSpPr>
                            <a:xfrm>
                              <a:off x="7460076" y="3265693"/>
                              <a:ext cx="4055864" cy="2476211"/>
                              <a:chOff x="7460076" y="3265693"/>
                              <a:chExt cx="4055864" cy="2476211"/>
                            </a:xfrm>
                          </p:grpSpPr>
                          <p:grpSp>
                            <p:nvGrpSpPr>
                              <p:cNvPr id="55" name="Groupe 54"/>
                              <p:cNvGrpSpPr/>
                              <p:nvPr/>
                            </p:nvGrpSpPr>
                            <p:grpSpPr>
                              <a:xfrm>
                                <a:off x="7460076" y="3265693"/>
                                <a:ext cx="4055864" cy="2476211"/>
                                <a:chOff x="7460076" y="3265693"/>
                                <a:chExt cx="4055864" cy="2476211"/>
                              </a:xfrm>
                            </p:grpSpPr>
                            <p:pic>
                              <p:nvPicPr>
                                <p:cNvPr id="57" name="Image 56"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60076" y="3265693"/>
                                  <a:ext cx="4055864" cy="2476211"/>
                                </a:xfrm>
                                <a:prstGeom prst="rect">
                                  <a:avLst/>
                                </a:prstGeom>
                              </p:spPr>
                            </p:pic>
                            <p:sp>
                              <p:nvSpPr>
                                <p:cNvPr id="58" name="Organigramme : Connecteur 57"/>
                                <p:cNvSpPr/>
                                <p:nvPr/>
                              </p:nvSpPr>
                              <p:spPr>
                                <a:xfrm>
                                  <a:off x="9900592" y="4811083"/>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Organigramme : Connecteur 58"/>
                                <p:cNvSpPr/>
                                <p:nvPr/>
                              </p:nvSpPr>
                              <p:spPr>
                                <a:xfrm>
                                  <a:off x="8820472" y="4273644"/>
                                  <a:ext cx="216024" cy="144016"/>
                                </a:xfrm>
                                <a:prstGeom prst="flowChartConnector">
                                  <a:avLst/>
                                </a:prstGeom>
                                <a:solidFill>
                                  <a:srgbClr val="D95E27"/>
                                </a:solidFill>
                                <a:ln>
                                  <a:solidFill>
                                    <a:srgbClr val="D95E27"/>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6" name="Organigramme : Connecteur 55"/>
                              <p:cNvSpPr/>
                              <p:nvPr/>
                            </p:nvSpPr>
                            <p:spPr>
                              <a:xfrm>
                                <a:off x="8479432" y="4764145"/>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4" name="Organigramme : Connecteur 53"/>
                            <p:cNvSpPr/>
                            <p:nvPr/>
                          </p:nvSpPr>
                          <p:spPr>
                            <a:xfrm>
                              <a:off x="9252520" y="4642160"/>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Organigramme : Connecteur 51"/>
                          <p:cNvSpPr/>
                          <p:nvPr/>
                        </p:nvSpPr>
                        <p:spPr>
                          <a:xfrm>
                            <a:off x="9496370" y="4226707"/>
                            <a:ext cx="72009"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0" name="Organigramme : Connecteur 49"/>
                        <p:cNvSpPr/>
                        <p:nvPr/>
                      </p:nvSpPr>
                      <p:spPr>
                        <a:xfrm>
                          <a:off x="8898532" y="5075602"/>
                          <a:ext cx="72008" cy="93876"/>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Organigramme : Connecteur 45"/>
                      <p:cNvSpPr/>
                      <p:nvPr/>
                    </p:nvSpPr>
                    <p:spPr>
                      <a:xfrm>
                        <a:off x="9488005" y="4168466"/>
                        <a:ext cx="152400" cy="105178"/>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Organigramme : Connecteur 43"/>
                    <p:cNvSpPr/>
                    <p:nvPr/>
                  </p:nvSpPr>
                  <p:spPr>
                    <a:xfrm>
                      <a:off x="9114420" y="4858021"/>
                      <a:ext cx="174104" cy="121984"/>
                    </a:xfrm>
                    <a:prstGeom prst="flowChartConnector">
                      <a:avLst/>
                    </a:prstGeom>
                    <a:solidFill>
                      <a:srgbClr val="D95E27"/>
                    </a:solidFill>
                    <a:ln>
                      <a:solidFill>
                        <a:srgbClr val="D95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8" name="ZoneTexte 27"/>
                <p:cNvSpPr txBox="1"/>
                <p:nvPr/>
              </p:nvSpPr>
              <p:spPr>
                <a:xfrm>
                  <a:off x="3560102" y="1655467"/>
                  <a:ext cx="3451250" cy="594251"/>
                </a:xfrm>
                <a:prstGeom prst="rect">
                  <a:avLst/>
                </a:prstGeom>
                <a:solidFill>
                  <a:schemeClr val="bg1"/>
                </a:solidFill>
              </p:spPr>
              <p:txBody>
                <a:bodyPr wrap="square" rtlCol="0">
                  <a:spAutoFit/>
                </a:bodyPr>
                <a:lstStyle/>
                <a:p>
                  <a:pPr algn="ctr"/>
                  <a:endParaRPr lang="fr-FR" b="1" dirty="0" smtClean="0">
                    <a:solidFill>
                      <a:srgbClr val="FF0000"/>
                    </a:solidFill>
                  </a:endParaRPr>
                </a:p>
              </p:txBody>
            </p:sp>
            <p:sp>
              <p:nvSpPr>
                <p:cNvPr id="29" name="ZoneTexte 28"/>
                <p:cNvSpPr txBox="1"/>
                <p:nvPr/>
              </p:nvSpPr>
              <p:spPr>
                <a:xfrm>
                  <a:off x="3339256" y="3460773"/>
                  <a:ext cx="4138847" cy="369332"/>
                </a:xfrm>
                <a:prstGeom prst="rect">
                  <a:avLst/>
                </a:prstGeom>
                <a:noFill/>
              </p:spPr>
              <p:txBody>
                <a:bodyPr wrap="square" rtlCol="0">
                  <a:spAutoFit/>
                </a:bodyPr>
                <a:lstStyle/>
                <a:p>
                  <a:pPr algn="ctr"/>
                  <a:endParaRPr lang="fr-FR" b="1" dirty="0">
                    <a:solidFill>
                      <a:srgbClr val="FF0000"/>
                    </a:solidFill>
                  </a:endParaRPr>
                </a:p>
              </p:txBody>
            </p:sp>
            <p:cxnSp>
              <p:nvCxnSpPr>
                <p:cNvPr id="30" name="Connecteur droit avec flèche 29"/>
                <p:cNvCxnSpPr/>
                <p:nvPr/>
              </p:nvCxnSpPr>
              <p:spPr>
                <a:xfrm>
                  <a:off x="3593008" y="1966601"/>
                  <a:ext cx="339738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5283135" y="1976653"/>
                  <a:ext cx="0" cy="109116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0" name="ZoneTexte 59"/>
              <p:cNvSpPr txBox="1"/>
              <p:nvPr/>
            </p:nvSpPr>
            <p:spPr>
              <a:xfrm>
                <a:off x="881194" y="1215322"/>
                <a:ext cx="1583462" cy="646331"/>
              </a:xfrm>
              <a:prstGeom prst="rect">
                <a:avLst/>
              </a:prstGeom>
              <a:solidFill>
                <a:schemeClr val="bg1"/>
              </a:solidFill>
              <a:ln>
                <a:noFill/>
              </a:ln>
            </p:spPr>
            <p:txBody>
              <a:bodyPr wrap="square" rtlCol="0">
                <a:spAutoFit/>
              </a:bodyPr>
              <a:lstStyle/>
              <a:p>
                <a:pPr algn="ctr"/>
                <a:r>
                  <a:rPr lang="fr-FR" b="1" dirty="0"/>
                  <a:t>Souche </a:t>
                </a:r>
                <a:r>
                  <a:rPr lang="fr-FR" b="1" dirty="0" err="1">
                    <a:solidFill>
                      <a:srgbClr val="00B0F0"/>
                    </a:solidFill>
                  </a:rPr>
                  <a:t>F’Lac</a:t>
                </a:r>
                <a:r>
                  <a:rPr lang="fr-FR" b="1" i="1" dirty="0">
                    <a:solidFill>
                      <a:srgbClr val="00B0F0"/>
                    </a:solidFill>
                  </a:rPr>
                  <a:t> </a:t>
                </a:r>
                <a:r>
                  <a:rPr lang="fr-FR" b="1" dirty="0"/>
                  <a:t> </a:t>
                </a:r>
              </a:p>
              <a:p>
                <a:pPr algn="ctr"/>
                <a:r>
                  <a:rPr lang="fr-FR" dirty="0"/>
                  <a:t>(Lac</a:t>
                </a:r>
                <a:r>
                  <a:rPr lang="fr-FR" baseline="30000" dirty="0"/>
                  <a:t>+</a:t>
                </a:r>
                <a:r>
                  <a:rPr lang="fr-FR" dirty="0"/>
                  <a:t>)</a:t>
                </a:r>
              </a:p>
            </p:txBody>
          </p:sp>
          <p:sp>
            <p:nvSpPr>
              <p:cNvPr id="69" name="ZoneTexte 68"/>
              <p:cNvSpPr txBox="1"/>
              <p:nvPr/>
            </p:nvSpPr>
            <p:spPr>
              <a:xfrm>
                <a:off x="5708890" y="1215321"/>
                <a:ext cx="1583462" cy="646331"/>
              </a:xfrm>
              <a:prstGeom prst="rect">
                <a:avLst/>
              </a:prstGeom>
              <a:solidFill>
                <a:schemeClr val="bg1"/>
              </a:solidFill>
              <a:ln>
                <a:noFill/>
              </a:ln>
            </p:spPr>
            <p:txBody>
              <a:bodyPr wrap="square" rtlCol="0">
                <a:spAutoFit/>
              </a:bodyPr>
              <a:lstStyle/>
              <a:p>
                <a:pPr algn="ctr"/>
                <a:r>
                  <a:rPr lang="fr-FR" b="1" dirty="0" smtClean="0"/>
                  <a:t>Souche F-</a:t>
                </a:r>
                <a:r>
                  <a:rPr lang="fr-FR" b="1" i="1" dirty="0" smtClean="0">
                    <a:solidFill>
                      <a:srgbClr val="00B0F0"/>
                    </a:solidFill>
                  </a:rPr>
                  <a:t> </a:t>
                </a:r>
                <a:r>
                  <a:rPr lang="fr-FR" b="1" dirty="0" smtClean="0"/>
                  <a:t> </a:t>
                </a:r>
                <a:endParaRPr lang="fr-FR" b="1" dirty="0"/>
              </a:p>
              <a:p>
                <a:pPr algn="ctr"/>
                <a:r>
                  <a:rPr lang="fr-FR" dirty="0"/>
                  <a:t>(</a:t>
                </a:r>
                <a:r>
                  <a:rPr lang="fr-FR" dirty="0" smtClean="0"/>
                  <a:t>Lac</a:t>
                </a:r>
                <a:r>
                  <a:rPr lang="fr-FR" baseline="30000" dirty="0"/>
                  <a:t>-</a:t>
                </a:r>
                <a:r>
                  <a:rPr lang="fr-FR" dirty="0" smtClean="0"/>
                  <a:t>)</a:t>
                </a:r>
                <a:endParaRPr lang="fr-FR" dirty="0"/>
              </a:p>
            </p:txBody>
          </p:sp>
          <p:sp>
            <p:nvSpPr>
              <p:cNvPr id="5" name="ZoneTexte 4"/>
              <p:cNvSpPr txBox="1"/>
              <p:nvPr/>
            </p:nvSpPr>
            <p:spPr>
              <a:xfrm>
                <a:off x="2283991" y="2571331"/>
                <a:ext cx="3667824" cy="861774"/>
              </a:xfrm>
              <a:prstGeom prst="rect">
                <a:avLst/>
              </a:prstGeom>
              <a:noFill/>
            </p:spPr>
            <p:txBody>
              <a:bodyPr wrap="square" rtlCol="0">
                <a:spAutoFit/>
              </a:bodyPr>
              <a:lstStyle/>
              <a:p>
                <a:pPr algn="ctr">
                  <a:lnSpc>
                    <a:spcPts val="2000"/>
                  </a:lnSpc>
                </a:pPr>
                <a:r>
                  <a:rPr lang="fr-FR" dirty="0"/>
                  <a:t>o</a:t>
                </a:r>
                <a:r>
                  <a:rPr lang="fr-FR" dirty="0" smtClean="0"/>
                  <a:t>btention de </a:t>
                </a:r>
                <a:r>
                  <a:rPr lang="fr-FR" dirty="0" err="1" smtClean="0"/>
                  <a:t>prototrophe</a:t>
                </a:r>
                <a:r>
                  <a:rPr lang="fr-FR" dirty="0" smtClean="0"/>
                  <a:t> Lac +</a:t>
                </a:r>
              </a:p>
              <a:p>
                <a:pPr algn="ctr">
                  <a:lnSpc>
                    <a:spcPts val="2000"/>
                  </a:lnSpc>
                </a:pPr>
                <a:r>
                  <a:rPr lang="fr-FR" dirty="0" smtClean="0"/>
                  <a:t> à très haute fréquence </a:t>
                </a:r>
              </a:p>
              <a:p>
                <a:pPr algn="ctr">
                  <a:lnSpc>
                    <a:spcPts val="2000"/>
                  </a:lnSpc>
                </a:pPr>
                <a:r>
                  <a:rPr lang="fr-FR" dirty="0" smtClean="0"/>
                  <a:t>avec une souche F</a:t>
                </a:r>
                <a:r>
                  <a:rPr lang="fr-FR" sz="2800" baseline="30000" dirty="0" smtClean="0"/>
                  <a:t>-</a:t>
                </a:r>
                <a:r>
                  <a:rPr lang="fr-FR" sz="2800" dirty="0" smtClean="0"/>
                  <a:t> </a:t>
                </a:r>
                <a:r>
                  <a:rPr lang="fr-FR" dirty="0" smtClean="0"/>
                  <a:t>qui devient F</a:t>
                </a:r>
                <a:r>
                  <a:rPr lang="fr-FR" baseline="30000" dirty="0" smtClean="0"/>
                  <a:t>+</a:t>
                </a:r>
                <a:endParaRPr lang="fr-FR" baseline="30000" dirty="0"/>
              </a:p>
            </p:txBody>
          </p:sp>
        </p:grpSp>
        <p:sp>
          <p:nvSpPr>
            <p:cNvPr id="70" name="ZoneTexte 69"/>
            <p:cNvSpPr txBox="1"/>
            <p:nvPr/>
          </p:nvSpPr>
          <p:spPr>
            <a:xfrm>
              <a:off x="1146209" y="4434866"/>
              <a:ext cx="6948772" cy="2031325"/>
            </a:xfrm>
            <a:prstGeom prst="rect">
              <a:avLst/>
            </a:prstGeom>
            <a:noFill/>
          </p:spPr>
          <p:txBody>
            <a:bodyPr wrap="square" rtlCol="0">
              <a:spAutoFit/>
            </a:bodyPr>
            <a:lstStyle/>
            <a:p>
              <a:pPr marL="285750" indent="-285750" algn="ctr">
                <a:buFont typeface="Symbol"/>
                <a:buChar char="Þ"/>
              </a:pPr>
              <a:r>
                <a:rPr lang="fr-FR" dirty="0">
                  <a:sym typeface="Symbol"/>
                </a:rPr>
                <a:t>l</a:t>
              </a:r>
              <a:r>
                <a:rPr lang="fr-FR" dirty="0" smtClean="0">
                  <a:sym typeface="Symbol"/>
                </a:rPr>
                <a:t>e </a:t>
              </a:r>
              <a:r>
                <a:rPr lang="fr-FR" dirty="0">
                  <a:sym typeface="Symbol"/>
                </a:rPr>
                <a:t>gène </a:t>
              </a:r>
              <a:r>
                <a:rPr lang="fr-FR" i="1" dirty="0">
                  <a:sym typeface="Symbol"/>
                </a:rPr>
                <a:t>Lac,</a:t>
              </a:r>
              <a:r>
                <a:rPr lang="fr-FR" dirty="0">
                  <a:sym typeface="Symbol"/>
                </a:rPr>
                <a:t> issu du génome de la bactérie, peut se retrouver recombiné </a:t>
              </a:r>
              <a:r>
                <a:rPr lang="fr-FR" dirty="0" smtClean="0">
                  <a:sym typeface="Symbol"/>
                </a:rPr>
                <a:t>à un </a:t>
              </a:r>
              <a:r>
                <a:rPr lang="fr-FR" dirty="0">
                  <a:sym typeface="Symbol"/>
                </a:rPr>
                <a:t>facteur </a:t>
              </a:r>
              <a:r>
                <a:rPr lang="fr-FR" dirty="0" smtClean="0">
                  <a:sym typeface="Symbol"/>
                </a:rPr>
                <a:t>F’ et </a:t>
              </a:r>
              <a:r>
                <a:rPr lang="fr-FR" dirty="0">
                  <a:sym typeface="Symbol"/>
                </a:rPr>
                <a:t>être transféré avec lui</a:t>
              </a:r>
              <a:r>
                <a:rPr lang="fr-FR" dirty="0" smtClean="0">
                  <a:sym typeface="Symbol"/>
                </a:rPr>
                <a:t>. Et il donc possible </a:t>
              </a:r>
              <a:r>
                <a:rPr lang="fr-FR" dirty="0">
                  <a:sym typeface="Symbol"/>
                </a:rPr>
                <a:t>que dans une </a:t>
              </a:r>
              <a:r>
                <a:rPr lang="fr-FR" dirty="0" smtClean="0">
                  <a:sym typeface="Symbol"/>
                </a:rPr>
                <a:t>bactérie, il  y ait  juxtaposition d’un </a:t>
              </a:r>
              <a:r>
                <a:rPr lang="fr-FR" dirty="0">
                  <a:sym typeface="Symbol"/>
                </a:rPr>
                <a:t>gène </a:t>
              </a:r>
              <a:r>
                <a:rPr lang="fr-FR" i="1" dirty="0">
                  <a:sym typeface="Symbol"/>
                </a:rPr>
                <a:t>Lac</a:t>
              </a:r>
              <a:r>
                <a:rPr lang="fr-FR" dirty="0">
                  <a:sym typeface="Symbol"/>
                </a:rPr>
                <a:t> génomique et d’un gène </a:t>
              </a:r>
              <a:r>
                <a:rPr lang="fr-FR" i="1" dirty="0">
                  <a:sym typeface="Symbol"/>
                </a:rPr>
                <a:t>Lac </a:t>
              </a:r>
              <a:r>
                <a:rPr lang="fr-FR" dirty="0">
                  <a:sym typeface="Symbol"/>
                </a:rPr>
                <a:t>porté par le facteur de </a:t>
              </a:r>
              <a:r>
                <a:rPr lang="fr-FR" dirty="0" smtClean="0">
                  <a:sym typeface="Symbol"/>
                </a:rPr>
                <a:t>fertilité.</a:t>
              </a:r>
            </a:p>
            <a:p>
              <a:pPr marL="285750" indent="-285750" algn="ctr">
                <a:buFont typeface="Symbol"/>
                <a:buChar char="Þ"/>
              </a:pPr>
              <a:endParaRPr lang="fr-FR" dirty="0">
                <a:sym typeface="Symbol"/>
              </a:endParaRPr>
            </a:p>
            <a:p>
              <a:pPr marL="285750" indent="-285750" algn="ctr">
                <a:buFont typeface="Symbol"/>
                <a:buChar char="Þ"/>
              </a:pPr>
              <a:r>
                <a:rPr lang="fr-FR" dirty="0">
                  <a:sym typeface="Symbol"/>
                </a:rPr>
                <a:t>r</a:t>
              </a:r>
              <a:r>
                <a:rPr lang="fr-FR" dirty="0" smtClean="0">
                  <a:sym typeface="Symbol"/>
                </a:rPr>
                <a:t>ecombinaison homologue entre le gène </a:t>
              </a:r>
              <a:r>
                <a:rPr lang="fr-FR" i="1" dirty="0" smtClean="0">
                  <a:sym typeface="Symbol"/>
                </a:rPr>
                <a:t>Lac</a:t>
              </a:r>
              <a:r>
                <a:rPr lang="fr-FR" dirty="0" smtClean="0">
                  <a:sym typeface="Symbol"/>
                </a:rPr>
                <a:t> du génome bactérien et le gène </a:t>
              </a:r>
              <a:r>
                <a:rPr lang="fr-FR" i="1" dirty="0" smtClean="0">
                  <a:sym typeface="Symbol"/>
                </a:rPr>
                <a:t>Lac </a:t>
              </a:r>
              <a:r>
                <a:rPr lang="fr-FR" dirty="0" smtClean="0">
                  <a:sym typeface="Symbol"/>
                </a:rPr>
                <a:t>du facteur F’</a:t>
              </a:r>
              <a:endParaRPr lang="fr-FR" dirty="0">
                <a:sym typeface="Symbol"/>
              </a:endParaRPr>
            </a:p>
          </p:txBody>
        </p:sp>
      </p:grpSp>
    </p:spTree>
    <p:extLst>
      <p:ext uri="{BB962C8B-B14F-4D97-AF65-F5344CB8AC3E}">
        <p14:creationId xmlns:p14="http://schemas.microsoft.com/office/powerpoint/2010/main" val="69570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07704" y="2276872"/>
            <a:ext cx="5328592" cy="1815882"/>
          </a:xfrm>
          <a:prstGeom prst="rect">
            <a:avLst/>
          </a:prstGeom>
          <a:noFill/>
        </p:spPr>
        <p:txBody>
          <a:bodyPr wrap="square" rtlCol="0">
            <a:spAutoFit/>
          </a:bodyPr>
          <a:lstStyle/>
          <a:p>
            <a:pPr algn="ctr"/>
            <a:r>
              <a:rPr lang="fr-FR" sz="2800" dirty="0" smtClean="0"/>
              <a:t>On va également découvrir dans  les souches de </a:t>
            </a:r>
            <a:r>
              <a:rPr lang="fr-FR" sz="2800" i="1" dirty="0" err="1" smtClean="0"/>
              <a:t>E.coli</a:t>
            </a:r>
            <a:r>
              <a:rPr lang="fr-FR" sz="2800" dirty="0" smtClean="0"/>
              <a:t> des facteurs </a:t>
            </a:r>
          </a:p>
          <a:p>
            <a:pPr algn="ctr"/>
            <a:r>
              <a:rPr lang="fr-FR" sz="2800" dirty="0" err="1" smtClean="0">
                <a:solidFill>
                  <a:srgbClr val="00B0F0"/>
                </a:solidFill>
              </a:rPr>
              <a:t>F’Gal</a:t>
            </a:r>
            <a:r>
              <a:rPr lang="fr-FR" sz="2800" dirty="0" smtClean="0"/>
              <a:t>, </a:t>
            </a:r>
            <a:r>
              <a:rPr lang="fr-FR" sz="2800" dirty="0" err="1" smtClean="0">
                <a:solidFill>
                  <a:srgbClr val="00B0F0"/>
                </a:solidFill>
              </a:rPr>
              <a:t>F’Trp</a:t>
            </a:r>
            <a:r>
              <a:rPr lang="fr-FR" sz="2800" dirty="0" smtClean="0"/>
              <a:t> etc…</a:t>
            </a:r>
          </a:p>
          <a:p>
            <a:pPr algn="ctr"/>
            <a:endParaRPr lang="fr-FR" sz="2800" dirty="0"/>
          </a:p>
        </p:txBody>
      </p:sp>
    </p:spTree>
    <p:extLst>
      <p:ext uri="{BB962C8B-B14F-4D97-AF65-F5344CB8AC3E}">
        <p14:creationId xmlns:p14="http://schemas.microsoft.com/office/powerpoint/2010/main" val="2279915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52602" y="4122946"/>
            <a:ext cx="7200800" cy="1862048"/>
          </a:xfrm>
          <a:prstGeom prst="rect">
            <a:avLst/>
          </a:prstGeom>
          <a:noFill/>
        </p:spPr>
        <p:txBody>
          <a:bodyPr wrap="square" rtlCol="0">
            <a:spAutoFit/>
          </a:bodyPr>
          <a:lstStyle/>
          <a:p>
            <a:pPr algn="ctr"/>
            <a:r>
              <a:rPr lang="fr-FR" dirty="0"/>
              <a:t>	</a:t>
            </a:r>
            <a:r>
              <a:rPr lang="fr-FR" dirty="0" smtClean="0"/>
              <a:t>En </a:t>
            </a:r>
            <a:r>
              <a:rPr lang="fr-FR" dirty="0"/>
              <a:t>1857 Louis </a:t>
            </a:r>
            <a:r>
              <a:rPr lang="fr-FR" dirty="0" smtClean="0"/>
              <a:t>Pasteur </a:t>
            </a:r>
            <a:r>
              <a:rPr lang="fr-FR" dirty="0"/>
              <a:t>il publie un ouvrage où il démontre que la fermentation alcoolique est due à des levures. Puis il mettra en évidence le rôle des bactéries dans la fermentation </a:t>
            </a:r>
            <a:r>
              <a:rPr lang="fr-FR" dirty="0" smtClean="0"/>
              <a:t>lactique. Il </a:t>
            </a:r>
            <a:r>
              <a:rPr lang="fr-FR" dirty="0"/>
              <a:t>est un pionnier de la </a:t>
            </a:r>
            <a:r>
              <a:rPr lang="fr-FR" b="1" dirty="0">
                <a:solidFill>
                  <a:srgbClr val="FF0000"/>
                </a:solidFill>
              </a:rPr>
              <a:t>mycologie</a:t>
            </a:r>
            <a:r>
              <a:rPr lang="fr-FR" dirty="0"/>
              <a:t> et de la </a:t>
            </a:r>
            <a:r>
              <a:rPr lang="fr-FR" b="1" dirty="0" smtClean="0">
                <a:solidFill>
                  <a:srgbClr val="FF0000"/>
                </a:solidFill>
              </a:rPr>
              <a:t>bactériologie.</a:t>
            </a:r>
          </a:p>
          <a:p>
            <a:pPr algn="ctr"/>
            <a:endParaRPr lang="fr-FR" sz="600" b="1" dirty="0" smtClean="0">
              <a:solidFill>
                <a:srgbClr val="FF0000"/>
              </a:solidFill>
            </a:endParaRPr>
          </a:p>
          <a:p>
            <a:pPr algn="ctr"/>
            <a:r>
              <a:rPr lang="fr-FR" b="1" dirty="0" smtClean="0">
                <a:solidFill>
                  <a:srgbClr val="FF0000"/>
                </a:solidFill>
              </a:rPr>
              <a:t>Mais ces  deux types de micro-organismes ont une importante différence de taille:</a:t>
            </a:r>
            <a:endParaRPr lang="fr-FR" b="1" dirty="0">
              <a:solidFill>
                <a:srgbClr val="FF0000"/>
              </a:solidFill>
            </a:endParaRPr>
          </a:p>
        </p:txBody>
      </p:sp>
      <p:pic>
        <p:nvPicPr>
          <p:cNvPr id="7" name="Image 6"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97901" y="393064"/>
            <a:ext cx="2110203" cy="3534589"/>
          </a:xfrm>
          <a:prstGeom prst="rect">
            <a:avLst/>
          </a:prstGeom>
          <a:ln w="3175">
            <a:solidFill>
              <a:schemeClr val="tx1"/>
            </a:solidFill>
          </a:ln>
        </p:spPr>
      </p:pic>
    </p:spTree>
    <p:extLst>
      <p:ext uri="{BB962C8B-B14F-4D97-AF65-F5344CB8AC3E}">
        <p14:creationId xmlns:p14="http://schemas.microsoft.com/office/powerpoint/2010/main" val="184133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406979" y="332656"/>
            <a:ext cx="8330043" cy="6005051"/>
            <a:chOff x="463425" y="16237"/>
            <a:chExt cx="8330043" cy="6005051"/>
          </a:xfrm>
        </p:grpSpPr>
        <p:sp>
          <p:nvSpPr>
            <p:cNvPr id="3" name="ZoneTexte 2"/>
            <p:cNvSpPr txBox="1"/>
            <p:nvPr/>
          </p:nvSpPr>
          <p:spPr>
            <a:xfrm>
              <a:off x="1025605" y="4961443"/>
              <a:ext cx="2754306" cy="523220"/>
            </a:xfrm>
            <a:prstGeom prst="rect">
              <a:avLst/>
            </a:prstGeom>
            <a:noFill/>
          </p:spPr>
          <p:txBody>
            <a:bodyPr wrap="square" rtlCol="0">
              <a:spAutoFit/>
            </a:bodyPr>
            <a:lstStyle/>
            <a:p>
              <a:pPr algn="ctr"/>
              <a:r>
                <a:rPr lang="fr-FR" sz="2800" b="1" dirty="0">
                  <a:solidFill>
                    <a:srgbClr val="FF0000"/>
                  </a:solidFill>
                  <a:sym typeface="Symbol"/>
                </a:rPr>
                <a:t> les </a:t>
              </a:r>
              <a:r>
                <a:rPr lang="fr-FR" sz="2800" b="1" dirty="0">
                  <a:solidFill>
                    <a:srgbClr val="FF0000"/>
                  </a:solidFill>
                </a:rPr>
                <a:t>PLASMIDES</a:t>
              </a:r>
            </a:p>
          </p:txBody>
        </p:sp>
        <p:sp>
          <p:nvSpPr>
            <p:cNvPr id="2" name="ZoneTexte 1"/>
            <p:cNvSpPr txBox="1"/>
            <p:nvPr/>
          </p:nvSpPr>
          <p:spPr>
            <a:xfrm>
              <a:off x="463425" y="1258229"/>
              <a:ext cx="8316924" cy="2231380"/>
            </a:xfrm>
            <a:prstGeom prst="rect">
              <a:avLst/>
            </a:prstGeom>
            <a:noFill/>
          </p:spPr>
          <p:txBody>
            <a:bodyPr wrap="square" rtlCol="0">
              <a:spAutoFit/>
            </a:bodyPr>
            <a:lstStyle/>
            <a:p>
              <a:pPr algn="just"/>
              <a:r>
                <a:rPr lang="fr-FR" b="1" dirty="0" smtClean="0">
                  <a:sym typeface="Symbol"/>
                </a:rPr>
                <a:t>Stanley </a:t>
              </a:r>
              <a:r>
                <a:rPr lang="fr-FR" b="1" dirty="0" err="1">
                  <a:sym typeface="Symbol"/>
                </a:rPr>
                <a:t>Falkow</a:t>
              </a:r>
              <a:r>
                <a:rPr lang="fr-FR" b="1" dirty="0">
                  <a:sym typeface="Symbol"/>
                </a:rPr>
                <a:t> et al. J. </a:t>
              </a:r>
              <a:r>
                <a:rPr lang="fr-FR" b="1" dirty="0" err="1">
                  <a:sym typeface="Symbol"/>
                </a:rPr>
                <a:t>Bacteriol</a:t>
              </a:r>
              <a:r>
                <a:rPr lang="fr-FR" b="1" dirty="0">
                  <a:sym typeface="Symbol"/>
                </a:rPr>
                <a:t>., 1964, 88(6): </a:t>
              </a:r>
              <a:r>
                <a:rPr lang="fr-FR" b="1" dirty="0" smtClean="0">
                  <a:sym typeface="Symbol"/>
                </a:rPr>
                <a:t>1598-1601</a:t>
              </a:r>
            </a:p>
            <a:p>
              <a:pPr algn="just"/>
              <a:endParaRPr lang="fr-FR" sz="900" b="1" dirty="0">
                <a:sym typeface="Symbol"/>
              </a:endParaRPr>
            </a:p>
            <a:p>
              <a:pPr algn="just"/>
              <a:r>
                <a:rPr lang="fr-FR" sz="1600" dirty="0">
                  <a:sym typeface="Symbol"/>
                </a:rPr>
                <a:t>Découverte d’une souche de </a:t>
              </a:r>
              <a:r>
                <a:rPr lang="fr-FR" sz="1600" i="1" dirty="0">
                  <a:sym typeface="Symbol"/>
                </a:rPr>
                <a:t>Proteus mirabilis </a:t>
              </a:r>
              <a:r>
                <a:rPr lang="fr-FR" sz="1600" dirty="0" smtClean="0">
                  <a:sym typeface="Symbol"/>
                </a:rPr>
                <a:t>lac</a:t>
              </a:r>
              <a:r>
                <a:rPr lang="fr-FR" sz="1600" baseline="30000" dirty="0">
                  <a:sym typeface="Symbol"/>
                </a:rPr>
                <a:t>-</a:t>
              </a:r>
              <a:r>
                <a:rPr lang="fr-FR" sz="1600" dirty="0" smtClean="0">
                  <a:sym typeface="Symbol"/>
                </a:rPr>
                <a:t>. </a:t>
              </a:r>
              <a:r>
                <a:rPr lang="fr-FR" sz="1600" dirty="0">
                  <a:sym typeface="Symbol"/>
                </a:rPr>
                <a:t>Une analyse sur gradient de </a:t>
              </a:r>
              <a:r>
                <a:rPr lang="fr-FR" sz="1600" dirty="0" err="1">
                  <a:sym typeface="Symbol"/>
                </a:rPr>
                <a:t>ClCs</a:t>
              </a:r>
              <a:r>
                <a:rPr lang="fr-FR" sz="1600" dirty="0">
                  <a:sym typeface="Symbol"/>
                </a:rPr>
                <a:t> montre que l’ADN des souches lac</a:t>
              </a:r>
              <a:r>
                <a:rPr lang="fr-FR" sz="1600" baseline="30000" dirty="0">
                  <a:sym typeface="Symbol"/>
                </a:rPr>
                <a:t>-</a:t>
              </a:r>
              <a:r>
                <a:rPr lang="fr-FR" sz="1600" dirty="0">
                  <a:sym typeface="Symbol"/>
                </a:rPr>
                <a:t> possèdent un ADN avec 39% de GC (ADN génomique), alors que celui des souches lac</a:t>
              </a:r>
              <a:r>
                <a:rPr lang="fr-FR" sz="1600" baseline="30000" dirty="0">
                  <a:sym typeface="Symbol"/>
                </a:rPr>
                <a:t>+</a:t>
              </a:r>
              <a:r>
                <a:rPr lang="fr-FR" sz="1600" dirty="0">
                  <a:sym typeface="Symbol"/>
                </a:rPr>
                <a:t> possèdent ce même ADN, plus un ADN représentant environ 10% de l’ADN total avec 50% de GC. Ce facteur </a:t>
              </a:r>
              <a:r>
                <a:rPr lang="fr-FR" sz="1600" b="1" dirty="0" smtClean="0">
                  <a:sym typeface="Symbol"/>
                </a:rPr>
                <a:t>P Lac </a:t>
              </a:r>
              <a:r>
                <a:rPr lang="fr-FR" sz="1600" dirty="0" smtClean="0">
                  <a:sym typeface="Symbol"/>
                </a:rPr>
                <a:t>peut </a:t>
              </a:r>
              <a:r>
                <a:rPr lang="fr-FR" sz="1600" dirty="0">
                  <a:sym typeface="Symbol"/>
                </a:rPr>
                <a:t>transformer des salmonelles et des bactéries K12 lac</a:t>
              </a:r>
              <a:r>
                <a:rPr lang="fr-FR" sz="1600" baseline="30000" dirty="0">
                  <a:sym typeface="Symbol"/>
                </a:rPr>
                <a:t>-</a:t>
              </a:r>
              <a:r>
                <a:rPr lang="fr-FR" sz="1600" dirty="0">
                  <a:sym typeface="Symbol"/>
                </a:rPr>
                <a:t> en lac</a:t>
              </a:r>
              <a:r>
                <a:rPr lang="fr-FR" sz="1600" baseline="30000" dirty="0">
                  <a:sym typeface="Symbol"/>
                </a:rPr>
                <a:t>+</a:t>
              </a:r>
              <a:r>
                <a:rPr lang="fr-FR" sz="1600" dirty="0">
                  <a:sym typeface="Symbol"/>
                </a:rPr>
                <a:t>. Il est différent du facteur F des souches K12 mais possède les mêmes propriétés, dont l’élimination par l’acridine orange. Son GC% est le même que celui des K12</a:t>
              </a:r>
              <a:r>
                <a:rPr lang="fr-FR" sz="1600" dirty="0" smtClean="0">
                  <a:sym typeface="Symbol"/>
                </a:rPr>
                <a:t>.</a:t>
              </a:r>
            </a:p>
            <a:p>
              <a:pPr algn="just"/>
              <a:endParaRPr lang="fr-FR" sz="1600" dirty="0">
                <a:sym typeface="Symbol"/>
              </a:endParaRPr>
            </a:p>
          </p:txBody>
        </p:sp>
        <p:grpSp>
          <p:nvGrpSpPr>
            <p:cNvPr id="16" name="Groupe 15"/>
            <p:cNvGrpSpPr/>
            <p:nvPr/>
          </p:nvGrpSpPr>
          <p:grpSpPr>
            <a:xfrm>
              <a:off x="4977044" y="3255948"/>
              <a:ext cx="3816424" cy="2765340"/>
              <a:chOff x="4067944" y="2679884"/>
              <a:chExt cx="3816424" cy="2765340"/>
            </a:xfrm>
          </p:grpSpPr>
          <p:grpSp>
            <p:nvGrpSpPr>
              <p:cNvPr id="12" name="Groupe 11"/>
              <p:cNvGrpSpPr/>
              <p:nvPr/>
            </p:nvGrpSpPr>
            <p:grpSpPr>
              <a:xfrm>
                <a:off x="4067944" y="2679884"/>
                <a:ext cx="3816424" cy="2765340"/>
                <a:chOff x="3491880" y="2658398"/>
                <a:chExt cx="3816424" cy="2765340"/>
              </a:xfrm>
            </p:grpSpPr>
            <p:grpSp>
              <p:nvGrpSpPr>
                <p:cNvPr id="8" name="Groupe 7"/>
                <p:cNvGrpSpPr/>
                <p:nvPr/>
              </p:nvGrpSpPr>
              <p:grpSpPr>
                <a:xfrm>
                  <a:off x="3513902" y="2955734"/>
                  <a:ext cx="3002314" cy="2201458"/>
                  <a:chOff x="5312514" y="2852936"/>
                  <a:chExt cx="3002314" cy="2201458"/>
                </a:xfrm>
              </p:grpSpPr>
              <p:pic>
                <p:nvPicPr>
                  <p:cNvPr id="4" name="Image 3"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12514" y="2852936"/>
                    <a:ext cx="3002314" cy="2201458"/>
                  </a:xfrm>
                  <a:prstGeom prst="rect">
                    <a:avLst/>
                  </a:prstGeom>
                </p:spPr>
              </p:pic>
              <p:sp>
                <p:nvSpPr>
                  <p:cNvPr id="6" name="ZoneTexte 5"/>
                  <p:cNvSpPr txBox="1"/>
                  <p:nvPr/>
                </p:nvSpPr>
                <p:spPr>
                  <a:xfrm>
                    <a:off x="6429323" y="3953665"/>
                    <a:ext cx="288032" cy="369332"/>
                  </a:xfrm>
                  <a:prstGeom prst="rect">
                    <a:avLst/>
                  </a:prstGeom>
                  <a:noFill/>
                </p:spPr>
                <p:txBody>
                  <a:bodyPr wrap="square" rtlCol="0">
                    <a:spAutoFit/>
                  </a:bodyPr>
                  <a:lstStyle/>
                  <a:p>
                    <a:r>
                      <a:rPr lang="fr-FR" b="1" dirty="0">
                        <a:solidFill>
                          <a:srgbClr val="00B050"/>
                        </a:solidFill>
                      </a:rPr>
                      <a:t>S</a:t>
                    </a:r>
                  </a:p>
                </p:txBody>
              </p:sp>
              <p:sp>
                <p:nvSpPr>
                  <p:cNvPr id="7" name="ZoneTexte 6"/>
                  <p:cNvSpPr txBox="1"/>
                  <p:nvPr/>
                </p:nvSpPr>
                <p:spPr>
                  <a:xfrm>
                    <a:off x="7884368" y="3851756"/>
                    <a:ext cx="288032" cy="369332"/>
                  </a:xfrm>
                  <a:prstGeom prst="rect">
                    <a:avLst/>
                  </a:prstGeom>
                  <a:noFill/>
                </p:spPr>
                <p:txBody>
                  <a:bodyPr wrap="square" rtlCol="0">
                    <a:spAutoFit/>
                  </a:bodyPr>
                  <a:lstStyle/>
                  <a:p>
                    <a:r>
                      <a:rPr lang="fr-FR" b="1" dirty="0">
                        <a:solidFill>
                          <a:srgbClr val="00B050"/>
                        </a:solidFill>
                      </a:rPr>
                      <a:t>S</a:t>
                    </a:r>
                  </a:p>
                </p:txBody>
              </p:sp>
            </p:grpSp>
            <p:sp>
              <p:nvSpPr>
                <p:cNvPr id="9" name="ZoneTexte 8"/>
                <p:cNvSpPr txBox="1"/>
                <p:nvPr/>
              </p:nvSpPr>
              <p:spPr>
                <a:xfrm>
                  <a:off x="3491880" y="5085184"/>
                  <a:ext cx="3816424" cy="338554"/>
                </a:xfrm>
                <a:prstGeom prst="rect">
                  <a:avLst/>
                </a:prstGeom>
                <a:noFill/>
              </p:spPr>
              <p:txBody>
                <a:bodyPr wrap="square" rtlCol="0">
                  <a:spAutoFit/>
                </a:bodyPr>
                <a:lstStyle/>
                <a:p>
                  <a:r>
                    <a:rPr lang="fr-FR" sz="1600" b="1" i="1" dirty="0"/>
                    <a:t>P. mirabilis </a:t>
                  </a:r>
                  <a:r>
                    <a:rPr lang="fr-FR" sz="1600" b="1" dirty="0"/>
                    <a:t>Lac</a:t>
                  </a:r>
                  <a:r>
                    <a:rPr lang="fr-FR" sz="1600" b="1" baseline="30000" dirty="0"/>
                    <a:t>-           </a:t>
                  </a:r>
                  <a:r>
                    <a:rPr lang="fr-FR" sz="1600" b="1" dirty="0"/>
                    <a:t>P. mirabilis Lac</a:t>
                  </a:r>
                  <a:r>
                    <a:rPr lang="fr-FR" sz="1600" b="1" baseline="30000" dirty="0"/>
                    <a:t>+</a:t>
                  </a:r>
                </a:p>
              </p:txBody>
            </p:sp>
            <p:sp>
              <p:nvSpPr>
                <p:cNvPr id="10" name="ZoneTexte 9"/>
                <p:cNvSpPr txBox="1"/>
                <p:nvPr/>
              </p:nvSpPr>
              <p:spPr>
                <a:xfrm>
                  <a:off x="3694607" y="2946430"/>
                  <a:ext cx="936104" cy="338554"/>
                </a:xfrm>
                <a:prstGeom prst="rect">
                  <a:avLst/>
                </a:prstGeom>
                <a:noFill/>
              </p:spPr>
              <p:txBody>
                <a:bodyPr wrap="square" rtlCol="0">
                  <a:spAutoFit/>
                </a:bodyPr>
                <a:lstStyle/>
                <a:p>
                  <a:pPr algn="ctr"/>
                  <a:r>
                    <a:rPr lang="fr-FR" sz="1600" b="1" dirty="0">
                      <a:solidFill>
                        <a:srgbClr val="00B050"/>
                      </a:solidFill>
                    </a:rPr>
                    <a:t>39% GC</a:t>
                  </a:r>
                </a:p>
              </p:txBody>
            </p:sp>
            <p:sp>
              <p:nvSpPr>
                <p:cNvPr id="11" name="ZoneTexte 10"/>
                <p:cNvSpPr txBox="1"/>
                <p:nvPr/>
              </p:nvSpPr>
              <p:spPr>
                <a:xfrm>
                  <a:off x="5148064" y="2658398"/>
                  <a:ext cx="936104" cy="338554"/>
                </a:xfrm>
                <a:prstGeom prst="rect">
                  <a:avLst/>
                </a:prstGeom>
                <a:noFill/>
              </p:spPr>
              <p:txBody>
                <a:bodyPr wrap="square" rtlCol="0">
                  <a:spAutoFit/>
                </a:bodyPr>
                <a:lstStyle/>
                <a:p>
                  <a:pPr algn="ctr"/>
                  <a:r>
                    <a:rPr lang="fr-FR" sz="1600" b="1" dirty="0">
                      <a:solidFill>
                        <a:srgbClr val="00B050"/>
                      </a:solidFill>
                    </a:rPr>
                    <a:t>39% GC</a:t>
                  </a:r>
                </a:p>
              </p:txBody>
            </p:sp>
          </p:grpSp>
          <p:cxnSp>
            <p:nvCxnSpPr>
              <p:cNvPr id="14" name="Connecteur droit avec flèche 13"/>
              <p:cNvCxnSpPr/>
              <p:nvPr/>
            </p:nvCxnSpPr>
            <p:spPr>
              <a:xfrm flipV="1">
                <a:off x="6300192" y="3976040"/>
                <a:ext cx="243233" cy="605088"/>
              </a:xfrm>
              <a:prstGeom prst="straightConnector1">
                <a:avLst/>
              </a:pr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192180" y="3675653"/>
                <a:ext cx="936104" cy="338554"/>
              </a:xfrm>
              <a:prstGeom prst="rect">
                <a:avLst/>
              </a:prstGeom>
              <a:noFill/>
            </p:spPr>
            <p:txBody>
              <a:bodyPr wrap="square" rtlCol="0">
                <a:spAutoFit/>
              </a:bodyPr>
              <a:lstStyle/>
              <a:p>
                <a:pPr algn="ctr"/>
                <a:r>
                  <a:rPr lang="fr-FR" sz="1600" b="1" dirty="0">
                    <a:solidFill>
                      <a:srgbClr val="00B050"/>
                    </a:solidFill>
                  </a:rPr>
                  <a:t>50% GC</a:t>
                </a:r>
              </a:p>
            </p:txBody>
          </p:sp>
        </p:grpSp>
        <p:sp>
          <p:nvSpPr>
            <p:cNvPr id="19" name="ZoneTexte 18"/>
            <p:cNvSpPr txBox="1"/>
            <p:nvPr/>
          </p:nvSpPr>
          <p:spPr>
            <a:xfrm>
              <a:off x="494546" y="3879931"/>
              <a:ext cx="3816425" cy="1200329"/>
            </a:xfrm>
            <a:prstGeom prst="rect">
              <a:avLst/>
            </a:prstGeom>
            <a:noFill/>
          </p:spPr>
          <p:txBody>
            <a:bodyPr wrap="square" rtlCol="0">
              <a:spAutoFit/>
            </a:bodyPr>
            <a:lstStyle/>
            <a:p>
              <a:pPr algn="just"/>
              <a:r>
                <a:rPr lang="fr-FR" b="1" dirty="0">
                  <a:solidFill>
                    <a:srgbClr val="FF0000"/>
                  </a:solidFill>
                  <a:sym typeface="Symbol"/>
                </a:rPr>
                <a:t> les facteurs </a:t>
              </a:r>
              <a:r>
                <a:rPr lang="fr-FR" b="1" dirty="0" smtClean="0">
                  <a:solidFill>
                    <a:srgbClr val="FF0000"/>
                  </a:solidFill>
                  <a:sym typeface="Symbol"/>
                </a:rPr>
                <a:t>F, F’ et P </a:t>
              </a:r>
              <a:r>
                <a:rPr lang="fr-FR" b="1" dirty="0">
                  <a:solidFill>
                    <a:srgbClr val="FF0000"/>
                  </a:solidFill>
                  <a:sym typeface="Symbol"/>
                </a:rPr>
                <a:t>sont des  entités génétiques autonomes, distinctes du </a:t>
              </a:r>
              <a:r>
                <a:rPr lang="fr-FR" b="1" dirty="0" smtClean="0">
                  <a:solidFill>
                    <a:srgbClr val="FF0000"/>
                  </a:solidFill>
                  <a:sym typeface="Symbol"/>
                </a:rPr>
                <a:t>génome </a:t>
              </a:r>
              <a:r>
                <a:rPr lang="fr-FR" b="1" dirty="0">
                  <a:solidFill>
                    <a:srgbClr val="FF0000"/>
                  </a:solidFill>
                  <a:sym typeface="Symbol"/>
                </a:rPr>
                <a:t>et transférables</a:t>
              </a:r>
              <a:endParaRPr lang="fr-FR" b="1" dirty="0">
                <a:solidFill>
                  <a:srgbClr val="FF0000"/>
                </a:solidFill>
              </a:endParaRPr>
            </a:p>
            <a:p>
              <a:pPr algn="just"/>
              <a:endParaRPr lang="fr-FR" dirty="0"/>
            </a:p>
          </p:txBody>
        </p:sp>
        <mc:AlternateContent xmlns:mc="http://schemas.openxmlformats.org/markup-compatibility/2006" xmlns:p14="http://schemas.microsoft.com/office/powerpoint/2010/main">
          <mc:Choice Requires="p14">
            <p:contentPart p14:bwMode="auto" r:id="rId5">
              <p14:nvContentPartPr>
                <p14:cNvPr id="36" name="Encre 35">
                  <a:extLst>
                    <a:ext uri="{FF2B5EF4-FFF2-40B4-BE49-F238E27FC236}">
                      <a16:creationId xmlns:a16="http://schemas.microsoft.com/office/drawing/2014/main" id="{9195F015-3EE6-4596-97AC-133F709B9EBD}"/>
                    </a:ext>
                  </a:extLst>
                </p14:cNvPr>
                <p14:cNvContentPartPr/>
                <p14:nvPr/>
              </p14:nvContentPartPr>
              <p14:xfrm>
                <a:off x="4392720" y="3732120"/>
                <a:ext cx="360" cy="360"/>
              </p14:xfrm>
            </p:contentPart>
          </mc:Choice>
          <mc:Fallback xmlns="">
            <p:pic>
              <p:nvPicPr>
                <p:cNvPr id="36" name="Encre 35">
                  <a:extLst>
                    <a:ext uri="{FF2B5EF4-FFF2-40B4-BE49-F238E27FC236}">
                      <a16:creationId xmlns:a16="http://schemas.microsoft.com/office/drawing/2014/main" id="{9195F015-3EE6-4596-97AC-133F709B9EBD}"/>
                    </a:ext>
                  </a:extLst>
                </p:cNvPr>
                <p:cNvPicPr/>
                <p:nvPr/>
              </p:nvPicPr>
              <p:blipFill>
                <a:blip r:embed="rId6"/>
                <a:stretch>
                  <a:fillRect/>
                </a:stretch>
              </p:blipFill>
              <p:spPr>
                <a:xfrm>
                  <a:off x="4383360" y="3722760"/>
                  <a:ext cx="190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0" name="Encre 49">
                  <a:extLst>
                    <a:ext uri="{FF2B5EF4-FFF2-40B4-BE49-F238E27FC236}">
                      <a16:creationId xmlns:a16="http://schemas.microsoft.com/office/drawing/2014/main" id="{41B872CA-7F39-4420-8AC5-E32C3AAD8F7C}"/>
                    </a:ext>
                  </a:extLst>
                </p14:cNvPr>
                <p14:cNvContentPartPr/>
                <p14:nvPr/>
              </p14:nvContentPartPr>
              <p14:xfrm>
                <a:off x="7318440" y="1690560"/>
                <a:ext cx="360" cy="360"/>
              </p14:xfrm>
            </p:contentPart>
          </mc:Choice>
          <mc:Fallback xmlns="">
            <p:pic>
              <p:nvPicPr>
                <p:cNvPr id="50" name="Encre 49">
                  <a:extLst>
                    <a:ext uri="{FF2B5EF4-FFF2-40B4-BE49-F238E27FC236}">
                      <a16:creationId xmlns:a16="http://schemas.microsoft.com/office/drawing/2014/main" id="{41B872CA-7F39-4420-8AC5-E32C3AAD8F7C}"/>
                    </a:ext>
                  </a:extLst>
                </p:cNvPr>
                <p:cNvPicPr/>
                <p:nvPr/>
              </p:nvPicPr>
              <p:blipFill>
                <a:blip r:embed="rId6"/>
                <a:stretch>
                  <a:fillRect/>
                </a:stretch>
              </p:blipFill>
              <p:spPr>
                <a:xfrm>
                  <a:off x="7309080" y="1681200"/>
                  <a:ext cx="19080" cy="19080"/>
                </a:xfrm>
                <a:prstGeom prst="rect">
                  <a:avLst/>
                </a:prstGeom>
              </p:spPr>
            </p:pic>
          </mc:Fallback>
        </mc:AlternateContent>
        <p:sp>
          <p:nvSpPr>
            <p:cNvPr id="5" name="ZoneTexte 4"/>
            <p:cNvSpPr txBox="1"/>
            <p:nvPr/>
          </p:nvSpPr>
          <p:spPr>
            <a:xfrm>
              <a:off x="494546" y="16237"/>
              <a:ext cx="7920880" cy="861774"/>
            </a:xfrm>
            <a:prstGeom prst="rect">
              <a:avLst/>
            </a:prstGeom>
            <a:noFill/>
          </p:spPr>
          <p:txBody>
            <a:bodyPr wrap="square" rtlCol="0">
              <a:spAutoFit/>
            </a:bodyPr>
            <a:lstStyle/>
            <a:p>
              <a:pPr algn="just"/>
              <a:r>
                <a:rPr lang="fr-FR" b="1" dirty="0" err="1">
                  <a:sym typeface="Symbol"/>
                </a:rPr>
                <a:t>Hirota</a:t>
              </a:r>
              <a:r>
                <a:rPr lang="fr-FR" b="1" dirty="0">
                  <a:sym typeface="Symbol"/>
                </a:rPr>
                <a:t> Y., 1960</a:t>
              </a:r>
              <a:r>
                <a:rPr lang="en-US" b="1" dirty="0"/>
                <a:t>, </a:t>
              </a:r>
              <a:r>
                <a:rPr lang="fr-FR" b="1" dirty="0">
                  <a:sym typeface="Symbol"/>
                </a:rPr>
                <a:t>PNAS, 46: 57</a:t>
              </a:r>
              <a:endParaRPr lang="fr-FR" sz="1000" b="1" dirty="0">
                <a:sym typeface="Symbol"/>
              </a:endParaRPr>
            </a:p>
            <a:p>
              <a:pPr algn="just"/>
              <a:r>
                <a:rPr lang="fr-FR" sz="1600" dirty="0">
                  <a:sym typeface="Symbol"/>
                </a:rPr>
                <a:t>Lors d’un traitement à l’acridine orange, un agent mutagène dont on sait qu’il agit comme agent intercalant sur l’ADN , les souches F+ perdent leur facteur F.</a:t>
              </a:r>
            </a:p>
          </p:txBody>
        </p:sp>
      </p:grpSp>
    </p:spTree>
    <p:custDataLst>
      <p:tags r:id="rId1"/>
    </p:custDataLst>
    <p:extLst>
      <p:ext uri="{BB962C8B-B14F-4D97-AF65-F5344CB8AC3E}">
        <p14:creationId xmlns:p14="http://schemas.microsoft.com/office/powerpoint/2010/main" val="48243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9692" y="2348880"/>
            <a:ext cx="5544616" cy="1077218"/>
          </a:xfrm>
          <a:prstGeom prst="rect">
            <a:avLst/>
          </a:prstGeom>
          <a:noFill/>
        </p:spPr>
        <p:txBody>
          <a:bodyPr wrap="square" rtlCol="0">
            <a:spAutoFit/>
          </a:bodyPr>
          <a:lstStyle/>
          <a:p>
            <a:pPr algn="ctr"/>
            <a:r>
              <a:rPr lang="fr-FR" sz="3200" b="1" dirty="0">
                <a:solidFill>
                  <a:srgbClr val="FF0000"/>
                </a:solidFill>
              </a:rPr>
              <a:t>4</a:t>
            </a:r>
            <a:r>
              <a:rPr lang="fr-FR" sz="3200" b="1" dirty="0" smtClean="0">
                <a:solidFill>
                  <a:srgbClr val="FF0000"/>
                </a:solidFill>
              </a:rPr>
              <a:t>. </a:t>
            </a:r>
            <a:r>
              <a:rPr lang="fr-FR" sz="3200" b="1" dirty="0">
                <a:solidFill>
                  <a:srgbClr val="FF0000"/>
                </a:solidFill>
              </a:rPr>
              <a:t>Les bactéries en microscopie électronique</a:t>
            </a:r>
          </a:p>
        </p:txBody>
      </p:sp>
    </p:spTree>
    <p:extLst>
      <p:ext uri="{BB962C8B-B14F-4D97-AF65-F5344CB8AC3E}">
        <p14:creationId xmlns:p14="http://schemas.microsoft.com/office/powerpoint/2010/main" val="195516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3013502"/>
            <a:ext cx="6480720" cy="830997"/>
          </a:xfrm>
          <a:prstGeom prst="rect">
            <a:avLst/>
          </a:prstGeom>
          <a:noFill/>
        </p:spPr>
        <p:txBody>
          <a:bodyPr wrap="square" rtlCol="0">
            <a:spAutoFit/>
          </a:bodyPr>
          <a:lstStyle/>
          <a:p>
            <a:pPr algn="ctr"/>
            <a:r>
              <a:rPr lang="fr-FR" sz="2400" b="1" dirty="0" smtClean="0">
                <a:solidFill>
                  <a:srgbClr val="FF0000"/>
                </a:solidFill>
              </a:rPr>
              <a:t>4.1 Poils de bactéries…</a:t>
            </a:r>
          </a:p>
          <a:p>
            <a:pPr algn="ctr"/>
            <a:endParaRPr lang="fr-FR" sz="2400" dirty="0">
              <a:solidFill>
                <a:srgbClr val="FF0000"/>
              </a:solidFill>
            </a:endParaRPr>
          </a:p>
        </p:txBody>
      </p:sp>
    </p:spTree>
    <p:extLst>
      <p:ext uri="{BB962C8B-B14F-4D97-AF65-F5344CB8AC3E}">
        <p14:creationId xmlns:p14="http://schemas.microsoft.com/office/powerpoint/2010/main" val="27930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202362"/>
            <a:ext cx="6984776" cy="400110"/>
          </a:xfrm>
          <a:prstGeom prst="rect">
            <a:avLst/>
          </a:prstGeom>
          <a:noFill/>
        </p:spPr>
        <p:txBody>
          <a:bodyPr wrap="square" rtlCol="0">
            <a:spAutoFit/>
          </a:bodyPr>
          <a:lstStyle/>
          <a:p>
            <a:pPr algn="ctr"/>
            <a:r>
              <a:rPr lang="fr-FR" sz="2000" b="1" dirty="0">
                <a:sym typeface="Symbol"/>
              </a:rPr>
              <a:t>La microscopie électronique …  p</a:t>
            </a:r>
            <a:r>
              <a:rPr lang="fr-FR" sz="2000" b="1" dirty="0"/>
              <a:t>oils de bactéries</a:t>
            </a:r>
          </a:p>
        </p:txBody>
      </p:sp>
      <p:grpSp>
        <p:nvGrpSpPr>
          <p:cNvPr id="4" name="Groupe 3"/>
          <p:cNvGrpSpPr/>
          <p:nvPr/>
        </p:nvGrpSpPr>
        <p:grpSpPr>
          <a:xfrm>
            <a:off x="539552" y="1055638"/>
            <a:ext cx="7967583" cy="5469706"/>
            <a:chOff x="279500" y="305360"/>
            <a:chExt cx="7967583" cy="5469706"/>
          </a:xfrm>
        </p:grpSpPr>
        <p:sp>
          <p:nvSpPr>
            <p:cNvPr id="3" name="ZoneTexte 2"/>
            <p:cNvSpPr txBox="1"/>
            <p:nvPr/>
          </p:nvSpPr>
          <p:spPr>
            <a:xfrm>
              <a:off x="279500" y="305360"/>
              <a:ext cx="4863132" cy="1077218"/>
            </a:xfrm>
            <a:prstGeom prst="rect">
              <a:avLst/>
            </a:prstGeom>
            <a:noFill/>
            <a:ln w="3175">
              <a:noFill/>
            </a:ln>
          </p:spPr>
          <p:txBody>
            <a:bodyPr wrap="square" rtlCol="0">
              <a:spAutoFit/>
            </a:bodyPr>
            <a:lstStyle/>
            <a:p>
              <a:pPr algn="just"/>
              <a:r>
                <a:rPr lang="fr-FR" sz="1600" b="1" dirty="0" err="1"/>
                <a:t>Fimbria</a:t>
              </a:r>
              <a:r>
                <a:rPr lang="fr-FR" sz="1600" b="1" dirty="0"/>
                <a:t> (</a:t>
              </a:r>
              <a:r>
                <a:rPr lang="fr-FR" sz="1600" b="1" dirty="0" err="1"/>
                <a:t>fimbriae</a:t>
              </a:r>
              <a:r>
                <a:rPr lang="fr-FR" sz="1600" b="1" dirty="0"/>
                <a:t>)</a:t>
              </a:r>
              <a:r>
                <a:rPr lang="fr-FR" sz="1600" dirty="0"/>
                <a:t> = fibres courtes fines solides présentes sur toute la surface des bactéries (200-400). Rôle d’adhésion à la cellule hôte et entre les bactéries (formation de biofilm)</a:t>
              </a:r>
            </a:p>
          </p:txBody>
        </p:sp>
        <p:sp>
          <p:nvSpPr>
            <p:cNvPr id="5" name="ZoneTexte 4"/>
            <p:cNvSpPr txBox="1"/>
            <p:nvPr/>
          </p:nvSpPr>
          <p:spPr>
            <a:xfrm>
              <a:off x="5717480" y="305360"/>
              <a:ext cx="2495104" cy="830997"/>
            </a:xfrm>
            <a:prstGeom prst="rect">
              <a:avLst/>
            </a:prstGeom>
            <a:noFill/>
            <a:ln w="3175">
              <a:noFill/>
            </a:ln>
          </p:spPr>
          <p:txBody>
            <a:bodyPr wrap="square" rtlCol="0">
              <a:spAutoFit/>
            </a:bodyPr>
            <a:lstStyle/>
            <a:p>
              <a:pPr algn="just"/>
              <a:r>
                <a:rPr lang="fr-FR" sz="1600" b="1" dirty="0"/>
                <a:t>Flagelle</a:t>
              </a:r>
              <a:r>
                <a:rPr lang="fr-FR" sz="1600" dirty="0"/>
                <a:t> = fibre longue impliquée dans la mobilité (1 à 15)</a:t>
              </a:r>
            </a:p>
          </p:txBody>
        </p:sp>
        <p:sp>
          <p:nvSpPr>
            <p:cNvPr id="6" name="ZoneTexte 5"/>
            <p:cNvSpPr txBox="1"/>
            <p:nvPr/>
          </p:nvSpPr>
          <p:spPr>
            <a:xfrm>
              <a:off x="4888012" y="5190291"/>
              <a:ext cx="3331220" cy="584775"/>
            </a:xfrm>
            <a:prstGeom prst="rect">
              <a:avLst/>
            </a:prstGeom>
            <a:noFill/>
            <a:ln w="3175">
              <a:noFill/>
            </a:ln>
          </p:spPr>
          <p:txBody>
            <a:bodyPr wrap="square" rtlCol="0">
              <a:spAutoFit/>
            </a:bodyPr>
            <a:lstStyle/>
            <a:p>
              <a:pPr algn="just"/>
              <a:r>
                <a:rPr lang="fr-FR" sz="1600" b="1" dirty="0" err="1"/>
                <a:t>Pilus</a:t>
              </a:r>
              <a:r>
                <a:rPr lang="fr-FR" sz="1600" b="1" dirty="0"/>
                <a:t> (</a:t>
              </a:r>
              <a:r>
                <a:rPr lang="fr-FR" sz="1600" b="1" dirty="0" err="1"/>
                <a:t>pili</a:t>
              </a:r>
              <a:r>
                <a:rPr lang="fr-FR" sz="1600" b="1" dirty="0"/>
                <a:t>) </a:t>
              </a:r>
              <a:r>
                <a:rPr lang="fr-FR" sz="1600" dirty="0"/>
                <a:t>= fibre longue tubulaire impliquée dans la conjugaison (1 à 3)</a:t>
              </a:r>
            </a:p>
          </p:txBody>
        </p:sp>
        <p:pic>
          <p:nvPicPr>
            <p:cNvPr id="1026" name="Picture 2" descr="Résultat de recherche d'images pour &quot;coli pili flagelle&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23716" y="1040153"/>
              <a:ext cx="6023367" cy="4238666"/>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382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05201" y="436622"/>
            <a:ext cx="7423183" cy="923330"/>
          </a:xfrm>
          <a:prstGeom prst="rect">
            <a:avLst/>
          </a:prstGeom>
          <a:noFill/>
        </p:spPr>
        <p:txBody>
          <a:bodyPr wrap="square" rtlCol="0">
            <a:spAutoFit/>
          </a:bodyPr>
          <a:lstStyle/>
          <a:p>
            <a:pPr algn="just"/>
            <a:r>
              <a:rPr lang="fr-FR" dirty="0" err="1"/>
              <a:t>Folkhard</a:t>
            </a:r>
            <a:r>
              <a:rPr lang="fr-FR" dirty="0"/>
              <a:t> W., Leonard K.R., </a:t>
            </a:r>
            <a:r>
              <a:rPr lang="fr-FR" dirty="0" err="1"/>
              <a:t>Malsey</a:t>
            </a:r>
            <a:r>
              <a:rPr lang="fr-FR" dirty="0"/>
              <a:t> S., Marvin D.A., </a:t>
            </a:r>
            <a:r>
              <a:rPr lang="fr-FR" dirty="0" err="1"/>
              <a:t>Dubochet</a:t>
            </a:r>
            <a:r>
              <a:rPr lang="fr-FR" dirty="0"/>
              <a:t> J., Engel A., </a:t>
            </a:r>
            <a:r>
              <a:rPr lang="fr-FR" dirty="0" err="1"/>
              <a:t>Achtman</a:t>
            </a:r>
            <a:r>
              <a:rPr lang="fr-FR" dirty="0"/>
              <a:t> M. &amp; </a:t>
            </a:r>
            <a:r>
              <a:rPr lang="fr-FR" dirty="0" err="1"/>
              <a:t>Helmuth</a:t>
            </a:r>
            <a:r>
              <a:rPr lang="fr-FR" dirty="0"/>
              <a:t> R. X-ray diffraction and </a:t>
            </a:r>
            <a:r>
              <a:rPr lang="fr-FR" dirty="0" err="1"/>
              <a:t>electron</a:t>
            </a:r>
            <a:r>
              <a:rPr lang="fr-FR" dirty="0"/>
              <a:t> microscope </a:t>
            </a:r>
            <a:r>
              <a:rPr lang="fr-FR" dirty="0" err="1"/>
              <a:t>studies</a:t>
            </a:r>
            <a:r>
              <a:rPr lang="fr-FR" dirty="0"/>
              <a:t> on the structure of </a:t>
            </a:r>
            <a:r>
              <a:rPr lang="fr-FR" dirty="0" err="1"/>
              <a:t>bacterial</a:t>
            </a:r>
            <a:r>
              <a:rPr lang="fr-FR" dirty="0"/>
              <a:t> F </a:t>
            </a:r>
            <a:r>
              <a:rPr lang="fr-FR" dirty="0" err="1"/>
              <a:t>pili</a:t>
            </a:r>
            <a:r>
              <a:rPr lang="fr-FR" dirty="0"/>
              <a:t>. J. Mol. </a:t>
            </a:r>
            <a:r>
              <a:rPr lang="fr-FR" dirty="0" err="1"/>
              <a:t>Biol</a:t>
            </a:r>
            <a:r>
              <a:rPr lang="fr-FR" dirty="0"/>
              <a:t>., 1979, 130: 145–160</a:t>
            </a:r>
          </a:p>
        </p:txBody>
      </p:sp>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59632" y="1992270"/>
            <a:ext cx="6468685" cy="3490434"/>
          </a:xfrm>
          <a:prstGeom prst="rect">
            <a:avLst/>
          </a:prstGeom>
          <a:noFill/>
          <a:ln>
            <a:noFill/>
          </a:ln>
        </p:spPr>
      </p:pic>
      <p:cxnSp>
        <p:nvCxnSpPr>
          <p:cNvPr id="5" name="Connecteur droit 4"/>
          <p:cNvCxnSpPr/>
          <p:nvPr/>
        </p:nvCxnSpPr>
        <p:spPr>
          <a:xfrm>
            <a:off x="2555776" y="4869160"/>
            <a:ext cx="0" cy="10801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3304828" y="4869160"/>
            <a:ext cx="0" cy="10801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2555776" y="5733256"/>
            <a:ext cx="749052"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495245" y="5908630"/>
            <a:ext cx="870114" cy="369332"/>
          </a:xfrm>
          <a:prstGeom prst="rect">
            <a:avLst/>
          </a:prstGeom>
          <a:noFill/>
        </p:spPr>
        <p:txBody>
          <a:bodyPr wrap="square" rtlCol="0">
            <a:spAutoFit/>
          </a:bodyPr>
          <a:lstStyle/>
          <a:p>
            <a:pPr algn="ctr"/>
            <a:r>
              <a:rPr lang="fr-FR" b="1" dirty="0"/>
              <a:t>1000 Å</a:t>
            </a:r>
          </a:p>
        </p:txBody>
      </p:sp>
      <p:sp>
        <p:nvSpPr>
          <p:cNvPr id="4" name="ZoneTexte 3"/>
          <p:cNvSpPr txBox="1"/>
          <p:nvPr/>
        </p:nvSpPr>
        <p:spPr>
          <a:xfrm>
            <a:off x="4499992" y="5518973"/>
            <a:ext cx="3096344" cy="646331"/>
          </a:xfrm>
          <a:prstGeom prst="rect">
            <a:avLst/>
          </a:prstGeom>
          <a:noFill/>
        </p:spPr>
        <p:txBody>
          <a:bodyPr wrap="square" rtlCol="0">
            <a:spAutoFit/>
          </a:bodyPr>
          <a:lstStyle/>
          <a:p>
            <a:pPr algn="ctr"/>
            <a:r>
              <a:rPr lang="fr-FR" dirty="0"/>
              <a:t>Coupe transversale du </a:t>
            </a:r>
            <a:r>
              <a:rPr lang="fr-FR" dirty="0" err="1"/>
              <a:t>pilus</a:t>
            </a:r>
            <a:endParaRPr lang="fr-FR" dirty="0"/>
          </a:p>
          <a:p>
            <a:pPr algn="ctr"/>
            <a:r>
              <a:rPr lang="fr-FR" dirty="0">
                <a:sym typeface="Symbol"/>
              </a:rPr>
              <a:t> tube creux</a:t>
            </a:r>
            <a:endParaRPr lang="fr-FR" dirty="0"/>
          </a:p>
        </p:txBody>
      </p:sp>
    </p:spTree>
    <p:extLst>
      <p:ext uri="{BB962C8B-B14F-4D97-AF65-F5344CB8AC3E}">
        <p14:creationId xmlns:p14="http://schemas.microsoft.com/office/powerpoint/2010/main" val="405893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331640" y="1268760"/>
            <a:ext cx="2955551" cy="3960440"/>
            <a:chOff x="1331640" y="1268760"/>
            <a:chExt cx="2955551" cy="3960440"/>
          </a:xfrm>
        </p:grpSpPr>
        <p:pic>
          <p:nvPicPr>
            <p:cNvPr id="4098" name="Picture 2" descr="Résultat de recherche d'images pour &quot;e coli pilus sexuel&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68760"/>
              <a:ext cx="2955551" cy="396044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518" y="3717032"/>
              <a:ext cx="372636" cy="422320"/>
            </a:xfrm>
            <a:prstGeom prst="rect">
              <a:avLst/>
            </a:prstGeom>
          </p:spPr>
        </p:pic>
      </p:grpSp>
      <p:sp>
        <p:nvSpPr>
          <p:cNvPr id="2" name="ZoneTexte 1"/>
          <p:cNvSpPr txBox="1"/>
          <p:nvPr/>
        </p:nvSpPr>
        <p:spPr>
          <a:xfrm>
            <a:off x="4427984" y="2200360"/>
            <a:ext cx="4248472" cy="1938992"/>
          </a:xfrm>
          <a:prstGeom prst="rect">
            <a:avLst/>
          </a:prstGeom>
          <a:noFill/>
        </p:spPr>
        <p:txBody>
          <a:bodyPr wrap="square" rtlCol="0">
            <a:spAutoFit/>
          </a:bodyPr>
          <a:lstStyle/>
          <a:p>
            <a:pPr algn="ctr"/>
            <a:r>
              <a:rPr lang="fr-FR" sz="2000" dirty="0"/>
              <a:t>Les </a:t>
            </a:r>
            <a:r>
              <a:rPr lang="fr-FR" sz="2000" dirty="0" err="1"/>
              <a:t>pili</a:t>
            </a:r>
            <a:r>
              <a:rPr lang="fr-FR" sz="2000" dirty="0"/>
              <a:t> ne sont retrouvés que dans les </a:t>
            </a:r>
            <a:r>
              <a:rPr lang="fr-FR" sz="2000" b="1" dirty="0">
                <a:solidFill>
                  <a:srgbClr val="FF0000"/>
                </a:solidFill>
              </a:rPr>
              <a:t>bactéries donneuses</a:t>
            </a:r>
            <a:r>
              <a:rPr lang="fr-FR" sz="2000" b="1" dirty="0"/>
              <a:t>.</a:t>
            </a:r>
          </a:p>
          <a:p>
            <a:pPr algn="just"/>
            <a:endParaRPr lang="fr-FR" sz="2000" dirty="0"/>
          </a:p>
          <a:p>
            <a:pPr algn="just"/>
            <a:r>
              <a:rPr lang="fr-FR" sz="2000" dirty="0"/>
              <a:t>- souches F</a:t>
            </a:r>
            <a:r>
              <a:rPr lang="fr-FR" sz="2000" baseline="30000" dirty="0"/>
              <a:t>+</a:t>
            </a:r>
          </a:p>
          <a:p>
            <a:pPr algn="just"/>
            <a:r>
              <a:rPr lang="fr-FR" sz="2000" dirty="0"/>
              <a:t>- souches </a:t>
            </a:r>
            <a:r>
              <a:rPr lang="fr-FR" sz="2000" dirty="0" err="1"/>
              <a:t>HfR</a:t>
            </a:r>
            <a:endParaRPr lang="fr-FR" sz="2000" dirty="0"/>
          </a:p>
          <a:p>
            <a:pPr algn="just"/>
            <a:r>
              <a:rPr lang="fr-FR" sz="2000" dirty="0"/>
              <a:t>- Souches avec F’ lac, F’ </a:t>
            </a:r>
            <a:r>
              <a:rPr lang="fr-FR" sz="2000" dirty="0" err="1"/>
              <a:t>trp</a:t>
            </a:r>
            <a:r>
              <a:rPr lang="fr-FR" sz="2000" dirty="0"/>
              <a:t>, </a:t>
            </a:r>
            <a:r>
              <a:rPr lang="fr-FR" sz="2000" dirty="0" err="1"/>
              <a:t>F’gal</a:t>
            </a:r>
            <a:r>
              <a:rPr lang="fr-FR" sz="2000" dirty="0"/>
              <a:t> etc…</a:t>
            </a:r>
          </a:p>
        </p:txBody>
      </p:sp>
    </p:spTree>
    <p:extLst>
      <p:ext uri="{BB962C8B-B14F-4D97-AF65-F5344CB8AC3E}">
        <p14:creationId xmlns:p14="http://schemas.microsoft.com/office/powerpoint/2010/main" val="27273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471240" y="1088246"/>
            <a:ext cx="6201520" cy="4068946"/>
            <a:chOff x="1475656" y="908720"/>
            <a:chExt cx="6201520" cy="4068946"/>
          </a:xfrm>
        </p:grpSpPr>
        <p:sp>
          <p:nvSpPr>
            <p:cNvPr id="5" name="ZoneTexte 4"/>
            <p:cNvSpPr txBox="1"/>
            <p:nvPr/>
          </p:nvSpPr>
          <p:spPr>
            <a:xfrm>
              <a:off x="2837432" y="4577556"/>
              <a:ext cx="3960440" cy="400110"/>
            </a:xfrm>
            <a:prstGeom prst="rect">
              <a:avLst/>
            </a:prstGeom>
            <a:noFill/>
          </p:spPr>
          <p:txBody>
            <a:bodyPr wrap="square" rtlCol="0">
              <a:spAutoFit/>
            </a:bodyPr>
            <a:lstStyle/>
            <a:p>
              <a:pPr algn="ctr"/>
              <a:r>
                <a:rPr lang="fr-FR" sz="2000" b="1" dirty="0"/>
                <a:t>Conjugaison chez </a:t>
              </a:r>
              <a:r>
                <a:rPr lang="fr-FR" sz="2000" b="1" i="1" dirty="0"/>
                <a:t>Escherichia coli</a:t>
              </a:r>
            </a:p>
          </p:txBody>
        </p:sp>
        <p:pic>
          <p:nvPicPr>
            <p:cNvPr id="3076" name="Picture 4" descr="Résultat de recherche d'images pour &quot;e coli conjugaison microscope electroniqu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08720"/>
              <a:ext cx="6129512" cy="333677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339752" y="1381418"/>
              <a:ext cx="1440160" cy="400110"/>
            </a:xfrm>
            <a:prstGeom prst="rect">
              <a:avLst/>
            </a:prstGeom>
            <a:noFill/>
          </p:spPr>
          <p:txBody>
            <a:bodyPr wrap="square" rtlCol="0">
              <a:spAutoFit/>
            </a:bodyPr>
            <a:lstStyle/>
            <a:p>
              <a:pPr algn="ctr"/>
              <a:r>
                <a:rPr lang="fr-FR" sz="2000" b="1" dirty="0">
                  <a:solidFill>
                    <a:srgbClr val="00E663"/>
                  </a:solidFill>
                </a:rPr>
                <a:t>bactéries F</a:t>
              </a:r>
              <a:r>
                <a:rPr lang="fr-FR" sz="2400" b="1" baseline="30000" dirty="0">
                  <a:solidFill>
                    <a:srgbClr val="00E663"/>
                  </a:solidFill>
                </a:rPr>
                <a:t>+</a:t>
              </a:r>
              <a:endParaRPr lang="fr-FR" b="1" baseline="30000" dirty="0">
                <a:solidFill>
                  <a:srgbClr val="00E663"/>
                </a:solidFill>
              </a:endParaRPr>
            </a:p>
          </p:txBody>
        </p:sp>
        <p:sp>
          <p:nvSpPr>
            <p:cNvPr id="6" name="ZoneTexte 5"/>
            <p:cNvSpPr txBox="1"/>
            <p:nvPr/>
          </p:nvSpPr>
          <p:spPr>
            <a:xfrm>
              <a:off x="6232600" y="2483604"/>
              <a:ext cx="1444576" cy="400110"/>
            </a:xfrm>
            <a:prstGeom prst="rect">
              <a:avLst/>
            </a:prstGeom>
            <a:noFill/>
          </p:spPr>
          <p:txBody>
            <a:bodyPr wrap="square" rtlCol="0">
              <a:spAutoFit/>
            </a:bodyPr>
            <a:lstStyle/>
            <a:p>
              <a:pPr algn="ctr"/>
              <a:r>
                <a:rPr lang="fr-FR" sz="2000" b="1" dirty="0">
                  <a:solidFill>
                    <a:srgbClr val="FF0000"/>
                  </a:solidFill>
                </a:rPr>
                <a:t>bactéries F</a:t>
              </a:r>
              <a:r>
                <a:rPr lang="fr-FR" sz="2400" b="1" baseline="30000" dirty="0">
                  <a:solidFill>
                    <a:srgbClr val="FF0000"/>
                  </a:solidFill>
                </a:rPr>
                <a:t>-</a:t>
              </a:r>
            </a:p>
          </p:txBody>
        </p:sp>
        <p:cxnSp>
          <p:nvCxnSpPr>
            <p:cNvPr id="4" name="Connecteur droit avec flèche 3"/>
            <p:cNvCxnSpPr/>
            <p:nvPr/>
          </p:nvCxnSpPr>
          <p:spPr>
            <a:xfrm flipV="1">
              <a:off x="4409693" y="1916832"/>
              <a:ext cx="1039700" cy="28803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rot="20661659">
              <a:off x="4444177" y="1638854"/>
              <a:ext cx="746950" cy="400110"/>
            </a:xfrm>
            <a:prstGeom prst="rect">
              <a:avLst/>
            </a:prstGeom>
            <a:noFill/>
          </p:spPr>
          <p:txBody>
            <a:bodyPr wrap="square" rtlCol="0">
              <a:spAutoFit/>
            </a:bodyPr>
            <a:lstStyle/>
            <a:p>
              <a:pPr algn="ctr"/>
              <a:r>
                <a:rPr lang="fr-FR" sz="2000" b="1" dirty="0" err="1">
                  <a:solidFill>
                    <a:schemeClr val="bg1"/>
                  </a:solidFill>
                </a:rPr>
                <a:t>pilus</a:t>
              </a:r>
              <a:endParaRPr lang="fr-FR" sz="2000" b="1" dirty="0">
                <a:solidFill>
                  <a:schemeClr val="bg1"/>
                </a:solidFill>
              </a:endParaRPr>
            </a:p>
          </p:txBody>
        </p:sp>
      </p:grpSp>
    </p:spTree>
    <p:extLst>
      <p:ext uri="{BB962C8B-B14F-4D97-AF65-F5344CB8AC3E}">
        <p14:creationId xmlns:p14="http://schemas.microsoft.com/office/powerpoint/2010/main" val="293710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3013502"/>
            <a:ext cx="6480720" cy="830997"/>
          </a:xfrm>
          <a:prstGeom prst="rect">
            <a:avLst/>
          </a:prstGeom>
          <a:noFill/>
        </p:spPr>
        <p:txBody>
          <a:bodyPr wrap="square" rtlCol="0">
            <a:spAutoFit/>
          </a:bodyPr>
          <a:lstStyle/>
          <a:p>
            <a:pPr algn="ctr"/>
            <a:r>
              <a:rPr lang="fr-FR" sz="2400" b="1" dirty="0" smtClean="0">
                <a:solidFill>
                  <a:srgbClr val="FF0000"/>
                </a:solidFill>
              </a:rPr>
              <a:t>4.1 </a:t>
            </a:r>
            <a:r>
              <a:rPr lang="fr-FR" sz="2400" b="1" dirty="0">
                <a:solidFill>
                  <a:srgbClr val="FF0000"/>
                </a:solidFill>
              </a:rPr>
              <a:t>Visualisation de l’ADN bactérien</a:t>
            </a:r>
          </a:p>
          <a:p>
            <a:pPr algn="ctr"/>
            <a:endParaRPr lang="fr-FR" sz="2400" dirty="0">
              <a:solidFill>
                <a:srgbClr val="FF0000"/>
              </a:solidFill>
            </a:endParaRPr>
          </a:p>
        </p:txBody>
      </p:sp>
    </p:spTree>
    <p:extLst>
      <p:ext uri="{BB962C8B-B14F-4D97-AF65-F5344CB8AC3E}">
        <p14:creationId xmlns:p14="http://schemas.microsoft.com/office/powerpoint/2010/main" val="2830377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323529" y="404664"/>
            <a:ext cx="8269704" cy="3816424"/>
            <a:chOff x="160160" y="332655"/>
            <a:chExt cx="8565874" cy="4258587"/>
          </a:xfrm>
        </p:grpSpPr>
        <p:pic>
          <p:nvPicPr>
            <p:cNvPr id="1026" name="Picture 2" descr="Résultat de recherche d'images pour &quot;adn chromosomique bactérien&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5536" y="332656"/>
              <a:ext cx="3810000" cy="32670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0160" y="3560937"/>
              <a:ext cx="4045377" cy="1030305"/>
            </a:xfrm>
            <a:prstGeom prst="rect">
              <a:avLst/>
            </a:prstGeom>
            <a:noFill/>
          </p:spPr>
          <p:txBody>
            <a:bodyPr wrap="square" rtlCol="0">
              <a:spAutoFit/>
            </a:bodyPr>
            <a:lstStyle/>
            <a:p>
              <a:pPr algn="ctr"/>
              <a:r>
                <a:rPr lang="fr-FR" dirty="0"/>
                <a:t>chromosome d’E. coli:</a:t>
              </a:r>
            </a:p>
            <a:p>
              <a:pPr algn="ctr"/>
              <a:r>
                <a:rPr lang="fr-FR" dirty="0"/>
                <a:t> ADN </a:t>
              </a:r>
              <a:r>
                <a:rPr lang="fr-FR" dirty="0" err="1"/>
                <a:t>bicaténaire</a:t>
              </a:r>
              <a:r>
                <a:rPr lang="fr-FR" dirty="0"/>
                <a:t> ("</a:t>
              </a:r>
              <a:r>
                <a:rPr lang="fr-FR" dirty="0" err="1"/>
                <a:t>relaxed</a:t>
              </a:r>
              <a:r>
                <a:rPr lang="fr-FR" dirty="0"/>
                <a:t> </a:t>
              </a:r>
              <a:r>
                <a:rPr lang="fr-FR" dirty="0" err="1"/>
                <a:t>form</a:t>
              </a:r>
              <a:r>
                <a:rPr lang="fr-FR" dirty="0"/>
                <a:t>") répandu autour de la bactérie</a:t>
              </a:r>
            </a:p>
          </p:txBody>
        </p:sp>
        <p:pic>
          <p:nvPicPr>
            <p:cNvPr id="1028" name="Picture 4" descr="Résultat de recherche d'images pour &quot;ADN bactérien et plasmide microscopie electronique&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6027" y="332655"/>
              <a:ext cx="4260007" cy="326707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466026" y="3616665"/>
              <a:ext cx="4260007" cy="412122"/>
            </a:xfrm>
            <a:prstGeom prst="rect">
              <a:avLst/>
            </a:prstGeom>
            <a:noFill/>
          </p:spPr>
          <p:txBody>
            <a:bodyPr wrap="square" rtlCol="0">
              <a:spAutoFit/>
            </a:bodyPr>
            <a:lstStyle/>
            <a:p>
              <a:pPr algn="ctr"/>
              <a:r>
                <a:rPr lang="fr-FR" dirty="0"/>
                <a:t>chromosome bactérien décondensé</a:t>
              </a:r>
            </a:p>
          </p:txBody>
        </p:sp>
      </p:grpSp>
      <p:sp>
        <p:nvSpPr>
          <p:cNvPr id="7" name="ZoneTexte 6"/>
          <p:cNvSpPr txBox="1"/>
          <p:nvPr/>
        </p:nvSpPr>
        <p:spPr>
          <a:xfrm>
            <a:off x="971600" y="5013176"/>
            <a:ext cx="2952328" cy="1477328"/>
          </a:xfrm>
          <a:prstGeom prst="rect">
            <a:avLst/>
          </a:prstGeom>
          <a:noFill/>
        </p:spPr>
        <p:txBody>
          <a:bodyPr wrap="square" rtlCol="0">
            <a:spAutoFit/>
          </a:bodyPr>
          <a:lstStyle/>
          <a:p>
            <a:pPr algn="r"/>
            <a:r>
              <a:rPr lang="fr-FR" dirty="0"/>
              <a:t>Autoradiographie à la  </a:t>
            </a:r>
            <a:r>
              <a:rPr lang="fr-FR" baseline="30000" dirty="0"/>
              <a:t>3</a:t>
            </a:r>
            <a:r>
              <a:rPr lang="fr-FR" dirty="0"/>
              <a:t>H-thymidine d’un chromosome circulaire intact d’E. coli. Forme condensée</a:t>
            </a:r>
          </a:p>
          <a:p>
            <a:pPr algn="r"/>
            <a:r>
              <a:rPr lang="fr-FR" dirty="0"/>
              <a:t> </a:t>
            </a:r>
            <a:r>
              <a:rPr lang="fr-FR" b="1" dirty="0">
                <a:solidFill>
                  <a:srgbClr val="FF0000"/>
                </a:solidFill>
                <a:sym typeface="Symbol"/>
              </a:rPr>
              <a:t> </a:t>
            </a:r>
            <a:r>
              <a:rPr lang="fr-FR" b="1" dirty="0">
                <a:solidFill>
                  <a:srgbClr val="FF0000"/>
                </a:solidFill>
              </a:rPr>
              <a:t>en cours de réplication</a:t>
            </a:r>
          </a:p>
        </p:txBody>
      </p:sp>
      <p:pic>
        <p:nvPicPr>
          <p:cNvPr id="9" name="Image 8"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51920" y="3683992"/>
            <a:ext cx="5292080" cy="2876323"/>
          </a:xfrm>
          <a:prstGeom prst="rect">
            <a:avLst/>
          </a:prstGeom>
        </p:spPr>
      </p:pic>
    </p:spTree>
    <p:extLst>
      <p:ext uri="{BB962C8B-B14F-4D97-AF65-F5344CB8AC3E}">
        <p14:creationId xmlns:p14="http://schemas.microsoft.com/office/powerpoint/2010/main" val="217188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adn chromosomique bactérien plasmides&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43708" y="692696"/>
            <a:ext cx="5256584" cy="425964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213738" y="5075892"/>
            <a:ext cx="4716524" cy="646331"/>
          </a:xfrm>
          <a:prstGeom prst="rect">
            <a:avLst/>
          </a:prstGeom>
          <a:noFill/>
        </p:spPr>
        <p:txBody>
          <a:bodyPr wrap="square" rtlCol="0">
            <a:spAutoFit/>
          </a:bodyPr>
          <a:lstStyle/>
          <a:p>
            <a:pPr algn="ctr"/>
            <a:r>
              <a:rPr lang="fr-FR" b="1" dirty="0"/>
              <a:t>Une bactérie contient plusieurs plasmides</a:t>
            </a:r>
          </a:p>
          <a:p>
            <a:pPr algn="ctr"/>
            <a:r>
              <a:rPr lang="fr-FR" b="1" dirty="0"/>
              <a:t>(petits ADN circulaires </a:t>
            </a:r>
            <a:r>
              <a:rPr lang="fr-FR" b="1" dirty="0" err="1"/>
              <a:t>bicaténaires</a:t>
            </a:r>
            <a:r>
              <a:rPr lang="fr-FR" b="1" dirty="0"/>
              <a:t>)</a:t>
            </a:r>
          </a:p>
        </p:txBody>
      </p:sp>
    </p:spTree>
    <p:extLst>
      <p:ext uri="{BB962C8B-B14F-4D97-AF65-F5344CB8AC3E}">
        <p14:creationId xmlns:p14="http://schemas.microsoft.com/office/powerpoint/2010/main" val="43987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2411760" y="620688"/>
            <a:ext cx="4320480" cy="5355481"/>
            <a:chOff x="2483768" y="620688"/>
            <a:chExt cx="4320480" cy="5355481"/>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84652" y="1601910"/>
              <a:ext cx="2918713" cy="4374259"/>
            </a:xfrm>
            <a:prstGeom prst="rect">
              <a:avLst/>
            </a:prstGeom>
          </p:spPr>
        </p:pic>
        <p:sp>
          <p:nvSpPr>
            <p:cNvPr id="3" name="ZoneTexte 2"/>
            <p:cNvSpPr txBox="1"/>
            <p:nvPr/>
          </p:nvSpPr>
          <p:spPr>
            <a:xfrm>
              <a:off x="2483768" y="620688"/>
              <a:ext cx="4320480" cy="646331"/>
            </a:xfrm>
            <a:prstGeom prst="rect">
              <a:avLst/>
            </a:prstGeom>
            <a:noFill/>
          </p:spPr>
          <p:txBody>
            <a:bodyPr wrap="square" rtlCol="0">
              <a:spAutoFit/>
            </a:bodyPr>
            <a:lstStyle/>
            <a:p>
              <a:pPr algn="ctr"/>
              <a:r>
                <a:rPr lang="fr-FR" dirty="0"/>
                <a:t>Culture liquide de </a:t>
              </a:r>
              <a:r>
                <a:rPr lang="fr-FR" i="1" dirty="0"/>
                <a:t>Saccharomyces </a:t>
              </a:r>
              <a:r>
                <a:rPr lang="fr-FR" i="1" dirty="0" err="1"/>
                <a:t>cerevisiae</a:t>
              </a:r>
              <a:r>
                <a:rPr lang="fr-FR" i="1" dirty="0"/>
                <a:t> </a:t>
              </a:r>
              <a:r>
                <a:rPr lang="fr-FR" dirty="0"/>
                <a:t>contaminée par des bactéries</a:t>
              </a:r>
            </a:p>
          </p:txBody>
        </p:sp>
        <p:sp>
          <p:nvSpPr>
            <p:cNvPr id="4" name="ZoneTexte 3"/>
            <p:cNvSpPr txBox="1"/>
            <p:nvPr/>
          </p:nvSpPr>
          <p:spPr>
            <a:xfrm>
              <a:off x="3852009" y="1824498"/>
              <a:ext cx="792088" cy="461665"/>
            </a:xfrm>
            <a:prstGeom prst="rect">
              <a:avLst/>
            </a:prstGeom>
            <a:noFill/>
          </p:spPr>
          <p:txBody>
            <a:bodyPr wrap="square" rtlCol="0">
              <a:spAutoFit/>
            </a:bodyPr>
            <a:lstStyle/>
            <a:p>
              <a:pPr algn="ctr"/>
              <a:r>
                <a:rPr lang="fr-FR" sz="1200" dirty="0">
                  <a:solidFill>
                    <a:schemeClr val="bg1"/>
                  </a:solidFill>
                </a:rPr>
                <a:t>l</a:t>
              </a:r>
              <a:r>
                <a:rPr lang="fr-FR" sz="1200" dirty="0" smtClean="0">
                  <a:solidFill>
                    <a:schemeClr val="bg1"/>
                  </a:solidFill>
                </a:rPr>
                <a:t>evure</a:t>
              </a:r>
            </a:p>
            <a:p>
              <a:pPr algn="ctr"/>
              <a:r>
                <a:rPr lang="fr-FR" sz="1200" dirty="0" smtClean="0">
                  <a:solidFill>
                    <a:schemeClr val="bg1"/>
                  </a:solidFill>
                </a:rPr>
                <a:t>6-8 </a:t>
              </a:r>
              <a:r>
                <a:rPr lang="fr-FR" sz="1200" dirty="0" smtClean="0">
                  <a:solidFill>
                    <a:schemeClr val="bg1"/>
                  </a:solidFill>
                  <a:latin typeface="Symbol" panose="05050102010706020507" pitchFamily="18" charset="2"/>
                </a:rPr>
                <a:t>m</a:t>
              </a:r>
              <a:r>
                <a:rPr lang="fr-FR" sz="1200" dirty="0" smtClean="0">
                  <a:solidFill>
                    <a:schemeClr val="bg1"/>
                  </a:solidFill>
                </a:rPr>
                <a:t>m</a:t>
              </a:r>
              <a:endParaRPr lang="fr-FR" sz="1200" dirty="0">
                <a:solidFill>
                  <a:schemeClr val="bg1"/>
                </a:solidFill>
              </a:endParaRPr>
            </a:p>
          </p:txBody>
        </p:sp>
        <p:cxnSp>
          <p:nvCxnSpPr>
            <p:cNvPr id="6" name="Connecteur droit 5"/>
            <p:cNvCxnSpPr/>
            <p:nvPr/>
          </p:nvCxnSpPr>
          <p:spPr>
            <a:xfrm>
              <a:off x="4644008" y="2055331"/>
              <a:ext cx="216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age 8"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652" y="3519074"/>
              <a:ext cx="595260" cy="257211"/>
            </a:xfrm>
            <a:prstGeom prst="rect">
              <a:avLst/>
            </a:prstGeom>
          </p:spPr>
        </p:pic>
        <p:sp>
          <p:nvSpPr>
            <p:cNvPr id="8" name="ZoneTexte 7"/>
            <p:cNvSpPr txBox="1"/>
            <p:nvPr/>
          </p:nvSpPr>
          <p:spPr>
            <a:xfrm>
              <a:off x="3059921" y="3288241"/>
              <a:ext cx="792088" cy="461665"/>
            </a:xfrm>
            <a:prstGeom prst="rect">
              <a:avLst/>
            </a:prstGeom>
            <a:noFill/>
          </p:spPr>
          <p:txBody>
            <a:bodyPr wrap="square" rtlCol="0">
              <a:spAutoFit/>
            </a:bodyPr>
            <a:lstStyle/>
            <a:p>
              <a:pPr algn="ctr"/>
              <a:r>
                <a:rPr lang="fr-FR" sz="1200" dirty="0">
                  <a:solidFill>
                    <a:schemeClr val="bg1"/>
                  </a:solidFill>
                </a:rPr>
                <a:t>b</a:t>
              </a:r>
              <a:r>
                <a:rPr lang="fr-FR" sz="1200" dirty="0" smtClean="0">
                  <a:solidFill>
                    <a:schemeClr val="bg1"/>
                  </a:solidFill>
                </a:rPr>
                <a:t>actérie</a:t>
              </a:r>
              <a:endParaRPr lang="fr-FR" sz="1200" dirty="0">
                <a:solidFill>
                  <a:schemeClr val="bg1"/>
                </a:solidFill>
              </a:endParaRPr>
            </a:p>
            <a:p>
              <a:pPr algn="ctr"/>
              <a:r>
                <a:rPr lang="fr-FR" sz="1200" dirty="0" smtClean="0">
                  <a:solidFill>
                    <a:schemeClr val="bg1"/>
                  </a:solidFill>
                </a:rPr>
                <a:t>2 </a:t>
              </a:r>
              <a:r>
                <a:rPr lang="fr-FR" sz="1200" dirty="0" smtClean="0">
                  <a:solidFill>
                    <a:schemeClr val="bg1"/>
                  </a:solidFill>
                  <a:latin typeface="Symbol" panose="05050102010706020507" pitchFamily="18" charset="2"/>
                </a:rPr>
                <a:t>m</a:t>
              </a:r>
              <a:r>
                <a:rPr lang="fr-FR" sz="1200" dirty="0" smtClean="0">
                  <a:solidFill>
                    <a:schemeClr val="bg1"/>
                  </a:solidFill>
                </a:rPr>
                <a:t>m</a:t>
              </a:r>
              <a:endParaRPr lang="fr-FR" sz="1200" dirty="0">
                <a:solidFill>
                  <a:schemeClr val="bg1"/>
                </a:solidFill>
              </a:endParaRPr>
            </a:p>
          </p:txBody>
        </p:sp>
      </p:grpSp>
    </p:spTree>
    <p:extLst>
      <p:ext uri="{BB962C8B-B14F-4D97-AF65-F5344CB8AC3E}">
        <p14:creationId xmlns:p14="http://schemas.microsoft.com/office/powerpoint/2010/main" val="237621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e coli conjugaison microscope electroniqu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4108" y="620688"/>
            <a:ext cx="3352800" cy="359092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39552" y="4581128"/>
            <a:ext cx="7848872" cy="984885"/>
          </a:xfrm>
          <a:prstGeom prst="rect">
            <a:avLst/>
          </a:prstGeom>
          <a:noFill/>
        </p:spPr>
        <p:txBody>
          <a:bodyPr wrap="square" rtlCol="0">
            <a:spAutoFit/>
          </a:bodyPr>
          <a:lstStyle/>
          <a:p>
            <a:pPr algn="ctr"/>
            <a:r>
              <a:rPr lang="en-US" b="1" dirty="0" smtClean="0"/>
              <a:t>image </a:t>
            </a:r>
            <a:r>
              <a:rPr lang="en-US" b="1" dirty="0" err="1" smtClean="0"/>
              <a:t>en</a:t>
            </a:r>
            <a:r>
              <a:rPr lang="en-US" b="1" dirty="0" smtClean="0"/>
              <a:t> </a:t>
            </a:r>
            <a:r>
              <a:rPr lang="en-US" b="1" dirty="0" err="1" smtClean="0"/>
              <a:t>microscopie</a:t>
            </a:r>
            <a:r>
              <a:rPr lang="en-US" b="1" dirty="0" smtClean="0"/>
              <a:t> </a:t>
            </a:r>
            <a:r>
              <a:rPr lang="en-US" b="1" dirty="0" err="1" smtClean="0"/>
              <a:t>élèctronique</a:t>
            </a:r>
            <a:r>
              <a:rPr lang="en-US" b="1" dirty="0" smtClean="0"/>
              <a:t> du </a:t>
            </a:r>
            <a:r>
              <a:rPr lang="en-US" b="1" dirty="0" err="1" smtClean="0"/>
              <a:t>plasmide</a:t>
            </a:r>
            <a:r>
              <a:rPr lang="en-US" b="1" dirty="0" smtClean="0"/>
              <a:t> pSC101</a:t>
            </a:r>
          </a:p>
          <a:p>
            <a:pPr algn="ctr"/>
            <a:endParaRPr lang="en-US" sz="800" dirty="0"/>
          </a:p>
          <a:p>
            <a:pPr algn="ctr"/>
            <a:r>
              <a:rPr lang="en-US" sz="1600" dirty="0"/>
              <a:t>SN Cohen, ACY Chang, HW Boyer &amp; RB </a:t>
            </a:r>
            <a:r>
              <a:rPr lang="en-US" sz="1600" dirty="0" err="1"/>
              <a:t>Helling</a:t>
            </a:r>
            <a:r>
              <a:rPr lang="en-US" sz="1600" dirty="0"/>
              <a:t>. Construction of biologically functional bacterial plasmids in vitro. </a:t>
            </a:r>
            <a:r>
              <a:rPr lang="en-US" sz="1600" i="1" dirty="0"/>
              <a:t>PNAS, </a:t>
            </a:r>
            <a:r>
              <a:rPr lang="en-US" sz="1600" dirty="0"/>
              <a:t>1973, 70 (11): 3240–4. </a:t>
            </a:r>
            <a:endParaRPr lang="fr-FR" sz="1600" dirty="0"/>
          </a:p>
        </p:txBody>
      </p:sp>
    </p:spTree>
    <p:extLst>
      <p:ext uri="{BB962C8B-B14F-4D97-AF65-F5344CB8AC3E}">
        <p14:creationId xmlns:p14="http://schemas.microsoft.com/office/powerpoint/2010/main" val="18970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55575" y="260648"/>
            <a:ext cx="8592889" cy="4639816"/>
            <a:chOff x="155575" y="-1066800"/>
            <a:chExt cx="8592889" cy="4639816"/>
          </a:xfrm>
        </p:grpSpPr>
        <p:pic>
          <p:nvPicPr>
            <p:cNvPr id="2050" name="Picture 2" descr="800.jpg (40851 byt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5800" y="404664"/>
              <a:ext cx="8172400" cy="264031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63860" y="2926685"/>
              <a:ext cx="1903884" cy="646331"/>
            </a:xfrm>
            <a:prstGeom prst="rect">
              <a:avLst/>
            </a:prstGeom>
            <a:noFill/>
          </p:spPr>
          <p:txBody>
            <a:bodyPr wrap="square" rtlCol="0">
              <a:spAutoFit/>
            </a:bodyPr>
            <a:lstStyle/>
            <a:p>
              <a:pPr algn="ctr"/>
              <a:r>
                <a:rPr lang="fr-FR" dirty="0"/>
                <a:t>"open" circulaire</a:t>
              </a:r>
            </a:p>
            <a:p>
              <a:pPr algn="ctr"/>
              <a:r>
                <a:rPr lang="fr-FR" dirty="0"/>
                <a:t>"</a:t>
              </a:r>
              <a:r>
                <a:rPr lang="fr-FR" dirty="0" err="1"/>
                <a:t>relaxed</a:t>
              </a:r>
              <a:r>
                <a:rPr lang="fr-FR" dirty="0"/>
                <a:t> </a:t>
              </a:r>
              <a:r>
                <a:rPr lang="fr-FR" dirty="0" err="1"/>
                <a:t>form</a:t>
              </a:r>
              <a:r>
                <a:rPr lang="fr-FR" dirty="0"/>
                <a:t>"</a:t>
              </a:r>
            </a:p>
          </p:txBody>
        </p:sp>
        <p:sp>
          <p:nvSpPr>
            <p:cNvPr id="4" name="ZoneTexte 3"/>
            <p:cNvSpPr txBox="1"/>
            <p:nvPr/>
          </p:nvSpPr>
          <p:spPr>
            <a:xfrm>
              <a:off x="6844580" y="2926685"/>
              <a:ext cx="1903884" cy="646331"/>
            </a:xfrm>
            <a:prstGeom prst="rect">
              <a:avLst/>
            </a:prstGeom>
            <a:noFill/>
          </p:spPr>
          <p:txBody>
            <a:bodyPr wrap="square" rtlCol="0">
              <a:spAutoFit/>
            </a:bodyPr>
            <a:lstStyle/>
            <a:p>
              <a:pPr algn="ctr"/>
              <a:r>
                <a:rPr lang="fr-FR" dirty="0"/>
                <a:t>"</a:t>
              </a:r>
              <a:r>
                <a:rPr lang="fr-FR" dirty="0" err="1"/>
                <a:t>supercoiled</a:t>
              </a:r>
              <a:r>
                <a:rPr lang="fr-FR" dirty="0"/>
                <a:t> </a:t>
              </a:r>
              <a:r>
                <a:rPr lang="fr-FR" dirty="0" err="1"/>
                <a:t>form</a:t>
              </a:r>
              <a:r>
                <a:rPr lang="fr-FR" dirty="0"/>
                <a:t>"</a:t>
              </a:r>
            </a:p>
          </p:txBody>
        </p:sp>
        <p:sp>
          <p:nvSpPr>
            <p:cNvPr id="3" name="AutoShape 4" descr="Résultat de recherche d'images pour &quot;ADN bactérien et plasmide microscopie electronique&quot;"/>
            <p:cNvSpPr>
              <a:spLocks noChangeAspect="1" noChangeArrowheads="1"/>
            </p:cNvSpPr>
            <p:nvPr/>
          </p:nvSpPr>
          <p:spPr bwMode="auto">
            <a:xfrm>
              <a:off x="155575" y="-1066800"/>
              <a:ext cx="2047875" cy="2228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cxnSp>
          <p:nvCxnSpPr>
            <p:cNvPr id="6" name="Connecteur droit avec flèche 5"/>
            <p:cNvCxnSpPr/>
            <p:nvPr/>
          </p:nvCxnSpPr>
          <p:spPr>
            <a:xfrm>
              <a:off x="2339752" y="3044978"/>
              <a:ext cx="4680520" cy="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569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27684" y="2644170"/>
            <a:ext cx="5688632" cy="1569660"/>
          </a:xfrm>
          <a:prstGeom prst="rect">
            <a:avLst/>
          </a:prstGeom>
          <a:noFill/>
        </p:spPr>
        <p:txBody>
          <a:bodyPr wrap="square" rtlCol="0">
            <a:spAutoFit/>
          </a:bodyPr>
          <a:lstStyle/>
          <a:p>
            <a:pPr algn="ctr"/>
            <a:r>
              <a:rPr lang="fr-FR" sz="3200" b="1" dirty="0">
                <a:solidFill>
                  <a:srgbClr val="FF0000"/>
                </a:solidFill>
              </a:rPr>
              <a:t>5</a:t>
            </a:r>
            <a:r>
              <a:rPr lang="fr-FR" sz="3200" b="1" dirty="0" smtClean="0">
                <a:solidFill>
                  <a:srgbClr val="FF0000"/>
                </a:solidFill>
              </a:rPr>
              <a:t>. </a:t>
            </a:r>
            <a:r>
              <a:rPr lang="fr-FR" sz="3200" b="1" dirty="0">
                <a:solidFill>
                  <a:srgbClr val="FF0000"/>
                </a:solidFill>
              </a:rPr>
              <a:t>Réplication et transmission du génome </a:t>
            </a:r>
            <a:r>
              <a:rPr lang="fr-FR" sz="3200" b="1" dirty="0" smtClean="0">
                <a:solidFill>
                  <a:srgbClr val="FF0000"/>
                </a:solidFill>
              </a:rPr>
              <a:t>bactérien</a:t>
            </a:r>
          </a:p>
          <a:p>
            <a:pPr algn="ctr"/>
            <a:endParaRPr lang="fr-FR" sz="3200" b="1" dirty="0">
              <a:solidFill>
                <a:srgbClr val="FF0000"/>
              </a:solidFill>
            </a:endParaRPr>
          </a:p>
        </p:txBody>
      </p:sp>
    </p:spTree>
    <p:extLst>
      <p:ext uri="{BB962C8B-B14F-4D97-AF65-F5344CB8AC3E}">
        <p14:creationId xmlns:p14="http://schemas.microsoft.com/office/powerpoint/2010/main" val="429337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79712" y="476672"/>
            <a:ext cx="5184576" cy="461665"/>
          </a:xfrm>
          <a:prstGeom prst="rect">
            <a:avLst/>
          </a:prstGeom>
          <a:noFill/>
        </p:spPr>
        <p:txBody>
          <a:bodyPr wrap="square" rtlCol="0">
            <a:spAutoFit/>
          </a:bodyPr>
          <a:lstStyle/>
          <a:p>
            <a:r>
              <a:rPr lang="fr-FR" sz="2400" b="1" dirty="0"/>
              <a:t>Réplication du chromosome bactérien</a:t>
            </a:r>
          </a:p>
        </p:txBody>
      </p:sp>
      <p:sp>
        <p:nvSpPr>
          <p:cNvPr id="4" name="ZoneTexte 3"/>
          <p:cNvSpPr txBox="1"/>
          <p:nvPr/>
        </p:nvSpPr>
        <p:spPr>
          <a:xfrm>
            <a:off x="1408748" y="1134323"/>
            <a:ext cx="6326504" cy="1646605"/>
          </a:xfrm>
          <a:prstGeom prst="rect">
            <a:avLst/>
          </a:prstGeom>
          <a:noFill/>
          <a:ln w="3175">
            <a:noFill/>
          </a:ln>
        </p:spPr>
        <p:txBody>
          <a:bodyPr wrap="square" rtlCol="0">
            <a:spAutoFit/>
          </a:bodyPr>
          <a:lstStyle/>
          <a:p>
            <a:pPr algn="ctr"/>
            <a:r>
              <a:rPr lang="fr-FR" b="1" dirty="0"/>
              <a:t>1 seul  chromosome génomique, </a:t>
            </a:r>
            <a:r>
              <a:rPr lang="fr-FR" sz="500" b="1" dirty="0"/>
              <a:t>  </a:t>
            </a:r>
            <a:r>
              <a:rPr lang="fr-FR" b="1" dirty="0" err="1"/>
              <a:t>bicaténaire</a:t>
            </a:r>
            <a:r>
              <a:rPr lang="fr-FR" b="1" dirty="0"/>
              <a:t> et circulaire</a:t>
            </a:r>
          </a:p>
          <a:p>
            <a:pPr marL="285750" indent="-285750" algn="ctr">
              <a:buFont typeface="Symbol"/>
              <a:buChar char="Þ"/>
            </a:pPr>
            <a:r>
              <a:rPr lang="fr-FR" b="1" dirty="0">
                <a:solidFill>
                  <a:srgbClr val="FF0000"/>
                </a:solidFill>
                <a:sym typeface="Symbol"/>
              </a:rPr>
              <a:t>organisme haploïde</a:t>
            </a:r>
          </a:p>
          <a:p>
            <a:pPr marL="285750" indent="-285750" algn="ctr">
              <a:buFont typeface="Symbol"/>
              <a:buChar char="Þ"/>
            </a:pPr>
            <a:endParaRPr lang="fr-FR" sz="1100" b="1" dirty="0">
              <a:solidFill>
                <a:srgbClr val="FF0000"/>
              </a:solidFill>
            </a:endParaRPr>
          </a:p>
          <a:p>
            <a:pPr algn="ctr"/>
            <a:r>
              <a:rPr lang="fr-FR" dirty="0"/>
              <a:t> </a:t>
            </a:r>
            <a:r>
              <a:rPr lang="fr-FR" dirty="0" smtClean="0"/>
              <a:t> </a:t>
            </a:r>
            <a:r>
              <a:rPr lang="fr-FR" dirty="0"/>
              <a:t>4,6.10</a:t>
            </a:r>
            <a:r>
              <a:rPr lang="fr-FR" baseline="30000" dirty="0"/>
              <a:t>6</a:t>
            </a:r>
            <a:r>
              <a:rPr lang="fr-FR" dirty="0"/>
              <a:t>pb </a:t>
            </a:r>
            <a:r>
              <a:rPr lang="fr-FR" dirty="0" smtClean="0"/>
              <a:t>chez </a:t>
            </a:r>
            <a:r>
              <a:rPr lang="fr-FR" dirty="0"/>
              <a:t>E. coli, 4288 gènes </a:t>
            </a:r>
            <a:endParaRPr lang="fr-FR" dirty="0" smtClean="0"/>
          </a:p>
          <a:p>
            <a:pPr algn="ctr"/>
            <a:endParaRPr lang="fr-FR" sz="1400" dirty="0"/>
          </a:p>
          <a:p>
            <a:pPr algn="ctr"/>
            <a:r>
              <a:rPr lang="fr-FR" b="1" dirty="0"/>
              <a:t>1 seule origine réplication = </a:t>
            </a:r>
            <a:r>
              <a:rPr lang="fr-FR" b="1" dirty="0" err="1"/>
              <a:t>Ori</a:t>
            </a:r>
            <a:r>
              <a:rPr lang="fr-FR" b="1" dirty="0"/>
              <a:t> C (245pb)</a:t>
            </a:r>
          </a:p>
        </p:txBody>
      </p:sp>
      <p:grpSp>
        <p:nvGrpSpPr>
          <p:cNvPr id="19" name="Groupe 18"/>
          <p:cNvGrpSpPr/>
          <p:nvPr/>
        </p:nvGrpSpPr>
        <p:grpSpPr>
          <a:xfrm>
            <a:off x="395536" y="3150663"/>
            <a:ext cx="8314952" cy="3014641"/>
            <a:chOff x="395536" y="2924944"/>
            <a:chExt cx="8314952" cy="3014641"/>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576" y="2924944"/>
              <a:ext cx="8208912" cy="1829808"/>
            </a:xfrm>
            <a:prstGeom prst="rect">
              <a:avLst/>
            </a:prstGeom>
          </p:spPr>
        </p:pic>
        <p:sp>
          <p:nvSpPr>
            <p:cNvPr id="12" name="ZoneTexte 11"/>
            <p:cNvSpPr txBox="1"/>
            <p:nvPr/>
          </p:nvSpPr>
          <p:spPr>
            <a:xfrm>
              <a:off x="395536" y="4739256"/>
              <a:ext cx="1584176" cy="923330"/>
            </a:xfrm>
            <a:prstGeom prst="rect">
              <a:avLst/>
            </a:prstGeom>
            <a:noFill/>
          </p:spPr>
          <p:txBody>
            <a:bodyPr wrap="square" rtlCol="0">
              <a:spAutoFit/>
            </a:bodyPr>
            <a:lstStyle/>
            <a:p>
              <a:pPr algn="ctr"/>
              <a:r>
                <a:rPr lang="fr-FR" dirty="0"/>
                <a:t>Fixation </a:t>
              </a:r>
            </a:p>
            <a:p>
              <a:pPr algn="ctr"/>
              <a:r>
                <a:rPr lang="fr-FR" dirty="0"/>
                <a:t>des protéines d’amorçage</a:t>
              </a:r>
            </a:p>
          </p:txBody>
        </p:sp>
        <p:cxnSp>
          <p:nvCxnSpPr>
            <p:cNvPr id="15" name="Connecteur droit avec flèche 14"/>
            <p:cNvCxnSpPr/>
            <p:nvPr/>
          </p:nvCxnSpPr>
          <p:spPr>
            <a:xfrm flipV="1">
              <a:off x="643236" y="3839848"/>
              <a:ext cx="0" cy="1101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275856" y="4739256"/>
              <a:ext cx="1944216" cy="1200329"/>
            </a:xfrm>
            <a:prstGeom prst="rect">
              <a:avLst/>
            </a:prstGeom>
            <a:noFill/>
          </p:spPr>
          <p:txBody>
            <a:bodyPr wrap="square" rtlCol="0">
              <a:spAutoFit/>
            </a:bodyPr>
            <a:lstStyle/>
            <a:p>
              <a:pPr algn="ctr"/>
              <a:r>
                <a:rPr lang="fr-FR" dirty="0"/>
                <a:t>Propagation</a:t>
              </a:r>
            </a:p>
            <a:p>
              <a:pPr algn="ctr"/>
              <a:r>
                <a:rPr lang="fr-FR" dirty="0"/>
                <a:t> </a:t>
              </a:r>
              <a:r>
                <a:rPr lang="fr-FR" dirty="0" err="1"/>
                <a:t>bi-directionnelle</a:t>
              </a:r>
              <a:r>
                <a:rPr lang="fr-FR" dirty="0"/>
                <a:t> de la fourche de réplication</a:t>
              </a:r>
            </a:p>
          </p:txBody>
        </p:sp>
        <p:sp>
          <p:nvSpPr>
            <p:cNvPr id="17" name="ZoneTexte 16"/>
            <p:cNvSpPr txBox="1"/>
            <p:nvPr/>
          </p:nvSpPr>
          <p:spPr>
            <a:xfrm>
              <a:off x="6516216" y="4754752"/>
              <a:ext cx="2016224" cy="923330"/>
            </a:xfrm>
            <a:prstGeom prst="rect">
              <a:avLst/>
            </a:prstGeom>
            <a:noFill/>
          </p:spPr>
          <p:txBody>
            <a:bodyPr wrap="square" rtlCol="0">
              <a:spAutoFit/>
            </a:bodyPr>
            <a:lstStyle/>
            <a:p>
              <a:pPr algn="ctr"/>
              <a:r>
                <a:rPr lang="fr-FR" dirty="0"/>
                <a:t>chromosome bactérien répliqué en 2 exemplaires</a:t>
              </a:r>
            </a:p>
          </p:txBody>
        </p:sp>
      </p:grpSp>
    </p:spTree>
    <p:extLst>
      <p:ext uri="{BB962C8B-B14F-4D97-AF65-F5344CB8AC3E}">
        <p14:creationId xmlns:p14="http://schemas.microsoft.com/office/powerpoint/2010/main" val="320194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0" y="404664"/>
            <a:ext cx="8964489" cy="6048672"/>
            <a:chOff x="0" y="332656"/>
            <a:chExt cx="8964489" cy="6048672"/>
          </a:xfrm>
        </p:grpSpPr>
        <p:sp>
          <p:nvSpPr>
            <p:cNvPr id="2" name="ZoneTexte 1"/>
            <p:cNvSpPr txBox="1"/>
            <p:nvPr/>
          </p:nvSpPr>
          <p:spPr>
            <a:xfrm>
              <a:off x="863588" y="332656"/>
              <a:ext cx="7416824" cy="830997"/>
            </a:xfrm>
            <a:prstGeom prst="rect">
              <a:avLst/>
            </a:prstGeom>
            <a:noFill/>
          </p:spPr>
          <p:txBody>
            <a:bodyPr wrap="square" rtlCol="0">
              <a:spAutoFit/>
            </a:bodyPr>
            <a:lstStyle/>
            <a:p>
              <a:pPr algn="ctr"/>
              <a:r>
                <a:rPr lang="fr-FR" sz="2400" b="1" dirty="0"/>
                <a:t>Répartition des deux exemplaires du chromosome dans</a:t>
              </a:r>
            </a:p>
            <a:p>
              <a:pPr algn="ctr"/>
              <a:r>
                <a:rPr lang="fr-FR" sz="2400" b="1" dirty="0"/>
                <a:t> les deux bactéries-filles lors de la scission binaire</a:t>
              </a:r>
            </a:p>
          </p:txBody>
        </p:sp>
        <p:grpSp>
          <p:nvGrpSpPr>
            <p:cNvPr id="7" name="Groupe 6"/>
            <p:cNvGrpSpPr/>
            <p:nvPr/>
          </p:nvGrpSpPr>
          <p:grpSpPr>
            <a:xfrm>
              <a:off x="318113" y="1561282"/>
              <a:ext cx="8507774" cy="4676030"/>
              <a:chOff x="318113" y="1561282"/>
              <a:chExt cx="8507774" cy="4676030"/>
            </a:xfrm>
          </p:grpSpPr>
          <p:grpSp>
            <p:nvGrpSpPr>
              <p:cNvPr id="5" name="Groupe 4"/>
              <p:cNvGrpSpPr/>
              <p:nvPr/>
            </p:nvGrpSpPr>
            <p:grpSpPr>
              <a:xfrm>
                <a:off x="318113" y="1561282"/>
                <a:ext cx="8507774" cy="4676030"/>
                <a:chOff x="318113" y="1561282"/>
                <a:chExt cx="8507774" cy="4676030"/>
              </a:xfrm>
            </p:grpSpPr>
            <p:pic>
              <p:nvPicPr>
                <p:cNvPr id="1031" name="Picture 7" descr="Résultat de recherche d'images pour &quot;replication chromosome bactérien&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18113" y="1561282"/>
                  <a:ext cx="8507774" cy="46760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411760" y="1633290"/>
                  <a:ext cx="4536504" cy="35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5"/>
              <p:cNvSpPr/>
              <p:nvPr/>
            </p:nvSpPr>
            <p:spPr>
              <a:xfrm>
                <a:off x="5580112" y="5805264"/>
                <a:ext cx="1512168" cy="36004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ZoneTexte 7"/>
            <p:cNvSpPr txBox="1"/>
            <p:nvPr/>
          </p:nvSpPr>
          <p:spPr>
            <a:xfrm>
              <a:off x="467544" y="5659430"/>
              <a:ext cx="5112568" cy="507831"/>
            </a:xfrm>
            <a:prstGeom prst="rect">
              <a:avLst/>
            </a:prstGeom>
            <a:solidFill>
              <a:schemeClr val="bg1"/>
            </a:solidFill>
          </p:spPr>
          <p:txBody>
            <a:bodyPr wrap="square" rtlCol="0">
              <a:spAutoFit/>
            </a:bodyPr>
            <a:lstStyle/>
            <a:p>
              <a:r>
                <a:rPr lang="fr-FR" sz="1600" b="1" dirty="0">
                  <a:solidFill>
                    <a:srgbClr val="9B1555"/>
                  </a:solidFill>
                </a:rPr>
                <a:t>début de la réplication                           fin de la réplication</a:t>
              </a:r>
            </a:p>
            <a:p>
              <a:endParaRPr lang="fr-FR" sz="1100" b="1" dirty="0">
                <a:solidFill>
                  <a:srgbClr val="9B1555"/>
                </a:solidFill>
              </a:endParaRPr>
            </a:p>
          </p:txBody>
        </p:sp>
        <p:sp>
          <p:nvSpPr>
            <p:cNvPr id="10" name="Rectangle 9"/>
            <p:cNvSpPr/>
            <p:nvPr/>
          </p:nvSpPr>
          <p:spPr>
            <a:xfrm>
              <a:off x="179513" y="1561282"/>
              <a:ext cx="878497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0" y="6191593"/>
              <a:ext cx="878497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18113" y="1561282"/>
              <a:ext cx="45719" cy="4676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8780168" y="1556792"/>
              <a:ext cx="45719"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527921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1547664" y="940451"/>
            <a:ext cx="6048672" cy="4357115"/>
            <a:chOff x="1763688" y="940451"/>
            <a:chExt cx="6048672" cy="4357115"/>
          </a:xfrm>
        </p:grpSpPr>
        <p:grpSp>
          <p:nvGrpSpPr>
            <p:cNvPr id="6" name="Groupe 5"/>
            <p:cNvGrpSpPr/>
            <p:nvPr/>
          </p:nvGrpSpPr>
          <p:grpSpPr>
            <a:xfrm>
              <a:off x="1763688" y="940451"/>
              <a:ext cx="5110101" cy="4357115"/>
              <a:chOff x="1511660" y="940451"/>
              <a:chExt cx="5110101" cy="4357115"/>
            </a:xfrm>
          </p:grpSpPr>
          <p:pic>
            <p:nvPicPr>
              <p:cNvPr id="1026" name="Picture 2" descr="Ci-contre Gram positif, en violet, et Gram négatif, en ros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522240" y="940451"/>
                <a:ext cx="4099521" cy="39287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311860" y="4928234"/>
                <a:ext cx="2520280" cy="369332"/>
              </a:xfrm>
              <a:prstGeom prst="rect">
                <a:avLst/>
              </a:prstGeom>
              <a:noFill/>
            </p:spPr>
            <p:txBody>
              <a:bodyPr wrap="square" rtlCol="0">
                <a:spAutoFit/>
              </a:bodyPr>
              <a:lstStyle/>
              <a:p>
                <a:r>
                  <a:rPr lang="fr-FR" dirty="0"/>
                  <a:t>Bacille </a:t>
                </a:r>
                <a:r>
                  <a:rPr lang="fr-FR" i="1" dirty="0"/>
                  <a:t>Yersinia </a:t>
                </a:r>
                <a:r>
                  <a:rPr lang="fr-FR" i="1" dirty="0" err="1"/>
                  <a:t>pestis</a:t>
                </a:r>
                <a:endParaRPr lang="fr-FR" i="1" dirty="0"/>
              </a:p>
            </p:txBody>
          </p:sp>
          <p:cxnSp>
            <p:nvCxnSpPr>
              <p:cNvPr id="4" name="Connecteur droit 3"/>
              <p:cNvCxnSpPr/>
              <p:nvPr/>
            </p:nvCxnSpPr>
            <p:spPr>
              <a:xfrm>
                <a:off x="2267744" y="2600908"/>
                <a:ext cx="0" cy="36004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511660" y="2600908"/>
                <a:ext cx="792088" cy="369332"/>
              </a:xfrm>
              <a:prstGeom prst="rect">
                <a:avLst/>
              </a:prstGeom>
              <a:noFill/>
            </p:spPr>
            <p:txBody>
              <a:bodyPr wrap="square" rtlCol="0">
                <a:spAutoFit/>
              </a:bodyPr>
              <a:lstStyle/>
              <a:p>
                <a:r>
                  <a:rPr lang="fr-FR" dirty="0"/>
                  <a:t>1</a:t>
                </a:r>
                <a:r>
                  <a:rPr lang="fr-FR" dirty="0">
                    <a:latin typeface="Symbol" pitchFamily="18" charset="2"/>
                  </a:rPr>
                  <a:t> m</a:t>
                </a:r>
                <a:r>
                  <a:rPr lang="fr-FR" dirty="0"/>
                  <a:t>m</a:t>
                </a:r>
              </a:p>
            </p:txBody>
          </p:sp>
        </p:grpSp>
        <p:sp>
          <p:nvSpPr>
            <p:cNvPr id="7" name="ZoneTexte 6"/>
            <p:cNvSpPr txBox="1"/>
            <p:nvPr/>
          </p:nvSpPr>
          <p:spPr>
            <a:xfrm>
              <a:off x="6873789" y="2250089"/>
              <a:ext cx="938571" cy="646331"/>
            </a:xfrm>
            <a:prstGeom prst="rect">
              <a:avLst/>
            </a:prstGeom>
            <a:noFill/>
          </p:spPr>
          <p:txBody>
            <a:bodyPr wrap="square" rtlCol="0">
              <a:spAutoFit/>
            </a:bodyPr>
            <a:lstStyle/>
            <a:p>
              <a:pPr algn="ctr"/>
              <a:r>
                <a:rPr lang="fr-FR" dirty="0"/>
                <a:t>scission binaire</a:t>
              </a:r>
            </a:p>
          </p:txBody>
        </p:sp>
        <p:cxnSp>
          <p:nvCxnSpPr>
            <p:cNvPr id="9" name="Connecteur droit 8"/>
            <p:cNvCxnSpPr>
              <a:cxnSpLocks/>
            </p:cNvCxnSpPr>
            <p:nvPr/>
          </p:nvCxnSpPr>
          <p:spPr>
            <a:xfrm flipH="1">
              <a:off x="5508105" y="2600908"/>
              <a:ext cx="1512167" cy="295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7728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5" name="Groupe 2074"/>
          <p:cNvGrpSpPr/>
          <p:nvPr/>
        </p:nvGrpSpPr>
        <p:grpSpPr>
          <a:xfrm>
            <a:off x="264613" y="344410"/>
            <a:ext cx="8614774" cy="5760640"/>
            <a:chOff x="0" y="273301"/>
            <a:chExt cx="8614774" cy="5760640"/>
          </a:xfrm>
        </p:grpSpPr>
        <p:sp>
          <p:nvSpPr>
            <p:cNvPr id="6" name="ZoneTexte 5"/>
            <p:cNvSpPr txBox="1"/>
            <p:nvPr/>
          </p:nvSpPr>
          <p:spPr>
            <a:xfrm>
              <a:off x="1499075" y="273301"/>
              <a:ext cx="5616624" cy="830997"/>
            </a:xfrm>
            <a:prstGeom prst="rect">
              <a:avLst/>
            </a:prstGeom>
            <a:noFill/>
          </p:spPr>
          <p:txBody>
            <a:bodyPr wrap="square" rtlCol="0">
              <a:spAutoFit/>
            </a:bodyPr>
            <a:lstStyle/>
            <a:p>
              <a:pPr algn="ctr"/>
              <a:r>
                <a:rPr lang="fr-FR" sz="2400" b="1" dirty="0"/>
                <a:t>Répartition aléatoire des plasmides entre les deux bactéries-filles</a:t>
              </a:r>
            </a:p>
          </p:txBody>
        </p:sp>
        <p:sp>
          <p:nvSpPr>
            <p:cNvPr id="17" name="Ellipse 16"/>
            <p:cNvSpPr/>
            <p:nvPr/>
          </p:nvSpPr>
          <p:spPr>
            <a:xfrm>
              <a:off x="3275856" y="2996952"/>
              <a:ext cx="144016" cy="85916"/>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3563888" y="4867316"/>
              <a:ext cx="144016" cy="85916"/>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8" name="ZoneTexte 2047"/>
            <p:cNvSpPr txBox="1"/>
            <p:nvPr/>
          </p:nvSpPr>
          <p:spPr>
            <a:xfrm>
              <a:off x="972610" y="5726164"/>
              <a:ext cx="2830220" cy="307777"/>
            </a:xfrm>
            <a:prstGeom prst="rect">
              <a:avLst/>
            </a:prstGeom>
            <a:noFill/>
          </p:spPr>
          <p:txBody>
            <a:bodyPr wrap="square" rtlCol="0">
              <a:spAutoFit/>
            </a:bodyPr>
            <a:lstStyle/>
            <a:p>
              <a:pPr algn="ctr"/>
              <a:r>
                <a:rPr lang="fr-FR" sz="1400" dirty="0"/>
                <a:t>réplication </a:t>
              </a:r>
              <a:r>
                <a:rPr lang="fr-FR" sz="1400" dirty="0" err="1"/>
                <a:t>bi-directionnelle</a:t>
              </a:r>
              <a:endParaRPr lang="fr-FR" sz="1400" dirty="0"/>
            </a:p>
          </p:txBody>
        </p:sp>
        <p:sp>
          <p:nvSpPr>
            <p:cNvPr id="45" name="Ellipse 44"/>
            <p:cNvSpPr/>
            <p:nvPr/>
          </p:nvSpPr>
          <p:spPr>
            <a:xfrm>
              <a:off x="6276656" y="1918050"/>
              <a:ext cx="144016" cy="85916"/>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64" name="Connecteur droit avec flèche 2063"/>
            <p:cNvCxnSpPr/>
            <p:nvPr/>
          </p:nvCxnSpPr>
          <p:spPr>
            <a:xfrm flipV="1">
              <a:off x="4239890" y="2686744"/>
              <a:ext cx="1008112" cy="4486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4227314" y="3559685"/>
              <a:ext cx="944736" cy="5113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74" name="Groupe 2073"/>
            <p:cNvGrpSpPr/>
            <p:nvPr/>
          </p:nvGrpSpPr>
          <p:grpSpPr>
            <a:xfrm>
              <a:off x="0" y="1738294"/>
              <a:ext cx="8614774" cy="4282994"/>
              <a:chOff x="-205699" y="1535601"/>
              <a:chExt cx="8614774" cy="4282994"/>
            </a:xfrm>
          </p:grpSpPr>
          <p:grpSp>
            <p:nvGrpSpPr>
              <p:cNvPr id="4" name="Groupe 3"/>
              <p:cNvGrpSpPr/>
              <p:nvPr/>
            </p:nvGrpSpPr>
            <p:grpSpPr>
              <a:xfrm>
                <a:off x="-205699" y="1825252"/>
                <a:ext cx="4561675" cy="1963788"/>
                <a:chOff x="-205699" y="1653735"/>
                <a:chExt cx="4561675" cy="1963788"/>
              </a:xfrm>
            </p:grpSpPr>
            <p:pic>
              <p:nvPicPr>
                <p:cNvPr id="2" name="Image 1" descr="Capture d’écran"/>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6911" y="2335585"/>
                  <a:ext cx="3150469" cy="1281938"/>
                </a:xfrm>
                <a:prstGeom prst="rect">
                  <a:avLst/>
                </a:prstGeom>
              </p:spPr>
            </p:pic>
            <p:sp>
              <p:nvSpPr>
                <p:cNvPr id="3" name="ZoneTexte 2"/>
                <p:cNvSpPr txBox="1"/>
                <p:nvPr/>
              </p:nvSpPr>
              <p:spPr>
                <a:xfrm>
                  <a:off x="-205699" y="1653735"/>
                  <a:ext cx="2952328" cy="646331"/>
                </a:xfrm>
                <a:prstGeom prst="rect">
                  <a:avLst/>
                </a:prstGeom>
                <a:noFill/>
              </p:spPr>
              <p:txBody>
                <a:bodyPr wrap="square" rtlCol="0">
                  <a:spAutoFit/>
                </a:bodyPr>
                <a:lstStyle/>
                <a:p>
                  <a:pPr algn="ctr"/>
                  <a:r>
                    <a:rPr lang="fr-FR" dirty="0"/>
                    <a:t>chromosome  bactérien</a:t>
                  </a:r>
                </a:p>
                <a:p>
                  <a:pPr algn="ctr"/>
                  <a:r>
                    <a:rPr lang="fr-FR" dirty="0"/>
                    <a:t>(pas de membrane nucléaire)</a:t>
                  </a:r>
                </a:p>
              </p:txBody>
            </p:sp>
            <p:sp>
              <p:nvSpPr>
                <p:cNvPr id="8" name="ZoneTexte 7"/>
                <p:cNvSpPr txBox="1"/>
                <p:nvPr/>
              </p:nvSpPr>
              <p:spPr>
                <a:xfrm>
                  <a:off x="2915816" y="1812364"/>
                  <a:ext cx="1440160" cy="369332"/>
                </a:xfrm>
                <a:prstGeom prst="rect">
                  <a:avLst/>
                </a:prstGeom>
                <a:noFill/>
              </p:spPr>
              <p:txBody>
                <a:bodyPr wrap="square" rtlCol="0">
                  <a:spAutoFit/>
                </a:bodyPr>
                <a:lstStyle/>
                <a:p>
                  <a:pPr algn="ctr"/>
                  <a:r>
                    <a:rPr lang="fr-FR" dirty="0"/>
                    <a:t>plasmides</a:t>
                  </a:r>
                </a:p>
              </p:txBody>
            </p:sp>
          </p:grpSp>
          <p:grpSp>
            <p:nvGrpSpPr>
              <p:cNvPr id="16" name="Groupe 15"/>
              <p:cNvGrpSpPr/>
              <p:nvPr/>
            </p:nvGrpSpPr>
            <p:grpSpPr>
              <a:xfrm flipH="1">
                <a:off x="683568" y="4478169"/>
                <a:ext cx="3240360" cy="1340426"/>
                <a:chOff x="467544" y="1988840"/>
                <a:chExt cx="8568952" cy="3791236"/>
              </a:xfrm>
            </p:grpSpPr>
            <p:grpSp>
              <p:nvGrpSpPr>
                <p:cNvPr id="13" name="Groupe 12"/>
                <p:cNvGrpSpPr/>
                <p:nvPr/>
              </p:nvGrpSpPr>
              <p:grpSpPr>
                <a:xfrm>
                  <a:off x="467544" y="1988840"/>
                  <a:ext cx="8568952" cy="3791236"/>
                  <a:chOff x="683568" y="2348880"/>
                  <a:chExt cx="7920880" cy="3431196"/>
                </a:xfrm>
              </p:grpSpPr>
              <p:grpSp>
                <p:nvGrpSpPr>
                  <p:cNvPr id="11" name="Groupe 10"/>
                  <p:cNvGrpSpPr/>
                  <p:nvPr/>
                </p:nvGrpSpPr>
                <p:grpSpPr>
                  <a:xfrm>
                    <a:off x="683568" y="2348880"/>
                    <a:ext cx="7920880" cy="3431196"/>
                    <a:chOff x="1403648" y="3789040"/>
                    <a:chExt cx="7370606" cy="3147690"/>
                  </a:xfrm>
                </p:grpSpPr>
                <p:grpSp>
                  <p:nvGrpSpPr>
                    <p:cNvPr id="9" name="Groupe 8"/>
                    <p:cNvGrpSpPr/>
                    <p:nvPr/>
                  </p:nvGrpSpPr>
                  <p:grpSpPr>
                    <a:xfrm>
                      <a:off x="1403648" y="3814068"/>
                      <a:ext cx="7370606" cy="3122662"/>
                      <a:chOff x="1403648" y="3814068"/>
                      <a:chExt cx="7370606" cy="3122662"/>
                    </a:xfrm>
                  </p:grpSpPr>
                  <p:pic>
                    <p:nvPicPr>
                      <p:cNvPr id="2053" name="Picture 5" descr="Résultat de recherche d'images pour &quot;plasmid replication&quot;"/>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03648" y="3814068"/>
                        <a:ext cx="7370606" cy="31226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à coins arrondis 6"/>
                      <p:cNvSpPr/>
                      <p:nvPr/>
                    </p:nvSpPr>
                    <p:spPr>
                      <a:xfrm>
                        <a:off x="4644008" y="5927588"/>
                        <a:ext cx="1152128"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p:cNvSpPr/>
                    <p:nvPr/>
                  </p:nvSpPr>
                  <p:spPr>
                    <a:xfrm>
                      <a:off x="2987824" y="3789040"/>
                      <a:ext cx="43924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p:cNvSpPr/>
                  <p:nvPr/>
                </p:nvSpPr>
                <p:spPr>
                  <a:xfrm>
                    <a:off x="1115615" y="2348880"/>
                    <a:ext cx="1273337" cy="923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Ellipse 13"/>
                <p:cNvSpPr/>
                <p:nvPr/>
              </p:nvSpPr>
              <p:spPr>
                <a:xfrm>
                  <a:off x="3306643" y="3239293"/>
                  <a:ext cx="864096" cy="360039"/>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5666852" y="3599333"/>
                  <a:ext cx="931269" cy="300199"/>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cxnSp>
            <p:nvCxnSpPr>
              <p:cNvPr id="29" name="Connecteur droit 28"/>
              <p:cNvCxnSpPr/>
              <p:nvPr/>
            </p:nvCxnSpPr>
            <p:spPr>
              <a:xfrm>
                <a:off x="2182021" y="3515238"/>
                <a:ext cx="1453875" cy="1323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899592" y="3356992"/>
                <a:ext cx="105752" cy="12131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9" name="Image 2058"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3600942"/>
                <a:ext cx="3405027" cy="1484242"/>
              </a:xfrm>
              <a:prstGeom prst="rect">
                <a:avLst/>
              </a:prstGeom>
            </p:spPr>
          </p:pic>
          <p:pic>
            <p:nvPicPr>
              <p:cNvPr id="2054" name="Image 2053"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682" y="1535601"/>
                <a:ext cx="3156718" cy="1265892"/>
              </a:xfrm>
              <a:prstGeom prst="rect">
                <a:avLst/>
              </a:prstGeom>
            </p:spPr>
          </p:pic>
        </p:grpSp>
      </p:grpSp>
      <p:sp>
        <p:nvSpPr>
          <p:cNvPr id="2076" name="ZoneTexte 2075"/>
          <p:cNvSpPr txBox="1"/>
          <p:nvPr/>
        </p:nvSpPr>
        <p:spPr>
          <a:xfrm>
            <a:off x="901104" y="5951161"/>
            <a:ext cx="3745911" cy="584775"/>
          </a:xfrm>
          <a:prstGeom prst="rect">
            <a:avLst/>
          </a:prstGeom>
          <a:noFill/>
        </p:spPr>
        <p:txBody>
          <a:bodyPr wrap="square" rtlCol="0">
            <a:spAutoFit/>
          </a:bodyPr>
          <a:lstStyle/>
          <a:p>
            <a:pPr algn="ctr"/>
            <a:r>
              <a:rPr lang="fr-FR" sz="1600" dirty="0"/>
              <a:t>fourche de </a:t>
            </a:r>
          </a:p>
          <a:p>
            <a:pPr algn="ctr"/>
            <a:r>
              <a:rPr lang="fr-FR" sz="1600" dirty="0"/>
              <a:t>réplication </a:t>
            </a:r>
            <a:r>
              <a:rPr lang="fr-FR" sz="1600" dirty="0" err="1"/>
              <a:t>bi-directionnelle</a:t>
            </a:r>
            <a:endParaRPr lang="fr-FR" sz="1600" dirty="0"/>
          </a:p>
        </p:txBody>
      </p:sp>
      <p:pic>
        <p:nvPicPr>
          <p:cNvPr id="20" name="Image 19" descr="Capture d’écra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6296" y="2348880"/>
            <a:ext cx="364627" cy="408973"/>
          </a:xfrm>
          <a:prstGeom prst="rect">
            <a:avLst/>
          </a:prstGeom>
        </p:spPr>
      </p:pic>
    </p:spTree>
    <p:extLst>
      <p:ext uri="{BB962C8B-B14F-4D97-AF65-F5344CB8AC3E}">
        <p14:creationId xmlns:p14="http://schemas.microsoft.com/office/powerpoint/2010/main" val="337819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51620" y="2492896"/>
            <a:ext cx="6840760" cy="1077218"/>
          </a:xfrm>
          <a:prstGeom prst="rect">
            <a:avLst/>
          </a:prstGeom>
          <a:noFill/>
        </p:spPr>
        <p:txBody>
          <a:bodyPr wrap="square" rtlCol="0">
            <a:spAutoFit/>
          </a:bodyPr>
          <a:lstStyle/>
          <a:p>
            <a:pPr algn="ctr"/>
            <a:r>
              <a:rPr lang="fr-FR" sz="3200" b="1" dirty="0">
                <a:solidFill>
                  <a:srgbClr val="FF0000"/>
                </a:solidFill>
              </a:rPr>
              <a:t>6</a:t>
            </a:r>
            <a:r>
              <a:rPr lang="fr-FR" sz="3200" b="1" dirty="0" smtClean="0">
                <a:solidFill>
                  <a:srgbClr val="FF0000"/>
                </a:solidFill>
              </a:rPr>
              <a:t>. </a:t>
            </a:r>
            <a:r>
              <a:rPr lang="fr-FR" sz="3200" b="1" dirty="0">
                <a:solidFill>
                  <a:srgbClr val="FF0000"/>
                </a:solidFill>
              </a:rPr>
              <a:t>Réplication et modes de transfert des plasmides F et F’</a:t>
            </a:r>
            <a:endParaRPr lang="fr-FR" sz="3200" dirty="0">
              <a:solidFill>
                <a:srgbClr val="FF0000"/>
              </a:solidFill>
            </a:endParaRPr>
          </a:p>
        </p:txBody>
      </p:sp>
    </p:spTree>
    <p:extLst>
      <p:ext uri="{BB962C8B-B14F-4D97-AF65-F5344CB8AC3E}">
        <p14:creationId xmlns:p14="http://schemas.microsoft.com/office/powerpoint/2010/main" val="268216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A646DD5C-6ECA-40A4-9C81-850AACA554F3}"/>
              </a:ext>
            </a:extLst>
          </p:cNvPr>
          <p:cNvGrpSpPr/>
          <p:nvPr/>
        </p:nvGrpSpPr>
        <p:grpSpPr>
          <a:xfrm>
            <a:off x="419283" y="104507"/>
            <a:ext cx="8305434" cy="6648987"/>
            <a:chOff x="419283" y="188640"/>
            <a:chExt cx="8305434" cy="6648987"/>
          </a:xfrm>
        </p:grpSpPr>
        <p:pic>
          <p:nvPicPr>
            <p:cNvPr id="60" name="Picture 3"/>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76036" y="5299442"/>
              <a:ext cx="3543849" cy="1510888"/>
            </a:xfrm>
            <a:prstGeom prst="rect">
              <a:avLst/>
            </a:prstGeom>
            <a:solidFill>
              <a:srgbClr val="99FFCC"/>
            </a:solidFill>
            <a:ln>
              <a:noFill/>
            </a:ln>
            <a:effectLst/>
          </p:spPr>
        </p:pic>
        <p:pic>
          <p:nvPicPr>
            <p:cNvPr id="62" name="Picture 5"/>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5221082" y="5260196"/>
              <a:ext cx="3503635" cy="150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77" name="Connecteur droit avec flèche 2076"/>
            <p:cNvCxnSpPr/>
            <p:nvPr/>
          </p:nvCxnSpPr>
          <p:spPr>
            <a:xfrm flipH="1">
              <a:off x="1733110" y="2885819"/>
              <a:ext cx="4953423" cy="75079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815857" y="188640"/>
              <a:ext cx="7583157" cy="461665"/>
            </a:xfrm>
            <a:prstGeom prst="rect">
              <a:avLst/>
            </a:prstGeom>
            <a:noFill/>
          </p:spPr>
          <p:txBody>
            <a:bodyPr wrap="square" rtlCol="0">
              <a:spAutoFit/>
            </a:bodyPr>
            <a:lstStyle/>
            <a:p>
              <a:pPr algn="ctr"/>
              <a:r>
                <a:rPr lang="fr-FR" sz="2400" b="1" dirty="0"/>
                <a:t>Transfert de plasmide : réplication en cercle roulant</a:t>
              </a:r>
            </a:p>
          </p:txBody>
        </p:sp>
        <p:grpSp>
          <p:nvGrpSpPr>
            <p:cNvPr id="2079" name="Groupe 2078"/>
            <p:cNvGrpSpPr/>
            <p:nvPr/>
          </p:nvGrpSpPr>
          <p:grpSpPr>
            <a:xfrm>
              <a:off x="550469" y="1890950"/>
              <a:ext cx="921318" cy="834363"/>
              <a:chOff x="495164" y="1979578"/>
              <a:chExt cx="936104" cy="864096"/>
            </a:xfrm>
          </p:grpSpPr>
          <p:sp>
            <p:nvSpPr>
              <p:cNvPr id="4" name="Ellipse 3"/>
              <p:cNvSpPr/>
              <p:nvPr/>
            </p:nvSpPr>
            <p:spPr>
              <a:xfrm>
                <a:off x="603176" y="2087590"/>
                <a:ext cx="720080"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95164" y="1979578"/>
                <a:ext cx="936104" cy="8640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419283" y="1162315"/>
              <a:ext cx="1204801" cy="564654"/>
            </a:xfrm>
            <a:prstGeom prst="rect">
              <a:avLst/>
            </a:prstGeom>
            <a:noFill/>
          </p:spPr>
          <p:txBody>
            <a:bodyPr wrap="square" rtlCol="0">
              <a:spAutoFit/>
            </a:bodyPr>
            <a:lstStyle/>
            <a:p>
              <a:pPr algn="ctr"/>
              <a:r>
                <a:rPr lang="fr-FR" sz="1600" b="1" dirty="0"/>
                <a:t>plasmide F</a:t>
              </a:r>
            </a:p>
            <a:p>
              <a:r>
                <a:rPr lang="fr-FR" sz="1600" b="1" dirty="0" err="1"/>
                <a:t>bicaténaire</a:t>
              </a:r>
              <a:endParaRPr lang="fr-FR" sz="1600" b="1" dirty="0"/>
            </a:p>
          </p:txBody>
        </p:sp>
        <p:cxnSp>
          <p:nvCxnSpPr>
            <p:cNvPr id="12" name="Connecteur droit avec flèche 11"/>
            <p:cNvCxnSpPr/>
            <p:nvPr/>
          </p:nvCxnSpPr>
          <p:spPr>
            <a:xfrm>
              <a:off x="1624084" y="2317075"/>
              <a:ext cx="580536"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380565" y="1199159"/>
              <a:ext cx="994651" cy="564654"/>
            </a:xfrm>
            <a:prstGeom prst="rect">
              <a:avLst/>
            </a:prstGeom>
            <a:noFill/>
          </p:spPr>
          <p:txBody>
            <a:bodyPr wrap="square" rtlCol="0">
              <a:spAutoFit/>
            </a:bodyPr>
            <a:lstStyle/>
            <a:p>
              <a:pPr algn="ctr"/>
              <a:r>
                <a:rPr lang="fr-FR" sz="1600" dirty="0"/>
                <a:t>coupure d’un brin</a:t>
              </a:r>
            </a:p>
          </p:txBody>
        </p:sp>
        <p:grpSp>
          <p:nvGrpSpPr>
            <p:cNvPr id="17" name="Groupe 16"/>
            <p:cNvGrpSpPr/>
            <p:nvPr/>
          </p:nvGrpSpPr>
          <p:grpSpPr>
            <a:xfrm>
              <a:off x="2417232" y="1865128"/>
              <a:ext cx="992189" cy="834363"/>
              <a:chOff x="2555776" y="1952836"/>
              <a:chExt cx="1008112" cy="864096"/>
            </a:xfrm>
          </p:grpSpPr>
          <p:grpSp>
            <p:nvGrpSpPr>
              <p:cNvPr id="8" name="Groupe 7"/>
              <p:cNvGrpSpPr/>
              <p:nvPr/>
            </p:nvGrpSpPr>
            <p:grpSpPr>
              <a:xfrm>
                <a:off x="2555776" y="1952836"/>
                <a:ext cx="936104" cy="864096"/>
                <a:chOff x="3131840" y="1772816"/>
                <a:chExt cx="936104" cy="864096"/>
              </a:xfrm>
            </p:grpSpPr>
            <p:sp>
              <p:nvSpPr>
                <p:cNvPr id="9" name="Ellipse 8"/>
                <p:cNvSpPr/>
                <p:nvPr/>
              </p:nvSpPr>
              <p:spPr>
                <a:xfrm>
                  <a:off x="3239852" y="1880828"/>
                  <a:ext cx="720080"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131840" y="1772816"/>
                  <a:ext cx="936104" cy="8640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llipse 15"/>
              <p:cNvSpPr/>
              <p:nvPr/>
            </p:nvSpPr>
            <p:spPr>
              <a:xfrm>
                <a:off x="3419872" y="2232844"/>
                <a:ext cx="144016" cy="252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8" name="Connecteur droit avec flèche 17"/>
            <p:cNvCxnSpPr/>
            <p:nvPr/>
          </p:nvCxnSpPr>
          <p:spPr>
            <a:xfrm>
              <a:off x="3480291" y="2282310"/>
              <a:ext cx="865811" cy="34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e 19"/>
            <p:cNvGrpSpPr/>
            <p:nvPr/>
          </p:nvGrpSpPr>
          <p:grpSpPr>
            <a:xfrm>
              <a:off x="4492040" y="1865128"/>
              <a:ext cx="921318" cy="834363"/>
              <a:chOff x="3131840" y="1772816"/>
              <a:chExt cx="936104" cy="864096"/>
            </a:xfrm>
          </p:grpSpPr>
          <p:sp>
            <p:nvSpPr>
              <p:cNvPr id="22" name="Ellipse 21"/>
              <p:cNvSpPr/>
              <p:nvPr/>
            </p:nvSpPr>
            <p:spPr>
              <a:xfrm>
                <a:off x="3239852" y="1880828"/>
                <a:ext cx="720080"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3131840" y="1772816"/>
                <a:ext cx="936104" cy="8640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Arc 23"/>
            <p:cNvSpPr/>
            <p:nvPr/>
          </p:nvSpPr>
          <p:spPr>
            <a:xfrm rot="3457897">
              <a:off x="4666295" y="1887246"/>
              <a:ext cx="813538" cy="707442"/>
            </a:xfrm>
            <a:prstGeom prst="arc">
              <a:avLst>
                <a:gd name="adj1" fmla="val 15742640"/>
                <a:gd name="adj2" fmla="val 1067948"/>
              </a:avLst>
            </a:prstGeom>
            <a:noFill/>
            <a:ln w="1047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Arc 25"/>
            <p:cNvSpPr/>
            <p:nvPr/>
          </p:nvSpPr>
          <p:spPr>
            <a:xfrm rot="6127224">
              <a:off x="4614838" y="1851587"/>
              <a:ext cx="789224" cy="811183"/>
            </a:xfrm>
            <a:prstGeom prst="arc">
              <a:avLst>
                <a:gd name="adj1" fmla="val 14185044"/>
                <a:gd name="adj2" fmla="val 17597868"/>
              </a:avLst>
            </a:prstGeom>
            <a:noFill/>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Forme libre 26"/>
            <p:cNvSpPr/>
            <p:nvPr/>
          </p:nvSpPr>
          <p:spPr>
            <a:xfrm>
              <a:off x="5157516" y="2636624"/>
              <a:ext cx="599971" cy="212407"/>
            </a:xfrm>
            <a:custGeom>
              <a:avLst/>
              <a:gdLst>
                <a:gd name="connsiteX0" fmla="*/ 0 w 609600"/>
                <a:gd name="connsiteY0" fmla="*/ 16776 h 219976"/>
                <a:gd name="connsiteX1" fmla="*/ 241300 w 609600"/>
                <a:gd name="connsiteY1" fmla="*/ 16776 h 219976"/>
                <a:gd name="connsiteX2" fmla="*/ 317500 w 609600"/>
                <a:gd name="connsiteY2" fmla="*/ 67576 h 219976"/>
                <a:gd name="connsiteX3" fmla="*/ 368300 w 609600"/>
                <a:gd name="connsiteY3" fmla="*/ 181876 h 219976"/>
                <a:gd name="connsiteX4" fmla="*/ 444500 w 609600"/>
                <a:gd name="connsiteY4" fmla="*/ 207276 h 219976"/>
                <a:gd name="connsiteX5" fmla="*/ 482600 w 609600"/>
                <a:gd name="connsiteY5" fmla="*/ 219976 h 219976"/>
                <a:gd name="connsiteX6" fmla="*/ 520700 w 609600"/>
                <a:gd name="connsiteY6" fmla="*/ 207276 h 219976"/>
                <a:gd name="connsiteX7" fmla="*/ 558800 w 609600"/>
                <a:gd name="connsiteY7" fmla="*/ 169176 h 219976"/>
                <a:gd name="connsiteX8" fmla="*/ 596900 w 609600"/>
                <a:gd name="connsiteY8" fmla="*/ 143776 h 219976"/>
                <a:gd name="connsiteX9" fmla="*/ 609600 w 609600"/>
                <a:gd name="connsiteY9" fmla="*/ 105676 h 21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219976">
                  <a:moveTo>
                    <a:pt x="0" y="16776"/>
                  </a:moveTo>
                  <a:cubicBezTo>
                    <a:pt x="92082" y="1429"/>
                    <a:pt x="133184" y="-11675"/>
                    <a:pt x="241300" y="16776"/>
                  </a:cubicBezTo>
                  <a:cubicBezTo>
                    <a:pt x="270822" y="24545"/>
                    <a:pt x="317500" y="67576"/>
                    <a:pt x="317500" y="67576"/>
                  </a:cubicBezTo>
                  <a:cubicBezTo>
                    <a:pt x="321714" y="80218"/>
                    <a:pt x="342878" y="165987"/>
                    <a:pt x="368300" y="181876"/>
                  </a:cubicBezTo>
                  <a:cubicBezTo>
                    <a:pt x="391004" y="196066"/>
                    <a:pt x="419100" y="198809"/>
                    <a:pt x="444500" y="207276"/>
                  </a:cubicBezTo>
                  <a:lnTo>
                    <a:pt x="482600" y="219976"/>
                  </a:lnTo>
                  <a:cubicBezTo>
                    <a:pt x="495300" y="215743"/>
                    <a:pt x="509561" y="214702"/>
                    <a:pt x="520700" y="207276"/>
                  </a:cubicBezTo>
                  <a:cubicBezTo>
                    <a:pt x="535644" y="197313"/>
                    <a:pt x="545002" y="180674"/>
                    <a:pt x="558800" y="169176"/>
                  </a:cubicBezTo>
                  <a:cubicBezTo>
                    <a:pt x="570526" y="159405"/>
                    <a:pt x="584200" y="152243"/>
                    <a:pt x="596900" y="143776"/>
                  </a:cubicBezTo>
                  <a:lnTo>
                    <a:pt x="609600" y="105676"/>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a:xfrm>
              <a:off x="3584793" y="980728"/>
              <a:ext cx="3297255" cy="830997"/>
            </a:xfrm>
            <a:prstGeom prst="rect">
              <a:avLst/>
            </a:prstGeom>
            <a:solidFill>
              <a:schemeClr val="bg1"/>
            </a:solidFill>
          </p:spPr>
          <p:txBody>
            <a:bodyPr wrap="square" rtlCol="0">
              <a:spAutoFit/>
            </a:bodyPr>
            <a:lstStyle/>
            <a:p>
              <a:pPr algn="ctr"/>
              <a:r>
                <a:rPr lang="fr-FR" sz="1600" dirty="0"/>
                <a:t>une ADN polymérase </a:t>
              </a:r>
              <a:r>
                <a:rPr lang="fr-FR" sz="1600" dirty="0" smtClean="0"/>
                <a:t>bactérienne synthétise </a:t>
              </a:r>
              <a:r>
                <a:rPr lang="fr-FR" sz="1600" dirty="0"/>
                <a:t>le brin complémentaire du brin intact en déplaçant le brin coupé</a:t>
              </a:r>
            </a:p>
          </p:txBody>
        </p:sp>
        <p:cxnSp>
          <p:nvCxnSpPr>
            <p:cNvPr id="30" name="Connecteur droit avec flèche 29"/>
            <p:cNvCxnSpPr/>
            <p:nvPr/>
          </p:nvCxnSpPr>
          <p:spPr>
            <a:xfrm>
              <a:off x="5625360" y="2242294"/>
              <a:ext cx="637836"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5757487" y="3636611"/>
              <a:ext cx="2967230" cy="830997"/>
            </a:xfrm>
            <a:prstGeom prst="rect">
              <a:avLst/>
            </a:prstGeom>
            <a:noFill/>
          </p:spPr>
          <p:txBody>
            <a:bodyPr wrap="square" rtlCol="0">
              <a:spAutoFit/>
            </a:bodyPr>
            <a:lstStyle/>
            <a:p>
              <a:pPr algn="ctr"/>
              <a:r>
                <a:rPr lang="fr-FR" sz="1600" dirty="0"/>
                <a:t>une ADN polymérase synthétise le brin complémentaire du </a:t>
              </a:r>
            </a:p>
            <a:p>
              <a:pPr algn="ctr"/>
              <a:r>
                <a:rPr lang="fr-FR" sz="1600" dirty="0"/>
                <a:t>brin déplacé</a:t>
              </a:r>
            </a:p>
          </p:txBody>
        </p:sp>
        <p:grpSp>
          <p:nvGrpSpPr>
            <p:cNvPr id="2" name="Groupe 1"/>
            <p:cNvGrpSpPr/>
            <p:nvPr/>
          </p:nvGrpSpPr>
          <p:grpSpPr>
            <a:xfrm>
              <a:off x="6778570" y="1734587"/>
              <a:ext cx="1237441" cy="1801172"/>
              <a:chOff x="6778570" y="1734587"/>
              <a:chExt cx="1237441" cy="1801172"/>
            </a:xfrm>
          </p:grpSpPr>
          <p:sp>
            <p:nvSpPr>
              <p:cNvPr id="46" name="Ellipse 45"/>
              <p:cNvSpPr/>
              <p:nvPr/>
            </p:nvSpPr>
            <p:spPr>
              <a:xfrm>
                <a:off x="6882081" y="1845843"/>
                <a:ext cx="708706" cy="6496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57" name="Groupe 2056"/>
              <p:cNvGrpSpPr/>
              <p:nvPr/>
            </p:nvGrpSpPr>
            <p:grpSpPr>
              <a:xfrm>
                <a:off x="6778570" y="1766629"/>
                <a:ext cx="1237441" cy="1769130"/>
                <a:chOff x="6667500" y="1850827"/>
                <a:chExt cx="1257300" cy="1832173"/>
              </a:xfrm>
            </p:grpSpPr>
            <p:sp>
              <p:nvSpPr>
                <p:cNvPr id="48" name="Arc 47"/>
                <p:cNvSpPr/>
                <p:nvPr/>
              </p:nvSpPr>
              <p:spPr>
                <a:xfrm rot="17095957">
                  <a:off x="6700331" y="1819230"/>
                  <a:ext cx="867594" cy="930787"/>
                </a:xfrm>
                <a:prstGeom prst="arc">
                  <a:avLst>
                    <a:gd name="adj1" fmla="val 14719420"/>
                    <a:gd name="adj2" fmla="val 2610124"/>
                  </a:avLst>
                </a:prstGeom>
                <a:noFill/>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49" name="Forme libre 2048"/>
                <p:cNvSpPr/>
                <p:nvPr/>
              </p:nvSpPr>
              <p:spPr>
                <a:xfrm>
                  <a:off x="6667500" y="2336800"/>
                  <a:ext cx="1257300" cy="1346200"/>
                </a:xfrm>
                <a:custGeom>
                  <a:avLst/>
                  <a:gdLst>
                    <a:gd name="connsiteX0" fmla="*/ 0 w 1257300"/>
                    <a:gd name="connsiteY0" fmla="*/ 0 h 1346200"/>
                    <a:gd name="connsiteX1" fmla="*/ 25400 w 1257300"/>
                    <a:gd name="connsiteY1" fmla="*/ 355600 h 1346200"/>
                    <a:gd name="connsiteX2" fmla="*/ 38100 w 1257300"/>
                    <a:gd name="connsiteY2" fmla="*/ 393700 h 1346200"/>
                    <a:gd name="connsiteX3" fmla="*/ 76200 w 1257300"/>
                    <a:gd name="connsiteY3" fmla="*/ 520700 h 1346200"/>
                    <a:gd name="connsiteX4" fmla="*/ 114300 w 1257300"/>
                    <a:gd name="connsiteY4" fmla="*/ 596900 h 1346200"/>
                    <a:gd name="connsiteX5" fmla="*/ 165100 w 1257300"/>
                    <a:gd name="connsiteY5" fmla="*/ 673100 h 1346200"/>
                    <a:gd name="connsiteX6" fmla="*/ 203200 w 1257300"/>
                    <a:gd name="connsiteY6" fmla="*/ 749300 h 1346200"/>
                    <a:gd name="connsiteX7" fmla="*/ 228600 w 1257300"/>
                    <a:gd name="connsiteY7" fmla="*/ 787400 h 1346200"/>
                    <a:gd name="connsiteX8" fmla="*/ 241300 w 1257300"/>
                    <a:gd name="connsiteY8" fmla="*/ 825500 h 1346200"/>
                    <a:gd name="connsiteX9" fmla="*/ 279400 w 1257300"/>
                    <a:gd name="connsiteY9" fmla="*/ 863600 h 1346200"/>
                    <a:gd name="connsiteX10" fmla="*/ 317500 w 1257300"/>
                    <a:gd name="connsiteY10" fmla="*/ 914400 h 1346200"/>
                    <a:gd name="connsiteX11" fmla="*/ 393700 w 1257300"/>
                    <a:gd name="connsiteY11" fmla="*/ 965200 h 1346200"/>
                    <a:gd name="connsiteX12" fmla="*/ 431800 w 1257300"/>
                    <a:gd name="connsiteY12" fmla="*/ 990600 h 1346200"/>
                    <a:gd name="connsiteX13" fmla="*/ 482600 w 1257300"/>
                    <a:gd name="connsiteY13" fmla="*/ 1028700 h 1346200"/>
                    <a:gd name="connsiteX14" fmla="*/ 520700 w 1257300"/>
                    <a:gd name="connsiteY14" fmla="*/ 1041400 h 1346200"/>
                    <a:gd name="connsiteX15" fmla="*/ 596900 w 1257300"/>
                    <a:gd name="connsiteY15" fmla="*/ 1079500 h 1346200"/>
                    <a:gd name="connsiteX16" fmla="*/ 673100 w 1257300"/>
                    <a:gd name="connsiteY16" fmla="*/ 1130300 h 1346200"/>
                    <a:gd name="connsiteX17" fmla="*/ 711200 w 1257300"/>
                    <a:gd name="connsiteY17" fmla="*/ 1168400 h 1346200"/>
                    <a:gd name="connsiteX18" fmla="*/ 749300 w 1257300"/>
                    <a:gd name="connsiteY18" fmla="*/ 1181100 h 1346200"/>
                    <a:gd name="connsiteX19" fmla="*/ 825500 w 1257300"/>
                    <a:gd name="connsiteY19" fmla="*/ 1231900 h 1346200"/>
                    <a:gd name="connsiteX20" fmla="*/ 876300 w 1257300"/>
                    <a:gd name="connsiteY20" fmla="*/ 1257300 h 1346200"/>
                    <a:gd name="connsiteX21" fmla="*/ 901700 w 1257300"/>
                    <a:gd name="connsiteY21" fmla="*/ 1295400 h 1346200"/>
                    <a:gd name="connsiteX22" fmla="*/ 939800 w 1257300"/>
                    <a:gd name="connsiteY22" fmla="*/ 1308100 h 1346200"/>
                    <a:gd name="connsiteX23" fmla="*/ 1079500 w 1257300"/>
                    <a:gd name="connsiteY23" fmla="*/ 1346200 h 1346200"/>
                    <a:gd name="connsiteX24" fmla="*/ 1257300 w 1257300"/>
                    <a:gd name="connsiteY24" fmla="*/ 133350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7300" h="1346200">
                      <a:moveTo>
                        <a:pt x="0" y="0"/>
                      </a:moveTo>
                      <a:cubicBezTo>
                        <a:pt x="35589" y="177945"/>
                        <a:pt x="-5285" y="-43301"/>
                        <a:pt x="25400" y="355600"/>
                      </a:cubicBezTo>
                      <a:cubicBezTo>
                        <a:pt x="26427" y="368948"/>
                        <a:pt x="34422" y="380828"/>
                        <a:pt x="38100" y="393700"/>
                      </a:cubicBezTo>
                      <a:cubicBezTo>
                        <a:pt x="46974" y="424760"/>
                        <a:pt x="61110" y="498065"/>
                        <a:pt x="76200" y="520700"/>
                      </a:cubicBezTo>
                      <a:cubicBezTo>
                        <a:pt x="188960" y="689840"/>
                        <a:pt x="26666" y="439159"/>
                        <a:pt x="114300" y="596900"/>
                      </a:cubicBezTo>
                      <a:cubicBezTo>
                        <a:pt x="129125" y="623585"/>
                        <a:pt x="148167" y="647700"/>
                        <a:pt x="165100" y="673100"/>
                      </a:cubicBezTo>
                      <a:cubicBezTo>
                        <a:pt x="237893" y="782289"/>
                        <a:pt x="150620" y="644140"/>
                        <a:pt x="203200" y="749300"/>
                      </a:cubicBezTo>
                      <a:cubicBezTo>
                        <a:pt x="210026" y="762952"/>
                        <a:pt x="221774" y="773748"/>
                        <a:pt x="228600" y="787400"/>
                      </a:cubicBezTo>
                      <a:cubicBezTo>
                        <a:pt x="234587" y="799374"/>
                        <a:pt x="233874" y="814361"/>
                        <a:pt x="241300" y="825500"/>
                      </a:cubicBezTo>
                      <a:cubicBezTo>
                        <a:pt x="251263" y="840444"/>
                        <a:pt x="267711" y="849963"/>
                        <a:pt x="279400" y="863600"/>
                      </a:cubicBezTo>
                      <a:cubicBezTo>
                        <a:pt x="293175" y="879671"/>
                        <a:pt x="301680" y="900338"/>
                        <a:pt x="317500" y="914400"/>
                      </a:cubicBezTo>
                      <a:cubicBezTo>
                        <a:pt x="340316" y="934681"/>
                        <a:pt x="368300" y="948267"/>
                        <a:pt x="393700" y="965200"/>
                      </a:cubicBezTo>
                      <a:cubicBezTo>
                        <a:pt x="406400" y="973667"/>
                        <a:pt x="419589" y="981442"/>
                        <a:pt x="431800" y="990600"/>
                      </a:cubicBezTo>
                      <a:cubicBezTo>
                        <a:pt x="448733" y="1003300"/>
                        <a:pt x="464222" y="1018198"/>
                        <a:pt x="482600" y="1028700"/>
                      </a:cubicBezTo>
                      <a:cubicBezTo>
                        <a:pt x="494223" y="1035342"/>
                        <a:pt x="508726" y="1035413"/>
                        <a:pt x="520700" y="1041400"/>
                      </a:cubicBezTo>
                      <a:cubicBezTo>
                        <a:pt x="619177" y="1090639"/>
                        <a:pt x="501135" y="1047578"/>
                        <a:pt x="596900" y="1079500"/>
                      </a:cubicBezTo>
                      <a:cubicBezTo>
                        <a:pt x="718443" y="1201043"/>
                        <a:pt x="562822" y="1056782"/>
                        <a:pt x="673100" y="1130300"/>
                      </a:cubicBezTo>
                      <a:cubicBezTo>
                        <a:pt x="688044" y="1140263"/>
                        <a:pt x="696256" y="1158437"/>
                        <a:pt x="711200" y="1168400"/>
                      </a:cubicBezTo>
                      <a:cubicBezTo>
                        <a:pt x="722339" y="1175826"/>
                        <a:pt x="737598" y="1174599"/>
                        <a:pt x="749300" y="1181100"/>
                      </a:cubicBezTo>
                      <a:cubicBezTo>
                        <a:pt x="775985" y="1195925"/>
                        <a:pt x="798196" y="1218248"/>
                        <a:pt x="825500" y="1231900"/>
                      </a:cubicBezTo>
                      <a:lnTo>
                        <a:pt x="876300" y="1257300"/>
                      </a:lnTo>
                      <a:cubicBezTo>
                        <a:pt x="884767" y="1270000"/>
                        <a:pt x="889781" y="1285865"/>
                        <a:pt x="901700" y="1295400"/>
                      </a:cubicBezTo>
                      <a:cubicBezTo>
                        <a:pt x="912153" y="1303763"/>
                        <a:pt x="927826" y="1302113"/>
                        <a:pt x="939800" y="1308100"/>
                      </a:cubicBezTo>
                      <a:cubicBezTo>
                        <a:pt x="1035853" y="1356126"/>
                        <a:pt x="896668" y="1323346"/>
                        <a:pt x="1079500" y="1346200"/>
                      </a:cubicBezTo>
                      <a:lnTo>
                        <a:pt x="1257300" y="133350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052" name="Forme libre 2051"/>
              <p:cNvSpPr/>
              <p:nvPr/>
            </p:nvSpPr>
            <p:spPr>
              <a:xfrm>
                <a:off x="7566032" y="3270141"/>
                <a:ext cx="449978" cy="159419"/>
              </a:xfrm>
              <a:custGeom>
                <a:avLst/>
                <a:gdLst>
                  <a:gd name="connsiteX0" fmla="*/ 457200 w 457200"/>
                  <a:gd name="connsiteY0" fmla="*/ 152400 h 165100"/>
                  <a:gd name="connsiteX1" fmla="*/ 368300 w 457200"/>
                  <a:gd name="connsiteY1" fmla="*/ 139700 h 165100"/>
                  <a:gd name="connsiteX2" fmla="*/ 292100 w 457200"/>
                  <a:gd name="connsiteY2" fmla="*/ 165100 h 165100"/>
                  <a:gd name="connsiteX3" fmla="*/ 241300 w 457200"/>
                  <a:gd name="connsiteY3" fmla="*/ 152400 h 165100"/>
                  <a:gd name="connsiteX4" fmla="*/ 203200 w 457200"/>
                  <a:gd name="connsiteY4" fmla="*/ 127000 h 165100"/>
                  <a:gd name="connsiteX5" fmla="*/ 165100 w 457200"/>
                  <a:gd name="connsiteY5" fmla="*/ 114300 h 165100"/>
                  <a:gd name="connsiteX6" fmla="*/ 139700 w 457200"/>
                  <a:gd name="connsiteY6" fmla="*/ 76200 h 165100"/>
                  <a:gd name="connsiteX7" fmla="*/ 63500 w 457200"/>
                  <a:gd name="connsiteY7" fmla="*/ 50800 h 165100"/>
                  <a:gd name="connsiteX8" fmla="*/ 0 w 457200"/>
                  <a:gd name="connsiteY8" fmla="*/ 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165100">
                    <a:moveTo>
                      <a:pt x="457200" y="152400"/>
                    </a:moveTo>
                    <a:cubicBezTo>
                      <a:pt x="427567" y="148167"/>
                      <a:pt x="398146" y="137404"/>
                      <a:pt x="368300" y="139700"/>
                    </a:cubicBezTo>
                    <a:cubicBezTo>
                      <a:pt x="341605" y="141753"/>
                      <a:pt x="292100" y="165100"/>
                      <a:pt x="292100" y="165100"/>
                    </a:cubicBezTo>
                    <a:cubicBezTo>
                      <a:pt x="275167" y="160867"/>
                      <a:pt x="257343" y="159276"/>
                      <a:pt x="241300" y="152400"/>
                    </a:cubicBezTo>
                    <a:cubicBezTo>
                      <a:pt x="227271" y="146387"/>
                      <a:pt x="216852" y="133826"/>
                      <a:pt x="203200" y="127000"/>
                    </a:cubicBezTo>
                    <a:cubicBezTo>
                      <a:pt x="191226" y="121013"/>
                      <a:pt x="177800" y="118533"/>
                      <a:pt x="165100" y="114300"/>
                    </a:cubicBezTo>
                    <a:cubicBezTo>
                      <a:pt x="156633" y="101600"/>
                      <a:pt x="152643" y="84290"/>
                      <a:pt x="139700" y="76200"/>
                    </a:cubicBezTo>
                    <a:cubicBezTo>
                      <a:pt x="116996" y="62010"/>
                      <a:pt x="85777" y="65652"/>
                      <a:pt x="63500" y="50800"/>
                    </a:cubicBezTo>
                    <a:cubicBezTo>
                      <a:pt x="15437" y="18758"/>
                      <a:pt x="36193" y="36193"/>
                      <a:pt x="0" y="0"/>
                    </a:cubicBezTo>
                  </a:path>
                </a:pathLst>
              </a:cu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0" name="Arc 69"/>
              <p:cNvSpPr/>
              <p:nvPr/>
            </p:nvSpPr>
            <p:spPr>
              <a:xfrm rot="6300674">
                <a:off x="6814384" y="1700715"/>
                <a:ext cx="846071" cy="913816"/>
              </a:xfrm>
              <a:prstGeom prst="arc">
                <a:avLst>
                  <a:gd name="adj1" fmla="val 14042721"/>
                  <a:gd name="adj2" fmla="val 2059311"/>
                </a:avLst>
              </a:prstGeom>
              <a:noFill/>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75" name="Ellipse 74"/>
            <p:cNvSpPr/>
            <p:nvPr/>
          </p:nvSpPr>
          <p:spPr>
            <a:xfrm>
              <a:off x="667330" y="3600408"/>
              <a:ext cx="708706" cy="6257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Arc 73"/>
            <p:cNvSpPr/>
            <p:nvPr/>
          </p:nvSpPr>
          <p:spPr>
            <a:xfrm rot="6300674">
              <a:off x="603562" y="3463004"/>
              <a:ext cx="826422" cy="900580"/>
            </a:xfrm>
            <a:prstGeom prst="arc">
              <a:avLst>
                <a:gd name="adj1" fmla="val 14719420"/>
                <a:gd name="adj2" fmla="val 12074053"/>
              </a:avLst>
            </a:prstGeom>
            <a:noFill/>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63" name="Forme libre 2062"/>
            <p:cNvSpPr/>
            <p:nvPr/>
          </p:nvSpPr>
          <p:spPr>
            <a:xfrm>
              <a:off x="1320534" y="3565952"/>
              <a:ext cx="575280" cy="724995"/>
            </a:xfrm>
            <a:custGeom>
              <a:avLst/>
              <a:gdLst>
                <a:gd name="connsiteX0" fmla="*/ 76512 w 584512"/>
                <a:gd name="connsiteY0" fmla="*/ 127000 h 750830"/>
                <a:gd name="connsiteX1" fmla="*/ 25712 w 584512"/>
                <a:gd name="connsiteY1" fmla="*/ 63500 h 750830"/>
                <a:gd name="connsiteX2" fmla="*/ 312 w 584512"/>
                <a:gd name="connsiteY2" fmla="*/ 25400 h 750830"/>
                <a:gd name="connsiteX3" fmla="*/ 38412 w 584512"/>
                <a:gd name="connsiteY3" fmla="*/ 0 h 750830"/>
                <a:gd name="connsiteX4" fmla="*/ 127312 w 584512"/>
                <a:gd name="connsiteY4" fmla="*/ 63500 h 750830"/>
                <a:gd name="connsiteX5" fmla="*/ 165412 w 584512"/>
                <a:gd name="connsiteY5" fmla="*/ 101600 h 750830"/>
                <a:gd name="connsiteX6" fmla="*/ 216212 w 584512"/>
                <a:gd name="connsiteY6" fmla="*/ 177800 h 750830"/>
                <a:gd name="connsiteX7" fmla="*/ 241612 w 584512"/>
                <a:gd name="connsiteY7" fmla="*/ 215900 h 750830"/>
                <a:gd name="connsiteX8" fmla="*/ 254312 w 584512"/>
                <a:gd name="connsiteY8" fmla="*/ 254000 h 750830"/>
                <a:gd name="connsiteX9" fmla="*/ 279712 w 584512"/>
                <a:gd name="connsiteY9" fmla="*/ 304800 h 750830"/>
                <a:gd name="connsiteX10" fmla="*/ 305112 w 584512"/>
                <a:gd name="connsiteY10" fmla="*/ 381000 h 750830"/>
                <a:gd name="connsiteX11" fmla="*/ 330512 w 584512"/>
                <a:gd name="connsiteY11" fmla="*/ 482600 h 750830"/>
                <a:gd name="connsiteX12" fmla="*/ 343212 w 584512"/>
                <a:gd name="connsiteY12" fmla="*/ 571500 h 750830"/>
                <a:gd name="connsiteX13" fmla="*/ 368612 w 584512"/>
                <a:gd name="connsiteY13" fmla="*/ 660400 h 750830"/>
                <a:gd name="connsiteX14" fmla="*/ 394012 w 584512"/>
                <a:gd name="connsiteY14" fmla="*/ 698500 h 750830"/>
                <a:gd name="connsiteX15" fmla="*/ 432112 w 584512"/>
                <a:gd name="connsiteY15" fmla="*/ 711200 h 750830"/>
                <a:gd name="connsiteX16" fmla="*/ 470212 w 584512"/>
                <a:gd name="connsiteY16" fmla="*/ 736600 h 750830"/>
                <a:gd name="connsiteX17" fmla="*/ 584512 w 584512"/>
                <a:gd name="connsiteY17" fmla="*/ 749300 h 7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512" h="750830">
                  <a:moveTo>
                    <a:pt x="76512" y="127000"/>
                  </a:moveTo>
                  <a:cubicBezTo>
                    <a:pt x="59579" y="105833"/>
                    <a:pt x="41976" y="85185"/>
                    <a:pt x="25712" y="63500"/>
                  </a:cubicBezTo>
                  <a:cubicBezTo>
                    <a:pt x="16554" y="51289"/>
                    <a:pt x="-2681" y="40367"/>
                    <a:pt x="312" y="25400"/>
                  </a:cubicBezTo>
                  <a:cubicBezTo>
                    <a:pt x="3305" y="10433"/>
                    <a:pt x="25712" y="8467"/>
                    <a:pt x="38412" y="0"/>
                  </a:cubicBezTo>
                  <a:cubicBezTo>
                    <a:pt x="171547" y="22189"/>
                    <a:pt x="81444" y="-16769"/>
                    <a:pt x="127312" y="63500"/>
                  </a:cubicBezTo>
                  <a:cubicBezTo>
                    <a:pt x="136223" y="79094"/>
                    <a:pt x="154385" y="87423"/>
                    <a:pt x="165412" y="101600"/>
                  </a:cubicBezTo>
                  <a:cubicBezTo>
                    <a:pt x="184154" y="125697"/>
                    <a:pt x="199279" y="152400"/>
                    <a:pt x="216212" y="177800"/>
                  </a:cubicBezTo>
                  <a:cubicBezTo>
                    <a:pt x="224679" y="190500"/>
                    <a:pt x="236785" y="201420"/>
                    <a:pt x="241612" y="215900"/>
                  </a:cubicBezTo>
                  <a:cubicBezTo>
                    <a:pt x="245845" y="228600"/>
                    <a:pt x="249039" y="241695"/>
                    <a:pt x="254312" y="254000"/>
                  </a:cubicBezTo>
                  <a:cubicBezTo>
                    <a:pt x="261770" y="271401"/>
                    <a:pt x="272681" y="287222"/>
                    <a:pt x="279712" y="304800"/>
                  </a:cubicBezTo>
                  <a:cubicBezTo>
                    <a:pt x="289656" y="329659"/>
                    <a:pt x="296645" y="355600"/>
                    <a:pt x="305112" y="381000"/>
                  </a:cubicBezTo>
                  <a:cubicBezTo>
                    <a:pt x="321470" y="430074"/>
                    <a:pt x="320295" y="421298"/>
                    <a:pt x="330512" y="482600"/>
                  </a:cubicBezTo>
                  <a:cubicBezTo>
                    <a:pt x="335433" y="512127"/>
                    <a:pt x="337857" y="542049"/>
                    <a:pt x="343212" y="571500"/>
                  </a:cubicBezTo>
                  <a:cubicBezTo>
                    <a:pt x="345537" y="584289"/>
                    <a:pt x="360840" y="644855"/>
                    <a:pt x="368612" y="660400"/>
                  </a:cubicBezTo>
                  <a:cubicBezTo>
                    <a:pt x="375438" y="674052"/>
                    <a:pt x="382093" y="688965"/>
                    <a:pt x="394012" y="698500"/>
                  </a:cubicBezTo>
                  <a:cubicBezTo>
                    <a:pt x="404465" y="706863"/>
                    <a:pt x="420138" y="705213"/>
                    <a:pt x="432112" y="711200"/>
                  </a:cubicBezTo>
                  <a:cubicBezTo>
                    <a:pt x="445764" y="718026"/>
                    <a:pt x="456560" y="729774"/>
                    <a:pt x="470212" y="736600"/>
                  </a:cubicBezTo>
                  <a:cubicBezTo>
                    <a:pt x="511676" y="757332"/>
                    <a:pt x="534262" y="749300"/>
                    <a:pt x="584512" y="7493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6" name="ZoneTexte 85"/>
            <p:cNvSpPr txBox="1"/>
            <p:nvPr/>
          </p:nvSpPr>
          <p:spPr>
            <a:xfrm>
              <a:off x="1038615" y="4558795"/>
              <a:ext cx="2058775" cy="564654"/>
            </a:xfrm>
            <a:prstGeom prst="rect">
              <a:avLst/>
            </a:prstGeom>
            <a:noFill/>
          </p:spPr>
          <p:txBody>
            <a:bodyPr wrap="square" rtlCol="0">
              <a:spAutoFit/>
            </a:bodyPr>
            <a:lstStyle/>
            <a:p>
              <a:pPr algn="ctr"/>
              <a:r>
                <a:rPr lang="fr-FR" sz="1600" dirty="0"/>
                <a:t>le brin linéaire</a:t>
              </a:r>
            </a:p>
            <a:p>
              <a:pPr algn="ctr"/>
              <a:r>
                <a:rPr lang="fr-FR" sz="1600" dirty="0"/>
                <a:t>s’engage dans le </a:t>
              </a:r>
              <a:r>
                <a:rPr lang="fr-FR" sz="1600" dirty="0" err="1"/>
                <a:t>pilus</a:t>
              </a:r>
              <a:endParaRPr lang="fr-FR" sz="1600" dirty="0"/>
            </a:p>
          </p:txBody>
        </p:sp>
        <p:grpSp>
          <p:nvGrpSpPr>
            <p:cNvPr id="32" name="Groupe 31"/>
            <p:cNvGrpSpPr/>
            <p:nvPr/>
          </p:nvGrpSpPr>
          <p:grpSpPr>
            <a:xfrm>
              <a:off x="3027427" y="4123800"/>
              <a:ext cx="877963" cy="419911"/>
              <a:chOff x="3011874" y="4291995"/>
              <a:chExt cx="892053" cy="434875"/>
            </a:xfrm>
          </p:grpSpPr>
          <p:grpSp>
            <p:nvGrpSpPr>
              <p:cNvPr id="2072" name="Groupe 2071"/>
              <p:cNvGrpSpPr/>
              <p:nvPr/>
            </p:nvGrpSpPr>
            <p:grpSpPr>
              <a:xfrm>
                <a:off x="3011874" y="4291995"/>
                <a:ext cx="818083" cy="434875"/>
                <a:chOff x="3038253" y="4723014"/>
                <a:chExt cx="818083" cy="434875"/>
              </a:xfrm>
            </p:grpSpPr>
            <p:grpSp>
              <p:nvGrpSpPr>
                <p:cNvPr id="2071" name="Groupe 2070"/>
                <p:cNvGrpSpPr/>
                <p:nvPr/>
              </p:nvGrpSpPr>
              <p:grpSpPr>
                <a:xfrm>
                  <a:off x="3038253" y="4723014"/>
                  <a:ext cx="818083" cy="432048"/>
                  <a:chOff x="7348489" y="764703"/>
                  <a:chExt cx="818083" cy="432048"/>
                </a:xfrm>
              </p:grpSpPr>
              <p:sp>
                <p:nvSpPr>
                  <p:cNvPr id="2069" name="Rectangle 2068"/>
                  <p:cNvSpPr/>
                  <p:nvPr/>
                </p:nvSpPr>
                <p:spPr>
                  <a:xfrm>
                    <a:off x="7429500" y="764703"/>
                    <a:ext cx="737072" cy="432047"/>
                  </a:xfrm>
                  <a:prstGeom prst="rect">
                    <a:avLst/>
                  </a:prstGeom>
                  <a:pattFill prst="pct4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p:cNvSpPr/>
                  <p:nvPr/>
                </p:nvSpPr>
                <p:spPr>
                  <a:xfrm>
                    <a:off x="7348489" y="764704"/>
                    <a:ext cx="162022" cy="43204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70" name="Ellipse 2069"/>
                <p:cNvSpPr/>
                <p:nvPr/>
              </p:nvSpPr>
              <p:spPr>
                <a:xfrm>
                  <a:off x="3590177" y="4725843"/>
                  <a:ext cx="45719" cy="432046"/>
                </a:xfrm>
                <a:prstGeom prst="ellipse">
                  <a:avLst/>
                </a:prstGeom>
                <a:pattFill prst="pct4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74" name="Ellipse 2073"/>
              <p:cNvSpPr/>
              <p:nvPr/>
            </p:nvSpPr>
            <p:spPr>
              <a:xfrm>
                <a:off x="3779912" y="4297652"/>
                <a:ext cx="124015" cy="429218"/>
              </a:xfrm>
              <a:prstGeom prst="ellipse">
                <a:avLst/>
              </a:prstGeom>
              <a:pattFill prst="pct4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4" name="Ellipse 103"/>
            <p:cNvSpPr/>
            <p:nvPr/>
          </p:nvSpPr>
          <p:spPr>
            <a:xfrm>
              <a:off x="3958554" y="5816634"/>
              <a:ext cx="493362" cy="4765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p:cNvSpPr/>
            <p:nvPr/>
          </p:nvSpPr>
          <p:spPr>
            <a:xfrm>
              <a:off x="3884550" y="5737217"/>
              <a:ext cx="641371" cy="63533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p:cNvSpPr/>
            <p:nvPr/>
          </p:nvSpPr>
          <p:spPr>
            <a:xfrm>
              <a:off x="5612886" y="5755756"/>
              <a:ext cx="509264" cy="46428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Arc 110"/>
            <p:cNvSpPr/>
            <p:nvPr/>
          </p:nvSpPr>
          <p:spPr>
            <a:xfrm rot="6300674">
              <a:off x="5560939" y="5655284"/>
              <a:ext cx="613158" cy="647141"/>
            </a:xfrm>
            <a:prstGeom prst="arc">
              <a:avLst>
                <a:gd name="adj1" fmla="val 14719420"/>
                <a:gd name="adj2" fmla="val 13888098"/>
              </a:avLst>
            </a:prstGeom>
            <a:noFill/>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2" name="Rectangle 121"/>
            <p:cNvSpPr/>
            <p:nvPr/>
          </p:nvSpPr>
          <p:spPr>
            <a:xfrm>
              <a:off x="4790317" y="5803553"/>
              <a:ext cx="547554" cy="308916"/>
            </a:xfrm>
            <a:prstGeom prst="rect">
              <a:avLst/>
            </a:prstGeom>
            <a:pattFill prst="pct4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2" name="Connecteur droit 81"/>
            <p:cNvCxnSpPr/>
            <p:nvPr/>
          </p:nvCxnSpPr>
          <p:spPr>
            <a:xfrm>
              <a:off x="1895814" y="4409010"/>
              <a:ext cx="12402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62" name="Connecteur droit 2061"/>
            <p:cNvCxnSpPr/>
            <p:nvPr/>
          </p:nvCxnSpPr>
          <p:spPr>
            <a:xfrm>
              <a:off x="1882820" y="4295953"/>
              <a:ext cx="12402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Connecteur droit avec flèche 143"/>
            <p:cNvCxnSpPr/>
            <p:nvPr/>
          </p:nvCxnSpPr>
          <p:spPr>
            <a:xfrm>
              <a:off x="4050156" y="4540981"/>
              <a:ext cx="902542" cy="105953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5" name="Forme libre 94"/>
            <p:cNvSpPr/>
            <p:nvPr/>
          </p:nvSpPr>
          <p:spPr>
            <a:xfrm>
              <a:off x="1551868" y="4138520"/>
              <a:ext cx="362483" cy="282049"/>
            </a:xfrm>
            <a:custGeom>
              <a:avLst/>
              <a:gdLst>
                <a:gd name="connsiteX0" fmla="*/ 0 w 368300"/>
                <a:gd name="connsiteY0" fmla="*/ 0 h 292100"/>
                <a:gd name="connsiteX1" fmla="*/ 25400 w 368300"/>
                <a:gd name="connsiteY1" fmla="*/ 101600 h 292100"/>
                <a:gd name="connsiteX2" fmla="*/ 38100 w 368300"/>
                <a:gd name="connsiteY2" fmla="*/ 152400 h 292100"/>
                <a:gd name="connsiteX3" fmla="*/ 88900 w 368300"/>
                <a:gd name="connsiteY3" fmla="*/ 228600 h 292100"/>
                <a:gd name="connsiteX4" fmla="*/ 127000 w 368300"/>
                <a:gd name="connsiteY4" fmla="*/ 241300 h 292100"/>
                <a:gd name="connsiteX5" fmla="*/ 215900 w 368300"/>
                <a:gd name="connsiteY5" fmla="*/ 266700 h 292100"/>
                <a:gd name="connsiteX6" fmla="*/ 254000 w 368300"/>
                <a:gd name="connsiteY6" fmla="*/ 292100 h 292100"/>
                <a:gd name="connsiteX7" fmla="*/ 368300 w 368300"/>
                <a:gd name="connsiteY7" fmla="*/ 2921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300" h="292100">
                  <a:moveTo>
                    <a:pt x="0" y="0"/>
                  </a:moveTo>
                  <a:cubicBezTo>
                    <a:pt x="25820" y="129102"/>
                    <a:pt x="-635" y="10478"/>
                    <a:pt x="25400" y="101600"/>
                  </a:cubicBezTo>
                  <a:cubicBezTo>
                    <a:pt x="30195" y="118383"/>
                    <a:pt x="30294" y="136788"/>
                    <a:pt x="38100" y="152400"/>
                  </a:cubicBezTo>
                  <a:cubicBezTo>
                    <a:pt x="51752" y="179704"/>
                    <a:pt x="59940" y="218947"/>
                    <a:pt x="88900" y="228600"/>
                  </a:cubicBezTo>
                  <a:cubicBezTo>
                    <a:pt x="101600" y="232833"/>
                    <a:pt x="114128" y="237622"/>
                    <a:pt x="127000" y="241300"/>
                  </a:cubicBezTo>
                  <a:cubicBezTo>
                    <a:pt x="145989" y="246725"/>
                    <a:pt x="195600" y="256550"/>
                    <a:pt x="215900" y="266700"/>
                  </a:cubicBezTo>
                  <a:cubicBezTo>
                    <a:pt x="229552" y="273526"/>
                    <a:pt x="241300" y="283633"/>
                    <a:pt x="254000" y="292100"/>
                  </a:cubicBezTo>
                  <a:cubicBezTo>
                    <a:pt x="361541" y="278657"/>
                    <a:pt x="331466" y="255266"/>
                    <a:pt x="368300" y="292100"/>
                  </a:cubicBezTo>
                </a:path>
              </a:pathLst>
            </a:cu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4" name="ZoneTexte 153"/>
            <p:cNvSpPr txBox="1"/>
            <p:nvPr/>
          </p:nvSpPr>
          <p:spPr>
            <a:xfrm>
              <a:off x="4607435" y="4695542"/>
              <a:ext cx="2058775" cy="584775"/>
            </a:xfrm>
            <a:prstGeom prst="rect">
              <a:avLst/>
            </a:prstGeom>
            <a:noFill/>
          </p:spPr>
          <p:txBody>
            <a:bodyPr wrap="square" rtlCol="0">
              <a:spAutoFit/>
            </a:bodyPr>
            <a:lstStyle/>
            <a:p>
              <a:pPr algn="ctr"/>
              <a:r>
                <a:rPr lang="fr-FR" sz="1600" dirty="0"/>
                <a:t>transfert génétique unidirectionnel</a:t>
              </a:r>
            </a:p>
          </p:txBody>
        </p:sp>
        <p:sp>
          <p:nvSpPr>
            <p:cNvPr id="19" name="ZoneTexte 18">
              <a:extLst>
                <a:ext uri="{FF2B5EF4-FFF2-40B4-BE49-F238E27FC236}">
                  <a16:creationId xmlns:a16="http://schemas.microsoft.com/office/drawing/2014/main" id="{8CF1D54E-DD6D-42FA-9B44-3E045798AFD8}"/>
                </a:ext>
              </a:extLst>
            </p:cNvPr>
            <p:cNvSpPr txBox="1"/>
            <p:nvPr/>
          </p:nvSpPr>
          <p:spPr>
            <a:xfrm>
              <a:off x="3029530" y="6440998"/>
              <a:ext cx="422876" cy="369332"/>
            </a:xfrm>
            <a:prstGeom prst="rect">
              <a:avLst/>
            </a:prstGeom>
            <a:noFill/>
          </p:spPr>
          <p:txBody>
            <a:bodyPr wrap="square" rtlCol="0">
              <a:spAutoFit/>
            </a:bodyPr>
            <a:lstStyle/>
            <a:p>
              <a:r>
                <a:rPr lang="fr-FR" dirty="0"/>
                <a:t>F</a:t>
              </a:r>
              <a:r>
                <a:rPr lang="fr-FR" b="1" baseline="30000" dirty="0"/>
                <a:t>+</a:t>
              </a:r>
            </a:p>
          </p:txBody>
        </p:sp>
        <p:sp>
          <p:nvSpPr>
            <p:cNvPr id="61" name="ZoneTexte 60">
              <a:extLst>
                <a:ext uri="{FF2B5EF4-FFF2-40B4-BE49-F238E27FC236}">
                  <a16:creationId xmlns:a16="http://schemas.microsoft.com/office/drawing/2014/main" id="{0E0BEEB5-C524-47A5-90BB-59B0185676CE}"/>
                </a:ext>
              </a:extLst>
            </p:cNvPr>
            <p:cNvSpPr txBox="1"/>
            <p:nvPr/>
          </p:nvSpPr>
          <p:spPr>
            <a:xfrm>
              <a:off x="7024996" y="6468295"/>
              <a:ext cx="422876" cy="369332"/>
            </a:xfrm>
            <a:prstGeom prst="rect">
              <a:avLst/>
            </a:prstGeom>
            <a:noFill/>
          </p:spPr>
          <p:txBody>
            <a:bodyPr wrap="square" rtlCol="0">
              <a:spAutoFit/>
            </a:bodyPr>
            <a:lstStyle/>
            <a:p>
              <a:r>
                <a:rPr lang="fr-FR" dirty="0"/>
                <a:t>F</a:t>
              </a:r>
              <a:r>
                <a:rPr lang="fr-FR" b="1" baseline="30000" dirty="0"/>
                <a:t>-</a:t>
              </a:r>
            </a:p>
          </p:txBody>
        </p:sp>
      </p:grpSp>
    </p:spTree>
    <p:extLst>
      <p:ext uri="{BB962C8B-B14F-4D97-AF65-F5344CB8AC3E}">
        <p14:creationId xmlns:p14="http://schemas.microsoft.com/office/powerpoint/2010/main" val="7619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019749" y="188640"/>
            <a:ext cx="7104502" cy="6480720"/>
            <a:chOff x="1115616" y="105986"/>
            <a:chExt cx="7104502" cy="6480720"/>
          </a:xfrm>
        </p:grpSpPr>
        <p:sp>
          <p:nvSpPr>
            <p:cNvPr id="3" name="ZoneTexte 2"/>
            <p:cNvSpPr txBox="1"/>
            <p:nvPr/>
          </p:nvSpPr>
          <p:spPr>
            <a:xfrm>
              <a:off x="2075579" y="105986"/>
              <a:ext cx="5184576" cy="461665"/>
            </a:xfrm>
            <a:prstGeom prst="rect">
              <a:avLst/>
            </a:prstGeom>
            <a:noFill/>
          </p:spPr>
          <p:txBody>
            <a:bodyPr wrap="square" rtlCol="0">
              <a:spAutoFit/>
            </a:bodyPr>
            <a:lstStyle/>
            <a:p>
              <a:pPr algn="ctr"/>
              <a:r>
                <a:rPr lang="fr-FR" sz="2400" b="1" dirty="0"/>
                <a:t>Conjugaison entre bactéries F</a:t>
              </a:r>
              <a:r>
                <a:rPr lang="fr-FR" sz="2400" b="1" baseline="30000" dirty="0"/>
                <a:t>+</a:t>
              </a:r>
              <a:r>
                <a:rPr lang="fr-FR" sz="2400" b="1" dirty="0"/>
                <a:t> et F</a:t>
              </a:r>
              <a:r>
                <a:rPr lang="fr-FR" sz="2400" b="1" baseline="30000" dirty="0"/>
                <a:t>-</a:t>
              </a:r>
            </a:p>
          </p:txBody>
        </p:sp>
        <p:pic>
          <p:nvPicPr>
            <p:cNvPr id="2" name="Image 1"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63854" y="980728"/>
              <a:ext cx="5816293" cy="5605978"/>
            </a:xfrm>
            <a:prstGeom prst="rect">
              <a:avLst/>
            </a:prstGeom>
          </p:spPr>
        </p:pic>
        <p:sp>
          <p:nvSpPr>
            <p:cNvPr id="5" name="ZoneTexte 4"/>
            <p:cNvSpPr txBox="1"/>
            <p:nvPr/>
          </p:nvSpPr>
          <p:spPr>
            <a:xfrm>
              <a:off x="1115616" y="842228"/>
              <a:ext cx="3384376" cy="276999"/>
            </a:xfrm>
            <a:prstGeom prst="rect">
              <a:avLst/>
            </a:prstGeom>
            <a:solidFill>
              <a:schemeClr val="bg1"/>
            </a:solidFill>
          </p:spPr>
          <p:txBody>
            <a:bodyPr wrap="square" rtlCol="0">
              <a:spAutoFit/>
            </a:bodyPr>
            <a:lstStyle/>
            <a:p>
              <a:r>
                <a:rPr lang="fr-FR" sz="1200" dirty="0"/>
                <a:t>chromosome bactérien                           plasmide F</a:t>
              </a:r>
            </a:p>
          </p:txBody>
        </p:sp>
        <p:sp>
          <p:nvSpPr>
            <p:cNvPr id="10" name="ZoneTexte 9"/>
            <p:cNvSpPr txBox="1"/>
            <p:nvPr/>
          </p:nvSpPr>
          <p:spPr>
            <a:xfrm>
              <a:off x="5526106" y="842227"/>
              <a:ext cx="1692188" cy="276999"/>
            </a:xfrm>
            <a:prstGeom prst="rect">
              <a:avLst/>
            </a:prstGeom>
            <a:solidFill>
              <a:schemeClr val="bg1"/>
            </a:solidFill>
          </p:spPr>
          <p:txBody>
            <a:bodyPr wrap="square" rtlCol="0">
              <a:spAutoFit/>
            </a:bodyPr>
            <a:lstStyle/>
            <a:p>
              <a:r>
                <a:rPr lang="fr-FR" sz="1200" dirty="0"/>
                <a:t>chromosome bactérien</a:t>
              </a:r>
            </a:p>
          </p:txBody>
        </p:sp>
        <p:sp>
          <p:nvSpPr>
            <p:cNvPr id="6" name="ZoneTexte 5"/>
            <p:cNvSpPr txBox="1"/>
            <p:nvPr/>
          </p:nvSpPr>
          <p:spPr>
            <a:xfrm>
              <a:off x="1663854" y="2009180"/>
              <a:ext cx="2412268" cy="369332"/>
            </a:xfrm>
            <a:prstGeom prst="rect">
              <a:avLst/>
            </a:prstGeom>
            <a:solidFill>
              <a:schemeClr val="bg1"/>
            </a:solidFill>
          </p:spPr>
          <p:txBody>
            <a:bodyPr wrap="square" rtlCol="0">
              <a:spAutoFit/>
            </a:bodyPr>
            <a:lstStyle/>
            <a:p>
              <a:pPr algn="ctr"/>
              <a:r>
                <a:rPr lang="fr-FR" b="1" dirty="0"/>
                <a:t>Souche A donneuse F</a:t>
              </a:r>
              <a:r>
                <a:rPr lang="fr-FR" b="1" baseline="30000" dirty="0"/>
                <a:t>+</a:t>
              </a:r>
            </a:p>
          </p:txBody>
        </p:sp>
        <p:sp>
          <p:nvSpPr>
            <p:cNvPr id="12" name="ZoneTexte 11"/>
            <p:cNvSpPr txBox="1"/>
            <p:nvPr/>
          </p:nvSpPr>
          <p:spPr>
            <a:xfrm>
              <a:off x="4968044" y="1988840"/>
              <a:ext cx="2412268" cy="369332"/>
            </a:xfrm>
            <a:prstGeom prst="rect">
              <a:avLst/>
            </a:prstGeom>
            <a:solidFill>
              <a:schemeClr val="bg1"/>
            </a:solidFill>
          </p:spPr>
          <p:txBody>
            <a:bodyPr wrap="square" rtlCol="0">
              <a:spAutoFit/>
            </a:bodyPr>
            <a:lstStyle/>
            <a:p>
              <a:pPr algn="ctr"/>
              <a:r>
                <a:rPr lang="fr-FR" b="1" dirty="0"/>
                <a:t>Souche B receveuse F</a:t>
              </a:r>
              <a:r>
                <a:rPr lang="fr-FR" b="1" baseline="30000" dirty="0"/>
                <a:t>-</a:t>
              </a:r>
            </a:p>
          </p:txBody>
        </p:sp>
        <p:sp>
          <p:nvSpPr>
            <p:cNvPr id="14" name="ZoneTexte 13"/>
            <p:cNvSpPr txBox="1"/>
            <p:nvPr/>
          </p:nvSpPr>
          <p:spPr>
            <a:xfrm>
              <a:off x="1601670" y="6145366"/>
              <a:ext cx="2412268" cy="369332"/>
            </a:xfrm>
            <a:prstGeom prst="rect">
              <a:avLst/>
            </a:prstGeom>
            <a:solidFill>
              <a:schemeClr val="bg1"/>
            </a:solidFill>
          </p:spPr>
          <p:txBody>
            <a:bodyPr wrap="square" rtlCol="0">
              <a:spAutoFit/>
            </a:bodyPr>
            <a:lstStyle/>
            <a:p>
              <a:pPr algn="ctr"/>
              <a:r>
                <a:rPr lang="fr-FR" b="1" dirty="0"/>
                <a:t>Souche A donneuse F</a:t>
              </a:r>
              <a:r>
                <a:rPr lang="fr-FR" b="1" baseline="30000" dirty="0"/>
                <a:t>+</a:t>
              </a:r>
            </a:p>
          </p:txBody>
        </p:sp>
        <p:sp>
          <p:nvSpPr>
            <p:cNvPr id="15" name="ZoneTexte 14"/>
            <p:cNvSpPr txBox="1"/>
            <p:nvPr/>
          </p:nvSpPr>
          <p:spPr>
            <a:xfrm>
              <a:off x="4780018" y="6130006"/>
              <a:ext cx="3440100" cy="369332"/>
            </a:xfrm>
            <a:prstGeom prst="rect">
              <a:avLst/>
            </a:prstGeom>
            <a:solidFill>
              <a:schemeClr val="bg1"/>
            </a:solidFill>
          </p:spPr>
          <p:txBody>
            <a:bodyPr wrap="square" rtlCol="0">
              <a:spAutoFit/>
            </a:bodyPr>
            <a:lstStyle/>
            <a:p>
              <a:pPr algn="ctr"/>
              <a:r>
                <a:rPr lang="fr-FR" b="1" dirty="0"/>
                <a:t>Souche B devenue receveuse F+</a:t>
              </a:r>
              <a:endParaRPr lang="fr-FR" b="1" baseline="30000" dirty="0"/>
            </a:p>
          </p:txBody>
        </p:sp>
        <p:sp>
          <p:nvSpPr>
            <p:cNvPr id="16" name="ZoneTexte 15"/>
            <p:cNvSpPr txBox="1"/>
            <p:nvPr/>
          </p:nvSpPr>
          <p:spPr>
            <a:xfrm>
              <a:off x="2948891" y="5002529"/>
              <a:ext cx="3102201" cy="276999"/>
            </a:xfrm>
            <a:prstGeom prst="rect">
              <a:avLst/>
            </a:prstGeom>
            <a:solidFill>
              <a:schemeClr val="bg1"/>
            </a:solidFill>
          </p:spPr>
          <p:txBody>
            <a:bodyPr wrap="square" rtlCol="0">
              <a:spAutoFit/>
            </a:bodyPr>
            <a:lstStyle/>
            <a:p>
              <a:pPr algn="ctr"/>
              <a:r>
                <a:rPr lang="fr-FR" sz="1200" dirty="0"/>
                <a:t>plasmide F                                     plasmide F </a:t>
              </a:r>
            </a:p>
          </p:txBody>
        </p:sp>
      </p:grpSp>
      <p:sp>
        <p:nvSpPr>
          <p:cNvPr id="4" name="Rectangle 3"/>
          <p:cNvSpPr/>
          <p:nvPr/>
        </p:nvSpPr>
        <p:spPr>
          <a:xfrm>
            <a:off x="3633696" y="4824718"/>
            <a:ext cx="1794343" cy="28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094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p:cNvGrpSpPr/>
          <p:nvPr/>
        </p:nvGrpSpPr>
        <p:grpSpPr>
          <a:xfrm>
            <a:off x="818965" y="548680"/>
            <a:ext cx="7506071" cy="5262806"/>
            <a:chOff x="666329" y="548680"/>
            <a:chExt cx="7506071" cy="5262806"/>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99992" y="2646204"/>
              <a:ext cx="3672408" cy="27649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719065" y="-504056"/>
              <a:ext cx="1728191" cy="3833663"/>
            </a:xfrm>
            <a:prstGeom prst="rect">
              <a:avLst/>
            </a:prstGeom>
            <a:ln>
              <a:solidFill>
                <a:schemeClr val="tx1"/>
              </a:solidFill>
            </a:ln>
          </p:spPr>
        </p:pic>
        <p:sp>
          <p:nvSpPr>
            <p:cNvPr id="4" name="ZoneTexte 3"/>
            <p:cNvSpPr txBox="1"/>
            <p:nvPr/>
          </p:nvSpPr>
          <p:spPr>
            <a:xfrm>
              <a:off x="854968" y="2276872"/>
              <a:ext cx="3456384" cy="369332"/>
            </a:xfrm>
            <a:prstGeom prst="rect">
              <a:avLst/>
            </a:prstGeom>
            <a:noFill/>
          </p:spPr>
          <p:txBody>
            <a:bodyPr wrap="square" rtlCol="0">
              <a:spAutoFit/>
            </a:bodyPr>
            <a:lstStyle/>
            <a:p>
              <a:pPr algn="ctr"/>
              <a:r>
                <a:rPr lang="fr-FR" i="1" dirty="0" err="1" smtClean="0"/>
                <a:t>Sacharomyces</a:t>
              </a:r>
              <a:r>
                <a:rPr lang="fr-FR" i="1" dirty="0" smtClean="0"/>
                <a:t> cerevisiae</a:t>
              </a:r>
              <a:endParaRPr lang="fr-FR" i="1" dirty="0"/>
            </a:p>
          </p:txBody>
        </p:sp>
        <p:sp>
          <p:nvSpPr>
            <p:cNvPr id="7" name="ZoneTexte 6"/>
            <p:cNvSpPr txBox="1"/>
            <p:nvPr/>
          </p:nvSpPr>
          <p:spPr>
            <a:xfrm>
              <a:off x="4608004" y="5442154"/>
              <a:ext cx="3456384" cy="369332"/>
            </a:xfrm>
            <a:prstGeom prst="rect">
              <a:avLst/>
            </a:prstGeom>
            <a:noFill/>
          </p:spPr>
          <p:txBody>
            <a:bodyPr wrap="square" rtlCol="0">
              <a:spAutoFit/>
            </a:bodyPr>
            <a:lstStyle/>
            <a:p>
              <a:pPr algn="ctr"/>
              <a:r>
                <a:rPr lang="fr-FR" dirty="0" smtClean="0"/>
                <a:t>Cellule épithéliale humaine</a:t>
              </a:r>
              <a:endParaRPr lang="fr-FR" dirty="0"/>
            </a:p>
          </p:txBody>
        </p:sp>
        <p:cxnSp>
          <p:nvCxnSpPr>
            <p:cNvPr id="8" name="Connecteur droit avec flèche 7"/>
            <p:cNvCxnSpPr/>
            <p:nvPr/>
          </p:nvCxnSpPr>
          <p:spPr>
            <a:xfrm>
              <a:off x="3347864" y="1196752"/>
              <a:ext cx="2664296"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6588224" y="1412428"/>
              <a:ext cx="0" cy="2808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066166" y="1012086"/>
              <a:ext cx="1044116" cy="369332"/>
            </a:xfrm>
            <a:prstGeom prst="rect">
              <a:avLst/>
            </a:prstGeom>
            <a:noFill/>
          </p:spPr>
          <p:txBody>
            <a:bodyPr wrap="square" rtlCol="0">
              <a:spAutoFit/>
            </a:bodyPr>
            <a:lstStyle/>
            <a:p>
              <a:pPr algn="ctr"/>
              <a:r>
                <a:rPr lang="fr-FR" dirty="0" smtClean="0"/>
                <a:t>noyaux</a:t>
              </a:r>
              <a:endParaRPr lang="fr-FR" dirty="0"/>
            </a:p>
          </p:txBody>
        </p:sp>
        <p:cxnSp>
          <p:nvCxnSpPr>
            <p:cNvPr id="20" name="Connecteur droit avec flèche 19"/>
            <p:cNvCxnSpPr/>
            <p:nvPr/>
          </p:nvCxnSpPr>
          <p:spPr>
            <a:xfrm flipH="1">
              <a:off x="3563888" y="4077072"/>
              <a:ext cx="1368152"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4932040" y="3789040"/>
              <a:ext cx="648072" cy="576064"/>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2515448" y="3892406"/>
              <a:ext cx="1044116" cy="369332"/>
            </a:xfrm>
            <a:prstGeom prst="rect">
              <a:avLst/>
            </a:prstGeom>
            <a:noFill/>
          </p:spPr>
          <p:txBody>
            <a:bodyPr wrap="square" rtlCol="0">
              <a:spAutoFit/>
            </a:bodyPr>
            <a:lstStyle/>
            <a:p>
              <a:pPr algn="ctr"/>
              <a:r>
                <a:rPr lang="fr-FR" dirty="0" smtClean="0"/>
                <a:t>bactéries</a:t>
              </a:r>
              <a:endParaRPr lang="fr-FR" dirty="0"/>
            </a:p>
          </p:txBody>
        </p:sp>
      </p:grpSp>
    </p:spTree>
    <p:extLst>
      <p:ext uri="{BB962C8B-B14F-4D97-AF65-F5344CB8AC3E}">
        <p14:creationId xmlns:p14="http://schemas.microsoft.com/office/powerpoint/2010/main" val="171880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768180" y="754736"/>
            <a:ext cx="7607641" cy="5348529"/>
            <a:chOff x="795606" y="1104807"/>
            <a:chExt cx="7607641" cy="5348529"/>
          </a:xfrm>
        </p:grpSpPr>
        <p:grpSp>
          <p:nvGrpSpPr>
            <p:cNvPr id="18" name="Groupe 17"/>
            <p:cNvGrpSpPr/>
            <p:nvPr/>
          </p:nvGrpSpPr>
          <p:grpSpPr>
            <a:xfrm>
              <a:off x="795606" y="1483896"/>
              <a:ext cx="7607641" cy="3947840"/>
              <a:chOff x="1469346" y="803613"/>
              <a:chExt cx="7607641" cy="3947840"/>
            </a:xfrm>
          </p:grpSpPr>
          <p:grpSp>
            <p:nvGrpSpPr>
              <p:cNvPr id="5" name="Groupe 4"/>
              <p:cNvGrpSpPr/>
              <p:nvPr/>
            </p:nvGrpSpPr>
            <p:grpSpPr>
              <a:xfrm>
                <a:off x="1668193" y="803613"/>
                <a:ext cx="6620217" cy="1053507"/>
                <a:chOff x="1385646" y="1149087"/>
                <a:chExt cx="6444208" cy="1037852"/>
              </a:xfrm>
            </p:grpSpPr>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646" y="1149087"/>
                  <a:ext cx="6444208" cy="1037852"/>
                </a:xfrm>
                <a:prstGeom prst="rect">
                  <a:avLst/>
                </a:prstGeom>
              </p:spPr>
            </p:pic>
            <p:sp>
              <p:nvSpPr>
                <p:cNvPr id="4" name="Rectangle 3"/>
                <p:cNvSpPr/>
                <p:nvPr/>
              </p:nvSpPr>
              <p:spPr>
                <a:xfrm>
                  <a:off x="3419872" y="1195011"/>
                  <a:ext cx="2736304" cy="577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E663"/>
                    </a:solidFill>
                  </a:endParaRPr>
                </a:p>
              </p:txBody>
            </p:sp>
          </p:grpSp>
          <p:sp>
            <p:nvSpPr>
              <p:cNvPr id="22" name="ZoneTexte 21"/>
              <p:cNvSpPr txBox="1"/>
              <p:nvPr/>
            </p:nvSpPr>
            <p:spPr>
              <a:xfrm>
                <a:off x="1480800" y="1499248"/>
                <a:ext cx="2106235" cy="622414"/>
              </a:xfrm>
              <a:prstGeom prst="rect">
                <a:avLst/>
              </a:prstGeom>
              <a:solidFill>
                <a:schemeClr val="bg1"/>
              </a:solidFill>
            </p:spPr>
            <p:txBody>
              <a:bodyPr wrap="square" rtlCol="0">
                <a:spAutoFit/>
              </a:bodyPr>
              <a:lstStyle/>
              <a:p>
                <a:pPr algn="ctr">
                  <a:lnSpc>
                    <a:spcPts val="2000"/>
                  </a:lnSpc>
                </a:pPr>
                <a:r>
                  <a:rPr lang="fr-FR" sz="1600" b="1" dirty="0" smtClean="0">
                    <a:solidFill>
                      <a:srgbClr val="FF0000"/>
                    </a:solidFill>
                  </a:rPr>
                  <a:t>souche </a:t>
                </a:r>
                <a:r>
                  <a:rPr lang="fr-FR" sz="1600" b="1" dirty="0">
                    <a:solidFill>
                      <a:srgbClr val="FF0000"/>
                    </a:solidFill>
                  </a:rPr>
                  <a:t>A </a:t>
                </a:r>
                <a:r>
                  <a:rPr lang="fr-FR" sz="1600" b="1" dirty="0" smtClean="0">
                    <a:solidFill>
                      <a:srgbClr val="FF0000"/>
                    </a:solidFill>
                  </a:rPr>
                  <a:t>donneuse</a:t>
                </a:r>
              </a:p>
              <a:p>
                <a:pPr algn="ctr">
                  <a:lnSpc>
                    <a:spcPts val="2000"/>
                  </a:lnSpc>
                </a:pPr>
                <a:r>
                  <a:rPr lang="fr-FR" sz="1600" b="1" dirty="0" smtClean="0">
                    <a:solidFill>
                      <a:srgbClr val="FF0000"/>
                    </a:solidFill>
                  </a:rPr>
                  <a:t> </a:t>
                </a:r>
                <a:r>
                  <a:rPr lang="fr-FR" sz="1600" b="1" dirty="0">
                    <a:solidFill>
                      <a:srgbClr val="FF0000"/>
                    </a:solidFill>
                  </a:rPr>
                  <a:t>F</a:t>
                </a:r>
                <a:r>
                  <a:rPr lang="fr-FR" sz="2400" b="1" baseline="30000" dirty="0" smtClean="0">
                    <a:solidFill>
                      <a:srgbClr val="FF0000"/>
                    </a:solidFill>
                  </a:rPr>
                  <a:t>+</a:t>
                </a:r>
                <a:endParaRPr lang="fr-FR" sz="1600" b="1" dirty="0">
                  <a:solidFill>
                    <a:srgbClr val="FF0000"/>
                  </a:solidFill>
                </a:endParaRPr>
              </a:p>
            </p:txBody>
          </p:sp>
          <p:sp>
            <p:nvSpPr>
              <p:cNvPr id="26" name="ZoneTexte 25"/>
              <p:cNvSpPr txBox="1"/>
              <p:nvPr/>
            </p:nvSpPr>
            <p:spPr>
              <a:xfrm>
                <a:off x="6411460" y="1512156"/>
                <a:ext cx="2106235" cy="605294"/>
              </a:xfrm>
              <a:prstGeom prst="rect">
                <a:avLst/>
              </a:prstGeom>
              <a:solidFill>
                <a:schemeClr val="bg1"/>
              </a:solidFill>
            </p:spPr>
            <p:txBody>
              <a:bodyPr wrap="square" rtlCol="0">
                <a:spAutoFit/>
              </a:bodyPr>
              <a:lstStyle/>
              <a:p>
                <a:pPr algn="ctr">
                  <a:lnSpc>
                    <a:spcPts val="2000"/>
                  </a:lnSpc>
                </a:pPr>
                <a:r>
                  <a:rPr lang="fr-FR" sz="1600" b="1" dirty="0" smtClean="0">
                    <a:solidFill>
                      <a:srgbClr val="FF0000"/>
                    </a:solidFill>
                  </a:rPr>
                  <a:t>souche </a:t>
                </a:r>
                <a:r>
                  <a:rPr lang="fr-FR" sz="1600" b="1" dirty="0">
                    <a:solidFill>
                      <a:srgbClr val="FF0000"/>
                    </a:solidFill>
                  </a:rPr>
                  <a:t>B </a:t>
                </a:r>
                <a:r>
                  <a:rPr lang="fr-FR" sz="1600" b="1" dirty="0" smtClean="0">
                    <a:solidFill>
                      <a:srgbClr val="FF0000"/>
                    </a:solidFill>
                  </a:rPr>
                  <a:t>receveuse</a:t>
                </a:r>
              </a:p>
              <a:p>
                <a:pPr algn="ctr">
                  <a:lnSpc>
                    <a:spcPts val="2000"/>
                  </a:lnSpc>
                </a:pPr>
                <a:r>
                  <a:rPr lang="fr-FR" sz="1600" b="1" dirty="0" smtClean="0">
                    <a:solidFill>
                      <a:srgbClr val="FF0000"/>
                    </a:solidFill>
                  </a:rPr>
                  <a:t> F</a:t>
                </a:r>
                <a:r>
                  <a:rPr lang="fr-FR" sz="2400" b="1" baseline="30000" dirty="0" smtClean="0">
                    <a:solidFill>
                      <a:srgbClr val="FF0000"/>
                    </a:solidFill>
                  </a:rPr>
                  <a:t>-</a:t>
                </a:r>
                <a:endParaRPr lang="fr-FR" sz="2400" b="1" dirty="0">
                  <a:solidFill>
                    <a:srgbClr val="FF0000"/>
                  </a:solidFill>
                </a:endParaRPr>
              </a:p>
            </p:txBody>
          </p:sp>
          <p:pic>
            <p:nvPicPr>
              <p:cNvPr id="52" name="Image 51"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884" y="3190016"/>
                <a:ext cx="2246103" cy="730440"/>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id="{15626700-3F55-4992-8E25-1B2B8CC2BC9C}"/>
                      </a:ext>
                    </a:extLst>
                  </p14:cNvPr>
                  <p14:cNvContentPartPr/>
                  <p14:nvPr/>
                </p14:nvContentPartPr>
                <p14:xfrm>
                  <a:off x="6234120" y="2823120"/>
                  <a:ext cx="360" cy="360"/>
                </p14:xfrm>
              </p:contentPart>
            </mc:Choice>
            <mc:Fallback xmlns="">
              <p:pic>
                <p:nvPicPr>
                  <p:cNvPr id="17" name="Encre 16">
                    <a:extLst>
                      <a:ext uri="{FF2B5EF4-FFF2-40B4-BE49-F238E27FC236}">
                        <a16:creationId xmlns:a16="http://schemas.microsoft.com/office/drawing/2014/main" id="{15626700-3F55-4992-8E25-1B2B8CC2BC9C}"/>
                      </a:ext>
                    </a:extLst>
                  </p:cNvPr>
                  <p:cNvPicPr/>
                  <p:nvPr/>
                </p:nvPicPr>
                <p:blipFill>
                  <a:blip r:embed="rId7"/>
                  <a:stretch>
                    <a:fillRect/>
                  </a:stretch>
                </p:blipFill>
                <p:spPr>
                  <a:xfrm>
                    <a:off x="6224760" y="2813760"/>
                    <a:ext cx="19080" cy="19080"/>
                  </a:xfrm>
                  <a:prstGeom prst="rect">
                    <a:avLst/>
                  </a:prstGeom>
                </p:spPr>
              </p:pic>
            </mc:Fallback>
          </mc:AlternateContent>
          <p:sp>
            <p:nvSpPr>
              <p:cNvPr id="8" name="Rectangle 7"/>
              <p:cNvSpPr/>
              <p:nvPr/>
            </p:nvSpPr>
            <p:spPr>
              <a:xfrm>
                <a:off x="3373238" y="1311874"/>
                <a:ext cx="3195782" cy="685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6247683" y="3920456"/>
                <a:ext cx="2522636" cy="830997"/>
              </a:xfrm>
              <a:prstGeom prst="rect">
                <a:avLst/>
              </a:prstGeom>
              <a:noFill/>
            </p:spPr>
            <p:txBody>
              <a:bodyPr wrap="square" rtlCol="0">
                <a:spAutoFit/>
              </a:bodyPr>
              <a:lstStyle/>
              <a:p>
                <a:pPr algn="ctr"/>
                <a:r>
                  <a:rPr lang="fr-FR" sz="1600" b="1" dirty="0" smtClean="0">
                    <a:solidFill>
                      <a:srgbClr val="00CC57"/>
                    </a:solidFill>
                  </a:rPr>
                  <a:t>La souche B transformée est devenue  </a:t>
                </a:r>
              </a:p>
              <a:p>
                <a:pPr algn="ctr"/>
                <a:r>
                  <a:rPr lang="fr-FR" sz="1600" b="1" dirty="0" smtClean="0">
                    <a:solidFill>
                      <a:srgbClr val="00CC57"/>
                    </a:solidFill>
                  </a:rPr>
                  <a:t> F</a:t>
                </a:r>
                <a:r>
                  <a:rPr lang="fr-FR" sz="2400" b="1" baseline="30000" dirty="0" smtClean="0">
                    <a:solidFill>
                      <a:srgbClr val="00CC57"/>
                    </a:solidFill>
                  </a:rPr>
                  <a:t>+</a:t>
                </a:r>
                <a:endParaRPr lang="fr-FR" sz="1600" b="1" baseline="30000" dirty="0">
                  <a:solidFill>
                    <a:srgbClr val="00CC57"/>
                  </a:solidFill>
                </a:endParaRPr>
              </a:p>
            </p:txBody>
          </p:sp>
          <p:sp>
            <p:nvSpPr>
              <p:cNvPr id="36" name="ZoneTexte 35"/>
              <p:cNvSpPr txBox="1"/>
              <p:nvPr/>
            </p:nvSpPr>
            <p:spPr>
              <a:xfrm>
                <a:off x="1469346" y="3087512"/>
                <a:ext cx="2106235" cy="348813"/>
              </a:xfrm>
              <a:prstGeom prst="rect">
                <a:avLst/>
              </a:prstGeom>
              <a:solidFill>
                <a:schemeClr val="bg1"/>
              </a:solidFill>
            </p:spPr>
            <p:txBody>
              <a:bodyPr wrap="square" rtlCol="0">
                <a:spAutoFit/>
              </a:bodyPr>
              <a:lstStyle/>
              <a:p>
                <a:pPr algn="ctr">
                  <a:lnSpc>
                    <a:spcPts val="2000"/>
                  </a:lnSpc>
                </a:pPr>
                <a:r>
                  <a:rPr lang="fr-FR" sz="1600" b="1" dirty="0" smtClean="0">
                    <a:solidFill>
                      <a:srgbClr val="FF0000"/>
                    </a:solidFill>
                  </a:rPr>
                  <a:t>La souche </a:t>
                </a:r>
                <a:r>
                  <a:rPr lang="fr-FR" sz="1600" b="1" dirty="0">
                    <a:solidFill>
                      <a:srgbClr val="FF0000"/>
                    </a:solidFill>
                  </a:rPr>
                  <a:t>A </a:t>
                </a:r>
                <a:r>
                  <a:rPr lang="fr-FR" sz="1600" b="1" dirty="0" smtClean="0">
                    <a:solidFill>
                      <a:srgbClr val="FF0000"/>
                    </a:solidFill>
                  </a:rPr>
                  <a:t>reste F</a:t>
                </a:r>
                <a:r>
                  <a:rPr lang="fr-FR" sz="2400" b="1" baseline="30000" dirty="0" smtClean="0">
                    <a:solidFill>
                      <a:srgbClr val="FF0000"/>
                    </a:solidFill>
                  </a:rPr>
                  <a:t>+</a:t>
                </a:r>
                <a:endParaRPr lang="fr-FR" sz="1600" b="1" dirty="0">
                  <a:solidFill>
                    <a:srgbClr val="FF0000"/>
                  </a:solidFill>
                </a:endParaRPr>
              </a:p>
            </p:txBody>
          </p:sp>
        </p:grpSp>
        <p:sp>
          <p:nvSpPr>
            <p:cNvPr id="25" name="Arc 24"/>
            <p:cNvSpPr/>
            <p:nvPr/>
          </p:nvSpPr>
          <p:spPr>
            <a:xfrm>
              <a:off x="1963808" y="1585916"/>
              <a:ext cx="4681505" cy="1837413"/>
            </a:xfrm>
            <a:prstGeom prst="arc">
              <a:avLst>
                <a:gd name="adj1" fmla="val 11645853"/>
                <a:gd name="adj2" fmla="val 2082762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a:xfrm>
              <a:off x="2451975" y="1104807"/>
              <a:ext cx="3705169" cy="507831"/>
            </a:xfrm>
            <a:prstGeom prst="rect">
              <a:avLst/>
            </a:prstGeom>
            <a:noFill/>
          </p:spPr>
          <p:txBody>
            <a:bodyPr wrap="square" rtlCol="0">
              <a:spAutoFit/>
            </a:bodyPr>
            <a:lstStyle/>
            <a:p>
              <a:pPr algn="ctr"/>
              <a:r>
                <a:rPr lang="fr-FR" sz="1600" b="1" dirty="0"/>
                <a:t>t</a:t>
              </a:r>
              <a:r>
                <a:rPr lang="fr-FR" sz="1600" b="1" dirty="0" smtClean="0"/>
                <a:t>ransfert de matériel génomique</a:t>
              </a:r>
            </a:p>
            <a:p>
              <a:pPr algn="ctr"/>
              <a:endParaRPr lang="fr-FR" sz="1100" b="1" dirty="0" smtClean="0"/>
            </a:p>
          </p:txBody>
        </p:sp>
        <p:cxnSp>
          <p:nvCxnSpPr>
            <p:cNvPr id="9" name="Connecteur droit avec flèche 8"/>
            <p:cNvCxnSpPr/>
            <p:nvPr/>
          </p:nvCxnSpPr>
          <p:spPr>
            <a:xfrm flipH="1">
              <a:off x="6790837" y="2848496"/>
              <a:ext cx="1" cy="9192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a:off x="1848724" y="2795802"/>
              <a:ext cx="1" cy="9192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Arc 39"/>
            <p:cNvSpPr/>
            <p:nvPr/>
          </p:nvSpPr>
          <p:spPr>
            <a:xfrm rot="10800000">
              <a:off x="2029389" y="1340768"/>
              <a:ext cx="4681505" cy="1837413"/>
            </a:xfrm>
            <a:prstGeom prst="arc">
              <a:avLst>
                <a:gd name="adj1" fmla="val 11645853"/>
                <a:gd name="adj2" fmla="val 20827620"/>
              </a:avLst>
            </a:prstGeom>
            <a:ln w="19050">
              <a:solidFill>
                <a:srgbClr val="00E663"/>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p:cNvSpPr txBox="1"/>
            <p:nvPr/>
          </p:nvSpPr>
          <p:spPr>
            <a:xfrm>
              <a:off x="3020390" y="2941648"/>
              <a:ext cx="2568338" cy="338554"/>
            </a:xfrm>
            <a:prstGeom prst="rect">
              <a:avLst/>
            </a:prstGeom>
            <a:solidFill>
              <a:schemeClr val="bg1"/>
            </a:solidFill>
            <a:ln>
              <a:solidFill>
                <a:srgbClr val="00E663"/>
              </a:solidFill>
            </a:ln>
          </p:spPr>
          <p:txBody>
            <a:bodyPr wrap="square" rtlCol="0">
              <a:spAutoFit/>
            </a:bodyPr>
            <a:lstStyle/>
            <a:p>
              <a:pPr algn="ctr"/>
              <a:r>
                <a:rPr lang="fr-FR" sz="1600" b="1" dirty="0" smtClean="0">
                  <a:solidFill>
                    <a:srgbClr val="00CC57"/>
                  </a:solidFill>
                </a:rPr>
                <a:t>Transfert d’une copie de F</a:t>
              </a:r>
              <a:endParaRPr lang="fr-FR" sz="1600" b="1" dirty="0">
                <a:solidFill>
                  <a:srgbClr val="00CC57"/>
                </a:solidFill>
              </a:endParaRPr>
            </a:p>
          </p:txBody>
        </p:sp>
        <p:sp>
          <p:nvSpPr>
            <p:cNvPr id="41" name="ZoneTexte 40"/>
            <p:cNvSpPr txBox="1"/>
            <p:nvPr/>
          </p:nvSpPr>
          <p:spPr>
            <a:xfrm>
              <a:off x="2618415" y="6084004"/>
              <a:ext cx="3807149" cy="369332"/>
            </a:xfrm>
            <a:prstGeom prst="rect">
              <a:avLst/>
            </a:prstGeom>
            <a:noFill/>
            <a:ln>
              <a:noFill/>
            </a:ln>
          </p:spPr>
          <p:txBody>
            <a:bodyPr wrap="square" rtlCol="0">
              <a:spAutoFit/>
            </a:bodyPr>
            <a:lstStyle/>
            <a:p>
              <a:r>
                <a:rPr lang="fr-FR" b="1" dirty="0">
                  <a:solidFill>
                    <a:srgbClr val="FF0000"/>
                  </a:solidFill>
                  <a:sym typeface="Symbol"/>
                </a:rPr>
                <a:t> </a:t>
              </a:r>
              <a:r>
                <a:rPr lang="fr-FR" b="1" dirty="0" smtClean="0">
                  <a:solidFill>
                    <a:srgbClr val="FF0000"/>
                  </a:solidFill>
                  <a:sym typeface="Symbol"/>
                </a:rPr>
                <a:t>2 types de </a:t>
              </a:r>
              <a:r>
                <a:rPr lang="fr-FR" b="1" dirty="0" smtClean="0">
                  <a:solidFill>
                    <a:srgbClr val="FF0000"/>
                  </a:solidFill>
                </a:rPr>
                <a:t>transfert se superposent </a:t>
              </a:r>
              <a:endParaRPr lang="fr-FR" b="1" dirty="0">
                <a:solidFill>
                  <a:srgbClr val="FF0000"/>
                </a:solidFill>
              </a:endParaRPr>
            </a:p>
          </p:txBody>
        </p:sp>
      </p:grpSp>
      <p:sp>
        <p:nvSpPr>
          <p:cNvPr id="23" name="ZoneTexte 22"/>
          <p:cNvSpPr txBox="1"/>
          <p:nvPr/>
        </p:nvSpPr>
        <p:spPr>
          <a:xfrm>
            <a:off x="539552" y="4469283"/>
            <a:ext cx="3492133" cy="830997"/>
          </a:xfrm>
          <a:prstGeom prst="rect">
            <a:avLst/>
          </a:prstGeom>
          <a:noFill/>
        </p:spPr>
        <p:txBody>
          <a:bodyPr wrap="square" rtlCol="0">
            <a:spAutoFit/>
          </a:bodyPr>
          <a:lstStyle/>
          <a:p>
            <a:pPr algn="ctr"/>
            <a:r>
              <a:rPr lang="fr-FR" b="1" dirty="0"/>
              <a:t>Expérience de W. Hayes en 1952</a:t>
            </a:r>
          </a:p>
          <a:p>
            <a:pPr algn="ctr"/>
            <a:r>
              <a:rPr lang="fr-FR" sz="1400" dirty="0"/>
              <a:t>(W. Hayes. Nature, 1952, 169 p 118)</a:t>
            </a:r>
          </a:p>
          <a:p>
            <a:pPr algn="ctr"/>
            <a:endParaRPr lang="fr-FR" sz="1600" dirty="0"/>
          </a:p>
        </p:txBody>
      </p:sp>
    </p:spTree>
    <p:extLst>
      <p:ext uri="{BB962C8B-B14F-4D97-AF65-F5344CB8AC3E}">
        <p14:creationId xmlns:p14="http://schemas.microsoft.com/office/powerpoint/2010/main" val="263130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p:cNvGrpSpPr/>
          <p:nvPr/>
        </p:nvGrpSpPr>
        <p:grpSpPr>
          <a:xfrm>
            <a:off x="1017614" y="886313"/>
            <a:ext cx="6457809" cy="1269885"/>
            <a:chOff x="1403648" y="1484784"/>
            <a:chExt cx="6480720" cy="1368152"/>
          </a:xfrm>
        </p:grpSpPr>
        <p:grpSp>
          <p:nvGrpSpPr>
            <p:cNvPr id="22" name="Groupe 21"/>
            <p:cNvGrpSpPr/>
            <p:nvPr/>
          </p:nvGrpSpPr>
          <p:grpSpPr>
            <a:xfrm>
              <a:off x="1403648" y="1484784"/>
              <a:ext cx="6480720" cy="1368152"/>
              <a:chOff x="0" y="908720"/>
              <a:chExt cx="9036496" cy="1944216"/>
            </a:xfrm>
          </p:grpSpPr>
          <p:grpSp>
            <p:nvGrpSpPr>
              <p:cNvPr id="4" name="Groupe 3"/>
              <p:cNvGrpSpPr/>
              <p:nvPr/>
            </p:nvGrpSpPr>
            <p:grpSpPr>
              <a:xfrm>
                <a:off x="0" y="908720"/>
                <a:ext cx="9036496" cy="1944216"/>
                <a:chOff x="1112081" y="1484784"/>
                <a:chExt cx="10308167" cy="1988459"/>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12081" y="1484784"/>
                  <a:ext cx="10308167" cy="1988459"/>
                </a:xfrm>
                <a:prstGeom prst="rect">
                  <a:avLst/>
                </a:prstGeom>
                <a:noFill/>
                <a:ln>
                  <a:noFill/>
                </a:ln>
              </p:spPr>
            </p:pic>
            <p:sp>
              <p:nvSpPr>
                <p:cNvPr id="3" name="Rectangle à coins arrondis 2"/>
                <p:cNvSpPr/>
                <p:nvPr/>
              </p:nvSpPr>
              <p:spPr>
                <a:xfrm>
                  <a:off x="5436096" y="2564904"/>
                  <a:ext cx="1800200" cy="504056"/>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Rectangle 20"/>
              <p:cNvSpPr/>
              <p:nvPr/>
            </p:nvSpPr>
            <p:spPr>
              <a:xfrm>
                <a:off x="3751118" y="1727337"/>
                <a:ext cx="1617580" cy="26807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Forme libre 22"/>
            <p:cNvSpPr/>
            <p:nvPr/>
          </p:nvSpPr>
          <p:spPr>
            <a:xfrm>
              <a:off x="3833022" y="2051814"/>
              <a:ext cx="499289" cy="95066"/>
            </a:xfrm>
            <a:custGeom>
              <a:avLst/>
              <a:gdLst>
                <a:gd name="connsiteX0" fmla="*/ 0 w 696191"/>
                <a:gd name="connsiteY0" fmla="*/ 0 h 135094"/>
                <a:gd name="connsiteX1" fmla="*/ 51955 w 696191"/>
                <a:gd name="connsiteY1" fmla="*/ 10391 h 135094"/>
                <a:gd name="connsiteX2" fmla="*/ 114300 w 696191"/>
                <a:gd name="connsiteY2" fmla="*/ 31173 h 135094"/>
                <a:gd name="connsiteX3" fmla="*/ 145473 w 696191"/>
                <a:gd name="connsiteY3" fmla="*/ 41564 h 135094"/>
                <a:gd name="connsiteX4" fmla="*/ 197428 w 696191"/>
                <a:gd name="connsiteY4" fmla="*/ 51955 h 135094"/>
                <a:gd name="connsiteX5" fmla="*/ 259773 w 696191"/>
                <a:gd name="connsiteY5" fmla="*/ 93518 h 135094"/>
                <a:gd name="connsiteX6" fmla="*/ 301337 w 696191"/>
                <a:gd name="connsiteY6" fmla="*/ 103909 h 135094"/>
                <a:gd name="connsiteX7" fmla="*/ 363682 w 696191"/>
                <a:gd name="connsiteY7" fmla="*/ 124691 h 135094"/>
                <a:gd name="connsiteX8" fmla="*/ 696191 w 696191"/>
                <a:gd name="connsiteY8" fmla="*/ 135082 h 13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91" h="135094">
                  <a:moveTo>
                    <a:pt x="0" y="0"/>
                  </a:moveTo>
                  <a:cubicBezTo>
                    <a:pt x="17318" y="3464"/>
                    <a:pt x="34916" y="5744"/>
                    <a:pt x="51955" y="10391"/>
                  </a:cubicBezTo>
                  <a:cubicBezTo>
                    <a:pt x="73089" y="16155"/>
                    <a:pt x="93518" y="24246"/>
                    <a:pt x="114300" y="31173"/>
                  </a:cubicBezTo>
                  <a:cubicBezTo>
                    <a:pt x="124691" y="34637"/>
                    <a:pt x="134733" y="39416"/>
                    <a:pt x="145473" y="41564"/>
                  </a:cubicBezTo>
                  <a:lnTo>
                    <a:pt x="197428" y="51955"/>
                  </a:lnTo>
                  <a:cubicBezTo>
                    <a:pt x="218210" y="65809"/>
                    <a:pt x="235542" y="87460"/>
                    <a:pt x="259773" y="93518"/>
                  </a:cubicBezTo>
                  <a:cubicBezTo>
                    <a:pt x="273628" y="96982"/>
                    <a:pt x="287658" y="99805"/>
                    <a:pt x="301337" y="103909"/>
                  </a:cubicBezTo>
                  <a:cubicBezTo>
                    <a:pt x="322319" y="110204"/>
                    <a:pt x="341792" y="123849"/>
                    <a:pt x="363682" y="124691"/>
                  </a:cubicBezTo>
                  <a:cubicBezTo>
                    <a:pt x="654612" y="135881"/>
                    <a:pt x="543725" y="135082"/>
                    <a:pt x="696191" y="135082"/>
                  </a:cubicBezTo>
                </a:path>
              </a:pathLst>
            </a:custGeom>
            <a:ln w="28575">
              <a:solidFill>
                <a:srgbClr val="2D507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avec flèche 24"/>
            <p:cNvCxnSpPr/>
            <p:nvPr/>
          </p:nvCxnSpPr>
          <p:spPr>
            <a:xfrm>
              <a:off x="4244220" y="2139083"/>
              <a:ext cx="311698" cy="0"/>
            </a:xfrm>
            <a:prstGeom prst="straightConnector1">
              <a:avLst/>
            </a:prstGeom>
            <a:ln w="28575">
              <a:solidFill>
                <a:srgbClr val="4478B6"/>
              </a:solidFill>
              <a:tailEnd type="arrow"/>
            </a:ln>
          </p:spPr>
          <p:style>
            <a:lnRef idx="1">
              <a:schemeClr val="accent1"/>
            </a:lnRef>
            <a:fillRef idx="0">
              <a:schemeClr val="accent1"/>
            </a:fillRef>
            <a:effectRef idx="0">
              <a:schemeClr val="accent1"/>
            </a:effectRef>
            <a:fontRef idx="minor">
              <a:schemeClr val="tx1"/>
            </a:fontRef>
          </p:style>
        </p:cxnSp>
      </p:grpSp>
      <p:cxnSp>
        <p:nvCxnSpPr>
          <p:cNvPr id="57" name="Connecteur droit avec flèche 56"/>
          <p:cNvCxnSpPr/>
          <p:nvPr/>
        </p:nvCxnSpPr>
        <p:spPr>
          <a:xfrm flipV="1">
            <a:off x="6395929" y="2022528"/>
            <a:ext cx="0" cy="14937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2303173" y="567424"/>
            <a:ext cx="3945379" cy="369332"/>
          </a:xfrm>
          <a:prstGeom prst="rect">
            <a:avLst/>
          </a:prstGeom>
          <a:noFill/>
          <a:ln w="3175">
            <a:noFill/>
          </a:ln>
        </p:spPr>
        <p:txBody>
          <a:bodyPr wrap="square" rtlCol="0">
            <a:spAutoFit/>
          </a:bodyPr>
          <a:lstStyle/>
          <a:p>
            <a:pPr algn="ctr"/>
            <a:r>
              <a:rPr lang="fr-FR" dirty="0"/>
              <a:t>transfert de plasmide par </a:t>
            </a:r>
            <a:r>
              <a:rPr lang="fr-FR" b="1" dirty="0">
                <a:solidFill>
                  <a:srgbClr val="FF0000"/>
                </a:solidFill>
              </a:rPr>
              <a:t>conjugaison</a:t>
            </a:r>
          </a:p>
        </p:txBody>
      </p:sp>
      <p:sp>
        <p:nvSpPr>
          <p:cNvPr id="65" name="ZoneTexte 64"/>
          <p:cNvSpPr txBox="1"/>
          <p:nvPr/>
        </p:nvSpPr>
        <p:spPr>
          <a:xfrm>
            <a:off x="4702944" y="2348082"/>
            <a:ext cx="3385971" cy="923330"/>
          </a:xfrm>
          <a:prstGeom prst="rect">
            <a:avLst/>
          </a:prstGeom>
          <a:solidFill>
            <a:schemeClr val="bg1"/>
          </a:solidFill>
        </p:spPr>
        <p:txBody>
          <a:bodyPr wrap="square" rtlCol="0">
            <a:spAutoFit/>
          </a:bodyPr>
          <a:lstStyle/>
          <a:p>
            <a:pPr algn="ctr"/>
            <a:r>
              <a:rPr lang="fr-FR" dirty="0"/>
              <a:t>transfert passif d’ADN génomique à travers la paroi localement lésée</a:t>
            </a:r>
          </a:p>
          <a:p>
            <a:pPr algn="ctr"/>
            <a:r>
              <a:rPr lang="fr-FR" b="1" dirty="0">
                <a:solidFill>
                  <a:srgbClr val="FF0000"/>
                </a:solidFill>
              </a:rPr>
              <a:t>transformation</a:t>
            </a:r>
          </a:p>
        </p:txBody>
      </p:sp>
      <p:sp>
        <p:nvSpPr>
          <p:cNvPr id="30" name="Rectangle à coins arrondis 29"/>
          <p:cNvSpPr/>
          <p:nvPr/>
        </p:nvSpPr>
        <p:spPr>
          <a:xfrm rot="608827">
            <a:off x="1249742" y="3119662"/>
            <a:ext cx="2549388" cy="811191"/>
          </a:xfrm>
          <a:prstGeom prst="roundRect">
            <a:avLst>
              <a:gd name="adj" fmla="val 50000"/>
            </a:avLst>
          </a:prstGeom>
          <a:pattFill prst="pct90">
            <a:fgClr>
              <a:srgbClr val="E3FCBA"/>
            </a:fgClr>
            <a:bgClr>
              <a:schemeClr val="tx1"/>
            </a:bgClr>
          </a:patt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1017614" y="3943619"/>
            <a:ext cx="1991353" cy="622309"/>
          </a:xfrm>
          <a:prstGeom prst="rect">
            <a:avLst/>
          </a:prstGeom>
          <a:noFill/>
        </p:spPr>
        <p:txBody>
          <a:bodyPr wrap="square" rtlCol="0">
            <a:spAutoFit/>
          </a:bodyPr>
          <a:lstStyle/>
          <a:p>
            <a:pPr algn="ctr"/>
            <a:r>
              <a:rPr lang="fr-FR" dirty="0"/>
              <a:t>bactérie morte</a:t>
            </a:r>
          </a:p>
          <a:p>
            <a:pPr algn="ctr"/>
            <a:r>
              <a:rPr lang="fr-FR" dirty="0">
                <a:sym typeface="Symbol"/>
              </a:rPr>
              <a:t>(paroi  lysée)</a:t>
            </a:r>
            <a:endParaRPr lang="fr-FR" dirty="0"/>
          </a:p>
        </p:txBody>
      </p:sp>
      <p:grpSp>
        <p:nvGrpSpPr>
          <p:cNvPr id="51" name="Groupe 50"/>
          <p:cNvGrpSpPr/>
          <p:nvPr/>
        </p:nvGrpSpPr>
        <p:grpSpPr>
          <a:xfrm>
            <a:off x="5754510" y="3952147"/>
            <a:ext cx="464978" cy="141619"/>
            <a:chOff x="4675059" y="2996952"/>
            <a:chExt cx="466628" cy="152578"/>
          </a:xfrm>
        </p:grpSpPr>
        <p:cxnSp>
          <p:nvCxnSpPr>
            <p:cNvPr id="49" name="Connecteur droit 48"/>
            <p:cNvCxnSpPr/>
            <p:nvPr/>
          </p:nvCxnSpPr>
          <p:spPr>
            <a:xfrm flipV="1">
              <a:off x="4675059" y="2996952"/>
              <a:ext cx="402171" cy="1440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V="1">
              <a:off x="4739516" y="3005514"/>
              <a:ext cx="402171" cy="1440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4" name="Connecteur droit avec flèche 53"/>
          <p:cNvCxnSpPr/>
          <p:nvPr/>
        </p:nvCxnSpPr>
        <p:spPr>
          <a:xfrm>
            <a:off x="3438399" y="3580180"/>
            <a:ext cx="2064487" cy="4097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4665475" y="4638392"/>
            <a:ext cx="3460911" cy="622309"/>
          </a:xfrm>
          <a:prstGeom prst="rect">
            <a:avLst/>
          </a:prstGeom>
          <a:noFill/>
        </p:spPr>
        <p:txBody>
          <a:bodyPr wrap="square" rtlCol="0">
            <a:spAutoFit/>
          </a:bodyPr>
          <a:lstStyle/>
          <a:p>
            <a:pPr algn="ctr"/>
            <a:r>
              <a:rPr lang="fr-FR" dirty="0"/>
              <a:t>libération d’ADN génomique </a:t>
            </a:r>
          </a:p>
          <a:p>
            <a:pPr algn="ctr"/>
            <a:r>
              <a:rPr lang="fr-FR" dirty="0"/>
              <a:t>dans le milieu</a:t>
            </a:r>
          </a:p>
        </p:txBody>
      </p:sp>
      <p:sp>
        <p:nvSpPr>
          <p:cNvPr id="56" name="Forme libre 55"/>
          <p:cNvSpPr/>
          <p:nvPr/>
        </p:nvSpPr>
        <p:spPr>
          <a:xfrm rot="2752058" flipV="1">
            <a:off x="6077214" y="4177050"/>
            <a:ext cx="257255" cy="193199"/>
          </a:xfrm>
          <a:custGeom>
            <a:avLst/>
            <a:gdLst>
              <a:gd name="connsiteX0" fmla="*/ 0 w 277162"/>
              <a:gd name="connsiteY0" fmla="*/ 9418 h 248409"/>
              <a:gd name="connsiteX1" fmla="*/ 218209 w 277162"/>
              <a:gd name="connsiteY1" fmla="*/ 19809 h 248409"/>
              <a:gd name="connsiteX2" fmla="*/ 197427 w 277162"/>
              <a:gd name="connsiteY2" fmla="*/ 186063 h 248409"/>
              <a:gd name="connsiteX3" fmla="*/ 270163 w 277162"/>
              <a:gd name="connsiteY3" fmla="*/ 238018 h 248409"/>
              <a:gd name="connsiteX4" fmla="*/ 270163 w 277162"/>
              <a:gd name="connsiteY4" fmla="*/ 248409 h 2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62" h="248409">
                <a:moveTo>
                  <a:pt x="0" y="9418"/>
                </a:moveTo>
                <a:cubicBezTo>
                  <a:pt x="92652" y="-107"/>
                  <a:pt x="185305" y="-9632"/>
                  <a:pt x="218209" y="19809"/>
                </a:cubicBezTo>
                <a:cubicBezTo>
                  <a:pt x="251114" y="49250"/>
                  <a:pt x="188768" y="149695"/>
                  <a:pt x="197427" y="186063"/>
                </a:cubicBezTo>
                <a:cubicBezTo>
                  <a:pt x="206086" y="222431"/>
                  <a:pt x="258040" y="227627"/>
                  <a:pt x="270163" y="238018"/>
                </a:cubicBezTo>
                <a:cubicBezTo>
                  <a:pt x="282286" y="248409"/>
                  <a:pt x="276224" y="248409"/>
                  <a:pt x="270163" y="24840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9" name="Rectangle 68"/>
          <p:cNvSpPr/>
          <p:nvPr/>
        </p:nvSpPr>
        <p:spPr>
          <a:xfrm rot="2421728">
            <a:off x="6380304" y="1920627"/>
            <a:ext cx="106269" cy="79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1" name="Groupe 70"/>
          <p:cNvGrpSpPr/>
          <p:nvPr/>
        </p:nvGrpSpPr>
        <p:grpSpPr>
          <a:xfrm rot="2083437">
            <a:off x="6070403" y="4379513"/>
            <a:ext cx="231603" cy="123733"/>
            <a:chOff x="6571356" y="4227885"/>
            <a:chExt cx="600875" cy="561110"/>
          </a:xfrm>
        </p:grpSpPr>
        <p:sp>
          <p:nvSpPr>
            <p:cNvPr id="72" name="Arc 71"/>
            <p:cNvSpPr/>
            <p:nvPr/>
          </p:nvSpPr>
          <p:spPr>
            <a:xfrm rot="3264595">
              <a:off x="6568527"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3" name="Arc 72"/>
            <p:cNvSpPr/>
            <p:nvPr/>
          </p:nvSpPr>
          <p:spPr>
            <a:xfrm rot="3264595">
              <a:off x="6613950"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2" name="Groupe 11"/>
          <p:cNvGrpSpPr/>
          <p:nvPr/>
        </p:nvGrpSpPr>
        <p:grpSpPr>
          <a:xfrm>
            <a:off x="5573981" y="3699242"/>
            <a:ext cx="1509893" cy="1036241"/>
            <a:chOff x="5788859" y="3732589"/>
            <a:chExt cx="1515250" cy="1116428"/>
          </a:xfrm>
        </p:grpSpPr>
        <p:grpSp>
          <p:nvGrpSpPr>
            <p:cNvPr id="8" name="Groupe 7"/>
            <p:cNvGrpSpPr/>
            <p:nvPr/>
          </p:nvGrpSpPr>
          <p:grpSpPr>
            <a:xfrm rot="12564043">
              <a:off x="6605023" y="3832286"/>
              <a:ext cx="484054" cy="365534"/>
              <a:chOff x="6571356" y="4227885"/>
              <a:chExt cx="600875" cy="561110"/>
            </a:xfrm>
          </p:grpSpPr>
          <p:sp>
            <p:nvSpPr>
              <p:cNvPr id="48" name="Arc 47"/>
              <p:cNvSpPr/>
              <p:nvPr/>
            </p:nvSpPr>
            <p:spPr>
              <a:xfrm rot="3264595">
                <a:off x="6568527"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3" name="Arc 52"/>
              <p:cNvSpPr/>
              <p:nvPr/>
            </p:nvSpPr>
            <p:spPr>
              <a:xfrm rot="3264595">
                <a:off x="6613950"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1" name="Groupe 10"/>
            <p:cNvGrpSpPr/>
            <p:nvPr/>
          </p:nvGrpSpPr>
          <p:grpSpPr>
            <a:xfrm>
              <a:off x="5788859" y="3732589"/>
              <a:ext cx="1515250" cy="1116428"/>
              <a:chOff x="5788859" y="3732589"/>
              <a:chExt cx="1515250" cy="1116428"/>
            </a:xfrm>
          </p:grpSpPr>
          <p:grpSp>
            <p:nvGrpSpPr>
              <p:cNvPr id="61" name="Groupe 60"/>
              <p:cNvGrpSpPr/>
              <p:nvPr/>
            </p:nvGrpSpPr>
            <p:grpSpPr>
              <a:xfrm rot="3065245" flipV="1">
                <a:off x="6678362" y="4134205"/>
                <a:ext cx="369256" cy="151549"/>
                <a:chOff x="6571356" y="4227885"/>
                <a:chExt cx="600875" cy="561110"/>
              </a:xfrm>
            </p:grpSpPr>
            <p:sp>
              <p:nvSpPr>
                <p:cNvPr id="68" name="Arc 67"/>
                <p:cNvSpPr/>
                <p:nvPr/>
              </p:nvSpPr>
              <p:spPr>
                <a:xfrm rot="3264595">
                  <a:off x="6568527"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0" name="Arc 69"/>
                <p:cNvSpPr/>
                <p:nvPr/>
              </p:nvSpPr>
              <p:spPr>
                <a:xfrm rot="3264595">
                  <a:off x="6613950"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10" name="Groupe 9"/>
              <p:cNvGrpSpPr/>
              <p:nvPr/>
            </p:nvGrpSpPr>
            <p:grpSpPr>
              <a:xfrm>
                <a:off x="5788859" y="3732589"/>
                <a:ext cx="1515250" cy="1116428"/>
                <a:chOff x="5312713" y="3917506"/>
                <a:chExt cx="1515250" cy="1116428"/>
              </a:xfrm>
            </p:grpSpPr>
            <p:grpSp>
              <p:nvGrpSpPr>
                <p:cNvPr id="52" name="Groupe 51"/>
                <p:cNvGrpSpPr/>
                <p:nvPr/>
              </p:nvGrpSpPr>
              <p:grpSpPr>
                <a:xfrm rot="13189153">
                  <a:off x="5783401" y="3917506"/>
                  <a:ext cx="1044562" cy="1116428"/>
                  <a:chOff x="5364088" y="3772548"/>
                  <a:chExt cx="1044562" cy="1116428"/>
                </a:xfrm>
              </p:grpSpPr>
              <p:grpSp>
                <p:nvGrpSpPr>
                  <p:cNvPr id="41" name="Groupe 40"/>
                  <p:cNvGrpSpPr/>
                  <p:nvPr/>
                </p:nvGrpSpPr>
                <p:grpSpPr>
                  <a:xfrm rot="2626455">
                    <a:off x="5364088" y="4206161"/>
                    <a:ext cx="1042237" cy="602673"/>
                    <a:chOff x="4693545" y="4042063"/>
                    <a:chExt cx="1042237" cy="602673"/>
                  </a:xfrm>
                </p:grpSpPr>
                <p:sp>
                  <p:nvSpPr>
                    <p:cNvPr id="32" name="Forme libre 31"/>
                    <p:cNvSpPr/>
                    <p:nvPr/>
                  </p:nvSpPr>
                  <p:spPr>
                    <a:xfrm>
                      <a:off x="4759036" y="4042064"/>
                      <a:ext cx="976746" cy="602672"/>
                    </a:xfrm>
                    <a:custGeom>
                      <a:avLst/>
                      <a:gdLst>
                        <a:gd name="connsiteX0" fmla="*/ 0 w 976746"/>
                        <a:gd name="connsiteY0" fmla="*/ 602672 h 602672"/>
                        <a:gd name="connsiteX1" fmla="*/ 51955 w 976746"/>
                        <a:gd name="connsiteY1" fmla="*/ 581891 h 602672"/>
                        <a:gd name="connsiteX2" fmla="*/ 62346 w 976746"/>
                        <a:gd name="connsiteY2" fmla="*/ 467591 h 602672"/>
                        <a:gd name="connsiteX3" fmla="*/ 72737 w 976746"/>
                        <a:gd name="connsiteY3" fmla="*/ 436418 h 602672"/>
                        <a:gd name="connsiteX4" fmla="*/ 103909 w 976746"/>
                        <a:gd name="connsiteY4" fmla="*/ 145472 h 602672"/>
                        <a:gd name="connsiteX5" fmla="*/ 145473 w 976746"/>
                        <a:gd name="connsiteY5" fmla="*/ 51954 h 602672"/>
                        <a:gd name="connsiteX6" fmla="*/ 176646 w 976746"/>
                        <a:gd name="connsiteY6" fmla="*/ 41563 h 602672"/>
                        <a:gd name="connsiteX7" fmla="*/ 197428 w 976746"/>
                        <a:gd name="connsiteY7" fmla="*/ 10391 h 602672"/>
                        <a:gd name="connsiteX8" fmla="*/ 238991 w 976746"/>
                        <a:gd name="connsiteY8" fmla="*/ 0 h 602672"/>
                        <a:gd name="connsiteX9" fmla="*/ 415637 w 976746"/>
                        <a:gd name="connsiteY9" fmla="*/ 10391 h 602672"/>
                        <a:gd name="connsiteX10" fmla="*/ 477982 w 976746"/>
                        <a:gd name="connsiteY10" fmla="*/ 41563 h 602672"/>
                        <a:gd name="connsiteX11" fmla="*/ 540328 w 976746"/>
                        <a:gd name="connsiteY11" fmla="*/ 103909 h 602672"/>
                        <a:gd name="connsiteX12" fmla="*/ 571500 w 976746"/>
                        <a:gd name="connsiteY12" fmla="*/ 207818 h 602672"/>
                        <a:gd name="connsiteX13" fmla="*/ 581891 w 976746"/>
                        <a:gd name="connsiteY13" fmla="*/ 238991 h 602672"/>
                        <a:gd name="connsiteX14" fmla="*/ 613064 w 976746"/>
                        <a:gd name="connsiteY14" fmla="*/ 384463 h 602672"/>
                        <a:gd name="connsiteX15" fmla="*/ 644237 w 976746"/>
                        <a:gd name="connsiteY15" fmla="*/ 457200 h 602672"/>
                        <a:gd name="connsiteX16" fmla="*/ 665019 w 976746"/>
                        <a:gd name="connsiteY16" fmla="*/ 488372 h 602672"/>
                        <a:gd name="connsiteX17" fmla="*/ 748146 w 976746"/>
                        <a:gd name="connsiteY17" fmla="*/ 498763 h 602672"/>
                        <a:gd name="connsiteX18" fmla="*/ 831273 w 976746"/>
                        <a:gd name="connsiteY18" fmla="*/ 477981 h 602672"/>
                        <a:gd name="connsiteX19" fmla="*/ 852055 w 976746"/>
                        <a:gd name="connsiteY19" fmla="*/ 436418 h 602672"/>
                        <a:gd name="connsiteX20" fmla="*/ 872837 w 976746"/>
                        <a:gd name="connsiteY20" fmla="*/ 405245 h 602672"/>
                        <a:gd name="connsiteX21" fmla="*/ 904009 w 976746"/>
                        <a:gd name="connsiteY21" fmla="*/ 332509 h 602672"/>
                        <a:gd name="connsiteX22" fmla="*/ 914400 w 976746"/>
                        <a:gd name="connsiteY22" fmla="*/ 103909 h 602672"/>
                        <a:gd name="connsiteX23" fmla="*/ 924791 w 976746"/>
                        <a:gd name="connsiteY23" fmla="*/ 72736 h 602672"/>
                        <a:gd name="connsiteX24" fmla="*/ 955964 w 976746"/>
                        <a:gd name="connsiteY24" fmla="*/ 51954 h 602672"/>
                        <a:gd name="connsiteX25" fmla="*/ 976746 w 976746"/>
                        <a:gd name="connsiteY25" fmla="*/ 31172 h 60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6746" h="602672">
                          <a:moveTo>
                            <a:pt x="0" y="602672"/>
                          </a:moveTo>
                          <a:cubicBezTo>
                            <a:pt x="17318" y="595745"/>
                            <a:pt x="44139" y="598826"/>
                            <a:pt x="51955" y="581891"/>
                          </a:cubicBezTo>
                          <a:cubicBezTo>
                            <a:pt x="67987" y="547155"/>
                            <a:pt x="56936" y="505464"/>
                            <a:pt x="62346" y="467591"/>
                          </a:cubicBezTo>
                          <a:cubicBezTo>
                            <a:pt x="63895" y="456748"/>
                            <a:pt x="69273" y="446809"/>
                            <a:pt x="72737" y="436418"/>
                          </a:cubicBezTo>
                          <a:cubicBezTo>
                            <a:pt x="82668" y="227874"/>
                            <a:pt x="63699" y="276158"/>
                            <a:pt x="103909" y="145472"/>
                          </a:cubicBezTo>
                          <a:cubicBezTo>
                            <a:pt x="109611" y="126940"/>
                            <a:pt x="123388" y="69622"/>
                            <a:pt x="145473" y="51954"/>
                          </a:cubicBezTo>
                          <a:cubicBezTo>
                            <a:pt x="154026" y="45112"/>
                            <a:pt x="166255" y="45027"/>
                            <a:pt x="176646" y="41563"/>
                          </a:cubicBezTo>
                          <a:cubicBezTo>
                            <a:pt x="183573" y="31172"/>
                            <a:pt x="187037" y="17318"/>
                            <a:pt x="197428" y="10391"/>
                          </a:cubicBezTo>
                          <a:cubicBezTo>
                            <a:pt x="209310" y="2470"/>
                            <a:pt x="224710" y="0"/>
                            <a:pt x="238991" y="0"/>
                          </a:cubicBezTo>
                          <a:cubicBezTo>
                            <a:pt x="297975" y="0"/>
                            <a:pt x="356755" y="6927"/>
                            <a:pt x="415637" y="10391"/>
                          </a:cubicBezTo>
                          <a:cubicBezTo>
                            <a:pt x="444524" y="20020"/>
                            <a:pt x="453810" y="20076"/>
                            <a:pt x="477982" y="41563"/>
                          </a:cubicBezTo>
                          <a:cubicBezTo>
                            <a:pt x="499948" y="61089"/>
                            <a:pt x="540328" y="103909"/>
                            <a:pt x="540328" y="103909"/>
                          </a:cubicBezTo>
                          <a:cubicBezTo>
                            <a:pt x="589718" y="252083"/>
                            <a:pt x="540089" y="97880"/>
                            <a:pt x="571500" y="207818"/>
                          </a:cubicBezTo>
                          <a:cubicBezTo>
                            <a:pt x="574509" y="218350"/>
                            <a:pt x="579515" y="228299"/>
                            <a:pt x="581891" y="238991"/>
                          </a:cubicBezTo>
                          <a:cubicBezTo>
                            <a:pt x="599332" y="317474"/>
                            <a:pt x="583981" y="297213"/>
                            <a:pt x="613064" y="384463"/>
                          </a:cubicBezTo>
                          <a:cubicBezTo>
                            <a:pt x="624721" y="419435"/>
                            <a:pt x="623693" y="421249"/>
                            <a:pt x="644237" y="457200"/>
                          </a:cubicBezTo>
                          <a:cubicBezTo>
                            <a:pt x="650433" y="468043"/>
                            <a:pt x="653424" y="483734"/>
                            <a:pt x="665019" y="488372"/>
                          </a:cubicBezTo>
                          <a:cubicBezTo>
                            <a:pt x="690946" y="498743"/>
                            <a:pt x="720437" y="495299"/>
                            <a:pt x="748146" y="498763"/>
                          </a:cubicBezTo>
                          <a:cubicBezTo>
                            <a:pt x="775855" y="491836"/>
                            <a:pt x="806781" y="492676"/>
                            <a:pt x="831273" y="477981"/>
                          </a:cubicBezTo>
                          <a:cubicBezTo>
                            <a:pt x="844555" y="470012"/>
                            <a:pt x="844370" y="449867"/>
                            <a:pt x="852055" y="436418"/>
                          </a:cubicBezTo>
                          <a:cubicBezTo>
                            <a:pt x="858251" y="425575"/>
                            <a:pt x="866641" y="416088"/>
                            <a:pt x="872837" y="405245"/>
                          </a:cubicBezTo>
                          <a:cubicBezTo>
                            <a:pt x="893382" y="369291"/>
                            <a:pt x="892352" y="367482"/>
                            <a:pt x="904009" y="332509"/>
                          </a:cubicBezTo>
                          <a:cubicBezTo>
                            <a:pt x="907473" y="256309"/>
                            <a:pt x="908317" y="179945"/>
                            <a:pt x="914400" y="103909"/>
                          </a:cubicBezTo>
                          <a:cubicBezTo>
                            <a:pt x="915273" y="92991"/>
                            <a:pt x="917949" y="81289"/>
                            <a:pt x="924791" y="72736"/>
                          </a:cubicBezTo>
                          <a:cubicBezTo>
                            <a:pt x="932592" y="62984"/>
                            <a:pt x="946212" y="59755"/>
                            <a:pt x="955964" y="51954"/>
                          </a:cubicBezTo>
                          <a:cubicBezTo>
                            <a:pt x="963614" y="45834"/>
                            <a:pt x="969819" y="38099"/>
                            <a:pt x="976746" y="3117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0" name="Forme libre 39"/>
                    <p:cNvSpPr/>
                    <p:nvPr/>
                  </p:nvSpPr>
                  <p:spPr>
                    <a:xfrm>
                      <a:off x="4693545" y="4042063"/>
                      <a:ext cx="976746" cy="602672"/>
                    </a:xfrm>
                    <a:custGeom>
                      <a:avLst/>
                      <a:gdLst>
                        <a:gd name="connsiteX0" fmla="*/ 0 w 976746"/>
                        <a:gd name="connsiteY0" fmla="*/ 602672 h 602672"/>
                        <a:gd name="connsiteX1" fmla="*/ 51955 w 976746"/>
                        <a:gd name="connsiteY1" fmla="*/ 581891 h 602672"/>
                        <a:gd name="connsiteX2" fmla="*/ 62346 w 976746"/>
                        <a:gd name="connsiteY2" fmla="*/ 467591 h 602672"/>
                        <a:gd name="connsiteX3" fmla="*/ 72737 w 976746"/>
                        <a:gd name="connsiteY3" fmla="*/ 436418 h 602672"/>
                        <a:gd name="connsiteX4" fmla="*/ 103909 w 976746"/>
                        <a:gd name="connsiteY4" fmla="*/ 145472 h 602672"/>
                        <a:gd name="connsiteX5" fmla="*/ 145473 w 976746"/>
                        <a:gd name="connsiteY5" fmla="*/ 51954 h 602672"/>
                        <a:gd name="connsiteX6" fmla="*/ 176646 w 976746"/>
                        <a:gd name="connsiteY6" fmla="*/ 41563 h 602672"/>
                        <a:gd name="connsiteX7" fmla="*/ 197428 w 976746"/>
                        <a:gd name="connsiteY7" fmla="*/ 10391 h 602672"/>
                        <a:gd name="connsiteX8" fmla="*/ 238991 w 976746"/>
                        <a:gd name="connsiteY8" fmla="*/ 0 h 602672"/>
                        <a:gd name="connsiteX9" fmla="*/ 415637 w 976746"/>
                        <a:gd name="connsiteY9" fmla="*/ 10391 h 602672"/>
                        <a:gd name="connsiteX10" fmla="*/ 477982 w 976746"/>
                        <a:gd name="connsiteY10" fmla="*/ 41563 h 602672"/>
                        <a:gd name="connsiteX11" fmla="*/ 540328 w 976746"/>
                        <a:gd name="connsiteY11" fmla="*/ 103909 h 602672"/>
                        <a:gd name="connsiteX12" fmla="*/ 571500 w 976746"/>
                        <a:gd name="connsiteY12" fmla="*/ 207818 h 602672"/>
                        <a:gd name="connsiteX13" fmla="*/ 581891 w 976746"/>
                        <a:gd name="connsiteY13" fmla="*/ 238991 h 602672"/>
                        <a:gd name="connsiteX14" fmla="*/ 613064 w 976746"/>
                        <a:gd name="connsiteY14" fmla="*/ 384463 h 602672"/>
                        <a:gd name="connsiteX15" fmla="*/ 644237 w 976746"/>
                        <a:gd name="connsiteY15" fmla="*/ 457200 h 602672"/>
                        <a:gd name="connsiteX16" fmla="*/ 665019 w 976746"/>
                        <a:gd name="connsiteY16" fmla="*/ 488372 h 602672"/>
                        <a:gd name="connsiteX17" fmla="*/ 748146 w 976746"/>
                        <a:gd name="connsiteY17" fmla="*/ 498763 h 602672"/>
                        <a:gd name="connsiteX18" fmla="*/ 831273 w 976746"/>
                        <a:gd name="connsiteY18" fmla="*/ 477981 h 602672"/>
                        <a:gd name="connsiteX19" fmla="*/ 852055 w 976746"/>
                        <a:gd name="connsiteY19" fmla="*/ 436418 h 602672"/>
                        <a:gd name="connsiteX20" fmla="*/ 872837 w 976746"/>
                        <a:gd name="connsiteY20" fmla="*/ 405245 h 602672"/>
                        <a:gd name="connsiteX21" fmla="*/ 904009 w 976746"/>
                        <a:gd name="connsiteY21" fmla="*/ 332509 h 602672"/>
                        <a:gd name="connsiteX22" fmla="*/ 914400 w 976746"/>
                        <a:gd name="connsiteY22" fmla="*/ 103909 h 602672"/>
                        <a:gd name="connsiteX23" fmla="*/ 924791 w 976746"/>
                        <a:gd name="connsiteY23" fmla="*/ 72736 h 602672"/>
                        <a:gd name="connsiteX24" fmla="*/ 955964 w 976746"/>
                        <a:gd name="connsiteY24" fmla="*/ 51954 h 602672"/>
                        <a:gd name="connsiteX25" fmla="*/ 976746 w 976746"/>
                        <a:gd name="connsiteY25" fmla="*/ 31172 h 60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6746" h="602672">
                          <a:moveTo>
                            <a:pt x="0" y="602672"/>
                          </a:moveTo>
                          <a:cubicBezTo>
                            <a:pt x="17318" y="595745"/>
                            <a:pt x="44139" y="598826"/>
                            <a:pt x="51955" y="581891"/>
                          </a:cubicBezTo>
                          <a:cubicBezTo>
                            <a:pt x="67987" y="547155"/>
                            <a:pt x="56936" y="505464"/>
                            <a:pt x="62346" y="467591"/>
                          </a:cubicBezTo>
                          <a:cubicBezTo>
                            <a:pt x="63895" y="456748"/>
                            <a:pt x="69273" y="446809"/>
                            <a:pt x="72737" y="436418"/>
                          </a:cubicBezTo>
                          <a:cubicBezTo>
                            <a:pt x="82668" y="227874"/>
                            <a:pt x="63699" y="276158"/>
                            <a:pt x="103909" y="145472"/>
                          </a:cubicBezTo>
                          <a:cubicBezTo>
                            <a:pt x="109611" y="126940"/>
                            <a:pt x="123388" y="69622"/>
                            <a:pt x="145473" y="51954"/>
                          </a:cubicBezTo>
                          <a:cubicBezTo>
                            <a:pt x="154026" y="45112"/>
                            <a:pt x="166255" y="45027"/>
                            <a:pt x="176646" y="41563"/>
                          </a:cubicBezTo>
                          <a:cubicBezTo>
                            <a:pt x="183573" y="31172"/>
                            <a:pt x="187037" y="17318"/>
                            <a:pt x="197428" y="10391"/>
                          </a:cubicBezTo>
                          <a:cubicBezTo>
                            <a:pt x="209310" y="2470"/>
                            <a:pt x="224710" y="0"/>
                            <a:pt x="238991" y="0"/>
                          </a:cubicBezTo>
                          <a:cubicBezTo>
                            <a:pt x="297975" y="0"/>
                            <a:pt x="356755" y="6927"/>
                            <a:pt x="415637" y="10391"/>
                          </a:cubicBezTo>
                          <a:cubicBezTo>
                            <a:pt x="444524" y="20020"/>
                            <a:pt x="453810" y="20076"/>
                            <a:pt x="477982" y="41563"/>
                          </a:cubicBezTo>
                          <a:cubicBezTo>
                            <a:pt x="499948" y="61089"/>
                            <a:pt x="540328" y="103909"/>
                            <a:pt x="540328" y="103909"/>
                          </a:cubicBezTo>
                          <a:cubicBezTo>
                            <a:pt x="589718" y="252083"/>
                            <a:pt x="540089" y="97880"/>
                            <a:pt x="571500" y="207818"/>
                          </a:cubicBezTo>
                          <a:cubicBezTo>
                            <a:pt x="574509" y="218350"/>
                            <a:pt x="579515" y="228299"/>
                            <a:pt x="581891" y="238991"/>
                          </a:cubicBezTo>
                          <a:cubicBezTo>
                            <a:pt x="599332" y="317474"/>
                            <a:pt x="583981" y="297213"/>
                            <a:pt x="613064" y="384463"/>
                          </a:cubicBezTo>
                          <a:cubicBezTo>
                            <a:pt x="624721" y="419435"/>
                            <a:pt x="623693" y="421249"/>
                            <a:pt x="644237" y="457200"/>
                          </a:cubicBezTo>
                          <a:cubicBezTo>
                            <a:pt x="650433" y="468043"/>
                            <a:pt x="653424" y="483734"/>
                            <a:pt x="665019" y="488372"/>
                          </a:cubicBezTo>
                          <a:cubicBezTo>
                            <a:pt x="690946" y="498743"/>
                            <a:pt x="720437" y="495299"/>
                            <a:pt x="748146" y="498763"/>
                          </a:cubicBezTo>
                          <a:cubicBezTo>
                            <a:pt x="775855" y="491836"/>
                            <a:pt x="806781" y="492676"/>
                            <a:pt x="831273" y="477981"/>
                          </a:cubicBezTo>
                          <a:cubicBezTo>
                            <a:pt x="844555" y="470012"/>
                            <a:pt x="844370" y="449867"/>
                            <a:pt x="852055" y="436418"/>
                          </a:cubicBezTo>
                          <a:cubicBezTo>
                            <a:pt x="858251" y="425575"/>
                            <a:pt x="866641" y="416088"/>
                            <a:pt x="872837" y="405245"/>
                          </a:cubicBezTo>
                          <a:cubicBezTo>
                            <a:pt x="893382" y="369291"/>
                            <a:pt x="892352" y="367482"/>
                            <a:pt x="904009" y="332509"/>
                          </a:cubicBezTo>
                          <a:cubicBezTo>
                            <a:pt x="907473" y="256309"/>
                            <a:pt x="908317" y="179945"/>
                            <a:pt x="914400" y="103909"/>
                          </a:cubicBezTo>
                          <a:cubicBezTo>
                            <a:pt x="915273" y="92991"/>
                            <a:pt x="917949" y="81289"/>
                            <a:pt x="924791" y="72736"/>
                          </a:cubicBezTo>
                          <a:cubicBezTo>
                            <a:pt x="932592" y="62984"/>
                            <a:pt x="946212" y="59755"/>
                            <a:pt x="955964" y="51954"/>
                          </a:cubicBezTo>
                          <a:cubicBezTo>
                            <a:pt x="963614" y="45834"/>
                            <a:pt x="969819" y="38099"/>
                            <a:pt x="976746" y="3117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4" name="Groupe 43"/>
                  <p:cNvGrpSpPr/>
                  <p:nvPr/>
                </p:nvGrpSpPr>
                <p:grpSpPr>
                  <a:xfrm>
                    <a:off x="5826755" y="3772548"/>
                    <a:ext cx="581895" cy="599765"/>
                    <a:chOff x="5826755" y="3772548"/>
                    <a:chExt cx="581895" cy="599765"/>
                  </a:xfrm>
                </p:grpSpPr>
                <p:sp>
                  <p:nvSpPr>
                    <p:cNvPr id="42" name="Arc 41"/>
                    <p:cNvSpPr/>
                    <p:nvPr/>
                  </p:nvSpPr>
                  <p:spPr>
                    <a:xfrm>
                      <a:off x="5826755" y="3816861"/>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Arc 42"/>
                    <p:cNvSpPr/>
                    <p:nvPr/>
                  </p:nvSpPr>
                  <p:spPr>
                    <a:xfrm>
                      <a:off x="5847540" y="3772548"/>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5" name="Groupe 44"/>
                  <p:cNvGrpSpPr/>
                  <p:nvPr/>
                </p:nvGrpSpPr>
                <p:grpSpPr>
                  <a:xfrm rot="11675442">
                    <a:off x="5625944" y="4332687"/>
                    <a:ext cx="621424" cy="556289"/>
                    <a:chOff x="5815435" y="4059918"/>
                    <a:chExt cx="621424" cy="556289"/>
                  </a:xfrm>
                </p:grpSpPr>
                <p:sp>
                  <p:nvSpPr>
                    <p:cNvPr id="46" name="Arc 45"/>
                    <p:cNvSpPr/>
                    <p:nvPr/>
                  </p:nvSpPr>
                  <p:spPr>
                    <a:xfrm>
                      <a:off x="5815435" y="4059918"/>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7" name="Arc 46"/>
                    <p:cNvSpPr/>
                    <p:nvPr/>
                  </p:nvSpPr>
                  <p:spPr>
                    <a:xfrm>
                      <a:off x="5875749" y="4060755"/>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grpSp>
              <p:nvGrpSpPr>
                <p:cNvPr id="58" name="Groupe 57"/>
                <p:cNvGrpSpPr/>
                <p:nvPr/>
              </p:nvGrpSpPr>
              <p:grpSpPr>
                <a:xfrm rot="16200000">
                  <a:off x="5436304" y="3971335"/>
                  <a:ext cx="600875" cy="848057"/>
                  <a:chOff x="6571356" y="4227885"/>
                  <a:chExt cx="600875" cy="561110"/>
                </a:xfrm>
              </p:grpSpPr>
              <p:sp>
                <p:nvSpPr>
                  <p:cNvPr id="59" name="Arc 58"/>
                  <p:cNvSpPr/>
                  <p:nvPr/>
                </p:nvSpPr>
                <p:spPr>
                  <a:xfrm rot="3264595">
                    <a:off x="6568527"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0" name="Arc 59"/>
                  <p:cNvSpPr/>
                  <p:nvPr/>
                </p:nvSpPr>
                <p:spPr>
                  <a:xfrm rot="3264595">
                    <a:off x="6613950" y="4230714"/>
                    <a:ext cx="561110" cy="55545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9" name="Ellipse 8"/>
                <p:cNvSpPr/>
                <p:nvPr/>
              </p:nvSpPr>
              <p:spPr>
                <a:xfrm>
                  <a:off x="5943959" y="4333997"/>
                  <a:ext cx="45719" cy="1791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17" name="ZoneTexte 16"/>
          <p:cNvSpPr txBox="1"/>
          <p:nvPr/>
        </p:nvSpPr>
        <p:spPr>
          <a:xfrm>
            <a:off x="719572" y="5229200"/>
            <a:ext cx="7668852" cy="1061829"/>
          </a:xfrm>
          <a:prstGeom prst="rect">
            <a:avLst/>
          </a:prstGeom>
          <a:noFill/>
        </p:spPr>
        <p:txBody>
          <a:bodyPr wrap="square" rtlCol="0">
            <a:spAutoFit/>
          </a:bodyPr>
          <a:lstStyle/>
          <a:p>
            <a:pPr algn="just"/>
            <a:r>
              <a:rPr lang="fr-FR" sz="2400" b="1" dirty="0">
                <a:solidFill>
                  <a:srgbClr val="FF0000"/>
                </a:solidFill>
              </a:rPr>
              <a:t>Juxtaposition:</a:t>
            </a:r>
          </a:p>
          <a:p>
            <a:pPr algn="just"/>
            <a:endParaRPr lang="fr-FR" sz="300" b="1" dirty="0">
              <a:solidFill>
                <a:srgbClr val="FF0000"/>
              </a:solidFill>
            </a:endParaRPr>
          </a:p>
          <a:p>
            <a:pPr marL="285750" indent="-285750" algn="just">
              <a:buFontTx/>
              <a:buChar char="-"/>
            </a:pPr>
            <a:r>
              <a:rPr lang="fr-FR" dirty="0"/>
              <a:t>d’un phénomène de </a:t>
            </a:r>
            <a:r>
              <a:rPr lang="fr-FR" b="1" dirty="0">
                <a:solidFill>
                  <a:srgbClr val="FF0000"/>
                </a:solidFill>
              </a:rPr>
              <a:t>transfert actif à haute fréquence </a:t>
            </a:r>
            <a:r>
              <a:rPr lang="fr-FR" dirty="0" smtClean="0"/>
              <a:t>lié au plasmide  </a:t>
            </a:r>
            <a:endParaRPr lang="fr-FR" dirty="0"/>
          </a:p>
          <a:p>
            <a:pPr marL="285750" indent="-285750" algn="just">
              <a:buFontTx/>
              <a:buChar char="-"/>
            </a:pPr>
            <a:r>
              <a:rPr lang="fr-FR" dirty="0"/>
              <a:t>d’un phénomène de </a:t>
            </a:r>
            <a:r>
              <a:rPr lang="fr-FR" b="1" dirty="0">
                <a:solidFill>
                  <a:srgbClr val="FF0000"/>
                </a:solidFill>
              </a:rPr>
              <a:t>transfert passif à faible fréquence</a:t>
            </a:r>
          </a:p>
        </p:txBody>
      </p:sp>
      <p:cxnSp>
        <p:nvCxnSpPr>
          <p:cNvPr id="19" name="Connecteur droit 18"/>
          <p:cNvCxnSpPr/>
          <p:nvPr/>
        </p:nvCxnSpPr>
        <p:spPr>
          <a:xfrm flipV="1">
            <a:off x="4223887" y="1500558"/>
            <a:ext cx="1122729" cy="7991"/>
          </a:xfrm>
          <a:prstGeom prst="line">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5429467" y="1340768"/>
            <a:ext cx="457200" cy="45720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705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Ellipse 187"/>
          <p:cNvSpPr/>
          <p:nvPr/>
        </p:nvSpPr>
        <p:spPr>
          <a:xfrm>
            <a:off x="2067854" y="1647065"/>
            <a:ext cx="4587970" cy="38720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976626" y="313567"/>
            <a:ext cx="5373365" cy="461665"/>
          </a:xfrm>
          <a:prstGeom prst="rect">
            <a:avLst/>
          </a:prstGeom>
          <a:noFill/>
        </p:spPr>
        <p:txBody>
          <a:bodyPr wrap="square" rtlCol="0">
            <a:spAutoFit/>
          </a:bodyPr>
          <a:lstStyle/>
          <a:p>
            <a:pPr algn="ctr"/>
            <a:r>
              <a:rPr lang="fr-FR" sz="2400" b="1" dirty="0"/>
              <a:t>Conversion bactéries F</a:t>
            </a:r>
            <a:r>
              <a:rPr lang="fr-FR" sz="2400" b="1" baseline="30000" dirty="0"/>
              <a:t>+</a:t>
            </a:r>
            <a:r>
              <a:rPr lang="fr-FR" sz="2400" b="1" dirty="0"/>
              <a:t> </a:t>
            </a:r>
            <a:r>
              <a:rPr lang="fr-FR" sz="2400" b="1" dirty="0">
                <a:sym typeface="Symbol"/>
              </a:rPr>
              <a:t> bactéries </a:t>
            </a:r>
            <a:r>
              <a:rPr lang="fr-FR" sz="2400" b="1" dirty="0" err="1">
                <a:sym typeface="Symbol"/>
              </a:rPr>
              <a:t>Hfr</a:t>
            </a:r>
            <a:endParaRPr lang="fr-FR" sz="2400" b="1" baseline="30000" dirty="0"/>
          </a:p>
        </p:txBody>
      </p:sp>
      <p:grpSp>
        <p:nvGrpSpPr>
          <p:cNvPr id="185" name="Groupe 184"/>
          <p:cNvGrpSpPr/>
          <p:nvPr/>
        </p:nvGrpSpPr>
        <p:grpSpPr>
          <a:xfrm>
            <a:off x="4662807" y="3010573"/>
            <a:ext cx="3869633" cy="1238369"/>
            <a:chOff x="4211960" y="2651049"/>
            <a:chExt cx="5284418" cy="1659084"/>
          </a:xfrm>
        </p:grpSpPr>
        <p:sp>
          <p:nvSpPr>
            <p:cNvPr id="151" name="Rectangle à coins arrondis 150"/>
            <p:cNvSpPr/>
            <p:nvPr/>
          </p:nvSpPr>
          <p:spPr>
            <a:xfrm>
              <a:off x="8146044" y="3335409"/>
              <a:ext cx="1350334" cy="290364"/>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0" name="Groupe 149"/>
            <p:cNvGrpSpPr/>
            <p:nvPr/>
          </p:nvGrpSpPr>
          <p:grpSpPr>
            <a:xfrm>
              <a:off x="4211960" y="2651049"/>
              <a:ext cx="4104456" cy="1659084"/>
              <a:chOff x="4211960" y="2651049"/>
              <a:chExt cx="4104456" cy="1659084"/>
            </a:xfrm>
          </p:grpSpPr>
          <p:sp>
            <p:nvSpPr>
              <p:cNvPr id="116" name="Rectangle à coins arrondis 115"/>
              <p:cNvSpPr/>
              <p:nvPr/>
            </p:nvSpPr>
            <p:spPr>
              <a:xfrm>
                <a:off x="4211960" y="2651049"/>
                <a:ext cx="4104456" cy="165908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7" name="Groupe 116"/>
              <p:cNvGrpSpPr/>
              <p:nvPr/>
            </p:nvGrpSpPr>
            <p:grpSpPr>
              <a:xfrm rot="15128544">
                <a:off x="6366059" y="3059131"/>
                <a:ext cx="904008" cy="948225"/>
                <a:chOff x="5292080" y="1396684"/>
                <a:chExt cx="3240360" cy="3256452"/>
              </a:xfrm>
            </p:grpSpPr>
            <p:grpSp>
              <p:nvGrpSpPr>
                <p:cNvPr id="138" name="Groupe 137"/>
                <p:cNvGrpSpPr/>
                <p:nvPr/>
              </p:nvGrpSpPr>
              <p:grpSpPr>
                <a:xfrm>
                  <a:off x="5292080" y="1445851"/>
                  <a:ext cx="3240360" cy="3207285"/>
                  <a:chOff x="6228184" y="2708920"/>
                  <a:chExt cx="504056" cy="504056"/>
                </a:xfrm>
              </p:grpSpPr>
              <p:sp>
                <p:nvSpPr>
                  <p:cNvPr id="143" name="Ellipse 142"/>
                  <p:cNvSpPr/>
                  <p:nvPr/>
                </p:nvSpPr>
                <p:spPr>
                  <a:xfrm>
                    <a:off x="6228184"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9" name="Rectangle 138"/>
                <p:cNvSpPr/>
                <p:nvPr/>
              </p:nvSpPr>
              <p:spPr>
                <a:xfrm>
                  <a:off x="6738380" y="1396684"/>
                  <a:ext cx="281895" cy="4123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p:cNvSpPr/>
                <p:nvPr/>
              </p:nvSpPr>
              <p:spPr>
                <a:xfrm rot="953837" flipH="1">
                  <a:off x="7225287" y="1410166"/>
                  <a:ext cx="521407" cy="50977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p:cNvSpPr/>
                <p:nvPr/>
              </p:nvSpPr>
              <p:spPr>
                <a:xfrm rot="2823401">
                  <a:off x="7866240" y="1847551"/>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p:cNvSpPr/>
                <p:nvPr/>
              </p:nvSpPr>
              <p:spPr>
                <a:xfrm rot="3974408">
                  <a:off x="8160038" y="2212024"/>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8" name="Groupe 117"/>
              <p:cNvGrpSpPr/>
              <p:nvPr/>
            </p:nvGrpSpPr>
            <p:grpSpPr>
              <a:xfrm>
                <a:off x="4873391" y="2802560"/>
                <a:ext cx="1451716" cy="1391424"/>
                <a:chOff x="4660379" y="2728129"/>
                <a:chExt cx="4325949" cy="3958439"/>
              </a:xfrm>
            </p:grpSpPr>
            <p:grpSp>
              <p:nvGrpSpPr>
                <p:cNvPr id="119" name="Groupe 118"/>
                <p:cNvGrpSpPr/>
                <p:nvPr/>
              </p:nvGrpSpPr>
              <p:grpSpPr>
                <a:xfrm>
                  <a:off x="4760611" y="2849934"/>
                  <a:ext cx="4176465" cy="3744416"/>
                  <a:chOff x="5563746" y="2348880"/>
                  <a:chExt cx="1024477" cy="1007721"/>
                </a:xfrm>
              </p:grpSpPr>
              <p:sp>
                <p:nvSpPr>
                  <p:cNvPr id="136" name="Ellipse 135"/>
                  <p:cNvSpPr/>
                  <p:nvPr/>
                </p:nvSpPr>
                <p:spPr>
                  <a:xfrm>
                    <a:off x="5596489"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0" name="Rectangle 119"/>
                <p:cNvSpPr/>
                <p:nvPr/>
              </p:nvSpPr>
              <p:spPr>
                <a:xfrm rot="1075766">
                  <a:off x="6061047" y="624425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p:cNvSpPr/>
                <p:nvPr/>
              </p:nvSpPr>
              <p:spPr>
                <a:xfrm>
                  <a:off x="6683258" y="6323526"/>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p:cNvSpPr/>
                <p:nvPr/>
              </p:nvSpPr>
              <p:spPr>
                <a:xfrm rot="19413700">
                  <a:off x="7788825" y="600184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p:cNvSpPr/>
                <p:nvPr/>
              </p:nvSpPr>
              <p:spPr>
                <a:xfrm>
                  <a:off x="6659302" y="272812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p:cNvSpPr/>
                <p:nvPr/>
              </p:nvSpPr>
              <p:spPr>
                <a:xfrm rot="1075766">
                  <a:off x="7327163" y="285287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p:cNvSpPr/>
                <p:nvPr/>
              </p:nvSpPr>
              <p:spPr>
                <a:xfrm rot="18424360">
                  <a:off x="5041764" y="350422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p:cNvSpPr/>
                <p:nvPr/>
              </p:nvSpPr>
              <p:spPr>
                <a:xfrm rot="18020756">
                  <a:off x="8356288" y="542989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p:cNvSpPr/>
                <p:nvPr/>
              </p:nvSpPr>
              <p:spPr>
                <a:xfrm rot="17843898">
                  <a:off x="4814333" y="389200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p:cNvSpPr/>
                <p:nvPr/>
              </p:nvSpPr>
              <p:spPr>
                <a:xfrm rot="19687071">
                  <a:off x="5641309" y="3040717"/>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p:cNvSpPr/>
                <p:nvPr/>
              </p:nvSpPr>
              <p:spPr>
                <a:xfrm rot="18424360">
                  <a:off x="8124640" y="577027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p:cNvSpPr/>
                <p:nvPr/>
              </p:nvSpPr>
              <p:spPr>
                <a:xfrm rot="2895377">
                  <a:off x="5179825" y="576629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p:cNvSpPr/>
                <p:nvPr/>
              </p:nvSpPr>
              <p:spPr>
                <a:xfrm rot="2895377">
                  <a:off x="8126876" y="335398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p:cNvSpPr/>
                <p:nvPr/>
              </p:nvSpPr>
              <p:spPr>
                <a:xfrm rot="3916340">
                  <a:off x="4923004" y="542064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Rectangle 132"/>
                <p:cNvSpPr/>
                <p:nvPr/>
              </p:nvSpPr>
              <p:spPr>
                <a:xfrm rot="21048771">
                  <a:off x="6299738" y="2773218"/>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ectangle 133"/>
                <p:cNvSpPr/>
                <p:nvPr/>
              </p:nvSpPr>
              <p:spPr>
                <a:xfrm rot="16200000">
                  <a:off x="8597770" y="4544315"/>
                  <a:ext cx="414067" cy="363049"/>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Rectangle 134"/>
                <p:cNvSpPr/>
                <p:nvPr/>
              </p:nvSpPr>
              <p:spPr>
                <a:xfrm rot="16200000">
                  <a:off x="4697884" y="460733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186" name="Groupe 185"/>
          <p:cNvGrpSpPr/>
          <p:nvPr/>
        </p:nvGrpSpPr>
        <p:grpSpPr>
          <a:xfrm>
            <a:off x="1423928" y="4941168"/>
            <a:ext cx="3940160" cy="1231512"/>
            <a:chOff x="1149325" y="4545583"/>
            <a:chExt cx="5156161" cy="1619979"/>
          </a:xfrm>
        </p:grpSpPr>
        <p:sp>
          <p:nvSpPr>
            <p:cNvPr id="173" name="Rectangle à coins arrondis 172"/>
            <p:cNvSpPr/>
            <p:nvPr/>
          </p:nvSpPr>
          <p:spPr>
            <a:xfrm>
              <a:off x="4955153" y="5189348"/>
              <a:ext cx="1350333" cy="290363"/>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à coins arrondis 170"/>
            <p:cNvSpPr/>
            <p:nvPr/>
          </p:nvSpPr>
          <p:spPr>
            <a:xfrm>
              <a:off x="1149325" y="4545583"/>
              <a:ext cx="4104456" cy="1619979"/>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2" name="Groupe 171"/>
            <p:cNvGrpSpPr/>
            <p:nvPr/>
          </p:nvGrpSpPr>
          <p:grpSpPr>
            <a:xfrm>
              <a:off x="1651915" y="4679424"/>
              <a:ext cx="2417746" cy="1411872"/>
              <a:chOff x="1940414" y="4314511"/>
              <a:chExt cx="2417746" cy="1411872"/>
            </a:xfrm>
          </p:grpSpPr>
          <p:grpSp>
            <p:nvGrpSpPr>
              <p:cNvPr id="162" name="Groupe 161"/>
              <p:cNvGrpSpPr/>
              <p:nvPr/>
            </p:nvGrpSpPr>
            <p:grpSpPr>
              <a:xfrm>
                <a:off x="1940414" y="4357466"/>
                <a:ext cx="2417746" cy="1368917"/>
                <a:chOff x="1940414" y="4357466"/>
                <a:chExt cx="2417746" cy="1368917"/>
              </a:xfrm>
            </p:grpSpPr>
            <p:grpSp>
              <p:nvGrpSpPr>
                <p:cNvPr id="156" name="Groupe 155"/>
                <p:cNvGrpSpPr/>
                <p:nvPr/>
              </p:nvGrpSpPr>
              <p:grpSpPr>
                <a:xfrm>
                  <a:off x="1940414" y="4357466"/>
                  <a:ext cx="2415562" cy="1296143"/>
                  <a:chOff x="1778015" y="4668465"/>
                  <a:chExt cx="2319297" cy="1296143"/>
                </a:xfrm>
              </p:grpSpPr>
              <p:sp>
                <p:nvSpPr>
                  <p:cNvPr id="154" name="Rectangle à coins arrondis 153"/>
                  <p:cNvSpPr/>
                  <p:nvPr/>
                </p:nvSpPr>
                <p:spPr>
                  <a:xfrm>
                    <a:off x="1778015" y="4668465"/>
                    <a:ext cx="2319297" cy="1296143"/>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à coins arrondis 154"/>
                  <p:cNvSpPr/>
                  <p:nvPr/>
                </p:nvSpPr>
                <p:spPr>
                  <a:xfrm>
                    <a:off x="1889320" y="4734790"/>
                    <a:ext cx="2143853" cy="1160512"/>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8" name="Arc 157"/>
                <p:cNvSpPr/>
                <p:nvPr/>
              </p:nvSpPr>
              <p:spPr>
                <a:xfrm rot="5400000">
                  <a:off x="3078158" y="4374777"/>
                  <a:ext cx="1160513" cy="1261522"/>
                </a:xfrm>
                <a:prstGeom prst="arc">
                  <a:avLst>
                    <a:gd name="adj1" fmla="val 10765680"/>
                    <a:gd name="adj2" fmla="val 2130356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0" name="Rectangle 159"/>
                <p:cNvSpPr/>
                <p:nvPr/>
              </p:nvSpPr>
              <p:spPr>
                <a:xfrm rot="16200000">
                  <a:off x="3593710" y="5592692"/>
                  <a:ext cx="145548" cy="121833"/>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Arc 156"/>
                <p:cNvSpPr/>
                <p:nvPr/>
              </p:nvSpPr>
              <p:spPr>
                <a:xfrm rot="5400000">
                  <a:off x="3079328" y="4386610"/>
                  <a:ext cx="1296144" cy="1261521"/>
                </a:xfrm>
                <a:prstGeom prst="arc">
                  <a:avLst>
                    <a:gd name="adj1" fmla="val 10765680"/>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9" name="Rectangle 158"/>
              <p:cNvSpPr/>
              <p:nvPr/>
            </p:nvSpPr>
            <p:spPr>
              <a:xfrm rot="16200000">
                <a:off x="3641935" y="4326368"/>
                <a:ext cx="145548" cy="121833"/>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4" name="Groupe 13"/>
          <p:cNvGrpSpPr/>
          <p:nvPr/>
        </p:nvGrpSpPr>
        <p:grpSpPr>
          <a:xfrm>
            <a:off x="870754" y="1534708"/>
            <a:ext cx="3917270" cy="1230344"/>
            <a:chOff x="870755" y="1534708"/>
            <a:chExt cx="3917270" cy="1230344"/>
          </a:xfrm>
        </p:grpSpPr>
        <p:sp>
          <p:nvSpPr>
            <p:cNvPr id="148" name="Rectangle à coins arrondis 147"/>
            <p:cNvSpPr/>
            <p:nvPr/>
          </p:nvSpPr>
          <p:spPr>
            <a:xfrm>
              <a:off x="3765782" y="2084239"/>
              <a:ext cx="1022243" cy="215328"/>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870755" y="1534708"/>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0" name="Groupe 69"/>
            <p:cNvGrpSpPr/>
            <p:nvPr/>
          </p:nvGrpSpPr>
          <p:grpSpPr>
            <a:xfrm>
              <a:off x="1371479" y="1647066"/>
              <a:ext cx="1098993" cy="1031853"/>
              <a:chOff x="4660379" y="2728129"/>
              <a:chExt cx="4325949" cy="3958439"/>
            </a:xfrm>
          </p:grpSpPr>
          <p:grpSp>
            <p:nvGrpSpPr>
              <p:cNvPr id="8" name="Groupe 7"/>
              <p:cNvGrpSpPr/>
              <p:nvPr/>
            </p:nvGrpSpPr>
            <p:grpSpPr>
              <a:xfrm>
                <a:off x="4760611" y="2849934"/>
                <a:ext cx="4176465" cy="3744416"/>
                <a:chOff x="5563746" y="2348880"/>
                <a:chExt cx="1024477" cy="1007721"/>
              </a:xfrm>
            </p:grpSpPr>
            <p:sp>
              <p:nvSpPr>
                <p:cNvPr id="6" name="Ellipse 5"/>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Rectangle 28"/>
              <p:cNvSpPr/>
              <p:nvPr/>
            </p:nvSpPr>
            <p:spPr>
              <a:xfrm rot="1075766">
                <a:off x="6061047" y="624425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6683258" y="6323526"/>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rot="19413700">
                <a:off x="7788825" y="600184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6659302" y="272812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rot="1075766">
                <a:off x="7327163" y="285287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rot="18424360">
                <a:off x="5041764" y="350422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rot="18020756">
                <a:off x="8356288" y="542989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rot="17843898">
                <a:off x="4814333" y="389200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rot="19687071">
                <a:off x="5641309" y="3040717"/>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rot="18424360">
                <a:off x="8124640" y="577027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rot="2895377">
                <a:off x="5179825" y="576629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rot="2895377">
                <a:off x="8126876" y="335398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rot="3916340">
                <a:off x="4923004" y="542064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rot="21048771">
                <a:off x="6299738" y="2773218"/>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rot="16200000">
                <a:off x="8597770" y="4544315"/>
                <a:ext cx="414067" cy="363049"/>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rot="16200000">
                <a:off x="4697884" y="460733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46" name="Connecteur droit 145"/>
          <p:cNvCxnSpPr/>
          <p:nvPr/>
        </p:nvCxnSpPr>
        <p:spPr>
          <a:xfrm>
            <a:off x="2545623" y="2142060"/>
            <a:ext cx="560380" cy="181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4" name="Connecteur droit 193"/>
          <p:cNvCxnSpPr>
            <a:stCxn id="158" idx="2"/>
          </p:cNvCxnSpPr>
          <p:nvPr/>
        </p:nvCxnSpPr>
        <p:spPr>
          <a:xfrm flipH="1" flipV="1">
            <a:off x="3103066" y="5153200"/>
            <a:ext cx="55775" cy="8547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3" name="ZoneTexte 182"/>
          <p:cNvSpPr txBox="1"/>
          <p:nvPr/>
        </p:nvSpPr>
        <p:spPr>
          <a:xfrm>
            <a:off x="3403384" y="2003436"/>
            <a:ext cx="318055" cy="347163"/>
          </a:xfrm>
          <a:prstGeom prst="rect">
            <a:avLst/>
          </a:prstGeom>
          <a:noFill/>
        </p:spPr>
        <p:txBody>
          <a:bodyPr wrap="square" rtlCol="0">
            <a:spAutoFit/>
          </a:bodyPr>
          <a:lstStyle/>
          <a:p>
            <a:r>
              <a:rPr lang="fr-FR" sz="2000" b="1" dirty="0">
                <a:solidFill>
                  <a:schemeClr val="bg1"/>
                </a:solidFill>
              </a:rPr>
              <a:t>F</a:t>
            </a:r>
          </a:p>
        </p:txBody>
      </p:sp>
      <p:sp>
        <p:nvSpPr>
          <p:cNvPr id="189" name="ZoneTexte 188"/>
          <p:cNvSpPr txBox="1"/>
          <p:nvPr/>
        </p:nvSpPr>
        <p:spPr>
          <a:xfrm>
            <a:off x="1668082" y="1159391"/>
            <a:ext cx="1357831" cy="352664"/>
          </a:xfrm>
          <a:prstGeom prst="rect">
            <a:avLst/>
          </a:prstGeom>
          <a:noFill/>
        </p:spPr>
        <p:txBody>
          <a:bodyPr wrap="square" rtlCol="0">
            <a:spAutoFit/>
          </a:bodyPr>
          <a:lstStyle/>
          <a:p>
            <a:pPr algn="ctr"/>
            <a:r>
              <a:rPr lang="fr-FR" b="1" dirty="0"/>
              <a:t>bactéries F</a:t>
            </a:r>
            <a:r>
              <a:rPr lang="fr-FR" b="1" baseline="30000" dirty="0"/>
              <a:t>+</a:t>
            </a:r>
            <a:endParaRPr lang="fr-FR" dirty="0"/>
          </a:p>
        </p:txBody>
      </p:sp>
      <p:sp>
        <p:nvSpPr>
          <p:cNvPr id="190" name="ZoneTexte 189"/>
          <p:cNvSpPr txBox="1"/>
          <p:nvPr/>
        </p:nvSpPr>
        <p:spPr>
          <a:xfrm>
            <a:off x="5023136" y="1857525"/>
            <a:ext cx="2560696" cy="558384"/>
          </a:xfrm>
          <a:prstGeom prst="rect">
            <a:avLst/>
          </a:prstGeom>
          <a:solidFill>
            <a:schemeClr val="bg1"/>
          </a:solidFill>
        </p:spPr>
        <p:txBody>
          <a:bodyPr wrap="square" rtlCol="0">
            <a:spAutoFit/>
          </a:bodyPr>
          <a:lstStyle/>
          <a:p>
            <a:pPr algn="ctr"/>
            <a:r>
              <a:rPr lang="fr-FR" sz="1600" dirty="0">
                <a:solidFill>
                  <a:srgbClr val="FF0000"/>
                </a:solidFill>
              </a:rPr>
              <a:t>reconnaissance entre séquences homologues</a:t>
            </a:r>
          </a:p>
        </p:txBody>
      </p:sp>
      <p:sp>
        <p:nvSpPr>
          <p:cNvPr id="191" name="ZoneTexte 190"/>
          <p:cNvSpPr txBox="1"/>
          <p:nvPr/>
        </p:nvSpPr>
        <p:spPr>
          <a:xfrm>
            <a:off x="4898390" y="4584220"/>
            <a:ext cx="2384763" cy="558384"/>
          </a:xfrm>
          <a:prstGeom prst="rect">
            <a:avLst/>
          </a:prstGeom>
          <a:solidFill>
            <a:schemeClr val="bg1"/>
          </a:solidFill>
        </p:spPr>
        <p:txBody>
          <a:bodyPr wrap="square" rtlCol="0">
            <a:spAutoFit/>
          </a:bodyPr>
          <a:lstStyle/>
          <a:p>
            <a:pPr algn="ctr"/>
            <a:r>
              <a:rPr lang="fr-FR" sz="1600" dirty="0">
                <a:solidFill>
                  <a:srgbClr val="FF0000"/>
                </a:solidFill>
              </a:rPr>
              <a:t>crossing-over </a:t>
            </a:r>
          </a:p>
          <a:p>
            <a:pPr algn="ctr"/>
            <a:r>
              <a:rPr lang="fr-FR" sz="1600" dirty="0">
                <a:solidFill>
                  <a:srgbClr val="FF0000"/>
                </a:solidFill>
              </a:rPr>
              <a:t> intégration du plasmide</a:t>
            </a:r>
          </a:p>
        </p:txBody>
      </p:sp>
      <p:sp>
        <p:nvSpPr>
          <p:cNvPr id="192" name="ZoneTexte 191"/>
          <p:cNvSpPr txBox="1"/>
          <p:nvPr/>
        </p:nvSpPr>
        <p:spPr>
          <a:xfrm>
            <a:off x="2197882" y="6172680"/>
            <a:ext cx="1588573" cy="352664"/>
          </a:xfrm>
          <a:prstGeom prst="rect">
            <a:avLst/>
          </a:prstGeom>
          <a:noFill/>
        </p:spPr>
        <p:txBody>
          <a:bodyPr wrap="square" rtlCol="0">
            <a:spAutoFit/>
          </a:bodyPr>
          <a:lstStyle/>
          <a:p>
            <a:pPr algn="ctr"/>
            <a:r>
              <a:rPr lang="fr-FR" b="1" dirty="0">
                <a:sym typeface="Symbol"/>
              </a:rPr>
              <a:t>bactéries </a:t>
            </a:r>
            <a:r>
              <a:rPr lang="fr-FR" b="1" dirty="0" err="1">
                <a:sym typeface="Symbol"/>
              </a:rPr>
              <a:t>Hfr</a:t>
            </a:r>
            <a:endParaRPr lang="fr-FR" b="1" baseline="30000" dirty="0"/>
          </a:p>
        </p:txBody>
      </p:sp>
      <p:sp>
        <p:nvSpPr>
          <p:cNvPr id="193" name="ZoneTexte 192"/>
          <p:cNvSpPr txBox="1"/>
          <p:nvPr/>
        </p:nvSpPr>
        <p:spPr>
          <a:xfrm>
            <a:off x="1149306" y="3703952"/>
            <a:ext cx="1530665" cy="558384"/>
          </a:xfrm>
          <a:prstGeom prst="rect">
            <a:avLst/>
          </a:prstGeom>
          <a:solidFill>
            <a:schemeClr val="bg1"/>
          </a:solidFill>
        </p:spPr>
        <p:txBody>
          <a:bodyPr wrap="square" rtlCol="0">
            <a:spAutoFit/>
          </a:bodyPr>
          <a:lstStyle/>
          <a:p>
            <a:pPr algn="ctr"/>
            <a:r>
              <a:rPr lang="fr-FR" sz="1600" dirty="0">
                <a:solidFill>
                  <a:srgbClr val="FF0000"/>
                </a:solidFill>
              </a:rPr>
              <a:t>excision du plasmide</a:t>
            </a:r>
          </a:p>
        </p:txBody>
      </p:sp>
      <p:cxnSp>
        <p:nvCxnSpPr>
          <p:cNvPr id="198" name="Connecteur droit 197"/>
          <p:cNvCxnSpPr>
            <a:stCxn id="160" idx="0"/>
          </p:cNvCxnSpPr>
          <p:nvPr/>
        </p:nvCxnSpPr>
        <p:spPr>
          <a:xfrm flipV="1">
            <a:off x="3080443" y="5153561"/>
            <a:ext cx="128333" cy="9073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1" name="Forme en L 210"/>
          <p:cNvSpPr/>
          <p:nvPr/>
        </p:nvSpPr>
        <p:spPr>
          <a:xfrm rot="13945435">
            <a:off x="4599044" y="1598271"/>
            <a:ext cx="128528" cy="144695"/>
          </a:xfrm>
          <a:prstGeom prst="corner">
            <a:avLst>
              <a:gd name="adj1" fmla="val 21283"/>
              <a:gd name="adj2" fmla="val 72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ZoneTexte 211"/>
          <p:cNvSpPr txBox="1"/>
          <p:nvPr/>
        </p:nvSpPr>
        <p:spPr>
          <a:xfrm>
            <a:off x="1653880" y="1976962"/>
            <a:ext cx="520295" cy="400110"/>
          </a:xfrm>
          <a:prstGeom prst="rect">
            <a:avLst/>
          </a:prstGeom>
          <a:noFill/>
        </p:spPr>
        <p:txBody>
          <a:bodyPr wrap="square" rtlCol="0">
            <a:spAutoFit/>
          </a:bodyPr>
          <a:lstStyle/>
          <a:p>
            <a:r>
              <a:rPr lang="fr-FR" sz="2000" b="1" dirty="0" err="1">
                <a:solidFill>
                  <a:schemeClr val="bg1"/>
                </a:solidFill>
              </a:rPr>
              <a:t>chr</a:t>
            </a:r>
            <a:endParaRPr lang="fr-FR" sz="2000" b="1" dirty="0">
              <a:solidFill>
                <a:schemeClr val="bg1"/>
              </a:solidFill>
            </a:endParaRPr>
          </a:p>
        </p:txBody>
      </p:sp>
      <p:sp>
        <p:nvSpPr>
          <p:cNvPr id="13" name="ZoneTexte 12"/>
          <p:cNvSpPr txBox="1"/>
          <p:nvPr/>
        </p:nvSpPr>
        <p:spPr>
          <a:xfrm>
            <a:off x="4049655" y="2276872"/>
            <a:ext cx="565109" cy="307777"/>
          </a:xfrm>
          <a:prstGeom prst="rect">
            <a:avLst/>
          </a:prstGeom>
          <a:noFill/>
        </p:spPr>
        <p:txBody>
          <a:bodyPr wrap="square" rtlCol="0">
            <a:spAutoFit/>
          </a:bodyPr>
          <a:lstStyle/>
          <a:p>
            <a:r>
              <a:rPr lang="fr-FR" sz="1400" dirty="0" err="1"/>
              <a:t>pilus</a:t>
            </a:r>
            <a:endParaRPr lang="fr-FR" sz="1400" dirty="0"/>
          </a:p>
        </p:txBody>
      </p:sp>
      <p:grpSp>
        <p:nvGrpSpPr>
          <p:cNvPr id="24" name="Groupe 23"/>
          <p:cNvGrpSpPr/>
          <p:nvPr/>
        </p:nvGrpSpPr>
        <p:grpSpPr>
          <a:xfrm rot="15128544">
            <a:off x="3222058" y="1830008"/>
            <a:ext cx="670395" cy="717835"/>
            <a:chOff x="5292080" y="1396684"/>
            <a:chExt cx="3240360" cy="3256452"/>
          </a:xfrm>
        </p:grpSpPr>
        <p:grpSp>
          <p:nvGrpSpPr>
            <p:cNvPr id="11" name="Groupe 10"/>
            <p:cNvGrpSpPr/>
            <p:nvPr/>
          </p:nvGrpSpPr>
          <p:grpSpPr>
            <a:xfrm>
              <a:off x="5292080" y="1445851"/>
              <a:ext cx="3240360" cy="3207285"/>
              <a:chOff x="6228184" y="2708920"/>
              <a:chExt cx="504056" cy="504056"/>
            </a:xfrm>
          </p:grpSpPr>
          <p:sp>
            <p:nvSpPr>
              <p:cNvPr id="9" name="Ellipse 8"/>
              <p:cNvSpPr/>
              <p:nvPr/>
            </p:nvSpPr>
            <p:spPr>
              <a:xfrm>
                <a:off x="6228184"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Rectangle 16"/>
            <p:cNvSpPr/>
            <p:nvPr/>
          </p:nvSpPr>
          <p:spPr>
            <a:xfrm>
              <a:off x="6738380" y="1396684"/>
              <a:ext cx="281895" cy="4123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rot="953837" flipH="1">
              <a:off x="7225287" y="1410166"/>
              <a:ext cx="521407" cy="50977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823401">
              <a:off x="7866240" y="1847551"/>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3974408">
              <a:off x="8160038" y="2212024"/>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p:cNvSpPr txBox="1"/>
          <p:nvPr/>
        </p:nvSpPr>
        <p:spPr>
          <a:xfrm>
            <a:off x="677561" y="2771792"/>
            <a:ext cx="3493589" cy="307777"/>
          </a:xfrm>
          <a:prstGeom prst="rect">
            <a:avLst/>
          </a:prstGeom>
          <a:noFill/>
        </p:spPr>
        <p:txBody>
          <a:bodyPr wrap="square" rtlCol="0">
            <a:spAutoFit/>
          </a:bodyPr>
          <a:lstStyle/>
          <a:p>
            <a:pPr algn="ctr"/>
            <a:r>
              <a:rPr lang="fr-FR" sz="1400" dirty="0"/>
              <a:t>20 séquences homologues aux IS du plasmide</a:t>
            </a:r>
          </a:p>
        </p:txBody>
      </p:sp>
    </p:spTree>
    <p:extLst>
      <p:ext uri="{BB962C8B-B14F-4D97-AF65-F5344CB8AC3E}">
        <p14:creationId xmlns:p14="http://schemas.microsoft.com/office/powerpoint/2010/main" val="442188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orme libre 294"/>
          <p:cNvSpPr/>
          <p:nvPr/>
        </p:nvSpPr>
        <p:spPr>
          <a:xfrm>
            <a:off x="5145458" y="4594243"/>
            <a:ext cx="369098" cy="321592"/>
          </a:xfrm>
          <a:custGeom>
            <a:avLst/>
            <a:gdLst>
              <a:gd name="connsiteX0" fmla="*/ 405246 w 415636"/>
              <a:gd name="connsiteY0" fmla="*/ 0 h 207819"/>
              <a:gd name="connsiteX1" fmla="*/ 415636 w 415636"/>
              <a:gd name="connsiteY1" fmla="*/ 207819 h 207819"/>
              <a:gd name="connsiteX2" fmla="*/ 155864 w 415636"/>
              <a:gd name="connsiteY2" fmla="*/ 207819 h 207819"/>
              <a:gd name="connsiteX3" fmla="*/ 0 w 415636"/>
              <a:gd name="connsiteY3" fmla="*/ 103910 h 207819"/>
              <a:gd name="connsiteX4" fmla="*/ 176646 w 415636"/>
              <a:gd name="connsiteY4" fmla="*/ 10391 h 207819"/>
              <a:gd name="connsiteX5" fmla="*/ 405246 w 415636"/>
              <a:gd name="connsiteY5" fmla="*/ 0 h 2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36" h="207819">
                <a:moveTo>
                  <a:pt x="405246" y="0"/>
                </a:moveTo>
                <a:lnTo>
                  <a:pt x="415636" y="207819"/>
                </a:lnTo>
                <a:lnTo>
                  <a:pt x="155864" y="207819"/>
                </a:lnTo>
                <a:lnTo>
                  <a:pt x="0" y="103910"/>
                </a:lnTo>
                <a:lnTo>
                  <a:pt x="176646" y="10391"/>
                </a:lnTo>
                <a:lnTo>
                  <a:pt x="405246" y="0"/>
                </a:lnTo>
                <a:close/>
              </a:path>
            </a:pathLst>
          </a:custGeom>
          <a:solidFill>
            <a:srgbClr val="00FA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à coins arrondis 136"/>
          <p:cNvSpPr/>
          <p:nvPr/>
        </p:nvSpPr>
        <p:spPr>
          <a:xfrm>
            <a:off x="4638960" y="2882551"/>
            <a:ext cx="1006147" cy="404527"/>
          </a:xfrm>
          <a:prstGeom prst="roundRect">
            <a:avLst>
              <a:gd name="adj" fmla="val 50000"/>
            </a:avLst>
          </a:prstGeom>
          <a:solidFill>
            <a:srgbClr val="00FA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90489" y="116632"/>
            <a:ext cx="4940286" cy="461665"/>
          </a:xfrm>
          <a:prstGeom prst="rect">
            <a:avLst/>
          </a:prstGeom>
          <a:noFill/>
        </p:spPr>
        <p:txBody>
          <a:bodyPr wrap="square" rtlCol="0">
            <a:spAutoFit/>
          </a:bodyPr>
          <a:lstStyle/>
          <a:p>
            <a:pPr algn="ctr"/>
            <a:r>
              <a:rPr lang="fr-FR" sz="2400" b="1" dirty="0"/>
              <a:t>Conjugaison entre bactéries </a:t>
            </a:r>
            <a:r>
              <a:rPr lang="fr-FR" sz="2400" b="1" dirty="0" err="1"/>
              <a:t>Hfr</a:t>
            </a:r>
            <a:r>
              <a:rPr lang="fr-FR" sz="2400" b="1" dirty="0"/>
              <a:t> et F</a:t>
            </a:r>
            <a:r>
              <a:rPr lang="fr-FR" sz="2400" b="1" baseline="30000" dirty="0"/>
              <a:t>-</a:t>
            </a:r>
          </a:p>
        </p:txBody>
      </p:sp>
      <p:sp>
        <p:nvSpPr>
          <p:cNvPr id="15" name="ZoneTexte 14"/>
          <p:cNvSpPr txBox="1"/>
          <p:nvPr/>
        </p:nvSpPr>
        <p:spPr>
          <a:xfrm>
            <a:off x="3237865" y="673591"/>
            <a:ext cx="729695" cy="369332"/>
          </a:xfrm>
          <a:prstGeom prst="rect">
            <a:avLst/>
          </a:prstGeom>
          <a:noFill/>
        </p:spPr>
        <p:txBody>
          <a:bodyPr wrap="square" rtlCol="0">
            <a:spAutoFit/>
          </a:bodyPr>
          <a:lstStyle/>
          <a:p>
            <a:pPr algn="ctr"/>
            <a:r>
              <a:rPr lang="fr-FR" b="1" dirty="0" err="1">
                <a:sym typeface="Symbol"/>
              </a:rPr>
              <a:t>Hfr</a:t>
            </a:r>
            <a:endParaRPr lang="fr-FR" b="1" baseline="30000" dirty="0"/>
          </a:p>
        </p:txBody>
      </p:sp>
      <p:cxnSp>
        <p:nvCxnSpPr>
          <p:cNvPr id="94" name="Connecteur droit 93"/>
          <p:cNvCxnSpPr/>
          <p:nvPr/>
        </p:nvCxnSpPr>
        <p:spPr>
          <a:xfrm flipH="1" flipV="1">
            <a:off x="2721465" y="1547666"/>
            <a:ext cx="64456" cy="466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8" name="Rectangle à coins arrondis 137"/>
          <p:cNvSpPr/>
          <p:nvPr/>
        </p:nvSpPr>
        <p:spPr>
          <a:xfrm>
            <a:off x="2334705" y="2658058"/>
            <a:ext cx="2536220" cy="990148"/>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4585862" y="1257045"/>
            <a:ext cx="1010079" cy="41695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2278868" y="1042923"/>
            <a:ext cx="2536220" cy="990148"/>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p:cNvSpPr txBox="1"/>
          <p:nvPr/>
        </p:nvSpPr>
        <p:spPr>
          <a:xfrm>
            <a:off x="6324295" y="673591"/>
            <a:ext cx="714468" cy="369332"/>
          </a:xfrm>
          <a:prstGeom prst="rect">
            <a:avLst/>
          </a:prstGeom>
          <a:noFill/>
        </p:spPr>
        <p:txBody>
          <a:bodyPr wrap="square" rtlCol="0">
            <a:spAutoFit/>
          </a:bodyPr>
          <a:lstStyle/>
          <a:p>
            <a:pPr algn="ctr"/>
            <a:r>
              <a:rPr lang="fr-FR" b="1" dirty="0"/>
              <a:t>F</a:t>
            </a:r>
            <a:r>
              <a:rPr lang="fr-FR" b="1" baseline="30000" dirty="0"/>
              <a:t>-</a:t>
            </a:r>
            <a:endParaRPr lang="fr-FR" dirty="0"/>
          </a:p>
        </p:txBody>
      </p:sp>
      <p:grpSp>
        <p:nvGrpSpPr>
          <p:cNvPr id="16" name="Groupe 15"/>
          <p:cNvGrpSpPr/>
          <p:nvPr/>
        </p:nvGrpSpPr>
        <p:grpSpPr>
          <a:xfrm>
            <a:off x="5348245" y="1042923"/>
            <a:ext cx="2512541" cy="989209"/>
            <a:chOff x="5348245" y="1042923"/>
            <a:chExt cx="2512541" cy="989209"/>
          </a:xfrm>
        </p:grpSpPr>
        <p:sp>
          <p:nvSpPr>
            <p:cNvPr id="68" name="Rectangle à coins arrondis 67"/>
            <p:cNvSpPr/>
            <p:nvPr/>
          </p:nvSpPr>
          <p:spPr>
            <a:xfrm>
              <a:off x="5348245" y="1042923"/>
              <a:ext cx="2512541" cy="989209"/>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5" name="Groupe 174"/>
            <p:cNvGrpSpPr/>
            <p:nvPr/>
          </p:nvGrpSpPr>
          <p:grpSpPr>
            <a:xfrm>
              <a:off x="6160870" y="1158714"/>
              <a:ext cx="857959" cy="784838"/>
              <a:chOff x="5452800" y="1628801"/>
              <a:chExt cx="1061017" cy="976155"/>
            </a:xfrm>
          </p:grpSpPr>
          <p:grpSp>
            <p:nvGrpSpPr>
              <p:cNvPr id="70" name="Groupe 69"/>
              <p:cNvGrpSpPr/>
              <p:nvPr/>
            </p:nvGrpSpPr>
            <p:grpSpPr>
              <a:xfrm>
                <a:off x="5452800" y="1628893"/>
                <a:ext cx="1061017" cy="976063"/>
                <a:chOff x="5563746" y="2348880"/>
                <a:chExt cx="1024477" cy="1007721"/>
              </a:xfrm>
            </p:grpSpPr>
            <p:sp>
              <p:nvSpPr>
                <p:cNvPr id="87" name="Ellipse 86"/>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Ellipse 87"/>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0" name="ZoneTexte 99"/>
              <p:cNvSpPr txBox="1"/>
              <p:nvPr/>
            </p:nvSpPr>
            <p:spPr>
              <a:xfrm>
                <a:off x="5857428" y="2172364"/>
                <a:ext cx="288032" cy="369332"/>
              </a:xfrm>
              <a:prstGeom prst="rect">
                <a:avLst/>
              </a:prstGeom>
              <a:noFill/>
            </p:spPr>
            <p:txBody>
              <a:bodyPr wrap="square" rtlCol="0">
                <a:spAutoFit/>
              </a:bodyPr>
              <a:lstStyle/>
              <a:p>
                <a:r>
                  <a:rPr lang="fr-FR" b="1" dirty="0">
                    <a:solidFill>
                      <a:srgbClr val="FF0000"/>
                    </a:solidFill>
                  </a:rPr>
                  <a:t>C</a:t>
                </a:r>
              </a:p>
            </p:txBody>
          </p:sp>
          <p:sp>
            <p:nvSpPr>
              <p:cNvPr id="102" name="ZoneTexte 101"/>
              <p:cNvSpPr txBox="1"/>
              <p:nvPr/>
            </p:nvSpPr>
            <p:spPr>
              <a:xfrm>
                <a:off x="6141409" y="1998133"/>
                <a:ext cx="288032" cy="369332"/>
              </a:xfrm>
              <a:prstGeom prst="rect">
                <a:avLst/>
              </a:prstGeom>
              <a:noFill/>
            </p:spPr>
            <p:txBody>
              <a:bodyPr wrap="square" rtlCol="0">
                <a:spAutoFit/>
              </a:bodyPr>
              <a:lstStyle/>
              <a:p>
                <a:r>
                  <a:rPr lang="fr-FR" b="1" dirty="0">
                    <a:solidFill>
                      <a:srgbClr val="FF0000"/>
                    </a:solidFill>
                  </a:rPr>
                  <a:t>D</a:t>
                </a:r>
              </a:p>
            </p:txBody>
          </p:sp>
          <p:sp>
            <p:nvSpPr>
              <p:cNvPr id="103" name="ZoneTexte 102"/>
              <p:cNvSpPr txBox="1"/>
              <p:nvPr/>
            </p:nvSpPr>
            <p:spPr>
              <a:xfrm rot="10800000" flipV="1">
                <a:off x="5965441" y="1628801"/>
                <a:ext cx="390756" cy="369332"/>
              </a:xfrm>
              <a:prstGeom prst="rect">
                <a:avLst/>
              </a:prstGeom>
              <a:noFill/>
            </p:spPr>
            <p:txBody>
              <a:bodyPr wrap="square" rtlCol="0">
                <a:spAutoFit/>
              </a:bodyPr>
              <a:lstStyle/>
              <a:p>
                <a:r>
                  <a:rPr lang="fr-FR" b="1" dirty="0">
                    <a:solidFill>
                      <a:srgbClr val="FF0000"/>
                    </a:solidFill>
                  </a:rPr>
                  <a:t>E</a:t>
                </a:r>
              </a:p>
            </p:txBody>
          </p:sp>
          <p:sp>
            <p:nvSpPr>
              <p:cNvPr id="123" name="ZoneTexte 122"/>
              <p:cNvSpPr txBox="1"/>
              <p:nvPr/>
            </p:nvSpPr>
            <p:spPr>
              <a:xfrm>
                <a:off x="5533392" y="1697943"/>
                <a:ext cx="516401"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124" name="ZoneTexte 123"/>
              <p:cNvSpPr txBox="1"/>
              <p:nvPr/>
            </p:nvSpPr>
            <p:spPr>
              <a:xfrm>
                <a:off x="5530272" y="2085024"/>
                <a:ext cx="488573" cy="459363"/>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grpSp>
      <p:sp>
        <p:nvSpPr>
          <p:cNvPr id="49" name="ZoneTexte 48"/>
          <p:cNvSpPr txBox="1"/>
          <p:nvPr/>
        </p:nvSpPr>
        <p:spPr>
          <a:xfrm>
            <a:off x="3490873" y="1244981"/>
            <a:ext cx="574588" cy="296684"/>
          </a:xfrm>
          <a:prstGeom prst="rect">
            <a:avLst/>
          </a:prstGeom>
          <a:noFill/>
          <a:ln>
            <a:noFill/>
          </a:ln>
        </p:spPr>
        <p:txBody>
          <a:bodyPr wrap="square" rtlCol="0">
            <a:spAutoFit/>
          </a:bodyPr>
          <a:lstStyle/>
          <a:p>
            <a:pPr algn="ctr"/>
            <a:r>
              <a:rPr lang="fr-FR" sz="1400" b="1" dirty="0" err="1">
                <a:solidFill>
                  <a:schemeClr val="bg1"/>
                </a:solidFill>
                <a:effectLst>
                  <a:outerShdw blurRad="38100" dist="38100" dir="2700000" algn="tl">
                    <a:srgbClr val="000000">
                      <a:alpha val="43137"/>
                    </a:srgbClr>
                  </a:outerShdw>
                </a:effectLst>
              </a:rPr>
              <a:t>ori</a:t>
            </a:r>
            <a:r>
              <a:rPr lang="fr-FR" sz="1400" b="1" dirty="0">
                <a:solidFill>
                  <a:schemeClr val="bg1"/>
                </a:solidFill>
                <a:effectLst>
                  <a:outerShdw blurRad="38100" dist="38100" dir="2700000" algn="tl">
                    <a:srgbClr val="000000">
                      <a:alpha val="43137"/>
                    </a:srgbClr>
                  </a:outerShdw>
                </a:effectLst>
              </a:rPr>
              <a:t> T</a:t>
            </a:r>
          </a:p>
        </p:txBody>
      </p:sp>
      <p:sp>
        <p:nvSpPr>
          <p:cNvPr id="150" name="Arc 149"/>
          <p:cNvSpPr/>
          <p:nvPr/>
        </p:nvSpPr>
        <p:spPr>
          <a:xfrm rot="5400000">
            <a:off x="3104257" y="2560891"/>
            <a:ext cx="864005" cy="1264456"/>
          </a:xfrm>
          <a:prstGeom prst="arc">
            <a:avLst>
              <a:gd name="adj1" fmla="val 17865891"/>
              <a:gd name="adj2" fmla="val 311831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3" name="Arc 152"/>
          <p:cNvSpPr/>
          <p:nvPr/>
        </p:nvSpPr>
        <p:spPr>
          <a:xfrm rot="5400000">
            <a:off x="3178220" y="2644230"/>
            <a:ext cx="702458" cy="1125239"/>
          </a:xfrm>
          <a:prstGeom prst="arc">
            <a:avLst>
              <a:gd name="adj1" fmla="val 17563165"/>
              <a:gd name="adj2" fmla="val 335380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4" name="Arc 153"/>
          <p:cNvSpPr/>
          <p:nvPr/>
        </p:nvSpPr>
        <p:spPr>
          <a:xfrm rot="14890386">
            <a:off x="3233431" y="2646644"/>
            <a:ext cx="757298" cy="1093610"/>
          </a:xfrm>
          <a:prstGeom prst="arc">
            <a:avLst>
              <a:gd name="adj1" fmla="val 15390076"/>
              <a:gd name="adj2" fmla="val 87442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5" name="Arc 154"/>
          <p:cNvSpPr/>
          <p:nvPr/>
        </p:nvSpPr>
        <p:spPr>
          <a:xfrm rot="14890386">
            <a:off x="3172111" y="2574749"/>
            <a:ext cx="828741" cy="1188565"/>
          </a:xfrm>
          <a:prstGeom prst="arc">
            <a:avLst>
              <a:gd name="adj1" fmla="val 15153889"/>
              <a:gd name="adj2" fmla="val 413354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9" name="Arc 168"/>
          <p:cNvSpPr/>
          <p:nvPr/>
        </p:nvSpPr>
        <p:spPr>
          <a:xfrm rot="2102318">
            <a:off x="3925419" y="2985291"/>
            <a:ext cx="280088" cy="490945"/>
          </a:xfrm>
          <a:prstGeom prst="arc">
            <a:avLst>
              <a:gd name="adj1" fmla="val 17131864"/>
              <a:gd name="adj2" fmla="val 2706037"/>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3" name="ZoneTexte 172"/>
          <p:cNvSpPr txBox="1"/>
          <p:nvPr/>
        </p:nvSpPr>
        <p:spPr>
          <a:xfrm>
            <a:off x="3778168" y="2830646"/>
            <a:ext cx="461563" cy="369332"/>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nvGrpSpPr>
          <p:cNvPr id="177" name="Groupe 176"/>
          <p:cNvGrpSpPr/>
          <p:nvPr/>
        </p:nvGrpSpPr>
        <p:grpSpPr>
          <a:xfrm>
            <a:off x="5387340" y="2645251"/>
            <a:ext cx="2512541" cy="989209"/>
            <a:chOff x="4926613" y="1484784"/>
            <a:chExt cx="3107199" cy="1230344"/>
          </a:xfrm>
        </p:grpSpPr>
        <p:sp>
          <p:nvSpPr>
            <p:cNvPr id="178" name="Rectangle à coins arrondis 177"/>
            <p:cNvSpPr/>
            <p:nvPr/>
          </p:nvSpPr>
          <p:spPr>
            <a:xfrm>
              <a:off x="4926613" y="1484784"/>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9" name="Groupe 178"/>
            <p:cNvGrpSpPr/>
            <p:nvPr/>
          </p:nvGrpSpPr>
          <p:grpSpPr>
            <a:xfrm>
              <a:off x="5931567" y="1628801"/>
              <a:ext cx="1061017" cy="976155"/>
              <a:chOff x="5452800" y="1628801"/>
              <a:chExt cx="1061017" cy="976155"/>
            </a:xfrm>
          </p:grpSpPr>
          <p:grpSp>
            <p:nvGrpSpPr>
              <p:cNvPr id="180" name="Groupe 179"/>
              <p:cNvGrpSpPr/>
              <p:nvPr/>
            </p:nvGrpSpPr>
            <p:grpSpPr>
              <a:xfrm>
                <a:off x="5452800" y="1628893"/>
                <a:ext cx="1061017" cy="976063"/>
                <a:chOff x="5563746" y="2348880"/>
                <a:chExt cx="1024477" cy="1007721"/>
              </a:xfrm>
            </p:grpSpPr>
            <p:sp>
              <p:nvSpPr>
                <p:cNvPr id="186" name="Ellipse 185"/>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1" name="ZoneTexte 180"/>
              <p:cNvSpPr txBox="1"/>
              <p:nvPr/>
            </p:nvSpPr>
            <p:spPr>
              <a:xfrm>
                <a:off x="5857428" y="2235624"/>
                <a:ext cx="288032" cy="369332"/>
              </a:xfrm>
              <a:prstGeom prst="rect">
                <a:avLst/>
              </a:prstGeom>
              <a:noFill/>
            </p:spPr>
            <p:txBody>
              <a:bodyPr wrap="square" rtlCol="0">
                <a:spAutoFit/>
              </a:bodyPr>
              <a:lstStyle/>
              <a:p>
                <a:r>
                  <a:rPr lang="fr-FR" b="1" dirty="0">
                    <a:solidFill>
                      <a:srgbClr val="FF0000"/>
                    </a:solidFill>
                  </a:rPr>
                  <a:t>C</a:t>
                </a:r>
              </a:p>
            </p:txBody>
          </p:sp>
          <p:sp>
            <p:nvSpPr>
              <p:cNvPr id="182" name="ZoneTexte 181"/>
              <p:cNvSpPr txBox="1"/>
              <p:nvPr/>
            </p:nvSpPr>
            <p:spPr>
              <a:xfrm>
                <a:off x="6141214" y="1998616"/>
                <a:ext cx="288032" cy="369332"/>
              </a:xfrm>
              <a:prstGeom prst="rect">
                <a:avLst/>
              </a:prstGeom>
              <a:noFill/>
            </p:spPr>
            <p:txBody>
              <a:bodyPr wrap="square" rtlCol="0">
                <a:spAutoFit/>
              </a:bodyPr>
              <a:lstStyle/>
              <a:p>
                <a:r>
                  <a:rPr lang="fr-FR" b="1" dirty="0">
                    <a:solidFill>
                      <a:srgbClr val="FF0000"/>
                    </a:solidFill>
                  </a:rPr>
                  <a:t>D</a:t>
                </a:r>
              </a:p>
            </p:txBody>
          </p:sp>
          <p:sp>
            <p:nvSpPr>
              <p:cNvPr id="183" name="ZoneTexte 182"/>
              <p:cNvSpPr txBox="1"/>
              <p:nvPr/>
            </p:nvSpPr>
            <p:spPr>
              <a:xfrm rot="10800000" flipV="1">
                <a:off x="5915321" y="1628801"/>
                <a:ext cx="390756" cy="369332"/>
              </a:xfrm>
              <a:prstGeom prst="rect">
                <a:avLst/>
              </a:prstGeom>
              <a:noFill/>
            </p:spPr>
            <p:txBody>
              <a:bodyPr wrap="square" rtlCol="0">
                <a:spAutoFit/>
              </a:bodyPr>
              <a:lstStyle/>
              <a:p>
                <a:r>
                  <a:rPr lang="fr-FR" b="1" dirty="0">
                    <a:solidFill>
                      <a:srgbClr val="FF0000"/>
                    </a:solidFill>
                  </a:rPr>
                  <a:t>E</a:t>
                </a:r>
              </a:p>
            </p:txBody>
          </p:sp>
          <p:sp>
            <p:nvSpPr>
              <p:cNvPr id="184" name="ZoneTexte 183"/>
              <p:cNvSpPr txBox="1"/>
              <p:nvPr/>
            </p:nvSpPr>
            <p:spPr>
              <a:xfrm>
                <a:off x="5533393" y="1697943"/>
                <a:ext cx="494533"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185" name="ZoneTexte 184"/>
              <p:cNvSpPr txBox="1"/>
              <p:nvPr/>
            </p:nvSpPr>
            <p:spPr>
              <a:xfrm>
                <a:off x="5530270" y="2051092"/>
                <a:ext cx="497654" cy="459363"/>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grpSp>
      <p:grpSp>
        <p:nvGrpSpPr>
          <p:cNvPr id="255" name="Groupe 254"/>
          <p:cNvGrpSpPr/>
          <p:nvPr/>
        </p:nvGrpSpPr>
        <p:grpSpPr>
          <a:xfrm>
            <a:off x="2649830" y="1106748"/>
            <a:ext cx="1504156" cy="879882"/>
            <a:chOff x="1510251" y="1276136"/>
            <a:chExt cx="1860153" cy="1094366"/>
          </a:xfrm>
        </p:grpSpPr>
        <p:grpSp>
          <p:nvGrpSpPr>
            <p:cNvPr id="28" name="Groupe 27"/>
            <p:cNvGrpSpPr/>
            <p:nvPr/>
          </p:nvGrpSpPr>
          <p:grpSpPr>
            <a:xfrm>
              <a:off x="1510251" y="1338529"/>
              <a:ext cx="1845888" cy="985331"/>
              <a:chOff x="1778015" y="4668465"/>
              <a:chExt cx="2319297" cy="1296143"/>
            </a:xfrm>
          </p:grpSpPr>
          <p:sp>
            <p:nvSpPr>
              <p:cNvPr id="33" name="Rectangle à coins arrondis 32"/>
              <p:cNvSpPr/>
              <p:nvPr/>
            </p:nvSpPr>
            <p:spPr>
              <a:xfrm>
                <a:off x="1889320" y="4734789"/>
                <a:ext cx="2143853" cy="1160512"/>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à coins arrondis 31"/>
              <p:cNvSpPr/>
              <p:nvPr/>
            </p:nvSpPr>
            <p:spPr>
              <a:xfrm>
                <a:off x="1778015" y="4668465"/>
                <a:ext cx="2319297" cy="1296143"/>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2" name="Groupe 241"/>
            <p:cNvGrpSpPr/>
            <p:nvPr/>
          </p:nvGrpSpPr>
          <p:grpSpPr>
            <a:xfrm>
              <a:off x="1589507" y="1276136"/>
              <a:ext cx="1780897" cy="1094366"/>
              <a:chOff x="1589507" y="1276136"/>
              <a:chExt cx="1780897" cy="1094366"/>
            </a:xfrm>
          </p:grpSpPr>
          <p:sp>
            <p:nvSpPr>
              <p:cNvPr id="29" name="Arc 28"/>
              <p:cNvSpPr/>
              <p:nvPr/>
            </p:nvSpPr>
            <p:spPr>
              <a:xfrm rot="5400000">
                <a:off x="2512211" y="1454171"/>
                <a:ext cx="842904" cy="740727"/>
              </a:xfrm>
              <a:prstGeom prst="arc">
                <a:avLst>
                  <a:gd name="adj1" fmla="val 10765680"/>
                  <a:gd name="adj2" fmla="val 212082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30" name="Groupe 229"/>
              <p:cNvGrpSpPr/>
              <p:nvPr/>
            </p:nvGrpSpPr>
            <p:grpSpPr>
              <a:xfrm>
                <a:off x="1589507" y="1276136"/>
                <a:ext cx="1780897" cy="1094366"/>
                <a:chOff x="1589507" y="1276136"/>
                <a:chExt cx="1780897" cy="1094366"/>
              </a:xfrm>
            </p:grpSpPr>
            <p:sp>
              <p:nvSpPr>
                <p:cNvPr id="50" name="ZoneTexte 49"/>
                <p:cNvSpPr txBox="1"/>
                <p:nvPr/>
              </p:nvSpPr>
              <p:spPr>
                <a:xfrm>
                  <a:off x="2513643" y="1908241"/>
                  <a:ext cx="684076" cy="307777"/>
                </a:xfrm>
                <a:prstGeom prst="rect">
                  <a:avLst/>
                </a:prstGeom>
                <a:noFill/>
                <a:ln>
                  <a:noFill/>
                </a:ln>
              </p:spPr>
              <p:txBody>
                <a:bodyPr wrap="square" rtlCol="0">
                  <a:spAutoFit/>
                </a:bodyPr>
                <a:lstStyle/>
                <a:p>
                  <a:pPr algn="ctr"/>
                  <a:r>
                    <a:rPr lang="fr-FR" sz="1400" b="1" dirty="0" err="1">
                      <a:solidFill>
                        <a:srgbClr val="5E8BC2"/>
                      </a:solidFill>
                    </a:rPr>
                    <a:t>ori</a:t>
                  </a:r>
                  <a:r>
                    <a:rPr lang="fr-FR" sz="1400" b="1" dirty="0">
                      <a:solidFill>
                        <a:srgbClr val="5E8BC2"/>
                      </a:solidFill>
                    </a:rPr>
                    <a:t> V</a:t>
                  </a:r>
                </a:p>
              </p:txBody>
            </p:sp>
            <p:sp>
              <p:nvSpPr>
                <p:cNvPr id="90" name="ZoneTexte 89"/>
                <p:cNvSpPr txBox="1"/>
                <p:nvPr/>
              </p:nvSpPr>
              <p:spPr>
                <a:xfrm>
                  <a:off x="2284625" y="1322000"/>
                  <a:ext cx="531448" cy="442805"/>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92" name="ZoneTexte 91"/>
                <p:cNvSpPr txBox="1"/>
                <p:nvPr/>
              </p:nvSpPr>
              <p:spPr>
                <a:xfrm>
                  <a:off x="1877540" y="1338852"/>
                  <a:ext cx="513664" cy="442805"/>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sp>
              <p:nvSpPr>
                <p:cNvPr id="99" name="ZoneTexte 98"/>
                <p:cNvSpPr txBox="1"/>
                <p:nvPr/>
              </p:nvSpPr>
              <p:spPr>
                <a:xfrm>
                  <a:off x="1589507" y="1692797"/>
                  <a:ext cx="288032" cy="369332"/>
                </a:xfrm>
                <a:prstGeom prst="rect">
                  <a:avLst/>
                </a:prstGeom>
                <a:noFill/>
              </p:spPr>
              <p:txBody>
                <a:bodyPr wrap="square" rtlCol="0">
                  <a:spAutoFit/>
                </a:bodyPr>
                <a:lstStyle/>
                <a:p>
                  <a:r>
                    <a:rPr lang="fr-FR" b="1" dirty="0">
                      <a:solidFill>
                        <a:srgbClr val="FF0000"/>
                      </a:solidFill>
                    </a:rPr>
                    <a:t>C</a:t>
                  </a:r>
                </a:p>
              </p:txBody>
            </p:sp>
            <p:sp>
              <p:nvSpPr>
                <p:cNvPr id="101" name="ZoneTexte 100"/>
                <p:cNvSpPr txBox="1"/>
                <p:nvPr/>
              </p:nvSpPr>
              <p:spPr>
                <a:xfrm>
                  <a:off x="1902277" y="1924208"/>
                  <a:ext cx="288032" cy="369332"/>
                </a:xfrm>
                <a:prstGeom prst="rect">
                  <a:avLst/>
                </a:prstGeom>
                <a:noFill/>
              </p:spPr>
              <p:txBody>
                <a:bodyPr wrap="square" rtlCol="0">
                  <a:spAutoFit/>
                </a:bodyPr>
                <a:lstStyle/>
                <a:p>
                  <a:r>
                    <a:rPr lang="fr-FR" b="1" dirty="0">
                      <a:solidFill>
                        <a:srgbClr val="FF0000"/>
                      </a:solidFill>
                    </a:rPr>
                    <a:t>D</a:t>
                  </a:r>
                </a:p>
              </p:txBody>
            </p:sp>
            <p:sp>
              <p:nvSpPr>
                <p:cNvPr id="104" name="ZoneTexte 103"/>
                <p:cNvSpPr txBox="1"/>
                <p:nvPr/>
              </p:nvSpPr>
              <p:spPr>
                <a:xfrm rot="10800000" flipV="1">
                  <a:off x="2312711" y="1924208"/>
                  <a:ext cx="390756" cy="369332"/>
                </a:xfrm>
                <a:prstGeom prst="rect">
                  <a:avLst/>
                </a:prstGeom>
                <a:noFill/>
              </p:spPr>
              <p:txBody>
                <a:bodyPr wrap="square" rtlCol="0">
                  <a:spAutoFit/>
                </a:bodyPr>
                <a:lstStyle/>
                <a:p>
                  <a:r>
                    <a:rPr lang="fr-FR" b="1" dirty="0">
                      <a:solidFill>
                        <a:srgbClr val="FF0000"/>
                      </a:solidFill>
                    </a:rPr>
                    <a:t>E</a:t>
                  </a:r>
                </a:p>
              </p:txBody>
            </p:sp>
            <p:sp>
              <p:nvSpPr>
                <p:cNvPr id="31" name="Arc 30"/>
                <p:cNvSpPr/>
                <p:nvPr/>
              </p:nvSpPr>
              <p:spPr>
                <a:xfrm rot="5400000">
                  <a:off x="2395733" y="1353527"/>
                  <a:ext cx="985332" cy="964010"/>
                </a:xfrm>
                <a:prstGeom prst="arc">
                  <a:avLst>
                    <a:gd name="adj1" fmla="val 10765680"/>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1" name="Connecteur droit 50"/>
                <p:cNvCxnSpPr/>
                <p:nvPr/>
              </p:nvCxnSpPr>
              <p:spPr>
                <a:xfrm>
                  <a:off x="2933664" y="2204864"/>
                  <a:ext cx="0" cy="1656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2875804" y="1276136"/>
                  <a:ext cx="71298" cy="1869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91" name="ZoneTexte 190"/>
          <p:cNvSpPr txBox="1"/>
          <p:nvPr/>
        </p:nvSpPr>
        <p:spPr>
          <a:xfrm>
            <a:off x="4092068" y="3352181"/>
            <a:ext cx="556275" cy="296684"/>
          </a:xfrm>
          <a:prstGeom prst="rect">
            <a:avLst/>
          </a:prstGeom>
          <a:noFill/>
          <a:ln>
            <a:noFill/>
          </a:ln>
        </p:spPr>
        <p:txBody>
          <a:bodyPr wrap="square" rtlCol="0">
            <a:spAutoFit/>
          </a:bodyPr>
          <a:lstStyle/>
          <a:p>
            <a:pPr algn="ctr"/>
            <a:r>
              <a:rPr lang="fr-FR" sz="1400" b="1" dirty="0" err="1">
                <a:solidFill>
                  <a:schemeClr val="bg1"/>
                </a:solidFill>
                <a:effectLst>
                  <a:outerShdw blurRad="38100" dist="38100" dir="2700000" algn="tl">
                    <a:srgbClr val="000000">
                      <a:alpha val="43137"/>
                    </a:srgbClr>
                  </a:outerShdw>
                </a:effectLst>
              </a:rPr>
              <a:t>ori</a:t>
            </a:r>
            <a:r>
              <a:rPr lang="fr-FR" sz="1400" b="1" dirty="0">
                <a:solidFill>
                  <a:schemeClr val="bg1"/>
                </a:solidFill>
                <a:effectLst>
                  <a:outerShdw blurRad="38100" dist="38100" dir="2700000" algn="tl">
                    <a:srgbClr val="000000">
                      <a:alpha val="43137"/>
                    </a:srgbClr>
                  </a:outerShdw>
                </a:effectLst>
              </a:rPr>
              <a:t> T</a:t>
            </a:r>
          </a:p>
        </p:txBody>
      </p:sp>
      <p:sp>
        <p:nvSpPr>
          <p:cNvPr id="192" name="ZoneTexte 191"/>
          <p:cNvSpPr txBox="1"/>
          <p:nvPr/>
        </p:nvSpPr>
        <p:spPr>
          <a:xfrm>
            <a:off x="4825253" y="916794"/>
            <a:ext cx="531295" cy="273133"/>
          </a:xfrm>
          <a:prstGeom prst="rect">
            <a:avLst/>
          </a:prstGeom>
          <a:noFill/>
        </p:spPr>
        <p:txBody>
          <a:bodyPr wrap="square" rtlCol="0">
            <a:spAutoFit/>
          </a:bodyPr>
          <a:lstStyle/>
          <a:p>
            <a:pPr algn="ctr"/>
            <a:r>
              <a:rPr lang="fr-FR" sz="1400" dirty="0" err="1"/>
              <a:t>pilus</a:t>
            </a:r>
            <a:endParaRPr lang="fr-FR" sz="1400" dirty="0"/>
          </a:p>
        </p:txBody>
      </p:sp>
      <p:sp>
        <p:nvSpPr>
          <p:cNvPr id="197" name="ZoneTexte 196"/>
          <p:cNvSpPr txBox="1"/>
          <p:nvPr/>
        </p:nvSpPr>
        <p:spPr>
          <a:xfrm>
            <a:off x="3741443" y="3121320"/>
            <a:ext cx="459873" cy="327759"/>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cxnSp>
        <p:nvCxnSpPr>
          <p:cNvPr id="132" name="Connecteur droit 131"/>
          <p:cNvCxnSpPr/>
          <p:nvPr/>
        </p:nvCxnSpPr>
        <p:spPr>
          <a:xfrm>
            <a:off x="3934632" y="3380246"/>
            <a:ext cx="115644" cy="8809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2" name="ZoneTexte 201"/>
          <p:cNvSpPr txBox="1"/>
          <p:nvPr/>
        </p:nvSpPr>
        <p:spPr>
          <a:xfrm>
            <a:off x="3458409" y="2729621"/>
            <a:ext cx="232908" cy="296947"/>
          </a:xfrm>
          <a:prstGeom prst="rect">
            <a:avLst/>
          </a:prstGeom>
          <a:noFill/>
        </p:spPr>
        <p:txBody>
          <a:bodyPr wrap="square" rtlCol="0">
            <a:spAutoFit/>
          </a:bodyPr>
          <a:lstStyle/>
          <a:p>
            <a:r>
              <a:rPr lang="fr-FR" b="1" dirty="0">
                <a:solidFill>
                  <a:srgbClr val="FF0000"/>
                </a:solidFill>
              </a:rPr>
              <a:t>C</a:t>
            </a:r>
          </a:p>
        </p:txBody>
      </p:sp>
      <p:sp>
        <p:nvSpPr>
          <p:cNvPr id="203" name="ZoneTexte 202"/>
          <p:cNvSpPr txBox="1"/>
          <p:nvPr/>
        </p:nvSpPr>
        <p:spPr>
          <a:xfrm>
            <a:off x="3204127" y="2866840"/>
            <a:ext cx="232908" cy="296947"/>
          </a:xfrm>
          <a:prstGeom prst="rect">
            <a:avLst/>
          </a:prstGeom>
          <a:noFill/>
        </p:spPr>
        <p:txBody>
          <a:bodyPr wrap="square" rtlCol="0">
            <a:spAutoFit/>
          </a:bodyPr>
          <a:lstStyle/>
          <a:p>
            <a:r>
              <a:rPr lang="fr-FR" b="1" dirty="0">
                <a:solidFill>
                  <a:srgbClr val="FF0000"/>
                </a:solidFill>
              </a:rPr>
              <a:t>D</a:t>
            </a:r>
          </a:p>
        </p:txBody>
      </p:sp>
      <p:sp>
        <p:nvSpPr>
          <p:cNvPr id="204" name="ZoneTexte 203"/>
          <p:cNvSpPr txBox="1"/>
          <p:nvPr/>
        </p:nvSpPr>
        <p:spPr>
          <a:xfrm rot="10800000" flipV="1">
            <a:off x="3046213" y="3138604"/>
            <a:ext cx="315973" cy="296947"/>
          </a:xfrm>
          <a:prstGeom prst="rect">
            <a:avLst/>
          </a:prstGeom>
          <a:noFill/>
        </p:spPr>
        <p:txBody>
          <a:bodyPr wrap="square" rtlCol="0">
            <a:spAutoFit/>
          </a:bodyPr>
          <a:lstStyle/>
          <a:p>
            <a:r>
              <a:rPr lang="fr-FR" b="1" dirty="0">
                <a:solidFill>
                  <a:srgbClr val="FF0000"/>
                </a:solidFill>
              </a:rPr>
              <a:t>E</a:t>
            </a:r>
          </a:p>
        </p:txBody>
      </p:sp>
      <p:sp>
        <p:nvSpPr>
          <p:cNvPr id="205" name="ZoneTexte 204"/>
          <p:cNvSpPr txBox="1"/>
          <p:nvPr/>
        </p:nvSpPr>
        <p:spPr>
          <a:xfrm>
            <a:off x="4494944" y="2794452"/>
            <a:ext cx="419886" cy="369332"/>
          </a:xfrm>
          <a:prstGeom prst="rect">
            <a:avLst/>
          </a:prstGeom>
          <a:noFill/>
        </p:spPr>
        <p:txBody>
          <a:bodyPr wrap="square" rtlCol="0">
            <a:spAutoFit/>
          </a:bodyPr>
          <a:lstStyle/>
          <a:p>
            <a:r>
              <a:rPr lang="fr-FR" b="1" dirty="0">
                <a:solidFill>
                  <a:srgbClr val="FF2F2F"/>
                </a:solidFill>
              </a:rPr>
              <a:t>B</a:t>
            </a:r>
            <a:r>
              <a:rPr lang="fr-FR" b="1" baseline="30000" dirty="0">
                <a:solidFill>
                  <a:srgbClr val="FF2F2F"/>
                </a:solidFill>
              </a:rPr>
              <a:t>+</a:t>
            </a:r>
          </a:p>
        </p:txBody>
      </p:sp>
      <p:cxnSp>
        <p:nvCxnSpPr>
          <p:cNvPr id="226" name="Connecteur droit avec flèche 225"/>
          <p:cNvCxnSpPr/>
          <p:nvPr/>
        </p:nvCxnSpPr>
        <p:spPr>
          <a:xfrm>
            <a:off x="5071009" y="1822468"/>
            <a:ext cx="0" cy="77610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27" name="Groupe 226"/>
          <p:cNvGrpSpPr/>
          <p:nvPr/>
        </p:nvGrpSpPr>
        <p:grpSpPr>
          <a:xfrm>
            <a:off x="5464697" y="4266022"/>
            <a:ext cx="2512541" cy="989210"/>
            <a:chOff x="4991329" y="4561975"/>
            <a:chExt cx="3107199" cy="1230344"/>
          </a:xfrm>
        </p:grpSpPr>
        <p:grpSp>
          <p:nvGrpSpPr>
            <p:cNvPr id="208" name="Groupe 207"/>
            <p:cNvGrpSpPr/>
            <p:nvPr/>
          </p:nvGrpSpPr>
          <p:grpSpPr>
            <a:xfrm>
              <a:off x="4991329" y="4561975"/>
              <a:ext cx="3107199" cy="1230344"/>
              <a:chOff x="4944436" y="1501752"/>
              <a:chExt cx="3107199" cy="1230344"/>
            </a:xfrm>
          </p:grpSpPr>
          <p:sp>
            <p:nvSpPr>
              <p:cNvPr id="209" name="Rectangle à coins arrondis 208"/>
              <p:cNvSpPr/>
              <p:nvPr/>
            </p:nvSpPr>
            <p:spPr>
              <a:xfrm>
                <a:off x="4944436" y="1501752"/>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0" name="Groupe 209"/>
              <p:cNvGrpSpPr/>
              <p:nvPr/>
            </p:nvGrpSpPr>
            <p:grpSpPr>
              <a:xfrm>
                <a:off x="5931567" y="1628801"/>
                <a:ext cx="1061017" cy="976155"/>
                <a:chOff x="5452800" y="1628801"/>
                <a:chExt cx="1061017" cy="976155"/>
              </a:xfrm>
            </p:grpSpPr>
            <p:grpSp>
              <p:nvGrpSpPr>
                <p:cNvPr id="211" name="Groupe 210"/>
                <p:cNvGrpSpPr/>
                <p:nvPr/>
              </p:nvGrpSpPr>
              <p:grpSpPr>
                <a:xfrm>
                  <a:off x="5452800" y="1628893"/>
                  <a:ext cx="1061017" cy="976063"/>
                  <a:chOff x="5563746" y="2348880"/>
                  <a:chExt cx="1024477" cy="1007721"/>
                </a:xfrm>
              </p:grpSpPr>
              <p:sp>
                <p:nvSpPr>
                  <p:cNvPr id="217" name="Ellipse 216"/>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8" name="Ellipse 217"/>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2" name="ZoneTexte 211"/>
                <p:cNvSpPr txBox="1"/>
                <p:nvPr/>
              </p:nvSpPr>
              <p:spPr>
                <a:xfrm>
                  <a:off x="5844305" y="2197874"/>
                  <a:ext cx="288032" cy="369332"/>
                </a:xfrm>
                <a:prstGeom prst="rect">
                  <a:avLst/>
                </a:prstGeom>
                <a:noFill/>
              </p:spPr>
              <p:txBody>
                <a:bodyPr wrap="square" rtlCol="0">
                  <a:spAutoFit/>
                </a:bodyPr>
                <a:lstStyle/>
                <a:p>
                  <a:r>
                    <a:rPr lang="fr-FR" b="1" dirty="0">
                      <a:solidFill>
                        <a:srgbClr val="FF0000"/>
                      </a:solidFill>
                    </a:rPr>
                    <a:t>C</a:t>
                  </a:r>
                </a:p>
              </p:txBody>
            </p:sp>
            <p:sp>
              <p:nvSpPr>
                <p:cNvPr id="213" name="ZoneTexte 212"/>
                <p:cNvSpPr txBox="1"/>
                <p:nvPr/>
              </p:nvSpPr>
              <p:spPr>
                <a:xfrm>
                  <a:off x="6096656" y="2036497"/>
                  <a:ext cx="288032" cy="369332"/>
                </a:xfrm>
                <a:prstGeom prst="rect">
                  <a:avLst/>
                </a:prstGeom>
                <a:noFill/>
              </p:spPr>
              <p:txBody>
                <a:bodyPr wrap="square" rtlCol="0">
                  <a:spAutoFit/>
                </a:bodyPr>
                <a:lstStyle/>
                <a:p>
                  <a:r>
                    <a:rPr lang="fr-FR" b="1" dirty="0">
                      <a:solidFill>
                        <a:srgbClr val="FF0000"/>
                      </a:solidFill>
                    </a:rPr>
                    <a:t>D</a:t>
                  </a:r>
                </a:p>
              </p:txBody>
            </p:sp>
            <p:sp>
              <p:nvSpPr>
                <p:cNvPr id="214" name="ZoneTexte 213"/>
                <p:cNvSpPr txBox="1"/>
                <p:nvPr/>
              </p:nvSpPr>
              <p:spPr>
                <a:xfrm rot="10800000" flipV="1">
                  <a:off x="5965441" y="1628801"/>
                  <a:ext cx="390756" cy="369332"/>
                </a:xfrm>
                <a:prstGeom prst="rect">
                  <a:avLst/>
                </a:prstGeom>
                <a:noFill/>
              </p:spPr>
              <p:txBody>
                <a:bodyPr wrap="square" rtlCol="0">
                  <a:spAutoFit/>
                </a:bodyPr>
                <a:lstStyle/>
                <a:p>
                  <a:r>
                    <a:rPr lang="fr-FR" b="1" dirty="0">
                      <a:solidFill>
                        <a:srgbClr val="FF0000"/>
                      </a:solidFill>
                    </a:rPr>
                    <a:t>E</a:t>
                  </a:r>
                </a:p>
              </p:txBody>
            </p:sp>
            <p:sp>
              <p:nvSpPr>
                <p:cNvPr id="215" name="ZoneTexte 214"/>
                <p:cNvSpPr txBox="1"/>
                <p:nvPr/>
              </p:nvSpPr>
              <p:spPr>
                <a:xfrm>
                  <a:off x="5533393" y="1697942"/>
                  <a:ext cx="561938"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216" name="ZoneTexte 215"/>
                <p:cNvSpPr txBox="1"/>
                <p:nvPr/>
              </p:nvSpPr>
              <p:spPr>
                <a:xfrm>
                  <a:off x="5530271" y="2088563"/>
                  <a:ext cx="488997"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grpSp>
        <p:sp>
          <p:nvSpPr>
            <p:cNvPr id="219" name="Arc 218"/>
            <p:cNvSpPr/>
            <p:nvPr/>
          </p:nvSpPr>
          <p:spPr>
            <a:xfrm rot="3063657" flipH="1" flipV="1">
              <a:off x="5552058" y="4868814"/>
              <a:ext cx="852804" cy="778567"/>
            </a:xfrm>
            <a:prstGeom prst="arc">
              <a:avLst>
                <a:gd name="adj1" fmla="val 15383382"/>
                <a:gd name="adj2" fmla="val 832640"/>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0" name="Arc 219"/>
            <p:cNvSpPr/>
            <p:nvPr/>
          </p:nvSpPr>
          <p:spPr>
            <a:xfrm rot="3063657" flipH="1" flipV="1">
              <a:off x="5524040" y="4763754"/>
              <a:ext cx="930371" cy="931309"/>
            </a:xfrm>
            <a:prstGeom prst="arc">
              <a:avLst>
                <a:gd name="adj1" fmla="val 15042867"/>
                <a:gd name="adj2" fmla="val 77966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1" name="ZoneTexte 220"/>
            <p:cNvSpPr txBox="1"/>
            <p:nvPr/>
          </p:nvSpPr>
          <p:spPr>
            <a:xfrm>
              <a:off x="5138487" y="4689116"/>
              <a:ext cx="541435"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222" name="ZoneTexte 221"/>
            <p:cNvSpPr txBox="1"/>
            <p:nvPr/>
          </p:nvSpPr>
          <p:spPr>
            <a:xfrm>
              <a:off x="5153636" y="5219908"/>
              <a:ext cx="541435"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cxnSp>
        <p:nvCxnSpPr>
          <p:cNvPr id="274" name="Connecteur droit avec flèche 273"/>
          <p:cNvCxnSpPr/>
          <p:nvPr/>
        </p:nvCxnSpPr>
        <p:spPr>
          <a:xfrm flipH="1">
            <a:off x="4585862" y="3380246"/>
            <a:ext cx="413140" cy="131571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7" name="ZoneTexte 276"/>
          <p:cNvSpPr txBox="1"/>
          <p:nvPr/>
        </p:nvSpPr>
        <p:spPr>
          <a:xfrm>
            <a:off x="2699791" y="3739622"/>
            <a:ext cx="2683009" cy="523220"/>
          </a:xfrm>
          <a:prstGeom prst="rect">
            <a:avLst/>
          </a:prstGeom>
          <a:solidFill>
            <a:schemeClr val="bg1"/>
          </a:solidFill>
        </p:spPr>
        <p:txBody>
          <a:bodyPr wrap="square" rtlCol="0">
            <a:spAutoFit/>
          </a:bodyPr>
          <a:lstStyle/>
          <a:p>
            <a:pPr algn="ctr"/>
            <a:r>
              <a:rPr lang="fr-FR" sz="1400" b="1" dirty="0"/>
              <a:t>cassure du </a:t>
            </a:r>
            <a:r>
              <a:rPr lang="fr-FR" sz="1400" b="1" dirty="0" err="1"/>
              <a:t>pilus</a:t>
            </a:r>
            <a:r>
              <a:rPr lang="fr-FR" sz="1400" b="1" dirty="0"/>
              <a:t> avant transfert total du chromosome</a:t>
            </a:r>
          </a:p>
        </p:txBody>
      </p:sp>
      <p:sp>
        <p:nvSpPr>
          <p:cNvPr id="35" name="ZoneTexte 34"/>
          <p:cNvSpPr txBox="1"/>
          <p:nvPr/>
        </p:nvSpPr>
        <p:spPr>
          <a:xfrm>
            <a:off x="2339271" y="1074176"/>
            <a:ext cx="553158" cy="247456"/>
          </a:xfrm>
          <a:prstGeom prst="rect">
            <a:avLst/>
          </a:prstGeom>
          <a:noFill/>
        </p:spPr>
        <p:txBody>
          <a:bodyPr wrap="square" rtlCol="0">
            <a:spAutoFit/>
          </a:bodyPr>
          <a:lstStyle/>
          <a:p>
            <a:pPr algn="ctr"/>
            <a:r>
              <a:rPr lang="fr-FR" sz="1400" b="1" dirty="0" err="1">
                <a:solidFill>
                  <a:srgbClr val="FF0000"/>
                </a:solidFill>
              </a:rPr>
              <a:t>ori</a:t>
            </a:r>
            <a:r>
              <a:rPr lang="fr-FR" sz="1400" b="1" dirty="0">
                <a:solidFill>
                  <a:srgbClr val="FF0000"/>
                </a:solidFill>
              </a:rPr>
              <a:t> C</a:t>
            </a:r>
          </a:p>
        </p:txBody>
      </p:sp>
      <p:cxnSp>
        <p:nvCxnSpPr>
          <p:cNvPr id="284" name="Connecteur droit 283"/>
          <p:cNvCxnSpPr/>
          <p:nvPr/>
        </p:nvCxnSpPr>
        <p:spPr>
          <a:xfrm>
            <a:off x="2713919" y="1305646"/>
            <a:ext cx="95438" cy="630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2" name="Groupe 291"/>
          <p:cNvGrpSpPr/>
          <p:nvPr/>
        </p:nvGrpSpPr>
        <p:grpSpPr>
          <a:xfrm>
            <a:off x="1259631" y="4293091"/>
            <a:ext cx="2736304" cy="990149"/>
            <a:chOff x="1513118" y="5018921"/>
            <a:chExt cx="3081316" cy="1115741"/>
          </a:xfrm>
        </p:grpSpPr>
        <p:sp>
          <p:nvSpPr>
            <p:cNvPr id="291" name="Forme libre 290"/>
            <p:cNvSpPr/>
            <p:nvPr/>
          </p:nvSpPr>
          <p:spPr>
            <a:xfrm>
              <a:off x="4318418" y="5343492"/>
              <a:ext cx="276016" cy="362383"/>
            </a:xfrm>
            <a:custGeom>
              <a:avLst/>
              <a:gdLst>
                <a:gd name="connsiteX0" fmla="*/ 0 w 270163"/>
                <a:gd name="connsiteY0" fmla="*/ 0 h 218209"/>
                <a:gd name="connsiteX1" fmla="*/ 10391 w 270163"/>
                <a:gd name="connsiteY1" fmla="*/ 218209 h 218209"/>
                <a:gd name="connsiteX2" fmla="*/ 249382 w 270163"/>
                <a:gd name="connsiteY2" fmla="*/ 218209 h 218209"/>
                <a:gd name="connsiteX3" fmla="*/ 166254 w 270163"/>
                <a:gd name="connsiteY3" fmla="*/ 114300 h 218209"/>
                <a:gd name="connsiteX4" fmla="*/ 270163 w 270163"/>
                <a:gd name="connsiteY4" fmla="*/ 20781 h 218209"/>
                <a:gd name="connsiteX5" fmla="*/ 0 w 270163"/>
                <a:gd name="connsiteY5" fmla="*/ 0 h 21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163" h="218209">
                  <a:moveTo>
                    <a:pt x="0" y="0"/>
                  </a:moveTo>
                  <a:lnTo>
                    <a:pt x="10391" y="218209"/>
                  </a:lnTo>
                  <a:lnTo>
                    <a:pt x="249382" y="218209"/>
                  </a:lnTo>
                  <a:lnTo>
                    <a:pt x="166254" y="114300"/>
                  </a:lnTo>
                  <a:lnTo>
                    <a:pt x="270163" y="20781"/>
                  </a:lnTo>
                  <a:lnTo>
                    <a:pt x="0" y="0"/>
                  </a:lnTo>
                  <a:close/>
                </a:path>
              </a:pathLst>
            </a:custGeom>
            <a:solidFill>
              <a:srgbClr val="00FA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5" name="Groupe 274"/>
            <p:cNvGrpSpPr/>
            <p:nvPr/>
          </p:nvGrpSpPr>
          <p:grpSpPr>
            <a:xfrm>
              <a:off x="1513118" y="5018921"/>
              <a:ext cx="2856004" cy="1115741"/>
              <a:chOff x="1047465" y="4650034"/>
              <a:chExt cx="3136483" cy="1231513"/>
            </a:xfrm>
          </p:grpSpPr>
          <p:sp>
            <p:nvSpPr>
              <p:cNvPr id="231" name="Rectangle à coins arrondis 230"/>
              <p:cNvSpPr/>
              <p:nvPr/>
            </p:nvSpPr>
            <p:spPr>
              <a:xfrm>
                <a:off x="1047465" y="4650034"/>
                <a:ext cx="3136483" cy="1231513"/>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7" name="Groupe 256"/>
              <p:cNvGrpSpPr/>
              <p:nvPr/>
            </p:nvGrpSpPr>
            <p:grpSpPr>
              <a:xfrm>
                <a:off x="1919759" y="4672725"/>
                <a:ext cx="1860153" cy="1094366"/>
                <a:chOff x="1510251" y="1276136"/>
                <a:chExt cx="1860153" cy="1094366"/>
              </a:xfrm>
            </p:grpSpPr>
            <p:grpSp>
              <p:nvGrpSpPr>
                <p:cNvPr id="258" name="Groupe 257"/>
                <p:cNvGrpSpPr/>
                <p:nvPr/>
              </p:nvGrpSpPr>
              <p:grpSpPr>
                <a:xfrm>
                  <a:off x="1510251" y="1338529"/>
                  <a:ext cx="1845888" cy="985331"/>
                  <a:chOff x="1778015" y="4668465"/>
                  <a:chExt cx="2319297" cy="1296143"/>
                </a:xfrm>
              </p:grpSpPr>
              <p:sp>
                <p:nvSpPr>
                  <p:cNvPr id="271" name="Rectangle à coins arrondis 270"/>
                  <p:cNvSpPr/>
                  <p:nvPr/>
                </p:nvSpPr>
                <p:spPr>
                  <a:xfrm>
                    <a:off x="1889320" y="4734789"/>
                    <a:ext cx="2143853" cy="1160512"/>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2" name="Rectangle à coins arrondis 271"/>
                  <p:cNvSpPr/>
                  <p:nvPr/>
                </p:nvSpPr>
                <p:spPr>
                  <a:xfrm>
                    <a:off x="1778015" y="4668465"/>
                    <a:ext cx="2319297" cy="1296143"/>
                  </a:xfrm>
                  <a:prstGeom prst="roundRect">
                    <a:avLst>
                      <a:gd name="adj" fmla="val 5000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9" name="Groupe 258"/>
                <p:cNvGrpSpPr/>
                <p:nvPr/>
              </p:nvGrpSpPr>
              <p:grpSpPr>
                <a:xfrm>
                  <a:off x="1589507" y="1276136"/>
                  <a:ext cx="1780897" cy="1094366"/>
                  <a:chOff x="1589507" y="1276136"/>
                  <a:chExt cx="1780897" cy="1094366"/>
                </a:xfrm>
              </p:grpSpPr>
              <p:sp>
                <p:nvSpPr>
                  <p:cNvPr id="260" name="Arc 259"/>
                  <p:cNvSpPr/>
                  <p:nvPr/>
                </p:nvSpPr>
                <p:spPr>
                  <a:xfrm rot="5400000">
                    <a:off x="2512211" y="1454171"/>
                    <a:ext cx="842904" cy="740727"/>
                  </a:xfrm>
                  <a:prstGeom prst="arc">
                    <a:avLst>
                      <a:gd name="adj1" fmla="val 10765680"/>
                      <a:gd name="adj2" fmla="val 212082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61" name="Groupe 260"/>
                  <p:cNvGrpSpPr/>
                  <p:nvPr/>
                </p:nvGrpSpPr>
                <p:grpSpPr>
                  <a:xfrm>
                    <a:off x="1589507" y="1276136"/>
                    <a:ext cx="1780897" cy="1094366"/>
                    <a:chOff x="1589507" y="1276136"/>
                    <a:chExt cx="1780897" cy="1094366"/>
                  </a:xfrm>
                </p:grpSpPr>
                <p:sp>
                  <p:nvSpPr>
                    <p:cNvPr id="263" name="ZoneTexte 262"/>
                    <p:cNvSpPr txBox="1"/>
                    <p:nvPr/>
                  </p:nvSpPr>
                  <p:spPr>
                    <a:xfrm>
                      <a:off x="2406395" y="1338852"/>
                      <a:ext cx="492518"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264" name="ZoneTexte 263"/>
                    <p:cNvSpPr txBox="1"/>
                    <p:nvPr/>
                  </p:nvSpPr>
                  <p:spPr>
                    <a:xfrm>
                      <a:off x="1877539" y="1338852"/>
                      <a:ext cx="528854"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sp>
                  <p:nvSpPr>
                    <p:cNvPr id="265" name="ZoneTexte 264"/>
                    <p:cNvSpPr txBox="1"/>
                    <p:nvPr/>
                  </p:nvSpPr>
                  <p:spPr>
                    <a:xfrm>
                      <a:off x="1589507" y="1692797"/>
                      <a:ext cx="288032" cy="369332"/>
                    </a:xfrm>
                    <a:prstGeom prst="rect">
                      <a:avLst/>
                    </a:prstGeom>
                    <a:noFill/>
                  </p:spPr>
                  <p:txBody>
                    <a:bodyPr wrap="square" rtlCol="0">
                      <a:spAutoFit/>
                    </a:bodyPr>
                    <a:lstStyle/>
                    <a:p>
                      <a:r>
                        <a:rPr lang="fr-FR" b="1" dirty="0">
                          <a:solidFill>
                            <a:srgbClr val="FF0000"/>
                          </a:solidFill>
                        </a:rPr>
                        <a:t>C</a:t>
                      </a:r>
                    </a:p>
                  </p:txBody>
                </p:sp>
                <p:sp>
                  <p:nvSpPr>
                    <p:cNvPr id="266" name="ZoneTexte 265"/>
                    <p:cNvSpPr txBox="1"/>
                    <p:nvPr/>
                  </p:nvSpPr>
                  <p:spPr>
                    <a:xfrm>
                      <a:off x="1921767" y="1877463"/>
                      <a:ext cx="312859" cy="459362"/>
                    </a:xfrm>
                    <a:prstGeom prst="rect">
                      <a:avLst/>
                    </a:prstGeom>
                    <a:noFill/>
                  </p:spPr>
                  <p:txBody>
                    <a:bodyPr wrap="square" rtlCol="0">
                      <a:spAutoFit/>
                    </a:bodyPr>
                    <a:lstStyle/>
                    <a:p>
                      <a:r>
                        <a:rPr lang="fr-FR" b="1" dirty="0">
                          <a:solidFill>
                            <a:srgbClr val="FF0000"/>
                          </a:solidFill>
                        </a:rPr>
                        <a:t>D</a:t>
                      </a:r>
                    </a:p>
                  </p:txBody>
                </p:sp>
                <p:sp>
                  <p:nvSpPr>
                    <p:cNvPr id="267" name="ZoneTexte 266"/>
                    <p:cNvSpPr txBox="1"/>
                    <p:nvPr/>
                  </p:nvSpPr>
                  <p:spPr>
                    <a:xfrm rot="10800000" flipV="1">
                      <a:off x="2338188" y="1880062"/>
                      <a:ext cx="390756" cy="369332"/>
                    </a:xfrm>
                    <a:prstGeom prst="rect">
                      <a:avLst/>
                    </a:prstGeom>
                    <a:noFill/>
                  </p:spPr>
                  <p:txBody>
                    <a:bodyPr wrap="square" rtlCol="0">
                      <a:spAutoFit/>
                    </a:bodyPr>
                    <a:lstStyle/>
                    <a:p>
                      <a:r>
                        <a:rPr lang="fr-FR" b="1" dirty="0">
                          <a:solidFill>
                            <a:srgbClr val="FF0000"/>
                          </a:solidFill>
                        </a:rPr>
                        <a:t>E</a:t>
                      </a:r>
                    </a:p>
                  </p:txBody>
                </p:sp>
                <p:sp>
                  <p:nvSpPr>
                    <p:cNvPr id="268" name="Arc 267"/>
                    <p:cNvSpPr/>
                    <p:nvPr/>
                  </p:nvSpPr>
                  <p:spPr>
                    <a:xfrm rot="5400000">
                      <a:off x="2395733" y="1353527"/>
                      <a:ext cx="985332" cy="964010"/>
                    </a:xfrm>
                    <a:prstGeom prst="arc">
                      <a:avLst>
                        <a:gd name="adj1" fmla="val 10765680"/>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69" name="Connecteur droit 268"/>
                    <p:cNvCxnSpPr/>
                    <p:nvPr/>
                  </p:nvCxnSpPr>
                  <p:spPr>
                    <a:xfrm>
                      <a:off x="2933664" y="2204864"/>
                      <a:ext cx="0" cy="1656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0" name="Connecteur droit 269"/>
                    <p:cNvCxnSpPr/>
                    <p:nvPr/>
                  </p:nvCxnSpPr>
                  <p:spPr>
                    <a:xfrm flipV="1">
                      <a:off x="2875804" y="1276136"/>
                      <a:ext cx="71298" cy="1869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grpSp>
      <p:cxnSp>
        <p:nvCxnSpPr>
          <p:cNvPr id="307" name="Connecteur droit 306"/>
          <p:cNvCxnSpPr/>
          <p:nvPr/>
        </p:nvCxnSpPr>
        <p:spPr>
          <a:xfrm>
            <a:off x="2033134" y="4562711"/>
            <a:ext cx="95438" cy="630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08" name="ZoneTexte 307"/>
          <p:cNvSpPr txBox="1"/>
          <p:nvPr/>
        </p:nvSpPr>
        <p:spPr>
          <a:xfrm>
            <a:off x="1544121" y="4368244"/>
            <a:ext cx="553158" cy="247456"/>
          </a:xfrm>
          <a:prstGeom prst="rect">
            <a:avLst/>
          </a:prstGeom>
          <a:noFill/>
        </p:spPr>
        <p:txBody>
          <a:bodyPr wrap="square" rtlCol="0">
            <a:spAutoFit/>
          </a:bodyPr>
          <a:lstStyle/>
          <a:p>
            <a:pPr algn="ctr"/>
            <a:r>
              <a:rPr lang="fr-FR" sz="1400" b="1" dirty="0" err="1">
                <a:solidFill>
                  <a:srgbClr val="FF0000"/>
                </a:solidFill>
              </a:rPr>
              <a:t>ori</a:t>
            </a:r>
            <a:r>
              <a:rPr lang="fr-FR" sz="1400" b="1" dirty="0">
                <a:solidFill>
                  <a:srgbClr val="FF0000"/>
                </a:solidFill>
              </a:rPr>
              <a:t> C</a:t>
            </a:r>
          </a:p>
        </p:txBody>
      </p:sp>
      <p:grpSp>
        <p:nvGrpSpPr>
          <p:cNvPr id="313" name="Groupe 312"/>
          <p:cNvGrpSpPr/>
          <p:nvPr/>
        </p:nvGrpSpPr>
        <p:grpSpPr>
          <a:xfrm>
            <a:off x="6240970" y="5439817"/>
            <a:ext cx="2512541" cy="989210"/>
            <a:chOff x="4991329" y="4595904"/>
            <a:chExt cx="3107199" cy="1230344"/>
          </a:xfrm>
        </p:grpSpPr>
        <p:grpSp>
          <p:nvGrpSpPr>
            <p:cNvPr id="314" name="Groupe 313"/>
            <p:cNvGrpSpPr/>
            <p:nvPr/>
          </p:nvGrpSpPr>
          <p:grpSpPr>
            <a:xfrm>
              <a:off x="4991329" y="4595904"/>
              <a:ext cx="3107199" cy="1230344"/>
              <a:chOff x="4944436" y="1535681"/>
              <a:chExt cx="3107199" cy="1230344"/>
            </a:xfrm>
          </p:grpSpPr>
          <p:sp>
            <p:nvSpPr>
              <p:cNvPr id="319" name="Rectangle à coins arrondis 318"/>
              <p:cNvSpPr/>
              <p:nvPr/>
            </p:nvSpPr>
            <p:spPr>
              <a:xfrm>
                <a:off x="4944436" y="1535681"/>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0" name="Groupe 319"/>
              <p:cNvGrpSpPr/>
              <p:nvPr/>
            </p:nvGrpSpPr>
            <p:grpSpPr>
              <a:xfrm>
                <a:off x="5931567" y="1628801"/>
                <a:ext cx="1061017" cy="976155"/>
                <a:chOff x="5452800" y="1628801"/>
                <a:chExt cx="1061017" cy="976155"/>
              </a:xfrm>
            </p:grpSpPr>
            <p:grpSp>
              <p:nvGrpSpPr>
                <p:cNvPr id="321" name="Groupe 320"/>
                <p:cNvGrpSpPr/>
                <p:nvPr/>
              </p:nvGrpSpPr>
              <p:grpSpPr>
                <a:xfrm>
                  <a:off x="5452800" y="1628893"/>
                  <a:ext cx="1061017" cy="976063"/>
                  <a:chOff x="5563746" y="2348880"/>
                  <a:chExt cx="1024477" cy="1007721"/>
                </a:xfrm>
              </p:grpSpPr>
              <p:sp>
                <p:nvSpPr>
                  <p:cNvPr id="327" name="Ellipse 326"/>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Ellipse 327"/>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2" name="ZoneTexte 321"/>
                <p:cNvSpPr txBox="1"/>
                <p:nvPr/>
              </p:nvSpPr>
              <p:spPr>
                <a:xfrm>
                  <a:off x="5844305" y="2197874"/>
                  <a:ext cx="288032" cy="369332"/>
                </a:xfrm>
                <a:prstGeom prst="rect">
                  <a:avLst/>
                </a:prstGeom>
                <a:noFill/>
              </p:spPr>
              <p:txBody>
                <a:bodyPr wrap="square" rtlCol="0">
                  <a:spAutoFit/>
                </a:bodyPr>
                <a:lstStyle/>
                <a:p>
                  <a:r>
                    <a:rPr lang="fr-FR" b="1" dirty="0">
                      <a:solidFill>
                        <a:srgbClr val="FF0000"/>
                      </a:solidFill>
                    </a:rPr>
                    <a:t>C</a:t>
                  </a:r>
                </a:p>
              </p:txBody>
            </p:sp>
            <p:sp>
              <p:nvSpPr>
                <p:cNvPr id="323" name="ZoneTexte 322"/>
                <p:cNvSpPr txBox="1"/>
                <p:nvPr/>
              </p:nvSpPr>
              <p:spPr>
                <a:xfrm>
                  <a:off x="6096656" y="2036497"/>
                  <a:ext cx="288032" cy="369332"/>
                </a:xfrm>
                <a:prstGeom prst="rect">
                  <a:avLst/>
                </a:prstGeom>
                <a:noFill/>
              </p:spPr>
              <p:txBody>
                <a:bodyPr wrap="square" rtlCol="0">
                  <a:spAutoFit/>
                </a:bodyPr>
                <a:lstStyle/>
                <a:p>
                  <a:r>
                    <a:rPr lang="fr-FR" b="1" dirty="0">
                      <a:solidFill>
                        <a:srgbClr val="FF0000"/>
                      </a:solidFill>
                    </a:rPr>
                    <a:t>D</a:t>
                  </a:r>
                </a:p>
              </p:txBody>
            </p:sp>
            <p:sp>
              <p:nvSpPr>
                <p:cNvPr id="324" name="ZoneTexte 323"/>
                <p:cNvSpPr txBox="1"/>
                <p:nvPr/>
              </p:nvSpPr>
              <p:spPr>
                <a:xfrm rot="10800000" flipV="1">
                  <a:off x="5965441" y="1628801"/>
                  <a:ext cx="390756" cy="369332"/>
                </a:xfrm>
                <a:prstGeom prst="rect">
                  <a:avLst/>
                </a:prstGeom>
                <a:noFill/>
              </p:spPr>
              <p:txBody>
                <a:bodyPr wrap="square" rtlCol="0">
                  <a:spAutoFit/>
                </a:bodyPr>
                <a:lstStyle/>
                <a:p>
                  <a:r>
                    <a:rPr lang="fr-FR" b="1" dirty="0">
                      <a:solidFill>
                        <a:srgbClr val="FF0000"/>
                      </a:solidFill>
                    </a:rPr>
                    <a:t>E</a:t>
                  </a:r>
                </a:p>
              </p:txBody>
            </p:sp>
            <p:sp>
              <p:nvSpPr>
                <p:cNvPr id="325" name="ZoneTexte 324"/>
                <p:cNvSpPr txBox="1"/>
                <p:nvPr/>
              </p:nvSpPr>
              <p:spPr>
                <a:xfrm>
                  <a:off x="5533393" y="1697942"/>
                  <a:ext cx="561938"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326" name="ZoneTexte 325"/>
                <p:cNvSpPr txBox="1"/>
                <p:nvPr/>
              </p:nvSpPr>
              <p:spPr>
                <a:xfrm>
                  <a:off x="5530271" y="2088563"/>
                  <a:ext cx="488997"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grpSp>
        <p:sp>
          <p:nvSpPr>
            <p:cNvPr id="315" name="Arc 314"/>
            <p:cNvSpPr/>
            <p:nvPr/>
          </p:nvSpPr>
          <p:spPr>
            <a:xfrm rot="3063657" flipH="1" flipV="1">
              <a:off x="5552058" y="4868814"/>
              <a:ext cx="852804" cy="778567"/>
            </a:xfrm>
            <a:prstGeom prst="arc">
              <a:avLst>
                <a:gd name="adj1" fmla="val 14904850"/>
                <a:gd name="adj2" fmla="val 832640"/>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6" name="Arc 315"/>
            <p:cNvSpPr/>
            <p:nvPr/>
          </p:nvSpPr>
          <p:spPr>
            <a:xfrm rot="3063657" flipH="1" flipV="1">
              <a:off x="5524039" y="4763754"/>
              <a:ext cx="930371" cy="931310"/>
            </a:xfrm>
            <a:prstGeom prst="arc">
              <a:avLst>
                <a:gd name="adj1" fmla="val 14347154"/>
                <a:gd name="adj2" fmla="val 77966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7" name="ZoneTexte 316"/>
            <p:cNvSpPr txBox="1"/>
            <p:nvPr/>
          </p:nvSpPr>
          <p:spPr>
            <a:xfrm>
              <a:off x="5187598" y="4782251"/>
              <a:ext cx="541435"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318" name="ZoneTexte 317"/>
            <p:cNvSpPr txBox="1"/>
            <p:nvPr/>
          </p:nvSpPr>
          <p:spPr>
            <a:xfrm>
              <a:off x="5182541" y="5275727"/>
              <a:ext cx="541435"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cxnSp>
        <p:nvCxnSpPr>
          <p:cNvPr id="331" name="Connecteur droit 330"/>
          <p:cNvCxnSpPr>
            <a:endCxn id="326" idx="2"/>
          </p:cNvCxnSpPr>
          <p:nvPr/>
        </p:nvCxnSpPr>
        <p:spPr>
          <a:xfrm flipV="1">
            <a:off x="6899997" y="6240361"/>
            <a:ext cx="399536" cy="59165"/>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35" name="Connecteur droit 334"/>
          <p:cNvCxnSpPr/>
          <p:nvPr/>
        </p:nvCxnSpPr>
        <p:spPr>
          <a:xfrm>
            <a:off x="6833403" y="5626598"/>
            <a:ext cx="357313" cy="0"/>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354" name="Arc 353"/>
          <p:cNvSpPr/>
          <p:nvPr/>
        </p:nvSpPr>
        <p:spPr>
          <a:xfrm rot="16200000" flipH="1">
            <a:off x="5566493" y="4673389"/>
            <a:ext cx="1031159" cy="1570950"/>
          </a:xfrm>
          <a:prstGeom prst="arc">
            <a:avLst>
              <a:gd name="adj1" fmla="val 14224148"/>
              <a:gd name="adj2" fmla="val 0"/>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7" name="ZoneTexte 356"/>
          <p:cNvSpPr txBox="1"/>
          <p:nvPr/>
        </p:nvSpPr>
        <p:spPr>
          <a:xfrm>
            <a:off x="3870764" y="5570655"/>
            <a:ext cx="1872909" cy="738664"/>
          </a:xfrm>
          <a:prstGeom prst="rect">
            <a:avLst/>
          </a:prstGeom>
          <a:solidFill>
            <a:schemeClr val="bg1"/>
          </a:solidFill>
        </p:spPr>
        <p:txBody>
          <a:bodyPr wrap="square" rtlCol="0">
            <a:spAutoFit/>
          </a:bodyPr>
          <a:lstStyle/>
          <a:p>
            <a:pPr algn="ctr"/>
            <a:r>
              <a:rPr lang="fr-FR" sz="1400" b="1" dirty="0"/>
              <a:t>échange de séquences homologues</a:t>
            </a:r>
          </a:p>
          <a:p>
            <a:pPr algn="ctr"/>
            <a:r>
              <a:rPr lang="fr-FR" sz="1400" b="1" dirty="0"/>
              <a:t> par crossing-over</a:t>
            </a:r>
          </a:p>
        </p:txBody>
      </p:sp>
      <p:cxnSp>
        <p:nvCxnSpPr>
          <p:cNvPr id="159" name="Connecteur droit 158"/>
          <p:cNvCxnSpPr/>
          <p:nvPr/>
        </p:nvCxnSpPr>
        <p:spPr>
          <a:xfrm flipV="1">
            <a:off x="4360252" y="3098573"/>
            <a:ext cx="1223439" cy="4"/>
          </a:xfrm>
          <a:prstGeom prst="line">
            <a:avLst/>
          </a:prstGeom>
          <a:ln w="28575">
            <a:solidFill>
              <a:srgbClr val="FF3F3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0" name="Connecteur droit 159"/>
          <p:cNvCxnSpPr/>
          <p:nvPr/>
        </p:nvCxnSpPr>
        <p:spPr>
          <a:xfrm flipV="1">
            <a:off x="5143016" y="3169031"/>
            <a:ext cx="376400" cy="13601"/>
          </a:xfrm>
          <a:prstGeom prst="line">
            <a:avLst/>
          </a:prstGeom>
          <a:ln w="19050">
            <a:solidFill>
              <a:srgbClr val="FFFF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ZoneTexte 173"/>
          <p:cNvSpPr txBox="1"/>
          <p:nvPr/>
        </p:nvSpPr>
        <p:spPr>
          <a:xfrm>
            <a:off x="4999000" y="2793645"/>
            <a:ext cx="639979" cy="369332"/>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141" name="ZoneTexte 140"/>
          <p:cNvSpPr txBox="1"/>
          <p:nvPr/>
        </p:nvSpPr>
        <p:spPr>
          <a:xfrm>
            <a:off x="5633404" y="3677060"/>
            <a:ext cx="1674897" cy="523220"/>
          </a:xfrm>
          <a:prstGeom prst="rect">
            <a:avLst/>
          </a:prstGeom>
          <a:solidFill>
            <a:schemeClr val="bg1"/>
          </a:solidFill>
        </p:spPr>
        <p:txBody>
          <a:bodyPr wrap="square" rtlCol="0">
            <a:spAutoFit/>
          </a:bodyPr>
          <a:lstStyle/>
          <a:p>
            <a:pPr algn="ctr"/>
            <a:r>
              <a:rPr lang="fr-FR" sz="1400" b="1" dirty="0"/>
              <a:t>cassure du brin en cours de transfert</a:t>
            </a:r>
          </a:p>
        </p:txBody>
      </p:sp>
      <p:sp>
        <p:nvSpPr>
          <p:cNvPr id="362" name="Forme libre 361"/>
          <p:cNvSpPr/>
          <p:nvPr/>
        </p:nvSpPr>
        <p:spPr>
          <a:xfrm>
            <a:off x="3992454" y="2784667"/>
            <a:ext cx="415636" cy="313911"/>
          </a:xfrm>
          <a:custGeom>
            <a:avLst/>
            <a:gdLst>
              <a:gd name="connsiteX0" fmla="*/ 0 w 415636"/>
              <a:gd name="connsiteY0" fmla="*/ 0 h 280554"/>
              <a:gd name="connsiteX1" fmla="*/ 0 w 415636"/>
              <a:gd name="connsiteY1" fmla="*/ 0 h 280554"/>
              <a:gd name="connsiteX2" fmla="*/ 114300 w 415636"/>
              <a:gd name="connsiteY2" fmla="*/ 20781 h 280554"/>
              <a:gd name="connsiteX3" fmla="*/ 155863 w 415636"/>
              <a:gd name="connsiteY3" fmla="*/ 31172 h 280554"/>
              <a:gd name="connsiteX4" fmla="*/ 176645 w 415636"/>
              <a:gd name="connsiteY4" fmla="*/ 62345 h 280554"/>
              <a:gd name="connsiteX5" fmla="*/ 207818 w 415636"/>
              <a:gd name="connsiteY5" fmla="*/ 83127 h 280554"/>
              <a:gd name="connsiteX6" fmla="*/ 218209 w 415636"/>
              <a:gd name="connsiteY6" fmla="*/ 124691 h 280554"/>
              <a:gd name="connsiteX7" fmla="*/ 228600 w 415636"/>
              <a:gd name="connsiteY7" fmla="*/ 187036 h 280554"/>
              <a:gd name="connsiteX8" fmla="*/ 290945 w 415636"/>
              <a:gd name="connsiteY8" fmla="*/ 249381 h 280554"/>
              <a:gd name="connsiteX9" fmla="*/ 405245 w 415636"/>
              <a:gd name="connsiteY9" fmla="*/ 280554 h 280554"/>
              <a:gd name="connsiteX10" fmla="*/ 415636 w 415636"/>
              <a:gd name="connsiteY10" fmla="*/ 270163 h 2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636" h="280554">
                <a:moveTo>
                  <a:pt x="0" y="0"/>
                </a:moveTo>
                <a:lnTo>
                  <a:pt x="0" y="0"/>
                </a:lnTo>
                <a:lnTo>
                  <a:pt x="114300" y="20781"/>
                </a:lnTo>
                <a:cubicBezTo>
                  <a:pt x="128303" y="23582"/>
                  <a:pt x="143981" y="23250"/>
                  <a:pt x="155863" y="31172"/>
                </a:cubicBezTo>
                <a:cubicBezTo>
                  <a:pt x="166254" y="38099"/>
                  <a:pt x="167814" y="53514"/>
                  <a:pt x="176645" y="62345"/>
                </a:cubicBezTo>
                <a:cubicBezTo>
                  <a:pt x="185476" y="71176"/>
                  <a:pt x="197427" y="76200"/>
                  <a:pt x="207818" y="83127"/>
                </a:cubicBezTo>
                <a:cubicBezTo>
                  <a:pt x="211282" y="96982"/>
                  <a:pt x="215408" y="110687"/>
                  <a:pt x="218209" y="124691"/>
                </a:cubicBezTo>
                <a:cubicBezTo>
                  <a:pt x="222341" y="145350"/>
                  <a:pt x="228600" y="187036"/>
                  <a:pt x="228600" y="187036"/>
                </a:cubicBezTo>
                <a:lnTo>
                  <a:pt x="290945" y="249381"/>
                </a:lnTo>
                <a:lnTo>
                  <a:pt x="405245" y="280554"/>
                </a:lnTo>
                <a:lnTo>
                  <a:pt x="415636" y="270163"/>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p:cNvSpPr txBox="1"/>
          <p:nvPr/>
        </p:nvSpPr>
        <p:spPr>
          <a:xfrm>
            <a:off x="135695" y="5626599"/>
            <a:ext cx="3102170" cy="923330"/>
          </a:xfrm>
          <a:prstGeom prst="rect">
            <a:avLst/>
          </a:prstGeom>
          <a:noFill/>
        </p:spPr>
        <p:txBody>
          <a:bodyPr wrap="square" rtlCol="0">
            <a:spAutoFit/>
          </a:bodyPr>
          <a:lstStyle/>
          <a:p>
            <a:pPr marL="285750" indent="-285750" algn="ctr">
              <a:buFont typeface="Symbol"/>
              <a:buChar char="Þ"/>
            </a:pPr>
            <a:r>
              <a:rPr lang="fr-FR" b="1" dirty="0">
                <a:solidFill>
                  <a:srgbClr val="FF0000"/>
                </a:solidFill>
                <a:sym typeface="Symbol"/>
              </a:rPr>
              <a:t>r</a:t>
            </a:r>
            <a:r>
              <a:rPr lang="fr-FR" b="1" dirty="0">
                <a:solidFill>
                  <a:srgbClr val="FF0000"/>
                </a:solidFill>
              </a:rPr>
              <a:t>ecombinaison à</a:t>
            </a:r>
          </a:p>
          <a:p>
            <a:pPr algn="ctr"/>
            <a:r>
              <a:rPr lang="fr-FR" b="1" dirty="0">
                <a:solidFill>
                  <a:srgbClr val="FF0000"/>
                </a:solidFill>
              </a:rPr>
              <a:t> haute fréquence</a:t>
            </a:r>
          </a:p>
          <a:p>
            <a:pPr algn="ctr"/>
            <a:r>
              <a:rPr lang="fr-FR" b="1" dirty="0">
                <a:solidFill>
                  <a:srgbClr val="FF0000"/>
                </a:solidFill>
              </a:rPr>
              <a:t>sans transfert de plasmide</a:t>
            </a:r>
          </a:p>
        </p:txBody>
      </p:sp>
      <p:cxnSp>
        <p:nvCxnSpPr>
          <p:cNvPr id="133" name="Connecteur droit avec flèche 132"/>
          <p:cNvCxnSpPr>
            <a:endCxn id="221" idx="3"/>
          </p:cNvCxnSpPr>
          <p:nvPr/>
        </p:nvCxnSpPr>
        <p:spPr>
          <a:xfrm>
            <a:off x="4999002" y="3121321"/>
            <a:ext cx="1022505" cy="142493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405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2536" y="260648"/>
            <a:ext cx="8640960" cy="6696744"/>
            <a:chOff x="-180528" y="260648"/>
            <a:chExt cx="8640960" cy="6696744"/>
          </a:xfrm>
        </p:grpSpPr>
        <p:grpSp>
          <p:nvGrpSpPr>
            <p:cNvPr id="1066" name="Groupe 1065"/>
            <p:cNvGrpSpPr/>
            <p:nvPr/>
          </p:nvGrpSpPr>
          <p:grpSpPr>
            <a:xfrm>
              <a:off x="-180528" y="260648"/>
              <a:ext cx="8640960" cy="6696744"/>
              <a:chOff x="-108520" y="44624"/>
              <a:chExt cx="8640960" cy="6696744"/>
            </a:xfrm>
          </p:grpSpPr>
          <p:grpSp>
            <p:nvGrpSpPr>
              <p:cNvPr id="1062" name="Groupe 1061"/>
              <p:cNvGrpSpPr/>
              <p:nvPr/>
            </p:nvGrpSpPr>
            <p:grpSpPr>
              <a:xfrm>
                <a:off x="-108520" y="44624"/>
                <a:ext cx="8640960" cy="6696744"/>
                <a:chOff x="251520" y="-171400"/>
                <a:chExt cx="8640960" cy="6696744"/>
              </a:xfrm>
            </p:grpSpPr>
            <p:grpSp>
              <p:nvGrpSpPr>
                <p:cNvPr id="1056" name="Groupe 1055"/>
                <p:cNvGrpSpPr/>
                <p:nvPr/>
              </p:nvGrpSpPr>
              <p:grpSpPr>
                <a:xfrm>
                  <a:off x="251520" y="1052736"/>
                  <a:ext cx="8640960" cy="5112568"/>
                  <a:chOff x="251520" y="1052736"/>
                  <a:chExt cx="8640960" cy="5112568"/>
                </a:xfrm>
              </p:grpSpPr>
              <p:grpSp>
                <p:nvGrpSpPr>
                  <p:cNvPr id="1052" name="Groupe 1051"/>
                  <p:cNvGrpSpPr/>
                  <p:nvPr/>
                </p:nvGrpSpPr>
                <p:grpSpPr>
                  <a:xfrm>
                    <a:off x="251520" y="1052736"/>
                    <a:ext cx="8640960" cy="5112568"/>
                    <a:chOff x="251520" y="1052736"/>
                    <a:chExt cx="8640960" cy="5112568"/>
                  </a:xfrm>
                </p:grpSpPr>
                <p:grpSp>
                  <p:nvGrpSpPr>
                    <p:cNvPr id="25" name="Groupe 24"/>
                    <p:cNvGrpSpPr/>
                    <p:nvPr/>
                  </p:nvGrpSpPr>
                  <p:grpSpPr>
                    <a:xfrm>
                      <a:off x="251520" y="1052736"/>
                      <a:ext cx="8640960" cy="5112568"/>
                      <a:chOff x="346523" y="1281088"/>
                      <a:chExt cx="8450954" cy="4834922"/>
                    </a:xfrm>
                  </p:grpSpPr>
                  <p:pic>
                    <p:nvPicPr>
                      <p:cNvPr id="1028" name="Picture 4" descr="http://cdn.biologydiscussion.com/wp-content/uploads/2016/07/clip_image002-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23" y="1281088"/>
                        <a:ext cx="8450954" cy="4834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131840" y="4958353"/>
                        <a:ext cx="1440160" cy="13891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51" name="Rectangle 1050"/>
                    <p:cNvSpPr/>
                    <p:nvPr/>
                  </p:nvSpPr>
                  <p:spPr>
                    <a:xfrm rot="1704664">
                      <a:off x="3980604" y="4401852"/>
                      <a:ext cx="154429"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55" name="Rectangle 1054"/>
                  <p:cNvSpPr/>
                  <p:nvPr/>
                </p:nvSpPr>
                <p:spPr>
                  <a:xfrm rot="19835997">
                    <a:off x="5779739" y="4501263"/>
                    <a:ext cx="168332" cy="598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p:cNvSpPr txBox="1"/>
                <p:nvPr/>
              </p:nvSpPr>
              <p:spPr>
                <a:xfrm>
                  <a:off x="3131840" y="-171400"/>
                  <a:ext cx="3744417" cy="461665"/>
                </a:xfrm>
                <a:prstGeom prst="rect">
                  <a:avLst/>
                </a:prstGeom>
                <a:noFill/>
              </p:spPr>
              <p:txBody>
                <a:bodyPr wrap="square" rtlCol="0">
                  <a:spAutoFit/>
                </a:bodyPr>
                <a:lstStyle/>
                <a:p>
                  <a:pPr algn="ctr"/>
                  <a:r>
                    <a:rPr lang="fr-FR" sz="2400" b="1" dirty="0"/>
                    <a:t>Organisation du plasmide F</a:t>
                  </a:r>
                </a:p>
              </p:txBody>
            </p:sp>
            <p:sp>
              <p:nvSpPr>
                <p:cNvPr id="5" name="ZoneTexte 4"/>
                <p:cNvSpPr txBox="1"/>
                <p:nvPr/>
              </p:nvSpPr>
              <p:spPr>
                <a:xfrm>
                  <a:off x="4658388" y="2780928"/>
                  <a:ext cx="864096" cy="369332"/>
                </a:xfrm>
                <a:prstGeom prst="rect">
                  <a:avLst/>
                </a:prstGeom>
                <a:solidFill>
                  <a:schemeClr val="bg1"/>
                </a:solidFill>
                <a:ln w="76200">
                  <a:solidFill>
                    <a:schemeClr val="bg1"/>
                  </a:solidFill>
                </a:ln>
              </p:spPr>
              <p:txBody>
                <a:bodyPr wrap="square" rtlCol="0">
                  <a:spAutoFit/>
                </a:bodyPr>
                <a:lstStyle/>
                <a:p>
                  <a:pPr algn="ctr"/>
                  <a:r>
                    <a:rPr lang="fr-FR" b="1" dirty="0">
                      <a:solidFill>
                        <a:srgbClr val="00B0F0"/>
                      </a:solidFill>
                    </a:rPr>
                    <a:t>10</a:t>
                  </a:r>
                  <a:r>
                    <a:rPr lang="fr-FR" b="1" baseline="30000" dirty="0">
                      <a:solidFill>
                        <a:srgbClr val="00B0F0"/>
                      </a:solidFill>
                    </a:rPr>
                    <a:t>5</a:t>
                  </a:r>
                  <a:r>
                    <a:rPr lang="fr-FR" b="1" dirty="0">
                      <a:solidFill>
                        <a:srgbClr val="00B0F0"/>
                      </a:solidFill>
                    </a:rPr>
                    <a:t>pb</a:t>
                  </a:r>
                </a:p>
              </p:txBody>
            </p:sp>
            <p:sp>
              <p:nvSpPr>
                <p:cNvPr id="30" name="ZoneTexte 29"/>
                <p:cNvSpPr txBox="1"/>
                <p:nvPr/>
              </p:nvSpPr>
              <p:spPr>
                <a:xfrm>
                  <a:off x="6588224" y="3717032"/>
                  <a:ext cx="2016224" cy="584775"/>
                </a:xfrm>
                <a:prstGeom prst="rect">
                  <a:avLst/>
                </a:prstGeom>
                <a:solidFill>
                  <a:schemeClr val="bg1"/>
                </a:solidFill>
              </p:spPr>
              <p:txBody>
                <a:bodyPr wrap="square" rtlCol="0">
                  <a:spAutoFit/>
                </a:bodyPr>
                <a:lstStyle/>
                <a:p>
                  <a:pPr algn="ctr"/>
                  <a:r>
                    <a:rPr lang="fr-FR" sz="1600" dirty="0"/>
                    <a:t>origine de réplication</a:t>
                  </a:r>
                </a:p>
                <a:p>
                  <a:pPr algn="ctr"/>
                  <a:r>
                    <a:rPr lang="fr-FR" sz="1600" dirty="0"/>
                    <a:t> végétative</a:t>
                  </a:r>
                </a:p>
              </p:txBody>
            </p:sp>
            <p:sp>
              <p:nvSpPr>
                <p:cNvPr id="1054" name="Rectangle 1053"/>
                <p:cNvSpPr/>
                <p:nvPr/>
              </p:nvSpPr>
              <p:spPr>
                <a:xfrm>
                  <a:off x="251520" y="5047635"/>
                  <a:ext cx="8640960" cy="1477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550960" y="5004465"/>
                  <a:ext cx="2929333" cy="584775"/>
                </a:xfrm>
                <a:prstGeom prst="rect">
                  <a:avLst/>
                </a:prstGeom>
                <a:solidFill>
                  <a:schemeClr val="bg1"/>
                </a:solidFill>
              </p:spPr>
              <p:txBody>
                <a:bodyPr wrap="square" rtlCol="0">
                  <a:spAutoFit/>
                </a:bodyPr>
                <a:lstStyle/>
                <a:p>
                  <a:pPr algn="ctr"/>
                  <a:r>
                    <a:rPr lang="fr-FR" sz="1600" dirty="0"/>
                    <a:t>origine de réplication</a:t>
                  </a:r>
                </a:p>
                <a:p>
                  <a:pPr algn="ctr"/>
                  <a:r>
                    <a:rPr lang="fr-FR" sz="1600" dirty="0"/>
                    <a:t> lors du transfert</a:t>
                  </a:r>
                </a:p>
              </p:txBody>
            </p:sp>
            <p:sp>
              <p:nvSpPr>
                <p:cNvPr id="2" name="ZoneTexte 1"/>
                <p:cNvSpPr txBox="1"/>
                <p:nvPr/>
              </p:nvSpPr>
              <p:spPr>
                <a:xfrm>
                  <a:off x="6026132" y="900009"/>
                  <a:ext cx="2304257" cy="584775"/>
                </a:xfrm>
                <a:prstGeom prst="rect">
                  <a:avLst/>
                </a:prstGeom>
                <a:solidFill>
                  <a:schemeClr val="bg1"/>
                </a:solidFill>
              </p:spPr>
              <p:txBody>
                <a:bodyPr wrap="square" rtlCol="0">
                  <a:spAutoFit/>
                </a:bodyPr>
                <a:lstStyle/>
                <a:p>
                  <a:pPr algn="ctr"/>
                  <a:r>
                    <a:rPr lang="fr-FR" sz="1600" b="1" dirty="0">
                      <a:solidFill>
                        <a:srgbClr val="FF0000"/>
                      </a:solidFill>
                    </a:rPr>
                    <a:t>s</a:t>
                  </a:r>
                  <a:r>
                    <a:rPr lang="fr-FR" sz="1600" b="1" dirty="0" smtClean="0">
                      <a:solidFill>
                        <a:srgbClr val="FF0000"/>
                      </a:solidFill>
                    </a:rPr>
                    <a:t>équences homologues au génome bactérien</a:t>
                  </a:r>
                </a:p>
              </p:txBody>
            </p:sp>
            <p:cxnSp>
              <p:nvCxnSpPr>
                <p:cNvPr id="1058" name="Connecteur droit 1057"/>
                <p:cNvCxnSpPr/>
                <p:nvPr/>
              </p:nvCxnSpPr>
              <p:spPr>
                <a:xfrm>
                  <a:off x="5015626" y="4437112"/>
                  <a:ext cx="0" cy="2273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59" name="Rectangle 1058"/>
                <p:cNvSpPr/>
                <p:nvPr/>
              </p:nvSpPr>
              <p:spPr>
                <a:xfrm>
                  <a:off x="5364088" y="4800576"/>
                  <a:ext cx="1584176" cy="302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61" name="Connecteur droit avec flèche 1060"/>
                <p:cNvCxnSpPr>
                  <a:stCxn id="4" idx="0"/>
                </p:cNvCxnSpPr>
                <p:nvPr/>
              </p:nvCxnSpPr>
              <p:spPr>
                <a:xfrm flipH="1" flipV="1">
                  <a:off x="5015626" y="4725888"/>
                  <a:ext cx="1" cy="2785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63" name="Rectangle 1062"/>
              <p:cNvSpPr/>
              <p:nvPr/>
            </p:nvSpPr>
            <p:spPr>
              <a:xfrm>
                <a:off x="1367644" y="1196752"/>
                <a:ext cx="1944216" cy="1008112"/>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5" name="Rectangle à coins arrondis 1064"/>
              <p:cNvSpPr/>
              <p:nvPr/>
            </p:nvSpPr>
            <p:spPr>
              <a:xfrm>
                <a:off x="3131840" y="1484784"/>
                <a:ext cx="506858" cy="4320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67" name="ZoneTexte 1066"/>
            <p:cNvSpPr txBox="1"/>
            <p:nvPr/>
          </p:nvSpPr>
          <p:spPr>
            <a:xfrm>
              <a:off x="1515284" y="3429914"/>
              <a:ext cx="1152128" cy="369332"/>
            </a:xfrm>
            <a:prstGeom prst="rect">
              <a:avLst/>
            </a:prstGeom>
            <a:noFill/>
          </p:spPr>
          <p:txBody>
            <a:bodyPr wrap="square" rtlCol="0">
              <a:spAutoFit/>
            </a:bodyPr>
            <a:lstStyle/>
            <a:p>
              <a:pPr algn="ctr"/>
              <a:r>
                <a:rPr lang="fr-FR" b="1" dirty="0">
                  <a:solidFill>
                    <a:srgbClr val="00B0F0"/>
                  </a:solidFill>
                </a:rPr>
                <a:t>25 gènes</a:t>
              </a:r>
            </a:p>
          </p:txBody>
        </p:sp>
      </p:grpSp>
      <p:sp>
        <p:nvSpPr>
          <p:cNvPr id="7" name="Arc 6"/>
          <p:cNvSpPr/>
          <p:nvPr/>
        </p:nvSpPr>
        <p:spPr>
          <a:xfrm rot="18617808">
            <a:off x="3473503" y="1443812"/>
            <a:ext cx="2642360" cy="3197406"/>
          </a:xfrm>
          <a:prstGeom prst="arc">
            <a:avLst>
              <a:gd name="adj1" fmla="val 17780167"/>
              <a:gd name="adj2" fmla="val 2553539"/>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96328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123D7CB-BEBF-4AB2-B136-851126BD8F9F}"/>
              </a:ext>
            </a:extLst>
          </p:cNvPr>
          <p:cNvGrpSpPr/>
          <p:nvPr/>
        </p:nvGrpSpPr>
        <p:grpSpPr>
          <a:xfrm>
            <a:off x="270910" y="476672"/>
            <a:ext cx="8515866" cy="5707609"/>
            <a:chOff x="270910" y="37829"/>
            <a:chExt cx="8515866" cy="5707609"/>
          </a:xfrm>
        </p:grpSpPr>
        <p:sp>
          <p:nvSpPr>
            <p:cNvPr id="183" name="ZoneTexte 182"/>
            <p:cNvSpPr txBox="1"/>
            <p:nvPr/>
          </p:nvSpPr>
          <p:spPr>
            <a:xfrm>
              <a:off x="4581068" y="1736953"/>
              <a:ext cx="268360" cy="299892"/>
            </a:xfrm>
            <a:prstGeom prst="rect">
              <a:avLst/>
            </a:prstGeom>
            <a:noFill/>
          </p:spPr>
          <p:txBody>
            <a:bodyPr wrap="square" rtlCol="0">
              <a:spAutoFit/>
            </a:bodyPr>
            <a:lstStyle/>
            <a:p>
              <a:r>
                <a:rPr lang="fr-FR" sz="2000" b="1" dirty="0">
                  <a:solidFill>
                    <a:schemeClr val="bg1"/>
                  </a:solidFill>
                </a:rPr>
                <a:t>F</a:t>
              </a:r>
            </a:p>
          </p:txBody>
        </p:sp>
        <p:sp>
          <p:nvSpPr>
            <p:cNvPr id="192" name="ZoneTexte 191"/>
            <p:cNvSpPr txBox="1"/>
            <p:nvPr/>
          </p:nvSpPr>
          <p:spPr>
            <a:xfrm>
              <a:off x="3484258" y="5376106"/>
              <a:ext cx="1524020" cy="369332"/>
            </a:xfrm>
            <a:prstGeom prst="rect">
              <a:avLst/>
            </a:prstGeom>
            <a:noFill/>
          </p:spPr>
          <p:txBody>
            <a:bodyPr wrap="square" rtlCol="0">
              <a:spAutoFit/>
            </a:bodyPr>
            <a:lstStyle/>
            <a:p>
              <a:pPr algn="ctr"/>
              <a:r>
                <a:rPr lang="fr-FR" b="1" dirty="0">
                  <a:sym typeface="Symbol"/>
                </a:rPr>
                <a:t>bactéries </a:t>
              </a:r>
              <a:r>
                <a:rPr lang="fr-FR" b="1" dirty="0" err="1">
                  <a:sym typeface="Symbol"/>
                </a:rPr>
                <a:t>Hfr</a:t>
              </a:r>
              <a:endParaRPr lang="fr-FR" b="1" baseline="30000" dirty="0"/>
            </a:p>
          </p:txBody>
        </p:sp>
        <p:sp>
          <p:nvSpPr>
            <p:cNvPr id="92" name="Rectangle 91"/>
            <p:cNvSpPr/>
            <p:nvPr/>
          </p:nvSpPr>
          <p:spPr>
            <a:xfrm>
              <a:off x="3964066" y="4471564"/>
              <a:ext cx="70182" cy="95581"/>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043725" y="2003354"/>
              <a:ext cx="610021" cy="307777"/>
            </a:xfrm>
            <a:prstGeom prst="rect">
              <a:avLst/>
            </a:prstGeom>
            <a:noFill/>
          </p:spPr>
          <p:txBody>
            <a:bodyPr wrap="square" rtlCol="0">
              <a:spAutoFit/>
            </a:bodyPr>
            <a:lstStyle/>
            <a:p>
              <a:r>
                <a:rPr lang="fr-FR" sz="1400" dirty="0" err="1"/>
                <a:t>pilus</a:t>
              </a:r>
              <a:endParaRPr lang="fr-FR" sz="1400" dirty="0"/>
            </a:p>
          </p:txBody>
        </p:sp>
        <p:grpSp>
          <p:nvGrpSpPr>
            <p:cNvPr id="31" name="Groupe 30"/>
            <p:cNvGrpSpPr/>
            <p:nvPr/>
          </p:nvGrpSpPr>
          <p:grpSpPr>
            <a:xfrm>
              <a:off x="2453760" y="992915"/>
              <a:ext cx="6333016" cy="4423035"/>
              <a:chOff x="2453760" y="992915"/>
              <a:chExt cx="6333016" cy="4423035"/>
            </a:xfrm>
          </p:grpSpPr>
          <p:sp>
            <p:nvSpPr>
              <p:cNvPr id="193" name="ZoneTexte 192"/>
              <p:cNvSpPr txBox="1"/>
              <p:nvPr/>
            </p:nvSpPr>
            <p:spPr>
              <a:xfrm>
                <a:off x="3568526" y="3556581"/>
                <a:ext cx="1291506" cy="482352"/>
              </a:xfrm>
              <a:prstGeom prst="rect">
                <a:avLst/>
              </a:prstGeom>
              <a:noFill/>
            </p:spPr>
            <p:txBody>
              <a:bodyPr wrap="square" rtlCol="0">
                <a:spAutoFit/>
              </a:bodyPr>
              <a:lstStyle/>
              <a:p>
                <a:pPr algn="ctr"/>
                <a:r>
                  <a:rPr lang="fr-FR" sz="1600" dirty="0">
                    <a:solidFill>
                      <a:srgbClr val="FF0000"/>
                    </a:solidFill>
                  </a:rPr>
                  <a:t>excision du plasmide</a:t>
                </a:r>
              </a:p>
            </p:txBody>
          </p:sp>
          <p:sp>
            <p:nvSpPr>
              <p:cNvPr id="188" name="Ellipse 187"/>
              <p:cNvSpPr/>
              <p:nvPr/>
            </p:nvSpPr>
            <p:spPr>
              <a:xfrm>
                <a:off x="3463819" y="1459305"/>
                <a:ext cx="3871123" cy="33448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5" name="Groupe 184"/>
              <p:cNvGrpSpPr/>
              <p:nvPr/>
            </p:nvGrpSpPr>
            <p:grpSpPr>
              <a:xfrm>
                <a:off x="5653324" y="2637151"/>
                <a:ext cx="3133452" cy="1069747"/>
                <a:chOff x="4211960" y="2651049"/>
                <a:chExt cx="5071474" cy="1659084"/>
              </a:xfrm>
            </p:grpSpPr>
            <p:sp>
              <p:nvSpPr>
                <p:cNvPr id="151" name="Rectangle à coins arrondis 150"/>
                <p:cNvSpPr/>
                <p:nvPr/>
              </p:nvSpPr>
              <p:spPr>
                <a:xfrm>
                  <a:off x="7933100" y="3335409"/>
                  <a:ext cx="1350334" cy="290363"/>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0" name="Groupe 149"/>
                <p:cNvGrpSpPr/>
                <p:nvPr/>
              </p:nvGrpSpPr>
              <p:grpSpPr>
                <a:xfrm>
                  <a:off x="4211960" y="2651049"/>
                  <a:ext cx="4104456" cy="1659084"/>
                  <a:chOff x="4211960" y="2651049"/>
                  <a:chExt cx="4104456" cy="1659084"/>
                </a:xfrm>
              </p:grpSpPr>
              <p:sp>
                <p:nvSpPr>
                  <p:cNvPr id="116" name="Rectangle à coins arrondis 115"/>
                  <p:cNvSpPr/>
                  <p:nvPr/>
                </p:nvSpPr>
                <p:spPr>
                  <a:xfrm>
                    <a:off x="4211960" y="2651049"/>
                    <a:ext cx="4104456" cy="165908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7" name="Groupe 116"/>
                  <p:cNvGrpSpPr/>
                  <p:nvPr/>
                </p:nvGrpSpPr>
                <p:grpSpPr>
                  <a:xfrm rot="15128544">
                    <a:off x="6366059" y="3059131"/>
                    <a:ext cx="904008" cy="948225"/>
                    <a:chOff x="5292080" y="1396684"/>
                    <a:chExt cx="3240360" cy="3256452"/>
                  </a:xfrm>
                </p:grpSpPr>
                <p:grpSp>
                  <p:nvGrpSpPr>
                    <p:cNvPr id="138" name="Groupe 137"/>
                    <p:cNvGrpSpPr/>
                    <p:nvPr/>
                  </p:nvGrpSpPr>
                  <p:grpSpPr>
                    <a:xfrm>
                      <a:off x="5292080" y="1445851"/>
                      <a:ext cx="3240360" cy="3207285"/>
                      <a:chOff x="6228184" y="2708920"/>
                      <a:chExt cx="504056" cy="504056"/>
                    </a:xfrm>
                  </p:grpSpPr>
                  <p:sp>
                    <p:nvSpPr>
                      <p:cNvPr id="143" name="Ellipse 142"/>
                      <p:cNvSpPr/>
                      <p:nvPr/>
                    </p:nvSpPr>
                    <p:spPr>
                      <a:xfrm>
                        <a:off x="6228184"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9" name="Rectangle 138"/>
                    <p:cNvSpPr/>
                    <p:nvPr/>
                  </p:nvSpPr>
                  <p:spPr>
                    <a:xfrm>
                      <a:off x="6738380" y="1396684"/>
                      <a:ext cx="281895" cy="4123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Rectangle 139"/>
                    <p:cNvSpPr/>
                    <p:nvPr/>
                  </p:nvSpPr>
                  <p:spPr>
                    <a:xfrm rot="953837" flipH="1">
                      <a:off x="7225287" y="1410166"/>
                      <a:ext cx="521407" cy="50977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Rectangle 140"/>
                    <p:cNvSpPr/>
                    <p:nvPr/>
                  </p:nvSpPr>
                  <p:spPr>
                    <a:xfrm rot="2823401">
                      <a:off x="7866240" y="1847551"/>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p:cNvSpPr/>
                    <p:nvPr/>
                  </p:nvSpPr>
                  <p:spPr>
                    <a:xfrm rot="3974408">
                      <a:off x="8160038" y="2212024"/>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8" name="Groupe 117"/>
                  <p:cNvGrpSpPr/>
                  <p:nvPr/>
                </p:nvGrpSpPr>
                <p:grpSpPr>
                  <a:xfrm>
                    <a:off x="4873391" y="2802560"/>
                    <a:ext cx="1451716" cy="1391424"/>
                    <a:chOff x="4660379" y="2728129"/>
                    <a:chExt cx="4325949" cy="3958439"/>
                  </a:xfrm>
                </p:grpSpPr>
                <p:grpSp>
                  <p:nvGrpSpPr>
                    <p:cNvPr id="119" name="Groupe 118"/>
                    <p:cNvGrpSpPr/>
                    <p:nvPr/>
                  </p:nvGrpSpPr>
                  <p:grpSpPr>
                    <a:xfrm>
                      <a:off x="4760611" y="2849934"/>
                      <a:ext cx="4176465" cy="3744416"/>
                      <a:chOff x="5563746" y="2348880"/>
                      <a:chExt cx="1024477" cy="1007721"/>
                    </a:xfrm>
                  </p:grpSpPr>
                  <p:sp>
                    <p:nvSpPr>
                      <p:cNvPr id="136" name="Ellipse 135"/>
                      <p:cNvSpPr/>
                      <p:nvPr/>
                    </p:nvSpPr>
                    <p:spPr>
                      <a:xfrm>
                        <a:off x="5596489"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0" name="Rectangle 119"/>
                    <p:cNvSpPr/>
                    <p:nvPr/>
                  </p:nvSpPr>
                  <p:spPr>
                    <a:xfrm rot="1075766">
                      <a:off x="6061047" y="624425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Rectangle 120"/>
                    <p:cNvSpPr/>
                    <p:nvPr/>
                  </p:nvSpPr>
                  <p:spPr>
                    <a:xfrm>
                      <a:off x="6683258" y="6323526"/>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p:cNvSpPr/>
                    <p:nvPr/>
                  </p:nvSpPr>
                  <p:spPr>
                    <a:xfrm rot="19413700">
                      <a:off x="7788825" y="600184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Rectangle 122"/>
                    <p:cNvSpPr/>
                    <p:nvPr/>
                  </p:nvSpPr>
                  <p:spPr>
                    <a:xfrm>
                      <a:off x="6659304" y="2728129"/>
                      <a:ext cx="220499" cy="201720"/>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p:cNvSpPr/>
                    <p:nvPr/>
                  </p:nvSpPr>
                  <p:spPr>
                    <a:xfrm rot="1075766">
                      <a:off x="7327163" y="285287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p:cNvSpPr/>
                    <p:nvPr/>
                  </p:nvSpPr>
                  <p:spPr>
                    <a:xfrm rot="18424360">
                      <a:off x="5041764" y="350422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p:cNvSpPr/>
                    <p:nvPr/>
                  </p:nvSpPr>
                  <p:spPr>
                    <a:xfrm rot="18020756">
                      <a:off x="8356288" y="542989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p:cNvSpPr/>
                    <p:nvPr/>
                  </p:nvSpPr>
                  <p:spPr>
                    <a:xfrm rot="17843898">
                      <a:off x="4814333" y="389200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p:cNvSpPr/>
                    <p:nvPr/>
                  </p:nvSpPr>
                  <p:spPr>
                    <a:xfrm rot="19687071">
                      <a:off x="5641309" y="3040717"/>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p:cNvSpPr/>
                    <p:nvPr/>
                  </p:nvSpPr>
                  <p:spPr>
                    <a:xfrm rot="18424360">
                      <a:off x="8124640" y="577027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p:cNvSpPr/>
                    <p:nvPr/>
                  </p:nvSpPr>
                  <p:spPr>
                    <a:xfrm rot="2895377">
                      <a:off x="5179825" y="576629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p:cNvSpPr/>
                    <p:nvPr/>
                  </p:nvSpPr>
                  <p:spPr>
                    <a:xfrm rot="2895377">
                      <a:off x="8126876" y="335398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p:cNvSpPr/>
                    <p:nvPr/>
                  </p:nvSpPr>
                  <p:spPr>
                    <a:xfrm rot="3916340">
                      <a:off x="4923004" y="542064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Rectangle 132"/>
                    <p:cNvSpPr/>
                    <p:nvPr/>
                  </p:nvSpPr>
                  <p:spPr>
                    <a:xfrm rot="21048771">
                      <a:off x="6299738" y="2773218"/>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Rectangle 133"/>
                    <p:cNvSpPr/>
                    <p:nvPr/>
                  </p:nvSpPr>
                  <p:spPr>
                    <a:xfrm rot="16200000">
                      <a:off x="8597770" y="4544315"/>
                      <a:ext cx="414067" cy="363049"/>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Rectangle 134"/>
                    <p:cNvSpPr/>
                    <p:nvPr/>
                  </p:nvSpPr>
                  <p:spPr>
                    <a:xfrm rot="16200000">
                      <a:off x="4697884" y="460733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186" name="Groupe 185"/>
              <p:cNvGrpSpPr/>
              <p:nvPr/>
            </p:nvGrpSpPr>
            <p:grpSpPr>
              <a:xfrm>
                <a:off x="2861680" y="4352126"/>
                <a:ext cx="3383353" cy="1063824"/>
                <a:chOff x="1058091" y="4617548"/>
                <a:chExt cx="5247395" cy="1619979"/>
              </a:xfrm>
            </p:grpSpPr>
            <p:sp>
              <p:nvSpPr>
                <p:cNvPr id="173" name="Rectangle à coins arrondis 172"/>
                <p:cNvSpPr/>
                <p:nvPr/>
              </p:nvSpPr>
              <p:spPr>
                <a:xfrm>
                  <a:off x="4955153" y="5189348"/>
                  <a:ext cx="1350333" cy="290363"/>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à coins arrondis 170"/>
                <p:cNvSpPr/>
                <p:nvPr/>
              </p:nvSpPr>
              <p:spPr>
                <a:xfrm>
                  <a:off x="1058091" y="4617548"/>
                  <a:ext cx="4104458" cy="1619979"/>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2" name="Groupe 171"/>
                <p:cNvGrpSpPr/>
                <p:nvPr/>
              </p:nvGrpSpPr>
              <p:grpSpPr>
                <a:xfrm>
                  <a:off x="1668901" y="4746965"/>
                  <a:ext cx="2415562" cy="1375710"/>
                  <a:chOff x="1957400" y="4382052"/>
                  <a:chExt cx="2415562" cy="1375710"/>
                </a:xfrm>
              </p:grpSpPr>
              <p:grpSp>
                <p:nvGrpSpPr>
                  <p:cNvPr id="162" name="Groupe 161"/>
                  <p:cNvGrpSpPr/>
                  <p:nvPr/>
                </p:nvGrpSpPr>
                <p:grpSpPr>
                  <a:xfrm>
                    <a:off x="1957400" y="4442441"/>
                    <a:ext cx="2415562" cy="1315321"/>
                    <a:chOff x="1957400" y="4442441"/>
                    <a:chExt cx="2415562" cy="1315321"/>
                  </a:xfrm>
                </p:grpSpPr>
                <p:grpSp>
                  <p:nvGrpSpPr>
                    <p:cNvPr id="156" name="Groupe 155"/>
                    <p:cNvGrpSpPr/>
                    <p:nvPr/>
                  </p:nvGrpSpPr>
                  <p:grpSpPr>
                    <a:xfrm>
                      <a:off x="1957400" y="4442441"/>
                      <a:ext cx="2415562" cy="1296143"/>
                      <a:chOff x="1794324" y="4753440"/>
                      <a:chExt cx="2319297" cy="1296143"/>
                    </a:xfrm>
                  </p:grpSpPr>
                  <p:sp>
                    <p:nvSpPr>
                      <p:cNvPr id="154" name="Rectangle à coins arrondis 153"/>
                      <p:cNvSpPr/>
                      <p:nvPr/>
                    </p:nvSpPr>
                    <p:spPr>
                      <a:xfrm>
                        <a:off x="1794324" y="4753440"/>
                        <a:ext cx="2319297" cy="1296143"/>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Rectangle à coins arrondis 154"/>
                      <p:cNvSpPr/>
                      <p:nvPr/>
                    </p:nvSpPr>
                    <p:spPr>
                      <a:xfrm>
                        <a:off x="1889320" y="4818288"/>
                        <a:ext cx="2143853" cy="1160511"/>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8" name="Arc 157"/>
                    <p:cNvSpPr/>
                    <p:nvPr/>
                  </p:nvSpPr>
                  <p:spPr>
                    <a:xfrm rot="5400000">
                      <a:off x="3093058" y="4459753"/>
                      <a:ext cx="1160514" cy="1261521"/>
                    </a:xfrm>
                    <a:prstGeom prst="arc">
                      <a:avLst>
                        <a:gd name="adj1" fmla="val 10765680"/>
                        <a:gd name="adj2" fmla="val 2130356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0" name="Rectangle 159"/>
                    <p:cNvSpPr/>
                    <p:nvPr/>
                  </p:nvSpPr>
                  <p:spPr>
                    <a:xfrm rot="16200000">
                      <a:off x="3593710" y="5592692"/>
                      <a:ext cx="145548" cy="121833"/>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Arc 156"/>
                    <p:cNvSpPr/>
                    <p:nvPr/>
                  </p:nvSpPr>
                  <p:spPr>
                    <a:xfrm rot="5400000">
                      <a:off x="3091597" y="4478929"/>
                      <a:ext cx="1296144" cy="1261521"/>
                    </a:xfrm>
                    <a:prstGeom prst="arc">
                      <a:avLst>
                        <a:gd name="adj1" fmla="val 10765680"/>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59" name="Rectangle 158"/>
                  <p:cNvSpPr/>
                  <p:nvPr/>
                </p:nvSpPr>
                <p:spPr>
                  <a:xfrm rot="16200000">
                    <a:off x="3641936" y="4393909"/>
                    <a:ext cx="145548" cy="121833"/>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4" name="Groupe 13"/>
              <p:cNvGrpSpPr/>
              <p:nvPr/>
            </p:nvGrpSpPr>
            <p:grpSpPr>
              <a:xfrm>
                <a:off x="2453760" y="1362247"/>
                <a:ext cx="3305216" cy="1062815"/>
                <a:chOff x="870755" y="1534708"/>
                <a:chExt cx="3917270" cy="1230344"/>
              </a:xfrm>
            </p:grpSpPr>
            <p:sp>
              <p:nvSpPr>
                <p:cNvPr id="148" name="Rectangle à coins arrondis 147"/>
                <p:cNvSpPr/>
                <p:nvPr/>
              </p:nvSpPr>
              <p:spPr>
                <a:xfrm>
                  <a:off x="3765782" y="2084239"/>
                  <a:ext cx="1022243" cy="215328"/>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870755" y="1534708"/>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0" name="Groupe 69"/>
                <p:cNvGrpSpPr/>
                <p:nvPr/>
              </p:nvGrpSpPr>
              <p:grpSpPr>
                <a:xfrm>
                  <a:off x="1371479" y="1647066"/>
                  <a:ext cx="1098993" cy="1031853"/>
                  <a:chOff x="4660379" y="2728129"/>
                  <a:chExt cx="4325949" cy="3958439"/>
                </a:xfrm>
              </p:grpSpPr>
              <p:grpSp>
                <p:nvGrpSpPr>
                  <p:cNvPr id="8" name="Groupe 7"/>
                  <p:cNvGrpSpPr/>
                  <p:nvPr/>
                </p:nvGrpSpPr>
                <p:grpSpPr>
                  <a:xfrm>
                    <a:off x="4760611" y="2849934"/>
                    <a:ext cx="4176465" cy="3744416"/>
                    <a:chOff x="5563746" y="2348880"/>
                    <a:chExt cx="1024477" cy="1007721"/>
                  </a:xfrm>
                </p:grpSpPr>
                <p:sp>
                  <p:nvSpPr>
                    <p:cNvPr id="6" name="Ellipse 5"/>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Rectangle 28"/>
                  <p:cNvSpPr/>
                  <p:nvPr/>
                </p:nvSpPr>
                <p:spPr>
                  <a:xfrm rot="1075766">
                    <a:off x="6061047" y="624425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6683258" y="6323526"/>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rot="19413700">
                    <a:off x="7788825" y="600184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6659302" y="272812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rot="1075766">
                    <a:off x="7327163" y="285287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rot="18424360">
                    <a:off x="5041764" y="350422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rot="18020756">
                    <a:off x="8356288" y="542989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rot="17843898">
                    <a:off x="4814333" y="389200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rot="19687071">
                    <a:off x="5641309" y="3040717"/>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rot="18424360">
                    <a:off x="8124640" y="5770272"/>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rot="2895377">
                    <a:off x="5179825" y="5766294"/>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rot="2895377">
                    <a:off x="8126876" y="335398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rot="3916340">
                    <a:off x="4923004" y="5420649"/>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rot="21048771">
                    <a:off x="6299738" y="2773218"/>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rot="16200000">
                    <a:off x="8597770" y="4544315"/>
                    <a:ext cx="414067" cy="363049"/>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rot="16200000">
                    <a:off x="4697884" y="4607335"/>
                    <a:ext cx="288032" cy="363042"/>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46" name="Connecteur droit 145"/>
              <p:cNvCxnSpPr/>
              <p:nvPr/>
            </p:nvCxnSpPr>
            <p:spPr>
              <a:xfrm>
                <a:off x="3866939" y="1886899"/>
                <a:ext cx="472823" cy="15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9" name="ZoneTexte 188"/>
              <p:cNvSpPr txBox="1"/>
              <p:nvPr/>
            </p:nvSpPr>
            <p:spPr>
              <a:xfrm>
                <a:off x="3104828" y="992915"/>
                <a:ext cx="1299832" cy="369332"/>
              </a:xfrm>
              <a:prstGeom prst="rect">
                <a:avLst/>
              </a:prstGeom>
              <a:noFill/>
            </p:spPr>
            <p:txBody>
              <a:bodyPr wrap="square" rtlCol="0">
                <a:spAutoFit/>
              </a:bodyPr>
              <a:lstStyle/>
              <a:p>
                <a:pPr algn="ctr"/>
                <a:r>
                  <a:rPr lang="fr-FR" b="1" dirty="0"/>
                  <a:t>bactéries F</a:t>
                </a:r>
                <a:r>
                  <a:rPr lang="fr-FR" b="1" baseline="30000" dirty="0"/>
                  <a:t>+</a:t>
                </a:r>
                <a:endParaRPr lang="fr-FR" dirty="0"/>
              </a:p>
            </p:txBody>
          </p:sp>
          <p:sp>
            <p:nvSpPr>
              <p:cNvPr id="190" name="ZoneTexte 189"/>
              <p:cNvSpPr txBox="1"/>
              <p:nvPr/>
            </p:nvSpPr>
            <p:spPr>
              <a:xfrm>
                <a:off x="5957353" y="1641107"/>
                <a:ext cx="2160600" cy="482352"/>
              </a:xfrm>
              <a:prstGeom prst="rect">
                <a:avLst/>
              </a:prstGeom>
              <a:solidFill>
                <a:schemeClr val="bg1"/>
              </a:solidFill>
            </p:spPr>
            <p:txBody>
              <a:bodyPr wrap="square" rtlCol="0">
                <a:spAutoFit/>
              </a:bodyPr>
              <a:lstStyle/>
              <a:p>
                <a:pPr algn="ctr"/>
                <a:r>
                  <a:rPr lang="fr-FR" sz="1600" dirty="0">
                    <a:solidFill>
                      <a:srgbClr val="FF0000"/>
                    </a:solidFill>
                  </a:rPr>
                  <a:t>reconnaissance entre séquences homologues</a:t>
                </a:r>
              </a:p>
            </p:txBody>
          </p:sp>
          <p:sp>
            <p:nvSpPr>
              <p:cNvPr id="191" name="ZoneTexte 190"/>
              <p:cNvSpPr txBox="1"/>
              <p:nvPr/>
            </p:nvSpPr>
            <p:spPr>
              <a:xfrm>
                <a:off x="5852097" y="3996523"/>
                <a:ext cx="2265855" cy="584775"/>
              </a:xfrm>
              <a:prstGeom prst="rect">
                <a:avLst/>
              </a:prstGeom>
              <a:solidFill>
                <a:schemeClr val="bg1"/>
              </a:solidFill>
            </p:spPr>
            <p:txBody>
              <a:bodyPr wrap="square" rtlCol="0">
                <a:spAutoFit/>
              </a:bodyPr>
              <a:lstStyle/>
              <a:p>
                <a:pPr algn="ctr"/>
                <a:r>
                  <a:rPr lang="fr-FR" sz="1600" dirty="0">
                    <a:solidFill>
                      <a:srgbClr val="FF0000"/>
                    </a:solidFill>
                  </a:rPr>
                  <a:t>crossing-over </a:t>
                </a:r>
              </a:p>
              <a:p>
                <a:pPr algn="ctr"/>
                <a:r>
                  <a:rPr lang="fr-FR" sz="1600" dirty="0">
                    <a:solidFill>
                      <a:srgbClr val="FF0000"/>
                    </a:solidFill>
                  </a:rPr>
                  <a:t> intégration du plasmide</a:t>
                </a:r>
              </a:p>
            </p:txBody>
          </p:sp>
          <p:sp>
            <p:nvSpPr>
              <p:cNvPr id="211" name="Forme en L 210"/>
              <p:cNvSpPr/>
              <p:nvPr/>
            </p:nvSpPr>
            <p:spPr>
              <a:xfrm rot="13945435">
                <a:off x="5598233" y="1418607"/>
                <a:ext cx="111027" cy="122087"/>
              </a:xfrm>
              <a:prstGeom prst="corner">
                <a:avLst>
                  <a:gd name="adj1" fmla="val 21283"/>
                  <a:gd name="adj2" fmla="val 72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p:cNvGrpSpPr/>
              <p:nvPr/>
            </p:nvGrpSpPr>
            <p:grpSpPr>
              <a:xfrm rot="15128544">
                <a:off x="4430954" y="1624545"/>
                <a:ext cx="579111" cy="605677"/>
                <a:chOff x="5292080" y="1396684"/>
                <a:chExt cx="3240360" cy="3256452"/>
              </a:xfrm>
            </p:grpSpPr>
            <p:grpSp>
              <p:nvGrpSpPr>
                <p:cNvPr id="11" name="Groupe 10"/>
                <p:cNvGrpSpPr/>
                <p:nvPr/>
              </p:nvGrpSpPr>
              <p:grpSpPr>
                <a:xfrm>
                  <a:off x="5292080" y="1445851"/>
                  <a:ext cx="3240360" cy="3207285"/>
                  <a:chOff x="6228184" y="2708920"/>
                  <a:chExt cx="504056" cy="504056"/>
                </a:xfrm>
              </p:grpSpPr>
              <p:sp>
                <p:nvSpPr>
                  <p:cNvPr id="9" name="Ellipse 8"/>
                  <p:cNvSpPr/>
                  <p:nvPr/>
                </p:nvSpPr>
                <p:spPr>
                  <a:xfrm>
                    <a:off x="6228184"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Rectangle 16"/>
                <p:cNvSpPr/>
                <p:nvPr/>
              </p:nvSpPr>
              <p:spPr>
                <a:xfrm>
                  <a:off x="6738380" y="1396684"/>
                  <a:ext cx="281895" cy="4123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rot="953837" flipH="1">
                  <a:off x="7225287" y="1410166"/>
                  <a:ext cx="521407" cy="50977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823401">
                  <a:off x="7866240" y="1847551"/>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3974408">
                  <a:off x="8160038" y="2212024"/>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7" name="ZoneTexte 146"/>
              <p:cNvSpPr txBox="1"/>
              <p:nvPr/>
            </p:nvSpPr>
            <p:spPr>
              <a:xfrm>
                <a:off x="4023350" y="4454884"/>
                <a:ext cx="429739"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grpSp>
        <p:cxnSp>
          <p:nvCxnSpPr>
            <p:cNvPr id="198" name="Connecteur droit 197"/>
            <p:cNvCxnSpPr>
              <a:stCxn id="160" idx="0"/>
              <a:endCxn id="159" idx="1"/>
            </p:cNvCxnSpPr>
            <p:nvPr/>
          </p:nvCxnSpPr>
          <p:spPr>
            <a:xfrm flipV="1">
              <a:off x="4318197" y="4532693"/>
              <a:ext cx="70371" cy="7394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4" name="Connecteur droit 193"/>
            <p:cNvCxnSpPr>
              <a:stCxn id="158" idx="2"/>
            </p:cNvCxnSpPr>
            <p:nvPr/>
          </p:nvCxnSpPr>
          <p:spPr>
            <a:xfrm flipH="1" flipV="1">
              <a:off x="4346891" y="4543831"/>
              <a:ext cx="47060" cy="7383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e 34"/>
            <p:cNvGrpSpPr/>
            <p:nvPr/>
          </p:nvGrpSpPr>
          <p:grpSpPr>
            <a:xfrm>
              <a:off x="270910" y="37829"/>
              <a:ext cx="6493295" cy="5186511"/>
              <a:chOff x="270910" y="37829"/>
              <a:chExt cx="6493295" cy="5186511"/>
            </a:xfrm>
          </p:grpSpPr>
          <p:grpSp>
            <p:nvGrpSpPr>
              <p:cNvPr id="94" name="Groupe 93"/>
              <p:cNvGrpSpPr/>
              <p:nvPr/>
            </p:nvGrpSpPr>
            <p:grpSpPr>
              <a:xfrm>
                <a:off x="270910" y="3043686"/>
                <a:ext cx="3148962" cy="1062815"/>
                <a:chOff x="870755" y="1534708"/>
                <a:chExt cx="3732082" cy="1230344"/>
              </a:xfrm>
            </p:grpSpPr>
            <p:sp>
              <p:nvSpPr>
                <p:cNvPr id="95" name="Rectangle à coins arrondis 94"/>
                <p:cNvSpPr/>
                <p:nvPr/>
              </p:nvSpPr>
              <p:spPr>
                <a:xfrm>
                  <a:off x="3580593" y="2084238"/>
                  <a:ext cx="1022244" cy="215328"/>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à coins arrondis 95"/>
                <p:cNvSpPr/>
                <p:nvPr/>
              </p:nvSpPr>
              <p:spPr>
                <a:xfrm>
                  <a:off x="870755" y="1534708"/>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8" name="Groupe 97"/>
                <p:cNvGrpSpPr/>
                <p:nvPr/>
              </p:nvGrpSpPr>
              <p:grpSpPr>
                <a:xfrm>
                  <a:off x="1452076" y="1686513"/>
                  <a:ext cx="1012967" cy="962595"/>
                  <a:chOff x="5616981" y="2356825"/>
                  <a:chExt cx="978082" cy="993816"/>
                </a:xfrm>
              </p:grpSpPr>
              <p:sp>
                <p:nvSpPr>
                  <p:cNvPr id="115" name="Ellipse 114"/>
                  <p:cNvSpPr/>
                  <p:nvPr/>
                </p:nvSpPr>
                <p:spPr>
                  <a:xfrm>
                    <a:off x="5675408" y="2404025"/>
                    <a:ext cx="880369" cy="8782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p:cNvSpPr/>
                  <p:nvPr/>
                </p:nvSpPr>
                <p:spPr>
                  <a:xfrm>
                    <a:off x="5616981" y="2356825"/>
                    <a:ext cx="978082" cy="9938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67" name="ZoneTexte 166"/>
              <p:cNvSpPr txBox="1"/>
              <p:nvPr/>
            </p:nvSpPr>
            <p:spPr>
              <a:xfrm>
                <a:off x="1059269" y="3412573"/>
                <a:ext cx="417572"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25" name="Arc 24"/>
              <p:cNvSpPr/>
              <p:nvPr/>
            </p:nvSpPr>
            <p:spPr>
              <a:xfrm rot="2299471" flipH="1">
                <a:off x="2551717" y="3974747"/>
                <a:ext cx="1736588" cy="1246703"/>
              </a:xfrm>
              <a:prstGeom prst="arc">
                <a:avLst>
                  <a:gd name="adj1" fmla="val 15477469"/>
                  <a:gd name="adj2" fmla="val 20010786"/>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ZoneTexte 1"/>
              <p:cNvSpPr txBox="1"/>
              <p:nvPr/>
            </p:nvSpPr>
            <p:spPr>
              <a:xfrm>
                <a:off x="2230401" y="37829"/>
                <a:ext cx="4533804" cy="461665"/>
              </a:xfrm>
              <a:prstGeom prst="rect">
                <a:avLst/>
              </a:prstGeom>
              <a:noFill/>
            </p:spPr>
            <p:txBody>
              <a:bodyPr wrap="square" rtlCol="0">
                <a:spAutoFit/>
              </a:bodyPr>
              <a:lstStyle/>
              <a:p>
                <a:pPr algn="ctr"/>
                <a:r>
                  <a:rPr lang="fr-FR" sz="2400" b="1" dirty="0"/>
                  <a:t>Les plasmides  </a:t>
                </a:r>
                <a:r>
                  <a:rPr lang="fr-FR" sz="2400" b="1" dirty="0" err="1"/>
                  <a:t>F’</a:t>
                </a:r>
                <a:r>
                  <a:rPr lang="fr-FR" sz="2400" b="1" i="1" dirty="0" err="1"/>
                  <a:t>Lac</a:t>
                </a:r>
                <a:r>
                  <a:rPr lang="fr-FR" sz="2400" b="1" dirty="0"/>
                  <a:t>, </a:t>
                </a:r>
                <a:r>
                  <a:rPr lang="fr-FR" sz="2400" b="1" dirty="0" err="1"/>
                  <a:t>F’</a:t>
                </a:r>
                <a:r>
                  <a:rPr lang="fr-FR" sz="2400" b="1" i="1" dirty="0" err="1"/>
                  <a:t>Gal</a:t>
                </a:r>
                <a:r>
                  <a:rPr lang="fr-FR" sz="2400" b="1" i="1" dirty="0"/>
                  <a:t>, </a:t>
                </a:r>
                <a:r>
                  <a:rPr lang="fr-FR" sz="2400" b="1" dirty="0" err="1"/>
                  <a:t>etc</a:t>
                </a:r>
                <a:r>
                  <a:rPr lang="fr-FR" sz="2400" b="1" dirty="0"/>
                  <a:t> …</a:t>
                </a:r>
              </a:p>
            </p:txBody>
          </p:sp>
          <p:sp>
            <p:nvSpPr>
              <p:cNvPr id="170" name="ZoneTexte 169"/>
              <p:cNvSpPr txBox="1"/>
              <p:nvPr/>
            </p:nvSpPr>
            <p:spPr>
              <a:xfrm>
                <a:off x="864288" y="2667927"/>
                <a:ext cx="1812394" cy="369332"/>
              </a:xfrm>
              <a:prstGeom prst="rect">
                <a:avLst/>
              </a:prstGeom>
              <a:noFill/>
            </p:spPr>
            <p:txBody>
              <a:bodyPr wrap="square" rtlCol="0">
                <a:spAutoFit/>
              </a:bodyPr>
              <a:lstStyle/>
              <a:p>
                <a:pPr algn="ctr"/>
                <a:r>
                  <a:rPr lang="fr-FR" b="1" dirty="0"/>
                  <a:t>bactéries F</a:t>
                </a:r>
                <a:r>
                  <a:rPr lang="fr-FR" b="1" baseline="30000" dirty="0"/>
                  <a:t>’</a:t>
                </a:r>
                <a:r>
                  <a:rPr lang="fr-FR" b="1" i="1" dirty="0"/>
                  <a:t>A</a:t>
                </a:r>
                <a:endParaRPr lang="fr-FR" i="1" dirty="0"/>
              </a:p>
            </p:txBody>
          </p:sp>
          <p:cxnSp>
            <p:nvCxnSpPr>
              <p:cNvPr id="16" name="Connecteur droit 15"/>
              <p:cNvCxnSpPr>
                <a:stCxn id="169" idx="2"/>
              </p:cNvCxnSpPr>
              <p:nvPr/>
            </p:nvCxnSpPr>
            <p:spPr>
              <a:xfrm>
                <a:off x="3959399" y="4579510"/>
                <a:ext cx="400008" cy="644830"/>
              </a:xfrm>
              <a:prstGeom prst="line">
                <a:avLst/>
              </a:prstGeom>
              <a:ln w="19050">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 name="Groupe 33"/>
              <p:cNvGrpSpPr/>
              <p:nvPr/>
            </p:nvGrpSpPr>
            <p:grpSpPr>
              <a:xfrm>
                <a:off x="2085268" y="3300103"/>
                <a:ext cx="665949" cy="677436"/>
                <a:chOff x="2085268" y="3300103"/>
                <a:chExt cx="665949" cy="677436"/>
              </a:xfrm>
            </p:grpSpPr>
            <p:grpSp>
              <p:nvGrpSpPr>
                <p:cNvPr id="149" name="Groupe 148"/>
                <p:cNvGrpSpPr/>
                <p:nvPr/>
              </p:nvGrpSpPr>
              <p:grpSpPr>
                <a:xfrm rot="15128544">
                  <a:off x="2079525" y="3305846"/>
                  <a:ext cx="677436" cy="665949"/>
                  <a:chOff x="5292086" y="1396684"/>
                  <a:chExt cx="3240360" cy="3256452"/>
                </a:xfrm>
              </p:grpSpPr>
              <p:grpSp>
                <p:nvGrpSpPr>
                  <p:cNvPr id="152" name="Groupe 151"/>
                  <p:cNvGrpSpPr/>
                  <p:nvPr/>
                </p:nvGrpSpPr>
                <p:grpSpPr>
                  <a:xfrm>
                    <a:off x="5292086" y="1445851"/>
                    <a:ext cx="3240360" cy="3207285"/>
                    <a:chOff x="6228185" y="2708920"/>
                    <a:chExt cx="504056" cy="504056"/>
                  </a:xfrm>
                </p:grpSpPr>
                <p:sp>
                  <p:nvSpPr>
                    <p:cNvPr id="165" name="Ellipse 164"/>
                    <p:cNvSpPr/>
                    <p:nvPr/>
                  </p:nvSpPr>
                  <p:spPr>
                    <a:xfrm>
                      <a:off x="6228185"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3" name="Rectangle 152"/>
                  <p:cNvSpPr/>
                  <p:nvPr/>
                </p:nvSpPr>
                <p:spPr>
                  <a:xfrm>
                    <a:off x="6738380" y="1396684"/>
                    <a:ext cx="281895" cy="4123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p:cNvSpPr/>
                  <p:nvPr/>
                </p:nvSpPr>
                <p:spPr>
                  <a:xfrm rot="953837" flipH="1">
                    <a:off x="7225287" y="1410166"/>
                    <a:ext cx="521407" cy="50977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Rectangle 162"/>
                  <p:cNvSpPr/>
                  <p:nvPr/>
                </p:nvSpPr>
                <p:spPr>
                  <a:xfrm rot="2823401">
                    <a:off x="7866240" y="1847551"/>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Rectangle 163"/>
                  <p:cNvSpPr/>
                  <p:nvPr/>
                </p:nvSpPr>
                <p:spPr>
                  <a:xfrm rot="3974408">
                    <a:off x="8160038" y="2212024"/>
                    <a:ext cx="281894" cy="4123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8" name="ZoneTexte 167"/>
                <p:cNvSpPr txBox="1"/>
                <p:nvPr/>
              </p:nvSpPr>
              <p:spPr>
                <a:xfrm>
                  <a:off x="2241115" y="3467125"/>
                  <a:ext cx="429739"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grpSp>
          <p:sp>
            <p:nvSpPr>
              <p:cNvPr id="20" name="Arc 19"/>
              <p:cNvSpPr/>
              <p:nvPr/>
            </p:nvSpPr>
            <p:spPr>
              <a:xfrm rot="2248234">
                <a:off x="2322583" y="3424703"/>
                <a:ext cx="406015" cy="47117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69" name="Rectangle 168"/>
            <p:cNvSpPr/>
            <p:nvPr/>
          </p:nvSpPr>
          <p:spPr>
            <a:xfrm>
              <a:off x="3923928" y="4437112"/>
              <a:ext cx="70942" cy="142398"/>
            </a:xfrm>
            <a:prstGeom prst="rect">
              <a:avLst/>
            </a:prstGeom>
            <a:pattFill prst="pct10">
              <a:fgClr>
                <a:schemeClr val="tx1"/>
              </a:fgClr>
              <a:bgClr>
                <a:srgbClr val="FFFF00"/>
              </a:bgClr>
            </a:patt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grpSp>
    </p:spTree>
    <p:extLst>
      <p:ext uri="{BB962C8B-B14F-4D97-AF65-F5344CB8AC3E}">
        <p14:creationId xmlns:p14="http://schemas.microsoft.com/office/powerpoint/2010/main" val="282124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e 93"/>
          <p:cNvGrpSpPr/>
          <p:nvPr/>
        </p:nvGrpSpPr>
        <p:grpSpPr>
          <a:xfrm>
            <a:off x="1701608" y="1268760"/>
            <a:ext cx="5740785" cy="3901493"/>
            <a:chOff x="1717848" y="1529712"/>
            <a:chExt cx="5740785" cy="3901493"/>
          </a:xfrm>
        </p:grpSpPr>
        <p:grpSp>
          <p:nvGrpSpPr>
            <p:cNvPr id="46" name="Groupe 45"/>
            <p:cNvGrpSpPr/>
            <p:nvPr/>
          </p:nvGrpSpPr>
          <p:grpSpPr>
            <a:xfrm>
              <a:off x="1717848" y="1529712"/>
              <a:ext cx="5708304" cy="2927106"/>
              <a:chOff x="1125370" y="1529712"/>
              <a:chExt cx="5708304" cy="2927106"/>
            </a:xfrm>
          </p:grpSpPr>
          <p:grpSp>
            <p:nvGrpSpPr>
              <p:cNvPr id="3" name="Groupe 2"/>
              <p:cNvGrpSpPr/>
              <p:nvPr/>
            </p:nvGrpSpPr>
            <p:grpSpPr>
              <a:xfrm>
                <a:off x="1125370" y="1905471"/>
                <a:ext cx="3148962" cy="1062815"/>
                <a:chOff x="870755" y="1534708"/>
                <a:chExt cx="3732082" cy="1230344"/>
              </a:xfrm>
            </p:grpSpPr>
            <p:sp>
              <p:nvSpPr>
                <p:cNvPr id="16" name="Rectangle à coins arrondis 15"/>
                <p:cNvSpPr/>
                <p:nvPr/>
              </p:nvSpPr>
              <p:spPr>
                <a:xfrm>
                  <a:off x="3580593" y="2084238"/>
                  <a:ext cx="1022244" cy="215328"/>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870755" y="1534708"/>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p:cNvGrpSpPr/>
                <p:nvPr/>
              </p:nvGrpSpPr>
              <p:grpSpPr>
                <a:xfrm>
                  <a:off x="1452076" y="1686513"/>
                  <a:ext cx="1012967" cy="962595"/>
                  <a:chOff x="5616981" y="2356825"/>
                  <a:chExt cx="978082" cy="993816"/>
                </a:xfrm>
              </p:grpSpPr>
              <p:sp>
                <p:nvSpPr>
                  <p:cNvPr id="19" name="Ellipse 18"/>
                  <p:cNvSpPr/>
                  <p:nvPr/>
                </p:nvSpPr>
                <p:spPr>
                  <a:xfrm>
                    <a:off x="5675408" y="2404025"/>
                    <a:ext cx="880369" cy="8782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5616981" y="2356825"/>
                    <a:ext cx="978082" cy="9938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 name="ZoneTexte 4"/>
              <p:cNvSpPr txBox="1"/>
              <p:nvPr/>
            </p:nvSpPr>
            <p:spPr>
              <a:xfrm>
                <a:off x="1879004" y="2274358"/>
                <a:ext cx="417572"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6" name="ZoneTexte 5"/>
              <p:cNvSpPr txBox="1"/>
              <p:nvPr/>
            </p:nvSpPr>
            <p:spPr>
              <a:xfrm>
                <a:off x="1642811" y="1529712"/>
                <a:ext cx="1812394" cy="369332"/>
              </a:xfrm>
              <a:prstGeom prst="rect">
                <a:avLst/>
              </a:prstGeom>
              <a:noFill/>
            </p:spPr>
            <p:txBody>
              <a:bodyPr wrap="square" rtlCol="0">
                <a:spAutoFit/>
              </a:bodyPr>
              <a:lstStyle/>
              <a:p>
                <a:pPr algn="ctr"/>
                <a:r>
                  <a:rPr lang="fr-FR" b="1" dirty="0"/>
                  <a:t>bactéries </a:t>
                </a:r>
                <a:r>
                  <a:rPr lang="fr-FR" b="1" dirty="0" err="1"/>
                  <a:t>F’</a:t>
                </a:r>
                <a:r>
                  <a:rPr lang="fr-FR" b="1" i="1" dirty="0" err="1"/>
                  <a:t>Lac</a:t>
                </a:r>
                <a:endParaRPr lang="fr-FR" i="1" dirty="0"/>
              </a:p>
            </p:txBody>
          </p:sp>
          <p:grpSp>
            <p:nvGrpSpPr>
              <p:cNvPr id="33" name="Groupe 32"/>
              <p:cNvGrpSpPr/>
              <p:nvPr/>
            </p:nvGrpSpPr>
            <p:grpSpPr>
              <a:xfrm>
                <a:off x="2914816" y="2160346"/>
                <a:ext cx="655894" cy="677436"/>
                <a:chOff x="2914816" y="2160346"/>
                <a:chExt cx="655894" cy="677436"/>
              </a:xfrm>
            </p:grpSpPr>
            <p:grpSp>
              <p:nvGrpSpPr>
                <p:cNvPr id="9" name="Groupe 8"/>
                <p:cNvGrpSpPr/>
                <p:nvPr/>
              </p:nvGrpSpPr>
              <p:grpSpPr>
                <a:xfrm rot="15128544">
                  <a:off x="2904045" y="2171117"/>
                  <a:ext cx="677436" cy="655894"/>
                  <a:chOff x="6228185" y="2708920"/>
                  <a:chExt cx="504056" cy="504056"/>
                </a:xfrm>
              </p:grpSpPr>
              <p:sp>
                <p:nvSpPr>
                  <p:cNvPr id="14" name="Ellipse 13"/>
                  <p:cNvSpPr/>
                  <p:nvPr/>
                </p:nvSpPr>
                <p:spPr>
                  <a:xfrm>
                    <a:off x="6228185"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3060850" y="2328910"/>
                  <a:ext cx="429739"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8" name="Arc 7"/>
                <p:cNvSpPr/>
                <p:nvPr/>
              </p:nvSpPr>
              <p:spPr>
                <a:xfrm rot="2248234">
                  <a:off x="3142318" y="2286488"/>
                  <a:ext cx="406015" cy="47117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2" name="Groupe 21"/>
              <p:cNvGrpSpPr/>
              <p:nvPr/>
            </p:nvGrpSpPr>
            <p:grpSpPr>
              <a:xfrm>
                <a:off x="4211960" y="1905471"/>
                <a:ext cx="2621714" cy="1073432"/>
                <a:chOff x="4687517" y="1010483"/>
                <a:chExt cx="2512541" cy="989209"/>
              </a:xfrm>
            </p:grpSpPr>
            <p:sp>
              <p:nvSpPr>
                <p:cNvPr id="23" name="Rectangle à coins arrondis 22"/>
                <p:cNvSpPr/>
                <p:nvPr/>
              </p:nvSpPr>
              <p:spPr>
                <a:xfrm>
                  <a:off x="4687517" y="1010483"/>
                  <a:ext cx="2512541" cy="989209"/>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p:cNvGrpSpPr/>
                <p:nvPr/>
              </p:nvGrpSpPr>
              <p:grpSpPr>
                <a:xfrm>
                  <a:off x="6160870" y="1158714"/>
                  <a:ext cx="857959" cy="784838"/>
                  <a:chOff x="5452800" y="1628801"/>
                  <a:chExt cx="1061017" cy="976155"/>
                </a:xfrm>
              </p:grpSpPr>
              <p:grpSp>
                <p:nvGrpSpPr>
                  <p:cNvPr id="25" name="Groupe 24"/>
                  <p:cNvGrpSpPr/>
                  <p:nvPr/>
                </p:nvGrpSpPr>
                <p:grpSpPr>
                  <a:xfrm>
                    <a:off x="5452800" y="1628893"/>
                    <a:ext cx="1061017" cy="976063"/>
                    <a:chOff x="5563746" y="2348880"/>
                    <a:chExt cx="1024477" cy="1007721"/>
                  </a:xfrm>
                </p:grpSpPr>
                <p:sp>
                  <p:nvSpPr>
                    <p:cNvPr id="31" name="Ellipse 30"/>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ZoneTexte 25"/>
                  <p:cNvSpPr txBox="1"/>
                  <p:nvPr/>
                </p:nvSpPr>
                <p:spPr>
                  <a:xfrm>
                    <a:off x="5857428" y="2172364"/>
                    <a:ext cx="288032" cy="369332"/>
                  </a:xfrm>
                  <a:prstGeom prst="rect">
                    <a:avLst/>
                  </a:prstGeom>
                  <a:noFill/>
                </p:spPr>
                <p:txBody>
                  <a:bodyPr wrap="square" rtlCol="0">
                    <a:spAutoFit/>
                  </a:bodyPr>
                  <a:lstStyle/>
                  <a:p>
                    <a:r>
                      <a:rPr lang="fr-FR" b="1" dirty="0">
                        <a:solidFill>
                          <a:srgbClr val="FF0000"/>
                        </a:solidFill>
                      </a:rPr>
                      <a:t>C</a:t>
                    </a:r>
                  </a:p>
                </p:txBody>
              </p:sp>
              <p:sp>
                <p:nvSpPr>
                  <p:cNvPr id="27" name="ZoneTexte 26"/>
                  <p:cNvSpPr txBox="1"/>
                  <p:nvPr/>
                </p:nvSpPr>
                <p:spPr>
                  <a:xfrm>
                    <a:off x="6141409" y="1998133"/>
                    <a:ext cx="288032" cy="369332"/>
                  </a:xfrm>
                  <a:prstGeom prst="rect">
                    <a:avLst/>
                  </a:prstGeom>
                  <a:noFill/>
                </p:spPr>
                <p:txBody>
                  <a:bodyPr wrap="square" rtlCol="0">
                    <a:spAutoFit/>
                  </a:bodyPr>
                  <a:lstStyle/>
                  <a:p>
                    <a:r>
                      <a:rPr lang="fr-FR" b="1" dirty="0">
                        <a:solidFill>
                          <a:srgbClr val="FF0000"/>
                        </a:solidFill>
                      </a:rPr>
                      <a:t>D</a:t>
                    </a:r>
                  </a:p>
                </p:txBody>
              </p:sp>
              <p:sp>
                <p:nvSpPr>
                  <p:cNvPr id="28" name="ZoneTexte 27"/>
                  <p:cNvSpPr txBox="1"/>
                  <p:nvPr/>
                </p:nvSpPr>
                <p:spPr>
                  <a:xfrm rot="10800000" flipV="1">
                    <a:off x="5965441" y="1628801"/>
                    <a:ext cx="390756" cy="369332"/>
                  </a:xfrm>
                  <a:prstGeom prst="rect">
                    <a:avLst/>
                  </a:prstGeom>
                  <a:noFill/>
                </p:spPr>
                <p:txBody>
                  <a:bodyPr wrap="square" rtlCol="0">
                    <a:spAutoFit/>
                  </a:bodyPr>
                  <a:lstStyle/>
                  <a:p>
                    <a:r>
                      <a:rPr lang="fr-FR" b="1" dirty="0">
                        <a:solidFill>
                          <a:srgbClr val="FF0000"/>
                        </a:solidFill>
                      </a:rPr>
                      <a:t>E</a:t>
                    </a:r>
                  </a:p>
                </p:txBody>
              </p:sp>
              <p:sp>
                <p:nvSpPr>
                  <p:cNvPr id="29" name="ZoneTexte 28"/>
                  <p:cNvSpPr txBox="1"/>
                  <p:nvPr/>
                </p:nvSpPr>
                <p:spPr>
                  <a:xfrm>
                    <a:off x="5533392" y="1697943"/>
                    <a:ext cx="516401" cy="423321"/>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30" name="ZoneTexte 29"/>
                  <p:cNvSpPr txBox="1"/>
                  <p:nvPr/>
                </p:nvSpPr>
                <p:spPr>
                  <a:xfrm>
                    <a:off x="5530272" y="2085024"/>
                    <a:ext cx="488573" cy="423321"/>
                  </a:xfrm>
                  <a:prstGeom prst="rect">
                    <a:avLst/>
                  </a:prstGeom>
                  <a:noFill/>
                </p:spPr>
                <p:txBody>
                  <a:bodyPr wrap="square" rtlCol="0">
                    <a:spAutoFit/>
                  </a:bodyPr>
                  <a:lstStyle/>
                  <a:p>
                    <a:r>
                      <a:rPr lang="fr-FR" b="1" dirty="0">
                        <a:solidFill>
                          <a:srgbClr val="FF0000"/>
                        </a:solidFill>
                      </a:rPr>
                      <a:t>B</a:t>
                    </a:r>
                    <a:endParaRPr lang="fr-FR" b="1" baseline="30000" dirty="0">
                      <a:solidFill>
                        <a:srgbClr val="FF0000"/>
                      </a:solidFill>
                    </a:endParaRPr>
                  </a:p>
                </p:txBody>
              </p:sp>
            </p:grpSp>
          </p:grpSp>
          <p:sp>
            <p:nvSpPr>
              <p:cNvPr id="37" name="Arc 36"/>
              <p:cNvSpPr/>
              <p:nvPr/>
            </p:nvSpPr>
            <p:spPr>
              <a:xfrm rot="2248234">
                <a:off x="4161720" y="3985648"/>
                <a:ext cx="406015" cy="47117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ZoneTexte 44"/>
              <p:cNvSpPr txBox="1"/>
              <p:nvPr/>
            </p:nvSpPr>
            <p:spPr>
              <a:xfrm>
                <a:off x="4616620" y="1536139"/>
                <a:ext cx="1812394" cy="369332"/>
              </a:xfrm>
              <a:prstGeom prst="rect">
                <a:avLst/>
              </a:prstGeom>
              <a:noFill/>
            </p:spPr>
            <p:txBody>
              <a:bodyPr wrap="square" rtlCol="0">
                <a:spAutoFit/>
              </a:bodyPr>
              <a:lstStyle/>
              <a:p>
                <a:pPr algn="ctr"/>
                <a:r>
                  <a:rPr lang="fr-FR" b="1" dirty="0"/>
                  <a:t>bactéries F</a:t>
                </a:r>
                <a:r>
                  <a:rPr lang="fr-FR" b="1" baseline="30000" dirty="0"/>
                  <a:t>-</a:t>
                </a:r>
                <a:endParaRPr lang="fr-FR" i="1" dirty="0"/>
              </a:p>
            </p:txBody>
          </p:sp>
        </p:grpSp>
        <p:grpSp>
          <p:nvGrpSpPr>
            <p:cNvPr id="47" name="Groupe 46"/>
            <p:cNvGrpSpPr/>
            <p:nvPr/>
          </p:nvGrpSpPr>
          <p:grpSpPr>
            <a:xfrm>
              <a:off x="1717848" y="3460283"/>
              <a:ext cx="5708304" cy="1073432"/>
              <a:chOff x="1125370" y="1905471"/>
              <a:chExt cx="5708304" cy="1073432"/>
            </a:xfrm>
          </p:grpSpPr>
          <p:grpSp>
            <p:nvGrpSpPr>
              <p:cNvPr id="48" name="Groupe 47"/>
              <p:cNvGrpSpPr/>
              <p:nvPr/>
            </p:nvGrpSpPr>
            <p:grpSpPr>
              <a:xfrm>
                <a:off x="1125370" y="1905471"/>
                <a:ext cx="2621714" cy="1062815"/>
                <a:chOff x="870755" y="1534708"/>
                <a:chExt cx="3107199" cy="1230344"/>
              </a:xfrm>
            </p:grpSpPr>
            <p:sp>
              <p:nvSpPr>
                <p:cNvPr id="86" name="Rectangle à coins arrondis 85"/>
                <p:cNvSpPr/>
                <p:nvPr/>
              </p:nvSpPr>
              <p:spPr>
                <a:xfrm>
                  <a:off x="870755" y="1534708"/>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7" name="Groupe 86"/>
                <p:cNvGrpSpPr/>
                <p:nvPr/>
              </p:nvGrpSpPr>
              <p:grpSpPr>
                <a:xfrm>
                  <a:off x="1452076" y="1686513"/>
                  <a:ext cx="1012967" cy="962595"/>
                  <a:chOff x="5616981" y="2356825"/>
                  <a:chExt cx="978082" cy="993816"/>
                </a:xfrm>
              </p:grpSpPr>
              <p:sp>
                <p:nvSpPr>
                  <p:cNvPr id="88" name="Ellipse 87"/>
                  <p:cNvSpPr/>
                  <p:nvPr/>
                </p:nvSpPr>
                <p:spPr>
                  <a:xfrm>
                    <a:off x="5675408" y="2404025"/>
                    <a:ext cx="880369" cy="8782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p:cNvSpPr/>
                  <p:nvPr/>
                </p:nvSpPr>
                <p:spPr>
                  <a:xfrm>
                    <a:off x="5616981" y="2356825"/>
                    <a:ext cx="978082" cy="9938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9" name="ZoneTexte 48"/>
              <p:cNvSpPr txBox="1"/>
              <p:nvPr/>
            </p:nvSpPr>
            <p:spPr>
              <a:xfrm>
                <a:off x="1879004" y="2274358"/>
                <a:ext cx="417572"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grpSp>
            <p:nvGrpSpPr>
              <p:cNvPr id="51" name="Groupe 50"/>
              <p:cNvGrpSpPr/>
              <p:nvPr/>
            </p:nvGrpSpPr>
            <p:grpSpPr>
              <a:xfrm>
                <a:off x="2914816" y="2160346"/>
                <a:ext cx="655894" cy="677436"/>
                <a:chOff x="2914816" y="2160346"/>
                <a:chExt cx="655894" cy="677436"/>
              </a:xfrm>
            </p:grpSpPr>
            <p:grpSp>
              <p:nvGrpSpPr>
                <p:cNvPr id="78" name="Groupe 77"/>
                <p:cNvGrpSpPr/>
                <p:nvPr/>
              </p:nvGrpSpPr>
              <p:grpSpPr>
                <a:xfrm rot="15128544">
                  <a:off x="2904045" y="2171117"/>
                  <a:ext cx="677436" cy="655894"/>
                  <a:chOff x="6228185" y="2708920"/>
                  <a:chExt cx="504056" cy="504056"/>
                </a:xfrm>
              </p:grpSpPr>
              <p:sp>
                <p:nvSpPr>
                  <p:cNvPr id="83" name="Ellipse 82"/>
                  <p:cNvSpPr/>
                  <p:nvPr/>
                </p:nvSpPr>
                <p:spPr>
                  <a:xfrm>
                    <a:off x="6228185" y="2708920"/>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p:cNvSpPr/>
                  <p:nvPr/>
                </p:nvSpPr>
                <p:spPr>
                  <a:xfrm>
                    <a:off x="6264188" y="2742256"/>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6" name="ZoneTexte 75"/>
                <p:cNvSpPr txBox="1"/>
                <p:nvPr/>
              </p:nvSpPr>
              <p:spPr>
                <a:xfrm>
                  <a:off x="3060850" y="2328910"/>
                  <a:ext cx="429739"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77" name="Arc 76"/>
                <p:cNvSpPr/>
                <p:nvPr/>
              </p:nvSpPr>
              <p:spPr>
                <a:xfrm rot="2248234">
                  <a:off x="3142318" y="2286488"/>
                  <a:ext cx="406015" cy="47117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52" name="Groupe 51"/>
              <p:cNvGrpSpPr/>
              <p:nvPr/>
            </p:nvGrpSpPr>
            <p:grpSpPr>
              <a:xfrm>
                <a:off x="4211960" y="1905471"/>
                <a:ext cx="2621714" cy="1073432"/>
                <a:chOff x="4687517" y="1010483"/>
                <a:chExt cx="2512541" cy="989209"/>
              </a:xfrm>
            </p:grpSpPr>
            <p:sp>
              <p:nvSpPr>
                <p:cNvPr id="65" name="Rectangle à coins arrondis 64"/>
                <p:cNvSpPr/>
                <p:nvPr/>
              </p:nvSpPr>
              <p:spPr>
                <a:xfrm>
                  <a:off x="4687517" y="1010483"/>
                  <a:ext cx="2512541" cy="989209"/>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 name="Groupe 65"/>
                <p:cNvGrpSpPr/>
                <p:nvPr/>
              </p:nvGrpSpPr>
              <p:grpSpPr>
                <a:xfrm>
                  <a:off x="6120705" y="1140522"/>
                  <a:ext cx="898122" cy="812223"/>
                  <a:chOff x="5403131" y="1606176"/>
                  <a:chExt cx="1110686" cy="1010216"/>
                </a:xfrm>
              </p:grpSpPr>
              <p:grpSp>
                <p:nvGrpSpPr>
                  <p:cNvPr id="67" name="Groupe 66"/>
                  <p:cNvGrpSpPr/>
                  <p:nvPr/>
                </p:nvGrpSpPr>
                <p:grpSpPr>
                  <a:xfrm>
                    <a:off x="5403131" y="1606176"/>
                    <a:ext cx="1110686" cy="1010216"/>
                    <a:chOff x="5515785" y="2325425"/>
                    <a:chExt cx="1072435" cy="1042981"/>
                  </a:xfrm>
                </p:grpSpPr>
                <p:sp>
                  <p:nvSpPr>
                    <p:cNvPr id="73" name="Ellipse 72"/>
                    <p:cNvSpPr/>
                    <p:nvPr/>
                  </p:nvSpPr>
                  <p:spPr>
                    <a:xfrm>
                      <a:off x="5564997" y="2384688"/>
                      <a:ext cx="972426"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p:cNvSpPr/>
                    <p:nvPr/>
                  </p:nvSpPr>
                  <p:spPr>
                    <a:xfrm>
                      <a:off x="5515785" y="2325425"/>
                      <a:ext cx="1072435" cy="10429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8" name="ZoneTexte 67"/>
                  <p:cNvSpPr txBox="1"/>
                  <p:nvPr/>
                </p:nvSpPr>
                <p:spPr>
                  <a:xfrm>
                    <a:off x="5857428" y="2172364"/>
                    <a:ext cx="288032" cy="369332"/>
                  </a:xfrm>
                  <a:prstGeom prst="rect">
                    <a:avLst/>
                  </a:prstGeom>
                  <a:noFill/>
                </p:spPr>
                <p:txBody>
                  <a:bodyPr wrap="square" rtlCol="0">
                    <a:spAutoFit/>
                  </a:bodyPr>
                  <a:lstStyle/>
                  <a:p>
                    <a:r>
                      <a:rPr lang="fr-FR" b="1" dirty="0">
                        <a:solidFill>
                          <a:srgbClr val="FF0000"/>
                        </a:solidFill>
                      </a:rPr>
                      <a:t>C</a:t>
                    </a:r>
                  </a:p>
                </p:txBody>
              </p:sp>
              <p:sp>
                <p:nvSpPr>
                  <p:cNvPr id="69" name="ZoneTexte 68"/>
                  <p:cNvSpPr txBox="1"/>
                  <p:nvPr/>
                </p:nvSpPr>
                <p:spPr>
                  <a:xfrm>
                    <a:off x="6141409" y="1949139"/>
                    <a:ext cx="288031" cy="369332"/>
                  </a:xfrm>
                  <a:prstGeom prst="rect">
                    <a:avLst/>
                  </a:prstGeom>
                  <a:noFill/>
                </p:spPr>
                <p:txBody>
                  <a:bodyPr wrap="square" rtlCol="0">
                    <a:spAutoFit/>
                  </a:bodyPr>
                  <a:lstStyle/>
                  <a:p>
                    <a:r>
                      <a:rPr lang="fr-FR" b="1" dirty="0">
                        <a:solidFill>
                          <a:srgbClr val="FF0000"/>
                        </a:solidFill>
                      </a:rPr>
                      <a:t>D</a:t>
                    </a:r>
                  </a:p>
                </p:txBody>
              </p:sp>
              <p:sp>
                <p:nvSpPr>
                  <p:cNvPr id="70" name="ZoneTexte 69"/>
                  <p:cNvSpPr txBox="1"/>
                  <p:nvPr/>
                </p:nvSpPr>
                <p:spPr>
                  <a:xfrm rot="10800000" flipV="1">
                    <a:off x="5894669" y="1640008"/>
                    <a:ext cx="390756" cy="369332"/>
                  </a:xfrm>
                  <a:prstGeom prst="rect">
                    <a:avLst/>
                  </a:prstGeom>
                  <a:noFill/>
                </p:spPr>
                <p:txBody>
                  <a:bodyPr wrap="square" rtlCol="0">
                    <a:spAutoFit/>
                  </a:bodyPr>
                  <a:lstStyle/>
                  <a:p>
                    <a:r>
                      <a:rPr lang="fr-FR" b="1" dirty="0">
                        <a:solidFill>
                          <a:srgbClr val="FF0000"/>
                        </a:solidFill>
                      </a:rPr>
                      <a:t>E</a:t>
                    </a:r>
                  </a:p>
                </p:txBody>
              </p:sp>
              <p:sp>
                <p:nvSpPr>
                  <p:cNvPr id="71" name="ZoneTexte 70"/>
                  <p:cNvSpPr txBox="1"/>
                  <p:nvPr/>
                </p:nvSpPr>
                <p:spPr>
                  <a:xfrm>
                    <a:off x="5516358" y="1718114"/>
                    <a:ext cx="516401" cy="423322"/>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72" name="ZoneTexte 71"/>
                  <p:cNvSpPr txBox="1"/>
                  <p:nvPr/>
                </p:nvSpPr>
                <p:spPr>
                  <a:xfrm>
                    <a:off x="5530272" y="2120548"/>
                    <a:ext cx="488573" cy="423321"/>
                  </a:xfrm>
                  <a:prstGeom prst="rect">
                    <a:avLst/>
                  </a:prstGeom>
                  <a:noFill/>
                </p:spPr>
                <p:txBody>
                  <a:bodyPr wrap="square" rtlCol="0">
                    <a:spAutoFit/>
                  </a:bodyPr>
                  <a:lstStyle/>
                  <a:p>
                    <a:r>
                      <a:rPr lang="fr-FR" b="1" dirty="0">
                        <a:solidFill>
                          <a:srgbClr val="FF0000"/>
                        </a:solidFill>
                      </a:rPr>
                      <a:t>B</a:t>
                    </a:r>
                    <a:endParaRPr lang="fr-FR" b="1" baseline="30000" dirty="0">
                      <a:solidFill>
                        <a:srgbClr val="FF0000"/>
                      </a:solidFill>
                    </a:endParaRPr>
                  </a:p>
                </p:txBody>
              </p:sp>
            </p:grpSp>
          </p:grpSp>
          <p:grpSp>
            <p:nvGrpSpPr>
              <p:cNvPr id="53" name="Groupe 52"/>
              <p:cNvGrpSpPr/>
              <p:nvPr/>
            </p:nvGrpSpPr>
            <p:grpSpPr>
              <a:xfrm>
                <a:off x="4591832" y="2143729"/>
                <a:ext cx="655894" cy="677436"/>
                <a:chOff x="3572430" y="444569"/>
                <a:chExt cx="655894" cy="677436"/>
              </a:xfrm>
            </p:grpSpPr>
            <p:grpSp>
              <p:nvGrpSpPr>
                <p:cNvPr id="58" name="Groupe 57"/>
                <p:cNvGrpSpPr/>
                <p:nvPr/>
              </p:nvGrpSpPr>
              <p:grpSpPr>
                <a:xfrm rot="15128544">
                  <a:off x="3561659" y="455340"/>
                  <a:ext cx="677436" cy="655894"/>
                  <a:chOff x="7293279" y="3594294"/>
                  <a:chExt cx="504056" cy="504056"/>
                </a:xfrm>
              </p:grpSpPr>
              <p:sp>
                <p:nvSpPr>
                  <p:cNvPr id="63" name="Ellipse 62"/>
                  <p:cNvSpPr/>
                  <p:nvPr/>
                </p:nvSpPr>
                <p:spPr>
                  <a:xfrm>
                    <a:off x="7293279" y="3594294"/>
                    <a:ext cx="504056" cy="50405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p:cNvSpPr/>
                  <p:nvPr/>
                </p:nvSpPr>
                <p:spPr>
                  <a:xfrm>
                    <a:off x="7329284" y="3629223"/>
                    <a:ext cx="432048" cy="43419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6" name="ZoneTexte 55"/>
                <p:cNvSpPr txBox="1"/>
                <p:nvPr/>
              </p:nvSpPr>
              <p:spPr>
                <a:xfrm>
                  <a:off x="3685505" y="593847"/>
                  <a:ext cx="429739" cy="356020"/>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57" name="Arc 56"/>
                <p:cNvSpPr/>
                <p:nvPr/>
              </p:nvSpPr>
              <p:spPr>
                <a:xfrm rot="2248234">
                  <a:off x="3799293" y="561233"/>
                  <a:ext cx="406015" cy="47117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cxnSp>
          <p:nvCxnSpPr>
            <p:cNvPr id="91" name="Connecteur droit avec flèche 90"/>
            <p:cNvCxnSpPr/>
            <p:nvPr/>
          </p:nvCxnSpPr>
          <p:spPr>
            <a:xfrm>
              <a:off x="4339562" y="2968286"/>
              <a:ext cx="5272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Accolade ouvrante 91"/>
            <p:cNvSpPr/>
            <p:nvPr/>
          </p:nvSpPr>
          <p:spPr>
            <a:xfrm rot="16200000">
              <a:off x="6021861" y="3574980"/>
              <a:ext cx="296795" cy="2576749"/>
            </a:xfrm>
            <a:prstGeom prst="leftBrace">
              <a:avLst>
                <a:gd name="adj1" fmla="val 50346"/>
                <a:gd name="adj2" fmla="val 4959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3" name="ZoneTexte 92"/>
            <p:cNvSpPr txBox="1"/>
            <p:nvPr/>
          </p:nvSpPr>
          <p:spPr>
            <a:xfrm>
              <a:off x="4942259" y="5150102"/>
              <a:ext cx="2455998" cy="281103"/>
            </a:xfrm>
            <a:prstGeom prst="rect">
              <a:avLst/>
            </a:prstGeom>
            <a:noFill/>
          </p:spPr>
          <p:txBody>
            <a:bodyPr wrap="square" rtlCol="0">
              <a:spAutoFit/>
            </a:bodyPr>
            <a:lstStyle/>
            <a:p>
              <a:pPr algn="ctr">
                <a:lnSpc>
                  <a:spcPts val="1400"/>
                </a:lnSpc>
              </a:pPr>
              <a:r>
                <a:rPr lang="fr-FR" sz="1600" b="1" dirty="0"/>
                <a:t>bactérie diploïde </a:t>
              </a:r>
              <a:r>
                <a:rPr lang="fr-FR" sz="1600" b="1" dirty="0" smtClean="0"/>
                <a:t>partielle</a:t>
              </a:r>
              <a:endParaRPr lang="fr-FR" sz="1600" b="1" dirty="0"/>
            </a:p>
          </p:txBody>
        </p:sp>
      </p:grpSp>
      <p:sp>
        <p:nvSpPr>
          <p:cNvPr id="95" name="ZoneTexte 94"/>
          <p:cNvSpPr txBox="1"/>
          <p:nvPr/>
        </p:nvSpPr>
        <p:spPr>
          <a:xfrm>
            <a:off x="1824761" y="375047"/>
            <a:ext cx="5494479" cy="461665"/>
          </a:xfrm>
          <a:prstGeom prst="rect">
            <a:avLst/>
          </a:prstGeom>
          <a:noFill/>
        </p:spPr>
        <p:txBody>
          <a:bodyPr wrap="square" rtlCol="0">
            <a:spAutoFit/>
          </a:bodyPr>
          <a:lstStyle/>
          <a:p>
            <a:pPr algn="ctr"/>
            <a:r>
              <a:rPr lang="fr-FR" sz="2400" b="1" dirty="0"/>
              <a:t>Conjugaison entre bactéries </a:t>
            </a:r>
            <a:r>
              <a:rPr lang="fr-FR" sz="2400" b="1" dirty="0" err="1"/>
              <a:t>F’</a:t>
            </a:r>
            <a:r>
              <a:rPr lang="fr-FR" sz="2400" b="1" i="1" dirty="0" err="1"/>
              <a:t>Lac</a:t>
            </a:r>
            <a:r>
              <a:rPr lang="fr-FR" sz="2400" b="1" dirty="0"/>
              <a:t> et F</a:t>
            </a:r>
            <a:r>
              <a:rPr lang="fr-FR" sz="2400" b="1" baseline="30000" dirty="0"/>
              <a:t>-</a:t>
            </a:r>
          </a:p>
        </p:txBody>
      </p:sp>
      <p:sp>
        <p:nvSpPr>
          <p:cNvPr id="2" name="ZoneTexte 1"/>
          <p:cNvSpPr txBox="1"/>
          <p:nvPr/>
        </p:nvSpPr>
        <p:spPr>
          <a:xfrm>
            <a:off x="1282598" y="5301208"/>
            <a:ext cx="7033818" cy="1031051"/>
          </a:xfrm>
          <a:prstGeom prst="rect">
            <a:avLst/>
          </a:prstGeom>
          <a:noFill/>
        </p:spPr>
        <p:txBody>
          <a:bodyPr wrap="square" rtlCol="0">
            <a:spAutoFit/>
          </a:bodyPr>
          <a:lstStyle/>
          <a:p>
            <a:pPr marL="285750" indent="-285750" algn="just">
              <a:buFontTx/>
              <a:buChar char="-"/>
            </a:pPr>
            <a:r>
              <a:rPr lang="fr-FR" sz="1400" b="1" dirty="0">
                <a:sym typeface="Symbol"/>
              </a:rPr>
              <a:t>homologie entre F et  le chromosome :	       4 </a:t>
            </a:r>
            <a:r>
              <a:rPr lang="fr-FR" sz="1400" b="1" dirty="0" err="1">
                <a:sym typeface="Symbol"/>
              </a:rPr>
              <a:t>seq</a:t>
            </a:r>
            <a:r>
              <a:rPr lang="fr-FR" sz="1400" b="1" dirty="0">
                <a:sym typeface="Symbol"/>
              </a:rPr>
              <a:t> IS/ 20 homologues  IS </a:t>
            </a:r>
          </a:p>
          <a:p>
            <a:pPr marL="285750" indent="-285750" algn="just">
              <a:buFontTx/>
              <a:buChar char="-"/>
            </a:pPr>
            <a:r>
              <a:rPr lang="fr-FR" sz="1400" b="1" dirty="0">
                <a:sym typeface="Symbol"/>
              </a:rPr>
              <a:t>homologie entre </a:t>
            </a:r>
            <a:r>
              <a:rPr lang="fr-FR" sz="1400" b="1" dirty="0" err="1">
                <a:sym typeface="Symbol"/>
              </a:rPr>
              <a:t>F’</a:t>
            </a:r>
            <a:r>
              <a:rPr lang="fr-FR" sz="1400" b="1" i="1" dirty="0" err="1">
                <a:sym typeface="Symbol"/>
              </a:rPr>
              <a:t>Lac</a:t>
            </a:r>
            <a:r>
              <a:rPr lang="fr-FR" sz="1400" b="1" dirty="0">
                <a:sym typeface="Symbol"/>
              </a:rPr>
              <a:t> et le chromosome:               4 </a:t>
            </a:r>
            <a:r>
              <a:rPr lang="fr-FR" sz="1400" b="1" dirty="0" err="1">
                <a:sym typeface="Symbol"/>
              </a:rPr>
              <a:t>seq</a:t>
            </a:r>
            <a:r>
              <a:rPr lang="fr-FR" sz="1400" b="1" dirty="0">
                <a:sym typeface="Symbol"/>
              </a:rPr>
              <a:t> IS/ 20 homologues  IS + </a:t>
            </a:r>
            <a:r>
              <a:rPr lang="fr-FR" sz="1400" b="1" dirty="0" err="1">
                <a:sym typeface="Symbol"/>
              </a:rPr>
              <a:t>gene</a:t>
            </a:r>
            <a:r>
              <a:rPr lang="fr-FR" sz="1400" b="1" dirty="0">
                <a:sym typeface="Symbol"/>
              </a:rPr>
              <a:t> </a:t>
            </a:r>
            <a:r>
              <a:rPr lang="fr-FR" sz="1400" b="1" dirty="0" smtClean="0">
                <a:sym typeface="Symbol"/>
              </a:rPr>
              <a:t>Lac</a:t>
            </a:r>
          </a:p>
          <a:p>
            <a:pPr marL="285750" indent="-285750" algn="just">
              <a:buFontTx/>
              <a:buChar char="-"/>
            </a:pPr>
            <a:endParaRPr lang="fr-FR" sz="1400" b="1" dirty="0">
              <a:sym typeface="Symbol"/>
            </a:endParaRPr>
          </a:p>
          <a:p>
            <a:pPr marL="285750" indent="-285750" algn="ctr">
              <a:buFontTx/>
              <a:buChar char="-"/>
            </a:pPr>
            <a:endParaRPr lang="fr-FR" sz="300" b="1" dirty="0">
              <a:sym typeface="Symbol"/>
            </a:endParaRPr>
          </a:p>
          <a:p>
            <a:pPr algn="ctr"/>
            <a:r>
              <a:rPr lang="fr-FR" sz="1600" b="1" dirty="0">
                <a:solidFill>
                  <a:srgbClr val="FF0000"/>
                </a:solidFill>
                <a:sym typeface="Symbol"/>
              </a:rPr>
              <a:t>  plus de séquences homologues = plus grande probabilité de recombinaison</a:t>
            </a:r>
            <a:endParaRPr lang="fr-FR" sz="1600" b="1" dirty="0">
              <a:solidFill>
                <a:srgbClr val="FF0000"/>
              </a:solidFill>
            </a:endParaRPr>
          </a:p>
        </p:txBody>
      </p:sp>
    </p:spTree>
    <p:extLst>
      <p:ext uri="{BB962C8B-B14F-4D97-AF65-F5344CB8AC3E}">
        <p14:creationId xmlns:p14="http://schemas.microsoft.com/office/powerpoint/2010/main" val="710209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e 60"/>
          <p:cNvGrpSpPr/>
          <p:nvPr/>
        </p:nvGrpSpPr>
        <p:grpSpPr>
          <a:xfrm>
            <a:off x="184741" y="0"/>
            <a:ext cx="8203683" cy="6858000"/>
            <a:chOff x="470159" y="0"/>
            <a:chExt cx="8203683" cy="6858000"/>
          </a:xfrm>
        </p:grpSpPr>
        <p:sp>
          <p:nvSpPr>
            <p:cNvPr id="4" name="ZoneTexte 3"/>
            <p:cNvSpPr txBox="1"/>
            <p:nvPr/>
          </p:nvSpPr>
          <p:spPr>
            <a:xfrm>
              <a:off x="5691563" y="384725"/>
              <a:ext cx="1800200" cy="646331"/>
            </a:xfrm>
            <a:prstGeom prst="rect">
              <a:avLst/>
            </a:prstGeom>
            <a:noFill/>
            <a:ln>
              <a:solidFill>
                <a:srgbClr val="FF0000"/>
              </a:solidFill>
            </a:ln>
          </p:spPr>
          <p:txBody>
            <a:bodyPr wrap="square" rtlCol="0">
              <a:spAutoFit/>
            </a:bodyPr>
            <a:lstStyle/>
            <a:p>
              <a:pPr algn="ctr"/>
              <a:r>
                <a:rPr lang="fr-FR" b="1" dirty="0" smtClean="0">
                  <a:solidFill>
                    <a:srgbClr val="FF0000"/>
                  </a:solidFill>
                </a:rPr>
                <a:t>Transfert d’ADN horizontal</a:t>
              </a:r>
            </a:p>
          </p:txBody>
        </p:sp>
        <p:sp>
          <p:nvSpPr>
            <p:cNvPr id="12" name="Ellipse 11"/>
            <p:cNvSpPr/>
            <p:nvPr/>
          </p:nvSpPr>
          <p:spPr>
            <a:xfrm>
              <a:off x="2245868" y="3859582"/>
              <a:ext cx="216024" cy="2144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4" name="Groupe 53"/>
            <p:cNvGrpSpPr/>
            <p:nvPr/>
          </p:nvGrpSpPr>
          <p:grpSpPr>
            <a:xfrm>
              <a:off x="638495" y="402869"/>
              <a:ext cx="2636140" cy="4576127"/>
              <a:chOff x="174328" y="1158595"/>
              <a:chExt cx="2636140" cy="4576127"/>
            </a:xfrm>
          </p:grpSpPr>
          <p:sp>
            <p:nvSpPr>
              <p:cNvPr id="3" name="ZoneTexte 2"/>
              <p:cNvSpPr txBox="1"/>
              <p:nvPr/>
            </p:nvSpPr>
            <p:spPr>
              <a:xfrm>
                <a:off x="592298" y="1158595"/>
                <a:ext cx="1800200" cy="646331"/>
              </a:xfrm>
              <a:prstGeom prst="rect">
                <a:avLst/>
              </a:prstGeom>
              <a:noFill/>
              <a:ln>
                <a:solidFill>
                  <a:srgbClr val="FF0000"/>
                </a:solidFill>
              </a:ln>
            </p:spPr>
            <p:txBody>
              <a:bodyPr wrap="square" rtlCol="0">
                <a:spAutoFit/>
              </a:bodyPr>
              <a:lstStyle/>
              <a:p>
                <a:pPr algn="ctr"/>
                <a:r>
                  <a:rPr lang="fr-FR" b="1" dirty="0" smtClean="0">
                    <a:solidFill>
                      <a:srgbClr val="FF0000"/>
                    </a:solidFill>
                  </a:rPr>
                  <a:t>Transfert d’ADN</a:t>
                </a:r>
              </a:p>
              <a:p>
                <a:pPr algn="ctr"/>
                <a:r>
                  <a:rPr lang="fr-FR" b="1" dirty="0" smtClean="0">
                    <a:solidFill>
                      <a:srgbClr val="FF0000"/>
                    </a:solidFill>
                  </a:rPr>
                  <a:t>vertical</a:t>
                </a:r>
                <a:endParaRPr lang="fr-FR" b="1" dirty="0">
                  <a:solidFill>
                    <a:srgbClr val="FF0000"/>
                  </a:solidFill>
                </a:endParaRPr>
              </a:p>
            </p:txBody>
          </p:sp>
          <p:cxnSp>
            <p:nvCxnSpPr>
              <p:cNvPr id="6" name="Connecteur droit avec flèche 5"/>
              <p:cNvCxnSpPr>
                <a:stCxn id="3" idx="2"/>
              </p:cNvCxnSpPr>
              <p:nvPr/>
            </p:nvCxnSpPr>
            <p:spPr>
              <a:xfrm>
                <a:off x="1492398" y="1804926"/>
                <a:ext cx="0" cy="5057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74328" y="2372279"/>
                <a:ext cx="2636140" cy="584775"/>
              </a:xfrm>
              <a:prstGeom prst="rect">
                <a:avLst/>
              </a:prstGeom>
              <a:noFill/>
            </p:spPr>
            <p:txBody>
              <a:bodyPr wrap="square" rtlCol="0">
                <a:spAutoFit/>
              </a:bodyPr>
              <a:lstStyle/>
              <a:p>
                <a:pPr algn="ctr"/>
                <a:r>
                  <a:rPr lang="fr-FR" sz="1600" dirty="0"/>
                  <a:t>t</a:t>
                </a:r>
                <a:r>
                  <a:rPr lang="fr-FR" sz="1600" dirty="0" smtClean="0"/>
                  <a:t>ransfert entre un organisme et son descendant</a:t>
                </a:r>
                <a:endParaRPr lang="fr-FR" sz="1600" dirty="0"/>
              </a:p>
            </p:txBody>
          </p:sp>
          <p:pic>
            <p:nvPicPr>
              <p:cNvPr id="10" name="Image 9"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45" y="2994782"/>
                <a:ext cx="581106" cy="1114581"/>
              </a:xfrm>
              <a:prstGeom prst="rect">
                <a:avLst/>
              </a:prstGeom>
            </p:spPr>
          </p:pic>
          <p:cxnSp>
            <p:nvCxnSpPr>
              <p:cNvPr id="11" name="Connecteur droit avec flèche 10"/>
              <p:cNvCxnSpPr/>
              <p:nvPr/>
            </p:nvCxnSpPr>
            <p:spPr>
              <a:xfrm>
                <a:off x="1492398" y="4147614"/>
                <a:ext cx="0" cy="5057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24060">
                <a:off x="987503" y="4115246"/>
                <a:ext cx="1009791" cy="2229161"/>
              </a:xfrm>
              <a:prstGeom prst="rect">
                <a:avLst/>
              </a:prstGeom>
            </p:spPr>
          </p:pic>
        </p:grpSp>
        <p:sp>
          <p:nvSpPr>
            <p:cNvPr id="14" name="Ellipse 13"/>
            <p:cNvSpPr/>
            <p:nvPr/>
          </p:nvSpPr>
          <p:spPr>
            <a:xfrm>
              <a:off x="470159" y="3679988"/>
              <a:ext cx="1113603" cy="5736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a:off x="3417258" y="0"/>
              <a:ext cx="0" cy="685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5579547" y="2557860"/>
              <a:ext cx="5040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à coins arrondis 17"/>
            <p:cNvSpPr/>
            <p:nvPr/>
          </p:nvSpPr>
          <p:spPr>
            <a:xfrm>
              <a:off x="4115254" y="2335636"/>
              <a:ext cx="1299172" cy="446719"/>
            </a:xfrm>
            <a:prstGeom prst="roundRect">
              <a:avLst>
                <a:gd name="adj" fmla="val 50000"/>
              </a:avLst>
            </a:prstGeom>
            <a:pattFill prst="pct90">
              <a:fgClr>
                <a:srgbClr val="E3FCBA"/>
              </a:fgClr>
              <a:bgClr>
                <a:schemeClr val="tx1"/>
              </a:bgClr>
            </a:patt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3870618" y="1630541"/>
              <a:ext cx="1800200" cy="646331"/>
            </a:xfrm>
            <a:prstGeom prst="rect">
              <a:avLst/>
            </a:prstGeom>
            <a:noFill/>
          </p:spPr>
          <p:txBody>
            <a:bodyPr wrap="square" rtlCol="0">
              <a:spAutoFit/>
            </a:bodyPr>
            <a:lstStyle/>
            <a:p>
              <a:pPr algn="ctr"/>
              <a:r>
                <a:rPr lang="fr-FR" b="1" dirty="0" smtClean="0">
                  <a:solidFill>
                    <a:srgbClr val="FF0000"/>
                  </a:solidFill>
                </a:rPr>
                <a:t>Transformation</a:t>
              </a:r>
            </a:p>
            <a:p>
              <a:pPr algn="ctr"/>
              <a:r>
                <a:rPr lang="fr-FR" b="1" dirty="0" smtClean="0">
                  <a:solidFill>
                    <a:srgbClr val="FF0000"/>
                  </a:solidFill>
                </a:rPr>
                <a:t>(passif)</a:t>
              </a:r>
            </a:p>
          </p:txBody>
        </p:sp>
        <p:sp>
          <p:nvSpPr>
            <p:cNvPr id="20" name="ZoneTexte 19"/>
            <p:cNvSpPr txBox="1"/>
            <p:nvPr/>
          </p:nvSpPr>
          <p:spPr>
            <a:xfrm>
              <a:off x="4085620" y="2782355"/>
              <a:ext cx="1358439" cy="523220"/>
            </a:xfrm>
            <a:prstGeom prst="rect">
              <a:avLst/>
            </a:prstGeom>
            <a:noFill/>
          </p:spPr>
          <p:txBody>
            <a:bodyPr wrap="square" rtlCol="0">
              <a:spAutoFit/>
            </a:bodyPr>
            <a:lstStyle/>
            <a:p>
              <a:pPr algn="ctr"/>
              <a:r>
                <a:rPr lang="fr-FR" sz="1400" dirty="0"/>
                <a:t>bactérie morte</a:t>
              </a:r>
            </a:p>
            <a:p>
              <a:pPr algn="ctr"/>
              <a:r>
                <a:rPr lang="fr-FR" sz="1400" dirty="0">
                  <a:sym typeface="Symbol"/>
                </a:rPr>
                <a:t>(paroi  lysée)</a:t>
              </a:r>
              <a:endParaRPr lang="fr-FR" sz="1400" dirty="0"/>
            </a:p>
          </p:txBody>
        </p:sp>
        <p:grpSp>
          <p:nvGrpSpPr>
            <p:cNvPr id="21" name="Groupe 20"/>
            <p:cNvGrpSpPr/>
            <p:nvPr/>
          </p:nvGrpSpPr>
          <p:grpSpPr>
            <a:xfrm>
              <a:off x="6249884" y="2360956"/>
              <a:ext cx="585684" cy="444033"/>
              <a:chOff x="5788859" y="3732589"/>
              <a:chExt cx="1515250" cy="1116428"/>
            </a:xfrm>
          </p:grpSpPr>
          <p:grpSp>
            <p:nvGrpSpPr>
              <p:cNvPr id="22" name="Groupe 21"/>
              <p:cNvGrpSpPr/>
              <p:nvPr/>
            </p:nvGrpSpPr>
            <p:grpSpPr>
              <a:xfrm rot="12564043">
                <a:off x="6605023" y="3832286"/>
                <a:ext cx="484054" cy="365534"/>
                <a:chOff x="6571356" y="4227885"/>
                <a:chExt cx="600875" cy="561110"/>
              </a:xfrm>
            </p:grpSpPr>
            <p:sp>
              <p:nvSpPr>
                <p:cNvPr id="42" name="Arc 41"/>
                <p:cNvSpPr/>
                <p:nvPr/>
              </p:nvSpPr>
              <p:spPr>
                <a:xfrm rot="3264595">
                  <a:off x="6568527" y="4230714"/>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Arc 42"/>
                <p:cNvSpPr/>
                <p:nvPr/>
              </p:nvSpPr>
              <p:spPr>
                <a:xfrm rot="3264595">
                  <a:off x="6613950" y="4230714"/>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3" name="Groupe 22"/>
              <p:cNvGrpSpPr/>
              <p:nvPr/>
            </p:nvGrpSpPr>
            <p:grpSpPr>
              <a:xfrm>
                <a:off x="5788859" y="3732589"/>
                <a:ext cx="1515250" cy="1116428"/>
                <a:chOff x="5788859" y="3732589"/>
                <a:chExt cx="1515250" cy="1116428"/>
              </a:xfrm>
            </p:grpSpPr>
            <p:grpSp>
              <p:nvGrpSpPr>
                <p:cNvPr id="24" name="Groupe 23"/>
                <p:cNvGrpSpPr/>
                <p:nvPr/>
              </p:nvGrpSpPr>
              <p:grpSpPr>
                <a:xfrm rot="3065245" flipV="1">
                  <a:off x="6678362" y="4134205"/>
                  <a:ext cx="369256" cy="151549"/>
                  <a:chOff x="6571356" y="4227885"/>
                  <a:chExt cx="600875" cy="561110"/>
                </a:xfrm>
              </p:grpSpPr>
              <p:sp>
                <p:nvSpPr>
                  <p:cNvPr id="40" name="Arc 39"/>
                  <p:cNvSpPr/>
                  <p:nvPr/>
                </p:nvSpPr>
                <p:spPr>
                  <a:xfrm rot="3264595">
                    <a:off x="6568527" y="4230714"/>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1" name="Arc 40"/>
                  <p:cNvSpPr/>
                  <p:nvPr/>
                </p:nvSpPr>
                <p:spPr>
                  <a:xfrm rot="3264595">
                    <a:off x="6613950" y="4230714"/>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5" name="Groupe 24"/>
                <p:cNvGrpSpPr/>
                <p:nvPr/>
              </p:nvGrpSpPr>
              <p:grpSpPr>
                <a:xfrm>
                  <a:off x="5788859" y="3732589"/>
                  <a:ext cx="1515250" cy="1116428"/>
                  <a:chOff x="5312713" y="3917506"/>
                  <a:chExt cx="1515250" cy="1116428"/>
                </a:xfrm>
              </p:grpSpPr>
              <p:grpSp>
                <p:nvGrpSpPr>
                  <p:cNvPr id="26" name="Groupe 25"/>
                  <p:cNvGrpSpPr/>
                  <p:nvPr/>
                </p:nvGrpSpPr>
                <p:grpSpPr>
                  <a:xfrm rot="13189153">
                    <a:off x="5783401" y="3917506"/>
                    <a:ext cx="1044562" cy="1116428"/>
                    <a:chOff x="5364088" y="3772548"/>
                    <a:chExt cx="1044562" cy="1116428"/>
                  </a:xfrm>
                </p:grpSpPr>
                <p:grpSp>
                  <p:nvGrpSpPr>
                    <p:cNvPr id="31" name="Groupe 30"/>
                    <p:cNvGrpSpPr/>
                    <p:nvPr/>
                  </p:nvGrpSpPr>
                  <p:grpSpPr>
                    <a:xfrm rot="2626455">
                      <a:off x="5364088" y="4206161"/>
                      <a:ext cx="1042237" cy="602673"/>
                      <a:chOff x="4693545" y="4042063"/>
                      <a:chExt cx="1042237" cy="602673"/>
                    </a:xfrm>
                  </p:grpSpPr>
                  <p:sp>
                    <p:nvSpPr>
                      <p:cNvPr id="38" name="Forme libre 37"/>
                      <p:cNvSpPr/>
                      <p:nvPr/>
                    </p:nvSpPr>
                    <p:spPr>
                      <a:xfrm>
                        <a:off x="4759036" y="4042064"/>
                        <a:ext cx="976746" cy="602672"/>
                      </a:xfrm>
                      <a:custGeom>
                        <a:avLst/>
                        <a:gdLst>
                          <a:gd name="connsiteX0" fmla="*/ 0 w 976746"/>
                          <a:gd name="connsiteY0" fmla="*/ 602672 h 602672"/>
                          <a:gd name="connsiteX1" fmla="*/ 51955 w 976746"/>
                          <a:gd name="connsiteY1" fmla="*/ 581891 h 602672"/>
                          <a:gd name="connsiteX2" fmla="*/ 62346 w 976746"/>
                          <a:gd name="connsiteY2" fmla="*/ 467591 h 602672"/>
                          <a:gd name="connsiteX3" fmla="*/ 72737 w 976746"/>
                          <a:gd name="connsiteY3" fmla="*/ 436418 h 602672"/>
                          <a:gd name="connsiteX4" fmla="*/ 103909 w 976746"/>
                          <a:gd name="connsiteY4" fmla="*/ 145472 h 602672"/>
                          <a:gd name="connsiteX5" fmla="*/ 145473 w 976746"/>
                          <a:gd name="connsiteY5" fmla="*/ 51954 h 602672"/>
                          <a:gd name="connsiteX6" fmla="*/ 176646 w 976746"/>
                          <a:gd name="connsiteY6" fmla="*/ 41563 h 602672"/>
                          <a:gd name="connsiteX7" fmla="*/ 197428 w 976746"/>
                          <a:gd name="connsiteY7" fmla="*/ 10391 h 602672"/>
                          <a:gd name="connsiteX8" fmla="*/ 238991 w 976746"/>
                          <a:gd name="connsiteY8" fmla="*/ 0 h 602672"/>
                          <a:gd name="connsiteX9" fmla="*/ 415637 w 976746"/>
                          <a:gd name="connsiteY9" fmla="*/ 10391 h 602672"/>
                          <a:gd name="connsiteX10" fmla="*/ 477982 w 976746"/>
                          <a:gd name="connsiteY10" fmla="*/ 41563 h 602672"/>
                          <a:gd name="connsiteX11" fmla="*/ 540328 w 976746"/>
                          <a:gd name="connsiteY11" fmla="*/ 103909 h 602672"/>
                          <a:gd name="connsiteX12" fmla="*/ 571500 w 976746"/>
                          <a:gd name="connsiteY12" fmla="*/ 207818 h 602672"/>
                          <a:gd name="connsiteX13" fmla="*/ 581891 w 976746"/>
                          <a:gd name="connsiteY13" fmla="*/ 238991 h 602672"/>
                          <a:gd name="connsiteX14" fmla="*/ 613064 w 976746"/>
                          <a:gd name="connsiteY14" fmla="*/ 384463 h 602672"/>
                          <a:gd name="connsiteX15" fmla="*/ 644237 w 976746"/>
                          <a:gd name="connsiteY15" fmla="*/ 457200 h 602672"/>
                          <a:gd name="connsiteX16" fmla="*/ 665019 w 976746"/>
                          <a:gd name="connsiteY16" fmla="*/ 488372 h 602672"/>
                          <a:gd name="connsiteX17" fmla="*/ 748146 w 976746"/>
                          <a:gd name="connsiteY17" fmla="*/ 498763 h 602672"/>
                          <a:gd name="connsiteX18" fmla="*/ 831273 w 976746"/>
                          <a:gd name="connsiteY18" fmla="*/ 477981 h 602672"/>
                          <a:gd name="connsiteX19" fmla="*/ 852055 w 976746"/>
                          <a:gd name="connsiteY19" fmla="*/ 436418 h 602672"/>
                          <a:gd name="connsiteX20" fmla="*/ 872837 w 976746"/>
                          <a:gd name="connsiteY20" fmla="*/ 405245 h 602672"/>
                          <a:gd name="connsiteX21" fmla="*/ 904009 w 976746"/>
                          <a:gd name="connsiteY21" fmla="*/ 332509 h 602672"/>
                          <a:gd name="connsiteX22" fmla="*/ 914400 w 976746"/>
                          <a:gd name="connsiteY22" fmla="*/ 103909 h 602672"/>
                          <a:gd name="connsiteX23" fmla="*/ 924791 w 976746"/>
                          <a:gd name="connsiteY23" fmla="*/ 72736 h 602672"/>
                          <a:gd name="connsiteX24" fmla="*/ 955964 w 976746"/>
                          <a:gd name="connsiteY24" fmla="*/ 51954 h 602672"/>
                          <a:gd name="connsiteX25" fmla="*/ 976746 w 976746"/>
                          <a:gd name="connsiteY25" fmla="*/ 31172 h 60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6746" h="602672">
                            <a:moveTo>
                              <a:pt x="0" y="602672"/>
                            </a:moveTo>
                            <a:cubicBezTo>
                              <a:pt x="17318" y="595745"/>
                              <a:pt x="44139" y="598826"/>
                              <a:pt x="51955" y="581891"/>
                            </a:cubicBezTo>
                            <a:cubicBezTo>
                              <a:pt x="67987" y="547155"/>
                              <a:pt x="56936" y="505464"/>
                              <a:pt x="62346" y="467591"/>
                            </a:cubicBezTo>
                            <a:cubicBezTo>
                              <a:pt x="63895" y="456748"/>
                              <a:pt x="69273" y="446809"/>
                              <a:pt x="72737" y="436418"/>
                            </a:cubicBezTo>
                            <a:cubicBezTo>
                              <a:pt x="82668" y="227874"/>
                              <a:pt x="63699" y="276158"/>
                              <a:pt x="103909" y="145472"/>
                            </a:cubicBezTo>
                            <a:cubicBezTo>
                              <a:pt x="109611" y="126940"/>
                              <a:pt x="123388" y="69622"/>
                              <a:pt x="145473" y="51954"/>
                            </a:cubicBezTo>
                            <a:cubicBezTo>
                              <a:pt x="154026" y="45112"/>
                              <a:pt x="166255" y="45027"/>
                              <a:pt x="176646" y="41563"/>
                            </a:cubicBezTo>
                            <a:cubicBezTo>
                              <a:pt x="183573" y="31172"/>
                              <a:pt x="187037" y="17318"/>
                              <a:pt x="197428" y="10391"/>
                            </a:cubicBezTo>
                            <a:cubicBezTo>
                              <a:pt x="209310" y="2470"/>
                              <a:pt x="224710" y="0"/>
                              <a:pt x="238991" y="0"/>
                            </a:cubicBezTo>
                            <a:cubicBezTo>
                              <a:pt x="297975" y="0"/>
                              <a:pt x="356755" y="6927"/>
                              <a:pt x="415637" y="10391"/>
                            </a:cubicBezTo>
                            <a:cubicBezTo>
                              <a:pt x="444524" y="20020"/>
                              <a:pt x="453810" y="20076"/>
                              <a:pt x="477982" y="41563"/>
                            </a:cubicBezTo>
                            <a:cubicBezTo>
                              <a:pt x="499948" y="61089"/>
                              <a:pt x="540328" y="103909"/>
                              <a:pt x="540328" y="103909"/>
                            </a:cubicBezTo>
                            <a:cubicBezTo>
                              <a:pt x="589718" y="252083"/>
                              <a:pt x="540089" y="97880"/>
                              <a:pt x="571500" y="207818"/>
                            </a:cubicBezTo>
                            <a:cubicBezTo>
                              <a:pt x="574509" y="218350"/>
                              <a:pt x="579515" y="228299"/>
                              <a:pt x="581891" y="238991"/>
                            </a:cubicBezTo>
                            <a:cubicBezTo>
                              <a:pt x="599332" y="317474"/>
                              <a:pt x="583981" y="297213"/>
                              <a:pt x="613064" y="384463"/>
                            </a:cubicBezTo>
                            <a:cubicBezTo>
                              <a:pt x="624721" y="419435"/>
                              <a:pt x="623693" y="421249"/>
                              <a:pt x="644237" y="457200"/>
                            </a:cubicBezTo>
                            <a:cubicBezTo>
                              <a:pt x="650433" y="468043"/>
                              <a:pt x="653424" y="483734"/>
                              <a:pt x="665019" y="488372"/>
                            </a:cubicBezTo>
                            <a:cubicBezTo>
                              <a:pt x="690946" y="498743"/>
                              <a:pt x="720437" y="495299"/>
                              <a:pt x="748146" y="498763"/>
                            </a:cubicBezTo>
                            <a:cubicBezTo>
                              <a:pt x="775855" y="491836"/>
                              <a:pt x="806781" y="492676"/>
                              <a:pt x="831273" y="477981"/>
                            </a:cubicBezTo>
                            <a:cubicBezTo>
                              <a:pt x="844555" y="470012"/>
                              <a:pt x="844370" y="449867"/>
                              <a:pt x="852055" y="436418"/>
                            </a:cubicBezTo>
                            <a:cubicBezTo>
                              <a:pt x="858251" y="425575"/>
                              <a:pt x="866641" y="416088"/>
                              <a:pt x="872837" y="405245"/>
                            </a:cubicBezTo>
                            <a:cubicBezTo>
                              <a:pt x="893382" y="369291"/>
                              <a:pt x="892352" y="367482"/>
                              <a:pt x="904009" y="332509"/>
                            </a:cubicBezTo>
                            <a:cubicBezTo>
                              <a:pt x="907473" y="256309"/>
                              <a:pt x="908317" y="179945"/>
                              <a:pt x="914400" y="103909"/>
                            </a:cubicBezTo>
                            <a:cubicBezTo>
                              <a:pt x="915273" y="92991"/>
                              <a:pt x="917949" y="81289"/>
                              <a:pt x="924791" y="72736"/>
                            </a:cubicBezTo>
                            <a:cubicBezTo>
                              <a:pt x="932592" y="62984"/>
                              <a:pt x="946212" y="59755"/>
                              <a:pt x="955964" y="51954"/>
                            </a:cubicBezTo>
                            <a:cubicBezTo>
                              <a:pt x="963614" y="45834"/>
                              <a:pt x="969819" y="38099"/>
                              <a:pt x="976746" y="31172"/>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Forme libre 38"/>
                      <p:cNvSpPr/>
                      <p:nvPr/>
                    </p:nvSpPr>
                    <p:spPr>
                      <a:xfrm>
                        <a:off x="4693545" y="4042063"/>
                        <a:ext cx="976746" cy="602672"/>
                      </a:xfrm>
                      <a:custGeom>
                        <a:avLst/>
                        <a:gdLst>
                          <a:gd name="connsiteX0" fmla="*/ 0 w 976746"/>
                          <a:gd name="connsiteY0" fmla="*/ 602672 h 602672"/>
                          <a:gd name="connsiteX1" fmla="*/ 51955 w 976746"/>
                          <a:gd name="connsiteY1" fmla="*/ 581891 h 602672"/>
                          <a:gd name="connsiteX2" fmla="*/ 62346 w 976746"/>
                          <a:gd name="connsiteY2" fmla="*/ 467591 h 602672"/>
                          <a:gd name="connsiteX3" fmla="*/ 72737 w 976746"/>
                          <a:gd name="connsiteY3" fmla="*/ 436418 h 602672"/>
                          <a:gd name="connsiteX4" fmla="*/ 103909 w 976746"/>
                          <a:gd name="connsiteY4" fmla="*/ 145472 h 602672"/>
                          <a:gd name="connsiteX5" fmla="*/ 145473 w 976746"/>
                          <a:gd name="connsiteY5" fmla="*/ 51954 h 602672"/>
                          <a:gd name="connsiteX6" fmla="*/ 176646 w 976746"/>
                          <a:gd name="connsiteY6" fmla="*/ 41563 h 602672"/>
                          <a:gd name="connsiteX7" fmla="*/ 197428 w 976746"/>
                          <a:gd name="connsiteY7" fmla="*/ 10391 h 602672"/>
                          <a:gd name="connsiteX8" fmla="*/ 238991 w 976746"/>
                          <a:gd name="connsiteY8" fmla="*/ 0 h 602672"/>
                          <a:gd name="connsiteX9" fmla="*/ 415637 w 976746"/>
                          <a:gd name="connsiteY9" fmla="*/ 10391 h 602672"/>
                          <a:gd name="connsiteX10" fmla="*/ 477982 w 976746"/>
                          <a:gd name="connsiteY10" fmla="*/ 41563 h 602672"/>
                          <a:gd name="connsiteX11" fmla="*/ 540328 w 976746"/>
                          <a:gd name="connsiteY11" fmla="*/ 103909 h 602672"/>
                          <a:gd name="connsiteX12" fmla="*/ 571500 w 976746"/>
                          <a:gd name="connsiteY12" fmla="*/ 207818 h 602672"/>
                          <a:gd name="connsiteX13" fmla="*/ 581891 w 976746"/>
                          <a:gd name="connsiteY13" fmla="*/ 238991 h 602672"/>
                          <a:gd name="connsiteX14" fmla="*/ 613064 w 976746"/>
                          <a:gd name="connsiteY14" fmla="*/ 384463 h 602672"/>
                          <a:gd name="connsiteX15" fmla="*/ 644237 w 976746"/>
                          <a:gd name="connsiteY15" fmla="*/ 457200 h 602672"/>
                          <a:gd name="connsiteX16" fmla="*/ 665019 w 976746"/>
                          <a:gd name="connsiteY16" fmla="*/ 488372 h 602672"/>
                          <a:gd name="connsiteX17" fmla="*/ 748146 w 976746"/>
                          <a:gd name="connsiteY17" fmla="*/ 498763 h 602672"/>
                          <a:gd name="connsiteX18" fmla="*/ 831273 w 976746"/>
                          <a:gd name="connsiteY18" fmla="*/ 477981 h 602672"/>
                          <a:gd name="connsiteX19" fmla="*/ 852055 w 976746"/>
                          <a:gd name="connsiteY19" fmla="*/ 436418 h 602672"/>
                          <a:gd name="connsiteX20" fmla="*/ 872837 w 976746"/>
                          <a:gd name="connsiteY20" fmla="*/ 405245 h 602672"/>
                          <a:gd name="connsiteX21" fmla="*/ 904009 w 976746"/>
                          <a:gd name="connsiteY21" fmla="*/ 332509 h 602672"/>
                          <a:gd name="connsiteX22" fmla="*/ 914400 w 976746"/>
                          <a:gd name="connsiteY22" fmla="*/ 103909 h 602672"/>
                          <a:gd name="connsiteX23" fmla="*/ 924791 w 976746"/>
                          <a:gd name="connsiteY23" fmla="*/ 72736 h 602672"/>
                          <a:gd name="connsiteX24" fmla="*/ 955964 w 976746"/>
                          <a:gd name="connsiteY24" fmla="*/ 51954 h 602672"/>
                          <a:gd name="connsiteX25" fmla="*/ 976746 w 976746"/>
                          <a:gd name="connsiteY25" fmla="*/ 31172 h 60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6746" h="602672">
                            <a:moveTo>
                              <a:pt x="0" y="602672"/>
                            </a:moveTo>
                            <a:cubicBezTo>
                              <a:pt x="17318" y="595745"/>
                              <a:pt x="44139" y="598826"/>
                              <a:pt x="51955" y="581891"/>
                            </a:cubicBezTo>
                            <a:cubicBezTo>
                              <a:pt x="67987" y="547155"/>
                              <a:pt x="56936" y="505464"/>
                              <a:pt x="62346" y="467591"/>
                            </a:cubicBezTo>
                            <a:cubicBezTo>
                              <a:pt x="63895" y="456748"/>
                              <a:pt x="69273" y="446809"/>
                              <a:pt x="72737" y="436418"/>
                            </a:cubicBezTo>
                            <a:cubicBezTo>
                              <a:pt x="82668" y="227874"/>
                              <a:pt x="63699" y="276158"/>
                              <a:pt x="103909" y="145472"/>
                            </a:cubicBezTo>
                            <a:cubicBezTo>
                              <a:pt x="109611" y="126940"/>
                              <a:pt x="123388" y="69622"/>
                              <a:pt x="145473" y="51954"/>
                            </a:cubicBezTo>
                            <a:cubicBezTo>
                              <a:pt x="154026" y="45112"/>
                              <a:pt x="166255" y="45027"/>
                              <a:pt x="176646" y="41563"/>
                            </a:cubicBezTo>
                            <a:cubicBezTo>
                              <a:pt x="183573" y="31172"/>
                              <a:pt x="187037" y="17318"/>
                              <a:pt x="197428" y="10391"/>
                            </a:cubicBezTo>
                            <a:cubicBezTo>
                              <a:pt x="209310" y="2470"/>
                              <a:pt x="224710" y="0"/>
                              <a:pt x="238991" y="0"/>
                            </a:cubicBezTo>
                            <a:cubicBezTo>
                              <a:pt x="297975" y="0"/>
                              <a:pt x="356755" y="6927"/>
                              <a:pt x="415637" y="10391"/>
                            </a:cubicBezTo>
                            <a:cubicBezTo>
                              <a:pt x="444524" y="20020"/>
                              <a:pt x="453810" y="20076"/>
                              <a:pt x="477982" y="41563"/>
                            </a:cubicBezTo>
                            <a:cubicBezTo>
                              <a:pt x="499948" y="61089"/>
                              <a:pt x="540328" y="103909"/>
                              <a:pt x="540328" y="103909"/>
                            </a:cubicBezTo>
                            <a:cubicBezTo>
                              <a:pt x="589718" y="252083"/>
                              <a:pt x="540089" y="97880"/>
                              <a:pt x="571500" y="207818"/>
                            </a:cubicBezTo>
                            <a:cubicBezTo>
                              <a:pt x="574509" y="218350"/>
                              <a:pt x="579515" y="228299"/>
                              <a:pt x="581891" y="238991"/>
                            </a:cubicBezTo>
                            <a:cubicBezTo>
                              <a:pt x="599332" y="317474"/>
                              <a:pt x="583981" y="297213"/>
                              <a:pt x="613064" y="384463"/>
                            </a:cubicBezTo>
                            <a:cubicBezTo>
                              <a:pt x="624721" y="419435"/>
                              <a:pt x="623693" y="421249"/>
                              <a:pt x="644237" y="457200"/>
                            </a:cubicBezTo>
                            <a:cubicBezTo>
                              <a:pt x="650433" y="468043"/>
                              <a:pt x="653424" y="483734"/>
                              <a:pt x="665019" y="488372"/>
                            </a:cubicBezTo>
                            <a:cubicBezTo>
                              <a:pt x="690946" y="498743"/>
                              <a:pt x="720437" y="495299"/>
                              <a:pt x="748146" y="498763"/>
                            </a:cubicBezTo>
                            <a:cubicBezTo>
                              <a:pt x="775855" y="491836"/>
                              <a:pt x="806781" y="492676"/>
                              <a:pt x="831273" y="477981"/>
                            </a:cubicBezTo>
                            <a:cubicBezTo>
                              <a:pt x="844555" y="470012"/>
                              <a:pt x="844370" y="449867"/>
                              <a:pt x="852055" y="436418"/>
                            </a:cubicBezTo>
                            <a:cubicBezTo>
                              <a:pt x="858251" y="425575"/>
                              <a:pt x="866641" y="416088"/>
                              <a:pt x="872837" y="405245"/>
                            </a:cubicBezTo>
                            <a:cubicBezTo>
                              <a:pt x="893382" y="369291"/>
                              <a:pt x="892352" y="367482"/>
                              <a:pt x="904009" y="332509"/>
                            </a:cubicBezTo>
                            <a:cubicBezTo>
                              <a:pt x="907473" y="256309"/>
                              <a:pt x="908317" y="179945"/>
                              <a:pt x="914400" y="103909"/>
                            </a:cubicBezTo>
                            <a:cubicBezTo>
                              <a:pt x="915273" y="92991"/>
                              <a:pt x="917949" y="81289"/>
                              <a:pt x="924791" y="72736"/>
                            </a:cubicBezTo>
                            <a:cubicBezTo>
                              <a:pt x="932592" y="62984"/>
                              <a:pt x="946212" y="59755"/>
                              <a:pt x="955964" y="51954"/>
                            </a:cubicBezTo>
                            <a:cubicBezTo>
                              <a:pt x="963614" y="45834"/>
                              <a:pt x="969819" y="38099"/>
                              <a:pt x="976746" y="31172"/>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32" name="Groupe 31"/>
                    <p:cNvGrpSpPr/>
                    <p:nvPr/>
                  </p:nvGrpSpPr>
                  <p:grpSpPr>
                    <a:xfrm>
                      <a:off x="5826755" y="3772548"/>
                      <a:ext cx="581895" cy="599765"/>
                      <a:chOff x="5826755" y="3772548"/>
                      <a:chExt cx="581895" cy="599765"/>
                    </a:xfrm>
                  </p:grpSpPr>
                  <p:sp>
                    <p:nvSpPr>
                      <p:cNvPr id="36" name="Arc 35"/>
                      <p:cNvSpPr/>
                      <p:nvPr/>
                    </p:nvSpPr>
                    <p:spPr>
                      <a:xfrm>
                        <a:off x="5826755" y="3816861"/>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7" name="Arc 36"/>
                      <p:cNvSpPr/>
                      <p:nvPr/>
                    </p:nvSpPr>
                    <p:spPr>
                      <a:xfrm>
                        <a:off x="5847540" y="3772548"/>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33" name="Groupe 32"/>
                    <p:cNvGrpSpPr/>
                    <p:nvPr/>
                  </p:nvGrpSpPr>
                  <p:grpSpPr>
                    <a:xfrm rot="11675442">
                      <a:off x="5625944" y="4332687"/>
                      <a:ext cx="621424" cy="556289"/>
                      <a:chOff x="5815435" y="4059918"/>
                      <a:chExt cx="621424" cy="556289"/>
                    </a:xfrm>
                  </p:grpSpPr>
                  <p:sp>
                    <p:nvSpPr>
                      <p:cNvPr id="34" name="Arc 33"/>
                      <p:cNvSpPr/>
                      <p:nvPr/>
                    </p:nvSpPr>
                    <p:spPr>
                      <a:xfrm>
                        <a:off x="5815435" y="4059918"/>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Arc 34"/>
                      <p:cNvSpPr/>
                      <p:nvPr/>
                    </p:nvSpPr>
                    <p:spPr>
                      <a:xfrm>
                        <a:off x="5875749" y="4060755"/>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grpSp>
                <p:nvGrpSpPr>
                  <p:cNvPr id="27" name="Groupe 26"/>
                  <p:cNvGrpSpPr/>
                  <p:nvPr/>
                </p:nvGrpSpPr>
                <p:grpSpPr>
                  <a:xfrm rot="16200000">
                    <a:off x="5436304" y="3971335"/>
                    <a:ext cx="600875" cy="848057"/>
                    <a:chOff x="6571356" y="4227885"/>
                    <a:chExt cx="600875" cy="561110"/>
                  </a:xfrm>
                </p:grpSpPr>
                <p:sp>
                  <p:nvSpPr>
                    <p:cNvPr id="29" name="Arc 28"/>
                    <p:cNvSpPr/>
                    <p:nvPr/>
                  </p:nvSpPr>
                  <p:spPr>
                    <a:xfrm rot="3264595">
                      <a:off x="6568527" y="4230714"/>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Arc 29"/>
                    <p:cNvSpPr/>
                    <p:nvPr/>
                  </p:nvSpPr>
                  <p:spPr>
                    <a:xfrm rot="3264595">
                      <a:off x="6613950" y="4230714"/>
                      <a:ext cx="561110" cy="555452"/>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8" name="Ellipse 27"/>
                  <p:cNvSpPr/>
                  <p:nvPr/>
                </p:nvSpPr>
                <p:spPr>
                  <a:xfrm>
                    <a:off x="5943959" y="4333997"/>
                    <a:ext cx="45719" cy="179186"/>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pic>
          <p:nvPicPr>
            <p:cNvPr id="45" name="Image 4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7412130">
              <a:off x="7465970" y="2102394"/>
              <a:ext cx="1666989" cy="748754"/>
            </a:xfrm>
            <a:prstGeom prst="rect">
              <a:avLst/>
            </a:prstGeom>
          </p:spPr>
        </p:pic>
        <p:sp>
          <p:nvSpPr>
            <p:cNvPr id="46" name="Ellipse 45"/>
            <p:cNvSpPr/>
            <p:nvPr/>
          </p:nvSpPr>
          <p:spPr>
            <a:xfrm>
              <a:off x="7847799" y="2446148"/>
              <a:ext cx="202615" cy="1884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a:off x="7194845" y="2557860"/>
              <a:ext cx="417565" cy="48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3864739" y="4006805"/>
              <a:ext cx="1800200" cy="646331"/>
            </a:xfrm>
            <a:prstGeom prst="rect">
              <a:avLst/>
            </a:prstGeom>
            <a:noFill/>
          </p:spPr>
          <p:txBody>
            <a:bodyPr wrap="square" rtlCol="0">
              <a:spAutoFit/>
            </a:bodyPr>
            <a:lstStyle/>
            <a:p>
              <a:pPr algn="ctr"/>
              <a:r>
                <a:rPr lang="fr-FR" b="1" dirty="0" smtClean="0">
                  <a:solidFill>
                    <a:srgbClr val="FF0000"/>
                  </a:solidFill>
                </a:rPr>
                <a:t>Conjugaison</a:t>
              </a:r>
            </a:p>
            <a:p>
              <a:pPr algn="ctr"/>
              <a:r>
                <a:rPr lang="fr-FR" b="1" dirty="0" smtClean="0">
                  <a:solidFill>
                    <a:srgbClr val="FF0000"/>
                  </a:solidFill>
                </a:rPr>
                <a:t>(actif)</a:t>
              </a:r>
            </a:p>
          </p:txBody>
        </p:sp>
        <p:pic>
          <p:nvPicPr>
            <p:cNvPr id="58" name="Image 57"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7852" y="4689369"/>
              <a:ext cx="4422004" cy="684358"/>
            </a:xfrm>
            <a:prstGeom prst="rect">
              <a:avLst/>
            </a:prstGeom>
          </p:spPr>
        </p:pic>
        <p:sp>
          <p:nvSpPr>
            <p:cNvPr id="59" name="ZoneTexte 58"/>
            <p:cNvSpPr txBox="1"/>
            <p:nvPr/>
          </p:nvSpPr>
          <p:spPr>
            <a:xfrm>
              <a:off x="3756457" y="5495449"/>
              <a:ext cx="4843001" cy="1169551"/>
            </a:xfrm>
            <a:prstGeom prst="rect">
              <a:avLst/>
            </a:prstGeom>
            <a:noFill/>
          </p:spPr>
          <p:txBody>
            <a:bodyPr wrap="square" rtlCol="0">
              <a:spAutoFit/>
            </a:bodyPr>
            <a:lstStyle/>
            <a:p>
              <a:pPr marL="2114550" lvl="4" indent="-285750" algn="just">
                <a:buFontTx/>
                <a:buChar char="-"/>
              </a:pPr>
              <a:r>
                <a:rPr lang="fr-FR" sz="1400" dirty="0" smtClean="0"/>
                <a:t>transfert de plasmides</a:t>
              </a:r>
            </a:p>
            <a:p>
              <a:pPr marL="2114550" lvl="4" indent="-285750" algn="just">
                <a:buFontTx/>
                <a:buChar char="-"/>
              </a:pPr>
              <a:r>
                <a:rPr lang="fr-FR" sz="1400" dirty="0" smtClean="0"/>
                <a:t> transfert de gènes bactériens</a:t>
              </a:r>
            </a:p>
            <a:p>
              <a:pPr marL="285750" indent="-285750" algn="ctr">
                <a:buFontTx/>
                <a:buChar char="-"/>
              </a:pPr>
              <a:endParaRPr lang="fr-FR" sz="1400" dirty="0"/>
            </a:p>
            <a:p>
              <a:pPr algn="ctr"/>
              <a:r>
                <a:rPr lang="fr-FR" sz="1400" dirty="0"/>
                <a:t>c</a:t>
              </a:r>
              <a:r>
                <a:rPr lang="fr-FR" sz="1400" dirty="0" smtClean="0"/>
                <a:t>ertains plasmides peuvent se transférer entre bactéries d’espèces différentes</a:t>
              </a:r>
              <a:endParaRPr lang="fr-FR" sz="1400" dirty="0"/>
            </a:p>
          </p:txBody>
        </p:sp>
      </p:grpSp>
    </p:spTree>
    <p:extLst>
      <p:ext uri="{BB962C8B-B14F-4D97-AF65-F5344CB8AC3E}">
        <p14:creationId xmlns:p14="http://schemas.microsoft.com/office/powerpoint/2010/main" val="19088337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87724" y="2890391"/>
            <a:ext cx="5652628" cy="1077218"/>
          </a:xfrm>
          <a:prstGeom prst="rect">
            <a:avLst/>
          </a:prstGeom>
          <a:noFill/>
        </p:spPr>
        <p:txBody>
          <a:bodyPr wrap="square" rtlCol="0">
            <a:spAutoFit/>
          </a:bodyPr>
          <a:lstStyle/>
          <a:p>
            <a:pPr algn="ctr"/>
            <a:r>
              <a:rPr lang="fr-FR" sz="3200" b="1" dirty="0">
                <a:solidFill>
                  <a:srgbClr val="FF0000"/>
                </a:solidFill>
              </a:rPr>
              <a:t>7</a:t>
            </a:r>
            <a:r>
              <a:rPr lang="fr-FR" sz="3200" b="1" dirty="0" smtClean="0">
                <a:solidFill>
                  <a:srgbClr val="FF0000"/>
                </a:solidFill>
              </a:rPr>
              <a:t>. </a:t>
            </a:r>
            <a:r>
              <a:rPr lang="fr-FR" sz="3200" b="1" dirty="0">
                <a:solidFill>
                  <a:srgbClr val="FF0000"/>
                </a:solidFill>
              </a:rPr>
              <a:t>Les </a:t>
            </a:r>
            <a:r>
              <a:rPr lang="fr-FR" sz="3200" b="1" dirty="0" smtClean="0">
                <a:solidFill>
                  <a:srgbClr val="FF0000"/>
                </a:solidFill>
              </a:rPr>
              <a:t>plasmides de résistance</a:t>
            </a:r>
          </a:p>
          <a:p>
            <a:pPr algn="ctr"/>
            <a:endParaRPr lang="fr-FR" sz="3200" dirty="0">
              <a:solidFill>
                <a:srgbClr val="FF0000"/>
              </a:solidFill>
            </a:endParaRPr>
          </a:p>
        </p:txBody>
      </p:sp>
    </p:spTree>
    <p:extLst>
      <p:ext uri="{BB962C8B-B14F-4D97-AF65-F5344CB8AC3E}">
        <p14:creationId xmlns:p14="http://schemas.microsoft.com/office/powerpoint/2010/main" val="4105799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2844882" y="3013502"/>
            <a:ext cx="3454279" cy="830997"/>
          </a:xfrm>
          <a:prstGeom prst="rect">
            <a:avLst/>
          </a:prstGeom>
        </p:spPr>
        <p:txBody>
          <a:bodyPr wrap="none">
            <a:spAutoFit/>
          </a:bodyPr>
          <a:lstStyle/>
          <a:p>
            <a:pPr algn="ctr"/>
            <a:r>
              <a:rPr lang="fr-FR" sz="2400" b="1" dirty="0" smtClean="0">
                <a:solidFill>
                  <a:srgbClr val="FF0000"/>
                </a:solidFill>
              </a:rPr>
              <a:t>7.1 Les plasmides R et Col</a:t>
            </a:r>
          </a:p>
          <a:p>
            <a:pPr algn="ctr"/>
            <a:endParaRPr lang="fr-FR" sz="2400" b="1" dirty="0">
              <a:solidFill>
                <a:srgbClr val="FF0000"/>
              </a:solidFill>
            </a:endParaRPr>
          </a:p>
        </p:txBody>
      </p:sp>
    </p:spTree>
    <p:extLst>
      <p:ext uri="{BB962C8B-B14F-4D97-AF65-F5344CB8AC3E}">
        <p14:creationId xmlns:p14="http://schemas.microsoft.com/office/powerpoint/2010/main" val="405345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p:cNvGrpSpPr/>
          <p:nvPr/>
        </p:nvGrpSpPr>
        <p:grpSpPr>
          <a:xfrm>
            <a:off x="817373" y="332656"/>
            <a:ext cx="7509254" cy="5985021"/>
            <a:chOff x="1076149" y="508610"/>
            <a:chExt cx="7509254" cy="5985021"/>
          </a:xfrm>
        </p:grpSpPr>
        <p:cxnSp>
          <p:nvCxnSpPr>
            <p:cNvPr id="17" name="Connecteur droit avec flèche 16"/>
            <p:cNvCxnSpPr>
              <a:endCxn id="16" idx="0"/>
            </p:cNvCxnSpPr>
            <p:nvPr/>
          </p:nvCxnSpPr>
          <p:spPr>
            <a:xfrm>
              <a:off x="6050715" y="803795"/>
              <a:ext cx="432754" cy="457081"/>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2058" name="Connecteur droit avec flèche 2057"/>
            <p:cNvCxnSpPr/>
            <p:nvPr/>
          </p:nvCxnSpPr>
          <p:spPr>
            <a:xfrm flipH="1">
              <a:off x="2041404" y="803323"/>
              <a:ext cx="800770" cy="629146"/>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grpSp>
          <p:nvGrpSpPr>
            <p:cNvPr id="20" name="Groupe 19"/>
            <p:cNvGrpSpPr/>
            <p:nvPr/>
          </p:nvGrpSpPr>
          <p:grpSpPr>
            <a:xfrm>
              <a:off x="1076149" y="1485320"/>
              <a:ext cx="6991702" cy="3383840"/>
              <a:chOff x="940755" y="1268760"/>
              <a:chExt cx="6991702" cy="3383840"/>
            </a:xfrm>
          </p:grpSpPr>
          <p:grpSp>
            <p:nvGrpSpPr>
              <p:cNvPr id="12" name="Groupe 11"/>
              <p:cNvGrpSpPr/>
              <p:nvPr/>
            </p:nvGrpSpPr>
            <p:grpSpPr>
              <a:xfrm>
                <a:off x="940755" y="1268760"/>
                <a:ext cx="2509963" cy="3383840"/>
                <a:chOff x="971600" y="1268760"/>
                <a:chExt cx="2509963" cy="3383840"/>
              </a:xfrm>
            </p:grpSpPr>
            <p:sp>
              <p:nvSpPr>
                <p:cNvPr id="3" name="ZoneTexte 2"/>
                <p:cNvSpPr txBox="1"/>
                <p:nvPr/>
              </p:nvSpPr>
              <p:spPr>
                <a:xfrm>
                  <a:off x="971600" y="1268760"/>
                  <a:ext cx="2509963" cy="369332"/>
                </a:xfrm>
                <a:prstGeom prst="rect">
                  <a:avLst/>
                </a:prstGeom>
                <a:noFill/>
                <a:ln w="3175">
                  <a:noFill/>
                </a:ln>
              </p:spPr>
              <p:txBody>
                <a:bodyPr wrap="square" rtlCol="0">
                  <a:spAutoFit/>
                </a:bodyPr>
                <a:lstStyle/>
                <a:p>
                  <a:pPr algn="ctr"/>
                  <a:r>
                    <a:rPr lang="fr-FR" b="1" dirty="0"/>
                    <a:t>culture en milieu liquide</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35365" y="1778605"/>
                  <a:ext cx="1982433" cy="22466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108137" y="4067825"/>
                  <a:ext cx="2236888" cy="584775"/>
                </a:xfrm>
                <a:prstGeom prst="rect">
                  <a:avLst/>
                </a:prstGeom>
                <a:noFill/>
                <a:ln>
                  <a:noFill/>
                </a:ln>
              </p:spPr>
              <p:txBody>
                <a:bodyPr wrap="square" rtlCol="0">
                  <a:spAutoFit/>
                </a:bodyPr>
                <a:lstStyle/>
                <a:p>
                  <a:pPr algn="ctr"/>
                  <a:r>
                    <a:rPr lang="fr-FR" sz="1600" dirty="0"/>
                    <a:t>culture de bactéries en milieu LB (</a:t>
                  </a:r>
                  <a:r>
                    <a:rPr lang="fr-FR" sz="1600" dirty="0" err="1"/>
                    <a:t>Luria</a:t>
                  </a:r>
                  <a:r>
                    <a:rPr lang="fr-FR" sz="1600" dirty="0"/>
                    <a:t> </a:t>
                  </a:r>
                  <a:r>
                    <a:rPr lang="fr-FR" sz="1600" dirty="0" err="1"/>
                    <a:t>Bertani</a:t>
                  </a:r>
                  <a:r>
                    <a:rPr lang="fr-FR" sz="1600" dirty="0"/>
                    <a:t>)</a:t>
                  </a:r>
                </a:p>
              </p:txBody>
            </p:sp>
          </p:grpSp>
          <p:sp>
            <p:nvSpPr>
              <p:cNvPr id="23" name="ZoneTexte 22"/>
              <p:cNvSpPr txBox="1"/>
              <p:nvPr/>
            </p:nvSpPr>
            <p:spPr>
              <a:xfrm>
                <a:off x="3648538" y="1275419"/>
                <a:ext cx="2509963" cy="369332"/>
              </a:xfrm>
              <a:prstGeom prst="rect">
                <a:avLst/>
              </a:prstGeom>
              <a:noFill/>
              <a:ln w="3175">
                <a:noFill/>
              </a:ln>
            </p:spPr>
            <p:txBody>
              <a:bodyPr wrap="square" rtlCol="0">
                <a:spAutoFit/>
              </a:bodyPr>
              <a:lstStyle/>
              <a:p>
                <a:pPr algn="ctr"/>
                <a:r>
                  <a:rPr lang="fr-FR" b="1" dirty="0"/>
                  <a:t>culture en </a:t>
                </a:r>
                <a:r>
                  <a:rPr lang="fr-FR" b="1" dirty="0" smtClean="0"/>
                  <a:t>milieu solide</a:t>
                </a:r>
                <a:endParaRPr lang="fr-FR" b="1" dirty="0"/>
              </a:p>
            </p:txBody>
          </p:sp>
          <p:sp>
            <p:nvSpPr>
              <p:cNvPr id="24" name="ZoneTexte 23"/>
              <p:cNvSpPr txBox="1"/>
              <p:nvPr/>
            </p:nvSpPr>
            <p:spPr>
              <a:xfrm>
                <a:off x="3789371" y="4067825"/>
                <a:ext cx="2155699" cy="584775"/>
              </a:xfrm>
              <a:prstGeom prst="rect">
                <a:avLst/>
              </a:prstGeom>
              <a:noFill/>
              <a:ln>
                <a:noFill/>
              </a:ln>
            </p:spPr>
            <p:txBody>
              <a:bodyPr wrap="square" rtlCol="0">
                <a:spAutoFit/>
              </a:bodyPr>
              <a:lstStyle/>
              <a:p>
                <a:pPr algn="ctr"/>
                <a:r>
                  <a:rPr lang="fr-FR" sz="1600" dirty="0"/>
                  <a:t>culture sur LB </a:t>
                </a:r>
                <a:r>
                  <a:rPr lang="fr-FR" sz="1600"/>
                  <a:t>+ </a:t>
                </a:r>
                <a:r>
                  <a:rPr lang="fr-FR" sz="1600" smtClean="0"/>
                  <a:t>agar</a:t>
                </a:r>
                <a:endParaRPr lang="fr-FR" sz="1600" dirty="0" smtClean="0"/>
              </a:p>
              <a:p>
                <a:pPr algn="ctr"/>
                <a:r>
                  <a:rPr lang="fr-FR" sz="1600" dirty="0" smtClean="0"/>
                  <a:t>(</a:t>
                </a:r>
                <a:r>
                  <a:rPr lang="fr-FR" sz="1400" i="1" dirty="0" smtClean="0"/>
                  <a:t>Escherichia coli</a:t>
                </a:r>
                <a:r>
                  <a:rPr lang="fr-FR" sz="1600" dirty="0" smtClean="0"/>
                  <a:t>)</a:t>
                </a:r>
                <a:endParaRPr lang="fr-FR" sz="1600" dirty="0"/>
              </a:p>
            </p:txBody>
          </p:sp>
          <p:pic>
            <p:nvPicPr>
              <p:cNvPr id="15" name="Image 14"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756326" y="1778067"/>
                <a:ext cx="2294389" cy="2247153"/>
              </a:xfrm>
              <a:prstGeom prst="rect">
                <a:avLst/>
              </a:prstGeom>
              <a:ln w="3175">
                <a:solidFill>
                  <a:schemeClr val="tx1"/>
                </a:solidFill>
              </a:ln>
            </p:spPr>
          </p:pic>
          <p:cxnSp>
            <p:nvCxnSpPr>
              <p:cNvPr id="6" name="Connecteur droit 5"/>
              <p:cNvCxnSpPr/>
              <p:nvPr/>
            </p:nvCxnSpPr>
            <p:spPr>
              <a:xfrm flipV="1">
                <a:off x="4796730" y="2780397"/>
                <a:ext cx="1786335" cy="576595"/>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6576080" y="2322844"/>
                <a:ext cx="1356377" cy="830997"/>
              </a:xfrm>
              <a:prstGeom prst="rect">
                <a:avLst/>
              </a:prstGeom>
              <a:noFill/>
            </p:spPr>
            <p:txBody>
              <a:bodyPr wrap="square" rtlCol="0">
                <a:spAutoFit/>
              </a:bodyPr>
              <a:lstStyle/>
              <a:p>
                <a:pPr algn="ctr"/>
                <a:r>
                  <a:rPr lang="fr-FR" sz="1600" dirty="0"/>
                  <a:t>1 colonie </a:t>
                </a:r>
              </a:p>
              <a:p>
                <a:pPr algn="ctr"/>
                <a:r>
                  <a:rPr lang="fr-FR" sz="1600" dirty="0" smtClean="0"/>
                  <a:t>1.10</a:t>
                </a:r>
                <a:r>
                  <a:rPr lang="fr-FR" sz="1600" baseline="30000" dirty="0" smtClean="0"/>
                  <a:t>6</a:t>
                </a:r>
                <a:r>
                  <a:rPr lang="fr-FR" sz="1600" dirty="0" smtClean="0"/>
                  <a:t> </a:t>
                </a:r>
                <a:r>
                  <a:rPr lang="fr-FR" sz="1600" dirty="0"/>
                  <a:t>à 1. </a:t>
                </a:r>
                <a:r>
                  <a:rPr lang="fr-FR" sz="1600" dirty="0" smtClean="0"/>
                  <a:t>10</a:t>
                </a:r>
                <a:r>
                  <a:rPr lang="fr-FR" sz="1600" baseline="30000" dirty="0" smtClean="0"/>
                  <a:t>7</a:t>
                </a:r>
              </a:p>
              <a:p>
                <a:pPr algn="ctr"/>
                <a:r>
                  <a:rPr lang="fr-FR" sz="1600" dirty="0" smtClean="0"/>
                  <a:t>bactéries</a:t>
                </a:r>
                <a:endParaRPr lang="fr-FR" sz="1600" dirty="0"/>
              </a:p>
            </p:txBody>
          </p:sp>
        </p:grpSp>
        <p:sp>
          <p:nvSpPr>
            <p:cNvPr id="2" name="ZoneTexte 1"/>
            <p:cNvSpPr txBox="1"/>
            <p:nvPr/>
          </p:nvSpPr>
          <p:spPr>
            <a:xfrm>
              <a:off x="2722914" y="508610"/>
              <a:ext cx="4215725" cy="400110"/>
            </a:xfrm>
            <a:prstGeom prst="rect">
              <a:avLst/>
            </a:prstGeom>
            <a:noFill/>
          </p:spPr>
          <p:txBody>
            <a:bodyPr wrap="square" rtlCol="0">
              <a:spAutoFit/>
            </a:bodyPr>
            <a:lstStyle/>
            <a:p>
              <a:pPr algn="ctr"/>
              <a:r>
                <a:rPr lang="fr-FR" sz="2000" b="1" dirty="0" smtClean="0">
                  <a:solidFill>
                    <a:srgbClr val="FF0000"/>
                  </a:solidFill>
                </a:rPr>
                <a:t>Observation des bactéries en culture </a:t>
              </a:r>
              <a:endParaRPr lang="fr-FR" sz="2000" b="1" dirty="0">
                <a:solidFill>
                  <a:srgbClr val="FF0000"/>
                </a:solidFill>
              </a:endParaRPr>
            </a:p>
          </p:txBody>
        </p:sp>
        <p:sp>
          <p:nvSpPr>
            <p:cNvPr id="25" name="ZoneTexte 24"/>
            <p:cNvSpPr txBox="1"/>
            <p:nvPr/>
          </p:nvSpPr>
          <p:spPr>
            <a:xfrm>
              <a:off x="3013752" y="5240357"/>
              <a:ext cx="3666111" cy="630942"/>
            </a:xfrm>
            <a:prstGeom prst="rect">
              <a:avLst/>
            </a:prstGeom>
            <a:noFill/>
          </p:spPr>
          <p:txBody>
            <a:bodyPr wrap="square" rtlCol="0">
              <a:spAutoFit/>
            </a:bodyPr>
            <a:lstStyle/>
            <a:p>
              <a:pPr algn="just"/>
              <a:r>
                <a:rPr lang="fr-FR" sz="1600" b="1" dirty="0"/>
                <a:t>aspect des </a:t>
              </a:r>
              <a:r>
                <a:rPr lang="fr-FR" sz="1600" b="1" dirty="0" smtClean="0"/>
                <a:t>colonies: </a:t>
              </a:r>
              <a:r>
                <a:rPr lang="fr-FR" sz="1600" dirty="0" smtClean="0"/>
                <a:t>couleur,</a:t>
              </a:r>
              <a:r>
                <a:rPr lang="fr-FR" sz="1600" dirty="0"/>
                <a:t> </a:t>
              </a:r>
              <a:r>
                <a:rPr lang="fr-FR" sz="1600" dirty="0" smtClean="0"/>
                <a:t>formes (bord  lisse, bord irréguliers), </a:t>
              </a:r>
              <a:r>
                <a:rPr lang="fr-FR" sz="1600" dirty="0"/>
                <a:t>taille, </a:t>
              </a:r>
              <a:r>
                <a:rPr lang="fr-FR" sz="1600" dirty="0" smtClean="0"/>
                <a:t>etc…</a:t>
              </a:r>
              <a:endParaRPr lang="fr-FR" sz="1600" dirty="0"/>
            </a:p>
            <a:p>
              <a:pPr algn="ctr"/>
              <a:endParaRPr lang="fr-FR" sz="300" dirty="0" smtClean="0"/>
            </a:p>
          </p:txBody>
        </p:sp>
        <p:pic>
          <p:nvPicPr>
            <p:cNvPr id="35" name="Image 34" descr="Capture d’écr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3330" y="4656309"/>
              <a:ext cx="1902073" cy="1837322"/>
            </a:xfrm>
            <a:prstGeom prst="rect">
              <a:avLst/>
            </a:prstGeom>
          </p:spPr>
        </p:pic>
        <p:sp>
          <p:nvSpPr>
            <p:cNvPr id="37" name="ZoneTexte 36"/>
            <p:cNvSpPr txBox="1"/>
            <p:nvPr/>
          </p:nvSpPr>
          <p:spPr>
            <a:xfrm>
              <a:off x="3766687" y="6029815"/>
              <a:ext cx="2160240" cy="369332"/>
            </a:xfrm>
            <a:prstGeom prst="rect">
              <a:avLst/>
            </a:prstGeom>
            <a:noFill/>
          </p:spPr>
          <p:txBody>
            <a:bodyPr wrap="square" rtlCol="0">
              <a:spAutoFit/>
            </a:bodyPr>
            <a:lstStyle/>
            <a:p>
              <a:pPr algn="ctr"/>
              <a:r>
                <a:rPr lang="fr-FR" b="1" dirty="0">
                  <a:solidFill>
                    <a:srgbClr val="FF0000"/>
                  </a:solidFill>
                </a:rPr>
                <a:t>phénotypes </a:t>
              </a:r>
              <a:r>
                <a:rPr lang="fr-FR" b="1" dirty="0" smtClean="0">
                  <a:solidFill>
                    <a:srgbClr val="FF0000"/>
                  </a:solidFill>
                </a:rPr>
                <a:t>visibles</a:t>
              </a:r>
              <a:endParaRPr lang="fr-FR" b="1" dirty="0">
                <a:solidFill>
                  <a:srgbClr val="FF0000"/>
                </a:solidFill>
              </a:endParaRPr>
            </a:p>
          </p:txBody>
        </p:sp>
      </p:grpSp>
    </p:spTree>
    <p:extLst>
      <p:ext uri="{BB962C8B-B14F-4D97-AF65-F5344CB8AC3E}">
        <p14:creationId xmlns:p14="http://schemas.microsoft.com/office/powerpoint/2010/main" val="1043271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4343285" y="603118"/>
            <a:ext cx="4405179" cy="5651764"/>
            <a:chOff x="2009775" y="404664"/>
            <a:chExt cx="5124450" cy="6331546"/>
          </a:xfrm>
        </p:grpSpPr>
        <p:sp>
          <p:nvSpPr>
            <p:cNvPr id="2" name="ZoneTexte 1"/>
            <p:cNvSpPr txBox="1"/>
            <p:nvPr/>
          </p:nvSpPr>
          <p:spPr>
            <a:xfrm>
              <a:off x="2519773" y="404664"/>
              <a:ext cx="4104456" cy="827509"/>
            </a:xfrm>
            <a:prstGeom prst="rect">
              <a:avLst/>
            </a:prstGeom>
            <a:noFill/>
          </p:spPr>
          <p:txBody>
            <a:bodyPr wrap="square" rtlCol="0">
              <a:spAutoFit/>
            </a:bodyPr>
            <a:lstStyle/>
            <a:p>
              <a:pPr algn="ctr"/>
              <a:r>
                <a:rPr lang="fr-FR" sz="2400" b="1" dirty="0"/>
                <a:t>Les plasmides R</a:t>
              </a:r>
            </a:p>
            <a:p>
              <a:pPr algn="ctr"/>
              <a:r>
                <a:rPr lang="fr-FR" b="1" dirty="0"/>
                <a:t>R</a:t>
              </a:r>
              <a:r>
                <a:rPr lang="fr-FR" dirty="0"/>
                <a:t>ésistance aux antibiotiques</a:t>
              </a:r>
            </a:p>
          </p:txBody>
        </p:sp>
        <p:pic>
          <p:nvPicPr>
            <p:cNvPr id="1026" name="Picture 2" descr="Résultat de recherche d'images pour &quot;plasmide R RTF&quot;"/>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009775" y="2132856"/>
              <a:ext cx="5124450" cy="3067050"/>
            </a:xfrm>
            <a:prstGeom prst="rect">
              <a:avLst/>
            </a:prstGeom>
            <a:noFill/>
            <a:extLst>
              <a:ext uri="{909E8E84-426E-40DD-AFC4-6F175D3DCCD1}">
                <a14:hiddenFill xmlns:a14="http://schemas.microsoft.com/office/drawing/2010/main">
                  <a:solidFill>
                    <a:srgbClr val="FFFFFF"/>
                  </a:solidFill>
                </a14:hiddenFill>
              </a:ext>
            </a:extLst>
          </p:spPr>
        </p:pic>
        <p:sp>
          <p:nvSpPr>
            <p:cNvPr id="3" name="Accolade ouvrante 2"/>
            <p:cNvSpPr/>
            <p:nvPr/>
          </p:nvSpPr>
          <p:spPr>
            <a:xfrm rot="16200000">
              <a:off x="4261766" y="3400510"/>
              <a:ext cx="432049" cy="4233442"/>
            </a:xfrm>
            <a:prstGeom prst="leftBrace">
              <a:avLst>
                <a:gd name="adj1" fmla="val 42507"/>
                <a:gd name="adj2" fmla="val 50000"/>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ZoneTexte 3"/>
            <p:cNvSpPr txBox="1"/>
            <p:nvPr/>
          </p:nvSpPr>
          <p:spPr>
            <a:xfrm>
              <a:off x="2216125" y="5805263"/>
              <a:ext cx="4523329" cy="930947"/>
            </a:xfrm>
            <a:prstGeom prst="rect">
              <a:avLst/>
            </a:prstGeom>
            <a:noFill/>
          </p:spPr>
          <p:txBody>
            <a:bodyPr wrap="square" rtlCol="0">
              <a:spAutoFit/>
            </a:bodyPr>
            <a:lstStyle/>
            <a:p>
              <a:pPr algn="ctr"/>
              <a:r>
                <a:rPr lang="fr-FR" sz="1600" b="1" dirty="0"/>
                <a:t>RTF équivalent de l’opéron </a:t>
              </a:r>
              <a:r>
                <a:rPr lang="fr-FR" sz="1600" b="1" dirty="0" err="1"/>
                <a:t>Tra</a:t>
              </a:r>
              <a:r>
                <a:rPr lang="fr-FR" sz="1600" b="1" dirty="0"/>
                <a:t> du Facteur F</a:t>
              </a:r>
            </a:p>
            <a:p>
              <a:pPr marL="285750" indent="-285750" algn="ctr">
                <a:buFont typeface="Symbol"/>
                <a:buChar char="Þ"/>
              </a:pPr>
              <a:r>
                <a:rPr lang="fr-FR" sz="1600" b="1" dirty="0">
                  <a:sym typeface="Symbol"/>
                </a:rPr>
                <a:t>gènes de synthèse du </a:t>
              </a:r>
              <a:r>
                <a:rPr lang="fr-FR" sz="1600" b="1" dirty="0" err="1">
                  <a:sym typeface="Symbol"/>
                </a:rPr>
                <a:t>pilus</a:t>
              </a:r>
              <a:endParaRPr lang="fr-FR" sz="1600" b="1" dirty="0">
                <a:sym typeface="Symbol"/>
              </a:endParaRPr>
            </a:p>
            <a:p>
              <a:pPr algn="ctr"/>
              <a:r>
                <a:rPr lang="fr-FR" sz="1600" b="1" dirty="0">
                  <a:solidFill>
                    <a:srgbClr val="FF0000"/>
                  </a:solidFill>
                  <a:sym typeface="Symbol"/>
                </a:rPr>
                <a:t>conjugaison</a:t>
              </a:r>
              <a:endParaRPr lang="fr-FR" sz="1600" b="1" dirty="0">
                <a:solidFill>
                  <a:srgbClr val="FF0000"/>
                </a:solidFill>
              </a:endParaRPr>
            </a:p>
          </p:txBody>
        </p:sp>
      </p:grpSp>
      <p:sp>
        <p:nvSpPr>
          <p:cNvPr id="5" name="ZoneTexte 4"/>
          <p:cNvSpPr txBox="1"/>
          <p:nvPr/>
        </p:nvSpPr>
        <p:spPr>
          <a:xfrm>
            <a:off x="5604722" y="3805276"/>
            <a:ext cx="1720331" cy="461665"/>
          </a:xfrm>
          <a:prstGeom prst="rect">
            <a:avLst/>
          </a:prstGeom>
          <a:noFill/>
        </p:spPr>
        <p:txBody>
          <a:bodyPr wrap="square" rtlCol="0">
            <a:spAutoFit/>
          </a:bodyPr>
          <a:lstStyle/>
          <a:p>
            <a:pPr algn="ctr"/>
            <a:r>
              <a:rPr lang="fr-FR" sz="1200" dirty="0"/>
              <a:t>(taille comparable à celle du plasmide F)</a:t>
            </a:r>
          </a:p>
        </p:txBody>
      </p:sp>
      <p:grpSp>
        <p:nvGrpSpPr>
          <p:cNvPr id="11" name="Groupe 10"/>
          <p:cNvGrpSpPr/>
          <p:nvPr/>
        </p:nvGrpSpPr>
        <p:grpSpPr>
          <a:xfrm>
            <a:off x="363855" y="548680"/>
            <a:ext cx="3332396" cy="5239935"/>
            <a:chOff x="363855" y="423702"/>
            <a:chExt cx="3332396" cy="5239935"/>
          </a:xfrm>
        </p:grpSpPr>
        <p:sp>
          <p:nvSpPr>
            <p:cNvPr id="6" name="ZoneTexte 5"/>
            <p:cNvSpPr txBox="1"/>
            <p:nvPr/>
          </p:nvSpPr>
          <p:spPr>
            <a:xfrm>
              <a:off x="363855" y="2770537"/>
              <a:ext cx="3332396" cy="2893100"/>
            </a:xfrm>
            <a:prstGeom prst="rect">
              <a:avLst/>
            </a:prstGeom>
            <a:noFill/>
            <a:ln w="3175">
              <a:solidFill>
                <a:schemeClr val="tx1"/>
              </a:solidFill>
            </a:ln>
          </p:spPr>
          <p:txBody>
            <a:bodyPr wrap="square" rtlCol="0">
              <a:spAutoFit/>
            </a:bodyPr>
            <a:lstStyle/>
            <a:p>
              <a:pPr algn="just"/>
              <a:endParaRPr lang="fr-FR" sz="1400" b="1" dirty="0"/>
            </a:p>
            <a:p>
              <a:pPr algn="just"/>
              <a:r>
                <a:rPr lang="fr-FR" sz="1400" b="1" dirty="0"/>
                <a:t>Japon, 1950: </a:t>
              </a:r>
              <a:r>
                <a:rPr lang="fr-FR" sz="1400" dirty="0"/>
                <a:t>introduction et utilisation massive de la streptomycine, </a:t>
              </a:r>
              <a:r>
                <a:rPr lang="fr-FR" sz="1400" dirty="0" err="1"/>
                <a:t>tetracycline</a:t>
              </a:r>
              <a:r>
                <a:rPr lang="fr-FR" sz="1400" dirty="0"/>
                <a:t>, et du chloramphénicol</a:t>
              </a:r>
            </a:p>
            <a:p>
              <a:pPr algn="just"/>
              <a:endParaRPr lang="fr-FR" sz="700" dirty="0"/>
            </a:p>
            <a:p>
              <a:pPr algn="just"/>
              <a:r>
                <a:rPr lang="fr-FR" sz="1400" b="1" dirty="0"/>
                <a:t>Japon 1955: </a:t>
              </a:r>
              <a:r>
                <a:rPr lang="fr-FR" sz="1400" dirty="0"/>
                <a:t>épidémie de dysenterie due à la bactérie </a:t>
              </a:r>
              <a:r>
                <a:rPr lang="fr-FR" sz="1400" i="1" dirty="0" err="1"/>
                <a:t>shigella</a:t>
              </a:r>
              <a:r>
                <a:rPr lang="fr-FR" sz="1400" i="1" dirty="0"/>
                <a:t> </a:t>
              </a:r>
              <a:r>
                <a:rPr lang="fr-FR" sz="1400" i="1" dirty="0" err="1"/>
                <a:t>dysenteriae</a:t>
              </a:r>
              <a:r>
                <a:rPr lang="fr-FR" sz="1400" i="1" dirty="0"/>
                <a:t> </a:t>
              </a:r>
              <a:r>
                <a:rPr lang="fr-FR" sz="1400" dirty="0"/>
                <a:t>devenue résistante aux 3 antibiotiques et aux sulfamides</a:t>
              </a:r>
            </a:p>
            <a:p>
              <a:pPr algn="just"/>
              <a:endParaRPr lang="fr-FR" sz="700" dirty="0"/>
            </a:p>
            <a:p>
              <a:pPr algn="just"/>
              <a:r>
                <a:rPr lang="fr-FR" sz="1400" b="1" dirty="0"/>
                <a:t>1960, </a:t>
              </a:r>
              <a:r>
                <a:rPr lang="fr-FR" sz="1400" b="1" dirty="0" err="1"/>
                <a:t>Akiba</a:t>
              </a:r>
              <a:r>
                <a:rPr lang="fr-FR" sz="1400" b="1" dirty="0"/>
                <a:t> T.: </a:t>
              </a:r>
              <a:r>
                <a:rPr lang="fr-FR" sz="1400" dirty="0"/>
                <a:t>l’acquisition de la résistance est due à la présence d’un plasmide provenant de </a:t>
              </a:r>
              <a:r>
                <a:rPr lang="fr-FR" sz="1400" i="1" dirty="0"/>
                <a:t>E. coli</a:t>
              </a:r>
              <a:r>
                <a:rPr lang="fr-FR" sz="1400" dirty="0"/>
                <a:t>.</a:t>
              </a:r>
            </a:p>
            <a:p>
              <a:pPr algn="just"/>
              <a:endParaRPr lang="fr-FR" sz="1400" dirty="0"/>
            </a:p>
          </p:txBody>
        </p:sp>
        <p:grpSp>
          <p:nvGrpSpPr>
            <p:cNvPr id="10" name="Groupe 9"/>
            <p:cNvGrpSpPr/>
            <p:nvPr/>
          </p:nvGrpSpPr>
          <p:grpSpPr>
            <a:xfrm>
              <a:off x="363855" y="423702"/>
              <a:ext cx="3332396" cy="2346796"/>
              <a:chOff x="363855" y="423702"/>
              <a:chExt cx="3332396" cy="2346796"/>
            </a:xfrm>
          </p:grpSpPr>
          <p:pic>
            <p:nvPicPr>
              <p:cNvPr id="8" name="Image 7"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55" y="423702"/>
                <a:ext cx="1512168" cy="2342216"/>
              </a:xfrm>
              <a:prstGeom prst="rect">
                <a:avLst/>
              </a:prstGeom>
              <a:ln>
                <a:solidFill>
                  <a:schemeClr val="tx1"/>
                </a:solidFill>
              </a:ln>
            </p:spPr>
          </p:pic>
          <p:sp>
            <p:nvSpPr>
              <p:cNvPr id="9" name="ZoneTexte 8"/>
              <p:cNvSpPr txBox="1"/>
              <p:nvPr/>
            </p:nvSpPr>
            <p:spPr>
              <a:xfrm>
                <a:off x="1876023" y="423702"/>
                <a:ext cx="1820228" cy="2346796"/>
              </a:xfrm>
              <a:prstGeom prst="rect">
                <a:avLst/>
              </a:prstGeom>
              <a:noFill/>
              <a:ln>
                <a:solidFill>
                  <a:schemeClr val="tx1"/>
                </a:solidFill>
              </a:ln>
            </p:spPr>
            <p:txBody>
              <a:bodyPr wrap="square" rtlCol="0">
                <a:spAutoFit/>
              </a:bodyPr>
              <a:lstStyle/>
              <a:p>
                <a:pPr algn="ctr"/>
                <a:endParaRPr lang="fr-FR" sz="1050" b="1" dirty="0"/>
              </a:p>
              <a:p>
                <a:pPr algn="ctr"/>
                <a:r>
                  <a:rPr lang="fr-FR" b="1" dirty="0" err="1"/>
                  <a:t>Kiyoshi</a:t>
                </a:r>
                <a:r>
                  <a:rPr lang="fr-FR" b="1" dirty="0"/>
                  <a:t> Shiga</a:t>
                </a:r>
              </a:p>
              <a:p>
                <a:pPr algn="ctr"/>
                <a:r>
                  <a:rPr lang="fr-FR" sz="1600" dirty="0"/>
                  <a:t>1871-1957</a:t>
                </a:r>
              </a:p>
              <a:p>
                <a:pPr algn="ctr"/>
                <a:endParaRPr lang="fr-FR" sz="1600" dirty="0"/>
              </a:p>
              <a:p>
                <a:pPr algn="ctr"/>
                <a:r>
                  <a:rPr lang="fr-FR" sz="1600" dirty="0"/>
                  <a:t>découvre en 1896 le bacille </a:t>
                </a:r>
              </a:p>
              <a:p>
                <a:pPr algn="ctr"/>
                <a:r>
                  <a:rPr lang="fr-FR" sz="1600" i="1" dirty="0" err="1"/>
                  <a:t>Shigella</a:t>
                </a:r>
                <a:r>
                  <a:rPr lang="fr-FR" sz="1600" i="1" dirty="0"/>
                  <a:t> </a:t>
                </a:r>
                <a:r>
                  <a:rPr lang="fr-FR" sz="1600" i="1" dirty="0" err="1"/>
                  <a:t>dysenteria</a:t>
                </a:r>
                <a:r>
                  <a:rPr lang="fr-FR" sz="1600" i="1" dirty="0"/>
                  <a:t>, </a:t>
                </a:r>
                <a:r>
                  <a:rPr lang="fr-FR" sz="1600" dirty="0"/>
                  <a:t>mortel à l’époque dans 30% des cas</a:t>
                </a:r>
              </a:p>
              <a:p>
                <a:pPr marL="285750" indent="-285750" algn="just">
                  <a:buFontTx/>
                  <a:buChar char="-"/>
                </a:pPr>
                <a:endParaRPr lang="fr-FR" sz="600" dirty="0"/>
              </a:p>
            </p:txBody>
          </p:sp>
        </p:grpSp>
      </p:grpSp>
    </p:spTree>
    <p:extLst>
      <p:ext uri="{BB962C8B-B14F-4D97-AF65-F5344CB8AC3E}">
        <p14:creationId xmlns:p14="http://schemas.microsoft.com/office/powerpoint/2010/main" val="417383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0164" y="177067"/>
            <a:ext cx="8343673" cy="1015663"/>
          </a:xfrm>
          <a:prstGeom prst="rect">
            <a:avLst/>
          </a:prstGeom>
          <a:noFill/>
        </p:spPr>
        <p:txBody>
          <a:bodyPr wrap="square" rtlCol="0">
            <a:spAutoFit/>
          </a:bodyPr>
          <a:lstStyle/>
          <a:p>
            <a:pPr algn="ctr"/>
            <a:r>
              <a:rPr lang="fr-FR" sz="2400" b="1" dirty="0"/>
              <a:t>Les plasmides </a:t>
            </a:r>
            <a:r>
              <a:rPr lang="fr-FR" sz="2400" b="1" u="sng" dirty="0"/>
              <a:t>Col</a:t>
            </a:r>
            <a:r>
              <a:rPr lang="fr-FR" sz="2400" b="1" dirty="0"/>
              <a:t> issu d’</a:t>
            </a:r>
            <a:r>
              <a:rPr lang="fr-FR" sz="2400" b="1" i="1" dirty="0" err="1"/>
              <a:t>E.coli</a:t>
            </a:r>
            <a:endParaRPr lang="fr-FR" sz="2400" b="1" i="1" dirty="0"/>
          </a:p>
          <a:p>
            <a:pPr algn="ctr"/>
            <a:r>
              <a:rPr lang="fr-FR" dirty="0">
                <a:sym typeface="Symbol"/>
              </a:rPr>
              <a:t>Ces plasmides permettent  la synthèse de bactériocines (= les colicines) qui sont secrétées par </a:t>
            </a:r>
            <a:r>
              <a:rPr lang="fr-FR" i="1" dirty="0">
                <a:sym typeface="Symbol"/>
              </a:rPr>
              <a:t>E. coli </a:t>
            </a:r>
            <a:r>
              <a:rPr lang="fr-FR" dirty="0">
                <a:sym typeface="Symbol"/>
              </a:rPr>
              <a:t>qui élimine ainsi les bactéries compétitrices de sa niche écologique</a:t>
            </a:r>
            <a:endParaRPr lang="fr-FR" dirty="0"/>
          </a:p>
        </p:txBody>
      </p:sp>
      <p:grpSp>
        <p:nvGrpSpPr>
          <p:cNvPr id="9" name="Groupe 8"/>
          <p:cNvGrpSpPr/>
          <p:nvPr/>
        </p:nvGrpSpPr>
        <p:grpSpPr>
          <a:xfrm>
            <a:off x="991910" y="1705866"/>
            <a:ext cx="6963282" cy="5120799"/>
            <a:chOff x="903622" y="1309927"/>
            <a:chExt cx="6963282" cy="5120799"/>
          </a:xfrm>
        </p:grpSpPr>
        <p:pic>
          <p:nvPicPr>
            <p:cNvPr id="1026" name="Picture 2" descr="Résultat de recherche d'images pour &quot;cole1 plasmid gen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09927"/>
              <a:ext cx="6823296" cy="512079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p:nvGrpSpPr>
          <p:grpSpPr>
            <a:xfrm>
              <a:off x="903622" y="1309927"/>
              <a:ext cx="6963282" cy="4783369"/>
              <a:chOff x="903622" y="1309927"/>
              <a:chExt cx="6963282" cy="4783369"/>
            </a:xfrm>
          </p:grpSpPr>
          <p:sp>
            <p:nvSpPr>
              <p:cNvPr id="3" name="ZoneTexte 2"/>
              <p:cNvSpPr txBox="1"/>
              <p:nvPr/>
            </p:nvSpPr>
            <p:spPr>
              <a:xfrm>
                <a:off x="1076111" y="2016636"/>
                <a:ext cx="2691569" cy="554383"/>
              </a:xfrm>
              <a:prstGeom prst="rect">
                <a:avLst/>
              </a:prstGeom>
              <a:solidFill>
                <a:schemeClr val="bg1"/>
              </a:solidFill>
              <a:ln w="3175">
                <a:noFill/>
              </a:ln>
            </p:spPr>
            <p:txBody>
              <a:bodyPr wrap="square" rtlCol="0">
                <a:spAutoFit/>
              </a:bodyPr>
              <a:lstStyle/>
              <a:p>
                <a:pPr>
                  <a:lnSpc>
                    <a:spcPts val="1800"/>
                  </a:lnSpc>
                </a:pPr>
                <a:endParaRPr lang="fr-FR" b="1" dirty="0">
                  <a:solidFill>
                    <a:srgbClr val="FF0000"/>
                  </a:solidFill>
                  <a:latin typeface="Angsana New" pitchFamily="18" charset="-34"/>
                  <a:cs typeface="Angsana New" pitchFamily="18" charset="-34"/>
                </a:endParaRPr>
              </a:p>
              <a:p>
                <a:pPr>
                  <a:lnSpc>
                    <a:spcPts val="1800"/>
                  </a:lnSpc>
                </a:pPr>
                <a:r>
                  <a:rPr lang="fr-FR" b="1" dirty="0">
                    <a:solidFill>
                      <a:srgbClr val="FF0000"/>
                    </a:solidFill>
                    <a:latin typeface="Angsana New" pitchFamily="18" charset="-34"/>
                    <a:cs typeface="Angsana New" pitchFamily="18" charset="-34"/>
                  </a:rPr>
                  <a:t>- pas de conjugaison</a:t>
                </a:r>
              </a:p>
            </p:txBody>
          </p:sp>
          <p:sp>
            <p:nvSpPr>
              <p:cNvPr id="5" name="ZoneTexte 4"/>
              <p:cNvSpPr txBox="1"/>
              <p:nvPr/>
            </p:nvSpPr>
            <p:spPr>
              <a:xfrm>
                <a:off x="903622" y="1748545"/>
                <a:ext cx="3539385" cy="310341"/>
              </a:xfrm>
              <a:prstGeom prst="rect">
                <a:avLst/>
              </a:prstGeom>
              <a:solidFill>
                <a:schemeClr val="bg1"/>
              </a:solidFill>
              <a:ln w="3175">
                <a:noFill/>
              </a:ln>
            </p:spPr>
            <p:txBody>
              <a:bodyPr wrap="square" rtlCol="0">
                <a:spAutoFit/>
              </a:bodyPr>
              <a:lstStyle/>
              <a:p>
                <a:pPr algn="just">
                  <a:lnSpc>
                    <a:spcPts val="1700"/>
                  </a:lnSpc>
                </a:pPr>
                <a:r>
                  <a:rPr lang="fr-FR" b="1" dirty="0">
                    <a:solidFill>
                      <a:srgbClr val="FF0000"/>
                    </a:solidFill>
                    <a:latin typeface="Angsana New" pitchFamily="18" charset="-34"/>
                    <a:cs typeface="Angsana New" pitchFamily="18" charset="-34"/>
                  </a:rPr>
                  <a:t>    </a:t>
                </a:r>
                <a:r>
                  <a:rPr lang="fr-FR" sz="1600" b="1" dirty="0">
                    <a:solidFill>
                      <a:srgbClr val="FF0000"/>
                    </a:solidFill>
                    <a:latin typeface="Angsana New" pitchFamily="18" charset="-34"/>
                    <a:cs typeface="Angsana New" pitchFamily="18" charset="-34"/>
                  </a:rPr>
                  <a:t>(pas d’opéron tra du plasmide F)</a:t>
                </a:r>
              </a:p>
            </p:txBody>
          </p:sp>
          <p:sp>
            <p:nvSpPr>
              <p:cNvPr id="6" name="Rectangle 5"/>
              <p:cNvSpPr/>
              <p:nvPr/>
            </p:nvSpPr>
            <p:spPr>
              <a:xfrm>
                <a:off x="1043606" y="1309927"/>
                <a:ext cx="6823298" cy="47833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100520" y="3243337"/>
                <a:ext cx="2287978" cy="342401"/>
              </a:xfrm>
              <a:prstGeom prst="rect">
                <a:avLst/>
              </a:prstGeom>
              <a:solidFill>
                <a:schemeClr val="bg1"/>
              </a:solidFill>
              <a:ln w="3175">
                <a:noFill/>
              </a:ln>
            </p:spPr>
            <p:txBody>
              <a:bodyPr wrap="square" rtlCol="0">
                <a:spAutoFit/>
              </a:bodyPr>
              <a:lstStyle/>
              <a:p>
                <a:pPr algn="just">
                  <a:lnSpc>
                    <a:spcPts val="1800"/>
                  </a:lnSpc>
                </a:pPr>
                <a:r>
                  <a:rPr lang="fr-FR" sz="2000" b="1" dirty="0">
                    <a:solidFill>
                      <a:srgbClr val="00CC57"/>
                    </a:solidFill>
                    <a:latin typeface="Angsana New" pitchFamily="18" charset="-34"/>
                    <a:cs typeface="Angsana New" pitchFamily="18" charset="-34"/>
                  </a:rPr>
                  <a:t> </a:t>
                </a:r>
                <a:r>
                  <a:rPr lang="fr-FR" sz="2000" b="1" dirty="0">
                    <a:solidFill>
                      <a:srgbClr val="00CC57"/>
                    </a:solidFill>
                    <a:latin typeface="Angsana New" pitchFamily="18" charset="-34"/>
                    <a:cs typeface="Angsana New" pitchFamily="18" charset="-34"/>
                    <a:sym typeface="Symbol"/>
                  </a:rPr>
                  <a:t> </a:t>
                </a:r>
                <a:r>
                  <a:rPr lang="fr-FR" sz="2000" b="1" dirty="0">
                    <a:solidFill>
                      <a:srgbClr val="00CC57"/>
                    </a:solidFill>
                    <a:latin typeface="Angsana New" pitchFamily="18" charset="-34"/>
                    <a:cs typeface="Angsana New" pitchFamily="18" charset="-34"/>
                  </a:rPr>
                  <a:t>transformation</a:t>
                </a:r>
              </a:p>
            </p:txBody>
          </p:sp>
        </p:grpSp>
      </p:grpSp>
      <p:sp>
        <p:nvSpPr>
          <p:cNvPr id="4" name="Rectangle 3"/>
          <p:cNvSpPr/>
          <p:nvPr/>
        </p:nvSpPr>
        <p:spPr>
          <a:xfrm>
            <a:off x="972784" y="6509348"/>
            <a:ext cx="703932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164399" y="1740509"/>
            <a:ext cx="4194466" cy="369332"/>
          </a:xfrm>
          <a:prstGeom prst="rect">
            <a:avLst/>
          </a:prstGeom>
          <a:solidFill>
            <a:schemeClr val="bg1"/>
          </a:solidFill>
        </p:spPr>
        <p:txBody>
          <a:bodyPr wrap="square" rtlCol="0">
            <a:spAutoFit/>
          </a:bodyPr>
          <a:lstStyle/>
          <a:p>
            <a:r>
              <a:rPr lang="fr-FR" b="1" dirty="0">
                <a:solidFill>
                  <a:srgbClr val="FF0000"/>
                </a:solidFill>
                <a:latin typeface="Angsana New" pitchFamily="18" charset="-34"/>
                <a:cs typeface="Angsana New" pitchFamily="18" charset="-34"/>
              </a:rPr>
              <a:t>- pas de gènes de synthèse du </a:t>
            </a:r>
            <a:r>
              <a:rPr lang="fr-FR" b="1" dirty="0" err="1">
                <a:solidFill>
                  <a:srgbClr val="FF0000"/>
                </a:solidFill>
                <a:latin typeface="Angsana New" pitchFamily="18" charset="-34"/>
                <a:cs typeface="Angsana New" pitchFamily="18" charset="-34"/>
              </a:rPr>
              <a:t>pilus</a:t>
            </a:r>
            <a:endParaRPr lang="fr-FR" b="1" dirty="0">
              <a:solidFill>
                <a:srgbClr val="FF0000"/>
              </a:solidFill>
              <a:latin typeface="Angsana New" pitchFamily="18" charset="-34"/>
              <a:cs typeface="Angsana New" pitchFamily="18" charset="-34"/>
            </a:endParaRPr>
          </a:p>
        </p:txBody>
      </p:sp>
    </p:spTree>
    <p:extLst>
      <p:ext uri="{BB962C8B-B14F-4D97-AF65-F5344CB8AC3E}">
        <p14:creationId xmlns:p14="http://schemas.microsoft.com/office/powerpoint/2010/main" val="1799634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92AE21C-B4FB-4AE5-BD5C-AC3ACE02F7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908572" y="1196752"/>
            <a:ext cx="7839892" cy="4566737"/>
          </a:xfrm>
          <a:prstGeom prst="rect">
            <a:avLst/>
          </a:prstGeom>
        </p:spPr>
      </p:pic>
      <p:sp>
        <p:nvSpPr>
          <p:cNvPr id="6" name="ZoneTexte 5">
            <a:extLst>
              <a:ext uri="{FF2B5EF4-FFF2-40B4-BE49-F238E27FC236}">
                <a16:creationId xmlns:a16="http://schemas.microsoft.com/office/drawing/2014/main" id="{661CEFCA-D112-4FA3-97D4-8EDBB741F4BB}"/>
              </a:ext>
            </a:extLst>
          </p:cNvPr>
          <p:cNvSpPr txBox="1"/>
          <p:nvPr/>
        </p:nvSpPr>
        <p:spPr>
          <a:xfrm rot="20519061">
            <a:off x="3232298" y="3717032"/>
            <a:ext cx="763638" cy="27699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r-FR" sz="1200" b="1" dirty="0" smtClean="0">
                <a:solidFill>
                  <a:srgbClr val="FFFF00"/>
                </a:solidFill>
                <a:latin typeface="Bahnschrift SemiLight SemiConde" panose="020B0502040204020203" pitchFamily="34" charset="0"/>
                <a:cs typeface="Aharoni" panose="020B0604020202020204" pitchFamily="2" charset="-79"/>
              </a:rPr>
              <a:t>plasmide</a:t>
            </a:r>
            <a:endParaRPr lang="fr-FR" sz="1200" b="1" dirty="0">
              <a:solidFill>
                <a:srgbClr val="FFFF00"/>
              </a:solidFill>
              <a:latin typeface="Bahnschrift SemiLight SemiConde" panose="020B0502040204020203" pitchFamily="34" charset="0"/>
              <a:cs typeface="Aharoni" panose="020B0604020202020204" pitchFamily="2" charset="-79"/>
            </a:endParaRPr>
          </a:p>
        </p:txBody>
      </p:sp>
      <p:sp>
        <p:nvSpPr>
          <p:cNvPr id="10" name="ZoneTexte 9">
            <a:extLst>
              <a:ext uri="{FF2B5EF4-FFF2-40B4-BE49-F238E27FC236}">
                <a16:creationId xmlns:a16="http://schemas.microsoft.com/office/drawing/2014/main" id="{661CEFCA-D112-4FA3-97D4-8EDBB741F4BB}"/>
              </a:ext>
            </a:extLst>
          </p:cNvPr>
          <p:cNvSpPr txBox="1"/>
          <p:nvPr/>
        </p:nvSpPr>
        <p:spPr>
          <a:xfrm rot="458305">
            <a:off x="3299972" y="4101336"/>
            <a:ext cx="763638" cy="27699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r-FR" sz="1200" b="1" dirty="0" smtClean="0">
                <a:solidFill>
                  <a:srgbClr val="FFFF00"/>
                </a:solidFill>
                <a:latin typeface="Bahnschrift SemiLight SemiConde" panose="020B0502040204020203" pitchFamily="34" charset="0"/>
                <a:cs typeface="Aharoni" panose="020B0604020202020204" pitchFamily="2" charset="-79"/>
              </a:rPr>
              <a:t>plasmide</a:t>
            </a:r>
            <a:endParaRPr lang="fr-FR" sz="1200" b="1" dirty="0">
              <a:solidFill>
                <a:srgbClr val="FFFF00"/>
              </a:solidFill>
              <a:latin typeface="Bahnschrift SemiLight SemiConde" panose="020B0502040204020203" pitchFamily="34" charset="0"/>
              <a:cs typeface="Aharoni" panose="020B0604020202020204" pitchFamily="2" charset="-79"/>
            </a:endParaRPr>
          </a:p>
        </p:txBody>
      </p:sp>
    </p:spTree>
    <p:extLst>
      <p:ext uri="{BB962C8B-B14F-4D97-AF65-F5344CB8AC3E}">
        <p14:creationId xmlns:p14="http://schemas.microsoft.com/office/powerpoint/2010/main" val="66675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74C49-5AB2-4F5B-8314-A3AD324B55FA}"/>
              </a:ext>
            </a:extLst>
          </p:cNvPr>
          <p:cNvSpPr/>
          <p:nvPr/>
        </p:nvSpPr>
        <p:spPr>
          <a:xfrm>
            <a:off x="1472908" y="3013502"/>
            <a:ext cx="6198235" cy="830997"/>
          </a:xfrm>
          <a:prstGeom prst="rect">
            <a:avLst/>
          </a:prstGeom>
        </p:spPr>
        <p:txBody>
          <a:bodyPr wrap="none">
            <a:spAutoFit/>
          </a:bodyPr>
          <a:lstStyle/>
          <a:p>
            <a:pPr algn="ctr"/>
            <a:r>
              <a:rPr lang="fr-FR" sz="2400" b="1" dirty="0" smtClean="0">
                <a:solidFill>
                  <a:srgbClr val="FF0000"/>
                </a:solidFill>
              </a:rPr>
              <a:t>7.2 Les plasmides de </a:t>
            </a:r>
            <a:r>
              <a:rPr lang="fr-FR" sz="2400" b="1" i="1" dirty="0" err="1" smtClean="0">
                <a:solidFill>
                  <a:srgbClr val="FF0000"/>
                </a:solidFill>
              </a:rPr>
              <a:t>Cupriavidus</a:t>
            </a:r>
            <a:r>
              <a:rPr lang="fr-FR" sz="2400" b="1" i="1" dirty="0" smtClean="0">
                <a:solidFill>
                  <a:srgbClr val="FF0000"/>
                </a:solidFill>
              </a:rPr>
              <a:t> </a:t>
            </a:r>
            <a:r>
              <a:rPr lang="fr-FR" sz="2400" b="1" i="1" dirty="0" err="1">
                <a:solidFill>
                  <a:srgbClr val="FF0000"/>
                </a:solidFill>
              </a:rPr>
              <a:t>metallidurans</a:t>
            </a:r>
            <a:endParaRPr lang="fr-FR" sz="2400" b="1" i="1" dirty="0">
              <a:solidFill>
                <a:srgbClr val="FF0000"/>
              </a:solidFill>
            </a:endParaRPr>
          </a:p>
          <a:p>
            <a:pPr algn="ctr"/>
            <a:endParaRPr lang="fr-FR" sz="2400" b="1" dirty="0">
              <a:solidFill>
                <a:srgbClr val="FF0000"/>
              </a:solidFill>
            </a:endParaRPr>
          </a:p>
        </p:txBody>
      </p:sp>
    </p:spTree>
    <p:extLst>
      <p:ext uri="{BB962C8B-B14F-4D97-AF65-F5344CB8AC3E}">
        <p14:creationId xmlns:p14="http://schemas.microsoft.com/office/powerpoint/2010/main" val="41902535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33024" y="861638"/>
            <a:ext cx="8477953" cy="5291396"/>
            <a:chOff x="-137298" y="933093"/>
            <a:chExt cx="8477953" cy="5291396"/>
          </a:xfrm>
        </p:grpSpPr>
        <p:pic>
          <p:nvPicPr>
            <p:cNvPr id="3" name="Imag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99206" y="933093"/>
              <a:ext cx="3941449" cy="5291396"/>
            </a:xfrm>
            <a:prstGeom prst="rect">
              <a:avLst/>
            </a:prstGeom>
            <a:ln>
              <a:solidFill>
                <a:schemeClr val="tx1"/>
              </a:solidFill>
            </a:ln>
          </p:spPr>
        </p:pic>
        <p:grpSp>
          <p:nvGrpSpPr>
            <p:cNvPr id="5" name="Groupe 4"/>
            <p:cNvGrpSpPr/>
            <p:nvPr/>
          </p:nvGrpSpPr>
          <p:grpSpPr>
            <a:xfrm>
              <a:off x="167062" y="933093"/>
              <a:ext cx="3242218" cy="3408239"/>
              <a:chOff x="-48962" y="447828"/>
              <a:chExt cx="3242218" cy="3408239"/>
            </a:xfrm>
          </p:grpSpPr>
          <p:pic>
            <p:nvPicPr>
              <p:cNvPr id="2" name="Image 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564035" y="135313"/>
                <a:ext cx="2016224" cy="2641254"/>
              </a:xfrm>
              <a:prstGeom prst="rect">
                <a:avLst/>
              </a:prstGeom>
              <a:ln>
                <a:solidFill>
                  <a:schemeClr val="tx1"/>
                </a:solidFill>
              </a:ln>
            </p:spPr>
          </p:pic>
          <p:sp>
            <p:nvSpPr>
              <p:cNvPr id="4" name="ZoneTexte 3"/>
              <p:cNvSpPr txBox="1"/>
              <p:nvPr/>
            </p:nvSpPr>
            <p:spPr>
              <a:xfrm>
                <a:off x="-48962" y="2532628"/>
                <a:ext cx="3242218" cy="1323439"/>
              </a:xfrm>
              <a:prstGeom prst="rect">
                <a:avLst/>
              </a:prstGeom>
              <a:noFill/>
            </p:spPr>
            <p:txBody>
              <a:bodyPr wrap="square" rtlCol="0">
                <a:spAutoFit/>
              </a:bodyPr>
              <a:lstStyle/>
              <a:p>
                <a:pPr algn="ctr"/>
                <a:r>
                  <a:rPr lang="fr-FR" i="1" dirty="0" err="1"/>
                  <a:t>Cupriavidus</a:t>
                </a:r>
                <a:r>
                  <a:rPr lang="fr-FR" i="1" dirty="0"/>
                  <a:t> </a:t>
                </a:r>
                <a:r>
                  <a:rPr lang="fr-FR" i="1" dirty="0" err="1" smtClean="0"/>
                  <a:t>metallidurans</a:t>
                </a:r>
                <a:endParaRPr lang="fr-FR" i="1" dirty="0" smtClean="0"/>
              </a:p>
              <a:p>
                <a:pPr algn="ctr"/>
                <a:r>
                  <a:rPr lang="fr-FR" sz="1400" b="1" dirty="0" smtClean="0"/>
                  <a:t>(Microbe Wiki)</a:t>
                </a:r>
                <a:endParaRPr lang="fr-FR" sz="900" i="1" dirty="0"/>
              </a:p>
              <a:p>
                <a:pPr algn="ctr"/>
                <a:r>
                  <a:rPr lang="fr-FR" sz="1600" dirty="0" smtClean="0"/>
                  <a:t>Initialement isolée dans les eaux usées d’une usine de production de zinc en Belgique</a:t>
                </a:r>
                <a:endParaRPr lang="fr-FR" sz="1600" dirty="0"/>
              </a:p>
            </p:txBody>
          </p:sp>
        </p:grpSp>
        <p:sp>
          <p:nvSpPr>
            <p:cNvPr id="6" name="ZoneTexte 5"/>
            <p:cNvSpPr txBox="1"/>
            <p:nvPr/>
          </p:nvSpPr>
          <p:spPr>
            <a:xfrm>
              <a:off x="-137298" y="4954911"/>
              <a:ext cx="4536504" cy="1269578"/>
            </a:xfrm>
            <a:prstGeom prst="rect">
              <a:avLst/>
            </a:prstGeom>
            <a:noFill/>
          </p:spPr>
          <p:txBody>
            <a:bodyPr wrap="square" rtlCol="0">
              <a:spAutoFit/>
            </a:bodyPr>
            <a:lstStyle/>
            <a:p>
              <a:pPr algn="ctr"/>
              <a:r>
                <a:rPr lang="fr-FR" b="1" dirty="0">
                  <a:solidFill>
                    <a:srgbClr val="FF0000"/>
                  </a:solidFill>
                </a:rPr>
                <a:t>c</a:t>
              </a:r>
              <a:r>
                <a:rPr lang="fr-FR" b="1" dirty="0" smtClean="0">
                  <a:solidFill>
                    <a:srgbClr val="FF0000"/>
                  </a:solidFill>
                </a:rPr>
                <a:t>hromosomes et plasmides </a:t>
              </a:r>
              <a:r>
                <a:rPr lang="fr-FR" b="1" dirty="0" smtClean="0">
                  <a:solidFill>
                    <a:srgbClr val="FF0000"/>
                  </a:solidFill>
                  <a:sym typeface="Symbol" panose="05050102010706020507" pitchFamily="18" charset="2"/>
                </a:rPr>
                <a:t></a:t>
              </a:r>
            </a:p>
            <a:p>
              <a:pPr algn="ctr"/>
              <a:endParaRPr lang="fr-FR" sz="900" b="1" dirty="0" smtClean="0">
                <a:solidFill>
                  <a:srgbClr val="FF0000"/>
                </a:solidFill>
                <a:sym typeface="Symbol" panose="05050102010706020507" pitchFamily="18" charset="2"/>
              </a:endParaRPr>
            </a:p>
            <a:p>
              <a:pPr algn="ctr"/>
              <a:r>
                <a:rPr lang="fr-FR" sz="1600" dirty="0" smtClean="0">
                  <a:sym typeface="Symbol" panose="05050102010706020507" pitchFamily="18" charset="2"/>
                </a:rPr>
                <a:t>nombreux gènes de résistance aux ions métalliques: </a:t>
              </a:r>
            </a:p>
            <a:p>
              <a:pPr algn="just"/>
              <a:r>
                <a:rPr lang="fr-FR" sz="1600" dirty="0" smtClean="0">
                  <a:sym typeface="Symbol" panose="05050102010706020507" pitchFamily="18" charset="2"/>
                </a:rPr>
                <a:t>Cuivre, Zinc, Cobalt, Cadmium, Chrome, Mercure, Argent, Plomb, Nickel, etc…</a:t>
              </a:r>
              <a:endParaRPr lang="fr-FR" sz="1600" dirty="0"/>
            </a:p>
          </p:txBody>
        </p:sp>
      </p:grpSp>
    </p:spTree>
    <p:extLst>
      <p:ext uri="{BB962C8B-B14F-4D97-AF65-F5344CB8AC3E}">
        <p14:creationId xmlns:p14="http://schemas.microsoft.com/office/powerpoint/2010/main" val="7351499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47864" y="548680"/>
            <a:ext cx="2448272" cy="461665"/>
          </a:xfrm>
          <a:prstGeom prst="rect">
            <a:avLst/>
          </a:prstGeom>
          <a:noFill/>
        </p:spPr>
        <p:txBody>
          <a:bodyPr wrap="square" rtlCol="0">
            <a:spAutoFit/>
          </a:bodyPr>
          <a:lstStyle/>
          <a:p>
            <a:pPr algn="ctr"/>
            <a:r>
              <a:rPr lang="fr-FR" sz="2400" b="1" dirty="0" err="1" smtClean="0">
                <a:solidFill>
                  <a:srgbClr val="FF0000"/>
                </a:solidFill>
              </a:rPr>
              <a:t>Bioremédiation</a:t>
            </a:r>
            <a:endParaRPr lang="fr-FR" sz="2400" b="1" dirty="0">
              <a:solidFill>
                <a:srgbClr val="FF0000"/>
              </a:solidFill>
            </a:endParaRPr>
          </a:p>
        </p:txBody>
      </p:sp>
      <p:sp>
        <p:nvSpPr>
          <p:cNvPr id="3" name="Rectangle 2"/>
          <p:cNvSpPr/>
          <p:nvPr/>
        </p:nvSpPr>
        <p:spPr>
          <a:xfrm>
            <a:off x="1354586" y="5733474"/>
            <a:ext cx="6434823" cy="276999"/>
          </a:xfrm>
          <a:prstGeom prst="rect">
            <a:avLst/>
          </a:prstGeom>
        </p:spPr>
        <p:txBody>
          <a:bodyPr wrap="square">
            <a:spAutoFit/>
          </a:bodyPr>
          <a:lstStyle/>
          <a:p>
            <a:pPr algn="ctr"/>
            <a:r>
              <a:rPr lang="fr-FR" sz="1200" dirty="0"/>
              <a:t>https://microbewiki.kenyon.edu/images/a/a7/Sandfiltration.jpg</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186" y="1401525"/>
            <a:ext cx="5673625" cy="4331949"/>
          </a:xfrm>
          <a:prstGeom prst="rect">
            <a:avLst/>
          </a:prstGeom>
          <a:ln>
            <a:solidFill>
              <a:schemeClr val="tx1"/>
            </a:solidFill>
          </a:ln>
        </p:spPr>
      </p:pic>
      <p:sp>
        <p:nvSpPr>
          <p:cNvPr id="5" name="Ellipse 4"/>
          <p:cNvSpPr/>
          <p:nvPr/>
        </p:nvSpPr>
        <p:spPr>
          <a:xfrm>
            <a:off x="2555776" y="4450941"/>
            <a:ext cx="1584176" cy="94735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a:stCxn id="5" idx="3"/>
            <a:endCxn id="8" idx="0"/>
          </p:cNvCxnSpPr>
          <p:nvPr/>
        </p:nvCxnSpPr>
        <p:spPr>
          <a:xfrm flipH="1">
            <a:off x="1735186" y="5259559"/>
            <a:ext cx="1052587" cy="80909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88787" y="6068652"/>
            <a:ext cx="2692798" cy="584775"/>
          </a:xfrm>
          <a:prstGeom prst="rect">
            <a:avLst/>
          </a:prstGeom>
          <a:noFill/>
        </p:spPr>
        <p:txBody>
          <a:bodyPr wrap="square" rtlCol="0">
            <a:spAutoFit/>
          </a:bodyPr>
          <a:lstStyle/>
          <a:p>
            <a:pPr algn="ctr"/>
            <a:r>
              <a:rPr lang="fr-FR" sz="1600" b="1" dirty="0">
                <a:solidFill>
                  <a:srgbClr val="FF0000"/>
                </a:solidFill>
              </a:rPr>
              <a:t>b</a:t>
            </a:r>
            <a:r>
              <a:rPr lang="fr-FR" sz="1600" b="1" dirty="0" smtClean="0">
                <a:solidFill>
                  <a:srgbClr val="FF0000"/>
                </a:solidFill>
              </a:rPr>
              <a:t>iofilms avec précipitations de grains métalliques</a:t>
            </a:r>
            <a:endParaRPr lang="fr-FR" sz="1600" b="1" dirty="0">
              <a:solidFill>
                <a:srgbClr val="FF0000"/>
              </a:solidFill>
            </a:endParaRPr>
          </a:p>
        </p:txBody>
      </p:sp>
    </p:spTree>
    <p:extLst>
      <p:ext uri="{BB962C8B-B14F-4D97-AF65-F5344CB8AC3E}">
        <p14:creationId xmlns:p14="http://schemas.microsoft.com/office/powerpoint/2010/main" val="23833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467544" y="185248"/>
            <a:ext cx="4896544" cy="3930772"/>
            <a:chOff x="179512" y="1146908"/>
            <a:chExt cx="4896544" cy="3930772"/>
          </a:xfrm>
        </p:grpSpPr>
        <p:sp>
          <p:nvSpPr>
            <p:cNvPr id="3" name="ZoneTexte 2"/>
            <p:cNvSpPr txBox="1"/>
            <p:nvPr/>
          </p:nvSpPr>
          <p:spPr>
            <a:xfrm>
              <a:off x="935596" y="1146908"/>
              <a:ext cx="3384376" cy="461665"/>
            </a:xfrm>
            <a:prstGeom prst="rect">
              <a:avLst/>
            </a:prstGeom>
            <a:noFill/>
          </p:spPr>
          <p:txBody>
            <a:bodyPr wrap="square" rtlCol="0">
              <a:spAutoFit/>
            </a:bodyPr>
            <a:lstStyle/>
            <a:p>
              <a:pPr algn="ctr"/>
              <a:r>
                <a:rPr lang="fr-FR" sz="2400" b="1" dirty="0" smtClean="0">
                  <a:solidFill>
                    <a:srgbClr val="FF0000"/>
                  </a:solidFill>
                </a:rPr>
                <a:t>Bio-minéralisation de l’or</a:t>
              </a:r>
              <a:endParaRPr lang="fr-FR" sz="2400" b="1" dirty="0">
                <a:solidFill>
                  <a:srgbClr val="FF0000"/>
                </a:solidFill>
              </a:endParaRPr>
            </a:p>
          </p:txBody>
        </p:sp>
        <p:grpSp>
          <p:nvGrpSpPr>
            <p:cNvPr id="6" name="Groupe 5"/>
            <p:cNvGrpSpPr/>
            <p:nvPr/>
          </p:nvGrpSpPr>
          <p:grpSpPr>
            <a:xfrm>
              <a:off x="179512" y="1757905"/>
              <a:ext cx="4896544" cy="3319775"/>
              <a:chOff x="755576" y="950518"/>
              <a:chExt cx="5256584" cy="3499838"/>
            </a:xfrm>
          </p:grpSpPr>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55576" y="950518"/>
                <a:ext cx="5256584" cy="3059496"/>
              </a:xfrm>
              <a:prstGeom prst="rect">
                <a:avLst/>
              </a:prstGeom>
              <a:ln>
                <a:solidFill>
                  <a:schemeClr val="tx1"/>
                </a:solidFill>
              </a:ln>
            </p:spPr>
          </p:pic>
          <p:sp>
            <p:nvSpPr>
              <p:cNvPr id="5" name="ZoneTexte 4"/>
              <p:cNvSpPr txBox="1"/>
              <p:nvPr/>
            </p:nvSpPr>
            <p:spPr>
              <a:xfrm>
                <a:off x="755576" y="4012322"/>
                <a:ext cx="5256584" cy="438034"/>
              </a:xfrm>
              <a:prstGeom prst="rect">
                <a:avLst/>
              </a:prstGeom>
              <a:solidFill>
                <a:schemeClr val="bg1"/>
              </a:solidFill>
              <a:ln>
                <a:solidFill>
                  <a:schemeClr val="tx1"/>
                </a:solidFill>
              </a:ln>
            </p:spPr>
            <p:txBody>
              <a:bodyPr wrap="square" rtlCol="0">
                <a:spAutoFit/>
              </a:bodyPr>
              <a:lstStyle/>
              <a:p>
                <a:pPr algn="just"/>
                <a:r>
                  <a:rPr lang="fr-FR" sz="1050" dirty="0" err="1" smtClean="0"/>
                  <a:t>Montero</a:t>
                </a:r>
                <a:r>
                  <a:rPr lang="fr-FR" sz="1050" dirty="0" smtClean="0"/>
                  <a:t>-Silva F., 2018.</a:t>
                </a:r>
                <a:r>
                  <a:rPr lang="en-US" sz="1050" b="1" dirty="0"/>
                  <a:t> </a:t>
                </a:r>
                <a:r>
                  <a:rPr lang="en-US" sz="1050" dirty="0"/>
                  <a:t>Synthesis of extracellular stable gold nanoparticles by </a:t>
                </a:r>
                <a:r>
                  <a:rPr lang="en-US" sz="1050" i="1" dirty="0" err="1" smtClean="0"/>
                  <a:t>Cupriavidus</a:t>
                </a:r>
                <a:r>
                  <a:rPr lang="en-US" sz="1050" i="1" dirty="0" smtClean="0"/>
                  <a:t> </a:t>
                </a:r>
                <a:r>
                  <a:rPr lang="en-US" sz="1050" i="1" dirty="0" err="1" smtClean="0"/>
                  <a:t>metallidurans</a:t>
                </a:r>
                <a:r>
                  <a:rPr lang="en-US" sz="1050" dirty="0"/>
                  <a:t> </a:t>
                </a:r>
                <a:r>
                  <a:rPr lang="en-US" sz="1050" dirty="0" smtClean="0"/>
                  <a:t>CH34 cells. </a:t>
                </a:r>
                <a:r>
                  <a:rPr lang="fr-FR" sz="1050" dirty="0" err="1" smtClean="0"/>
                  <a:t>BioR</a:t>
                </a:r>
                <a:r>
                  <a:rPr lang="fr-FR" sz="1050" baseline="-25000" dirty="0" err="1" smtClean="0"/>
                  <a:t>X</a:t>
                </a:r>
                <a:r>
                  <a:rPr lang="fr-FR" sz="1050" dirty="0" err="1" smtClean="0"/>
                  <a:t>iv</a:t>
                </a:r>
                <a:r>
                  <a:rPr lang="fr-FR" sz="1050" dirty="0" smtClean="0"/>
                  <a:t>. </a:t>
                </a:r>
                <a:r>
                  <a:rPr lang="fr-FR" sz="1050" dirty="0" err="1" smtClean="0"/>
                  <a:t>doi:https</a:t>
                </a:r>
                <a:r>
                  <a:rPr lang="fr-FR" sz="1050" dirty="0"/>
                  <a:t>://doi.org/10.1101/139949</a:t>
                </a:r>
              </a:p>
            </p:txBody>
          </p:sp>
        </p:grpSp>
      </p:grpSp>
      <p:pic>
        <p:nvPicPr>
          <p:cNvPr id="2" name="Image 1"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403648" y="4293096"/>
            <a:ext cx="2988332" cy="2321563"/>
          </a:xfrm>
          <a:prstGeom prst="rect">
            <a:avLst/>
          </a:prstGeom>
          <a:ln>
            <a:solidFill>
              <a:schemeClr val="tx1"/>
            </a:solidFill>
          </a:ln>
        </p:spPr>
      </p:pic>
      <p:grpSp>
        <p:nvGrpSpPr>
          <p:cNvPr id="17" name="Groupe 16"/>
          <p:cNvGrpSpPr/>
          <p:nvPr/>
        </p:nvGrpSpPr>
        <p:grpSpPr>
          <a:xfrm>
            <a:off x="5766939" y="173087"/>
            <a:ext cx="2909517" cy="6511827"/>
            <a:chOff x="5766939" y="346173"/>
            <a:chExt cx="2909517" cy="6511827"/>
          </a:xfrm>
        </p:grpSpPr>
        <p:pic>
          <p:nvPicPr>
            <p:cNvPr id="14" name="Image 13"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5766939" y="346173"/>
              <a:ext cx="2909517" cy="6165655"/>
            </a:xfrm>
            <a:prstGeom prst="rect">
              <a:avLst/>
            </a:prstGeom>
          </p:spPr>
        </p:pic>
        <p:sp>
          <p:nvSpPr>
            <p:cNvPr id="16" name="ZoneTexte 15"/>
            <p:cNvSpPr txBox="1"/>
            <p:nvPr/>
          </p:nvSpPr>
          <p:spPr>
            <a:xfrm>
              <a:off x="5766939" y="6427113"/>
              <a:ext cx="2837509" cy="430887"/>
            </a:xfrm>
            <a:prstGeom prst="rect">
              <a:avLst/>
            </a:prstGeom>
            <a:noFill/>
          </p:spPr>
          <p:txBody>
            <a:bodyPr wrap="square" rtlCol="0">
              <a:spAutoFit/>
            </a:bodyPr>
            <a:lstStyle/>
            <a:p>
              <a:pPr algn="just"/>
              <a:r>
                <a:rPr lang="fr-FR" sz="1100" dirty="0" err="1" smtClean="0"/>
                <a:t>Fairbrother</a:t>
              </a:r>
              <a:r>
                <a:rPr lang="fr-FR" sz="1100" dirty="0" smtClean="0"/>
                <a:t> L. et al. </a:t>
              </a:r>
              <a:r>
                <a:rPr lang="fr-FR" sz="1100" dirty="0"/>
                <a:t>2013. Environ. </a:t>
              </a:r>
              <a:r>
                <a:rPr lang="fr-FR" sz="1100" dirty="0" err="1"/>
                <a:t>Sci</a:t>
              </a:r>
              <a:r>
                <a:rPr lang="fr-FR" sz="1100" dirty="0"/>
                <a:t>. </a:t>
              </a:r>
              <a:r>
                <a:rPr lang="fr-FR" sz="1100" dirty="0" err="1"/>
                <a:t>Technol</a:t>
              </a:r>
              <a:r>
                <a:rPr lang="fr-FR" sz="1100" dirty="0"/>
                <a:t>. 2013, 47, 2628−2635</a:t>
              </a:r>
            </a:p>
          </p:txBody>
        </p:sp>
      </p:grpSp>
    </p:spTree>
    <p:extLst>
      <p:ext uri="{BB962C8B-B14F-4D97-AF65-F5344CB8AC3E}">
        <p14:creationId xmlns:p14="http://schemas.microsoft.com/office/powerpoint/2010/main" val="9819179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74514" y="2890391"/>
            <a:ext cx="7994972" cy="1077218"/>
          </a:xfrm>
          <a:prstGeom prst="rect">
            <a:avLst/>
          </a:prstGeom>
          <a:noFill/>
        </p:spPr>
        <p:txBody>
          <a:bodyPr wrap="square" rtlCol="0">
            <a:spAutoFit/>
          </a:bodyPr>
          <a:lstStyle/>
          <a:p>
            <a:pPr algn="ctr"/>
            <a:r>
              <a:rPr lang="fr-FR" sz="3200" b="1" dirty="0">
                <a:solidFill>
                  <a:srgbClr val="FF0000"/>
                </a:solidFill>
              </a:rPr>
              <a:t>8</a:t>
            </a:r>
            <a:r>
              <a:rPr lang="fr-FR" sz="3200" b="1" dirty="0" smtClean="0">
                <a:solidFill>
                  <a:srgbClr val="FF0000"/>
                </a:solidFill>
              </a:rPr>
              <a:t>. </a:t>
            </a:r>
            <a:r>
              <a:rPr lang="fr-FR" sz="3200" b="1" dirty="0">
                <a:solidFill>
                  <a:srgbClr val="FF0000"/>
                </a:solidFill>
              </a:rPr>
              <a:t>Plasmides recombinés et protéines </a:t>
            </a:r>
            <a:r>
              <a:rPr lang="fr-FR" sz="3200" b="1" dirty="0" err="1" smtClean="0">
                <a:solidFill>
                  <a:srgbClr val="FF0000"/>
                </a:solidFill>
              </a:rPr>
              <a:t>Rec</a:t>
            </a:r>
            <a:endParaRPr lang="fr-FR" sz="3200" b="1" dirty="0" smtClean="0">
              <a:solidFill>
                <a:srgbClr val="FF0000"/>
              </a:solidFill>
            </a:endParaRPr>
          </a:p>
          <a:p>
            <a:pPr algn="ctr"/>
            <a:endParaRPr lang="fr-FR" sz="3200" b="1" dirty="0">
              <a:solidFill>
                <a:srgbClr val="FF0000"/>
              </a:solidFill>
            </a:endParaRPr>
          </a:p>
        </p:txBody>
      </p:sp>
    </p:spTree>
    <p:extLst>
      <p:ext uri="{BB962C8B-B14F-4D97-AF65-F5344CB8AC3E}">
        <p14:creationId xmlns:p14="http://schemas.microsoft.com/office/powerpoint/2010/main" val="420560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95536" y="314072"/>
            <a:ext cx="8352927" cy="6211271"/>
            <a:chOff x="557553" y="314072"/>
            <a:chExt cx="8352927" cy="6211271"/>
          </a:xfrm>
        </p:grpSpPr>
        <p:grpSp>
          <p:nvGrpSpPr>
            <p:cNvPr id="4" name="Groupe 3"/>
            <p:cNvGrpSpPr/>
            <p:nvPr/>
          </p:nvGrpSpPr>
          <p:grpSpPr>
            <a:xfrm>
              <a:off x="557553" y="1872674"/>
              <a:ext cx="8352927" cy="4652669"/>
              <a:chOff x="521549" y="1944682"/>
              <a:chExt cx="8352927" cy="4652669"/>
            </a:xfrm>
          </p:grpSpPr>
          <p:pic>
            <p:nvPicPr>
              <p:cNvPr id="3074" name="Picture 2" descr="pSC101 vector Vector Map"/>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01869" y="1944682"/>
                <a:ext cx="5472607" cy="465266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21549" y="4869160"/>
                <a:ext cx="3528392" cy="923330"/>
              </a:xfrm>
              <a:prstGeom prst="rect">
                <a:avLst/>
              </a:prstGeom>
              <a:noFill/>
            </p:spPr>
            <p:txBody>
              <a:bodyPr wrap="square" rtlCol="0">
                <a:spAutoFit/>
              </a:bodyPr>
              <a:lstStyle/>
              <a:p>
                <a:pPr algn="ctr"/>
                <a:r>
                  <a:rPr lang="fr-FR" dirty="0" smtClean="0"/>
                  <a:t>1973: insertion </a:t>
                </a:r>
                <a:r>
                  <a:rPr lang="fr-FR" dirty="0"/>
                  <a:t>d’un gène de chien, transformation, et expression de l’exogène dans une bactérie</a:t>
                </a:r>
              </a:p>
            </p:txBody>
          </p:sp>
          <p:pic>
            <p:nvPicPr>
              <p:cNvPr id="5" name="Picture 2" descr="Résultat de recherche d'images pour &quot;e coli conjugaison microscope electronique&quot;"/>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5556" y="1944682"/>
                <a:ext cx="2250964" cy="241083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sp>
          <p:nvSpPr>
            <p:cNvPr id="6" name="ZoneTexte 5"/>
            <p:cNvSpPr txBox="1"/>
            <p:nvPr/>
          </p:nvSpPr>
          <p:spPr>
            <a:xfrm>
              <a:off x="953597" y="314072"/>
              <a:ext cx="7560840" cy="815608"/>
            </a:xfrm>
            <a:prstGeom prst="rect">
              <a:avLst/>
            </a:prstGeom>
            <a:noFill/>
          </p:spPr>
          <p:txBody>
            <a:bodyPr wrap="square" rtlCol="0">
              <a:spAutoFit/>
            </a:bodyPr>
            <a:lstStyle/>
            <a:p>
              <a:pPr algn="ctr"/>
              <a:r>
                <a:rPr lang="fr-FR" b="1" dirty="0"/>
                <a:t>pSC101</a:t>
              </a:r>
            </a:p>
            <a:p>
              <a:pPr algn="ctr"/>
              <a:endParaRPr lang="fr-FR" sz="1100" b="1" dirty="0"/>
            </a:p>
            <a:p>
              <a:pPr algn="ctr"/>
              <a:r>
                <a:rPr lang="fr-FR" dirty="0"/>
                <a:t>plasmide artificiel de type R </a:t>
              </a:r>
              <a:r>
                <a:rPr lang="fr-FR" dirty="0" smtClean="0"/>
                <a:t>dépourvu des </a:t>
              </a:r>
              <a:r>
                <a:rPr lang="fr-FR" dirty="0"/>
                <a:t>gènes nécessaires à la conjugaison</a:t>
              </a:r>
            </a:p>
          </p:txBody>
        </p:sp>
      </p:grpSp>
    </p:spTree>
    <p:extLst>
      <p:ext uri="{BB962C8B-B14F-4D97-AF65-F5344CB8AC3E}">
        <p14:creationId xmlns:p14="http://schemas.microsoft.com/office/powerpoint/2010/main" val="280091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539552" y="0"/>
            <a:ext cx="8064896" cy="6807674"/>
            <a:chOff x="467544" y="0"/>
            <a:chExt cx="8064896" cy="6807674"/>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78012" y="0"/>
              <a:ext cx="7254428" cy="680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67544" y="764704"/>
              <a:ext cx="1872208" cy="738664"/>
            </a:xfrm>
            <a:prstGeom prst="rect">
              <a:avLst/>
            </a:prstGeom>
            <a:noFill/>
          </p:spPr>
          <p:txBody>
            <a:bodyPr wrap="square" rtlCol="0">
              <a:spAutoFit/>
            </a:bodyPr>
            <a:lstStyle/>
            <a:p>
              <a:pPr algn="ctr"/>
              <a:r>
                <a:rPr lang="fr-FR" sz="1400" b="1" dirty="0">
                  <a:solidFill>
                    <a:schemeClr val="tx1">
                      <a:lumMod val="65000"/>
                      <a:lumOff val="35000"/>
                    </a:schemeClr>
                  </a:solidFill>
                </a:rPr>
                <a:t>Plasmides R:</a:t>
              </a:r>
            </a:p>
            <a:p>
              <a:pPr algn="ctr"/>
              <a:r>
                <a:rPr lang="fr-FR" sz="1400" b="1" dirty="0">
                  <a:solidFill>
                    <a:schemeClr val="tx1">
                      <a:lumMod val="65000"/>
                      <a:lumOff val="35000"/>
                    </a:schemeClr>
                  </a:solidFill>
                </a:rPr>
                <a:t> trop  grands pour une transformation</a:t>
              </a:r>
            </a:p>
          </p:txBody>
        </p:sp>
      </p:grpSp>
    </p:spTree>
    <p:extLst>
      <p:ext uri="{BB962C8B-B14F-4D97-AF65-F5344CB8AC3E}">
        <p14:creationId xmlns:p14="http://schemas.microsoft.com/office/powerpoint/2010/main" val="268780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35696" y="2420888"/>
            <a:ext cx="5472608" cy="1569660"/>
          </a:xfrm>
          <a:prstGeom prst="rect">
            <a:avLst/>
          </a:prstGeom>
          <a:noFill/>
        </p:spPr>
        <p:txBody>
          <a:bodyPr wrap="square" rtlCol="0">
            <a:spAutoFit/>
          </a:bodyPr>
          <a:lstStyle/>
          <a:p>
            <a:pPr algn="ctr"/>
            <a:r>
              <a:rPr lang="fr-FR" sz="2400" dirty="0" smtClean="0"/>
              <a:t>Pendant longtemps, des scientifiques ont refusé de croire que les bactéries contenaient de l’ADN…</a:t>
            </a:r>
          </a:p>
          <a:p>
            <a:pPr algn="ctr"/>
            <a:endParaRPr lang="fr-FR" sz="2400" dirty="0"/>
          </a:p>
        </p:txBody>
      </p:sp>
    </p:spTree>
    <p:extLst>
      <p:ext uri="{BB962C8B-B14F-4D97-AF65-F5344CB8AC3E}">
        <p14:creationId xmlns:p14="http://schemas.microsoft.com/office/powerpoint/2010/main" val="42304024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545798" y="440593"/>
            <a:ext cx="8052404" cy="6355570"/>
            <a:chOff x="825500" y="440593"/>
            <a:chExt cx="8052404" cy="6355570"/>
          </a:xfrm>
        </p:grpSpPr>
        <p:sp>
          <p:nvSpPr>
            <p:cNvPr id="5" name="ZoneTexte 4">
              <a:extLst>
                <a:ext uri="{FF2B5EF4-FFF2-40B4-BE49-F238E27FC236}">
                  <a16:creationId xmlns:a16="http://schemas.microsoft.com/office/drawing/2014/main" id="{02CDDD95-2A89-48D9-9877-B0364E467F37}"/>
                </a:ext>
              </a:extLst>
            </p:cNvPr>
            <p:cNvSpPr txBox="1"/>
            <p:nvPr/>
          </p:nvSpPr>
          <p:spPr>
            <a:xfrm>
              <a:off x="2115398" y="440593"/>
              <a:ext cx="5472608" cy="369332"/>
            </a:xfrm>
            <a:prstGeom prst="rect">
              <a:avLst/>
            </a:prstGeom>
            <a:noFill/>
          </p:spPr>
          <p:txBody>
            <a:bodyPr wrap="square" rtlCol="0">
              <a:spAutoFit/>
            </a:bodyPr>
            <a:lstStyle/>
            <a:p>
              <a:r>
                <a:rPr lang="fr-FR" b="1" dirty="0">
                  <a:solidFill>
                    <a:srgbClr val="FF0000"/>
                  </a:solidFill>
                </a:rPr>
                <a:t>des plasmides comme vecteurs de transfert de gènes…</a:t>
              </a:r>
            </a:p>
          </p:txBody>
        </p:sp>
        <p:sp>
          <p:nvSpPr>
            <p:cNvPr id="7" name="AutoShape 2" descr="Résultat de recherche d'images pour &quot;plasmides&quot;">
              <a:extLst>
                <a:ext uri="{FF2B5EF4-FFF2-40B4-BE49-F238E27FC236}">
                  <a16:creationId xmlns:a16="http://schemas.microsoft.com/office/drawing/2014/main" id="{44A78733-2381-43E7-B522-ABDFEE8DA09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1">
              <a:extLst>
                <a:ext uri="{FF2B5EF4-FFF2-40B4-BE49-F238E27FC236}">
                  <a16:creationId xmlns:a16="http://schemas.microsoft.com/office/drawing/2014/main" id="{31687FCC-93D3-40A5-AC5C-56EB9BCD1FB4}"/>
                </a:ext>
              </a:extLst>
            </p:cNvPr>
            <p:cNvSpPr/>
            <p:nvPr/>
          </p:nvSpPr>
          <p:spPr>
            <a:xfrm>
              <a:off x="7452320" y="3140968"/>
              <a:ext cx="432048" cy="44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49C1D20-EEFE-4007-B2DC-457BE3576D45}"/>
                </a:ext>
              </a:extLst>
            </p:cNvPr>
            <p:cNvPicPr>
              <a:picLocks noChangeAspect="1"/>
            </p:cNvPicPr>
            <p:nvPr/>
          </p:nvPicPr>
          <p:blipFill>
            <a:blip r:embed="rId2"/>
            <a:stretch>
              <a:fillRect/>
            </a:stretch>
          </p:blipFill>
          <p:spPr>
            <a:xfrm>
              <a:off x="3540837" y="1412776"/>
              <a:ext cx="2621731" cy="1109486"/>
            </a:xfrm>
            <a:prstGeom prst="rect">
              <a:avLst/>
            </a:prstGeom>
          </p:spPr>
        </p:pic>
        <p:grpSp>
          <p:nvGrpSpPr>
            <p:cNvPr id="4" name="Groupe 3">
              <a:extLst>
                <a:ext uri="{FF2B5EF4-FFF2-40B4-BE49-F238E27FC236}">
                  <a16:creationId xmlns:a16="http://schemas.microsoft.com/office/drawing/2014/main" id="{9E439234-134C-4601-BB51-50308D0B4210}"/>
                </a:ext>
              </a:extLst>
            </p:cNvPr>
            <p:cNvGrpSpPr/>
            <p:nvPr/>
          </p:nvGrpSpPr>
          <p:grpSpPr>
            <a:xfrm>
              <a:off x="992575" y="2924944"/>
              <a:ext cx="7158850" cy="3871219"/>
              <a:chOff x="992575" y="3190477"/>
              <a:chExt cx="7158850" cy="3871219"/>
            </a:xfrm>
          </p:grpSpPr>
          <p:grpSp>
            <p:nvGrpSpPr>
              <p:cNvPr id="21" name="Groupe 20">
                <a:extLst>
                  <a:ext uri="{FF2B5EF4-FFF2-40B4-BE49-F238E27FC236}">
                    <a16:creationId xmlns:a16="http://schemas.microsoft.com/office/drawing/2014/main" id="{1A837DB4-D95E-4D7E-93DB-C1E678F8118C}"/>
                  </a:ext>
                </a:extLst>
              </p:cNvPr>
              <p:cNvGrpSpPr/>
              <p:nvPr/>
            </p:nvGrpSpPr>
            <p:grpSpPr>
              <a:xfrm>
                <a:off x="992575" y="3190477"/>
                <a:ext cx="7158850" cy="3871219"/>
                <a:chOff x="776551" y="2492896"/>
                <a:chExt cx="7158850" cy="3871219"/>
              </a:xfrm>
            </p:grpSpPr>
            <p:pic>
              <p:nvPicPr>
                <p:cNvPr id="19" name="Image 18">
                  <a:extLst>
                    <a:ext uri="{FF2B5EF4-FFF2-40B4-BE49-F238E27FC236}">
                      <a16:creationId xmlns:a16="http://schemas.microsoft.com/office/drawing/2014/main" id="{C9E6E7AE-12E4-428C-9992-EEDFF9C440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776551" y="2492896"/>
                  <a:ext cx="7158850" cy="3871219"/>
                </a:xfrm>
                <a:prstGeom prst="rect">
                  <a:avLst/>
                </a:prstGeom>
                <a:ln w="3175">
                  <a:noFill/>
                </a:ln>
              </p:spPr>
            </p:pic>
            <p:sp>
              <p:nvSpPr>
                <p:cNvPr id="20" name="Rectangle 19">
                  <a:extLst>
                    <a:ext uri="{FF2B5EF4-FFF2-40B4-BE49-F238E27FC236}">
                      <a16:creationId xmlns:a16="http://schemas.microsoft.com/office/drawing/2014/main" id="{4261D15D-C8E6-41BA-A4C3-093E8C99DD93}"/>
                    </a:ext>
                  </a:extLst>
                </p:cNvPr>
                <p:cNvSpPr/>
                <p:nvPr/>
              </p:nvSpPr>
              <p:spPr>
                <a:xfrm>
                  <a:off x="804170" y="2559924"/>
                  <a:ext cx="6552728" cy="32403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a:extLst>
                  <a:ext uri="{FF2B5EF4-FFF2-40B4-BE49-F238E27FC236}">
                    <a16:creationId xmlns:a16="http://schemas.microsoft.com/office/drawing/2014/main" id="{00C340F1-68D7-4A3C-8743-6784E35A832C}"/>
                  </a:ext>
                </a:extLst>
              </p:cNvPr>
              <p:cNvSpPr txBox="1"/>
              <p:nvPr/>
            </p:nvSpPr>
            <p:spPr>
              <a:xfrm>
                <a:off x="4260862" y="5301208"/>
                <a:ext cx="1469603" cy="276999"/>
              </a:xfrm>
              <a:prstGeom prst="rect">
                <a:avLst/>
              </a:prstGeom>
              <a:noFill/>
            </p:spPr>
            <p:txBody>
              <a:bodyPr wrap="square" rtlCol="0">
                <a:spAutoFit/>
              </a:bodyPr>
              <a:lstStyle/>
              <a:p>
                <a:pPr algn="ctr"/>
                <a:r>
                  <a:rPr lang="fr-FR" sz="1200" b="1" i="1" dirty="0"/>
                  <a:t>transformation</a:t>
                </a:r>
                <a:endParaRPr lang="fr-FR" sz="1400" b="1" i="1" dirty="0"/>
              </a:p>
            </p:txBody>
          </p:sp>
          <p:sp>
            <p:nvSpPr>
              <p:cNvPr id="3" name="ZoneTexte 2">
                <a:extLst>
                  <a:ext uri="{FF2B5EF4-FFF2-40B4-BE49-F238E27FC236}">
                    <a16:creationId xmlns:a16="http://schemas.microsoft.com/office/drawing/2014/main" id="{534C5F23-9B40-47C3-9D33-C6016905220E}"/>
                  </a:ext>
                </a:extLst>
              </p:cNvPr>
              <p:cNvSpPr txBox="1"/>
              <p:nvPr/>
            </p:nvSpPr>
            <p:spPr>
              <a:xfrm>
                <a:off x="2195736" y="4836114"/>
                <a:ext cx="1512168" cy="276999"/>
              </a:xfrm>
              <a:prstGeom prst="rect">
                <a:avLst/>
              </a:prstGeom>
              <a:noFill/>
            </p:spPr>
            <p:txBody>
              <a:bodyPr wrap="square" rtlCol="0">
                <a:spAutoFit/>
              </a:bodyPr>
              <a:lstStyle/>
              <a:p>
                <a:r>
                  <a:rPr lang="fr-FR" sz="1200" b="1" i="1" dirty="0"/>
                  <a:t>ADN</a:t>
                </a:r>
                <a:r>
                  <a:rPr lang="fr-FR" sz="1200" b="1" dirty="0"/>
                  <a:t> </a:t>
                </a:r>
                <a:r>
                  <a:rPr lang="fr-FR" sz="1200" b="1" i="1" dirty="0"/>
                  <a:t>recombinant</a:t>
                </a:r>
              </a:p>
            </p:txBody>
          </p:sp>
        </p:grpSp>
        <p:sp>
          <p:nvSpPr>
            <p:cNvPr id="9" name="Accolade ouvrante 8">
              <a:extLst>
                <a:ext uri="{FF2B5EF4-FFF2-40B4-BE49-F238E27FC236}">
                  <a16:creationId xmlns:a16="http://schemas.microsoft.com/office/drawing/2014/main" id="{6F6BCB8C-CC7C-4D31-824C-28D2E09830E4}"/>
                </a:ext>
              </a:extLst>
            </p:cNvPr>
            <p:cNvSpPr/>
            <p:nvPr/>
          </p:nvSpPr>
          <p:spPr>
            <a:xfrm rot="16200000">
              <a:off x="5815646" y="4456622"/>
              <a:ext cx="240629" cy="303271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a:extLst>
                <a:ext uri="{FF2B5EF4-FFF2-40B4-BE49-F238E27FC236}">
                  <a16:creationId xmlns:a16="http://schemas.microsoft.com/office/drawing/2014/main" id="{6CB2B742-CA8F-4CEA-BFB8-2BBD4F09ECEB}"/>
                </a:ext>
              </a:extLst>
            </p:cNvPr>
            <p:cNvSpPr txBox="1"/>
            <p:nvPr/>
          </p:nvSpPr>
          <p:spPr>
            <a:xfrm>
              <a:off x="5395900" y="6093296"/>
              <a:ext cx="1080120" cy="369332"/>
            </a:xfrm>
            <a:prstGeom prst="rect">
              <a:avLst/>
            </a:prstGeom>
            <a:noFill/>
          </p:spPr>
          <p:txBody>
            <a:bodyPr wrap="square" rtlCol="0">
              <a:spAutoFit/>
            </a:bodyPr>
            <a:lstStyle/>
            <a:p>
              <a:pPr algn="ctr"/>
              <a:r>
                <a:rPr lang="fr-FR" b="1" dirty="0">
                  <a:solidFill>
                    <a:srgbClr val="FF0000"/>
                  </a:solidFill>
                </a:rPr>
                <a:t>clonage</a:t>
              </a:r>
            </a:p>
          </p:txBody>
        </p:sp>
        <p:sp>
          <p:nvSpPr>
            <p:cNvPr id="13" name="ZoneTexte 12"/>
            <p:cNvSpPr txBox="1"/>
            <p:nvPr/>
          </p:nvSpPr>
          <p:spPr>
            <a:xfrm>
              <a:off x="825500" y="4441031"/>
              <a:ext cx="1224136" cy="276999"/>
            </a:xfrm>
            <a:prstGeom prst="rect">
              <a:avLst/>
            </a:prstGeom>
            <a:solidFill>
              <a:schemeClr val="bg1"/>
            </a:solidFill>
          </p:spPr>
          <p:txBody>
            <a:bodyPr wrap="square" rtlCol="0">
              <a:spAutoFit/>
            </a:bodyPr>
            <a:lstStyle/>
            <a:p>
              <a:pPr algn="ctr"/>
              <a:r>
                <a:rPr lang="fr-FR" sz="1200" b="1" dirty="0"/>
                <a:t>c</a:t>
              </a:r>
              <a:r>
                <a:rPr lang="fr-FR" sz="1200" b="1" dirty="0" smtClean="0"/>
                <a:t>ellule de chien</a:t>
              </a:r>
              <a:endParaRPr lang="fr-FR" sz="1200" b="1" dirty="0"/>
            </a:p>
          </p:txBody>
        </p:sp>
        <p:sp>
          <p:nvSpPr>
            <p:cNvPr id="18" name="ZoneTexte 17"/>
            <p:cNvSpPr txBox="1"/>
            <p:nvPr/>
          </p:nvSpPr>
          <p:spPr>
            <a:xfrm>
              <a:off x="7480183" y="4525516"/>
              <a:ext cx="1397721" cy="461665"/>
            </a:xfrm>
            <a:prstGeom prst="rect">
              <a:avLst/>
            </a:prstGeom>
            <a:solidFill>
              <a:schemeClr val="bg1"/>
            </a:solidFill>
          </p:spPr>
          <p:txBody>
            <a:bodyPr wrap="square" rtlCol="0">
              <a:spAutoFit/>
            </a:bodyPr>
            <a:lstStyle/>
            <a:p>
              <a:pPr algn="ctr"/>
              <a:r>
                <a:rPr lang="fr-FR" sz="1200" b="1" dirty="0"/>
                <a:t>r</a:t>
              </a:r>
              <a:r>
                <a:rPr lang="fr-FR" sz="1200" b="1" dirty="0" smtClean="0"/>
                <a:t>écupération de la protéine exogène</a:t>
              </a:r>
              <a:endParaRPr lang="fr-FR" sz="1200" b="1" dirty="0"/>
            </a:p>
          </p:txBody>
        </p:sp>
      </p:grpSp>
    </p:spTree>
    <p:extLst>
      <p:ext uri="{BB962C8B-B14F-4D97-AF65-F5344CB8AC3E}">
        <p14:creationId xmlns:p14="http://schemas.microsoft.com/office/powerpoint/2010/main" val="579747484"/>
      </p:ext>
    </p:extLst>
  </p:cSld>
  <p:clrMapOvr>
    <a:masterClrMapping/>
  </p:clrMapOvr>
  <mc:AlternateContent xmlns:mc="http://schemas.openxmlformats.org/markup-compatibility/2006" xmlns:p14="http://schemas.microsoft.com/office/powerpoint/2010/main">
    <mc:Choice Requires="p14">
      <p:transition spd="slow" p14:dur="2000" advTm="46509"/>
    </mc:Choice>
    <mc:Fallback xmlns="">
      <p:transition spd="slow" advTm="46509"/>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527578" y="239227"/>
            <a:ext cx="8088845" cy="6379547"/>
            <a:chOff x="827584" y="239227"/>
            <a:chExt cx="8088845" cy="6379547"/>
          </a:xfrm>
        </p:grpSpPr>
        <p:grpSp>
          <p:nvGrpSpPr>
            <p:cNvPr id="6" name="Groupe 5"/>
            <p:cNvGrpSpPr/>
            <p:nvPr/>
          </p:nvGrpSpPr>
          <p:grpSpPr>
            <a:xfrm>
              <a:off x="827584" y="239227"/>
              <a:ext cx="6423245" cy="6379547"/>
              <a:chOff x="920342" y="239227"/>
              <a:chExt cx="6423245" cy="6379547"/>
            </a:xfrm>
          </p:grpSpPr>
          <p:pic>
            <p:nvPicPr>
              <p:cNvPr id="4" name="Image 3"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545647" y="239227"/>
                <a:ext cx="3797940" cy="6379547"/>
              </a:xfrm>
              <a:prstGeom prst="rect">
                <a:avLst/>
              </a:prstGeom>
              <a:ln w="3175">
                <a:solidFill>
                  <a:schemeClr val="tx1"/>
                </a:solidFill>
              </a:ln>
            </p:spPr>
          </p:pic>
          <p:sp>
            <p:nvSpPr>
              <p:cNvPr id="5" name="ZoneTexte 4"/>
              <p:cNvSpPr txBox="1"/>
              <p:nvPr/>
            </p:nvSpPr>
            <p:spPr>
              <a:xfrm>
                <a:off x="920342" y="3105834"/>
                <a:ext cx="2283506" cy="923330"/>
              </a:xfrm>
              <a:prstGeom prst="rect">
                <a:avLst/>
              </a:prstGeom>
              <a:solidFill>
                <a:srgbClr val="D4EDB9"/>
              </a:solidFill>
              <a:ln w="3175">
                <a:solidFill>
                  <a:schemeClr val="tx1"/>
                </a:solidFill>
              </a:ln>
            </p:spPr>
            <p:txBody>
              <a:bodyPr wrap="square" rtlCol="0">
                <a:spAutoFit/>
              </a:bodyPr>
              <a:lstStyle/>
              <a:p>
                <a:pPr algn="ctr"/>
                <a:r>
                  <a:rPr lang="fr-FR" b="1" dirty="0" err="1"/>
                  <a:t>Secreted</a:t>
                </a:r>
                <a:r>
                  <a:rPr lang="fr-FR" b="1" dirty="0"/>
                  <a:t> </a:t>
                </a:r>
                <a:r>
                  <a:rPr lang="fr-FR" b="1" dirty="0" err="1"/>
                  <a:t>proinsulin</a:t>
                </a:r>
                <a:r>
                  <a:rPr lang="fr-FR" b="1" dirty="0"/>
                  <a:t> </a:t>
                </a:r>
                <a:r>
                  <a:rPr lang="fr-FR" b="1" dirty="0" err="1"/>
                  <a:t>method</a:t>
                </a:r>
                <a:endParaRPr lang="fr-FR" b="1" dirty="0"/>
              </a:p>
              <a:p>
                <a:pPr algn="ctr"/>
                <a:r>
                  <a:rPr lang="fr-FR" b="1" dirty="0"/>
                  <a:t>1991</a:t>
                </a:r>
              </a:p>
            </p:txBody>
          </p:sp>
        </p:grpSp>
        <p:sp>
          <p:nvSpPr>
            <p:cNvPr id="3" name="Forme libre 2"/>
            <p:cNvSpPr/>
            <p:nvPr/>
          </p:nvSpPr>
          <p:spPr>
            <a:xfrm>
              <a:off x="4410489" y="2096377"/>
              <a:ext cx="241990" cy="180678"/>
            </a:xfrm>
            <a:custGeom>
              <a:avLst/>
              <a:gdLst>
                <a:gd name="connsiteX0" fmla="*/ 7275 w 241990"/>
                <a:gd name="connsiteY0" fmla="*/ 7845 h 180678"/>
                <a:gd name="connsiteX1" fmla="*/ 40325 w 241990"/>
                <a:gd name="connsiteY1" fmla="*/ 162081 h 180678"/>
                <a:gd name="connsiteX2" fmla="*/ 205578 w 241990"/>
                <a:gd name="connsiteY2" fmla="*/ 162081 h 180678"/>
                <a:gd name="connsiteX3" fmla="*/ 238629 w 241990"/>
                <a:gd name="connsiteY3" fmla="*/ 18862 h 180678"/>
                <a:gd name="connsiteX4" fmla="*/ 150494 w 241990"/>
                <a:gd name="connsiteY4" fmla="*/ 18862 h 180678"/>
                <a:gd name="connsiteX5" fmla="*/ 7275 w 241990"/>
                <a:gd name="connsiteY5" fmla="*/ 7845 h 1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90" h="180678">
                  <a:moveTo>
                    <a:pt x="7275" y="7845"/>
                  </a:moveTo>
                  <a:cubicBezTo>
                    <a:pt x="-11086" y="31715"/>
                    <a:pt x="7275" y="136375"/>
                    <a:pt x="40325" y="162081"/>
                  </a:cubicBezTo>
                  <a:cubicBezTo>
                    <a:pt x="73375" y="187787"/>
                    <a:pt x="172527" y="185951"/>
                    <a:pt x="205578" y="162081"/>
                  </a:cubicBezTo>
                  <a:cubicBezTo>
                    <a:pt x="238629" y="138211"/>
                    <a:pt x="247810" y="42732"/>
                    <a:pt x="238629" y="18862"/>
                  </a:cubicBezTo>
                  <a:cubicBezTo>
                    <a:pt x="229448" y="-5008"/>
                    <a:pt x="185381" y="15190"/>
                    <a:pt x="150494" y="18862"/>
                  </a:cubicBezTo>
                  <a:cubicBezTo>
                    <a:pt x="115607" y="22534"/>
                    <a:pt x="25636" y="-16025"/>
                    <a:pt x="7275" y="7845"/>
                  </a:cubicBezTo>
                  <a:close/>
                </a:path>
              </a:pathLst>
            </a:custGeom>
            <a:solidFill>
              <a:srgbClr val="99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917159" y="1757823"/>
              <a:ext cx="1228649" cy="338554"/>
            </a:xfrm>
            <a:prstGeom prst="rect">
              <a:avLst/>
            </a:prstGeom>
            <a:solidFill>
              <a:srgbClr val="FFFFE7"/>
            </a:solidFill>
          </p:spPr>
          <p:txBody>
            <a:bodyPr wrap="square" rtlCol="0">
              <a:spAutoFit/>
            </a:bodyPr>
            <a:lstStyle/>
            <a:p>
              <a:r>
                <a:rPr lang="fr-FR" sz="1600" b="1" dirty="0">
                  <a:solidFill>
                    <a:srgbClr val="00B050"/>
                  </a:solidFill>
                  <a:latin typeface="Symbol" pitchFamily="18" charset="2"/>
                </a:rPr>
                <a:t>b</a:t>
              </a:r>
              <a:r>
                <a:rPr lang="fr-FR" sz="1600" b="1" dirty="0">
                  <a:solidFill>
                    <a:srgbClr val="00B050"/>
                  </a:solidFill>
                  <a:latin typeface="+mn-lt"/>
                </a:rPr>
                <a:t>-</a:t>
              </a:r>
              <a:r>
                <a:rPr lang="fr-FR" sz="1600" b="1" dirty="0" err="1">
                  <a:solidFill>
                    <a:srgbClr val="00B050"/>
                  </a:solidFill>
                  <a:latin typeface="+mn-lt"/>
                </a:rPr>
                <a:t>lactamase</a:t>
              </a:r>
              <a:endParaRPr lang="fr-FR" sz="1600" b="1" dirty="0">
                <a:solidFill>
                  <a:srgbClr val="00B050"/>
                </a:solidFill>
                <a:latin typeface="+mn-lt"/>
              </a:endParaRPr>
            </a:p>
          </p:txBody>
        </p:sp>
        <p:sp>
          <p:nvSpPr>
            <p:cNvPr id="11" name="ZoneTexte 10"/>
            <p:cNvSpPr txBox="1"/>
            <p:nvPr/>
          </p:nvSpPr>
          <p:spPr>
            <a:xfrm>
              <a:off x="6324141" y="4801965"/>
              <a:ext cx="2592288" cy="646331"/>
            </a:xfrm>
            <a:prstGeom prst="rect">
              <a:avLst/>
            </a:prstGeom>
            <a:solidFill>
              <a:schemeClr val="bg1"/>
            </a:solidFill>
            <a:ln w="3175">
              <a:solidFill>
                <a:schemeClr val="tx1"/>
              </a:solidFill>
            </a:ln>
          </p:spPr>
          <p:txBody>
            <a:bodyPr wrap="square" rtlCol="0">
              <a:spAutoFit/>
            </a:bodyPr>
            <a:lstStyle/>
            <a:p>
              <a:pPr algn="ctr"/>
              <a:r>
                <a:rPr lang="fr-FR" b="1" dirty="0">
                  <a:solidFill>
                    <a:srgbClr val="2F7F95"/>
                  </a:solidFill>
                </a:rPr>
                <a:t>Pro-insuline sécrétée dans le milieu de culture</a:t>
              </a:r>
            </a:p>
          </p:txBody>
        </p:sp>
        <p:sp>
          <p:nvSpPr>
            <p:cNvPr id="14" name="Forme libre 13"/>
            <p:cNvSpPr/>
            <p:nvPr/>
          </p:nvSpPr>
          <p:spPr>
            <a:xfrm>
              <a:off x="5808110" y="2096377"/>
              <a:ext cx="241990" cy="180678"/>
            </a:xfrm>
            <a:custGeom>
              <a:avLst/>
              <a:gdLst>
                <a:gd name="connsiteX0" fmla="*/ 7275 w 241990"/>
                <a:gd name="connsiteY0" fmla="*/ 7845 h 180678"/>
                <a:gd name="connsiteX1" fmla="*/ 40325 w 241990"/>
                <a:gd name="connsiteY1" fmla="*/ 162081 h 180678"/>
                <a:gd name="connsiteX2" fmla="*/ 205578 w 241990"/>
                <a:gd name="connsiteY2" fmla="*/ 162081 h 180678"/>
                <a:gd name="connsiteX3" fmla="*/ 238629 w 241990"/>
                <a:gd name="connsiteY3" fmla="*/ 18862 h 180678"/>
                <a:gd name="connsiteX4" fmla="*/ 150494 w 241990"/>
                <a:gd name="connsiteY4" fmla="*/ 18862 h 180678"/>
                <a:gd name="connsiteX5" fmla="*/ 7275 w 241990"/>
                <a:gd name="connsiteY5" fmla="*/ 7845 h 1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90" h="180678">
                  <a:moveTo>
                    <a:pt x="7275" y="7845"/>
                  </a:moveTo>
                  <a:cubicBezTo>
                    <a:pt x="-11086" y="31715"/>
                    <a:pt x="7275" y="136375"/>
                    <a:pt x="40325" y="162081"/>
                  </a:cubicBezTo>
                  <a:cubicBezTo>
                    <a:pt x="73375" y="187787"/>
                    <a:pt x="172527" y="185951"/>
                    <a:pt x="205578" y="162081"/>
                  </a:cubicBezTo>
                  <a:cubicBezTo>
                    <a:pt x="238629" y="138211"/>
                    <a:pt x="247810" y="42732"/>
                    <a:pt x="238629" y="18862"/>
                  </a:cubicBezTo>
                  <a:cubicBezTo>
                    <a:pt x="229448" y="-5008"/>
                    <a:pt x="185381" y="15190"/>
                    <a:pt x="150494" y="18862"/>
                  </a:cubicBezTo>
                  <a:cubicBezTo>
                    <a:pt x="115607" y="22534"/>
                    <a:pt x="25636" y="-16025"/>
                    <a:pt x="7275" y="7845"/>
                  </a:cubicBezTo>
                  <a:close/>
                </a:path>
              </a:pathLst>
            </a:custGeom>
            <a:solidFill>
              <a:srgbClr val="99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6254340" y="3576201"/>
              <a:ext cx="975389" cy="615553"/>
            </a:xfrm>
            <a:prstGeom prst="rect">
              <a:avLst/>
            </a:prstGeom>
            <a:solidFill>
              <a:srgbClr val="FFFFE7"/>
            </a:solidFill>
          </p:spPr>
          <p:txBody>
            <a:bodyPr wrap="square" rtlCol="0">
              <a:spAutoFit/>
            </a:bodyPr>
            <a:lstStyle/>
            <a:p>
              <a:pPr algn="ctr"/>
              <a:r>
                <a:rPr lang="fr-FR" sz="1100" b="1" dirty="0">
                  <a:solidFill>
                    <a:srgbClr val="00B050"/>
                  </a:solidFill>
                  <a:latin typeface="Symbol" pitchFamily="18" charset="2"/>
                </a:rPr>
                <a:t>b</a:t>
              </a:r>
              <a:r>
                <a:rPr lang="fr-FR" sz="1100" b="1" dirty="0">
                  <a:solidFill>
                    <a:srgbClr val="00B050"/>
                  </a:solidFill>
                  <a:latin typeface="+mn-lt"/>
                </a:rPr>
                <a:t>-</a:t>
              </a:r>
              <a:r>
                <a:rPr lang="fr-FR" sz="1100" b="1" dirty="0" err="1">
                  <a:solidFill>
                    <a:srgbClr val="00B050"/>
                  </a:solidFill>
                  <a:latin typeface="+mn-lt"/>
                </a:rPr>
                <a:t>lactamase</a:t>
              </a:r>
              <a:r>
                <a:rPr lang="fr-FR" sz="1200" b="1" dirty="0">
                  <a:solidFill>
                    <a:srgbClr val="00B050"/>
                  </a:solidFill>
                  <a:latin typeface="+mn-lt"/>
                </a:rPr>
                <a:t> </a:t>
              </a:r>
              <a:r>
                <a:rPr lang="fr-FR" sz="1100" b="1" dirty="0">
                  <a:solidFill>
                    <a:srgbClr val="00B050"/>
                  </a:solidFill>
                  <a:latin typeface="+mn-lt"/>
                </a:rPr>
                <a:t>recombinant </a:t>
              </a:r>
              <a:r>
                <a:rPr lang="fr-FR" sz="1100" b="1" dirty="0" err="1">
                  <a:solidFill>
                    <a:srgbClr val="00B050"/>
                  </a:solidFill>
                  <a:latin typeface="+mn-lt"/>
                </a:rPr>
                <a:t>protein</a:t>
              </a:r>
              <a:endParaRPr lang="fr-FR" sz="1100" b="1" dirty="0">
                <a:solidFill>
                  <a:srgbClr val="00B050"/>
                </a:solidFill>
                <a:latin typeface="+mn-lt"/>
              </a:endParaRPr>
            </a:p>
          </p:txBody>
        </p:sp>
      </p:grpSp>
      <p:sp>
        <p:nvSpPr>
          <p:cNvPr id="13" name="Rectangle 12"/>
          <p:cNvSpPr/>
          <p:nvPr/>
        </p:nvSpPr>
        <p:spPr>
          <a:xfrm>
            <a:off x="5511721" y="2293386"/>
            <a:ext cx="238373" cy="144016"/>
          </a:xfrm>
          <a:prstGeom prst="rect">
            <a:avLst/>
          </a:prstGeom>
          <a:solidFill>
            <a:srgbClr val="FF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4341746" y="3798316"/>
            <a:ext cx="878326" cy="230847"/>
          </a:xfrm>
          <a:prstGeom prst="rect">
            <a:avLst/>
          </a:prstGeom>
          <a:solidFill>
            <a:srgbClr val="FF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6903879"/>
      </p:ext>
    </p:extLst>
  </p:cSld>
  <p:clrMapOvr>
    <a:masterClrMapping/>
  </p:clrMapOvr>
  <mc:AlternateContent xmlns:mc="http://schemas.openxmlformats.org/markup-compatibility/2006" xmlns:p14="http://schemas.microsoft.com/office/powerpoint/2010/main">
    <mc:Choice Requires="p14">
      <p:transition spd="slow" p14:dur="2000" advTm="79727"/>
    </mc:Choice>
    <mc:Fallback xmlns="">
      <p:transition spd="slow" advTm="79727"/>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3588" y="777473"/>
            <a:ext cx="7416824" cy="4416594"/>
          </a:xfrm>
          <a:prstGeom prst="rect">
            <a:avLst/>
          </a:prstGeom>
          <a:noFill/>
        </p:spPr>
        <p:txBody>
          <a:bodyPr wrap="square" rtlCol="0">
            <a:spAutoFit/>
          </a:bodyPr>
          <a:lstStyle/>
          <a:p>
            <a:pPr algn="just"/>
            <a:r>
              <a:rPr lang="fr-FR" dirty="0"/>
              <a:t>	On peut créer des plasmides recombinants pour procéder à l’analyse de n’importe quel gène exogène (clonage, séquençage, mutagénèse etc…). Ces plasmides sont introduits dans les bactéries par des procédés de transformation artificielle plus efficaces que la seule mise en présence d’un ADN nu et de bactéries en culture.</a:t>
            </a:r>
          </a:p>
          <a:p>
            <a:pPr marL="742950" lvl="1" indent="-285750" algn="just">
              <a:buFont typeface="Symbol"/>
              <a:buChar char="Þ"/>
            </a:pPr>
            <a:endParaRPr lang="fr-FR" sz="2400" dirty="0"/>
          </a:p>
          <a:p>
            <a:pPr lvl="2" algn="just"/>
            <a:r>
              <a:rPr lang="fr-FR" dirty="0">
                <a:sym typeface="Symbol"/>
              </a:rPr>
              <a:t> </a:t>
            </a:r>
            <a:r>
              <a:rPr lang="fr-FR" dirty="0"/>
              <a:t>les bactéries deviennent des usines:</a:t>
            </a:r>
          </a:p>
          <a:p>
            <a:pPr marL="1200150" lvl="2" indent="-285750" algn="just">
              <a:buFont typeface="Symbol"/>
              <a:buChar char="Þ"/>
            </a:pPr>
            <a:endParaRPr lang="fr-FR" sz="900" dirty="0"/>
          </a:p>
          <a:p>
            <a:pPr marL="1657350" lvl="3" indent="-285750" algn="just">
              <a:buFontTx/>
              <a:buChar char="-"/>
            </a:pPr>
            <a:r>
              <a:rPr lang="fr-FR" dirty="0"/>
              <a:t>à produire de </a:t>
            </a:r>
            <a:r>
              <a:rPr lang="fr-FR" dirty="0" smtClean="0"/>
              <a:t>l’ADN</a:t>
            </a:r>
            <a:endParaRPr lang="fr-FR" dirty="0"/>
          </a:p>
          <a:p>
            <a:pPr marL="1200150" lvl="2" indent="-285750" algn="just">
              <a:buFontTx/>
              <a:buChar char="-"/>
            </a:pPr>
            <a:endParaRPr lang="fr-FR" sz="1000" dirty="0"/>
          </a:p>
          <a:p>
            <a:pPr marL="1657350" lvl="3" indent="-285750" algn="just">
              <a:buFontTx/>
              <a:buChar char="-"/>
            </a:pPr>
            <a:r>
              <a:rPr lang="fr-FR" dirty="0"/>
              <a:t>à produire des protéines issues des gènes clonés</a:t>
            </a:r>
          </a:p>
          <a:p>
            <a:pPr marL="1200150" lvl="2" indent="-285750" algn="just">
              <a:buFontTx/>
              <a:buChar char="-"/>
            </a:pPr>
            <a:endParaRPr lang="fr-FR" sz="2800" dirty="0"/>
          </a:p>
          <a:p>
            <a:pPr algn="ctr"/>
            <a:r>
              <a:rPr lang="fr-FR" sz="2400" b="1" dirty="0">
                <a:solidFill>
                  <a:srgbClr val="FF0000"/>
                </a:solidFill>
                <a:sym typeface="Symbol"/>
              </a:rPr>
              <a:t> </a:t>
            </a:r>
            <a:r>
              <a:rPr lang="fr-FR" sz="2400" b="1" dirty="0">
                <a:solidFill>
                  <a:srgbClr val="FF0000"/>
                </a:solidFill>
              </a:rPr>
              <a:t>les plasmides deviennent des vecteurs d’ADN</a:t>
            </a:r>
          </a:p>
          <a:p>
            <a:pPr marL="285750" indent="-285750" algn="ctr">
              <a:buFontTx/>
              <a:buChar char="-"/>
            </a:pPr>
            <a:endParaRPr lang="fr-FR" dirty="0"/>
          </a:p>
          <a:p>
            <a:pPr algn="ctr"/>
            <a:r>
              <a:rPr lang="fr-FR" sz="2400" b="1" dirty="0">
                <a:solidFill>
                  <a:srgbClr val="FF0000"/>
                </a:solidFill>
                <a:sym typeface="Symbol"/>
              </a:rPr>
              <a:t> Introduction des technologies d’ADN </a:t>
            </a:r>
            <a:r>
              <a:rPr lang="fr-FR" sz="2400" b="1" dirty="0" smtClean="0">
                <a:solidFill>
                  <a:srgbClr val="FF0000"/>
                </a:solidFill>
                <a:sym typeface="Symbol"/>
              </a:rPr>
              <a:t>recombinant</a:t>
            </a:r>
            <a:endParaRPr lang="fr-FR" dirty="0"/>
          </a:p>
        </p:txBody>
      </p:sp>
    </p:spTree>
    <p:extLst>
      <p:ext uri="{BB962C8B-B14F-4D97-AF65-F5344CB8AC3E}">
        <p14:creationId xmlns:p14="http://schemas.microsoft.com/office/powerpoint/2010/main" val="2144452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859390" y="165120"/>
            <a:ext cx="7425221" cy="6174649"/>
            <a:chOff x="693974" y="165120"/>
            <a:chExt cx="7425221" cy="6174649"/>
          </a:xfrm>
        </p:grpSpPr>
        <p:sp>
          <p:nvSpPr>
            <p:cNvPr id="136" name="ZoneTexte 135"/>
            <p:cNvSpPr txBox="1"/>
            <p:nvPr/>
          </p:nvSpPr>
          <p:spPr>
            <a:xfrm>
              <a:off x="2442932" y="165120"/>
              <a:ext cx="3927304" cy="815608"/>
            </a:xfrm>
            <a:prstGeom prst="rect">
              <a:avLst/>
            </a:prstGeom>
            <a:noFill/>
          </p:spPr>
          <p:txBody>
            <a:bodyPr wrap="square" rtlCol="0">
              <a:spAutoFit/>
            </a:bodyPr>
            <a:lstStyle/>
            <a:p>
              <a:pPr algn="ctr"/>
              <a:r>
                <a:rPr lang="fr-FR" sz="2400" b="1" dirty="0"/>
                <a:t>Les </a:t>
              </a:r>
              <a:r>
                <a:rPr lang="fr-FR" sz="2400" b="1" dirty="0" err="1"/>
                <a:t>protéïnes</a:t>
              </a:r>
              <a:r>
                <a:rPr lang="fr-FR" sz="2400" b="1" dirty="0"/>
                <a:t> </a:t>
              </a:r>
              <a:r>
                <a:rPr lang="fr-FR" sz="2400" b="1" dirty="0" err="1"/>
                <a:t>Rec</a:t>
              </a:r>
              <a:endParaRPr lang="fr-FR" sz="2400" b="1" dirty="0"/>
            </a:p>
            <a:p>
              <a:pPr algn="ctr"/>
              <a:endParaRPr lang="fr-FR" sz="200" b="1" dirty="0"/>
            </a:p>
            <a:p>
              <a:pPr algn="ctr"/>
              <a:r>
                <a:rPr lang="fr-FR" sz="2000" dirty="0">
                  <a:sym typeface="Symbol"/>
                </a:rPr>
                <a:t> analyse des mutants </a:t>
              </a:r>
              <a:r>
                <a:rPr lang="fr-FR" sz="2000" dirty="0" err="1">
                  <a:sym typeface="Symbol"/>
                </a:rPr>
                <a:t>Rec</a:t>
              </a:r>
              <a:r>
                <a:rPr lang="fr-FR" sz="2000" dirty="0">
                  <a:sym typeface="Symbol"/>
                </a:rPr>
                <a:t> </a:t>
              </a:r>
              <a:r>
                <a:rPr lang="fr-FR" sz="2400" b="1" baseline="30000" dirty="0">
                  <a:sym typeface="Symbol"/>
                </a:rPr>
                <a:t>-</a:t>
              </a:r>
              <a:endParaRPr lang="fr-FR" sz="2000" b="1" baseline="30000" dirty="0"/>
            </a:p>
          </p:txBody>
        </p:sp>
        <p:grpSp>
          <p:nvGrpSpPr>
            <p:cNvPr id="7" name="Groupe 6"/>
            <p:cNvGrpSpPr/>
            <p:nvPr/>
          </p:nvGrpSpPr>
          <p:grpSpPr>
            <a:xfrm>
              <a:off x="2035690" y="1484784"/>
              <a:ext cx="5072620" cy="2736304"/>
              <a:chOff x="400189" y="1198265"/>
              <a:chExt cx="5642533" cy="2966506"/>
            </a:xfrm>
          </p:grpSpPr>
          <p:grpSp>
            <p:nvGrpSpPr>
              <p:cNvPr id="6" name="Groupe 5"/>
              <p:cNvGrpSpPr/>
              <p:nvPr/>
            </p:nvGrpSpPr>
            <p:grpSpPr>
              <a:xfrm>
                <a:off x="400189" y="1198265"/>
                <a:ext cx="5642533" cy="2966506"/>
                <a:chOff x="400189" y="1198265"/>
                <a:chExt cx="5642533" cy="2966506"/>
              </a:xfrm>
            </p:grpSpPr>
            <p:grpSp>
              <p:nvGrpSpPr>
                <p:cNvPr id="5" name="Groupe 4"/>
                <p:cNvGrpSpPr/>
                <p:nvPr/>
              </p:nvGrpSpPr>
              <p:grpSpPr>
                <a:xfrm>
                  <a:off x="400189" y="1554790"/>
                  <a:ext cx="5642533" cy="2609981"/>
                  <a:chOff x="2334705" y="2645251"/>
                  <a:chExt cx="5642533" cy="2609981"/>
                </a:xfrm>
              </p:grpSpPr>
              <p:sp>
                <p:nvSpPr>
                  <p:cNvPr id="295" name="Forme libre 294"/>
                  <p:cNvSpPr/>
                  <p:nvPr/>
                </p:nvSpPr>
                <p:spPr>
                  <a:xfrm>
                    <a:off x="5145458" y="4594243"/>
                    <a:ext cx="369098" cy="321592"/>
                  </a:xfrm>
                  <a:custGeom>
                    <a:avLst/>
                    <a:gdLst>
                      <a:gd name="connsiteX0" fmla="*/ 405246 w 415636"/>
                      <a:gd name="connsiteY0" fmla="*/ 0 h 207819"/>
                      <a:gd name="connsiteX1" fmla="*/ 415636 w 415636"/>
                      <a:gd name="connsiteY1" fmla="*/ 207819 h 207819"/>
                      <a:gd name="connsiteX2" fmla="*/ 155864 w 415636"/>
                      <a:gd name="connsiteY2" fmla="*/ 207819 h 207819"/>
                      <a:gd name="connsiteX3" fmla="*/ 0 w 415636"/>
                      <a:gd name="connsiteY3" fmla="*/ 103910 h 207819"/>
                      <a:gd name="connsiteX4" fmla="*/ 176646 w 415636"/>
                      <a:gd name="connsiteY4" fmla="*/ 10391 h 207819"/>
                      <a:gd name="connsiteX5" fmla="*/ 405246 w 415636"/>
                      <a:gd name="connsiteY5" fmla="*/ 0 h 2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36" h="207819">
                        <a:moveTo>
                          <a:pt x="405246" y="0"/>
                        </a:moveTo>
                        <a:lnTo>
                          <a:pt x="415636" y="207819"/>
                        </a:lnTo>
                        <a:lnTo>
                          <a:pt x="155864" y="207819"/>
                        </a:lnTo>
                        <a:lnTo>
                          <a:pt x="0" y="103910"/>
                        </a:lnTo>
                        <a:lnTo>
                          <a:pt x="176646" y="10391"/>
                        </a:lnTo>
                        <a:lnTo>
                          <a:pt x="405246" y="0"/>
                        </a:lnTo>
                        <a:close/>
                      </a:path>
                    </a:pathLst>
                  </a:custGeom>
                  <a:solidFill>
                    <a:srgbClr val="00FA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à coins arrondis 136"/>
                  <p:cNvSpPr/>
                  <p:nvPr/>
                </p:nvSpPr>
                <p:spPr>
                  <a:xfrm>
                    <a:off x="4638960" y="2882551"/>
                    <a:ext cx="1006147" cy="404527"/>
                  </a:xfrm>
                  <a:prstGeom prst="roundRect">
                    <a:avLst>
                      <a:gd name="adj" fmla="val 50000"/>
                    </a:avLst>
                  </a:prstGeom>
                  <a:solidFill>
                    <a:srgbClr val="00FA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Rectangle à coins arrondis 137"/>
                  <p:cNvSpPr/>
                  <p:nvPr/>
                </p:nvSpPr>
                <p:spPr>
                  <a:xfrm>
                    <a:off x="2334705" y="2658058"/>
                    <a:ext cx="2536220" cy="990148"/>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Arc 149"/>
                  <p:cNvSpPr/>
                  <p:nvPr/>
                </p:nvSpPr>
                <p:spPr>
                  <a:xfrm rot="5400000">
                    <a:off x="3104257" y="2560891"/>
                    <a:ext cx="864005" cy="1264456"/>
                  </a:xfrm>
                  <a:prstGeom prst="arc">
                    <a:avLst>
                      <a:gd name="adj1" fmla="val 17865891"/>
                      <a:gd name="adj2" fmla="val 311831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3" name="Arc 152"/>
                  <p:cNvSpPr/>
                  <p:nvPr/>
                </p:nvSpPr>
                <p:spPr>
                  <a:xfrm rot="5400000">
                    <a:off x="3178220" y="2644230"/>
                    <a:ext cx="702458" cy="1125239"/>
                  </a:xfrm>
                  <a:prstGeom prst="arc">
                    <a:avLst>
                      <a:gd name="adj1" fmla="val 17563165"/>
                      <a:gd name="adj2" fmla="val 335380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4" name="Arc 153"/>
                  <p:cNvSpPr/>
                  <p:nvPr/>
                </p:nvSpPr>
                <p:spPr>
                  <a:xfrm rot="14890386">
                    <a:off x="3233431" y="2646644"/>
                    <a:ext cx="757298" cy="1093610"/>
                  </a:xfrm>
                  <a:prstGeom prst="arc">
                    <a:avLst>
                      <a:gd name="adj1" fmla="val 15390076"/>
                      <a:gd name="adj2" fmla="val 87442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5" name="Arc 154"/>
                  <p:cNvSpPr/>
                  <p:nvPr/>
                </p:nvSpPr>
                <p:spPr>
                  <a:xfrm rot="14890386">
                    <a:off x="3172111" y="2574749"/>
                    <a:ext cx="828741" cy="1188565"/>
                  </a:xfrm>
                  <a:prstGeom prst="arc">
                    <a:avLst>
                      <a:gd name="adj1" fmla="val 15153889"/>
                      <a:gd name="adj2" fmla="val 413354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9" name="Arc 168"/>
                  <p:cNvSpPr/>
                  <p:nvPr/>
                </p:nvSpPr>
                <p:spPr>
                  <a:xfrm rot="2102318">
                    <a:off x="3925419" y="2985291"/>
                    <a:ext cx="280088" cy="490945"/>
                  </a:xfrm>
                  <a:prstGeom prst="arc">
                    <a:avLst>
                      <a:gd name="adj1" fmla="val 17131864"/>
                      <a:gd name="adj2" fmla="val 2706037"/>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3" name="ZoneTexte 172"/>
                  <p:cNvSpPr txBox="1"/>
                  <p:nvPr/>
                </p:nvSpPr>
                <p:spPr>
                  <a:xfrm>
                    <a:off x="3778168" y="2830646"/>
                    <a:ext cx="461563" cy="369332"/>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nvGrpSpPr>
                  <p:cNvPr id="177" name="Groupe 176"/>
                  <p:cNvGrpSpPr/>
                  <p:nvPr/>
                </p:nvGrpSpPr>
                <p:grpSpPr>
                  <a:xfrm>
                    <a:off x="5387340" y="2645251"/>
                    <a:ext cx="2512541" cy="989209"/>
                    <a:chOff x="4926613" y="1484784"/>
                    <a:chExt cx="3107199" cy="1230344"/>
                  </a:xfrm>
                </p:grpSpPr>
                <p:sp>
                  <p:nvSpPr>
                    <p:cNvPr id="178" name="Rectangle à coins arrondis 177"/>
                    <p:cNvSpPr/>
                    <p:nvPr/>
                  </p:nvSpPr>
                  <p:spPr>
                    <a:xfrm>
                      <a:off x="4926613" y="1484784"/>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9" name="Groupe 178"/>
                    <p:cNvGrpSpPr/>
                    <p:nvPr/>
                  </p:nvGrpSpPr>
                  <p:grpSpPr>
                    <a:xfrm>
                      <a:off x="5931567" y="1628801"/>
                      <a:ext cx="1061017" cy="976155"/>
                      <a:chOff x="5452800" y="1628801"/>
                      <a:chExt cx="1061017" cy="976155"/>
                    </a:xfrm>
                  </p:grpSpPr>
                  <p:grpSp>
                    <p:nvGrpSpPr>
                      <p:cNvPr id="180" name="Groupe 179"/>
                      <p:cNvGrpSpPr/>
                      <p:nvPr/>
                    </p:nvGrpSpPr>
                    <p:grpSpPr>
                      <a:xfrm>
                        <a:off x="5452800" y="1628893"/>
                        <a:ext cx="1061017" cy="976063"/>
                        <a:chOff x="5563746" y="2348880"/>
                        <a:chExt cx="1024477" cy="1007721"/>
                      </a:xfrm>
                    </p:grpSpPr>
                    <p:sp>
                      <p:nvSpPr>
                        <p:cNvPr id="186" name="Ellipse 185"/>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1" name="ZoneTexte 180"/>
                      <p:cNvSpPr txBox="1"/>
                      <p:nvPr/>
                    </p:nvSpPr>
                    <p:spPr>
                      <a:xfrm>
                        <a:off x="5857429" y="2167418"/>
                        <a:ext cx="288031" cy="369332"/>
                      </a:xfrm>
                      <a:prstGeom prst="rect">
                        <a:avLst/>
                      </a:prstGeom>
                      <a:noFill/>
                    </p:spPr>
                    <p:txBody>
                      <a:bodyPr wrap="square" rtlCol="0">
                        <a:spAutoFit/>
                      </a:bodyPr>
                      <a:lstStyle/>
                      <a:p>
                        <a:r>
                          <a:rPr lang="fr-FR" b="1" dirty="0">
                            <a:solidFill>
                              <a:srgbClr val="FF0000"/>
                            </a:solidFill>
                          </a:rPr>
                          <a:t>C</a:t>
                        </a:r>
                      </a:p>
                    </p:txBody>
                  </p:sp>
                  <p:sp>
                    <p:nvSpPr>
                      <p:cNvPr id="182" name="ZoneTexte 181"/>
                      <p:cNvSpPr txBox="1"/>
                      <p:nvPr/>
                    </p:nvSpPr>
                    <p:spPr>
                      <a:xfrm>
                        <a:off x="6141214" y="1998616"/>
                        <a:ext cx="288032" cy="369332"/>
                      </a:xfrm>
                      <a:prstGeom prst="rect">
                        <a:avLst/>
                      </a:prstGeom>
                      <a:noFill/>
                    </p:spPr>
                    <p:txBody>
                      <a:bodyPr wrap="square" rtlCol="0">
                        <a:spAutoFit/>
                      </a:bodyPr>
                      <a:lstStyle/>
                      <a:p>
                        <a:r>
                          <a:rPr lang="fr-FR" b="1" dirty="0">
                            <a:solidFill>
                              <a:srgbClr val="FF0000"/>
                            </a:solidFill>
                          </a:rPr>
                          <a:t>D</a:t>
                        </a:r>
                      </a:p>
                    </p:txBody>
                  </p:sp>
                  <p:sp>
                    <p:nvSpPr>
                      <p:cNvPr id="183" name="ZoneTexte 182"/>
                      <p:cNvSpPr txBox="1"/>
                      <p:nvPr/>
                    </p:nvSpPr>
                    <p:spPr>
                      <a:xfrm rot="10800000" flipV="1">
                        <a:off x="5915321" y="1628801"/>
                        <a:ext cx="390756" cy="369332"/>
                      </a:xfrm>
                      <a:prstGeom prst="rect">
                        <a:avLst/>
                      </a:prstGeom>
                      <a:noFill/>
                    </p:spPr>
                    <p:txBody>
                      <a:bodyPr wrap="square" rtlCol="0">
                        <a:spAutoFit/>
                      </a:bodyPr>
                      <a:lstStyle/>
                      <a:p>
                        <a:r>
                          <a:rPr lang="fr-FR" b="1" dirty="0">
                            <a:solidFill>
                              <a:srgbClr val="FF0000"/>
                            </a:solidFill>
                          </a:rPr>
                          <a:t>E</a:t>
                        </a:r>
                      </a:p>
                    </p:txBody>
                  </p:sp>
                  <p:sp>
                    <p:nvSpPr>
                      <p:cNvPr id="184" name="ZoneTexte 183"/>
                      <p:cNvSpPr txBox="1"/>
                      <p:nvPr/>
                    </p:nvSpPr>
                    <p:spPr>
                      <a:xfrm>
                        <a:off x="5533393" y="1697943"/>
                        <a:ext cx="494533"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185" name="ZoneTexte 184"/>
                      <p:cNvSpPr txBox="1"/>
                      <p:nvPr/>
                    </p:nvSpPr>
                    <p:spPr>
                      <a:xfrm>
                        <a:off x="5530270" y="2051092"/>
                        <a:ext cx="497654" cy="459363"/>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grpSp>
              <p:sp>
                <p:nvSpPr>
                  <p:cNvPr id="191" name="ZoneTexte 190"/>
                  <p:cNvSpPr txBox="1"/>
                  <p:nvPr/>
                </p:nvSpPr>
                <p:spPr>
                  <a:xfrm>
                    <a:off x="4092068" y="3352181"/>
                    <a:ext cx="556275" cy="296684"/>
                  </a:xfrm>
                  <a:prstGeom prst="rect">
                    <a:avLst/>
                  </a:prstGeom>
                  <a:noFill/>
                  <a:ln>
                    <a:noFill/>
                  </a:ln>
                </p:spPr>
                <p:txBody>
                  <a:bodyPr wrap="square" rtlCol="0">
                    <a:spAutoFit/>
                  </a:bodyPr>
                  <a:lstStyle/>
                  <a:p>
                    <a:pPr algn="ctr"/>
                    <a:r>
                      <a:rPr lang="fr-FR" sz="1400" b="1" dirty="0" err="1">
                        <a:solidFill>
                          <a:schemeClr val="bg1"/>
                        </a:solidFill>
                        <a:effectLst>
                          <a:outerShdw blurRad="38100" dist="38100" dir="2700000" algn="tl">
                            <a:srgbClr val="000000">
                              <a:alpha val="43137"/>
                            </a:srgbClr>
                          </a:outerShdw>
                        </a:effectLst>
                      </a:rPr>
                      <a:t>ori</a:t>
                    </a:r>
                    <a:r>
                      <a:rPr lang="fr-FR" sz="1400" b="1" dirty="0">
                        <a:solidFill>
                          <a:schemeClr val="bg1"/>
                        </a:solidFill>
                        <a:effectLst>
                          <a:outerShdw blurRad="38100" dist="38100" dir="2700000" algn="tl">
                            <a:srgbClr val="000000">
                              <a:alpha val="43137"/>
                            </a:srgbClr>
                          </a:outerShdw>
                        </a:effectLst>
                      </a:rPr>
                      <a:t> T</a:t>
                    </a:r>
                  </a:p>
                </p:txBody>
              </p:sp>
              <p:sp>
                <p:nvSpPr>
                  <p:cNvPr id="197" name="ZoneTexte 196"/>
                  <p:cNvSpPr txBox="1"/>
                  <p:nvPr/>
                </p:nvSpPr>
                <p:spPr>
                  <a:xfrm>
                    <a:off x="3741443" y="3121320"/>
                    <a:ext cx="459873" cy="327759"/>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cxnSp>
                <p:nvCxnSpPr>
                  <p:cNvPr id="132" name="Connecteur droit 131"/>
                  <p:cNvCxnSpPr/>
                  <p:nvPr/>
                </p:nvCxnSpPr>
                <p:spPr>
                  <a:xfrm>
                    <a:off x="3934632" y="3380246"/>
                    <a:ext cx="115644" cy="8809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2" name="ZoneTexte 201"/>
                  <p:cNvSpPr txBox="1"/>
                  <p:nvPr/>
                </p:nvSpPr>
                <p:spPr>
                  <a:xfrm>
                    <a:off x="3458409" y="2729621"/>
                    <a:ext cx="232908" cy="296947"/>
                  </a:xfrm>
                  <a:prstGeom prst="rect">
                    <a:avLst/>
                  </a:prstGeom>
                  <a:noFill/>
                </p:spPr>
                <p:txBody>
                  <a:bodyPr wrap="square" rtlCol="0">
                    <a:spAutoFit/>
                  </a:bodyPr>
                  <a:lstStyle/>
                  <a:p>
                    <a:r>
                      <a:rPr lang="fr-FR" b="1" dirty="0">
                        <a:solidFill>
                          <a:srgbClr val="FF0000"/>
                        </a:solidFill>
                      </a:rPr>
                      <a:t>C</a:t>
                    </a:r>
                  </a:p>
                </p:txBody>
              </p:sp>
              <p:sp>
                <p:nvSpPr>
                  <p:cNvPr id="203" name="ZoneTexte 202"/>
                  <p:cNvSpPr txBox="1"/>
                  <p:nvPr/>
                </p:nvSpPr>
                <p:spPr>
                  <a:xfrm>
                    <a:off x="3204127" y="2866840"/>
                    <a:ext cx="232908" cy="296947"/>
                  </a:xfrm>
                  <a:prstGeom prst="rect">
                    <a:avLst/>
                  </a:prstGeom>
                  <a:noFill/>
                </p:spPr>
                <p:txBody>
                  <a:bodyPr wrap="square" rtlCol="0">
                    <a:spAutoFit/>
                  </a:bodyPr>
                  <a:lstStyle/>
                  <a:p>
                    <a:r>
                      <a:rPr lang="fr-FR" b="1" dirty="0">
                        <a:solidFill>
                          <a:srgbClr val="FF0000"/>
                        </a:solidFill>
                      </a:rPr>
                      <a:t>D</a:t>
                    </a:r>
                  </a:p>
                </p:txBody>
              </p:sp>
              <p:sp>
                <p:nvSpPr>
                  <p:cNvPr id="204" name="ZoneTexte 203"/>
                  <p:cNvSpPr txBox="1"/>
                  <p:nvPr/>
                </p:nvSpPr>
                <p:spPr>
                  <a:xfrm rot="10800000" flipV="1">
                    <a:off x="3046213" y="3138604"/>
                    <a:ext cx="315973" cy="296947"/>
                  </a:xfrm>
                  <a:prstGeom prst="rect">
                    <a:avLst/>
                  </a:prstGeom>
                  <a:noFill/>
                </p:spPr>
                <p:txBody>
                  <a:bodyPr wrap="square" rtlCol="0">
                    <a:spAutoFit/>
                  </a:bodyPr>
                  <a:lstStyle/>
                  <a:p>
                    <a:r>
                      <a:rPr lang="fr-FR" b="1" dirty="0">
                        <a:solidFill>
                          <a:srgbClr val="FF0000"/>
                        </a:solidFill>
                      </a:rPr>
                      <a:t>E</a:t>
                    </a:r>
                  </a:p>
                </p:txBody>
              </p:sp>
              <p:sp>
                <p:nvSpPr>
                  <p:cNvPr id="205" name="ZoneTexte 204"/>
                  <p:cNvSpPr txBox="1"/>
                  <p:nvPr/>
                </p:nvSpPr>
                <p:spPr>
                  <a:xfrm>
                    <a:off x="4494944" y="2794452"/>
                    <a:ext cx="419886" cy="369332"/>
                  </a:xfrm>
                  <a:prstGeom prst="rect">
                    <a:avLst/>
                  </a:prstGeom>
                  <a:noFill/>
                </p:spPr>
                <p:txBody>
                  <a:bodyPr wrap="square" rtlCol="0">
                    <a:spAutoFit/>
                  </a:bodyPr>
                  <a:lstStyle/>
                  <a:p>
                    <a:r>
                      <a:rPr lang="fr-FR" b="1" dirty="0">
                        <a:solidFill>
                          <a:srgbClr val="FF2F2F"/>
                        </a:solidFill>
                      </a:rPr>
                      <a:t>B</a:t>
                    </a:r>
                    <a:r>
                      <a:rPr lang="fr-FR" b="1" baseline="30000" dirty="0">
                        <a:solidFill>
                          <a:srgbClr val="FF2F2F"/>
                        </a:solidFill>
                      </a:rPr>
                      <a:t>+</a:t>
                    </a:r>
                  </a:p>
                </p:txBody>
              </p:sp>
              <p:grpSp>
                <p:nvGrpSpPr>
                  <p:cNvPr id="227" name="Groupe 226"/>
                  <p:cNvGrpSpPr/>
                  <p:nvPr/>
                </p:nvGrpSpPr>
                <p:grpSpPr>
                  <a:xfrm>
                    <a:off x="5464697" y="4266022"/>
                    <a:ext cx="2512541" cy="989210"/>
                    <a:chOff x="4991329" y="4561975"/>
                    <a:chExt cx="3107199" cy="1230344"/>
                  </a:xfrm>
                </p:grpSpPr>
                <p:grpSp>
                  <p:nvGrpSpPr>
                    <p:cNvPr id="208" name="Groupe 207"/>
                    <p:cNvGrpSpPr/>
                    <p:nvPr/>
                  </p:nvGrpSpPr>
                  <p:grpSpPr>
                    <a:xfrm>
                      <a:off x="4991329" y="4561975"/>
                      <a:ext cx="3107199" cy="1230344"/>
                      <a:chOff x="4944436" y="1501752"/>
                      <a:chExt cx="3107199" cy="1230344"/>
                    </a:xfrm>
                  </p:grpSpPr>
                  <p:sp>
                    <p:nvSpPr>
                      <p:cNvPr id="209" name="Rectangle à coins arrondis 208"/>
                      <p:cNvSpPr/>
                      <p:nvPr/>
                    </p:nvSpPr>
                    <p:spPr>
                      <a:xfrm>
                        <a:off x="4944436" y="1501752"/>
                        <a:ext cx="3107199" cy="1230344"/>
                      </a:xfrm>
                      <a:prstGeom prst="roundRect">
                        <a:avLst>
                          <a:gd name="adj" fmla="val 50000"/>
                        </a:avLst>
                      </a:prstGeom>
                      <a:gradFill flip="none" rotWithShape="1">
                        <a:gsLst>
                          <a:gs pos="96000">
                            <a:srgbClr val="00D054"/>
                          </a:gs>
                          <a:gs pos="54000">
                            <a:srgbClr val="61FFA5">
                              <a:alpha val="89804"/>
                              <a:lumMod val="86000"/>
                              <a:lumOff val="14000"/>
                            </a:srgbClr>
                          </a:gs>
                          <a:gs pos="85000">
                            <a:srgbClr val="00E663"/>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0" name="Groupe 209"/>
                      <p:cNvGrpSpPr/>
                      <p:nvPr/>
                    </p:nvGrpSpPr>
                    <p:grpSpPr>
                      <a:xfrm>
                        <a:off x="5931567" y="1628801"/>
                        <a:ext cx="1061017" cy="976155"/>
                        <a:chOff x="5452800" y="1628801"/>
                        <a:chExt cx="1061017" cy="976155"/>
                      </a:xfrm>
                    </p:grpSpPr>
                    <p:grpSp>
                      <p:nvGrpSpPr>
                        <p:cNvPr id="211" name="Groupe 210"/>
                        <p:cNvGrpSpPr/>
                        <p:nvPr/>
                      </p:nvGrpSpPr>
                      <p:grpSpPr>
                        <a:xfrm>
                          <a:off x="5452800" y="1628893"/>
                          <a:ext cx="1061017" cy="976063"/>
                          <a:chOff x="5563746" y="2348880"/>
                          <a:chExt cx="1024477" cy="1007721"/>
                        </a:xfrm>
                      </p:grpSpPr>
                      <p:sp>
                        <p:nvSpPr>
                          <p:cNvPr id="217" name="Ellipse 216"/>
                          <p:cNvSpPr/>
                          <p:nvPr/>
                        </p:nvSpPr>
                        <p:spPr>
                          <a:xfrm>
                            <a:off x="5589803" y="2384688"/>
                            <a:ext cx="947622" cy="936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8" name="Ellipse 217"/>
                          <p:cNvSpPr/>
                          <p:nvPr/>
                        </p:nvSpPr>
                        <p:spPr>
                          <a:xfrm>
                            <a:off x="5563746" y="2348880"/>
                            <a:ext cx="1024477" cy="1007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2" name="ZoneTexte 211"/>
                        <p:cNvSpPr txBox="1"/>
                        <p:nvPr/>
                      </p:nvSpPr>
                      <p:spPr>
                        <a:xfrm>
                          <a:off x="5844305" y="2197874"/>
                          <a:ext cx="288032" cy="369332"/>
                        </a:xfrm>
                        <a:prstGeom prst="rect">
                          <a:avLst/>
                        </a:prstGeom>
                        <a:noFill/>
                      </p:spPr>
                      <p:txBody>
                        <a:bodyPr wrap="square" rtlCol="0">
                          <a:spAutoFit/>
                        </a:bodyPr>
                        <a:lstStyle/>
                        <a:p>
                          <a:r>
                            <a:rPr lang="fr-FR" b="1" dirty="0">
                              <a:solidFill>
                                <a:srgbClr val="FF0000"/>
                              </a:solidFill>
                            </a:rPr>
                            <a:t>C</a:t>
                          </a:r>
                        </a:p>
                      </p:txBody>
                    </p:sp>
                    <p:sp>
                      <p:nvSpPr>
                        <p:cNvPr id="213" name="ZoneTexte 212"/>
                        <p:cNvSpPr txBox="1"/>
                        <p:nvPr/>
                      </p:nvSpPr>
                      <p:spPr>
                        <a:xfrm>
                          <a:off x="6096656" y="2036497"/>
                          <a:ext cx="288032" cy="369332"/>
                        </a:xfrm>
                        <a:prstGeom prst="rect">
                          <a:avLst/>
                        </a:prstGeom>
                        <a:noFill/>
                      </p:spPr>
                      <p:txBody>
                        <a:bodyPr wrap="square" rtlCol="0">
                          <a:spAutoFit/>
                        </a:bodyPr>
                        <a:lstStyle/>
                        <a:p>
                          <a:r>
                            <a:rPr lang="fr-FR" b="1" dirty="0">
                              <a:solidFill>
                                <a:srgbClr val="FF0000"/>
                              </a:solidFill>
                            </a:rPr>
                            <a:t>D</a:t>
                          </a:r>
                        </a:p>
                      </p:txBody>
                    </p:sp>
                    <p:sp>
                      <p:nvSpPr>
                        <p:cNvPr id="214" name="ZoneTexte 213"/>
                        <p:cNvSpPr txBox="1"/>
                        <p:nvPr/>
                      </p:nvSpPr>
                      <p:spPr>
                        <a:xfrm rot="10800000" flipV="1">
                          <a:off x="5965441" y="1628801"/>
                          <a:ext cx="390756" cy="369332"/>
                        </a:xfrm>
                        <a:prstGeom prst="rect">
                          <a:avLst/>
                        </a:prstGeom>
                        <a:noFill/>
                      </p:spPr>
                      <p:txBody>
                        <a:bodyPr wrap="square" rtlCol="0">
                          <a:spAutoFit/>
                        </a:bodyPr>
                        <a:lstStyle/>
                        <a:p>
                          <a:r>
                            <a:rPr lang="fr-FR" b="1" dirty="0">
                              <a:solidFill>
                                <a:srgbClr val="FF0000"/>
                              </a:solidFill>
                            </a:rPr>
                            <a:t>E</a:t>
                          </a:r>
                        </a:p>
                      </p:txBody>
                    </p:sp>
                    <p:sp>
                      <p:nvSpPr>
                        <p:cNvPr id="215" name="ZoneTexte 214"/>
                        <p:cNvSpPr txBox="1"/>
                        <p:nvPr/>
                      </p:nvSpPr>
                      <p:spPr>
                        <a:xfrm>
                          <a:off x="5533393" y="1697942"/>
                          <a:ext cx="561938"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216" name="ZoneTexte 215"/>
                        <p:cNvSpPr txBox="1"/>
                        <p:nvPr/>
                      </p:nvSpPr>
                      <p:spPr>
                        <a:xfrm>
                          <a:off x="5530271" y="2088563"/>
                          <a:ext cx="488997"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grpSp>
                <p:sp>
                  <p:nvSpPr>
                    <p:cNvPr id="219" name="Arc 218"/>
                    <p:cNvSpPr/>
                    <p:nvPr/>
                  </p:nvSpPr>
                  <p:spPr>
                    <a:xfrm rot="3063657" flipH="1" flipV="1">
                      <a:off x="5552058" y="4868814"/>
                      <a:ext cx="852804" cy="778567"/>
                    </a:xfrm>
                    <a:prstGeom prst="arc">
                      <a:avLst>
                        <a:gd name="adj1" fmla="val 15383382"/>
                        <a:gd name="adj2" fmla="val 832640"/>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0" name="Arc 219"/>
                    <p:cNvSpPr/>
                    <p:nvPr/>
                  </p:nvSpPr>
                  <p:spPr>
                    <a:xfrm rot="3063657" flipH="1" flipV="1">
                      <a:off x="5524040" y="4763754"/>
                      <a:ext cx="930371" cy="931309"/>
                    </a:xfrm>
                    <a:prstGeom prst="arc">
                      <a:avLst>
                        <a:gd name="adj1" fmla="val 15042867"/>
                        <a:gd name="adj2" fmla="val 77966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1" name="ZoneTexte 220"/>
                    <p:cNvSpPr txBox="1"/>
                    <p:nvPr/>
                  </p:nvSpPr>
                  <p:spPr>
                    <a:xfrm>
                      <a:off x="5138487" y="4689116"/>
                      <a:ext cx="541435" cy="442806"/>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222" name="ZoneTexte 221"/>
                    <p:cNvSpPr txBox="1"/>
                    <p:nvPr/>
                  </p:nvSpPr>
                  <p:spPr>
                    <a:xfrm>
                      <a:off x="5153636" y="5219908"/>
                      <a:ext cx="541435" cy="442806"/>
                    </a:xfrm>
                    <a:prstGeom prst="rect">
                      <a:avLst/>
                    </a:prstGeom>
                    <a:noFill/>
                  </p:spPr>
                  <p:txBody>
                    <a:bodyPr wrap="square" rtlCol="0">
                      <a:spAutoFit/>
                    </a:bodyPr>
                    <a:lstStyle/>
                    <a:p>
                      <a:r>
                        <a:rPr lang="fr-FR" b="1" dirty="0">
                          <a:solidFill>
                            <a:srgbClr val="FF0000"/>
                          </a:solidFill>
                        </a:rPr>
                        <a:t>B</a:t>
                      </a:r>
                      <a:r>
                        <a:rPr lang="fr-FR" b="1" baseline="30000" dirty="0">
                          <a:solidFill>
                            <a:srgbClr val="FF0000"/>
                          </a:solidFill>
                        </a:rPr>
                        <a:t>+</a:t>
                      </a:r>
                    </a:p>
                  </p:txBody>
                </p:sp>
              </p:grpSp>
              <p:cxnSp>
                <p:nvCxnSpPr>
                  <p:cNvPr id="331" name="Connecteur droit 330"/>
                  <p:cNvCxnSpPr/>
                  <p:nvPr/>
                </p:nvCxnSpPr>
                <p:spPr>
                  <a:xfrm flipV="1">
                    <a:off x="6084964" y="5063494"/>
                    <a:ext cx="399536" cy="59165"/>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35" name="Connecteur droit 334"/>
                  <p:cNvCxnSpPr>
                    <a:stCxn id="220" idx="2"/>
                  </p:cNvCxnSpPr>
                  <p:nvPr/>
                </p:nvCxnSpPr>
                <p:spPr>
                  <a:xfrm>
                    <a:off x="6107928" y="4466213"/>
                    <a:ext cx="333638" cy="42907"/>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59" name="Connecteur droit 158"/>
                  <p:cNvCxnSpPr/>
                  <p:nvPr/>
                </p:nvCxnSpPr>
                <p:spPr>
                  <a:xfrm flipV="1">
                    <a:off x="4360252" y="3098573"/>
                    <a:ext cx="1223439" cy="4"/>
                  </a:xfrm>
                  <a:prstGeom prst="line">
                    <a:avLst/>
                  </a:prstGeom>
                  <a:ln w="28575">
                    <a:solidFill>
                      <a:srgbClr val="FF3F3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0" name="Connecteur droit 159"/>
                  <p:cNvCxnSpPr/>
                  <p:nvPr/>
                </p:nvCxnSpPr>
                <p:spPr>
                  <a:xfrm flipV="1">
                    <a:off x="5143016" y="3169031"/>
                    <a:ext cx="376400" cy="13601"/>
                  </a:xfrm>
                  <a:prstGeom prst="line">
                    <a:avLst/>
                  </a:prstGeom>
                  <a:ln w="19050">
                    <a:solidFill>
                      <a:srgbClr val="FFFF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ZoneTexte 173"/>
                  <p:cNvSpPr txBox="1"/>
                  <p:nvPr/>
                </p:nvSpPr>
                <p:spPr>
                  <a:xfrm>
                    <a:off x="4999000" y="2793645"/>
                    <a:ext cx="639979" cy="369332"/>
                  </a:xfrm>
                  <a:prstGeom prst="rect">
                    <a:avLst/>
                  </a:prstGeom>
                  <a:noFill/>
                </p:spPr>
                <p:txBody>
                  <a:bodyPr wrap="square" rtlCol="0">
                    <a:spAutoFit/>
                  </a:bodyPr>
                  <a:lstStyle/>
                  <a:p>
                    <a:r>
                      <a:rPr lang="fr-FR" b="1" dirty="0">
                        <a:solidFill>
                          <a:srgbClr val="FF0000"/>
                        </a:solidFill>
                      </a:rPr>
                      <a:t>A</a:t>
                    </a:r>
                    <a:r>
                      <a:rPr lang="fr-FR" b="1" baseline="30000" dirty="0">
                        <a:solidFill>
                          <a:srgbClr val="FF0000"/>
                        </a:solidFill>
                      </a:rPr>
                      <a:t>+</a:t>
                    </a:r>
                  </a:p>
                </p:txBody>
              </p:sp>
              <p:sp>
                <p:nvSpPr>
                  <p:cNvPr id="362" name="Forme libre 361"/>
                  <p:cNvSpPr/>
                  <p:nvPr/>
                </p:nvSpPr>
                <p:spPr>
                  <a:xfrm>
                    <a:off x="3992454" y="2784667"/>
                    <a:ext cx="415636" cy="313911"/>
                  </a:xfrm>
                  <a:custGeom>
                    <a:avLst/>
                    <a:gdLst>
                      <a:gd name="connsiteX0" fmla="*/ 0 w 415636"/>
                      <a:gd name="connsiteY0" fmla="*/ 0 h 280554"/>
                      <a:gd name="connsiteX1" fmla="*/ 0 w 415636"/>
                      <a:gd name="connsiteY1" fmla="*/ 0 h 280554"/>
                      <a:gd name="connsiteX2" fmla="*/ 114300 w 415636"/>
                      <a:gd name="connsiteY2" fmla="*/ 20781 h 280554"/>
                      <a:gd name="connsiteX3" fmla="*/ 155863 w 415636"/>
                      <a:gd name="connsiteY3" fmla="*/ 31172 h 280554"/>
                      <a:gd name="connsiteX4" fmla="*/ 176645 w 415636"/>
                      <a:gd name="connsiteY4" fmla="*/ 62345 h 280554"/>
                      <a:gd name="connsiteX5" fmla="*/ 207818 w 415636"/>
                      <a:gd name="connsiteY5" fmla="*/ 83127 h 280554"/>
                      <a:gd name="connsiteX6" fmla="*/ 218209 w 415636"/>
                      <a:gd name="connsiteY6" fmla="*/ 124691 h 280554"/>
                      <a:gd name="connsiteX7" fmla="*/ 228600 w 415636"/>
                      <a:gd name="connsiteY7" fmla="*/ 187036 h 280554"/>
                      <a:gd name="connsiteX8" fmla="*/ 290945 w 415636"/>
                      <a:gd name="connsiteY8" fmla="*/ 249381 h 280554"/>
                      <a:gd name="connsiteX9" fmla="*/ 405245 w 415636"/>
                      <a:gd name="connsiteY9" fmla="*/ 280554 h 280554"/>
                      <a:gd name="connsiteX10" fmla="*/ 415636 w 415636"/>
                      <a:gd name="connsiteY10" fmla="*/ 270163 h 2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636" h="280554">
                        <a:moveTo>
                          <a:pt x="0" y="0"/>
                        </a:moveTo>
                        <a:lnTo>
                          <a:pt x="0" y="0"/>
                        </a:lnTo>
                        <a:lnTo>
                          <a:pt x="114300" y="20781"/>
                        </a:lnTo>
                        <a:cubicBezTo>
                          <a:pt x="128303" y="23582"/>
                          <a:pt x="143981" y="23250"/>
                          <a:pt x="155863" y="31172"/>
                        </a:cubicBezTo>
                        <a:cubicBezTo>
                          <a:pt x="166254" y="38099"/>
                          <a:pt x="167814" y="53514"/>
                          <a:pt x="176645" y="62345"/>
                        </a:cubicBezTo>
                        <a:cubicBezTo>
                          <a:pt x="185476" y="71176"/>
                          <a:pt x="197427" y="76200"/>
                          <a:pt x="207818" y="83127"/>
                        </a:cubicBezTo>
                        <a:cubicBezTo>
                          <a:pt x="211282" y="96982"/>
                          <a:pt x="215408" y="110687"/>
                          <a:pt x="218209" y="124691"/>
                        </a:cubicBezTo>
                        <a:cubicBezTo>
                          <a:pt x="222341" y="145350"/>
                          <a:pt x="228600" y="187036"/>
                          <a:pt x="228600" y="187036"/>
                        </a:cubicBezTo>
                        <a:lnTo>
                          <a:pt x="290945" y="249381"/>
                        </a:lnTo>
                        <a:lnTo>
                          <a:pt x="405245" y="280554"/>
                        </a:lnTo>
                        <a:lnTo>
                          <a:pt x="415636" y="270163"/>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33" name="Connecteur droit avec flèche 132"/>
                  <p:cNvCxnSpPr>
                    <a:endCxn id="221" idx="3"/>
                  </p:cNvCxnSpPr>
                  <p:nvPr/>
                </p:nvCxnSpPr>
                <p:spPr>
                  <a:xfrm>
                    <a:off x="5519416" y="3100568"/>
                    <a:ext cx="502090" cy="14456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9" name="ZoneTexte 138"/>
                <p:cNvSpPr txBox="1"/>
                <p:nvPr/>
              </p:nvSpPr>
              <p:spPr>
                <a:xfrm>
                  <a:off x="1312716" y="1198265"/>
                  <a:ext cx="729695" cy="369332"/>
                </a:xfrm>
                <a:prstGeom prst="rect">
                  <a:avLst/>
                </a:prstGeom>
                <a:noFill/>
              </p:spPr>
              <p:txBody>
                <a:bodyPr wrap="square" rtlCol="0">
                  <a:spAutoFit/>
                </a:bodyPr>
                <a:lstStyle/>
                <a:p>
                  <a:pPr algn="ctr"/>
                  <a:r>
                    <a:rPr lang="fr-FR" b="1" dirty="0" err="1">
                      <a:sym typeface="Symbol"/>
                    </a:rPr>
                    <a:t>Hfr</a:t>
                  </a:r>
                  <a:endParaRPr lang="fr-FR" b="1" baseline="30000" dirty="0"/>
                </a:p>
              </p:txBody>
            </p:sp>
          </p:grpSp>
          <p:sp>
            <p:nvSpPr>
              <p:cNvPr id="140" name="ZoneTexte 139"/>
              <p:cNvSpPr txBox="1"/>
              <p:nvPr/>
            </p:nvSpPr>
            <p:spPr>
              <a:xfrm>
                <a:off x="4400139" y="1198265"/>
                <a:ext cx="714468" cy="369332"/>
              </a:xfrm>
              <a:prstGeom prst="rect">
                <a:avLst/>
              </a:prstGeom>
              <a:noFill/>
            </p:spPr>
            <p:txBody>
              <a:bodyPr wrap="square" rtlCol="0">
                <a:spAutoFit/>
              </a:bodyPr>
              <a:lstStyle/>
              <a:p>
                <a:pPr algn="ctr"/>
                <a:r>
                  <a:rPr lang="fr-FR" b="1" dirty="0"/>
                  <a:t>F</a:t>
                </a:r>
                <a:r>
                  <a:rPr lang="fr-FR" b="1" baseline="30000" dirty="0"/>
                  <a:t>-</a:t>
                </a:r>
                <a:endParaRPr lang="fr-FR" dirty="0"/>
              </a:p>
            </p:txBody>
          </p:sp>
        </p:grpSp>
        <p:sp>
          <p:nvSpPr>
            <p:cNvPr id="9" name="ZoneTexte 8"/>
            <p:cNvSpPr txBox="1"/>
            <p:nvPr/>
          </p:nvSpPr>
          <p:spPr>
            <a:xfrm>
              <a:off x="4166164" y="4202117"/>
              <a:ext cx="3686186" cy="595035"/>
            </a:xfrm>
            <a:prstGeom prst="rect">
              <a:avLst/>
            </a:prstGeom>
            <a:noFill/>
          </p:spPr>
          <p:txBody>
            <a:bodyPr wrap="square" rtlCol="0">
              <a:spAutoFit/>
            </a:bodyPr>
            <a:lstStyle/>
            <a:p>
              <a:pPr algn="ctr"/>
              <a:r>
                <a:rPr lang="fr-FR" sz="1600" b="1" dirty="0"/>
                <a:t>mutants </a:t>
              </a:r>
              <a:r>
                <a:rPr lang="fr-FR" sz="1600" b="1" dirty="0" err="1"/>
                <a:t>Rec</a:t>
              </a:r>
              <a:r>
                <a:rPr lang="fr-FR" sz="1600" b="1" dirty="0"/>
                <a:t> </a:t>
              </a:r>
              <a:r>
                <a:rPr lang="fr-FR" b="1" baseline="30000" dirty="0"/>
                <a:t>–</a:t>
              </a:r>
            </a:p>
            <a:p>
              <a:pPr algn="ctr"/>
              <a:endParaRPr lang="fr-FR" sz="100" baseline="30000" dirty="0"/>
            </a:p>
            <a:p>
              <a:pPr algn="ctr"/>
              <a:r>
                <a:rPr lang="fr-FR" sz="1400" dirty="0"/>
                <a:t>pas ou peu  de </a:t>
              </a:r>
              <a:r>
                <a:rPr lang="fr-FR" sz="1600" b="1" u="sng" dirty="0"/>
                <a:t>rec</a:t>
              </a:r>
              <a:r>
                <a:rPr lang="fr-FR" sz="1400" dirty="0"/>
                <a:t>ombinaison homologue</a:t>
              </a:r>
            </a:p>
          </p:txBody>
        </p:sp>
        <p:sp>
          <p:nvSpPr>
            <p:cNvPr id="10" name="ZoneTexte 9"/>
            <p:cNvSpPr txBox="1"/>
            <p:nvPr/>
          </p:nvSpPr>
          <p:spPr>
            <a:xfrm>
              <a:off x="693974" y="4862441"/>
              <a:ext cx="7425221" cy="1477328"/>
            </a:xfrm>
            <a:prstGeom prst="rect">
              <a:avLst/>
            </a:prstGeom>
            <a:noFill/>
          </p:spPr>
          <p:txBody>
            <a:bodyPr wrap="square" rtlCol="0">
              <a:spAutoFit/>
            </a:bodyPr>
            <a:lstStyle/>
            <a:p>
              <a:pPr marL="285750" indent="-285750">
                <a:buFont typeface="Arial" pitchFamily="34" charset="0"/>
                <a:buChar char="•"/>
              </a:pPr>
              <a:r>
                <a:rPr lang="fr-FR" b="1" dirty="0"/>
                <a:t>mutants </a:t>
              </a:r>
              <a:r>
                <a:rPr lang="fr-FR" b="1" i="1" dirty="0" err="1"/>
                <a:t>recA</a:t>
              </a:r>
              <a:r>
                <a:rPr lang="fr-FR" b="1" dirty="0"/>
                <a:t>, </a:t>
              </a:r>
              <a:r>
                <a:rPr lang="fr-FR" b="1" i="1" dirty="0" err="1"/>
                <a:t>recB</a:t>
              </a:r>
              <a:r>
                <a:rPr lang="fr-FR" b="1" dirty="0"/>
                <a:t>, </a:t>
              </a:r>
              <a:r>
                <a:rPr lang="fr-FR" b="1" i="1" dirty="0" err="1"/>
                <a:t>recC</a:t>
              </a:r>
              <a:r>
                <a:rPr lang="fr-FR" b="1" dirty="0"/>
                <a:t> et </a:t>
              </a:r>
              <a:r>
                <a:rPr lang="fr-FR" b="1" i="1" dirty="0" err="1"/>
                <a:t>recD</a:t>
              </a:r>
              <a:endParaRPr lang="fr-FR" b="1" i="1" dirty="0"/>
            </a:p>
            <a:p>
              <a:endParaRPr lang="fr-FR" sz="800" b="1" i="1" dirty="0"/>
            </a:p>
            <a:p>
              <a:r>
                <a:rPr lang="fr-FR" sz="1600" dirty="0"/>
                <a:t>	- protéine </a:t>
              </a:r>
              <a:r>
                <a:rPr lang="fr-FR" sz="1600" dirty="0" err="1"/>
                <a:t>RecA</a:t>
              </a:r>
              <a:r>
                <a:rPr lang="fr-FR" sz="1600" dirty="0"/>
                <a:t> (ou </a:t>
              </a:r>
              <a:r>
                <a:rPr lang="fr-FR" sz="1600" dirty="0" err="1"/>
                <a:t>recombinase</a:t>
              </a:r>
              <a:r>
                <a:rPr lang="fr-FR" sz="1600" dirty="0"/>
                <a:t> A)</a:t>
              </a:r>
            </a:p>
            <a:p>
              <a:r>
                <a:rPr lang="fr-FR" sz="1600" dirty="0"/>
                <a:t>	- protéine </a:t>
              </a:r>
              <a:r>
                <a:rPr lang="fr-FR" sz="1600" dirty="0" err="1"/>
                <a:t>RecBCD</a:t>
              </a:r>
              <a:r>
                <a:rPr lang="fr-FR" sz="1600" dirty="0"/>
                <a:t> </a:t>
              </a:r>
            </a:p>
            <a:p>
              <a:r>
                <a:rPr lang="fr-FR" sz="1600" dirty="0">
                  <a:sym typeface="Symbol"/>
                </a:rPr>
                <a:t>  	  </a:t>
              </a:r>
              <a:r>
                <a:rPr lang="fr-FR" sz="1600" dirty="0"/>
                <a:t>enzyme formée des sous unités codées par les gènes </a:t>
              </a:r>
              <a:r>
                <a:rPr lang="fr-FR" sz="1600" i="1" dirty="0" err="1"/>
                <a:t>recB</a:t>
              </a:r>
              <a:r>
                <a:rPr lang="fr-FR" sz="1600" dirty="0"/>
                <a:t>, </a:t>
              </a:r>
              <a:r>
                <a:rPr lang="fr-FR" sz="1600" i="1" dirty="0" err="1"/>
                <a:t>recC</a:t>
              </a:r>
              <a:r>
                <a:rPr lang="fr-FR" sz="1600" dirty="0"/>
                <a:t> et </a:t>
              </a:r>
              <a:r>
                <a:rPr lang="fr-FR" sz="1600" i="1" dirty="0" err="1"/>
                <a:t>recD</a:t>
              </a:r>
              <a:endParaRPr lang="fr-FR" sz="1600" i="1" dirty="0"/>
            </a:p>
            <a:p>
              <a:endParaRPr lang="fr-FR" sz="1600" dirty="0"/>
            </a:p>
          </p:txBody>
        </p:sp>
      </p:grpSp>
    </p:spTree>
    <p:extLst>
      <p:ext uri="{BB962C8B-B14F-4D97-AF65-F5344CB8AC3E}">
        <p14:creationId xmlns:p14="http://schemas.microsoft.com/office/powerpoint/2010/main" val="101804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e 1"/>
          <p:cNvGrpSpPr/>
          <p:nvPr/>
        </p:nvGrpSpPr>
        <p:grpSpPr>
          <a:xfrm>
            <a:off x="107504" y="116632"/>
            <a:ext cx="8928992" cy="6696744"/>
            <a:chOff x="414131" y="113368"/>
            <a:chExt cx="8724492" cy="6367569"/>
          </a:xfrm>
        </p:grpSpPr>
        <p:sp>
          <p:nvSpPr>
            <p:cNvPr id="3" name="ZoneTexte 2"/>
            <p:cNvSpPr txBox="1"/>
            <p:nvPr/>
          </p:nvSpPr>
          <p:spPr>
            <a:xfrm>
              <a:off x="1091911" y="113368"/>
              <a:ext cx="1738290" cy="363304"/>
            </a:xfrm>
            <a:prstGeom prst="rect">
              <a:avLst/>
            </a:prstGeom>
            <a:noFill/>
          </p:spPr>
          <p:txBody>
            <a:bodyPr wrap="square" rtlCol="0">
              <a:spAutoFit/>
            </a:bodyPr>
            <a:lstStyle/>
            <a:p>
              <a:r>
                <a:rPr lang="fr-FR" sz="1200" dirty="0">
                  <a:solidFill>
                    <a:srgbClr val="0066FF"/>
                  </a:solidFill>
                  <a:cs typeface="DokChampa" pitchFamily="34" charset="-34"/>
                </a:rPr>
                <a:t>X                A                    Y</a:t>
              </a:r>
            </a:p>
          </p:txBody>
        </p:sp>
        <p:grpSp>
          <p:nvGrpSpPr>
            <p:cNvPr id="4" name="Groupe 3"/>
            <p:cNvGrpSpPr/>
            <p:nvPr/>
          </p:nvGrpSpPr>
          <p:grpSpPr>
            <a:xfrm>
              <a:off x="2262367" y="861805"/>
              <a:ext cx="6876256" cy="5619132"/>
              <a:chOff x="2262367" y="861805"/>
              <a:chExt cx="6876256" cy="5619132"/>
            </a:xfrm>
          </p:grpSpPr>
          <p:grpSp>
            <p:nvGrpSpPr>
              <p:cNvPr id="24" name="Groupe 23"/>
              <p:cNvGrpSpPr/>
              <p:nvPr/>
            </p:nvGrpSpPr>
            <p:grpSpPr>
              <a:xfrm>
                <a:off x="2262367" y="861805"/>
                <a:ext cx="6876256" cy="5619132"/>
                <a:chOff x="2951634" y="1295773"/>
                <a:chExt cx="6037929" cy="4896544"/>
              </a:xfrm>
            </p:grpSpPr>
            <p:pic>
              <p:nvPicPr>
                <p:cNvPr id="26" name="Picture 2" descr="Résultat de recherche d'images pour &quot;recombinaison homologue mécanism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634" y="1295773"/>
                  <a:ext cx="6037929" cy="4896544"/>
                </a:xfrm>
                <a:prstGeom prst="rect">
                  <a:avLst/>
                </a:prstGeom>
                <a:solidFill>
                  <a:schemeClr val="tx2">
                    <a:lumMod val="20000"/>
                    <a:lumOff val="80000"/>
                  </a:schemeClr>
                </a:solidFill>
              </p:spPr>
            </p:pic>
            <p:sp>
              <p:nvSpPr>
                <p:cNvPr id="27" name="Rectangle 26"/>
                <p:cNvSpPr/>
                <p:nvPr/>
              </p:nvSpPr>
              <p:spPr>
                <a:xfrm>
                  <a:off x="3203848" y="1386617"/>
                  <a:ext cx="1152128" cy="1538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llipse 24"/>
              <p:cNvSpPr/>
              <p:nvPr/>
            </p:nvSpPr>
            <p:spPr>
              <a:xfrm>
                <a:off x="5076056" y="1884575"/>
                <a:ext cx="144016" cy="103510"/>
              </a:xfrm>
              <a:prstGeom prst="ellipse">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88" y="627184"/>
              <a:ext cx="1587194" cy="234621"/>
            </a:xfrm>
            <a:prstGeom prst="rect">
              <a:avLst/>
            </a:prstGeom>
          </p:spPr>
        </p:pic>
        <p:grpSp>
          <p:nvGrpSpPr>
            <p:cNvPr id="6" name="Groupe 5"/>
            <p:cNvGrpSpPr/>
            <p:nvPr/>
          </p:nvGrpSpPr>
          <p:grpSpPr>
            <a:xfrm>
              <a:off x="450196" y="292219"/>
              <a:ext cx="2177285" cy="587170"/>
              <a:chOff x="450196" y="292219"/>
              <a:chExt cx="2177285" cy="587170"/>
            </a:xfrm>
          </p:grpSpPr>
          <p:pic>
            <p:nvPicPr>
              <p:cNvPr id="20" name="Image 19"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87" y="351183"/>
                <a:ext cx="1587194" cy="234621"/>
              </a:xfrm>
              <a:prstGeom prst="rect">
                <a:avLst/>
              </a:prstGeom>
            </p:spPr>
          </p:pic>
          <p:pic>
            <p:nvPicPr>
              <p:cNvPr id="21" name="Image 20"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96" y="351183"/>
                <a:ext cx="496553" cy="207020"/>
              </a:xfrm>
              <a:prstGeom prst="rect">
                <a:avLst/>
              </a:prstGeom>
            </p:spPr>
          </p:pic>
          <p:pic>
            <p:nvPicPr>
              <p:cNvPr id="22" name="Image 21"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96" y="627184"/>
                <a:ext cx="496553" cy="207020"/>
              </a:xfrm>
              <a:prstGeom prst="rect">
                <a:avLst/>
              </a:prstGeom>
            </p:spPr>
          </p:pic>
          <p:sp>
            <p:nvSpPr>
              <p:cNvPr id="23" name="Ellipse 22"/>
              <p:cNvSpPr/>
              <p:nvPr/>
            </p:nvSpPr>
            <p:spPr>
              <a:xfrm rot="16200000" flipV="1">
                <a:off x="705498" y="502019"/>
                <a:ext cx="587170" cy="167570"/>
              </a:xfrm>
              <a:prstGeom prst="ellipse">
                <a:avLst/>
              </a:prstGeom>
              <a:gradFill flip="none" rotWithShape="1">
                <a:gsLst>
                  <a:gs pos="0">
                    <a:srgbClr val="4850BE"/>
                  </a:gs>
                  <a:gs pos="72000">
                    <a:schemeClr val="tx2">
                      <a:lumMod val="20000"/>
                      <a:lumOff val="80000"/>
                    </a:schemeClr>
                  </a:gs>
                  <a:gs pos="100000">
                    <a:schemeClr val="accent1">
                      <a:tint val="23500"/>
                      <a:satMod val="160000"/>
                    </a:schemeClr>
                  </a:gs>
                </a:gsLst>
                <a:path path="shape">
                  <a:fillToRect l="50000" t="50000" r="50000" b="50000"/>
                </a:path>
                <a:tileRect/>
              </a:gradFill>
              <a:ln w="3175">
                <a:solidFill>
                  <a:srgbClr val="485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pic>
          <p:nvPicPr>
            <p:cNvPr id="7" name="Image 6"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205" y="1096171"/>
              <a:ext cx="1626084" cy="190818"/>
            </a:xfrm>
            <a:prstGeom prst="rect">
              <a:avLst/>
            </a:prstGeom>
          </p:spPr>
        </p:pic>
        <p:grpSp>
          <p:nvGrpSpPr>
            <p:cNvPr id="8" name="Groupe 7"/>
            <p:cNvGrpSpPr/>
            <p:nvPr/>
          </p:nvGrpSpPr>
          <p:grpSpPr>
            <a:xfrm>
              <a:off x="414131" y="1041993"/>
              <a:ext cx="2272085" cy="543318"/>
              <a:chOff x="414131" y="1041993"/>
              <a:chExt cx="2272085" cy="543318"/>
            </a:xfrm>
          </p:grpSpPr>
          <p:pic>
            <p:nvPicPr>
              <p:cNvPr id="16" name="Image 15"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277" y="1361691"/>
                <a:ext cx="1645939" cy="193148"/>
              </a:xfrm>
              <a:prstGeom prst="rect">
                <a:avLst/>
              </a:prstGeom>
            </p:spPr>
          </p:pic>
          <p:pic>
            <p:nvPicPr>
              <p:cNvPr id="17" name="Image 16"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31" y="1078826"/>
                <a:ext cx="588069" cy="208163"/>
              </a:xfrm>
              <a:prstGeom prst="rect">
                <a:avLst/>
              </a:prstGeom>
            </p:spPr>
          </p:pic>
          <p:pic>
            <p:nvPicPr>
              <p:cNvPr id="18" name="Image 17"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04" y="1346676"/>
                <a:ext cx="588069" cy="208163"/>
              </a:xfrm>
              <a:prstGeom prst="rect">
                <a:avLst/>
              </a:prstGeom>
            </p:spPr>
          </p:pic>
          <p:sp>
            <p:nvSpPr>
              <p:cNvPr id="19" name="Ellipse 18"/>
              <p:cNvSpPr/>
              <p:nvPr/>
            </p:nvSpPr>
            <p:spPr>
              <a:xfrm rot="16200000" flipV="1">
                <a:off x="730541" y="1230565"/>
                <a:ext cx="543318" cy="166174"/>
              </a:xfrm>
              <a:prstGeom prst="ellipse">
                <a:avLst/>
              </a:prstGeom>
              <a:gradFill flip="none" rotWithShape="1">
                <a:gsLst>
                  <a:gs pos="0">
                    <a:srgbClr val="FF0000"/>
                  </a:gs>
                  <a:gs pos="72000">
                    <a:srgbClr val="FED2D7"/>
                  </a:gs>
                  <a:gs pos="100000">
                    <a:schemeClr val="accent1">
                      <a:tint val="23500"/>
                      <a:satMod val="160000"/>
                    </a:schemeClr>
                  </a:gs>
                </a:gsLst>
                <a:path path="shape">
                  <a:fillToRect l="50000" t="50000" r="50000" b="50000"/>
                </a:path>
                <a:tileRect/>
              </a:gra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a:off x="1091911" y="1556792"/>
              <a:ext cx="1738290" cy="363304"/>
            </a:xfrm>
            <a:prstGeom prst="rect">
              <a:avLst/>
            </a:prstGeom>
            <a:noFill/>
          </p:spPr>
          <p:txBody>
            <a:bodyPr wrap="square" rtlCol="0">
              <a:spAutoFit/>
            </a:bodyPr>
            <a:lstStyle/>
            <a:p>
              <a:r>
                <a:rPr lang="fr-FR" sz="1200" dirty="0">
                  <a:solidFill>
                    <a:srgbClr val="FF0000"/>
                  </a:solidFill>
                  <a:cs typeface="DokChampa" pitchFamily="34" charset="-34"/>
                </a:rPr>
                <a:t>x                a                    y</a:t>
              </a:r>
            </a:p>
          </p:txBody>
        </p:sp>
        <p:cxnSp>
          <p:nvCxnSpPr>
            <p:cNvPr id="10" name="Connecteur droit 9"/>
            <p:cNvCxnSpPr/>
            <p:nvPr/>
          </p:nvCxnSpPr>
          <p:spPr>
            <a:xfrm>
              <a:off x="1495753" y="627872"/>
              <a:ext cx="2830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Accolade fermante 10"/>
            <p:cNvSpPr/>
            <p:nvPr/>
          </p:nvSpPr>
          <p:spPr>
            <a:xfrm>
              <a:off x="2627482" y="585803"/>
              <a:ext cx="324152" cy="727848"/>
            </a:xfrm>
            <a:prstGeom prst="rightBrac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ZoneTexte 11"/>
            <p:cNvSpPr txBox="1"/>
            <p:nvPr/>
          </p:nvSpPr>
          <p:spPr>
            <a:xfrm>
              <a:off x="2915816" y="765061"/>
              <a:ext cx="504056" cy="369332"/>
            </a:xfrm>
            <a:prstGeom prst="rect">
              <a:avLst/>
            </a:prstGeom>
            <a:noFill/>
          </p:spPr>
          <p:txBody>
            <a:bodyPr wrap="square" rtlCol="0">
              <a:spAutoFit/>
            </a:bodyPr>
            <a:lstStyle/>
            <a:p>
              <a:pPr algn="ctr"/>
              <a:r>
                <a:rPr lang="fr-FR" b="1" dirty="0">
                  <a:solidFill>
                    <a:srgbClr val="FF0000"/>
                  </a:solidFill>
                </a:rPr>
                <a:t>RH</a:t>
              </a:r>
              <a:endParaRPr lang="fr-FR" dirty="0">
                <a:solidFill>
                  <a:srgbClr val="FF0000"/>
                </a:solidFill>
              </a:endParaRPr>
            </a:p>
          </p:txBody>
        </p:sp>
        <p:sp>
          <p:nvSpPr>
            <p:cNvPr id="13" name="Ellipse 12"/>
            <p:cNvSpPr/>
            <p:nvPr/>
          </p:nvSpPr>
          <p:spPr>
            <a:xfrm>
              <a:off x="5148064" y="2832683"/>
              <a:ext cx="144016" cy="103510"/>
            </a:xfrm>
            <a:prstGeom prst="ellipse">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788024" y="5229200"/>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p:nvPr/>
          </p:nvCxnSpPr>
          <p:spPr>
            <a:xfrm>
              <a:off x="5700495" y="4241651"/>
              <a:ext cx="509696"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474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932400" y="107340"/>
            <a:ext cx="5375904" cy="6850052"/>
            <a:chOff x="2555776" y="107340"/>
            <a:chExt cx="5375904" cy="6850052"/>
          </a:xfrm>
        </p:grpSpPr>
        <p:pic>
          <p:nvPicPr>
            <p:cNvPr id="1026" name="Picture 2" descr="Image associé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55776" y="517777"/>
              <a:ext cx="4248472" cy="643961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rot="20510642">
              <a:off x="6851560" y="644636"/>
              <a:ext cx="1080120" cy="72008"/>
              <a:chOff x="6804248" y="692696"/>
              <a:chExt cx="1080120" cy="72008"/>
            </a:xfrm>
          </p:grpSpPr>
          <p:cxnSp>
            <p:nvCxnSpPr>
              <p:cNvPr id="3" name="Connecteur droit 2"/>
              <p:cNvCxnSpPr/>
              <p:nvPr/>
            </p:nvCxnSpPr>
            <p:spPr>
              <a:xfrm>
                <a:off x="6804248" y="692696"/>
                <a:ext cx="1080120"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6804248" y="764704"/>
                <a:ext cx="1080120"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 name="Forme libre 5"/>
            <p:cNvSpPr/>
            <p:nvPr/>
          </p:nvSpPr>
          <p:spPr>
            <a:xfrm>
              <a:off x="5964382" y="476672"/>
              <a:ext cx="1016771" cy="240759"/>
            </a:xfrm>
            <a:custGeom>
              <a:avLst/>
              <a:gdLst>
                <a:gd name="connsiteX0" fmla="*/ 0 w 1016771"/>
                <a:gd name="connsiteY0" fmla="*/ 315586 h 315586"/>
                <a:gd name="connsiteX1" fmla="*/ 363682 w 1016771"/>
                <a:gd name="connsiteY1" fmla="*/ 24641 h 315586"/>
                <a:gd name="connsiteX2" fmla="*/ 716973 w 1016771"/>
                <a:gd name="connsiteY2" fmla="*/ 45423 h 315586"/>
                <a:gd name="connsiteX3" fmla="*/ 987136 w 1016771"/>
                <a:gd name="connsiteY3" fmla="*/ 284414 h 315586"/>
                <a:gd name="connsiteX4" fmla="*/ 997527 w 1016771"/>
                <a:gd name="connsiteY4" fmla="*/ 294805 h 31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771" h="315586">
                  <a:moveTo>
                    <a:pt x="0" y="315586"/>
                  </a:moveTo>
                  <a:cubicBezTo>
                    <a:pt x="122093" y="192627"/>
                    <a:pt x="244187" y="69668"/>
                    <a:pt x="363682" y="24641"/>
                  </a:cubicBezTo>
                  <a:cubicBezTo>
                    <a:pt x="483178" y="-20386"/>
                    <a:pt x="613064" y="2127"/>
                    <a:pt x="716973" y="45423"/>
                  </a:cubicBezTo>
                  <a:cubicBezTo>
                    <a:pt x="820882" y="88719"/>
                    <a:pt x="940377" y="242850"/>
                    <a:pt x="987136" y="284414"/>
                  </a:cubicBezTo>
                  <a:cubicBezTo>
                    <a:pt x="1033895" y="325978"/>
                    <a:pt x="1015711" y="310391"/>
                    <a:pt x="997527" y="294805"/>
                  </a:cubicBezTo>
                </a:path>
              </a:pathLst>
            </a:custGeom>
            <a:ln>
              <a:solidFill>
                <a:srgbClr val="00E66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p:cNvSpPr txBox="1"/>
            <p:nvPr/>
          </p:nvSpPr>
          <p:spPr>
            <a:xfrm>
              <a:off x="5860699" y="107340"/>
              <a:ext cx="1224136" cy="369332"/>
            </a:xfrm>
            <a:prstGeom prst="rect">
              <a:avLst/>
            </a:prstGeom>
            <a:noFill/>
            <a:ln>
              <a:noFill/>
            </a:ln>
          </p:spPr>
          <p:txBody>
            <a:bodyPr wrap="square" rtlCol="0">
              <a:spAutoFit/>
            </a:bodyPr>
            <a:lstStyle/>
            <a:p>
              <a:pPr algn="ctr"/>
              <a:r>
                <a:rPr lang="fr-FR" dirty="0">
                  <a:solidFill>
                    <a:srgbClr val="00E663"/>
                  </a:solidFill>
                </a:rPr>
                <a:t>cassure</a:t>
              </a:r>
            </a:p>
          </p:txBody>
        </p:sp>
      </p:grpSp>
    </p:spTree>
    <p:extLst>
      <p:ext uri="{BB962C8B-B14F-4D97-AF65-F5344CB8AC3E}">
        <p14:creationId xmlns:p14="http://schemas.microsoft.com/office/powerpoint/2010/main" val="128145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genome.jp/kegg/pathway/hsa/hsa034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731663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2"/>
          <p:cNvCxnSpPr/>
          <p:nvPr/>
        </p:nvCxnSpPr>
        <p:spPr>
          <a:xfrm>
            <a:off x="1259632" y="1052736"/>
            <a:ext cx="576064"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5796136" y="1052736"/>
            <a:ext cx="864096"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948264" y="1052736"/>
            <a:ext cx="360040"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98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49692" y="296652"/>
            <a:ext cx="6244617" cy="6264696"/>
          </a:xfrm>
          <a:prstGeom prst="rect">
            <a:avLst/>
          </a:prstGeom>
          <a:ln w="3175">
            <a:solidFill>
              <a:schemeClr val="tx1"/>
            </a:solidFill>
          </a:ln>
        </p:spPr>
      </p:pic>
      <p:sp>
        <p:nvSpPr>
          <p:cNvPr id="5" name="Rectangle 4"/>
          <p:cNvSpPr/>
          <p:nvPr/>
        </p:nvSpPr>
        <p:spPr>
          <a:xfrm>
            <a:off x="2483768" y="6309320"/>
            <a:ext cx="792088"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940152" y="6304097"/>
            <a:ext cx="792088"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0627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908720"/>
            <a:ext cx="6624736" cy="4693593"/>
          </a:xfrm>
          <a:prstGeom prst="rect">
            <a:avLst/>
          </a:prstGeom>
          <a:noFill/>
        </p:spPr>
        <p:txBody>
          <a:bodyPr wrap="square" rtlCol="0">
            <a:spAutoFit/>
          </a:bodyPr>
          <a:lstStyle/>
          <a:p>
            <a:pPr marL="0" lvl="1" indent="-285750" algn="just">
              <a:buFont typeface="Symbol"/>
              <a:buChar char="Þ"/>
            </a:pPr>
            <a:endParaRPr lang="fr-FR" sz="2000" b="1" dirty="0">
              <a:solidFill>
                <a:srgbClr val="FF0000"/>
              </a:solidFill>
            </a:endParaRPr>
          </a:p>
          <a:p>
            <a:pPr marL="0" lvl="1" algn="ctr"/>
            <a:r>
              <a:rPr lang="fr-FR" sz="2000" b="1" i="1" dirty="0">
                <a:solidFill>
                  <a:srgbClr val="FF0000"/>
                </a:solidFill>
              </a:rPr>
              <a:t>Escherichia coli </a:t>
            </a:r>
            <a:r>
              <a:rPr lang="fr-FR" sz="2000" b="1" dirty="0">
                <a:solidFill>
                  <a:srgbClr val="FF0000"/>
                </a:solidFill>
              </a:rPr>
              <a:t>devient un pilier de la biologie.</a:t>
            </a:r>
          </a:p>
          <a:p>
            <a:pPr marL="0" lvl="1" algn="just"/>
            <a:endParaRPr lang="fr-FR" sz="2800" dirty="0"/>
          </a:p>
          <a:p>
            <a:pPr marL="0" lvl="1" algn="just"/>
            <a:r>
              <a:rPr lang="fr-FR" sz="1600" dirty="0"/>
              <a:t>	Les expériences pionnières de 1950-1970 posent les bases de la génétique bactérienne </a:t>
            </a:r>
            <a:r>
              <a:rPr lang="fr-FR" b="1" dirty="0"/>
              <a:t>mais aussi </a:t>
            </a:r>
            <a:r>
              <a:rPr lang="fr-FR" sz="1600" dirty="0"/>
              <a:t>de la biologie moléculaire en fournissant les premiers outils de clonage. </a:t>
            </a:r>
          </a:p>
          <a:p>
            <a:pPr marL="0" lvl="1" algn="just"/>
            <a:endParaRPr lang="fr-FR" sz="1600" dirty="0"/>
          </a:p>
          <a:p>
            <a:pPr marL="0" lvl="1" algn="just"/>
            <a:r>
              <a:rPr lang="fr-FR" sz="1600" dirty="0"/>
              <a:t>	Après la découverte des protéines Rec et des processus de réparation de l'ADN, </a:t>
            </a:r>
            <a:r>
              <a:rPr lang="fr-FR" sz="1600" i="1" dirty="0"/>
              <a:t>E. coli </a:t>
            </a:r>
            <a:r>
              <a:rPr lang="fr-FR" sz="1600" dirty="0"/>
              <a:t>va permettre de disséquer de nombreux processus biologiques essentiels présents chez les procaryotes et de trouver leurs homologues chez les eucaryotes.</a:t>
            </a:r>
          </a:p>
          <a:p>
            <a:pPr marL="0" lvl="1" algn="just"/>
            <a:endParaRPr lang="fr-FR" sz="1600" b="1" dirty="0">
              <a:solidFill>
                <a:srgbClr val="FF0000"/>
              </a:solidFill>
              <a:sym typeface="Symbol"/>
            </a:endParaRPr>
          </a:p>
          <a:p>
            <a:pPr marL="0" lvl="1" algn="ctr"/>
            <a:r>
              <a:rPr lang="fr-FR" sz="2400" b="1" i="1" dirty="0">
                <a:solidFill>
                  <a:srgbClr val="FF0000"/>
                </a:solidFill>
              </a:rPr>
              <a:t>E. Coli </a:t>
            </a:r>
            <a:r>
              <a:rPr lang="fr-FR" sz="2400" b="1" dirty="0">
                <a:solidFill>
                  <a:srgbClr val="FF0000"/>
                </a:solidFill>
              </a:rPr>
              <a:t>devient un modèle génétique</a:t>
            </a:r>
          </a:p>
          <a:p>
            <a:pPr marL="0" lvl="1" algn="ctr"/>
            <a:endParaRPr lang="fr-FR" sz="200" b="1" dirty="0">
              <a:solidFill>
                <a:srgbClr val="FF0000"/>
              </a:solidFill>
            </a:endParaRPr>
          </a:p>
          <a:p>
            <a:pPr marL="0" lvl="1" algn="ctr"/>
            <a:r>
              <a:rPr lang="fr-FR" sz="1600" dirty="0"/>
              <a:t>(son génome sera totalement séquencé en 1997)</a:t>
            </a:r>
          </a:p>
          <a:p>
            <a:pPr marL="0" lvl="1" algn="just"/>
            <a:endParaRPr lang="fr-FR" sz="1600" b="1" dirty="0">
              <a:solidFill>
                <a:srgbClr val="FF0000"/>
              </a:solidFill>
            </a:endParaRPr>
          </a:p>
          <a:p>
            <a:endParaRPr lang="fr-FR" dirty="0"/>
          </a:p>
        </p:txBody>
      </p:sp>
    </p:spTree>
    <p:extLst>
      <p:ext uri="{BB962C8B-B14F-4D97-AF65-F5344CB8AC3E}">
        <p14:creationId xmlns:p14="http://schemas.microsoft.com/office/powerpoint/2010/main" val="292688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1702626" y="1311224"/>
            <a:ext cx="5738750" cy="4058598"/>
            <a:chOff x="544069" y="372423"/>
            <a:chExt cx="7651666" cy="5411464"/>
          </a:xfrm>
        </p:grpSpPr>
        <p:sp>
          <p:nvSpPr>
            <p:cNvPr id="2" name="ZoneTexte 1"/>
            <p:cNvSpPr txBox="1"/>
            <p:nvPr/>
          </p:nvSpPr>
          <p:spPr>
            <a:xfrm>
              <a:off x="1608845" y="2700907"/>
              <a:ext cx="5522113" cy="954108"/>
            </a:xfrm>
            <a:prstGeom prst="rect">
              <a:avLst/>
            </a:prstGeom>
            <a:noFill/>
          </p:spPr>
          <p:txBody>
            <a:bodyPr wrap="square" rtlCol="0">
              <a:spAutoFit/>
            </a:bodyPr>
            <a:lstStyle/>
            <a:p>
              <a:pPr algn="ctr"/>
              <a:r>
                <a:rPr lang="fr-FR" sz="4050" b="1" dirty="0">
                  <a:latin typeface="Edwardian Script ITC" pitchFamily="66" charset="0"/>
                </a:rPr>
                <a:t>Merci pour votre attention !</a:t>
              </a:r>
            </a:p>
          </p:txBody>
        </p:sp>
        <p:sp>
          <p:nvSpPr>
            <p:cNvPr id="3" name="ZoneTexte 2"/>
            <p:cNvSpPr txBox="1"/>
            <p:nvPr/>
          </p:nvSpPr>
          <p:spPr>
            <a:xfrm rot="21272501">
              <a:off x="648764" y="372423"/>
              <a:ext cx="4183840" cy="677108"/>
            </a:xfrm>
            <a:prstGeom prst="rect">
              <a:avLst/>
            </a:prstGeom>
            <a:noFill/>
          </p:spPr>
          <p:txBody>
            <a:bodyPr wrap="square" rtlCol="0">
              <a:spAutoFit/>
            </a:bodyPr>
            <a:lstStyle/>
            <a:p>
              <a:pPr algn="ctr"/>
              <a:r>
                <a:rPr lang="fr-FR" sz="2700" b="1" dirty="0" err="1">
                  <a:solidFill>
                    <a:srgbClr val="92D050"/>
                  </a:solidFill>
                  <a:latin typeface="Edwardian Script ITC" pitchFamily="66" charset="0"/>
                </a:rPr>
                <a:t>Thank</a:t>
              </a:r>
              <a:r>
                <a:rPr lang="fr-FR" sz="2700" b="1" dirty="0">
                  <a:solidFill>
                    <a:srgbClr val="92D050"/>
                  </a:solidFill>
                  <a:latin typeface="Edwardian Script ITC" pitchFamily="66" charset="0"/>
                </a:rPr>
                <a:t> </a:t>
              </a:r>
              <a:r>
                <a:rPr lang="fr-FR" sz="2700" b="1" dirty="0" err="1">
                  <a:solidFill>
                    <a:srgbClr val="92D050"/>
                  </a:solidFill>
                  <a:latin typeface="Edwardian Script ITC" pitchFamily="66" charset="0"/>
                </a:rPr>
                <a:t>you</a:t>
              </a:r>
              <a:r>
                <a:rPr lang="fr-FR" sz="2700" b="1" dirty="0">
                  <a:solidFill>
                    <a:srgbClr val="92D050"/>
                  </a:solidFill>
                  <a:latin typeface="Edwardian Script ITC" pitchFamily="66" charset="0"/>
                </a:rPr>
                <a:t> for </a:t>
              </a:r>
              <a:r>
                <a:rPr lang="fr-FR" sz="2700" b="1" dirty="0" err="1">
                  <a:solidFill>
                    <a:srgbClr val="92D050"/>
                  </a:solidFill>
                  <a:latin typeface="Edwardian Script ITC" pitchFamily="66" charset="0"/>
                </a:rPr>
                <a:t>your</a:t>
              </a:r>
              <a:r>
                <a:rPr lang="fr-FR" sz="2700" b="1" dirty="0">
                  <a:solidFill>
                    <a:srgbClr val="92D050"/>
                  </a:solidFill>
                  <a:latin typeface="Edwardian Script ITC" pitchFamily="66" charset="0"/>
                </a:rPr>
                <a:t> attention !</a:t>
              </a:r>
            </a:p>
          </p:txBody>
        </p:sp>
        <p:sp>
          <p:nvSpPr>
            <p:cNvPr id="5" name="ZoneTexte 4"/>
            <p:cNvSpPr txBox="1"/>
            <p:nvPr/>
          </p:nvSpPr>
          <p:spPr>
            <a:xfrm rot="295436">
              <a:off x="4448808" y="1943951"/>
              <a:ext cx="3746927" cy="677108"/>
            </a:xfrm>
            <a:prstGeom prst="rect">
              <a:avLst/>
            </a:prstGeom>
            <a:noFill/>
          </p:spPr>
          <p:txBody>
            <a:bodyPr wrap="square" rtlCol="0">
              <a:spAutoFit/>
            </a:bodyPr>
            <a:lstStyle/>
            <a:p>
              <a:pPr lvl="0" algn="ctr" eaLnBrk="0" fontAlgn="base" hangingPunct="0">
                <a:spcBef>
                  <a:spcPct val="0"/>
                </a:spcBef>
                <a:spcAft>
                  <a:spcPct val="0"/>
                </a:spcAft>
              </a:pPr>
              <a:r>
                <a:rPr lang="es-ES" altLang="fr-FR" sz="2700" b="1" i="1" dirty="0">
                  <a:solidFill>
                    <a:srgbClr val="FF0000"/>
                  </a:solidFill>
                  <a:latin typeface="Edwardian Script ITC" panose="030303020407070D0804" pitchFamily="66" charset="0"/>
                </a:rPr>
                <a:t>¡ gracias por su atención !</a:t>
              </a:r>
            </a:p>
          </p:txBody>
        </p:sp>
        <p:sp>
          <p:nvSpPr>
            <p:cNvPr id="7" name="ZoneTexte 6"/>
            <p:cNvSpPr txBox="1"/>
            <p:nvPr/>
          </p:nvSpPr>
          <p:spPr>
            <a:xfrm rot="20480253">
              <a:off x="544069" y="1320870"/>
              <a:ext cx="5712442" cy="615553"/>
            </a:xfrm>
            <a:prstGeom prst="rect">
              <a:avLst/>
            </a:prstGeom>
            <a:noFill/>
          </p:spPr>
          <p:txBody>
            <a:bodyPr wrap="square" rtlCol="0">
              <a:spAutoFit/>
            </a:bodyPr>
            <a:lstStyle/>
            <a:p>
              <a:pPr algn="ctr"/>
              <a:r>
                <a:rPr lang="de-DE" sz="2400" b="1" dirty="0">
                  <a:solidFill>
                    <a:srgbClr val="4357E7"/>
                  </a:solidFill>
                  <a:latin typeface="Edwardian Script ITC" panose="030303020407070D0804" pitchFamily="66" charset="0"/>
                </a:rPr>
                <a:t>Ich danke Ihnen für Ihre Aufmerksamkeit !</a:t>
              </a:r>
              <a:endParaRPr lang="fr-FR" sz="2400" dirty="0">
                <a:solidFill>
                  <a:srgbClr val="4357E7"/>
                </a:solidFill>
                <a:latin typeface="Edwardian Script ITC" panose="030303020407070D0804" pitchFamily="66" charset="0"/>
              </a:endParaRPr>
            </a:p>
          </p:txBody>
        </p:sp>
        <p:sp>
          <p:nvSpPr>
            <p:cNvPr id="8" name="ZoneTexte 7"/>
            <p:cNvSpPr txBox="1"/>
            <p:nvPr/>
          </p:nvSpPr>
          <p:spPr>
            <a:xfrm rot="210796">
              <a:off x="643253" y="4329036"/>
              <a:ext cx="4320480" cy="677108"/>
            </a:xfrm>
            <a:prstGeom prst="rect">
              <a:avLst/>
            </a:prstGeom>
            <a:noFill/>
          </p:spPr>
          <p:txBody>
            <a:bodyPr wrap="square" rtlCol="0">
              <a:spAutoFit/>
            </a:bodyPr>
            <a:lstStyle/>
            <a:p>
              <a:pPr algn="ctr"/>
              <a:r>
                <a:rPr lang="it-IT" sz="1350" b="1" dirty="0">
                  <a:solidFill>
                    <a:srgbClr val="FFC000"/>
                  </a:solidFill>
                  <a:latin typeface="Edwardian Script ITC" pitchFamily="66" charset="0"/>
                </a:rPr>
                <a:t> </a:t>
              </a:r>
              <a:r>
                <a:rPr lang="it-IT" sz="2700" b="1" dirty="0">
                  <a:solidFill>
                    <a:srgbClr val="FFC000"/>
                  </a:solidFill>
                  <a:latin typeface="Edwardian Script ITC" pitchFamily="66" charset="0"/>
                </a:rPr>
                <a:t>Grazie per la vostra attenzione !</a:t>
              </a:r>
              <a:endParaRPr lang="fr-FR" sz="2700" b="1" dirty="0">
                <a:solidFill>
                  <a:srgbClr val="FFC000"/>
                </a:solidFill>
                <a:latin typeface="Edwardian Script ITC" pitchFamily="66" charset="0"/>
              </a:endParaRPr>
            </a:p>
          </p:txBody>
        </p:sp>
        <p:sp>
          <p:nvSpPr>
            <p:cNvPr id="10" name="Rectangle 1"/>
            <p:cNvSpPr>
              <a:spLocks noChangeArrowheads="1"/>
            </p:cNvSpPr>
            <p:nvPr/>
          </p:nvSpPr>
          <p:spPr bwMode="auto">
            <a:xfrm rot="231988">
              <a:off x="5526725" y="1320804"/>
              <a:ext cx="23177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r" eaLnBrk="0" fontAlgn="base" hangingPunct="0">
                <a:spcBef>
                  <a:spcPct val="0"/>
                </a:spcBef>
                <a:spcAft>
                  <a:spcPct val="0"/>
                </a:spcAft>
              </a:pPr>
              <a:r>
                <a:rPr lang="ar-SA" altLang="fr-FR" sz="2700" b="1" i="1" dirty="0">
                  <a:solidFill>
                    <a:schemeClr val="accent5">
                      <a:lumMod val="60000"/>
                      <a:lumOff val="40000"/>
                    </a:schemeClr>
                  </a:solidFill>
                  <a:latin typeface="Edwardian Script ITC" panose="030303020407070D0804" pitchFamily="66" charset="0"/>
                </a:rPr>
                <a:t>شكرا لانتباهك</a:t>
              </a:r>
              <a:r>
                <a:rPr lang="fr-FR" altLang="fr-FR" sz="2700" b="1" i="1" dirty="0">
                  <a:solidFill>
                    <a:schemeClr val="accent5">
                      <a:lumMod val="60000"/>
                      <a:lumOff val="40000"/>
                    </a:schemeClr>
                  </a:solidFill>
                  <a:latin typeface="Edwardian Script ITC" panose="030303020407070D0804" pitchFamily="66" charset="0"/>
                </a:rPr>
                <a:t> </a:t>
              </a:r>
            </a:p>
          </p:txBody>
        </p:sp>
        <p:sp>
          <p:nvSpPr>
            <p:cNvPr id="12" name="Rectangle 2"/>
            <p:cNvSpPr>
              <a:spLocks noChangeArrowheads="1"/>
            </p:cNvSpPr>
            <p:nvPr/>
          </p:nvSpPr>
          <p:spPr bwMode="auto">
            <a:xfrm rot="20968722">
              <a:off x="4110326" y="5137556"/>
              <a:ext cx="3048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zh-CN" altLang="fr-FR" sz="2700" b="1" dirty="0">
                  <a:solidFill>
                    <a:srgbClr val="00B050"/>
                  </a:solidFill>
                  <a:latin typeface="Edwardian Script ITC" panose="030303020407070D0804" pitchFamily="66" charset="0"/>
                </a:rPr>
                <a:t>感谢您的关注 </a:t>
              </a:r>
            </a:p>
          </p:txBody>
        </p:sp>
        <p:sp>
          <p:nvSpPr>
            <p:cNvPr id="13" name="Rectangle 3"/>
            <p:cNvSpPr>
              <a:spLocks noChangeArrowheads="1"/>
            </p:cNvSpPr>
            <p:nvPr/>
          </p:nvSpPr>
          <p:spPr bwMode="auto">
            <a:xfrm>
              <a:off x="4078257" y="3874462"/>
              <a:ext cx="394988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l-GR" altLang="fr-FR" sz="1500" b="1" dirty="0">
                  <a:solidFill>
                    <a:srgbClr val="8037B7"/>
                  </a:solidFill>
                  <a:latin typeface="Edwardian Script ITC" panose="030303020407070D0804" pitchFamily="66" charset="0"/>
                </a:rPr>
                <a:t>Ευχαριστώ για την προσοχή σας </a:t>
              </a:r>
            </a:p>
          </p:txBody>
        </p:sp>
      </p:grpSp>
    </p:spTree>
    <p:extLst>
      <p:ext uri="{BB962C8B-B14F-4D97-AF65-F5344CB8AC3E}">
        <p14:creationId xmlns:p14="http://schemas.microsoft.com/office/powerpoint/2010/main" val="1512330760"/>
      </p:ext>
    </p:extLst>
  </p:cSld>
  <p:clrMapOvr>
    <a:masterClrMapping/>
  </p:clrMapOvr>
  <mc:AlternateContent xmlns:mc="http://schemas.openxmlformats.org/markup-compatibility/2006" xmlns:p14="http://schemas.microsoft.com/office/powerpoint/2010/main">
    <mc:Choice Requires="p14">
      <p:transition spd="slow" p14:dur="2000" advTm="16877"/>
    </mc:Choice>
    <mc:Fallback xmlns="">
      <p:transition spd="slow" advTm="1687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8.1|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11892</TotalTime>
  <Words>3192</Words>
  <Application>Microsoft Office PowerPoint</Application>
  <PresentationFormat>Affichage à l'écran (4:3)</PresentationFormat>
  <Paragraphs>674</Paragraphs>
  <Slides>99</Slides>
  <Notes>3</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99</vt:i4>
      </vt:variant>
    </vt:vector>
  </HeadingPairs>
  <TitlesOfParts>
    <vt:vector size="114" baseType="lpstr">
      <vt:lpstr>宋体</vt:lpstr>
      <vt:lpstr>Aharoni</vt:lpstr>
      <vt:lpstr>Angsana New</vt:lpstr>
      <vt:lpstr>Arabic Typesetting</vt:lpstr>
      <vt:lpstr>Arial</vt:lpstr>
      <vt:lpstr>Arial Black</vt:lpstr>
      <vt:lpstr>Bahnschrift SemiLight SemiConde</vt:lpstr>
      <vt:lpstr>Berlin Sans FB Demi</vt:lpstr>
      <vt:lpstr>Calibri</vt:lpstr>
      <vt:lpstr>Calisto MT</vt:lpstr>
      <vt:lpstr>DokChampa</vt:lpstr>
      <vt:lpstr>Edwardian Script ITC</vt:lpstr>
      <vt:lpstr>Symbol</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de Savoie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Nadine Curt-Grand-Gaudin</dc:creator>
  <cp:lastModifiedBy>Utilisateur Windows</cp:lastModifiedBy>
  <cp:revision>726</cp:revision>
  <dcterms:created xsi:type="dcterms:W3CDTF">2017-11-23T09:22:49Z</dcterms:created>
  <dcterms:modified xsi:type="dcterms:W3CDTF">2024-02-08T15:30:42Z</dcterms:modified>
</cp:coreProperties>
</file>