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71" r:id="rId2"/>
    <p:sldId id="266" r:id="rId3"/>
    <p:sldId id="268" r:id="rId4"/>
    <p:sldId id="350" r:id="rId5"/>
    <p:sldId id="304" r:id="rId6"/>
    <p:sldId id="351" r:id="rId7"/>
    <p:sldId id="272" r:id="rId8"/>
    <p:sldId id="275" r:id="rId9"/>
    <p:sldId id="273" r:id="rId10"/>
    <p:sldId id="274" r:id="rId11"/>
    <p:sldId id="276" r:id="rId12"/>
    <p:sldId id="280" r:id="rId13"/>
    <p:sldId id="353" r:id="rId14"/>
    <p:sldId id="279" r:id="rId15"/>
    <p:sldId id="357" r:id="rId16"/>
    <p:sldId id="356" r:id="rId17"/>
    <p:sldId id="358" r:id="rId18"/>
    <p:sldId id="359" r:id="rId19"/>
    <p:sldId id="287" r:id="rId20"/>
    <p:sldId id="291" r:id="rId21"/>
    <p:sldId id="292" r:id="rId22"/>
    <p:sldId id="294" r:id="rId23"/>
    <p:sldId id="295" r:id="rId24"/>
    <p:sldId id="297" r:id="rId25"/>
    <p:sldId id="354" r:id="rId26"/>
    <p:sldId id="301" r:id="rId27"/>
    <p:sldId id="281" r:id="rId28"/>
    <p:sldId id="299" r:id="rId29"/>
    <p:sldId id="300" r:id="rId30"/>
    <p:sldId id="302" r:id="rId31"/>
    <p:sldId id="303" r:id="rId32"/>
    <p:sldId id="305" r:id="rId33"/>
    <p:sldId id="362" r:id="rId34"/>
    <p:sldId id="306" r:id="rId35"/>
    <p:sldId id="308" r:id="rId36"/>
    <p:sldId id="307" r:id="rId37"/>
    <p:sldId id="309" r:id="rId38"/>
    <p:sldId id="258" r:id="rId39"/>
    <p:sldId id="310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61" r:id="rId52"/>
    <p:sldId id="363" r:id="rId53"/>
    <p:sldId id="328" r:id="rId54"/>
    <p:sldId id="323" r:id="rId55"/>
    <p:sldId id="352" r:id="rId56"/>
    <p:sldId id="355" r:id="rId57"/>
    <p:sldId id="324" r:id="rId58"/>
    <p:sldId id="325" r:id="rId59"/>
    <p:sldId id="326" r:id="rId60"/>
    <p:sldId id="332" r:id="rId61"/>
    <p:sldId id="335" r:id="rId62"/>
    <p:sldId id="340" r:id="rId63"/>
    <p:sldId id="338" r:id="rId64"/>
    <p:sldId id="365" r:id="rId65"/>
    <p:sldId id="333" r:id="rId66"/>
    <p:sldId id="337" r:id="rId67"/>
    <p:sldId id="342" r:id="rId68"/>
    <p:sldId id="334" r:id="rId69"/>
    <p:sldId id="343" r:id="rId70"/>
    <p:sldId id="329" r:id="rId71"/>
    <p:sldId id="330" r:id="rId72"/>
    <p:sldId id="331" r:id="rId73"/>
    <p:sldId id="345" r:id="rId74"/>
    <p:sldId id="346" r:id="rId75"/>
    <p:sldId id="347" r:id="rId76"/>
    <p:sldId id="348" r:id="rId77"/>
    <p:sldId id="344" r:id="rId78"/>
    <p:sldId id="349" r:id="rId79"/>
    <p:sldId id="364" r:id="rId80"/>
    <p:sldId id="360" r:id="rId8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D9"/>
    <a:srgbClr val="F7FDFF"/>
    <a:srgbClr val="F2FAEA"/>
    <a:srgbClr val="EEF8E4"/>
    <a:srgbClr val="DCF0C6"/>
    <a:srgbClr val="EFFBFF"/>
    <a:srgbClr val="E1F7FF"/>
    <a:srgbClr val="81DEFF"/>
    <a:srgbClr val="FFF7FF"/>
    <a:srgbClr val="FF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8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33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CE3A6-D30F-434D-B874-8888F72DAB3D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0C52B-613F-410A-B8B2-AEEA430B54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14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0C52B-613F-410A-B8B2-AEEA430B541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648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0C52B-613F-410A-B8B2-AEEA430B5410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8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6244-A23E-42A7-80D9-1F97A3BDBEFC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8FCEC-F00C-4D9A-8233-0DFE17A83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472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6244-A23E-42A7-80D9-1F97A3BDBEFC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8FCEC-F00C-4D9A-8233-0DFE17A83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851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6244-A23E-42A7-80D9-1F97A3BDBEFC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8FCEC-F00C-4D9A-8233-0DFE17A83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03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6244-A23E-42A7-80D9-1F97A3BDBEFC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8FCEC-F00C-4D9A-8233-0DFE17A83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024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6244-A23E-42A7-80D9-1F97A3BDBEFC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8FCEC-F00C-4D9A-8233-0DFE17A83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41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6244-A23E-42A7-80D9-1F97A3BDBEFC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8FCEC-F00C-4D9A-8233-0DFE17A83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746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6244-A23E-42A7-80D9-1F97A3BDBEFC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8FCEC-F00C-4D9A-8233-0DFE17A83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426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6244-A23E-42A7-80D9-1F97A3BDBEFC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8FCEC-F00C-4D9A-8233-0DFE17A83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810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6244-A23E-42A7-80D9-1F97A3BDBEFC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8FCEC-F00C-4D9A-8233-0DFE17A83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82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6244-A23E-42A7-80D9-1F97A3BDBEFC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8FCEC-F00C-4D9A-8233-0DFE17A83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279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6244-A23E-42A7-80D9-1F97A3BDBEFC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8FCEC-F00C-4D9A-8233-0DFE17A83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05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A6244-A23E-42A7-80D9-1F97A3BDBEFC}" type="datetimeFigureOut">
              <a:rPr lang="fr-FR" smtClean="0"/>
              <a:t>02/02/2024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8FCEC-F00C-4D9A-8233-0DFE17A839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9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6.wdp"/><Relationship Id="rId18" Type="http://schemas.openxmlformats.org/officeDocument/2006/relationships/image" Target="../media/image27.png"/><Relationship Id="rId3" Type="http://schemas.microsoft.com/office/2007/relationships/hdphoto" Target="../media/hdphoto12.wdp"/><Relationship Id="rId21" Type="http://schemas.microsoft.com/office/2007/relationships/hdphoto" Target="../media/hdphoto20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microsoft.com/office/2007/relationships/hdphoto" Target="../media/hdphoto18.wdp"/><Relationship Id="rId25" Type="http://schemas.microsoft.com/office/2007/relationships/hdphoto" Target="../media/hdphoto21.wdp"/><Relationship Id="rId2" Type="http://schemas.openxmlformats.org/officeDocument/2006/relationships/image" Target="../media/image18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5.wdp"/><Relationship Id="rId24" Type="http://schemas.openxmlformats.org/officeDocument/2006/relationships/image" Target="../media/image31.png"/><Relationship Id="rId5" Type="http://schemas.microsoft.com/office/2007/relationships/hdphoto" Target="../media/hdphoto13.wdp"/><Relationship Id="rId15" Type="http://schemas.microsoft.com/office/2007/relationships/hdphoto" Target="../media/hdphoto17.wdp"/><Relationship Id="rId23" Type="http://schemas.openxmlformats.org/officeDocument/2006/relationships/image" Target="../media/image30.png"/><Relationship Id="rId10" Type="http://schemas.openxmlformats.org/officeDocument/2006/relationships/image" Target="../media/image23.png"/><Relationship Id="rId19" Type="http://schemas.microsoft.com/office/2007/relationships/hdphoto" Target="../media/hdphoto19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microsoft.com/office/2007/relationships/hdphoto" Target="../media/hdphoto22.wdp"/><Relationship Id="rId7" Type="http://schemas.openxmlformats.org/officeDocument/2006/relationships/image" Target="../media/image35.png"/><Relationship Id="rId12" Type="http://schemas.microsoft.com/office/2007/relationships/hdphoto" Target="../media/hdphoto2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tmp"/><Relationship Id="rId11" Type="http://schemas.openxmlformats.org/officeDocument/2006/relationships/image" Target="../media/image37.png"/><Relationship Id="rId5" Type="http://schemas.microsoft.com/office/2007/relationships/hdphoto" Target="../media/hdphoto23.wdp"/><Relationship Id="rId10" Type="http://schemas.microsoft.com/office/2007/relationships/hdphoto" Target="../media/hdphoto25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tmp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mp"/><Relationship Id="rId3" Type="http://schemas.openxmlformats.org/officeDocument/2006/relationships/image" Target="../media/image49.png"/><Relationship Id="rId7" Type="http://schemas.openxmlformats.org/officeDocument/2006/relationships/image" Target="../media/image46.png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image" Target="../media/image50.tmp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3.tmp"/><Relationship Id="rId7" Type="http://schemas.openxmlformats.org/officeDocument/2006/relationships/image" Target="../media/image43.tm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7.png"/><Relationship Id="rId5" Type="http://schemas.openxmlformats.org/officeDocument/2006/relationships/image" Target="../media/image51.png"/><Relationship Id="rId10" Type="http://schemas.openxmlformats.org/officeDocument/2006/relationships/image" Target="../media/image55.tmp"/><Relationship Id="rId4" Type="http://schemas.openxmlformats.org/officeDocument/2006/relationships/image" Target="../media/image54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8.tmp"/><Relationship Id="rId5" Type="http://schemas.openxmlformats.org/officeDocument/2006/relationships/image" Target="../media/image57.tmp"/><Relationship Id="rId4" Type="http://schemas.microsoft.com/office/2007/relationships/hdphoto" Target="../media/hdphoto27.wdp"/><Relationship Id="rId9" Type="http://schemas.openxmlformats.org/officeDocument/2006/relationships/image" Target="../media/image60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tmp"/><Relationship Id="rId5" Type="http://schemas.openxmlformats.org/officeDocument/2006/relationships/image" Target="../media/image66.tmp"/><Relationship Id="rId4" Type="http://schemas.openxmlformats.org/officeDocument/2006/relationships/image" Target="../media/image65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tmp"/><Relationship Id="rId4" Type="http://schemas.openxmlformats.org/officeDocument/2006/relationships/image" Target="../media/image66.tm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3.wdp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hdphoto" Target="../media/hdphoto34.wdp"/><Relationship Id="rId7" Type="http://schemas.microsoft.com/office/2007/relationships/hdphoto" Target="../media/hdphoto36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microsoft.com/office/2007/relationships/hdphoto" Target="../media/hdphoto35.wdp"/><Relationship Id="rId4" Type="http://schemas.openxmlformats.org/officeDocument/2006/relationships/image" Target="../media/image72.png"/><Relationship Id="rId9" Type="http://schemas.microsoft.com/office/2007/relationships/hdphoto" Target="../media/hdphoto3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microsoft.com/office/2007/relationships/hdphoto" Target="../media/hdphoto39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77.png"/><Relationship Id="rId5" Type="http://schemas.openxmlformats.org/officeDocument/2006/relationships/image" Target="../media/image76.tmp"/><Relationship Id="rId10" Type="http://schemas.microsoft.com/office/2007/relationships/hdphoto" Target="../media/hdphoto40.wdp"/><Relationship Id="rId4" Type="http://schemas.microsoft.com/office/2007/relationships/hdphoto" Target="../media/hdphoto38.wdp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jpe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tmp"/><Relationship Id="rId5" Type="http://schemas.microsoft.com/office/2007/relationships/hdphoto" Target="../media/hdphoto43.wdp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7.xml"/><Relationship Id="rId6" Type="http://schemas.microsoft.com/office/2007/relationships/hdphoto" Target="../media/hdphoto46.wdp"/><Relationship Id="rId5" Type="http://schemas.openxmlformats.org/officeDocument/2006/relationships/image" Target="../media/image90.png"/><Relationship Id="rId4" Type="http://schemas.microsoft.com/office/2007/relationships/hdphoto" Target="../media/hdphoto45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8.wdp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m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mp"/><Relationship Id="rId2" Type="http://schemas.openxmlformats.org/officeDocument/2006/relationships/image" Target="../media/image99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mp"/><Relationship Id="rId2" Type="http://schemas.openxmlformats.org/officeDocument/2006/relationships/image" Target="../media/image102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mp"/><Relationship Id="rId2" Type="http://schemas.openxmlformats.org/officeDocument/2006/relationships/image" Target="../media/image104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mp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mp"/><Relationship Id="rId2" Type="http://schemas.openxmlformats.org/officeDocument/2006/relationships/image" Target="../media/image106.tmp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mp"/><Relationship Id="rId2" Type="http://schemas.openxmlformats.org/officeDocument/2006/relationships/image" Target="../media/image107.tmp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tm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3.wdp"/><Relationship Id="rId5" Type="http://schemas.openxmlformats.org/officeDocument/2006/relationships/image" Target="../media/image112.png"/><Relationship Id="rId4" Type="http://schemas.microsoft.com/office/2007/relationships/hdphoto" Target="../media/hdphoto52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4.wdp"/><Relationship Id="rId4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55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6.wdp"/><Relationship Id="rId4" Type="http://schemas.openxmlformats.org/officeDocument/2006/relationships/image" Target="../media/image117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mp"/><Relationship Id="rId13" Type="http://schemas.openxmlformats.org/officeDocument/2006/relationships/image" Target="../media/image124.png"/><Relationship Id="rId18" Type="http://schemas.microsoft.com/office/2007/relationships/hdphoto" Target="../media/hdphoto63.wdp"/><Relationship Id="rId3" Type="http://schemas.openxmlformats.org/officeDocument/2006/relationships/image" Target="../media/image119.tmp"/><Relationship Id="rId7" Type="http://schemas.microsoft.com/office/2007/relationships/hdphoto" Target="../media/hdphoto59.wdp"/><Relationship Id="rId12" Type="http://schemas.openxmlformats.org/officeDocument/2006/relationships/image" Target="../media/image123.tmp"/><Relationship Id="rId17" Type="http://schemas.openxmlformats.org/officeDocument/2006/relationships/image" Target="../media/image126.jpeg"/><Relationship Id="rId2" Type="http://schemas.openxmlformats.org/officeDocument/2006/relationships/slideLayout" Target="../slideLayouts/slideLayout7.xml"/><Relationship Id="rId16" Type="http://schemas.microsoft.com/office/2007/relationships/hdphoto" Target="../media/hdphoto62.wdp"/><Relationship Id="rId20" Type="http://schemas.microsoft.com/office/2007/relationships/hdphoto" Target="../media/hdphoto64.wdp"/><Relationship Id="rId1" Type="http://schemas.openxmlformats.org/officeDocument/2006/relationships/tags" Target="../tags/tag5.xml"/><Relationship Id="rId6" Type="http://schemas.openxmlformats.org/officeDocument/2006/relationships/image" Target="../media/image54.png"/><Relationship Id="rId11" Type="http://schemas.microsoft.com/office/2007/relationships/hdphoto" Target="../media/hdphoto60.wdp"/><Relationship Id="rId5" Type="http://schemas.microsoft.com/office/2007/relationships/hdphoto" Target="../media/hdphoto58.wdp"/><Relationship Id="rId15" Type="http://schemas.openxmlformats.org/officeDocument/2006/relationships/image" Target="../media/image125.png"/><Relationship Id="rId10" Type="http://schemas.openxmlformats.org/officeDocument/2006/relationships/image" Target="../media/image122.png"/><Relationship Id="rId19" Type="http://schemas.openxmlformats.org/officeDocument/2006/relationships/image" Target="../media/image127.png"/><Relationship Id="rId4" Type="http://schemas.openxmlformats.org/officeDocument/2006/relationships/image" Target="../media/image120.jpeg"/><Relationship Id="rId9" Type="http://schemas.openxmlformats.org/officeDocument/2006/relationships/image" Target="../media/image121.tmp"/><Relationship Id="rId14" Type="http://schemas.microsoft.com/office/2007/relationships/hdphoto" Target="../media/hdphoto6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58.wdp"/><Relationship Id="rId5" Type="http://schemas.openxmlformats.org/officeDocument/2006/relationships/image" Target="../media/image120.jpeg"/><Relationship Id="rId10" Type="http://schemas.openxmlformats.org/officeDocument/2006/relationships/image" Target="../media/image132.png"/><Relationship Id="rId4" Type="http://schemas.openxmlformats.org/officeDocument/2006/relationships/image" Target="../media/image128.png"/><Relationship Id="rId9" Type="http://schemas.openxmlformats.org/officeDocument/2006/relationships/image" Target="../media/image13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3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microsoft.com/office/2007/relationships/hdphoto" Target="../media/hdphoto70.wdp"/><Relationship Id="rId3" Type="http://schemas.microsoft.com/office/2007/relationships/hdphoto" Target="../media/hdphoto65.wdp"/><Relationship Id="rId7" Type="http://schemas.microsoft.com/office/2007/relationships/hdphoto" Target="../media/hdphoto67.wdp"/><Relationship Id="rId12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microsoft.com/office/2007/relationships/hdphoto" Target="../media/hdphoto69.wdp"/><Relationship Id="rId5" Type="http://schemas.microsoft.com/office/2007/relationships/hdphoto" Target="../media/hdphoto66.wdp"/><Relationship Id="rId10" Type="http://schemas.openxmlformats.org/officeDocument/2006/relationships/image" Target="../media/image147.png"/><Relationship Id="rId4" Type="http://schemas.openxmlformats.org/officeDocument/2006/relationships/image" Target="../media/image144.png"/><Relationship Id="rId9" Type="http://schemas.microsoft.com/office/2007/relationships/hdphoto" Target="../media/hdphoto68.wdp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73.wdp"/><Relationship Id="rId13" Type="http://schemas.microsoft.com/office/2007/relationships/hdphoto" Target="../media/hdphoto75.wdp"/><Relationship Id="rId3" Type="http://schemas.microsoft.com/office/2007/relationships/hdphoto" Target="../media/hdphoto71.wdp"/><Relationship Id="rId7" Type="http://schemas.openxmlformats.org/officeDocument/2006/relationships/image" Target="../media/image152.jpeg"/><Relationship Id="rId12" Type="http://schemas.openxmlformats.org/officeDocument/2006/relationships/image" Target="../media/image15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2.wdp"/><Relationship Id="rId11" Type="http://schemas.openxmlformats.org/officeDocument/2006/relationships/image" Target="../media/image154.jpeg"/><Relationship Id="rId5" Type="http://schemas.openxmlformats.org/officeDocument/2006/relationships/image" Target="../media/image151.jpeg"/><Relationship Id="rId10" Type="http://schemas.microsoft.com/office/2007/relationships/hdphoto" Target="../media/hdphoto74.wdp"/><Relationship Id="rId4" Type="http://schemas.openxmlformats.org/officeDocument/2006/relationships/image" Target="../media/image150.jpeg"/><Relationship Id="rId9" Type="http://schemas.openxmlformats.org/officeDocument/2006/relationships/image" Target="../media/image15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12" Type="http://schemas.microsoft.com/office/2007/relationships/hdphoto" Target="../media/hdphoto9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6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hdphoto" Target="../media/hdphoto78.wdp"/><Relationship Id="rId3" Type="http://schemas.microsoft.com/office/2007/relationships/hdphoto" Target="../media/hdphoto76.wdp"/><Relationship Id="rId7" Type="http://schemas.openxmlformats.org/officeDocument/2006/relationships/image" Target="../media/image159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7.wdp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79.wdp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tmp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68.png"/><Relationship Id="rId3" Type="http://schemas.microsoft.com/office/2007/relationships/hdphoto" Target="../media/hdphoto80.wdp"/><Relationship Id="rId7" Type="http://schemas.microsoft.com/office/2007/relationships/hdphoto" Target="../media/hdphoto82.wdp"/><Relationship Id="rId12" Type="http://schemas.microsoft.com/office/2007/relationships/hdphoto" Target="../media/hdphoto84.wdp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11" Type="http://schemas.openxmlformats.org/officeDocument/2006/relationships/image" Target="../media/image167.png"/><Relationship Id="rId5" Type="http://schemas.microsoft.com/office/2007/relationships/hdphoto" Target="../media/hdphoto81.wdp"/><Relationship Id="rId10" Type="http://schemas.openxmlformats.org/officeDocument/2006/relationships/image" Target="../media/image166.tmp"/><Relationship Id="rId4" Type="http://schemas.openxmlformats.org/officeDocument/2006/relationships/image" Target="../media/image163.png"/><Relationship Id="rId9" Type="http://schemas.microsoft.com/office/2007/relationships/hdphoto" Target="../media/hdphoto83.wdp"/><Relationship Id="rId14" Type="http://schemas.microsoft.com/office/2007/relationships/hdphoto" Target="../media/hdphoto85.wdp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microsoft.com/office/2007/relationships/hdphoto" Target="../media/hdphoto86.wdp"/><Relationship Id="rId7" Type="http://schemas.microsoft.com/office/2007/relationships/hdphoto" Target="../media/hdphoto88.wdp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microsoft.com/office/2007/relationships/hdphoto" Target="../media/hdphoto90.wdp"/><Relationship Id="rId5" Type="http://schemas.microsoft.com/office/2007/relationships/hdphoto" Target="../media/hdphoto87.wdp"/><Relationship Id="rId10" Type="http://schemas.openxmlformats.org/officeDocument/2006/relationships/image" Target="../media/image172.png"/><Relationship Id="rId4" Type="http://schemas.openxmlformats.org/officeDocument/2006/relationships/image" Target="../media/image170.png"/><Relationship Id="rId9" Type="http://schemas.microsoft.com/office/2007/relationships/hdphoto" Target="../media/hdphoto89.wdp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91.wdp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tmp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tmp"/><Relationship Id="rId1" Type="http://schemas.openxmlformats.org/officeDocument/2006/relationships/slideLayout" Target="../slideLayouts/slideLayout7.xml"/><Relationship Id="rId6" Type="http://schemas.microsoft.com/office/2007/relationships/hdphoto" Target="../media/hdphoto93.wdp"/><Relationship Id="rId5" Type="http://schemas.openxmlformats.org/officeDocument/2006/relationships/image" Target="../media/image177.png"/><Relationship Id="rId4" Type="http://schemas.microsoft.com/office/2007/relationships/hdphoto" Target="../media/hdphoto9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mp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1530" y="2136339"/>
            <a:ext cx="85509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FF0000"/>
                </a:solidFill>
              </a:rPr>
              <a:t>I</a:t>
            </a:r>
            <a:r>
              <a:rPr lang="fr-FR" sz="5400" b="1" dirty="0" smtClean="0">
                <a:solidFill>
                  <a:srgbClr val="FF0000"/>
                </a:solidFill>
              </a:rPr>
              <a:t>V- </a:t>
            </a:r>
            <a:r>
              <a:rPr lang="fr-FR" sz="5400" b="1" dirty="0">
                <a:solidFill>
                  <a:srgbClr val="FF0000"/>
                </a:solidFill>
              </a:rPr>
              <a:t>Haploïdie et reproduction atypique</a:t>
            </a:r>
          </a:p>
          <a:p>
            <a:pPr algn="ctr"/>
            <a:endParaRPr lang="fr-FR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3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8"/>
          <p:cNvGrpSpPr/>
          <p:nvPr/>
        </p:nvGrpSpPr>
        <p:grpSpPr>
          <a:xfrm>
            <a:off x="332802" y="332656"/>
            <a:ext cx="8555978" cy="6426781"/>
            <a:chOff x="-64358" y="44624"/>
            <a:chExt cx="9389708" cy="7121947"/>
          </a:xfrm>
        </p:grpSpPr>
        <p:sp>
          <p:nvSpPr>
            <p:cNvPr id="69" name="Forme libre 68"/>
            <p:cNvSpPr/>
            <p:nvPr/>
          </p:nvSpPr>
          <p:spPr>
            <a:xfrm>
              <a:off x="1837482" y="2044508"/>
              <a:ext cx="1570859" cy="3972667"/>
            </a:xfrm>
            <a:custGeom>
              <a:avLst/>
              <a:gdLst>
                <a:gd name="connsiteX0" fmla="*/ 351175 w 1717909"/>
                <a:gd name="connsiteY0" fmla="*/ 3496966 h 3972667"/>
                <a:gd name="connsiteX1" fmla="*/ 503575 w 1717909"/>
                <a:gd name="connsiteY1" fmla="*/ 2952680 h 3972667"/>
                <a:gd name="connsiteX2" fmla="*/ 329403 w 1717909"/>
                <a:gd name="connsiteY2" fmla="*/ 2430166 h 3972667"/>
                <a:gd name="connsiteX3" fmla="*/ 79032 w 1717909"/>
                <a:gd name="connsiteY3" fmla="*/ 1679051 h 3972667"/>
                <a:gd name="connsiteX4" fmla="*/ 46375 w 1717909"/>
                <a:gd name="connsiteY4" fmla="*/ 536051 h 3972667"/>
                <a:gd name="connsiteX5" fmla="*/ 677746 w 1717909"/>
                <a:gd name="connsiteY5" fmla="*/ 24423 h 3972667"/>
                <a:gd name="connsiteX6" fmla="*/ 1450632 w 1717909"/>
                <a:gd name="connsiteY6" fmla="*/ 165937 h 3972667"/>
                <a:gd name="connsiteX7" fmla="*/ 1711889 w 1717909"/>
                <a:gd name="connsiteY7" fmla="*/ 895280 h 3972667"/>
                <a:gd name="connsiteX8" fmla="*/ 1613917 w 1717909"/>
                <a:gd name="connsiteY8" fmla="*/ 1504880 h 3972667"/>
                <a:gd name="connsiteX9" fmla="*/ 1385317 w 1717909"/>
                <a:gd name="connsiteY9" fmla="*/ 2223337 h 3972667"/>
                <a:gd name="connsiteX10" fmla="*/ 1298232 w 1717909"/>
                <a:gd name="connsiteY10" fmla="*/ 2920023 h 3972667"/>
                <a:gd name="connsiteX11" fmla="*/ 1385317 w 1717909"/>
                <a:gd name="connsiteY11" fmla="*/ 3442537 h 3972667"/>
                <a:gd name="connsiteX12" fmla="*/ 1461517 w 1717909"/>
                <a:gd name="connsiteY12" fmla="*/ 3910623 h 3972667"/>
                <a:gd name="connsiteX13" fmla="*/ 1505060 w 1717909"/>
                <a:gd name="connsiteY13" fmla="*/ 3954166 h 397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7909" h="3972667">
                  <a:moveTo>
                    <a:pt x="351175" y="3496966"/>
                  </a:moveTo>
                  <a:cubicBezTo>
                    <a:pt x="429189" y="3313723"/>
                    <a:pt x="507204" y="3130480"/>
                    <a:pt x="503575" y="2952680"/>
                  </a:cubicBezTo>
                  <a:cubicBezTo>
                    <a:pt x="499946" y="2774880"/>
                    <a:pt x="329403" y="2430166"/>
                    <a:pt x="329403" y="2430166"/>
                  </a:cubicBezTo>
                  <a:cubicBezTo>
                    <a:pt x="258646" y="2217895"/>
                    <a:pt x="126203" y="1994737"/>
                    <a:pt x="79032" y="1679051"/>
                  </a:cubicBezTo>
                  <a:cubicBezTo>
                    <a:pt x="31861" y="1363365"/>
                    <a:pt x="-53411" y="811822"/>
                    <a:pt x="46375" y="536051"/>
                  </a:cubicBezTo>
                  <a:cubicBezTo>
                    <a:pt x="146161" y="260280"/>
                    <a:pt x="443703" y="86109"/>
                    <a:pt x="677746" y="24423"/>
                  </a:cubicBezTo>
                  <a:cubicBezTo>
                    <a:pt x="911789" y="-37263"/>
                    <a:pt x="1278275" y="20794"/>
                    <a:pt x="1450632" y="165937"/>
                  </a:cubicBezTo>
                  <a:cubicBezTo>
                    <a:pt x="1622989" y="311080"/>
                    <a:pt x="1684675" y="672123"/>
                    <a:pt x="1711889" y="895280"/>
                  </a:cubicBezTo>
                  <a:cubicBezTo>
                    <a:pt x="1739103" y="1118437"/>
                    <a:pt x="1668346" y="1283537"/>
                    <a:pt x="1613917" y="1504880"/>
                  </a:cubicBezTo>
                  <a:cubicBezTo>
                    <a:pt x="1559488" y="1726223"/>
                    <a:pt x="1437931" y="1987480"/>
                    <a:pt x="1385317" y="2223337"/>
                  </a:cubicBezTo>
                  <a:cubicBezTo>
                    <a:pt x="1332703" y="2459194"/>
                    <a:pt x="1298232" y="2716823"/>
                    <a:pt x="1298232" y="2920023"/>
                  </a:cubicBezTo>
                  <a:cubicBezTo>
                    <a:pt x="1298232" y="3123223"/>
                    <a:pt x="1358103" y="3277437"/>
                    <a:pt x="1385317" y="3442537"/>
                  </a:cubicBezTo>
                  <a:cubicBezTo>
                    <a:pt x="1412531" y="3607637"/>
                    <a:pt x="1441560" y="3825352"/>
                    <a:pt x="1461517" y="3910623"/>
                  </a:cubicBezTo>
                  <a:cubicBezTo>
                    <a:pt x="1481474" y="3995894"/>
                    <a:pt x="1493267" y="3975030"/>
                    <a:pt x="1505060" y="3954166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B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8" name="Groupe 117"/>
            <p:cNvGrpSpPr/>
            <p:nvPr/>
          </p:nvGrpSpPr>
          <p:grpSpPr>
            <a:xfrm>
              <a:off x="7101921" y="2072499"/>
              <a:ext cx="530657" cy="562013"/>
              <a:chOff x="3511789" y="2589083"/>
              <a:chExt cx="530657" cy="562013"/>
            </a:xfrm>
          </p:grpSpPr>
          <p:cxnSp>
            <p:nvCxnSpPr>
              <p:cNvPr id="119" name="Connecteur droit avec flèche 118"/>
              <p:cNvCxnSpPr/>
              <p:nvPr/>
            </p:nvCxnSpPr>
            <p:spPr>
              <a:xfrm flipV="1">
                <a:off x="3511789" y="2589083"/>
                <a:ext cx="530657" cy="2604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avec flèche 119"/>
              <p:cNvCxnSpPr/>
              <p:nvPr/>
            </p:nvCxnSpPr>
            <p:spPr>
              <a:xfrm>
                <a:off x="3511789" y="2849536"/>
                <a:ext cx="530657" cy="3015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e 120"/>
            <p:cNvGrpSpPr/>
            <p:nvPr/>
          </p:nvGrpSpPr>
          <p:grpSpPr>
            <a:xfrm>
              <a:off x="7081238" y="3227027"/>
              <a:ext cx="530657" cy="562013"/>
              <a:chOff x="3511789" y="2589083"/>
              <a:chExt cx="530657" cy="562013"/>
            </a:xfrm>
          </p:grpSpPr>
          <p:cxnSp>
            <p:nvCxnSpPr>
              <p:cNvPr id="126" name="Connecteur droit avec flèche 125"/>
              <p:cNvCxnSpPr/>
              <p:nvPr/>
            </p:nvCxnSpPr>
            <p:spPr>
              <a:xfrm flipV="1">
                <a:off x="3511789" y="2589083"/>
                <a:ext cx="530657" cy="2604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cteur droit avec flèche 126"/>
              <p:cNvCxnSpPr/>
              <p:nvPr/>
            </p:nvCxnSpPr>
            <p:spPr>
              <a:xfrm>
                <a:off x="3511789" y="2849536"/>
                <a:ext cx="530657" cy="3015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e 114"/>
            <p:cNvGrpSpPr/>
            <p:nvPr/>
          </p:nvGrpSpPr>
          <p:grpSpPr>
            <a:xfrm>
              <a:off x="5292080" y="3193908"/>
              <a:ext cx="530657" cy="562013"/>
              <a:chOff x="3511789" y="2589083"/>
              <a:chExt cx="530657" cy="562013"/>
            </a:xfrm>
          </p:grpSpPr>
          <p:cxnSp>
            <p:nvCxnSpPr>
              <p:cNvPr id="116" name="Connecteur droit avec flèche 115"/>
              <p:cNvCxnSpPr/>
              <p:nvPr/>
            </p:nvCxnSpPr>
            <p:spPr>
              <a:xfrm flipV="1">
                <a:off x="3511789" y="2589083"/>
                <a:ext cx="530657" cy="2604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avec flèche 116"/>
              <p:cNvCxnSpPr/>
              <p:nvPr/>
            </p:nvCxnSpPr>
            <p:spPr>
              <a:xfrm>
                <a:off x="3511789" y="2849536"/>
                <a:ext cx="530657" cy="3015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e 106"/>
            <p:cNvGrpSpPr/>
            <p:nvPr/>
          </p:nvGrpSpPr>
          <p:grpSpPr>
            <a:xfrm>
              <a:off x="5265479" y="1980772"/>
              <a:ext cx="530657" cy="562013"/>
              <a:chOff x="3511789" y="2589083"/>
              <a:chExt cx="530657" cy="562013"/>
            </a:xfrm>
          </p:grpSpPr>
          <p:cxnSp>
            <p:nvCxnSpPr>
              <p:cNvPr id="108" name="Connecteur droit avec flèche 107"/>
              <p:cNvCxnSpPr/>
              <p:nvPr/>
            </p:nvCxnSpPr>
            <p:spPr>
              <a:xfrm flipV="1">
                <a:off x="3511789" y="2589083"/>
                <a:ext cx="530657" cy="2604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avec flèche 111"/>
              <p:cNvCxnSpPr/>
              <p:nvPr/>
            </p:nvCxnSpPr>
            <p:spPr>
              <a:xfrm>
                <a:off x="3511789" y="2849536"/>
                <a:ext cx="530657" cy="3015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0" name="Forme libre 1029"/>
            <p:cNvSpPr/>
            <p:nvPr/>
          </p:nvSpPr>
          <p:spPr>
            <a:xfrm>
              <a:off x="7611895" y="44624"/>
              <a:ext cx="1280585" cy="6262753"/>
            </a:xfrm>
            <a:custGeom>
              <a:avLst/>
              <a:gdLst>
                <a:gd name="connsiteX0" fmla="*/ 291702 w 1280585"/>
                <a:gd name="connsiteY0" fmla="*/ 6149992 h 6262753"/>
                <a:gd name="connsiteX1" fmla="*/ 433217 w 1280585"/>
                <a:gd name="connsiteY1" fmla="*/ 6041135 h 6262753"/>
                <a:gd name="connsiteX2" fmla="*/ 411445 w 1280585"/>
                <a:gd name="connsiteY2" fmla="*/ 5747221 h 6262753"/>
                <a:gd name="connsiteX3" fmla="*/ 52217 w 1280585"/>
                <a:gd name="connsiteY3" fmla="*/ 5540392 h 6262753"/>
                <a:gd name="connsiteX4" fmla="*/ 30445 w 1280585"/>
                <a:gd name="connsiteY4" fmla="*/ 3374135 h 6262753"/>
                <a:gd name="connsiteX5" fmla="*/ 63102 w 1280585"/>
                <a:gd name="connsiteY5" fmla="*/ 1349392 h 6262753"/>
                <a:gd name="connsiteX6" fmla="*/ 52217 w 1280585"/>
                <a:gd name="connsiteY6" fmla="*/ 162850 h 6262753"/>
                <a:gd name="connsiteX7" fmla="*/ 814217 w 1280585"/>
                <a:gd name="connsiteY7" fmla="*/ 32221 h 6262753"/>
                <a:gd name="connsiteX8" fmla="*/ 1227874 w 1280585"/>
                <a:gd name="connsiteY8" fmla="*/ 369678 h 6262753"/>
                <a:gd name="connsiteX9" fmla="*/ 1271417 w 1280585"/>
                <a:gd name="connsiteY9" fmla="*/ 2176707 h 6262753"/>
                <a:gd name="connsiteX10" fmla="*/ 1195217 w 1280585"/>
                <a:gd name="connsiteY10" fmla="*/ 2808078 h 6262753"/>
                <a:gd name="connsiteX11" fmla="*/ 1238760 w 1280585"/>
                <a:gd name="connsiteY11" fmla="*/ 3635392 h 6262753"/>
                <a:gd name="connsiteX12" fmla="*/ 1173445 w 1280585"/>
                <a:gd name="connsiteY12" fmla="*/ 4255878 h 6262753"/>
                <a:gd name="connsiteX13" fmla="*/ 1216988 w 1280585"/>
                <a:gd name="connsiteY13" fmla="*/ 5268250 h 6262753"/>
                <a:gd name="connsiteX14" fmla="*/ 781560 w 1280585"/>
                <a:gd name="connsiteY14" fmla="*/ 5823421 h 6262753"/>
                <a:gd name="connsiteX15" fmla="*/ 781560 w 1280585"/>
                <a:gd name="connsiteY15" fmla="*/ 6139107 h 6262753"/>
                <a:gd name="connsiteX16" fmla="*/ 923074 w 1280585"/>
                <a:gd name="connsiteY16" fmla="*/ 6247964 h 6262753"/>
                <a:gd name="connsiteX17" fmla="*/ 912188 w 1280585"/>
                <a:gd name="connsiteY17" fmla="*/ 6258850 h 62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80585" h="6262753">
                  <a:moveTo>
                    <a:pt x="291702" y="6149992"/>
                  </a:moveTo>
                  <a:cubicBezTo>
                    <a:pt x="352481" y="6129127"/>
                    <a:pt x="413260" y="6108263"/>
                    <a:pt x="433217" y="6041135"/>
                  </a:cubicBezTo>
                  <a:cubicBezTo>
                    <a:pt x="453174" y="5974007"/>
                    <a:pt x="474945" y="5830678"/>
                    <a:pt x="411445" y="5747221"/>
                  </a:cubicBezTo>
                  <a:cubicBezTo>
                    <a:pt x="347945" y="5663764"/>
                    <a:pt x="115717" y="5935906"/>
                    <a:pt x="52217" y="5540392"/>
                  </a:cubicBezTo>
                  <a:cubicBezTo>
                    <a:pt x="-11283" y="5144878"/>
                    <a:pt x="28631" y="4072635"/>
                    <a:pt x="30445" y="3374135"/>
                  </a:cubicBezTo>
                  <a:cubicBezTo>
                    <a:pt x="32259" y="2675635"/>
                    <a:pt x="59473" y="1884606"/>
                    <a:pt x="63102" y="1349392"/>
                  </a:cubicBezTo>
                  <a:cubicBezTo>
                    <a:pt x="66731" y="814178"/>
                    <a:pt x="-72969" y="382378"/>
                    <a:pt x="52217" y="162850"/>
                  </a:cubicBezTo>
                  <a:cubicBezTo>
                    <a:pt x="177403" y="-56678"/>
                    <a:pt x="618274" y="-2250"/>
                    <a:pt x="814217" y="32221"/>
                  </a:cubicBezTo>
                  <a:cubicBezTo>
                    <a:pt x="1010160" y="66692"/>
                    <a:pt x="1151674" y="12264"/>
                    <a:pt x="1227874" y="369678"/>
                  </a:cubicBezTo>
                  <a:cubicBezTo>
                    <a:pt x="1304074" y="727092"/>
                    <a:pt x="1276860" y="1770307"/>
                    <a:pt x="1271417" y="2176707"/>
                  </a:cubicBezTo>
                  <a:cubicBezTo>
                    <a:pt x="1265974" y="2583107"/>
                    <a:pt x="1200660" y="2564964"/>
                    <a:pt x="1195217" y="2808078"/>
                  </a:cubicBezTo>
                  <a:cubicBezTo>
                    <a:pt x="1189774" y="3051192"/>
                    <a:pt x="1242389" y="3394092"/>
                    <a:pt x="1238760" y="3635392"/>
                  </a:cubicBezTo>
                  <a:cubicBezTo>
                    <a:pt x="1235131" y="3876692"/>
                    <a:pt x="1177074" y="3983735"/>
                    <a:pt x="1173445" y="4255878"/>
                  </a:cubicBezTo>
                  <a:cubicBezTo>
                    <a:pt x="1169816" y="4528021"/>
                    <a:pt x="1282302" y="5006993"/>
                    <a:pt x="1216988" y="5268250"/>
                  </a:cubicBezTo>
                  <a:cubicBezTo>
                    <a:pt x="1151674" y="5529507"/>
                    <a:pt x="854131" y="5678278"/>
                    <a:pt x="781560" y="5823421"/>
                  </a:cubicBezTo>
                  <a:cubicBezTo>
                    <a:pt x="708989" y="5968564"/>
                    <a:pt x="757974" y="6068350"/>
                    <a:pt x="781560" y="6139107"/>
                  </a:cubicBezTo>
                  <a:cubicBezTo>
                    <a:pt x="805146" y="6209864"/>
                    <a:pt x="901303" y="6228007"/>
                    <a:pt x="923074" y="6247964"/>
                  </a:cubicBezTo>
                  <a:cubicBezTo>
                    <a:pt x="944845" y="6267921"/>
                    <a:pt x="928516" y="6263385"/>
                    <a:pt x="912188" y="625885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7716783" y="2163499"/>
              <a:ext cx="994862" cy="796200"/>
            </a:xfrm>
            <a:prstGeom prst="ellipse">
              <a:avLst/>
            </a:prstGeom>
            <a:solidFill>
              <a:srgbClr val="F5E395"/>
            </a:solidFill>
            <a:ln>
              <a:solidFill>
                <a:srgbClr val="F1CD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Ellipse 100"/>
            <p:cNvSpPr/>
            <p:nvPr/>
          </p:nvSpPr>
          <p:spPr>
            <a:xfrm rot="21145202">
              <a:off x="7789228" y="1490777"/>
              <a:ext cx="994862" cy="796200"/>
            </a:xfrm>
            <a:prstGeom prst="ellipse">
              <a:avLst/>
            </a:prstGeom>
            <a:solidFill>
              <a:srgbClr val="F5E395"/>
            </a:solidFill>
            <a:ln>
              <a:solidFill>
                <a:srgbClr val="F1CD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Forme libre 82"/>
            <p:cNvSpPr/>
            <p:nvPr/>
          </p:nvSpPr>
          <p:spPr>
            <a:xfrm>
              <a:off x="4042446" y="1847361"/>
              <a:ext cx="1570859" cy="3972667"/>
            </a:xfrm>
            <a:custGeom>
              <a:avLst/>
              <a:gdLst>
                <a:gd name="connsiteX0" fmla="*/ 351175 w 1717909"/>
                <a:gd name="connsiteY0" fmla="*/ 3496966 h 3972667"/>
                <a:gd name="connsiteX1" fmla="*/ 503575 w 1717909"/>
                <a:gd name="connsiteY1" fmla="*/ 2952680 h 3972667"/>
                <a:gd name="connsiteX2" fmla="*/ 329403 w 1717909"/>
                <a:gd name="connsiteY2" fmla="*/ 2430166 h 3972667"/>
                <a:gd name="connsiteX3" fmla="*/ 79032 w 1717909"/>
                <a:gd name="connsiteY3" fmla="*/ 1679051 h 3972667"/>
                <a:gd name="connsiteX4" fmla="*/ 46375 w 1717909"/>
                <a:gd name="connsiteY4" fmla="*/ 536051 h 3972667"/>
                <a:gd name="connsiteX5" fmla="*/ 677746 w 1717909"/>
                <a:gd name="connsiteY5" fmla="*/ 24423 h 3972667"/>
                <a:gd name="connsiteX6" fmla="*/ 1450632 w 1717909"/>
                <a:gd name="connsiteY6" fmla="*/ 165937 h 3972667"/>
                <a:gd name="connsiteX7" fmla="*/ 1711889 w 1717909"/>
                <a:gd name="connsiteY7" fmla="*/ 895280 h 3972667"/>
                <a:gd name="connsiteX8" fmla="*/ 1613917 w 1717909"/>
                <a:gd name="connsiteY8" fmla="*/ 1504880 h 3972667"/>
                <a:gd name="connsiteX9" fmla="*/ 1385317 w 1717909"/>
                <a:gd name="connsiteY9" fmla="*/ 2223337 h 3972667"/>
                <a:gd name="connsiteX10" fmla="*/ 1298232 w 1717909"/>
                <a:gd name="connsiteY10" fmla="*/ 2920023 h 3972667"/>
                <a:gd name="connsiteX11" fmla="*/ 1385317 w 1717909"/>
                <a:gd name="connsiteY11" fmla="*/ 3442537 h 3972667"/>
                <a:gd name="connsiteX12" fmla="*/ 1461517 w 1717909"/>
                <a:gd name="connsiteY12" fmla="*/ 3910623 h 3972667"/>
                <a:gd name="connsiteX13" fmla="*/ 1505060 w 1717909"/>
                <a:gd name="connsiteY13" fmla="*/ 3954166 h 397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7909" h="3972667">
                  <a:moveTo>
                    <a:pt x="351175" y="3496966"/>
                  </a:moveTo>
                  <a:cubicBezTo>
                    <a:pt x="429189" y="3313723"/>
                    <a:pt x="507204" y="3130480"/>
                    <a:pt x="503575" y="2952680"/>
                  </a:cubicBezTo>
                  <a:cubicBezTo>
                    <a:pt x="499946" y="2774880"/>
                    <a:pt x="329403" y="2430166"/>
                    <a:pt x="329403" y="2430166"/>
                  </a:cubicBezTo>
                  <a:cubicBezTo>
                    <a:pt x="258646" y="2217895"/>
                    <a:pt x="126203" y="1994737"/>
                    <a:pt x="79032" y="1679051"/>
                  </a:cubicBezTo>
                  <a:cubicBezTo>
                    <a:pt x="31861" y="1363365"/>
                    <a:pt x="-53411" y="811822"/>
                    <a:pt x="46375" y="536051"/>
                  </a:cubicBezTo>
                  <a:cubicBezTo>
                    <a:pt x="146161" y="260280"/>
                    <a:pt x="443703" y="86109"/>
                    <a:pt x="677746" y="24423"/>
                  </a:cubicBezTo>
                  <a:cubicBezTo>
                    <a:pt x="911789" y="-37263"/>
                    <a:pt x="1278275" y="20794"/>
                    <a:pt x="1450632" y="165937"/>
                  </a:cubicBezTo>
                  <a:cubicBezTo>
                    <a:pt x="1622989" y="311080"/>
                    <a:pt x="1684675" y="672123"/>
                    <a:pt x="1711889" y="895280"/>
                  </a:cubicBezTo>
                  <a:cubicBezTo>
                    <a:pt x="1739103" y="1118437"/>
                    <a:pt x="1668346" y="1283537"/>
                    <a:pt x="1613917" y="1504880"/>
                  </a:cubicBezTo>
                  <a:cubicBezTo>
                    <a:pt x="1559488" y="1726223"/>
                    <a:pt x="1437931" y="1987480"/>
                    <a:pt x="1385317" y="2223337"/>
                  </a:cubicBezTo>
                  <a:cubicBezTo>
                    <a:pt x="1332703" y="2459194"/>
                    <a:pt x="1298232" y="2716823"/>
                    <a:pt x="1298232" y="2920023"/>
                  </a:cubicBezTo>
                  <a:cubicBezTo>
                    <a:pt x="1298232" y="3123223"/>
                    <a:pt x="1358103" y="3277437"/>
                    <a:pt x="1385317" y="3442537"/>
                  </a:cubicBezTo>
                  <a:cubicBezTo>
                    <a:pt x="1412531" y="3607637"/>
                    <a:pt x="1441560" y="3825352"/>
                    <a:pt x="1461517" y="3910623"/>
                  </a:cubicBezTo>
                  <a:cubicBezTo>
                    <a:pt x="1481474" y="3995894"/>
                    <a:pt x="1493267" y="3975030"/>
                    <a:pt x="1505060" y="3954166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B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4" name="Forme libre 1023"/>
            <p:cNvSpPr/>
            <p:nvPr/>
          </p:nvSpPr>
          <p:spPr>
            <a:xfrm>
              <a:off x="5788343" y="1179522"/>
              <a:ext cx="1398297" cy="4728330"/>
            </a:xfrm>
            <a:custGeom>
              <a:avLst/>
              <a:gdLst>
                <a:gd name="connsiteX0" fmla="*/ 417083 w 1398297"/>
                <a:gd name="connsiteY0" fmla="*/ 4590552 h 4728330"/>
                <a:gd name="connsiteX1" fmla="*/ 493283 w 1398297"/>
                <a:gd name="connsiteY1" fmla="*/ 4176894 h 4728330"/>
                <a:gd name="connsiteX2" fmla="*/ 460626 w 1398297"/>
                <a:gd name="connsiteY2" fmla="*/ 3730580 h 4728330"/>
                <a:gd name="connsiteX3" fmla="*/ 90512 w 1398297"/>
                <a:gd name="connsiteY3" fmla="*/ 3175409 h 4728330"/>
                <a:gd name="connsiteX4" fmla="*/ 25197 w 1398297"/>
                <a:gd name="connsiteY4" fmla="*/ 1792923 h 4728330"/>
                <a:gd name="connsiteX5" fmla="*/ 25197 w 1398297"/>
                <a:gd name="connsiteY5" fmla="*/ 508409 h 4728330"/>
                <a:gd name="connsiteX6" fmla="*/ 329997 w 1398297"/>
                <a:gd name="connsiteY6" fmla="*/ 51209 h 4728330"/>
                <a:gd name="connsiteX7" fmla="*/ 928712 w 1398297"/>
                <a:gd name="connsiteY7" fmla="*/ 51209 h 4728330"/>
                <a:gd name="connsiteX8" fmla="*/ 1353254 w 1398297"/>
                <a:gd name="connsiteY8" fmla="*/ 410437 h 4728330"/>
                <a:gd name="connsiteX9" fmla="*/ 1385912 w 1398297"/>
                <a:gd name="connsiteY9" fmla="*/ 2010637 h 4728330"/>
                <a:gd name="connsiteX10" fmla="*/ 1353254 w 1398297"/>
                <a:gd name="connsiteY10" fmla="*/ 3164523 h 4728330"/>
                <a:gd name="connsiteX11" fmla="*/ 950483 w 1398297"/>
                <a:gd name="connsiteY11" fmla="*/ 3632609 h 4728330"/>
                <a:gd name="connsiteX12" fmla="*/ 830740 w 1398297"/>
                <a:gd name="connsiteY12" fmla="*/ 4405494 h 4728330"/>
                <a:gd name="connsiteX13" fmla="*/ 917826 w 1398297"/>
                <a:gd name="connsiteY13" fmla="*/ 4710294 h 4728330"/>
                <a:gd name="connsiteX14" fmla="*/ 874283 w 1398297"/>
                <a:gd name="connsiteY14" fmla="*/ 4666752 h 472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98297" h="4728330">
                  <a:moveTo>
                    <a:pt x="417083" y="4590552"/>
                  </a:moveTo>
                  <a:cubicBezTo>
                    <a:pt x="451554" y="4455387"/>
                    <a:pt x="486026" y="4320223"/>
                    <a:pt x="493283" y="4176894"/>
                  </a:cubicBezTo>
                  <a:cubicBezTo>
                    <a:pt x="500540" y="4033565"/>
                    <a:pt x="527755" y="3897494"/>
                    <a:pt x="460626" y="3730580"/>
                  </a:cubicBezTo>
                  <a:cubicBezTo>
                    <a:pt x="393497" y="3563666"/>
                    <a:pt x="163084" y="3498352"/>
                    <a:pt x="90512" y="3175409"/>
                  </a:cubicBezTo>
                  <a:cubicBezTo>
                    <a:pt x="17940" y="2852466"/>
                    <a:pt x="36083" y="2237423"/>
                    <a:pt x="25197" y="1792923"/>
                  </a:cubicBezTo>
                  <a:cubicBezTo>
                    <a:pt x="14311" y="1348423"/>
                    <a:pt x="-25603" y="798695"/>
                    <a:pt x="25197" y="508409"/>
                  </a:cubicBezTo>
                  <a:cubicBezTo>
                    <a:pt x="75997" y="218123"/>
                    <a:pt x="179411" y="127409"/>
                    <a:pt x="329997" y="51209"/>
                  </a:cubicBezTo>
                  <a:cubicBezTo>
                    <a:pt x="480583" y="-24991"/>
                    <a:pt x="758169" y="-8662"/>
                    <a:pt x="928712" y="51209"/>
                  </a:cubicBezTo>
                  <a:cubicBezTo>
                    <a:pt x="1099255" y="111080"/>
                    <a:pt x="1277054" y="83866"/>
                    <a:pt x="1353254" y="410437"/>
                  </a:cubicBezTo>
                  <a:cubicBezTo>
                    <a:pt x="1429454" y="737008"/>
                    <a:pt x="1385912" y="1551623"/>
                    <a:pt x="1385912" y="2010637"/>
                  </a:cubicBezTo>
                  <a:cubicBezTo>
                    <a:pt x="1385912" y="2469651"/>
                    <a:pt x="1425825" y="2894194"/>
                    <a:pt x="1353254" y="3164523"/>
                  </a:cubicBezTo>
                  <a:cubicBezTo>
                    <a:pt x="1280683" y="3434852"/>
                    <a:pt x="1037569" y="3425781"/>
                    <a:pt x="950483" y="3632609"/>
                  </a:cubicBezTo>
                  <a:cubicBezTo>
                    <a:pt x="863397" y="3839437"/>
                    <a:pt x="836183" y="4225880"/>
                    <a:pt x="830740" y="4405494"/>
                  </a:cubicBezTo>
                  <a:cubicBezTo>
                    <a:pt x="825297" y="4585108"/>
                    <a:pt x="910569" y="4666751"/>
                    <a:pt x="917826" y="4710294"/>
                  </a:cubicBezTo>
                  <a:cubicBezTo>
                    <a:pt x="925083" y="4753837"/>
                    <a:pt x="899683" y="4710294"/>
                    <a:pt x="874283" y="4666752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Ellipse 73"/>
            <p:cNvSpPr/>
            <p:nvPr/>
          </p:nvSpPr>
          <p:spPr>
            <a:xfrm>
              <a:off x="4330445" y="2849469"/>
              <a:ext cx="1047246" cy="796200"/>
            </a:xfrm>
            <a:prstGeom prst="ellipse">
              <a:avLst/>
            </a:prstGeom>
            <a:solidFill>
              <a:srgbClr val="F5E395"/>
            </a:solidFill>
            <a:ln>
              <a:solidFill>
                <a:srgbClr val="F1CD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/>
            <p:cNvSpPr/>
            <p:nvPr/>
          </p:nvSpPr>
          <p:spPr>
            <a:xfrm>
              <a:off x="4356637" y="1968012"/>
              <a:ext cx="994862" cy="796200"/>
            </a:xfrm>
            <a:prstGeom prst="ellipse">
              <a:avLst/>
            </a:prstGeom>
            <a:solidFill>
              <a:srgbClr val="F5E395"/>
            </a:solidFill>
            <a:ln>
              <a:solidFill>
                <a:srgbClr val="F1CD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3" name="Groupe 52"/>
            <p:cNvGrpSpPr/>
            <p:nvPr/>
          </p:nvGrpSpPr>
          <p:grpSpPr>
            <a:xfrm>
              <a:off x="357419" y="549325"/>
              <a:ext cx="1882261" cy="5811343"/>
              <a:chOff x="95239" y="-819959"/>
              <a:chExt cx="2916438" cy="8548284"/>
            </a:xfrm>
          </p:grpSpPr>
          <p:sp>
            <p:nvSpPr>
              <p:cNvPr id="45" name="ZoneTexte 44"/>
              <p:cNvSpPr txBox="1"/>
              <p:nvPr/>
            </p:nvSpPr>
            <p:spPr>
              <a:xfrm>
                <a:off x="95239" y="-819959"/>
                <a:ext cx="2853842" cy="752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/>
                  <a:t>conidie de </a:t>
                </a:r>
                <a:r>
                  <a:rPr lang="fr-FR" sz="1100" dirty="0"/>
                  <a:t>type</a:t>
                </a:r>
                <a:r>
                  <a:rPr lang="fr-FR" sz="1200" dirty="0"/>
                  <a:t> A</a:t>
                </a:r>
              </a:p>
              <a:p>
                <a:pPr algn="ctr"/>
                <a:r>
                  <a:rPr lang="fr-FR" sz="1200" dirty="0"/>
                  <a:t>(n = 7) </a:t>
                </a:r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683568" y="40007"/>
                <a:ext cx="1440160" cy="14401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Ellipse 47"/>
              <p:cNvSpPr/>
              <p:nvPr/>
            </p:nvSpPr>
            <p:spPr>
              <a:xfrm>
                <a:off x="971600" y="251849"/>
                <a:ext cx="1063622" cy="104056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25" name="Groupe 24"/>
              <p:cNvGrpSpPr/>
              <p:nvPr/>
            </p:nvGrpSpPr>
            <p:grpSpPr>
              <a:xfrm>
                <a:off x="1118349" y="384309"/>
                <a:ext cx="728331" cy="775649"/>
                <a:chOff x="3313980" y="42210"/>
                <a:chExt cx="1845466" cy="2952331"/>
              </a:xfrm>
            </p:grpSpPr>
            <p:cxnSp>
              <p:nvCxnSpPr>
                <p:cNvPr id="4" name="Connecteur droit 3"/>
                <p:cNvCxnSpPr/>
                <p:nvPr/>
              </p:nvCxnSpPr>
              <p:spPr>
                <a:xfrm>
                  <a:off x="3626160" y="634445"/>
                  <a:ext cx="0" cy="1368151"/>
                </a:xfrm>
                <a:prstGeom prst="line">
                  <a:avLst/>
                </a:prstGeom>
                <a:ln w="57150">
                  <a:solidFill>
                    <a:srgbClr val="4A8DB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Connecteur droit 6"/>
                <p:cNvCxnSpPr/>
                <p:nvPr/>
              </p:nvCxnSpPr>
              <p:spPr>
                <a:xfrm>
                  <a:off x="3313980" y="861569"/>
                  <a:ext cx="0" cy="1584179"/>
                </a:xfrm>
                <a:prstGeom prst="line">
                  <a:avLst/>
                </a:prstGeom>
                <a:ln w="57150">
                  <a:solidFill>
                    <a:srgbClr val="4A8DB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Connecteur droit 7"/>
                <p:cNvCxnSpPr/>
                <p:nvPr/>
              </p:nvCxnSpPr>
              <p:spPr>
                <a:xfrm>
                  <a:off x="3912377" y="344361"/>
                  <a:ext cx="0" cy="1728194"/>
                </a:xfrm>
                <a:prstGeom prst="line">
                  <a:avLst/>
                </a:prstGeom>
                <a:ln w="57150">
                  <a:solidFill>
                    <a:srgbClr val="4A8DB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necteur droit 8"/>
                <p:cNvCxnSpPr/>
                <p:nvPr/>
              </p:nvCxnSpPr>
              <p:spPr>
                <a:xfrm>
                  <a:off x="5159446" y="747525"/>
                  <a:ext cx="0" cy="1255071"/>
                </a:xfrm>
                <a:prstGeom prst="line">
                  <a:avLst/>
                </a:prstGeom>
                <a:ln w="57150">
                  <a:solidFill>
                    <a:srgbClr val="4A8DB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Connecteur droit 9"/>
                <p:cNvCxnSpPr/>
                <p:nvPr/>
              </p:nvCxnSpPr>
              <p:spPr>
                <a:xfrm>
                  <a:off x="4878105" y="381632"/>
                  <a:ext cx="0" cy="1224137"/>
                </a:xfrm>
                <a:prstGeom prst="line">
                  <a:avLst/>
                </a:prstGeom>
                <a:ln w="57150">
                  <a:solidFill>
                    <a:srgbClr val="4A8DB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Connecteur droit 10"/>
                <p:cNvCxnSpPr/>
                <p:nvPr/>
              </p:nvCxnSpPr>
              <p:spPr>
                <a:xfrm>
                  <a:off x="4289661" y="42210"/>
                  <a:ext cx="0" cy="2952331"/>
                </a:xfrm>
                <a:prstGeom prst="line">
                  <a:avLst/>
                </a:prstGeom>
                <a:ln w="57150">
                  <a:solidFill>
                    <a:srgbClr val="4A8DB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necteur droit 11"/>
                <p:cNvCxnSpPr/>
                <p:nvPr/>
              </p:nvCxnSpPr>
              <p:spPr>
                <a:xfrm>
                  <a:off x="4584947" y="505541"/>
                  <a:ext cx="0" cy="1872209"/>
                </a:xfrm>
                <a:prstGeom prst="line">
                  <a:avLst/>
                </a:prstGeom>
                <a:ln w="57150">
                  <a:solidFill>
                    <a:srgbClr val="4A8DB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ZoneTexte 54"/>
              <p:cNvSpPr txBox="1"/>
              <p:nvPr/>
            </p:nvSpPr>
            <p:spPr>
              <a:xfrm>
                <a:off x="110815" y="7049232"/>
                <a:ext cx="2900862" cy="679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/>
                  <a:t>structure de type a</a:t>
                </a:r>
              </a:p>
              <a:p>
                <a:pPr algn="ctr"/>
                <a:r>
                  <a:rPr lang="fr-FR" sz="1200" dirty="0"/>
                  <a:t>(n = 7) </a:t>
                </a:r>
              </a:p>
            </p:txBody>
          </p:sp>
        </p:grpSp>
        <p:sp>
          <p:nvSpPr>
            <p:cNvPr id="47" name="Forme libre 46"/>
            <p:cNvSpPr/>
            <p:nvPr/>
          </p:nvSpPr>
          <p:spPr>
            <a:xfrm>
              <a:off x="537069" y="3956335"/>
              <a:ext cx="1207887" cy="1967659"/>
            </a:xfrm>
            <a:custGeom>
              <a:avLst/>
              <a:gdLst>
                <a:gd name="connsiteX0" fmla="*/ 386536 w 1845221"/>
                <a:gd name="connsiteY0" fmla="*/ 2726303 h 2835160"/>
                <a:gd name="connsiteX1" fmla="*/ 27307 w 1845221"/>
                <a:gd name="connsiteY1" fmla="*/ 1898988 h 2835160"/>
                <a:gd name="connsiteX2" fmla="*/ 114393 w 1845221"/>
                <a:gd name="connsiteY2" fmla="*/ 864846 h 2835160"/>
                <a:gd name="connsiteX3" fmla="*/ 821964 w 1845221"/>
                <a:gd name="connsiteY3" fmla="*/ 15760 h 2835160"/>
                <a:gd name="connsiteX4" fmla="*/ 1671050 w 1845221"/>
                <a:gd name="connsiteY4" fmla="*/ 396760 h 2835160"/>
                <a:gd name="connsiteX5" fmla="*/ 1747250 w 1845221"/>
                <a:gd name="connsiteY5" fmla="*/ 1420017 h 2835160"/>
                <a:gd name="connsiteX6" fmla="*/ 1333593 w 1845221"/>
                <a:gd name="connsiteY6" fmla="*/ 1855446 h 2835160"/>
                <a:gd name="connsiteX7" fmla="*/ 1344479 w 1845221"/>
                <a:gd name="connsiteY7" fmla="*/ 2475931 h 2835160"/>
                <a:gd name="connsiteX8" fmla="*/ 1845221 w 1845221"/>
                <a:gd name="connsiteY8" fmla="*/ 2835160 h 2835160"/>
                <a:gd name="connsiteX9" fmla="*/ 1845221 w 1845221"/>
                <a:gd name="connsiteY9" fmla="*/ 2835160 h 283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5221" h="2835160">
                  <a:moveTo>
                    <a:pt x="386536" y="2726303"/>
                  </a:moveTo>
                  <a:cubicBezTo>
                    <a:pt x="229600" y="2467767"/>
                    <a:pt x="72664" y="2209231"/>
                    <a:pt x="27307" y="1898988"/>
                  </a:cubicBezTo>
                  <a:cubicBezTo>
                    <a:pt x="-18050" y="1588745"/>
                    <a:pt x="-18050" y="1178717"/>
                    <a:pt x="114393" y="864846"/>
                  </a:cubicBezTo>
                  <a:cubicBezTo>
                    <a:pt x="246836" y="550975"/>
                    <a:pt x="562521" y="93774"/>
                    <a:pt x="821964" y="15760"/>
                  </a:cubicBezTo>
                  <a:cubicBezTo>
                    <a:pt x="1081407" y="-62254"/>
                    <a:pt x="1516836" y="162717"/>
                    <a:pt x="1671050" y="396760"/>
                  </a:cubicBezTo>
                  <a:cubicBezTo>
                    <a:pt x="1825264" y="630803"/>
                    <a:pt x="1803493" y="1176903"/>
                    <a:pt x="1747250" y="1420017"/>
                  </a:cubicBezTo>
                  <a:cubicBezTo>
                    <a:pt x="1691007" y="1663131"/>
                    <a:pt x="1400721" y="1679460"/>
                    <a:pt x="1333593" y="1855446"/>
                  </a:cubicBezTo>
                  <a:cubicBezTo>
                    <a:pt x="1266465" y="2031432"/>
                    <a:pt x="1259208" y="2312645"/>
                    <a:pt x="1344479" y="2475931"/>
                  </a:cubicBezTo>
                  <a:cubicBezTo>
                    <a:pt x="1429750" y="2639217"/>
                    <a:pt x="1845221" y="2835160"/>
                    <a:pt x="1845221" y="2835160"/>
                  </a:cubicBezTo>
                  <a:lnTo>
                    <a:pt x="1845221" y="283516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/>
            <p:cNvSpPr/>
            <p:nvPr/>
          </p:nvSpPr>
          <p:spPr>
            <a:xfrm>
              <a:off x="729374" y="4233167"/>
              <a:ext cx="696250" cy="69181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7" name="Connecteur droit 36"/>
            <p:cNvCxnSpPr/>
            <p:nvPr/>
          </p:nvCxnSpPr>
          <p:spPr>
            <a:xfrm>
              <a:off x="851053" y="4367444"/>
              <a:ext cx="0" cy="2494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947051" y="4347749"/>
              <a:ext cx="0" cy="2888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1016265" y="4367444"/>
              <a:ext cx="0" cy="31511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1278350" y="4397447"/>
              <a:ext cx="0" cy="2288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1360296" y="4439224"/>
              <a:ext cx="0" cy="22320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1107443" y="4347748"/>
              <a:ext cx="0" cy="5383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1205364" y="4341185"/>
              <a:ext cx="0" cy="3413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Forme libre 50"/>
            <p:cNvSpPr/>
            <p:nvPr/>
          </p:nvSpPr>
          <p:spPr>
            <a:xfrm>
              <a:off x="574406" y="4659160"/>
              <a:ext cx="841727" cy="656679"/>
            </a:xfrm>
            <a:custGeom>
              <a:avLst/>
              <a:gdLst>
                <a:gd name="connsiteX0" fmla="*/ 0 w 1462243"/>
                <a:gd name="connsiteY0" fmla="*/ 0 h 794466"/>
                <a:gd name="connsiteX1" fmla="*/ 32658 w 1462243"/>
                <a:gd name="connsiteY1" fmla="*/ 283029 h 794466"/>
                <a:gd name="connsiteX2" fmla="*/ 65315 w 1462243"/>
                <a:gd name="connsiteY2" fmla="*/ 348343 h 794466"/>
                <a:gd name="connsiteX3" fmla="*/ 304800 w 1462243"/>
                <a:gd name="connsiteY3" fmla="*/ 609600 h 794466"/>
                <a:gd name="connsiteX4" fmla="*/ 664029 w 1462243"/>
                <a:gd name="connsiteY4" fmla="*/ 783771 h 794466"/>
                <a:gd name="connsiteX5" fmla="*/ 1055915 w 1462243"/>
                <a:gd name="connsiteY5" fmla="*/ 772886 h 794466"/>
                <a:gd name="connsiteX6" fmla="*/ 1240972 w 1462243"/>
                <a:gd name="connsiteY6" fmla="*/ 751114 h 794466"/>
                <a:gd name="connsiteX7" fmla="*/ 1393372 w 1462243"/>
                <a:gd name="connsiteY7" fmla="*/ 718457 h 794466"/>
                <a:gd name="connsiteX8" fmla="*/ 1458686 w 1462243"/>
                <a:gd name="connsiteY8" fmla="*/ 674914 h 794466"/>
                <a:gd name="connsiteX9" fmla="*/ 1447800 w 1462243"/>
                <a:gd name="connsiteY9" fmla="*/ 696686 h 79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2243" h="794466">
                  <a:moveTo>
                    <a:pt x="0" y="0"/>
                  </a:moveTo>
                  <a:cubicBezTo>
                    <a:pt x="10886" y="112486"/>
                    <a:pt x="21772" y="224972"/>
                    <a:pt x="32658" y="283029"/>
                  </a:cubicBezTo>
                  <a:cubicBezTo>
                    <a:pt x="43544" y="341086"/>
                    <a:pt x="19958" y="293914"/>
                    <a:pt x="65315" y="348343"/>
                  </a:cubicBezTo>
                  <a:cubicBezTo>
                    <a:pt x="110672" y="402772"/>
                    <a:pt x="205014" y="537029"/>
                    <a:pt x="304800" y="609600"/>
                  </a:cubicBezTo>
                  <a:cubicBezTo>
                    <a:pt x="404586" y="682171"/>
                    <a:pt x="538843" y="756557"/>
                    <a:pt x="664029" y="783771"/>
                  </a:cubicBezTo>
                  <a:cubicBezTo>
                    <a:pt x="789215" y="810985"/>
                    <a:pt x="959758" y="778329"/>
                    <a:pt x="1055915" y="772886"/>
                  </a:cubicBezTo>
                  <a:cubicBezTo>
                    <a:pt x="1152072" y="767443"/>
                    <a:pt x="1184729" y="760185"/>
                    <a:pt x="1240972" y="751114"/>
                  </a:cubicBezTo>
                  <a:cubicBezTo>
                    <a:pt x="1297215" y="742043"/>
                    <a:pt x="1357086" y="731157"/>
                    <a:pt x="1393372" y="718457"/>
                  </a:cubicBezTo>
                  <a:cubicBezTo>
                    <a:pt x="1429658" y="705757"/>
                    <a:pt x="1449615" y="678542"/>
                    <a:pt x="1458686" y="674914"/>
                  </a:cubicBezTo>
                  <a:cubicBezTo>
                    <a:pt x="1467757" y="671286"/>
                    <a:pt x="1457778" y="683986"/>
                    <a:pt x="1447800" y="696686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Arc 62"/>
            <p:cNvSpPr/>
            <p:nvPr/>
          </p:nvSpPr>
          <p:spPr>
            <a:xfrm rot="16200000">
              <a:off x="841301" y="3200443"/>
              <a:ext cx="1614830" cy="1142434"/>
            </a:xfrm>
            <a:prstGeom prst="arc">
              <a:avLst>
                <a:gd name="adj1" fmla="val 16200000"/>
                <a:gd name="adj2" fmla="val 311922"/>
              </a:avLst>
            </a:prstGeom>
            <a:noFill/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Arc 63"/>
            <p:cNvSpPr/>
            <p:nvPr/>
          </p:nvSpPr>
          <p:spPr>
            <a:xfrm rot="16200000" flipH="1">
              <a:off x="903827" y="1554082"/>
              <a:ext cx="1446158" cy="1144750"/>
            </a:xfrm>
            <a:prstGeom prst="arc">
              <a:avLst>
                <a:gd name="adj1" fmla="val 16374924"/>
                <a:gd name="adj2" fmla="val 422146"/>
              </a:avLst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Forme libre 76"/>
            <p:cNvSpPr/>
            <p:nvPr/>
          </p:nvSpPr>
          <p:spPr>
            <a:xfrm>
              <a:off x="4683169" y="2730322"/>
              <a:ext cx="247437" cy="198574"/>
            </a:xfrm>
            <a:custGeom>
              <a:avLst/>
              <a:gdLst>
                <a:gd name="connsiteX0" fmla="*/ 9143 w 247437"/>
                <a:gd name="connsiteY0" fmla="*/ 122380 h 159487"/>
                <a:gd name="connsiteX1" fmla="*/ 41800 w 247437"/>
                <a:gd name="connsiteY1" fmla="*/ 57066 h 159487"/>
                <a:gd name="connsiteX2" fmla="*/ 9143 w 247437"/>
                <a:gd name="connsiteY2" fmla="*/ 2637 h 159487"/>
                <a:gd name="connsiteX3" fmla="*/ 237743 w 247437"/>
                <a:gd name="connsiteY3" fmla="*/ 13523 h 159487"/>
                <a:gd name="connsiteX4" fmla="*/ 205086 w 247437"/>
                <a:gd name="connsiteY4" fmla="*/ 57066 h 159487"/>
                <a:gd name="connsiteX5" fmla="*/ 205086 w 247437"/>
                <a:gd name="connsiteY5" fmla="*/ 155037 h 159487"/>
                <a:gd name="connsiteX6" fmla="*/ 9143 w 247437"/>
                <a:gd name="connsiteY6" fmla="*/ 122380 h 15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437" h="159487">
                  <a:moveTo>
                    <a:pt x="9143" y="122380"/>
                  </a:moveTo>
                  <a:cubicBezTo>
                    <a:pt x="-18071" y="106051"/>
                    <a:pt x="41800" y="77023"/>
                    <a:pt x="41800" y="57066"/>
                  </a:cubicBezTo>
                  <a:cubicBezTo>
                    <a:pt x="41800" y="37109"/>
                    <a:pt x="-23514" y="9894"/>
                    <a:pt x="9143" y="2637"/>
                  </a:cubicBezTo>
                  <a:cubicBezTo>
                    <a:pt x="41800" y="-4620"/>
                    <a:pt x="205086" y="4451"/>
                    <a:pt x="237743" y="13523"/>
                  </a:cubicBezTo>
                  <a:cubicBezTo>
                    <a:pt x="270400" y="22595"/>
                    <a:pt x="210529" y="33480"/>
                    <a:pt x="205086" y="57066"/>
                  </a:cubicBezTo>
                  <a:cubicBezTo>
                    <a:pt x="199643" y="80652"/>
                    <a:pt x="237743" y="138709"/>
                    <a:pt x="205086" y="155037"/>
                  </a:cubicBezTo>
                  <a:cubicBezTo>
                    <a:pt x="172429" y="171365"/>
                    <a:pt x="36357" y="138709"/>
                    <a:pt x="9143" y="122380"/>
                  </a:cubicBezTo>
                  <a:close/>
                </a:path>
              </a:pathLst>
            </a:custGeom>
            <a:solidFill>
              <a:srgbClr val="F5E395"/>
            </a:solidFill>
            <a:ln>
              <a:solidFill>
                <a:srgbClr val="F5E3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ZoneTexte 79"/>
            <p:cNvSpPr txBox="1"/>
            <p:nvPr/>
          </p:nvSpPr>
          <p:spPr>
            <a:xfrm>
              <a:off x="2616005" y="1403378"/>
              <a:ext cx="2161015" cy="920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méiose</a:t>
              </a:r>
            </a:p>
            <a:p>
              <a:pPr algn="ctr"/>
              <a:r>
                <a:rPr lang="fr-FR" sz="1200" b="1" dirty="0">
                  <a:solidFill>
                    <a:srgbClr val="FF0000"/>
                  </a:solidFill>
                </a:rPr>
                <a:t>réduction</a:t>
              </a:r>
              <a:r>
                <a:rPr lang="fr-FR" sz="1200" dirty="0"/>
                <a:t> du nombre de chromosomes </a:t>
              </a:r>
            </a:p>
            <a:p>
              <a:pPr algn="ctr"/>
              <a:r>
                <a:rPr lang="fr-FR" sz="1200" dirty="0"/>
                <a:t>(n)</a:t>
              </a:r>
            </a:p>
          </p:txBody>
        </p:sp>
        <p:sp>
          <p:nvSpPr>
            <p:cNvPr id="82" name="ZoneTexte 81"/>
            <p:cNvSpPr txBox="1"/>
            <p:nvPr/>
          </p:nvSpPr>
          <p:spPr>
            <a:xfrm>
              <a:off x="4292624" y="667038"/>
              <a:ext cx="2668001" cy="71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mitose post-réduction</a:t>
              </a:r>
            </a:p>
            <a:p>
              <a:pPr algn="ctr"/>
              <a:r>
                <a:rPr lang="fr-FR" sz="1200" dirty="0"/>
                <a:t>(séparation des chromatides sœurs)</a:t>
              </a:r>
            </a:p>
            <a:p>
              <a:pPr algn="ctr"/>
              <a:r>
                <a:rPr lang="fr-FR" sz="1200" dirty="0"/>
                <a:t>(n)</a:t>
              </a:r>
            </a:p>
          </p:txBody>
        </p:sp>
        <p:sp>
          <p:nvSpPr>
            <p:cNvPr id="84" name="Ellipse 83"/>
            <p:cNvSpPr/>
            <p:nvPr/>
          </p:nvSpPr>
          <p:spPr>
            <a:xfrm>
              <a:off x="5934575" y="1370653"/>
              <a:ext cx="994862" cy="796200"/>
            </a:xfrm>
            <a:prstGeom prst="ellipse">
              <a:avLst/>
            </a:prstGeom>
            <a:solidFill>
              <a:srgbClr val="F5E395"/>
            </a:solidFill>
            <a:ln>
              <a:solidFill>
                <a:srgbClr val="F1CD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Ellipse 84"/>
            <p:cNvSpPr/>
            <p:nvPr/>
          </p:nvSpPr>
          <p:spPr>
            <a:xfrm>
              <a:off x="5934575" y="2964243"/>
              <a:ext cx="994862" cy="796200"/>
            </a:xfrm>
            <a:prstGeom prst="ellipse">
              <a:avLst/>
            </a:prstGeom>
            <a:solidFill>
              <a:srgbClr val="F5E395"/>
            </a:solidFill>
            <a:ln>
              <a:solidFill>
                <a:srgbClr val="F1CD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Ellipse 85"/>
            <p:cNvSpPr/>
            <p:nvPr/>
          </p:nvSpPr>
          <p:spPr>
            <a:xfrm>
              <a:off x="5965763" y="2163499"/>
              <a:ext cx="994862" cy="796200"/>
            </a:xfrm>
            <a:prstGeom prst="ellipse">
              <a:avLst/>
            </a:prstGeom>
            <a:solidFill>
              <a:srgbClr val="F5E395"/>
            </a:solidFill>
            <a:ln>
              <a:solidFill>
                <a:srgbClr val="F1CD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Ellipse 86"/>
            <p:cNvSpPr/>
            <p:nvPr/>
          </p:nvSpPr>
          <p:spPr>
            <a:xfrm>
              <a:off x="5934575" y="3803396"/>
              <a:ext cx="994862" cy="796200"/>
            </a:xfrm>
            <a:prstGeom prst="ellipse">
              <a:avLst/>
            </a:prstGeom>
            <a:solidFill>
              <a:srgbClr val="F5E395"/>
            </a:solidFill>
            <a:ln>
              <a:solidFill>
                <a:srgbClr val="F1CD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Ellipse 98"/>
            <p:cNvSpPr/>
            <p:nvPr/>
          </p:nvSpPr>
          <p:spPr>
            <a:xfrm>
              <a:off x="7774142" y="151225"/>
              <a:ext cx="994862" cy="796200"/>
            </a:xfrm>
            <a:prstGeom prst="ellipse">
              <a:avLst/>
            </a:prstGeom>
            <a:solidFill>
              <a:srgbClr val="F5E395"/>
            </a:solidFill>
            <a:ln>
              <a:solidFill>
                <a:srgbClr val="F1CD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Ellipse 102"/>
            <p:cNvSpPr/>
            <p:nvPr/>
          </p:nvSpPr>
          <p:spPr>
            <a:xfrm>
              <a:off x="7789228" y="2849536"/>
              <a:ext cx="994862" cy="796200"/>
            </a:xfrm>
            <a:prstGeom prst="ellipse">
              <a:avLst/>
            </a:prstGeom>
            <a:solidFill>
              <a:srgbClr val="F5E395"/>
            </a:solidFill>
            <a:ln>
              <a:solidFill>
                <a:srgbClr val="F1CD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Ellipse 103"/>
            <p:cNvSpPr/>
            <p:nvPr/>
          </p:nvSpPr>
          <p:spPr>
            <a:xfrm>
              <a:off x="7752989" y="3593794"/>
              <a:ext cx="994862" cy="796200"/>
            </a:xfrm>
            <a:prstGeom prst="ellipse">
              <a:avLst/>
            </a:prstGeom>
            <a:solidFill>
              <a:srgbClr val="F5E395"/>
            </a:solidFill>
            <a:ln>
              <a:solidFill>
                <a:srgbClr val="F1CD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7782804" y="4248347"/>
              <a:ext cx="994862" cy="796200"/>
            </a:xfrm>
            <a:prstGeom prst="ellipse">
              <a:avLst/>
            </a:prstGeom>
            <a:solidFill>
              <a:srgbClr val="F5E395"/>
            </a:solidFill>
            <a:ln>
              <a:solidFill>
                <a:srgbClr val="F1CD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Ellipse 105"/>
            <p:cNvSpPr/>
            <p:nvPr/>
          </p:nvSpPr>
          <p:spPr>
            <a:xfrm>
              <a:off x="7726248" y="4886065"/>
              <a:ext cx="994862" cy="796200"/>
            </a:xfrm>
            <a:prstGeom prst="ellipse">
              <a:avLst/>
            </a:prstGeom>
            <a:solidFill>
              <a:srgbClr val="F5E395"/>
            </a:solidFill>
            <a:ln>
              <a:solidFill>
                <a:srgbClr val="F1CD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Ellipse 97"/>
            <p:cNvSpPr/>
            <p:nvPr/>
          </p:nvSpPr>
          <p:spPr>
            <a:xfrm>
              <a:off x="7782804" y="741759"/>
              <a:ext cx="994862" cy="796200"/>
            </a:xfrm>
            <a:prstGeom prst="ellipse">
              <a:avLst/>
            </a:prstGeom>
            <a:solidFill>
              <a:srgbClr val="F5E395"/>
            </a:solidFill>
            <a:ln>
              <a:solidFill>
                <a:srgbClr val="F1CD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-64358" y="2575167"/>
              <a:ext cx="1587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appariement</a:t>
              </a:r>
            </a:p>
            <a:p>
              <a:pPr algn="ctr"/>
              <a:r>
                <a:rPr lang="fr-FR" sz="1200" dirty="0"/>
                <a:t> des chromosomes homologues</a:t>
              </a:r>
            </a:p>
          </p:txBody>
        </p:sp>
        <p:sp>
          <p:nvSpPr>
            <p:cNvPr id="1032" name="ZoneTexte 1031"/>
            <p:cNvSpPr txBox="1"/>
            <p:nvPr/>
          </p:nvSpPr>
          <p:spPr>
            <a:xfrm>
              <a:off x="6715464" y="326782"/>
              <a:ext cx="8929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mitose</a:t>
              </a:r>
            </a:p>
            <a:p>
              <a:pPr algn="ctr"/>
              <a:r>
                <a:rPr lang="fr-FR" sz="1200" dirty="0"/>
                <a:t>(n)</a:t>
              </a:r>
            </a:p>
          </p:txBody>
        </p:sp>
        <p:sp>
          <p:nvSpPr>
            <p:cNvPr id="145" name="Rectangle à coins arrondis 144"/>
            <p:cNvSpPr/>
            <p:nvPr/>
          </p:nvSpPr>
          <p:spPr>
            <a:xfrm>
              <a:off x="5138074" y="3136144"/>
              <a:ext cx="187897" cy="45719"/>
            </a:xfrm>
            <a:prstGeom prst="roundRect">
              <a:avLst/>
            </a:prstGeom>
            <a:solidFill>
              <a:srgbClr val="FFE48F"/>
            </a:solidFill>
            <a:ln>
              <a:solidFill>
                <a:srgbClr val="FFE4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7217794" y="6757289"/>
              <a:ext cx="2107556" cy="409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</a:rPr>
                <a:t>asque ordonnée</a:t>
              </a:r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3402836" y="2589084"/>
              <a:ext cx="547693" cy="562012"/>
              <a:chOff x="3494753" y="2589084"/>
              <a:chExt cx="547693" cy="562012"/>
            </a:xfrm>
          </p:grpSpPr>
          <p:cxnSp>
            <p:nvCxnSpPr>
              <p:cNvPr id="79" name="Connecteur droit avec flèche 78"/>
              <p:cNvCxnSpPr>
                <a:stCxn id="69" idx="7"/>
              </p:cNvCxnSpPr>
              <p:nvPr/>
            </p:nvCxnSpPr>
            <p:spPr>
              <a:xfrm flipV="1">
                <a:off x="3494753" y="2589084"/>
                <a:ext cx="547693" cy="3507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Connecteur droit avec flèche 5"/>
              <p:cNvCxnSpPr>
                <a:stCxn id="69" idx="7"/>
              </p:cNvCxnSpPr>
              <p:nvPr/>
            </p:nvCxnSpPr>
            <p:spPr>
              <a:xfrm>
                <a:off x="3494753" y="2939788"/>
                <a:ext cx="547693" cy="21130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5" name="Connecteur droit avec flèche 134"/>
            <p:cNvCxnSpPr/>
            <p:nvPr/>
          </p:nvCxnSpPr>
          <p:spPr>
            <a:xfrm flipV="1">
              <a:off x="7101921" y="741759"/>
              <a:ext cx="502461" cy="6982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avec flèche 135"/>
            <p:cNvCxnSpPr/>
            <p:nvPr/>
          </p:nvCxnSpPr>
          <p:spPr>
            <a:xfrm flipV="1">
              <a:off x="7101921" y="1245352"/>
              <a:ext cx="571083" cy="19469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eur droit avec flèche 137"/>
            <p:cNvCxnSpPr/>
            <p:nvPr/>
          </p:nvCxnSpPr>
          <p:spPr>
            <a:xfrm>
              <a:off x="7101921" y="4429981"/>
              <a:ext cx="530657" cy="12084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avec flèche 138"/>
            <p:cNvCxnSpPr/>
            <p:nvPr/>
          </p:nvCxnSpPr>
          <p:spPr>
            <a:xfrm>
              <a:off x="7101921" y="4429980"/>
              <a:ext cx="530657" cy="72238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e 16"/>
            <p:cNvGrpSpPr/>
            <p:nvPr/>
          </p:nvGrpSpPr>
          <p:grpSpPr>
            <a:xfrm rot="10800000">
              <a:off x="2109370" y="2500232"/>
              <a:ext cx="1047246" cy="796200"/>
              <a:chOff x="2171230" y="2477624"/>
              <a:chExt cx="1047246" cy="796200"/>
            </a:xfrm>
          </p:grpSpPr>
          <p:sp>
            <p:nvSpPr>
              <p:cNvPr id="88" name="Ellipse 87"/>
              <p:cNvSpPr/>
              <p:nvPr/>
            </p:nvSpPr>
            <p:spPr>
              <a:xfrm>
                <a:off x="2171230" y="2477624"/>
                <a:ext cx="1047246" cy="796200"/>
              </a:xfrm>
              <a:prstGeom prst="ellipse">
                <a:avLst/>
              </a:prstGeom>
              <a:solidFill>
                <a:srgbClr val="F5E395"/>
              </a:solidFill>
              <a:ln>
                <a:solidFill>
                  <a:srgbClr val="F1CD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" name="Ellipse 77"/>
              <p:cNvSpPr/>
              <p:nvPr/>
            </p:nvSpPr>
            <p:spPr>
              <a:xfrm>
                <a:off x="2347978" y="2608876"/>
                <a:ext cx="663987" cy="61815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6" name="Groupe 15"/>
              <p:cNvGrpSpPr/>
              <p:nvPr/>
            </p:nvGrpSpPr>
            <p:grpSpPr>
              <a:xfrm>
                <a:off x="2431716" y="2756676"/>
                <a:ext cx="496510" cy="344439"/>
                <a:chOff x="2435711" y="2738228"/>
                <a:chExt cx="496512" cy="455680"/>
              </a:xfrm>
            </p:grpSpPr>
            <p:sp>
              <p:nvSpPr>
                <p:cNvPr id="5" name="Organigramme : Délai 4"/>
                <p:cNvSpPr/>
                <p:nvPr/>
              </p:nvSpPr>
              <p:spPr>
                <a:xfrm rot="16200000">
                  <a:off x="2575725" y="2598216"/>
                  <a:ext cx="216485" cy="496510"/>
                </a:xfrm>
                <a:prstGeom prst="flowChartDelay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1" name="Organigramme : Délai 80"/>
                <p:cNvSpPr/>
                <p:nvPr/>
              </p:nvSpPr>
              <p:spPr>
                <a:xfrm rot="5400000">
                  <a:off x="2564204" y="2825890"/>
                  <a:ext cx="239525" cy="496511"/>
                </a:xfrm>
                <a:prstGeom prst="flowChartDelay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15" name="ZoneTexte 14"/>
            <p:cNvSpPr txBox="1"/>
            <p:nvPr/>
          </p:nvSpPr>
          <p:spPr>
            <a:xfrm>
              <a:off x="2202216" y="3759423"/>
              <a:ext cx="866309" cy="511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(2n) =  14</a:t>
              </a:r>
            </a:p>
            <a:p>
              <a:endParaRPr lang="fr-FR" sz="1200" dirty="0"/>
            </a:p>
          </p:txBody>
        </p:sp>
        <p:grpSp>
          <p:nvGrpSpPr>
            <p:cNvPr id="32" name="Groupe 31"/>
            <p:cNvGrpSpPr/>
            <p:nvPr/>
          </p:nvGrpSpPr>
          <p:grpSpPr>
            <a:xfrm>
              <a:off x="2398967" y="2126457"/>
              <a:ext cx="514476" cy="322981"/>
              <a:chOff x="2483768" y="688009"/>
              <a:chExt cx="514476" cy="322981"/>
            </a:xfrm>
          </p:grpSpPr>
          <p:cxnSp>
            <p:nvCxnSpPr>
              <p:cNvPr id="19" name="Connecteur droit 18"/>
              <p:cNvCxnSpPr/>
              <p:nvPr/>
            </p:nvCxnSpPr>
            <p:spPr>
              <a:xfrm flipV="1">
                <a:off x="2483768" y="688011"/>
                <a:ext cx="288032" cy="3229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>
                <a:off x="2771800" y="688009"/>
                <a:ext cx="226444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 flipH="1">
                <a:off x="2663788" y="688009"/>
                <a:ext cx="108013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>
                <a:off x="2771800" y="688009"/>
                <a:ext cx="96331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e 99"/>
            <p:cNvGrpSpPr/>
            <p:nvPr/>
          </p:nvGrpSpPr>
          <p:grpSpPr>
            <a:xfrm rot="10800000">
              <a:off x="2429761" y="3382196"/>
              <a:ext cx="514476" cy="322981"/>
              <a:chOff x="2483768" y="688009"/>
              <a:chExt cx="514476" cy="322981"/>
            </a:xfrm>
          </p:grpSpPr>
          <p:cxnSp>
            <p:nvCxnSpPr>
              <p:cNvPr id="109" name="Connecteur droit 108"/>
              <p:cNvCxnSpPr/>
              <p:nvPr/>
            </p:nvCxnSpPr>
            <p:spPr>
              <a:xfrm flipV="1">
                <a:off x="2483768" y="688011"/>
                <a:ext cx="288032" cy="3229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/>
              <p:cNvCxnSpPr/>
              <p:nvPr/>
            </p:nvCxnSpPr>
            <p:spPr>
              <a:xfrm>
                <a:off x="2771800" y="688009"/>
                <a:ext cx="226444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/>
              <p:cNvCxnSpPr/>
              <p:nvPr/>
            </p:nvCxnSpPr>
            <p:spPr>
              <a:xfrm flipH="1">
                <a:off x="2663788" y="688009"/>
                <a:ext cx="108013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/>
              <p:cNvCxnSpPr/>
              <p:nvPr/>
            </p:nvCxnSpPr>
            <p:spPr>
              <a:xfrm>
                <a:off x="2771800" y="688009"/>
                <a:ext cx="96331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Connecteur droit 34"/>
            <p:cNvCxnSpPr/>
            <p:nvPr/>
          </p:nvCxnSpPr>
          <p:spPr>
            <a:xfrm>
              <a:off x="4634840" y="3227027"/>
              <a:ext cx="45490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>
              <a:off x="4626615" y="2392005"/>
              <a:ext cx="454905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Groupe 122"/>
            <p:cNvGrpSpPr/>
            <p:nvPr/>
          </p:nvGrpSpPr>
          <p:grpSpPr>
            <a:xfrm>
              <a:off x="4567044" y="2002008"/>
              <a:ext cx="514476" cy="322981"/>
              <a:chOff x="2483768" y="688009"/>
              <a:chExt cx="514476" cy="322981"/>
            </a:xfrm>
          </p:grpSpPr>
          <p:cxnSp>
            <p:nvCxnSpPr>
              <p:cNvPr id="124" name="Connecteur droit 123"/>
              <p:cNvCxnSpPr/>
              <p:nvPr/>
            </p:nvCxnSpPr>
            <p:spPr>
              <a:xfrm flipV="1">
                <a:off x="2483768" y="688011"/>
                <a:ext cx="288032" cy="3229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124"/>
              <p:cNvCxnSpPr/>
              <p:nvPr/>
            </p:nvCxnSpPr>
            <p:spPr>
              <a:xfrm>
                <a:off x="2771800" y="688009"/>
                <a:ext cx="226444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/>
              <p:cNvCxnSpPr/>
              <p:nvPr/>
            </p:nvCxnSpPr>
            <p:spPr>
              <a:xfrm flipH="1">
                <a:off x="2663788" y="688009"/>
                <a:ext cx="108013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128"/>
              <p:cNvCxnSpPr/>
              <p:nvPr/>
            </p:nvCxnSpPr>
            <p:spPr>
              <a:xfrm>
                <a:off x="2771800" y="688009"/>
                <a:ext cx="96331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Groupe 129"/>
            <p:cNvGrpSpPr/>
            <p:nvPr/>
          </p:nvGrpSpPr>
          <p:grpSpPr>
            <a:xfrm>
              <a:off x="4596829" y="2870927"/>
              <a:ext cx="514476" cy="322981"/>
              <a:chOff x="2483768" y="688009"/>
              <a:chExt cx="514476" cy="322981"/>
            </a:xfrm>
          </p:grpSpPr>
          <p:cxnSp>
            <p:nvCxnSpPr>
              <p:cNvPr id="131" name="Connecteur droit 130"/>
              <p:cNvCxnSpPr/>
              <p:nvPr/>
            </p:nvCxnSpPr>
            <p:spPr>
              <a:xfrm flipV="1">
                <a:off x="2483768" y="688011"/>
                <a:ext cx="288032" cy="3229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>
                <a:off x="2771800" y="688009"/>
                <a:ext cx="226444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>
              <a:xfrm flipH="1">
                <a:off x="2663788" y="688009"/>
                <a:ext cx="108013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>
                <a:off x="2771800" y="688009"/>
                <a:ext cx="96331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e 136"/>
            <p:cNvGrpSpPr/>
            <p:nvPr/>
          </p:nvGrpSpPr>
          <p:grpSpPr>
            <a:xfrm rot="10800000">
              <a:off x="4612803" y="3315279"/>
              <a:ext cx="514476" cy="322981"/>
              <a:chOff x="2483768" y="688009"/>
              <a:chExt cx="514476" cy="322981"/>
            </a:xfrm>
          </p:grpSpPr>
          <p:cxnSp>
            <p:nvCxnSpPr>
              <p:cNvPr id="140" name="Connecteur droit 139"/>
              <p:cNvCxnSpPr/>
              <p:nvPr/>
            </p:nvCxnSpPr>
            <p:spPr>
              <a:xfrm flipV="1">
                <a:off x="2483768" y="688011"/>
                <a:ext cx="288032" cy="3229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>
                <a:off x="2771800" y="688009"/>
                <a:ext cx="226444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 flipH="1">
                <a:off x="2663788" y="688009"/>
                <a:ext cx="108013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>
                <a:off x="2771800" y="688009"/>
                <a:ext cx="96331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e 148"/>
            <p:cNvGrpSpPr/>
            <p:nvPr/>
          </p:nvGrpSpPr>
          <p:grpSpPr>
            <a:xfrm rot="10800000">
              <a:off x="4596829" y="2427593"/>
              <a:ext cx="514476" cy="322981"/>
              <a:chOff x="2483768" y="688009"/>
              <a:chExt cx="514476" cy="322981"/>
            </a:xfrm>
          </p:grpSpPr>
          <p:cxnSp>
            <p:nvCxnSpPr>
              <p:cNvPr id="150" name="Connecteur droit 149"/>
              <p:cNvCxnSpPr/>
              <p:nvPr/>
            </p:nvCxnSpPr>
            <p:spPr>
              <a:xfrm flipV="1">
                <a:off x="2483768" y="688011"/>
                <a:ext cx="288032" cy="3229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>
                <a:off x="2771800" y="688009"/>
                <a:ext cx="226444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/>
              <p:cNvCxnSpPr/>
              <p:nvPr/>
            </p:nvCxnSpPr>
            <p:spPr>
              <a:xfrm flipH="1">
                <a:off x="2663788" y="688009"/>
                <a:ext cx="108013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/>
              <p:cNvCxnSpPr/>
              <p:nvPr/>
            </p:nvCxnSpPr>
            <p:spPr>
              <a:xfrm>
                <a:off x="2771800" y="688009"/>
                <a:ext cx="96331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4" name="Connecteur droit 153"/>
            <p:cNvCxnSpPr/>
            <p:nvPr/>
          </p:nvCxnSpPr>
          <p:spPr>
            <a:xfrm>
              <a:off x="6225050" y="3382196"/>
              <a:ext cx="45490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5" name="Groupe 154"/>
            <p:cNvGrpSpPr/>
            <p:nvPr/>
          </p:nvGrpSpPr>
          <p:grpSpPr>
            <a:xfrm rot="10800000">
              <a:off x="6199459" y="3432303"/>
              <a:ext cx="514476" cy="322981"/>
              <a:chOff x="2483768" y="688009"/>
              <a:chExt cx="514476" cy="322981"/>
            </a:xfrm>
          </p:grpSpPr>
          <p:cxnSp>
            <p:nvCxnSpPr>
              <p:cNvPr id="156" name="Connecteur droit 155"/>
              <p:cNvCxnSpPr/>
              <p:nvPr/>
            </p:nvCxnSpPr>
            <p:spPr>
              <a:xfrm flipV="1">
                <a:off x="2483768" y="688011"/>
                <a:ext cx="288032" cy="3229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/>
              <p:cNvCxnSpPr/>
              <p:nvPr/>
            </p:nvCxnSpPr>
            <p:spPr>
              <a:xfrm>
                <a:off x="2771800" y="688009"/>
                <a:ext cx="226444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/>
              <p:cNvCxnSpPr/>
              <p:nvPr/>
            </p:nvCxnSpPr>
            <p:spPr>
              <a:xfrm flipH="1">
                <a:off x="2663788" y="688009"/>
                <a:ext cx="108013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/>
              <p:cNvCxnSpPr/>
              <p:nvPr/>
            </p:nvCxnSpPr>
            <p:spPr>
              <a:xfrm>
                <a:off x="2771800" y="688009"/>
                <a:ext cx="96331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1" name="Connecteur droit 160"/>
            <p:cNvCxnSpPr/>
            <p:nvPr/>
          </p:nvCxnSpPr>
          <p:spPr>
            <a:xfrm>
              <a:off x="8060076" y="3990255"/>
              <a:ext cx="45490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cteur droit 162"/>
            <p:cNvCxnSpPr/>
            <p:nvPr/>
          </p:nvCxnSpPr>
          <p:spPr>
            <a:xfrm>
              <a:off x="8052780" y="4636602"/>
              <a:ext cx="45490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164"/>
            <p:cNvCxnSpPr/>
            <p:nvPr/>
          </p:nvCxnSpPr>
          <p:spPr>
            <a:xfrm>
              <a:off x="7970130" y="5315839"/>
              <a:ext cx="45490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165"/>
            <p:cNvCxnSpPr/>
            <p:nvPr/>
          </p:nvCxnSpPr>
          <p:spPr>
            <a:xfrm>
              <a:off x="6197293" y="2569048"/>
              <a:ext cx="454905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166"/>
            <p:cNvCxnSpPr/>
            <p:nvPr/>
          </p:nvCxnSpPr>
          <p:spPr>
            <a:xfrm>
              <a:off x="6235741" y="4231584"/>
              <a:ext cx="45490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167"/>
            <p:cNvCxnSpPr/>
            <p:nvPr/>
          </p:nvCxnSpPr>
          <p:spPr>
            <a:xfrm>
              <a:off x="8053218" y="3296433"/>
              <a:ext cx="45490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cteur droit 169"/>
            <p:cNvCxnSpPr/>
            <p:nvPr/>
          </p:nvCxnSpPr>
          <p:spPr>
            <a:xfrm>
              <a:off x="6221004" y="1785160"/>
              <a:ext cx="454905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eur droit 170"/>
            <p:cNvCxnSpPr/>
            <p:nvPr/>
          </p:nvCxnSpPr>
          <p:spPr>
            <a:xfrm>
              <a:off x="8052782" y="544414"/>
              <a:ext cx="454905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172"/>
            <p:cNvCxnSpPr/>
            <p:nvPr/>
          </p:nvCxnSpPr>
          <p:spPr>
            <a:xfrm>
              <a:off x="8044120" y="1179522"/>
              <a:ext cx="454905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174"/>
            <p:cNvCxnSpPr/>
            <p:nvPr/>
          </p:nvCxnSpPr>
          <p:spPr>
            <a:xfrm>
              <a:off x="8052781" y="1885214"/>
              <a:ext cx="454905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cteur droit 176"/>
            <p:cNvCxnSpPr/>
            <p:nvPr/>
          </p:nvCxnSpPr>
          <p:spPr>
            <a:xfrm>
              <a:off x="8024734" y="2561599"/>
              <a:ext cx="454905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0" name="Groupe 179"/>
            <p:cNvGrpSpPr/>
            <p:nvPr/>
          </p:nvGrpSpPr>
          <p:grpSpPr>
            <a:xfrm rot="10800000">
              <a:off x="6230253" y="4277733"/>
              <a:ext cx="514476" cy="322981"/>
              <a:chOff x="2483768" y="688009"/>
              <a:chExt cx="514476" cy="322981"/>
            </a:xfrm>
          </p:grpSpPr>
          <p:cxnSp>
            <p:nvCxnSpPr>
              <p:cNvPr id="181" name="Connecteur droit 180"/>
              <p:cNvCxnSpPr/>
              <p:nvPr/>
            </p:nvCxnSpPr>
            <p:spPr>
              <a:xfrm flipV="1">
                <a:off x="2483768" y="688011"/>
                <a:ext cx="288032" cy="3229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/>
              <p:cNvCxnSpPr/>
              <p:nvPr/>
            </p:nvCxnSpPr>
            <p:spPr>
              <a:xfrm>
                <a:off x="2771800" y="688009"/>
                <a:ext cx="226444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 flipH="1">
                <a:off x="2663788" y="688009"/>
                <a:ext cx="108013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>
                <a:off x="2771800" y="688009"/>
                <a:ext cx="96331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7" name="Groupe 186"/>
            <p:cNvGrpSpPr/>
            <p:nvPr/>
          </p:nvGrpSpPr>
          <p:grpSpPr>
            <a:xfrm rot="10800000">
              <a:off x="6191218" y="1847361"/>
              <a:ext cx="514476" cy="322981"/>
              <a:chOff x="2483768" y="688009"/>
              <a:chExt cx="514476" cy="322981"/>
            </a:xfrm>
          </p:grpSpPr>
          <p:cxnSp>
            <p:nvCxnSpPr>
              <p:cNvPr id="188" name="Connecteur droit 187"/>
              <p:cNvCxnSpPr/>
              <p:nvPr/>
            </p:nvCxnSpPr>
            <p:spPr>
              <a:xfrm flipV="1">
                <a:off x="2483768" y="688011"/>
                <a:ext cx="288032" cy="3229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>
                <a:off x="2771800" y="688009"/>
                <a:ext cx="226444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 189"/>
              <p:cNvCxnSpPr/>
              <p:nvPr/>
            </p:nvCxnSpPr>
            <p:spPr>
              <a:xfrm flipH="1">
                <a:off x="2663788" y="688009"/>
                <a:ext cx="108013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2771800" y="688009"/>
                <a:ext cx="96331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2" name="Groupe 191"/>
            <p:cNvGrpSpPr/>
            <p:nvPr/>
          </p:nvGrpSpPr>
          <p:grpSpPr>
            <a:xfrm rot="10800000">
              <a:off x="6214429" y="2602945"/>
              <a:ext cx="514476" cy="322981"/>
              <a:chOff x="2483768" y="688009"/>
              <a:chExt cx="514476" cy="322981"/>
            </a:xfrm>
          </p:grpSpPr>
          <p:cxnSp>
            <p:nvCxnSpPr>
              <p:cNvPr id="193" name="Connecteur droit 192"/>
              <p:cNvCxnSpPr/>
              <p:nvPr/>
            </p:nvCxnSpPr>
            <p:spPr>
              <a:xfrm flipV="1">
                <a:off x="2483768" y="688011"/>
                <a:ext cx="288032" cy="3229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>
                <a:off x="2771800" y="688009"/>
                <a:ext cx="226444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 flipH="1">
                <a:off x="2663788" y="688009"/>
                <a:ext cx="108013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>
                <a:off x="2771800" y="688009"/>
                <a:ext cx="96331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7" name="Groupe 196"/>
            <p:cNvGrpSpPr/>
            <p:nvPr/>
          </p:nvGrpSpPr>
          <p:grpSpPr>
            <a:xfrm>
              <a:off x="6157399" y="1395174"/>
              <a:ext cx="514476" cy="322981"/>
              <a:chOff x="2483768" y="688009"/>
              <a:chExt cx="514476" cy="322981"/>
            </a:xfrm>
          </p:grpSpPr>
          <p:cxnSp>
            <p:nvCxnSpPr>
              <p:cNvPr id="198" name="Connecteur droit 197"/>
              <p:cNvCxnSpPr/>
              <p:nvPr/>
            </p:nvCxnSpPr>
            <p:spPr>
              <a:xfrm flipV="1">
                <a:off x="2483768" y="688011"/>
                <a:ext cx="288032" cy="3229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>
                <a:off x="2771800" y="688009"/>
                <a:ext cx="226444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 flipH="1">
                <a:off x="2663788" y="688009"/>
                <a:ext cx="108013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>
                <a:off x="2771800" y="688009"/>
                <a:ext cx="96331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" name="Groupe 206"/>
            <p:cNvGrpSpPr/>
            <p:nvPr/>
          </p:nvGrpSpPr>
          <p:grpSpPr>
            <a:xfrm>
              <a:off x="6196577" y="2202725"/>
              <a:ext cx="514476" cy="322981"/>
              <a:chOff x="2483768" y="688009"/>
              <a:chExt cx="514476" cy="322981"/>
            </a:xfrm>
          </p:grpSpPr>
          <p:cxnSp>
            <p:nvCxnSpPr>
              <p:cNvPr id="208" name="Connecteur droit 207"/>
              <p:cNvCxnSpPr/>
              <p:nvPr/>
            </p:nvCxnSpPr>
            <p:spPr>
              <a:xfrm flipV="1">
                <a:off x="2483768" y="688011"/>
                <a:ext cx="288032" cy="3229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necteur droit 208"/>
              <p:cNvCxnSpPr/>
              <p:nvPr/>
            </p:nvCxnSpPr>
            <p:spPr>
              <a:xfrm>
                <a:off x="2771800" y="688009"/>
                <a:ext cx="226444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necteur droit 209"/>
              <p:cNvCxnSpPr/>
              <p:nvPr/>
            </p:nvCxnSpPr>
            <p:spPr>
              <a:xfrm flipH="1">
                <a:off x="2663788" y="688009"/>
                <a:ext cx="108013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necteur droit 210"/>
              <p:cNvCxnSpPr/>
              <p:nvPr/>
            </p:nvCxnSpPr>
            <p:spPr>
              <a:xfrm>
                <a:off x="2771800" y="688009"/>
                <a:ext cx="96331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2" name="Groupe 211"/>
            <p:cNvGrpSpPr/>
            <p:nvPr/>
          </p:nvGrpSpPr>
          <p:grpSpPr>
            <a:xfrm>
              <a:off x="6196577" y="3855126"/>
              <a:ext cx="514476" cy="322981"/>
              <a:chOff x="2483768" y="688009"/>
              <a:chExt cx="514476" cy="322981"/>
            </a:xfrm>
          </p:grpSpPr>
          <p:cxnSp>
            <p:nvCxnSpPr>
              <p:cNvPr id="213" name="Connecteur droit 212"/>
              <p:cNvCxnSpPr/>
              <p:nvPr/>
            </p:nvCxnSpPr>
            <p:spPr>
              <a:xfrm flipV="1">
                <a:off x="2483768" y="688011"/>
                <a:ext cx="288032" cy="3229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Connecteur droit 213"/>
              <p:cNvCxnSpPr/>
              <p:nvPr/>
            </p:nvCxnSpPr>
            <p:spPr>
              <a:xfrm>
                <a:off x="2771800" y="688009"/>
                <a:ext cx="226444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necteur droit 214"/>
              <p:cNvCxnSpPr/>
              <p:nvPr/>
            </p:nvCxnSpPr>
            <p:spPr>
              <a:xfrm flipH="1">
                <a:off x="2663788" y="688009"/>
                <a:ext cx="108013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Connecteur droit 215"/>
              <p:cNvCxnSpPr/>
              <p:nvPr/>
            </p:nvCxnSpPr>
            <p:spPr>
              <a:xfrm>
                <a:off x="2771800" y="688009"/>
                <a:ext cx="96331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7" name="Groupe 216"/>
            <p:cNvGrpSpPr/>
            <p:nvPr/>
          </p:nvGrpSpPr>
          <p:grpSpPr>
            <a:xfrm>
              <a:off x="6176170" y="3000444"/>
              <a:ext cx="514476" cy="362837"/>
              <a:chOff x="2483768" y="688009"/>
              <a:chExt cx="514476" cy="362837"/>
            </a:xfrm>
          </p:grpSpPr>
          <p:cxnSp>
            <p:nvCxnSpPr>
              <p:cNvPr id="218" name="Connecteur droit 217"/>
              <p:cNvCxnSpPr/>
              <p:nvPr/>
            </p:nvCxnSpPr>
            <p:spPr>
              <a:xfrm flipV="1">
                <a:off x="2483768" y="688011"/>
                <a:ext cx="288032" cy="32297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necteur droit 218"/>
              <p:cNvCxnSpPr/>
              <p:nvPr/>
            </p:nvCxnSpPr>
            <p:spPr>
              <a:xfrm>
                <a:off x="2771800" y="688009"/>
                <a:ext cx="226444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onnecteur droit 219"/>
              <p:cNvCxnSpPr/>
              <p:nvPr/>
            </p:nvCxnSpPr>
            <p:spPr>
              <a:xfrm flipH="1">
                <a:off x="2663788" y="688009"/>
                <a:ext cx="108013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necteur droit 220"/>
              <p:cNvCxnSpPr/>
              <p:nvPr/>
            </p:nvCxnSpPr>
            <p:spPr>
              <a:xfrm>
                <a:off x="2762041" y="727865"/>
                <a:ext cx="96331" cy="3229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ZoneTexte 2"/>
          <p:cNvSpPr txBox="1"/>
          <p:nvPr/>
        </p:nvSpPr>
        <p:spPr>
          <a:xfrm>
            <a:off x="7072791" y="6009766"/>
            <a:ext cx="1576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fr-FR" sz="1200" b="1" dirty="0" smtClean="0"/>
              <a:t>coté basal</a:t>
            </a:r>
          </a:p>
          <a:p>
            <a:pPr algn="ctr">
              <a:lnSpc>
                <a:spcPts val="1200"/>
              </a:lnSpc>
            </a:pPr>
            <a:r>
              <a:rPr lang="fr-FR" sz="1050" dirty="0" smtClean="0"/>
              <a:t>(ascospore</a:t>
            </a:r>
            <a:r>
              <a:rPr lang="fr-FR" sz="1100" dirty="0" smtClean="0"/>
              <a:t>)</a:t>
            </a:r>
            <a:endParaRPr lang="fr-FR" sz="1100" dirty="0"/>
          </a:p>
        </p:txBody>
      </p:sp>
      <p:sp>
        <p:nvSpPr>
          <p:cNvPr id="164" name="ZoneTexte 163"/>
          <p:cNvSpPr txBox="1"/>
          <p:nvPr/>
        </p:nvSpPr>
        <p:spPr>
          <a:xfrm>
            <a:off x="7184489" y="66528"/>
            <a:ext cx="1353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c</a:t>
            </a:r>
            <a:r>
              <a:rPr lang="fr-FR" sz="1200" b="1" dirty="0" smtClean="0"/>
              <a:t>oté apical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61161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2485" y="1412411"/>
            <a:ext cx="4753980" cy="389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5779243" cy="5400600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575628"/>
              </p:ext>
            </p:extLst>
          </p:nvPr>
        </p:nvGraphicFramePr>
        <p:xfrm>
          <a:off x="414137" y="476672"/>
          <a:ext cx="5616626" cy="640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rgbClr val="000000">
                      <a:alpha val="66000"/>
                    </a:srgbClr>
                  </a:outerShdw>
                </a:effectLst>
                <a:tableStyleId>{C4B1156A-380E-4F78-BDF5-A606A8083BF9}</a:tableStyleId>
              </a:tblPr>
              <a:tblGrid>
                <a:gridCol w="824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1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47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/>
                        <a:t>crossing</a:t>
                      </a:r>
                      <a:endParaRPr lang="fr-FR" sz="1400" b="1" dirty="0"/>
                    </a:p>
                    <a:p>
                      <a:pPr algn="ctr"/>
                      <a:r>
                        <a:rPr lang="fr-FR" sz="1400" b="1" dirty="0"/>
                        <a:t>-over</a:t>
                      </a:r>
                    </a:p>
                  </a:txBody>
                  <a:tcPr>
                    <a:gradFill>
                      <a:gsLst>
                        <a:gs pos="5000">
                          <a:srgbClr val="DB93DD"/>
                        </a:gs>
                        <a:gs pos="76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(2n)</a:t>
                      </a:r>
                    </a:p>
                  </a:txBody>
                  <a:tcPr>
                    <a:gradFill>
                      <a:gsLst>
                        <a:gs pos="5000">
                          <a:srgbClr val="DB93DD"/>
                        </a:gs>
                        <a:gs pos="76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400" dirty="0"/>
                        <a:t>post-réduction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5000">
                          <a:srgbClr val="DB93DD"/>
                        </a:gs>
                        <a:gs pos="76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r-FR" sz="1400" dirty="0"/>
                        <a:t>post-mitose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">
                          <a:srgbClr val="DB93DD"/>
                        </a:gs>
                        <a:gs pos="76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Position dans les asques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5000">
                          <a:srgbClr val="DB93DD"/>
                        </a:gs>
                        <a:gs pos="76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414139" y="1183829"/>
            <a:ext cx="79208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non</a:t>
            </a:r>
          </a:p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14139" y="2759411"/>
            <a:ext cx="792088" cy="1092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oui</a:t>
            </a:r>
          </a:p>
          <a:p>
            <a:pPr algn="ctr"/>
            <a:endParaRPr lang="fr-FR" sz="1100" dirty="0"/>
          </a:p>
          <a:p>
            <a:pPr algn="ctr"/>
            <a:r>
              <a:rPr lang="fr-FR" sz="900" dirty="0"/>
              <a:t>entre 2 </a:t>
            </a:r>
            <a:r>
              <a:rPr lang="fr-FR" sz="900" dirty="0" smtClean="0"/>
              <a:t>chromatides</a:t>
            </a:r>
          </a:p>
          <a:p>
            <a:pPr algn="ctr"/>
            <a:endParaRPr lang="fr-FR" sz="900" dirty="0"/>
          </a:p>
          <a:p>
            <a:pPr algn="ctr"/>
            <a:endParaRPr lang="fr-FR" sz="900" dirty="0"/>
          </a:p>
        </p:txBody>
      </p:sp>
      <p:sp>
        <p:nvSpPr>
          <p:cNvPr id="10" name="ZoneTexte 9"/>
          <p:cNvSpPr txBox="1"/>
          <p:nvPr/>
        </p:nvSpPr>
        <p:spPr>
          <a:xfrm>
            <a:off x="414139" y="4365104"/>
            <a:ext cx="792088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oui</a:t>
            </a:r>
          </a:p>
          <a:p>
            <a:pPr algn="ctr"/>
            <a:endParaRPr lang="fr-FR" sz="1100" dirty="0"/>
          </a:p>
          <a:p>
            <a:pPr algn="ctr"/>
            <a:r>
              <a:rPr lang="fr-FR" sz="900" dirty="0"/>
              <a:t>entre 2 autres </a:t>
            </a:r>
            <a:r>
              <a:rPr lang="fr-FR" sz="900" dirty="0" smtClean="0"/>
              <a:t>chromatides</a:t>
            </a:r>
          </a:p>
          <a:p>
            <a:pPr algn="ctr"/>
            <a:endParaRPr lang="fr-FR" sz="900" dirty="0"/>
          </a:p>
          <a:p>
            <a:pPr algn="ctr"/>
            <a:endParaRPr lang="fr-FR" sz="9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340027" y="1491605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asques </a:t>
            </a:r>
            <a:r>
              <a:rPr lang="fr-FR" sz="1400" b="1" dirty="0" err="1"/>
              <a:t>préréduits</a:t>
            </a:r>
            <a:endParaRPr lang="fr-FR" sz="1400" b="1" dirty="0"/>
          </a:p>
        </p:txBody>
      </p:sp>
      <p:sp>
        <p:nvSpPr>
          <p:cNvPr id="13" name="Accolade ouvrante 12"/>
          <p:cNvSpPr/>
          <p:nvPr/>
        </p:nvSpPr>
        <p:spPr>
          <a:xfrm flipH="1">
            <a:off x="6181704" y="2739430"/>
            <a:ext cx="209097" cy="284981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Accolade ouvrante 14"/>
          <p:cNvSpPr/>
          <p:nvPr/>
        </p:nvSpPr>
        <p:spPr>
          <a:xfrm flipH="1">
            <a:off x="6181705" y="1135609"/>
            <a:ext cx="209098" cy="135728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6453507" y="4202504"/>
            <a:ext cx="1709589" cy="1602760"/>
            <a:chOff x="6453507" y="3913310"/>
            <a:chExt cx="1709589" cy="1602760"/>
          </a:xfrm>
        </p:grpSpPr>
        <p:sp>
          <p:nvSpPr>
            <p:cNvPr id="14" name="ZoneTexte 13"/>
            <p:cNvSpPr txBox="1"/>
            <p:nvPr/>
          </p:nvSpPr>
          <p:spPr>
            <a:xfrm>
              <a:off x="6802932" y="3913310"/>
              <a:ext cx="102934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asques </a:t>
              </a:r>
              <a:r>
                <a:rPr lang="fr-FR" sz="1400" b="1" dirty="0" err="1"/>
                <a:t>postréduits</a:t>
              </a:r>
              <a:endParaRPr lang="fr-FR" sz="1400" b="1" dirty="0"/>
            </a:p>
            <a:p>
              <a:pPr algn="ctr"/>
              <a:r>
                <a:rPr lang="fr-FR" sz="1400" b="1" dirty="0"/>
                <a:t>=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6453507" y="4561963"/>
              <a:ext cx="17095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crossing-over entre le gène considéré et</a:t>
              </a:r>
            </a:p>
            <a:p>
              <a:pPr algn="ctr"/>
              <a:r>
                <a:rPr lang="fr-FR" sz="1400" b="1" dirty="0"/>
                <a:t>le centromère</a:t>
              </a:r>
            </a:p>
            <a:p>
              <a:pPr algn="ctr"/>
              <a:endParaRPr lang="fr-FR" sz="1400" dirty="0"/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64773" y="63404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Batang"/>
                <a:ea typeface="Batang"/>
              </a:rPr>
              <a:t>ⓐ</a:t>
            </a:r>
            <a:endParaRPr lang="fr-F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26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ccolade ouvrante 7"/>
          <p:cNvSpPr/>
          <p:nvPr/>
        </p:nvSpPr>
        <p:spPr>
          <a:xfrm rot="16200000">
            <a:off x="3281295" y="1923073"/>
            <a:ext cx="164139" cy="1103178"/>
          </a:xfrm>
          <a:prstGeom prst="leftBrac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464991" y="2584038"/>
            <a:ext cx="1796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 asques </a:t>
            </a:r>
            <a:r>
              <a:rPr lang="fr-FR" sz="1400" b="1" dirty="0" err="1"/>
              <a:t>préréduits</a:t>
            </a:r>
            <a:endParaRPr lang="fr-FR" sz="1400" b="1" dirty="0"/>
          </a:p>
        </p:txBody>
      </p:sp>
      <p:sp>
        <p:nvSpPr>
          <p:cNvPr id="18" name="Accolade ouvrante 17"/>
          <p:cNvSpPr/>
          <p:nvPr/>
        </p:nvSpPr>
        <p:spPr>
          <a:xfrm rot="16200000">
            <a:off x="5288111" y="1175388"/>
            <a:ext cx="237696" cy="2598547"/>
          </a:xfrm>
          <a:prstGeom prst="leftBrace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452400" y="2593510"/>
            <a:ext cx="1909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asques </a:t>
            </a:r>
            <a:r>
              <a:rPr lang="fr-FR" sz="1400" b="1" dirty="0" err="1"/>
              <a:t>postréduits</a:t>
            </a:r>
            <a:endParaRPr lang="fr-FR" sz="14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6893182" y="1114509"/>
            <a:ext cx="126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proportion</a:t>
            </a:r>
          </a:p>
          <a:p>
            <a:pPr algn="ctr"/>
            <a:r>
              <a:rPr lang="fr-FR" b="1" dirty="0"/>
              <a:t>4 : 4</a:t>
            </a:r>
          </a:p>
        </p:txBody>
      </p:sp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42" y="826302"/>
            <a:ext cx="1198287" cy="1123172"/>
          </a:xfrm>
          <a:prstGeom prst="rect">
            <a:avLst/>
          </a:prstGeom>
        </p:spPr>
      </p:pic>
      <p:cxnSp>
        <p:nvCxnSpPr>
          <p:cNvPr id="13" name="Connecteur droit avec flèche 12"/>
          <p:cNvCxnSpPr>
            <a:stCxn id="2" idx="3"/>
          </p:cNvCxnSpPr>
          <p:nvPr/>
        </p:nvCxnSpPr>
        <p:spPr>
          <a:xfrm>
            <a:off x="2457029" y="1387888"/>
            <a:ext cx="376016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 descr="Capture d’écra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92" y="397717"/>
            <a:ext cx="621057" cy="2030791"/>
          </a:xfrm>
          <a:prstGeom prst="rect">
            <a:avLst/>
          </a:prstGeom>
        </p:spPr>
      </p:pic>
      <p:pic>
        <p:nvPicPr>
          <p:cNvPr id="109" name="Image 108" descr="Capture d’écra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53461" y="361801"/>
            <a:ext cx="621057" cy="2030791"/>
          </a:xfrm>
          <a:prstGeom prst="rect">
            <a:avLst/>
          </a:prstGeom>
        </p:spPr>
      </p:pic>
      <p:pic>
        <p:nvPicPr>
          <p:cNvPr id="24" name="Image 23" descr="Capture d’écra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96" y="366398"/>
            <a:ext cx="561674" cy="2042982"/>
          </a:xfrm>
          <a:prstGeom prst="rect">
            <a:avLst/>
          </a:prstGeom>
        </p:spPr>
      </p:pic>
      <p:pic>
        <p:nvPicPr>
          <p:cNvPr id="111" name="Image 110" descr="Capture d’écra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76511" y="372862"/>
            <a:ext cx="561674" cy="2042982"/>
          </a:xfrm>
          <a:prstGeom prst="rect">
            <a:avLst/>
          </a:prstGeom>
        </p:spPr>
      </p:pic>
      <p:pic>
        <p:nvPicPr>
          <p:cNvPr id="27" name="Image 26" descr="Capture d’écra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07" y="386035"/>
            <a:ext cx="626363" cy="2016635"/>
          </a:xfrm>
          <a:prstGeom prst="rect">
            <a:avLst/>
          </a:prstGeom>
        </p:spPr>
      </p:pic>
      <p:pic>
        <p:nvPicPr>
          <p:cNvPr id="114" name="Image 113" descr="Capture d’écra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57" y="361714"/>
            <a:ext cx="621057" cy="2030791"/>
          </a:xfrm>
          <a:prstGeom prst="rect">
            <a:avLst/>
          </a:prstGeom>
        </p:spPr>
      </p:pic>
      <p:pic>
        <p:nvPicPr>
          <p:cNvPr id="35" name="Image 34" descr="Capture d’écra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67" y="1373644"/>
            <a:ext cx="271813" cy="470352"/>
          </a:xfrm>
          <a:prstGeom prst="rect">
            <a:avLst/>
          </a:prstGeom>
        </p:spPr>
      </p:pic>
      <p:pic>
        <p:nvPicPr>
          <p:cNvPr id="37" name="Image 36" descr="Capture d’écran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742" y="1848345"/>
            <a:ext cx="216846" cy="450920"/>
          </a:xfrm>
          <a:prstGeom prst="rect">
            <a:avLst/>
          </a:prstGeom>
        </p:spPr>
      </p:pic>
      <p:sp>
        <p:nvSpPr>
          <p:cNvPr id="62" name="Accolade ouvrante 61"/>
          <p:cNvSpPr/>
          <p:nvPr/>
        </p:nvSpPr>
        <p:spPr>
          <a:xfrm rot="16200000">
            <a:off x="2919852" y="4266485"/>
            <a:ext cx="221845" cy="2528385"/>
          </a:xfrm>
          <a:prstGeom prst="leftBrac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2464991" y="6076707"/>
            <a:ext cx="435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asques aberrants  = </a:t>
            </a:r>
            <a:r>
              <a:rPr lang="fr-FR" b="1" dirty="0">
                <a:solidFill>
                  <a:srgbClr val="00D661"/>
                </a:solidFill>
              </a:rPr>
              <a:t>conversion génique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7633679" y="4216830"/>
            <a:ext cx="1275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proportion</a:t>
            </a:r>
          </a:p>
          <a:p>
            <a:pPr algn="ctr"/>
            <a:r>
              <a:rPr lang="fr-FR" b="1" dirty="0">
                <a:solidFill>
                  <a:srgbClr val="00D661"/>
                </a:solidFill>
              </a:rPr>
              <a:t>6 : 2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808648" y="3448890"/>
            <a:ext cx="5909870" cy="2013193"/>
            <a:chOff x="1808648" y="3448890"/>
            <a:chExt cx="5909870" cy="2013193"/>
          </a:xfrm>
        </p:grpSpPr>
        <p:grpSp>
          <p:nvGrpSpPr>
            <p:cNvPr id="3" name="Groupe 2"/>
            <p:cNvGrpSpPr/>
            <p:nvPr/>
          </p:nvGrpSpPr>
          <p:grpSpPr>
            <a:xfrm>
              <a:off x="1808648" y="3449122"/>
              <a:ext cx="2792672" cy="2012961"/>
              <a:chOff x="3084402" y="3755303"/>
              <a:chExt cx="2930698" cy="2091514"/>
            </a:xfrm>
          </p:grpSpPr>
          <p:grpSp>
            <p:nvGrpSpPr>
              <p:cNvPr id="179" name="Groupe 178"/>
              <p:cNvGrpSpPr/>
              <p:nvPr/>
            </p:nvGrpSpPr>
            <p:grpSpPr>
              <a:xfrm>
                <a:off x="3084402" y="3763803"/>
                <a:ext cx="629563" cy="2083014"/>
                <a:chOff x="3419872" y="4241791"/>
                <a:chExt cx="655874" cy="2251767"/>
              </a:xfrm>
            </p:grpSpPr>
            <p:pic>
              <p:nvPicPr>
                <p:cNvPr id="180" name="Image 179" descr="Capture d’écran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9872" y="4241791"/>
                  <a:ext cx="655874" cy="2251767"/>
                </a:xfrm>
                <a:prstGeom prst="rect">
                  <a:avLst/>
                </a:prstGeom>
              </p:spPr>
            </p:pic>
            <p:pic>
              <p:nvPicPr>
                <p:cNvPr id="181" name="Image 180" descr="Capture d’écran"/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63888" y="4817257"/>
                  <a:ext cx="416041" cy="541230"/>
                </a:xfrm>
                <a:prstGeom prst="rect">
                  <a:avLst/>
                </a:prstGeom>
              </p:spPr>
            </p:pic>
          </p:grpSp>
          <p:grpSp>
            <p:nvGrpSpPr>
              <p:cNvPr id="40" name="Groupe 39"/>
              <p:cNvGrpSpPr/>
              <p:nvPr/>
            </p:nvGrpSpPr>
            <p:grpSpPr>
              <a:xfrm>
                <a:off x="5102354" y="3760562"/>
                <a:ext cx="912746" cy="2072497"/>
                <a:chOff x="3506210" y="3616125"/>
                <a:chExt cx="993782" cy="2272471"/>
              </a:xfrm>
            </p:grpSpPr>
            <p:grpSp>
              <p:nvGrpSpPr>
                <p:cNvPr id="188" name="Groupe 187"/>
                <p:cNvGrpSpPr/>
                <p:nvPr/>
              </p:nvGrpSpPr>
              <p:grpSpPr>
                <a:xfrm>
                  <a:off x="3506210" y="3616125"/>
                  <a:ext cx="950892" cy="2272471"/>
                  <a:chOff x="3140787" y="4232798"/>
                  <a:chExt cx="950892" cy="2272471"/>
                </a:xfrm>
              </p:grpSpPr>
              <p:pic>
                <p:nvPicPr>
                  <p:cNvPr id="189" name="Image 188" descr="Capture d’écran"/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40787" y="4232798"/>
                    <a:ext cx="950892" cy="2272471"/>
                  </a:xfrm>
                  <a:prstGeom prst="rect">
                    <a:avLst/>
                  </a:prstGeom>
                </p:spPr>
              </p:pic>
              <p:pic>
                <p:nvPicPr>
                  <p:cNvPr id="190" name="Image 189" descr="Capture d’écran"/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BEBA8EAE-BF5A-486C-A8C5-ECC9F3942E4B}">
                        <a14:imgProps xmlns:a14="http://schemas.microsoft.com/office/drawing/2010/main">
                          <a14:imgLayer r:embed="rId19">
                            <a14:imgEffect>
                              <a14:brightnessContrast brigh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88314" y="5363284"/>
                    <a:ext cx="416040" cy="54123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9" name="Rectangle 38"/>
                <p:cNvSpPr/>
                <p:nvPr/>
              </p:nvSpPr>
              <p:spPr>
                <a:xfrm>
                  <a:off x="4187705" y="3616125"/>
                  <a:ext cx="312287" cy="22724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91" name="Groupe 190"/>
              <p:cNvGrpSpPr/>
              <p:nvPr/>
            </p:nvGrpSpPr>
            <p:grpSpPr>
              <a:xfrm rot="10800000">
                <a:off x="4133896" y="3774320"/>
                <a:ext cx="912746" cy="2072497"/>
                <a:chOff x="3506210" y="3616125"/>
                <a:chExt cx="993782" cy="2272471"/>
              </a:xfrm>
            </p:grpSpPr>
            <p:grpSp>
              <p:nvGrpSpPr>
                <p:cNvPr id="192" name="Groupe 191"/>
                <p:cNvGrpSpPr/>
                <p:nvPr/>
              </p:nvGrpSpPr>
              <p:grpSpPr>
                <a:xfrm>
                  <a:off x="3506210" y="3616125"/>
                  <a:ext cx="950892" cy="2272471"/>
                  <a:chOff x="3140787" y="4232798"/>
                  <a:chExt cx="950892" cy="2272471"/>
                </a:xfrm>
              </p:grpSpPr>
              <p:pic>
                <p:nvPicPr>
                  <p:cNvPr id="194" name="Image 193" descr="Capture d’écran"/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BEBA8EAE-BF5A-486C-A8C5-ECC9F3942E4B}">
                        <a14:imgProps xmlns:a14="http://schemas.microsoft.com/office/drawing/2010/main">
                          <a14:imgLayer r:embed="rId21"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40787" y="4232798"/>
                    <a:ext cx="950892" cy="2272471"/>
                  </a:xfrm>
                  <a:prstGeom prst="rect">
                    <a:avLst/>
                  </a:prstGeom>
                </p:spPr>
              </p:pic>
              <p:pic>
                <p:nvPicPr>
                  <p:cNvPr id="195" name="Image 194" descr="Capture d’écran"/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BEBA8EAE-BF5A-486C-A8C5-ECC9F3942E4B}">
                        <a14:imgProps xmlns:a14="http://schemas.microsoft.com/office/drawing/2010/main">
                          <a14:imgLayer r:embed="rId19">
                            <a14:imgEffect>
                              <a14:brightnessContrast brigh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88314" y="5363284"/>
                    <a:ext cx="416040" cy="54123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93" name="Rectangle 192"/>
                <p:cNvSpPr/>
                <p:nvPr/>
              </p:nvSpPr>
              <p:spPr>
                <a:xfrm>
                  <a:off x="4187705" y="3616125"/>
                  <a:ext cx="312287" cy="22724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82" name="Groupe 181"/>
              <p:cNvGrpSpPr/>
              <p:nvPr/>
            </p:nvGrpSpPr>
            <p:grpSpPr>
              <a:xfrm rot="10800000">
                <a:off x="3713965" y="3755303"/>
                <a:ext cx="629563" cy="2083014"/>
                <a:chOff x="3419872" y="4241791"/>
                <a:chExt cx="655874" cy="2251767"/>
              </a:xfrm>
            </p:grpSpPr>
            <p:pic>
              <p:nvPicPr>
                <p:cNvPr id="183" name="Image 182" descr="Capture d’écran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9872" y="4241791"/>
                  <a:ext cx="655874" cy="2251767"/>
                </a:xfrm>
                <a:prstGeom prst="rect">
                  <a:avLst/>
                </a:prstGeom>
              </p:spPr>
            </p:pic>
            <p:pic>
              <p:nvPicPr>
                <p:cNvPr id="184" name="Image 183" descr="Capture d’écran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63887" y="4817256"/>
                  <a:ext cx="416041" cy="54123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1" name="Groupe 60"/>
            <p:cNvGrpSpPr/>
            <p:nvPr/>
          </p:nvGrpSpPr>
          <p:grpSpPr>
            <a:xfrm>
              <a:off x="4925850" y="3448890"/>
              <a:ext cx="2792668" cy="2012961"/>
              <a:chOff x="3084402" y="3755303"/>
              <a:chExt cx="2930694" cy="2091514"/>
            </a:xfrm>
          </p:grpSpPr>
          <p:pic>
            <p:nvPicPr>
              <p:cNvPr id="78" name="Image 77" descr="Capture d’écran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4402" y="3763803"/>
                <a:ext cx="629563" cy="2083014"/>
              </a:xfrm>
              <a:prstGeom prst="rect">
                <a:avLst/>
              </a:prstGeom>
            </p:spPr>
          </p:pic>
          <p:grpSp>
            <p:nvGrpSpPr>
              <p:cNvPr id="65" name="Groupe 64"/>
              <p:cNvGrpSpPr/>
              <p:nvPr/>
            </p:nvGrpSpPr>
            <p:grpSpPr>
              <a:xfrm>
                <a:off x="5102351" y="3760562"/>
                <a:ext cx="912745" cy="2072497"/>
                <a:chOff x="3506210" y="3616125"/>
                <a:chExt cx="993782" cy="2272471"/>
              </a:xfrm>
            </p:grpSpPr>
            <p:pic>
              <p:nvPicPr>
                <p:cNvPr id="76" name="Image 75" descr="Capture d’écran"/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6210" y="3616125"/>
                  <a:ext cx="950892" cy="2272471"/>
                </a:xfrm>
                <a:prstGeom prst="rect">
                  <a:avLst/>
                </a:prstGeom>
              </p:spPr>
            </p:pic>
            <p:sp>
              <p:nvSpPr>
                <p:cNvPr id="75" name="Rectangle 74"/>
                <p:cNvSpPr/>
                <p:nvPr/>
              </p:nvSpPr>
              <p:spPr>
                <a:xfrm>
                  <a:off x="4187705" y="3616125"/>
                  <a:ext cx="312287" cy="22724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66" name="Groupe 65"/>
              <p:cNvGrpSpPr/>
              <p:nvPr/>
            </p:nvGrpSpPr>
            <p:grpSpPr>
              <a:xfrm rot="10800000">
                <a:off x="4133900" y="3774320"/>
                <a:ext cx="912745" cy="2072497"/>
                <a:chOff x="3506210" y="3616125"/>
                <a:chExt cx="993782" cy="2272471"/>
              </a:xfrm>
            </p:grpSpPr>
            <p:pic>
              <p:nvPicPr>
                <p:cNvPr id="72" name="Image 71" descr="Capture d’écran"/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6210" y="3616125"/>
                  <a:ext cx="950892" cy="2272471"/>
                </a:xfrm>
                <a:prstGeom prst="rect">
                  <a:avLst/>
                </a:prstGeom>
              </p:spPr>
            </p:pic>
            <p:sp>
              <p:nvSpPr>
                <p:cNvPr id="71" name="Rectangle 70"/>
                <p:cNvSpPr/>
                <p:nvPr/>
              </p:nvSpPr>
              <p:spPr>
                <a:xfrm>
                  <a:off x="4187705" y="3616125"/>
                  <a:ext cx="312287" cy="22724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68" name="Image 67" descr="Capture d’écran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713965" y="3755303"/>
                <a:ext cx="629563" cy="2083014"/>
              </a:xfrm>
              <a:prstGeom prst="rect">
                <a:avLst/>
              </a:prstGeom>
            </p:spPr>
          </p:pic>
        </p:grpSp>
      </p:grpSp>
      <p:sp>
        <p:nvSpPr>
          <p:cNvPr id="96" name="Accolade ouvrante 95"/>
          <p:cNvSpPr/>
          <p:nvPr/>
        </p:nvSpPr>
        <p:spPr>
          <a:xfrm rot="16200000">
            <a:off x="6070088" y="4266485"/>
            <a:ext cx="221845" cy="2528385"/>
          </a:xfrm>
          <a:prstGeom prst="leftBrac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99" name="Image 98" descr="Capture d’écran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81" y="3807859"/>
            <a:ext cx="1198287" cy="1123172"/>
          </a:xfrm>
          <a:prstGeom prst="rect">
            <a:avLst/>
          </a:prstGeom>
        </p:spPr>
      </p:pic>
      <p:cxnSp>
        <p:nvCxnSpPr>
          <p:cNvPr id="101" name="Connecteur droit avec flèche 100"/>
          <p:cNvCxnSpPr/>
          <p:nvPr/>
        </p:nvCxnSpPr>
        <p:spPr>
          <a:xfrm>
            <a:off x="1458817" y="4367238"/>
            <a:ext cx="376016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718650" y="5643083"/>
            <a:ext cx="2924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2 asques bleus convertis </a:t>
            </a:r>
            <a:r>
              <a:rPr lang="fr-FR" sz="1400" b="1" dirty="0" smtClean="0"/>
              <a:t>en rouge</a:t>
            </a:r>
            <a:endParaRPr lang="fr-FR" sz="1400" b="1" dirty="0"/>
          </a:p>
        </p:txBody>
      </p:sp>
      <p:sp>
        <p:nvSpPr>
          <p:cNvPr id="98" name="ZoneTexte 97"/>
          <p:cNvSpPr txBox="1"/>
          <p:nvPr/>
        </p:nvSpPr>
        <p:spPr>
          <a:xfrm>
            <a:off x="1568414" y="5658795"/>
            <a:ext cx="2924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2 </a:t>
            </a:r>
            <a:r>
              <a:rPr lang="fr-FR" sz="1400" b="1" dirty="0" smtClean="0"/>
              <a:t>asques rouges convertis </a:t>
            </a:r>
            <a:r>
              <a:rPr lang="fr-FR" sz="1400" b="1" dirty="0"/>
              <a:t>en bleu</a:t>
            </a:r>
          </a:p>
        </p:txBody>
      </p:sp>
      <p:grpSp>
        <p:nvGrpSpPr>
          <p:cNvPr id="64" name="Groupe 63"/>
          <p:cNvGrpSpPr/>
          <p:nvPr/>
        </p:nvGrpSpPr>
        <p:grpSpPr>
          <a:xfrm>
            <a:off x="899592" y="3958131"/>
            <a:ext cx="63809" cy="193571"/>
            <a:chOff x="3203848" y="4603581"/>
            <a:chExt cx="69659" cy="355362"/>
          </a:xfrm>
          <a:solidFill>
            <a:srgbClr val="92D050"/>
          </a:solidFill>
        </p:grpSpPr>
        <p:sp>
          <p:nvSpPr>
            <p:cNvPr id="67" name="Rectangle 66"/>
            <p:cNvSpPr/>
            <p:nvPr/>
          </p:nvSpPr>
          <p:spPr>
            <a:xfrm>
              <a:off x="3203848" y="4603581"/>
              <a:ext cx="69659" cy="161791"/>
            </a:xfrm>
            <a:prstGeom prst="rect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203848" y="4797152"/>
              <a:ext cx="69659" cy="161791"/>
            </a:xfrm>
            <a:prstGeom prst="rect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0" name="Groupe 69"/>
          <p:cNvGrpSpPr/>
          <p:nvPr/>
        </p:nvGrpSpPr>
        <p:grpSpPr>
          <a:xfrm>
            <a:off x="867687" y="4587211"/>
            <a:ext cx="63809" cy="193571"/>
            <a:chOff x="3203848" y="4603581"/>
            <a:chExt cx="69659" cy="355362"/>
          </a:xfrm>
          <a:solidFill>
            <a:srgbClr val="92D050"/>
          </a:solidFill>
        </p:grpSpPr>
        <p:sp>
          <p:nvSpPr>
            <p:cNvPr id="73" name="Rectangle 72"/>
            <p:cNvSpPr/>
            <p:nvPr/>
          </p:nvSpPr>
          <p:spPr>
            <a:xfrm>
              <a:off x="3203848" y="4603581"/>
              <a:ext cx="69659" cy="161791"/>
            </a:xfrm>
            <a:prstGeom prst="rect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203848" y="4797152"/>
              <a:ext cx="69659" cy="161791"/>
            </a:xfrm>
            <a:prstGeom prst="rect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7" name="Image 76" descr="Capture d’écran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672" y="3978359"/>
            <a:ext cx="380543" cy="481865"/>
          </a:xfrm>
          <a:prstGeom prst="rect">
            <a:avLst/>
          </a:prstGeom>
        </p:spPr>
      </p:pic>
      <p:pic>
        <p:nvPicPr>
          <p:cNvPr id="79" name="Image 78" descr="Capture d’écran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66" y="4472569"/>
            <a:ext cx="380543" cy="481865"/>
          </a:xfrm>
          <a:prstGeom prst="rect">
            <a:avLst/>
          </a:prstGeom>
        </p:spPr>
      </p:pic>
      <p:pic>
        <p:nvPicPr>
          <p:cNvPr id="87" name="Image 86" descr="Capture d’écran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05" y="4925534"/>
            <a:ext cx="261275" cy="459091"/>
          </a:xfrm>
          <a:prstGeom prst="rect">
            <a:avLst/>
          </a:prstGeom>
        </p:spPr>
      </p:pic>
      <p:pic>
        <p:nvPicPr>
          <p:cNvPr id="88" name="Image 87" descr="Capture d’écran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05" y="3520905"/>
            <a:ext cx="261275" cy="459091"/>
          </a:xfrm>
          <a:prstGeom prst="rect">
            <a:avLst/>
          </a:prstGeom>
        </p:spPr>
      </p:pic>
      <p:pic>
        <p:nvPicPr>
          <p:cNvPr id="89" name="Image 88" descr="Capture d’écran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181" y="3987284"/>
            <a:ext cx="261275" cy="459091"/>
          </a:xfrm>
          <a:prstGeom prst="rect">
            <a:avLst/>
          </a:prstGeom>
        </p:spPr>
      </p:pic>
      <p:pic>
        <p:nvPicPr>
          <p:cNvPr id="92" name="Image 91" descr="Capture d’écran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68" y="4463106"/>
            <a:ext cx="261275" cy="459091"/>
          </a:xfrm>
          <a:prstGeom prst="rect">
            <a:avLst/>
          </a:prstGeom>
        </p:spPr>
      </p:pic>
      <p:pic>
        <p:nvPicPr>
          <p:cNvPr id="97" name="Image 96" descr="Capture d’écran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63" y="4938661"/>
            <a:ext cx="261275" cy="459091"/>
          </a:xfrm>
          <a:prstGeom prst="rect">
            <a:avLst/>
          </a:prstGeom>
        </p:spPr>
      </p:pic>
      <p:pic>
        <p:nvPicPr>
          <p:cNvPr id="100" name="Image 99" descr="Capture d’écran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67" y="3543105"/>
            <a:ext cx="261275" cy="459091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3938185" y="548680"/>
            <a:ext cx="0" cy="16561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2826938" y="566261"/>
            <a:ext cx="0" cy="16561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20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83768" y="3013502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1.1.1 </a:t>
            </a:r>
            <a:r>
              <a:rPr lang="fr-FR" sz="2000" b="1" dirty="0">
                <a:solidFill>
                  <a:srgbClr val="FF0000"/>
                </a:solidFill>
              </a:rPr>
              <a:t>Le modèle de </a:t>
            </a:r>
            <a:r>
              <a:rPr lang="fr-FR" sz="2000" b="1" dirty="0" err="1">
                <a:solidFill>
                  <a:srgbClr val="FF0000"/>
                </a:solidFill>
              </a:rPr>
              <a:t>Holliday</a:t>
            </a:r>
            <a:endParaRPr lang="fr-FR" sz="2000" b="1" dirty="0">
              <a:solidFill>
                <a:srgbClr val="FF0000"/>
              </a:solidFill>
            </a:endParaRPr>
          </a:p>
          <a:p>
            <a:pPr algn="ctr"/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8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592014" y="403964"/>
            <a:ext cx="7959972" cy="6079877"/>
            <a:chOff x="418994" y="-125976"/>
            <a:chExt cx="8347399" cy="6465478"/>
          </a:xfrm>
        </p:grpSpPr>
        <p:sp>
          <p:nvSpPr>
            <p:cNvPr id="2" name="Rectangle 1"/>
            <p:cNvSpPr/>
            <p:nvPr/>
          </p:nvSpPr>
          <p:spPr>
            <a:xfrm>
              <a:off x="418994" y="-125976"/>
              <a:ext cx="8347399" cy="3927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Holliday R. 1964. A mechanism for gene conversion in fungi. </a:t>
              </a:r>
              <a:r>
                <a:rPr lang="en-US" i="1" dirty="0"/>
                <a:t>Genet Res,</a:t>
              </a:r>
              <a:r>
                <a:rPr lang="en-US" dirty="0"/>
                <a:t> 5, 282 – 304</a:t>
              </a:r>
              <a:endParaRPr lang="fr-FR" dirty="0"/>
            </a:p>
          </p:txBody>
        </p:sp>
        <p:grpSp>
          <p:nvGrpSpPr>
            <p:cNvPr id="17" name="Groupe 16"/>
            <p:cNvGrpSpPr/>
            <p:nvPr/>
          </p:nvGrpSpPr>
          <p:grpSpPr>
            <a:xfrm>
              <a:off x="781169" y="980728"/>
              <a:ext cx="7854696" cy="4244108"/>
              <a:chOff x="827584" y="1260772"/>
              <a:chExt cx="7854696" cy="4244108"/>
            </a:xfrm>
          </p:grpSpPr>
          <p:pic>
            <p:nvPicPr>
              <p:cNvPr id="3" name="Image 2" descr="Capture d’écran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colorTemperature colorTemp="7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2079269" y="1504343"/>
                <a:ext cx="1944216" cy="145707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pic>
            <p:nvPicPr>
              <p:cNvPr id="4" name="Image 3" descr="Capture d’écran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584" y="1260772"/>
                <a:ext cx="1209208" cy="194421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pic>
            <p:nvPicPr>
              <p:cNvPr id="6" name="Image 5" descr="Capture d’écran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7944" y="1265361"/>
                <a:ext cx="1426198" cy="1939628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7" name="ZoneTexte 6"/>
              <p:cNvSpPr txBox="1"/>
              <p:nvPr/>
            </p:nvSpPr>
            <p:spPr>
              <a:xfrm>
                <a:off x="827584" y="3214514"/>
                <a:ext cx="12092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i="1" dirty="0" err="1"/>
                  <a:t>Neurospora</a:t>
                </a:r>
                <a:r>
                  <a:rPr lang="fr-FR" sz="1400" i="1" dirty="0"/>
                  <a:t> crassa</a:t>
                </a:r>
              </a:p>
            </p:txBody>
          </p:sp>
          <p:sp>
            <p:nvSpPr>
              <p:cNvPr id="9" name="ZoneTexte 8"/>
              <p:cNvSpPr txBox="1"/>
              <p:nvPr/>
            </p:nvSpPr>
            <p:spPr>
              <a:xfrm>
                <a:off x="2446773" y="3200052"/>
                <a:ext cx="12092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i="1" dirty="0" err="1"/>
                  <a:t>Sordaria</a:t>
                </a:r>
                <a:r>
                  <a:rPr lang="fr-FR" sz="1400" i="1" dirty="0"/>
                  <a:t> </a:t>
                </a:r>
                <a:r>
                  <a:rPr lang="fr-FR" sz="1400" i="1" dirty="0" err="1"/>
                  <a:t>fimicola</a:t>
                </a:r>
                <a:endParaRPr lang="fr-FR" sz="1400" i="1" dirty="0"/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4176439" y="3200051"/>
                <a:ext cx="1209208" cy="556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i="1" dirty="0"/>
                  <a:t>Aspergillus </a:t>
                </a:r>
                <a:r>
                  <a:rPr lang="fr-FR" sz="1400" i="1" dirty="0" err="1"/>
                  <a:t>nidulans</a:t>
                </a:r>
                <a:endParaRPr lang="fr-FR" sz="1400" i="1" dirty="0"/>
              </a:p>
            </p:txBody>
          </p:sp>
          <p:pic>
            <p:nvPicPr>
              <p:cNvPr id="11" name="Image 10" descr="Capture d’écran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9636" y="1265362"/>
                <a:ext cx="2429610" cy="193469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13" name="ZoneTexte 12"/>
              <p:cNvSpPr txBox="1"/>
              <p:nvPr/>
            </p:nvSpPr>
            <p:spPr>
              <a:xfrm>
                <a:off x="6589837" y="3200051"/>
                <a:ext cx="12092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i="1" dirty="0" err="1"/>
                  <a:t>Ascobolus</a:t>
                </a:r>
                <a:r>
                  <a:rPr lang="fr-FR" sz="1400" i="1" dirty="0"/>
                  <a:t> </a:t>
                </a:r>
                <a:r>
                  <a:rPr lang="fr-FR" sz="1400" i="1" dirty="0" err="1"/>
                  <a:t>immersus</a:t>
                </a:r>
                <a:endParaRPr lang="fr-FR" sz="1400" i="1" dirty="0"/>
              </a:p>
            </p:txBody>
          </p:sp>
          <p:sp>
            <p:nvSpPr>
              <p:cNvPr id="12" name="Accolade ouvrante 11"/>
              <p:cNvSpPr/>
              <p:nvPr/>
            </p:nvSpPr>
            <p:spPr>
              <a:xfrm rot="16200000">
                <a:off x="3031192" y="1473652"/>
                <a:ext cx="259342" cy="4666558"/>
              </a:xfrm>
              <a:prstGeom prst="leftBrace">
                <a:avLst>
                  <a:gd name="adj1" fmla="val 8333"/>
                  <a:gd name="adj2" fmla="val 49786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1729341" y="3936603"/>
                <a:ext cx="28630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FF0000"/>
                    </a:solidFill>
                  </a:rPr>
                  <a:t>asques à 8 spores ordonnées</a:t>
                </a:r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5706602" y="3750290"/>
                <a:ext cx="2975678" cy="32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FF0000"/>
                    </a:solidFill>
                  </a:rPr>
                  <a:t>asques à 8 spores non ordonnées</a:t>
                </a: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3024414" y="5166326"/>
                <a:ext cx="22687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>
                    <a:solidFill>
                      <a:srgbClr val="FF0000"/>
                    </a:solidFill>
                  </a:rPr>
                  <a:t>tétrades ordonnées</a:t>
                </a:r>
              </a:p>
            </p:txBody>
          </p:sp>
        </p:grpSp>
        <p:pic>
          <p:nvPicPr>
            <p:cNvPr id="15" name="Image 14" descr="Capture d’écran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118" y="4365104"/>
              <a:ext cx="2327776" cy="194121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9" name="ZoneTexte 18"/>
            <p:cNvSpPr txBox="1"/>
            <p:nvPr/>
          </p:nvSpPr>
          <p:spPr>
            <a:xfrm>
              <a:off x="4445006" y="5783098"/>
              <a:ext cx="1506917" cy="55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/>
                <a:t>Saccharomyces</a:t>
              </a:r>
            </a:p>
            <a:p>
              <a:pPr algn="ctr"/>
              <a:r>
                <a:rPr lang="fr-FR" sz="1400" i="1" dirty="0" err="1"/>
                <a:t>cerevisiae</a:t>
              </a:r>
              <a:endParaRPr lang="fr-FR" sz="1400" i="1" dirty="0"/>
            </a:p>
          </p:txBody>
        </p:sp>
        <p:pic>
          <p:nvPicPr>
            <p:cNvPr id="18" name="Image 17" descr="Capture d’écran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33" y="4365104"/>
              <a:ext cx="2036957" cy="194047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21" name="ZoneTexte 20"/>
            <p:cNvSpPr txBox="1"/>
            <p:nvPr/>
          </p:nvSpPr>
          <p:spPr>
            <a:xfrm>
              <a:off x="2863452" y="4366445"/>
              <a:ext cx="1970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 err="1"/>
                <a:t>Schizosaccharomyces</a:t>
              </a:r>
              <a:r>
                <a:rPr lang="fr-FR" sz="1400" i="1" dirty="0"/>
                <a:t> </a:t>
              </a:r>
              <a:r>
                <a:rPr lang="fr-FR" sz="1400" i="1" dirty="0" err="1"/>
                <a:t>pombe</a:t>
              </a:r>
              <a:endParaRPr lang="fr-FR" sz="1400" i="1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535515" y="5474608"/>
              <a:ext cx="2378603" cy="32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b="1" dirty="0">
                  <a:solidFill>
                    <a:srgbClr val="FF0000"/>
                  </a:solidFill>
                </a:rPr>
                <a:t>tétrades non ordonnées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2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89602" y="908720"/>
            <a:ext cx="7164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- Pour chaque espèces, compilation de résultats de croisement entre deux souches ne différant que pour </a:t>
            </a:r>
            <a:r>
              <a:rPr lang="fr-FR" dirty="0" smtClean="0"/>
              <a:t>3 gènes chaque </a:t>
            </a:r>
            <a:r>
              <a:rPr lang="fr-FR" dirty="0"/>
              <a:t>gène existant sous la forme de deux allèles, une forme sauvage (+) et une forme mutante, qui ne diffèrent que par une mutation ponctuelle (SNP)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1439652" y="3074721"/>
            <a:ext cx="6264696" cy="432048"/>
            <a:chOff x="1320633" y="3139413"/>
            <a:chExt cx="8182378" cy="571550"/>
          </a:xfrm>
        </p:grpSpPr>
        <p:pic>
          <p:nvPicPr>
            <p:cNvPr id="3" name="Image 2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633" y="3147034"/>
              <a:ext cx="3284505" cy="563929"/>
            </a:xfrm>
            <a:prstGeom prst="rect">
              <a:avLst/>
            </a:prstGeom>
          </p:spPr>
        </p:pic>
        <p:pic>
          <p:nvPicPr>
            <p:cNvPr id="4" name="Image 3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646" y="3139413"/>
              <a:ext cx="3307365" cy="571550"/>
            </a:xfrm>
            <a:prstGeom prst="rect">
              <a:avLst/>
            </a:prstGeom>
          </p:spPr>
        </p:pic>
      </p:grpSp>
      <p:sp>
        <p:nvSpPr>
          <p:cNvPr id="6" name="ZoneTexte 5"/>
          <p:cNvSpPr txBox="1"/>
          <p:nvPr/>
        </p:nvSpPr>
        <p:spPr>
          <a:xfrm>
            <a:off x="1684964" y="271668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</a:t>
            </a:r>
            <a:r>
              <a:rPr lang="fr-FR" baseline="30000" dirty="0" smtClean="0"/>
              <a:t>+</a:t>
            </a:r>
            <a:r>
              <a:rPr lang="fr-FR" dirty="0" smtClean="0"/>
              <a:t>    e</a:t>
            </a:r>
            <a:r>
              <a:rPr lang="fr-FR" baseline="30000" dirty="0" smtClean="0"/>
              <a:t>+</a:t>
            </a:r>
            <a:r>
              <a:rPr lang="fr-FR" dirty="0" smtClean="0"/>
              <a:t>   b</a:t>
            </a:r>
            <a:r>
              <a:rPr lang="fr-FR" baseline="30000" dirty="0" smtClean="0"/>
              <a:t>+</a:t>
            </a:r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2483768" y="3113064"/>
            <a:ext cx="127618" cy="355362"/>
            <a:chOff x="3203848" y="4603581"/>
            <a:chExt cx="69659" cy="355362"/>
          </a:xfrm>
          <a:solidFill>
            <a:srgbClr val="92D050"/>
          </a:solidFill>
        </p:grpSpPr>
        <p:sp>
          <p:nvSpPr>
            <p:cNvPr id="11" name="Rectangle 10"/>
            <p:cNvSpPr/>
            <p:nvPr/>
          </p:nvSpPr>
          <p:spPr>
            <a:xfrm>
              <a:off x="3203848" y="4603581"/>
              <a:ext cx="69659" cy="161791"/>
            </a:xfrm>
            <a:prstGeom prst="rect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03848" y="4797152"/>
              <a:ext cx="69659" cy="161791"/>
            </a:xfrm>
            <a:prstGeom prst="rect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637656" y="347283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     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407150" y="2723355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a    </a:t>
            </a:r>
            <a:r>
              <a:rPr lang="fr-FR" dirty="0" smtClean="0"/>
              <a:t> e     b</a:t>
            </a:r>
            <a:endParaRPr lang="fr-FR" baseline="30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4355976" y="305991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X</a:t>
            </a:r>
          </a:p>
        </p:txBody>
      </p:sp>
      <p:sp>
        <p:nvSpPr>
          <p:cNvPr id="17" name="Accolade ouvrante 16"/>
          <p:cNvSpPr/>
          <p:nvPr/>
        </p:nvSpPr>
        <p:spPr>
          <a:xfrm rot="16200000">
            <a:off x="4454549" y="1149329"/>
            <a:ext cx="234903" cy="6082008"/>
          </a:xfrm>
          <a:prstGeom prst="leftBrace">
            <a:avLst>
              <a:gd name="adj1" fmla="val 8333"/>
              <a:gd name="adj2" fmla="val 4968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619671" y="4513659"/>
            <a:ext cx="590465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700" dirty="0"/>
          </a:p>
          <a:p>
            <a:pPr algn="ctr"/>
            <a:r>
              <a:rPr lang="fr-FR" dirty="0"/>
              <a:t>proportion des asques </a:t>
            </a:r>
            <a:r>
              <a:rPr lang="fr-FR" dirty="0" err="1"/>
              <a:t>préréduits</a:t>
            </a:r>
            <a:r>
              <a:rPr lang="fr-FR" dirty="0"/>
              <a:t>, </a:t>
            </a:r>
            <a:r>
              <a:rPr lang="fr-FR" dirty="0" err="1"/>
              <a:t>postréduits</a:t>
            </a:r>
            <a:r>
              <a:rPr lang="fr-FR" dirty="0"/>
              <a:t>, ou </a:t>
            </a:r>
            <a:r>
              <a:rPr lang="fr-FR" dirty="0" err="1"/>
              <a:t>abbérents</a:t>
            </a:r>
            <a:endParaRPr lang="fr-FR" dirty="0"/>
          </a:p>
          <a:p>
            <a:pPr algn="ctr"/>
            <a:endParaRPr lang="fr-FR" dirty="0"/>
          </a:p>
        </p:txBody>
      </p:sp>
      <p:grpSp>
        <p:nvGrpSpPr>
          <p:cNvPr id="19" name="Groupe 18"/>
          <p:cNvGrpSpPr/>
          <p:nvPr/>
        </p:nvGrpSpPr>
        <p:grpSpPr>
          <a:xfrm>
            <a:off x="2155350" y="3099716"/>
            <a:ext cx="4215709" cy="368710"/>
            <a:chOff x="972405" y="4590233"/>
            <a:chExt cx="2301102" cy="368710"/>
          </a:xfrm>
          <a:solidFill>
            <a:srgbClr val="92D050"/>
          </a:solidFill>
        </p:grpSpPr>
        <p:sp>
          <p:nvSpPr>
            <p:cNvPr id="20" name="Rectangle 19"/>
            <p:cNvSpPr/>
            <p:nvPr/>
          </p:nvSpPr>
          <p:spPr>
            <a:xfrm>
              <a:off x="3203848" y="4603581"/>
              <a:ext cx="69659" cy="161791"/>
            </a:xfrm>
            <a:prstGeom prst="rect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03848" y="4797152"/>
              <a:ext cx="69659" cy="161791"/>
            </a:xfrm>
            <a:prstGeom prst="rect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72405" y="4590233"/>
              <a:ext cx="69659" cy="1617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155350" y="3320460"/>
            <a:ext cx="127618" cy="1617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5882190" y="3113895"/>
            <a:ext cx="127618" cy="1617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5882190" y="3332231"/>
            <a:ext cx="127618" cy="1617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0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ZoneTexte 154"/>
          <p:cNvSpPr txBox="1"/>
          <p:nvPr/>
        </p:nvSpPr>
        <p:spPr>
          <a:xfrm>
            <a:off x="5120620" y="3668081"/>
            <a:ext cx="423489" cy="2041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fr-FR" dirty="0" smtClean="0"/>
              <a:t>e</a:t>
            </a:r>
            <a:r>
              <a:rPr lang="fr-FR" baseline="30000" dirty="0" smtClean="0"/>
              <a:t>+</a:t>
            </a:r>
            <a:endParaRPr lang="fr-FR" dirty="0" smtClean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r>
              <a:rPr lang="fr-FR" baseline="30000" dirty="0" smtClean="0"/>
              <a:t>+</a:t>
            </a:r>
            <a:endParaRPr lang="fr-FR" dirty="0" smtClean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r>
              <a:rPr lang="fr-FR" baseline="30000" dirty="0"/>
              <a:t>+</a:t>
            </a:r>
            <a:endParaRPr lang="fr-FR" dirty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r>
              <a:rPr lang="fr-FR" baseline="30000" dirty="0" smtClean="0"/>
              <a:t>+</a:t>
            </a:r>
            <a:endParaRPr lang="fr-FR" baseline="30000" dirty="0"/>
          </a:p>
          <a:p>
            <a:pPr>
              <a:lnSpc>
                <a:spcPts val="1900"/>
              </a:lnSpc>
            </a:pPr>
            <a:r>
              <a:rPr lang="fr-FR" dirty="0" smtClean="0"/>
              <a:t>e</a:t>
            </a:r>
            <a:r>
              <a:rPr lang="fr-FR" baseline="30000" dirty="0"/>
              <a:t>+</a:t>
            </a:r>
            <a:endParaRPr lang="fr-FR" dirty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r>
              <a:rPr lang="fr-FR" baseline="30000" dirty="0" smtClean="0"/>
              <a:t>+</a:t>
            </a:r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endParaRPr lang="fr-FR" dirty="0" smtClean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</a:p>
        </p:txBody>
      </p:sp>
      <p:sp>
        <p:nvSpPr>
          <p:cNvPr id="154" name="ZoneTexte 153"/>
          <p:cNvSpPr txBox="1"/>
          <p:nvPr/>
        </p:nvSpPr>
        <p:spPr>
          <a:xfrm>
            <a:off x="3505906" y="3657795"/>
            <a:ext cx="423489" cy="2041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fr-FR" dirty="0" smtClean="0"/>
              <a:t>e</a:t>
            </a:r>
            <a:r>
              <a:rPr lang="fr-FR" baseline="30000" dirty="0" smtClean="0"/>
              <a:t>+</a:t>
            </a:r>
            <a:endParaRPr lang="fr-FR" dirty="0" smtClean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r>
              <a:rPr lang="fr-FR" baseline="30000" dirty="0" smtClean="0"/>
              <a:t>+</a:t>
            </a:r>
            <a:endParaRPr lang="fr-FR" dirty="0" smtClean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endParaRPr lang="fr-FR" baseline="30000" dirty="0"/>
          </a:p>
          <a:p>
            <a:pPr>
              <a:lnSpc>
                <a:spcPts val="1900"/>
              </a:lnSpc>
            </a:pPr>
            <a:r>
              <a:rPr lang="fr-FR" dirty="0" smtClean="0"/>
              <a:t>e</a:t>
            </a:r>
            <a:endParaRPr lang="fr-FR" baseline="30000" dirty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endParaRPr lang="fr-FR" dirty="0" smtClean="0"/>
          </a:p>
          <a:p>
            <a:pPr>
              <a:lnSpc>
                <a:spcPts val="1900"/>
              </a:lnSpc>
            </a:pPr>
            <a:r>
              <a:rPr lang="fr-FR" dirty="0" smtClean="0"/>
              <a:t>e</a:t>
            </a:r>
          </a:p>
          <a:p>
            <a:pPr>
              <a:lnSpc>
                <a:spcPts val="1900"/>
              </a:lnSpc>
            </a:pPr>
            <a:r>
              <a:rPr lang="fr-FR" dirty="0" smtClean="0"/>
              <a:t>e</a:t>
            </a:r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-589374" y="0"/>
            <a:ext cx="9001479" cy="6525344"/>
            <a:chOff x="-589374" y="0"/>
            <a:chExt cx="9001479" cy="6525344"/>
          </a:xfrm>
        </p:grpSpPr>
        <p:grpSp>
          <p:nvGrpSpPr>
            <p:cNvPr id="43" name="Groupe 42"/>
            <p:cNvGrpSpPr/>
            <p:nvPr/>
          </p:nvGrpSpPr>
          <p:grpSpPr>
            <a:xfrm>
              <a:off x="-589374" y="0"/>
              <a:ext cx="9001479" cy="6525344"/>
              <a:chOff x="-579117" y="46502"/>
              <a:chExt cx="9001479" cy="6525344"/>
            </a:xfrm>
          </p:grpSpPr>
          <p:grpSp>
            <p:nvGrpSpPr>
              <p:cNvPr id="24" name="Groupe 23"/>
              <p:cNvGrpSpPr/>
              <p:nvPr/>
            </p:nvGrpSpPr>
            <p:grpSpPr>
              <a:xfrm>
                <a:off x="-579117" y="46502"/>
                <a:ext cx="9001479" cy="6525344"/>
                <a:chOff x="-676434" y="-30967"/>
                <a:chExt cx="9389624" cy="6850117"/>
              </a:xfrm>
            </p:grpSpPr>
            <p:grpSp>
              <p:nvGrpSpPr>
                <p:cNvPr id="6" name="Groupe 5"/>
                <p:cNvGrpSpPr/>
                <p:nvPr/>
              </p:nvGrpSpPr>
              <p:grpSpPr>
                <a:xfrm>
                  <a:off x="1026962" y="-30967"/>
                  <a:ext cx="7686228" cy="5983045"/>
                  <a:chOff x="1047516" y="110908"/>
                  <a:chExt cx="7836212" cy="6152523"/>
                </a:xfrm>
              </p:grpSpPr>
              <p:grpSp>
                <p:nvGrpSpPr>
                  <p:cNvPr id="9" name="Groupe 8"/>
                  <p:cNvGrpSpPr/>
                  <p:nvPr/>
                </p:nvGrpSpPr>
                <p:grpSpPr>
                  <a:xfrm>
                    <a:off x="3472585" y="2029411"/>
                    <a:ext cx="2101211" cy="626007"/>
                    <a:chOff x="3506746" y="2204864"/>
                    <a:chExt cx="1612345" cy="369081"/>
                  </a:xfrm>
                </p:grpSpPr>
                <p:pic>
                  <p:nvPicPr>
                    <p:cNvPr id="7" name="Image 6" descr="Capture d’écran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6200000">
                      <a:off x="4244265" y="1619921"/>
                      <a:ext cx="289884" cy="145976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" name="Ellipse 7"/>
                    <p:cNvSpPr/>
                    <p:nvPr/>
                  </p:nvSpPr>
                  <p:spPr>
                    <a:xfrm rot="2160620">
                      <a:off x="3506746" y="2358846"/>
                      <a:ext cx="336910" cy="21509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2" name="Groupe 1"/>
                  <p:cNvGrpSpPr/>
                  <p:nvPr/>
                </p:nvGrpSpPr>
                <p:grpSpPr>
                  <a:xfrm>
                    <a:off x="3305851" y="110908"/>
                    <a:ext cx="2515396" cy="1690398"/>
                    <a:chOff x="2987287" y="797165"/>
                    <a:chExt cx="2661683" cy="2010463"/>
                  </a:xfrm>
                </p:grpSpPr>
                <p:pic>
                  <p:nvPicPr>
                    <p:cNvPr id="13" name="Image 12" descr="Capture d’écran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103922" y="980727"/>
                      <a:ext cx="2545048" cy="158980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9" name="ZoneTexte 58"/>
                    <p:cNvSpPr txBox="1"/>
                    <p:nvPr/>
                  </p:nvSpPr>
                  <p:spPr>
                    <a:xfrm>
                      <a:off x="2987287" y="1153343"/>
                      <a:ext cx="394174" cy="130401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200" dirty="0"/>
                        <a:t>1</a:t>
                      </a:r>
                    </a:p>
                    <a:p>
                      <a:r>
                        <a:rPr lang="fr-FR" sz="1200" dirty="0"/>
                        <a:t>2</a:t>
                      </a:r>
                    </a:p>
                    <a:p>
                      <a:endParaRPr lang="fr-FR" sz="1200" dirty="0"/>
                    </a:p>
                    <a:p>
                      <a:r>
                        <a:rPr lang="fr-FR" sz="1200" dirty="0"/>
                        <a:t>3</a:t>
                      </a:r>
                    </a:p>
                    <a:p>
                      <a:r>
                        <a:rPr lang="fr-FR" sz="1200" dirty="0"/>
                        <a:t>4</a:t>
                      </a:r>
                    </a:p>
                  </p:txBody>
                </p:sp>
                <p:sp>
                  <p:nvSpPr>
                    <p:cNvPr id="60" name="ZoneTexte 59"/>
                    <p:cNvSpPr txBox="1"/>
                    <p:nvPr/>
                  </p:nvSpPr>
                  <p:spPr>
                    <a:xfrm>
                      <a:off x="3436090" y="797165"/>
                      <a:ext cx="2168538" cy="47418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dirty="0"/>
                        <a:t>a</a:t>
                      </a:r>
                      <a:r>
                        <a:rPr lang="fr-FR" baseline="30000" dirty="0"/>
                        <a:t>+</a:t>
                      </a:r>
                      <a:r>
                        <a:rPr lang="fr-FR" dirty="0"/>
                        <a:t>     e</a:t>
                      </a:r>
                      <a:r>
                        <a:rPr lang="fr-FR" baseline="30000" dirty="0"/>
                        <a:t>+</a:t>
                      </a:r>
                      <a:r>
                        <a:rPr lang="fr-FR" dirty="0"/>
                        <a:t>       </a:t>
                      </a:r>
                      <a:r>
                        <a:rPr lang="fr-FR" dirty="0" smtClean="0"/>
                        <a:t>b</a:t>
                      </a:r>
                      <a:r>
                        <a:rPr lang="fr-FR" baseline="30000" dirty="0" smtClean="0"/>
                        <a:t>+</a:t>
                      </a:r>
                      <a:endParaRPr lang="fr-FR" dirty="0"/>
                    </a:p>
                  </p:txBody>
                </p:sp>
                <p:sp>
                  <p:nvSpPr>
                    <p:cNvPr id="98" name="ZoneTexte 97"/>
                    <p:cNvSpPr txBox="1"/>
                    <p:nvPr/>
                  </p:nvSpPr>
                  <p:spPr>
                    <a:xfrm>
                      <a:off x="3422426" y="2333441"/>
                      <a:ext cx="2168538" cy="47418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38100">
                      <a:solidFill>
                        <a:schemeClr val="bg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dirty="0"/>
                        <a:t>a       e        </a:t>
                      </a:r>
                      <a:r>
                        <a:rPr lang="fr-FR" dirty="0" smtClean="0"/>
                        <a:t>b</a:t>
                      </a:r>
                      <a:endParaRPr lang="fr-FR" baseline="30000" dirty="0"/>
                    </a:p>
                  </p:txBody>
                </p:sp>
              </p:grpSp>
              <p:pic>
                <p:nvPicPr>
                  <p:cNvPr id="19" name="Image 18" descr="Capture d’écran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47516" y="4059525"/>
                    <a:ext cx="812256" cy="2139134"/>
                  </a:xfrm>
                  <a:prstGeom prst="rect">
                    <a:avLst/>
                  </a:prstGeom>
                </p:spPr>
              </p:pic>
              <p:pic>
                <p:nvPicPr>
                  <p:cNvPr id="28" name="Image 27" descr="Capture d’écran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33286" y="4059525"/>
                    <a:ext cx="636763" cy="2121817"/>
                  </a:xfrm>
                  <a:prstGeom prst="rect">
                    <a:avLst/>
                  </a:prstGeom>
                </p:spPr>
              </p:pic>
              <p:sp>
                <p:nvSpPr>
                  <p:cNvPr id="69" name="ZoneTexte 68"/>
                  <p:cNvSpPr txBox="1"/>
                  <p:nvPr/>
                </p:nvSpPr>
                <p:spPr>
                  <a:xfrm>
                    <a:off x="1592667" y="4059525"/>
                    <a:ext cx="450370" cy="220390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1900"/>
                      </a:lnSpc>
                    </a:pPr>
                    <a:r>
                      <a:rPr lang="fr-FR" dirty="0"/>
                      <a:t>a</a:t>
                    </a:r>
                    <a:r>
                      <a:rPr lang="fr-FR" baseline="30000" dirty="0"/>
                      <a:t>+</a:t>
                    </a:r>
                  </a:p>
                  <a:p>
                    <a:pPr>
                      <a:lnSpc>
                        <a:spcPts val="1900"/>
                      </a:lnSpc>
                    </a:pPr>
                    <a:r>
                      <a:rPr lang="fr-FR" dirty="0"/>
                      <a:t>a</a:t>
                    </a:r>
                    <a:r>
                      <a:rPr lang="fr-FR" baseline="30000" dirty="0"/>
                      <a:t>+</a:t>
                    </a:r>
                  </a:p>
                  <a:p>
                    <a:pPr>
                      <a:lnSpc>
                        <a:spcPts val="1900"/>
                      </a:lnSpc>
                    </a:pPr>
                    <a:r>
                      <a:rPr lang="fr-FR" dirty="0"/>
                      <a:t>a</a:t>
                    </a:r>
                  </a:p>
                  <a:p>
                    <a:pPr>
                      <a:lnSpc>
                        <a:spcPts val="1900"/>
                      </a:lnSpc>
                    </a:pPr>
                    <a:r>
                      <a:rPr lang="fr-FR" dirty="0"/>
                      <a:t>a</a:t>
                    </a:r>
                  </a:p>
                  <a:p>
                    <a:pPr>
                      <a:lnSpc>
                        <a:spcPts val="1900"/>
                      </a:lnSpc>
                    </a:pPr>
                    <a:r>
                      <a:rPr lang="fr-FR" dirty="0"/>
                      <a:t>a</a:t>
                    </a:r>
                    <a:r>
                      <a:rPr lang="fr-FR" baseline="30000" dirty="0"/>
                      <a:t>+</a:t>
                    </a:r>
                  </a:p>
                  <a:p>
                    <a:pPr>
                      <a:lnSpc>
                        <a:spcPts val="1900"/>
                      </a:lnSpc>
                    </a:pPr>
                    <a:r>
                      <a:rPr lang="fr-FR" dirty="0"/>
                      <a:t>a</a:t>
                    </a:r>
                    <a:r>
                      <a:rPr lang="fr-FR" baseline="30000" dirty="0"/>
                      <a:t>+</a:t>
                    </a:r>
                  </a:p>
                  <a:p>
                    <a:pPr>
                      <a:lnSpc>
                        <a:spcPts val="1900"/>
                      </a:lnSpc>
                    </a:pPr>
                    <a:r>
                      <a:rPr lang="fr-FR" dirty="0"/>
                      <a:t>a</a:t>
                    </a:r>
                  </a:p>
                  <a:p>
                    <a:pPr>
                      <a:lnSpc>
                        <a:spcPts val="1900"/>
                      </a:lnSpc>
                    </a:pPr>
                    <a:r>
                      <a:rPr lang="fr-FR" dirty="0"/>
                      <a:t>a</a:t>
                    </a:r>
                  </a:p>
                </p:txBody>
              </p:sp>
              <p:cxnSp>
                <p:nvCxnSpPr>
                  <p:cNvPr id="34" name="Connecteur droit avec flèche 33"/>
                  <p:cNvCxnSpPr/>
                  <p:nvPr/>
                </p:nvCxnSpPr>
                <p:spPr>
                  <a:xfrm>
                    <a:off x="4609811" y="1730442"/>
                    <a:ext cx="0" cy="32403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8" name="Groupe 37"/>
                  <p:cNvGrpSpPr/>
                  <p:nvPr/>
                </p:nvGrpSpPr>
                <p:grpSpPr>
                  <a:xfrm>
                    <a:off x="2947354" y="2719895"/>
                    <a:ext cx="3191663" cy="327303"/>
                    <a:chOff x="2865155" y="2651539"/>
                    <a:chExt cx="3287455" cy="347348"/>
                  </a:xfrm>
                </p:grpSpPr>
                <p:grpSp>
                  <p:nvGrpSpPr>
                    <p:cNvPr id="31" name="Groupe 30"/>
                    <p:cNvGrpSpPr/>
                    <p:nvPr/>
                  </p:nvGrpSpPr>
                  <p:grpSpPr>
                    <a:xfrm>
                      <a:off x="2865155" y="2651539"/>
                      <a:ext cx="3287455" cy="347348"/>
                      <a:chOff x="3024195" y="2643400"/>
                      <a:chExt cx="3287455" cy="347348"/>
                    </a:xfrm>
                  </p:grpSpPr>
                  <p:sp>
                    <p:nvSpPr>
                      <p:cNvPr id="14" name="Ellipse 13"/>
                      <p:cNvSpPr/>
                      <p:nvPr/>
                    </p:nvSpPr>
                    <p:spPr>
                      <a:xfrm>
                        <a:off x="3024195" y="2651539"/>
                        <a:ext cx="360040" cy="339209"/>
                      </a:xfrm>
                      <a:prstGeom prst="ellipse">
                        <a:avLst/>
                      </a:prstGeom>
                      <a:solidFill>
                        <a:srgbClr val="FFFFD9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44" name="Ellipse 43"/>
                      <p:cNvSpPr/>
                      <p:nvPr/>
                    </p:nvSpPr>
                    <p:spPr>
                      <a:xfrm>
                        <a:off x="3419872" y="2643400"/>
                        <a:ext cx="360040" cy="339209"/>
                      </a:xfrm>
                      <a:prstGeom prst="ellipse">
                        <a:avLst/>
                      </a:prstGeom>
                      <a:solidFill>
                        <a:srgbClr val="FFFFD9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48" name="Ellipse 47"/>
                      <p:cNvSpPr/>
                      <p:nvPr/>
                    </p:nvSpPr>
                    <p:spPr>
                      <a:xfrm>
                        <a:off x="3829100" y="2643401"/>
                        <a:ext cx="360040" cy="339209"/>
                      </a:xfrm>
                      <a:prstGeom prst="ellipse">
                        <a:avLst/>
                      </a:prstGeom>
                      <a:solidFill>
                        <a:srgbClr val="FFFFD9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49" name="Ellipse 48"/>
                      <p:cNvSpPr/>
                      <p:nvPr/>
                    </p:nvSpPr>
                    <p:spPr>
                      <a:xfrm>
                        <a:off x="4248653" y="2651539"/>
                        <a:ext cx="360040" cy="339209"/>
                      </a:xfrm>
                      <a:prstGeom prst="ellipse">
                        <a:avLst/>
                      </a:prstGeom>
                      <a:solidFill>
                        <a:srgbClr val="FFFFD9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50" name="Ellipse 49"/>
                      <p:cNvSpPr/>
                      <p:nvPr/>
                    </p:nvSpPr>
                    <p:spPr>
                      <a:xfrm>
                        <a:off x="5530307" y="2651539"/>
                        <a:ext cx="360040" cy="339209"/>
                      </a:xfrm>
                      <a:prstGeom prst="ellipse">
                        <a:avLst/>
                      </a:prstGeom>
                      <a:solidFill>
                        <a:srgbClr val="FFFFD9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51" name="Ellipse 50"/>
                      <p:cNvSpPr/>
                      <p:nvPr/>
                    </p:nvSpPr>
                    <p:spPr>
                      <a:xfrm>
                        <a:off x="4673725" y="2651539"/>
                        <a:ext cx="360040" cy="339209"/>
                      </a:xfrm>
                      <a:prstGeom prst="ellipse">
                        <a:avLst/>
                      </a:prstGeom>
                      <a:solidFill>
                        <a:srgbClr val="FFFFD9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52" name="Ellipse 51"/>
                      <p:cNvSpPr/>
                      <p:nvPr/>
                    </p:nvSpPr>
                    <p:spPr>
                      <a:xfrm>
                        <a:off x="5114632" y="2651539"/>
                        <a:ext cx="360040" cy="339209"/>
                      </a:xfrm>
                      <a:prstGeom prst="ellipse">
                        <a:avLst/>
                      </a:prstGeom>
                      <a:solidFill>
                        <a:srgbClr val="FFFFD9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53" name="Ellipse 52"/>
                      <p:cNvSpPr/>
                      <p:nvPr/>
                    </p:nvSpPr>
                    <p:spPr>
                      <a:xfrm>
                        <a:off x="5951610" y="2651539"/>
                        <a:ext cx="360040" cy="339209"/>
                      </a:xfrm>
                      <a:prstGeom prst="ellipse">
                        <a:avLst/>
                      </a:prstGeom>
                      <a:solidFill>
                        <a:srgbClr val="FFFFD9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pic>
                  <p:nvPicPr>
                    <p:cNvPr id="33" name="Image 32" descr="Capture d’écran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biLevel thresh="7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930865" y="2760530"/>
                      <a:ext cx="228620" cy="19813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7" name="Image 76" descr="Capture d’écran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32520" y="2730213"/>
                      <a:ext cx="228620" cy="19813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8" name="Image 77" descr="Capture d’écran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biLevel thresh="7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326542" y="2722074"/>
                      <a:ext cx="228620" cy="19813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9" name="Image 78" descr="Capture d’écran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biLevel thresh="7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604868" y="2722073"/>
                      <a:ext cx="228620" cy="19813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0" name="Image 79" descr="Capture d’écran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biLevel thresh="75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021302" y="2760529"/>
                      <a:ext cx="228620" cy="19813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1" name="Image 80" descr="Capture d’écran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120391" y="2730212"/>
                      <a:ext cx="228620" cy="19813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2" name="Image 81" descr="Capture d’écran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436977" y="2730211"/>
                      <a:ext cx="228620" cy="19813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3" name="Image 82" descr="Capture d’écran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858280" y="2739839"/>
                      <a:ext cx="228620" cy="198137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40" name="Connecteur droit 39"/>
                  <p:cNvCxnSpPr>
                    <a:stCxn id="8" idx="0"/>
                  </p:cNvCxnSpPr>
                  <p:nvPr/>
                </p:nvCxnSpPr>
                <p:spPr>
                  <a:xfrm flipH="1">
                    <a:off x="3233110" y="2325442"/>
                    <a:ext cx="569507" cy="31464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Connecteur droit 54"/>
                  <p:cNvCxnSpPr/>
                  <p:nvPr/>
                </p:nvCxnSpPr>
                <p:spPr>
                  <a:xfrm flipH="1">
                    <a:off x="4011405" y="2436525"/>
                    <a:ext cx="265589" cy="20355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Connecteur droit 83"/>
                  <p:cNvCxnSpPr/>
                  <p:nvPr/>
                </p:nvCxnSpPr>
                <p:spPr>
                  <a:xfrm>
                    <a:off x="4719862" y="2440674"/>
                    <a:ext cx="0" cy="22989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Connecteur droit 84"/>
                  <p:cNvCxnSpPr/>
                  <p:nvPr/>
                </p:nvCxnSpPr>
                <p:spPr>
                  <a:xfrm>
                    <a:off x="4994888" y="2436525"/>
                    <a:ext cx="135820" cy="23404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Connecteur droit 85"/>
                  <p:cNvCxnSpPr/>
                  <p:nvPr/>
                </p:nvCxnSpPr>
                <p:spPr>
                  <a:xfrm>
                    <a:off x="5223362" y="2422174"/>
                    <a:ext cx="220875" cy="24839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Connecteur droit 86"/>
                  <p:cNvCxnSpPr/>
                  <p:nvPr/>
                </p:nvCxnSpPr>
                <p:spPr>
                  <a:xfrm>
                    <a:off x="5528221" y="2464575"/>
                    <a:ext cx="293027" cy="25532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Connecteur droit 93"/>
                  <p:cNvCxnSpPr/>
                  <p:nvPr/>
                </p:nvCxnSpPr>
                <p:spPr>
                  <a:xfrm flipH="1">
                    <a:off x="4387973" y="2457666"/>
                    <a:ext cx="79774" cy="21290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5" name="ZoneTexte 114"/>
                  <p:cNvSpPr txBox="1"/>
                  <p:nvPr/>
                </p:nvSpPr>
                <p:spPr>
                  <a:xfrm>
                    <a:off x="6174404" y="2104390"/>
                    <a:ext cx="2167204" cy="7830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/>
                      <a:t>dissection des asques et culture individuelle de chaque spore</a:t>
                    </a:r>
                  </a:p>
                </p:txBody>
              </p:sp>
              <p:grpSp>
                <p:nvGrpSpPr>
                  <p:cNvPr id="91" name="Groupe 90"/>
                  <p:cNvGrpSpPr/>
                  <p:nvPr/>
                </p:nvGrpSpPr>
                <p:grpSpPr>
                  <a:xfrm>
                    <a:off x="4893967" y="536657"/>
                    <a:ext cx="112806" cy="233659"/>
                    <a:chOff x="3203848" y="4603581"/>
                    <a:chExt cx="69659" cy="355362"/>
                  </a:xfrm>
                </p:grpSpPr>
                <p:sp>
                  <p:nvSpPr>
                    <p:cNvPr id="92" name="Rectangle 91"/>
                    <p:cNvSpPr/>
                    <p:nvPr/>
                  </p:nvSpPr>
                  <p:spPr>
                    <a:xfrm>
                      <a:off x="3203848" y="4603581"/>
                      <a:ext cx="69659" cy="161791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28575"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3" name="Rectangle 92"/>
                    <p:cNvSpPr/>
                    <p:nvPr/>
                  </p:nvSpPr>
                  <p:spPr>
                    <a:xfrm>
                      <a:off x="3203848" y="4797152"/>
                      <a:ext cx="69659" cy="161791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28575"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95" name="Groupe 94"/>
                  <p:cNvGrpSpPr/>
                  <p:nvPr/>
                </p:nvGrpSpPr>
                <p:grpSpPr>
                  <a:xfrm>
                    <a:off x="4900464" y="1124744"/>
                    <a:ext cx="112806" cy="233659"/>
                    <a:chOff x="3203848" y="4603581"/>
                    <a:chExt cx="69659" cy="355362"/>
                  </a:xfrm>
                </p:grpSpPr>
                <p:sp>
                  <p:nvSpPr>
                    <p:cNvPr id="96" name="Rectangle 95"/>
                    <p:cNvSpPr/>
                    <p:nvPr/>
                  </p:nvSpPr>
                  <p:spPr>
                    <a:xfrm>
                      <a:off x="3203848" y="4603581"/>
                      <a:ext cx="69659" cy="161791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28575"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7" name="Rectangle 96"/>
                    <p:cNvSpPr/>
                    <p:nvPr/>
                  </p:nvSpPr>
                  <p:spPr>
                    <a:xfrm>
                      <a:off x="3203848" y="4797152"/>
                      <a:ext cx="69659" cy="161791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28575"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sp>
                <p:nvSpPr>
                  <p:cNvPr id="3" name="Rectangle 2"/>
                  <p:cNvSpPr/>
                  <p:nvPr/>
                </p:nvSpPr>
                <p:spPr>
                  <a:xfrm>
                    <a:off x="3796510" y="838168"/>
                    <a:ext cx="214894" cy="241309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9" name="ZoneTexte 98"/>
                  <p:cNvSpPr txBox="1"/>
                  <p:nvPr/>
                </p:nvSpPr>
                <p:spPr>
                  <a:xfrm>
                    <a:off x="8245914" y="4045084"/>
                    <a:ext cx="637814" cy="220390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1900"/>
                      </a:lnSpc>
                    </a:pPr>
                    <a:r>
                      <a:rPr lang="fr-FR" dirty="0"/>
                      <a:t>b</a:t>
                    </a:r>
                    <a:r>
                      <a:rPr lang="fr-FR" baseline="30000" dirty="0"/>
                      <a:t>+</a:t>
                    </a:r>
                  </a:p>
                  <a:p>
                    <a:pPr>
                      <a:lnSpc>
                        <a:spcPts val="1900"/>
                      </a:lnSpc>
                    </a:pPr>
                    <a:r>
                      <a:rPr lang="fr-FR" dirty="0"/>
                      <a:t>b</a:t>
                    </a:r>
                    <a:r>
                      <a:rPr lang="fr-FR" baseline="30000" dirty="0"/>
                      <a:t>+</a:t>
                    </a:r>
                  </a:p>
                  <a:p>
                    <a:pPr>
                      <a:lnSpc>
                        <a:spcPts val="1900"/>
                      </a:lnSpc>
                    </a:pPr>
                    <a:r>
                      <a:rPr lang="fr-FR" dirty="0"/>
                      <a:t>b</a:t>
                    </a:r>
                    <a:r>
                      <a:rPr lang="fr-FR" baseline="30000" dirty="0"/>
                      <a:t>+</a:t>
                    </a:r>
                  </a:p>
                  <a:p>
                    <a:pPr>
                      <a:lnSpc>
                        <a:spcPts val="1900"/>
                      </a:lnSpc>
                    </a:pPr>
                    <a:r>
                      <a:rPr lang="fr-FR" dirty="0"/>
                      <a:t>b</a:t>
                    </a:r>
                    <a:r>
                      <a:rPr lang="fr-FR" baseline="30000" dirty="0"/>
                      <a:t>+</a:t>
                    </a:r>
                  </a:p>
                  <a:p>
                    <a:pPr>
                      <a:lnSpc>
                        <a:spcPts val="1900"/>
                      </a:lnSpc>
                    </a:pPr>
                    <a:r>
                      <a:rPr lang="fr-FR" dirty="0" smtClean="0"/>
                      <a:t>b</a:t>
                    </a:r>
                    <a:endParaRPr lang="fr-FR" baseline="30000" dirty="0"/>
                  </a:p>
                  <a:p>
                    <a:pPr>
                      <a:lnSpc>
                        <a:spcPts val="1900"/>
                      </a:lnSpc>
                    </a:pPr>
                    <a:r>
                      <a:rPr lang="fr-FR" dirty="0"/>
                      <a:t>b</a:t>
                    </a:r>
                    <a:endParaRPr lang="fr-FR" baseline="30000" dirty="0"/>
                  </a:p>
                  <a:p>
                    <a:pPr>
                      <a:lnSpc>
                        <a:spcPts val="1900"/>
                      </a:lnSpc>
                    </a:pPr>
                    <a:r>
                      <a:rPr lang="fr-FR" dirty="0"/>
                      <a:t>b</a:t>
                    </a:r>
                  </a:p>
                  <a:p>
                    <a:pPr>
                      <a:lnSpc>
                        <a:spcPts val="1900"/>
                      </a:lnSpc>
                    </a:pPr>
                    <a:r>
                      <a:rPr lang="fr-FR" dirty="0" smtClean="0"/>
                      <a:t>b</a:t>
                    </a:r>
                    <a:endParaRPr lang="fr-FR" dirty="0"/>
                  </a:p>
                </p:txBody>
              </p:sp>
            </p:grpSp>
            <p:cxnSp>
              <p:nvCxnSpPr>
                <p:cNvPr id="18" name="Connecteur droit 17"/>
                <p:cNvCxnSpPr>
                  <a:stCxn id="8" idx="4"/>
                </p:cNvCxnSpPr>
                <p:nvPr/>
              </p:nvCxnSpPr>
              <p:spPr>
                <a:xfrm flipV="1">
                  <a:off x="3516649" y="2216634"/>
                  <a:ext cx="386864" cy="192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Accolade ouvrante 21"/>
                <p:cNvSpPr/>
                <p:nvPr/>
              </p:nvSpPr>
              <p:spPr>
                <a:xfrm rot="16200000">
                  <a:off x="3042862" y="3821034"/>
                  <a:ext cx="288033" cy="4470061"/>
                </a:xfrm>
                <a:prstGeom prst="leftBrac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/>
                <p:cNvSpPr txBox="1"/>
                <p:nvPr/>
              </p:nvSpPr>
              <p:spPr>
                <a:xfrm>
                  <a:off x="-676434" y="6253734"/>
                  <a:ext cx="7726625" cy="565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b="1" dirty="0">
                      <a:sym typeface="Symbol"/>
                    </a:rPr>
                    <a:t> </a:t>
                  </a:r>
                  <a:r>
                    <a:rPr lang="fr-FR" sz="1400" b="1" dirty="0"/>
                    <a:t>corrélation entre crossing-over et </a:t>
                  </a:r>
                  <a:r>
                    <a:rPr lang="fr-FR" sz="1400" b="1" dirty="0">
                      <a:solidFill>
                        <a:srgbClr val="00D661"/>
                      </a:solidFill>
                    </a:rPr>
                    <a:t>conversion génique</a:t>
                  </a:r>
                </a:p>
                <a:p>
                  <a:pPr algn="ctr"/>
                  <a:endParaRPr lang="fr-FR" sz="100" b="1" dirty="0"/>
                </a:p>
                <a:p>
                  <a:pPr algn="ctr"/>
                  <a:r>
                    <a:rPr lang="fr-FR" sz="1400" b="1" dirty="0">
                      <a:sym typeface="Symbol"/>
                    </a:rPr>
                    <a:t>                                 </a:t>
                  </a:r>
                  <a:r>
                    <a:rPr lang="fr-FR" sz="1400" b="1" dirty="0"/>
                    <a:t>conversions géniques  sont trop fréquentes pour des réversions par mutations</a:t>
                  </a:r>
                </a:p>
              </p:txBody>
            </p:sp>
          </p:grpSp>
          <p:grpSp>
            <p:nvGrpSpPr>
              <p:cNvPr id="230" name="Groupe 229"/>
              <p:cNvGrpSpPr/>
              <p:nvPr/>
            </p:nvGrpSpPr>
            <p:grpSpPr>
              <a:xfrm>
                <a:off x="3838328" y="3684679"/>
                <a:ext cx="599913" cy="2004780"/>
                <a:chOff x="5735869" y="4194987"/>
                <a:chExt cx="655874" cy="2251767"/>
              </a:xfrm>
            </p:grpSpPr>
            <p:pic>
              <p:nvPicPr>
                <p:cNvPr id="244" name="Image 243" descr="Capture d’écran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35869" y="4194987"/>
                  <a:ext cx="655874" cy="2251767"/>
                </a:xfrm>
                <a:prstGeom prst="rect">
                  <a:avLst/>
                </a:prstGeom>
              </p:spPr>
            </p:pic>
            <p:pic>
              <p:nvPicPr>
                <p:cNvPr id="245" name="Image 244" descr="Capture d’écran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89411" y="4797397"/>
                  <a:ext cx="398921" cy="518960"/>
                </a:xfrm>
                <a:prstGeom prst="rect">
                  <a:avLst/>
                </a:prstGeom>
              </p:spPr>
            </p:pic>
          </p:grpSp>
          <p:pic>
            <p:nvPicPr>
              <p:cNvPr id="222" name="Image 221" descr="Capture d’écran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8407" y="3683338"/>
                <a:ext cx="599912" cy="2004780"/>
              </a:xfrm>
              <a:prstGeom prst="rect">
                <a:avLst/>
              </a:prstGeom>
            </p:spPr>
          </p:pic>
          <p:sp>
            <p:nvSpPr>
              <p:cNvPr id="249" name="Arc 248"/>
              <p:cNvSpPr/>
              <p:nvPr/>
            </p:nvSpPr>
            <p:spPr>
              <a:xfrm flipH="1">
                <a:off x="1269888" y="2051438"/>
                <a:ext cx="4242898" cy="3033746"/>
              </a:xfrm>
              <a:prstGeom prst="arc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2" name="Arc 251"/>
              <p:cNvSpPr/>
              <p:nvPr/>
            </p:nvSpPr>
            <p:spPr>
              <a:xfrm>
                <a:off x="4286820" y="2618481"/>
                <a:ext cx="3259112" cy="1620215"/>
              </a:xfrm>
              <a:prstGeom prst="arc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2" name="Connecteur droit avec flèche 31"/>
              <p:cNvCxnSpPr/>
              <p:nvPr/>
            </p:nvCxnSpPr>
            <p:spPr>
              <a:xfrm>
                <a:off x="4510249" y="2951320"/>
                <a:ext cx="1" cy="66500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0" name="Image 99" descr="Capture d’écra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492" y="4648588"/>
              <a:ext cx="269556" cy="473642"/>
            </a:xfrm>
            <a:prstGeom prst="rect">
              <a:avLst/>
            </a:prstGeom>
          </p:spPr>
        </p:pic>
      </p:grpSp>
      <p:cxnSp>
        <p:nvCxnSpPr>
          <p:cNvPr id="10" name="Connecteur droit 9"/>
          <p:cNvCxnSpPr/>
          <p:nvPr/>
        </p:nvCxnSpPr>
        <p:spPr>
          <a:xfrm>
            <a:off x="770452" y="4150151"/>
            <a:ext cx="4616163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>
            <a:off x="686313" y="5109956"/>
            <a:ext cx="4616163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 flipH="1" flipV="1">
            <a:off x="4080329" y="385181"/>
            <a:ext cx="179368" cy="1077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ZoneTexte 157"/>
          <p:cNvSpPr txBox="1"/>
          <p:nvPr/>
        </p:nvSpPr>
        <p:spPr>
          <a:xfrm>
            <a:off x="5192700" y="3726993"/>
            <a:ext cx="423489" cy="2041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fr-FR" dirty="0" smtClean="0"/>
              <a:t>e</a:t>
            </a:r>
            <a:r>
              <a:rPr lang="fr-FR" baseline="30000" dirty="0" smtClean="0"/>
              <a:t>+</a:t>
            </a:r>
            <a:endParaRPr lang="fr-FR" dirty="0" smtClean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r>
              <a:rPr lang="fr-FR" baseline="30000" dirty="0" smtClean="0"/>
              <a:t>+</a:t>
            </a:r>
            <a:endParaRPr lang="fr-FR" dirty="0" smtClean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r>
              <a:rPr lang="fr-FR" baseline="30000" dirty="0"/>
              <a:t>+</a:t>
            </a:r>
            <a:endParaRPr lang="fr-FR" dirty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r>
              <a:rPr lang="fr-FR" baseline="30000" dirty="0"/>
              <a:t>+</a:t>
            </a:r>
            <a:endParaRPr lang="fr-FR" dirty="0"/>
          </a:p>
          <a:p>
            <a:pPr>
              <a:lnSpc>
                <a:spcPts val="1900"/>
              </a:lnSpc>
            </a:pPr>
            <a:r>
              <a:rPr lang="fr-FR" dirty="0" smtClean="0"/>
              <a:t>e</a:t>
            </a:r>
          </a:p>
          <a:p>
            <a:pPr>
              <a:lnSpc>
                <a:spcPts val="1900"/>
              </a:lnSpc>
            </a:pPr>
            <a:r>
              <a:rPr lang="fr-FR" dirty="0" smtClean="0"/>
              <a:t>e</a:t>
            </a:r>
            <a:endParaRPr lang="fr-FR" baseline="30000" dirty="0"/>
          </a:p>
          <a:p>
            <a:pPr>
              <a:lnSpc>
                <a:spcPts val="1900"/>
              </a:lnSpc>
            </a:pPr>
            <a:r>
              <a:rPr lang="fr-FR" dirty="0" smtClean="0"/>
              <a:t>e</a:t>
            </a:r>
            <a:r>
              <a:rPr lang="fr-FR" baseline="30000" dirty="0"/>
              <a:t>+</a:t>
            </a:r>
            <a:endParaRPr lang="fr-FR" dirty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r>
              <a:rPr lang="fr-FR" baseline="30000" dirty="0" smtClean="0"/>
              <a:t>+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115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ZoneTexte 71"/>
          <p:cNvSpPr txBox="1"/>
          <p:nvPr/>
        </p:nvSpPr>
        <p:spPr>
          <a:xfrm>
            <a:off x="5192700" y="3726993"/>
            <a:ext cx="423489" cy="2041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fr-FR" dirty="0" smtClean="0"/>
              <a:t>e</a:t>
            </a:r>
            <a:r>
              <a:rPr lang="fr-FR" baseline="30000" dirty="0" smtClean="0"/>
              <a:t>+</a:t>
            </a:r>
            <a:endParaRPr lang="fr-FR" dirty="0" smtClean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r>
              <a:rPr lang="fr-FR" baseline="30000" dirty="0" smtClean="0"/>
              <a:t>+</a:t>
            </a:r>
            <a:endParaRPr lang="fr-FR" dirty="0" smtClean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r>
              <a:rPr lang="fr-FR" baseline="30000" dirty="0"/>
              <a:t>+</a:t>
            </a:r>
            <a:endParaRPr lang="fr-FR" dirty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r>
              <a:rPr lang="fr-FR" baseline="30000" dirty="0"/>
              <a:t>+</a:t>
            </a:r>
            <a:endParaRPr lang="fr-FR" dirty="0"/>
          </a:p>
          <a:p>
            <a:pPr>
              <a:lnSpc>
                <a:spcPts val="1900"/>
              </a:lnSpc>
            </a:pPr>
            <a:r>
              <a:rPr lang="fr-FR" dirty="0" smtClean="0"/>
              <a:t>e</a:t>
            </a:r>
          </a:p>
          <a:p>
            <a:pPr>
              <a:lnSpc>
                <a:spcPts val="1900"/>
              </a:lnSpc>
            </a:pPr>
            <a:r>
              <a:rPr lang="fr-FR" dirty="0" smtClean="0"/>
              <a:t>e</a:t>
            </a:r>
            <a:endParaRPr lang="fr-FR" baseline="30000" dirty="0"/>
          </a:p>
          <a:p>
            <a:pPr>
              <a:lnSpc>
                <a:spcPts val="1900"/>
              </a:lnSpc>
            </a:pPr>
            <a:r>
              <a:rPr lang="fr-FR" dirty="0" smtClean="0"/>
              <a:t>e</a:t>
            </a:r>
            <a:r>
              <a:rPr lang="fr-FR" baseline="30000" dirty="0"/>
              <a:t>+</a:t>
            </a:r>
            <a:endParaRPr lang="fr-FR" dirty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r>
              <a:rPr lang="fr-FR" baseline="30000" dirty="0" smtClean="0"/>
              <a:t>+</a:t>
            </a:r>
            <a:endParaRPr lang="fr-FR" dirty="0"/>
          </a:p>
        </p:txBody>
      </p:sp>
      <p:sp>
        <p:nvSpPr>
          <p:cNvPr id="71" name="ZoneTexte 70"/>
          <p:cNvSpPr txBox="1"/>
          <p:nvPr/>
        </p:nvSpPr>
        <p:spPr>
          <a:xfrm>
            <a:off x="3388925" y="3726993"/>
            <a:ext cx="423489" cy="2041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fr-FR" dirty="0" smtClean="0"/>
              <a:t>e</a:t>
            </a:r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endParaRPr lang="fr-FR" dirty="0" smtClean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r>
              <a:rPr lang="fr-FR" baseline="30000" dirty="0" smtClean="0"/>
              <a:t>+</a:t>
            </a:r>
            <a:endParaRPr lang="fr-FR" dirty="0" smtClean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r>
              <a:rPr lang="fr-FR" baseline="30000" dirty="0" smtClean="0"/>
              <a:t>+</a:t>
            </a:r>
            <a:endParaRPr lang="fr-FR" dirty="0" smtClean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  <a:endParaRPr lang="fr-FR" baseline="30000" dirty="0"/>
          </a:p>
          <a:p>
            <a:pPr>
              <a:lnSpc>
                <a:spcPts val="1900"/>
              </a:lnSpc>
            </a:pPr>
            <a:r>
              <a:rPr lang="fr-FR" dirty="0" smtClean="0"/>
              <a:t>e</a:t>
            </a:r>
            <a:endParaRPr lang="fr-FR" baseline="30000" dirty="0"/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</a:p>
          <a:p>
            <a:pPr>
              <a:lnSpc>
                <a:spcPts val="1900"/>
              </a:lnSpc>
            </a:pPr>
            <a:r>
              <a:rPr lang="fr-FR" dirty="0"/>
              <a:t>e</a:t>
            </a:r>
          </a:p>
        </p:txBody>
      </p:sp>
      <p:pic>
        <p:nvPicPr>
          <p:cNvPr id="104" name="Image 103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762316"/>
            <a:ext cx="828789" cy="1970940"/>
          </a:xfrm>
          <a:prstGeom prst="rect">
            <a:avLst/>
          </a:prstGeom>
        </p:spPr>
      </p:pic>
      <p:pic>
        <p:nvPicPr>
          <p:cNvPr id="101" name="Image 100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4207">
            <a:off x="3444168" y="1674282"/>
            <a:ext cx="2045777" cy="680117"/>
          </a:xfrm>
          <a:prstGeom prst="rect">
            <a:avLst/>
          </a:prstGeom>
        </p:spPr>
      </p:pic>
      <p:pic>
        <p:nvPicPr>
          <p:cNvPr id="100" name="Image 99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081" y="97751"/>
            <a:ext cx="2318985" cy="1299452"/>
          </a:xfrm>
          <a:prstGeom prst="rect">
            <a:avLst/>
          </a:prstGeom>
        </p:spPr>
      </p:pic>
      <p:grpSp>
        <p:nvGrpSpPr>
          <p:cNvPr id="43" name="Groupe 42"/>
          <p:cNvGrpSpPr/>
          <p:nvPr/>
        </p:nvGrpSpPr>
        <p:grpSpPr>
          <a:xfrm>
            <a:off x="670861" y="0"/>
            <a:ext cx="7802278" cy="6624735"/>
            <a:chOff x="672922" y="-10391"/>
            <a:chExt cx="7802278" cy="6624735"/>
          </a:xfrm>
        </p:grpSpPr>
        <p:pic>
          <p:nvPicPr>
            <p:cNvPr id="222" name="Image 221" descr="Capture d’écra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8" y="3745467"/>
              <a:ext cx="599912" cy="2004781"/>
            </a:xfrm>
            <a:prstGeom prst="rect">
              <a:avLst/>
            </a:prstGeom>
          </p:spPr>
        </p:pic>
        <p:grpSp>
          <p:nvGrpSpPr>
            <p:cNvPr id="240" name="Groupe 239"/>
            <p:cNvGrpSpPr/>
            <p:nvPr/>
          </p:nvGrpSpPr>
          <p:grpSpPr>
            <a:xfrm>
              <a:off x="3739778" y="3755590"/>
              <a:ext cx="1325660" cy="1994658"/>
              <a:chOff x="3251536" y="4269666"/>
              <a:chExt cx="1514693" cy="2272471"/>
            </a:xfrm>
          </p:grpSpPr>
          <p:pic>
            <p:nvPicPr>
              <p:cNvPr id="242" name="Image 241" descr="Capture d’écran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1536" y="4269666"/>
                <a:ext cx="950893" cy="2272471"/>
              </a:xfrm>
              <a:prstGeom prst="rect">
                <a:avLst/>
              </a:prstGeom>
            </p:spPr>
          </p:pic>
          <p:pic>
            <p:nvPicPr>
              <p:cNvPr id="243" name="Image 242" descr="Capture d’écran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6703" y="5373290"/>
                <a:ext cx="416040" cy="541230"/>
              </a:xfrm>
              <a:prstGeom prst="rect">
                <a:avLst/>
              </a:prstGeom>
            </p:spPr>
          </p:pic>
          <p:pic>
            <p:nvPicPr>
              <p:cNvPr id="68" name="Image 67" descr="Capture d’écran">
                <a:extLst>
                  <a:ext uri="{FF2B5EF4-FFF2-40B4-BE49-F238E27FC236}">
                    <a16:creationId xmlns:a16="http://schemas.microsoft.com/office/drawing/2014/main" id="{C76168F1-F65F-4331-B07A-0DEE71B21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0190" y="4336359"/>
                <a:ext cx="416039" cy="541230"/>
              </a:xfrm>
              <a:prstGeom prst="rect">
                <a:avLst/>
              </a:prstGeom>
            </p:spPr>
          </p:pic>
        </p:grpSp>
        <p:grpSp>
          <p:nvGrpSpPr>
            <p:cNvPr id="24" name="Groupe 23"/>
            <p:cNvGrpSpPr/>
            <p:nvPr/>
          </p:nvGrpSpPr>
          <p:grpSpPr>
            <a:xfrm>
              <a:off x="672922" y="-10391"/>
              <a:ext cx="7802278" cy="6624735"/>
              <a:chOff x="629594" y="-90692"/>
              <a:chExt cx="8138713" cy="6954455"/>
            </a:xfrm>
          </p:grpSpPr>
          <p:grpSp>
            <p:nvGrpSpPr>
              <p:cNvPr id="6" name="Groupe 5"/>
              <p:cNvGrpSpPr/>
              <p:nvPr/>
            </p:nvGrpSpPr>
            <p:grpSpPr>
              <a:xfrm>
                <a:off x="1593126" y="-90692"/>
                <a:ext cx="7175181" cy="6042765"/>
                <a:chOff x="1624728" y="49491"/>
                <a:chExt cx="7315193" cy="6213937"/>
              </a:xfrm>
            </p:grpSpPr>
            <p:grpSp>
              <p:nvGrpSpPr>
                <p:cNvPr id="2" name="Groupe 1"/>
                <p:cNvGrpSpPr/>
                <p:nvPr/>
              </p:nvGrpSpPr>
              <p:grpSpPr>
                <a:xfrm>
                  <a:off x="3305851" y="49491"/>
                  <a:ext cx="2473491" cy="1720159"/>
                  <a:chOff x="2987287" y="724119"/>
                  <a:chExt cx="2617341" cy="2045859"/>
                </a:xfrm>
              </p:grpSpPr>
              <p:sp>
                <p:nvSpPr>
                  <p:cNvPr id="59" name="ZoneTexte 58"/>
                  <p:cNvSpPr txBox="1"/>
                  <p:nvPr/>
                </p:nvSpPr>
                <p:spPr>
                  <a:xfrm>
                    <a:off x="2987287" y="1153343"/>
                    <a:ext cx="394174" cy="130401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200" dirty="0"/>
                      <a:t>1</a:t>
                    </a:r>
                  </a:p>
                  <a:p>
                    <a:r>
                      <a:rPr lang="fr-FR" sz="1200" dirty="0"/>
                      <a:t>2</a:t>
                    </a:r>
                  </a:p>
                  <a:p>
                    <a:endParaRPr lang="fr-FR" sz="1200" dirty="0"/>
                  </a:p>
                  <a:p>
                    <a:r>
                      <a:rPr lang="fr-FR" sz="1200" dirty="0"/>
                      <a:t>3</a:t>
                    </a:r>
                  </a:p>
                  <a:p>
                    <a:r>
                      <a:rPr lang="fr-FR" sz="1200" dirty="0"/>
                      <a:t>4</a:t>
                    </a:r>
                  </a:p>
                </p:txBody>
              </p:sp>
              <p:sp>
                <p:nvSpPr>
                  <p:cNvPr id="60" name="ZoneTexte 59"/>
                  <p:cNvSpPr txBox="1"/>
                  <p:nvPr/>
                </p:nvSpPr>
                <p:spPr>
                  <a:xfrm>
                    <a:off x="3436090" y="724119"/>
                    <a:ext cx="2168538" cy="47418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dirty="0"/>
                      <a:t>a</a:t>
                    </a:r>
                    <a:r>
                      <a:rPr lang="fr-FR" baseline="30000" dirty="0"/>
                      <a:t>+</a:t>
                    </a:r>
                    <a:r>
                      <a:rPr lang="fr-FR" dirty="0"/>
                      <a:t>     e</a:t>
                    </a:r>
                    <a:r>
                      <a:rPr lang="fr-FR" baseline="30000" dirty="0"/>
                      <a:t>+</a:t>
                    </a:r>
                    <a:r>
                      <a:rPr lang="fr-FR" dirty="0"/>
                      <a:t>       </a:t>
                    </a:r>
                    <a:r>
                      <a:rPr lang="fr-FR" dirty="0" smtClean="0"/>
                      <a:t>b</a:t>
                    </a:r>
                    <a:r>
                      <a:rPr lang="fr-FR" baseline="30000" dirty="0"/>
                      <a:t> +</a:t>
                    </a:r>
                    <a:endParaRPr lang="fr-FR" dirty="0"/>
                  </a:p>
                </p:txBody>
              </p:sp>
              <p:sp>
                <p:nvSpPr>
                  <p:cNvPr id="98" name="ZoneTexte 97"/>
                  <p:cNvSpPr txBox="1"/>
                  <p:nvPr/>
                </p:nvSpPr>
                <p:spPr>
                  <a:xfrm>
                    <a:off x="3422426" y="2295791"/>
                    <a:ext cx="2168538" cy="474187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dirty="0"/>
                      <a:t>a       e        </a:t>
                    </a:r>
                    <a:r>
                      <a:rPr lang="fr-FR" dirty="0" smtClean="0"/>
                      <a:t>b</a:t>
                    </a:r>
                    <a:endParaRPr lang="fr-FR" baseline="30000" dirty="0"/>
                  </a:p>
                </p:txBody>
              </p:sp>
            </p:grpSp>
            <p:pic>
              <p:nvPicPr>
                <p:cNvPr id="28" name="Image 27" descr="Capture d’écran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5344" y="4059525"/>
                  <a:ext cx="636763" cy="2121817"/>
                </a:xfrm>
                <a:prstGeom prst="rect">
                  <a:avLst/>
                </a:prstGeom>
              </p:spPr>
            </p:pic>
            <p:sp>
              <p:nvSpPr>
                <p:cNvPr id="69" name="ZoneTexte 68"/>
                <p:cNvSpPr txBox="1"/>
                <p:nvPr/>
              </p:nvSpPr>
              <p:spPr>
                <a:xfrm>
                  <a:off x="1624728" y="4059521"/>
                  <a:ext cx="450370" cy="22039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900"/>
                    </a:lnSpc>
                  </a:pPr>
                  <a:r>
                    <a:rPr lang="fr-FR" dirty="0" smtClean="0"/>
                    <a:t>a</a:t>
                  </a:r>
                  <a:endParaRPr lang="fr-FR" baseline="30000" dirty="0" smtClean="0"/>
                </a:p>
                <a:p>
                  <a:pPr>
                    <a:lnSpc>
                      <a:spcPts val="1900"/>
                    </a:lnSpc>
                  </a:pPr>
                  <a:r>
                    <a:rPr lang="fr-FR" dirty="0" smtClean="0"/>
                    <a:t>a</a:t>
                  </a:r>
                  <a:endParaRPr lang="fr-FR" baseline="30000" dirty="0" smtClean="0"/>
                </a:p>
                <a:p>
                  <a:pPr>
                    <a:lnSpc>
                      <a:spcPts val="1900"/>
                    </a:lnSpc>
                  </a:pPr>
                  <a:r>
                    <a:rPr lang="fr-FR" dirty="0" smtClean="0"/>
                    <a:t>a</a:t>
                  </a:r>
                  <a:r>
                    <a:rPr lang="fr-FR" baseline="30000" dirty="0" smtClean="0"/>
                    <a:t>+</a:t>
                  </a:r>
                  <a:endParaRPr lang="fr-FR" dirty="0" smtClean="0"/>
                </a:p>
                <a:p>
                  <a:pPr>
                    <a:lnSpc>
                      <a:spcPts val="1900"/>
                    </a:lnSpc>
                  </a:pPr>
                  <a:r>
                    <a:rPr lang="fr-FR" dirty="0" smtClean="0"/>
                    <a:t>a</a:t>
                  </a:r>
                  <a:r>
                    <a:rPr lang="fr-FR" baseline="30000" dirty="0" smtClean="0"/>
                    <a:t>+</a:t>
                  </a:r>
                  <a:endParaRPr lang="fr-FR" dirty="0" smtClean="0"/>
                </a:p>
                <a:p>
                  <a:pPr>
                    <a:lnSpc>
                      <a:spcPts val="1900"/>
                    </a:lnSpc>
                  </a:pPr>
                  <a:r>
                    <a:rPr lang="fr-FR" dirty="0" smtClean="0"/>
                    <a:t>a</a:t>
                  </a:r>
                  <a:r>
                    <a:rPr lang="fr-FR" baseline="30000" dirty="0"/>
                    <a:t>+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a</a:t>
                  </a:r>
                  <a:r>
                    <a:rPr lang="fr-FR" baseline="30000" dirty="0"/>
                    <a:t>+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a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a</a:t>
                  </a:r>
                </a:p>
              </p:txBody>
            </p:sp>
            <p:cxnSp>
              <p:nvCxnSpPr>
                <p:cNvPr id="34" name="Connecteur droit avec flèche 33"/>
                <p:cNvCxnSpPr/>
                <p:nvPr/>
              </p:nvCxnSpPr>
              <p:spPr>
                <a:xfrm>
                  <a:off x="4609811" y="1730442"/>
                  <a:ext cx="0" cy="3240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8" name="Groupe 37"/>
                <p:cNvGrpSpPr/>
                <p:nvPr/>
              </p:nvGrpSpPr>
              <p:grpSpPr>
                <a:xfrm>
                  <a:off x="2947354" y="2719895"/>
                  <a:ext cx="3191663" cy="327303"/>
                  <a:chOff x="2865155" y="2651539"/>
                  <a:chExt cx="3287455" cy="347348"/>
                </a:xfrm>
              </p:grpSpPr>
              <p:grpSp>
                <p:nvGrpSpPr>
                  <p:cNvPr id="31" name="Groupe 30"/>
                  <p:cNvGrpSpPr/>
                  <p:nvPr/>
                </p:nvGrpSpPr>
                <p:grpSpPr>
                  <a:xfrm>
                    <a:off x="2865155" y="2651539"/>
                    <a:ext cx="3287455" cy="347348"/>
                    <a:chOff x="3024195" y="2643400"/>
                    <a:chExt cx="3287455" cy="347348"/>
                  </a:xfrm>
                </p:grpSpPr>
                <p:sp>
                  <p:nvSpPr>
                    <p:cNvPr id="14" name="Ellipse 13"/>
                    <p:cNvSpPr/>
                    <p:nvPr/>
                  </p:nvSpPr>
                  <p:spPr>
                    <a:xfrm>
                      <a:off x="3024195" y="2651539"/>
                      <a:ext cx="360040" cy="339209"/>
                    </a:xfrm>
                    <a:prstGeom prst="ellipse">
                      <a:avLst/>
                    </a:prstGeom>
                    <a:solidFill>
                      <a:srgbClr val="FFFFD9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4" name="Ellipse 43"/>
                    <p:cNvSpPr/>
                    <p:nvPr/>
                  </p:nvSpPr>
                  <p:spPr>
                    <a:xfrm>
                      <a:off x="3419872" y="2643400"/>
                      <a:ext cx="360040" cy="339209"/>
                    </a:xfrm>
                    <a:prstGeom prst="ellipse">
                      <a:avLst/>
                    </a:prstGeom>
                    <a:solidFill>
                      <a:srgbClr val="FFFFD9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8" name="Ellipse 47"/>
                    <p:cNvSpPr/>
                    <p:nvPr/>
                  </p:nvSpPr>
                  <p:spPr>
                    <a:xfrm>
                      <a:off x="3829100" y="2643401"/>
                      <a:ext cx="360040" cy="339209"/>
                    </a:xfrm>
                    <a:prstGeom prst="ellipse">
                      <a:avLst/>
                    </a:prstGeom>
                    <a:solidFill>
                      <a:srgbClr val="FFFFD9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9" name="Ellipse 48"/>
                    <p:cNvSpPr/>
                    <p:nvPr/>
                  </p:nvSpPr>
                  <p:spPr>
                    <a:xfrm>
                      <a:off x="4248653" y="2651539"/>
                      <a:ext cx="360040" cy="339209"/>
                    </a:xfrm>
                    <a:prstGeom prst="ellipse">
                      <a:avLst/>
                    </a:prstGeom>
                    <a:solidFill>
                      <a:srgbClr val="FFFFD9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50" name="Ellipse 49"/>
                    <p:cNvSpPr/>
                    <p:nvPr/>
                  </p:nvSpPr>
                  <p:spPr>
                    <a:xfrm>
                      <a:off x="5530307" y="2651539"/>
                      <a:ext cx="360040" cy="339209"/>
                    </a:xfrm>
                    <a:prstGeom prst="ellipse">
                      <a:avLst/>
                    </a:prstGeom>
                    <a:solidFill>
                      <a:srgbClr val="FFFFD9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51" name="Ellipse 50"/>
                    <p:cNvSpPr/>
                    <p:nvPr/>
                  </p:nvSpPr>
                  <p:spPr>
                    <a:xfrm>
                      <a:off x="4673725" y="2651539"/>
                      <a:ext cx="360040" cy="339209"/>
                    </a:xfrm>
                    <a:prstGeom prst="ellipse">
                      <a:avLst/>
                    </a:prstGeom>
                    <a:solidFill>
                      <a:srgbClr val="FFFFD9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52" name="Ellipse 51"/>
                    <p:cNvSpPr/>
                    <p:nvPr/>
                  </p:nvSpPr>
                  <p:spPr>
                    <a:xfrm>
                      <a:off x="5114632" y="2651539"/>
                      <a:ext cx="360040" cy="339209"/>
                    </a:xfrm>
                    <a:prstGeom prst="ellipse">
                      <a:avLst/>
                    </a:prstGeom>
                    <a:solidFill>
                      <a:srgbClr val="FFFFD9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53" name="Ellipse 52"/>
                    <p:cNvSpPr/>
                    <p:nvPr/>
                  </p:nvSpPr>
                  <p:spPr>
                    <a:xfrm>
                      <a:off x="5951610" y="2651539"/>
                      <a:ext cx="360040" cy="339209"/>
                    </a:xfrm>
                    <a:prstGeom prst="ellipse">
                      <a:avLst/>
                    </a:prstGeom>
                    <a:solidFill>
                      <a:srgbClr val="FFFFD9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pic>
                <p:nvPicPr>
                  <p:cNvPr id="33" name="Image 32" descr="Capture d’écran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biLevel thresh="75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44256" y="2739839"/>
                    <a:ext cx="228620" cy="198137"/>
                  </a:xfrm>
                  <a:prstGeom prst="rect">
                    <a:avLst/>
                  </a:prstGeom>
                </p:spPr>
              </p:pic>
              <p:pic>
                <p:nvPicPr>
                  <p:cNvPr id="77" name="Image 76" descr="Capture d’écran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lum bright="70000" contrast="-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11947" y="2745536"/>
                    <a:ext cx="228620" cy="198137"/>
                  </a:xfrm>
                  <a:prstGeom prst="rect">
                    <a:avLst/>
                  </a:prstGeom>
                </p:spPr>
              </p:pic>
              <p:pic>
                <p:nvPicPr>
                  <p:cNvPr id="78" name="Image 77" descr="Capture d’écran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biLevel thresh="75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40658" y="2734610"/>
                    <a:ext cx="228620" cy="198137"/>
                  </a:xfrm>
                  <a:prstGeom prst="rect">
                    <a:avLst/>
                  </a:prstGeom>
                </p:spPr>
              </p:pic>
              <p:pic>
                <p:nvPicPr>
                  <p:cNvPr id="79" name="Image 78" descr="Capture d’écran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biLevel thresh="75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04868" y="2722073"/>
                    <a:ext cx="228620" cy="198137"/>
                  </a:xfrm>
                  <a:prstGeom prst="rect">
                    <a:avLst/>
                  </a:prstGeom>
                </p:spPr>
              </p:pic>
              <p:pic>
                <p:nvPicPr>
                  <p:cNvPr id="80" name="Image 79" descr="Capture d’écran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biLevel thresh="75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21302" y="2760529"/>
                    <a:ext cx="228620" cy="198137"/>
                  </a:xfrm>
                  <a:prstGeom prst="rect">
                    <a:avLst/>
                  </a:prstGeom>
                </p:spPr>
              </p:pic>
              <p:pic>
                <p:nvPicPr>
                  <p:cNvPr id="81" name="Image 80" descr="Capture d’écran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lum bright="70000" contrast="-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15844" y="2722073"/>
                    <a:ext cx="228620" cy="198137"/>
                  </a:xfrm>
                  <a:prstGeom prst="rect">
                    <a:avLst/>
                  </a:prstGeom>
                </p:spPr>
              </p:pic>
              <p:pic>
                <p:nvPicPr>
                  <p:cNvPr id="82" name="Image 81" descr="Capture d’écran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lum bright="70000" contrast="-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36977" y="2730211"/>
                    <a:ext cx="228620" cy="198137"/>
                  </a:xfrm>
                  <a:prstGeom prst="rect">
                    <a:avLst/>
                  </a:prstGeom>
                </p:spPr>
              </p:pic>
              <p:pic>
                <p:nvPicPr>
                  <p:cNvPr id="83" name="Image 82" descr="Capture d’écran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lum bright="70000" contrast="-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58280" y="2739839"/>
                    <a:ext cx="228620" cy="198137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40" name="Connecteur droit 39"/>
                <p:cNvCxnSpPr/>
                <p:nvPr/>
              </p:nvCxnSpPr>
              <p:spPr>
                <a:xfrm flipH="1">
                  <a:off x="3233111" y="2436525"/>
                  <a:ext cx="301902" cy="2035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/>
                <p:cNvCxnSpPr/>
                <p:nvPr/>
              </p:nvCxnSpPr>
              <p:spPr>
                <a:xfrm flipH="1">
                  <a:off x="4011407" y="2436525"/>
                  <a:ext cx="154607" cy="2035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necteur droit 83"/>
                <p:cNvCxnSpPr/>
                <p:nvPr/>
              </p:nvCxnSpPr>
              <p:spPr>
                <a:xfrm>
                  <a:off x="4719862" y="2440674"/>
                  <a:ext cx="0" cy="22989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necteur droit 84"/>
                <p:cNvCxnSpPr/>
                <p:nvPr/>
              </p:nvCxnSpPr>
              <p:spPr>
                <a:xfrm>
                  <a:off x="4994888" y="2436525"/>
                  <a:ext cx="135820" cy="2340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necteur droit 85"/>
                <p:cNvCxnSpPr/>
                <p:nvPr/>
              </p:nvCxnSpPr>
              <p:spPr>
                <a:xfrm>
                  <a:off x="5274090" y="2440674"/>
                  <a:ext cx="170148" cy="22989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necteur droit 86"/>
                <p:cNvCxnSpPr/>
                <p:nvPr/>
              </p:nvCxnSpPr>
              <p:spPr>
                <a:xfrm>
                  <a:off x="5570194" y="2464575"/>
                  <a:ext cx="251055" cy="2553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93"/>
                <p:cNvCxnSpPr/>
                <p:nvPr/>
              </p:nvCxnSpPr>
              <p:spPr>
                <a:xfrm flipH="1">
                  <a:off x="4387974" y="2422174"/>
                  <a:ext cx="39887" cy="24839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ZoneTexte 114"/>
                <p:cNvSpPr txBox="1"/>
                <p:nvPr/>
              </p:nvSpPr>
              <p:spPr>
                <a:xfrm>
                  <a:off x="6309766" y="2190022"/>
                  <a:ext cx="2167203" cy="7830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/>
                    <a:t>dissection des asques et culture individuelle de chaque spore</a:t>
                  </a:r>
                </a:p>
              </p:txBody>
            </p:sp>
            <p:grpSp>
              <p:nvGrpSpPr>
                <p:cNvPr id="91" name="Groupe 90"/>
                <p:cNvGrpSpPr/>
                <p:nvPr/>
              </p:nvGrpSpPr>
              <p:grpSpPr>
                <a:xfrm>
                  <a:off x="4882083" y="440490"/>
                  <a:ext cx="112806" cy="243096"/>
                  <a:chOff x="3196509" y="4457320"/>
                  <a:chExt cx="69659" cy="369714"/>
                </a:xfrm>
              </p:grpSpPr>
              <p:sp>
                <p:nvSpPr>
                  <p:cNvPr id="92" name="Rectangle 91"/>
                  <p:cNvSpPr/>
                  <p:nvPr/>
                </p:nvSpPr>
                <p:spPr>
                  <a:xfrm>
                    <a:off x="3196509" y="4457320"/>
                    <a:ext cx="69659" cy="161790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3" name="Rectangle 92"/>
                  <p:cNvSpPr/>
                  <p:nvPr/>
                </p:nvSpPr>
                <p:spPr>
                  <a:xfrm>
                    <a:off x="3196509" y="4665244"/>
                    <a:ext cx="69659" cy="161790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95" name="Groupe 94"/>
                <p:cNvGrpSpPr/>
                <p:nvPr/>
              </p:nvGrpSpPr>
              <p:grpSpPr>
                <a:xfrm>
                  <a:off x="4881136" y="1057503"/>
                  <a:ext cx="112806" cy="253002"/>
                  <a:chOff x="3191913" y="4501307"/>
                  <a:chExt cx="69659" cy="384779"/>
                </a:xfrm>
              </p:grpSpPr>
              <p:sp>
                <p:nvSpPr>
                  <p:cNvPr id="96" name="Rectangle 95"/>
                  <p:cNvSpPr/>
                  <p:nvPr/>
                </p:nvSpPr>
                <p:spPr>
                  <a:xfrm>
                    <a:off x="3191913" y="4501307"/>
                    <a:ext cx="69659" cy="161790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>
                  <a:xfrm>
                    <a:off x="3191913" y="4724294"/>
                    <a:ext cx="69659" cy="161792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3" name="Rectangle 2"/>
                <p:cNvSpPr/>
                <p:nvPr/>
              </p:nvSpPr>
              <p:spPr>
                <a:xfrm>
                  <a:off x="3728805" y="737336"/>
                  <a:ext cx="244775" cy="245378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9" name="ZoneTexte 98"/>
                <p:cNvSpPr txBox="1"/>
                <p:nvPr/>
              </p:nvSpPr>
              <p:spPr>
                <a:xfrm>
                  <a:off x="8302107" y="4018480"/>
                  <a:ext cx="637814" cy="22039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900"/>
                    </a:lnSpc>
                  </a:pPr>
                  <a:r>
                    <a:rPr lang="fr-FR" dirty="0" smtClean="0"/>
                    <a:t>b</a:t>
                  </a:r>
                  <a:r>
                    <a:rPr lang="fr-FR" baseline="30000" dirty="0"/>
                    <a:t>+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b</a:t>
                  </a:r>
                  <a:r>
                    <a:rPr lang="fr-FR" baseline="30000" dirty="0"/>
                    <a:t>+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b</a:t>
                  </a:r>
                  <a:r>
                    <a:rPr lang="fr-FR" baseline="30000" dirty="0"/>
                    <a:t>+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 smtClean="0"/>
                    <a:t>b</a:t>
                  </a:r>
                  <a:r>
                    <a:rPr lang="fr-FR" baseline="30000" dirty="0" smtClean="0"/>
                    <a:t>+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 smtClean="0"/>
                    <a:t>b</a:t>
                  </a:r>
                  <a:endParaRPr lang="fr-FR" baseline="30000" dirty="0"/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b</a:t>
                  </a:r>
                  <a:endParaRPr lang="fr-FR" baseline="30000" dirty="0"/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b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 smtClean="0"/>
                    <a:t>b</a:t>
                  </a:r>
                  <a:endParaRPr lang="fr-FR" dirty="0"/>
                </a:p>
              </p:txBody>
            </p:sp>
          </p:grpSp>
          <p:cxnSp>
            <p:nvCxnSpPr>
              <p:cNvPr id="18" name="Connecteur droit 17"/>
              <p:cNvCxnSpPr/>
              <p:nvPr/>
            </p:nvCxnSpPr>
            <p:spPr>
              <a:xfrm flipV="1">
                <a:off x="3516649" y="2234623"/>
                <a:ext cx="308617" cy="1749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Accolade ouvrante 21"/>
              <p:cNvSpPr/>
              <p:nvPr/>
            </p:nvSpPr>
            <p:spPr>
              <a:xfrm rot="16200000">
                <a:off x="2942283" y="3907170"/>
                <a:ext cx="288033" cy="4506465"/>
              </a:xfrm>
              <a:prstGeom prst="leftBrace">
                <a:avLst>
                  <a:gd name="adj1" fmla="val 8333"/>
                  <a:gd name="adj2" fmla="val 68142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629594" y="6314502"/>
                <a:ext cx="6486458" cy="549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1400" b="1" dirty="0">
                    <a:sym typeface="Symbol"/>
                  </a:rPr>
                  <a:t> </a:t>
                </a:r>
                <a:r>
                  <a:rPr lang="fr-FR" sz="1400" b="1" dirty="0"/>
                  <a:t>corrélation entre crossing-over et </a:t>
                </a:r>
                <a:r>
                  <a:rPr lang="fr-FR" sz="1400" b="1" dirty="0">
                    <a:solidFill>
                      <a:srgbClr val="00D661"/>
                    </a:solidFill>
                  </a:rPr>
                  <a:t>conversion génique</a:t>
                </a:r>
              </a:p>
              <a:p>
                <a:pPr algn="just"/>
                <a:r>
                  <a:rPr lang="fr-FR" sz="1400" b="1" dirty="0">
                    <a:sym typeface="Symbol"/>
                  </a:rPr>
                  <a:t> </a:t>
                </a:r>
                <a:r>
                  <a:rPr lang="fr-FR" sz="1400" b="1" dirty="0"/>
                  <a:t>conversions géniques  sont trop fréquentes pour des réversions par mutations</a:t>
                </a:r>
              </a:p>
            </p:txBody>
          </p:sp>
        </p:grpSp>
        <p:sp>
          <p:nvSpPr>
            <p:cNvPr id="237" name="Rectangle 236"/>
            <p:cNvSpPr/>
            <p:nvPr/>
          </p:nvSpPr>
          <p:spPr>
            <a:xfrm rot="10800000">
              <a:off x="2757540" y="3748319"/>
              <a:ext cx="273314" cy="19946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9" name="Image 208" descr="Capture d’écran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026" y="4738847"/>
              <a:ext cx="269556" cy="473642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4297427" y="3800509"/>
              <a:ext cx="274573" cy="18418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9" name="Arc 248"/>
            <p:cNvSpPr/>
            <p:nvPr/>
          </p:nvSpPr>
          <p:spPr>
            <a:xfrm flipH="1">
              <a:off x="1300032" y="1976566"/>
              <a:ext cx="3888129" cy="3108617"/>
            </a:xfrm>
            <a:prstGeom prst="arc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2" name="Arc 251"/>
            <p:cNvSpPr/>
            <p:nvPr/>
          </p:nvSpPr>
          <p:spPr>
            <a:xfrm>
              <a:off x="4427983" y="2659220"/>
              <a:ext cx="3148093" cy="1579475"/>
            </a:xfrm>
            <a:prstGeom prst="arc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>
              <a:off x="4427984" y="2951320"/>
              <a:ext cx="1" cy="66500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5" name="Connecteur droit 104"/>
          <p:cNvCxnSpPr/>
          <p:nvPr/>
        </p:nvCxnSpPr>
        <p:spPr>
          <a:xfrm>
            <a:off x="963949" y="5157192"/>
            <a:ext cx="4616163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Image 69" descr="Capture d’écran">
            <a:extLst>
              <a:ext uri="{FF2B5EF4-FFF2-40B4-BE49-F238E27FC236}">
                <a16:creationId xmlns:a16="http://schemas.microsoft.com/office/drawing/2014/main" id="{7C6C0B90-ABD1-4FF7-9E29-1FA201A56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81" y="4288246"/>
            <a:ext cx="364118" cy="475064"/>
          </a:xfrm>
          <a:prstGeom prst="rect">
            <a:avLst/>
          </a:prstGeom>
        </p:spPr>
      </p:pic>
      <p:cxnSp>
        <p:nvCxnSpPr>
          <p:cNvPr id="102" name="Connecteur droit 101"/>
          <p:cNvCxnSpPr/>
          <p:nvPr/>
        </p:nvCxnSpPr>
        <p:spPr>
          <a:xfrm>
            <a:off x="940807" y="4293096"/>
            <a:ext cx="4616163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/>
          <p:cNvCxnSpPr/>
          <p:nvPr/>
        </p:nvCxnSpPr>
        <p:spPr>
          <a:xfrm>
            <a:off x="963949" y="4735927"/>
            <a:ext cx="4616163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 flipH="1" flipV="1">
            <a:off x="4103197" y="1050691"/>
            <a:ext cx="179368" cy="10775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40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 flipH="1">
            <a:off x="3233134" y="1347816"/>
            <a:ext cx="2247934" cy="1171149"/>
            <a:chOff x="5735758" y="415715"/>
            <a:chExt cx="1837847" cy="1171149"/>
          </a:xfrm>
        </p:grpSpPr>
        <p:pic>
          <p:nvPicPr>
            <p:cNvPr id="12" name="Image 11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27963">
              <a:off x="6344314" y="179675"/>
              <a:ext cx="495343" cy="1661304"/>
            </a:xfrm>
            <a:prstGeom prst="rect">
              <a:avLst/>
            </a:prstGeom>
          </p:spPr>
        </p:pic>
        <p:sp>
          <p:nvSpPr>
            <p:cNvPr id="13" name="Ellipse 12"/>
            <p:cNvSpPr/>
            <p:nvPr/>
          </p:nvSpPr>
          <p:spPr>
            <a:xfrm rot="21362537">
              <a:off x="5735758" y="415715"/>
              <a:ext cx="1601926" cy="6004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 rot="20894656">
              <a:off x="6550771" y="1158313"/>
              <a:ext cx="1022834" cy="428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47" y="892145"/>
            <a:ext cx="1770231" cy="332933"/>
          </a:xfrm>
          <a:prstGeom prst="rect">
            <a:avLst/>
          </a:prstGeom>
        </p:spPr>
      </p:pic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13" y="311549"/>
            <a:ext cx="1775810" cy="334764"/>
          </a:xfrm>
          <a:prstGeom prst="rect">
            <a:avLst/>
          </a:prstGeom>
        </p:spPr>
      </p:pic>
      <p:grpSp>
        <p:nvGrpSpPr>
          <p:cNvPr id="43" name="Groupe 42"/>
          <p:cNvGrpSpPr/>
          <p:nvPr/>
        </p:nvGrpSpPr>
        <p:grpSpPr>
          <a:xfrm>
            <a:off x="596663" y="-27384"/>
            <a:ext cx="8367825" cy="6696744"/>
            <a:chOff x="565057" y="46502"/>
            <a:chExt cx="8367825" cy="6696744"/>
          </a:xfrm>
        </p:grpSpPr>
        <p:grpSp>
          <p:nvGrpSpPr>
            <p:cNvPr id="240" name="Groupe 239"/>
            <p:cNvGrpSpPr/>
            <p:nvPr/>
          </p:nvGrpSpPr>
          <p:grpSpPr>
            <a:xfrm>
              <a:off x="3642852" y="3723229"/>
              <a:ext cx="832222" cy="1994658"/>
              <a:chOff x="3140789" y="4232798"/>
              <a:chExt cx="950893" cy="2272471"/>
            </a:xfrm>
          </p:grpSpPr>
          <p:pic>
            <p:nvPicPr>
              <p:cNvPr id="242" name="Image 241" descr="Capture d’écran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0789" y="4232798"/>
                <a:ext cx="950893" cy="2272471"/>
              </a:xfrm>
              <a:prstGeom prst="rect">
                <a:avLst/>
              </a:prstGeom>
            </p:spPr>
          </p:pic>
          <p:pic>
            <p:nvPicPr>
              <p:cNvPr id="243" name="Image 242" descr="Capture d’écran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8314" y="5363284"/>
                <a:ext cx="416040" cy="541230"/>
              </a:xfrm>
              <a:prstGeom prst="rect">
                <a:avLst/>
              </a:prstGeom>
            </p:spPr>
          </p:pic>
        </p:grpSp>
        <p:grpSp>
          <p:nvGrpSpPr>
            <p:cNvPr id="24" name="Groupe 23"/>
            <p:cNvGrpSpPr/>
            <p:nvPr/>
          </p:nvGrpSpPr>
          <p:grpSpPr>
            <a:xfrm>
              <a:off x="565057" y="46502"/>
              <a:ext cx="8367825" cy="6696744"/>
              <a:chOff x="517077" y="-30967"/>
              <a:chExt cx="8728647" cy="7030048"/>
            </a:xfrm>
          </p:grpSpPr>
          <p:grpSp>
            <p:nvGrpSpPr>
              <p:cNvPr id="6" name="Groupe 5"/>
              <p:cNvGrpSpPr/>
              <p:nvPr/>
            </p:nvGrpSpPr>
            <p:grpSpPr>
              <a:xfrm>
                <a:off x="517077" y="-30967"/>
                <a:ext cx="8728647" cy="6207717"/>
                <a:chOff x="527679" y="110908"/>
                <a:chExt cx="8898976" cy="6383559"/>
              </a:xfrm>
            </p:grpSpPr>
            <p:grpSp>
              <p:nvGrpSpPr>
                <p:cNvPr id="2" name="Groupe 1"/>
                <p:cNvGrpSpPr/>
                <p:nvPr/>
              </p:nvGrpSpPr>
              <p:grpSpPr>
                <a:xfrm>
                  <a:off x="3305851" y="110908"/>
                  <a:ext cx="2473491" cy="1720160"/>
                  <a:chOff x="2987287" y="797165"/>
                  <a:chExt cx="2617341" cy="2045860"/>
                </a:xfrm>
              </p:grpSpPr>
              <p:sp>
                <p:nvSpPr>
                  <p:cNvPr id="59" name="ZoneTexte 58"/>
                  <p:cNvSpPr txBox="1"/>
                  <p:nvPr/>
                </p:nvSpPr>
                <p:spPr>
                  <a:xfrm>
                    <a:off x="2987287" y="1153343"/>
                    <a:ext cx="394174" cy="130401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200" dirty="0"/>
                      <a:t>1</a:t>
                    </a:r>
                  </a:p>
                  <a:p>
                    <a:r>
                      <a:rPr lang="fr-FR" sz="1200" dirty="0"/>
                      <a:t>2</a:t>
                    </a:r>
                  </a:p>
                  <a:p>
                    <a:endParaRPr lang="fr-FR" sz="1200" dirty="0"/>
                  </a:p>
                  <a:p>
                    <a:r>
                      <a:rPr lang="fr-FR" sz="1200" dirty="0"/>
                      <a:t>3</a:t>
                    </a:r>
                  </a:p>
                  <a:p>
                    <a:r>
                      <a:rPr lang="fr-FR" sz="1200" dirty="0"/>
                      <a:t>4</a:t>
                    </a:r>
                  </a:p>
                </p:txBody>
              </p:sp>
              <p:sp>
                <p:nvSpPr>
                  <p:cNvPr id="60" name="ZoneTexte 59"/>
                  <p:cNvSpPr txBox="1"/>
                  <p:nvPr/>
                </p:nvSpPr>
                <p:spPr>
                  <a:xfrm>
                    <a:off x="3436090" y="797165"/>
                    <a:ext cx="2168538" cy="47418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dirty="0"/>
                      <a:t>a</a:t>
                    </a:r>
                    <a:r>
                      <a:rPr lang="fr-FR" baseline="30000" dirty="0"/>
                      <a:t>+</a:t>
                    </a:r>
                    <a:r>
                      <a:rPr lang="fr-FR" dirty="0"/>
                      <a:t>     e</a:t>
                    </a:r>
                    <a:r>
                      <a:rPr lang="fr-FR" baseline="30000" dirty="0"/>
                      <a:t>+</a:t>
                    </a:r>
                    <a:r>
                      <a:rPr lang="fr-FR" dirty="0"/>
                      <a:t>       </a:t>
                    </a:r>
                    <a:r>
                      <a:rPr lang="fr-FR" dirty="0" smtClean="0"/>
                      <a:t>b</a:t>
                    </a:r>
                    <a:r>
                      <a:rPr lang="fr-FR" baseline="30000" dirty="0" smtClean="0"/>
                      <a:t>+</a:t>
                    </a:r>
                    <a:endParaRPr lang="fr-FR" dirty="0"/>
                  </a:p>
                </p:txBody>
              </p:sp>
              <p:sp>
                <p:nvSpPr>
                  <p:cNvPr id="98" name="ZoneTexte 97"/>
                  <p:cNvSpPr txBox="1"/>
                  <p:nvPr/>
                </p:nvSpPr>
                <p:spPr>
                  <a:xfrm>
                    <a:off x="3422426" y="2368838"/>
                    <a:ext cx="2168538" cy="474187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dirty="0"/>
                      <a:t>a       e        </a:t>
                    </a:r>
                    <a:r>
                      <a:rPr lang="fr-FR" dirty="0" smtClean="0"/>
                      <a:t>b</a:t>
                    </a:r>
                    <a:endParaRPr lang="fr-FR" baseline="30000" dirty="0"/>
                  </a:p>
                </p:txBody>
              </p:sp>
            </p:grpSp>
            <p:pic>
              <p:nvPicPr>
                <p:cNvPr id="28" name="Image 27" descr="Capture d’écran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77339" y="4059525"/>
                  <a:ext cx="636763" cy="2121817"/>
                </a:xfrm>
                <a:prstGeom prst="rect">
                  <a:avLst/>
                </a:prstGeom>
              </p:spPr>
            </p:pic>
            <p:sp>
              <p:nvSpPr>
                <p:cNvPr id="69" name="ZoneTexte 68"/>
                <p:cNvSpPr txBox="1"/>
                <p:nvPr/>
              </p:nvSpPr>
              <p:spPr>
                <a:xfrm>
                  <a:off x="1113185" y="4059525"/>
                  <a:ext cx="450370" cy="220390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a</a:t>
                  </a:r>
                  <a:r>
                    <a:rPr lang="fr-FR" baseline="30000" dirty="0"/>
                    <a:t>+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a</a:t>
                  </a:r>
                  <a:r>
                    <a:rPr lang="fr-FR" baseline="30000" dirty="0"/>
                    <a:t>+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a</a:t>
                  </a:r>
                  <a:r>
                    <a:rPr lang="fr-FR" baseline="30000" dirty="0"/>
                    <a:t>+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a</a:t>
                  </a:r>
                  <a:r>
                    <a:rPr lang="fr-FR" baseline="30000" dirty="0"/>
                    <a:t>+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a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a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a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a</a:t>
                  </a:r>
                </a:p>
              </p:txBody>
            </p:sp>
            <p:cxnSp>
              <p:nvCxnSpPr>
                <p:cNvPr id="34" name="Connecteur droit avec flèche 33"/>
                <p:cNvCxnSpPr/>
                <p:nvPr/>
              </p:nvCxnSpPr>
              <p:spPr>
                <a:xfrm>
                  <a:off x="4609811" y="1730442"/>
                  <a:ext cx="0" cy="3240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8" name="Groupe 37"/>
                <p:cNvGrpSpPr/>
                <p:nvPr/>
              </p:nvGrpSpPr>
              <p:grpSpPr>
                <a:xfrm>
                  <a:off x="2947354" y="2719895"/>
                  <a:ext cx="3191663" cy="327303"/>
                  <a:chOff x="2865155" y="2651539"/>
                  <a:chExt cx="3287455" cy="347348"/>
                </a:xfrm>
              </p:grpSpPr>
              <p:grpSp>
                <p:nvGrpSpPr>
                  <p:cNvPr id="31" name="Groupe 30"/>
                  <p:cNvGrpSpPr/>
                  <p:nvPr/>
                </p:nvGrpSpPr>
                <p:grpSpPr>
                  <a:xfrm>
                    <a:off x="2865155" y="2651539"/>
                    <a:ext cx="3287455" cy="347348"/>
                    <a:chOff x="3024195" y="2643400"/>
                    <a:chExt cx="3287455" cy="347348"/>
                  </a:xfrm>
                </p:grpSpPr>
                <p:sp>
                  <p:nvSpPr>
                    <p:cNvPr id="14" name="Ellipse 13"/>
                    <p:cNvSpPr/>
                    <p:nvPr/>
                  </p:nvSpPr>
                  <p:spPr>
                    <a:xfrm>
                      <a:off x="3024195" y="2651539"/>
                      <a:ext cx="360040" cy="339209"/>
                    </a:xfrm>
                    <a:prstGeom prst="ellipse">
                      <a:avLst/>
                    </a:prstGeom>
                    <a:solidFill>
                      <a:srgbClr val="FFFFD9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4" name="Ellipse 43"/>
                    <p:cNvSpPr/>
                    <p:nvPr/>
                  </p:nvSpPr>
                  <p:spPr>
                    <a:xfrm>
                      <a:off x="3419872" y="2643400"/>
                      <a:ext cx="360040" cy="339209"/>
                    </a:xfrm>
                    <a:prstGeom prst="ellipse">
                      <a:avLst/>
                    </a:prstGeom>
                    <a:solidFill>
                      <a:srgbClr val="FFFFD9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8" name="Ellipse 47"/>
                    <p:cNvSpPr/>
                    <p:nvPr/>
                  </p:nvSpPr>
                  <p:spPr>
                    <a:xfrm>
                      <a:off x="3829100" y="2643401"/>
                      <a:ext cx="360040" cy="339209"/>
                    </a:xfrm>
                    <a:prstGeom prst="ellipse">
                      <a:avLst/>
                    </a:prstGeom>
                    <a:solidFill>
                      <a:srgbClr val="FFFFD9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9" name="Ellipse 48"/>
                    <p:cNvSpPr/>
                    <p:nvPr/>
                  </p:nvSpPr>
                  <p:spPr>
                    <a:xfrm>
                      <a:off x="4248653" y="2651539"/>
                      <a:ext cx="360040" cy="339209"/>
                    </a:xfrm>
                    <a:prstGeom prst="ellipse">
                      <a:avLst/>
                    </a:prstGeom>
                    <a:solidFill>
                      <a:srgbClr val="FFFFD9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50" name="Ellipse 49"/>
                    <p:cNvSpPr/>
                    <p:nvPr/>
                  </p:nvSpPr>
                  <p:spPr>
                    <a:xfrm>
                      <a:off x="5530307" y="2651539"/>
                      <a:ext cx="360040" cy="339209"/>
                    </a:xfrm>
                    <a:prstGeom prst="ellipse">
                      <a:avLst/>
                    </a:prstGeom>
                    <a:solidFill>
                      <a:srgbClr val="FFFFD9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51" name="Ellipse 50"/>
                    <p:cNvSpPr/>
                    <p:nvPr/>
                  </p:nvSpPr>
                  <p:spPr>
                    <a:xfrm>
                      <a:off x="4673725" y="2651539"/>
                      <a:ext cx="360040" cy="339209"/>
                    </a:xfrm>
                    <a:prstGeom prst="ellipse">
                      <a:avLst/>
                    </a:prstGeom>
                    <a:solidFill>
                      <a:srgbClr val="FFFFD9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52" name="Ellipse 51"/>
                    <p:cNvSpPr/>
                    <p:nvPr/>
                  </p:nvSpPr>
                  <p:spPr>
                    <a:xfrm>
                      <a:off x="5114632" y="2651539"/>
                      <a:ext cx="360040" cy="339209"/>
                    </a:xfrm>
                    <a:prstGeom prst="ellipse">
                      <a:avLst/>
                    </a:prstGeom>
                    <a:solidFill>
                      <a:srgbClr val="FFFFD9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53" name="Ellipse 52"/>
                    <p:cNvSpPr/>
                    <p:nvPr/>
                  </p:nvSpPr>
                  <p:spPr>
                    <a:xfrm>
                      <a:off x="5951610" y="2651539"/>
                      <a:ext cx="360040" cy="339209"/>
                    </a:xfrm>
                    <a:prstGeom prst="ellipse">
                      <a:avLst/>
                    </a:prstGeom>
                    <a:solidFill>
                      <a:srgbClr val="FFFFD9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pic>
                <p:nvPicPr>
                  <p:cNvPr id="33" name="Image 32" descr="Capture d’écran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biLevel thresh="75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30864" y="2760529"/>
                    <a:ext cx="228620" cy="198137"/>
                  </a:xfrm>
                  <a:prstGeom prst="rect">
                    <a:avLst/>
                  </a:prstGeom>
                </p:spPr>
              </p:pic>
              <p:pic>
                <p:nvPicPr>
                  <p:cNvPr id="77" name="Image 76" descr="Capture d’écran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lum bright="70000" contrast="-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99099" y="2720329"/>
                    <a:ext cx="228620" cy="198137"/>
                  </a:xfrm>
                  <a:prstGeom prst="rect">
                    <a:avLst/>
                  </a:prstGeom>
                </p:spPr>
              </p:pic>
              <p:pic>
                <p:nvPicPr>
                  <p:cNvPr id="78" name="Image 77" descr="Capture d’écran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biLevel thresh="75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36692" y="2740182"/>
                    <a:ext cx="228620" cy="198137"/>
                  </a:xfrm>
                  <a:prstGeom prst="rect">
                    <a:avLst/>
                  </a:prstGeom>
                </p:spPr>
              </p:pic>
              <p:pic>
                <p:nvPicPr>
                  <p:cNvPr id="79" name="Image 78" descr="Capture d’écran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biLevel thresh="75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44256" y="2740526"/>
                    <a:ext cx="228620" cy="198137"/>
                  </a:xfrm>
                  <a:prstGeom prst="rect">
                    <a:avLst/>
                  </a:prstGeom>
                </p:spPr>
              </p:pic>
              <p:pic>
                <p:nvPicPr>
                  <p:cNvPr id="80" name="Image 79" descr="Capture d’écran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biLevel thresh="75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55323" y="2739839"/>
                    <a:ext cx="228620" cy="198137"/>
                  </a:xfrm>
                  <a:prstGeom prst="rect">
                    <a:avLst/>
                  </a:prstGeom>
                </p:spPr>
              </p:pic>
              <p:pic>
                <p:nvPicPr>
                  <p:cNvPr id="81" name="Image 80" descr="Capture d’écran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lum bright="70000" contrast="-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47858" y="2722076"/>
                    <a:ext cx="228620" cy="198137"/>
                  </a:xfrm>
                  <a:prstGeom prst="rect">
                    <a:avLst/>
                  </a:prstGeom>
                </p:spPr>
              </p:pic>
              <p:pic>
                <p:nvPicPr>
                  <p:cNvPr id="82" name="Image 81" descr="Capture d’écran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lum bright="70000" contrast="-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36977" y="2730211"/>
                    <a:ext cx="228620" cy="198137"/>
                  </a:xfrm>
                  <a:prstGeom prst="rect">
                    <a:avLst/>
                  </a:prstGeom>
                </p:spPr>
              </p:pic>
              <p:pic>
                <p:nvPicPr>
                  <p:cNvPr id="83" name="Image 82" descr="Capture d’écran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lum bright="70000" contrast="-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58280" y="2739839"/>
                    <a:ext cx="228620" cy="198137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40" name="Connecteur droit 39"/>
                <p:cNvCxnSpPr/>
                <p:nvPr/>
              </p:nvCxnSpPr>
              <p:spPr>
                <a:xfrm flipH="1">
                  <a:off x="3233111" y="2315847"/>
                  <a:ext cx="301902" cy="32423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/>
                <p:cNvCxnSpPr/>
                <p:nvPr/>
              </p:nvCxnSpPr>
              <p:spPr>
                <a:xfrm flipH="1">
                  <a:off x="3981527" y="2464575"/>
                  <a:ext cx="154606" cy="20599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necteur droit 83"/>
                <p:cNvCxnSpPr/>
                <p:nvPr/>
              </p:nvCxnSpPr>
              <p:spPr>
                <a:xfrm>
                  <a:off x="4719862" y="2440674"/>
                  <a:ext cx="0" cy="22989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necteur droit 84"/>
                <p:cNvCxnSpPr/>
                <p:nvPr/>
              </p:nvCxnSpPr>
              <p:spPr>
                <a:xfrm>
                  <a:off x="4994888" y="2436525"/>
                  <a:ext cx="135820" cy="2340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necteur droit 85"/>
                <p:cNvCxnSpPr/>
                <p:nvPr/>
              </p:nvCxnSpPr>
              <p:spPr>
                <a:xfrm>
                  <a:off x="5274090" y="2440674"/>
                  <a:ext cx="170148" cy="22989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necteur droit 86"/>
                <p:cNvCxnSpPr/>
                <p:nvPr/>
              </p:nvCxnSpPr>
              <p:spPr>
                <a:xfrm>
                  <a:off x="5555215" y="2436525"/>
                  <a:ext cx="266034" cy="2833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93"/>
                <p:cNvCxnSpPr/>
                <p:nvPr/>
              </p:nvCxnSpPr>
              <p:spPr>
                <a:xfrm flipH="1">
                  <a:off x="4355188" y="2493208"/>
                  <a:ext cx="66698" cy="19856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ZoneTexte 114"/>
                <p:cNvSpPr txBox="1"/>
                <p:nvPr/>
              </p:nvSpPr>
              <p:spPr>
                <a:xfrm>
                  <a:off x="6116402" y="2086444"/>
                  <a:ext cx="2167203" cy="7830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/>
                    <a:t>dissection des asques et culture individuelle de chaque spore</a:t>
                  </a:r>
                </a:p>
              </p:txBody>
            </p:sp>
            <p:grpSp>
              <p:nvGrpSpPr>
                <p:cNvPr id="91" name="Groupe 90"/>
                <p:cNvGrpSpPr/>
                <p:nvPr/>
              </p:nvGrpSpPr>
              <p:grpSpPr>
                <a:xfrm>
                  <a:off x="4893967" y="536657"/>
                  <a:ext cx="112806" cy="233659"/>
                  <a:chOff x="3203848" y="4603581"/>
                  <a:chExt cx="69659" cy="355362"/>
                </a:xfrm>
              </p:grpSpPr>
              <p:sp>
                <p:nvSpPr>
                  <p:cNvPr id="92" name="Rectangle 91"/>
                  <p:cNvSpPr/>
                  <p:nvPr/>
                </p:nvSpPr>
                <p:spPr>
                  <a:xfrm>
                    <a:off x="3203848" y="4603581"/>
                    <a:ext cx="69659" cy="161791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3" name="Rectangle 92"/>
                  <p:cNvSpPr/>
                  <p:nvPr/>
                </p:nvSpPr>
                <p:spPr>
                  <a:xfrm>
                    <a:off x="3203848" y="4797152"/>
                    <a:ext cx="69659" cy="161791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95" name="Groupe 94"/>
                <p:cNvGrpSpPr/>
                <p:nvPr/>
              </p:nvGrpSpPr>
              <p:grpSpPr>
                <a:xfrm>
                  <a:off x="4900464" y="1124744"/>
                  <a:ext cx="112806" cy="233659"/>
                  <a:chOff x="3203848" y="4603581"/>
                  <a:chExt cx="69659" cy="355362"/>
                </a:xfrm>
              </p:grpSpPr>
              <p:sp>
                <p:nvSpPr>
                  <p:cNvPr id="96" name="Rectangle 95"/>
                  <p:cNvSpPr/>
                  <p:nvPr/>
                </p:nvSpPr>
                <p:spPr>
                  <a:xfrm>
                    <a:off x="3203848" y="4603581"/>
                    <a:ext cx="69659" cy="161791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>
                  <a:xfrm>
                    <a:off x="3203848" y="4797152"/>
                    <a:ext cx="69659" cy="161791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3" name="Rectangle 2"/>
                <p:cNvSpPr/>
                <p:nvPr/>
              </p:nvSpPr>
              <p:spPr>
                <a:xfrm>
                  <a:off x="3796510" y="838168"/>
                  <a:ext cx="214894" cy="24130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9" name="ZoneTexte 98"/>
                <p:cNvSpPr txBox="1"/>
                <p:nvPr/>
              </p:nvSpPr>
              <p:spPr>
                <a:xfrm>
                  <a:off x="8788841" y="4049406"/>
                  <a:ext cx="637814" cy="24450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900"/>
                    </a:lnSpc>
                  </a:pPr>
                  <a:r>
                    <a:rPr lang="fr-FR" dirty="0" smtClean="0"/>
                    <a:t>b</a:t>
                  </a:r>
                  <a:r>
                    <a:rPr lang="fr-FR" baseline="30000" dirty="0"/>
                    <a:t>+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b</a:t>
                  </a:r>
                  <a:r>
                    <a:rPr lang="fr-FR" baseline="30000" dirty="0"/>
                    <a:t>+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b</a:t>
                  </a:r>
                  <a:r>
                    <a:rPr lang="fr-FR" baseline="30000" dirty="0"/>
                    <a:t>+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 smtClean="0"/>
                    <a:t>b</a:t>
                  </a:r>
                  <a:r>
                    <a:rPr lang="fr-FR" baseline="30000" dirty="0" smtClean="0"/>
                    <a:t>+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 smtClean="0"/>
                    <a:t>b</a:t>
                  </a:r>
                  <a:endParaRPr lang="fr-FR" baseline="30000" dirty="0"/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b</a:t>
                  </a:r>
                  <a:endParaRPr lang="fr-FR" baseline="30000" dirty="0"/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b</a:t>
                  </a:r>
                </a:p>
                <a:p>
                  <a:pPr>
                    <a:lnSpc>
                      <a:spcPts val="1900"/>
                    </a:lnSpc>
                  </a:pPr>
                  <a:r>
                    <a:rPr lang="fr-FR" dirty="0"/>
                    <a:t>b</a:t>
                  </a:r>
                </a:p>
                <a:p>
                  <a:pPr>
                    <a:lnSpc>
                      <a:spcPts val="1900"/>
                    </a:lnSpc>
                  </a:pPr>
                  <a:endParaRPr lang="fr-FR" baseline="30000" dirty="0"/>
                </a:p>
              </p:txBody>
            </p:sp>
            <p:pic>
              <p:nvPicPr>
                <p:cNvPr id="102" name="Image 101" descr="Capture d’écran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7679" y="4059525"/>
                  <a:ext cx="636763" cy="2121817"/>
                </a:xfrm>
                <a:prstGeom prst="rect">
                  <a:avLst/>
                </a:prstGeom>
              </p:spPr>
            </p:pic>
          </p:grpSp>
          <p:cxnSp>
            <p:nvCxnSpPr>
              <p:cNvPr id="18" name="Connecteur droit 17"/>
              <p:cNvCxnSpPr/>
              <p:nvPr/>
            </p:nvCxnSpPr>
            <p:spPr>
              <a:xfrm flipV="1">
                <a:off x="3466848" y="2113234"/>
                <a:ext cx="358417" cy="3449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Accolade ouvrante 21"/>
              <p:cNvSpPr/>
              <p:nvPr/>
            </p:nvSpPr>
            <p:spPr>
              <a:xfrm rot="16200000">
                <a:off x="4024723" y="2701294"/>
                <a:ext cx="288035" cy="7098072"/>
              </a:xfrm>
              <a:prstGeom prst="leftBrac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781555" y="6433665"/>
                <a:ext cx="6760171" cy="565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ym typeface="Symbol"/>
                  </a:rPr>
                  <a:t> </a:t>
                </a:r>
                <a:r>
                  <a:rPr lang="fr-FR" sz="1400" b="1" dirty="0">
                    <a:solidFill>
                      <a:srgbClr val="00D661"/>
                    </a:solidFill>
                  </a:rPr>
                  <a:t>conversion génique  </a:t>
                </a:r>
                <a:r>
                  <a:rPr lang="fr-FR" sz="1400" b="1" dirty="0"/>
                  <a:t>sans crossing-over ?</a:t>
                </a:r>
              </a:p>
              <a:p>
                <a:pPr algn="ctr"/>
                <a:endParaRPr lang="fr-FR" sz="100" b="1" dirty="0"/>
              </a:p>
              <a:p>
                <a:pPr algn="ctr"/>
                <a:r>
                  <a:rPr lang="fr-FR" sz="1400" b="1" dirty="0">
                    <a:sym typeface="Symbol"/>
                  </a:rPr>
                  <a:t>      </a:t>
                </a:r>
                <a:r>
                  <a:rPr lang="fr-FR" sz="1400" b="1" dirty="0"/>
                  <a:t>conversions géniques  sont trop fréquentes pour des réversions par mutations</a:t>
                </a:r>
              </a:p>
            </p:txBody>
          </p:sp>
        </p:grpSp>
        <p:grpSp>
          <p:nvGrpSpPr>
            <p:cNvPr id="230" name="Groupe 229"/>
            <p:cNvGrpSpPr/>
            <p:nvPr/>
          </p:nvGrpSpPr>
          <p:grpSpPr>
            <a:xfrm>
              <a:off x="1719939" y="3726349"/>
              <a:ext cx="599913" cy="2004780"/>
              <a:chOff x="3419872" y="4241791"/>
              <a:chExt cx="655874" cy="2251767"/>
            </a:xfrm>
          </p:grpSpPr>
          <p:pic>
            <p:nvPicPr>
              <p:cNvPr id="244" name="Image 243" descr="Capture d’écran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9872" y="4241791"/>
                <a:ext cx="655874" cy="2251767"/>
              </a:xfrm>
              <a:prstGeom prst="rect">
                <a:avLst/>
              </a:prstGeom>
            </p:spPr>
          </p:pic>
          <p:pic>
            <p:nvPicPr>
              <p:cNvPr id="245" name="Image 244" descr="Capture d’écran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3888" y="4817257"/>
                <a:ext cx="416041" cy="541230"/>
              </a:xfrm>
              <a:prstGeom prst="rect">
                <a:avLst/>
              </a:prstGeom>
            </p:spPr>
          </p:pic>
        </p:grpSp>
        <p:grpSp>
          <p:nvGrpSpPr>
            <p:cNvPr id="232" name="Groupe 231"/>
            <p:cNvGrpSpPr/>
            <p:nvPr/>
          </p:nvGrpSpPr>
          <p:grpSpPr>
            <a:xfrm rot="10800000">
              <a:off x="2720005" y="3736471"/>
              <a:ext cx="869759" cy="1994658"/>
              <a:chOff x="3506210" y="3616125"/>
              <a:chExt cx="993782" cy="2272471"/>
            </a:xfrm>
          </p:grpSpPr>
          <p:grpSp>
            <p:nvGrpSpPr>
              <p:cNvPr id="236" name="Groupe 235"/>
              <p:cNvGrpSpPr/>
              <p:nvPr/>
            </p:nvGrpSpPr>
            <p:grpSpPr>
              <a:xfrm>
                <a:off x="3506210" y="3616125"/>
                <a:ext cx="950892" cy="2272471"/>
                <a:chOff x="3140787" y="4232798"/>
                <a:chExt cx="950892" cy="2272471"/>
              </a:xfrm>
            </p:grpSpPr>
            <p:pic>
              <p:nvPicPr>
                <p:cNvPr id="238" name="Image 237" descr="Capture d’écran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0787" y="4232798"/>
                  <a:ext cx="950892" cy="2272471"/>
                </a:xfrm>
                <a:prstGeom prst="rect">
                  <a:avLst/>
                </a:prstGeom>
              </p:spPr>
            </p:pic>
            <p:pic>
              <p:nvPicPr>
                <p:cNvPr id="239" name="Image 238" descr="Capture d’écran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8314" y="5363284"/>
                  <a:ext cx="416040" cy="541230"/>
                </a:xfrm>
                <a:prstGeom prst="rect">
                  <a:avLst/>
                </a:prstGeom>
              </p:spPr>
            </p:pic>
          </p:grpSp>
          <p:sp>
            <p:nvSpPr>
              <p:cNvPr id="237" name="Rectangle 236"/>
              <p:cNvSpPr/>
              <p:nvPr/>
            </p:nvSpPr>
            <p:spPr>
              <a:xfrm>
                <a:off x="4187705" y="3616125"/>
                <a:ext cx="312287" cy="22724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33" name="Groupe 232"/>
            <p:cNvGrpSpPr/>
            <p:nvPr/>
          </p:nvGrpSpPr>
          <p:grpSpPr>
            <a:xfrm rot="10800000">
              <a:off x="2319852" y="3718168"/>
              <a:ext cx="599913" cy="2004780"/>
              <a:chOff x="3419872" y="4241791"/>
              <a:chExt cx="655874" cy="2251767"/>
            </a:xfrm>
          </p:grpSpPr>
          <p:pic>
            <p:nvPicPr>
              <p:cNvPr id="234" name="Image 233" descr="Capture d’écran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9872" y="4241791"/>
                <a:ext cx="655874" cy="2251767"/>
              </a:xfrm>
              <a:prstGeom prst="rect">
                <a:avLst/>
              </a:prstGeom>
            </p:spPr>
          </p:pic>
          <p:pic>
            <p:nvPicPr>
              <p:cNvPr id="235" name="Image 234" descr="Capture d’écran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3887" y="4817256"/>
                <a:ext cx="416041" cy="541230"/>
              </a:xfrm>
              <a:prstGeom prst="rect">
                <a:avLst/>
              </a:prstGeom>
            </p:spPr>
          </p:pic>
        </p:grpSp>
        <p:grpSp>
          <p:nvGrpSpPr>
            <p:cNvPr id="218" name="Groupe 217"/>
            <p:cNvGrpSpPr/>
            <p:nvPr/>
          </p:nvGrpSpPr>
          <p:grpSpPr>
            <a:xfrm>
              <a:off x="4858612" y="3717936"/>
              <a:ext cx="2771196" cy="2012961"/>
              <a:chOff x="4130951" y="3793096"/>
              <a:chExt cx="2908161" cy="2091514"/>
            </a:xfrm>
          </p:grpSpPr>
          <p:grpSp>
            <p:nvGrpSpPr>
              <p:cNvPr id="219" name="Groupe 218"/>
              <p:cNvGrpSpPr/>
              <p:nvPr/>
            </p:nvGrpSpPr>
            <p:grpSpPr>
              <a:xfrm>
                <a:off x="4130951" y="3793096"/>
                <a:ext cx="2908161" cy="2091514"/>
                <a:chOff x="3106935" y="3755303"/>
                <a:chExt cx="2908161" cy="2091514"/>
              </a:xfrm>
            </p:grpSpPr>
            <p:pic>
              <p:nvPicPr>
                <p:cNvPr id="222" name="Image 221" descr="Capture d’écran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6935" y="3763803"/>
                  <a:ext cx="629563" cy="2083014"/>
                </a:xfrm>
                <a:prstGeom prst="rect">
                  <a:avLst/>
                </a:prstGeom>
              </p:spPr>
            </p:pic>
            <p:grpSp>
              <p:nvGrpSpPr>
                <p:cNvPr id="223" name="Groupe 222"/>
                <p:cNvGrpSpPr/>
                <p:nvPr/>
              </p:nvGrpSpPr>
              <p:grpSpPr>
                <a:xfrm>
                  <a:off x="5102351" y="3760562"/>
                  <a:ext cx="912745" cy="2072497"/>
                  <a:chOff x="3506210" y="3616125"/>
                  <a:chExt cx="993782" cy="2272471"/>
                </a:xfrm>
              </p:grpSpPr>
              <p:pic>
                <p:nvPicPr>
                  <p:cNvPr id="228" name="Image 227" descr="Capture d’écran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6210" y="3616125"/>
                    <a:ext cx="950892" cy="2272471"/>
                  </a:xfrm>
                  <a:prstGeom prst="rect">
                    <a:avLst/>
                  </a:prstGeom>
                </p:spPr>
              </p:pic>
              <p:sp>
                <p:nvSpPr>
                  <p:cNvPr id="229" name="Rectangle 228"/>
                  <p:cNvSpPr/>
                  <p:nvPr/>
                </p:nvSpPr>
                <p:spPr>
                  <a:xfrm>
                    <a:off x="4187705" y="3616125"/>
                    <a:ext cx="312287" cy="22724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24" name="Groupe 223"/>
                <p:cNvGrpSpPr/>
                <p:nvPr/>
              </p:nvGrpSpPr>
              <p:grpSpPr>
                <a:xfrm rot="10800000">
                  <a:off x="4133900" y="3774320"/>
                  <a:ext cx="912745" cy="2072497"/>
                  <a:chOff x="3506210" y="3616125"/>
                  <a:chExt cx="993782" cy="2272471"/>
                </a:xfrm>
              </p:grpSpPr>
              <p:pic>
                <p:nvPicPr>
                  <p:cNvPr id="226" name="Image 225" descr="Capture d’écran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6210" y="3616125"/>
                    <a:ext cx="950892" cy="2272471"/>
                  </a:xfrm>
                  <a:prstGeom prst="rect">
                    <a:avLst/>
                  </a:prstGeom>
                </p:spPr>
              </p:pic>
              <p:sp>
                <p:nvSpPr>
                  <p:cNvPr id="227" name="Rectangle 226"/>
                  <p:cNvSpPr/>
                  <p:nvPr/>
                </p:nvSpPr>
                <p:spPr>
                  <a:xfrm>
                    <a:off x="4187705" y="3616125"/>
                    <a:ext cx="312287" cy="22724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pic>
              <p:nvPicPr>
                <p:cNvPr id="225" name="Image 224" descr="Capture d’écran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3713965" y="3755303"/>
                  <a:ext cx="629563" cy="2083014"/>
                </a:xfrm>
                <a:prstGeom prst="rect">
                  <a:avLst/>
                </a:prstGeom>
              </p:spPr>
            </p:pic>
          </p:grpSp>
          <p:pic>
            <p:nvPicPr>
              <p:cNvPr id="220" name="Image 219" descr="Capture d’écra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8889" y="4848274"/>
                <a:ext cx="228620" cy="449619"/>
              </a:xfrm>
              <a:prstGeom prst="rect">
                <a:avLst/>
              </a:prstGeom>
            </p:spPr>
          </p:pic>
          <p:pic>
            <p:nvPicPr>
              <p:cNvPr id="221" name="Image 220" descr="Capture d’écra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903" y="3902978"/>
                <a:ext cx="228620" cy="449619"/>
              </a:xfrm>
              <a:prstGeom prst="rect">
                <a:avLst/>
              </a:prstGeom>
            </p:spPr>
          </p:pic>
        </p:grpSp>
        <p:pic>
          <p:nvPicPr>
            <p:cNvPr id="208" name="Image 207" descr="Capture d’écran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5203" y="5209645"/>
              <a:ext cx="217853" cy="432732"/>
            </a:xfrm>
            <a:prstGeom prst="rect">
              <a:avLst/>
            </a:prstGeom>
          </p:spPr>
        </p:pic>
        <p:pic>
          <p:nvPicPr>
            <p:cNvPr id="209" name="Image 208" descr="Capture d’écran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7044" y="4738847"/>
              <a:ext cx="269556" cy="473642"/>
            </a:xfrm>
            <a:prstGeom prst="rect">
              <a:avLst/>
            </a:prstGeom>
          </p:spPr>
        </p:pic>
        <p:pic>
          <p:nvPicPr>
            <p:cNvPr id="210" name="Image 209" descr="Capture d’écran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0390" y="5209645"/>
              <a:ext cx="257915" cy="453187"/>
            </a:xfrm>
            <a:prstGeom prst="rect">
              <a:avLst/>
            </a:prstGeom>
          </p:spPr>
        </p:pic>
        <p:pic>
          <p:nvPicPr>
            <p:cNvPr id="211" name="Image 210" descr="Capture d’écran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191" y="4254833"/>
              <a:ext cx="269556" cy="473642"/>
            </a:xfrm>
            <a:prstGeom prst="rect">
              <a:avLst/>
            </a:prstGeom>
          </p:spPr>
        </p:pic>
        <p:pic>
          <p:nvPicPr>
            <p:cNvPr id="212" name="Image 211" descr="Capture d’écra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963" y="4263783"/>
              <a:ext cx="380543" cy="481865"/>
            </a:xfrm>
            <a:prstGeom prst="rect">
              <a:avLst/>
            </a:prstGeom>
          </p:spPr>
        </p:pic>
        <p:pic>
          <p:nvPicPr>
            <p:cNvPr id="213" name="Image 212" descr="Capture d’écra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829" y="4728739"/>
              <a:ext cx="368678" cy="466841"/>
            </a:xfrm>
            <a:prstGeom prst="rect">
              <a:avLst/>
            </a:prstGeom>
          </p:spPr>
        </p:pic>
        <p:pic>
          <p:nvPicPr>
            <p:cNvPr id="214" name="Image 213" descr="Capture d’écran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0390" y="3811115"/>
              <a:ext cx="269556" cy="473642"/>
            </a:xfrm>
            <a:prstGeom prst="rect">
              <a:avLst/>
            </a:prstGeom>
          </p:spPr>
        </p:pic>
        <p:pic>
          <p:nvPicPr>
            <p:cNvPr id="215" name="Image 214" descr="Capture d’écran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456" y="3800509"/>
              <a:ext cx="259467" cy="455914"/>
            </a:xfrm>
            <a:prstGeom prst="rect">
              <a:avLst/>
            </a:prstGeom>
          </p:spPr>
        </p:pic>
        <p:pic>
          <p:nvPicPr>
            <p:cNvPr id="216" name="Image 215" descr="Capture d’écran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837" y="5199417"/>
              <a:ext cx="257915" cy="453187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4232449" y="3800509"/>
              <a:ext cx="274573" cy="18418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9" name="Arc 248"/>
            <p:cNvSpPr/>
            <p:nvPr/>
          </p:nvSpPr>
          <p:spPr>
            <a:xfrm flipH="1">
              <a:off x="864436" y="1976566"/>
              <a:ext cx="4812693" cy="3108617"/>
            </a:xfrm>
            <a:prstGeom prst="arc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2" name="Arc 251"/>
            <p:cNvSpPr/>
            <p:nvPr/>
          </p:nvSpPr>
          <p:spPr>
            <a:xfrm>
              <a:off x="4122477" y="2665275"/>
              <a:ext cx="3850136" cy="1573421"/>
            </a:xfrm>
            <a:prstGeom prst="arc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>
              <a:off x="4423250" y="2926822"/>
              <a:ext cx="1" cy="66500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ZoneTexte 7"/>
          <p:cNvSpPr txBox="1"/>
          <p:nvPr/>
        </p:nvSpPr>
        <p:spPr>
          <a:xfrm>
            <a:off x="4043500" y="500078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D661"/>
                </a:solidFill>
              </a:rPr>
              <a:t>?</a:t>
            </a:r>
          </a:p>
        </p:txBody>
      </p:sp>
      <p:sp>
        <p:nvSpPr>
          <p:cNvPr id="29" name="Forme libre 28"/>
          <p:cNvSpPr/>
          <p:nvPr/>
        </p:nvSpPr>
        <p:spPr>
          <a:xfrm>
            <a:off x="3486150" y="1771179"/>
            <a:ext cx="371475" cy="73645"/>
          </a:xfrm>
          <a:custGeom>
            <a:avLst/>
            <a:gdLst>
              <a:gd name="connsiteX0" fmla="*/ 0 w 371475"/>
              <a:gd name="connsiteY0" fmla="*/ 19459 h 73645"/>
              <a:gd name="connsiteX1" fmla="*/ 171450 w 371475"/>
              <a:gd name="connsiteY1" fmla="*/ 67084 h 73645"/>
              <a:gd name="connsiteX2" fmla="*/ 295275 w 371475"/>
              <a:gd name="connsiteY2" fmla="*/ 67084 h 73645"/>
              <a:gd name="connsiteX3" fmla="*/ 323850 w 371475"/>
              <a:gd name="connsiteY3" fmla="*/ 9934 h 73645"/>
              <a:gd name="connsiteX4" fmla="*/ 371475 w 371475"/>
              <a:gd name="connsiteY4" fmla="*/ 409 h 73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475" h="73645">
                <a:moveTo>
                  <a:pt x="0" y="19459"/>
                </a:moveTo>
                <a:cubicBezTo>
                  <a:pt x="61119" y="39303"/>
                  <a:pt x="122238" y="59147"/>
                  <a:pt x="171450" y="67084"/>
                </a:cubicBezTo>
                <a:cubicBezTo>
                  <a:pt x="220662" y="75021"/>
                  <a:pt x="269875" y="76609"/>
                  <a:pt x="295275" y="67084"/>
                </a:cubicBezTo>
                <a:cubicBezTo>
                  <a:pt x="320675" y="57559"/>
                  <a:pt x="311150" y="21046"/>
                  <a:pt x="323850" y="9934"/>
                </a:cubicBezTo>
                <a:cubicBezTo>
                  <a:pt x="336550" y="-1178"/>
                  <a:pt x="354012" y="-385"/>
                  <a:pt x="371475" y="409"/>
                </a:cubicBezTo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1643005" y="3543291"/>
            <a:ext cx="5856696" cy="2154058"/>
          </a:xfrm>
          <a:prstGeom prst="roundRect">
            <a:avLst/>
          </a:prstGeom>
          <a:noFill/>
          <a:ln>
            <a:solidFill>
              <a:srgbClr val="00D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99"/>
          <p:cNvSpPr/>
          <p:nvPr/>
        </p:nvSpPr>
        <p:spPr>
          <a:xfrm flipH="1" flipV="1">
            <a:off x="4140763" y="350265"/>
            <a:ext cx="179368" cy="10775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Rectangle 100"/>
          <p:cNvSpPr/>
          <p:nvPr/>
        </p:nvSpPr>
        <p:spPr>
          <a:xfrm flipH="1" flipV="1">
            <a:off x="4140763" y="478308"/>
            <a:ext cx="179368" cy="10775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 102"/>
          <p:cNvSpPr/>
          <p:nvPr/>
        </p:nvSpPr>
        <p:spPr>
          <a:xfrm flipH="1" flipV="1">
            <a:off x="4134470" y="927728"/>
            <a:ext cx="179368" cy="10775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103"/>
          <p:cNvSpPr/>
          <p:nvPr/>
        </p:nvSpPr>
        <p:spPr>
          <a:xfrm flipH="1" flipV="1">
            <a:off x="4133836" y="1055840"/>
            <a:ext cx="179368" cy="10775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0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/>
        </p:nvGrpSpPr>
        <p:grpSpPr>
          <a:xfrm>
            <a:off x="2264211" y="1660449"/>
            <a:ext cx="6844293" cy="3537103"/>
            <a:chOff x="1976179" y="1700808"/>
            <a:chExt cx="6844293" cy="3537103"/>
          </a:xfrm>
        </p:grpSpPr>
        <p:grpSp>
          <p:nvGrpSpPr>
            <p:cNvPr id="6" name="Groupe 5"/>
            <p:cNvGrpSpPr/>
            <p:nvPr/>
          </p:nvGrpSpPr>
          <p:grpSpPr>
            <a:xfrm>
              <a:off x="2077658" y="1809961"/>
              <a:ext cx="6742814" cy="2843175"/>
              <a:chOff x="1526095" y="1484784"/>
              <a:chExt cx="7174862" cy="2952328"/>
            </a:xfrm>
          </p:grpSpPr>
          <p:pic>
            <p:nvPicPr>
              <p:cNvPr id="3" name="Image 2" descr="Capture d’écran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40000">
                <a:off x="1838372" y="1653629"/>
                <a:ext cx="6862585" cy="2537327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1526095" y="1484784"/>
                <a:ext cx="432048" cy="29523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958143" y="2492896"/>
                <a:ext cx="165585" cy="216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7" name="Image 6" descr="Capture d’écra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380" y="2515957"/>
              <a:ext cx="570841" cy="222900"/>
            </a:xfrm>
            <a:prstGeom prst="rect">
              <a:avLst/>
            </a:prstGeom>
          </p:spPr>
        </p:pic>
        <p:pic>
          <p:nvPicPr>
            <p:cNvPr id="10" name="Image 9" descr="Capture d’écra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40000">
              <a:off x="4293293" y="3642921"/>
              <a:ext cx="1596602" cy="250661"/>
            </a:xfrm>
            <a:prstGeom prst="rect">
              <a:avLst/>
            </a:prstGeom>
          </p:spPr>
        </p:pic>
        <p:pic>
          <p:nvPicPr>
            <p:cNvPr id="11" name="Image 10" descr="Capture d’écra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60000">
              <a:off x="7405166" y="2500821"/>
              <a:ext cx="570841" cy="222900"/>
            </a:xfrm>
            <a:prstGeom prst="rect">
              <a:avLst/>
            </a:prstGeom>
          </p:spPr>
        </p:pic>
        <p:pic>
          <p:nvPicPr>
            <p:cNvPr id="13" name="Image 12" descr="Capture d’écra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40000">
              <a:off x="6388594" y="3616578"/>
              <a:ext cx="1598406" cy="268677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1976179" y="1700808"/>
              <a:ext cx="248168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B050"/>
                  </a:solidFill>
                </a:rPr>
                <a:t>mésappariement</a:t>
              </a:r>
            </a:p>
            <a:p>
              <a:pPr algn="ctr"/>
              <a:r>
                <a:rPr lang="fr-FR" sz="1600" b="1" dirty="0">
                  <a:solidFill>
                    <a:srgbClr val="00B050"/>
                  </a:solidFill>
                </a:rPr>
                <a:t>(erreur ADN polymérase)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496905" y="2285583"/>
              <a:ext cx="1440239" cy="495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27870" y="2715576"/>
              <a:ext cx="151876" cy="1333711"/>
            </a:xfrm>
            <a:prstGeom prst="rect">
              <a:avLst/>
            </a:prstGeom>
            <a:noFill/>
            <a:ln w="19050">
              <a:solidFill>
                <a:srgbClr val="00DE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211960" y="4653136"/>
              <a:ext cx="266429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B050"/>
                  </a:solidFill>
                </a:rPr>
                <a:t>Réparation des </a:t>
              </a:r>
              <a:r>
                <a:rPr lang="fr-FR" sz="1600" b="1" dirty="0" err="1">
                  <a:solidFill>
                    <a:srgbClr val="00B050"/>
                  </a:solidFill>
                </a:rPr>
                <a:t>MisMatch</a:t>
              </a:r>
              <a:endParaRPr lang="fr-FR" sz="1600" b="1" dirty="0">
                <a:solidFill>
                  <a:srgbClr val="00B050"/>
                </a:solidFill>
              </a:endParaRPr>
            </a:p>
            <a:p>
              <a:pPr algn="ctr"/>
              <a:r>
                <a:rPr lang="fr-FR" sz="1600" b="1" dirty="0">
                  <a:solidFill>
                    <a:srgbClr val="00B050"/>
                  </a:solidFill>
                </a:rPr>
                <a:t>(MMR)</a:t>
              </a:r>
            </a:p>
          </p:txBody>
        </p:sp>
        <p:pic>
          <p:nvPicPr>
            <p:cNvPr id="18" name="Image 17" descr="Capture d’écra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60000">
              <a:off x="3402430" y="3077890"/>
              <a:ext cx="596353" cy="232862"/>
            </a:xfrm>
            <a:prstGeom prst="rect">
              <a:avLst/>
            </a:prstGeom>
          </p:spPr>
        </p:pic>
      </p:grpSp>
      <p:grpSp>
        <p:nvGrpSpPr>
          <p:cNvPr id="30" name="Groupe 29"/>
          <p:cNvGrpSpPr/>
          <p:nvPr/>
        </p:nvGrpSpPr>
        <p:grpSpPr>
          <a:xfrm>
            <a:off x="232031" y="717908"/>
            <a:ext cx="3183875" cy="5342289"/>
            <a:chOff x="232031" y="717908"/>
            <a:chExt cx="3183875" cy="5342289"/>
          </a:xfrm>
        </p:grpSpPr>
        <p:grpSp>
          <p:nvGrpSpPr>
            <p:cNvPr id="27" name="Groupe 26"/>
            <p:cNvGrpSpPr/>
            <p:nvPr/>
          </p:nvGrpSpPr>
          <p:grpSpPr>
            <a:xfrm>
              <a:off x="232031" y="717908"/>
              <a:ext cx="2275472" cy="5342289"/>
              <a:chOff x="232031" y="346954"/>
              <a:chExt cx="2275472" cy="5342289"/>
            </a:xfrm>
          </p:grpSpPr>
          <p:grpSp>
            <p:nvGrpSpPr>
              <p:cNvPr id="23" name="Groupe 22"/>
              <p:cNvGrpSpPr/>
              <p:nvPr/>
            </p:nvGrpSpPr>
            <p:grpSpPr>
              <a:xfrm>
                <a:off x="537415" y="3994150"/>
                <a:ext cx="1607552" cy="855756"/>
                <a:chOff x="330751" y="1432921"/>
                <a:chExt cx="1607552" cy="855756"/>
              </a:xfrm>
            </p:grpSpPr>
            <p:pic>
              <p:nvPicPr>
                <p:cNvPr id="20" name="Image 19" descr="Capture d’écran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59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540000">
                  <a:off x="330751" y="1446885"/>
                  <a:ext cx="1607552" cy="841792"/>
                </a:xfrm>
                <a:prstGeom prst="rect">
                  <a:avLst/>
                </a:prstGeom>
              </p:spPr>
            </p:pic>
            <p:sp>
              <p:nvSpPr>
                <p:cNvPr id="21" name="Rectangle 20"/>
                <p:cNvSpPr/>
                <p:nvPr/>
              </p:nvSpPr>
              <p:spPr>
                <a:xfrm>
                  <a:off x="1400503" y="1432921"/>
                  <a:ext cx="216024" cy="1786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3568" y="1432921"/>
                  <a:ext cx="216024" cy="1786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4" name="ZoneTexte 23"/>
              <p:cNvSpPr txBox="1"/>
              <p:nvPr/>
            </p:nvSpPr>
            <p:spPr>
              <a:xfrm>
                <a:off x="232031" y="4858246"/>
                <a:ext cx="22183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0070C0"/>
                    </a:solidFill>
                  </a:rPr>
                  <a:t>chromatide chromosome paternel</a:t>
                </a:r>
              </a:p>
              <a:p>
                <a:pPr algn="ctr"/>
                <a:r>
                  <a:rPr lang="fr-FR" sz="1600" b="1" dirty="0">
                    <a:solidFill>
                      <a:srgbClr val="0070C0"/>
                    </a:solidFill>
                  </a:rPr>
                  <a:t>génotype sauvage </a:t>
                </a:r>
              </a:p>
            </p:txBody>
          </p:sp>
          <p:pic>
            <p:nvPicPr>
              <p:cNvPr id="25" name="Image 24" descr="Capture d’écran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-60000">
                <a:off x="483976" y="1191897"/>
                <a:ext cx="1606460" cy="937102"/>
              </a:xfrm>
              <a:prstGeom prst="rect">
                <a:avLst/>
              </a:prstGeom>
            </p:spPr>
          </p:pic>
          <p:sp>
            <p:nvSpPr>
              <p:cNvPr id="26" name="ZoneTexte 25"/>
              <p:cNvSpPr txBox="1"/>
              <p:nvPr/>
            </p:nvSpPr>
            <p:spPr>
              <a:xfrm>
                <a:off x="289183" y="346954"/>
                <a:ext cx="22183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DD557F"/>
                    </a:solidFill>
                  </a:rPr>
                  <a:t>chromatide chromosome maternel</a:t>
                </a:r>
              </a:p>
              <a:p>
                <a:pPr algn="ctr"/>
                <a:r>
                  <a:rPr lang="fr-FR" sz="1600" b="1" dirty="0">
                    <a:solidFill>
                      <a:srgbClr val="DD557F"/>
                    </a:solidFill>
                  </a:rPr>
                  <a:t>génotype mutant</a:t>
                </a:r>
              </a:p>
            </p:txBody>
          </p:sp>
        </p:grpSp>
        <p:sp>
          <p:nvSpPr>
            <p:cNvPr id="28" name="Arc 27"/>
            <p:cNvSpPr/>
            <p:nvPr/>
          </p:nvSpPr>
          <p:spPr>
            <a:xfrm rot="16200000">
              <a:off x="1248120" y="3277442"/>
              <a:ext cx="2291264" cy="2044304"/>
            </a:xfrm>
            <a:prstGeom prst="arc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Arc 28"/>
            <p:cNvSpPr/>
            <p:nvPr/>
          </p:nvSpPr>
          <p:spPr>
            <a:xfrm rot="5400000" flipV="1">
              <a:off x="1302349" y="1315445"/>
              <a:ext cx="2117975" cy="2109139"/>
            </a:xfrm>
            <a:prstGeom prst="arc">
              <a:avLst/>
            </a:prstGeom>
            <a:ln>
              <a:solidFill>
                <a:srgbClr val="DD557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64773" y="63404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Batang"/>
                <a:ea typeface="Batang"/>
              </a:rPr>
              <a:t>ⓐ</a:t>
            </a:r>
            <a:endParaRPr lang="fr-F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8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38858" y="451170"/>
            <a:ext cx="8653622" cy="5905045"/>
            <a:chOff x="-36512" y="339382"/>
            <a:chExt cx="9096732" cy="6175831"/>
          </a:xfrm>
        </p:grpSpPr>
        <p:grpSp>
          <p:nvGrpSpPr>
            <p:cNvPr id="18" name="Groupe 17"/>
            <p:cNvGrpSpPr/>
            <p:nvPr/>
          </p:nvGrpSpPr>
          <p:grpSpPr>
            <a:xfrm>
              <a:off x="-36512" y="339382"/>
              <a:ext cx="9096732" cy="5840325"/>
              <a:chOff x="-36512" y="339382"/>
              <a:chExt cx="9096732" cy="5840325"/>
            </a:xfrm>
          </p:grpSpPr>
          <p:grpSp>
            <p:nvGrpSpPr>
              <p:cNvPr id="17" name="Groupe 16"/>
              <p:cNvGrpSpPr/>
              <p:nvPr/>
            </p:nvGrpSpPr>
            <p:grpSpPr>
              <a:xfrm>
                <a:off x="-36512" y="1700808"/>
                <a:ext cx="6161736" cy="4478899"/>
                <a:chOff x="1578616" y="1758413"/>
                <a:chExt cx="6161736" cy="4478899"/>
              </a:xfrm>
            </p:grpSpPr>
            <p:pic>
              <p:nvPicPr>
                <p:cNvPr id="5" name="Picture 2" descr="H:\Mes documents\Mes images\150px-FemaleBlack_svg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3232" y="1984196"/>
                  <a:ext cx="576064" cy="9484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" name="ZoneTexte 5"/>
                <p:cNvSpPr txBox="1"/>
                <p:nvPr/>
              </p:nvSpPr>
              <p:spPr>
                <a:xfrm>
                  <a:off x="3665240" y="2089113"/>
                  <a:ext cx="495013" cy="386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b="1" dirty="0">
                      <a:solidFill>
                        <a:srgbClr val="00B050"/>
                      </a:solidFill>
                    </a:rPr>
                    <a:t>2n</a:t>
                  </a:r>
                </a:p>
              </p:txBody>
            </p:sp>
            <p:grpSp>
              <p:nvGrpSpPr>
                <p:cNvPr id="9" name="Groupe 8"/>
                <p:cNvGrpSpPr/>
                <p:nvPr/>
              </p:nvGrpSpPr>
              <p:grpSpPr>
                <a:xfrm>
                  <a:off x="5132222" y="1758413"/>
                  <a:ext cx="945045" cy="899803"/>
                  <a:chOff x="5229012" y="1340768"/>
                  <a:chExt cx="945045" cy="899803"/>
                </a:xfrm>
              </p:grpSpPr>
              <p:pic>
                <p:nvPicPr>
                  <p:cNvPr id="4" name="Picture 5" descr="H:\Mes documents\Mes images\AA04008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9012" y="1340768"/>
                    <a:ext cx="945045" cy="899803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bg1"/>
                    </a:solidFill>
                  </a:ln>
                </p:spPr>
              </p:pic>
              <p:sp>
                <p:nvSpPr>
                  <p:cNvPr id="8" name="ZoneTexte 7"/>
                  <p:cNvSpPr txBox="1"/>
                  <p:nvPr/>
                </p:nvSpPr>
                <p:spPr>
                  <a:xfrm>
                    <a:off x="5388722" y="1679211"/>
                    <a:ext cx="533872" cy="3862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b="1" dirty="0">
                        <a:solidFill>
                          <a:srgbClr val="00B050"/>
                        </a:solidFill>
                      </a:rPr>
                      <a:t>2n</a:t>
                    </a:r>
                  </a:p>
                </p:txBody>
              </p:sp>
            </p:grpSp>
            <p:sp>
              <p:nvSpPr>
                <p:cNvPr id="11" name="Arc 10"/>
                <p:cNvSpPr/>
                <p:nvPr/>
              </p:nvSpPr>
              <p:spPr>
                <a:xfrm>
                  <a:off x="3756077" y="2265276"/>
                  <a:ext cx="815923" cy="2732356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Arc 11"/>
                <p:cNvSpPr/>
                <p:nvPr/>
              </p:nvSpPr>
              <p:spPr>
                <a:xfrm flipH="1">
                  <a:off x="4932040" y="2266417"/>
                  <a:ext cx="672704" cy="2948380"/>
                </a:xfrm>
                <a:prstGeom prst="arc">
                  <a:avLst>
                    <a:gd name="adj1" fmla="val 16200000"/>
                    <a:gd name="adj2" fmla="val 20659342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" name="ZoneTexte 9"/>
                <p:cNvSpPr txBox="1"/>
                <p:nvPr/>
              </p:nvSpPr>
              <p:spPr>
                <a:xfrm>
                  <a:off x="4187178" y="2837020"/>
                  <a:ext cx="1104754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2000" b="1" dirty="0" err="1">
                      <a:solidFill>
                        <a:srgbClr val="FF0000"/>
                      </a:solidFill>
                    </a:rPr>
                    <a:t>méïose</a:t>
                  </a:r>
                  <a:endParaRPr lang="fr-FR" sz="20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" name="ZoneTexte 12"/>
                <p:cNvSpPr txBox="1"/>
                <p:nvPr/>
              </p:nvSpPr>
              <p:spPr>
                <a:xfrm>
                  <a:off x="3573041" y="3613237"/>
                  <a:ext cx="1070968" cy="386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gamètes</a:t>
                  </a:r>
                </a:p>
              </p:txBody>
            </p:sp>
            <p:sp>
              <p:nvSpPr>
                <p:cNvPr id="14" name="ZoneTexte 13"/>
                <p:cNvSpPr txBox="1"/>
                <p:nvPr/>
              </p:nvSpPr>
              <p:spPr>
                <a:xfrm>
                  <a:off x="4932040" y="3604545"/>
                  <a:ext cx="1043480" cy="386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gamètes</a:t>
                  </a:r>
                </a:p>
              </p:txBody>
            </p:sp>
            <p:sp>
              <p:nvSpPr>
                <p:cNvPr id="19" name="ZoneTexte 18"/>
                <p:cNvSpPr txBox="1"/>
                <p:nvPr/>
              </p:nvSpPr>
              <p:spPr>
                <a:xfrm>
                  <a:off x="3860999" y="3846645"/>
                  <a:ext cx="4320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rgbClr val="00B050"/>
                      </a:solidFill>
                    </a:rPr>
                    <a:t>n</a:t>
                  </a:r>
                </a:p>
              </p:txBody>
            </p:sp>
            <p:sp>
              <p:nvSpPr>
                <p:cNvPr id="20" name="ZoneTexte 19"/>
                <p:cNvSpPr txBox="1"/>
                <p:nvPr/>
              </p:nvSpPr>
              <p:spPr>
                <a:xfrm>
                  <a:off x="5219998" y="3846645"/>
                  <a:ext cx="4320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rgbClr val="00B050"/>
                      </a:solidFill>
                    </a:rPr>
                    <a:t>n</a:t>
                  </a:r>
                </a:p>
              </p:txBody>
            </p:sp>
            <p:cxnSp>
              <p:nvCxnSpPr>
                <p:cNvPr id="24" name="Connecteur droit 23"/>
                <p:cNvCxnSpPr>
                  <a:stCxn id="19" idx="2"/>
                </p:cNvCxnSpPr>
                <p:nvPr/>
              </p:nvCxnSpPr>
              <p:spPr>
                <a:xfrm>
                  <a:off x="4077023" y="4215977"/>
                  <a:ext cx="566985" cy="9988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28"/>
                <p:cNvCxnSpPr>
                  <a:stCxn id="20" idx="2"/>
                </p:cNvCxnSpPr>
                <p:nvPr/>
              </p:nvCxnSpPr>
              <p:spPr>
                <a:xfrm flipH="1">
                  <a:off x="5004048" y="4215977"/>
                  <a:ext cx="431974" cy="78165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ZoneTexte 26"/>
                <p:cNvSpPr txBox="1"/>
                <p:nvPr/>
              </p:nvSpPr>
              <p:spPr>
                <a:xfrm>
                  <a:off x="3944230" y="4854757"/>
                  <a:ext cx="1590650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2000" b="1" dirty="0">
                      <a:solidFill>
                        <a:srgbClr val="FF0000"/>
                      </a:solidFill>
                    </a:rPr>
                    <a:t>fécondation</a:t>
                  </a:r>
                </a:p>
              </p:txBody>
            </p:sp>
            <p:cxnSp>
              <p:nvCxnSpPr>
                <p:cNvPr id="31" name="Connecteur droit 30"/>
                <p:cNvCxnSpPr>
                  <a:stCxn id="27" idx="2"/>
                </p:cNvCxnSpPr>
                <p:nvPr/>
              </p:nvCxnSpPr>
              <p:spPr>
                <a:xfrm>
                  <a:off x="4739555" y="5254867"/>
                  <a:ext cx="0" cy="1759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" name="Groupe 34"/>
                <p:cNvGrpSpPr/>
                <p:nvPr/>
              </p:nvGrpSpPr>
              <p:grpSpPr>
                <a:xfrm>
                  <a:off x="4517298" y="5459764"/>
                  <a:ext cx="486752" cy="386447"/>
                  <a:chOff x="1073379" y="2235625"/>
                  <a:chExt cx="486752" cy="386447"/>
                </a:xfrm>
              </p:grpSpPr>
              <p:sp>
                <p:nvSpPr>
                  <p:cNvPr id="34" name="ZoneTexte 33"/>
                  <p:cNvSpPr txBox="1"/>
                  <p:nvPr/>
                </p:nvSpPr>
                <p:spPr>
                  <a:xfrm>
                    <a:off x="1079612" y="2235625"/>
                    <a:ext cx="480519" cy="3862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b="1" dirty="0">
                        <a:solidFill>
                          <a:srgbClr val="00B050"/>
                        </a:solidFill>
                      </a:rPr>
                      <a:t>2n</a:t>
                    </a:r>
                  </a:p>
                </p:txBody>
              </p:sp>
              <p:sp>
                <p:nvSpPr>
                  <p:cNvPr id="32" name="Ellipse 31"/>
                  <p:cNvSpPr/>
                  <p:nvPr/>
                </p:nvSpPr>
                <p:spPr>
                  <a:xfrm>
                    <a:off x="1073379" y="2242799"/>
                    <a:ext cx="444513" cy="379273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36" name="ZoneTexte 35"/>
                <p:cNvSpPr txBox="1"/>
                <p:nvPr/>
              </p:nvSpPr>
              <p:spPr>
                <a:xfrm>
                  <a:off x="4256831" y="5867980"/>
                  <a:ext cx="9654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 err="1"/>
                    <a:t>zygotte</a:t>
                  </a:r>
                  <a:endParaRPr lang="fr-FR" dirty="0"/>
                </a:p>
              </p:txBody>
            </p:sp>
            <p:grpSp>
              <p:nvGrpSpPr>
                <p:cNvPr id="7" name="Groupe 6"/>
                <p:cNvGrpSpPr/>
                <p:nvPr/>
              </p:nvGrpSpPr>
              <p:grpSpPr>
                <a:xfrm>
                  <a:off x="2123723" y="1902429"/>
                  <a:ext cx="4248472" cy="3800241"/>
                  <a:chOff x="2123723" y="1700808"/>
                  <a:chExt cx="4248472" cy="3800241"/>
                </a:xfrm>
              </p:grpSpPr>
              <p:sp>
                <p:nvSpPr>
                  <p:cNvPr id="3" name="Arc 2"/>
                  <p:cNvSpPr/>
                  <p:nvPr/>
                </p:nvSpPr>
                <p:spPr>
                  <a:xfrm rot="10800000">
                    <a:off x="2123723" y="1700808"/>
                    <a:ext cx="4248472" cy="3800241"/>
                  </a:xfrm>
                  <a:prstGeom prst="arc">
                    <a:avLst>
                      <a:gd name="adj1" fmla="val 16200000"/>
                      <a:gd name="adj2" fmla="val 21458464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5" name="Arc 24"/>
                  <p:cNvSpPr/>
                  <p:nvPr/>
                </p:nvSpPr>
                <p:spPr>
                  <a:xfrm rot="16200000">
                    <a:off x="1890529" y="2366052"/>
                    <a:ext cx="3154230" cy="2687837"/>
                  </a:xfrm>
                  <a:prstGeom prst="arc">
                    <a:avLst>
                      <a:gd name="adj1" fmla="val 16200000"/>
                      <a:gd name="adj2" fmla="val 21458464"/>
                    </a:avLst>
                  </a:prstGeom>
                  <a:ln>
                    <a:solidFill>
                      <a:schemeClr val="tx1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6" name="Groupe 25"/>
                <p:cNvGrpSpPr/>
                <p:nvPr/>
              </p:nvGrpSpPr>
              <p:grpSpPr>
                <a:xfrm flipH="1">
                  <a:off x="3250670" y="1897782"/>
                  <a:ext cx="3985625" cy="3800241"/>
                  <a:chOff x="2123723" y="1700808"/>
                  <a:chExt cx="4248472" cy="3800241"/>
                </a:xfrm>
              </p:grpSpPr>
              <p:sp>
                <p:nvSpPr>
                  <p:cNvPr id="28" name="Arc 27"/>
                  <p:cNvSpPr/>
                  <p:nvPr/>
                </p:nvSpPr>
                <p:spPr>
                  <a:xfrm rot="10800000">
                    <a:off x="2123723" y="1700808"/>
                    <a:ext cx="4248472" cy="3800241"/>
                  </a:xfrm>
                  <a:prstGeom prst="arc">
                    <a:avLst>
                      <a:gd name="adj1" fmla="val 16200000"/>
                      <a:gd name="adj2" fmla="val 21458464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0" name="Arc 29"/>
                  <p:cNvSpPr/>
                  <p:nvPr/>
                </p:nvSpPr>
                <p:spPr>
                  <a:xfrm rot="16200000">
                    <a:off x="1890529" y="2366052"/>
                    <a:ext cx="3154230" cy="2687837"/>
                  </a:xfrm>
                  <a:prstGeom prst="arc">
                    <a:avLst>
                      <a:gd name="adj1" fmla="val 16200000"/>
                      <a:gd name="adj2" fmla="val 21458464"/>
                    </a:avLst>
                  </a:prstGeom>
                  <a:ln>
                    <a:solidFill>
                      <a:schemeClr val="tx1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33" name="ZoneTexte 32"/>
                <p:cNvSpPr txBox="1"/>
                <p:nvPr/>
              </p:nvSpPr>
              <p:spPr>
                <a:xfrm>
                  <a:off x="1578616" y="3604545"/>
                  <a:ext cx="110475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chemeClr val="bg2">
                          <a:lumMod val="25000"/>
                        </a:schemeClr>
                      </a:solidFill>
                    </a:rPr>
                    <a:t>mitose</a:t>
                  </a:r>
                </a:p>
              </p:txBody>
            </p:sp>
            <p:sp>
              <p:nvSpPr>
                <p:cNvPr id="37" name="ZoneTexte 36"/>
                <p:cNvSpPr txBox="1"/>
                <p:nvPr/>
              </p:nvSpPr>
              <p:spPr>
                <a:xfrm>
                  <a:off x="6635598" y="3555941"/>
                  <a:ext cx="110475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chemeClr val="bg2">
                          <a:lumMod val="25000"/>
                        </a:schemeClr>
                      </a:solidFill>
                    </a:rPr>
                    <a:t>mitose</a:t>
                  </a:r>
                </a:p>
              </p:txBody>
            </p:sp>
            <p:sp>
              <p:nvSpPr>
                <p:cNvPr id="16" name="Ellipse 15"/>
                <p:cNvSpPr/>
                <p:nvPr/>
              </p:nvSpPr>
              <p:spPr>
                <a:xfrm>
                  <a:off x="3944230" y="3925273"/>
                  <a:ext cx="216024" cy="24071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0" name="Ellipse 39"/>
                <p:cNvSpPr/>
                <p:nvPr/>
              </p:nvSpPr>
              <p:spPr>
                <a:xfrm>
                  <a:off x="5318856" y="3925273"/>
                  <a:ext cx="216024" cy="24071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8" name="ZoneTexte 37"/>
              <p:cNvSpPr txBox="1"/>
              <p:nvPr/>
            </p:nvSpPr>
            <p:spPr>
              <a:xfrm>
                <a:off x="52494" y="339382"/>
                <a:ext cx="9007726" cy="997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 b="1" dirty="0" smtClean="0">
                    <a:sym typeface="Symbol"/>
                  </a:rPr>
                  <a:t>Mendel </a:t>
                </a:r>
                <a:r>
                  <a:rPr lang="fr-FR" sz="2800" b="1" dirty="0" smtClean="0">
                    <a:sym typeface="Symbol" panose="05050102010706020507" pitchFamily="18" charset="2"/>
                  </a:rPr>
                  <a:t> </a:t>
                </a:r>
                <a:r>
                  <a:rPr lang="fr-FR" sz="2800" b="1" dirty="0" smtClean="0">
                    <a:sym typeface="Symbol"/>
                  </a:rPr>
                  <a:t>organisme </a:t>
                </a:r>
                <a:r>
                  <a:rPr lang="fr-FR" sz="2800" b="1" dirty="0">
                    <a:solidFill>
                      <a:srgbClr val="00B050"/>
                    </a:solidFill>
                    <a:sym typeface="Symbol"/>
                  </a:rPr>
                  <a:t>diploïde</a:t>
                </a:r>
                <a:r>
                  <a:rPr lang="fr-FR" sz="2800" b="1" dirty="0">
                    <a:sym typeface="Symbol"/>
                  </a:rPr>
                  <a:t> avec </a:t>
                </a:r>
                <a:endParaRPr lang="fr-FR" sz="2800" b="1" dirty="0" smtClean="0">
                  <a:sym typeface="Symbol"/>
                </a:endParaRPr>
              </a:p>
              <a:p>
                <a:pPr algn="ctr"/>
                <a:r>
                  <a:rPr lang="fr-FR" sz="2800" b="1" dirty="0" smtClean="0">
                    <a:solidFill>
                      <a:srgbClr val="FF0000"/>
                    </a:solidFill>
                    <a:sym typeface="Symbol"/>
                  </a:rPr>
                  <a:t>reproduction </a:t>
                </a:r>
                <a:r>
                  <a:rPr lang="fr-FR" sz="2800" b="1" dirty="0">
                    <a:solidFill>
                      <a:srgbClr val="FF0000"/>
                    </a:solidFill>
                    <a:sym typeface="Symbol"/>
                  </a:rPr>
                  <a:t>sexuée</a:t>
                </a:r>
                <a:endParaRPr lang="fr-FR" sz="28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9" name="Groupe 38"/>
            <p:cNvGrpSpPr/>
            <p:nvPr/>
          </p:nvGrpSpPr>
          <p:grpSpPr>
            <a:xfrm>
              <a:off x="5759762" y="1309088"/>
              <a:ext cx="3073372" cy="5206125"/>
              <a:chOff x="186907" y="1544105"/>
              <a:chExt cx="3418140" cy="5571020"/>
            </a:xfrm>
          </p:grpSpPr>
          <p:grpSp>
            <p:nvGrpSpPr>
              <p:cNvPr id="41" name="Groupe 40"/>
              <p:cNvGrpSpPr/>
              <p:nvPr/>
            </p:nvGrpSpPr>
            <p:grpSpPr>
              <a:xfrm>
                <a:off x="404392" y="1544105"/>
                <a:ext cx="3200655" cy="4518041"/>
                <a:chOff x="508241" y="1702260"/>
                <a:chExt cx="3559702" cy="4813704"/>
              </a:xfrm>
            </p:grpSpPr>
            <p:grpSp>
              <p:nvGrpSpPr>
                <p:cNvPr id="43" name="Groupe 42"/>
                <p:cNvGrpSpPr/>
                <p:nvPr/>
              </p:nvGrpSpPr>
              <p:grpSpPr>
                <a:xfrm>
                  <a:off x="508241" y="1702260"/>
                  <a:ext cx="3559702" cy="4813704"/>
                  <a:chOff x="477393" y="1702260"/>
                  <a:chExt cx="3559702" cy="4813704"/>
                </a:xfrm>
              </p:grpSpPr>
              <p:pic>
                <p:nvPicPr>
                  <p:cNvPr id="45" name="Image 44" descr="Capture d’écran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sharpenSoften amount="-2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7393" y="1702260"/>
                    <a:ext cx="2542730" cy="4689460"/>
                  </a:xfrm>
                  <a:prstGeom prst="rect">
                    <a:avLst/>
                  </a:prstGeom>
                </p:spPr>
              </p:pic>
              <p:sp>
                <p:nvSpPr>
                  <p:cNvPr id="46" name="ZoneTexte 45"/>
                  <p:cNvSpPr txBox="1"/>
                  <p:nvPr/>
                </p:nvSpPr>
                <p:spPr>
                  <a:xfrm>
                    <a:off x="945428" y="2725294"/>
                    <a:ext cx="935908" cy="19450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chemeClr val="bg1"/>
                        </a:solidFill>
                      </a:rPr>
                      <a:t>2n=46</a:t>
                    </a:r>
                  </a:p>
                  <a:p>
                    <a:pPr algn="ctr"/>
                    <a:endParaRPr lang="fr-FR" sz="1600" dirty="0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fr-FR" sz="1600" dirty="0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fr-FR" sz="1600" dirty="0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fr-FR" sz="1600" dirty="0">
                      <a:solidFill>
                        <a:schemeClr val="bg1"/>
                      </a:solidFill>
                    </a:endParaRPr>
                  </a:p>
                  <a:p>
                    <a:pPr algn="ctr"/>
                    <a:endParaRPr lang="fr-FR" sz="400" dirty="0">
                      <a:solidFill>
                        <a:schemeClr val="bg1"/>
                      </a:solidFill>
                    </a:endParaRPr>
                  </a:p>
                  <a:p>
                    <a:pPr algn="ctr"/>
                    <a:r>
                      <a:rPr lang="fr-FR" sz="1600" dirty="0">
                        <a:solidFill>
                          <a:schemeClr val="bg1"/>
                        </a:solidFill>
                      </a:rPr>
                      <a:t>  n=23</a:t>
                    </a:r>
                  </a:p>
                </p:txBody>
              </p:sp>
              <p:cxnSp>
                <p:nvCxnSpPr>
                  <p:cNvPr id="47" name="Connecteur droit avec flèche 46"/>
                  <p:cNvCxnSpPr/>
                  <p:nvPr/>
                </p:nvCxnSpPr>
                <p:spPr>
                  <a:xfrm>
                    <a:off x="1413380" y="2996952"/>
                    <a:ext cx="62276" cy="1192602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prstDash val="sysDot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Connecteur droit avec flèche 47"/>
                  <p:cNvCxnSpPr/>
                  <p:nvPr/>
                </p:nvCxnSpPr>
                <p:spPr>
                  <a:xfrm>
                    <a:off x="2375756" y="3052296"/>
                    <a:ext cx="0" cy="1024776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prstDash val="sysDot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9" name="Image 48" descr="Capture d’écran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sharpenSoften amount="-50000"/>
                            </a14:imgEffect>
                            <a14:imgEffect>
                              <a14:colorTemperature colorTemp="4700"/>
                            </a14:imgEffect>
                            <a14:imgEffect>
                              <a14:saturation sat="0"/>
                            </a14:imgEffect>
                            <a14:imgEffect>
                              <a14:brightnessContrast bright="20000"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19580" y="5400639"/>
                    <a:ext cx="1417515" cy="1115325"/>
                  </a:xfrm>
                  <a:prstGeom prst="rect">
                    <a:avLst/>
                  </a:prstGeom>
                </p:spPr>
              </p:pic>
              <p:cxnSp>
                <p:nvCxnSpPr>
                  <p:cNvPr id="50" name="Connecteur droit avec flèche 49"/>
                  <p:cNvCxnSpPr/>
                  <p:nvPr/>
                </p:nvCxnSpPr>
                <p:spPr>
                  <a:xfrm>
                    <a:off x="2408580" y="4534230"/>
                    <a:ext cx="706198" cy="1343042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ZoneTexte 50"/>
                  <p:cNvSpPr txBox="1"/>
                  <p:nvPr/>
                </p:nvSpPr>
                <p:spPr>
                  <a:xfrm>
                    <a:off x="1893298" y="2725294"/>
                    <a:ext cx="1030562" cy="20352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chemeClr val="bg1"/>
                        </a:solidFill>
                      </a:rPr>
                      <a:t>2n=46</a:t>
                    </a:r>
                  </a:p>
                  <a:p>
                    <a:endParaRPr lang="fr-FR" sz="1600" dirty="0">
                      <a:solidFill>
                        <a:schemeClr val="bg1"/>
                      </a:solidFill>
                    </a:endParaRPr>
                  </a:p>
                  <a:p>
                    <a:endParaRPr lang="fr-FR" sz="1600" dirty="0">
                      <a:solidFill>
                        <a:schemeClr val="bg1"/>
                      </a:solidFill>
                    </a:endParaRPr>
                  </a:p>
                  <a:p>
                    <a:endParaRPr lang="fr-FR" sz="1600" dirty="0">
                      <a:solidFill>
                        <a:schemeClr val="bg1"/>
                      </a:solidFill>
                    </a:endParaRPr>
                  </a:p>
                  <a:p>
                    <a:endParaRPr lang="fr-FR" sz="1400" dirty="0">
                      <a:solidFill>
                        <a:schemeClr val="bg1"/>
                      </a:solidFill>
                    </a:endParaRPr>
                  </a:p>
                  <a:p>
                    <a:r>
                      <a:rPr lang="fr-FR" sz="1600" dirty="0">
                        <a:solidFill>
                          <a:schemeClr val="bg1"/>
                        </a:solidFill>
                      </a:rPr>
                      <a:t>  n=23</a:t>
                    </a:r>
                  </a:p>
                  <a:p>
                    <a:endParaRPr lang="fr-FR" sz="1600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52" name="Connecteur droit avec flèche 51"/>
                  <p:cNvCxnSpPr/>
                  <p:nvPr/>
                </p:nvCxnSpPr>
                <p:spPr>
                  <a:xfrm flipV="1">
                    <a:off x="1792265" y="4323469"/>
                    <a:ext cx="263623" cy="57801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" name="ZoneTexte 43"/>
                <p:cNvSpPr txBox="1"/>
                <p:nvPr/>
              </p:nvSpPr>
              <p:spPr>
                <a:xfrm>
                  <a:off x="2734060" y="5877272"/>
                  <a:ext cx="1001271" cy="3859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dirty="0">
                      <a:solidFill>
                        <a:schemeClr val="bg1"/>
                      </a:solidFill>
                    </a:rPr>
                    <a:t>2n=46</a:t>
                  </a:r>
                </a:p>
              </p:txBody>
            </p:sp>
          </p:grpSp>
          <p:sp>
            <p:nvSpPr>
              <p:cNvPr id="42" name="ZoneTexte 41"/>
              <p:cNvSpPr txBox="1"/>
              <p:nvPr/>
            </p:nvSpPr>
            <p:spPr>
              <a:xfrm>
                <a:off x="186907" y="6225884"/>
                <a:ext cx="3036496" cy="889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algn="ctr">
                  <a:defRPr b="1"/>
                </a:lvl1pPr>
              </a:lstStyle>
              <a:p>
                <a:r>
                  <a:rPr lang="fr-FR" sz="1600" dirty="0">
                    <a:solidFill>
                      <a:srgbClr val="00B050"/>
                    </a:solidFill>
                  </a:rPr>
                  <a:t>Homme = </a:t>
                </a:r>
                <a:r>
                  <a:rPr lang="fr-FR" sz="1600" dirty="0" err="1">
                    <a:solidFill>
                      <a:srgbClr val="00B050"/>
                    </a:solidFill>
                  </a:rPr>
                  <a:t>diplonte</a:t>
                </a:r>
                <a:r>
                  <a:rPr lang="fr-FR" sz="1600" dirty="0"/>
                  <a:t>	</a:t>
                </a:r>
              </a:p>
              <a:p>
                <a:pPr algn="just"/>
                <a:r>
                  <a:rPr lang="fr-FR" sz="1600" dirty="0">
                    <a:sym typeface="Wingdings 3"/>
                  </a:rPr>
                  <a:t> </a:t>
                </a:r>
                <a:r>
                  <a:rPr lang="fr-FR" sz="1600" b="0" dirty="0"/>
                  <a:t>phase diploïde dominante</a:t>
                </a:r>
              </a:p>
              <a:p>
                <a:pPr algn="just"/>
                <a:r>
                  <a:rPr lang="fr-FR" sz="1600" dirty="0">
                    <a:sym typeface="Wingdings 3"/>
                  </a:rPr>
                  <a:t> </a:t>
                </a:r>
                <a:r>
                  <a:rPr lang="fr-FR" sz="1600" b="0" dirty="0"/>
                  <a:t>phase haploïde brève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41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07" y="863368"/>
            <a:ext cx="5837786" cy="5157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528" y="6217567"/>
            <a:ext cx="64087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Holliday R. 1964. A mechanism for gene conversion in fungi. </a:t>
            </a:r>
            <a:r>
              <a:rPr lang="en-US" sz="1400" i="1" dirty="0"/>
              <a:t>Genet Res,</a:t>
            </a:r>
            <a:r>
              <a:rPr lang="en-US" sz="1400" dirty="0"/>
              <a:t> 5, 282 – 304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18377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36" y="1212393"/>
            <a:ext cx="4347528" cy="41608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733" y="5382275"/>
            <a:ext cx="480653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Holliday R. 1964. A mechanism for gene conversion in fungi. </a:t>
            </a:r>
            <a:r>
              <a:rPr lang="en-US" sz="1050" i="1" dirty="0"/>
              <a:t>Genet Res,</a:t>
            </a:r>
            <a:r>
              <a:rPr lang="en-US" sz="1050" dirty="0"/>
              <a:t> 5, 282 – 304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350978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1453787" y="1196918"/>
            <a:ext cx="6167494" cy="4307920"/>
            <a:chOff x="414131" y="4587"/>
            <a:chExt cx="8724492" cy="6522906"/>
          </a:xfrm>
        </p:grpSpPr>
        <p:sp>
          <p:nvSpPr>
            <p:cNvPr id="21" name="ZoneTexte 20"/>
            <p:cNvSpPr txBox="1"/>
            <p:nvPr/>
          </p:nvSpPr>
          <p:spPr>
            <a:xfrm>
              <a:off x="1091910" y="4587"/>
              <a:ext cx="1859723" cy="3495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900" i="1" dirty="0">
                  <a:solidFill>
                    <a:srgbClr val="0066FF"/>
                  </a:solidFill>
                  <a:cs typeface="DokChampa" pitchFamily="34" charset="-34"/>
                </a:rPr>
                <a:t>X                A  B               Y</a:t>
              </a:r>
            </a:p>
          </p:txBody>
        </p:sp>
        <p:grpSp>
          <p:nvGrpSpPr>
            <p:cNvPr id="32" name="Groupe 31"/>
            <p:cNvGrpSpPr/>
            <p:nvPr/>
          </p:nvGrpSpPr>
          <p:grpSpPr>
            <a:xfrm>
              <a:off x="2262367" y="908361"/>
              <a:ext cx="6876256" cy="5619132"/>
              <a:chOff x="2262367" y="861805"/>
              <a:chExt cx="6876256" cy="5619132"/>
            </a:xfrm>
          </p:grpSpPr>
          <p:grpSp>
            <p:nvGrpSpPr>
              <p:cNvPr id="29" name="Groupe 28"/>
              <p:cNvGrpSpPr/>
              <p:nvPr/>
            </p:nvGrpSpPr>
            <p:grpSpPr>
              <a:xfrm>
                <a:off x="2262367" y="861805"/>
                <a:ext cx="6876256" cy="5619132"/>
                <a:chOff x="2951634" y="1295773"/>
                <a:chExt cx="6037929" cy="4896544"/>
              </a:xfrm>
            </p:grpSpPr>
            <p:pic>
              <p:nvPicPr>
                <p:cNvPr id="3074" name="Picture 2" descr="Résultat de recherche d'images pour &quot;recombinaison homologue mécanisme&quot;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1634" y="1295773"/>
                  <a:ext cx="6037929" cy="4896544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</p:pic>
            <p:sp>
              <p:nvSpPr>
                <p:cNvPr id="28" name="Rectangle 27"/>
                <p:cNvSpPr/>
                <p:nvPr/>
              </p:nvSpPr>
              <p:spPr>
                <a:xfrm>
                  <a:off x="3203848" y="1386617"/>
                  <a:ext cx="1152128" cy="15383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</p:grpSp>
          <p:sp>
            <p:nvSpPr>
              <p:cNvPr id="31" name="Ellipse 30"/>
              <p:cNvSpPr/>
              <p:nvPr/>
            </p:nvSpPr>
            <p:spPr>
              <a:xfrm>
                <a:off x="5076056" y="1884575"/>
                <a:ext cx="144016" cy="10351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</p:grpSp>
        <p:pic>
          <p:nvPicPr>
            <p:cNvPr id="5" name="Image 4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288" y="627184"/>
              <a:ext cx="1587194" cy="234621"/>
            </a:xfrm>
            <a:prstGeom prst="rect">
              <a:avLst/>
            </a:prstGeom>
          </p:spPr>
        </p:pic>
        <p:grpSp>
          <p:nvGrpSpPr>
            <p:cNvPr id="2" name="Groupe 1"/>
            <p:cNvGrpSpPr/>
            <p:nvPr/>
          </p:nvGrpSpPr>
          <p:grpSpPr>
            <a:xfrm>
              <a:off x="450196" y="292219"/>
              <a:ext cx="2177285" cy="587170"/>
              <a:chOff x="450196" y="292219"/>
              <a:chExt cx="2177285" cy="587170"/>
            </a:xfrm>
          </p:grpSpPr>
          <p:pic>
            <p:nvPicPr>
              <p:cNvPr id="3" name="Image 2" descr="Capture d’écran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0287" y="351183"/>
                <a:ext cx="1587194" cy="234621"/>
              </a:xfrm>
              <a:prstGeom prst="rect">
                <a:avLst/>
              </a:prstGeom>
            </p:spPr>
          </p:pic>
          <p:pic>
            <p:nvPicPr>
              <p:cNvPr id="4" name="Image 3" descr="Capture d’écran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96" y="351183"/>
                <a:ext cx="496553" cy="207020"/>
              </a:xfrm>
              <a:prstGeom prst="rect">
                <a:avLst/>
              </a:prstGeom>
            </p:spPr>
          </p:pic>
          <p:pic>
            <p:nvPicPr>
              <p:cNvPr id="8" name="Image 7" descr="Capture d’écran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96" y="627184"/>
                <a:ext cx="496553" cy="207020"/>
              </a:xfrm>
              <a:prstGeom prst="rect">
                <a:avLst/>
              </a:prstGeom>
            </p:spPr>
          </p:pic>
          <p:sp>
            <p:nvSpPr>
              <p:cNvPr id="10" name="Ellipse 9"/>
              <p:cNvSpPr/>
              <p:nvPr/>
            </p:nvSpPr>
            <p:spPr>
              <a:xfrm rot="16200000" flipV="1">
                <a:off x="705498" y="502019"/>
                <a:ext cx="587170" cy="167570"/>
              </a:xfrm>
              <a:prstGeom prst="ellipse">
                <a:avLst/>
              </a:prstGeom>
              <a:gradFill flip="none" rotWithShape="1">
                <a:gsLst>
                  <a:gs pos="0">
                    <a:srgbClr val="4850BE"/>
                  </a:gs>
                  <a:gs pos="72000">
                    <a:schemeClr val="tx2">
                      <a:lumMod val="20000"/>
                      <a:lumOff val="8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>
                <a:solidFill>
                  <a:srgbClr val="4850B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b="1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1" name="Image 10" descr="Capture d’écra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205" y="1096171"/>
              <a:ext cx="1626084" cy="190818"/>
            </a:xfrm>
            <a:prstGeom prst="rect">
              <a:avLst/>
            </a:prstGeom>
          </p:spPr>
        </p:pic>
        <p:grpSp>
          <p:nvGrpSpPr>
            <p:cNvPr id="7" name="Groupe 6"/>
            <p:cNvGrpSpPr/>
            <p:nvPr/>
          </p:nvGrpSpPr>
          <p:grpSpPr>
            <a:xfrm>
              <a:off x="414131" y="1041993"/>
              <a:ext cx="2272085" cy="543318"/>
              <a:chOff x="414131" y="1041993"/>
              <a:chExt cx="2272085" cy="543318"/>
            </a:xfrm>
          </p:grpSpPr>
          <p:pic>
            <p:nvPicPr>
              <p:cNvPr id="13" name="Image 12" descr="Capture d’écran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0277" y="1361691"/>
                <a:ext cx="1645939" cy="193148"/>
              </a:xfrm>
              <a:prstGeom prst="rect">
                <a:avLst/>
              </a:prstGeom>
            </p:spPr>
          </p:pic>
          <p:pic>
            <p:nvPicPr>
              <p:cNvPr id="12" name="Image 11" descr="Capture d’écran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31" y="1078826"/>
                <a:ext cx="588069" cy="208163"/>
              </a:xfrm>
              <a:prstGeom prst="rect">
                <a:avLst/>
              </a:prstGeom>
            </p:spPr>
          </p:pic>
          <p:pic>
            <p:nvPicPr>
              <p:cNvPr id="15" name="Image 14" descr="Capture d’écran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604" y="1346676"/>
                <a:ext cx="588069" cy="208163"/>
              </a:xfrm>
              <a:prstGeom prst="rect">
                <a:avLst/>
              </a:prstGeom>
            </p:spPr>
          </p:pic>
          <p:sp>
            <p:nvSpPr>
              <p:cNvPr id="17" name="Ellipse 16"/>
              <p:cNvSpPr/>
              <p:nvPr/>
            </p:nvSpPr>
            <p:spPr>
              <a:xfrm rot="16200000" flipV="1">
                <a:off x="730541" y="1230565"/>
                <a:ext cx="543318" cy="16617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2000">
                    <a:srgbClr val="FED2D7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</p:grpSp>
        <p:sp>
          <p:nvSpPr>
            <p:cNvPr id="23" name="ZoneTexte 22"/>
            <p:cNvSpPr txBox="1"/>
            <p:nvPr/>
          </p:nvSpPr>
          <p:spPr>
            <a:xfrm>
              <a:off x="1091910" y="1556792"/>
              <a:ext cx="1928823" cy="3495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900" i="1" dirty="0">
                  <a:solidFill>
                    <a:srgbClr val="FF0000"/>
                  </a:solidFill>
                  <a:cs typeface="DokChampa" pitchFamily="34" charset="-34"/>
                </a:rPr>
                <a:t>x                a  b                  y</a:t>
              </a:r>
            </a:p>
          </p:txBody>
        </p:sp>
        <p:cxnSp>
          <p:nvCxnSpPr>
            <p:cNvPr id="25" name="Connecteur droit 24"/>
            <p:cNvCxnSpPr/>
            <p:nvPr/>
          </p:nvCxnSpPr>
          <p:spPr>
            <a:xfrm>
              <a:off x="1495753" y="627872"/>
              <a:ext cx="28306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Accolade fermante 26"/>
            <p:cNvSpPr/>
            <p:nvPr/>
          </p:nvSpPr>
          <p:spPr>
            <a:xfrm>
              <a:off x="2627482" y="585803"/>
              <a:ext cx="324152" cy="727848"/>
            </a:xfrm>
            <a:prstGeom prst="rightBrac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915816" y="765060"/>
              <a:ext cx="504056" cy="768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50" b="1" dirty="0">
                  <a:solidFill>
                    <a:srgbClr val="FF0000"/>
                  </a:solidFill>
                </a:rPr>
                <a:t>RH</a:t>
              </a:r>
              <a:endParaRPr lang="fr-FR" sz="1350" dirty="0">
                <a:solidFill>
                  <a:srgbClr val="FF0000"/>
                </a:solidFill>
              </a:endParaRPr>
            </a:p>
          </p:txBody>
        </p:sp>
        <p:sp>
          <p:nvSpPr>
            <p:cNvPr id="33" name="Ellipse 32"/>
            <p:cNvSpPr/>
            <p:nvPr/>
          </p:nvSpPr>
          <p:spPr>
            <a:xfrm>
              <a:off x="5148064" y="2832683"/>
              <a:ext cx="144016" cy="10351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88024" y="5229200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35" name="Connecteur droit 34"/>
            <p:cNvCxnSpPr/>
            <p:nvPr/>
          </p:nvCxnSpPr>
          <p:spPr>
            <a:xfrm>
              <a:off x="5700495" y="4303507"/>
              <a:ext cx="509696" cy="0"/>
            </a:xfrm>
            <a:prstGeom prst="line">
              <a:avLst/>
            </a:prstGeom>
            <a:ln w="28575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1458043" y="260648"/>
              <a:ext cx="233637" cy="10357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298301" y="4178258"/>
              <a:ext cx="570686" cy="349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i="1" dirty="0">
                  <a:solidFill>
                    <a:srgbClr val="0066FF"/>
                  </a:solidFill>
                </a:rPr>
                <a:t>B/</a:t>
              </a:r>
              <a:r>
                <a:rPr lang="fr-FR" sz="900" i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3296439" y="1112113"/>
            <a:ext cx="427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Cours </a:t>
            </a:r>
            <a:r>
              <a:rPr lang="fr-FR" sz="1200" dirty="0" smtClean="0"/>
              <a:t>IV,  </a:t>
            </a:r>
            <a:r>
              <a:rPr lang="fr-FR" sz="1200" dirty="0" smtClean="0"/>
              <a:t>diapo 29</a:t>
            </a:r>
            <a:r>
              <a:rPr lang="fr-FR" sz="1200" dirty="0" smtClean="0"/>
              <a:t>, </a:t>
            </a:r>
            <a:r>
              <a:rPr lang="fr-FR" sz="1200" dirty="0"/>
              <a:t>réparation par recombinaison homologue</a:t>
            </a:r>
          </a:p>
        </p:txBody>
      </p:sp>
      <p:sp>
        <p:nvSpPr>
          <p:cNvPr id="18" name="Ellipse 17"/>
          <p:cNvSpPr/>
          <p:nvPr/>
        </p:nvSpPr>
        <p:spPr>
          <a:xfrm>
            <a:off x="5220074" y="3649317"/>
            <a:ext cx="2592287" cy="1453869"/>
          </a:xfrm>
          <a:prstGeom prst="ellipse">
            <a:avLst/>
          </a:prstGeom>
          <a:noFill/>
          <a:ln w="28575">
            <a:solidFill>
              <a:srgbClr val="00D66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251525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1547997" y="1336443"/>
            <a:ext cx="6048006" cy="4576834"/>
            <a:chOff x="755576" y="332656"/>
            <a:chExt cx="8208912" cy="6192688"/>
          </a:xfrm>
        </p:grpSpPr>
        <p:sp>
          <p:nvSpPr>
            <p:cNvPr id="11" name="Rectangle 10"/>
            <p:cNvSpPr/>
            <p:nvPr/>
          </p:nvSpPr>
          <p:spPr>
            <a:xfrm>
              <a:off x="755576" y="332656"/>
              <a:ext cx="8208912" cy="6192688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757908" y="377948"/>
              <a:ext cx="8062564" cy="6008531"/>
              <a:chOff x="757908" y="332656"/>
              <a:chExt cx="8206580" cy="6054154"/>
            </a:xfrm>
          </p:grpSpPr>
          <p:grpSp>
            <p:nvGrpSpPr>
              <p:cNvPr id="9" name="Groupe 8"/>
              <p:cNvGrpSpPr/>
              <p:nvPr/>
            </p:nvGrpSpPr>
            <p:grpSpPr>
              <a:xfrm>
                <a:off x="4577489" y="3715643"/>
                <a:ext cx="4386999" cy="2164377"/>
                <a:chOff x="4383798" y="3712852"/>
                <a:chExt cx="4386999" cy="2164377"/>
              </a:xfrm>
            </p:grpSpPr>
            <p:grpSp>
              <p:nvGrpSpPr>
                <p:cNvPr id="7" name="Groupe 6"/>
                <p:cNvGrpSpPr/>
                <p:nvPr/>
              </p:nvGrpSpPr>
              <p:grpSpPr>
                <a:xfrm>
                  <a:off x="4383798" y="3712852"/>
                  <a:ext cx="3455176" cy="932706"/>
                  <a:chOff x="4510855" y="3734425"/>
                  <a:chExt cx="3455176" cy="932706"/>
                </a:xfrm>
              </p:grpSpPr>
              <p:grpSp>
                <p:nvGrpSpPr>
                  <p:cNvPr id="5" name="Groupe 4"/>
                  <p:cNvGrpSpPr/>
                  <p:nvPr/>
                </p:nvGrpSpPr>
                <p:grpSpPr>
                  <a:xfrm>
                    <a:off x="4510855" y="3786641"/>
                    <a:ext cx="3455176" cy="880490"/>
                    <a:chOff x="4510855" y="3786641"/>
                    <a:chExt cx="3455176" cy="880490"/>
                  </a:xfrm>
                </p:grpSpPr>
                <p:grpSp>
                  <p:nvGrpSpPr>
                    <p:cNvPr id="86" name="Groupe 85"/>
                    <p:cNvGrpSpPr/>
                    <p:nvPr/>
                  </p:nvGrpSpPr>
                  <p:grpSpPr>
                    <a:xfrm>
                      <a:off x="4510855" y="3786641"/>
                      <a:ext cx="3455176" cy="880490"/>
                      <a:chOff x="450196" y="322427"/>
                      <a:chExt cx="2220928" cy="587170"/>
                    </a:xfrm>
                  </p:grpSpPr>
                  <p:pic>
                    <p:nvPicPr>
                      <p:cNvPr id="87" name="Image 86" descr="Capture d’écran"/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040287" y="351183"/>
                        <a:ext cx="1630837" cy="23462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8" name="Image 87" descr="Capture d’écran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50196" y="351183"/>
                        <a:ext cx="496553" cy="20702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9" name="Image 88" descr="Capture d’écran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50196" y="627184"/>
                        <a:ext cx="496553" cy="20702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90" name="Ellipse 89"/>
                      <p:cNvSpPr/>
                      <p:nvPr/>
                    </p:nvSpPr>
                    <p:spPr>
                      <a:xfrm rot="16200000" flipV="1">
                        <a:off x="695140" y="532227"/>
                        <a:ext cx="587170" cy="16757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4850BE"/>
                          </a:gs>
                          <a:gs pos="72000">
                            <a:schemeClr val="tx2">
                              <a:lumMod val="20000"/>
                              <a:lumOff val="8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3175">
                        <a:solidFill>
                          <a:srgbClr val="4850BE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 sz="1350" b="1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noFill/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endParaRPr>
                      </a:p>
                    </p:txBody>
                  </p:sp>
                </p:grpSp>
                <p:sp>
                  <p:nvSpPr>
                    <p:cNvPr id="4" name="Rectangle 3"/>
                    <p:cNvSpPr/>
                    <p:nvPr/>
                  </p:nvSpPr>
                  <p:spPr>
                    <a:xfrm>
                      <a:off x="6066918" y="4139206"/>
                      <a:ext cx="275072" cy="1044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350"/>
                    </a:p>
                  </p:txBody>
                </p:sp>
              </p:grpSp>
              <p:sp>
                <p:nvSpPr>
                  <p:cNvPr id="93" name="Rectangle 92"/>
                  <p:cNvSpPr/>
                  <p:nvPr/>
                </p:nvSpPr>
                <p:spPr>
                  <a:xfrm>
                    <a:off x="6181314" y="3734425"/>
                    <a:ext cx="275072" cy="1044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350"/>
                  </a:p>
                </p:txBody>
              </p:sp>
            </p:grpSp>
            <p:grpSp>
              <p:nvGrpSpPr>
                <p:cNvPr id="96" name="Groupe 95"/>
                <p:cNvGrpSpPr/>
                <p:nvPr/>
              </p:nvGrpSpPr>
              <p:grpSpPr>
                <a:xfrm flipH="1">
                  <a:off x="5107534" y="5064496"/>
                  <a:ext cx="3663263" cy="812733"/>
                  <a:chOff x="509092" y="1020001"/>
                  <a:chExt cx="2380146" cy="543318"/>
                </a:xfrm>
              </p:grpSpPr>
              <p:pic>
                <p:nvPicPr>
                  <p:cNvPr id="97" name="Image 96" descr="Capture d’écran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73882" y="1346676"/>
                    <a:ext cx="1815356" cy="193148"/>
                  </a:xfrm>
                  <a:prstGeom prst="rect">
                    <a:avLst/>
                  </a:prstGeom>
                </p:spPr>
              </p:pic>
              <p:pic>
                <p:nvPicPr>
                  <p:cNvPr id="98" name="Image 97" descr="Capture d’écran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0968" y="1101958"/>
                    <a:ext cx="588069" cy="208163"/>
                  </a:xfrm>
                  <a:prstGeom prst="rect">
                    <a:avLst/>
                  </a:prstGeom>
                </p:spPr>
              </p:pic>
              <p:pic>
                <p:nvPicPr>
                  <p:cNvPr id="99" name="Image 98" descr="Capture d’écran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9092" y="1346676"/>
                    <a:ext cx="588069" cy="208163"/>
                  </a:xfrm>
                  <a:prstGeom prst="rect">
                    <a:avLst/>
                  </a:prstGeom>
                </p:spPr>
              </p:pic>
              <p:sp>
                <p:nvSpPr>
                  <p:cNvPr id="100" name="Ellipse 99"/>
                  <p:cNvSpPr/>
                  <p:nvPr/>
                </p:nvSpPr>
                <p:spPr>
                  <a:xfrm rot="16200000" flipV="1">
                    <a:off x="885309" y="1208573"/>
                    <a:ext cx="543318" cy="16617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/>
                      </a:gs>
                      <a:gs pos="72000">
                        <a:srgbClr val="FED2D7"/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31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350"/>
                  </a:p>
                </p:txBody>
              </p:sp>
            </p:grpSp>
          </p:grpSp>
          <p:grpSp>
            <p:nvGrpSpPr>
              <p:cNvPr id="2075" name="Groupe 2074"/>
              <p:cNvGrpSpPr/>
              <p:nvPr/>
            </p:nvGrpSpPr>
            <p:grpSpPr>
              <a:xfrm>
                <a:off x="757908" y="332656"/>
                <a:ext cx="7686666" cy="5458738"/>
                <a:chOff x="755576" y="632316"/>
                <a:chExt cx="7686666" cy="5458738"/>
              </a:xfrm>
            </p:grpSpPr>
            <p:sp>
              <p:nvSpPr>
                <p:cNvPr id="2052" name="Arc 2051"/>
                <p:cNvSpPr/>
                <p:nvPr/>
              </p:nvSpPr>
              <p:spPr>
                <a:xfrm rot="16200000" flipH="1" flipV="1">
                  <a:off x="5154134" y="666249"/>
                  <a:ext cx="923965" cy="1512167"/>
                </a:xfrm>
                <a:prstGeom prst="arc">
                  <a:avLst>
                    <a:gd name="adj1" fmla="val 16200000"/>
                    <a:gd name="adj2" fmla="val 20156332"/>
                  </a:avLst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sp>
              <p:nvSpPr>
                <p:cNvPr id="146" name="Arc 145"/>
                <p:cNvSpPr/>
                <p:nvPr/>
              </p:nvSpPr>
              <p:spPr>
                <a:xfrm rot="10800000" flipH="1" flipV="1">
                  <a:off x="5961725" y="1110028"/>
                  <a:ext cx="410475" cy="620395"/>
                </a:xfrm>
                <a:prstGeom prst="arc">
                  <a:avLst>
                    <a:gd name="adj1" fmla="val 16241606"/>
                    <a:gd name="adj2" fmla="val 0"/>
                  </a:avLst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sp>
              <p:nvSpPr>
                <p:cNvPr id="156" name="Arc 155"/>
                <p:cNvSpPr/>
                <p:nvPr/>
              </p:nvSpPr>
              <p:spPr>
                <a:xfrm rot="16200000" flipH="1">
                  <a:off x="6675945" y="1366741"/>
                  <a:ext cx="676740" cy="429439"/>
                </a:xfrm>
                <a:prstGeom prst="arc">
                  <a:avLst/>
                </a:prstGeom>
                <a:ln w="57150">
                  <a:solidFill>
                    <a:srgbClr val="3737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/>
                </a:p>
              </p:txBody>
            </p:sp>
            <p:grpSp>
              <p:nvGrpSpPr>
                <p:cNvPr id="2072" name="Groupe 2071"/>
                <p:cNvGrpSpPr/>
                <p:nvPr/>
              </p:nvGrpSpPr>
              <p:grpSpPr>
                <a:xfrm>
                  <a:off x="755576" y="632316"/>
                  <a:ext cx="7686666" cy="5458738"/>
                  <a:chOff x="755576" y="632316"/>
                  <a:chExt cx="7686666" cy="5458738"/>
                </a:xfrm>
              </p:grpSpPr>
              <p:sp>
                <p:nvSpPr>
                  <p:cNvPr id="155" name="Arc 154"/>
                  <p:cNvSpPr/>
                  <p:nvPr/>
                </p:nvSpPr>
                <p:spPr>
                  <a:xfrm rot="10800000" flipV="1">
                    <a:off x="6799595" y="1123864"/>
                    <a:ext cx="1232707" cy="979748"/>
                  </a:xfrm>
                  <a:prstGeom prst="arc">
                    <a:avLst>
                      <a:gd name="adj1" fmla="val 16241606"/>
                      <a:gd name="adj2" fmla="val 0"/>
                    </a:avLst>
                  </a:prstGeom>
                  <a:ln w="57150">
                    <a:solidFill>
                      <a:srgbClr val="3737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350"/>
                  </a:p>
                </p:txBody>
              </p:sp>
              <p:grpSp>
                <p:nvGrpSpPr>
                  <p:cNvPr id="2071" name="Groupe 2070"/>
                  <p:cNvGrpSpPr/>
                  <p:nvPr/>
                </p:nvGrpSpPr>
                <p:grpSpPr>
                  <a:xfrm>
                    <a:off x="755576" y="632316"/>
                    <a:ext cx="7686666" cy="5458738"/>
                    <a:chOff x="755576" y="632316"/>
                    <a:chExt cx="7686666" cy="5458738"/>
                  </a:xfrm>
                </p:grpSpPr>
                <p:sp>
                  <p:nvSpPr>
                    <p:cNvPr id="153" name="ZoneTexte 152"/>
                    <p:cNvSpPr txBox="1"/>
                    <p:nvPr/>
                  </p:nvSpPr>
                  <p:spPr>
                    <a:xfrm>
                      <a:off x="5215581" y="1576534"/>
                      <a:ext cx="3223361" cy="34617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050" dirty="0">
                          <a:solidFill>
                            <a:srgbClr val="FF0000"/>
                          </a:solidFill>
                        </a:rPr>
                        <a:t>y                                                             x</a:t>
                      </a:r>
                    </a:p>
                  </p:txBody>
                </p:sp>
                <p:grpSp>
                  <p:nvGrpSpPr>
                    <p:cNvPr id="2070" name="Groupe 2069"/>
                    <p:cNvGrpSpPr/>
                    <p:nvPr/>
                  </p:nvGrpSpPr>
                  <p:grpSpPr>
                    <a:xfrm>
                      <a:off x="755576" y="632316"/>
                      <a:ext cx="7686666" cy="5458738"/>
                      <a:chOff x="755576" y="632316"/>
                      <a:chExt cx="7686666" cy="5458738"/>
                    </a:xfrm>
                  </p:grpSpPr>
                  <p:grpSp>
                    <p:nvGrpSpPr>
                      <p:cNvPr id="57" name="Groupe 56"/>
                      <p:cNvGrpSpPr/>
                      <p:nvPr/>
                    </p:nvGrpSpPr>
                    <p:grpSpPr>
                      <a:xfrm>
                        <a:off x="755576" y="632316"/>
                        <a:ext cx="7592191" cy="5112568"/>
                        <a:chOff x="723034" y="641451"/>
                        <a:chExt cx="7592191" cy="5112568"/>
                      </a:xfrm>
                    </p:grpSpPr>
                    <p:grpSp>
                      <p:nvGrpSpPr>
                        <p:cNvPr id="38" name="Groupe 37"/>
                        <p:cNvGrpSpPr/>
                        <p:nvPr/>
                      </p:nvGrpSpPr>
                      <p:grpSpPr>
                        <a:xfrm>
                          <a:off x="723034" y="641451"/>
                          <a:ext cx="7592191" cy="5112568"/>
                          <a:chOff x="5063521" y="287364"/>
                          <a:chExt cx="7592191" cy="5112568"/>
                        </a:xfrm>
                      </p:grpSpPr>
                      <p:cxnSp>
                        <p:nvCxnSpPr>
                          <p:cNvPr id="263" name="Connecteur droit 262"/>
                          <p:cNvCxnSpPr/>
                          <p:nvPr/>
                        </p:nvCxnSpPr>
                        <p:spPr>
                          <a:xfrm>
                            <a:off x="9851259" y="4247804"/>
                            <a:ext cx="2421702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3737FF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77" name="Connecteur droit 276"/>
                          <p:cNvCxnSpPr/>
                          <p:nvPr/>
                        </p:nvCxnSpPr>
                        <p:spPr>
                          <a:xfrm>
                            <a:off x="9857077" y="4407050"/>
                            <a:ext cx="2500926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3737FF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276" name="ZoneTexte 275"/>
                          <p:cNvSpPr txBox="1"/>
                          <p:nvPr/>
                        </p:nvSpPr>
                        <p:spPr>
                          <a:xfrm>
                            <a:off x="8884340" y="3960534"/>
                            <a:ext cx="3545075" cy="34617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fr-FR" sz="1050" dirty="0">
                                <a:solidFill>
                                  <a:srgbClr val="3737FF"/>
                                </a:solidFill>
                              </a:rPr>
                              <a:t>X                 </a:t>
                            </a:r>
                            <a:r>
                              <a:rPr lang="fr-FR" sz="1050" dirty="0" smtClean="0">
                                <a:solidFill>
                                  <a:srgbClr val="3737FF"/>
                                </a:solidFill>
                              </a:rPr>
                              <a:t>             </a:t>
                            </a:r>
                            <a:r>
                              <a:rPr lang="fr-FR" sz="1050" dirty="0">
                                <a:solidFill>
                                  <a:srgbClr val="3737FF"/>
                                </a:solidFill>
                              </a:rPr>
                              <a:t>A                </a:t>
                            </a:r>
                            <a:r>
                              <a:rPr lang="fr-FR" sz="1050" dirty="0" smtClean="0">
                                <a:solidFill>
                                  <a:srgbClr val="3737FF"/>
                                </a:solidFill>
                              </a:rPr>
                              <a:t>                          </a:t>
                            </a:r>
                            <a:r>
                              <a:rPr lang="fr-FR" sz="1050" dirty="0" smtClean="0">
                                <a:solidFill>
                                  <a:srgbClr val="FF0000"/>
                                </a:solidFill>
                              </a:rPr>
                              <a:t>y</a:t>
                            </a:r>
                            <a:endParaRPr lang="fr-FR" sz="1050" dirty="0">
                              <a:solidFill>
                                <a:srgbClr val="FF0000"/>
                              </a:solidFill>
                            </a:endParaRPr>
                          </a:p>
                        </p:txBody>
                      </p:sp>
                      <p:cxnSp>
                        <p:nvCxnSpPr>
                          <p:cNvPr id="63" name="Connecteur droit 62"/>
                          <p:cNvCxnSpPr/>
                          <p:nvPr/>
                        </p:nvCxnSpPr>
                        <p:spPr>
                          <a:xfrm>
                            <a:off x="5395765" y="1570534"/>
                            <a:ext cx="1727672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3737FF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65" name="Ellipse 64"/>
                          <p:cNvSpPr/>
                          <p:nvPr/>
                        </p:nvSpPr>
                        <p:spPr>
                          <a:xfrm>
                            <a:off x="6687230" y="619084"/>
                            <a:ext cx="155322" cy="144016"/>
                          </a:xfrm>
                          <a:prstGeom prst="ellipse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fr-FR" sz="1350"/>
                          </a:p>
                        </p:txBody>
                      </p:sp>
                      <p:cxnSp>
                        <p:nvCxnSpPr>
                          <p:cNvPr id="3" name="Connecteur droit 2"/>
                          <p:cNvCxnSpPr/>
                          <p:nvPr/>
                        </p:nvCxnSpPr>
                        <p:spPr>
                          <a:xfrm>
                            <a:off x="5342069" y="624070"/>
                            <a:ext cx="2614307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3737FF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6" name="ZoneTexte 5"/>
                          <p:cNvSpPr txBox="1"/>
                          <p:nvPr/>
                        </p:nvSpPr>
                        <p:spPr>
                          <a:xfrm>
                            <a:off x="5237538" y="287364"/>
                            <a:ext cx="3096344" cy="34617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fr-FR" sz="1050" dirty="0">
                                <a:solidFill>
                                  <a:srgbClr val="3737FF"/>
                                </a:solidFill>
                              </a:rPr>
                              <a:t>X                  A                                           Y</a:t>
                            </a:r>
                          </a:p>
                        </p:txBody>
                      </p:sp>
                      <p:cxnSp>
                        <p:nvCxnSpPr>
                          <p:cNvPr id="8" name="Connecteur droit 7"/>
                          <p:cNvCxnSpPr/>
                          <p:nvPr/>
                        </p:nvCxnSpPr>
                        <p:spPr>
                          <a:xfrm>
                            <a:off x="6462659" y="624070"/>
                            <a:ext cx="660778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7" name="Connecteur droit 46"/>
                          <p:cNvCxnSpPr/>
                          <p:nvPr/>
                        </p:nvCxnSpPr>
                        <p:spPr>
                          <a:xfrm flipV="1">
                            <a:off x="5342069" y="765070"/>
                            <a:ext cx="1765920" cy="1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3737FF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8" name="Connecteur droit 47"/>
                          <p:cNvCxnSpPr/>
                          <p:nvPr/>
                        </p:nvCxnSpPr>
                        <p:spPr>
                          <a:xfrm>
                            <a:off x="5366803" y="1570534"/>
                            <a:ext cx="1095856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50" name="ZoneTexte 49"/>
                          <p:cNvSpPr txBox="1"/>
                          <p:nvPr/>
                        </p:nvSpPr>
                        <p:spPr>
                          <a:xfrm>
                            <a:off x="5230344" y="764703"/>
                            <a:ext cx="2870047" cy="56645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fr-FR" sz="1050" dirty="0">
                                <a:solidFill>
                                  <a:srgbClr val="3737FF"/>
                                </a:solidFill>
                              </a:rPr>
                              <a:t>X                  </a:t>
                            </a:r>
                            <a:r>
                              <a:rPr lang="fr-FR" sz="1050" dirty="0">
                                <a:solidFill>
                                  <a:srgbClr val="FF0000"/>
                                </a:solidFill>
                              </a:rPr>
                              <a:t>a                                           </a:t>
                            </a:r>
                            <a:r>
                              <a:rPr lang="fr-FR" sz="1050" dirty="0">
                                <a:solidFill>
                                  <a:srgbClr val="3737FF"/>
                                </a:solidFill>
                              </a:rPr>
                              <a:t>Y                                          </a:t>
                            </a:r>
                          </a:p>
                        </p:txBody>
                      </p:sp>
                      <p:cxnSp>
                        <p:nvCxnSpPr>
                          <p:cNvPr id="52" name="Connecteur droit 51"/>
                          <p:cNvCxnSpPr/>
                          <p:nvPr/>
                        </p:nvCxnSpPr>
                        <p:spPr>
                          <a:xfrm>
                            <a:off x="5342365" y="1772816"/>
                            <a:ext cx="2614307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53" name="ZoneTexte 52"/>
                          <p:cNvSpPr txBox="1"/>
                          <p:nvPr/>
                        </p:nvSpPr>
                        <p:spPr>
                          <a:xfrm>
                            <a:off x="5262175" y="1795850"/>
                            <a:ext cx="3096344" cy="34617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fr-FR" sz="1050" dirty="0">
                                <a:solidFill>
                                  <a:srgbClr val="FF0000"/>
                                </a:solidFill>
                              </a:rPr>
                              <a:t>x                              b                                y</a:t>
                            </a:r>
                          </a:p>
                        </p:txBody>
                      </p:sp>
                      <p:cxnSp>
                        <p:nvCxnSpPr>
                          <p:cNvPr id="54" name="Connecteur droit 53"/>
                          <p:cNvCxnSpPr/>
                          <p:nvPr/>
                        </p:nvCxnSpPr>
                        <p:spPr>
                          <a:xfrm>
                            <a:off x="5977563" y="765071"/>
                            <a:ext cx="1145874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64" name="Connecteur droit 63"/>
                          <p:cNvCxnSpPr/>
                          <p:nvPr/>
                        </p:nvCxnSpPr>
                        <p:spPr>
                          <a:xfrm>
                            <a:off x="7436527" y="760838"/>
                            <a:ext cx="519849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3737FF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66" name="Connecteur droit 65"/>
                          <p:cNvCxnSpPr/>
                          <p:nvPr/>
                        </p:nvCxnSpPr>
                        <p:spPr>
                          <a:xfrm>
                            <a:off x="7436527" y="1569372"/>
                            <a:ext cx="519848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67" name="Connecteur droit 66"/>
                          <p:cNvCxnSpPr/>
                          <p:nvPr/>
                        </p:nvCxnSpPr>
                        <p:spPr>
                          <a:xfrm flipV="1">
                            <a:off x="7107989" y="763100"/>
                            <a:ext cx="364758" cy="806272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3737FF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70" name="Connecteur droit 69"/>
                          <p:cNvCxnSpPr/>
                          <p:nvPr/>
                        </p:nvCxnSpPr>
                        <p:spPr>
                          <a:xfrm>
                            <a:off x="7107989" y="765071"/>
                            <a:ext cx="364758" cy="805463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74" name="ZoneTexte 73"/>
                          <p:cNvSpPr txBox="1"/>
                          <p:nvPr/>
                        </p:nvSpPr>
                        <p:spPr>
                          <a:xfrm>
                            <a:off x="5063521" y="1231584"/>
                            <a:ext cx="3096344" cy="34617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r"/>
                            <a:r>
                              <a:rPr lang="fr-FR" sz="1050" dirty="0">
                                <a:solidFill>
                                  <a:srgbClr val="FF0000"/>
                                </a:solidFill>
                              </a:rPr>
                              <a:t>x                              </a:t>
                            </a:r>
                            <a:r>
                              <a:rPr lang="fr-FR" sz="1050" dirty="0">
                                <a:solidFill>
                                  <a:srgbClr val="0066FF"/>
                                </a:solidFill>
                              </a:rPr>
                              <a:t>B</a:t>
                            </a:r>
                            <a:r>
                              <a:rPr lang="fr-FR" sz="1050" dirty="0">
                                <a:solidFill>
                                  <a:srgbClr val="FF0000"/>
                                </a:solidFill>
                              </a:rPr>
                              <a:t>                               y</a:t>
                            </a:r>
                          </a:p>
                        </p:txBody>
                      </p:sp>
                      <p:cxnSp>
                        <p:nvCxnSpPr>
                          <p:cNvPr id="35" name="Connecteur droit 34"/>
                          <p:cNvCxnSpPr/>
                          <p:nvPr/>
                        </p:nvCxnSpPr>
                        <p:spPr>
                          <a:xfrm>
                            <a:off x="6462659" y="332656"/>
                            <a:ext cx="0" cy="162701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prstDash val="dash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7" name="Connecteur droit 136"/>
                          <p:cNvCxnSpPr>
                            <a:endCxn id="2052" idx="2"/>
                          </p:cNvCxnSpPr>
                          <p:nvPr/>
                        </p:nvCxnSpPr>
                        <p:spPr>
                          <a:xfrm flipV="1">
                            <a:off x="9644533" y="1523073"/>
                            <a:ext cx="478534" cy="46299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138" name="ZoneTexte 137"/>
                          <p:cNvSpPr txBox="1"/>
                          <p:nvPr/>
                        </p:nvSpPr>
                        <p:spPr>
                          <a:xfrm>
                            <a:off x="9559368" y="332656"/>
                            <a:ext cx="3096344" cy="34617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fr-FR" sz="1050" dirty="0">
                                <a:solidFill>
                                  <a:srgbClr val="3737FF"/>
                                </a:solidFill>
                              </a:rPr>
                              <a:t>X                  A                                           Y</a:t>
                            </a:r>
                          </a:p>
                        </p:txBody>
                      </p:sp>
                      <p:cxnSp>
                        <p:nvCxnSpPr>
                          <p:cNvPr id="139" name="Connecteur droit 138"/>
                          <p:cNvCxnSpPr/>
                          <p:nvPr/>
                        </p:nvCxnSpPr>
                        <p:spPr>
                          <a:xfrm>
                            <a:off x="9682556" y="624070"/>
                            <a:ext cx="2614307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3737FF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0" name="Connecteur droit 139"/>
                          <p:cNvCxnSpPr/>
                          <p:nvPr/>
                        </p:nvCxnSpPr>
                        <p:spPr>
                          <a:xfrm>
                            <a:off x="10777151" y="624070"/>
                            <a:ext cx="660778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1" name="Connecteur droit 140"/>
                          <p:cNvCxnSpPr/>
                          <p:nvPr/>
                        </p:nvCxnSpPr>
                        <p:spPr>
                          <a:xfrm flipV="1">
                            <a:off x="9682557" y="765075"/>
                            <a:ext cx="650904" cy="1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3737FF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145" name="ZoneTexte 144"/>
                          <p:cNvSpPr txBox="1"/>
                          <p:nvPr/>
                        </p:nvSpPr>
                        <p:spPr>
                          <a:xfrm>
                            <a:off x="9559368" y="779835"/>
                            <a:ext cx="2870047" cy="56645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fr-FR" sz="1050" dirty="0">
                                <a:solidFill>
                                  <a:srgbClr val="3737FF"/>
                                </a:solidFill>
                              </a:rPr>
                              <a:t>X                  </a:t>
                            </a:r>
                            <a:r>
                              <a:rPr lang="fr-FR" sz="1050" dirty="0">
                                <a:solidFill>
                                  <a:srgbClr val="FF0000"/>
                                </a:solidFill>
                              </a:rPr>
                              <a:t>a                                           </a:t>
                            </a:r>
                            <a:r>
                              <a:rPr lang="fr-FR" sz="1050" dirty="0">
                                <a:solidFill>
                                  <a:srgbClr val="3737FF"/>
                                </a:solidFill>
                              </a:rPr>
                              <a:t>Y                                          </a:t>
                            </a:r>
                          </a:p>
                        </p:txBody>
                      </p:sp>
                      <p:cxnSp>
                        <p:nvCxnSpPr>
                          <p:cNvPr id="148" name="Connecteur droit 147"/>
                          <p:cNvCxnSpPr/>
                          <p:nvPr/>
                        </p:nvCxnSpPr>
                        <p:spPr>
                          <a:xfrm>
                            <a:off x="10274017" y="765075"/>
                            <a:ext cx="262112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54" name="Connecteur droit 153"/>
                          <p:cNvCxnSpPr/>
                          <p:nvPr/>
                        </p:nvCxnSpPr>
                        <p:spPr>
                          <a:xfrm>
                            <a:off x="11717683" y="779835"/>
                            <a:ext cx="579180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3737FF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67" name="Connecteur droit 166"/>
                          <p:cNvCxnSpPr/>
                          <p:nvPr/>
                        </p:nvCxnSpPr>
                        <p:spPr>
                          <a:xfrm>
                            <a:off x="11322260" y="1391600"/>
                            <a:ext cx="5845" cy="568066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prstDash val="dash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80" name="Connecteur droit 179"/>
                          <p:cNvCxnSpPr/>
                          <p:nvPr/>
                        </p:nvCxnSpPr>
                        <p:spPr>
                          <a:xfrm>
                            <a:off x="5342067" y="4247804"/>
                            <a:ext cx="2614307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3737FF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81" name="Connecteur droit 180"/>
                          <p:cNvCxnSpPr/>
                          <p:nvPr/>
                        </p:nvCxnSpPr>
                        <p:spPr>
                          <a:xfrm>
                            <a:off x="6462659" y="4247804"/>
                            <a:ext cx="660778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82" name="Connecteur droit 181"/>
                          <p:cNvCxnSpPr/>
                          <p:nvPr/>
                        </p:nvCxnSpPr>
                        <p:spPr>
                          <a:xfrm>
                            <a:off x="5342068" y="4391820"/>
                            <a:ext cx="2614307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3737FF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83" name="Connecteur droit 182"/>
                          <p:cNvCxnSpPr/>
                          <p:nvPr/>
                        </p:nvCxnSpPr>
                        <p:spPr>
                          <a:xfrm>
                            <a:off x="5977563" y="4391820"/>
                            <a:ext cx="1145874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84" name="Connecteur droit 183"/>
                          <p:cNvCxnSpPr/>
                          <p:nvPr/>
                        </p:nvCxnSpPr>
                        <p:spPr>
                          <a:xfrm>
                            <a:off x="5342365" y="5399932"/>
                            <a:ext cx="2614307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185" name="ZoneTexte 184"/>
                          <p:cNvSpPr txBox="1"/>
                          <p:nvPr/>
                        </p:nvSpPr>
                        <p:spPr>
                          <a:xfrm>
                            <a:off x="5244877" y="3940027"/>
                            <a:ext cx="3096344" cy="34617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fr-FR" sz="1050" dirty="0">
                                <a:solidFill>
                                  <a:srgbClr val="3737FF"/>
                                </a:solidFill>
                              </a:rPr>
                              <a:t>X                  A                                           Y</a:t>
                            </a:r>
                          </a:p>
                        </p:txBody>
                      </p:sp>
                      <p:cxnSp>
                        <p:nvCxnSpPr>
                          <p:cNvPr id="186" name="Connecteur droit 185"/>
                          <p:cNvCxnSpPr/>
                          <p:nvPr/>
                        </p:nvCxnSpPr>
                        <p:spPr>
                          <a:xfrm>
                            <a:off x="5342066" y="5183908"/>
                            <a:ext cx="2614307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88" name="Connecteur droit 187"/>
                          <p:cNvCxnSpPr/>
                          <p:nvPr/>
                        </p:nvCxnSpPr>
                        <p:spPr>
                          <a:xfrm flipH="1">
                            <a:off x="6451166" y="4037095"/>
                            <a:ext cx="2064" cy="565482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prstDash val="dash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89" name="Connecteur droit 188"/>
                          <p:cNvCxnSpPr/>
                          <p:nvPr/>
                        </p:nvCxnSpPr>
                        <p:spPr>
                          <a:xfrm>
                            <a:off x="6426532" y="5183908"/>
                            <a:ext cx="681457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3737FF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255" name="ZoneTexte 254"/>
                          <p:cNvSpPr txBox="1"/>
                          <p:nvPr/>
                        </p:nvSpPr>
                        <p:spPr>
                          <a:xfrm>
                            <a:off x="5237538" y="4382750"/>
                            <a:ext cx="2870047" cy="56645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fr-FR" sz="1050" dirty="0">
                                <a:solidFill>
                                  <a:srgbClr val="3737FF"/>
                                </a:solidFill>
                              </a:rPr>
                              <a:t>X                  </a:t>
                            </a:r>
                            <a:r>
                              <a:rPr lang="fr-FR" sz="1050" dirty="0">
                                <a:solidFill>
                                  <a:srgbClr val="FF0000"/>
                                </a:solidFill>
                              </a:rPr>
                              <a:t>a                                           </a:t>
                            </a:r>
                            <a:r>
                              <a:rPr lang="fr-FR" sz="1050" dirty="0">
                                <a:solidFill>
                                  <a:srgbClr val="3737FF"/>
                                </a:solidFill>
                              </a:rPr>
                              <a:t>Y                                          </a:t>
                            </a:r>
                          </a:p>
                        </p:txBody>
                      </p:sp>
                      <p:cxnSp>
                        <p:nvCxnSpPr>
                          <p:cNvPr id="268" name="Connecteur droit 267"/>
                          <p:cNvCxnSpPr/>
                          <p:nvPr/>
                        </p:nvCxnSpPr>
                        <p:spPr>
                          <a:xfrm>
                            <a:off x="10811226" y="4247804"/>
                            <a:ext cx="1529021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71" name="Connecteur droit 270"/>
                          <p:cNvCxnSpPr/>
                          <p:nvPr/>
                        </p:nvCxnSpPr>
                        <p:spPr>
                          <a:xfrm>
                            <a:off x="9741709" y="5399932"/>
                            <a:ext cx="2421406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78" name="Connecteur droit 277"/>
                          <p:cNvCxnSpPr/>
                          <p:nvPr/>
                        </p:nvCxnSpPr>
                        <p:spPr>
                          <a:xfrm>
                            <a:off x="10328206" y="4407050"/>
                            <a:ext cx="2029797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84" name="Connecteur droit 283"/>
                          <p:cNvCxnSpPr/>
                          <p:nvPr/>
                        </p:nvCxnSpPr>
                        <p:spPr>
                          <a:xfrm>
                            <a:off x="9682557" y="5399932"/>
                            <a:ext cx="856602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3737FF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90" name="Connecteur droit 289"/>
                          <p:cNvCxnSpPr/>
                          <p:nvPr/>
                        </p:nvCxnSpPr>
                        <p:spPr>
                          <a:xfrm>
                            <a:off x="9680224" y="5216650"/>
                            <a:ext cx="2365741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3737FF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82" name="Connecteur droit 281"/>
                          <p:cNvCxnSpPr/>
                          <p:nvPr/>
                        </p:nvCxnSpPr>
                        <p:spPr>
                          <a:xfrm flipH="1">
                            <a:off x="10767842" y="287364"/>
                            <a:ext cx="2064" cy="565482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prstDash val="dash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44" name="ZoneTexte 43"/>
                        <p:cNvSpPr txBox="1"/>
                        <p:nvPr/>
                      </p:nvSpPr>
                      <p:spPr>
                        <a:xfrm>
                          <a:off x="1596193" y="3091596"/>
                          <a:ext cx="1552647" cy="34617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fr-FR" sz="1050" b="1" dirty="0"/>
                            <a:t>rotation à 180°</a:t>
                          </a:r>
                        </a:p>
                      </p:txBody>
                    </p:sp>
                    <p:sp>
                      <p:nvSpPr>
                        <p:cNvPr id="42" name="Flèche courbée vers la gauche 41"/>
                        <p:cNvSpPr/>
                        <p:nvPr/>
                      </p:nvSpPr>
                      <p:spPr>
                        <a:xfrm rot="5400000">
                          <a:off x="1912856" y="1335113"/>
                          <a:ext cx="565759" cy="2880319"/>
                        </a:xfrm>
                        <a:prstGeom prst="curvedLeftArrow">
                          <a:avLst>
                            <a:gd name="adj1" fmla="val 25000"/>
                            <a:gd name="adj2" fmla="val 83125"/>
                            <a:gd name="adj3" fmla="val 25000"/>
                          </a:avLst>
                        </a:prstGeom>
                        <a:solidFill>
                          <a:srgbClr val="FF0000"/>
                        </a:solidFill>
                        <a:ln w="317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35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49" name="Connecteur droit 48"/>
                      <p:cNvCxnSpPr/>
                      <p:nvPr/>
                    </p:nvCxnSpPr>
                    <p:spPr>
                      <a:xfrm flipV="1">
                        <a:off x="5336588" y="2126903"/>
                        <a:ext cx="2652330" cy="1"/>
                      </a:xfrm>
                      <a:prstGeom prst="line">
                        <a:avLst/>
                      </a:prstGeom>
                      <a:ln w="571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048" name="ZoneTexte 2047"/>
                      <p:cNvSpPr txBox="1"/>
                      <p:nvPr/>
                    </p:nvSpPr>
                    <p:spPr>
                      <a:xfrm>
                        <a:off x="5218881" y="2144485"/>
                        <a:ext cx="3223361" cy="34617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050" dirty="0">
                            <a:solidFill>
                              <a:srgbClr val="FF0000"/>
                            </a:solidFill>
                          </a:rPr>
                          <a:t>y                                 b                           x</a:t>
                        </a:r>
                      </a:p>
                    </p:txBody>
                  </p:sp>
                  <p:cxnSp>
                    <p:nvCxnSpPr>
                      <p:cNvPr id="160" name="Connecteur droit 159"/>
                      <p:cNvCxnSpPr>
                        <a:stCxn id="156" idx="2"/>
                      </p:cNvCxnSpPr>
                      <p:nvPr/>
                    </p:nvCxnSpPr>
                    <p:spPr>
                      <a:xfrm>
                        <a:off x="7014316" y="1919831"/>
                        <a:ext cx="972270" cy="0"/>
                      </a:xfrm>
                      <a:prstGeom prst="line">
                        <a:avLst/>
                      </a:prstGeom>
                      <a:ln w="571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1" name="ZoneTexte 190"/>
                      <p:cNvSpPr txBox="1"/>
                      <p:nvPr/>
                    </p:nvSpPr>
                    <p:spPr>
                      <a:xfrm>
                        <a:off x="900695" y="5744884"/>
                        <a:ext cx="3223361" cy="34617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050" dirty="0">
                            <a:solidFill>
                              <a:srgbClr val="FF0000"/>
                            </a:solidFill>
                          </a:rPr>
                          <a:t>y                                    b                           x</a:t>
                        </a:r>
                      </a:p>
                    </p:txBody>
                  </p:sp>
                  <p:sp>
                    <p:nvSpPr>
                      <p:cNvPr id="192" name="ZoneTexte 191"/>
                      <p:cNvSpPr txBox="1"/>
                      <p:nvPr/>
                    </p:nvSpPr>
                    <p:spPr>
                      <a:xfrm>
                        <a:off x="920465" y="5213671"/>
                        <a:ext cx="3223361" cy="34617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050" dirty="0">
                            <a:solidFill>
                              <a:srgbClr val="FF0000"/>
                            </a:solidFill>
                          </a:rPr>
                          <a:t>y                                  </a:t>
                        </a:r>
                        <a:r>
                          <a:rPr lang="fr-FR" sz="1050" dirty="0">
                            <a:solidFill>
                              <a:srgbClr val="0066FF"/>
                            </a:solidFill>
                          </a:rPr>
                          <a:t>B</a:t>
                        </a:r>
                        <a:r>
                          <a:rPr lang="fr-FR" sz="1050" dirty="0">
                            <a:solidFill>
                              <a:srgbClr val="FF0000"/>
                            </a:solidFill>
                          </a:rPr>
                          <a:t>                             x</a:t>
                        </a:r>
                      </a:p>
                    </p:txBody>
                  </p:sp>
                  <p:cxnSp>
                    <p:nvCxnSpPr>
                      <p:cNvPr id="288" name="Connecteur droit 287"/>
                      <p:cNvCxnSpPr/>
                      <p:nvPr/>
                    </p:nvCxnSpPr>
                    <p:spPr>
                      <a:xfrm>
                        <a:off x="6998567" y="5561602"/>
                        <a:ext cx="856602" cy="0"/>
                      </a:xfrm>
                      <a:prstGeom prst="line">
                        <a:avLst/>
                      </a:prstGeom>
                      <a:ln w="571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cxnSp>
              <p:nvCxnSpPr>
                <p:cNvPr id="2074" name="Connecteur droit avec flèche 2073"/>
                <p:cNvCxnSpPr/>
                <p:nvPr/>
              </p:nvCxnSpPr>
              <p:spPr>
                <a:xfrm flipV="1">
                  <a:off x="4122582" y="1511188"/>
                  <a:ext cx="737450" cy="156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Connecteur droit avec flèche 250"/>
                <p:cNvCxnSpPr/>
                <p:nvPr/>
              </p:nvCxnSpPr>
              <p:spPr>
                <a:xfrm flipH="1">
                  <a:off x="2593018" y="2766138"/>
                  <a:ext cx="2369232" cy="161590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Connecteur droit avec flèche 292"/>
                <p:cNvCxnSpPr>
                  <a:stCxn id="261" idx="2"/>
                </p:cNvCxnSpPr>
                <p:nvPr/>
              </p:nvCxnSpPr>
              <p:spPr>
                <a:xfrm>
                  <a:off x="6585892" y="2826611"/>
                  <a:ext cx="32542" cy="119945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e 293"/>
              <p:cNvGrpSpPr/>
              <p:nvPr/>
            </p:nvGrpSpPr>
            <p:grpSpPr>
              <a:xfrm>
                <a:off x="2211561" y="1067560"/>
                <a:ext cx="5047167" cy="3989417"/>
                <a:chOff x="2211561" y="1067560"/>
                <a:chExt cx="5047167" cy="3989417"/>
              </a:xfrm>
            </p:grpSpPr>
            <p:sp>
              <p:nvSpPr>
                <p:cNvPr id="2077" name="ZoneTexte 2076"/>
                <p:cNvSpPr txBox="1"/>
                <p:nvPr/>
              </p:nvSpPr>
              <p:spPr>
                <a:xfrm>
                  <a:off x="5629995" y="1067560"/>
                  <a:ext cx="199006" cy="40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350" b="1" dirty="0">
                      <a:solidFill>
                        <a:srgbClr val="92D050"/>
                      </a:solidFill>
                    </a:rPr>
                    <a:t>1</a:t>
                  </a:r>
                </a:p>
              </p:txBody>
            </p:sp>
            <p:cxnSp>
              <p:nvCxnSpPr>
                <p:cNvPr id="2079" name="Connecteur droit 2078"/>
                <p:cNvCxnSpPr/>
                <p:nvPr/>
              </p:nvCxnSpPr>
              <p:spPr>
                <a:xfrm>
                  <a:off x="5889516" y="1252226"/>
                  <a:ext cx="1369212" cy="0"/>
                </a:xfrm>
                <a:prstGeom prst="line">
                  <a:avLst/>
                </a:prstGeom>
                <a:ln w="19050">
                  <a:solidFill>
                    <a:srgbClr val="92D05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3" name="ZoneTexte 192"/>
                <p:cNvSpPr txBox="1"/>
                <p:nvPr/>
              </p:nvSpPr>
              <p:spPr>
                <a:xfrm>
                  <a:off x="2211561" y="4647868"/>
                  <a:ext cx="199006" cy="40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350" b="1" dirty="0">
                      <a:solidFill>
                        <a:srgbClr val="92D050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00" name="Groupe 299"/>
              <p:cNvGrpSpPr/>
              <p:nvPr/>
            </p:nvGrpSpPr>
            <p:grpSpPr>
              <a:xfrm>
                <a:off x="6488721" y="377948"/>
                <a:ext cx="267018" cy="4679029"/>
                <a:chOff x="6488721" y="377948"/>
                <a:chExt cx="267018" cy="4679029"/>
              </a:xfrm>
            </p:grpSpPr>
            <p:grpSp>
              <p:nvGrpSpPr>
                <p:cNvPr id="295" name="Groupe 294"/>
                <p:cNvGrpSpPr/>
                <p:nvPr/>
              </p:nvGrpSpPr>
              <p:grpSpPr>
                <a:xfrm>
                  <a:off x="6488721" y="377948"/>
                  <a:ext cx="199006" cy="2149003"/>
                  <a:chOff x="6488721" y="377948"/>
                  <a:chExt cx="199006" cy="2149003"/>
                </a:xfrm>
              </p:grpSpPr>
              <p:cxnSp>
                <p:nvCxnSpPr>
                  <p:cNvPr id="256" name="Connecteur droit 255"/>
                  <p:cNvCxnSpPr/>
                  <p:nvPr/>
                </p:nvCxnSpPr>
                <p:spPr>
                  <a:xfrm flipV="1">
                    <a:off x="6588224" y="377948"/>
                    <a:ext cx="0" cy="1770971"/>
                  </a:xfrm>
                  <a:prstGeom prst="line">
                    <a:avLst/>
                  </a:prstGeom>
                  <a:ln w="19050">
                    <a:solidFill>
                      <a:srgbClr val="92D05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1" name="ZoneTexte 260"/>
                  <p:cNvSpPr txBox="1"/>
                  <p:nvPr/>
                </p:nvSpPr>
                <p:spPr>
                  <a:xfrm>
                    <a:off x="6488721" y="2117842"/>
                    <a:ext cx="199006" cy="409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350" b="1" dirty="0">
                        <a:solidFill>
                          <a:srgbClr val="92D050"/>
                        </a:solidFill>
                      </a:rPr>
                      <a:t>2</a:t>
                    </a:r>
                  </a:p>
                </p:txBody>
              </p:sp>
            </p:grpSp>
            <p:sp>
              <p:nvSpPr>
                <p:cNvPr id="296" name="ZoneTexte 295"/>
                <p:cNvSpPr txBox="1"/>
                <p:nvPr/>
              </p:nvSpPr>
              <p:spPr>
                <a:xfrm>
                  <a:off x="6556733" y="4647868"/>
                  <a:ext cx="199006" cy="40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350" b="1" dirty="0">
                      <a:solidFill>
                        <a:srgbClr val="92D050"/>
                      </a:solidFill>
                    </a:rPr>
                    <a:t>2</a:t>
                  </a:r>
                </a:p>
              </p:txBody>
            </p:sp>
          </p:grpSp>
          <p:sp>
            <p:nvSpPr>
              <p:cNvPr id="76" name="ZoneTexte 75"/>
              <p:cNvSpPr txBox="1"/>
              <p:nvPr/>
            </p:nvSpPr>
            <p:spPr>
              <a:xfrm>
                <a:off x="1365001" y="5788880"/>
                <a:ext cx="2019693" cy="597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b="1" dirty="0"/>
                  <a:t>conversions</a:t>
                </a:r>
                <a:r>
                  <a:rPr lang="fr-FR" sz="1200" b="1" dirty="0"/>
                  <a:t> </a:t>
                </a:r>
                <a:r>
                  <a:rPr lang="fr-FR" sz="1050" b="1" dirty="0"/>
                  <a:t>géniques</a:t>
                </a:r>
              </a:p>
              <a:p>
                <a:pPr algn="ctr"/>
                <a:r>
                  <a:rPr lang="fr-FR" sz="1050" b="1" dirty="0"/>
                  <a:t>sans crossing-over</a:t>
                </a:r>
              </a:p>
            </p:txBody>
          </p:sp>
          <p:sp>
            <p:nvSpPr>
              <p:cNvPr id="272" name="ZoneTexte 271"/>
              <p:cNvSpPr txBox="1"/>
              <p:nvPr/>
            </p:nvSpPr>
            <p:spPr>
              <a:xfrm>
                <a:off x="5401869" y="5213420"/>
                <a:ext cx="3559732" cy="346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>
                    <a:solidFill>
                      <a:srgbClr val="0033CC"/>
                    </a:solidFill>
                  </a:rPr>
                  <a:t>Y</a:t>
                </a:r>
                <a:r>
                  <a:rPr lang="fr-FR" sz="1050" dirty="0">
                    <a:solidFill>
                      <a:srgbClr val="FF0000"/>
                    </a:solidFill>
                  </a:rPr>
                  <a:t>                           b            </a:t>
                </a:r>
                <a:r>
                  <a:rPr lang="fr-FR" sz="1050" dirty="0" smtClean="0">
                    <a:solidFill>
                      <a:srgbClr val="FF0000"/>
                    </a:solidFill>
                  </a:rPr>
                  <a:t>                                 </a:t>
                </a:r>
                <a:r>
                  <a:rPr lang="fr-FR" sz="1050" dirty="0">
                    <a:solidFill>
                      <a:srgbClr val="DE0000"/>
                    </a:solidFill>
                  </a:rPr>
                  <a:t>x</a:t>
                </a:r>
              </a:p>
            </p:txBody>
          </p:sp>
          <p:sp>
            <p:nvSpPr>
              <p:cNvPr id="283" name="ZoneTexte 282"/>
              <p:cNvSpPr txBox="1"/>
              <p:nvPr/>
            </p:nvSpPr>
            <p:spPr>
              <a:xfrm>
                <a:off x="4596409" y="4406744"/>
                <a:ext cx="3595325" cy="346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>
                    <a:solidFill>
                      <a:srgbClr val="3737FF"/>
                    </a:solidFill>
                  </a:rPr>
                  <a:t>X           </a:t>
                </a:r>
                <a:r>
                  <a:rPr lang="fr-FR" sz="1050" dirty="0" smtClean="0">
                    <a:solidFill>
                      <a:srgbClr val="3737FF"/>
                    </a:solidFill>
                  </a:rPr>
                  <a:t>                   </a:t>
                </a:r>
                <a:r>
                  <a:rPr lang="fr-FR" sz="1050" dirty="0">
                    <a:solidFill>
                      <a:srgbClr val="FF0000"/>
                    </a:solidFill>
                  </a:rPr>
                  <a:t>a                                           y              </a:t>
                </a:r>
                <a:r>
                  <a:rPr lang="fr-FR" sz="1050" dirty="0">
                    <a:solidFill>
                      <a:srgbClr val="3737FF"/>
                    </a:solidFill>
                  </a:rPr>
                  <a:t>                                          </a:t>
                </a:r>
              </a:p>
            </p:txBody>
          </p:sp>
          <p:sp>
            <p:nvSpPr>
              <p:cNvPr id="292" name="ZoneTexte 291"/>
              <p:cNvSpPr txBox="1"/>
              <p:nvPr/>
            </p:nvSpPr>
            <p:spPr>
              <a:xfrm>
                <a:off x="5389219" y="4981360"/>
                <a:ext cx="3572381" cy="346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>
                    <a:solidFill>
                      <a:srgbClr val="3737FF"/>
                    </a:solidFill>
                  </a:rPr>
                  <a:t>Y</a:t>
                </a:r>
                <a:r>
                  <a:rPr lang="fr-FR" sz="1050" dirty="0">
                    <a:solidFill>
                      <a:srgbClr val="FF0000"/>
                    </a:solidFill>
                  </a:rPr>
                  <a:t>                          </a:t>
                </a:r>
                <a:r>
                  <a:rPr lang="fr-FR" sz="1050" dirty="0">
                    <a:solidFill>
                      <a:srgbClr val="0066FF"/>
                    </a:solidFill>
                  </a:rPr>
                  <a:t>B</a:t>
                </a:r>
                <a:r>
                  <a:rPr lang="fr-FR" sz="1050" dirty="0">
                    <a:solidFill>
                      <a:srgbClr val="FF0000"/>
                    </a:solidFill>
                  </a:rPr>
                  <a:t>             </a:t>
                </a:r>
                <a:r>
                  <a:rPr lang="fr-FR" sz="1050" dirty="0" smtClean="0">
                    <a:solidFill>
                      <a:srgbClr val="FF0000"/>
                    </a:solidFill>
                  </a:rPr>
                  <a:t>                                 </a:t>
                </a:r>
                <a:r>
                  <a:rPr lang="fr-FR" sz="1050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299" name="ZoneTexte 298"/>
              <p:cNvSpPr txBox="1"/>
              <p:nvPr/>
            </p:nvSpPr>
            <p:spPr>
              <a:xfrm>
                <a:off x="5498387" y="5788879"/>
                <a:ext cx="2492863" cy="566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b="1" dirty="0"/>
                  <a:t>crossing-over</a:t>
                </a:r>
              </a:p>
              <a:p>
                <a:pPr algn="ctr"/>
                <a:r>
                  <a:rPr lang="fr-FR" sz="1050" b="1" dirty="0"/>
                  <a:t>avec conversions géniques</a:t>
                </a:r>
              </a:p>
            </p:txBody>
          </p:sp>
          <p:sp>
            <p:nvSpPr>
              <p:cNvPr id="2" name="ZoneTexte 1"/>
              <p:cNvSpPr txBox="1"/>
              <p:nvPr/>
            </p:nvSpPr>
            <p:spPr>
              <a:xfrm>
                <a:off x="6794969" y="1213094"/>
                <a:ext cx="325451" cy="346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>
                    <a:solidFill>
                      <a:srgbClr val="0033CC"/>
                    </a:solidFill>
                  </a:rPr>
                  <a:t>B</a:t>
                </a:r>
              </a:p>
            </p:txBody>
          </p:sp>
        </p:grpSp>
      </p:grpSp>
      <p:sp>
        <p:nvSpPr>
          <p:cNvPr id="104" name="ZoneTexte 103"/>
          <p:cNvSpPr txBox="1"/>
          <p:nvPr/>
        </p:nvSpPr>
        <p:spPr>
          <a:xfrm>
            <a:off x="2436608" y="995090"/>
            <a:ext cx="427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Cours III,  diapo </a:t>
            </a:r>
            <a:r>
              <a:rPr lang="fr-FR" sz="1200" dirty="0" smtClean="0"/>
              <a:t>30</a:t>
            </a:r>
            <a:r>
              <a:rPr lang="fr-FR" sz="1200" dirty="0" smtClean="0"/>
              <a:t>, </a:t>
            </a:r>
            <a:r>
              <a:rPr lang="fr-FR" sz="1200" dirty="0"/>
              <a:t>résolution de la structure en </a:t>
            </a:r>
            <a:r>
              <a:rPr lang="fr-FR" sz="1200" dirty="0">
                <a:sym typeface="Symbol"/>
              </a:rPr>
              <a:t> </a:t>
            </a:r>
            <a:r>
              <a:rPr lang="fr-FR" sz="1200" dirty="0"/>
              <a:t>de </a:t>
            </a:r>
            <a:r>
              <a:rPr lang="fr-FR" sz="1200" dirty="0" err="1"/>
              <a:t>Holliday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5267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428257" y="1700808"/>
            <a:ext cx="6287489" cy="2538282"/>
            <a:chOff x="380341" y="1196752"/>
            <a:chExt cx="8383319" cy="3384376"/>
          </a:xfrm>
        </p:grpSpPr>
        <p:pic>
          <p:nvPicPr>
            <p:cNvPr id="3" name="Image 2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341" y="2276872"/>
              <a:ext cx="8383319" cy="2304256"/>
            </a:xfrm>
            <a:prstGeom prst="rect">
              <a:avLst/>
            </a:prstGeom>
            <a:solidFill>
              <a:srgbClr val="FFD9FF"/>
            </a:solidFill>
            <a:ln w="3175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592014" y="1196752"/>
              <a:ext cx="7959972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/>
                <a:t>Holliday R. 1964. A mechanism for gene conversion in fungi. </a:t>
              </a:r>
              <a:r>
                <a:rPr lang="en-US" sz="1350" i="1" dirty="0"/>
                <a:t>Genet Res,</a:t>
              </a:r>
              <a:r>
                <a:rPr lang="en-US" sz="1350" dirty="0"/>
                <a:t> 5, 282 – 304</a:t>
              </a:r>
              <a:endParaRPr lang="fr-FR" sz="1350" dirty="0"/>
            </a:p>
          </p:txBody>
        </p:sp>
      </p:grpSp>
      <p:sp>
        <p:nvSpPr>
          <p:cNvPr id="6" name="Rectangle à coins arrondis 5"/>
          <p:cNvSpPr/>
          <p:nvPr/>
        </p:nvSpPr>
        <p:spPr>
          <a:xfrm>
            <a:off x="3493807" y="3158970"/>
            <a:ext cx="756084" cy="100686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ZoneTexte 1"/>
          <p:cNvSpPr txBox="1"/>
          <p:nvPr/>
        </p:nvSpPr>
        <p:spPr>
          <a:xfrm>
            <a:off x="2843808" y="3408490"/>
            <a:ext cx="540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baseline="30000" dirty="0">
                <a:solidFill>
                  <a:schemeClr val="bg1">
                    <a:lumMod val="65000"/>
                  </a:schemeClr>
                </a:solidFill>
                <a:latin typeface="Baskerville Old Face" pitchFamily="18" charset="0"/>
                <a:ea typeface="Batang" pitchFamily="18" charset="-127"/>
              </a:rPr>
              <a:t>__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Baskerville Old Face" pitchFamily="18" charset="0"/>
                <a:ea typeface="Batang" pitchFamily="18" charset="-127"/>
              </a:rPr>
              <a:t>(B)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493807" y="4379810"/>
            <a:ext cx="7560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solidFill>
                  <a:srgbClr val="FF0000"/>
                </a:solidFill>
              </a:rPr>
              <a:t>156 000</a:t>
            </a:r>
          </a:p>
        </p:txBody>
      </p:sp>
    </p:spTree>
    <p:extLst>
      <p:ext uri="{BB962C8B-B14F-4D97-AF65-F5344CB8AC3E}">
        <p14:creationId xmlns:p14="http://schemas.microsoft.com/office/powerpoint/2010/main" val="260197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69104" y="3117378"/>
            <a:ext cx="4605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1.1.2 </a:t>
            </a:r>
            <a:r>
              <a:rPr lang="fr-FR" sz="2000" b="1" dirty="0">
                <a:solidFill>
                  <a:srgbClr val="FF0000"/>
                </a:solidFill>
              </a:rPr>
              <a:t>Un gène, une enzyme … ou presque</a:t>
            </a:r>
          </a:p>
          <a:p>
            <a:pPr algn="ctr"/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2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/>
        </p:nvGrpSpPr>
        <p:grpSpPr>
          <a:xfrm>
            <a:off x="2411760" y="1754815"/>
            <a:ext cx="4374486" cy="3425460"/>
            <a:chOff x="1583668" y="692698"/>
            <a:chExt cx="5832648" cy="4567281"/>
          </a:xfrm>
        </p:grpSpPr>
        <p:grpSp>
          <p:nvGrpSpPr>
            <p:cNvPr id="25" name="Groupe 24"/>
            <p:cNvGrpSpPr/>
            <p:nvPr/>
          </p:nvGrpSpPr>
          <p:grpSpPr>
            <a:xfrm>
              <a:off x="1583668" y="2708920"/>
              <a:ext cx="5832648" cy="615553"/>
              <a:chOff x="1583668" y="3861048"/>
              <a:chExt cx="5832648" cy="615553"/>
            </a:xfrm>
          </p:grpSpPr>
          <p:cxnSp>
            <p:nvCxnSpPr>
              <p:cNvPr id="4" name="Connecteur droit avec flèche 3"/>
              <p:cNvCxnSpPr/>
              <p:nvPr/>
            </p:nvCxnSpPr>
            <p:spPr>
              <a:xfrm>
                <a:off x="3466863" y="4192111"/>
                <a:ext cx="144016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ZoneTexte 1"/>
              <p:cNvSpPr txBox="1"/>
              <p:nvPr/>
            </p:nvSpPr>
            <p:spPr>
              <a:xfrm>
                <a:off x="1583668" y="3861048"/>
                <a:ext cx="5832648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/>
                  <a:t>gènes                      caractères</a:t>
                </a:r>
              </a:p>
            </p:txBody>
          </p:sp>
        </p:grpSp>
        <p:grpSp>
          <p:nvGrpSpPr>
            <p:cNvPr id="17" name="Groupe 16"/>
            <p:cNvGrpSpPr/>
            <p:nvPr/>
          </p:nvGrpSpPr>
          <p:grpSpPr>
            <a:xfrm>
              <a:off x="1691680" y="908720"/>
              <a:ext cx="1516123" cy="1231108"/>
              <a:chOff x="2068286" y="1066115"/>
              <a:chExt cx="1516123" cy="1231108"/>
            </a:xfrm>
          </p:grpSpPr>
          <p:grpSp>
            <p:nvGrpSpPr>
              <p:cNvPr id="16" name="Groupe 15"/>
              <p:cNvGrpSpPr/>
              <p:nvPr/>
            </p:nvGrpSpPr>
            <p:grpSpPr>
              <a:xfrm>
                <a:off x="2068286" y="1066115"/>
                <a:ext cx="1516123" cy="1231108"/>
                <a:chOff x="2068286" y="1066115"/>
                <a:chExt cx="1516123" cy="1231108"/>
              </a:xfrm>
            </p:grpSpPr>
            <p:grpSp>
              <p:nvGrpSpPr>
                <p:cNvPr id="12" name="Groupe 11"/>
                <p:cNvGrpSpPr/>
                <p:nvPr/>
              </p:nvGrpSpPr>
              <p:grpSpPr>
                <a:xfrm>
                  <a:off x="2068286" y="1480457"/>
                  <a:ext cx="1415143" cy="371646"/>
                  <a:chOff x="2068286" y="1480457"/>
                  <a:chExt cx="1415143" cy="371646"/>
                </a:xfrm>
              </p:grpSpPr>
              <p:grpSp>
                <p:nvGrpSpPr>
                  <p:cNvPr id="10" name="Groupe 9"/>
                  <p:cNvGrpSpPr/>
                  <p:nvPr/>
                </p:nvGrpSpPr>
                <p:grpSpPr>
                  <a:xfrm>
                    <a:off x="2068286" y="1480457"/>
                    <a:ext cx="1415143" cy="371646"/>
                    <a:chOff x="2068286" y="1480457"/>
                    <a:chExt cx="1415143" cy="371646"/>
                  </a:xfrm>
                </p:grpSpPr>
                <p:sp>
                  <p:nvSpPr>
                    <p:cNvPr id="9" name="Forme libre 8"/>
                    <p:cNvSpPr/>
                    <p:nvPr/>
                  </p:nvSpPr>
                  <p:spPr>
                    <a:xfrm>
                      <a:off x="2068286" y="1480457"/>
                      <a:ext cx="1415143" cy="371646"/>
                    </a:xfrm>
                    <a:custGeom>
                      <a:avLst/>
                      <a:gdLst>
                        <a:gd name="connsiteX0" fmla="*/ 0 w 1349829"/>
                        <a:gd name="connsiteY0" fmla="*/ 0 h 371646"/>
                        <a:gd name="connsiteX1" fmla="*/ 54429 w 1349829"/>
                        <a:gd name="connsiteY1" fmla="*/ 10886 h 371646"/>
                        <a:gd name="connsiteX2" fmla="*/ 87086 w 1349829"/>
                        <a:gd name="connsiteY2" fmla="*/ 32657 h 371646"/>
                        <a:gd name="connsiteX3" fmla="*/ 119743 w 1349829"/>
                        <a:gd name="connsiteY3" fmla="*/ 43543 h 371646"/>
                        <a:gd name="connsiteX4" fmla="*/ 185057 w 1349829"/>
                        <a:gd name="connsiteY4" fmla="*/ 76200 h 371646"/>
                        <a:gd name="connsiteX5" fmla="*/ 228600 w 1349829"/>
                        <a:gd name="connsiteY5" fmla="*/ 130629 h 371646"/>
                        <a:gd name="connsiteX6" fmla="*/ 293914 w 1349829"/>
                        <a:gd name="connsiteY6" fmla="*/ 152400 h 371646"/>
                        <a:gd name="connsiteX7" fmla="*/ 348343 w 1349829"/>
                        <a:gd name="connsiteY7" fmla="*/ 195943 h 371646"/>
                        <a:gd name="connsiteX8" fmla="*/ 381000 w 1349829"/>
                        <a:gd name="connsiteY8" fmla="*/ 206829 h 371646"/>
                        <a:gd name="connsiteX9" fmla="*/ 478971 w 1349829"/>
                        <a:gd name="connsiteY9" fmla="*/ 261257 h 371646"/>
                        <a:gd name="connsiteX10" fmla="*/ 576943 w 1349829"/>
                        <a:gd name="connsiteY10" fmla="*/ 293914 h 371646"/>
                        <a:gd name="connsiteX11" fmla="*/ 609600 w 1349829"/>
                        <a:gd name="connsiteY11" fmla="*/ 315686 h 371646"/>
                        <a:gd name="connsiteX12" fmla="*/ 642257 w 1349829"/>
                        <a:gd name="connsiteY12" fmla="*/ 326572 h 371646"/>
                        <a:gd name="connsiteX13" fmla="*/ 914400 w 1349829"/>
                        <a:gd name="connsiteY13" fmla="*/ 337457 h 371646"/>
                        <a:gd name="connsiteX14" fmla="*/ 979714 w 1349829"/>
                        <a:gd name="connsiteY14" fmla="*/ 359229 h 371646"/>
                        <a:gd name="connsiteX15" fmla="*/ 1349829 w 1349829"/>
                        <a:gd name="connsiteY15" fmla="*/ 370114 h 371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349829" h="371646">
                          <a:moveTo>
                            <a:pt x="0" y="0"/>
                          </a:moveTo>
                          <a:cubicBezTo>
                            <a:pt x="18143" y="3629"/>
                            <a:pt x="37105" y="4389"/>
                            <a:pt x="54429" y="10886"/>
                          </a:cubicBezTo>
                          <a:cubicBezTo>
                            <a:pt x="66679" y="15480"/>
                            <a:pt x="75384" y="26806"/>
                            <a:pt x="87086" y="32657"/>
                          </a:cubicBezTo>
                          <a:cubicBezTo>
                            <a:pt x="97349" y="37789"/>
                            <a:pt x="109480" y="38411"/>
                            <a:pt x="119743" y="43543"/>
                          </a:cubicBezTo>
                          <a:cubicBezTo>
                            <a:pt x="204152" y="85747"/>
                            <a:pt x="102973" y="48838"/>
                            <a:pt x="185057" y="76200"/>
                          </a:cubicBezTo>
                          <a:cubicBezTo>
                            <a:pt x="192747" y="87734"/>
                            <a:pt x="213091" y="122874"/>
                            <a:pt x="228600" y="130629"/>
                          </a:cubicBezTo>
                          <a:cubicBezTo>
                            <a:pt x="249126" y="140892"/>
                            <a:pt x="293914" y="152400"/>
                            <a:pt x="293914" y="152400"/>
                          </a:cubicBezTo>
                          <a:cubicBezTo>
                            <a:pt x="314165" y="172651"/>
                            <a:pt x="320878" y="182210"/>
                            <a:pt x="348343" y="195943"/>
                          </a:cubicBezTo>
                          <a:cubicBezTo>
                            <a:pt x="358606" y="201075"/>
                            <a:pt x="370969" y="201256"/>
                            <a:pt x="381000" y="206829"/>
                          </a:cubicBezTo>
                          <a:cubicBezTo>
                            <a:pt x="493287" y="269211"/>
                            <a:pt x="405079" y="236628"/>
                            <a:pt x="478971" y="261257"/>
                          </a:cubicBezTo>
                          <a:cubicBezTo>
                            <a:pt x="526641" y="308927"/>
                            <a:pt x="471195" y="262190"/>
                            <a:pt x="576943" y="293914"/>
                          </a:cubicBezTo>
                          <a:cubicBezTo>
                            <a:pt x="589474" y="297673"/>
                            <a:pt x="597898" y="309835"/>
                            <a:pt x="609600" y="315686"/>
                          </a:cubicBezTo>
                          <a:cubicBezTo>
                            <a:pt x="619863" y="320818"/>
                            <a:pt x="630812" y="325754"/>
                            <a:pt x="642257" y="326572"/>
                          </a:cubicBezTo>
                          <a:cubicBezTo>
                            <a:pt x="732813" y="333040"/>
                            <a:pt x="823686" y="333829"/>
                            <a:pt x="914400" y="337457"/>
                          </a:cubicBezTo>
                          <a:cubicBezTo>
                            <a:pt x="936171" y="344714"/>
                            <a:pt x="956859" y="357151"/>
                            <a:pt x="979714" y="359229"/>
                          </a:cubicBezTo>
                          <a:cubicBezTo>
                            <a:pt x="1182572" y="377669"/>
                            <a:pt x="1059378" y="370114"/>
                            <a:pt x="1349829" y="370114"/>
                          </a:cubicBezTo>
                        </a:path>
                      </a:pathLst>
                    </a:cu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350"/>
                    </a:p>
                  </p:txBody>
                </p:sp>
                <p:sp>
                  <p:nvSpPr>
                    <p:cNvPr id="8" name="Forme libre 7"/>
                    <p:cNvSpPr/>
                    <p:nvPr/>
                  </p:nvSpPr>
                  <p:spPr>
                    <a:xfrm>
                      <a:off x="2068286" y="1534197"/>
                      <a:ext cx="1415143" cy="196632"/>
                    </a:xfrm>
                    <a:custGeom>
                      <a:avLst/>
                      <a:gdLst>
                        <a:gd name="connsiteX0" fmla="*/ 0 w 1415143"/>
                        <a:gd name="connsiteY0" fmla="*/ 196632 h 196632"/>
                        <a:gd name="connsiteX1" fmla="*/ 87085 w 1415143"/>
                        <a:gd name="connsiteY1" fmla="*/ 153089 h 196632"/>
                        <a:gd name="connsiteX2" fmla="*/ 108857 w 1415143"/>
                        <a:gd name="connsiteY2" fmla="*/ 131317 h 196632"/>
                        <a:gd name="connsiteX3" fmla="*/ 174171 w 1415143"/>
                        <a:gd name="connsiteY3" fmla="*/ 109546 h 196632"/>
                        <a:gd name="connsiteX4" fmla="*/ 206828 w 1415143"/>
                        <a:gd name="connsiteY4" fmla="*/ 98660 h 196632"/>
                        <a:gd name="connsiteX5" fmla="*/ 272143 w 1415143"/>
                        <a:gd name="connsiteY5" fmla="*/ 76889 h 196632"/>
                        <a:gd name="connsiteX6" fmla="*/ 348343 w 1415143"/>
                        <a:gd name="connsiteY6" fmla="*/ 55117 h 196632"/>
                        <a:gd name="connsiteX7" fmla="*/ 424543 w 1415143"/>
                        <a:gd name="connsiteY7" fmla="*/ 44232 h 196632"/>
                        <a:gd name="connsiteX8" fmla="*/ 555171 w 1415143"/>
                        <a:gd name="connsiteY8" fmla="*/ 22460 h 196632"/>
                        <a:gd name="connsiteX9" fmla="*/ 674914 w 1415143"/>
                        <a:gd name="connsiteY9" fmla="*/ 33346 h 196632"/>
                        <a:gd name="connsiteX10" fmla="*/ 1132114 w 1415143"/>
                        <a:gd name="connsiteY10" fmla="*/ 44232 h 196632"/>
                        <a:gd name="connsiteX11" fmla="*/ 1164771 w 1415143"/>
                        <a:gd name="connsiteY11" fmla="*/ 33346 h 196632"/>
                        <a:gd name="connsiteX12" fmla="*/ 1230085 w 1415143"/>
                        <a:gd name="connsiteY12" fmla="*/ 689 h 196632"/>
                        <a:gd name="connsiteX13" fmla="*/ 1349828 w 1415143"/>
                        <a:gd name="connsiteY13" fmla="*/ 689 h 196632"/>
                        <a:gd name="connsiteX14" fmla="*/ 1415143 w 1415143"/>
                        <a:gd name="connsiteY14" fmla="*/ 689 h 196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415143" h="196632">
                          <a:moveTo>
                            <a:pt x="0" y="196632"/>
                          </a:moveTo>
                          <a:cubicBezTo>
                            <a:pt x="42220" y="179744"/>
                            <a:pt x="54476" y="179176"/>
                            <a:pt x="87085" y="153089"/>
                          </a:cubicBezTo>
                          <a:cubicBezTo>
                            <a:pt x="95099" y="146678"/>
                            <a:pt x="99677" y="135907"/>
                            <a:pt x="108857" y="131317"/>
                          </a:cubicBezTo>
                          <a:cubicBezTo>
                            <a:pt x="129383" y="121054"/>
                            <a:pt x="152400" y="116803"/>
                            <a:pt x="174171" y="109546"/>
                          </a:cubicBezTo>
                          <a:lnTo>
                            <a:pt x="206828" y="98660"/>
                          </a:lnTo>
                          <a:lnTo>
                            <a:pt x="272143" y="76889"/>
                          </a:lnTo>
                          <a:cubicBezTo>
                            <a:pt x="300126" y="67562"/>
                            <a:pt x="318268" y="60585"/>
                            <a:pt x="348343" y="55117"/>
                          </a:cubicBezTo>
                          <a:cubicBezTo>
                            <a:pt x="373587" y="50527"/>
                            <a:pt x="399143" y="47860"/>
                            <a:pt x="424543" y="44232"/>
                          </a:cubicBezTo>
                          <a:cubicBezTo>
                            <a:pt x="475640" y="27199"/>
                            <a:pt x="482254" y="22460"/>
                            <a:pt x="555171" y="22460"/>
                          </a:cubicBezTo>
                          <a:cubicBezTo>
                            <a:pt x="595250" y="22460"/>
                            <a:pt x="635000" y="29717"/>
                            <a:pt x="674914" y="33346"/>
                          </a:cubicBezTo>
                          <a:cubicBezTo>
                            <a:pt x="824113" y="132810"/>
                            <a:pt x="707958" y="64429"/>
                            <a:pt x="1132114" y="44232"/>
                          </a:cubicBezTo>
                          <a:cubicBezTo>
                            <a:pt x="1143576" y="43686"/>
                            <a:pt x="1154508" y="38478"/>
                            <a:pt x="1164771" y="33346"/>
                          </a:cubicBezTo>
                          <a:cubicBezTo>
                            <a:pt x="1249172" y="-8856"/>
                            <a:pt x="1148008" y="28046"/>
                            <a:pt x="1230085" y="689"/>
                          </a:cubicBezTo>
                          <a:cubicBezTo>
                            <a:pt x="1295609" y="22528"/>
                            <a:pt x="1238323" y="8653"/>
                            <a:pt x="1349828" y="689"/>
                          </a:cubicBezTo>
                          <a:cubicBezTo>
                            <a:pt x="1371544" y="-862"/>
                            <a:pt x="1393371" y="689"/>
                            <a:pt x="1415143" y="689"/>
                          </a:cubicBezTo>
                        </a:path>
                      </a:pathLst>
                    </a:cu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sz="1350"/>
                    </a:p>
                  </p:txBody>
                </p:sp>
              </p:grpSp>
              <p:sp>
                <p:nvSpPr>
                  <p:cNvPr id="11" name="Ellipse 10"/>
                  <p:cNvSpPr/>
                  <p:nvPr/>
                </p:nvSpPr>
                <p:spPr>
                  <a:xfrm flipH="1">
                    <a:off x="2284308" y="1556485"/>
                    <a:ext cx="126197" cy="152056"/>
                  </a:xfrm>
                  <a:prstGeom prst="ellipse">
                    <a:avLst/>
                  </a:prstGeom>
                  <a:solidFill>
                    <a:schemeClr val="tx1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350"/>
                  </a:p>
                </p:txBody>
              </p:sp>
            </p:grpSp>
            <p:sp>
              <p:nvSpPr>
                <p:cNvPr id="13" name="ZoneTexte 12"/>
                <p:cNvSpPr txBox="1"/>
                <p:nvPr/>
              </p:nvSpPr>
              <p:spPr>
                <a:xfrm>
                  <a:off x="3008345" y="1066115"/>
                  <a:ext cx="576064" cy="1231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350" dirty="0" err="1"/>
                    <a:t>vg</a:t>
                  </a:r>
                  <a:r>
                    <a:rPr lang="fr-FR" sz="1350" dirty="0"/>
                    <a:t>+</a:t>
                  </a:r>
                </a:p>
                <a:p>
                  <a:endParaRPr lang="fr-FR" sz="1350" dirty="0"/>
                </a:p>
                <a:p>
                  <a:endParaRPr lang="fr-FR" sz="1350" dirty="0"/>
                </a:p>
                <a:p>
                  <a:r>
                    <a:rPr lang="fr-FR" sz="1350" dirty="0" err="1"/>
                    <a:t>vg</a:t>
                  </a:r>
                  <a:endParaRPr lang="fr-FR" sz="1350" dirty="0"/>
                </a:p>
              </p:txBody>
            </p:sp>
          </p:grpSp>
          <p:sp>
            <p:nvSpPr>
              <p:cNvPr id="15" name="Ellipse 14"/>
              <p:cNvSpPr/>
              <p:nvPr/>
            </p:nvSpPr>
            <p:spPr>
              <a:xfrm>
                <a:off x="3167663" y="1513248"/>
                <a:ext cx="128714" cy="86473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3167663" y="1803256"/>
                <a:ext cx="128714" cy="86473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</p:grpSp>
        <p:grpSp>
          <p:nvGrpSpPr>
            <p:cNvPr id="23" name="Groupe 22"/>
            <p:cNvGrpSpPr/>
            <p:nvPr/>
          </p:nvGrpSpPr>
          <p:grpSpPr>
            <a:xfrm>
              <a:off x="5710295" y="692698"/>
              <a:ext cx="1165961" cy="1872207"/>
              <a:chOff x="5555315" y="789358"/>
              <a:chExt cx="1165961" cy="1872207"/>
            </a:xfrm>
          </p:grpSpPr>
          <p:pic>
            <p:nvPicPr>
              <p:cNvPr id="20" name="Image 19" descr="Capture d’écran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5665816" y="1678499"/>
                <a:ext cx="944962" cy="1021169"/>
              </a:xfrm>
              <a:prstGeom prst="rect">
                <a:avLst/>
              </a:prstGeom>
            </p:spPr>
          </p:pic>
          <p:pic>
            <p:nvPicPr>
              <p:cNvPr id="22" name="Image 21" descr="Capture d’écran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5722970" y="621703"/>
                <a:ext cx="830652" cy="1165961"/>
              </a:xfrm>
              <a:prstGeom prst="rect">
                <a:avLst/>
              </a:prstGeom>
            </p:spPr>
          </p:pic>
        </p:grpSp>
        <p:sp>
          <p:nvSpPr>
            <p:cNvPr id="24" name="Arc 23"/>
            <p:cNvSpPr/>
            <p:nvPr/>
          </p:nvSpPr>
          <p:spPr>
            <a:xfrm rot="10800000">
              <a:off x="2699792" y="2204863"/>
              <a:ext cx="2952328" cy="2448272"/>
            </a:xfrm>
            <a:prstGeom prst="arc">
              <a:avLst>
                <a:gd name="adj1" fmla="val 11291453"/>
                <a:gd name="adj2" fmla="val 20911361"/>
              </a:avLst>
            </a:prstGeom>
            <a:ln w="28575">
              <a:solidFill>
                <a:srgbClr val="FF00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790899" y="4028872"/>
              <a:ext cx="792088" cy="1231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50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216843" y="620688"/>
            <a:ext cx="671031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G.W. </a:t>
            </a:r>
            <a:r>
              <a:rPr lang="fr-FR" sz="1600" dirty="0" err="1"/>
              <a:t>Beadle</a:t>
            </a:r>
            <a:r>
              <a:rPr lang="fr-FR" sz="1600" dirty="0"/>
              <a:t> et E.L. Tatum. 1941. </a:t>
            </a:r>
            <a:r>
              <a:rPr lang="fr-FR" sz="1600" dirty="0" err="1"/>
              <a:t>Genetic</a:t>
            </a:r>
            <a:r>
              <a:rPr lang="fr-FR" sz="1600" dirty="0"/>
              <a:t> control of </a:t>
            </a:r>
            <a:r>
              <a:rPr lang="fr-FR" sz="1600" dirty="0" err="1"/>
              <a:t>biochemical</a:t>
            </a:r>
            <a:r>
              <a:rPr lang="fr-FR" sz="1600" dirty="0"/>
              <a:t> </a:t>
            </a:r>
            <a:r>
              <a:rPr lang="fr-FR" sz="1600" dirty="0" err="1"/>
              <a:t>reactions</a:t>
            </a:r>
            <a:r>
              <a:rPr lang="fr-FR" sz="1600" dirty="0"/>
              <a:t> in </a:t>
            </a:r>
            <a:r>
              <a:rPr lang="fr-FR" sz="1600" dirty="0" err="1"/>
              <a:t>Neurospora</a:t>
            </a:r>
            <a:r>
              <a:rPr lang="fr-FR" sz="1600" dirty="0"/>
              <a:t>. </a:t>
            </a:r>
            <a:r>
              <a:rPr lang="fr-FR" sz="1600" i="1" dirty="0"/>
              <a:t>PNAS</a:t>
            </a:r>
            <a:r>
              <a:rPr lang="fr-FR" sz="1600" dirty="0"/>
              <a:t>.  27: p </a:t>
            </a:r>
            <a:r>
              <a:rPr lang="fr-FR" sz="1600" dirty="0" smtClean="0"/>
              <a:t>499-506</a:t>
            </a:r>
          </a:p>
          <a:p>
            <a:pPr algn="ctr"/>
            <a:endParaRPr lang="fr-FR" sz="500" dirty="0"/>
          </a:p>
          <a:p>
            <a:pPr algn="ctr"/>
            <a:r>
              <a:rPr lang="fr-FR" sz="1600" b="1" dirty="0" smtClean="0"/>
              <a:t>Prix </a:t>
            </a:r>
            <a:r>
              <a:rPr lang="fr-FR" sz="1600" b="1" dirty="0"/>
              <a:t>N</a:t>
            </a:r>
            <a:r>
              <a:rPr lang="fr-FR" sz="1600" b="1" dirty="0" smtClean="0"/>
              <a:t>obel de Physiologie ou médecine en 1958</a:t>
            </a:r>
          </a:p>
          <a:p>
            <a:pPr algn="ctr"/>
            <a:endParaRPr lang="fr-FR" sz="1400" b="1" dirty="0" smtClean="0"/>
          </a:p>
          <a:p>
            <a:pPr algn="ctr"/>
            <a:r>
              <a:rPr lang="fr-FR" sz="1400" dirty="0" smtClean="0"/>
              <a:t> </a:t>
            </a:r>
            <a:r>
              <a:rPr lang="fr-FR" sz="1600" b="1" dirty="0">
                <a:sym typeface="Symbol"/>
              </a:rPr>
              <a:t> </a:t>
            </a:r>
            <a:r>
              <a:rPr lang="fr-FR" sz="1600" b="1" dirty="0"/>
              <a:t> l’influence des gènes sur les caractères héréditaires est due à la biochimie</a:t>
            </a:r>
          </a:p>
          <a:p>
            <a:pPr algn="ctr"/>
            <a:endParaRPr lang="fr-FR" sz="1400" b="1" dirty="0"/>
          </a:p>
        </p:txBody>
      </p:sp>
      <p:grpSp>
        <p:nvGrpSpPr>
          <p:cNvPr id="11" name="Groupe 10"/>
          <p:cNvGrpSpPr/>
          <p:nvPr/>
        </p:nvGrpSpPr>
        <p:grpSpPr>
          <a:xfrm>
            <a:off x="1624561" y="2532607"/>
            <a:ext cx="5894879" cy="3344665"/>
            <a:chOff x="975288" y="2392780"/>
            <a:chExt cx="5894879" cy="3344665"/>
          </a:xfrm>
        </p:grpSpPr>
        <p:grpSp>
          <p:nvGrpSpPr>
            <p:cNvPr id="8" name="Groupe 7"/>
            <p:cNvGrpSpPr/>
            <p:nvPr/>
          </p:nvGrpSpPr>
          <p:grpSpPr>
            <a:xfrm>
              <a:off x="2256868" y="2392780"/>
              <a:ext cx="4613299" cy="2992946"/>
              <a:chOff x="1062608" y="2027922"/>
              <a:chExt cx="6993064" cy="4740847"/>
            </a:xfrm>
          </p:grpSpPr>
          <p:sp>
            <p:nvSpPr>
              <p:cNvPr id="7" name="ZoneTexte 6"/>
              <p:cNvSpPr txBox="1"/>
              <p:nvPr/>
            </p:nvSpPr>
            <p:spPr>
              <a:xfrm>
                <a:off x="6022870" y="5843326"/>
                <a:ext cx="2032802" cy="475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675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Boris Ephrussi (1901-1979)</a:t>
                </a:r>
              </a:p>
            </p:txBody>
          </p:sp>
          <p:pic>
            <p:nvPicPr>
              <p:cNvPr id="9" name="Image 8" descr="Capture d’écran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070049">
                <a:off x="4906735" y="5061767"/>
                <a:ext cx="719970" cy="1118724"/>
              </a:xfrm>
              <a:prstGeom prst="rect">
                <a:avLst/>
              </a:prstGeom>
            </p:spPr>
          </p:pic>
          <p:pic>
            <p:nvPicPr>
              <p:cNvPr id="4" name="Image 3" descr="Capture d’écran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608" y="2027922"/>
                <a:ext cx="2124412" cy="304177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" name="Image 4" descr="Capture d’écran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-50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0880" y="2027922"/>
                <a:ext cx="2067871" cy="306782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Image 5" descr="Capture d’écran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  <a14:imgEffect>
                          <a14:colorTemperature colorTemp="5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7164" y="2992074"/>
                <a:ext cx="1944216" cy="2784957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EAEAEA"/>
                </a:solidFill>
                <a:miter lim="800000"/>
              </a:ln>
              <a:effectLst>
                <a:reflection blurRad="12700" stA="33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 contourW="6350">
                <a:bevelT h="38100"/>
                <a:contourClr>
                  <a:srgbClr val="C0C0C0"/>
                </a:contourClr>
              </a:sp3d>
            </p:spPr>
          </p:pic>
          <p:sp>
            <p:nvSpPr>
              <p:cNvPr id="13" name="Parenthèse ouvrante 12"/>
              <p:cNvSpPr/>
              <p:nvPr/>
            </p:nvSpPr>
            <p:spPr>
              <a:xfrm rot="17826025">
                <a:off x="4922062" y="4746170"/>
                <a:ext cx="231396" cy="2194312"/>
              </a:xfrm>
              <a:prstGeom prst="lef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cxnSp>
            <p:nvCxnSpPr>
              <p:cNvPr id="15" name="Connecteur droit 14"/>
              <p:cNvCxnSpPr>
                <a:stCxn id="13" idx="1"/>
              </p:cNvCxnSpPr>
              <p:nvPr/>
            </p:nvCxnSpPr>
            <p:spPr>
              <a:xfrm flipH="1">
                <a:off x="4353692" y="5946321"/>
                <a:ext cx="633629" cy="8224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ZoneTexte 1"/>
            <p:cNvSpPr txBox="1"/>
            <p:nvPr/>
          </p:nvSpPr>
          <p:spPr>
            <a:xfrm>
              <a:off x="975288" y="4998781"/>
              <a:ext cx="36163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400" dirty="0"/>
                <a:t>Chez la drosophile, les mutations qui induisent des changements dans la coloration de l’œil sont liées à des modifications biochimiques</a:t>
              </a:r>
              <a:r>
                <a:rPr lang="fr-FR" sz="1050" dirty="0"/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34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/>
          <p:cNvGrpSpPr/>
          <p:nvPr/>
        </p:nvGrpSpPr>
        <p:grpSpPr>
          <a:xfrm>
            <a:off x="637684" y="548680"/>
            <a:ext cx="7868632" cy="5985375"/>
            <a:chOff x="605497" y="404664"/>
            <a:chExt cx="7868632" cy="5985375"/>
          </a:xfrm>
        </p:grpSpPr>
        <p:pic>
          <p:nvPicPr>
            <p:cNvPr id="1053" name="Image 1052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138" y="4521300"/>
              <a:ext cx="3628442" cy="1580707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975587" y="404664"/>
              <a:ext cx="6624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Symbol"/>
                <a:buChar char="Þ"/>
              </a:pPr>
              <a:r>
                <a:rPr lang="fr-FR" sz="1600" dirty="0">
                  <a:sym typeface="Symbol"/>
                </a:rPr>
                <a:t>sur </a:t>
              </a:r>
              <a:r>
                <a:rPr lang="fr-FR" sz="1600" dirty="0"/>
                <a:t>2000 souches auxotrophes obtenues, 3 ont une mutation identifiable:</a:t>
              </a:r>
            </a:p>
            <a:p>
              <a:pPr algn="just"/>
              <a:r>
                <a:rPr lang="fr-FR" sz="1600" dirty="0"/>
                <a:t>  </a:t>
              </a:r>
            </a:p>
          </p:txBody>
        </p:sp>
        <p:grpSp>
          <p:nvGrpSpPr>
            <p:cNvPr id="5" name="Groupe 4"/>
            <p:cNvGrpSpPr/>
            <p:nvPr/>
          </p:nvGrpSpPr>
          <p:grpSpPr>
            <a:xfrm>
              <a:off x="2271731" y="1175964"/>
              <a:ext cx="4608512" cy="369332"/>
              <a:chOff x="2785933" y="810612"/>
              <a:chExt cx="4608512" cy="369332"/>
            </a:xfrm>
          </p:grpSpPr>
          <p:sp>
            <p:nvSpPr>
              <p:cNvPr id="3" name="ZoneTexte 2"/>
              <p:cNvSpPr txBox="1"/>
              <p:nvPr/>
            </p:nvSpPr>
            <p:spPr>
              <a:xfrm>
                <a:off x="2785933" y="810612"/>
                <a:ext cx="1368152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i="1" dirty="0"/>
                  <a:t>N. </a:t>
                </a:r>
                <a:r>
                  <a:rPr lang="fr-FR" b="1" i="1" dirty="0" err="1"/>
                  <a:t>sitophila</a:t>
                </a:r>
                <a:endParaRPr lang="fr-FR" b="1" i="1" dirty="0"/>
              </a:p>
            </p:txBody>
          </p:sp>
          <p:sp>
            <p:nvSpPr>
              <p:cNvPr id="4" name="ZoneTexte 3"/>
              <p:cNvSpPr txBox="1"/>
              <p:nvPr/>
            </p:nvSpPr>
            <p:spPr>
              <a:xfrm>
                <a:off x="6026293" y="810612"/>
                <a:ext cx="1368152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i="1" dirty="0"/>
                  <a:t>N. crassa</a:t>
                </a:r>
              </a:p>
            </p:txBody>
          </p:sp>
        </p:grpSp>
        <p:sp>
          <p:nvSpPr>
            <p:cNvPr id="6" name="ZoneTexte 5"/>
            <p:cNvSpPr txBox="1"/>
            <p:nvPr/>
          </p:nvSpPr>
          <p:spPr>
            <a:xfrm>
              <a:off x="3956900" y="2836125"/>
              <a:ext cx="24122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souche B1</a:t>
              </a:r>
              <a:r>
                <a:rPr lang="fr-FR" sz="1600" baseline="30000" dirty="0"/>
                <a:t>-</a:t>
              </a:r>
            </a:p>
            <a:p>
              <a:pPr algn="ctr"/>
              <a:r>
                <a:rPr lang="fr-FR" sz="1400" dirty="0"/>
                <a:t>(auxotrophe pour la thiamine) 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605497" y="1988093"/>
              <a:ext cx="25643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souche B6</a:t>
              </a:r>
              <a:r>
                <a:rPr lang="fr-FR" sz="1600" baseline="30000" dirty="0"/>
                <a:t>-</a:t>
              </a:r>
            </a:p>
            <a:p>
              <a:pPr algn="ctr"/>
              <a:r>
                <a:rPr lang="fr-FR" sz="1400" dirty="0"/>
                <a:t>(auxotrophe pour la pyridoxine) </a:t>
              </a:r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 flipH="1">
              <a:off x="2098584" y="1545296"/>
              <a:ext cx="173147" cy="4520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>
              <a:cxnSpLocks/>
            </p:cNvCxnSpPr>
            <p:nvPr/>
          </p:nvCxnSpPr>
          <p:spPr>
            <a:xfrm>
              <a:off x="3653615" y="1546319"/>
              <a:ext cx="1252317" cy="13525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e 27"/>
            <p:cNvGrpSpPr/>
            <p:nvPr/>
          </p:nvGrpSpPr>
          <p:grpSpPr>
            <a:xfrm>
              <a:off x="669871" y="4877871"/>
              <a:ext cx="1102320" cy="926402"/>
              <a:chOff x="1325345" y="4146948"/>
              <a:chExt cx="1102320" cy="926402"/>
            </a:xfrm>
          </p:grpSpPr>
          <p:pic>
            <p:nvPicPr>
              <p:cNvPr id="26" name="Image 25" descr="Capture d’écran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7563" y="4146948"/>
                <a:ext cx="521878" cy="536375"/>
              </a:xfrm>
              <a:prstGeom prst="rect">
                <a:avLst/>
              </a:prstGeom>
            </p:spPr>
          </p:pic>
          <p:sp>
            <p:nvSpPr>
              <p:cNvPr id="27" name="ZoneTexte 26"/>
              <p:cNvSpPr txBox="1"/>
              <p:nvPr/>
            </p:nvSpPr>
            <p:spPr>
              <a:xfrm>
                <a:off x="1325345" y="4734796"/>
                <a:ext cx="11023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>
                    <a:solidFill>
                      <a:srgbClr val="FF0000"/>
                    </a:solidFill>
                  </a:rPr>
                  <a:t>pyrimidine</a:t>
                </a:r>
              </a:p>
            </p:txBody>
          </p:sp>
        </p:grpSp>
        <p:pic>
          <p:nvPicPr>
            <p:cNvPr id="19" name="Image 18" descr="Capture d’écran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151" y="2789639"/>
              <a:ext cx="2423297" cy="1425788"/>
            </a:xfrm>
            <a:prstGeom prst="rect">
              <a:avLst/>
            </a:prstGeom>
          </p:spPr>
        </p:pic>
        <p:cxnSp>
          <p:nvCxnSpPr>
            <p:cNvPr id="23" name="Connecteur droit 22"/>
            <p:cNvCxnSpPr/>
            <p:nvPr/>
          </p:nvCxnSpPr>
          <p:spPr>
            <a:xfrm>
              <a:off x="2098584" y="2708920"/>
              <a:ext cx="0" cy="85691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2371456" y="5453935"/>
              <a:ext cx="855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>
                  <a:solidFill>
                    <a:srgbClr val="FF0000"/>
                  </a:solidFill>
                </a:rPr>
                <a:t>thiazol</a:t>
              </a:r>
              <a:endParaRPr lang="fr-FR" sz="1600" dirty="0">
                <a:solidFill>
                  <a:srgbClr val="FF0000"/>
                </a:solidFill>
              </a:endParaRPr>
            </a:p>
          </p:txBody>
        </p:sp>
        <p:pic>
          <p:nvPicPr>
            <p:cNvPr id="1026" name="Picture 2" descr="Thiazole 99%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473" y="4949879"/>
              <a:ext cx="487380" cy="535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1" name="Arc 1040"/>
            <p:cNvSpPr/>
            <p:nvPr/>
          </p:nvSpPr>
          <p:spPr>
            <a:xfrm rot="5400000">
              <a:off x="426398" y="3448711"/>
              <a:ext cx="2331257" cy="1013113"/>
            </a:xfrm>
            <a:prstGeom prst="arc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2" name="Arc 1041"/>
            <p:cNvSpPr/>
            <p:nvPr/>
          </p:nvSpPr>
          <p:spPr>
            <a:xfrm rot="10800000">
              <a:off x="2021575" y="4013775"/>
              <a:ext cx="1005012" cy="1122976"/>
            </a:xfrm>
            <a:prstGeom prst="arc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50" name="Groupe 1049"/>
            <p:cNvGrpSpPr/>
            <p:nvPr/>
          </p:nvGrpSpPr>
          <p:grpSpPr>
            <a:xfrm>
              <a:off x="3052853" y="3149793"/>
              <a:ext cx="5421276" cy="2304142"/>
              <a:chOff x="2670116" y="4526985"/>
              <a:chExt cx="5421276" cy="2304142"/>
            </a:xfrm>
          </p:grpSpPr>
          <p:grpSp>
            <p:nvGrpSpPr>
              <p:cNvPr id="1046" name="Groupe 1045"/>
              <p:cNvGrpSpPr/>
              <p:nvPr/>
            </p:nvGrpSpPr>
            <p:grpSpPr>
              <a:xfrm>
                <a:off x="7236296" y="4526985"/>
                <a:ext cx="855096" cy="1080006"/>
                <a:chOff x="7092280" y="4712382"/>
                <a:chExt cx="855096" cy="1080006"/>
              </a:xfrm>
            </p:grpSpPr>
            <p:sp>
              <p:nvSpPr>
                <p:cNvPr id="53" name="ZoneTexte 52"/>
                <p:cNvSpPr txBox="1"/>
                <p:nvPr/>
              </p:nvSpPr>
              <p:spPr>
                <a:xfrm>
                  <a:off x="7092280" y="5453834"/>
                  <a:ext cx="8550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dirty="0">
                      <a:solidFill>
                        <a:srgbClr val="FF0000"/>
                      </a:solidFill>
                    </a:rPr>
                    <a:t>glycine</a:t>
                  </a:r>
                </a:p>
              </p:txBody>
            </p:sp>
            <p:pic>
              <p:nvPicPr>
                <p:cNvPr id="1045" name="Image 1044" descr="Capture d’écran"/>
                <p:cNvPicPr>
                  <a:picLocks noChangeAspect="1"/>
                </p:cNvPicPr>
                <p:nvPr/>
              </p:nvPicPr>
              <p:blipFill>
                <a:blip r:embed="rId9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sharpenSoften amount="50000"/>
                          </a14:imgEffect>
                          <a14:imgEffect>
                            <a14:brightnessContrast bright="4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92280" y="4712382"/>
                  <a:ext cx="800857" cy="800857"/>
                </a:xfrm>
                <a:prstGeom prst="rect">
                  <a:avLst/>
                </a:prstGeom>
              </p:spPr>
            </p:pic>
          </p:grpSp>
          <p:sp>
            <p:nvSpPr>
              <p:cNvPr id="1047" name="ZoneTexte 1046"/>
              <p:cNvSpPr txBox="1"/>
              <p:nvPr/>
            </p:nvSpPr>
            <p:spPr>
              <a:xfrm rot="19127901">
                <a:off x="5642100" y="5526165"/>
                <a:ext cx="16921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00B050"/>
                    </a:solidFill>
                  </a:rPr>
                  <a:t>2</a:t>
                </a:r>
                <a:r>
                  <a:rPr lang="fr-FR" sz="1400" dirty="0">
                    <a:solidFill>
                      <a:srgbClr val="00B050"/>
                    </a:solidFill>
                  </a:rPr>
                  <a:t> </a:t>
                </a:r>
                <a:r>
                  <a:rPr lang="fr-FR" sz="1400" b="1" dirty="0" err="1">
                    <a:solidFill>
                      <a:srgbClr val="00B050"/>
                    </a:solidFill>
                  </a:rPr>
                  <a:t>synthases</a:t>
                </a:r>
                <a:endParaRPr lang="fr-FR" sz="1400" b="1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62" name="Connecteur droit avec flèche 61"/>
              <p:cNvCxnSpPr>
                <a:endCxn id="1026" idx="3"/>
              </p:cNvCxnSpPr>
              <p:nvPr/>
            </p:nvCxnSpPr>
            <p:spPr>
              <a:xfrm flipH="1" flipV="1">
                <a:off x="2670116" y="6594863"/>
                <a:ext cx="1512776" cy="23626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ZoneTexte 62"/>
              <p:cNvSpPr txBox="1"/>
              <p:nvPr/>
            </p:nvSpPr>
            <p:spPr>
              <a:xfrm rot="531246">
                <a:off x="2802389" y="6370546"/>
                <a:ext cx="14041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00B050"/>
                    </a:solidFill>
                  </a:rPr>
                  <a:t>2 </a:t>
                </a:r>
                <a:r>
                  <a:rPr lang="fr-FR" sz="1400" b="1" dirty="0" err="1">
                    <a:solidFill>
                      <a:srgbClr val="00B050"/>
                    </a:solidFill>
                  </a:rPr>
                  <a:t>synthases</a:t>
                </a:r>
                <a:endParaRPr lang="fr-FR" sz="1400" b="1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1049" name="Connecteur droit avec flèche 1048"/>
              <p:cNvCxnSpPr/>
              <p:nvPr/>
            </p:nvCxnSpPr>
            <p:spPr>
              <a:xfrm flipH="1">
                <a:off x="5850346" y="5268437"/>
                <a:ext cx="1385950" cy="120265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1" name="Rectangle 1050"/>
            <p:cNvSpPr/>
            <p:nvPr/>
          </p:nvSpPr>
          <p:spPr>
            <a:xfrm>
              <a:off x="4318167" y="6051485"/>
              <a:ext cx="38298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600" dirty="0">
                  <a:solidFill>
                    <a:srgbClr val="FF0000"/>
                  </a:solidFill>
                </a:rPr>
                <a:t>ADP-5-ethyl-4-methylthiazole-2-carboxylate</a:t>
              </a: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5361529" y="1834309"/>
              <a:ext cx="301880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souche PABA</a:t>
              </a:r>
              <a:r>
                <a:rPr lang="fr-FR" sz="1600" baseline="30000" dirty="0"/>
                <a:t>-</a:t>
              </a:r>
            </a:p>
            <a:p>
              <a:pPr algn="ctr"/>
              <a:r>
                <a:rPr lang="fr-FR" sz="1400" dirty="0"/>
                <a:t> (auxotrophe </a:t>
              </a:r>
              <a:r>
                <a:rPr lang="fr-FR" sz="1400" dirty="0" err="1"/>
                <a:t>para-aminobenzoïc</a:t>
              </a:r>
              <a:r>
                <a:rPr lang="fr-FR" sz="1400" dirty="0"/>
                <a:t> </a:t>
              </a:r>
              <a:r>
                <a:rPr lang="fr-FR" sz="1400" dirty="0" err="1"/>
                <a:t>acid</a:t>
              </a:r>
              <a:r>
                <a:rPr lang="fr-FR" sz="1400" dirty="0"/>
                <a:t>)</a:t>
              </a:r>
              <a:endParaRPr lang="fr-FR" sz="1400" baseline="30000" dirty="0"/>
            </a:p>
          </p:txBody>
        </p:sp>
        <p:cxnSp>
          <p:nvCxnSpPr>
            <p:cNvPr id="80" name="Connecteur droit avec flèche 79"/>
            <p:cNvCxnSpPr/>
            <p:nvPr/>
          </p:nvCxnSpPr>
          <p:spPr>
            <a:xfrm>
              <a:off x="6880243" y="1545296"/>
              <a:ext cx="0" cy="28845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à coins arrondis 33"/>
          <p:cNvSpPr/>
          <p:nvPr/>
        </p:nvSpPr>
        <p:spPr>
          <a:xfrm>
            <a:off x="717608" y="2038139"/>
            <a:ext cx="2447688" cy="772344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735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981380" y="404664"/>
            <a:ext cx="7177861" cy="5400599"/>
            <a:chOff x="981380" y="476671"/>
            <a:chExt cx="7177861" cy="5400599"/>
          </a:xfrm>
        </p:grpSpPr>
        <p:sp>
          <p:nvSpPr>
            <p:cNvPr id="2" name="ZoneTexte 1"/>
            <p:cNvSpPr txBox="1"/>
            <p:nvPr/>
          </p:nvSpPr>
          <p:spPr>
            <a:xfrm>
              <a:off x="2771800" y="476671"/>
              <a:ext cx="36004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souche B6</a:t>
              </a:r>
              <a:r>
                <a:rPr lang="fr-FR" b="1" baseline="30000" dirty="0"/>
                <a:t>-</a:t>
              </a:r>
              <a:r>
                <a:rPr lang="fr-FR" b="1" dirty="0"/>
                <a:t>    x    souche normale</a:t>
              </a:r>
            </a:p>
            <a:p>
              <a:pPr algn="ctr"/>
              <a:endParaRPr lang="fr-FR" dirty="0"/>
            </a:p>
            <a:p>
              <a:pPr algn="ctr"/>
              <a:endParaRPr lang="fr-FR" sz="100" dirty="0"/>
            </a:p>
            <a:p>
              <a:pPr algn="ctr"/>
              <a:r>
                <a:rPr lang="fr-FR" sz="1600" dirty="0"/>
                <a:t>dissection des asques et analyse individuelle de chaque spore</a:t>
              </a:r>
            </a:p>
          </p:txBody>
        </p:sp>
        <p:pic>
          <p:nvPicPr>
            <p:cNvPr id="3" name="Image 2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80" y="1988839"/>
              <a:ext cx="7177861" cy="388843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4" name="Accolade ouvrante 3"/>
            <p:cNvSpPr/>
            <p:nvPr/>
          </p:nvSpPr>
          <p:spPr>
            <a:xfrm rot="16200000">
              <a:off x="4484313" y="-659777"/>
              <a:ext cx="175374" cy="3168352"/>
            </a:xfrm>
            <a:prstGeom prst="leftBrac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7" name="Connecteur droit avec flèche 6"/>
          <p:cNvCxnSpPr/>
          <p:nvPr/>
        </p:nvCxnSpPr>
        <p:spPr>
          <a:xfrm>
            <a:off x="4572000" y="1556792"/>
            <a:ext cx="0" cy="342617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483768" y="5635051"/>
            <a:ext cx="5904656" cy="577081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Symbol"/>
              <a:buChar char="Þ"/>
            </a:pPr>
            <a:endParaRPr lang="fr-FR" sz="100" dirty="0"/>
          </a:p>
          <a:p>
            <a:pPr marL="285750" indent="-285750" algn="ctr">
              <a:lnSpc>
                <a:spcPct val="150000"/>
              </a:lnSpc>
              <a:buFont typeface="Symbol"/>
              <a:buChar char="Þ"/>
            </a:pPr>
            <a:r>
              <a:rPr lang="fr-FR" dirty="0"/>
              <a:t>un seul gène est responsable de l’absence de vitamine B6</a:t>
            </a:r>
          </a:p>
          <a:p>
            <a:pPr marL="285750" indent="-285750" algn="ctr">
              <a:lnSpc>
                <a:spcPct val="150000"/>
              </a:lnSpc>
              <a:buFont typeface="Symbol"/>
              <a:buChar char="Þ"/>
            </a:pPr>
            <a:endParaRPr lang="fr-FR" sz="200" dirty="0"/>
          </a:p>
        </p:txBody>
      </p:sp>
    </p:spTree>
    <p:extLst>
      <p:ext uri="{BB962C8B-B14F-4D97-AF65-F5344CB8AC3E}">
        <p14:creationId xmlns:p14="http://schemas.microsoft.com/office/powerpoint/2010/main" val="45823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215516" y="442697"/>
            <a:ext cx="8712968" cy="5938631"/>
            <a:chOff x="179512" y="442697"/>
            <a:chExt cx="8712968" cy="5938631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5701762" y="1666042"/>
              <a:ext cx="1" cy="13895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e 12"/>
            <p:cNvGrpSpPr/>
            <p:nvPr/>
          </p:nvGrpSpPr>
          <p:grpSpPr>
            <a:xfrm>
              <a:off x="4140780" y="442697"/>
              <a:ext cx="4751700" cy="3274335"/>
              <a:chOff x="299465" y="442697"/>
              <a:chExt cx="4751700" cy="3274335"/>
            </a:xfrm>
          </p:grpSpPr>
          <p:sp>
            <p:nvSpPr>
              <p:cNvPr id="4" name="ZoneTexte 3"/>
              <p:cNvSpPr txBox="1"/>
              <p:nvPr/>
            </p:nvSpPr>
            <p:spPr>
              <a:xfrm>
                <a:off x="299465" y="1253004"/>
                <a:ext cx="45675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FF0000"/>
                    </a:solidFill>
                  </a:rPr>
                  <a:t>Eucaryotes monocellulaires          Procaryotes </a:t>
                </a:r>
              </a:p>
            </p:txBody>
          </p:sp>
          <p:sp>
            <p:nvSpPr>
              <p:cNvPr id="5" name="Accolade fermante 4"/>
              <p:cNvSpPr/>
              <p:nvPr/>
            </p:nvSpPr>
            <p:spPr>
              <a:xfrm rot="16200000">
                <a:off x="2249345" y="-997360"/>
                <a:ext cx="504054" cy="4307498"/>
              </a:xfrm>
              <a:prstGeom prst="rightBrac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1234740" y="442697"/>
                <a:ext cx="26642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rgbClr val="FF0000"/>
                    </a:solidFill>
                  </a:rPr>
                  <a:t>Micro-organismes</a:t>
                </a:r>
              </a:p>
            </p:txBody>
          </p:sp>
          <p:pic>
            <p:nvPicPr>
              <p:cNvPr id="8" name="Image 7" descr="Capture d’écran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7829" y="2034401"/>
                <a:ext cx="2263336" cy="1021169"/>
              </a:xfrm>
              <a:prstGeom prst="rect">
                <a:avLst/>
              </a:prstGeom>
            </p:spPr>
          </p:pic>
          <p:sp>
            <p:nvSpPr>
              <p:cNvPr id="11" name="ZoneTexte 10"/>
              <p:cNvSpPr txBox="1"/>
              <p:nvPr/>
            </p:nvSpPr>
            <p:spPr>
              <a:xfrm>
                <a:off x="2787829" y="3009146"/>
                <a:ext cx="22633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00B050"/>
                    </a:solidFill>
                  </a:rPr>
                  <a:t>Bactéries</a:t>
                </a:r>
              </a:p>
              <a:p>
                <a:pPr algn="ctr"/>
                <a:r>
                  <a:rPr lang="fr-FR" sz="1200" dirty="0"/>
                  <a:t>(Eubactéries et Archées)</a:t>
                </a:r>
              </a:p>
              <a:p>
                <a:pPr algn="ctr"/>
                <a:endParaRPr lang="fr-FR" sz="1200" dirty="0"/>
              </a:p>
            </p:txBody>
          </p:sp>
        </p:grpSp>
        <p:grpSp>
          <p:nvGrpSpPr>
            <p:cNvPr id="12" name="Groupe 11"/>
            <p:cNvGrpSpPr/>
            <p:nvPr/>
          </p:nvGrpSpPr>
          <p:grpSpPr>
            <a:xfrm>
              <a:off x="4352710" y="3212976"/>
              <a:ext cx="3207620" cy="2869736"/>
              <a:chOff x="4135468" y="1710405"/>
              <a:chExt cx="4658670" cy="4062502"/>
            </a:xfrm>
          </p:grpSpPr>
          <p:pic>
            <p:nvPicPr>
              <p:cNvPr id="22" name="Picture 2" descr="http://upload.wikimedia.org/wikipedia/commons/thumb/d/d2/Yeast_lifecycle.svg/350px-Yeast_lifecycle.svg.png"/>
              <p:cNvPicPr>
                <a:picLocks noChangeAspect="1" noChangeArrowheads="1"/>
              </p:cNvPicPr>
              <p:nvPr/>
            </p:nvPicPr>
            <p:blipFill>
              <a:blip r:embed="rId3">
                <a:biLevel thresh="5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5468" y="1945136"/>
                <a:ext cx="4658670" cy="3154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6" name="Connecteur droit 15"/>
              <p:cNvCxnSpPr/>
              <p:nvPr/>
            </p:nvCxnSpPr>
            <p:spPr>
              <a:xfrm>
                <a:off x="6074989" y="1710405"/>
                <a:ext cx="1" cy="4062502"/>
              </a:xfrm>
              <a:prstGeom prst="line">
                <a:avLst/>
              </a:prstGeom>
              <a:ln w="19050">
                <a:solidFill>
                  <a:srgbClr val="00A249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ZoneTexte 6"/>
            <p:cNvSpPr txBox="1"/>
            <p:nvPr/>
          </p:nvSpPr>
          <p:spPr>
            <a:xfrm>
              <a:off x="4608004" y="6042774"/>
              <a:ext cx="216023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B050"/>
                  </a:solidFill>
                </a:rPr>
                <a:t>Levure = </a:t>
              </a:r>
              <a:r>
                <a:rPr lang="fr-FR" sz="1600" b="1" dirty="0" err="1">
                  <a:solidFill>
                    <a:srgbClr val="00B050"/>
                  </a:solidFill>
                </a:rPr>
                <a:t>haplodiplonte</a:t>
              </a:r>
              <a:endParaRPr lang="fr-FR" sz="1600" dirty="0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179512" y="590645"/>
              <a:ext cx="3733502" cy="5535985"/>
              <a:chOff x="5369351" y="788541"/>
              <a:chExt cx="3541374" cy="5138279"/>
            </a:xfrm>
          </p:grpSpPr>
          <p:sp>
            <p:nvSpPr>
              <p:cNvPr id="28" name="ZoneTexte 27"/>
              <p:cNvSpPr txBox="1"/>
              <p:nvPr/>
            </p:nvSpPr>
            <p:spPr>
              <a:xfrm>
                <a:off x="5369351" y="788541"/>
                <a:ext cx="3541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rgbClr val="FF0000"/>
                    </a:solidFill>
                  </a:rPr>
                  <a:t>Eucaryotes pluricellulaires</a:t>
                </a:r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5972851" y="5384055"/>
                <a:ext cx="2334374" cy="5427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i="1" dirty="0" err="1"/>
                  <a:t>Neurospora</a:t>
                </a:r>
                <a:r>
                  <a:rPr lang="fr-FR" sz="1400" i="1" dirty="0"/>
                  <a:t> crassa</a:t>
                </a:r>
              </a:p>
              <a:p>
                <a:pPr algn="ctr"/>
                <a:endParaRPr lang="fr-FR" sz="100" i="1" dirty="0"/>
              </a:p>
              <a:p>
                <a:pPr algn="ctr"/>
                <a:r>
                  <a:rPr lang="fr-FR" sz="1600" b="1" dirty="0">
                    <a:solidFill>
                      <a:srgbClr val="00B050"/>
                    </a:solidFill>
                  </a:rPr>
                  <a:t>Champignon = haplonte</a:t>
                </a:r>
              </a:p>
            </p:txBody>
          </p:sp>
        </p:grpSp>
        <p:cxnSp>
          <p:nvCxnSpPr>
            <p:cNvPr id="3" name="Connecteur droit avec flèche 2"/>
            <p:cNvCxnSpPr/>
            <p:nvPr/>
          </p:nvCxnSpPr>
          <p:spPr>
            <a:xfrm>
              <a:off x="7892429" y="1638091"/>
              <a:ext cx="0" cy="6227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Résultat de recherche d'images pour &quot;neurospora crassa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4" y="1412776"/>
            <a:ext cx="3508684" cy="378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283968" y="5587338"/>
            <a:ext cx="134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</a:rPr>
              <a:t>environnement </a:t>
            </a:r>
          </a:p>
          <a:p>
            <a:pPr algn="ctr"/>
            <a:r>
              <a:rPr lang="fr-FR" sz="1200" b="1" dirty="0">
                <a:solidFill>
                  <a:srgbClr val="FF0000"/>
                </a:solidFill>
              </a:rPr>
              <a:t>défavorable</a:t>
            </a:r>
            <a:endParaRPr lang="fr-FR" sz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5789046" y="5603409"/>
            <a:ext cx="134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</a:rPr>
              <a:t>environnement </a:t>
            </a:r>
          </a:p>
          <a:p>
            <a:pPr algn="ctr"/>
            <a:r>
              <a:rPr lang="fr-FR" sz="1200" b="1" dirty="0">
                <a:solidFill>
                  <a:srgbClr val="FF0000"/>
                </a:solidFill>
              </a:rPr>
              <a:t>favorable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28539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e 55"/>
          <p:cNvGrpSpPr/>
          <p:nvPr/>
        </p:nvGrpSpPr>
        <p:grpSpPr>
          <a:xfrm>
            <a:off x="641835" y="750548"/>
            <a:ext cx="7812868" cy="5193398"/>
            <a:chOff x="665566" y="426914"/>
            <a:chExt cx="7812868" cy="5193398"/>
          </a:xfrm>
        </p:grpSpPr>
        <p:sp>
          <p:nvSpPr>
            <p:cNvPr id="2" name="ZoneTexte 1"/>
            <p:cNvSpPr txBox="1"/>
            <p:nvPr/>
          </p:nvSpPr>
          <p:spPr>
            <a:xfrm>
              <a:off x="665566" y="426914"/>
              <a:ext cx="7812868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dirty="0"/>
                <a:t>	</a:t>
              </a:r>
              <a:r>
                <a:rPr lang="fr-FR" dirty="0" err="1"/>
                <a:t>Beadle</a:t>
              </a:r>
              <a:r>
                <a:rPr lang="fr-FR" dirty="0"/>
                <a:t> et Tatum sélectionnent et analysent des </a:t>
              </a:r>
              <a:r>
                <a:rPr lang="fr-FR" b="1" dirty="0"/>
                <a:t>centaines de mutants </a:t>
              </a:r>
              <a:r>
                <a:rPr lang="fr-FR" dirty="0"/>
                <a:t>auxotrophes pour des vitamines, des acides aminés, des nucléotides ou autres… Ils étudierons plus de </a:t>
              </a:r>
              <a:r>
                <a:rPr lang="fr-FR" b="1" dirty="0"/>
                <a:t>80 000 spores</a:t>
              </a:r>
              <a:r>
                <a:rPr lang="fr-FR" dirty="0"/>
                <a:t>…</a:t>
              </a:r>
            </a:p>
            <a:p>
              <a:pPr algn="just"/>
              <a:r>
                <a:rPr lang="fr-FR" dirty="0"/>
                <a:t>	Pour chaque mutant, ils observent les réactions enzymatiques impliquées et se rendent comptent que les </a:t>
              </a:r>
              <a:r>
                <a:rPr lang="fr-FR" b="1" dirty="0"/>
                <a:t>modifications génétiques et biochimiques sont liées</a:t>
              </a:r>
              <a:r>
                <a:rPr lang="fr-FR" dirty="0"/>
                <a:t>.</a:t>
              </a:r>
            </a:p>
            <a:p>
              <a:pPr algn="just"/>
              <a:endParaRPr lang="fr-FR" sz="2000" dirty="0">
                <a:sym typeface="Symbol"/>
              </a:endParaRPr>
            </a:p>
            <a:p>
              <a:pPr algn="just"/>
              <a:endParaRPr lang="fr-FR" sz="1400" dirty="0">
                <a:sym typeface="Symbol"/>
              </a:endParaRPr>
            </a:p>
            <a:p>
              <a:pPr algn="just"/>
              <a:endParaRPr lang="fr-FR" sz="2000" dirty="0">
                <a:sym typeface="Symbol"/>
              </a:endParaRPr>
            </a:p>
            <a:p>
              <a:pPr algn="just"/>
              <a:r>
                <a:rPr lang="fr-FR" sz="2000" dirty="0">
                  <a:sym typeface="Symbol"/>
                </a:rPr>
                <a:t>        </a:t>
              </a:r>
              <a:r>
                <a:rPr lang="fr-FR" sz="2000" b="1" dirty="0">
                  <a:sym typeface="Symbol"/>
                </a:rPr>
                <a:t>un gène code une enzyme</a:t>
              </a:r>
              <a:endParaRPr lang="fr-FR" sz="2000" b="1" dirty="0"/>
            </a:p>
          </p:txBody>
        </p:sp>
        <p:grpSp>
          <p:nvGrpSpPr>
            <p:cNvPr id="49" name="Groupe 48"/>
            <p:cNvGrpSpPr/>
            <p:nvPr/>
          </p:nvGrpSpPr>
          <p:grpSpPr>
            <a:xfrm>
              <a:off x="5419378" y="2287937"/>
              <a:ext cx="3039603" cy="3332375"/>
              <a:chOff x="4932040" y="2964110"/>
              <a:chExt cx="3132348" cy="3376873"/>
            </a:xfrm>
          </p:grpSpPr>
          <p:sp>
            <p:nvSpPr>
              <p:cNvPr id="19" name="ZoneTexte 18"/>
              <p:cNvSpPr txBox="1"/>
              <p:nvPr/>
            </p:nvSpPr>
            <p:spPr>
              <a:xfrm>
                <a:off x="5214094" y="5456991"/>
                <a:ext cx="764862" cy="280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enzyme</a:t>
                </a:r>
              </a:p>
            </p:txBody>
          </p:sp>
          <p:grpSp>
            <p:nvGrpSpPr>
              <p:cNvPr id="46" name="Groupe 45"/>
              <p:cNvGrpSpPr/>
              <p:nvPr/>
            </p:nvGrpSpPr>
            <p:grpSpPr>
              <a:xfrm>
                <a:off x="4932040" y="2964110"/>
                <a:ext cx="3132348" cy="3376873"/>
                <a:chOff x="550806" y="2972167"/>
                <a:chExt cx="3301114" cy="3547758"/>
              </a:xfrm>
            </p:grpSpPr>
            <p:grpSp>
              <p:nvGrpSpPr>
                <p:cNvPr id="14" name="Groupe 13"/>
                <p:cNvGrpSpPr/>
                <p:nvPr/>
              </p:nvGrpSpPr>
              <p:grpSpPr>
                <a:xfrm>
                  <a:off x="550806" y="2972167"/>
                  <a:ext cx="3301114" cy="2545065"/>
                  <a:chOff x="550806" y="2972167"/>
                  <a:chExt cx="3301114" cy="2545065"/>
                </a:xfrm>
              </p:grpSpPr>
              <p:grpSp>
                <p:nvGrpSpPr>
                  <p:cNvPr id="12" name="Groupe 11"/>
                  <p:cNvGrpSpPr/>
                  <p:nvPr/>
                </p:nvGrpSpPr>
                <p:grpSpPr>
                  <a:xfrm>
                    <a:off x="550806" y="2972167"/>
                    <a:ext cx="2902304" cy="2352568"/>
                    <a:chOff x="550806" y="2972167"/>
                    <a:chExt cx="2902304" cy="2352568"/>
                  </a:xfrm>
                </p:grpSpPr>
                <p:grpSp>
                  <p:nvGrpSpPr>
                    <p:cNvPr id="10" name="Groupe 9"/>
                    <p:cNvGrpSpPr/>
                    <p:nvPr/>
                  </p:nvGrpSpPr>
                  <p:grpSpPr>
                    <a:xfrm>
                      <a:off x="834709" y="2972167"/>
                      <a:ext cx="2618401" cy="2323854"/>
                      <a:chOff x="369423" y="2928257"/>
                      <a:chExt cx="2299589" cy="2104517"/>
                    </a:xfrm>
                  </p:grpSpPr>
                  <p:grpSp>
                    <p:nvGrpSpPr>
                      <p:cNvPr id="8" name="Groupe 7"/>
                      <p:cNvGrpSpPr/>
                      <p:nvPr/>
                    </p:nvGrpSpPr>
                    <p:grpSpPr>
                      <a:xfrm>
                        <a:off x="464917" y="2970482"/>
                        <a:ext cx="2204095" cy="2062292"/>
                        <a:chOff x="783729" y="3645024"/>
                        <a:chExt cx="2204095" cy="2062292"/>
                      </a:xfrm>
                    </p:grpSpPr>
                    <p:pic>
                      <p:nvPicPr>
                        <p:cNvPr id="3" name="Image 2" descr="Capture d’écran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3">
                                  <a14:imgEffect>
                                    <a14:sharpenSoften amount="5000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899592" y="3645024"/>
                          <a:ext cx="2088232" cy="2062292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5" name="Forme libre 4"/>
                        <p:cNvSpPr/>
                        <p:nvPr/>
                      </p:nvSpPr>
                      <p:spPr>
                        <a:xfrm>
                          <a:off x="783729" y="4245429"/>
                          <a:ext cx="753197" cy="740228"/>
                        </a:xfrm>
                        <a:custGeom>
                          <a:avLst/>
                          <a:gdLst>
                            <a:gd name="connsiteX0" fmla="*/ 272185 w 753197"/>
                            <a:gd name="connsiteY0" fmla="*/ 0 h 740228"/>
                            <a:gd name="connsiteX1" fmla="*/ 326614 w 753197"/>
                            <a:gd name="connsiteY1" fmla="*/ 43542 h 740228"/>
                            <a:gd name="connsiteX2" fmla="*/ 402814 w 753197"/>
                            <a:gd name="connsiteY2" fmla="*/ 54428 h 740228"/>
                            <a:gd name="connsiteX3" fmla="*/ 435471 w 753197"/>
                            <a:gd name="connsiteY3" fmla="*/ 65314 h 740228"/>
                            <a:gd name="connsiteX4" fmla="*/ 740271 w 753197"/>
                            <a:gd name="connsiteY4" fmla="*/ 65314 h 740228"/>
                            <a:gd name="connsiteX5" fmla="*/ 740271 w 753197"/>
                            <a:gd name="connsiteY5" fmla="*/ 195942 h 740228"/>
                            <a:gd name="connsiteX6" fmla="*/ 718500 w 753197"/>
                            <a:gd name="connsiteY6" fmla="*/ 228600 h 740228"/>
                            <a:gd name="connsiteX7" fmla="*/ 674957 w 753197"/>
                            <a:gd name="connsiteY7" fmla="*/ 239485 h 740228"/>
                            <a:gd name="connsiteX8" fmla="*/ 609642 w 753197"/>
                            <a:gd name="connsiteY8" fmla="*/ 293914 h 740228"/>
                            <a:gd name="connsiteX9" fmla="*/ 533442 w 753197"/>
                            <a:gd name="connsiteY9" fmla="*/ 348342 h 740228"/>
                            <a:gd name="connsiteX10" fmla="*/ 522557 w 753197"/>
                            <a:gd name="connsiteY10" fmla="*/ 381000 h 740228"/>
                            <a:gd name="connsiteX11" fmla="*/ 479014 w 753197"/>
                            <a:gd name="connsiteY11" fmla="*/ 522514 h 740228"/>
                            <a:gd name="connsiteX12" fmla="*/ 457242 w 753197"/>
                            <a:gd name="connsiteY12" fmla="*/ 544285 h 740228"/>
                            <a:gd name="connsiteX13" fmla="*/ 446357 w 753197"/>
                            <a:gd name="connsiteY13" fmla="*/ 576942 h 740228"/>
                            <a:gd name="connsiteX14" fmla="*/ 424585 w 753197"/>
                            <a:gd name="connsiteY14" fmla="*/ 598714 h 740228"/>
                            <a:gd name="connsiteX15" fmla="*/ 359271 w 753197"/>
                            <a:gd name="connsiteY15" fmla="*/ 642257 h 740228"/>
                            <a:gd name="connsiteX16" fmla="*/ 304842 w 753197"/>
                            <a:gd name="connsiteY16" fmla="*/ 664028 h 740228"/>
                            <a:gd name="connsiteX17" fmla="*/ 272185 w 753197"/>
                            <a:gd name="connsiteY17" fmla="*/ 674914 h 740228"/>
                            <a:gd name="connsiteX18" fmla="*/ 206871 w 753197"/>
                            <a:gd name="connsiteY18" fmla="*/ 707571 h 740228"/>
                            <a:gd name="connsiteX19" fmla="*/ 141557 w 753197"/>
                            <a:gd name="connsiteY19" fmla="*/ 718457 h 740228"/>
                            <a:gd name="connsiteX20" fmla="*/ 76242 w 753197"/>
                            <a:gd name="connsiteY20" fmla="*/ 740228 h 740228"/>
                            <a:gd name="connsiteX21" fmla="*/ 21814 w 753197"/>
                            <a:gd name="connsiteY21" fmla="*/ 729342 h 740228"/>
                            <a:gd name="connsiteX22" fmla="*/ 42 w 753197"/>
                            <a:gd name="connsiteY22" fmla="*/ 696685 h 740228"/>
                            <a:gd name="connsiteX23" fmla="*/ 43585 w 753197"/>
                            <a:gd name="connsiteY23" fmla="*/ 500742 h 740228"/>
                            <a:gd name="connsiteX24" fmla="*/ 54471 w 753197"/>
                            <a:gd name="connsiteY24" fmla="*/ 468085 h 740228"/>
                            <a:gd name="connsiteX25" fmla="*/ 87128 w 753197"/>
                            <a:gd name="connsiteY25" fmla="*/ 446314 h 740228"/>
                            <a:gd name="connsiteX26" fmla="*/ 98014 w 753197"/>
                            <a:gd name="connsiteY26" fmla="*/ 413657 h 740228"/>
                            <a:gd name="connsiteX27" fmla="*/ 141557 w 753197"/>
                            <a:gd name="connsiteY27" fmla="*/ 370114 h 740228"/>
                            <a:gd name="connsiteX28" fmla="*/ 152442 w 753197"/>
                            <a:gd name="connsiteY28" fmla="*/ 326571 h 740228"/>
                            <a:gd name="connsiteX29" fmla="*/ 163328 w 753197"/>
                            <a:gd name="connsiteY29" fmla="*/ 293914 h 740228"/>
                            <a:gd name="connsiteX30" fmla="*/ 185100 w 753197"/>
                            <a:gd name="connsiteY30" fmla="*/ 206828 h 740228"/>
                            <a:gd name="connsiteX31" fmla="*/ 228642 w 753197"/>
                            <a:gd name="connsiteY31" fmla="*/ 141514 h 740228"/>
                            <a:gd name="connsiteX32" fmla="*/ 250414 w 753197"/>
                            <a:gd name="connsiteY32" fmla="*/ 76200 h 740228"/>
                            <a:gd name="connsiteX33" fmla="*/ 261300 w 753197"/>
                            <a:gd name="connsiteY33" fmla="*/ 43542 h 740228"/>
                            <a:gd name="connsiteX34" fmla="*/ 272185 w 753197"/>
                            <a:gd name="connsiteY34" fmla="*/ 0 h 74022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</a:cxnLst>
                          <a:rect l="l" t="t" r="r" b="b"/>
                          <a:pathLst>
                            <a:path w="753197" h="740228">
                              <a:moveTo>
                                <a:pt x="272185" y="0"/>
                              </a:moveTo>
                              <a:cubicBezTo>
                                <a:pt x="283071" y="0"/>
                                <a:pt x="305167" y="34606"/>
                                <a:pt x="326614" y="43542"/>
                              </a:cubicBezTo>
                              <a:cubicBezTo>
                                <a:pt x="350298" y="53410"/>
                                <a:pt x="377654" y="49396"/>
                                <a:pt x="402814" y="54428"/>
                              </a:cubicBezTo>
                              <a:cubicBezTo>
                                <a:pt x="414066" y="56678"/>
                                <a:pt x="424585" y="61685"/>
                                <a:pt x="435471" y="65314"/>
                              </a:cubicBezTo>
                              <a:cubicBezTo>
                                <a:pt x="576829" y="18193"/>
                                <a:pt x="477930" y="41464"/>
                                <a:pt x="740271" y="65314"/>
                              </a:cubicBezTo>
                              <a:cubicBezTo>
                                <a:pt x="754569" y="122506"/>
                                <a:pt x="760214" y="122817"/>
                                <a:pt x="740271" y="195942"/>
                              </a:cubicBezTo>
                              <a:cubicBezTo>
                                <a:pt x="736829" y="208564"/>
                                <a:pt x="729386" y="221343"/>
                                <a:pt x="718500" y="228600"/>
                              </a:cubicBezTo>
                              <a:cubicBezTo>
                                <a:pt x="706052" y="236899"/>
                                <a:pt x="689471" y="235857"/>
                                <a:pt x="674957" y="239485"/>
                              </a:cubicBezTo>
                              <a:cubicBezTo>
                                <a:pt x="618398" y="296044"/>
                                <a:pt x="700211" y="216284"/>
                                <a:pt x="609642" y="293914"/>
                              </a:cubicBezTo>
                              <a:cubicBezTo>
                                <a:pt x="547858" y="346872"/>
                                <a:pt x="609362" y="310383"/>
                                <a:pt x="533442" y="348342"/>
                              </a:cubicBezTo>
                              <a:cubicBezTo>
                                <a:pt x="529814" y="359228"/>
                                <a:pt x="525340" y="369868"/>
                                <a:pt x="522557" y="381000"/>
                              </a:cubicBezTo>
                              <a:cubicBezTo>
                                <a:pt x="507354" y="441811"/>
                                <a:pt x="510851" y="474758"/>
                                <a:pt x="479014" y="522514"/>
                              </a:cubicBezTo>
                              <a:cubicBezTo>
                                <a:pt x="473321" y="531053"/>
                                <a:pt x="464499" y="537028"/>
                                <a:pt x="457242" y="544285"/>
                              </a:cubicBezTo>
                              <a:cubicBezTo>
                                <a:pt x="453614" y="555171"/>
                                <a:pt x="452260" y="567103"/>
                                <a:pt x="446357" y="576942"/>
                              </a:cubicBezTo>
                              <a:cubicBezTo>
                                <a:pt x="441077" y="585743"/>
                                <a:pt x="432796" y="592556"/>
                                <a:pt x="424585" y="598714"/>
                              </a:cubicBezTo>
                              <a:cubicBezTo>
                                <a:pt x="403652" y="614414"/>
                                <a:pt x="383566" y="632539"/>
                                <a:pt x="359271" y="642257"/>
                              </a:cubicBezTo>
                              <a:cubicBezTo>
                                <a:pt x="341128" y="649514"/>
                                <a:pt x="323138" y="657167"/>
                                <a:pt x="304842" y="664028"/>
                              </a:cubicBezTo>
                              <a:cubicBezTo>
                                <a:pt x="294098" y="668057"/>
                                <a:pt x="282448" y="669782"/>
                                <a:pt x="272185" y="674914"/>
                              </a:cubicBezTo>
                              <a:cubicBezTo>
                                <a:pt x="225214" y="698399"/>
                                <a:pt x="256120" y="696626"/>
                                <a:pt x="206871" y="707571"/>
                              </a:cubicBezTo>
                              <a:cubicBezTo>
                                <a:pt x="185325" y="712359"/>
                                <a:pt x="162970" y="713104"/>
                                <a:pt x="141557" y="718457"/>
                              </a:cubicBezTo>
                              <a:cubicBezTo>
                                <a:pt x="119293" y="724023"/>
                                <a:pt x="76242" y="740228"/>
                                <a:pt x="76242" y="740228"/>
                              </a:cubicBezTo>
                              <a:cubicBezTo>
                                <a:pt x="58099" y="736599"/>
                                <a:pt x="37878" y="738522"/>
                                <a:pt x="21814" y="729342"/>
                              </a:cubicBezTo>
                              <a:cubicBezTo>
                                <a:pt x="10455" y="722851"/>
                                <a:pt x="42" y="709768"/>
                                <a:pt x="42" y="696685"/>
                              </a:cubicBezTo>
                              <a:cubicBezTo>
                                <a:pt x="42" y="457841"/>
                                <a:pt x="-3044" y="594002"/>
                                <a:pt x="43585" y="500742"/>
                              </a:cubicBezTo>
                              <a:cubicBezTo>
                                <a:pt x="48717" y="490479"/>
                                <a:pt x="47303" y="477045"/>
                                <a:pt x="54471" y="468085"/>
                              </a:cubicBezTo>
                              <a:cubicBezTo>
                                <a:pt x="62644" y="457869"/>
                                <a:pt x="76242" y="453571"/>
                                <a:pt x="87128" y="446314"/>
                              </a:cubicBezTo>
                              <a:cubicBezTo>
                                <a:pt x="90757" y="435428"/>
                                <a:pt x="91345" y="422994"/>
                                <a:pt x="98014" y="413657"/>
                              </a:cubicBezTo>
                              <a:cubicBezTo>
                                <a:pt x="109945" y="396954"/>
                                <a:pt x="141557" y="370114"/>
                                <a:pt x="141557" y="370114"/>
                              </a:cubicBezTo>
                              <a:cubicBezTo>
                                <a:pt x="145185" y="355600"/>
                                <a:pt x="148332" y="340956"/>
                                <a:pt x="152442" y="326571"/>
                              </a:cubicBezTo>
                              <a:cubicBezTo>
                                <a:pt x="155594" y="315538"/>
                                <a:pt x="160545" y="305046"/>
                                <a:pt x="163328" y="293914"/>
                              </a:cubicBezTo>
                              <a:cubicBezTo>
                                <a:pt x="167716" y="276364"/>
                                <a:pt x="173789" y="227189"/>
                                <a:pt x="185100" y="206828"/>
                              </a:cubicBezTo>
                              <a:cubicBezTo>
                                <a:pt x="197807" y="183955"/>
                                <a:pt x="220367" y="166337"/>
                                <a:pt x="228642" y="141514"/>
                              </a:cubicBezTo>
                              <a:lnTo>
                                <a:pt x="250414" y="76200"/>
                              </a:lnTo>
                              <a:cubicBezTo>
                                <a:pt x="254043" y="65314"/>
                                <a:pt x="254935" y="53090"/>
                                <a:pt x="261300" y="43542"/>
                              </a:cubicBezTo>
                              <a:cubicBezTo>
                                <a:pt x="285084" y="7866"/>
                                <a:pt x="261299" y="0"/>
                                <a:pt x="272185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bg1"/>
                        </a:solidFill>
                        <a:ln w="76200"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</p:grpSp>
                  <p:sp>
                    <p:nvSpPr>
                      <p:cNvPr id="9" name="Forme libre 8"/>
                      <p:cNvSpPr/>
                      <p:nvPr/>
                    </p:nvSpPr>
                    <p:spPr>
                      <a:xfrm>
                        <a:off x="369423" y="2928257"/>
                        <a:ext cx="838891" cy="544721"/>
                      </a:xfrm>
                      <a:custGeom>
                        <a:avLst/>
                        <a:gdLst>
                          <a:gd name="connsiteX0" fmla="*/ 370806 w 838891"/>
                          <a:gd name="connsiteY0" fmla="*/ 500743 h 544721"/>
                          <a:gd name="connsiteX1" fmla="*/ 425234 w 838891"/>
                          <a:gd name="connsiteY1" fmla="*/ 522514 h 544721"/>
                          <a:gd name="connsiteX2" fmla="*/ 447006 w 838891"/>
                          <a:gd name="connsiteY2" fmla="*/ 544286 h 544721"/>
                          <a:gd name="connsiteX3" fmla="*/ 501434 w 838891"/>
                          <a:gd name="connsiteY3" fmla="*/ 533400 h 544721"/>
                          <a:gd name="connsiteX4" fmla="*/ 512320 w 838891"/>
                          <a:gd name="connsiteY4" fmla="*/ 500743 h 544721"/>
                          <a:gd name="connsiteX5" fmla="*/ 555863 w 838891"/>
                          <a:gd name="connsiteY5" fmla="*/ 446314 h 544721"/>
                          <a:gd name="connsiteX6" fmla="*/ 588520 w 838891"/>
                          <a:gd name="connsiteY6" fmla="*/ 424543 h 544721"/>
                          <a:gd name="connsiteX7" fmla="*/ 642948 w 838891"/>
                          <a:gd name="connsiteY7" fmla="*/ 413657 h 544721"/>
                          <a:gd name="connsiteX8" fmla="*/ 697377 w 838891"/>
                          <a:gd name="connsiteY8" fmla="*/ 381000 h 544721"/>
                          <a:gd name="connsiteX9" fmla="*/ 719148 w 838891"/>
                          <a:gd name="connsiteY9" fmla="*/ 402772 h 544721"/>
                          <a:gd name="connsiteX10" fmla="*/ 751806 w 838891"/>
                          <a:gd name="connsiteY10" fmla="*/ 468086 h 544721"/>
                          <a:gd name="connsiteX11" fmla="*/ 773577 w 838891"/>
                          <a:gd name="connsiteY11" fmla="*/ 500743 h 544721"/>
                          <a:gd name="connsiteX12" fmla="*/ 806234 w 838891"/>
                          <a:gd name="connsiteY12" fmla="*/ 489857 h 544721"/>
                          <a:gd name="connsiteX13" fmla="*/ 817120 w 838891"/>
                          <a:gd name="connsiteY13" fmla="*/ 457200 h 544721"/>
                          <a:gd name="connsiteX14" fmla="*/ 838891 w 838891"/>
                          <a:gd name="connsiteY14" fmla="*/ 381000 h 544721"/>
                          <a:gd name="connsiteX15" fmla="*/ 817120 w 838891"/>
                          <a:gd name="connsiteY15" fmla="*/ 293914 h 544721"/>
                          <a:gd name="connsiteX16" fmla="*/ 762691 w 838891"/>
                          <a:gd name="connsiteY16" fmla="*/ 261257 h 544721"/>
                          <a:gd name="connsiteX17" fmla="*/ 675606 w 838891"/>
                          <a:gd name="connsiteY17" fmla="*/ 228600 h 544721"/>
                          <a:gd name="connsiteX18" fmla="*/ 577634 w 838891"/>
                          <a:gd name="connsiteY18" fmla="*/ 152400 h 544721"/>
                          <a:gd name="connsiteX19" fmla="*/ 534091 w 838891"/>
                          <a:gd name="connsiteY19" fmla="*/ 141514 h 544721"/>
                          <a:gd name="connsiteX20" fmla="*/ 501434 w 838891"/>
                          <a:gd name="connsiteY20" fmla="*/ 130629 h 544721"/>
                          <a:gd name="connsiteX21" fmla="*/ 425234 w 838891"/>
                          <a:gd name="connsiteY21" fmla="*/ 97972 h 544721"/>
                          <a:gd name="connsiteX22" fmla="*/ 403463 w 838891"/>
                          <a:gd name="connsiteY22" fmla="*/ 76200 h 544721"/>
                          <a:gd name="connsiteX23" fmla="*/ 338148 w 838891"/>
                          <a:gd name="connsiteY23" fmla="*/ 65314 h 544721"/>
                          <a:gd name="connsiteX24" fmla="*/ 294606 w 838891"/>
                          <a:gd name="connsiteY24" fmla="*/ 43543 h 544721"/>
                          <a:gd name="connsiteX25" fmla="*/ 185748 w 838891"/>
                          <a:gd name="connsiteY25" fmla="*/ 10886 h 544721"/>
                          <a:gd name="connsiteX26" fmla="*/ 153091 w 838891"/>
                          <a:gd name="connsiteY26" fmla="*/ 0 h 544721"/>
                          <a:gd name="connsiteX27" fmla="*/ 44234 w 838891"/>
                          <a:gd name="connsiteY27" fmla="*/ 21772 h 544721"/>
                          <a:gd name="connsiteX28" fmla="*/ 11577 w 838891"/>
                          <a:gd name="connsiteY28" fmla="*/ 54429 h 544721"/>
                          <a:gd name="connsiteX29" fmla="*/ 11577 w 838891"/>
                          <a:gd name="connsiteY29" fmla="*/ 141514 h 544721"/>
                          <a:gd name="connsiteX30" fmla="*/ 76891 w 838891"/>
                          <a:gd name="connsiteY30" fmla="*/ 250372 h 544721"/>
                          <a:gd name="connsiteX31" fmla="*/ 131320 w 838891"/>
                          <a:gd name="connsiteY31" fmla="*/ 272143 h 544721"/>
                          <a:gd name="connsiteX32" fmla="*/ 196634 w 838891"/>
                          <a:gd name="connsiteY32" fmla="*/ 326572 h 544721"/>
                          <a:gd name="connsiteX33" fmla="*/ 218406 w 838891"/>
                          <a:gd name="connsiteY33" fmla="*/ 348343 h 544721"/>
                          <a:gd name="connsiteX34" fmla="*/ 251063 w 838891"/>
                          <a:gd name="connsiteY34" fmla="*/ 359229 h 544721"/>
                          <a:gd name="connsiteX35" fmla="*/ 294606 w 838891"/>
                          <a:gd name="connsiteY35" fmla="*/ 381000 h 544721"/>
                          <a:gd name="connsiteX36" fmla="*/ 359920 w 838891"/>
                          <a:gd name="connsiteY36" fmla="*/ 424543 h 544721"/>
                          <a:gd name="connsiteX37" fmla="*/ 370806 w 838891"/>
                          <a:gd name="connsiteY37" fmla="*/ 500743 h 5447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838891" h="544721">
                            <a:moveTo>
                              <a:pt x="370806" y="500743"/>
                            </a:moveTo>
                            <a:cubicBezTo>
                              <a:pt x="381692" y="517071"/>
                              <a:pt x="408268" y="512819"/>
                              <a:pt x="425234" y="522514"/>
                            </a:cubicBezTo>
                            <a:cubicBezTo>
                              <a:pt x="434145" y="527606"/>
                              <a:pt x="436846" y="542834"/>
                              <a:pt x="447006" y="544286"/>
                            </a:cubicBezTo>
                            <a:cubicBezTo>
                              <a:pt x="465322" y="546903"/>
                              <a:pt x="483291" y="537029"/>
                              <a:pt x="501434" y="533400"/>
                            </a:cubicBezTo>
                            <a:cubicBezTo>
                              <a:pt x="505063" y="522514"/>
                              <a:pt x="507188" y="511006"/>
                              <a:pt x="512320" y="500743"/>
                            </a:cubicBezTo>
                            <a:cubicBezTo>
                              <a:pt x="521750" y="481882"/>
                              <a:pt x="538987" y="459814"/>
                              <a:pt x="555863" y="446314"/>
                            </a:cubicBezTo>
                            <a:cubicBezTo>
                              <a:pt x="566079" y="438141"/>
                              <a:pt x="576270" y="429137"/>
                              <a:pt x="588520" y="424543"/>
                            </a:cubicBezTo>
                            <a:cubicBezTo>
                              <a:pt x="605844" y="418046"/>
                              <a:pt x="624805" y="417286"/>
                              <a:pt x="642948" y="413657"/>
                            </a:cubicBezTo>
                            <a:cubicBezTo>
                              <a:pt x="655980" y="400625"/>
                              <a:pt x="673826" y="376290"/>
                              <a:pt x="697377" y="381000"/>
                            </a:cubicBezTo>
                            <a:cubicBezTo>
                              <a:pt x="707441" y="383013"/>
                              <a:pt x="712737" y="394758"/>
                              <a:pt x="719148" y="402772"/>
                            </a:cubicBezTo>
                            <a:cubicBezTo>
                              <a:pt x="760745" y="454769"/>
                              <a:pt x="724977" y="414429"/>
                              <a:pt x="751806" y="468086"/>
                            </a:cubicBezTo>
                            <a:cubicBezTo>
                              <a:pt x="757657" y="479788"/>
                              <a:pt x="766320" y="489857"/>
                              <a:pt x="773577" y="500743"/>
                            </a:cubicBezTo>
                            <a:cubicBezTo>
                              <a:pt x="784463" y="497114"/>
                              <a:pt x="798120" y="497971"/>
                              <a:pt x="806234" y="489857"/>
                            </a:cubicBezTo>
                            <a:cubicBezTo>
                              <a:pt x="814348" y="481743"/>
                              <a:pt x="813968" y="468233"/>
                              <a:pt x="817120" y="457200"/>
                            </a:cubicBezTo>
                            <a:cubicBezTo>
                              <a:pt x="844466" y="361493"/>
                              <a:pt x="812786" y="459320"/>
                              <a:pt x="838891" y="381000"/>
                            </a:cubicBezTo>
                            <a:cubicBezTo>
                              <a:pt x="831634" y="351971"/>
                              <a:pt x="828233" y="321696"/>
                              <a:pt x="817120" y="293914"/>
                            </a:cubicBezTo>
                            <a:cubicBezTo>
                              <a:pt x="807587" y="270082"/>
                              <a:pt x="782329" y="268621"/>
                              <a:pt x="762691" y="261257"/>
                            </a:cubicBezTo>
                            <a:cubicBezTo>
                              <a:pt x="658560" y="222208"/>
                              <a:pt x="749731" y="253309"/>
                              <a:pt x="675606" y="228600"/>
                            </a:cubicBezTo>
                            <a:cubicBezTo>
                              <a:pt x="636667" y="189661"/>
                              <a:pt x="629497" y="175450"/>
                              <a:pt x="577634" y="152400"/>
                            </a:cubicBezTo>
                            <a:cubicBezTo>
                              <a:pt x="563962" y="146324"/>
                              <a:pt x="548476" y="145624"/>
                              <a:pt x="534091" y="141514"/>
                            </a:cubicBezTo>
                            <a:cubicBezTo>
                              <a:pt x="523058" y="138362"/>
                              <a:pt x="512320" y="134257"/>
                              <a:pt x="501434" y="130629"/>
                            </a:cubicBezTo>
                            <a:cubicBezTo>
                              <a:pt x="382568" y="51382"/>
                              <a:pt x="565818" y="168264"/>
                              <a:pt x="425234" y="97972"/>
                            </a:cubicBezTo>
                            <a:cubicBezTo>
                              <a:pt x="416054" y="93382"/>
                              <a:pt x="413073" y="79804"/>
                              <a:pt x="403463" y="76200"/>
                            </a:cubicBezTo>
                            <a:cubicBezTo>
                              <a:pt x="382796" y="68450"/>
                              <a:pt x="359920" y="68943"/>
                              <a:pt x="338148" y="65314"/>
                            </a:cubicBezTo>
                            <a:cubicBezTo>
                              <a:pt x="323634" y="58057"/>
                              <a:pt x="309673" y="49570"/>
                              <a:pt x="294606" y="43543"/>
                            </a:cubicBezTo>
                            <a:cubicBezTo>
                              <a:pt x="229935" y="17675"/>
                              <a:pt x="241882" y="26925"/>
                              <a:pt x="185748" y="10886"/>
                            </a:cubicBezTo>
                            <a:cubicBezTo>
                              <a:pt x="174715" y="7734"/>
                              <a:pt x="163977" y="3629"/>
                              <a:pt x="153091" y="0"/>
                            </a:cubicBezTo>
                            <a:cubicBezTo>
                              <a:pt x="146636" y="922"/>
                              <a:pt x="64961" y="7954"/>
                              <a:pt x="44234" y="21772"/>
                            </a:cubicBezTo>
                            <a:cubicBezTo>
                              <a:pt x="31425" y="30311"/>
                              <a:pt x="22463" y="43543"/>
                              <a:pt x="11577" y="54429"/>
                            </a:cubicBezTo>
                            <a:cubicBezTo>
                              <a:pt x="-3531" y="99751"/>
                              <a:pt x="-4186" y="83715"/>
                              <a:pt x="11577" y="141514"/>
                            </a:cubicBezTo>
                            <a:cubicBezTo>
                              <a:pt x="21798" y="178990"/>
                              <a:pt x="33257" y="232919"/>
                              <a:pt x="76891" y="250372"/>
                            </a:cubicBezTo>
                            <a:lnTo>
                              <a:pt x="131320" y="272143"/>
                            </a:lnTo>
                            <a:cubicBezTo>
                              <a:pt x="208887" y="349710"/>
                              <a:pt x="120863" y="265956"/>
                              <a:pt x="196634" y="326572"/>
                            </a:cubicBezTo>
                            <a:cubicBezTo>
                              <a:pt x="204648" y="332983"/>
                              <a:pt x="209605" y="343063"/>
                              <a:pt x="218406" y="348343"/>
                            </a:cubicBezTo>
                            <a:cubicBezTo>
                              <a:pt x="228245" y="354247"/>
                              <a:pt x="240516" y="354709"/>
                              <a:pt x="251063" y="359229"/>
                            </a:cubicBezTo>
                            <a:cubicBezTo>
                              <a:pt x="265978" y="365621"/>
                              <a:pt x="280691" y="372651"/>
                              <a:pt x="294606" y="381000"/>
                            </a:cubicBezTo>
                            <a:cubicBezTo>
                              <a:pt x="317043" y="394462"/>
                              <a:pt x="359920" y="424543"/>
                              <a:pt x="359920" y="424543"/>
                            </a:cubicBezTo>
                            <a:cubicBezTo>
                              <a:pt x="383314" y="494725"/>
                              <a:pt x="359920" y="484415"/>
                              <a:pt x="370806" y="500743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pic>
                  <p:nvPicPr>
                    <p:cNvPr id="11" name="Image 10" descr="Capture d’écran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sharpenSoften amount="50000"/>
                              </a14:imgEffect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0806" y="3301627"/>
                      <a:ext cx="708826" cy="2023108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3" name="Rectangle 12"/>
                  <p:cNvSpPr/>
                  <p:nvPr/>
                </p:nvSpPr>
                <p:spPr>
                  <a:xfrm>
                    <a:off x="2771800" y="3301627"/>
                    <a:ext cx="1080120" cy="22156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cxnSp>
              <p:nvCxnSpPr>
                <p:cNvPr id="16" name="Connecteur droit avec flèche 15"/>
                <p:cNvCxnSpPr/>
                <p:nvPr/>
              </p:nvCxnSpPr>
              <p:spPr>
                <a:xfrm flipH="1">
                  <a:off x="1372252" y="5324735"/>
                  <a:ext cx="417655" cy="266464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avec flèche 22"/>
                <p:cNvCxnSpPr>
                  <a:endCxn id="27" idx="0"/>
                </p:cNvCxnSpPr>
                <p:nvPr/>
              </p:nvCxnSpPr>
              <p:spPr>
                <a:xfrm>
                  <a:off x="2081976" y="5375155"/>
                  <a:ext cx="414592" cy="432089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ZoneTexte 26"/>
                <p:cNvSpPr txBox="1"/>
                <p:nvPr/>
              </p:nvSpPr>
              <p:spPr>
                <a:xfrm>
                  <a:off x="1452451" y="5807244"/>
                  <a:ext cx="2088232" cy="7126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fr-FR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protéines de structure, </a:t>
                  </a:r>
                </a:p>
                <a:p>
                  <a:pPr algn="ctr">
                    <a:lnSpc>
                      <a:spcPts val="1500"/>
                    </a:lnSpc>
                  </a:pPr>
                  <a:r>
                    <a:rPr lang="fr-FR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de transport, régulatrices, de signalisation …</a:t>
                  </a:r>
                </a:p>
              </p:txBody>
            </p:sp>
            <p:cxnSp>
              <p:nvCxnSpPr>
                <p:cNvPr id="36" name="Connecteur droit avec flèche 35"/>
                <p:cNvCxnSpPr>
                  <a:endCxn id="39" idx="0"/>
                </p:cNvCxnSpPr>
                <p:nvPr/>
              </p:nvCxnSpPr>
              <p:spPr>
                <a:xfrm>
                  <a:off x="2466310" y="3838842"/>
                  <a:ext cx="571809" cy="400544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9" name="Image 38" descr="Capture d’écran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1700" y="4239386"/>
                  <a:ext cx="792838" cy="341742"/>
                </a:xfrm>
                <a:prstGeom prst="rect">
                  <a:avLst/>
                </a:prstGeom>
              </p:spPr>
            </p:pic>
            <p:sp>
              <p:nvSpPr>
                <p:cNvPr id="42" name="ZoneTexte 41"/>
                <p:cNvSpPr txBox="1"/>
                <p:nvPr/>
              </p:nvSpPr>
              <p:spPr>
                <a:xfrm>
                  <a:off x="2409493" y="4581129"/>
                  <a:ext cx="1442427" cy="4915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ARN de transfert, </a:t>
                  </a:r>
                  <a:r>
                    <a:rPr lang="fr-FR" sz="1200" b="1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silencing</a:t>
                  </a:r>
                  <a:r>
                    <a:rPr lang="fr-FR" sz="1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…</a:t>
                  </a:r>
                </a:p>
              </p:txBody>
            </p:sp>
          </p:grpSp>
        </p:grpSp>
        <p:cxnSp>
          <p:nvCxnSpPr>
            <p:cNvPr id="54" name="Connecteur droit avec flèche 53"/>
            <p:cNvCxnSpPr/>
            <p:nvPr/>
          </p:nvCxnSpPr>
          <p:spPr>
            <a:xfrm>
              <a:off x="2771800" y="3478224"/>
              <a:ext cx="0" cy="78266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/>
            <p:cNvSpPr txBox="1"/>
            <p:nvPr/>
          </p:nvSpPr>
          <p:spPr>
            <a:xfrm>
              <a:off x="935596" y="4401510"/>
              <a:ext cx="3672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0000"/>
                  </a:solidFill>
                </a:rPr>
                <a:t>Analyse des voies métaboliques</a:t>
              </a:r>
            </a:p>
          </p:txBody>
        </p:sp>
      </p:grpSp>
      <p:sp>
        <p:nvSpPr>
          <p:cNvPr id="59" name="Rectangle 58"/>
          <p:cNvSpPr/>
          <p:nvPr/>
        </p:nvSpPr>
        <p:spPr>
          <a:xfrm>
            <a:off x="5292080" y="2564905"/>
            <a:ext cx="3162623" cy="3393197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8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/>
        </p:nvGrpSpPr>
        <p:grpSpPr>
          <a:xfrm>
            <a:off x="291752" y="416425"/>
            <a:ext cx="8560496" cy="6124578"/>
            <a:chOff x="265204" y="416425"/>
            <a:chExt cx="8560496" cy="6124578"/>
          </a:xfrm>
        </p:grpSpPr>
        <p:pic>
          <p:nvPicPr>
            <p:cNvPr id="14" name="Image 13" descr="Capture d’écran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DFDFF"/>
                </a:clrFrom>
                <a:clrTo>
                  <a:srgbClr val="FDFD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863" y="3998822"/>
              <a:ext cx="3461576" cy="2542181"/>
            </a:xfrm>
            <a:prstGeom prst="rect">
              <a:avLst/>
            </a:prstGeom>
          </p:spPr>
        </p:pic>
        <p:grpSp>
          <p:nvGrpSpPr>
            <p:cNvPr id="8" name="Groupe 7"/>
            <p:cNvGrpSpPr/>
            <p:nvPr/>
          </p:nvGrpSpPr>
          <p:grpSpPr>
            <a:xfrm>
              <a:off x="6512836" y="416425"/>
              <a:ext cx="2312864" cy="2619288"/>
              <a:chOff x="6516216" y="33125"/>
              <a:chExt cx="2232248" cy="2387763"/>
            </a:xfrm>
            <a:solidFill>
              <a:srgbClr val="FBFBFB"/>
            </a:solidFill>
          </p:grpSpPr>
          <p:sp>
            <p:nvSpPr>
              <p:cNvPr id="6" name="Rectangle 5"/>
              <p:cNvSpPr/>
              <p:nvPr/>
            </p:nvSpPr>
            <p:spPr>
              <a:xfrm>
                <a:off x="6516216" y="33125"/>
                <a:ext cx="2232248" cy="2387763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" name="Groupe 4"/>
              <p:cNvGrpSpPr/>
              <p:nvPr/>
            </p:nvGrpSpPr>
            <p:grpSpPr>
              <a:xfrm>
                <a:off x="6660232" y="201561"/>
                <a:ext cx="1966441" cy="2107858"/>
                <a:chOff x="6660232" y="201561"/>
                <a:chExt cx="1966441" cy="2107858"/>
              </a:xfrm>
              <a:grpFill/>
            </p:grpSpPr>
            <p:pic>
              <p:nvPicPr>
                <p:cNvPr id="1026" name="Picture 2" descr="Résultat de recherche d'images pour &quot;arginine&quot;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0232" y="201561"/>
                  <a:ext cx="1966440" cy="70981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028" name="Picture 4" descr="Résultat de recherche d'images pour &quot;ornithine&quot;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70061" y="1664335"/>
                  <a:ext cx="1318368" cy="645084"/>
                </a:xfrm>
                <a:prstGeom prst="rect">
                  <a:avLst/>
                </a:prstGeom>
                <a:grpFill/>
              </p:spPr>
            </p:pic>
            <p:sp>
              <p:nvSpPr>
                <p:cNvPr id="4" name="ZoneTexte 3"/>
                <p:cNvSpPr txBox="1"/>
                <p:nvPr/>
              </p:nvSpPr>
              <p:spPr>
                <a:xfrm>
                  <a:off x="7294062" y="201561"/>
                  <a:ext cx="864096" cy="27699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200" b="1" dirty="0">
                      <a:solidFill>
                        <a:srgbClr val="FF0000"/>
                      </a:solidFill>
                    </a:rPr>
                    <a:t>arginine</a:t>
                  </a:r>
                </a:p>
              </p:txBody>
            </p:sp>
            <p:sp>
              <p:nvSpPr>
                <p:cNvPr id="7" name="ZoneTexte 6"/>
                <p:cNvSpPr txBox="1"/>
                <p:nvPr/>
              </p:nvSpPr>
              <p:spPr>
                <a:xfrm>
                  <a:off x="7294062" y="1628800"/>
                  <a:ext cx="864096" cy="27699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200" b="1" dirty="0" err="1">
                      <a:solidFill>
                        <a:srgbClr val="FF0000"/>
                      </a:solidFill>
                    </a:rPr>
                    <a:t>ornithine</a:t>
                  </a:r>
                  <a:endParaRPr lang="fr-FR" sz="1200" b="1" dirty="0">
                    <a:solidFill>
                      <a:srgbClr val="FF0000"/>
                    </a:solidFill>
                  </a:endParaRPr>
                </a:p>
              </p:txBody>
            </p:sp>
            <p:pic>
              <p:nvPicPr>
                <p:cNvPr id="1030" name="Picture 6" descr="Image illustrative de l’article Citrullin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0232" y="925441"/>
                  <a:ext cx="1966441" cy="710268"/>
                </a:xfrm>
                <a:prstGeom prst="rect">
                  <a:avLst/>
                </a:prstGeom>
                <a:grpFill/>
              </p:spPr>
            </p:pic>
            <p:sp>
              <p:nvSpPr>
                <p:cNvPr id="10" name="ZoneTexte 9"/>
                <p:cNvSpPr txBox="1"/>
                <p:nvPr/>
              </p:nvSpPr>
              <p:spPr>
                <a:xfrm>
                  <a:off x="7294062" y="925441"/>
                  <a:ext cx="864096" cy="27699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200" b="1" dirty="0" err="1">
                      <a:solidFill>
                        <a:srgbClr val="FF0000"/>
                      </a:solidFill>
                    </a:rPr>
                    <a:t>citruline</a:t>
                  </a:r>
                  <a:endParaRPr lang="fr-FR" sz="12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18" name="Groupe 17"/>
            <p:cNvGrpSpPr/>
            <p:nvPr/>
          </p:nvGrpSpPr>
          <p:grpSpPr>
            <a:xfrm>
              <a:off x="265204" y="1412776"/>
              <a:ext cx="6080447" cy="2586047"/>
              <a:chOff x="366390" y="824212"/>
              <a:chExt cx="6080447" cy="2586047"/>
            </a:xfrm>
          </p:grpSpPr>
          <p:sp>
            <p:nvSpPr>
              <p:cNvPr id="21" name="Ellipse 20"/>
              <p:cNvSpPr/>
              <p:nvPr/>
            </p:nvSpPr>
            <p:spPr>
              <a:xfrm>
                <a:off x="4512277" y="1400276"/>
                <a:ext cx="936104" cy="501447"/>
              </a:xfrm>
              <a:prstGeom prst="ellipse">
                <a:avLst/>
              </a:prstGeom>
              <a:solidFill>
                <a:srgbClr val="FBFBF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Ellipse 19"/>
              <p:cNvSpPr/>
              <p:nvPr/>
            </p:nvSpPr>
            <p:spPr>
              <a:xfrm>
                <a:off x="1098756" y="1400276"/>
                <a:ext cx="936104" cy="501447"/>
              </a:xfrm>
              <a:prstGeom prst="ellipse">
                <a:avLst/>
              </a:prstGeom>
              <a:solidFill>
                <a:srgbClr val="FBFBF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2854926" y="1400276"/>
                <a:ext cx="936104" cy="501447"/>
              </a:xfrm>
              <a:prstGeom prst="ellipse">
                <a:avLst/>
              </a:prstGeom>
              <a:solidFill>
                <a:srgbClr val="FBFBF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5" name="Groupe 14"/>
              <p:cNvGrpSpPr/>
              <p:nvPr/>
            </p:nvGrpSpPr>
            <p:grpSpPr>
              <a:xfrm>
                <a:off x="366390" y="824212"/>
                <a:ext cx="6080447" cy="2586047"/>
                <a:chOff x="366390" y="824212"/>
                <a:chExt cx="6080447" cy="2586047"/>
              </a:xfrm>
            </p:grpSpPr>
            <p:sp>
              <p:nvSpPr>
                <p:cNvPr id="3" name="ZoneTexte 2"/>
                <p:cNvSpPr txBox="1"/>
                <p:nvPr/>
              </p:nvSpPr>
              <p:spPr>
                <a:xfrm>
                  <a:off x="366390" y="824212"/>
                  <a:ext cx="608044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/>
                    <a:t>7 souches de </a:t>
                  </a:r>
                  <a:r>
                    <a:rPr lang="fr-FR" sz="1600" i="1" dirty="0"/>
                    <a:t>N. crassa </a:t>
                  </a:r>
                  <a:r>
                    <a:rPr lang="fr-FR" sz="1600" dirty="0"/>
                    <a:t>mutantes auxotrophes pour l’arginine ( </a:t>
                  </a:r>
                  <a:r>
                    <a:rPr lang="fr-FR" sz="1600" i="1" dirty="0" err="1"/>
                    <a:t>arg</a:t>
                  </a:r>
                  <a:r>
                    <a:rPr lang="fr-FR" sz="1600" i="1" dirty="0"/>
                    <a:t> </a:t>
                  </a:r>
                  <a:r>
                    <a:rPr lang="fr-FR" sz="1600" i="1" baseline="30000" dirty="0"/>
                    <a:t>-</a:t>
                  </a:r>
                  <a:r>
                    <a:rPr lang="fr-FR" sz="1600" dirty="0"/>
                    <a:t> ) :</a:t>
                  </a:r>
                </a:p>
              </p:txBody>
            </p:sp>
            <p:sp>
              <p:nvSpPr>
                <p:cNvPr id="9" name="ZoneTexte 8"/>
                <p:cNvSpPr txBox="1"/>
                <p:nvPr/>
              </p:nvSpPr>
              <p:spPr>
                <a:xfrm>
                  <a:off x="1189057" y="1400276"/>
                  <a:ext cx="42593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i="1" dirty="0" err="1"/>
                    <a:t>arg</a:t>
                  </a:r>
                  <a:r>
                    <a:rPr lang="fr-FR" i="1" dirty="0"/>
                    <a:t> 1                       </a:t>
                  </a:r>
                  <a:r>
                    <a:rPr lang="fr-FR" i="1" dirty="0" err="1"/>
                    <a:t>arg</a:t>
                  </a:r>
                  <a:r>
                    <a:rPr lang="fr-FR" i="1" dirty="0"/>
                    <a:t> 2-3                  </a:t>
                  </a:r>
                  <a:r>
                    <a:rPr lang="fr-FR" i="1" dirty="0" err="1"/>
                    <a:t>arg</a:t>
                  </a:r>
                  <a:r>
                    <a:rPr lang="fr-FR" i="1" dirty="0"/>
                    <a:t> 4-7 </a:t>
                  </a:r>
                </a:p>
              </p:txBody>
            </p:sp>
            <p:sp>
              <p:nvSpPr>
                <p:cNvPr id="11" name="ZoneTexte 10"/>
                <p:cNvSpPr txBox="1"/>
                <p:nvPr/>
              </p:nvSpPr>
              <p:spPr>
                <a:xfrm>
                  <a:off x="882732" y="2048348"/>
                  <a:ext cx="1368152" cy="13619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3300"/>
                    </a:lnSpc>
                  </a:pPr>
                  <a:r>
                    <a:rPr lang="fr-FR" dirty="0"/>
                    <a:t>arginine</a:t>
                  </a:r>
                </a:p>
                <a:p>
                  <a:pPr algn="ctr">
                    <a:lnSpc>
                      <a:spcPts val="3300"/>
                    </a:lnSpc>
                  </a:pPr>
                  <a:r>
                    <a:rPr lang="fr-FR" strike="sngStrike" dirty="0" err="1"/>
                    <a:t>citrulline</a:t>
                  </a:r>
                  <a:endParaRPr lang="fr-FR" strike="sngStrike" dirty="0"/>
                </a:p>
                <a:p>
                  <a:pPr algn="ctr">
                    <a:lnSpc>
                      <a:spcPts val="3300"/>
                    </a:lnSpc>
                  </a:pPr>
                  <a:r>
                    <a:rPr lang="fr-FR" strike="sngStrike" dirty="0" err="1"/>
                    <a:t>ornithine</a:t>
                  </a:r>
                  <a:endParaRPr lang="fr-FR" strike="sngStrike" dirty="0"/>
                </a:p>
              </p:txBody>
            </p:sp>
            <p:sp>
              <p:nvSpPr>
                <p:cNvPr id="16" name="ZoneTexte 15"/>
                <p:cNvSpPr txBox="1"/>
                <p:nvPr/>
              </p:nvSpPr>
              <p:spPr>
                <a:xfrm>
                  <a:off x="2638902" y="2048348"/>
                  <a:ext cx="1368152" cy="13619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3300"/>
                    </a:lnSpc>
                  </a:pPr>
                  <a:r>
                    <a:rPr lang="fr-FR" dirty="0"/>
                    <a:t>arginine</a:t>
                  </a:r>
                </a:p>
                <a:p>
                  <a:pPr algn="ctr">
                    <a:lnSpc>
                      <a:spcPts val="3300"/>
                    </a:lnSpc>
                  </a:pPr>
                  <a:r>
                    <a:rPr lang="fr-FR" dirty="0" err="1"/>
                    <a:t>citrulline</a:t>
                  </a:r>
                  <a:endParaRPr lang="fr-FR" dirty="0"/>
                </a:p>
                <a:p>
                  <a:pPr algn="ctr">
                    <a:lnSpc>
                      <a:spcPts val="3300"/>
                    </a:lnSpc>
                  </a:pPr>
                  <a:r>
                    <a:rPr lang="fr-FR" strike="sngStrike" dirty="0" err="1"/>
                    <a:t>ornithine</a:t>
                  </a:r>
                  <a:endParaRPr lang="fr-FR" strike="sngStrike" dirty="0"/>
                </a:p>
              </p:txBody>
            </p:sp>
            <p:sp>
              <p:nvSpPr>
                <p:cNvPr id="17" name="ZoneTexte 16"/>
                <p:cNvSpPr txBox="1"/>
                <p:nvPr/>
              </p:nvSpPr>
              <p:spPr>
                <a:xfrm>
                  <a:off x="4309974" y="2048348"/>
                  <a:ext cx="1368152" cy="13619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3300"/>
                    </a:lnSpc>
                  </a:pPr>
                  <a:r>
                    <a:rPr lang="fr-FR" dirty="0"/>
                    <a:t>arginine</a:t>
                  </a:r>
                </a:p>
                <a:p>
                  <a:pPr algn="ctr">
                    <a:lnSpc>
                      <a:spcPts val="3300"/>
                    </a:lnSpc>
                  </a:pPr>
                  <a:r>
                    <a:rPr lang="fr-FR" dirty="0" err="1"/>
                    <a:t>citrulline</a:t>
                  </a:r>
                  <a:endParaRPr lang="fr-FR" dirty="0"/>
                </a:p>
                <a:p>
                  <a:pPr algn="ctr">
                    <a:lnSpc>
                      <a:spcPts val="3300"/>
                    </a:lnSpc>
                  </a:pPr>
                  <a:r>
                    <a:rPr lang="fr-FR" dirty="0" err="1"/>
                    <a:t>ornithine</a:t>
                  </a:r>
                  <a:endParaRPr lang="fr-FR" dirty="0"/>
                </a:p>
              </p:txBody>
            </p:sp>
          </p:grpSp>
        </p:grpSp>
      </p:grpSp>
      <p:sp>
        <p:nvSpPr>
          <p:cNvPr id="22" name="ZoneTexte 21"/>
          <p:cNvSpPr txBox="1"/>
          <p:nvPr/>
        </p:nvSpPr>
        <p:spPr>
          <a:xfrm>
            <a:off x="2138358" y="836712"/>
            <a:ext cx="2219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A. </a:t>
            </a:r>
            <a:r>
              <a:rPr lang="fr-FR" dirty="0" err="1"/>
              <a:t>Sbr</a:t>
            </a:r>
            <a:r>
              <a:rPr lang="fr-FR" dirty="0"/>
              <a:t> et N. Horowitz</a:t>
            </a:r>
          </a:p>
        </p:txBody>
      </p:sp>
    </p:spTree>
    <p:extLst>
      <p:ext uri="{BB962C8B-B14F-4D97-AF65-F5344CB8AC3E}">
        <p14:creationId xmlns:p14="http://schemas.microsoft.com/office/powerpoint/2010/main" val="30152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367644" y="2708920"/>
            <a:ext cx="6408712" cy="46166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1.2</a:t>
            </a:r>
            <a:r>
              <a:rPr lang="fr-FR" sz="2400" b="1" i="1" dirty="0" smtClean="0">
                <a:solidFill>
                  <a:srgbClr val="FF0000"/>
                </a:solidFill>
              </a:rPr>
              <a:t> </a:t>
            </a:r>
            <a:r>
              <a:rPr lang="fr-FR" sz="2400" b="1" i="1" dirty="0">
                <a:solidFill>
                  <a:srgbClr val="FF0000"/>
                </a:solidFill>
              </a:rPr>
              <a:t>Saccharomyces cerevisiae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31640" y="3075057"/>
            <a:ext cx="65013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2pPr marL="0" lvl="1" algn="ctr">
              <a:defRPr sz="2400" b="1">
                <a:solidFill>
                  <a:srgbClr val="FF0000"/>
                </a:solidFill>
              </a:defRPr>
            </a:lvl2pPr>
          </a:lstStyle>
          <a:p>
            <a:pPr lvl="1"/>
            <a:r>
              <a:rPr lang="fr-FR" sz="2000" dirty="0" smtClean="0"/>
              <a:t>1.2.1 Reproduction</a:t>
            </a:r>
          </a:p>
          <a:p>
            <a:pPr lvl="1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4708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676298" y="326823"/>
            <a:ext cx="7791404" cy="6270529"/>
            <a:chOff x="602162" y="188639"/>
            <a:chExt cx="7791404" cy="6270529"/>
          </a:xfrm>
        </p:grpSpPr>
        <p:sp>
          <p:nvSpPr>
            <p:cNvPr id="2" name="ZoneTexte 1"/>
            <p:cNvSpPr txBox="1"/>
            <p:nvPr/>
          </p:nvSpPr>
          <p:spPr>
            <a:xfrm>
              <a:off x="2771800" y="188639"/>
              <a:ext cx="30243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/>
                <a:t>Les levures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602162" y="1196752"/>
              <a:ext cx="4104456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fr-FR" sz="1600" dirty="0"/>
                <a:t>	Ce sont des champignons unicellulaires eucaryotes impliqué dans la fermentation de matière organique. Ce sont des </a:t>
              </a:r>
              <a:r>
                <a:rPr lang="fr-FR" sz="1600" dirty="0" err="1"/>
                <a:t>ascomycetes</a:t>
              </a:r>
              <a:r>
                <a:rPr lang="fr-FR" sz="1600" dirty="0"/>
                <a:t> dont le genre le plus connu est </a:t>
              </a:r>
              <a:r>
                <a:rPr lang="fr-FR" sz="1600" i="1" dirty="0"/>
                <a:t>Saccharomyces</a:t>
              </a:r>
              <a:r>
                <a:rPr lang="fr-FR" sz="1600" dirty="0"/>
                <a:t> (</a:t>
              </a:r>
              <a:r>
                <a:rPr lang="fr-FR" sz="1600" i="1" dirty="0"/>
                <a:t>saccharomyces </a:t>
              </a:r>
              <a:r>
                <a:rPr lang="fr-FR" sz="1600" i="1" dirty="0" err="1"/>
                <a:t>paradoxus</a:t>
              </a:r>
              <a:r>
                <a:rPr lang="fr-FR" sz="1600" dirty="0"/>
                <a:t>, </a:t>
              </a:r>
              <a:r>
                <a:rPr lang="fr-FR" sz="1600" i="1" dirty="0" err="1"/>
                <a:t>eubayanus</a:t>
              </a:r>
              <a:r>
                <a:rPr lang="fr-FR" sz="1600" i="1" dirty="0"/>
                <a:t>,  </a:t>
              </a:r>
              <a:r>
                <a:rPr lang="fr-FR" sz="1600" i="1" dirty="0" err="1"/>
                <a:t>boulardii</a:t>
              </a:r>
              <a:r>
                <a:rPr lang="fr-FR" sz="1600" i="1" dirty="0"/>
                <a:t>, etc…)</a:t>
              </a:r>
            </a:p>
            <a:p>
              <a:pPr algn="just"/>
              <a:endParaRPr lang="fr-FR" sz="1600" dirty="0"/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4937182" y="1196752"/>
              <a:ext cx="3456384" cy="2455963"/>
              <a:chOff x="2843808" y="2272680"/>
              <a:chExt cx="3456384" cy="2455963"/>
            </a:xfrm>
          </p:grpSpPr>
          <p:sp>
            <p:nvSpPr>
              <p:cNvPr id="3" name="ZoneTexte 2"/>
              <p:cNvSpPr txBox="1"/>
              <p:nvPr/>
            </p:nvSpPr>
            <p:spPr>
              <a:xfrm>
                <a:off x="2843808" y="4143868"/>
                <a:ext cx="3456384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i="1" dirty="0"/>
                  <a:t>Saccharomyces </a:t>
                </a:r>
                <a:r>
                  <a:rPr lang="fr-FR" sz="1600" i="1" dirty="0" err="1"/>
                  <a:t>cerevisiae</a:t>
                </a:r>
                <a:endParaRPr lang="fr-FR" sz="1600" i="1" dirty="0"/>
              </a:p>
              <a:p>
                <a:pPr algn="just"/>
                <a:r>
                  <a:rPr lang="fr-FR" sz="1600" dirty="0"/>
                  <a:t> (levure de bière, levure de boulanger)</a:t>
                </a:r>
              </a:p>
            </p:txBody>
          </p:sp>
          <p:pic>
            <p:nvPicPr>
              <p:cNvPr id="4" name="Image 3" descr="Capture d’écran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7211" y="2272680"/>
                <a:ext cx="3269579" cy="185814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p:grpSp>
        <p:grpSp>
          <p:nvGrpSpPr>
            <p:cNvPr id="12" name="Groupe 11"/>
            <p:cNvGrpSpPr/>
            <p:nvPr/>
          </p:nvGrpSpPr>
          <p:grpSpPr>
            <a:xfrm>
              <a:off x="1069936" y="3360327"/>
              <a:ext cx="2402392" cy="2656990"/>
              <a:chOff x="6345872" y="3817982"/>
              <a:chExt cx="2402392" cy="2656990"/>
            </a:xfrm>
          </p:grpSpPr>
          <p:pic>
            <p:nvPicPr>
              <p:cNvPr id="11" name="Image 10" descr="Capture d’écran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647367" y="3758839"/>
                <a:ext cx="1799402" cy="191768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16" name="ZoneTexte 15"/>
              <p:cNvSpPr txBox="1"/>
              <p:nvPr/>
            </p:nvSpPr>
            <p:spPr>
              <a:xfrm>
                <a:off x="6345872" y="5643975"/>
                <a:ext cx="24023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/>
                  <a:t>reproduction sexuée production de tétrades non-ordonnées</a:t>
                </a:r>
              </a:p>
            </p:txBody>
          </p:sp>
        </p:grpSp>
        <p:grpSp>
          <p:nvGrpSpPr>
            <p:cNvPr id="14" name="Groupe 13"/>
            <p:cNvGrpSpPr/>
            <p:nvPr/>
          </p:nvGrpSpPr>
          <p:grpSpPr>
            <a:xfrm>
              <a:off x="4283968" y="4149080"/>
              <a:ext cx="3063506" cy="2310088"/>
              <a:chOff x="971600" y="4220451"/>
              <a:chExt cx="3063506" cy="2310088"/>
            </a:xfrm>
          </p:grpSpPr>
          <p:sp>
            <p:nvSpPr>
              <p:cNvPr id="9" name="ZoneTexte 8"/>
              <p:cNvSpPr txBox="1"/>
              <p:nvPr/>
            </p:nvSpPr>
            <p:spPr>
              <a:xfrm>
                <a:off x="971600" y="5945764"/>
                <a:ext cx="30635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/>
                  <a:t>reproduction asexuée par bourgeonnement</a:t>
                </a:r>
              </a:p>
            </p:txBody>
          </p:sp>
          <p:pic>
            <p:nvPicPr>
              <p:cNvPr id="13" name="Image 12" descr="Capture d’écran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1600" y="4220451"/>
                <a:ext cx="3063506" cy="1722269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9780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/>
          <p:cNvGrpSpPr/>
          <p:nvPr/>
        </p:nvGrpSpPr>
        <p:grpSpPr>
          <a:xfrm>
            <a:off x="107504" y="410872"/>
            <a:ext cx="8605247" cy="5764434"/>
            <a:chOff x="323237" y="410872"/>
            <a:chExt cx="8605247" cy="5764434"/>
          </a:xfrm>
        </p:grpSpPr>
        <p:grpSp>
          <p:nvGrpSpPr>
            <p:cNvPr id="16" name="Groupe 15"/>
            <p:cNvGrpSpPr/>
            <p:nvPr/>
          </p:nvGrpSpPr>
          <p:grpSpPr>
            <a:xfrm>
              <a:off x="323237" y="410872"/>
              <a:ext cx="5904657" cy="5573685"/>
              <a:chOff x="863297" y="169241"/>
              <a:chExt cx="5904657" cy="5573685"/>
            </a:xfrm>
          </p:grpSpPr>
          <p:sp>
            <p:nvSpPr>
              <p:cNvPr id="2" name="ZoneTexte 1"/>
              <p:cNvSpPr txBox="1"/>
              <p:nvPr/>
            </p:nvSpPr>
            <p:spPr>
              <a:xfrm>
                <a:off x="3923637" y="169241"/>
                <a:ext cx="28083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i="1" dirty="0" err="1"/>
                  <a:t>Sacharomyces</a:t>
                </a:r>
                <a:r>
                  <a:rPr lang="fr-FR" b="1" i="1" dirty="0"/>
                  <a:t> </a:t>
                </a:r>
                <a:r>
                  <a:rPr lang="fr-FR" b="1" i="1" dirty="0" err="1"/>
                  <a:t>cerevisiae</a:t>
                </a:r>
                <a:endParaRPr lang="fr-FR" b="1" i="1" dirty="0"/>
              </a:p>
              <a:p>
                <a:pPr algn="ctr"/>
                <a:r>
                  <a:rPr lang="fr-FR" b="1" dirty="0">
                    <a:solidFill>
                      <a:srgbClr val="FF0000"/>
                    </a:solidFill>
                  </a:rPr>
                  <a:t>génome haploïde n = 16</a:t>
                </a:r>
              </a:p>
            </p:txBody>
          </p:sp>
          <p:grpSp>
            <p:nvGrpSpPr>
              <p:cNvPr id="4" name="Groupe 3"/>
              <p:cNvGrpSpPr/>
              <p:nvPr/>
            </p:nvGrpSpPr>
            <p:grpSpPr>
              <a:xfrm>
                <a:off x="863297" y="1340522"/>
                <a:ext cx="5904657" cy="4402404"/>
                <a:chOff x="1198785" y="1447072"/>
                <a:chExt cx="4972050" cy="3879605"/>
              </a:xfrm>
            </p:grpSpPr>
            <p:pic>
              <p:nvPicPr>
                <p:cNvPr id="1028" name="Picture 4" descr="Image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99923" y="1447072"/>
                  <a:ext cx="4734545" cy="38796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" name="Rectangle 2"/>
                <p:cNvSpPr/>
                <p:nvPr/>
              </p:nvSpPr>
              <p:spPr>
                <a:xfrm>
                  <a:off x="1198785" y="1447072"/>
                  <a:ext cx="4972050" cy="3600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" name="ZoneTexte 4"/>
              <p:cNvSpPr txBox="1"/>
              <p:nvPr/>
            </p:nvSpPr>
            <p:spPr>
              <a:xfrm>
                <a:off x="5941805" y="1796572"/>
                <a:ext cx="7920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err="1">
                    <a:latin typeface="Baskerville Old Face" pitchFamily="18" charset="0"/>
                  </a:rPr>
                  <a:t>Mpb</a:t>
                </a:r>
                <a:endParaRPr lang="fr-FR" sz="1400" dirty="0">
                  <a:latin typeface="Baskerville Old Face" pitchFamily="18" charset="0"/>
                </a:endParaRPr>
              </a:p>
            </p:txBody>
          </p:sp>
          <p:sp>
            <p:nvSpPr>
              <p:cNvPr id="6" name="Ellipse 5"/>
              <p:cNvSpPr/>
              <p:nvPr/>
            </p:nvSpPr>
            <p:spPr>
              <a:xfrm flipH="1">
                <a:off x="1956012" y="2587198"/>
                <a:ext cx="103786" cy="138132"/>
              </a:xfrm>
              <a:prstGeom prst="ellipse">
                <a:avLst/>
              </a:prstGeom>
              <a:solidFill>
                <a:srgbClr val="00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ZoneTexte 8"/>
              <p:cNvSpPr txBox="1"/>
              <p:nvPr/>
            </p:nvSpPr>
            <p:spPr>
              <a:xfrm>
                <a:off x="1395227" y="1153978"/>
                <a:ext cx="1225356" cy="331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>
                    <a:solidFill>
                      <a:srgbClr val="00C85A"/>
                    </a:solidFill>
                  </a:rPr>
                  <a:t>locus sexuel</a:t>
                </a:r>
              </a:p>
            </p:txBody>
          </p:sp>
          <p:cxnSp>
            <p:nvCxnSpPr>
              <p:cNvPr id="8" name="Connecteur droit avec flèche 7"/>
              <p:cNvCxnSpPr/>
              <p:nvPr/>
            </p:nvCxnSpPr>
            <p:spPr>
              <a:xfrm>
                <a:off x="2019195" y="1521625"/>
                <a:ext cx="0" cy="1065573"/>
              </a:xfrm>
              <a:prstGeom prst="straightConnector1">
                <a:avLst/>
              </a:prstGeom>
              <a:ln>
                <a:solidFill>
                  <a:srgbClr val="CC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avec flèche 11"/>
              <p:cNvCxnSpPr/>
              <p:nvPr/>
            </p:nvCxnSpPr>
            <p:spPr>
              <a:xfrm flipV="1">
                <a:off x="2556386" y="1243153"/>
                <a:ext cx="323426" cy="885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avec flèche 13"/>
              <p:cNvCxnSpPr/>
              <p:nvPr/>
            </p:nvCxnSpPr>
            <p:spPr>
              <a:xfrm>
                <a:off x="2579036" y="1315161"/>
                <a:ext cx="300776" cy="771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14"/>
              <p:cNvSpPr txBox="1"/>
              <p:nvPr/>
            </p:nvSpPr>
            <p:spPr>
              <a:xfrm>
                <a:off x="2843808" y="1027129"/>
                <a:ext cx="12241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>
                    <a:solidFill>
                      <a:srgbClr val="0069B8"/>
                    </a:solidFill>
                  </a:rPr>
                  <a:t>mat a</a:t>
                </a:r>
              </a:p>
              <a:p>
                <a:r>
                  <a:rPr lang="fr-FR" sz="1600" b="1" dirty="0">
                    <a:solidFill>
                      <a:srgbClr val="CC0000"/>
                    </a:solidFill>
                  </a:rPr>
                  <a:t>mat </a:t>
                </a:r>
                <a:r>
                  <a:rPr lang="fr-FR" sz="1600" b="1" dirty="0">
                    <a:solidFill>
                      <a:srgbClr val="CC0000"/>
                    </a:solidFill>
                    <a:latin typeface="Symbol" pitchFamily="18" charset="2"/>
                  </a:rPr>
                  <a:t>a</a:t>
                </a:r>
              </a:p>
            </p:txBody>
          </p:sp>
        </p:grpSp>
        <p:grpSp>
          <p:nvGrpSpPr>
            <p:cNvPr id="24" name="Groupe 23"/>
            <p:cNvGrpSpPr/>
            <p:nvPr/>
          </p:nvGrpSpPr>
          <p:grpSpPr>
            <a:xfrm>
              <a:off x="6336196" y="1256249"/>
              <a:ext cx="2592288" cy="4728308"/>
              <a:chOff x="6444208" y="1640509"/>
              <a:chExt cx="2592288" cy="4728308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6444208" y="1640509"/>
                <a:ext cx="2592288" cy="47283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8" name="Image 17" descr="Capture d’écran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59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1929" y="1916602"/>
                <a:ext cx="2392888" cy="4176122"/>
              </a:xfrm>
              <a:prstGeom prst="rect">
                <a:avLst/>
              </a:prstGeom>
            </p:spPr>
          </p:pic>
        </p:grpSp>
        <p:sp>
          <p:nvSpPr>
            <p:cNvPr id="25" name="Rectangle 24"/>
            <p:cNvSpPr/>
            <p:nvPr/>
          </p:nvSpPr>
          <p:spPr>
            <a:xfrm>
              <a:off x="643876" y="2081025"/>
              <a:ext cx="5459053" cy="390353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156031" y="2047234"/>
              <a:ext cx="143726" cy="412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248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1183426" y="227623"/>
            <a:ext cx="6777148" cy="6286579"/>
            <a:chOff x="1073584" y="105936"/>
            <a:chExt cx="6996833" cy="6584778"/>
          </a:xfrm>
        </p:grpSpPr>
        <p:grpSp>
          <p:nvGrpSpPr>
            <p:cNvPr id="15" name="Groupe 14"/>
            <p:cNvGrpSpPr/>
            <p:nvPr/>
          </p:nvGrpSpPr>
          <p:grpSpPr>
            <a:xfrm>
              <a:off x="1073584" y="105936"/>
              <a:ext cx="6996833" cy="6584778"/>
              <a:chOff x="971600" y="97116"/>
              <a:chExt cx="6996833" cy="6584778"/>
            </a:xfrm>
            <a:solidFill>
              <a:srgbClr val="F3F3F3"/>
            </a:solidFill>
          </p:grpSpPr>
          <p:sp>
            <p:nvSpPr>
              <p:cNvPr id="12" name="Rectangle 11"/>
              <p:cNvSpPr/>
              <p:nvPr/>
            </p:nvSpPr>
            <p:spPr>
              <a:xfrm>
                <a:off x="971600" y="877157"/>
                <a:ext cx="2448272" cy="5190238"/>
              </a:xfrm>
              <a:prstGeom prst="rect">
                <a:avLst/>
              </a:prstGeom>
              <a:solidFill>
                <a:srgbClr val="F3F3F3"/>
              </a:solidFill>
              <a:ln w="19050">
                <a:solidFill>
                  <a:srgbClr val="00D6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047" name="Picture 23" descr="Fichier:Yeast lifecycle.sv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2671" y="1052736"/>
                <a:ext cx="6965762" cy="4854552"/>
              </a:xfrm>
              <a:prstGeom prst="rect">
                <a:avLst/>
              </a:prstGeom>
              <a:noFill/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1048859" y="97116"/>
                <a:ext cx="2293753" cy="600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00B050"/>
                    </a:solidFill>
                  </a:rPr>
                  <a:t>reproduction asexuée par bourgeonnement</a:t>
                </a: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1237905" y="6069381"/>
                <a:ext cx="1915659" cy="612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00B050"/>
                    </a:solidFill>
                  </a:rPr>
                  <a:t>environnement </a:t>
                </a:r>
              </a:p>
              <a:p>
                <a:pPr algn="ctr"/>
                <a:r>
                  <a:rPr lang="fr-FR" sz="1600" b="1" dirty="0" smtClean="0">
                    <a:solidFill>
                      <a:srgbClr val="00B050"/>
                    </a:solidFill>
                  </a:rPr>
                  <a:t>favorable</a:t>
                </a:r>
                <a:endParaRPr lang="fr-FR" sz="160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6" name="ZoneTexte 25"/>
            <p:cNvSpPr txBox="1"/>
            <p:nvPr/>
          </p:nvSpPr>
          <p:spPr>
            <a:xfrm>
              <a:off x="4240104" y="6078201"/>
              <a:ext cx="2247540" cy="61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0000"/>
                  </a:solidFill>
                </a:rPr>
                <a:t>environnement </a:t>
              </a:r>
            </a:p>
            <a:p>
              <a:pPr algn="ctr"/>
              <a:r>
                <a:rPr lang="fr-FR" sz="1600" b="1" dirty="0">
                  <a:solidFill>
                    <a:srgbClr val="FF0000"/>
                  </a:solidFill>
                </a:rPr>
                <a:t>d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éfavorable (stress)</a:t>
              </a:r>
              <a:endParaRPr lang="fr-FR" sz="1600" dirty="0">
                <a:solidFill>
                  <a:srgbClr val="FF0000"/>
                </a:solidFill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3821945" y="1917778"/>
              <a:ext cx="308385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0000"/>
                  </a:solidFill>
                </a:rPr>
                <a:t>reproduction sexuée production de tétrades non-ordonnées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7164288" y="1412776"/>
            <a:ext cx="1876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formes </a:t>
            </a:r>
            <a:r>
              <a:rPr lang="fr-FR" sz="1200" dirty="0" err="1" smtClean="0"/>
              <a:t>dispersibles</a:t>
            </a:r>
            <a:r>
              <a:rPr lang="fr-FR" sz="1200" dirty="0" smtClean="0"/>
              <a:t> résistantes aux mauvaises conditions</a:t>
            </a:r>
            <a:endParaRPr lang="fr-FR" sz="1200" dirty="0"/>
          </a:p>
        </p:txBody>
      </p:sp>
      <p:cxnSp>
        <p:nvCxnSpPr>
          <p:cNvPr id="4" name="Connecteur droit avec flèche 3"/>
          <p:cNvCxnSpPr>
            <a:stCxn id="2" idx="2"/>
          </p:cNvCxnSpPr>
          <p:nvPr/>
        </p:nvCxnSpPr>
        <p:spPr>
          <a:xfrm flipH="1">
            <a:off x="7812360" y="2059107"/>
            <a:ext cx="290324" cy="57780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2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31640" y="3075057"/>
            <a:ext cx="650131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2pPr marL="0" lvl="1" algn="ctr">
              <a:defRPr sz="2400" b="1">
                <a:solidFill>
                  <a:srgbClr val="FF0000"/>
                </a:solidFill>
              </a:defRPr>
            </a:lvl2pPr>
          </a:lstStyle>
          <a:p>
            <a:pPr lvl="1"/>
            <a:r>
              <a:rPr lang="fr-FR" sz="2000" dirty="0" smtClean="0"/>
              <a:t>1.2.2 </a:t>
            </a:r>
            <a:r>
              <a:rPr lang="fr-FR" sz="2000" dirty="0"/>
              <a:t>Le test de complémentation fonctionnel (TCF)</a:t>
            </a:r>
          </a:p>
          <a:p>
            <a:pPr lvl="1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1336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755576" y="620688"/>
            <a:ext cx="77768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Utilisation de mutants auxotrophes récessifs pour l’étude de chaînes métaboliques</a:t>
            </a:r>
          </a:p>
          <a:p>
            <a:pPr algn="ctr"/>
            <a:endParaRPr lang="fr-FR" sz="3200" b="1" dirty="0"/>
          </a:p>
          <a:p>
            <a:pPr marL="285750" indent="-285750" algn="just">
              <a:buFontTx/>
              <a:buChar char="-"/>
            </a:pPr>
            <a:r>
              <a:rPr lang="fr-FR" dirty="0"/>
              <a:t>sélection de mutants </a:t>
            </a:r>
            <a:r>
              <a:rPr lang="fr-FR" dirty="0" err="1"/>
              <a:t>auxotrophiques</a:t>
            </a:r>
            <a:r>
              <a:rPr lang="fr-FR" dirty="0"/>
              <a:t> pour une substance P, mutants naturels ou induits par des agents mutagènes</a:t>
            </a:r>
          </a:p>
          <a:p>
            <a:pPr algn="just"/>
            <a:r>
              <a:rPr lang="fr-FR" dirty="0">
                <a:sym typeface="Symbol"/>
              </a:rPr>
              <a:t>       </a:t>
            </a:r>
            <a:r>
              <a:rPr lang="fr-FR" dirty="0"/>
              <a:t>même démarche de sélection que pour </a:t>
            </a:r>
            <a:r>
              <a:rPr lang="fr-FR" i="1" dirty="0"/>
              <a:t>N. crassa</a:t>
            </a:r>
            <a:r>
              <a:rPr lang="fr-FR" dirty="0"/>
              <a:t>…</a:t>
            </a:r>
          </a:p>
        </p:txBody>
      </p:sp>
      <p:sp>
        <p:nvSpPr>
          <p:cNvPr id="11" name="AutoShape 2" descr="Résultat de recherche d'images pour &quot;boites de pétri LB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912777" y="2948477"/>
            <a:ext cx="7318446" cy="2931226"/>
            <a:chOff x="466273" y="2542763"/>
            <a:chExt cx="7318446" cy="2931226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627" y="2542763"/>
              <a:ext cx="2238375" cy="2038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Image 11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5574" y="2542763"/>
              <a:ext cx="2157960" cy="203835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3" name="ZoneTexte 2"/>
            <p:cNvSpPr txBox="1"/>
            <p:nvPr/>
          </p:nvSpPr>
          <p:spPr>
            <a:xfrm>
              <a:off x="466273" y="4704548"/>
              <a:ext cx="346908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pousse sur un milieu complet </a:t>
              </a:r>
            </a:p>
            <a:p>
              <a:pPr algn="just"/>
              <a:r>
                <a:rPr lang="fr-FR" sz="1400" dirty="0">
                  <a:sym typeface="Symbol"/>
                </a:rPr>
                <a:t> </a:t>
              </a:r>
              <a:r>
                <a:rPr lang="fr-FR" sz="1400" dirty="0"/>
                <a:t>le milieu LB contient du lysat de levure sur lequel n’importe quelle mutant peut pousser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364388" y="4702117"/>
              <a:ext cx="34203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ne pousse pas sur un milieu minimum</a:t>
              </a:r>
            </a:p>
            <a:p>
              <a:pPr algn="just"/>
              <a:r>
                <a:rPr lang="fr-FR" sz="1400" dirty="0">
                  <a:sym typeface="Symbol"/>
                </a:rPr>
                <a:t> </a:t>
              </a:r>
              <a:r>
                <a:rPr lang="fr-FR" sz="1400" dirty="0"/>
                <a:t>supplémentation en vitamines, acides aminés, acides nucléiques etc…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3442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9592" y="476672"/>
            <a:ext cx="734481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prstClr val="black"/>
                </a:solidFill>
              </a:rPr>
              <a:t>10 souches de levures mutantes P</a:t>
            </a:r>
            <a:r>
              <a:rPr lang="fr-FR" sz="2000" b="1" baseline="30000" dirty="0">
                <a:solidFill>
                  <a:prstClr val="black"/>
                </a:solidFill>
              </a:rPr>
              <a:t>-</a:t>
            </a:r>
            <a:r>
              <a:rPr lang="fr-FR" sz="2000" b="1" dirty="0">
                <a:solidFill>
                  <a:prstClr val="black"/>
                </a:solidFill>
              </a:rPr>
              <a:t> (M1 à M10)</a:t>
            </a:r>
          </a:p>
          <a:p>
            <a:pPr algn="ctr"/>
            <a:endParaRPr lang="fr-FR" sz="2000" dirty="0">
              <a:solidFill>
                <a:prstClr val="black"/>
              </a:solidFill>
            </a:endParaRPr>
          </a:p>
          <a:p>
            <a:pPr algn="ctr"/>
            <a:endParaRPr lang="fr-FR" sz="1200" dirty="0">
              <a:solidFill>
                <a:prstClr val="black"/>
              </a:solidFill>
            </a:endParaRPr>
          </a:p>
          <a:p>
            <a:pPr algn="ctr"/>
            <a:r>
              <a:rPr lang="fr-FR" sz="2400" b="1" u="sng" dirty="0">
                <a:solidFill>
                  <a:srgbClr val="FF0000"/>
                </a:solidFill>
              </a:rPr>
              <a:t>TCF: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ces souches, qui ont toutes le même phénotype, sont-elles mutées dans un même gène ou dans des gènes différents?</a:t>
            </a:r>
          </a:p>
          <a:p>
            <a:pPr algn="ctr"/>
            <a:endParaRPr lang="fr-FR" sz="3200" b="1" dirty="0">
              <a:solidFill>
                <a:srgbClr val="FF0000"/>
              </a:solidFill>
            </a:endParaRPr>
          </a:p>
          <a:p>
            <a:pPr algn="ctr"/>
            <a:r>
              <a:rPr lang="fr-FR" sz="2000" b="1" dirty="0"/>
              <a:t>La synthèse de P est-elle </a:t>
            </a:r>
            <a:r>
              <a:rPr lang="fr-FR" sz="2000" b="1" dirty="0" err="1"/>
              <a:t>monogénique</a:t>
            </a:r>
            <a:r>
              <a:rPr lang="fr-FR" sz="2000" b="1" dirty="0"/>
              <a:t> ou </a:t>
            </a:r>
            <a:r>
              <a:rPr lang="fr-FR" sz="2000" b="1" dirty="0" err="1"/>
              <a:t>plurigéniques</a:t>
            </a:r>
            <a:r>
              <a:rPr lang="fr-FR" sz="2000" b="1" dirty="0"/>
              <a:t>, résultant d’une chaîne de réactions enzymatiques?</a:t>
            </a:r>
          </a:p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75" name="Image 74" descr="Capture d’écra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4324"/>
            <a:ext cx="6768752" cy="30290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7" name="Rectangle à coins arrondis 76"/>
          <p:cNvSpPr/>
          <p:nvPr/>
        </p:nvSpPr>
        <p:spPr>
          <a:xfrm>
            <a:off x="1943708" y="476672"/>
            <a:ext cx="5256584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80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25885" y="476672"/>
            <a:ext cx="7128792" cy="557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/>
              <a:t>Plan du cours</a:t>
            </a:r>
          </a:p>
          <a:p>
            <a:pPr algn="ctr"/>
            <a:endParaRPr lang="fr-FR" sz="4400" b="1" dirty="0"/>
          </a:p>
          <a:p>
            <a:pPr algn="just"/>
            <a:r>
              <a:rPr lang="fr-FR" b="1" dirty="0"/>
              <a:t>1. </a:t>
            </a:r>
            <a:r>
              <a:rPr lang="fr-FR" b="1" dirty="0" smtClean="0"/>
              <a:t>Champignons haploïdes : </a:t>
            </a:r>
            <a:r>
              <a:rPr lang="fr-FR" b="1" dirty="0"/>
              <a:t>les ascomycètes</a:t>
            </a:r>
          </a:p>
          <a:p>
            <a:pPr algn="just"/>
            <a:r>
              <a:rPr lang="fr-FR" sz="1050" b="1" dirty="0"/>
              <a:t>	</a:t>
            </a:r>
            <a:r>
              <a:rPr lang="fr-FR" sz="1600" b="1" dirty="0"/>
              <a:t>1.1 </a:t>
            </a:r>
            <a:r>
              <a:rPr lang="fr-FR" sz="1600" b="1" i="1" dirty="0" err="1"/>
              <a:t>Neurospora</a:t>
            </a:r>
            <a:r>
              <a:rPr lang="fr-FR" sz="1600" b="1" i="1" dirty="0"/>
              <a:t> crassa</a:t>
            </a:r>
          </a:p>
          <a:p>
            <a:pPr algn="just"/>
            <a:r>
              <a:rPr lang="fr-FR" sz="1600" b="1" i="1" dirty="0"/>
              <a:t>	</a:t>
            </a:r>
            <a:r>
              <a:rPr lang="fr-FR" sz="1600" b="1" i="1" dirty="0" smtClean="0"/>
              <a:t>	</a:t>
            </a:r>
            <a:r>
              <a:rPr lang="fr-FR" sz="1600" b="1" dirty="0" smtClean="0"/>
              <a:t>1.1.1 </a:t>
            </a:r>
            <a:r>
              <a:rPr lang="fr-FR" sz="1600" b="1" dirty="0"/>
              <a:t>Le modèle de </a:t>
            </a:r>
            <a:r>
              <a:rPr lang="fr-FR" sz="1600" b="1" dirty="0" err="1"/>
              <a:t>Holliday</a:t>
            </a:r>
            <a:endParaRPr lang="fr-FR" sz="1600" b="1" dirty="0"/>
          </a:p>
          <a:p>
            <a:pPr algn="just"/>
            <a:r>
              <a:rPr lang="fr-FR" sz="1600" b="1" dirty="0"/>
              <a:t>	</a:t>
            </a:r>
            <a:r>
              <a:rPr lang="fr-FR" sz="1600" b="1" dirty="0" smtClean="0"/>
              <a:t>	1.1.2 </a:t>
            </a:r>
            <a:r>
              <a:rPr lang="fr-FR" sz="1600" b="1" dirty="0"/>
              <a:t>Un gène, une enzyme … ou presque</a:t>
            </a:r>
          </a:p>
          <a:p>
            <a:pPr algn="just"/>
            <a:endParaRPr lang="fr-FR" sz="1600" b="1" dirty="0"/>
          </a:p>
          <a:p>
            <a:pPr algn="just"/>
            <a:r>
              <a:rPr lang="fr-FR" b="1" dirty="0"/>
              <a:t>	</a:t>
            </a:r>
            <a:r>
              <a:rPr lang="fr-FR" sz="1600" b="1" dirty="0" smtClean="0"/>
              <a:t>1.2 </a:t>
            </a:r>
            <a:r>
              <a:rPr lang="fr-FR" sz="1600" b="1" i="1" dirty="0"/>
              <a:t>Saccharomyces cerevisiae</a:t>
            </a:r>
          </a:p>
          <a:p>
            <a:pPr marL="0" lvl="1" algn="just"/>
            <a:r>
              <a:rPr lang="fr-FR" sz="1600" b="1" dirty="0"/>
              <a:t>	</a:t>
            </a:r>
            <a:r>
              <a:rPr lang="fr-FR" sz="1600" b="1" dirty="0" smtClean="0"/>
              <a:t>	1.2.1. Reproduction</a:t>
            </a:r>
          </a:p>
          <a:p>
            <a:pPr marL="0" lvl="1" algn="just"/>
            <a:r>
              <a:rPr lang="fr-FR" sz="1600" b="1" dirty="0"/>
              <a:t>	</a:t>
            </a:r>
            <a:r>
              <a:rPr lang="fr-FR" sz="1600" b="1" dirty="0" smtClean="0"/>
              <a:t>	1.2.2 </a:t>
            </a:r>
            <a:r>
              <a:rPr lang="fr-FR" sz="1600" b="1" dirty="0"/>
              <a:t>Le test de complémentation fonctionnel (TCF</a:t>
            </a:r>
            <a:r>
              <a:rPr lang="fr-FR" sz="1600" b="1" dirty="0" smtClean="0"/>
              <a:t>)</a:t>
            </a:r>
          </a:p>
          <a:p>
            <a:pPr marL="0" lvl="1" algn="just"/>
            <a:endParaRPr lang="fr-FR" sz="1600" b="1" dirty="0" smtClean="0"/>
          </a:p>
          <a:p>
            <a:pPr marL="0" lvl="1" algn="just"/>
            <a:r>
              <a:rPr lang="fr-FR" b="1" dirty="0"/>
              <a:t>2</a:t>
            </a:r>
            <a:r>
              <a:rPr lang="fr-FR" b="1" dirty="0" smtClean="0"/>
              <a:t>. </a:t>
            </a:r>
            <a:r>
              <a:rPr lang="fr-FR" b="1" dirty="0" err="1" smtClean="0"/>
              <a:t>Haploides</a:t>
            </a:r>
            <a:r>
              <a:rPr lang="fr-FR" b="1" dirty="0" smtClean="0"/>
              <a:t> chez les végétaux</a:t>
            </a:r>
            <a:endParaRPr lang="fr-FR" b="1" dirty="0"/>
          </a:p>
          <a:p>
            <a:pPr algn="just"/>
            <a:endParaRPr lang="fr-FR" sz="1050" b="1" dirty="0"/>
          </a:p>
          <a:p>
            <a:pPr algn="just"/>
            <a:r>
              <a:rPr lang="fr-FR" b="1" dirty="0"/>
              <a:t>3</a:t>
            </a:r>
            <a:r>
              <a:rPr lang="fr-FR" b="1" dirty="0" smtClean="0"/>
              <a:t>. </a:t>
            </a:r>
            <a:r>
              <a:rPr lang="fr-FR" b="1" dirty="0"/>
              <a:t>Haploïdes </a:t>
            </a:r>
            <a:r>
              <a:rPr lang="fr-FR" b="1" dirty="0" smtClean="0"/>
              <a:t>et parthénogénèse chez les animaux:</a:t>
            </a:r>
            <a:endParaRPr lang="fr-FR" b="1" dirty="0"/>
          </a:p>
          <a:p>
            <a:pPr algn="just"/>
            <a:r>
              <a:rPr lang="fr-FR" b="1" dirty="0"/>
              <a:t>	</a:t>
            </a:r>
            <a:r>
              <a:rPr lang="fr-FR" sz="1600" b="1" dirty="0"/>
              <a:t>3</a:t>
            </a:r>
            <a:r>
              <a:rPr lang="fr-FR" sz="1600" b="1" dirty="0" smtClean="0"/>
              <a:t>.1 </a:t>
            </a:r>
            <a:r>
              <a:rPr lang="fr-FR" sz="1600" b="1" dirty="0"/>
              <a:t>Les insectes</a:t>
            </a:r>
          </a:p>
          <a:p>
            <a:pPr algn="just"/>
            <a:r>
              <a:rPr lang="fr-FR" sz="1600" b="1" dirty="0"/>
              <a:t>	</a:t>
            </a:r>
            <a:r>
              <a:rPr lang="fr-FR" sz="1600" b="1" dirty="0" smtClean="0"/>
              <a:t>3.2 </a:t>
            </a:r>
            <a:r>
              <a:rPr lang="fr-FR" sz="1600" b="1" dirty="0"/>
              <a:t>Parthénogénèse et vertébrés </a:t>
            </a:r>
          </a:p>
          <a:p>
            <a:pPr algn="just"/>
            <a:r>
              <a:rPr lang="fr-FR" sz="1600" b="1" dirty="0"/>
              <a:t>	</a:t>
            </a:r>
            <a:r>
              <a:rPr lang="fr-FR" b="1" dirty="0"/>
              <a:t>	</a:t>
            </a:r>
            <a:endParaRPr lang="fr-FR" sz="1050" b="1" dirty="0"/>
          </a:p>
          <a:p>
            <a:pPr algn="just"/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32674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290795" y="1768789"/>
            <a:ext cx="616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M1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20844" y="3400886"/>
            <a:ext cx="638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M2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1220444" y="1509061"/>
            <a:ext cx="4887656" cy="2817646"/>
            <a:chOff x="2059224" y="3363453"/>
            <a:chExt cx="4961047" cy="2817646"/>
          </a:xfrm>
        </p:grpSpPr>
        <p:grpSp>
          <p:nvGrpSpPr>
            <p:cNvPr id="6" name="Groupe 5"/>
            <p:cNvGrpSpPr/>
            <p:nvPr/>
          </p:nvGrpSpPr>
          <p:grpSpPr>
            <a:xfrm>
              <a:off x="2059224" y="3363453"/>
              <a:ext cx="4961047" cy="2817646"/>
              <a:chOff x="2059224" y="3363453"/>
              <a:chExt cx="4961047" cy="2817646"/>
            </a:xfrm>
          </p:grpSpPr>
          <p:pic>
            <p:nvPicPr>
              <p:cNvPr id="3" name="Image 2" descr="Capture d’écran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9224" y="3462685"/>
                <a:ext cx="4961047" cy="2469094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 rot="21434541">
                <a:off x="2643062" y="3363453"/>
                <a:ext cx="792088" cy="4320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" name="Rectangle 4"/>
              <p:cNvSpPr/>
              <p:nvPr/>
            </p:nvSpPr>
            <p:spPr>
              <a:xfrm rot="191734">
                <a:off x="2642668" y="5539502"/>
                <a:ext cx="852771" cy="641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Ellipse 7"/>
            <p:cNvSpPr/>
            <p:nvPr/>
          </p:nvSpPr>
          <p:spPr>
            <a:xfrm>
              <a:off x="4392384" y="4493130"/>
              <a:ext cx="360040" cy="3600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852246" y="2487800"/>
            <a:ext cx="129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haploïde</a:t>
            </a:r>
          </a:p>
          <a:p>
            <a:pPr algn="ctr"/>
            <a:r>
              <a:rPr lang="fr-FR" b="1" dirty="0"/>
              <a:t>auxotrophe</a:t>
            </a:r>
          </a:p>
        </p:txBody>
      </p:sp>
      <p:sp>
        <p:nvSpPr>
          <p:cNvPr id="13" name="Rectangle 12"/>
          <p:cNvSpPr/>
          <p:nvPr/>
        </p:nvSpPr>
        <p:spPr>
          <a:xfrm rot="2518220">
            <a:off x="4635963" y="2871379"/>
            <a:ext cx="1365741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5706392" y="2857655"/>
            <a:ext cx="255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diploïde hétérozygote</a:t>
            </a:r>
          </a:p>
          <a:p>
            <a:pPr algn="ctr"/>
            <a:r>
              <a:rPr lang="fr-FR" b="1" dirty="0" err="1"/>
              <a:t>prototrophe</a:t>
            </a:r>
            <a:endParaRPr lang="fr-FR" b="1" dirty="0"/>
          </a:p>
        </p:txBody>
      </p:sp>
      <p:grpSp>
        <p:nvGrpSpPr>
          <p:cNvPr id="61" name="Groupe 60"/>
          <p:cNvGrpSpPr/>
          <p:nvPr/>
        </p:nvGrpSpPr>
        <p:grpSpPr>
          <a:xfrm>
            <a:off x="771862" y="980728"/>
            <a:ext cx="1558441" cy="461665"/>
            <a:chOff x="1553245" y="2301453"/>
            <a:chExt cx="1581842" cy="461665"/>
          </a:xfrm>
        </p:grpSpPr>
        <p:grpSp>
          <p:nvGrpSpPr>
            <p:cNvPr id="49" name="Groupe 48"/>
            <p:cNvGrpSpPr/>
            <p:nvPr/>
          </p:nvGrpSpPr>
          <p:grpSpPr>
            <a:xfrm>
              <a:off x="1553245" y="2442276"/>
              <a:ext cx="1581842" cy="180020"/>
              <a:chOff x="1589517" y="2506255"/>
              <a:chExt cx="1581842" cy="180020"/>
            </a:xfrm>
          </p:grpSpPr>
          <p:cxnSp>
            <p:nvCxnSpPr>
              <p:cNvPr id="22" name="Connecteur droit 21"/>
              <p:cNvCxnSpPr/>
              <p:nvPr/>
            </p:nvCxnSpPr>
            <p:spPr>
              <a:xfrm>
                <a:off x="1589517" y="2596265"/>
                <a:ext cx="15818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1819573" y="2506255"/>
                <a:ext cx="372193" cy="180020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476977" y="2506255"/>
                <a:ext cx="372193" cy="18002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3" name="ZoneTexte 32"/>
            <p:cNvSpPr txBox="1"/>
            <p:nvPr/>
          </p:nvSpPr>
          <p:spPr>
            <a:xfrm>
              <a:off x="1741716" y="2301453"/>
              <a:ext cx="443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/>
                <a:t>X</a:t>
              </a:r>
            </a:p>
          </p:txBody>
        </p:sp>
      </p:grpSp>
      <p:grpSp>
        <p:nvGrpSpPr>
          <p:cNvPr id="56" name="Groupe 55"/>
          <p:cNvGrpSpPr/>
          <p:nvPr/>
        </p:nvGrpSpPr>
        <p:grpSpPr>
          <a:xfrm>
            <a:off x="771862" y="4150351"/>
            <a:ext cx="1558441" cy="461665"/>
            <a:chOff x="3135087" y="5675269"/>
            <a:chExt cx="1581842" cy="461665"/>
          </a:xfrm>
        </p:grpSpPr>
        <p:grpSp>
          <p:nvGrpSpPr>
            <p:cNvPr id="50" name="Groupe 49"/>
            <p:cNvGrpSpPr/>
            <p:nvPr/>
          </p:nvGrpSpPr>
          <p:grpSpPr>
            <a:xfrm>
              <a:off x="3135087" y="5811524"/>
              <a:ext cx="1581842" cy="180020"/>
              <a:chOff x="1589517" y="2506255"/>
              <a:chExt cx="1581842" cy="180020"/>
            </a:xfrm>
          </p:grpSpPr>
          <p:cxnSp>
            <p:nvCxnSpPr>
              <p:cNvPr id="51" name="Connecteur droit 50"/>
              <p:cNvCxnSpPr/>
              <p:nvPr/>
            </p:nvCxnSpPr>
            <p:spPr>
              <a:xfrm>
                <a:off x="1589517" y="2596265"/>
                <a:ext cx="15818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/>
              <p:cNvSpPr/>
              <p:nvPr/>
            </p:nvSpPr>
            <p:spPr>
              <a:xfrm>
                <a:off x="1819573" y="2506255"/>
                <a:ext cx="372193" cy="180020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2476977" y="2506255"/>
                <a:ext cx="372193" cy="18002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5" name="ZoneTexte 54"/>
            <p:cNvSpPr txBox="1"/>
            <p:nvPr/>
          </p:nvSpPr>
          <p:spPr>
            <a:xfrm>
              <a:off x="3986770" y="5675269"/>
              <a:ext cx="443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/>
                <a:t>X</a:t>
              </a:r>
            </a:p>
          </p:txBody>
        </p:sp>
      </p:grpSp>
      <p:grpSp>
        <p:nvGrpSpPr>
          <p:cNvPr id="62" name="Groupe 61"/>
          <p:cNvGrpSpPr/>
          <p:nvPr/>
        </p:nvGrpSpPr>
        <p:grpSpPr>
          <a:xfrm>
            <a:off x="6204141" y="1768789"/>
            <a:ext cx="1558441" cy="461665"/>
            <a:chOff x="1553245" y="2301453"/>
            <a:chExt cx="1581842" cy="461665"/>
          </a:xfrm>
        </p:grpSpPr>
        <p:grpSp>
          <p:nvGrpSpPr>
            <p:cNvPr id="63" name="Groupe 62"/>
            <p:cNvGrpSpPr/>
            <p:nvPr/>
          </p:nvGrpSpPr>
          <p:grpSpPr>
            <a:xfrm>
              <a:off x="1553245" y="2442276"/>
              <a:ext cx="1581842" cy="180020"/>
              <a:chOff x="1589517" y="2506255"/>
              <a:chExt cx="1581842" cy="180020"/>
            </a:xfrm>
          </p:grpSpPr>
          <p:cxnSp>
            <p:nvCxnSpPr>
              <p:cNvPr id="65" name="Connecteur droit 64"/>
              <p:cNvCxnSpPr/>
              <p:nvPr/>
            </p:nvCxnSpPr>
            <p:spPr>
              <a:xfrm>
                <a:off x="1589517" y="2596265"/>
                <a:ext cx="15818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tangle 65"/>
              <p:cNvSpPr/>
              <p:nvPr/>
            </p:nvSpPr>
            <p:spPr>
              <a:xfrm>
                <a:off x="1819573" y="2506255"/>
                <a:ext cx="372193" cy="180020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476977" y="2506255"/>
                <a:ext cx="372193" cy="18002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4" name="ZoneTexte 63"/>
            <p:cNvSpPr txBox="1"/>
            <p:nvPr/>
          </p:nvSpPr>
          <p:spPr>
            <a:xfrm>
              <a:off x="1741716" y="2301453"/>
              <a:ext cx="443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/>
                <a:t>X</a:t>
              </a:r>
            </a:p>
          </p:txBody>
        </p:sp>
      </p:grpSp>
      <p:grpSp>
        <p:nvGrpSpPr>
          <p:cNvPr id="68" name="Groupe 67"/>
          <p:cNvGrpSpPr/>
          <p:nvPr/>
        </p:nvGrpSpPr>
        <p:grpSpPr>
          <a:xfrm>
            <a:off x="6204141" y="2177073"/>
            <a:ext cx="1558441" cy="461665"/>
            <a:chOff x="3135087" y="5675269"/>
            <a:chExt cx="1581842" cy="461665"/>
          </a:xfrm>
        </p:grpSpPr>
        <p:grpSp>
          <p:nvGrpSpPr>
            <p:cNvPr id="69" name="Groupe 68"/>
            <p:cNvGrpSpPr/>
            <p:nvPr/>
          </p:nvGrpSpPr>
          <p:grpSpPr>
            <a:xfrm>
              <a:off x="3135087" y="5811524"/>
              <a:ext cx="1581842" cy="180020"/>
              <a:chOff x="1589517" y="2506255"/>
              <a:chExt cx="1581842" cy="180020"/>
            </a:xfrm>
          </p:grpSpPr>
          <p:cxnSp>
            <p:nvCxnSpPr>
              <p:cNvPr id="71" name="Connecteur droit 70"/>
              <p:cNvCxnSpPr/>
              <p:nvPr/>
            </p:nvCxnSpPr>
            <p:spPr>
              <a:xfrm>
                <a:off x="1589517" y="2596265"/>
                <a:ext cx="15818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/>
              <p:cNvSpPr/>
              <p:nvPr/>
            </p:nvSpPr>
            <p:spPr>
              <a:xfrm>
                <a:off x="1819573" y="2506255"/>
                <a:ext cx="372193" cy="180020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2476977" y="2506255"/>
                <a:ext cx="372193" cy="18002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0" name="ZoneTexte 69"/>
            <p:cNvSpPr txBox="1"/>
            <p:nvPr/>
          </p:nvSpPr>
          <p:spPr>
            <a:xfrm>
              <a:off x="3986770" y="5675269"/>
              <a:ext cx="443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/>
                <a:t>X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384821" y="1916832"/>
            <a:ext cx="401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398360" y="3524543"/>
            <a:ext cx="401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Symbol" pitchFamily="18" charset="2"/>
              </a:rPr>
              <a:t>a</a:t>
            </a:r>
          </a:p>
        </p:txBody>
      </p:sp>
      <p:cxnSp>
        <p:nvCxnSpPr>
          <p:cNvPr id="30" name="Connecteur droit avec flèche 29"/>
          <p:cNvCxnSpPr>
            <a:stCxn id="38" idx="0"/>
          </p:cNvCxnSpPr>
          <p:nvPr/>
        </p:nvCxnSpPr>
        <p:spPr>
          <a:xfrm flipV="1">
            <a:off x="4772162" y="3600942"/>
            <a:ext cx="1702626" cy="137942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>
            <a:stCxn id="38" idx="0"/>
          </p:cNvCxnSpPr>
          <p:nvPr/>
        </p:nvCxnSpPr>
        <p:spPr>
          <a:xfrm flipH="1" flipV="1">
            <a:off x="3128902" y="3956112"/>
            <a:ext cx="1643260" cy="102425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2609188" y="4980364"/>
            <a:ext cx="432594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besoin de différencier </a:t>
            </a:r>
          </a:p>
          <a:p>
            <a:pPr algn="ctr"/>
            <a:r>
              <a:rPr lang="fr-FR" sz="1600" b="1" dirty="0"/>
              <a:t>les haploïdes des diploïdes</a:t>
            </a:r>
          </a:p>
          <a:p>
            <a:pPr algn="ctr"/>
            <a:endParaRPr lang="fr-FR" sz="300" b="1" dirty="0"/>
          </a:p>
          <a:p>
            <a:pPr algn="ctr"/>
            <a:r>
              <a:rPr lang="fr-FR" sz="1600" dirty="0"/>
              <a:t>les mutants doivent également se distinguer par deux mutations auxotrophes: </a:t>
            </a:r>
            <a:r>
              <a:rPr lang="fr-FR" sz="2000" b="1" dirty="0" err="1">
                <a:solidFill>
                  <a:srgbClr val="00B050"/>
                </a:solidFill>
              </a:rPr>
              <a:t>ura</a:t>
            </a:r>
            <a:r>
              <a:rPr lang="fr-FR" sz="2000" b="1" baseline="30000" dirty="0">
                <a:solidFill>
                  <a:srgbClr val="00B050"/>
                </a:solidFill>
              </a:rPr>
              <a:t>-</a:t>
            </a:r>
            <a:r>
              <a:rPr lang="fr-FR" sz="2000" dirty="0"/>
              <a:t> </a:t>
            </a:r>
            <a:r>
              <a:rPr lang="fr-FR" sz="1600" dirty="0"/>
              <a:t>et </a:t>
            </a:r>
            <a:r>
              <a:rPr lang="fr-FR" sz="2000" b="1" dirty="0" err="1">
                <a:solidFill>
                  <a:srgbClr val="00B050"/>
                </a:solidFill>
              </a:rPr>
              <a:t>ade</a:t>
            </a:r>
            <a:r>
              <a:rPr lang="fr-FR" sz="2000" b="1" baseline="30000" dirty="0">
                <a:solidFill>
                  <a:srgbClr val="00B050"/>
                </a:solidFill>
              </a:rPr>
              <a:t>-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257159" y="2338175"/>
            <a:ext cx="684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00B050"/>
                </a:solidFill>
              </a:rPr>
              <a:t>ura</a:t>
            </a:r>
            <a:r>
              <a:rPr lang="fr-FR" sz="2000" b="1" baseline="30000" dirty="0">
                <a:solidFill>
                  <a:srgbClr val="00B050"/>
                </a:solidFill>
              </a:rPr>
              <a:t>-</a:t>
            </a:r>
            <a:endParaRPr lang="fr-FR" sz="2000" dirty="0"/>
          </a:p>
        </p:txBody>
      </p:sp>
      <p:sp>
        <p:nvSpPr>
          <p:cNvPr id="74" name="ZoneTexte 73"/>
          <p:cNvSpPr txBox="1"/>
          <p:nvPr/>
        </p:nvSpPr>
        <p:spPr>
          <a:xfrm>
            <a:off x="314404" y="3991924"/>
            <a:ext cx="684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00B050"/>
                </a:solidFill>
              </a:rPr>
              <a:t>ade</a:t>
            </a:r>
            <a:r>
              <a:rPr lang="fr-FR" sz="2000" b="1" baseline="30000" dirty="0">
                <a:solidFill>
                  <a:srgbClr val="00B050"/>
                </a:solidFill>
              </a:rPr>
              <a:t>-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7646483" y="1768789"/>
            <a:ext cx="1240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00B050"/>
                </a:solidFill>
              </a:rPr>
              <a:t>ura</a:t>
            </a:r>
            <a:r>
              <a:rPr lang="fr-FR" sz="2000" b="1" baseline="30000" dirty="0">
                <a:solidFill>
                  <a:srgbClr val="00B050"/>
                </a:solidFill>
              </a:rPr>
              <a:t>-</a:t>
            </a:r>
            <a:r>
              <a:rPr lang="fr-FR" sz="2000" b="1" dirty="0">
                <a:solidFill>
                  <a:srgbClr val="00B050"/>
                </a:solidFill>
              </a:rPr>
              <a:t>, </a:t>
            </a:r>
            <a:r>
              <a:rPr lang="fr-FR" sz="2000" b="1" dirty="0" err="1">
                <a:solidFill>
                  <a:srgbClr val="00B050"/>
                </a:solidFill>
              </a:rPr>
              <a:t>ade</a:t>
            </a:r>
            <a:r>
              <a:rPr lang="fr-FR" sz="2000" b="1" baseline="30000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7646483" y="2138120"/>
            <a:ext cx="1240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00B050"/>
                </a:solidFill>
              </a:rPr>
              <a:t>ura</a:t>
            </a:r>
            <a:r>
              <a:rPr lang="fr-FR" sz="2000" b="1" baseline="30000" dirty="0">
                <a:solidFill>
                  <a:srgbClr val="00B050"/>
                </a:solidFill>
              </a:rPr>
              <a:t>+</a:t>
            </a:r>
            <a:r>
              <a:rPr lang="fr-FR" sz="2000" b="1" dirty="0">
                <a:solidFill>
                  <a:srgbClr val="00B050"/>
                </a:solidFill>
              </a:rPr>
              <a:t>, </a:t>
            </a:r>
            <a:r>
              <a:rPr lang="fr-FR" sz="2000" b="1" dirty="0" err="1">
                <a:solidFill>
                  <a:srgbClr val="00B050"/>
                </a:solidFill>
              </a:rPr>
              <a:t>ade</a:t>
            </a:r>
            <a:r>
              <a:rPr lang="fr-FR" sz="2000" b="1" baseline="30000" dirty="0">
                <a:solidFill>
                  <a:srgbClr val="00B05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9179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/>
          <p:cNvGrpSpPr/>
          <p:nvPr/>
        </p:nvGrpSpPr>
        <p:grpSpPr>
          <a:xfrm>
            <a:off x="872169" y="1516512"/>
            <a:ext cx="7399662" cy="3795089"/>
            <a:chOff x="755576" y="1516512"/>
            <a:chExt cx="7399662" cy="3795089"/>
          </a:xfrm>
        </p:grpSpPr>
        <p:pic>
          <p:nvPicPr>
            <p:cNvPr id="4" name="Image 3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516512"/>
              <a:ext cx="7399662" cy="3795089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3131840" y="2564904"/>
              <a:ext cx="5760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M1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3977314" y="1882627"/>
              <a:ext cx="576064" cy="5343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fr-FR" sz="1600" dirty="0"/>
                <a:t>M1</a:t>
              </a:r>
            </a:p>
            <a:p>
              <a:pPr algn="ctr">
                <a:lnSpc>
                  <a:spcPts val="1100"/>
                </a:lnSpc>
              </a:pPr>
              <a:r>
                <a:rPr lang="fr-FR" sz="1600" dirty="0"/>
                <a:t>a</a:t>
              </a:r>
            </a:p>
            <a:p>
              <a:pPr algn="ctr">
                <a:lnSpc>
                  <a:spcPts val="1100"/>
                </a:lnSpc>
              </a:pPr>
              <a:r>
                <a:rPr lang="fr-FR" sz="1600" dirty="0" err="1"/>
                <a:t>ura</a:t>
              </a:r>
              <a:r>
                <a:rPr lang="fr-FR" sz="1600" dirty="0"/>
                <a:t>-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3059832" y="2564904"/>
              <a:ext cx="720080" cy="5668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fr-FR" sz="1600" dirty="0"/>
                <a:t>M1</a:t>
              </a:r>
            </a:p>
            <a:p>
              <a:pPr algn="ctr">
                <a:lnSpc>
                  <a:spcPts val="1300"/>
                </a:lnSpc>
              </a:pPr>
              <a:r>
                <a:rPr lang="fr-FR" sz="1600" dirty="0">
                  <a:latin typeface="Symbol" pitchFamily="18" charset="2"/>
                </a:rPr>
                <a:t>a</a:t>
              </a:r>
            </a:p>
            <a:p>
              <a:pPr algn="ctr">
                <a:lnSpc>
                  <a:spcPts val="1300"/>
                </a:lnSpc>
              </a:pPr>
              <a:r>
                <a:rPr lang="fr-FR" sz="1600" dirty="0" err="1"/>
                <a:t>ade</a:t>
              </a:r>
              <a:r>
                <a:rPr lang="fr-FR" sz="1600" dirty="0"/>
                <a:t>-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4685398" y="1882628"/>
              <a:ext cx="576064" cy="5343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fr-FR" sz="1600" dirty="0"/>
                <a:t>M2</a:t>
              </a:r>
            </a:p>
            <a:p>
              <a:pPr algn="ctr">
                <a:lnSpc>
                  <a:spcPts val="1100"/>
                </a:lnSpc>
              </a:pPr>
              <a:r>
                <a:rPr lang="fr-FR" sz="1600" dirty="0"/>
                <a:t>a</a:t>
              </a:r>
            </a:p>
            <a:p>
              <a:pPr algn="ctr">
                <a:lnSpc>
                  <a:spcPts val="1100"/>
                </a:lnSpc>
              </a:pPr>
              <a:r>
                <a:rPr lang="fr-FR" sz="1600" dirty="0" err="1"/>
                <a:t>ura</a:t>
              </a:r>
              <a:r>
                <a:rPr lang="fr-FR" sz="1600" dirty="0"/>
                <a:t>-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059832" y="3284984"/>
              <a:ext cx="720080" cy="5343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fr-FR" sz="1600" dirty="0"/>
                <a:t>M2</a:t>
              </a:r>
            </a:p>
            <a:p>
              <a:pPr algn="ctr">
                <a:lnSpc>
                  <a:spcPts val="1100"/>
                </a:lnSpc>
              </a:pPr>
              <a:r>
                <a:rPr lang="fr-FR" sz="1600" dirty="0">
                  <a:latin typeface="Symbol" pitchFamily="18" charset="2"/>
                </a:rPr>
                <a:t>a</a:t>
              </a:r>
            </a:p>
            <a:p>
              <a:pPr algn="ctr">
                <a:lnSpc>
                  <a:spcPts val="1100"/>
                </a:lnSpc>
              </a:pPr>
              <a:r>
                <a:rPr lang="fr-FR" sz="1600" dirty="0" err="1"/>
                <a:t>ade</a:t>
              </a:r>
              <a:r>
                <a:rPr lang="fr-FR" sz="1600" dirty="0"/>
                <a:t>-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36096" y="2077270"/>
              <a:ext cx="360040" cy="3397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328084" y="1956326"/>
              <a:ext cx="576064" cy="515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fr-FR" sz="1600" dirty="0"/>
                <a:t>M4</a:t>
              </a:r>
            </a:p>
            <a:p>
              <a:pPr algn="ctr">
                <a:lnSpc>
                  <a:spcPts val="1100"/>
                </a:lnSpc>
              </a:pPr>
              <a:r>
                <a:rPr lang="fr-FR" sz="1600" dirty="0"/>
                <a:t>a</a:t>
              </a:r>
            </a:p>
            <a:p>
              <a:pPr algn="ctr">
                <a:lnSpc>
                  <a:spcPts val="1100"/>
                </a:lnSpc>
              </a:pPr>
              <a:r>
                <a:rPr lang="fr-FR" sz="1600" dirty="0" err="1"/>
                <a:t>ura</a:t>
              </a:r>
              <a:r>
                <a:rPr lang="fr-FR" sz="1600" dirty="0"/>
                <a:t>-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222470" y="3912690"/>
              <a:ext cx="557442" cy="5155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fr-FR" sz="1600" dirty="0"/>
                <a:t>M4</a:t>
              </a:r>
            </a:p>
            <a:p>
              <a:pPr algn="ctr">
                <a:lnSpc>
                  <a:spcPts val="1100"/>
                </a:lnSpc>
              </a:pPr>
              <a:r>
                <a:rPr lang="fr-FR" sz="1600" dirty="0">
                  <a:latin typeface="Symbol" pitchFamily="18" charset="2"/>
                </a:rPr>
                <a:t>a</a:t>
              </a:r>
            </a:p>
            <a:p>
              <a:pPr algn="ctr">
                <a:lnSpc>
                  <a:spcPts val="1100"/>
                </a:lnSpc>
              </a:pPr>
              <a:r>
                <a:rPr lang="fr-FR" sz="1600" dirty="0" err="1"/>
                <a:t>ade</a:t>
              </a:r>
              <a:r>
                <a:rPr lang="fr-FR" sz="1600" dirty="0"/>
                <a:t>-</a:t>
              </a:r>
            </a:p>
          </p:txBody>
        </p:sp>
        <p:cxnSp>
          <p:nvCxnSpPr>
            <p:cNvPr id="14" name="Connecteur droit 13"/>
            <p:cNvCxnSpPr/>
            <p:nvPr/>
          </p:nvCxnSpPr>
          <p:spPr>
            <a:xfrm>
              <a:off x="3195777" y="4365104"/>
              <a:ext cx="53386" cy="631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3880453" y="2539256"/>
              <a:ext cx="545446" cy="630942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fr-FR" dirty="0"/>
                <a:t>M1</a:t>
              </a:r>
            </a:p>
            <a:p>
              <a:pPr algn="ctr">
                <a:lnSpc>
                  <a:spcPts val="1400"/>
                </a:lnSpc>
              </a:pPr>
              <a:r>
                <a:rPr lang="fr-FR" dirty="0"/>
                <a:t>+</a:t>
              </a:r>
            </a:p>
            <a:p>
              <a:pPr algn="ctr">
                <a:lnSpc>
                  <a:spcPts val="1400"/>
                </a:lnSpc>
              </a:pPr>
              <a:r>
                <a:rPr lang="fr-FR" dirty="0"/>
                <a:t>M1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685398" y="3236701"/>
              <a:ext cx="545446" cy="630942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fr-FR" dirty="0"/>
                <a:t>M2</a:t>
              </a:r>
            </a:p>
            <a:p>
              <a:pPr algn="ctr">
                <a:lnSpc>
                  <a:spcPts val="1400"/>
                </a:lnSpc>
              </a:pPr>
              <a:r>
                <a:rPr lang="fr-FR" dirty="0"/>
                <a:t>+</a:t>
              </a:r>
            </a:p>
            <a:p>
              <a:pPr algn="ctr">
                <a:lnSpc>
                  <a:spcPts val="1400"/>
                </a:lnSpc>
              </a:pPr>
              <a:r>
                <a:rPr lang="fr-FR" dirty="0"/>
                <a:t>M2</a:t>
              </a:r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5352850" y="4368426"/>
              <a:ext cx="307810" cy="335103"/>
            </a:xfrm>
            <a:custGeom>
              <a:avLst/>
              <a:gdLst>
                <a:gd name="connsiteX0" fmla="*/ 2921 w 307810"/>
                <a:gd name="connsiteY0" fmla="*/ 29403 h 335103"/>
                <a:gd name="connsiteX1" fmla="*/ 13807 w 307810"/>
                <a:gd name="connsiteY1" fmla="*/ 312431 h 335103"/>
                <a:gd name="connsiteX2" fmla="*/ 68236 w 307810"/>
                <a:gd name="connsiteY2" fmla="*/ 312431 h 335103"/>
                <a:gd name="connsiteX3" fmla="*/ 111779 w 307810"/>
                <a:gd name="connsiteY3" fmla="*/ 268888 h 335103"/>
                <a:gd name="connsiteX4" fmla="*/ 242407 w 307810"/>
                <a:gd name="connsiteY4" fmla="*/ 214460 h 335103"/>
                <a:gd name="connsiteX5" fmla="*/ 296836 w 307810"/>
                <a:gd name="connsiteY5" fmla="*/ 138260 h 335103"/>
                <a:gd name="connsiteX6" fmla="*/ 307721 w 307810"/>
                <a:gd name="connsiteY6" fmla="*/ 62060 h 335103"/>
                <a:gd name="connsiteX7" fmla="*/ 296836 w 307810"/>
                <a:gd name="connsiteY7" fmla="*/ 18517 h 335103"/>
                <a:gd name="connsiteX8" fmla="*/ 231521 w 307810"/>
                <a:gd name="connsiteY8" fmla="*/ 18517 h 335103"/>
                <a:gd name="connsiteX9" fmla="*/ 133550 w 307810"/>
                <a:gd name="connsiteY9" fmla="*/ 7631 h 335103"/>
                <a:gd name="connsiteX10" fmla="*/ 57350 w 307810"/>
                <a:gd name="connsiteY10" fmla="*/ 7631 h 335103"/>
                <a:gd name="connsiteX11" fmla="*/ 2921 w 307810"/>
                <a:gd name="connsiteY11" fmla="*/ 29403 h 33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7810" h="335103">
                  <a:moveTo>
                    <a:pt x="2921" y="29403"/>
                  </a:moveTo>
                  <a:cubicBezTo>
                    <a:pt x="-4336" y="80203"/>
                    <a:pt x="2921" y="265260"/>
                    <a:pt x="13807" y="312431"/>
                  </a:cubicBezTo>
                  <a:cubicBezTo>
                    <a:pt x="24693" y="359602"/>
                    <a:pt x="51907" y="319688"/>
                    <a:pt x="68236" y="312431"/>
                  </a:cubicBezTo>
                  <a:cubicBezTo>
                    <a:pt x="84565" y="305174"/>
                    <a:pt x="82751" y="285216"/>
                    <a:pt x="111779" y="268888"/>
                  </a:cubicBezTo>
                  <a:cubicBezTo>
                    <a:pt x="140807" y="252560"/>
                    <a:pt x="211564" y="236231"/>
                    <a:pt x="242407" y="214460"/>
                  </a:cubicBezTo>
                  <a:cubicBezTo>
                    <a:pt x="273250" y="192689"/>
                    <a:pt x="285950" y="163660"/>
                    <a:pt x="296836" y="138260"/>
                  </a:cubicBezTo>
                  <a:cubicBezTo>
                    <a:pt x="307722" y="112860"/>
                    <a:pt x="307721" y="82017"/>
                    <a:pt x="307721" y="62060"/>
                  </a:cubicBezTo>
                  <a:cubicBezTo>
                    <a:pt x="307721" y="42103"/>
                    <a:pt x="309536" y="25774"/>
                    <a:pt x="296836" y="18517"/>
                  </a:cubicBezTo>
                  <a:cubicBezTo>
                    <a:pt x="284136" y="11260"/>
                    <a:pt x="258735" y="20331"/>
                    <a:pt x="231521" y="18517"/>
                  </a:cubicBezTo>
                  <a:cubicBezTo>
                    <a:pt x="204307" y="16703"/>
                    <a:pt x="162578" y="9445"/>
                    <a:pt x="133550" y="7631"/>
                  </a:cubicBezTo>
                  <a:cubicBezTo>
                    <a:pt x="104522" y="5817"/>
                    <a:pt x="71864" y="5817"/>
                    <a:pt x="57350" y="7631"/>
                  </a:cubicBezTo>
                  <a:cubicBezTo>
                    <a:pt x="42836" y="9445"/>
                    <a:pt x="10178" y="-21397"/>
                    <a:pt x="2921" y="29403"/>
                  </a:cubicBez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à coins arrondis 21"/>
            <p:cNvSpPr/>
            <p:nvPr/>
          </p:nvSpPr>
          <p:spPr>
            <a:xfrm>
              <a:off x="5352850" y="3912690"/>
              <a:ext cx="307810" cy="483970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328084" y="3923508"/>
              <a:ext cx="5837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dirty="0"/>
                <a:t>M4</a:t>
              </a:r>
            </a:p>
            <a:p>
              <a:pPr algn="ctr">
                <a:lnSpc>
                  <a:spcPts val="1200"/>
                </a:lnSpc>
              </a:pPr>
              <a:r>
                <a:rPr lang="fr-FR" dirty="0"/>
                <a:t>+</a:t>
              </a:r>
            </a:p>
            <a:p>
              <a:pPr algn="ctr">
                <a:lnSpc>
                  <a:spcPts val="1200"/>
                </a:lnSpc>
              </a:pPr>
              <a:r>
                <a:rPr lang="fr-FR" dirty="0"/>
                <a:t>M4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909961" y="3245085"/>
              <a:ext cx="545446" cy="630942"/>
            </a:xfrm>
            <a:prstGeom prst="rect">
              <a:avLst/>
            </a:prstGeom>
            <a:solidFill>
              <a:srgbClr val="CCFF33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fr-FR" dirty="0"/>
                <a:t>M1</a:t>
              </a:r>
            </a:p>
            <a:p>
              <a:pPr algn="ctr">
                <a:lnSpc>
                  <a:spcPts val="1400"/>
                </a:lnSpc>
              </a:pPr>
              <a:r>
                <a:rPr lang="fr-FR" dirty="0"/>
                <a:t>+</a:t>
              </a:r>
            </a:p>
            <a:p>
              <a:pPr algn="ctr">
                <a:lnSpc>
                  <a:spcPts val="1400"/>
                </a:lnSpc>
              </a:pPr>
              <a:r>
                <a:rPr lang="fr-FR" dirty="0"/>
                <a:t>M2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3880453" y="3930335"/>
              <a:ext cx="545446" cy="810478"/>
            </a:xfrm>
            <a:prstGeom prst="rect">
              <a:avLst/>
            </a:prstGeom>
            <a:solidFill>
              <a:srgbClr val="CCFF33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fr-FR" dirty="0"/>
                <a:t>M1</a:t>
              </a:r>
            </a:p>
            <a:p>
              <a:pPr algn="ctr">
                <a:lnSpc>
                  <a:spcPts val="1400"/>
                </a:lnSpc>
              </a:pPr>
              <a:r>
                <a:rPr lang="fr-FR" dirty="0"/>
                <a:t>+</a:t>
              </a:r>
            </a:p>
            <a:p>
              <a:pPr algn="ctr">
                <a:lnSpc>
                  <a:spcPts val="1400"/>
                </a:lnSpc>
              </a:pPr>
              <a:r>
                <a:rPr lang="fr-FR" dirty="0"/>
                <a:t>M4</a:t>
              </a:r>
            </a:p>
            <a:p>
              <a:pPr algn="ctr">
                <a:lnSpc>
                  <a:spcPts val="1400"/>
                </a:lnSpc>
              </a:pPr>
              <a:endParaRPr lang="fr-FR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5394706" y="2525440"/>
              <a:ext cx="545446" cy="630942"/>
            </a:xfrm>
            <a:prstGeom prst="rect">
              <a:avLst/>
            </a:prstGeom>
            <a:solidFill>
              <a:srgbClr val="CCFF33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fr-FR" dirty="0"/>
                <a:t>M1</a:t>
              </a:r>
            </a:p>
            <a:p>
              <a:pPr algn="ctr">
                <a:lnSpc>
                  <a:spcPts val="1400"/>
                </a:lnSpc>
              </a:pPr>
              <a:r>
                <a:rPr lang="fr-FR" dirty="0"/>
                <a:t>+</a:t>
              </a:r>
            </a:p>
            <a:p>
              <a:pPr algn="ctr">
                <a:lnSpc>
                  <a:spcPts val="1400"/>
                </a:lnSpc>
              </a:pPr>
              <a:r>
                <a:rPr lang="fr-FR" dirty="0"/>
                <a:t>M4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4685398" y="2500784"/>
              <a:ext cx="545446" cy="630942"/>
            </a:xfrm>
            <a:prstGeom prst="rect">
              <a:avLst/>
            </a:prstGeom>
            <a:solidFill>
              <a:srgbClr val="CCFF33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fr-FR" dirty="0"/>
                <a:t>M1</a:t>
              </a:r>
            </a:p>
            <a:p>
              <a:pPr algn="ctr">
                <a:lnSpc>
                  <a:spcPts val="1400"/>
                </a:lnSpc>
              </a:pPr>
              <a:r>
                <a:rPr lang="fr-FR" dirty="0"/>
                <a:t>+</a:t>
              </a:r>
            </a:p>
            <a:p>
              <a:pPr algn="ctr">
                <a:lnSpc>
                  <a:spcPts val="1400"/>
                </a:lnSpc>
              </a:pPr>
              <a:r>
                <a:rPr lang="fr-FR" dirty="0"/>
                <a:t>M2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5371345" y="3235606"/>
              <a:ext cx="545446" cy="630942"/>
            </a:xfrm>
            <a:prstGeom prst="rect">
              <a:avLst/>
            </a:prstGeom>
            <a:solidFill>
              <a:srgbClr val="CCFF33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fr-FR" dirty="0"/>
                <a:t>M2</a:t>
              </a:r>
            </a:p>
            <a:p>
              <a:pPr algn="ctr">
                <a:lnSpc>
                  <a:spcPts val="1400"/>
                </a:lnSpc>
              </a:pPr>
              <a:r>
                <a:rPr lang="fr-FR" dirty="0"/>
                <a:t>+</a:t>
              </a:r>
            </a:p>
            <a:p>
              <a:pPr algn="ctr">
                <a:lnSpc>
                  <a:spcPts val="1400"/>
                </a:lnSpc>
              </a:pPr>
              <a:r>
                <a:rPr lang="fr-FR" dirty="0"/>
                <a:t>M4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4651399" y="3923508"/>
              <a:ext cx="545446" cy="810478"/>
            </a:xfrm>
            <a:prstGeom prst="rect">
              <a:avLst/>
            </a:prstGeom>
            <a:solidFill>
              <a:srgbClr val="CCFF33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fr-FR" dirty="0"/>
                <a:t>M2</a:t>
              </a:r>
            </a:p>
            <a:p>
              <a:pPr algn="ctr">
                <a:lnSpc>
                  <a:spcPts val="1400"/>
                </a:lnSpc>
              </a:pPr>
              <a:r>
                <a:rPr lang="fr-FR" dirty="0"/>
                <a:t>+</a:t>
              </a:r>
            </a:p>
            <a:p>
              <a:pPr algn="ctr">
                <a:lnSpc>
                  <a:spcPts val="1400"/>
                </a:lnSpc>
              </a:pPr>
              <a:r>
                <a:rPr lang="fr-FR" dirty="0"/>
                <a:t>M4</a:t>
              </a:r>
            </a:p>
            <a:p>
              <a:pPr algn="ctr">
                <a:lnSpc>
                  <a:spcPts val="1400"/>
                </a:lnSpc>
              </a:pP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59665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1043608" y="44624"/>
            <a:ext cx="6582408" cy="6800803"/>
            <a:chOff x="1403648" y="116632"/>
            <a:chExt cx="6582408" cy="6800803"/>
          </a:xfrm>
        </p:grpSpPr>
        <p:grpSp>
          <p:nvGrpSpPr>
            <p:cNvPr id="6" name="Groupe 5"/>
            <p:cNvGrpSpPr/>
            <p:nvPr/>
          </p:nvGrpSpPr>
          <p:grpSpPr>
            <a:xfrm>
              <a:off x="1403648" y="116632"/>
              <a:ext cx="6582408" cy="6800803"/>
              <a:chOff x="1403648" y="334396"/>
              <a:chExt cx="6582408" cy="6800803"/>
            </a:xfrm>
          </p:grpSpPr>
          <p:pic>
            <p:nvPicPr>
              <p:cNvPr id="2" name="Image 1" descr="Capture d’écran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3648" y="1093708"/>
                <a:ext cx="6582408" cy="3026732"/>
              </a:xfrm>
              <a:prstGeom prst="rect">
                <a:avLst/>
              </a:prstGeom>
            </p:spPr>
          </p:pic>
          <p:sp>
            <p:nvSpPr>
              <p:cNvPr id="3" name="ZoneTexte 2"/>
              <p:cNvSpPr txBox="1"/>
              <p:nvPr/>
            </p:nvSpPr>
            <p:spPr>
              <a:xfrm>
                <a:off x="2051720" y="334397"/>
                <a:ext cx="20882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milieu minimum</a:t>
                </a:r>
              </a:p>
              <a:p>
                <a:pPr algn="ctr"/>
                <a:r>
                  <a:rPr lang="fr-FR" dirty="0"/>
                  <a:t>+ </a:t>
                </a:r>
                <a:r>
                  <a:rPr lang="fr-FR" dirty="0" err="1"/>
                  <a:t>ura</a:t>
                </a:r>
                <a:r>
                  <a:rPr lang="fr-FR" dirty="0"/>
                  <a:t> + </a:t>
                </a:r>
                <a:r>
                  <a:rPr lang="fr-FR" dirty="0" err="1"/>
                  <a:t>ade</a:t>
                </a:r>
                <a:r>
                  <a:rPr lang="fr-FR" dirty="0"/>
                  <a:t> + P</a:t>
                </a:r>
              </a:p>
            </p:txBody>
          </p:sp>
          <p:sp>
            <p:nvSpPr>
              <p:cNvPr id="4" name="ZoneTexte 3"/>
              <p:cNvSpPr txBox="1"/>
              <p:nvPr/>
            </p:nvSpPr>
            <p:spPr>
              <a:xfrm>
                <a:off x="5364088" y="334396"/>
                <a:ext cx="20882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milieu minimum</a:t>
                </a:r>
              </a:p>
              <a:p>
                <a:pPr algn="ctr"/>
                <a:r>
                  <a:rPr lang="fr-FR" dirty="0"/>
                  <a:t> + P</a:t>
                </a:r>
              </a:p>
            </p:txBody>
          </p:sp>
          <p:pic>
            <p:nvPicPr>
              <p:cNvPr id="5" name="Image 4" descr="Capture d’écran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0655" y="4112867"/>
                <a:ext cx="3137468" cy="3022332"/>
              </a:xfrm>
              <a:prstGeom prst="rect">
                <a:avLst/>
              </a:prstGeom>
            </p:spPr>
          </p:pic>
          <p:sp>
            <p:nvSpPr>
              <p:cNvPr id="7" name="ZoneTexte 6"/>
              <p:cNvSpPr txBox="1"/>
              <p:nvPr/>
            </p:nvSpPr>
            <p:spPr>
              <a:xfrm>
                <a:off x="3851920" y="3497397"/>
                <a:ext cx="208823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milieu</a:t>
                </a:r>
              </a:p>
              <a:p>
                <a:pPr algn="ctr"/>
                <a:r>
                  <a:rPr lang="fr-FR" dirty="0"/>
                  <a:t> minimum</a:t>
                </a:r>
              </a:p>
              <a:p>
                <a:pPr algn="ctr"/>
                <a:r>
                  <a:rPr lang="fr-FR" dirty="0"/>
                  <a:t> </a:t>
                </a:r>
              </a:p>
            </p:txBody>
          </p:sp>
        </p:grpSp>
        <p:sp>
          <p:nvSpPr>
            <p:cNvPr id="8" name="ZoneTexte 7"/>
            <p:cNvSpPr txBox="1"/>
            <p:nvPr/>
          </p:nvSpPr>
          <p:spPr>
            <a:xfrm>
              <a:off x="4427984" y="413978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1        2      4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826719" y="4654353"/>
              <a:ext cx="31323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1 </a:t>
              </a:r>
            </a:p>
            <a:p>
              <a:r>
                <a:rPr lang="fr-FR" dirty="0"/>
                <a:t>  </a:t>
              </a:r>
            </a:p>
            <a:p>
              <a:r>
                <a:rPr lang="fr-FR" dirty="0"/>
                <a:t>2  </a:t>
              </a:r>
            </a:p>
            <a:p>
              <a:r>
                <a:rPr lang="fr-FR" dirty="0"/>
                <a:t> </a:t>
              </a:r>
            </a:p>
            <a:p>
              <a:r>
                <a:rPr lang="fr-FR" dirty="0"/>
                <a:t>4</a:t>
              </a: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6048164" y="4437112"/>
            <a:ext cx="2987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M1 complémente M2</a:t>
            </a:r>
          </a:p>
          <a:p>
            <a:r>
              <a:rPr lang="fr-FR" dirty="0"/>
              <a:t>M2 complémente M4</a:t>
            </a:r>
          </a:p>
          <a:p>
            <a:r>
              <a:rPr lang="fr-FR" dirty="0"/>
              <a:t>M1 ne complémente pas M4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64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3" y="548680"/>
            <a:ext cx="7716034" cy="532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0" y="1268641"/>
            <a:ext cx="7613040" cy="4968671"/>
          </a:xfrm>
          <a:prstGeom prst="rect">
            <a:avLst/>
          </a:prstGeom>
        </p:spPr>
      </p:pic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0" y="5517113"/>
            <a:ext cx="434378" cy="72019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85729" y="560874"/>
            <a:ext cx="697254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Les diploïdes homozygotes restent auxotrophe pour P</a:t>
            </a:r>
          </a:p>
          <a:p>
            <a:pPr algn="ctr"/>
            <a:r>
              <a:rPr lang="fr-FR" sz="2000" dirty="0"/>
              <a:t>ce sont des contrôles</a:t>
            </a:r>
          </a:p>
        </p:txBody>
      </p:sp>
    </p:spTree>
    <p:extLst>
      <p:ext uri="{BB962C8B-B14F-4D97-AF65-F5344CB8AC3E}">
        <p14:creationId xmlns:p14="http://schemas.microsoft.com/office/powerpoint/2010/main" val="340650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849307" y="773199"/>
            <a:ext cx="7445386" cy="5311601"/>
            <a:chOff x="849307" y="773199"/>
            <a:chExt cx="7445386" cy="5311601"/>
          </a:xfrm>
        </p:grpSpPr>
        <p:pic>
          <p:nvPicPr>
            <p:cNvPr id="3" name="Image 2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07" y="773199"/>
              <a:ext cx="7445386" cy="5311601"/>
            </a:xfrm>
            <a:prstGeom prst="rect">
              <a:avLst/>
            </a:prstGeom>
          </p:spPr>
        </p:pic>
        <p:pic>
          <p:nvPicPr>
            <p:cNvPr id="4" name="Image 3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07" y="5314909"/>
              <a:ext cx="175275" cy="720199"/>
            </a:xfrm>
            <a:prstGeom prst="rect">
              <a:avLst/>
            </a:prstGeom>
          </p:spPr>
        </p:pic>
        <p:pic>
          <p:nvPicPr>
            <p:cNvPr id="5" name="Image 4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0315" y="5362656"/>
              <a:ext cx="434378" cy="720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972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10" y="765579"/>
            <a:ext cx="7148180" cy="532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849307" y="765579"/>
            <a:ext cx="7445386" cy="5326842"/>
            <a:chOff x="849307" y="765579"/>
            <a:chExt cx="7445386" cy="5326842"/>
          </a:xfrm>
        </p:grpSpPr>
        <p:pic>
          <p:nvPicPr>
            <p:cNvPr id="2" name="Image 1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07" y="765579"/>
              <a:ext cx="7445386" cy="5326842"/>
            </a:xfrm>
            <a:prstGeom prst="rect">
              <a:avLst/>
            </a:prstGeom>
          </p:spPr>
        </p:pic>
        <p:pic>
          <p:nvPicPr>
            <p:cNvPr id="3" name="Image 2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0315" y="5372222"/>
              <a:ext cx="434378" cy="720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429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10" y="476672"/>
            <a:ext cx="7148180" cy="5364945"/>
          </a:xfrm>
          <a:prstGeom prst="rect">
            <a:avLst/>
          </a:prstGeom>
        </p:spPr>
      </p:pic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10" y="5085184"/>
            <a:ext cx="434378" cy="72019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97988" y="6077954"/>
            <a:ext cx="594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ym typeface="Symbol"/>
              </a:rPr>
              <a:t>  3 gènes (au moins) sont impliquée dans la synthèse de P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45949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e 38"/>
          <p:cNvGrpSpPr/>
          <p:nvPr/>
        </p:nvGrpSpPr>
        <p:grpSpPr>
          <a:xfrm>
            <a:off x="38085" y="260648"/>
            <a:ext cx="9067831" cy="6336704"/>
            <a:chOff x="-20719" y="260648"/>
            <a:chExt cx="9067831" cy="6336704"/>
          </a:xfrm>
        </p:grpSpPr>
        <p:grpSp>
          <p:nvGrpSpPr>
            <p:cNvPr id="12" name="Groupe 11"/>
            <p:cNvGrpSpPr/>
            <p:nvPr/>
          </p:nvGrpSpPr>
          <p:grpSpPr>
            <a:xfrm>
              <a:off x="-20719" y="260648"/>
              <a:ext cx="6408712" cy="6336704"/>
              <a:chOff x="-36512" y="95442"/>
              <a:chExt cx="6408712" cy="6336704"/>
            </a:xfrm>
          </p:grpSpPr>
          <p:pic>
            <p:nvPicPr>
              <p:cNvPr id="2" name="Image 1" descr="Capture d’écran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4393" y="1196752"/>
                <a:ext cx="5387807" cy="5235394"/>
              </a:xfrm>
              <a:prstGeom prst="rect">
                <a:avLst/>
              </a:prstGeom>
            </p:spPr>
          </p:pic>
          <p:sp>
            <p:nvSpPr>
              <p:cNvPr id="3" name="ZoneTexte 2"/>
              <p:cNvSpPr txBox="1"/>
              <p:nvPr/>
            </p:nvSpPr>
            <p:spPr>
              <a:xfrm>
                <a:off x="1716520" y="95442"/>
                <a:ext cx="3923552" cy="369332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Electrophorèse bidimensionnelle (2D) </a:t>
                </a:r>
              </a:p>
            </p:txBody>
          </p:sp>
          <p:cxnSp>
            <p:nvCxnSpPr>
              <p:cNvPr id="5" name="Connecteur droit avec flèche 4"/>
              <p:cNvCxnSpPr/>
              <p:nvPr/>
            </p:nvCxnSpPr>
            <p:spPr>
              <a:xfrm>
                <a:off x="648017" y="1484784"/>
                <a:ext cx="0" cy="410445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ZoneTexte 5"/>
              <p:cNvSpPr txBox="1"/>
              <p:nvPr/>
            </p:nvSpPr>
            <p:spPr>
              <a:xfrm>
                <a:off x="-36512" y="965919"/>
                <a:ext cx="13563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FF0000"/>
                    </a:solidFill>
                  </a:rPr>
                  <a:t>migration selon la taille (</a:t>
                </a:r>
                <a:r>
                  <a:rPr lang="fr-FR" sz="1400" b="1" dirty="0" err="1">
                    <a:solidFill>
                      <a:srgbClr val="FF0000"/>
                    </a:solidFill>
                  </a:rPr>
                  <a:t>Kd</a:t>
                </a:r>
                <a:r>
                  <a:rPr lang="fr-FR" sz="1400" b="1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  <p:sp>
            <p:nvSpPr>
              <p:cNvPr id="7" name="ZoneTexte 6"/>
              <p:cNvSpPr txBox="1"/>
              <p:nvPr/>
            </p:nvSpPr>
            <p:spPr>
              <a:xfrm>
                <a:off x="1136711" y="674069"/>
                <a:ext cx="14401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00B0F0"/>
                    </a:solidFill>
                  </a:rPr>
                  <a:t>migration selon la charge  (</a:t>
                </a:r>
                <a:r>
                  <a:rPr lang="fr-FR" sz="1400" b="1" dirty="0" err="1">
                    <a:solidFill>
                      <a:srgbClr val="00B0F0"/>
                    </a:solidFill>
                  </a:rPr>
                  <a:t>pI</a:t>
                </a:r>
                <a:r>
                  <a:rPr lang="fr-FR" sz="1400" b="1" dirty="0">
                    <a:solidFill>
                      <a:srgbClr val="00B0F0"/>
                    </a:solidFill>
                  </a:rPr>
                  <a:t>)</a:t>
                </a:r>
              </a:p>
            </p:txBody>
          </p:sp>
          <p:cxnSp>
            <p:nvCxnSpPr>
              <p:cNvPr id="9" name="Connecteur droit avec flèche 8"/>
              <p:cNvCxnSpPr/>
              <p:nvPr/>
            </p:nvCxnSpPr>
            <p:spPr>
              <a:xfrm>
                <a:off x="2483768" y="937107"/>
                <a:ext cx="3600400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Ellipse 16"/>
            <p:cNvSpPr/>
            <p:nvPr/>
          </p:nvSpPr>
          <p:spPr>
            <a:xfrm>
              <a:off x="4299761" y="4421967"/>
              <a:ext cx="288032" cy="288032"/>
            </a:xfrm>
            <a:prstGeom prst="ellipse">
              <a:avLst/>
            </a:prstGeom>
            <a:noFill/>
            <a:ln w="28575">
              <a:solidFill>
                <a:srgbClr val="FFD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" name="Connecteur droit avec flèche 23"/>
            <p:cNvCxnSpPr/>
            <p:nvPr/>
          </p:nvCxnSpPr>
          <p:spPr>
            <a:xfrm>
              <a:off x="4443777" y="4744859"/>
              <a:ext cx="0" cy="32976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e 31"/>
            <p:cNvGrpSpPr/>
            <p:nvPr/>
          </p:nvGrpSpPr>
          <p:grpSpPr>
            <a:xfrm>
              <a:off x="6343492" y="3076920"/>
              <a:ext cx="2703620" cy="2690093"/>
              <a:chOff x="6372200" y="2357171"/>
              <a:chExt cx="2703620" cy="2690093"/>
            </a:xfrm>
          </p:grpSpPr>
          <p:pic>
            <p:nvPicPr>
              <p:cNvPr id="16" name="Image 15" descr="Capture d’écran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2200" y="2357171"/>
                <a:ext cx="1242168" cy="2690093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cxnSp>
            <p:nvCxnSpPr>
              <p:cNvPr id="19" name="Connecteur droit avec flèche 18"/>
              <p:cNvCxnSpPr/>
              <p:nvPr/>
            </p:nvCxnSpPr>
            <p:spPr>
              <a:xfrm>
                <a:off x="7308304" y="3356992"/>
                <a:ext cx="556592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19"/>
              <p:cNvCxnSpPr/>
              <p:nvPr/>
            </p:nvCxnSpPr>
            <p:spPr>
              <a:xfrm flipV="1">
                <a:off x="7308304" y="3875402"/>
                <a:ext cx="556592" cy="1538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avec flèche 20"/>
              <p:cNvCxnSpPr/>
              <p:nvPr/>
            </p:nvCxnSpPr>
            <p:spPr>
              <a:xfrm>
                <a:off x="7290332" y="4432785"/>
                <a:ext cx="574564" cy="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Texte 21"/>
              <p:cNvSpPr txBox="1"/>
              <p:nvPr/>
            </p:nvSpPr>
            <p:spPr>
              <a:xfrm>
                <a:off x="7769060" y="3187715"/>
                <a:ext cx="12961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X disparait</a:t>
                </a: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7779676" y="3707205"/>
                <a:ext cx="12961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>
                    <a:solidFill>
                      <a:srgbClr val="FF0000"/>
                    </a:solidFill>
                  </a:rPr>
                  <a:t>X plus courte</a:t>
                </a: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7714006" y="4252690"/>
                <a:ext cx="12961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00B0F0"/>
                    </a:solidFill>
                  </a:rPr>
                  <a:t>X de charge</a:t>
                </a:r>
              </a:p>
              <a:p>
                <a:pPr algn="ctr"/>
                <a:r>
                  <a:rPr lang="fr-FR" sz="1600" b="1" dirty="0">
                    <a:solidFill>
                      <a:srgbClr val="00B0F0"/>
                    </a:solidFill>
                  </a:rPr>
                  <a:t>différente</a:t>
                </a:r>
              </a:p>
            </p:txBody>
          </p:sp>
        </p:grpSp>
        <p:cxnSp>
          <p:nvCxnSpPr>
            <p:cNvPr id="27" name="Connecteur droit avec flèche 26"/>
            <p:cNvCxnSpPr/>
            <p:nvPr/>
          </p:nvCxnSpPr>
          <p:spPr>
            <a:xfrm flipV="1">
              <a:off x="4630193" y="4565983"/>
              <a:ext cx="446852" cy="4869"/>
            </a:xfrm>
            <a:prstGeom prst="straightConnector1">
              <a:avLst/>
            </a:prstGeom>
            <a:ln w="19050">
              <a:solidFill>
                <a:srgbClr val="81DEFF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563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1764" y="2482587"/>
            <a:ext cx="88204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eriod"/>
            </a:pPr>
            <a:r>
              <a:rPr lang="fr-FR" sz="3600" b="1" dirty="0" smtClean="0">
                <a:solidFill>
                  <a:srgbClr val="FF0000"/>
                </a:solidFill>
              </a:rPr>
              <a:t>Champignons </a:t>
            </a:r>
            <a:r>
              <a:rPr lang="fr-FR" sz="3600" b="1" dirty="0" err="1" smtClean="0">
                <a:solidFill>
                  <a:srgbClr val="FF0000"/>
                </a:solidFill>
              </a:rPr>
              <a:t>haploides</a:t>
            </a:r>
            <a:r>
              <a:rPr lang="fr-FR" sz="3600" b="1" dirty="0" smtClean="0">
                <a:solidFill>
                  <a:srgbClr val="FF0000"/>
                </a:solidFill>
              </a:rPr>
              <a:t>: </a:t>
            </a:r>
            <a:r>
              <a:rPr lang="fr-FR" sz="3600" b="1" dirty="0">
                <a:solidFill>
                  <a:srgbClr val="FF0000"/>
                </a:solidFill>
              </a:rPr>
              <a:t>les ascomycètes</a:t>
            </a:r>
          </a:p>
          <a:p>
            <a:pPr marL="742950" indent="-742950" algn="ctr">
              <a:buAutoNum type="arabicPeriod"/>
            </a:pPr>
            <a:endParaRPr lang="fr-FR" sz="3600" b="1" dirty="0">
              <a:solidFill>
                <a:srgbClr val="FF0000"/>
              </a:solidFill>
            </a:endParaRPr>
          </a:p>
          <a:p>
            <a:pPr algn="ctr"/>
            <a:endParaRPr lang="fr-FR" sz="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696514" y="1011463"/>
            <a:ext cx="2507334" cy="1122787"/>
            <a:chOff x="893075" y="1627185"/>
            <a:chExt cx="2470677" cy="1122787"/>
          </a:xfrm>
        </p:grpSpPr>
        <p:sp>
          <p:nvSpPr>
            <p:cNvPr id="4" name="ZoneTexte 3"/>
            <p:cNvSpPr txBox="1"/>
            <p:nvPr/>
          </p:nvSpPr>
          <p:spPr>
            <a:xfrm>
              <a:off x="893075" y="2026604"/>
              <a:ext cx="2232248" cy="33855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mutants auxotrophes</a:t>
              </a:r>
            </a:p>
          </p:txBody>
        </p:sp>
        <p:cxnSp>
          <p:nvCxnSpPr>
            <p:cNvPr id="7" name="Connecteur droit avec flèche 6"/>
            <p:cNvCxnSpPr>
              <a:endCxn id="2" idx="2"/>
            </p:cNvCxnSpPr>
            <p:nvPr/>
          </p:nvCxnSpPr>
          <p:spPr>
            <a:xfrm flipV="1">
              <a:off x="3125323" y="1627185"/>
              <a:ext cx="175730" cy="4117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>
              <a:off x="3126610" y="2365158"/>
              <a:ext cx="237142" cy="38481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/>
          <p:cNvGrpSpPr/>
          <p:nvPr/>
        </p:nvGrpSpPr>
        <p:grpSpPr>
          <a:xfrm>
            <a:off x="1703248" y="1601319"/>
            <a:ext cx="2959593" cy="1435194"/>
            <a:chOff x="1453073" y="2701629"/>
            <a:chExt cx="2916323" cy="1435194"/>
          </a:xfrm>
        </p:grpSpPr>
        <p:sp>
          <p:nvSpPr>
            <p:cNvPr id="19" name="ZoneTexte 18"/>
            <p:cNvSpPr txBox="1"/>
            <p:nvPr/>
          </p:nvSpPr>
          <p:spPr>
            <a:xfrm>
              <a:off x="1453073" y="3234560"/>
              <a:ext cx="2700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i="1" dirty="0"/>
                <a:t>Saccharomyces </a:t>
              </a:r>
              <a:r>
                <a:rPr lang="fr-FR" sz="1600" b="1" i="1" dirty="0" err="1"/>
                <a:t>cerevisiae</a:t>
              </a:r>
              <a:endParaRPr lang="fr-FR" sz="1600" b="1" i="1" dirty="0"/>
            </a:p>
          </p:txBody>
        </p:sp>
        <p:sp>
          <p:nvSpPr>
            <p:cNvPr id="20" name="Accolade ouvrante 19"/>
            <p:cNvSpPr/>
            <p:nvPr/>
          </p:nvSpPr>
          <p:spPr>
            <a:xfrm>
              <a:off x="4079387" y="2701629"/>
              <a:ext cx="290009" cy="1435194"/>
            </a:xfrm>
            <a:prstGeom prst="lef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2026807" y="404664"/>
            <a:ext cx="6420679" cy="886056"/>
            <a:chOff x="1876290" y="772414"/>
            <a:chExt cx="6326808" cy="886056"/>
          </a:xfrm>
        </p:grpSpPr>
        <p:sp>
          <p:nvSpPr>
            <p:cNvPr id="2" name="ZoneTexte 1"/>
            <p:cNvSpPr txBox="1"/>
            <p:nvPr/>
          </p:nvSpPr>
          <p:spPr>
            <a:xfrm>
              <a:off x="1876290" y="1040659"/>
              <a:ext cx="2194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i="1" dirty="0" err="1"/>
                <a:t>Neurospora</a:t>
              </a:r>
              <a:r>
                <a:rPr lang="fr-FR" sz="1600" b="1" i="1" dirty="0"/>
                <a:t> crassa</a:t>
              </a:r>
            </a:p>
          </p:txBody>
        </p:sp>
        <p:sp>
          <p:nvSpPr>
            <p:cNvPr id="3" name="Accolade ouvrante 2"/>
            <p:cNvSpPr/>
            <p:nvPr/>
          </p:nvSpPr>
          <p:spPr>
            <a:xfrm>
              <a:off x="4173978" y="772414"/>
              <a:ext cx="290010" cy="886056"/>
            </a:xfrm>
            <a:prstGeom prst="lef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355976" y="772414"/>
              <a:ext cx="384712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b="1" dirty="0"/>
                <a:t>asque ordonnées</a:t>
              </a:r>
            </a:p>
            <a:p>
              <a:pPr marL="285750" indent="-285750">
                <a:buFont typeface="Symbol"/>
                <a:buChar char="Þ"/>
              </a:pPr>
              <a:r>
                <a:rPr lang="fr-FR" sz="1600" dirty="0">
                  <a:sym typeface="Symbol"/>
                </a:rPr>
                <a:t>construction du modèle de </a:t>
              </a:r>
              <a:r>
                <a:rPr lang="fr-FR" sz="1600" dirty="0" err="1">
                  <a:sym typeface="Symbol"/>
                </a:rPr>
                <a:t>Holliday</a:t>
              </a:r>
              <a:endParaRPr lang="fr-FR" sz="1600" dirty="0">
                <a:sym typeface="Symbol"/>
              </a:endParaRPr>
            </a:p>
            <a:p>
              <a:pPr marL="285750" indent="-285750">
                <a:buFont typeface="Symbol"/>
                <a:buChar char="Þ"/>
              </a:pPr>
              <a:r>
                <a:rPr lang="fr-FR" sz="1600" dirty="0"/>
                <a:t>analyse de voies métaboliques (</a:t>
              </a:r>
              <a:r>
                <a:rPr lang="fr-FR" sz="1600" i="1" dirty="0"/>
                <a:t>Arginine</a:t>
              </a:r>
              <a:r>
                <a:rPr lang="fr-FR" sz="1600" dirty="0"/>
                <a:t>)</a:t>
              </a: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4566956" y="1675566"/>
            <a:ext cx="36645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/>
              <a:t>asque non-ordonnées</a:t>
            </a:r>
          </a:p>
          <a:p>
            <a:pPr marL="285750" indent="-285750">
              <a:buFont typeface="Symbol"/>
              <a:buChar char="Þ"/>
            </a:pPr>
            <a:r>
              <a:rPr lang="fr-FR" sz="1600" dirty="0">
                <a:sym typeface="Symbol"/>
              </a:rPr>
              <a:t>construction du modèle de </a:t>
            </a:r>
            <a:r>
              <a:rPr lang="fr-FR" sz="1600" dirty="0" err="1">
                <a:sym typeface="Symbol"/>
              </a:rPr>
              <a:t>Holliday</a:t>
            </a:r>
            <a:endParaRPr lang="fr-FR" sz="1600" dirty="0">
              <a:sym typeface="Symbol"/>
            </a:endParaRPr>
          </a:p>
          <a:p>
            <a:pPr marL="285750" indent="-285750">
              <a:buFont typeface="Symbol"/>
              <a:buChar char="Þ"/>
            </a:pPr>
            <a:endParaRPr lang="fr-FR" sz="400" dirty="0">
              <a:sym typeface="Symbol"/>
            </a:endParaRPr>
          </a:p>
          <a:p>
            <a:r>
              <a:rPr lang="fr-FR" sz="1600" b="1" dirty="0">
                <a:sym typeface="Symbol"/>
              </a:rPr>
              <a:t>alternance haploïde / diploïde </a:t>
            </a:r>
          </a:p>
          <a:p>
            <a:pPr marL="285750" indent="-285750">
              <a:buFont typeface="Symbol"/>
              <a:buChar char="Þ"/>
            </a:pPr>
            <a:r>
              <a:rPr lang="fr-FR" sz="1600" dirty="0">
                <a:sym typeface="Symbol"/>
              </a:rPr>
              <a:t>test de complémentation fonctionnel</a:t>
            </a:r>
          </a:p>
          <a:p>
            <a:pPr marL="285750" indent="-285750">
              <a:buFont typeface="Symbol"/>
              <a:buChar char="Þ"/>
            </a:pPr>
            <a:r>
              <a:rPr lang="fr-FR" sz="1600" dirty="0"/>
              <a:t>analyse de voies métaboliques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840543" y="5216713"/>
            <a:ext cx="74528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fr-FR" sz="1600" b="1" dirty="0"/>
              <a:t>Le test de complémentation est toujours utilisé</a:t>
            </a:r>
            <a:r>
              <a:rPr lang="fr-FR" sz="1600" dirty="0"/>
              <a:t>: </a:t>
            </a:r>
            <a:r>
              <a:rPr lang="fr-FR" sz="1600" b="1" dirty="0"/>
              <a:t>12 </a:t>
            </a:r>
            <a:r>
              <a:rPr lang="fr-FR" sz="1600" b="1" dirty="0" err="1"/>
              <a:t>September</a:t>
            </a:r>
            <a:r>
              <a:rPr lang="fr-FR" sz="1600" b="1" dirty="0"/>
              <a:t> 2018</a:t>
            </a:r>
          </a:p>
          <a:p>
            <a:pPr marL="285750" indent="-285750" algn="just">
              <a:buFontTx/>
              <a:buChar char="-"/>
            </a:pPr>
            <a:endParaRPr lang="fr-FR" sz="300" dirty="0"/>
          </a:p>
          <a:p>
            <a:pPr algn="just"/>
            <a:r>
              <a:rPr lang="fr-FR" sz="1400" dirty="0" err="1"/>
              <a:t>Weterman</a:t>
            </a:r>
            <a:r>
              <a:rPr lang="fr-FR" sz="1400" dirty="0"/>
              <a:t> MAJ et al.. </a:t>
            </a:r>
            <a:r>
              <a:rPr lang="fr-FR" sz="1400" dirty="0" err="1"/>
              <a:t>Hypermorphic</a:t>
            </a:r>
            <a:r>
              <a:rPr lang="fr-FR" sz="1400" dirty="0"/>
              <a:t> and </a:t>
            </a:r>
            <a:r>
              <a:rPr lang="fr-FR" sz="1400" dirty="0" err="1"/>
              <a:t>hypomorphic</a:t>
            </a:r>
            <a:r>
              <a:rPr lang="fr-FR" sz="1400" dirty="0"/>
              <a:t> </a:t>
            </a:r>
            <a:r>
              <a:rPr lang="fr-FR" sz="1400" i="1" dirty="0"/>
              <a:t>AARS</a:t>
            </a:r>
            <a:r>
              <a:rPr lang="fr-FR" sz="1400" dirty="0"/>
              <a:t> </a:t>
            </a:r>
            <a:r>
              <a:rPr lang="fr-FR" sz="1400" dirty="0" err="1"/>
              <a:t>alleles</a:t>
            </a:r>
            <a:r>
              <a:rPr lang="fr-FR" sz="1400" dirty="0"/>
              <a:t> in patients </a:t>
            </a:r>
            <a:r>
              <a:rPr lang="fr-FR" sz="1400" dirty="0" err="1"/>
              <a:t>with</a:t>
            </a:r>
            <a:r>
              <a:rPr lang="fr-FR" sz="1400" dirty="0"/>
              <a:t> CMT2N </a:t>
            </a:r>
            <a:r>
              <a:rPr lang="fr-FR" sz="1400" dirty="0" err="1"/>
              <a:t>expand</a:t>
            </a:r>
            <a:r>
              <a:rPr lang="fr-FR" sz="1400" dirty="0"/>
              <a:t> </a:t>
            </a:r>
            <a:r>
              <a:rPr lang="fr-FR" sz="1400" dirty="0" err="1"/>
              <a:t>clinical</a:t>
            </a:r>
            <a:r>
              <a:rPr lang="fr-FR" sz="1400" dirty="0"/>
              <a:t> and </a:t>
            </a:r>
            <a:r>
              <a:rPr lang="fr-FR" sz="1400" dirty="0" err="1"/>
              <a:t>molecular</a:t>
            </a:r>
            <a:r>
              <a:rPr lang="fr-FR" sz="1400" dirty="0"/>
              <a:t> </a:t>
            </a:r>
            <a:r>
              <a:rPr lang="fr-FR" sz="1400" dirty="0" err="1"/>
              <a:t>heterogeneities</a:t>
            </a:r>
            <a:r>
              <a:rPr lang="fr-FR" sz="1400" dirty="0"/>
              <a:t>. </a:t>
            </a:r>
            <a:r>
              <a:rPr lang="fr-FR" sz="1400" i="1" dirty="0" err="1"/>
              <a:t>Human</a:t>
            </a:r>
            <a:r>
              <a:rPr lang="fr-FR" sz="1400" i="1" dirty="0"/>
              <a:t> </a:t>
            </a:r>
            <a:r>
              <a:rPr lang="fr-FR" sz="1400" i="1" dirty="0" err="1"/>
              <a:t>Molecular</a:t>
            </a:r>
            <a:r>
              <a:rPr lang="fr-FR" sz="1400" i="1" dirty="0"/>
              <a:t> </a:t>
            </a:r>
            <a:r>
              <a:rPr lang="fr-FR" sz="1400" i="1" dirty="0" err="1"/>
              <a:t>Genetics</a:t>
            </a:r>
            <a:r>
              <a:rPr lang="fr-FR" sz="1400" dirty="0"/>
              <a:t>, doi.org/10.1093/</a:t>
            </a:r>
            <a:r>
              <a:rPr lang="fr-FR" sz="1400" dirty="0" err="1"/>
              <a:t>hmg</a:t>
            </a:r>
            <a:r>
              <a:rPr lang="fr-FR" sz="1400" dirty="0"/>
              <a:t>/ddy290</a:t>
            </a:r>
          </a:p>
          <a:p>
            <a:pPr marL="285750" indent="-285750" algn="just">
              <a:buFontTx/>
              <a:buChar char="-"/>
            </a:pPr>
            <a:endParaRPr lang="fr-FR" sz="1600" dirty="0"/>
          </a:p>
        </p:txBody>
      </p:sp>
      <p:sp>
        <p:nvSpPr>
          <p:cNvPr id="37" name="ZoneTexte 36"/>
          <p:cNvSpPr txBox="1"/>
          <p:nvPr/>
        </p:nvSpPr>
        <p:spPr>
          <a:xfrm>
            <a:off x="840543" y="3501008"/>
            <a:ext cx="79079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modèles génétiques</a:t>
            </a:r>
          </a:p>
          <a:p>
            <a:r>
              <a:rPr lang="fr-FR" sz="2000" b="1" dirty="0"/>
              <a:t>-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tremplin pour la génétique </a:t>
            </a:r>
          </a:p>
          <a:p>
            <a:r>
              <a:rPr lang="fr-FR" sz="2000" dirty="0"/>
              <a:t>- font avancé la connaissance chez d’autres eucaryotes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6471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9293" y="2828836"/>
            <a:ext cx="59854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3600" b="1" dirty="0">
                <a:solidFill>
                  <a:srgbClr val="FF0000"/>
                </a:solidFill>
              </a:rPr>
              <a:t>2. </a:t>
            </a:r>
            <a:r>
              <a:rPr lang="fr-FR" sz="3600" b="1" dirty="0" smtClean="0">
                <a:solidFill>
                  <a:srgbClr val="FF0000"/>
                </a:solidFill>
              </a:rPr>
              <a:t>Haploïdes chez les végétaux</a:t>
            </a:r>
          </a:p>
          <a:p>
            <a:pPr algn="just"/>
            <a:endParaRPr lang="fr-F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0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890" y="212951"/>
            <a:ext cx="42844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Les Bryophytes (Les Mousses)</a:t>
            </a:r>
          </a:p>
          <a:p>
            <a:pPr algn="ctr"/>
            <a:endParaRPr lang="fr-FR" sz="8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1600" dirty="0" smtClean="0"/>
              <a:t>(</a:t>
            </a:r>
            <a:r>
              <a:rPr lang="fr-FR" sz="1600" dirty="0"/>
              <a:t>espèces les plus primitives du monde végétal)</a:t>
            </a:r>
          </a:p>
        </p:txBody>
      </p:sp>
      <p:pic>
        <p:nvPicPr>
          <p:cNvPr id="11" name="Picture 4" descr="https://upload.wikimedia.org/wikipedia/commons/8/8b/Mnium_hornum_2005.04.02_14.55.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3" y="1242904"/>
            <a:ext cx="2656437" cy="199232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233413" y="3261088"/>
            <a:ext cx="1481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 err="1" smtClean="0"/>
              <a:t>Mnium</a:t>
            </a:r>
            <a:r>
              <a:rPr lang="fr-FR" sz="1600" i="1" dirty="0" smtClean="0"/>
              <a:t> </a:t>
            </a:r>
            <a:r>
              <a:rPr lang="fr-FR" sz="1600" i="1" dirty="0" err="1"/>
              <a:t>hornum</a:t>
            </a:r>
            <a:endParaRPr lang="fr-FR" sz="1600" i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13" y="3725478"/>
            <a:ext cx="2671767" cy="1833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233413" y="5570155"/>
            <a:ext cx="1227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/>
              <a:t>Sporophytes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961943"/>
            <a:ext cx="4536504" cy="56354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6077317" y="3796838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 smtClean="0"/>
              <a:t>diploide</a:t>
            </a:r>
            <a:r>
              <a:rPr lang="fr-FR" sz="1200" b="1" dirty="0" smtClean="0"/>
              <a:t> 2n</a:t>
            </a:r>
            <a:endParaRPr lang="fr-FR" sz="12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077317" y="3599642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/>
              <a:t>h</a:t>
            </a:r>
            <a:r>
              <a:rPr lang="fr-FR" sz="1200" b="1" dirty="0" err="1" smtClean="0"/>
              <a:t>aploide</a:t>
            </a:r>
            <a:r>
              <a:rPr lang="fr-FR" sz="1200" b="1" dirty="0" smtClean="0"/>
              <a:t> 1n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28147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/>
        </p:nvGrpSpPr>
        <p:grpSpPr>
          <a:xfrm>
            <a:off x="731522" y="167696"/>
            <a:ext cx="7680957" cy="6189177"/>
            <a:chOff x="518360" y="167696"/>
            <a:chExt cx="7680957" cy="6189177"/>
          </a:xfrm>
        </p:grpSpPr>
        <p:grpSp>
          <p:nvGrpSpPr>
            <p:cNvPr id="18" name="Groupe 17"/>
            <p:cNvGrpSpPr/>
            <p:nvPr/>
          </p:nvGrpSpPr>
          <p:grpSpPr>
            <a:xfrm>
              <a:off x="5292079" y="1287059"/>
              <a:ext cx="2907238" cy="2501981"/>
              <a:chOff x="5292079" y="875107"/>
              <a:chExt cx="2907238" cy="2501981"/>
            </a:xfrm>
          </p:grpSpPr>
          <p:pic>
            <p:nvPicPr>
              <p:cNvPr id="1026" name="Picture 2" descr="http://www.afblum.be/bioafb/cyclspir/algufil1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2079" y="1432872"/>
                <a:ext cx="2907238" cy="194421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ZoneTexte 12"/>
              <p:cNvSpPr txBox="1"/>
              <p:nvPr/>
            </p:nvSpPr>
            <p:spPr>
              <a:xfrm>
                <a:off x="5755233" y="875107"/>
                <a:ext cx="19809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rgbClr val="FF0000"/>
                    </a:solidFill>
                  </a:rPr>
                  <a:t>L</a:t>
                </a:r>
                <a:r>
                  <a:rPr lang="fr-FR" sz="2000" b="1" dirty="0" smtClean="0">
                    <a:solidFill>
                      <a:srgbClr val="FF0000"/>
                    </a:solidFill>
                  </a:rPr>
                  <a:t>es algues vertes</a:t>
                </a:r>
                <a:endParaRPr lang="fr-FR" sz="20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9" name="Groupe 8"/>
            <p:cNvGrpSpPr/>
            <p:nvPr/>
          </p:nvGrpSpPr>
          <p:grpSpPr>
            <a:xfrm>
              <a:off x="518360" y="167696"/>
              <a:ext cx="3981632" cy="6189177"/>
              <a:chOff x="276928" y="167696"/>
              <a:chExt cx="3981632" cy="6189177"/>
            </a:xfrm>
          </p:grpSpPr>
          <p:pic>
            <p:nvPicPr>
              <p:cNvPr id="1030" name="Picture 6" descr="Résultat de recherche d'images pour &quot;fougère haploïde&quot;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928" y="3861048"/>
                <a:ext cx="3981632" cy="249582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ZoneTexte 16"/>
              <p:cNvSpPr txBox="1"/>
              <p:nvPr/>
            </p:nvSpPr>
            <p:spPr>
              <a:xfrm>
                <a:off x="452824" y="167696"/>
                <a:ext cx="36298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000" dirty="0"/>
                  <a:t> </a:t>
                </a:r>
                <a:r>
                  <a:rPr lang="fr-FR" sz="2000" b="1" dirty="0" smtClean="0">
                    <a:solidFill>
                      <a:srgbClr val="FF0000"/>
                    </a:solidFill>
                  </a:rPr>
                  <a:t>Les Ptéridophytes (les fougères)</a:t>
                </a:r>
                <a:endParaRPr lang="fr-FR" sz="2000" b="1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21" y="947036"/>
                <a:ext cx="2284646" cy="228464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7" name="ZoneTexte 6"/>
            <p:cNvSpPr txBox="1"/>
            <p:nvPr/>
          </p:nvSpPr>
          <p:spPr>
            <a:xfrm>
              <a:off x="1429056" y="3377088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i="1" dirty="0" err="1"/>
                <a:t>Polypodium</a:t>
              </a:r>
              <a:r>
                <a:rPr lang="fr-FR" sz="1600" i="1" dirty="0"/>
                <a:t> </a:t>
              </a:r>
              <a:r>
                <a:rPr lang="fr-FR" sz="1600" i="1" dirty="0" err="1" smtClean="0"/>
                <a:t>vulgare</a:t>
              </a:r>
              <a:endParaRPr lang="fr-FR" sz="1600" i="1" dirty="0"/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5733291" y="3796575"/>
            <a:ext cx="2451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/>
              <a:t>Spyrogyra</a:t>
            </a:r>
            <a:r>
              <a:rPr lang="fr-FR" sz="1600" i="1" dirty="0"/>
              <a:t> </a:t>
            </a:r>
            <a:r>
              <a:rPr lang="fr-FR" sz="1600" i="1" dirty="0" err="1"/>
              <a:t>fluviatilis</a:t>
            </a:r>
            <a:endParaRPr lang="fr-FR" sz="1600" i="1" dirty="0"/>
          </a:p>
          <a:p>
            <a:pPr algn="ctr"/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0726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9612" y="2351782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L’haploïdie n’est pas limitée </a:t>
            </a:r>
            <a:r>
              <a:rPr lang="fr-FR" sz="3200" b="1" dirty="0" smtClean="0"/>
              <a:t>aux champignons et aux plantes…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31457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2551837"/>
            <a:ext cx="70785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3</a:t>
            </a:r>
            <a:r>
              <a:rPr lang="fr-FR" sz="3600" b="1" dirty="0" smtClean="0">
                <a:solidFill>
                  <a:srgbClr val="FF0000"/>
                </a:solidFill>
              </a:rPr>
              <a:t>. </a:t>
            </a:r>
            <a:r>
              <a:rPr lang="fr-FR" sz="3600" b="1" dirty="0">
                <a:solidFill>
                  <a:srgbClr val="FF0000"/>
                </a:solidFill>
              </a:rPr>
              <a:t>Haploïdes </a:t>
            </a:r>
            <a:r>
              <a:rPr lang="fr-FR" sz="3600" b="1" dirty="0" smtClean="0">
                <a:solidFill>
                  <a:srgbClr val="FF0000"/>
                </a:solidFill>
              </a:rPr>
              <a:t>et parthénogénèse </a:t>
            </a:r>
          </a:p>
          <a:p>
            <a:pPr algn="ctr"/>
            <a:r>
              <a:rPr lang="fr-FR" sz="3600" b="1" dirty="0" smtClean="0">
                <a:solidFill>
                  <a:srgbClr val="FF0000"/>
                </a:solidFill>
              </a:rPr>
              <a:t>chez les animaux</a:t>
            </a:r>
            <a:endParaRPr lang="fr-FR" sz="3600" b="1" dirty="0">
              <a:solidFill>
                <a:srgbClr val="FF0000"/>
              </a:solidFill>
            </a:endParaRPr>
          </a:p>
          <a:p>
            <a:pPr algn="ctr"/>
            <a:endParaRPr lang="fr-F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8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9852" y="3013502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3</a:t>
            </a:r>
            <a:r>
              <a:rPr lang="fr-FR" sz="2400" b="1" dirty="0" smtClean="0">
                <a:solidFill>
                  <a:srgbClr val="FF0000"/>
                </a:solidFill>
              </a:rPr>
              <a:t>.1 </a:t>
            </a:r>
            <a:r>
              <a:rPr lang="fr-FR" sz="2400" b="1" dirty="0">
                <a:solidFill>
                  <a:srgbClr val="FF0000"/>
                </a:solidFill>
              </a:rPr>
              <a:t>Les insectes	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5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-108520" y="1052736"/>
            <a:ext cx="7727144" cy="4569834"/>
            <a:chOff x="-143361" y="667206"/>
            <a:chExt cx="8091635" cy="4835445"/>
          </a:xfrm>
        </p:grpSpPr>
        <p:grpSp>
          <p:nvGrpSpPr>
            <p:cNvPr id="2" name="Groupe 1"/>
            <p:cNvGrpSpPr/>
            <p:nvPr/>
          </p:nvGrpSpPr>
          <p:grpSpPr>
            <a:xfrm>
              <a:off x="-143361" y="667206"/>
              <a:ext cx="8091635" cy="4835445"/>
              <a:chOff x="-386390" y="294193"/>
              <a:chExt cx="8091635" cy="4835445"/>
            </a:xfrm>
          </p:grpSpPr>
          <p:pic>
            <p:nvPicPr>
              <p:cNvPr id="2050" name="Picture 2" descr="Résultat de recherche d'images pour &quot;apis mellifera&quot;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386390" y="294193"/>
                <a:ext cx="6675277" cy="4102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757" y="3881360"/>
                <a:ext cx="4392488" cy="1248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ZoneTexte 4"/>
            <p:cNvSpPr txBox="1"/>
            <p:nvPr/>
          </p:nvSpPr>
          <p:spPr>
            <a:xfrm>
              <a:off x="3961766" y="823716"/>
              <a:ext cx="2650794" cy="683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i="1" dirty="0"/>
                <a:t>Apis </a:t>
              </a:r>
              <a:r>
                <a:rPr lang="fr-FR" sz="2000" b="1" i="1" dirty="0" err="1"/>
                <a:t>mellifera</a:t>
              </a:r>
              <a:endParaRPr lang="fr-FR" sz="2000" b="1" i="1" dirty="0"/>
            </a:p>
            <a:p>
              <a:pPr algn="ctr"/>
              <a:r>
                <a:rPr lang="fr-FR" sz="1600" dirty="0"/>
                <a:t>(abeille noire)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438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701888" y="404664"/>
            <a:ext cx="7740224" cy="5936307"/>
            <a:chOff x="701888" y="836712"/>
            <a:chExt cx="7740224" cy="5936307"/>
          </a:xfrm>
        </p:grpSpPr>
        <p:pic>
          <p:nvPicPr>
            <p:cNvPr id="1026" name="Picture 2" descr="Chromosomal spreads-New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88" y="836712"/>
              <a:ext cx="7740224" cy="4128121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827584" y="5157192"/>
              <a:ext cx="7488832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Symbol"/>
                <a:buChar char="Þ"/>
              </a:pPr>
              <a:r>
                <a:rPr lang="fr-FR" dirty="0"/>
                <a:t>pas de chromosome sexuel différencié</a:t>
              </a:r>
            </a:p>
            <a:p>
              <a:pPr marL="285750" indent="-285750">
                <a:buFont typeface="Symbol"/>
                <a:buChar char="Þ"/>
              </a:pPr>
              <a:endParaRPr lang="fr-FR" sz="900" dirty="0"/>
            </a:p>
            <a:p>
              <a:pPr marL="285750" indent="-285750">
                <a:buFont typeface="Symbol"/>
                <a:buChar char="Þ"/>
              </a:pPr>
              <a:r>
                <a:rPr lang="fr-FR" dirty="0"/>
                <a:t>chromosome 3:	</a:t>
              </a:r>
            </a:p>
            <a:p>
              <a:r>
                <a:rPr lang="fr-FR" dirty="0"/>
                <a:t>- gène </a:t>
              </a:r>
              <a:r>
                <a:rPr lang="fr-FR" b="1" i="1" dirty="0" err="1"/>
                <a:t>fem</a:t>
              </a:r>
              <a:r>
                <a:rPr lang="fr-FR" dirty="0"/>
                <a:t> (</a:t>
              </a:r>
              <a:r>
                <a:rPr lang="fr-FR" i="1" dirty="0" err="1"/>
                <a:t>feminizer</a:t>
              </a:r>
              <a:r>
                <a:rPr lang="fr-FR" dirty="0"/>
                <a:t>) gène ancestral</a:t>
              </a:r>
            </a:p>
            <a:p>
              <a:r>
                <a:rPr lang="fr-FR" dirty="0"/>
                <a:t>- gène</a:t>
              </a:r>
              <a:r>
                <a:rPr lang="fr-FR" i="1" dirty="0"/>
                <a:t> </a:t>
              </a:r>
              <a:r>
                <a:rPr lang="fr-FR" b="1" i="1" dirty="0" err="1"/>
                <a:t>csd</a:t>
              </a:r>
              <a:r>
                <a:rPr lang="fr-FR" b="1" dirty="0"/>
                <a:t> </a:t>
              </a:r>
              <a:r>
                <a:rPr lang="fr-FR" dirty="0"/>
                <a:t>(</a:t>
              </a:r>
              <a:r>
                <a:rPr lang="fr-FR" i="1" dirty="0" err="1"/>
                <a:t>complementry</a:t>
              </a:r>
              <a:r>
                <a:rPr lang="fr-FR" i="1" dirty="0"/>
                <a:t> </a:t>
              </a:r>
              <a:r>
                <a:rPr lang="fr-FR" i="1" dirty="0" err="1"/>
                <a:t>sex</a:t>
              </a:r>
              <a:r>
                <a:rPr lang="fr-FR" i="1" dirty="0"/>
                <a:t> </a:t>
              </a:r>
              <a:r>
                <a:rPr lang="fr-FR" i="1" dirty="0" err="1"/>
                <a:t>determiner</a:t>
              </a:r>
              <a:r>
                <a:rPr lang="fr-FR" dirty="0"/>
                <a:t>) issu de la duplication de </a:t>
              </a:r>
              <a:r>
                <a:rPr lang="fr-FR" i="1" dirty="0" err="1"/>
                <a:t>fem</a:t>
              </a:r>
              <a:endParaRPr lang="fr-FR" i="1" dirty="0"/>
            </a:p>
            <a:p>
              <a:r>
                <a:rPr lang="fr-FR" dirty="0"/>
                <a:t>  estimation: 116 à 145 allèles à l’échelle mondiale et de 6 à 15 dans une ruche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3491880" y="404664"/>
            <a:ext cx="2088232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3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e 96"/>
          <p:cNvGrpSpPr/>
          <p:nvPr/>
        </p:nvGrpSpPr>
        <p:grpSpPr>
          <a:xfrm>
            <a:off x="370143" y="114618"/>
            <a:ext cx="8306313" cy="6554742"/>
            <a:chOff x="238298" y="32657"/>
            <a:chExt cx="8306313" cy="6554742"/>
          </a:xfrm>
        </p:grpSpPr>
        <p:sp>
          <p:nvSpPr>
            <p:cNvPr id="113" name="Ellipse 112"/>
            <p:cNvSpPr/>
            <p:nvPr/>
          </p:nvSpPr>
          <p:spPr>
            <a:xfrm>
              <a:off x="4124257" y="1700808"/>
              <a:ext cx="1671879" cy="44279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7" name="Ellipse 1026"/>
            <p:cNvSpPr/>
            <p:nvPr/>
          </p:nvSpPr>
          <p:spPr>
            <a:xfrm>
              <a:off x="1355828" y="3101738"/>
              <a:ext cx="1671879" cy="44279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97967" y="2159491"/>
              <a:ext cx="261962" cy="236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1482537" y="931197"/>
              <a:ext cx="1404782" cy="1485157"/>
              <a:chOff x="1388907" y="759635"/>
              <a:chExt cx="1672804" cy="2177276"/>
            </a:xfrm>
          </p:grpSpPr>
          <p:grpSp>
            <p:nvGrpSpPr>
              <p:cNvPr id="5" name="Groupe 4"/>
              <p:cNvGrpSpPr/>
              <p:nvPr/>
            </p:nvGrpSpPr>
            <p:grpSpPr>
              <a:xfrm>
                <a:off x="1473974" y="759635"/>
                <a:ext cx="1587737" cy="2177276"/>
                <a:chOff x="1473974" y="759635"/>
                <a:chExt cx="1587737" cy="2177276"/>
              </a:xfrm>
            </p:grpSpPr>
            <p:pic>
              <p:nvPicPr>
                <p:cNvPr id="7" name="Image 6" descr="Capture d’écran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3974" y="759635"/>
                  <a:ext cx="1587737" cy="2160241"/>
                </a:xfrm>
                <a:prstGeom prst="rect">
                  <a:avLst/>
                </a:prstGeom>
              </p:spPr>
            </p:pic>
            <p:sp>
              <p:nvSpPr>
                <p:cNvPr id="10" name="Rectangle 9"/>
                <p:cNvSpPr/>
                <p:nvPr/>
              </p:nvSpPr>
              <p:spPr>
                <a:xfrm>
                  <a:off x="1691680" y="2648879"/>
                  <a:ext cx="414197" cy="2880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2" name="Rectangle 11"/>
              <p:cNvSpPr/>
              <p:nvPr/>
            </p:nvSpPr>
            <p:spPr>
              <a:xfrm>
                <a:off x="1388907" y="1739617"/>
                <a:ext cx="288032" cy="6480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674771" y="2110454"/>
              <a:ext cx="261962" cy="236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09282" y="2110454"/>
              <a:ext cx="261962" cy="236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674771" y="1695969"/>
              <a:ext cx="261962" cy="236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30" name="Picture 6" descr="Résultat de recherche d'images pour &quot;couronne&quot;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305" y="32657"/>
              <a:ext cx="564682" cy="510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/>
            <p:cNvSpPr txBox="1"/>
            <p:nvPr/>
          </p:nvSpPr>
          <p:spPr>
            <a:xfrm>
              <a:off x="1222321" y="498361"/>
              <a:ext cx="1948337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fr-FR" sz="1600" dirty="0"/>
                <a:t>femelle diploïde</a:t>
              </a:r>
            </a:p>
            <a:p>
              <a:pPr algn="ctr">
                <a:lnSpc>
                  <a:spcPts val="1700"/>
                </a:lnSpc>
              </a:pPr>
              <a:r>
                <a:rPr lang="fr-FR" sz="1600" b="1" dirty="0"/>
                <a:t>2n = 32</a:t>
              </a:r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669992" y="1230181"/>
              <a:ext cx="451759" cy="925347"/>
              <a:chOff x="899593" y="1156959"/>
              <a:chExt cx="496718" cy="1125320"/>
            </a:xfrm>
          </p:grpSpPr>
          <p:pic>
            <p:nvPicPr>
              <p:cNvPr id="17" name="Image 16" descr="Capture d’écran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738461" y="1624429"/>
                <a:ext cx="1107013" cy="208687"/>
              </a:xfrm>
              <a:prstGeom prst="rect">
                <a:avLst/>
              </a:prstGeom>
            </p:spPr>
          </p:pic>
          <p:pic>
            <p:nvPicPr>
              <p:cNvPr id="18" name="Image 17" descr="Capture d’écran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50185" y="1606367"/>
                <a:ext cx="1107015" cy="208200"/>
              </a:xfrm>
              <a:prstGeom prst="rect">
                <a:avLst/>
              </a:prstGeom>
            </p:spPr>
          </p:pic>
        </p:grpSp>
        <p:grpSp>
          <p:nvGrpSpPr>
            <p:cNvPr id="24" name="Groupe 23"/>
            <p:cNvGrpSpPr/>
            <p:nvPr/>
          </p:nvGrpSpPr>
          <p:grpSpPr>
            <a:xfrm>
              <a:off x="1495615" y="4244255"/>
              <a:ext cx="1272668" cy="1416993"/>
              <a:chOff x="3257709" y="3200095"/>
              <a:chExt cx="1399324" cy="1723214"/>
            </a:xfrm>
          </p:grpSpPr>
          <p:pic>
            <p:nvPicPr>
              <p:cNvPr id="23" name="Image 22" descr="Capture d’écran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9852" y="3200095"/>
                <a:ext cx="1237181" cy="1723214"/>
              </a:xfrm>
              <a:prstGeom prst="rect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>
              <a:xfrm flipV="1">
                <a:off x="3467450" y="4759088"/>
                <a:ext cx="382449" cy="1475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257709" y="3739245"/>
                <a:ext cx="288032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9" name="Connecteur droit avec flèche 18"/>
            <p:cNvCxnSpPr/>
            <p:nvPr/>
          </p:nvCxnSpPr>
          <p:spPr>
            <a:xfrm>
              <a:off x="2202821" y="2455433"/>
              <a:ext cx="2200" cy="50450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1293260" y="3162454"/>
              <a:ext cx="17970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œuf non fécondé</a:t>
              </a:r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>
              <a:off x="2202556" y="3687682"/>
              <a:ext cx="3126" cy="67742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Image 25" descr="Capture d’écran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5919" y="4375969"/>
              <a:ext cx="895243" cy="117021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673763" y="4230770"/>
              <a:ext cx="458432" cy="303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ou</a:t>
              </a:r>
            </a:p>
          </p:txBody>
        </p:sp>
        <p:pic>
          <p:nvPicPr>
            <p:cNvPr id="1024" name="Image 1023" descr="Capture d’écran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37240" y="4388877"/>
              <a:ext cx="880036" cy="90125"/>
            </a:xfrm>
            <a:prstGeom prst="rect">
              <a:avLst/>
            </a:prstGeom>
          </p:spPr>
        </p:pic>
        <p:sp>
          <p:nvSpPr>
            <p:cNvPr id="37" name="ZoneTexte 36"/>
            <p:cNvSpPr txBox="1"/>
            <p:nvPr/>
          </p:nvSpPr>
          <p:spPr>
            <a:xfrm>
              <a:off x="1452040" y="5730843"/>
              <a:ext cx="1505963" cy="434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fr-FR" sz="1600" dirty="0"/>
                <a:t>mâle haploïde</a:t>
              </a:r>
            </a:p>
            <a:p>
              <a:pPr algn="ctr">
                <a:lnSpc>
                  <a:spcPts val="1700"/>
                </a:lnSpc>
              </a:pPr>
              <a:r>
                <a:rPr lang="fr-FR" sz="1600" b="1" dirty="0"/>
                <a:t>n = 16</a:t>
              </a: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>
              <a:off x="2805752" y="1535594"/>
              <a:ext cx="1262192" cy="35500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e 44"/>
            <p:cNvGrpSpPr/>
            <p:nvPr/>
          </p:nvGrpSpPr>
          <p:grpSpPr>
            <a:xfrm>
              <a:off x="6758311" y="379419"/>
              <a:ext cx="1270074" cy="1511184"/>
              <a:chOff x="3339011" y="2429360"/>
              <a:chExt cx="1396471" cy="1837758"/>
            </a:xfrm>
          </p:grpSpPr>
          <p:pic>
            <p:nvPicPr>
              <p:cNvPr id="46" name="Image 45" descr="Capture d’écran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8301" y="2429360"/>
                <a:ext cx="1237181" cy="1723214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3339011" y="3451213"/>
                <a:ext cx="288032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3655707" y="3979086"/>
                <a:ext cx="288032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9" name="Image 48" descr="Capture d’écran"/>
            <p:cNvPicPr>
              <a:picLocks noChangeAspect="1"/>
            </p:cNvPicPr>
            <p:nvPr/>
          </p:nvPicPr>
          <p:blipFill>
            <a:blip r:embed="rId13"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771498" y="1042853"/>
              <a:ext cx="880036" cy="90125"/>
            </a:xfrm>
            <a:prstGeom prst="rect">
              <a:avLst/>
            </a:prstGeom>
          </p:spPr>
        </p:pic>
        <p:cxnSp>
          <p:nvCxnSpPr>
            <p:cNvPr id="50" name="Connecteur droit avec flèche 49"/>
            <p:cNvCxnSpPr/>
            <p:nvPr/>
          </p:nvCxnSpPr>
          <p:spPr>
            <a:xfrm flipH="1">
              <a:off x="5883129" y="1535594"/>
              <a:ext cx="1006162" cy="35500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ZoneTexte 57"/>
            <p:cNvSpPr txBox="1"/>
            <p:nvPr/>
          </p:nvSpPr>
          <p:spPr>
            <a:xfrm>
              <a:off x="4209416" y="1772816"/>
              <a:ext cx="1586720" cy="284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œuf  fécondé</a:t>
              </a:r>
            </a:p>
          </p:txBody>
        </p:sp>
        <p:sp>
          <p:nvSpPr>
            <p:cNvPr id="1047" name="ZoneTexte 1046"/>
            <p:cNvSpPr txBox="1"/>
            <p:nvPr/>
          </p:nvSpPr>
          <p:spPr>
            <a:xfrm>
              <a:off x="1047547" y="6232787"/>
              <a:ext cx="23162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</a:rPr>
                <a:t>PARTHÉNOGÉNÈSE</a:t>
              </a:r>
              <a:endParaRPr lang="fr-FR" sz="1400" dirty="0">
                <a:solidFill>
                  <a:srgbClr val="FF0000"/>
                </a:solidFill>
              </a:endParaRPr>
            </a:p>
          </p:txBody>
        </p:sp>
        <p:grpSp>
          <p:nvGrpSpPr>
            <p:cNvPr id="89" name="Groupe 88"/>
            <p:cNvGrpSpPr/>
            <p:nvPr/>
          </p:nvGrpSpPr>
          <p:grpSpPr>
            <a:xfrm>
              <a:off x="4486767" y="2184849"/>
              <a:ext cx="1021337" cy="895243"/>
              <a:chOff x="4081587" y="2184849"/>
              <a:chExt cx="1021337" cy="895243"/>
            </a:xfrm>
          </p:grpSpPr>
          <p:pic>
            <p:nvPicPr>
              <p:cNvPr id="63" name="Image 62" descr="Capture d’écra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692476" y="2573960"/>
                <a:ext cx="895243" cy="117021"/>
              </a:xfrm>
              <a:prstGeom prst="rect">
                <a:avLst/>
              </a:prstGeom>
            </p:spPr>
          </p:pic>
          <p:pic>
            <p:nvPicPr>
              <p:cNvPr id="64" name="Image 63" descr="Capture d’écran"/>
              <p:cNvPicPr>
                <a:picLocks noChangeAspect="1"/>
              </p:cNvPicPr>
              <p:nvPr/>
            </p:nvPicPr>
            <p:blipFill>
              <a:blip r:embed="rId1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617844" y="2579804"/>
                <a:ext cx="880036" cy="90125"/>
              </a:xfrm>
              <a:prstGeom prst="rect">
                <a:avLst/>
              </a:prstGeom>
            </p:spPr>
          </p:pic>
          <p:pic>
            <p:nvPicPr>
              <p:cNvPr id="65" name="Image 64" descr="Capture d’écran"/>
              <p:cNvPicPr>
                <a:picLocks noChangeAspect="1"/>
              </p:cNvPicPr>
              <p:nvPr/>
            </p:nvPicPr>
            <p:blipFill>
              <a:blip r:embed="rId1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859996" y="2592410"/>
                <a:ext cx="880036" cy="90125"/>
              </a:xfrm>
              <a:prstGeom prst="rect">
                <a:avLst/>
              </a:prstGeom>
            </p:spPr>
          </p:pic>
          <p:pic>
            <p:nvPicPr>
              <p:cNvPr id="66" name="Image 65" descr="Capture d’écran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469711" y="2592409"/>
                <a:ext cx="880036" cy="90125"/>
              </a:xfrm>
              <a:prstGeom prst="rect">
                <a:avLst/>
              </a:prstGeom>
            </p:spPr>
          </p:pic>
          <p:sp>
            <p:nvSpPr>
              <p:cNvPr id="71" name="ZoneTexte 70"/>
              <p:cNvSpPr txBox="1"/>
              <p:nvPr/>
            </p:nvSpPr>
            <p:spPr>
              <a:xfrm>
                <a:off x="4378063" y="2452298"/>
                <a:ext cx="458432" cy="303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ou</a:t>
                </a:r>
              </a:p>
            </p:txBody>
          </p:sp>
        </p:grpSp>
        <p:grpSp>
          <p:nvGrpSpPr>
            <p:cNvPr id="1050" name="Groupe 1049"/>
            <p:cNvGrpSpPr/>
            <p:nvPr/>
          </p:nvGrpSpPr>
          <p:grpSpPr>
            <a:xfrm>
              <a:off x="4947363" y="4912353"/>
              <a:ext cx="1031357" cy="1320434"/>
              <a:chOff x="5339195" y="5221876"/>
              <a:chExt cx="979381" cy="1354886"/>
            </a:xfrm>
          </p:grpSpPr>
          <p:pic>
            <p:nvPicPr>
              <p:cNvPr id="1048" name="Image 1047" descr="Capture d’écran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9195" y="5505465"/>
                <a:ext cx="871470" cy="1071297"/>
              </a:xfrm>
              <a:prstGeom prst="rect">
                <a:avLst/>
              </a:prstGeom>
            </p:spPr>
          </p:pic>
          <p:sp>
            <p:nvSpPr>
              <p:cNvPr id="1049" name="Ellipse 1048"/>
              <p:cNvSpPr/>
              <p:nvPr/>
            </p:nvSpPr>
            <p:spPr>
              <a:xfrm>
                <a:off x="6084168" y="5221876"/>
                <a:ext cx="234408" cy="14089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53" name="ZoneTexte 1052"/>
            <p:cNvSpPr txBox="1"/>
            <p:nvPr/>
          </p:nvSpPr>
          <p:spPr>
            <a:xfrm>
              <a:off x="238298" y="1814394"/>
              <a:ext cx="483164" cy="310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i="1" dirty="0" err="1"/>
                <a:t>csd</a:t>
              </a:r>
              <a:endParaRPr lang="fr-FR" sz="1600" b="1" i="1" dirty="0"/>
            </a:p>
          </p:txBody>
        </p:sp>
        <p:sp>
          <p:nvSpPr>
            <p:cNvPr id="1054" name="Accolade ouvrante 1053"/>
            <p:cNvSpPr/>
            <p:nvPr/>
          </p:nvSpPr>
          <p:spPr>
            <a:xfrm rot="16200000">
              <a:off x="4779395" y="2714698"/>
              <a:ext cx="384554" cy="1216880"/>
            </a:xfrm>
            <a:prstGeom prst="leftBrac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3725986" y="3820652"/>
              <a:ext cx="2070150" cy="540281"/>
            </a:xfrm>
            <a:prstGeom prst="rect">
              <a:avLst/>
            </a:prstGeom>
            <a:solidFill>
              <a:srgbClr val="FFF7FF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individu hétérozygote pour </a:t>
              </a:r>
              <a:r>
                <a:rPr lang="fr-FR" sz="1600" i="1" dirty="0" err="1"/>
                <a:t>csd</a:t>
              </a:r>
              <a:r>
                <a:rPr lang="fr-FR" sz="1600" i="1" dirty="0"/>
                <a:t> </a:t>
              </a:r>
              <a:r>
                <a:rPr lang="fr-FR" sz="1600" dirty="0"/>
                <a:t>= femelle</a:t>
              </a: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6474461" y="3808263"/>
              <a:ext cx="2070150" cy="540281"/>
            </a:xfrm>
            <a:prstGeom prst="rect">
              <a:avLst/>
            </a:prstGeom>
            <a:solidFill>
              <a:srgbClr val="E1F7FF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individu homozygote pour </a:t>
              </a:r>
              <a:r>
                <a:rPr lang="fr-FR" sz="1600" i="1" dirty="0" err="1"/>
                <a:t>csd</a:t>
              </a:r>
              <a:r>
                <a:rPr lang="fr-FR" sz="1600" i="1" dirty="0"/>
                <a:t> </a:t>
              </a:r>
              <a:r>
                <a:rPr lang="fr-FR" sz="1600" dirty="0"/>
                <a:t>= mâle</a:t>
              </a:r>
            </a:p>
          </p:txBody>
        </p:sp>
        <p:sp>
          <p:nvSpPr>
            <p:cNvPr id="60" name="Parenthèse ouvrante 59"/>
            <p:cNvSpPr/>
            <p:nvPr/>
          </p:nvSpPr>
          <p:spPr>
            <a:xfrm rot="5400000">
              <a:off x="5983867" y="2280191"/>
              <a:ext cx="305236" cy="2775686"/>
            </a:xfrm>
            <a:prstGeom prst="leftBracket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9" name="Picture 6" descr="Résultat de recherche d'images pour &quot;couronne&quot;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66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264" y="5017858"/>
              <a:ext cx="723373" cy="654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ZoneTexte 60"/>
            <p:cNvSpPr txBox="1"/>
            <p:nvPr/>
          </p:nvSpPr>
          <p:spPr>
            <a:xfrm>
              <a:off x="3496720" y="4838828"/>
              <a:ext cx="1286523" cy="284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gelée royale</a:t>
              </a:r>
            </a:p>
          </p:txBody>
        </p:sp>
        <p:sp>
          <p:nvSpPr>
            <p:cNvPr id="134" name="ZoneTexte 133"/>
            <p:cNvSpPr txBox="1"/>
            <p:nvPr/>
          </p:nvSpPr>
          <p:spPr>
            <a:xfrm>
              <a:off x="4664997" y="6232787"/>
              <a:ext cx="1505963" cy="310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fr-FR" sz="1600" dirty="0"/>
                <a:t>ouvrière</a:t>
              </a:r>
            </a:p>
          </p:txBody>
        </p:sp>
        <p:cxnSp>
          <p:nvCxnSpPr>
            <p:cNvPr id="77" name="Connecteur droit avec flèche 76"/>
            <p:cNvCxnSpPr/>
            <p:nvPr/>
          </p:nvCxnSpPr>
          <p:spPr>
            <a:xfrm>
              <a:off x="4139951" y="4382620"/>
              <a:ext cx="1" cy="44786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à coins arrondis 78"/>
            <p:cNvSpPr/>
            <p:nvPr/>
          </p:nvSpPr>
          <p:spPr>
            <a:xfrm>
              <a:off x="1553974" y="5189949"/>
              <a:ext cx="203603" cy="1112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9" name="Connecteur droit avec flèche 128"/>
            <p:cNvCxnSpPr/>
            <p:nvPr/>
          </p:nvCxnSpPr>
          <p:spPr>
            <a:xfrm>
              <a:off x="5398540" y="4365104"/>
              <a:ext cx="1" cy="44786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ZoneTexte 129"/>
            <p:cNvSpPr txBox="1"/>
            <p:nvPr/>
          </p:nvSpPr>
          <p:spPr>
            <a:xfrm>
              <a:off x="4774717" y="4807071"/>
              <a:ext cx="1286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miel</a:t>
              </a:r>
            </a:p>
          </p:txBody>
        </p:sp>
        <p:sp>
          <p:nvSpPr>
            <p:cNvPr id="87" name="Rectangle à coins arrondis 86"/>
            <p:cNvSpPr/>
            <p:nvPr/>
          </p:nvSpPr>
          <p:spPr>
            <a:xfrm>
              <a:off x="5684669" y="5460605"/>
              <a:ext cx="246851" cy="1213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9" name="Connecteur droit avec flèche 138"/>
            <p:cNvCxnSpPr>
              <a:endCxn id="93" idx="0"/>
            </p:cNvCxnSpPr>
            <p:nvPr/>
          </p:nvCxnSpPr>
          <p:spPr>
            <a:xfrm>
              <a:off x="7523554" y="4339186"/>
              <a:ext cx="0" cy="2559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Image 92" descr="Capture d’écran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50000"/>
                      </a14:imgEffect>
                      <a14:imgEffect>
                        <a14:saturation sat="66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8721" y="4595118"/>
              <a:ext cx="1649666" cy="145784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94" name="ZoneTexte 93"/>
            <p:cNvSpPr txBox="1"/>
            <p:nvPr/>
          </p:nvSpPr>
          <p:spPr>
            <a:xfrm>
              <a:off x="6579949" y="6064179"/>
              <a:ext cx="18591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mâles cannibalisés par les ouvrières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1322581" y="666105"/>
            <a:ext cx="3756627" cy="5126615"/>
            <a:chOff x="1322581" y="666105"/>
            <a:chExt cx="3756627" cy="5126615"/>
          </a:xfrm>
        </p:grpSpPr>
        <p:sp>
          <p:nvSpPr>
            <p:cNvPr id="15" name="Multiplier 14"/>
            <p:cNvSpPr/>
            <p:nvPr/>
          </p:nvSpPr>
          <p:spPr>
            <a:xfrm>
              <a:off x="1322581" y="666105"/>
              <a:ext cx="2059819" cy="2038446"/>
            </a:xfrm>
            <a:prstGeom prst="mathMultiply">
              <a:avLst>
                <a:gd name="adj1" fmla="val 582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cxnSp>
          <p:nvCxnSpPr>
            <p:cNvPr id="20" name="Connecteur droit avec flèche 19"/>
            <p:cNvCxnSpPr>
              <a:stCxn id="1048" idx="1"/>
            </p:cNvCxnSpPr>
            <p:nvPr/>
          </p:nvCxnSpPr>
          <p:spPr>
            <a:xfrm flipH="1" flipV="1">
              <a:off x="3222121" y="3582969"/>
              <a:ext cx="1857087" cy="220975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963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67644" y="3059668"/>
            <a:ext cx="6408712" cy="73866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</a:rPr>
              <a:t>1.1 </a:t>
            </a:r>
            <a:r>
              <a:rPr lang="fr-FR" sz="2400" b="1" i="1" dirty="0" err="1">
                <a:solidFill>
                  <a:srgbClr val="FF0000"/>
                </a:solidFill>
              </a:rPr>
              <a:t>Neurospora</a:t>
            </a:r>
            <a:r>
              <a:rPr lang="fr-FR" sz="2400" b="1" i="1" dirty="0">
                <a:solidFill>
                  <a:srgbClr val="FF0000"/>
                </a:solidFill>
              </a:rPr>
              <a:t> crassa</a:t>
            </a:r>
          </a:p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3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93102" y="1484784"/>
            <a:ext cx="7992888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Chez </a:t>
            </a:r>
            <a:r>
              <a:rPr lang="fr-FR" i="1" dirty="0"/>
              <a:t>Apis </a:t>
            </a:r>
            <a:r>
              <a:rPr lang="fr-FR" i="1" dirty="0" err="1"/>
              <a:t>mellifera</a:t>
            </a:r>
            <a:r>
              <a:rPr lang="fr-FR" dirty="0"/>
              <a:t>, la parthénogénèse…</a:t>
            </a:r>
          </a:p>
          <a:p>
            <a:pPr algn="ctr"/>
            <a:r>
              <a:rPr lang="fr-FR" dirty="0"/>
              <a:t> </a:t>
            </a:r>
            <a:endParaRPr lang="fr-FR" sz="500" dirty="0"/>
          </a:p>
          <a:p>
            <a:pPr algn="ctr"/>
            <a:r>
              <a:rPr lang="fr-FR" sz="1600" dirty="0"/>
              <a:t>(</a:t>
            </a:r>
            <a:r>
              <a:rPr lang="fr-FR" sz="1600" dirty="0" err="1"/>
              <a:t>parthenos</a:t>
            </a:r>
            <a:r>
              <a:rPr lang="fr-FR" sz="1600" dirty="0"/>
              <a:t> = vierge, </a:t>
            </a:r>
            <a:r>
              <a:rPr lang="fr-FR" sz="1600" dirty="0" err="1"/>
              <a:t>genesis</a:t>
            </a:r>
            <a:r>
              <a:rPr lang="fr-FR" sz="1600" dirty="0"/>
              <a:t> = donner naissance)</a:t>
            </a:r>
          </a:p>
          <a:p>
            <a:pPr algn="ctr"/>
            <a:endParaRPr lang="fr-FR" sz="1050" dirty="0"/>
          </a:p>
          <a:p>
            <a:pPr algn="ctr"/>
            <a:endParaRPr lang="fr-FR" sz="1050" dirty="0"/>
          </a:p>
          <a:p>
            <a:pPr algn="ctr"/>
            <a:r>
              <a:rPr lang="fr-FR" dirty="0"/>
              <a:t>… produit toujours des haploïdes mâles. </a:t>
            </a:r>
          </a:p>
          <a:p>
            <a:pPr algn="ctr"/>
            <a:endParaRPr lang="fr-FR" dirty="0"/>
          </a:p>
          <a:p>
            <a:pPr algn="just"/>
            <a:r>
              <a:rPr lang="fr-FR" dirty="0"/>
              <a:t>	</a:t>
            </a:r>
            <a:r>
              <a:rPr lang="fr-FR" dirty="0" smtClean="0"/>
              <a:t>C’est </a:t>
            </a:r>
            <a:r>
              <a:rPr lang="fr-FR" dirty="0"/>
              <a:t>une </a:t>
            </a:r>
            <a:r>
              <a:rPr lang="fr-FR" b="1" dirty="0">
                <a:solidFill>
                  <a:srgbClr val="FF0000"/>
                </a:solidFill>
              </a:rPr>
              <a:t>parthénogénèse obligatoire</a:t>
            </a:r>
            <a:r>
              <a:rPr lang="fr-FR" dirty="0"/>
              <a:t>; le mode de reproduction sexué ne suffit pas à produire des géniteurs des deux sexes. C’est le cas pour la plupart des hyménoptères (abeilles , </a:t>
            </a:r>
            <a:r>
              <a:rPr lang="fr-FR" dirty="0" smtClean="0"/>
              <a:t>guêpes </a:t>
            </a:r>
            <a:r>
              <a:rPr lang="fr-FR" dirty="0"/>
              <a:t>, fourmis, etc…). </a:t>
            </a:r>
          </a:p>
        </p:txBody>
      </p:sp>
    </p:spTree>
    <p:extLst>
      <p:ext uri="{BB962C8B-B14F-4D97-AF65-F5344CB8AC3E}">
        <p14:creationId xmlns:p14="http://schemas.microsoft.com/office/powerpoint/2010/main" val="197951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1350048" y="4581128"/>
            <a:ext cx="2452826" cy="2160240"/>
            <a:chOff x="1907965" y="4647506"/>
            <a:chExt cx="2452826" cy="2160240"/>
          </a:xfrm>
        </p:grpSpPr>
        <p:sp>
          <p:nvSpPr>
            <p:cNvPr id="28" name="ZoneTexte 27"/>
            <p:cNvSpPr txBox="1"/>
            <p:nvPr/>
          </p:nvSpPr>
          <p:spPr>
            <a:xfrm>
              <a:off x="1909308" y="6222971"/>
              <a:ext cx="24514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i="1" dirty="0" err="1"/>
                <a:t>Cataglyphis</a:t>
              </a:r>
              <a:r>
                <a:rPr lang="fr-FR" i="1" dirty="0"/>
                <a:t> </a:t>
              </a:r>
              <a:r>
                <a:rPr lang="fr-FR" i="1" dirty="0" err="1"/>
                <a:t>cursor</a:t>
              </a:r>
              <a:endParaRPr lang="fr-FR" i="1" dirty="0"/>
            </a:p>
            <a:p>
              <a:pPr algn="ctr"/>
              <a:r>
                <a:rPr lang="fr-FR" sz="1400" i="1" dirty="0"/>
                <a:t>(</a:t>
              </a:r>
              <a:r>
                <a:rPr lang="fr-FR" sz="1400" i="1" dirty="0" err="1"/>
                <a:t>fourmie</a:t>
              </a:r>
              <a:r>
                <a:rPr lang="fr-FR" sz="1400" i="1" dirty="0"/>
                <a:t> européenne)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965" y="4647506"/>
              <a:ext cx="2452826" cy="16216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0" name="Picture 6" descr="Résultat de recherche d'images pour &quot;couronne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17" y="566017"/>
            <a:ext cx="564682" cy="51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e 26"/>
          <p:cNvGrpSpPr/>
          <p:nvPr/>
        </p:nvGrpSpPr>
        <p:grpSpPr>
          <a:xfrm>
            <a:off x="323528" y="1108042"/>
            <a:ext cx="3024336" cy="2994284"/>
            <a:chOff x="323528" y="1108042"/>
            <a:chExt cx="3024336" cy="2994284"/>
          </a:xfrm>
        </p:grpSpPr>
        <p:grpSp>
          <p:nvGrpSpPr>
            <p:cNvPr id="4" name="Groupe 3"/>
            <p:cNvGrpSpPr/>
            <p:nvPr/>
          </p:nvGrpSpPr>
          <p:grpSpPr>
            <a:xfrm>
              <a:off x="549312" y="1108042"/>
              <a:ext cx="2568676" cy="2263372"/>
              <a:chOff x="5292080" y="2129027"/>
              <a:chExt cx="2568676" cy="2263372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4256" y="2129027"/>
                <a:ext cx="2476500" cy="1847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ZoneTexte 2"/>
              <p:cNvSpPr txBox="1"/>
              <p:nvPr/>
            </p:nvSpPr>
            <p:spPr>
              <a:xfrm>
                <a:off x="5292080" y="4023067"/>
                <a:ext cx="24765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i="1" dirty="0"/>
                  <a:t>Apis </a:t>
                </a:r>
                <a:r>
                  <a:rPr lang="fr-FR" i="1" dirty="0" err="1"/>
                  <a:t>mellifera</a:t>
                </a:r>
                <a:r>
                  <a:rPr lang="fr-FR" i="1" dirty="0"/>
                  <a:t> </a:t>
                </a:r>
                <a:r>
                  <a:rPr lang="fr-FR" i="1" dirty="0" err="1"/>
                  <a:t>capensis</a:t>
                </a:r>
                <a:endParaRPr lang="fr-FR" i="1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323528" y="3455995"/>
              <a:ext cx="3024336" cy="64633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/>
                <a:t>- </a:t>
              </a:r>
              <a:r>
                <a:rPr lang="fr-FR" sz="1200" dirty="0" err="1"/>
                <a:t>p</a:t>
              </a:r>
              <a:r>
                <a:rPr lang="fr-FR" sz="1200" dirty="0" err="1" smtClean="0"/>
                <a:t>arthenogénèse</a:t>
              </a:r>
              <a:r>
                <a:rPr lang="fr-FR" sz="1200" dirty="0" smtClean="0"/>
                <a:t> pour les mâles </a:t>
              </a:r>
            </a:p>
            <a:p>
              <a:pPr algn="ctr"/>
              <a:r>
                <a:rPr lang="fr-FR" sz="1200" dirty="0" smtClean="0"/>
                <a:t>- reproduction </a:t>
              </a:r>
              <a:r>
                <a:rPr lang="fr-FR" sz="1200" dirty="0"/>
                <a:t>sexuée pour les femelles</a:t>
              </a:r>
            </a:p>
            <a:p>
              <a:pPr algn="ctr"/>
              <a:r>
                <a:rPr lang="fr-FR" sz="1200" dirty="0"/>
                <a:t>(comme </a:t>
              </a:r>
              <a:r>
                <a:rPr lang="fr-FR" sz="1200" i="1" dirty="0"/>
                <a:t>Apis </a:t>
              </a:r>
              <a:r>
                <a:rPr lang="fr-FR" sz="1200" i="1" dirty="0" err="1"/>
                <a:t>mellifera</a:t>
              </a:r>
              <a:r>
                <a:rPr lang="fr-FR" sz="1200" i="1" dirty="0"/>
                <a:t>)</a:t>
              </a: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883273" y="0"/>
            <a:ext cx="7901350" cy="5989709"/>
            <a:chOff x="883273" y="0"/>
            <a:chExt cx="7901350" cy="5989709"/>
          </a:xfrm>
        </p:grpSpPr>
        <p:grpSp>
          <p:nvGrpSpPr>
            <p:cNvPr id="29" name="Groupe 28"/>
            <p:cNvGrpSpPr/>
            <p:nvPr/>
          </p:nvGrpSpPr>
          <p:grpSpPr>
            <a:xfrm>
              <a:off x="883273" y="0"/>
              <a:ext cx="7901350" cy="5989709"/>
              <a:chOff x="929633" y="56454"/>
              <a:chExt cx="7901350" cy="5989709"/>
            </a:xfrm>
          </p:grpSpPr>
          <p:sp>
            <p:nvSpPr>
              <p:cNvPr id="49" name="ZoneTexte 48"/>
              <p:cNvSpPr txBox="1"/>
              <p:nvPr/>
            </p:nvSpPr>
            <p:spPr>
              <a:xfrm>
                <a:off x="6593315" y="4359075"/>
                <a:ext cx="4811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FF0000"/>
                    </a:solidFill>
                  </a:rPr>
                  <a:t>2n</a:t>
                </a:r>
              </a:p>
            </p:txBody>
          </p:sp>
          <p:grpSp>
            <p:nvGrpSpPr>
              <p:cNvPr id="10" name="Groupe 9"/>
              <p:cNvGrpSpPr/>
              <p:nvPr/>
            </p:nvGrpSpPr>
            <p:grpSpPr>
              <a:xfrm>
                <a:off x="4622175" y="1050288"/>
                <a:ext cx="2342213" cy="4472655"/>
                <a:chOff x="3995936" y="600651"/>
                <a:chExt cx="2342213" cy="4472655"/>
              </a:xfrm>
            </p:grpSpPr>
            <p:pic>
              <p:nvPicPr>
                <p:cNvPr id="7" name="Image 6" descr="Capture d’écran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95936" y="600651"/>
                  <a:ext cx="2342213" cy="2183967"/>
                </a:xfrm>
                <a:prstGeom prst="rect">
                  <a:avLst/>
                </a:prstGeom>
              </p:spPr>
            </p:pic>
            <p:pic>
              <p:nvPicPr>
                <p:cNvPr id="5" name="Image 4" descr="Capture d’écran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18970" y="2784618"/>
                  <a:ext cx="1296144" cy="2288688"/>
                </a:xfrm>
                <a:prstGeom prst="rect">
                  <a:avLst/>
                </a:prstGeom>
              </p:spPr>
            </p:pic>
          </p:grpSp>
          <p:sp>
            <p:nvSpPr>
              <p:cNvPr id="16" name="ZoneTexte 15"/>
              <p:cNvSpPr txBox="1"/>
              <p:nvPr/>
            </p:nvSpPr>
            <p:spPr>
              <a:xfrm>
                <a:off x="4444850" y="364516"/>
                <a:ext cx="26968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rgbClr val="FF0000"/>
                    </a:solidFill>
                  </a:rPr>
                  <a:t>Parthénogénèse avec méiose</a:t>
                </a:r>
              </a:p>
              <a:p>
                <a:pPr algn="ctr"/>
                <a:r>
                  <a:rPr lang="fr-FR" sz="1400" b="1" dirty="0" smtClean="0">
                    <a:solidFill>
                      <a:srgbClr val="FF0000"/>
                    </a:solidFill>
                  </a:rPr>
                  <a:t> qui produit des </a:t>
                </a:r>
                <a:r>
                  <a:rPr lang="fr-FR" sz="1400" b="1" dirty="0" err="1" smtClean="0">
                    <a:solidFill>
                      <a:srgbClr val="FF0000"/>
                    </a:solidFill>
                  </a:rPr>
                  <a:t>diploides</a:t>
                </a:r>
                <a:endParaRPr lang="fr-FR" sz="1400" b="1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4" name="ZoneTexte 43"/>
              <p:cNvSpPr txBox="1"/>
              <p:nvPr/>
            </p:nvSpPr>
            <p:spPr>
              <a:xfrm>
                <a:off x="4810476" y="5522943"/>
                <a:ext cx="20515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femelles avec un fort taux d’hétérozygotie</a:t>
                </a: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7185391" y="1832825"/>
                <a:ext cx="164559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1 gamète</a:t>
                </a:r>
              </a:p>
              <a:p>
                <a:pPr algn="ctr"/>
                <a:r>
                  <a:rPr lang="fr-FR" sz="1400" dirty="0"/>
                  <a:t>3 globules </a:t>
                </a:r>
                <a:r>
                  <a:rPr lang="fr-FR" sz="1400" dirty="0" smtClean="0"/>
                  <a:t>polaires</a:t>
                </a:r>
              </a:p>
              <a:p>
                <a:pPr algn="ctr"/>
                <a:r>
                  <a:rPr lang="fr-FR" sz="1400" b="1" dirty="0">
                    <a:solidFill>
                      <a:srgbClr val="FF0000"/>
                    </a:solidFill>
                  </a:rPr>
                  <a:t>n</a:t>
                </a:r>
              </a:p>
              <a:p>
                <a:pPr algn="ctr"/>
                <a:endParaRPr lang="fr-FR" sz="1400" dirty="0"/>
              </a:p>
            </p:txBody>
          </p:sp>
          <p:grpSp>
            <p:nvGrpSpPr>
              <p:cNvPr id="26" name="Groupe 25"/>
              <p:cNvGrpSpPr/>
              <p:nvPr/>
            </p:nvGrpSpPr>
            <p:grpSpPr>
              <a:xfrm>
                <a:off x="929633" y="56454"/>
                <a:ext cx="2059819" cy="2973435"/>
                <a:chOff x="929633" y="56454"/>
                <a:chExt cx="2059819" cy="2973435"/>
              </a:xfrm>
            </p:grpSpPr>
            <p:sp>
              <p:nvSpPr>
                <p:cNvPr id="51" name="Multiplier 50"/>
                <p:cNvSpPr/>
                <p:nvPr/>
              </p:nvSpPr>
              <p:spPr>
                <a:xfrm>
                  <a:off x="929633" y="991443"/>
                  <a:ext cx="2059819" cy="2038446"/>
                </a:xfrm>
                <a:prstGeom prst="mathMultiply">
                  <a:avLst>
                    <a:gd name="adj1" fmla="val 5829"/>
                  </a:avLst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23" name="Groupe 22"/>
                <p:cNvGrpSpPr/>
                <p:nvPr/>
              </p:nvGrpSpPr>
              <p:grpSpPr>
                <a:xfrm>
                  <a:off x="1035380" y="56454"/>
                  <a:ext cx="1661887" cy="1041920"/>
                  <a:chOff x="1123026" y="36463"/>
                  <a:chExt cx="1661887" cy="1041920"/>
                </a:xfrm>
              </p:grpSpPr>
              <p:pic>
                <p:nvPicPr>
                  <p:cNvPr id="47" name="Image 46" descr="Capture d’écran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21931" y="36463"/>
                    <a:ext cx="1275222" cy="791980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sp>
                <p:nvSpPr>
                  <p:cNvPr id="11" name="ZoneTexte 10"/>
                  <p:cNvSpPr txBox="1"/>
                  <p:nvPr/>
                </p:nvSpPr>
                <p:spPr>
                  <a:xfrm>
                    <a:off x="1123026" y="770606"/>
                    <a:ext cx="1661887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dirty="0"/>
                      <a:t>p</a:t>
                    </a:r>
                    <a:r>
                      <a:rPr lang="fr-FR" sz="1400" dirty="0" smtClean="0"/>
                      <a:t>seudo-reine</a:t>
                    </a:r>
                    <a:endParaRPr lang="fr-FR" sz="1400" dirty="0"/>
                  </a:p>
                </p:txBody>
              </p:sp>
            </p:grpSp>
          </p:grpSp>
        </p:grpSp>
        <p:cxnSp>
          <p:nvCxnSpPr>
            <p:cNvPr id="13" name="Connecteur droit avec flèche 12"/>
            <p:cNvCxnSpPr/>
            <p:nvPr/>
          </p:nvCxnSpPr>
          <p:spPr>
            <a:xfrm>
              <a:off x="2771800" y="760740"/>
              <a:ext cx="2062148" cy="442034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4355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63588" y="1816075"/>
            <a:ext cx="7416824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b="1" dirty="0"/>
          </a:p>
          <a:p>
            <a:pPr algn="just"/>
            <a:r>
              <a:rPr lang="fr-FR" dirty="0"/>
              <a:t>	Chez une autre fourmi</a:t>
            </a:r>
            <a:r>
              <a:rPr lang="fr-FR" dirty="0" smtClean="0"/>
              <a:t>, </a:t>
            </a:r>
            <a:r>
              <a:rPr lang="fr-FR" i="1" dirty="0" err="1" smtClean="0"/>
              <a:t>Wasmannia</a:t>
            </a:r>
            <a:r>
              <a:rPr lang="fr-FR" i="1" dirty="0" smtClean="0"/>
              <a:t> </a:t>
            </a:r>
            <a:r>
              <a:rPr lang="fr-FR" i="1" dirty="0" err="1"/>
              <a:t>auropunctata</a:t>
            </a:r>
            <a:r>
              <a:rPr lang="fr-FR" dirty="0"/>
              <a:t>, un autre type de parthénogénèse </a:t>
            </a:r>
            <a:r>
              <a:rPr lang="fr-FR" dirty="0" smtClean="0"/>
              <a:t>permet </a:t>
            </a:r>
            <a:r>
              <a:rPr lang="fr-FR" dirty="0"/>
              <a:t>d’aboutir à des mâles haploïdes à partir d’une cellule diploïde</a:t>
            </a:r>
            <a:r>
              <a:rPr lang="fr-FR" i="1" dirty="0"/>
              <a:t>. </a:t>
            </a:r>
          </a:p>
          <a:p>
            <a:pPr algn="just"/>
            <a:endParaRPr lang="fr-FR" sz="1100" i="1" dirty="0"/>
          </a:p>
          <a:p>
            <a:pPr algn="just"/>
            <a:r>
              <a:rPr lang="fr-FR" i="1" dirty="0"/>
              <a:t>(</a:t>
            </a:r>
            <a:r>
              <a:rPr lang="fr-FR" sz="1600" i="1" dirty="0" err="1"/>
              <a:t>Miyakawa</a:t>
            </a:r>
            <a:r>
              <a:rPr lang="fr-FR" sz="1600" i="1" dirty="0"/>
              <a:t> MO &amp; </a:t>
            </a:r>
            <a:r>
              <a:rPr lang="fr-FR" sz="1600" i="1" dirty="0" err="1"/>
              <a:t>Mikheyev</a:t>
            </a:r>
            <a:r>
              <a:rPr lang="fr-FR" sz="1600" i="1" dirty="0"/>
              <a:t> AS. 2015. </a:t>
            </a:r>
            <a:r>
              <a:rPr lang="en-US" sz="1600" i="1" dirty="0"/>
              <a:t>Males are here to stay: fertilization enhances viable egg production by clonal queens of the little fire ant (</a:t>
            </a:r>
            <a:r>
              <a:rPr lang="en-US" sz="1600" i="1" dirty="0" err="1"/>
              <a:t>Wasmannia</a:t>
            </a:r>
            <a:r>
              <a:rPr lang="en-US" sz="1600" i="1" dirty="0"/>
              <a:t> </a:t>
            </a:r>
            <a:r>
              <a:rPr lang="en-US" sz="1600" i="1" dirty="0" err="1"/>
              <a:t>auropunctata</a:t>
            </a:r>
            <a:r>
              <a:rPr lang="en-US" sz="1600" i="1" dirty="0"/>
              <a:t>)</a:t>
            </a:r>
            <a:r>
              <a:rPr lang="fr-FR" sz="1600" i="1" dirty="0"/>
              <a:t> </a:t>
            </a:r>
            <a:r>
              <a:rPr lang="fr-FR" sz="1600" i="1" dirty="0" err="1"/>
              <a:t>Sci</a:t>
            </a:r>
            <a:r>
              <a:rPr lang="fr-FR" sz="1600" i="1" dirty="0"/>
              <a:t> Nat, 102: 15)</a:t>
            </a:r>
            <a:endParaRPr lang="en-US" sz="1600" i="1" dirty="0"/>
          </a:p>
          <a:p>
            <a:pPr algn="just"/>
            <a:endParaRPr lang="fr-FR" i="1" dirty="0"/>
          </a:p>
          <a:p>
            <a:endParaRPr lang="fr-FR" dirty="0"/>
          </a:p>
        </p:txBody>
      </p:sp>
      <p:sp>
        <p:nvSpPr>
          <p:cNvPr id="3" name="Arc 2"/>
          <p:cNvSpPr/>
          <p:nvPr/>
        </p:nvSpPr>
        <p:spPr>
          <a:xfrm rot="16200000" flipH="1">
            <a:off x="7200292" y="4077072"/>
            <a:ext cx="1080120" cy="1080120"/>
          </a:xfrm>
          <a:prstGeom prst="arc">
            <a:avLst>
              <a:gd name="adj1" fmla="val 16200000"/>
              <a:gd name="adj2" fmla="val 2325582"/>
            </a:avLst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26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/>
          <p:cNvGrpSpPr/>
          <p:nvPr/>
        </p:nvGrpSpPr>
        <p:grpSpPr>
          <a:xfrm>
            <a:off x="485630" y="218333"/>
            <a:ext cx="8442469" cy="6372014"/>
            <a:chOff x="398093" y="218333"/>
            <a:chExt cx="8442469" cy="6372014"/>
          </a:xfrm>
        </p:grpSpPr>
        <p:grpSp>
          <p:nvGrpSpPr>
            <p:cNvPr id="10" name="Groupe 9"/>
            <p:cNvGrpSpPr/>
            <p:nvPr/>
          </p:nvGrpSpPr>
          <p:grpSpPr>
            <a:xfrm>
              <a:off x="398093" y="218333"/>
              <a:ext cx="8442469" cy="6102148"/>
              <a:chOff x="295026" y="243232"/>
              <a:chExt cx="8442469" cy="6102148"/>
            </a:xfrm>
          </p:grpSpPr>
          <p:grpSp>
            <p:nvGrpSpPr>
              <p:cNvPr id="5" name="Groupe 4"/>
              <p:cNvGrpSpPr/>
              <p:nvPr/>
            </p:nvGrpSpPr>
            <p:grpSpPr>
              <a:xfrm>
                <a:off x="2771800" y="243232"/>
                <a:ext cx="5752445" cy="2331922"/>
                <a:chOff x="2553573" y="243232"/>
                <a:chExt cx="5752445" cy="2331922"/>
              </a:xfrm>
            </p:grpSpPr>
            <p:pic>
              <p:nvPicPr>
                <p:cNvPr id="3" name="Image 2" descr="Capture d’écran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87305" y="243232"/>
                  <a:ext cx="2918713" cy="2331922"/>
                </a:xfrm>
                <a:prstGeom prst="rect">
                  <a:avLst/>
                </a:prstGeom>
              </p:spPr>
            </p:pic>
            <p:sp>
              <p:nvSpPr>
                <p:cNvPr id="2" name="ZoneTexte 1"/>
                <p:cNvSpPr txBox="1"/>
                <p:nvPr/>
              </p:nvSpPr>
              <p:spPr>
                <a:xfrm>
                  <a:off x="2553573" y="332656"/>
                  <a:ext cx="36004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400" b="1" i="1" dirty="0" err="1"/>
                    <a:t>Wasmannia</a:t>
                  </a:r>
                  <a:r>
                    <a:rPr lang="fr-FR" sz="2400" b="1" i="1" dirty="0"/>
                    <a:t> </a:t>
                  </a:r>
                  <a:r>
                    <a:rPr lang="fr-FR" sz="2400" b="1" i="1" dirty="0" err="1"/>
                    <a:t>auropunctata</a:t>
                  </a:r>
                  <a:endParaRPr lang="fr-FR" sz="2400" b="1" i="1" dirty="0"/>
                </a:p>
                <a:p>
                  <a:r>
                    <a:rPr lang="fr-FR" sz="1600" dirty="0"/>
                    <a:t>(petite fourmi de feu, fourmi électrique)</a:t>
                  </a:r>
                </a:p>
              </p:txBody>
            </p:sp>
          </p:grpSp>
          <p:pic>
            <p:nvPicPr>
              <p:cNvPr id="4" name="Image 3" descr="Capture d’écran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0509" y="1439230"/>
                <a:ext cx="3063619" cy="4906150"/>
              </a:xfrm>
              <a:prstGeom prst="rect">
                <a:avLst/>
              </a:prstGeom>
            </p:spPr>
          </p:pic>
          <p:grpSp>
            <p:nvGrpSpPr>
              <p:cNvPr id="8" name="Groupe 7"/>
              <p:cNvGrpSpPr/>
              <p:nvPr/>
            </p:nvGrpSpPr>
            <p:grpSpPr>
              <a:xfrm>
                <a:off x="295026" y="425569"/>
                <a:ext cx="8442469" cy="5912007"/>
                <a:chOff x="295026" y="425569"/>
                <a:chExt cx="8442469" cy="5912007"/>
              </a:xfrm>
            </p:grpSpPr>
            <p:pic>
              <p:nvPicPr>
                <p:cNvPr id="6" name="Image 5" descr="Capture d’écran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2937" y="1409193"/>
                  <a:ext cx="812371" cy="4928383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</p:pic>
            <p:sp>
              <p:nvSpPr>
                <p:cNvPr id="7" name="ZoneTexte 6"/>
                <p:cNvSpPr txBox="1"/>
                <p:nvPr/>
              </p:nvSpPr>
              <p:spPr>
                <a:xfrm>
                  <a:off x="295026" y="425569"/>
                  <a:ext cx="1728192" cy="584775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b="1" dirty="0">
                      <a:solidFill>
                        <a:srgbClr val="FF0000"/>
                      </a:solidFill>
                    </a:rPr>
                    <a:t>parthénogénèse </a:t>
                  </a:r>
                </a:p>
                <a:p>
                  <a:pPr algn="ctr"/>
                  <a:r>
                    <a:rPr lang="fr-FR" sz="1600" b="1" dirty="0" err="1">
                      <a:solidFill>
                        <a:srgbClr val="FF0000"/>
                      </a:solidFill>
                    </a:rPr>
                    <a:t>apomictique</a:t>
                  </a:r>
                  <a:endParaRPr lang="fr-FR" sz="1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" name="ZoneTexte 8"/>
                <p:cNvSpPr txBox="1"/>
                <p:nvPr/>
              </p:nvSpPr>
              <p:spPr>
                <a:xfrm>
                  <a:off x="5856280" y="3809592"/>
                  <a:ext cx="2881215" cy="830997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b="1" dirty="0">
                      <a:solidFill>
                        <a:srgbClr val="FF0000"/>
                      </a:solidFill>
                    </a:rPr>
                    <a:t>Reproduction clonale des mâles</a:t>
                  </a:r>
                </a:p>
                <a:p>
                  <a:pPr algn="ctr"/>
                  <a:r>
                    <a:rPr lang="fr-FR" sz="1600" dirty="0"/>
                    <a:t>L’œuf diploïde élimine le génome maternel</a:t>
                  </a:r>
                </a:p>
              </p:txBody>
            </p:sp>
          </p:grpSp>
        </p:grpSp>
        <p:sp>
          <p:nvSpPr>
            <p:cNvPr id="11" name="Rectangle 10"/>
            <p:cNvSpPr/>
            <p:nvPr/>
          </p:nvSpPr>
          <p:spPr>
            <a:xfrm>
              <a:off x="2874867" y="4869160"/>
              <a:ext cx="256973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79912" y="4864022"/>
              <a:ext cx="256973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 rot="20677514">
              <a:off x="4772137" y="4653136"/>
              <a:ext cx="441938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2623672" y="6251793"/>
              <a:ext cx="1016336" cy="3385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B050"/>
                  </a:solidFill>
                </a:rPr>
                <a:t>clonage 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4894430" y="6251793"/>
              <a:ext cx="1016336" cy="3385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0B050"/>
                  </a:solidFill>
                </a:rPr>
                <a:t>clonage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083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1720" y="3013502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2.2 </a:t>
            </a:r>
            <a:r>
              <a:rPr lang="fr-FR" sz="2400" b="1" dirty="0" smtClean="0">
                <a:solidFill>
                  <a:srgbClr val="FF0000"/>
                </a:solidFill>
              </a:rPr>
              <a:t>parthénogénèse facultative</a:t>
            </a:r>
            <a:endParaRPr lang="fr-FR" sz="2400" b="1" dirty="0">
              <a:solidFill>
                <a:srgbClr val="FF0000"/>
              </a:solidFill>
            </a:endParaRPr>
          </a:p>
          <a:p>
            <a:pPr algn="ctr"/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D78FF7-B3FC-44AA-AF65-1C68F8168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5"/>
    </mc:Choice>
    <mc:Fallback xmlns="">
      <p:transition spd="slow" advTm="6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190507" y="144639"/>
            <a:ext cx="8762987" cy="6236689"/>
            <a:chOff x="155575" y="-144463"/>
            <a:chExt cx="8762987" cy="6236689"/>
          </a:xfrm>
        </p:grpSpPr>
        <p:grpSp>
          <p:nvGrpSpPr>
            <p:cNvPr id="9" name="Groupe 8"/>
            <p:cNvGrpSpPr/>
            <p:nvPr/>
          </p:nvGrpSpPr>
          <p:grpSpPr>
            <a:xfrm>
              <a:off x="6123144" y="386544"/>
              <a:ext cx="2435501" cy="1882275"/>
              <a:chOff x="683568" y="908720"/>
              <a:chExt cx="2435501" cy="1882275"/>
            </a:xfrm>
          </p:grpSpPr>
          <p:pic>
            <p:nvPicPr>
              <p:cNvPr id="1026" name="Picture 2" descr="Résultat de recherche d'images pour &quot;locusta migratoria&quot;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68" y="908720"/>
                <a:ext cx="2435501" cy="13132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ZoneTexte 1"/>
              <p:cNvSpPr txBox="1"/>
              <p:nvPr/>
            </p:nvSpPr>
            <p:spPr>
              <a:xfrm>
                <a:off x="821198" y="2236997"/>
                <a:ext cx="216024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i="1" dirty="0" err="1"/>
                  <a:t>Locusta</a:t>
                </a:r>
                <a:r>
                  <a:rPr lang="fr-FR" sz="1600" i="1" dirty="0"/>
                  <a:t> </a:t>
                </a:r>
                <a:r>
                  <a:rPr lang="fr-FR" sz="1600" i="1" dirty="0" err="1"/>
                  <a:t>migratoria</a:t>
                </a:r>
                <a:endParaRPr lang="fr-FR" sz="1600" i="1" dirty="0"/>
              </a:p>
              <a:p>
                <a:pPr algn="ctr"/>
                <a:r>
                  <a:rPr lang="fr-FR" sz="1400" dirty="0"/>
                  <a:t>(criquet migrateur)</a:t>
                </a:r>
              </a:p>
            </p:txBody>
          </p:sp>
        </p:grpSp>
        <p:sp>
          <p:nvSpPr>
            <p:cNvPr id="4" name="AutoShape 4" descr="Résultat de recherche d'images pour &quot;schistocerca gregaria&quot;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648636" y="188640"/>
              <a:ext cx="2433066" cy="2079310"/>
              <a:chOff x="5522652" y="319510"/>
              <a:chExt cx="2505075" cy="2243615"/>
            </a:xfrm>
          </p:grpSpPr>
          <p:sp>
            <p:nvSpPr>
              <p:cNvPr id="7" name="ZoneTexte 6"/>
              <p:cNvSpPr txBox="1"/>
              <p:nvPr/>
            </p:nvSpPr>
            <p:spPr>
              <a:xfrm>
                <a:off x="5670930" y="2009128"/>
                <a:ext cx="2160240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i="1" dirty="0" err="1"/>
                  <a:t>Schistocerca</a:t>
                </a:r>
                <a:r>
                  <a:rPr lang="fr-FR" sz="1600" i="1" dirty="0"/>
                  <a:t> </a:t>
                </a:r>
                <a:r>
                  <a:rPr lang="fr-FR" sz="1600" i="1" dirty="0" err="1"/>
                  <a:t>gregaria</a:t>
                </a:r>
                <a:endParaRPr lang="fr-FR" sz="1600" i="1" dirty="0"/>
              </a:p>
              <a:p>
                <a:pPr algn="ctr"/>
                <a:r>
                  <a:rPr lang="fr-FR" sz="1400" dirty="0"/>
                  <a:t>(criquet </a:t>
                </a:r>
                <a:r>
                  <a:rPr lang="fr-FR" sz="1400" dirty="0" err="1"/>
                  <a:t>pélerin</a:t>
                </a:r>
                <a:r>
                  <a:rPr lang="fr-FR" sz="1400" dirty="0"/>
                  <a:t>)</a:t>
                </a: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2652" y="319510"/>
                <a:ext cx="2505075" cy="1819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ZoneTexte 9"/>
            <p:cNvSpPr txBox="1"/>
            <p:nvPr/>
          </p:nvSpPr>
          <p:spPr>
            <a:xfrm>
              <a:off x="3384940" y="115562"/>
              <a:ext cx="23042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/>
                <a:t>Orthoptères</a:t>
              </a:r>
            </a:p>
            <a:p>
              <a:pPr algn="ctr"/>
              <a:r>
                <a:rPr lang="fr-FR" sz="2000" dirty="0"/>
                <a:t>(</a:t>
              </a:r>
              <a:r>
                <a:rPr lang="fr-FR" sz="2000" dirty="0" err="1"/>
                <a:t>Acrididae</a:t>
              </a:r>
              <a:r>
                <a:rPr lang="fr-FR" sz="2000" dirty="0"/>
                <a:t>)</a:t>
              </a:r>
            </a:p>
          </p:txBody>
        </p:sp>
        <p:grpSp>
          <p:nvGrpSpPr>
            <p:cNvPr id="17" name="Groupe 16"/>
            <p:cNvGrpSpPr/>
            <p:nvPr/>
          </p:nvGrpSpPr>
          <p:grpSpPr>
            <a:xfrm>
              <a:off x="3365962" y="1267690"/>
              <a:ext cx="2342213" cy="4559617"/>
              <a:chOff x="3342492" y="1681914"/>
              <a:chExt cx="2380170" cy="4733858"/>
            </a:xfrm>
          </p:grpSpPr>
          <p:pic>
            <p:nvPicPr>
              <p:cNvPr id="13" name="Image 12" descr="Capture d’écran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2492" y="1681914"/>
                <a:ext cx="2380170" cy="2267425"/>
              </a:xfrm>
              <a:prstGeom prst="rect">
                <a:avLst/>
              </a:prstGeom>
            </p:spPr>
          </p:pic>
          <p:pic>
            <p:nvPicPr>
              <p:cNvPr id="14" name="Image 13" descr="Capture d’écran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4695" y="4223744"/>
                <a:ext cx="1355763" cy="2192028"/>
              </a:xfrm>
              <a:prstGeom prst="rect">
                <a:avLst/>
              </a:prstGeom>
            </p:spPr>
          </p:pic>
          <p:cxnSp>
            <p:nvCxnSpPr>
              <p:cNvPr id="16" name="Connecteur droit avec flèche 15"/>
              <p:cNvCxnSpPr/>
              <p:nvPr/>
            </p:nvCxnSpPr>
            <p:spPr>
              <a:xfrm flipH="1">
                <a:off x="4532576" y="3999465"/>
                <a:ext cx="1" cy="2623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ZoneTexte 10"/>
            <p:cNvSpPr txBox="1"/>
            <p:nvPr/>
          </p:nvSpPr>
          <p:spPr>
            <a:xfrm>
              <a:off x="585174" y="3800005"/>
              <a:ext cx="2583741" cy="338554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0000"/>
                  </a:solidFill>
                </a:rPr>
                <a:t>Parthénogénèse 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facultative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926123" y="1693089"/>
              <a:ext cx="4811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FF0000"/>
                  </a:solidFill>
                </a:rPr>
                <a:t>2n</a:t>
              </a:r>
            </a:p>
          </p:txBody>
        </p:sp>
        <p:sp>
          <p:nvSpPr>
            <p:cNvPr id="20" name="Arc 19"/>
            <p:cNvSpPr/>
            <p:nvPr/>
          </p:nvSpPr>
          <p:spPr>
            <a:xfrm>
              <a:off x="5041477" y="3068960"/>
              <a:ext cx="1061141" cy="2128568"/>
            </a:xfrm>
            <a:prstGeom prst="arc">
              <a:avLst>
                <a:gd name="adj1" fmla="val 17635358"/>
                <a:gd name="adj2" fmla="val 5483878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077218" y="3630013"/>
              <a:ext cx="2841344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0000"/>
                  </a:solidFill>
                </a:rPr>
                <a:t>acquisition aléatoire de la diploïdie au cours du développement de l’embryon</a:t>
              </a:r>
            </a:p>
            <a:p>
              <a:pPr algn="ctr"/>
              <a:endParaRPr lang="fr-FR" sz="1000" dirty="0"/>
            </a:p>
            <a:p>
              <a:pPr algn="ctr"/>
              <a:r>
                <a:rPr lang="fr-FR" sz="1600" dirty="0"/>
                <a:t> l’embryon peut-être une </a:t>
              </a:r>
              <a:r>
                <a:rPr lang="fr-FR" sz="1600" b="1" dirty="0"/>
                <a:t>mosaïque de cellules haploïdes et diploïdes</a:t>
              </a:r>
            </a:p>
            <a:p>
              <a:pPr algn="ctr"/>
              <a:endParaRPr lang="fr-FR" sz="1100" dirty="0"/>
            </a:p>
            <a:p>
              <a:pPr algn="ctr"/>
              <a:r>
                <a:rPr lang="fr-FR" sz="1600" dirty="0"/>
                <a:t>Les cellules diploïdes sont</a:t>
              </a:r>
            </a:p>
            <a:p>
              <a:pPr algn="ctr"/>
              <a:r>
                <a:rPr lang="fr-FR" sz="1600" dirty="0"/>
                <a:t> 100% homozygotes</a:t>
              </a:r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766859" y="5374941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XX = femelle</a:t>
            </a:r>
          </a:p>
          <a:p>
            <a:pPr algn="ctr"/>
            <a:r>
              <a:rPr lang="fr-FR" sz="1600" dirty="0"/>
              <a:t>(X0 = mâle)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727374" y="3058599"/>
            <a:ext cx="457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239071" y="4891459"/>
            <a:ext cx="481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2n</a:t>
            </a:r>
          </a:p>
        </p:txBody>
      </p:sp>
    </p:spTree>
    <p:extLst>
      <p:ext uri="{BB962C8B-B14F-4D97-AF65-F5344CB8AC3E}">
        <p14:creationId xmlns:p14="http://schemas.microsoft.com/office/powerpoint/2010/main" val="1620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79512" y="539970"/>
            <a:ext cx="8240570" cy="5841358"/>
            <a:chOff x="179512" y="539970"/>
            <a:chExt cx="8240570" cy="5841358"/>
          </a:xfrm>
        </p:grpSpPr>
        <p:grpSp>
          <p:nvGrpSpPr>
            <p:cNvPr id="14" name="Groupe 13"/>
            <p:cNvGrpSpPr/>
            <p:nvPr/>
          </p:nvGrpSpPr>
          <p:grpSpPr>
            <a:xfrm>
              <a:off x="179512" y="539970"/>
              <a:ext cx="8240570" cy="5841358"/>
              <a:chOff x="-36512" y="179930"/>
              <a:chExt cx="8240570" cy="5841358"/>
            </a:xfrm>
          </p:grpSpPr>
          <p:grpSp>
            <p:nvGrpSpPr>
              <p:cNvPr id="9" name="Groupe 8"/>
              <p:cNvGrpSpPr/>
              <p:nvPr/>
            </p:nvGrpSpPr>
            <p:grpSpPr>
              <a:xfrm>
                <a:off x="-36512" y="179930"/>
                <a:ext cx="8150305" cy="5841358"/>
                <a:chOff x="-438324" y="116632"/>
                <a:chExt cx="8150305" cy="5841358"/>
              </a:xfrm>
            </p:grpSpPr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438324" y="116632"/>
                  <a:ext cx="4820149" cy="22428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" name="ZoneTexte 1"/>
                <p:cNvSpPr txBox="1"/>
                <p:nvPr/>
              </p:nvSpPr>
              <p:spPr>
                <a:xfrm>
                  <a:off x="929828" y="1959328"/>
                  <a:ext cx="2515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2000" i="1" dirty="0" err="1"/>
                    <a:t>Extatosoma</a:t>
                  </a:r>
                  <a:r>
                    <a:rPr lang="fr-FR" sz="2000" i="1" dirty="0"/>
                    <a:t> </a:t>
                  </a:r>
                  <a:r>
                    <a:rPr lang="fr-FR" sz="2000" i="1" dirty="0" err="1"/>
                    <a:t>tiaratum</a:t>
                  </a:r>
                  <a:endParaRPr lang="fr-FR" sz="2000" i="1" dirty="0"/>
                </a:p>
                <a:p>
                  <a:pPr algn="ctr"/>
                  <a:r>
                    <a:rPr lang="fr-FR" sz="1600" i="1" dirty="0"/>
                    <a:t>(phasme épineux à tiare)</a:t>
                  </a:r>
                </a:p>
              </p:txBody>
            </p:sp>
            <p:cxnSp>
              <p:nvCxnSpPr>
                <p:cNvPr id="4" name="Connecteur droit avec flèche 3"/>
                <p:cNvCxnSpPr/>
                <p:nvPr/>
              </p:nvCxnSpPr>
              <p:spPr>
                <a:xfrm flipH="1">
                  <a:off x="2045952" y="2605656"/>
                  <a:ext cx="1" cy="96735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" name="ZoneTexte 4"/>
                <p:cNvSpPr txBox="1"/>
                <p:nvPr/>
              </p:nvSpPr>
              <p:spPr>
                <a:xfrm>
                  <a:off x="1289868" y="3555803"/>
                  <a:ext cx="1512168" cy="646331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/>
                    <a:t>Reproduction sexuée</a:t>
                  </a:r>
                </a:p>
              </p:txBody>
            </p:sp>
            <p:cxnSp>
              <p:nvCxnSpPr>
                <p:cNvPr id="7" name="Connecteur droit avec flèche 6"/>
                <p:cNvCxnSpPr/>
                <p:nvPr/>
              </p:nvCxnSpPr>
              <p:spPr>
                <a:xfrm flipV="1">
                  <a:off x="4183589" y="455186"/>
                  <a:ext cx="1095913" cy="60626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" name="Image 10" descr="Capture d’écran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69768" y="764704"/>
                  <a:ext cx="2342213" cy="2183967"/>
                </a:xfrm>
                <a:prstGeom prst="rect">
                  <a:avLst/>
                </a:prstGeom>
              </p:spPr>
            </p:pic>
            <p:pic>
              <p:nvPicPr>
                <p:cNvPr id="12" name="Image 11" descr="Capture d’écran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81028" y="2948671"/>
                  <a:ext cx="1319691" cy="2563244"/>
                </a:xfrm>
                <a:prstGeom prst="rect">
                  <a:avLst/>
                </a:prstGeom>
              </p:spPr>
            </p:pic>
            <p:sp>
              <p:nvSpPr>
                <p:cNvPr id="13" name="ZoneTexte 12"/>
                <p:cNvSpPr txBox="1"/>
                <p:nvPr/>
              </p:nvSpPr>
              <p:spPr>
                <a:xfrm>
                  <a:off x="5515106" y="5373215"/>
                  <a:ext cx="205153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dirty="0"/>
                    <a:t>femelles avec un fort taux d’homozygotie</a:t>
                  </a:r>
                </a:p>
              </p:txBody>
            </p:sp>
          </p:grpSp>
          <p:sp>
            <p:nvSpPr>
              <p:cNvPr id="15" name="ZoneTexte 14"/>
              <p:cNvSpPr txBox="1"/>
              <p:nvPr/>
            </p:nvSpPr>
            <p:spPr>
              <a:xfrm>
                <a:off x="5681314" y="179930"/>
                <a:ext cx="25227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smtClean="0"/>
                  <a:t>Parthénogénèse</a:t>
                </a:r>
                <a:endParaRPr lang="fr-FR" sz="1600" b="1" i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9" name="ZoneTexte 18"/>
            <p:cNvSpPr txBox="1"/>
            <p:nvPr/>
          </p:nvSpPr>
          <p:spPr>
            <a:xfrm>
              <a:off x="3822725" y="3028996"/>
              <a:ext cx="1901403" cy="553998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fr-FR" sz="1600" b="1" dirty="0">
                  <a:solidFill>
                    <a:srgbClr val="FF0000"/>
                  </a:solidFill>
                </a:rPr>
                <a:t>parthénogénèse</a:t>
              </a:r>
              <a:r>
                <a:rPr lang="fr-FR" sz="1600" dirty="0"/>
                <a:t> </a:t>
              </a:r>
            </a:p>
            <a:p>
              <a:pPr algn="ctr">
                <a:lnSpc>
                  <a:spcPts val="1800"/>
                </a:lnSpc>
              </a:pPr>
              <a:r>
                <a:rPr lang="fr-FR" sz="1600" b="1" dirty="0">
                  <a:solidFill>
                    <a:srgbClr val="FF0000"/>
                  </a:solidFill>
                </a:rPr>
                <a:t>facultative</a:t>
              </a:r>
            </a:p>
          </p:txBody>
        </p:sp>
        <p:sp>
          <p:nvSpPr>
            <p:cNvPr id="6" name="Rectangle 5"/>
            <p:cNvSpPr/>
            <p:nvPr/>
          </p:nvSpPr>
          <p:spPr>
            <a:xfrm rot="5400000">
              <a:off x="6913380" y="3352371"/>
              <a:ext cx="490655" cy="3206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Accolade ouvrante 2"/>
            <p:cNvSpPr/>
            <p:nvPr/>
          </p:nvSpPr>
          <p:spPr>
            <a:xfrm rot="16200000">
              <a:off x="6373638" y="2820098"/>
              <a:ext cx="331935" cy="1103998"/>
            </a:xfrm>
            <a:prstGeom prst="leftBrace">
              <a:avLst>
                <a:gd name="adj1" fmla="val 8333"/>
                <a:gd name="adj2" fmla="val 8155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Accolade ouvrante 15"/>
            <p:cNvSpPr/>
            <p:nvPr/>
          </p:nvSpPr>
          <p:spPr>
            <a:xfrm rot="16200000">
              <a:off x="7611851" y="2820098"/>
              <a:ext cx="331935" cy="1103998"/>
            </a:xfrm>
            <a:prstGeom prst="leftBrace">
              <a:avLst>
                <a:gd name="adj1" fmla="val 8333"/>
                <a:gd name="adj2" fmla="val 17461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90308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/>
          <p:cNvGrpSpPr/>
          <p:nvPr/>
        </p:nvGrpSpPr>
        <p:grpSpPr>
          <a:xfrm>
            <a:off x="816800" y="794899"/>
            <a:ext cx="7510401" cy="5587883"/>
            <a:chOff x="971600" y="494093"/>
            <a:chExt cx="7510401" cy="5587883"/>
          </a:xfrm>
        </p:grpSpPr>
        <p:cxnSp>
          <p:nvCxnSpPr>
            <p:cNvPr id="4" name="Connecteur droit avec flèche 3"/>
            <p:cNvCxnSpPr>
              <a:stCxn id="10" idx="2"/>
              <a:endCxn id="5" idx="0"/>
            </p:cNvCxnSpPr>
            <p:nvPr/>
          </p:nvCxnSpPr>
          <p:spPr>
            <a:xfrm flipH="1">
              <a:off x="1727684" y="2296888"/>
              <a:ext cx="915189" cy="16834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ZoneTexte 4"/>
            <p:cNvSpPr txBox="1"/>
            <p:nvPr/>
          </p:nvSpPr>
          <p:spPr>
            <a:xfrm>
              <a:off x="971600" y="3980320"/>
              <a:ext cx="1512168" cy="64633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Reproduction sexuée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491880" y="3356992"/>
              <a:ext cx="2621328" cy="32316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fr-FR" sz="1600" b="1" dirty="0">
                  <a:solidFill>
                    <a:srgbClr val="FF0000"/>
                  </a:solidFill>
                </a:rPr>
                <a:t>Parthénogénèse 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facultative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971600" y="537958"/>
              <a:ext cx="3342546" cy="1758930"/>
              <a:chOff x="971600" y="537958"/>
              <a:chExt cx="3342546" cy="1758930"/>
            </a:xfrm>
          </p:grpSpPr>
          <p:pic>
            <p:nvPicPr>
              <p:cNvPr id="8" name="Image 7" descr="Capture d’écran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1600" y="537958"/>
                <a:ext cx="3342546" cy="1389598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10" name="ZoneTexte 9"/>
              <p:cNvSpPr txBox="1"/>
              <p:nvPr/>
            </p:nvSpPr>
            <p:spPr>
              <a:xfrm>
                <a:off x="1228951" y="1927556"/>
                <a:ext cx="28278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Phasmes du genre </a:t>
                </a:r>
                <a:r>
                  <a:rPr lang="fr-FR" i="1" dirty="0" err="1"/>
                  <a:t>Timema</a:t>
                </a:r>
                <a:endParaRPr lang="fr-FR" i="1" dirty="0"/>
              </a:p>
            </p:txBody>
          </p:sp>
        </p:grpSp>
        <p:cxnSp>
          <p:nvCxnSpPr>
            <p:cNvPr id="20" name="Connecteur droit avec flèche 19"/>
            <p:cNvCxnSpPr>
              <a:stCxn id="10" idx="2"/>
              <a:endCxn id="19" idx="0"/>
            </p:cNvCxnSpPr>
            <p:nvPr/>
          </p:nvCxnSpPr>
          <p:spPr>
            <a:xfrm>
              <a:off x="2642873" y="2296888"/>
              <a:ext cx="2159671" cy="10601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5601681" y="494093"/>
              <a:ext cx="2880320" cy="124649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fr-FR" sz="1600" b="1" dirty="0">
                  <a:solidFill>
                    <a:srgbClr val="FF0000"/>
                  </a:solidFill>
                </a:rPr>
                <a:t>Parthénogénèse facultative </a:t>
              </a:r>
              <a:r>
                <a:rPr lang="fr-FR" sz="1600" dirty="0" smtClean="0"/>
                <a:t>Simple </a:t>
              </a:r>
              <a:r>
                <a:rPr lang="fr-FR" sz="1600" dirty="0"/>
                <a:t>perte d’un chromosome X à partir d’une femelle vierge</a:t>
              </a:r>
            </a:p>
            <a:p>
              <a:pPr algn="ctr">
                <a:lnSpc>
                  <a:spcPts val="1800"/>
                </a:lnSpc>
              </a:pPr>
              <a:endParaRPr lang="fr-FR" sz="1600" dirty="0"/>
            </a:p>
            <a:p>
              <a:pPr algn="ctr">
                <a:lnSpc>
                  <a:spcPts val="1800"/>
                </a:lnSpc>
              </a:pPr>
              <a:r>
                <a:rPr lang="fr-FR" sz="1600" dirty="0"/>
                <a:t>XX  </a:t>
              </a:r>
              <a:r>
                <a:rPr lang="fr-FR" sz="1600" dirty="0">
                  <a:sym typeface="Wingdings 3"/>
                </a:rPr>
                <a:t> </a:t>
              </a:r>
              <a:r>
                <a:rPr lang="fr-FR" sz="1600" dirty="0"/>
                <a:t> XO</a:t>
              </a:r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>
              <a:off x="4427984" y="1232757"/>
              <a:ext cx="97793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>
              <a:off x="4802544" y="4712370"/>
              <a:ext cx="3585880" cy="136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Dans certaines espèces du genre </a:t>
              </a:r>
              <a:r>
                <a:rPr lang="fr-FR" i="1" dirty="0" err="1"/>
                <a:t>Timema</a:t>
              </a:r>
              <a:r>
                <a:rPr lang="fr-FR" dirty="0"/>
                <a:t>, les mâles ne représentent que 0,2% de la population</a:t>
              </a:r>
            </a:p>
            <a:p>
              <a:pPr algn="ctr"/>
              <a:endParaRPr lang="fr-FR" sz="500" dirty="0"/>
            </a:p>
            <a:p>
              <a:pPr algn="ctr"/>
              <a:r>
                <a:rPr lang="fr-FR" sz="2000" b="1" dirty="0" err="1">
                  <a:solidFill>
                    <a:srgbClr val="FF0000"/>
                  </a:solidFill>
                </a:rPr>
                <a:t>sex</a:t>
              </a:r>
              <a:r>
                <a:rPr lang="fr-FR" sz="2000" b="1" dirty="0">
                  <a:solidFill>
                    <a:srgbClr val="FF0000"/>
                  </a:solidFill>
                </a:rPr>
                <a:t> ratio </a:t>
              </a:r>
              <a:r>
                <a:rPr lang="fr-FR" sz="2400" b="1" dirty="0">
                  <a:solidFill>
                    <a:srgbClr val="FF0000"/>
                  </a:solidFill>
                  <a:sym typeface="Symbol"/>
                </a:rPr>
                <a:t></a:t>
              </a:r>
              <a:r>
                <a:rPr lang="fr-FR" sz="2000" b="1" dirty="0">
                  <a:solidFill>
                    <a:srgbClr val="FF0000"/>
                  </a:solidFill>
                  <a:sym typeface="Symbol"/>
                </a:rPr>
                <a:t> 50%</a:t>
              </a:r>
              <a:endParaRPr lang="fr-FR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6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1" y="-97683"/>
            <a:ext cx="9144000" cy="2278930"/>
            <a:chOff x="0" y="-117333"/>
            <a:chExt cx="8851909" cy="2176625"/>
          </a:xfrm>
        </p:grpSpPr>
        <p:pic>
          <p:nvPicPr>
            <p:cNvPr id="3" name="Image 2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20" y="-42257"/>
              <a:ext cx="2064583" cy="113663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056" name="Picture 8" descr="Résultat de recherche d'images pour &quot;Timema genevievae&quot;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733709" y="-57829"/>
              <a:ext cx="1118200" cy="211712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Image 3" descr="Capture d’écran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171" y="-57240"/>
              <a:ext cx="1738539" cy="177814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5" name="Image 4" descr="Capture d’écran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9657" y="-506990"/>
              <a:ext cx="1211706" cy="199101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6" name="Image 5" descr="Capture d’écran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603" y="-42257"/>
              <a:ext cx="1935690" cy="113662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grpSp>
        <p:nvGrpSpPr>
          <p:cNvPr id="10" name="Groupe 9"/>
          <p:cNvGrpSpPr/>
          <p:nvPr/>
        </p:nvGrpSpPr>
        <p:grpSpPr>
          <a:xfrm>
            <a:off x="376687" y="1412776"/>
            <a:ext cx="8390626" cy="5121279"/>
            <a:chOff x="395536" y="1412776"/>
            <a:chExt cx="8390626" cy="5121279"/>
          </a:xfrm>
        </p:grpSpPr>
        <p:sp>
          <p:nvSpPr>
            <p:cNvPr id="2" name="ZoneTexte 1"/>
            <p:cNvSpPr txBox="1"/>
            <p:nvPr/>
          </p:nvSpPr>
          <p:spPr>
            <a:xfrm>
              <a:off x="395536" y="1412776"/>
              <a:ext cx="38733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/>
                <a:t>Espèces sans mâles…</a:t>
              </a:r>
            </a:p>
          </p:txBody>
        </p:sp>
        <p:pic>
          <p:nvPicPr>
            <p:cNvPr id="8" name="Image 7" descr="Capture d’écra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633" y="2292923"/>
              <a:ext cx="3836885" cy="3384376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9" name="ZoneTexte 8"/>
            <p:cNvSpPr txBox="1"/>
            <p:nvPr/>
          </p:nvSpPr>
          <p:spPr>
            <a:xfrm>
              <a:off x="5185762" y="3615779"/>
              <a:ext cx="3600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400" dirty="0" err="1"/>
                <a:t>Schwander</a:t>
              </a:r>
              <a:r>
                <a:rPr lang="fr-FR" sz="1400" dirty="0"/>
                <a:t> T et al. 2011. </a:t>
              </a:r>
              <a:r>
                <a:rPr lang="en-US" sz="1400" dirty="0"/>
                <a:t>Molecular Evidence for Ancient Asexuality in </a:t>
              </a:r>
              <a:r>
                <a:rPr lang="en-US" sz="1400" dirty="0" err="1"/>
                <a:t>Timema</a:t>
              </a:r>
              <a:r>
                <a:rPr lang="en-US" sz="1400" dirty="0"/>
                <a:t> Stick Insects. Current Biology, 21, 1129-34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256310" y="5949280"/>
              <a:ext cx="65288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/>
                <a:t>…depuis plus d’un million d’années…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3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391761" y="260648"/>
            <a:ext cx="8500719" cy="6438016"/>
            <a:chOff x="363486" y="338322"/>
            <a:chExt cx="8500719" cy="6438016"/>
          </a:xfrm>
        </p:grpSpPr>
        <p:sp>
          <p:nvSpPr>
            <p:cNvPr id="2" name="ZoneTexte 1"/>
            <p:cNvSpPr txBox="1"/>
            <p:nvPr/>
          </p:nvSpPr>
          <p:spPr>
            <a:xfrm>
              <a:off x="597213" y="338322"/>
              <a:ext cx="59046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De nombreuses espèces d’insectes sont </a:t>
              </a:r>
              <a:r>
                <a:rPr lang="fr-FR" sz="2000" b="1" dirty="0" err="1"/>
                <a:t>monosexuées</a:t>
              </a:r>
              <a:endParaRPr lang="fr-FR" sz="2000" b="1" dirty="0"/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3299049" y="991714"/>
              <a:ext cx="2761147" cy="1570809"/>
              <a:chOff x="101405" y="2850415"/>
              <a:chExt cx="2761147" cy="1570809"/>
            </a:xfrm>
          </p:grpSpPr>
          <p:sp>
            <p:nvSpPr>
              <p:cNvPr id="3" name="ZoneTexte 2"/>
              <p:cNvSpPr txBox="1"/>
              <p:nvPr/>
            </p:nvSpPr>
            <p:spPr>
              <a:xfrm>
                <a:off x="831353" y="4051892"/>
                <a:ext cx="19442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i="1" dirty="0" err="1"/>
                  <a:t>Warramaba</a:t>
                </a:r>
                <a:r>
                  <a:rPr lang="fr-FR" i="1" dirty="0"/>
                  <a:t> </a:t>
                </a:r>
                <a:r>
                  <a:rPr lang="fr-FR" i="1" dirty="0" err="1"/>
                  <a:t>virgo</a:t>
                </a:r>
                <a:endParaRPr lang="fr-FR" dirty="0"/>
              </a:p>
            </p:txBody>
          </p:sp>
          <p:pic>
            <p:nvPicPr>
              <p:cNvPr id="1026" name="Picture 2" descr="http://blogs.unimelb.edu.au/pearg/files/2018/10/warramaba-whiteiheader-1nz69dq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05" y="2850415"/>
                <a:ext cx="2761147" cy="123097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e 5"/>
            <p:cNvGrpSpPr/>
            <p:nvPr/>
          </p:nvGrpSpPr>
          <p:grpSpPr>
            <a:xfrm>
              <a:off x="363486" y="1510284"/>
              <a:ext cx="2555776" cy="1764640"/>
              <a:chOff x="4319972" y="2492706"/>
              <a:chExt cx="2555776" cy="1764640"/>
            </a:xfrm>
          </p:grpSpPr>
          <p:pic>
            <p:nvPicPr>
              <p:cNvPr id="1028" name="Picture 4" descr="Scientists have discovered termites completely abandon sex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5976" y="2492706"/>
                <a:ext cx="2483768" cy="1408763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4319972" y="3888014"/>
                <a:ext cx="2555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i="1" dirty="0" err="1"/>
                  <a:t>Glyptotermes</a:t>
                </a:r>
                <a:r>
                  <a:rPr lang="fr-FR" i="1" dirty="0"/>
                  <a:t> </a:t>
                </a:r>
                <a:r>
                  <a:rPr lang="fr-FR" i="1" dirty="0" err="1"/>
                  <a:t>nakajimai</a:t>
                </a:r>
                <a:endParaRPr lang="fr-FR" i="1" dirty="0"/>
              </a:p>
            </p:txBody>
          </p:sp>
        </p:grpSp>
        <p:grpSp>
          <p:nvGrpSpPr>
            <p:cNvPr id="8" name="Groupe 7"/>
            <p:cNvGrpSpPr/>
            <p:nvPr/>
          </p:nvGrpSpPr>
          <p:grpSpPr>
            <a:xfrm>
              <a:off x="6915203" y="412967"/>
              <a:ext cx="1949002" cy="2689638"/>
              <a:chOff x="6888631" y="876782"/>
              <a:chExt cx="1949002" cy="268963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6888631" y="3197088"/>
                <a:ext cx="194900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i="1" dirty="0" err="1"/>
                  <a:t>Brunneria</a:t>
                </a:r>
                <a:r>
                  <a:rPr lang="fr-FR" i="1" dirty="0"/>
                  <a:t> </a:t>
                </a:r>
                <a:r>
                  <a:rPr lang="fr-FR" i="1" dirty="0" err="1"/>
                  <a:t>borealis</a:t>
                </a:r>
                <a:endParaRPr lang="fr-FR" dirty="0"/>
              </a:p>
            </p:txBody>
          </p:sp>
          <p:pic>
            <p:nvPicPr>
              <p:cNvPr id="1030" name="Picture 6" descr="Preying mantis? - Brunneria borealis - femal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6704866" y="1199968"/>
                <a:ext cx="2320307" cy="1673936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e 9"/>
            <p:cNvGrpSpPr/>
            <p:nvPr/>
          </p:nvGrpSpPr>
          <p:grpSpPr>
            <a:xfrm>
              <a:off x="6300192" y="3438542"/>
              <a:ext cx="2013647" cy="1805616"/>
              <a:chOff x="1122866" y="3995943"/>
              <a:chExt cx="2013647" cy="1805616"/>
            </a:xfrm>
          </p:grpSpPr>
          <p:pic>
            <p:nvPicPr>
              <p:cNvPr id="1032" name="Picture 8" descr="Résultat de recherche d'images pour &quot;Reesa vespulae&quot;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2866" y="3995943"/>
                <a:ext cx="2013647" cy="1508292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ZoneTexte 8"/>
              <p:cNvSpPr txBox="1"/>
              <p:nvPr/>
            </p:nvSpPr>
            <p:spPr>
              <a:xfrm>
                <a:off x="1194874" y="5432227"/>
                <a:ext cx="180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i="1" dirty="0" err="1"/>
                  <a:t>Reesa</a:t>
                </a:r>
                <a:r>
                  <a:rPr lang="fr-FR" i="1" dirty="0"/>
                  <a:t> </a:t>
                </a:r>
                <a:r>
                  <a:rPr lang="fr-FR" i="1" dirty="0" err="1"/>
                  <a:t>vespulae</a:t>
                </a:r>
                <a:endParaRPr lang="fr-FR" i="1" dirty="0"/>
              </a:p>
            </p:txBody>
          </p:sp>
        </p:grpSp>
        <p:grpSp>
          <p:nvGrpSpPr>
            <p:cNvPr id="12" name="Groupe 11"/>
            <p:cNvGrpSpPr/>
            <p:nvPr/>
          </p:nvGrpSpPr>
          <p:grpSpPr>
            <a:xfrm>
              <a:off x="572264" y="3732457"/>
              <a:ext cx="2138219" cy="2032390"/>
              <a:chOff x="3873940" y="4196184"/>
              <a:chExt cx="2138219" cy="2032390"/>
            </a:xfrm>
          </p:grpSpPr>
          <p:pic>
            <p:nvPicPr>
              <p:cNvPr id="1034" name="Picture 10" descr="Résultat de recherche d'images pour &quot;Cis fuscipes&quot;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111521" y="3958603"/>
                <a:ext cx="1663058" cy="2138219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ZoneTexte 10"/>
              <p:cNvSpPr txBox="1"/>
              <p:nvPr/>
            </p:nvSpPr>
            <p:spPr>
              <a:xfrm>
                <a:off x="4114958" y="5859242"/>
                <a:ext cx="1656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i="1" dirty="0"/>
                  <a:t>Cis </a:t>
                </a:r>
                <a:r>
                  <a:rPr lang="fr-FR" i="1" dirty="0" err="1"/>
                  <a:t>fuscipes</a:t>
                </a:r>
                <a:endParaRPr lang="fr-FR" i="1" dirty="0"/>
              </a:p>
            </p:txBody>
          </p:sp>
        </p:grpSp>
        <p:grpSp>
          <p:nvGrpSpPr>
            <p:cNvPr id="14" name="Groupe 13"/>
            <p:cNvGrpSpPr/>
            <p:nvPr/>
          </p:nvGrpSpPr>
          <p:grpSpPr>
            <a:xfrm>
              <a:off x="3919986" y="4753356"/>
              <a:ext cx="1907704" cy="2022982"/>
              <a:chOff x="6532092" y="4112144"/>
              <a:chExt cx="1907704" cy="2022982"/>
            </a:xfrm>
          </p:grpSpPr>
          <p:pic>
            <p:nvPicPr>
              <p:cNvPr id="1036" name="Picture 12" descr="Résultat de recherche d'images pour &quot;Aeolus mellillus&quot;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9265" y="4112144"/>
                <a:ext cx="1813358" cy="1651313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ZoneTexte 12"/>
              <p:cNvSpPr txBox="1"/>
              <p:nvPr/>
            </p:nvSpPr>
            <p:spPr>
              <a:xfrm>
                <a:off x="6532092" y="5765794"/>
                <a:ext cx="1907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i="1" dirty="0" err="1"/>
                  <a:t>Aeolus</a:t>
                </a:r>
                <a:r>
                  <a:rPr lang="fr-FR" i="1" dirty="0"/>
                  <a:t> </a:t>
                </a:r>
                <a:r>
                  <a:rPr lang="fr-FR" i="1" dirty="0" err="1"/>
                  <a:t>mellillus</a:t>
                </a:r>
                <a:endParaRPr lang="fr-FR" i="1" dirty="0"/>
              </a:p>
            </p:txBody>
          </p:sp>
        </p:grpSp>
        <p:grpSp>
          <p:nvGrpSpPr>
            <p:cNvPr id="17" name="Groupe 16"/>
            <p:cNvGrpSpPr/>
            <p:nvPr/>
          </p:nvGrpSpPr>
          <p:grpSpPr>
            <a:xfrm>
              <a:off x="3632948" y="2714586"/>
              <a:ext cx="1918889" cy="1891598"/>
              <a:chOff x="6654681" y="3153059"/>
              <a:chExt cx="1918889" cy="1891598"/>
            </a:xfrm>
          </p:grpSpPr>
          <p:pic>
            <p:nvPicPr>
              <p:cNvPr id="15" name="Image 14" descr="Capture d’écran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50000"/>
                        </a14:imgEffect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4681" y="3153059"/>
                <a:ext cx="1918889" cy="156857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16" name="ZoneTexte 15"/>
              <p:cNvSpPr txBox="1"/>
              <p:nvPr/>
            </p:nvSpPr>
            <p:spPr>
              <a:xfrm>
                <a:off x="6688286" y="4675325"/>
                <a:ext cx="18852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i="1" dirty="0" err="1"/>
                  <a:t>Ischnura</a:t>
                </a:r>
                <a:r>
                  <a:rPr lang="fr-FR" i="1" dirty="0"/>
                  <a:t> </a:t>
                </a:r>
                <a:r>
                  <a:rPr lang="fr-FR" i="1" dirty="0" err="1"/>
                  <a:t>hastata</a:t>
                </a:r>
                <a:endParaRPr lang="fr-FR" dirty="0"/>
              </a:p>
            </p:txBody>
          </p:sp>
        </p:grpSp>
      </p:grpSp>
      <p:sp>
        <p:nvSpPr>
          <p:cNvPr id="19" name="ZoneTexte 18"/>
          <p:cNvSpPr txBox="1"/>
          <p:nvPr/>
        </p:nvSpPr>
        <p:spPr>
          <a:xfrm>
            <a:off x="6722117" y="5693186"/>
            <a:ext cx="115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… etc…</a:t>
            </a:r>
          </a:p>
        </p:txBody>
      </p:sp>
    </p:spTree>
    <p:extLst>
      <p:ext uri="{BB962C8B-B14F-4D97-AF65-F5344CB8AC3E}">
        <p14:creationId xmlns:p14="http://schemas.microsoft.com/office/powerpoint/2010/main" val="88034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1137754" y="220578"/>
            <a:ext cx="6868492" cy="1191126"/>
            <a:chOff x="895574" y="481087"/>
            <a:chExt cx="7535270" cy="1436899"/>
          </a:xfrm>
        </p:grpSpPr>
        <p:sp>
          <p:nvSpPr>
            <p:cNvPr id="2" name="ZoneTexte 1"/>
            <p:cNvSpPr txBox="1"/>
            <p:nvPr/>
          </p:nvSpPr>
          <p:spPr>
            <a:xfrm>
              <a:off x="3405622" y="481087"/>
              <a:ext cx="4795880" cy="48266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i="1" dirty="0"/>
                <a:t> </a:t>
              </a:r>
              <a:r>
                <a:rPr lang="fr-FR" sz="2000" b="1" i="1" dirty="0" err="1"/>
                <a:t>Neurospora</a:t>
              </a:r>
              <a:r>
                <a:rPr lang="fr-FR" sz="2000" b="1" i="1" dirty="0"/>
                <a:t> crassa</a:t>
              </a:r>
              <a:endParaRPr lang="fr-FR" sz="1600" b="1" i="1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122118" y="1053712"/>
              <a:ext cx="5308726" cy="631179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champignon filamenteux de type Ascomycète décrit  en </a:t>
              </a:r>
              <a:r>
                <a:rPr lang="fr-FR" sz="1400" dirty="0" smtClean="0"/>
                <a:t>1843 parce qu’il y une infestation des boulangeries françaises</a:t>
              </a:r>
              <a:endParaRPr lang="fr-FR" sz="1400" dirty="0"/>
            </a:p>
          </p:txBody>
        </p:sp>
        <p:pic>
          <p:nvPicPr>
            <p:cNvPr id="1026" name="Picture 2" descr="https://mudarwan.files.wordpress.com/2010/06/ascospora-neurospora-crassa.jpg?w=300&amp;h=17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95574" y="616291"/>
              <a:ext cx="2231477" cy="130169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48" y="1700808"/>
            <a:ext cx="2857231" cy="2360926"/>
          </a:xfrm>
          <a:prstGeom prst="rect">
            <a:avLst/>
          </a:prstGeom>
          <a:ln w="3175">
            <a:noFill/>
          </a:ln>
        </p:spPr>
      </p:pic>
      <p:grpSp>
        <p:nvGrpSpPr>
          <p:cNvPr id="15" name="Groupe 14"/>
          <p:cNvGrpSpPr/>
          <p:nvPr/>
        </p:nvGrpSpPr>
        <p:grpSpPr>
          <a:xfrm>
            <a:off x="1547664" y="1899963"/>
            <a:ext cx="6192688" cy="4611809"/>
            <a:chOff x="1547664" y="1867420"/>
            <a:chExt cx="6192688" cy="461180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0124" y="1867420"/>
              <a:ext cx="3230227" cy="228166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 descr="Résultat de recherche d'images pour &quot;neurospora crassa conidie&quot;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0125" y="4275347"/>
              <a:ext cx="3230227" cy="219780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 11" descr="Capture d’écran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843955" y="3985133"/>
              <a:ext cx="2197805" cy="2790387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sp>
        <p:nvSpPr>
          <p:cNvPr id="4" name="ZoneTexte 3"/>
          <p:cNvSpPr txBox="1"/>
          <p:nvPr/>
        </p:nvSpPr>
        <p:spPr>
          <a:xfrm>
            <a:off x="64773" y="63404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Batang"/>
                <a:ea typeface="Batang"/>
              </a:rPr>
              <a:t>ⓐ</a:t>
            </a:r>
            <a:endParaRPr lang="fr-F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099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7524" y="204891"/>
            <a:ext cx="8568952" cy="55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Pathénogénèse</a:t>
            </a:r>
            <a:r>
              <a:rPr lang="fr-FR" sz="2400" b="1" dirty="0" smtClean="0"/>
              <a:t> et </a:t>
            </a:r>
            <a:r>
              <a:rPr lang="fr-FR" sz="2400" b="1" dirty="0"/>
              <a:t>insectes</a:t>
            </a:r>
          </a:p>
          <a:p>
            <a:pPr algn="ctr"/>
            <a:endParaRPr lang="fr-FR" sz="4000" b="1" dirty="0"/>
          </a:p>
          <a:p>
            <a:pPr algn="just">
              <a:lnSpc>
                <a:spcPts val="1600"/>
              </a:lnSpc>
            </a:pPr>
            <a:r>
              <a:rPr lang="fr-FR" sz="1600" b="1" dirty="0"/>
              <a:t>- Hyménoptères </a:t>
            </a:r>
            <a:r>
              <a:rPr lang="fr-FR" sz="1600" dirty="0"/>
              <a:t>(abeilles, guêpes, fourmis…)    100% des 120 000 espèces  sont  parthénogénétiques</a:t>
            </a:r>
          </a:p>
          <a:p>
            <a:pPr marL="285750" indent="-285750" algn="just">
              <a:lnSpc>
                <a:spcPts val="1600"/>
              </a:lnSpc>
              <a:buFontTx/>
              <a:buChar char="-"/>
            </a:pPr>
            <a:endParaRPr lang="fr-FR" sz="1600" dirty="0"/>
          </a:p>
          <a:p>
            <a:pPr algn="just">
              <a:lnSpc>
                <a:spcPts val="1600"/>
              </a:lnSpc>
            </a:pPr>
            <a:r>
              <a:rPr lang="fr-FR" sz="1600" b="1" dirty="0"/>
              <a:t>- Diptères </a:t>
            </a:r>
            <a:r>
              <a:rPr lang="fr-FR" sz="1600" dirty="0"/>
              <a:t>(mouches)		                         150 000 espèces parthénogénétiques</a:t>
            </a:r>
          </a:p>
          <a:p>
            <a:pPr marL="285750" indent="-285750" algn="just">
              <a:lnSpc>
                <a:spcPts val="1600"/>
              </a:lnSpc>
              <a:buFontTx/>
              <a:buChar char="-"/>
            </a:pPr>
            <a:endParaRPr lang="fr-FR" sz="1600" dirty="0"/>
          </a:p>
          <a:p>
            <a:pPr algn="just">
              <a:lnSpc>
                <a:spcPts val="1600"/>
              </a:lnSpc>
            </a:pPr>
            <a:r>
              <a:rPr lang="fr-FR" sz="1600" b="1" dirty="0"/>
              <a:t>- Coléoptères </a:t>
            </a:r>
            <a:r>
              <a:rPr lang="fr-FR" sz="1600" dirty="0"/>
              <a:t>(scarabées, coccinelles, …)             380 000        "                          "</a:t>
            </a:r>
          </a:p>
          <a:p>
            <a:pPr marL="285750" indent="-285750" algn="just">
              <a:lnSpc>
                <a:spcPts val="1600"/>
              </a:lnSpc>
              <a:buFontTx/>
              <a:buChar char="-"/>
            </a:pPr>
            <a:endParaRPr lang="fr-FR" sz="1600" dirty="0"/>
          </a:p>
          <a:p>
            <a:pPr algn="just">
              <a:lnSpc>
                <a:spcPts val="1600"/>
              </a:lnSpc>
            </a:pPr>
            <a:r>
              <a:rPr lang="fr-FR" sz="1600" b="1" dirty="0"/>
              <a:t>- Hémiptères</a:t>
            </a:r>
            <a:r>
              <a:rPr lang="fr-FR" sz="1600" dirty="0"/>
              <a:t> (pucerons, cigales, punaises)         grande diversité de systèmes parthénogénétiques</a:t>
            </a:r>
          </a:p>
          <a:p>
            <a:pPr marL="285750" indent="-285750" algn="just">
              <a:lnSpc>
                <a:spcPts val="1600"/>
              </a:lnSpc>
              <a:buFontTx/>
              <a:buChar char="-"/>
            </a:pPr>
            <a:endParaRPr lang="fr-FR" sz="1600" dirty="0"/>
          </a:p>
          <a:p>
            <a:pPr algn="just">
              <a:lnSpc>
                <a:spcPts val="1600"/>
              </a:lnSpc>
            </a:pPr>
            <a:r>
              <a:rPr lang="fr-FR" sz="1600" b="1" dirty="0"/>
              <a:t>- </a:t>
            </a:r>
            <a:r>
              <a:rPr lang="fr-FR" sz="1600" b="1" dirty="0" err="1"/>
              <a:t>Phasmoptères</a:t>
            </a:r>
            <a:r>
              <a:rPr lang="fr-FR" sz="1600" b="1" dirty="0"/>
              <a:t> </a:t>
            </a:r>
            <a:r>
              <a:rPr lang="fr-FR" sz="1600" dirty="0"/>
              <a:t>(phasmes)		     parthénogénèse très répandue</a:t>
            </a:r>
          </a:p>
          <a:p>
            <a:pPr algn="just">
              <a:lnSpc>
                <a:spcPts val="1600"/>
              </a:lnSpc>
            </a:pPr>
            <a:endParaRPr lang="fr-FR" sz="1600" dirty="0"/>
          </a:p>
          <a:p>
            <a:pPr algn="just">
              <a:lnSpc>
                <a:spcPts val="1600"/>
              </a:lnSpc>
            </a:pPr>
            <a:r>
              <a:rPr lang="fr-FR" sz="1600" b="1" dirty="0"/>
              <a:t>- Orthoptères </a:t>
            </a:r>
            <a:r>
              <a:rPr lang="fr-FR" sz="1600" dirty="0"/>
              <a:t>(criquets, grillons, sauterelles)   - 2 espèces de criquets chez qui les gamètes haploïdes 				       peuvent évoluer en diploïdes</a:t>
            </a:r>
          </a:p>
          <a:p>
            <a:pPr lvl="8" algn="just">
              <a:lnSpc>
                <a:spcPts val="1600"/>
              </a:lnSpc>
            </a:pPr>
            <a:r>
              <a:rPr lang="fr-FR" sz="1600" dirty="0"/>
              <a:t>     - 1 espèce de sauterelle</a:t>
            </a:r>
          </a:p>
          <a:p>
            <a:pPr lvl="8" algn="just">
              <a:lnSpc>
                <a:spcPts val="1600"/>
              </a:lnSpc>
            </a:pPr>
            <a:r>
              <a:rPr lang="fr-FR" sz="1600" dirty="0"/>
              <a:t>     - 1 espèce de </a:t>
            </a:r>
            <a:r>
              <a:rPr lang="fr-FR" sz="1600" dirty="0" smtClean="0"/>
              <a:t>grillon</a:t>
            </a:r>
          </a:p>
          <a:p>
            <a:pPr lvl="8" algn="just">
              <a:lnSpc>
                <a:spcPts val="1600"/>
              </a:lnSpc>
            </a:pPr>
            <a:endParaRPr lang="fr-FR" sz="1600" b="1" dirty="0"/>
          </a:p>
          <a:p>
            <a:pPr marL="0" lvl="8" algn="just">
              <a:lnSpc>
                <a:spcPts val="1600"/>
              </a:lnSpc>
            </a:pPr>
            <a:r>
              <a:rPr lang="fr-FR" sz="1600" b="1" dirty="0"/>
              <a:t>- </a:t>
            </a:r>
            <a:r>
              <a:rPr lang="fr-FR" sz="1600" b="1" dirty="0" err="1"/>
              <a:t>Blattoptères</a:t>
            </a:r>
            <a:r>
              <a:rPr lang="fr-FR" sz="1600" b="1" dirty="0"/>
              <a:t> </a:t>
            </a:r>
            <a:r>
              <a:rPr lang="fr-FR" sz="1600" dirty="0"/>
              <a:t>(blattes, termites, cafards, …)       plusieurs groupes avec parthénogénèse facultative</a:t>
            </a:r>
          </a:p>
          <a:p>
            <a:pPr marL="0" lvl="8" algn="just">
              <a:lnSpc>
                <a:spcPts val="1600"/>
              </a:lnSpc>
            </a:pPr>
            <a:endParaRPr lang="fr-FR" sz="1600" i="1" dirty="0"/>
          </a:p>
          <a:p>
            <a:pPr marL="0" lvl="8" algn="just">
              <a:lnSpc>
                <a:spcPts val="1600"/>
              </a:lnSpc>
            </a:pPr>
            <a:r>
              <a:rPr lang="fr-FR" sz="1600" b="1" dirty="0"/>
              <a:t>- Lépidoptères </a:t>
            </a:r>
            <a:r>
              <a:rPr lang="fr-FR" sz="1600" dirty="0"/>
              <a:t>(papillons)		      ≈ 24 espèces /170 000</a:t>
            </a:r>
          </a:p>
          <a:p>
            <a:pPr marL="285750" lvl="8" indent="-285750" algn="just">
              <a:lnSpc>
                <a:spcPts val="1600"/>
              </a:lnSpc>
              <a:buFontTx/>
              <a:buChar char="-"/>
            </a:pPr>
            <a:endParaRPr lang="fr-FR" sz="1600" dirty="0"/>
          </a:p>
          <a:p>
            <a:pPr marL="0" lvl="8" algn="just">
              <a:lnSpc>
                <a:spcPts val="1600"/>
              </a:lnSpc>
            </a:pPr>
            <a:r>
              <a:rPr lang="fr-FR" sz="1600" b="1" dirty="0"/>
              <a:t>- Odonates</a:t>
            </a:r>
            <a:r>
              <a:rPr lang="fr-FR" sz="1600" dirty="0"/>
              <a:t> (libellules)		                          1 seule espèce</a:t>
            </a:r>
          </a:p>
          <a:p>
            <a:pPr marL="285750" lvl="8" indent="-285750" algn="just">
              <a:lnSpc>
                <a:spcPts val="1600"/>
              </a:lnSpc>
              <a:buFontTx/>
              <a:buChar char="-"/>
            </a:pPr>
            <a:endParaRPr lang="fr-FR" sz="1600" dirty="0"/>
          </a:p>
          <a:p>
            <a:pPr marL="0" lvl="8" algn="just">
              <a:lnSpc>
                <a:spcPts val="1600"/>
              </a:lnSpc>
            </a:pPr>
            <a:r>
              <a:rPr lang="fr-FR" sz="1600" b="1" dirty="0"/>
              <a:t>- </a:t>
            </a:r>
            <a:r>
              <a:rPr lang="fr-FR" sz="1600" b="1" dirty="0" err="1"/>
              <a:t>Mantodea</a:t>
            </a:r>
            <a:r>
              <a:rPr lang="fr-FR" sz="1600" b="1" dirty="0"/>
              <a:t> </a:t>
            </a:r>
            <a:r>
              <a:rPr lang="fr-FR" sz="1600" dirty="0"/>
              <a:t>(mantes)			      2 espèces (1 facultative, 1 obligatoire)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67544" y="6309320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https://passion-entomologie.fr/parthenogenese-synthese/</a:t>
            </a:r>
          </a:p>
        </p:txBody>
      </p:sp>
    </p:spTree>
    <p:extLst>
      <p:ext uri="{BB962C8B-B14F-4D97-AF65-F5344CB8AC3E}">
        <p14:creationId xmlns:p14="http://schemas.microsoft.com/office/powerpoint/2010/main" val="318057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73234" y="3013502"/>
            <a:ext cx="4797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3.2 </a:t>
            </a:r>
            <a:r>
              <a:rPr lang="fr-FR" sz="2400" b="1" dirty="0">
                <a:solidFill>
                  <a:srgbClr val="FF0000"/>
                </a:solidFill>
              </a:rPr>
              <a:t>Parthénogénèse et vertébrés</a:t>
            </a:r>
          </a:p>
          <a:p>
            <a:pPr algn="ctr"/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0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1916832"/>
            <a:ext cx="756084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/>
              <a:t>	Chez les vertébrés, la parthénogénèse est extrêmement rare et ne donne pas d’individu haploïde; elle se retrouve chez les poissons, les amphibiens, les reptiles, les oiseaux,</a:t>
            </a:r>
          </a:p>
          <a:p>
            <a:pPr algn="just"/>
            <a:endParaRPr lang="fr-FR" sz="700" b="1" dirty="0"/>
          </a:p>
          <a:p>
            <a:pPr algn="just"/>
            <a:r>
              <a:rPr lang="fr-FR" sz="2800" b="1" dirty="0"/>
              <a:t>                           … mais pas chez les mammifères…</a:t>
            </a:r>
          </a:p>
        </p:txBody>
      </p:sp>
    </p:spTree>
    <p:extLst>
      <p:ext uri="{BB962C8B-B14F-4D97-AF65-F5344CB8AC3E}">
        <p14:creationId xmlns:p14="http://schemas.microsoft.com/office/powerpoint/2010/main" val="21737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522892" y="332656"/>
            <a:ext cx="8081556" cy="6525344"/>
            <a:chOff x="544920" y="332656"/>
            <a:chExt cx="8081556" cy="6525344"/>
          </a:xfrm>
        </p:grpSpPr>
        <p:sp>
          <p:nvSpPr>
            <p:cNvPr id="2" name="ZoneTexte 1"/>
            <p:cNvSpPr txBox="1"/>
            <p:nvPr/>
          </p:nvSpPr>
          <p:spPr>
            <a:xfrm>
              <a:off x="3729932" y="2807337"/>
              <a:ext cx="1462517" cy="509658"/>
            </a:xfrm>
            <a:prstGeom prst="rect">
              <a:avLst/>
            </a:prstGeom>
            <a:solidFill>
              <a:srgbClr val="F7FDFF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/>
                <a:t>Poissons</a:t>
              </a: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5424804" y="2132112"/>
              <a:ext cx="32016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i="1" dirty="0" err="1"/>
                <a:t>Pristis</a:t>
              </a:r>
              <a:r>
                <a:rPr lang="fr-FR" sz="1400" b="1" i="1" dirty="0"/>
                <a:t> </a:t>
              </a:r>
              <a:r>
                <a:rPr lang="fr-FR" sz="1400" b="1" i="1" dirty="0" err="1"/>
                <a:t>pectinata</a:t>
              </a:r>
              <a:r>
                <a:rPr lang="fr-FR" sz="1400" b="1" i="1" dirty="0"/>
                <a:t> </a:t>
              </a:r>
              <a:r>
                <a:rPr lang="fr-FR" sz="1400" dirty="0"/>
                <a:t>(poisson scie </a:t>
              </a:r>
              <a:r>
                <a:rPr lang="fr-FR" sz="1400" dirty="0" smtClean="0"/>
                <a:t>trident</a:t>
              </a:r>
              <a:r>
                <a:rPr lang="fr-FR" sz="1400" dirty="0"/>
                <a:t>)</a:t>
              </a:r>
            </a:p>
            <a:p>
              <a:pPr algn="just"/>
              <a:r>
                <a:rPr lang="fr-FR" sz="1400" dirty="0"/>
                <a:t>espèce en voie de disparition  </a:t>
              </a:r>
            </a:p>
            <a:p>
              <a:pPr algn="just"/>
              <a:r>
                <a:rPr lang="fr-FR" sz="1400" dirty="0"/>
                <a:t>normalement reproduction sexuée</a:t>
              </a:r>
            </a:p>
            <a:p>
              <a:pPr algn="just"/>
              <a:r>
                <a:rPr lang="fr-FR" sz="1400" dirty="0"/>
                <a:t>fleuves de Floride, </a:t>
              </a:r>
              <a:r>
                <a:rPr lang="fr-FR" sz="1400" dirty="0" err="1"/>
                <a:t>automixie</a:t>
              </a:r>
              <a:r>
                <a:rPr lang="fr-FR" sz="1400" dirty="0"/>
                <a:t> (2011-2012</a:t>
              </a:r>
              <a:r>
                <a:rPr lang="fr-FR" sz="1200" dirty="0"/>
                <a:t>)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544920" y="2242484"/>
              <a:ext cx="346210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i="1" dirty="0" err="1"/>
                <a:t>Stegostoma</a:t>
              </a:r>
              <a:r>
                <a:rPr lang="fr-FR" sz="1400" b="1" i="1" dirty="0"/>
                <a:t> </a:t>
              </a:r>
              <a:r>
                <a:rPr lang="fr-FR" sz="1400" b="1" i="1" dirty="0" err="1"/>
                <a:t>fasciatum</a:t>
              </a:r>
              <a:r>
                <a:rPr lang="fr-FR" sz="1400" b="1" i="1" dirty="0"/>
                <a:t> XY </a:t>
              </a:r>
              <a:r>
                <a:rPr lang="fr-FR" sz="1400" dirty="0"/>
                <a:t>(requin-zèbre)</a:t>
              </a:r>
            </a:p>
            <a:p>
              <a:r>
                <a:rPr lang="fr-FR" sz="1400" dirty="0"/>
                <a:t>Aquarium (</a:t>
              </a:r>
              <a:r>
                <a:rPr lang="fr-FR" sz="1400" dirty="0" err="1"/>
                <a:t>Hotel</a:t>
              </a:r>
              <a:r>
                <a:rPr lang="fr-FR" sz="1400" dirty="0"/>
                <a:t> Dubaï, 2007) </a:t>
              </a:r>
            </a:p>
            <a:p>
              <a:r>
                <a:rPr lang="fr-FR" sz="1400" dirty="0"/>
                <a:t>Aquarium (Australie, 2016)</a:t>
              </a:r>
            </a:p>
            <a:p>
              <a:r>
                <a:rPr lang="fr-FR" sz="1400" dirty="0"/>
                <a:t>normalement reproduction sexuée</a:t>
              </a:r>
            </a:p>
            <a:p>
              <a:r>
                <a:rPr lang="fr-FR" sz="1400" dirty="0" err="1"/>
                <a:t>automixie</a:t>
              </a:r>
              <a:r>
                <a:rPr lang="fr-FR" sz="1400" dirty="0"/>
                <a:t> avec fusion terminale</a:t>
              </a:r>
            </a:p>
            <a:p>
              <a:endParaRPr lang="fr-FR" sz="1400" dirty="0"/>
            </a:p>
          </p:txBody>
        </p:sp>
        <p:pic>
          <p:nvPicPr>
            <p:cNvPr id="6" name="Picture 2" descr="Résultat de recherche d'images pour &quot;requins zèbre&quot;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920" y="332656"/>
              <a:ext cx="3462101" cy="1916874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oneTexte 15"/>
            <p:cNvSpPr txBox="1"/>
            <p:nvPr/>
          </p:nvSpPr>
          <p:spPr>
            <a:xfrm>
              <a:off x="544920" y="5688449"/>
              <a:ext cx="290155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/>
                <a:t>Aetobatus</a:t>
              </a:r>
              <a:r>
                <a:rPr lang="fr-FR" sz="1400" b="1" dirty="0"/>
                <a:t> </a:t>
              </a:r>
              <a:r>
                <a:rPr lang="fr-FR" sz="1400" b="1" dirty="0" err="1"/>
                <a:t>narinari</a:t>
              </a:r>
              <a:r>
                <a:rPr lang="fr-FR" sz="1400" b="1" dirty="0"/>
                <a:t> </a:t>
              </a:r>
              <a:r>
                <a:rPr lang="fr-FR" sz="1400" dirty="0"/>
                <a:t>(raie-léopard)</a:t>
              </a:r>
            </a:p>
            <a:p>
              <a:r>
                <a:rPr lang="fr-FR" sz="1400" dirty="0"/>
                <a:t>Aquarium (Floride, 2013, 2014) </a:t>
              </a:r>
            </a:p>
            <a:p>
              <a:r>
                <a:rPr lang="fr-FR" sz="1400" dirty="0"/>
                <a:t>normalement reproduction sexuée</a:t>
              </a:r>
            </a:p>
            <a:p>
              <a:r>
                <a:rPr lang="fr-FR" sz="1400" dirty="0"/>
                <a:t>parthénogénèse </a:t>
              </a:r>
              <a:r>
                <a:rPr lang="fr-FR" sz="1400" dirty="0" err="1"/>
                <a:t>automictique</a:t>
              </a:r>
              <a:endParaRPr lang="fr-FR" sz="1400" dirty="0"/>
            </a:p>
            <a:p>
              <a:endParaRPr lang="fr-FR" sz="1400" dirty="0"/>
            </a:p>
          </p:txBody>
        </p:sp>
        <p:pic>
          <p:nvPicPr>
            <p:cNvPr id="1030" name="Picture 6" descr="Fichier:Aetobatus narinari NOAA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891" y="3725284"/>
              <a:ext cx="2973131" cy="199054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e 3"/>
            <p:cNvGrpSpPr/>
            <p:nvPr/>
          </p:nvGrpSpPr>
          <p:grpSpPr>
            <a:xfrm>
              <a:off x="5402776" y="3628907"/>
              <a:ext cx="3223700" cy="3034361"/>
              <a:chOff x="4898720" y="3627479"/>
              <a:chExt cx="3223700" cy="3034361"/>
            </a:xfrm>
          </p:grpSpPr>
          <p:sp>
            <p:nvSpPr>
              <p:cNvPr id="22" name="ZoneTexte 21"/>
              <p:cNvSpPr txBox="1"/>
              <p:nvPr/>
            </p:nvSpPr>
            <p:spPr>
              <a:xfrm>
                <a:off x="4898720" y="5276845"/>
                <a:ext cx="32237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i="1" dirty="0" err="1"/>
                  <a:t>Poecilia</a:t>
                </a:r>
                <a:r>
                  <a:rPr lang="fr-FR" sz="1400" b="1" i="1" dirty="0"/>
                  <a:t> </a:t>
                </a:r>
                <a:r>
                  <a:rPr lang="fr-FR" sz="1400" b="1" i="1" dirty="0" err="1"/>
                  <a:t>formosa</a:t>
                </a:r>
                <a:r>
                  <a:rPr lang="fr-FR" sz="1400" b="1" i="1" dirty="0"/>
                  <a:t> </a:t>
                </a:r>
                <a:r>
                  <a:rPr lang="fr-FR" sz="1400" dirty="0"/>
                  <a:t>(</a:t>
                </a:r>
                <a:r>
                  <a:rPr lang="fr-FR" sz="1400" dirty="0" err="1"/>
                  <a:t>molly</a:t>
                </a:r>
                <a:r>
                  <a:rPr lang="fr-FR" sz="1400" dirty="0"/>
                  <a:t> amazone)</a:t>
                </a:r>
              </a:p>
              <a:p>
                <a:r>
                  <a:rPr lang="fr-FR" sz="1400" dirty="0"/>
                  <a:t>eau douce ( Mexique nord, Texas sud)</a:t>
                </a:r>
              </a:p>
              <a:p>
                <a:r>
                  <a:rPr lang="fr-FR" sz="1400" dirty="0"/>
                  <a:t>hybride </a:t>
                </a:r>
                <a:r>
                  <a:rPr lang="fr-FR" sz="1400" i="1" dirty="0"/>
                  <a:t>P. </a:t>
                </a:r>
                <a:r>
                  <a:rPr lang="fr-FR" sz="1400" i="1" dirty="0" err="1"/>
                  <a:t>latipinna</a:t>
                </a:r>
                <a:r>
                  <a:rPr lang="fr-FR" sz="1400" i="1" dirty="0"/>
                  <a:t> / P. </a:t>
                </a:r>
                <a:r>
                  <a:rPr lang="fr-FR" sz="1400" i="1" dirty="0" err="1"/>
                  <a:t>mexicana</a:t>
                </a:r>
                <a:endParaRPr lang="fr-FR" sz="1400" i="1" dirty="0"/>
              </a:p>
              <a:p>
                <a:r>
                  <a:rPr lang="fr-FR" sz="1400" b="1" dirty="0">
                    <a:solidFill>
                      <a:srgbClr val="FF0000"/>
                    </a:solidFill>
                  </a:rPr>
                  <a:t>apomixie obligatoire </a:t>
                </a:r>
                <a:r>
                  <a:rPr lang="fr-FR" sz="1400" dirty="0"/>
                  <a:t>(type clonale)</a:t>
                </a:r>
              </a:p>
              <a:p>
                <a:r>
                  <a:rPr lang="fr-FR" sz="1400" b="1" dirty="0" err="1">
                    <a:solidFill>
                      <a:srgbClr val="FF0000"/>
                    </a:solidFill>
                    <a:sym typeface="Symbol"/>
                  </a:rPr>
                  <a:t>g</a:t>
                </a:r>
                <a:r>
                  <a:rPr lang="fr-FR" sz="1400" b="1" dirty="0" err="1">
                    <a:solidFill>
                      <a:srgbClr val="FF0000"/>
                    </a:solidFill>
                  </a:rPr>
                  <a:t>ynogénèse</a:t>
                </a:r>
                <a:r>
                  <a:rPr lang="fr-FR" sz="1400" b="1" dirty="0">
                    <a:solidFill>
                      <a:srgbClr val="FF0000"/>
                    </a:solidFill>
                  </a:rPr>
                  <a:t> </a:t>
                </a:r>
                <a:r>
                  <a:rPr lang="fr-FR" sz="1400" dirty="0"/>
                  <a:t>(accouplement obligatoire…)</a:t>
                </a:r>
              </a:p>
              <a:p>
                <a:r>
                  <a:rPr lang="fr-FR" sz="1400" dirty="0">
                    <a:sym typeface="Symbol"/>
                  </a:rPr>
                  <a:t> </a:t>
                </a:r>
                <a:r>
                  <a:rPr lang="fr-FR" sz="1400" dirty="0"/>
                  <a:t>depuis 280 000 ans</a:t>
                </a:r>
              </a:p>
            </p:txBody>
          </p:sp>
          <p:pic>
            <p:nvPicPr>
              <p:cNvPr id="18" name="Image 17" descr="Capture d’écran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16773" y="3627479"/>
                <a:ext cx="2906283" cy="162656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p:grpSp>
        <p:pic>
          <p:nvPicPr>
            <p:cNvPr id="21" name="Image 20" descr="Capture d’écran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12" y="332656"/>
              <a:ext cx="3086056" cy="18002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7585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1289246" y="260648"/>
            <a:ext cx="6840760" cy="5892462"/>
            <a:chOff x="1115616" y="260648"/>
            <a:chExt cx="6840760" cy="5892462"/>
          </a:xfrm>
        </p:grpSpPr>
        <p:sp>
          <p:nvSpPr>
            <p:cNvPr id="2" name="ZoneTexte 1"/>
            <p:cNvSpPr txBox="1"/>
            <p:nvPr/>
          </p:nvSpPr>
          <p:spPr>
            <a:xfrm>
              <a:off x="3561792" y="260648"/>
              <a:ext cx="2020416" cy="523220"/>
            </a:xfrm>
            <a:prstGeom prst="rect">
              <a:avLst/>
            </a:prstGeom>
            <a:solidFill>
              <a:srgbClr val="F7FDFF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/>
                <a:t>Amphibiens</a:t>
              </a:r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2483768" y="1268760"/>
              <a:ext cx="4176465" cy="2058931"/>
              <a:chOff x="155642" y="182036"/>
              <a:chExt cx="3682240" cy="1468978"/>
            </a:xfrm>
          </p:grpSpPr>
          <p:pic>
            <p:nvPicPr>
              <p:cNvPr id="3" name="Image 2" descr="Capture d’écran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642" y="182036"/>
                <a:ext cx="3682239" cy="1468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pic>
            <p:nvPicPr>
              <p:cNvPr id="4" name="Image 3" descr="Capture d’écran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6039" y="1452009"/>
                <a:ext cx="761843" cy="199005"/>
              </a:xfrm>
              <a:prstGeom prst="rect">
                <a:avLst/>
              </a:prstGeom>
            </p:spPr>
          </p:pic>
          <p:pic>
            <p:nvPicPr>
              <p:cNvPr id="6" name="Image 5" descr="Capture d’écran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642" y="1465021"/>
                <a:ext cx="561274" cy="171055"/>
              </a:xfrm>
              <a:prstGeom prst="rect">
                <a:avLst/>
              </a:prstGeom>
            </p:spPr>
          </p:pic>
        </p:grpSp>
        <p:sp>
          <p:nvSpPr>
            <p:cNvPr id="8" name="ZoneTexte 7"/>
            <p:cNvSpPr txBox="1"/>
            <p:nvPr/>
          </p:nvSpPr>
          <p:spPr>
            <a:xfrm>
              <a:off x="1115616" y="3356992"/>
              <a:ext cx="684076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i="1" dirty="0" err="1"/>
                <a:t>Ambystoma</a:t>
              </a:r>
              <a:r>
                <a:rPr lang="fr-FR" sz="1600" b="1" i="1" dirty="0"/>
                <a:t> unisexuée </a:t>
              </a:r>
              <a:r>
                <a:rPr lang="fr-FR" sz="1600" dirty="0"/>
                <a:t>(salamandre unisexuée)</a:t>
              </a:r>
            </a:p>
            <a:p>
              <a:pPr algn="ctr"/>
              <a:endParaRPr lang="fr-FR" sz="300" dirty="0"/>
            </a:p>
            <a:p>
              <a:pPr algn="ctr"/>
              <a:r>
                <a:rPr lang="fr-FR" sz="1600" dirty="0"/>
                <a:t>hybride entre </a:t>
              </a:r>
              <a:r>
                <a:rPr lang="fr-FR" sz="1600" i="1" dirty="0"/>
                <a:t>A. </a:t>
              </a:r>
              <a:r>
                <a:rPr lang="fr-FR" sz="1600" i="1" dirty="0" err="1"/>
                <a:t>barbouri</a:t>
              </a:r>
              <a:r>
                <a:rPr lang="fr-FR" sz="1600" i="1" dirty="0"/>
                <a:t> / A. </a:t>
              </a:r>
              <a:r>
                <a:rPr lang="fr-FR" sz="1600" i="1" dirty="0" err="1"/>
                <a:t>laterale</a:t>
              </a:r>
              <a:endParaRPr lang="fr-FR" sz="1600" i="1" dirty="0"/>
            </a:p>
            <a:p>
              <a:pPr algn="just"/>
              <a:endParaRPr lang="fr-FR" sz="1100" i="1" dirty="0"/>
            </a:p>
            <a:p>
              <a:pPr algn="just"/>
              <a:endParaRPr lang="fr-FR" sz="200" i="1" dirty="0"/>
            </a:p>
            <a:p>
              <a:pPr algn="just"/>
              <a:r>
                <a:rPr lang="fr-FR" sz="1600" b="1" dirty="0" err="1">
                  <a:sym typeface="Symbol"/>
                </a:rPr>
                <a:t>g</a:t>
              </a:r>
              <a:r>
                <a:rPr lang="fr-FR" sz="1600" b="1" dirty="0" err="1"/>
                <a:t>ynogénèse</a:t>
              </a:r>
              <a:r>
                <a:rPr lang="fr-FR" sz="1600" b="1" dirty="0"/>
                <a:t> </a:t>
              </a:r>
              <a:r>
                <a:rPr lang="fr-FR" sz="1600" dirty="0"/>
                <a:t>: accouplement obligatoire avec les mâles des espèces sexuées proches. Le stimulus sexuel est nécessaire à la reproduction mais les spermatozoïdes de ces mâles ne fusionnent pas avec le pronucléus femelle</a:t>
              </a:r>
            </a:p>
            <a:p>
              <a:pPr algn="just"/>
              <a:endParaRPr lang="fr-FR" sz="900" dirty="0"/>
            </a:p>
            <a:p>
              <a:pPr algn="just"/>
              <a:r>
                <a:rPr lang="fr-FR" sz="1600" b="1" dirty="0" err="1"/>
                <a:t>kleptogénèse</a:t>
              </a:r>
              <a:r>
                <a:rPr lang="fr-FR" sz="1600" b="1" dirty="0"/>
                <a:t>: </a:t>
              </a:r>
              <a:r>
                <a:rPr lang="fr-FR" sz="1600" dirty="0"/>
                <a:t> </a:t>
              </a:r>
              <a:r>
                <a:rPr lang="fr-FR" sz="1600" dirty="0" err="1"/>
                <a:t>introgression</a:t>
              </a:r>
              <a:r>
                <a:rPr lang="fr-FR" sz="1600" dirty="0"/>
                <a:t> des lignées parentales </a:t>
              </a:r>
              <a:r>
                <a:rPr lang="fr-FR" sz="1600" i="1" dirty="0"/>
                <a:t>depuis 500 000 ans</a:t>
              </a:r>
            </a:p>
            <a:p>
              <a:pPr marL="285750" indent="-285750">
                <a:buFont typeface="Symbol"/>
                <a:buChar char="Þ"/>
              </a:pPr>
              <a:endParaRPr lang="fr-FR" sz="1600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2051719" y="5445224"/>
              <a:ext cx="50405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/>
                <a:t>parthénogénèse </a:t>
              </a:r>
              <a:r>
                <a:rPr lang="fr-FR" sz="2000" b="1" dirty="0" err="1"/>
                <a:t>apomictique</a:t>
              </a:r>
              <a:r>
                <a:rPr lang="fr-FR" sz="2000" b="1" dirty="0"/>
                <a:t> obligatoire depuis 5 millions d’années !</a:t>
              </a:r>
              <a:endParaRPr lang="fr-FR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9536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/>
        </p:nvGrpSpPr>
        <p:grpSpPr>
          <a:xfrm>
            <a:off x="303932" y="323364"/>
            <a:ext cx="8483722" cy="6273988"/>
            <a:chOff x="415130" y="323364"/>
            <a:chExt cx="8483722" cy="6273988"/>
          </a:xfrm>
        </p:grpSpPr>
        <p:sp>
          <p:nvSpPr>
            <p:cNvPr id="2" name="ZoneTexte 1"/>
            <p:cNvSpPr txBox="1"/>
            <p:nvPr/>
          </p:nvSpPr>
          <p:spPr>
            <a:xfrm>
              <a:off x="4103124" y="4405936"/>
              <a:ext cx="2020416" cy="523220"/>
            </a:xfrm>
            <a:prstGeom prst="rect">
              <a:avLst/>
            </a:prstGeom>
            <a:solidFill>
              <a:srgbClr val="F7FDFF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/>
                <a:t>Reptiles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031531" y="3691603"/>
              <a:ext cx="3296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FF0000"/>
                  </a:solidFill>
                </a:rPr>
                <a:t>parthénogénèse </a:t>
              </a:r>
              <a:r>
                <a:rPr lang="fr-FR" sz="1400" b="1" dirty="0" smtClean="0">
                  <a:solidFill>
                    <a:srgbClr val="FF0000"/>
                  </a:solidFill>
                </a:rPr>
                <a:t>facultative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17" name="Groupe 16"/>
            <p:cNvGrpSpPr/>
            <p:nvPr/>
          </p:nvGrpSpPr>
          <p:grpSpPr>
            <a:xfrm>
              <a:off x="794766" y="4416825"/>
              <a:ext cx="3024336" cy="2108519"/>
              <a:chOff x="1190081" y="4136743"/>
              <a:chExt cx="3024336" cy="2108519"/>
            </a:xfrm>
          </p:grpSpPr>
          <p:pic>
            <p:nvPicPr>
              <p:cNvPr id="4" name="Image 3" descr="Capture d’écran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6846" y="4136743"/>
                <a:ext cx="2607456" cy="158470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9" name="ZoneTexte 8"/>
              <p:cNvSpPr txBox="1"/>
              <p:nvPr/>
            </p:nvSpPr>
            <p:spPr>
              <a:xfrm>
                <a:off x="1190081" y="5722042"/>
                <a:ext cx="30243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i="1" dirty="0" err="1"/>
                  <a:t>Varanus</a:t>
                </a:r>
                <a:r>
                  <a:rPr lang="fr-FR" sz="1400" b="1" i="1" dirty="0"/>
                  <a:t> </a:t>
                </a:r>
                <a:r>
                  <a:rPr lang="fr-FR" sz="1400" b="1" i="1" dirty="0" err="1"/>
                  <a:t>komodoensis</a:t>
                </a:r>
                <a:r>
                  <a:rPr lang="fr-FR" sz="1400" b="1" i="1" dirty="0"/>
                  <a:t> WZ</a:t>
                </a:r>
                <a:r>
                  <a:rPr lang="fr-FR" sz="1400" i="1" dirty="0"/>
                  <a:t>, (zoo, 2006)</a:t>
                </a:r>
              </a:p>
              <a:p>
                <a:pPr algn="ctr"/>
                <a:r>
                  <a:rPr lang="fr-FR" sz="1400" dirty="0"/>
                  <a:t>en voie d’extinction</a:t>
                </a:r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5845232" y="3162594"/>
              <a:ext cx="3011914" cy="3434758"/>
              <a:chOff x="5748087" y="2683357"/>
              <a:chExt cx="3011914" cy="3434758"/>
            </a:xfrm>
          </p:grpSpPr>
          <p:pic>
            <p:nvPicPr>
              <p:cNvPr id="3" name="Image 2" descr="Capture d’écran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4741" y="2683357"/>
                <a:ext cx="1438605" cy="24723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18" name="ZoneTexte 17"/>
              <p:cNvSpPr txBox="1"/>
              <p:nvPr/>
            </p:nvSpPr>
            <p:spPr>
              <a:xfrm>
                <a:off x="5748087" y="5164008"/>
                <a:ext cx="301191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i="1" dirty="0" err="1"/>
                  <a:t>Darevskia</a:t>
                </a:r>
                <a:r>
                  <a:rPr lang="fr-FR" sz="1400" b="1" i="1" dirty="0"/>
                  <a:t> </a:t>
                </a:r>
                <a:r>
                  <a:rPr lang="fr-FR" sz="1400" b="1" i="1" dirty="0" err="1"/>
                  <a:t>unisexualis</a:t>
                </a:r>
                <a:r>
                  <a:rPr lang="fr-FR" sz="1400" b="1" i="1" dirty="0"/>
                  <a:t> </a:t>
                </a:r>
                <a:r>
                  <a:rPr lang="fr-FR" sz="1400" dirty="0"/>
                  <a:t>(espèce hybride) </a:t>
                </a:r>
                <a:endParaRPr lang="fr-FR" sz="1400" i="1" dirty="0"/>
              </a:p>
              <a:p>
                <a:pPr algn="ctr"/>
                <a:r>
                  <a:rPr lang="fr-FR" sz="1400" dirty="0"/>
                  <a:t>(in </a:t>
                </a:r>
                <a:r>
                  <a:rPr lang="fr-FR" sz="1400" dirty="0" err="1"/>
                  <a:t>natura</a:t>
                </a:r>
                <a:r>
                  <a:rPr lang="fr-FR" sz="1400" dirty="0"/>
                  <a:t>, 2012)</a:t>
                </a:r>
              </a:p>
              <a:p>
                <a:pPr algn="just"/>
                <a:r>
                  <a:rPr lang="fr-FR" sz="1400" dirty="0"/>
                  <a:t>(apomixie ou </a:t>
                </a:r>
                <a:r>
                  <a:rPr lang="fr-FR" sz="1400" dirty="0" err="1"/>
                  <a:t>automoxie</a:t>
                </a:r>
                <a:r>
                  <a:rPr lang="fr-FR" sz="1400" dirty="0"/>
                  <a:t> avec fusion centrale). Depuis ≈ 170 000 ans</a:t>
                </a:r>
              </a:p>
            </p:txBody>
          </p:sp>
        </p:grpSp>
        <p:sp>
          <p:nvSpPr>
            <p:cNvPr id="19" name="ZoneTexte 18"/>
            <p:cNvSpPr txBox="1"/>
            <p:nvPr/>
          </p:nvSpPr>
          <p:spPr>
            <a:xfrm>
              <a:off x="5911029" y="2545159"/>
              <a:ext cx="2987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</a:rPr>
                <a:t>parthénogénèse obligatoire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26" name="Groupe 25"/>
            <p:cNvGrpSpPr/>
            <p:nvPr/>
          </p:nvGrpSpPr>
          <p:grpSpPr>
            <a:xfrm>
              <a:off x="415130" y="323364"/>
              <a:ext cx="5039770" cy="3105636"/>
              <a:chOff x="494020" y="260648"/>
              <a:chExt cx="5039770" cy="3105636"/>
            </a:xfrm>
          </p:grpSpPr>
          <p:sp>
            <p:nvSpPr>
              <p:cNvPr id="8" name="ZoneTexte 7"/>
              <p:cNvSpPr txBox="1"/>
              <p:nvPr/>
            </p:nvSpPr>
            <p:spPr>
              <a:xfrm>
                <a:off x="628923" y="2996952"/>
                <a:ext cx="2736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i="1" dirty="0" err="1"/>
                  <a:t>Epicrates</a:t>
                </a:r>
                <a:r>
                  <a:rPr lang="fr-FR" sz="1400" b="1" i="1" dirty="0"/>
                  <a:t> </a:t>
                </a:r>
                <a:r>
                  <a:rPr lang="fr-FR" sz="1400" b="1" i="1" dirty="0" err="1"/>
                  <a:t>maurus</a:t>
                </a:r>
                <a:r>
                  <a:rPr lang="fr-FR" dirty="0"/>
                  <a:t>, </a:t>
                </a:r>
                <a:r>
                  <a:rPr lang="fr-FR" sz="1400" dirty="0"/>
                  <a:t>(captivité, 2011)</a:t>
                </a:r>
              </a:p>
            </p:txBody>
          </p:sp>
          <p:grpSp>
            <p:nvGrpSpPr>
              <p:cNvPr id="16" name="Groupe 15"/>
              <p:cNvGrpSpPr/>
              <p:nvPr/>
            </p:nvGrpSpPr>
            <p:grpSpPr>
              <a:xfrm>
                <a:off x="494020" y="260648"/>
                <a:ext cx="5039770" cy="2952328"/>
                <a:chOff x="-40654" y="260648"/>
                <a:chExt cx="5039770" cy="2952328"/>
              </a:xfrm>
            </p:grpSpPr>
            <p:grpSp>
              <p:nvGrpSpPr>
                <p:cNvPr id="14" name="Groupe 13"/>
                <p:cNvGrpSpPr/>
                <p:nvPr/>
              </p:nvGrpSpPr>
              <p:grpSpPr>
                <a:xfrm>
                  <a:off x="-40654" y="260648"/>
                  <a:ext cx="3006109" cy="2798973"/>
                  <a:chOff x="-40654" y="260648"/>
                  <a:chExt cx="3006109" cy="2798973"/>
                </a:xfrm>
              </p:grpSpPr>
              <p:sp>
                <p:nvSpPr>
                  <p:cNvPr id="5" name="ZoneTexte 4"/>
                  <p:cNvSpPr txBox="1"/>
                  <p:nvPr/>
                </p:nvSpPr>
                <p:spPr>
                  <a:xfrm>
                    <a:off x="-40654" y="1484325"/>
                    <a:ext cx="3006109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400" b="1" i="1" dirty="0"/>
                      <a:t>Python </a:t>
                    </a:r>
                    <a:r>
                      <a:rPr lang="fr-FR" sz="1400" b="1" i="1" dirty="0" err="1"/>
                      <a:t>molurus</a:t>
                    </a:r>
                    <a:r>
                      <a:rPr lang="fr-FR" sz="1400" b="1" i="1" dirty="0"/>
                      <a:t> </a:t>
                    </a:r>
                    <a:r>
                      <a:rPr lang="fr-FR" sz="1400" b="1" i="1" dirty="0" err="1"/>
                      <a:t>bivittatus</a:t>
                    </a:r>
                    <a:r>
                      <a:rPr lang="fr-FR" sz="1400" b="1" i="1" dirty="0"/>
                      <a:t> </a:t>
                    </a:r>
                    <a:r>
                      <a:rPr lang="fr-FR" sz="1400" dirty="0"/>
                      <a:t>(zoo, 2003</a:t>
                    </a:r>
                    <a:r>
                      <a:rPr lang="fr-FR" sz="1400" i="1" dirty="0"/>
                      <a:t>)</a:t>
                    </a:r>
                  </a:p>
                </p:txBody>
              </p:sp>
              <p:pic>
                <p:nvPicPr>
                  <p:cNvPr id="6" name="Image 5" descr="Capture d’écran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sharpenSoften amount="2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1520" y="260648"/>
                    <a:ext cx="2421765" cy="1237952"/>
                  </a:xfrm>
                  <a:prstGeom prst="rect">
                    <a:avLst/>
                  </a:prstGeom>
                </p:spPr>
              </p:pic>
              <p:pic>
                <p:nvPicPr>
                  <p:cNvPr id="7" name="Image 6" descr="Capture d’écran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sharpenSoften amoun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1519" y="1837170"/>
                    <a:ext cx="2421765" cy="1222451"/>
                  </a:xfrm>
                  <a:prstGeom prst="rect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</p:pic>
            </p:grpSp>
            <p:grpSp>
              <p:nvGrpSpPr>
                <p:cNvPr id="13" name="Groupe 12"/>
                <p:cNvGrpSpPr/>
                <p:nvPr/>
              </p:nvGrpSpPr>
              <p:grpSpPr>
                <a:xfrm>
                  <a:off x="2914936" y="277430"/>
                  <a:ext cx="2084180" cy="2935546"/>
                  <a:chOff x="2919869" y="332656"/>
                  <a:chExt cx="2084180" cy="2935546"/>
                </a:xfrm>
              </p:grpSpPr>
              <p:pic>
                <p:nvPicPr>
                  <p:cNvPr id="10" name="Image 9" descr="Capture d’écran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25855" y="332656"/>
                    <a:ext cx="1872208" cy="1252355"/>
                  </a:xfrm>
                  <a:prstGeom prst="rect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</p:pic>
              <p:sp>
                <p:nvSpPr>
                  <p:cNvPr id="11" name="ZoneTexte 10"/>
                  <p:cNvSpPr txBox="1"/>
                  <p:nvPr/>
                </p:nvSpPr>
                <p:spPr>
                  <a:xfrm>
                    <a:off x="2919869" y="1610787"/>
                    <a:ext cx="2084180" cy="5981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ts val="1300"/>
                      </a:lnSpc>
                    </a:pPr>
                    <a:r>
                      <a:rPr lang="fr-FR" sz="1400" b="1" i="1" dirty="0" err="1"/>
                      <a:t>Agkistrodon</a:t>
                    </a:r>
                    <a:r>
                      <a:rPr lang="fr-FR" sz="1400" b="1" i="1" dirty="0"/>
                      <a:t> </a:t>
                    </a:r>
                    <a:r>
                      <a:rPr lang="fr-FR" sz="1400" b="1" i="1" dirty="0" err="1"/>
                      <a:t>contortrix</a:t>
                    </a:r>
                    <a:r>
                      <a:rPr lang="fr-FR" sz="1400" dirty="0"/>
                      <a:t>, </a:t>
                    </a:r>
                  </a:p>
                  <a:p>
                    <a:pPr algn="ctr">
                      <a:lnSpc>
                        <a:spcPts val="1300"/>
                      </a:lnSpc>
                    </a:pPr>
                    <a:r>
                      <a:rPr lang="fr-FR" sz="1400" dirty="0"/>
                      <a:t>(</a:t>
                    </a:r>
                    <a:r>
                      <a:rPr lang="fr-FR" sz="1400" i="1" dirty="0"/>
                      <a:t>in </a:t>
                    </a:r>
                    <a:r>
                      <a:rPr lang="fr-FR" sz="1400" i="1" dirty="0" err="1"/>
                      <a:t>natura</a:t>
                    </a:r>
                    <a:r>
                      <a:rPr lang="fr-FR" sz="1400" dirty="0"/>
                      <a:t>, 2012) </a:t>
                    </a:r>
                  </a:p>
                  <a:p>
                    <a:pPr algn="ctr">
                      <a:lnSpc>
                        <a:spcPts val="1300"/>
                      </a:lnSpc>
                    </a:pPr>
                    <a:r>
                      <a:rPr lang="fr-FR" sz="1400" b="1" i="1" dirty="0" err="1"/>
                      <a:t>Agkistrodon</a:t>
                    </a:r>
                    <a:r>
                      <a:rPr lang="fr-FR" sz="1400" b="1" i="1" dirty="0"/>
                      <a:t> </a:t>
                    </a:r>
                    <a:r>
                      <a:rPr lang="fr-FR" sz="1400" b="1" i="1" dirty="0" err="1"/>
                      <a:t>piscivorus</a:t>
                    </a:r>
                    <a:endParaRPr lang="fr-FR" sz="1400" b="1" i="1" dirty="0"/>
                  </a:p>
                </p:txBody>
              </p:sp>
              <p:pic>
                <p:nvPicPr>
                  <p:cNvPr id="12" name="Image 11" descr="Capture d’écran"/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sharpenSoften amoun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52764" y="2208964"/>
                    <a:ext cx="2018390" cy="1059238"/>
                  </a:xfrm>
                  <a:prstGeom prst="rect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</p:pic>
            </p:grpSp>
          </p:grpSp>
        </p:grpSp>
        <p:grpSp>
          <p:nvGrpSpPr>
            <p:cNvPr id="23" name="Groupe 22"/>
            <p:cNvGrpSpPr/>
            <p:nvPr/>
          </p:nvGrpSpPr>
          <p:grpSpPr>
            <a:xfrm>
              <a:off x="6235065" y="404664"/>
              <a:ext cx="2376265" cy="2088232"/>
              <a:chOff x="6012160" y="117217"/>
              <a:chExt cx="2376265" cy="2088232"/>
            </a:xfrm>
          </p:grpSpPr>
          <p:pic>
            <p:nvPicPr>
              <p:cNvPr id="21" name="Image 20" descr="Capture d’écran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2160" y="117217"/>
                <a:ext cx="2376265" cy="1584176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22" name="ZoneTexte 21"/>
              <p:cNvSpPr txBox="1"/>
              <p:nvPr/>
            </p:nvSpPr>
            <p:spPr>
              <a:xfrm>
                <a:off x="6012160" y="1682229"/>
                <a:ext cx="23762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i="1" dirty="0" err="1"/>
                  <a:t>Ramphotyphlops</a:t>
                </a:r>
                <a:r>
                  <a:rPr lang="fr-FR" sz="1400" b="1" i="1" dirty="0"/>
                  <a:t> </a:t>
                </a:r>
                <a:r>
                  <a:rPr lang="fr-FR" sz="1400" b="1" i="1" dirty="0" err="1"/>
                  <a:t>braminus</a:t>
                </a:r>
                <a:endParaRPr lang="fr-FR" sz="1400" b="1" i="1" dirty="0"/>
              </a:p>
              <a:p>
                <a:pPr algn="ctr"/>
                <a:r>
                  <a:rPr lang="fr-FR" sz="1400" i="1" dirty="0"/>
                  <a:t> (in </a:t>
                </a:r>
                <a:r>
                  <a:rPr lang="fr-FR" sz="1400" i="1" dirty="0" err="1"/>
                  <a:t>natura</a:t>
                </a:r>
                <a:r>
                  <a:rPr lang="fr-FR" sz="1400" dirty="0"/>
                  <a:t>, 1987)</a:t>
                </a:r>
                <a:endParaRPr lang="fr-FR" sz="1400" i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9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/>
        </p:nvGrpSpPr>
        <p:grpSpPr>
          <a:xfrm>
            <a:off x="631751" y="332656"/>
            <a:ext cx="7880498" cy="5890032"/>
            <a:chOff x="442344" y="332656"/>
            <a:chExt cx="7880498" cy="5890032"/>
          </a:xfrm>
        </p:grpSpPr>
        <p:sp>
          <p:nvSpPr>
            <p:cNvPr id="2" name="ZoneTexte 1"/>
            <p:cNvSpPr txBox="1"/>
            <p:nvPr/>
          </p:nvSpPr>
          <p:spPr>
            <a:xfrm>
              <a:off x="5835079" y="332656"/>
              <a:ext cx="1641628" cy="479901"/>
            </a:xfrm>
            <a:prstGeom prst="rect">
              <a:avLst/>
            </a:prstGeom>
            <a:solidFill>
              <a:srgbClr val="F7FDFF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/>
                <a:t>Oiseaux</a:t>
              </a:r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442344" y="604336"/>
              <a:ext cx="3736551" cy="5618352"/>
              <a:chOff x="-58188" y="1700808"/>
              <a:chExt cx="3859298" cy="6125507"/>
            </a:xfrm>
          </p:grpSpPr>
          <p:grpSp>
            <p:nvGrpSpPr>
              <p:cNvPr id="5" name="Groupe 4"/>
              <p:cNvGrpSpPr/>
              <p:nvPr/>
            </p:nvGrpSpPr>
            <p:grpSpPr>
              <a:xfrm>
                <a:off x="301659" y="1700808"/>
                <a:ext cx="3139604" cy="2836287"/>
                <a:chOff x="848854" y="1412776"/>
                <a:chExt cx="3139604" cy="2836287"/>
              </a:xfrm>
            </p:grpSpPr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8854" y="1412776"/>
                  <a:ext cx="3139603" cy="251418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" name="ZoneTexte 3"/>
                <p:cNvSpPr txBox="1"/>
                <p:nvPr/>
              </p:nvSpPr>
              <p:spPr>
                <a:xfrm>
                  <a:off x="848855" y="3913504"/>
                  <a:ext cx="3139603" cy="335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b="1" i="1" dirty="0"/>
                    <a:t>Gallus </a:t>
                  </a:r>
                  <a:r>
                    <a:rPr lang="fr-FR" sz="1400" b="1" i="1" dirty="0" err="1"/>
                    <a:t>gallus</a:t>
                  </a:r>
                  <a:r>
                    <a:rPr lang="fr-FR" sz="1400" b="1" i="1" dirty="0"/>
                    <a:t> </a:t>
                  </a:r>
                  <a:r>
                    <a:rPr lang="fr-FR" sz="1400" b="1" i="1" dirty="0" err="1"/>
                    <a:t>domesticus</a:t>
                  </a:r>
                  <a:r>
                    <a:rPr lang="fr-FR" sz="1400" b="1" i="1" dirty="0"/>
                    <a:t> </a:t>
                  </a:r>
                  <a:r>
                    <a:rPr lang="fr-FR" sz="1400" i="1" dirty="0"/>
                    <a:t>(1872)</a:t>
                  </a:r>
                </a:p>
              </p:txBody>
            </p:sp>
          </p:grpSp>
          <p:grpSp>
            <p:nvGrpSpPr>
              <p:cNvPr id="8" name="Groupe 7"/>
              <p:cNvGrpSpPr/>
              <p:nvPr/>
            </p:nvGrpSpPr>
            <p:grpSpPr>
              <a:xfrm>
                <a:off x="-58188" y="4899992"/>
                <a:ext cx="3859298" cy="2926323"/>
                <a:chOff x="-58188" y="4899992"/>
                <a:chExt cx="3859298" cy="2926323"/>
              </a:xfrm>
            </p:grpSpPr>
            <p:pic>
              <p:nvPicPr>
                <p:cNvPr id="6" name="Image 5" descr="Capture d’écran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8188" y="4899992"/>
                  <a:ext cx="3859298" cy="2500729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sp>
              <p:nvSpPr>
                <p:cNvPr id="7" name="ZoneTexte 6"/>
                <p:cNvSpPr txBox="1"/>
                <p:nvPr/>
              </p:nvSpPr>
              <p:spPr>
                <a:xfrm>
                  <a:off x="459394" y="7490756"/>
                  <a:ext cx="2952328" cy="335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b="1" i="1" dirty="0" err="1"/>
                    <a:t>Meleagris</a:t>
                  </a:r>
                  <a:r>
                    <a:rPr lang="fr-FR" sz="1400" b="1" i="1" dirty="0"/>
                    <a:t> </a:t>
                  </a:r>
                  <a:r>
                    <a:rPr lang="fr-FR" sz="1400" b="1" i="1" dirty="0" err="1"/>
                    <a:t>gallopavo</a:t>
                  </a:r>
                  <a:r>
                    <a:rPr lang="fr-FR" sz="1400" b="1" i="1" dirty="0"/>
                    <a:t> </a:t>
                  </a:r>
                  <a:r>
                    <a:rPr lang="fr-FR" sz="1400" i="1" dirty="0"/>
                    <a:t>(1953)</a:t>
                  </a:r>
                  <a:endParaRPr lang="fr-FR" sz="1400" dirty="0"/>
                </a:p>
              </p:txBody>
            </p:sp>
          </p:grpSp>
        </p:grpSp>
        <p:sp>
          <p:nvSpPr>
            <p:cNvPr id="10" name="ZoneTexte 9"/>
            <p:cNvSpPr txBox="1"/>
            <p:nvPr/>
          </p:nvSpPr>
          <p:spPr>
            <a:xfrm>
              <a:off x="4988944" y="980728"/>
              <a:ext cx="3333898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femelle ZW et mâle ZZ</a:t>
              </a:r>
            </a:p>
            <a:p>
              <a:pPr algn="ctr"/>
              <a:endParaRPr lang="fr-FR" sz="300" dirty="0"/>
            </a:p>
            <a:p>
              <a:pPr algn="ctr"/>
              <a:r>
                <a:rPr lang="fr-FR" sz="1400" b="1" dirty="0">
                  <a:solidFill>
                    <a:srgbClr val="FF0000"/>
                  </a:solidFill>
                </a:rPr>
                <a:t>parthénogenèse facultative </a:t>
              </a:r>
              <a:r>
                <a:rPr lang="fr-FR" sz="1400" b="1" dirty="0" err="1">
                  <a:solidFill>
                    <a:srgbClr val="FF0000"/>
                  </a:solidFill>
                </a:rPr>
                <a:t>automictique</a:t>
              </a:r>
              <a:r>
                <a:rPr lang="fr-FR" sz="1400" b="1" dirty="0">
                  <a:solidFill>
                    <a:srgbClr val="FF0000"/>
                  </a:solidFill>
                </a:rPr>
                <a:t> </a:t>
              </a:r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5054526" y="2035385"/>
              <a:ext cx="3261811" cy="4129919"/>
              <a:chOff x="4932038" y="1939613"/>
              <a:chExt cx="3261811" cy="4129919"/>
            </a:xfrm>
          </p:grpSpPr>
          <p:grpSp>
            <p:nvGrpSpPr>
              <p:cNvPr id="16" name="Groupe 15"/>
              <p:cNvGrpSpPr/>
              <p:nvPr/>
            </p:nvGrpSpPr>
            <p:grpSpPr>
              <a:xfrm>
                <a:off x="5575863" y="1939613"/>
                <a:ext cx="2082173" cy="2282895"/>
                <a:chOff x="5575863" y="1939613"/>
                <a:chExt cx="2082173" cy="2282895"/>
              </a:xfrm>
            </p:grpSpPr>
            <p:pic>
              <p:nvPicPr>
                <p:cNvPr id="13" name="Image 12" descr="Capture d’écran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50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75863" y="1939613"/>
                  <a:ext cx="2082173" cy="1941496"/>
                </a:xfrm>
                <a:prstGeom prst="rect">
                  <a:avLst/>
                </a:prstGeom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6352730" y="3862468"/>
                  <a:ext cx="528438" cy="3600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/>
                </a:p>
              </p:txBody>
            </p:sp>
          </p:grpSp>
          <p:grpSp>
            <p:nvGrpSpPr>
              <p:cNvPr id="21" name="Groupe 20"/>
              <p:cNvGrpSpPr/>
              <p:nvPr/>
            </p:nvGrpSpPr>
            <p:grpSpPr>
              <a:xfrm>
                <a:off x="4932038" y="3789039"/>
                <a:ext cx="3261811" cy="2280493"/>
                <a:chOff x="4932038" y="3789039"/>
                <a:chExt cx="3261811" cy="2280493"/>
              </a:xfrm>
            </p:grpSpPr>
            <p:sp>
              <p:nvSpPr>
                <p:cNvPr id="14" name="Accolade ouvrante 13"/>
                <p:cNvSpPr/>
                <p:nvPr/>
              </p:nvSpPr>
              <p:spPr>
                <a:xfrm rot="16200000">
                  <a:off x="5880073" y="3484830"/>
                  <a:ext cx="331935" cy="940355"/>
                </a:xfrm>
                <a:prstGeom prst="leftBrace">
                  <a:avLst>
                    <a:gd name="adj1" fmla="val 8333"/>
                    <a:gd name="adj2" fmla="val 81553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/>
                </a:p>
              </p:txBody>
            </p:sp>
            <p:sp>
              <p:nvSpPr>
                <p:cNvPr id="15" name="Accolade ouvrante 14"/>
                <p:cNvSpPr/>
                <p:nvPr/>
              </p:nvSpPr>
              <p:spPr>
                <a:xfrm rot="16200000">
                  <a:off x="7005401" y="3465319"/>
                  <a:ext cx="331937" cy="979377"/>
                </a:xfrm>
                <a:prstGeom prst="leftBrace">
                  <a:avLst>
                    <a:gd name="adj1" fmla="val 8333"/>
                    <a:gd name="adj2" fmla="val 17461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/>
                </a:p>
              </p:txBody>
            </p:sp>
            <p:pic>
              <p:nvPicPr>
                <p:cNvPr id="18" name="Image 17" descr="Capture d’écran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sharpenSoften amount="25000"/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84402" y="4247995"/>
                  <a:ext cx="1006016" cy="287433"/>
                </a:xfrm>
                <a:prstGeom prst="rect">
                  <a:avLst/>
                </a:prstGeom>
              </p:spPr>
            </p:pic>
            <p:pic>
              <p:nvPicPr>
                <p:cNvPr id="19" name="Image 18" descr="Capture d’écra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harpenSoften amount="500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48661" y="4685489"/>
                  <a:ext cx="1336577" cy="908873"/>
                </a:xfrm>
                <a:prstGeom prst="rect">
                  <a:avLst/>
                </a:prstGeom>
              </p:spPr>
            </p:pic>
            <p:sp>
              <p:nvSpPr>
                <p:cNvPr id="22" name="ZoneTexte 21"/>
                <p:cNvSpPr txBox="1"/>
                <p:nvPr/>
              </p:nvSpPr>
              <p:spPr>
                <a:xfrm>
                  <a:off x="4932038" y="5607867"/>
                  <a:ext cx="151217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r-FR" sz="1200" b="1" dirty="0">
                      <a:solidFill>
                        <a:srgbClr val="FF0000"/>
                      </a:solidFill>
                    </a:rPr>
                    <a:t>ZZ</a:t>
                  </a:r>
                </a:p>
                <a:p>
                  <a:pPr algn="r"/>
                  <a:r>
                    <a:rPr lang="fr-FR" sz="1200" b="1" dirty="0"/>
                    <a:t>mâle viable</a:t>
                  </a:r>
                </a:p>
              </p:txBody>
            </p:sp>
            <p:sp>
              <p:nvSpPr>
                <p:cNvPr id="23" name="ZoneTexte 22"/>
                <p:cNvSpPr txBox="1"/>
                <p:nvPr/>
              </p:nvSpPr>
              <p:spPr>
                <a:xfrm>
                  <a:off x="6681679" y="5593467"/>
                  <a:ext cx="151217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rgbClr val="FF0000"/>
                      </a:solidFill>
                    </a:rPr>
                    <a:t>WW</a:t>
                  </a:r>
                </a:p>
                <a:p>
                  <a:r>
                    <a:rPr lang="fr-FR" sz="1200" b="1" dirty="0"/>
                    <a:t>non viable</a:t>
                  </a:r>
                </a:p>
              </p:txBody>
            </p:sp>
          </p:grpSp>
        </p:grpSp>
        <p:sp>
          <p:nvSpPr>
            <p:cNvPr id="17" name="ZoneTexte 16"/>
            <p:cNvSpPr txBox="1"/>
            <p:nvPr/>
          </p:nvSpPr>
          <p:spPr>
            <a:xfrm>
              <a:off x="6026870" y="2314803"/>
              <a:ext cx="360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FF0000"/>
                  </a:solidFill>
                </a:rPr>
                <a:t>Z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096566" y="2345580"/>
              <a:ext cx="3600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FF0000"/>
                  </a:solidFill>
                </a:rPr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53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1727684" y="4364743"/>
            <a:ext cx="5688632" cy="2160601"/>
            <a:chOff x="2915816" y="4287229"/>
            <a:chExt cx="5688632" cy="2160601"/>
          </a:xfrm>
        </p:grpSpPr>
        <p:pic>
          <p:nvPicPr>
            <p:cNvPr id="1026" name="Picture 2" descr="Résultat de recherche d'images pour &quot;trophoblaste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4287229"/>
              <a:ext cx="3672408" cy="216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6589847" y="4881569"/>
              <a:ext cx="20146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FF0000"/>
                  </a:solidFill>
                </a:rPr>
                <a:t>83,3% cellules haploïdes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588224" y="5436704"/>
              <a:ext cx="20146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FF0000"/>
                  </a:solidFill>
                </a:rPr>
                <a:t>65,0% cellules haploïdes</a:t>
              </a: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3456991" y="332656"/>
            <a:ext cx="2230018" cy="461665"/>
          </a:xfrm>
          <a:prstGeom prst="rect">
            <a:avLst/>
          </a:prstGeom>
          <a:solidFill>
            <a:srgbClr val="F7FD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Mammifères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575556" y="1196752"/>
            <a:ext cx="7992888" cy="3293209"/>
            <a:chOff x="611560" y="1196752"/>
            <a:chExt cx="7992888" cy="3293209"/>
          </a:xfrm>
        </p:grpSpPr>
        <p:grpSp>
          <p:nvGrpSpPr>
            <p:cNvPr id="6" name="Groupe 5"/>
            <p:cNvGrpSpPr/>
            <p:nvPr/>
          </p:nvGrpSpPr>
          <p:grpSpPr>
            <a:xfrm>
              <a:off x="611560" y="1375141"/>
              <a:ext cx="1979105" cy="2936429"/>
              <a:chOff x="996160" y="788883"/>
              <a:chExt cx="1979105" cy="2936429"/>
            </a:xfrm>
          </p:grpSpPr>
          <p:pic>
            <p:nvPicPr>
              <p:cNvPr id="4" name="Image 3" descr="Capture d’écran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9982" y="788883"/>
                <a:ext cx="1851464" cy="2601869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996160" y="3386758"/>
                <a:ext cx="19791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1600" i="1" dirty="0" err="1"/>
                  <a:t>Oryctolagus</a:t>
                </a:r>
                <a:r>
                  <a:rPr lang="fr-FR" sz="1600" i="1" dirty="0"/>
                  <a:t> </a:t>
                </a:r>
                <a:r>
                  <a:rPr lang="fr-FR" sz="1600" i="1" dirty="0" err="1"/>
                  <a:t>cuniculus</a:t>
                </a:r>
                <a:endParaRPr lang="fr-FR" sz="1600" dirty="0"/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2884444" y="1196752"/>
              <a:ext cx="5720004" cy="32932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b="1" dirty="0"/>
                <a:t>1939</a:t>
              </a:r>
              <a:r>
                <a:rPr lang="fr-FR" sz="1600" dirty="0"/>
                <a:t>. Gregory Pincus obtient une parthénogénèse chez une lapine vierge en récupérant des œufs, en les refroidissant, et en les réimplantant dans l’utérus maternel; succès obtenus au bout de 200 tentatives… </a:t>
              </a:r>
              <a:r>
                <a:rPr lang="fr-FR" sz="1600" b="1" dirty="0"/>
                <a:t>Jamais personne n’a pu reproduire ce résultats qui reste de ce fait controversé</a:t>
              </a:r>
              <a:r>
                <a:rPr lang="fr-FR" sz="1600" dirty="0"/>
                <a:t>…</a:t>
              </a:r>
            </a:p>
            <a:p>
              <a:pPr algn="just"/>
              <a:endParaRPr lang="fr-FR" sz="1600" dirty="0"/>
            </a:p>
            <a:p>
              <a:pPr algn="just"/>
              <a:r>
                <a:rPr lang="fr-FR" sz="1600" b="1" dirty="0"/>
                <a:t>1972. </a:t>
              </a:r>
              <a:r>
                <a:rPr lang="fr-FR" sz="1600" i="1" dirty="0"/>
                <a:t>Hansen-</a:t>
              </a:r>
              <a:r>
                <a:rPr lang="fr-FR" sz="1600" i="1" dirty="0" err="1"/>
                <a:t>Melander</a:t>
              </a:r>
              <a:r>
                <a:rPr lang="fr-FR" sz="1600" i="1" dirty="0"/>
                <a:t> E &amp; </a:t>
              </a:r>
              <a:r>
                <a:rPr lang="fr-FR" sz="1600" i="1" dirty="0" err="1"/>
                <a:t>Melander</a:t>
              </a:r>
              <a:r>
                <a:rPr lang="fr-FR" sz="1600" i="1" dirty="0"/>
                <a:t> Y. </a:t>
              </a:r>
              <a:r>
                <a:rPr lang="en-US" sz="1600" i="1" dirty="0"/>
                <a:t>A case of spontaneous </a:t>
              </a:r>
              <a:r>
                <a:rPr lang="en-US" sz="1600" i="1" dirty="0" err="1"/>
                <a:t>haploidy</a:t>
              </a:r>
              <a:r>
                <a:rPr lang="en-US" sz="1600" i="1" dirty="0"/>
                <a:t> and notes on triploid-diploid mosaics in rabbit embryos. </a:t>
              </a:r>
              <a:r>
                <a:rPr lang="en-US" sz="1600" i="1" dirty="0" err="1"/>
                <a:t>Hereditas</a:t>
              </a:r>
              <a:r>
                <a:rPr lang="en-US" sz="1600" i="1" dirty="0"/>
                <a:t> 67: 83-88 </a:t>
              </a:r>
            </a:p>
            <a:p>
              <a:pPr algn="just"/>
              <a:r>
                <a:rPr lang="en-US" sz="1600" dirty="0"/>
                <a:t>Les auteurs </a:t>
              </a:r>
              <a:r>
                <a:rPr lang="en-US" sz="1600" dirty="0" err="1"/>
                <a:t>récupèrent</a:t>
              </a:r>
              <a:r>
                <a:rPr lang="en-US" sz="1600" dirty="0"/>
                <a:t> des </a:t>
              </a:r>
              <a:r>
                <a:rPr lang="en-US" sz="1600" dirty="0" err="1"/>
                <a:t>embryons</a:t>
              </a:r>
              <a:r>
                <a:rPr lang="en-US" sz="1600" dirty="0"/>
                <a:t> </a:t>
              </a:r>
              <a:r>
                <a:rPr lang="en-US" sz="1600" dirty="0" err="1"/>
                <a:t>dans</a:t>
              </a:r>
              <a:r>
                <a:rPr lang="en-US" sz="1600" dirty="0"/>
                <a:t> </a:t>
              </a:r>
              <a:r>
                <a:rPr lang="en-US" sz="1600" dirty="0" err="1"/>
                <a:t>l’utérus</a:t>
              </a:r>
              <a:r>
                <a:rPr lang="en-US" sz="1600" dirty="0"/>
                <a:t> </a:t>
              </a:r>
              <a:r>
                <a:rPr lang="en-US" sz="1600" dirty="0" err="1"/>
                <a:t>d’une</a:t>
              </a:r>
              <a:r>
                <a:rPr lang="en-US" sz="1600" dirty="0"/>
                <a:t> </a:t>
              </a:r>
              <a:r>
                <a:rPr lang="en-US" sz="1600" dirty="0" err="1"/>
                <a:t>lapine</a:t>
              </a:r>
              <a:r>
                <a:rPr lang="en-US" sz="1600" dirty="0"/>
                <a:t> à 6 </a:t>
              </a:r>
              <a:r>
                <a:rPr lang="en-US" sz="1600" dirty="0" err="1"/>
                <a:t>jours</a:t>
              </a:r>
              <a:r>
                <a:rPr lang="en-US" sz="1600" dirty="0"/>
                <a:t> de gestation et </a:t>
              </a:r>
              <a:r>
                <a:rPr lang="en-US" sz="1600" dirty="0" err="1"/>
                <a:t>examinent</a:t>
              </a:r>
              <a:r>
                <a:rPr lang="en-US" sz="1600" dirty="0"/>
                <a:t> des coupes pour </a:t>
              </a:r>
              <a:r>
                <a:rPr lang="en-US" sz="1600" dirty="0" err="1"/>
                <a:t>analyser</a:t>
              </a:r>
              <a:r>
                <a:rPr lang="en-US" sz="1600" dirty="0"/>
                <a:t> les chromosomes </a:t>
              </a:r>
              <a:r>
                <a:rPr lang="en-US" sz="1600" dirty="0">
                  <a:sym typeface="Symbol"/>
                </a:rPr>
                <a:t> 1 </a:t>
              </a:r>
              <a:r>
                <a:rPr lang="en-US" sz="1600" dirty="0" err="1">
                  <a:sym typeface="Symbol"/>
                </a:rPr>
                <a:t>cas</a:t>
              </a:r>
              <a:r>
                <a:rPr lang="en-US" sz="1600" dirty="0">
                  <a:sym typeface="Symbol"/>
                </a:rPr>
                <a:t>  </a:t>
              </a:r>
              <a:r>
                <a:rPr lang="en-US" sz="1600" dirty="0" err="1">
                  <a:sym typeface="Symbol"/>
                </a:rPr>
                <a:t>d’haploïdie</a:t>
              </a:r>
              <a:r>
                <a:rPr lang="en-US" sz="1600" dirty="0">
                  <a:sym typeface="Symbol"/>
                </a:rPr>
                <a:t> </a:t>
              </a:r>
              <a:r>
                <a:rPr lang="en-US" sz="1600" dirty="0" err="1">
                  <a:sym typeface="Symbol"/>
                </a:rPr>
                <a:t>spontannée</a:t>
              </a:r>
              <a:endParaRPr lang="en-US" sz="1600" dirty="0">
                <a:sym typeface="Symbol"/>
              </a:endParaRPr>
            </a:p>
            <a:p>
              <a:pPr algn="just"/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7148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91580" y="1196752"/>
            <a:ext cx="75608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Aucun mammifère haploïde n’a encore jamais été observé</a:t>
            </a:r>
            <a:r>
              <a:rPr lang="fr-FR" dirty="0"/>
              <a:t>…</a:t>
            </a:r>
          </a:p>
          <a:p>
            <a:pPr algn="ctr"/>
            <a:endParaRPr lang="fr-FR" sz="2800" dirty="0"/>
          </a:p>
          <a:p>
            <a:pPr algn="just"/>
            <a:r>
              <a:rPr lang="fr-FR" dirty="0"/>
              <a:t> </a:t>
            </a:r>
            <a:r>
              <a:rPr lang="fr-FR" b="1" dirty="0"/>
              <a:t>En laboratoire, on peut trouver:</a:t>
            </a:r>
          </a:p>
          <a:p>
            <a:pPr algn="just"/>
            <a:endParaRPr lang="fr-FR" sz="500" dirty="0"/>
          </a:p>
          <a:p>
            <a:pPr algn="just"/>
            <a:r>
              <a:rPr lang="fr-FR" dirty="0"/>
              <a:t>- des </a:t>
            </a:r>
            <a:r>
              <a:rPr lang="fr-FR" b="1" dirty="0"/>
              <a:t>lignées de cellules haploïdes</a:t>
            </a:r>
            <a:r>
              <a:rPr lang="fr-FR" dirty="0"/>
              <a:t>, soit issues de cancer de lignées germinales, soit obtenues par des manipulations </a:t>
            </a:r>
            <a:r>
              <a:rPr lang="fr-FR" i="1" dirty="0"/>
              <a:t>in vitro</a:t>
            </a:r>
            <a:r>
              <a:rPr lang="fr-FR" dirty="0"/>
              <a:t>.</a:t>
            </a:r>
          </a:p>
          <a:p>
            <a:pPr marL="285750" indent="-285750" algn="just">
              <a:buFontTx/>
              <a:buChar char="-"/>
            </a:pPr>
            <a:endParaRPr lang="fr-FR" sz="900" dirty="0"/>
          </a:p>
          <a:p>
            <a:pPr algn="just"/>
            <a:r>
              <a:rPr lang="fr-FR" dirty="0"/>
              <a:t>- des </a:t>
            </a:r>
            <a:r>
              <a:rPr lang="fr-FR" b="1" dirty="0"/>
              <a:t>embryons haploïdes </a:t>
            </a:r>
            <a:r>
              <a:rPr lang="fr-FR" dirty="0"/>
              <a:t>obtenus artificiellement mais qui dégénèrent assez rapidement sans jamais aboutir à la formation d’un adulte même après implantation dans une femelle porteuse.</a:t>
            </a:r>
          </a:p>
          <a:p>
            <a:pPr algn="just"/>
            <a:endParaRPr lang="fr-FR" b="1" dirty="0"/>
          </a:p>
          <a:p>
            <a:pPr algn="just"/>
            <a:r>
              <a:rPr lang="fr-FR" b="1" dirty="0"/>
              <a:t>	</a:t>
            </a:r>
            <a:r>
              <a:rPr lang="fr-FR" dirty="0"/>
              <a:t>Les expériences </a:t>
            </a:r>
            <a:r>
              <a:rPr lang="fr-FR" i="1" dirty="0"/>
              <a:t>in vitro </a:t>
            </a:r>
            <a:r>
              <a:rPr lang="fr-FR" dirty="0"/>
              <a:t>montrent que le phénomène d’</a:t>
            </a:r>
            <a:r>
              <a:rPr lang="fr-FR" b="1" dirty="0" err="1"/>
              <a:t>imprinting</a:t>
            </a:r>
            <a:r>
              <a:rPr lang="fr-FR" dirty="0"/>
              <a:t> mâle ou femelle du génome présent chez les mammifères est un frein à n’importe quel mode de parthénogénèse…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57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2950948" y="332656"/>
            <a:ext cx="5509484" cy="6190693"/>
            <a:chOff x="2195736" y="652796"/>
            <a:chExt cx="5509484" cy="6190693"/>
          </a:xfrm>
        </p:grpSpPr>
        <p:grpSp>
          <p:nvGrpSpPr>
            <p:cNvPr id="9" name="Groupe 8"/>
            <p:cNvGrpSpPr/>
            <p:nvPr/>
          </p:nvGrpSpPr>
          <p:grpSpPr>
            <a:xfrm>
              <a:off x="2339752" y="652796"/>
              <a:ext cx="5184576" cy="6190693"/>
              <a:chOff x="2195736" y="870561"/>
              <a:chExt cx="5184576" cy="6190693"/>
            </a:xfrm>
          </p:grpSpPr>
          <p:sp>
            <p:nvSpPr>
              <p:cNvPr id="2" name="ZoneTexte 1"/>
              <p:cNvSpPr txBox="1"/>
              <p:nvPr/>
            </p:nvSpPr>
            <p:spPr>
              <a:xfrm>
                <a:off x="2411760" y="870562"/>
                <a:ext cx="19442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 smtClean="0">
                    <a:solidFill>
                      <a:srgbClr val="00B0F0"/>
                    </a:solidFill>
                  </a:rPr>
                  <a:t>n chromosomes d’origine paternel</a:t>
                </a: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220072" y="870561"/>
                <a:ext cx="19442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n chromosomes d’origine maternel</a:t>
                </a:r>
              </a:p>
            </p:txBody>
          </p:sp>
          <p:sp>
            <p:nvSpPr>
              <p:cNvPr id="7" name="Rectangle à coins arrondis 6"/>
              <p:cNvSpPr/>
              <p:nvPr/>
            </p:nvSpPr>
            <p:spPr>
              <a:xfrm>
                <a:off x="2195736" y="1628800"/>
                <a:ext cx="2376264" cy="4536504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 à coins arrondis 7"/>
              <p:cNvSpPr/>
              <p:nvPr/>
            </p:nvSpPr>
            <p:spPr>
              <a:xfrm>
                <a:off x="5004048" y="1628800"/>
                <a:ext cx="2376264" cy="4536504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3834353" y="6691922"/>
                <a:ext cx="194421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/>
                  <a:t>i</a:t>
                </a:r>
                <a:r>
                  <a:rPr lang="fr-FR" b="1" dirty="0" smtClean="0"/>
                  <a:t>ndividu 2n</a:t>
                </a:r>
              </a:p>
            </p:txBody>
          </p:sp>
        </p:grpSp>
        <p:sp>
          <p:nvSpPr>
            <p:cNvPr id="10" name="Accolade fermante 9"/>
            <p:cNvSpPr/>
            <p:nvPr/>
          </p:nvSpPr>
          <p:spPr>
            <a:xfrm rot="5400000">
              <a:off x="4789765" y="3461149"/>
              <a:ext cx="321425" cy="5509484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467544" y="1916832"/>
            <a:ext cx="19442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Souris (2n=40)</a:t>
            </a:r>
          </a:p>
          <a:p>
            <a:pPr algn="ctr"/>
            <a:r>
              <a:rPr lang="fr-FR" sz="1600" dirty="0" smtClean="0"/>
              <a:t>Epigénétique</a:t>
            </a:r>
          </a:p>
          <a:p>
            <a:pPr algn="ctr"/>
            <a:r>
              <a:rPr lang="fr-FR" sz="1600" dirty="0" smtClean="0"/>
              <a:t>(Cours IV diapo102)</a:t>
            </a:r>
            <a:endParaRPr lang="fr-FR" sz="1600" dirty="0"/>
          </a:p>
        </p:txBody>
      </p:sp>
      <p:pic>
        <p:nvPicPr>
          <p:cNvPr id="14" name="Image 13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1" y="2809384"/>
            <a:ext cx="1946693" cy="1485456"/>
          </a:xfrm>
          <a:prstGeom prst="rect">
            <a:avLst/>
          </a:prstGeom>
        </p:spPr>
      </p:pic>
      <p:cxnSp>
        <p:nvCxnSpPr>
          <p:cNvPr id="16" name="Connecteur droit 15"/>
          <p:cNvCxnSpPr/>
          <p:nvPr/>
        </p:nvCxnSpPr>
        <p:spPr>
          <a:xfrm>
            <a:off x="4644008" y="1556792"/>
            <a:ext cx="0" cy="125259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434656" y="284390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19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083765" y="1732166"/>
            <a:ext cx="64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Igf2</a:t>
            </a:r>
            <a:endParaRPr lang="fr-FR" dirty="0"/>
          </a:p>
        </p:txBody>
      </p:sp>
      <p:cxnSp>
        <p:nvCxnSpPr>
          <p:cNvPr id="19" name="Connecteur droit 18"/>
          <p:cNvCxnSpPr/>
          <p:nvPr/>
        </p:nvCxnSpPr>
        <p:spPr>
          <a:xfrm>
            <a:off x="6444208" y="1556792"/>
            <a:ext cx="0" cy="125259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246960" y="284390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19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6460238" y="1732166"/>
            <a:ext cx="64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Igf2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6514638" y="1526930"/>
            <a:ext cx="612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rgbClr val="FF0000"/>
                </a:solidFill>
              </a:rPr>
              <a:t>X</a:t>
            </a:r>
            <a:endParaRPr lang="fr-FR" sz="4400" dirty="0">
              <a:solidFill>
                <a:srgbClr val="FF0000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>
            <a:off x="5004048" y="3645024"/>
            <a:ext cx="0" cy="82054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e 26"/>
          <p:cNvGrpSpPr/>
          <p:nvPr/>
        </p:nvGrpSpPr>
        <p:grpSpPr>
          <a:xfrm>
            <a:off x="4798711" y="3645496"/>
            <a:ext cx="418704" cy="1189876"/>
            <a:chOff x="4798711" y="3645496"/>
            <a:chExt cx="418704" cy="1189876"/>
          </a:xfrm>
        </p:grpSpPr>
        <p:sp>
          <p:nvSpPr>
            <p:cNvPr id="25" name="ZoneTexte 24"/>
            <p:cNvSpPr txBox="1"/>
            <p:nvPr/>
          </p:nvSpPr>
          <p:spPr>
            <a:xfrm>
              <a:off x="4798711" y="446604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17</a:t>
              </a:r>
              <a:endParaRPr lang="fr-FR" dirty="0"/>
            </a:p>
          </p:txBody>
        </p:sp>
        <p:cxnSp>
          <p:nvCxnSpPr>
            <p:cNvPr id="26" name="Connecteur droit 25"/>
            <p:cNvCxnSpPr/>
            <p:nvPr/>
          </p:nvCxnSpPr>
          <p:spPr>
            <a:xfrm>
              <a:off x="5008063" y="3645496"/>
              <a:ext cx="0" cy="82054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/>
          <p:cNvGrpSpPr/>
          <p:nvPr/>
        </p:nvGrpSpPr>
        <p:grpSpPr>
          <a:xfrm>
            <a:off x="6657155" y="3490664"/>
            <a:ext cx="418704" cy="1189876"/>
            <a:chOff x="4798711" y="3645496"/>
            <a:chExt cx="418704" cy="1189876"/>
          </a:xfrm>
        </p:grpSpPr>
        <p:sp>
          <p:nvSpPr>
            <p:cNvPr id="29" name="ZoneTexte 28"/>
            <p:cNvSpPr txBox="1"/>
            <p:nvPr/>
          </p:nvSpPr>
          <p:spPr>
            <a:xfrm>
              <a:off x="4798711" y="446604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17</a:t>
              </a:r>
              <a:endParaRPr lang="fr-FR" dirty="0"/>
            </a:p>
          </p:txBody>
        </p:sp>
        <p:cxnSp>
          <p:nvCxnSpPr>
            <p:cNvPr id="30" name="Connecteur droit 29"/>
            <p:cNvCxnSpPr/>
            <p:nvPr/>
          </p:nvCxnSpPr>
          <p:spPr>
            <a:xfrm>
              <a:off x="5008063" y="3645496"/>
              <a:ext cx="0" cy="82054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ZoneTexte 30"/>
          <p:cNvSpPr txBox="1"/>
          <p:nvPr/>
        </p:nvSpPr>
        <p:spPr>
          <a:xfrm>
            <a:off x="6913133" y="3716270"/>
            <a:ext cx="801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Igf2R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4332662" y="3713885"/>
            <a:ext cx="801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Igf2R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4427546" y="3513830"/>
            <a:ext cx="612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rgbClr val="FF0000"/>
                </a:solidFill>
              </a:rPr>
              <a:t>X</a:t>
            </a:r>
            <a:endParaRPr lang="fr-FR" sz="4400" dirty="0">
              <a:solidFill>
                <a:srgbClr val="FF0000"/>
              </a:solidFill>
            </a:endParaRPr>
          </a:p>
        </p:txBody>
      </p:sp>
      <p:pic>
        <p:nvPicPr>
          <p:cNvPr id="34" name="Image 33" descr="Capture d’écran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5160" flipV="1">
            <a:off x="2949488" y="2262737"/>
            <a:ext cx="1168684" cy="332721"/>
          </a:xfrm>
          <a:prstGeom prst="rect">
            <a:avLst/>
          </a:prstGeom>
        </p:spPr>
      </p:pic>
      <p:pic>
        <p:nvPicPr>
          <p:cNvPr id="35" name="Image 34" descr="Capture d’écran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9009" flipV="1">
            <a:off x="7003415" y="2031341"/>
            <a:ext cx="1432954" cy="407958"/>
          </a:xfrm>
          <a:prstGeom prst="rect">
            <a:avLst/>
          </a:prstGeom>
        </p:spPr>
      </p:pic>
      <p:pic>
        <p:nvPicPr>
          <p:cNvPr id="36" name="Image 35" descr="Capture d’écran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9009">
            <a:off x="7633507" y="3356514"/>
            <a:ext cx="498220" cy="268299"/>
          </a:xfrm>
          <a:prstGeom prst="rect">
            <a:avLst/>
          </a:prstGeom>
        </p:spPr>
      </p:pic>
      <p:pic>
        <p:nvPicPr>
          <p:cNvPr id="37" name="Image 36" descr="Capture d’écran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9009">
            <a:off x="4049975" y="4921212"/>
            <a:ext cx="498220" cy="268299"/>
          </a:xfrm>
          <a:prstGeom prst="rect">
            <a:avLst/>
          </a:prstGeom>
        </p:spPr>
      </p:pic>
      <p:pic>
        <p:nvPicPr>
          <p:cNvPr id="38" name="Image 37" descr="Capture d’écran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7313" flipV="1">
            <a:off x="2923159" y="3670988"/>
            <a:ext cx="1432954" cy="479855"/>
          </a:xfrm>
          <a:prstGeom prst="rect">
            <a:avLst/>
          </a:prstGeom>
        </p:spPr>
      </p:pic>
      <p:pic>
        <p:nvPicPr>
          <p:cNvPr id="39" name="Image 38" descr="Capture d’écran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1976" flipV="1">
            <a:off x="6222620" y="4861805"/>
            <a:ext cx="1168684" cy="46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1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755576" y="537685"/>
            <a:ext cx="7488832" cy="5794507"/>
            <a:chOff x="302971" y="45657"/>
            <a:chExt cx="8144600" cy="6464088"/>
          </a:xfrm>
        </p:grpSpPr>
        <p:grpSp>
          <p:nvGrpSpPr>
            <p:cNvPr id="38" name="Groupe 37"/>
            <p:cNvGrpSpPr/>
            <p:nvPr/>
          </p:nvGrpSpPr>
          <p:grpSpPr>
            <a:xfrm>
              <a:off x="302971" y="45657"/>
              <a:ext cx="8144600" cy="6464088"/>
              <a:chOff x="285882" y="45657"/>
              <a:chExt cx="8144600" cy="6464088"/>
            </a:xfrm>
          </p:grpSpPr>
          <p:sp>
            <p:nvSpPr>
              <p:cNvPr id="3" name="ZoneTexte 2"/>
              <p:cNvSpPr txBox="1"/>
              <p:nvPr/>
            </p:nvSpPr>
            <p:spPr>
              <a:xfrm>
                <a:off x="285882" y="45657"/>
                <a:ext cx="2733854" cy="789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i="1" dirty="0" err="1"/>
                  <a:t>Neurospora</a:t>
                </a:r>
                <a:r>
                  <a:rPr lang="fr-FR" b="1" i="1" dirty="0"/>
                  <a:t> crassa</a:t>
                </a:r>
              </a:p>
              <a:p>
                <a:pPr algn="ctr"/>
                <a:endParaRPr lang="fr-FR" sz="400" b="1" i="1" dirty="0"/>
              </a:p>
              <a:p>
                <a:pPr algn="ctr"/>
                <a:r>
                  <a:rPr lang="fr-FR" b="1" dirty="0">
                    <a:solidFill>
                      <a:srgbClr val="FF0000"/>
                    </a:solidFill>
                  </a:rPr>
                  <a:t>génome haploïde n = 7</a:t>
                </a:r>
              </a:p>
            </p:txBody>
          </p:sp>
          <p:grpSp>
            <p:nvGrpSpPr>
              <p:cNvPr id="37" name="Groupe 36"/>
              <p:cNvGrpSpPr/>
              <p:nvPr/>
            </p:nvGrpSpPr>
            <p:grpSpPr>
              <a:xfrm>
                <a:off x="1403648" y="836712"/>
                <a:ext cx="6660740" cy="4576847"/>
                <a:chOff x="1515751" y="1120825"/>
                <a:chExt cx="6660740" cy="4576847"/>
              </a:xfrm>
            </p:grpSpPr>
            <p:grpSp>
              <p:nvGrpSpPr>
                <p:cNvPr id="16" name="Groupe 15"/>
                <p:cNvGrpSpPr/>
                <p:nvPr/>
              </p:nvGrpSpPr>
              <p:grpSpPr>
                <a:xfrm>
                  <a:off x="1515751" y="1120825"/>
                  <a:ext cx="6660740" cy="4565037"/>
                  <a:chOff x="1655676" y="770205"/>
                  <a:chExt cx="6660740" cy="4565037"/>
                </a:xfrm>
              </p:grpSpPr>
              <p:pic>
                <p:nvPicPr>
                  <p:cNvPr id="2" name="Image 1" descr="Capture d’écran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83968" y="770205"/>
                    <a:ext cx="4032448" cy="4565037"/>
                  </a:xfrm>
                  <a:prstGeom prst="rect">
                    <a:avLst/>
                  </a:prstGeom>
                </p:spPr>
              </p:pic>
              <p:grpSp>
                <p:nvGrpSpPr>
                  <p:cNvPr id="15" name="Groupe 14"/>
                  <p:cNvGrpSpPr/>
                  <p:nvPr/>
                </p:nvGrpSpPr>
                <p:grpSpPr>
                  <a:xfrm>
                    <a:off x="1655676" y="1443066"/>
                    <a:ext cx="6480720" cy="3733261"/>
                    <a:chOff x="2519772" y="1443066"/>
                    <a:chExt cx="6480720" cy="3733261"/>
                  </a:xfrm>
                </p:grpSpPr>
                <p:cxnSp>
                  <p:nvCxnSpPr>
                    <p:cNvPr id="5" name="Connecteur droit 4"/>
                    <p:cNvCxnSpPr/>
                    <p:nvPr/>
                  </p:nvCxnSpPr>
                  <p:spPr>
                    <a:xfrm flipH="1">
                      <a:off x="3635896" y="1443066"/>
                      <a:ext cx="536459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" name="Connecteur droit 5"/>
                    <p:cNvCxnSpPr/>
                    <p:nvPr/>
                  </p:nvCxnSpPr>
                  <p:spPr>
                    <a:xfrm flipH="1" flipV="1">
                      <a:off x="3635896" y="3037103"/>
                      <a:ext cx="3528392" cy="781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" name="Connecteur droit 6"/>
                    <p:cNvCxnSpPr/>
                    <p:nvPr/>
                  </p:nvCxnSpPr>
                  <p:spPr>
                    <a:xfrm flipH="1">
                      <a:off x="4103948" y="5176327"/>
                      <a:ext cx="420837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" name="Connecteur droit avec flèche 9"/>
                    <p:cNvCxnSpPr/>
                    <p:nvPr/>
                  </p:nvCxnSpPr>
                  <p:spPr>
                    <a:xfrm>
                      <a:off x="3635896" y="1443066"/>
                      <a:ext cx="0" cy="1609657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arrow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" name="Connecteur droit avec flèche 10"/>
                    <p:cNvCxnSpPr/>
                    <p:nvPr/>
                  </p:nvCxnSpPr>
                  <p:spPr>
                    <a:xfrm>
                      <a:off x="4103948" y="1443066"/>
                      <a:ext cx="0" cy="3733261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arrow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" name="ZoneTexte 13"/>
                    <p:cNvSpPr txBox="1"/>
                    <p:nvPr/>
                  </p:nvSpPr>
                  <p:spPr>
                    <a:xfrm>
                      <a:off x="2519772" y="2078617"/>
                      <a:ext cx="111612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600" b="1" dirty="0"/>
                        <a:t>4,21 </a:t>
                      </a:r>
                      <a:r>
                        <a:rPr lang="fr-FR" sz="1600" b="1" dirty="0" err="1"/>
                        <a:t>Mpb</a:t>
                      </a:r>
                      <a:endParaRPr lang="fr-FR" sz="1600" b="1" dirty="0"/>
                    </a:p>
                  </p:txBody>
                </p:sp>
                <p:sp>
                  <p:nvSpPr>
                    <p:cNvPr id="20" name="ZoneTexte 19"/>
                    <p:cNvSpPr txBox="1"/>
                    <p:nvPr/>
                  </p:nvSpPr>
                  <p:spPr>
                    <a:xfrm>
                      <a:off x="3019737" y="3942476"/>
                      <a:ext cx="111612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600" b="1" dirty="0"/>
                        <a:t>9,82 </a:t>
                      </a:r>
                      <a:r>
                        <a:rPr lang="fr-FR" sz="1600" b="1" dirty="0" err="1"/>
                        <a:t>Mpb</a:t>
                      </a:r>
                      <a:endParaRPr lang="fr-FR" sz="1600" b="1" dirty="0"/>
                    </a:p>
                  </p:txBody>
                </p:sp>
              </p:grpSp>
            </p:grpSp>
            <p:sp>
              <p:nvSpPr>
                <p:cNvPr id="30" name="ZoneTexte 29"/>
                <p:cNvSpPr txBox="1"/>
                <p:nvPr/>
              </p:nvSpPr>
              <p:spPr>
                <a:xfrm>
                  <a:off x="5759624" y="4536559"/>
                  <a:ext cx="133265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>
                      <a:solidFill>
                        <a:srgbClr val="00C85A"/>
                      </a:solidFill>
                    </a:rPr>
                    <a:t>locus sexuel</a:t>
                  </a:r>
                </a:p>
              </p:txBody>
            </p:sp>
            <p:cxnSp>
              <p:nvCxnSpPr>
                <p:cNvPr id="32" name="Connecteur droit avec flèche 31"/>
                <p:cNvCxnSpPr>
                  <a:stCxn id="30" idx="2"/>
                </p:cNvCxnSpPr>
                <p:nvPr/>
              </p:nvCxnSpPr>
              <p:spPr>
                <a:xfrm flipH="1">
                  <a:off x="5819142" y="4905891"/>
                  <a:ext cx="606810" cy="79178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avec flèche 33"/>
                <p:cNvCxnSpPr/>
                <p:nvPr/>
              </p:nvCxnSpPr>
              <p:spPr>
                <a:xfrm>
                  <a:off x="6425952" y="4905891"/>
                  <a:ext cx="545318" cy="79178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ZoneTexte 34"/>
              <p:cNvSpPr txBox="1"/>
              <p:nvPr/>
            </p:nvSpPr>
            <p:spPr>
              <a:xfrm>
                <a:off x="4572000" y="5406521"/>
                <a:ext cx="1944216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b="1" dirty="0">
                    <a:solidFill>
                      <a:srgbClr val="FF0000"/>
                    </a:solidFill>
                  </a:rPr>
                  <a:t> </a:t>
                </a:r>
                <a:r>
                  <a:rPr lang="fr-FR" sz="1600" b="1" dirty="0">
                    <a:solidFill>
                      <a:srgbClr val="FF0000"/>
                    </a:solidFill>
                  </a:rPr>
                  <a:t>type mat a</a:t>
                </a:r>
              </a:p>
              <a:p>
                <a:r>
                  <a:rPr lang="fr-FR" sz="1400" dirty="0"/>
                  <a:t>-gène mat a-1</a:t>
                </a:r>
              </a:p>
              <a:p>
                <a:r>
                  <a:rPr lang="fr-FR" sz="1400" dirty="0"/>
                  <a:t>-</a:t>
                </a:r>
                <a:r>
                  <a:rPr lang="fr-FR" sz="1400" dirty="0" err="1"/>
                  <a:t>pseudogène</a:t>
                </a:r>
                <a:r>
                  <a:rPr lang="fr-FR" sz="1400" dirty="0"/>
                  <a:t> mat a-2</a:t>
                </a:r>
              </a:p>
            </p:txBody>
          </p:sp>
          <p:sp>
            <p:nvSpPr>
              <p:cNvPr id="36" name="ZoneTexte 35"/>
              <p:cNvSpPr txBox="1"/>
              <p:nvPr/>
            </p:nvSpPr>
            <p:spPr>
              <a:xfrm>
                <a:off x="6486266" y="5401748"/>
                <a:ext cx="1944216" cy="1107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b="1" dirty="0">
                    <a:solidFill>
                      <a:srgbClr val="00B0F0"/>
                    </a:solidFill>
                  </a:rPr>
                  <a:t> </a:t>
                </a:r>
                <a:r>
                  <a:rPr lang="fr-FR" sz="1600" b="1" dirty="0">
                    <a:solidFill>
                      <a:srgbClr val="00B0F0"/>
                    </a:solidFill>
                  </a:rPr>
                  <a:t>type mat A</a:t>
                </a:r>
              </a:p>
              <a:p>
                <a:r>
                  <a:rPr lang="fr-FR" sz="1400" dirty="0"/>
                  <a:t>-gène mat A-1</a:t>
                </a:r>
              </a:p>
              <a:p>
                <a:r>
                  <a:rPr lang="fr-FR" sz="1400" dirty="0"/>
                  <a:t>-gène mat A-2</a:t>
                </a:r>
              </a:p>
              <a:p>
                <a:r>
                  <a:rPr lang="fr-FR" sz="1400" dirty="0"/>
                  <a:t>-gène mat A-3</a:t>
                </a: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7035265" y="4401108"/>
              <a:ext cx="356050" cy="72008"/>
            </a:xfrm>
            <a:prstGeom prst="rect">
              <a:avLst/>
            </a:prstGeom>
            <a:solidFill>
              <a:srgbClr val="00E668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796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746168" y="620688"/>
            <a:ext cx="7651664" cy="5396074"/>
            <a:chOff x="544069" y="387812"/>
            <a:chExt cx="7651664" cy="5396074"/>
          </a:xfrm>
        </p:grpSpPr>
        <p:sp>
          <p:nvSpPr>
            <p:cNvPr id="2" name="ZoneTexte 1"/>
            <p:cNvSpPr txBox="1"/>
            <p:nvPr/>
          </p:nvSpPr>
          <p:spPr>
            <a:xfrm>
              <a:off x="1608845" y="2700907"/>
              <a:ext cx="55221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Merci pour votre attention !</a:t>
              </a:r>
            </a:p>
          </p:txBody>
        </p:sp>
        <p:sp>
          <p:nvSpPr>
            <p:cNvPr id="3" name="ZoneTexte 2"/>
            <p:cNvSpPr txBox="1"/>
            <p:nvPr/>
          </p:nvSpPr>
          <p:spPr>
            <a:xfrm rot="21272501">
              <a:off x="648764" y="387812"/>
              <a:ext cx="4183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Thank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 </a:t>
              </a:r>
              <a:r>
                <a:rPr kumimoji="0" lang="fr-FR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you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 for </a:t>
              </a:r>
              <a:r>
                <a:rPr kumimoji="0" lang="fr-FR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your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 attention !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 rot="295436">
              <a:off x="4448807" y="1959340"/>
              <a:ext cx="37469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fr-FR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Edwardian Script ITC" panose="030303020407070D0804" pitchFamily="66" charset="0"/>
                  <a:ea typeface="+mn-ea"/>
                  <a:cs typeface="+mn-cs"/>
                </a:rPr>
                <a:t>¡ gracias por su atención !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 rot="20480253">
              <a:off x="544069" y="1336259"/>
              <a:ext cx="57124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357E7"/>
                  </a:solidFill>
                  <a:effectLst/>
                  <a:uLnTx/>
                  <a:uFillTx/>
                  <a:latin typeface="Edwardian Script ITC" panose="030303020407070D0804" pitchFamily="66" charset="0"/>
                  <a:ea typeface="+mn-ea"/>
                  <a:cs typeface="+mn-cs"/>
                </a:rPr>
                <a:t>Ich danke Ihnen für Ihre Aufmerksamkeit !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4357E7"/>
                </a:solidFill>
                <a:effectLst/>
                <a:uLnTx/>
                <a:uFillTx/>
                <a:latin typeface="Edwardian Script ITC" panose="030303020407070D0804" pitchFamily="66" charset="0"/>
                <a:ea typeface="+mn-ea"/>
                <a:cs typeface="+mn-cs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 rot="210796">
              <a:off x="643253" y="4344425"/>
              <a:ext cx="4320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 </a:t>
              </a:r>
              <a:r>
                <a:rPr kumimoji="0" lang="it-IT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Grazie per la vostra attenzione !</a:t>
              </a:r>
              <a:endPara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dwardian Script ITC" pitchFamily="66" charset="0"/>
                <a:ea typeface="+mn-ea"/>
                <a:cs typeface="+mn-cs"/>
              </a:endParaRPr>
            </a:p>
          </p:txBody>
        </p:sp>
        <p:sp>
          <p:nvSpPr>
            <p:cNvPr id="10" name="Rectangle 1"/>
            <p:cNvSpPr>
              <a:spLocks noChangeArrowheads="1"/>
            </p:cNvSpPr>
            <p:nvPr/>
          </p:nvSpPr>
          <p:spPr bwMode="auto">
            <a:xfrm rot="231988">
              <a:off x="5527259" y="1320804"/>
              <a:ext cx="23166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Edwardian Script ITC" panose="030303020407070D0804" pitchFamily="66" charset="0"/>
                  <a:ea typeface="+mn-ea"/>
                  <a:cs typeface="Arial" panose="020B0604020202020204" pitchFamily="34" charset="0"/>
                </a:rPr>
                <a:t>شكرا لانتباهك</a:t>
              </a:r>
              <a:r>
                <a:rPr kumimoji="0" lang="fr-FR" altLang="fr-FR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Edwardian Script ITC" panose="030303020407070D0804" pitchFamily="66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 rot="20968722">
              <a:off x="4111661" y="5137555"/>
              <a:ext cx="304602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Edwardian Script ITC" panose="030303020407070D0804" pitchFamily="66" charset="0"/>
                  <a:ea typeface="宋体" panose="02010600030101010101" pitchFamily="2" charset="-122"/>
                  <a:cs typeface="+mn-cs"/>
                </a:rPr>
                <a:t>感谢您的关注 </a:t>
              </a:r>
            </a:p>
          </p:txBody>
        </p:sp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4078257" y="3874461"/>
              <a:ext cx="396095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037B7"/>
                  </a:solidFill>
                  <a:effectLst/>
                  <a:uLnTx/>
                  <a:uFillTx/>
                  <a:latin typeface="Edwardian Script ITC" panose="030303020407070D0804" pitchFamily="66" charset="0"/>
                  <a:ea typeface="+mn-ea"/>
                  <a:cs typeface="+mn-cs"/>
                </a:rPr>
                <a:t>Ευχαριστώ για την προσοχή σας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20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311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58" y="1026233"/>
            <a:ext cx="7780885" cy="55976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sx="1000" sy="1000" algn="ctr" rotWithShape="0">
              <a:schemeClr val="bg2"/>
            </a:outerShd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093546" y="260648"/>
            <a:ext cx="4956908" cy="40011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/>
              <a:t>Cycle de vie de </a:t>
            </a:r>
            <a:r>
              <a:rPr lang="fr-FR" sz="2000" b="1" i="1" dirty="0" err="1"/>
              <a:t>Neurospora</a:t>
            </a:r>
            <a:r>
              <a:rPr lang="fr-FR" sz="2000" b="1" i="1" dirty="0"/>
              <a:t> crassa</a:t>
            </a:r>
            <a:endParaRPr lang="fr-FR" sz="1600" b="1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5076056" y="458112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ngsana New" pitchFamily="18" charset="-34"/>
                <a:cs typeface="Angsana New" pitchFamily="18" charset="-34"/>
              </a:rPr>
              <a:t>2n</a:t>
            </a:r>
          </a:p>
        </p:txBody>
      </p:sp>
      <p:sp>
        <p:nvSpPr>
          <p:cNvPr id="4" name="Rectangle 3"/>
          <p:cNvSpPr/>
          <p:nvPr/>
        </p:nvSpPr>
        <p:spPr>
          <a:xfrm>
            <a:off x="4427984" y="3717032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83494"/>
            <a:ext cx="887070" cy="146707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788024" y="2987288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ascospores</a:t>
            </a:r>
            <a:endParaRPr lang="fr-FR" sz="1000" b="1" dirty="0"/>
          </a:p>
        </p:txBody>
      </p:sp>
    </p:spTree>
    <p:extLst>
      <p:ext uri="{BB962C8B-B14F-4D97-AF65-F5344CB8AC3E}">
        <p14:creationId xmlns:p14="http://schemas.microsoft.com/office/powerpoint/2010/main" val="293958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1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1.1|4.1|2.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15097</TotalTime>
  <Words>2495</Words>
  <Application>Microsoft Office PowerPoint</Application>
  <PresentationFormat>Affichage à l'écran (4:3)</PresentationFormat>
  <Paragraphs>777</Paragraphs>
  <Slides>80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80</vt:i4>
      </vt:variant>
    </vt:vector>
  </HeadingPairs>
  <TitlesOfParts>
    <vt:vector size="92" baseType="lpstr">
      <vt:lpstr>宋体</vt:lpstr>
      <vt:lpstr>Angsana New</vt:lpstr>
      <vt:lpstr>Arial</vt:lpstr>
      <vt:lpstr>Baskerville Old Face</vt:lpstr>
      <vt:lpstr>Batang</vt:lpstr>
      <vt:lpstr>Calibri</vt:lpstr>
      <vt:lpstr>DokChampa</vt:lpstr>
      <vt:lpstr>Edwardian Script ITC</vt:lpstr>
      <vt:lpstr>Symbol</vt:lpstr>
      <vt:lpstr>Verdana</vt:lpstr>
      <vt:lpstr>Wingdings 3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Université de Savoie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Nadine Curt-Grand-Gaudin</dc:creator>
  <cp:lastModifiedBy>Utilisateur Windows</cp:lastModifiedBy>
  <cp:revision>768</cp:revision>
  <cp:lastPrinted>2018-10-24T09:13:00Z</cp:lastPrinted>
  <dcterms:created xsi:type="dcterms:W3CDTF">2018-08-16T08:04:49Z</dcterms:created>
  <dcterms:modified xsi:type="dcterms:W3CDTF">2024-02-02T12:00:23Z</dcterms:modified>
</cp:coreProperties>
</file>