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22" r:id="rId2"/>
    <p:sldId id="278" r:id="rId3"/>
    <p:sldId id="376" r:id="rId4"/>
    <p:sldId id="547" r:id="rId5"/>
    <p:sldId id="546" r:id="rId6"/>
    <p:sldId id="536" r:id="rId7"/>
    <p:sldId id="554" r:id="rId8"/>
    <p:sldId id="555" r:id="rId9"/>
    <p:sldId id="556" r:id="rId10"/>
    <p:sldId id="557" r:id="rId11"/>
    <p:sldId id="541" r:id="rId12"/>
    <p:sldId id="558" r:id="rId13"/>
    <p:sldId id="559" r:id="rId14"/>
    <p:sldId id="560" r:id="rId15"/>
    <p:sldId id="545" r:id="rId16"/>
    <p:sldId id="561" r:id="rId17"/>
    <p:sldId id="562" r:id="rId18"/>
    <p:sldId id="422" r:id="rId19"/>
    <p:sldId id="563" r:id="rId20"/>
    <p:sldId id="564" r:id="rId21"/>
    <p:sldId id="535" r:id="rId22"/>
    <p:sldId id="423" r:id="rId23"/>
    <p:sldId id="565" r:id="rId24"/>
    <p:sldId id="566" r:id="rId25"/>
    <p:sldId id="567" r:id="rId26"/>
    <p:sldId id="568" r:id="rId27"/>
    <p:sldId id="569" r:id="rId28"/>
    <p:sldId id="570" r:id="rId29"/>
    <p:sldId id="571" r:id="rId30"/>
    <p:sldId id="382" r:id="rId31"/>
    <p:sldId id="572" r:id="rId32"/>
    <p:sldId id="573" r:id="rId33"/>
    <p:sldId id="574" r:id="rId34"/>
    <p:sldId id="509" r:id="rId35"/>
    <p:sldId id="575" r:id="rId36"/>
    <p:sldId id="576" r:id="rId37"/>
    <p:sldId id="577" r:id="rId38"/>
    <p:sldId id="578" r:id="rId39"/>
    <p:sldId id="579" r:id="rId40"/>
    <p:sldId id="580" r:id="rId41"/>
    <p:sldId id="429" r:id="rId42"/>
    <p:sldId id="581" r:id="rId43"/>
    <p:sldId id="582" r:id="rId44"/>
    <p:sldId id="583" r:id="rId45"/>
    <p:sldId id="548" r:id="rId46"/>
    <p:sldId id="511" r:id="rId47"/>
    <p:sldId id="584" r:id="rId48"/>
    <p:sldId id="594" r:id="rId49"/>
    <p:sldId id="585" r:id="rId50"/>
    <p:sldId id="586" r:id="rId51"/>
    <p:sldId id="587" r:id="rId52"/>
    <p:sldId id="588" r:id="rId53"/>
    <p:sldId id="589" r:id="rId54"/>
    <p:sldId id="590" r:id="rId55"/>
    <p:sldId id="591" r:id="rId56"/>
    <p:sldId id="592" r:id="rId57"/>
    <p:sldId id="593" r:id="rId58"/>
    <p:sldId id="527" r:id="rId59"/>
    <p:sldId id="529" r:id="rId60"/>
    <p:sldId id="530" r:id="rId61"/>
    <p:sldId id="474" r:id="rId62"/>
    <p:sldId id="525" r:id="rId63"/>
    <p:sldId id="523" r:id="rId64"/>
    <p:sldId id="483" r:id="rId65"/>
    <p:sldId id="475" r:id="rId66"/>
    <p:sldId id="524" r:id="rId67"/>
    <p:sldId id="550" r:id="rId68"/>
    <p:sldId id="517" r:id="rId69"/>
    <p:sldId id="477" r:id="rId70"/>
    <p:sldId id="478" r:id="rId71"/>
    <p:sldId id="479" r:id="rId72"/>
    <p:sldId id="377" r:id="rId73"/>
    <p:sldId id="484" r:id="rId74"/>
    <p:sldId id="481" r:id="rId75"/>
    <p:sldId id="480" r:id="rId76"/>
    <p:sldId id="595" r:id="rId77"/>
    <p:sldId id="482" r:id="rId78"/>
    <p:sldId id="485" r:id="rId79"/>
    <p:sldId id="486" r:id="rId80"/>
    <p:sldId id="487" r:id="rId81"/>
    <p:sldId id="488" r:id="rId82"/>
    <p:sldId id="489" r:id="rId83"/>
    <p:sldId id="490" r:id="rId84"/>
    <p:sldId id="491" r:id="rId85"/>
    <p:sldId id="492" r:id="rId86"/>
    <p:sldId id="493" r:id="rId87"/>
    <p:sldId id="495" r:id="rId88"/>
    <p:sldId id="496" r:id="rId89"/>
    <p:sldId id="497" r:id="rId90"/>
    <p:sldId id="498" r:id="rId91"/>
    <p:sldId id="494" r:id="rId92"/>
    <p:sldId id="500" r:id="rId93"/>
    <p:sldId id="501" r:id="rId94"/>
    <p:sldId id="533" r:id="rId95"/>
    <p:sldId id="391" r:id="rId96"/>
    <p:sldId id="358" r:id="rId97"/>
    <p:sldId id="513" r:id="rId98"/>
    <p:sldId id="553" r:id="rId99"/>
    <p:sldId id="398" r:id="rId100"/>
    <p:sldId id="512" r:id="rId101"/>
    <p:sldId id="450" r:id="rId102"/>
    <p:sldId id="399" r:id="rId103"/>
    <p:sldId id="365" r:id="rId104"/>
    <p:sldId id="366" r:id="rId105"/>
    <p:sldId id="514" r:id="rId106"/>
    <p:sldId id="452" r:id="rId107"/>
    <p:sldId id="456" r:id="rId108"/>
    <p:sldId id="449" r:id="rId109"/>
    <p:sldId id="389" r:id="rId110"/>
    <p:sldId id="348" r:id="rId111"/>
    <p:sldId id="457" r:id="rId112"/>
    <p:sldId id="518" r:id="rId113"/>
    <p:sldId id="505" r:id="rId114"/>
    <p:sldId id="506" r:id="rId115"/>
    <p:sldId id="596" r:id="rId116"/>
    <p:sldId id="519" r:id="rId117"/>
    <p:sldId id="552" r:id="rId11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D543"/>
    <a:srgbClr val="FF0000"/>
    <a:srgbClr val="C4E59F"/>
    <a:srgbClr val="FAC294"/>
    <a:srgbClr val="FF3737"/>
    <a:srgbClr val="6EA82E"/>
    <a:srgbClr val="4DDB5E"/>
    <a:srgbClr val="D28280"/>
    <a:srgbClr val="00EE6C"/>
    <a:srgbClr val="76B5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5BE263C-DBD7-4A20-BB59-AAB30ACAA65A}" styleName="Style moyen 3 - Accentuation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1" autoAdjust="0"/>
    <p:restoredTop sz="86393" autoAdjust="0"/>
  </p:normalViewPr>
  <p:slideViewPr>
    <p:cSldViewPr>
      <p:cViewPr varScale="1">
        <p:scale>
          <a:sx n="102" d="100"/>
          <a:sy n="102" d="100"/>
        </p:scale>
        <p:origin x="978" y="102"/>
      </p:cViewPr>
      <p:guideLst>
        <p:guide orient="horz" pos="2160"/>
        <p:guide pos="2880"/>
      </p:guideLst>
    </p:cSldViewPr>
  </p:slideViewPr>
  <p:outlineViewPr>
    <p:cViewPr>
      <p:scale>
        <a:sx n="33" d="100"/>
        <a:sy n="33" d="100"/>
      </p:scale>
      <p:origin x="0" y="-11418"/>
    </p:cViewPr>
  </p:outlineViewPr>
  <p:notesTextViewPr>
    <p:cViewPr>
      <p:scale>
        <a:sx n="100" d="100"/>
        <a:sy n="100" d="100"/>
      </p:scale>
      <p:origin x="0" y="0"/>
    </p:cViewPr>
  </p:notesTextViewPr>
  <p:sorterViewPr>
    <p:cViewPr varScale="1">
      <p:scale>
        <a:sx n="1" d="1"/>
        <a:sy n="1" d="1"/>
      </p:scale>
      <p:origin x="0" y="-2892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31/01/2024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31/01/2024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31/01/2024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31/01/2024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t>31/01/2024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t>31/01/2024</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t>31/01/2024</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t>31/01/2024</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t>31/01/2024</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t>31/01/2024</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t>31/01/2024</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t>31/01/2024</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tm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17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50.jpeg"/></Relationships>
</file>

<file path=ppt/slides/_rels/slide103.xml.rels><?xml version="1.0" encoding="UTF-8" standalone="yes"?>
<Relationships xmlns="http://schemas.openxmlformats.org/package/2006/relationships"><Relationship Id="rId3" Type="http://schemas.microsoft.com/office/2007/relationships/hdphoto" Target="../media/hdphoto71.wdp"/><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microsoft.com/office/2007/relationships/hdphoto" Target="../media/hdphoto72.wdp"/><Relationship Id="rId2" Type="http://schemas.openxmlformats.org/officeDocument/2006/relationships/image" Target="../media/image152.png"/><Relationship Id="rId1" Type="http://schemas.openxmlformats.org/officeDocument/2006/relationships/slideLayout" Target="../slideLayouts/slideLayout7.xml"/><Relationship Id="rId4" Type="http://schemas.openxmlformats.org/officeDocument/2006/relationships/image" Target="../media/image153.tmp"/></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microsoft.com/office/2007/relationships/hdphoto" Target="../media/hdphoto73.wdp"/><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56.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microsoft.com/office/2007/relationships/hdphoto" Target="../media/hdphoto74.wdp"/><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58.tmp"/><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60.tmp"/></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1.tmp"/><Relationship Id="rId12"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microsoft.com/office/2007/relationships/hdphoto" Target="../media/hdphoto6.wdp"/><Relationship Id="rId15" Type="http://schemas.openxmlformats.org/officeDocument/2006/relationships/image" Target="../media/image47.png"/><Relationship Id="rId10" Type="http://schemas.openxmlformats.org/officeDocument/2006/relationships/image" Target="../media/image44.tmp"/><Relationship Id="rId4" Type="http://schemas.openxmlformats.org/officeDocument/2006/relationships/image" Target="../media/image39.png"/><Relationship Id="rId9" Type="http://schemas.openxmlformats.org/officeDocument/2006/relationships/image" Target="../media/image43.tmp"/><Relationship Id="rId14" Type="http://schemas.microsoft.com/office/2007/relationships/hdphoto" Target="../media/hdphoto8.wdp"/></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tmp"/><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image" Target="../media/image61.jpg"/><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4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8.tmp"/></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5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tmp"/><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73.png"/><Relationship Id="rId4" Type="http://schemas.microsoft.com/office/2007/relationships/hdphoto" Target="../media/hdphoto15.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17.wdp"/><Relationship Id="rId7" Type="http://schemas.microsoft.com/office/2007/relationships/hdphoto" Target="../media/hdphoto19.wdp"/><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6.png"/><Relationship Id="rId5" Type="http://schemas.microsoft.com/office/2007/relationships/hdphoto" Target="../media/hdphoto18.wdp"/><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microsoft.com/office/2007/relationships/hdphoto" Target="../media/hdphoto23.wdp"/><Relationship Id="rId7" Type="http://schemas.microsoft.com/office/2007/relationships/hdphoto" Target="../media/hdphoto25.wdp"/><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2.png"/><Relationship Id="rId5" Type="http://schemas.microsoft.com/office/2007/relationships/hdphoto" Target="../media/hdphoto24.wdp"/><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4.tmp"/><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mp"/><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8" Type="http://schemas.openxmlformats.org/officeDocument/2006/relationships/image" Target="../media/image89.jpeg"/><Relationship Id="rId3" Type="http://schemas.microsoft.com/office/2007/relationships/hdphoto" Target="../media/hdphoto28.wdp"/><Relationship Id="rId7" Type="http://schemas.microsoft.com/office/2007/relationships/hdphoto" Target="../media/hdphoto30.wdp"/><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88.png"/><Relationship Id="rId5" Type="http://schemas.microsoft.com/office/2007/relationships/hdphoto" Target="../media/hdphoto29.wdp"/><Relationship Id="rId4" Type="http://schemas.openxmlformats.org/officeDocument/2006/relationships/image" Target="../media/image87.png"/><Relationship Id="rId9" Type="http://schemas.microsoft.com/office/2007/relationships/hdphoto" Target="../media/hdphoto31.wdp"/></Relationships>
</file>

<file path=ppt/slides/_rels/slide71.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tmp"/><Relationship Id="rId1" Type="http://schemas.openxmlformats.org/officeDocument/2006/relationships/slideLayout" Target="../slideLayouts/slideLayout7.xml"/><Relationship Id="rId5" Type="http://schemas.microsoft.com/office/2007/relationships/hdphoto" Target="../media/hdphoto33.wdp"/><Relationship Id="rId4" Type="http://schemas.openxmlformats.org/officeDocument/2006/relationships/image" Target="../media/image93.png"/></Relationships>
</file>

<file path=ppt/slides/_rels/slide74.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98.png"/><Relationship Id="rId1" Type="http://schemas.openxmlformats.org/officeDocument/2006/relationships/slideLayout" Target="../slideLayouts/slideLayout7.xml"/><Relationship Id="rId5" Type="http://schemas.microsoft.com/office/2007/relationships/hdphoto" Target="../media/hdphoto37.wdp"/><Relationship Id="rId4" Type="http://schemas.openxmlformats.org/officeDocument/2006/relationships/image" Target="../media/image99.png"/></Relationships>
</file>

<file path=ppt/slides/_rels/slide7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2.tmp"/><Relationship Id="rId2" Type="http://schemas.openxmlformats.org/officeDocument/2006/relationships/image" Target="../media/image101.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4.tmp"/></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6.tmp"/><Relationship Id="rId2" Type="http://schemas.openxmlformats.org/officeDocument/2006/relationships/image" Target="../media/image105.tmp"/><Relationship Id="rId1" Type="http://schemas.openxmlformats.org/officeDocument/2006/relationships/slideLayout" Target="../slideLayouts/slideLayout7.xml"/><Relationship Id="rId6" Type="http://schemas.openxmlformats.org/officeDocument/2006/relationships/image" Target="../media/image108.tmp"/><Relationship Id="rId5" Type="http://schemas.microsoft.com/office/2007/relationships/hdphoto" Target="../media/hdphoto39.wdp"/><Relationship Id="rId4" Type="http://schemas.openxmlformats.org/officeDocument/2006/relationships/image" Target="../media/image107.png"/></Relationships>
</file>

<file path=ppt/slides/_rels/slide83.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109.png"/><Relationship Id="rId1" Type="http://schemas.openxmlformats.org/officeDocument/2006/relationships/slideLayout" Target="../slideLayouts/slideLayout7.xml"/><Relationship Id="rId5" Type="http://schemas.microsoft.com/office/2007/relationships/hdphoto" Target="../media/hdphoto41.wdp"/><Relationship Id="rId4" Type="http://schemas.openxmlformats.org/officeDocument/2006/relationships/image" Target="../media/image110.png"/></Relationships>
</file>

<file path=ppt/slides/_rels/slide84.xml.rels><?xml version="1.0" encoding="UTF-8" standalone="yes"?>
<Relationships xmlns="http://schemas.openxmlformats.org/package/2006/relationships"><Relationship Id="rId8" Type="http://schemas.microsoft.com/office/2007/relationships/hdphoto" Target="../media/hdphoto44.wdp"/><Relationship Id="rId3" Type="http://schemas.openxmlformats.org/officeDocument/2006/relationships/image" Target="../media/image112.png"/><Relationship Id="rId7" Type="http://schemas.openxmlformats.org/officeDocument/2006/relationships/image" Target="../media/image114.png"/><Relationship Id="rId12" Type="http://schemas.microsoft.com/office/2007/relationships/hdphoto" Target="../media/hdphoto46.wdp"/><Relationship Id="rId2" Type="http://schemas.openxmlformats.org/officeDocument/2006/relationships/image" Target="../media/image111.png"/><Relationship Id="rId1" Type="http://schemas.openxmlformats.org/officeDocument/2006/relationships/slideLayout" Target="../slideLayouts/slideLayout7.xml"/><Relationship Id="rId6" Type="http://schemas.microsoft.com/office/2007/relationships/hdphoto" Target="../media/hdphoto43.wdp"/><Relationship Id="rId11" Type="http://schemas.openxmlformats.org/officeDocument/2006/relationships/image" Target="../media/image116.png"/><Relationship Id="rId5" Type="http://schemas.openxmlformats.org/officeDocument/2006/relationships/image" Target="../media/image113.png"/><Relationship Id="rId10" Type="http://schemas.microsoft.com/office/2007/relationships/hdphoto" Target="../media/hdphoto45.wdp"/><Relationship Id="rId4" Type="http://schemas.microsoft.com/office/2007/relationships/hdphoto" Target="../media/hdphoto42.wdp"/><Relationship Id="rId9" Type="http://schemas.openxmlformats.org/officeDocument/2006/relationships/image" Target="../media/image11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image" Target="../media/image123.png"/><Relationship Id="rId13" Type="http://schemas.microsoft.com/office/2007/relationships/hdphoto" Target="../media/hdphoto52.wdp"/><Relationship Id="rId3" Type="http://schemas.openxmlformats.org/officeDocument/2006/relationships/image" Target="../media/image120.gif"/><Relationship Id="rId7" Type="http://schemas.microsoft.com/office/2007/relationships/hdphoto" Target="../media/hdphoto50.wdp"/><Relationship Id="rId12" Type="http://schemas.openxmlformats.org/officeDocument/2006/relationships/image" Target="../media/image126.jpe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25.png"/><Relationship Id="rId5" Type="http://schemas.microsoft.com/office/2007/relationships/hdphoto" Target="../media/hdphoto49.wdp"/><Relationship Id="rId10" Type="http://schemas.openxmlformats.org/officeDocument/2006/relationships/image" Target="../media/image124.tmp"/><Relationship Id="rId4" Type="http://schemas.openxmlformats.org/officeDocument/2006/relationships/image" Target="../media/image121.png"/><Relationship Id="rId9" Type="http://schemas.microsoft.com/office/2007/relationships/hdphoto" Target="../media/hdphoto51.wdp"/></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8" Type="http://schemas.openxmlformats.org/officeDocument/2006/relationships/image" Target="../media/image130.png"/><Relationship Id="rId3" Type="http://schemas.microsoft.com/office/2007/relationships/hdphoto" Target="../media/hdphoto53.wdp"/><Relationship Id="rId7" Type="http://schemas.microsoft.com/office/2007/relationships/hdphoto" Target="../media/hdphoto55.wdp"/><Relationship Id="rId12" Type="http://schemas.openxmlformats.org/officeDocument/2006/relationships/image" Target="../media/image132.jpe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29.png"/><Relationship Id="rId11" Type="http://schemas.microsoft.com/office/2007/relationships/hdphoto" Target="../media/hdphoto57.wdp"/><Relationship Id="rId5" Type="http://schemas.microsoft.com/office/2007/relationships/hdphoto" Target="../media/hdphoto54.wdp"/><Relationship Id="rId10" Type="http://schemas.openxmlformats.org/officeDocument/2006/relationships/image" Target="../media/image131.png"/><Relationship Id="rId4" Type="http://schemas.openxmlformats.org/officeDocument/2006/relationships/image" Target="../media/image128.png"/><Relationship Id="rId9" Type="http://schemas.microsoft.com/office/2007/relationships/hdphoto" Target="../media/hdphoto56.wdp"/></Relationships>
</file>

<file path=ppt/slides/_rels/slide92.xml.rels><?xml version="1.0" encoding="UTF-8" standalone="yes"?>
<Relationships xmlns="http://schemas.openxmlformats.org/package/2006/relationships"><Relationship Id="rId3" Type="http://schemas.microsoft.com/office/2007/relationships/hdphoto" Target="../media/hdphoto58.wdp"/><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microsoft.com/office/2007/relationships/hdphoto" Target="../media/hdphoto59.wdp"/><Relationship Id="rId2" Type="http://schemas.openxmlformats.org/officeDocument/2006/relationships/image" Target="../media/image134.png"/><Relationship Id="rId1" Type="http://schemas.openxmlformats.org/officeDocument/2006/relationships/slideLayout" Target="../slideLayouts/slideLayout7.xml"/><Relationship Id="rId5" Type="http://schemas.microsoft.com/office/2007/relationships/hdphoto" Target="../media/hdphoto60.wdp"/><Relationship Id="rId4" Type="http://schemas.openxmlformats.org/officeDocument/2006/relationships/image" Target="../media/image135.png"/></Relationships>
</file>

<file path=ppt/slides/_rels/slide94.xml.rels><?xml version="1.0" encoding="UTF-8" standalone="yes"?>
<Relationships xmlns="http://schemas.openxmlformats.org/package/2006/relationships"><Relationship Id="rId3" Type="http://schemas.microsoft.com/office/2007/relationships/hdphoto" Target="../media/hdphoto61.wdp"/><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microsoft.com/office/2007/relationships/hdphoto" Target="../media/hdphoto62.wdp"/><Relationship Id="rId2" Type="http://schemas.openxmlformats.org/officeDocument/2006/relationships/image" Target="../media/image137.png"/><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97.xml.rels><?xml version="1.0" encoding="UTF-8" standalone="yes"?>
<Relationships xmlns="http://schemas.openxmlformats.org/package/2006/relationships"><Relationship Id="rId8" Type="http://schemas.openxmlformats.org/officeDocument/2006/relationships/image" Target="../media/image142.png"/><Relationship Id="rId3" Type="http://schemas.microsoft.com/office/2007/relationships/hdphoto" Target="../media/hdphoto63.wdp"/><Relationship Id="rId7" Type="http://schemas.microsoft.com/office/2007/relationships/hdphoto" Target="../media/hdphoto65.wdp"/><Relationship Id="rId2" Type="http://schemas.openxmlformats.org/officeDocument/2006/relationships/image" Target="../media/image139.jpeg"/><Relationship Id="rId1" Type="http://schemas.openxmlformats.org/officeDocument/2006/relationships/slideLayout" Target="../slideLayouts/slideLayout7.xml"/><Relationship Id="rId6" Type="http://schemas.openxmlformats.org/officeDocument/2006/relationships/image" Target="../media/image141.png"/><Relationship Id="rId5" Type="http://schemas.microsoft.com/office/2007/relationships/hdphoto" Target="../media/hdphoto64.wdp"/><Relationship Id="rId4" Type="http://schemas.openxmlformats.org/officeDocument/2006/relationships/image" Target="../media/image140.png"/><Relationship Id="rId9" Type="http://schemas.microsoft.com/office/2007/relationships/hdphoto" Target="../media/hdphoto66.wdp"/></Relationships>
</file>

<file path=ppt/slides/_rels/slide98.xml.rels><?xml version="1.0" encoding="UTF-8" standalone="yes"?>
<Relationships xmlns="http://schemas.openxmlformats.org/package/2006/relationships"><Relationship Id="rId8" Type="http://schemas.microsoft.com/office/2007/relationships/hdphoto" Target="../media/hdphoto69.wdp"/><Relationship Id="rId3" Type="http://schemas.openxmlformats.org/officeDocument/2006/relationships/image" Target="../media/image144.png"/><Relationship Id="rId7" Type="http://schemas.openxmlformats.org/officeDocument/2006/relationships/image" Target="../media/image146.png"/><Relationship Id="rId2" Type="http://schemas.openxmlformats.org/officeDocument/2006/relationships/image" Target="../media/image143.jpeg"/><Relationship Id="rId1" Type="http://schemas.openxmlformats.org/officeDocument/2006/relationships/slideLayout" Target="../slideLayouts/slideLayout7.xml"/><Relationship Id="rId6" Type="http://schemas.microsoft.com/office/2007/relationships/hdphoto" Target="../media/hdphoto68.wdp"/><Relationship Id="rId5" Type="http://schemas.openxmlformats.org/officeDocument/2006/relationships/image" Target="../media/image145.png"/><Relationship Id="rId4" Type="http://schemas.microsoft.com/office/2007/relationships/hdphoto" Target="../media/hdphoto67.wdp"/></Relationships>
</file>

<file path=ppt/slides/_rels/slide99.xml.rels><?xml version="1.0" encoding="UTF-8" standalone="yes"?>
<Relationships xmlns="http://schemas.openxmlformats.org/package/2006/relationships"><Relationship Id="rId3" Type="http://schemas.microsoft.com/office/2007/relationships/hdphoto" Target="../media/hdphoto70.wdp"/><Relationship Id="rId2" Type="http://schemas.openxmlformats.org/officeDocument/2006/relationships/image" Target="../media/image14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rot="5400000">
            <a:off x="3112504" y="3066157"/>
            <a:ext cx="2918993" cy="831029"/>
          </a:xfrm>
          <a:prstGeom prst="rect">
            <a:avLst/>
          </a:prstGeom>
        </p:spPr>
      </p:pic>
      <p:pic>
        <p:nvPicPr>
          <p:cNvPr id="3" name="Image 2"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711" y="3960933"/>
            <a:ext cx="3168352" cy="2316504"/>
          </a:xfrm>
          <a:prstGeom prst="rect">
            <a:avLst/>
          </a:prstGeom>
          <a:ln>
            <a:solidFill>
              <a:schemeClr val="tx1"/>
            </a:solidFill>
          </a:ln>
        </p:spPr>
      </p:pic>
      <p:sp>
        <p:nvSpPr>
          <p:cNvPr id="5" name="ZoneTexte 4"/>
          <p:cNvSpPr txBox="1"/>
          <p:nvPr/>
        </p:nvSpPr>
        <p:spPr>
          <a:xfrm>
            <a:off x="1256068" y="1152011"/>
            <a:ext cx="1152128" cy="369332"/>
          </a:xfrm>
          <a:prstGeom prst="rect">
            <a:avLst/>
          </a:prstGeom>
          <a:noFill/>
        </p:spPr>
        <p:txBody>
          <a:bodyPr wrap="square" rtlCol="0">
            <a:spAutoFit/>
          </a:bodyPr>
          <a:lstStyle/>
          <a:p>
            <a:pPr algn="ctr"/>
            <a:r>
              <a:rPr lang="fr-FR" b="1" dirty="0" smtClean="0">
                <a:solidFill>
                  <a:srgbClr val="FF0000"/>
                </a:solidFill>
              </a:rPr>
              <a:t>MEIOSE</a:t>
            </a:r>
            <a:endParaRPr lang="fr-FR" b="1" dirty="0">
              <a:solidFill>
                <a:srgbClr val="FF0000"/>
              </a:solidFill>
            </a:endParaRPr>
          </a:p>
        </p:txBody>
      </p:sp>
      <p:pic>
        <p:nvPicPr>
          <p:cNvPr id="7" name="Image 6" descr="Capture d’écran"/>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551520" y="2597473"/>
            <a:ext cx="1066949" cy="1038370"/>
          </a:xfrm>
          <a:prstGeom prst="rect">
            <a:avLst/>
          </a:prstGeom>
        </p:spPr>
      </p:pic>
      <p:sp>
        <p:nvSpPr>
          <p:cNvPr id="4" name="ZoneTexte 3"/>
          <p:cNvSpPr txBox="1"/>
          <p:nvPr/>
        </p:nvSpPr>
        <p:spPr>
          <a:xfrm>
            <a:off x="450513" y="2272383"/>
            <a:ext cx="1152128" cy="369332"/>
          </a:xfrm>
          <a:prstGeom prst="rect">
            <a:avLst/>
          </a:prstGeom>
          <a:solidFill>
            <a:schemeClr val="bg1"/>
          </a:solidFill>
        </p:spPr>
        <p:txBody>
          <a:bodyPr wrap="square" rtlCol="0">
            <a:spAutoFit/>
          </a:bodyPr>
          <a:lstStyle/>
          <a:p>
            <a:pPr algn="ctr"/>
            <a:r>
              <a:rPr lang="fr-FR" b="1" dirty="0" smtClean="0">
                <a:solidFill>
                  <a:srgbClr val="FF0000"/>
                </a:solidFill>
              </a:rPr>
              <a:t>MITOSE</a:t>
            </a:r>
            <a:endParaRPr lang="fr-FR" b="1" dirty="0">
              <a:solidFill>
                <a:srgbClr val="FF0000"/>
              </a:solidFill>
            </a:endParaRPr>
          </a:p>
        </p:txBody>
      </p:sp>
      <p:pic>
        <p:nvPicPr>
          <p:cNvPr id="9" name="Image 8" descr="Capture d’écran"/>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1483983" y="1599537"/>
            <a:ext cx="696298" cy="1209961"/>
          </a:xfrm>
          <a:prstGeom prst="rect">
            <a:avLst/>
          </a:prstGeom>
        </p:spPr>
      </p:pic>
      <p:sp>
        <p:nvSpPr>
          <p:cNvPr id="10" name="ZoneTexte 9"/>
          <p:cNvSpPr txBox="1"/>
          <p:nvPr/>
        </p:nvSpPr>
        <p:spPr>
          <a:xfrm>
            <a:off x="2763045" y="293352"/>
            <a:ext cx="3018843" cy="1169551"/>
          </a:xfrm>
          <a:prstGeom prst="rect">
            <a:avLst/>
          </a:prstGeom>
          <a:noFill/>
        </p:spPr>
        <p:txBody>
          <a:bodyPr wrap="square" rtlCol="0">
            <a:spAutoFit/>
          </a:bodyPr>
          <a:lstStyle/>
          <a:p>
            <a:pPr algn="ctr"/>
            <a:r>
              <a:rPr lang="fr-FR" sz="1400" b="1" dirty="0" smtClean="0">
                <a:solidFill>
                  <a:srgbClr val="FF0000"/>
                </a:solidFill>
              </a:rPr>
              <a:t>Détermination du sexe</a:t>
            </a:r>
          </a:p>
          <a:p>
            <a:pPr algn="just"/>
            <a:r>
              <a:rPr lang="fr-FR" sz="1400" b="1" dirty="0" smtClean="0">
                <a:solidFill>
                  <a:srgbClr val="FF0000"/>
                </a:solidFill>
              </a:rPr>
              <a:t>GSD: </a:t>
            </a:r>
            <a:r>
              <a:rPr lang="fr-FR" sz="1400" dirty="0" smtClean="0"/>
              <a:t>XY, XO, ZW, ZO, XX…</a:t>
            </a:r>
          </a:p>
          <a:p>
            <a:pPr algn="just"/>
            <a:r>
              <a:rPr lang="fr-FR" sz="1400" b="1" dirty="0" smtClean="0">
                <a:solidFill>
                  <a:srgbClr val="FF0000"/>
                </a:solidFill>
              </a:rPr>
              <a:t>ESD: </a:t>
            </a:r>
            <a:r>
              <a:rPr lang="fr-FR" sz="1400" dirty="0" smtClean="0"/>
              <a:t>température, comportement</a:t>
            </a:r>
          </a:p>
          <a:p>
            <a:pPr algn="just"/>
            <a:r>
              <a:rPr lang="fr-FR" sz="1400" b="1" dirty="0" smtClean="0">
                <a:solidFill>
                  <a:srgbClr val="FF0000"/>
                </a:solidFill>
              </a:rPr>
              <a:t>GSD+ ESD</a:t>
            </a:r>
          </a:p>
          <a:p>
            <a:pPr algn="just"/>
            <a:r>
              <a:rPr lang="fr-FR" sz="1400" b="1" dirty="0" smtClean="0"/>
              <a:t>Évolution du sexe chez les vertébrés</a:t>
            </a:r>
            <a:endParaRPr lang="fr-FR" sz="1400" b="1" dirty="0"/>
          </a:p>
        </p:txBody>
      </p:sp>
      <p:sp>
        <p:nvSpPr>
          <p:cNvPr id="11" name="ZoneTexte 10"/>
          <p:cNvSpPr txBox="1"/>
          <p:nvPr/>
        </p:nvSpPr>
        <p:spPr>
          <a:xfrm>
            <a:off x="5945685" y="951956"/>
            <a:ext cx="2344856" cy="769441"/>
          </a:xfrm>
          <a:prstGeom prst="rect">
            <a:avLst/>
          </a:prstGeom>
          <a:noFill/>
        </p:spPr>
        <p:txBody>
          <a:bodyPr wrap="square" rtlCol="0">
            <a:spAutoFit/>
          </a:bodyPr>
          <a:lstStyle/>
          <a:p>
            <a:pPr algn="ctr"/>
            <a:r>
              <a:rPr lang="fr-FR" sz="1600" b="1" dirty="0" err="1" smtClean="0">
                <a:solidFill>
                  <a:srgbClr val="FF0000"/>
                </a:solidFill>
              </a:rPr>
              <a:t>Aneuploidies</a:t>
            </a:r>
            <a:endParaRPr lang="fr-FR" sz="1600" b="1" dirty="0" smtClean="0">
              <a:solidFill>
                <a:srgbClr val="FF0000"/>
              </a:solidFill>
            </a:endParaRPr>
          </a:p>
          <a:p>
            <a:pPr algn="ctr"/>
            <a:r>
              <a:rPr lang="fr-FR" sz="1400" dirty="0"/>
              <a:t>g</a:t>
            </a:r>
            <a:r>
              <a:rPr lang="fr-FR" sz="1400" dirty="0" smtClean="0"/>
              <a:t>onosomes ou autosomes surnuméraires</a:t>
            </a:r>
            <a:endParaRPr lang="fr-FR" sz="1400" dirty="0"/>
          </a:p>
        </p:txBody>
      </p:sp>
      <p:grpSp>
        <p:nvGrpSpPr>
          <p:cNvPr id="6" name="Groupe 5"/>
          <p:cNvGrpSpPr/>
          <p:nvPr/>
        </p:nvGrpSpPr>
        <p:grpSpPr>
          <a:xfrm>
            <a:off x="5533938" y="2668518"/>
            <a:ext cx="3168352" cy="2632690"/>
            <a:chOff x="5533938" y="1599537"/>
            <a:chExt cx="3168352" cy="2632690"/>
          </a:xfrm>
        </p:grpSpPr>
        <p:pic>
          <p:nvPicPr>
            <p:cNvPr id="12" name="Imag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19875" y="2382502"/>
              <a:ext cx="2796477" cy="1849725"/>
            </a:xfrm>
            <a:prstGeom prst="rect">
              <a:avLst/>
            </a:prstGeom>
            <a:ln>
              <a:solidFill>
                <a:schemeClr val="tx1"/>
              </a:solidFill>
            </a:ln>
          </p:spPr>
        </p:pic>
        <p:sp>
          <p:nvSpPr>
            <p:cNvPr id="13" name="ZoneTexte 12"/>
            <p:cNvSpPr txBox="1"/>
            <p:nvPr/>
          </p:nvSpPr>
          <p:spPr>
            <a:xfrm>
              <a:off x="5533938" y="1599537"/>
              <a:ext cx="3168352" cy="646331"/>
            </a:xfrm>
            <a:prstGeom prst="rect">
              <a:avLst/>
            </a:prstGeom>
            <a:noFill/>
          </p:spPr>
          <p:txBody>
            <a:bodyPr wrap="square" rtlCol="0">
              <a:spAutoFit/>
            </a:bodyPr>
            <a:lstStyle/>
            <a:p>
              <a:pPr algn="ctr"/>
              <a:r>
                <a:rPr lang="fr-FR" b="1" dirty="0" smtClean="0">
                  <a:solidFill>
                    <a:srgbClr val="FF0000"/>
                  </a:solidFill>
                </a:rPr>
                <a:t>Brassage inter et intra chromosomique</a:t>
              </a:r>
              <a:endParaRPr lang="fr-FR" b="1" dirty="0">
                <a:solidFill>
                  <a:srgbClr val="FF0000"/>
                </a:solidFill>
              </a:endParaRPr>
            </a:p>
          </p:txBody>
        </p:sp>
      </p:grpSp>
      <p:sp>
        <p:nvSpPr>
          <p:cNvPr id="14" name="ZoneTexte 13"/>
          <p:cNvSpPr txBox="1"/>
          <p:nvPr/>
        </p:nvSpPr>
        <p:spPr>
          <a:xfrm>
            <a:off x="5317913" y="4797152"/>
            <a:ext cx="3384377" cy="338554"/>
          </a:xfrm>
          <a:prstGeom prst="rect">
            <a:avLst/>
          </a:prstGeom>
          <a:noFill/>
        </p:spPr>
        <p:txBody>
          <a:bodyPr wrap="square" rtlCol="0">
            <a:spAutoFit/>
          </a:bodyPr>
          <a:lstStyle/>
          <a:p>
            <a:endParaRPr lang="fr-FR" sz="1600" dirty="0"/>
          </a:p>
        </p:txBody>
      </p:sp>
      <p:sp>
        <p:nvSpPr>
          <p:cNvPr id="16" name="Ellipse 15"/>
          <p:cNvSpPr/>
          <p:nvPr/>
        </p:nvSpPr>
        <p:spPr>
          <a:xfrm>
            <a:off x="7227541" y="5619521"/>
            <a:ext cx="144016" cy="788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75367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268760"/>
            <a:ext cx="5420481" cy="5249008"/>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349432"/>
            <a:ext cx="3498685" cy="2687626"/>
          </a:xfrm>
          <a:prstGeom prst="rect">
            <a:avLst/>
          </a:prstGeom>
          <a:ln w="3175">
            <a:solidFill>
              <a:schemeClr val="tx1"/>
            </a:solidFill>
          </a:ln>
        </p:spPr>
      </p:pic>
      <p:sp>
        <p:nvSpPr>
          <p:cNvPr id="6" name="ZoneTexte 5"/>
          <p:cNvSpPr txBox="1"/>
          <p:nvPr/>
        </p:nvSpPr>
        <p:spPr>
          <a:xfrm>
            <a:off x="1159047" y="548680"/>
            <a:ext cx="3240360" cy="338554"/>
          </a:xfrm>
          <a:prstGeom prst="rect">
            <a:avLst/>
          </a:prstGeom>
          <a:noFill/>
        </p:spPr>
        <p:txBody>
          <a:bodyPr wrap="square" rtlCol="0">
            <a:spAutoFit/>
          </a:bodyPr>
          <a:lstStyle/>
          <a:p>
            <a:pPr algn="ctr"/>
            <a:r>
              <a:rPr lang="fr-FR" sz="1600" b="1" dirty="0"/>
              <a:t>Les différents types de lésions…</a:t>
            </a:r>
          </a:p>
        </p:txBody>
      </p:sp>
      <p:sp>
        <p:nvSpPr>
          <p:cNvPr id="7" name="ZoneTexte 6"/>
          <p:cNvSpPr txBox="1"/>
          <p:nvPr/>
        </p:nvSpPr>
        <p:spPr>
          <a:xfrm>
            <a:off x="5436096" y="547196"/>
            <a:ext cx="667953" cy="307777"/>
          </a:xfrm>
          <a:prstGeom prst="rect">
            <a:avLst/>
          </a:prstGeom>
          <a:solidFill>
            <a:schemeClr val="bg1"/>
          </a:solidFill>
        </p:spPr>
        <p:txBody>
          <a:bodyPr wrap="square" rtlCol="0">
            <a:spAutoFit/>
          </a:bodyPr>
          <a:lstStyle/>
          <a:p>
            <a:pPr algn="ctr"/>
            <a:r>
              <a:rPr lang="fr-FR" sz="1400" b="1" dirty="0"/>
              <a:t>avant</a:t>
            </a:r>
          </a:p>
        </p:txBody>
      </p:sp>
      <p:sp>
        <p:nvSpPr>
          <p:cNvPr id="12" name="ZoneTexte 11"/>
          <p:cNvSpPr txBox="1"/>
          <p:nvPr/>
        </p:nvSpPr>
        <p:spPr>
          <a:xfrm>
            <a:off x="7077426" y="545228"/>
            <a:ext cx="667953" cy="307777"/>
          </a:xfrm>
          <a:prstGeom prst="rect">
            <a:avLst/>
          </a:prstGeom>
          <a:solidFill>
            <a:schemeClr val="bg1"/>
          </a:solidFill>
        </p:spPr>
        <p:txBody>
          <a:bodyPr wrap="square" rtlCol="0">
            <a:spAutoFit/>
          </a:bodyPr>
          <a:lstStyle/>
          <a:p>
            <a:pPr algn="ctr"/>
            <a:r>
              <a:rPr lang="fr-FR" sz="1400" b="1" dirty="0"/>
              <a:t>après</a:t>
            </a:r>
          </a:p>
        </p:txBody>
      </p:sp>
      <p:sp>
        <p:nvSpPr>
          <p:cNvPr id="13" name="ZoneTexte 12"/>
          <p:cNvSpPr txBox="1"/>
          <p:nvPr/>
        </p:nvSpPr>
        <p:spPr>
          <a:xfrm>
            <a:off x="5436095" y="1558277"/>
            <a:ext cx="667953" cy="307777"/>
          </a:xfrm>
          <a:prstGeom prst="rect">
            <a:avLst/>
          </a:prstGeom>
          <a:solidFill>
            <a:schemeClr val="bg1"/>
          </a:solidFill>
        </p:spPr>
        <p:txBody>
          <a:bodyPr wrap="square" rtlCol="0">
            <a:spAutoFit/>
          </a:bodyPr>
          <a:lstStyle/>
          <a:p>
            <a:pPr algn="ctr"/>
            <a:r>
              <a:rPr lang="fr-FR" sz="1400" b="1" dirty="0"/>
              <a:t>UV</a:t>
            </a:r>
          </a:p>
        </p:txBody>
      </p:sp>
      <p:sp>
        <p:nvSpPr>
          <p:cNvPr id="14" name="ZoneTexte 13"/>
          <p:cNvSpPr txBox="1"/>
          <p:nvPr/>
        </p:nvSpPr>
        <p:spPr>
          <a:xfrm>
            <a:off x="5220072" y="3063577"/>
            <a:ext cx="3498684" cy="584775"/>
          </a:xfrm>
          <a:prstGeom prst="rect">
            <a:avLst/>
          </a:prstGeom>
          <a:noFill/>
        </p:spPr>
        <p:txBody>
          <a:bodyPr wrap="square" rtlCol="0">
            <a:spAutoFit/>
          </a:bodyPr>
          <a:lstStyle/>
          <a:p>
            <a:pPr algn="ctr"/>
            <a:r>
              <a:rPr lang="fr-FR" sz="1600" b="1" dirty="0"/>
              <a:t>… se traduisent généralement par une déformation de la double hélice</a:t>
            </a:r>
          </a:p>
        </p:txBody>
      </p:sp>
      <p:cxnSp>
        <p:nvCxnSpPr>
          <p:cNvPr id="9" name="Connecteur droit 8"/>
          <p:cNvCxnSpPr/>
          <p:nvPr/>
        </p:nvCxnSpPr>
        <p:spPr>
          <a:xfrm>
            <a:off x="7524328" y="1628800"/>
            <a:ext cx="0" cy="10801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7745379" y="1988840"/>
            <a:ext cx="0" cy="93610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7524328" y="2492896"/>
            <a:ext cx="221051"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Parenthèse ouvrante 2"/>
          <p:cNvSpPr/>
          <p:nvPr/>
        </p:nvSpPr>
        <p:spPr>
          <a:xfrm>
            <a:off x="2758733" y="1871699"/>
            <a:ext cx="98143" cy="324036"/>
          </a:xfrm>
          <a:prstGeom prst="leftBracket">
            <a:avLst/>
          </a:prstGeom>
          <a:ln w="57150">
            <a:solidFill>
              <a:srgbClr val="2FD54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8" name="Connecteur droit 7"/>
          <p:cNvCxnSpPr/>
          <p:nvPr/>
        </p:nvCxnSpPr>
        <p:spPr>
          <a:xfrm>
            <a:off x="2483768" y="2456892"/>
            <a:ext cx="324036" cy="0"/>
          </a:xfrm>
          <a:prstGeom prst="line">
            <a:avLst/>
          </a:prstGeom>
          <a:ln w="57150">
            <a:solidFill>
              <a:srgbClr val="2FD543"/>
            </a:solidFill>
          </a:ln>
        </p:spPr>
        <p:style>
          <a:lnRef idx="1">
            <a:schemeClr val="accent1"/>
          </a:lnRef>
          <a:fillRef idx="0">
            <a:schemeClr val="accent1"/>
          </a:fillRef>
          <a:effectRef idx="0">
            <a:schemeClr val="accent1"/>
          </a:effectRef>
          <a:fontRef idx="minor">
            <a:schemeClr val="tx1"/>
          </a:fontRef>
        </p:style>
      </p:cxnSp>
      <p:sp>
        <p:nvSpPr>
          <p:cNvPr id="10" name="Ellipse 9"/>
          <p:cNvSpPr/>
          <p:nvPr/>
        </p:nvSpPr>
        <p:spPr>
          <a:xfrm>
            <a:off x="1951826" y="5085184"/>
            <a:ext cx="1486104" cy="576064"/>
          </a:xfrm>
          <a:prstGeom prst="ellipse">
            <a:avLst/>
          </a:prstGeom>
          <a:noFill/>
          <a:ln w="57150">
            <a:solidFill>
              <a:srgbClr val="2FD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Connecteur droit 17"/>
          <p:cNvCxnSpPr/>
          <p:nvPr/>
        </p:nvCxnSpPr>
        <p:spPr>
          <a:xfrm>
            <a:off x="4438037" y="6034382"/>
            <a:ext cx="349987" cy="0"/>
          </a:xfrm>
          <a:prstGeom prst="line">
            <a:avLst/>
          </a:prstGeom>
          <a:ln w="57150">
            <a:solidFill>
              <a:srgbClr val="2FD543"/>
            </a:solidFill>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4399407" y="5865105"/>
            <a:ext cx="2678019" cy="338554"/>
          </a:xfrm>
          <a:prstGeom prst="rect">
            <a:avLst/>
          </a:prstGeom>
          <a:noFill/>
        </p:spPr>
        <p:txBody>
          <a:bodyPr wrap="square" rtlCol="0">
            <a:spAutoFit/>
          </a:bodyPr>
          <a:lstStyle/>
          <a:p>
            <a:pPr algn="ctr"/>
            <a:r>
              <a:rPr lang="fr-FR" sz="1600" b="1" dirty="0"/>
              <a:t>liaisons covalentes</a:t>
            </a:r>
          </a:p>
        </p:txBody>
      </p:sp>
      <p:sp>
        <p:nvSpPr>
          <p:cNvPr id="5" name="Rectangle 4"/>
          <p:cNvSpPr/>
          <p:nvPr/>
        </p:nvSpPr>
        <p:spPr>
          <a:xfrm>
            <a:off x="4283968" y="5661248"/>
            <a:ext cx="2376264" cy="648072"/>
          </a:xfrm>
          <a:prstGeom prst="rect">
            <a:avLst/>
          </a:prstGeom>
          <a:noFill/>
          <a:ln w="3175">
            <a:solidFill>
              <a:srgbClr val="2FD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Arc 14"/>
          <p:cNvSpPr/>
          <p:nvPr/>
        </p:nvSpPr>
        <p:spPr>
          <a:xfrm flipH="1">
            <a:off x="3140296" y="3871235"/>
            <a:ext cx="432048" cy="502857"/>
          </a:xfrm>
          <a:prstGeom prst="arc">
            <a:avLst>
              <a:gd name="adj1" fmla="val 17134706"/>
              <a:gd name="adj2" fmla="val 4197019"/>
            </a:avLst>
          </a:prstGeom>
          <a:ln w="57150">
            <a:solidFill>
              <a:srgbClr val="2FD54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ZoneTexte 10"/>
          <p:cNvSpPr txBox="1"/>
          <p:nvPr/>
        </p:nvSpPr>
        <p:spPr>
          <a:xfrm>
            <a:off x="2029300" y="3191555"/>
            <a:ext cx="576064" cy="369332"/>
          </a:xfrm>
          <a:prstGeom prst="rect">
            <a:avLst/>
          </a:prstGeom>
          <a:noFill/>
        </p:spPr>
        <p:txBody>
          <a:bodyPr wrap="square" rtlCol="0">
            <a:spAutoFit/>
          </a:bodyPr>
          <a:lstStyle/>
          <a:p>
            <a:pPr algn="ctr"/>
            <a:r>
              <a:rPr lang="fr-FR" dirty="0">
                <a:solidFill>
                  <a:srgbClr val="0070C0"/>
                </a:solidFill>
                <a:effectLst>
                  <a:outerShdw blurRad="38100" dist="38100" dir="2700000" algn="tl">
                    <a:srgbClr val="000000">
                      <a:alpha val="43137"/>
                    </a:srgbClr>
                  </a:outerShdw>
                </a:effectLst>
              </a:rPr>
              <a:t>X</a:t>
            </a:r>
          </a:p>
        </p:txBody>
      </p:sp>
    </p:spTree>
    <p:extLst>
      <p:ext uri="{BB962C8B-B14F-4D97-AF65-F5344CB8AC3E}">
        <p14:creationId xmlns:p14="http://schemas.microsoft.com/office/powerpoint/2010/main" val="199800193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ZoneTexte 3"/>
              <p:cNvSpPr txBox="1"/>
              <p:nvPr/>
            </p:nvSpPr>
            <p:spPr>
              <a:xfrm>
                <a:off x="791580" y="404664"/>
                <a:ext cx="7560840" cy="6109365"/>
              </a:xfrm>
              <a:prstGeom prst="rect">
                <a:avLst/>
              </a:prstGeom>
              <a:noFill/>
            </p:spPr>
            <p:txBody>
              <a:bodyPr wrap="square" rtlCol="0">
                <a:spAutoFit/>
              </a:bodyPr>
              <a:lstStyle/>
              <a:p>
                <a:pPr algn="ctr"/>
                <a:r>
                  <a:rPr lang="fr-FR" sz="2400" b="1" dirty="0">
                    <a:solidFill>
                      <a:srgbClr val="FF0000"/>
                    </a:solidFill>
                    <a:sym typeface="Wingdings"/>
                  </a:rPr>
                  <a:t>Les génomes ont un sexe</a:t>
                </a:r>
                <a:r>
                  <a:rPr lang="fr-FR" sz="2400" b="1" dirty="0" smtClean="0">
                    <a:solidFill>
                      <a:srgbClr val="FF0000"/>
                    </a:solidFill>
                    <a:sym typeface="Wingdings"/>
                  </a:rPr>
                  <a:t>!</a:t>
                </a:r>
              </a:p>
              <a:p>
                <a:pPr algn="ctr"/>
                <a:endParaRPr lang="fr-FR" sz="700" b="1" dirty="0">
                  <a:solidFill>
                    <a:srgbClr val="FF0000"/>
                  </a:solidFill>
                  <a:sym typeface="Wingdings"/>
                </a:endParaRPr>
              </a:p>
              <a:p>
                <a:pPr algn="ctr"/>
                <a:r>
                  <a:rPr lang="fr-FR" sz="2000" dirty="0">
                    <a:sym typeface="Wingdings"/>
                  </a:rPr>
                  <a:t>Les génomes mâles ou femelles ne sont pas équivalents. </a:t>
                </a:r>
                <a:r>
                  <a:rPr lang="fr-FR" sz="2000" dirty="0" smtClean="0">
                    <a:sym typeface="Wingdings"/>
                  </a:rPr>
                  <a:t>Il </a:t>
                </a:r>
                <a:r>
                  <a:rPr lang="fr-FR" sz="2000" dirty="0">
                    <a:sym typeface="Wingdings"/>
                  </a:rPr>
                  <a:t>existe une  </a:t>
                </a:r>
                <a14:m>
                  <m:oMath xmlns:m="http://schemas.openxmlformats.org/officeDocument/2006/math">
                    <m:r>
                      <a:rPr lang="fr-FR" sz="2000" i="1">
                        <a:latin typeface="Cambria Math"/>
                        <a:sym typeface="Wingdings"/>
                      </a:rPr>
                      <m:t>"</m:t>
                    </m:r>
                  </m:oMath>
                </a14:m>
                <a:r>
                  <a:rPr lang="fr-FR" sz="2000" dirty="0">
                    <a:sym typeface="Wingdings"/>
                  </a:rPr>
                  <a:t>empreinte</a:t>
                </a:r>
                <a14:m>
                  <m:oMath xmlns:m="http://schemas.openxmlformats.org/officeDocument/2006/math">
                    <m:r>
                      <a:rPr lang="fr-FR" sz="2000" i="1">
                        <a:latin typeface="Cambria Math"/>
                        <a:sym typeface="Wingdings"/>
                      </a:rPr>
                      <m:t>"</m:t>
                    </m:r>
                  </m:oMath>
                </a14:m>
                <a:r>
                  <a:rPr lang="fr-FR" sz="2000" dirty="0">
                    <a:sym typeface="Wingdings"/>
                  </a:rPr>
                  <a:t> génomique parentale qui peut modifier l’expression des gènes sans modifier les séquences d’ADN. </a:t>
                </a:r>
              </a:p>
              <a:p>
                <a:pPr algn="ctr"/>
                <a:endParaRPr lang="fr-FR" sz="2000" b="1" dirty="0" smtClean="0"/>
              </a:p>
              <a:p>
                <a:pPr algn="ctr"/>
                <a:endParaRPr lang="fr-FR" sz="2000" b="1" dirty="0" smtClean="0"/>
              </a:p>
              <a:p>
                <a:pPr algn="ctr"/>
                <a:endParaRPr lang="fr-FR" sz="2000" b="1" dirty="0" smtClean="0"/>
              </a:p>
              <a:p>
                <a:pPr algn="ctr"/>
                <a:endParaRPr lang="fr-FR" sz="2000" b="1" dirty="0"/>
              </a:p>
              <a:p>
                <a:pPr algn="just"/>
                <a:endParaRPr lang="fr-FR" sz="2000" dirty="0" smtClean="0">
                  <a:sym typeface="Wingdings"/>
                </a:endParaRPr>
              </a:p>
              <a:p>
                <a:pPr algn="just"/>
                <a:endParaRPr lang="fr-FR" sz="2000" dirty="0">
                  <a:sym typeface="Wingdings"/>
                </a:endParaRPr>
              </a:p>
              <a:p>
                <a:pPr algn="just"/>
                <a:endParaRPr lang="fr-FR" sz="2000" dirty="0" smtClean="0">
                  <a:sym typeface="Wingdings"/>
                </a:endParaRPr>
              </a:p>
              <a:p>
                <a:pPr algn="just"/>
                <a:endParaRPr lang="fr-FR" sz="2000" dirty="0" smtClean="0">
                  <a:sym typeface="Wingdings"/>
                </a:endParaRPr>
              </a:p>
              <a:p>
                <a:pPr algn="just"/>
                <a:endParaRPr lang="fr-FR" sz="2000" dirty="0">
                  <a:sym typeface="Wingdings"/>
                </a:endParaRPr>
              </a:p>
              <a:p>
                <a:pPr algn="just"/>
                <a:endParaRPr lang="fr-FR" sz="2000" dirty="0" smtClean="0">
                  <a:sym typeface="Wingdings"/>
                </a:endParaRPr>
              </a:p>
              <a:p>
                <a:pPr algn="just"/>
                <a:endParaRPr lang="fr-FR" sz="2000" dirty="0">
                  <a:sym typeface="Wingdings"/>
                </a:endParaRPr>
              </a:p>
              <a:p>
                <a:pPr algn="just"/>
                <a:endParaRPr lang="fr-FR" sz="2000" dirty="0" smtClean="0">
                  <a:sym typeface="Wingdings"/>
                </a:endParaRPr>
              </a:p>
              <a:p>
                <a:pPr algn="just"/>
                <a:endParaRPr lang="fr-FR" sz="2000" dirty="0">
                  <a:sym typeface="Wingdings"/>
                </a:endParaRPr>
              </a:p>
              <a:p>
                <a:pPr algn="ctr"/>
                <a:r>
                  <a:rPr lang="fr-FR" sz="2000" b="1" dirty="0" smtClean="0">
                    <a:solidFill>
                      <a:srgbClr val="FF0000"/>
                    </a:solidFill>
                    <a:sym typeface="Wingdings"/>
                  </a:rPr>
                  <a:t>Ces empreintes sont dues à des modifications épigénétiques.</a:t>
                </a:r>
                <a:endParaRPr lang="fr-FR" sz="2000" b="1" dirty="0">
                  <a:solidFill>
                    <a:srgbClr val="FF0000"/>
                  </a:solidFill>
                  <a:sym typeface="Wingdings"/>
                </a:endParaRPr>
              </a:p>
              <a:p>
                <a:pPr algn="just"/>
                <a:endParaRPr lang="fr-FR" sz="2000" b="1" dirty="0">
                  <a:sym typeface="Wingdings"/>
                </a:endParaRPr>
              </a:p>
            </p:txBody>
          </p:sp>
        </mc:Choice>
        <mc:Fallback xmlns="">
          <p:sp>
            <p:nvSpPr>
              <p:cNvPr id="4" name="ZoneTexte 3"/>
              <p:cNvSpPr txBox="1">
                <a:spLocks noRot="1" noChangeAspect="1" noMove="1" noResize="1" noEditPoints="1" noAdjustHandles="1" noChangeArrowheads="1" noChangeShapeType="1" noTextEdit="1"/>
              </p:cNvSpPr>
              <p:nvPr/>
            </p:nvSpPr>
            <p:spPr>
              <a:xfrm>
                <a:off x="791580" y="404664"/>
                <a:ext cx="7560840" cy="6109365"/>
              </a:xfrm>
              <a:prstGeom prst="rect">
                <a:avLst/>
              </a:prstGeom>
              <a:blipFill>
                <a:blip r:embed="rId2"/>
                <a:stretch>
                  <a:fillRect t="-798" r="-242"/>
                </a:stretch>
              </a:blipFill>
            </p:spPr>
            <p:txBody>
              <a:bodyPr/>
              <a:lstStyle/>
              <a:p>
                <a:r>
                  <a:rPr lang="fr-FR">
                    <a:noFill/>
                  </a:rPr>
                  <a:t> </a:t>
                </a:r>
              </a:p>
            </p:txBody>
          </p:sp>
        </mc:Fallback>
      </mc:AlternateContent>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412" y="2060848"/>
            <a:ext cx="4623176" cy="340888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25682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21650" y="3013502"/>
            <a:ext cx="6300700" cy="830997"/>
          </a:xfrm>
          <a:prstGeom prst="rect">
            <a:avLst/>
          </a:prstGeom>
          <a:noFill/>
        </p:spPr>
        <p:txBody>
          <a:bodyPr wrap="square" rtlCol="0">
            <a:spAutoFit/>
          </a:bodyPr>
          <a:lstStyle/>
          <a:p>
            <a:pPr algn="ctr"/>
            <a:r>
              <a:rPr lang="fr-FR" sz="2400" b="1" dirty="0">
                <a:solidFill>
                  <a:srgbClr val="FF0000"/>
                </a:solidFill>
              </a:rPr>
              <a:t>6.1 </a:t>
            </a:r>
            <a:r>
              <a:rPr lang="fr-FR" sz="2400" b="1" dirty="0" err="1">
                <a:solidFill>
                  <a:srgbClr val="FF0000"/>
                </a:solidFill>
              </a:rPr>
              <a:t>Imprinting</a:t>
            </a:r>
            <a:r>
              <a:rPr lang="fr-FR" sz="2400" b="1" dirty="0">
                <a:solidFill>
                  <a:srgbClr val="FF0000"/>
                </a:solidFill>
              </a:rPr>
              <a:t> lié au sexe: méthylation de l’ADN</a:t>
            </a:r>
          </a:p>
          <a:p>
            <a:pPr algn="ctr"/>
            <a:endParaRPr lang="fr-FR" sz="2400" b="1" dirty="0">
              <a:solidFill>
                <a:srgbClr val="FF0000"/>
              </a:solidFill>
            </a:endParaRPr>
          </a:p>
        </p:txBody>
      </p:sp>
    </p:spTree>
    <p:extLst>
      <p:ext uri="{BB962C8B-B14F-4D97-AF65-F5344CB8AC3E}">
        <p14:creationId xmlns:p14="http://schemas.microsoft.com/office/powerpoint/2010/main" val="3469922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e 36"/>
          <p:cNvGrpSpPr/>
          <p:nvPr/>
        </p:nvGrpSpPr>
        <p:grpSpPr>
          <a:xfrm>
            <a:off x="292874" y="94684"/>
            <a:ext cx="8498603" cy="6299611"/>
            <a:chOff x="253446" y="151259"/>
            <a:chExt cx="8498603" cy="6299611"/>
          </a:xfrm>
        </p:grpSpPr>
        <p:sp>
          <p:nvSpPr>
            <p:cNvPr id="2" name="ZoneTexte 1"/>
            <p:cNvSpPr txBox="1"/>
            <p:nvPr/>
          </p:nvSpPr>
          <p:spPr>
            <a:xfrm>
              <a:off x="4920616" y="700432"/>
              <a:ext cx="3024336" cy="707886"/>
            </a:xfrm>
            <a:prstGeom prst="rect">
              <a:avLst/>
            </a:prstGeom>
            <a:noFill/>
          </p:spPr>
          <p:txBody>
            <a:bodyPr wrap="square" rtlCol="0">
              <a:spAutoFit/>
            </a:bodyPr>
            <a:lstStyle/>
            <a:p>
              <a:pPr algn="ctr"/>
              <a:r>
                <a:rPr lang="fr-FR" sz="2000" dirty="0" err="1"/>
                <a:t>Methylation</a:t>
              </a:r>
              <a:r>
                <a:rPr lang="fr-FR" sz="2000" dirty="0"/>
                <a:t> de l’ADN sur les bases </a:t>
              </a:r>
              <a:r>
                <a:rPr lang="fr-FR" sz="2000" dirty="0" err="1"/>
                <a:t>CpG</a:t>
              </a:r>
              <a:endParaRPr lang="fr-FR" sz="2000" dirty="0"/>
            </a:p>
          </p:txBody>
        </p:sp>
        <p:grpSp>
          <p:nvGrpSpPr>
            <p:cNvPr id="8" name="Groupe 7"/>
            <p:cNvGrpSpPr/>
            <p:nvPr/>
          </p:nvGrpSpPr>
          <p:grpSpPr>
            <a:xfrm>
              <a:off x="253446" y="151259"/>
              <a:ext cx="3750494" cy="2321074"/>
              <a:chOff x="467543" y="351314"/>
              <a:chExt cx="3750494" cy="2321074"/>
            </a:xfrm>
          </p:grpSpPr>
          <p:grpSp>
            <p:nvGrpSpPr>
              <p:cNvPr id="6" name="Groupe 5"/>
              <p:cNvGrpSpPr/>
              <p:nvPr/>
            </p:nvGrpSpPr>
            <p:grpSpPr>
              <a:xfrm>
                <a:off x="628656" y="392118"/>
                <a:ext cx="3381361" cy="2280270"/>
                <a:chOff x="899591" y="764704"/>
                <a:chExt cx="3381361" cy="2280270"/>
              </a:xfrm>
            </p:grpSpPr>
            <p:pic>
              <p:nvPicPr>
                <p:cNvPr id="3074" name="Picture 2" descr="Résultat de recherche d'images pour &quot;ADN methylation&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1" y="1340768"/>
                  <a:ext cx="3381361" cy="1704206"/>
                </a:xfrm>
                <a:prstGeom prst="rect">
                  <a:avLst/>
                </a:prstGeom>
                <a:noFill/>
                <a:ln w="3175">
                  <a:noFill/>
                </a:ln>
                <a:extLst>
                  <a:ext uri="{909E8E84-426E-40DD-AFC4-6F175D3DCCD1}">
                    <a14:hiddenFill xmlns:a14="http://schemas.microsoft.com/office/drawing/2010/main">
                      <a:solidFill>
                        <a:srgbClr val="FFFFFF"/>
                      </a:solidFill>
                    </a14:hiddenFill>
                  </a:ext>
                </a:extLst>
              </p:spPr>
            </p:pic>
            <p:sp>
              <p:nvSpPr>
                <p:cNvPr id="4" name="Forme libre 3"/>
                <p:cNvSpPr/>
                <p:nvPr/>
              </p:nvSpPr>
              <p:spPr>
                <a:xfrm>
                  <a:off x="1428750" y="1124744"/>
                  <a:ext cx="1781175" cy="308766"/>
                </a:xfrm>
                <a:custGeom>
                  <a:avLst/>
                  <a:gdLst>
                    <a:gd name="connsiteX0" fmla="*/ 0 w 1781175"/>
                    <a:gd name="connsiteY0" fmla="*/ 428629 h 428629"/>
                    <a:gd name="connsiteX1" fmla="*/ 923925 w 1781175"/>
                    <a:gd name="connsiteY1" fmla="*/ 4 h 428629"/>
                    <a:gd name="connsiteX2" fmla="*/ 1781175 w 1781175"/>
                    <a:gd name="connsiteY2" fmla="*/ 419104 h 428629"/>
                    <a:gd name="connsiteX3" fmla="*/ 1781175 w 1781175"/>
                    <a:gd name="connsiteY3" fmla="*/ 419104 h 428629"/>
                  </a:gdLst>
                  <a:ahLst/>
                  <a:cxnLst>
                    <a:cxn ang="0">
                      <a:pos x="connsiteX0" y="connsiteY0"/>
                    </a:cxn>
                    <a:cxn ang="0">
                      <a:pos x="connsiteX1" y="connsiteY1"/>
                    </a:cxn>
                    <a:cxn ang="0">
                      <a:pos x="connsiteX2" y="connsiteY2"/>
                    </a:cxn>
                    <a:cxn ang="0">
                      <a:pos x="connsiteX3" y="connsiteY3"/>
                    </a:cxn>
                  </a:cxnLst>
                  <a:rect l="l" t="t" r="r" b="b"/>
                  <a:pathLst>
                    <a:path w="1781175" h="428629">
                      <a:moveTo>
                        <a:pt x="0" y="428629"/>
                      </a:moveTo>
                      <a:cubicBezTo>
                        <a:pt x="313531" y="215110"/>
                        <a:pt x="627063" y="1591"/>
                        <a:pt x="923925" y="4"/>
                      </a:cubicBezTo>
                      <a:cubicBezTo>
                        <a:pt x="1220787" y="-1583"/>
                        <a:pt x="1781175" y="419104"/>
                        <a:pt x="1781175" y="419104"/>
                      </a:cubicBezTo>
                      <a:lnTo>
                        <a:pt x="1781175" y="419104"/>
                      </a:lnTo>
                    </a:path>
                  </a:pathLst>
                </a:custGeom>
                <a:ln w="1905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ZoneTexte 4"/>
                <p:cNvSpPr txBox="1"/>
                <p:nvPr/>
              </p:nvSpPr>
              <p:spPr>
                <a:xfrm>
                  <a:off x="1275221" y="764704"/>
                  <a:ext cx="2088232" cy="307777"/>
                </a:xfrm>
                <a:prstGeom prst="rect">
                  <a:avLst/>
                </a:prstGeom>
                <a:noFill/>
              </p:spPr>
              <p:txBody>
                <a:bodyPr wrap="square" rtlCol="0">
                  <a:spAutoFit/>
                </a:bodyPr>
                <a:lstStyle/>
                <a:p>
                  <a:pPr algn="ctr"/>
                  <a:r>
                    <a:rPr lang="fr-FR" sz="1400" b="1" dirty="0" err="1">
                      <a:solidFill>
                        <a:srgbClr val="FF0000"/>
                      </a:solidFill>
                    </a:rPr>
                    <a:t>méthyltransferase</a:t>
                  </a:r>
                  <a:endParaRPr lang="fr-FR" sz="1400" b="1" dirty="0">
                    <a:solidFill>
                      <a:srgbClr val="FF0000"/>
                    </a:solidFill>
                  </a:endParaRPr>
                </a:p>
              </p:txBody>
            </p:sp>
          </p:grpSp>
          <p:sp>
            <p:nvSpPr>
              <p:cNvPr id="7" name="Rectangle 6"/>
              <p:cNvSpPr/>
              <p:nvPr/>
            </p:nvSpPr>
            <p:spPr>
              <a:xfrm>
                <a:off x="467543" y="351314"/>
                <a:ext cx="3750494" cy="2321074"/>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076" name="Picture 4" descr="https://upload.wikimedia.org/wikipedia/commons/5/54/0325_Transcrip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4717" y="2481800"/>
              <a:ext cx="6757332" cy="39690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e 35"/>
          <p:cNvGrpSpPr/>
          <p:nvPr/>
        </p:nvGrpSpPr>
        <p:grpSpPr>
          <a:xfrm>
            <a:off x="1812335" y="4672706"/>
            <a:ext cx="5689795" cy="1051020"/>
            <a:chOff x="1739867" y="4817789"/>
            <a:chExt cx="5689795" cy="1051020"/>
          </a:xfrm>
          <a:solidFill>
            <a:srgbClr val="00B050"/>
          </a:solidFill>
        </p:grpSpPr>
        <p:grpSp>
          <p:nvGrpSpPr>
            <p:cNvPr id="12" name="Groupe 11"/>
            <p:cNvGrpSpPr/>
            <p:nvPr/>
          </p:nvGrpSpPr>
          <p:grpSpPr>
            <a:xfrm>
              <a:off x="2397121" y="5071549"/>
              <a:ext cx="321270" cy="293487"/>
              <a:chOff x="3487667" y="825813"/>
              <a:chExt cx="264730" cy="293284"/>
            </a:xfrm>
            <a:grpFill/>
          </p:grpSpPr>
          <p:sp>
            <p:nvSpPr>
              <p:cNvPr id="9" name="Organigramme : Connecteur 8"/>
              <p:cNvSpPr/>
              <p:nvPr/>
            </p:nvSpPr>
            <p:spPr>
              <a:xfrm rot="3125671">
                <a:off x="3542302" y="877698"/>
                <a:ext cx="261980" cy="158210"/>
              </a:xfrm>
              <a:prstGeom prst="flowChartConnector">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p:cNvCxnSpPr>
                <a:stCxn id="9" idx="4"/>
              </p:cNvCxnSpPr>
              <p:nvPr/>
            </p:nvCxnSpPr>
            <p:spPr>
              <a:xfrm flipH="1">
                <a:off x="3487667" y="1015742"/>
                <a:ext cx="123209" cy="103355"/>
              </a:xfrm>
              <a:prstGeom prst="line">
                <a:avLst/>
              </a:prstGeom>
              <a:grpFill/>
              <a:ln w="5715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17" name="Connecteur droit 16"/>
            <p:cNvCxnSpPr/>
            <p:nvPr/>
          </p:nvCxnSpPr>
          <p:spPr>
            <a:xfrm rot="20496886">
              <a:off x="5027985" y="5724694"/>
              <a:ext cx="0" cy="144115"/>
            </a:xfrm>
            <a:prstGeom prst="line">
              <a:avLst/>
            </a:prstGeom>
            <a:grpFill/>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rot="8711870">
              <a:off x="7429662" y="5607226"/>
              <a:ext cx="0" cy="144115"/>
            </a:xfrm>
            <a:prstGeom prst="line">
              <a:avLst/>
            </a:prstGeom>
            <a:grpFill/>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7" name="Groupe 26"/>
            <p:cNvGrpSpPr/>
            <p:nvPr/>
          </p:nvGrpSpPr>
          <p:grpSpPr>
            <a:xfrm rot="10142583">
              <a:off x="1790990" y="4817789"/>
              <a:ext cx="278048" cy="272148"/>
              <a:chOff x="8271688" y="2997293"/>
              <a:chExt cx="229115" cy="271960"/>
            </a:xfrm>
            <a:grpFill/>
          </p:grpSpPr>
          <p:sp>
            <p:nvSpPr>
              <p:cNvPr id="28" name="Organigramme : Connecteur 27"/>
              <p:cNvSpPr/>
              <p:nvPr/>
            </p:nvSpPr>
            <p:spPr>
              <a:xfrm rot="19600240">
                <a:off x="8284779" y="3077386"/>
                <a:ext cx="216024" cy="191867"/>
              </a:xfrm>
              <a:prstGeom prst="flowChartConnector">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9" name="Connecteur droit 28"/>
              <p:cNvCxnSpPr/>
              <p:nvPr/>
            </p:nvCxnSpPr>
            <p:spPr>
              <a:xfrm rot="11457417" flipH="1" flipV="1">
                <a:off x="8271688" y="2997293"/>
                <a:ext cx="96249" cy="120572"/>
              </a:xfrm>
              <a:prstGeom prst="line">
                <a:avLst/>
              </a:prstGeom>
              <a:grpFill/>
              <a:ln w="571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0" name="Groupe 29"/>
            <p:cNvGrpSpPr/>
            <p:nvPr/>
          </p:nvGrpSpPr>
          <p:grpSpPr>
            <a:xfrm rot="8711870">
              <a:off x="2086907" y="5551024"/>
              <a:ext cx="192977" cy="262161"/>
              <a:chOff x="6492029" y="2431136"/>
              <a:chExt cx="159016" cy="261980"/>
            </a:xfrm>
            <a:grpFill/>
          </p:grpSpPr>
          <p:sp>
            <p:nvSpPr>
              <p:cNvPr id="31" name="Organigramme : Connecteur 30"/>
              <p:cNvSpPr/>
              <p:nvPr/>
            </p:nvSpPr>
            <p:spPr>
              <a:xfrm rot="3335048">
                <a:off x="6440950" y="2483021"/>
                <a:ext cx="261980" cy="158210"/>
              </a:xfrm>
              <a:prstGeom prst="flowChartConnector">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2" name="Connecteur droit 31"/>
              <p:cNvCxnSpPr>
                <a:stCxn id="31" idx="0"/>
              </p:cNvCxnSpPr>
              <p:nvPr/>
            </p:nvCxnSpPr>
            <p:spPr>
              <a:xfrm rot="12888130" flipV="1">
                <a:off x="6492029" y="2452730"/>
                <a:ext cx="98615" cy="235321"/>
              </a:xfrm>
              <a:prstGeom prst="line">
                <a:avLst/>
              </a:prstGeom>
              <a:grpFill/>
              <a:ln w="571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3" name="Groupe 32"/>
            <p:cNvGrpSpPr/>
            <p:nvPr/>
          </p:nvGrpSpPr>
          <p:grpSpPr>
            <a:xfrm rot="11460670">
              <a:off x="1739867" y="5251310"/>
              <a:ext cx="294720" cy="262161"/>
              <a:chOff x="8122156" y="1428991"/>
              <a:chExt cx="242854" cy="261980"/>
            </a:xfrm>
            <a:grpFill/>
          </p:grpSpPr>
          <p:sp>
            <p:nvSpPr>
              <p:cNvPr id="34" name="Organigramme : Connecteur 33"/>
              <p:cNvSpPr/>
              <p:nvPr/>
            </p:nvSpPr>
            <p:spPr>
              <a:xfrm rot="3254827">
                <a:off x="8154915" y="1480876"/>
                <a:ext cx="261980" cy="158210"/>
              </a:xfrm>
              <a:prstGeom prst="flowChartConnector">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5" name="Connecteur droit 34"/>
              <p:cNvCxnSpPr/>
              <p:nvPr/>
            </p:nvCxnSpPr>
            <p:spPr>
              <a:xfrm rot="10139330" flipV="1">
                <a:off x="8122156" y="1606252"/>
                <a:ext cx="91893" cy="41463"/>
              </a:xfrm>
              <a:prstGeom prst="line">
                <a:avLst/>
              </a:prstGeom>
              <a:grpFill/>
              <a:ln w="57150">
                <a:solidFill>
                  <a:srgbClr val="00B050"/>
                </a:solidFill>
              </a:ln>
            </p:spPr>
            <p:style>
              <a:lnRef idx="1">
                <a:schemeClr val="accent1"/>
              </a:lnRef>
              <a:fillRef idx="0">
                <a:schemeClr val="accent1"/>
              </a:fillRef>
              <a:effectRef idx="0">
                <a:schemeClr val="accent1"/>
              </a:effectRef>
              <a:fontRef idx="minor">
                <a:schemeClr val="tx1"/>
              </a:fontRef>
            </p:style>
          </p:cxnSp>
        </p:grpSp>
      </p:grpSp>
      <p:sp>
        <p:nvSpPr>
          <p:cNvPr id="38" name="ZoneTexte 37"/>
          <p:cNvSpPr txBox="1"/>
          <p:nvPr/>
        </p:nvSpPr>
        <p:spPr>
          <a:xfrm>
            <a:off x="3757662" y="4207389"/>
            <a:ext cx="2917702" cy="646331"/>
          </a:xfrm>
          <a:prstGeom prst="rect">
            <a:avLst/>
          </a:prstGeom>
          <a:solidFill>
            <a:schemeClr val="bg1"/>
          </a:solidFill>
          <a:ln>
            <a:solidFill>
              <a:srgbClr val="00B050"/>
            </a:solidFill>
          </a:ln>
        </p:spPr>
        <p:txBody>
          <a:bodyPr wrap="square" rtlCol="0">
            <a:spAutoFit/>
          </a:bodyPr>
          <a:lstStyle/>
          <a:p>
            <a:pPr algn="ctr"/>
            <a:r>
              <a:rPr lang="fr-FR" b="1" dirty="0">
                <a:solidFill>
                  <a:srgbClr val="FF0000"/>
                </a:solidFill>
              </a:rPr>
              <a:t>Blocage </a:t>
            </a:r>
            <a:r>
              <a:rPr lang="fr-FR" b="1" dirty="0" smtClean="0">
                <a:solidFill>
                  <a:srgbClr val="FF0000"/>
                </a:solidFill>
              </a:rPr>
              <a:t>des séquences régulatrices de transcription</a:t>
            </a:r>
            <a:endParaRPr lang="fr-FR" b="1" dirty="0">
              <a:solidFill>
                <a:srgbClr val="FF0000"/>
              </a:solidFill>
            </a:endParaRPr>
          </a:p>
        </p:txBody>
      </p:sp>
      <p:sp>
        <p:nvSpPr>
          <p:cNvPr id="39" name="ZoneTexte 38"/>
          <p:cNvSpPr txBox="1"/>
          <p:nvPr/>
        </p:nvSpPr>
        <p:spPr>
          <a:xfrm>
            <a:off x="122040" y="6444044"/>
            <a:ext cx="288032" cy="369332"/>
          </a:xfrm>
          <a:prstGeom prst="rect">
            <a:avLst/>
          </a:prstGeom>
          <a:noFill/>
        </p:spPr>
        <p:txBody>
          <a:bodyPr wrap="square" rtlCol="0">
            <a:spAutoFit/>
          </a:bodyPr>
          <a:lstStyle/>
          <a:p>
            <a:pPr algn="ctr"/>
            <a:r>
              <a:rPr lang="fr-FR" b="1" dirty="0">
                <a:latin typeface="Batang"/>
                <a:ea typeface="Batang"/>
              </a:rPr>
              <a:t>ⓐ</a:t>
            </a:r>
            <a:endParaRPr lang="fr-FR" b="1" dirty="0"/>
          </a:p>
        </p:txBody>
      </p:sp>
      <p:sp>
        <p:nvSpPr>
          <p:cNvPr id="3" name="Ellipse 2"/>
          <p:cNvSpPr/>
          <p:nvPr/>
        </p:nvSpPr>
        <p:spPr>
          <a:xfrm>
            <a:off x="2034145" y="960965"/>
            <a:ext cx="489603" cy="390778"/>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p:cNvCxnSpPr/>
          <p:nvPr/>
        </p:nvCxnSpPr>
        <p:spPr>
          <a:xfrm flipH="1">
            <a:off x="2411760" y="4530554"/>
            <a:ext cx="1345902" cy="581244"/>
          </a:xfrm>
          <a:prstGeom prst="straightConnector1">
            <a:avLst/>
          </a:prstGeom>
          <a:ln>
            <a:solidFill>
              <a:srgbClr val="2FD543"/>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60585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3752" y="677828"/>
            <a:ext cx="9036496" cy="5703500"/>
          </a:xfrm>
          <a:prstGeom prst="rect">
            <a:avLst/>
          </a:prstGeom>
          <a:ln>
            <a:noFill/>
          </a:ln>
        </p:spPr>
      </p:pic>
      <p:sp>
        <p:nvSpPr>
          <p:cNvPr id="6" name="ZoneTexte 5"/>
          <p:cNvSpPr txBox="1"/>
          <p:nvPr/>
        </p:nvSpPr>
        <p:spPr>
          <a:xfrm>
            <a:off x="2231740" y="332656"/>
            <a:ext cx="4680520" cy="646331"/>
          </a:xfrm>
          <a:prstGeom prst="rect">
            <a:avLst/>
          </a:prstGeom>
          <a:solidFill>
            <a:schemeClr val="bg1"/>
          </a:solidFill>
        </p:spPr>
        <p:txBody>
          <a:bodyPr wrap="square" rtlCol="0">
            <a:spAutoFit/>
          </a:bodyPr>
          <a:lstStyle/>
          <a:p>
            <a:pPr algn="ctr"/>
            <a:r>
              <a:rPr lang="fr-FR" b="1" dirty="0"/>
              <a:t>Exemple du génome de la souris</a:t>
            </a:r>
          </a:p>
          <a:p>
            <a:pPr algn="ctr"/>
            <a:endParaRPr lang="fr-FR" b="1" dirty="0"/>
          </a:p>
        </p:txBody>
      </p:sp>
      <p:sp>
        <p:nvSpPr>
          <p:cNvPr id="10" name="Rectangle 9"/>
          <p:cNvSpPr/>
          <p:nvPr/>
        </p:nvSpPr>
        <p:spPr>
          <a:xfrm>
            <a:off x="3150039" y="4365104"/>
            <a:ext cx="452499" cy="432048"/>
          </a:xfrm>
          <a:prstGeom prst="rect">
            <a:avLst/>
          </a:prstGeom>
          <a:noFill/>
          <a:ln w="38100">
            <a:solidFill>
              <a:srgbClr val="2FD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7812360" y="1916832"/>
            <a:ext cx="432048" cy="373095"/>
          </a:xfrm>
          <a:prstGeom prst="rect">
            <a:avLst/>
          </a:prstGeom>
          <a:noFill/>
          <a:ln w="38100">
            <a:solidFill>
              <a:srgbClr val="2FD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3150041" y="677852"/>
            <a:ext cx="2843919" cy="276999"/>
          </a:xfrm>
          <a:prstGeom prst="rect">
            <a:avLst/>
          </a:prstGeom>
          <a:noFill/>
        </p:spPr>
        <p:txBody>
          <a:bodyPr wrap="square" rtlCol="0">
            <a:spAutoFit/>
          </a:bodyPr>
          <a:lstStyle/>
          <a:p>
            <a:pPr algn="ctr"/>
            <a:r>
              <a:rPr lang="fr-FR" sz="1200" b="1" dirty="0">
                <a:solidFill>
                  <a:schemeClr val="tx1">
                    <a:lumMod val="65000"/>
                    <a:lumOff val="35000"/>
                  </a:schemeClr>
                </a:solidFill>
              </a:rPr>
              <a:t>(≈ 150 gène concernés)</a:t>
            </a:r>
          </a:p>
        </p:txBody>
      </p:sp>
      <p:sp>
        <p:nvSpPr>
          <p:cNvPr id="7" name="Rectangle 6"/>
          <p:cNvSpPr/>
          <p:nvPr/>
        </p:nvSpPr>
        <p:spPr>
          <a:xfrm>
            <a:off x="5246534" y="5733256"/>
            <a:ext cx="3024336" cy="2160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46494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91020" y="2143279"/>
            <a:ext cx="8161960" cy="4526081"/>
          </a:xfrm>
          <a:prstGeom prst="rect">
            <a:avLst/>
          </a:prstGeom>
          <a:effectLst/>
        </p:spPr>
      </p:pic>
      <p:pic>
        <p:nvPicPr>
          <p:cNvPr id="4" name="Image 3"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363" y="1523385"/>
            <a:ext cx="3960440" cy="366907"/>
          </a:xfrm>
          <a:prstGeom prst="rect">
            <a:avLst/>
          </a:prstGeom>
        </p:spPr>
      </p:pic>
      <p:sp>
        <p:nvSpPr>
          <p:cNvPr id="8" name="Rectangle 7"/>
          <p:cNvSpPr/>
          <p:nvPr/>
        </p:nvSpPr>
        <p:spPr>
          <a:xfrm>
            <a:off x="1691680" y="1523385"/>
            <a:ext cx="576064" cy="3669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p:cNvCxnSpPr/>
          <p:nvPr/>
        </p:nvCxnSpPr>
        <p:spPr>
          <a:xfrm flipH="1">
            <a:off x="2267744" y="1554680"/>
            <a:ext cx="15652" cy="167119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1679551" y="1585976"/>
            <a:ext cx="0" cy="3043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91020" y="2143279"/>
            <a:ext cx="45719" cy="45260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droit 20"/>
          <p:cNvCxnSpPr/>
          <p:nvPr/>
        </p:nvCxnSpPr>
        <p:spPr>
          <a:xfrm flipH="1">
            <a:off x="1663899" y="1585976"/>
            <a:ext cx="15652" cy="167119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475656" y="2690795"/>
            <a:ext cx="72008" cy="566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1439652" y="332656"/>
            <a:ext cx="6264696" cy="646331"/>
          </a:xfrm>
          <a:prstGeom prst="rect">
            <a:avLst/>
          </a:prstGeom>
          <a:solidFill>
            <a:schemeClr val="bg1"/>
          </a:solidFill>
        </p:spPr>
        <p:txBody>
          <a:bodyPr wrap="square" rtlCol="0">
            <a:spAutoFit/>
          </a:bodyPr>
          <a:lstStyle/>
          <a:p>
            <a:pPr algn="ctr"/>
            <a:r>
              <a:rPr lang="fr-FR" b="1" dirty="0"/>
              <a:t>Chez l’homme, 1% des gènes sont concernés par l’</a:t>
            </a:r>
            <a:r>
              <a:rPr lang="fr-FR" b="1" dirty="0" err="1"/>
              <a:t>imprinting</a:t>
            </a:r>
            <a:r>
              <a:rPr lang="fr-FR" b="1" dirty="0"/>
              <a:t>.</a:t>
            </a:r>
          </a:p>
          <a:p>
            <a:pPr algn="ctr"/>
            <a:endParaRPr lang="fr-FR" b="1" dirty="0"/>
          </a:p>
        </p:txBody>
      </p:sp>
      <p:sp>
        <p:nvSpPr>
          <p:cNvPr id="6" name="ZoneTexte 5"/>
          <p:cNvSpPr txBox="1"/>
          <p:nvPr/>
        </p:nvSpPr>
        <p:spPr>
          <a:xfrm>
            <a:off x="881590" y="941852"/>
            <a:ext cx="7380820" cy="830997"/>
          </a:xfrm>
          <a:prstGeom prst="rect">
            <a:avLst/>
          </a:prstGeom>
          <a:noFill/>
        </p:spPr>
        <p:txBody>
          <a:bodyPr wrap="square" rtlCol="0">
            <a:spAutoFit/>
          </a:bodyPr>
          <a:lstStyle/>
          <a:p>
            <a:pPr algn="just"/>
            <a:r>
              <a:rPr lang="fr-FR" sz="1600" b="1" dirty="0">
                <a:solidFill>
                  <a:srgbClr val="FF0000"/>
                </a:solidFill>
              </a:rPr>
              <a:t>       En face de la délétion, </a:t>
            </a:r>
          </a:p>
          <a:p>
            <a:pPr algn="just"/>
            <a:r>
              <a:rPr lang="fr-FR" sz="1600" b="1" dirty="0">
                <a:solidFill>
                  <a:srgbClr val="FF0000"/>
                </a:solidFill>
              </a:rPr>
              <a:t>le chromosome homologue ne complémente pas avec les mêmes séquences:</a:t>
            </a:r>
          </a:p>
          <a:p>
            <a:pPr algn="just"/>
            <a:r>
              <a:rPr lang="fr-FR" sz="1600" b="1" dirty="0">
                <a:solidFill>
                  <a:srgbClr val="FF0000"/>
                </a:solidFill>
              </a:rPr>
              <a:t>				       soit il manque le bleu, soit le rouge. </a:t>
            </a:r>
          </a:p>
        </p:txBody>
      </p:sp>
    </p:spTree>
    <p:extLst>
      <p:ext uri="{BB962C8B-B14F-4D97-AF65-F5344CB8AC3E}">
        <p14:creationId xmlns:p14="http://schemas.microsoft.com/office/powerpoint/2010/main" val="2930985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511660" y="3013502"/>
            <a:ext cx="6120680" cy="830997"/>
          </a:xfrm>
          <a:prstGeom prst="rect">
            <a:avLst/>
          </a:prstGeom>
          <a:noFill/>
        </p:spPr>
        <p:txBody>
          <a:bodyPr wrap="square" rtlCol="0">
            <a:spAutoFit/>
          </a:bodyPr>
          <a:lstStyle/>
          <a:p>
            <a:pPr algn="ctr"/>
            <a:r>
              <a:rPr lang="fr-FR" sz="2400" b="1" dirty="0">
                <a:solidFill>
                  <a:srgbClr val="FF0000"/>
                </a:solidFill>
              </a:rPr>
              <a:t>6.2 Modification épigénétique des histones</a:t>
            </a:r>
          </a:p>
          <a:p>
            <a:pPr algn="ctr"/>
            <a:endParaRPr lang="fr-FR" sz="2400" b="1" dirty="0">
              <a:solidFill>
                <a:srgbClr val="FF0000"/>
              </a:solidFill>
            </a:endParaRPr>
          </a:p>
        </p:txBody>
      </p:sp>
    </p:spTree>
    <p:extLst>
      <p:ext uri="{BB962C8B-B14F-4D97-AF65-F5344CB8AC3E}">
        <p14:creationId xmlns:p14="http://schemas.microsoft.com/office/powerpoint/2010/main" val="1845478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p:cNvGrpSpPr/>
          <p:nvPr/>
        </p:nvGrpSpPr>
        <p:grpSpPr>
          <a:xfrm>
            <a:off x="711099" y="642174"/>
            <a:ext cx="7846990" cy="5523130"/>
            <a:chOff x="711099" y="404664"/>
            <a:chExt cx="7846990" cy="5523130"/>
          </a:xfrm>
        </p:grpSpPr>
        <p:grpSp>
          <p:nvGrpSpPr>
            <p:cNvPr id="5" name="Groupe 4"/>
            <p:cNvGrpSpPr/>
            <p:nvPr/>
          </p:nvGrpSpPr>
          <p:grpSpPr>
            <a:xfrm>
              <a:off x="711099" y="404664"/>
              <a:ext cx="2603274" cy="5523130"/>
              <a:chOff x="611560" y="548680"/>
              <a:chExt cx="2603274" cy="5523130"/>
            </a:xfrm>
          </p:grpSpPr>
          <p:pic>
            <p:nvPicPr>
              <p:cNvPr id="3" name="Image 2"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11560" y="548680"/>
                <a:ext cx="2603274" cy="4852563"/>
              </a:xfrm>
              <a:prstGeom prst="rect">
                <a:avLst/>
              </a:prstGeom>
            </p:spPr>
          </p:pic>
          <p:sp>
            <p:nvSpPr>
              <p:cNvPr id="4" name="ZoneTexte 3"/>
              <p:cNvSpPr txBox="1"/>
              <p:nvPr/>
            </p:nvSpPr>
            <p:spPr>
              <a:xfrm>
                <a:off x="755576" y="5733256"/>
                <a:ext cx="1944216" cy="338554"/>
              </a:xfrm>
              <a:prstGeom prst="rect">
                <a:avLst/>
              </a:prstGeom>
              <a:noFill/>
              <a:ln w="3175">
                <a:solidFill>
                  <a:schemeClr val="tx1"/>
                </a:solidFill>
              </a:ln>
            </p:spPr>
            <p:txBody>
              <a:bodyPr wrap="square" rtlCol="0">
                <a:spAutoFit/>
              </a:bodyPr>
              <a:lstStyle/>
              <a:p>
                <a:pPr algn="ctr"/>
                <a:r>
                  <a:rPr lang="fr-FR" sz="1600" dirty="0"/>
                  <a:t>COURS II, diapo 99</a:t>
                </a:r>
              </a:p>
            </p:txBody>
          </p:sp>
        </p:grpSp>
        <p:sp>
          <p:nvSpPr>
            <p:cNvPr id="6" name="ZoneTexte 5"/>
            <p:cNvSpPr txBox="1"/>
            <p:nvPr/>
          </p:nvSpPr>
          <p:spPr>
            <a:xfrm>
              <a:off x="3314373" y="1064776"/>
              <a:ext cx="5243716" cy="338554"/>
            </a:xfrm>
            <a:prstGeom prst="rect">
              <a:avLst/>
            </a:prstGeom>
            <a:noFill/>
            <a:ln>
              <a:solidFill>
                <a:srgbClr val="FF0000"/>
              </a:solidFill>
            </a:ln>
          </p:spPr>
          <p:txBody>
            <a:bodyPr wrap="square" rtlCol="0">
              <a:spAutoFit/>
            </a:bodyPr>
            <a:lstStyle/>
            <a:p>
              <a:r>
                <a:rPr lang="fr-FR" sz="1600" b="1" dirty="0">
                  <a:solidFill>
                    <a:srgbClr val="FF0000"/>
                  </a:solidFill>
                </a:rPr>
                <a:t>Plus la chromatine est enroulée, moins l’ADN est accessible. </a:t>
              </a:r>
            </a:p>
          </p:txBody>
        </p:sp>
        <p:sp>
          <p:nvSpPr>
            <p:cNvPr id="7" name="ZoneTexte 6"/>
            <p:cNvSpPr txBox="1"/>
            <p:nvPr/>
          </p:nvSpPr>
          <p:spPr>
            <a:xfrm>
              <a:off x="4099086" y="1700808"/>
              <a:ext cx="3674290" cy="584775"/>
            </a:xfrm>
            <a:prstGeom prst="rect">
              <a:avLst/>
            </a:prstGeom>
            <a:noFill/>
          </p:spPr>
          <p:txBody>
            <a:bodyPr wrap="square" rtlCol="0">
              <a:spAutoFit/>
            </a:bodyPr>
            <a:lstStyle/>
            <a:p>
              <a:pPr algn="ctr"/>
              <a:r>
                <a:rPr lang="fr-FR" sz="1600" dirty="0"/>
                <a:t>L’enroulement est une manière d’inhiber la transcription des gènes…</a:t>
              </a:r>
            </a:p>
          </p:txBody>
        </p:sp>
        <p:cxnSp>
          <p:nvCxnSpPr>
            <p:cNvPr id="9" name="Connecteur droit avec flèche 8"/>
            <p:cNvCxnSpPr/>
            <p:nvPr/>
          </p:nvCxnSpPr>
          <p:spPr>
            <a:xfrm>
              <a:off x="3419872" y="1438037"/>
              <a:ext cx="0" cy="3819190"/>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13" name="ZoneTexte 12"/>
          <p:cNvSpPr txBox="1"/>
          <p:nvPr/>
        </p:nvSpPr>
        <p:spPr>
          <a:xfrm>
            <a:off x="3763166" y="3212976"/>
            <a:ext cx="4346129" cy="1569660"/>
          </a:xfrm>
          <a:prstGeom prst="rect">
            <a:avLst/>
          </a:prstGeom>
          <a:noFill/>
        </p:spPr>
        <p:txBody>
          <a:bodyPr wrap="square" rtlCol="0">
            <a:spAutoFit/>
          </a:bodyPr>
          <a:lstStyle/>
          <a:p>
            <a:pPr algn="just"/>
            <a:r>
              <a:rPr lang="fr-FR" sz="1600" dirty="0"/>
              <a:t>La modification post-traductionnelle des histones peut réguler l’expression des gènes. L’addition ou l’élimination de divers groupements, méthylation, acétylation, </a:t>
            </a:r>
            <a:r>
              <a:rPr lang="fr-FR" sz="1600" dirty="0" err="1"/>
              <a:t>ubiquitinylation</a:t>
            </a:r>
            <a:r>
              <a:rPr lang="fr-FR" sz="1600" dirty="0"/>
              <a:t>, </a:t>
            </a:r>
            <a:r>
              <a:rPr lang="fr-FR" sz="1600" dirty="0" err="1"/>
              <a:t>sumoylation</a:t>
            </a:r>
            <a:r>
              <a:rPr lang="fr-FR" sz="1600" dirty="0"/>
              <a:t> (etc…) sur la queue des histones influence le degré d’enroulement de l’ADN à proximité.</a:t>
            </a:r>
          </a:p>
        </p:txBody>
      </p:sp>
    </p:spTree>
    <p:extLst>
      <p:ext uri="{BB962C8B-B14F-4D97-AF65-F5344CB8AC3E}">
        <p14:creationId xmlns:p14="http://schemas.microsoft.com/office/powerpoint/2010/main" val="3958155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e 90"/>
          <p:cNvGrpSpPr/>
          <p:nvPr/>
        </p:nvGrpSpPr>
        <p:grpSpPr>
          <a:xfrm>
            <a:off x="357615" y="1052736"/>
            <a:ext cx="8428770" cy="4660639"/>
            <a:chOff x="69496" y="1052736"/>
            <a:chExt cx="8428770" cy="4660639"/>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277" y="1160748"/>
              <a:ext cx="7688989" cy="4536504"/>
            </a:xfrm>
            <a:prstGeom prst="rect">
              <a:avLst/>
            </a:prstGeom>
          </p:spPr>
        </p:pic>
        <p:sp>
          <p:nvSpPr>
            <p:cNvPr id="4" name="ZoneTexte 3"/>
            <p:cNvSpPr txBox="1"/>
            <p:nvPr/>
          </p:nvSpPr>
          <p:spPr>
            <a:xfrm>
              <a:off x="683568" y="1052736"/>
              <a:ext cx="4824536" cy="338554"/>
            </a:xfrm>
            <a:prstGeom prst="rect">
              <a:avLst/>
            </a:prstGeom>
            <a:solidFill>
              <a:schemeClr val="bg1"/>
            </a:solidFill>
          </p:spPr>
          <p:txBody>
            <a:bodyPr wrap="square" rtlCol="0">
              <a:spAutoFit/>
            </a:bodyPr>
            <a:lstStyle/>
            <a:p>
              <a:r>
                <a:rPr lang="fr-FR" sz="1600" b="1" dirty="0"/>
                <a:t>Chromatine décondensée (ou euchromatine)</a:t>
              </a:r>
            </a:p>
          </p:txBody>
        </p:sp>
        <p:sp>
          <p:nvSpPr>
            <p:cNvPr id="5" name="ZoneTexte 4"/>
            <p:cNvSpPr txBox="1"/>
            <p:nvPr/>
          </p:nvSpPr>
          <p:spPr>
            <a:xfrm>
              <a:off x="683568" y="5013176"/>
              <a:ext cx="4824536" cy="338554"/>
            </a:xfrm>
            <a:prstGeom prst="rect">
              <a:avLst/>
            </a:prstGeom>
            <a:solidFill>
              <a:schemeClr val="bg1"/>
            </a:solidFill>
          </p:spPr>
          <p:txBody>
            <a:bodyPr wrap="square" rtlCol="0">
              <a:spAutoFit/>
            </a:bodyPr>
            <a:lstStyle/>
            <a:p>
              <a:r>
                <a:rPr lang="fr-FR" sz="1600" b="1" dirty="0"/>
                <a:t>Chromatine condensée (ou hétérochromatine)</a:t>
              </a:r>
            </a:p>
          </p:txBody>
        </p:sp>
        <p:grpSp>
          <p:nvGrpSpPr>
            <p:cNvPr id="12" name="Groupe 11"/>
            <p:cNvGrpSpPr/>
            <p:nvPr/>
          </p:nvGrpSpPr>
          <p:grpSpPr>
            <a:xfrm>
              <a:off x="3511522" y="1339836"/>
              <a:ext cx="648072" cy="307777"/>
              <a:chOff x="5112060" y="588074"/>
              <a:chExt cx="648072" cy="307777"/>
            </a:xfrm>
          </p:grpSpPr>
          <p:sp>
            <p:nvSpPr>
              <p:cNvPr id="13" name="Ellipse 12"/>
              <p:cNvSpPr/>
              <p:nvPr/>
            </p:nvSpPr>
            <p:spPr>
              <a:xfrm>
                <a:off x="5292080" y="620688"/>
                <a:ext cx="288032" cy="273629"/>
              </a:xfrm>
              <a:prstGeom prst="ellipse">
                <a:avLst/>
              </a:prstGeom>
              <a:solidFill>
                <a:srgbClr val="FF373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5112060" y="588074"/>
                <a:ext cx="648072" cy="307777"/>
              </a:xfrm>
              <a:prstGeom prst="rect">
                <a:avLst/>
              </a:prstGeom>
              <a:noFill/>
            </p:spPr>
            <p:txBody>
              <a:bodyPr wrap="square" rtlCol="0">
                <a:spAutoFit/>
              </a:bodyPr>
              <a:lstStyle/>
              <a:p>
                <a:pPr algn="ctr"/>
                <a:r>
                  <a:rPr lang="fr-FR" sz="1400" b="1" dirty="0" err="1"/>
                  <a:t>Ac</a:t>
                </a:r>
                <a:endParaRPr lang="fr-FR" sz="1400" b="1" dirty="0"/>
              </a:p>
            </p:txBody>
          </p:sp>
        </p:grpSp>
        <p:grpSp>
          <p:nvGrpSpPr>
            <p:cNvPr id="15" name="Groupe 14"/>
            <p:cNvGrpSpPr/>
            <p:nvPr/>
          </p:nvGrpSpPr>
          <p:grpSpPr>
            <a:xfrm>
              <a:off x="2745954" y="1341370"/>
              <a:ext cx="648072" cy="307777"/>
              <a:chOff x="5112060" y="588074"/>
              <a:chExt cx="648072" cy="307777"/>
            </a:xfrm>
          </p:grpSpPr>
          <p:sp>
            <p:nvSpPr>
              <p:cNvPr id="16" name="Ellipse 15"/>
              <p:cNvSpPr/>
              <p:nvPr/>
            </p:nvSpPr>
            <p:spPr>
              <a:xfrm>
                <a:off x="5292080" y="620688"/>
                <a:ext cx="288032" cy="273629"/>
              </a:xfrm>
              <a:prstGeom prst="ellipse">
                <a:avLst/>
              </a:prstGeom>
              <a:solidFill>
                <a:srgbClr val="FF373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5112060" y="588074"/>
                <a:ext cx="648072" cy="307777"/>
              </a:xfrm>
              <a:prstGeom prst="rect">
                <a:avLst/>
              </a:prstGeom>
              <a:noFill/>
            </p:spPr>
            <p:txBody>
              <a:bodyPr wrap="square" rtlCol="0">
                <a:spAutoFit/>
              </a:bodyPr>
              <a:lstStyle/>
              <a:p>
                <a:pPr algn="ctr"/>
                <a:r>
                  <a:rPr lang="fr-FR" sz="1400" b="1" dirty="0" err="1"/>
                  <a:t>Ac</a:t>
                </a:r>
                <a:endParaRPr lang="fr-FR" sz="1400" b="1" dirty="0"/>
              </a:p>
            </p:txBody>
          </p:sp>
        </p:grpSp>
        <p:grpSp>
          <p:nvGrpSpPr>
            <p:cNvPr id="18" name="Groupe 17"/>
            <p:cNvGrpSpPr/>
            <p:nvPr/>
          </p:nvGrpSpPr>
          <p:grpSpPr>
            <a:xfrm>
              <a:off x="1880491" y="1345413"/>
              <a:ext cx="648072" cy="307777"/>
              <a:chOff x="5112060" y="588074"/>
              <a:chExt cx="648072" cy="307777"/>
            </a:xfrm>
          </p:grpSpPr>
          <p:sp>
            <p:nvSpPr>
              <p:cNvPr id="19" name="Ellipse 18"/>
              <p:cNvSpPr/>
              <p:nvPr/>
            </p:nvSpPr>
            <p:spPr>
              <a:xfrm>
                <a:off x="5292080" y="620688"/>
                <a:ext cx="288032" cy="273629"/>
              </a:xfrm>
              <a:prstGeom prst="ellipse">
                <a:avLst/>
              </a:prstGeom>
              <a:solidFill>
                <a:srgbClr val="FF373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5112060" y="588074"/>
                <a:ext cx="648072" cy="307777"/>
              </a:xfrm>
              <a:prstGeom prst="rect">
                <a:avLst/>
              </a:prstGeom>
              <a:noFill/>
            </p:spPr>
            <p:txBody>
              <a:bodyPr wrap="square" rtlCol="0">
                <a:spAutoFit/>
              </a:bodyPr>
              <a:lstStyle/>
              <a:p>
                <a:pPr algn="ctr"/>
                <a:r>
                  <a:rPr lang="fr-FR" sz="1400" b="1" dirty="0" err="1"/>
                  <a:t>Ac</a:t>
                </a:r>
                <a:endParaRPr lang="fr-FR" sz="1400" b="1" dirty="0"/>
              </a:p>
            </p:txBody>
          </p:sp>
        </p:grpSp>
        <p:grpSp>
          <p:nvGrpSpPr>
            <p:cNvPr id="21" name="Groupe 20"/>
            <p:cNvGrpSpPr/>
            <p:nvPr/>
          </p:nvGrpSpPr>
          <p:grpSpPr>
            <a:xfrm>
              <a:off x="1115616" y="1352875"/>
              <a:ext cx="648072" cy="307777"/>
              <a:chOff x="5112060" y="588074"/>
              <a:chExt cx="648072" cy="307777"/>
            </a:xfrm>
          </p:grpSpPr>
          <p:sp>
            <p:nvSpPr>
              <p:cNvPr id="22" name="Ellipse 21"/>
              <p:cNvSpPr/>
              <p:nvPr/>
            </p:nvSpPr>
            <p:spPr>
              <a:xfrm>
                <a:off x="5292080" y="620688"/>
                <a:ext cx="288032" cy="273629"/>
              </a:xfrm>
              <a:prstGeom prst="ellipse">
                <a:avLst/>
              </a:prstGeom>
              <a:solidFill>
                <a:srgbClr val="FF373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5112060" y="588074"/>
                <a:ext cx="648072" cy="307777"/>
              </a:xfrm>
              <a:prstGeom prst="rect">
                <a:avLst/>
              </a:prstGeom>
              <a:noFill/>
            </p:spPr>
            <p:txBody>
              <a:bodyPr wrap="square" rtlCol="0">
                <a:spAutoFit/>
              </a:bodyPr>
              <a:lstStyle/>
              <a:p>
                <a:pPr algn="ctr"/>
                <a:r>
                  <a:rPr lang="fr-FR" sz="1400" b="1" dirty="0" err="1"/>
                  <a:t>Ac</a:t>
                </a:r>
                <a:endParaRPr lang="fr-FR" sz="1400" b="1" dirty="0"/>
              </a:p>
            </p:txBody>
          </p:sp>
        </p:grpSp>
        <p:grpSp>
          <p:nvGrpSpPr>
            <p:cNvPr id="24" name="Groupe 23"/>
            <p:cNvGrpSpPr/>
            <p:nvPr/>
          </p:nvGrpSpPr>
          <p:grpSpPr>
            <a:xfrm>
              <a:off x="4139952" y="5337095"/>
              <a:ext cx="648072" cy="307777"/>
              <a:chOff x="5112060" y="588074"/>
              <a:chExt cx="648072" cy="307777"/>
            </a:xfrm>
          </p:grpSpPr>
          <p:sp>
            <p:nvSpPr>
              <p:cNvPr id="25" name="Ellipse 24"/>
              <p:cNvSpPr/>
              <p:nvPr/>
            </p:nvSpPr>
            <p:spPr>
              <a:xfrm>
                <a:off x="5292080" y="620688"/>
                <a:ext cx="288032" cy="273629"/>
              </a:xfrm>
              <a:prstGeom prst="ellipse">
                <a:avLst/>
              </a:prstGeom>
              <a:solidFill>
                <a:srgbClr val="FF373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p:cNvSpPr txBox="1"/>
              <p:nvPr/>
            </p:nvSpPr>
            <p:spPr>
              <a:xfrm>
                <a:off x="5112060" y="588074"/>
                <a:ext cx="648072" cy="307777"/>
              </a:xfrm>
              <a:prstGeom prst="rect">
                <a:avLst/>
              </a:prstGeom>
              <a:noFill/>
            </p:spPr>
            <p:txBody>
              <a:bodyPr wrap="square" rtlCol="0">
                <a:spAutoFit/>
              </a:bodyPr>
              <a:lstStyle/>
              <a:p>
                <a:pPr algn="ctr"/>
                <a:r>
                  <a:rPr lang="fr-FR" sz="1400" b="1" dirty="0" err="1"/>
                  <a:t>Ac</a:t>
                </a:r>
                <a:endParaRPr lang="fr-FR" sz="1400" b="1" dirty="0"/>
              </a:p>
            </p:txBody>
          </p:sp>
        </p:grpSp>
        <p:sp>
          <p:nvSpPr>
            <p:cNvPr id="27" name="Rectangle 26"/>
            <p:cNvSpPr/>
            <p:nvPr/>
          </p:nvSpPr>
          <p:spPr>
            <a:xfrm>
              <a:off x="2348543" y="2420888"/>
              <a:ext cx="3153555" cy="864095"/>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p:cNvSpPr txBox="1"/>
            <p:nvPr/>
          </p:nvSpPr>
          <p:spPr>
            <a:xfrm>
              <a:off x="2692953" y="2192028"/>
              <a:ext cx="2585778" cy="338554"/>
            </a:xfrm>
            <a:prstGeom prst="rect">
              <a:avLst/>
            </a:prstGeom>
            <a:solidFill>
              <a:schemeClr val="bg1"/>
            </a:solidFill>
          </p:spPr>
          <p:txBody>
            <a:bodyPr wrap="square" rtlCol="0">
              <a:spAutoFit/>
            </a:bodyPr>
            <a:lstStyle/>
            <a:p>
              <a:pPr algn="ctr"/>
              <a:r>
                <a:rPr lang="fr-FR" sz="1600" b="1" dirty="0"/>
                <a:t>Histone </a:t>
              </a:r>
              <a:r>
                <a:rPr lang="fr-FR" sz="1600" b="1" dirty="0" err="1"/>
                <a:t>acétyltransférase</a:t>
              </a:r>
              <a:endParaRPr lang="fr-FR" sz="1600" b="1" dirty="0"/>
            </a:p>
          </p:txBody>
        </p:sp>
        <p:sp>
          <p:nvSpPr>
            <p:cNvPr id="31" name="Rectangle 30"/>
            <p:cNvSpPr/>
            <p:nvPr/>
          </p:nvSpPr>
          <p:spPr>
            <a:xfrm>
              <a:off x="2677645" y="3284983"/>
              <a:ext cx="958251" cy="5760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Arc 27"/>
            <p:cNvSpPr/>
            <p:nvPr/>
          </p:nvSpPr>
          <p:spPr>
            <a:xfrm flipH="1">
              <a:off x="2387166" y="2415311"/>
              <a:ext cx="1006860" cy="1445737"/>
            </a:xfrm>
            <a:prstGeom prst="arc">
              <a:avLst>
                <a:gd name="adj1" fmla="val 16196819"/>
                <a:gd name="adj2" fmla="val 5174412"/>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0" name="ZoneTexte 29"/>
            <p:cNvSpPr txBox="1"/>
            <p:nvPr/>
          </p:nvSpPr>
          <p:spPr>
            <a:xfrm>
              <a:off x="2837474" y="3630506"/>
              <a:ext cx="2002107" cy="338554"/>
            </a:xfrm>
            <a:prstGeom prst="rect">
              <a:avLst/>
            </a:prstGeom>
            <a:solidFill>
              <a:schemeClr val="bg1"/>
            </a:solidFill>
          </p:spPr>
          <p:txBody>
            <a:bodyPr wrap="square" rtlCol="0">
              <a:spAutoFit/>
            </a:bodyPr>
            <a:lstStyle/>
            <a:p>
              <a:pPr algn="ctr"/>
              <a:r>
                <a:rPr lang="fr-FR" sz="1600" b="1" dirty="0"/>
                <a:t>Histone </a:t>
              </a:r>
              <a:r>
                <a:rPr lang="fr-FR" sz="1600" b="1" dirty="0" err="1"/>
                <a:t>désacétylase</a:t>
              </a:r>
              <a:r>
                <a:rPr lang="fr-FR" sz="1600" b="1" dirty="0"/>
                <a:t> </a:t>
              </a:r>
            </a:p>
          </p:txBody>
        </p:sp>
        <p:grpSp>
          <p:nvGrpSpPr>
            <p:cNvPr id="35" name="Groupe 34"/>
            <p:cNvGrpSpPr/>
            <p:nvPr/>
          </p:nvGrpSpPr>
          <p:grpSpPr>
            <a:xfrm>
              <a:off x="4285220" y="1337953"/>
              <a:ext cx="648072" cy="307777"/>
              <a:chOff x="5112060" y="588074"/>
              <a:chExt cx="648072" cy="307777"/>
            </a:xfrm>
          </p:grpSpPr>
          <p:sp>
            <p:nvSpPr>
              <p:cNvPr id="36" name="Ellipse 35"/>
              <p:cNvSpPr/>
              <p:nvPr/>
            </p:nvSpPr>
            <p:spPr>
              <a:xfrm>
                <a:off x="5292080" y="620688"/>
                <a:ext cx="288032" cy="273629"/>
              </a:xfrm>
              <a:prstGeom prst="ellipse">
                <a:avLst/>
              </a:prstGeom>
              <a:solidFill>
                <a:srgbClr val="FF373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ZoneTexte 36"/>
              <p:cNvSpPr txBox="1"/>
              <p:nvPr/>
            </p:nvSpPr>
            <p:spPr>
              <a:xfrm>
                <a:off x="5112060" y="588074"/>
                <a:ext cx="648072" cy="307777"/>
              </a:xfrm>
              <a:prstGeom prst="rect">
                <a:avLst/>
              </a:prstGeom>
              <a:noFill/>
            </p:spPr>
            <p:txBody>
              <a:bodyPr wrap="square" rtlCol="0">
                <a:spAutoFit/>
              </a:bodyPr>
              <a:lstStyle/>
              <a:p>
                <a:pPr algn="ctr"/>
                <a:r>
                  <a:rPr lang="fr-FR" sz="1400" b="1" dirty="0" err="1"/>
                  <a:t>Ac</a:t>
                </a:r>
                <a:endParaRPr lang="fr-FR" sz="1400" b="1" dirty="0"/>
              </a:p>
            </p:txBody>
          </p:sp>
        </p:grpSp>
        <p:grpSp>
          <p:nvGrpSpPr>
            <p:cNvPr id="64" name="Groupe 63"/>
            <p:cNvGrpSpPr/>
            <p:nvPr/>
          </p:nvGrpSpPr>
          <p:grpSpPr>
            <a:xfrm>
              <a:off x="2817286" y="4630884"/>
              <a:ext cx="648072" cy="360040"/>
              <a:chOff x="7812360" y="332656"/>
              <a:chExt cx="648072" cy="360040"/>
            </a:xfrm>
          </p:grpSpPr>
          <p:sp>
            <p:nvSpPr>
              <p:cNvPr id="61" name="Pentagone régulier 60"/>
              <p:cNvSpPr/>
              <p:nvPr/>
            </p:nvSpPr>
            <p:spPr>
              <a:xfrm>
                <a:off x="7956376" y="332656"/>
                <a:ext cx="360040" cy="360040"/>
              </a:xfrm>
              <a:prstGeom prst="pentagon">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ZoneTexte 61"/>
              <p:cNvSpPr txBox="1"/>
              <p:nvPr/>
            </p:nvSpPr>
            <p:spPr>
              <a:xfrm>
                <a:off x="7812360" y="384919"/>
                <a:ext cx="648072" cy="307777"/>
              </a:xfrm>
              <a:prstGeom prst="rect">
                <a:avLst/>
              </a:prstGeom>
              <a:noFill/>
            </p:spPr>
            <p:txBody>
              <a:bodyPr wrap="square" rtlCol="0">
                <a:spAutoFit/>
              </a:bodyPr>
              <a:lstStyle/>
              <a:p>
                <a:pPr algn="ctr"/>
                <a:r>
                  <a:rPr lang="fr-FR" sz="1400" b="1" dirty="0"/>
                  <a:t>Me</a:t>
                </a:r>
              </a:p>
            </p:txBody>
          </p:sp>
        </p:grpSp>
        <p:sp>
          <p:nvSpPr>
            <p:cNvPr id="63" name="Rectangle 62"/>
            <p:cNvSpPr/>
            <p:nvPr/>
          </p:nvSpPr>
          <p:spPr>
            <a:xfrm>
              <a:off x="916574" y="2192028"/>
              <a:ext cx="1415566" cy="1669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5" name="Groupe 64"/>
            <p:cNvGrpSpPr/>
            <p:nvPr/>
          </p:nvGrpSpPr>
          <p:grpSpPr>
            <a:xfrm>
              <a:off x="2277902" y="4638143"/>
              <a:ext cx="648072" cy="360040"/>
              <a:chOff x="7812360" y="332656"/>
              <a:chExt cx="648072" cy="360040"/>
            </a:xfrm>
          </p:grpSpPr>
          <p:sp>
            <p:nvSpPr>
              <p:cNvPr id="66" name="Pentagone régulier 65"/>
              <p:cNvSpPr/>
              <p:nvPr/>
            </p:nvSpPr>
            <p:spPr>
              <a:xfrm>
                <a:off x="7956376" y="332656"/>
                <a:ext cx="360040" cy="360040"/>
              </a:xfrm>
              <a:prstGeom prst="pentagon">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ZoneTexte 66"/>
              <p:cNvSpPr txBox="1"/>
              <p:nvPr/>
            </p:nvSpPr>
            <p:spPr>
              <a:xfrm>
                <a:off x="7812360" y="384919"/>
                <a:ext cx="648072" cy="307777"/>
              </a:xfrm>
              <a:prstGeom prst="rect">
                <a:avLst/>
              </a:prstGeom>
              <a:noFill/>
            </p:spPr>
            <p:txBody>
              <a:bodyPr wrap="square" rtlCol="0">
                <a:spAutoFit/>
              </a:bodyPr>
              <a:lstStyle/>
              <a:p>
                <a:pPr algn="ctr"/>
                <a:r>
                  <a:rPr lang="fr-FR" sz="1400" b="1" dirty="0"/>
                  <a:t>Me</a:t>
                </a:r>
              </a:p>
            </p:txBody>
          </p:sp>
        </p:grpSp>
        <p:grpSp>
          <p:nvGrpSpPr>
            <p:cNvPr id="68" name="Groupe 67"/>
            <p:cNvGrpSpPr/>
            <p:nvPr/>
          </p:nvGrpSpPr>
          <p:grpSpPr>
            <a:xfrm>
              <a:off x="1801213" y="4635227"/>
              <a:ext cx="648072" cy="360040"/>
              <a:chOff x="7812360" y="332656"/>
              <a:chExt cx="648072" cy="360040"/>
            </a:xfrm>
          </p:grpSpPr>
          <p:sp>
            <p:nvSpPr>
              <p:cNvPr id="69" name="Pentagone régulier 68"/>
              <p:cNvSpPr/>
              <p:nvPr/>
            </p:nvSpPr>
            <p:spPr>
              <a:xfrm>
                <a:off x="7956376" y="332656"/>
                <a:ext cx="360040" cy="360040"/>
              </a:xfrm>
              <a:prstGeom prst="pentagon">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ZoneTexte 69"/>
              <p:cNvSpPr txBox="1"/>
              <p:nvPr/>
            </p:nvSpPr>
            <p:spPr>
              <a:xfrm>
                <a:off x="7812360" y="384919"/>
                <a:ext cx="648072" cy="307777"/>
              </a:xfrm>
              <a:prstGeom prst="rect">
                <a:avLst/>
              </a:prstGeom>
              <a:noFill/>
            </p:spPr>
            <p:txBody>
              <a:bodyPr wrap="square" rtlCol="0">
                <a:spAutoFit/>
              </a:bodyPr>
              <a:lstStyle/>
              <a:p>
                <a:pPr algn="ctr"/>
                <a:r>
                  <a:rPr lang="fr-FR" sz="1400" b="1" dirty="0"/>
                  <a:t>Me</a:t>
                </a:r>
              </a:p>
            </p:txBody>
          </p:sp>
        </p:grpSp>
        <p:grpSp>
          <p:nvGrpSpPr>
            <p:cNvPr id="71" name="Groupe 70"/>
            <p:cNvGrpSpPr/>
            <p:nvPr/>
          </p:nvGrpSpPr>
          <p:grpSpPr>
            <a:xfrm>
              <a:off x="1333161" y="4643448"/>
              <a:ext cx="648072" cy="360040"/>
              <a:chOff x="7812360" y="332656"/>
              <a:chExt cx="648072" cy="360040"/>
            </a:xfrm>
          </p:grpSpPr>
          <p:sp>
            <p:nvSpPr>
              <p:cNvPr id="72" name="Pentagone régulier 71"/>
              <p:cNvSpPr/>
              <p:nvPr/>
            </p:nvSpPr>
            <p:spPr>
              <a:xfrm>
                <a:off x="7956376" y="332656"/>
                <a:ext cx="360040" cy="360040"/>
              </a:xfrm>
              <a:prstGeom prst="pentagon">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ZoneTexte 72"/>
              <p:cNvSpPr txBox="1"/>
              <p:nvPr/>
            </p:nvSpPr>
            <p:spPr>
              <a:xfrm>
                <a:off x="7812360" y="384919"/>
                <a:ext cx="648072" cy="307777"/>
              </a:xfrm>
              <a:prstGeom prst="rect">
                <a:avLst/>
              </a:prstGeom>
              <a:noFill/>
            </p:spPr>
            <p:txBody>
              <a:bodyPr wrap="square" rtlCol="0">
                <a:spAutoFit/>
              </a:bodyPr>
              <a:lstStyle/>
              <a:p>
                <a:pPr algn="ctr"/>
                <a:r>
                  <a:rPr lang="fr-FR" sz="1400" b="1" dirty="0"/>
                  <a:t>Me</a:t>
                </a:r>
              </a:p>
            </p:txBody>
          </p:sp>
        </p:grpSp>
        <p:grpSp>
          <p:nvGrpSpPr>
            <p:cNvPr id="74" name="Groupe 73"/>
            <p:cNvGrpSpPr/>
            <p:nvPr/>
          </p:nvGrpSpPr>
          <p:grpSpPr>
            <a:xfrm>
              <a:off x="883416" y="4617317"/>
              <a:ext cx="648072" cy="360040"/>
              <a:chOff x="7812360" y="332656"/>
              <a:chExt cx="648072" cy="360040"/>
            </a:xfrm>
          </p:grpSpPr>
          <p:sp>
            <p:nvSpPr>
              <p:cNvPr id="75" name="Pentagone régulier 74"/>
              <p:cNvSpPr/>
              <p:nvPr/>
            </p:nvSpPr>
            <p:spPr>
              <a:xfrm>
                <a:off x="7956376" y="332656"/>
                <a:ext cx="360040" cy="360040"/>
              </a:xfrm>
              <a:prstGeom prst="pentagon">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ZoneTexte 75"/>
              <p:cNvSpPr txBox="1"/>
              <p:nvPr/>
            </p:nvSpPr>
            <p:spPr>
              <a:xfrm>
                <a:off x="7812360" y="384919"/>
                <a:ext cx="648072" cy="307777"/>
              </a:xfrm>
              <a:prstGeom prst="rect">
                <a:avLst/>
              </a:prstGeom>
              <a:noFill/>
            </p:spPr>
            <p:txBody>
              <a:bodyPr wrap="square" rtlCol="0">
                <a:spAutoFit/>
              </a:bodyPr>
              <a:lstStyle/>
              <a:p>
                <a:pPr algn="ctr"/>
                <a:r>
                  <a:rPr lang="fr-FR" sz="1400" b="1" dirty="0"/>
                  <a:t>Me</a:t>
                </a:r>
              </a:p>
            </p:txBody>
          </p:sp>
        </p:grpSp>
        <p:grpSp>
          <p:nvGrpSpPr>
            <p:cNvPr id="77" name="Groupe 76"/>
            <p:cNvGrpSpPr/>
            <p:nvPr/>
          </p:nvGrpSpPr>
          <p:grpSpPr>
            <a:xfrm>
              <a:off x="5629454" y="5279721"/>
              <a:ext cx="648072" cy="360040"/>
              <a:chOff x="7812360" y="332656"/>
              <a:chExt cx="648072" cy="360040"/>
            </a:xfrm>
          </p:grpSpPr>
          <p:sp>
            <p:nvSpPr>
              <p:cNvPr id="78" name="Pentagone régulier 77"/>
              <p:cNvSpPr/>
              <p:nvPr/>
            </p:nvSpPr>
            <p:spPr>
              <a:xfrm>
                <a:off x="7956376" y="332656"/>
                <a:ext cx="360040" cy="360040"/>
              </a:xfrm>
              <a:prstGeom prst="pentagon">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ZoneTexte 78"/>
              <p:cNvSpPr txBox="1"/>
              <p:nvPr/>
            </p:nvSpPr>
            <p:spPr>
              <a:xfrm>
                <a:off x="7812360" y="384919"/>
                <a:ext cx="648072" cy="307777"/>
              </a:xfrm>
              <a:prstGeom prst="rect">
                <a:avLst/>
              </a:prstGeom>
              <a:noFill/>
            </p:spPr>
            <p:txBody>
              <a:bodyPr wrap="square" rtlCol="0">
                <a:spAutoFit/>
              </a:bodyPr>
              <a:lstStyle/>
              <a:p>
                <a:pPr algn="ctr"/>
                <a:r>
                  <a:rPr lang="fr-FR" sz="1400" b="1" dirty="0"/>
                  <a:t>Me</a:t>
                </a:r>
              </a:p>
            </p:txBody>
          </p:sp>
        </p:grpSp>
        <p:sp>
          <p:nvSpPr>
            <p:cNvPr id="80" name="Rectangle à coins arrondis 79"/>
            <p:cNvSpPr/>
            <p:nvPr/>
          </p:nvSpPr>
          <p:spPr>
            <a:xfrm>
              <a:off x="2145296" y="3630506"/>
              <a:ext cx="276622" cy="4465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ZoneTexte 80"/>
            <p:cNvSpPr txBox="1"/>
            <p:nvPr/>
          </p:nvSpPr>
          <p:spPr>
            <a:xfrm>
              <a:off x="5736231" y="1522303"/>
              <a:ext cx="2182906" cy="415498"/>
            </a:xfrm>
            <a:prstGeom prst="rect">
              <a:avLst/>
            </a:prstGeom>
            <a:solidFill>
              <a:schemeClr val="bg1"/>
            </a:solidFill>
          </p:spPr>
          <p:txBody>
            <a:bodyPr wrap="square" rtlCol="0">
              <a:spAutoFit/>
            </a:bodyPr>
            <a:lstStyle/>
            <a:p>
              <a:pPr algn="ctr"/>
              <a:r>
                <a:rPr lang="fr-FR" sz="1600" b="1" dirty="0"/>
                <a:t>Transcription possible</a:t>
              </a:r>
            </a:p>
            <a:p>
              <a:pPr algn="ctr"/>
              <a:endParaRPr lang="fr-FR" sz="500" b="1" dirty="0"/>
            </a:p>
          </p:txBody>
        </p:sp>
        <p:sp>
          <p:nvSpPr>
            <p:cNvPr id="82" name="ZoneTexte 81"/>
            <p:cNvSpPr txBox="1"/>
            <p:nvPr/>
          </p:nvSpPr>
          <p:spPr>
            <a:xfrm>
              <a:off x="5745220" y="4395406"/>
              <a:ext cx="2427180" cy="415498"/>
            </a:xfrm>
            <a:prstGeom prst="rect">
              <a:avLst/>
            </a:prstGeom>
            <a:solidFill>
              <a:schemeClr val="bg1"/>
            </a:solidFill>
          </p:spPr>
          <p:txBody>
            <a:bodyPr wrap="square" rtlCol="0">
              <a:spAutoFit/>
            </a:bodyPr>
            <a:lstStyle/>
            <a:p>
              <a:pPr algn="ctr"/>
              <a:r>
                <a:rPr lang="fr-FR" sz="1600" b="1" dirty="0"/>
                <a:t>Transcription impossible</a:t>
              </a:r>
            </a:p>
            <a:p>
              <a:pPr algn="ctr"/>
              <a:endParaRPr lang="fr-FR" sz="500" b="1" dirty="0"/>
            </a:p>
          </p:txBody>
        </p:sp>
        <p:sp>
          <p:nvSpPr>
            <p:cNvPr id="84" name="ZoneTexte 83"/>
            <p:cNvSpPr txBox="1"/>
            <p:nvPr/>
          </p:nvSpPr>
          <p:spPr>
            <a:xfrm>
              <a:off x="69496" y="3355150"/>
              <a:ext cx="2002107" cy="584775"/>
            </a:xfrm>
            <a:prstGeom prst="rect">
              <a:avLst/>
            </a:prstGeom>
            <a:solidFill>
              <a:schemeClr val="bg1"/>
            </a:solidFill>
          </p:spPr>
          <p:txBody>
            <a:bodyPr wrap="square" rtlCol="0">
              <a:spAutoFit/>
            </a:bodyPr>
            <a:lstStyle/>
            <a:p>
              <a:pPr algn="ctr"/>
              <a:r>
                <a:rPr lang="fr-FR" sz="1600" b="1" dirty="0"/>
                <a:t>ADN</a:t>
              </a:r>
            </a:p>
            <a:p>
              <a:pPr algn="ctr"/>
              <a:r>
                <a:rPr lang="fr-FR" sz="1600" b="1" dirty="0" err="1"/>
                <a:t>méthyltransférase</a:t>
              </a:r>
              <a:r>
                <a:rPr lang="fr-FR" sz="1600" b="1" dirty="0"/>
                <a:t> </a:t>
              </a:r>
            </a:p>
          </p:txBody>
        </p:sp>
        <p:sp>
          <p:nvSpPr>
            <p:cNvPr id="83" name="Arc 82"/>
            <p:cNvSpPr/>
            <p:nvPr/>
          </p:nvSpPr>
          <p:spPr>
            <a:xfrm>
              <a:off x="1473960" y="2388773"/>
              <a:ext cx="803942" cy="1472275"/>
            </a:xfrm>
            <a:prstGeom prst="arc">
              <a:avLst>
                <a:gd name="adj1" fmla="val 16196819"/>
                <a:gd name="adj2" fmla="val 5178830"/>
              </a:avLst>
            </a:prstGeom>
            <a:ln w="762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5" name="ZoneTexte 84"/>
            <p:cNvSpPr txBox="1"/>
            <p:nvPr/>
          </p:nvSpPr>
          <p:spPr>
            <a:xfrm>
              <a:off x="4622525" y="5450635"/>
              <a:ext cx="1150945" cy="261610"/>
            </a:xfrm>
            <a:prstGeom prst="rect">
              <a:avLst/>
            </a:prstGeom>
            <a:solidFill>
              <a:schemeClr val="bg1"/>
            </a:solidFill>
          </p:spPr>
          <p:txBody>
            <a:bodyPr wrap="square" rtlCol="0">
              <a:spAutoFit/>
            </a:bodyPr>
            <a:lstStyle/>
            <a:p>
              <a:r>
                <a:rPr lang="fr-FR" sz="1100" b="1" dirty="0"/>
                <a:t>Histone acétylée</a:t>
              </a:r>
            </a:p>
          </p:txBody>
        </p:sp>
        <p:sp>
          <p:nvSpPr>
            <p:cNvPr id="86" name="ZoneTexte 85"/>
            <p:cNvSpPr txBox="1"/>
            <p:nvPr/>
          </p:nvSpPr>
          <p:spPr>
            <a:xfrm>
              <a:off x="6141094" y="5451765"/>
              <a:ext cx="2280158" cy="261610"/>
            </a:xfrm>
            <a:prstGeom prst="rect">
              <a:avLst/>
            </a:prstGeom>
            <a:solidFill>
              <a:schemeClr val="bg1"/>
            </a:solidFill>
          </p:spPr>
          <p:txBody>
            <a:bodyPr wrap="square" rtlCol="0">
              <a:spAutoFit/>
            </a:bodyPr>
            <a:lstStyle/>
            <a:p>
              <a:r>
                <a:rPr lang="fr-FR" sz="1100" b="1" dirty="0"/>
                <a:t>ADN </a:t>
              </a:r>
              <a:r>
                <a:rPr lang="fr-FR" sz="1100" b="1" dirty="0" err="1"/>
                <a:t>methylé</a:t>
              </a:r>
              <a:endParaRPr lang="fr-FR" sz="1100" b="1" dirty="0"/>
            </a:p>
          </p:txBody>
        </p:sp>
        <p:sp>
          <p:nvSpPr>
            <p:cNvPr id="87" name="ZoneTexte 86"/>
            <p:cNvSpPr txBox="1"/>
            <p:nvPr/>
          </p:nvSpPr>
          <p:spPr>
            <a:xfrm>
              <a:off x="5773803" y="2361459"/>
              <a:ext cx="983493" cy="276999"/>
            </a:xfrm>
            <a:prstGeom prst="rect">
              <a:avLst/>
            </a:prstGeom>
            <a:solidFill>
              <a:schemeClr val="bg1">
                <a:lumMod val="75000"/>
              </a:schemeClr>
            </a:solidFill>
          </p:spPr>
          <p:txBody>
            <a:bodyPr wrap="square" rtlCol="0">
              <a:spAutoFit/>
            </a:bodyPr>
            <a:lstStyle/>
            <a:p>
              <a:pPr algn="ctr"/>
              <a:r>
                <a:rPr lang="fr-FR" sz="1200" b="1" dirty="0" err="1">
                  <a:solidFill>
                    <a:srgbClr val="FF0000"/>
                  </a:solidFill>
                </a:rPr>
                <a:t>Épiallèle</a:t>
              </a:r>
              <a:r>
                <a:rPr lang="fr-FR" sz="1200" b="1" dirty="0">
                  <a:solidFill>
                    <a:srgbClr val="FF0000"/>
                  </a:solidFill>
                </a:rPr>
                <a:t> 1</a:t>
              </a:r>
            </a:p>
          </p:txBody>
        </p:sp>
        <p:sp>
          <p:nvSpPr>
            <p:cNvPr id="88" name="ZoneTexte 87"/>
            <p:cNvSpPr txBox="1"/>
            <p:nvPr/>
          </p:nvSpPr>
          <p:spPr>
            <a:xfrm>
              <a:off x="5797756" y="3630506"/>
              <a:ext cx="959540" cy="276999"/>
            </a:xfrm>
            <a:prstGeom prst="rect">
              <a:avLst/>
            </a:prstGeom>
            <a:solidFill>
              <a:schemeClr val="bg1">
                <a:lumMod val="75000"/>
              </a:schemeClr>
            </a:solidFill>
          </p:spPr>
          <p:txBody>
            <a:bodyPr wrap="square" rtlCol="0">
              <a:spAutoFit/>
            </a:bodyPr>
            <a:lstStyle/>
            <a:p>
              <a:pPr algn="ctr"/>
              <a:r>
                <a:rPr lang="fr-FR" sz="1200" b="1" dirty="0" err="1">
                  <a:solidFill>
                    <a:srgbClr val="FFFF00"/>
                  </a:solidFill>
                </a:rPr>
                <a:t>Épiallèle</a:t>
              </a:r>
              <a:r>
                <a:rPr lang="fr-FR" sz="1200" b="1" dirty="0">
                  <a:solidFill>
                    <a:srgbClr val="FFFF00"/>
                  </a:solidFill>
                </a:rPr>
                <a:t> 2</a:t>
              </a:r>
            </a:p>
          </p:txBody>
        </p:sp>
        <p:sp>
          <p:nvSpPr>
            <p:cNvPr id="89" name="Rectangle 88"/>
            <p:cNvSpPr/>
            <p:nvPr/>
          </p:nvSpPr>
          <p:spPr>
            <a:xfrm>
              <a:off x="5736231" y="2675332"/>
              <a:ext cx="2685021" cy="881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ZoneTexte 89"/>
            <p:cNvSpPr txBox="1"/>
            <p:nvPr/>
          </p:nvSpPr>
          <p:spPr>
            <a:xfrm>
              <a:off x="6120439" y="2961382"/>
              <a:ext cx="1426822" cy="369332"/>
            </a:xfrm>
            <a:prstGeom prst="rect">
              <a:avLst/>
            </a:prstGeom>
            <a:noFill/>
          </p:spPr>
          <p:txBody>
            <a:bodyPr wrap="square" rtlCol="0">
              <a:spAutoFit/>
            </a:bodyPr>
            <a:lstStyle/>
            <a:p>
              <a:r>
                <a:rPr lang="fr-FR" dirty="0"/>
                <a:t>Adaptation ?</a:t>
              </a:r>
            </a:p>
          </p:txBody>
        </p:sp>
      </p:grpSp>
    </p:spTree>
    <p:extLst>
      <p:ext uri="{BB962C8B-B14F-4D97-AF65-F5344CB8AC3E}">
        <p14:creationId xmlns:p14="http://schemas.microsoft.com/office/powerpoint/2010/main" val="1044013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85646" y="3013502"/>
            <a:ext cx="6372708" cy="830997"/>
          </a:xfrm>
          <a:prstGeom prst="rect">
            <a:avLst/>
          </a:prstGeom>
          <a:noFill/>
        </p:spPr>
        <p:txBody>
          <a:bodyPr wrap="square" rtlCol="0">
            <a:spAutoFit/>
          </a:bodyPr>
          <a:lstStyle/>
          <a:p>
            <a:pPr algn="ctr"/>
            <a:r>
              <a:rPr lang="fr-FR" sz="2400" b="1" dirty="0" smtClean="0">
                <a:solidFill>
                  <a:srgbClr val="FF0000"/>
                </a:solidFill>
              </a:rPr>
              <a:t>6.3 Epigénétique </a:t>
            </a:r>
            <a:r>
              <a:rPr lang="fr-FR" sz="2400" b="1" dirty="0">
                <a:solidFill>
                  <a:srgbClr val="FF0000"/>
                </a:solidFill>
              </a:rPr>
              <a:t>et effets </a:t>
            </a:r>
            <a:r>
              <a:rPr lang="fr-FR" sz="2400" b="1" dirty="0" err="1">
                <a:solidFill>
                  <a:srgbClr val="FF0000"/>
                </a:solidFill>
              </a:rPr>
              <a:t>transgénérationnels</a:t>
            </a:r>
            <a:endParaRPr lang="fr-FR" sz="2400" b="1" dirty="0">
              <a:solidFill>
                <a:srgbClr val="FF0000"/>
              </a:solidFill>
            </a:endParaRPr>
          </a:p>
          <a:p>
            <a:pPr algn="ctr"/>
            <a:endParaRPr lang="fr-FR" sz="2400" b="1" dirty="0">
              <a:solidFill>
                <a:srgbClr val="FF0000"/>
              </a:solidFill>
            </a:endParaRPr>
          </a:p>
        </p:txBody>
      </p:sp>
    </p:spTree>
    <p:extLst>
      <p:ext uri="{BB962C8B-B14F-4D97-AF65-F5344CB8AC3E}">
        <p14:creationId xmlns:p14="http://schemas.microsoft.com/office/powerpoint/2010/main" val="792282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647565" y="435003"/>
            <a:ext cx="7848871" cy="5733496"/>
            <a:chOff x="683568" y="-69053"/>
            <a:chExt cx="7848871" cy="5733496"/>
          </a:xfrm>
        </p:grpSpPr>
        <p:sp>
          <p:nvSpPr>
            <p:cNvPr id="2" name="ZoneTexte 1"/>
            <p:cNvSpPr txBox="1"/>
            <p:nvPr/>
          </p:nvSpPr>
          <p:spPr>
            <a:xfrm>
              <a:off x="683568" y="3032953"/>
              <a:ext cx="7848870" cy="2631490"/>
            </a:xfrm>
            <a:prstGeom prst="rect">
              <a:avLst/>
            </a:prstGeom>
            <a:noFill/>
          </p:spPr>
          <p:txBody>
            <a:bodyPr wrap="square" rtlCol="0">
              <a:spAutoFit/>
            </a:bodyPr>
            <a:lstStyle/>
            <a:p>
              <a:pPr marL="285750" indent="-285750" algn="just">
                <a:buFont typeface="Wingdings 3"/>
                <a:buChar char=""/>
              </a:pPr>
              <a:r>
                <a:rPr lang="fr-FR" sz="1600" dirty="0">
                  <a:sym typeface="Wingdings 3"/>
                </a:rPr>
                <a:t>il y a</a:t>
              </a:r>
              <a:r>
                <a:rPr lang="fr-FR" sz="1600" dirty="0"/>
                <a:t> une diminution de la taille du nouveau-né lorsque les grand-mères ont connu une période de famine en milieu de grossesse.</a:t>
              </a:r>
            </a:p>
            <a:p>
              <a:pPr marL="285750" indent="-285750" algn="just">
                <a:buFont typeface="Wingdings 3"/>
                <a:buChar char=""/>
              </a:pPr>
              <a:endParaRPr lang="fr-FR" sz="500" dirty="0"/>
            </a:p>
            <a:p>
              <a:pPr algn="just"/>
              <a:r>
                <a:rPr lang="fr-FR" sz="1600" dirty="0">
                  <a:sym typeface="Wingdings 3"/>
                </a:rPr>
                <a:t>DONC, la prise de nourriture des </a:t>
              </a:r>
              <a:r>
                <a:rPr lang="fr-FR" sz="1600" dirty="0"/>
                <a:t>grand-mères en cours de grossesse influence le poids de  naissance de leurs petits enfants</a:t>
              </a:r>
            </a:p>
            <a:p>
              <a:pPr marL="285750" indent="-285750" algn="just">
                <a:buFont typeface="Wingdings 3"/>
                <a:buChar char=""/>
              </a:pPr>
              <a:endParaRPr lang="fr-FR" sz="1600" dirty="0"/>
            </a:p>
            <a:p>
              <a:pPr algn="just"/>
              <a:r>
                <a:rPr lang="fr-FR" sz="1600" b="1" dirty="0">
                  <a:solidFill>
                    <a:srgbClr val="FF0000"/>
                  </a:solidFill>
                  <a:sym typeface="Symbol"/>
                </a:rPr>
                <a:t>Hypothèse:</a:t>
              </a:r>
            </a:p>
            <a:p>
              <a:pPr algn="just"/>
              <a:endParaRPr lang="fr-FR" sz="1600" b="1" dirty="0">
                <a:solidFill>
                  <a:srgbClr val="FF0000"/>
                </a:solidFill>
              </a:endParaRPr>
            </a:p>
            <a:p>
              <a:pPr marL="285750" indent="-285750" algn="just">
                <a:buFont typeface="Wingdings 3"/>
                <a:buChar char="¢"/>
              </a:pPr>
              <a:r>
                <a:rPr lang="fr-FR" sz="1600" dirty="0"/>
                <a:t>il existe une </a:t>
              </a:r>
              <a:r>
                <a:rPr lang="fr-FR" sz="1600" b="1" dirty="0">
                  <a:solidFill>
                    <a:srgbClr val="FF0000"/>
                  </a:solidFill>
                </a:rPr>
                <a:t>modulation </a:t>
              </a:r>
              <a:r>
                <a:rPr lang="fr-FR" sz="1600" b="1" dirty="0" err="1">
                  <a:solidFill>
                    <a:srgbClr val="FF0000"/>
                  </a:solidFill>
                </a:rPr>
                <a:t>trans</a:t>
              </a:r>
              <a:r>
                <a:rPr lang="fr-FR" sz="1600" b="1" dirty="0">
                  <a:solidFill>
                    <a:srgbClr val="FF0000"/>
                  </a:solidFill>
                </a:rPr>
                <a:t>-générationnelle </a:t>
              </a:r>
              <a:r>
                <a:rPr lang="fr-FR" sz="1600" dirty="0"/>
                <a:t>de l’expression des gènes (</a:t>
              </a:r>
              <a:r>
                <a:rPr lang="fr-FR" sz="1600" dirty="0">
                  <a:sym typeface="Symbol"/>
                </a:rPr>
                <a:t>IGF2 et IGFR2)</a:t>
              </a:r>
            </a:p>
            <a:p>
              <a:pPr marL="285750" indent="-285750" algn="just">
                <a:buFont typeface="Wingdings 3"/>
                <a:buChar char="¢"/>
              </a:pPr>
              <a:r>
                <a:rPr lang="fr-FR" sz="1600" dirty="0">
                  <a:sym typeface="Symbol"/>
                </a:rPr>
                <a:t>le stress subi par une femme a une incidence sur le développement de ces petits-enfants</a:t>
              </a:r>
              <a:endParaRPr lang="fr-FR" sz="1600" dirty="0"/>
            </a:p>
            <a:p>
              <a:pPr algn="just"/>
              <a:endParaRPr lang="fr-FR" sz="1600" dirty="0">
                <a:sym typeface="Symbol"/>
              </a:endParaRPr>
            </a:p>
          </p:txBody>
        </p:sp>
        <p:sp>
          <p:nvSpPr>
            <p:cNvPr id="4" name="ZoneTexte 3"/>
            <p:cNvSpPr txBox="1"/>
            <p:nvPr/>
          </p:nvSpPr>
          <p:spPr>
            <a:xfrm>
              <a:off x="2762384" y="-69053"/>
              <a:ext cx="5770055" cy="2800767"/>
            </a:xfrm>
            <a:prstGeom prst="rect">
              <a:avLst/>
            </a:prstGeom>
            <a:noFill/>
          </p:spPr>
          <p:txBody>
            <a:bodyPr wrap="square" rtlCol="0">
              <a:spAutoFit/>
            </a:bodyPr>
            <a:lstStyle/>
            <a:p>
              <a:pPr algn="just"/>
              <a:r>
                <a:rPr lang="en-US" sz="1600" dirty="0" err="1"/>
                <a:t>Pembrey</a:t>
              </a:r>
              <a:r>
                <a:rPr lang="en-US" sz="1600" dirty="0"/>
                <a:t> M., Imprinting and </a:t>
              </a:r>
              <a:r>
                <a:rPr lang="en-US" sz="1600" dirty="0" err="1"/>
                <a:t>transgenerational</a:t>
              </a:r>
              <a:r>
                <a:rPr lang="en-US" sz="1600" dirty="0"/>
                <a:t> modulation of gene expression; human growth as a model, </a:t>
              </a:r>
              <a:r>
                <a:rPr lang="fr-FR" sz="1600" dirty="0"/>
                <a:t>Acta Genet Med </a:t>
              </a:r>
              <a:r>
                <a:rPr lang="fr-FR" sz="1600" dirty="0" err="1"/>
                <a:t>Gemellol</a:t>
              </a:r>
              <a:r>
                <a:rPr lang="fr-FR" sz="1600" dirty="0"/>
                <a:t> (Roma) </a:t>
              </a:r>
              <a:r>
                <a:rPr lang="fr-FR" sz="1600" b="1" dirty="0"/>
                <a:t>1996</a:t>
              </a:r>
              <a:r>
                <a:rPr lang="fr-FR" sz="1600" dirty="0"/>
                <a:t>; 45(1-2):111-25</a:t>
              </a:r>
            </a:p>
            <a:p>
              <a:pPr algn="just"/>
              <a:endParaRPr lang="fr-FR" sz="1600" dirty="0"/>
            </a:p>
            <a:p>
              <a:pPr algn="just"/>
              <a:r>
                <a:rPr lang="fr-FR" sz="1600" dirty="0"/>
                <a:t>              Marcus </a:t>
              </a:r>
              <a:r>
                <a:rPr lang="fr-FR" sz="1600" dirty="0" err="1"/>
                <a:t>Pembrey</a:t>
              </a:r>
              <a:r>
                <a:rPr lang="fr-FR" sz="1600" dirty="0"/>
                <a:t> travaille à l’époque sur le gène IGF2 et son influence sur la taille des fœtus humain. Une de ses hypothèse de travail était de voir si il y a une corrélation entre la taille du fœtus et la taille du bassin de la mère. Il va étudier de grandes cohortes de femmes avec leur bébés et prendre en compte de nombreux paramètres sur le vécu des mères et de leur proches pour voir ce qui pourrait significativement influencer la taille du nouveau-né.</a:t>
              </a:r>
            </a:p>
          </p:txBody>
        </p:sp>
      </p:grpSp>
      <p:grpSp>
        <p:nvGrpSpPr>
          <p:cNvPr id="3" name="Groupe 2"/>
          <p:cNvGrpSpPr/>
          <p:nvPr/>
        </p:nvGrpSpPr>
        <p:grpSpPr>
          <a:xfrm>
            <a:off x="683568" y="560937"/>
            <a:ext cx="1656184" cy="2674833"/>
            <a:chOff x="810097" y="404664"/>
            <a:chExt cx="1656184" cy="2674833"/>
          </a:xfrm>
        </p:grpSpPr>
        <p:pic>
          <p:nvPicPr>
            <p:cNvPr id="7" name="Image 6"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097" y="404664"/>
              <a:ext cx="1656184" cy="2090058"/>
            </a:xfrm>
            <a:prstGeom prst="rect">
              <a:avLst/>
            </a:prstGeom>
            <a:ln w="3175">
              <a:solidFill>
                <a:schemeClr val="tx1"/>
              </a:solidFill>
            </a:ln>
          </p:spPr>
        </p:pic>
        <p:sp>
          <p:nvSpPr>
            <p:cNvPr id="8" name="ZoneTexte 7"/>
            <p:cNvSpPr txBox="1"/>
            <p:nvPr/>
          </p:nvSpPr>
          <p:spPr>
            <a:xfrm>
              <a:off x="810097" y="2494722"/>
              <a:ext cx="1656184" cy="584775"/>
            </a:xfrm>
            <a:prstGeom prst="rect">
              <a:avLst/>
            </a:prstGeom>
            <a:noFill/>
            <a:ln w="3175">
              <a:solidFill>
                <a:schemeClr val="tx1"/>
              </a:solidFill>
            </a:ln>
          </p:spPr>
          <p:txBody>
            <a:bodyPr wrap="square" rtlCol="0">
              <a:spAutoFit/>
            </a:bodyPr>
            <a:lstStyle/>
            <a:p>
              <a:pPr algn="ctr"/>
              <a:r>
                <a:rPr lang="fr-FR" sz="1600" dirty="0"/>
                <a:t>Marcus PEMBREY</a:t>
              </a:r>
            </a:p>
            <a:p>
              <a:pPr algn="ctr"/>
              <a:r>
                <a:rPr lang="fr-FR" sz="1600" dirty="0"/>
                <a:t>né en 1943</a:t>
              </a:r>
            </a:p>
          </p:txBody>
        </p:sp>
      </p:grpSp>
    </p:spTree>
    <p:extLst>
      <p:ext uri="{BB962C8B-B14F-4D97-AF65-F5344CB8AC3E}">
        <p14:creationId xmlns:p14="http://schemas.microsoft.com/office/powerpoint/2010/main" val="2383933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77634" y="3075057"/>
            <a:ext cx="6588732" cy="830997"/>
          </a:xfrm>
          <a:prstGeom prst="rect">
            <a:avLst/>
          </a:prstGeom>
          <a:solidFill>
            <a:schemeClr val="bg1"/>
          </a:solidFill>
          <a:ln w="3175">
            <a:noFill/>
          </a:ln>
        </p:spPr>
        <p:txBody>
          <a:bodyPr wrap="square" rtlCol="0">
            <a:spAutoFit/>
          </a:bodyPr>
          <a:lstStyle/>
          <a:p>
            <a:pPr algn="ctr"/>
            <a:r>
              <a:rPr lang="fr-FR" sz="2400" b="1" dirty="0">
                <a:solidFill>
                  <a:srgbClr val="FF0000"/>
                </a:solidFill>
              </a:rPr>
              <a:t>1</a:t>
            </a:r>
            <a:r>
              <a:rPr lang="fr-FR" sz="2400" b="1" dirty="0" smtClean="0">
                <a:solidFill>
                  <a:srgbClr val="FF0000"/>
                </a:solidFill>
              </a:rPr>
              <a:t>.2 </a:t>
            </a:r>
            <a:r>
              <a:rPr lang="fr-FR" sz="2400" b="1" dirty="0">
                <a:solidFill>
                  <a:srgbClr val="FF0000"/>
                </a:solidFill>
              </a:rPr>
              <a:t>Les erreurs de réplication de l’ADN polymérase</a:t>
            </a:r>
          </a:p>
          <a:p>
            <a:pPr algn="ctr"/>
            <a:r>
              <a:rPr lang="fr-FR" sz="2400" b="1" dirty="0">
                <a:solidFill>
                  <a:srgbClr val="FF0000"/>
                </a:solidFill>
              </a:rPr>
              <a:t> </a:t>
            </a:r>
          </a:p>
        </p:txBody>
      </p:sp>
    </p:spTree>
    <p:extLst>
      <p:ext uri="{BB962C8B-B14F-4D97-AF65-F5344CB8AC3E}">
        <p14:creationId xmlns:p14="http://schemas.microsoft.com/office/powerpoint/2010/main" val="309837101"/>
      </p:ext>
    </p:extLst>
  </p:cSld>
  <p:clrMapOvr>
    <a:masterClrMapping/>
  </p:clrMapOvr>
  <mc:AlternateContent xmlns:mc="http://schemas.openxmlformats.org/markup-compatibility/2006" xmlns:p14="http://schemas.microsoft.com/office/powerpoint/2010/main">
    <mc:Choice Requires="p14">
      <p:transition spd="slow" p14:dur="2000" advTm="4069"/>
    </mc:Choice>
    <mc:Fallback xmlns="">
      <p:transition spd="slow" advTm="4069"/>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9489" y="476672"/>
            <a:ext cx="6985022" cy="5824671"/>
          </a:xfrm>
          <a:prstGeom prst="rect">
            <a:avLst/>
          </a:prstGeom>
          <a:noFill/>
        </p:spPr>
        <p:txBody>
          <a:bodyPr wrap="square" rtlCol="0">
            <a:spAutoFit/>
          </a:bodyPr>
          <a:lstStyle/>
          <a:p>
            <a:pPr marL="0" lvl="2" algn="just"/>
            <a:r>
              <a:rPr lang="fr-FR" sz="1400" dirty="0">
                <a:sym typeface="Wingdings"/>
              </a:rPr>
              <a:t>	</a:t>
            </a:r>
            <a:r>
              <a:rPr lang="fr-FR" sz="1400" dirty="0">
                <a:cs typeface="Vrinda"/>
              </a:rPr>
              <a:t>En 2005, Marcus  </a:t>
            </a:r>
            <a:r>
              <a:rPr lang="fr-FR" sz="1400" dirty="0" err="1">
                <a:cs typeface="Vrinda"/>
              </a:rPr>
              <a:t>Pembrey</a:t>
            </a:r>
            <a:r>
              <a:rPr lang="fr-FR" sz="1400" dirty="0">
                <a:cs typeface="Vrinda"/>
              </a:rPr>
              <a:t> et Lars </a:t>
            </a:r>
            <a:r>
              <a:rPr lang="fr-FR" sz="1400" dirty="0" err="1">
                <a:cs typeface="Vrinda"/>
              </a:rPr>
              <a:t>Olov</a:t>
            </a:r>
            <a:r>
              <a:rPr lang="fr-FR" sz="1400" dirty="0">
                <a:cs typeface="Vrinda"/>
              </a:rPr>
              <a:t> </a:t>
            </a:r>
            <a:r>
              <a:rPr lang="fr-FR" sz="1400" dirty="0" err="1">
                <a:cs typeface="Vrinda"/>
              </a:rPr>
              <a:t>Bygren</a:t>
            </a:r>
            <a:r>
              <a:rPr lang="fr-FR" sz="1400" dirty="0">
                <a:cs typeface="Vrinda"/>
              </a:rPr>
              <a:t> ont étudient un groupe de 303 habitants nés entre 1880 et 1920 dont les parents et grands-parents (1818 individus) ont toujours vécu à </a:t>
            </a:r>
            <a:r>
              <a:rPr lang="fr-FR" sz="1400" dirty="0" err="1">
                <a:cs typeface="Vrinda"/>
              </a:rPr>
              <a:t>Överkalix</a:t>
            </a:r>
            <a:r>
              <a:rPr lang="fr-FR" sz="1400" dirty="0">
                <a:cs typeface="Vrinda"/>
              </a:rPr>
              <a:t>, un petit village suédois près du cercle polaire qui est resté très isolé au cours du </a:t>
            </a:r>
            <a:r>
              <a:rPr lang="fr-FR" sz="1400" dirty="0" err="1">
                <a:cs typeface="Vrinda"/>
              </a:rPr>
              <a:t>XXéme</a:t>
            </a:r>
            <a:r>
              <a:rPr lang="fr-FR" sz="1400" dirty="0">
                <a:cs typeface="Vrinda"/>
              </a:rPr>
              <a:t> siècle. Il possède des registres d’état-civil et des archives très fiables. On connaît avec exactitude les dates de naissances, les décès et leur causes, mais également l’abondance des récoltes. On peut ainsi savoir, sur plusieurs générations,  qui a connu des périodes de famine et à quel âge. </a:t>
            </a:r>
          </a:p>
          <a:p>
            <a:pPr marL="0" lvl="2" algn="just"/>
            <a:endParaRPr lang="fr-FR" sz="1400" dirty="0">
              <a:sym typeface="Wingdings"/>
            </a:endParaRPr>
          </a:p>
          <a:p>
            <a:pPr marL="0" lvl="2" algn="just"/>
            <a:endParaRPr lang="fr-FR" sz="1400" dirty="0">
              <a:sym typeface="Wingdings"/>
            </a:endParaRPr>
          </a:p>
          <a:p>
            <a:pPr marL="0" lvl="2" algn="just"/>
            <a:endParaRPr lang="fr-FR" sz="1400" dirty="0">
              <a:sym typeface="Wingdings"/>
            </a:endParaRPr>
          </a:p>
          <a:p>
            <a:pPr marL="0" lvl="2" algn="just"/>
            <a:endParaRPr lang="fr-FR" sz="1400" dirty="0">
              <a:sym typeface="Wingdings"/>
            </a:endParaRPr>
          </a:p>
          <a:p>
            <a:pPr marL="0" lvl="2" algn="just"/>
            <a:endParaRPr lang="fr-FR" sz="1400" dirty="0">
              <a:sym typeface="Wingdings"/>
            </a:endParaRPr>
          </a:p>
          <a:p>
            <a:pPr marL="0" lvl="2" algn="just"/>
            <a:endParaRPr lang="fr-FR" sz="1400" dirty="0">
              <a:sym typeface="Wingdings"/>
            </a:endParaRPr>
          </a:p>
          <a:p>
            <a:pPr marL="0" lvl="2" algn="just"/>
            <a:endParaRPr lang="fr-FR" sz="1400" dirty="0">
              <a:sym typeface="Wingdings"/>
            </a:endParaRPr>
          </a:p>
          <a:p>
            <a:pPr marL="0" lvl="2" algn="just"/>
            <a:endParaRPr lang="fr-FR" sz="1400" dirty="0">
              <a:sym typeface="Wingdings"/>
            </a:endParaRPr>
          </a:p>
          <a:p>
            <a:pPr marL="0" lvl="2" algn="just"/>
            <a:endParaRPr lang="fr-FR" sz="1400" dirty="0">
              <a:sym typeface="Wingdings"/>
            </a:endParaRPr>
          </a:p>
          <a:p>
            <a:pPr marL="0" lvl="2" algn="just"/>
            <a:endParaRPr lang="fr-FR" sz="1600" dirty="0">
              <a:sym typeface="Wingdings"/>
            </a:endParaRPr>
          </a:p>
          <a:p>
            <a:pPr marL="0" lvl="2" algn="just"/>
            <a:endParaRPr lang="fr-FR" sz="1050" dirty="0">
              <a:sym typeface="Wingdings"/>
            </a:endParaRPr>
          </a:p>
          <a:p>
            <a:pPr marL="285750" lvl="7" indent="-285750" algn="just">
              <a:buFont typeface="Wingdings"/>
              <a:buChar char="è"/>
            </a:pPr>
            <a:r>
              <a:rPr lang="fr-FR" sz="1400" dirty="0"/>
              <a:t>ce qu’a mangé le grand-père paternel entre 9 et 12 ans (slow </a:t>
            </a:r>
            <a:r>
              <a:rPr lang="fr-FR" sz="1400" dirty="0" err="1"/>
              <a:t>growth</a:t>
            </a:r>
            <a:r>
              <a:rPr lang="fr-FR" sz="1400" dirty="0"/>
              <a:t> </a:t>
            </a:r>
            <a:r>
              <a:rPr lang="fr-FR" sz="1400" dirty="0" err="1"/>
              <a:t>period</a:t>
            </a:r>
            <a:r>
              <a:rPr lang="fr-FR" sz="1400" dirty="0"/>
              <a:t>) a une incidence sur la santé de ses petits-fils (pas sur celle de ses petites filles)</a:t>
            </a:r>
          </a:p>
          <a:p>
            <a:pPr marL="285750" lvl="7" indent="-285750" algn="just">
              <a:buFont typeface="Wingdings"/>
              <a:buChar char="è"/>
            </a:pPr>
            <a:endParaRPr lang="fr-FR" sz="600" dirty="0"/>
          </a:p>
          <a:p>
            <a:pPr marL="0" lvl="7" algn="ctr"/>
            <a:r>
              <a:rPr lang="fr-FR" sz="1600" b="1" dirty="0">
                <a:solidFill>
                  <a:srgbClr val="FF0000"/>
                </a:solidFill>
              </a:rPr>
              <a:t>disette chez le grand-père paternel </a:t>
            </a:r>
            <a:r>
              <a:rPr lang="fr-FR" sz="1600" b="1" dirty="0">
                <a:solidFill>
                  <a:srgbClr val="FF0000"/>
                </a:solidFill>
                <a:sym typeface="Wingdings"/>
              </a:rPr>
              <a:t>  viabilité des petits-fils</a:t>
            </a:r>
            <a:endParaRPr lang="fr-FR" sz="1600" b="1" dirty="0">
              <a:solidFill>
                <a:srgbClr val="FF0000"/>
              </a:solidFill>
            </a:endParaRPr>
          </a:p>
          <a:p>
            <a:pPr marL="0" lvl="6" algn="just"/>
            <a:endParaRPr lang="fr-FR" sz="1400" dirty="0"/>
          </a:p>
          <a:p>
            <a:pPr marL="285750" lvl="7" indent="-285750" algn="just">
              <a:buFont typeface="Wingdings"/>
              <a:buChar char="è"/>
            </a:pPr>
            <a:endParaRPr lang="fr-FR" sz="400" dirty="0"/>
          </a:p>
          <a:p>
            <a:pPr marL="285750" lvl="7" indent="-285750" algn="just">
              <a:buFont typeface="Wingdings"/>
              <a:buChar char="è"/>
            </a:pPr>
            <a:r>
              <a:rPr lang="fr-FR" sz="1400" dirty="0"/>
              <a:t>ce qu’a mangé la grand-mère maternelle entre 8 et 10  ans (slow </a:t>
            </a:r>
            <a:r>
              <a:rPr lang="fr-FR" sz="1400" dirty="0" err="1"/>
              <a:t>growth</a:t>
            </a:r>
            <a:r>
              <a:rPr lang="fr-FR" sz="1400" dirty="0"/>
              <a:t> </a:t>
            </a:r>
            <a:r>
              <a:rPr lang="fr-FR" sz="1400" dirty="0" err="1"/>
              <a:t>period</a:t>
            </a:r>
            <a:r>
              <a:rPr lang="fr-FR" sz="1400" dirty="0"/>
              <a:t> ou grossesse) a une incidence sur la santé de ses petites-filles (pas sur celle de ses petits fils)</a:t>
            </a:r>
          </a:p>
          <a:p>
            <a:pPr marL="285750" lvl="7" indent="-285750" algn="just">
              <a:buFont typeface="Wingdings"/>
              <a:buChar char="è"/>
            </a:pPr>
            <a:endParaRPr lang="fr-FR" sz="600" dirty="0"/>
          </a:p>
          <a:p>
            <a:pPr marL="0" lvl="7" algn="ctr"/>
            <a:r>
              <a:rPr lang="fr-FR" sz="1600" b="1" dirty="0">
                <a:solidFill>
                  <a:srgbClr val="FF0000"/>
                </a:solidFill>
              </a:rPr>
              <a:t>abondance chez la grand-mère paternelle </a:t>
            </a:r>
            <a:r>
              <a:rPr lang="fr-FR" sz="1600" b="1" dirty="0">
                <a:solidFill>
                  <a:srgbClr val="FF0000"/>
                </a:solidFill>
                <a:sym typeface="Wingdings"/>
              </a:rPr>
              <a:t> viabilité des petites-filles</a:t>
            </a:r>
            <a:endParaRPr lang="fr-FR" sz="1600" dirty="0"/>
          </a:p>
        </p:txBody>
      </p:sp>
      <p:sp>
        <p:nvSpPr>
          <p:cNvPr id="7" name="ZoneTexte 6"/>
          <p:cNvSpPr txBox="1"/>
          <p:nvPr/>
        </p:nvSpPr>
        <p:spPr>
          <a:xfrm>
            <a:off x="6391924" y="443105"/>
            <a:ext cx="556340" cy="369332"/>
          </a:xfrm>
          <a:prstGeom prst="rect">
            <a:avLst/>
          </a:prstGeom>
          <a:noFill/>
        </p:spPr>
        <p:txBody>
          <a:bodyPr wrap="square" rtlCol="0">
            <a:spAutoFit/>
          </a:bodyPr>
          <a:lstStyle/>
          <a:p>
            <a:endParaRPr lang="fr-FR" dirty="0"/>
          </a:p>
        </p:txBody>
      </p:sp>
      <p:pic>
        <p:nvPicPr>
          <p:cNvPr id="5" name="Image 4"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3131840" y="2206451"/>
            <a:ext cx="2880320" cy="1942629"/>
          </a:xfrm>
          <a:prstGeom prst="rect">
            <a:avLst/>
          </a:prstGeom>
          <a:ln w="3175">
            <a:solidFill>
              <a:schemeClr val="tx1"/>
            </a:solidFill>
          </a:ln>
        </p:spPr>
      </p:pic>
    </p:spTree>
    <p:extLst>
      <p:ext uri="{BB962C8B-B14F-4D97-AF65-F5344CB8AC3E}">
        <p14:creationId xmlns:p14="http://schemas.microsoft.com/office/powerpoint/2010/main" val="641421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804248" y="3335155"/>
            <a:ext cx="1872208" cy="720080"/>
          </a:xfrm>
          <a:prstGeom prst="rect">
            <a:avLst/>
          </a:prstGeom>
          <a:solidFill>
            <a:schemeClr val="bg1"/>
          </a:solidFill>
        </p:spPr>
        <p:txBody>
          <a:bodyPr wrap="square" rtlCol="0">
            <a:spAutoFit/>
          </a:bodyPr>
          <a:lstStyle/>
          <a:p>
            <a:endParaRPr lang="fr-FR" dirty="0"/>
          </a:p>
        </p:txBody>
      </p:sp>
      <p:sp>
        <p:nvSpPr>
          <p:cNvPr id="4" name="ZoneTexte 3"/>
          <p:cNvSpPr txBox="1"/>
          <p:nvPr/>
        </p:nvSpPr>
        <p:spPr>
          <a:xfrm>
            <a:off x="1079612" y="2492896"/>
            <a:ext cx="6984776" cy="1569660"/>
          </a:xfrm>
          <a:prstGeom prst="rect">
            <a:avLst/>
          </a:prstGeom>
          <a:noFill/>
        </p:spPr>
        <p:txBody>
          <a:bodyPr wrap="square" rtlCol="0">
            <a:spAutoFit/>
          </a:bodyPr>
          <a:lstStyle/>
          <a:p>
            <a:pPr algn="ctr"/>
            <a:r>
              <a:rPr lang="fr-FR" sz="2400" b="1" dirty="0"/>
              <a:t>Comment </a:t>
            </a:r>
            <a:r>
              <a:rPr lang="fr-FR" sz="2400" b="1" dirty="0" smtClean="0"/>
              <a:t>l’alimentation des grands-parents peut influencer la santé des petits-enfants, et ce, d’une façon sexe-dépendante?</a:t>
            </a:r>
            <a:endParaRPr lang="fr-FR" sz="2400" b="1" dirty="0"/>
          </a:p>
          <a:p>
            <a:pPr algn="ctr"/>
            <a:endParaRPr lang="fr-FR" sz="2400" dirty="0"/>
          </a:p>
        </p:txBody>
      </p:sp>
    </p:spTree>
    <p:extLst>
      <p:ext uri="{BB962C8B-B14F-4D97-AF65-F5344CB8AC3E}">
        <p14:creationId xmlns:p14="http://schemas.microsoft.com/office/powerpoint/2010/main" val="1959168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83568" y="1484784"/>
            <a:ext cx="7776864" cy="3170099"/>
          </a:xfrm>
          <a:prstGeom prst="rect">
            <a:avLst/>
          </a:prstGeom>
          <a:noFill/>
        </p:spPr>
        <p:txBody>
          <a:bodyPr wrap="square" rtlCol="0">
            <a:spAutoFit/>
          </a:bodyPr>
          <a:lstStyle/>
          <a:p>
            <a:pPr algn="ctr"/>
            <a:r>
              <a:rPr lang="fr-FR" sz="2000" b="1" dirty="0" smtClean="0"/>
              <a:t>Dans l’étude de Marcus </a:t>
            </a:r>
            <a:r>
              <a:rPr lang="fr-FR" sz="2000" b="1" dirty="0" err="1" smtClean="0"/>
              <a:t>Pembrey</a:t>
            </a:r>
            <a:r>
              <a:rPr lang="fr-FR" sz="2000" b="1" dirty="0" smtClean="0"/>
              <a:t>, il y a deux types de modifications épigénétiques qui sont en cause:</a:t>
            </a:r>
          </a:p>
          <a:p>
            <a:pPr algn="just"/>
            <a:endParaRPr lang="fr-FR" sz="2000" b="1" dirty="0" smtClean="0"/>
          </a:p>
          <a:p>
            <a:pPr marL="285750" indent="-285750" algn="just">
              <a:buFontTx/>
              <a:buChar char="-"/>
            </a:pPr>
            <a:r>
              <a:rPr lang="fr-FR" sz="2000" b="1" dirty="0">
                <a:solidFill>
                  <a:srgbClr val="FF0000"/>
                </a:solidFill>
              </a:rPr>
              <a:t>un programme de modifications épigénétiques lié au sexe </a:t>
            </a:r>
            <a:r>
              <a:rPr lang="fr-FR" sz="2000" b="1" dirty="0"/>
              <a:t>qui est acquis à la </a:t>
            </a:r>
            <a:r>
              <a:rPr lang="fr-FR" sz="2000" b="1" dirty="0" smtClean="0"/>
              <a:t>naissance.</a:t>
            </a:r>
          </a:p>
          <a:p>
            <a:pPr marL="285750" indent="-285750" algn="just">
              <a:buFontTx/>
              <a:buChar char="-"/>
            </a:pPr>
            <a:endParaRPr lang="fr-FR" sz="2000" b="1" dirty="0"/>
          </a:p>
          <a:p>
            <a:pPr marL="285750" indent="-285750" algn="just">
              <a:buFontTx/>
              <a:buChar char="-"/>
            </a:pPr>
            <a:r>
              <a:rPr lang="fr-FR" sz="2000" b="1" dirty="0" smtClean="0"/>
              <a:t>des </a:t>
            </a:r>
            <a:r>
              <a:rPr lang="fr-FR" sz="2000" b="1" dirty="0" smtClean="0">
                <a:solidFill>
                  <a:srgbClr val="FF0000"/>
                </a:solidFill>
              </a:rPr>
              <a:t>modifications épigénétiques dynamiques et réversibles </a:t>
            </a:r>
            <a:r>
              <a:rPr lang="fr-FR" sz="2000" b="1" dirty="0" smtClean="0"/>
              <a:t>qui peuvent êtres dues à </a:t>
            </a:r>
            <a:r>
              <a:rPr lang="fr-FR" sz="2000" b="1" dirty="0" smtClean="0">
                <a:solidFill>
                  <a:srgbClr val="FF0000"/>
                </a:solidFill>
              </a:rPr>
              <a:t>des facteurs environnementaux </a:t>
            </a:r>
            <a:r>
              <a:rPr lang="fr-FR" sz="2000" b="1" dirty="0" smtClean="0"/>
              <a:t>tels que l’alimentation.</a:t>
            </a:r>
          </a:p>
          <a:p>
            <a:pPr marL="285750" indent="-285750" algn="just">
              <a:buFontTx/>
              <a:buChar char="-"/>
            </a:pPr>
            <a:endParaRPr lang="fr-FR" sz="2000" b="1" dirty="0" smtClean="0"/>
          </a:p>
        </p:txBody>
      </p:sp>
    </p:spTree>
    <p:extLst>
      <p:ext uri="{BB962C8B-B14F-4D97-AF65-F5344CB8AC3E}">
        <p14:creationId xmlns:p14="http://schemas.microsoft.com/office/powerpoint/2010/main" val="28486760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185089"/>
            <a:ext cx="8640960" cy="3044111"/>
          </a:xfrm>
          <a:prstGeom prst="rect">
            <a:avLst/>
          </a:prstGeom>
        </p:spPr>
      </p:pic>
      <p:sp>
        <p:nvSpPr>
          <p:cNvPr id="7" name="ZoneTexte 6"/>
          <p:cNvSpPr txBox="1"/>
          <p:nvPr/>
        </p:nvSpPr>
        <p:spPr>
          <a:xfrm>
            <a:off x="2627784" y="744525"/>
            <a:ext cx="3888432" cy="646331"/>
          </a:xfrm>
          <a:prstGeom prst="rect">
            <a:avLst/>
          </a:prstGeom>
          <a:noFill/>
        </p:spPr>
        <p:txBody>
          <a:bodyPr wrap="square" rtlCol="0">
            <a:spAutoFit/>
          </a:bodyPr>
          <a:lstStyle/>
          <a:p>
            <a:pPr algn="ctr"/>
            <a:r>
              <a:rPr lang="fr-FR" b="1" dirty="0"/>
              <a:t>Reprogrammation de l’</a:t>
            </a:r>
            <a:r>
              <a:rPr lang="fr-FR" b="1" dirty="0" err="1"/>
              <a:t>imprinting</a:t>
            </a:r>
            <a:r>
              <a:rPr lang="fr-FR" b="1" dirty="0"/>
              <a:t> lors de la gamétogénèse</a:t>
            </a:r>
          </a:p>
        </p:txBody>
      </p:sp>
    </p:spTree>
    <p:extLst>
      <p:ext uri="{BB962C8B-B14F-4D97-AF65-F5344CB8AC3E}">
        <p14:creationId xmlns:p14="http://schemas.microsoft.com/office/powerpoint/2010/main" val="4041190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lum contrast="20000"/>
          </a:blip>
          <a:stretch>
            <a:fillRect/>
          </a:stretch>
        </p:blipFill>
        <p:spPr>
          <a:xfrm>
            <a:off x="75970" y="540586"/>
            <a:ext cx="9055745" cy="5916455"/>
          </a:xfrm>
          <a:prstGeom prst="rect">
            <a:avLst/>
          </a:prstGeom>
        </p:spPr>
      </p:pic>
      <p:pic>
        <p:nvPicPr>
          <p:cNvPr id="4" name="Image 3"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192" y="6499007"/>
            <a:ext cx="2391109" cy="314369"/>
          </a:xfrm>
          <a:prstGeom prst="rect">
            <a:avLst/>
          </a:prstGeom>
        </p:spPr>
      </p:pic>
      <p:grpSp>
        <p:nvGrpSpPr>
          <p:cNvPr id="14" name="Groupe 13"/>
          <p:cNvGrpSpPr/>
          <p:nvPr/>
        </p:nvGrpSpPr>
        <p:grpSpPr>
          <a:xfrm>
            <a:off x="75970" y="3518589"/>
            <a:ext cx="2285208" cy="1262489"/>
            <a:chOff x="107504" y="3452481"/>
            <a:chExt cx="2285208" cy="1262489"/>
          </a:xfrm>
        </p:grpSpPr>
        <p:sp>
          <p:nvSpPr>
            <p:cNvPr id="6" name="Organigramme : Connecteur 5"/>
            <p:cNvSpPr/>
            <p:nvPr/>
          </p:nvSpPr>
          <p:spPr>
            <a:xfrm>
              <a:off x="1595300" y="3452481"/>
              <a:ext cx="318551" cy="258637"/>
            </a:xfrm>
            <a:prstGeom prst="flowChartConnector">
              <a:avLst/>
            </a:prstGeom>
            <a:noFill/>
            <a:ln>
              <a:solidFill>
                <a:srgbClr val="72AF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7" name="Connecteur droit avec flèche 6"/>
            <p:cNvCxnSpPr>
              <a:stCxn id="12" idx="0"/>
            </p:cNvCxnSpPr>
            <p:nvPr/>
          </p:nvCxnSpPr>
          <p:spPr>
            <a:xfrm flipV="1">
              <a:off x="1250108" y="3711119"/>
              <a:ext cx="401098" cy="696074"/>
            </a:xfrm>
            <a:prstGeom prst="straightConnector1">
              <a:avLst/>
            </a:prstGeom>
            <a:ln w="19050">
              <a:solidFill>
                <a:srgbClr val="72AF2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107504" y="4407193"/>
              <a:ext cx="2285208" cy="307777"/>
            </a:xfrm>
            <a:prstGeom prst="rect">
              <a:avLst/>
            </a:prstGeom>
            <a:noFill/>
            <a:ln w="3175">
              <a:noFill/>
            </a:ln>
          </p:spPr>
          <p:txBody>
            <a:bodyPr wrap="square" rtlCol="0">
              <a:spAutoFit/>
            </a:bodyPr>
            <a:lstStyle/>
            <a:p>
              <a:pPr algn="ctr"/>
              <a:r>
                <a:rPr lang="fr-FR" sz="1400" b="1" i="1" dirty="0">
                  <a:solidFill>
                    <a:srgbClr val="72AF2F"/>
                  </a:solidFill>
                </a:rPr>
                <a:t>Stress </a:t>
              </a:r>
              <a:r>
                <a:rPr lang="fr-FR" sz="1400" b="1" i="1" dirty="0">
                  <a:solidFill>
                    <a:srgbClr val="6EA82E"/>
                  </a:solidFill>
                </a:rPr>
                <a:t>grossesse de la mère</a:t>
              </a:r>
            </a:p>
          </p:txBody>
        </p:sp>
      </p:grpSp>
      <p:grpSp>
        <p:nvGrpSpPr>
          <p:cNvPr id="18" name="Groupe 17"/>
          <p:cNvGrpSpPr/>
          <p:nvPr/>
        </p:nvGrpSpPr>
        <p:grpSpPr>
          <a:xfrm>
            <a:off x="1871700" y="17366"/>
            <a:ext cx="4716524" cy="1035370"/>
            <a:chOff x="1871700" y="17366"/>
            <a:chExt cx="4716524" cy="1035370"/>
          </a:xfrm>
        </p:grpSpPr>
        <p:sp>
          <p:nvSpPr>
            <p:cNvPr id="15" name="ZoneTexte 14"/>
            <p:cNvSpPr txBox="1"/>
            <p:nvPr/>
          </p:nvSpPr>
          <p:spPr>
            <a:xfrm>
              <a:off x="1871700" y="17366"/>
              <a:ext cx="4716524" cy="523220"/>
            </a:xfrm>
            <a:prstGeom prst="rect">
              <a:avLst/>
            </a:prstGeom>
            <a:noFill/>
            <a:ln w="3175">
              <a:noFill/>
            </a:ln>
          </p:spPr>
          <p:txBody>
            <a:bodyPr wrap="square" rtlCol="0">
              <a:spAutoFit/>
            </a:bodyPr>
            <a:lstStyle/>
            <a:p>
              <a:pPr algn="ctr"/>
              <a:r>
                <a:rPr lang="fr-FR" sz="1400" b="1" i="1" dirty="0">
                  <a:solidFill>
                    <a:srgbClr val="6EA82E"/>
                  </a:solidFill>
                </a:rPr>
                <a:t>Stress = </a:t>
              </a:r>
              <a:r>
                <a:rPr lang="fr-FR" sz="1400" b="1" i="1" dirty="0" err="1">
                  <a:solidFill>
                    <a:srgbClr val="6EA82E"/>
                  </a:solidFill>
                </a:rPr>
                <a:t>imprinting</a:t>
              </a:r>
              <a:r>
                <a:rPr lang="fr-FR" sz="1400" b="1" i="1" dirty="0">
                  <a:solidFill>
                    <a:srgbClr val="6EA82E"/>
                  </a:solidFill>
                </a:rPr>
                <a:t> durant la s</a:t>
              </a:r>
              <a:r>
                <a:rPr lang="fr-FR" sz="1400" b="1" i="1" dirty="0" smtClean="0">
                  <a:solidFill>
                    <a:srgbClr val="6EA82E"/>
                  </a:solidFill>
                </a:rPr>
                <a:t>low </a:t>
              </a:r>
              <a:r>
                <a:rPr lang="fr-FR" sz="1400" b="1" i="1" dirty="0" err="1" smtClean="0">
                  <a:solidFill>
                    <a:srgbClr val="6EA82E"/>
                  </a:solidFill>
                </a:rPr>
                <a:t>growth</a:t>
              </a:r>
              <a:r>
                <a:rPr lang="fr-FR" sz="1400" b="1" i="1" dirty="0" smtClean="0">
                  <a:solidFill>
                    <a:srgbClr val="6EA82E"/>
                  </a:solidFill>
                </a:rPr>
                <a:t> </a:t>
              </a:r>
              <a:r>
                <a:rPr lang="fr-FR" sz="1400" b="1" i="1" dirty="0" err="1" smtClean="0">
                  <a:solidFill>
                    <a:srgbClr val="6EA82E"/>
                  </a:solidFill>
                </a:rPr>
                <a:t>period</a:t>
              </a:r>
              <a:r>
                <a:rPr lang="fr-FR" sz="1400" b="1" i="1" dirty="0" smtClean="0">
                  <a:solidFill>
                    <a:srgbClr val="6EA82E"/>
                  </a:solidFill>
                </a:rPr>
                <a:t> </a:t>
              </a:r>
              <a:r>
                <a:rPr lang="fr-FR" sz="1400" b="1" i="1" dirty="0">
                  <a:solidFill>
                    <a:srgbClr val="6EA82E"/>
                  </a:solidFill>
                </a:rPr>
                <a:t>qui résiste à la </a:t>
              </a:r>
              <a:r>
                <a:rPr lang="fr-FR" sz="1400" b="1" i="1" dirty="0" err="1">
                  <a:solidFill>
                    <a:srgbClr val="6EA82E"/>
                  </a:solidFill>
                </a:rPr>
                <a:t>déméthylation</a:t>
              </a:r>
              <a:r>
                <a:rPr lang="fr-FR" sz="1400" b="1" i="1" dirty="0">
                  <a:solidFill>
                    <a:srgbClr val="6EA82E"/>
                  </a:solidFill>
                </a:rPr>
                <a:t> </a:t>
              </a:r>
              <a:r>
                <a:rPr lang="fr-FR" sz="1400" b="1" i="1" dirty="0" smtClean="0">
                  <a:solidFill>
                    <a:srgbClr val="6EA82E"/>
                  </a:solidFill>
                </a:rPr>
                <a:t>globale (transmissions sur 3 générations)</a:t>
              </a:r>
              <a:endParaRPr lang="fr-FR" sz="1400" b="1" i="1" dirty="0">
                <a:solidFill>
                  <a:srgbClr val="6EA82E"/>
                </a:solidFill>
              </a:endParaRPr>
            </a:p>
          </p:txBody>
        </p:sp>
        <p:cxnSp>
          <p:nvCxnSpPr>
            <p:cNvPr id="16" name="Connecteur droit avec flèche 15"/>
            <p:cNvCxnSpPr/>
            <p:nvPr/>
          </p:nvCxnSpPr>
          <p:spPr>
            <a:xfrm>
              <a:off x="3995936" y="476672"/>
              <a:ext cx="0" cy="576064"/>
            </a:xfrm>
            <a:prstGeom prst="straightConnector1">
              <a:avLst/>
            </a:prstGeom>
            <a:ln w="19050">
              <a:solidFill>
                <a:srgbClr val="92D050"/>
              </a:solidFill>
              <a:prstDash val="sysDash"/>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9265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85646" y="2996952"/>
            <a:ext cx="6372708" cy="461665"/>
          </a:xfrm>
          <a:prstGeom prst="rect">
            <a:avLst/>
          </a:prstGeom>
          <a:noFill/>
        </p:spPr>
        <p:txBody>
          <a:bodyPr wrap="square" rtlCol="0">
            <a:spAutoFit/>
          </a:bodyPr>
          <a:lstStyle/>
          <a:p>
            <a:pPr algn="ctr"/>
            <a:r>
              <a:rPr lang="fr-FR" sz="2400" b="1" dirty="0" smtClean="0">
                <a:solidFill>
                  <a:srgbClr val="FF0000"/>
                </a:solidFill>
              </a:rPr>
              <a:t>6.4 Modulations de l’</a:t>
            </a:r>
            <a:r>
              <a:rPr lang="fr-FR" sz="2400" b="1" dirty="0" err="1" smtClean="0">
                <a:solidFill>
                  <a:srgbClr val="FF0000"/>
                </a:solidFill>
              </a:rPr>
              <a:t>épigénome</a:t>
            </a:r>
            <a:endParaRPr lang="fr-FR" sz="2400" b="1" dirty="0">
              <a:solidFill>
                <a:srgbClr val="FF0000"/>
              </a:solidFill>
            </a:endParaRPr>
          </a:p>
        </p:txBody>
      </p:sp>
    </p:spTree>
    <p:extLst>
      <p:ext uri="{BB962C8B-B14F-4D97-AF65-F5344CB8AC3E}">
        <p14:creationId xmlns:p14="http://schemas.microsoft.com/office/powerpoint/2010/main" val="2865984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920621"/>
            <a:ext cx="7902878" cy="4862870"/>
          </a:xfrm>
          <a:prstGeom prst="rect">
            <a:avLst/>
          </a:prstGeom>
          <a:noFill/>
        </p:spPr>
        <p:txBody>
          <a:bodyPr wrap="square" rtlCol="0">
            <a:spAutoFit/>
          </a:bodyPr>
          <a:lstStyle/>
          <a:p>
            <a:pPr algn="ctr"/>
            <a:r>
              <a:rPr lang="fr-FR" sz="1600" b="1" dirty="0" smtClean="0">
                <a:solidFill>
                  <a:srgbClr val="FF0000"/>
                </a:solidFill>
              </a:rPr>
              <a:t>La régulation de  l’</a:t>
            </a:r>
            <a:r>
              <a:rPr lang="fr-FR" sz="1600" b="1" dirty="0" err="1" smtClean="0">
                <a:solidFill>
                  <a:srgbClr val="FF0000"/>
                </a:solidFill>
              </a:rPr>
              <a:t>épigénome</a:t>
            </a:r>
            <a:r>
              <a:rPr lang="fr-FR" sz="1600" b="1" dirty="0" smtClean="0">
                <a:solidFill>
                  <a:srgbClr val="FF0000"/>
                </a:solidFill>
              </a:rPr>
              <a:t> est sous l’influence </a:t>
            </a:r>
            <a:r>
              <a:rPr lang="fr-FR" sz="1600" b="1" dirty="0">
                <a:solidFill>
                  <a:srgbClr val="FF0000"/>
                </a:solidFill>
              </a:rPr>
              <a:t>de l’environnement </a:t>
            </a:r>
            <a:r>
              <a:rPr lang="fr-FR" sz="1600" b="1" dirty="0" smtClean="0">
                <a:solidFill>
                  <a:srgbClr val="FF0000"/>
                </a:solidFill>
              </a:rPr>
              <a:t>et </a:t>
            </a:r>
            <a:r>
              <a:rPr lang="fr-FR" sz="1600" b="1" dirty="0">
                <a:solidFill>
                  <a:srgbClr val="FF0000"/>
                </a:solidFill>
              </a:rPr>
              <a:t>du vieillissement. </a:t>
            </a:r>
            <a:r>
              <a:rPr lang="fr-FR" sz="1600" b="1" dirty="0" smtClean="0">
                <a:solidFill>
                  <a:srgbClr val="FF0000"/>
                </a:solidFill>
              </a:rPr>
              <a:t>Ses mécanismes ne </a:t>
            </a:r>
            <a:r>
              <a:rPr lang="fr-FR" sz="1600" b="1" dirty="0">
                <a:solidFill>
                  <a:srgbClr val="FF0000"/>
                </a:solidFill>
              </a:rPr>
              <a:t>sont pas </a:t>
            </a:r>
            <a:r>
              <a:rPr lang="fr-FR" sz="1600" b="1" dirty="0" smtClean="0">
                <a:solidFill>
                  <a:srgbClr val="FF0000"/>
                </a:solidFill>
              </a:rPr>
              <a:t>encore complètement élucidés.</a:t>
            </a:r>
          </a:p>
          <a:p>
            <a:pPr algn="just"/>
            <a:endParaRPr lang="fr-FR" sz="1400" dirty="0" smtClean="0"/>
          </a:p>
          <a:p>
            <a:pPr indent="-171450" algn="just">
              <a:buFontTx/>
              <a:buChar char="-"/>
            </a:pPr>
            <a:r>
              <a:rPr lang="fr-FR" sz="1200" b="1" dirty="0"/>
              <a:t>l’alimentation: </a:t>
            </a:r>
            <a:r>
              <a:rPr lang="fr-FR" sz="1200" dirty="0"/>
              <a:t>la quantité (les famines) et la qualité de la nourriture peuvent modifier les molécules responsables des modifications. Il faut que l’alimentation fournisse suffisamment de métabolites donneurs de groupements méthyles (folate). Le risque de complications cardio-vasculaires est lié à </a:t>
            </a:r>
            <a:r>
              <a:rPr lang="fr-FR" sz="1200" dirty="0" smtClean="0"/>
              <a:t>l’alimentation </a:t>
            </a:r>
            <a:r>
              <a:rPr lang="fr-FR" sz="1200" dirty="0"/>
              <a:t>des parents et grands-parents lors de leur </a:t>
            </a:r>
            <a:r>
              <a:rPr lang="fr-FR" sz="1200" dirty="0" err="1"/>
              <a:t>pré-adolescence</a:t>
            </a:r>
            <a:r>
              <a:rPr lang="fr-FR" sz="1200" dirty="0"/>
              <a:t> (Siebel,  2010).</a:t>
            </a:r>
          </a:p>
          <a:p>
            <a:pPr marL="171450" indent="-171450" algn="just">
              <a:buFontTx/>
              <a:buChar char="-"/>
            </a:pPr>
            <a:endParaRPr lang="fr-FR" sz="1200" i="1" dirty="0" smtClean="0"/>
          </a:p>
          <a:p>
            <a:pPr algn="just"/>
            <a:r>
              <a:rPr lang="fr-FR" sz="1200" i="1" dirty="0" smtClean="0"/>
              <a:t>- </a:t>
            </a:r>
            <a:r>
              <a:rPr lang="fr-FR" sz="1200" b="1" dirty="0" smtClean="0"/>
              <a:t>les perturbateurs endocriniens: </a:t>
            </a:r>
            <a:r>
              <a:rPr lang="fr-FR" sz="1200" dirty="0" smtClean="0"/>
              <a:t>sont des produits chimiques qui ressemblent à des hormones naturelles et qui peuvent modifier la méthylation des gènes sous </a:t>
            </a:r>
            <a:r>
              <a:rPr lang="fr-FR" sz="1200" dirty="0" err="1" smtClean="0"/>
              <a:t>imprinting</a:t>
            </a:r>
            <a:r>
              <a:rPr lang="fr-FR" sz="1200" dirty="0" smtClean="0"/>
              <a:t> (le Bisphénol A perturbe la méthylation dans les embryons humains de souris et de rat). </a:t>
            </a:r>
            <a:r>
              <a:rPr lang="fr-FR" sz="1200" dirty="0"/>
              <a:t>Certains insecticides (</a:t>
            </a:r>
            <a:r>
              <a:rPr lang="fr-FR" sz="1200" dirty="0" err="1"/>
              <a:t>trichlorfone</a:t>
            </a:r>
            <a:r>
              <a:rPr lang="fr-FR" sz="1200" dirty="0"/>
              <a:t>, </a:t>
            </a:r>
            <a:r>
              <a:rPr lang="fr-FR" sz="1200" dirty="0" err="1"/>
              <a:t>vinclozoline</a:t>
            </a:r>
            <a:r>
              <a:rPr lang="fr-FR" sz="1200" dirty="0"/>
              <a:t>, </a:t>
            </a:r>
            <a:r>
              <a:rPr lang="fr-FR" sz="1200" dirty="0" smtClean="0"/>
              <a:t>atrazine…) ont les mêmes effets.</a:t>
            </a:r>
          </a:p>
          <a:p>
            <a:pPr algn="just"/>
            <a:endParaRPr lang="fr-FR" sz="1200" dirty="0"/>
          </a:p>
          <a:p>
            <a:pPr indent="-171450" algn="just">
              <a:buFontTx/>
              <a:buChar char="-"/>
            </a:pPr>
            <a:r>
              <a:rPr lang="fr-FR" sz="1200" b="1" dirty="0"/>
              <a:t>le tabac: </a:t>
            </a:r>
            <a:r>
              <a:rPr lang="fr-FR" sz="1200" dirty="0"/>
              <a:t>l’exposition au tabac peut augmenter le risque de maladies et de cancers. Dans une étude suédoise (</a:t>
            </a:r>
            <a:r>
              <a:rPr lang="fr-FR" sz="1200" dirty="0" err="1"/>
              <a:t>Besingi</a:t>
            </a:r>
            <a:r>
              <a:rPr lang="fr-FR" sz="1200" dirty="0"/>
              <a:t>, 2013), les chercheurs ont examiné la façon dont les gènes sont modifiés chez les fumeurs et ont identifié un grand nombre de gènes touchés par ces modifications, mais uniquement lorsque le tabac est fumé. Cela suggère des modifications épigénétiques probablement indépendantes des composés du tabac mais associées aux produits de la combustion du tabac.</a:t>
            </a:r>
          </a:p>
          <a:p>
            <a:pPr algn="just"/>
            <a:r>
              <a:rPr lang="fr-FR" sz="1200" dirty="0" smtClean="0"/>
              <a:t>	Une </a:t>
            </a:r>
            <a:r>
              <a:rPr lang="fr-FR" sz="1200" dirty="0"/>
              <a:t>étude sur la méthylation de l’ADN nouveau-nés dont la mère a fumé pendant la grossesse a montré une association entre les niveaux de </a:t>
            </a:r>
            <a:r>
              <a:rPr lang="fr-FR" sz="1200" dirty="0" err="1"/>
              <a:t>cotinine</a:t>
            </a:r>
            <a:r>
              <a:rPr lang="fr-FR" sz="1200" dirty="0"/>
              <a:t> (produit de </a:t>
            </a:r>
            <a:r>
              <a:rPr lang="fr-FR" sz="1200" dirty="0" smtClean="0"/>
              <a:t>dégradation </a:t>
            </a:r>
            <a:r>
              <a:rPr lang="fr-FR" sz="1200" dirty="0"/>
              <a:t>de la nicotine) maternelle et la méthylation de ces ADN (Joubert, 2013</a:t>
            </a:r>
            <a:r>
              <a:rPr lang="fr-FR" sz="1200" dirty="0" smtClean="0"/>
              <a:t>).</a:t>
            </a:r>
          </a:p>
          <a:p>
            <a:pPr algn="just"/>
            <a:endParaRPr lang="fr-FR" sz="1200" dirty="0"/>
          </a:p>
          <a:p>
            <a:pPr algn="just"/>
            <a:r>
              <a:rPr lang="fr-FR" sz="1200" dirty="0" smtClean="0"/>
              <a:t>-</a:t>
            </a:r>
            <a:r>
              <a:rPr lang="fr-FR" sz="1200" b="1" dirty="0" smtClean="0"/>
              <a:t> épigénétique et cancers:</a:t>
            </a:r>
          </a:p>
          <a:p>
            <a:pPr algn="just"/>
            <a:r>
              <a:rPr lang="fr-FR" sz="1200" dirty="0" smtClean="0"/>
              <a:t>	Il </a:t>
            </a:r>
            <a:r>
              <a:rPr lang="fr-FR" sz="1200" dirty="0"/>
              <a:t>existe des gènes </a:t>
            </a:r>
            <a:r>
              <a:rPr lang="fr-FR" sz="1200" dirty="0" smtClean="0"/>
              <a:t>suppresseurs </a:t>
            </a:r>
            <a:r>
              <a:rPr lang="fr-FR" sz="1200" dirty="0"/>
              <a:t>de </a:t>
            </a:r>
            <a:r>
              <a:rPr lang="fr-FR" sz="1200" dirty="0" smtClean="0"/>
              <a:t>tumeurs (Rb,</a:t>
            </a:r>
            <a:r>
              <a:rPr lang="fr-FR" sz="1200" dirty="0"/>
              <a:t> P16 </a:t>
            </a:r>
            <a:r>
              <a:rPr lang="fr-FR" sz="1200" dirty="0" smtClean="0"/>
              <a:t>INK4A, </a:t>
            </a:r>
            <a:r>
              <a:rPr lang="fr-FR" sz="1200" dirty="0"/>
              <a:t>P16 </a:t>
            </a:r>
            <a:r>
              <a:rPr lang="fr-FR" sz="1200" dirty="0" smtClean="0"/>
              <a:t>INK4B, P53, etc…) qui sont des barrières naturelles contre le cancer. De nombreux travaux ont montré que dans certains cancers, ces gènes avaient été inactivés par des modifications de types méthylations.</a:t>
            </a:r>
            <a:endParaRPr lang="fr-FR" sz="1200" dirty="0"/>
          </a:p>
        </p:txBody>
      </p:sp>
    </p:spTree>
    <p:extLst>
      <p:ext uri="{BB962C8B-B14F-4D97-AF65-F5344CB8AC3E}">
        <p14:creationId xmlns:p14="http://schemas.microsoft.com/office/powerpoint/2010/main" val="20601946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p:cNvGrpSpPr/>
          <p:nvPr/>
        </p:nvGrpSpPr>
        <p:grpSpPr>
          <a:xfrm>
            <a:off x="746168" y="620688"/>
            <a:ext cx="7651664" cy="5396074"/>
            <a:chOff x="544069" y="387812"/>
            <a:chExt cx="7651664" cy="5396074"/>
          </a:xfrm>
        </p:grpSpPr>
        <p:sp>
          <p:nvSpPr>
            <p:cNvPr id="2" name="ZoneTexte 1"/>
            <p:cNvSpPr txBox="1"/>
            <p:nvPr/>
          </p:nvSpPr>
          <p:spPr>
            <a:xfrm>
              <a:off x="1608845" y="2700907"/>
              <a:ext cx="5522113"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5400" b="1" i="0" u="none" strike="noStrike" kern="1200" cap="none" spc="0" normalizeH="0" baseline="0" noProof="0" dirty="0">
                  <a:ln>
                    <a:noFill/>
                  </a:ln>
                  <a:solidFill>
                    <a:prstClr val="black"/>
                  </a:solidFill>
                  <a:effectLst/>
                  <a:uLnTx/>
                  <a:uFillTx/>
                  <a:latin typeface="Edwardian Script ITC" pitchFamily="66" charset="0"/>
                  <a:ea typeface="+mn-ea"/>
                  <a:cs typeface="+mn-cs"/>
                </a:rPr>
                <a:t>Merci pour votre attention !</a:t>
              </a:r>
            </a:p>
          </p:txBody>
        </p:sp>
        <p:sp>
          <p:nvSpPr>
            <p:cNvPr id="3" name="ZoneTexte 2"/>
            <p:cNvSpPr txBox="1"/>
            <p:nvPr/>
          </p:nvSpPr>
          <p:spPr>
            <a:xfrm rot="21272501">
              <a:off x="648764" y="387812"/>
              <a:ext cx="418384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600" b="1" i="0" u="none" strike="noStrike" kern="1200" cap="none" spc="0" normalizeH="0" baseline="0" noProof="0" dirty="0" err="1">
                  <a:ln>
                    <a:noFill/>
                  </a:ln>
                  <a:solidFill>
                    <a:srgbClr val="92D050"/>
                  </a:solidFill>
                  <a:effectLst/>
                  <a:uLnTx/>
                  <a:uFillTx/>
                  <a:latin typeface="Edwardian Script ITC" pitchFamily="66" charset="0"/>
                  <a:ea typeface="+mn-ea"/>
                  <a:cs typeface="+mn-cs"/>
                </a:rPr>
                <a:t>Thank</a:t>
              </a:r>
              <a:r>
                <a:rPr kumimoji="0" lang="fr-FR" sz="3600" b="1" i="0" u="none" strike="noStrike" kern="1200" cap="none" spc="0" normalizeH="0" baseline="0" noProof="0" dirty="0">
                  <a:ln>
                    <a:noFill/>
                  </a:ln>
                  <a:solidFill>
                    <a:srgbClr val="92D050"/>
                  </a:solidFill>
                  <a:effectLst/>
                  <a:uLnTx/>
                  <a:uFillTx/>
                  <a:latin typeface="Edwardian Script ITC" pitchFamily="66" charset="0"/>
                  <a:ea typeface="+mn-ea"/>
                  <a:cs typeface="+mn-cs"/>
                </a:rPr>
                <a:t> </a:t>
              </a:r>
              <a:r>
                <a:rPr kumimoji="0" lang="fr-FR" sz="3600" b="1" i="0" u="none" strike="noStrike" kern="1200" cap="none" spc="0" normalizeH="0" baseline="0" noProof="0" dirty="0" err="1">
                  <a:ln>
                    <a:noFill/>
                  </a:ln>
                  <a:solidFill>
                    <a:srgbClr val="92D050"/>
                  </a:solidFill>
                  <a:effectLst/>
                  <a:uLnTx/>
                  <a:uFillTx/>
                  <a:latin typeface="Edwardian Script ITC" pitchFamily="66" charset="0"/>
                  <a:ea typeface="+mn-ea"/>
                  <a:cs typeface="+mn-cs"/>
                </a:rPr>
                <a:t>you</a:t>
              </a:r>
              <a:r>
                <a:rPr kumimoji="0" lang="fr-FR" sz="3600" b="1" i="0" u="none" strike="noStrike" kern="1200" cap="none" spc="0" normalizeH="0" baseline="0" noProof="0" dirty="0">
                  <a:ln>
                    <a:noFill/>
                  </a:ln>
                  <a:solidFill>
                    <a:srgbClr val="92D050"/>
                  </a:solidFill>
                  <a:effectLst/>
                  <a:uLnTx/>
                  <a:uFillTx/>
                  <a:latin typeface="Edwardian Script ITC" pitchFamily="66" charset="0"/>
                  <a:ea typeface="+mn-ea"/>
                  <a:cs typeface="+mn-cs"/>
                </a:rPr>
                <a:t> for </a:t>
              </a:r>
              <a:r>
                <a:rPr kumimoji="0" lang="fr-FR" sz="3600" b="1" i="0" u="none" strike="noStrike" kern="1200" cap="none" spc="0" normalizeH="0" baseline="0" noProof="0" dirty="0" err="1">
                  <a:ln>
                    <a:noFill/>
                  </a:ln>
                  <a:solidFill>
                    <a:srgbClr val="92D050"/>
                  </a:solidFill>
                  <a:effectLst/>
                  <a:uLnTx/>
                  <a:uFillTx/>
                  <a:latin typeface="Edwardian Script ITC" pitchFamily="66" charset="0"/>
                  <a:ea typeface="+mn-ea"/>
                  <a:cs typeface="+mn-cs"/>
                </a:rPr>
                <a:t>your</a:t>
              </a:r>
              <a:r>
                <a:rPr kumimoji="0" lang="fr-FR" sz="3600" b="1" i="0" u="none" strike="noStrike" kern="1200" cap="none" spc="0" normalizeH="0" baseline="0" noProof="0" dirty="0">
                  <a:ln>
                    <a:noFill/>
                  </a:ln>
                  <a:solidFill>
                    <a:srgbClr val="92D050"/>
                  </a:solidFill>
                  <a:effectLst/>
                  <a:uLnTx/>
                  <a:uFillTx/>
                  <a:latin typeface="Edwardian Script ITC" pitchFamily="66" charset="0"/>
                  <a:ea typeface="+mn-ea"/>
                  <a:cs typeface="+mn-cs"/>
                </a:rPr>
                <a:t> attention !</a:t>
              </a:r>
            </a:p>
          </p:txBody>
        </p:sp>
        <p:sp>
          <p:nvSpPr>
            <p:cNvPr id="5" name="ZoneTexte 4"/>
            <p:cNvSpPr txBox="1"/>
            <p:nvPr/>
          </p:nvSpPr>
          <p:spPr>
            <a:xfrm rot="295436">
              <a:off x="4448807" y="1959340"/>
              <a:ext cx="374692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fr-FR" sz="3600" b="1" i="1" u="none" strike="noStrike" kern="1200" cap="none" spc="0" normalizeH="0" baseline="0" noProof="0" dirty="0">
                  <a:ln>
                    <a:noFill/>
                  </a:ln>
                  <a:solidFill>
                    <a:srgbClr val="FF0000"/>
                  </a:solidFill>
                  <a:effectLst/>
                  <a:uLnTx/>
                  <a:uFillTx/>
                  <a:latin typeface="Edwardian Script ITC" panose="030303020407070D0804" pitchFamily="66" charset="0"/>
                  <a:ea typeface="+mn-ea"/>
                  <a:cs typeface="+mn-cs"/>
                </a:rPr>
                <a:t>¡ gracias por su atención !</a:t>
              </a:r>
            </a:p>
          </p:txBody>
        </p:sp>
        <p:sp>
          <p:nvSpPr>
            <p:cNvPr id="7" name="ZoneTexte 6"/>
            <p:cNvSpPr txBox="1"/>
            <p:nvPr/>
          </p:nvSpPr>
          <p:spPr>
            <a:xfrm rot="20480253">
              <a:off x="544069" y="1336259"/>
              <a:ext cx="571244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3200" b="1" i="0" u="none" strike="noStrike" kern="1200" cap="none" spc="0" normalizeH="0" baseline="0" noProof="0" dirty="0">
                  <a:ln>
                    <a:noFill/>
                  </a:ln>
                  <a:solidFill>
                    <a:srgbClr val="4357E7"/>
                  </a:solidFill>
                  <a:effectLst/>
                  <a:uLnTx/>
                  <a:uFillTx/>
                  <a:latin typeface="Edwardian Script ITC" panose="030303020407070D0804" pitchFamily="66" charset="0"/>
                  <a:ea typeface="+mn-ea"/>
                  <a:cs typeface="+mn-cs"/>
                </a:rPr>
                <a:t>Ich danke Ihnen für Ihre Aufmerksamkeit !</a:t>
              </a:r>
              <a:endParaRPr kumimoji="0" lang="fr-FR" sz="3200" b="0" i="0" u="none" strike="noStrike" kern="1200" cap="none" spc="0" normalizeH="0" baseline="0" noProof="0" dirty="0">
                <a:ln>
                  <a:noFill/>
                </a:ln>
                <a:solidFill>
                  <a:srgbClr val="4357E7"/>
                </a:solidFill>
                <a:effectLst/>
                <a:uLnTx/>
                <a:uFillTx/>
                <a:latin typeface="Edwardian Script ITC" panose="030303020407070D0804" pitchFamily="66" charset="0"/>
                <a:ea typeface="+mn-ea"/>
                <a:cs typeface="+mn-cs"/>
              </a:endParaRPr>
            </a:p>
          </p:txBody>
        </p:sp>
        <p:sp>
          <p:nvSpPr>
            <p:cNvPr id="8" name="ZoneTexte 7"/>
            <p:cNvSpPr txBox="1"/>
            <p:nvPr/>
          </p:nvSpPr>
          <p:spPr>
            <a:xfrm rot="210796">
              <a:off x="643253" y="4344425"/>
              <a:ext cx="432048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FFC000"/>
                  </a:solidFill>
                  <a:effectLst/>
                  <a:uLnTx/>
                  <a:uFillTx/>
                  <a:latin typeface="Edwardian Script ITC" pitchFamily="66" charset="0"/>
                  <a:ea typeface="+mn-ea"/>
                  <a:cs typeface="+mn-cs"/>
                </a:rPr>
                <a:t> </a:t>
              </a:r>
              <a:r>
                <a:rPr kumimoji="0" lang="it-IT" sz="3600" b="1" i="0" u="none" strike="noStrike" kern="1200" cap="none" spc="0" normalizeH="0" baseline="0" noProof="0" dirty="0">
                  <a:ln>
                    <a:noFill/>
                  </a:ln>
                  <a:solidFill>
                    <a:srgbClr val="FFC000"/>
                  </a:solidFill>
                  <a:effectLst/>
                  <a:uLnTx/>
                  <a:uFillTx/>
                  <a:latin typeface="Edwardian Script ITC" pitchFamily="66" charset="0"/>
                  <a:ea typeface="+mn-ea"/>
                  <a:cs typeface="+mn-cs"/>
                </a:rPr>
                <a:t>Grazie per la vostra attenzione !</a:t>
              </a:r>
              <a:endParaRPr kumimoji="0" lang="fr-FR" sz="3600" b="1" i="0" u="none" strike="noStrike" kern="1200" cap="none" spc="0" normalizeH="0" baseline="0" noProof="0" dirty="0">
                <a:ln>
                  <a:noFill/>
                </a:ln>
                <a:solidFill>
                  <a:srgbClr val="FFC000"/>
                </a:solidFill>
                <a:effectLst/>
                <a:uLnTx/>
                <a:uFillTx/>
                <a:latin typeface="Edwardian Script ITC" pitchFamily="66" charset="0"/>
                <a:ea typeface="+mn-ea"/>
                <a:cs typeface="+mn-cs"/>
              </a:endParaRPr>
            </a:p>
          </p:txBody>
        </p:sp>
        <p:sp>
          <p:nvSpPr>
            <p:cNvPr id="10" name="Rectangle 1"/>
            <p:cNvSpPr>
              <a:spLocks noChangeArrowheads="1"/>
            </p:cNvSpPr>
            <p:nvPr/>
          </p:nvSpPr>
          <p:spPr bwMode="auto">
            <a:xfrm rot="231988">
              <a:off x="5527259" y="1320804"/>
              <a:ext cx="23166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fr-FR" sz="3600" b="1" i="1" u="none" strike="noStrike" kern="1200" cap="none" spc="0" normalizeH="0" baseline="0" noProof="0" dirty="0">
                  <a:ln>
                    <a:noFill/>
                  </a:ln>
                  <a:solidFill>
                    <a:srgbClr val="4BACC6">
                      <a:lumMod val="60000"/>
                      <a:lumOff val="40000"/>
                    </a:srgbClr>
                  </a:solidFill>
                  <a:effectLst/>
                  <a:uLnTx/>
                  <a:uFillTx/>
                  <a:latin typeface="Edwardian Script ITC" panose="030303020407070D0804" pitchFamily="66" charset="0"/>
                  <a:ea typeface="+mn-ea"/>
                  <a:cs typeface="Arial" panose="020B0604020202020204" pitchFamily="34" charset="0"/>
                </a:rPr>
                <a:t>شكرا لانتباهك</a:t>
              </a:r>
              <a:r>
                <a:rPr kumimoji="0" lang="fr-FR" altLang="fr-FR" sz="3600" b="1" i="1" u="none" strike="noStrike" kern="1200" cap="none" spc="0" normalizeH="0" baseline="0" noProof="0" dirty="0">
                  <a:ln>
                    <a:noFill/>
                  </a:ln>
                  <a:solidFill>
                    <a:srgbClr val="4BACC6">
                      <a:lumMod val="60000"/>
                      <a:lumOff val="40000"/>
                    </a:srgbClr>
                  </a:solidFill>
                  <a:effectLst/>
                  <a:uLnTx/>
                  <a:uFillTx/>
                  <a:latin typeface="Edwardian Script ITC" panose="030303020407070D0804" pitchFamily="66" charset="0"/>
                  <a:ea typeface="+mn-ea"/>
                  <a:cs typeface="+mn-cs"/>
                </a:rPr>
                <a:t> </a:t>
              </a:r>
            </a:p>
          </p:txBody>
        </p:sp>
        <p:sp>
          <p:nvSpPr>
            <p:cNvPr id="12" name="Rectangle 2"/>
            <p:cNvSpPr>
              <a:spLocks noChangeArrowheads="1"/>
            </p:cNvSpPr>
            <p:nvPr/>
          </p:nvSpPr>
          <p:spPr bwMode="auto">
            <a:xfrm rot="20968722">
              <a:off x="4111661" y="5137555"/>
              <a:ext cx="304602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fr-FR" sz="3600" b="1" i="0" u="none" strike="noStrike" kern="1200" cap="none" spc="0" normalizeH="0" baseline="0" noProof="0" dirty="0">
                  <a:ln>
                    <a:noFill/>
                  </a:ln>
                  <a:solidFill>
                    <a:srgbClr val="00B050"/>
                  </a:solidFill>
                  <a:effectLst/>
                  <a:uLnTx/>
                  <a:uFillTx/>
                  <a:latin typeface="Edwardian Script ITC" panose="030303020407070D0804" pitchFamily="66" charset="0"/>
                  <a:ea typeface="宋体" panose="02010600030101010101" pitchFamily="2" charset="-122"/>
                  <a:cs typeface="+mn-cs"/>
                </a:rPr>
                <a:t>感谢您的关注 </a:t>
              </a:r>
            </a:p>
          </p:txBody>
        </p:sp>
        <p:sp>
          <p:nvSpPr>
            <p:cNvPr id="13" name="Rectangle 3"/>
            <p:cNvSpPr>
              <a:spLocks noChangeArrowheads="1"/>
            </p:cNvSpPr>
            <p:nvPr/>
          </p:nvSpPr>
          <p:spPr bwMode="auto">
            <a:xfrm>
              <a:off x="4078257" y="3874461"/>
              <a:ext cx="39609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altLang="fr-FR" sz="2000" b="1" i="0" u="none" strike="noStrike" kern="1200" cap="none" spc="0" normalizeH="0" baseline="0" noProof="0" dirty="0">
                  <a:ln>
                    <a:noFill/>
                  </a:ln>
                  <a:solidFill>
                    <a:srgbClr val="8037B7"/>
                  </a:solidFill>
                  <a:effectLst/>
                  <a:uLnTx/>
                  <a:uFillTx/>
                  <a:latin typeface="Edwardian Script ITC" panose="030303020407070D0804" pitchFamily="66" charset="0"/>
                  <a:ea typeface="+mn-ea"/>
                  <a:cs typeface="+mn-cs"/>
                </a:rPr>
                <a:t>Ευχαριστώ για την προσοχή σας </a:t>
              </a:r>
            </a:p>
          </p:txBody>
        </p:sp>
      </p:grpSp>
    </p:spTree>
    <p:extLst>
      <p:ext uri="{BB962C8B-B14F-4D97-AF65-F5344CB8AC3E}">
        <p14:creationId xmlns:p14="http://schemas.microsoft.com/office/powerpoint/2010/main" val="1048530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683568" y="443573"/>
            <a:ext cx="7200800" cy="5904656"/>
            <a:chOff x="179512" y="443573"/>
            <a:chExt cx="7200800" cy="5904656"/>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443573"/>
              <a:ext cx="2952328" cy="5904656"/>
            </a:xfrm>
            <a:prstGeom prst="rect">
              <a:avLst/>
            </a:prstGeom>
          </p:spPr>
        </p:pic>
        <p:sp>
          <p:nvSpPr>
            <p:cNvPr id="3" name="ZoneTexte 2"/>
            <p:cNvSpPr txBox="1"/>
            <p:nvPr/>
          </p:nvSpPr>
          <p:spPr>
            <a:xfrm>
              <a:off x="179512" y="2420888"/>
              <a:ext cx="3960440" cy="2062103"/>
            </a:xfrm>
            <a:prstGeom prst="rect">
              <a:avLst/>
            </a:prstGeom>
            <a:noFill/>
          </p:spPr>
          <p:txBody>
            <a:bodyPr wrap="square" rtlCol="0">
              <a:spAutoFit/>
            </a:bodyPr>
            <a:lstStyle/>
            <a:p>
              <a:pPr algn="ctr"/>
              <a:r>
                <a:rPr lang="fr-FR" sz="1600" b="1" dirty="0"/>
                <a:t>Les </a:t>
              </a:r>
              <a:r>
                <a:rPr lang="fr-FR" sz="1600" b="1" dirty="0">
                  <a:solidFill>
                    <a:srgbClr val="FF0000"/>
                  </a:solidFill>
                </a:rPr>
                <a:t>ADN polymérases </a:t>
              </a:r>
              <a:r>
                <a:rPr lang="fr-FR" sz="1600" b="1" dirty="0"/>
                <a:t>sont les enzymes qui synthétisent l’ADN. A partir d’un brin monocaténaire, elles polymérisent les bases ATGC pour faire le brin complémentaire. Le brin néoformé avance de 5’ en 3</a:t>
              </a:r>
              <a:r>
                <a:rPr lang="fr-FR" sz="1600" b="1" dirty="0" smtClean="0"/>
                <a:t>’</a:t>
              </a:r>
            </a:p>
            <a:p>
              <a:pPr algn="ctr"/>
              <a:endParaRPr lang="fr-FR" sz="1600" b="1" dirty="0"/>
            </a:p>
            <a:p>
              <a:pPr algn="ctr"/>
              <a:r>
                <a:rPr lang="fr-FR" sz="1600" dirty="0" smtClean="0"/>
                <a:t>(chapitre 3: la réplication de l’ADN,</a:t>
              </a:r>
            </a:p>
            <a:p>
              <a:pPr algn="ctr"/>
              <a:r>
                <a:rPr lang="fr-FR" sz="1600" dirty="0" smtClean="0"/>
                <a:t> BIOL203 Nicolas Dubois)</a:t>
              </a:r>
              <a:endParaRPr lang="fr-FR" sz="1600" dirty="0"/>
            </a:p>
          </p:txBody>
        </p:sp>
      </p:grpSp>
    </p:spTree>
    <p:extLst>
      <p:ext uri="{BB962C8B-B14F-4D97-AF65-F5344CB8AC3E}">
        <p14:creationId xmlns:p14="http://schemas.microsoft.com/office/powerpoint/2010/main" val="36261674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p:cNvGrpSpPr/>
          <p:nvPr/>
        </p:nvGrpSpPr>
        <p:grpSpPr>
          <a:xfrm>
            <a:off x="555131" y="1614438"/>
            <a:ext cx="8033739" cy="4478858"/>
            <a:chOff x="611560" y="1073160"/>
            <a:chExt cx="8033739" cy="4478858"/>
          </a:xfrm>
        </p:grpSpPr>
        <p:grpSp>
          <p:nvGrpSpPr>
            <p:cNvPr id="3" name="Groupe 2"/>
            <p:cNvGrpSpPr/>
            <p:nvPr/>
          </p:nvGrpSpPr>
          <p:grpSpPr>
            <a:xfrm>
              <a:off x="611560" y="1268760"/>
              <a:ext cx="7138764" cy="4283258"/>
              <a:chOff x="1002618" y="1484784"/>
              <a:chExt cx="7138764" cy="4283258"/>
            </a:xfrm>
          </p:grpSpPr>
          <p:pic>
            <p:nvPicPr>
              <p:cNvPr id="1026" name="Picture 2" descr="http://raymond.rodriguez1.free.fr/Documents/Cellule-genome/mutation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618" y="1484784"/>
                <a:ext cx="7138764" cy="428325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187624" y="1484784"/>
                <a:ext cx="3168351" cy="584775"/>
              </a:xfrm>
              <a:prstGeom prst="rect">
                <a:avLst/>
              </a:prstGeom>
              <a:noFill/>
            </p:spPr>
            <p:txBody>
              <a:bodyPr wrap="square" rtlCol="0">
                <a:spAutoFit/>
              </a:bodyPr>
              <a:lstStyle/>
              <a:p>
                <a:pPr algn="ctr"/>
                <a:r>
                  <a:rPr lang="fr-FR" sz="1600" dirty="0"/>
                  <a:t>défaillance du système de</a:t>
                </a:r>
              </a:p>
              <a:p>
                <a:pPr algn="ctr"/>
                <a:r>
                  <a:rPr lang="fr-FR" sz="1600" dirty="0"/>
                  <a:t> relecture de l’ADN polymérase</a:t>
                </a:r>
              </a:p>
            </p:txBody>
          </p:sp>
          <p:sp>
            <p:nvSpPr>
              <p:cNvPr id="17" name="Ellipse 16"/>
              <p:cNvSpPr/>
              <p:nvPr/>
            </p:nvSpPr>
            <p:spPr>
              <a:xfrm>
                <a:off x="2483768" y="3284984"/>
                <a:ext cx="288032" cy="2880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Connecteur droit avec flèche 19"/>
              <p:cNvCxnSpPr/>
              <p:nvPr/>
            </p:nvCxnSpPr>
            <p:spPr>
              <a:xfrm>
                <a:off x="3419872" y="2131115"/>
                <a:ext cx="0" cy="7218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Ellipse 26"/>
              <p:cNvSpPr/>
              <p:nvPr/>
            </p:nvSpPr>
            <p:spPr>
              <a:xfrm>
                <a:off x="4098962" y="2659542"/>
                <a:ext cx="288032" cy="2880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p:cNvSpPr/>
              <p:nvPr/>
            </p:nvSpPr>
            <p:spPr>
              <a:xfrm>
                <a:off x="5818781" y="3001086"/>
                <a:ext cx="288032" cy="2880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p:cNvSpPr/>
              <p:nvPr/>
            </p:nvSpPr>
            <p:spPr>
              <a:xfrm>
                <a:off x="5860504" y="1663931"/>
                <a:ext cx="288032" cy="2880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3311860" y="3284984"/>
                <a:ext cx="216024" cy="3699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Arc 4"/>
              <p:cNvSpPr/>
              <p:nvPr/>
            </p:nvSpPr>
            <p:spPr>
              <a:xfrm rot="10800000" flipV="1">
                <a:off x="3299716" y="3221645"/>
                <a:ext cx="261348" cy="245546"/>
              </a:xfrm>
              <a:prstGeom prst="arc">
                <a:avLst>
                  <a:gd name="adj1" fmla="val 10946445"/>
                  <a:gd name="adj2" fmla="val 21517782"/>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8" name="Connecteur droit 7"/>
              <p:cNvCxnSpPr/>
              <p:nvPr/>
            </p:nvCxnSpPr>
            <p:spPr>
              <a:xfrm>
                <a:off x="3435127" y="3212976"/>
                <a:ext cx="0" cy="14401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3289197" y="3313303"/>
                <a:ext cx="288032" cy="307777"/>
              </a:xfrm>
              <a:prstGeom prst="rect">
                <a:avLst/>
              </a:prstGeom>
              <a:noFill/>
            </p:spPr>
            <p:txBody>
              <a:bodyPr wrap="square" rtlCol="0">
                <a:spAutoFit/>
              </a:bodyPr>
              <a:lstStyle/>
              <a:p>
                <a:pPr algn="ctr"/>
                <a:r>
                  <a:rPr lang="fr-FR" sz="1400" b="1" dirty="0">
                    <a:latin typeface="Courier New" panose="02070309020205020404" pitchFamily="49" charset="0"/>
                    <a:cs typeface="Courier New" panose="02070309020205020404" pitchFamily="49" charset="0"/>
                  </a:rPr>
                  <a:t>C</a:t>
                </a:r>
              </a:p>
            </p:txBody>
          </p:sp>
          <p:sp>
            <p:nvSpPr>
              <p:cNvPr id="11" name="Ellipse 10"/>
              <p:cNvSpPr/>
              <p:nvPr/>
            </p:nvSpPr>
            <p:spPr>
              <a:xfrm>
                <a:off x="3293045" y="3530531"/>
                <a:ext cx="274691" cy="144016"/>
              </a:xfrm>
              <a:prstGeom prst="ellipse">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Accolade ouvrante 3"/>
            <p:cNvSpPr/>
            <p:nvPr/>
          </p:nvSpPr>
          <p:spPr>
            <a:xfrm flipH="1">
              <a:off x="7262007" y="1363906"/>
              <a:ext cx="247043" cy="1808868"/>
            </a:xfrm>
            <a:prstGeom prst="leftBrace">
              <a:avLst>
                <a:gd name="adj1" fmla="val 29895"/>
                <a:gd name="adj2" fmla="val 48209"/>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6" name="Accolade ouvrante 15"/>
            <p:cNvSpPr/>
            <p:nvPr/>
          </p:nvSpPr>
          <p:spPr>
            <a:xfrm flipH="1">
              <a:off x="7262007" y="3645024"/>
              <a:ext cx="247043" cy="1808868"/>
            </a:xfrm>
            <a:prstGeom prst="leftBrace">
              <a:avLst>
                <a:gd name="adj1" fmla="val 29895"/>
                <a:gd name="adj2" fmla="val 48209"/>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 name="ZoneTexte 6"/>
            <p:cNvSpPr txBox="1"/>
            <p:nvPr/>
          </p:nvSpPr>
          <p:spPr>
            <a:xfrm>
              <a:off x="7503143" y="4226292"/>
              <a:ext cx="1142156" cy="646331"/>
            </a:xfrm>
            <a:prstGeom prst="rect">
              <a:avLst/>
            </a:prstGeom>
            <a:noFill/>
          </p:spPr>
          <p:txBody>
            <a:bodyPr wrap="square" rtlCol="0">
              <a:spAutoFit/>
            </a:bodyPr>
            <a:lstStyle/>
            <a:p>
              <a:pPr algn="ctr"/>
              <a:r>
                <a:rPr lang="fr-FR" dirty="0"/>
                <a:t>½ brins inchangés</a:t>
              </a:r>
            </a:p>
          </p:txBody>
        </p:sp>
        <p:sp>
          <p:nvSpPr>
            <p:cNvPr id="18" name="ZoneTexte 17"/>
            <p:cNvSpPr txBox="1"/>
            <p:nvPr/>
          </p:nvSpPr>
          <p:spPr>
            <a:xfrm>
              <a:off x="7462877" y="1915090"/>
              <a:ext cx="1142156" cy="646331"/>
            </a:xfrm>
            <a:prstGeom prst="rect">
              <a:avLst/>
            </a:prstGeom>
            <a:noFill/>
          </p:spPr>
          <p:txBody>
            <a:bodyPr wrap="square" rtlCol="0">
              <a:spAutoFit/>
            </a:bodyPr>
            <a:lstStyle/>
            <a:p>
              <a:pPr algn="ctr"/>
              <a:r>
                <a:rPr lang="fr-FR" dirty="0"/>
                <a:t>½ brins mutés</a:t>
              </a:r>
            </a:p>
          </p:txBody>
        </p:sp>
        <p:sp>
          <p:nvSpPr>
            <p:cNvPr id="9" name="Ellipse 8"/>
            <p:cNvSpPr/>
            <p:nvPr/>
          </p:nvSpPr>
          <p:spPr>
            <a:xfrm>
              <a:off x="4707578" y="1806409"/>
              <a:ext cx="280874" cy="863694"/>
            </a:xfrm>
            <a:prstGeom prst="ellipse">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p:cNvCxnSpPr/>
            <p:nvPr/>
          </p:nvCxnSpPr>
          <p:spPr>
            <a:xfrm>
              <a:off x="4848015" y="1447907"/>
              <a:ext cx="0" cy="3585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4307955" y="1073160"/>
              <a:ext cx="1080120" cy="369332"/>
            </a:xfrm>
            <a:prstGeom prst="rect">
              <a:avLst/>
            </a:prstGeom>
            <a:noFill/>
          </p:spPr>
          <p:txBody>
            <a:bodyPr wrap="square" rtlCol="0">
              <a:spAutoFit/>
            </a:bodyPr>
            <a:lstStyle/>
            <a:p>
              <a:r>
                <a:rPr lang="fr-FR" b="1" dirty="0"/>
                <a:t>mutation</a:t>
              </a:r>
            </a:p>
          </p:txBody>
        </p:sp>
      </p:grpSp>
      <p:sp>
        <p:nvSpPr>
          <p:cNvPr id="19" name="ZoneTexte 18"/>
          <p:cNvSpPr txBox="1"/>
          <p:nvPr/>
        </p:nvSpPr>
        <p:spPr>
          <a:xfrm>
            <a:off x="3412153" y="548680"/>
            <a:ext cx="2319695" cy="369332"/>
          </a:xfrm>
          <a:prstGeom prst="rect">
            <a:avLst/>
          </a:prstGeom>
          <a:noFill/>
          <a:ln w="3175">
            <a:solidFill>
              <a:schemeClr val="tx1"/>
            </a:solidFill>
          </a:ln>
        </p:spPr>
        <p:txBody>
          <a:bodyPr wrap="square" rtlCol="0">
            <a:spAutoFit/>
          </a:bodyPr>
          <a:lstStyle/>
          <a:p>
            <a:pPr algn="ctr"/>
            <a:r>
              <a:rPr lang="fr-FR" b="1" dirty="0"/>
              <a:t>mutations ponctuelles</a:t>
            </a:r>
          </a:p>
        </p:txBody>
      </p:sp>
    </p:spTree>
    <p:extLst>
      <p:ext uri="{BB962C8B-B14F-4D97-AF65-F5344CB8AC3E}">
        <p14:creationId xmlns:p14="http://schemas.microsoft.com/office/powerpoint/2010/main" val="21157461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71500" y="931367"/>
            <a:ext cx="9037004" cy="5449961"/>
            <a:chOff x="71500" y="798014"/>
            <a:chExt cx="9037004" cy="5449961"/>
          </a:xfrm>
        </p:grpSpPr>
        <p:sp>
          <p:nvSpPr>
            <p:cNvPr id="3" name="ZoneTexte 2"/>
            <p:cNvSpPr txBox="1"/>
            <p:nvPr/>
          </p:nvSpPr>
          <p:spPr>
            <a:xfrm>
              <a:off x="496344" y="798014"/>
              <a:ext cx="8064896" cy="769441"/>
            </a:xfrm>
            <a:prstGeom prst="rect">
              <a:avLst/>
            </a:prstGeom>
            <a:noFill/>
          </p:spPr>
          <p:txBody>
            <a:bodyPr wrap="square" rtlCol="0">
              <a:spAutoFit/>
            </a:bodyPr>
            <a:lstStyle/>
            <a:p>
              <a:endParaRPr lang="fr-FR" sz="1200" b="1" dirty="0"/>
            </a:p>
            <a:p>
              <a:pPr marL="285750" indent="-285750">
                <a:buFont typeface="Wingdings 3"/>
                <a:buChar char=""/>
              </a:pPr>
              <a:r>
                <a:rPr lang="fr-FR" sz="1600" dirty="0"/>
                <a:t>glissement des brins appariés sur des zones de répétitions de paires de bases</a:t>
              </a:r>
            </a:p>
            <a:p>
              <a:r>
                <a:rPr lang="fr-FR" sz="1600" dirty="0"/>
                <a:t>=    points chauds de mutation</a:t>
              </a:r>
              <a:r>
                <a:rPr lang="fr-FR" sz="1600" b="1" dirty="0">
                  <a:solidFill>
                    <a:srgbClr val="FF0000"/>
                  </a:solidFill>
                </a:rPr>
                <a:t> </a:t>
              </a:r>
              <a:r>
                <a:rPr lang="fr-FR" sz="1600" dirty="0"/>
                <a:t>(séquences microsatellites)</a:t>
              </a:r>
            </a:p>
          </p:txBody>
        </p:sp>
        <p:pic>
          <p:nvPicPr>
            <p:cNvPr id="2050" name="Picture 2" descr="http://raymond.rodriguez1.free.fr/Documents/Cellule-genome/glissemen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00" y="1938548"/>
              <a:ext cx="4618942" cy="3452993"/>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http://raymond.rodriguez1.free.fr/Documents/Cellule-genome/glissement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808" y="2195681"/>
              <a:ext cx="4310692" cy="319586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876375" y="5601644"/>
              <a:ext cx="3132348" cy="646331"/>
            </a:xfrm>
            <a:prstGeom prst="rect">
              <a:avLst/>
            </a:prstGeom>
            <a:noFill/>
          </p:spPr>
          <p:txBody>
            <a:bodyPr wrap="square" rtlCol="0">
              <a:spAutoFit/>
            </a:bodyPr>
            <a:lstStyle/>
            <a:p>
              <a:pPr algn="ctr"/>
              <a:r>
                <a:rPr lang="fr-FR" dirty="0"/>
                <a:t>Glissement du brin néoformé</a:t>
              </a:r>
            </a:p>
            <a:p>
              <a:pPr algn="ctr"/>
              <a:r>
                <a:rPr lang="fr-FR" b="1" dirty="0">
                  <a:solidFill>
                    <a:srgbClr val="FF0000"/>
                  </a:solidFill>
                </a:rPr>
                <a:t>= insertion</a:t>
              </a:r>
              <a:endParaRPr lang="fr-FR" b="1" dirty="0"/>
            </a:p>
          </p:txBody>
        </p:sp>
        <p:sp>
          <p:nvSpPr>
            <p:cNvPr id="9" name="ZoneTexte 8"/>
            <p:cNvSpPr txBox="1"/>
            <p:nvPr/>
          </p:nvSpPr>
          <p:spPr>
            <a:xfrm>
              <a:off x="5492784" y="5589239"/>
              <a:ext cx="2880320" cy="646331"/>
            </a:xfrm>
            <a:prstGeom prst="rect">
              <a:avLst/>
            </a:prstGeom>
            <a:noFill/>
          </p:spPr>
          <p:txBody>
            <a:bodyPr wrap="square" rtlCol="0">
              <a:spAutoFit/>
            </a:bodyPr>
            <a:lstStyle/>
            <a:p>
              <a:pPr algn="ctr"/>
              <a:r>
                <a:rPr lang="fr-FR" dirty="0"/>
                <a:t>Glissement du brin matrice</a:t>
              </a:r>
            </a:p>
            <a:p>
              <a:pPr algn="ctr"/>
              <a:r>
                <a:rPr lang="fr-FR" b="1" dirty="0">
                  <a:solidFill>
                    <a:srgbClr val="FF0000"/>
                  </a:solidFill>
                </a:rPr>
                <a:t>= délétion</a:t>
              </a:r>
              <a:endParaRPr lang="fr-FR" b="1" dirty="0"/>
            </a:p>
          </p:txBody>
        </p:sp>
        <p:sp>
          <p:nvSpPr>
            <p:cNvPr id="5" name="ZoneTexte 4"/>
            <p:cNvSpPr txBox="1"/>
            <p:nvPr/>
          </p:nvSpPr>
          <p:spPr>
            <a:xfrm>
              <a:off x="1941878" y="1990581"/>
              <a:ext cx="2246679" cy="646331"/>
            </a:xfrm>
            <a:prstGeom prst="rect">
              <a:avLst/>
            </a:prstGeom>
            <a:noFill/>
          </p:spPr>
          <p:txBody>
            <a:bodyPr wrap="square" rtlCol="0">
              <a:spAutoFit/>
            </a:bodyPr>
            <a:lstStyle/>
            <a:p>
              <a:r>
                <a:rPr lang="fr-FR" sz="1200" b="1" dirty="0">
                  <a:solidFill>
                    <a:srgbClr val="0D73E3"/>
                  </a:solidFill>
                </a:rPr>
                <a:t>brin néoformé</a:t>
              </a:r>
            </a:p>
            <a:p>
              <a:endParaRPr lang="fr-FR" sz="1200" dirty="0"/>
            </a:p>
            <a:p>
              <a:r>
                <a:rPr lang="fr-FR" sz="1200" b="1" dirty="0">
                  <a:solidFill>
                    <a:srgbClr val="FF0000"/>
                  </a:solidFill>
                </a:rPr>
                <a:t>brin matrice = répétition de 5 A</a:t>
              </a:r>
              <a:endParaRPr lang="fr-FR" sz="1100" b="1" dirty="0">
                <a:solidFill>
                  <a:srgbClr val="FF0000"/>
                </a:solidFill>
              </a:endParaRPr>
            </a:p>
          </p:txBody>
        </p:sp>
        <p:sp>
          <p:nvSpPr>
            <p:cNvPr id="6" name="ZoneTexte 5"/>
            <p:cNvSpPr txBox="1"/>
            <p:nvPr/>
          </p:nvSpPr>
          <p:spPr>
            <a:xfrm>
              <a:off x="7200292" y="3501237"/>
              <a:ext cx="216024" cy="369332"/>
            </a:xfrm>
            <a:prstGeom prst="rect">
              <a:avLst/>
            </a:prstGeom>
            <a:solidFill>
              <a:schemeClr val="bg1"/>
            </a:solidFill>
          </p:spPr>
          <p:txBody>
            <a:bodyPr wrap="square" rtlCol="0">
              <a:spAutoFit/>
            </a:bodyPr>
            <a:lstStyle/>
            <a:p>
              <a:endParaRPr lang="fr-FR" dirty="0"/>
            </a:p>
          </p:txBody>
        </p:sp>
        <p:cxnSp>
          <p:nvCxnSpPr>
            <p:cNvPr id="35" name="Connecteur droit 34"/>
            <p:cNvCxnSpPr/>
            <p:nvPr/>
          </p:nvCxnSpPr>
          <p:spPr>
            <a:xfrm flipV="1">
              <a:off x="5112060" y="2553016"/>
              <a:ext cx="0" cy="37192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flipV="1">
              <a:off x="6349436" y="2549234"/>
              <a:ext cx="0" cy="37192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8" name="ZoneTexte 37"/>
            <p:cNvSpPr txBox="1"/>
            <p:nvPr/>
          </p:nvSpPr>
          <p:spPr>
            <a:xfrm>
              <a:off x="801155" y="2590745"/>
              <a:ext cx="216024" cy="369332"/>
            </a:xfrm>
            <a:prstGeom prst="rect">
              <a:avLst/>
            </a:prstGeom>
            <a:solidFill>
              <a:schemeClr val="bg1"/>
            </a:solidFill>
          </p:spPr>
          <p:txBody>
            <a:bodyPr wrap="square" rtlCol="0">
              <a:spAutoFit/>
            </a:bodyPr>
            <a:lstStyle/>
            <a:p>
              <a:endParaRPr lang="fr-FR" dirty="0"/>
            </a:p>
          </p:txBody>
        </p:sp>
        <p:sp>
          <p:nvSpPr>
            <p:cNvPr id="40" name="ZoneTexte 39"/>
            <p:cNvSpPr txBox="1"/>
            <p:nvPr/>
          </p:nvSpPr>
          <p:spPr>
            <a:xfrm>
              <a:off x="1115616" y="2843644"/>
              <a:ext cx="216024" cy="369332"/>
            </a:xfrm>
            <a:prstGeom prst="rect">
              <a:avLst/>
            </a:prstGeom>
            <a:solidFill>
              <a:schemeClr val="bg1"/>
            </a:solidFill>
          </p:spPr>
          <p:txBody>
            <a:bodyPr wrap="square" rtlCol="0">
              <a:spAutoFit/>
            </a:bodyPr>
            <a:lstStyle/>
            <a:p>
              <a:endParaRPr lang="fr-FR" dirty="0"/>
            </a:p>
          </p:txBody>
        </p:sp>
        <p:sp>
          <p:nvSpPr>
            <p:cNvPr id="41" name="ZoneTexte 40"/>
            <p:cNvSpPr txBox="1"/>
            <p:nvPr/>
          </p:nvSpPr>
          <p:spPr>
            <a:xfrm>
              <a:off x="2943592" y="3498834"/>
              <a:ext cx="216024" cy="369332"/>
            </a:xfrm>
            <a:prstGeom prst="rect">
              <a:avLst/>
            </a:prstGeom>
            <a:solidFill>
              <a:schemeClr val="bg1"/>
            </a:solidFill>
          </p:spPr>
          <p:txBody>
            <a:bodyPr wrap="square" rtlCol="0">
              <a:spAutoFit/>
            </a:bodyPr>
            <a:lstStyle/>
            <a:p>
              <a:endParaRPr lang="fr-FR" dirty="0"/>
            </a:p>
          </p:txBody>
        </p:sp>
        <p:sp>
          <p:nvSpPr>
            <p:cNvPr id="43" name="ZoneTexte 42"/>
            <p:cNvSpPr txBox="1"/>
            <p:nvPr/>
          </p:nvSpPr>
          <p:spPr>
            <a:xfrm>
              <a:off x="5472101" y="2876859"/>
              <a:ext cx="216023" cy="231694"/>
            </a:xfrm>
            <a:prstGeom prst="rect">
              <a:avLst/>
            </a:prstGeom>
            <a:solidFill>
              <a:schemeClr val="bg1"/>
            </a:solidFill>
          </p:spPr>
          <p:txBody>
            <a:bodyPr wrap="square" rtlCol="0">
              <a:spAutoFit/>
            </a:bodyPr>
            <a:lstStyle/>
            <a:p>
              <a:endParaRPr lang="fr-FR" dirty="0"/>
            </a:p>
          </p:txBody>
        </p:sp>
        <p:sp>
          <p:nvSpPr>
            <p:cNvPr id="44" name="ZoneTexte 43"/>
            <p:cNvSpPr txBox="1"/>
            <p:nvPr/>
          </p:nvSpPr>
          <p:spPr>
            <a:xfrm>
              <a:off x="5471938" y="3775992"/>
              <a:ext cx="144178" cy="189153"/>
            </a:xfrm>
            <a:prstGeom prst="rect">
              <a:avLst/>
            </a:prstGeom>
            <a:solidFill>
              <a:schemeClr val="bg1"/>
            </a:solidFill>
          </p:spPr>
          <p:txBody>
            <a:bodyPr wrap="square" rtlCol="0">
              <a:spAutoFit/>
            </a:bodyPr>
            <a:lstStyle/>
            <a:p>
              <a:endParaRPr lang="fr-FR" dirty="0"/>
            </a:p>
          </p:txBody>
        </p:sp>
        <p:sp>
          <p:nvSpPr>
            <p:cNvPr id="4" name="ZoneTexte 3"/>
            <p:cNvSpPr txBox="1"/>
            <p:nvPr/>
          </p:nvSpPr>
          <p:spPr>
            <a:xfrm>
              <a:off x="4303894" y="3940232"/>
              <a:ext cx="449796" cy="1384995"/>
            </a:xfrm>
            <a:prstGeom prst="rect">
              <a:avLst/>
            </a:prstGeom>
            <a:noFill/>
          </p:spPr>
          <p:txBody>
            <a:bodyPr wrap="square" rtlCol="0">
              <a:spAutoFit/>
            </a:bodyPr>
            <a:lstStyle/>
            <a:p>
              <a:r>
                <a:rPr lang="fr-FR" sz="1200" b="1" dirty="0">
                  <a:solidFill>
                    <a:srgbClr val="0D73E3"/>
                  </a:solidFill>
                </a:rPr>
                <a:t>6A</a:t>
              </a:r>
            </a:p>
            <a:p>
              <a:endParaRPr lang="fr-FR" sz="1200" dirty="0"/>
            </a:p>
            <a:p>
              <a:endParaRPr lang="fr-FR" sz="1200" dirty="0"/>
            </a:p>
            <a:p>
              <a:endParaRPr lang="fr-FR" sz="1200" dirty="0"/>
            </a:p>
            <a:p>
              <a:endParaRPr lang="fr-FR" sz="1200" dirty="0"/>
            </a:p>
            <a:p>
              <a:r>
                <a:rPr lang="fr-FR" sz="1200" b="1" dirty="0">
                  <a:solidFill>
                    <a:srgbClr val="FF0000"/>
                  </a:solidFill>
                </a:rPr>
                <a:t>5A</a:t>
              </a:r>
            </a:p>
            <a:p>
              <a:endParaRPr lang="fr-FR" sz="1200" dirty="0"/>
            </a:p>
          </p:txBody>
        </p:sp>
        <p:sp>
          <p:nvSpPr>
            <p:cNvPr id="11" name="ZoneTexte 10"/>
            <p:cNvSpPr txBox="1"/>
            <p:nvPr/>
          </p:nvSpPr>
          <p:spPr>
            <a:xfrm>
              <a:off x="8604448" y="3971399"/>
              <a:ext cx="504056" cy="276999"/>
            </a:xfrm>
            <a:prstGeom prst="rect">
              <a:avLst/>
            </a:prstGeom>
            <a:noFill/>
          </p:spPr>
          <p:txBody>
            <a:bodyPr wrap="square" rtlCol="0">
              <a:spAutoFit/>
            </a:bodyPr>
            <a:lstStyle/>
            <a:p>
              <a:r>
                <a:rPr lang="fr-FR" sz="1200" b="1" dirty="0">
                  <a:solidFill>
                    <a:srgbClr val="0D73E3"/>
                  </a:solidFill>
                </a:rPr>
                <a:t>4 CT</a:t>
              </a:r>
            </a:p>
          </p:txBody>
        </p:sp>
        <p:sp>
          <p:nvSpPr>
            <p:cNvPr id="13" name="ZoneTexte 12"/>
            <p:cNvSpPr txBox="1"/>
            <p:nvPr/>
          </p:nvSpPr>
          <p:spPr>
            <a:xfrm>
              <a:off x="1059340" y="2924944"/>
              <a:ext cx="2316857" cy="353943"/>
            </a:xfrm>
            <a:prstGeom prst="rect">
              <a:avLst/>
            </a:prstGeom>
            <a:noFill/>
          </p:spPr>
          <p:txBody>
            <a:bodyPr wrap="square" rtlCol="0">
              <a:spAutoFit/>
            </a:bodyPr>
            <a:lstStyle/>
            <a:p>
              <a:r>
                <a:rPr lang="fr-FR" sz="1200" b="1" i="1" dirty="0">
                  <a:solidFill>
                    <a:srgbClr val="0D73E3"/>
                  </a:solidFill>
                  <a:sym typeface="Wingdings 3"/>
                </a:rPr>
                <a:t>  </a:t>
              </a:r>
              <a:r>
                <a:rPr lang="fr-FR" sz="1200" b="1" i="1" dirty="0">
                  <a:solidFill>
                    <a:srgbClr val="0D73E3"/>
                  </a:solidFill>
                </a:rPr>
                <a:t>glissement du brin néoformé</a:t>
              </a:r>
            </a:p>
            <a:p>
              <a:endParaRPr lang="fr-FR" sz="500" i="1" dirty="0"/>
            </a:p>
          </p:txBody>
        </p:sp>
        <p:sp>
          <p:nvSpPr>
            <p:cNvPr id="27" name="ZoneTexte 26"/>
            <p:cNvSpPr txBox="1"/>
            <p:nvPr/>
          </p:nvSpPr>
          <p:spPr>
            <a:xfrm>
              <a:off x="5400092" y="3717032"/>
              <a:ext cx="1532851" cy="538609"/>
            </a:xfrm>
            <a:prstGeom prst="rect">
              <a:avLst/>
            </a:prstGeom>
            <a:noFill/>
          </p:spPr>
          <p:txBody>
            <a:bodyPr wrap="square" rtlCol="0">
              <a:spAutoFit/>
            </a:bodyPr>
            <a:lstStyle/>
            <a:p>
              <a:pPr marL="171450" indent="-171450">
                <a:buFont typeface="Wingdings 3"/>
                <a:buChar char="©"/>
              </a:pPr>
              <a:r>
                <a:rPr lang="fr-FR" sz="1200" b="1" i="1" dirty="0">
                  <a:solidFill>
                    <a:srgbClr val="FF0000"/>
                  </a:solidFill>
                </a:rPr>
                <a:t>glissement du</a:t>
              </a:r>
            </a:p>
            <a:p>
              <a:r>
                <a:rPr lang="fr-FR" sz="1200" b="1" i="1" dirty="0">
                  <a:solidFill>
                    <a:srgbClr val="FF0000"/>
                  </a:solidFill>
                </a:rPr>
                <a:t>     brin matrice</a:t>
              </a:r>
            </a:p>
            <a:p>
              <a:endParaRPr lang="fr-FR" sz="500" i="1" dirty="0">
                <a:solidFill>
                  <a:srgbClr val="FF0000"/>
                </a:solidFill>
              </a:endParaRPr>
            </a:p>
          </p:txBody>
        </p:sp>
        <p:sp>
          <p:nvSpPr>
            <p:cNvPr id="28" name="ZoneTexte 27"/>
            <p:cNvSpPr txBox="1"/>
            <p:nvPr/>
          </p:nvSpPr>
          <p:spPr>
            <a:xfrm>
              <a:off x="6681297" y="2636912"/>
              <a:ext cx="2246679" cy="276999"/>
            </a:xfrm>
            <a:prstGeom prst="rect">
              <a:avLst/>
            </a:prstGeom>
            <a:noFill/>
          </p:spPr>
          <p:txBody>
            <a:bodyPr wrap="square" rtlCol="0">
              <a:spAutoFit/>
            </a:bodyPr>
            <a:lstStyle/>
            <a:p>
              <a:r>
                <a:rPr lang="fr-FR" sz="1200" b="1" dirty="0">
                  <a:solidFill>
                    <a:srgbClr val="FF0000"/>
                  </a:solidFill>
                </a:rPr>
                <a:t>brin matrice = répétition de 5 CT</a:t>
              </a:r>
              <a:endParaRPr lang="fr-FR" sz="1100" b="1" dirty="0">
                <a:solidFill>
                  <a:srgbClr val="FF0000"/>
                </a:solidFill>
              </a:endParaRPr>
            </a:p>
          </p:txBody>
        </p:sp>
        <p:cxnSp>
          <p:nvCxnSpPr>
            <p:cNvPr id="29" name="Connecteur droit 28"/>
            <p:cNvCxnSpPr/>
            <p:nvPr/>
          </p:nvCxnSpPr>
          <p:spPr>
            <a:xfrm flipV="1">
              <a:off x="682019" y="2313746"/>
              <a:ext cx="0" cy="37192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V="1">
              <a:off x="1250518" y="2313746"/>
              <a:ext cx="0" cy="37192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2" name="ZoneTexte 1"/>
          <p:cNvSpPr txBox="1"/>
          <p:nvPr/>
        </p:nvSpPr>
        <p:spPr>
          <a:xfrm>
            <a:off x="3376197" y="427858"/>
            <a:ext cx="2484276" cy="369332"/>
          </a:xfrm>
          <a:prstGeom prst="rect">
            <a:avLst/>
          </a:prstGeom>
          <a:noFill/>
          <a:ln w="3175">
            <a:solidFill>
              <a:schemeClr val="tx1"/>
            </a:solidFill>
          </a:ln>
        </p:spPr>
        <p:txBody>
          <a:bodyPr wrap="square" rtlCol="0">
            <a:spAutoFit/>
          </a:bodyPr>
          <a:lstStyle/>
          <a:p>
            <a:pPr algn="ctr"/>
            <a:r>
              <a:rPr lang="fr-FR" b="1" dirty="0"/>
              <a:t>insertions  ou délétions</a:t>
            </a:r>
          </a:p>
        </p:txBody>
      </p:sp>
      <p:sp>
        <p:nvSpPr>
          <p:cNvPr id="20" name="ZoneTexte 19">
            <a:extLst>
              <a:ext uri="{FF2B5EF4-FFF2-40B4-BE49-F238E27FC236}">
                <a16:creationId xmlns:a16="http://schemas.microsoft.com/office/drawing/2014/main" id="{FF6B3B6D-45C4-4B06-8421-6E1480EBBD36}"/>
              </a:ext>
            </a:extLst>
          </p:cNvPr>
          <p:cNvSpPr txBox="1"/>
          <p:nvPr/>
        </p:nvSpPr>
        <p:spPr>
          <a:xfrm>
            <a:off x="478662" y="2651478"/>
            <a:ext cx="961331" cy="230832"/>
          </a:xfrm>
          <a:prstGeom prst="rect">
            <a:avLst/>
          </a:prstGeom>
          <a:noFill/>
        </p:spPr>
        <p:txBody>
          <a:bodyPr wrap="square" rtlCol="0">
            <a:spAutoFit/>
          </a:bodyPr>
          <a:lstStyle/>
          <a:p>
            <a:pPr algn="ctr"/>
            <a:r>
              <a:rPr lang="fr-FR" sz="900" dirty="0"/>
              <a:t>1  2  3  4  5</a:t>
            </a:r>
          </a:p>
        </p:txBody>
      </p:sp>
      <p:sp>
        <p:nvSpPr>
          <p:cNvPr id="34" name="ZoneTexte 33">
            <a:extLst>
              <a:ext uri="{FF2B5EF4-FFF2-40B4-BE49-F238E27FC236}">
                <a16:creationId xmlns:a16="http://schemas.microsoft.com/office/drawing/2014/main" id="{6D02743F-F1B3-4114-BFB5-9A3FA34FD3FE}"/>
              </a:ext>
            </a:extLst>
          </p:cNvPr>
          <p:cNvSpPr txBox="1"/>
          <p:nvPr/>
        </p:nvSpPr>
        <p:spPr>
          <a:xfrm>
            <a:off x="827584" y="3751794"/>
            <a:ext cx="961331" cy="230832"/>
          </a:xfrm>
          <a:prstGeom prst="rect">
            <a:avLst/>
          </a:prstGeom>
          <a:noFill/>
        </p:spPr>
        <p:txBody>
          <a:bodyPr wrap="square" rtlCol="0">
            <a:spAutoFit/>
          </a:bodyPr>
          <a:lstStyle/>
          <a:p>
            <a:pPr algn="ctr"/>
            <a:r>
              <a:rPr lang="fr-FR" sz="900" dirty="0"/>
              <a:t>1  2  3  4  5</a:t>
            </a:r>
          </a:p>
        </p:txBody>
      </p:sp>
    </p:spTree>
    <p:extLst>
      <p:ext uri="{BB962C8B-B14F-4D97-AF65-F5344CB8AC3E}">
        <p14:creationId xmlns:p14="http://schemas.microsoft.com/office/powerpoint/2010/main" val="3657692667"/>
      </p:ext>
    </p:extLst>
  </p:cSld>
  <p:clrMapOvr>
    <a:masterClrMapping/>
  </p:clrMapOvr>
  <mc:AlternateContent xmlns:mc="http://schemas.openxmlformats.org/markup-compatibility/2006" xmlns:p14="http://schemas.microsoft.com/office/powerpoint/2010/main">
    <mc:Choice Requires="p14">
      <p:transition spd="slow" p14:dur="2000" advTm="123082"/>
    </mc:Choice>
    <mc:Fallback xmlns="">
      <p:transition spd="slow" advTm="123082"/>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187624" y="243513"/>
            <a:ext cx="6768752" cy="6370975"/>
          </a:xfrm>
          <a:prstGeom prst="rect">
            <a:avLst/>
          </a:prstGeom>
          <a:noFill/>
        </p:spPr>
        <p:txBody>
          <a:bodyPr wrap="square" rtlCol="0">
            <a:spAutoFit/>
          </a:bodyPr>
          <a:lstStyle/>
          <a:p>
            <a:pPr algn="ctr"/>
            <a:r>
              <a:rPr lang="fr-FR" sz="2400" dirty="0" smtClean="0"/>
              <a:t>Lorsque la structure primaire de l’ADN est menacée,</a:t>
            </a:r>
          </a:p>
          <a:p>
            <a:pPr algn="ctr"/>
            <a:endParaRPr lang="fr-FR" sz="2400" dirty="0"/>
          </a:p>
          <a:p>
            <a:pPr algn="ctr"/>
            <a:endParaRPr lang="fr-FR" sz="2400" dirty="0" smtClean="0"/>
          </a:p>
          <a:p>
            <a:pPr algn="ctr"/>
            <a:endParaRPr lang="fr-FR" sz="2400" dirty="0"/>
          </a:p>
          <a:p>
            <a:pPr algn="ctr"/>
            <a:endParaRPr lang="fr-FR" sz="2400" dirty="0" smtClean="0"/>
          </a:p>
          <a:p>
            <a:pPr algn="ctr"/>
            <a:endParaRPr lang="fr-FR" sz="2400" dirty="0"/>
          </a:p>
          <a:p>
            <a:pPr algn="ctr"/>
            <a:endParaRPr lang="fr-FR" sz="2400" dirty="0" smtClean="0"/>
          </a:p>
          <a:p>
            <a:pPr algn="ctr"/>
            <a:endParaRPr lang="fr-FR" sz="2400" dirty="0"/>
          </a:p>
          <a:p>
            <a:pPr algn="ctr"/>
            <a:endParaRPr lang="fr-FR" sz="2400" dirty="0" smtClean="0"/>
          </a:p>
          <a:p>
            <a:pPr algn="ctr"/>
            <a:endParaRPr lang="fr-FR" sz="2400" dirty="0"/>
          </a:p>
          <a:p>
            <a:pPr algn="ctr"/>
            <a:endParaRPr lang="fr-FR" sz="2400" dirty="0" smtClean="0"/>
          </a:p>
          <a:p>
            <a:pPr algn="ctr"/>
            <a:endParaRPr lang="fr-FR" sz="2400" dirty="0"/>
          </a:p>
          <a:p>
            <a:pPr algn="ctr"/>
            <a:endParaRPr lang="fr-FR" sz="2400" dirty="0" smtClean="0"/>
          </a:p>
          <a:p>
            <a:pPr algn="ctr"/>
            <a:endParaRPr lang="fr-FR" sz="2400" dirty="0"/>
          </a:p>
          <a:p>
            <a:pPr algn="ctr"/>
            <a:r>
              <a:rPr lang="fr-FR" sz="2400" dirty="0"/>
              <a:t>l</a:t>
            </a:r>
            <a:r>
              <a:rPr lang="fr-FR" sz="2400" dirty="0" smtClean="0"/>
              <a:t>a cellule active des systèmes de réparations qui sont à l’origine de variabilités génétiques et constituent le moteur de l’évolution. </a:t>
            </a:r>
            <a:endParaRPr lang="fr-FR" sz="2400" dirty="0"/>
          </a:p>
        </p:txBody>
      </p:sp>
      <p:pic>
        <p:nvPicPr>
          <p:cNvPr id="3" name="Image 2"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829422" y="980728"/>
            <a:ext cx="3485156" cy="4245554"/>
          </a:xfrm>
          <a:prstGeom prst="rect">
            <a:avLst/>
          </a:prstGeom>
          <a:ln w="19050">
            <a:solidFill>
              <a:schemeClr val="tx1"/>
            </a:solidFill>
          </a:ln>
        </p:spPr>
      </p:pic>
    </p:spTree>
    <p:extLst>
      <p:ext uri="{BB962C8B-B14F-4D97-AF65-F5344CB8AC3E}">
        <p14:creationId xmlns:p14="http://schemas.microsoft.com/office/powerpoint/2010/main" val="2540581123"/>
      </p:ext>
    </p:extLst>
  </p:cSld>
  <p:clrMapOvr>
    <a:masterClrMapping/>
  </p:clrMapOvr>
  <mc:AlternateContent xmlns:mc="http://schemas.openxmlformats.org/markup-compatibility/2006" xmlns:p14="http://schemas.microsoft.com/office/powerpoint/2010/main">
    <mc:Choice Requires="p14">
      <p:transition spd="slow" p14:dur="2000" advTm="19899"/>
    </mc:Choice>
    <mc:Fallback xmlns="">
      <p:transition spd="slow" advTm="19899"/>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27584" y="2636912"/>
            <a:ext cx="7488832" cy="646331"/>
          </a:xfrm>
          <a:prstGeom prst="rect">
            <a:avLst/>
          </a:prstGeom>
          <a:noFill/>
          <a:ln w="3175">
            <a:noFill/>
          </a:ln>
        </p:spPr>
        <p:txBody>
          <a:bodyPr wrap="square" rtlCol="0">
            <a:spAutoFit/>
          </a:bodyPr>
          <a:lstStyle/>
          <a:p>
            <a:pPr algn="ctr"/>
            <a:r>
              <a:rPr lang="fr-FR" sz="3600" b="1" dirty="0">
                <a:solidFill>
                  <a:srgbClr val="FF0000"/>
                </a:solidFill>
              </a:rPr>
              <a:t>2. Les systèmes de réparation de l’ADN </a:t>
            </a:r>
          </a:p>
        </p:txBody>
      </p:sp>
    </p:spTree>
    <p:extLst>
      <p:ext uri="{BB962C8B-B14F-4D97-AF65-F5344CB8AC3E}">
        <p14:creationId xmlns:p14="http://schemas.microsoft.com/office/powerpoint/2010/main" val="3702720638"/>
      </p:ext>
    </p:extLst>
  </p:cSld>
  <p:clrMapOvr>
    <a:masterClrMapping/>
  </p:clrMapOvr>
  <mc:AlternateContent xmlns:mc="http://schemas.openxmlformats.org/markup-compatibility/2006" xmlns:p14="http://schemas.microsoft.com/office/powerpoint/2010/main">
    <mc:Choice Requires="p14">
      <p:transition spd="slow" p14:dur="2000" advTm="6651"/>
    </mc:Choice>
    <mc:Fallback xmlns="">
      <p:transition spd="slow" advTm="665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504" y="1568584"/>
            <a:ext cx="288032" cy="4104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e 12"/>
          <p:cNvGrpSpPr/>
          <p:nvPr/>
        </p:nvGrpSpPr>
        <p:grpSpPr>
          <a:xfrm>
            <a:off x="877434" y="1365005"/>
            <a:ext cx="7250395" cy="3446055"/>
            <a:chOff x="805513" y="1857056"/>
            <a:chExt cx="7439968" cy="3599245"/>
          </a:xfrm>
        </p:grpSpPr>
        <p:grpSp>
          <p:nvGrpSpPr>
            <p:cNvPr id="9" name="Groupe 8"/>
            <p:cNvGrpSpPr/>
            <p:nvPr/>
          </p:nvGrpSpPr>
          <p:grpSpPr>
            <a:xfrm>
              <a:off x="805513" y="1857056"/>
              <a:ext cx="7439968" cy="3599245"/>
              <a:chOff x="1044289" y="919578"/>
              <a:chExt cx="10262095" cy="5103780"/>
            </a:xfrm>
          </p:grpSpPr>
          <p:pic>
            <p:nvPicPr>
              <p:cNvPr id="2" name="Image 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8834" y="1085817"/>
                <a:ext cx="10027550" cy="4937541"/>
              </a:xfrm>
              <a:prstGeom prst="rect">
                <a:avLst/>
              </a:prstGeom>
              <a:ln>
                <a:noFill/>
              </a:ln>
            </p:spPr>
          </p:pic>
          <p:sp>
            <p:nvSpPr>
              <p:cNvPr id="7" name="Rectangle 6"/>
              <p:cNvSpPr/>
              <p:nvPr/>
            </p:nvSpPr>
            <p:spPr>
              <a:xfrm>
                <a:off x="1044289" y="919578"/>
                <a:ext cx="261110" cy="5103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Forme libre 11"/>
            <p:cNvSpPr/>
            <p:nvPr/>
          </p:nvSpPr>
          <p:spPr>
            <a:xfrm>
              <a:off x="923925" y="3752850"/>
              <a:ext cx="180975" cy="914400"/>
            </a:xfrm>
            <a:custGeom>
              <a:avLst/>
              <a:gdLst>
                <a:gd name="connsiteX0" fmla="*/ 66675 w 180975"/>
                <a:gd name="connsiteY0" fmla="*/ 0 h 914400"/>
                <a:gd name="connsiteX1" fmla="*/ 104775 w 180975"/>
                <a:gd name="connsiteY1" fmla="*/ 85725 h 914400"/>
                <a:gd name="connsiteX2" fmla="*/ 123825 w 180975"/>
                <a:gd name="connsiteY2" fmla="*/ 133350 h 914400"/>
                <a:gd name="connsiteX3" fmla="*/ 161925 w 180975"/>
                <a:gd name="connsiteY3" fmla="*/ 152400 h 914400"/>
                <a:gd name="connsiteX4" fmla="*/ 180975 w 180975"/>
                <a:gd name="connsiteY4" fmla="*/ 914400 h 914400"/>
                <a:gd name="connsiteX5" fmla="*/ 180975 w 180975"/>
                <a:gd name="connsiteY5" fmla="*/ 914400 h 914400"/>
                <a:gd name="connsiteX6" fmla="*/ 57150 w 180975"/>
                <a:gd name="connsiteY6" fmla="*/ 904875 h 914400"/>
                <a:gd name="connsiteX7" fmla="*/ 0 w 180975"/>
                <a:gd name="connsiteY7" fmla="*/ 895350 h 914400"/>
                <a:gd name="connsiteX8" fmla="*/ 0 w 180975"/>
                <a:gd name="connsiteY8" fmla="*/ 895350 h 914400"/>
                <a:gd name="connsiteX9" fmla="*/ 9525 w 180975"/>
                <a:gd name="connsiteY9" fmla="*/ 638175 h 914400"/>
                <a:gd name="connsiteX10" fmla="*/ 19050 w 180975"/>
                <a:gd name="connsiteY10" fmla="*/ 609600 h 914400"/>
                <a:gd name="connsiteX11" fmla="*/ 28575 w 180975"/>
                <a:gd name="connsiteY11" fmla="*/ 561975 h 914400"/>
                <a:gd name="connsiteX12" fmla="*/ 38100 w 180975"/>
                <a:gd name="connsiteY12" fmla="*/ 533400 h 914400"/>
                <a:gd name="connsiteX13" fmla="*/ 57150 w 180975"/>
                <a:gd name="connsiteY13" fmla="*/ 466725 h 914400"/>
                <a:gd name="connsiteX14" fmla="*/ 66675 w 180975"/>
                <a:gd name="connsiteY14" fmla="*/ 400050 h 914400"/>
                <a:gd name="connsiteX15" fmla="*/ 76200 w 180975"/>
                <a:gd name="connsiteY15" fmla="*/ 371475 h 914400"/>
                <a:gd name="connsiteX16" fmla="*/ 57150 w 180975"/>
                <a:gd name="connsiteY16" fmla="*/ 104775 h 914400"/>
                <a:gd name="connsiteX17" fmla="*/ 66675 w 180975"/>
                <a:gd name="connsiteY17" fmla="*/ 47625 h 914400"/>
                <a:gd name="connsiteX18" fmla="*/ 66675 w 180975"/>
                <a:gd name="connsiteY1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975" h="914400">
                  <a:moveTo>
                    <a:pt x="66675" y="0"/>
                  </a:moveTo>
                  <a:lnTo>
                    <a:pt x="104775" y="85725"/>
                  </a:lnTo>
                  <a:lnTo>
                    <a:pt x="123825" y="133350"/>
                  </a:lnTo>
                  <a:lnTo>
                    <a:pt x="161925" y="152400"/>
                  </a:lnTo>
                  <a:lnTo>
                    <a:pt x="180975" y="914400"/>
                  </a:lnTo>
                  <a:lnTo>
                    <a:pt x="180975" y="914400"/>
                  </a:lnTo>
                  <a:cubicBezTo>
                    <a:pt x="139700" y="911225"/>
                    <a:pt x="98227" y="910010"/>
                    <a:pt x="57150" y="904875"/>
                  </a:cubicBezTo>
                  <a:cubicBezTo>
                    <a:pt x="-43147" y="892338"/>
                    <a:pt x="98084" y="895350"/>
                    <a:pt x="0" y="895350"/>
                  </a:cubicBezTo>
                  <a:lnTo>
                    <a:pt x="0" y="895350"/>
                  </a:lnTo>
                  <a:cubicBezTo>
                    <a:pt x="3175" y="809625"/>
                    <a:pt x="3819" y="723769"/>
                    <a:pt x="9525" y="638175"/>
                  </a:cubicBezTo>
                  <a:cubicBezTo>
                    <a:pt x="10193" y="628157"/>
                    <a:pt x="16615" y="619340"/>
                    <a:pt x="19050" y="609600"/>
                  </a:cubicBezTo>
                  <a:cubicBezTo>
                    <a:pt x="22977" y="593894"/>
                    <a:pt x="24648" y="577681"/>
                    <a:pt x="28575" y="561975"/>
                  </a:cubicBezTo>
                  <a:cubicBezTo>
                    <a:pt x="31010" y="552235"/>
                    <a:pt x="35342" y="543054"/>
                    <a:pt x="38100" y="533400"/>
                  </a:cubicBezTo>
                  <a:cubicBezTo>
                    <a:pt x="62020" y="449679"/>
                    <a:pt x="34312" y="535238"/>
                    <a:pt x="57150" y="466725"/>
                  </a:cubicBezTo>
                  <a:cubicBezTo>
                    <a:pt x="60325" y="444500"/>
                    <a:pt x="62272" y="422065"/>
                    <a:pt x="66675" y="400050"/>
                  </a:cubicBezTo>
                  <a:cubicBezTo>
                    <a:pt x="68644" y="390205"/>
                    <a:pt x="76200" y="381515"/>
                    <a:pt x="76200" y="371475"/>
                  </a:cubicBezTo>
                  <a:cubicBezTo>
                    <a:pt x="76200" y="170075"/>
                    <a:pt x="83444" y="209950"/>
                    <a:pt x="57150" y="104775"/>
                  </a:cubicBezTo>
                  <a:cubicBezTo>
                    <a:pt x="60325" y="85725"/>
                    <a:pt x="60568" y="65947"/>
                    <a:pt x="66675" y="47625"/>
                  </a:cubicBezTo>
                  <a:cubicBezTo>
                    <a:pt x="70295" y="36765"/>
                    <a:pt x="85725" y="19050"/>
                    <a:pt x="66675"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Rectangle 9"/>
          <p:cNvSpPr/>
          <p:nvPr/>
        </p:nvSpPr>
        <p:spPr>
          <a:xfrm>
            <a:off x="8111107" y="1287708"/>
            <a:ext cx="260681" cy="3604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1330589" y="4033106"/>
            <a:ext cx="1765054" cy="813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1942850" y="4373267"/>
            <a:ext cx="1765054" cy="813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1043145" y="1180913"/>
            <a:ext cx="2155345" cy="813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p:cNvSpPr/>
          <p:nvPr/>
        </p:nvSpPr>
        <p:spPr>
          <a:xfrm rot="20086079">
            <a:off x="647255" y="2041754"/>
            <a:ext cx="1196146" cy="47190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2027171" y="2573096"/>
            <a:ext cx="1535320" cy="184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2451675" y="2746097"/>
            <a:ext cx="2024341" cy="17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475707" y="4065490"/>
            <a:ext cx="2988139" cy="615553"/>
          </a:xfrm>
          <a:prstGeom prst="rect">
            <a:avLst/>
          </a:prstGeom>
          <a:noFill/>
        </p:spPr>
        <p:txBody>
          <a:bodyPr wrap="square" rtlCol="0">
            <a:spAutoFit/>
          </a:bodyPr>
          <a:lstStyle/>
          <a:p>
            <a:pPr algn="ctr"/>
            <a:r>
              <a:rPr lang="fr-FR" b="1" dirty="0"/>
              <a:t>enzymes</a:t>
            </a:r>
          </a:p>
          <a:p>
            <a:pPr algn="ctr"/>
            <a:r>
              <a:rPr lang="fr-FR" sz="1600" dirty="0"/>
              <a:t>(polymérase, transcriptase, etc…)</a:t>
            </a:r>
          </a:p>
        </p:txBody>
      </p:sp>
      <p:sp>
        <p:nvSpPr>
          <p:cNvPr id="19" name="ZoneTexte 18"/>
          <p:cNvSpPr txBox="1"/>
          <p:nvPr/>
        </p:nvSpPr>
        <p:spPr>
          <a:xfrm>
            <a:off x="4781394" y="4869093"/>
            <a:ext cx="3024336" cy="584775"/>
          </a:xfrm>
          <a:prstGeom prst="rect">
            <a:avLst/>
          </a:prstGeom>
          <a:noFill/>
        </p:spPr>
        <p:txBody>
          <a:bodyPr wrap="square" rtlCol="0">
            <a:spAutoFit/>
          </a:bodyPr>
          <a:lstStyle/>
          <a:p>
            <a:pPr algn="ctr"/>
            <a:r>
              <a:rPr lang="fr-FR" sz="1600" dirty="0"/>
              <a:t>→ risque de perdre un morceau de chromosome</a:t>
            </a:r>
          </a:p>
        </p:txBody>
      </p:sp>
      <p:sp>
        <p:nvSpPr>
          <p:cNvPr id="20" name="ZoneTexte 19"/>
          <p:cNvSpPr txBox="1"/>
          <p:nvPr/>
        </p:nvSpPr>
        <p:spPr>
          <a:xfrm>
            <a:off x="3166744" y="910444"/>
            <a:ext cx="2085125" cy="369332"/>
          </a:xfrm>
          <a:prstGeom prst="rect">
            <a:avLst/>
          </a:prstGeom>
          <a:noFill/>
        </p:spPr>
        <p:txBody>
          <a:bodyPr wrap="square" rtlCol="0">
            <a:spAutoFit/>
          </a:bodyPr>
          <a:lstStyle/>
          <a:p>
            <a:pPr algn="ctr"/>
            <a:r>
              <a:rPr lang="fr-FR" b="1" dirty="0">
                <a:solidFill>
                  <a:srgbClr val="FF0000"/>
                </a:solidFill>
              </a:rPr>
              <a:t>Protéine sentinelle</a:t>
            </a:r>
          </a:p>
        </p:txBody>
      </p:sp>
      <p:sp>
        <p:nvSpPr>
          <p:cNvPr id="25" name="Rectangle 24"/>
          <p:cNvSpPr/>
          <p:nvPr/>
        </p:nvSpPr>
        <p:spPr>
          <a:xfrm rot="19627371">
            <a:off x="853479" y="2667323"/>
            <a:ext cx="247815" cy="622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 name="Connecteur droit avec flèche 3"/>
          <p:cNvCxnSpPr/>
          <p:nvPr/>
        </p:nvCxnSpPr>
        <p:spPr>
          <a:xfrm flipH="1">
            <a:off x="4209306" y="1364590"/>
            <a:ext cx="2" cy="1468299"/>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2286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3013502"/>
            <a:ext cx="8208912" cy="830997"/>
          </a:xfrm>
          <a:prstGeom prst="rect">
            <a:avLst/>
          </a:prstGeom>
          <a:noFill/>
        </p:spPr>
        <p:txBody>
          <a:bodyPr wrap="square" rtlCol="0">
            <a:spAutoFit/>
          </a:bodyPr>
          <a:lstStyle/>
          <a:p>
            <a:pPr algn="ctr"/>
            <a:r>
              <a:rPr lang="fr-FR" sz="2400" b="1" dirty="0">
                <a:solidFill>
                  <a:srgbClr val="FF0000"/>
                </a:solidFill>
              </a:rPr>
              <a:t>2</a:t>
            </a:r>
            <a:r>
              <a:rPr lang="fr-FR" sz="2400" b="1" dirty="0" smtClean="0">
                <a:solidFill>
                  <a:srgbClr val="FF0000"/>
                </a:solidFill>
              </a:rPr>
              <a:t>.1 Exemples de protéines </a:t>
            </a:r>
            <a:r>
              <a:rPr lang="fr-FR" sz="2400" b="1" dirty="0">
                <a:solidFill>
                  <a:srgbClr val="FF0000"/>
                </a:solidFill>
              </a:rPr>
              <a:t>"sentinelles "</a:t>
            </a:r>
            <a:endParaRPr lang="fr-FR" sz="2400" b="1" dirty="0">
              <a:solidFill>
                <a:srgbClr val="3399FF"/>
              </a:solidFill>
            </a:endParaRPr>
          </a:p>
          <a:p>
            <a:pPr algn="ctr"/>
            <a:endParaRPr lang="fr-FR" sz="2400" dirty="0"/>
          </a:p>
        </p:txBody>
      </p:sp>
    </p:spTree>
    <p:extLst>
      <p:ext uri="{BB962C8B-B14F-4D97-AF65-F5344CB8AC3E}">
        <p14:creationId xmlns:p14="http://schemas.microsoft.com/office/powerpoint/2010/main" val="1089453027"/>
      </p:ext>
    </p:extLst>
  </p:cSld>
  <p:clrMapOvr>
    <a:masterClrMapping/>
  </p:clrMapOvr>
  <mc:AlternateContent xmlns:mc="http://schemas.openxmlformats.org/markup-compatibility/2006" xmlns:p14="http://schemas.microsoft.com/office/powerpoint/2010/main">
    <mc:Choice Requires="p14">
      <p:transition spd="slow" p14:dur="2000" advTm="4510"/>
    </mc:Choice>
    <mc:Fallback xmlns="">
      <p:transition spd="slow" advTm="451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p:nvPr/>
        </p:nvGrpSpPr>
        <p:grpSpPr>
          <a:xfrm>
            <a:off x="431540" y="404664"/>
            <a:ext cx="8280920" cy="7617470"/>
            <a:chOff x="431540" y="404664"/>
            <a:chExt cx="8280920" cy="7617470"/>
          </a:xfrm>
        </p:grpSpPr>
        <p:sp>
          <p:nvSpPr>
            <p:cNvPr id="2" name="Rectangle 1"/>
            <p:cNvSpPr/>
            <p:nvPr/>
          </p:nvSpPr>
          <p:spPr>
            <a:xfrm>
              <a:off x="431540" y="404664"/>
              <a:ext cx="8280920" cy="7617470"/>
            </a:xfrm>
            <a:prstGeom prst="rect">
              <a:avLst/>
            </a:prstGeom>
          </p:spPr>
          <p:txBody>
            <a:bodyPr wrap="square">
              <a:spAutoFit/>
            </a:bodyPr>
            <a:lstStyle/>
            <a:p>
              <a:r>
                <a:rPr lang="fr-FR" b="1" dirty="0">
                  <a:solidFill>
                    <a:srgbClr val="FF0000"/>
                  </a:solidFill>
                </a:rPr>
                <a:t>Les ADN </a:t>
              </a:r>
              <a:r>
                <a:rPr lang="fr-FR" b="1" dirty="0" err="1">
                  <a:solidFill>
                    <a:srgbClr val="FF0000"/>
                  </a:solidFill>
                </a:rPr>
                <a:t>glycosylases</a:t>
              </a:r>
              <a:endParaRPr lang="fr-FR" b="1" dirty="0">
                <a:solidFill>
                  <a:srgbClr val="FF0000"/>
                </a:solidFill>
              </a:endParaRPr>
            </a:p>
            <a:p>
              <a:endParaRPr lang="fr-FR" sz="700" b="1" dirty="0">
                <a:solidFill>
                  <a:srgbClr val="FF0000"/>
                </a:solidFill>
              </a:endParaRPr>
            </a:p>
            <a:p>
              <a:r>
                <a:rPr lang="fr-FR" sz="1600" dirty="0"/>
                <a:t>Elles repèrent les substitutions de paires de bases et clivent le nucléotide entre le sucre et la base</a:t>
              </a:r>
              <a:endParaRPr lang="fr-FR" sz="1600" b="1" dirty="0">
                <a:solidFill>
                  <a:srgbClr val="FF0000"/>
                </a:solidFill>
              </a:endParaRPr>
            </a:p>
            <a:p>
              <a:pPr marL="285750" indent="-285750">
                <a:buFont typeface="Wingdings"/>
                <a:buChar char="è"/>
              </a:pPr>
              <a:endParaRPr lang="fr-FR" sz="1400" b="1" dirty="0">
                <a:solidFill>
                  <a:srgbClr val="FF0000"/>
                </a:solidFill>
              </a:endParaRPr>
            </a:p>
            <a:p>
              <a:pPr marL="285750" indent="-285750">
                <a:buFont typeface="Wingdings"/>
                <a:buChar char="è"/>
              </a:pPr>
              <a:endParaRPr lang="fr-FR" sz="1400" b="1" dirty="0">
                <a:solidFill>
                  <a:srgbClr val="FF0000"/>
                </a:solidFill>
              </a:endParaRPr>
            </a:p>
            <a:p>
              <a:r>
                <a:rPr lang="fr-FR" sz="1600" b="1" dirty="0">
                  <a:cs typeface="Calibri"/>
                </a:rPr>
                <a:t>- Les UDG (</a:t>
              </a:r>
              <a:r>
                <a:rPr lang="fr-FR" sz="1600" b="1" dirty="0"/>
                <a:t>uracile DNA </a:t>
              </a:r>
              <a:r>
                <a:rPr lang="fr-FR" sz="1600" b="1" dirty="0" err="1"/>
                <a:t>glycosylase</a:t>
              </a:r>
              <a:r>
                <a:rPr lang="fr-FR" sz="1600" b="1" dirty="0"/>
                <a:t>): </a:t>
              </a:r>
              <a:r>
                <a:rPr lang="fr-FR" sz="1600" dirty="0"/>
                <a:t>repèrent les thymines transformées en uracile</a:t>
              </a:r>
            </a:p>
            <a:p>
              <a:pPr marL="285750" indent="-285750">
                <a:buFontTx/>
                <a:buChar char="-"/>
              </a:pPr>
              <a:endParaRPr lang="fr-FR" sz="1600" dirty="0"/>
            </a:p>
            <a:p>
              <a:pPr lvl="1"/>
              <a:r>
                <a:rPr lang="fr-FR" sz="1600" dirty="0"/>
                <a:t>		- </a:t>
              </a:r>
              <a:r>
                <a:rPr lang="fr-FR" sz="1600" b="1" dirty="0"/>
                <a:t>UDG 1 </a:t>
              </a:r>
              <a:r>
                <a:rPr lang="fr-FR" sz="1600" dirty="0"/>
                <a:t>(</a:t>
              </a:r>
              <a:r>
                <a:rPr lang="fr-FR" sz="1600" dirty="0" err="1"/>
                <a:t>archébactéries</a:t>
              </a:r>
              <a:r>
                <a:rPr lang="fr-FR" sz="1600" dirty="0"/>
                <a:t>) repère l’uracile dans une paire de base </a:t>
              </a:r>
              <a:r>
                <a:rPr lang="fr-FR" sz="1600" b="1" dirty="0"/>
                <a:t>U : G</a:t>
              </a:r>
            </a:p>
            <a:p>
              <a:pPr lvl="1"/>
              <a:endParaRPr lang="fr-FR" sz="1600" dirty="0"/>
            </a:p>
            <a:p>
              <a:pPr lvl="1"/>
              <a:endParaRPr lang="fr-FR" sz="1600" dirty="0"/>
            </a:p>
            <a:p>
              <a:pPr lvl="1"/>
              <a:endParaRPr lang="fr-FR" sz="1600" dirty="0"/>
            </a:p>
            <a:p>
              <a:pPr lvl="1"/>
              <a:endParaRPr lang="fr-FR" sz="1600" dirty="0"/>
            </a:p>
            <a:p>
              <a:pPr lvl="1"/>
              <a:endParaRPr lang="fr-FR" sz="1600" dirty="0"/>
            </a:p>
            <a:p>
              <a:pPr lvl="1"/>
              <a:endParaRPr lang="fr-FR" sz="1600" dirty="0"/>
            </a:p>
            <a:p>
              <a:pPr lvl="1"/>
              <a:endParaRPr lang="fr-FR" sz="1600" dirty="0"/>
            </a:p>
            <a:p>
              <a:pPr lvl="1"/>
              <a:endParaRPr lang="fr-FR" sz="1600" dirty="0"/>
            </a:p>
            <a:p>
              <a:pPr lvl="1"/>
              <a:endParaRPr lang="fr-FR" sz="1600" dirty="0"/>
            </a:p>
            <a:p>
              <a:pPr lvl="1"/>
              <a:endParaRPr lang="fr-FR" sz="1600" dirty="0"/>
            </a:p>
            <a:p>
              <a:pPr lvl="1"/>
              <a:endParaRPr lang="fr-FR" sz="1600" dirty="0"/>
            </a:p>
            <a:p>
              <a:pPr lvl="1"/>
              <a:r>
                <a:rPr lang="fr-FR" sz="1600" dirty="0"/>
                <a:t>		- </a:t>
              </a:r>
              <a:r>
                <a:rPr lang="fr-FR" sz="1600" b="1" dirty="0"/>
                <a:t>UDG 2 </a:t>
              </a:r>
              <a:r>
                <a:rPr lang="fr-FR" sz="1600" dirty="0"/>
                <a:t>(homme) repère l’uracile dans une paire de base </a:t>
              </a:r>
              <a:r>
                <a:rPr lang="fr-FR" sz="1600" b="1" dirty="0"/>
                <a:t>U : A</a:t>
              </a:r>
            </a:p>
            <a:p>
              <a:pPr lvl="1"/>
              <a:r>
                <a:rPr lang="fr-FR" sz="1600" dirty="0"/>
                <a:t>		</a:t>
              </a:r>
            </a:p>
            <a:p>
              <a:r>
                <a:rPr lang="fr-FR" sz="1600" b="1" dirty="0"/>
                <a:t>- L’OGG1: (6-oxyguanidine </a:t>
              </a:r>
              <a:r>
                <a:rPr lang="fr-FR" sz="1600" b="1" dirty="0" err="1"/>
                <a:t>glycosylase</a:t>
              </a:r>
              <a:r>
                <a:rPr lang="fr-FR" sz="1600" b="1" dirty="0"/>
                <a:t> 1) </a:t>
              </a:r>
              <a:r>
                <a:rPr lang="fr-FR" sz="1600" dirty="0"/>
                <a:t>(homme) repère la 6-oxoG dans une paire </a:t>
              </a:r>
              <a:r>
                <a:rPr lang="fr-FR" sz="1600" b="1" dirty="0">
                  <a:cs typeface="Calibri"/>
                </a:rPr>
                <a:t>6-oxoG : C</a:t>
              </a:r>
            </a:p>
            <a:p>
              <a:pPr marL="285750" indent="-285750">
                <a:buFontTx/>
                <a:buChar char="-"/>
              </a:pPr>
              <a:endParaRPr lang="fr-FR" sz="1600" dirty="0">
                <a:cs typeface="Calibri"/>
              </a:endParaRPr>
            </a:p>
            <a:p>
              <a:r>
                <a:rPr lang="fr-FR" sz="1600" b="1" dirty="0"/>
                <a:t>- La SMUG1:</a:t>
              </a:r>
              <a:r>
                <a:rPr lang="fr-FR" sz="1600" dirty="0"/>
                <a:t> </a:t>
              </a:r>
              <a:r>
                <a:rPr lang="fr-FR" sz="1600" b="1" dirty="0"/>
                <a:t>(single-</a:t>
              </a:r>
              <a:r>
                <a:rPr lang="fr-FR" sz="1600" b="1" dirty="0" err="1"/>
                <a:t>strand</a:t>
              </a:r>
              <a:r>
                <a:rPr lang="fr-FR" sz="1600" b="1" dirty="0"/>
                <a:t> </a:t>
              </a:r>
              <a:r>
                <a:rPr lang="fr-FR" sz="1600" b="1" dirty="0" err="1"/>
                <a:t>monofonctionnal</a:t>
              </a:r>
              <a:r>
                <a:rPr lang="fr-FR" sz="1600" b="1" dirty="0"/>
                <a:t> </a:t>
              </a:r>
              <a:r>
                <a:rPr lang="fr-FR" sz="1600" b="1" dirty="0" err="1"/>
                <a:t>uracil</a:t>
              </a:r>
              <a:r>
                <a:rPr lang="fr-FR" sz="1600" b="1" dirty="0"/>
                <a:t> </a:t>
              </a:r>
              <a:r>
                <a:rPr lang="fr-FR" sz="1600" b="1" dirty="0" err="1"/>
                <a:t>glycosylase</a:t>
              </a:r>
              <a:r>
                <a:rPr lang="fr-FR" sz="1600" b="1" dirty="0"/>
                <a:t> 1 ) </a:t>
              </a:r>
              <a:r>
                <a:rPr lang="fr-FR" sz="1600" dirty="0"/>
                <a:t>(homme)</a:t>
              </a:r>
            </a:p>
            <a:p>
              <a:r>
                <a:rPr lang="fr-FR" sz="1600" dirty="0"/>
                <a:t>repère l’uracile dans une paire de base </a:t>
              </a:r>
              <a:r>
                <a:rPr lang="fr-FR" sz="1600" b="1" dirty="0"/>
                <a:t>U : A </a:t>
              </a:r>
              <a:r>
                <a:rPr lang="fr-FR" sz="1600" dirty="0"/>
                <a:t>ou </a:t>
              </a:r>
              <a:r>
                <a:rPr lang="fr-FR" sz="1600" b="1" dirty="0"/>
                <a:t>U : C</a:t>
              </a:r>
              <a:r>
                <a:rPr lang="fr-FR" sz="1600" dirty="0"/>
                <a:t>  ou dans de l’ADN simple brin</a:t>
              </a:r>
            </a:p>
            <a:p>
              <a:pPr lvl="1"/>
              <a:endParaRPr lang="fr-FR" sz="1600" dirty="0"/>
            </a:p>
            <a:p>
              <a:pPr lvl="1"/>
              <a:endParaRPr lang="fr-FR" sz="1600" dirty="0"/>
            </a:p>
            <a:p>
              <a:pPr lvl="1"/>
              <a:endParaRPr lang="fr-FR" sz="1600" dirty="0"/>
            </a:p>
            <a:p>
              <a:pPr lvl="1"/>
              <a:endParaRPr lang="fr-FR" sz="1600" dirty="0"/>
            </a:p>
            <a:p>
              <a:pPr marL="285750" indent="-285750">
                <a:buFont typeface="Wingdings"/>
                <a:buChar char="è"/>
              </a:pPr>
              <a:endParaRPr lang="fr-FR" b="1" dirty="0">
                <a:solidFill>
                  <a:srgbClr val="FF0000"/>
                </a:solidFill>
              </a:endParaRPr>
            </a:p>
          </p:txBody>
        </p:sp>
        <p:grpSp>
          <p:nvGrpSpPr>
            <p:cNvPr id="10" name="Groupe 9"/>
            <p:cNvGrpSpPr/>
            <p:nvPr/>
          </p:nvGrpSpPr>
          <p:grpSpPr>
            <a:xfrm>
              <a:off x="2285281" y="2555779"/>
              <a:ext cx="5581550" cy="2060377"/>
              <a:chOff x="2933353" y="2461694"/>
              <a:chExt cx="5581550" cy="2060377"/>
            </a:xfrm>
          </p:grpSpPr>
          <p:pic>
            <p:nvPicPr>
              <p:cNvPr id="1028" name="Picture 4" descr="Réaction catalysée par l'uracile-ADN glycosyl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353" y="2461694"/>
                <a:ext cx="5581550" cy="206037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cteur droit avec flèche 5"/>
              <p:cNvCxnSpPr/>
              <p:nvPr/>
            </p:nvCxnSpPr>
            <p:spPr>
              <a:xfrm>
                <a:off x="4283968" y="3599470"/>
                <a:ext cx="216024" cy="144016"/>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251857" y="3407732"/>
                <a:ext cx="720080" cy="335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avec flèche 8"/>
              <p:cNvCxnSpPr/>
              <p:nvPr/>
            </p:nvCxnSpPr>
            <p:spPr>
              <a:xfrm>
                <a:off x="5297013" y="3503601"/>
                <a:ext cx="57606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H="1">
                <a:off x="7524328" y="3262907"/>
                <a:ext cx="216024" cy="144825"/>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681619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a:spLocks noChangeArrowheads="1"/>
          </p:cNvSpPr>
          <p:nvPr/>
        </p:nvSpPr>
        <p:spPr bwMode="auto">
          <a:xfrm>
            <a:off x="530552" y="2551837"/>
            <a:ext cx="808289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fr-FR" sz="5400" b="1" dirty="0" smtClean="0">
                <a:solidFill>
                  <a:srgbClr val="FF0000"/>
                </a:solidFill>
              </a:rPr>
              <a:t>IV- </a:t>
            </a:r>
            <a:r>
              <a:rPr lang="fr-FR" sz="5400" b="1" dirty="0">
                <a:solidFill>
                  <a:srgbClr val="FF0000"/>
                </a:solidFill>
              </a:rPr>
              <a:t>variabilité génétique</a:t>
            </a:r>
          </a:p>
          <a:p>
            <a:pPr algn="ctr" eaLnBrk="1" hangingPunct="1"/>
            <a:endParaRPr lang="fr-FR" sz="5400" b="1" dirty="0">
              <a:solidFill>
                <a:srgbClr val="FF0000"/>
              </a:solidFill>
            </a:endParaRPr>
          </a:p>
        </p:txBody>
      </p:sp>
    </p:spTree>
    <p:extLst>
      <p:ext uri="{BB962C8B-B14F-4D97-AF65-F5344CB8AC3E}">
        <p14:creationId xmlns:p14="http://schemas.microsoft.com/office/powerpoint/2010/main" val="520876018"/>
      </p:ext>
    </p:extLst>
  </p:cSld>
  <p:clrMapOvr>
    <a:masterClrMapping/>
  </p:clrMapOvr>
  <mc:AlternateContent xmlns:mc="http://schemas.openxmlformats.org/markup-compatibility/2006" xmlns:p14="http://schemas.microsoft.com/office/powerpoint/2010/main">
    <mc:Choice Requires="p14">
      <p:transition spd="slow" p14:dur="2000" advTm="3760"/>
    </mc:Choice>
    <mc:Fallback xmlns="">
      <p:transition spd="slow" advTm="376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55445" y="548679"/>
            <a:ext cx="7633111" cy="1415772"/>
          </a:xfrm>
          <a:prstGeom prst="rect">
            <a:avLst/>
          </a:prstGeom>
          <a:noFill/>
        </p:spPr>
        <p:txBody>
          <a:bodyPr wrap="square" rtlCol="0">
            <a:spAutoFit/>
          </a:bodyPr>
          <a:lstStyle/>
          <a:p>
            <a:r>
              <a:rPr lang="fr-FR" b="1" dirty="0">
                <a:solidFill>
                  <a:srgbClr val="FF0000"/>
                </a:solidFill>
              </a:rPr>
              <a:t>La </a:t>
            </a:r>
            <a:r>
              <a:rPr lang="fr-FR" b="1" dirty="0" err="1">
                <a:solidFill>
                  <a:srgbClr val="FF0000"/>
                </a:solidFill>
              </a:rPr>
              <a:t>XpC</a:t>
            </a:r>
            <a:r>
              <a:rPr lang="fr-FR" b="1" dirty="0">
                <a:solidFill>
                  <a:srgbClr val="FF0000"/>
                </a:solidFill>
              </a:rPr>
              <a:t> (</a:t>
            </a:r>
            <a:r>
              <a:rPr lang="fr-FR" b="1" dirty="0" err="1">
                <a:solidFill>
                  <a:srgbClr val="FF0000"/>
                </a:solidFill>
              </a:rPr>
              <a:t>Xeroderma</a:t>
            </a:r>
            <a:r>
              <a:rPr lang="fr-FR" b="1" dirty="0">
                <a:solidFill>
                  <a:srgbClr val="FF0000"/>
                </a:solidFill>
              </a:rPr>
              <a:t> </a:t>
            </a:r>
            <a:r>
              <a:rPr lang="fr-FR" b="1" dirty="0" err="1">
                <a:solidFill>
                  <a:srgbClr val="FF0000"/>
                </a:solidFill>
              </a:rPr>
              <a:t>pigmentosum</a:t>
            </a:r>
            <a:r>
              <a:rPr lang="fr-FR" b="1" dirty="0">
                <a:solidFill>
                  <a:srgbClr val="FF0000"/>
                </a:solidFill>
              </a:rPr>
              <a:t> </a:t>
            </a:r>
            <a:r>
              <a:rPr lang="fr-FR" b="1" dirty="0" smtClean="0">
                <a:solidFill>
                  <a:srgbClr val="FF0000"/>
                </a:solidFill>
              </a:rPr>
              <a:t>C</a:t>
            </a:r>
            <a:r>
              <a:rPr lang="fr-FR" b="1" dirty="0">
                <a:solidFill>
                  <a:srgbClr val="FF0000"/>
                </a:solidFill>
              </a:rPr>
              <a:t>)</a:t>
            </a:r>
          </a:p>
          <a:p>
            <a:endParaRPr lang="fr-FR" b="1" dirty="0">
              <a:solidFill>
                <a:srgbClr val="FF0000"/>
              </a:solidFill>
            </a:endParaRPr>
          </a:p>
          <a:p>
            <a:pPr algn="just"/>
            <a:r>
              <a:rPr lang="fr-FR" dirty="0"/>
              <a:t>	</a:t>
            </a:r>
            <a:r>
              <a:rPr lang="fr-FR" sz="1600" dirty="0"/>
              <a:t>La </a:t>
            </a:r>
            <a:r>
              <a:rPr lang="fr-FR" sz="1600" dirty="0" err="1"/>
              <a:t>XpC</a:t>
            </a:r>
            <a:r>
              <a:rPr lang="fr-FR" sz="1600" dirty="0"/>
              <a:t> est une " DNA binding </a:t>
            </a:r>
            <a:r>
              <a:rPr lang="fr-FR" sz="1600" dirty="0" err="1"/>
              <a:t>protein</a:t>
            </a:r>
            <a:r>
              <a:rPr lang="fr-FR" sz="1600" dirty="0"/>
              <a:t>"  qui reconnait les dimères de thymines covalents créés par les U.V.. Elle recrute ensuite des enzymes impliquées dans la réparation.</a:t>
            </a:r>
          </a:p>
        </p:txBody>
      </p:sp>
      <p:pic>
        <p:nvPicPr>
          <p:cNvPr id="3" name="Image 2"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328" y="2499767"/>
            <a:ext cx="7345343" cy="3096344"/>
          </a:xfrm>
          <a:prstGeom prst="rect">
            <a:avLst/>
          </a:prstGeom>
        </p:spPr>
      </p:pic>
    </p:spTree>
    <p:extLst>
      <p:ext uri="{BB962C8B-B14F-4D97-AF65-F5344CB8AC3E}">
        <p14:creationId xmlns:p14="http://schemas.microsoft.com/office/powerpoint/2010/main" val="1272794824"/>
      </p:ext>
    </p:extLst>
  </p:cSld>
  <p:clrMapOvr>
    <a:masterClrMapping/>
  </p:clrMapOvr>
  <mc:AlternateContent xmlns:mc="http://schemas.openxmlformats.org/markup-compatibility/2006" xmlns:p14="http://schemas.microsoft.com/office/powerpoint/2010/main">
    <mc:Choice Requires="p14">
      <p:transition spd="slow" p14:dur="2000" advTm="1656"/>
    </mc:Choice>
    <mc:Fallback xmlns="">
      <p:transition spd="slow" advTm="1656"/>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260648"/>
            <a:ext cx="7704856" cy="2554545"/>
          </a:xfrm>
          <a:prstGeom prst="rect">
            <a:avLst/>
          </a:prstGeom>
          <a:noFill/>
        </p:spPr>
        <p:txBody>
          <a:bodyPr wrap="square" rtlCol="0">
            <a:spAutoFit/>
          </a:bodyPr>
          <a:lstStyle/>
          <a:p>
            <a:r>
              <a:rPr lang="fr-FR" b="1" dirty="0" smtClean="0">
                <a:solidFill>
                  <a:srgbClr val="FF0000"/>
                </a:solidFill>
              </a:rPr>
              <a:t>Les protéines ATM (</a:t>
            </a:r>
            <a:r>
              <a:rPr lang="fr-FR" b="1" i="1" dirty="0" err="1">
                <a:solidFill>
                  <a:srgbClr val="FF0000"/>
                </a:solidFill>
              </a:rPr>
              <a:t>ataxia</a:t>
            </a:r>
            <a:r>
              <a:rPr lang="fr-FR" b="1" i="1" dirty="0">
                <a:solidFill>
                  <a:srgbClr val="FF0000"/>
                </a:solidFill>
              </a:rPr>
              <a:t> </a:t>
            </a:r>
            <a:r>
              <a:rPr lang="fr-FR" b="1" i="1" dirty="0" err="1">
                <a:solidFill>
                  <a:srgbClr val="FF0000"/>
                </a:solidFill>
              </a:rPr>
              <a:t>telangiectasia</a:t>
            </a:r>
            <a:r>
              <a:rPr lang="fr-FR" b="1" i="1" dirty="0">
                <a:solidFill>
                  <a:srgbClr val="FF0000"/>
                </a:solidFill>
              </a:rPr>
              <a:t> </a:t>
            </a:r>
            <a:r>
              <a:rPr lang="fr-FR" b="1" i="1" dirty="0" err="1" smtClean="0">
                <a:solidFill>
                  <a:srgbClr val="FF0000"/>
                </a:solidFill>
              </a:rPr>
              <a:t>mutated</a:t>
            </a:r>
            <a:r>
              <a:rPr lang="fr-FR" b="1" i="1" dirty="0" smtClean="0">
                <a:solidFill>
                  <a:srgbClr val="FF0000"/>
                </a:solidFill>
              </a:rPr>
              <a:t>) </a:t>
            </a:r>
            <a:r>
              <a:rPr lang="fr-FR" b="1" dirty="0" smtClean="0">
                <a:solidFill>
                  <a:srgbClr val="FF0000"/>
                </a:solidFill>
              </a:rPr>
              <a:t>et ATR (</a:t>
            </a:r>
            <a:r>
              <a:rPr lang="fr-FR" b="1" dirty="0">
                <a:solidFill>
                  <a:srgbClr val="FF0000"/>
                </a:solidFill>
              </a:rPr>
              <a:t>A</a:t>
            </a:r>
            <a:r>
              <a:rPr lang="fr-FR" b="1" i="1" dirty="0">
                <a:solidFill>
                  <a:srgbClr val="FF0000"/>
                </a:solidFill>
              </a:rPr>
              <a:t>TM- and </a:t>
            </a:r>
            <a:r>
              <a:rPr lang="fr-FR" b="1" dirty="0" smtClean="0">
                <a:solidFill>
                  <a:srgbClr val="FF0000"/>
                </a:solidFill>
              </a:rPr>
              <a:t>R</a:t>
            </a:r>
            <a:r>
              <a:rPr lang="fr-FR" b="1" i="1" dirty="0" smtClean="0">
                <a:solidFill>
                  <a:srgbClr val="FF0000"/>
                </a:solidFill>
              </a:rPr>
              <a:t>ad3-</a:t>
            </a:r>
            <a:r>
              <a:rPr lang="fr-FR" b="1" dirty="0" smtClean="0">
                <a:solidFill>
                  <a:srgbClr val="FF0000"/>
                </a:solidFill>
              </a:rPr>
              <a:t>R</a:t>
            </a:r>
            <a:r>
              <a:rPr lang="fr-FR" b="1" i="1" dirty="0" smtClean="0">
                <a:solidFill>
                  <a:srgbClr val="FF0000"/>
                </a:solidFill>
              </a:rPr>
              <a:t>elated</a:t>
            </a:r>
            <a:r>
              <a:rPr lang="fr-FR" b="1" dirty="0" smtClean="0">
                <a:solidFill>
                  <a:srgbClr val="FF0000"/>
                </a:solidFill>
              </a:rPr>
              <a:t>) </a:t>
            </a:r>
            <a:r>
              <a:rPr lang="fr-FR" b="1" dirty="0">
                <a:solidFill>
                  <a:srgbClr val="FF0000"/>
                </a:solidFill>
              </a:rPr>
              <a:t>chez les </a:t>
            </a:r>
            <a:r>
              <a:rPr lang="fr-FR" b="1" dirty="0" smtClean="0">
                <a:solidFill>
                  <a:srgbClr val="FF0000"/>
                </a:solidFill>
              </a:rPr>
              <a:t>mammifères:</a:t>
            </a:r>
          </a:p>
          <a:p>
            <a:endParaRPr lang="fr-FR" sz="1200" b="1" dirty="0">
              <a:solidFill>
                <a:srgbClr val="FF0000"/>
              </a:solidFill>
            </a:endParaRPr>
          </a:p>
          <a:p>
            <a:pPr algn="just"/>
            <a:r>
              <a:rPr lang="fr-FR" sz="1600" dirty="0"/>
              <a:t>	</a:t>
            </a:r>
            <a:r>
              <a:rPr lang="fr-FR" sz="1600" dirty="0" smtClean="0"/>
              <a:t>ATM et ATR sont des protéines kinases qui reconnaissent </a:t>
            </a:r>
            <a:r>
              <a:rPr lang="fr-FR" sz="1600" dirty="0"/>
              <a:t>les cassures doubles </a:t>
            </a:r>
            <a:r>
              <a:rPr lang="fr-FR" sz="1600" dirty="0" smtClean="0"/>
              <a:t>brins (CDB). ATM reconnait les CDB lorsqu’elle </a:t>
            </a:r>
            <a:r>
              <a:rPr lang="fr-FR" sz="1600" dirty="0"/>
              <a:t>montre des extrémités </a:t>
            </a:r>
            <a:r>
              <a:rPr lang="fr-FR" sz="1600" dirty="0" smtClean="0"/>
              <a:t>franches, ATR lorsqu’il y a des portions simples brins. </a:t>
            </a:r>
            <a:r>
              <a:rPr lang="fr-FR" sz="1600" dirty="0" smtClean="0">
                <a:sym typeface="Wingdings"/>
              </a:rPr>
              <a:t>Elles vont recruter des protéines qui vont effectuer la réparation (NEJH ou RH). Elles peuvent phosphoryler la </a:t>
            </a:r>
            <a:r>
              <a:rPr lang="fr-FR" sz="1600" dirty="0">
                <a:sym typeface="Wingdings"/>
              </a:rPr>
              <a:t>queue de l’histone </a:t>
            </a:r>
            <a:r>
              <a:rPr lang="fr-FR" sz="1600" dirty="0" smtClean="0">
                <a:sym typeface="Wingdings"/>
              </a:rPr>
              <a:t>H2AX sur de grande distance ce qui permet de maintenir l’ADN sous une forme </a:t>
            </a:r>
            <a:r>
              <a:rPr lang="fr-FR" sz="1600" dirty="0" err="1" smtClean="0">
                <a:sym typeface="Wingdings"/>
              </a:rPr>
              <a:t>relachée</a:t>
            </a:r>
            <a:r>
              <a:rPr lang="fr-FR" sz="1600" dirty="0" smtClean="0">
                <a:sym typeface="Wingdings"/>
              </a:rPr>
              <a:t> et le rendre accessible à la réparation.</a:t>
            </a:r>
            <a:endParaRPr lang="fr-FR" sz="1600" dirty="0"/>
          </a:p>
          <a:p>
            <a:pPr algn="just"/>
            <a:endParaRPr lang="fr-FR" sz="1600" dirty="0"/>
          </a:p>
        </p:txBody>
      </p:sp>
      <p:grpSp>
        <p:nvGrpSpPr>
          <p:cNvPr id="14" name="Groupe 13"/>
          <p:cNvGrpSpPr/>
          <p:nvPr/>
        </p:nvGrpSpPr>
        <p:grpSpPr>
          <a:xfrm>
            <a:off x="1619672" y="2694170"/>
            <a:ext cx="6622749" cy="3933831"/>
            <a:chOff x="1979712" y="1816262"/>
            <a:chExt cx="6995538" cy="4206321"/>
          </a:xfrm>
        </p:grpSpPr>
        <p:pic>
          <p:nvPicPr>
            <p:cNvPr id="15" name="Picture 2" descr="http://nextews.com/images/81/7c/817cc3467eac0e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23793" flipH="1">
              <a:off x="3447897" y="1816262"/>
              <a:ext cx="5527353" cy="4206321"/>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p:cNvSpPr txBox="1"/>
            <p:nvPr/>
          </p:nvSpPr>
          <p:spPr>
            <a:xfrm>
              <a:off x="2269758" y="5304224"/>
              <a:ext cx="1483447" cy="369332"/>
            </a:xfrm>
            <a:prstGeom prst="rect">
              <a:avLst/>
            </a:prstGeom>
            <a:noFill/>
          </p:spPr>
          <p:txBody>
            <a:bodyPr wrap="square" rtlCol="0">
              <a:spAutoFit/>
            </a:bodyPr>
            <a:lstStyle/>
            <a:p>
              <a:pPr algn="ctr"/>
              <a:r>
                <a:rPr lang="fr-FR" dirty="0"/>
                <a:t>nucléosome</a:t>
              </a:r>
            </a:p>
          </p:txBody>
        </p:sp>
        <p:pic>
          <p:nvPicPr>
            <p:cNvPr id="18" name="Image 17" descr="Capture d’écran"/>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979712" y="3095020"/>
              <a:ext cx="2009975" cy="2141880"/>
            </a:xfrm>
            <a:prstGeom prst="rect">
              <a:avLst/>
            </a:prstGeom>
          </p:spPr>
        </p:pic>
        <p:sp>
          <p:nvSpPr>
            <p:cNvPr id="19" name="Forme libre 18"/>
            <p:cNvSpPr/>
            <p:nvPr/>
          </p:nvSpPr>
          <p:spPr>
            <a:xfrm>
              <a:off x="3629025" y="4562474"/>
              <a:ext cx="457200" cy="257175"/>
            </a:xfrm>
            <a:custGeom>
              <a:avLst/>
              <a:gdLst>
                <a:gd name="connsiteX0" fmla="*/ 0 w 457200"/>
                <a:gd name="connsiteY0" fmla="*/ 0 h 257175"/>
                <a:gd name="connsiteX1" fmla="*/ 57150 w 457200"/>
                <a:gd name="connsiteY1" fmla="*/ 38100 h 257175"/>
                <a:gd name="connsiteX2" fmla="*/ 104775 w 457200"/>
                <a:gd name="connsiteY2" fmla="*/ 95250 h 257175"/>
                <a:gd name="connsiteX3" fmla="*/ 133350 w 457200"/>
                <a:gd name="connsiteY3" fmla="*/ 104775 h 257175"/>
                <a:gd name="connsiteX4" fmla="*/ 200025 w 457200"/>
                <a:gd name="connsiteY4" fmla="*/ 123825 h 257175"/>
                <a:gd name="connsiteX5" fmla="*/ 276225 w 457200"/>
                <a:gd name="connsiteY5" fmla="*/ 114300 h 257175"/>
                <a:gd name="connsiteX6" fmla="*/ 295275 w 457200"/>
                <a:gd name="connsiteY6" fmla="*/ 142875 h 257175"/>
                <a:gd name="connsiteX7" fmla="*/ 323850 w 457200"/>
                <a:gd name="connsiteY7" fmla="*/ 161925 h 257175"/>
                <a:gd name="connsiteX8" fmla="*/ 361950 w 457200"/>
                <a:gd name="connsiteY8" fmla="*/ 152400 h 257175"/>
                <a:gd name="connsiteX9" fmla="*/ 409575 w 457200"/>
                <a:gd name="connsiteY9" fmla="*/ 200025 h 257175"/>
                <a:gd name="connsiteX10" fmla="*/ 409575 w 457200"/>
                <a:gd name="connsiteY10" fmla="*/ 228600 h 257175"/>
                <a:gd name="connsiteX11" fmla="*/ 419100 w 457200"/>
                <a:gd name="connsiteY11" fmla="*/ 257175 h 257175"/>
                <a:gd name="connsiteX12" fmla="*/ 457200 w 457200"/>
                <a:gd name="connsiteY12" fmla="*/ 228600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200" h="257175">
                  <a:moveTo>
                    <a:pt x="0" y="0"/>
                  </a:moveTo>
                  <a:cubicBezTo>
                    <a:pt x="19050" y="12700"/>
                    <a:pt x="39920" y="23023"/>
                    <a:pt x="57150" y="38100"/>
                  </a:cubicBezTo>
                  <a:cubicBezTo>
                    <a:pt x="113377" y="87299"/>
                    <a:pt x="33152" y="47501"/>
                    <a:pt x="104775" y="95250"/>
                  </a:cubicBezTo>
                  <a:cubicBezTo>
                    <a:pt x="113129" y="100819"/>
                    <a:pt x="123696" y="102017"/>
                    <a:pt x="133350" y="104775"/>
                  </a:cubicBezTo>
                  <a:cubicBezTo>
                    <a:pt x="217071" y="128695"/>
                    <a:pt x="131512" y="100987"/>
                    <a:pt x="200025" y="123825"/>
                  </a:cubicBezTo>
                  <a:cubicBezTo>
                    <a:pt x="225425" y="120650"/>
                    <a:pt x="251124" y="109280"/>
                    <a:pt x="276225" y="114300"/>
                  </a:cubicBezTo>
                  <a:cubicBezTo>
                    <a:pt x="287450" y="116545"/>
                    <a:pt x="287180" y="134780"/>
                    <a:pt x="295275" y="142875"/>
                  </a:cubicBezTo>
                  <a:cubicBezTo>
                    <a:pt x="303370" y="150970"/>
                    <a:pt x="314325" y="155575"/>
                    <a:pt x="323850" y="161925"/>
                  </a:cubicBezTo>
                  <a:cubicBezTo>
                    <a:pt x="336550" y="158750"/>
                    <a:pt x="348991" y="150549"/>
                    <a:pt x="361950" y="152400"/>
                  </a:cubicBezTo>
                  <a:cubicBezTo>
                    <a:pt x="385345" y="155742"/>
                    <a:pt x="398880" y="183983"/>
                    <a:pt x="409575" y="200025"/>
                  </a:cubicBezTo>
                  <a:cubicBezTo>
                    <a:pt x="358207" y="217148"/>
                    <a:pt x="386251" y="199446"/>
                    <a:pt x="409575" y="228600"/>
                  </a:cubicBezTo>
                  <a:cubicBezTo>
                    <a:pt x="415847" y="236440"/>
                    <a:pt x="415925" y="247650"/>
                    <a:pt x="419100" y="257175"/>
                  </a:cubicBezTo>
                  <a:cubicBezTo>
                    <a:pt x="449920" y="226355"/>
                    <a:pt x="434205" y="228600"/>
                    <a:pt x="457200" y="228600"/>
                  </a:cubicBezTo>
                </a:path>
              </a:pathLst>
            </a:custGeom>
            <a:ln w="28575">
              <a:solidFill>
                <a:srgbClr val="564EB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Forme libre 19"/>
            <p:cNvSpPr/>
            <p:nvPr/>
          </p:nvSpPr>
          <p:spPr>
            <a:xfrm>
              <a:off x="3343275" y="4686300"/>
              <a:ext cx="371475" cy="135652"/>
            </a:xfrm>
            <a:custGeom>
              <a:avLst/>
              <a:gdLst>
                <a:gd name="connsiteX0" fmla="*/ 9525 w 371475"/>
                <a:gd name="connsiteY0" fmla="*/ 0 h 135652"/>
                <a:gd name="connsiteX1" fmla="*/ 0 w 371475"/>
                <a:gd name="connsiteY1" fmla="*/ 47625 h 135652"/>
                <a:gd name="connsiteX2" fmla="*/ 190500 w 371475"/>
                <a:gd name="connsiteY2" fmla="*/ 114300 h 135652"/>
                <a:gd name="connsiteX3" fmla="*/ 247650 w 371475"/>
                <a:gd name="connsiteY3" fmla="*/ 95250 h 135652"/>
                <a:gd name="connsiteX4" fmla="*/ 276225 w 371475"/>
                <a:gd name="connsiteY4" fmla="*/ 85725 h 135652"/>
                <a:gd name="connsiteX5" fmla="*/ 257175 w 371475"/>
                <a:gd name="connsiteY5" fmla="*/ 38100 h 135652"/>
                <a:gd name="connsiteX6" fmla="*/ 238125 w 371475"/>
                <a:gd name="connsiteY6" fmla="*/ 28575 h 135652"/>
                <a:gd name="connsiteX7" fmla="*/ 295275 w 371475"/>
                <a:gd name="connsiteY7" fmla="*/ 57150 h 135652"/>
                <a:gd name="connsiteX8" fmla="*/ 323850 w 371475"/>
                <a:gd name="connsiteY8" fmla="*/ 76200 h 135652"/>
                <a:gd name="connsiteX9" fmla="*/ 333375 w 371475"/>
                <a:gd name="connsiteY9" fmla="*/ 104775 h 135652"/>
                <a:gd name="connsiteX10" fmla="*/ 361950 w 371475"/>
                <a:gd name="connsiteY10" fmla="*/ 95250 h 135652"/>
                <a:gd name="connsiteX11" fmla="*/ 371475 w 371475"/>
                <a:gd name="connsiteY11" fmla="*/ 104775 h 13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475" h="135652">
                  <a:moveTo>
                    <a:pt x="9525" y="0"/>
                  </a:moveTo>
                  <a:cubicBezTo>
                    <a:pt x="6350" y="15875"/>
                    <a:pt x="0" y="31436"/>
                    <a:pt x="0" y="47625"/>
                  </a:cubicBezTo>
                  <a:cubicBezTo>
                    <a:pt x="0" y="184663"/>
                    <a:pt x="24123" y="123057"/>
                    <a:pt x="190500" y="114300"/>
                  </a:cubicBezTo>
                  <a:lnTo>
                    <a:pt x="247650" y="95250"/>
                  </a:lnTo>
                  <a:lnTo>
                    <a:pt x="276225" y="85725"/>
                  </a:lnTo>
                  <a:cubicBezTo>
                    <a:pt x="269875" y="69850"/>
                    <a:pt x="262582" y="54320"/>
                    <a:pt x="257175" y="38100"/>
                  </a:cubicBezTo>
                  <a:cubicBezTo>
                    <a:pt x="243222" y="-3760"/>
                    <a:pt x="253319" y="-17006"/>
                    <a:pt x="238125" y="28575"/>
                  </a:cubicBezTo>
                  <a:cubicBezTo>
                    <a:pt x="320017" y="83170"/>
                    <a:pt x="216405" y="17715"/>
                    <a:pt x="295275" y="57150"/>
                  </a:cubicBezTo>
                  <a:cubicBezTo>
                    <a:pt x="305514" y="62270"/>
                    <a:pt x="314325" y="69850"/>
                    <a:pt x="323850" y="76200"/>
                  </a:cubicBezTo>
                  <a:cubicBezTo>
                    <a:pt x="327025" y="85725"/>
                    <a:pt x="324395" y="100285"/>
                    <a:pt x="333375" y="104775"/>
                  </a:cubicBezTo>
                  <a:cubicBezTo>
                    <a:pt x="342355" y="109265"/>
                    <a:pt x="351910" y="95250"/>
                    <a:pt x="361950" y="95250"/>
                  </a:cubicBezTo>
                  <a:cubicBezTo>
                    <a:pt x="366440" y="95250"/>
                    <a:pt x="368300" y="101600"/>
                    <a:pt x="371475" y="104775"/>
                  </a:cubicBezTo>
                </a:path>
              </a:pathLst>
            </a:custGeom>
            <a:ln w="28575">
              <a:solidFill>
                <a:srgbClr val="9151B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Forme libre 20"/>
            <p:cNvSpPr/>
            <p:nvPr/>
          </p:nvSpPr>
          <p:spPr>
            <a:xfrm>
              <a:off x="3552825" y="3571875"/>
              <a:ext cx="439558" cy="180975"/>
            </a:xfrm>
            <a:custGeom>
              <a:avLst/>
              <a:gdLst>
                <a:gd name="connsiteX0" fmla="*/ 0 w 439558"/>
                <a:gd name="connsiteY0" fmla="*/ 180975 h 180975"/>
                <a:gd name="connsiteX1" fmla="*/ 47625 w 439558"/>
                <a:gd name="connsiteY1" fmla="*/ 142875 h 180975"/>
                <a:gd name="connsiteX2" fmla="*/ 85725 w 439558"/>
                <a:gd name="connsiteY2" fmla="*/ 123825 h 180975"/>
                <a:gd name="connsiteX3" fmla="*/ 114300 w 439558"/>
                <a:gd name="connsiteY3" fmla="*/ 104775 h 180975"/>
                <a:gd name="connsiteX4" fmla="*/ 142875 w 439558"/>
                <a:gd name="connsiteY4" fmla="*/ 114300 h 180975"/>
                <a:gd name="connsiteX5" fmla="*/ 200025 w 439558"/>
                <a:gd name="connsiteY5" fmla="*/ 152400 h 180975"/>
                <a:gd name="connsiteX6" fmla="*/ 295275 w 439558"/>
                <a:gd name="connsiteY6" fmla="*/ 180975 h 180975"/>
                <a:gd name="connsiteX7" fmla="*/ 409575 w 439558"/>
                <a:gd name="connsiteY7" fmla="*/ 171450 h 180975"/>
                <a:gd name="connsiteX8" fmla="*/ 438150 w 439558"/>
                <a:gd name="connsiteY8" fmla="*/ 161925 h 180975"/>
                <a:gd name="connsiteX9" fmla="*/ 428625 w 439558"/>
                <a:gd name="connsiteY9" fmla="*/ 66675 h 180975"/>
                <a:gd name="connsiteX10" fmla="*/ 428625 w 439558"/>
                <a:gd name="connsiteY10"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9558" h="180975">
                  <a:moveTo>
                    <a:pt x="0" y="180975"/>
                  </a:moveTo>
                  <a:cubicBezTo>
                    <a:pt x="15875" y="168275"/>
                    <a:pt x="30709" y="154152"/>
                    <a:pt x="47625" y="142875"/>
                  </a:cubicBezTo>
                  <a:cubicBezTo>
                    <a:pt x="59439" y="134999"/>
                    <a:pt x="73397" y="130870"/>
                    <a:pt x="85725" y="123825"/>
                  </a:cubicBezTo>
                  <a:cubicBezTo>
                    <a:pt x="95664" y="118145"/>
                    <a:pt x="104775" y="111125"/>
                    <a:pt x="114300" y="104775"/>
                  </a:cubicBezTo>
                  <a:cubicBezTo>
                    <a:pt x="123825" y="107950"/>
                    <a:pt x="134098" y="109424"/>
                    <a:pt x="142875" y="114300"/>
                  </a:cubicBezTo>
                  <a:cubicBezTo>
                    <a:pt x="162889" y="125419"/>
                    <a:pt x="178305" y="145160"/>
                    <a:pt x="200025" y="152400"/>
                  </a:cubicBezTo>
                  <a:cubicBezTo>
                    <a:pt x="269594" y="175590"/>
                    <a:pt x="237694" y="166580"/>
                    <a:pt x="295275" y="180975"/>
                  </a:cubicBezTo>
                  <a:cubicBezTo>
                    <a:pt x="333375" y="177800"/>
                    <a:pt x="371678" y="176503"/>
                    <a:pt x="409575" y="171450"/>
                  </a:cubicBezTo>
                  <a:cubicBezTo>
                    <a:pt x="419527" y="170123"/>
                    <a:pt x="436354" y="171803"/>
                    <a:pt x="438150" y="161925"/>
                  </a:cubicBezTo>
                  <a:cubicBezTo>
                    <a:pt x="443858" y="130531"/>
                    <a:pt x="430499" y="98528"/>
                    <a:pt x="428625" y="66675"/>
                  </a:cubicBezTo>
                  <a:cubicBezTo>
                    <a:pt x="427320" y="44488"/>
                    <a:pt x="428625" y="22225"/>
                    <a:pt x="428625" y="0"/>
                  </a:cubicBezTo>
                </a:path>
              </a:pathLst>
            </a:custGeom>
            <a:ln w="28575">
              <a:solidFill>
                <a:srgbClr val="89AAD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Forme libre 21"/>
            <p:cNvSpPr/>
            <p:nvPr/>
          </p:nvSpPr>
          <p:spPr>
            <a:xfrm>
              <a:off x="2905125" y="3788852"/>
              <a:ext cx="400638" cy="173548"/>
            </a:xfrm>
            <a:custGeom>
              <a:avLst/>
              <a:gdLst>
                <a:gd name="connsiteX0" fmla="*/ 323850 w 400638"/>
                <a:gd name="connsiteY0" fmla="*/ 154498 h 173548"/>
                <a:gd name="connsiteX1" fmla="*/ 400050 w 400638"/>
                <a:gd name="connsiteY1" fmla="*/ 144973 h 173548"/>
                <a:gd name="connsiteX2" fmla="*/ 371475 w 400638"/>
                <a:gd name="connsiteY2" fmla="*/ 40198 h 173548"/>
                <a:gd name="connsiteX3" fmla="*/ 276225 w 400638"/>
                <a:gd name="connsiteY3" fmla="*/ 49723 h 173548"/>
                <a:gd name="connsiteX4" fmla="*/ 266700 w 400638"/>
                <a:gd name="connsiteY4" fmla="*/ 2098 h 173548"/>
                <a:gd name="connsiteX5" fmla="*/ 257175 w 400638"/>
                <a:gd name="connsiteY5" fmla="*/ 78298 h 173548"/>
                <a:gd name="connsiteX6" fmla="*/ 247650 w 400638"/>
                <a:gd name="connsiteY6" fmla="*/ 116398 h 173548"/>
                <a:gd name="connsiteX7" fmla="*/ 238125 w 400638"/>
                <a:gd name="connsiteY7" fmla="*/ 144973 h 173548"/>
                <a:gd name="connsiteX8" fmla="*/ 190500 w 400638"/>
                <a:gd name="connsiteY8" fmla="*/ 164023 h 173548"/>
                <a:gd name="connsiteX9" fmla="*/ 152400 w 400638"/>
                <a:gd name="connsiteY9" fmla="*/ 173548 h 173548"/>
                <a:gd name="connsiteX10" fmla="*/ 95250 w 400638"/>
                <a:gd name="connsiteY10" fmla="*/ 164023 h 173548"/>
                <a:gd name="connsiteX11" fmla="*/ 57150 w 400638"/>
                <a:gd name="connsiteY11" fmla="*/ 116398 h 173548"/>
                <a:gd name="connsiteX12" fmla="*/ 19050 w 400638"/>
                <a:gd name="connsiteY12" fmla="*/ 97348 h 173548"/>
                <a:gd name="connsiteX13" fmla="*/ 0 w 400638"/>
                <a:gd name="connsiteY13" fmla="*/ 68773 h 17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638" h="173548">
                  <a:moveTo>
                    <a:pt x="323850" y="154498"/>
                  </a:moveTo>
                  <a:cubicBezTo>
                    <a:pt x="349250" y="151323"/>
                    <a:pt x="385851" y="166272"/>
                    <a:pt x="400050" y="144973"/>
                  </a:cubicBezTo>
                  <a:cubicBezTo>
                    <a:pt x="404824" y="137811"/>
                    <a:pt x="379209" y="63401"/>
                    <a:pt x="371475" y="40198"/>
                  </a:cubicBezTo>
                  <a:cubicBezTo>
                    <a:pt x="339725" y="43373"/>
                    <a:pt x="306212" y="60627"/>
                    <a:pt x="276225" y="49723"/>
                  </a:cubicBezTo>
                  <a:cubicBezTo>
                    <a:pt x="261010" y="44190"/>
                    <a:pt x="275680" y="-11372"/>
                    <a:pt x="266700" y="2098"/>
                  </a:cubicBezTo>
                  <a:cubicBezTo>
                    <a:pt x="252501" y="23397"/>
                    <a:pt x="261383" y="53049"/>
                    <a:pt x="257175" y="78298"/>
                  </a:cubicBezTo>
                  <a:cubicBezTo>
                    <a:pt x="255023" y="91211"/>
                    <a:pt x="251246" y="103811"/>
                    <a:pt x="247650" y="116398"/>
                  </a:cubicBezTo>
                  <a:cubicBezTo>
                    <a:pt x="244892" y="126052"/>
                    <a:pt x="245838" y="138545"/>
                    <a:pt x="238125" y="144973"/>
                  </a:cubicBezTo>
                  <a:cubicBezTo>
                    <a:pt x="224990" y="155919"/>
                    <a:pt x="206720" y="158616"/>
                    <a:pt x="190500" y="164023"/>
                  </a:cubicBezTo>
                  <a:cubicBezTo>
                    <a:pt x="178081" y="168163"/>
                    <a:pt x="165100" y="170373"/>
                    <a:pt x="152400" y="173548"/>
                  </a:cubicBezTo>
                  <a:cubicBezTo>
                    <a:pt x="133350" y="170373"/>
                    <a:pt x="113572" y="170130"/>
                    <a:pt x="95250" y="164023"/>
                  </a:cubicBezTo>
                  <a:cubicBezTo>
                    <a:pt x="31822" y="142880"/>
                    <a:pt x="93536" y="152784"/>
                    <a:pt x="57150" y="116398"/>
                  </a:cubicBezTo>
                  <a:cubicBezTo>
                    <a:pt x="47110" y="106358"/>
                    <a:pt x="31750" y="103698"/>
                    <a:pt x="19050" y="97348"/>
                  </a:cubicBezTo>
                  <a:lnTo>
                    <a:pt x="0" y="68773"/>
                  </a:lnTo>
                </a:path>
              </a:pathLst>
            </a:custGeom>
            <a:ln w="28575">
              <a:solidFill>
                <a:srgbClr val="4272A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3" name="Forme libre 22"/>
            <p:cNvSpPr/>
            <p:nvPr/>
          </p:nvSpPr>
          <p:spPr>
            <a:xfrm>
              <a:off x="2288504" y="3495368"/>
              <a:ext cx="390525" cy="228600"/>
            </a:xfrm>
            <a:custGeom>
              <a:avLst/>
              <a:gdLst>
                <a:gd name="connsiteX0" fmla="*/ 390525 w 390525"/>
                <a:gd name="connsiteY0" fmla="*/ 228600 h 228600"/>
                <a:gd name="connsiteX1" fmla="*/ 342900 w 390525"/>
                <a:gd name="connsiteY1" fmla="*/ 190500 h 228600"/>
                <a:gd name="connsiteX2" fmla="*/ 314325 w 390525"/>
                <a:gd name="connsiteY2" fmla="*/ 171450 h 228600"/>
                <a:gd name="connsiteX3" fmla="*/ 285750 w 390525"/>
                <a:gd name="connsiteY3" fmla="*/ 133350 h 228600"/>
                <a:gd name="connsiteX4" fmla="*/ 247650 w 390525"/>
                <a:gd name="connsiteY4" fmla="*/ 76200 h 228600"/>
                <a:gd name="connsiteX5" fmla="*/ 209550 w 390525"/>
                <a:gd name="connsiteY5" fmla="*/ 38100 h 228600"/>
                <a:gd name="connsiteX6" fmla="*/ 171450 w 390525"/>
                <a:gd name="connsiteY6" fmla="*/ 28575 h 228600"/>
                <a:gd name="connsiteX7" fmla="*/ 133350 w 390525"/>
                <a:gd name="connsiteY7" fmla="*/ 9525 h 228600"/>
                <a:gd name="connsiteX8" fmla="*/ 104775 w 390525"/>
                <a:gd name="connsiteY8" fmla="*/ 0 h 228600"/>
                <a:gd name="connsiteX9" fmla="*/ 0 w 390525"/>
                <a:gd name="connsiteY9" fmla="*/ 9525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228600">
                  <a:moveTo>
                    <a:pt x="390525" y="228600"/>
                  </a:moveTo>
                  <a:cubicBezTo>
                    <a:pt x="374650" y="215900"/>
                    <a:pt x="359164" y="202698"/>
                    <a:pt x="342900" y="190500"/>
                  </a:cubicBezTo>
                  <a:cubicBezTo>
                    <a:pt x="333742" y="183631"/>
                    <a:pt x="322420" y="179545"/>
                    <a:pt x="314325" y="171450"/>
                  </a:cubicBezTo>
                  <a:cubicBezTo>
                    <a:pt x="303100" y="160225"/>
                    <a:pt x="294854" y="146355"/>
                    <a:pt x="285750" y="133350"/>
                  </a:cubicBezTo>
                  <a:cubicBezTo>
                    <a:pt x="272620" y="114593"/>
                    <a:pt x="263839" y="92389"/>
                    <a:pt x="247650" y="76200"/>
                  </a:cubicBezTo>
                  <a:cubicBezTo>
                    <a:pt x="234950" y="63500"/>
                    <a:pt x="224780" y="47619"/>
                    <a:pt x="209550" y="38100"/>
                  </a:cubicBezTo>
                  <a:cubicBezTo>
                    <a:pt x="198449" y="31162"/>
                    <a:pt x="183707" y="33172"/>
                    <a:pt x="171450" y="28575"/>
                  </a:cubicBezTo>
                  <a:cubicBezTo>
                    <a:pt x="158155" y="23589"/>
                    <a:pt x="146401" y="15118"/>
                    <a:pt x="133350" y="9525"/>
                  </a:cubicBezTo>
                  <a:cubicBezTo>
                    <a:pt x="124122" y="5570"/>
                    <a:pt x="114300" y="3175"/>
                    <a:pt x="104775" y="0"/>
                  </a:cubicBezTo>
                  <a:lnTo>
                    <a:pt x="0" y="9525"/>
                  </a:lnTo>
                </a:path>
              </a:pathLst>
            </a:custGeom>
            <a:ln w="28575">
              <a:solidFill>
                <a:srgbClr val="4850B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4" name="Rectangle 23"/>
            <p:cNvSpPr/>
            <p:nvPr/>
          </p:nvSpPr>
          <p:spPr>
            <a:xfrm>
              <a:off x="1979712" y="3095020"/>
              <a:ext cx="263263" cy="18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5" name="Explosion 1 24"/>
          <p:cNvSpPr/>
          <p:nvPr/>
        </p:nvSpPr>
        <p:spPr>
          <a:xfrm>
            <a:off x="6588224" y="5505714"/>
            <a:ext cx="288032" cy="25469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Étoile à 8 branches 35"/>
          <p:cNvSpPr/>
          <p:nvPr/>
        </p:nvSpPr>
        <p:spPr>
          <a:xfrm>
            <a:off x="3378521" y="4030214"/>
            <a:ext cx="288032" cy="319553"/>
          </a:xfrm>
          <a:prstGeom prst="star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a:t>
            </a:r>
          </a:p>
        </p:txBody>
      </p:sp>
      <p:cxnSp>
        <p:nvCxnSpPr>
          <p:cNvPr id="4" name="Connecteur droit avec flèche 3"/>
          <p:cNvCxnSpPr/>
          <p:nvPr/>
        </p:nvCxnSpPr>
        <p:spPr>
          <a:xfrm flipV="1">
            <a:off x="6156176" y="5760404"/>
            <a:ext cx="432048" cy="4049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5292080" y="5960150"/>
            <a:ext cx="1080120" cy="461665"/>
          </a:xfrm>
          <a:prstGeom prst="rect">
            <a:avLst/>
          </a:prstGeom>
          <a:noFill/>
        </p:spPr>
        <p:txBody>
          <a:bodyPr wrap="square" rtlCol="0">
            <a:spAutoFit/>
          </a:bodyPr>
          <a:lstStyle/>
          <a:p>
            <a:pPr algn="ctr"/>
            <a:r>
              <a:rPr lang="fr-FR" sz="1200" dirty="0"/>
              <a:t>c</a:t>
            </a:r>
            <a:r>
              <a:rPr lang="fr-FR" sz="1200" dirty="0" smtClean="0"/>
              <a:t>assure double brin</a:t>
            </a:r>
            <a:endParaRPr lang="fr-FR" sz="1200" dirty="0"/>
          </a:p>
        </p:txBody>
      </p:sp>
    </p:spTree>
    <p:extLst>
      <p:ext uri="{BB962C8B-B14F-4D97-AF65-F5344CB8AC3E}">
        <p14:creationId xmlns:p14="http://schemas.microsoft.com/office/powerpoint/2010/main" val="393876799"/>
      </p:ext>
    </p:extLst>
  </p:cSld>
  <p:clrMapOvr>
    <a:masterClrMapping/>
  </p:clrMapOvr>
  <mc:AlternateContent xmlns:mc="http://schemas.openxmlformats.org/markup-compatibility/2006" xmlns:p14="http://schemas.microsoft.com/office/powerpoint/2010/main">
    <mc:Choice Requires="p14">
      <p:transition spd="slow" p14:dur="2000" advTm="92648"/>
    </mc:Choice>
    <mc:Fallback xmlns="">
      <p:transition spd="slow" advTm="92648"/>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9692" y="3013502"/>
            <a:ext cx="5544616" cy="830997"/>
          </a:xfrm>
          <a:prstGeom prst="rect">
            <a:avLst/>
          </a:prstGeom>
          <a:noFill/>
        </p:spPr>
        <p:txBody>
          <a:bodyPr wrap="square" rtlCol="0">
            <a:spAutoFit/>
          </a:bodyPr>
          <a:lstStyle/>
          <a:p>
            <a:pPr algn="ctr"/>
            <a:r>
              <a:rPr lang="fr-FR" sz="2400" b="1" dirty="0">
                <a:solidFill>
                  <a:srgbClr val="FF0000"/>
                </a:solidFill>
              </a:rPr>
              <a:t>2</a:t>
            </a:r>
            <a:r>
              <a:rPr lang="fr-FR" sz="2400" b="1" dirty="0" smtClean="0">
                <a:solidFill>
                  <a:srgbClr val="FF0000"/>
                </a:solidFill>
              </a:rPr>
              <a:t>.2 </a:t>
            </a:r>
            <a:r>
              <a:rPr lang="fr-FR" sz="2400" b="1" dirty="0">
                <a:solidFill>
                  <a:srgbClr val="FF0000"/>
                </a:solidFill>
              </a:rPr>
              <a:t>Réparations des dommages détectés</a:t>
            </a:r>
            <a:endParaRPr lang="fr-FR" sz="3200" dirty="0"/>
          </a:p>
          <a:p>
            <a:pPr algn="ctr"/>
            <a:endParaRPr lang="fr-FR" sz="2400" b="1" dirty="0">
              <a:solidFill>
                <a:srgbClr val="FF0000"/>
              </a:solidFill>
            </a:endParaRPr>
          </a:p>
        </p:txBody>
      </p:sp>
    </p:spTree>
    <p:extLst>
      <p:ext uri="{BB962C8B-B14F-4D97-AF65-F5344CB8AC3E}">
        <p14:creationId xmlns:p14="http://schemas.microsoft.com/office/powerpoint/2010/main" val="2240624672"/>
      </p:ext>
    </p:extLst>
  </p:cSld>
  <p:clrMapOvr>
    <a:masterClrMapping/>
  </p:clrMapOvr>
  <mc:AlternateContent xmlns:mc="http://schemas.openxmlformats.org/markup-compatibility/2006" xmlns:p14="http://schemas.microsoft.com/office/powerpoint/2010/main">
    <mc:Choice Requires="p14">
      <p:transition spd="slow" p14:dur="2000" advTm="4588"/>
    </mc:Choice>
    <mc:Fallback xmlns="">
      <p:transition spd="slow" advTm="4588"/>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431540" y="260648"/>
            <a:ext cx="8280920" cy="5641747"/>
            <a:chOff x="794721" y="388690"/>
            <a:chExt cx="8424936" cy="5641747"/>
          </a:xfrm>
        </p:grpSpPr>
        <p:sp>
          <p:nvSpPr>
            <p:cNvPr id="2" name="ZoneTexte 1"/>
            <p:cNvSpPr txBox="1"/>
            <p:nvPr/>
          </p:nvSpPr>
          <p:spPr>
            <a:xfrm>
              <a:off x="794721" y="1036762"/>
              <a:ext cx="8424936" cy="4993675"/>
            </a:xfrm>
            <a:prstGeom prst="rect">
              <a:avLst/>
            </a:prstGeom>
            <a:noFill/>
          </p:spPr>
          <p:txBody>
            <a:bodyPr wrap="square" rtlCol="0">
              <a:spAutoFit/>
            </a:bodyPr>
            <a:lstStyle/>
            <a:p>
              <a:endParaRPr lang="fr-FR" sz="1600" b="1" dirty="0">
                <a:solidFill>
                  <a:srgbClr val="3399FF"/>
                </a:solidFill>
              </a:endParaRPr>
            </a:p>
            <a:p>
              <a:endParaRPr lang="fr-FR" sz="1600" b="1" dirty="0">
                <a:solidFill>
                  <a:srgbClr val="3399FF"/>
                </a:solidFill>
              </a:endParaRPr>
            </a:p>
            <a:p>
              <a:r>
                <a:rPr lang="fr-FR" sz="1600" dirty="0">
                  <a:solidFill>
                    <a:srgbClr val="FF0000"/>
                  </a:solidFill>
                  <a:sym typeface="Wingdings"/>
                </a:rPr>
                <a:t> </a:t>
              </a:r>
              <a:r>
                <a:rPr lang="fr-FR" b="1" u="sng" dirty="0">
                  <a:solidFill>
                    <a:srgbClr val="FF0000"/>
                  </a:solidFill>
                </a:rPr>
                <a:t>6 systèmes de réparations décrits</a:t>
              </a:r>
              <a:r>
                <a:rPr lang="fr-FR" b="1" dirty="0">
                  <a:solidFill>
                    <a:srgbClr val="FF0000"/>
                  </a:solidFill>
                </a:rPr>
                <a:t>:</a:t>
              </a:r>
            </a:p>
            <a:p>
              <a:endParaRPr lang="fr-FR" b="1" dirty="0">
                <a:solidFill>
                  <a:srgbClr val="FF0000"/>
                </a:solidFill>
              </a:endParaRPr>
            </a:p>
            <a:p>
              <a:endParaRPr lang="fr-FR" b="1" dirty="0">
                <a:solidFill>
                  <a:srgbClr val="FF0000"/>
                </a:solidFill>
              </a:endParaRPr>
            </a:p>
            <a:p>
              <a:endParaRPr lang="fr-FR" sz="1600" dirty="0"/>
            </a:p>
            <a:p>
              <a:pPr marL="285750" indent="-285750">
                <a:buFontTx/>
                <a:buChar char="-"/>
              </a:pPr>
              <a:endParaRPr lang="fr-FR" sz="1600" dirty="0"/>
            </a:p>
            <a:p>
              <a:r>
                <a:rPr lang="fr-FR" sz="1600" dirty="0"/>
                <a:t>- réparation directe de la lésion (ex: </a:t>
              </a:r>
              <a:r>
                <a:rPr lang="fr-FR" sz="1600" b="1" dirty="0" err="1">
                  <a:solidFill>
                    <a:srgbClr val="FF0000"/>
                  </a:solidFill>
                </a:rPr>
                <a:t>photolyases</a:t>
              </a:r>
              <a:r>
                <a:rPr lang="fr-FR" sz="1600" dirty="0"/>
                <a:t>)</a:t>
              </a:r>
            </a:p>
            <a:p>
              <a:endParaRPr lang="fr-FR" sz="1050" dirty="0"/>
            </a:p>
            <a:p>
              <a:r>
                <a:rPr lang="fr-FR" sz="1600" dirty="0"/>
                <a:t>- réparation par excision de bases (Base Excision </a:t>
              </a:r>
              <a:r>
                <a:rPr lang="fr-FR" sz="1600" dirty="0" err="1"/>
                <a:t>Repair</a:t>
              </a:r>
              <a:r>
                <a:rPr lang="fr-FR" sz="1600" dirty="0"/>
                <a:t> = </a:t>
              </a:r>
              <a:r>
                <a:rPr lang="fr-FR" sz="1600" b="1" dirty="0">
                  <a:solidFill>
                    <a:srgbClr val="FF0000"/>
                  </a:solidFill>
                </a:rPr>
                <a:t>BER</a:t>
              </a:r>
              <a:r>
                <a:rPr lang="fr-FR" sz="1600" dirty="0"/>
                <a:t>)</a:t>
              </a:r>
            </a:p>
            <a:p>
              <a:pPr lvl="1"/>
              <a:r>
                <a:rPr lang="fr-FR" sz="1600" dirty="0">
                  <a:sym typeface="Wingdings 3"/>
                </a:rPr>
                <a:t>	→ </a:t>
              </a:r>
              <a:r>
                <a:rPr lang="fr-FR" sz="1600" dirty="0"/>
                <a:t>quand la lésion n’entraine pas de distorsion de la double hélice</a:t>
              </a:r>
            </a:p>
            <a:p>
              <a:pPr marL="285750" indent="-285750">
                <a:buFontTx/>
                <a:buChar char="-"/>
              </a:pPr>
              <a:endParaRPr lang="fr-FR" sz="1600" dirty="0"/>
            </a:p>
            <a:p>
              <a:r>
                <a:rPr lang="fr-FR" sz="1600" dirty="0"/>
                <a:t>- réparation par excision de nucléotides (</a:t>
              </a:r>
              <a:r>
                <a:rPr lang="fr-FR" sz="1600" dirty="0" err="1"/>
                <a:t>Nucleotid</a:t>
              </a:r>
              <a:r>
                <a:rPr lang="fr-FR" sz="1600" dirty="0"/>
                <a:t> Excision </a:t>
              </a:r>
              <a:r>
                <a:rPr lang="fr-FR" sz="1600" dirty="0" err="1"/>
                <a:t>Repair</a:t>
              </a:r>
              <a:r>
                <a:rPr lang="fr-FR" sz="1600" dirty="0"/>
                <a:t> = </a:t>
              </a:r>
              <a:r>
                <a:rPr lang="fr-FR" sz="1600" b="1" dirty="0">
                  <a:solidFill>
                    <a:srgbClr val="FF0000"/>
                  </a:solidFill>
                </a:rPr>
                <a:t>NER</a:t>
              </a:r>
              <a:r>
                <a:rPr lang="fr-FR" sz="1600" dirty="0"/>
                <a:t>)</a:t>
              </a:r>
            </a:p>
            <a:p>
              <a:r>
                <a:rPr lang="fr-FR" sz="1600" dirty="0">
                  <a:sym typeface="Wingdings 3"/>
                </a:rPr>
                <a:t>	→ </a:t>
              </a:r>
              <a:r>
                <a:rPr lang="fr-FR" sz="1600" dirty="0"/>
                <a:t>quand la lésion étendue entraine une distorsion de la double hélice</a:t>
              </a:r>
            </a:p>
            <a:p>
              <a:endParaRPr lang="fr-FR" sz="1050" dirty="0"/>
            </a:p>
            <a:p>
              <a:r>
                <a:rPr lang="fr-FR" sz="1600" dirty="0"/>
                <a:t>- réparation par des mésappariements (</a:t>
              </a:r>
              <a:r>
                <a:rPr lang="fr-FR" sz="1600" dirty="0" err="1"/>
                <a:t>MisMatch</a:t>
              </a:r>
              <a:r>
                <a:rPr lang="fr-FR" sz="1600" dirty="0"/>
                <a:t> </a:t>
              </a:r>
              <a:r>
                <a:rPr lang="fr-FR" sz="1600" dirty="0" err="1"/>
                <a:t>Repair</a:t>
              </a:r>
              <a:r>
                <a:rPr lang="fr-FR" sz="1600" dirty="0"/>
                <a:t> = </a:t>
              </a:r>
              <a:r>
                <a:rPr lang="fr-FR" sz="1600" b="1" dirty="0">
                  <a:solidFill>
                    <a:srgbClr val="FF0000"/>
                  </a:solidFill>
                </a:rPr>
                <a:t>MMR</a:t>
              </a:r>
              <a:r>
                <a:rPr lang="fr-FR" sz="1600" dirty="0"/>
                <a:t>)</a:t>
              </a:r>
              <a:endParaRPr lang="fr-FR" sz="1050" dirty="0"/>
            </a:p>
            <a:p>
              <a:endParaRPr lang="fr-FR" sz="1050" dirty="0"/>
            </a:p>
            <a:p>
              <a:r>
                <a:rPr lang="fr-FR" sz="1600" dirty="0"/>
                <a:t>- réparation par recombinaison homologue (</a:t>
              </a:r>
              <a:r>
                <a:rPr lang="fr-FR" sz="1600" dirty="0" err="1"/>
                <a:t>Homologous</a:t>
              </a:r>
              <a:r>
                <a:rPr lang="fr-FR" sz="1600" dirty="0"/>
                <a:t> </a:t>
              </a:r>
              <a:r>
                <a:rPr lang="fr-FR" sz="1600" dirty="0" err="1"/>
                <a:t>Recombination</a:t>
              </a:r>
              <a:r>
                <a:rPr lang="fr-FR" sz="1600" dirty="0"/>
                <a:t> = </a:t>
              </a:r>
              <a:r>
                <a:rPr lang="fr-FR" sz="1600" b="1" dirty="0">
                  <a:solidFill>
                    <a:srgbClr val="FF0000"/>
                  </a:solidFill>
                </a:rPr>
                <a:t>HR</a:t>
              </a:r>
              <a:r>
                <a:rPr lang="fr-FR" sz="1600" dirty="0"/>
                <a:t>)</a:t>
              </a:r>
            </a:p>
            <a:p>
              <a:pPr marL="285750" indent="-285750">
                <a:buFontTx/>
                <a:buChar char="-"/>
              </a:pPr>
              <a:endParaRPr lang="fr-FR" sz="900" dirty="0"/>
            </a:p>
            <a:p>
              <a:r>
                <a:rPr lang="fr-FR" sz="1600" dirty="0"/>
                <a:t>- réparation par jonction non-homologue des extrémités  (Non </a:t>
              </a:r>
              <a:r>
                <a:rPr lang="fr-FR" sz="1600" dirty="0" err="1"/>
                <a:t>Homologous</a:t>
              </a:r>
              <a:r>
                <a:rPr lang="fr-FR" sz="1600" dirty="0"/>
                <a:t> End Junction) = </a:t>
              </a:r>
              <a:r>
                <a:rPr lang="fr-FR" sz="1600" b="1" dirty="0">
                  <a:solidFill>
                    <a:srgbClr val="FF0000"/>
                  </a:solidFill>
                </a:rPr>
                <a:t>NHEJ</a:t>
              </a:r>
              <a:r>
                <a:rPr lang="fr-FR" sz="1600" dirty="0"/>
                <a:t>)</a:t>
              </a:r>
            </a:p>
            <a:p>
              <a:endParaRPr lang="fr-FR" sz="1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677518" y="388690"/>
              <a:ext cx="2401564" cy="2285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70557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88263" y="404664"/>
            <a:ext cx="7367474" cy="2062103"/>
          </a:xfrm>
          <a:prstGeom prst="rect">
            <a:avLst/>
          </a:prstGeom>
          <a:noFill/>
        </p:spPr>
        <p:txBody>
          <a:bodyPr wrap="square" rtlCol="0">
            <a:spAutoFit/>
          </a:bodyPr>
          <a:lstStyle/>
          <a:p>
            <a:pPr algn="just"/>
            <a:r>
              <a:rPr lang="fr-FR" sz="1600" b="1" u="sng" dirty="0">
                <a:solidFill>
                  <a:srgbClr val="FF0000"/>
                </a:solidFill>
              </a:rPr>
              <a:t>Réparation directe</a:t>
            </a:r>
            <a:r>
              <a:rPr lang="fr-FR" sz="1600" b="1" dirty="0">
                <a:solidFill>
                  <a:srgbClr val="FF0000"/>
                </a:solidFill>
              </a:rPr>
              <a:t>: les </a:t>
            </a:r>
            <a:r>
              <a:rPr lang="fr-FR" sz="1600" b="1" dirty="0" err="1">
                <a:solidFill>
                  <a:srgbClr val="FF0000"/>
                </a:solidFill>
              </a:rPr>
              <a:t>photolyases</a:t>
            </a:r>
            <a:endParaRPr lang="fr-FR" sz="1600" b="1" dirty="0">
              <a:solidFill>
                <a:srgbClr val="FF0000"/>
              </a:solidFill>
            </a:endParaRPr>
          </a:p>
          <a:p>
            <a:pPr algn="just"/>
            <a:endParaRPr lang="fr-FR" sz="1600" dirty="0">
              <a:solidFill>
                <a:srgbClr val="FF0000"/>
              </a:solidFill>
            </a:endParaRPr>
          </a:p>
          <a:p>
            <a:pPr algn="just"/>
            <a:r>
              <a:rPr lang="fr-FR" sz="1600" dirty="0"/>
              <a:t>	Les </a:t>
            </a:r>
            <a:r>
              <a:rPr lang="fr-FR" sz="1600" dirty="0" err="1"/>
              <a:t>photolyases</a:t>
            </a:r>
            <a:r>
              <a:rPr lang="fr-FR" sz="1600" dirty="0"/>
              <a:t> sont des protéines capables de repérer les dimères de thymines causés par la lumière UV. En présence de lumière bleue, elle peuvent casser les liaisons covalentes créées entre deux thymines consécutives et réparer l’ADN;  elle est présente chez les procaryotes et chez la plupart des eucaryotes. Chez les mammifères, on la trouve chez les marsupiaux mais pas chez les mammifères placentaires (dont pas chez l’homme).</a:t>
            </a:r>
          </a:p>
        </p:txBody>
      </p:sp>
      <p:grpSp>
        <p:nvGrpSpPr>
          <p:cNvPr id="15" name="Groupe 14"/>
          <p:cNvGrpSpPr/>
          <p:nvPr/>
        </p:nvGrpSpPr>
        <p:grpSpPr>
          <a:xfrm>
            <a:off x="1162102" y="2621079"/>
            <a:ext cx="6829934" cy="4120289"/>
            <a:chOff x="1727684" y="2798502"/>
            <a:chExt cx="5688632" cy="3382635"/>
          </a:xfrm>
        </p:grpSpPr>
        <p:grpSp>
          <p:nvGrpSpPr>
            <p:cNvPr id="12" name="Groupe 11"/>
            <p:cNvGrpSpPr/>
            <p:nvPr/>
          </p:nvGrpSpPr>
          <p:grpSpPr>
            <a:xfrm>
              <a:off x="1727684" y="2798502"/>
              <a:ext cx="5688632" cy="3382635"/>
              <a:chOff x="1727684" y="2798502"/>
              <a:chExt cx="5688632" cy="3382635"/>
            </a:xfrm>
          </p:grpSpPr>
          <p:grpSp>
            <p:nvGrpSpPr>
              <p:cNvPr id="3" name="Groupe 2"/>
              <p:cNvGrpSpPr/>
              <p:nvPr/>
            </p:nvGrpSpPr>
            <p:grpSpPr>
              <a:xfrm>
                <a:off x="1727684" y="2798502"/>
                <a:ext cx="5688632" cy="3382635"/>
                <a:chOff x="1763688" y="2276872"/>
                <a:chExt cx="5688632" cy="3382635"/>
              </a:xfrm>
            </p:grpSpPr>
            <p:pic>
              <p:nvPicPr>
                <p:cNvPr id="4" name="Picture 2" descr="http://o.quizlet.com/4gGTkBHfALv6y5K8EUS86A_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708" y="2749803"/>
                  <a:ext cx="5256584" cy="277612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763688" y="5013176"/>
                  <a:ext cx="5688632" cy="646331"/>
                </a:xfrm>
                <a:prstGeom prst="rect">
                  <a:avLst/>
                </a:prstGeom>
                <a:solidFill>
                  <a:schemeClr val="bg1"/>
                </a:solidFill>
              </p:spPr>
              <p:txBody>
                <a:bodyPr wrap="square" rtlCol="0">
                  <a:spAutoFit/>
                </a:bodyPr>
                <a:lstStyle/>
                <a:p>
                  <a:endParaRPr lang="fr-FR" dirty="0"/>
                </a:p>
                <a:p>
                  <a:endParaRPr lang="fr-FR" dirty="0"/>
                </a:p>
              </p:txBody>
            </p:sp>
            <p:pic>
              <p:nvPicPr>
                <p:cNvPr id="6" name="Picture 4" descr="http://us.cdn1.123rf.com/168nwm/clairev/clairev0905/clairev090500116/4928379-cute-dimanche-d-39-ete-avec-des-lunettes-de-soleil--illustration-vectoriel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9074" y="2276872"/>
                  <a:ext cx="613678" cy="613678"/>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4319972" y="4581128"/>
                  <a:ext cx="576064" cy="307777"/>
                </a:xfrm>
                <a:prstGeom prst="rect">
                  <a:avLst/>
                </a:prstGeom>
                <a:noFill/>
              </p:spPr>
              <p:txBody>
                <a:bodyPr wrap="square" rtlCol="0">
                  <a:spAutoFit/>
                </a:bodyPr>
                <a:lstStyle/>
                <a:p>
                  <a:r>
                    <a:rPr lang="fr-FR" sz="1400" dirty="0"/>
                    <a:t>U.V.</a:t>
                  </a:r>
                </a:p>
              </p:txBody>
            </p:sp>
            <p:cxnSp>
              <p:nvCxnSpPr>
                <p:cNvPr id="8" name="Connecteur droit avec flèche 7"/>
                <p:cNvCxnSpPr/>
                <p:nvPr/>
              </p:nvCxnSpPr>
              <p:spPr>
                <a:xfrm flipH="1">
                  <a:off x="4004030" y="3962352"/>
                  <a:ext cx="108012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3758894" y="3530187"/>
                  <a:ext cx="1924443" cy="252676"/>
                </a:xfrm>
                <a:prstGeom prst="rect">
                  <a:avLst/>
                </a:prstGeom>
                <a:noFill/>
              </p:spPr>
              <p:txBody>
                <a:bodyPr wrap="square" rtlCol="0">
                  <a:spAutoFit/>
                </a:bodyPr>
                <a:lstStyle/>
                <a:p>
                  <a:pPr algn="ctr"/>
                  <a:r>
                    <a:rPr lang="fr-FR" sz="1400" b="1" dirty="0" err="1"/>
                    <a:t>Photolyase</a:t>
                  </a:r>
                  <a:r>
                    <a:rPr lang="fr-FR" sz="1400" b="1" dirty="0"/>
                    <a:t>  +  </a:t>
                  </a:r>
                  <a:r>
                    <a:rPr lang="fr-FR" sz="1400" b="1" dirty="0">
                      <a:solidFill>
                        <a:schemeClr val="tx2">
                          <a:lumMod val="60000"/>
                          <a:lumOff val="40000"/>
                        </a:schemeClr>
                      </a:solidFill>
                    </a:rPr>
                    <a:t>lumière bleue</a:t>
                  </a:r>
                </a:p>
              </p:txBody>
            </p:sp>
          </p:grpSp>
          <p:sp>
            <p:nvSpPr>
              <p:cNvPr id="10" name="ZoneTexte 9"/>
              <p:cNvSpPr txBox="1"/>
              <p:nvPr/>
            </p:nvSpPr>
            <p:spPr>
              <a:xfrm>
                <a:off x="2412523" y="4149080"/>
                <a:ext cx="275028" cy="303211"/>
              </a:xfrm>
              <a:prstGeom prst="rect">
                <a:avLst/>
              </a:prstGeom>
              <a:noFill/>
            </p:spPr>
            <p:txBody>
              <a:bodyPr wrap="square" rtlCol="0">
                <a:spAutoFit/>
              </a:bodyPr>
              <a:lstStyle/>
              <a:p>
                <a:r>
                  <a:rPr lang="fr-FR" b="1" dirty="0"/>
                  <a:t>T</a:t>
                </a:r>
              </a:p>
            </p:txBody>
          </p:sp>
          <p:sp>
            <p:nvSpPr>
              <p:cNvPr id="11" name="ZoneTexte 10"/>
              <p:cNvSpPr txBox="1"/>
              <p:nvPr/>
            </p:nvSpPr>
            <p:spPr>
              <a:xfrm>
                <a:off x="3192369" y="4435772"/>
                <a:ext cx="275028" cy="303211"/>
              </a:xfrm>
              <a:prstGeom prst="rect">
                <a:avLst/>
              </a:prstGeom>
              <a:noFill/>
            </p:spPr>
            <p:txBody>
              <a:bodyPr wrap="square" rtlCol="0">
                <a:spAutoFit/>
              </a:bodyPr>
              <a:lstStyle/>
              <a:p>
                <a:r>
                  <a:rPr lang="fr-FR" b="1" dirty="0"/>
                  <a:t>T</a:t>
                </a:r>
              </a:p>
            </p:txBody>
          </p:sp>
        </p:grpSp>
        <p:cxnSp>
          <p:nvCxnSpPr>
            <p:cNvPr id="13" name="Connecteur droit 12"/>
            <p:cNvCxnSpPr/>
            <p:nvPr/>
          </p:nvCxnSpPr>
          <p:spPr>
            <a:xfrm>
              <a:off x="5781709" y="4193236"/>
              <a:ext cx="576064" cy="181544"/>
            </a:xfrm>
            <a:prstGeom prst="line">
              <a:avLst/>
            </a:prstGeom>
            <a:ln w="92075">
              <a:solidFill>
                <a:srgbClr val="4DDB5E"/>
              </a:solidFill>
            </a:ln>
          </p:spPr>
          <p:style>
            <a:lnRef idx="1">
              <a:schemeClr val="accent1"/>
            </a:lnRef>
            <a:fillRef idx="0">
              <a:schemeClr val="accent1"/>
            </a:fillRef>
            <a:effectRef idx="0">
              <a:schemeClr val="accent1"/>
            </a:effectRef>
            <a:fontRef idx="minor">
              <a:schemeClr val="tx1"/>
            </a:fontRef>
          </p:style>
        </p:cxnSp>
      </p:grpSp>
      <p:pic>
        <p:nvPicPr>
          <p:cNvPr id="16" name="Picture 4" descr="http://us.cdn1.123rf.com/168nwm/clairev/clairev0905/clairev090500116/4928379-cute-dimanche-d-39-ete-avec-des-lunettes-de-soleil--illustration-vectoriel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2621079"/>
            <a:ext cx="752423" cy="752423"/>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Connecteur droit avec flèche 17"/>
          <p:cNvCxnSpPr/>
          <p:nvPr/>
        </p:nvCxnSpPr>
        <p:spPr>
          <a:xfrm>
            <a:off x="6244355" y="3373502"/>
            <a:ext cx="0" cy="892677"/>
          </a:xfrm>
          <a:prstGeom prst="straightConnector1">
            <a:avLst/>
          </a:prstGeom>
          <a:ln w="28575">
            <a:solidFill>
              <a:srgbClr val="993366"/>
            </a:solidFill>
            <a:tailEnd type="arrow"/>
          </a:ln>
        </p:spPr>
        <p:style>
          <a:lnRef idx="1">
            <a:schemeClr val="accent1"/>
          </a:lnRef>
          <a:fillRef idx="0">
            <a:schemeClr val="accent1"/>
          </a:fillRef>
          <a:effectRef idx="0">
            <a:schemeClr val="accent1"/>
          </a:effectRef>
          <a:fontRef idx="minor">
            <a:schemeClr val="tx1"/>
          </a:fontRef>
        </p:style>
      </p:cxnSp>
      <p:sp>
        <p:nvSpPr>
          <p:cNvPr id="22" name="Forme libre 21"/>
          <p:cNvSpPr/>
          <p:nvPr/>
        </p:nvSpPr>
        <p:spPr>
          <a:xfrm>
            <a:off x="6019155" y="4363380"/>
            <a:ext cx="701964" cy="663238"/>
          </a:xfrm>
          <a:custGeom>
            <a:avLst/>
            <a:gdLst>
              <a:gd name="connsiteX0" fmla="*/ 9237 w 701964"/>
              <a:gd name="connsiteY0" fmla="*/ 0 h 665018"/>
              <a:gd name="connsiteX1" fmla="*/ 0 w 701964"/>
              <a:gd name="connsiteY1" fmla="*/ 424873 h 665018"/>
              <a:gd name="connsiteX2" fmla="*/ 692727 w 701964"/>
              <a:gd name="connsiteY2" fmla="*/ 665018 h 665018"/>
              <a:gd name="connsiteX3" fmla="*/ 701964 w 701964"/>
              <a:gd name="connsiteY3" fmla="*/ 221673 h 665018"/>
              <a:gd name="connsiteX4" fmla="*/ 9237 w 701964"/>
              <a:gd name="connsiteY4" fmla="*/ 0 h 665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964" h="665018">
                <a:moveTo>
                  <a:pt x="9237" y="0"/>
                </a:moveTo>
                <a:lnTo>
                  <a:pt x="0" y="424873"/>
                </a:lnTo>
                <a:lnTo>
                  <a:pt x="692727" y="665018"/>
                </a:lnTo>
                <a:lnTo>
                  <a:pt x="701964" y="221673"/>
                </a:lnTo>
                <a:lnTo>
                  <a:pt x="9237" y="0"/>
                </a:lnTo>
                <a:close/>
              </a:path>
            </a:pathLst>
          </a:custGeom>
          <a:pattFill prst="lgConfetti">
            <a:fgClr>
              <a:srgbClr val="2FD543"/>
            </a:fgClr>
            <a:bgClr>
              <a:srgbClr val="FAC29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Connecteur droit 19"/>
          <p:cNvCxnSpPr/>
          <p:nvPr/>
        </p:nvCxnSpPr>
        <p:spPr>
          <a:xfrm>
            <a:off x="6012160" y="4756335"/>
            <a:ext cx="726281" cy="240219"/>
          </a:xfrm>
          <a:prstGeom prst="line">
            <a:avLst/>
          </a:prstGeom>
          <a:ln w="76200">
            <a:solidFill>
              <a:srgbClr val="4DDB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38781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p:cNvGrpSpPr/>
          <p:nvPr/>
        </p:nvGrpSpPr>
        <p:grpSpPr>
          <a:xfrm>
            <a:off x="1138900" y="216617"/>
            <a:ext cx="7537556" cy="5518682"/>
            <a:chOff x="738765" y="437549"/>
            <a:chExt cx="7537556" cy="5518682"/>
          </a:xfrm>
        </p:grpSpPr>
        <p:grpSp>
          <p:nvGrpSpPr>
            <p:cNvPr id="18" name="Groupe 17"/>
            <p:cNvGrpSpPr/>
            <p:nvPr/>
          </p:nvGrpSpPr>
          <p:grpSpPr>
            <a:xfrm>
              <a:off x="738765" y="437549"/>
              <a:ext cx="7537556" cy="5518682"/>
              <a:chOff x="702132" y="422198"/>
              <a:chExt cx="7537556" cy="5518682"/>
            </a:xfrm>
          </p:grpSpPr>
          <p:grpSp>
            <p:nvGrpSpPr>
              <p:cNvPr id="4" name="Groupe 3"/>
              <p:cNvGrpSpPr/>
              <p:nvPr/>
            </p:nvGrpSpPr>
            <p:grpSpPr>
              <a:xfrm>
                <a:off x="702132" y="422198"/>
                <a:ext cx="7537556" cy="5518682"/>
                <a:chOff x="788434" y="432462"/>
                <a:chExt cx="7537556" cy="5518682"/>
              </a:xfrm>
            </p:grpSpPr>
            <p:sp>
              <p:nvSpPr>
                <p:cNvPr id="2" name="Ellipse 1"/>
                <p:cNvSpPr/>
                <p:nvPr/>
              </p:nvSpPr>
              <p:spPr>
                <a:xfrm>
                  <a:off x="1091696" y="3789040"/>
                  <a:ext cx="504056" cy="480432"/>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5955980" y="4040902"/>
                  <a:ext cx="648072" cy="659316"/>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434" y="2472272"/>
                  <a:ext cx="7537556" cy="3478872"/>
                </a:xfrm>
                <a:prstGeom prst="rect">
                  <a:avLst/>
                </a:prstGeom>
              </p:spPr>
            </p:pic>
            <p:sp>
              <p:nvSpPr>
                <p:cNvPr id="6" name="ZoneTexte 5"/>
                <p:cNvSpPr txBox="1"/>
                <p:nvPr/>
              </p:nvSpPr>
              <p:spPr>
                <a:xfrm>
                  <a:off x="5111509" y="432462"/>
                  <a:ext cx="3025918" cy="1692771"/>
                </a:xfrm>
                <a:prstGeom prst="rect">
                  <a:avLst/>
                </a:prstGeom>
                <a:noFill/>
                <a:ln w="3175">
                  <a:noFill/>
                </a:ln>
              </p:spPr>
              <p:txBody>
                <a:bodyPr wrap="square" rtlCol="0">
                  <a:spAutoFit/>
                </a:bodyPr>
                <a:lstStyle/>
                <a:p>
                  <a:pPr algn="ctr"/>
                  <a:r>
                    <a:rPr lang="fr-FR" sz="1600" b="1" u="sng" dirty="0">
                      <a:solidFill>
                        <a:srgbClr val="FF0000"/>
                      </a:solidFill>
                    </a:rPr>
                    <a:t>Réparation par Excision de</a:t>
                  </a:r>
                </a:p>
                <a:p>
                  <a:pPr algn="ctr"/>
                  <a:r>
                    <a:rPr lang="fr-FR" sz="1600" b="1" u="sng" dirty="0">
                      <a:solidFill>
                        <a:srgbClr val="FF0000"/>
                      </a:solidFill>
                    </a:rPr>
                    <a:t> Nucléotides </a:t>
                  </a:r>
                  <a:r>
                    <a:rPr lang="fr-FR" sz="1600" b="1" dirty="0">
                      <a:solidFill>
                        <a:srgbClr val="FF0000"/>
                      </a:solidFill>
                    </a:rPr>
                    <a:t>(NER)</a:t>
                  </a:r>
                </a:p>
                <a:p>
                  <a:pPr algn="ctr"/>
                  <a:endParaRPr lang="fr-FR" sz="1600" b="1" dirty="0">
                    <a:solidFill>
                      <a:srgbClr val="FF0000"/>
                    </a:solidFill>
                  </a:endParaRPr>
                </a:p>
                <a:p>
                  <a:pPr algn="just"/>
                  <a:r>
                    <a:rPr lang="fr-FR" sz="1400" dirty="0"/>
                    <a:t>- quand la lésion déforme la double hélice, comme dans le cas de la formation d’un dimère de thymidine</a:t>
                  </a:r>
                  <a:r>
                    <a:rPr lang="fr-FR" sz="1400" b="1" dirty="0">
                      <a:solidFill>
                        <a:srgbClr val="FF0000"/>
                      </a:solidFill>
                    </a:rPr>
                    <a:t> </a:t>
                  </a:r>
                  <a:r>
                    <a:rPr lang="fr-FR" sz="1400" dirty="0"/>
                    <a:t>(chez les placentaires)</a:t>
                  </a:r>
                </a:p>
              </p:txBody>
            </p:sp>
            <p:sp>
              <p:nvSpPr>
                <p:cNvPr id="9" name="ZoneTexte 8"/>
                <p:cNvSpPr txBox="1"/>
                <p:nvPr/>
              </p:nvSpPr>
              <p:spPr>
                <a:xfrm>
                  <a:off x="1165285" y="432462"/>
                  <a:ext cx="2952328" cy="1692771"/>
                </a:xfrm>
                <a:prstGeom prst="rect">
                  <a:avLst/>
                </a:prstGeom>
                <a:noFill/>
                <a:ln w="3175">
                  <a:noFill/>
                </a:ln>
              </p:spPr>
              <p:txBody>
                <a:bodyPr wrap="square" rtlCol="0">
                  <a:spAutoFit/>
                </a:bodyPr>
                <a:lstStyle/>
                <a:p>
                  <a:pPr algn="ctr"/>
                  <a:r>
                    <a:rPr lang="fr-FR" sz="1600" b="1" u="sng" dirty="0">
                      <a:solidFill>
                        <a:srgbClr val="FF0000"/>
                      </a:solidFill>
                    </a:rPr>
                    <a:t> Réparation par Excision de Bases  </a:t>
                  </a:r>
                  <a:r>
                    <a:rPr lang="fr-FR" sz="1600" b="1" dirty="0">
                      <a:solidFill>
                        <a:srgbClr val="FF0000"/>
                      </a:solidFill>
                    </a:rPr>
                    <a:t>(BER)</a:t>
                  </a:r>
                </a:p>
                <a:p>
                  <a:pPr algn="ctr"/>
                  <a:endParaRPr lang="fr-FR" sz="1600" b="1" dirty="0">
                    <a:solidFill>
                      <a:srgbClr val="FF0000"/>
                    </a:solidFill>
                  </a:endParaRPr>
                </a:p>
                <a:p>
                  <a:pPr algn="just"/>
                  <a:r>
                    <a:rPr lang="fr-FR" sz="1400" dirty="0"/>
                    <a:t>- quand la lésion ne déforme pas la double hélice, comme dans le cas d’une dénaturation de base: </a:t>
                  </a:r>
                  <a:r>
                    <a:rPr lang="fr-FR" sz="1400" b="1" dirty="0"/>
                    <a:t>G</a:t>
                  </a:r>
                  <a:r>
                    <a:rPr lang="fr-FR" sz="1400" dirty="0"/>
                    <a:t>uanine changée en </a:t>
                  </a:r>
                  <a:r>
                    <a:rPr lang="fr-FR" sz="1400" b="1" dirty="0">
                      <a:solidFill>
                        <a:srgbClr val="FF0000"/>
                      </a:solidFill>
                    </a:rPr>
                    <a:t>X</a:t>
                  </a:r>
                  <a:r>
                    <a:rPr lang="fr-FR" sz="1400" dirty="0"/>
                    <a:t>anthine</a:t>
                  </a:r>
                </a:p>
              </p:txBody>
            </p:sp>
          </p:grpSp>
          <p:sp>
            <p:nvSpPr>
              <p:cNvPr id="16" name="Rectangle 15"/>
              <p:cNvSpPr/>
              <p:nvPr/>
            </p:nvSpPr>
            <p:spPr>
              <a:xfrm>
                <a:off x="5615487" y="2699023"/>
                <a:ext cx="1008112" cy="426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 name="ZoneTexte 6"/>
            <p:cNvSpPr txBox="1"/>
            <p:nvPr/>
          </p:nvSpPr>
          <p:spPr>
            <a:xfrm>
              <a:off x="5744293" y="3186797"/>
              <a:ext cx="972108" cy="222177"/>
            </a:xfrm>
            <a:prstGeom prst="rect">
              <a:avLst/>
            </a:prstGeom>
            <a:solidFill>
              <a:schemeClr val="bg1"/>
            </a:solidFill>
          </p:spPr>
          <p:txBody>
            <a:bodyPr wrap="square" rtlCol="0">
              <a:spAutoFit/>
            </a:bodyPr>
            <a:lstStyle/>
            <a:p>
              <a:pPr>
                <a:lnSpc>
                  <a:spcPts val="800"/>
                </a:lnSpc>
              </a:pPr>
              <a:r>
                <a:rPr lang="fr-FR" sz="1600" b="1" dirty="0">
                  <a:latin typeface="Bodoni MT Black" panose="02070A03080606020203" pitchFamily="18" charset="0"/>
                </a:rPr>
                <a:t>A     </a:t>
              </a:r>
              <a:r>
                <a:rPr lang="fr-FR" sz="1600" b="1" dirty="0" err="1">
                  <a:latin typeface="Bodoni MT Black" panose="02070A03080606020203" pitchFamily="18" charset="0"/>
                </a:rPr>
                <a:t>A</a:t>
              </a:r>
              <a:endParaRPr lang="fr-FR" sz="1600" b="1" dirty="0">
                <a:latin typeface="Bodoni MT Black" panose="02070A03080606020203" pitchFamily="18" charset="0"/>
              </a:endParaRPr>
            </a:p>
          </p:txBody>
        </p:sp>
        <p:sp>
          <p:nvSpPr>
            <p:cNvPr id="33" name="ZoneTexte 32"/>
            <p:cNvSpPr txBox="1"/>
            <p:nvPr/>
          </p:nvSpPr>
          <p:spPr>
            <a:xfrm>
              <a:off x="5744293" y="5219679"/>
              <a:ext cx="972108" cy="222177"/>
            </a:xfrm>
            <a:prstGeom prst="rect">
              <a:avLst/>
            </a:prstGeom>
            <a:solidFill>
              <a:schemeClr val="bg1"/>
            </a:solidFill>
          </p:spPr>
          <p:txBody>
            <a:bodyPr wrap="square" rtlCol="0">
              <a:spAutoFit/>
            </a:bodyPr>
            <a:lstStyle/>
            <a:p>
              <a:pPr>
                <a:lnSpc>
                  <a:spcPts val="800"/>
                </a:lnSpc>
              </a:pPr>
              <a:r>
                <a:rPr lang="fr-FR" sz="1600" b="1" dirty="0">
                  <a:latin typeface="Bodoni MT Black" panose="02070A03080606020203" pitchFamily="18" charset="0"/>
                </a:rPr>
                <a:t>A     </a:t>
              </a:r>
              <a:r>
                <a:rPr lang="fr-FR" sz="1600" b="1" dirty="0" err="1">
                  <a:latin typeface="Bodoni MT Black" panose="02070A03080606020203" pitchFamily="18" charset="0"/>
                </a:rPr>
                <a:t>A</a:t>
              </a:r>
              <a:endParaRPr lang="fr-FR" sz="1600" b="1" dirty="0">
                <a:latin typeface="Bodoni MT Black" panose="02070A03080606020203" pitchFamily="18" charset="0"/>
              </a:endParaRPr>
            </a:p>
          </p:txBody>
        </p:sp>
        <p:grpSp>
          <p:nvGrpSpPr>
            <p:cNvPr id="46" name="Groupe 45"/>
            <p:cNvGrpSpPr/>
            <p:nvPr/>
          </p:nvGrpSpPr>
          <p:grpSpPr>
            <a:xfrm>
              <a:off x="5637320" y="2494051"/>
              <a:ext cx="1056443" cy="435769"/>
              <a:chOff x="5637320" y="2494051"/>
              <a:chExt cx="1056443" cy="435769"/>
            </a:xfrm>
          </p:grpSpPr>
          <p:grpSp>
            <p:nvGrpSpPr>
              <p:cNvPr id="39" name="Groupe 38"/>
              <p:cNvGrpSpPr/>
              <p:nvPr/>
            </p:nvGrpSpPr>
            <p:grpSpPr>
              <a:xfrm>
                <a:off x="5742380" y="2557708"/>
                <a:ext cx="802105" cy="372112"/>
                <a:chOff x="5742380" y="2557708"/>
                <a:chExt cx="802105" cy="372112"/>
              </a:xfrm>
            </p:grpSpPr>
            <p:sp>
              <p:nvSpPr>
                <p:cNvPr id="8" name="ZoneTexte 7"/>
                <p:cNvSpPr txBox="1"/>
                <p:nvPr/>
              </p:nvSpPr>
              <p:spPr>
                <a:xfrm rot="19970390">
                  <a:off x="5742380" y="2591266"/>
                  <a:ext cx="288032" cy="338554"/>
                </a:xfrm>
                <a:prstGeom prst="rect">
                  <a:avLst/>
                </a:prstGeom>
                <a:noFill/>
                <a:ln>
                  <a:noFill/>
                </a:ln>
              </p:spPr>
              <p:txBody>
                <a:bodyPr wrap="square" rtlCol="0">
                  <a:spAutoFit/>
                </a:bodyPr>
                <a:lstStyle/>
                <a:p>
                  <a:r>
                    <a:rPr lang="fr-FR" sz="1600" dirty="0">
                      <a:latin typeface="Bodoni MT Black" panose="02070A03080606020203" pitchFamily="18" charset="0"/>
                    </a:rPr>
                    <a:t>T</a:t>
                  </a:r>
                </a:p>
              </p:txBody>
            </p:sp>
            <p:sp>
              <p:nvSpPr>
                <p:cNvPr id="32" name="ZoneTexte 31"/>
                <p:cNvSpPr txBox="1"/>
                <p:nvPr/>
              </p:nvSpPr>
              <p:spPr>
                <a:xfrm rot="2127487">
                  <a:off x="6185590" y="2591266"/>
                  <a:ext cx="358895" cy="338554"/>
                </a:xfrm>
                <a:prstGeom prst="rect">
                  <a:avLst/>
                </a:prstGeom>
                <a:noFill/>
                <a:ln>
                  <a:noFill/>
                </a:ln>
              </p:spPr>
              <p:txBody>
                <a:bodyPr wrap="square" rtlCol="0">
                  <a:spAutoFit/>
                </a:bodyPr>
                <a:lstStyle/>
                <a:p>
                  <a:r>
                    <a:rPr lang="fr-FR" sz="1600" dirty="0">
                      <a:latin typeface="Bodoni MT Black" panose="02070A03080606020203" pitchFamily="18" charset="0"/>
                    </a:rPr>
                    <a:t>T</a:t>
                  </a:r>
                </a:p>
              </p:txBody>
            </p:sp>
            <p:sp>
              <p:nvSpPr>
                <p:cNvPr id="10" name="Parenthèse ouvrante 9"/>
                <p:cNvSpPr/>
                <p:nvPr/>
              </p:nvSpPr>
              <p:spPr>
                <a:xfrm rot="16200000">
                  <a:off x="6089801" y="2673433"/>
                  <a:ext cx="61742" cy="361085"/>
                </a:xfrm>
                <a:prstGeom prst="leftBracket">
                  <a:avLst/>
                </a:prstGeom>
                <a:ln w="38100">
                  <a:solidFill>
                    <a:srgbClr val="4DDB5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12" name="Connecteur droit 11"/>
                <p:cNvCxnSpPr/>
                <p:nvPr/>
              </p:nvCxnSpPr>
              <p:spPr>
                <a:xfrm>
                  <a:off x="5807125" y="2557708"/>
                  <a:ext cx="72008" cy="133752"/>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flipH="1">
                  <a:off x="6365037" y="2566320"/>
                  <a:ext cx="115662" cy="14429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37" name="Forme libre 36"/>
              <p:cNvSpPr/>
              <p:nvPr/>
            </p:nvSpPr>
            <p:spPr>
              <a:xfrm>
                <a:off x="5637320" y="2494051"/>
                <a:ext cx="1056443" cy="293537"/>
              </a:xfrm>
              <a:custGeom>
                <a:avLst/>
                <a:gdLst>
                  <a:gd name="connsiteX0" fmla="*/ 0 w 1056443"/>
                  <a:gd name="connsiteY0" fmla="*/ 293537 h 293537"/>
                  <a:gd name="connsiteX1" fmla="*/ 62144 w 1056443"/>
                  <a:gd name="connsiteY1" fmla="*/ 258027 h 293537"/>
                  <a:gd name="connsiteX2" fmla="*/ 106532 w 1056443"/>
                  <a:gd name="connsiteY2" fmla="*/ 151495 h 293537"/>
                  <a:gd name="connsiteX3" fmla="*/ 195309 w 1056443"/>
                  <a:gd name="connsiteY3" fmla="*/ 62718 h 293537"/>
                  <a:gd name="connsiteX4" fmla="*/ 488272 w 1056443"/>
                  <a:gd name="connsiteY4" fmla="*/ 574 h 293537"/>
                  <a:gd name="connsiteX5" fmla="*/ 745725 w 1056443"/>
                  <a:gd name="connsiteY5" fmla="*/ 36085 h 293537"/>
                  <a:gd name="connsiteX6" fmla="*/ 861134 w 1056443"/>
                  <a:gd name="connsiteY6" fmla="*/ 107106 h 293537"/>
                  <a:gd name="connsiteX7" fmla="*/ 949911 w 1056443"/>
                  <a:gd name="connsiteY7" fmla="*/ 240271 h 293537"/>
                  <a:gd name="connsiteX8" fmla="*/ 1056443 w 1056443"/>
                  <a:gd name="connsiteY8" fmla="*/ 293537 h 293537"/>
                  <a:gd name="connsiteX9" fmla="*/ 1056443 w 1056443"/>
                  <a:gd name="connsiteY9" fmla="*/ 293537 h 29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6443" h="293537">
                    <a:moveTo>
                      <a:pt x="0" y="293537"/>
                    </a:moveTo>
                    <a:cubicBezTo>
                      <a:pt x="22194" y="287619"/>
                      <a:pt x="44389" y="281701"/>
                      <a:pt x="62144" y="258027"/>
                    </a:cubicBezTo>
                    <a:cubicBezTo>
                      <a:pt x="79899" y="234353"/>
                      <a:pt x="84338" y="184046"/>
                      <a:pt x="106532" y="151495"/>
                    </a:cubicBezTo>
                    <a:cubicBezTo>
                      <a:pt x="128726" y="118944"/>
                      <a:pt x="131686" y="87871"/>
                      <a:pt x="195309" y="62718"/>
                    </a:cubicBezTo>
                    <a:cubicBezTo>
                      <a:pt x="258932" y="37565"/>
                      <a:pt x="396536" y="5013"/>
                      <a:pt x="488272" y="574"/>
                    </a:cubicBezTo>
                    <a:cubicBezTo>
                      <a:pt x="580008" y="-3865"/>
                      <a:pt x="683581" y="18330"/>
                      <a:pt x="745725" y="36085"/>
                    </a:cubicBezTo>
                    <a:cubicBezTo>
                      <a:pt x="807869" y="53840"/>
                      <a:pt x="827103" y="73075"/>
                      <a:pt x="861134" y="107106"/>
                    </a:cubicBezTo>
                    <a:cubicBezTo>
                      <a:pt x="895165" y="141137"/>
                      <a:pt x="917360" y="209199"/>
                      <a:pt x="949911" y="240271"/>
                    </a:cubicBezTo>
                    <a:cubicBezTo>
                      <a:pt x="982462" y="271343"/>
                      <a:pt x="1056443" y="293537"/>
                      <a:pt x="1056443" y="293537"/>
                    </a:cubicBezTo>
                    <a:lnTo>
                      <a:pt x="1056443" y="293537"/>
                    </a:lnTo>
                  </a:path>
                </a:pathLst>
              </a:cu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8" name="Rectangle 37"/>
            <p:cNvSpPr/>
            <p:nvPr/>
          </p:nvSpPr>
          <p:spPr>
            <a:xfrm rot="1274498">
              <a:off x="5961917" y="4193058"/>
              <a:ext cx="627031" cy="901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7" name="Groupe 46"/>
            <p:cNvGrpSpPr/>
            <p:nvPr/>
          </p:nvGrpSpPr>
          <p:grpSpPr>
            <a:xfrm rot="17590617">
              <a:off x="5675214" y="4454240"/>
              <a:ext cx="1048372" cy="450776"/>
              <a:chOff x="5637320" y="2494051"/>
              <a:chExt cx="1056443" cy="435769"/>
            </a:xfrm>
          </p:grpSpPr>
          <p:grpSp>
            <p:nvGrpSpPr>
              <p:cNvPr id="48" name="Groupe 47"/>
              <p:cNvGrpSpPr/>
              <p:nvPr/>
            </p:nvGrpSpPr>
            <p:grpSpPr>
              <a:xfrm>
                <a:off x="5742380" y="2557708"/>
                <a:ext cx="802105" cy="372112"/>
                <a:chOff x="5742380" y="2557708"/>
                <a:chExt cx="802105" cy="372112"/>
              </a:xfrm>
            </p:grpSpPr>
            <p:sp>
              <p:nvSpPr>
                <p:cNvPr id="50" name="ZoneTexte 49"/>
                <p:cNvSpPr txBox="1"/>
                <p:nvPr/>
              </p:nvSpPr>
              <p:spPr>
                <a:xfrm rot="19970390">
                  <a:off x="5742380" y="2591266"/>
                  <a:ext cx="288032" cy="338554"/>
                </a:xfrm>
                <a:prstGeom prst="rect">
                  <a:avLst/>
                </a:prstGeom>
                <a:noFill/>
                <a:ln>
                  <a:noFill/>
                </a:ln>
              </p:spPr>
              <p:txBody>
                <a:bodyPr wrap="square" rtlCol="0">
                  <a:spAutoFit/>
                </a:bodyPr>
                <a:lstStyle/>
                <a:p>
                  <a:r>
                    <a:rPr lang="fr-FR" sz="1600" dirty="0">
                      <a:latin typeface="Bodoni MT Black" panose="02070A03080606020203" pitchFamily="18" charset="0"/>
                    </a:rPr>
                    <a:t>T</a:t>
                  </a:r>
                </a:p>
              </p:txBody>
            </p:sp>
            <p:sp>
              <p:nvSpPr>
                <p:cNvPr id="51" name="ZoneTexte 50"/>
                <p:cNvSpPr txBox="1"/>
                <p:nvPr/>
              </p:nvSpPr>
              <p:spPr>
                <a:xfrm rot="2127487">
                  <a:off x="6185590" y="2591266"/>
                  <a:ext cx="358895" cy="338554"/>
                </a:xfrm>
                <a:prstGeom prst="rect">
                  <a:avLst/>
                </a:prstGeom>
                <a:noFill/>
                <a:ln>
                  <a:noFill/>
                </a:ln>
              </p:spPr>
              <p:txBody>
                <a:bodyPr wrap="square" rtlCol="0">
                  <a:spAutoFit/>
                </a:bodyPr>
                <a:lstStyle/>
                <a:p>
                  <a:r>
                    <a:rPr lang="fr-FR" sz="1600" dirty="0">
                      <a:latin typeface="Bodoni MT Black" panose="02070A03080606020203" pitchFamily="18" charset="0"/>
                    </a:rPr>
                    <a:t>T</a:t>
                  </a:r>
                </a:p>
              </p:txBody>
            </p:sp>
            <p:sp>
              <p:nvSpPr>
                <p:cNvPr id="52" name="Parenthèse ouvrante 51"/>
                <p:cNvSpPr/>
                <p:nvPr/>
              </p:nvSpPr>
              <p:spPr>
                <a:xfrm rot="16200000">
                  <a:off x="6089801" y="2673433"/>
                  <a:ext cx="61742" cy="361085"/>
                </a:xfrm>
                <a:prstGeom prst="leftBracket">
                  <a:avLst/>
                </a:prstGeom>
                <a:ln w="38100">
                  <a:solidFill>
                    <a:srgbClr val="4DDB5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53" name="Connecteur droit 52"/>
                <p:cNvCxnSpPr/>
                <p:nvPr/>
              </p:nvCxnSpPr>
              <p:spPr>
                <a:xfrm>
                  <a:off x="5807125" y="2557708"/>
                  <a:ext cx="72008" cy="1337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flipH="1">
                  <a:off x="6365037" y="2566320"/>
                  <a:ext cx="115662" cy="1442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Forme libre 48"/>
              <p:cNvSpPr/>
              <p:nvPr/>
            </p:nvSpPr>
            <p:spPr>
              <a:xfrm>
                <a:off x="5637320" y="2494051"/>
                <a:ext cx="1056443" cy="293537"/>
              </a:xfrm>
              <a:custGeom>
                <a:avLst/>
                <a:gdLst>
                  <a:gd name="connsiteX0" fmla="*/ 0 w 1056443"/>
                  <a:gd name="connsiteY0" fmla="*/ 293537 h 293537"/>
                  <a:gd name="connsiteX1" fmla="*/ 62144 w 1056443"/>
                  <a:gd name="connsiteY1" fmla="*/ 258027 h 293537"/>
                  <a:gd name="connsiteX2" fmla="*/ 106532 w 1056443"/>
                  <a:gd name="connsiteY2" fmla="*/ 151495 h 293537"/>
                  <a:gd name="connsiteX3" fmla="*/ 195309 w 1056443"/>
                  <a:gd name="connsiteY3" fmla="*/ 62718 h 293537"/>
                  <a:gd name="connsiteX4" fmla="*/ 488272 w 1056443"/>
                  <a:gd name="connsiteY4" fmla="*/ 574 h 293537"/>
                  <a:gd name="connsiteX5" fmla="*/ 745725 w 1056443"/>
                  <a:gd name="connsiteY5" fmla="*/ 36085 h 293537"/>
                  <a:gd name="connsiteX6" fmla="*/ 861134 w 1056443"/>
                  <a:gd name="connsiteY6" fmla="*/ 107106 h 293537"/>
                  <a:gd name="connsiteX7" fmla="*/ 949911 w 1056443"/>
                  <a:gd name="connsiteY7" fmla="*/ 240271 h 293537"/>
                  <a:gd name="connsiteX8" fmla="*/ 1056443 w 1056443"/>
                  <a:gd name="connsiteY8" fmla="*/ 293537 h 293537"/>
                  <a:gd name="connsiteX9" fmla="*/ 1056443 w 1056443"/>
                  <a:gd name="connsiteY9" fmla="*/ 293537 h 29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6443" h="293537">
                    <a:moveTo>
                      <a:pt x="0" y="293537"/>
                    </a:moveTo>
                    <a:cubicBezTo>
                      <a:pt x="22194" y="287619"/>
                      <a:pt x="44389" y="281701"/>
                      <a:pt x="62144" y="258027"/>
                    </a:cubicBezTo>
                    <a:cubicBezTo>
                      <a:pt x="79899" y="234353"/>
                      <a:pt x="84338" y="184046"/>
                      <a:pt x="106532" y="151495"/>
                    </a:cubicBezTo>
                    <a:cubicBezTo>
                      <a:pt x="128726" y="118944"/>
                      <a:pt x="131686" y="87871"/>
                      <a:pt x="195309" y="62718"/>
                    </a:cubicBezTo>
                    <a:cubicBezTo>
                      <a:pt x="258932" y="37565"/>
                      <a:pt x="396536" y="5013"/>
                      <a:pt x="488272" y="574"/>
                    </a:cubicBezTo>
                    <a:cubicBezTo>
                      <a:pt x="580008" y="-3865"/>
                      <a:pt x="683581" y="18330"/>
                      <a:pt x="745725" y="36085"/>
                    </a:cubicBezTo>
                    <a:cubicBezTo>
                      <a:pt x="807869" y="53840"/>
                      <a:pt x="827103" y="73075"/>
                      <a:pt x="861134" y="107106"/>
                    </a:cubicBezTo>
                    <a:cubicBezTo>
                      <a:pt x="895165" y="141137"/>
                      <a:pt x="917360" y="209199"/>
                      <a:pt x="949911" y="240271"/>
                    </a:cubicBezTo>
                    <a:cubicBezTo>
                      <a:pt x="982462" y="271343"/>
                      <a:pt x="1056443" y="293537"/>
                      <a:pt x="1056443" y="293537"/>
                    </a:cubicBezTo>
                    <a:lnTo>
                      <a:pt x="1056443" y="293537"/>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3" name="Rectangle 12"/>
            <p:cNvSpPr/>
            <p:nvPr/>
          </p:nvSpPr>
          <p:spPr>
            <a:xfrm rot="5084808">
              <a:off x="1700895" y="4564169"/>
              <a:ext cx="360040" cy="390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18681">
              <a:off x="1794799" y="4470260"/>
              <a:ext cx="446221" cy="250448"/>
            </a:xfrm>
            <a:prstGeom prst="rect">
              <a:avLst/>
            </a:prstGeom>
          </p:spPr>
        </p:pic>
      </p:grpSp>
      <p:sp>
        <p:nvSpPr>
          <p:cNvPr id="23" name="AutoShape 4" descr="pyrimidine — Wiktionnaire"/>
          <p:cNvSpPr>
            <a:spLocks noChangeAspect="1" noChangeArrowheads="1"/>
          </p:cNvSpPr>
          <p:nvPr/>
        </p:nvSpPr>
        <p:spPr bwMode="auto">
          <a:xfrm>
            <a:off x="155575" y="-846138"/>
            <a:ext cx="1485900" cy="1771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27" name="Groupe 26"/>
          <p:cNvGrpSpPr/>
          <p:nvPr/>
        </p:nvGrpSpPr>
        <p:grpSpPr>
          <a:xfrm>
            <a:off x="-209781" y="5805264"/>
            <a:ext cx="2701951" cy="1052736"/>
            <a:chOff x="-209781" y="5717770"/>
            <a:chExt cx="2704613" cy="1140230"/>
          </a:xfrm>
        </p:grpSpPr>
        <p:sp>
          <p:nvSpPr>
            <p:cNvPr id="26" name="Rectangle 25"/>
            <p:cNvSpPr/>
            <p:nvPr/>
          </p:nvSpPr>
          <p:spPr>
            <a:xfrm>
              <a:off x="-205" y="5717770"/>
              <a:ext cx="2411966" cy="1140229"/>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5" name="Groupe 24"/>
            <p:cNvGrpSpPr/>
            <p:nvPr/>
          </p:nvGrpSpPr>
          <p:grpSpPr>
            <a:xfrm>
              <a:off x="-209781" y="5717770"/>
              <a:ext cx="2704613" cy="1140230"/>
              <a:chOff x="-186969" y="5694891"/>
              <a:chExt cx="2704613" cy="1140230"/>
            </a:xfrm>
          </p:grpSpPr>
          <p:grpSp>
            <p:nvGrpSpPr>
              <p:cNvPr id="20" name="Groupe 19"/>
              <p:cNvGrpSpPr/>
              <p:nvPr/>
            </p:nvGrpSpPr>
            <p:grpSpPr>
              <a:xfrm>
                <a:off x="-186969" y="5694891"/>
                <a:ext cx="2704613" cy="1140230"/>
                <a:chOff x="-183076" y="5694890"/>
                <a:chExt cx="2645645" cy="1089853"/>
              </a:xfrm>
            </p:grpSpPr>
            <p:sp>
              <p:nvSpPr>
                <p:cNvPr id="17" name="ZoneTexte 16"/>
                <p:cNvSpPr txBox="1"/>
                <p:nvPr/>
              </p:nvSpPr>
              <p:spPr>
                <a:xfrm>
                  <a:off x="-183076" y="5694890"/>
                  <a:ext cx="1570835" cy="461665"/>
                </a:xfrm>
                <a:prstGeom prst="rect">
                  <a:avLst/>
                </a:prstGeom>
                <a:noFill/>
              </p:spPr>
              <p:txBody>
                <a:bodyPr wrap="square" rtlCol="0">
                  <a:spAutoFit/>
                </a:bodyPr>
                <a:lstStyle/>
                <a:p>
                  <a:pPr algn="ctr"/>
                  <a:r>
                    <a:rPr lang="fr-FR" sz="1200" dirty="0"/>
                    <a:t>Purines: </a:t>
                  </a:r>
                </a:p>
                <a:p>
                  <a:pPr algn="ctr"/>
                  <a:r>
                    <a:rPr lang="fr-FR" sz="1200" dirty="0"/>
                    <a:t>adénine, guanine</a:t>
                  </a:r>
                </a:p>
              </p:txBody>
            </p:sp>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560" y="6152894"/>
                  <a:ext cx="829561" cy="631849"/>
                </a:xfrm>
                <a:prstGeom prst="rect">
                  <a:avLst/>
                </a:prstGeom>
              </p:spPr>
            </p:pic>
            <p:sp>
              <p:nvSpPr>
                <p:cNvPr id="36" name="ZoneTexte 35"/>
                <p:cNvSpPr txBox="1"/>
                <p:nvPr/>
              </p:nvSpPr>
              <p:spPr>
                <a:xfrm>
                  <a:off x="1091109" y="5694890"/>
                  <a:ext cx="1371460" cy="477942"/>
                </a:xfrm>
                <a:prstGeom prst="rect">
                  <a:avLst/>
                </a:prstGeom>
                <a:noFill/>
              </p:spPr>
              <p:txBody>
                <a:bodyPr wrap="square" rtlCol="0">
                  <a:spAutoFit/>
                </a:bodyPr>
                <a:lstStyle/>
                <a:p>
                  <a:pPr algn="ctr"/>
                  <a:r>
                    <a:rPr lang="fr-FR" sz="1200" dirty="0"/>
                    <a:t>Pyrimidines: </a:t>
                  </a:r>
                </a:p>
                <a:p>
                  <a:pPr algn="ctr"/>
                  <a:r>
                    <a:rPr lang="fr-FR" sz="1200" dirty="0"/>
                    <a:t>thymine, cytosine</a:t>
                  </a:r>
                </a:p>
              </p:txBody>
            </p:sp>
          </p:grpSp>
          <p:pic>
            <p:nvPicPr>
              <p:cNvPr id="24" name="Imag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1580629" y="6174066"/>
                <a:ext cx="434292" cy="515229"/>
              </a:xfrm>
              <a:prstGeom prst="rect">
                <a:avLst/>
              </a:prstGeom>
            </p:spPr>
          </p:pic>
        </p:grpSp>
      </p:grpSp>
    </p:spTree>
    <p:extLst>
      <p:ext uri="{BB962C8B-B14F-4D97-AF65-F5344CB8AC3E}">
        <p14:creationId xmlns:p14="http://schemas.microsoft.com/office/powerpoint/2010/main" val="3587551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469620"/>
            <a:ext cx="6207181" cy="5879269"/>
          </a:xfrm>
          <a:prstGeom prst="rect">
            <a:avLst/>
          </a:prstGeom>
        </p:spPr>
      </p:pic>
      <p:sp>
        <p:nvSpPr>
          <p:cNvPr id="4" name="ZoneTexte 3"/>
          <p:cNvSpPr txBox="1"/>
          <p:nvPr/>
        </p:nvSpPr>
        <p:spPr>
          <a:xfrm>
            <a:off x="3815916" y="2132856"/>
            <a:ext cx="1620180" cy="307777"/>
          </a:xfrm>
          <a:prstGeom prst="rect">
            <a:avLst/>
          </a:prstGeom>
          <a:solidFill>
            <a:schemeClr val="bg1"/>
          </a:solidFill>
        </p:spPr>
        <p:txBody>
          <a:bodyPr wrap="square" rtlCol="0">
            <a:spAutoFit/>
          </a:bodyPr>
          <a:lstStyle/>
          <a:p>
            <a:r>
              <a:rPr lang="fr-FR" sz="1400" b="1" dirty="0">
                <a:solidFill>
                  <a:schemeClr val="tx1">
                    <a:lumMod val="75000"/>
                    <a:lumOff val="25000"/>
                  </a:schemeClr>
                </a:solidFill>
                <a:latin typeface="Candara" pitchFamily="34" charset="0"/>
              </a:rPr>
              <a:t>AP Lyase</a:t>
            </a:r>
          </a:p>
        </p:txBody>
      </p:sp>
      <p:sp>
        <p:nvSpPr>
          <p:cNvPr id="7" name="ZoneTexte 6"/>
          <p:cNvSpPr txBox="1"/>
          <p:nvPr/>
        </p:nvSpPr>
        <p:spPr>
          <a:xfrm>
            <a:off x="4646723" y="3409254"/>
            <a:ext cx="1296144" cy="307777"/>
          </a:xfrm>
          <a:prstGeom prst="rect">
            <a:avLst/>
          </a:prstGeom>
          <a:solidFill>
            <a:schemeClr val="bg1"/>
          </a:solidFill>
        </p:spPr>
        <p:txBody>
          <a:bodyPr wrap="square" rtlCol="0">
            <a:spAutoFit/>
          </a:bodyPr>
          <a:lstStyle/>
          <a:p>
            <a:r>
              <a:rPr lang="fr-FR" sz="1400" b="1" dirty="0" err="1">
                <a:solidFill>
                  <a:schemeClr val="tx1">
                    <a:lumMod val="75000"/>
                    <a:lumOff val="25000"/>
                  </a:schemeClr>
                </a:solidFill>
                <a:latin typeface="Candara" pitchFamily="34" charset="0"/>
              </a:rPr>
              <a:t>endonuclease</a:t>
            </a:r>
            <a:endParaRPr lang="fr-FR" sz="1400" b="1" dirty="0">
              <a:solidFill>
                <a:schemeClr val="tx1">
                  <a:lumMod val="75000"/>
                  <a:lumOff val="25000"/>
                </a:schemeClr>
              </a:solidFill>
              <a:latin typeface="Candara" pitchFamily="34" charset="0"/>
            </a:endParaRPr>
          </a:p>
        </p:txBody>
      </p:sp>
      <p:sp>
        <p:nvSpPr>
          <p:cNvPr id="3" name="ZoneTexte 2"/>
          <p:cNvSpPr txBox="1"/>
          <p:nvPr/>
        </p:nvSpPr>
        <p:spPr>
          <a:xfrm>
            <a:off x="5724128" y="230180"/>
            <a:ext cx="2520280" cy="1477328"/>
          </a:xfrm>
          <a:prstGeom prst="rect">
            <a:avLst/>
          </a:prstGeom>
          <a:solidFill>
            <a:schemeClr val="bg1"/>
          </a:solidFill>
        </p:spPr>
        <p:txBody>
          <a:bodyPr wrap="square" rtlCol="0">
            <a:spAutoFit/>
          </a:bodyPr>
          <a:lstStyle/>
          <a:p>
            <a:pPr algn="ctr"/>
            <a:endParaRPr lang="fr-FR" b="1" dirty="0">
              <a:solidFill>
                <a:srgbClr val="FF0000"/>
              </a:solidFill>
            </a:endParaRPr>
          </a:p>
          <a:p>
            <a:pPr algn="ctr"/>
            <a:r>
              <a:rPr lang="fr-FR" b="1" dirty="0">
                <a:solidFill>
                  <a:srgbClr val="FF0000"/>
                </a:solidFill>
              </a:rPr>
              <a:t> </a:t>
            </a:r>
            <a:r>
              <a:rPr lang="fr-FR" b="1" u="sng" dirty="0">
                <a:solidFill>
                  <a:srgbClr val="FF0000"/>
                </a:solidFill>
              </a:rPr>
              <a:t>Réparation par</a:t>
            </a:r>
          </a:p>
          <a:p>
            <a:pPr algn="ctr"/>
            <a:r>
              <a:rPr lang="fr-FR" b="1" dirty="0">
                <a:solidFill>
                  <a:srgbClr val="FF0000"/>
                </a:solidFill>
              </a:rPr>
              <a:t> </a:t>
            </a:r>
            <a:r>
              <a:rPr lang="fr-FR" b="1" u="sng" dirty="0">
                <a:solidFill>
                  <a:srgbClr val="FF0000"/>
                </a:solidFill>
              </a:rPr>
              <a:t>Excision de Bases (suite)  </a:t>
            </a:r>
            <a:r>
              <a:rPr lang="fr-FR" b="1" dirty="0">
                <a:solidFill>
                  <a:srgbClr val="FF0000"/>
                </a:solidFill>
              </a:rPr>
              <a:t>(BER)</a:t>
            </a:r>
          </a:p>
          <a:p>
            <a:pPr algn="ctr"/>
            <a:endParaRPr lang="fr-FR" dirty="0"/>
          </a:p>
        </p:txBody>
      </p:sp>
      <p:sp>
        <p:nvSpPr>
          <p:cNvPr id="5" name="Ellipse 4"/>
          <p:cNvSpPr/>
          <p:nvPr/>
        </p:nvSpPr>
        <p:spPr>
          <a:xfrm rot="2744920">
            <a:off x="3270560" y="2802658"/>
            <a:ext cx="714112" cy="286487"/>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022993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3528" y="476672"/>
            <a:ext cx="2700286" cy="1107996"/>
          </a:xfrm>
          <a:prstGeom prst="rect">
            <a:avLst/>
          </a:prstGeom>
          <a:solidFill>
            <a:schemeClr val="bg1"/>
          </a:solidFill>
          <a:ln w="3175">
            <a:noFill/>
          </a:ln>
        </p:spPr>
        <p:txBody>
          <a:bodyPr wrap="square" rtlCol="0">
            <a:spAutoFit/>
          </a:bodyPr>
          <a:lstStyle/>
          <a:p>
            <a:pPr algn="ctr"/>
            <a:r>
              <a:rPr lang="fr-FR" sz="1600" dirty="0"/>
              <a:t> </a:t>
            </a:r>
            <a:r>
              <a:rPr lang="fr-FR" sz="1600" b="1" u="sng" dirty="0">
                <a:solidFill>
                  <a:srgbClr val="FF0000"/>
                </a:solidFill>
              </a:rPr>
              <a:t>Réparation par </a:t>
            </a:r>
          </a:p>
          <a:p>
            <a:pPr algn="ctr"/>
            <a:r>
              <a:rPr lang="fr-FR" sz="1600" b="1" u="sng" dirty="0">
                <a:solidFill>
                  <a:srgbClr val="FF0000"/>
                </a:solidFill>
              </a:rPr>
              <a:t>Excision de Nucléotides (suite) </a:t>
            </a:r>
            <a:r>
              <a:rPr lang="fr-FR" sz="1600" b="1" dirty="0">
                <a:solidFill>
                  <a:srgbClr val="FF0000"/>
                </a:solidFill>
              </a:rPr>
              <a:t>(NER)</a:t>
            </a:r>
          </a:p>
          <a:p>
            <a:pPr algn="ctr"/>
            <a:endParaRPr lang="fr-FR" sz="1600" b="1" dirty="0">
              <a:solidFill>
                <a:srgbClr val="FF0000"/>
              </a:solidFill>
            </a:endParaRPr>
          </a:p>
        </p:txBody>
      </p:sp>
      <p:grpSp>
        <p:nvGrpSpPr>
          <p:cNvPr id="5" name="Groupe 4"/>
          <p:cNvGrpSpPr/>
          <p:nvPr/>
        </p:nvGrpSpPr>
        <p:grpSpPr>
          <a:xfrm>
            <a:off x="3199466" y="1229861"/>
            <a:ext cx="3244741" cy="5140932"/>
            <a:chOff x="3851920" y="399678"/>
            <a:chExt cx="3735371" cy="6058644"/>
          </a:xfrm>
        </p:grpSpPr>
        <p:pic>
          <p:nvPicPr>
            <p:cNvPr id="8" name="Picture 2" descr="http://s3.amazonaws.com/readers/2012/05/03/1517nucleotideexcisionrepair_1.jpg"/>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851920" y="399678"/>
              <a:ext cx="3344371" cy="6058644"/>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3930883" y="980728"/>
              <a:ext cx="1224136" cy="646331"/>
            </a:xfrm>
            <a:prstGeom prst="rect">
              <a:avLst/>
            </a:prstGeom>
            <a:solidFill>
              <a:schemeClr val="bg1"/>
            </a:solidFill>
          </p:spPr>
          <p:txBody>
            <a:bodyPr wrap="square" rtlCol="0">
              <a:spAutoFit/>
            </a:bodyPr>
            <a:lstStyle/>
            <a:p>
              <a:endParaRPr lang="fr-FR" dirty="0"/>
            </a:p>
            <a:p>
              <a:endParaRPr lang="fr-FR" dirty="0"/>
            </a:p>
          </p:txBody>
        </p:sp>
        <p:sp>
          <p:nvSpPr>
            <p:cNvPr id="10" name="ZoneTexte 9"/>
            <p:cNvSpPr txBox="1"/>
            <p:nvPr/>
          </p:nvSpPr>
          <p:spPr>
            <a:xfrm>
              <a:off x="3930883" y="2348880"/>
              <a:ext cx="1433205" cy="923330"/>
            </a:xfrm>
            <a:prstGeom prst="rect">
              <a:avLst/>
            </a:prstGeom>
            <a:solidFill>
              <a:schemeClr val="bg1"/>
            </a:solidFill>
          </p:spPr>
          <p:txBody>
            <a:bodyPr wrap="square" rtlCol="0">
              <a:spAutoFit/>
            </a:bodyPr>
            <a:lstStyle/>
            <a:p>
              <a:endParaRPr lang="fr-FR" dirty="0"/>
            </a:p>
            <a:p>
              <a:endParaRPr lang="fr-FR" dirty="0"/>
            </a:p>
            <a:p>
              <a:endParaRPr lang="fr-FR" dirty="0"/>
            </a:p>
          </p:txBody>
        </p:sp>
        <p:sp>
          <p:nvSpPr>
            <p:cNvPr id="11" name="ZoneTexte 10"/>
            <p:cNvSpPr txBox="1"/>
            <p:nvPr/>
          </p:nvSpPr>
          <p:spPr>
            <a:xfrm>
              <a:off x="4047435" y="3994031"/>
              <a:ext cx="1224135" cy="646331"/>
            </a:xfrm>
            <a:prstGeom prst="rect">
              <a:avLst/>
            </a:prstGeom>
            <a:solidFill>
              <a:schemeClr val="bg1"/>
            </a:solidFill>
          </p:spPr>
          <p:txBody>
            <a:bodyPr wrap="square" rtlCol="0">
              <a:spAutoFit/>
            </a:bodyPr>
            <a:lstStyle/>
            <a:p>
              <a:endParaRPr lang="fr-FR" dirty="0"/>
            </a:p>
            <a:p>
              <a:endParaRPr lang="fr-FR" dirty="0"/>
            </a:p>
          </p:txBody>
        </p:sp>
        <p:sp>
          <p:nvSpPr>
            <p:cNvPr id="12" name="ZoneTexte 11"/>
            <p:cNvSpPr txBox="1"/>
            <p:nvPr/>
          </p:nvSpPr>
          <p:spPr>
            <a:xfrm>
              <a:off x="3991527" y="5373216"/>
              <a:ext cx="1532577" cy="646331"/>
            </a:xfrm>
            <a:prstGeom prst="rect">
              <a:avLst/>
            </a:prstGeom>
            <a:solidFill>
              <a:schemeClr val="bg1"/>
            </a:solidFill>
          </p:spPr>
          <p:txBody>
            <a:bodyPr wrap="square" rtlCol="0">
              <a:spAutoFit/>
            </a:bodyPr>
            <a:lstStyle/>
            <a:p>
              <a:endParaRPr lang="fr-FR" dirty="0"/>
            </a:p>
            <a:p>
              <a:endParaRPr lang="fr-FR" dirty="0"/>
            </a:p>
          </p:txBody>
        </p:sp>
        <p:sp>
          <p:nvSpPr>
            <p:cNvPr id="13" name="ZoneTexte 12"/>
            <p:cNvSpPr txBox="1"/>
            <p:nvPr/>
          </p:nvSpPr>
          <p:spPr>
            <a:xfrm>
              <a:off x="5891232" y="2514962"/>
              <a:ext cx="1696059" cy="689164"/>
            </a:xfrm>
            <a:prstGeom prst="rect">
              <a:avLst/>
            </a:prstGeom>
            <a:solidFill>
              <a:schemeClr val="bg1"/>
            </a:solidFill>
          </p:spPr>
          <p:txBody>
            <a:bodyPr wrap="square" rtlCol="0">
              <a:spAutoFit/>
            </a:bodyPr>
            <a:lstStyle/>
            <a:p>
              <a:r>
                <a:rPr lang="fr-FR" sz="1600" dirty="0" err="1">
                  <a:latin typeface="Arial Unicode MS" pitchFamily="34" charset="-128"/>
                  <a:ea typeface="Arial Unicode MS" pitchFamily="34" charset="-128"/>
                  <a:cs typeface="Arial Unicode MS" pitchFamily="34" charset="-128"/>
                </a:rPr>
                <a:t>endonuclease</a:t>
              </a:r>
              <a:endParaRPr lang="fr-FR" sz="1600" dirty="0">
                <a:latin typeface="Arial Unicode MS" pitchFamily="34" charset="-128"/>
                <a:ea typeface="Arial Unicode MS" pitchFamily="34" charset="-128"/>
                <a:cs typeface="Arial Unicode MS" pitchFamily="34" charset="-128"/>
              </a:endParaRPr>
            </a:p>
            <a:p>
              <a:endParaRPr lang="fr-FR" sz="1600" b="1" dirty="0"/>
            </a:p>
          </p:txBody>
        </p:sp>
      </p:grpSp>
      <p:sp>
        <p:nvSpPr>
          <p:cNvPr id="3" name="ZoneTexte 2"/>
          <p:cNvSpPr txBox="1"/>
          <p:nvPr/>
        </p:nvSpPr>
        <p:spPr>
          <a:xfrm>
            <a:off x="5913149" y="1697906"/>
            <a:ext cx="2493277" cy="738664"/>
          </a:xfrm>
          <a:prstGeom prst="rect">
            <a:avLst/>
          </a:prstGeom>
          <a:noFill/>
          <a:ln w="19050">
            <a:noFill/>
          </a:ln>
        </p:spPr>
        <p:txBody>
          <a:bodyPr wrap="square" rtlCol="0">
            <a:spAutoFit/>
          </a:bodyPr>
          <a:lstStyle/>
          <a:p>
            <a:pPr algn="ctr"/>
            <a:r>
              <a:rPr lang="fr-FR" sz="1400" dirty="0"/>
              <a:t>dimères de thymines, pontages ADN/protéines, distorsion par des </a:t>
            </a:r>
            <a:r>
              <a:rPr lang="fr-FR" sz="1400" dirty="0" err="1"/>
              <a:t>intercalants</a:t>
            </a:r>
            <a:r>
              <a:rPr lang="fr-FR" sz="1400" dirty="0"/>
              <a:t>, etc…</a:t>
            </a:r>
          </a:p>
        </p:txBody>
      </p:sp>
      <p:sp>
        <p:nvSpPr>
          <p:cNvPr id="6" name="Ellipse 5"/>
          <p:cNvSpPr/>
          <p:nvPr/>
        </p:nvSpPr>
        <p:spPr>
          <a:xfrm>
            <a:off x="4527949" y="2386468"/>
            <a:ext cx="267472" cy="1661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4527949" y="3684641"/>
            <a:ext cx="267472" cy="1661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Accolade fermante 3"/>
          <p:cNvSpPr/>
          <p:nvPr/>
        </p:nvSpPr>
        <p:spPr>
          <a:xfrm rot="5400000">
            <a:off x="4598774" y="2365079"/>
            <a:ext cx="139292" cy="182071"/>
          </a:xfrm>
          <a:prstGeom prst="rightBrace">
            <a:avLst>
              <a:gd name="adj1" fmla="val 25000"/>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6" name="Accolade fermante 15"/>
          <p:cNvSpPr/>
          <p:nvPr/>
        </p:nvSpPr>
        <p:spPr>
          <a:xfrm rot="5400000">
            <a:off x="4617770" y="3654878"/>
            <a:ext cx="139292" cy="182071"/>
          </a:xfrm>
          <a:prstGeom prst="rightBrace">
            <a:avLst>
              <a:gd name="adj1" fmla="val 25000"/>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3" name="Rectangle 22"/>
          <p:cNvSpPr/>
          <p:nvPr/>
        </p:nvSpPr>
        <p:spPr>
          <a:xfrm rot="21006771">
            <a:off x="4273628" y="4748692"/>
            <a:ext cx="983144" cy="286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1" name="Groupe 60"/>
          <p:cNvGrpSpPr/>
          <p:nvPr/>
        </p:nvGrpSpPr>
        <p:grpSpPr>
          <a:xfrm>
            <a:off x="4160618" y="5015286"/>
            <a:ext cx="701190" cy="139071"/>
            <a:chOff x="1489482" y="3360339"/>
            <a:chExt cx="701190" cy="194080"/>
          </a:xfrm>
        </p:grpSpPr>
        <p:cxnSp>
          <p:nvCxnSpPr>
            <p:cNvPr id="25" name="Connecteur droit 24"/>
            <p:cNvCxnSpPr/>
            <p:nvPr/>
          </p:nvCxnSpPr>
          <p:spPr>
            <a:xfrm>
              <a:off x="1489482" y="3360339"/>
              <a:ext cx="701190" cy="0"/>
            </a:xfrm>
            <a:prstGeom prst="line">
              <a:avLst/>
            </a:prstGeom>
            <a:ln w="57150">
              <a:solidFill>
                <a:srgbClr val="FF333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0" name="Groupe 59"/>
            <p:cNvGrpSpPr/>
            <p:nvPr/>
          </p:nvGrpSpPr>
          <p:grpSpPr>
            <a:xfrm>
              <a:off x="1585185" y="3360339"/>
              <a:ext cx="407432" cy="194080"/>
              <a:chOff x="1503018" y="3352800"/>
              <a:chExt cx="548702" cy="149205"/>
            </a:xfrm>
          </p:grpSpPr>
          <p:cxnSp>
            <p:nvCxnSpPr>
              <p:cNvPr id="36" name="Connecteur droit 35"/>
              <p:cNvCxnSpPr/>
              <p:nvPr/>
            </p:nvCxnSpPr>
            <p:spPr>
              <a:xfrm flipV="1">
                <a:off x="1503018" y="3360339"/>
                <a:ext cx="0" cy="141666"/>
              </a:xfrm>
              <a:prstGeom prst="line">
                <a:avLst/>
              </a:prstGeom>
              <a:ln w="19050">
                <a:solidFill>
                  <a:srgbClr val="FF3333"/>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V="1">
                <a:off x="1775606" y="3360338"/>
                <a:ext cx="0" cy="141666"/>
              </a:xfrm>
              <a:prstGeom prst="line">
                <a:avLst/>
              </a:prstGeom>
              <a:ln w="19050">
                <a:solidFill>
                  <a:srgbClr val="FF3333"/>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flipV="1">
                <a:off x="1619672" y="3360338"/>
                <a:ext cx="0" cy="141666"/>
              </a:xfrm>
              <a:prstGeom prst="line">
                <a:avLst/>
              </a:prstGeom>
              <a:ln w="19050">
                <a:solidFill>
                  <a:srgbClr val="FF3333"/>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flipV="1">
                <a:off x="1907704" y="3360338"/>
                <a:ext cx="0" cy="141666"/>
              </a:xfrm>
              <a:prstGeom prst="line">
                <a:avLst/>
              </a:prstGeom>
              <a:ln w="19050">
                <a:solidFill>
                  <a:srgbClr val="FF3333"/>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flipV="1">
                <a:off x="2051720" y="3352800"/>
                <a:ext cx="0" cy="149204"/>
              </a:xfrm>
              <a:prstGeom prst="line">
                <a:avLst/>
              </a:prstGeom>
              <a:ln w="19050">
                <a:solidFill>
                  <a:srgbClr val="FF3333"/>
                </a:solidFill>
              </a:ln>
            </p:spPr>
            <p:style>
              <a:lnRef idx="1">
                <a:schemeClr val="accent1"/>
              </a:lnRef>
              <a:fillRef idx="0">
                <a:schemeClr val="accent1"/>
              </a:fillRef>
              <a:effectRef idx="0">
                <a:schemeClr val="accent1"/>
              </a:effectRef>
              <a:fontRef idx="minor">
                <a:schemeClr val="tx1"/>
              </a:fontRef>
            </p:style>
          </p:cxnSp>
        </p:grpSp>
      </p:grpSp>
      <p:sp>
        <p:nvSpPr>
          <p:cNvPr id="68" name="Rectangle 67"/>
          <p:cNvSpPr/>
          <p:nvPr/>
        </p:nvSpPr>
        <p:spPr>
          <a:xfrm rot="21006771">
            <a:off x="2052914" y="4750563"/>
            <a:ext cx="958577" cy="226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p:cNvSpPr/>
          <p:nvPr/>
        </p:nvSpPr>
        <p:spPr>
          <a:xfrm>
            <a:off x="4220788" y="5916743"/>
            <a:ext cx="881793" cy="267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3" name="Connecteur droit 32"/>
          <p:cNvCxnSpPr/>
          <p:nvPr/>
        </p:nvCxnSpPr>
        <p:spPr>
          <a:xfrm>
            <a:off x="4193958" y="6067302"/>
            <a:ext cx="966829" cy="0"/>
          </a:xfrm>
          <a:prstGeom prst="line">
            <a:avLst/>
          </a:prstGeom>
          <a:ln w="57150">
            <a:solidFill>
              <a:srgbClr val="FF3333"/>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flipV="1">
            <a:off x="4244800" y="6073953"/>
            <a:ext cx="0" cy="137048"/>
          </a:xfrm>
          <a:prstGeom prst="line">
            <a:avLst/>
          </a:prstGeom>
          <a:ln w="19050">
            <a:solidFill>
              <a:srgbClr val="FF3333"/>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flipV="1">
            <a:off x="4342941" y="6078724"/>
            <a:ext cx="0" cy="137048"/>
          </a:xfrm>
          <a:prstGeom prst="line">
            <a:avLst/>
          </a:prstGeom>
          <a:ln w="19050">
            <a:solidFill>
              <a:srgbClr val="FF3333"/>
            </a:solidFill>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flipV="1">
            <a:off x="4432649" y="6073953"/>
            <a:ext cx="0" cy="137048"/>
          </a:xfrm>
          <a:prstGeom prst="line">
            <a:avLst/>
          </a:prstGeom>
          <a:ln w="19050">
            <a:solidFill>
              <a:srgbClr val="FF3333"/>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flipV="1">
            <a:off x="4644008" y="6077129"/>
            <a:ext cx="0" cy="137048"/>
          </a:xfrm>
          <a:prstGeom prst="line">
            <a:avLst/>
          </a:prstGeom>
          <a:ln w="19050">
            <a:solidFill>
              <a:srgbClr val="FF3333"/>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flipV="1">
            <a:off x="4759456" y="6067302"/>
            <a:ext cx="0" cy="137048"/>
          </a:xfrm>
          <a:prstGeom prst="line">
            <a:avLst/>
          </a:prstGeom>
          <a:ln w="19050">
            <a:solidFill>
              <a:srgbClr val="FF3333"/>
            </a:solidFill>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p:nvCxnSpPr>
        <p:spPr>
          <a:xfrm flipV="1">
            <a:off x="4861808" y="6067598"/>
            <a:ext cx="0" cy="137048"/>
          </a:xfrm>
          <a:prstGeom prst="line">
            <a:avLst/>
          </a:prstGeom>
          <a:ln w="19050">
            <a:solidFill>
              <a:srgbClr val="FF3333"/>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flipV="1">
            <a:off x="4968944" y="6067598"/>
            <a:ext cx="0" cy="137048"/>
          </a:xfrm>
          <a:prstGeom prst="line">
            <a:avLst/>
          </a:prstGeom>
          <a:ln w="19050">
            <a:solidFill>
              <a:srgbClr val="FF3333"/>
            </a:solidFill>
          </a:ln>
        </p:spPr>
        <p:style>
          <a:lnRef idx="1">
            <a:schemeClr val="accent1"/>
          </a:lnRef>
          <a:fillRef idx="0">
            <a:schemeClr val="accent1"/>
          </a:fillRef>
          <a:effectRef idx="0">
            <a:schemeClr val="accent1"/>
          </a:effectRef>
          <a:fontRef idx="minor">
            <a:schemeClr val="tx1"/>
          </a:fontRef>
        </p:style>
      </p:cxnSp>
      <p:cxnSp>
        <p:nvCxnSpPr>
          <p:cNvPr id="65" name="Connecteur droit 64"/>
          <p:cNvCxnSpPr/>
          <p:nvPr/>
        </p:nvCxnSpPr>
        <p:spPr>
          <a:xfrm flipV="1">
            <a:off x="5068714" y="6073953"/>
            <a:ext cx="0" cy="137048"/>
          </a:xfrm>
          <a:prstGeom prst="line">
            <a:avLst/>
          </a:prstGeom>
          <a:ln w="19050">
            <a:solidFill>
              <a:srgbClr val="FF3333"/>
            </a:solidFill>
          </a:ln>
        </p:spPr>
        <p:style>
          <a:lnRef idx="1">
            <a:schemeClr val="accent1"/>
          </a:lnRef>
          <a:fillRef idx="0">
            <a:schemeClr val="accent1"/>
          </a:fillRef>
          <a:effectRef idx="0">
            <a:schemeClr val="accent1"/>
          </a:effectRef>
          <a:fontRef idx="minor">
            <a:schemeClr val="tx1"/>
          </a:fontRef>
        </p:style>
      </p:cxnSp>
      <p:sp>
        <p:nvSpPr>
          <p:cNvPr id="37" name="Ellipse 36"/>
          <p:cNvSpPr/>
          <p:nvPr/>
        </p:nvSpPr>
        <p:spPr>
          <a:xfrm rot="3143595">
            <a:off x="3914302" y="3848180"/>
            <a:ext cx="582835" cy="227943"/>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9" name="Connecteur droit 48"/>
          <p:cNvCxnSpPr/>
          <p:nvPr/>
        </p:nvCxnSpPr>
        <p:spPr>
          <a:xfrm flipV="1">
            <a:off x="4556816" y="6078014"/>
            <a:ext cx="0" cy="137048"/>
          </a:xfrm>
          <a:prstGeom prst="line">
            <a:avLst/>
          </a:prstGeom>
          <a:ln w="19050">
            <a:solidFill>
              <a:srgbClr val="FF33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2648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e 34"/>
          <p:cNvGrpSpPr/>
          <p:nvPr/>
        </p:nvGrpSpPr>
        <p:grpSpPr>
          <a:xfrm>
            <a:off x="729597" y="332656"/>
            <a:ext cx="7684807" cy="6048672"/>
            <a:chOff x="723665" y="-107437"/>
            <a:chExt cx="7684807" cy="6048672"/>
          </a:xfrm>
        </p:grpSpPr>
        <p:sp>
          <p:nvSpPr>
            <p:cNvPr id="2" name="Rectangle 1"/>
            <p:cNvSpPr/>
            <p:nvPr/>
          </p:nvSpPr>
          <p:spPr>
            <a:xfrm>
              <a:off x="2628533" y="-107437"/>
              <a:ext cx="3875070" cy="830997"/>
            </a:xfrm>
            <a:prstGeom prst="rect">
              <a:avLst/>
            </a:prstGeom>
            <a:solidFill>
              <a:schemeClr val="bg1"/>
            </a:solidFill>
          </p:spPr>
          <p:txBody>
            <a:bodyPr wrap="square">
              <a:spAutoFit/>
            </a:bodyPr>
            <a:lstStyle/>
            <a:p>
              <a:pPr lvl="0" algn="ctr"/>
              <a:r>
                <a:rPr lang="fr-FR" sz="1600" b="1" u="sng" dirty="0">
                  <a:solidFill>
                    <a:srgbClr val="FF0000"/>
                  </a:solidFill>
                </a:rPr>
                <a:t>Réparation des </a:t>
              </a:r>
              <a:r>
                <a:rPr lang="fr-FR" sz="1600" b="1" u="sng" dirty="0" err="1">
                  <a:solidFill>
                    <a:srgbClr val="FF0000"/>
                  </a:solidFill>
                </a:rPr>
                <a:t>MisMatch</a:t>
              </a:r>
              <a:endParaRPr lang="fr-FR" sz="1600" b="1" u="sng" dirty="0">
                <a:solidFill>
                  <a:srgbClr val="FF0000"/>
                </a:solidFill>
              </a:endParaRPr>
            </a:p>
            <a:p>
              <a:pPr algn="ctr"/>
              <a:r>
                <a:rPr lang="fr-FR" sz="1600" b="1" dirty="0">
                  <a:solidFill>
                    <a:srgbClr val="FF0000"/>
                  </a:solidFill>
                </a:rPr>
                <a:t>(MMR)</a:t>
              </a:r>
            </a:p>
            <a:p>
              <a:pPr algn="ctr"/>
              <a:r>
                <a:rPr lang="fr-FR" sz="1600" dirty="0"/>
                <a:t>surveillance de l’ADN lors de la réplication</a:t>
              </a:r>
            </a:p>
          </p:txBody>
        </p:sp>
        <p:sp>
          <p:nvSpPr>
            <p:cNvPr id="9" name="Rectangle 8"/>
            <p:cNvSpPr/>
            <p:nvPr/>
          </p:nvSpPr>
          <p:spPr>
            <a:xfrm>
              <a:off x="4785161" y="3458752"/>
              <a:ext cx="2022887" cy="234930"/>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orme libre 14"/>
            <p:cNvSpPr/>
            <p:nvPr/>
          </p:nvSpPr>
          <p:spPr>
            <a:xfrm>
              <a:off x="5609318" y="4300685"/>
              <a:ext cx="164665" cy="72510"/>
            </a:xfrm>
            <a:custGeom>
              <a:avLst/>
              <a:gdLst>
                <a:gd name="connsiteX0" fmla="*/ 0 w 152400"/>
                <a:gd name="connsiteY0" fmla="*/ 66675 h 66675"/>
                <a:gd name="connsiteX1" fmla="*/ 76200 w 152400"/>
                <a:gd name="connsiteY1" fmla="*/ 57150 h 66675"/>
                <a:gd name="connsiteX2" fmla="*/ 104775 w 152400"/>
                <a:gd name="connsiteY2" fmla="*/ 47625 h 66675"/>
                <a:gd name="connsiteX3" fmla="*/ 123825 w 152400"/>
                <a:gd name="connsiteY3" fmla="*/ 19050 h 66675"/>
                <a:gd name="connsiteX4" fmla="*/ 152400 w 1524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66675">
                  <a:moveTo>
                    <a:pt x="0" y="66675"/>
                  </a:moveTo>
                  <a:cubicBezTo>
                    <a:pt x="25400" y="63500"/>
                    <a:pt x="51015" y="61729"/>
                    <a:pt x="76200" y="57150"/>
                  </a:cubicBezTo>
                  <a:cubicBezTo>
                    <a:pt x="86078" y="55354"/>
                    <a:pt x="96935" y="53897"/>
                    <a:pt x="104775" y="47625"/>
                  </a:cubicBezTo>
                  <a:cubicBezTo>
                    <a:pt x="113714" y="40474"/>
                    <a:pt x="115730" y="27145"/>
                    <a:pt x="123825" y="19050"/>
                  </a:cubicBezTo>
                  <a:cubicBezTo>
                    <a:pt x="131920" y="10955"/>
                    <a:pt x="152400" y="0"/>
                    <a:pt x="152400" y="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1028" name="Picture 4" descr="Résultat de recherche d'images pour &quot;mismatch ADN&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3905" y="2029454"/>
              <a:ext cx="2305316" cy="3905194"/>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034"/>
            <p:cNvSpPr/>
            <p:nvPr/>
          </p:nvSpPr>
          <p:spPr>
            <a:xfrm>
              <a:off x="5148348" y="4437829"/>
              <a:ext cx="836319" cy="117263"/>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52" name="Connecteur droit 1051"/>
            <p:cNvCxnSpPr/>
            <p:nvPr/>
          </p:nvCxnSpPr>
          <p:spPr>
            <a:xfrm>
              <a:off x="5733222" y="5884211"/>
              <a:ext cx="25144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55" name="ZoneTexte 1054"/>
            <p:cNvSpPr txBox="1"/>
            <p:nvPr/>
          </p:nvSpPr>
          <p:spPr>
            <a:xfrm>
              <a:off x="2561455" y="5633458"/>
              <a:ext cx="2702062" cy="307777"/>
            </a:xfrm>
            <a:prstGeom prst="rect">
              <a:avLst/>
            </a:prstGeom>
            <a:solidFill>
              <a:schemeClr val="bg1"/>
            </a:solidFill>
          </p:spPr>
          <p:txBody>
            <a:bodyPr wrap="square" rtlCol="0">
              <a:spAutoFit/>
            </a:bodyPr>
            <a:lstStyle/>
            <a:p>
              <a:pPr algn="ctr"/>
              <a:r>
                <a:rPr lang="fr-FR" sz="1400" b="1" dirty="0">
                  <a:solidFill>
                    <a:srgbClr val="FF0000"/>
                  </a:solidFill>
                </a:rPr>
                <a:t>correction</a:t>
              </a:r>
            </a:p>
          </p:txBody>
        </p:sp>
        <p:cxnSp>
          <p:nvCxnSpPr>
            <p:cNvPr id="4" name="Connecteur droit 3"/>
            <p:cNvCxnSpPr/>
            <p:nvPr/>
          </p:nvCxnSpPr>
          <p:spPr>
            <a:xfrm>
              <a:off x="5263517" y="4500013"/>
              <a:ext cx="1843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3520419" y="5517232"/>
              <a:ext cx="83555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4"/>
            <p:cNvCxnSpPr/>
            <p:nvPr/>
          </p:nvCxnSpPr>
          <p:spPr>
            <a:xfrm flipH="1">
              <a:off x="2132088" y="2564904"/>
              <a:ext cx="481817"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899419" y="1813064"/>
              <a:ext cx="1232669" cy="523220"/>
            </a:xfrm>
            <a:prstGeom prst="rect">
              <a:avLst/>
            </a:prstGeom>
            <a:noFill/>
          </p:spPr>
          <p:txBody>
            <a:bodyPr wrap="square" rtlCol="0">
              <a:spAutoFit/>
            </a:bodyPr>
            <a:lstStyle/>
            <a:p>
              <a:pPr algn="ctr"/>
              <a:r>
                <a:rPr lang="fr-FR" sz="1400" dirty="0"/>
                <a:t>brin matrice</a:t>
              </a:r>
            </a:p>
            <a:p>
              <a:pPr algn="ctr"/>
              <a:r>
                <a:rPr lang="fr-FR" sz="1400" dirty="0" err="1"/>
                <a:t>méthylé</a:t>
              </a:r>
              <a:endParaRPr lang="fr-FR" sz="1400" dirty="0"/>
            </a:p>
          </p:txBody>
        </p:sp>
        <p:sp>
          <p:nvSpPr>
            <p:cNvPr id="36" name="ZoneTexte 35"/>
            <p:cNvSpPr txBox="1"/>
            <p:nvPr/>
          </p:nvSpPr>
          <p:spPr>
            <a:xfrm>
              <a:off x="723665" y="2656543"/>
              <a:ext cx="1584176" cy="307777"/>
            </a:xfrm>
            <a:prstGeom prst="rect">
              <a:avLst/>
            </a:prstGeom>
            <a:noFill/>
          </p:spPr>
          <p:txBody>
            <a:bodyPr wrap="square" rtlCol="0">
              <a:spAutoFit/>
            </a:bodyPr>
            <a:lstStyle/>
            <a:p>
              <a:pPr algn="ctr"/>
              <a:r>
                <a:rPr lang="fr-FR" sz="1400" dirty="0"/>
                <a:t>brin néoformé</a:t>
              </a:r>
            </a:p>
          </p:txBody>
        </p:sp>
        <p:cxnSp>
          <p:nvCxnSpPr>
            <p:cNvPr id="37" name="Connecteur droit 36"/>
            <p:cNvCxnSpPr/>
            <p:nvPr/>
          </p:nvCxnSpPr>
          <p:spPr>
            <a:xfrm flipH="1" flipV="1">
              <a:off x="2132088" y="2074674"/>
              <a:ext cx="505380" cy="1692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3782321" y="2020813"/>
              <a:ext cx="432048" cy="276999"/>
            </a:xfrm>
            <a:prstGeom prst="rect">
              <a:avLst/>
            </a:prstGeom>
            <a:noFill/>
          </p:spPr>
          <p:txBody>
            <a:bodyPr wrap="square" rtlCol="0">
              <a:spAutoFit/>
            </a:bodyPr>
            <a:lstStyle/>
            <a:p>
              <a:pPr algn="ctr"/>
              <a:r>
                <a:rPr lang="fr-FR" sz="1200" b="1" dirty="0">
                  <a:solidFill>
                    <a:schemeClr val="tx1">
                      <a:lumMod val="65000"/>
                      <a:lumOff val="35000"/>
                    </a:schemeClr>
                  </a:solidFill>
                </a:rPr>
                <a:t>CH</a:t>
              </a:r>
              <a:r>
                <a:rPr lang="fr-FR" sz="1200" b="1" baseline="-25000" dirty="0">
                  <a:solidFill>
                    <a:schemeClr val="tx1">
                      <a:lumMod val="65000"/>
                      <a:lumOff val="35000"/>
                    </a:schemeClr>
                  </a:solidFill>
                </a:rPr>
                <a:t>3</a:t>
              </a:r>
            </a:p>
          </p:txBody>
        </p:sp>
        <p:sp>
          <p:nvSpPr>
            <p:cNvPr id="45" name="ZoneTexte 44"/>
            <p:cNvSpPr txBox="1"/>
            <p:nvPr/>
          </p:nvSpPr>
          <p:spPr>
            <a:xfrm>
              <a:off x="4274269" y="2020812"/>
              <a:ext cx="432048" cy="276999"/>
            </a:xfrm>
            <a:prstGeom prst="rect">
              <a:avLst/>
            </a:prstGeom>
            <a:noFill/>
          </p:spPr>
          <p:txBody>
            <a:bodyPr wrap="square" rtlCol="0">
              <a:spAutoFit/>
            </a:bodyPr>
            <a:lstStyle/>
            <a:p>
              <a:pPr algn="ctr"/>
              <a:r>
                <a:rPr lang="fr-FR" sz="1200" b="1" dirty="0">
                  <a:solidFill>
                    <a:schemeClr val="tx1">
                      <a:lumMod val="65000"/>
                      <a:lumOff val="35000"/>
                    </a:schemeClr>
                  </a:solidFill>
                </a:rPr>
                <a:t>CH</a:t>
              </a:r>
              <a:r>
                <a:rPr lang="fr-FR" sz="1200" b="1" baseline="-25000" dirty="0">
                  <a:solidFill>
                    <a:schemeClr val="tx1">
                      <a:lumMod val="65000"/>
                      <a:lumOff val="35000"/>
                    </a:schemeClr>
                  </a:solidFill>
                </a:rPr>
                <a:t>3</a:t>
              </a:r>
            </a:p>
          </p:txBody>
        </p:sp>
        <p:sp>
          <p:nvSpPr>
            <p:cNvPr id="18" name="ZoneTexte 17"/>
            <p:cNvSpPr txBox="1"/>
            <p:nvPr/>
          </p:nvSpPr>
          <p:spPr>
            <a:xfrm>
              <a:off x="5343901" y="2883373"/>
              <a:ext cx="3064571" cy="1600438"/>
            </a:xfrm>
            <a:prstGeom prst="rect">
              <a:avLst/>
            </a:prstGeom>
            <a:noFill/>
          </p:spPr>
          <p:txBody>
            <a:bodyPr wrap="square" rtlCol="0">
              <a:spAutoFit/>
            </a:bodyPr>
            <a:lstStyle/>
            <a:p>
              <a:r>
                <a:rPr lang="fr-FR" sz="1400" b="1" dirty="0" err="1">
                  <a:solidFill>
                    <a:srgbClr val="00B050"/>
                  </a:solidFill>
                </a:rPr>
                <a:t>MutS</a:t>
              </a:r>
              <a:r>
                <a:rPr lang="fr-FR" sz="1400" b="1" dirty="0"/>
                <a:t> </a:t>
              </a:r>
              <a:r>
                <a:rPr lang="fr-FR" sz="1400" dirty="0"/>
                <a:t>= sentinelle</a:t>
              </a:r>
            </a:p>
            <a:p>
              <a:endParaRPr lang="fr-FR" sz="1400" b="1" dirty="0"/>
            </a:p>
            <a:p>
              <a:r>
                <a:rPr lang="fr-FR" sz="1400" b="1" dirty="0" err="1">
                  <a:solidFill>
                    <a:srgbClr val="DFDA00"/>
                  </a:solidFill>
                </a:rPr>
                <a:t>MutL</a:t>
              </a:r>
              <a:r>
                <a:rPr lang="fr-FR" sz="1400" b="1" dirty="0"/>
                <a:t> </a:t>
              </a:r>
              <a:r>
                <a:rPr lang="fr-FR" sz="1400" dirty="0"/>
                <a:t>se lie à </a:t>
              </a:r>
              <a:r>
                <a:rPr lang="fr-FR" sz="1400" dirty="0" err="1"/>
                <a:t>MutS</a:t>
              </a:r>
              <a:r>
                <a:rPr lang="fr-FR" sz="1400" dirty="0"/>
                <a:t> et recrute </a:t>
              </a:r>
              <a:r>
                <a:rPr lang="fr-FR" sz="1400" dirty="0" err="1"/>
                <a:t>MutH</a:t>
              </a:r>
              <a:endParaRPr lang="fr-FR" sz="1400" dirty="0"/>
            </a:p>
            <a:p>
              <a:endParaRPr lang="fr-FR" sz="1400" b="1" dirty="0"/>
            </a:p>
            <a:p>
              <a:r>
                <a:rPr lang="fr-FR" sz="1400" b="1" dirty="0" err="1">
                  <a:solidFill>
                    <a:srgbClr val="D60093"/>
                  </a:solidFill>
                </a:rPr>
                <a:t>MutH</a:t>
              </a:r>
              <a:r>
                <a:rPr lang="fr-FR" sz="1400" b="1" dirty="0">
                  <a:solidFill>
                    <a:srgbClr val="D60093"/>
                  </a:solidFill>
                </a:rPr>
                <a:t> </a:t>
              </a:r>
              <a:r>
                <a:rPr lang="fr-FR" sz="1400" dirty="0"/>
                <a:t>=</a:t>
              </a:r>
              <a:r>
                <a:rPr lang="fr-FR" sz="1400" b="1" dirty="0"/>
                <a:t> </a:t>
              </a:r>
              <a:r>
                <a:rPr lang="fr-FR" sz="1400" dirty="0"/>
                <a:t>endonucléase; elle différencie les brins </a:t>
              </a:r>
              <a:r>
                <a:rPr lang="fr-FR" sz="1400" dirty="0" err="1"/>
                <a:t>méthylés</a:t>
              </a:r>
              <a:r>
                <a:rPr lang="fr-FR" sz="1400" dirty="0"/>
                <a:t> des non-</a:t>
              </a:r>
              <a:r>
                <a:rPr lang="fr-FR" sz="1400" dirty="0" err="1"/>
                <a:t>méthylés</a:t>
              </a:r>
              <a:r>
                <a:rPr lang="fr-FR" sz="1400" dirty="0"/>
                <a:t> et clive le non-</a:t>
              </a:r>
              <a:r>
                <a:rPr lang="fr-FR" sz="1400" dirty="0" err="1"/>
                <a:t>méthylé</a:t>
              </a:r>
              <a:endParaRPr lang="fr-FR" sz="1400" dirty="0"/>
            </a:p>
          </p:txBody>
        </p:sp>
        <p:sp>
          <p:nvSpPr>
            <p:cNvPr id="25" name="Rectangle 24"/>
            <p:cNvSpPr/>
            <p:nvPr/>
          </p:nvSpPr>
          <p:spPr>
            <a:xfrm>
              <a:off x="2943532" y="1916832"/>
              <a:ext cx="862352" cy="275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ZoneTexte 49"/>
            <p:cNvSpPr txBox="1"/>
            <p:nvPr/>
          </p:nvSpPr>
          <p:spPr>
            <a:xfrm>
              <a:off x="2751071" y="2017025"/>
              <a:ext cx="432048" cy="276999"/>
            </a:xfrm>
            <a:prstGeom prst="rect">
              <a:avLst/>
            </a:prstGeom>
            <a:noFill/>
          </p:spPr>
          <p:txBody>
            <a:bodyPr wrap="square" rtlCol="0">
              <a:spAutoFit/>
            </a:bodyPr>
            <a:lstStyle/>
            <a:p>
              <a:pPr algn="ctr"/>
              <a:r>
                <a:rPr lang="fr-FR" sz="1200" b="1" dirty="0">
                  <a:solidFill>
                    <a:schemeClr val="tx1">
                      <a:lumMod val="65000"/>
                      <a:lumOff val="35000"/>
                    </a:schemeClr>
                  </a:solidFill>
                </a:rPr>
                <a:t>CH</a:t>
              </a:r>
              <a:r>
                <a:rPr lang="fr-FR" sz="1200" b="1" baseline="-25000" dirty="0">
                  <a:solidFill>
                    <a:schemeClr val="tx1">
                      <a:lumMod val="65000"/>
                      <a:lumOff val="35000"/>
                    </a:schemeClr>
                  </a:solidFill>
                </a:rPr>
                <a:t>3</a:t>
              </a:r>
            </a:p>
          </p:txBody>
        </p:sp>
        <p:sp>
          <p:nvSpPr>
            <p:cNvPr id="34" name="ZoneTexte 33"/>
            <p:cNvSpPr txBox="1"/>
            <p:nvPr/>
          </p:nvSpPr>
          <p:spPr>
            <a:xfrm>
              <a:off x="2885000" y="1214693"/>
              <a:ext cx="1270837" cy="369332"/>
            </a:xfrm>
            <a:prstGeom prst="rect">
              <a:avLst/>
            </a:prstGeom>
            <a:noFill/>
          </p:spPr>
          <p:txBody>
            <a:bodyPr wrap="square" rtlCol="0">
              <a:spAutoFit/>
            </a:bodyPr>
            <a:lstStyle/>
            <a:p>
              <a:pPr algn="ctr"/>
              <a:r>
                <a:rPr lang="fr-FR" b="1" dirty="0" err="1"/>
                <a:t>mismatch</a:t>
              </a:r>
              <a:endParaRPr lang="fr-FR" b="1" dirty="0"/>
            </a:p>
          </p:txBody>
        </p:sp>
        <p:cxnSp>
          <p:nvCxnSpPr>
            <p:cNvPr id="28" name="Connecteur droit avec flèche 27"/>
            <p:cNvCxnSpPr>
              <a:stCxn id="34" idx="2"/>
            </p:cNvCxnSpPr>
            <p:nvPr/>
          </p:nvCxnSpPr>
          <p:spPr>
            <a:xfrm>
              <a:off x="3520419" y="1584025"/>
              <a:ext cx="255955" cy="6563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2" name="Ellipse 51"/>
          <p:cNvSpPr/>
          <p:nvPr/>
        </p:nvSpPr>
        <p:spPr>
          <a:xfrm rot="18448926">
            <a:off x="3271297" y="4816041"/>
            <a:ext cx="440830" cy="229863"/>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4831411" y="5180500"/>
            <a:ext cx="1065445" cy="276999"/>
          </a:xfrm>
          <a:prstGeom prst="rect">
            <a:avLst/>
          </a:prstGeom>
          <a:noFill/>
        </p:spPr>
        <p:txBody>
          <a:bodyPr wrap="square" rtlCol="0">
            <a:spAutoFit/>
          </a:bodyPr>
          <a:lstStyle/>
          <a:p>
            <a:r>
              <a:rPr lang="fr-FR" sz="1200" b="1" dirty="0"/>
              <a:t>+ ligase</a:t>
            </a:r>
          </a:p>
        </p:txBody>
      </p:sp>
    </p:spTree>
    <p:extLst>
      <p:ext uri="{BB962C8B-B14F-4D97-AF65-F5344CB8AC3E}">
        <p14:creationId xmlns:p14="http://schemas.microsoft.com/office/powerpoint/2010/main" val="32325709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07604" y="291557"/>
            <a:ext cx="7128792" cy="1508105"/>
          </a:xfrm>
          <a:prstGeom prst="rect">
            <a:avLst/>
          </a:prstGeom>
          <a:noFill/>
          <a:ln>
            <a:noFill/>
          </a:ln>
        </p:spPr>
        <p:txBody>
          <a:bodyPr wrap="square" rtlCol="0">
            <a:spAutoFit/>
          </a:bodyPr>
          <a:lstStyle/>
          <a:p>
            <a:pPr algn="ctr"/>
            <a:r>
              <a:rPr lang="fr-FR" sz="1600" b="1" u="sng" dirty="0">
                <a:solidFill>
                  <a:srgbClr val="FF0000"/>
                </a:solidFill>
              </a:rPr>
              <a:t>Réparation par Recombinaison</a:t>
            </a:r>
          </a:p>
          <a:p>
            <a:pPr algn="ctr"/>
            <a:r>
              <a:rPr lang="fr-FR" sz="1600" b="1" u="sng" dirty="0">
                <a:solidFill>
                  <a:srgbClr val="FF0000"/>
                </a:solidFill>
              </a:rPr>
              <a:t> Homologue </a:t>
            </a:r>
            <a:r>
              <a:rPr lang="fr-FR" sz="1600" b="1" dirty="0">
                <a:solidFill>
                  <a:srgbClr val="FF0000"/>
                </a:solidFill>
              </a:rPr>
              <a:t>(RH)</a:t>
            </a:r>
          </a:p>
          <a:p>
            <a:pPr algn="ctr"/>
            <a:endParaRPr lang="fr-FR" sz="4400" b="1" dirty="0">
              <a:solidFill>
                <a:srgbClr val="FF0000"/>
              </a:solidFill>
            </a:endParaRPr>
          </a:p>
          <a:p>
            <a:pPr algn="ctr"/>
            <a:r>
              <a:rPr lang="fr-FR" sz="1600" b="1" dirty="0"/>
              <a:t>C’est le système de réparation mis en jeu dans la survenue des </a:t>
            </a:r>
            <a:r>
              <a:rPr lang="fr-FR" sz="1600" b="1" dirty="0">
                <a:solidFill>
                  <a:srgbClr val="FF0000"/>
                </a:solidFill>
              </a:rPr>
              <a:t>crossing-over</a:t>
            </a:r>
            <a:r>
              <a:rPr lang="fr-FR" sz="1600" dirty="0"/>
              <a:t>.</a:t>
            </a:r>
          </a:p>
        </p:txBody>
      </p:sp>
      <p:grpSp>
        <p:nvGrpSpPr>
          <p:cNvPr id="14" name="Groupe 13"/>
          <p:cNvGrpSpPr/>
          <p:nvPr/>
        </p:nvGrpSpPr>
        <p:grpSpPr>
          <a:xfrm>
            <a:off x="1655676" y="2132856"/>
            <a:ext cx="5832648" cy="3103312"/>
            <a:chOff x="152844" y="548680"/>
            <a:chExt cx="7881174" cy="4813842"/>
          </a:xfrm>
        </p:grpSpPr>
        <p:grpSp>
          <p:nvGrpSpPr>
            <p:cNvPr id="15" name="Groupe 14"/>
            <p:cNvGrpSpPr/>
            <p:nvPr/>
          </p:nvGrpSpPr>
          <p:grpSpPr>
            <a:xfrm>
              <a:off x="152844" y="1019863"/>
              <a:ext cx="3849907" cy="3919354"/>
              <a:chOff x="-63506" y="500893"/>
              <a:chExt cx="4362496" cy="4463205"/>
            </a:xfrm>
          </p:grpSpPr>
          <p:pic>
            <p:nvPicPr>
              <p:cNvPr id="51" name="Image 50"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34728">
                <a:off x="1636767" y="860545"/>
                <a:ext cx="2662223" cy="4103553"/>
              </a:xfrm>
              <a:prstGeom prst="rect">
                <a:avLst/>
              </a:prstGeom>
            </p:spPr>
          </p:pic>
          <p:cxnSp>
            <p:nvCxnSpPr>
              <p:cNvPr id="52" name="Connecteur droit 51"/>
              <p:cNvCxnSpPr/>
              <p:nvPr/>
            </p:nvCxnSpPr>
            <p:spPr>
              <a:xfrm flipH="1">
                <a:off x="2081614" y="1023284"/>
                <a:ext cx="72009"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flipH="1" flipV="1">
                <a:off x="1698456" y="1000325"/>
                <a:ext cx="404644" cy="1483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ZoneTexte 53"/>
              <p:cNvSpPr txBox="1"/>
              <p:nvPr/>
            </p:nvSpPr>
            <p:spPr>
              <a:xfrm>
                <a:off x="86304" y="500893"/>
                <a:ext cx="1942492" cy="815503"/>
              </a:xfrm>
              <a:prstGeom prst="rect">
                <a:avLst/>
              </a:prstGeom>
              <a:noFill/>
            </p:spPr>
            <p:txBody>
              <a:bodyPr wrap="square" rtlCol="0">
                <a:spAutoFit/>
              </a:bodyPr>
              <a:lstStyle/>
              <a:p>
                <a:pPr algn="ctr"/>
                <a:r>
                  <a:rPr lang="fr-FR" sz="1200" b="1" dirty="0"/>
                  <a:t>chromosomes homologues</a:t>
                </a:r>
              </a:p>
            </p:txBody>
          </p:sp>
          <p:sp>
            <p:nvSpPr>
              <p:cNvPr id="55" name="ZoneTexte 54"/>
              <p:cNvSpPr txBox="1"/>
              <p:nvPr/>
            </p:nvSpPr>
            <p:spPr>
              <a:xfrm>
                <a:off x="303002" y="2207648"/>
                <a:ext cx="1542234" cy="489302"/>
              </a:xfrm>
              <a:prstGeom prst="rect">
                <a:avLst/>
              </a:prstGeom>
              <a:noFill/>
            </p:spPr>
            <p:txBody>
              <a:bodyPr wrap="square" rtlCol="0">
                <a:spAutoFit/>
              </a:bodyPr>
              <a:lstStyle/>
              <a:p>
                <a:pPr algn="ctr"/>
                <a:r>
                  <a:rPr lang="fr-FR" sz="1200" b="1" dirty="0" err="1"/>
                  <a:t>kinétophore</a:t>
                </a:r>
                <a:endParaRPr lang="fr-FR" sz="1400" b="1" dirty="0"/>
              </a:p>
            </p:txBody>
          </p:sp>
          <p:sp>
            <p:nvSpPr>
              <p:cNvPr id="56" name="ZoneTexte 55"/>
              <p:cNvSpPr txBox="1"/>
              <p:nvPr/>
            </p:nvSpPr>
            <p:spPr>
              <a:xfrm>
                <a:off x="457440" y="1780489"/>
                <a:ext cx="1466927" cy="489302"/>
              </a:xfrm>
              <a:prstGeom prst="rect">
                <a:avLst/>
              </a:prstGeom>
              <a:noFill/>
            </p:spPr>
            <p:txBody>
              <a:bodyPr wrap="square" rtlCol="0">
                <a:spAutoFit/>
              </a:bodyPr>
              <a:lstStyle/>
              <a:p>
                <a:pPr algn="ctr"/>
                <a:r>
                  <a:rPr lang="fr-FR" sz="1200" b="1" dirty="0"/>
                  <a:t>centromère</a:t>
                </a:r>
                <a:endParaRPr lang="fr-FR" sz="1400" b="1" dirty="0"/>
              </a:p>
            </p:txBody>
          </p:sp>
          <p:sp>
            <p:nvSpPr>
              <p:cNvPr id="57" name="ZoneTexte 56"/>
              <p:cNvSpPr txBox="1"/>
              <p:nvPr/>
            </p:nvSpPr>
            <p:spPr>
              <a:xfrm>
                <a:off x="-63506" y="2735670"/>
                <a:ext cx="1696279" cy="711202"/>
              </a:xfrm>
              <a:prstGeom prst="rect">
                <a:avLst/>
              </a:prstGeom>
              <a:noFill/>
            </p:spPr>
            <p:txBody>
              <a:bodyPr wrap="square" rtlCol="0">
                <a:spAutoFit/>
              </a:bodyPr>
              <a:lstStyle/>
              <a:p>
                <a:pPr algn="ctr"/>
                <a:r>
                  <a:rPr lang="fr-FR" sz="1200" b="1" dirty="0"/>
                  <a:t>complexe</a:t>
                </a:r>
                <a:endParaRPr lang="fr-FR" sz="1400" b="1" dirty="0"/>
              </a:p>
              <a:p>
                <a:pPr algn="ctr"/>
                <a:r>
                  <a:rPr lang="fr-FR" sz="1200" b="1" dirty="0" err="1"/>
                  <a:t>synaptonemal</a:t>
                </a:r>
                <a:endParaRPr lang="fr-FR" sz="1200" b="1" dirty="0"/>
              </a:p>
            </p:txBody>
          </p:sp>
          <p:sp>
            <p:nvSpPr>
              <p:cNvPr id="58" name="ZoneTexte 57"/>
              <p:cNvSpPr txBox="1"/>
              <p:nvPr/>
            </p:nvSpPr>
            <p:spPr>
              <a:xfrm>
                <a:off x="-56957" y="3505268"/>
                <a:ext cx="1645292" cy="711202"/>
              </a:xfrm>
              <a:prstGeom prst="rect">
                <a:avLst/>
              </a:prstGeom>
              <a:noFill/>
            </p:spPr>
            <p:txBody>
              <a:bodyPr wrap="square" rtlCol="0">
                <a:spAutoFit/>
              </a:bodyPr>
              <a:lstStyle/>
              <a:p>
                <a:pPr algn="ctr"/>
                <a:r>
                  <a:rPr lang="fr-FR" sz="1200" b="1" dirty="0"/>
                  <a:t>chromatides s</a:t>
                </a:r>
                <a:r>
                  <a:rPr lang="fr-FR" sz="1200" b="1" dirty="0">
                    <a:latin typeface="Calibri" panose="020F0502020204030204" pitchFamily="34" charset="0"/>
                    <a:cs typeface="Calibri" panose="020F0502020204030204" pitchFamily="34" charset="0"/>
                  </a:rPr>
                  <a:t>œur</a:t>
                </a:r>
                <a:r>
                  <a:rPr lang="fr-FR" sz="1200" b="1" dirty="0"/>
                  <a:t>s</a:t>
                </a:r>
              </a:p>
            </p:txBody>
          </p:sp>
        </p:grpSp>
        <p:cxnSp>
          <p:nvCxnSpPr>
            <p:cNvPr id="16" name="Connecteur droit 15"/>
            <p:cNvCxnSpPr>
              <a:stCxn id="51" idx="2"/>
            </p:cNvCxnSpPr>
            <p:nvPr/>
          </p:nvCxnSpPr>
          <p:spPr>
            <a:xfrm flipH="1">
              <a:off x="2013827" y="4841952"/>
              <a:ext cx="230234" cy="5205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2113295" y="4757083"/>
              <a:ext cx="290258" cy="155693"/>
            </a:xfrm>
            <a:prstGeom prst="straightConnector1">
              <a:avLst/>
            </a:prstGeom>
            <a:ln>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2547569" y="4912776"/>
              <a:ext cx="720080" cy="0"/>
            </a:xfrm>
            <a:prstGeom prst="straightConnector1">
              <a:avLst/>
            </a:prstGeom>
            <a:ln>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à coins arrondis 19"/>
            <p:cNvSpPr/>
            <p:nvPr/>
          </p:nvSpPr>
          <p:spPr>
            <a:xfrm>
              <a:off x="4391939" y="1500638"/>
              <a:ext cx="131381" cy="3272312"/>
            </a:xfrm>
            <a:prstGeom prst="roundRect">
              <a:avLst/>
            </a:prstGeom>
            <a:solidFill>
              <a:srgbClr val="7C8CD2"/>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droit 20"/>
            <p:cNvCxnSpPr/>
            <p:nvPr/>
          </p:nvCxnSpPr>
          <p:spPr>
            <a:xfrm flipV="1">
              <a:off x="3137901" y="4809844"/>
              <a:ext cx="3845297" cy="1412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Rectangle à coins arrondis 21"/>
            <p:cNvSpPr/>
            <p:nvPr/>
          </p:nvSpPr>
          <p:spPr>
            <a:xfrm>
              <a:off x="4640097" y="1537473"/>
              <a:ext cx="131381" cy="3272312"/>
            </a:xfrm>
            <a:prstGeom prst="roundRect">
              <a:avLst/>
            </a:prstGeom>
            <a:solidFill>
              <a:srgbClr val="FF4B4B"/>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p:nvPr/>
          </p:nvSpPr>
          <p:spPr>
            <a:xfrm>
              <a:off x="4175915" y="2575211"/>
              <a:ext cx="216024" cy="194648"/>
            </a:xfrm>
            <a:prstGeom prst="ellipse">
              <a:avLst/>
            </a:prstGeom>
            <a:solidFill>
              <a:srgbClr val="FFE38B"/>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p:cNvSpPr/>
            <p:nvPr/>
          </p:nvSpPr>
          <p:spPr>
            <a:xfrm>
              <a:off x="4771478" y="2575211"/>
              <a:ext cx="216024" cy="194648"/>
            </a:xfrm>
            <a:prstGeom prst="ellipse">
              <a:avLst/>
            </a:prstGeom>
            <a:solidFill>
              <a:srgbClr val="FFE38B"/>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24"/>
            <p:cNvCxnSpPr>
              <a:endCxn id="23" idx="2"/>
            </p:cNvCxnSpPr>
            <p:nvPr/>
          </p:nvCxnSpPr>
          <p:spPr>
            <a:xfrm>
              <a:off x="3137901" y="2672535"/>
              <a:ext cx="103801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flipV="1">
              <a:off x="4391939" y="4893740"/>
              <a:ext cx="379539" cy="286"/>
            </a:xfrm>
            <a:prstGeom prst="straightConnector1">
              <a:avLst/>
            </a:prstGeom>
            <a:ln>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Forme libre 26"/>
            <p:cNvSpPr/>
            <p:nvPr/>
          </p:nvSpPr>
          <p:spPr>
            <a:xfrm>
              <a:off x="4534720" y="1665923"/>
              <a:ext cx="103695" cy="386499"/>
            </a:xfrm>
            <a:custGeom>
              <a:avLst/>
              <a:gdLst>
                <a:gd name="connsiteX0" fmla="*/ 0 w 103695"/>
                <a:gd name="connsiteY0" fmla="*/ 0 h 386499"/>
                <a:gd name="connsiteX1" fmla="*/ 94268 w 103695"/>
                <a:gd name="connsiteY1" fmla="*/ 9427 h 386499"/>
                <a:gd name="connsiteX2" fmla="*/ 103695 w 103695"/>
                <a:gd name="connsiteY2" fmla="*/ 37708 h 386499"/>
                <a:gd name="connsiteX3" fmla="*/ 65988 w 103695"/>
                <a:gd name="connsiteY3" fmla="*/ 75415 h 386499"/>
                <a:gd name="connsiteX4" fmla="*/ 37707 w 103695"/>
                <a:gd name="connsiteY4" fmla="*/ 94268 h 386499"/>
                <a:gd name="connsiteX5" fmla="*/ 28281 w 103695"/>
                <a:gd name="connsiteY5" fmla="*/ 188536 h 386499"/>
                <a:gd name="connsiteX6" fmla="*/ 56561 w 103695"/>
                <a:gd name="connsiteY6" fmla="*/ 197963 h 386499"/>
                <a:gd name="connsiteX7" fmla="*/ 65988 w 103695"/>
                <a:gd name="connsiteY7" fmla="*/ 273378 h 386499"/>
                <a:gd name="connsiteX8" fmla="*/ 37707 w 103695"/>
                <a:gd name="connsiteY8" fmla="*/ 292231 h 386499"/>
                <a:gd name="connsiteX9" fmla="*/ 28281 w 103695"/>
                <a:gd name="connsiteY9" fmla="*/ 386499 h 386499"/>
                <a:gd name="connsiteX10" fmla="*/ 84841 w 103695"/>
                <a:gd name="connsiteY10" fmla="*/ 377073 h 38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695" h="386499">
                  <a:moveTo>
                    <a:pt x="0" y="0"/>
                  </a:moveTo>
                  <a:cubicBezTo>
                    <a:pt x="31423" y="3142"/>
                    <a:pt x="64590" y="-1365"/>
                    <a:pt x="94268" y="9427"/>
                  </a:cubicBezTo>
                  <a:cubicBezTo>
                    <a:pt x="103607" y="12823"/>
                    <a:pt x="103695" y="27771"/>
                    <a:pt x="103695" y="37708"/>
                  </a:cubicBezTo>
                  <a:cubicBezTo>
                    <a:pt x="103695" y="75414"/>
                    <a:pt x="91125" y="62847"/>
                    <a:pt x="65988" y="75415"/>
                  </a:cubicBezTo>
                  <a:cubicBezTo>
                    <a:pt x="55854" y="80482"/>
                    <a:pt x="47134" y="87984"/>
                    <a:pt x="37707" y="94268"/>
                  </a:cubicBezTo>
                  <a:cubicBezTo>
                    <a:pt x="14563" y="128985"/>
                    <a:pt x="1497" y="134967"/>
                    <a:pt x="28281" y="188536"/>
                  </a:cubicBezTo>
                  <a:cubicBezTo>
                    <a:pt x="32725" y="197424"/>
                    <a:pt x="47134" y="194821"/>
                    <a:pt x="56561" y="197963"/>
                  </a:cubicBezTo>
                  <a:cubicBezTo>
                    <a:pt x="76065" y="227220"/>
                    <a:pt x="89286" y="232608"/>
                    <a:pt x="65988" y="273378"/>
                  </a:cubicBezTo>
                  <a:cubicBezTo>
                    <a:pt x="60367" y="283215"/>
                    <a:pt x="47134" y="285947"/>
                    <a:pt x="37707" y="292231"/>
                  </a:cubicBezTo>
                  <a:cubicBezTo>
                    <a:pt x="14757" y="361083"/>
                    <a:pt x="14034" y="329512"/>
                    <a:pt x="28281" y="386499"/>
                  </a:cubicBezTo>
                  <a:lnTo>
                    <a:pt x="84841" y="377073"/>
                  </a:ln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orme libre 27"/>
            <p:cNvSpPr/>
            <p:nvPr/>
          </p:nvSpPr>
          <p:spPr>
            <a:xfrm>
              <a:off x="4515866" y="1911020"/>
              <a:ext cx="113122" cy="811000"/>
            </a:xfrm>
            <a:custGeom>
              <a:avLst/>
              <a:gdLst>
                <a:gd name="connsiteX0" fmla="*/ 0 w 113122"/>
                <a:gd name="connsiteY0" fmla="*/ 0 h 811000"/>
                <a:gd name="connsiteX1" fmla="*/ 75415 w 113122"/>
                <a:gd name="connsiteY1" fmla="*/ 75415 h 811000"/>
                <a:gd name="connsiteX2" fmla="*/ 94269 w 113122"/>
                <a:gd name="connsiteY2" fmla="*/ 103695 h 811000"/>
                <a:gd name="connsiteX3" fmla="*/ 84842 w 113122"/>
                <a:gd name="connsiteY3" fmla="*/ 150829 h 811000"/>
                <a:gd name="connsiteX4" fmla="*/ 75415 w 113122"/>
                <a:gd name="connsiteY4" fmla="*/ 179110 h 811000"/>
                <a:gd name="connsiteX5" fmla="*/ 47135 w 113122"/>
                <a:gd name="connsiteY5" fmla="*/ 207390 h 811000"/>
                <a:gd name="connsiteX6" fmla="*/ 28281 w 113122"/>
                <a:gd name="connsiteY6" fmla="*/ 263951 h 811000"/>
                <a:gd name="connsiteX7" fmla="*/ 18854 w 113122"/>
                <a:gd name="connsiteY7" fmla="*/ 292231 h 811000"/>
                <a:gd name="connsiteX8" fmla="*/ 28281 w 113122"/>
                <a:gd name="connsiteY8" fmla="*/ 329938 h 811000"/>
                <a:gd name="connsiteX9" fmla="*/ 84842 w 113122"/>
                <a:gd name="connsiteY9" fmla="*/ 377072 h 811000"/>
                <a:gd name="connsiteX10" fmla="*/ 56561 w 113122"/>
                <a:gd name="connsiteY10" fmla="*/ 433633 h 811000"/>
                <a:gd name="connsiteX11" fmla="*/ 65988 w 113122"/>
                <a:gd name="connsiteY11" fmla="*/ 405353 h 811000"/>
                <a:gd name="connsiteX12" fmla="*/ 94269 w 113122"/>
                <a:gd name="connsiteY12" fmla="*/ 386499 h 811000"/>
                <a:gd name="connsiteX13" fmla="*/ 103695 w 113122"/>
                <a:gd name="connsiteY13" fmla="*/ 358219 h 811000"/>
                <a:gd name="connsiteX14" fmla="*/ 65988 w 113122"/>
                <a:gd name="connsiteY14" fmla="*/ 311085 h 811000"/>
                <a:gd name="connsiteX15" fmla="*/ 56561 w 113122"/>
                <a:gd name="connsiteY15" fmla="*/ 282804 h 811000"/>
                <a:gd name="connsiteX16" fmla="*/ 28281 w 113122"/>
                <a:gd name="connsiteY16" fmla="*/ 348792 h 811000"/>
                <a:gd name="connsiteX17" fmla="*/ 0 w 113122"/>
                <a:gd name="connsiteY17" fmla="*/ 480767 h 811000"/>
                <a:gd name="connsiteX18" fmla="*/ 9427 w 113122"/>
                <a:gd name="connsiteY18" fmla="*/ 546755 h 811000"/>
                <a:gd name="connsiteX19" fmla="*/ 18854 w 113122"/>
                <a:gd name="connsiteY19" fmla="*/ 575035 h 811000"/>
                <a:gd name="connsiteX20" fmla="*/ 75415 w 113122"/>
                <a:gd name="connsiteY20" fmla="*/ 612743 h 811000"/>
                <a:gd name="connsiteX21" fmla="*/ 103695 w 113122"/>
                <a:gd name="connsiteY21" fmla="*/ 631596 h 811000"/>
                <a:gd name="connsiteX22" fmla="*/ 113122 w 113122"/>
                <a:gd name="connsiteY22" fmla="*/ 659877 h 811000"/>
                <a:gd name="connsiteX23" fmla="*/ 103695 w 113122"/>
                <a:gd name="connsiteY23" fmla="*/ 697584 h 811000"/>
                <a:gd name="connsiteX24" fmla="*/ 56561 w 113122"/>
                <a:gd name="connsiteY24" fmla="*/ 782425 h 811000"/>
                <a:gd name="connsiteX25" fmla="*/ 18854 w 113122"/>
                <a:gd name="connsiteY25" fmla="*/ 810705 h 81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3122" h="811000">
                  <a:moveTo>
                    <a:pt x="0" y="0"/>
                  </a:moveTo>
                  <a:cubicBezTo>
                    <a:pt x="25138" y="25138"/>
                    <a:pt x="51501" y="49110"/>
                    <a:pt x="75415" y="75415"/>
                  </a:cubicBezTo>
                  <a:cubicBezTo>
                    <a:pt x="83036" y="83798"/>
                    <a:pt x="92864" y="92453"/>
                    <a:pt x="94269" y="103695"/>
                  </a:cubicBezTo>
                  <a:cubicBezTo>
                    <a:pt x="96256" y="119594"/>
                    <a:pt x="88728" y="135285"/>
                    <a:pt x="84842" y="150829"/>
                  </a:cubicBezTo>
                  <a:cubicBezTo>
                    <a:pt x="82432" y="160469"/>
                    <a:pt x="80927" y="170842"/>
                    <a:pt x="75415" y="179110"/>
                  </a:cubicBezTo>
                  <a:cubicBezTo>
                    <a:pt x="68020" y="190202"/>
                    <a:pt x="56562" y="197963"/>
                    <a:pt x="47135" y="207390"/>
                  </a:cubicBezTo>
                  <a:lnTo>
                    <a:pt x="28281" y="263951"/>
                  </a:lnTo>
                  <a:lnTo>
                    <a:pt x="18854" y="292231"/>
                  </a:lnTo>
                  <a:cubicBezTo>
                    <a:pt x="21996" y="304800"/>
                    <a:pt x="21853" y="318689"/>
                    <a:pt x="28281" y="329938"/>
                  </a:cubicBezTo>
                  <a:cubicBezTo>
                    <a:pt x="39449" y="349483"/>
                    <a:pt x="66819" y="365057"/>
                    <a:pt x="84842" y="377072"/>
                  </a:cubicBezTo>
                  <a:cubicBezTo>
                    <a:pt x="82517" y="384046"/>
                    <a:pt x="68745" y="433633"/>
                    <a:pt x="56561" y="433633"/>
                  </a:cubicBezTo>
                  <a:cubicBezTo>
                    <a:pt x="46624" y="433633"/>
                    <a:pt x="59781" y="413112"/>
                    <a:pt x="65988" y="405353"/>
                  </a:cubicBezTo>
                  <a:cubicBezTo>
                    <a:pt x="73066" y="396506"/>
                    <a:pt x="84842" y="392784"/>
                    <a:pt x="94269" y="386499"/>
                  </a:cubicBezTo>
                  <a:cubicBezTo>
                    <a:pt x="97411" y="377072"/>
                    <a:pt x="103695" y="368156"/>
                    <a:pt x="103695" y="358219"/>
                  </a:cubicBezTo>
                  <a:cubicBezTo>
                    <a:pt x="103695" y="327861"/>
                    <a:pt x="87705" y="325562"/>
                    <a:pt x="65988" y="311085"/>
                  </a:cubicBezTo>
                  <a:cubicBezTo>
                    <a:pt x="62846" y="301658"/>
                    <a:pt x="66498" y="282804"/>
                    <a:pt x="56561" y="282804"/>
                  </a:cubicBezTo>
                  <a:cubicBezTo>
                    <a:pt x="40413" y="282804"/>
                    <a:pt x="29145" y="344761"/>
                    <a:pt x="28281" y="348792"/>
                  </a:cubicBezTo>
                  <a:cubicBezTo>
                    <a:pt x="-3811" y="498553"/>
                    <a:pt x="21524" y="394672"/>
                    <a:pt x="0" y="480767"/>
                  </a:cubicBezTo>
                  <a:cubicBezTo>
                    <a:pt x="3142" y="502763"/>
                    <a:pt x="5069" y="524967"/>
                    <a:pt x="9427" y="546755"/>
                  </a:cubicBezTo>
                  <a:cubicBezTo>
                    <a:pt x="11376" y="556499"/>
                    <a:pt x="11828" y="568009"/>
                    <a:pt x="18854" y="575035"/>
                  </a:cubicBezTo>
                  <a:cubicBezTo>
                    <a:pt x="34877" y="591058"/>
                    <a:pt x="56561" y="600174"/>
                    <a:pt x="75415" y="612743"/>
                  </a:cubicBezTo>
                  <a:lnTo>
                    <a:pt x="103695" y="631596"/>
                  </a:lnTo>
                  <a:cubicBezTo>
                    <a:pt x="106837" y="641023"/>
                    <a:pt x="113122" y="649940"/>
                    <a:pt x="113122" y="659877"/>
                  </a:cubicBezTo>
                  <a:cubicBezTo>
                    <a:pt x="113122" y="672833"/>
                    <a:pt x="107254" y="685127"/>
                    <a:pt x="103695" y="697584"/>
                  </a:cubicBezTo>
                  <a:cubicBezTo>
                    <a:pt x="91250" y="741142"/>
                    <a:pt x="90326" y="731779"/>
                    <a:pt x="56561" y="782425"/>
                  </a:cubicBezTo>
                  <a:cubicBezTo>
                    <a:pt x="34221" y="815934"/>
                    <a:pt x="49038" y="810705"/>
                    <a:pt x="18854" y="810705"/>
                  </a:cubicBezTo>
                </a:path>
              </a:pathLst>
            </a:cu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orme libre 28"/>
            <p:cNvSpPr/>
            <p:nvPr/>
          </p:nvSpPr>
          <p:spPr>
            <a:xfrm>
              <a:off x="4515866" y="3532431"/>
              <a:ext cx="105238" cy="1150248"/>
            </a:xfrm>
            <a:custGeom>
              <a:avLst/>
              <a:gdLst>
                <a:gd name="connsiteX0" fmla="*/ 18854 w 105238"/>
                <a:gd name="connsiteY0" fmla="*/ 1140643 h 1150248"/>
                <a:gd name="connsiteX1" fmla="*/ 94269 w 105238"/>
                <a:gd name="connsiteY1" fmla="*/ 1131216 h 1150248"/>
                <a:gd name="connsiteX2" fmla="*/ 103695 w 105238"/>
                <a:gd name="connsiteY2" fmla="*/ 1102936 h 1150248"/>
                <a:gd name="connsiteX3" fmla="*/ 94269 w 105238"/>
                <a:gd name="connsiteY3" fmla="*/ 1065228 h 1150248"/>
                <a:gd name="connsiteX4" fmla="*/ 37708 w 105238"/>
                <a:gd name="connsiteY4" fmla="*/ 1027521 h 1150248"/>
                <a:gd name="connsiteX5" fmla="*/ 28281 w 105238"/>
                <a:gd name="connsiteY5" fmla="*/ 999241 h 1150248"/>
                <a:gd name="connsiteX6" fmla="*/ 56561 w 105238"/>
                <a:gd name="connsiteY6" fmla="*/ 942680 h 1150248"/>
                <a:gd name="connsiteX7" fmla="*/ 84842 w 105238"/>
                <a:gd name="connsiteY7" fmla="*/ 923826 h 1150248"/>
                <a:gd name="connsiteX8" fmla="*/ 94269 w 105238"/>
                <a:gd name="connsiteY8" fmla="*/ 895546 h 1150248"/>
                <a:gd name="connsiteX9" fmla="*/ 56561 w 105238"/>
                <a:gd name="connsiteY9" fmla="*/ 848412 h 1150248"/>
                <a:gd name="connsiteX10" fmla="*/ 37708 w 105238"/>
                <a:gd name="connsiteY10" fmla="*/ 876692 h 1150248"/>
                <a:gd name="connsiteX11" fmla="*/ 47135 w 105238"/>
                <a:gd name="connsiteY11" fmla="*/ 933253 h 1150248"/>
                <a:gd name="connsiteX12" fmla="*/ 56561 w 105238"/>
                <a:gd name="connsiteY12" fmla="*/ 876692 h 1150248"/>
                <a:gd name="connsiteX13" fmla="*/ 28281 w 105238"/>
                <a:gd name="connsiteY13" fmla="*/ 725864 h 1150248"/>
                <a:gd name="connsiteX14" fmla="*/ 0 w 105238"/>
                <a:gd name="connsiteY14" fmla="*/ 707010 h 1150248"/>
                <a:gd name="connsiteX15" fmla="*/ 56561 w 105238"/>
                <a:gd name="connsiteY15" fmla="*/ 669303 h 1150248"/>
                <a:gd name="connsiteX16" fmla="*/ 84842 w 105238"/>
                <a:gd name="connsiteY16" fmla="*/ 650449 h 1150248"/>
                <a:gd name="connsiteX17" fmla="*/ 75415 w 105238"/>
                <a:gd name="connsiteY17" fmla="*/ 565608 h 1150248"/>
                <a:gd name="connsiteX18" fmla="*/ 47135 w 105238"/>
                <a:gd name="connsiteY18" fmla="*/ 546754 h 1150248"/>
                <a:gd name="connsiteX19" fmla="*/ 37708 w 105238"/>
                <a:gd name="connsiteY19" fmla="*/ 518474 h 1150248"/>
                <a:gd name="connsiteX20" fmla="*/ 47135 w 105238"/>
                <a:gd name="connsiteY20" fmla="*/ 461913 h 1150248"/>
                <a:gd name="connsiteX21" fmla="*/ 75415 w 105238"/>
                <a:gd name="connsiteY21" fmla="*/ 443059 h 1150248"/>
                <a:gd name="connsiteX22" fmla="*/ 94269 w 105238"/>
                <a:gd name="connsiteY22" fmla="*/ 414779 h 1150248"/>
                <a:gd name="connsiteX23" fmla="*/ 103695 w 105238"/>
                <a:gd name="connsiteY23" fmla="*/ 386499 h 1150248"/>
                <a:gd name="connsiteX24" fmla="*/ 47135 w 105238"/>
                <a:gd name="connsiteY24" fmla="*/ 348791 h 1150248"/>
                <a:gd name="connsiteX25" fmla="*/ 37708 w 105238"/>
                <a:gd name="connsiteY25" fmla="*/ 292231 h 1150248"/>
                <a:gd name="connsiteX26" fmla="*/ 65988 w 105238"/>
                <a:gd name="connsiteY26" fmla="*/ 282804 h 1150248"/>
                <a:gd name="connsiteX27" fmla="*/ 75415 w 105238"/>
                <a:gd name="connsiteY27" fmla="*/ 254523 h 1150248"/>
                <a:gd name="connsiteX28" fmla="*/ 47135 w 105238"/>
                <a:gd name="connsiteY28" fmla="*/ 235670 h 1150248"/>
                <a:gd name="connsiteX29" fmla="*/ 37708 w 105238"/>
                <a:gd name="connsiteY29" fmla="*/ 207389 h 1150248"/>
                <a:gd name="connsiteX30" fmla="*/ 47135 w 105238"/>
                <a:gd name="connsiteY30" fmla="*/ 113121 h 1150248"/>
                <a:gd name="connsiteX31" fmla="*/ 75415 w 105238"/>
                <a:gd name="connsiteY31" fmla="*/ 103694 h 1150248"/>
                <a:gd name="connsiteX32" fmla="*/ 65988 w 105238"/>
                <a:gd name="connsiteY32" fmla="*/ 197962 h 1150248"/>
                <a:gd name="connsiteX33" fmla="*/ 47135 w 105238"/>
                <a:gd name="connsiteY33" fmla="*/ 169682 h 1150248"/>
                <a:gd name="connsiteX34" fmla="*/ 37708 w 105238"/>
                <a:gd name="connsiteY34" fmla="*/ 122548 h 1150248"/>
                <a:gd name="connsiteX35" fmla="*/ 28281 w 105238"/>
                <a:gd name="connsiteY35" fmla="*/ 84841 h 1150248"/>
                <a:gd name="connsiteX36" fmla="*/ 37708 w 105238"/>
                <a:gd name="connsiteY36" fmla="*/ 47134 h 1150248"/>
                <a:gd name="connsiteX37" fmla="*/ 94269 w 105238"/>
                <a:gd name="connsiteY37" fmla="*/ 9426 h 1150248"/>
                <a:gd name="connsiteX38" fmla="*/ 103695 w 105238"/>
                <a:gd name="connsiteY38" fmla="*/ 0 h 115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238" h="1150248">
                  <a:moveTo>
                    <a:pt x="18854" y="1140643"/>
                  </a:moveTo>
                  <a:cubicBezTo>
                    <a:pt x="53423" y="1147557"/>
                    <a:pt x="69397" y="1162306"/>
                    <a:pt x="94269" y="1131216"/>
                  </a:cubicBezTo>
                  <a:cubicBezTo>
                    <a:pt x="100476" y="1123457"/>
                    <a:pt x="100553" y="1112363"/>
                    <a:pt x="103695" y="1102936"/>
                  </a:cubicBezTo>
                  <a:cubicBezTo>
                    <a:pt x="100553" y="1090367"/>
                    <a:pt x="102801" y="1074979"/>
                    <a:pt x="94269" y="1065228"/>
                  </a:cubicBezTo>
                  <a:cubicBezTo>
                    <a:pt x="79348" y="1048175"/>
                    <a:pt x="37708" y="1027521"/>
                    <a:pt x="37708" y="1027521"/>
                  </a:cubicBezTo>
                  <a:cubicBezTo>
                    <a:pt x="34566" y="1018094"/>
                    <a:pt x="28281" y="1009178"/>
                    <a:pt x="28281" y="999241"/>
                  </a:cubicBezTo>
                  <a:cubicBezTo>
                    <a:pt x="28281" y="983907"/>
                    <a:pt x="47029" y="952212"/>
                    <a:pt x="56561" y="942680"/>
                  </a:cubicBezTo>
                  <a:cubicBezTo>
                    <a:pt x="64572" y="934669"/>
                    <a:pt x="75415" y="930111"/>
                    <a:pt x="84842" y="923826"/>
                  </a:cubicBezTo>
                  <a:cubicBezTo>
                    <a:pt x="87984" y="914399"/>
                    <a:pt x="94269" y="905483"/>
                    <a:pt x="94269" y="895546"/>
                  </a:cubicBezTo>
                  <a:cubicBezTo>
                    <a:pt x="94269" y="865191"/>
                    <a:pt x="78276" y="862888"/>
                    <a:pt x="56561" y="848412"/>
                  </a:cubicBezTo>
                  <a:cubicBezTo>
                    <a:pt x="50277" y="857839"/>
                    <a:pt x="38959" y="865432"/>
                    <a:pt x="37708" y="876692"/>
                  </a:cubicBezTo>
                  <a:cubicBezTo>
                    <a:pt x="35597" y="895689"/>
                    <a:pt x="28021" y="933253"/>
                    <a:pt x="47135" y="933253"/>
                  </a:cubicBezTo>
                  <a:cubicBezTo>
                    <a:pt x="66249" y="933253"/>
                    <a:pt x="53419" y="895546"/>
                    <a:pt x="56561" y="876692"/>
                  </a:cubicBezTo>
                  <a:cubicBezTo>
                    <a:pt x="52530" y="824289"/>
                    <a:pt x="68129" y="765712"/>
                    <a:pt x="28281" y="725864"/>
                  </a:cubicBezTo>
                  <a:cubicBezTo>
                    <a:pt x="20270" y="717853"/>
                    <a:pt x="9427" y="713295"/>
                    <a:pt x="0" y="707010"/>
                  </a:cubicBezTo>
                  <a:lnTo>
                    <a:pt x="56561" y="669303"/>
                  </a:lnTo>
                  <a:lnTo>
                    <a:pt x="84842" y="650449"/>
                  </a:lnTo>
                  <a:cubicBezTo>
                    <a:pt x="81700" y="622169"/>
                    <a:pt x="85139" y="592349"/>
                    <a:pt x="75415" y="565608"/>
                  </a:cubicBezTo>
                  <a:cubicBezTo>
                    <a:pt x="71543" y="554961"/>
                    <a:pt x="54213" y="555601"/>
                    <a:pt x="47135" y="546754"/>
                  </a:cubicBezTo>
                  <a:cubicBezTo>
                    <a:pt x="40928" y="538995"/>
                    <a:pt x="40850" y="527901"/>
                    <a:pt x="37708" y="518474"/>
                  </a:cubicBezTo>
                  <a:cubicBezTo>
                    <a:pt x="40850" y="499620"/>
                    <a:pt x="38587" y="479009"/>
                    <a:pt x="47135" y="461913"/>
                  </a:cubicBezTo>
                  <a:cubicBezTo>
                    <a:pt x="52202" y="451780"/>
                    <a:pt x="67404" y="451070"/>
                    <a:pt x="75415" y="443059"/>
                  </a:cubicBezTo>
                  <a:cubicBezTo>
                    <a:pt x="83426" y="435048"/>
                    <a:pt x="87984" y="424206"/>
                    <a:pt x="94269" y="414779"/>
                  </a:cubicBezTo>
                  <a:cubicBezTo>
                    <a:pt x="97411" y="405352"/>
                    <a:pt x="109470" y="394585"/>
                    <a:pt x="103695" y="386499"/>
                  </a:cubicBezTo>
                  <a:cubicBezTo>
                    <a:pt x="90525" y="368060"/>
                    <a:pt x="47135" y="348791"/>
                    <a:pt x="47135" y="348791"/>
                  </a:cubicBezTo>
                  <a:cubicBezTo>
                    <a:pt x="34636" y="330042"/>
                    <a:pt x="14291" y="315648"/>
                    <a:pt x="37708" y="292231"/>
                  </a:cubicBezTo>
                  <a:cubicBezTo>
                    <a:pt x="44734" y="285205"/>
                    <a:pt x="56561" y="285946"/>
                    <a:pt x="65988" y="282804"/>
                  </a:cubicBezTo>
                  <a:cubicBezTo>
                    <a:pt x="69130" y="273377"/>
                    <a:pt x="79105" y="263749"/>
                    <a:pt x="75415" y="254523"/>
                  </a:cubicBezTo>
                  <a:cubicBezTo>
                    <a:pt x="71207" y="244004"/>
                    <a:pt x="54212" y="244517"/>
                    <a:pt x="47135" y="235670"/>
                  </a:cubicBezTo>
                  <a:cubicBezTo>
                    <a:pt x="40927" y="227911"/>
                    <a:pt x="40850" y="216816"/>
                    <a:pt x="37708" y="207389"/>
                  </a:cubicBezTo>
                  <a:cubicBezTo>
                    <a:pt x="40850" y="175966"/>
                    <a:pt x="36343" y="142799"/>
                    <a:pt x="47135" y="113121"/>
                  </a:cubicBezTo>
                  <a:cubicBezTo>
                    <a:pt x="50531" y="103783"/>
                    <a:pt x="73260" y="93994"/>
                    <a:pt x="75415" y="103694"/>
                  </a:cubicBezTo>
                  <a:cubicBezTo>
                    <a:pt x="82265" y="134521"/>
                    <a:pt x="69130" y="166539"/>
                    <a:pt x="65988" y="197962"/>
                  </a:cubicBezTo>
                  <a:cubicBezTo>
                    <a:pt x="59704" y="188535"/>
                    <a:pt x="51113" y="180290"/>
                    <a:pt x="47135" y="169682"/>
                  </a:cubicBezTo>
                  <a:cubicBezTo>
                    <a:pt x="41509" y="154680"/>
                    <a:pt x="41184" y="138189"/>
                    <a:pt x="37708" y="122548"/>
                  </a:cubicBezTo>
                  <a:cubicBezTo>
                    <a:pt x="34897" y="109901"/>
                    <a:pt x="31423" y="97410"/>
                    <a:pt x="28281" y="84841"/>
                  </a:cubicBezTo>
                  <a:cubicBezTo>
                    <a:pt x="31423" y="72272"/>
                    <a:pt x="29177" y="56884"/>
                    <a:pt x="37708" y="47134"/>
                  </a:cubicBezTo>
                  <a:cubicBezTo>
                    <a:pt x="52629" y="30081"/>
                    <a:pt x="78246" y="25449"/>
                    <a:pt x="94269" y="9426"/>
                  </a:cubicBezTo>
                  <a:lnTo>
                    <a:pt x="103695" y="0"/>
                  </a:ln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orme libre 29"/>
            <p:cNvSpPr/>
            <p:nvPr/>
          </p:nvSpPr>
          <p:spPr>
            <a:xfrm>
              <a:off x="4505315" y="2428511"/>
              <a:ext cx="142527" cy="1113346"/>
            </a:xfrm>
            <a:custGeom>
              <a:avLst/>
              <a:gdLst>
                <a:gd name="connsiteX0" fmla="*/ 29405 w 142527"/>
                <a:gd name="connsiteY0" fmla="*/ 161239 h 1113346"/>
                <a:gd name="connsiteX1" fmla="*/ 57686 w 142527"/>
                <a:gd name="connsiteY1" fmla="*/ 114105 h 1113346"/>
                <a:gd name="connsiteX2" fmla="*/ 85966 w 142527"/>
                <a:gd name="connsiteY2" fmla="*/ 95252 h 1113346"/>
                <a:gd name="connsiteX3" fmla="*/ 104820 w 142527"/>
                <a:gd name="connsiteY3" fmla="*/ 66971 h 1113346"/>
                <a:gd name="connsiteX4" fmla="*/ 104820 w 142527"/>
                <a:gd name="connsiteY4" fmla="*/ 984 h 1113346"/>
                <a:gd name="connsiteX5" fmla="*/ 57686 w 142527"/>
                <a:gd name="connsiteY5" fmla="*/ 19837 h 1113346"/>
                <a:gd name="connsiteX6" fmla="*/ 38832 w 142527"/>
                <a:gd name="connsiteY6" fmla="*/ 48118 h 1113346"/>
                <a:gd name="connsiteX7" fmla="*/ 57686 w 142527"/>
                <a:gd name="connsiteY7" fmla="*/ 217800 h 1113346"/>
                <a:gd name="connsiteX8" fmla="*/ 76539 w 142527"/>
                <a:gd name="connsiteY8" fmla="*/ 246080 h 1113346"/>
                <a:gd name="connsiteX9" fmla="*/ 95393 w 142527"/>
                <a:gd name="connsiteY9" fmla="*/ 321495 h 1113346"/>
                <a:gd name="connsiteX10" fmla="*/ 104820 w 142527"/>
                <a:gd name="connsiteY10" fmla="*/ 349775 h 1113346"/>
                <a:gd name="connsiteX11" fmla="*/ 76539 w 142527"/>
                <a:gd name="connsiteY11" fmla="*/ 406336 h 1113346"/>
                <a:gd name="connsiteX12" fmla="*/ 48259 w 142527"/>
                <a:gd name="connsiteY12" fmla="*/ 415763 h 1113346"/>
                <a:gd name="connsiteX13" fmla="*/ 38832 w 142527"/>
                <a:gd name="connsiteY13" fmla="*/ 444043 h 1113346"/>
                <a:gd name="connsiteX14" fmla="*/ 10551 w 142527"/>
                <a:gd name="connsiteY14" fmla="*/ 462897 h 1113346"/>
                <a:gd name="connsiteX15" fmla="*/ 19978 w 142527"/>
                <a:gd name="connsiteY15" fmla="*/ 500604 h 1113346"/>
                <a:gd name="connsiteX16" fmla="*/ 67112 w 142527"/>
                <a:gd name="connsiteY16" fmla="*/ 547738 h 1113346"/>
                <a:gd name="connsiteX17" fmla="*/ 123673 w 142527"/>
                <a:gd name="connsiteY17" fmla="*/ 585445 h 1113346"/>
                <a:gd name="connsiteX18" fmla="*/ 123673 w 142527"/>
                <a:gd name="connsiteY18" fmla="*/ 642006 h 1113346"/>
                <a:gd name="connsiteX19" fmla="*/ 67112 w 142527"/>
                <a:gd name="connsiteY19" fmla="*/ 679713 h 1113346"/>
                <a:gd name="connsiteX20" fmla="*/ 48259 w 142527"/>
                <a:gd name="connsiteY20" fmla="*/ 707994 h 1113346"/>
                <a:gd name="connsiteX21" fmla="*/ 76539 w 142527"/>
                <a:gd name="connsiteY21" fmla="*/ 764555 h 1113346"/>
                <a:gd name="connsiteX22" fmla="*/ 104820 w 142527"/>
                <a:gd name="connsiteY22" fmla="*/ 773981 h 1113346"/>
                <a:gd name="connsiteX23" fmla="*/ 114246 w 142527"/>
                <a:gd name="connsiteY23" fmla="*/ 802262 h 1113346"/>
                <a:gd name="connsiteX24" fmla="*/ 48259 w 142527"/>
                <a:gd name="connsiteY24" fmla="*/ 868249 h 1113346"/>
                <a:gd name="connsiteX25" fmla="*/ 19978 w 142527"/>
                <a:gd name="connsiteY25" fmla="*/ 887103 h 1113346"/>
                <a:gd name="connsiteX26" fmla="*/ 1125 w 142527"/>
                <a:gd name="connsiteY26" fmla="*/ 915384 h 1113346"/>
                <a:gd name="connsiteX27" fmla="*/ 48259 w 142527"/>
                <a:gd name="connsiteY27" fmla="*/ 934237 h 1113346"/>
                <a:gd name="connsiteX28" fmla="*/ 85966 w 142527"/>
                <a:gd name="connsiteY28" fmla="*/ 953091 h 1113346"/>
                <a:gd name="connsiteX29" fmla="*/ 142527 w 142527"/>
                <a:gd name="connsiteY29" fmla="*/ 971944 h 1113346"/>
                <a:gd name="connsiteX30" fmla="*/ 67112 w 142527"/>
                <a:gd name="connsiteY30" fmla="*/ 1019078 h 1113346"/>
                <a:gd name="connsiteX31" fmla="*/ 57686 w 142527"/>
                <a:gd name="connsiteY31" fmla="*/ 1047359 h 1113346"/>
                <a:gd name="connsiteX32" fmla="*/ 57686 w 142527"/>
                <a:gd name="connsiteY32" fmla="*/ 1085066 h 1113346"/>
                <a:gd name="connsiteX33" fmla="*/ 76539 w 142527"/>
                <a:gd name="connsiteY33" fmla="*/ 1113346 h 1113346"/>
                <a:gd name="connsiteX34" fmla="*/ 95393 w 142527"/>
                <a:gd name="connsiteY34" fmla="*/ 1085066 h 1113346"/>
                <a:gd name="connsiteX35" fmla="*/ 104820 w 142527"/>
                <a:gd name="connsiteY35" fmla="*/ 1075639 h 111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2527" h="1113346">
                  <a:moveTo>
                    <a:pt x="29405" y="161239"/>
                  </a:moveTo>
                  <a:cubicBezTo>
                    <a:pt x="38832" y="145528"/>
                    <a:pt x="45762" y="128016"/>
                    <a:pt x="57686" y="114105"/>
                  </a:cubicBezTo>
                  <a:cubicBezTo>
                    <a:pt x="65059" y="105503"/>
                    <a:pt x="77955" y="103263"/>
                    <a:pt x="85966" y="95252"/>
                  </a:cubicBezTo>
                  <a:cubicBezTo>
                    <a:pt x="93977" y="87241"/>
                    <a:pt x="98535" y="76398"/>
                    <a:pt x="104820" y="66971"/>
                  </a:cubicBezTo>
                  <a:cubicBezTo>
                    <a:pt x="108357" y="56358"/>
                    <a:pt x="129675" y="9269"/>
                    <a:pt x="104820" y="984"/>
                  </a:cubicBezTo>
                  <a:cubicBezTo>
                    <a:pt x="88767" y="-4367"/>
                    <a:pt x="73397" y="13553"/>
                    <a:pt x="57686" y="19837"/>
                  </a:cubicBezTo>
                  <a:cubicBezTo>
                    <a:pt x="51401" y="29264"/>
                    <a:pt x="39497" y="36808"/>
                    <a:pt x="38832" y="48118"/>
                  </a:cubicBezTo>
                  <a:cubicBezTo>
                    <a:pt x="38492" y="53904"/>
                    <a:pt x="40702" y="178171"/>
                    <a:pt x="57686" y="217800"/>
                  </a:cubicBezTo>
                  <a:cubicBezTo>
                    <a:pt x="62149" y="228213"/>
                    <a:pt x="71472" y="235947"/>
                    <a:pt x="76539" y="246080"/>
                  </a:cubicBezTo>
                  <a:cubicBezTo>
                    <a:pt x="87313" y="267629"/>
                    <a:pt x="90014" y="299981"/>
                    <a:pt x="95393" y="321495"/>
                  </a:cubicBezTo>
                  <a:cubicBezTo>
                    <a:pt x="97803" y="331135"/>
                    <a:pt x="101678" y="340348"/>
                    <a:pt x="104820" y="349775"/>
                  </a:cubicBezTo>
                  <a:cubicBezTo>
                    <a:pt x="98610" y="368406"/>
                    <a:pt x="93153" y="393045"/>
                    <a:pt x="76539" y="406336"/>
                  </a:cubicBezTo>
                  <a:cubicBezTo>
                    <a:pt x="68780" y="412543"/>
                    <a:pt x="57686" y="412621"/>
                    <a:pt x="48259" y="415763"/>
                  </a:cubicBezTo>
                  <a:cubicBezTo>
                    <a:pt x="45117" y="425190"/>
                    <a:pt x="45039" y="436284"/>
                    <a:pt x="38832" y="444043"/>
                  </a:cubicBezTo>
                  <a:cubicBezTo>
                    <a:pt x="31754" y="452890"/>
                    <a:pt x="14134" y="452149"/>
                    <a:pt x="10551" y="462897"/>
                  </a:cubicBezTo>
                  <a:cubicBezTo>
                    <a:pt x="6454" y="475188"/>
                    <a:pt x="14874" y="488696"/>
                    <a:pt x="19978" y="500604"/>
                  </a:cubicBezTo>
                  <a:cubicBezTo>
                    <a:pt x="35341" y="536451"/>
                    <a:pt x="39180" y="524461"/>
                    <a:pt x="67112" y="547738"/>
                  </a:cubicBezTo>
                  <a:cubicBezTo>
                    <a:pt x="114188" y="586968"/>
                    <a:pt x="73974" y="568880"/>
                    <a:pt x="123673" y="585445"/>
                  </a:cubicBezTo>
                  <a:cubicBezTo>
                    <a:pt x="129958" y="604299"/>
                    <a:pt x="142527" y="623152"/>
                    <a:pt x="123673" y="642006"/>
                  </a:cubicBezTo>
                  <a:cubicBezTo>
                    <a:pt x="107650" y="658028"/>
                    <a:pt x="67112" y="679713"/>
                    <a:pt x="67112" y="679713"/>
                  </a:cubicBezTo>
                  <a:cubicBezTo>
                    <a:pt x="60828" y="689140"/>
                    <a:pt x="50121" y="696818"/>
                    <a:pt x="48259" y="707994"/>
                  </a:cubicBezTo>
                  <a:cubicBezTo>
                    <a:pt x="46250" y="720047"/>
                    <a:pt x="69298" y="758763"/>
                    <a:pt x="76539" y="764555"/>
                  </a:cubicBezTo>
                  <a:cubicBezTo>
                    <a:pt x="84298" y="770762"/>
                    <a:pt x="95393" y="770839"/>
                    <a:pt x="104820" y="773981"/>
                  </a:cubicBezTo>
                  <a:cubicBezTo>
                    <a:pt x="107962" y="783408"/>
                    <a:pt x="114246" y="792325"/>
                    <a:pt x="114246" y="802262"/>
                  </a:cubicBezTo>
                  <a:cubicBezTo>
                    <a:pt x="114246" y="840978"/>
                    <a:pt x="75254" y="850253"/>
                    <a:pt x="48259" y="868249"/>
                  </a:cubicBezTo>
                  <a:lnTo>
                    <a:pt x="19978" y="887103"/>
                  </a:lnTo>
                  <a:cubicBezTo>
                    <a:pt x="13694" y="896530"/>
                    <a:pt x="-4704" y="905669"/>
                    <a:pt x="1125" y="915384"/>
                  </a:cubicBezTo>
                  <a:cubicBezTo>
                    <a:pt x="9831" y="929894"/>
                    <a:pt x="32796" y="927365"/>
                    <a:pt x="48259" y="934237"/>
                  </a:cubicBezTo>
                  <a:cubicBezTo>
                    <a:pt x="61100" y="939944"/>
                    <a:pt x="72918" y="947872"/>
                    <a:pt x="85966" y="953091"/>
                  </a:cubicBezTo>
                  <a:cubicBezTo>
                    <a:pt x="104418" y="960472"/>
                    <a:pt x="142527" y="971944"/>
                    <a:pt x="142527" y="971944"/>
                  </a:cubicBezTo>
                  <a:cubicBezTo>
                    <a:pt x="75218" y="994381"/>
                    <a:pt x="96990" y="974262"/>
                    <a:pt x="67112" y="1019078"/>
                  </a:cubicBezTo>
                  <a:cubicBezTo>
                    <a:pt x="63970" y="1028505"/>
                    <a:pt x="63893" y="1039600"/>
                    <a:pt x="57686" y="1047359"/>
                  </a:cubicBezTo>
                  <a:cubicBezTo>
                    <a:pt x="31455" y="1080148"/>
                    <a:pt x="8501" y="1052276"/>
                    <a:pt x="57686" y="1085066"/>
                  </a:cubicBezTo>
                  <a:cubicBezTo>
                    <a:pt x="63970" y="1094493"/>
                    <a:pt x="65210" y="1113346"/>
                    <a:pt x="76539" y="1113346"/>
                  </a:cubicBezTo>
                  <a:cubicBezTo>
                    <a:pt x="87869" y="1113346"/>
                    <a:pt x="88595" y="1094130"/>
                    <a:pt x="95393" y="1085066"/>
                  </a:cubicBezTo>
                  <a:cubicBezTo>
                    <a:pt x="98059" y="1081511"/>
                    <a:pt x="101678" y="1078781"/>
                    <a:pt x="104820" y="1075639"/>
                  </a:cubicBezTo>
                </a:path>
              </a:pathLst>
            </a:cu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orme libre 30"/>
            <p:cNvSpPr/>
            <p:nvPr/>
          </p:nvSpPr>
          <p:spPr>
            <a:xfrm>
              <a:off x="4534296" y="2382360"/>
              <a:ext cx="94692" cy="942681"/>
            </a:xfrm>
            <a:custGeom>
              <a:avLst/>
              <a:gdLst>
                <a:gd name="connsiteX0" fmla="*/ 94692 w 94692"/>
                <a:gd name="connsiteY0" fmla="*/ 0 h 942681"/>
                <a:gd name="connsiteX1" fmla="*/ 47558 w 94692"/>
                <a:gd name="connsiteY1" fmla="*/ 18854 h 942681"/>
                <a:gd name="connsiteX2" fmla="*/ 19278 w 94692"/>
                <a:gd name="connsiteY2" fmla="*/ 28281 h 942681"/>
                <a:gd name="connsiteX3" fmla="*/ 424 w 94692"/>
                <a:gd name="connsiteY3" fmla="*/ 56561 h 942681"/>
                <a:gd name="connsiteX4" fmla="*/ 28705 w 94692"/>
                <a:gd name="connsiteY4" fmla="*/ 216817 h 942681"/>
                <a:gd name="connsiteX5" fmla="*/ 56985 w 94692"/>
                <a:gd name="connsiteY5" fmla="*/ 235671 h 942681"/>
                <a:gd name="connsiteX6" fmla="*/ 75839 w 94692"/>
                <a:gd name="connsiteY6" fmla="*/ 320512 h 942681"/>
                <a:gd name="connsiteX7" fmla="*/ 66412 w 94692"/>
                <a:gd name="connsiteY7" fmla="*/ 358219 h 942681"/>
                <a:gd name="connsiteX8" fmla="*/ 9851 w 94692"/>
                <a:gd name="connsiteY8" fmla="*/ 395926 h 942681"/>
                <a:gd name="connsiteX9" fmla="*/ 28705 w 94692"/>
                <a:gd name="connsiteY9" fmla="*/ 461914 h 942681"/>
                <a:gd name="connsiteX10" fmla="*/ 56985 w 94692"/>
                <a:gd name="connsiteY10" fmla="*/ 480767 h 942681"/>
                <a:gd name="connsiteX11" fmla="*/ 75839 w 94692"/>
                <a:gd name="connsiteY11" fmla="*/ 509048 h 942681"/>
                <a:gd name="connsiteX12" fmla="*/ 85265 w 94692"/>
                <a:gd name="connsiteY12" fmla="*/ 537328 h 942681"/>
                <a:gd name="connsiteX13" fmla="*/ 38131 w 94692"/>
                <a:gd name="connsiteY13" fmla="*/ 584462 h 942681"/>
                <a:gd name="connsiteX14" fmla="*/ 75839 w 94692"/>
                <a:gd name="connsiteY14" fmla="*/ 650450 h 942681"/>
                <a:gd name="connsiteX15" fmla="*/ 85265 w 94692"/>
                <a:gd name="connsiteY15" fmla="*/ 678730 h 942681"/>
                <a:gd name="connsiteX16" fmla="*/ 56985 w 94692"/>
                <a:gd name="connsiteY16" fmla="*/ 688157 h 942681"/>
                <a:gd name="connsiteX17" fmla="*/ 424 w 94692"/>
                <a:gd name="connsiteY17" fmla="*/ 716438 h 942681"/>
                <a:gd name="connsiteX18" fmla="*/ 9851 w 94692"/>
                <a:gd name="connsiteY18" fmla="*/ 810706 h 942681"/>
                <a:gd name="connsiteX19" fmla="*/ 28705 w 94692"/>
                <a:gd name="connsiteY19" fmla="*/ 838986 h 942681"/>
                <a:gd name="connsiteX20" fmla="*/ 66412 w 94692"/>
                <a:gd name="connsiteY20" fmla="*/ 923827 h 942681"/>
                <a:gd name="connsiteX21" fmla="*/ 85265 w 94692"/>
                <a:gd name="connsiteY21" fmla="*/ 942681 h 94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4692" h="942681">
                  <a:moveTo>
                    <a:pt x="94692" y="0"/>
                  </a:moveTo>
                  <a:cubicBezTo>
                    <a:pt x="78981" y="6285"/>
                    <a:pt x="63402" y="12912"/>
                    <a:pt x="47558" y="18854"/>
                  </a:cubicBezTo>
                  <a:cubicBezTo>
                    <a:pt x="38254" y="22343"/>
                    <a:pt x="27037" y="22074"/>
                    <a:pt x="19278" y="28281"/>
                  </a:cubicBezTo>
                  <a:cubicBezTo>
                    <a:pt x="10431" y="35359"/>
                    <a:pt x="6709" y="47134"/>
                    <a:pt x="424" y="56561"/>
                  </a:cubicBezTo>
                  <a:cubicBezTo>
                    <a:pt x="4173" y="109044"/>
                    <a:pt x="-12948" y="175164"/>
                    <a:pt x="28705" y="216817"/>
                  </a:cubicBezTo>
                  <a:cubicBezTo>
                    <a:pt x="36716" y="224828"/>
                    <a:pt x="47558" y="229386"/>
                    <a:pt x="56985" y="235671"/>
                  </a:cubicBezTo>
                  <a:cubicBezTo>
                    <a:pt x="66706" y="264834"/>
                    <a:pt x="75839" y="287330"/>
                    <a:pt x="75839" y="320512"/>
                  </a:cubicBezTo>
                  <a:cubicBezTo>
                    <a:pt x="75839" y="333468"/>
                    <a:pt x="74944" y="348469"/>
                    <a:pt x="66412" y="358219"/>
                  </a:cubicBezTo>
                  <a:cubicBezTo>
                    <a:pt x="51491" y="375272"/>
                    <a:pt x="9851" y="395926"/>
                    <a:pt x="9851" y="395926"/>
                  </a:cubicBezTo>
                  <a:cubicBezTo>
                    <a:pt x="16136" y="417922"/>
                    <a:pt x="17595" y="441917"/>
                    <a:pt x="28705" y="461914"/>
                  </a:cubicBezTo>
                  <a:cubicBezTo>
                    <a:pt x="34207" y="471818"/>
                    <a:pt x="48974" y="472756"/>
                    <a:pt x="56985" y="480767"/>
                  </a:cubicBezTo>
                  <a:cubicBezTo>
                    <a:pt x="64996" y="488778"/>
                    <a:pt x="69554" y="499621"/>
                    <a:pt x="75839" y="509048"/>
                  </a:cubicBezTo>
                  <a:cubicBezTo>
                    <a:pt x="78981" y="518475"/>
                    <a:pt x="86899" y="527527"/>
                    <a:pt x="85265" y="537328"/>
                  </a:cubicBezTo>
                  <a:cubicBezTo>
                    <a:pt x="81337" y="560897"/>
                    <a:pt x="54630" y="573463"/>
                    <a:pt x="38131" y="584462"/>
                  </a:cubicBezTo>
                  <a:cubicBezTo>
                    <a:pt x="-13629" y="662102"/>
                    <a:pt x="-22060" y="638212"/>
                    <a:pt x="75839" y="650450"/>
                  </a:cubicBezTo>
                  <a:cubicBezTo>
                    <a:pt x="78981" y="659877"/>
                    <a:pt x="89709" y="669843"/>
                    <a:pt x="85265" y="678730"/>
                  </a:cubicBezTo>
                  <a:cubicBezTo>
                    <a:pt x="80821" y="687618"/>
                    <a:pt x="65873" y="683713"/>
                    <a:pt x="56985" y="688157"/>
                  </a:cubicBezTo>
                  <a:cubicBezTo>
                    <a:pt x="-16108" y="724705"/>
                    <a:pt x="71506" y="692744"/>
                    <a:pt x="424" y="716438"/>
                  </a:cubicBezTo>
                  <a:cubicBezTo>
                    <a:pt x="3566" y="747861"/>
                    <a:pt x="2750" y="779935"/>
                    <a:pt x="9851" y="810706"/>
                  </a:cubicBezTo>
                  <a:cubicBezTo>
                    <a:pt x="12399" y="821745"/>
                    <a:pt x="24104" y="828633"/>
                    <a:pt x="28705" y="838986"/>
                  </a:cubicBezTo>
                  <a:cubicBezTo>
                    <a:pt x="54870" y="897858"/>
                    <a:pt x="34408" y="883821"/>
                    <a:pt x="66412" y="923827"/>
                  </a:cubicBezTo>
                  <a:cubicBezTo>
                    <a:pt x="71964" y="930767"/>
                    <a:pt x="78981" y="936396"/>
                    <a:pt x="85265" y="94268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orme libre 31"/>
            <p:cNvSpPr/>
            <p:nvPr/>
          </p:nvSpPr>
          <p:spPr>
            <a:xfrm>
              <a:off x="4515641" y="4332737"/>
              <a:ext cx="113597" cy="408277"/>
            </a:xfrm>
            <a:custGeom>
              <a:avLst/>
              <a:gdLst>
                <a:gd name="connsiteX0" fmla="*/ 9652 w 113597"/>
                <a:gd name="connsiteY0" fmla="*/ 396898 h 408277"/>
                <a:gd name="connsiteX1" fmla="*/ 103920 w 113597"/>
                <a:gd name="connsiteY1" fmla="*/ 406325 h 408277"/>
                <a:gd name="connsiteX2" fmla="*/ 94494 w 113597"/>
                <a:gd name="connsiteY2" fmla="*/ 378044 h 408277"/>
                <a:gd name="connsiteX3" fmla="*/ 47360 w 113597"/>
                <a:gd name="connsiteY3" fmla="*/ 321483 h 408277"/>
                <a:gd name="connsiteX4" fmla="*/ 56786 w 113597"/>
                <a:gd name="connsiteY4" fmla="*/ 293203 h 408277"/>
                <a:gd name="connsiteX5" fmla="*/ 85067 w 113597"/>
                <a:gd name="connsiteY5" fmla="*/ 283776 h 408277"/>
                <a:gd name="connsiteX6" fmla="*/ 103920 w 113597"/>
                <a:gd name="connsiteY6" fmla="*/ 227215 h 408277"/>
                <a:gd name="connsiteX7" fmla="*/ 47360 w 113597"/>
                <a:gd name="connsiteY7" fmla="*/ 198935 h 408277"/>
                <a:gd name="connsiteX8" fmla="*/ 19079 w 113597"/>
                <a:gd name="connsiteY8" fmla="*/ 180081 h 408277"/>
                <a:gd name="connsiteX9" fmla="*/ 225 w 113597"/>
                <a:gd name="connsiteY9" fmla="*/ 151801 h 408277"/>
                <a:gd name="connsiteX10" fmla="*/ 28506 w 113597"/>
                <a:gd name="connsiteY10" fmla="*/ 132947 h 408277"/>
                <a:gd name="connsiteX11" fmla="*/ 85067 w 113597"/>
                <a:gd name="connsiteY11" fmla="*/ 114094 h 408277"/>
                <a:gd name="connsiteX12" fmla="*/ 113347 w 113597"/>
                <a:gd name="connsiteY12" fmla="*/ 95240 h 408277"/>
                <a:gd name="connsiteX13" fmla="*/ 94494 w 113597"/>
                <a:gd name="connsiteY13" fmla="*/ 66960 h 408277"/>
                <a:gd name="connsiteX14" fmla="*/ 37933 w 113597"/>
                <a:gd name="connsiteY14" fmla="*/ 38679 h 408277"/>
                <a:gd name="connsiteX15" fmla="*/ 9652 w 113597"/>
                <a:gd name="connsiteY15" fmla="*/ 10399 h 408277"/>
                <a:gd name="connsiteX16" fmla="*/ 37933 w 113597"/>
                <a:gd name="connsiteY16" fmla="*/ 972 h 408277"/>
                <a:gd name="connsiteX17" fmla="*/ 103920 w 113597"/>
                <a:gd name="connsiteY17" fmla="*/ 972 h 40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597" h="408277">
                  <a:moveTo>
                    <a:pt x="9652" y="396898"/>
                  </a:moveTo>
                  <a:cubicBezTo>
                    <a:pt x="41075" y="400040"/>
                    <a:pt x="73093" y="413176"/>
                    <a:pt x="103920" y="406325"/>
                  </a:cubicBezTo>
                  <a:cubicBezTo>
                    <a:pt x="113620" y="404169"/>
                    <a:pt x="98938" y="386932"/>
                    <a:pt x="94494" y="378044"/>
                  </a:cubicBezTo>
                  <a:cubicBezTo>
                    <a:pt x="81372" y="351799"/>
                    <a:pt x="68205" y="342328"/>
                    <a:pt x="47360" y="321483"/>
                  </a:cubicBezTo>
                  <a:cubicBezTo>
                    <a:pt x="50502" y="312056"/>
                    <a:pt x="49760" y="300229"/>
                    <a:pt x="56786" y="293203"/>
                  </a:cubicBezTo>
                  <a:cubicBezTo>
                    <a:pt x="63812" y="286177"/>
                    <a:pt x="79291" y="291862"/>
                    <a:pt x="85067" y="283776"/>
                  </a:cubicBezTo>
                  <a:cubicBezTo>
                    <a:pt x="96618" y="267604"/>
                    <a:pt x="103920" y="227215"/>
                    <a:pt x="103920" y="227215"/>
                  </a:cubicBezTo>
                  <a:cubicBezTo>
                    <a:pt x="22869" y="173182"/>
                    <a:pt x="125420" y="237966"/>
                    <a:pt x="47360" y="198935"/>
                  </a:cubicBezTo>
                  <a:cubicBezTo>
                    <a:pt x="37226" y="193868"/>
                    <a:pt x="28506" y="186366"/>
                    <a:pt x="19079" y="180081"/>
                  </a:cubicBezTo>
                  <a:cubicBezTo>
                    <a:pt x="12794" y="170654"/>
                    <a:pt x="-1997" y="162911"/>
                    <a:pt x="225" y="151801"/>
                  </a:cubicBezTo>
                  <a:cubicBezTo>
                    <a:pt x="2447" y="140691"/>
                    <a:pt x="18153" y="137548"/>
                    <a:pt x="28506" y="132947"/>
                  </a:cubicBezTo>
                  <a:cubicBezTo>
                    <a:pt x="46667" y="124876"/>
                    <a:pt x="85067" y="114094"/>
                    <a:pt x="85067" y="114094"/>
                  </a:cubicBezTo>
                  <a:cubicBezTo>
                    <a:pt x="94494" y="107809"/>
                    <a:pt x="111125" y="106350"/>
                    <a:pt x="113347" y="95240"/>
                  </a:cubicBezTo>
                  <a:cubicBezTo>
                    <a:pt x="115569" y="84131"/>
                    <a:pt x="102505" y="74971"/>
                    <a:pt x="94494" y="66960"/>
                  </a:cubicBezTo>
                  <a:cubicBezTo>
                    <a:pt x="76220" y="48686"/>
                    <a:pt x="60934" y="46346"/>
                    <a:pt x="37933" y="38679"/>
                  </a:cubicBezTo>
                  <a:cubicBezTo>
                    <a:pt x="28506" y="29252"/>
                    <a:pt x="9652" y="23731"/>
                    <a:pt x="9652" y="10399"/>
                  </a:cubicBezTo>
                  <a:cubicBezTo>
                    <a:pt x="9652" y="462"/>
                    <a:pt x="28045" y="1961"/>
                    <a:pt x="37933" y="972"/>
                  </a:cubicBezTo>
                  <a:cubicBezTo>
                    <a:pt x="59820" y="-1217"/>
                    <a:pt x="81924" y="972"/>
                    <a:pt x="103920" y="972"/>
                  </a:cubicBezTo>
                </a:path>
              </a:pathLst>
            </a:cu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3" name="Groupe 32"/>
            <p:cNvGrpSpPr/>
            <p:nvPr/>
          </p:nvGrpSpPr>
          <p:grpSpPr>
            <a:xfrm>
              <a:off x="5503245" y="1260193"/>
              <a:ext cx="2530773" cy="3464951"/>
              <a:chOff x="5552986" y="940059"/>
              <a:chExt cx="2530773" cy="3464951"/>
            </a:xfrm>
          </p:grpSpPr>
          <p:pic>
            <p:nvPicPr>
              <p:cNvPr id="39" name="Image 38"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2986" y="940059"/>
                <a:ext cx="2530773" cy="3464951"/>
              </a:xfrm>
              <a:prstGeom prst="rect">
                <a:avLst/>
              </a:prstGeom>
            </p:spPr>
          </p:pic>
          <p:sp>
            <p:nvSpPr>
              <p:cNvPr id="40" name="Forme libre 39"/>
              <p:cNvSpPr/>
              <p:nvPr/>
            </p:nvSpPr>
            <p:spPr>
              <a:xfrm rot="10607462" flipH="1">
                <a:off x="6510992" y="3636023"/>
                <a:ext cx="584038" cy="593877"/>
              </a:xfrm>
              <a:custGeom>
                <a:avLst/>
                <a:gdLst>
                  <a:gd name="connsiteX0" fmla="*/ 369765 w 541339"/>
                  <a:gd name="connsiteY0" fmla="*/ 651059 h 671754"/>
                  <a:gd name="connsiteX1" fmla="*/ 247217 w 541339"/>
                  <a:gd name="connsiteY1" fmla="*/ 481376 h 671754"/>
                  <a:gd name="connsiteX2" fmla="*/ 68107 w 541339"/>
                  <a:gd name="connsiteY2" fmla="*/ 292840 h 671754"/>
                  <a:gd name="connsiteX3" fmla="*/ 11547 w 541339"/>
                  <a:gd name="connsiteY3" fmla="*/ 160865 h 671754"/>
                  <a:gd name="connsiteX4" fmla="*/ 2120 w 541339"/>
                  <a:gd name="connsiteY4" fmla="*/ 66597 h 671754"/>
                  <a:gd name="connsiteX5" fmla="*/ 39827 w 541339"/>
                  <a:gd name="connsiteY5" fmla="*/ 609 h 671754"/>
                  <a:gd name="connsiteX6" fmla="*/ 143522 w 541339"/>
                  <a:gd name="connsiteY6" fmla="*/ 38317 h 671754"/>
                  <a:gd name="connsiteX7" fmla="*/ 218936 w 541339"/>
                  <a:gd name="connsiteY7" fmla="*/ 113731 h 671754"/>
                  <a:gd name="connsiteX8" fmla="*/ 294351 w 541339"/>
                  <a:gd name="connsiteY8" fmla="*/ 207999 h 671754"/>
                  <a:gd name="connsiteX9" fmla="*/ 398046 w 541339"/>
                  <a:gd name="connsiteY9" fmla="*/ 321121 h 671754"/>
                  <a:gd name="connsiteX10" fmla="*/ 454606 w 541339"/>
                  <a:gd name="connsiteY10" fmla="*/ 415389 h 671754"/>
                  <a:gd name="connsiteX11" fmla="*/ 511167 w 541339"/>
                  <a:gd name="connsiteY11" fmla="*/ 500230 h 671754"/>
                  <a:gd name="connsiteX12" fmla="*/ 530021 w 541339"/>
                  <a:gd name="connsiteY12" fmla="*/ 556791 h 671754"/>
                  <a:gd name="connsiteX13" fmla="*/ 539448 w 541339"/>
                  <a:gd name="connsiteY13" fmla="*/ 594498 h 671754"/>
                  <a:gd name="connsiteX14" fmla="*/ 492314 w 541339"/>
                  <a:gd name="connsiteY14" fmla="*/ 651059 h 671754"/>
                  <a:gd name="connsiteX15" fmla="*/ 445180 w 541339"/>
                  <a:gd name="connsiteY15" fmla="*/ 669912 h 671754"/>
                  <a:gd name="connsiteX16" fmla="*/ 369765 w 541339"/>
                  <a:gd name="connsiteY16" fmla="*/ 651059 h 67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1339" h="671754">
                    <a:moveTo>
                      <a:pt x="369765" y="651059"/>
                    </a:moveTo>
                    <a:cubicBezTo>
                      <a:pt x="336771" y="619636"/>
                      <a:pt x="297493" y="541079"/>
                      <a:pt x="247217" y="481376"/>
                    </a:cubicBezTo>
                    <a:cubicBezTo>
                      <a:pt x="196941" y="421673"/>
                      <a:pt x="107385" y="346258"/>
                      <a:pt x="68107" y="292840"/>
                    </a:cubicBezTo>
                    <a:cubicBezTo>
                      <a:pt x="28829" y="239422"/>
                      <a:pt x="22545" y="198572"/>
                      <a:pt x="11547" y="160865"/>
                    </a:cubicBezTo>
                    <a:cubicBezTo>
                      <a:pt x="549" y="123158"/>
                      <a:pt x="-2593" y="93306"/>
                      <a:pt x="2120" y="66597"/>
                    </a:cubicBezTo>
                    <a:cubicBezTo>
                      <a:pt x="6833" y="39888"/>
                      <a:pt x="16260" y="5322"/>
                      <a:pt x="39827" y="609"/>
                    </a:cubicBezTo>
                    <a:cubicBezTo>
                      <a:pt x="63394" y="-4104"/>
                      <a:pt x="113671" y="19463"/>
                      <a:pt x="143522" y="38317"/>
                    </a:cubicBezTo>
                    <a:cubicBezTo>
                      <a:pt x="173373" y="57171"/>
                      <a:pt x="193798" y="85451"/>
                      <a:pt x="218936" y="113731"/>
                    </a:cubicBezTo>
                    <a:cubicBezTo>
                      <a:pt x="244074" y="142011"/>
                      <a:pt x="264499" y="173434"/>
                      <a:pt x="294351" y="207999"/>
                    </a:cubicBezTo>
                    <a:cubicBezTo>
                      <a:pt x="324203" y="242564"/>
                      <a:pt x="371337" y="286556"/>
                      <a:pt x="398046" y="321121"/>
                    </a:cubicBezTo>
                    <a:cubicBezTo>
                      <a:pt x="424755" y="355686"/>
                      <a:pt x="435753" y="385538"/>
                      <a:pt x="454606" y="415389"/>
                    </a:cubicBezTo>
                    <a:cubicBezTo>
                      <a:pt x="473459" y="445240"/>
                      <a:pt x="498598" y="476663"/>
                      <a:pt x="511167" y="500230"/>
                    </a:cubicBezTo>
                    <a:cubicBezTo>
                      <a:pt x="523736" y="523797"/>
                      <a:pt x="525308" y="541080"/>
                      <a:pt x="530021" y="556791"/>
                    </a:cubicBezTo>
                    <a:cubicBezTo>
                      <a:pt x="534734" y="572502"/>
                      <a:pt x="545733" y="578787"/>
                      <a:pt x="539448" y="594498"/>
                    </a:cubicBezTo>
                    <a:cubicBezTo>
                      <a:pt x="533163" y="610209"/>
                      <a:pt x="508025" y="638490"/>
                      <a:pt x="492314" y="651059"/>
                    </a:cubicBezTo>
                    <a:cubicBezTo>
                      <a:pt x="476603" y="663628"/>
                      <a:pt x="468747" y="671483"/>
                      <a:pt x="445180" y="669912"/>
                    </a:cubicBezTo>
                    <a:cubicBezTo>
                      <a:pt x="421613" y="668341"/>
                      <a:pt x="402759" y="682482"/>
                      <a:pt x="369765" y="651059"/>
                    </a:cubicBezTo>
                    <a:close/>
                  </a:path>
                </a:pathLst>
              </a:custGeom>
              <a:solidFill>
                <a:srgbClr val="FF5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5757"/>
                  </a:solidFill>
                </a:endParaRPr>
              </a:p>
            </p:txBody>
          </p:sp>
          <p:sp>
            <p:nvSpPr>
              <p:cNvPr id="41" name="Ellipse 40"/>
              <p:cNvSpPr/>
              <p:nvPr/>
            </p:nvSpPr>
            <p:spPr>
              <a:xfrm>
                <a:off x="7300097" y="2705009"/>
                <a:ext cx="187260" cy="316468"/>
              </a:xfrm>
              <a:prstGeom prst="ellipse">
                <a:avLst/>
              </a:prstGeom>
              <a:solidFill>
                <a:srgbClr val="FFE38B"/>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Forme libre 41"/>
              <p:cNvSpPr/>
              <p:nvPr/>
            </p:nvSpPr>
            <p:spPr>
              <a:xfrm>
                <a:off x="6467215" y="2702872"/>
                <a:ext cx="84841" cy="282804"/>
              </a:xfrm>
              <a:custGeom>
                <a:avLst/>
                <a:gdLst>
                  <a:gd name="connsiteX0" fmla="*/ 56561 w 84841"/>
                  <a:gd name="connsiteY0" fmla="*/ 282804 h 282804"/>
                  <a:gd name="connsiteX1" fmla="*/ 56561 w 84841"/>
                  <a:gd name="connsiteY1" fmla="*/ 282804 h 282804"/>
                  <a:gd name="connsiteX2" fmla="*/ 65988 w 84841"/>
                  <a:gd name="connsiteY2" fmla="*/ 113121 h 282804"/>
                  <a:gd name="connsiteX3" fmla="*/ 84841 w 84841"/>
                  <a:gd name="connsiteY3" fmla="*/ 56561 h 282804"/>
                  <a:gd name="connsiteX4" fmla="*/ 65988 w 84841"/>
                  <a:gd name="connsiteY4" fmla="*/ 0 h 282804"/>
                  <a:gd name="connsiteX5" fmla="*/ 37707 w 84841"/>
                  <a:gd name="connsiteY5" fmla="*/ 37707 h 282804"/>
                  <a:gd name="connsiteX6" fmla="*/ 0 w 84841"/>
                  <a:gd name="connsiteY6" fmla="*/ 84841 h 282804"/>
                  <a:gd name="connsiteX7" fmla="*/ 0 w 84841"/>
                  <a:gd name="connsiteY7" fmla="*/ 160255 h 282804"/>
                  <a:gd name="connsiteX8" fmla="*/ 18854 w 84841"/>
                  <a:gd name="connsiteY8" fmla="*/ 207390 h 282804"/>
                  <a:gd name="connsiteX9" fmla="*/ 56561 w 84841"/>
                  <a:gd name="connsiteY9" fmla="*/ 282804 h 28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841" h="282804">
                    <a:moveTo>
                      <a:pt x="56561" y="282804"/>
                    </a:moveTo>
                    <a:lnTo>
                      <a:pt x="56561" y="282804"/>
                    </a:lnTo>
                    <a:cubicBezTo>
                      <a:pt x="59703" y="226243"/>
                      <a:pt x="58962" y="169332"/>
                      <a:pt x="65988" y="113121"/>
                    </a:cubicBezTo>
                    <a:cubicBezTo>
                      <a:pt x="68453" y="93401"/>
                      <a:pt x="84841" y="56561"/>
                      <a:pt x="84841" y="56561"/>
                    </a:cubicBezTo>
                    <a:cubicBezTo>
                      <a:pt x="73710" y="12037"/>
                      <a:pt x="81208" y="30441"/>
                      <a:pt x="65988" y="0"/>
                    </a:cubicBezTo>
                    <a:lnTo>
                      <a:pt x="37707" y="37707"/>
                    </a:lnTo>
                    <a:lnTo>
                      <a:pt x="0" y="84841"/>
                    </a:lnTo>
                    <a:lnTo>
                      <a:pt x="0" y="160255"/>
                    </a:lnTo>
                    <a:lnTo>
                      <a:pt x="18854" y="207390"/>
                    </a:lnTo>
                    <a:lnTo>
                      <a:pt x="56561" y="282804"/>
                    </a:lnTo>
                    <a:close/>
                  </a:path>
                </a:pathLst>
              </a:custGeom>
              <a:solidFill>
                <a:srgbClr val="FFE38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p:cNvSpPr/>
              <p:nvPr/>
            </p:nvSpPr>
            <p:spPr>
              <a:xfrm>
                <a:off x="7206467" y="2705009"/>
                <a:ext cx="187260" cy="316468"/>
              </a:xfrm>
              <a:prstGeom prst="ellipse">
                <a:avLst/>
              </a:prstGeom>
              <a:solidFill>
                <a:srgbClr val="FFE38B"/>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Forme libre 43"/>
              <p:cNvSpPr/>
              <p:nvPr/>
            </p:nvSpPr>
            <p:spPr>
              <a:xfrm rot="16724931" flipH="1">
                <a:off x="6484830" y="1531336"/>
                <a:ext cx="584038" cy="593877"/>
              </a:xfrm>
              <a:custGeom>
                <a:avLst/>
                <a:gdLst>
                  <a:gd name="connsiteX0" fmla="*/ 369765 w 541339"/>
                  <a:gd name="connsiteY0" fmla="*/ 651059 h 671754"/>
                  <a:gd name="connsiteX1" fmla="*/ 247217 w 541339"/>
                  <a:gd name="connsiteY1" fmla="*/ 481376 h 671754"/>
                  <a:gd name="connsiteX2" fmla="*/ 68107 w 541339"/>
                  <a:gd name="connsiteY2" fmla="*/ 292840 h 671754"/>
                  <a:gd name="connsiteX3" fmla="*/ 11547 w 541339"/>
                  <a:gd name="connsiteY3" fmla="*/ 160865 h 671754"/>
                  <a:gd name="connsiteX4" fmla="*/ 2120 w 541339"/>
                  <a:gd name="connsiteY4" fmla="*/ 66597 h 671754"/>
                  <a:gd name="connsiteX5" fmla="*/ 39827 w 541339"/>
                  <a:gd name="connsiteY5" fmla="*/ 609 h 671754"/>
                  <a:gd name="connsiteX6" fmla="*/ 143522 w 541339"/>
                  <a:gd name="connsiteY6" fmla="*/ 38317 h 671754"/>
                  <a:gd name="connsiteX7" fmla="*/ 218936 w 541339"/>
                  <a:gd name="connsiteY7" fmla="*/ 113731 h 671754"/>
                  <a:gd name="connsiteX8" fmla="*/ 294351 w 541339"/>
                  <a:gd name="connsiteY8" fmla="*/ 207999 h 671754"/>
                  <a:gd name="connsiteX9" fmla="*/ 398046 w 541339"/>
                  <a:gd name="connsiteY9" fmla="*/ 321121 h 671754"/>
                  <a:gd name="connsiteX10" fmla="*/ 454606 w 541339"/>
                  <a:gd name="connsiteY10" fmla="*/ 415389 h 671754"/>
                  <a:gd name="connsiteX11" fmla="*/ 511167 w 541339"/>
                  <a:gd name="connsiteY11" fmla="*/ 500230 h 671754"/>
                  <a:gd name="connsiteX12" fmla="*/ 530021 w 541339"/>
                  <a:gd name="connsiteY12" fmla="*/ 556791 h 671754"/>
                  <a:gd name="connsiteX13" fmla="*/ 539448 w 541339"/>
                  <a:gd name="connsiteY13" fmla="*/ 594498 h 671754"/>
                  <a:gd name="connsiteX14" fmla="*/ 492314 w 541339"/>
                  <a:gd name="connsiteY14" fmla="*/ 651059 h 671754"/>
                  <a:gd name="connsiteX15" fmla="*/ 445180 w 541339"/>
                  <a:gd name="connsiteY15" fmla="*/ 669912 h 671754"/>
                  <a:gd name="connsiteX16" fmla="*/ 369765 w 541339"/>
                  <a:gd name="connsiteY16" fmla="*/ 651059 h 67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1339" h="671754">
                    <a:moveTo>
                      <a:pt x="369765" y="651059"/>
                    </a:moveTo>
                    <a:cubicBezTo>
                      <a:pt x="336771" y="619636"/>
                      <a:pt x="297493" y="541079"/>
                      <a:pt x="247217" y="481376"/>
                    </a:cubicBezTo>
                    <a:cubicBezTo>
                      <a:pt x="196941" y="421673"/>
                      <a:pt x="107385" y="346258"/>
                      <a:pt x="68107" y="292840"/>
                    </a:cubicBezTo>
                    <a:cubicBezTo>
                      <a:pt x="28829" y="239422"/>
                      <a:pt x="22545" y="198572"/>
                      <a:pt x="11547" y="160865"/>
                    </a:cubicBezTo>
                    <a:cubicBezTo>
                      <a:pt x="549" y="123158"/>
                      <a:pt x="-2593" y="93306"/>
                      <a:pt x="2120" y="66597"/>
                    </a:cubicBezTo>
                    <a:cubicBezTo>
                      <a:pt x="6833" y="39888"/>
                      <a:pt x="16260" y="5322"/>
                      <a:pt x="39827" y="609"/>
                    </a:cubicBezTo>
                    <a:cubicBezTo>
                      <a:pt x="63394" y="-4104"/>
                      <a:pt x="113671" y="19463"/>
                      <a:pt x="143522" y="38317"/>
                    </a:cubicBezTo>
                    <a:cubicBezTo>
                      <a:pt x="173373" y="57171"/>
                      <a:pt x="193798" y="85451"/>
                      <a:pt x="218936" y="113731"/>
                    </a:cubicBezTo>
                    <a:cubicBezTo>
                      <a:pt x="244074" y="142011"/>
                      <a:pt x="264499" y="173434"/>
                      <a:pt x="294351" y="207999"/>
                    </a:cubicBezTo>
                    <a:cubicBezTo>
                      <a:pt x="324203" y="242564"/>
                      <a:pt x="371337" y="286556"/>
                      <a:pt x="398046" y="321121"/>
                    </a:cubicBezTo>
                    <a:cubicBezTo>
                      <a:pt x="424755" y="355686"/>
                      <a:pt x="435753" y="385538"/>
                      <a:pt x="454606" y="415389"/>
                    </a:cubicBezTo>
                    <a:cubicBezTo>
                      <a:pt x="473459" y="445240"/>
                      <a:pt x="498598" y="476663"/>
                      <a:pt x="511167" y="500230"/>
                    </a:cubicBezTo>
                    <a:cubicBezTo>
                      <a:pt x="523736" y="523797"/>
                      <a:pt x="525308" y="541080"/>
                      <a:pt x="530021" y="556791"/>
                    </a:cubicBezTo>
                    <a:cubicBezTo>
                      <a:pt x="534734" y="572502"/>
                      <a:pt x="545733" y="578787"/>
                      <a:pt x="539448" y="594498"/>
                    </a:cubicBezTo>
                    <a:cubicBezTo>
                      <a:pt x="533163" y="610209"/>
                      <a:pt x="508025" y="638490"/>
                      <a:pt x="492314" y="651059"/>
                    </a:cubicBezTo>
                    <a:cubicBezTo>
                      <a:pt x="476603" y="663628"/>
                      <a:pt x="468747" y="671483"/>
                      <a:pt x="445180" y="669912"/>
                    </a:cubicBezTo>
                    <a:cubicBezTo>
                      <a:pt x="421613" y="668341"/>
                      <a:pt x="402759" y="682482"/>
                      <a:pt x="369765" y="651059"/>
                    </a:cubicBezTo>
                    <a:close/>
                  </a:path>
                </a:pathLst>
              </a:cu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Forme libre 44"/>
              <p:cNvSpPr/>
              <p:nvPr/>
            </p:nvSpPr>
            <p:spPr>
              <a:xfrm>
                <a:off x="7230707" y="3730253"/>
                <a:ext cx="511919" cy="481057"/>
              </a:xfrm>
              <a:custGeom>
                <a:avLst/>
                <a:gdLst>
                  <a:gd name="connsiteX0" fmla="*/ 79 w 511919"/>
                  <a:gd name="connsiteY0" fmla="*/ 113262 h 481057"/>
                  <a:gd name="connsiteX1" fmla="*/ 47213 w 511919"/>
                  <a:gd name="connsiteY1" fmla="*/ 66128 h 481057"/>
                  <a:gd name="connsiteX2" fmla="*/ 84920 w 511919"/>
                  <a:gd name="connsiteY2" fmla="*/ 140 h 481057"/>
                  <a:gd name="connsiteX3" fmla="*/ 198042 w 511919"/>
                  <a:gd name="connsiteY3" fmla="*/ 84982 h 481057"/>
                  <a:gd name="connsiteX4" fmla="*/ 264030 w 511919"/>
                  <a:gd name="connsiteY4" fmla="*/ 122689 h 481057"/>
                  <a:gd name="connsiteX5" fmla="*/ 311164 w 511919"/>
                  <a:gd name="connsiteY5" fmla="*/ 179250 h 481057"/>
                  <a:gd name="connsiteX6" fmla="*/ 377151 w 511919"/>
                  <a:gd name="connsiteY6" fmla="*/ 216957 h 481057"/>
                  <a:gd name="connsiteX7" fmla="*/ 414858 w 511919"/>
                  <a:gd name="connsiteY7" fmla="*/ 273518 h 481057"/>
                  <a:gd name="connsiteX8" fmla="*/ 471419 w 511919"/>
                  <a:gd name="connsiteY8" fmla="*/ 330079 h 481057"/>
                  <a:gd name="connsiteX9" fmla="*/ 509126 w 511919"/>
                  <a:gd name="connsiteY9" fmla="*/ 386639 h 481057"/>
                  <a:gd name="connsiteX10" fmla="*/ 509126 w 511919"/>
                  <a:gd name="connsiteY10" fmla="*/ 424347 h 481057"/>
                  <a:gd name="connsiteX11" fmla="*/ 499700 w 511919"/>
                  <a:gd name="connsiteY11" fmla="*/ 462054 h 481057"/>
                  <a:gd name="connsiteX12" fmla="*/ 461992 w 511919"/>
                  <a:gd name="connsiteY12" fmla="*/ 480907 h 481057"/>
                  <a:gd name="connsiteX13" fmla="*/ 386578 w 511919"/>
                  <a:gd name="connsiteY13" fmla="*/ 452627 h 481057"/>
                  <a:gd name="connsiteX14" fmla="*/ 311164 w 511919"/>
                  <a:gd name="connsiteY14" fmla="*/ 424347 h 481057"/>
                  <a:gd name="connsiteX15" fmla="*/ 254603 w 511919"/>
                  <a:gd name="connsiteY15" fmla="*/ 377213 h 481057"/>
                  <a:gd name="connsiteX16" fmla="*/ 150908 w 511919"/>
                  <a:gd name="connsiteY16" fmla="*/ 301798 h 481057"/>
                  <a:gd name="connsiteX17" fmla="*/ 84920 w 511919"/>
                  <a:gd name="connsiteY17" fmla="*/ 245237 h 481057"/>
                  <a:gd name="connsiteX18" fmla="*/ 37786 w 511919"/>
                  <a:gd name="connsiteY18" fmla="*/ 207530 h 481057"/>
                  <a:gd name="connsiteX19" fmla="*/ 79 w 511919"/>
                  <a:gd name="connsiteY19" fmla="*/ 113262 h 48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1919" h="481057">
                    <a:moveTo>
                      <a:pt x="79" y="113262"/>
                    </a:moveTo>
                    <a:cubicBezTo>
                      <a:pt x="1650" y="89695"/>
                      <a:pt x="33073" y="84982"/>
                      <a:pt x="47213" y="66128"/>
                    </a:cubicBezTo>
                    <a:cubicBezTo>
                      <a:pt x="61353" y="47274"/>
                      <a:pt x="59782" y="-3002"/>
                      <a:pt x="84920" y="140"/>
                    </a:cubicBezTo>
                    <a:cubicBezTo>
                      <a:pt x="110058" y="3282"/>
                      <a:pt x="168190" y="64557"/>
                      <a:pt x="198042" y="84982"/>
                    </a:cubicBezTo>
                    <a:cubicBezTo>
                      <a:pt x="227894" y="105407"/>
                      <a:pt x="245176" y="106978"/>
                      <a:pt x="264030" y="122689"/>
                    </a:cubicBezTo>
                    <a:cubicBezTo>
                      <a:pt x="282884" y="138400"/>
                      <a:pt x="292311" y="163539"/>
                      <a:pt x="311164" y="179250"/>
                    </a:cubicBezTo>
                    <a:cubicBezTo>
                      <a:pt x="330017" y="194961"/>
                      <a:pt x="359869" y="201246"/>
                      <a:pt x="377151" y="216957"/>
                    </a:cubicBezTo>
                    <a:cubicBezTo>
                      <a:pt x="394433" y="232668"/>
                      <a:pt x="399147" y="254664"/>
                      <a:pt x="414858" y="273518"/>
                    </a:cubicBezTo>
                    <a:cubicBezTo>
                      <a:pt x="430569" y="292372"/>
                      <a:pt x="455708" y="311226"/>
                      <a:pt x="471419" y="330079"/>
                    </a:cubicBezTo>
                    <a:cubicBezTo>
                      <a:pt x="487130" y="348932"/>
                      <a:pt x="509126" y="386639"/>
                      <a:pt x="509126" y="386639"/>
                    </a:cubicBezTo>
                    <a:cubicBezTo>
                      <a:pt x="515411" y="402350"/>
                      <a:pt x="509126" y="424347"/>
                      <a:pt x="509126" y="424347"/>
                    </a:cubicBezTo>
                    <a:cubicBezTo>
                      <a:pt x="507555" y="436916"/>
                      <a:pt x="499700" y="462054"/>
                      <a:pt x="499700" y="462054"/>
                    </a:cubicBezTo>
                    <a:cubicBezTo>
                      <a:pt x="491844" y="471481"/>
                      <a:pt x="480846" y="482478"/>
                      <a:pt x="461992" y="480907"/>
                    </a:cubicBezTo>
                    <a:cubicBezTo>
                      <a:pt x="443138" y="479336"/>
                      <a:pt x="386578" y="452627"/>
                      <a:pt x="386578" y="452627"/>
                    </a:cubicBezTo>
                    <a:cubicBezTo>
                      <a:pt x="361440" y="443200"/>
                      <a:pt x="333160" y="436916"/>
                      <a:pt x="311164" y="424347"/>
                    </a:cubicBezTo>
                    <a:cubicBezTo>
                      <a:pt x="289168" y="411778"/>
                      <a:pt x="281312" y="397638"/>
                      <a:pt x="254603" y="377213"/>
                    </a:cubicBezTo>
                    <a:cubicBezTo>
                      <a:pt x="227894" y="356788"/>
                      <a:pt x="179188" y="323794"/>
                      <a:pt x="150908" y="301798"/>
                    </a:cubicBezTo>
                    <a:cubicBezTo>
                      <a:pt x="122628" y="279802"/>
                      <a:pt x="103774" y="260948"/>
                      <a:pt x="84920" y="245237"/>
                    </a:cubicBezTo>
                    <a:cubicBezTo>
                      <a:pt x="66066" y="229526"/>
                      <a:pt x="55069" y="224812"/>
                      <a:pt x="37786" y="207530"/>
                    </a:cubicBezTo>
                    <a:cubicBezTo>
                      <a:pt x="20504" y="190248"/>
                      <a:pt x="-1492" y="136829"/>
                      <a:pt x="79" y="113262"/>
                    </a:cubicBezTo>
                    <a:close/>
                  </a:path>
                </a:pathLst>
              </a:custGeom>
              <a:gradFill flip="none" rotWithShape="1">
                <a:gsLst>
                  <a:gs pos="0">
                    <a:srgbClr val="677ACB">
                      <a:shade val="30000"/>
                      <a:satMod val="115000"/>
                    </a:srgbClr>
                  </a:gs>
                  <a:gs pos="50000">
                    <a:srgbClr val="677ACB">
                      <a:shade val="67500"/>
                      <a:satMod val="115000"/>
                    </a:srgbClr>
                  </a:gs>
                  <a:gs pos="100000">
                    <a:srgbClr val="677ACB">
                      <a:shade val="100000"/>
                      <a:satMod val="115000"/>
                    </a:srgbClr>
                  </a:gs>
                </a:gsLst>
                <a:path path="circle">
                  <a:fillToRect l="50000" t="50000" r="50000" b="50000"/>
                </a:path>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Forme libre 45"/>
              <p:cNvSpPr/>
              <p:nvPr/>
            </p:nvSpPr>
            <p:spPr>
              <a:xfrm>
                <a:off x="7193079" y="1457516"/>
                <a:ext cx="518474" cy="594962"/>
              </a:xfrm>
              <a:custGeom>
                <a:avLst/>
                <a:gdLst>
                  <a:gd name="connsiteX0" fmla="*/ 311084 w 518474"/>
                  <a:gd name="connsiteY0" fmla="*/ 67005 h 594962"/>
                  <a:gd name="connsiteX1" fmla="*/ 367645 w 518474"/>
                  <a:gd name="connsiteY1" fmla="*/ 19871 h 594962"/>
                  <a:gd name="connsiteX2" fmla="*/ 414779 w 518474"/>
                  <a:gd name="connsiteY2" fmla="*/ 1018 h 594962"/>
                  <a:gd name="connsiteX3" fmla="*/ 490194 w 518474"/>
                  <a:gd name="connsiteY3" fmla="*/ 48152 h 594962"/>
                  <a:gd name="connsiteX4" fmla="*/ 518474 w 518474"/>
                  <a:gd name="connsiteY4" fmla="*/ 95286 h 594962"/>
                  <a:gd name="connsiteX5" fmla="*/ 490194 w 518474"/>
                  <a:gd name="connsiteY5" fmla="*/ 161273 h 594962"/>
                  <a:gd name="connsiteX6" fmla="*/ 461913 w 518474"/>
                  <a:gd name="connsiteY6" fmla="*/ 198981 h 594962"/>
                  <a:gd name="connsiteX7" fmla="*/ 395926 w 518474"/>
                  <a:gd name="connsiteY7" fmla="*/ 274395 h 594962"/>
                  <a:gd name="connsiteX8" fmla="*/ 348792 w 518474"/>
                  <a:gd name="connsiteY8" fmla="*/ 340383 h 594962"/>
                  <a:gd name="connsiteX9" fmla="*/ 301658 w 518474"/>
                  <a:gd name="connsiteY9" fmla="*/ 406370 h 594962"/>
                  <a:gd name="connsiteX10" fmla="*/ 254524 w 518474"/>
                  <a:gd name="connsiteY10" fmla="*/ 472358 h 594962"/>
                  <a:gd name="connsiteX11" fmla="*/ 207390 w 518474"/>
                  <a:gd name="connsiteY11" fmla="*/ 510065 h 594962"/>
                  <a:gd name="connsiteX12" fmla="*/ 179109 w 518474"/>
                  <a:gd name="connsiteY12" fmla="*/ 547772 h 594962"/>
                  <a:gd name="connsiteX13" fmla="*/ 169682 w 518474"/>
                  <a:gd name="connsiteY13" fmla="*/ 557199 h 594962"/>
                  <a:gd name="connsiteX14" fmla="*/ 131975 w 518474"/>
                  <a:gd name="connsiteY14" fmla="*/ 594906 h 594962"/>
                  <a:gd name="connsiteX15" fmla="*/ 75414 w 518474"/>
                  <a:gd name="connsiteY15" fmla="*/ 547772 h 594962"/>
                  <a:gd name="connsiteX16" fmla="*/ 0 w 518474"/>
                  <a:gd name="connsiteY16" fmla="*/ 472358 h 594962"/>
                  <a:gd name="connsiteX17" fmla="*/ 0 w 518474"/>
                  <a:gd name="connsiteY17" fmla="*/ 472358 h 594962"/>
                  <a:gd name="connsiteX18" fmla="*/ 47134 w 518474"/>
                  <a:gd name="connsiteY18" fmla="*/ 425224 h 594962"/>
                  <a:gd name="connsiteX19" fmla="*/ 113122 w 518474"/>
                  <a:gd name="connsiteY19" fmla="*/ 359236 h 594962"/>
                  <a:gd name="connsiteX20" fmla="*/ 197963 w 518474"/>
                  <a:gd name="connsiteY20" fmla="*/ 246115 h 594962"/>
                  <a:gd name="connsiteX21" fmla="*/ 226243 w 518474"/>
                  <a:gd name="connsiteY21" fmla="*/ 170700 h 594962"/>
                  <a:gd name="connsiteX22" fmla="*/ 263950 w 518474"/>
                  <a:gd name="connsiteY22" fmla="*/ 104713 h 594962"/>
                  <a:gd name="connsiteX23" fmla="*/ 311084 w 518474"/>
                  <a:gd name="connsiteY23" fmla="*/ 67005 h 59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8474" h="594962">
                    <a:moveTo>
                      <a:pt x="311084" y="67005"/>
                    </a:moveTo>
                    <a:cubicBezTo>
                      <a:pt x="328366" y="52865"/>
                      <a:pt x="350363" y="30869"/>
                      <a:pt x="367645" y="19871"/>
                    </a:cubicBezTo>
                    <a:cubicBezTo>
                      <a:pt x="384928" y="8873"/>
                      <a:pt x="394354" y="-3695"/>
                      <a:pt x="414779" y="1018"/>
                    </a:cubicBezTo>
                    <a:cubicBezTo>
                      <a:pt x="435204" y="5731"/>
                      <a:pt x="472912" y="32441"/>
                      <a:pt x="490194" y="48152"/>
                    </a:cubicBezTo>
                    <a:cubicBezTo>
                      <a:pt x="507476" y="63863"/>
                      <a:pt x="518474" y="95286"/>
                      <a:pt x="518474" y="95286"/>
                    </a:cubicBezTo>
                    <a:cubicBezTo>
                      <a:pt x="518474" y="114139"/>
                      <a:pt x="499621" y="143991"/>
                      <a:pt x="490194" y="161273"/>
                    </a:cubicBezTo>
                    <a:cubicBezTo>
                      <a:pt x="480767" y="178555"/>
                      <a:pt x="477624" y="180127"/>
                      <a:pt x="461913" y="198981"/>
                    </a:cubicBezTo>
                    <a:cubicBezTo>
                      <a:pt x="446202" y="217835"/>
                      <a:pt x="414779" y="250828"/>
                      <a:pt x="395926" y="274395"/>
                    </a:cubicBezTo>
                    <a:cubicBezTo>
                      <a:pt x="377073" y="297962"/>
                      <a:pt x="348792" y="340383"/>
                      <a:pt x="348792" y="340383"/>
                    </a:cubicBezTo>
                    <a:lnTo>
                      <a:pt x="301658" y="406370"/>
                    </a:lnTo>
                    <a:cubicBezTo>
                      <a:pt x="285947" y="428366"/>
                      <a:pt x="270235" y="455076"/>
                      <a:pt x="254524" y="472358"/>
                    </a:cubicBezTo>
                    <a:cubicBezTo>
                      <a:pt x="238813" y="489640"/>
                      <a:pt x="207390" y="510065"/>
                      <a:pt x="207390" y="510065"/>
                    </a:cubicBezTo>
                    <a:cubicBezTo>
                      <a:pt x="194821" y="522634"/>
                      <a:pt x="179109" y="547772"/>
                      <a:pt x="179109" y="547772"/>
                    </a:cubicBezTo>
                    <a:cubicBezTo>
                      <a:pt x="172824" y="555628"/>
                      <a:pt x="169682" y="557199"/>
                      <a:pt x="169682" y="557199"/>
                    </a:cubicBezTo>
                    <a:cubicBezTo>
                      <a:pt x="161826" y="565055"/>
                      <a:pt x="147686" y="596477"/>
                      <a:pt x="131975" y="594906"/>
                    </a:cubicBezTo>
                    <a:cubicBezTo>
                      <a:pt x="116264" y="593335"/>
                      <a:pt x="97410" y="568197"/>
                      <a:pt x="75414" y="547772"/>
                    </a:cubicBezTo>
                    <a:cubicBezTo>
                      <a:pt x="53418" y="527347"/>
                      <a:pt x="0" y="472358"/>
                      <a:pt x="0" y="472358"/>
                    </a:cubicBezTo>
                    <a:lnTo>
                      <a:pt x="0" y="472358"/>
                    </a:lnTo>
                    <a:lnTo>
                      <a:pt x="47134" y="425224"/>
                    </a:lnTo>
                    <a:cubicBezTo>
                      <a:pt x="65988" y="406370"/>
                      <a:pt x="87984" y="389087"/>
                      <a:pt x="113122" y="359236"/>
                    </a:cubicBezTo>
                    <a:cubicBezTo>
                      <a:pt x="138260" y="329385"/>
                      <a:pt x="179110" y="277538"/>
                      <a:pt x="197963" y="246115"/>
                    </a:cubicBezTo>
                    <a:cubicBezTo>
                      <a:pt x="216816" y="214692"/>
                      <a:pt x="215245" y="194267"/>
                      <a:pt x="226243" y="170700"/>
                    </a:cubicBezTo>
                    <a:cubicBezTo>
                      <a:pt x="237241" y="147133"/>
                      <a:pt x="248239" y="125138"/>
                      <a:pt x="263950" y="104713"/>
                    </a:cubicBezTo>
                    <a:cubicBezTo>
                      <a:pt x="279661" y="84288"/>
                      <a:pt x="293802" y="81145"/>
                      <a:pt x="311084" y="67005"/>
                    </a:cubicBezTo>
                    <a:close/>
                  </a:path>
                </a:pathLst>
              </a:custGeom>
              <a:gradFill flip="none" rotWithShape="1">
                <a:gsLst>
                  <a:gs pos="0">
                    <a:srgbClr val="677ACB">
                      <a:shade val="30000"/>
                      <a:satMod val="115000"/>
                    </a:srgbClr>
                  </a:gs>
                  <a:gs pos="50000">
                    <a:srgbClr val="677ACB">
                      <a:shade val="67500"/>
                      <a:satMod val="115000"/>
                    </a:srgbClr>
                  </a:gs>
                  <a:gs pos="100000">
                    <a:srgbClr val="677ACB">
                      <a:shade val="100000"/>
                      <a:satMod val="115000"/>
                    </a:srgbClr>
                  </a:gs>
                </a:gsLst>
                <a:lin ang="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Forme libre 46"/>
              <p:cNvSpPr/>
              <p:nvPr/>
            </p:nvSpPr>
            <p:spPr>
              <a:xfrm>
                <a:off x="6956744" y="1418732"/>
                <a:ext cx="531540" cy="605410"/>
              </a:xfrm>
              <a:custGeom>
                <a:avLst/>
                <a:gdLst>
                  <a:gd name="connsiteX0" fmla="*/ 10092 w 531540"/>
                  <a:gd name="connsiteY0" fmla="*/ 388593 h 605410"/>
                  <a:gd name="connsiteX1" fmla="*/ 104360 w 531540"/>
                  <a:gd name="connsiteY1" fmla="*/ 303752 h 605410"/>
                  <a:gd name="connsiteX2" fmla="*/ 189201 w 531540"/>
                  <a:gd name="connsiteY2" fmla="*/ 218911 h 605410"/>
                  <a:gd name="connsiteX3" fmla="*/ 264615 w 531540"/>
                  <a:gd name="connsiteY3" fmla="*/ 143497 h 605410"/>
                  <a:gd name="connsiteX4" fmla="*/ 340030 w 531540"/>
                  <a:gd name="connsiteY4" fmla="*/ 58655 h 605410"/>
                  <a:gd name="connsiteX5" fmla="*/ 377737 w 531540"/>
                  <a:gd name="connsiteY5" fmla="*/ 30375 h 605410"/>
                  <a:gd name="connsiteX6" fmla="*/ 424871 w 531540"/>
                  <a:gd name="connsiteY6" fmla="*/ 2094 h 605410"/>
                  <a:gd name="connsiteX7" fmla="*/ 462578 w 531540"/>
                  <a:gd name="connsiteY7" fmla="*/ 2094 h 605410"/>
                  <a:gd name="connsiteX8" fmla="*/ 500285 w 531540"/>
                  <a:gd name="connsiteY8" fmla="*/ 20948 h 605410"/>
                  <a:gd name="connsiteX9" fmla="*/ 528566 w 531540"/>
                  <a:gd name="connsiteY9" fmla="*/ 68082 h 605410"/>
                  <a:gd name="connsiteX10" fmla="*/ 528566 w 531540"/>
                  <a:gd name="connsiteY10" fmla="*/ 134070 h 605410"/>
                  <a:gd name="connsiteX11" fmla="*/ 509712 w 531540"/>
                  <a:gd name="connsiteY11" fmla="*/ 200057 h 605410"/>
                  <a:gd name="connsiteX12" fmla="*/ 490859 w 531540"/>
                  <a:gd name="connsiteY12" fmla="*/ 237765 h 605410"/>
                  <a:gd name="connsiteX13" fmla="*/ 462578 w 531540"/>
                  <a:gd name="connsiteY13" fmla="*/ 275472 h 605410"/>
                  <a:gd name="connsiteX14" fmla="*/ 396591 w 531540"/>
                  <a:gd name="connsiteY14" fmla="*/ 360313 h 605410"/>
                  <a:gd name="connsiteX15" fmla="*/ 302322 w 531540"/>
                  <a:gd name="connsiteY15" fmla="*/ 464008 h 605410"/>
                  <a:gd name="connsiteX16" fmla="*/ 226908 w 531540"/>
                  <a:gd name="connsiteY16" fmla="*/ 548849 h 605410"/>
                  <a:gd name="connsiteX17" fmla="*/ 142067 w 531540"/>
                  <a:gd name="connsiteY17" fmla="*/ 605410 h 605410"/>
                  <a:gd name="connsiteX18" fmla="*/ 76079 w 531540"/>
                  <a:gd name="connsiteY18" fmla="*/ 548849 h 605410"/>
                  <a:gd name="connsiteX19" fmla="*/ 47799 w 531540"/>
                  <a:gd name="connsiteY19" fmla="*/ 492288 h 605410"/>
                  <a:gd name="connsiteX20" fmla="*/ 10092 w 531540"/>
                  <a:gd name="connsiteY20" fmla="*/ 464008 h 605410"/>
                  <a:gd name="connsiteX21" fmla="*/ 10092 w 531540"/>
                  <a:gd name="connsiteY21" fmla="*/ 388593 h 60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1540" h="605410">
                    <a:moveTo>
                      <a:pt x="10092" y="388593"/>
                    </a:moveTo>
                    <a:cubicBezTo>
                      <a:pt x="25803" y="361884"/>
                      <a:pt x="74509" y="332032"/>
                      <a:pt x="104360" y="303752"/>
                    </a:cubicBezTo>
                    <a:cubicBezTo>
                      <a:pt x="134211" y="275472"/>
                      <a:pt x="189201" y="218911"/>
                      <a:pt x="189201" y="218911"/>
                    </a:cubicBezTo>
                    <a:cubicBezTo>
                      <a:pt x="215910" y="192202"/>
                      <a:pt x="239477" y="170206"/>
                      <a:pt x="264615" y="143497"/>
                    </a:cubicBezTo>
                    <a:cubicBezTo>
                      <a:pt x="289753" y="116788"/>
                      <a:pt x="321176" y="77509"/>
                      <a:pt x="340030" y="58655"/>
                    </a:cubicBezTo>
                    <a:cubicBezTo>
                      <a:pt x="358884" y="39801"/>
                      <a:pt x="363597" y="39802"/>
                      <a:pt x="377737" y="30375"/>
                    </a:cubicBezTo>
                    <a:cubicBezTo>
                      <a:pt x="391877" y="20948"/>
                      <a:pt x="424871" y="2094"/>
                      <a:pt x="424871" y="2094"/>
                    </a:cubicBezTo>
                    <a:cubicBezTo>
                      <a:pt x="439011" y="-2619"/>
                      <a:pt x="462578" y="2094"/>
                      <a:pt x="462578" y="2094"/>
                    </a:cubicBezTo>
                    <a:cubicBezTo>
                      <a:pt x="475147" y="5236"/>
                      <a:pt x="489287" y="9950"/>
                      <a:pt x="500285" y="20948"/>
                    </a:cubicBezTo>
                    <a:cubicBezTo>
                      <a:pt x="511283" y="31946"/>
                      <a:pt x="523853" y="49228"/>
                      <a:pt x="528566" y="68082"/>
                    </a:cubicBezTo>
                    <a:cubicBezTo>
                      <a:pt x="533279" y="86936"/>
                      <a:pt x="531708" y="112074"/>
                      <a:pt x="528566" y="134070"/>
                    </a:cubicBezTo>
                    <a:cubicBezTo>
                      <a:pt x="525424" y="156066"/>
                      <a:pt x="509712" y="200057"/>
                      <a:pt x="509712" y="200057"/>
                    </a:cubicBezTo>
                    <a:cubicBezTo>
                      <a:pt x="503428" y="217339"/>
                      <a:pt x="490859" y="237765"/>
                      <a:pt x="490859" y="237765"/>
                    </a:cubicBezTo>
                    <a:cubicBezTo>
                      <a:pt x="483003" y="250334"/>
                      <a:pt x="478289" y="255047"/>
                      <a:pt x="462578" y="275472"/>
                    </a:cubicBezTo>
                    <a:cubicBezTo>
                      <a:pt x="446867" y="295897"/>
                      <a:pt x="423300" y="328890"/>
                      <a:pt x="396591" y="360313"/>
                    </a:cubicBezTo>
                    <a:cubicBezTo>
                      <a:pt x="369882" y="391736"/>
                      <a:pt x="330602" y="432585"/>
                      <a:pt x="302322" y="464008"/>
                    </a:cubicBezTo>
                    <a:cubicBezTo>
                      <a:pt x="274042" y="495431"/>
                      <a:pt x="253617" y="525282"/>
                      <a:pt x="226908" y="548849"/>
                    </a:cubicBezTo>
                    <a:cubicBezTo>
                      <a:pt x="200199" y="572416"/>
                      <a:pt x="167205" y="605410"/>
                      <a:pt x="142067" y="605410"/>
                    </a:cubicBezTo>
                    <a:cubicBezTo>
                      <a:pt x="116929" y="605410"/>
                      <a:pt x="91790" y="567703"/>
                      <a:pt x="76079" y="548849"/>
                    </a:cubicBezTo>
                    <a:cubicBezTo>
                      <a:pt x="60368" y="529995"/>
                      <a:pt x="47799" y="492288"/>
                      <a:pt x="47799" y="492288"/>
                    </a:cubicBezTo>
                    <a:cubicBezTo>
                      <a:pt x="36801" y="478148"/>
                      <a:pt x="21090" y="479719"/>
                      <a:pt x="10092" y="464008"/>
                    </a:cubicBezTo>
                    <a:cubicBezTo>
                      <a:pt x="-906" y="448297"/>
                      <a:pt x="-5619" y="415302"/>
                      <a:pt x="10092" y="388593"/>
                    </a:cubicBezTo>
                    <a:close/>
                  </a:path>
                </a:pathLst>
              </a:custGeom>
              <a:solidFill>
                <a:srgbClr val="677AC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Forme libre 47"/>
              <p:cNvSpPr/>
              <p:nvPr/>
            </p:nvSpPr>
            <p:spPr>
              <a:xfrm>
                <a:off x="6966432" y="3765594"/>
                <a:ext cx="529003" cy="530408"/>
              </a:xfrm>
              <a:custGeom>
                <a:avLst/>
                <a:gdLst>
                  <a:gd name="connsiteX0" fmla="*/ 404 w 529003"/>
                  <a:gd name="connsiteY0" fmla="*/ 172189 h 530408"/>
                  <a:gd name="connsiteX1" fmla="*/ 75818 w 529003"/>
                  <a:gd name="connsiteY1" fmla="*/ 87348 h 530408"/>
                  <a:gd name="connsiteX2" fmla="*/ 151232 w 529003"/>
                  <a:gd name="connsiteY2" fmla="*/ 2507 h 530408"/>
                  <a:gd name="connsiteX3" fmla="*/ 198366 w 529003"/>
                  <a:gd name="connsiteY3" fmla="*/ 30787 h 530408"/>
                  <a:gd name="connsiteX4" fmla="*/ 283208 w 529003"/>
                  <a:gd name="connsiteY4" fmla="*/ 115628 h 530408"/>
                  <a:gd name="connsiteX5" fmla="*/ 339769 w 529003"/>
                  <a:gd name="connsiteY5" fmla="*/ 172189 h 530408"/>
                  <a:gd name="connsiteX6" fmla="*/ 405756 w 529003"/>
                  <a:gd name="connsiteY6" fmla="*/ 257030 h 530408"/>
                  <a:gd name="connsiteX7" fmla="*/ 481171 w 529003"/>
                  <a:gd name="connsiteY7" fmla="*/ 313591 h 530408"/>
                  <a:gd name="connsiteX8" fmla="*/ 518878 w 529003"/>
                  <a:gd name="connsiteY8" fmla="*/ 370152 h 530408"/>
                  <a:gd name="connsiteX9" fmla="*/ 528305 w 529003"/>
                  <a:gd name="connsiteY9" fmla="*/ 436140 h 530408"/>
                  <a:gd name="connsiteX10" fmla="*/ 528305 w 529003"/>
                  <a:gd name="connsiteY10" fmla="*/ 483274 h 530408"/>
                  <a:gd name="connsiteX11" fmla="*/ 509451 w 529003"/>
                  <a:gd name="connsiteY11" fmla="*/ 520981 h 530408"/>
                  <a:gd name="connsiteX12" fmla="*/ 471744 w 529003"/>
                  <a:gd name="connsiteY12" fmla="*/ 530408 h 530408"/>
                  <a:gd name="connsiteX13" fmla="*/ 415183 w 529003"/>
                  <a:gd name="connsiteY13" fmla="*/ 520981 h 530408"/>
                  <a:gd name="connsiteX14" fmla="*/ 358622 w 529003"/>
                  <a:gd name="connsiteY14" fmla="*/ 483274 h 530408"/>
                  <a:gd name="connsiteX15" fmla="*/ 311488 w 529003"/>
                  <a:gd name="connsiteY15" fmla="*/ 426713 h 530408"/>
                  <a:gd name="connsiteX16" fmla="*/ 254927 w 529003"/>
                  <a:gd name="connsiteY16" fmla="*/ 389006 h 530408"/>
                  <a:gd name="connsiteX17" fmla="*/ 217220 w 529003"/>
                  <a:gd name="connsiteY17" fmla="*/ 341872 h 530408"/>
                  <a:gd name="connsiteX18" fmla="*/ 170086 w 529003"/>
                  <a:gd name="connsiteY18" fmla="*/ 313591 h 530408"/>
                  <a:gd name="connsiteX19" fmla="*/ 104098 w 529003"/>
                  <a:gd name="connsiteY19" fmla="*/ 247604 h 530408"/>
                  <a:gd name="connsiteX20" fmla="*/ 47538 w 529003"/>
                  <a:gd name="connsiteY20" fmla="*/ 219323 h 530408"/>
                  <a:gd name="connsiteX21" fmla="*/ 404 w 529003"/>
                  <a:gd name="connsiteY21" fmla="*/ 172189 h 53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003" h="530408">
                    <a:moveTo>
                      <a:pt x="404" y="172189"/>
                    </a:moveTo>
                    <a:cubicBezTo>
                      <a:pt x="5117" y="150193"/>
                      <a:pt x="75818" y="87348"/>
                      <a:pt x="75818" y="87348"/>
                    </a:cubicBezTo>
                    <a:cubicBezTo>
                      <a:pt x="100956" y="59068"/>
                      <a:pt x="130807" y="11934"/>
                      <a:pt x="151232" y="2507"/>
                    </a:cubicBezTo>
                    <a:cubicBezTo>
                      <a:pt x="171657" y="-6920"/>
                      <a:pt x="176370" y="11934"/>
                      <a:pt x="198366" y="30787"/>
                    </a:cubicBezTo>
                    <a:cubicBezTo>
                      <a:pt x="220362" y="49640"/>
                      <a:pt x="283208" y="115628"/>
                      <a:pt x="283208" y="115628"/>
                    </a:cubicBezTo>
                    <a:cubicBezTo>
                      <a:pt x="306775" y="139195"/>
                      <a:pt x="319344" y="148622"/>
                      <a:pt x="339769" y="172189"/>
                    </a:cubicBezTo>
                    <a:cubicBezTo>
                      <a:pt x="360194" y="195756"/>
                      <a:pt x="382189" y="233463"/>
                      <a:pt x="405756" y="257030"/>
                    </a:cubicBezTo>
                    <a:cubicBezTo>
                      <a:pt x="429323" y="280597"/>
                      <a:pt x="462317" y="294737"/>
                      <a:pt x="481171" y="313591"/>
                    </a:cubicBezTo>
                    <a:cubicBezTo>
                      <a:pt x="500025" y="332445"/>
                      <a:pt x="511022" y="349727"/>
                      <a:pt x="518878" y="370152"/>
                    </a:cubicBezTo>
                    <a:cubicBezTo>
                      <a:pt x="526734" y="390577"/>
                      <a:pt x="526734" y="417286"/>
                      <a:pt x="528305" y="436140"/>
                    </a:cubicBezTo>
                    <a:cubicBezTo>
                      <a:pt x="529876" y="454994"/>
                      <a:pt x="528305" y="483274"/>
                      <a:pt x="528305" y="483274"/>
                    </a:cubicBezTo>
                    <a:cubicBezTo>
                      <a:pt x="525163" y="497414"/>
                      <a:pt x="509451" y="520981"/>
                      <a:pt x="509451" y="520981"/>
                    </a:cubicBezTo>
                    <a:cubicBezTo>
                      <a:pt x="500024" y="528837"/>
                      <a:pt x="487455" y="530408"/>
                      <a:pt x="471744" y="530408"/>
                    </a:cubicBezTo>
                    <a:cubicBezTo>
                      <a:pt x="456033" y="530408"/>
                      <a:pt x="434037" y="528837"/>
                      <a:pt x="415183" y="520981"/>
                    </a:cubicBezTo>
                    <a:cubicBezTo>
                      <a:pt x="396329" y="513125"/>
                      <a:pt x="375904" y="498985"/>
                      <a:pt x="358622" y="483274"/>
                    </a:cubicBezTo>
                    <a:cubicBezTo>
                      <a:pt x="341340" y="467563"/>
                      <a:pt x="328770" y="442424"/>
                      <a:pt x="311488" y="426713"/>
                    </a:cubicBezTo>
                    <a:cubicBezTo>
                      <a:pt x="294206" y="411002"/>
                      <a:pt x="270638" y="403146"/>
                      <a:pt x="254927" y="389006"/>
                    </a:cubicBezTo>
                    <a:cubicBezTo>
                      <a:pt x="239216" y="374866"/>
                      <a:pt x="231360" y="354441"/>
                      <a:pt x="217220" y="341872"/>
                    </a:cubicBezTo>
                    <a:cubicBezTo>
                      <a:pt x="203080" y="329303"/>
                      <a:pt x="188940" y="329302"/>
                      <a:pt x="170086" y="313591"/>
                    </a:cubicBezTo>
                    <a:cubicBezTo>
                      <a:pt x="151232" y="297880"/>
                      <a:pt x="124523" y="263315"/>
                      <a:pt x="104098" y="247604"/>
                    </a:cubicBezTo>
                    <a:cubicBezTo>
                      <a:pt x="83673" y="231893"/>
                      <a:pt x="47538" y="219323"/>
                      <a:pt x="47538" y="219323"/>
                    </a:cubicBezTo>
                    <a:cubicBezTo>
                      <a:pt x="33398" y="209896"/>
                      <a:pt x="-4309" y="194185"/>
                      <a:pt x="404" y="172189"/>
                    </a:cubicBezTo>
                    <a:close/>
                  </a:path>
                </a:pathLst>
              </a:custGeom>
              <a:solidFill>
                <a:srgbClr val="677AC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Forme libre 48"/>
              <p:cNvSpPr/>
              <p:nvPr/>
            </p:nvSpPr>
            <p:spPr>
              <a:xfrm>
                <a:off x="6699714" y="3956047"/>
                <a:ext cx="385522" cy="397008"/>
              </a:xfrm>
              <a:custGeom>
                <a:avLst/>
                <a:gdLst>
                  <a:gd name="connsiteX0" fmla="*/ 248268 w 385522"/>
                  <a:gd name="connsiteY0" fmla="*/ 590 h 397008"/>
                  <a:gd name="connsiteX1" fmla="*/ 380243 w 385522"/>
                  <a:gd name="connsiteY1" fmla="*/ 94858 h 397008"/>
                  <a:gd name="connsiteX2" fmla="*/ 361390 w 385522"/>
                  <a:gd name="connsiteY2" fmla="*/ 132565 h 397008"/>
                  <a:gd name="connsiteX3" fmla="*/ 333109 w 385522"/>
                  <a:gd name="connsiteY3" fmla="*/ 170272 h 397008"/>
                  <a:gd name="connsiteX4" fmla="*/ 314256 w 385522"/>
                  <a:gd name="connsiteY4" fmla="*/ 189126 h 397008"/>
                  <a:gd name="connsiteX5" fmla="*/ 248268 w 385522"/>
                  <a:gd name="connsiteY5" fmla="*/ 283394 h 397008"/>
                  <a:gd name="connsiteX6" fmla="*/ 191707 w 385522"/>
                  <a:gd name="connsiteY6" fmla="*/ 339955 h 397008"/>
                  <a:gd name="connsiteX7" fmla="*/ 163427 w 385522"/>
                  <a:gd name="connsiteY7" fmla="*/ 377662 h 397008"/>
                  <a:gd name="connsiteX8" fmla="*/ 97439 w 385522"/>
                  <a:gd name="connsiteY8" fmla="*/ 396516 h 397008"/>
                  <a:gd name="connsiteX9" fmla="*/ 31451 w 385522"/>
                  <a:gd name="connsiteY9" fmla="*/ 358808 h 397008"/>
                  <a:gd name="connsiteX10" fmla="*/ 12598 w 385522"/>
                  <a:gd name="connsiteY10" fmla="*/ 330528 h 397008"/>
                  <a:gd name="connsiteX11" fmla="*/ 3171 w 385522"/>
                  <a:gd name="connsiteY11" fmla="*/ 245687 h 397008"/>
                  <a:gd name="connsiteX12" fmla="*/ 69159 w 385522"/>
                  <a:gd name="connsiteY12" fmla="*/ 179699 h 397008"/>
                  <a:gd name="connsiteX13" fmla="*/ 125719 w 385522"/>
                  <a:gd name="connsiteY13" fmla="*/ 113711 h 397008"/>
                  <a:gd name="connsiteX14" fmla="*/ 163427 w 385522"/>
                  <a:gd name="connsiteY14" fmla="*/ 57151 h 397008"/>
                  <a:gd name="connsiteX15" fmla="*/ 248268 w 385522"/>
                  <a:gd name="connsiteY15" fmla="*/ 590 h 39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5522" h="397008">
                    <a:moveTo>
                      <a:pt x="248268" y="590"/>
                    </a:moveTo>
                    <a:cubicBezTo>
                      <a:pt x="284404" y="6875"/>
                      <a:pt x="380243" y="94858"/>
                      <a:pt x="380243" y="94858"/>
                    </a:cubicBezTo>
                    <a:cubicBezTo>
                      <a:pt x="399097" y="116854"/>
                      <a:pt x="361390" y="132565"/>
                      <a:pt x="361390" y="132565"/>
                    </a:cubicBezTo>
                    <a:cubicBezTo>
                      <a:pt x="353534" y="145134"/>
                      <a:pt x="333109" y="170272"/>
                      <a:pt x="333109" y="170272"/>
                    </a:cubicBezTo>
                    <a:cubicBezTo>
                      <a:pt x="325253" y="179699"/>
                      <a:pt x="328396" y="170272"/>
                      <a:pt x="314256" y="189126"/>
                    </a:cubicBezTo>
                    <a:cubicBezTo>
                      <a:pt x="300116" y="207980"/>
                      <a:pt x="268693" y="258256"/>
                      <a:pt x="248268" y="283394"/>
                    </a:cubicBezTo>
                    <a:cubicBezTo>
                      <a:pt x="227843" y="308532"/>
                      <a:pt x="191707" y="339955"/>
                      <a:pt x="191707" y="339955"/>
                    </a:cubicBezTo>
                    <a:cubicBezTo>
                      <a:pt x="177567" y="355666"/>
                      <a:pt x="179138" y="368235"/>
                      <a:pt x="163427" y="377662"/>
                    </a:cubicBezTo>
                    <a:cubicBezTo>
                      <a:pt x="147716" y="387089"/>
                      <a:pt x="119435" y="399658"/>
                      <a:pt x="97439" y="396516"/>
                    </a:cubicBezTo>
                    <a:cubicBezTo>
                      <a:pt x="75443" y="393374"/>
                      <a:pt x="31451" y="358808"/>
                      <a:pt x="31451" y="358808"/>
                    </a:cubicBezTo>
                    <a:cubicBezTo>
                      <a:pt x="17311" y="347810"/>
                      <a:pt x="17311" y="349382"/>
                      <a:pt x="12598" y="330528"/>
                    </a:cubicBezTo>
                    <a:cubicBezTo>
                      <a:pt x="7885" y="311675"/>
                      <a:pt x="-6256" y="270825"/>
                      <a:pt x="3171" y="245687"/>
                    </a:cubicBezTo>
                    <a:cubicBezTo>
                      <a:pt x="12598" y="220549"/>
                      <a:pt x="48734" y="201695"/>
                      <a:pt x="69159" y="179699"/>
                    </a:cubicBezTo>
                    <a:cubicBezTo>
                      <a:pt x="89584" y="157703"/>
                      <a:pt x="110008" y="134136"/>
                      <a:pt x="125719" y="113711"/>
                    </a:cubicBezTo>
                    <a:cubicBezTo>
                      <a:pt x="141430" y="93286"/>
                      <a:pt x="147716" y="74433"/>
                      <a:pt x="163427" y="57151"/>
                    </a:cubicBezTo>
                    <a:cubicBezTo>
                      <a:pt x="179138" y="39869"/>
                      <a:pt x="212132" y="-5695"/>
                      <a:pt x="248268" y="590"/>
                    </a:cubicBezTo>
                    <a:close/>
                  </a:path>
                </a:pathLst>
              </a:custGeom>
              <a:gradFill flip="none" rotWithShape="1">
                <a:gsLst>
                  <a:gs pos="0">
                    <a:srgbClr val="FF3B3B">
                      <a:shade val="30000"/>
                      <a:satMod val="115000"/>
                    </a:srgbClr>
                  </a:gs>
                  <a:gs pos="50000">
                    <a:srgbClr val="FF3B3B">
                      <a:shade val="67500"/>
                      <a:satMod val="115000"/>
                    </a:srgbClr>
                  </a:gs>
                  <a:gs pos="100000">
                    <a:srgbClr val="FF3B3B">
                      <a:shade val="100000"/>
                      <a:satMod val="115000"/>
                    </a:srgb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Forme libre 49"/>
              <p:cNvSpPr/>
              <p:nvPr/>
            </p:nvSpPr>
            <p:spPr>
              <a:xfrm>
                <a:off x="6674605" y="1411400"/>
                <a:ext cx="382660" cy="412004"/>
              </a:xfrm>
              <a:custGeom>
                <a:avLst/>
                <a:gdLst>
                  <a:gd name="connsiteX0" fmla="*/ 377072 w 382660"/>
                  <a:gd name="connsiteY0" fmla="*/ 273377 h 412004"/>
                  <a:gd name="connsiteX1" fmla="*/ 216816 w 382660"/>
                  <a:gd name="connsiteY1" fmla="*/ 94268 h 412004"/>
                  <a:gd name="connsiteX2" fmla="*/ 150828 w 382660"/>
                  <a:gd name="connsiteY2" fmla="*/ 28280 h 412004"/>
                  <a:gd name="connsiteX3" fmla="*/ 94268 w 382660"/>
                  <a:gd name="connsiteY3" fmla="*/ 9426 h 412004"/>
                  <a:gd name="connsiteX4" fmla="*/ 47134 w 382660"/>
                  <a:gd name="connsiteY4" fmla="*/ 0 h 412004"/>
                  <a:gd name="connsiteX5" fmla="*/ 18853 w 382660"/>
                  <a:gd name="connsiteY5" fmla="*/ 37707 h 412004"/>
                  <a:gd name="connsiteX6" fmla="*/ 18853 w 382660"/>
                  <a:gd name="connsiteY6" fmla="*/ 65987 h 412004"/>
                  <a:gd name="connsiteX7" fmla="*/ 18853 w 382660"/>
                  <a:gd name="connsiteY7" fmla="*/ 113121 h 412004"/>
                  <a:gd name="connsiteX8" fmla="*/ 273377 w 382660"/>
                  <a:gd name="connsiteY8" fmla="*/ 386499 h 412004"/>
                  <a:gd name="connsiteX9" fmla="*/ 282804 w 382660"/>
                  <a:gd name="connsiteY9" fmla="*/ 395925 h 412004"/>
                  <a:gd name="connsiteX10" fmla="*/ 339365 w 382660"/>
                  <a:gd name="connsiteY10" fmla="*/ 348791 h 412004"/>
                  <a:gd name="connsiteX11" fmla="*/ 377072 w 382660"/>
                  <a:gd name="connsiteY11" fmla="*/ 273377 h 41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660" h="412004">
                    <a:moveTo>
                      <a:pt x="377072" y="273377"/>
                    </a:moveTo>
                    <a:cubicBezTo>
                      <a:pt x="356647" y="230957"/>
                      <a:pt x="254523" y="135117"/>
                      <a:pt x="216816" y="94268"/>
                    </a:cubicBezTo>
                    <a:cubicBezTo>
                      <a:pt x="179109" y="53418"/>
                      <a:pt x="171253" y="42420"/>
                      <a:pt x="150828" y="28280"/>
                    </a:cubicBezTo>
                    <a:cubicBezTo>
                      <a:pt x="130403" y="14140"/>
                      <a:pt x="111550" y="14139"/>
                      <a:pt x="94268" y="9426"/>
                    </a:cubicBezTo>
                    <a:cubicBezTo>
                      <a:pt x="76986" y="4713"/>
                      <a:pt x="47134" y="0"/>
                      <a:pt x="47134" y="0"/>
                    </a:cubicBezTo>
                    <a:cubicBezTo>
                      <a:pt x="34565" y="4713"/>
                      <a:pt x="18853" y="37707"/>
                      <a:pt x="18853" y="37707"/>
                    </a:cubicBezTo>
                    <a:cubicBezTo>
                      <a:pt x="14139" y="48705"/>
                      <a:pt x="18853" y="65987"/>
                      <a:pt x="18853" y="65987"/>
                    </a:cubicBezTo>
                    <a:cubicBezTo>
                      <a:pt x="18853" y="78556"/>
                      <a:pt x="-23568" y="59702"/>
                      <a:pt x="18853" y="113121"/>
                    </a:cubicBezTo>
                    <a:cubicBezTo>
                      <a:pt x="61274" y="166540"/>
                      <a:pt x="273377" y="386499"/>
                      <a:pt x="273377" y="386499"/>
                    </a:cubicBezTo>
                    <a:cubicBezTo>
                      <a:pt x="317369" y="433633"/>
                      <a:pt x="271806" y="402210"/>
                      <a:pt x="282804" y="395925"/>
                    </a:cubicBezTo>
                    <a:cubicBezTo>
                      <a:pt x="293802" y="389640"/>
                      <a:pt x="322082" y="366073"/>
                      <a:pt x="339365" y="348791"/>
                    </a:cubicBezTo>
                    <a:cubicBezTo>
                      <a:pt x="356647" y="331509"/>
                      <a:pt x="397497" y="315797"/>
                      <a:pt x="377072" y="273377"/>
                    </a:cubicBezTo>
                    <a:close/>
                  </a:path>
                </a:pathLst>
              </a:custGeom>
              <a:gradFill flip="none" rotWithShape="1">
                <a:gsLst>
                  <a:gs pos="0">
                    <a:srgbClr val="FF3B3B">
                      <a:shade val="30000"/>
                      <a:satMod val="115000"/>
                    </a:srgbClr>
                  </a:gs>
                  <a:gs pos="50000">
                    <a:srgbClr val="FF3B3B">
                      <a:shade val="67500"/>
                      <a:satMod val="115000"/>
                    </a:srgbClr>
                  </a:gs>
                  <a:gs pos="100000">
                    <a:srgbClr val="FF3B3B">
                      <a:shade val="100000"/>
                      <a:satMod val="115000"/>
                    </a:srgbClr>
                  </a:gs>
                </a:gsLst>
                <a:lin ang="108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5" name="Connecteur droit 34"/>
            <p:cNvCxnSpPr/>
            <p:nvPr/>
          </p:nvCxnSpPr>
          <p:spPr>
            <a:xfrm flipH="1">
              <a:off x="6975284" y="548680"/>
              <a:ext cx="7914" cy="4257727"/>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36" name="Flèche gauche 35"/>
            <p:cNvSpPr/>
            <p:nvPr/>
          </p:nvSpPr>
          <p:spPr>
            <a:xfrm>
              <a:off x="6436001" y="620688"/>
              <a:ext cx="425260" cy="231812"/>
            </a:xfrm>
            <a:prstGeom prst="leftArrow">
              <a:avLst/>
            </a:prstGeom>
            <a:solidFill>
              <a:srgbClr val="7095E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Flèche gauche 36"/>
            <p:cNvSpPr/>
            <p:nvPr/>
          </p:nvSpPr>
          <p:spPr>
            <a:xfrm rot="10800000">
              <a:off x="7090861" y="620689"/>
              <a:ext cx="425260" cy="231812"/>
            </a:xfrm>
            <a:prstGeom prst="leftArrow">
              <a:avLst/>
            </a:prstGeom>
            <a:solidFill>
              <a:srgbClr val="FF575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8" name="Connecteur droit 37"/>
            <p:cNvCxnSpPr/>
            <p:nvPr/>
          </p:nvCxnSpPr>
          <p:spPr>
            <a:xfrm>
              <a:off x="2322748" y="1479814"/>
              <a:ext cx="4660450" cy="2076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8" name="ZoneTexte 7"/>
          <p:cNvSpPr txBox="1"/>
          <p:nvPr/>
        </p:nvSpPr>
        <p:spPr>
          <a:xfrm>
            <a:off x="2139148" y="5177957"/>
            <a:ext cx="1584176" cy="338554"/>
          </a:xfrm>
          <a:prstGeom prst="rect">
            <a:avLst/>
          </a:prstGeom>
          <a:noFill/>
        </p:spPr>
        <p:txBody>
          <a:bodyPr wrap="square" rtlCol="0">
            <a:spAutoFit/>
          </a:bodyPr>
          <a:lstStyle/>
          <a:p>
            <a:pPr algn="ctr"/>
            <a:r>
              <a:rPr lang="fr-FR" sz="1600" b="1" dirty="0">
                <a:solidFill>
                  <a:srgbClr val="00B050"/>
                </a:solidFill>
              </a:rPr>
              <a:t>crossing-over</a:t>
            </a:r>
          </a:p>
        </p:txBody>
      </p:sp>
      <p:sp>
        <p:nvSpPr>
          <p:cNvPr id="3" name="ZoneTexte 2"/>
          <p:cNvSpPr txBox="1"/>
          <p:nvPr/>
        </p:nvSpPr>
        <p:spPr>
          <a:xfrm>
            <a:off x="4664953" y="5177957"/>
            <a:ext cx="4127379" cy="954107"/>
          </a:xfrm>
          <a:prstGeom prst="rect">
            <a:avLst/>
          </a:prstGeom>
          <a:noFill/>
        </p:spPr>
        <p:txBody>
          <a:bodyPr wrap="square" rtlCol="0">
            <a:spAutoFit/>
          </a:bodyPr>
          <a:lstStyle/>
          <a:p>
            <a:pPr algn="ctr"/>
            <a:r>
              <a:rPr lang="fr-FR" sz="1400" dirty="0"/>
              <a:t>Au moment de la séparation des 2 stocks de chromosomes, les bras de deux chromosomes homologues peuvent s’emmêler et provoquer des dommages.</a:t>
            </a:r>
          </a:p>
        </p:txBody>
      </p:sp>
    </p:spTree>
    <p:extLst>
      <p:ext uri="{BB962C8B-B14F-4D97-AF65-F5344CB8AC3E}">
        <p14:creationId xmlns:p14="http://schemas.microsoft.com/office/powerpoint/2010/main" val="2763724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25885" y="44624"/>
            <a:ext cx="7128792" cy="6594113"/>
          </a:xfrm>
          <a:prstGeom prst="rect">
            <a:avLst/>
          </a:prstGeom>
          <a:noFill/>
        </p:spPr>
        <p:txBody>
          <a:bodyPr wrap="square" rtlCol="0">
            <a:spAutoFit/>
          </a:bodyPr>
          <a:lstStyle/>
          <a:p>
            <a:pPr algn="ctr"/>
            <a:r>
              <a:rPr lang="fr-FR" sz="4800" b="1" dirty="0"/>
              <a:t>Plan du </a:t>
            </a:r>
            <a:r>
              <a:rPr lang="fr-FR" sz="4800" b="1" dirty="0" smtClean="0"/>
              <a:t>cours</a:t>
            </a:r>
            <a:endParaRPr lang="fr-FR" b="1" dirty="0"/>
          </a:p>
          <a:p>
            <a:pPr algn="ctr"/>
            <a:endParaRPr lang="fr-FR" sz="1000" b="1" dirty="0"/>
          </a:p>
          <a:p>
            <a:pPr marL="342900" indent="-342900" algn="just">
              <a:buAutoNum type="arabicPeriod"/>
            </a:pPr>
            <a:r>
              <a:rPr lang="fr-FR" b="1" dirty="0"/>
              <a:t>Fragilité de l’ADN</a:t>
            </a:r>
          </a:p>
          <a:p>
            <a:pPr lvl="1" algn="just"/>
            <a:r>
              <a:rPr lang="fr-FR" b="1" dirty="0"/>
              <a:t>	</a:t>
            </a:r>
            <a:r>
              <a:rPr lang="fr-FR" sz="1600" b="1" dirty="0"/>
              <a:t>1.1 Les agressions chimiques et physiques</a:t>
            </a:r>
          </a:p>
          <a:p>
            <a:pPr lvl="1" algn="just"/>
            <a:r>
              <a:rPr lang="fr-FR" sz="1600" b="1" dirty="0"/>
              <a:t>	1.2</a:t>
            </a:r>
            <a:r>
              <a:rPr lang="fr-FR" sz="1400" b="1" dirty="0"/>
              <a:t> </a:t>
            </a:r>
            <a:r>
              <a:rPr lang="fr-FR" sz="1600" b="1" dirty="0"/>
              <a:t>Les erreurs de réplication de l’ADN </a:t>
            </a:r>
            <a:r>
              <a:rPr lang="fr-FR" sz="1600" b="1" dirty="0" smtClean="0"/>
              <a:t>polymérase</a:t>
            </a:r>
            <a:endParaRPr lang="fr-FR" b="1" dirty="0" smtClean="0"/>
          </a:p>
          <a:p>
            <a:pPr algn="just"/>
            <a:endParaRPr lang="fr-FR" b="1" dirty="0"/>
          </a:p>
          <a:p>
            <a:pPr algn="just"/>
            <a:r>
              <a:rPr lang="fr-FR" b="1" dirty="0"/>
              <a:t>2</a:t>
            </a:r>
            <a:r>
              <a:rPr lang="fr-FR" b="1" dirty="0" smtClean="0"/>
              <a:t>. </a:t>
            </a:r>
            <a:r>
              <a:rPr lang="fr-FR" b="1" dirty="0"/>
              <a:t>Les systèmes de réparations de l’ADN</a:t>
            </a:r>
          </a:p>
          <a:p>
            <a:pPr algn="just"/>
            <a:r>
              <a:rPr lang="fr-FR" b="1" dirty="0"/>
              <a:t>	</a:t>
            </a:r>
            <a:r>
              <a:rPr lang="fr-FR" sz="1600" b="1" dirty="0"/>
              <a:t>1</a:t>
            </a:r>
            <a:r>
              <a:rPr lang="fr-FR" sz="1600" b="1" dirty="0" smtClean="0"/>
              <a:t>.1 </a:t>
            </a:r>
            <a:r>
              <a:rPr lang="fr-FR" sz="1600" b="1" dirty="0"/>
              <a:t>Détections des dommages par des protéines "sentinelles" </a:t>
            </a:r>
          </a:p>
          <a:p>
            <a:pPr algn="just"/>
            <a:r>
              <a:rPr lang="fr-FR" sz="1600" b="1" dirty="0"/>
              <a:t>	</a:t>
            </a:r>
            <a:r>
              <a:rPr lang="fr-FR" sz="1600" b="1" dirty="0" smtClean="0"/>
              <a:t>1.2 </a:t>
            </a:r>
            <a:r>
              <a:rPr lang="fr-FR" sz="1600" b="1" dirty="0"/>
              <a:t>Réparations des dommages détectés	</a:t>
            </a:r>
          </a:p>
          <a:p>
            <a:pPr algn="just"/>
            <a:r>
              <a:rPr lang="fr-FR" sz="1600" b="1" dirty="0"/>
              <a:t>	</a:t>
            </a:r>
            <a:r>
              <a:rPr lang="fr-FR" sz="1600" b="1" dirty="0" smtClean="0"/>
              <a:t>1.3 </a:t>
            </a:r>
            <a:r>
              <a:rPr lang="fr-FR" sz="1600" b="1" dirty="0"/>
              <a:t>Modification des séquences codantes</a:t>
            </a:r>
          </a:p>
          <a:p>
            <a:pPr algn="just"/>
            <a:r>
              <a:rPr lang="fr-FR" sz="1600" b="1" dirty="0"/>
              <a:t>	</a:t>
            </a:r>
            <a:r>
              <a:rPr lang="fr-FR" sz="1600" b="1" dirty="0" smtClean="0"/>
              <a:t>1.4 </a:t>
            </a:r>
            <a:r>
              <a:rPr lang="fr-FR" sz="1600" b="1" dirty="0"/>
              <a:t>Réparation des télomères</a:t>
            </a:r>
          </a:p>
          <a:p>
            <a:pPr marL="342900" indent="-342900" algn="just">
              <a:buAutoNum type="arabicParenR"/>
            </a:pPr>
            <a:endParaRPr lang="fr-FR" sz="1000" b="1" dirty="0"/>
          </a:p>
          <a:p>
            <a:pPr algn="just"/>
            <a:r>
              <a:rPr lang="fr-FR" b="1" dirty="0"/>
              <a:t>3</a:t>
            </a:r>
            <a:r>
              <a:rPr lang="fr-FR" b="1" dirty="0" smtClean="0"/>
              <a:t>. </a:t>
            </a:r>
            <a:r>
              <a:rPr lang="fr-FR" b="1" dirty="0"/>
              <a:t>Les séquences </a:t>
            </a:r>
            <a:r>
              <a:rPr lang="fr-FR" b="1" dirty="0" smtClean="0"/>
              <a:t>répétées</a:t>
            </a:r>
            <a:endParaRPr lang="fr-FR" b="1" dirty="0"/>
          </a:p>
          <a:p>
            <a:pPr algn="just"/>
            <a:r>
              <a:rPr lang="fr-FR" sz="1400" dirty="0"/>
              <a:t>	</a:t>
            </a:r>
            <a:r>
              <a:rPr lang="fr-FR" sz="1600" b="1" dirty="0"/>
              <a:t>3</a:t>
            </a:r>
            <a:r>
              <a:rPr lang="fr-FR" sz="1600" b="1" dirty="0" smtClean="0"/>
              <a:t>.1 Séquences répétées: sources de recombinaisons homologues</a:t>
            </a:r>
          </a:p>
          <a:p>
            <a:pPr algn="just"/>
            <a:r>
              <a:rPr lang="fr-FR" sz="1600" b="1" dirty="0"/>
              <a:t>	3</a:t>
            </a:r>
            <a:r>
              <a:rPr lang="fr-FR" sz="1600" b="1" dirty="0" smtClean="0"/>
              <a:t>.2 </a:t>
            </a:r>
            <a:r>
              <a:rPr lang="fr-FR" sz="1600" b="1" dirty="0"/>
              <a:t>Les transposons</a:t>
            </a:r>
          </a:p>
          <a:p>
            <a:pPr algn="just"/>
            <a:endParaRPr lang="fr-FR" sz="1050" b="1" dirty="0"/>
          </a:p>
          <a:p>
            <a:pPr algn="just"/>
            <a:r>
              <a:rPr lang="fr-FR" b="1" dirty="0"/>
              <a:t>4</a:t>
            </a:r>
            <a:r>
              <a:rPr lang="fr-FR" b="1" dirty="0" smtClean="0"/>
              <a:t>. </a:t>
            </a:r>
            <a:r>
              <a:rPr lang="fr-FR" b="1" dirty="0"/>
              <a:t>Mutations et maladies héréditaires</a:t>
            </a:r>
          </a:p>
          <a:p>
            <a:pPr algn="just"/>
            <a:endParaRPr lang="fr-FR" sz="1000" b="1" dirty="0"/>
          </a:p>
          <a:p>
            <a:pPr algn="just"/>
            <a:r>
              <a:rPr lang="fr-FR" b="1" dirty="0"/>
              <a:t>5</a:t>
            </a:r>
            <a:r>
              <a:rPr lang="fr-FR" b="1" dirty="0" smtClean="0"/>
              <a:t>. </a:t>
            </a:r>
            <a:r>
              <a:rPr lang="fr-FR" b="1" dirty="0"/>
              <a:t>Mutations et Evolution</a:t>
            </a:r>
          </a:p>
          <a:p>
            <a:pPr algn="just"/>
            <a:endParaRPr lang="fr-FR" sz="1000" b="1" dirty="0"/>
          </a:p>
          <a:p>
            <a:pPr algn="just"/>
            <a:r>
              <a:rPr lang="fr-FR" b="1" dirty="0"/>
              <a:t>6. Epigénétique</a:t>
            </a:r>
          </a:p>
          <a:p>
            <a:pPr algn="just"/>
            <a:r>
              <a:rPr lang="fr-FR" b="1" dirty="0"/>
              <a:t>	</a:t>
            </a:r>
            <a:r>
              <a:rPr lang="fr-FR" sz="1600" b="1" dirty="0"/>
              <a:t>6.1 </a:t>
            </a:r>
            <a:r>
              <a:rPr lang="fr-FR" sz="1600" b="1" dirty="0" err="1"/>
              <a:t>Imprinting</a:t>
            </a:r>
            <a:r>
              <a:rPr lang="fr-FR" sz="1600" b="1" dirty="0"/>
              <a:t> lié au sexe: méthylation de l’ADN</a:t>
            </a:r>
          </a:p>
          <a:p>
            <a:pPr algn="just"/>
            <a:r>
              <a:rPr lang="fr-FR" sz="1600" b="1" dirty="0"/>
              <a:t>	6.2 Modification épigénétique des </a:t>
            </a:r>
            <a:r>
              <a:rPr lang="fr-FR" sz="1600" b="1" dirty="0" smtClean="0"/>
              <a:t>histones</a:t>
            </a:r>
          </a:p>
          <a:p>
            <a:pPr algn="just"/>
            <a:r>
              <a:rPr lang="fr-FR" sz="1600" b="1" dirty="0"/>
              <a:t>	</a:t>
            </a:r>
            <a:r>
              <a:rPr lang="fr-FR" sz="1600" b="1" dirty="0" smtClean="0"/>
              <a:t>6.3 </a:t>
            </a:r>
            <a:r>
              <a:rPr lang="fr-FR" sz="1600" b="1" dirty="0"/>
              <a:t>Epigénétique et effets </a:t>
            </a:r>
            <a:r>
              <a:rPr lang="fr-FR" sz="1600" b="1" dirty="0" err="1"/>
              <a:t>transgénérationnels</a:t>
            </a:r>
            <a:endParaRPr lang="fr-FR" sz="1600" b="1" dirty="0" smtClean="0"/>
          </a:p>
          <a:p>
            <a:pPr algn="just"/>
            <a:r>
              <a:rPr lang="fr-FR" sz="1600" b="1" dirty="0"/>
              <a:t>	</a:t>
            </a:r>
            <a:r>
              <a:rPr lang="fr-FR" sz="1600" b="1" dirty="0" smtClean="0"/>
              <a:t>6.4 Modulation de l’</a:t>
            </a:r>
            <a:r>
              <a:rPr lang="fr-FR" sz="1600" b="1" smtClean="0"/>
              <a:t>épigénome</a:t>
            </a:r>
            <a:endParaRPr lang="fr-FR" sz="1600" b="1" dirty="0"/>
          </a:p>
        </p:txBody>
      </p:sp>
    </p:spTree>
    <p:extLst>
      <p:ext uri="{BB962C8B-B14F-4D97-AF65-F5344CB8AC3E}">
        <p14:creationId xmlns:p14="http://schemas.microsoft.com/office/powerpoint/2010/main" val="2570192268"/>
      </p:ext>
    </p:extLst>
  </p:cSld>
  <p:clrMapOvr>
    <a:masterClrMapping/>
  </p:clrMapOvr>
  <mc:AlternateContent xmlns:mc="http://schemas.openxmlformats.org/markup-compatibility/2006" xmlns:p14="http://schemas.microsoft.com/office/powerpoint/2010/main">
    <mc:Choice Requires="p14">
      <p:transition spd="slow" p14:dur="2000" advTm="64427"/>
    </mc:Choice>
    <mc:Fallback xmlns="">
      <p:transition spd="slow" advTm="64427"/>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 16"/>
          <p:cNvGrpSpPr/>
          <p:nvPr/>
        </p:nvGrpSpPr>
        <p:grpSpPr>
          <a:xfrm>
            <a:off x="367502" y="116632"/>
            <a:ext cx="8448603" cy="6408712"/>
            <a:chOff x="367502" y="286789"/>
            <a:chExt cx="8448603" cy="6408712"/>
          </a:xfrm>
        </p:grpSpPr>
        <p:grpSp>
          <p:nvGrpSpPr>
            <p:cNvPr id="32" name="Groupe 31"/>
            <p:cNvGrpSpPr/>
            <p:nvPr/>
          </p:nvGrpSpPr>
          <p:grpSpPr>
            <a:xfrm>
              <a:off x="1636644" y="876527"/>
              <a:ext cx="6876256" cy="5619132"/>
              <a:chOff x="2325192" y="858307"/>
              <a:chExt cx="6876256" cy="5619132"/>
            </a:xfrm>
          </p:grpSpPr>
          <p:grpSp>
            <p:nvGrpSpPr>
              <p:cNvPr id="29" name="Groupe 28"/>
              <p:cNvGrpSpPr/>
              <p:nvPr/>
            </p:nvGrpSpPr>
            <p:grpSpPr>
              <a:xfrm>
                <a:off x="2325192" y="858307"/>
                <a:ext cx="6876256" cy="5619132"/>
                <a:chOff x="3006800" y="1292725"/>
                <a:chExt cx="6037929" cy="4896544"/>
              </a:xfrm>
            </p:grpSpPr>
            <p:pic>
              <p:nvPicPr>
                <p:cNvPr id="3074" name="Picture 2" descr="Résultat de recherche d'images pour &quot;recombinaison homologue mécanism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6800" y="1292725"/>
                  <a:ext cx="6037929" cy="4896544"/>
                </a:xfrm>
                <a:prstGeom prst="rect">
                  <a:avLst/>
                </a:prstGeom>
                <a:solidFill>
                  <a:schemeClr val="tx2">
                    <a:lumMod val="20000"/>
                    <a:lumOff val="80000"/>
                  </a:schemeClr>
                </a:solidFill>
              </p:spPr>
            </p:pic>
            <p:sp>
              <p:nvSpPr>
                <p:cNvPr id="28" name="Rectangle 27"/>
                <p:cNvSpPr/>
                <p:nvPr/>
              </p:nvSpPr>
              <p:spPr>
                <a:xfrm>
                  <a:off x="3203848" y="1386617"/>
                  <a:ext cx="1152128" cy="1538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 name="Ellipse 30"/>
              <p:cNvSpPr/>
              <p:nvPr/>
            </p:nvSpPr>
            <p:spPr>
              <a:xfrm>
                <a:off x="5158353" y="1884575"/>
                <a:ext cx="144016" cy="103510"/>
              </a:xfrm>
              <a:prstGeom prst="ellipse">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5" name="Connecteur droit 24"/>
            <p:cNvCxnSpPr/>
            <p:nvPr/>
          </p:nvCxnSpPr>
          <p:spPr>
            <a:xfrm>
              <a:off x="1270169" y="627872"/>
              <a:ext cx="28306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4562440" y="5229200"/>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214528" y="286789"/>
              <a:ext cx="233637" cy="10357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4602179" y="1163661"/>
              <a:ext cx="2988332" cy="264752"/>
            </a:xfrm>
            <a:prstGeom prst="rect">
              <a:avLst/>
            </a:prstGeom>
            <a:solidFill>
              <a:schemeClr val="bg1"/>
            </a:solidFill>
          </p:spPr>
          <p:txBody>
            <a:bodyPr wrap="square" rtlCol="0">
              <a:spAutoFit/>
            </a:bodyPr>
            <a:lstStyle/>
            <a:p>
              <a:pPr>
                <a:lnSpc>
                  <a:spcPts val="1300"/>
                </a:lnSpc>
              </a:pPr>
              <a:r>
                <a:rPr lang="fr-FR" sz="1100" dirty="0"/>
                <a:t>cassure double brin</a:t>
              </a:r>
            </a:p>
          </p:txBody>
        </p:sp>
        <p:sp>
          <p:nvSpPr>
            <p:cNvPr id="36" name="ZoneTexte 35"/>
            <p:cNvSpPr txBox="1"/>
            <p:nvPr/>
          </p:nvSpPr>
          <p:spPr>
            <a:xfrm>
              <a:off x="4602179" y="1589623"/>
              <a:ext cx="2988332" cy="264752"/>
            </a:xfrm>
            <a:prstGeom prst="rect">
              <a:avLst/>
            </a:prstGeom>
            <a:solidFill>
              <a:schemeClr val="bg1"/>
            </a:solidFill>
          </p:spPr>
          <p:txBody>
            <a:bodyPr wrap="square" rtlCol="0">
              <a:spAutoFit/>
            </a:bodyPr>
            <a:lstStyle/>
            <a:p>
              <a:pPr>
                <a:lnSpc>
                  <a:spcPts val="1300"/>
                </a:lnSpc>
              </a:pPr>
              <a:r>
                <a:rPr lang="fr-FR" sz="1100" dirty="0" err="1"/>
                <a:t>exonucléase</a:t>
              </a:r>
              <a:endParaRPr lang="fr-FR" sz="1100" dirty="0"/>
            </a:p>
          </p:txBody>
        </p:sp>
        <p:sp>
          <p:nvSpPr>
            <p:cNvPr id="37" name="ZoneTexte 36"/>
            <p:cNvSpPr txBox="1"/>
            <p:nvPr/>
          </p:nvSpPr>
          <p:spPr>
            <a:xfrm>
              <a:off x="4602179" y="2332419"/>
              <a:ext cx="3324010" cy="259045"/>
            </a:xfrm>
            <a:prstGeom prst="rect">
              <a:avLst/>
            </a:prstGeom>
            <a:solidFill>
              <a:schemeClr val="bg1"/>
            </a:solidFill>
          </p:spPr>
          <p:txBody>
            <a:bodyPr wrap="square" rtlCol="0">
              <a:spAutoFit/>
            </a:bodyPr>
            <a:lstStyle/>
            <a:p>
              <a:pPr>
                <a:lnSpc>
                  <a:spcPts val="1300"/>
                </a:lnSpc>
              </a:pPr>
              <a:r>
                <a:rPr lang="fr-FR" sz="1100" dirty="0"/>
                <a:t>sentinelle cherche séquence allélique homologue</a:t>
              </a:r>
            </a:p>
          </p:txBody>
        </p:sp>
        <p:grpSp>
          <p:nvGrpSpPr>
            <p:cNvPr id="56" name="Groupe 55"/>
            <p:cNvGrpSpPr/>
            <p:nvPr/>
          </p:nvGrpSpPr>
          <p:grpSpPr>
            <a:xfrm rot="168679">
              <a:off x="367502" y="389663"/>
              <a:ext cx="2161326" cy="2106503"/>
              <a:chOff x="2483768" y="1268760"/>
              <a:chExt cx="4416925" cy="4570100"/>
            </a:xfrm>
          </p:grpSpPr>
          <p:grpSp>
            <p:nvGrpSpPr>
              <p:cNvPr id="57" name="Groupe 56"/>
              <p:cNvGrpSpPr/>
              <p:nvPr/>
            </p:nvGrpSpPr>
            <p:grpSpPr>
              <a:xfrm>
                <a:off x="2483768" y="1268760"/>
                <a:ext cx="4416925" cy="4570100"/>
                <a:chOff x="2483768" y="1268760"/>
                <a:chExt cx="4416925" cy="4570100"/>
              </a:xfrm>
            </p:grpSpPr>
            <p:grpSp>
              <p:nvGrpSpPr>
                <p:cNvPr id="63" name="Groupe 62"/>
                <p:cNvGrpSpPr/>
                <p:nvPr/>
              </p:nvGrpSpPr>
              <p:grpSpPr>
                <a:xfrm>
                  <a:off x="2483768" y="1268760"/>
                  <a:ext cx="4416925" cy="4570100"/>
                  <a:chOff x="2483768" y="1268760"/>
                  <a:chExt cx="4416925" cy="4570100"/>
                </a:xfrm>
              </p:grpSpPr>
              <p:grpSp>
                <p:nvGrpSpPr>
                  <p:cNvPr id="66" name="Groupe 65"/>
                  <p:cNvGrpSpPr/>
                  <p:nvPr/>
                </p:nvGrpSpPr>
                <p:grpSpPr>
                  <a:xfrm>
                    <a:off x="2483768" y="1268760"/>
                    <a:ext cx="4416925" cy="4570100"/>
                    <a:chOff x="2483768" y="1268760"/>
                    <a:chExt cx="4416925" cy="4570100"/>
                  </a:xfrm>
                </p:grpSpPr>
                <p:grpSp>
                  <p:nvGrpSpPr>
                    <p:cNvPr id="72" name="Groupe 71"/>
                    <p:cNvGrpSpPr/>
                    <p:nvPr/>
                  </p:nvGrpSpPr>
                  <p:grpSpPr>
                    <a:xfrm>
                      <a:off x="2483768" y="1268760"/>
                      <a:ext cx="4264525" cy="4417700"/>
                      <a:chOff x="2483768" y="1268760"/>
                      <a:chExt cx="4264525" cy="4417700"/>
                    </a:xfrm>
                  </p:grpSpPr>
                  <p:grpSp>
                    <p:nvGrpSpPr>
                      <p:cNvPr id="81" name="Groupe 80"/>
                      <p:cNvGrpSpPr/>
                      <p:nvPr/>
                    </p:nvGrpSpPr>
                    <p:grpSpPr>
                      <a:xfrm>
                        <a:off x="2483768" y="1268760"/>
                        <a:ext cx="4264525" cy="4417700"/>
                        <a:chOff x="478748" y="2351430"/>
                        <a:chExt cx="2155961" cy="2502044"/>
                      </a:xfrm>
                    </p:grpSpPr>
                    <p:pic>
                      <p:nvPicPr>
                        <p:cNvPr id="83" name="Image 82" descr="Capture d’écran"/>
                        <p:cNvPicPr>
                          <a:picLocks noChangeAspect="1"/>
                        </p:cNvPicPr>
                        <p:nvPr/>
                      </p:nvPicPr>
                      <p:blipFill>
                        <a:blip r:embed="rId3">
                          <a:clrChange>
                            <a:clrFrom>
                              <a:srgbClr val="515051"/>
                            </a:clrFrom>
                            <a:clrTo>
                              <a:srgbClr val="515051">
                                <a:alpha val="0"/>
                              </a:srgbClr>
                            </a:clrTo>
                          </a:clrChange>
                          <a:extLst>
                            <a:ext uri="{28A0092B-C50C-407E-A947-70E740481C1C}">
                              <a14:useLocalDpi xmlns:a14="http://schemas.microsoft.com/office/drawing/2010/main" val="0"/>
                            </a:ext>
                          </a:extLst>
                        </a:blip>
                        <a:stretch>
                          <a:fillRect/>
                        </a:stretch>
                      </p:blipFill>
                      <p:spPr>
                        <a:xfrm rot="1134728">
                          <a:off x="788640" y="2351430"/>
                          <a:ext cx="1846069" cy="2502044"/>
                        </a:xfrm>
                        <a:prstGeom prst="rect">
                          <a:avLst/>
                        </a:prstGeom>
                      </p:spPr>
                    </p:pic>
                    <p:sp>
                      <p:nvSpPr>
                        <p:cNvPr id="84" name="Rectangle 83"/>
                        <p:cNvSpPr/>
                        <p:nvPr/>
                      </p:nvSpPr>
                      <p:spPr>
                        <a:xfrm>
                          <a:off x="478748" y="3116722"/>
                          <a:ext cx="751809" cy="16084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Ellipse 84"/>
                        <p:cNvSpPr/>
                        <p:nvPr/>
                      </p:nvSpPr>
                      <p:spPr>
                        <a:xfrm>
                          <a:off x="985059" y="3116722"/>
                          <a:ext cx="356701" cy="27218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2" name="Rectangle 81"/>
                      <p:cNvSpPr/>
                      <p:nvPr/>
                    </p:nvSpPr>
                    <p:spPr>
                      <a:xfrm rot="21272599">
                        <a:off x="3210373" y="1367837"/>
                        <a:ext cx="719006" cy="1344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3" name="Groupe 72"/>
                    <p:cNvGrpSpPr/>
                    <p:nvPr/>
                  </p:nvGrpSpPr>
                  <p:grpSpPr>
                    <a:xfrm>
                      <a:off x="2636168" y="1337245"/>
                      <a:ext cx="4264525" cy="4501615"/>
                      <a:chOff x="2483768" y="1184845"/>
                      <a:chExt cx="4264525" cy="4501615"/>
                    </a:xfrm>
                  </p:grpSpPr>
                  <p:grpSp>
                    <p:nvGrpSpPr>
                      <p:cNvPr id="76" name="Groupe 75"/>
                      <p:cNvGrpSpPr/>
                      <p:nvPr/>
                    </p:nvGrpSpPr>
                    <p:grpSpPr>
                      <a:xfrm>
                        <a:off x="2483768" y="1268760"/>
                        <a:ext cx="4264525" cy="4417700"/>
                        <a:chOff x="478748" y="2351430"/>
                        <a:chExt cx="2155961" cy="2502044"/>
                      </a:xfrm>
                    </p:grpSpPr>
                    <p:pic>
                      <p:nvPicPr>
                        <p:cNvPr id="78" name="Image 77" descr="Capture d’écran"/>
                        <p:cNvPicPr>
                          <a:picLocks noChangeAspect="1"/>
                        </p:cNvPicPr>
                        <p:nvPr/>
                      </p:nvPicPr>
                      <p:blipFill>
                        <a:blip r:embed="rId4">
                          <a:clrChange>
                            <a:clrFrom>
                              <a:srgbClr val="515051"/>
                            </a:clrFrom>
                            <a:clrTo>
                              <a:srgbClr val="515051">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rot="1134728">
                          <a:off x="788640" y="2351430"/>
                          <a:ext cx="1846069" cy="2502044"/>
                        </a:xfrm>
                        <a:prstGeom prst="rect">
                          <a:avLst/>
                        </a:prstGeom>
                      </p:spPr>
                    </p:pic>
                    <p:sp>
                      <p:nvSpPr>
                        <p:cNvPr id="79" name="Rectangle 78"/>
                        <p:cNvSpPr/>
                        <p:nvPr/>
                      </p:nvSpPr>
                      <p:spPr>
                        <a:xfrm>
                          <a:off x="478748" y="3116722"/>
                          <a:ext cx="751809" cy="16084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Ellipse 79"/>
                        <p:cNvSpPr/>
                        <p:nvPr/>
                      </p:nvSpPr>
                      <p:spPr>
                        <a:xfrm>
                          <a:off x="985059" y="3116722"/>
                          <a:ext cx="356701" cy="27218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7" name="Rectangle 76"/>
                      <p:cNvSpPr/>
                      <p:nvPr/>
                    </p:nvSpPr>
                    <p:spPr>
                      <a:xfrm rot="21272599">
                        <a:off x="3163162" y="1184845"/>
                        <a:ext cx="719006" cy="1532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74" name="Image 73"/>
                    <p:cNvPicPr>
                      <a:picLocks noChangeAspect="1"/>
                    </p:cNvPicPr>
                    <p:nvPr/>
                  </p:nvPicPr>
                  <p:blipFill>
                    <a:blip r:embed="rId6"/>
                    <a:stretch>
                      <a:fillRect/>
                    </a:stretch>
                  </p:blipFill>
                  <p:spPr>
                    <a:xfrm rot="710595">
                      <a:off x="4762360" y="2931409"/>
                      <a:ext cx="407852" cy="257650"/>
                    </a:xfrm>
                    <a:prstGeom prst="rect">
                      <a:avLst/>
                    </a:prstGeom>
                  </p:spPr>
                </p:pic>
                <p:pic>
                  <p:nvPicPr>
                    <p:cNvPr id="75" name="Image 74" descr="Capture d’écr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8441">
                      <a:off x="4368747" y="1608483"/>
                      <a:ext cx="336441" cy="504056"/>
                    </a:xfrm>
                    <a:prstGeom prst="rect">
                      <a:avLst/>
                    </a:prstGeom>
                  </p:spPr>
                </p:pic>
              </p:grpSp>
              <p:cxnSp>
                <p:nvCxnSpPr>
                  <p:cNvPr id="67" name="Connecteur droit 66"/>
                  <p:cNvCxnSpPr/>
                  <p:nvPr/>
                </p:nvCxnSpPr>
                <p:spPr>
                  <a:xfrm>
                    <a:off x="4716016" y="1628800"/>
                    <a:ext cx="54897" cy="47017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8" name="Image 67" descr="Capture d’écr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28699">
                    <a:off x="5509322" y="5137643"/>
                    <a:ext cx="336441" cy="449904"/>
                  </a:xfrm>
                  <a:prstGeom prst="rect">
                    <a:avLst/>
                  </a:prstGeom>
                </p:spPr>
              </p:pic>
              <p:pic>
                <p:nvPicPr>
                  <p:cNvPr id="69" name="Image 68" descr="Capture d’écr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07647">
                    <a:off x="4506064" y="5006506"/>
                    <a:ext cx="468394" cy="449904"/>
                  </a:xfrm>
                  <a:prstGeom prst="rect">
                    <a:avLst/>
                  </a:prstGeom>
                </p:spPr>
              </p:pic>
              <p:pic>
                <p:nvPicPr>
                  <p:cNvPr id="70" name="Image 69"/>
                  <p:cNvPicPr>
                    <a:picLocks noChangeAspect="1"/>
                  </p:cNvPicPr>
                  <p:nvPr/>
                </p:nvPicPr>
                <p:blipFill>
                  <a:blip r:embed="rId8"/>
                  <a:stretch>
                    <a:fillRect/>
                  </a:stretch>
                </p:blipFill>
                <p:spPr>
                  <a:xfrm>
                    <a:off x="4739728" y="5157041"/>
                    <a:ext cx="360041" cy="346867"/>
                  </a:xfrm>
                  <a:prstGeom prst="rect">
                    <a:avLst/>
                  </a:prstGeom>
                </p:spPr>
              </p:pic>
              <p:pic>
                <p:nvPicPr>
                  <p:cNvPr id="71" name="Image 70" descr="Capture d’écr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231897">
                    <a:off x="5070288" y="1757244"/>
                    <a:ext cx="336441" cy="449904"/>
                  </a:xfrm>
                  <a:prstGeom prst="rect">
                    <a:avLst/>
                  </a:prstGeom>
                </p:spPr>
              </p:pic>
            </p:grpSp>
            <p:pic>
              <p:nvPicPr>
                <p:cNvPr id="64" name="Image 63" descr="Capture d’écra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39072" y="5171834"/>
                  <a:ext cx="274817" cy="315695"/>
                </a:xfrm>
                <a:prstGeom prst="rect">
                  <a:avLst/>
                </a:prstGeom>
              </p:spPr>
            </p:pic>
            <p:pic>
              <p:nvPicPr>
                <p:cNvPr id="65" name="Image 64" descr="Capture d’écra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86765" y="1732635"/>
                  <a:ext cx="248809" cy="285818"/>
                </a:xfrm>
                <a:prstGeom prst="rect">
                  <a:avLst/>
                </a:prstGeom>
              </p:spPr>
            </p:pic>
          </p:grpSp>
          <p:pic>
            <p:nvPicPr>
              <p:cNvPr id="58" name="Image 57" descr="Capture d’écra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85183" y="4096310"/>
                <a:ext cx="158035" cy="457264"/>
              </a:xfrm>
              <a:prstGeom prst="rect">
                <a:avLst/>
              </a:prstGeom>
            </p:spPr>
          </p:pic>
          <p:pic>
            <p:nvPicPr>
              <p:cNvPr id="59" name="Image 58" descr="Capture d’écran"/>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80218" y="1539455"/>
                <a:ext cx="229929" cy="457264"/>
              </a:xfrm>
              <a:prstGeom prst="rect">
                <a:avLst/>
              </a:prstGeom>
            </p:spPr>
          </p:pic>
          <p:pic>
            <p:nvPicPr>
              <p:cNvPr id="60" name="Image 59" descr="Capture d’écran"/>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53485" y="4970872"/>
                <a:ext cx="319250" cy="426048"/>
              </a:xfrm>
              <a:prstGeom prst="rect">
                <a:avLst/>
              </a:prstGeom>
            </p:spPr>
          </p:pic>
          <p:pic>
            <p:nvPicPr>
              <p:cNvPr id="61" name="Image 60" descr="Capture d’écra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6858" y="2850962"/>
                <a:ext cx="158035" cy="457264"/>
              </a:xfrm>
              <a:prstGeom prst="rect">
                <a:avLst/>
              </a:prstGeom>
            </p:spPr>
          </p:pic>
          <p:pic>
            <p:nvPicPr>
              <p:cNvPr id="62" name="Image 61"/>
              <p:cNvPicPr>
                <a:picLocks noChangeAspect="1"/>
              </p:cNvPicPr>
              <p:nvPr/>
            </p:nvPicPr>
            <p:blipFill>
              <a:blip r:embed="rId15"/>
              <a:stretch>
                <a:fillRect/>
              </a:stretch>
            </p:blipFill>
            <p:spPr>
              <a:xfrm>
                <a:off x="4422939" y="2916965"/>
                <a:ext cx="249958" cy="286537"/>
              </a:xfrm>
              <a:prstGeom prst="rect">
                <a:avLst/>
              </a:prstGeom>
            </p:spPr>
          </p:pic>
        </p:grpSp>
        <p:sp>
          <p:nvSpPr>
            <p:cNvPr id="50" name="ZoneTexte 49"/>
            <p:cNvSpPr txBox="1"/>
            <p:nvPr/>
          </p:nvSpPr>
          <p:spPr>
            <a:xfrm>
              <a:off x="4602890" y="3080794"/>
              <a:ext cx="4113234" cy="259045"/>
            </a:xfrm>
            <a:prstGeom prst="rect">
              <a:avLst/>
            </a:prstGeom>
            <a:solidFill>
              <a:schemeClr val="bg1"/>
            </a:solidFill>
          </p:spPr>
          <p:txBody>
            <a:bodyPr wrap="square" rtlCol="0">
              <a:spAutoFit/>
            </a:bodyPr>
            <a:lstStyle/>
            <a:p>
              <a:pPr>
                <a:lnSpc>
                  <a:spcPts val="1300"/>
                </a:lnSpc>
              </a:pPr>
              <a:r>
                <a:rPr lang="fr-FR" sz="1100" dirty="0"/>
                <a:t>polymérase répare le brin bleu déplacé en copiant le brin rouge</a:t>
              </a:r>
            </a:p>
          </p:txBody>
        </p:sp>
        <p:sp>
          <p:nvSpPr>
            <p:cNvPr id="2" name="Rectangle 1"/>
            <p:cNvSpPr/>
            <p:nvPr/>
          </p:nvSpPr>
          <p:spPr>
            <a:xfrm>
              <a:off x="5519279" y="2837496"/>
              <a:ext cx="2016224" cy="2432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ZoneTexte 52"/>
            <p:cNvSpPr txBox="1"/>
            <p:nvPr/>
          </p:nvSpPr>
          <p:spPr>
            <a:xfrm>
              <a:off x="1568063" y="4507072"/>
              <a:ext cx="1402149" cy="259045"/>
            </a:xfrm>
            <a:prstGeom prst="rect">
              <a:avLst/>
            </a:prstGeom>
            <a:solidFill>
              <a:schemeClr val="bg1"/>
            </a:solidFill>
          </p:spPr>
          <p:txBody>
            <a:bodyPr wrap="square" rtlCol="0">
              <a:spAutoFit/>
            </a:bodyPr>
            <a:lstStyle/>
            <a:p>
              <a:pPr algn="r">
                <a:lnSpc>
                  <a:spcPts val="1300"/>
                </a:lnSpc>
              </a:pPr>
              <a:r>
                <a:rPr lang="fr-FR" sz="1100" i="1" dirty="0"/>
                <a:t>polymérase</a:t>
              </a:r>
            </a:p>
          </p:txBody>
        </p:sp>
        <p:sp>
          <p:nvSpPr>
            <p:cNvPr id="54" name="ZoneTexte 53"/>
            <p:cNvSpPr txBox="1"/>
            <p:nvPr/>
          </p:nvSpPr>
          <p:spPr>
            <a:xfrm>
              <a:off x="553439" y="5238929"/>
              <a:ext cx="2421699" cy="259045"/>
            </a:xfrm>
            <a:prstGeom prst="rect">
              <a:avLst/>
            </a:prstGeom>
            <a:solidFill>
              <a:schemeClr val="bg1"/>
            </a:solidFill>
          </p:spPr>
          <p:txBody>
            <a:bodyPr wrap="square" rtlCol="0">
              <a:spAutoFit/>
            </a:bodyPr>
            <a:lstStyle/>
            <a:p>
              <a:pPr algn="r">
                <a:lnSpc>
                  <a:spcPts val="1300"/>
                </a:lnSpc>
              </a:pPr>
              <a:r>
                <a:rPr lang="fr-FR" sz="1100" dirty="0"/>
                <a:t>réparation des </a:t>
              </a:r>
              <a:r>
                <a:rPr lang="fr-FR" sz="1100" dirty="0" err="1"/>
                <a:t>mismatchs</a:t>
              </a:r>
              <a:r>
                <a:rPr lang="fr-FR" sz="1100" dirty="0"/>
                <a:t>            </a:t>
              </a:r>
            </a:p>
          </p:txBody>
        </p:sp>
        <p:cxnSp>
          <p:nvCxnSpPr>
            <p:cNvPr id="4" name="Connecteur droit 3"/>
            <p:cNvCxnSpPr/>
            <p:nvPr/>
          </p:nvCxnSpPr>
          <p:spPr>
            <a:xfrm>
              <a:off x="4983118" y="4258428"/>
              <a:ext cx="659442" cy="0"/>
            </a:xfrm>
            <a:prstGeom prst="line">
              <a:avLst/>
            </a:prstGeom>
            <a:ln w="28575">
              <a:solidFill>
                <a:srgbClr val="2FD543"/>
              </a:solidFill>
              <a:prstDash val="sysDot"/>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2190478" y="6418502"/>
              <a:ext cx="1728192" cy="276999"/>
            </a:xfrm>
            <a:prstGeom prst="rect">
              <a:avLst/>
            </a:prstGeom>
            <a:solidFill>
              <a:schemeClr val="bg1"/>
            </a:solidFill>
          </p:spPr>
          <p:txBody>
            <a:bodyPr wrap="square" rtlCol="0">
              <a:spAutoFit/>
            </a:bodyPr>
            <a:lstStyle/>
            <a:p>
              <a:pPr algn="ctr"/>
              <a:r>
                <a:rPr lang="fr-FR" sz="1100" i="1" dirty="0">
                  <a:solidFill>
                    <a:srgbClr val="0033CC"/>
                  </a:solidFill>
                </a:rPr>
                <a:t>A</a:t>
              </a:r>
              <a:r>
                <a:rPr lang="fr-FR" sz="1200" dirty="0"/>
                <a:t> est devenu </a:t>
              </a:r>
              <a:r>
                <a:rPr lang="fr-FR" sz="1200" i="1" dirty="0">
                  <a:solidFill>
                    <a:srgbClr val="FF0000"/>
                  </a:solidFill>
                </a:rPr>
                <a:t>a</a:t>
              </a:r>
            </a:p>
          </p:txBody>
        </p:sp>
        <p:sp>
          <p:nvSpPr>
            <p:cNvPr id="11" name="Rectangle 10"/>
            <p:cNvSpPr/>
            <p:nvPr/>
          </p:nvSpPr>
          <p:spPr>
            <a:xfrm>
              <a:off x="4983118" y="3799159"/>
              <a:ext cx="3395746" cy="164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ZoneTexte 54"/>
            <p:cNvSpPr txBox="1"/>
            <p:nvPr/>
          </p:nvSpPr>
          <p:spPr>
            <a:xfrm>
              <a:off x="5701122" y="3484400"/>
              <a:ext cx="2404093" cy="425758"/>
            </a:xfrm>
            <a:prstGeom prst="rect">
              <a:avLst/>
            </a:prstGeom>
            <a:noFill/>
          </p:spPr>
          <p:txBody>
            <a:bodyPr wrap="square" rtlCol="0">
              <a:spAutoFit/>
            </a:bodyPr>
            <a:lstStyle/>
            <a:p>
              <a:pPr algn="ctr">
                <a:lnSpc>
                  <a:spcPts val="1300"/>
                </a:lnSpc>
              </a:pPr>
              <a:r>
                <a:rPr lang="fr-FR" sz="1100" dirty="0">
                  <a:solidFill>
                    <a:srgbClr val="FF0000"/>
                  </a:solidFill>
                </a:rPr>
                <a:t>polymérase répare le 2</a:t>
              </a:r>
              <a:r>
                <a:rPr lang="fr-FR" sz="1100" baseline="30000" dirty="0">
                  <a:solidFill>
                    <a:srgbClr val="FF0000"/>
                  </a:solidFill>
                </a:rPr>
                <a:t>ème </a:t>
              </a:r>
              <a:r>
                <a:rPr lang="fr-FR" sz="1100" dirty="0">
                  <a:solidFill>
                    <a:srgbClr val="FF0000"/>
                  </a:solidFill>
                </a:rPr>
                <a:t>brin </a:t>
              </a:r>
            </a:p>
            <a:p>
              <a:pPr algn="ctr">
                <a:lnSpc>
                  <a:spcPts val="1300"/>
                </a:lnSpc>
              </a:pPr>
              <a:r>
                <a:rPr lang="fr-FR" sz="1100" dirty="0">
                  <a:solidFill>
                    <a:srgbClr val="FF0000"/>
                  </a:solidFill>
                </a:rPr>
                <a:t>bleu avec le 2</a:t>
              </a:r>
              <a:r>
                <a:rPr lang="fr-FR" sz="1100" baseline="30000" dirty="0">
                  <a:solidFill>
                    <a:srgbClr val="FF0000"/>
                  </a:solidFill>
                </a:rPr>
                <a:t>ème</a:t>
              </a:r>
              <a:r>
                <a:rPr lang="fr-FR" sz="1100" dirty="0">
                  <a:solidFill>
                    <a:srgbClr val="FF0000"/>
                  </a:solidFill>
                </a:rPr>
                <a:t> brin rouge</a:t>
              </a:r>
            </a:p>
          </p:txBody>
        </p:sp>
        <p:sp>
          <p:nvSpPr>
            <p:cNvPr id="12" name="Rectangle 11"/>
            <p:cNvSpPr/>
            <p:nvPr/>
          </p:nvSpPr>
          <p:spPr>
            <a:xfrm>
              <a:off x="6643403" y="4178259"/>
              <a:ext cx="1883304" cy="160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6680991" y="4869160"/>
              <a:ext cx="1625865"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p:cNvCxnSpPr/>
            <p:nvPr/>
          </p:nvCxnSpPr>
          <p:spPr>
            <a:xfrm flipH="1">
              <a:off x="5837151" y="3746636"/>
              <a:ext cx="216831" cy="3007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a:off x="670116" y="960000"/>
              <a:ext cx="186205" cy="172985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rot="245639">
              <a:off x="631663" y="1187960"/>
              <a:ext cx="328554" cy="1169551"/>
            </a:xfrm>
            <a:prstGeom prst="rect">
              <a:avLst/>
            </a:prstGeom>
            <a:solidFill>
              <a:schemeClr val="bg1"/>
            </a:solidFill>
          </p:spPr>
          <p:txBody>
            <a:bodyPr wrap="square" rtlCol="0">
              <a:spAutoFit/>
            </a:bodyPr>
            <a:lstStyle/>
            <a:p>
              <a:pPr>
                <a:lnSpc>
                  <a:spcPts val="1400"/>
                </a:lnSpc>
              </a:pPr>
              <a:r>
                <a:rPr lang="fr-FR" sz="1400" b="1" i="1" dirty="0">
                  <a:solidFill>
                    <a:srgbClr val="0066FF"/>
                  </a:solidFill>
                  <a:cs typeface="DokChampa" pitchFamily="34" charset="-34"/>
                </a:rPr>
                <a:t>X</a:t>
              </a:r>
            </a:p>
            <a:p>
              <a:pPr>
                <a:lnSpc>
                  <a:spcPts val="1400"/>
                </a:lnSpc>
              </a:pPr>
              <a:endParaRPr lang="fr-FR" sz="1400" b="1" i="1" dirty="0">
                <a:solidFill>
                  <a:srgbClr val="0066FF"/>
                </a:solidFill>
                <a:cs typeface="DokChampa" pitchFamily="34" charset="-34"/>
              </a:endParaRPr>
            </a:p>
            <a:p>
              <a:pPr>
                <a:lnSpc>
                  <a:spcPts val="1400"/>
                </a:lnSpc>
              </a:pPr>
              <a:r>
                <a:rPr lang="fr-FR" sz="1400" b="1" i="1" dirty="0">
                  <a:solidFill>
                    <a:srgbClr val="0066FF"/>
                  </a:solidFill>
                  <a:cs typeface="DokChampa" pitchFamily="34" charset="-34"/>
                </a:rPr>
                <a:t>A  </a:t>
              </a:r>
            </a:p>
            <a:p>
              <a:pPr>
                <a:lnSpc>
                  <a:spcPts val="1400"/>
                </a:lnSpc>
              </a:pPr>
              <a:r>
                <a:rPr lang="fr-FR" sz="1400" b="1" i="1" dirty="0">
                  <a:solidFill>
                    <a:srgbClr val="0066FF"/>
                  </a:solidFill>
                  <a:cs typeface="DokChampa" pitchFamily="34" charset="-34"/>
                </a:rPr>
                <a:t>B      </a:t>
              </a:r>
            </a:p>
            <a:p>
              <a:pPr>
                <a:lnSpc>
                  <a:spcPts val="1400"/>
                </a:lnSpc>
              </a:pPr>
              <a:endParaRPr lang="fr-FR" sz="1400" b="1" i="1" dirty="0">
                <a:solidFill>
                  <a:srgbClr val="0066FF"/>
                </a:solidFill>
                <a:cs typeface="DokChampa" pitchFamily="34" charset="-34"/>
              </a:endParaRPr>
            </a:p>
            <a:p>
              <a:pPr>
                <a:lnSpc>
                  <a:spcPts val="1400"/>
                </a:lnSpc>
              </a:pPr>
              <a:r>
                <a:rPr lang="fr-FR" sz="1400" b="1" i="1" dirty="0">
                  <a:solidFill>
                    <a:srgbClr val="0066FF"/>
                  </a:solidFill>
                  <a:cs typeface="DokChampa" pitchFamily="34" charset="-34"/>
                </a:rPr>
                <a:t>Y</a:t>
              </a:r>
            </a:p>
          </p:txBody>
        </p:sp>
        <p:cxnSp>
          <p:nvCxnSpPr>
            <p:cNvPr id="88" name="Connecteur droit 87"/>
            <p:cNvCxnSpPr/>
            <p:nvPr/>
          </p:nvCxnSpPr>
          <p:spPr>
            <a:xfrm flipH="1">
              <a:off x="910758" y="960000"/>
              <a:ext cx="193760" cy="176544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rot="315608">
              <a:off x="885924" y="1229473"/>
              <a:ext cx="269717" cy="1169551"/>
            </a:xfrm>
            <a:prstGeom prst="rect">
              <a:avLst/>
            </a:prstGeom>
            <a:solidFill>
              <a:schemeClr val="bg1"/>
            </a:solidFill>
          </p:spPr>
          <p:txBody>
            <a:bodyPr wrap="square" rtlCol="0">
              <a:spAutoFit/>
            </a:bodyPr>
            <a:lstStyle/>
            <a:p>
              <a:pPr>
                <a:lnSpc>
                  <a:spcPts val="1400"/>
                </a:lnSpc>
              </a:pPr>
              <a:r>
                <a:rPr lang="fr-FR" sz="1400" b="1" i="1" dirty="0">
                  <a:solidFill>
                    <a:srgbClr val="FF0000"/>
                  </a:solidFill>
                  <a:cs typeface="DokChampa" pitchFamily="34" charset="-34"/>
                </a:rPr>
                <a:t>x</a:t>
              </a:r>
            </a:p>
            <a:p>
              <a:pPr>
                <a:lnSpc>
                  <a:spcPts val="1400"/>
                </a:lnSpc>
              </a:pPr>
              <a:endParaRPr lang="fr-FR" sz="1400" b="1" i="1" dirty="0">
                <a:solidFill>
                  <a:srgbClr val="FF0000"/>
                </a:solidFill>
                <a:cs typeface="DokChampa" pitchFamily="34" charset="-34"/>
              </a:endParaRPr>
            </a:p>
            <a:p>
              <a:pPr>
                <a:lnSpc>
                  <a:spcPts val="1400"/>
                </a:lnSpc>
              </a:pPr>
              <a:r>
                <a:rPr lang="fr-FR" sz="1400" b="1" i="1" dirty="0">
                  <a:solidFill>
                    <a:srgbClr val="FF0000"/>
                  </a:solidFill>
                  <a:cs typeface="DokChampa" pitchFamily="34" charset="-34"/>
                </a:rPr>
                <a:t>a </a:t>
              </a:r>
            </a:p>
            <a:p>
              <a:pPr>
                <a:lnSpc>
                  <a:spcPts val="1400"/>
                </a:lnSpc>
              </a:pPr>
              <a:r>
                <a:rPr lang="fr-FR" sz="1400" b="1" i="1" dirty="0">
                  <a:solidFill>
                    <a:srgbClr val="FF0000"/>
                  </a:solidFill>
                  <a:cs typeface="DokChampa" pitchFamily="34" charset="-34"/>
                </a:rPr>
                <a:t>b</a:t>
              </a:r>
            </a:p>
            <a:p>
              <a:pPr>
                <a:lnSpc>
                  <a:spcPts val="1400"/>
                </a:lnSpc>
              </a:pPr>
              <a:r>
                <a:rPr lang="fr-FR" sz="1400" b="1" i="1" dirty="0">
                  <a:solidFill>
                    <a:srgbClr val="FF0000"/>
                  </a:solidFill>
                  <a:cs typeface="DokChampa" pitchFamily="34" charset="-34"/>
                </a:rPr>
                <a:t> </a:t>
              </a:r>
            </a:p>
            <a:p>
              <a:pPr>
                <a:lnSpc>
                  <a:spcPts val="1400"/>
                </a:lnSpc>
              </a:pPr>
              <a:r>
                <a:rPr lang="fr-FR" sz="1400" b="1" i="1" dirty="0">
                  <a:solidFill>
                    <a:srgbClr val="FF0000"/>
                  </a:solidFill>
                  <a:cs typeface="DokChampa" pitchFamily="34" charset="-34"/>
                </a:rPr>
                <a:t>y</a:t>
              </a:r>
            </a:p>
          </p:txBody>
        </p:sp>
        <p:sp>
          <p:nvSpPr>
            <p:cNvPr id="89" name="Rectangle 88"/>
            <p:cNvSpPr/>
            <p:nvPr/>
          </p:nvSpPr>
          <p:spPr>
            <a:xfrm>
              <a:off x="5474237" y="4507072"/>
              <a:ext cx="1625865"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5716482" y="4408358"/>
              <a:ext cx="570687" cy="276999"/>
            </a:xfrm>
            <a:prstGeom prst="rect">
              <a:avLst/>
            </a:prstGeom>
            <a:noFill/>
          </p:spPr>
          <p:txBody>
            <a:bodyPr wrap="square" rtlCol="0">
              <a:spAutoFit/>
            </a:bodyPr>
            <a:lstStyle/>
            <a:p>
              <a:r>
                <a:rPr lang="fr-FR" sz="1200" i="1" dirty="0">
                  <a:solidFill>
                    <a:srgbClr val="0033CC"/>
                  </a:solidFill>
                </a:rPr>
                <a:t>B</a:t>
              </a:r>
              <a:r>
                <a:rPr lang="fr-FR" sz="1200" b="1" i="1" dirty="0">
                  <a:solidFill>
                    <a:srgbClr val="0066FF"/>
                  </a:solidFill>
                </a:rPr>
                <a:t>/</a:t>
              </a:r>
              <a:r>
                <a:rPr lang="fr-FR" sz="1200" i="1" dirty="0">
                  <a:solidFill>
                    <a:srgbClr val="FF0000"/>
                  </a:solidFill>
                </a:rPr>
                <a:t>b</a:t>
              </a:r>
            </a:p>
          </p:txBody>
        </p:sp>
        <p:sp>
          <p:nvSpPr>
            <p:cNvPr id="90" name="ZoneTexte 89"/>
            <p:cNvSpPr txBox="1"/>
            <p:nvPr/>
          </p:nvSpPr>
          <p:spPr>
            <a:xfrm>
              <a:off x="2769231" y="4809675"/>
              <a:ext cx="570687" cy="276999"/>
            </a:xfrm>
            <a:prstGeom prst="rect">
              <a:avLst/>
            </a:prstGeom>
            <a:noFill/>
          </p:spPr>
          <p:txBody>
            <a:bodyPr wrap="square" rtlCol="0">
              <a:spAutoFit/>
            </a:bodyPr>
            <a:lstStyle/>
            <a:p>
              <a:r>
                <a:rPr lang="fr-FR" sz="1200" i="1" dirty="0">
                  <a:solidFill>
                    <a:srgbClr val="0033CC"/>
                  </a:solidFill>
                </a:rPr>
                <a:t>A</a:t>
              </a:r>
              <a:r>
                <a:rPr lang="fr-FR" sz="1200" b="1" i="1" dirty="0">
                  <a:solidFill>
                    <a:srgbClr val="0066FF"/>
                  </a:solidFill>
                </a:rPr>
                <a:t>/</a:t>
              </a:r>
              <a:r>
                <a:rPr lang="fr-FR" sz="1200" i="1" dirty="0">
                  <a:solidFill>
                    <a:srgbClr val="FF0000"/>
                  </a:solidFill>
                </a:rPr>
                <a:t>a</a:t>
              </a:r>
            </a:p>
          </p:txBody>
        </p:sp>
        <p:sp>
          <p:nvSpPr>
            <p:cNvPr id="91" name="ZoneTexte 90"/>
            <p:cNvSpPr txBox="1"/>
            <p:nvPr/>
          </p:nvSpPr>
          <p:spPr>
            <a:xfrm>
              <a:off x="5233935" y="5600273"/>
              <a:ext cx="570687" cy="276999"/>
            </a:xfrm>
            <a:prstGeom prst="rect">
              <a:avLst/>
            </a:prstGeom>
            <a:noFill/>
          </p:spPr>
          <p:txBody>
            <a:bodyPr wrap="square" rtlCol="0">
              <a:spAutoFit/>
            </a:bodyPr>
            <a:lstStyle/>
            <a:p>
              <a:r>
                <a:rPr lang="fr-FR" sz="1200" i="1" dirty="0">
                  <a:solidFill>
                    <a:srgbClr val="0033CC"/>
                  </a:solidFill>
                </a:rPr>
                <a:t>A</a:t>
              </a:r>
              <a:r>
                <a:rPr lang="fr-FR" sz="1200" b="1" i="1" dirty="0">
                  <a:solidFill>
                    <a:srgbClr val="0066FF"/>
                  </a:solidFill>
                </a:rPr>
                <a:t>/</a:t>
              </a:r>
              <a:r>
                <a:rPr lang="fr-FR" sz="1200" i="1" dirty="0">
                  <a:solidFill>
                    <a:srgbClr val="FF0000"/>
                  </a:solidFill>
                </a:rPr>
                <a:t>a</a:t>
              </a:r>
            </a:p>
          </p:txBody>
        </p:sp>
        <p:sp>
          <p:nvSpPr>
            <p:cNvPr id="93" name="ZoneTexte 92"/>
            <p:cNvSpPr txBox="1"/>
            <p:nvPr/>
          </p:nvSpPr>
          <p:spPr>
            <a:xfrm>
              <a:off x="4352659" y="6418502"/>
              <a:ext cx="2996589" cy="276999"/>
            </a:xfrm>
            <a:prstGeom prst="rect">
              <a:avLst/>
            </a:prstGeom>
            <a:solidFill>
              <a:schemeClr val="bg1"/>
            </a:solidFill>
          </p:spPr>
          <p:txBody>
            <a:bodyPr wrap="square" rtlCol="0">
              <a:spAutoFit/>
            </a:bodyPr>
            <a:lstStyle/>
            <a:p>
              <a:pPr algn="ctr"/>
              <a:r>
                <a:rPr lang="fr-FR" sz="1200" dirty="0"/>
                <a:t>2 zones de conversion génique + 1c.o</a:t>
              </a:r>
            </a:p>
          </p:txBody>
        </p:sp>
        <p:sp>
          <p:nvSpPr>
            <p:cNvPr id="39" name="Rectangle 38"/>
            <p:cNvSpPr/>
            <p:nvPr/>
          </p:nvSpPr>
          <p:spPr>
            <a:xfrm>
              <a:off x="5461465" y="5328177"/>
              <a:ext cx="2019686" cy="129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Accolade fermante 39"/>
            <p:cNvSpPr/>
            <p:nvPr/>
          </p:nvSpPr>
          <p:spPr>
            <a:xfrm>
              <a:off x="6826154" y="4685357"/>
              <a:ext cx="289827" cy="1336143"/>
            </a:xfrm>
            <a:prstGeom prst="rightBrace">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1" name="ZoneTexte 40"/>
            <p:cNvSpPr txBox="1"/>
            <p:nvPr/>
          </p:nvSpPr>
          <p:spPr>
            <a:xfrm>
              <a:off x="6880447" y="5006813"/>
              <a:ext cx="1935658" cy="892552"/>
            </a:xfrm>
            <a:prstGeom prst="rect">
              <a:avLst/>
            </a:prstGeom>
            <a:noFill/>
          </p:spPr>
          <p:txBody>
            <a:bodyPr wrap="square" rtlCol="0">
              <a:spAutoFit/>
            </a:bodyPr>
            <a:lstStyle/>
            <a:p>
              <a:pPr algn="ctr"/>
              <a:r>
                <a:rPr lang="fr-FR" sz="1200" dirty="0">
                  <a:solidFill>
                    <a:srgbClr val="FF0000"/>
                  </a:solidFill>
                </a:rPr>
                <a:t>résolution de la 2ème structure en X</a:t>
              </a:r>
            </a:p>
            <a:p>
              <a:pPr algn="ctr"/>
              <a:endParaRPr lang="fr-FR" sz="400" dirty="0">
                <a:solidFill>
                  <a:srgbClr val="FF0000"/>
                </a:solidFill>
              </a:endParaRPr>
            </a:p>
            <a:p>
              <a:pPr algn="ctr"/>
              <a:r>
                <a:rPr lang="fr-FR" sz="1200" b="1" dirty="0">
                  <a:solidFill>
                    <a:srgbClr val="FF0000"/>
                  </a:solidFill>
                </a:rPr>
                <a:t> Le modèle de </a:t>
              </a:r>
              <a:r>
                <a:rPr lang="fr-FR" sz="1200" b="1" dirty="0" err="1" smtClean="0">
                  <a:solidFill>
                    <a:srgbClr val="FF0000"/>
                  </a:solidFill>
                </a:rPr>
                <a:t>Holliday</a:t>
              </a:r>
              <a:endParaRPr lang="fr-FR" sz="1200" b="1" dirty="0" smtClean="0">
                <a:solidFill>
                  <a:srgbClr val="FF0000"/>
                </a:solidFill>
              </a:endParaRPr>
            </a:p>
            <a:p>
              <a:pPr algn="ctr"/>
              <a:r>
                <a:rPr lang="fr-FR" sz="1200" dirty="0" smtClean="0"/>
                <a:t> </a:t>
              </a:r>
              <a:r>
                <a:rPr lang="fr-FR" sz="1100" i="1" dirty="0" smtClean="0"/>
                <a:t>(cours V sur les haploïdes)</a:t>
              </a:r>
              <a:endParaRPr lang="fr-FR" sz="1100" i="1" dirty="0"/>
            </a:p>
          </p:txBody>
        </p:sp>
        <p:sp>
          <p:nvSpPr>
            <p:cNvPr id="44" name="ZoneTexte 43"/>
            <p:cNvSpPr txBox="1"/>
            <p:nvPr/>
          </p:nvSpPr>
          <p:spPr>
            <a:xfrm>
              <a:off x="2164731" y="6097945"/>
              <a:ext cx="1984704" cy="338554"/>
            </a:xfrm>
            <a:prstGeom prst="rect">
              <a:avLst/>
            </a:prstGeom>
            <a:solidFill>
              <a:schemeClr val="bg1"/>
            </a:solidFill>
          </p:spPr>
          <p:txBody>
            <a:bodyPr wrap="square" rtlCol="0">
              <a:spAutoFit/>
            </a:bodyPr>
            <a:lstStyle/>
            <a:p>
              <a:pPr algn="ctr"/>
              <a:r>
                <a:rPr lang="fr-FR" sz="1600" b="1" dirty="0"/>
                <a:t>conversion génique</a:t>
              </a:r>
            </a:p>
          </p:txBody>
        </p:sp>
        <p:sp>
          <p:nvSpPr>
            <p:cNvPr id="94" name="ZoneTexte 93"/>
            <p:cNvSpPr txBox="1"/>
            <p:nvPr/>
          </p:nvSpPr>
          <p:spPr>
            <a:xfrm>
              <a:off x="4673212" y="6099134"/>
              <a:ext cx="1984704" cy="338554"/>
            </a:xfrm>
            <a:prstGeom prst="rect">
              <a:avLst/>
            </a:prstGeom>
            <a:solidFill>
              <a:schemeClr val="bg1"/>
            </a:solidFill>
          </p:spPr>
          <p:txBody>
            <a:bodyPr wrap="square" rtlCol="0">
              <a:spAutoFit/>
            </a:bodyPr>
            <a:lstStyle/>
            <a:p>
              <a:pPr algn="ctr"/>
              <a:r>
                <a:rPr lang="fr-FR" sz="1600" b="1" dirty="0"/>
                <a:t>crossing-over</a:t>
              </a:r>
            </a:p>
          </p:txBody>
        </p:sp>
        <p:sp>
          <p:nvSpPr>
            <p:cNvPr id="92" name="ZoneTexte 91"/>
            <p:cNvSpPr txBox="1"/>
            <p:nvPr/>
          </p:nvSpPr>
          <p:spPr>
            <a:xfrm>
              <a:off x="5565609" y="5918569"/>
              <a:ext cx="570687" cy="276999"/>
            </a:xfrm>
            <a:prstGeom prst="rect">
              <a:avLst/>
            </a:prstGeom>
            <a:noFill/>
          </p:spPr>
          <p:txBody>
            <a:bodyPr wrap="square" rtlCol="0">
              <a:spAutoFit/>
            </a:bodyPr>
            <a:lstStyle/>
            <a:p>
              <a:pPr algn="ctr"/>
              <a:r>
                <a:rPr lang="fr-FR" sz="1200" i="1" dirty="0">
                  <a:solidFill>
                    <a:srgbClr val="0033CC"/>
                  </a:solidFill>
                </a:rPr>
                <a:t>B</a:t>
              </a:r>
              <a:r>
                <a:rPr lang="fr-FR" sz="1200" b="1" i="1" dirty="0">
                  <a:solidFill>
                    <a:srgbClr val="0066FF"/>
                  </a:solidFill>
                </a:rPr>
                <a:t>/</a:t>
              </a:r>
              <a:r>
                <a:rPr lang="fr-FR" sz="1200" i="1" dirty="0">
                  <a:solidFill>
                    <a:srgbClr val="FF0000"/>
                  </a:solidFill>
                </a:rPr>
                <a:t>b</a:t>
              </a:r>
            </a:p>
          </p:txBody>
        </p:sp>
        <p:cxnSp>
          <p:nvCxnSpPr>
            <p:cNvPr id="46" name="Connecteur droit 45"/>
            <p:cNvCxnSpPr/>
            <p:nvPr/>
          </p:nvCxnSpPr>
          <p:spPr>
            <a:xfrm flipH="1">
              <a:off x="4352661" y="3284984"/>
              <a:ext cx="353795" cy="3600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5" name="ZoneTexte 94"/>
            <p:cNvSpPr txBox="1"/>
            <p:nvPr/>
          </p:nvSpPr>
          <p:spPr>
            <a:xfrm>
              <a:off x="4654116" y="831784"/>
              <a:ext cx="570687" cy="276999"/>
            </a:xfrm>
            <a:prstGeom prst="rect">
              <a:avLst/>
            </a:prstGeom>
            <a:noFill/>
          </p:spPr>
          <p:txBody>
            <a:bodyPr wrap="square" rtlCol="0">
              <a:spAutoFit/>
            </a:bodyPr>
            <a:lstStyle/>
            <a:p>
              <a:r>
                <a:rPr lang="fr-FR" sz="1200" i="1" dirty="0">
                  <a:solidFill>
                    <a:srgbClr val="0033CC"/>
                  </a:solidFill>
                </a:rPr>
                <a:t>B</a:t>
              </a:r>
            </a:p>
          </p:txBody>
        </p:sp>
        <p:sp>
          <p:nvSpPr>
            <p:cNvPr id="97" name="ZoneTexte 96"/>
            <p:cNvSpPr txBox="1"/>
            <p:nvPr/>
          </p:nvSpPr>
          <p:spPr>
            <a:xfrm>
              <a:off x="4648087" y="1995362"/>
              <a:ext cx="254756" cy="276999"/>
            </a:xfrm>
            <a:prstGeom prst="rect">
              <a:avLst/>
            </a:prstGeom>
            <a:noFill/>
          </p:spPr>
          <p:txBody>
            <a:bodyPr wrap="square" rtlCol="0">
              <a:spAutoFit/>
            </a:bodyPr>
            <a:lstStyle/>
            <a:p>
              <a:r>
                <a:rPr lang="fr-FR" sz="1200" i="1" dirty="0">
                  <a:solidFill>
                    <a:srgbClr val="FF0000"/>
                  </a:solidFill>
                </a:rPr>
                <a:t>b</a:t>
              </a:r>
            </a:p>
          </p:txBody>
        </p:sp>
        <p:sp>
          <p:nvSpPr>
            <p:cNvPr id="3" name="Rectangle 2"/>
            <p:cNvSpPr/>
            <p:nvPr/>
          </p:nvSpPr>
          <p:spPr>
            <a:xfrm flipH="1">
              <a:off x="4488547" y="2865822"/>
              <a:ext cx="69244" cy="81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p:cNvSpPr/>
            <p:nvPr/>
          </p:nvSpPr>
          <p:spPr>
            <a:xfrm>
              <a:off x="4557791" y="2865823"/>
              <a:ext cx="144016" cy="103510"/>
            </a:xfrm>
            <a:prstGeom prst="ellipse">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p:cNvCxnSpPr/>
            <p:nvPr/>
          </p:nvCxnSpPr>
          <p:spPr>
            <a:xfrm flipH="1" flipV="1">
              <a:off x="4081005" y="3476281"/>
              <a:ext cx="68432" cy="168743"/>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8" name="ZoneTexte 37"/>
            <p:cNvSpPr txBox="1"/>
            <p:nvPr/>
          </p:nvSpPr>
          <p:spPr>
            <a:xfrm>
              <a:off x="5375263" y="2824097"/>
              <a:ext cx="1204421" cy="264752"/>
            </a:xfrm>
            <a:prstGeom prst="rect">
              <a:avLst/>
            </a:prstGeom>
            <a:solidFill>
              <a:schemeClr val="bg1"/>
            </a:solidFill>
          </p:spPr>
          <p:txBody>
            <a:bodyPr wrap="square" rtlCol="0">
              <a:spAutoFit/>
            </a:bodyPr>
            <a:lstStyle/>
            <a:p>
              <a:pPr>
                <a:lnSpc>
                  <a:spcPts val="1300"/>
                </a:lnSpc>
              </a:pPr>
              <a:r>
                <a:rPr lang="fr-FR" sz="1100" dirty="0" err="1"/>
                <a:t>hétéroduplex</a:t>
              </a:r>
              <a:endParaRPr lang="fr-FR" sz="1100" dirty="0"/>
            </a:p>
          </p:txBody>
        </p:sp>
        <p:sp>
          <p:nvSpPr>
            <p:cNvPr id="8" name="ZoneTexte 7"/>
            <p:cNvSpPr txBox="1"/>
            <p:nvPr/>
          </p:nvSpPr>
          <p:spPr>
            <a:xfrm>
              <a:off x="5541792" y="1772240"/>
              <a:ext cx="2232248" cy="261610"/>
            </a:xfrm>
            <a:prstGeom prst="rect">
              <a:avLst/>
            </a:prstGeom>
            <a:noFill/>
          </p:spPr>
          <p:txBody>
            <a:bodyPr wrap="square" rtlCol="0">
              <a:spAutoFit/>
            </a:bodyPr>
            <a:lstStyle/>
            <a:p>
              <a:r>
                <a:rPr lang="fr-FR" sz="1100" dirty="0"/>
                <a:t>extrémités 3’ sortantes</a:t>
              </a:r>
            </a:p>
          </p:txBody>
        </p:sp>
        <p:sp>
          <p:nvSpPr>
            <p:cNvPr id="15" name="Rectangle 14"/>
            <p:cNvSpPr/>
            <p:nvPr/>
          </p:nvSpPr>
          <p:spPr>
            <a:xfrm>
              <a:off x="1656901" y="3792925"/>
              <a:ext cx="1957214" cy="143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ZoneTexte 51"/>
            <p:cNvSpPr txBox="1"/>
            <p:nvPr/>
          </p:nvSpPr>
          <p:spPr>
            <a:xfrm>
              <a:off x="1001547" y="3697129"/>
              <a:ext cx="1977425" cy="259045"/>
            </a:xfrm>
            <a:prstGeom prst="rect">
              <a:avLst/>
            </a:prstGeom>
            <a:solidFill>
              <a:schemeClr val="bg1"/>
            </a:solidFill>
          </p:spPr>
          <p:txBody>
            <a:bodyPr wrap="square" rtlCol="0">
              <a:spAutoFit/>
            </a:bodyPr>
            <a:lstStyle/>
            <a:p>
              <a:pPr algn="r">
                <a:lnSpc>
                  <a:spcPts val="1300"/>
                </a:lnSpc>
              </a:pPr>
              <a:r>
                <a:rPr lang="fr-FR" sz="1100" dirty="0"/>
                <a:t>dissociation de l’</a:t>
              </a:r>
              <a:r>
                <a:rPr lang="fr-FR" sz="1100" dirty="0" err="1"/>
                <a:t>hétéroduplex</a:t>
              </a:r>
              <a:endParaRPr lang="fr-FR" sz="1100" dirty="0"/>
            </a:p>
          </p:txBody>
        </p:sp>
      </p:grpSp>
      <p:sp>
        <p:nvSpPr>
          <p:cNvPr id="5" name="ZoneTexte 4"/>
          <p:cNvSpPr txBox="1"/>
          <p:nvPr/>
        </p:nvSpPr>
        <p:spPr>
          <a:xfrm>
            <a:off x="5962358" y="919353"/>
            <a:ext cx="2088943" cy="430887"/>
          </a:xfrm>
          <a:prstGeom prst="rect">
            <a:avLst/>
          </a:prstGeom>
          <a:noFill/>
        </p:spPr>
        <p:txBody>
          <a:bodyPr wrap="square" rtlCol="0">
            <a:spAutoFit/>
          </a:bodyPr>
          <a:lstStyle/>
          <a:p>
            <a:pPr algn="ctr"/>
            <a:r>
              <a:rPr lang="fr-FR" sz="1100" b="1" dirty="0" smtClean="0">
                <a:solidFill>
                  <a:srgbClr val="FF0000"/>
                </a:solidFill>
              </a:rPr>
              <a:t>Fixation du complexe MNR qui maintient les 2 extrémités</a:t>
            </a:r>
            <a:endParaRPr lang="fr-FR" sz="1100" b="1" dirty="0">
              <a:solidFill>
                <a:srgbClr val="FF0000"/>
              </a:solidFill>
            </a:endParaRPr>
          </a:p>
        </p:txBody>
      </p:sp>
      <p:cxnSp>
        <p:nvCxnSpPr>
          <p:cNvPr id="20" name="Connecteur droit avec flèche 19"/>
          <p:cNvCxnSpPr/>
          <p:nvPr/>
        </p:nvCxnSpPr>
        <p:spPr>
          <a:xfrm flipH="1">
            <a:off x="5584478" y="1186833"/>
            <a:ext cx="551818" cy="1701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4706783" y="2754664"/>
            <a:ext cx="0" cy="89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Connecteur droit 97"/>
          <p:cNvCxnSpPr/>
          <p:nvPr/>
        </p:nvCxnSpPr>
        <p:spPr>
          <a:xfrm>
            <a:off x="4701807" y="3482460"/>
            <a:ext cx="0" cy="89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Connecteur droit 98"/>
          <p:cNvCxnSpPr/>
          <p:nvPr/>
        </p:nvCxnSpPr>
        <p:spPr>
          <a:xfrm>
            <a:off x="4788024" y="2754664"/>
            <a:ext cx="0" cy="89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Connecteur droit 99"/>
          <p:cNvCxnSpPr/>
          <p:nvPr/>
        </p:nvCxnSpPr>
        <p:spPr>
          <a:xfrm>
            <a:off x="4860032" y="2754664"/>
            <a:ext cx="0" cy="89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Connecteur droit 100"/>
          <p:cNvCxnSpPr/>
          <p:nvPr/>
        </p:nvCxnSpPr>
        <p:spPr>
          <a:xfrm>
            <a:off x="4557791" y="3464982"/>
            <a:ext cx="0" cy="89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Connecteur droit 101"/>
          <p:cNvCxnSpPr/>
          <p:nvPr/>
        </p:nvCxnSpPr>
        <p:spPr>
          <a:xfrm>
            <a:off x="4613821" y="3482460"/>
            <a:ext cx="0" cy="89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Connecteur droit 102"/>
          <p:cNvCxnSpPr/>
          <p:nvPr/>
        </p:nvCxnSpPr>
        <p:spPr>
          <a:xfrm>
            <a:off x="4781088" y="3464982"/>
            <a:ext cx="0" cy="89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Connecteur droit 103"/>
          <p:cNvCxnSpPr/>
          <p:nvPr/>
        </p:nvCxnSpPr>
        <p:spPr>
          <a:xfrm>
            <a:off x="4869924" y="3482460"/>
            <a:ext cx="0" cy="89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Connecteur droit 104"/>
          <p:cNvCxnSpPr/>
          <p:nvPr/>
        </p:nvCxnSpPr>
        <p:spPr>
          <a:xfrm>
            <a:off x="4902843" y="2763912"/>
            <a:ext cx="0" cy="8902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2125214"/>
      </p:ext>
    </p:extLst>
  </p:cSld>
  <p:clrMapOvr>
    <a:masterClrMapping/>
  </p:clrMapOvr>
  <mc:AlternateContent xmlns:mc="http://schemas.openxmlformats.org/markup-compatibility/2006" xmlns:p14="http://schemas.microsoft.com/office/powerpoint/2010/main">
    <mc:Choice Requires="p14">
      <p:transition spd="slow" p14:dur="2000" advTm="374994"/>
    </mc:Choice>
    <mc:Fallback xmlns="">
      <p:transition spd="slow" advTm="374994"/>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Arc 2051"/>
          <p:cNvSpPr/>
          <p:nvPr/>
        </p:nvSpPr>
        <p:spPr>
          <a:xfrm rot="16200000" flipH="1" flipV="1">
            <a:off x="5156466" y="366589"/>
            <a:ext cx="923965" cy="1512167"/>
          </a:xfrm>
          <a:prstGeom prst="arc">
            <a:avLst>
              <a:gd name="adj1" fmla="val 16200000"/>
              <a:gd name="adj2" fmla="val 20156332"/>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46" name="Arc 145"/>
          <p:cNvSpPr/>
          <p:nvPr/>
        </p:nvSpPr>
        <p:spPr>
          <a:xfrm rot="10800000" flipH="1" flipV="1">
            <a:off x="5964057" y="810368"/>
            <a:ext cx="410475" cy="620395"/>
          </a:xfrm>
          <a:prstGeom prst="arc">
            <a:avLst>
              <a:gd name="adj1" fmla="val 16241606"/>
              <a:gd name="adj2" fmla="val 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6" name="Arc 155"/>
          <p:cNvSpPr/>
          <p:nvPr/>
        </p:nvSpPr>
        <p:spPr>
          <a:xfrm rot="16200000" flipH="1">
            <a:off x="6678277" y="1067081"/>
            <a:ext cx="676740" cy="429439"/>
          </a:xfrm>
          <a:prstGeom prst="arc">
            <a:avLst/>
          </a:prstGeom>
          <a:ln w="57150">
            <a:solidFill>
              <a:srgbClr val="3737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5" name="Arc 154"/>
          <p:cNvSpPr/>
          <p:nvPr/>
        </p:nvSpPr>
        <p:spPr>
          <a:xfrm rot="10800000" flipV="1">
            <a:off x="6801927" y="824204"/>
            <a:ext cx="1232707" cy="979748"/>
          </a:xfrm>
          <a:prstGeom prst="arc">
            <a:avLst>
              <a:gd name="adj1" fmla="val 16241606"/>
              <a:gd name="adj2" fmla="val 0"/>
            </a:avLst>
          </a:prstGeom>
          <a:ln w="57150">
            <a:solidFill>
              <a:srgbClr val="3737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2071" name="Groupe 2070"/>
          <p:cNvGrpSpPr/>
          <p:nvPr/>
        </p:nvGrpSpPr>
        <p:grpSpPr>
          <a:xfrm>
            <a:off x="757908" y="332656"/>
            <a:ext cx="7686666" cy="5420345"/>
            <a:chOff x="755576" y="632316"/>
            <a:chExt cx="7686666" cy="5420345"/>
          </a:xfrm>
        </p:grpSpPr>
        <p:sp>
          <p:nvSpPr>
            <p:cNvPr id="153" name="ZoneTexte 152"/>
            <p:cNvSpPr txBox="1"/>
            <p:nvPr/>
          </p:nvSpPr>
          <p:spPr>
            <a:xfrm>
              <a:off x="5215580" y="1576534"/>
              <a:ext cx="3223361" cy="307777"/>
            </a:xfrm>
            <a:prstGeom prst="rect">
              <a:avLst/>
            </a:prstGeom>
            <a:noFill/>
          </p:spPr>
          <p:txBody>
            <a:bodyPr wrap="square" rtlCol="0">
              <a:spAutoFit/>
            </a:bodyPr>
            <a:lstStyle/>
            <a:p>
              <a:r>
                <a:rPr lang="fr-FR" sz="1400" dirty="0">
                  <a:solidFill>
                    <a:srgbClr val="FF0000"/>
                  </a:solidFill>
                </a:rPr>
                <a:t>y                                                              x</a:t>
              </a:r>
            </a:p>
          </p:txBody>
        </p:sp>
        <p:grpSp>
          <p:nvGrpSpPr>
            <p:cNvPr id="2070" name="Groupe 2069"/>
            <p:cNvGrpSpPr/>
            <p:nvPr/>
          </p:nvGrpSpPr>
          <p:grpSpPr>
            <a:xfrm>
              <a:off x="755576" y="632316"/>
              <a:ext cx="7686666" cy="5420345"/>
              <a:chOff x="755576" y="632316"/>
              <a:chExt cx="7686666" cy="5420345"/>
            </a:xfrm>
          </p:grpSpPr>
          <p:grpSp>
            <p:nvGrpSpPr>
              <p:cNvPr id="57" name="Groupe 56"/>
              <p:cNvGrpSpPr/>
              <p:nvPr/>
            </p:nvGrpSpPr>
            <p:grpSpPr>
              <a:xfrm>
                <a:off x="755576" y="632316"/>
                <a:ext cx="7683365" cy="5112569"/>
                <a:chOff x="723034" y="641451"/>
                <a:chExt cx="7683365" cy="5112569"/>
              </a:xfrm>
            </p:grpSpPr>
            <p:grpSp>
              <p:nvGrpSpPr>
                <p:cNvPr id="38" name="Groupe 37"/>
                <p:cNvGrpSpPr/>
                <p:nvPr/>
              </p:nvGrpSpPr>
              <p:grpSpPr>
                <a:xfrm>
                  <a:off x="723034" y="641451"/>
                  <a:ext cx="7683365" cy="5112569"/>
                  <a:chOff x="5063521" y="287364"/>
                  <a:chExt cx="7683365" cy="5112569"/>
                </a:xfrm>
              </p:grpSpPr>
              <p:cxnSp>
                <p:nvCxnSpPr>
                  <p:cNvPr id="263" name="Connecteur droit 262"/>
                  <p:cNvCxnSpPr/>
                  <p:nvPr/>
                </p:nvCxnSpPr>
                <p:spPr>
                  <a:xfrm>
                    <a:off x="9851259" y="4247804"/>
                    <a:ext cx="2421702" cy="0"/>
                  </a:xfrm>
                  <a:prstGeom prst="line">
                    <a:avLst/>
                  </a:prstGeom>
                  <a:ln w="57150">
                    <a:solidFill>
                      <a:srgbClr val="3737FF"/>
                    </a:solidFill>
                  </a:ln>
                </p:spPr>
                <p:style>
                  <a:lnRef idx="1">
                    <a:schemeClr val="accent1"/>
                  </a:lnRef>
                  <a:fillRef idx="0">
                    <a:schemeClr val="accent1"/>
                  </a:fillRef>
                  <a:effectRef idx="0">
                    <a:schemeClr val="accent1"/>
                  </a:effectRef>
                  <a:fontRef idx="minor">
                    <a:schemeClr val="tx1"/>
                  </a:fontRef>
                </p:style>
              </p:cxnSp>
              <p:cxnSp>
                <p:nvCxnSpPr>
                  <p:cNvPr id="277" name="Connecteur droit 276"/>
                  <p:cNvCxnSpPr/>
                  <p:nvPr/>
                </p:nvCxnSpPr>
                <p:spPr>
                  <a:xfrm>
                    <a:off x="9857077" y="4407050"/>
                    <a:ext cx="2500926" cy="0"/>
                  </a:xfrm>
                  <a:prstGeom prst="line">
                    <a:avLst/>
                  </a:prstGeom>
                  <a:ln w="57150">
                    <a:solidFill>
                      <a:srgbClr val="3737FF"/>
                    </a:solidFill>
                  </a:ln>
                </p:spPr>
                <p:style>
                  <a:lnRef idx="1">
                    <a:schemeClr val="accent1"/>
                  </a:lnRef>
                  <a:fillRef idx="0">
                    <a:schemeClr val="accent1"/>
                  </a:fillRef>
                  <a:effectRef idx="0">
                    <a:schemeClr val="accent1"/>
                  </a:effectRef>
                  <a:fontRef idx="minor">
                    <a:schemeClr val="tx1"/>
                  </a:fontRef>
                </p:style>
              </p:cxnSp>
              <p:sp>
                <p:nvSpPr>
                  <p:cNvPr id="276" name="ZoneTexte 275"/>
                  <p:cNvSpPr txBox="1"/>
                  <p:nvPr/>
                </p:nvSpPr>
                <p:spPr>
                  <a:xfrm>
                    <a:off x="9650542" y="3999285"/>
                    <a:ext cx="3096344" cy="307777"/>
                  </a:xfrm>
                  <a:prstGeom prst="rect">
                    <a:avLst/>
                  </a:prstGeom>
                  <a:noFill/>
                </p:spPr>
                <p:txBody>
                  <a:bodyPr wrap="square" rtlCol="0">
                    <a:spAutoFit/>
                  </a:bodyPr>
                  <a:lstStyle/>
                  <a:p>
                    <a:r>
                      <a:rPr lang="fr-FR" sz="1400" dirty="0">
                        <a:solidFill>
                          <a:srgbClr val="3737FF"/>
                        </a:solidFill>
                      </a:rPr>
                      <a:t>X                 A                                            </a:t>
                    </a:r>
                    <a:r>
                      <a:rPr lang="fr-FR" sz="1400" dirty="0">
                        <a:solidFill>
                          <a:srgbClr val="FF0000"/>
                        </a:solidFill>
                      </a:rPr>
                      <a:t>y</a:t>
                    </a:r>
                  </a:p>
                </p:txBody>
              </p:sp>
              <p:cxnSp>
                <p:nvCxnSpPr>
                  <p:cNvPr id="63" name="Connecteur droit 62"/>
                  <p:cNvCxnSpPr/>
                  <p:nvPr/>
                </p:nvCxnSpPr>
                <p:spPr>
                  <a:xfrm>
                    <a:off x="5395765" y="1570534"/>
                    <a:ext cx="1727672" cy="0"/>
                  </a:xfrm>
                  <a:prstGeom prst="line">
                    <a:avLst/>
                  </a:prstGeom>
                  <a:ln w="57150">
                    <a:solidFill>
                      <a:srgbClr val="3737FF"/>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324897" y="1959666"/>
                    <a:ext cx="576064"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p:cNvSpPr/>
                  <p:nvPr/>
                </p:nvSpPr>
                <p:spPr>
                  <a:xfrm>
                    <a:off x="6810347" y="2505888"/>
                    <a:ext cx="626180" cy="2488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Ellipse 64"/>
                  <p:cNvSpPr/>
                  <p:nvPr/>
                </p:nvSpPr>
                <p:spPr>
                  <a:xfrm>
                    <a:off x="6687230" y="619084"/>
                    <a:ext cx="155322" cy="1440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2"/>
                  <p:cNvCxnSpPr/>
                  <p:nvPr/>
                </p:nvCxnSpPr>
                <p:spPr>
                  <a:xfrm>
                    <a:off x="5342069" y="624070"/>
                    <a:ext cx="2614307" cy="0"/>
                  </a:xfrm>
                  <a:prstGeom prst="line">
                    <a:avLst/>
                  </a:prstGeom>
                  <a:ln w="57150">
                    <a:solidFill>
                      <a:srgbClr val="3737FF"/>
                    </a:solidFill>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5237538" y="287364"/>
                    <a:ext cx="3096344" cy="307777"/>
                  </a:xfrm>
                  <a:prstGeom prst="rect">
                    <a:avLst/>
                  </a:prstGeom>
                  <a:noFill/>
                </p:spPr>
                <p:txBody>
                  <a:bodyPr wrap="square" rtlCol="0">
                    <a:spAutoFit/>
                  </a:bodyPr>
                  <a:lstStyle/>
                  <a:p>
                    <a:r>
                      <a:rPr lang="fr-FR" sz="1400" dirty="0">
                        <a:solidFill>
                          <a:srgbClr val="3737FF"/>
                        </a:solidFill>
                      </a:rPr>
                      <a:t>X                  A                                           Y</a:t>
                    </a:r>
                  </a:p>
                </p:txBody>
              </p:sp>
              <p:cxnSp>
                <p:nvCxnSpPr>
                  <p:cNvPr id="8" name="Connecteur droit 7"/>
                  <p:cNvCxnSpPr/>
                  <p:nvPr/>
                </p:nvCxnSpPr>
                <p:spPr>
                  <a:xfrm>
                    <a:off x="6462659" y="624070"/>
                    <a:ext cx="6607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flipV="1">
                    <a:off x="5342069" y="765070"/>
                    <a:ext cx="1765920" cy="1"/>
                  </a:xfrm>
                  <a:prstGeom prst="line">
                    <a:avLst/>
                  </a:prstGeom>
                  <a:ln w="57150">
                    <a:solidFill>
                      <a:srgbClr val="3737FF"/>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a:off x="5366803" y="1570534"/>
                    <a:ext cx="10958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ZoneTexte 49"/>
                  <p:cNvSpPr txBox="1"/>
                  <p:nvPr/>
                </p:nvSpPr>
                <p:spPr>
                  <a:xfrm>
                    <a:off x="5230344" y="764704"/>
                    <a:ext cx="2870047" cy="307777"/>
                  </a:xfrm>
                  <a:prstGeom prst="rect">
                    <a:avLst/>
                  </a:prstGeom>
                  <a:noFill/>
                </p:spPr>
                <p:txBody>
                  <a:bodyPr wrap="square" rtlCol="0">
                    <a:spAutoFit/>
                  </a:bodyPr>
                  <a:lstStyle/>
                  <a:p>
                    <a:r>
                      <a:rPr lang="fr-FR" sz="1400" dirty="0">
                        <a:solidFill>
                          <a:srgbClr val="3737FF"/>
                        </a:solidFill>
                      </a:rPr>
                      <a:t>X                  </a:t>
                    </a:r>
                    <a:r>
                      <a:rPr lang="fr-FR" sz="1400" dirty="0">
                        <a:solidFill>
                          <a:srgbClr val="FF0000"/>
                        </a:solidFill>
                      </a:rPr>
                      <a:t>a                                           </a:t>
                    </a:r>
                    <a:r>
                      <a:rPr lang="fr-FR" sz="1400" dirty="0">
                        <a:solidFill>
                          <a:srgbClr val="3737FF"/>
                        </a:solidFill>
                      </a:rPr>
                      <a:t>Y                                          </a:t>
                    </a:r>
                  </a:p>
                </p:txBody>
              </p:sp>
              <p:cxnSp>
                <p:nvCxnSpPr>
                  <p:cNvPr id="52" name="Connecteur droit 51"/>
                  <p:cNvCxnSpPr/>
                  <p:nvPr/>
                </p:nvCxnSpPr>
                <p:spPr>
                  <a:xfrm>
                    <a:off x="5342365" y="1772816"/>
                    <a:ext cx="2614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ZoneTexte 52"/>
                  <p:cNvSpPr txBox="1"/>
                  <p:nvPr/>
                </p:nvSpPr>
                <p:spPr>
                  <a:xfrm>
                    <a:off x="5262175" y="1795850"/>
                    <a:ext cx="3096344" cy="307777"/>
                  </a:xfrm>
                  <a:prstGeom prst="rect">
                    <a:avLst/>
                  </a:prstGeom>
                  <a:noFill/>
                </p:spPr>
                <p:txBody>
                  <a:bodyPr wrap="square" rtlCol="0">
                    <a:spAutoFit/>
                  </a:bodyPr>
                  <a:lstStyle/>
                  <a:p>
                    <a:r>
                      <a:rPr lang="fr-FR" sz="1400" dirty="0">
                        <a:solidFill>
                          <a:srgbClr val="FF0000"/>
                        </a:solidFill>
                      </a:rPr>
                      <a:t>x                              b                                y</a:t>
                    </a:r>
                  </a:p>
                </p:txBody>
              </p:sp>
              <p:cxnSp>
                <p:nvCxnSpPr>
                  <p:cNvPr id="54" name="Connecteur droit 53"/>
                  <p:cNvCxnSpPr/>
                  <p:nvPr/>
                </p:nvCxnSpPr>
                <p:spPr>
                  <a:xfrm>
                    <a:off x="5977563" y="765071"/>
                    <a:ext cx="114587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a:off x="7436527" y="760838"/>
                    <a:ext cx="519849" cy="0"/>
                  </a:xfrm>
                  <a:prstGeom prst="line">
                    <a:avLst/>
                  </a:prstGeom>
                  <a:ln w="57150">
                    <a:solidFill>
                      <a:srgbClr val="3737FF"/>
                    </a:solidFill>
                  </a:ln>
                </p:spPr>
                <p:style>
                  <a:lnRef idx="1">
                    <a:schemeClr val="accent1"/>
                  </a:lnRef>
                  <a:fillRef idx="0">
                    <a:schemeClr val="accent1"/>
                  </a:fillRef>
                  <a:effectRef idx="0">
                    <a:schemeClr val="accent1"/>
                  </a:effectRef>
                  <a:fontRef idx="minor">
                    <a:schemeClr val="tx1"/>
                  </a:fontRef>
                </p:style>
              </p:cxnSp>
              <p:cxnSp>
                <p:nvCxnSpPr>
                  <p:cNvPr id="66" name="Connecteur droit 65"/>
                  <p:cNvCxnSpPr/>
                  <p:nvPr/>
                </p:nvCxnSpPr>
                <p:spPr>
                  <a:xfrm>
                    <a:off x="7436527" y="1569372"/>
                    <a:ext cx="519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p:nvCxnSpPr>
                <p:spPr>
                  <a:xfrm flipV="1">
                    <a:off x="7107989" y="763100"/>
                    <a:ext cx="364758" cy="806272"/>
                  </a:xfrm>
                  <a:prstGeom prst="line">
                    <a:avLst/>
                  </a:prstGeom>
                  <a:ln w="57150">
                    <a:solidFill>
                      <a:srgbClr val="3737FF"/>
                    </a:solidFill>
                  </a:ln>
                </p:spPr>
                <p:style>
                  <a:lnRef idx="1">
                    <a:schemeClr val="accent1"/>
                  </a:lnRef>
                  <a:fillRef idx="0">
                    <a:schemeClr val="accent1"/>
                  </a:fillRef>
                  <a:effectRef idx="0">
                    <a:schemeClr val="accent1"/>
                  </a:effectRef>
                  <a:fontRef idx="minor">
                    <a:schemeClr val="tx1"/>
                  </a:fontRef>
                </p:style>
              </p:cxnSp>
              <p:cxnSp>
                <p:nvCxnSpPr>
                  <p:cNvPr id="70" name="Connecteur droit 69"/>
                  <p:cNvCxnSpPr/>
                  <p:nvPr/>
                </p:nvCxnSpPr>
                <p:spPr>
                  <a:xfrm>
                    <a:off x="7107989" y="765071"/>
                    <a:ext cx="364758" cy="8054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4" name="ZoneTexte 73"/>
                  <p:cNvSpPr txBox="1"/>
                  <p:nvPr/>
                </p:nvSpPr>
                <p:spPr>
                  <a:xfrm>
                    <a:off x="5063521" y="1231583"/>
                    <a:ext cx="3096344" cy="307777"/>
                  </a:xfrm>
                  <a:prstGeom prst="rect">
                    <a:avLst/>
                  </a:prstGeom>
                  <a:noFill/>
                </p:spPr>
                <p:txBody>
                  <a:bodyPr wrap="square" rtlCol="0">
                    <a:spAutoFit/>
                  </a:bodyPr>
                  <a:lstStyle/>
                  <a:p>
                    <a:pPr algn="r"/>
                    <a:r>
                      <a:rPr lang="fr-FR" sz="1400" dirty="0">
                        <a:solidFill>
                          <a:srgbClr val="FF0000"/>
                        </a:solidFill>
                      </a:rPr>
                      <a:t>x                              </a:t>
                    </a:r>
                    <a:r>
                      <a:rPr lang="fr-FR" sz="1400" dirty="0">
                        <a:solidFill>
                          <a:srgbClr val="0066FF"/>
                        </a:solidFill>
                      </a:rPr>
                      <a:t>B</a:t>
                    </a:r>
                    <a:r>
                      <a:rPr lang="fr-FR" sz="1400" dirty="0">
                        <a:solidFill>
                          <a:srgbClr val="FF0000"/>
                        </a:solidFill>
                      </a:rPr>
                      <a:t>                               y</a:t>
                    </a:r>
                  </a:p>
                </p:txBody>
              </p:sp>
              <p:cxnSp>
                <p:nvCxnSpPr>
                  <p:cNvPr id="35" name="Connecteur droit 34"/>
                  <p:cNvCxnSpPr/>
                  <p:nvPr/>
                </p:nvCxnSpPr>
                <p:spPr>
                  <a:xfrm>
                    <a:off x="6462659" y="332656"/>
                    <a:ext cx="0" cy="162701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7" name="Connecteur droit 136"/>
                  <p:cNvCxnSpPr>
                    <a:endCxn id="2052" idx="2"/>
                  </p:cNvCxnSpPr>
                  <p:nvPr/>
                </p:nvCxnSpPr>
                <p:spPr>
                  <a:xfrm flipV="1">
                    <a:off x="9644533" y="1523073"/>
                    <a:ext cx="478534" cy="4629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8" name="ZoneTexte 137"/>
                  <p:cNvSpPr txBox="1"/>
                  <p:nvPr/>
                </p:nvSpPr>
                <p:spPr>
                  <a:xfrm>
                    <a:off x="9559368" y="332656"/>
                    <a:ext cx="3096344" cy="307777"/>
                  </a:xfrm>
                  <a:prstGeom prst="rect">
                    <a:avLst/>
                  </a:prstGeom>
                  <a:noFill/>
                </p:spPr>
                <p:txBody>
                  <a:bodyPr wrap="square" rtlCol="0">
                    <a:spAutoFit/>
                  </a:bodyPr>
                  <a:lstStyle/>
                  <a:p>
                    <a:r>
                      <a:rPr lang="fr-FR" sz="1400" dirty="0">
                        <a:solidFill>
                          <a:srgbClr val="3737FF"/>
                        </a:solidFill>
                      </a:rPr>
                      <a:t>X                  A                                           Y</a:t>
                    </a:r>
                  </a:p>
                </p:txBody>
              </p:sp>
              <p:cxnSp>
                <p:nvCxnSpPr>
                  <p:cNvPr id="139" name="Connecteur droit 138"/>
                  <p:cNvCxnSpPr/>
                  <p:nvPr/>
                </p:nvCxnSpPr>
                <p:spPr>
                  <a:xfrm>
                    <a:off x="9682556" y="624070"/>
                    <a:ext cx="2614307" cy="0"/>
                  </a:xfrm>
                  <a:prstGeom prst="line">
                    <a:avLst/>
                  </a:prstGeom>
                  <a:ln w="57150">
                    <a:solidFill>
                      <a:srgbClr val="3737FF"/>
                    </a:solidFill>
                  </a:ln>
                </p:spPr>
                <p:style>
                  <a:lnRef idx="1">
                    <a:schemeClr val="accent1"/>
                  </a:lnRef>
                  <a:fillRef idx="0">
                    <a:schemeClr val="accent1"/>
                  </a:fillRef>
                  <a:effectRef idx="0">
                    <a:schemeClr val="accent1"/>
                  </a:effectRef>
                  <a:fontRef idx="minor">
                    <a:schemeClr val="tx1"/>
                  </a:fontRef>
                </p:style>
              </p:cxnSp>
              <p:cxnSp>
                <p:nvCxnSpPr>
                  <p:cNvPr id="140" name="Connecteur droit 139"/>
                  <p:cNvCxnSpPr/>
                  <p:nvPr/>
                </p:nvCxnSpPr>
                <p:spPr>
                  <a:xfrm>
                    <a:off x="10777151" y="624070"/>
                    <a:ext cx="6607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1" name="Connecteur droit 140"/>
                  <p:cNvCxnSpPr/>
                  <p:nvPr/>
                </p:nvCxnSpPr>
                <p:spPr>
                  <a:xfrm flipV="1">
                    <a:off x="9682557" y="765075"/>
                    <a:ext cx="650904" cy="1"/>
                  </a:xfrm>
                  <a:prstGeom prst="line">
                    <a:avLst/>
                  </a:prstGeom>
                  <a:ln w="57150">
                    <a:solidFill>
                      <a:srgbClr val="3737FF"/>
                    </a:solidFill>
                  </a:ln>
                </p:spPr>
                <p:style>
                  <a:lnRef idx="1">
                    <a:schemeClr val="accent1"/>
                  </a:lnRef>
                  <a:fillRef idx="0">
                    <a:schemeClr val="accent1"/>
                  </a:fillRef>
                  <a:effectRef idx="0">
                    <a:schemeClr val="accent1"/>
                  </a:effectRef>
                  <a:fontRef idx="minor">
                    <a:schemeClr val="tx1"/>
                  </a:fontRef>
                </p:style>
              </p:cxnSp>
              <p:sp>
                <p:nvSpPr>
                  <p:cNvPr id="145" name="ZoneTexte 144"/>
                  <p:cNvSpPr txBox="1"/>
                  <p:nvPr/>
                </p:nvSpPr>
                <p:spPr>
                  <a:xfrm>
                    <a:off x="9559368" y="779835"/>
                    <a:ext cx="2870047" cy="307777"/>
                  </a:xfrm>
                  <a:prstGeom prst="rect">
                    <a:avLst/>
                  </a:prstGeom>
                  <a:noFill/>
                </p:spPr>
                <p:txBody>
                  <a:bodyPr wrap="square" rtlCol="0">
                    <a:spAutoFit/>
                  </a:bodyPr>
                  <a:lstStyle/>
                  <a:p>
                    <a:r>
                      <a:rPr lang="fr-FR" sz="1400" dirty="0">
                        <a:solidFill>
                          <a:srgbClr val="3737FF"/>
                        </a:solidFill>
                      </a:rPr>
                      <a:t>X                  </a:t>
                    </a:r>
                    <a:r>
                      <a:rPr lang="fr-FR" sz="1400" dirty="0">
                        <a:solidFill>
                          <a:srgbClr val="FF0000"/>
                        </a:solidFill>
                      </a:rPr>
                      <a:t>a                                           </a:t>
                    </a:r>
                    <a:r>
                      <a:rPr lang="fr-FR" sz="1400" dirty="0">
                        <a:solidFill>
                          <a:srgbClr val="3737FF"/>
                        </a:solidFill>
                      </a:rPr>
                      <a:t>Y                                          </a:t>
                    </a:r>
                  </a:p>
                </p:txBody>
              </p:sp>
              <p:cxnSp>
                <p:nvCxnSpPr>
                  <p:cNvPr id="148" name="Connecteur droit 147"/>
                  <p:cNvCxnSpPr/>
                  <p:nvPr/>
                </p:nvCxnSpPr>
                <p:spPr>
                  <a:xfrm>
                    <a:off x="10274017" y="765075"/>
                    <a:ext cx="262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4" name="Connecteur droit 153"/>
                  <p:cNvCxnSpPr/>
                  <p:nvPr/>
                </p:nvCxnSpPr>
                <p:spPr>
                  <a:xfrm>
                    <a:off x="11717683" y="779835"/>
                    <a:ext cx="579180" cy="0"/>
                  </a:xfrm>
                  <a:prstGeom prst="line">
                    <a:avLst/>
                  </a:prstGeom>
                  <a:ln w="57150">
                    <a:solidFill>
                      <a:srgbClr val="3737FF"/>
                    </a:solidFill>
                  </a:ln>
                </p:spPr>
                <p:style>
                  <a:lnRef idx="1">
                    <a:schemeClr val="accent1"/>
                  </a:lnRef>
                  <a:fillRef idx="0">
                    <a:schemeClr val="accent1"/>
                  </a:fillRef>
                  <a:effectRef idx="0">
                    <a:schemeClr val="accent1"/>
                  </a:effectRef>
                  <a:fontRef idx="minor">
                    <a:schemeClr val="tx1"/>
                  </a:fontRef>
                </p:style>
              </p:cxnSp>
              <p:cxnSp>
                <p:nvCxnSpPr>
                  <p:cNvPr id="167" name="Connecteur droit 166"/>
                  <p:cNvCxnSpPr/>
                  <p:nvPr/>
                </p:nvCxnSpPr>
                <p:spPr>
                  <a:xfrm>
                    <a:off x="11322260" y="1391600"/>
                    <a:ext cx="5845" cy="56806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0" name="Connecteur droit 179"/>
                  <p:cNvCxnSpPr/>
                  <p:nvPr/>
                </p:nvCxnSpPr>
                <p:spPr>
                  <a:xfrm>
                    <a:off x="5342067" y="4247804"/>
                    <a:ext cx="2614307" cy="0"/>
                  </a:xfrm>
                  <a:prstGeom prst="line">
                    <a:avLst/>
                  </a:prstGeom>
                  <a:ln w="57150">
                    <a:solidFill>
                      <a:srgbClr val="3737FF"/>
                    </a:solidFill>
                  </a:ln>
                </p:spPr>
                <p:style>
                  <a:lnRef idx="1">
                    <a:schemeClr val="accent1"/>
                  </a:lnRef>
                  <a:fillRef idx="0">
                    <a:schemeClr val="accent1"/>
                  </a:fillRef>
                  <a:effectRef idx="0">
                    <a:schemeClr val="accent1"/>
                  </a:effectRef>
                  <a:fontRef idx="minor">
                    <a:schemeClr val="tx1"/>
                  </a:fontRef>
                </p:style>
              </p:cxnSp>
              <p:cxnSp>
                <p:nvCxnSpPr>
                  <p:cNvPr id="181" name="Connecteur droit 180"/>
                  <p:cNvCxnSpPr/>
                  <p:nvPr/>
                </p:nvCxnSpPr>
                <p:spPr>
                  <a:xfrm>
                    <a:off x="6462659" y="4247804"/>
                    <a:ext cx="6607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2" name="Connecteur droit 181"/>
                  <p:cNvCxnSpPr/>
                  <p:nvPr/>
                </p:nvCxnSpPr>
                <p:spPr>
                  <a:xfrm>
                    <a:off x="5342068" y="4391820"/>
                    <a:ext cx="2614307" cy="0"/>
                  </a:xfrm>
                  <a:prstGeom prst="line">
                    <a:avLst/>
                  </a:prstGeom>
                  <a:ln w="57150">
                    <a:solidFill>
                      <a:srgbClr val="3737FF"/>
                    </a:solidFill>
                  </a:ln>
                </p:spPr>
                <p:style>
                  <a:lnRef idx="1">
                    <a:schemeClr val="accent1"/>
                  </a:lnRef>
                  <a:fillRef idx="0">
                    <a:schemeClr val="accent1"/>
                  </a:fillRef>
                  <a:effectRef idx="0">
                    <a:schemeClr val="accent1"/>
                  </a:effectRef>
                  <a:fontRef idx="minor">
                    <a:schemeClr val="tx1"/>
                  </a:fontRef>
                </p:style>
              </p:cxnSp>
              <p:cxnSp>
                <p:nvCxnSpPr>
                  <p:cNvPr id="183" name="Connecteur droit 182"/>
                  <p:cNvCxnSpPr/>
                  <p:nvPr/>
                </p:nvCxnSpPr>
                <p:spPr>
                  <a:xfrm>
                    <a:off x="5977563" y="4391820"/>
                    <a:ext cx="114587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4" name="Connecteur droit 183"/>
                  <p:cNvCxnSpPr/>
                  <p:nvPr/>
                </p:nvCxnSpPr>
                <p:spPr>
                  <a:xfrm>
                    <a:off x="5342365" y="5399932"/>
                    <a:ext cx="2614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5" name="ZoneTexte 184"/>
                  <p:cNvSpPr txBox="1"/>
                  <p:nvPr/>
                </p:nvSpPr>
                <p:spPr>
                  <a:xfrm>
                    <a:off x="5244876" y="3940027"/>
                    <a:ext cx="3096344" cy="307777"/>
                  </a:xfrm>
                  <a:prstGeom prst="rect">
                    <a:avLst/>
                  </a:prstGeom>
                  <a:noFill/>
                </p:spPr>
                <p:txBody>
                  <a:bodyPr wrap="square" rtlCol="0">
                    <a:spAutoFit/>
                  </a:bodyPr>
                  <a:lstStyle/>
                  <a:p>
                    <a:r>
                      <a:rPr lang="fr-FR" sz="1400" dirty="0">
                        <a:solidFill>
                          <a:srgbClr val="3737FF"/>
                        </a:solidFill>
                      </a:rPr>
                      <a:t>X                  A                                           Y</a:t>
                    </a:r>
                  </a:p>
                </p:txBody>
              </p:sp>
              <p:cxnSp>
                <p:nvCxnSpPr>
                  <p:cNvPr id="186" name="Connecteur droit 185"/>
                  <p:cNvCxnSpPr/>
                  <p:nvPr/>
                </p:nvCxnSpPr>
                <p:spPr>
                  <a:xfrm>
                    <a:off x="5342066" y="5183908"/>
                    <a:ext cx="2614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8" name="Connecteur droit 187"/>
                  <p:cNvCxnSpPr/>
                  <p:nvPr/>
                </p:nvCxnSpPr>
                <p:spPr>
                  <a:xfrm flipH="1">
                    <a:off x="6451166" y="4037095"/>
                    <a:ext cx="2064" cy="56548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9" name="Connecteur droit 188"/>
                  <p:cNvCxnSpPr/>
                  <p:nvPr/>
                </p:nvCxnSpPr>
                <p:spPr>
                  <a:xfrm>
                    <a:off x="6426532" y="5183908"/>
                    <a:ext cx="681457" cy="0"/>
                  </a:xfrm>
                  <a:prstGeom prst="line">
                    <a:avLst/>
                  </a:prstGeom>
                  <a:ln w="57150">
                    <a:solidFill>
                      <a:srgbClr val="3737FF"/>
                    </a:solidFill>
                  </a:ln>
                </p:spPr>
                <p:style>
                  <a:lnRef idx="1">
                    <a:schemeClr val="accent1"/>
                  </a:lnRef>
                  <a:fillRef idx="0">
                    <a:schemeClr val="accent1"/>
                  </a:fillRef>
                  <a:effectRef idx="0">
                    <a:schemeClr val="accent1"/>
                  </a:effectRef>
                  <a:fontRef idx="minor">
                    <a:schemeClr val="tx1"/>
                  </a:fontRef>
                </p:style>
              </p:cxnSp>
              <p:sp>
                <p:nvSpPr>
                  <p:cNvPr id="255" name="ZoneTexte 254"/>
                  <p:cNvSpPr txBox="1"/>
                  <p:nvPr/>
                </p:nvSpPr>
                <p:spPr>
                  <a:xfrm>
                    <a:off x="5237538" y="4382750"/>
                    <a:ext cx="2870047" cy="307777"/>
                  </a:xfrm>
                  <a:prstGeom prst="rect">
                    <a:avLst/>
                  </a:prstGeom>
                  <a:noFill/>
                </p:spPr>
                <p:txBody>
                  <a:bodyPr wrap="square" rtlCol="0">
                    <a:spAutoFit/>
                  </a:bodyPr>
                  <a:lstStyle/>
                  <a:p>
                    <a:r>
                      <a:rPr lang="fr-FR" sz="1400" dirty="0">
                        <a:solidFill>
                          <a:srgbClr val="3737FF"/>
                        </a:solidFill>
                      </a:rPr>
                      <a:t>X                  </a:t>
                    </a:r>
                    <a:r>
                      <a:rPr lang="fr-FR" sz="1400" dirty="0">
                        <a:solidFill>
                          <a:srgbClr val="FF0000"/>
                        </a:solidFill>
                      </a:rPr>
                      <a:t>a                                           </a:t>
                    </a:r>
                    <a:r>
                      <a:rPr lang="fr-FR" sz="1400" dirty="0">
                        <a:solidFill>
                          <a:srgbClr val="3737FF"/>
                        </a:solidFill>
                      </a:rPr>
                      <a:t>Y                                          </a:t>
                    </a:r>
                  </a:p>
                </p:txBody>
              </p:sp>
              <p:cxnSp>
                <p:nvCxnSpPr>
                  <p:cNvPr id="268" name="Connecteur droit 267"/>
                  <p:cNvCxnSpPr/>
                  <p:nvPr/>
                </p:nvCxnSpPr>
                <p:spPr>
                  <a:xfrm>
                    <a:off x="10811226" y="4247804"/>
                    <a:ext cx="15290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1" name="Connecteur droit 270"/>
                  <p:cNvCxnSpPr/>
                  <p:nvPr/>
                </p:nvCxnSpPr>
                <p:spPr>
                  <a:xfrm>
                    <a:off x="10811226" y="5398698"/>
                    <a:ext cx="15290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8" name="Connecteur droit 277"/>
                  <p:cNvCxnSpPr/>
                  <p:nvPr/>
                </p:nvCxnSpPr>
                <p:spPr>
                  <a:xfrm>
                    <a:off x="10328206" y="4407050"/>
                    <a:ext cx="20297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4" name="Connecteur droit 283"/>
                  <p:cNvCxnSpPr/>
                  <p:nvPr/>
                </p:nvCxnSpPr>
                <p:spPr>
                  <a:xfrm flipV="1">
                    <a:off x="9851259" y="5398698"/>
                    <a:ext cx="959967" cy="1235"/>
                  </a:xfrm>
                  <a:prstGeom prst="line">
                    <a:avLst/>
                  </a:prstGeom>
                  <a:ln w="57150">
                    <a:solidFill>
                      <a:srgbClr val="3737FF"/>
                    </a:solidFill>
                  </a:ln>
                </p:spPr>
                <p:style>
                  <a:lnRef idx="1">
                    <a:schemeClr val="accent1"/>
                  </a:lnRef>
                  <a:fillRef idx="0">
                    <a:schemeClr val="accent1"/>
                  </a:fillRef>
                  <a:effectRef idx="0">
                    <a:schemeClr val="accent1"/>
                  </a:effectRef>
                  <a:fontRef idx="minor">
                    <a:schemeClr val="tx1"/>
                  </a:fontRef>
                </p:style>
              </p:cxnSp>
              <p:cxnSp>
                <p:nvCxnSpPr>
                  <p:cNvPr id="290" name="Connecteur droit 289"/>
                  <p:cNvCxnSpPr/>
                  <p:nvPr/>
                </p:nvCxnSpPr>
                <p:spPr>
                  <a:xfrm>
                    <a:off x="9851259" y="5216650"/>
                    <a:ext cx="2365741" cy="0"/>
                  </a:xfrm>
                  <a:prstGeom prst="line">
                    <a:avLst/>
                  </a:prstGeom>
                  <a:ln w="57150">
                    <a:solidFill>
                      <a:srgbClr val="3737FF"/>
                    </a:solidFill>
                  </a:ln>
                </p:spPr>
                <p:style>
                  <a:lnRef idx="1">
                    <a:schemeClr val="accent1"/>
                  </a:lnRef>
                  <a:fillRef idx="0">
                    <a:schemeClr val="accent1"/>
                  </a:fillRef>
                  <a:effectRef idx="0">
                    <a:schemeClr val="accent1"/>
                  </a:effectRef>
                  <a:fontRef idx="minor">
                    <a:schemeClr val="tx1"/>
                  </a:fontRef>
                </p:style>
              </p:cxnSp>
              <p:cxnSp>
                <p:nvCxnSpPr>
                  <p:cNvPr id="282" name="Connecteur droit 281"/>
                  <p:cNvCxnSpPr/>
                  <p:nvPr/>
                </p:nvCxnSpPr>
                <p:spPr>
                  <a:xfrm flipH="1">
                    <a:off x="10767842" y="287364"/>
                    <a:ext cx="2064" cy="56548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44" name="ZoneTexte 43"/>
                <p:cNvSpPr txBox="1"/>
                <p:nvPr/>
              </p:nvSpPr>
              <p:spPr>
                <a:xfrm>
                  <a:off x="1596193" y="3091596"/>
                  <a:ext cx="1552646" cy="307777"/>
                </a:xfrm>
                <a:prstGeom prst="rect">
                  <a:avLst/>
                </a:prstGeom>
                <a:noFill/>
              </p:spPr>
              <p:txBody>
                <a:bodyPr wrap="square" rtlCol="0">
                  <a:spAutoFit/>
                </a:bodyPr>
                <a:lstStyle/>
                <a:p>
                  <a:pPr algn="ctr"/>
                  <a:r>
                    <a:rPr lang="fr-FR" sz="1400" b="1" dirty="0"/>
                    <a:t>rotation à 180°</a:t>
                  </a:r>
                </a:p>
              </p:txBody>
            </p:sp>
            <p:sp>
              <p:nvSpPr>
                <p:cNvPr id="42" name="Flèche courbée vers la gauche 41"/>
                <p:cNvSpPr/>
                <p:nvPr/>
              </p:nvSpPr>
              <p:spPr>
                <a:xfrm rot="5400000">
                  <a:off x="1912856" y="1335113"/>
                  <a:ext cx="565759" cy="2880319"/>
                </a:xfrm>
                <a:prstGeom prst="curvedLeftArrow">
                  <a:avLst>
                    <a:gd name="adj1" fmla="val 25000"/>
                    <a:gd name="adj2" fmla="val 83125"/>
                    <a:gd name="adj3" fmla="val 25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cxnSp>
            <p:nvCxnSpPr>
              <p:cNvPr id="49" name="Connecteur droit 48"/>
              <p:cNvCxnSpPr/>
              <p:nvPr/>
            </p:nvCxnSpPr>
            <p:spPr>
              <a:xfrm flipV="1">
                <a:off x="5336588" y="2126903"/>
                <a:ext cx="2652330"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48" name="ZoneTexte 2047"/>
              <p:cNvSpPr txBox="1"/>
              <p:nvPr/>
            </p:nvSpPr>
            <p:spPr>
              <a:xfrm>
                <a:off x="5218881" y="2144484"/>
                <a:ext cx="3223361" cy="307777"/>
              </a:xfrm>
              <a:prstGeom prst="rect">
                <a:avLst/>
              </a:prstGeom>
              <a:noFill/>
            </p:spPr>
            <p:txBody>
              <a:bodyPr wrap="square" rtlCol="0">
                <a:spAutoFit/>
              </a:bodyPr>
              <a:lstStyle/>
              <a:p>
                <a:r>
                  <a:rPr lang="fr-FR" sz="1400" dirty="0">
                    <a:solidFill>
                      <a:srgbClr val="FF0000"/>
                    </a:solidFill>
                  </a:rPr>
                  <a:t>y                                 b                           x</a:t>
                </a:r>
              </a:p>
            </p:txBody>
          </p:sp>
          <p:cxnSp>
            <p:nvCxnSpPr>
              <p:cNvPr id="160" name="Connecteur droit 159"/>
              <p:cNvCxnSpPr>
                <a:stCxn id="156" idx="2"/>
              </p:cNvCxnSpPr>
              <p:nvPr/>
            </p:nvCxnSpPr>
            <p:spPr>
              <a:xfrm>
                <a:off x="7014316" y="1919831"/>
                <a:ext cx="9722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1" name="ZoneTexte 190"/>
              <p:cNvSpPr txBox="1"/>
              <p:nvPr/>
            </p:nvSpPr>
            <p:spPr>
              <a:xfrm>
                <a:off x="900695" y="5744884"/>
                <a:ext cx="3223361" cy="307777"/>
              </a:xfrm>
              <a:prstGeom prst="rect">
                <a:avLst/>
              </a:prstGeom>
              <a:noFill/>
            </p:spPr>
            <p:txBody>
              <a:bodyPr wrap="square" rtlCol="0">
                <a:spAutoFit/>
              </a:bodyPr>
              <a:lstStyle/>
              <a:p>
                <a:r>
                  <a:rPr lang="fr-FR" sz="1400" dirty="0">
                    <a:solidFill>
                      <a:srgbClr val="FF0000"/>
                    </a:solidFill>
                  </a:rPr>
                  <a:t>y                                    b                           x</a:t>
                </a:r>
              </a:p>
            </p:txBody>
          </p:sp>
          <p:sp>
            <p:nvSpPr>
              <p:cNvPr id="192" name="ZoneTexte 191"/>
              <p:cNvSpPr txBox="1"/>
              <p:nvPr/>
            </p:nvSpPr>
            <p:spPr>
              <a:xfrm>
                <a:off x="920465" y="5213671"/>
                <a:ext cx="3223361" cy="307777"/>
              </a:xfrm>
              <a:prstGeom prst="rect">
                <a:avLst/>
              </a:prstGeom>
              <a:noFill/>
            </p:spPr>
            <p:txBody>
              <a:bodyPr wrap="square" rtlCol="0">
                <a:spAutoFit/>
              </a:bodyPr>
              <a:lstStyle/>
              <a:p>
                <a:r>
                  <a:rPr lang="fr-FR" sz="1400" dirty="0">
                    <a:solidFill>
                      <a:srgbClr val="FF0000"/>
                    </a:solidFill>
                  </a:rPr>
                  <a:t>y                                  </a:t>
                </a:r>
                <a:r>
                  <a:rPr lang="fr-FR" sz="1400" dirty="0">
                    <a:solidFill>
                      <a:srgbClr val="0066FF"/>
                    </a:solidFill>
                  </a:rPr>
                  <a:t>B</a:t>
                </a:r>
                <a:r>
                  <a:rPr lang="fr-FR" sz="1400" dirty="0">
                    <a:solidFill>
                      <a:srgbClr val="FF0000"/>
                    </a:solidFill>
                  </a:rPr>
                  <a:t>                             x</a:t>
                </a:r>
              </a:p>
            </p:txBody>
          </p:sp>
          <p:cxnSp>
            <p:nvCxnSpPr>
              <p:cNvPr id="288" name="Connecteur droit 287"/>
              <p:cNvCxnSpPr/>
              <p:nvPr/>
            </p:nvCxnSpPr>
            <p:spPr>
              <a:xfrm>
                <a:off x="7175700" y="5561602"/>
                <a:ext cx="8566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cxnSp>
        <p:nvCxnSpPr>
          <p:cNvPr id="2074" name="Connecteur droit avec flèche 2073"/>
          <p:cNvCxnSpPr/>
          <p:nvPr/>
        </p:nvCxnSpPr>
        <p:spPr>
          <a:xfrm flipV="1">
            <a:off x="4124914" y="1211528"/>
            <a:ext cx="737450" cy="156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1" name="Connecteur droit avec flèche 250"/>
          <p:cNvCxnSpPr/>
          <p:nvPr/>
        </p:nvCxnSpPr>
        <p:spPr>
          <a:xfrm flipH="1">
            <a:off x="3183713" y="2505763"/>
            <a:ext cx="2175307" cy="15351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3" name="Connecteur droit avec flèche 292"/>
          <p:cNvCxnSpPr/>
          <p:nvPr/>
        </p:nvCxnSpPr>
        <p:spPr>
          <a:xfrm flipH="1">
            <a:off x="6588224" y="2487174"/>
            <a:ext cx="5957" cy="149814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94" name="Groupe 293"/>
          <p:cNvGrpSpPr/>
          <p:nvPr/>
        </p:nvGrpSpPr>
        <p:grpSpPr>
          <a:xfrm>
            <a:off x="2156012" y="1067560"/>
            <a:ext cx="5075355" cy="3870864"/>
            <a:chOff x="2183373" y="1067560"/>
            <a:chExt cx="5075355" cy="3870864"/>
          </a:xfrm>
        </p:grpSpPr>
        <p:sp>
          <p:nvSpPr>
            <p:cNvPr id="2077" name="ZoneTexte 2076"/>
            <p:cNvSpPr txBox="1"/>
            <p:nvPr/>
          </p:nvSpPr>
          <p:spPr>
            <a:xfrm>
              <a:off x="5629994" y="1067560"/>
              <a:ext cx="199006" cy="369332"/>
            </a:xfrm>
            <a:prstGeom prst="rect">
              <a:avLst/>
            </a:prstGeom>
            <a:noFill/>
          </p:spPr>
          <p:txBody>
            <a:bodyPr wrap="square" rtlCol="0">
              <a:spAutoFit/>
            </a:bodyPr>
            <a:lstStyle/>
            <a:p>
              <a:pPr algn="ctr"/>
              <a:r>
                <a:rPr lang="fr-FR" b="1" dirty="0">
                  <a:solidFill>
                    <a:srgbClr val="92D050"/>
                  </a:solidFill>
                </a:rPr>
                <a:t>1</a:t>
              </a:r>
            </a:p>
          </p:txBody>
        </p:sp>
        <p:cxnSp>
          <p:nvCxnSpPr>
            <p:cNvPr id="2079" name="Connecteur droit 2078"/>
            <p:cNvCxnSpPr/>
            <p:nvPr/>
          </p:nvCxnSpPr>
          <p:spPr>
            <a:xfrm>
              <a:off x="5889516" y="1252226"/>
              <a:ext cx="1369212" cy="0"/>
            </a:xfrm>
            <a:prstGeom prst="line">
              <a:avLst/>
            </a:prstGeom>
            <a:ln w="1905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193" name="ZoneTexte 192"/>
            <p:cNvSpPr txBox="1"/>
            <p:nvPr/>
          </p:nvSpPr>
          <p:spPr>
            <a:xfrm>
              <a:off x="2183373" y="4569092"/>
              <a:ext cx="199006" cy="369332"/>
            </a:xfrm>
            <a:prstGeom prst="rect">
              <a:avLst/>
            </a:prstGeom>
            <a:noFill/>
          </p:spPr>
          <p:txBody>
            <a:bodyPr wrap="square" rtlCol="0">
              <a:spAutoFit/>
            </a:bodyPr>
            <a:lstStyle/>
            <a:p>
              <a:pPr algn="ctr"/>
              <a:r>
                <a:rPr lang="fr-FR" b="1" dirty="0">
                  <a:solidFill>
                    <a:srgbClr val="92D050"/>
                  </a:solidFill>
                </a:rPr>
                <a:t>1</a:t>
              </a:r>
            </a:p>
          </p:txBody>
        </p:sp>
      </p:grpSp>
      <p:grpSp>
        <p:nvGrpSpPr>
          <p:cNvPr id="300" name="Groupe 299"/>
          <p:cNvGrpSpPr/>
          <p:nvPr/>
        </p:nvGrpSpPr>
        <p:grpSpPr>
          <a:xfrm>
            <a:off x="6488721" y="377948"/>
            <a:ext cx="199006" cy="4627711"/>
            <a:chOff x="6488721" y="377948"/>
            <a:chExt cx="199006" cy="4627711"/>
          </a:xfrm>
        </p:grpSpPr>
        <p:grpSp>
          <p:nvGrpSpPr>
            <p:cNvPr id="295" name="Groupe 294"/>
            <p:cNvGrpSpPr/>
            <p:nvPr/>
          </p:nvGrpSpPr>
          <p:grpSpPr>
            <a:xfrm>
              <a:off x="6488721" y="377948"/>
              <a:ext cx="199006" cy="2109226"/>
              <a:chOff x="6488721" y="377948"/>
              <a:chExt cx="199006" cy="2109226"/>
            </a:xfrm>
          </p:grpSpPr>
          <p:cxnSp>
            <p:nvCxnSpPr>
              <p:cNvPr id="256" name="Connecteur droit 255"/>
              <p:cNvCxnSpPr/>
              <p:nvPr/>
            </p:nvCxnSpPr>
            <p:spPr>
              <a:xfrm flipV="1">
                <a:off x="6588224" y="377948"/>
                <a:ext cx="0" cy="1770971"/>
              </a:xfrm>
              <a:prstGeom prst="line">
                <a:avLst/>
              </a:prstGeom>
              <a:ln w="1905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261" name="ZoneTexte 260"/>
              <p:cNvSpPr txBox="1"/>
              <p:nvPr/>
            </p:nvSpPr>
            <p:spPr>
              <a:xfrm>
                <a:off x="6488721" y="2117842"/>
                <a:ext cx="199006" cy="369332"/>
              </a:xfrm>
              <a:prstGeom prst="rect">
                <a:avLst/>
              </a:prstGeom>
              <a:noFill/>
            </p:spPr>
            <p:txBody>
              <a:bodyPr wrap="square" rtlCol="0">
                <a:spAutoFit/>
              </a:bodyPr>
              <a:lstStyle/>
              <a:p>
                <a:pPr algn="ctr"/>
                <a:r>
                  <a:rPr lang="fr-FR" b="1" dirty="0">
                    <a:solidFill>
                      <a:srgbClr val="92D050"/>
                    </a:solidFill>
                  </a:rPr>
                  <a:t>2</a:t>
                </a:r>
              </a:p>
            </p:txBody>
          </p:sp>
        </p:grpSp>
        <p:sp>
          <p:nvSpPr>
            <p:cNvPr id="296" name="ZoneTexte 295"/>
            <p:cNvSpPr txBox="1"/>
            <p:nvPr/>
          </p:nvSpPr>
          <p:spPr>
            <a:xfrm>
              <a:off x="6488721" y="4636327"/>
              <a:ext cx="199006" cy="369332"/>
            </a:xfrm>
            <a:prstGeom prst="rect">
              <a:avLst/>
            </a:prstGeom>
            <a:noFill/>
          </p:spPr>
          <p:txBody>
            <a:bodyPr wrap="square" rtlCol="0">
              <a:spAutoFit/>
            </a:bodyPr>
            <a:lstStyle/>
            <a:p>
              <a:pPr algn="ctr"/>
              <a:r>
                <a:rPr lang="fr-FR" b="1" dirty="0">
                  <a:solidFill>
                    <a:srgbClr val="92D050"/>
                  </a:solidFill>
                </a:rPr>
                <a:t>2</a:t>
              </a:r>
            </a:p>
          </p:txBody>
        </p:sp>
      </p:grpSp>
      <p:sp>
        <p:nvSpPr>
          <p:cNvPr id="76" name="ZoneTexte 75"/>
          <p:cNvSpPr txBox="1"/>
          <p:nvPr/>
        </p:nvSpPr>
        <p:spPr>
          <a:xfrm>
            <a:off x="1365001" y="5788879"/>
            <a:ext cx="2019693" cy="553998"/>
          </a:xfrm>
          <a:prstGeom prst="rect">
            <a:avLst/>
          </a:prstGeom>
          <a:noFill/>
        </p:spPr>
        <p:txBody>
          <a:bodyPr wrap="square" rtlCol="0">
            <a:spAutoFit/>
          </a:bodyPr>
          <a:lstStyle/>
          <a:p>
            <a:pPr algn="ctr"/>
            <a:r>
              <a:rPr lang="fr-FR" sz="1400" b="1" dirty="0"/>
              <a:t>conversions</a:t>
            </a:r>
            <a:r>
              <a:rPr lang="fr-FR" sz="1600" b="1" dirty="0"/>
              <a:t> </a:t>
            </a:r>
            <a:r>
              <a:rPr lang="fr-FR" sz="1400" b="1" dirty="0"/>
              <a:t>géniques</a:t>
            </a:r>
          </a:p>
          <a:p>
            <a:pPr algn="ctr"/>
            <a:r>
              <a:rPr lang="fr-FR" sz="1400" b="1" dirty="0"/>
              <a:t>sans crossing-over</a:t>
            </a:r>
          </a:p>
        </p:txBody>
      </p:sp>
      <p:sp>
        <p:nvSpPr>
          <p:cNvPr id="272" name="ZoneTexte 271"/>
          <p:cNvSpPr txBox="1"/>
          <p:nvPr/>
        </p:nvSpPr>
        <p:spPr>
          <a:xfrm>
            <a:off x="5346014" y="5399110"/>
            <a:ext cx="3223361" cy="307777"/>
          </a:xfrm>
          <a:prstGeom prst="rect">
            <a:avLst/>
          </a:prstGeom>
          <a:noFill/>
        </p:spPr>
        <p:txBody>
          <a:bodyPr wrap="square" rtlCol="0">
            <a:spAutoFit/>
          </a:bodyPr>
          <a:lstStyle/>
          <a:p>
            <a:r>
              <a:rPr lang="fr-FR" sz="1400" dirty="0">
                <a:solidFill>
                  <a:srgbClr val="0033CC"/>
                </a:solidFill>
              </a:rPr>
              <a:t>Y</a:t>
            </a:r>
            <a:r>
              <a:rPr lang="fr-FR" sz="1400" dirty="0">
                <a:solidFill>
                  <a:srgbClr val="FF0000"/>
                </a:solidFill>
              </a:rPr>
              <a:t>                                b                              x</a:t>
            </a:r>
          </a:p>
        </p:txBody>
      </p:sp>
      <p:sp>
        <p:nvSpPr>
          <p:cNvPr id="283" name="ZoneTexte 282"/>
          <p:cNvSpPr txBox="1"/>
          <p:nvPr/>
        </p:nvSpPr>
        <p:spPr>
          <a:xfrm>
            <a:off x="5344929" y="4389311"/>
            <a:ext cx="3028272" cy="307777"/>
          </a:xfrm>
          <a:prstGeom prst="rect">
            <a:avLst/>
          </a:prstGeom>
          <a:noFill/>
        </p:spPr>
        <p:txBody>
          <a:bodyPr wrap="square" rtlCol="0">
            <a:spAutoFit/>
          </a:bodyPr>
          <a:lstStyle/>
          <a:p>
            <a:r>
              <a:rPr lang="fr-FR" sz="1400" dirty="0">
                <a:solidFill>
                  <a:srgbClr val="3737FF"/>
                </a:solidFill>
              </a:rPr>
              <a:t>X                 </a:t>
            </a:r>
            <a:r>
              <a:rPr lang="fr-FR" sz="1400" dirty="0">
                <a:solidFill>
                  <a:srgbClr val="FF0000"/>
                </a:solidFill>
              </a:rPr>
              <a:t>a</a:t>
            </a:r>
            <a:r>
              <a:rPr lang="fr-FR" sz="1400" dirty="0">
                <a:solidFill>
                  <a:srgbClr val="3737FF"/>
                </a:solidFill>
              </a:rPr>
              <a:t>                                            </a:t>
            </a:r>
            <a:r>
              <a:rPr lang="fr-FR" sz="1400" dirty="0">
                <a:solidFill>
                  <a:srgbClr val="FF0000"/>
                </a:solidFill>
              </a:rPr>
              <a:t>y              </a:t>
            </a:r>
            <a:r>
              <a:rPr lang="fr-FR" sz="1400" dirty="0">
                <a:solidFill>
                  <a:srgbClr val="3737FF"/>
                </a:solidFill>
              </a:rPr>
              <a:t>                                          </a:t>
            </a:r>
          </a:p>
        </p:txBody>
      </p:sp>
      <p:sp>
        <p:nvSpPr>
          <p:cNvPr id="292" name="ZoneTexte 291"/>
          <p:cNvSpPr txBox="1"/>
          <p:nvPr/>
        </p:nvSpPr>
        <p:spPr>
          <a:xfrm>
            <a:off x="5359020" y="5009341"/>
            <a:ext cx="3223361" cy="307777"/>
          </a:xfrm>
          <a:prstGeom prst="rect">
            <a:avLst/>
          </a:prstGeom>
          <a:noFill/>
        </p:spPr>
        <p:txBody>
          <a:bodyPr wrap="square" rtlCol="0">
            <a:spAutoFit/>
          </a:bodyPr>
          <a:lstStyle/>
          <a:p>
            <a:r>
              <a:rPr lang="fr-FR" sz="1400" dirty="0">
                <a:solidFill>
                  <a:srgbClr val="3737FF"/>
                </a:solidFill>
              </a:rPr>
              <a:t>Y</a:t>
            </a:r>
            <a:r>
              <a:rPr lang="fr-FR" sz="1400" dirty="0">
                <a:solidFill>
                  <a:srgbClr val="FF0000"/>
                </a:solidFill>
              </a:rPr>
              <a:t>                               </a:t>
            </a:r>
            <a:r>
              <a:rPr lang="fr-FR" sz="1400" dirty="0">
                <a:solidFill>
                  <a:srgbClr val="0066FF"/>
                </a:solidFill>
              </a:rPr>
              <a:t>B</a:t>
            </a:r>
            <a:r>
              <a:rPr lang="fr-FR" sz="1400" dirty="0">
                <a:solidFill>
                  <a:srgbClr val="FF0000"/>
                </a:solidFill>
              </a:rPr>
              <a:t>                               x</a:t>
            </a:r>
          </a:p>
        </p:txBody>
      </p:sp>
      <p:sp>
        <p:nvSpPr>
          <p:cNvPr id="299" name="ZoneTexte 298"/>
          <p:cNvSpPr txBox="1"/>
          <p:nvPr/>
        </p:nvSpPr>
        <p:spPr>
          <a:xfrm>
            <a:off x="5498387" y="5788879"/>
            <a:ext cx="2492863" cy="523220"/>
          </a:xfrm>
          <a:prstGeom prst="rect">
            <a:avLst/>
          </a:prstGeom>
          <a:noFill/>
        </p:spPr>
        <p:txBody>
          <a:bodyPr wrap="square" rtlCol="0">
            <a:spAutoFit/>
          </a:bodyPr>
          <a:lstStyle/>
          <a:p>
            <a:pPr algn="ctr"/>
            <a:r>
              <a:rPr lang="fr-FR" sz="1400" b="1" dirty="0"/>
              <a:t>crossing-over</a:t>
            </a:r>
          </a:p>
          <a:p>
            <a:pPr algn="ctr"/>
            <a:r>
              <a:rPr lang="fr-FR" sz="1400" b="1" dirty="0"/>
              <a:t>avec conversions géniques</a:t>
            </a:r>
          </a:p>
        </p:txBody>
      </p:sp>
      <p:sp>
        <p:nvSpPr>
          <p:cNvPr id="2" name="ZoneTexte 1"/>
          <p:cNvSpPr txBox="1"/>
          <p:nvPr/>
        </p:nvSpPr>
        <p:spPr>
          <a:xfrm>
            <a:off x="6794969" y="1213094"/>
            <a:ext cx="325452" cy="307777"/>
          </a:xfrm>
          <a:prstGeom prst="rect">
            <a:avLst/>
          </a:prstGeom>
          <a:noFill/>
        </p:spPr>
        <p:txBody>
          <a:bodyPr wrap="square" rtlCol="0">
            <a:spAutoFit/>
          </a:bodyPr>
          <a:lstStyle/>
          <a:p>
            <a:r>
              <a:rPr lang="fr-FR" sz="1400" dirty="0">
                <a:solidFill>
                  <a:srgbClr val="0033CC"/>
                </a:solidFill>
              </a:rPr>
              <a:t>B</a:t>
            </a:r>
          </a:p>
        </p:txBody>
      </p:sp>
      <p:sp>
        <p:nvSpPr>
          <p:cNvPr id="101" name="ZoneTexte 100"/>
          <p:cNvSpPr txBox="1"/>
          <p:nvPr/>
        </p:nvSpPr>
        <p:spPr>
          <a:xfrm>
            <a:off x="122040" y="6444044"/>
            <a:ext cx="288032" cy="369332"/>
          </a:xfrm>
          <a:prstGeom prst="rect">
            <a:avLst/>
          </a:prstGeom>
          <a:noFill/>
        </p:spPr>
        <p:txBody>
          <a:bodyPr wrap="square" rtlCol="0">
            <a:spAutoFit/>
          </a:bodyPr>
          <a:lstStyle/>
          <a:p>
            <a:pPr algn="ctr"/>
            <a:r>
              <a:rPr lang="fr-FR" b="1" dirty="0">
                <a:latin typeface="Batang"/>
                <a:ea typeface="Batang"/>
              </a:rPr>
              <a:t>ⓐ</a:t>
            </a:r>
            <a:endParaRPr lang="fr-FR" b="1" dirty="0"/>
          </a:p>
        </p:txBody>
      </p:sp>
    </p:spTree>
    <p:custDataLst>
      <p:tags r:id="rId1"/>
    </p:custDataLst>
    <p:extLst>
      <p:ext uri="{BB962C8B-B14F-4D97-AF65-F5344CB8AC3E}">
        <p14:creationId xmlns:p14="http://schemas.microsoft.com/office/powerpoint/2010/main" val="413958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1871700" y="683404"/>
            <a:ext cx="5400600" cy="4900844"/>
            <a:chOff x="1871700" y="683404"/>
            <a:chExt cx="5400600" cy="4900844"/>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731" y="1955569"/>
              <a:ext cx="5224539" cy="36286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ZoneTexte 12"/>
            <p:cNvSpPr txBox="1"/>
            <p:nvPr/>
          </p:nvSpPr>
          <p:spPr>
            <a:xfrm>
              <a:off x="1871700" y="683404"/>
              <a:ext cx="5400600" cy="369332"/>
            </a:xfrm>
            <a:prstGeom prst="rect">
              <a:avLst/>
            </a:prstGeom>
            <a:noFill/>
          </p:spPr>
          <p:txBody>
            <a:bodyPr wrap="square" rtlCol="0">
              <a:spAutoFit/>
            </a:bodyPr>
            <a:lstStyle/>
            <a:p>
              <a:pPr algn="ctr"/>
              <a:r>
                <a:rPr lang="fr-FR" dirty="0"/>
                <a:t>Double crossing-over en microscopie électronique</a:t>
              </a:r>
            </a:p>
          </p:txBody>
        </p:sp>
      </p:grpSp>
      <p:grpSp>
        <p:nvGrpSpPr>
          <p:cNvPr id="16" name="Groupe 15"/>
          <p:cNvGrpSpPr/>
          <p:nvPr/>
        </p:nvGrpSpPr>
        <p:grpSpPr>
          <a:xfrm>
            <a:off x="1342139" y="2846890"/>
            <a:ext cx="5364384" cy="4166897"/>
            <a:chOff x="1342139" y="2846890"/>
            <a:chExt cx="5364384" cy="4166897"/>
          </a:xfrm>
        </p:grpSpPr>
        <p:sp>
          <p:nvSpPr>
            <p:cNvPr id="12" name="Arc 11"/>
            <p:cNvSpPr/>
            <p:nvPr/>
          </p:nvSpPr>
          <p:spPr>
            <a:xfrm rot="317050">
              <a:off x="1342139" y="3773427"/>
              <a:ext cx="5179888" cy="3240360"/>
            </a:xfrm>
            <a:prstGeom prst="arc">
              <a:avLst>
                <a:gd name="adj1" fmla="val 12310043"/>
                <a:gd name="adj2" fmla="val 20866138"/>
              </a:avLst>
            </a:prstGeom>
            <a:ln w="19050">
              <a:solidFill>
                <a:srgbClr val="FF3B3B"/>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 name="Forme libre 7"/>
            <p:cNvSpPr/>
            <p:nvPr/>
          </p:nvSpPr>
          <p:spPr>
            <a:xfrm>
              <a:off x="1962150" y="2846890"/>
              <a:ext cx="4744373" cy="2096585"/>
            </a:xfrm>
            <a:custGeom>
              <a:avLst/>
              <a:gdLst>
                <a:gd name="connsiteX0" fmla="*/ 0 w 4744373"/>
                <a:gd name="connsiteY0" fmla="*/ 1182185 h 2096585"/>
                <a:gd name="connsiteX1" fmla="*/ 238125 w 4744373"/>
                <a:gd name="connsiteY1" fmla="*/ 1067885 h 2096585"/>
                <a:gd name="connsiteX2" fmla="*/ 447675 w 4744373"/>
                <a:gd name="connsiteY2" fmla="*/ 877385 h 2096585"/>
                <a:gd name="connsiteX3" fmla="*/ 695325 w 4744373"/>
                <a:gd name="connsiteY3" fmla="*/ 563060 h 2096585"/>
                <a:gd name="connsiteX4" fmla="*/ 847725 w 4744373"/>
                <a:gd name="connsiteY4" fmla="*/ 343985 h 2096585"/>
                <a:gd name="connsiteX5" fmla="*/ 1057275 w 4744373"/>
                <a:gd name="connsiteY5" fmla="*/ 143960 h 2096585"/>
                <a:gd name="connsiteX6" fmla="*/ 1428750 w 4744373"/>
                <a:gd name="connsiteY6" fmla="*/ 29660 h 2096585"/>
                <a:gd name="connsiteX7" fmla="*/ 1647825 w 4744373"/>
                <a:gd name="connsiteY7" fmla="*/ 1085 h 2096585"/>
                <a:gd name="connsiteX8" fmla="*/ 1905000 w 4744373"/>
                <a:gd name="connsiteY8" fmla="*/ 20135 h 2096585"/>
                <a:gd name="connsiteX9" fmla="*/ 2143125 w 4744373"/>
                <a:gd name="connsiteY9" fmla="*/ 143960 h 2096585"/>
                <a:gd name="connsiteX10" fmla="*/ 2324100 w 4744373"/>
                <a:gd name="connsiteY10" fmla="*/ 286835 h 2096585"/>
                <a:gd name="connsiteX11" fmla="*/ 2419350 w 4744373"/>
                <a:gd name="connsiteY11" fmla="*/ 439235 h 2096585"/>
                <a:gd name="connsiteX12" fmla="*/ 2600325 w 4744373"/>
                <a:gd name="connsiteY12" fmla="*/ 705935 h 2096585"/>
                <a:gd name="connsiteX13" fmla="*/ 2686050 w 4744373"/>
                <a:gd name="connsiteY13" fmla="*/ 810710 h 2096585"/>
                <a:gd name="connsiteX14" fmla="*/ 2895600 w 4744373"/>
                <a:gd name="connsiteY14" fmla="*/ 886910 h 2096585"/>
                <a:gd name="connsiteX15" fmla="*/ 3162300 w 4744373"/>
                <a:gd name="connsiteY15" fmla="*/ 934535 h 2096585"/>
                <a:gd name="connsiteX16" fmla="*/ 3381375 w 4744373"/>
                <a:gd name="connsiteY16" fmla="*/ 905960 h 2096585"/>
                <a:gd name="connsiteX17" fmla="*/ 3724275 w 4744373"/>
                <a:gd name="connsiteY17" fmla="*/ 848810 h 2096585"/>
                <a:gd name="connsiteX18" fmla="*/ 3905250 w 4744373"/>
                <a:gd name="connsiteY18" fmla="*/ 791660 h 2096585"/>
                <a:gd name="connsiteX19" fmla="*/ 4248150 w 4744373"/>
                <a:gd name="connsiteY19" fmla="*/ 782135 h 2096585"/>
                <a:gd name="connsiteX20" fmla="*/ 4448175 w 4744373"/>
                <a:gd name="connsiteY20" fmla="*/ 839285 h 2096585"/>
                <a:gd name="connsiteX21" fmla="*/ 4562475 w 4744373"/>
                <a:gd name="connsiteY21" fmla="*/ 925010 h 2096585"/>
                <a:gd name="connsiteX22" fmla="*/ 4686300 w 4744373"/>
                <a:gd name="connsiteY22" fmla="*/ 1144085 h 2096585"/>
                <a:gd name="connsiteX23" fmla="*/ 4743450 w 4744373"/>
                <a:gd name="connsiteY23" fmla="*/ 1410785 h 2096585"/>
                <a:gd name="connsiteX24" fmla="*/ 4714875 w 4744373"/>
                <a:gd name="connsiteY24" fmla="*/ 1591760 h 2096585"/>
                <a:gd name="connsiteX25" fmla="*/ 4629150 w 4744373"/>
                <a:gd name="connsiteY25" fmla="*/ 1706060 h 2096585"/>
                <a:gd name="connsiteX26" fmla="*/ 4581525 w 4744373"/>
                <a:gd name="connsiteY26" fmla="*/ 1801310 h 2096585"/>
                <a:gd name="connsiteX27" fmla="*/ 4562475 w 4744373"/>
                <a:gd name="connsiteY27" fmla="*/ 1991810 h 2096585"/>
                <a:gd name="connsiteX28" fmla="*/ 4581525 w 4744373"/>
                <a:gd name="connsiteY28" fmla="*/ 2096585 h 2096585"/>
                <a:gd name="connsiteX29" fmla="*/ 4581525 w 4744373"/>
                <a:gd name="connsiteY29" fmla="*/ 2096585 h 2096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44373" h="2096585">
                  <a:moveTo>
                    <a:pt x="0" y="1182185"/>
                  </a:moveTo>
                  <a:cubicBezTo>
                    <a:pt x="81756" y="1150435"/>
                    <a:pt x="163513" y="1118685"/>
                    <a:pt x="238125" y="1067885"/>
                  </a:cubicBezTo>
                  <a:cubicBezTo>
                    <a:pt x="312737" y="1017085"/>
                    <a:pt x="371475" y="961522"/>
                    <a:pt x="447675" y="877385"/>
                  </a:cubicBezTo>
                  <a:cubicBezTo>
                    <a:pt x="523875" y="793248"/>
                    <a:pt x="628650" y="651960"/>
                    <a:pt x="695325" y="563060"/>
                  </a:cubicBezTo>
                  <a:cubicBezTo>
                    <a:pt x="762000" y="474160"/>
                    <a:pt x="787400" y="413835"/>
                    <a:pt x="847725" y="343985"/>
                  </a:cubicBezTo>
                  <a:cubicBezTo>
                    <a:pt x="908050" y="274135"/>
                    <a:pt x="960438" y="196347"/>
                    <a:pt x="1057275" y="143960"/>
                  </a:cubicBezTo>
                  <a:cubicBezTo>
                    <a:pt x="1154112" y="91573"/>
                    <a:pt x="1330325" y="53472"/>
                    <a:pt x="1428750" y="29660"/>
                  </a:cubicBezTo>
                  <a:cubicBezTo>
                    <a:pt x="1527175" y="5847"/>
                    <a:pt x="1568450" y="2672"/>
                    <a:pt x="1647825" y="1085"/>
                  </a:cubicBezTo>
                  <a:cubicBezTo>
                    <a:pt x="1727200" y="-502"/>
                    <a:pt x="1822450" y="-3678"/>
                    <a:pt x="1905000" y="20135"/>
                  </a:cubicBezTo>
                  <a:cubicBezTo>
                    <a:pt x="1987550" y="43947"/>
                    <a:pt x="2073275" y="99510"/>
                    <a:pt x="2143125" y="143960"/>
                  </a:cubicBezTo>
                  <a:cubicBezTo>
                    <a:pt x="2212975" y="188410"/>
                    <a:pt x="2278062" y="237622"/>
                    <a:pt x="2324100" y="286835"/>
                  </a:cubicBezTo>
                  <a:cubicBezTo>
                    <a:pt x="2370138" y="336048"/>
                    <a:pt x="2373313" y="369385"/>
                    <a:pt x="2419350" y="439235"/>
                  </a:cubicBezTo>
                  <a:cubicBezTo>
                    <a:pt x="2465387" y="509085"/>
                    <a:pt x="2555875" y="644022"/>
                    <a:pt x="2600325" y="705935"/>
                  </a:cubicBezTo>
                  <a:cubicBezTo>
                    <a:pt x="2644775" y="767848"/>
                    <a:pt x="2636838" y="780548"/>
                    <a:pt x="2686050" y="810710"/>
                  </a:cubicBezTo>
                  <a:cubicBezTo>
                    <a:pt x="2735262" y="840872"/>
                    <a:pt x="2816225" y="866273"/>
                    <a:pt x="2895600" y="886910"/>
                  </a:cubicBezTo>
                  <a:cubicBezTo>
                    <a:pt x="2974975" y="907547"/>
                    <a:pt x="3081338" y="931360"/>
                    <a:pt x="3162300" y="934535"/>
                  </a:cubicBezTo>
                  <a:cubicBezTo>
                    <a:pt x="3243262" y="937710"/>
                    <a:pt x="3287713" y="920247"/>
                    <a:pt x="3381375" y="905960"/>
                  </a:cubicBezTo>
                  <a:cubicBezTo>
                    <a:pt x="3475037" y="891673"/>
                    <a:pt x="3636963" y="867860"/>
                    <a:pt x="3724275" y="848810"/>
                  </a:cubicBezTo>
                  <a:cubicBezTo>
                    <a:pt x="3811587" y="829760"/>
                    <a:pt x="3817938" y="802772"/>
                    <a:pt x="3905250" y="791660"/>
                  </a:cubicBezTo>
                  <a:cubicBezTo>
                    <a:pt x="3992562" y="780548"/>
                    <a:pt x="4157663" y="774197"/>
                    <a:pt x="4248150" y="782135"/>
                  </a:cubicBezTo>
                  <a:cubicBezTo>
                    <a:pt x="4338638" y="790072"/>
                    <a:pt x="4395788" y="815473"/>
                    <a:pt x="4448175" y="839285"/>
                  </a:cubicBezTo>
                  <a:cubicBezTo>
                    <a:pt x="4500562" y="863097"/>
                    <a:pt x="4522788" y="874210"/>
                    <a:pt x="4562475" y="925010"/>
                  </a:cubicBezTo>
                  <a:cubicBezTo>
                    <a:pt x="4602162" y="975810"/>
                    <a:pt x="4656138" y="1063123"/>
                    <a:pt x="4686300" y="1144085"/>
                  </a:cubicBezTo>
                  <a:cubicBezTo>
                    <a:pt x="4716462" y="1225047"/>
                    <a:pt x="4738688" y="1336173"/>
                    <a:pt x="4743450" y="1410785"/>
                  </a:cubicBezTo>
                  <a:cubicBezTo>
                    <a:pt x="4748213" y="1485398"/>
                    <a:pt x="4733925" y="1542548"/>
                    <a:pt x="4714875" y="1591760"/>
                  </a:cubicBezTo>
                  <a:cubicBezTo>
                    <a:pt x="4695825" y="1640973"/>
                    <a:pt x="4651375" y="1671135"/>
                    <a:pt x="4629150" y="1706060"/>
                  </a:cubicBezTo>
                  <a:cubicBezTo>
                    <a:pt x="4606925" y="1740985"/>
                    <a:pt x="4592637" y="1753685"/>
                    <a:pt x="4581525" y="1801310"/>
                  </a:cubicBezTo>
                  <a:cubicBezTo>
                    <a:pt x="4570413" y="1848935"/>
                    <a:pt x="4562475" y="1942598"/>
                    <a:pt x="4562475" y="1991810"/>
                  </a:cubicBezTo>
                  <a:cubicBezTo>
                    <a:pt x="4562475" y="2041022"/>
                    <a:pt x="4581525" y="2096585"/>
                    <a:pt x="4581525" y="2096585"/>
                  </a:cubicBezTo>
                  <a:lnTo>
                    <a:pt x="4581525" y="2096585"/>
                  </a:lnTo>
                </a:path>
              </a:pathLst>
            </a:custGeom>
            <a:ln w="19050">
              <a:solidFill>
                <a:srgbClr val="FF3B3B"/>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15" name="Groupe 14"/>
          <p:cNvGrpSpPr/>
          <p:nvPr/>
        </p:nvGrpSpPr>
        <p:grpSpPr>
          <a:xfrm>
            <a:off x="1486487" y="2800429"/>
            <a:ext cx="5618596" cy="3169283"/>
            <a:chOff x="1486487" y="2800429"/>
            <a:chExt cx="5618596" cy="3169283"/>
          </a:xfrm>
        </p:grpSpPr>
        <p:sp>
          <p:nvSpPr>
            <p:cNvPr id="2" name="Arc 1"/>
            <p:cNvSpPr/>
            <p:nvPr/>
          </p:nvSpPr>
          <p:spPr>
            <a:xfrm rot="317050">
              <a:off x="1486487" y="2800429"/>
              <a:ext cx="5618596" cy="3169283"/>
            </a:xfrm>
            <a:prstGeom prst="arc">
              <a:avLst>
                <a:gd name="adj1" fmla="val 11683714"/>
                <a:gd name="adj2" fmla="val 21459934"/>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4" name="Forme libre 13"/>
            <p:cNvSpPr/>
            <p:nvPr/>
          </p:nvSpPr>
          <p:spPr>
            <a:xfrm>
              <a:off x="1866900" y="3014434"/>
              <a:ext cx="5191125" cy="1786166"/>
            </a:xfrm>
            <a:custGeom>
              <a:avLst/>
              <a:gdLst>
                <a:gd name="connsiteX0" fmla="*/ 0 w 5191125"/>
                <a:gd name="connsiteY0" fmla="*/ 547916 h 1786166"/>
                <a:gd name="connsiteX1" fmla="*/ 142875 w 5191125"/>
                <a:gd name="connsiteY1" fmla="*/ 424091 h 1786166"/>
                <a:gd name="connsiteX2" fmla="*/ 257175 w 5191125"/>
                <a:gd name="connsiteY2" fmla="*/ 319316 h 1786166"/>
                <a:gd name="connsiteX3" fmla="*/ 352425 w 5191125"/>
                <a:gd name="connsiteY3" fmla="*/ 281216 h 1786166"/>
                <a:gd name="connsiteX4" fmla="*/ 438150 w 5191125"/>
                <a:gd name="connsiteY4" fmla="*/ 262166 h 1786166"/>
                <a:gd name="connsiteX5" fmla="*/ 514350 w 5191125"/>
                <a:gd name="connsiteY5" fmla="*/ 338366 h 1786166"/>
                <a:gd name="connsiteX6" fmla="*/ 600075 w 5191125"/>
                <a:gd name="connsiteY6" fmla="*/ 376466 h 1786166"/>
                <a:gd name="connsiteX7" fmla="*/ 742950 w 5191125"/>
                <a:gd name="connsiteY7" fmla="*/ 443141 h 1786166"/>
                <a:gd name="connsiteX8" fmla="*/ 933450 w 5191125"/>
                <a:gd name="connsiteY8" fmla="*/ 519341 h 1786166"/>
                <a:gd name="connsiteX9" fmla="*/ 1162050 w 5191125"/>
                <a:gd name="connsiteY9" fmla="*/ 605066 h 1786166"/>
                <a:gd name="connsiteX10" fmla="*/ 1352550 w 5191125"/>
                <a:gd name="connsiteY10" fmla="*/ 633641 h 1786166"/>
                <a:gd name="connsiteX11" fmla="*/ 1619250 w 5191125"/>
                <a:gd name="connsiteY11" fmla="*/ 643166 h 1786166"/>
                <a:gd name="connsiteX12" fmla="*/ 1838325 w 5191125"/>
                <a:gd name="connsiteY12" fmla="*/ 605066 h 1786166"/>
                <a:gd name="connsiteX13" fmla="*/ 2095500 w 5191125"/>
                <a:gd name="connsiteY13" fmla="*/ 509816 h 1786166"/>
                <a:gd name="connsiteX14" fmla="*/ 2324100 w 5191125"/>
                <a:gd name="connsiteY14" fmla="*/ 433616 h 1786166"/>
                <a:gd name="connsiteX15" fmla="*/ 2438400 w 5191125"/>
                <a:gd name="connsiteY15" fmla="*/ 347891 h 1786166"/>
                <a:gd name="connsiteX16" fmla="*/ 2590800 w 5191125"/>
                <a:gd name="connsiteY16" fmla="*/ 214541 h 1786166"/>
                <a:gd name="connsiteX17" fmla="*/ 2800350 w 5191125"/>
                <a:gd name="connsiteY17" fmla="*/ 128816 h 1786166"/>
                <a:gd name="connsiteX18" fmla="*/ 3009900 w 5191125"/>
                <a:gd name="connsiteY18" fmla="*/ 4991 h 1786166"/>
                <a:gd name="connsiteX19" fmla="*/ 3381375 w 5191125"/>
                <a:gd name="connsiteY19" fmla="*/ 33566 h 1786166"/>
                <a:gd name="connsiteX20" fmla="*/ 3638550 w 5191125"/>
                <a:gd name="connsiteY20" fmla="*/ 119291 h 1786166"/>
                <a:gd name="connsiteX21" fmla="*/ 3762375 w 5191125"/>
                <a:gd name="connsiteY21" fmla="*/ 424091 h 1786166"/>
                <a:gd name="connsiteX22" fmla="*/ 3752850 w 5191125"/>
                <a:gd name="connsiteY22" fmla="*/ 576491 h 1786166"/>
                <a:gd name="connsiteX23" fmla="*/ 3810000 w 5191125"/>
                <a:gd name="connsiteY23" fmla="*/ 881291 h 1786166"/>
                <a:gd name="connsiteX24" fmla="*/ 4000500 w 5191125"/>
                <a:gd name="connsiteY24" fmla="*/ 1100366 h 1786166"/>
                <a:gd name="connsiteX25" fmla="*/ 4200525 w 5191125"/>
                <a:gd name="connsiteY25" fmla="*/ 1328966 h 1786166"/>
                <a:gd name="connsiteX26" fmla="*/ 4362450 w 5191125"/>
                <a:gd name="connsiteY26" fmla="*/ 1500416 h 1786166"/>
                <a:gd name="connsiteX27" fmla="*/ 4657725 w 5191125"/>
                <a:gd name="connsiteY27" fmla="*/ 1538516 h 1786166"/>
                <a:gd name="connsiteX28" fmla="*/ 4829175 w 5191125"/>
                <a:gd name="connsiteY28" fmla="*/ 1567091 h 1786166"/>
                <a:gd name="connsiteX29" fmla="*/ 4981575 w 5191125"/>
                <a:gd name="connsiteY29" fmla="*/ 1681391 h 1786166"/>
                <a:gd name="connsiteX30" fmla="*/ 5086350 w 5191125"/>
                <a:gd name="connsiteY30" fmla="*/ 1748066 h 1786166"/>
                <a:gd name="connsiteX31" fmla="*/ 5162550 w 5191125"/>
                <a:gd name="connsiteY31" fmla="*/ 1767116 h 1786166"/>
                <a:gd name="connsiteX32" fmla="*/ 5191125 w 5191125"/>
                <a:gd name="connsiteY32" fmla="*/ 1786166 h 178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191125" h="1786166">
                  <a:moveTo>
                    <a:pt x="0" y="547916"/>
                  </a:moveTo>
                  <a:lnTo>
                    <a:pt x="142875" y="424091"/>
                  </a:lnTo>
                  <a:cubicBezTo>
                    <a:pt x="185737" y="385991"/>
                    <a:pt x="222250" y="343128"/>
                    <a:pt x="257175" y="319316"/>
                  </a:cubicBezTo>
                  <a:cubicBezTo>
                    <a:pt x="292100" y="295504"/>
                    <a:pt x="322263" y="290741"/>
                    <a:pt x="352425" y="281216"/>
                  </a:cubicBezTo>
                  <a:cubicBezTo>
                    <a:pt x="382587" y="271691"/>
                    <a:pt x="411163" y="252641"/>
                    <a:pt x="438150" y="262166"/>
                  </a:cubicBezTo>
                  <a:cubicBezTo>
                    <a:pt x="465137" y="271691"/>
                    <a:pt x="487363" y="319316"/>
                    <a:pt x="514350" y="338366"/>
                  </a:cubicBezTo>
                  <a:cubicBezTo>
                    <a:pt x="541337" y="357416"/>
                    <a:pt x="600075" y="376466"/>
                    <a:pt x="600075" y="376466"/>
                  </a:cubicBezTo>
                  <a:cubicBezTo>
                    <a:pt x="638175" y="393928"/>
                    <a:pt x="687388" y="419329"/>
                    <a:pt x="742950" y="443141"/>
                  </a:cubicBezTo>
                  <a:cubicBezTo>
                    <a:pt x="798512" y="466953"/>
                    <a:pt x="863600" y="492353"/>
                    <a:pt x="933450" y="519341"/>
                  </a:cubicBezTo>
                  <a:cubicBezTo>
                    <a:pt x="1003300" y="546328"/>
                    <a:pt x="1092200" y="586016"/>
                    <a:pt x="1162050" y="605066"/>
                  </a:cubicBezTo>
                  <a:cubicBezTo>
                    <a:pt x="1231900" y="624116"/>
                    <a:pt x="1276350" y="627291"/>
                    <a:pt x="1352550" y="633641"/>
                  </a:cubicBezTo>
                  <a:cubicBezTo>
                    <a:pt x="1428750" y="639991"/>
                    <a:pt x="1538288" y="647928"/>
                    <a:pt x="1619250" y="643166"/>
                  </a:cubicBezTo>
                  <a:cubicBezTo>
                    <a:pt x="1700212" y="638404"/>
                    <a:pt x="1758950" y="627291"/>
                    <a:pt x="1838325" y="605066"/>
                  </a:cubicBezTo>
                  <a:cubicBezTo>
                    <a:pt x="1917700" y="582841"/>
                    <a:pt x="2014538" y="538391"/>
                    <a:pt x="2095500" y="509816"/>
                  </a:cubicBezTo>
                  <a:cubicBezTo>
                    <a:pt x="2176463" y="481241"/>
                    <a:pt x="2266950" y="460603"/>
                    <a:pt x="2324100" y="433616"/>
                  </a:cubicBezTo>
                  <a:cubicBezTo>
                    <a:pt x="2381250" y="406629"/>
                    <a:pt x="2393950" y="384403"/>
                    <a:pt x="2438400" y="347891"/>
                  </a:cubicBezTo>
                  <a:cubicBezTo>
                    <a:pt x="2482850" y="311379"/>
                    <a:pt x="2530475" y="251053"/>
                    <a:pt x="2590800" y="214541"/>
                  </a:cubicBezTo>
                  <a:cubicBezTo>
                    <a:pt x="2651125" y="178029"/>
                    <a:pt x="2730500" y="163741"/>
                    <a:pt x="2800350" y="128816"/>
                  </a:cubicBezTo>
                  <a:cubicBezTo>
                    <a:pt x="2870200" y="93891"/>
                    <a:pt x="2913063" y="20866"/>
                    <a:pt x="3009900" y="4991"/>
                  </a:cubicBezTo>
                  <a:cubicBezTo>
                    <a:pt x="3106738" y="-10884"/>
                    <a:pt x="3276600" y="14516"/>
                    <a:pt x="3381375" y="33566"/>
                  </a:cubicBezTo>
                  <a:cubicBezTo>
                    <a:pt x="3486150" y="52616"/>
                    <a:pt x="3575050" y="54204"/>
                    <a:pt x="3638550" y="119291"/>
                  </a:cubicBezTo>
                  <a:cubicBezTo>
                    <a:pt x="3702050" y="184378"/>
                    <a:pt x="3743325" y="347891"/>
                    <a:pt x="3762375" y="424091"/>
                  </a:cubicBezTo>
                  <a:cubicBezTo>
                    <a:pt x="3781425" y="500291"/>
                    <a:pt x="3744913" y="500291"/>
                    <a:pt x="3752850" y="576491"/>
                  </a:cubicBezTo>
                  <a:cubicBezTo>
                    <a:pt x="3760787" y="652691"/>
                    <a:pt x="3768725" y="793979"/>
                    <a:pt x="3810000" y="881291"/>
                  </a:cubicBezTo>
                  <a:cubicBezTo>
                    <a:pt x="3851275" y="968604"/>
                    <a:pt x="4000500" y="1100366"/>
                    <a:pt x="4000500" y="1100366"/>
                  </a:cubicBezTo>
                  <a:cubicBezTo>
                    <a:pt x="4065588" y="1174979"/>
                    <a:pt x="4140200" y="1262291"/>
                    <a:pt x="4200525" y="1328966"/>
                  </a:cubicBezTo>
                  <a:cubicBezTo>
                    <a:pt x="4260850" y="1395641"/>
                    <a:pt x="4286250" y="1465491"/>
                    <a:pt x="4362450" y="1500416"/>
                  </a:cubicBezTo>
                  <a:cubicBezTo>
                    <a:pt x="4438650" y="1535341"/>
                    <a:pt x="4579938" y="1527404"/>
                    <a:pt x="4657725" y="1538516"/>
                  </a:cubicBezTo>
                  <a:cubicBezTo>
                    <a:pt x="4735513" y="1549629"/>
                    <a:pt x="4775200" y="1543279"/>
                    <a:pt x="4829175" y="1567091"/>
                  </a:cubicBezTo>
                  <a:cubicBezTo>
                    <a:pt x="4883150" y="1590903"/>
                    <a:pt x="4938713" y="1651229"/>
                    <a:pt x="4981575" y="1681391"/>
                  </a:cubicBezTo>
                  <a:cubicBezTo>
                    <a:pt x="5024437" y="1711553"/>
                    <a:pt x="5056188" y="1733779"/>
                    <a:pt x="5086350" y="1748066"/>
                  </a:cubicBezTo>
                  <a:cubicBezTo>
                    <a:pt x="5116512" y="1762353"/>
                    <a:pt x="5145088" y="1760766"/>
                    <a:pt x="5162550" y="1767116"/>
                  </a:cubicBezTo>
                  <a:cubicBezTo>
                    <a:pt x="5180012" y="1773466"/>
                    <a:pt x="5185568" y="1779816"/>
                    <a:pt x="5191125" y="1786166"/>
                  </a:cubicBezTo>
                </a:path>
              </a:pathLst>
            </a:cu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22" name="Groupe 21"/>
          <p:cNvGrpSpPr/>
          <p:nvPr/>
        </p:nvGrpSpPr>
        <p:grpSpPr>
          <a:xfrm>
            <a:off x="2427587" y="2060848"/>
            <a:ext cx="5418124" cy="2448272"/>
            <a:chOff x="2427587" y="2060848"/>
            <a:chExt cx="5418124" cy="2448272"/>
          </a:xfrm>
        </p:grpSpPr>
        <p:sp>
          <p:nvSpPr>
            <p:cNvPr id="11" name="ZoneTexte 10"/>
            <p:cNvSpPr txBox="1"/>
            <p:nvPr/>
          </p:nvSpPr>
          <p:spPr>
            <a:xfrm rot="1760412">
              <a:off x="5901495" y="2829768"/>
              <a:ext cx="1944216" cy="369332"/>
            </a:xfrm>
            <a:prstGeom prst="rect">
              <a:avLst/>
            </a:prstGeom>
            <a:solidFill>
              <a:schemeClr val="bg1"/>
            </a:solidFill>
            <a:ln w="3175">
              <a:solidFill>
                <a:schemeClr val="tx1"/>
              </a:solidFill>
            </a:ln>
          </p:spPr>
          <p:txBody>
            <a:bodyPr wrap="square" rtlCol="0">
              <a:spAutoFit/>
            </a:bodyPr>
            <a:lstStyle/>
            <a:p>
              <a:pPr algn="ctr"/>
              <a:r>
                <a:rPr lang="fr-FR" dirty="0"/>
                <a:t>2</a:t>
              </a:r>
              <a:r>
                <a:rPr lang="fr-FR" baseline="30000" dirty="0"/>
                <a:t>ème</a:t>
              </a:r>
              <a:r>
                <a:rPr lang="fr-FR" dirty="0"/>
                <a:t> crossing-over</a:t>
              </a:r>
            </a:p>
          </p:txBody>
        </p:sp>
        <p:sp>
          <p:nvSpPr>
            <p:cNvPr id="9" name="ZoneTexte 8"/>
            <p:cNvSpPr txBox="1"/>
            <p:nvPr/>
          </p:nvSpPr>
          <p:spPr>
            <a:xfrm rot="21359640">
              <a:off x="2427587" y="2123279"/>
              <a:ext cx="1800201" cy="369332"/>
            </a:xfrm>
            <a:prstGeom prst="rect">
              <a:avLst/>
            </a:prstGeom>
            <a:solidFill>
              <a:schemeClr val="bg1"/>
            </a:solidFill>
            <a:ln w="3175">
              <a:solidFill>
                <a:schemeClr val="tx1"/>
              </a:solidFill>
            </a:ln>
          </p:spPr>
          <p:txBody>
            <a:bodyPr wrap="square" rtlCol="0">
              <a:spAutoFit/>
            </a:bodyPr>
            <a:lstStyle/>
            <a:p>
              <a:pPr algn="ctr"/>
              <a:r>
                <a:rPr lang="fr-FR" dirty="0"/>
                <a:t>1</a:t>
              </a:r>
              <a:r>
                <a:rPr lang="fr-FR" baseline="30000" dirty="0"/>
                <a:t>er</a:t>
              </a:r>
              <a:r>
                <a:rPr lang="fr-FR" dirty="0"/>
                <a:t> crossing-over</a:t>
              </a:r>
            </a:p>
          </p:txBody>
        </p:sp>
        <p:cxnSp>
          <p:nvCxnSpPr>
            <p:cNvPr id="19" name="Connecteur droit 18"/>
            <p:cNvCxnSpPr/>
            <p:nvPr/>
          </p:nvCxnSpPr>
          <p:spPr>
            <a:xfrm flipH="1">
              <a:off x="4716016" y="2060848"/>
              <a:ext cx="648072" cy="2448272"/>
            </a:xfrm>
            <a:prstGeom prst="line">
              <a:avLst/>
            </a:prstGeom>
            <a:ln w="19050">
              <a:solidFill>
                <a:schemeClr val="bg1"/>
              </a:solidFill>
              <a:prstDash val="dashDot"/>
            </a:ln>
          </p:spPr>
          <p:style>
            <a:lnRef idx="1">
              <a:schemeClr val="accent1"/>
            </a:lnRef>
            <a:fillRef idx="0">
              <a:schemeClr val="accent1"/>
            </a:fillRef>
            <a:effectRef idx="0">
              <a:schemeClr val="accent1"/>
            </a:effectRef>
            <a:fontRef idx="minor">
              <a:schemeClr val="tx1"/>
            </a:fontRef>
          </p:style>
        </p:cxnSp>
      </p:grpSp>
      <p:sp>
        <p:nvSpPr>
          <p:cNvPr id="17" name="ZoneTexte 16"/>
          <p:cNvSpPr txBox="1"/>
          <p:nvPr/>
        </p:nvSpPr>
        <p:spPr>
          <a:xfrm>
            <a:off x="122040" y="6444044"/>
            <a:ext cx="288032" cy="369332"/>
          </a:xfrm>
          <a:prstGeom prst="rect">
            <a:avLst/>
          </a:prstGeom>
          <a:noFill/>
        </p:spPr>
        <p:txBody>
          <a:bodyPr wrap="square" rtlCol="0">
            <a:spAutoFit/>
          </a:bodyPr>
          <a:lstStyle/>
          <a:p>
            <a:pPr algn="ctr"/>
            <a:r>
              <a:rPr lang="fr-FR" b="1" dirty="0">
                <a:latin typeface="Batang"/>
                <a:ea typeface="Batang"/>
              </a:rPr>
              <a:t>ⓐ</a:t>
            </a:r>
            <a:endParaRPr lang="fr-FR" b="1" dirty="0"/>
          </a:p>
        </p:txBody>
      </p:sp>
    </p:spTree>
    <p:custDataLst>
      <p:tags r:id="rId1"/>
    </p:custDataLst>
    <p:extLst>
      <p:ext uri="{BB962C8B-B14F-4D97-AF65-F5344CB8AC3E}">
        <p14:creationId xmlns:p14="http://schemas.microsoft.com/office/powerpoint/2010/main" val="141777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p:cNvGrpSpPr/>
          <p:nvPr/>
        </p:nvGrpSpPr>
        <p:grpSpPr>
          <a:xfrm>
            <a:off x="778651" y="578947"/>
            <a:ext cx="7493551" cy="5442341"/>
            <a:chOff x="396125" y="443403"/>
            <a:chExt cx="7493551" cy="5442341"/>
          </a:xfrm>
        </p:grpSpPr>
        <p:sp>
          <p:nvSpPr>
            <p:cNvPr id="5" name="ZoneTexte 4"/>
            <p:cNvSpPr txBox="1"/>
            <p:nvPr/>
          </p:nvSpPr>
          <p:spPr>
            <a:xfrm>
              <a:off x="1093130" y="443403"/>
              <a:ext cx="6192688" cy="369332"/>
            </a:xfrm>
            <a:prstGeom prst="rect">
              <a:avLst/>
            </a:prstGeom>
            <a:noFill/>
          </p:spPr>
          <p:txBody>
            <a:bodyPr wrap="square" rtlCol="0">
              <a:spAutoFit/>
            </a:bodyPr>
            <a:lstStyle/>
            <a:p>
              <a:pPr algn="ctr"/>
              <a:r>
                <a:rPr lang="fr-FR" dirty="0"/>
                <a:t>Potter H. and </a:t>
              </a:r>
              <a:r>
                <a:rPr lang="fr-FR" dirty="0" err="1"/>
                <a:t>Dressler</a:t>
              </a:r>
              <a:r>
                <a:rPr lang="fr-FR" dirty="0"/>
                <a:t> D., PNAS, 1977, vol 74(10) p 4168-4172</a:t>
              </a:r>
            </a:p>
          </p:txBody>
        </p:sp>
        <p:grpSp>
          <p:nvGrpSpPr>
            <p:cNvPr id="11" name="Groupe 10"/>
            <p:cNvGrpSpPr/>
            <p:nvPr/>
          </p:nvGrpSpPr>
          <p:grpSpPr>
            <a:xfrm>
              <a:off x="1979712" y="1844824"/>
              <a:ext cx="5909964" cy="4040920"/>
              <a:chOff x="1799692" y="1052736"/>
              <a:chExt cx="5909964" cy="4040920"/>
            </a:xfrm>
          </p:grpSpPr>
          <p:pic>
            <p:nvPicPr>
              <p:cNvPr id="4" name="Image 3"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692" y="1052736"/>
                <a:ext cx="3168352" cy="4040920"/>
              </a:xfrm>
              <a:prstGeom prst="rect">
                <a:avLst/>
              </a:prstGeom>
            </p:spPr>
          </p:pic>
          <p:sp>
            <p:nvSpPr>
              <p:cNvPr id="6" name="ZoneTexte 5"/>
              <p:cNvSpPr txBox="1"/>
              <p:nvPr/>
            </p:nvSpPr>
            <p:spPr>
              <a:xfrm>
                <a:off x="5295292" y="1291997"/>
                <a:ext cx="2414364" cy="3539430"/>
              </a:xfrm>
              <a:prstGeom prst="rect">
                <a:avLst/>
              </a:prstGeom>
              <a:solidFill>
                <a:schemeClr val="bg1"/>
              </a:solidFill>
            </p:spPr>
            <p:txBody>
              <a:bodyPr wrap="square" rtlCol="0">
                <a:spAutoFit/>
              </a:bodyPr>
              <a:lstStyle/>
              <a:p>
                <a:pPr algn="just"/>
                <a:r>
                  <a:rPr lang="fr-FR" sz="1600" dirty="0"/>
                  <a:t>     </a:t>
                </a:r>
                <a:endParaRPr lang="fr-FR" sz="800" dirty="0"/>
              </a:p>
              <a:p>
                <a:pPr algn="just"/>
                <a:r>
                  <a:rPr lang="fr-FR" sz="1600" dirty="0">
                    <a:sym typeface="Symbol"/>
                  </a:rPr>
                  <a:t>2 plasmides liés par une structure de </a:t>
                </a:r>
                <a:r>
                  <a:rPr lang="fr-FR" sz="1600" dirty="0" err="1">
                    <a:sym typeface="Symbol"/>
                  </a:rPr>
                  <a:t>Holliday</a:t>
                </a:r>
                <a:r>
                  <a:rPr lang="fr-FR" sz="1600" dirty="0">
                    <a:sym typeface="Symbol"/>
                  </a:rPr>
                  <a:t> en </a:t>
                </a:r>
              </a:p>
              <a:p>
                <a:pPr marL="285750" indent="-285750" algn="just">
                  <a:buFont typeface="Symbol"/>
                  <a:buChar char="Þ"/>
                </a:pPr>
                <a:endParaRPr lang="fr-FR" sz="2000" dirty="0">
                  <a:latin typeface="Symbol" pitchFamily="18" charset="2"/>
                  <a:sym typeface="Symbol"/>
                </a:endParaRPr>
              </a:p>
              <a:p>
                <a:pPr marL="285750" indent="-285750" algn="just">
                  <a:buFont typeface="Symbol"/>
                  <a:buChar char="Þ"/>
                </a:pPr>
                <a:endParaRPr lang="fr-FR" sz="1600" dirty="0">
                  <a:sym typeface="Symbol"/>
                </a:endParaRPr>
              </a:p>
              <a:p>
                <a:pPr marL="285750" indent="-285750" algn="just">
                  <a:buFont typeface="Symbol"/>
                  <a:buChar char="Þ"/>
                </a:pPr>
                <a:endParaRPr lang="fr-FR" sz="1600" dirty="0">
                  <a:sym typeface="Symbol"/>
                </a:endParaRPr>
              </a:p>
              <a:p>
                <a:pPr marL="285750" indent="-285750" algn="just">
                  <a:buFont typeface="Symbol"/>
                  <a:buChar char="Þ"/>
                </a:pPr>
                <a:endParaRPr lang="fr-FR" sz="1600" dirty="0">
                  <a:sym typeface="Symbol"/>
                </a:endParaRPr>
              </a:p>
              <a:p>
                <a:pPr marL="285750" indent="-285750" algn="just">
                  <a:buFont typeface="Symbol"/>
                  <a:buChar char="Þ"/>
                </a:pPr>
                <a:endParaRPr lang="fr-FR" sz="2400" dirty="0">
                  <a:sym typeface="Symbol"/>
                </a:endParaRPr>
              </a:p>
              <a:p>
                <a:pPr marL="285750" indent="-285750" algn="just">
                  <a:buFont typeface="Symbol"/>
                  <a:buChar char="Þ"/>
                </a:pPr>
                <a:endParaRPr lang="fr-FR" sz="1600" dirty="0">
                  <a:sym typeface="Symbol"/>
                </a:endParaRPr>
              </a:p>
              <a:p>
                <a:pPr algn="just"/>
                <a:r>
                  <a:rPr lang="fr-FR" sz="1600" dirty="0">
                    <a:sym typeface="Symbol"/>
                  </a:rPr>
                  <a:t>structure en "bulle"</a:t>
                </a:r>
              </a:p>
              <a:p>
                <a:pPr marL="285750" indent="-285750" algn="just">
                  <a:buFont typeface="Symbol"/>
                  <a:buChar char="Þ"/>
                </a:pPr>
                <a:endParaRPr lang="fr-FR" sz="1600" dirty="0">
                  <a:sym typeface="Symbol"/>
                </a:endParaRPr>
              </a:p>
              <a:p>
                <a:pPr marL="285750" indent="-285750" algn="just">
                  <a:buFont typeface="Symbol"/>
                  <a:buChar char="Þ"/>
                </a:pPr>
                <a:endParaRPr lang="fr-FR" sz="1600" dirty="0">
                  <a:sym typeface="Symbol"/>
                </a:endParaRPr>
              </a:p>
              <a:p>
                <a:pPr algn="just"/>
                <a:r>
                  <a:rPr lang="fr-FR" sz="1600" dirty="0">
                    <a:sym typeface="Symbol"/>
                  </a:rPr>
                  <a:t>  </a:t>
                </a:r>
                <a:endParaRPr lang="fr-FR" sz="1600" dirty="0"/>
              </a:p>
            </p:txBody>
          </p:sp>
          <p:sp>
            <p:nvSpPr>
              <p:cNvPr id="7" name="ZoneTexte 6"/>
              <p:cNvSpPr txBox="1"/>
              <p:nvPr/>
            </p:nvSpPr>
            <p:spPr>
              <a:xfrm>
                <a:off x="3542370" y="1350060"/>
                <a:ext cx="360040" cy="400110"/>
              </a:xfrm>
              <a:prstGeom prst="rect">
                <a:avLst/>
              </a:prstGeom>
              <a:noFill/>
            </p:spPr>
            <p:txBody>
              <a:bodyPr wrap="square" rtlCol="0">
                <a:spAutoFit/>
              </a:bodyPr>
              <a:lstStyle/>
              <a:p>
                <a:pPr algn="ctr"/>
                <a:r>
                  <a:rPr lang="fr-FR" sz="2000" b="1" dirty="0">
                    <a:solidFill>
                      <a:srgbClr val="FFFF00"/>
                    </a:solidFill>
                    <a:sym typeface="Symbol"/>
                  </a:rPr>
                  <a:t></a:t>
                </a:r>
                <a:endParaRPr lang="fr-FR" sz="2000" b="1" dirty="0">
                  <a:solidFill>
                    <a:srgbClr val="FFFF00"/>
                  </a:solidFill>
                </a:endParaRPr>
              </a:p>
            </p:txBody>
          </p:sp>
          <p:sp>
            <p:nvSpPr>
              <p:cNvPr id="10" name="Flèche courbée vers la gauche 9"/>
              <p:cNvSpPr/>
              <p:nvPr/>
            </p:nvSpPr>
            <p:spPr>
              <a:xfrm rot="6192509">
                <a:off x="3479833" y="1975361"/>
                <a:ext cx="310400" cy="1173305"/>
              </a:xfrm>
              <a:prstGeom prst="curvedLeftArrow">
                <a:avLst>
                  <a:gd name="adj1" fmla="val 39233"/>
                  <a:gd name="adj2" fmla="val 98108"/>
                  <a:gd name="adj3" fmla="val 37391"/>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2" name="ZoneTexte 1"/>
            <p:cNvSpPr txBox="1"/>
            <p:nvPr/>
          </p:nvSpPr>
          <p:spPr>
            <a:xfrm>
              <a:off x="396125" y="1326830"/>
              <a:ext cx="7012569" cy="369332"/>
            </a:xfrm>
            <a:prstGeom prst="rect">
              <a:avLst/>
            </a:prstGeom>
            <a:noFill/>
          </p:spPr>
          <p:txBody>
            <a:bodyPr wrap="square" rtlCol="0">
              <a:spAutoFit/>
            </a:bodyPr>
            <a:lstStyle/>
            <a:p>
              <a:pPr algn="ctr"/>
              <a:r>
                <a:rPr lang="fr-FR" dirty="0"/>
                <a:t>plasmide linéarisé par une enzyme = nombreuses séquences homologues</a:t>
              </a:r>
            </a:p>
          </p:txBody>
        </p:sp>
        <p:cxnSp>
          <p:nvCxnSpPr>
            <p:cNvPr id="8" name="Connecteur droit avec flèche 7"/>
            <p:cNvCxnSpPr/>
            <p:nvPr/>
          </p:nvCxnSpPr>
          <p:spPr>
            <a:xfrm>
              <a:off x="5148064" y="2636912"/>
              <a:ext cx="360040" cy="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4608004" y="3243070"/>
              <a:ext cx="1440160" cy="338554"/>
            </a:xfrm>
            <a:prstGeom prst="rect">
              <a:avLst/>
            </a:prstGeom>
            <a:solidFill>
              <a:srgbClr val="FFFF00"/>
            </a:solidFill>
          </p:spPr>
          <p:txBody>
            <a:bodyPr wrap="square" rtlCol="0">
              <a:spAutoFit/>
            </a:bodyPr>
            <a:lstStyle/>
            <a:p>
              <a:pPr algn="ctr"/>
              <a:r>
                <a:rPr lang="fr-FR" sz="1600" dirty="0">
                  <a:sym typeface="Symbol"/>
                </a:rPr>
                <a:t>rotation à 180°</a:t>
              </a:r>
            </a:p>
          </p:txBody>
        </p:sp>
        <p:cxnSp>
          <p:nvCxnSpPr>
            <p:cNvPr id="14" name="Connecteur droit avec flèche 13"/>
            <p:cNvCxnSpPr/>
            <p:nvPr/>
          </p:nvCxnSpPr>
          <p:spPr>
            <a:xfrm>
              <a:off x="5115272" y="4661608"/>
              <a:ext cx="360040" cy="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 name="Connecteur droit 15"/>
          <p:cNvCxnSpPr/>
          <p:nvPr/>
        </p:nvCxnSpPr>
        <p:spPr>
          <a:xfrm flipV="1">
            <a:off x="3419872" y="4941168"/>
            <a:ext cx="456602" cy="471615"/>
          </a:xfrm>
          <a:prstGeom prst="line">
            <a:avLst/>
          </a:prstGeom>
          <a:ln w="19050">
            <a:solidFill>
              <a:srgbClr val="92D05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flipV="1">
            <a:off x="4040098" y="4938405"/>
            <a:ext cx="531902" cy="471615"/>
          </a:xfrm>
          <a:prstGeom prst="line">
            <a:avLst/>
          </a:prstGeom>
          <a:ln w="19050">
            <a:solidFill>
              <a:srgbClr val="92D05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4304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15616" y="692696"/>
            <a:ext cx="6984776" cy="5078313"/>
          </a:xfrm>
          <a:prstGeom prst="rect">
            <a:avLst/>
          </a:prstGeom>
          <a:noFill/>
        </p:spPr>
        <p:txBody>
          <a:bodyPr wrap="square" rtlCol="0">
            <a:spAutoFit/>
          </a:bodyPr>
          <a:lstStyle/>
          <a:p>
            <a:pPr algn="ctr"/>
            <a:r>
              <a:rPr lang="fr-FR" dirty="0" smtClean="0"/>
              <a:t>Si il y a pas de possibilité de réparation d’un chromosome par copie de son homologue proche,</a:t>
            </a:r>
            <a:r>
              <a:rPr lang="fr-FR" dirty="0"/>
              <a:t> alors il y a </a:t>
            </a:r>
            <a:r>
              <a:rPr lang="fr-FR" dirty="0" smtClean="0"/>
              <a:t>dégénérescence des chromosomes… </a:t>
            </a:r>
            <a:endParaRPr lang="fr-FR" dirty="0"/>
          </a:p>
          <a:p>
            <a:pPr algn="ctr"/>
            <a:endParaRPr lang="fr-FR" dirty="0" smtClean="0"/>
          </a:p>
          <a:p>
            <a:pPr algn="ctr"/>
            <a:endParaRPr lang="fr-FR" dirty="0"/>
          </a:p>
          <a:p>
            <a:pPr algn="ctr"/>
            <a:endParaRPr lang="fr-FR" dirty="0" smtClean="0"/>
          </a:p>
          <a:p>
            <a:pPr algn="ctr"/>
            <a:endParaRPr lang="fr-FR" dirty="0"/>
          </a:p>
          <a:p>
            <a:pPr algn="ctr"/>
            <a:endParaRPr lang="fr-FR" dirty="0" smtClean="0"/>
          </a:p>
          <a:p>
            <a:pPr algn="ctr"/>
            <a:endParaRPr lang="fr-FR" dirty="0"/>
          </a:p>
          <a:p>
            <a:pPr algn="ctr"/>
            <a:endParaRPr lang="fr-FR" dirty="0" smtClean="0"/>
          </a:p>
          <a:p>
            <a:pPr algn="ctr"/>
            <a:endParaRPr lang="fr-FR" dirty="0"/>
          </a:p>
          <a:p>
            <a:pPr algn="ctr"/>
            <a:endParaRPr lang="fr-FR" dirty="0" smtClean="0"/>
          </a:p>
          <a:p>
            <a:pPr algn="ctr"/>
            <a:endParaRPr lang="fr-FR" dirty="0"/>
          </a:p>
          <a:p>
            <a:pPr algn="ctr"/>
            <a:endParaRPr lang="fr-FR" dirty="0" smtClean="0"/>
          </a:p>
          <a:p>
            <a:pPr algn="ctr"/>
            <a:endParaRPr lang="fr-FR" dirty="0"/>
          </a:p>
          <a:p>
            <a:pPr algn="ctr"/>
            <a:endParaRPr lang="fr-FR" dirty="0" smtClean="0"/>
          </a:p>
          <a:p>
            <a:pPr algn="ctr"/>
            <a:r>
              <a:rPr lang="fr-FR" dirty="0" smtClean="0"/>
              <a:t>…comme dans le cas du chromosome Y qui ne peut plus se recombiner au X dans un individu mâle, tandis que les X peuvent se recombiner entre eux dans les individus femelles.</a:t>
            </a:r>
            <a:endParaRPr lang="fr-FR" dirty="0"/>
          </a:p>
        </p:txBody>
      </p:sp>
      <p:pic>
        <p:nvPicPr>
          <p:cNvPr id="2" name="Imag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167844" y="1772816"/>
            <a:ext cx="2880319" cy="2880319"/>
          </a:xfrm>
          <a:prstGeom prst="rect">
            <a:avLst/>
          </a:prstGeom>
          <a:ln>
            <a:solidFill>
              <a:schemeClr val="tx1"/>
            </a:solidFill>
          </a:ln>
        </p:spPr>
      </p:pic>
    </p:spTree>
    <p:extLst>
      <p:ext uri="{BB962C8B-B14F-4D97-AF65-F5344CB8AC3E}">
        <p14:creationId xmlns:p14="http://schemas.microsoft.com/office/powerpoint/2010/main" val="4059078292"/>
      </p:ext>
    </p:extLst>
  </p:cSld>
  <p:clrMapOvr>
    <a:masterClrMapping/>
  </p:clrMapOvr>
  <mc:AlternateContent xmlns:mc="http://schemas.openxmlformats.org/markup-compatibility/2006" xmlns:p14="http://schemas.microsoft.com/office/powerpoint/2010/main">
    <mc:Choice Requires="p14">
      <p:transition spd="slow" p14:dur="2000" advTm="70379"/>
    </mc:Choice>
    <mc:Fallback xmlns="">
      <p:transition spd="slow" advTm="70379"/>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54805" y="2699974"/>
            <a:ext cx="3259535" cy="584775"/>
          </a:xfrm>
          <a:prstGeom prst="rect">
            <a:avLst/>
          </a:prstGeom>
          <a:noFill/>
          <a:ln>
            <a:noFill/>
          </a:ln>
        </p:spPr>
        <p:txBody>
          <a:bodyPr wrap="square" rtlCol="0">
            <a:spAutoFit/>
          </a:bodyPr>
          <a:lstStyle/>
          <a:p>
            <a:pPr algn="ctr"/>
            <a:r>
              <a:rPr lang="fr-FR" sz="1600" b="1" u="sng" dirty="0">
                <a:solidFill>
                  <a:srgbClr val="FF0000"/>
                </a:solidFill>
              </a:rPr>
              <a:t>Réparation par Jonction des extrémités  non-homologues </a:t>
            </a:r>
            <a:r>
              <a:rPr lang="fr-FR" sz="1600" b="1" dirty="0">
                <a:solidFill>
                  <a:srgbClr val="FF0000"/>
                </a:solidFill>
              </a:rPr>
              <a:t>(NHEJ)</a:t>
            </a:r>
          </a:p>
        </p:txBody>
      </p:sp>
      <p:sp>
        <p:nvSpPr>
          <p:cNvPr id="4" name="Rectangle 3"/>
          <p:cNvSpPr/>
          <p:nvPr/>
        </p:nvSpPr>
        <p:spPr>
          <a:xfrm>
            <a:off x="7039448" y="2699974"/>
            <a:ext cx="1656184"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628389" y="4148611"/>
            <a:ext cx="1656184"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4275330" y="2465272"/>
            <a:ext cx="1656184"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4418677" y="4220619"/>
            <a:ext cx="1656184"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Rectangle 106"/>
          <p:cNvSpPr/>
          <p:nvPr/>
        </p:nvSpPr>
        <p:spPr>
          <a:xfrm>
            <a:off x="7299951" y="1921537"/>
            <a:ext cx="45556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5" name="Groupe 14"/>
          <p:cNvGrpSpPr/>
          <p:nvPr/>
        </p:nvGrpSpPr>
        <p:grpSpPr>
          <a:xfrm>
            <a:off x="4702424" y="622986"/>
            <a:ext cx="3993208" cy="5666742"/>
            <a:chOff x="4395216" y="622986"/>
            <a:chExt cx="3993208" cy="5666742"/>
          </a:xfrm>
        </p:grpSpPr>
        <p:pic>
          <p:nvPicPr>
            <p:cNvPr id="9" name="Image 8"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5216" y="622986"/>
              <a:ext cx="3705176" cy="5666742"/>
            </a:xfrm>
            <a:prstGeom prst="rect">
              <a:avLst/>
            </a:prstGeom>
          </p:spPr>
        </p:pic>
        <p:sp>
          <p:nvSpPr>
            <p:cNvPr id="11" name="Rectangle 10"/>
            <p:cNvSpPr/>
            <p:nvPr/>
          </p:nvSpPr>
          <p:spPr>
            <a:xfrm>
              <a:off x="7812360" y="2825312"/>
              <a:ext cx="576064" cy="3123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3896328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1513053" y="548680"/>
            <a:ext cx="7163403" cy="6037639"/>
            <a:chOff x="1513053" y="548680"/>
            <a:chExt cx="7163403" cy="6037639"/>
          </a:xfrm>
        </p:grpSpPr>
        <p:pic>
          <p:nvPicPr>
            <p:cNvPr id="3074" name="Picture 2" descr="http://www.jbc.org/content/283/1/1/F2.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053" y="548680"/>
              <a:ext cx="6117895" cy="5465837"/>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5796136" y="6309320"/>
              <a:ext cx="2880320" cy="276999"/>
            </a:xfrm>
            <a:prstGeom prst="rect">
              <a:avLst/>
            </a:prstGeom>
            <a:noFill/>
          </p:spPr>
          <p:txBody>
            <a:bodyPr wrap="square" rtlCol="0">
              <a:spAutoFit/>
            </a:bodyPr>
            <a:lstStyle/>
            <a:p>
              <a:r>
                <a:rPr lang="fr-FR" sz="1200" dirty="0" err="1"/>
                <a:t>Lieber</a:t>
              </a:r>
              <a:r>
                <a:rPr lang="fr-FR" sz="1200" dirty="0"/>
                <a:t> M.R., 2008, J </a:t>
              </a:r>
              <a:r>
                <a:rPr lang="fr-FR" sz="1200" dirty="0" err="1"/>
                <a:t>Biol</a:t>
              </a:r>
              <a:r>
                <a:rPr lang="fr-FR" sz="1200" dirty="0"/>
                <a:t> </a:t>
              </a:r>
              <a:r>
                <a:rPr lang="fr-FR" sz="1200" dirty="0" err="1"/>
                <a:t>Chem</a:t>
              </a:r>
              <a:r>
                <a:rPr lang="fr-FR" sz="1200" dirty="0"/>
                <a:t>, 283(1):1-5.</a:t>
              </a:r>
            </a:p>
          </p:txBody>
        </p:sp>
        <p:sp>
          <p:nvSpPr>
            <p:cNvPr id="3" name="ZoneTexte 2"/>
            <p:cNvSpPr txBox="1"/>
            <p:nvPr/>
          </p:nvSpPr>
          <p:spPr>
            <a:xfrm rot="19708822">
              <a:off x="4036317" y="2164869"/>
              <a:ext cx="216024" cy="215444"/>
            </a:xfrm>
            <a:prstGeom prst="rect">
              <a:avLst/>
            </a:prstGeom>
            <a:noFill/>
          </p:spPr>
          <p:txBody>
            <a:bodyPr wrap="square" rtlCol="0">
              <a:spAutoFit/>
            </a:bodyPr>
            <a:lstStyle/>
            <a:p>
              <a:r>
                <a:rPr lang="fr-FR" sz="800" b="1" dirty="0">
                  <a:solidFill>
                    <a:schemeClr val="tx1">
                      <a:lumMod val="85000"/>
                      <a:lumOff val="15000"/>
                    </a:schemeClr>
                  </a:solidFill>
                  <a:latin typeface="Arial" pitchFamily="34" charset="0"/>
                  <a:cs typeface="Arial" pitchFamily="34" charset="0"/>
                </a:rPr>
                <a:t>G</a:t>
              </a:r>
            </a:p>
          </p:txBody>
        </p:sp>
      </p:grpSp>
      <p:sp>
        <p:nvSpPr>
          <p:cNvPr id="5" name="Rectangle 4"/>
          <p:cNvSpPr/>
          <p:nvPr/>
        </p:nvSpPr>
        <p:spPr>
          <a:xfrm rot="5400000">
            <a:off x="4030771" y="4293096"/>
            <a:ext cx="432048" cy="288032"/>
          </a:xfrm>
          <a:prstGeom prst="rect">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rot="5400000">
            <a:off x="3886755" y="5323234"/>
            <a:ext cx="432048" cy="144016"/>
          </a:xfrm>
          <a:prstGeom prst="rect">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3416738" y="548680"/>
            <a:ext cx="504056" cy="261610"/>
          </a:xfrm>
          <a:prstGeom prst="rect">
            <a:avLst/>
          </a:prstGeom>
          <a:noFill/>
        </p:spPr>
        <p:txBody>
          <a:bodyPr wrap="square" rtlCol="0">
            <a:spAutoFit/>
          </a:bodyPr>
          <a:lstStyle/>
          <a:p>
            <a:pPr algn="ctr"/>
            <a:r>
              <a:rPr lang="fr-FR" sz="1050" b="1" dirty="0" smtClean="0">
                <a:solidFill>
                  <a:srgbClr val="FF0000"/>
                </a:solidFill>
              </a:rPr>
              <a:t>12pb</a:t>
            </a:r>
            <a:endParaRPr lang="fr-FR" sz="1050" b="1" dirty="0">
              <a:solidFill>
                <a:srgbClr val="FF0000"/>
              </a:solidFill>
            </a:endParaRPr>
          </a:p>
        </p:txBody>
      </p:sp>
      <p:sp>
        <p:nvSpPr>
          <p:cNvPr id="10" name="ZoneTexte 9"/>
          <p:cNvSpPr txBox="1"/>
          <p:nvPr/>
        </p:nvSpPr>
        <p:spPr>
          <a:xfrm>
            <a:off x="3598723" y="4002895"/>
            <a:ext cx="504056" cy="261610"/>
          </a:xfrm>
          <a:prstGeom prst="rect">
            <a:avLst/>
          </a:prstGeom>
          <a:noFill/>
        </p:spPr>
        <p:txBody>
          <a:bodyPr wrap="square" rtlCol="0">
            <a:spAutoFit/>
          </a:bodyPr>
          <a:lstStyle/>
          <a:p>
            <a:pPr algn="ctr"/>
            <a:r>
              <a:rPr lang="fr-FR" sz="1050" b="1" dirty="0">
                <a:solidFill>
                  <a:srgbClr val="FF0000"/>
                </a:solidFill>
              </a:rPr>
              <a:t>9</a:t>
            </a:r>
            <a:r>
              <a:rPr lang="fr-FR" sz="1050" b="1" dirty="0" smtClean="0">
                <a:solidFill>
                  <a:srgbClr val="FF0000"/>
                </a:solidFill>
              </a:rPr>
              <a:t>pb</a:t>
            </a:r>
            <a:endParaRPr lang="fr-FR" sz="1100" b="1" dirty="0">
              <a:solidFill>
                <a:srgbClr val="FF0000"/>
              </a:solidFill>
            </a:endParaRPr>
          </a:p>
        </p:txBody>
      </p:sp>
    </p:spTree>
    <p:extLst>
      <p:ext uri="{BB962C8B-B14F-4D97-AF65-F5344CB8AC3E}">
        <p14:creationId xmlns:p14="http://schemas.microsoft.com/office/powerpoint/2010/main" val="2370813963"/>
      </p:ext>
    </p:extLst>
  </p:cSld>
  <p:clrMapOvr>
    <a:masterClrMapping/>
  </p:clrMapOvr>
  <mc:AlternateContent xmlns:mc="http://schemas.openxmlformats.org/markup-compatibility/2006" xmlns:p14="http://schemas.microsoft.com/office/powerpoint/2010/main">
    <mc:Choice Requires="p14">
      <p:transition spd="slow" p14:dur="2000" advTm="235208"/>
    </mc:Choice>
    <mc:Fallback xmlns="">
      <p:transition spd="slow" advTm="235208"/>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theconversation.com/files/232643/original/file-20180820-30608-1ecvz2h.jpg?ixlib=rb-1.1.0&amp;rect=0%2C13%2C2948%2C1984&amp;q=45&amp;auto=format&amp;w=926&amp;fit=cl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307" y="711444"/>
            <a:ext cx="8364165" cy="5627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6491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817694" y="3013502"/>
            <a:ext cx="5508612" cy="830997"/>
          </a:xfrm>
          <a:prstGeom prst="rect">
            <a:avLst/>
          </a:prstGeom>
          <a:noFill/>
        </p:spPr>
        <p:txBody>
          <a:bodyPr wrap="square" rtlCol="0">
            <a:spAutoFit/>
          </a:bodyPr>
          <a:lstStyle/>
          <a:p>
            <a:r>
              <a:rPr lang="fr-FR" sz="2400" b="1" dirty="0">
                <a:solidFill>
                  <a:srgbClr val="FF0000"/>
                </a:solidFill>
              </a:rPr>
              <a:t>2.3. Modification des séquences codantes</a:t>
            </a:r>
          </a:p>
          <a:p>
            <a:endParaRPr lang="fr-FR" sz="2400" dirty="0"/>
          </a:p>
        </p:txBody>
      </p:sp>
    </p:spTree>
    <p:extLst>
      <p:ext uri="{BB962C8B-B14F-4D97-AF65-F5344CB8AC3E}">
        <p14:creationId xmlns:p14="http://schemas.microsoft.com/office/powerpoint/2010/main" val="35909261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trikapalanet-fr.com/wp-content/uploads/2009/10/03_code_genetique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846728"/>
            <a:ext cx="5544616" cy="5164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3814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539552" y="908720"/>
            <a:ext cx="8143666" cy="4800729"/>
            <a:chOff x="504502" y="688508"/>
            <a:chExt cx="8231756" cy="4800729"/>
          </a:xfrm>
        </p:grpSpPr>
        <p:pic>
          <p:nvPicPr>
            <p:cNvPr id="1026" name="Picture 2"/>
            <p:cNvPicPr>
              <a:picLocks noChangeAspect="1" noChangeArrowheads="1"/>
            </p:cNvPicPr>
            <p:nvPr/>
          </p:nvPicPr>
          <p:blipFill>
            <a:blip r:embed="rId2">
              <a:clrChange>
                <a:clrFrom>
                  <a:srgbClr val="013E9D"/>
                </a:clrFrom>
                <a:clrTo>
                  <a:srgbClr val="013E9D">
                    <a:alpha val="0"/>
                  </a:srgbClr>
                </a:clrTo>
              </a:clrChange>
              <a:extLst>
                <a:ext uri="{28A0092B-C50C-407E-A947-70E740481C1C}">
                  <a14:useLocalDpi xmlns:a14="http://schemas.microsoft.com/office/drawing/2010/main" val="0"/>
                </a:ext>
              </a:extLst>
            </a:blip>
            <a:srcRect/>
            <a:stretch>
              <a:fillRect/>
            </a:stretch>
          </p:blipFill>
          <p:spPr bwMode="auto">
            <a:xfrm>
              <a:off x="2750142" y="2132856"/>
              <a:ext cx="3820099" cy="14124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504502" y="688508"/>
              <a:ext cx="8231756" cy="1200329"/>
            </a:xfrm>
            <a:prstGeom prst="rect">
              <a:avLst/>
            </a:prstGeom>
            <a:noFill/>
          </p:spPr>
          <p:txBody>
            <a:bodyPr wrap="square" rtlCol="0">
              <a:spAutoFit/>
            </a:bodyPr>
            <a:lstStyle/>
            <a:p>
              <a:pPr algn="ctr"/>
              <a:r>
                <a:rPr lang="fr-FR" sz="2400" dirty="0"/>
                <a:t>Dans son environnement, l’ADN subit toutes sortes d’agressions qui menace l’intégrité de sa structure et qui nécessite l’intervention de système de réparations.</a:t>
              </a:r>
            </a:p>
          </p:txBody>
        </p:sp>
        <p:sp>
          <p:nvSpPr>
            <p:cNvPr id="5" name="ZoneTexte 4"/>
            <p:cNvSpPr txBox="1"/>
            <p:nvPr/>
          </p:nvSpPr>
          <p:spPr>
            <a:xfrm>
              <a:off x="504502" y="4288908"/>
              <a:ext cx="8231756" cy="1200329"/>
            </a:xfrm>
            <a:prstGeom prst="rect">
              <a:avLst/>
            </a:prstGeom>
            <a:noFill/>
          </p:spPr>
          <p:txBody>
            <a:bodyPr wrap="square" rtlCol="0">
              <a:spAutoFit/>
            </a:bodyPr>
            <a:lstStyle/>
            <a:p>
              <a:pPr algn="ctr"/>
              <a:r>
                <a:rPr lang="fr-FR" sz="2400" dirty="0"/>
                <a:t>Après le brassage inter et intra-chromosomique, cette alternance agressions/réparations constitue une </a:t>
              </a:r>
              <a:r>
                <a:rPr lang="fr-FR" sz="2400" u="sng" dirty="0"/>
                <a:t>troisième source de variabilité génétique</a:t>
              </a:r>
              <a:r>
                <a:rPr lang="fr-FR" sz="2400" dirty="0"/>
                <a:t>.</a:t>
              </a:r>
            </a:p>
          </p:txBody>
        </p:sp>
      </p:grpSp>
    </p:spTree>
    <p:extLst>
      <p:ext uri="{BB962C8B-B14F-4D97-AF65-F5344CB8AC3E}">
        <p14:creationId xmlns:p14="http://schemas.microsoft.com/office/powerpoint/2010/main" val="2065628557"/>
      </p:ext>
    </p:extLst>
  </p:cSld>
  <p:clrMapOvr>
    <a:masterClrMapping/>
  </p:clrMapOvr>
  <mc:AlternateContent xmlns:mc="http://schemas.openxmlformats.org/markup-compatibility/2006" xmlns:p14="http://schemas.microsoft.com/office/powerpoint/2010/main">
    <mc:Choice Requires="p14">
      <p:transition spd="slow" p14:dur="2000" advTm="19778"/>
    </mc:Choice>
    <mc:Fallback xmlns="">
      <p:transition spd="slow" advTm="19778"/>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450034" y="342947"/>
            <a:ext cx="8243933" cy="6172107"/>
            <a:chOff x="755576" y="497253"/>
            <a:chExt cx="8243933" cy="6172107"/>
          </a:xfrm>
        </p:grpSpPr>
        <p:pic>
          <p:nvPicPr>
            <p:cNvPr id="2" name="Image 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497253"/>
              <a:ext cx="5040560" cy="3672328"/>
            </a:xfrm>
            <a:prstGeom prst="rect">
              <a:avLst/>
            </a:prstGeom>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0173" y="4005064"/>
              <a:ext cx="5339336" cy="26642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5499160" y="4077072"/>
              <a:ext cx="3311309" cy="369332"/>
            </a:xfrm>
            <a:prstGeom prst="rect">
              <a:avLst/>
            </a:prstGeom>
            <a:solidFill>
              <a:schemeClr val="bg1"/>
            </a:solidFill>
            <a:ln w="57150">
              <a:solidFill>
                <a:schemeClr val="bg1"/>
              </a:solidFill>
            </a:ln>
          </p:spPr>
          <p:txBody>
            <a:bodyPr wrap="square" rtlCol="0">
              <a:spAutoFit/>
            </a:bodyPr>
            <a:lstStyle/>
            <a:p>
              <a:r>
                <a:rPr lang="fr-FR" b="1" dirty="0"/>
                <a:t>Décalage de trame de lecture</a:t>
              </a:r>
            </a:p>
          </p:txBody>
        </p:sp>
      </p:grpSp>
      <p:sp>
        <p:nvSpPr>
          <p:cNvPr id="6" name="Rectangle 5"/>
          <p:cNvSpPr/>
          <p:nvPr/>
        </p:nvSpPr>
        <p:spPr>
          <a:xfrm>
            <a:off x="738519" y="1844824"/>
            <a:ext cx="2592288" cy="432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4211960" y="405824"/>
            <a:ext cx="1206626" cy="33855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fr-FR" sz="1600" b="1" dirty="0">
                <a:latin typeface="Franklin Gothic Book" pitchFamily="34" charset="0"/>
              </a:rPr>
              <a:t>silencieuse</a:t>
            </a:r>
            <a:endParaRPr lang="fr-FR" sz="1400" b="1" dirty="0">
              <a:latin typeface="Franklin Gothic Book" pitchFamily="34" charset="0"/>
            </a:endParaRPr>
          </a:p>
        </p:txBody>
      </p:sp>
      <p:sp>
        <p:nvSpPr>
          <p:cNvPr id="8" name="ZoneTexte 7"/>
          <p:cNvSpPr txBox="1"/>
          <p:nvPr/>
        </p:nvSpPr>
        <p:spPr>
          <a:xfrm>
            <a:off x="5949172" y="1948278"/>
            <a:ext cx="1800200" cy="461665"/>
          </a:xfrm>
          <a:prstGeom prst="rect">
            <a:avLst/>
          </a:prstGeom>
          <a:noFill/>
        </p:spPr>
        <p:txBody>
          <a:bodyPr wrap="square" rtlCol="0">
            <a:spAutoFit/>
          </a:bodyPr>
          <a:lstStyle/>
          <a:p>
            <a:pPr algn="ctr"/>
            <a:r>
              <a:rPr lang="fr-FR" sz="2400" b="1" dirty="0"/>
              <a:t>Mutations</a:t>
            </a:r>
          </a:p>
        </p:txBody>
      </p:sp>
    </p:spTree>
    <p:extLst>
      <p:ext uri="{BB962C8B-B14F-4D97-AF65-F5344CB8AC3E}">
        <p14:creationId xmlns:p14="http://schemas.microsoft.com/office/powerpoint/2010/main" val="16353896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55776" y="3013502"/>
            <a:ext cx="4032448" cy="830997"/>
          </a:xfrm>
          <a:prstGeom prst="rect">
            <a:avLst/>
          </a:prstGeom>
          <a:noFill/>
        </p:spPr>
        <p:txBody>
          <a:bodyPr wrap="square" rtlCol="0">
            <a:spAutoFit/>
          </a:bodyPr>
          <a:lstStyle/>
          <a:p>
            <a:pPr algn="ctr"/>
            <a:r>
              <a:rPr lang="fr-FR" sz="2400" b="1" dirty="0">
                <a:solidFill>
                  <a:srgbClr val="FF0000"/>
                </a:solidFill>
              </a:rPr>
              <a:t>2</a:t>
            </a:r>
            <a:r>
              <a:rPr lang="fr-FR" sz="2400" b="1" dirty="0" smtClean="0">
                <a:solidFill>
                  <a:srgbClr val="FF0000"/>
                </a:solidFill>
              </a:rPr>
              <a:t>.4 </a:t>
            </a:r>
            <a:r>
              <a:rPr lang="fr-FR" sz="2400" b="1" dirty="0">
                <a:solidFill>
                  <a:srgbClr val="FF0000"/>
                </a:solidFill>
              </a:rPr>
              <a:t>Réparation des télomères</a:t>
            </a:r>
          </a:p>
          <a:p>
            <a:pPr algn="ctr"/>
            <a:endParaRPr lang="fr-FR" sz="2400" b="1" dirty="0">
              <a:solidFill>
                <a:srgbClr val="FF0000"/>
              </a:solidFill>
            </a:endParaRPr>
          </a:p>
        </p:txBody>
      </p:sp>
    </p:spTree>
    <p:extLst>
      <p:ext uri="{BB962C8B-B14F-4D97-AF65-F5344CB8AC3E}">
        <p14:creationId xmlns:p14="http://schemas.microsoft.com/office/powerpoint/2010/main" val="3803190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p:cNvGrpSpPr/>
          <p:nvPr/>
        </p:nvGrpSpPr>
        <p:grpSpPr>
          <a:xfrm>
            <a:off x="791586" y="620688"/>
            <a:ext cx="7560828" cy="5328592"/>
            <a:chOff x="774406" y="29379"/>
            <a:chExt cx="7560828" cy="5328592"/>
          </a:xfrm>
        </p:grpSpPr>
        <p:grpSp>
          <p:nvGrpSpPr>
            <p:cNvPr id="9" name="Groupe 8"/>
            <p:cNvGrpSpPr/>
            <p:nvPr/>
          </p:nvGrpSpPr>
          <p:grpSpPr>
            <a:xfrm>
              <a:off x="774406" y="29379"/>
              <a:ext cx="7242321" cy="4789983"/>
              <a:chOff x="814621" y="-1139781"/>
              <a:chExt cx="7242321" cy="4789983"/>
            </a:xfrm>
          </p:grpSpPr>
          <p:pic>
            <p:nvPicPr>
              <p:cNvPr id="7" name="Image 6"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7919" y="-74831"/>
                <a:ext cx="6109023" cy="2705478"/>
              </a:xfrm>
              <a:prstGeom prst="rect">
                <a:avLst/>
              </a:prstGeom>
            </p:spPr>
          </p:pic>
          <p:grpSp>
            <p:nvGrpSpPr>
              <p:cNvPr id="6" name="Groupe 5"/>
              <p:cNvGrpSpPr/>
              <p:nvPr/>
            </p:nvGrpSpPr>
            <p:grpSpPr>
              <a:xfrm>
                <a:off x="814621" y="-1139781"/>
                <a:ext cx="6444710" cy="4789983"/>
                <a:chOff x="814621" y="-1283797"/>
                <a:chExt cx="6444710" cy="4789983"/>
              </a:xfrm>
            </p:grpSpPr>
            <p:sp>
              <p:nvSpPr>
                <p:cNvPr id="2" name="ZoneTexte 1"/>
                <p:cNvSpPr txBox="1"/>
                <p:nvPr/>
              </p:nvSpPr>
              <p:spPr>
                <a:xfrm>
                  <a:off x="814621" y="-1283797"/>
                  <a:ext cx="6444710" cy="338554"/>
                </a:xfrm>
                <a:prstGeom prst="rect">
                  <a:avLst/>
                </a:prstGeom>
                <a:noFill/>
              </p:spPr>
              <p:txBody>
                <a:bodyPr wrap="square" rtlCol="0">
                  <a:spAutoFit/>
                </a:bodyPr>
                <a:lstStyle/>
                <a:p>
                  <a:pPr algn="just"/>
                  <a:r>
                    <a:rPr lang="fr-FR" sz="1600" dirty="0"/>
                    <a:t>La réparation des télomères se fait en réponse à une usure naturelle.</a:t>
                  </a:r>
                </a:p>
              </p:txBody>
            </p:sp>
            <p:pic>
              <p:nvPicPr>
                <p:cNvPr id="3" name="Image 2"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95144">
                  <a:off x="817268" y="1016732"/>
                  <a:ext cx="1647948" cy="2489454"/>
                </a:xfrm>
                <a:prstGeom prst="rect">
                  <a:avLst/>
                </a:prstGeom>
              </p:spPr>
            </p:pic>
            <p:sp>
              <p:nvSpPr>
                <p:cNvPr id="4" name="Rectangle 3"/>
                <p:cNvSpPr/>
                <p:nvPr/>
              </p:nvSpPr>
              <p:spPr>
                <a:xfrm>
                  <a:off x="2411760" y="2924944"/>
                  <a:ext cx="43204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814622" y="1912648"/>
                  <a:ext cx="569896" cy="299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Rectangle 7"/>
              <p:cNvSpPr/>
              <p:nvPr/>
            </p:nvSpPr>
            <p:spPr>
              <a:xfrm>
                <a:off x="2181591" y="2181567"/>
                <a:ext cx="771494" cy="299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ZoneTexte 9"/>
            <p:cNvSpPr txBox="1"/>
            <p:nvPr/>
          </p:nvSpPr>
          <p:spPr>
            <a:xfrm>
              <a:off x="2447692" y="4526974"/>
              <a:ext cx="5652700" cy="830997"/>
            </a:xfrm>
            <a:prstGeom prst="rect">
              <a:avLst/>
            </a:prstGeom>
            <a:noFill/>
          </p:spPr>
          <p:txBody>
            <a:bodyPr wrap="square" rtlCol="0">
              <a:spAutoFit/>
            </a:bodyPr>
            <a:lstStyle/>
            <a:p>
              <a:pPr algn="ctr"/>
              <a:r>
                <a:rPr lang="fr-FR" sz="1600" dirty="0"/>
                <a:t>Les télomères sont des séquences fortement répétées à l’extrémité des chromosomes. Chez les mammifères, cette séquence a 6 nucléotides: </a:t>
              </a:r>
              <a:r>
                <a:rPr lang="fr-FR" sz="1600" b="1" dirty="0"/>
                <a:t>TTAGGG</a:t>
              </a:r>
            </a:p>
          </p:txBody>
        </p:sp>
        <p:sp>
          <p:nvSpPr>
            <p:cNvPr id="11" name="ZoneTexte 10"/>
            <p:cNvSpPr txBox="1"/>
            <p:nvPr/>
          </p:nvSpPr>
          <p:spPr>
            <a:xfrm>
              <a:off x="3337010" y="3251175"/>
              <a:ext cx="936104" cy="461665"/>
            </a:xfrm>
            <a:prstGeom prst="rect">
              <a:avLst/>
            </a:prstGeom>
            <a:solidFill>
              <a:schemeClr val="bg1"/>
            </a:solidFill>
          </p:spPr>
          <p:txBody>
            <a:bodyPr wrap="square" rtlCol="0">
              <a:spAutoFit/>
            </a:bodyPr>
            <a:lstStyle/>
            <a:p>
              <a:pPr algn="ctr"/>
              <a:r>
                <a:rPr lang="fr-FR" sz="1200" b="1" dirty="0">
                  <a:solidFill>
                    <a:srgbClr val="0033CC"/>
                  </a:solidFill>
                </a:rPr>
                <a:t>2500 répétitions</a:t>
              </a:r>
            </a:p>
          </p:txBody>
        </p:sp>
        <p:sp>
          <p:nvSpPr>
            <p:cNvPr id="12" name="ZoneTexte 11"/>
            <p:cNvSpPr txBox="1"/>
            <p:nvPr/>
          </p:nvSpPr>
          <p:spPr>
            <a:xfrm>
              <a:off x="4691762" y="3269704"/>
              <a:ext cx="936104" cy="461665"/>
            </a:xfrm>
            <a:prstGeom prst="rect">
              <a:avLst/>
            </a:prstGeom>
            <a:solidFill>
              <a:schemeClr val="bg1"/>
            </a:solidFill>
          </p:spPr>
          <p:txBody>
            <a:bodyPr wrap="square" rtlCol="0">
              <a:spAutoFit/>
            </a:bodyPr>
            <a:lstStyle/>
            <a:p>
              <a:pPr algn="ctr"/>
              <a:r>
                <a:rPr lang="fr-FR" sz="1200" b="1" dirty="0">
                  <a:solidFill>
                    <a:srgbClr val="0033CC"/>
                  </a:solidFill>
                </a:rPr>
                <a:t>1600</a:t>
              </a:r>
            </a:p>
            <a:p>
              <a:pPr algn="ctr"/>
              <a:r>
                <a:rPr lang="fr-FR" sz="1200" b="1" dirty="0">
                  <a:solidFill>
                    <a:srgbClr val="0033CC"/>
                  </a:solidFill>
                </a:rPr>
                <a:t>répétitions</a:t>
              </a:r>
            </a:p>
          </p:txBody>
        </p:sp>
        <p:sp>
          <p:nvSpPr>
            <p:cNvPr id="13" name="ZoneTexte 12"/>
            <p:cNvSpPr txBox="1"/>
            <p:nvPr/>
          </p:nvSpPr>
          <p:spPr>
            <a:xfrm>
              <a:off x="6046514" y="3269704"/>
              <a:ext cx="936104" cy="461665"/>
            </a:xfrm>
            <a:prstGeom prst="rect">
              <a:avLst/>
            </a:prstGeom>
            <a:solidFill>
              <a:schemeClr val="bg1"/>
            </a:solidFill>
          </p:spPr>
          <p:txBody>
            <a:bodyPr wrap="square" rtlCol="0">
              <a:spAutoFit/>
            </a:bodyPr>
            <a:lstStyle/>
            <a:p>
              <a:pPr algn="ctr"/>
              <a:r>
                <a:rPr lang="fr-FR" sz="1200" b="1" dirty="0">
                  <a:solidFill>
                    <a:srgbClr val="0033CC"/>
                  </a:solidFill>
                </a:rPr>
                <a:t>1100 répétitions</a:t>
              </a:r>
            </a:p>
          </p:txBody>
        </p:sp>
        <p:sp>
          <p:nvSpPr>
            <p:cNvPr id="14" name="ZoneTexte 13"/>
            <p:cNvSpPr txBox="1"/>
            <p:nvPr/>
          </p:nvSpPr>
          <p:spPr>
            <a:xfrm>
              <a:off x="7401266" y="3269704"/>
              <a:ext cx="933968" cy="461665"/>
            </a:xfrm>
            <a:prstGeom prst="rect">
              <a:avLst/>
            </a:prstGeom>
            <a:solidFill>
              <a:schemeClr val="bg1"/>
            </a:solidFill>
          </p:spPr>
          <p:txBody>
            <a:bodyPr wrap="square" rtlCol="0">
              <a:spAutoFit/>
            </a:bodyPr>
            <a:lstStyle/>
            <a:p>
              <a:pPr algn="ctr"/>
              <a:r>
                <a:rPr lang="fr-FR" sz="1200" b="1" dirty="0">
                  <a:solidFill>
                    <a:srgbClr val="0033CC"/>
                  </a:solidFill>
                </a:rPr>
                <a:t>600</a:t>
              </a:r>
            </a:p>
            <a:p>
              <a:pPr algn="ctr"/>
              <a:r>
                <a:rPr lang="fr-FR" sz="1200" b="1" dirty="0">
                  <a:solidFill>
                    <a:srgbClr val="0033CC"/>
                  </a:solidFill>
                </a:rPr>
                <a:t>répétitions</a:t>
              </a:r>
            </a:p>
          </p:txBody>
        </p:sp>
      </p:grpSp>
    </p:spTree>
    <p:extLst>
      <p:ext uri="{BB962C8B-B14F-4D97-AF65-F5344CB8AC3E}">
        <p14:creationId xmlns:p14="http://schemas.microsoft.com/office/powerpoint/2010/main" val="4258900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 name="Groupe 146"/>
          <p:cNvGrpSpPr/>
          <p:nvPr/>
        </p:nvGrpSpPr>
        <p:grpSpPr>
          <a:xfrm>
            <a:off x="261153" y="260648"/>
            <a:ext cx="8621694" cy="5444786"/>
            <a:chOff x="126770" y="260648"/>
            <a:chExt cx="8621694" cy="5444786"/>
          </a:xfrm>
        </p:grpSpPr>
        <p:pic>
          <p:nvPicPr>
            <p:cNvPr id="9" name="Image 8"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4830" y="1473497"/>
              <a:ext cx="3600953" cy="1495634"/>
            </a:xfrm>
            <a:prstGeom prst="rect">
              <a:avLst/>
            </a:prstGeom>
          </p:spPr>
        </p:pic>
        <p:cxnSp>
          <p:nvCxnSpPr>
            <p:cNvPr id="38" name="Connecteur droit avec flèche 37"/>
            <p:cNvCxnSpPr/>
            <p:nvPr/>
          </p:nvCxnSpPr>
          <p:spPr>
            <a:xfrm flipH="1" flipV="1">
              <a:off x="2877256" y="3485132"/>
              <a:ext cx="151670" cy="133662"/>
            </a:xfrm>
            <a:prstGeom prst="straightConnector1">
              <a:avLst/>
            </a:prstGeom>
            <a:ln w="28575">
              <a:solidFill>
                <a:srgbClr val="85CA3A"/>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1448576" y="2921274"/>
              <a:ext cx="2509927" cy="0"/>
            </a:xfrm>
            <a:prstGeom prst="line">
              <a:avLst/>
            </a:prstGeom>
            <a:ln w="28575">
              <a:solidFill>
                <a:srgbClr val="2F2FBB"/>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1448576" y="2993282"/>
              <a:ext cx="20882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3525464" y="2849266"/>
              <a:ext cx="11344" cy="20162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3946168" y="2849266"/>
              <a:ext cx="0" cy="20162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3104760" y="3641354"/>
              <a:ext cx="4320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3104760" y="3569346"/>
              <a:ext cx="841408" cy="0"/>
            </a:xfrm>
            <a:prstGeom prst="line">
              <a:avLst/>
            </a:prstGeom>
            <a:ln w="28575">
              <a:solidFill>
                <a:srgbClr val="2F2FBB"/>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2816728" y="3353322"/>
              <a:ext cx="288032" cy="216024"/>
            </a:xfrm>
            <a:prstGeom prst="line">
              <a:avLst/>
            </a:prstGeom>
            <a:ln w="28575">
              <a:solidFill>
                <a:srgbClr val="2F2FBB"/>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1448576" y="3353322"/>
              <a:ext cx="1368152" cy="0"/>
            </a:xfrm>
            <a:prstGeom prst="line">
              <a:avLst/>
            </a:prstGeom>
            <a:ln w="28575">
              <a:solidFill>
                <a:srgbClr val="2F2FBB"/>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V="1">
              <a:off x="2816728" y="3641354"/>
              <a:ext cx="288032" cy="233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1448576" y="3887262"/>
              <a:ext cx="1368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1451032" y="3785370"/>
              <a:ext cx="1368152"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V="1">
              <a:off x="2804394" y="3665874"/>
              <a:ext cx="138351" cy="105799"/>
            </a:xfrm>
            <a:prstGeom prst="line">
              <a:avLst/>
            </a:prstGeom>
            <a:ln w="28575">
              <a:solidFill>
                <a:srgbClr val="FF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Forme libre 43"/>
            <p:cNvSpPr/>
            <p:nvPr/>
          </p:nvSpPr>
          <p:spPr>
            <a:xfrm>
              <a:off x="2644362" y="3414976"/>
              <a:ext cx="231558" cy="57456"/>
            </a:xfrm>
            <a:custGeom>
              <a:avLst/>
              <a:gdLst>
                <a:gd name="connsiteX0" fmla="*/ 168676 w 168676"/>
                <a:gd name="connsiteY0" fmla="*/ 53266 h 53266"/>
                <a:gd name="connsiteX1" fmla="*/ 124288 w 168676"/>
                <a:gd name="connsiteY1" fmla="*/ 8878 h 53266"/>
                <a:gd name="connsiteX2" fmla="*/ 79899 w 168676"/>
                <a:gd name="connsiteY2" fmla="*/ 8878 h 53266"/>
                <a:gd name="connsiteX3" fmla="*/ 0 w 168676"/>
                <a:gd name="connsiteY3" fmla="*/ 0 h 53266"/>
              </a:gdLst>
              <a:ahLst/>
              <a:cxnLst>
                <a:cxn ang="0">
                  <a:pos x="connsiteX0" y="connsiteY0"/>
                </a:cxn>
                <a:cxn ang="0">
                  <a:pos x="connsiteX1" y="connsiteY1"/>
                </a:cxn>
                <a:cxn ang="0">
                  <a:pos x="connsiteX2" y="connsiteY2"/>
                </a:cxn>
                <a:cxn ang="0">
                  <a:pos x="connsiteX3" y="connsiteY3"/>
                </a:cxn>
              </a:cxnLst>
              <a:rect l="l" t="t" r="r" b="b"/>
              <a:pathLst>
                <a:path w="168676" h="53266">
                  <a:moveTo>
                    <a:pt x="168676" y="53266"/>
                  </a:moveTo>
                  <a:cubicBezTo>
                    <a:pt x="153880" y="38470"/>
                    <a:pt x="139084" y="16276"/>
                    <a:pt x="124288" y="8878"/>
                  </a:cubicBezTo>
                  <a:cubicBezTo>
                    <a:pt x="109492" y="1480"/>
                    <a:pt x="100614" y="10358"/>
                    <a:pt x="79899" y="8878"/>
                  </a:cubicBezTo>
                  <a:cubicBezTo>
                    <a:pt x="59184" y="7398"/>
                    <a:pt x="29592" y="3699"/>
                    <a:pt x="0" y="0"/>
                  </a:cubicBezTo>
                </a:path>
              </a:pathLst>
            </a:cu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5" name="Connecteur droit avec flèche 44"/>
            <p:cNvCxnSpPr/>
            <p:nvPr/>
          </p:nvCxnSpPr>
          <p:spPr>
            <a:xfrm flipH="1">
              <a:off x="2420684" y="3417807"/>
              <a:ext cx="223678" cy="7523"/>
            </a:xfrm>
            <a:prstGeom prst="straightConnector1">
              <a:avLst/>
            </a:prstGeom>
            <a:ln w="28575">
              <a:solidFill>
                <a:srgbClr val="85CA3A"/>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flipH="1">
              <a:off x="2168656" y="3414976"/>
              <a:ext cx="252028" cy="0"/>
            </a:xfrm>
            <a:prstGeom prst="line">
              <a:avLst/>
            </a:prstGeom>
            <a:ln w="28575">
              <a:solidFill>
                <a:srgbClr val="2F2FBB"/>
              </a:solidFill>
              <a:prstDash val="sysDot"/>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flipH="1">
              <a:off x="1893941" y="3421568"/>
              <a:ext cx="238238" cy="0"/>
            </a:xfrm>
            <a:prstGeom prst="straightConnector1">
              <a:avLst/>
            </a:prstGeom>
            <a:ln w="28575">
              <a:solidFill>
                <a:srgbClr val="85CA3A"/>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flipH="1">
              <a:off x="1610594" y="3423238"/>
              <a:ext cx="252028" cy="0"/>
            </a:xfrm>
            <a:prstGeom prst="line">
              <a:avLst/>
            </a:prstGeom>
            <a:ln w="28575">
              <a:solidFill>
                <a:srgbClr val="2F2FBB"/>
              </a:solidFill>
              <a:prstDash val="sysDot"/>
            </a:ln>
          </p:spPr>
          <p:style>
            <a:lnRef idx="1">
              <a:schemeClr val="accent1"/>
            </a:lnRef>
            <a:fillRef idx="0">
              <a:schemeClr val="accent1"/>
            </a:fillRef>
            <a:effectRef idx="0">
              <a:schemeClr val="accent1"/>
            </a:effectRef>
            <a:fontRef idx="minor">
              <a:schemeClr val="tx1"/>
            </a:fontRef>
          </p:style>
        </p:cxnSp>
        <p:sp>
          <p:nvSpPr>
            <p:cNvPr id="55" name="ZoneTexte 54"/>
            <p:cNvSpPr txBox="1"/>
            <p:nvPr/>
          </p:nvSpPr>
          <p:spPr>
            <a:xfrm>
              <a:off x="3443096" y="2884598"/>
              <a:ext cx="432048" cy="307777"/>
            </a:xfrm>
            <a:prstGeom prst="rect">
              <a:avLst/>
            </a:prstGeom>
            <a:noFill/>
          </p:spPr>
          <p:txBody>
            <a:bodyPr wrap="square" rtlCol="0">
              <a:spAutoFit/>
            </a:bodyPr>
            <a:lstStyle/>
            <a:p>
              <a:pPr algn="ctr"/>
              <a:r>
                <a:rPr lang="fr-FR" sz="1400" b="1" dirty="0"/>
                <a:t>5’</a:t>
              </a:r>
            </a:p>
          </p:txBody>
        </p:sp>
        <p:sp>
          <p:nvSpPr>
            <p:cNvPr id="56" name="ZoneTexte 55"/>
            <p:cNvSpPr txBox="1"/>
            <p:nvPr/>
          </p:nvSpPr>
          <p:spPr>
            <a:xfrm>
              <a:off x="3868981" y="2767385"/>
              <a:ext cx="432048" cy="307777"/>
            </a:xfrm>
            <a:prstGeom prst="rect">
              <a:avLst/>
            </a:prstGeom>
            <a:noFill/>
          </p:spPr>
          <p:txBody>
            <a:bodyPr wrap="square" rtlCol="0">
              <a:spAutoFit/>
            </a:bodyPr>
            <a:lstStyle/>
            <a:p>
              <a:pPr algn="ctr"/>
              <a:r>
                <a:rPr lang="fr-FR" sz="1400" b="1" dirty="0"/>
                <a:t>3’</a:t>
              </a:r>
            </a:p>
          </p:txBody>
        </p:sp>
        <p:cxnSp>
          <p:nvCxnSpPr>
            <p:cNvPr id="57" name="Connecteur droit 56"/>
            <p:cNvCxnSpPr/>
            <p:nvPr/>
          </p:nvCxnSpPr>
          <p:spPr>
            <a:xfrm>
              <a:off x="1448576" y="4289426"/>
              <a:ext cx="2509927" cy="0"/>
            </a:xfrm>
            <a:prstGeom prst="line">
              <a:avLst/>
            </a:prstGeom>
            <a:ln w="28575">
              <a:solidFill>
                <a:srgbClr val="2F2FBB"/>
              </a:solidFill>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p:nvCxnSpPr>
          <p:spPr>
            <a:xfrm flipH="1">
              <a:off x="1447580" y="4361434"/>
              <a:ext cx="2211540" cy="0"/>
            </a:xfrm>
            <a:prstGeom prst="line">
              <a:avLst/>
            </a:prstGeom>
            <a:ln w="28575">
              <a:solidFill>
                <a:srgbClr val="2F2FBB"/>
              </a:solidFill>
              <a:prstDash val="sysDot"/>
            </a:ln>
          </p:spPr>
          <p:style>
            <a:lnRef idx="1">
              <a:schemeClr val="accent1"/>
            </a:lnRef>
            <a:fillRef idx="0">
              <a:schemeClr val="accent1"/>
            </a:fillRef>
            <a:effectRef idx="0">
              <a:schemeClr val="accent1"/>
            </a:effectRef>
            <a:fontRef idx="minor">
              <a:schemeClr val="tx1"/>
            </a:fontRef>
          </p:style>
        </p:cxnSp>
        <p:cxnSp>
          <p:nvCxnSpPr>
            <p:cNvPr id="60" name="Connecteur droit avec flèche 59"/>
            <p:cNvCxnSpPr/>
            <p:nvPr/>
          </p:nvCxnSpPr>
          <p:spPr>
            <a:xfrm flipH="1">
              <a:off x="3659120" y="4361434"/>
              <a:ext cx="273732" cy="0"/>
            </a:xfrm>
            <a:prstGeom prst="straightConnector1">
              <a:avLst/>
            </a:prstGeom>
            <a:ln w="28575">
              <a:solidFill>
                <a:srgbClr val="85CA3A"/>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a:off x="1448576" y="4865490"/>
              <a:ext cx="20882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Connecteur droit 64"/>
            <p:cNvCxnSpPr/>
            <p:nvPr/>
          </p:nvCxnSpPr>
          <p:spPr>
            <a:xfrm>
              <a:off x="1448576" y="4793482"/>
              <a:ext cx="2076888"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8" name="Connecteur droit avec flèche 67"/>
            <p:cNvCxnSpPr/>
            <p:nvPr/>
          </p:nvCxnSpPr>
          <p:spPr>
            <a:xfrm>
              <a:off x="2420684" y="3075162"/>
              <a:ext cx="0" cy="1814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eur droit avec flèche 68"/>
            <p:cNvCxnSpPr/>
            <p:nvPr/>
          </p:nvCxnSpPr>
          <p:spPr>
            <a:xfrm>
              <a:off x="2401933" y="4032558"/>
              <a:ext cx="0" cy="1814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ZoneTexte 69"/>
            <p:cNvSpPr txBox="1"/>
            <p:nvPr/>
          </p:nvSpPr>
          <p:spPr>
            <a:xfrm>
              <a:off x="2207871" y="4391318"/>
              <a:ext cx="387907" cy="400110"/>
            </a:xfrm>
            <a:prstGeom prst="rect">
              <a:avLst/>
            </a:prstGeom>
            <a:noFill/>
          </p:spPr>
          <p:txBody>
            <a:bodyPr wrap="square" rtlCol="0">
              <a:spAutoFit/>
            </a:bodyPr>
            <a:lstStyle/>
            <a:p>
              <a:pPr algn="ctr"/>
              <a:r>
                <a:rPr lang="fr-FR" sz="2000" b="1" dirty="0"/>
                <a:t>+</a:t>
              </a:r>
            </a:p>
          </p:txBody>
        </p:sp>
        <p:sp>
          <p:nvSpPr>
            <p:cNvPr id="71" name="ZoneTexte 70"/>
            <p:cNvSpPr txBox="1"/>
            <p:nvPr/>
          </p:nvSpPr>
          <p:spPr>
            <a:xfrm>
              <a:off x="2628444" y="3045255"/>
              <a:ext cx="914275" cy="276999"/>
            </a:xfrm>
            <a:prstGeom prst="rect">
              <a:avLst/>
            </a:prstGeom>
            <a:noFill/>
          </p:spPr>
          <p:txBody>
            <a:bodyPr wrap="square" rtlCol="0">
              <a:spAutoFit/>
            </a:bodyPr>
            <a:lstStyle/>
            <a:p>
              <a:pPr algn="ctr"/>
              <a:r>
                <a:rPr lang="fr-FR" sz="1200" b="1" dirty="0"/>
                <a:t>réplication</a:t>
              </a:r>
            </a:p>
          </p:txBody>
        </p:sp>
        <p:cxnSp>
          <p:nvCxnSpPr>
            <p:cNvPr id="117" name="Connecteur droit 116"/>
            <p:cNvCxnSpPr/>
            <p:nvPr/>
          </p:nvCxnSpPr>
          <p:spPr>
            <a:xfrm flipH="1">
              <a:off x="7447140" y="4213986"/>
              <a:ext cx="4414" cy="92769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4" name="ZoneTexte 73"/>
            <p:cNvSpPr txBox="1"/>
            <p:nvPr/>
          </p:nvSpPr>
          <p:spPr>
            <a:xfrm>
              <a:off x="249767" y="4693921"/>
              <a:ext cx="1102821" cy="307777"/>
            </a:xfrm>
            <a:prstGeom prst="rect">
              <a:avLst/>
            </a:prstGeom>
            <a:noFill/>
          </p:spPr>
          <p:txBody>
            <a:bodyPr wrap="square" rtlCol="0">
              <a:spAutoFit/>
            </a:bodyPr>
            <a:lstStyle/>
            <a:p>
              <a:r>
                <a:rPr lang="fr-FR" sz="1400" dirty="0"/>
                <a:t>brin continu</a:t>
              </a:r>
            </a:p>
          </p:txBody>
        </p:sp>
        <p:sp>
          <p:nvSpPr>
            <p:cNvPr id="75" name="ZoneTexte 74"/>
            <p:cNvSpPr txBox="1"/>
            <p:nvPr/>
          </p:nvSpPr>
          <p:spPr>
            <a:xfrm>
              <a:off x="126770" y="4176661"/>
              <a:ext cx="1353870" cy="307777"/>
            </a:xfrm>
            <a:prstGeom prst="rect">
              <a:avLst/>
            </a:prstGeom>
            <a:noFill/>
          </p:spPr>
          <p:txBody>
            <a:bodyPr wrap="square" rtlCol="0">
              <a:spAutoFit/>
            </a:bodyPr>
            <a:lstStyle/>
            <a:p>
              <a:r>
                <a:rPr lang="fr-FR" sz="1400" dirty="0"/>
                <a:t>brin discontinu</a:t>
              </a:r>
            </a:p>
          </p:txBody>
        </p:sp>
        <p:cxnSp>
          <p:nvCxnSpPr>
            <p:cNvPr id="78" name="Connecteur droit avec flèche 77"/>
            <p:cNvCxnSpPr/>
            <p:nvPr/>
          </p:nvCxnSpPr>
          <p:spPr>
            <a:xfrm>
              <a:off x="4085005" y="4835312"/>
              <a:ext cx="7200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onnecteur droit avec flèche 78"/>
            <p:cNvCxnSpPr/>
            <p:nvPr/>
          </p:nvCxnSpPr>
          <p:spPr>
            <a:xfrm>
              <a:off x="4085005" y="4361434"/>
              <a:ext cx="7200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eur droit 81"/>
            <p:cNvCxnSpPr/>
            <p:nvPr/>
          </p:nvCxnSpPr>
          <p:spPr>
            <a:xfrm>
              <a:off x="4942624" y="4787723"/>
              <a:ext cx="2076888"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83" name="ZoneTexte 82"/>
            <p:cNvSpPr txBox="1"/>
            <p:nvPr/>
          </p:nvSpPr>
          <p:spPr>
            <a:xfrm>
              <a:off x="6182519" y="4966770"/>
              <a:ext cx="1280385" cy="738664"/>
            </a:xfrm>
            <a:prstGeom prst="rect">
              <a:avLst/>
            </a:prstGeom>
            <a:noFill/>
          </p:spPr>
          <p:txBody>
            <a:bodyPr wrap="square" rtlCol="0">
              <a:spAutoFit/>
            </a:bodyPr>
            <a:lstStyle/>
            <a:p>
              <a:pPr algn="ctr"/>
              <a:r>
                <a:rPr lang="fr-FR" sz="1400" b="1" dirty="0">
                  <a:solidFill>
                    <a:srgbClr val="00B0F0"/>
                  </a:solidFill>
                </a:rPr>
                <a:t>dégradation enzymatique</a:t>
              </a:r>
            </a:p>
            <a:p>
              <a:pPr algn="ctr"/>
              <a:r>
                <a:rPr lang="fr-FR" sz="1400" b="1" dirty="0">
                  <a:solidFill>
                    <a:srgbClr val="00B0F0"/>
                  </a:solidFill>
                </a:rPr>
                <a:t>5’→ 3’</a:t>
              </a:r>
            </a:p>
          </p:txBody>
        </p:sp>
        <p:cxnSp>
          <p:nvCxnSpPr>
            <p:cNvPr id="86" name="Connecteur droit 85"/>
            <p:cNvCxnSpPr>
              <a:stCxn id="133" idx="2"/>
            </p:cNvCxnSpPr>
            <p:nvPr/>
          </p:nvCxnSpPr>
          <p:spPr>
            <a:xfrm flipH="1">
              <a:off x="4941628" y="4398199"/>
              <a:ext cx="2189494" cy="14999"/>
            </a:xfrm>
            <a:prstGeom prst="line">
              <a:avLst/>
            </a:prstGeom>
            <a:ln w="28575">
              <a:solidFill>
                <a:srgbClr val="2F2FBB"/>
              </a:solidFill>
              <a:prstDash val="sysDot"/>
            </a:ln>
          </p:spPr>
          <p:style>
            <a:lnRef idx="1">
              <a:schemeClr val="accent1"/>
            </a:lnRef>
            <a:fillRef idx="0">
              <a:schemeClr val="accent1"/>
            </a:fillRef>
            <a:effectRef idx="0">
              <a:schemeClr val="accent1"/>
            </a:effectRef>
            <a:fontRef idx="minor">
              <a:schemeClr val="tx1"/>
            </a:fontRef>
          </p:style>
        </p:cxnSp>
        <p:sp>
          <p:nvSpPr>
            <p:cNvPr id="87" name="ZoneTexte 86"/>
            <p:cNvSpPr txBox="1"/>
            <p:nvPr/>
          </p:nvSpPr>
          <p:spPr>
            <a:xfrm>
              <a:off x="7335531" y="4151588"/>
              <a:ext cx="1412933" cy="523220"/>
            </a:xfrm>
            <a:prstGeom prst="rect">
              <a:avLst/>
            </a:prstGeom>
            <a:noFill/>
          </p:spPr>
          <p:txBody>
            <a:bodyPr wrap="square" rtlCol="0">
              <a:spAutoFit/>
            </a:bodyPr>
            <a:lstStyle/>
            <a:p>
              <a:pPr algn="ctr"/>
              <a:r>
                <a:rPr lang="fr-FR" sz="1400" b="1" dirty="0">
                  <a:solidFill>
                    <a:srgbClr val="85CA3A"/>
                  </a:solidFill>
                </a:rPr>
                <a:t>élimination de l’amorce ARN</a:t>
              </a:r>
            </a:p>
          </p:txBody>
        </p:sp>
        <p:cxnSp>
          <p:nvCxnSpPr>
            <p:cNvPr id="99" name="Connecteur droit 98"/>
            <p:cNvCxnSpPr/>
            <p:nvPr/>
          </p:nvCxnSpPr>
          <p:spPr>
            <a:xfrm>
              <a:off x="7019512" y="4289426"/>
              <a:ext cx="0" cy="71227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4" name="Connecteur droit 103"/>
            <p:cNvCxnSpPr/>
            <p:nvPr/>
          </p:nvCxnSpPr>
          <p:spPr>
            <a:xfrm>
              <a:off x="4952977" y="4329091"/>
              <a:ext cx="2509927" cy="0"/>
            </a:xfrm>
            <a:prstGeom prst="line">
              <a:avLst/>
            </a:prstGeom>
            <a:ln w="28575">
              <a:solidFill>
                <a:srgbClr val="2F2FBB"/>
              </a:solidFill>
            </a:ln>
          </p:spPr>
          <p:style>
            <a:lnRef idx="1">
              <a:schemeClr val="accent1"/>
            </a:lnRef>
            <a:fillRef idx="0">
              <a:schemeClr val="accent1"/>
            </a:fillRef>
            <a:effectRef idx="0">
              <a:schemeClr val="accent1"/>
            </a:effectRef>
            <a:fontRef idx="minor">
              <a:schemeClr val="tx1"/>
            </a:fontRef>
          </p:style>
        </p:cxnSp>
        <p:cxnSp>
          <p:nvCxnSpPr>
            <p:cNvPr id="119" name="Connecteur droit 118"/>
            <p:cNvCxnSpPr/>
            <p:nvPr/>
          </p:nvCxnSpPr>
          <p:spPr>
            <a:xfrm flipH="1">
              <a:off x="6588015" y="4585403"/>
              <a:ext cx="209" cy="41629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7" name="Connecteur droit 126"/>
            <p:cNvCxnSpPr/>
            <p:nvPr/>
          </p:nvCxnSpPr>
          <p:spPr>
            <a:xfrm>
              <a:off x="4952977" y="4865490"/>
              <a:ext cx="16350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Connecteur droit avec flèche 129"/>
            <p:cNvCxnSpPr/>
            <p:nvPr/>
          </p:nvCxnSpPr>
          <p:spPr>
            <a:xfrm flipH="1">
              <a:off x="6588015" y="4869543"/>
              <a:ext cx="431497" cy="0"/>
            </a:xfrm>
            <a:prstGeom prst="straightConnector1">
              <a:avLst/>
            </a:prstGeom>
            <a:ln>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3" name="Ellipse 132"/>
            <p:cNvSpPr/>
            <p:nvPr/>
          </p:nvSpPr>
          <p:spPr>
            <a:xfrm>
              <a:off x="7131122" y="4352200"/>
              <a:ext cx="287758" cy="91997"/>
            </a:xfrm>
            <a:prstGeom prst="ellipse">
              <a:avLst/>
            </a:prstGeom>
            <a:noFill/>
            <a:ln w="19050">
              <a:solidFill>
                <a:srgbClr val="85CA3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6" name="Groupe 145"/>
            <p:cNvGrpSpPr/>
            <p:nvPr/>
          </p:nvGrpSpPr>
          <p:grpSpPr>
            <a:xfrm>
              <a:off x="431540" y="260648"/>
              <a:ext cx="6804756" cy="1223213"/>
              <a:chOff x="431540" y="872242"/>
              <a:chExt cx="6804756" cy="1223213"/>
            </a:xfrm>
          </p:grpSpPr>
          <p:sp>
            <p:nvSpPr>
              <p:cNvPr id="2" name="ZoneTexte 1"/>
              <p:cNvSpPr txBox="1"/>
              <p:nvPr/>
            </p:nvSpPr>
            <p:spPr>
              <a:xfrm>
                <a:off x="1907704" y="1265221"/>
                <a:ext cx="5328592" cy="523220"/>
              </a:xfrm>
              <a:prstGeom prst="rect">
                <a:avLst/>
              </a:prstGeom>
              <a:noFill/>
            </p:spPr>
            <p:txBody>
              <a:bodyPr wrap="square" rtlCol="0">
                <a:spAutoFit/>
              </a:bodyPr>
              <a:lstStyle/>
              <a:p>
                <a:r>
                  <a:rPr lang="fr-FR" sz="1400" b="1" dirty="0">
                    <a:solidFill>
                      <a:srgbClr val="2F2FBB"/>
                    </a:solidFill>
                  </a:rPr>
                  <a:t>…. (TTAGGG)n TTAGGG </a:t>
                </a:r>
                <a:r>
                  <a:rPr lang="fr-FR" sz="1400" b="1" dirty="0" err="1">
                    <a:solidFill>
                      <a:srgbClr val="2F2FBB"/>
                    </a:solidFill>
                  </a:rPr>
                  <a:t>TTAGGG</a:t>
                </a:r>
                <a:r>
                  <a:rPr lang="fr-FR" sz="1400" b="1" dirty="0">
                    <a:solidFill>
                      <a:srgbClr val="2F2FBB"/>
                    </a:solidFill>
                  </a:rPr>
                  <a:t> </a:t>
                </a:r>
                <a:r>
                  <a:rPr lang="fr-FR" sz="1400" b="1" dirty="0" err="1">
                    <a:solidFill>
                      <a:srgbClr val="2F2FBB"/>
                    </a:solidFill>
                  </a:rPr>
                  <a:t>TTAGGG</a:t>
                </a:r>
                <a:r>
                  <a:rPr lang="fr-FR" sz="1400" b="1" dirty="0">
                    <a:solidFill>
                      <a:srgbClr val="2F2FBB"/>
                    </a:solidFill>
                  </a:rPr>
                  <a:t> </a:t>
                </a:r>
                <a:r>
                  <a:rPr lang="fr-FR" sz="1400" b="1" dirty="0" err="1">
                    <a:solidFill>
                      <a:srgbClr val="2F2FBB"/>
                    </a:solidFill>
                  </a:rPr>
                  <a:t>TTAGGG</a:t>
                </a:r>
                <a:r>
                  <a:rPr lang="fr-FR" sz="1400" b="1" dirty="0">
                    <a:solidFill>
                      <a:srgbClr val="2F2FBB"/>
                    </a:solidFill>
                  </a:rPr>
                  <a:t> </a:t>
                </a:r>
                <a:r>
                  <a:rPr lang="fr-FR" sz="1400" b="1" dirty="0" err="1">
                    <a:solidFill>
                      <a:srgbClr val="2F2FBB"/>
                    </a:solidFill>
                  </a:rPr>
                  <a:t>etc</a:t>
                </a:r>
                <a:r>
                  <a:rPr lang="fr-FR" sz="1400" b="1" dirty="0">
                    <a:solidFill>
                      <a:srgbClr val="2F2FBB"/>
                    </a:solidFill>
                  </a:rPr>
                  <a:t> …</a:t>
                </a:r>
              </a:p>
              <a:p>
                <a:r>
                  <a:rPr lang="fr-FR" sz="1400" b="1" dirty="0">
                    <a:solidFill>
                      <a:srgbClr val="FF0000"/>
                    </a:solidFill>
                  </a:rPr>
                  <a:t>…. (AATCCC )n AATCCC  </a:t>
                </a:r>
                <a:r>
                  <a:rPr lang="fr-FR" sz="1400" b="1" dirty="0" err="1">
                    <a:solidFill>
                      <a:srgbClr val="FF0000"/>
                    </a:solidFill>
                  </a:rPr>
                  <a:t>AATCCC</a:t>
                </a:r>
                <a:endParaRPr lang="fr-FR" sz="1400" b="1" dirty="0">
                  <a:solidFill>
                    <a:srgbClr val="FF0000"/>
                  </a:solidFill>
                </a:endParaRPr>
              </a:p>
            </p:txBody>
          </p:sp>
          <p:sp>
            <p:nvSpPr>
              <p:cNvPr id="3" name="ZoneTexte 2"/>
              <p:cNvSpPr txBox="1"/>
              <p:nvPr/>
            </p:nvSpPr>
            <p:spPr>
              <a:xfrm>
                <a:off x="2123728" y="977189"/>
                <a:ext cx="4176464" cy="369332"/>
              </a:xfrm>
              <a:prstGeom prst="rect">
                <a:avLst/>
              </a:prstGeom>
              <a:noFill/>
            </p:spPr>
            <p:txBody>
              <a:bodyPr wrap="square" rtlCol="0">
                <a:spAutoFit/>
              </a:bodyPr>
              <a:lstStyle/>
              <a:p>
                <a:r>
                  <a:rPr lang="fr-FR" b="1" dirty="0"/>
                  <a:t>5’                                                                 3’</a:t>
                </a:r>
              </a:p>
            </p:txBody>
          </p:sp>
          <p:sp>
            <p:nvSpPr>
              <p:cNvPr id="4" name="ZoneTexte 3"/>
              <p:cNvSpPr txBox="1"/>
              <p:nvPr/>
            </p:nvSpPr>
            <p:spPr>
              <a:xfrm>
                <a:off x="2123728" y="1726123"/>
                <a:ext cx="2376264" cy="369332"/>
              </a:xfrm>
              <a:prstGeom prst="rect">
                <a:avLst/>
              </a:prstGeom>
              <a:noFill/>
            </p:spPr>
            <p:txBody>
              <a:bodyPr wrap="square" rtlCol="0">
                <a:spAutoFit/>
              </a:bodyPr>
              <a:lstStyle/>
              <a:p>
                <a:r>
                  <a:rPr lang="fr-FR" b="1" dirty="0"/>
                  <a:t>3’                                  5’</a:t>
                </a:r>
              </a:p>
            </p:txBody>
          </p:sp>
          <p:sp>
            <p:nvSpPr>
              <p:cNvPr id="5" name="ZoneTexte 4"/>
              <p:cNvSpPr txBox="1"/>
              <p:nvPr/>
            </p:nvSpPr>
            <p:spPr>
              <a:xfrm>
                <a:off x="431540" y="1240401"/>
                <a:ext cx="1368152" cy="584775"/>
              </a:xfrm>
              <a:prstGeom prst="rect">
                <a:avLst/>
              </a:prstGeom>
              <a:noFill/>
            </p:spPr>
            <p:txBody>
              <a:bodyPr wrap="square" rtlCol="0">
                <a:spAutoFit/>
              </a:bodyPr>
              <a:lstStyle/>
              <a:p>
                <a:pPr algn="ctr"/>
                <a:r>
                  <a:rPr lang="fr-FR" sz="1600" dirty="0"/>
                  <a:t>L’extrémité 3’ est sortante</a:t>
                </a:r>
              </a:p>
            </p:txBody>
          </p:sp>
          <p:cxnSp>
            <p:nvCxnSpPr>
              <p:cNvPr id="142" name="Connecteur droit 141"/>
              <p:cNvCxnSpPr/>
              <p:nvPr/>
            </p:nvCxnSpPr>
            <p:spPr>
              <a:xfrm>
                <a:off x="4355976" y="905049"/>
                <a:ext cx="0" cy="85542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4" name="Connecteur droit 143"/>
              <p:cNvCxnSpPr/>
              <p:nvPr/>
            </p:nvCxnSpPr>
            <p:spPr>
              <a:xfrm>
                <a:off x="6206460" y="872242"/>
                <a:ext cx="0" cy="85542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sp>
        <p:nvSpPr>
          <p:cNvPr id="148" name="ZoneTexte 147"/>
          <p:cNvSpPr txBox="1"/>
          <p:nvPr/>
        </p:nvSpPr>
        <p:spPr>
          <a:xfrm>
            <a:off x="540239" y="5576705"/>
            <a:ext cx="5844033" cy="738664"/>
          </a:xfrm>
          <a:prstGeom prst="rect">
            <a:avLst/>
          </a:prstGeom>
          <a:noFill/>
          <a:ln w="3175">
            <a:noFill/>
          </a:ln>
        </p:spPr>
        <p:txBody>
          <a:bodyPr wrap="square" rtlCol="0">
            <a:spAutoFit/>
          </a:bodyPr>
          <a:lstStyle/>
          <a:p>
            <a:pPr algn="ctr"/>
            <a:r>
              <a:rPr lang="fr-FR" sz="1400" b="1" dirty="0"/>
              <a:t>A chaque cycle de réplication, le brin discontinu donne un brin raccourci de la longueur d’une amorce d’ARN, et le brin continu donne une brin raccourci de la valeur de la distance initiale entre le brin bleu et le brin rouge.</a:t>
            </a:r>
          </a:p>
        </p:txBody>
      </p:sp>
      <p:sp>
        <p:nvSpPr>
          <p:cNvPr id="150" name="ZoneTexte 149"/>
          <p:cNvSpPr txBox="1"/>
          <p:nvPr/>
        </p:nvSpPr>
        <p:spPr>
          <a:xfrm>
            <a:off x="3462256" y="4947371"/>
            <a:ext cx="994521" cy="523220"/>
          </a:xfrm>
          <a:prstGeom prst="rect">
            <a:avLst/>
          </a:prstGeom>
          <a:noFill/>
        </p:spPr>
        <p:txBody>
          <a:bodyPr wrap="square" rtlCol="0">
            <a:spAutoFit/>
          </a:bodyPr>
          <a:lstStyle/>
          <a:p>
            <a:pPr algn="ctr"/>
            <a:r>
              <a:rPr lang="fr-FR" sz="1400" b="1" dirty="0"/>
              <a:t>extrémité franche</a:t>
            </a:r>
          </a:p>
        </p:txBody>
      </p:sp>
      <p:cxnSp>
        <p:nvCxnSpPr>
          <p:cNvPr id="152" name="Connecteur droit avec flèche 151"/>
          <p:cNvCxnSpPr/>
          <p:nvPr/>
        </p:nvCxnSpPr>
        <p:spPr>
          <a:xfrm flipH="1" flipV="1">
            <a:off x="3671191" y="4833059"/>
            <a:ext cx="138836" cy="1637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41823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827584" y="0"/>
            <a:ext cx="7812868" cy="6858000"/>
            <a:chOff x="863588" y="0"/>
            <a:chExt cx="7812868" cy="6858000"/>
          </a:xfrm>
        </p:grpSpPr>
        <p:grpSp>
          <p:nvGrpSpPr>
            <p:cNvPr id="8" name="Groupe 7"/>
            <p:cNvGrpSpPr/>
            <p:nvPr/>
          </p:nvGrpSpPr>
          <p:grpSpPr>
            <a:xfrm>
              <a:off x="863588" y="0"/>
              <a:ext cx="5732090" cy="6858000"/>
              <a:chOff x="1403648" y="0"/>
              <a:chExt cx="5732090" cy="685800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261" y="0"/>
                <a:ext cx="5127477" cy="6858000"/>
              </a:xfrm>
              <a:prstGeom prst="rect">
                <a:avLst/>
              </a:prstGeom>
            </p:spPr>
          </p:pic>
          <p:sp>
            <p:nvSpPr>
              <p:cNvPr id="3" name="ZoneTexte 2"/>
              <p:cNvSpPr txBox="1"/>
              <p:nvPr/>
            </p:nvSpPr>
            <p:spPr>
              <a:xfrm>
                <a:off x="1403648" y="692696"/>
                <a:ext cx="3456384" cy="461665"/>
              </a:xfrm>
              <a:prstGeom prst="rect">
                <a:avLst/>
              </a:prstGeom>
              <a:solidFill>
                <a:schemeClr val="bg1"/>
              </a:solidFill>
            </p:spPr>
            <p:txBody>
              <a:bodyPr wrap="square" rtlCol="0">
                <a:spAutoFit/>
              </a:bodyPr>
              <a:lstStyle/>
              <a:p>
                <a:pPr algn="ctr"/>
                <a:r>
                  <a:rPr lang="fr-FR" sz="1200" dirty="0"/>
                  <a:t>La </a:t>
                </a:r>
                <a:r>
                  <a:rPr lang="fr-FR" sz="1200" b="1" dirty="0" err="1">
                    <a:solidFill>
                      <a:srgbClr val="2FD543"/>
                    </a:solidFill>
                  </a:rPr>
                  <a:t>télomérase</a:t>
                </a:r>
                <a:r>
                  <a:rPr lang="fr-FR" sz="1200" dirty="0"/>
                  <a:t> est constituée d’une protéine et d’un ARN complémentaire de l’extrémité 3’ sortante</a:t>
                </a:r>
              </a:p>
            </p:txBody>
          </p:sp>
          <p:sp>
            <p:nvSpPr>
              <p:cNvPr id="4" name="ZoneTexte 3"/>
              <p:cNvSpPr txBox="1"/>
              <p:nvPr/>
            </p:nvSpPr>
            <p:spPr>
              <a:xfrm>
                <a:off x="2087724" y="2158729"/>
                <a:ext cx="2196244" cy="276999"/>
              </a:xfrm>
              <a:prstGeom prst="rect">
                <a:avLst/>
              </a:prstGeom>
              <a:solidFill>
                <a:schemeClr val="bg1"/>
              </a:solidFill>
            </p:spPr>
            <p:txBody>
              <a:bodyPr wrap="square" rtlCol="0">
                <a:spAutoFit/>
              </a:bodyPr>
              <a:lstStyle/>
              <a:p>
                <a:pPr algn="ctr"/>
                <a:r>
                  <a:rPr lang="fr-FR" sz="1200" dirty="0"/>
                  <a:t>Elle allonge le brin 3’ sortant</a:t>
                </a:r>
              </a:p>
            </p:txBody>
          </p:sp>
          <p:sp>
            <p:nvSpPr>
              <p:cNvPr id="5" name="ZoneTexte 4"/>
              <p:cNvSpPr txBox="1"/>
              <p:nvPr/>
            </p:nvSpPr>
            <p:spPr>
              <a:xfrm>
                <a:off x="2087724" y="3440097"/>
                <a:ext cx="2088232" cy="276999"/>
              </a:xfrm>
              <a:prstGeom prst="rect">
                <a:avLst/>
              </a:prstGeom>
              <a:solidFill>
                <a:schemeClr val="bg1"/>
              </a:solidFill>
            </p:spPr>
            <p:txBody>
              <a:bodyPr wrap="square" rtlCol="0">
                <a:spAutoFit/>
              </a:bodyPr>
              <a:lstStyle/>
              <a:p>
                <a:pPr algn="ctr"/>
                <a:r>
                  <a:rPr lang="fr-FR" sz="1200" dirty="0"/>
                  <a:t>Elle se relocalise à l’extrémité</a:t>
                </a:r>
              </a:p>
            </p:txBody>
          </p:sp>
          <p:sp>
            <p:nvSpPr>
              <p:cNvPr id="6" name="ZoneTexte 5"/>
              <p:cNvSpPr txBox="1"/>
              <p:nvPr/>
            </p:nvSpPr>
            <p:spPr>
              <a:xfrm>
                <a:off x="2141730" y="4872049"/>
                <a:ext cx="2088232" cy="276999"/>
              </a:xfrm>
              <a:prstGeom prst="rect">
                <a:avLst/>
              </a:prstGeom>
              <a:solidFill>
                <a:schemeClr val="bg1"/>
              </a:solidFill>
            </p:spPr>
            <p:txBody>
              <a:bodyPr wrap="square" rtlCol="0">
                <a:spAutoFit/>
              </a:bodyPr>
              <a:lstStyle/>
              <a:p>
                <a:pPr algn="ctr"/>
                <a:r>
                  <a:rPr lang="fr-FR" sz="1200" dirty="0"/>
                  <a:t>et ainsi de suite …</a:t>
                </a:r>
              </a:p>
            </p:txBody>
          </p:sp>
          <p:sp>
            <p:nvSpPr>
              <p:cNvPr id="7" name="ZoneTexte 6"/>
              <p:cNvSpPr txBox="1"/>
              <p:nvPr/>
            </p:nvSpPr>
            <p:spPr>
              <a:xfrm>
                <a:off x="1406844" y="6073168"/>
                <a:ext cx="2520280" cy="461665"/>
              </a:xfrm>
              <a:prstGeom prst="rect">
                <a:avLst/>
              </a:prstGeom>
              <a:solidFill>
                <a:schemeClr val="bg1"/>
              </a:solidFill>
            </p:spPr>
            <p:txBody>
              <a:bodyPr wrap="square" rtlCol="0">
                <a:spAutoFit/>
              </a:bodyPr>
              <a:lstStyle/>
              <a:p>
                <a:pPr algn="ctr"/>
                <a:r>
                  <a:rPr lang="fr-FR" sz="1200" dirty="0"/>
                  <a:t>Une </a:t>
                </a:r>
                <a:r>
                  <a:rPr lang="fr-FR" sz="1200" b="1" dirty="0">
                    <a:solidFill>
                      <a:srgbClr val="A87DFF"/>
                    </a:solidFill>
                  </a:rPr>
                  <a:t>DNA polymérase </a:t>
                </a:r>
                <a:r>
                  <a:rPr lang="fr-FR" sz="1200" dirty="0"/>
                  <a:t>vient ensuite synthétiser le brin complémentaire</a:t>
                </a:r>
              </a:p>
            </p:txBody>
          </p:sp>
        </p:grpSp>
        <p:sp>
          <p:nvSpPr>
            <p:cNvPr id="9" name="ZoneTexte 8"/>
            <p:cNvSpPr txBox="1"/>
            <p:nvPr/>
          </p:nvSpPr>
          <p:spPr>
            <a:xfrm>
              <a:off x="5940152" y="2516767"/>
              <a:ext cx="2736304" cy="923330"/>
            </a:xfrm>
            <a:prstGeom prst="rect">
              <a:avLst/>
            </a:prstGeom>
            <a:solidFill>
              <a:schemeClr val="bg1"/>
            </a:solidFill>
          </p:spPr>
          <p:txBody>
            <a:bodyPr wrap="square" rtlCol="0">
              <a:spAutoFit/>
            </a:bodyPr>
            <a:lstStyle/>
            <a:p>
              <a:pPr algn="ctr"/>
              <a:r>
                <a:rPr lang="fr-FR" dirty="0"/>
                <a:t>Chez l’homme, l’action</a:t>
              </a:r>
            </a:p>
            <a:p>
              <a:pPr algn="ctr"/>
              <a:r>
                <a:rPr lang="fr-FR" dirty="0"/>
                <a:t> de la </a:t>
              </a:r>
              <a:r>
                <a:rPr lang="fr-FR" dirty="0" err="1"/>
                <a:t>télomérase</a:t>
              </a:r>
              <a:r>
                <a:rPr lang="fr-FR" dirty="0"/>
                <a:t> se limite à la lignée germinale</a:t>
              </a:r>
            </a:p>
          </p:txBody>
        </p:sp>
      </p:grpSp>
    </p:spTree>
    <p:extLst>
      <p:ext uri="{BB962C8B-B14F-4D97-AF65-F5344CB8AC3E}">
        <p14:creationId xmlns:p14="http://schemas.microsoft.com/office/powerpoint/2010/main" val="15087341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 16"/>
          <p:cNvGrpSpPr/>
          <p:nvPr/>
        </p:nvGrpSpPr>
        <p:grpSpPr>
          <a:xfrm>
            <a:off x="467544" y="536174"/>
            <a:ext cx="8182152" cy="4858304"/>
            <a:chOff x="587285" y="536174"/>
            <a:chExt cx="8182152" cy="4858304"/>
          </a:xfrm>
        </p:grpSpPr>
        <p:grpSp>
          <p:nvGrpSpPr>
            <p:cNvPr id="13" name="Groupe 12"/>
            <p:cNvGrpSpPr/>
            <p:nvPr/>
          </p:nvGrpSpPr>
          <p:grpSpPr>
            <a:xfrm>
              <a:off x="587285" y="536174"/>
              <a:ext cx="2904595" cy="4044954"/>
              <a:chOff x="827584" y="764704"/>
              <a:chExt cx="2904595" cy="4044954"/>
            </a:xfrm>
          </p:grpSpPr>
          <p:sp>
            <p:nvSpPr>
              <p:cNvPr id="2" name="ZoneTexte 1"/>
              <p:cNvSpPr txBox="1"/>
              <p:nvPr/>
            </p:nvSpPr>
            <p:spPr>
              <a:xfrm>
                <a:off x="912450" y="764704"/>
                <a:ext cx="2706509" cy="369332"/>
              </a:xfrm>
              <a:prstGeom prst="rect">
                <a:avLst/>
              </a:prstGeom>
              <a:noFill/>
              <a:ln>
                <a:solidFill>
                  <a:schemeClr val="tx1"/>
                </a:solidFill>
              </a:ln>
            </p:spPr>
            <p:txBody>
              <a:bodyPr wrap="square" rtlCol="0">
                <a:spAutoFit/>
              </a:bodyPr>
              <a:lstStyle/>
              <a:p>
                <a:pPr algn="ctr"/>
                <a:r>
                  <a:rPr lang="fr-FR" dirty="0" smtClean="0"/>
                  <a:t>Syndrome de Werner</a:t>
                </a:r>
                <a:endParaRPr lang="fr-FR" dirty="0"/>
              </a:p>
            </p:txBody>
          </p:sp>
          <p:grpSp>
            <p:nvGrpSpPr>
              <p:cNvPr id="12" name="Groupe 11"/>
              <p:cNvGrpSpPr/>
              <p:nvPr/>
            </p:nvGrpSpPr>
            <p:grpSpPr>
              <a:xfrm>
                <a:off x="827584" y="1171376"/>
                <a:ext cx="2904595" cy="3638282"/>
                <a:chOff x="827584" y="1171376"/>
                <a:chExt cx="2904595" cy="3638282"/>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50" y="1184246"/>
                  <a:ext cx="2710588" cy="3625412"/>
                </a:xfrm>
                <a:prstGeom prst="rect">
                  <a:avLst/>
                </a:prstGeom>
                <a:ln>
                  <a:solidFill>
                    <a:schemeClr val="tx1"/>
                  </a:solidFill>
                </a:ln>
              </p:spPr>
            </p:pic>
            <p:sp>
              <p:nvSpPr>
                <p:cNvPr id="6" name="ZoneTexte 5"/>
                <p:cNvSpPr txBox="1"/>
                <p:nvPr/>
              </p:nvSpPr>
              <p:spPr>
                <a:xfrm>
                  <a:off x="827584" y="1171376"/>
                  <a:ext cx="432048" cy="338554"/>
                </a:xfrm>
                <a:prstGeom prst="rect">
                  <a:avLst/>
                </a:prstGeom>
                <a:solidFill>
                  <a:schemeClr val="bg1"/>
                </a:solidFill>
              </p:spPr>
              <p:txBody>
                <a:bodyPr wrap="square" rtlCol="0">
                  <a:spAutoFit/>
                </a:bodyPr>
                <a:lstStyle/>
                <a:p>
                  <a:r>
                    <a:rPr lang="fr-FR" sz="1600" dirty="0" smtClean="0"/>
                    <a:t>15</a:t>
                  </a:r>
                  <a:endParaRPr lang="fr-FR" sz="1600" dirty="0"/>
                </a:p>
              </p:txBody>
            </p:sp>
            <p:sp>
              <p:nvSpPr>
                <p:cNvPr id="7" name="ZoneTexte 6"/>
                <p:cNvSpPr txBox="1"/>
                <p:nvPr/>
              </p:nvSpPr>
              <p:spPr>
                <a:xfrm>
                  <a:off x="3275856" y="1171806"/>
                  <a:ext cx="432048" cy="338554"/>
                </a:xfrm>
                <a:prstGeom prst="rect">
                  <a:avLst/>
                </a:prstGeom>
                <a:solidFill>
                  <a:schemeClr val="bg1"/>
                </a:solidFill>
              </p:spPr>
              <p:txBody>
                <a:bodyPr wrap="square" rtlCol="0">
                  <a:spAutoFit/>
                </a:bodyPr>
                <a:lstStyle/>
                <a:p>
                  <a:r>
                    <a:rPr lang="fr-FR" sz="1600" dirty="0" smtClean="0"/>
                    <a:t>48</a:t>
                  </a:r>
                  <a:endParaRPr lang="fr-FR" sz="1600" dirty="0"/>
                </a:p>
              </p:txBody>
            </p:sp>
            <p:sp>
              <p:nvSpPr>
                <p:cNvPr id="8" name="ZoneTexte 7"/>
                <p:cNvSpPr txBox="1"/>
                <p:nvPr/>
              </p:nvSpPr>
              <p:spPr>
                <a:xfrm>
                  <a:off x="827584" y="2996952"/>
                  <a:ext cx="432048" cy="338554"/>
                </a:xfrm>
                <a:prstGeom prst="rect">
                  <a:avLst/>
                </a:prstGeom>
                <a:solidFill>
                  <a:schemeClr val="bg1"/>
                </a:solidFill>
              </p:spPr>
              <p:txBody>
                <a:bodyPr wrap="square" rtlCol="0">
                  <a:spAutoFit/>
                </a:bodyPr>
                <a:lstStyle/>
                <a:p>
                  <a:r>
                    <a:rPr lang="fr-FR" sz="1600" dirty="0" smtClean="0"/>
                    <a:t>13</a:t>
                  </a:r>
                  <a:endParaRPr lang="fr-FR" sz="1600" dirty="0"/>
                </a:p>
              </p:txBody>
            </p:sp>
            <p:pic>
              <p:nvPicPr>
                <p:cNvPr id="9" name="Image 8"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2996952"/>
                  <a:ext cx="1351215" cy="1733649"/>
                </a:xfrm>
                <a:prstGeom prst="rect">
                  <a:avLst/>
                </a:prstGeom>
              </p:spPr>
            </p:pic>
            <p:sp>
              <p:nvSpPr>
                <p:cNvPr id="10" name="ZoneTexte 9"/>
                <p:cNvSpPr txBox="1"/>
                <p:nvPr/>
              </p:nvSpPr>
              <p:spPr>
                <a:xfrm>
                  <a:off x="3300131" y="3000247"/>
                  <a:ext cx="432048" cy="338554"/>
                </a:xfrm>
                <a:prstGeom prst="rect">
                  <a:avLst/>
                </a:prstGeom>
                <a:solidFill>
                  <a:schemeClr val="bg1"/>
                </a:solidFill>
              </p:spPr>
              <p:txBody>
                <a:bodyPr wrap="square" rtlCol="0">
                  <a:spAutoFit/>
                </a:bodyPr>
                <a:lstStyle/>
                <a:p>
                  <a:r>
                    <a:rPr lang="fr-FR" sz="1600" dirty="0" smtClean="0"/>
                    <a:t>56</a:t>
                  </a:r>
                  <a:endParaRPr lang="fr-FR" sz="1600" dirty="0"/>
                </a:p>
              </p:txBody>
            </p:sp>
          </p:grpSp>
        </p:grpSp>
        <p:grpSp>
          <p:nvGrpSpPr>
            <p:cNvPr id="16" name="Groupe 15"/>
            <p:cNvGrpSpPr/>
            <p:nvPr/>
          </p:nvGrpSpPr>
          <p:grpSpPr>
            <a:xfrm>
              <a:off x="4067944" y="1340768"/>
              <a:ext cx="4701493" cy="4053710"/>
              <a:chOff x="4067944" y="1689648"/>
              <a:chExt cx="4701493" cy="4053710"/>
            </a:xfrm>
          </p:grpSpPr>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944" y="2348880"/>
                <a:ext cx="4701493" cy="3394478"/>
              </a:xfrm>
              <a:prstGeom prst="rect">
                <a:avLst/>
              </a:prstGeom>
              <a:ln>
                <a:solidFill>
                  <a:schemeClr val="tx1"/>
                </a:solidFill>
              </a:ln>
            </p:spPr>
          </p:pic>
          <p:sp>
            <p:nvSpPr>
              <p:cNvPr id="15" name="ZoneTexte 14"/>
              <p:cNvSpPr txBox="1"/>
              <p:nvPr/>
            </p:nvSpPr>
            <p:spPr>
              <a:xfrm>
                <a:off x="4474474" y="1689648"/>
                <a:ext cx="3888432" cy="646331"/>
              </a:xfrm>
              <a:prstGeom prst="rect">
                <a:avLst/>
              </a:prstGeom>
              <a:noFill/>
              <a:ln>
                <a:solidFill>
                  <a:schemeClr val="tx1"/>
                </a:solidFill>
              </a:ln>
            </p:spPr>
            <p:txBody>
              <a:bodyPr wrap="square" rtlCol="0">
                <a:spAutoFit/>
              </a:bodyPr>
              <a:lstStyle/>
              <a:p>
                <a:pPr algn="ctr"/>
                <a:r>
                  <a:rPr lang="fr-FR" dirty="0"/>
                  <a:t>syndrome de Hutchinson-</a:t>
                </a:r>
                <a:r>
                  <a:rPr lang="fr-FR" dirty="0" err="1"/>
                  <a:t>Gilford</a:t>
                </a:r>
                <a:r>
                  <a:rPr lang="fr-FR" dirty="0" smtClean="0"/>
                  <a:t>, "</a:t>
                </a:r>
                <a:r>
                  <a:rPr lang="fr-FR" dirty="0" err="1"/>
                  <a:t>progéria</a:t>
                </a:r>
                <a:r>
                  <a:rPr lang="fr-FR" dirty="0"/>
                  <a:t>"</a:t>
                </a:r>
              </a:p>
            </p:txBody>
          </p:sp>
        </p:grpSp>
      </p:grpSp>
    </p:spTree>
    <p:extLst>
      <p:ext uri="{BB962C8B-B14F-4D97-AF65-F5344CB8AC3E}">
        <p14:creationId xmlns:p14="http://schemas.microsoft.com/office/powerpoint/2010/main" val="2940200112"/>
      </p:ext>
    </p:extLst>
  </p:cSld>
  <p:clrMapOvr>
    <a:masterClrMapping/>
  </p:clrMapOvr>
  <mc:AlternateContent xmlns:mc="http://schemas.openxmlformats.org/markup-compatibility/2006" xmlns:p14="http://schemas.microsoft.com/office/powerpoint/2010/main">
    <mc:Choice Requires="p14">
      <p:transition spd="slow" p14:dur="2000" advTm="69117"/>
    </mc:Choice>
    <mc:Fallback xmlns="">
      <p:transition spd="slow" advTm="69117"/>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827584" y="764704"/>
            <a:ext cx="7488833" cy="4802470"/>
            <a:chOff x="827584" y="-237324"/>
            <a:chExt cx="7488833" cy="4802470"/>
          </a:xfrm>
        </p:grpSpPr>
        <p:grpSp>
          <p:nvGrpSpPr>
            <p:cNvPr id="8" name="Groupe 7"/>
            <p:cNvGrpSpPr/>
            <p:nvPr/>
          </p:nvGrpSpPr>
          <p:grpSpPr>
            <a:xfrm>
              <a:off x="892435" y="1490868"/>
              <a:ext cx="7321177" cy="3074278"/>
              <a:chOff x="779214" y="1131997"/>
              <a:chExt cx="7321177" cy="3074278"/>
            </a:xfrm>
          </p:grpSpPr>
          <p:grpSp>
            <p:nvGrpSpPr>
              <p:cNvPr id="4" name="Groupe 3"/>
              <p:cNvGrpSpPr/>
              <p:nvPr/>
            </p:nvGrpSpPr>
            <p:grpSpPr>
              <a:xfrm>
                <a:off x="4572000" y="1131997"/>
                <a:ext cx="3528391" cy="3074278"/>
                <a:chOff x="3592735" y="1108762"/>
                <a:chExt cx="3528391" cy="3074278"/>
              </a:xfrm>
            </p:grpSpPr>
            <p:pic>
              <p:nvPicPr>
                <p:cNvPr id="2" name="Image 1"/>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07903" y="1108762"/>
                  <a:ext cx="3298054" cy="2583047"/>
                </a:xfrm>
                <a:prstGeom prst="rect">
                  <a:avLst/>
                </a:prstGeom>
                <a:ln>
                  <a:solidFill>
                    <a:schemeClr val="tx1"/>
                  </a:solidFill>
                </a:ln>
              </p:spPr>
            </p:pic>
            <p:sp>
              <p:nvSpPr>
                <p:cNvPr id="3" name="ZoneTexte 2"/>
                <p:cNvSpPr txBox="1"/>
                <p:nvPr/>
              </p:nvSpPr>
              <p:spPr>
                <a:xfrm>
                  <a:off x="3592735" y="3629042"/>
                  <a:ext cx="3528391" cy="553998"/>
                </a:xfrm>
                <a:prstGeom prst="rect">
                  <a:avLst/>
                </a:prstGeom>
                <a:solidFill>
                  <a:schemeClr val="bg1"/>
                </a:solidFill>
              </p:spPr>
              <p:txBody>
                <a:bodyPr wrap="square" rtlCol="0">
                  <a:spAutoFit/>
                </a:bodyPr>
                <a:lstStyle/>
                <a:p>
                  <a:pPr algn="ctr"/>
                  <a:r>
                    <a:rPr lang="fr-FR" sz="1600" b="1" dirty="0" smtClean="0"/>
                    <a:t>Le </a:t>
                  </a:r>
                  <a:r>
                    <a:rPr lang="fr-FR" sz="1600" b="1" dirty="0" err="1" smtClean="0"/>
                    <a:t>Prothée</a:t>
                  </a:r>
                  <a:endParaRPr lang="fr-FR" sz="1600" b="1" dirty="0" smtClean="0"/>
                </a:p>
                <a:p>
                  <a:pPr algn="ctr"/>
                  <a:r>
                    <a:rPr lang="fr-FR" sz="1400" i="1" dirty="0" smtClean="0"/>
                    <a:t>(Proteus </a:t>
                  </a:r>
                  <a:r>
                    <a:rPr lang="fr-FR" sz="1400" i="1" dirty="0" err="1" smtClean="0"/>
                    <a:t>anguinus</a:t>
                  </a:r>
                  <a:r>
                    <a:rPr lang="fr-FR" sz="1400" i="1" dirty="0" smtClean="0"/>
                    <a:t>)</a:t>
                  </a:r>
                  <a:endParaRPr lang="fr-FR" sz="1400" i="1" dirty="0"/>
                </a:p>
              </p:txBody>
            </p:sp>
          </p:grpSp>
          <p:sp>
            <p:nvSpPr>
              <p:cNvPr id="5" name="ZoneTexte 4"/>
              <p:cNvSpPr txBox="1"/>
              <p:nvPr/>
            </p:nvSpPr>
            <p:spPr>
              <a:xfrm>
                <a:off x="779214" y="3375278"/>
                <a:ext cx="3542706" cy="830997"/>
              </a:xfrm>
              <a:prstGeom prst="rect">
                <a:avLst/>
              </a:prstGeom>
              <a:noFill/>
            </p:spPr>
            <p:txBody>
              <a:bodyPr wrap="square" rtlCol="0">
                <a:spAutoFit/>
              </a:bodyPr>
              <a:lstStyle/>
              <a:p>
                <a:pPr algn="just"/>
                <a:r>
                  <a:rPr lang="fr-FR" sz="1200" dirty="0" err="1" smtClean="0"/>
                  <a:t>Voituron</a:t>
                </a:r>
                <a:r>
                  <a:rPr lang="fr-FR" sz="1200" dirty="0" smtClean="0"/>
                  <a:t> Y. et al. 2023. </a:t>
                </a:r>
                <a:r>
                  <a:rPr lang="fr-FR" sz="1200" dirty="0" err="1" smtClean="0"/>
                  <a:t>Temperature-independent</a:t>
                </a:r>
                <a:r>
                  <a:rPr lang="fr-FR" sz="1200" dirty="0" smtClean="0"/>
                  <a:t> </a:t>
                </a:r>
                <a:r>
                  <a:rPr lang="fr-FR" sz="1200" dirty="0" err="1"/>
                  <a:t>telomere</a:t>
                </a:r>
                <a:r>
                  <a:rPr lang="fr-FR" sz="1200" dirty="0"/>
                  <a:t> </a:t>
                </a:r>
                <a:r>
                  <a:rPr lang="fr-FR" sz="1200" dirty="0" err="1"/>
                  <a:t>lengthening</a:t>
                </a:r>
                <a:r>
                  <a:rPr lang="fr-FR" sz="1200" dirty="0"/>
                  <a:t> </a:t>
                </a:r>
                <a:r>
                  <a:rPr lang="fr-FR" sz="1200" dirty="0" err="1"/>
                  <a:t>with</a:t>
                </a:r>
                <a:r>
                  <a:rPr lang="fr-FR" sz="1200" dirty="0"/>
                  <a:t> </a:t>
                </a:r>
                <a:r>
                  <a:rPr lang="fr-FR" sz="1200" dirty="0" err="1"/>
                  <a:t>age</a:t>
                </a:r>
                <a:r>
                  <a:rPr lang="fr-FR" sz="1200" dirty="0"/>
                  <a:t> in the long-</a:t>
                </a:r>
                <a:r>
                  <a:rPr lang="fr-FR" sz="1200" dirty="0" err="1"/>
                  <a:t>lived</a:t>
                </a:r>
                <a:r>
                  <a:rPr lang="fr-FR" sz="1200" dirty="0"/>
                  <a:t> </a:t>
                </a:r>
                <a:r>
                  <a:rPr lang="fr-FR" sz="1200" dirty="0" err="1"/>
                  <a:t>human</a:t>
                </a:r>
                <a:r>
                  <a:rPr lang="fr-FR" sz="1200" dirty="0"/>
                  <a:t> </a:t>
                </a:r>
                <a:r>
                  <a:rPr lang="fr-FR" sz="1200" dirty="0" err="1"/>
                  <a:t>fish</a:t>
                </a:r>
                <a:r>
                  <a:rPr lang="fr-FR" sz="1200" dirty="0"/>
                  <a:t> (</a:t>
                </a:r>
                <a:r>
                  <a:rPr lang="fr-FR" sz="1200" i="1" dirty="0"/>
                  <a:t>Proteus </a:t>
                </a:r>
                <a:r>
                  <a:rPr lang="fr-FR" sz="1200" i="1" dirty="0" err="1" smtClean="0"/>
                  <a:t>anguinus</a:t>
                </a:r>
                <a:r>
                  <a:rPr lang="fr-FR" sz="1200" dirty="0" smtClean="0"/>
                  <a:t>). Proc. R. Soc. </a:t>
                </a:r>
                <a:r>
                  <a:rPr lang="fr-FR" sz="1200" dirty="0"/>
                  <a:t>B. 290 (1998), pp.20230503</a:t>
                </a:r>
                <a:r>
                  <a:rPr lang="fr-FR" sz="1200" dirty="0" smtClean="0"/>
                  <a:t>.</a:t>
                </a:r>
              </a:p>
            </p:txBody>
          </p:sp>
          <p:sp>
            <p:nvSpPr>
              <p:cNvPr id="6" name="ZoneTexte 5"/>
              <p:cNvSpPr txBox="1"/>
              <p:nvPr/>
            </p:nvSpPr>
            <p:spPr>
              <a:xfrm>
                <a:off x="817167" y="1131997"/>
                <a:ext cx="3466801" cy="1754326"/>
              </a:xfrm>
              <a:prstGeom prst="rect">
                <a:avLst/>
              </a:prstGeom>
              <a:noFill/>
            </p:spPr>
            <p:txBody>
              <a:bodyPr wrap="square" rtlCol="0">
                <a:spAutoFit/>
              </a:bodyPr>
              <a:lstStyle/>
              <a:p>
                <a:pPr algn="just"/>
                <a:r>
                  <a:rPr lang="fr-FR" dirty="0" smtClean="0"/>
                  <a:t>Le </a:t>
                </a:r>
                <a:r>
                  <a:rPr lang="fr-FR" dirty="0" err="1" smtClean="0"/>
                  <a:t>prothée</a:t>
                </a:r>
                <a:r>
                  <a:rPr lang="fr-FR" dirty="0" smtClean="0"/>
                  <a:t> est un amphibien cavernicole dont l’âge moyen est de 68 ans et qui peut vivre jusqu’à 100 ans. Le nombre des télomères augmentent du vivant de l’animal jusqu’à ses 25 ans.</a:t>
                </a:r>
                <a:endParaRPr lang="fr-FR" dirty="0"/>
              </a:p>
            </p:txBody>
          </p:sp>
        </p:grpSp>
        <p:sp>
          <p:nvSpPr>
            <p:cNvPr id="7" name="Rectangle 6"/>
            <p:cNvSpPr/>
            <p:nvPr/>
          </p:nvSpPr>
          <p:spPr>
            <a:xfrm>
              <a:off x="827584" y="-237324"/>
              <a:ext cx="7488833" cy="923330"/>
            </a:xfrm>
            <a:prstGeom prst="rect">
              <a:avLst/>
            </a:prstGeom>
          </p:spPr>
          <p:txBody>
            <a:bodyPr wrap="square">
              <a:spAutoFit/>
            </a:bodyPr>
            <a:lstStyle/>
            <a:p>
              <a:pPr algn="just"/>
              <a:r>
                <a:rPr lang="fr-FR" dirty="0" smtClean="0"/>
                <a:t>Les ectodermes (reptiles, amphibiens, insectes, mollusques, … animaux </a:t>
              </a:r>
              <a:r>
                <a:rPr lang="fr-FR" dirty="0"/>
                <a:t>qui ne produisent pas de chaleur et dépendent de la température </a:t>
              </a:r>
              <a:r>
                <a:rPr lang="fr-FR" dirty="0" smtClean="0"/>
                <a:t>externe) ont une activité </a:t>
              </a:r>
              <a:r>
                <a:rPr lang="fr-FR" dirty="0" err="1" smtClean="0"/>
                <a:t>telomérase</a:t>
              </a:r>
              <a:r>
                <a:rPr lang="fr-FR" dirty="0" smtClean="0"/>
                <a:t>, </a:t>
              </a:r>
              <a:r>
                <a:rPr lang="fr-FR" dirty="0"/>
                <a:t>même dans les cellules </a:t>
              </a:r>
              <a:r>
                <a:rPr lang="fr-FR" dirty="0" smtClean="0"/>
                <a:t>somatiques, </a:t>
              </a:r>
              <a:r>
                <a:rPr lang="fr-FR" dirty="0"/>
                <a:t>tout au long de la vie.</a:t>
              </a:r>
            </a:p>
          </p:txBody>
        </p:sp>
      </p:grpSp>
    </p:spTree>
    <p:extLst>
      <p:ext uri="{BB962C8B-B14F-4D97-AF65-F5344CB8AC3E}">
        <p14:creationId xmlns:p14="http://schemas.microsoft.com/office/powerpoint/2010/main" val="3974741986"/>
      </p:ext>
    </p:extLst>
  </p:cSld>
  <p:clrMapOvr>
    <a:masterClrMapping/>
  </p:clrMapOvr>
  <mc:AlternateContent xmlns:mc="http://schemas.openxmlformats.org/markup-compatibility/2006" xmlns:p14="http://schemas.microsoft.com/office/powerpoint/2010/main">
    <mc:Choice Requires="p14">
      <p:transition spd="slow" p14:dur="2000" advTm="61059"/>
    </mc:Choice>
    <mc:Fallback xmlns="">
      <p:transition spd="slow" advTm="61059"/>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2828836"/>
            <a:ext cx="8208912" cy="646331"/>
          </a:xfrm>
          <a:prstGeom prst="rect">
            <a:avLst/>
          </a:prstGeom>
          <a:noFill/>
        </p:spPr>
        <p:txBody>
          <a:bodyPr wrap="square" rtlCol="0">
            <a:spAutoFit/>
          </a:bodyPr>
          <a:lstStyle/>
          <a:p>
            <a:pPr algn="ctr"/>
            <a:r>
              <a:rPr lang="fr-FR" sz="3600" b="1" dirty="0">
                <a:solidFill>
                  <a:srgbClr val="FF0000"/>
                </a:solidFill>
              </a:rPr>
              <a:t>3. </a:t>
            </a:r>
            <a:r>
              <a:rPr lang="fr-FR" sz="3600" b="1" dirty="0" smtClean="0">
                <a:solidFill>
                  <a:srgbClr val="FF0000"/>
                </a:solidFill>
              </a:rPr>
              <a:t>Les séquences répétées</a:t>
            </a:r>
            <a:endParaRPr lang="fr-FR" sz="3600" b="1" dirty="0">
              <a:solidFill>
                <a:srgbClr val="FF0000"/>
              </a:solidFill>
            </a:endParaRPr>
          </a:p>
        </p:txBody>
      </p:sp>
    </p:spTree>
    <p:extLst>
      <p:ext uri="{BB962C8B-B14F-4D97-AF65-F5344CB8AC3E}">
        <p14:creationId xmlns:p14="http://schemas.microsoft.com/office/powerpoint/2010/main" val="2135403616"/>
      </p:ext>
    </p:extLst>
  </p:cSld>
  <p:clrMapOvr>
    <a:masterClrMapping/>
  </p:clrMapOvr>
  <mc:AlternateContent xmlns:mc="http://schemas.openxmlformats.org/markup-compatibility/2006" xmlns:p14="http://schemas.microsoft.com/office/powerpoint/2010/main">
    <mc:Choice Requires="p14">
      <p:transition spd="slow" p14:dur="2000" advTm="4017"/>
    </mc:Choice>
    <mc:Fallback xmlns="">
      <p:transition spd="slow" advTm="4017"/>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9612" y="3013502"/>
            <a:ext cx="6984776" cy="830997"/>
          </a:xfrm>
          <a:prstGeom prst="rect">
            <a:avLst/>
          </a:prstGeom>
          <a:noFill/>
        </p:spPr>
        <p:txBody>
          <a:bodyPr wrap="square" rtlCol="0">
            <a:spAutoFit/>
          </a:bodyPr>
          <a:lstStyle/>
          <a:p>
            <a:pPr algn="ctr"/>
            <a:r>
              <a:rPr lang="fr-FR" sz="2400" b="1" dirty="0" smtClean="0">
                <a:solidFill>
                  <a:srgbClr val="FF0000"/>
                </a:solidFill>
              </a:rPr>
              <a:t>3.1 Séquences répétées: sources de recombinaisons homologues</a:t>
            </a:r>
            <a:endParaRPr lang="fr-FR" sz="2400" b="1" dirty="0">
              <a:solidFill>
                <a:srgbClr val="FF0000"/>
              </a:solidFill>
            </a:endParaRPr>
          </a:p>
        </p:txBody>
      </p:sp>
    </p:spTree>
    <p:extLst>
      <p:ext uri="{BB962C8B-B14F-4D97-AF65-F5344CB8AC3E}">
        <p14:creationId xmlns:p14="http://schemas.microsoft.com/office/powerpoint/2010/main" val="2008254272"/>
      </p:ext>
    </p:extLst>
  </p:cSld>
  <p:clrMapOvr>
    <a:masterClrMapping/>
  </p:clrMapOvr>
  <mc:AlternateContent xmlns:mc="http://schemas.openxmlformats.org/markup-compatibility/2006" xmlns:p14="http://schemas.microsoft.com/office/powerpoint/2010/main">
    <mc:Choice Requires="p14">
      <p:transition spd="slow" p14:dur="2000" advTm="5507"/>
    </mc:Choice>
    <mc:Fallback xmlns="">
      <p:transition spd="slow" advTm="5507"/>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3187577" y="2836672"/>
            <a:ext cx="2689934" cy="523783"/>
            <a:chOff x="2849732" y="2254928"/>
            <a:chExt cx="2689934" cy="523783"/>
          </a:xfrm>
        </p:grpSpPr>
        <p:sp>
          <p:nvSpPr>
            <p:cNvPr id="3" name="Forme libre 2"/>
            <p:cNvSpPr/>
            <p:nvPr/>
          </p:nvSpPr>
          <p:spPr>
            <a:xfrm>
              <a:off x="2849732" y="2308194"/>
              <a:ext cx="2663301" cy="335372"/>
            </a:xfrm>
            <a:custGeom>
              <a:avLst/>
              <a:gdLst>
                <a:gd name="connsiteX0" fmla="*/ 0 w 2663301"/>
                <a:gd name="connsiteY0" fmla="*/ 35511 h 335372"/>
                <a:gd name="connsiteX1" fmla="*/ 71021 w 2663301"/>
                <a:gd name="connsiteY1" fmla="*/ 17756 h 335372"/>
                <a:gd name="connsiteX2" fmla="*/ 186431 w 2663301"/>
                <a:gd name="connsiteY2" fmla="*/ 8878 h 335372"/>
                <a:gd name="connsiteX3" fmla="*/ 230819 w 2663301"/>
                <a:gd name="connsiteY3" fmla="*/ 0 h 335372"/>
                <a:gd name="connsiteX4" fmla="*/ 497150 w 2663301"/>
                <a:gd name="connsiteY4" fmla="*/ 8878 h 335372"/>
                <a:gd name="connsiteX5" fmla="*/ 523783 w 2663301"/>
                <a:gd name="connsiteY5" fmla="*/ 17756 h 335372"/>
                <a:gd name="connsiteX6" fmla="*/ 559293 w 2663301"/>
                <a:gd name="connsiteY6" fmla="*/ 26633 h 335372"/>
                <a:gd name="connsiteX7" fmla="*/ 639192 w 2663301"/>
                <a:gd name="connsiteY7" fmla="*/ 44389 h 335372"/>
                <a:gd name="connsiteX8" fmla="*/ 719091 w 2663301"/>
                <a:gd name="connsiteY8" fmla="*/ 71022 h 335372"/>
                <a:gd name="connsiteX9" fmla="*/ 745724 w 2663301"/>
                <a:gd name="connsiteY9" fmla="*/ 79899 h 335372"/>
                <a:gd name="connsiteX10" fmla="*/ 825623 w 2663301"/>
                <a:gd name="connsiteY10" fmla="*/ 97655 h 335372"/>
                <a:gd name="connsiteX11" fmla="*/ 870012 w 2663301"/>
                <a:gd name="connsiteY11" fmla="*/ 115410 h 335372"/>
                <a:gd name="connsiteX12" fmla="*/ 923278 w 2663301"/>
                <a:gd name="connsiteY12" fmla="*/ 133165 h 335372"/>
                <a:gd name="connsiteX13" fmla="*/ 976544 w 2663301"/>
                <a:gd name="connsiteY13" fmla="*/ 150921 h 335372"/>
                <a:gd name="connsiteX14" fmla="*/ 1003177 w 2663301"/>
                <a:gd name="connsiteY14" fmla="*/ 159798 h 335372"/>
                <a:gd name="connsiteX15" fmla="*/ 1029810 w 2663301"/>
                <a:gd name="connsiteY15" fmla="*/ 168676 h 335372"/>
                <a:gd name="connsiteX16" fmla="*/ 1083076 w 2663301"/>
                <a:gd name="connsiteY16" fmla="*/ 177554 h 335372"/>
                <a:gd name="connsiteX17" fmla="*/ 1109709 w 2663301"/>
                <a:gd name="connsiteY17" fmla="*/ 186431 h 335372"/>
                <a:gd name="connsiteX18" fmla="*/ 1180730 w 2663301"/>
                <a:gd name="connsiteY18" fmla="*/ 195309 h 335372"/>
                <a:gd name="connsiteX19" fmla="*/ 1278385 w 2663301"/>
                <a:gd name="connsiteY19" fmla="*/ 213064 h 335372"/>
                <a:gd name="connsiteX20" fmla="*/ 1340528 w 2663301"/>
                <a:gd name="connsiteY20" fmla="*/ 221942 h 335372"/>
                <a:gd name="connsiteX21" fmla="*/ 1376039 w 2663301"/>
                <a:gd name="connsiteY21" fmla="*/ 230820 h 335372"/>
                <a:gd name="connsiteX22" fmla="*/ 1473693 w 2663301"/>
                <a:gd name="connsiteY22" fmla="*/ 248575 h 335372"/>
                <a:gd name="connsiteX23" fmla="*/ 1509204 w 2663301"/>
                <a:gd name="connsiteY23" fmla="*/ 257453 h 335372"/>
                <a:gd name="connsiteX24" fmla="*/ 1589103 w 2663301"/>
                <a:gd name="connsiteY24" fmla="*/ 266330 h 335372"/>
                <a:gd name="connsiteX25" fmla="*/ 1651247 w 2663301"/>
                <a:gd name="connsiteY25" fmla="*/ 284086 h 335372"/>
                <a:gd name="connsiteX26" fmla="*/ 1722268 w 2663301"/>
                <a:gd name="connsiteY26" fmla="*/ 292963 h 335372"/>
                <a:gd name="connsiteX27" fmla="*/ 1855433 w 2663301"/>
                <a:gd name="connsiteY27" fmla="*/ 310719 h 335372"/>
                <a:gd name="connsiteX28" fmla="*/ 1890944 w 2663301"/>
                <a:gd name="connsiteY28" fmla="*/ 319596 h 335372"/>
                <a:gd name="connsiteX29" fmla="*/ 2663301 w 2663301"/>
                <a:gd name="connsiteY29" fmla="*/ 328474 h 33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63301" h="335372">
                  <a:moveTo>
                    <a:pt x="0" y="35511"/>
                  </a:moveTo>
                  <a:cubicBezTo>
                    <a:pt x="23674" y="29593"/>
                    <a:pt x="46864" y="21207"/>
                    <a:pt x="71021" y="17756"/>
                  </a:cubicBezTo>
                  <a:cubicBezTo>
                    <a:pt x="109217" y="12299"/>
                    <a:pt x="148083" y="13139"/>
                    <a:pt x="186431" y="8878"/>
                  </a:cubicBezTo>
                  <a:cubicBezTo>
                    <a:pt x="201428" y="7212"/>
                    <a:pt x="216023" y="2959"/>
                    <a:pt x="230819" y="0"/>
                  </a:cubicBezTo>
                  <a:cubicBezTo>
                    <a:pt x="319596" y="2959"/>
                    <a:pt x="408486" y="3504"/>
                    <a:pt x="497150" y="8878"/>
                  </a:cubicBezTo>
                  <a:cubicBezTo>
                    <a:pt x="506491" y="9444"/>
                    <a:pt x="514785" y="15185"/>
                    <a:pt x="523783" y="17756"/>
                  </a:cubicBezTo>
                  <a:cubicBezTo>
                    <a:pt x="535514" y="21108"/>
                    <a:pt x="547383" y="23986"/>
                    <a:pt x="559293" y="26633"/>
                  </a:cubicBezTo>
                  <a:cubicBezTo>
                    <a:pt x="591882" y="33875"/>
                    <a:pt x="608259" y="35109"/>
                    <a:pt x="639192" y="44389"/>
                  </a:cubicBezTo>
                  <a:cubicBezTo>
                    <a:pt x="639242" y="44404"/>
                    <a:pt x="705750" y="66575"/>
                    <a:pt x="719091" y="71022"/>
                  </a:cubicBezTo>
                  <a:cubicBezTo>
                    <a:pt x="727969" y="73981"/>
                    <a:pt x="736548" y="78064"/>
                    <a:pt x="745724" y="79899"/>
                  </a:cubicBezTo>
                  <a:cubicBezTo>
                    <a:pt x="763319" y="83418"/>
                    <a:pt x="806813" y="91385"/>
                    <a:pt x="825623" y="97655"/>
                  </a:cubicBezTo>
                  <a:cubicBezTo>
                    <a:pt x="840741" y="102694"/>
                    <a:pt x="855035" y="109964"/>
                    <a:pt x="870012" y="115410"/>
                  </a:cubicBezTo>
                  <a:cubicBezTo>
                    <a:pt x="887601" y="121806"/>
                    <a:pt x="905523" y="127247"/>
                    <a:pt x="923278" y="133165"/>
                  </a:cubicBezTo>
                  <a:lnTo>
                    <a:pt x="976544" y="150921"/>
                  </a:lnTo>
                  <a:lnTo>
                    <a:pt x="1003177" y="159798"/>
                  </a:lnTo>
                  <a:cubicBezTo>
                    <a:pt x="1012055" y="162757"/>
                    <a:pt x="1020579" y="167138"/>
                    <a:pt x="1029810" y="168676"/>
                  </a:cubicBezTo>
                  <a:cubicBezTo>
                    <a:pt x="1047565" y="171635"/>
                    <a:pt x="1065504" y="173649"/>
                    <a:pt x="1083076" y="177554"/>
                  </a:cubicBezTo>
                  <a:cubicBezTo>
                    <a:pt x="1092211" y="179584"/>
                    <a:pt x="1100502" y="184757"/>
                    <a:pt x="1109709" y="186431"/>
                  </a:cubicBezTo>
                  <a:cubicBezTo>
                    <a:pt x="1133182" y="190699"/>
                    <a:pt x="1157112" y="191935"/>
                    <a:pt x="1180730" y="195309"/>
                  </a:cubicBezTo>
                  <a:cubicBezTo>
                    <a:pt x="1284307" y="210106"/>
                    <a:pt x="1186647" y="197775"/>
                    <a:pt x="1278385" y="213064"/>
                  </a:cubicBezTo>
                  <a:cubicBezTo>
                    <a:pt x="1299025" y="216504"/>
                    <a:pt x="1319941" y="218199"/>
                    <a:pt x="1340528" y="221942"/>
                  </a:cubicBezTo>
                  <a:cubicBezTo>
                    <a:pt x="1352532" y="224125"/>
                    <a:pt x="1364128" y="228173"/>
                    <a:pt x="1376039" y="230820"/>
                  </a:cubicBezTo>
                  <a:cubicBezTo>
                    <a:pt x="1461717" y="249859"/>
                    <a:pt x="1377343" y="229304"/>
                    <a:pt x="1473693" y="248575"/>
                  </a:cubicBezTo>
                  <a:cubicBezTo>
                    <a:pt x="1485657" y="250968"/>
                    <a:pt x="1497145" y="255598"/>
                    <a:pt x="1509204" y="257453"/>
                  </a:cubicBezTo>
                  <a:cubicBezTo>
                    <a:pt x="1535689" y="261528"/>
                    <a:pt x="1562470" y="263371"/>
                    <a:pt x="1589103" y="266330"/>
                  </a:cubicBezTo>
                  <a:cubicBezTo>
                    <a:pt x="1610211" y="273366"/>
                    <a:pt x="1628953" y="280370"/>
                    <a:pt x="1651247" y="284086"/>
                  </a:cubicBezTo>
                  <a:cubicBezTo>
                    <a:pt x="1674780" y="288008"/>
                    <a:pt x="1698594" y="290004"/>
                    <a:pt x="1722268" y="292963"/>
                  </a:cubicBezTo>
                  <a:cubicBezTo>
                    <a:pt x="1804391" y="313494"/>
                    <a:pt x="1705708" y="290756"/>
                    <a:pt x="1855433" y="310719"/>
                  </a:cubicBezTo>
                  <a:cubicBezTo>
                    <a:pt x="1867527" y="312332"/>
                    <a:pt x="1878850" y="317983"/>
                    <a:pt x="1890944" y="319596"/>
                  </a:cubicBezTo>
                  <a:cubicBezTo>
                    <a:pt x="2110251" y="348836"/>
                    <a:pt x="2659978" y="328474"/>
                    <a:pt x="2663301" y="328474"/>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orme libre 4"/>
            <p:cNvSpPr/>
            <p:nvPr/>
          </p:nvSpPr>
          <p:spPr>
            <a:xfrm>
              <a:off x="2894120" y="2254928"/>
              <a:ext cx="2645546" cy="523783"/>
            </a:xfrm>
            <a:custGeom>
              <a:avLst/>
              <a:gdLst>
                <a:gd name="connsiteX0" fmla="*/ 0 w 2645546"/>
                <a:gd name="connsiteY0" fmla="*/ 523783 h 523783"/>
                <a:gd name="connsiteX1" fmla="*/ 177554 w 2645546"/>
                <a:gd name="connsiteY1" fmla="*/ 506027 h 523783"/>
                <a:gd name="connsiteX2" fmla="*/ 248575 w 2645546"/>
                <a:gd name="connsiteY2" fmla="*/ 488272 h 523783"/>
                <a:gd name="connsiteX3" fmla="*/ 292963 w 2645546"/>
                <a:gd name="connsiteY3" fmla="*/ 479394 h 523783"/>
                <a:gd name="connsiteX4" fmla="*/ 328474 w 2645546"/>
                <a:gd name="connsiteY4" fmla="*/ 470517 h 523783"/>
                <a:gd name="connsiteX5" fmla="*/ 363985 w 2645546"/>
                <a:gd name="connsiteY5" fmla="*/ 452761 h 523783"/>
                <a:gd name="connsiteX6" fmla="*/ 408373 w 2645546"/>
                <a:gd name="connsiteY6" fmla="*/ 443884 h 523783"/>
                <a:gd name="connsiteX7" fmla="*/ 443884 w 2645546"/>
                <a:gd name="connsiteY7" fmla="*/ 435006 h 523783"/>
                <a:gd name="connsiteX8" fmla="*/ 488272 w 2645546"/>
                <a:gd name="connsiteY8" fmla="*/ 426128 h 523783"/>
                <a:gd name="connsiteX9" fmla="*/ 541538 w 2645546"/>
                <a:gd name="connsiteY9" fmla="*/ 408373 h 523783"/>
                <a:gd name="connsiteX10" fmla="*/ 568171 w 2645546"/>
                <a:gd name="connsiteY10" fmla="*/ 399495 h 523783"/>
                <a:gd name="connsiteX11" fmla="*/ 612560 w 2645546"/>
                <a:gd name="connsiteY11" fmla="*/ 372862 h 523783"/>
                <a:gd name="connsiteX12" fmla="*/ 665826 w 2645546"/>
                <a:gd name="connsiteY12" fmla="*/ 337352 h 523783"/>
                <a:gd name="connsiteX13" fmla="*/ 736847 w 2645546"/>
                <a:gd name="connsiteY13" fmla="*/ 284086 h 523783"/>
                <a:gd name="connsiteX14" fmla="*/ 790113 w 2645546"/>
                <a:gd name="connsiteY14" fmla="*/ 248575 h 523783"/>
                <a:gd name="connsiteX15" fmla="*/ 816746 w 2645546"/>
                <a:gd name="connsiteY15" fmla="*/ 230820 h 523783"/>
                <a:gd name="connsiteX16" fmla="*/ 887767 w 2645546"/>
                <a:gd name="connsiteY16" fmla="*/ 204187 h 523783"/>
                <a:gd name="connsiteX17" fmla="*/ 958789 w 2645546"/>
                <a:gd name="connsiteY17" fmla="*/ 150921 h 523783"/>
                <a:gd name="connsiteX18" fmla="*/ 985422 w 2645546"/>
                <a:gd name="connsiteY18" fmla="*/ 133165 h 523783"/>
                <a:gd name="connsiteX19" fmla="*/ 1038688 w 2645546"/>
                <a:gd name="connsiteY19" fmla="*/ 115410 h 523783"/>
                <a:gd name="connsiteX20" fmla="*/ 1100831 w 2645546"/>
                <a:gd name="connsiteY20" fmla="*/ 97655 h 523783"/>
                <a:gd name="connsiteX21" fmla="*/ 1207363 w 2645546"/>
                <a:gd name="connsiteY21" fmla="*/ 88777 h 523783"/>
                <a:gd name="connsiteX22" fmla="*/ 1278385 w 2645546"/>
                <a:gd name="connsiteY22" fmla="*/ 71022 h 523783"/>
                <a:gd name="connsiteX23" fmla="*/ 1438183 w 2645546"/>
                <a:gd name="connsiteY23" fmla="*/ 53266 h 523783"/>
                <a:gd name="connsiteX24" fmla="*/ 1704513 w 2645546"/>
                <a:gd name="connsiteY24" fmla="*/ 62144 h 523783"/>
                <a:gd name="connsiteX25" fmla="*/ 1953088 w 2645546"/>
                <a:gd name="connsiteY25" fmla="*/ 79899 h 523783"/>
                <a:gd name="connsiteX26" fmla="*/ 2361461 w 2645546"/>
                <a:gd name="connsiteY26" fmla="*/ 71022 h 523783"/>
                <a:gd name="connsiteX27" fmla="*/ 2414727 w 2645546"/>
                <a:gd name="connsiteY27" fmla="*/ 62144 h 523783"/>
                <a:gd name="connsiteX28" fmla="*/ 2467993 w 2645546"/>
                <a:gd name="connsiteY28" fmla="*/ 44389 h 523783"/>
                <a:gd name="connsiteX29" fmla="*/ 2494626 w 2645546"/>
                <a:gd name="connsiteY29" fmla="*/ 35511 h 523783"/>
                <a:gd name="connsiteX30" fmla="*/ 2539014 w 2645546"/>
                <a:gd name="connsiteY30" fmla="*/ 26633 h 523783"/>
                <a:gd name="connsiteX31" fmla="*/ 2592280 w 2645546"/>
                <a:gd name="connsiteY31" fmla="*/ 17755 h 523783"/>
                <a:gd name="connsiteX32" fmla="*/ 2645546 w 2645546"/>
                <a:gd name="connsiteY32" fmla="*/ 0 h 52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645546" h="523783">
                  <a:moveTo>
                    <a:pt x="0" y="523783"/>
                  </a:moveTo>
                  <a:cubicBezTo>
                    <a:pt x="87200" y="517075"/>
                    <a:pt x="103828" y="518314"/>
                    <a:pt x="177554" y="506027"/>
                  </a:cubicBezTo>
                  <a:cubicBezTo>
                    <a:pt x="275719" y="489667"/>
                    <a:pt x="179967" y="505425"/>
                    <a:pt x="248575" y="488272"/>
                  </a:cubicBezTo>
                  <a:cubicBezTo>
                    <a:pt x="263213" y="484612"/>
                    <a:pt x="278233" y="482667"/>
                    <a:pt x="292963" y="479394"/>
                  </a:cubicBezTo>
                  <a:cubicBezTo>
                    <a:pt x="304874" y="476747"/>
                    <a:pt x="316637" y="473476"/>
                    <a:pt x="328474" y="470517"/>
                  </a:cubicBezTo>
                  <a:cubicBezTo>
                    <a:pt x="340311" y="464598"/>
                    <a:pt x="351430" y="456946"/>
                    <a:pt x="363985" y="452761"/>
                  </a:cubicBezTo>
                  <a:cubicBezTo>
                    <a:pt x="378300" y="447989"/>
                    <a:pt x="393643" y="447157"/>
                    <a:pt x="408373" y="443884"/>
                  </a:cubicBezTo>
                  <a:cubicBezTo>
                    <a:pt x="420284" y="441237"/>
                    <a:pt x="431973" y="437653"/>
                    <a:pt x="443884" y="435006"/>
                  </a:cubicBezTo>
                  <a:cubicBezTo>
                    <a:pt x="458614" y="431733"/>
                    <a:pt x="473715" y="430098"/>
                    <a:pt x="488272" y="426128"/>
                  </a:cubicBezTo>
                  <a:cubicBezTo>
                    <a:pt x="506328" y="421204"/>
                    <a:pt x="523783" y="414291"/>
                    <a:pt x="541538" y="408373"/>
                  </a:cubicBezTo>
                  <a:lnTo>
                    <a:pt x="568171" y="399495"/>
                  </a:lnTo>
                  <a:cubicBezTo>
                    <a:pt x="623473" y="344196"/>
                    <a:pt x="543407" y="418964"/>
                    <a:pt x="612560" y="372862"/>
                  </a:cubicBezTo>
                  <a:cubicBezTo>
                    <a:pt x="679056" y="328531"/>
                    <a:pt x="602502" y="358458"/>
                    <a:pt x="665826" y="337352"/>
                  </a:cubicBezTo>
                  <a:cubicBezTo>
                    <a:pt x="698671" y="304506"/>
                    <a:pt x="676614" y="324241"/>
                    <a:pt x="736847" y="284086"/>
                  </a:cubicBezTo>
                  <a:lnTo>
                    <a:pt x="790113" y="248575"/>
                  </a:lnTo>
                  <a:cubicBezTo>
                    <a:pt x="798991" y="242657"/>
                    <a:pt x="806840" y="234783"/>
                    <a:pt x="816746" y="230820"/>
                  </a:cubicBezTo>
                  <a:cubicBezTo>
                    <a:pt x="869822" y="209588"/>
                    <a:pt x="846016" y="218103"/>
                    <a:pt x="887767" y="204187"/>
                  </a:cubicBezTo>
                  <a:cubicBezTo>
                    <a:pt x="920613" y="171341"/>
                    <a:pt x="898556" y="191076"/>
                    <a:pt x="958789" y="150921"/>
                  </a:cubicBezTo>
                  <a:cubicBezTo>
                    <a:pt x="967667" y="145002"/>
                    <a:pt x="975300" y="136539"/>
                    <a:pt x="985422" y="133165"/>
                  </a:cubicBezTo>
                  <a:lnTo>
                    <a:pt x="1038688" y="115410"/>
                  </a:lnTo>
                  <a:cubicBezTo>
                    <a:pt x="1056381" y="109512"/>
                    <a:pt x="1082990" y="99885"/>
                    <a:pt x="1100831" y="97655"/>
                  </a:cubicBezTo>
                  <a:cubicBezTo>
                    <a:pt x="1136190" y="93235"/>
                    <a:pt x="1171852" y="91736"/>
                    <a:pt x="1207363" y="88777"/>
                  </a:cubicBezTo>
                  <a:cubicBezTo>
                    <a:pt x="1236924" y="78923"/>
                    <a:pt x="1243182" y="75614"/>
                    <a:pt x="1278385" y="71022"/>
                  </a:cubicBezTo>
                  <a:cubicBezTo>
                    <a:pt x="1331529" y="64090"/>
                    <a:pt x="1438183" y="53266"/>
                    <a:pt x="1438183" y="53266"/>
                  </a:cubicBezTo>
                  <a:lnTo>
                    <a:pt x="1704513" y="62144"/>
                  </a:lnTo>
                  <a:cubicBezTo>
                    <a:pt x="1916013" y="70125"/>
                    <a:pt x="1843614" y="58006"/>
                    <a:pt x="1953088" y="79899"/>
                  </a:cubicBezTo>
                  <a:lnTo>
                    <a:pt x="2361461" y="71022"/>
                  </a:lnTo>
                  <a:cubicBezTo>
                    <a:pt x="2379448" y="70330"/>
                    <a:pt x="2397264" y="66510"/>
                    <a:pt x="2414727" y="62144"/>
                  </a:cubicBezTo>
                  <a:cubicBezTo>
                    <a:pt x="2432884" y="57605"/>
                    <a:pt x="2450238" y="50307"/>
                    <a:pt x="2467993" y="44389"/>
                  </a:cubicBezTo>
                  <a:cubicBezTo>
                    <a:pt x="2476871" y="41430"/>
                    <a:pt x="2485450" y="37346"/>
                    <a:pt x="2494626" y="35511"/>
                  </a:cubicBezTo>
                  <a:lnTo>
                    <a:pt x="2539014" y="26633"/>
                  </a:lnTo>
                  <a:cubicBezTo>
                    <a:pt x="2556724" y="23413"/>
                    <a:pt x="2574817" y="22121"/>
                    <a:pt x="2592280" y="17755"/>
                  </a:cubicBezTo>
                  <a:cubicBezTo>
                    <a:pt x="2610437" y="13216"/>
                    <a:pt x="2645546" y="0"/>
                    <a:pt x="2645546" y="0"/>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 name="Groupe 6"/>
          <p:cNvGrpSpPr/>
          <p:nvPr/>
        </p:nvGrpSpPr>
        <p:grpSpPr>
          <a:xfrm>
            <a:off x="3266489" y="3030991"/>
            <a:ext cx="2689934" cy="523783"/>
            <a:chOff x="2849732" y="2254928"/>
            <a:chExt cx="2689934" cy="523783"/>
          </a:xfrm>
        </p:grpSpPr>
        <p:sp>
          <p:nvSpPr>
            <p:cNvPr id="8" name="Forme libre 7"/>
            <p:cNvSpPr/>
            <p:nvPr/>
          </p:nvSpPr>
          <p:spPr>
            <a:xfrm>
              <a:off x="2849732" y="2308194"/>
              <a:ext cx="2663301" cy="335372"/>
            </a:xfrm>
            <a:custGeom>
              <a:avLst/>
              <a:gdLst>
                <a:gd name="connsiteX0" fmla="*/ 0 w 2663301"/>
                <a:gd name="connsiteY0" fmla="*/ 35511 h 335372"/>
                <a:gd name="connsiteX1" fmla="*/ 71021 w 2663301"/>
                <a:gd name="connsiteY1" fmla="*/ 17756 h 335372"/>
                <a:gd name="connsiteX2" fmla="*/ 186431 w 2663301"/>
                <a:gd name="connsiteY2" fmla="*/ 8878 h 335372"/>
                <a:gd name="connsiteX3" fmla="*/ 230819 w 2663301"/>
                <a:gd name="connsiteY3" fmla="*/ 0 h 335372"/>
                <a:gd name="connsiteX4" fmla="*/ 497150 w 2663301"/>
                <a:gd name="connsiteY4" fmla="*/ 8878 h 335372"/>
                <a:gd name="connsiteX5" fmla="*/ 523783 w 2663301"/>
                <a:gd name="connsiteY5" fmla="*/ 17756 h 335372"/>
                <a:gd name="connsiteX6" fmla="*/ 559293 w 2663301"/>
                <a:gd name="connsiteY6" fmla="*/ 26633 h 335372"/>
                <a:gd name="connsiteX7" fmla="*/ 639192 w 2663301"/>
                <a:gd name="connsiteY7" fmla="*/ 44389 h 335372"/>
                <a:gd name="connsiteX8" fmla="*/ 719091 w 2663301"/>
                <a:gd name="connsiteY8" fmla="*/ 71022 h 335372"/>
                <a:gd name="connsiteX9" fmla="*/ 745724 w 2663301"/>
                <a:gd name="connsiteY9" fmla="*/ 79899 h 335372"/>
                <a:gd name="connsiteX10" fmla="*/ 825623 w 2663301"/>
                <a:gd name="connsiteY10" fmla="*/ 97655 h 335372"/>
                <a:gd name="connsiteX11" fmla="*/ 870012 w 2663301"/>
                <a:gd name="connsiteY11" fmla="*/ 115410 h 335372"/>
                <a:gd name="connsiteX12" fmla="*/ 923278 w 2663301"/>
                <a:gd name="connsiteY12" fmla="*/ 133165 h 335372"/>
                <a:gd name="connsiteX13" fmla="*/ 976544 w 2663301"/>
                <a:gd name="connsiteY13" fmla="*/ 150921 h 335372"/>
                <a:gd name="connsiteX14" fmla="*/ 1003177 w 2663301"/>
                <a:gd name="connsiteY14" fmla="*/ 159798 h 335372"/>
                <a:gd name="connsiteX15" fmla="*/ 1029810 w 2663301"/>
                <a:gd name="connsiteY15" fmla="*/ 168676 h 335372"/>
                <a:gd name="connsiteX16" fmla="*/ 1083076 w 2663301"/>
                <a:gd name="connsiteY16" fmla="*/ 177554 h 335372"/>
                <a:gd name="connsiteX17" fmla="*/ 1109709 w 2663301"/>
                <a:gd name="connsiteY17" fmla="*/ 186431 h 335372"/>
                <a:gd name="connsiteX18" fmla="*/ 1180730 w 2663301"/>
                <a:gd name="connsiteY18" fmla="*/ 195309 h 335372"/>
                <a:gd name="connsiteX19" fmla="*/ 1278385 w 2663301"/>
                <a:gd name="connsiteY19" fmla="*/ 213064 h 335372"/>
                <a:gd name="connsiteX20" fmla="*/ 1340528 w 2663301"/>
                <a:gd name="connsiteY20" fmla="*/ 221942 h 335372"/>
                <a:gd name="connsiteX21" fmla="*/ 1376039 w 2663301"/>
                <a:gd name="connsiteY21" fmla="*/ 230820 h 335372"/>
                <a:gd name="connsiteX22" fmla="*/ 1473693 w 2663301"/>
                <a:gd name="connsiteY22" fmla="*/ 248575 h 335372"/>
                <a:gd name="connsiteX23" fmla="*/ 1509204 w 2663301"/>
                <a:gd name="connsiteY23" fmla="*/ 257453 h 335372"/>
                <a:gd name="connsiteX24" fmla="*/ 1589103 w 2663301"/>
                <a:gd name="connsiteY24" fmla="*/ 266330 h 335372"/>
                <a:gd name="connsiteX25" fmla="*/ 1651247 w 2663301"/>
                <a:gd name="connsiteY25" fmla="*/ 284086 h 335372"/>
                <a:gd name="connsiteX26" fmla="*/ 1722268 w 2663301"/>
                <a:gd name="connsiteY26" fmla="*/ 292963 h 335372"/>
                <a:gd name="connsiteX27" fmla="*/ 1855433 w 2663301"/>
                <a:gd name="connsiteY27" fmla="*/ 310719 h 335372"/>
                <a:gd name="connsiteX28" fmla="*/ 1890944 w 2663301"/>
                <a:gd name="connsiteY28" fmla="*/ 319596 h 335372"/>
                <a:gd name="connsiteX29" fmla="*/ 2663301 w 2663301"/>
                <a:gd name="connsiteY29" fmla="*/ 328474 h 33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63301" h="335372">
                  <a:moveTo>
                    <a:pt x="0" y="35511"/>
                  </a:moveTo>
                  <a:cubicBezTo>
                    <a:pt x="23674" y="29593"/>
                    <a:pt x="46864" y="21207"/>
                    <a:pt x="71021" y="17756"/>
                  </a:cubicBezTo>
                  <a:cubicBezTo>
                    <a:pt x="109217" y="12299"/>
                    <a:pt x="148083" y="13139"/>
                    <a:pt x="186431" y="8878"/>
                  </a:cubicBezTo>
                  <a:cubicBezTo>
                    <a:pt x="201428" y="7212"/>
                    <a:pt x="216023" y="2959"/>
                    <a:pt x="230819" y="0"/>
                  </a:cubicBezTo>
                  <a:cubicBezTo>
                    <a:pt x="319596" y="2959"/>
                    <a:pt x="408486" y="3504"/>
                    <a:pt x="497150" y="8878"/>
                  </a:cubicBezTo>
                  <a:cubicBezTo>
                    <a:pt x="506491" y="9444"/>
                    <a:pt x="514785" y="15185"/>
                    <a:pt x="523783" y="17756"/>
                  </a:cubicBezTo>
                  <a:cubicBezTo>
                    <a:pt x="535514" y="21108"/>
                    <a:pt x="547383" y="23986"/>
                    <a:pt x="559293" y="26633"/>
                  </a:cubicBezTo>
                  <a:cubicBezTo>
                    <a:pt x="591882" y="33875"/>
                    <a:pt x="608259" y="35109"/>
                    <a:pt x="639192" y="44389"/>
                  </a:cubicBezTo>
                  <a:cubicBezTo>
                    <a:pt x="639242" y="44404"/>
                    <a:pt x="705750" y="66575"/>
                    <a:pt x="719091" y="71022"/>
                  </a:cubicBezTo>
                  <a:cubicBezTo>
                    <a:pt x="727969" y="73981"/>
                    <a:pt x="736548" y="78064"/>
                    <a:pt x="745724" y="79899"/>
                  </a:cubicBezTo>
                  <a:cubicBezTo>
                    <a:pt x="763319" y="83418"/>
                    <a:pt x="806813" y="91385"/>
                    <a:pt x="825623" y="97655"/>
                  </a:cubicBezTo>
                  <a:cubicBezTo>
                    <a:pt x="840741" y="102694"/>
                    <a:pt x="855035" y="109964"/>
                    <a:pt x="870012" y="115410"/>
                  </a:cubicBezTo>
                  <a:cubicBezTo>
                    <a:pt x="887601" y="121806"/>
                    <a:pt x="905523" y="127247"/>
                    <a:pt x="923278" y="133165"/>
                  </a:cubicBezTo>
                  <a:lnTo>
                    <a:pt x="976544" y="150921"/>
                  </a:lnTo>
                  <a:lnTo>
                    <a:pt x="1003177" y="159798"/>
                  </a:lnTo>
                  <a:cubicBezTo>
                    <a:pt x="1012055" y="162757"/>
                    <a:pt x="1020579" y="167138"/>
                    <a:pt x="1029810" y="168676"/>
                  </a:cubicBezTo>
                  <a:cubicBezTo>
                    <a:pt x="1047565" y="171635"/>
                    <a:pt x="1065504" y="173649"/>
                    <a:pt x="1083076" y="177554"/>
                  </a:cubicBezTo>
                  <a:cubicBezTo>
                    <a:pt x="1092211" y="179584"/>
                    <a:pt x="1100502" y="184757"/>
                    <a:pt x="1109709" y="186431"/>
                  </a:cubicBezTo>
                  <a:cubicBezTo>
                    <a:pt x="1133182" y="190699"/>
                    <a:pt x="1157112" y="191935"/>
                    <a:pt x="1180730" y="195309"/>
                  </a:cubicBezTo>
                  <a:cubicBezTo>
                    <a:pt x="1284307" y="210106"/>
                    <a:pt x="1186647" y="197775"/>
                    <a:pt x="1278385" y="213064"/>
                  </a:cubicBezTo>
                  <a:cubicBezTo>
                    <a:pt x="1299025" y="216504"/>
                    <a:pt x="1319941" y="218199"/>
                    <a:pt x="1340528" y="221942"/>
                  </a:cubicBezTo>
                  <a:cubicBezTo>
                    <a:pt x="1352532" y="224125"/>
                    <a:pt x="1364128" y="228173"/>
                    <a:pt x="1376039" y="230820"/>
                  </a:cubicBezTo>
                  <a:cubicBezTo>
                    <a:pt x="1461717" y="249859"/>
                    <a:pt x="1377343" y="229304"/>
                    <a:pt x="1473693" y="248575"/>
                  </a:cubicBezTo>
                  <a:cubicBezTo>
                    <a:pt x="1485657" y="250968"/>
                    <a:pt x="1497145" y="255598"/>
                    <a:pt x="1509204" y="257453"/>
                  </a:cubicBezTo>
                  <a:cubicBezTo>
                    <a:pt x="1535689" y="261528"/>
                    <a:pt x="1562470" y="263371"/>
                    <a:pt x="1589103" y="266330"/>
                  </a:cubicBezTo>
                  <a:cubicBezTo>
                    <a:pt x="1610211" y="273366"/>
                    <a:pt x="1628953" y="280370"/>
                    <a:pt x="1651247" y="284086"/>
                  </a:cubicBezTo>
                  <a:cubicBezTo>
                    <a:pt x="1674780" y="288008"/>
                    <a:pt x="1698594" y="290004"/>
                    <a:pt x="1722268" y="292963"/>
                  </a:cubicBezTo>
                  <a:cubicBezTo>
                    <a:pt x="1804391" y="313494"/>
                    <a:pt x="1705708" y="290756"/>
                    <a:pt x="1855433" y="310719"/>
                  </a:cubicBezTo>
                  <a:cubicBezTo>
                    <a:pt x="1867527" y="312332"/>
                    <a:pt x="1878850" y="317983"/>
                    <a:pt x="1890944" y="319596"/>
                  </a:cubicBezTo>
                  <a:cubicBezTo>
                    <a:pt x="2110251" y="348836"/>
                    <a:pt x="2659978" y="328474"/>
                    <a:pt x="2663301" y="328474"/>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orme libre 8"/>
            <p:cNvSpPr/>
            <p:nvPr/>
          </p:nvSpPr>
          <p:spPr>
            <a:xfrm>
              <a:off x="2894120" y="2254928"/>
              <a:ext cx="2645546" cy="523783"/>
            </a:xfrm>
            <a:custGeom>
              <a:avLst/>
              <a:gdLst>
                <a:gd name="connsiteX0" fmla="*/ 0 w 2645546"/>
                <a:gd name="connsiteY0" fmla="*/ 523783 h 523783"/>
                <a:gd name="connsiteX1" fmla="*/ 177554 w 2645546"/>
                <a:gd name="connsiteY1" fmla="*/ 506027 h 523783"/>
                <a:gd name="connsiteX2" fmla="*/ 248575 w 2645546"/>
                <a:gd name="connsiteY2" fmla="*/ 488272 h 523783"/>
                <a:gd name="connsiteX3" fmla="*/ 292963 w 2645546"/>
                <a:gd name="connsiteY3" fmla="*/ 479394 h 523783"/>
                <a:gd name="connsiteX4" fmla="*/ 328474 w 2645546"/>
                <a:gd name="connsiteY4" fmla="*/ 470517 h 523783"/>
                <a:gd name="connsiteX5" fmla="*/ 363985 w 2645546"/>
                <a:gd name="connsiteY5" fmla="*/ 452761 h 523783"/>
                <a:gd name="connsiteX6" fmla="*/ 408373 w 2645546"/>
                <a:gd name="connsiteY6" fmla="*/ 443884 h 523783"/>
                <a:gd name="connsiteX7" fmla="*/ 443884 w 2645546"/>
                <a:gd name="connsiteY7" fmla="*/ 435006 h 523783"/>
                <a:gd name="connsiteX8" fmla="*/ 488272 w 2645546"/>
                <a:gd name="connsiteY8" fmla="*/ 426128 h 523783"/>
                <a:gd name="connsiteX9" fmla="*/ 541538 w 2645546"/>
                <a:gd name="connsiteY9" fmla="*/ 408373 h 523783"/>
                <a:gd name="connsiteX10" fmla="*/ 568171 w 2645546"/>
                <a:gd name="connsiteY10" fmla="*/ 399495 h 523783"/>
                <a:gd name="connsiteX11" fmla="*/ 612560 w 2645546"/>
                <a:gd name="connsiteY11" fmla="*/ 372862 h 523783"/>
                <a:gd name="connsiteX12" fmla="*/ 665826 w 2645546"/>
                <a:gd name="connsiteY12" fmla="*/ 337352 h 523783"/>
                <a:gd name="connsiteX13" fmla="*/ 736847 w 2645546"/>
                <a:gd name="connsiteY13" fmla="*/ 284086 h 523783"/>
                <a:gd name="connsiteX14" fmla="*/ 790113 w 2645546"/>
                <a:gd name="connsiteY14" fmla="*/ 248575 h 523783"/>
                <a:gd name="connsiteX15" fmla="*/ 816746 w 2645546"/>
                <a:gd name="connsiteY15" fmla="*/ 230820 h 523783"/>
                <a:gd name="connsiteX16" fmla="*/ 887767 w 2645546"/>
                <a:gd name="connsiteY16" fmla="*/ 204187 h 523783"/>
                <a:gd name="connsiteX17" fmla="*/ 958789 w 2645546"/>
                <a:gd name="connsiteY17" fmla="*/ 150921 h 523783"/>
                <a:gd name="connsiteX18" fmla="*/ 985422 w 2645546"/>
                <a:gd name="connsiteY18" fmla="*/ 133165 h 523783"/>
                <a:gd name="connsiteX19" fmla="*/ 1038688 w 2645546"/>
                <a:gd name="connsiteY19" fmla="*/ 115410 h 523783"/>
                <a:gd name="connsiteX20" fmla="*/ 1100831 w 2645546"/>
                <a:gd name="connsiteY20" fmla="*/ 97655 h 523783"/>
                <a:gd name="connsiteX21" fmla="*/ 1207363 w 2645546"/>
                <a:gd name="connsiteY21" fmla="*/ 88777 h 523783"/>
                <a:gd name="connsiteX22" fmla="*/ 1278385 w 2645546"/>
                <a:gd name="connsiteY22" fmla="*/ 71022 h 523783"/>
                <a:gd name="connsiteX23" fmla="*/ 1438183 w 2645546"/>
                <a:gd name="connsiteY23" fmla="*/ 53266 h 523783"/>
                <a:gd name="connsiteX24" fmla="*/ 1704513 w 2645546"/>
                <a:gd name="connsiteY24" fmla="*/ 62144 h 523783"/>
                <a:gd name="connsiteX25" fmla="*/ 1953088 w 2645546"/>
                <a:gd name="connsiteY25" fmla="*/ 79899 h 523783"/>
                <a:gd name="connsiteX26" fmla="*/ 2361461 w 2645546"/>
                <a:gd name="connsiteY26" fmla="*/ 71022 h 523783"/>
                <a:gd name="connsiteX27" fmla="*/ 2414727 w 2645546"/>
                <a:gd name="connsiteY27" fmla="*/ 62144 h 523783"/>
                <a:gd name="connsiteX28" fmla="*/ 2467993 w 2645546"/>
                <a:gd name="connsiteY28" fmla="*/ 44389 h 523783"/>
                <a:gd name="connsiteX29" fmla="*/ 2494626 w 2645546"/>
                <a:gd name="connsiteY29" fmla="*/ 35511 h 523783"/>
                <a:gd name="connsiteX30" fmla="*/ 2539014 w 2645546"/>
                <a:gd name="connsiteY30" fmla="*/ 26633 h 523783"/>
                <a:gd name="connsiteX31" fmla="*/ 2592280 w 2645546"/>
                <a:gd name="connsiteY31" fmla="*/ 17755 h 523783"/>
                <a:gd name="connsiteX32" fmla="*/ 2645546 w 2645546"/>
                <a:gd name="connsiteY32" fmla="*/ 0 h 52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645546" h="523783">
                  <a:moveTo>
                    <a:pt x="0" y="523783"/>
                  </a:moveTo>
                  <a:cubicBezTo>
                    <a:pt x="87200" y="517075"/>
                    <a:pt x="103828" y="518314"/>
                    <a:pt x="177554" y="506027"/>
                  </a:cubicBezTo>
                  <a:cubicBezTo>
                    <a:pt x="275719" y="489667"/>
                    <a:pt x="179967" y="505425"/>
                    <a:pt x="248575" y="488272"/>
                  </a:cubicBezTo>
                  <a:cubicBezTo>
                    <a:pt x="263213" y="484612"/>
                    <a:pt x="278233" y="482667"/>
                    <a:pt x="292963" y="479394"/>
                  </a:cubicBezTo>
                  <a:cubicBezTo>
                    <a:pt x="304874" y="476747"/>
                    <a:pt x="316637" y="473476"/>
                    <a:pt x="328474" y="470517"/>
                  </a:cubicBezTo>
                  <a:cubicBezTo>
                    <a:pt x="340311" y="464598"/>
                    <a:pt x="351430" y="456946"/>
                    <a:pt x="363985" y="452761"/>
                  </a:cubicBezTo>
                  <a:cubicBezTo>
                    <a:pt x="378300" y="447989"/>
                    <a:pt x="393643" y="447157"/>
                    <a:pt x="408373" y="443884"/>
                  </a:cubicBezTo>
                  <a:cubicBezTo>
                    <a:pt x="420284" y="441237"/>
                    <a:pt x="431973" y="437653"/>
                    <a:pt x="443884" y="435006"/>
                  </a:cubicBezTo>
                  <a:cubicBezTo>
                    <a:pt x="458614" y="431733"/>
                    <a:pt x="473715" y="430098"/>
                    <a:pt x="488272" y="426128"/>
                  </a:cubicBezTo>
                  <a:cubicBezTo>
                    <a:pt x="506328" y="421204"/>
                    <a:pt x="523783" y="414291"/>
                    <a:pt x="541538" y="408373"/>
                  </a:cubicBezTo>
                  <a:lnTo>
                    <a:pt x="568171" y="399495"/>
                  </a:lnTo>
                  <a:cubicBezTo>
                    <a:pt x="623473" y="344196"/>
                    <a:pt x="543407" y="418964"/>
                    <a:pt x="612560" y="372862"/>
                  </a:cubicBezTo>
                  <a:cubicBezTo>
                    <a:pt x="679056" y="328531"/>
                    <a:pt x="602502" y="358458"/>
                    <a:pt x="665826" y="337352"/>
                  </a:cubicBezTo>
                  <a:cubicBezTo>
                    <a:pt x="698671" y="304506"/>
                    <a:pt x="676614" y="324241"/>
                    <a:pt x="736847" y="284086"/>
                  </a:cubicBezTo>
                  <a:lnTo>
                    <a:pt x="790113" y="248575"/>
                  </a:lnTo>
                  <a:cubicBezTo>
                    <a:pt x="798991" y="242657"/>
                    <a:pt x="806840" y="234783"/>
                    <a:pt x="816746" y="230820"/>
                  </a:cubicBezTo>
                  <a:cubicBezTo>
                    <a:pt x="869822" y="209588"/>
                    <a:pt x="846016" y="218103"/>
                    <a:pt x="887767" y="204187"/>
                  </a:cubicBezTo>
                  <a:cubicBezTo>
                    <a:pt x="920613" y="171341"/>
                    <a:pt x="898556" y="191076"/>
                    <a:pt x="958789" y="150921"/>
                  </a:cubicBezTo>
                  <a:cubicBezTo>
                    <a:pt x="967667" y="145002"/>
                    <a:pt x="975300" y="136539"/>
                    <a:pt x="985422" y="133165"/>
                  </a:cubicBezTo>
                  <a:lnTo>
                    <a:pt x="1038688" y="115410"/>
                  </a:lnTo>
                  <a:cubicBezTo>
                    <a:pt x="1056381" y="109512"/>
                    <a:pt x="1082990" y="99885"/>
                    <a:pt x="1100831" y="97655"/>
                  </a:cubicBezTo>
                  <a:cubicBezTo>
                    <a:pt x="1136190" y="93235"/>
                    <a:pt x="1171852" y="91736"/>
                    <a:pt x="1207363" y="88777"/>
                  </a:cubicBezTo>
                  <a:cubicBezTo>
                    <a:pt x="1236924" y="78923"/>
                    <a:pt x="1243182" y="75614"/>
                    <a:pt x="1278385" y="71022"/>
                  </a:cubicBezTo>
                  <a:cubicBezTo>
                    <a:pt x="1331529" y="64090"/>
                    <a:pt x="1438183" y="53266"/>
                    <a:pt x="1438183" y="53266"/>
                  </a:cubicBezTo>
                  <a:lnTo>
                    <a:pt x="1704513" y="62144"/>
                  </a:lnTo>
                  <a:cubicBezTo>
                    <a:pt x="1916013" y="70125"/>
                    <a:pt x="1843614" y="58006"/>
                    <a:pt x="1953088" y="79899"/>
                  </a:cubicBezTo>
                  <a:lnTo>
                    <a:pt x="2361461" y="71022"/>
                  </a:lnTo>
                  <a:cubicBezTo>
                    <a:pt x="2379448" y="70330"/>
                    <a:pt x="2397264" y="66510"/>
                    <a:pt x="2414727" y="62144"/>
                  </a:cubicBezTo>
                  <a:cubicBezTo>
                    <a:pt x="2432884" y="57605"/>
                    <a:pt x="2450238" y="50307"/>
                    <a:pt x="2467993" y="44389"/>
                  </a:cubicBezTo>
                  <a:cubicBezTo>
                    <a:pt x="2476871" y="41430"/>
                    <a:pt x="2485450" y="37346"/>
                    <a:pt x="2494626" y="35511"/>
                  </a:cubicBezTo>
                  <a:lnTo>
                    <a:pt x="2539014" y="26633"/>
                  </a:lnTo>
                  <a:cubicBezTo>
                    <a:pt x="2556724" y="23413"/>
                    <a:pt x="2574817" y="22121"/>
                    <a:pt x="2592280" y="17755"/>
                  </a:cubicBezTo>
                  <a:cubicBezTo>
                    <a:pt x="2610437" y="13216"/>
                    <a:pt x="2645546" y="0"/>
                    <a:pt x="2645546" y="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ZoneTexte 1"/>
          <p:cNvSpPr txBox="1"/>
          <p:nvPr/>
        </p:nvSpPr>
        <p:spPr>
          <a:xfrm>
            <a:off x="729192" y="618308"/>
            <a:ext cx="7488832" cy="923330"/>
          </a:xfrm>
          <a:prstGeom prst="rect">
            <a:avLst/>
          </a:prstGeom>
          <a:noFill/>
        </p:spPr>
        <p:txBody>
          <a:bodyPr wrap="square" rtlCol="0">
            <a:spAutoFit/>
          </a:bodyPr>
          <a:lstStyle/>
          <a:p>
            <a:pPr algn="just"/>
            <a:r>
              <a:rPr lang="fr-FR" dirty="0"/>
              <a:t>	Jusqu’à présent, nous avons envisagé la recombinaison homologue (RH) dans le seul cadre d’un échange entre </a:t>
            </a:r>
            <a:r>
              <a:rPr lang="fr-FR" b="1" dirty="0">
                <a:solidFill>
                  <a:srgbClr val="FF0000"/>
                </a:solidFill>
              </a:rPr>
              <a:t>séquences alléliques </a:t>
            </a:r>
            <a:r>
              <a:rPr lang="fr-FR" dirty="0"/>
              <a:t>portées par deux chromosomes homologues:</a:t>
            </a:r>
          </a:p>
        </p:txBody>
      </p:sp>
      <p:sp>
        <p:nvSpPr>
          <p:cNvPr id="15" name="ZoneTexte 14"/>
          <p:cNvSpPr txBox="1"/>
          <p:nvPr/>
        </p:nvSpPr>
        <p:spPr>
          <a:xfrm>
            <a:off x="3071429" y="1774063"/>
            <a:ext cx="4552775" cy="584775"/>
          </a:xfrm>
          <a:prstGeom prst="rect">
            <a:avLst/>
          </a:prstGeom>
          <a:noFill/>
        </p:spPr>
        <p:txBody>
          <a:bodyPr wrap="square" rtlCol="0">
            <a:spAutoFit/>
          </a:bodyPr>
          <a:lstStyle/>
          <a:p>
            <a:pPr algn="ctr"/>
            <a:r>
              <a:rPr lang="fr-FR" sz="1600" dirty="0"/>
              <a:t>2 séquences alléliques constituent un </a:t>
            </a:r>
            <a:r>
              <a:rPr lang="fr-FR" sz="1600" dirty="0" err="1"/>
              <a:t>duplicon</a:t>
            </a:r>
            <a:r>
              <a:rPr lang="fr-FR" sz="1600" dirty="0"/>
              <a:t> ou une séquence répétée 2 fois</a:t>
            </a:r>
          </a:p>
        </p:txBody>
      </p:sp>
      <p:grpSp>
        <p:nvGrpSpPr>
          <p:cNvPr id="27" name="Groupe 26"/>
          <p:cNvGrpSpPr/>
          <p:nvPr/>
        </p:nvGrpSpPr>
        <p:grpSpPr>
          <a:xfrm rot="19682666">
            <a:off x="4225997" y="4766261"/>
            <a:ext cx="1181504" cy="1831091"/>
            <a:chOff x="4340838" y="4772222"/>
            <a:chExt cx="1181504" cy="1831091"/>
          </a:xfrm>
        </p:grpSpPr>
        <p:grpSp>
          <p:nvGrpSpPr>
            <p:cNvPr id="26" name="Groupe 25"/>
            <p:cNvGrpSpPr/>
            <p:nvPr/>
          </p:nvGrpSpPr>
          <p:grpSpPr>
            <a:xfrm>
              <a:off x="4594538" y="4772222"/>
              <a:ext cx="927804" cy="1800200"/>
              <a:chOff x="4594538" y="4772222"/>
              <a:chExt cx="927804" cy="1800200"/>
            </a:xfrm>
          </p:grpSpPr>
          <p:grpSp>
            <p:nvGrpSpPr>
              <p:cNvPr id="20" name="Groupe 19"/>
              <p:cNvGrpSpPr/>
              <p:nvPr/>
            </p:nvGrpSpPr>
            <p:grpSpPr>
              <a:xfrm rot="4414298">
                <a:off x="4134487" y="5232273"/>
                <a:ext cx="1800200" cy="880098"/>
                <a:chOff x="1979712" y="5012438"/>
                <a:chExt cx="1800200" cy="880098"/>
              </a:xfrm>
            </p:grpSpPr>
            <p:pic>
              <p:nvPicPr>
                <p:cNvPr id="21" name="Image 20"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5012438"/>
                  <a:ext cx="1800200" cy="880098"/>
                </a:xfrm>
                <a:prstGeom prst="rect">
                  <a:avLst/>
                </a:prstGeom>
              </p:spPr>
            </p:pic>
            <p:sp>
              <p:nvSpPr>
                <p:cNvPr id="22" name="Rectangle à coins arrondis 21"/>
                <p:cNvSpPr/>
                <p:nvPr/>
              </p:nvSpPr>
              <p:spPr>
                <a:xfrm>
                  <a:off x="2699792" y="5049269"/>
                  <a:ext cx="360040" cy="116215"/>
                </a:xfrm>
                <a:prstGeom prst="roundRect">
                  <a:avLst/>
                </a:prstGeom>
                <a:solidFill>
                  <a:srgbClr val="2FD543"/>
                </a:solidFill>
                <a:ln>
                  <a:solidFill>
                    <a:srgbClr val="2FD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4" name="Flèche droite 23"/>
              <p:cNvSpPr/>
              <p:nvPr/>
            </p:nvSpPr>
            <p:spPr>
              <a:xfrm rot="4947352">
                <a:off x="5282678" y="5867101"/>
                <a:ext cx="333596" cy="145732"/>
              </a:xfrm>
              <a:prstGeom prst="rightArrow">
                <a:avLst/>
              </a:prstGeom>
              <a:solidFill>
                <a:srgbClr val="FFFF0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5" name="Groupe 24"/>
            <p:cNvGrpSpPr/>
            <p:nvPr/>
          </p:nvGrpSpPr>
          <p:grpSpPr>
            <a:xfrm>
              <a:off x="4340838" y="4803113"/>
              <a:ext cx="956467" cy="1800200"/>
              <a:chOff x="3357506" y="4722123"/>
              <a:chExt cx="956467" cy="1800200"/>
            </a:xfrm>
          </p:grpSpPr>
          <p:grpSp>
            <p:nvGrpSpPr>
              <p:cNvPr id="19" name="Groupe 18"/>
              <p:cNvGrpSpPr/>
              <p:nvPr/>
            </p:nvGrpSpPr>
            <p:grpSpPr>
              <a:xfrm rot="4031811">
                <a:off x="2897455" y="5182174"/>
                <a:ext cx="1800200" cy="880098"/>
                <a:chOff x="1979712" y="5012438"/>
                <a:chExt cx="1800200" cy="880098"/>
              </a:xfrm>
            </p:grpSpPr>
            <p:pic>
              <p:nvPicPr>
                <p:cNvPr id="17" name="Image 16" descr="Capture d’écran"/>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9712" y="5012438"/>
                  <a:ext cx="1800200" cy="880098"/>
                </a:xfrm>
                <a:prstGeom prst="rect">
                  <a:avLst/>
                </a:prstGeom>
              </p:spPr>
            </p:pic>
            <p:sp>
              <p:nvSpPr>
                <p:cNvPr id="18" name="Rectangle à coins arrondis 17"/>
                <p:cNvSpPr/>
                <p:nvPr/>
              </p:nvSpPr>
              <p:spPr>
                <a:xfrm>
                  <a:off x="2699792" y="5049269"/>
                  <a:ext cx="360040" cy="116215"/>
                </a:xfrm>
                <a:prstGeom prst="roundRect">
                  <a:avLst/>
                </a:prstGeom>
                <a:solidFill>
                  <a:srgbClr val="2FD543"/>
                </a:solidFill>
                <a:ln>
                  <a:solidFill>
                    <a:srgbClr val="2FD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3" name="Flèche droite 22"/>
              <p:cNvSpPr/>
              <p:nvPr/>
            </p:nvSpPr>
            <p:spPr>
              <a:xfrm rot="4536985">
                <a:off x="4074309" y="5768752"/>
                <a:ext cx="333596" cy="145732"/>
              </a:xfrm>
              <a:prstGeom prst="rightArrow">
                <a:avLst/>
              </a:prstGeom>
              <a:solidFill>
                <a:srgbClr val="FFFF0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6" name="ZoneTexte 15"/>
          <p:cNvSpPr txBox="1"/>
          <p:nvPr/>
        </p:nvSpPr>
        <p:spPr>
          <a:xfrm>
            <a:off x="729192" y="3953837"/>
            <a:ext cx="7488832" cy="1200329"/>
          </a:xfrm>
          <a:prstGeom prst="rect">
            <a:avLst/>
          </a:prstGeom>
          <a:noFill/>
        </p:spPr>
        <p:txBody>
          <a:bodyPr wrap="square" rtlCol="0">
            <a:spAutoFit/>
          </a:bodyPr>
          <a:lstStyle/>
          <a:p>
            <a:pPr algn="just"/>
            <a:r>
              <a:rPr lang="fr-FR" dirty="0"/>
              <a:t>	Dans le cas de l’expérience de Potter et </a:t>
            </a:r>
            <a:r>
              <a:rPr lang="fr-FR" dirty="0" err="1"/>
              <a:t>Dressler</a:t>
            </a:r>
            <a:r>
              <a:rPr lang="fr-FR" dirty="0"/>
              <a:t>, un crossing-over peut se réaliser entre 2 molécules de plasmides linéarisés parce qu’elles sont identiques et que comme pour des chromosomes homologues elles constituent des </a:t>
            </a:r>
            <a:r>
              <a:rPr lang="fr-FR" dirty="0" err="1"/>
              <a:t>duplicons</a:t>
            </a:r>
            <a:r>
              <a:rPr lang="fr-FR" dirty="0"/>
              <a:t>:</a:t>
            </a:r>
          </a:p>
        </p:txBody>
      </p:sp>
      <p:cxnSp>
        <p:nvCxnSpPr>
          <p:cNvPr id="14" name="Connecteur droit avec flèche 13"/>
          <p:cNvCxnSpPr/>
          <p:nvPr/>
        </p:nvCxnSpPr>
        <p:spPr>
          <a:xfrm>
            <a:off x="5347817" y="2374490"/>
            <a:ext cx="0" cy="36004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rot="2965599">
            <a:off x="5062595" y="5441460"/>
            <a:ext cx="504056" cy="523220"/>
          </a:xfrm>
          <a:prstGeom prst="rect">
            <a:avLst/>
          </a:prstGeom>
          <a:noFill/>
        </p:spPr>
        <p:txBody>
          <a:bodyPr wrap="square" rtlCol="0">
            <a:spAutoFit/>
          </a:bodyPr>
          <a:lstStyle/>
          <a:p>
            <a:r>
              <a:rPr lang="fr-FR" sz="2800" dirty="0"/>
              <a:t>X</a:t>
            </a:r>
          </a:p>
        </p:txBody>
      </p:sp>
      <p:sp>
        <p:nvSpPr>
          <p:cNvPr id="10" name="Flèche droite 9"/>
          <p:cNvSpPr/>
          <p:nvPr/>
        </p:nvSpPr>
        <p:spPr>
          <a:xfrm>
            <a:off x="5144462" y="2792547"/>
            <a:ext cx="432048" cy="221057"/>
          </a:xfrm>
          <a:prstGeom prst="rightArrow">
            <a:avLst/>
          </a:prstGeom>
          <a:solidFill>
            <a:srgbClr val="FFFF0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p:cNvGrpSpPr/>
          <p:nvPr/>
        </p:nvGrpSpPr>
        <p:grpSpPr>
          <a:xfrm>
            <a:off x="5196099" y="2734530"/>
            <a:ext cx="459323" cy="523220"/>
            <a:chOff x="5196099" y="2734530"/>
            <a:chExt cx="459323" cy="523220"/>
          </a:xfrm>
        </p:grpSpPr>
        <p:sp>
          <p:nvSpPr>
            <p:cNvPr id="11" name="Flèche droite 10"/>
            <p:cNvSpPr/>
            <p:nvPr/>
          </p:nvSpPr>
          <p:spPr>
            <a:xfrm>
              <a:off x="5223374" y="2988034"/>
              <a:ext cx="432048" cy="221057"/>
            </a:xfrm>
            <a:prstGeom prst="rightArrow">
              <a:avLst/>
            </a:prstGeom>
            <a:solidFill>
              <a:srgbClr val="FFFF0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p:cNvSpPr txBox="1"/>
            <p:nvPr/>
          </p:nvSpPr>
          <p:spPr>
            <a:xfrm>
              <a:off x="5196099" y="2734530"/>
              <a:ext cx="355856" cy="523220"/>
            </a:xfrm>
            <a:prstGeom prst="rect">
              <a:avLst/>
            </a:prstGeom>
            <a:noFill/>
          </p:spPr>
          <p:txBody>
            <a:bodyPr wrap="square" rtlCol="0">
              <a:spAutoFit/>
            </a:bodyPr>
            <a:lstStyle/>
            <a:p>
              <a:r>
                <a:rPr lang="fr-FR" sz="2800" dirty="0"/>
                <a:t>X</a:t>
              </a:r>
            </a:p>
          </p:txBody>
        </p:sp>
      </p:grpSp>
      <p:sp>
        <p:nvSpPr>
          <p:cNvPr id="13" name="Ellipse 12"/>
          <p:cNvSpPr/>
          <p:nvPr/>
        </p:nvSpPr>
        <p:spPr>
          <a:xfrm>
            <a:off x="4047915" y="2943204"/>
            <a:ext cx="144016" cy="141053"/>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p:cNvSpPr/>
          <p:nvPr/>
        </p:nvSpPr>
        <p:spPr>
          <a:xfrm>
            <a:off x="4109472" y="3138564"/>
            <a:ext cx="144016" cy="141053"/>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188843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27584" y="2636912"/>
            <a:ext cx="7488832" cy="646331"/>
          </a:xfrm>
          <a:prstGeom prst="rect">
            <a:avLst/>
          </a:prstGeom>
          <a:noFill/>
          <a:ln w="3175">
            <a:noFill/>
          </a:ln>
        </p:spPr>
        <p:txBody>
          <a:bodyPr wrap="square" rtlCol="0">
            <a:spAutoFit/>
          </a:bodyPr>
          <a:lstStyle/>
          <a:p>
            <a:pPr algn="ctr"/>
            <a:r>
              <a:rPr lang="fr-FR" sz="3600" b="1" dirty="0">
                <a:solidFill>
                  <a:srgbClr val="FF0000"/>
                </a:solidFill>
              </a:rPr>
              <a:t>1</a:t>
            </a:r>
            <a:r>
              <a:rPr lang="fr-FR" sz="3600" b="1" dirty="0" smtClean="0">
                <a:solidFill>
                  <a:srgbClr val="FF0000"/>
                </a:solidFill>
              </a:rPr>
              <a:t>. Fragilité de </a:t>
            </a:r>
            <a:r>
              <a:rPr lang="fr-FR" sz="3600" b="1" dirty="0">
                <a:solidFill>
                  <a:srgbClr val="FF0000"/>
                </a:solidFill>
              </a:rPr>
              <a:t>l’ADN </a:t>
            </a:r>
          </a:p>
        </p:txBody>
      </p:sp>
    </p:spTree>
    <p:extLst>
      <p:ext uri="{BB962C8B-B14F-4D97-AF65-F5344CB8AC3E}">
        <p14:creationId xmlns:p14="http://schemas.microsoft.com/office/powerpoint/2010/main" val="1617329385"/>
      </p:ext>
    </p:extLst>
  </p:cSld>
  <p:clrMapOvr>
    <a:masterClrMapping/>
  </p:clrMapOvr>
  <mc:AlternateContent xmlns:mc="http://schemas.openxmlformats.org/markup-compatibility/2006" xmlns:p14="http://schemas.microsoft.com/office/powerpoint/2010/main">
    <mc:Choice Requires="p14">
      <p:transition spd="slow" p14:dur="2000" advTm="3942"/>
    </mc:Choice>
    <mc:Fallback xmlns="">
      <p:transition spd="slow" advTm="3942"/>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p:nvPr/>
        </p:nvGrpSpPr>
        <p:grpSpPr>
          <a:xfrm>
            <a:off x="755577" y="836712"/>
            <a:ext cx="7632847" cy="4680520"/>
            <a:chOff x="1094354" y="980728"/>
            <a:chExt cx="7632847" cy="4680520"/>
          </a:xfrm>
        </p:grpSpPr>
        <p:sp>
          <p:nvSpPr>
            <p:cNvPr id="10" name="Forme libre 9"/>
            <p:cNvSpPr/>
            <p:nvPr/>
          </p:nvSpPr>
          <p:spPr>
            <a:xfrm>
              <a:off x="7395098" y="3487843"/>
              <a:ext cx="993325" cy="249656"/>
            </a:xfrm>
            <a:custGeom>
              <a:avLst/>
              <a:gdLst>
                <a:gd name="connsiteX0" fmla="*/ 0 w 807868"/>
                <a:gd name="connsiteY0" fmla="*/ 231901 h 249656"/>
                <a:gd name="connsiteX1" fmla="*/ 44388 w 807868"/>
                <a:gd name="connsiteY1" fmla="*/ 240778 h 249656"/>
                <a:gd name="connsiteX2" fmla="*/ 71021 w 807868"/>
                <a:gd name="connsiteY2" fmla="*/ 249656 h 249656"/>
                <a:gd name="connsiteX3" fmla="*/ 142043 w 807868"/>
                <a:gd name="connsiteY3" fmla="*/ 231901 h 249656"/>
                <a:gd name="connsiteX4" fmla="*/ 168676 w 807868"/>
                <a:gd name="connsiteY4" fmla="*/ 214145 h 249656"/>
                <a:gd name="connsiteX5" fmla="*/ 195309 w 807868"/>
                <a:gd name="connsiteY5" fmla="*/ 205268 h 249656"/>
                <a:gd name="connsiteX6" fmla="*/ 248575 w 807868"/>
                <a:gd name="connsiteY6" fmla="*/ 169757 h 249656"/>
                <a:gd name="connsiteX7" fmla="*/ 292963 w 807868"/>
                <a:gd name="connsiteY7" fmla="*/ 125369 h 249656"/>
                <a:gd name="connsiteX8" fmla="*/ 328474 w 807868"/>
                <a:gd name="connsiteY8" fmla="*/ 89858 h 249656"/>
                <a:gd name="connsiteX9" fmla="*/ 337351 w 807868"/>
                <a:gd name="connsiteY9" fmla="*/ 63225 h 249656"/>
                <a:gd name="connsiteX10" fmla="*/ 390618 w 807868"/>
                <a:gd name="connsiteY10" fmla="*/ 45470 h 249656"/>
                <a:gd name="connsiteX11" fmla="*/ 550416 w 807868"/>
                <a:gd name="connsiteY11" fmla="*/ 27714 h 249656"/>
                <a:gd name="connsiteX12" fmla="*/ 656948 w 807868"/>
                <a:gd name="connsiteY12" fmla="*/ 9959 h 249656"/>
                <a:gd name="connsiteX13" fmla="*/ 683581 w 807868"/>
                <a:gd name="connsiteY13" fmla="*/ 1081 h 249656"/>
                <a:gd name="connsiteX14" fmla="*/ 807868 w 807868"/>
                <a:gd name="connsiteY14" fmla="*/ 1081 h 24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7868" h="249656">
                  <a:moveTo>
                    <a:pt x="0" y="231901"/>
                  </a:moveTo>
                  <a:cubicBezTo>
                    <a:pt x="14796" y="234860"/>
                    <a:pt x="29750" y="237118"/>
                    <a:pt x="44388" y="240778"/>
                  </a:cubicBezTo>
                  <a:cubicBezTo>
                    <a:pt x="53467" y="243048"/>
                    <a:pt x="61663" y="249656"/>
                    <a:pt x="71021" y="249656"/>
                  </a:cubicBezTo>
                  <a:cubicBezTo>
                    <a:pt x="92444" y="249656"/>
                    <a:pt x="121028" y="238905"/>
                    <a:pt x="142043" y="231901"/>
                  </a:cubicBezTo>
                  <a:cubicBezTo>
                    <a:pt x="150921" y="225982"/>
                    <a:pt x="159133" y="218917"/>
                    <a:pt x="168676" y="214145"/>
                  </a:cubicBezTo>
                  <a:cubicBezTo>
                    <a:pt x="177046" y="209960"/>
                    <a:pt x="187129" y="209813"/>
                    <a:pt x="195309" y="205268"/>
                  </a:cubicBezTo>
                  <a:cubicBezTo>
                    <a:pt x="213963" y="194905"/>
                    <a:pt x="248575" y="169757"/>
                    <a:pt x="248575" y="169757"/>
                  </a:cubicBezTo>
                  <a:cubicBezTo>
                    <a:pt x="282770" y="118464"/>
                    <a:pt x="246931" y="164825"/>
                    <a:pt x="292963" y="125369"/>
                  </a:cubicBezTo>
                  <a:cubicBezTo>
                    <a:pt x="305673" y="114475"/>
                    <a:pt x="328474" y="89858"/>
                    <a:pt x="328474" y="89858"/>
                  </a:cubicBezTo>
                  <a:cubicBezTo>
                    <a:pt x="331433" y="80980"/>
                    <a:pt x="329736" y="68664"/>
                    <a:pt x="337351" y="63225"/>
                  </a:cubicBezTo>
                  <a:cubicBezTo>
                    <a:pt x="352581" y="52347"/>
                    <a:pt x="372862" y="51388"/>
                    <a:pt x="390618" y="45470"/>
                  </a:cubicBezTo>
                  <a:cubicBezTo>
                    <a:pt x="459459" y="22523"/>
                    <a:pt x="407893" y="37216"/>
                    <a:pt x="550416" y="27714"/>
                  </a:cubicBezTo>
                  <a:cubicBezTo>
                    <a:pt x="585497" y="22703"/>
                    <a:pt x="622328" y="18614"/>
                    <a:pt x="656948" y="9959"/>
                  </a:cubicBezTo>
                  <a:cubicBezTo>
                    <a:pt x="666026" y="7689"/>
                    <a:pt x="674239" y="1631"/>
                    <a:pt x="683581" y="1081"/>
                  </a:cubicBezTo>
                  <a:cubicBezTo>
                    <a:pt x="724939" y="-1352"/>
                    <a:pt x="766439" y="1081"/>
                    <a:pt x="807868" y="1081"/>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1094354" y="980728"/>
              <a:ext cx="7632847" cy="1200329"/>
            </a:xfrm>
            <a:prstGeom prst="rect">
              <a:avLst/>
            </a:prstGeom>
            <a:noFill/>
          </p:spPr>
          <p:txBody>
            <a:bodyPr wrap="square" rtlCol="0">
              <a:spAutoFit/>
            </a:bodyPr>
            <a:lstStyle/>
            <a:p>
              <a:pPr algn="just"/>
              <a:r>
                <a:rPr lang="fr-FR" dirty="0"/>
                <a:t>	La recombinaison homologue peut également se produire entre des </a:t>
              </a:r>
              <a:r>
                <a:rPr lang="fr-FR" b="1" dirty="0">
                  <a:solidFill>
                    <a:srgbClr val="FF0000"/>
                  </a:solidFill>
                </a:rPr>
                <a:t>séquences homologues </a:t>
              </a:r>
              <a:r>
                <a:rPr lang="fr-FR" dirty="0"/>
                <a:t>mais</a:t>
              </a:r>
              <a:r>
                <a:rPr lang="fr-FR" b="1" dirty="0">
                  <a:solidFill>
                    <a:srgbClr val="FF0000"/>
                  </a:solidFill>
                </a:rPr>
                <a:t> non-alléliques. </a:t>
              </a:r>
              <a:r>
                <a:rPr lang="fr-FR" dirty="0"/>
                <a:t>Le crossing-over ne se produit pas entre deux locus identiques mais entre deux séquences homologues situées sur des locus différents.</a:t>
              </a:r>
            </a:p>
          </p:txBody>
        </p:sp>
        <p:sp>
          <p:nvSpPr>
            <p:cNvPr id="6" name="ZoneTexte 5"/>
            <p:cNvSpPr txBox="1"/>
            <p:nvPr/>
          </p:nvSpPr>
          <p:spPr>
            <a:xfrm>
              <a:off x="4635172" y="3839977"/>
              <a:ext cx="504056" cy="523220"/>
            </a:xfrm>
            <a:prstGeom prst="rect">
              <a:avLst/>
            </a:prstGeom>
            <a:noFill/>
          </p:spPr>
          <p:txBody>
            <a:bodyPr wrap="square" rtlCol="0">
              <a:spAutoFit/>
            </a:bodyPr>
            <a:lstStyle/>
            <a:p>
              <a:endParaRPr lang="fr-FR" sz="2800" dirty="0"/>
            </a:p>
          </p:txBody>
        </p:sp>
        <p:grpSp>
          <p:nvGrpSpPr>
            <p:cNvPr id="26" name="Groupe 25"/>
            <p:cNvGrpSpPr/>
            <p:nvPr/>
          </p:nvGrpSpPr>
          <p:grpSpPr>
            <a:xfrm>
              <a:off x="1433131" y="3762240"/>
              <a:ext cx="2768846" cy="1335357"/>
              <a:chOff x="3187577" y="2219417"/>
              <a:chExt cx="2768846" cy="1335357"/>
            </a:xfrm>
          </p:grpSpPr>
          <p:sp>
            <p:nvSpPr>
              <p:cNvPr id="9" name="Forme libre 8"/>
              <p:cNvSpPr/>
              <p:nvPr/>
            </p:nvSpPr>
            <p:spPr>
              <a:xfrm>
                <a:off x="3187577" y="2889938"/>
                <a:ext cx="2663301" cy="335372"/>
              </a:xfrm>
              <a:custGeom>
                <a:avLst/>
                <a:gdLst>
                  <a:gd name="connsiteX0" fmla="*/ 0 w 2663301"/>
                  <a:gd name="connsiteY0" fmla="*/ 35511 h 335372"/>
                  <a:gd name="connsiteX1" fmla="*/ 71021 w 2663301"/>
                  <a:gd name="connsiteY1" fmla="*/ 17756 h 335372"/>
                  <a:gd name="connsiteX2" fmla="*/ 186431 w 2663301"/>
                  <a:gd name="connsiteY2" fmla="*/ 8878 h 335372"/>
                  <a:gd name="connsiteX3" fmla="*/ 230819 w 2663301"/>
                  <a:gd name="connsiteY3" fmla="*/ 0 h 335372"/>
                  <a:gd name="connsiteX4" fmla="*/ 497150 w 2663301"/>
                  <a:gd name="connsiteY4" fmla="*/ 8878 h 335372"/>
                  <a:gd name="connsiteX5" fmla="*/ 523783 w 2663301"/>
                  <a:gd name="connsiteY5" fmla="*/ 17756 h 335372"/>
                  <a:gd name="connsiteX6" fmla="*/ 559293 w 2663301"/>
                  <a:gd name="connsiteY6" fmla="*/ 26633 h 335372"/>
                  <a:gd name="connsiteX7" fmla="*/ 639192 w 2663301"/>
                  <a:gd name="connsiteY7" fmla="*/ 44389 h 335372"/>
                  <a:gd name="connsiteX8" fmla="*/ 719091 w 2663301"/>
                  <a:gd name="connsiteY8" fmla="*/ 71022 h 335372"/>
                  <a:gd name="connsiteX9" fmla="*/ 745724 w 2663301"/>
                  <a:gd name="connsiteY9" fmla="*/ 79899 h 335372"/>
                  <a:gd name="connsiteX10" fmla="*/ 825623 w 2663301"/>
                  <a:gd name="connsiteY10" fmla="*/ 97655 h 335372"/>
                  <a:gd name="connsiteX11" fmla="*/ 870012 w 2663301"/>
                  <a:gd name="connsiteY11" fmla="*/ 115410 h 335372"/>
                  <a:gd name="connsiteX12" fmla="*/ 923278 w 2663301"/>
                  <a:gd name="connsiteY12" fmla="*/ 133165 h 335372"/>
                  <a:gd name="connsiteX13" fmla="*/ 976544 w 2663301"/>
                  <a:gd name="connsiteY13" fmla="*/ 150921 h 335372"/>
                  <a:gd name="connsiteX14" fmla="*/ 1003177 w 2663301"/>
                  <a:gd name="connsiteY14" fmla="*/ 159798 h 335372"/>
                  <a:gd name="connsiteX15" fmla="*/ 1029810 w 2663301"/>
                  <a:gd name="connsiteY15" fmla="*/ 168676 h 335372"/>
                  <a:gd name="connsiteX16" fmla="*/ 1083076 w 2663301"/>
                  <a:gd name="connsiteY16" fmla="*/ 177554 h 335372"/>
                  <a:gd name="connsiteX17" fmla="*/ 1109709 w 2663301"/>
                  <a:gd name="connsiteY17" fmla="*/ 186431 h 335372"/>
                  <a:gd name="connsiteX18" fmla="*/ 1180730 w 2663301"/>
                  <a:gd name="connsiteY18" fmla="*/ 195309 h 335372"/>
                  <a:gd name="connsiteX19" fmla="*/ 1278385 w 2663301"/>
                  <a:gd name="connsiteY19" fmla="*/ 213064 h 335372"/>
                  <a:gd name="connsiteX20" fmla="*/ 1340528 w 2663301"/>
                  <a:gd name="connsiteY20" fmla="*/ 221942 h 335372"/>
                  <a:gd name="connsiteX21" fmla="*/ 1376039 w 2663301"/>
                  <a:gd name="connsiteY21" fmla="*/ 230820 h 335372"/>
                  <a:gd name="connsiteX22" fmla="*/ 1473693 w 2663301"/>
                  <a:gd name="connsiteY22" fmla="*/ 248575 h 335372"/>
                  <a:gd name="connsiteX23" fmla="*/ 1509204 w 2663301"/>
                  <a:gd name="connsiteY23" fmla="*/ 257453 h 335372"/>
                  <a:gd name="connsiteX24" fmla="*/ 1589103 w 2663301"/>
                  <a:gd name="connsiteY24" fmla="*/ 266330 h 335372"/>
                  <a:gd name="connsiteX25" fmla="*/ 1651247 w 2663301"/>
                  <a:gd name="connsiteY25" fmla="*/ 284086 h 335372"/>
                  <a:gd name="connsiteX26" fmla="*/ 1722268 w 2663301"/>
                  <a:gd name="connsiteY26" fmla="*/ 292963 h 335372"/>
                  <a:gd name="connsiteX27" fmla="*/ 1855433 w 2663301"/>
                  <a:gd name="connsiteY27" fmla="*/ 310719 h 335372"/>
                  <a:gd name="connsiteX28" fmla="*/ 1890944 w 2663301"/>
                  <a:gd name="connsiteY28" fmla="*/ 319596 h 335372"/>
                  <a:gd name="connsiteX29" fmla="*/ 2663301 w 2663301"/>
                  <a:gd name="connsiteY29" fmla="*/ 328474 h 33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63301" h="335372">
                    <a:moveTo>
                      <a:pt x="0" y="35511"/>
                    </a:moveTo>
                    <a:cubicBezTo>
                      <a:pt x="23674" y="29593"/>
                      <a:pt x="46864" y="21207"/>
                      <a:pt x="71021" y="17756"/>
                    </a:cubicBezTo>
                    <a:cubicBezTo>
                      <a:pt x="109217" y="12299"/>
                      <a:pt x="148083" y="13139"/>
                      <a:pt x="186431" y="8878"/>
                    </a:cubicBezTo>
                    <a:cubicBezTo>
                      <a:pt x="201428" y="7212"/>
                      <a:pt x="216023" y="2959"/>
                      <a:pt x="230819" y="0"/>
                    </a:cubicBezTo>
                    <a:cubicBezTo>
                      <a:pt x="319596" y="2959"/>
                      <a:pt x="408486" y="3504"/>
                      <a:pt x="497150" y="8878"/>
                    </a:cubicBezTo>
                    <a:cubicBezTo>
                      <a:pt x="506491" y="9444"/>
                      <a:pt x="514785" y="15185"/>
                      <a:pt x="523783" y="17756"/>
                    </a:cubicBezTo>
                    <a:cubicBezTo>
                      <a:pt x="535514" y="21108"/>
                      <a:pt x="547383" y="23986"/>
                      <a:pt x="559293" y="26633"/>
                    </a:cubicBezTo>
                    <a:cubicBezTo>
                      <a:pt x="591882" y="33875"/>
                      <a:pt x="608259" y="35109"/>
                      <a:pt x="639192" y="44389"/>
                    </a:cubicBezTo>
                    <a:cubicBezTo>
                      <a:pt x="639242" y="44404"/>
                      <a:pt x="705750" y="66575"/>
                      <a:pt x="719091" y="71022"/>
                    </a:cubicBezTo>
                    <a:cubicBezTo>
                      <a:pt x="727969" y="73981"/>
                      <a:pt x="736548" y="78064"/>
                      <a:pt x="745724" y="79899"/>
                    </a:cubicBezTo>
                    <a:cubicBezTo>
                      <a:pt x="763319" y="83418"/>
                      <a:pt x="806813" y="91385"/>
                      <a:pt x="825623" y="97655"/>
                    </a:cubicBezTo>
                    <a:cubicBezTo>
                      <a:pt x="840741" y="102694"/>
                      <a:pt x="855035" y="109964"/>
                      <a:pt x="870012" y="115410"/>
                    </a:cubicBezTo>
                    <a:cubicBezTo>
                      <a:pt x="887601" y="121806"/>
                      <a:pt x="905523" y="127247"/>
                      <a:pt x="923278" y="133165"/>
                    </a:cubicBezTo>
                    <a:lnTo>
                      <a:pt x="976544" y="150921"/>
                    </a:lnTo>
                    <a:lnTo>
                      <a:pt x="1003177" y="159798"/>
                    </a:lnTo>
                    <a:cubicBezTo>
                      <a:pt x="1012055" y="162757"/>
                      <a:pt x="1020579" y="167138"/>
                      <a:pt x="1029810" y="168676"/>
                    </a:cubicBezTo>
                    <a:cubicBezTo>
                      <a:pt x="1047565" y="171635"/>
                      <a:pt x="1065504" y="173649"/>
                      <a:pt x="1083076" y="177554"/>
                    </a:cubicBezTo>
                    <a:cubicBezTo>
                      <a:pt x="1092211" y="179584"/>
                      <a:pt x="1100502" y="184757"/>
                      <a:pt x="1109709" y="186431"/>
                    </a:cubicBezTo>
                    <a:cubicBezTo>
                      <a:pt x="1133182" y="190699"/>
                      <a:pt x="1157112" y="191935"/>
                      <a:pt x="1180730" y="195309"/>
                    </a:cubicBezTo>
                    <a:cubicBezTo>
                      <a:pt x="1284307" y="210106"/>
                      <a:pt x="1186647" y="197775"/>
                      <a:pt x="1278385" y="213064"/>
                    </a:cubicBezTo>
                    <a:cubicBezTo>
                      <a:pt x="1299025" y="216504"/>
                      <a:pt x="1319941" y="218199"/>
                      <a:pt x="1340528" y="221942"/>
                    </a:cubicBezTo>
                    <a:cubicBezTo>
                      <a:pt x="1352532" y="224125"/>
                      <a:pt x="1364128" y="228173"/>
                      <a:pt x="1376039" y="230820"/>
                    </a:cubicBezTo>
                    <a:cubicBezTo>
                      <a:pt x="1461717" y="249859"/>
                      <a:pt x="1377343" y="229304"/>
                      <a:pt x="1473693" y="248575"/>
                    </a:cubicBezTo>
                    <a:cubicBezTo>
                      <a:pt x="1485657" y="250968"/>
                      <a:pt x="1497145" y="255598"/>
                      <a:pt x="1509204" y="257453"/>
                    </a:cubicBezTo>
                    <a:cubicBezTo>
                      <a:pt x="1535689" y="261528"/>
                      <a:pt x="1562470" y="263371"/>
                      <a:pt x="1589103" y="266330"/>
                    </a:cubicBezTo>
                    <a:cubicBezTo>
                      <a:pt x="1610211" y="273366"/>
                      <a:pt x="1628953" y="280370"/>
                      <a:pt x="1651247" y="284086"/>
                    </a:cubicBezTo>
                    <a:cubicBezTo>
                      <a:pt x="1674780" y="288008"/>
                      <a:pt x="1698594" y="290004"/>
                      <a:pt x="1722268" y="292963"/>
                    </a:cubicBezTo>
                    <a:cubicBezTo>
                      <a:pt x="1804391" y="313494"/>
                      <a:pt x="1705708" y="290756"/>
                      <a:pt x="1855433" y="310719"/>
                    </a:cubicBezTo>
                    <a:cubicBezTo>
                      <a:pt x="1867527" y="312332"/>
                      <a:pt x="1878850" y="317983"/>
                      <a:pt x="1890944" y="319596"/>
                    </a:cubicBezTo>
                    <a:cubicBezTo>
                      <a:pt x="2110251" y="348836"/>
                      <a:pt x="2659978" y="328474"/>
                      <a:pt x="2663301" y="328474"/>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roupe 4"/>
              <p:cNvGrpSpPr/>
              <p:nvPr/>
            </p:nvGrpSpPr>
            <p:grpSpPr>
              <a:xfrm>
                <a:off x="3266489" y="3030991"/>
                <a:ext cx="2689934" cy="523783"/>
                <a:chOff x="2849732" y="2254928"/>
                <a:chExt cx="2689934" cy="523783"/>
              </a:xfrm>
            </p:grpSpPr>
            <p:sp>
              <p:nvSpPr>
                <p:cNvPr id="7" name="Forme libre 6"/>
                <p:cNvSpPr/>
                <p:nvPr/>
              </p:nvSpPr>
              <p:spPr>
                <a:xfrm>
                  <a:off x="2849732" y="2308194"/>
                  <a:ext cx="2663301" cy="335372"/>
                </a:xfrm>
                <a:custGeom>
                  <a:avLst/>
                  <a:gdLst>
                    <a:gd name="connsiteX0" fmla="*/ 0 w 2663301"/>
                    <a:gd name="connsiteY0" fmla="*/ 35511 h 335372"/>
                    <a:gd name="connsiteX1" fmla="*/ 71021 w 2663301"/>
                    <a:gd name="connsiteY1" fmla="*/ 17756 h 335372"/>
                    <a:gd name="connsiteX2" fmla="*/ 186431 w 2663301"/>
                    <a:gd name="connsiteY2" fmla="*/ 8878 h 335372"/>
                    <a:gd name="connsiteX3" fmla="*/ 230819 w 2663301"/>
                    <a:gd name="connsiteY3" fmla="*/ 0 h 335372"/>
                    <a:gd name="connsiteX4" fmla="*/ 497150 w 2663301"/>
                    <a:gd name="connsiteY4" fmla="*/ 8878 h 335372"/>
                    <a:gd name="connsiteX5" fmla="*/ 523783 w 2663301"/>
                    <a:gd name="connsiteY5" fmla="*/ 17756 h 335372"/>
                    <a:gd name="connsiteX6" fmla="*/ 559293 w 2663301"/>
                    <a:gd name="connsiteY6" fmla="*/ 26633 h 335372"/>
                    <a:gd name="connsiteX7" fmla="*/ 639192 w 2663301"/>
                    <a:gd name="connsiteY7" fmla="*/ 44389 h 335372"/>
                    <a:gd name="connsiteX8" fmla="*/ 719091 w 2663301"/>
                    <a:gd name="connsiteY8" fmla="*/ 71022 h 335372"/>
                    <a:gd name="connsiteX9" fmla="*/ 745724 w 2663301"/>
                    <a:gd name="connsiteY9" fmla="*/ 79899 h 335372"/>
                    <a:gd name="connsiteX10" fmla="*/ 825623 w 2663301"/>
                    <a:gd name="connsiteY10" fmla="*/ 97655 h 335372"/>
                    <a:gd name="connsiteX11" fmla="*/ 870012 w 2663301"/>
                    <a:gd name="connsiteY11" fmla="*/ 115410 h 335372"/>
                    <a:gd name="connsiteX12" fmla="*/ 923278 w 2663301"/>
                    <a:gd name="connsiteY12" fmla="*/ 133165 h 335372"/>
                    <a:gd name="connsiteX13" fmla="*/ 976544 w 2663301"/>
                    <a:gd name="connsiteY13" fmla="*/ 150921 h 335372"/>
                    <a:gd name="connsiteX14" fmla="*/ 1003177 w 2663301"/>
                    <a:gd name="connsiteY14" fmla="*/ 159798 h 335372"/>
                    <a:gd name="connsiteX15" fmla="*/ 1029810 w 2663301"/>
                    <a:gd name="connsiteY15" fmla="*/ 168676 h 335372"/>
                    <a:gd name="connsiteX16" fmla="*/ 1083076 w 2663301"/>
                    <a:gd name="connsiteY16" fmla="*/ 177554 h 335372"/>
                    <a:gd name="connsiteX17" fmla="*/ 1109709 w 2663301"/>
                    <a:gd name="connsiteY17" fmla="*/ 186431 h 335372"/>
                    <a:gd name="connsiteX18" fmla="*/ 1180730 w 2663301"/>
                    <a:gd name="connsiteY18" fmla="*/ 195309 h 335372"/>
                    <a:gd name="connsiteX19" fmla="*/ 1278385 w 2663301"/>
                    <a:gd name="connsiteY19" fmla="*/ 213064 h 335372"/>
                    <a:gd name="connsiteX20" fmla="*/ 1340528 w 2663301"/>
                    <a:gd name="connsiteY20" fmla="*/ 221942 h 335372"/>
                    <a:gd name="connsiteX21" fmla="*/ 1376039 w 2663301"/>
                    <a:gd name="connsiteY21" fmla="*/ 230820 h 335372"/>
                    <a:gd name="connsiteX22" fmla="*/ 1473693 w 2663301"/>
                    <a:gd name="connsiteY22" fmla="*/ 248575 h 335372"/>
                    <a:gd name="connsiteX23" fmla="*/ 1509204 w 2663301"/>
                    <a:gd name="connsiteY23" fmla="*/ 257453 h 335372"/>
                    <a:gd name="connsiteX24" fmla="*/ 1589103 w 2663301"/>
                    <a:gd name="connsiteY24" fmla="*/ 266330 h 335372"/>
                    <a:gd name="connsiteX25" fmla="*/ 1651247 w 2663301"/>
                    <a:gd name="connsiteY25" fmla="*/ 284086 h 335372"/>
                    <a:gd name="connsiteX26" fmla="*/ 1722268 w 2663301"/>
                    <a:gd name="connsiteY26" fmla="*/ 292963 h 335372"/>
                    <a:gd name="connsiteX27" fmla="*/ 1855433 w 2663301"/>
                    <a:gd name="connsiteY27" fmla="*/ 310719 h 335372"/>
                    <a:gd name="connsiteX28" fmla="*/ 1890944 w 2663301"/>
                    <a:gd name="connsiteY28" fmla="*/ 319596 h 335372"/>
                    <a:gd name="connsiteX29" fmla="*/ 2663301 w 2663301"/>
                    <a:gd name="connsiteY29" fmla="*/ 328474 h 33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63301" h="335372">
                      <a:moveTo>
                        <a:pt x="0" y="35511"/>
                      </a:moveTo>
                      <a:cubicBezTo>
                        <a:pt x="23674" y="29593"/>
                        <a:pt x="46864" y="21207"/>
                        <a:pt x="71021" y="17756"/>
                      </a:cubicBezTo>
                      <a:cubicBezTo>
                        <a:pt x="109217" y="12299"/>
                        <a:pt x="148083" y="13139"/>
                        <a:pt x="186431" y="8878"/>
                      </a:cubicBezTo>
                      <a:cubicBezTo>
                        <a:pt x="201428" y="7212"/>
                        <a:pt x="216023" y="2959"/>
                        <a:pt x="230819" y="0"/>
                      </a:cubicBezTo>
                      <a:cubicBezTo>
                        <a:pt x="319596" y="2959"/>
                        <a:pt x="408486" y="3504"/>
                        <a:pt x="497150" y="8878"/>
                      </a:cubicBezTo>
                      <a:cubicBezTo>
                        <a:pt x="506491" y="9444"/>
                        <a:pt x="514785" y="15185"/>
                        <a:pt x="523783" y="17756"/>
                      </a:cubicBezTo>
                      <a:cubicBezTo>
                        <a:pt x="535514" y="21108"/>
                        <a:pt x="547383" y="23986"/>
                        <a:pt x="559293" y="26633"/>
                      </a:cubicBezTo>
                      <a:cubicBezTo>
                        <a:pt x="591882" y="33875"/>
                        <a:pt x="608259" y="35109"/>
                        <a:pt x="639192" y="44389"/>
                      </a:cubicBezTo>
                      <a:cubicBezTo>
                        <a:pt x="639242" y="44404"/>
                        <a:pt x="705750" y="66575"/>
                        <a:pt x="719091" y="71022"/>
                      </a:cubicBezTo>
                      <a:cubicBezTo>
                        <a:pt x="727969" y="73981"/>
                        <a:pt x="736548" y="78064"/>
                        <a:pt x="745724" y="79899"/>
                      </a:cubicBezTo>
                      <a:cubicBezTo>
                        <a:pt x="763319" y="83418"/>
                        <a:pt x="806813" y="91385"/>
                        <a:pt x="825623" y="97655"/>
                      </a:cubicBezTo>
                      <a:cubicBezTo>
                        <a:pt x="840741" y="102694"/>
                        <a:pt x="855035" y="109964"/>
                        <a:pt x="870012" y="115410"/>
                      </a:cubicBezTo>
                      <a:cubicBezTo>
                        <a:pt x="887601" y="121806"/>
                        <a:pt x="905523" y="127247"/>
                        <a:pt x="923278" y="133165"/>
                      </a:cubicBezTo>
                      <a:lnTo>
                        <a:pt x="976544" y="150921"/>
                      </a:lnTo>
                      <a:lnTo>
                        <a:pt x="1003177" y="159798"/>
                      </a:lnTo>
                      <a:cubicBezTo>
                        <a:pt x="1012055" y="162757"/>
                        <a:pt x="1020579" y="167138"/>
                        <a:pt x="1029810" y="168676"/>
                      </a:cubicBezTo>
                      <a:cubicBezTo>
                        <a:pt x="1047565" y="171635"/>
                        <a:pt x="1065504" y="173649"/>
                        <a:pt x="1083076" y="177554"/>
                      </a:cubicBezTo>
                      <a:cubicBezTo>
                        <a:pt x="1092211" y="179584"/>
                        <a:pt x="1100502" y="184757"/>
                        <a:pt x="1109709" y="186431"/>
                      </a:cubicBezTo>
                      <a:cubicBezTo>
                        <a:pt x="1133182" y="190699"/>
                        <a:pt x="1157112" y="191935"/>
                        <a:pt x="1180730" y="195309"/>
                      </a:cubicBezTo>
                      <a:cubicBezTo>
                        <a:pt x="1284307" y="210106"/>
                        <a:pt x="1186647" y="197775"/>
                        <a:pt x="1278385" y="213064"/>
                      </a:cubicBezTo>
                      <a:cubicBezTo>
                        <a:pt x="1299025" y="216504"/>
                        <a:pt x="1319941" y="218199"/>
                        <a:pt x="1340528" y="221942"/>
                      </a:cubicBezTo>
                      <a:cubicBezTo>
                        <a:pt x="1352532" y="224125"/>
                        <a:pt x="1364128" y="228173"/>
                        <a:pt x="1376039" y="230820"/>
                      </a:cubicBezTo>
                      <a:cubicBezTo>
                        <a:pt x="1461717" y="249859"/>
                        <a:pt x="1377343" y="229304"/>
                        <a:pt x="1473693" y="248575"/>
                      </a:cubicBezTo>
                      <a:cubicBezTo>
                        <a:pt x="1485657" y="250968"/>
                        <a:pt x="1497145" y="255598"/>
                        <a:pt x="1509204" y="257453"/>
                      </a:cubicBezTo>
                      <a:cubicBezTo>
                        <a:pt x="1535689" y="261528"/>
                        <a:pt x="1562470" y="263371"/>
                        <a:pt x="1589103" y="266330"/>
                      </a:cubicBezTo>
                      <a:cubicBezTo>
                        <a:pt x="1610211" y="273366"/>
                        <a:pt x="1628953" y="280370"/>
                        <a:pt x="1651247" y="284086"/>
                      </a:cubicBezTo>
                      <a:cubicBezTo>
                        <a:pt x="1674780" y="288008"/>
                        <a:pt x="1698594" y="290004"/>
                        <a:pt x="1722268" y="292963"/>
                      </a:cubicBezTo>
                      <a:cubicBezTo>
                        <a:pt x="1804391" y="313494"/>
                        <a:pt x="1705708" y="290756"/>
                        <a:pt x="1855433" y="310719"/>
                      </a:cubicBezTo>
                      <a:cubicBezTo>
                        <a:pt x="1867527" y="312332"/>
                        <a:pt x="1878850" y="317983"/>
                        <a:pt x="1890944" y="319596"/>
                      </a:cubicBezTo>
                      <a:cubicBezTo>
                        <a:pt x="2110251" y="348836"/>
                        <a:pt x="2659978" y="328474"/>
                        <a:pt x="2663301" y="328474"/>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orme libre 7"/>
                <p:cNvSpPr/>
                <p:nvPr/>
              </p:nvSpPr>
              <p:spPr>
                <a:xfrm>
                  <a:off x="2894120" y="2254928"/>
                  <a:ext cx="2645546" cy="523783"/>
                </a:xfrm>
                <a:custGeom>
                  <a:avLst/>
                  <a:gdLst>
                    <a:gd name="connsiteX0" fmla="*/ 0 w 2645546"/>
                    <a:gd name="connsiteY0" fmla="*/ 523783 h 523783"/>
                    <a:gd name="connsiteX1" fmla="*/ 177554 w 2645546"/>
                    <a:gd name="connsiteY1" fmla="*/ 506027 h 523783"/>
                    <a:gd name="connsiteX2" fmla="*/ 248575 w 2645546"/>
                    <a:gd name="connsiteY2" fmla="*/ 488272 h 523783"/>
                    <a:gd name="connsiteX3" fmla="*/ 292963 w 2645546"/>
                    <a:gd name="connsiteY3" fmla="*/ 479394 h 523783"/>
                    <a:gd name="connsiteX4" fmla="*/ 328474 w 2645546"/>
                    <a:gd name="connsiteY4" fmla="*/ 470517 h 523783"/>
                    <a:gd name="connsiteX5" fmla="*/ 363985 w 2645546"/>
                    <a:gd name="connsiteY5" fmla="*/ 452761 h 523783"/>
                    <a:gd name="connsiteX6" fmla="*/ 408373 w 2645546"/>
                    <a:gd name="connsiteY6" fmla="*/ 443884 h 523783"/>
                    <a:gd name="connsiteX7" fmla="*/ 443884 w 2645546"/>
                    <a:gd name="connsiteY7" fmla="*/ 435006 h 523783"/>
                    <a:gd name="connsiteX8" fmla="*/ 488272 w 2645546"/>
                    <a:gd name="connsiteY8" fmla="*/ 426128 h 523783"/>
                    <a:gd name="connsiteX9" fmla="*/ 541538 w 2645546"/>
                    <a:gd name="connsiteY9" fmla="*/ 408373 h 523783"/>
                    <a:gd name="connsiteX10" fmla="*/ 568171 w 2645546"/>
                    <a:gd name="connsiteY10" fmla="*/ 399495 h 523783"/>
                    <a:gd name="connsiteX11" fmla="*/ 612560 w 2645546"/>
                    <a:gd name="connsiteY11" fmla="*/ 372862 h 523783"/>
                    <a:gd name="connsiteX12" fmla="*/ 665826 w 2645546"/>
                    <a:gd name="connsiteY12" fmla="*/ 337352 h 523783"/>
                    <a:gd name="connsiteX13" fmla="*/ 736847 w 2645546"/>
                    <a:gd name="connsiteY13" fmla="*/ 284086 h 523783"/>
                    <a:gd name="connsiteX14" fmla="*/ 790113 w 2645546"/>
                    <a:gd name="connsiteY14" fmla="*/ 248575 h 523783"/>
                    <a:gd name="connsiteX15" fmla="*/ 816746 w 2645546"/>
                    <a:gd name="connsiteY15" fmla="*/ 230820 h 523783"/>
                    <a:gd name="connsiteX16" fmla="*/ 887767 w 2645546"/>
                    <a:gd name="connsiteY16" fmla="*/ 204187 h 523783"/>
                    <a:gd name="connsiteX17" fmla="*/ 958789 w 2645546"/>
                    <a:gd name="connsiteY17" fmla="*/ 150921 h 523783"/>
                    <a:gd name="connsiteX18" fmla="*/ 985422 w 2645546"/>
                    <a:gd name="connsiteY18" fmla="*/ 133165 h 523783"/>
                    <a:gd name="connsiteX19" fmla="*/ 1038688 w 2645546"/>
                    <a:gd name="connsiteY19" fmla="*/ 115410 h 523783"/>
                    <a:gd name="connsiteX20" fmla="*/ 1100831 w 2645546"/>
                    <a:gd name="connsiteY20" fmla="*/ 97655 h 523783"/>
                    <a:gd name="connsiteX21" fmla="*/ 1207363 w 2645546"/>
                    <a:gd name="connsiteY21" fmla="*/ 88777 h 523783"/>
                    <a:gd name="connsiteX22" fmla="*/ 1278385 w 2645546"/>
                    <a:gd name="connsiteY22" fmla="*/ 71022 h 523783"/>
                    <a:gd name="connsiteX23" fmla="*/ 1438183 w 2645546"/>
                    <a:gd name="connsiteY23" fmla="*/ 53266 h 523783"/>
                    <a:gd name="connsiteX24" fmla="*/ 1704513 w 2645546"/>
                    <a:gd name="connsiteY24" fmla="*/ 62144 h 523783"/>
                    <a:gd name="connsiteX25" fmla="*/ 1953088 w 2645546"/>
                    <a:gd name="connsiteY25" fmla="*/ 79899 h 523783"/>
                    <a:gd name="connsiteX26" fmla="*/ 2361461 w 2645546"/>
                    <a:gd name="connsiteY26" fmla="*/ 71022 h 523783"/>
                    <a:gd name="connsiteX27" fmla="*/ 2414727 w 2645546"/>
                    <a:gd name="connsiteY27" fmla="*/ 62144 h 523783"/>
                    <a:gd name="connsiteX28" fmla="*/ 2467993 w 2645546"/>
                    <a:gd name="connsiteY28" fmla="*/ 44389 h 523783"/>
                    <a:gd name="connsiteX29" fmla="*/ 2494626 w 2645546"/>
                    <a:gd name="connsiteY29" fmla="*/ 35511 h 523783"/>
                    <a:gd name="connsiteX30" fmla="*/ 2539014 w 2645546"/>
                    <a:gd name="connsiteY30" fmla="*/ 26633 h 523783"/>
                    <a:gd name="connsiteX31" fmla="*/ 2592280 w 2645546"/>
                    <a:gd name="connsiteY31" fmla="*/ 17755 h 523783"/>
                    <a:gd name="connsiteX32" fmla="*/ 2645546 w 2645546"/>
                    <a:gd name="connsiteY32" fmla="*/ 0 h 52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645546" h="523783">
                      <a:moveTo>
                        <a:pt x="0" y="523783"/>
                      </a:moveTo>
                      <a:cubicBezTo>
                        <a:pt x="87200" y="517075"/>
                        <a:pt x="103828" y="518314"/>
                        <a:pt x="177554" y="506027"/>
                      </a:cubicBezTo>
                      <a:cubicBezTo>
                        <a:pt x="275719" y="489667"/>
                        <a:pt x="179967" y="505425"/>
                        <a:pt x="248575" y="488272"/>
                      </a:cubicBezTo>
                      <a:cubicBezTo>
                        <a:pt x="263213" y="484612"/>
                        <a:pt x="278233" y="482667"/>
                        <a:pt x="292963" y="479394"/>
                      </a:cubicBezTo>
                      <a:cubicBezTo>
                        <a:pt x="304874" y="476747"/>
                        <a:pt x="316637" y="473476"/>
                        <a:pt x="328474" y="470517"/>
                      </a:cubicBezTo>
                      <a:cubicBezTo>
                        <a:pt x="340311" y="464598"/>
                        <a:pt x="351430" y="456946"/>
                        <a:pt x="363985" y="452761"/>
                      </a:cubicBezTo>
                      <a:cubicBezTo>
                        <a:pt x="378300" y="447989"/>
                        <a:pt x="393643" y="447157"/>
                        <a:pt x="408373" y="443884"/>
                      </a:cubicBezTo>
                      <a:cubicBezTo>
                        <a:pt x="420284" y="441237"/>
                        <a:pt x="431973" y="437653"/>
                        <a:pt x="443884" y="435006"/>
                      </a:cubicBezTo>
                      <a:cubicBezTo>
                        <a:pt x="458614" y="431733"/>
                        <a:pt x="473715" y="430098"/>
                        <a:pt x="488272" y="426128"/>
                      </a:cubicBezTo>
                      <a:cubicBezTo>
                        <a:pt x="506328" y="421204"/>
                        <a:pt x="523783" y="414291"/>
                        <a:pt x="541538" y="408373"/>
                      </a:cubicBezTo>
                      <a:lnTo>
                        <a:pt x="568171" y="399495"/>
                      </a:lnTo>
                      <a:cubicBezTo>
                        <a:pt x="623473" y="344196"/>
                        <a:pt x="543407" y="418964"/>
                        <a:pt x="612560" y="372862"/>
                      </a:cubicBezTo>
                      <a:cubicBezTo>
                        <a:pt x="679056" y="328531"/>
                        <a:pt x="602502" y="358458"/>
                        <a:pt x="665826" y="337352"/>
                      </a:cubicBezTo>
                      <a:cubicBezTo>
                        <a:pt x="698671" y="304506"/>
                        <a:pt x="676614" y="324241"/>
                        <a:pt x="736847" y="284086"/>
                      </a:cubicBezTo>
                      <a:lnTo>
                        <a:pt x="790113" y="248575"/>
                      </a:lnTo>
                      <a:cubicBezTo>
                        <a:pt x="798991" y="242657"/>
                        <a:pt x="806840" y="234783"/>
                        <a:pt x="816746" y="230820"/>
                      </a:cubicBezTo>
                      <a:cubicBezTo>
                        <a:pt x="869822" y="209588"/>
                        <a:pt x="846016" y="218103"/>
                        <a:pt x="887767" y="204187"/>
                      </a:cubicBezTo>
                      <a:cubicBezTo>
                        <a:pt x="920613" y="171341"/>
                        <a:pt x="898556" y="191076"/>
                        <a:pt x="958789" y="150921"/>
                      </a:cubicBezTo>
                      <a:cubicBezTo>
                        <a:pt x="967667" y="145002"/>
                        <a:pt x="975300" y="136539"/>
                        <a:pt x="985422" y="133165"/>
                      </a:cubicBezTo>
                      <a:lnTo>
                        <a:pt x="1038688" y="115410"/>
                      </a:lnTo>
                      <a:cubicBezTo>
                        <a:pt x="1056381" y="109512"/>
                        <a:pt x="1082990" y="99885"/>
                        <a:pt x="1100831" y="97655"/>
                      </a:cubicBezTo>
                      <a:cubicBezTo>
                        <a:pt x="1136190" y="93235"/>
                        <a:pt x="1171852" y="91736"/>
                        <a:pt x="1207363" y="88777"/>
                      </a:cubicBezTo>
                      <a:cubicBezTo>
                        <a:pt x="1236924" y="78923"/>
                        <a:pt x="1243182" y="75614"/>
                        <a:pt x="1278385" y="71022"/>
                      </a:cubicBezTo>
                      <a:cubicBezTo>
                        <a:pt x="1331529" y="64090"/>
                        <a:pt x="1438183" y="53266"/>
                        <a:pt x="1438183" y="53266"/>
                      </a:cubicBezTo>
                      <a:lnTo>
                        <a:pt x="1704513" y="62144"/>
                      </a:lnTo>
                      <a:cubicBezTo>
                        <a:pt x="1916013" y="70125"/>
                        <a:pt x="1843614" y="58006"/>
                        <a:pt x="1953088" y="79899"/>
                      </a:cubicBezTo>
                      <a:lnTo>
                        <a:pt x="2361461" y="71022"/>
                      </a:lnTo>
                      <a:cubicBezTo>
                        <a:pt x="2379448" y="70330"/>
                        <a:pt x="2397264" y="66510"/>
                        <a:pt x="2414727" y="62144"/>
                      </a:cubicBezTo>
                      <a:cubicBezTo>
                        <a:pt x="2432884" y="57605"/>
                        <a:pt x="2450238" y="50307"/>
                        <a:pt x="2467993" y="44389"/>
                      </a:cubicBezTo>
                      <a:cubicBezTo>
                        <a:pt x="2476871" y="41430"/>
                        <a:pt x="2485450" y="37346"/>
                        <a:pt x="2494626" y="35511"/>
                      </a:cubicBezTo>
                      <a:lnTo>
                        <a:pt x="2539014" y="26633"/>
                      </a:lnTo>
                      <a:cubicBezTo>
                        <a:pt x="2556724" y="23413"/>
                        <a:pt x="2574817" y="22121"/>
                        <a:pt x="2592280" y="17755"/>
                      </a:cubicBezTo>
                      <a:cubicBezTo>
                        <a:pt x="2610437" y="13216"/>
                        <a:pt x="2645546" y="0"/>
                        <a:pt x="2645546" y="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Flèche droite 15"/>
              <p:cNvSpPr/>
              <p:nvPr/>
            </p:nvSpPr>
            <p:spPr>
              <a:xfrm>
                <a:off x="5224482" y="2981965"/>
                <a:ext cx="432048" cy="221057"/>
              </a:xfrm>
              <a:prstGeom prst="rightArrow">
                <a:avLst/>
              </a:prstGeom>
              <a:solidFill>
                <a:srgbClr val="FFFF0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orme libre 23"/>
              <p:cNvSpPr/>
              <p:nvPr/>
            </p:nvSpPr>
            <p:spPr>
              <a:xfrm>
                <a:off x="3373515" y="2219417"/>
                <a:ext cx="1908699" cy="1180731"/>
              </a:xfrm>
              <a:custGeom>
                <a:avLst/>
                <a:gdLst>
                  <a:gd name="connsiteX0" fmla="*/ 0 w 1908699"/>
                  <a:gd name="connsiteY0" fmla="*/ 1180731 h 1180731"/>
                  <a:gd name="connsiteX1" fmla="*/ 213064 w 1908699"/>
                  <a:gd name="connsiteY1" fmla="*/ 1171853 h 1180731"/>
                  <a:gd name="connsiteX2" fmla="*/ 266330 w 1908699"/>
                  <a:gd name="connsiteY2" fmla="*/ 1145220 h 1180731"/>
                  <a:gd name="connsiteX3" fmla="*/ 319596 w 1908699"/>
                  <a:gd name="connsiteY3" fmla="*/ 1127465 h 1180731"/>
                  <a:gd name="connsiteX4" fmla="*/ 346229 w 1908699"/>
                  <a:gd name="connsiteY4" fmla="*/ 1109709 h 1180731"/>
                  <a:gd name="connsiteX5" fmla="*/ 435005 w 1908699"/>
                  <a:gd name="connsiteY5" fmla="*/ 1083076 h 1180731"/>
                  <a:gd name="connsiteX6" fmla="*/ 488271 w 1908699"/>
                  <a:gd name="connsiteY6" fmla="*/ 1056443 h 1180731"/>
                  <a:gd name="connsiteX7" fmla="*/ 532660 w 1908699"/>
                  <a:gd name="connsiteY7" fmla="*/ 1020933 h 1180731"/>
                  <a:gd name="connsiteX8" fmla="*/ 568170 w 1908699"/>
                  <a:gd name="connsiteY8" fmla="*/ 976544 h 1180731"/>
                  <a:gd name="connsiteX9" fmla="*/ 594803 w 1908699"/>
                  <a:gd name="connsiteY9" fmla="*/ 958789 h 1180731"/>
                  <a:gd name="connsiteX10" fmla="*/ 603681 w 1908699"/>
                  <a:gd name="connsiteY10" fmla="*/ 932156 h 1180731"/>
                  <a:gd name="connsiteX11" fmla="*/ 639192 w 1908699"/>
                  <a:gd name="connsiteY11" fmla="*/ 896645 h 1180731"/>
                  <a:gd name="connsiteX12" fmla="*/ 674702 w 1908699"/>
                  <a:gd name="connsiteY12" fmla="*/ 816746 h 1180731"/>
                  <a:gd name="connsiteX13" fmla="*/ 710213 w 1908699"/>
                  <a:gd name="connsiteY13" fmla="*/ 781235 h 1180731"/>
                  <a:gd name="connsiteX14" fmla="*/ 736846 w 1908699"/>
                  <a:gd name="connsiteY14" fmla="*/ 727969 h 1180731"/>
                  <a:gd name="connsiteX15" fmla="*/ 745724 w 1908699"/>
                  <a:gd name="connsiteY15" fmla="*/ 701336 h 1180731"/>
                  <a:gd name="connsiteX16" fmla="*/ 736846 w 1908699"/>
                  <a:gd name="connsiteY16" fmla="*/ 443884 h 1180731"/>
                  <a:gd name="connsiteX17" fmla="*/ 719091 w 1908699"/>
                  <a:gd name="connsiteY17" fmla="*/ 390618 h 1180731"/>
                  <a:gd name="connsiteX18" fmla="*/ 692458 w 1908699"/>
                  <a:gd name="connsiteY18" fmla="*/ 337352 h 1180731"/>
                  <a:gd name="connsiteX19" fmla="*/ 674702 w 1908699"/>
                  <a:gd name="connsiteY19" fmla="*/ 319597 h 1180731"/>
                  <a:gd name="connsiteX20" fmla="*/ 621436 w 1908699"/>
                  <a:gd name="connsiteY20" fmla="*/ 248575 h 1180731"/>
                  <a:gd name="connsiteX21" fmla="*/ 594803 w 1908699"/>
                  <a:gd name="connsiteY21" fmla="*/ 204187 h 1180731"/>
                  <a:gd name="connsiteX22" fmla="*/ 585926 w 1908699"/>
                  <a:gd name="connsiteY22" fmla="*/ 177554 h 1180731"/>
                  <a:gd name="connsiteX23" fmla="*/ 594803 w 1908699"/>
                  <a:gd name="connsiteY23" fmla="*/ 53266 h 1180731"/>
                  <a:gd name="connsiteX24" fmla="*/ 639192 w 1908699"/>
                  <a:gd name="connsiteY24" fmla="*/ 17756 h 1180731"/>
                  <a:gd name="connsiteX25" fmla="*/ 692458 w 1908699"/>
                  <a:gd name="connsiteY25" fmla="*/ 0 h 1180731"/>
                  <a:gd name="connsiteX26" fmla="*/ 870011 w 1908699"/>
                  <a:gd name="connsiteY26" fmla="*/ 17756 h 1180731"/>
                  <a:gd name="connsiteX27" fmla="*/ 923277 w 1908699"/>
                  <a:gd name="connsiteY27" fmla="*/ 35511 h 1180731"/>
                  <a:gd name="connsiteX28" fmla="*/ 967666 w 1908699"/>
                  <a:gd name="connsiteY28" fmla="*/ 62144 h 1180731"/>
                  <a:gd name="connsiteX29" fmla="*/ 985421 w 1908699"/>
                  <a:gd name="connsiteY29" fmla="*/ 79900 h 1180731"/>
                  <a:gd name="connsiteX30" fmla="*/ 1012054 w 1908699"/>
                  <a:gd name="connsiteY30" fmla="*/ 97655 h 1180731"/>
                  <a:gd name="connsiteX31" fmla="*/ 1047565 w 1908699"/>
                  <a:gd name="connsiteY31" fmla="*/ 177554 h 1180731"/>
                  <a:gd name="connsiteX32" fmla="*/ 1056442 w 1908699"/>
                  <a:gd name="connsiteY32" fmla="*/ 204187 h 1180731"/>
                  <a:gd name="connsiteX33" fmla="*/ 1074198 w 1908699"/>
                  <a:gd name="connsiteY33" fmla="*/ 346230 h 1180731"/>
                  <a:gd name="connsiteX34" fmla="*/ 1083075 w 1908699"/>
                  <a:gd name="connsiteY34" fmla="*/ 390618 h 1180731"/>
                  <a:gd name="connsiteX35" fmla="*/ 1100831 w 1908699"/>
                  <a:gd name="connsiteY35" fmla="*/ 443884 h 1180731"/>
                  <a:gd name="connsiteX36" fmla="*/ 1145219 w 1908699"/>
                  <a:gd name="connsiteY36" fmla="*/ 488272 h 1180731"/>
                  <a:gd name="connsiteX37" fmla="*/ 1180730 w 1908699"/>
                  <a:gd name="connsiteY37" fmla="*/ 523783 h 1180731"/>
                  <a:gd name="connsiteX38" fmla="*/ 1260629 w 1908699"/>
                  <a:gd name="connsiteY38" fmla="*/ 550416 h 1180731"/>
                  <a:gd name="connsiteX39" fmla="*/ 1313895 w 1908699"/>
                  <a:gd name="connsiteY39" fmla="*/ 568171 h 1180731"/>
                  <a:gd name="connsiteX40" fmla="*/ 1491448 w 1908699"/>
                  <a:gd name="connsiteY40" fmla="*/ 585927 h 1180731"/>
                  <a:gd name="connsiteX41" fmla="*/ 1553592 w 1908699"/>
                  <a:gd name="connsiteY41" fmla="*/ 603682 h 1180731"/>
                  <a:gd name="connsiteX42" fmla="*/ 1597980 w 1908699"/>
                  <a:gd name="connsiteY42" fmla="*/ 612560 h 1180731"/>
                  <a:gd name="connsiteX43" fmla="*/ 1624613 w 1908699"/>
                  <a:gd name="connsiteY43" fmla="*/ 621437 h 1180731"/>
                  <a:gd name="connsiteX44" fmla="*/ 1908699 w 1908699"/>
                  <a:gd name="connsiteY44" fmla="*/ 630315 h 118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08699" h="1180731">
                    <a:moveTo>
                      <a:pt x="0" y="1180731"/>
                    </a:moveTo>
                    <a:cubicBezTo>
                      <a:pt x="71021" y="1177772"/>
                      <a:pt x="142175" y="1177104"/>
                      <a:pt x="213064" y="1171853"/>
                    </a:cubicBezTo>
                    <a:cubicBezTo>
                      <a:pt x="242202" y="1169695"/>
                      <a:pt x="240596" y="1156657"/>
                      <a:pt x="266330" y="1145220"/>
                    </a:cubicBezTo>
                    <a:cubicBezTo>
                      <a:pt x="283433" y="1137619"/>
                      <a:pt x="319596" y="1127465"/>
                      <a:pt x="319596" y="1127465"/>
                    </a:cubicBezTo>
                    <a:cubicBezTo>
                      <a:pt x="328474" y="1121546"/>
                      <a:pt x="336422" y="1113912"/>
                      <a:pt x="346229" y="1109709"/>
                    </a:cubicBezTo>
                    <a:cubicBezTo>
                      <a:pt x="380976" y="1094817"/>
                      <a:pt x="399187" y="1106954"/>
                      <a:pt x="435005" y="1083076"/>
                    </a:cubicBezTo>
                    <a:cubicBezTo>
                      <a:pt x="469424" y="1060130"/>
                      <a:pt x="451516" y="1068695"/>
                      <a:pt x="488271" y="1056443"/>
                    </a:cubicBezTo>
                    <a:cubicBezTo>
                      <a:pt x="531152" y="1013564"/>
                      <a:pt x="476652" y="1065740"/>
                      <a:pt x="532660" y="1020933"/>
                    </a:cubicBezTo>
                    <a:cubicBezTo>
                      <a:pt x="576585" y="985793"/>
                      <a:pt x="522030" y="1022684"/>
                      <a:pt x="568170" y="976544"/>
                    </a:cubicBezTo>
                    <a:cubicBezTo>
                      <a:pt x="575715" y="968999"/>
                      <a:pt x="585925" y="964707"/>
                      <a:pt x="594803" y="958789"/>
                    </a:cubicBezTo>
                    <a:cubicBezTo>
                      <a:pt x="597762" y="949911"/>
                      <a:pt x="598242" y="939771"/>
                      <a:pt x="603681" y="932156"/>
                    </a:cubicBezTo>
                    <a:cubicBezTo>
                      <a:pt x="613411" y="918534"/>
                      <a:pt x="639192" y="896645"/>
                      <a:pt x="639192" y="896645"/>
                    </a:cubicBezTo>
                    <a:cubicBezTo>
                      <a:pt x="651347" y="860179"/>
                      <a:pt x="651681" y="843603"/>
                      <a:pt x="674702" y="816746"/>
                    </a:cubicBezTo>
                    <a:cubicBezTo>
                      <a:pt x="685596" y="804036"/>
                      <a:pt x="710213" y="781235"/>
                      <a:pt x="710213" y="781235"/>
                    </a:cubicBezTo>
                    <a:cubicBezTo>
                      <a:pt x="732528" y="714292"/>
                      <a:pt x="702427" y="796808"/>
                      <a:pt x="736846" y="727969"/>
                    </a:cubicBezTo>
                    <a:cubicBezTo>
                      <a:pt x="741031" y="719599"/>
                      <a:pt x="742765" y="710214"/>
                      <a:pt x="745724" y="701336"/>
                    </a:cubicBezTo>
                    <a:cubicBezTo>
                      <a:pt x="742765" y="615519"/>
                      <a:pt x="744179" y="529439"/>
                      <a:pt x="736846" y="443884"/>
                    </a:cubicBezTo>
                    <a:cubicBezTo>
                      <a:pt x="735248" y="425237"/>
                      <a:pt x="725009" y="408373"/>
                      <a:pt x="719091" y="390618"/>
                    </a:cubicBezTo>
                    <a:cubicBezTo>
                      <a:pt x="709715" y="362491"/>
                      <a:pt x="712124" y="361934"/>
                      <a:pt x="692458" y="337352"/>
                    </a:cubicBezTo>
                    <a:cubicBezTo>
                      <a:pt x="687229" y="330816"/>
                      <a:pt x="679724" y="326293"/>
                      <a:pt x="674702" y="319597"/>
                    </a:cubicBezTo>
                    <a:cubicBezTo>
                      <a:pt x="614468" y="239285"/>
                      <a:pt x="662158" y="289297"/>
                      <a:pt x="621436" y="248575"/>
                    </a:cubicBezTo>
                    <a:cubicBezTo>
                      <a:pt x="596289" y="173129"/>
                      <a:pt x="631361" y="265117"/>
                      <a:pt x="594803" y="204187"/>
                    </a:cubicBezTo>
                    <a:cubicBezTo>
                      <a:pt x="589988" y="196163"/>
                      <a:pt x="588885" y="186432"/>
                      <a:pt x="585926" y="177554"/>
                    </a:cubicBezTo>
                    <a:cubicBezTo>
                      <a:pt x="588885" y="136125"/>
                      <a:pt x="587149" y="94089"/>
                      <a:pt x="594803" y="53266"/>
                    </a:cubicBezTo>
                    <a:cubicBezTo>
                      <a:pt x="596480" y="44323"/>
                      <a:pt x="635709" y="19304"/>
                      <a:pt x="639192" y="17756"/>
                    </a:cubicBezTo>
                    <a:cubicBezTo>
                      <a:pt x="656295" y="10155"/>
                      <a:pt x="692458" y="0"/>
                      <a:pt x="692458" y="0"/>
                    </a:cubicBezTo>
                    <a:cubicBezTo>
                      <a:pt x="714437" y="1832"/>
                      <a:pt x="836161" y="10502"/>
                      <a:pt x="870011" y="17756"/>
                    </a:cubicBezTo>
                    <a:cubicBezTo>
                      <a:pt x="888311" y="21677"/>
                      <a:pt x="923277" y="35511"/>
                      <a:pt x="923277" y="35511"/>
                    </a:cubicBezTo>
                    <a:cubicBezTo>
                      <a:pt x="968271" y="80503"/>
                      <a:pt x="910037" y="27565"/>
                      <a:pt x="967666" y="62144"/>
                    </a:cubicBezTo>
                    <a:cubicBezTo>
                      <a:pt x="974843" y="66450"/>
                      <a:pt x="978885" y="74671"/>
                      <a:pt x="985421" y="79900"/>
                    </a:cubicBezTo>
                    <a:cubicBezTo>
                      <a:pt x="993752" y="86565"/>
                      <a:pt x="1003176" y="91737"/>
                      <a:pt x="1012054" y="97655"/>
                    </a:cubicBezTo>
                    <a:cubicBezTo>
                      <a:pt x="1040190" y="139859"/>
                      <a:pt x="1026436" y="114168"/>
                      <a:pt x="1047565" y="177554"/>
                    </a:cubicBezTo>
                    <a:lnTo>
                      <a:pt x="1056442" y="204187"/>
                    </a:lnTo>
                    <a:cubicBezTo>
                      <a:pt x="1064585" y="285615"/>
                      <a:pt x="1061960" y="278917"/>
                      <a:pt x="1074198" y="346230"/>
                    </a:cubicBezTo>
                    <a:cubicBezTo>
                      <a:pt x="1076897" y="361076"/>
                      <a:pt x="1079105" y="376061"/>
                      <a:pt x="1083075" y="390618"/>
                    </a:cubicBezTo>
                    <a:cubicBezTo>
                      <a:pt x="1087999" y="408674"/>
                      <a:pt x="1090449" y="428311"/>
                      <a:pt x="1100831" y="443884"/>
                    </a:cubicBezTo>
                    <a:cubicBezTo>
                      <a:pt x="1135026" y="495177"/>
                      <a:pt x="1099187" y="448816"/>
                      <a:pt x="1145219" y="488272"/>
                    </a:cubicBezTo>
                    <a:cubicBezTo>
                      <a:pt x="1157929" y="499166"/>
                      <a:pt x="1164849" y="518489"/>
                      <a:pt x="1180730" y="523783"/>
                    </a:cubicBezTo>
                    <a:lnTo>
                      <a:pt x="1260629" y="550416"/>
                    </a:lnTo>
                    <a:cubicBezTo>
                      <a:pt x="1260634" y="550418"/>
                      <a:pt x="1313889" y="568170"/>
                      <a:pt x="1313895" y="568171"/>
                    </a:cubicBezTo>
                    <a:cubicBezTo>
                      <a:pt x="1426280" y="580659"/>
                      <a:pt x="1367107" y="574623"/>
                      <a:pt x="1491448" y="585927"/>
                    </a:cubicBezTo>
                    <a:cubicBezTo>
                      <a:pt x="1521105" y="595812"/>
                      <a:pt x="1520153" y="596251"/>
                      <a:pt x="1553592" y="603682"/>
                    </a:cubicBezTo>
                    <a:cubicBezTo>
                      <a:pt x="1568322" y="606955"/>
                      <a:pt x="1583341" y="608900"/>
                      <a:pt x="1597980" y="612560"/>
                    </a:cubicBezTo>
                    <a:cubicBezTo>
                      <a:pt x="1607058" y="614830"/>
                      <a:pt x="1615319" y="620344"/>
                      <a:pt x="1624613" y="621437"/>
                    </a:cubicBezTo>
                    <a:cubicBezTo>
                      <a:pt x="1732337" y="634110"/>
                      <a:pt x="1796745" y="630315"/>
                      <a:pt x="1908699" y="630315"/>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droite 16"/>
              <p:cNvSpPr/>
              <p:nvPr/>
            </p:nvSpPr>
            <p:spPr>
              <a:xfrm rot="14848905">
                <a:off x="3845027" y="2450447"/>
                <a:ext cx="432048" cy="221057"/>
              </a:xfrm>
              <a:prstGeom prst="rightArrow">
                <a:avLst/>
              </a:prstGeom>
              <a:solidFill>
                <a:srgbClr val="FFFF0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4016029" y="2944567"/>
                <a:ext cx="144016" cy="141053"/>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droite 14"/>
              <p:cNvSpPr/>
              <p:nvPr/>
            </p:nvSpPr>
            <p:spPr>
              <a:xfrm rot="464501">
                <a:off x="4611058" y="2715257"/>
                <a:ext cx="432048" cy="221057"/>
              </a:xfrm>
              <a:prstGeom prst="rightArrow">
                <a:avLst/>
              </a:prstGeom>
              <a:solidFill>
                <a:srgbClr val="FFFF0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lèche droite 18"/>
              <p:cNvSpPr/>
              <p:nvPr/>
            </p:nvSpPr>
            <p:spPr>
              <a:xfrm>
                <a:off x="4601574" y="2985671"/>
                <a:ext cx="432048" cy="221057"/>
              </a:xfrm>
              <a:prstGeom prst="rightArrow">
                <a:avLst/>
              </a:prstGeom>
              <a:solidFill>
                <a:srgbClr val="FFFF0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a:off x="4128583" y="3138886"/>
                <a:ext cx="144016" cy="141053"/>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 name="ZoneTexte 19"/>
            <p:cNvSpPr txBox="1"/>
            <p:nvPr/>
          </p:nvSpPr>
          <p:spPr>
            <a:xfrm rot="263017">
              <a:off x="2859082" y="4235909"/>
              <a:ext cx="355856" cy="523220"/>
            </a:xfrm>
            <a:prstGeom prst="rect">
              <a:avLst/>
            </a:prstGeom>
            <a:noFill/>
          </p:spPr>
          <p:txBody>
            <a:bodyPr wrap="square" rtlCol="0">
              <a:spAutoFit/>
            </a:bodyPr>
            <a:lstStyle/>
            <a:p>
              <a:r>
                <a:rPr lang="fr-FR" sz="2800" dirty="0"/>
                <a:t>X</a:t>
              </a:r>
            </a:p>
          </p:txBody>
        </p:sp>
        <p:sp>
          <p:nvSpPr>
            <p:cNvPr id="27" name="ZoneTexte 26"/>
            <p:cNvSpPr txBox="1"/>
            <p:nvPr/>
          </p:nvSpPr>
          <p:spPr>
            <a:xfrm>
              <a:off x="3470036" y="2856019"/>
              <a:ext cx="2201701" cy="584775"/>
            </a:xfrm>
            <a:prstGeom prst="rect">
              <a:avLst/>
            </a:prstGeom>
            <a:noFill/>
          </p:spPr>
          <p:txBody>
            <a:bodyPr wrap="square" rtlCol="0">
              <a:spAutoFit/>
            </a:bodyPr>
            <a:lstStyle/>
            <a:p>
              <a:pPr algn="ctr"/>
              <a:r>
                <a:rPr lang="fr-FR" sz="1600" dirty="0"/>
                <a:t>séquence répétée 4 fois en 2 locus</a:t>
              </a:r>
            </a:p>
          </p:txBody>
        </p:sp>
        <p:sp>
          <p:nvSpPr>
            <p:cNvPr id="31" name="Forme libre 30"/>
            <p:cNvSpPr/>
            <p:nvPr/>
          </p:nvSpPr>
          <p:spPr>
            <a:xfrm>
              <a:off x="5001603" y="4291896"/>
              <a:ext cx="2663301" cy="335372"/>
            </a:xfrm>
            <a:custGeom>
              <a:avLst/>
              <a:gdLst>
                <a:gd name="connsiteX0" fmla="*/ 0 w 2663301"/>
                <a:gd name="connsiteY0" fmla="*/ 35511 h 335372"/>
                <a:gd name="connsiteX1" fmla="*/ 71021 w 2663301"/>
                <a:gd name="connsiteY1" fmla="*/ 17756 h 335372"/>
                <a:gd name="connsiteX2" fmla="*/ 186431 w 2663301"/>
                <a:gd name="connsiteY2" fmla="*/ 8878 h 335372"/>
                <a:gd name="connsiteX3" fmla="*/ 230819 w 2663301"/>
                <a:gd name="connsiteY3" fmla="*/ 0 h 335372"/>
                <a:gd name="connsiteX4" fmla="*/ 497150 w 2663301"/>
                <a:gd name="connsiteY4" fmla="*/ 8878 h 335372"/>
                <a:gd name="connsiteX5" fmla="*/ 523783 w 2663301"/>
                <a:gd name="connsiteY5" fmla="*/ 17756 h 335372"/>
                <a:gd name="connsiteX6" fmla="*/ 559293 w 2663301"/>
                <a:gd name="connsiteY6" fmla="*/ 26633 h 335372"/>
                <a:gd name="connsiteX7" fmla="*/ 639192 w 2663301"/>
                <a:gd name="connsiteY7" fmla="*/ 44389 h 335372"/>
                <a:gd name="connsiteX8" fmla="*/ 719091 w 2663301"/>
                <a:gd name="connsiteY8" fmla="*/ 71022 h 335372"/>
                <a:gd name="connsiteX9" fmla="*/ 745724 w 2663301"/>
                <a:gd name="connsiteY9" fmla="*/ 79899 h 335372"/>
                <a:gd name="connsiteX10" fmla="*/ 825623 w 2663301"/>
                <a:gd name="connsiteY10" fmla="*/ 97655 h 335372"/>
                <a:gd name="connsiteX11" fmla="*/ 870012 w 2663301"/>
                <a:gd name="connsiteY11" fmla="*/ 115410 h 335372"/>
                <a:gd name="connsiteX12" fmla="*/ 923278 w 2663301"/>
                <a:gd name="connsiteY12" fmla="*/ 133165 h 335372"/>
                <a:gd name="connsiteX13" fmla="*/ 976544 w 2663301"/>
                <a:gd name="connsiteY13" fmla="*/ 150921 h 335372"/>
                <a:gd name="connsiteX14" fmla="*/ 1003177 w 2663301"/>
                <a:gd name="connsiteY14" fmla="*/ 159798 h 335372"/>
                <a:gd name="connsiteX15" fmla="*/ 1029810 w 2663301"/>
                <a:gd name="connsiteY15" fmla="*/ 168676 h 335372"/>
                <a:gd name="connsiteX16" fmla="*/ 1083076 w 2663301"/>
                <a:gd name="connsiteY16" fmla="*/ 177554 h 335372"/>
                <a:gd name="connsiteX17" fmla="*/ 1109709 w 2663301"/>
                <a:gd name="connsiteY17" fmla="*/ 186431 h 335372"/>
                <a:gd name="connsiteX18" fmla="*/ 1180730 w 2663301"/>
                <a:gd name="connsiteY18" fmla="*/ 195309 h 335372"/>
                <a:gd name="connsiteX19" fmla="*/ 1278385 w 2663301"/>
                <a:gd name="connsiteY19" fmla="*/ 213064 h 335372"/>
                <a:gd name="connsiteX20" fmla="*/ 1340528 w 2663301"/>
                <a:gd name="connsiteY20" fmla="*/ 221942 h 335372"/>
                <a:gd name="connsiteX21" fmla="*/ 1376039 w 2663301"/>
                <a:gd name="connsiteY21" fmla="*/ 230820 h 335372"/>
                <a:gd name="connsiteX22" fmla="*/ 1473693 w 2663301"/>
                <a:gd name="connsiteY22" fmla="*/ 248575 h 335372"/>
                <a:gd name="connsiteX23" fmla="*/ 1509204 w 2663301"/>
                <a:gd name="connsiteY23" fmla="*/ 257453 h 335372"/>
                <a:gd name="connsiteX24" fmla="*/ 1589103 w 2663301"/>
                <a:gd name="connsiteY24" fmla="*/ 266330 h 335372"/>
                <a:gd name="connsiteX25" fmla="*/ 1651247 w 2663301"/>
                <a:gd name="connsiteY25" fmla="*/ 284086 h 335372"/>
                <a:gd name="connsiteX26" fmla="*/ 1722268 w 2663301"/>
                <a:gd name="connsiteY26" fmla="*/ 292963 h 335372"/>
                <a:gd name="connsiteX27" fmla="*/ 1855433 w 2663301"/>
                <a:gd name="connsiteY27" fmla="*/ 310719 h 335372"/>
                <a:gd name="connsiteX28" fmla="*/ 1890944 w 2663301"/>
                <a:gd name="connsiteY28" fmla="*/ 319596 h 335372"/>
                <a:gd name="connsiteX29" fmla="*/ 2663301 w 2663301"/>
                <a:gd name="connsiteY29" fmla="*/ 328474 h 33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63301" h="335372">
                  <a:moveTo>
                    <a:pt x="0" y="35511"/>
                  </a:moveTo>
                  <a:cubicBezTo>
                    <a:pt x="23674" y="29593"/>
                    <a:pt x="46864" y="21207"/>
                    <a:pt x="71021" y="17756"/>
                  </a:cubicBezTo>
                  <a:cubicBezTo>
                    <a:pt x="109217" y="12299"/>
                    <a:pt x="148083" y="13139"/>
                    <a:pt x="186431" y="8878"/>
                  </a:cubicBezTo>
                  <a:cubicBezTo>
                    <a:pt x="201428" y="7212"/>
                    <a:pt x="216023" y="2959"/>
                    <a:pt x="230819" y="0"/>
                  </a:cubicBezTo>
                  <a:cubicBezTo>
                    <a:pt x="319596" y="2959"/>
                    <a:pt x="408486" y="3504"/>
                    <a:pt x="497150" y="8878"/>
                  </a:cubicBezTo>
                  <a:cubicBezTo>
                    <a:pt x="506491" y="9444"/>
                    <a:pt x="514785" y="15185"/>
                    <a:pt x="523783" y="17756"/>
                  </a:cubicBezTo>
                  <a:cubicBezTo>
                    <a:pt x="535514" y="21108"/>
                    <a:pt x="547383" y="23986"/>
                    <a:pt x="559293" y="26633"/>
                  </a:cubicBezTo>
                  <a:cubicBezTo>
                    <a:pt x="591882" y="33875"/>
                    <a:pt x="608259" y="35109"/>
                    <a:pt x="639192" y="44389"/>
                  </a:cubicBezTo>
                  <a:cubicBezTo>
                    <a:pt x="639242" y="44404"/>
                    <a:pt x="705750" y="66575"/>
                    <a:pt x="719091" y="71022"/>
                  </a:cubicBezTo>
                  <a:cubicBezTo>
                    <a:pt x="727969" y="73981"/>
                    <a:pt x="736548" y="78064"/>
                    <a:pt x="745724" y="79899"/>
                  </a:cubicBezTo>
                  <a:cubicBezTo>
                    <a:pt x="763319" y="83418"/>
                    <a:pt x="806813" y="91385"/>
                    <a:pt x="825623" y="97655"/>
                  </a:cubicBezTo>
                  <a:cubicBezTo>
                    <a:pt x="840741" y="102694"/>
                    <a:pt x="855035" y="109964"/>
                    <a:pt x="870012" y="115410"/>
                  </a:cubicBezTo>
                  <a:cubicBezTo>
                    <a:pt x="887601" y="121806"/>
                    <a:pt x="905523" y="127247"/>
                    <a:pt x="923278" y="133165"/>
                  </a:cubicBezTo>
                  <a:lnTo>
                    <a:pt x="976544" y="150921"/>
                  </a:lnTo>
                  <a:lnTo>
                    <a:pt x="1003177" y="159798"/>
                  </a:lnTo>
                  <a:cubicBezTo>
                    <a:pt x="1012055" y="162757"/>
                    <a:pt x="1020579" y="167138"/>
                    <a:pt x="1029810" y="168676"/>
                  </a:cubicBezTo>
                  <a:cubicBezTo>
                    <a:pt x="1047565" y="171635"/>
                    <a:pt x="1065504" y="173649"/>
                    <a:pt x="1083076" y="177554"/>
                  </a:cubicBezTo>
                  <a:cubicBezTo>
                    <a:pt x="1092211" y="179584"/>
                    <a:pt x="1100502" y="184757"/>
                    <a:pt x="1109709" y="186431"/>
                  </a:cubicBezTo>
                  <a:cubicBezTo>
                    <a:pt x="1133182" y="190699"/>
                    <a:pt x="1157112" y="191935"/>
                    <a:pt x="1180730" y="195309"/>
                  </a:cubicBezTo>
                  <a:cubicBezTo>
                    <a:pt x="1284307" y="210106"/>
                    <a:pt x="1186647" y="197775"/>
                    <a:pt x="1278385" y="213064"/>
                  </a:cubicBezTo>
                  <a:cubicBezTo>
                    <a:pt x="1299025" y="216504"/>
                    <a:pt x="1319941" y="218199"/>
                    <a:pt x="1340528" y="221942"/>
                  </a:cubicBezTo>
                  <a:cubicBezTo>
                    <a:pt x="1352532" y="224125"/>
                    <a:pt x="1364128" y="228173"/>
                    <a:pt x="1376039" y="230820"/>
                  </a:cubicBezTo>
                  <a:cubicBezTo>
                    <a:pt x="1461717" y="249859"/>
                    <a:pt x="1377343" y="229304"/>
                    <a:pt x="1473693" y="248575"/>
                  </a:cubicBezTo>
                  <a:cubicBezTo>
                    <a:pt x="1485657" y="250968"/>
                    <a:pt x="1497145" y="255598"/>
                    <a:pt x="1509204" y="257453"/>
                  </a:cubicBezTo>
                  <a:cubicBezTo>
                    <a:pt x="1535689" y="261528"/>
                    <a:pt x="1562470" y="263371"/>
                    <a:pt x="1589103" y="266330"/>
                  </a:cubicBezTo>
                  <a:cubicBezTo>
                    <a:pt x="1610211" y="273366"/>
                    <a:pt x="1628953" y="280370"/>
                    <a:pt x="1651247" y="284086"/>
                  </a:cubicBezTo>
                  <a:cubicBezTo>
                    <a:pt x="1674780" y="288008"/>
                    <a:pt x="1698594" y="290004"/>
                    <a:pt x="1722268" y="292963"/>
                  </a:cubicBezTo>
                  <a:cubicBezTo>
                    <a:pt x="1804391" y="313494"/>
                    <a:pt x="1705708" y="290756"/>
                    <a:pt x="1855433" y="310719"/>
                  </a:cubicBezTo>
                  <a:cubicBezTo>
                    <a:pt x="1867527" y="312332"/>
                    <a:pt x="1878850" y="317983"/>
                    <a:pt x="1890944" y="319596"/>
                  </a:cubicBezTo>
                  <a:cubicBezTo>
                    <a:pt x="2110251" y="348836"/>
                    <a:pt x="2659978" y="328474"/>
                    <a:pt x="2663301" y="328474"/>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Forme libre 39"/>
            <p:cNvSpPr/>
            <p:nvPr/>
          </p:nvSpPr>
          <p:spPr>
            <a:xfrm>
              <a:off x="5122936" y="4443717"/>
              <a:ext cx="2663301" cy="335372"/>
            </a:xfrm>
            <a:custGeom>
              <a:avLst/>
              <a:gdLst>
                <a:gd name="connsiteX0" fmla="*/ 0 w 2663301"/>
                <a:gd name="connsiteY0" fmla="*/ 35511 h 335372"/>
                <a:gd name="connsiteX1" fmla="*/ 71021 w 2663301"/>
                <a:gd name="connsiteY1" fmla="*/ 17756 h 335372"/>
                <a:gd name="connsiteX2" fmla="*/ 186431 w 2663301"/>
                <a:gd name="connsiteY2" fmla="*/ 8878 h 335372"/>
                <a:gd name="connsiteX3" fmla="*/ 230819 w 2663301"/>
                <a:gd name="connsiteY3" fmla="*/ 0 h 335372"/>
                <a:gd name="connsiteX4" fmla="*/ 497150 w 2663301"/>
                <a:gd name="connsiteY4" fmla="*/ 8878 h 335372"/>
                <a:gd name="connsiteX5" fmla="*/ 523783 w 2663301"/>
                <a:gd name="connsiteY5" fmla="*/ 17756 h 335372"/>
                <a:gd name="connsiteX6" fmla="*/ 559293 w 2663301"/>
                <a:gd name="connsiteY6" fmla="*/ 26633 h 335372"/>
                <a:gd name="connsiteX7" fmla="*/ 639192 w 2663301"/>
                <a:gd name="connsiteY7" fmla="*/ 44389 h 335372"/>
                <a:gd name="connsiteX8" fmla="*/ 719091 w 2663301"/>
                <a:gd name="connsiteY8" fmla="*/ 71022 h 335372"/>
                <a:gd name="connsiteX9" fmla="*/ 745724 w 2663301"/>
                <a:gd name="connsiteY9" fmla="*/ 79899 h 335372"/>
                <a:gd name="connsiteX10" fmla="*/ 825623 w 2663301"/>
                <a:gd name="connsiteY10" fmla="*/ 97655 h 335372"/>
                <a:gd name="connsiteX11" fmla="*/ 870012 w 2663301"/>
                <a:gd name="connsiteY11" fmla="*/ 115410 h 335372"/>
                <a:gd name="connsiteX12" fmla="*/ 923278 w 2663301"/>
                <a:gd name="connsiteY12" fmla="*/ 133165 h 335372"/>
                <a:gd name="connsiteX13" fmla="*/ 976544 w 2663301"/>
                <a:gd name="connsiteY13" fmla="*/ 150921 h 335372"/>
                <a:gd name="connsiteX14" fmla="*/ 1003177 w 2663301"/>
                <a:gd name="connsiteY14" fmla="*/ 159798 h 335372"/>
                <a:gd name="connsiteX15" fmla="*/ 1029810 w 2663301"/>
                <a:gd name="connsiteY15" fmla="*/ 168676 h 335372"/>
                <a:gd name="connsiteX16" fmla="*/ 1083076 w 2663301"/>
                <a:gd name="connsiteY16" fmla="*/ 177554 h 335372"/>
                <a:gd name="connsiteX17" fmla="*/ 1109709 w 2663301"/>
                <a:gd name="connsiteY17" fmla="*/ 186431 h 335372"/>
                <a:gd name="connsiteX18" fmla="*/ 1180730 w 2663301"/>
                <a:gd name="connsiteY18" fmla="*/ 195309 h 335372"/>
                <a:gd name="connsiteX19" fmla="*/ 1278385 w 2663301"/>
                <a:gd name="connsiteY19" fmla="*/ 213064 h 335372"/>
                <a:gd name="connsiteX20" fmla="*/ 1340528 w 2663301"/>
                <a:gd name="connsiteY20" fmla="*/ 221942 h 335372"/>
                <a:gd name="connsiteX21" fmla="*/ 1376039 w 2663301"/>
                <a:gd name="connsiteY21" fmla="*/ 230820 h 335372"/>
                <a:gd name="connsiteX22" fmla="*/ 1473693 w 2663301"/>
                <a:gd name="connsiteY22" fmla="*/ 248575 h 335372"/>
                <a:gd name="connsiteX23" fmla="*/ 1509204 w 2663301"/>
                <a:gd name="connsiteY23" fmla="*/ 257453 h 335372"/>
                <a:gd name="connsiteX24" fmla="*/ 1589103 w 2663301"/>
                <a:gd name="connsiteY24" fmla="*/ 266330 h 335372"/>
                <a:gd name="connsiteX25" fmla="*/ 1651247 w 2663301"/>
                <a:gd name="connsiteY25" fmla="*/ 284086 h 335372"/>
                <a:gd name="connsiteX26" fmla="*/ 1722268 w 2663301"/>
                <a:gd name="connsiteY26" fmla="*/ 292963 h 335372"/>
                <a:gd name="connsiteX27" fmla="*/ 1855433 w 2663301"/>
                <a:gd name="connsiteY27" fmla="*/ 310719 h 335372"/>
                <a:gd name="connsiteX28" fmla="*/ 1890944 w 2663301"/>
                <a:gd name="connsiteY28" fmla="*/ 319596 h 335372"/>
                <a:gd name="connsiteX29" fmla="*/ 2663301 w 2663301"/>
                <a:gd name="connsiteY29" fmla="*/ 328474 h 33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63301" h="335372">
                  <a:moveTo>
                    <a:pt x="0" y="35511"/>
                  </a:moveTo>
                  <a:cubicBezTo>
                    <a:pt x="23674" y="29593"/>
                    <a:pt x="46864" y="21207"/>
                    <a:pt x="71021" y="17756"/>
                  </a:cubicBezTo>
                  <a:cubicBezTo>
                    <a:pt x="109217" y="12299"/>
                    <a:pt x="148083" y="13139"/>
                    <a:pt x="186431" y="8878"/>
                  </a:cubicBezTo>
                  <a:cubicBezTo>
                    <a:pt x="201428" y="7212"/>
                    <a:pt x="216023" y="2959"/>
                    <a:pt x="230819" y="0"/>
                  </a:cubicBezTo>
                  <a:cubicBezTo>
                    <a:pt x="319596" y="2959"/>
                    <a:pt x="408486" y="3504"/>
                    <a:pt x="497150" y="8878"/>
                  </a:cubicBezTo>
                  <a:cubicBezTo>
                    <a:pt x="506491" y="9444"/>
                    <a:pt x="514785" y="15185"/>
                    <a:pt x="523783" y="17756"/>
                  </a:cubicBezTo>
                  <a:cubicBezTo>
                    <a:pt x="535514" y="21108"/>
                    <a:pt x="547383" y="23986"/>
                    <a:pt x="559293" y="26633"/>
                  </a:cubicBezTo>
                  <a:cubicBezTo>
                    <a:pt x="591882" y="33875"/>
                    <a:pt x="608259" y="35109"/>
                    <a:pt x="639192" y="44389"/>
                  </a:cubicBezTo>
                  <a:cubicBezTo>
                    <a:pt x="639242" y="44404"/>
                    <a:pt x="705750" y="66575"/>
                    <a:pt x="719091" y="71022"/>
                  </a:cubicBezTo>
                  <a:cubicBezTo>
                    <a:pt x="727969" y="73981"/>
                    <a:pt x="736548" y="78064"/>
                    <a:pt x="745724" y="79899"/>
                  </a:cubicBezTo>
                  <a:cubicBezTo>
                    <a:pt x="763319" y="83418"/>
                    <a:pt x="806813" y="91385"/>
                    <a:pt x="825623" y="97655"/>
                  </a:cubicBezTo>
                  <a:cubicBezTo>
                    <a:pt x="840741" y="102694"/>
                    <a:pt x="855035" y="109964"/>
                    <a:pt x="870012" y="115410"/>
                  </a:cubicBezTo>
                  <a:cubicBezTo>
                    <a:pt x="887601" y="121806"/>
                    <a:pt x="905523" y="127247"/>
                    <a:pt x="923278" y="133165"/>
                  </a:cubicBezTo>
                  <a:lnTo>
                    <a:pt x="976544" y="150921"/>
                  </a:lnTo>
                  <a:lnTo>
                    <a:pt x="1003177" y="159798"/>
                  </a:lnTo>
                  <a:cubicBezTo>
                    <a:pt x="1012055" y="162757"/>
                    <a:pt x="1020579" y="167138"/>
                    <a:pt x="1029810" y="168676"/>
                  </a:cubicBezTo>
                  <a:cubicBezTo>
                    <a:pt x="1047565" y="171635"/>
                    <a:pt x="1065504" y="173649"/>
                    <a:pt x="1083076" y="177554"/>
                  </a:cubicBezTo>
                  <a:cubicBezTo>
                    <a:pt x="1092211" y="179584"/>
                    <a:pt x="1100502" y="184757"/>
                    <a:pt x="1109709" y="186431"/>
                  </a:cubicBezTo>
                  <a:cubicBezTo>
                    <a:pt x="1133182" y="190699"/>
                    <a:pt x="1157112" y="191935"/>
                    <a:pt x="1180730" y="195309"/>
                  </a:cubicBezTo>
                  <a:cubicBezTo>
                    <a:pt x="1284307" y="210106"/>
                    <a:pt x="1186647" y="197775"/>
                    <a:pt x="1278385" y="213064"/>
                  </a:cubicBezTo>
                  <a:cubicBezTo>
                    <a:pt x="1299025" y="216504"/>
                    <a:pt x="1319941" y="218199"/>
                    <a:pt x="1340528" y="221942"/>
                  </a:cubicBezTo>
                  <a:cubicBezTo>
                    <a:pt x="1352532" y="224125"/>
                    <a:pt x="1364128" y="228173"/>
                    <a:pt x="1376039" y="230820"/>
                  </a:cubicBezTo>
                  <a:cubicBezTo>
                    <a:pt x="1461717" y="249859"/>
                    <a:pt x="1377343" y="229304"/>
                    <a:pt x="1473693" y="248575"/>
                  </a:cubicBezTo>
                  <a:cubicBezTo>
                    <a:pt x="1485657" y="250968"/>
                    <a:pt x="1497145" y="255598"/>
                    <a:pt x="1509204" y="257453"/>
                  </a:cubicBezTo>
                  <a:cubicBezTo>
                    <a:pt x="1535689" y="261528"/>
                    <a:pt x="1562470" y="263371"/>
                    <a:pt x="1589103" y="266330"/>
                  </a:cubicBezTo>
                  <a:cubicBezTo>
                    <a:pt x="1610211" y="273366"/>
                    <a:pt x="1628953" y="280370"/>
                    <a:pt x="1651247" y="284086"/>
                  </a:cubicBezTo>
                  <a:cubicBezTo>
                    <a:pt x="1674780" y="288008"/>
                    <a:pt x="1698594" y="290004"/>
                    <a:pt x="1722268" y="292963"/>
                  </a:cubicBezTo>
                  <a:cubicBezTo>
                    <a:pt x="1804391" y="313494"/>
                    <a:pt x="1705708" y="290756"/>
                    <a:pt x="1855433" y="310719"/>
                  </a:cubicBezTo>
                  <a:cubicBezTo>
                    <a:pt x="1867527" y="312332"/>
                    <a:pt x="1878850" y="317983"/>
                    <a:pt x="1890944" y="319596"/>
                  </a:cubicBezTo>
                  <a:cubicBezTo>
                    <a:pt x="2110251" y="348836"/>
                    <a:pt x="2659978" y="328474"/>
                    <a:pt x="2663301" y="328474"/>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Forme libre 43"/>
            <p:cNvSpPr/>
            <p:nvPr/>
          </p:nvSpPr>
          <p:spPr>
            <a:xfrm>
              <a:off x="5252460" y="4330000"/>
              <a:ext cx="1695635" cy="640470"/>
            </a:xfrm>
            <a:custGeom>
              <a:avLst/>
              <a:gdLst>
                <a:gd name="connsiteX0" fmla="*/ 0 w 1695635"/>
                <a:gd name="connsiteY0" fmla="*/ 631223 h 640470"/>
                <a:gd name="connsiteX1" fmla="*/ 239697 w 1695635"/>
                <a:gd name="connsiteY1" fmla="*/ 631223 h 640470"/>
                <a:gd name="connsiteX2" fmla="*/ 266330 w 1695635"/>
                <a:gd name="connsiteY2" fmla="*/ 622345 h 640470"/>
                <a:gd name="connsiteX3" fmla="*/ 301841 w 1695635"/>
                <a:gd name="connsiteY3" fmla="*/ 613468 h 640470"/>
                <a:gd name="connsiteX4" fmla="*/ 355107 w 1695635"/>
                <a:gd name="connsiteY4" fmla="*/ 595712 h 640470"/>
                <a:gd name="connsiteX5" fmla="*/ 381740 w 1695635"/>
                <a:gd name="connsiteY5" fmla="*/ 586835 h 640470"/>
                <a:gd name="connsiteX6" fmla="*/ 417251 w 1695635"/>
                <a:gd name="connsiteY6" fmla="*/ 577957 h 640470"/>
                <a:gd name="connsiteX7" fmla="*/ 470517 w 1695635"/>
                <a:gd name="connsiteY7" fmla="*/ 569079 h 640470"/>
                <a:gd name="connsiteX8" fmla="*/ 523783 w 1695635"/>
                <a:gd name="connsiteY8" fmla="*/ 551324 h 640470"/>
                <a:gd name="connsiteX9" fmla="*/ 577049 w 1695635"/>
                <a:gd name="connsiteY9" fmla="*/ 515813 h 640470"/>
                <a:gd name="connsiteX10" fmla="*/ 585926 w 1695635"/>
                <a:gd name="connsiteY10" fmla="*/ 489180 h 640470"/>
                <a:gd name="connsiteX11" fmla="*/ 612559 w 1695635"/>
                <a:gd name="connsiteY11" fmla="*/ 471425 h 640470"/>
                <a:gd name="connsiteX12" fmla="*/ 648070 w 1695635"/>
                <a:gd name="connsiteY12" fmla="*/ 435914 h 640470"/>
                <a:gd name="connsiteX13" fmla="*/ 665826 w 1695635"/>
                <a:gd name="connsiteY13" fmla="*/ 418159 h 640470"/>
                <a:gd name="connsiteX14" fmla="*/ 692459 w 1695635"/>
                <a:gd name="connsiteY14" fmla="*/ 373771 h 640470"/>
                <a:gd name="connsiteX15" fmla="*/ 701336 w 1695635"/>
                <a:gd name="connsiteY15" fmla="*/ 347138 h 640470"/>
                <a:gd name="connsiteX16" fmla="*/ 736847 w 1695635"/>
                <a:gd name="connsiteY16" fmla="*/ 284994 h 640470"/>
                <a:gd name="connsiteX17" fmla="*/ 763480 w 1695635"/>
                <a:gd name="connsiteY17" fmla="*/ 231728 h 640470"/>
                <a:gd name="connsiteX18" fmla="*/ 816746 w 1695635"/>
                <a:gd name="connsiteY18" fmla="*/ 205095 h 640470"/>
                <a:gd name="connsiteX19" fmla="*/ 843379 w 1695635"/>
                <a:gd name="connsiteY19" fmla="*/ 187340 h 640470"/>
                <a:gd name="connsiteX20" fmla="*/ 914400 w 1695635"/>
                <a:gd name="connsiteY20" fmla="*/ 169584 h 640470"/>
                <a:gd name="connsiteX21" fmla="*/ 949911 w 1695635"/>
                <a:gd name="connsiteY21" fmla="*/ 160707 h 640470"/>
                <a:gd name="connsiteX22" fmla="*/ 976544 w 1695635"/>
                <a:gd name="connsiteY22" fmla="*/ 151829 h 640470"/>
                <a:gd name="connsiteX23" fmla="*/ 1083076 w 1695635"/>
                <a:gd name="connsiteY23" fmla="*/ 134074 h 640470"/>
                <a:gd name="connsiteX24" fmla="*/ 1118587 w 1695635"/>
                <a:gd name="connsiteY24" fmla="*/ 125196 h 640470"/>
                <a:gd name="connsiteX25" fmla="*/ 1171853 w 1695635"/>
                <a:gd name="connsiteY25" fmla="*/ 107441 h 640470"/>
                <a:gd name="connsiteX26" fmla="*/ 1189608 w 1695635"/>
                <a:gd name="connsiteY26" fmla="*/ 89685 h 640470"/>
                <a:gd name="connsiteX27" fmla="*/ 1313895 w 1695635"/>
                <a:gd name="connsiteY27" fmla="*/ 54175 h 640470"/>
                <a:gd name="connsiteX28" fmla="*/ 1340528 w 1695635"/>
                <a:gd name="connsiteY28" fmla="*/ 45297 h 640470"/>
                <a:gd name="connsiteX29" fmla="*/ 1411550 w 1695635"/>
                <a:gd name="connsiteY29" fmla="*/ 27542 h 640470"/>
                <a:gd name="connsiteX30" fmla="*/ 1535837 w 1695635"/>
                <a:gd name="connsiteY30" fmla="*/ 909 h 640470"/>
                <a:gd name="connsiteX31" fmla="*/ 1695635 w 1695635"/>
                <a:gd name="connsiteY31" fmla="*/ 909 h 64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95635" h="640470">
                  <a:moveTo>
                    <a:pt x="0" y="631223"/>
                  </a:moveTo>
                  <a:cubicBezTo>
                    <a:pt x="119975" y="641221"/>
                    <a:pt x="109542" y="645685"/>
                    <a:pt x="239697" y="631223"/>
                  </a:cubicBezTo>
                  <a:cubicBezTo>
                    <a:pt x="248998" y="630190"/>
                    <a:pt x="257332" y="624916"/>
                    <a:pt x="266330" y="622345"/>
                  </a:cubicBezTo>
                  <a:cubicBezTo>
                    <a:pt x="278062" y="618993"/>
                    <a:pt x="290154" y="616974"/>
                    <a:pt x="301841" y="613468"/>
                  </a:cubicBezTo>
                  <a:cubicBezTo>
                    <a:pt x="319768" y="608090"/>
                    <a:pt x="337352" y="601630"/>
                    <a:pt x="355107" y="595712"/>
                  </a:cubicBezTo>
                  <a:cubicBezTo>
                    <a:pt x="363985" y="592753"/>
                    <a:pt x="372662" y="589105"/>
                    <a:pt x="381740" y="586835"/>
                  </a:cubicBezTo>
                  <a:cubicBezTo>
                    <a:pt x="393577" y="583876"/>
                    <a:pt x="405287" y="580350"/>
                    <a:pt x="417251" y="577957"/>
                  </a:cubicBezTo>
                  <a:cubicBezTo>
                    <a:pt x="434902" y="574427"/>
                    <a:pt x="453054" y="573445"/>
                    <a:pt x="470517" y="569079"/>
                  </a:cubicBezTo>
                  <a:cubicBezTo>
                    <a:pt x="488674" y="564540"/>
                    <a:pt x="508211" y="561706"/>
                    <a:pt x="523783" y="551324"/>
                  </a:cubicBezTo>
                  <a:lnTo>
                    <a:pt x="577049" y="515813"/>
                  </a:lnTo>
                  <a:cubicBezTo>
                    <a:pt x="580008" y="506935"/>
                    <a:pt x="580080" y="496487"/>
                    <a:pt x="585926" y="489180"/>
                  </a:cubicBezTo>
                  <a:cubicBezTo>
                    <a:pt x="592591" y="480848"/>
                    <a:pt x="604458" y="478369"/>
                    <a:pt x="612559" y="471425"/>
                  </a:cubicBezTo>
                  <a:cubicBezTo>
                    <a:pt x="625269" y="460531"/>
                    <a:pt x="636233" y="447751"/>
                    <a:pt x="648070" y="435914"/>
                  </a:cubicBezTo>
                  <a:lnTo>
                    <a:pt x="665826" y="418159"/>
                  </a:lnTo>
                  <a:cubicBezTo>
                    <a:pt x="690973" y="342713"/>
                    <a:pt x="655901" y="434701"/>
                    <a:pt x="692459" y="373771"/>
                  </a:cubicBezTo>
                  <a:cubicBezTo>
                    <a:pt x="697274" y="365747"/>
                    <a:pt x="697650" y="355739"/>
                    <a:pt x="701336" y="347138"/>
                  </a:cubicBezTo>
                  <a:cubicBezTo>
                    <a:pt x="748020" y="238207"/>
                    <a:pt x="692276" y="374136"/>
                    <a:pt x="736847" y="284994"/>
                  </a:cubicBezTo>
                  <a:cubicBezTo>
                    <a:pt x="751287" y="256114"/>
                    <a:pt x="738040" y="257168"/>
                    <a:pt x="763480" y="231728"/>
                  </a:cubicBezTo>
                  <a:cubicBezTo>
                    <a:pt x="788920" y="206288"/>
                    <a:pt x="787866" y="219535"/>
                    <a:pt x="816746" y="205095"/>
                  </a:cubicBezTo>
                  <a:cubicBezTo>
                    <a:pt x="826289" y="200323"/>
                    <a:pt x="833352" y="190986"/>
                    <a:pt x="843379" y="187340"/>
                  </a:cubicBezTo>
                  <a:cubicBezTo>
                    <a:pt x="866312" y="179001"/>
                    <a:pt x="890726" y="175502"/>
                    <a:pt x="914400" y="169584"/>
                  </a:cubicBezTo>
                  <a:cubicBezTo>
                    <a:pt x="926237" y="166625"/>
                    <a:pt x="938336" y="164566"/>
                    <a:pt x="949911" y="160707"/>
                  </a:cubicBezTo>
                  <a:cubicBezTo>
                    <a:pt x="958789" y="157748"/>
                    <a:pt x="967466" y="154099"/>
                    <a:pt x="976544" y="151829"/>
                  </a:cubicBezTo>
                  <a:cubicBezTo>
                    <a:pt x="1025622" y="139559"/>
                    <a:pt x="1027945" y="144098"/>
                    <a:pt x="1083076" y="134074"/>
                  </a:cubicBezTo>
                  <a:cubicBezTo>
                    <a:pt x="1095081" y="131891"/>
                    <a:pt x="1106900" y="128702"/>
                    <a:pt x="1118587" y="125196"/>
                  </a:cubicBezTo>
                  <a:cubicBezTo>
                    <a:pt x="1136513" y="119818"/>
                    <a:pt x="1171853" y="107441"/>
                    <a:pt x="1171853" y="107441"/>
                  </a:cubicBezTo>
                  <a:cubicBezTo>
                    <a:pt x="1177771" y="101522"/>
                    <a:pt x="1182122" y="93428"/>
                    <a:pt x="1189608" y="89685"/>
                  </a:cubicBezTo>
                  <a:cubicBezTo>
                    <a:pt x="1223805" y="72586"/>
                    <a:pt x="1279763" y="65553"/>
                    <a:pt x="1313895" y="54175"/>
                  </a:cubicBezTo>
                  <a:cubicBezTo>
                    <a:pt x="1322773" y="51216"/>
                    <a:pt x="1331500" y="47759"/>
                    <a:pt x="1340528" y="45297"/>
                  </a:cubicBezTo>
                  <a:cubicBezTo>
                    <a:pt x="1364071" y="38876"/>
                    <a:pt x="1388400" y="35259"/>
                    <a:pt x="1411550" y="27542"/>
                  </a:cubicBezTo>
                  <a:cubicBezTo>
                    <a:pt x="1466826" y="9116"/>
                    <a:pt x="1472535" y="3344"/>
                    <a:pt x="1535837" y="909"/>
                  </a:cubicBezTo>
                  <a:cubicBezTo>
                    <a:pt x="1589064" y="-1138"/>
                    <a:pt x="1642369" y="909"/>
                    <a:pt x="1695635" y="909"/>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Flèche droite 37"/>
            <p:cNvSpPr/>
            <p:nvPr/>
          </p:nvSpPr>
          <p:spPr>
            <a:xfrm rot="20729676">
              <a:off x="6447576" y="4260044"/>
              <a:ext cx="432048" cy="221057"/>
            </a:xfrm>
            <a:prstGeom prst="rightArrow">
              <a:avLst/>
            </a:prstGeom>
            <a:solidFill>
              <a:srgbClr val="FFFF0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5956261" y="4496811"/>
              <a:ext cx="144016" cy="141053"/>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ZoneTexte 46"/>
            <p:cNvSpPr txBox="1"/>
            <p:nvPr/>
          </p:nvSpPr>
          <p:spPr>
            <a:xfrm>
              <a:off x="2102640" y="5291916"/>
              <a:ext cx="1868739" cy="369332"/>
            </a:xfrm>
            <a:prstGeom prst="rect">
              <a:avLst/>
            </a:prstGeom>
            <a:noFill/>
          </p:spPr>
          <p:txBody>
            <a:bodyPr wrap="square" rtlCol="0">
              <a:spAutoFit/>
            </a:bodyPr>
            <a:lstStyle/>
            <a:p>
              <a:pPr algn="ctr"/>
              <a:r>
                <a:rPr lang="fr-FR" b="1" dirty="0"/>
                <a:t>mésappariement</a:t>
              </a:r>
            </a:p>
          </p:txBody>
        </p:sp>
        <p:sp>
          <p:nvSpPr>
            <p:cNvPr id="52" name="ZoneTexte 51"/>
            <p:cNvSpPr txBox="1"/>
            <p:nvPr/>
          </p:nvSpPr>
          <p:spPr>
            <a:xfrm>
              <a:off x="5053332" y="5291916"/>
              <a:ext cx="2559841" cy="369332"/>
            </a:xfrm>
            <a:prstGeom prst="rect">
              <a:avLst/>
            </a:prstGeom>
            <a:noFill/>
          </p:spPr>
          <p:txBody>
            <a:bodyPr wrap="square" rtlCol="0">
              <a:spAutoFit/>
            </a:bodyPr>
            <a:lstStyle/>
            <a:p>
              <a:pPr algn="ctr"/>
              <a:r>
                <a:rPr lang="fr-FR" b="1" dirty="0"/>
                <a:t>recombinaison inégale</a:t>
              </a:r>
            </a:p>
          </p:txBody>
        </p:sp>
        <p:sp>
          <p:nvSpPr>
            <p:cNvPr id="33" name="Flèche droite 32"/>
            <p:cNvSpPr/>
            <p:nvPr/>
          </p:nvSpPr>
          <p:spPr>
            <a:xfrm rot="20878243">
              <a:off x="7761528" y="3416414"/>
              <a:ext cx="432048" cy="221057"/>
            </a:xfrm>
            <a:prstGeom prst="rightArrow">
              <a:avLst/>
            </a:prstGeom>
            <a:solidFill>
              <a:srgbClr val="FFFF0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Forme libre 3"/>
            <p:cNvSpPr/>
            <p:nvPr/>
          </p:nvSpPr>
          <p:spPr>
            <a:xfrm>
              <a:off x="5299969" y="3746377"/>
              <a:ext cx="2068497" cy="1056442"/>
            </a:xfrm>
            <a:custGeom>
              <a:avLst/>
              <a:gdLst>
                <a:gd name="connsiteX0" fmla="*/ 0 w 2068497"/>
                <a:gd name="connsiteY0" fmla="*/ 1056442 h 1056442"/>
                <a:gd name="connsiteX1" fmla="*/ 88777 w 2068497"/>
                <a:gd name="connsiteY1" fmla="*/ 1047565 h 1056442"/>
                <a:gd name="connsiteX2" fmla="*/ 133165 w 2068497"/>
                <a:gd name="connsiteY2" fmla="*/ 1038687 h 1056442"/>
                <a:gd name="connsiteX3" fmla="*/ 275208 w 2068497"/>
                <a:gd name="connsiteY3" fmla="*/ 1029809 h 1056442"/>
                <a:gd name="connsiteX4" fmla="*/ 310718 w 2068497"/>
                <a:gd name="connsiteY4" fmla="*/ 1020932 h 1056442"/>
                <a:gd name="connsiteX5" fmla="*/ 408373 w 2068497"/>
                <a:gd name="connsiteY5" fmla="*/ 1003176 h 1056442"/>
                <a:gd name="connsiteX6" fmla="*/ 435006 w 2068497"/>
                <a:gd name="connsiteY6" fmla="*/ 994299 h 1056442"/>
                <a:gd name="connsiteX7" fmla="*/ 470516 w 2068497"/>
                <a:gd name="connsiteY7" fmla="*/ 949910 h 1056442"/>
                <a:gd name="connsiteX8" fmla="*/ 479394 w 2068497"/>
                <a:gd name="connsiteY8" fmla="*/ 923277 h 1056442"/>
                <a:gd name="connsiteX9" fmla="*/ 506027 w 2068497"/>
                <a:gd name="connsiteY9" fmla="*/ 896644 h 1056442"/>
                <a:gd name="connsiteX10" fmla="*/ 541538 w 2068497"/>
                <a:gd name="connsiteY10" fmla="*/ 825623 h 1056442"/>
                <a:gd name="connsiteX11" fmla="*/ 559293 w 2068497"/>
                <a:gd name="connsiteY11" fmla="*/ 772357 h 1056442"/>
                <a:gd name="connsiteX12" fmla="*/ 568171 w 2068497"/>
                <a:gd name="connsiteY12" fmla="*/ 745724 h 1056442"/>
                <a:gd name="connsiteX13" fmla="*/ 585926 w 2068497"/>
                <a:gd name="connsiteY13" fmla="*/ 719091 h 1056442"/>
                <a:gd name="connsiteX14" fmla="*/ 603681 w 2068497"/>
                <a:gd name="connsiteY14" fmla="*/ 665825 h 1056442"/>
                <a:gd name="connsiteX15" fmla="*/ 639192 w 2068497"/>
                <a:gd name="connsiteY15" fmla="*/ 630314 h 1056442"/>
                <a:gd name="connsiteX16" fmla="*/ 674703 w 2068497"/>
                <a:gd name="connsiteY16" fmla="*/ 577048 h 1056442"/>
                <a:gd name="connsiteX17" fmla="*/ 692458 w 2068497"/>
                <a:gd name="connsiteY17" fmla="*/ 550415 h 1056442"/>
                <a:gd name="connsiteX18" fmla="*/ 736847 w 2068497"/>
                <a:gd name="connsiteY18" fmla="*/ 506027 h 1056442"/>
                <a:gd name="connsiteX19" fmla="*/ 763480 w 2068497"/>
                <a:gd name="connsiteY19" fmla="*/ 479394 h 1056442"/>
                <a:gd name="connsiteX20" fmla="*/ 781235 w 2068497"/>
                <a:gd name="connsiteY20" fmla="*/ 452761 h 1056442"/>
                <a:gd name="connsiteX21" fmla="*/ 807868 w 2068497"/>
                <a:gd name="connsiteY21" fmla="*/ 435006 h 1056442"/>
                <a:gd name="connsiteX22" fmla="*/ 825623 w 2068497"/>
                <a:gd name="connsiteY22" fmla="*/ 417250 h 1056442"/>
                <a:gd name="connsiteX23" fmla="*/ 878889 w 2068497"/>
                <a:gd name="connsiteY23" fmla="*/ 399495 h 1056442"/>
                <a:gd name="connsiteX24" fmla="*/ 958788 w 2068497"/>
                <a:gd name="connsiteY24" fmla="*/ 372862 h 1056442"/>
                <a:gd name="connsiteX25" fmla="*/ 1012054 w 2068497"/>
                <a:gd name="connsiteY25" fmla="*/ 355106 h 1056442"/>
                <a:gd name="connsiteX26" fmla="*/ 1038687 w 2068497"/>
                <a:gd name="connsiteY26" fmla="*/ 346229 h 1056442"/>
                <a:gd name="connsiteX27" fmla="*/ 1118586 w 2068497"/>
                <a:gd name="connsiteY27" fmla="*/ 310718 h 1056442"/>
                <a:gd name="connsiteX28" fmla="*/ 1145219 w 2068497"/>
                <a:gd name="connsiteY28" fmla="*/ 301840 h 1056442"/>
                <a:gd name="connsiteX29" fmla="*/ 1171852 w 2068497"/>
                <a:gd name="connsiteY29" fmla="*/ 292963 h 1056442"/>
                <a:gd name="connsiteX30" fmla="*/ 1216241 w 2068497"/>
                <a:gd name="connsiteY30" fmla="*/ 266330 h 1056442"/>
                <a:gd name="connsiteX31" fmla="*/ 1269507 w 2068497"/>
                <a:gd name="connsiteY31" fmla="*/ 230819 h 1056442"/>
                <a:gd name="connsiteX32" fmla="*/ 1331650 w 2068497"/>
                <a:gd name="connsiteY32" fmla="*/ 204186 h 1056442"/>
                <a:gd name="connsiteX33" fmla="*/ 1402672 w 2068497"/>
                <a:gd name="connsiteY33" fmla="*/ 186431 h 1056442"/>
                <a:gd name="connsiteX34" fmla="*/ 1438182 w 2068497"/>
                <a:gd name="connsiteY34" fmla="*/ 177553 h 1056442"/>
                <a:gd name="connsiteX35" fmla="*/ 1491448 w 2068497"/>
                <a:gd name="connsiteY35" fmla="*/ 150920 h 1056442"/>
                <a:gd name="connsiteX36" fmla="*/ 1544714 w 2068497"/>
                <a:gd name="connsiteY36" fmla="*/ 133165 h 1056442"/>
                <a:gd name="connsiteX37" fmla="*/ 1571348 w 2068497"/>
                <a:gd name="connsiteY37" fmla="*/ 124287 h 1056442"/>
                <a:gd name="connsiteX38" fmla="*/ 1597981 w 2068497"/>
                <a:gd name="connsiteY38" fmla="*/ 106532 h 1056442"/>
                <a:gd name="connsiteX39" fmla="*/ 1651247 w 2068497"/>
                <a:gd name="connsiteY39" fmla="*/ 88776 h 1056442"/>
                <a:gd name="connsiteX40" fmla="*/ 1677880 w 2068497"/>
                <a:gd name="connsiteY40" fmla="*/ 79899 h 1056442"/>
                <a:gd name="connsiteX41" fmla="*/ 1704513 w 2068497"/>
                <a:gd name="connsiteY41" fmla="*/ 71021 h 1056442"/>
                <a:gd name="connsiteX42" fmla="*/ 1837678 w 2068497"/>
                <a:gd name="connsiteY42" fmla="*/ 53266 h 1056442"/>
                <a:gd name="connsiteX43" fmla="*/ 1979720 w 2068497"/>
                <a:gd name="connsiteY43" fmla="*/ 35510 h 1056442"/>
                <a:gd name="connsiteX44" fmla="*/ 2050742 w 2068497"/>
                <a:gd name="connsiteY44" fmla="*/ 17755 h 1056442"/>
                <a:gd name="connsiteX45" fmla="*/ 2068497 w 2068497"/>
                <a:gd name="connsiteY45" fmla="*/ 0 h 105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68497" h="1056442">
                  <a:moveTo>
                    <a:pt x="0" y="1056442"/>
                  </a:moveTo>
                  <a:cubicBezTo>
                    <a:pt x="29592" y="1053483"/>
                    <a:pt x="59298" y="1051495"/>
                    <a:pt x="88777" y="1047565"/>
                  </a:cubicBezTo>
                  <a:cubicBezTo>
                    <a:pt x="103734" y="1045571"/>
                    <a:pt x="118144" y="1040118"/>
                    <a:pt x="133165" y="1038687"/>
                  </a:cubicBezTo>
                  <a:cubicBezTo>
                    <a:pt x="180391" y="1034189"/>
                    <a:pt x="227860" y="1032768"/>
                    <a:pt x="275208" y="1029809"/>
                  </a:cubicBezTo>
                  <a:cubicBezTo>
                    <a:pt x="287045" y="1026850"/>
                    <a:pt x="298754" y="1023325"/>
                    <a:pt x="310718" y="1020932"/>
                  </a:cubicBezTo>
                  <a:cubicBezTo>
                    <a:pt x="350296" y="1013016"/>
                    <a:pt x="370285" y="1012698"/>
                    <a:pt x="408373" y="1003176"/>
                  </a:cubicBezTo>
                  <a:cubicBezTo>
                    <a:pt x="417451" y="1000906"/>
                    <a:pt x="426128" y="997258"/>
                    <a:pt x="435006" y="994299"/>
                  </a:cubicBezTo>
                  <a:cubicBezTo>
                    <a:pt x="451520" y="977784"/>
                    <a:pt x="459317" y="972308"/>
                    <a:pt x="470516" y="949910"/>
                  </a:cubicBezTo>
                  <a:cubicBezTo>
                    <a:pt x="474701" y="941540"/>
                    <a:pt x="474203" y="931063"/>
                    <a:pt x="479394" y="923277"/>
                  </a:cubicBezTo>
                  <a:cubicBezTo>
                    <a:pt x="486358" y="912831"/>
                    <a:pt x="497149" y="905522"/>
                    <a:pt x="506027" y="896644"/>
                  </a:cubicBezTo>
                  <a:cubicBezTo>
                    <a:pt x="526429" y="835437"/>
                    <a:pt x="510548" y="856612"/>
                    <a:pt x="541538" y="825623"/>
                  </a:cubicBezTo>
                  <a:lnTo>
                    <a:pt x="559293" y="772357"/>
                  </a:lnTo>
                  <a:cubicBezTo>
                    <a:pt x="562252" y="763479"/>
                    <a:pt x="562980" y="753510"/>
                    <a:pt x="568171" y="745724"/>
                  </a:cubicBezTo>
                  <a:cubicBezTo>
                    <a:pt x="574089" y="736846"/>
                    <a:pt x="581593" y="728841"/>
                    <a:pt x="585926" y="719091"/>
                  </a:cubicBezTo>
                  <a:cubicBezTo>
                    <a:pt x="593527" y="701988"/>
                    <a:pt x="590447" y="679059"/>
                    <a:pt x="603681" y="665825"/>
                  </a:cubicBezTo>
                  <a:cubicBezTo>
                    <a:pt x="615518" y="653988"/>
                    <a:pt x="629906" y="644243"/>
                    <a:pt x="639192" y="630314"/>
                  </a:cubicBezTo>
                  <a:lnTo>
                    <a:pt x="674703" y="577048"/>
                  </a:lnTo>
                  <a:cubicBezTo>
                    <a:pt x="680621" y="568170"/>
                    <a:pt x="684913" y="557959"/>
                    <a:pt x="692458" y="550415"/>
                  </a:cubicBezTo>
                  <a:lnTo>
                    <a:pt x="736847" y="506027"/>
                  </a:lnTo>
                  <a:cubicBezTo>
                    <a:pt x="745725" y="497149"/>
                    <a:pt x="756516" y="489840"/>
                    <a:pt x="763480" y="479394"/>
                  </a:cubicBezTo>
                  <a:cubicBezTo>
                    <a:pt x="769398" y="470516"/>
                    <a:pt x="773690" y="460306"/>
                    <a:pt x="781235" y="452761"/>
                  </a:cubicBezTo>
                  <a:cubicBezTo>
                    <a:pt x="788780" y="445216"/>
                    <a:pt x="799537" y="441671"/>
                    <a:pt x="807868" y="435006"/>
                  </a:cubicBezTo>
                  <a:cubicBezTo>
                    <a:pt x="814404" y="429777"/>
                    <a:pt x="818137" y="420993"/>
                    <a:pt x="825623" y="417250"/>
                  </a:cubicBezTo>
                  <a:cubicBezTo>
                    <a:pt x="842363" y="408880"/>
                    <a:pt x="861134" y="405413"/>
                    <a:pt x="878889" y="399495"/>
                  </a:cubicBezTo>
                  <a:lnTo>
                    <a:pt x="958788" y="372862"/>
                  </a:lnTo>
                  <a:lnTo>
                    <a:pt x="1012054" y="355106"/>
                  </a:lnTo>
                  <a:lnTo>
                    <a:pt x="1038687" y="346229"/>
                  </a:lnTo>
                  <a:cubicBezTo>
                    <a:pt x="1080893" y="318091"/>
                    <a:pt x="1055197" y="331848"/>
                    <a:pt x="1118586" y="310718"/>
                  </a:cubicBezTo>
                  <a:lnTo>
                    <a:pt x="1145219" y="301840"/>
                  </a:lnTo>
                  <a:lnTo>
                    <a:pt x="1171852" y="292963"/>
                  </a:lnTo>
                  <a:cubicBezTo>
                    <a:pt x="1211689" y="253126"/>
                    <a:pt x="1164379" y="295142"/>
                    <a:pt x="1216241" y="266330"/>
                  </a:cubicBezTo>
                  <a:cubicBezTo>
                    <a:pt x="1234895" y="255967"/>
                    <a:pt x="1249263" y="237567"/>
                    <a:pt x="1269507" y="230819"/>
                  </a:cubicBezTo>
                  <a:cubicBezTo>
                    <a:pt x="1331966" y="209998"/>
                    <a:pt x="1254859" y="237097"/>
                    <a:pt x="1331650" y="204186"/>
                  </a:cubicBezTo>
                  <a:cubicBezTo>
                    <a:pt x="1357281" y="193201"/>
                    <a:pt x="1373805" y="192846"/>
                    <a:pt x="1402672" y="186431"/>
                  </a:cubicBezTo>
                  <a:cubicBezTo>
                    <a:pt x="1414582" y="183784"/>
                    <a:pt x="1426450" y="180905"/>
                    <a:pt x="1438182" y="177553"/>
                  </a:cubicBezTo>
                  <a:cubicBezTo>
                    <a:pt x="1506178" y="158125"/>
                    <a:pt x="1421409" y="182048"/>
                    <a:pt x="1491448" y="150920"/>
                  </a:cubicBezTo>
                  <a:cubicBezTo>
                    <a:pt x="1508551" y="143319"/>
                    <a:pt x="1526959" y="139083"/>
                    <a:pt x="1544714" y="133165"/>
                  </a:cubicBezTo>
                  <a:cubicBezTo>
                    <a:pt x="1553592" y="130206"/>
                    <a:pt x="1563561" y="129478"/>
                    <a:pt x="1571348" y="124287"/>
                  </a:cubicBezTo>
                  <a:cubicBezTo>
                    <a:pt x="1580226" y="118369"/>
                    <a:pt x="1588231" y="110865"/>
                    <a:pt x="1597981" y="106532"/>
                  </a:cubicBezTo>
                  <a:cubicBezTo>
                    <a:pt x="1615084" y="98931"/>
                    <a:pt x="1633492" y="94694"/>
                    <a:pt x="1651247" y="88776"/>
                  </a:cubicBezTo>
                  <a:lnTo>
                    <a:pt x="1677880" y="79899"/>
                  </a:lnTo>
                  <a:cubicBezTo>
                    <a:pt x="1686758" y="76940"/>
                    <a:pt x="1695282" y="72559"/>
                    <a:pt x="1704513" y="71021"/>
                  </a:cubicBezTo>
                  <a:cubicBezTo>
                    <a:pt x="1784211" y="57737"/>
                    <a:pt x="1739889" y="64131"/>
                    <a:pt x="1837678" y="53266"/>
                  </a:cubicBezTo>
                  <a:cubicBezTo>
                    <a:pt x="1905568" y="30635"/>
                    <a:pt x="1835794" y="51501"/>
                    <a:pt x="1979720" y="35510"/>
                  </a:cubicBezTo>
                  <a:cubicBezTo>
                    <a:pt x="1987535" y="34642"/>
                    <a:pt x="2038167" y="25300"/>
                    <a:pt x="2050742" y="17755"/>
                  </a:cubicBezTo>
                  <a:cubicBezTo>
                    <a:pt x="2057919" y="13449"/>
                    <a:pt x="2062579" y="5918"/>
                    <a:pt x="2068497" y="0"/>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lèche droite 34"/>
            <p:cNvSpPr/>
            <p:nvPr/>
          </p:nvSpPr>
          <p:spPr>
            <a:xfrm rot="20325474">
              <a:off x="6273859" y="3913019"/>
              <a:ext cx="432048" cy="221057"/>
            </a:xfrm>
            <a:prstGeom prst="rightArrow">
              <a:avLst/>
            </a:prstGeom>
            <a:solidFill>
              <a:srgbClr val="FFFF0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Flèche droite 36"/>
            <p:cNvSpPr/>
            <p:nvPr/>
          </p:nvSpPr>
          <p:spPr>
            <a:xfrm rot="21005377">
              <a:off x="7068838" y="3651711"/>
              <a:ext cx="432048" cy="221057"/>
            </a:xfrm>
            <a:prstGeom prst="rightArrow">
              <a:avLst/>
            </a:prstGeom>
            <a:solidFill>
              <a:srgbClr val="FFFF0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p:cNvSpPr/>
            <p:nvPr/>
          </p:nvSpPr>
          <p:spPr>
            <a:xfrm>
              <a:off x="5866846" y="4336706"/>
              <a:ext cx="144016" cy="141053"/>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0140653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1"/>
          <p:cNvSpPr/>
          <p:nvPr/>
        </p:nvSpPr>
        <p:spPr>
          <a:xfrm>
            <a:off x="3306618" y="2503055"/>
            <a:ext cx="1967346" cy="1099127"/>
          </a:xfrm>
          <a:custGeom>
            <a:avLst/>
            <a:gdLst>
              <a:gd name="connsiteX0" fmla="*/ 942109 w 1967346"/>
              <a:gd name="connsiteY0" fmla="*/ 1099127 h 1099127"/>
              <a:gd name="connsiteX1" fmla="*/ 1043709 w 1967346"/>
              <a:gd name="connsiteY1" fmla="*/ 1080654 h 1099127"/>
              <a:gd name="connsiteX2" fmla="*/ 1099127 w 1967346"/>
              <a:gd name="connsiteY2" fmla="*/ 1043709 h 1099127"/>
              <a:gd name="connsiteX3" fmla="*/ 1182255 w 1967346"/>
              <a:gd name="connsiteY3" fmla="*/ 969818 h 1099127"/>
              <a:gd name="connsiteX4" fmla="*/ 1200727 w 1967346"/>
              <a:gd name="connsiteY4" fmla="*/ 942109 h 1099127"/>
              <a:gd name="connsiteX5" fmla="*/ 1265382 w 1967346"/>
              <a:gd name="connsiteY5" fmla="*/ 858981 h 1099127"/>
              <a:gd name="connsiteX6" fmla="*/ 1283855 w 1967346"/>
              <a:gd name="connsiteY6" fmla="*/ 831272 h 1099127"/>
              <a:gd name="connsiteX7" fmla="*/ 1293091 w 1967346"/>
              <a:gd name="connsiteY7" fmla="*/ 794327 h 1099127"/>
              <a:gd name="connsiteX8" fmla="*/ 1311564 w 1967346"/>
              <a:gd name="connsiteY8" fmla="*/ 738909 h 1099127"/>
              <a:gd name="connsiteX9" fmla="*/ 1330037 w 1967346"/>
              <a:gd name="connsiteY9" fmla="*/ 665018 h 1099127"/>
              <a:gd name="connsiteX10" fmla="*/ 1311564 w 1967346"/>
              <a:gd name="connsiteY10" fmla="*/ 461818 h 1099127"/>
              <a:gd name="connsiteX11" fmla="*/ 1302327 w 1967346"/>
              <a:gd name="connsiteY11" fmla="*/ 434109 h 1099127"/>
              <a:gd name="connsiteX12" fmla="*/ 1283855 w 1967346"/>
              <a:gd name="connsiteY12" fmla="*/ 360218 h 1099127"/>
              <a:gd name="connsiteX13" fmla="*/ 1274618 w 1967346"/>
              <a:gd name="connsiteY13" fmla="*/ 332509 h 1099127"/>
              <a:gd name="connsiteX14" fmla="*/ 1256146 w 1967346"/>
              <a:gd name="connsiteY14" fmla="*/ 304800 h 1099127"/>
              <a:gd name="connsiteX15" fmla="*/ 1246909 w 1967346"/>
              <a:gd name="connsiteY15" fmla="*/ 277090 h 1099127"/>
              <a:gd name="connsiteX16" fmla="*/ 1200727 w 1967346"/>
              <a:gd name="connsiteY16" fmla="*/ 230909 h 1099127"/>
              <a:gd name="connsiteX17" fmla="*/ 1117600 w 1967346"/>
              <a:gd name="connsiteY17" fmla="*/ 166254 h 1099127"/>
              <a:gd name="connsiteX18" fmla="*/ 1062182 w 1967346"/>
              <a:gd name="connsiteY18" fmla="*/ 138545 h 1099127"/>
              <a:gd name="connsiteX19" fmla="*/ 988291 w 1967346"/>
              <a:gd name="connsiteY19" fmla="*/ 101600 h 1099127"/>
              <a:gd name="connsiteX20" fmla="*/ 960582 w 1967346"/>
              <a:gd name="connsiteY20" fmla="*/ 92363 h 1099127"/>
              <a:gd name="connsiteX21" fmla="*/ 932873 w 1967346"/>
              <a:gd name="connsiteY21" fmla="*/ 73890 h 1099127"/>
              <a:gd name="connsiteX22" fmla="*/ 895927 w 1967346"/>
              <a:gd name="connsiteY22" fmla="*/ 64654 h 1099127"/>
              <a:gd name="connsiteX23" fmla="*/ 868218 w 1967346"/>
              <a:gd name="connsiteY23" fmla="*/ 55418 h 1099127"/>
              <a:gd name="connsiteX24" fmla="*/ 766618 w 1967346"/>
              <a:gd name="connsiteY24" fmla="*/ 36945 h 1099127"/>
              <a:gd name="connsiteX25" fmla="*/ 674255 w 1967346"/>
              <a:gd name="connsiteY25" fmla="*/ 18472 h 1099127"/>
              <a:gd name="connsiteX26" fmla="*/ 535709 w 1967346"/>
              <a:gd name="connsiteY26" fmla="*/ 0 h 1099127"/>
              <a:gd name="connsiteX27" fmla="*/ 286327 w 1967346"/>
              <a:gd name="connsiteY27" fmla="*/ 18472 h 1099127"/>
              <a:gd name="connsiteX28" fmla="*/ 249382 w 1967346"/>
              <a:gd name="connsiteY28" fmla="*/ 27709 h 1099127"/>
              <a:gd name="connsiteX29" fmla="*/ 221673 w 1967346"/>
              <a:gd name="connsiteY29" fmla="*/ 46181 h 1099127"/>
              <a:gd name="connsiteX30" fmla="*/ 193964 w 1967346"/>
              <a:gd name="connsiteY30" fmla="*/ 55418 h 1099127"/>
              <a:gd name="connsiteX31" fmla="*/ 157018 w 1967346"/>
              <a:gd name="connsiteY31" fmla="*/ 73890 h 1099127"/>
              <a:gd name="connsiteX32" fmla="*/ 92364 w 1967346"/>
              <a:gd name="connsiteY32" fmla="*/ 110836 h 1099127"/>
              <a:gd name="connsiteX33" fmla="*/ 27709 w 1967346"/>
              <a:gd name="connsiteY33" fmla="*/ 193963 h 1099127"/>
              <a:gd name="connsiteX34" fmla="*/ 0 w 1967346"/>
              <a:gd name="connsiteY34" fmla="*/ 304800 h 1099127"/>
              <a:gd name="connsiteX35" fmla="*/ 27709 w 1967346"/>
              <a:gd name="connsiteY35" fmla="*/ 452581 h 1099127"/>
              <a:gd name="connsiteX36" fmla="*/ 64655 w 1967346"/>
              <a:gd name="connsiteY36" fmla="*/ 508000 h 1099127"/>
              <a:gd name="connsiteX37" fmla="*/ 92364 w 1967346"/>
              <a:gd name="connsiteY37" fmla="*/ 526472 h 1099127"/>
              <a:gd name="connsiteX38" fmla="*/ 138546 w 1967346"/>
              <a:gd name="connsiteY38" fmla="*/ 572654 h 1099127"/>
              <a:gd name="connsiteX39" fmla="*/ 193964 w 1967346"/>
              <a:gd name="connsiteY39" fmla="*/ 628072 h 1099127"/>
              <a:gd name="connsiteX40" fmla="*/ 221673 w 1967346"/>
              <a:gd name="connsiteY40" fmla="*/ 646545 h 1099127"/>
              <a:gd name="connsiteX41" fmla="*/ 249382 w 1967346"/>
              <a:gd name="connsiteY41" fmla="*/ 674254 h 1099127"/>
              <a:gd name="connsiteX42" fmla="*/ 304800 w 1967346"/>
              <a:gd name="connsiteY42" fmla="*/ 701963 h 1099127"/>
              <a:gd name="connsiteX43" fmla="*/ 387927 w 1967346"/>
              <a:gd name="connsiteY43" fmla="*/ 748145 h 1099127"/>
              <a:gd name="connsiteX44" fmla="*/ 424873 w 1967346"/>
              <a:gd name="connsiteY44" fmla="*/ 785090 h 1099127"/>
              <a:gd name="connsiteX45" fmla="*/ 452582 w 1967346"/>
              <a:gd name="connsiteY45" fmla="*/ 812800 h 1099127"/>
              <a:gd name="connsiteX46" fmla="*/ 526473 w 1967346"/>
              <a:gd name="connsiteY46" fmla="*/ 831272 h 1099127"/>
              <a:gd name="connsiteX47" fmla="*/ 554182 w 1967346"/>
              <a:gd name="connsiteY47" fmla="*/ 849745 h 1099127"/>
              <a:gd name="connsiteX48" fmla="*/ 609600 w 1967346"/>
              <a:gd name="connsiteY48" fmla="*/ 868218 h 1099127"/>
              <a:gd name="connsiteX49" fmla="*/ 637309 w 1967346"/>
              <a:gd name="connsiteY49" fmla="*/ 877454 h 1099127"/>
              <a:gd name="connsiteX50" fmla="*/ 720437 w 1967346"/>
              <a:gd name="connsiteY50" fmla="*/ 895927 h 1099127"/>
              <a:gd name="connsiteX51" fmla="*/ 748146 w 1967346"/>
              <a:gd name="connsiteY51" fmla="*/ 905163 h 1099127"/>
              <a:gd name="connsiteX52" fmla="*/ 794327 w 1967346"/>
              <a:gd name="connsiteY52" fmla="*/ 914400 h 1099127"/>
              <a:gd name="connsiteX53" fmla="*/ 849746 w 1967346"/>
              <a:gd name="connsiteY53" fmla="*/ 932872 h 1099127"/>
              <a:gd name="connsiteX54" fmla="*/ 914400 w 1967346"/>
              <a:gd name="connsiteY54" fmla="*/ 942109 h 1099127"/>
              <a:gd name="connsiteX55" fmla="*/ 969818 w 1967346"/>
              <a:gd name="connsiteY55" fmla="*/ 960581 h 1099127"/>
              <a:gd name="connsiteX56" fmla="*/ 1052946 w 1967346"/>
              <a:gd name="connsiteY56" fmla="*/ 979054 h 1099127"/>
              <a:gd name="connsiteX57" fmla="*/ 1126837 w 1967346"/>
              <a:gd name="connsiteY57" fmla="*/ 988290 h 1099127"/>
              <a:gd name="connsiteX58" fmla="*/ 1265382 w 1967346"/>
              <a:gd name="connsiteY58" fmla="*/ 1006763 h 1099127"/>
              <a:gd name="connsiteX59" fmla="*/ 1330037 w 1967346"/>
              <a:gd name="connsiteY59" fmla="*/ 1016000 h 1099127"/>
              <a:gd name="connsiteX60" fmla="*/ 1782618 w 1967346"/>
              <a:gd name="connsiteY60" fmla="*/ 1006763 h 1099127"/>
              <a:gd name="connsiteX61" fmla="*/ 1838037 w 1967346"/>
              <a:gd name="connsiteY61" fmla="*/ 988290 h 1099127"/>
              <a:gd name="connsiteX62" fmla="*/ 1865746 w 1967346"/>
              <a:gd name="connsiteY62" fmla="*/ 979054 h 1099127"/>
              <a:gd name="connsiteX63" fmla="*/ 1893455 w 1967346"/>
              <a:gd name="connsiteY63" fmla="*/ 969818 h 1099127"/>
              <a:gd name="connsiteX64" fmla="*/ 1921164 w 1967346"/>
              <a:gd name="connsiteY64" fmla="*/ 951345 h 1099127"/>
              <a:gd name="connsiteX65" fmla="*/ 1948873 w 1967346"/>
              <a:gd name="connsiteY65" fmla="*/ 942109 h 1099127"/>
              <a:gd name="connsiteX66" fmla="*/ 1967346 w 1967346"/>
              <a:gd name="connsiteY66" fmla="*/ 923636 h 109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67346" h="1099127">
                <a:moveTo>
                  <a:pt x="942109" y="1099127"/>
                </a:moveTo>
                <a:cubicBezTo>
                  <a:pt x="958208" y="1097114"/>
                  <a:pt x="1018909" y="1094432"/>
                  <a:pt x="1043709" y="1080654"/>
                </a:cubicBezTo>
                <a:cubicBezTo>
                  <a:pt x="1063117" y="1069872"/>
                  <a:pt x="1080654" y="1056024"/>
                  <a:pt x="1099127" y="1043709"/>
                </a:cubicBezTo>
                <a:cubicBezTo>
                  <a:pt x="1132443" y="1021499"/>
                  <a:pt x="1156949" y="1007779"/>
                  <a:pt x="1182255" y="969818"/>
                </a:cubicBezTo>
                <a:cubicBezTo>
                  <a:pt x="1188412" y="960582"/>
                  <a:pt x="1193621" y="950637"/>
                  <a:pt x="1200727" y="942109"/>
                </a:cubicBezTo>
                <a:cubicBezTo>
                  <a:pt x="1273079" y="855287"/>
                  <a:pt x="1171999" y="999058"/>
                  <a:pt x="1265382" y="858981"/>
                </a:cubicBezTo>
                <a:lnTo>
                  <a:pt x="1283855" y="831272"/>
                </a:lnTo>
                <a:cubicBezTo>
                  <a:pt x="1286934" y="818957"/>
                  <a:pt x="1289443" y="806486"/>
                  <a:pt x="1293091" y="794327"/>
                </a:cubicBezTo>
                <a:cubicBezTo>
                  <a:pt x="1298686" y="775676"/>
                  <a:pt x="1306841" y="757800"/>
                  <a:pt x="1311564" y="738909"/>
                </a:cubicBezTo>
                <a:lnTo>
                  <a:pt x="1330037" y="665018"/>
                </a:lnTo>
                <a:cubicBezTo>
                  <a:pt x="1326064" y="605425"/>
                  <a:pt x="1324188" y="524938"/>
                  <a:pt x="1311564" y="461818"/>
                </a:cubicBezTo>
                <a:cubicBezTo>
                  <a:pt x="1309655" y="452271"/>
                  <a:pt x="1304889" y="443502"/>
                  <a:pt x="1302327" y="434109"/>
                </a:cubicBezTo>
                <a:cubicBezTo>
                  <a:pt x="1295647" y="409615"/>
                  <a:pt x="1291884" y="384303"/>
                  <a:pt x="1283855" y="360218"/>
                </a:cubicBezTo>
                <a:cubicBezTo>
                  <a:pt x="1280776" y="350982"/>
                  <a:pt x="1278972" y="341217"/>
                  <a:pt x="1274618" y="332509"/>
                </a:cubicBezTo>
                <a:cubicBezTo>
                  <a:pt x="1269654" y="322580"/>
                  <a:pt x="1261110" y="314729"/>
                  <a:pt x="1256146" y="304800"/>
                </a:cubicBezTo>
                <a:cubicBezTo>
                  <a:pt x="1251792" y="296092"/>
                  <a:pt x="1251263" y="285798"/>
                  <a:pt x="1246909" y="277090"/>
                </a:cubicBezTo>
                <a:cubicBezTo>
                  <a:pt x="1227556" y="238383"/>
                  <a:pt x="1232397" y="257300"/>
                  <a:pt x="1200727" y="230909"/>
                </a:cubicBezTo>
                <a:cubicBezTo>
                  <a:pt x="1113894" y="158551"/>
                  <a:pt x="1257695" y="259652"/>
                  <a:pt x="1117600" y="166254"/>
                </a:cubicBezTo>
                <a:cubicBezTo>
                  <a:pt x="1056877" y="125771"/>
                  <a:pt x="1122272" y="165858"/>
                  <a:pt x="1062182" y="138545"/>
                </a:cubicBezTo>
                <a:cubicBezTo>
                  <a:pt x="1037113" y="127150"/>
                  <a:pt x="1014415" y="110309"/>
                  <a:pt x="988291" y="101600"/>
                </a:cubicBezTo>
                <a:cubicBezTo>
                  <a:pt x="979055" y="98521"/>
                  <a:pt x="969290" y="96717"/>
                  <a:pt x="960582" y="92363"/>
                </a:cubicBezTo>
                <a:cubicBezTo>
                  <a:pt x="950653" y="87398"/>
                  <a:pt x="943076" y="78263"/>
                  <a:pt x="932873" y="73890"/>
                </a:cubicBezTo>
                <a:cubicBezTo>
                  <a:pt x="921205" y="68890"/>
                  <a:pt x="908133" y="68141"/>
                  <a:pt x="895927" y="64654"/>
                </a:cubicBezTo>
                <a:cubicBezTo>
                  <a:pt x="886566" y="61979"/>
                  <a:pt x="877663" y="57779"/>
                  <a:pt x="868218" y="55418"/>
                </a:cubicBezTo>
                <a:cubicBezTo>
                  <a:pt x="842384" y="48959"/>
                  <a:pt x="791341" y="41065"/>
                  <a:pt x="766618" y="36945"/>
                </a:cubicBezTo>
                <a:cubicBezTo>
                  <a:pt x="713511" y="19243"/>
                  <a:pt x="759158" y="32623"/>
                  <a:pt x="674255" y="18472"/>
                </a:cubicBezTo>
                <a:cubicBezTo>
                  <a:pt x="559489" y="-656"/>
                  <a:pt x="719070" y="18335"/>
                  <a:pt x="535709" y="0"/>
                </a:cubicBezTo>
                <a:cubicBezTo>
                  <a:pt x="461335" y="4132"/>
                  <a:pt x="364484" y="6448"/>
                  <a:pt x="286327" y="18472"/>
                </a:cubicBezTo>
                <a:cubicBezTo>
                  <a:pt x="273781" y="20402"/>
                  <a:pt x="261697" y="24630"/>
                  <a:pt x="249382" y="27709"/>
                </a:cubicBezTo>
                <a:cubicBezTo>
                  <a:pt x="240146" y="33866"/>
                  <a:pt x="231602" y="41217"/>
                  <a:pt x="221673" y="46181"/>
                </a:cubicBezTo>
                <a:cubicBezTo>
                  <a:pt x="212965" y="50535"/>
                  <a:pt x="202913" y="51583"/>
                  <a:pt x="193964" y="55418"/>
                </a:cubicBezTo>
                <a:cubicBezTo>
                  <a:pt x="181308" y="60842"/>
                  <a:pt x="168973" y="67059"/>
                  <a:pt x="157018" y="73890"/>
                </a:cubicBezTo>
                <a:cubicBezTo>
                  <a:pt x="65602" y="126127"/>
                  <a:pt x="204046" y="54993"/>
                  <a:pt x="92364" y="110836"/>
                </a:cubicBezTo>
                <a:cubicBezTo>
                  <a:pt x="48172" y="177122"/>
                  <a:pt x="71117" y="150555"/>
                  <a:pt x="27709" y="193963"/>
                </a:cubicBezTo>
                <a:cubicBezTo>
                  <a:pt x="3315" y="267148"/>
                  <a:pt x="12438" y="230174"/>
                  <a:pt x="0" y="304800"/>
                </a:cubicBezTo>
                <a:cubicBezTo>
                  <a:pt x="3250" y="337296"/>
                  <a:pt x="4440" y="417678"/>
                  <a:pt x="27709" y="452581"/>
                </a:cubicBezTo>
                <a:cubicBezTo>
                  <a:pt x="40024" y="471054"/>
                  <a:pt x="46182" y="495685"/>
                  <a:pt x="64655" y="508000"/>
                </a:cubicBezTo>
                <a:lnTo>
                  <a:pt x="92364" y="526472"/>
                </a:lnTo>
                <a:cubicBezTo>
                  <a:pt x="130430" y="583569"/>
                  <a:pt x="88166" y="527871"/>
                  <a:pt x="138546" y="572654"/>
                </a:cubicBezTo>
                <a:cubicBezTo>
                  <a:pt x="158072" y="590010"/>
                  <a:pt x="172227" y="613581"/>
                  <a:pt x="193964" y="628072"/>
                </a:cubicBezTo>
                <a:cubicBezTo>
                  <a:pt x="203200" y="634230"/>
                  <a:pt x="213145" y="639438"/>
                  <a:pt x="221673" y="646545"/>
                </a:cubicBezTo>
                <a:cubicBezTo>
                  <a:pt x="231708" y="654907"/>
                  <a:pt x="239347" y="665892"/>
                  <a:pt x="249382" y="674254"/>
                </a:cubicBezTo>
                <a:cubicBezTo>
                  <a:pt x="273256" y="694149"/>
                  <a:pt x="277028" y="692706"/>
                  <a:pt x="304800" y="701963"/>
                </a:cubicBezTo>
                <a:cubicBezTo>
                  <a:pt x="368319" y="744310"/>
                  <a:pt x="339156" y="731888"/>
                  <a:pt x="387927" y="748145"/>
                </a:cubicBezTo>
                <a:cubicBezTo>
                  <a:pt x="405522" y="800926"/>
                  <a:pt x="382649" y="756940"/>
                  <a:pt x="424873" y="785090"/>
                </a:cubicBezTo>
                <a:cubicBezTo>
                  <a:pt x="435741" y="792336"/>
                  <a:pt x="440690" y="807395"/>
                  <a:pt x="452582" y="812800"/>
                </a:cubicBezTo>
                <a:cubicBezTo>
                  <a:pt x="475695" y="823306"/>
                  <a:pt x="526473" y="831272"/>
                  <a:pt x="526473" y="831272"/>
                </a:cubicBezTo>
                <a:cubicBezTo>
                  <a:pt x="535709" y="837430"/>
                  <a:pt x="544038" y="845236"/>
                  <a:pt x="554182" y="849745"/>
                </a:cubicBezTo>
                <a:cubicBezTo>
                  <a:pt x="571976" y="857653"/>
                  <a:pt x="591127" y="862060"/>
                  <a:pt x="609600" y="868218"/>
                </a:cubicBezTo>
                <a:cubicBezTo>
                  <a:pt x="618836" y="871297"/>
                  <a:pt x="627762" y="875545"/>
                  <a:pt x="637309" y="877454"/>
                </a:cubicBezTo>
                <a:cubicBezTo>
                  <a:pt x="669065" y="883805"/>
                  <a:pt x="689991" y="887228"/>
                  <a:pt x="720437" y="895927"/>
                </a:cubicBezTo>
                <a:cubicBezTo>
                  <a:pt x="729798" y="898602"/>
                  <a:pt x="738701" y="902802"/>
                  <a:pt x="748146" y="905163"/>
                </a:cubicBezTo>
                <a:cubicBezTo>
                  <a:pt x="763376" y="908971"/>
                  <a:pt x="779182" y="910269"/>
                  <a:pt x="794327" y="914400"/>
                </a:cubicBezTo>
                <a:cubicBezTo>
                  <a:pt x="813113" y="919523"/>
                  <a:pt x="830470" y="930118"/>
                  <a:pt x="849746" y="932872"/>
                </a:cubicBezTo>
                <a:lnTo>
                  <a:pt x="914400" y="942109"/>
                </a:lnTo>
                <a:cubicBezTo>
                  <a:pt x="932873" y="948266"/>
                  <a:pt x="950928" y="955858"/>
                  <a:pt x="969818" y="960581"/>
                </a:cubicBezTo>
                <a:cubicBezTo>
                  <a:pt x="999243" y="967938"/>
                  <a:pt x="1022451" y="974363"/>
                  <a:pt x="1052946" y="979054"/>
                </a:cubicBezTo>
                <a:cubicBezTo>
                  <a:pt x="1077479" y="982828"/>
                  <a:pt x="1102207" y="985211"/>
                  <a:pt x="1126837" y="988290"/>
                </a:cubicBezTo>
                <a:cubicBezTo>
                  <a:pt x="1202976" y="1007326"/>
                  <a:pt x="1134521" y="992223"/>
                  <a:pt x="1265382" y="1006763"/>
                </a:cubicBezTo>
                <a:cubicBezTo>
                  <a:pt x="1287019" y="1009167"/>
                  <a:pt x="1308485" y="1012921"/>
                  <a:pt x="1330037" y="1016000"/>
                </a:cubicBezTo>
                <a:cubicBezTo>
                  <a:pt x="1480897" y="1012921"/>
                  <a:pt x="1631950" y="1014982"/>
                  <a:pt x="1782618" y="1006763"/>
                </a:cubicBezTo>
                <a:cubicBezTo>
                  <a:pt x="1802061" y="1005702"/>
                  <a:pt x="1819564" y="994448"/>
                  <a:pt x="1838037" y="988290"/>
                </a:cubicBezTo>
                <a:lnTo>
                  <a:pt x="1865746" y="979054"/>
                </a:lnTo>
                <a:lnTo>
                  <a:pt x="1893455" y="969818"/>
                </a:lnTo>
                <a:cubicBezTo>
                  <a:pt x="1902691" y="963660"/>
                  <a:pt x="1911235" y="956309"/>
                  <a:pt x="1921164" y="951345"/>
                </a:cubicBezTo>
                <a:cubicBezTo>
                  <a:pt x="1929872" y="946991"/>
                  <a:pt x="1940525" y="947118"/>
                  <a:pt x="1948873" y="942109"/>
                </a:cubicBezTo>
                <a:cubicBezTo>
                  <a:pt x="1956340" y="937629"/>
                  <a:pt x="1961188" y="929794"/>
                  <a:pt x="1967346" y="923636"/>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2890418" y="332656"/>
            <a:ext cx="3363164" cy="369332"/>
          </a:xfrm>
          <a:prstGeom prst="rect">
            <a:avLst/>
          </a:prstGeom>
          <a:noFill/>
        </p:spPr>
        <p:txBody>
          <a:bodyPr wrap="square" rtlCol="0">
            <a:spAutoFit/>
          </a:bodyPr>
          <a:lstStyle/>
          <a:p>
            <a:pPr algn="ctr"/>
            <a:r>
              <a:rPr lang="fr-FR" dirty="0"/>
              <a:t>séquences répétées en tandem</a:t>
            </a:r>
          </a:p>
        </p:txBody>
      </p:sp>
      <p:cxnSp>
        <p:nvCxnSpPr>
          <p:cNvPr id="3" name="Connecteur droit 2"/>
          <p:cNvCxnSpPr/>
          <p:nvPr/>
        </p:nvCxnSpPr>
        <p:spPr>
          <a:xfrm>
            <a:off x="1438807" y="1605575"/>
            <a:ext cx="626469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lèche droite 3"/>
          <p:cNvSpPr/>
          <p:nvPr/>
        </p:nvSpPr>
        <p:spPr>
          <a:xfrm>
            <a:off x="2446919" y="1499017"/>
            <a:ext cx="432048" cy="221057"/>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lèche droite 4"/>
          <p:cNvSpPr/>
          <p:nvPr/>
        </p:nvSpPr>
        <p:spPr>
          <a:xfrm>
            <a:off x="6047319" y="1499017"/>
            <a:ext cx="432048" cy="221057"/>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à coins arrondis 5"/>
          <p:cNvSpPr/>
          <p:nvPr/>
        </p:nvSpPr>
        <p:spPr>
          <a:xfrm>
            <a:off x="3289805" y="1528370"/>
            <a:ext cx="698870" cy="162349"/>
          </a:xfrm>
          <a:prstGeom prst="roundRect">
            <a:avLst/>
          </a:prstGeom>
          <a:pattFill prst="pct70">
            <a:fgClr>
              <a:schemeClr val="tx1"/>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à coins arrondis 6"/>
          <p:cNvSpPr/>
          <p:nvPr/>
        </p:nvSpPr>
        <p:spPr>
          <a:xfrm>
            <a:off x="5000243" y="1499015"/>
            <a:ext cx="387669" cy="191704"/>
          </a:xfrm>
          <a:prstGeom prst="roundRect">
            <a:avLst/>
          </a:prstGeom>
          <a:solidFill>
            <a:srgbClr val="2FD54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à coins arrondis 7"/>
          <p:cNvSpPr/>
          <p:nvPr/>
        </p:nvSpPr>
        <p:spPr>
          <a:xfrm>
            <a:off x="6890204" y="1528370"/>
            <a:ext cx="504056" cy="162349"/>
          </a:xfrm>
          <a:prstGeom prst="round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à coins arrondis 8"/>
          <p:cNvSpPr/>
          <p:nvPr/>
        </p:nvSpPr>
        <p:spPr>
          <a:xfrm>
            <a:off x="1662228" y="1528370"/>
            <a:ext cx="208630" cy="177026"/>
          </a:xfrm>
          <a:prstGeom prst="roundRect">
            <a:avLst/>
          </a:prstGeom>
          <a:solidFill>
            <a:srgbClr val="69D8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4184951" y="1517062"/>
            <a:ext cx="208630" cy="177026"/>
          </a:xfrm>
          <a:prstGeom prst="round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p:cNvSpPr txBox="1"/>
          <p:nvPr/>
        </p:nvSpPr>
        <p:spPr>
          <a:xfrm>
            <a:off x="3105820" y="3699647"/>
            <a:ext cx="1178719" cy="307777"/>
          </a:xfrm>
          <a:prstGeom prst="rect">
            <a:avLst/>
          </a:prstGeom>
          <a:noFill/>
        </p:spPr>
        <p:txBody>
          <a:bodyPr wrap="square" rtlCol="0">
            <a:spAutoFit/>
          </a:bodyPr>
          <a:lstStyle/>
          <a:p>
            <a:pPr algn="ctr"/>
            <a:r>
              <a:rPr lang="fr-FR" sz="1400" b="1" dirty="0"/>
              <a:t>repliement</a:t>
            </a:r>
          </a:p>
        </p:txBody>
      </p:sp>
      <p:sp>
        <p:nvSpPr>
          <p:cNvPr id="43" name="ZoneTexte 42"/>
          <p:cNvSpPr txBox="1"/>
          <p:nvPr/>
        </p:nvSpPr>
        <p:spPr>
          <a:xfrm>
            <a:off x="4208035" y="5643373"/>
            <a:ext cx="1520039" cy="307777"/>
          </a:xfrm>
          <a:prstGeom prst="rect">
            <a:avLst/>
          </a:prstGeom>
          <a:noFill/>
        </p:spPr>
        <p:txBody>
          <a:bodyPr wrap="square" rtlCol="0">
            <a:spAutoFit/>
          </a:bodyPr>
          <a:lstStyle/>
          <a:p>
            <a:pPr algn="ctr"/>
            <a:r>
              <a:rPr lang="fr-FR" sz="1400" b="1" dirty="0">
                <a:solidFill>
                  <a:srgbClr val="FF0000"/>
                </a:solidFill>
              </a:rPr>
              <a:t>délétion</a:t>
            </a:r>
          </a:p>
        </p:txBody>
      </p:sp>
      <p:cxnSp>
        <p:nvCxnSpPr>
          <p:cNvPr id="13" name="Connecteur droit 12"/>
          <p:cNvCxnSpPr/>
          <p:nvPr/>
        </p:nvCxnSpPr>
        <p:spPr>
          <a:xfrm>
            <a:off x="1098301" y="1605575"/>
            <a:ext cx="354788" cy="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a:off x="7690912" y="1605140"/>
            <a:ext cx="354788" cy="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5" name="Groupe 34"/>
          <p:cNvGrpSpPr/>
          <p:nvPr/>
        </p:nvGrpSpPr>
        <p:grpSpPr>
          <a:xfrm>
            <a:off x="3743919" y="5328919"/>
            <a:ext cx="2954774" cy="221057"/>
            <a:chOff x="1439652" y="5262687"/>
            <a:chExt cx="2954774" cy="221057"/>
          </a:xfrm>
          <a:pattFill prst="pct75">
            <a:fgClr>
              <a:srgbClr val="FFFF00"/>
            </a:fgClr>
            <a:bgClr>
              <a:schemeClr val="tx1"/>
            </a:bgClr>
          </a:pattFill>
        </p:grpSpPr>
        <p:cxnSp>
          <p:nvCxnSpPr>
            <p:cNvPr id="29" name="Connecteur droit 28"/>
            <p:cNvCxnSpPr/>
            <p:nvPr/>
          </p:nvCxnSpPr>
          <p:spPr>
            <a:xfrm flipV="1">
              <a:off x="1439652" y="5373214"/>
              <a:ext cx="2954774" cy="2"/>
            </a:xfrm>
            <a:prstGeom prst="line">
              <a:avLst/>
            </a:prstGeom>
            <a:grpFill/>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Flèche droite 30"/>
            <p:cNvSpPr/>
            <p:nvPr/>
          </p:nvSpPr>
          <p:spPr>
            <a:xfrm>
              <a:off x="2447764" y="5262687"/>
              <a:ext cx="432048" cy="221057"/>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à coins arrondis 31"/>
            <p:cNvSpPr/>
            <p:nvPr/>
          </p:nvSpPr>
          <p:spPr>
            <a:xfrm>
              <a:off x="1663073" y="5277363"/>
              <a:ext cx="208630" cy="177026"/>
            </a:xfrm>
            <a:prstGeom prst="roundRect">
              <a:avLst/>
            </a:prstGeom>
            <a:solidFill>
              <a:srgbClr val="69D8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à coins arrondis 32"/>
            <p:cNvSpPr/>
            <p:nvPr/>
          </p:nvSpPr>
          <p:spPr>
            <a:xfrm>
              <a:off x="3449465" y="5292040"/>
              <a:ext cx="504056" cy="162349"/>
            </a:xfrm>
            <a:prstGeom prst="round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9" name="Connecteur droit 38"/>
          <p:cNvCxnSpPr/>
          <p:nvPr/>
        </p:nvCxnSpPr>
        <p:spPr>
          <a:xfrm>
            <a:off x="3449986" y="5439446"/>
            <a:ext cx="354788" cy="0"/>
          </a:xfrm>
          <a:prstGeom prst="line">
            <a:avLst/>
          </a:prstGeom>
          <a:solidFill>
            <a:schemeClr val="bg1">
              <a:lumMod val="85000"/>
            </a:schemeClr>
          </a:solid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a:off x="6661104" y="5439446"/>
            <a:ext cx="354788" cy="0"/>
          </a:xfrm>
          <a:prstGeom prst="line">
            <a:avLst/>
          </a:prstGeom>
          <a:solidFill>
            <a:schemeClr val="bg1">
              <a:lumMod val="85000"/>
            </a:schemeClr>
          </a:solid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Ellipse 43"/>
          <p:cNvSpPr/>
          <p:nvPr/>
        </p:nvSpPr>
        <p:spPr>
          <a:xfrm rot="1013901">
            <a:off x="4642189" y="3871538"/>
            <a:ext cx="1040355" cy="1327568"/>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Flèche droite 44"/>
          <p:cNvSpPr/>
          <p:nvPr/>
        </p:nvSpPr>
        <p:spPr>
          <a:xfrm rot="1013901">
            <a:off x="4785957" y="5053632"/>
            <a:ext cx="432048" cy="221057"/>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à coins arrondis 45"/>
          <p:cNvSpPr/>
          <p:nvPr/>
        </p:nvSpPr>
        <p:spPr>
          <a:xfrm rot="6182672">
            <a:off x="5295987" y="4530579"/>
            <a:ext cx="698870" cy="162349"/>
          </a:xfrm>
          <a:prstGeom prst="roundRect">
            <a:avLst/>
          </a:prstGeom>
          <a:pattFill prst="pct70">
            <a:fgClr>
              <a:schemeClr val="tx1"/>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à coins arrondis 46"/>
          <p:cNvSpPr/>
          <p:nvPr/>
        </p:nvSpPr>
        <p:spPr>
          <a:xfrm rot="17049434">
            <a:off x="4499146" y="4296875"/>
            <a:ext cx="387669" cy="191704"/>
          </a:xfrm>
          <a:prstGeom prst="roundRect">
            <a:avLst/>
          </a:prstGeom>
          <a:solidFill>
            <a:srgbClr val="2FD54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à coins arrondis 48"/>
          <p:cNvSpPr/>
          <p:nvPr/>
        </p:nvSpPr>
        <p:spPr>
          <a:xfrm rot="1013901">
            <a:off x="5311410" y="3859982"/>
            <a:ext cx="208630" cy="177026"/>
          </a:xfrm>
          <a:prstGeom prst="round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2" name="Connecteur droit 51"/>
          <p:cNvCxnSpPr/>
          <p:nvPr/>
        </p:nvCxnSpPr>
        <p:spPr>
          <a:xfrm flipH="1">
            <a:off x="7015892" y="1642200"/>
            <a:ext cx="995972" cy="383057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1" name="Connecteur droit 70"/>
          <p:cNvCxnSpPr/>
          <p:nvPr/>
        </p:nvCxnSpPr>
        <p:spPr>
          <a:xfrm>
            <a:off x="1114793" y="1659455"/>
            <a:ext cx="2335193" cy="378733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2646533" y="3593975"/>
            <a:ext cx="1645077" cy="0"/>
          </a:xfrm>
          <a:prstGeom prst="line">
            <a:avLst/>
          </a:prstGeom>
          <a:solidFill>
            <a:srgbClr val="69D8FF"/>
          </a:solidFill>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tangle à coins arrondis 47"/>
          <p:cNvSpPr/>
          <p:nvPr/>
        </p:nvSpPr>
        <p:spPr>
          <a:xfrm>
            <a:off x="2885346" y="3516233"/>
            <a:ext cx="208630" cy="177026"/>
          </a:xfrm>
          <a:prstGeom prst="roundRect">
            <a:avLst/>
          </a:prstGeom>
          <a:solidFill>
            <a:srgbClr val="69D8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3" name="Connecteur droit 72"/>
          <p:cNvCxnSpPr/>
          <p:nvPr/>
        </p:nvCxnSpPr>
        <p:spPr>
          <a:xfrm>
            <a:off x="2311421" y="3592706"/>
            <a:ext cx="354788" cy="0"/>
          </a:xfrm>
          <a:prstGeom prst="line">
            <a:avLst/>
          </a:prstGeom>
          <a:solidFill>
            <a:srgbClr val="69D8FF"/>
          </a:solid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788904" y="3374816"/>
            <a:ext cx="1167670" cy="4133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Arc 78"/>
          <p:cNvSpPr/>
          <p:nvPr/>
        </p:nvSpPr>
        <p:spPr>
          <a:xfrm rot="17619445">
            <a:off x="5385501" y="3416179"/>
            <a:ext cx="1154387" cy="1070744"/>
          </a:xfrm>
          <a:prstGeom prst="arc">
            <a:avLst>
              <a:gd name="adj1" fmla="val 16200000"/>
              <a:gd name="adj2" fmla="val 504645"/>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0" name="Flèche droite 49"/>
          <p:cNvSpPr/>
          <p:nvPr/>
        </p:nvSpPr>
        <p:spPr>
          <a:xfrm rot="1429494">
            <a:off x="3628746" y="3200584"/>
            <a:ext cx="432048" cy="221057"/>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Flèche droite 50"/>
          <p:cNvSpPr/>
          <p:nvPr/>
        </p:nvSpPr>
        <p:spPr>
          <a:xfrm>
            <a:off x="3628746" y="3475740"/>
            <a:ext cx="432048" cy="221057"/>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rot="734639">
            <a:off x="3653504" y="3181229"/>
            <a:ext cx="355856" cy="523220"/>
          </a:xfrm>
          <a:prstGeom prst="rect">
            <a:avLst/>
          </a:prstGeom>
          <a:noFill/>
          <a:ln>
            <a:noFill/>
          </a:ln>
        </p:spPr>
        <p:txBody>
          <a:bodyPr wrap="square" rtlCol="0">
            <a:spAutoFit/>
          </a:bodyPr>
          <a:lstStyle/>
          <a:p>
            <a:r>
              <a:rPr lang="fr-FR" sz="2800" dirty="0"/>
              <a:t>X</a:t>
            </a:r>
          </a:p>
        </p:txBody>
      </p:sp>
    </p:spTree>
    <p:extLst>
      <p:ext uri="{BB962C8B-B14F-4D97-AF65-F5344CB8AC3E}">
        <p14:creationId xmlns:p14="http://schemas.microsoft.com/office/powerpoint/2010/main" val="27198380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Groupe 107"/>
          <p:cNvGrpSpPr/>
          <p:nvPr/>
        </p:nvGrpSpPr>
        <p:grpSpPr>
          <a:xfrm>
            <a:off x="1054580" y="221820"/>
            <a:ext cx="7034840" cy="5979436"/>
            <a:chOff x="1076919" y="332656"/>
            <a:chExt cx="7034840" cy="5979436"/>
          </a:xfrm>
        </p:grpSpPr>
        <p:cxnSp>
          <p:nvCxnSpPr>
            <p:cNvPr id="3" name="Connecteur droit 2"/>
            <p:cNvCxnSpPr/>
            <p:nvPr/>
          </p:nvCxnSpPr>
          <p:spPr>
            <a:xfrm>
              <a:off x="1438807" y="1605575"/>
              <a:ext cx="626469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2912757" y="332656"/>
              <a:ext cx="3363164" cy="369332"/>
            </a:xfrm>
            <a:prstGeom prst="rect">
              <a:avLst/>
            </a:prstGeom>
            <a:noFill/>
          </p:spPr>
          <p:txBody>
            <a:bodyPr wrap="square" rtlCol="0">
              <a:spAutoFit/>
            </a:bodyPr>
            <a:lstStyle/>
            <a:p>
              <a:pPr algn="ctr"/>
              <a:r>
                <a:rPr lang="fr-FR" dirty="0"/>
                <a:t>séquences répétées inversées</a:t>
              </a:r>
            </a:p>
          </p:txBody>
        </p:sp>
        <p:sp>
          <p:nvSpPr>
            <p:cNvPr id="4" name="Flèche droite 3"/>
            <p:cNvSpPr/>
            <p:nvPr/>
          </p:nvSpPr>
          <p:spPr>
            <a:xfrm>
              <a:off x="2446919" y="1499017"/>
              <a:ext cx="432048" cy="221057"/>
            </a:xfrm>
            <a:prstGeom prst="rightArrow">
              <a:avLst/>
            </a:prstGeom>
            <a:solidFill>
              <a:srgbClr val="FFFF00"/>
            </a:solidFill>
            <a:ln w="3175">
              <a:solidFill>
                <a:srgbClr val="515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à coins arrondis 8"/>
            <p:cNvSpPr/>
            <p:nvPr/>
          </p:nvSpPr>
          <p:spPr>
            <a:xfrm>
              <a:off x="1662228" y="1528370"/>
              <a:ext cx="208630" cy="177026"/>
            </a:xfrm>
            <a:prstGeom prst="roundRect">
              <a:avLst/>
            </a:prstGeom>
            <a:solidFill>
              <a:srgbClr val="69D8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4788904" y="3374816"/>
              <a:ext cx="1167670" cy="4133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lèche droite 4"/>
            <p:cNvSpPr/>
            <p:nvPr/>
          </p:nvSpPr>
          <p:spPr>
            <a:xfrm rot="10800000">
              <a:off x="6045155" y="1483912"/>
              <a:ext cx="432048" cy="221057"/>
            </a:xfrm>
            <a:prstGeom prst="rightArrow">
              <a:avLst/>
            </a:prstGeom>
            <a:solidFill>
              <a:srgbClr val="FFFF00"/>
            </a:solidFill>
            <a:ln w="3175">
              <a:solidFill>
                <a:srgbClr val="515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à coins arrondis 5"/>
            <p:cNvSpPr/>
            <p:nvPr/>
          </p:nvSpPr>
          <p:spPr>
            <a:xfrm>
              <a:off x="2987824" y="1528370"/>
              <a:ext cx="698870" cy="162349"/>
            </a:xfrm>
            <a:prstGeom prst="roundRect">
              <a:avLst/>
            </a:prstGeom>
            <a:pattFill prst="pct70">
              <a:fgClr>
                <a:schemeClr val="tx1"/>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à coins arrondis 6"/>
            <p:cNvSpPr/>
            <p:nvPr/>
          </p:nvSpPr>
          <p:spPr>
            <a:xfrm>
              <a:off x="5408467" y="1509288"/>
              <a:ext cx="387669" cy="191704"/>
            </a:xfrm>
            <a:prstGeom prst="roundRect">
              <a:avLst/>
            </a:prstGeom>
            <a:solidFill>
              <a:srgbClr val="2FD54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à coins arrondis 7"/>
            <p:cNvSpPr/>
            <p:nvPr/>
          </p:nvSpPr>
          <p:spPr>
            <a:xfrm>
              <a:off x="6890204" y="1528370"/>
              <a:ext cx="504056" cy="162349"/>
            </a:xfrm>
            <a:prstGeom prst="round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3780338" y="1509288"/>
              <a:ext cx="208630" cy="177026"/>
            </a:xfrm>
            <a:prstGeom prst="round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12"/>
            <p:cNvCxnSpPr/>
            <p:nvPr/>
          </p:nvCxnSpPr>
          <p:spPr>
            <a:xfrm>
              <a:off x="1084019" y="1605140"/>
              <a:ext cx="354788" cy="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a:off x="7690912" y="1605140"/>
              <a:ext cx="354788" cy="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6" name="Flèche droite 55"/>
            <p:cNvSpPr/>
            <p:nvPr/>
          </p:nvSpPr>
          <p:spPr>
            <a:xfrm>
              <a:off x="2444756" y="1499015"/>
              <a:ext cx="432048" cy="221057"/>
            </a:xfrm>
            <a:prstGeom prst="rightArrow">
              <a:avLst/>
            </a:prstGeom>
            <a:solidFill>
              <a:srgbClr val="FFFF00"/>
            </a:solidFill>
            <a:ln w="3175">
              <a:solidFill>
                <a:srgbClr val="515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3" name="Groupe 92"/>
            <p:cNvGrpSpPr/>
            <p:nvPr/>
          </p:nvGrpSpPr>
          <p:grpSpPr>
            <a:xfrm>
              <a:off x="2946675" y="2348855"/>
              <a:ext cx="2426064" cy="1733310"/>
              <a:chOff x="3402142" y="2282584"/>
              <a:chExt cx="2426064" cy="1733310"/>
            </a:xfrm>
          </p:grpSpPr>
          <p:grpSp>
            <p:nvGrpSpPr>
              <p:cNvPr id="30" name="Groupe 29"/>
              <p:cNvGrpSpPr/>
              <p:nvPr/>
            </p:nvGrpSpPr>
            <p:grpSpPr>
              <a:xfrm>
                <a:off x="3402142" y="2282584"/>
                <a:ext cx="2426064" cy="1731375"/>
                <a:chOff x="3707904" y="2290194"/>
                <a:chExt cx="2426064" cy="1731375"/>
              </a:xfrm>
            </p:grpSpPr>
            <p:grpSp>
              <p:nvGrpSpPr>
                <p:cNvPr id="19" name="Groupe 18"/>
                <p:cNvGrpSpPr/>
                <p:nvPr/>
              </p:nvGrpSpPr>
              <p:grpSpPr>
                <a:xfrm>
                  <a:off x="3707904" y="3844543"/>
                  <a:ext cx="2426064" cy="177026"/>
                  <a:chOff x="3707904" y="3844543"/>
                  <a:chExt cx="2426064" cy="177026"/>
                </a:xfrm>
              </p:grpSpPr>
              <p:grpSp>
                <p:nvGrpSpPr>
                  <p:cNvPr id="14" name="Groupe 13"/>
                  <p:cNvGrpSpPr/>
                  <p:nvPr/>
                </p:nvGrpSpPr>
                <p:grpSpPr>
                  <a:xfrm>
                    <a:off x="3707904" y="3933056"/>
                    <a:ext cx="2426064" cy="10750"/>
                    <a:chOff x="3707904" y="3933056"/>
                    <a:chExt cx="2426064" cy="10750"/>
                  </a:xfrm>
                </p:grpSpPr>
                <p:cxnSp>
                  <p:nvCxnSpPr>
                    <p:cNvPr id="50" name="Connecteur droit 49"/>
                    <p:cNvCxnSpPr/>
                    <p:nvPr/>
                  </p:nvCxnSpPr>
                  <p:spPr>
                    <a:xfrm>
                      <a:off x="3707904" y="3933056"/>
                      <a:ext cx="354788" cy="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p:nvCxnSpPr>
                  <p:spPr>
                    <a:xfrm>
                      <a:off x="5779180" y="3943806"/>
                      <a:ext cx="354788" cy="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4062692" y="3933056"/>
                      <a:ext cx="58131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5292080" y="3943806"/>
                      <a:ext cx="58131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Rectangle à coins arrondis 54"/>
                  <p:cNvSpPr/>
                  <p:nvPr/>
                </p:nvSpPr>
                <p:spPr>
                  <a:xfrm>
                    <a:off x="4249035" y="3844543"/>
                    <a:ext cx="208630" cy="177026"/>
                  </a:xfrm>
                  <a:prstGeom prst="roundRect">
                    <a:avLst/>
                  </a:prstGeom>
                  <a:solidFill>
                    <a:srgbClr val="69D8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Forme libre 21"/>
                <p:cNvSpPr/>
                <p:nvPr/>
              </p:nvSpPr>
              <p:spPr>
                <a:xfrm>
                  <a:off x="4294361" y="2290194"/>
                  <a:ext cx="1309485" cy="1653612"/>
                </a:xfrm>
                <a:custGeom>
                  <a:avLst/>
                  <a:gdLst>
                    <a:gd name="connsiteX0" fmla="*/ 311195 w 1309485"/>
                    <a:gd name="connsiteY0" fmla="*/ 1644243 h 1653612"/>
                    <a:gd name="connsiteX1" fmla="*/ 395085 w 1309485"/>
                    <a:gd name="connsiteY1" fmla="*/ 1627465 h 1653612"/>
                    <a:gd name="connsiteX2" fmla="*/ 420252 w 1309485"/>
                    <a:gd name="connsiteY2" fmla="*/ 1610687 h 1653612"/>
                    <a:gd name="connsiteX3" fmla="*/ 437030 w 1309485"/>
                    <a:gd name="connsiteY3" fmla="*/ 1560353 h 1653612"/>
                    <a:gd name="connsiteX4" fmla="*/ 453808 w 1309485"/>
                    <a:gd name="connsiteY4" fmla="*/ 1476463 h 1653612"/>
                    <a:gd name="connsiteX5" fmla="*/ 470586 w 1309485"/>
                    <a:gd name="connsiteY5" fmla="*/ 1426129 h 1653612"/>
                    <a:gd name="connsiteX6" fmla="*/ 495753 w 1309485"/>
                    <a:gd name="connsiteY6" fmla="*/ 1317072 h 1653612"/>
                    <a:gd name="connsiteX7" fmla="*/ 495753 w 1309485"/>
                    <a:gd name="connsiteY7" fmla="*/ 973123 h 1653612"/>
                    <a:gd name="connsiteX8" fmla="*/ 487364 w 1309485"/>
                    <a:gd name="connsiteY8" fmla="*/ 947956 h 1653612"/>
                    <a:gd name="connsiteX9" fmla="*/ 428641 w 1309485"/>
                    <a:gd name="connsiteY9" fmla="*/ 872456 h 1653612"/>
                    <a:gd name="connsiteX10" fmla="*/ 378307 w 1309485"/>
                    <a:gd name="connsiteY10" fmla="*/ 838900 h 1653612"/>
                    <a:gd name="connsiteX11" fmla="*/ 353140 w 1309485"/>
                    <a:gd name="connsiteY11" fmla="*/ 822122 h 1653612"/>
                    <a:gd name="connsiteX12" fmla="*/ 327973 w 1309485"/>
                    <a:gd name="connsiteY12" fmla="*/ 805344 h 1653612"/>
                    <a:gd name="connsiteX13" fmla="*/ 252472 w 1309485"/>
                    <a:gd name="connsiteY13" fmla="*/ 763399 h 1653612"/>
                    <a:gd name="connsiteX14" fmla="*/ 227305 w 1309485"/>
                    <a:gd name="connsiteY14" fmla="*/ 746621 h 1653612"/>
                    <a:gd name="connsiteX15" fmla="*/ 202138 w 1309485"/>
                    <a:gd name="connsiteY15" fmla="*/ 729843 h 1653612"/>
                    <a:gd name="connsiteX16" fmla="*/ 151804 w 1309485"/>
                    <a:gd name="connsiteY16" fmla="*/ 679509 h 1653612"/>
                    <a:gd name="connsiteX17" fmla="*/ 84692 w 1309485"/>
                    <a:gd name="connsiteY17" fmla="*/ 578841 h 1653612"/>
                    <a:gd name="connsiteX18" fmla="*/ 67914 w 1309485"/>
                    <a:gd name="connsiteY18" fmla="*/ 553674 h 1653612"/>
                    <a:gd name="connsiteX19" fmla="*/ 51136 w 1309485"/>
                    <a:gd name="connsiteY19" fmla="*/ 528507 h 1653612"/>
                    <a:gd name="connsiteX20" fmla="*/ 34358 w 1309485"/>
                    <a:gd name="connsiteY20" fmla="*/ 478173 h 1653612"/>
                    <a:gd name="connsiteX21" fmla="*/ 25969 w 1309485"/>
                    <a:gd name="connsiteY21" fmla="*/ 453006 h 1653612"/>
                    <a:gd name="connsiteX22" fmla="*/ 9191 w 1309485"/>
                    <a:gd name="connsiteY22" fmla="*/ 427839 h 1653612"/>
                    <a:gd name="connsiteX23" fmla="*/ 9191 w 1309485"/>
                    <a:gd name="connsiteY23" fmla="*/ 201336 h 1653612"/>
                    <a:gd name="connsiteX24" fmla="*/ 34358 w 1309485"/>
                    <a:gd name="connsiteY24" fmla="*/ 142613 h 1653612"/>
                    <a:gd name="connsiteX25" fmla="*/ 93081 w 1309485"/>
                    <a:gd name="connsiteY25" fmla="*/ 100668 h 1653612"/>
                    <a:gd name="connsiteX26" fmla="*/ 126637 w 1309485"/>
                    <a:gd name="connsiteY26" fmla="*/ 67112 h 1653612"/>
                    <a:gd name="connsiteX27" fmla="*/ 176971 w 1309485"/>
                    <a:gd name="connsiteY27" fmla="*/ 33556 h 1653612"/>
                    <a:gd name="connsiteX28" fmla="*/ 227305 w 1309485"/>
                    <a:gd name="connsiteY28" fmla="*/ 16778 h 1653612"/>
                    <a:gd name="connsiteX29" fmla="*/ 252472 w 1309485"/>
                    <a:gd name="connsiteY29" fmla="*/ 8389 h 1653612"/>
                    <a:gd name="connsiteX30" fmla="*/ 294417 w 1309485"/>
                    <a:gd name="connsiteY30" fmla="*/ 0 h 1653612"/>
                    <a:gd name="connsiteX31" fmla="*/ 638366 w 1309485"/>
                    <a:gd name="connsiteY31" fmla="*/ 8389 h 1653612"/>
                    <a:gd name="connsiteX32" fmla="*/ 739033 w 1309485"/>
                    <a:gd name="connsiteY32" fmla="*/ 25167 h 1653612"/>
                    <a:gd name="connsiteX33" fmla="*/ 797756 w 1309485"/>
                    <a:gd name="connsiteY33" fmla="*/ 33556 h 1653612"/>
                    <a:gd name="connsiteX34" fmla="*/ 822923 w 1309485"/>
                    <a:gd name="connsiteY34" fmla="*/ 41945 h 1653612"/>
                    <a:gd name="connsiteX35" fmla="*/ 973925 w 1309485"/>
                    <a:gd name="connsiteY35" fmla="*/ 75501 h 1653612"/>
                    <a:gd name="connsiteX36" fmla="*/ 1032648 w 1309485"/>
                    <a:gd name="connsiteY36" fmla="*/ 100668 h 1653612"/>
                    <a:gd name="connsiteX37" fmla="*/ 1057815 w 1309485"/>
                    <a:gd name="connsiteY37" fmla="*/ 117446 h 1653612"/>
                    <a:gd name="connsiteX38" fmla="*/ 1108149 w 1309485"/>
                    <a:gd name="connsiteY38" fmla="*/ 134224 h 1653612"/>
                    <a:gd name="connsiteX39" fmla="*/ 1133316 w 1309485"/>
                    <a:gd name="connsiteY39" fmla="*/ 142613 h 1653612"/>
                    <a:gd name="connsiteX40" fmla="*/ 1183650 w 1309485"/>
                    <a:gd name="connsiteY40" fmla="*/ 167780 h 1653612"/>
                    <a:gd name="connsiteX41" fmla="*/ 1233984 w 1309485"/>
                    <a:gd name="connsiteY41" fmla="*/ 218114 h 1653612"/>
                    <a:gd name="connsiteX42" fmla="*/ 1259151 w 1309485"/>
                    <a:gd name="connsiteY42" fmla="*/ 268448 h 1653612"/>
                    <a:gd name="connsiteX43" fmla="*/ 1267540 w 1309485"/>
                    <a:gd name="connsiteY43" fmla="*/ 293615 h 1653612"/>
                    <a:gd name="connsiteX44" fmla="*/ 1284318 w 1309485"/>
                    <a:gd name="connsiteY44" fmla="*/ 318782 h 1653612"/>
                    <a:gd name="connsiteX45" fmla="*/ 1309485 w 1309485"/>
                    <a:gd name="connsiteY45" fmla="*/ 402672 h 1653612"/>
                    <a:gd name="connsiteX46" fmla="*/ 1301096 w 1309485"/>
                    <a:gd name="connsiteY46" fmla="*/ 562063 h 1653612"/>
                    <a:gd name="connsiteX47" fmla="*/ 1275929 w 1309485"/>
                    <a:gd name="connsiteY47" fmla="*/ 612397 h 1653612"/>
                    <a:gd name="connsiteX48" fmla="*/ 1242373 w 1309485"/>
                    <a:gd name="connsiteY48" fmla="*/ 662731 h 1653612"/>
                    <a:gd name="connsiteX49" fmla="*/ 1225595 w 1309485"/>
                    <a:gd name="connsiteY49" fmla="*/ 687898 h 1653612"/>
                    <a:gd name="connsiteX50" fmla="*/ 1200428 w 1309485"/>
                    <a:gd name="connsiteY50" fmla="*/ 696287 h 1653612"/>
                    <a:gd name="connsiteX51" fmla="*/ 1150094 w 1309485"/>
                    <a:gd name="connsiteY51" fmla="*/ 729843 h 1653612"/>
                    <a:gd name="connsiteX52" fmla="*/ 1099760 w 1309485"/>
                    <a:gd name="connsiteY52" fmla="*/ 755010 h 1653612"/>
                    <a:gd name="connsiteX53" fmla="*/ 1041037 w 1309485"/>
                    <a:gd name="connsiteY53" fmla="*/ 771788 h 1653612"/>
                    <a:gd name="connsiteX54" fmla="*/ 990703 w 1309485"/>
                    <a:gd name="connsiteY54" fmla="*/ 788566 h 1653612"/>
                    <a:gd name="connsiteX55" fmla="*/ 915202 w 1309485"/>
                    <a:gd name="connsiteY55" fmla="*/ 813733 h 1653612"/>
                    <a:gd name="connsiteX56" fmla="*/ 864868 w 1309485"/>
                    <a:gd name="connsiteY56" fmla="*/ 830511 h 1653612"/>
                    <a:gd name="connsiteX57" fmla="*/ 839701 w 1309485"/>
                    <a:gd name="connsiteY57" fmla="*/ 838900 h 1653612"/>
                    <a:gd name="connsiteX58" fmla="*/ 822923 w 1309485"/>
                    <a:gd name="connsiteY58" fmla="*/ 864067 h 1653612"/>
                    <a:gd name="connsiteX59" fmla="*/ 797756 w 1309485"/>
                    <a:gd name="connsiteY59" fmla="*/ 872456 h 1653612"/>
                    <a:gd name="connsiteX60" fmla="*/ 764200 w 1309485"/>
                    <a:gd name="connsiteY60" fmla="*/ 906012 h 1653612"/>
                    <a:gd name="connsiteX61" fmla="*/ 755811 w 1309485"/>
                    <a:gd name="connsiteY61" fmla="*/ 931178 h 1653612"/>
                    <a:gd name="connsiteX62" fmla="*/ 730645 w 1309485"/>
                    <a:gd name="connsiteY62" fmla="*/ 981512 h 1653612"/>
                    <a:gd name="connsiteX63" fmla="*/ 713867 w 1309485"/>
                    <a:gd name="connsiteY63" fmla="*/ 1098958 h 1653612"/>
                    <a:gd name="connsiteX64" fmla="*/ 705478 w 1309485"/>
                    <a:gd name="connsiteY64" fmla="*/ 1149292 h 1653612"/>
                    <a:gd name="connsiteX65" fmla="*/ 688700 w 1309485"/>
                    <a:gd name="connsiteY65" fmla="*/ 1199626 h 1653612"/>
                    <a:gd name="connsiteX66" fmla="*/ 671922 w 1309485"/>
                    <a:gd name="connsiteY66" fmla="*/ 1275127 h 1653612"/>
                    <a:gd name="connsiteX67" fmla="*/ 688700 w 1309485"/>
                    <a:gd name="connsiteY67" fmla="*/ 1468074 h 1653612"/>
                    <a:gd name="connsiteX68" fmla="*/ 697089 w 1309485"/>
                    <a:gd name="connsiteY68" fmla="*/ 1493241 h 1653612"/>
                    <a:gd name="connsiteX69" fmla="*/ 705478 w 1309485"/>
                    <a:gd name="connsiteY69" fmla="*/ 1526797 h 1653612"/>
                    <a:gd name="connsiteX70" fmla="*/ 764200 w 1309485"/>
                    <a:gd name="connsiteY70" fmla="*/ 1602298 h 1653612"/>
                    <a:gd name="connsiteX71" fmla="*/ 789367 w 1309485"/>
                    <a:gd name="connsiteY71" fmla="*/ 1610687 h 1653612"/>
                    <a:gd name="connsiteX72" fmla="*/ 814534 w 1309485"/>
                    <a:gd name="connsiteY72" fmla="*/ 1627465 h 1653612"/>
                    <a:gd name="connsiteX73" fmla="*/ 898424 w 1309485"/>
                    <a:gd name="connsiteY73" fmla="*/ 1652632 h 1653612"/>
                    <a:gd name="connsiteX74" fmla="*/ 1024259 w 1309485"/>
                    <a:gd name="connsiteY74" fmla="*/ 1652632 h 1653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309485" h="1653612">
                      <a:moveTo>
                        <a:pt x="311195" y="1644243"/>
                      </a:moveTo>
                      <a:cubicBezTo>
                        <a:pt x="332836" y="1641151"/>
                        <a:pt x="371658" y="1639178"/>
                        <a:pt x="395085" y="1627465"/>
                      </a:cubicBezTo>
                      <a:cubicBezTo>
                        <a:pt x="404103" y="1622956"/>
                        <a:pt x="411863" y="1616280"/>
                        <a:pt x="420252" y="1610687"/>
                      </a:cubicBezTo>
                      <a:cubicBezTo>
                        <a:pt x="425845" y="1593909"/>
                        <a:pt x="433562" y="1577695"/>
                        <a:pt x="437030" y="1560353"/>
                      </a:cubicBezTo>
                      <a:cubicBezTo>
                        <a:pt x="442623" y="1532390"/>
                        <a:pt x="444790" y="1503517"/>
                        <a:pt x="453808" y="1476463"/>
                      </a:cubicBezTo>
                      <a:cubicBezTo>
                        <a:pt x="459401" y="1459685"/>
                        <a:pt x="467118" y="1443471"/>
                        <a:pt x="470586" y="1426129"/>
                      </a:cubicBezTo>
                      <a:cubicBezTo>
                        <a:pt x="489098" y="1333568"/>
                        <a:pt x="478346" y="1369293"/>
                        <a:pt x="495753" y="1317072"/>
                      </a:cubicBezTo>
                      <a:cubicBezTo>
                        <a:pt x="507409" y="1153883"/>
                        <a:pt x="509667" y="1181834"/>
                        <a:pt x="495753" y="973123"/>
                      </a:cubicBezTo>
                      <a:cubicBezTo>
                        <a:pt x="495165" y="964300"/>
                        <a:pt x="491658" y="955686"/>
                        <a:pt x="487364" y="947956"/>
                      </a:cubicBezTo>
                      <a:cubicBezTo>
                        <a:pt x="473574" y="923135"/>
                        <a:pt x="452565" y="891063"/>
                        <a:pt x="428641" y="872456"/>
                      </a:cubicBezTo>
                      <a:cubicBezTo>
                        <a:pt x="412724" y="860076"/>
                        <a:pt x="395085" y="850085"/>
                        <a:pt x="378307" y="838900"/>
                      </a:cubicBezTo>
                      <a:lnTo>
                        <a:pt x="353140" y="822122"/>
                      </a:lnTo>
                      <a:cubicBezTo>
                        <a:pt x="344751" y="816529"/>
                        <a:pt x="337538" y="808532"/>
                        <a:pt x="327973" y="805344"/>
                      </a:cubicBezTo>
                      <a:cubicBezTo>
                        <a:pt x="283676" y="790578"/>
                        <a:pt x="310164" y="801860"/>
                        <a:pt x="252472" y="763399"/>
                      </a:cubicBezTo>
                      <a:lnTo>
                        <a:pt x="227305" y="746621"/>
                      </a:lnTo>
                      <a:cubicBezTo>
                        <a:pt x="218916" y="741028"/>
                        <a:pt x="209267" y="736972"/>
                        <a:pt x="202138" y="729843"/>
                      </a:cubicBezTo>
                      <a:cubicBezTo>
                        <a:pt x="185360" y="713065"/>
                        <a:pt x="164966" y="699252"/>
                        <a:pt x="151804" y="679509"/>
                      </a:cubicBezTo>
                      <a:lnTo>
                        <a:pt x="84692" y="578841"/>
                      </a:lnTo>
                      <a:lnTo>
                        <a:pt x="67914" y="553674"/>
                      </a:lnTo>
                      <a:cubicBezTo>
                        <a:pt x="62321" y="545285"/>
                        <a:pt x="54324" y="538072"/>
                        <a:pt x="51136" y="528507"/>
                      </a:cubicBezTo>
                      <a:lnTo>
                        <a:pt x="34358" y="478173"/>
                      </a:lnTo>
                      <a:cubicBezTo>
                        <a:pt x="31562" y="469784"/>
                        <a:pt x="30874" y="460364"/>
                        <a:pt x="25969" y="453006"/>
                      </a:cubicBezTo>
                      <a:lnTo>
                        <a:pt x="9191" y="427839"/>
                      </a:lnTo>
                      <a:cubicBezTo>
                        <a:pt x="-2058" y="315351"/>
                        <a:pt x="-4031" y="340172"/>
                        <a:pt x="9191" y="201336"/>
                      </a:cubicBezTo>
                      <a:cubicBezTo>
                        <a:pt x="11218" y="180056"/>
                        <a:pt x="18887" y="158084"/>
                        <a:pt x="34358" y="142613"/>
                      </a:cubicBezTo>
                      <a:cubicBezTo>
                        <a:pt x="44763" y="132208"/>
                        <a:pt x="78791" y="110195"/>
                        <a:pt x="93081" y="100668"/>
                      </a:cubicBezTo>
                      <a:cubicBezTo>
                        <a:pt x="107317" y="57960"/>
                        <a:pt x="90030" y="87449"/>
                        <a:pt x="126637" y="67112"/>
                      </a:cubicBezTo>
                      <a:cubicBezTo>
                        <a:pt x="144264" y="57319"/>
                        <a:pt x="157841" y="39933"/>
                        <a:pt x="176971" y="33556"/>
                      </a:cubicBezTo>
                      <a:lnTo>
                        <a:pt x="227305" y="16778"/>
                      </a:lnTo>
                      <a:cubicBezTo>
                        <a:pt x="235694" y="13982"/>
                        <a:pt x="243801" y="10123"/>
                        <a:pt x="252472" y="8389"/>
                      </a:cubicBezTo>
                      <a:lnTo>
                        <a:pt x="294417" y="0"/>
                      </a:lnTo>
                      <a:lnTo>
                        <a:pt x="638366" y="8389"/>
                      </a:lnTo>
                      <a:cubicBezTo>
                        <a:pt x="802584" y="14958"/>
                        <a:pt x="661933" y="9747"/>
                        <a:pt x="739033" y="25167"/>
                      </a:cubicBezTo>
                      <a:cubicBezTo>
                        <a:pt x="758422" y="29045"/>
                        <a:pt x="778182" y="30760"/>
                        <a:pt x="797756" y="33556"/>
                      </a:cubicBezTo>
                      <a:cubicBezTo>
                        <a:pt x="806145" y="36352"/>
                        <a:pt x="814307" y="39957"/>
                        <a:pt x="822923" y="41945"/>
                      </a:cubicBezTo>
                      <a:cubicBezTo>
                        <a:pt x="866141" y="51918"/>
                        <a:pt x="930319" y="60966"/>
                        <a:pt x="973925" y="75501"/>
                      </a:cubicBezTo>
                      <a:cubicBezTo>
                        <a:pt x="1002160" y="84913"/>
                        <a:pt x="1003622" y="84082"/>
                        <a:pt x="1032648" y="100668"/>
                      </a:cubicBezTo>
                      <a:cubicBezTo>
                        <a:pt x="1041402" y="105670"/>
                        <a:pt x="1048602" y="113351"/>
                        <a:pt x="1057815" y="117446"/>
                      </a:cubicBezTo>
                      <a:cubicBezTo>
                        <a:pt x="1073976" y="124629"/>
                        <a:pt x="1091371" y="128631"/>
                        <a:pt x="1108149" y="134224"/>
                      </a:cubicBezTo>
                      <a:lnTo>
                        <a:pt x="1133316" y="142613"/>
                      </a:lnTo>
                      <a:cubicBezTo>
                        <a:pt x="1156638" y="150387"/>
                        <a:pt x="1164135" y="150434"/>
                        <a:pt x="1183650" y="167780"/>
                      </a:cubicBezTo>
                      <a:cubicBezTo>
                        <a:pt x="1201384" y="183544"/>
                        <a:pt x="1233984" y="218114"/>
                        <a:pt x="1233984" y="218114"/>
                      </a:cubicBezTo>
                      <a:cubicBezTo>
                        <a:pt x="1255070" y="281372"/>
                        <a:pt x="1226626" y="203399"/>
                        <a:pt x="1259151" y="268448"/>
                      </a:cubicBezTo>
                      <a:cubicBezTo>
                        <a:pt x="1263106" y="276357"/>
                        <a:pt x="1263585" y="285706"/>
                        <a:pt x="1267540" y="293615"/>
                      </a:cubicBezTo>
                      <a:cubicBezTo>
                        <a:pt x="1272049" y="302633"/>
                        <a:pt x="1280223" y="309569"/>
                        <a:pt x="1284318" y="318782"/>
                      </a:cubicBezTo>
                      <a:cubicBezTo>
                        <a:pt x="1295989" y="345041"/>
                        <a:pt x="1302513" y="374784"/>
                        <a:pt x="1309485" y="402672"/>
                      </a:cubicBezTo>
                      <a:cubicBezTo>
                        <a:pt x="1306689" y="455802"/>
                        <a:pt x="1305913" y="509078"/>
                        <a:pt x="1301096" y="562063"/>
                      </a:cubicBezTo>
                      <a:cubicBezTo>
                        <a:pt x="1298753" y="587835"/>
                        <a:pt x="1287083" y="590089"/>
                        <a:pt x="1275929" y="612397"/>
                      </a:cubicBezTo>
                      <a:cubicBezTo>
                        <a:pt x="1242758" y="678740"/>
                        <a:pt x="1302008" y="591169"/>
                        <a:pt x="1242373" y="662731"/>
                      </a:cubicBezTo>
                      <a:cubicBezTo>
                        <a:pt x="1235918" y="670476"/>
                        <a:pt x="1233468" y="681600"/>
                        <a:pt x="1225595" y="687898"/>
                      </a:cubicBezTo>
                      <a:cubicBezTo>
                        <a:pt x="1218690" y="693422"/>
                        <a:pt x="1208158" y="691993"/>
                        <a:pt x="1200428" y="696287"/>
                      </a:cubicBezTo>
                      <a:cubicBezTo>
                        <a:pt x="1182801" y="706080"/>
                        <a:pt x="1169224" y="723466"/>
                        <a:pt x="1150094" y="729843"/>
                      </a:cubicBezTo>
                      <a:cubicBezTo>
                        <a:pt x="1086836" y="750929"/>
                        <a:pt x="1164809" y="722485"/>
                        <a:pt x="1099760" y="755010"/>
                      </a:cubicBezTo>
                      <a:cubicBezTo>
                        <a:pt x="1085664" y="762058"/>
                        <a:pt x="1054476" y="767756"/>
                        <a:pt x="1041037" y="771788"/>
                      </a:cubicBezTo>
                      <a:cubicBezTo>
                        <a:pt x="1024097" y="776870"/>
                        <a:pt x="1007481" y="782973"/>
                        <a:pt x="990703" y="788566"/>
                      </a:cubicBezTo>
                      <a:lnTo>
                        <a:pt x="915202" y="813733"/>
                      </a:lnTo>
                      <a:lnTo>
                        <a:pt x="864868" y="830511"/>
                      </a:lnTo>
                      <a:lnTo>
                        <a:pt x="839701" y="838900"/>
                      </a:lnTo>
                      <a:cubicBezTo>
                        <a:pt x="834108" y="847289"/>
                        <a:pt x="830796" y="857769"/>
                        <a:pt x="822923" y="864067"/>
                      </a:cubicBezTo>
                      <a:cubicBezTo>
                        <a:pt x="816018" y="869591"/>
                        <a:pt x="804009" y="866203"/>
                        <a:pt x="797756" y="872456"/>
                      </a:cubicBezTo>
                      <a:cubicBezTo>
                        <a:pt x="753015" y="917197"/>
                        <a:pt x="831312" y="883641"/>
                        <a:pt x="764200" y="906012"/>
                      </a:cubicBezTo>
                      <a:cubicBezTo>
                        <a:pt x="761404" y="914401"/>
                        <a:pt x="759766" y="923269"/>
                        <a:pt x="755811" y="931178"/>
                      </a:cubicBezTo>
                      <a:cubicBezTo>
                        <a:pt x="737710" y="967379"/>
                        <a:pt x="739079" y="943555"/>
                        <a:pt x="730645" y="981512"/>
                      </a:cubicBezTo>
                      <a:cubicBezTo>
                        <a:pt x="722638" y="1017547"/>
                        <a:pt x="718948" y="1063394"/>
                        <a:pt x="713867" y="1098958"/>
                      </a:cubicBezTo>
                      <a:cubicBezTo>
                        <a:pt x="711462" y="1115796"/>
                        <a:pt x="709603" y="1132790"/>
                        <a:pt x="705478" y="1149292"/>
                      </a:cubicBezTo>
                      <a:cubicBezTo>
                        <a:pt x="701189" y="1166450"/>
                        <a:pt x="691607" y="1182181"/>
                        <a:pt x="688700" y="1199626"/>
                      </a:cubicBezTo>
                      <a:cubicBezTo>
                        <a:pt x="678857" y="1258682"/>
                        <a:pt x="685690" y="1233823"/>
                        <a:pt x="671922" y="1275127"/>
                      </a:cubicBezTo>
                      <a:cubicBezTo>
                        <a:pt x="676487" y="1357291"/>
                        <a:pt x="671730" y="1400193"/>
                        <a:pt x="688700" y="1468074"/>
                      </a:cubicBezTo>
                      <a:cubicBezTo>
                        <a:pt x="690845" y="1476653"/>
                        <a:pt x="694660" y="1484738"/>
                        <a:pt x="697089" y="1493241"/>
                      </a:cubicBezTo>
                      <a:cubicBezTo>
                        <a:pt x="700256" y="1504327"/>
                        <a:pt x="700322" y="1516485"/>
                        <a:pt x="705478" y="1526797"/>
                      </a:cubicBezTo>
                      <a:cubicBezTo>
                        <a:pt x="713811" y="1543464"/>
                        <a:pt x="743486" y="1588488"/>
                        <a:pt x="764200" y="1602298"/>
                      </a:cubicBezTo>
                      <a:cubicBezTo>
                        <a:pt x="771558" y="1607203"/>
                        <a:pt x="781458" y="1606732"/>
                        <a:pt x="789367" y="1610687"/>
                      </a:cubicBezTo>
                      <a:cubicBezTo>
                        <a:pt x="798385" y="1615196"/>
                        <a:pt x="805321" y="1623370"/>
                        <a:pt x="814534" y="1627465"/>
                      </a:cubicBezTo>
                      <a:cubicBezTo>
                        <a:pt x="819245" y="1629559"/>
                        <a:pt x="884584" y="1651904"/>
                        <a:pt x="898424" y="1652632"/>
                      </a:cubicBezTo>
                      <a:cubicBezTo>
                        <a:pt x="940311" y="1654837"/>
                        <a:pt x="982314" y="1652632"/>
                        <a:pt x="1024259" y="1652632"/>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Flèche droite 57"/>
                <p:cNvSpPr/>
                <p:nvPr/>
              </p:nvSpPr>
              <p:spPr>
                <a:xfrm rot="16461697">
                  <a:off x="4770972" y="3470946"/>
                  <a:ext cx="432048" cy="221057"/>
                </a:xfrm>
                <a:prstGeom prst="rightArrow">
                  <a:avLst/>
                </a:prstGeom>
                <a:solidFill>
                  <a:srgbClr val="FFFF00"/>
                </a:solidFill>
                <a:ln w="3175">
                  <a:solidFill>
                    <a:srgbClr val="515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Flèche droite 58"/>
                <p:cNvSpPr/>
                <p:nvPr/>
              </p:nvSpPr>
              <p:spPr>
                <a:xfrm rot="16558696">
                  <a:off x="4560412" y="3441341"/>
                  <a:ext cx="432048" cy="221057"/>
                </a:xfrm>
                <a:prstGeom prst="rightArrow">
                  <a:avLst/>
                </a:prstGeom>
                <a:solidFill>
                  <a:srgbClr val="FFFF00"/>
                </a:solidFill>
                <a:ln w="3175">
                  <a:solidFill>
                    <a:srgbClr val="515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0" name="Rectangle à coins arrondis 59"/>
              <p:cNvSpPr/>
              <p:nvPr/>
            </p:nvSpPr>
            <p:spPr>
              <a:xfrm>
                <a:off x="4833399" y="3853545"/>
                <a:ext cx="504056" cy="162349"/>
              </a:xfrm>
              <a:prstGeom prst="round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ZoneTexte 60"/>
              <p:cNvSpPr txBox="1"/>
              <p:nvPr/>
            </p:nvSpPr>
            <p:spPr>
              <a:xfrm rot="5792614">
                <a:off x="4380992" y="3332831"/>
                <a:ext cx="355856" cy="523220"/>
              </a:xfrm>
              <a:prstGeom prst="rect">
                <a:avLst/>
              </a:prstGeom>
              <a:noFill/>
            </p:spPr>
            <p:txBody>
              <a:bodyPr wrap="square" rtlCol="0">
                <a:spAutoFit/>
              </a:bodyPr>
              <a:lstStyle/>
              <a:p>
                <a:r>
                  <a:rPr lang="fr-FR" sz="2800" dirty="0"/>
                  <a:t>X</a:t>
                </a:r>
              </a:p>
            </p:txBody>
          </p:sp>
        </p:grpSp>
        <p:sp>
          <p:nvSpPr>
            <p:cNvPr id="27" name="ZoneTexte 26"/>
            <p:cNvSpPr txBox="1"/>
            <p:nvPr/>
          </p:nvSpPr>
          <p:spPr>
            <a:xfrm>
              <a:off x="3659474" y="4105616"/>
              <a:ext cx="834415" cy="307777"/>
            </a:xfrm>
            <a:prstGeom prst="rect">
              <a:avLst/>
            </a:prstGeom>
            <a:noFill/>
          </p:spPr>
          <p:txBody>
            <a:bodyPr wrap="square" rtlCol="0">
              <a:spAutoFit/>
            </a:bodyPr>
            <a:lstStyle/>
            <a:p>
              <a:pPr algn="ctr"/>
              <a:r>
                <a:rPr lang="fr-FR" sz="1400" b="1" dirty="0"/>
                <a:t>boucle</a:t>
              </a:r>
            </a:p>
          </p:txBody>
        </p:sp>
        <p:cxnSp>
          <p:nvCxnSpPr>
            <p:cNvPr id="63" name="Connecteur droit 62"/>
            <p:cNvCxnSpPr/>
            <p:nvPr/>
          </p:nvCxnSpPr>
          <p:spPr>
            <a:xfrm>
              <a:off x="1403648" y="5329388"/>
              <a:ext cx="626469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Flèche droite 63"/>
            <p:cNvSpPr/>
            <p:nvPr/>
          </p:nvSpPr>
          <p:spPr>
            <a:xfrm rot="10800000">
              <a:off x="6047112" y="5222828"/>
              <a:ext cx="432048" cy="221057"/>
            </a:xfrm>
            <a:prstGeom prst="rightArrow">
              <a:avLst/>
            </a:prstGeom>
            <a:solidFill>
              <a:srgbClr val="FFFF00"/>
            </a:solidFill>
            <a:ln w="3175">
              <a:solidFill>
                <a:srgbClr val="515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à coins arrondis 64"/>
            <p:cNvSpPr/>
            <p:nvPr/>
          </p:nvSpPr>
          <p:spPr>
            <a:xfrm>
              <a:off x="5169274" y="5245685"/>
              <a:ext cx="698870" cy="162349"/>
            </a:xfrm>
            <a:prstGeom prst="roundRect">
              <a:avLst/>
            </a:prstGeom>
            <a:pattFill prst="pct70">
              <a:fgClr>
                <a:schemeClr val="tx1"/>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à coins arrondis 65"/>
            <p:cNvSpPr/>
            <p:nvPr/>
          </p:nvSpPr>
          <p:spPr>
            <a:xfrm>
              <a:off x="3082171" y="5229859"/>
              <a:ext cx="387669" cy="191704"/>
            </a:xfrm>
            <a:prstGeom prst="roundRect">
              <a:avLst/>
            </a:prstGeom>
            <a:solidFill>
              <a:srgbClr val="2FD54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à coins arrondis 66"/>
            <p:cNvSpPr/>
            <p:nvPr/>
          </p:nvSpPr>
          <p:spPr>
            <a:xfrm>
              <a:off x="6956263" y="5252183"/>
              <a:ext cx="504056" cy="162349"/>
            </a:xfrm>
            <a:prstGeom prst="round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à coins arrondis 67"/>
            <p:cNvSpPr/>
            <p:nvPr/>
          </p:nvSpPr>
          <p:spPr>
            <a:xfrm>
              <a:off x="4830349" y="5242888"/>
              <a:ext cx="208630" cy="177026"/>
            </a:xfrm>
            <a:prstGeom prst="round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9" name="Connecteur droit 68"/>
            <p:cNvCxnSpPr/>
            <p:nvPr/>
          </p:nvCxnSpPr>
          <p:spPr>
            <a:xfrm>
              <a:off x="1076919" y="5326859"/>
              <a:ext cx="354788" cy="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Connecteur droit 69"/>
            <p:cNvCxnSpPr/>
            <p:nvPr/>
          </p:nvCxnSpPr>
          <p:spPr>
            <a:xfrm>
              <a:off x="7756971" y="5328953"/>
              <a:ext cx="354788" cy="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2" name="Flèche droite 71"/>
            <p:cNvSpPr/>
            <p:nvPr/>
          </p:nvSpPr>
          <p:spPr>
            <a:xfrm>
              <a:off x="2459486" y="5215490"/>
              <a:ext cx="432048" cy="221057"/>
            </a:xfrm>
            <a:prstGeom prst="rightArrow">
              <a:avLst/>
            </a:prstGeom>
            <a:solidFill>
              <a:srgbClr val="FFFF00"/>
            </a:solidFill>
            <a:ln w="3175">
              <a:solidFill>
                <a:srgbClr val="515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à coins arrondis 73"/>
            <p:cNvSpPr/>
            <p:nvPr/>
          </p:nvSpPr>
          <p:spPr>
            <a:xfrm>
              <a:off x="1662228" y="5237506"/>
              <a:ext cx="208630" cy="177026"/>
            </a:xfrm>
            <a:prstGeom prst="roundRect">
              <a:avLst/>
            </a:prstGeom>
            <a:solidFill>
              <a:srgbClr val="69D8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8" name="Connecteur droit 87"/>
            <p:cNvCxnSpPr>
              <a:endCxn id="64" idx="1"/>
            </p:cNvCxnSpPr>
            <p:nvPr/>
          </p:nvCxnSpPr>
          <p:spPr>
            <a:xfrm>
              <a:off x="6475624" y="1570557"/>
              <a:ext cx="3536" cy="376279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6" name="Connecteur droit 95"/>
            <p:cNvCxnSpPr/>
            <p:nvPr/>
          </p:nvCxnSpPr>
          <p:spPr>
            <a:xfrm>
              <a:off x="2440139" y="1562912"/>
              <a:ext cx="3536" cy="376279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2" name="Connecteur droit 101"/>
            <p:cNvCxnSpPr>
              <a:stCxn id="72" idx="3"/>
            </p:cNvCxnSpPr>
            <p:nvPr/>
          </p:nvCxnSpPr>
          <p:spPr>
            <a:xfrm flipH="1">
              <a:off x="2890418" y="5326019"/>
              <a:ext cx="1116" cy="43473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3" name="Connecteur droit 102"/>
            <p:cNvCxnSpPr/>
            <p:nvPr/>
          </p:nvCxnSpPr>
          <p:spPr>
            <a:xfrm>
              <a:off x="6065696" y="5339516"/>
              <a:ext cx="7412" cy="41644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5" name="ZoneTexte 104"/>
            <p:cNvSpPr txBox="1"/>
            <p:nvPr/>
          </p:nvSpPr>
          <p:spPr>
            <a:xfrm>
              <a:off x="3543826" y="5573428"/>
              <a:ext cx="1866628" cy="738664"/>
            </a:xfrm>
            <a:prstGeom prst="rect">
              <a:avLst/>
            </a:prstGeom>
            <a:noFill/>
          </p:spPr>
          <p:txBody>
            <a:bodyPr wrap="square" rtlCol="0">
              <a:spAutoFit/>
            </a:bodyPr>
            <a:lstStyle/>
            <a:p>
              <a:pPr algn="ctr"/>
              <a:r>
                <a:rPr lang="fr-FR" sz="1400" b="1" dirty="0">
                  <a:solidFill>
                    <a:srgbClr val="FF0000"/>
                  </a:solidFill>
                </a:rPr>
                <a:t>Inversion</a:t>
              </a:r>
            </a:p>
            <a:p>
              <a:pPr algn="ctr"/>
              <a:r>
                <a:rPr lang="fr-FR" sz="1400" b="1" dirty="0">
                  <a:solidFill>
                    <a:srgbClr val="FF0000"/>
                  </a:solidFill>
                </a:rPr>
                <a:t> entre les 2 séquences répétées</a:t>
              </a:r>
            </a:p>
          </p:txBody>
        </p:sp>
      </p:grpSp>
      <p:sp>
        <p:nvSpPr>
          <p:cNvPr id="109" name="Arc 108"/>
          <p:cNvSpPr/>
          <p:nvPr/>
        </p:nvSpPr>
        <p:spPr>
          <a:xfrm rot="10800000">
            <a:off x="2868079" y="5351120"/>
            <a:ext cx="3182690" cy="902314"/>
          </a:xfrm>
          <a:prstGeom prst="arc">
            <a:avLst>
              <a:gd name="adj1" fmla="val 9590179"/>
              <a:gd name="adj2" fmla="val 1215976"/>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4367839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1691680" y="1484784"/>
            <a:ext cx="5760640" cy="4794178"/>
            <a:chOff x="1462386" y="3119359"/>
            <a:chExt cx="4855329" cy="3824618"/>
          </a:xfrm>
        </p:grpSpPr>
        <p:pic>
          <p:nvPicPr>
            <p:cNvPr id="3" name="Picture 4" descr="Résultat de recherche d'images pour &quot;chromosome g-banding translocation&quo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62386" y="3119359"/>
              <a:ext cx="4855329" cy="337904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3113357" y="6574645"/>
              <a:ext cx="1553385" cy="369332"/>
            </a:xfrm>
            <a:prstGeom prst="rect">
              <a:avLst/>
            </a:prstGeom>
            <a:noFill/>
            <a:ln w="28575">
              <a:noFill/>
            </a:ln>
          </p:spPr>
          <p:txBody>
            <a:bodyPr wrap="square" rtlCol="0">
              <a:spAutoFit/>
            </a:bodyPr>
            <a:lstStyle/>
            <a:p>
              <a:pPr algn="ctr"/>
              <a:r>
                <a:rPr lang="fr-FR" b="1" dirty="0">
                  <a:solidFill>
                    <a:srgbClr val="FF0000"/>
                  </a:solidFill>
                </a:rPr>
                <a:t>translocation</a:t>
              </a:r>
            </a:p>
          </p:txBody>
        </p:sp>
      </p:grpSp>
      <p:sp>
        <p:nvSpPr>
          <p:cNvPr id="7" name="ZoneTexte 6"/>
          <p:cNvSpPr txBox="1"/>
          <p:nvPr/>
        </p:nvSpPr>
        <p:spPr>
          <a:xfrm>
            <a:off x="1259632" y="511403"/>
            <a:ext cx="6624736" cy="646331"/>
          </a:xfrm>
          <a:prstGeom prst="rect">
            <a:avLst/>
          </a:prstGeom>
          <a:noFill/>
        </p:spPr>
        <p:txBody>
          <a:bodyPr wrap="square" rtlCol="0">
            <a:spAutoFit/>
          </a:bodyPr>
          <a:lstStyle/>
          <a:p>
            <a:pPr algn="ctr"/>
            <a:r>
              <a:rPr lang="fr-FR" dirty="0"/>
              <a:t>recombinaison homologue entre des </a:t>
            </a:r>
            <a:r>
              <a:rPr lang="fr-FR" b="1" dirty="0">
                <a:solidFill>
                  <a:srgbClr val="FF0000"/>
                </a:solidFill>
              </a:rPr>
              <a:t>séquences identiques </a:t>
            </a:r>
            <a:r>
              <a:rPr lang="fr-FR" dirty="0"/>
              <a:t>situées </a:t>
            </a:r>
            <a:r>
              <a:rPr lang="fr-FR" b="1" dirty="0">
                <a:solidFill>
                  <a:srgbClr val="FF0000"/>
                </a:solidFill>
              </a:rPr>
              <a:t>sur des chromosomes différents</a:t>
            </a:r>
          </a:p>
        </p:txBody>
      </p:sp>
      <p:sp>
        <p:nvSpPr>
          <p:cNvPr id="9" name="Rectangle à coins arrondis 8"/>
          <p:cNvSpPr/>
          <p:nvPr/>
        </p:nvSpPr>
        <p:spPr>
          <a:xfrm rot="760674">
            <a:off x="2202353" y="2789900"/>
            <a:ext cx="89567" cy="70253"/>
          </a:xfrm>
          <a:prstGeom prst="roundRect">
            <a:avLst/>
          </a:prstGeom>
          <a:solidFill>
            <a:srgbClr val="FF0000"/>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6012160" y="5085184"/>
            <a:ext cx="72008" cy="72008"/>
          </a:xfrm>
          <a:prstGeom prst="roundRect">
            <a:avLst/>
          </a:prstGeom>
          <a:solidFill>
            <a:srgbClr val="FF0000"/>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6156176" y="5103191"/>
            <a:ext cx="72008" cy="72008"/>
          </a:xfrm>
          <a:prstGeom prst="roundRect">
            <a:avLst/>
          </a:prstGeom>
          <a:solidFill>
            <a:srgbClr val="FF0000"/>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à coins arrondis 11"/>
          <p:cNvSpPr/>
          <p:nvPr/>
        </p:nvSpPr>
        <p:spPr>
          <a:xfrm rot="15595622" flipH="1" flipV="1">
            <a:off x="2432228" y="2756107"/>
            <a:ext cx="74244" cy="130171"/>
          </a:xfrm>
          <a:prstGeom prst="roundRect">
            <a:avLst>
              <a:gd name="adj" fmla="val 20639"/>
            </a:avLst>
          </a:prstGeom>
          <a:solidFill>
            <a:srgbClr val="FF0000"/>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706933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figures.boundless.com/4ff32b98246b709a9cd78bcc/full/exon-shuffling.pn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783137" y="628282"/>
            <a:ext cx="3607500" cy="2001035"/>
          </a:xfrm>
          <a:prstGeom prst="rect">
            <a:avLst/>
          </a:prstGeom>
          <a:noFill/>
          <a:extLst>
            <a:ext uri="{909E8E84-426E-40DD-AFC4-6F175D3DCCD1}">
              <a14:hiddenFill xmlns:a14="http://schemas.microsoft.com/office/drawing/2010/main">
                <a:solidFill>
                  <a:srgbClr val="FFFFFF"/>
                </a:solidFill>
              </a14:hiddenFill>
            </a:ext>
          </a:extLst>
        </p:spPr>
      </p:pic>
      <p:grpSp>
        <p:nvGrpSpPr>
          <p:cNvPr id="1027" name="Groupe 1026"/>
          <p:cNvGrpSpPr/>
          <p:nvPr/>
        </p:nvGrpSpPr>
        <p:grpSpPr>
          <a:xfrm>
            <a:off x="539552" y="3717032"/>
            <a:ext cx="7992888" cy="2285241"/>
            <a:chOff x="486281" y="3673061"/>
            <a:chExt cx="7992888" cy="2285241"/>
          </a:xfrm>
        </p:grpSpPr>
        <p:grpSp>
          <p:nvGrpSpPr>
            <p:cNvPr id="1025" name="Groupe 1024"/>
            <p:cNvGrpSpPr/>
            <p:nvPr/>
          </p:nvGrpSpPr>
          <p:grpSpPr>
            <a:xfrm>
              <a:off x="486281" y="3673061"/>
              <a:ext cx="7992888" cy="2285241"/>
              <a:chOff x="621465" y="2893456"/>
              <a:chExt cx="7992888" cy="2285241"/>
            </a:xfrm>
          </p:grpSpPr>
          <p:grpSp>
            <p:nvGrpSpPr>
              <p:cNvPr id="31" name="Groupe 30"/>
              <p:cNvGrpSpPr/>
              <p:nvPr/>
            </p:nvGrpSpPr>
            <p:grpSpPr>
              <a:xfrm>
                <a:off x="621465" y="2893456"/>
                <a:ext cx="7992888" cy="2285241"/>
                <a:chOff x="589432" y="4319524"/>
                <a:chExt cx="7992888" cy="2285241"/>
              </a:xfrm>
            </p:grpSpPr>
            <p:grpSp>
              <p:nvGrpSpPr>
                <p:cNvPr id="30" name="Groupe 29"/>
                <p:cNvGrpSpPr/>
                <p:nvPr/>
              </p:nvGrpSpPr>
              <p:grpSpPr>
                <a:xfrm>
                  <a:off x="589432" y="4319524"/>
                  <a:ext cx="7992888" cy="2285241"/>
                  <a:chOff x="-703138" y="1667924"/>
                  <a:chExt cx="7992888" cy="2285241"/>
                </a:xfrm>
              </p:grpSpPr>
              <p:grpSp>
                <p:nvGrpSpPr>
                  <p:cNvPr id="28" name="Groupe 27"/>
                  <p:cNvGrpSpPr/>
                  <p:nvPr/>
                </p:nvGrpSpPr>
                <p:grpSpPr>
                  <a:xfrm>
                    <a:off x="-703138" y="1667924"/>
                    <a:ext cx="7992888" cy="2285241"/>
                    <a:chOff x="1020669" y="4081909"/>
                    <a:chExt cx="7992888" cy="2285241"/>
                  </a:xfrm>
                </p:grpSpPr>
                <p:grpSp>
                  <p:nvGrpSpPr>
                    <p:cNvPr id="9" name="Groupe 8"/>
                    <p:cNvGrpSpPr/>
                    <p:nvPr/>
                  </p:nvGrpSpPr>
                  <p:grpSpPr>
                    <a:xfrm>
                      <a:off x="1020670" y="4081909"/>
                      <a:ext cx="7992887" cy="2285241"/>
                      <a:chOff x="1020670" y="4081909"/>
                      <a:chExt cx="7992887" cy="2285241"/>
                    </a:xfrm>
                  </p:grpSpPr>
                  <p:pic>
                    <p:nvPicPr>
                      <p:cNvPr id="4" name="Image 3"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0393" y="4149080"/>
                        <a:ext cx="5863164" cy="2173982"/>
                      </a:xfrm>
                      <a:prstGeom prst="rect">
                        <a:avLst/>
                      </a:prstGeom>
                      <a:ln w="3175">
                        <a:solidFill>
                          <a:schemeClr val="tx1"/>
                        </a:solidFill>
                      </a:ln>
                    </p:spPr>
                  </p:pic>
                  <p:sp>
                    <p:nvSpPr>
                      <p:cNvPr id="5" name="ZoneTexte 4"/>
                      <p:cNvSpPr txBox="1"/>
                      <p:nvPr/>
                    </p:nvSpPr>
                    <p:spPr>
                      <a:xfrm>
                        <a:off x="1020670" y="4081909"/>
                        <a:ext cx="2592287" cy="2285241"/>
                      </a:xfrm>
                      <a:prstGeom prst="rect">
                        <a:avLst/>
                      </a:prstGeom>
                      <a:solidFill>
                        <a:schemeClr val="bg1"/>
                      </a:solidFill>
                      <a:ln w="3175">
                        <a:noFill/>
                      </a:ln>
                    </p:spPr>
                    <p:txBody>
                      <a:bodyPr wrap="square" rtlCol="0">
                        <a:spAutoFit/>
                      </a:bodyPr>
                      <a:lstStyle/>
                      <a:p>
                        <a:endParaRPr lang="fr-FR" sz="1200" dirty="0"/>
                      </a:p>
                      <a:p>
                        <a:r>
                          <a:rPr lang="fr-FR" sz="1200" dirty="0"/>
                          <a:t>TPA </a:t>
                        </a:r>
                        <a:r>
                          <a:rPr lang="fr-FR" sz="1050" dirty="0"/>
                          <a:t>(Tissue plasminogène activator)</a:t>
                        </a:r>
                        <a:endParaRPr lang="fr-FR" sz="1100" dirty="0"/>
                      </a:p>
                      <a:p>
                        <a:endParaRPr lang="fr-FR" sz="1200" dirty="0"/>
                      </a:p>
                      <a:p>
                        <a:endParaRPr lang="fr-FR" sz="1200" i="1" dirty="0"/>
                      </a:p>
                      <a:p>
                        <a:r>
                          <a:rPr lang="fr-FR" sz="1200" dirty="0" err="1"/>
                          <a:t>pUK</a:t>
                        </a:r>
                        <a:r>
                          <a:rPr lang="fr-FR" sz="1200" i="1" dirty="0"/>
                          <a:t> </a:t>
                        </a:r>
                        <a:r>
                          <a:rPr lang="fr-FR" sz="1050" i="1" dirty="0"/>
                          <a:t>(Pro-urokinase)</a:t>
                        </a:r>
                      </a:p>
                      <a:p>
                        <a:endParaRPr lang="fr-FR" sz="1200" i="1" dirty="0"/>
                      </a:p>
                      <a:p>
                        <a:endParaRPr lang="fr-FR" sz="1200" i="1" dirty="0"/>
                      </a:p>
                      <a:p>
                        <a:r>
                          <a:rPr lang="fr-FR" sz="1200" dirty="0"/>
                          <a:t>FN </a:t>
                        </a:r>
                        <a:r>
                          <a:rPr lang="fr-FR" sz="1050" i="1" dirty="0"/>
                          <a:t>(fibronectine)</a:t>
                        </a:r>
                      </a:p>
                      <a:p>
                        <a:endParaRPr lang="fr-FR" sz="1200" dirty="0"/>
                      </a:p>
                      <a:p>
                        <a:endParaRPr lang="fr-FR" sz="1200" dirty="0"/>
                      </a:p>
                      <a:p>
                        <a:r>
                          <a:rPr lang="fr-FR" sz="1200" dirty="0"/>
                          <a:t>EGFP </a:t>
                        </a:r>
                        <a:r>
                          <a:rPr lang="fr-FR" sz="1050" i="1" dirty="0"/>
                          <a:t>(</a:t>
                        </a:r>
                        <a:r>
                          <a:rPr lang="fr-FR" sz="1050" i="1" dirty="0" err="1"/>
                          <a:t>Epidermal</a:t>
                        </a:r>
                        <a:r>
                          <a:rPr lang="fr-FR" sz="1050" i="1" dirty="0"/>
                          <a:t> </a:t>
                        </a:r>
                        <a:r>
                          <a:rPr lang="fr-FR" sz="1050" i="1" dirty="0" err="1"/>
                          <a:t>Growth</a:t>
                        </a:r>
                        <a:r>
                          <a:rPr lang="fr-FR" sz="1050" i="1" dirty="0"/>
                          <a:t> Factor </a:t>
                        </a:r>
                        <a:r>
                          <a:rPr lang="fr-FR" sz="1050" i="1" dirty="0" err="1"/>
                          <a:t>Precurseur</a:t>
                        </a:r>
                        <a:r>
                          <a:rPr lang="fr-FR" sz="1050" i="1" dirty="0"/>
                          <a:t>)</a:t>
                        </a:r>
                      </a:p>
                      <a:p>
                        <a:endParaRPr lang="fr-FR" sz="1050" i="1" dirty="0"/>
                      </a:p>
                    </p:txBody>
                  </p:sp>
                </p:grpSp>
                <p:cxnSp>
                  <p:nvCxnSpPr>
                    <p:cNvPr id="23" name="Connecteur droit 22"/>
                    <p:cNvCxnSpPr/>
                    <p:nvPr/>
                  </p:nvCxnSpPr>
                  <p:spPr>
                    <a:xfrm flipH="1">
                      <a:off x="1020670" y="4149080"/>
                      <a:ext cx="79928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H="1">
                      <a:off x="1020670" y="6323062"/>
                      <a:ext cx="259228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1020669" y="4149080"/>
                      <a:ext cx="0" cy="21739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2077276" y="1919081"/>
                    <a:ext cx="383926" cy="144016"/>
                  </a:xfrm>
                  <a:prstGeom prst="rect">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2771800" y="1916422"/>
                    <a:ext cx="544564" cy="144016"/>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3344197" y="1913026"/>
                    <a:ext cx="544564" cy="144016"/>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 name="Rectangle 19"/>
                <p:cNvSpPr/>
                <p:nvPr/>
              </p:nvSpPr>
              <p:spPr>
                <a:xfrm>
                  <a:off x="3575449" y="5084851"/>
                  <a:ext cx="544564" cy="144016"/>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24" name="Groupe 1023"/>
              <p:cNvGrpSpPr/>
              <p:nvPr/>
            </p:nvGrpSpPr>
            <p:grpSpPr>
              <a:xfrm>
                <a:off x="3840568" y="4190071"/>
                <a:ext cx="4231477" cy="160624"/>
                <a:chOff x="4252841" y="5364397"/>
                <a:chExt cx="4231477" cy="160624"/>
              </a:xfrm>
            </p:grpSpPr>
            <p:sp>
              <p:nvSpPr>
                <p:cNvPr id="10" name="Rectangle 9"/>
                <p:cNvSpPr/>
                <p:nvPr/>
              </p:nvSpPr>
              <p:spPr>
                <a:xfrm>
                  <a:off x="4252841" y="5364397"/>
                  <a:ext cx="383926" cy="144016"/>
                </a:xfrm>
                <a:prstGeom prst="rect">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4697147" y="5374258"/>
                  <a:ext cx="383926" cy="144016"/>
                </a:xfrm>
                <a:prstGeom prst="rect">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161392" y="5381005"/>
                  <a:ext cx="383926" cy="144016"/>
                </a:xfrm>
                <a:prstGeom prst="rect">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5625637" y="5376813"/>
                  <a:ext cx="383926" cy="144016"/>
                </a:xfrm>
                <a:prstGeom prst="rect">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6228184" y="5374035"/>
                  <a:ext cx="383926" cy="144016"/>
                </a:xfrm>
                <a:prstGeom prst="rect">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7219491" y="5374148"/>
                  <a:ext cx="383926" cy="144016"/>
                </a:xfrm>
                <a:prstGeom prst="rect">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7642362" y="5374258"/>
                  <a:ext cx="383926" cy="144016"/>
                </a:xfrm>
                <a:prstGeom prst="rect">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8100392" y="5374258"/>
                  <a:ext cx="383926" cy="144016"/>
                </a:xfrm>
                <a:prstGeom prst="rect">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36" name="Rectangle 35"/>
            <p:cNvSpPr/>
            <p:nvPr/>
          </p:nvSpPr>
          <p:spPr>
            <a:xfrm>
              <a:off x="3274901" y="4979537"/>
              <a:ext cx="383926" cy="144016"/>
            </a:xfrm>
            <a:prstGeom prst="rect">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9" name="Connecteur droit 18"/>
          <p:cNvCxnSpPr/>
          <p:nvPr/>
        </p:nvCxnSpPr>
        <p:spPr>
          <a:xfrm>
            <a:off x="3059832" y="3793381"/>
            <a:ext cx="0" cy="217328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à coins arrondis 31"/>
          <p:cNvSpPr/>
          <p:nvPr/>
        </p:nvSpPr>
        <p:spPr>
          <a:xfrm>
            <a:off x="5131451" y="692696"/>
            <a:ext cx="72008" cy="72008"/>
          </a:xfrm>
          <a:prstGeom prst="roundRect">
            <a:avLst/>
          </a:prstGeom>
          <a:solidFill>
            <a:srgbClr val="FF0000"/>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à coins arrondis 32"/>
          <p:cNvSpPr/>
          <p:nvPr/>
        </p:nvSpPr>
        <p:spPr>
          <a:xfrm>
            <a:off x="5131451" y="1210126"/>
            <a:ext cx="72008" cy="72008"/>
          </a:xfrm>
          <a:prstGeom prst="roundRect">
            <a:avLst/>
          </a:prstGeom>
          <a:solidFill>
            <a:srgbClr val="FF0000"/>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à coins arrondis 33"/>
          <p:cNvSpPr/>
          <p:nvPr/>
        </p:nvSpPr>
        <p:spPr>
          <a:xfrm>
            <a:off x="6236357" y="692696"/>
            <a:ext cx="72008" cy="72008"/>
          </a:xfrm>
          <a:prstGeom prst="roundRect">
            <a:avLst/>
          </a:prstGeom>
          <a:solidFill>
            <a:srgbClr val="2FD543"/>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à coins arrondis 34"/>
          <p:cNvSpPr/>
          <p:nvPr/>
        </p:nvSpPr>
        <p:spPr>
          <a:xfrm>
            <a:off x="6236146" y="1200549"/>
            <a:ext cx="72008" cy="72008"/>
          </a:xfrm>
          <a:prstGeom prst="roundRect">
            <a:avLst/>
          </a:prstGeom>
          <a:solidFill>
            <a:srgbClr val="2FD543"/>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1763688" y="1444133"/>
            <a:ext cx="1676233" cy="369332"/>
          </a:xfrm>
          <a:prstGeom prst="rect">
            <a:avLst/>
          </a:prstGeom>
          <a:solidFill>
            <a:schemeClr val="bg1"/>
          </a:solidFill>
        </p:spPr>
        <p:txBody>
          <a:bodyPr wrap="square" rtlCol="0">
            <a:spAutoFit/>
          </a:bodyPr>
          <a:lstStyle/>
          <a:p>
            <a:pPr algn="ctr"/>
            <a:r>
              <a:rPr lang="fr-FR" dirty="0"/>
              <a:t>crossing-over</a:t>
            </a:r>
          </a:p>
        </p:txBody>
      </p:sp>
    </p:spTree>
    <p:extLst>
      <p:ext uri="{BB962C8B-B14F-4D97-AF65-F5344CB8AC3E}">
        <p14:creationId xmlns:p14="http://schemas.microsoft.com/office/powerpoint/2010/main" val="39287515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71600" y="1922056"/>
            <a:ext cx="7200800" cy="2739211"/>
          </a:xfrm>
          <a:prstGeom prst="rect">
            <a:avLst/>
          </a:prstGeom>
          <a:noFill/>
        </p:spPr>
        <p:txBody>
          <a:bodyPr wrap="square" rtlCol="0">
            <a:spAutoFit/>
          </a:bodyPr>
          <a:lstStyle/>
          <a:p>
            <a:pPr algn="ctr"/>
            <a:r>
              <a:rPr lang="fr-FR" sz="2000" dirty="0">
                <a:latin typeface="Arial" panose="020B0604020202020204" pitchFamily="34" charset="0"/>
              </a:rPr>
              <a:t>Les séquences répétées </a:t>
            </a:r>
            <a:r>
              <a:rPr lang="fr-FR" altLang="fr-FR" sz="2000" dirty="0">
                <a:latin typeface="Arial" panose="020B0604020202020204" pitchFamily="34" charset="0"/>
              </a:rPr>
              <a:t>sont des séquences d’ADN qu'on retrouve en de multiples copies dispersées dans le génome. Il en existe</a:t>
            </a:r>
            <a:r>
              <a:rPr lang="fr-FR" sz="2000" dirty="0">
                <a:latin typeface="Arial" panose="020B0604020202020204" pitchFamily="34" charset="0"/>
              </a:rPr>
              <a:t> plusieurs familles. Elles jouent un rôle particulier dans l’évolution des génomes.</a:t>
            </a:r>
          </a:p>
          <a:p>
            <a:pPr algn="ctr"/>
            <a:endParaRPr lang="fr-FR" sz="1400" dirty="0">
              <a:latin typeface="Arial" panose="020B0604020202020204" pitchFamily="34" charset="0"/>
            </a:endParaRPr>
          </a:p>
          <a:p>
            <a:pPr algn="ctr"/>
            <a:r>
              <a:rPr lang="fr-FR" sz="7200" b="1" dirty="0">
                <a:solidFill>
                  <a:srgbClr val="FF0000"/>
                </a:solidFill>
                <a:latin typeface="Arial" panose="020B0604020202020204" pitchFamily="34" charset="0"/>
              </a:rPr>
              <a:t>?</a:t>
            </a:r>
          </a:p>
        </p:txBody>
      </p:sp>
      <p:sp>
        <p:nvSpPr>
          <p:cNvPr id="3" name="ZoneTexte 2"/>
          <p:cNvSpPr txBox="1"/>
          <p:nvPr/>
        </p:nvSpPr>
        <p:spPr>
          <a:xfrm>
            <a:off x="2519772" y="3573016"/>
            <a:ext cx="4104456" cy="1015663"/>
          </a:xfrm>
          <a:prstGeom prst="rect">
            <a:avLst/>
          </a:prstGeom>
          <a:solidFill>
            <a:schemeClr val="bg1"/>
          </a:solidFill>
        </p:spPr>
        <p:txBody>
          <a:bodyPr wrap="square" rtlCol="0">
            <a:spAutoFit/>
          </a:bodyPr>
          <a:lstStyle/>
          <a:p>
            <a:pPr algn="ctr"/>
            <a:r>
              <a:rPr lang="fr-FR" dirty="0">
                <a:solidFill>
                  <a:srgbClr val="FF0000"/>
                </a:solidFill>
                <a:latin typeface="Arial" panose="020B0604020202020204" pitchFamily="34" charset="0"/>
              </a:rPr>
              <a:t>Le génome humain en contient </a:t>
            </a:r>
            <a:r>
              <a:rPr lang="fr-FR" sz="2400" dirty="0">
                <a:solidFill>
                  <a:srgbClr val="FF0000"/>
                </a:solidFill>
                <a:latin typeface="Arial" panose="020B0604020202020204" pitchFamily="34" charset="0"/>
              </a:rPr>
              <a:t>69%</a:t>
            </a:r>
            <a:r>
              <a:rPr lang="fr-FR" dirty="0">
                <a:solidFill>
                  <a:srgbClr val="FF0000"/>
                </a:solidFill>
                <a:latin typeface="Arial" panose="020B0604020202020204" pitchFamily="34" charset="0"/>
              </a:rPr>
              <a:t>.</a:t>
            </a:r>
          </a:p>
          <a:p>
            <a:pPr algn="ctr"/>
            <a:endParaRPr lang="fr-FR" dirty="0">
              <a:solidFill>
                <a:srgbClr val="FF0000"/>
              </a:solidFill>
              <a:latin typeface="Arial" panose="020B0604020202020204" pitchFamily="34" charset="0"/>
            </a:endParaRPr>
          </a:p>
          <a:p>
            <a:pPr algn="ctr"/>
            <a:endParaRPr lang="fr-FR" dirty="0"/>
          </a:p>
        </p:txBody>
      </p:sp>
    </p:spTree>
    <p:custDataLst>
      <p:tags r:id="rId1"/>
    </p:custDataLst>
    <p:extLst>
      <p:ext uri="{BB962C8B-B14F-4D97-AF65-F5344CB8AC3E}">
        <p14:creationId xmlns:p14="http://schemas.microsoft.com/office/powerpoint/2010/main" val="190440599"/>
      </p:ext>
    </p:extLst>
  </p:cSld>
  <p:clrMapOvr>
    <a:masterClrMapping/>
  </p:clrMapOvr>
  <mc:AlternateContent xmlns:mc="http://schemas.openxmlformats.org/markup-compatibility/2006" xmlns:p14="http://schemas.microsoft.com/office/powerpoint/2010/main">
    <mc:Choice Requires="p14">
      <p:transition spd="slow" p14:dur="2000" advTm="16194"/>
    </mc:Choice>
    <mc:Fallback xmlns="">
      <p:transition spd="slow" advTm="16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008105" y="2776465"/>
            <a:ext cx="2422272" cy="576528"/>
          </a:xfrm>
          <a:prstGeom prst="rect">
            <a:avLst/>
          </a:prstGeom>
          <a:noFill/>
          <a:ln w="19050">
            <a:solidFill>
              <a:schemeClr val="tx1"/>
            </a:solidFill>
          </a:ln>
        </p:spPr>
        <p:txBody>
          <a:bodyPr wrap="square" rtlCol="0">
            <a:spAutoFit/>
          </a:bodyPr>
          <a:lstStyle/>
          <a:p>
            <a:pPr algn="ctr"/>
            <a:r>
              <a:rPr lang="fr-FR" dirty="0"/>
              <a:t>Les séquences répétitives </a:t>
            </a:r>
          </a:p>
          <a:p>
            <a:pPr algn="ctr"/>
            <a:r>
              <a:rPr lang="fr-FR" dirty="0"/>
              <a:t>chez l’homme (69%)</a:t>
            </a:r>
          </a:p>
        </p:txBody>
      </p:sp>
      <p:pic>
        <p:nvPicPr>
          <p:cNvPr id="3" name="Image 2"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184200" y="760359"/>
            <a:ext cx="5167179" cy="5185268"/>
          </a:xfrm>
          <a:prstGeom prst="rect">
            <a:avLst/>
          </a:prstGeom>
        </p:spPr>
      </p:pic>
      <p:sp>
        <p:nvSpPr>
          <p:cNvPr id="4" name="ZoneTexte 3"/>
          <p:cNvSpPr txBox="1"/>
          <p:nvPr/>
        </p:nvSpPr>
        <p:spPr>
          <a:xfrm>
            <a:off x="1114630" y="2076575"/>
            <a:ext cx="1529892" cy="400110"/>
          </a:xfrm>
          <a:prstGeom prst="rect">
            <a:avLst/>
          </a:prstGeom>
          <a:solidFill>
            <a:schemeClr val="bg1"/>
          </a:solidFill>
        </p:spPr>
        <p:txBody>
          <a:bodyPr wrap="square" rtlCol="0">
            <a:spAutoFit/>
          </a:bodyPr>
          <a:lstStyle/>
          <a:p>
            <a:pPr algn="ctr">
              <a:lnSpc>
                <a:spcPts val="1200"/>
              </a:lnSpc>
            </a:pPr>
            <a:r>
              <a:rPr lang="fr-FR" sz="1400" b="1" dirty="0">
                <a:solidFill>
                  <a:srgbClr val="29C93C"/>
                </a:solidFill>
              </a:rPr>
              <a:t>transposons</a:t>
            </a:r>
          </a:p>
          <a:p>
            <a:pPr algn="ctr">
              <a:lnSpc>
                <a:spcPts val="1200"/>
              </a:lnSpc>
            </a:pPr>
            <a:r>
              <a:rPr lang="fr-FR" sz="1200" dirty="0">
                <a:solidFill>
                  <a:srgbClr val="29C93C"/>
                </a:solidFill>
              </a:rPr>
              <a:t>(</a:t>
            </a:r>
            <a:r>
              <a:rPr lang="fr-FR" sz="1200" dirty="0" err="1">
                <a:solidFill>
                  <a:srgbClr val="29C93C"/>
                </a:solidFill>
              </a:rPr>
              <a:t>ADNs</a:t>
            </a:r>
            <a:r>
              <a:rPr lang="fr-FR" sz="1200" dirty="0">
                <a:solidFill>
                  <a:srgbClr val="29C93C"/>
                </a:solidFill>
              </a:rPr>
              <a:t> mobiles)</a:t>
            </a:r>
          </a:p>
        </p:txBody>
      </p:sp>
      <p:sp>
        <p:nvSpPr>
          <p:cNvPr id="5" name="ZoneTexte 4"/>
          <p:cNvSpPr txBox="1"/>
          <p:nvPr/>
        </p:nvSpPr>
        <p:spPr>
          <a:xfrm>
            <a:off x="1622271" y="5221292"/>
            <a:ext cx="2509012" cy="1169551"/>
          </a:xfrm>
          <a:prstGeom prst="rect">
            <a:avLst/>
          </a:prstGeom>
          <a:solidFill>
            <a:schemeClr val="bg1"/>
          </a:solidFill>
        </p:spPr>
        <p:txBody>
          <a:bodyPr wrap="square" rtlCol="0">
            <a:spAutoFit/>
          </a:bodyPr>
          <a:lstStyle/>
          <a:p>
            <a:pPr algn="ctr">
              <a:lnSpc>
                <a:spcPts val="1200"/>
              </a:lnSpc>
            </a:pPr>
            <a:endParaRPr lang="fr-FR" sz="1200" dirty="0">
              <a:solidFill>
                <a:srgbClr val="007E39"/>
              </a:solidFill>
            </a:endParaRPr>
          </a:p>
          <a:p>
            <a:pPr algn="ctr">
              <a:lnSpc>
                <a:spcPts val="1200"/>
              </a:lnSpc>
            </a:pPr>
            <a:endParaRPr lang="fr-FR" sz="1400" dirty="0">
              <a:solidFill>
                <a:srgbClr val="007E39"/>
              </a:solidFill>
            </a:endParaRPr>
          </a:p>
          <a:p>
            <a:pPr algn="ctr">
              <a:lnSpc>
                <a:spcPts val="1200"/>
              </a:lnSpc>
            </a:pPr>
            <a:r>
              <a:rPr lang="fr-FR" sz="1400" dirty="0">
                <a:solidFill>
                  <a:srgbClr val="007E39"/>
                </a:solidFill>
              </a:rPr>
              <a:t> </a:t>
            </a:r>
            <a:r>
              <a:rPr lang="fr-FR" sz="1400" b="1" dirty="0">
                <a:solidFill>
                  <a:srgbClr val="007E39"/>
                </a:solidFill>
              </a:rPr>
              <a:t>ADN</a:t>
            </a:r>
            <a:r>
              <a:rPr lang="fr-FR" sz="1400" dirty="0">
                <a:solidFill>
                  <a:srgbClr val="007E39"/>
                </a:solidFill>
              </a:rPr>
              <a:t> </a:t>
            </a:r>
            <a:r>
              <a:rPr lang="fr-FR" sz="1400" b="1" dirty="0">
                <a:solidFill>
                  <a:srgbClr val="007E39"/>
                </a:solidFill>
              </a:rPr>
              <a:t>satellites </a:t>
            </a:r>
          </a:p>
          <a:p>
            <a:pPr algn="ctr">
              <a:lnSpc>
                <a:spcPts val="1200"/>
              </a:lnSpc>
            </a:pPr>
            <a:r>
              <a:rPr lang="fr-FR" sz="1200" dirty="0">
                <a:solidFill>
                  <a:srgbClr val="007E39"/>
                </a:solidFill>
              </a:rPr>
              <a:t>très courtes séquences (quelques nucléotides) répétées des plusieurs milliers de fois </a:t>
            </a:r>
            <a:r>
              <a:rPr lang="fr-FR" sz="1200" dirty="0">
                <a:solidFill>
                  <a:srgbClr val="007E39"/>
                </a:solidFill>
                <a:cs typeface="Calibri"/>
              </a:rPr>
              <a:t>(3%)</a:t>
            </a:r>
          </a:p>
          <a:p>
            <a:pPr algn="ctr">
              <a:lnSpc>
                <a:spcPts val="1200"/>
              </a:lnSpc>
            </a:pPr>
            <a:endParaRPr lang="fr-FR" sz="1200" dirty="0">
              <a:solidFill>
                <a:srgbClr val="007E39"/>
              </a:solidFill>
              <a:latin typeface="Calibri"/>
              <a:cs typeface="Calibri"/>
            </a:endParaRPr>
          </a:p>
        </p:txBody>
      </p:sp>
      <p:cxnSp>
        <p:nvCxnSpPr>
          <p:cNvPr id="12" name="Connecteur droit 11"/>
          <p:cNvCxnSpPr/>
          <p:nvPr/>
        </p:nvCxnSpPr>
        <p:spPr>
          <a:xfrm>
            <a:off x="2419413" y="2340860"/>
            <a:ext cx="854700" cy="3713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3834559" y="5054302"/>
            <a:ext cx="309167" cy="644324"/>
          </a:xfrm>
          <a:prstGeom prst="line">
            <a:avLst/>
          </a:prstGeom>
          <a:ln w="19050">
            <a:solidFill>
              <a:srgbClr val="007E39"/>
            </a:solidFill>
          </a:ln>
        </p:spPr>
        <p:style>
          <a:lnRef idx="1">
            <a:schemeClr val="accent1"/>
          </a:lnRef>
          <a:fillRef idx="0">
            <a:schemeClr val="accent1"/>
          </a:fillRef>
          <a:effectRef idx="0">
            <a:schemeClr val="accent1"/>
          </a:effectRef>
          <a:fontRef idx="minor">
            <a:schemeClr val="tx1"/>
          </a:fontRef>
        </p:style>
      </p:cxnSp>
      <p:sp>
        <p:nvSpPr>
          <p:cNvPr id="17" name="Forme libre 16"/>
          <p:cNvSpPr/>
          <p:nvPr/>
        </p:nvSpPr>
        <p:spPr>
          <a:xfrm>
            <a:off x="3114489" y="3490813"/>
            <a:ext cx="1722268" cy="1615736"/>
          </a:xfrm>
          <a:custGeom>
            <a:avLst/>
            <a:gdLst>
              <a:gd name="connsiteX0" fmla="*/ 1722268 w 1722268"/>
              <a:gd name="connsiteY0" fmla="*/ 0 h 1615736"/>
              <a:gd name="connsiteX1" fmla="*/ 0 w 1722268"/>
              <a:gd name="connsiteY1" fmla="*/ 772358 h 1615736"/>
              <a:gd name="connsiteX2" fmla="*/ 53266 w 1722268"/>
              <a:gd name="connsiteY2" fmla="*/ 905523 h 1615736"/>
              <a:gd name="connsiteX3" fmla="*/ 150920 w 1722268"/>
              <a:gd name="connsiteY3" fmla="*/ 1065321 h 1615736"/>
              <a:gd name="connsiteX4" fmla="*/ 275208 w 1722268"/>
              <a:gd name="connsiteY4" fmla="*/ 1207364 h 1615736"/>
              <a:gd name="connsiteX5" fmla="*/ 408373 w 1722268"/>
              <a:gd name="connsiteY5" fmla="*/ 1358284 h 1615736"/>
              <a:gd name="connsiteX6" fmla="*/ 541538 w 1722268"/>
              <a:gd name="connsiteY6" fmla="*/ 1455938 h 1615736"/>
              <a:gd name="connsiteX7" fmla="*/ 656948 w 1722268"/>
              <a:gd name="connsiteY7" fmla="*/ 1544715 h 1615736"/>
              <a:gd name="connsiteX8" fmla="*/ 763480 w 1722268"/>
              <a:gd name="connsiteY8" fmla="*/ 1615736 h 1615736"/>
              <a:gd name="connsiteX9" fmla="*/ 1722268 w 1722268"/>
              <a:gd name="connsiteY9" fmla="*/ 0 h 161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2268" h="1615736">
                <a:moveTo>
                  <a:pt x="1722268" y="0"/>
                </a:moveTo>
                <a:lnTo>
                  <a:pt x="0" y="772358"/>
                </a:lnTo>
                <a:lnTo>
                  <a:pt x="53266" y="905523"/>
                </a:lnTo>
                <a:lnTo>
                  <a:pt x="150920" y="1065321"/>
                </a:lnTo>
                <a:lnTo>
                  <a:pt x="275208" y="1207364"/>
                </a:lnTo>
                <a:lnTo>
                  <a:pt x="408373" y="1358284"/>
                </a:lnTo>
                <a:lnTo>
                  <a:pt x="541538" y="1455938"/>
                </a:lnTo>
                <a:lnTo>
                  <a:pt x="656948" y="1544715"/>
                </a:lnTo>
                <a:lnTo>
                  <a:pt x="763480" y="1615736"/>
                </a:lnTo>
                <a:lnTo>
                  <a:pt x="1722268" y="0"/>
                </a:lnTo>
                <a:close/>
              </a:path>
            </a:pathLst>
          </a:custGeom>
          <a:pattFill prst="pct90">
            <a:fgClr>
              <a:srgbClr val="D7FE98"/>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2911879" y="1622910"/>
            <a:ext cx="3808283" cy="371661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rot="542899">
            <a:off x="4882198" y="1304923"/>
            <a:ext cx="432048" cy="317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1614582" y="5119374"/>
            <a:ext cx="2088422" cy="347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ZoneTexte 40"/>
          <p:cNvSpPr txBox="1"/>
          <p:nvPr/>
        </p:nvSpPr>
        <p:spPr>
          <a:xfrm>
            <a:off x="971600" y="4647473"/>
            <a:ext cx="2314385" cy="556178"/>
          </a:xfrm>
          <a:prstGeom prst="rect">
            <a:avLst/>
          </a:prstGeom>
          <a:solidFill>
            <a:schemeClr val="bg1"/>
          </a:solidFill>
        </p:spPr>
        <p:txBody>
          <a:bodyPr wrap="square" rtlCol="0">
            <a:spAutoFit/>
          </a:bodyPr>
          <a:lstStyle/>
          <a:p>
            <a:pPr algn="ctr">
              <a:lnSpc>
                <a:spcPts val="1200"/>
              </a:lnSpc>
            </a:pPr>
            <a:r>
              <a:rPr lang="fr-FR" sz="1400" b="1" dirty="0">
                <a:solidFill>
                  <a:srgbClr val="2FD543"/>
                </a:solidFill>
              </a:rPr>
              <a:t>Séquence Alu</a:t>
            </a:r>
          </a:p>
          <a:p>
            <a:pPr algn="ctr">
              <a:lnSpc>
                <a:spcPts val="1200"/>
              </a:lnSpc>
            </a:pPr>
            <a:r>
              <a:rPr lang="fr-FR" sz="1200" dirty="0">
                <a:solidFill>
                  <a:srgbClr val="2FD543"/>
                </a:solidFill>
              </a:rPr>
              <a:t>300pb répétées plus de 10</a:t>
            </a:r>
            <a:r>
              <a:rPr lang="fr-FR" sz="1200" baseline="30000" dirty="0">
                <a:solidFill>
                  <a:srgbClr val="2FD543"/>
                </a:solidFill>
              </a:rPr>
              <a:t>6</a:t>
            </a:r>
            <a:r>
              <a:rPr lang="fr-FR" sz="1200" dirty="0">
                <a:solidFill>
                  <a:srgbClr val="2FD543"/>
                </a:solidFill>
              </a:rPr>
              <a:t> fois</a:t>
            </a:r>
          </a:p>
          <a:p>
            <a:pPr algn="ctr">
              <a:lnSpc>
                <a:spcPts val="1200"/>
              </a:lnSpc>
            </a:pPr>
            <a:r>
              <a:rPr lang="fr-FR" sz="1200" dirty="0">
                <a:solidFill>
                  <a:srgbClr val="2FD543"/>
                </a:solidFill>
              </a:rPr>
              <a:t>(10%)</a:t>
            </a:r>
          </a:p>
        </p:txBody>
      </p:sp>
      <p:sp>
        <p:nvSpPr>
          <p:cNvPr id="44" name="Arc 43"/>
          <p:cNvSpPr/>
          <p:nvPr/>
        </p:nvSpPr>
        <p:spPr>
          <a:xfrm>
            <a:off x="2961025" y="1331568"/>
            <a:ext cx="4136168" cy="4246246"/>
          </a:xfrm>
          <a:prstGeom prst="arc">
            <a:avLst>
              <a:gd name="adj1" fmla="val 16207220"/>
              <a:gd name="adj2" fmla="val 4198621"/>
            </a:avLst>
          </a:prstGeom>
          <a:ln w="12700">
            <a:solidFill>
              <a:schemeClr val="tx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7030A0"/>
              </a:solidFill>
            </a:endParaRPr>
          </a:p>
        </p:txBody>
      </p:sp>
      <p:sp>
        <p:nvSpPr>
          <p:cNvPr id="45" name="ZoneTexte 44"/>
          <p:cNvSpPr txBox="1"/>
          <p:nvPr/>
        </p:nvSpPr>
        <p:spPr>
          <a:xfrm>
            <a:off x="6778606" y="3234994"/>
            <a:ext cx="1819230" cy="492443"/>
          </a:xfrm>
          <a:prstGeom prst="rect">
            <a:avLst/>
          </a:prstGeom>
          <a:solidFill>
            <a:schemeClr val="bg1"/>
          </a:solidFill>
        </p:spPr>
        <p:txBody>
          <a:bodyPr wrap="square" rtlCol="0">
            <a:spAutoFit/>
          </a:bodyPr>
          <a:lstStyle/>
          <a:p>
            <a:pPr algn="ctr"/>
            <a:r>
              <a:rPr lang="fr-FR" sz="1400" b="1" dirty="0">
                <a:solidFill>
                  <a:srgbClr val="00B0F0"/>
                </a:solidFill>
              </a:rPr>
              <a:t>séquences uniques</a:t>
            </a:r>
          </a:p>
          <a:p>
            <a:pPr algn="ctr"/>
            <a:r>
              <a:rPr lang="fr-FR" sz="1200" b="1" dirty="0">
                <a:solidFill>
                  <a:srgbClr val="00B0F0"/>
                </a:solidFill>
              </a:rPr>
              <a:t>(31%) </a:t>
            </a:r>
          </a:p>
        </p:txBody>
      </p:sp>
      <p:cxnSp>
        <p:nvCxnSpPr>
          <p:cNvPr id="24" name="Connecteur droit 23"/>
          <p:cNvCxnSpPr/>
          <p:nvPr/>
        </p:nvCxnSpPr>
        <p:spPr>
          <a:xfrm flipV="1">
            <a:off x="2706839" y="4409182"/>
            <a:ext cx="684669" cy="366894"/>
          </a:xfrm>
          <a:prstGeom prst="line">
            <a:avLst/>
          </a:prstGeom>
          <a:ln w="19050">
            <a:solidFill>
              <a:srgbClr val="6EA92D"/>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a:endCxn id="44" idx="0"/>
          </p:cNvCxnSpPr>
          <p:nvPr/>
        </p:nvCxnSpPr>
        <p:spPr>
          <a:xfrm flipV="1">
            <a:off x="4946750" y="1331573"/>
            <a:ext cx="86818" cy="1009287"/>
          </a:xfrm>
          <a:prstGeom prst="line">
            <a:avLst/>
          </a:prstGeom>
          <a:ln>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8" name="Ellipse 7"/>
          <p:cNvSpPr/>
          <p:nvPr/>
        </p:nvSpPr>
        <p:spPr>
          <a:xfrm rot="2663075">
            <a:off x="3150705" y="4737521"/>
            <a:ext cx="307050" cy="3658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546164" y="376122"/>
            <a:ext cx="2666824" cy="923330"/>
          </a:xfrm>
          <a:prstGeom prst="rect">
            <a:avLst/>
          </a:prstGeom>
          <a:solidFill>
            <a:schemeClr val="bg1"/>
          </a:solidFill>
          <a:ln w="3175">
            <a:noFill/>
          </a:ln>
        </p:spPr>
        <p:txBody>
          <a:bodyPr wrap="square" rtlCol="0">
            <a:spAutoFit/>
          </a:bodyPr>
          <a:lstStyle/>
          <a:p>
            <a:pPr algn="ctr"/>
            <a:r>
              <a:rPr lang="fr-FR" b="1" dirty="0">
                <a:solidFill>
                  <a:srgbClr val="6EA82E"/>
                </a:solidFill>
              </a:rPr>
              <a:t>69% de séquences répétées dans le génome humain</a:t>
            </a:r>
          </a:p>
        </p:txBody>
      </p:sp>
      <p:sp>
        <p:nvSpPr>
          <p:cNvPr id="25" name="Rectangle 24"/>
          <p:cNvSpPr/>
          <p:nvPr/>
        </p:nvSpPr>
        <p:spPr>
          <a:xfrm>
            <a:off x="4416092" y="5466446"/>
            <a:ext cx="2016224" cy="402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p:cNvSpPr txBox="1"/>
          <p:nvPr/>
        </p:nvSpPr>
        <p:spPr>
          <a:xfrm>
            <a:off x="5130206" y="5535853"/>
            <a:ext cx="2127766" cy="553998"/>
          </a:xfrm>
          <a:prstGeom prst="rect">
            <a:avLst/>
          </a:prstGeom>
          <a:solidFill>
            <a:schemeClr val="bg1"/>
          </a:solidFill>
        </p:spPr>
        <p:txBody>
          <a:bodyPr wrap="square" rtlCol="0">
            <a:spAutoFit/>
          </a:bodyPr>
          <a:lstStyle/>
          <a:p>
            <a:pPr algn="ctr">
              <a:lnSpc>
                <a:spcPts val="1200"/>
              </a:lnSpc>
            </a:pPr>
            <a:r>
              <a:rPr lang="fr-FR" sz="1400" b="1" dirty="0">
                <a:solidFill>
                  <a:srgbClr val="007E39"/>
                </a:solidFill>
              </a:rPr>
              <a:t>longues séquences</a:t>
            </a:r>
          </a:p>
          <a:p>
            <a:pPr algn="ctr">
              <a:lnSpc>
                <a:spcPts val="1200"/>
              </a:lnSpc>
            </a:pPr>
            <a:r>
              <a:rPr lang="fr-FR" sz="1200" dirty="0">
                <a:solidFill>
                  <a:srgbClr val="007E39"/>
                </a:solidFill>
                <a:latin typeface="Calibri"/>
                <a:cs typeface="Calibri"/>
              </a:rPr>
              <a:t>(</a:t>
            </a:r>
            <a:r>
              <a:rPr lang="fr-FR" sz="1200" dirty="0">
                <a:solidFill>
                  <a:srgbClr val="007E39"/>
                </a:solidFill>
                <a:cs typeface="Calibri"/>
              </a:rPr>
              <a:t>10</a:t>
            </a:r>
            <a:r>
              <a:rPr lang="fr-FR" sz="1200" baseline="30000" dirty="0">
                <a:solidFill>
                  <a:srgbClr val="007E39"/>
                </a:solidFill>
                <a:cs typeface="Calibri"/>
              </a:rPr>
              <a:t>5</a:t>
            </a:r>
            <a:r>
              <a:rPr lang="fr-FR" sz="1200" dirty="0">
                <a:solidFill>
                  <a:srgbClr val="007E39"/>
                </a:solidFill>
                <a:cs typeface="Calibri"/>
              </a:rPr>
              <a:t> à 3.10</a:t>
            </a:r>
            <a:r>
              <a:rPr lang="fr-FR" sz="1200" baseline="30000" dirty="0">
                <a:solidFill>
                  <a:srgbClr val="007E39"/>
                </a:solidFill>
                <a:cs typeface="Calibri"/>
              </a:rPr>
              <a:t>6 </a:t>
            </a:r>
            <a:r>
              <a:rPr lang="fr-FR" sz="1200" dirty="0" err="1">
                <a:solidFill>
                  <a:srgbClr val="007E39"/>
                </a:solidFill>
                <a:cs typeface="Calibri"/>
              </a:rPr>
              <a:t>pb</a:t>
            </a:r>
            <a:r>
              <a:rPr lang="fr-FR" sz="1200" dirty="0">
                <a:solidFill>
                  <a:srgbClr val="007E39"/>
                </a:solidFill>
                <a:cs typeface="Calibri"/>
              </a:rPr>
              <a:t>) répétées 2 fois</a:t>
            </a:r>
          </a:p>
          <a:p>
            <a:pPr algn="ctr">
              <a:lnSpc>
                <a:spcPts val="1200"/>
              </a:lnSpc>
            </a:pPr>
            <a:r>
              <a:rPr lang="fr-FR" sz="1200" dirty="0">
                <a:solidFill>
                  <a:srgbClr val="007E39"/>
                </a:solidFill>
                <a:cs typeface="Calibri"/>
              </a:rPr>
              <a:t> (5 à 6%)</a:t>
            </a:r>
            <a:endParaRPr lang="fr-FR" sz="1200" dirty="0">
              <a:solidFill>
                <a:srgbClr val="007E39"/>
              </a:solidFill>
            </a:endParaRPr>
          </a:p>
        </p:txBody>
      </p:sp>
      <p:cxnSp>
        <p:nvCxnSpPr>
          <p:cNvPr id="32" name="Connecteur droit 31"/>
          <p:cNvCxnSpPr/>
          <p:nvPr/>
        </p:nvCxnSpPr>
        <p:spPr>
          <a:xfrm flipH="1">
            <a:off x="4579525" y="5205701"/>
            <a:ext cx="71215" cy="877746"/>
          </a:xfrm>
          <a:prstGeom prst="line">
            <a:avLst/>
          </a:prstGeom>
          <a:ln w="19050">
            <a:solidFill>
              <a:srgbClr val="007E39"/>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H="1" flipV="1">
            <a:off x="5498588" y="4935694"/>
            <a:ext cx="251830" cy="522415"/>
          </a:xfrm>
          <a:prstGeom prst="line">
            <a:avLst/>
          </a:prstGeom>
          <a:ln>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54" name="ZoneTexte 53"/>
          <p:cNvSpPr txBox="1"/>
          <p:nvPr/>
        </p:nvSpPr>
        <p:spPr>
          <a:xfrm>
            <a:off x="3551996" y="6083447"/>
            <a:ext cx="2759396" cy="553998"/>
          </a:xfrm>
          <a:prstGeom prst="rect">
            <a:avLst/>
          </a:prstGeom>
          <a:solidFill>
            <a:schemeClr val="bg1"/>
          </a:solidFill>
        </p:spPr>
        <p:txBody>
          <a:bodyPr wrap="square" rtlCol="0">
            <a:spAutoFit/>
          </a:bodyPr>
          <a:lstStyle/>
          <a:p>
            <a:pPr algn="ctr">
              <a:lnSpc>
                <a:spcPts val="1200"/>
              </a:lnSpc>
            </a:pPr>
            <a:r>
              <a:rPr lang="fr-FR" sz="1400" b="1" dirty="0">
                <a:solidFill>
                  <a:srgbClr val="007E39"/>
                </a:solidFill>
              </a:rPr>
              <a:t>séquences moyennement </a:t>
            </a:r>
            <a:r>
              <a:rPr lang="fr-FR" sz="1400" b="1" dirty="0">
                <a:solidFill>
                  <a:srgbClr val="007E39"/>
                </a:solidFill>
                <a:cs typeface="Calibri"/>
              </a:rPr>
              <a:t>répétées</a:t>
            </a:r>
          </a:p>
          <a:p>
            <a:pPr algn="ctr">
              <a:lnSpc>
                <a:spcPts val="1200"/>
              </a:lnSpc>
            </a:pPr>
            <a:r>
              <a:rPr lang="fr-FR" sz="1200" dirty="0">
                <a:solidFill>
                  <a:srgbClr val="007E39"/>
                </a:solidFill>
                <a:cs typeface="Calibri"/>
              </a:rPr>
              <a:t>(10</a:t>
            </a:r>
            <a:r>
              <a:rPr lang="fr-FR" sz="1200" baseline="30000" dirty="0">
                <a:solidFill>
                  <a:srgbClr val="007E39"/>
                </a:solidFill>
                <a:cs typeface="Calibri"/>
              </a:rPr>
              <a:t>2 </a:t>
            </a:r>
            <a:r>
              <a:rPr lang="fr-FR" sz="1200" dirty="0">
                <a:solidFill>
                  <a:srgbClr val="007E39"/>
                </a:solidFill>
                <a:cs typeface="Calibri"/>
              </a:rPr>
              <a:t>à 10</a:t>
            </a:r>
            <a:r>
              <a:rPr lang="fr-FR" sz="1200" baseline="30000" dirty="0">
                <a:solidFill>
                  <a:srgbClr val="007E39"/>
                </a:solidFill>
                <a:cs typeface="Calibri"/>
              </a:rPr>
              <a:t>3</a:t>
            </a:r>
            <a:r>
              <a:rPr lang="fr-FR" sz="1200" dirty="0">
                <a:solidFill>
                  <a:srgbClr val="007E39"/>
                </a:solidFill>
                <a:cs typeface="Calibri"/>
              </a:rPr>
              <a:t> </a:t>
            </a:r>
            <a:r>
              <a:rPr lang="fr-FR" sz="1200" dirty="0" err="1">
                <a:solidFill>
                  <a:srgbClr val="007E39"/>
                </a:solidFill>
                <a:cs typeface="Calibri"/>
              </a:rPr>
              <a:t>pb</a:t>
            </a:r>
            <a:r>
              <a:rPr lang="fr-FR" sz="1200" dirty="0">
                <a:solidFill>
                  <a:srgbClr val="007E39"/>
                </a:solidFill>
                <a:cs typeface="Calibri"/>
              </a:rPr>
              <a:t>) répétées des milliers de fois</a:t>
            </a:r>
            <a:r>
              <a:rPr lang="fr-FR" sz="1400" b="1" dirty="0">
                <a:solidFill>
                  <a:srgbClr val="007E39"/>
                </a:solidFill>
              </a:rPr>
              <a:t> </a:t>
            </a:r>
            <a:r>
              <a:rPr lang="fr-FR" sz="1200" dirty="0">
                <a:solidFill>
                  <a:srgbClr val="007E39"/>
                </a:solidFill>
                <a:cs typeface="Calibri"/>
              </a:rPr>
              <a:t>(5 à 6%)</a:t>
            </a:r>
            <a:endParaRPr lang="fr-FR" sz="1200" b="1" dirty="0">
              <a:solidFill>
                <a:srgbClr val="007E39"/>
              </a:solidFill>
            </a:endParaRPr>
          </a:p>
        </p:txBody>
      </p:sp>
      <p:cxnSp>
        <p:nvCxnSpPr>
          <p:cNvPr id="55" name="Connecteur droit 54"/>
          <p:cNvCxnSpPr/>
          <p:nvPr/>
        </p:nvCxnSpPr>
        <p:spPr>
          <a:xfrm>
            <a:off x="5233610" y="5119374"/>
            <a:ext cx="206534" cy="522672"/>
          </a:xfrm>
          <a:prstGeom prst="line">
            <a:avLst/>
          </a:prstGeom>
          <a:ln w="19050">
            <a:solidFill>
              <a:srgbClr val="007E39"/>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a:stCxn id="17" idx="0"/>
          </p:cNvCxnSpPr>
          <p:nvPr/>
        </p:nvCxnSpPr>
        <p:spPr>
          <a:xfrm flipH="1">
            <a:off x="3877973" y="3490813"/>
            <a:ext cx="958784" cy="16142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3636480" y="430974"/>
            <a:ext cx="3194260" cy="861774"/>
          </a:xfrm>
          <a:prstGeom prst="rect">
            <a:avLst/>
          </a:prstGeom>
          <a:solidFill>
            <a:schemeClr val="bg1"/>
          </a:solidFill>
        </p:spPr>
        <p:txBody>
          <a:bodyPr wrap="square" rtlCol="0">
            <a:spAutoFit/>
          </a:bodyPr>
          <a:lstStyle/>
          <a:p>
            <a:pPr algn="ctr">
              <a:lnSpc>
                <a:spcPts val="1200"/>
              </a:lnSpc>
            </a:pPr>
            <a:r>
              <a:rPr lang="fr-FR" sz="1400" b="1" dirty="0">
                <a:solidFill>
                  <a:srgbClr val="3333CC"/>
                </a:solidFill>
              </a:rPr>
              <a:t>Exons</a:t>
            </a:r>
          </a:p>
          <a:p>
            <a:pPr algn="ctr">
              <a:lnSpc>
                <a:spcPts val="1200"/>
              </a:lnSpc>
            </a:pPr>
            <a:r>
              <a:rPr lang="fr-FR" sz="1200" dirty="0">
                <a:solidFill>
                  <a:srgbClr val="3333CC"/>
                </a:solidFill>
              </a:rPr>
              <a:t>(régions des gènes qui codent pour les protéines, les </a:t>
            </a:r>
            <a:r>
              <a:rPr lang="fr-FR" sz="1200" dirty="0" err="1">
                <a:solidFill>
                  <a:srgbClr val="3333CC"/>
                </a:solidFill>
              </a:rPr>
              <a:t>ARNt</a:t>
            </a:r>
            <a:r>
              <a:rPr lang="fr-FR" sz="1200" dirty="0">
                <a:solidFill>
                  <a:srgbClr val="3333CC"/>
                </a:solidFill>
              </a:rPr>
              <a:t> ou les ARNr)</a:t>
            </a:r>
          </a:p>
          <a:p>
            <a:pPr algn="ctr">
              <a:lnSpc>
                <a:spcPts val="1200"/>
              </a:lnSpc>
            </a:pPr>
            <a:r>
              <a:rPr lang="fr-FR" sz="1200" b="1" dirty="0">
                <a:solidFill>
                  <a:srgbClr val="3333CC"/>
                </a:solidFill>
              </a:rPr>
              <a:t>1,5% du génome</a:t>
            </a:r>
            <a:endParaRPr lang="fr-FR" sz="1200" dirty="0">
              <a:solidFill>
                <a:srgbClr val="3333CC"/>
              </a:solidFill>
            </a:endParaRPr>
          </a:p>
          <a:p>
            <a:pPr algn="ctr">
              <a:lnSpc>
                <a:spcPts val="1200"/>
              </a:lnSpc>
            </a:pPr>
            <a:endParaRPr lang="fr-FR" sz="1200" b="1" dirty="0">
              <a:solidFill>
                <a:srgbClr val="3333CC"/>
              </a:solidFill>
            </a:endParaRPr>
          </a:p>
        </p:txBody>
      </p:sp>
      <p:cxnSp>
        <p:nvCxnSpPr>
          <p:cNvPr id="29" name="Connecteur droit 28"/>
          <p:cNvCxnSpPr/>
          <p:nvPr/>
        </p:nvCxnSpPr>
        <p:spPr>
          <a:xfrm flipH="1">
            <a:off x="5080322" y="1109235"/>
            <a:ext cx="106719" cy="733248"/>
          </a:xfrm>
          <a:prstGeom prst="line">
            <a:avLst/>
          </a:prstGeom>
          <a:ln w="19050">
            <a:solidFill>
              <a:srgbClr val="5151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17878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noChangeArrowheads="1"/>
          </p:cNvPicPr>
          <p:nvPr/>
        </p:nvPicPr>
        <p:blipFill>
          <a:blip r:embed="rId2">
            <a:grayscl/>
            <a:extLst>
              <a:ext uri="{BEBA8EAE-BF5A-486C-A8C5-ECC9F3942E4B}">
                <a14:imgProps xmlns:a14="http://schemas.microsoft.com/office/drawing/2010/main">
                  <a14:imgLayer r:embed="rId3">
                    <a14:imgEffect>
                      <a14:colorTemperature colorTemp="5668"/>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076056" y="3212976"/>
            <a:ext cx="2520280" cy="268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1043608" y="1340768"/>
            <a:ext cx="6912768" cy="3477875"/>
          </a:xfrm>
          <a:prstGeom prst="rect">
            <a:avLst/>
          </a:prstGeom>
          <a:noFill/>
        </p:spPr>
        <p:txBody>
          <a:bodyPr wrap="square" rtlCol="0">
            <a:spAutoFit/>
          </a:bodyPr>
          <a:lstStyle/>
          <a:p>
            <a:pPr marL="285750" indent="-285750" algn="just">
              <a:buFontTx/>
              <a:buChar char="-"/>
            </a:pPr>
            <a:r>
              <a:rPr lang="fr-FR" dirty="0"/>
              <a:t>15% du génome est constitué de </a:t>
            </a:r>
            <a:r>
              <a:rPr lang="fr-FR" b="1" dirty="0">
                <a:solidFill>
                  <a:srgbClr val="FF0000"/>
                </a:solidFill>
              </a:rPr>
              <a:t>séquences répétées </a:t>
            </a:r>
            <a:r>
              <a:rPr lang="fr-FR" dirty="0"/>
              <a:t>mais </a:t>
            </a:r>
            <a:r>
              <a:rPr lang="fr-FR" b="1" dirty="0">
                <a:solidFill>
                  <a:srgbClr val="FF0000"/>
                </a:solidFill>
              </a:rPr>
              <a:t>fixes</a:t>
            </a:r>
            <a:r>
              <a:rPr lang="fr-FR" dirty="0"/>
              <a:t> qui ne peuvent participer à la variabilité génétique que par le biais de la </a:t>
            </a:r>
            <a:r>
              <a:rPr lang="fr-FR" b="1" dirty="0">
                <a:solidFill>
                  <a:srgbClr val="FF0000"/>
                </a:solidFill>
              </a:rPr>
              <a:t>recombinaison homologue</a:t>
            </a:r>
            <a:r>
              <a:rPr lang="fr-FR" dirty="0"/>
              <a:t>.</a:t>
            </a:r>
          </a:p>
          <a:p>
            <a:pPr marL="285750" indent="-285750" algn="just">
              <a:buFontTx/>
              <a:buChar char="-"/>
            </a:pPr>
            <a:endParaRPr lang="fr-FR" dirty="0"/>
          </a:p>
          <a:p>
            <a:pPr marL="285750" indent="-285750" algn="just">
              <a:buFontTx/>
              <a:buChar char="-"/>
            </a:pPr>
            <a:r>
              <a:rPr lang="fr-FR" dirty="0"/>
              <a:t>54% du génome (plus de la moitié) est constitué de </a:t>
            </a:r>
            <a:r>
              <a:rPr lang="fr-FR" b="1" dirty="0">
                <a:solidFill>
                  <a:srgbClr val="FF0000"/>
                </a:solidFill>
              </a:rPr>
              <a:t>séquences répétées transposables</a:t>
            </a:r>
            <a:r>
              <a:rPr lang="fr-FR" dirty="0"/>
              <a:t>, c’est-à-dire mobiles, qui peuvent induire une variabilité génétique en s’intégrant n’importe où dans le génome. On les appelle des </a:t>
            </a:r>
            <a:r>
              <a:rPr lang="fr-FR" b="1" dirty="0">
                <a:solidFill>
                  <a:srgbClr val="FF0000"/>
                </a:solidFill>
              </a:rPr>
              <a:t>transposons…</a:t>
            </a:r>
          </a:p>
          <a:p>
            <a:pPr marL="285750" indent="-285750" algn="just">
              <a:buFontTx/>
              <a:buChar char="-"/>
            </a:pPr>
            <a:endParaRPr lang="fr-FR" b="1" dirty="0">
              <a:solidFill>
                <a:srgbClr val="FF0000"/>
              </a:solidFill>
            </a:endParaRPr>
          </a:p>
          <a:p>
            <a:pPr algn="just"/>
            <a:endParaRPr lang="fr-FR" sz="3200" dirty="0"/>
          </a:p>
          <a:p>
            <a:pPr lvl="3"/>
            <a:r>
              <a:rPr lang="fr-FR" dirty="0"/>
              <a:t>    ….ou gènes sauteurs…..</a:t>
            </a:r>
          </a:p>
        </p:txBody>
      </p:sp>
    </p:spTree>
    <p:extLst>
      <p:ext uri="{BB962C8B-B14F-4D97-AF65-F5344CB8AC3E}">
        <p14:creationId xmlns:p14="http://schemas.microsoft.com/office/powerpoint/2010/main" val="33378356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9612" y="3013502"/>
            <a:ext cx="6984776" cy="830997"/>
          </a:xfrm>
          <a:prstGeom prst="rect">
            <a:avLst/>
          </a:prstGeom>
          <a:noFill/>
        </p:spPr>
        <p:txBody>
          <a:bodyPr wrap="square" rtlCol="0">
            <a:spAutoFit/>
          </a:bodyPr>
          <a:lstStyle/>
          <a:p>
            <a:pPr algn="ctr"/>
            <a:r>
              <a:rPr lang="fr-FR" sz="2400" b="1" dirty="0">
                <a:solidFill>
                  <a:srgbClr val="FF0000"/>
                </a:solidFill>
              </a:rPr>
              <a:t>3</a:t>
            </a:r>
            <a:r>
              <a:rPr lang="fr-FR" sz="2400" b="1" dirty="0" smtClean="0">
                <a:solidFill>
                  <a:srgbClr val="FF0000"/>
                </a:solidFill>
              </a:rPr>
              <a:t>.2 Les transposons</a:t>
            </a:r>
            <a:endParaRPr lang="fr-FR" sz="2400" b="1" dirty="0">
              <a:solidFill>
                <a:srgbClr val="FF0000"/>
              </a:solidFill>
            </a:endParaRPr>
          </a:p>
          <a:p>
            <a:pPr algn="ctr"/>
            <a:r>
              <a:rPr lang="fr-FR" sz="2400" b="1" dirty="0" smtClean="0">
                <a:solidFill>
                  <a:srgbClr val="FF0000"/>
                </a:solidFill>
              </a:rPr>
              <a:t> </a:t>
            </a:r>
            <a:endParaRPr lang="fr-FR" sz="2400" b="1" dirty="0">
              <a:solidFill>
                <a:srgbClr val="FF0000"/>
              </a:solidFill>
            </a:endParaRPr>
          </a:p>
        </p:txBody>
      </p:sp>
    </p:spTree>
    <p:extLst>
      <p:ext uri="{BB962C8B-B14F-4D97-AF65-F5344CB8AC3E}">
        <p14:creationId xmlns:p14="http://schemas.microsoft.com/office/powerpoint/2010/main" val="1658995895"/>
      </p:ext>
    </p:extLst>
  </p:cSld>
  <p:clrMapOvr>
    <a:masterClrMapping/>
  </p:clrMapOvr>
  <mc:AlternateContent xmlns:mc="http://schemas.openxmlformats.org/markup-compatibility/2006" xmlns:p14="http://schemas.microsoft.com/office/powerpoint/2010/main">
    <mc:Choice Requires="p14">
      <p:transition spd="slow" p14:dur="2000" advTm="3460"/>
    </mc:Choice>
    <mc:Fallback xmlns="">
      <p:transition spd="slow" advTm="346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p:cNvGrpSpPr/>
          <p:nvPr/>
        </p:nvGrpSpPr>
        <p:grpSpPr>
          <a:xfrm>
            <a:off x="755576" y="836712"/>
            <a:ext cx="7784757" cy="5357604"/>
            <a:chOff x="683568" y="431275"/>
            <a:chExt cx="7784757" cy="5357604"/>
          </a:xfrm>
        </p:grpSpPr>
        <p:grpSp>
          <p:nvGrpSpPr>
            <p:cNvPr id="13" name="Groupe 12"/>
            <p:cNvGrpSpPr/>
            <p:nvPr/>
          </p:nvGrpSpPr>
          <p:grpSpPr>
            <a:xfrm>
              <a:off x="1511457" y="3403331"/>
              <a:ext cx="6228894" cy="2385548"/>
              <a:chOff x="1871497" y="3403331"/>
              <a:chExt cx="6228894" cy="2385548"/>
            </a:xfrm>
          </p:grpSpPr>
          <p:grpSp>
            <p:nvGrpSpPr>
              <p:cNvPr id="9" name="Groupe 8"/>
              <p:cNvGrpSpPr/>
              <p:nvPr/>
            </p:nvGrpSpPr>
            <p:grpSpPr>
              <a:xfrm>
                <a:off x="1871497" y="4080553"/>
                <a:ext cx="2596563" cy="1206364"/>
                <a:chOff x="1006994" y="4466557"/>
                <a:chExt cx="2596563" cy="1206364"/>
              </a:xfrm>
            </p:grpSpPr>
            <p:pic>
              <p:nvPicPr>
                <p:cNvPr id="11" name="Image 10"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003538" flipV="1">
                  <a:off x="1006994" y="4466557"/>
                  <a:ext cx="2596563" cy="1123818"/>
                </a:xfrm>
                <a:prstGeom prst="rect">
                  <a:avLst/>
                </a:prstGeom>
              </p:spPr>
            </p:pic>
            <p:sp>
              <p:nvSpPr>
                <p:cNvPr id="14" name="ZoneTexte 13"/>
                <p:cNvSpPr txBox="1"/>
                <p:nvPr/>
              </p:nvSpPr>
              <p:spPr>
                <a:xfrm>
                  <a:off x="1367237" y="5365144"/>
                  <a:ext cx="1152128" cy="307777"/>
                </a:xfrm>
                <a:prstGeom prst="rect">
                  <a:avLst/>
                </a:prstGeom>
                <a:noFill/>
              </p:spPr>
              <p:txBody>
                <a:bodyPr wrap="square" rtlCol="0">
                  <a:spAutoFit/>
                </a:bodyPr>
                <a:lstStyle/>
                <a:p>
                  <a:pPr algn="ctr"/>
                  <a:r>
                    <a:rPr lang="fr-FR" sz="1400" i="1" dirty="0" err="1"/>
                    <a:t>Zea</a:t>
                  </a:r>
                  <a:r>
                    <a:rPr lang="fr-FR" sz="1400" i="1" dirty="0"/>
                    <a:t> </a:t>
                  </a:r>
                  <a:r>
                    <a:rPr lang="fr-FR" sz="1400" i="1" dirty="0" err="1"/>
                    <a:t>mays</a:t>
                  </a:r>
                  <a:endParaRPr lang="fr-FR" sz="1400" i="1" dirty="0"/>
                </a:p>
              </p:txBody>
            </p:sp>
          </p:grpSp>
          <p:grpSp>
            <p:nvGrpSpPr>
              <p:cNvPr id="4" name="Groupe 3"/>
              <p:cNvGrpSpPr/>
              <p:nvPr/>
            </p:nvGrpSpPr>
            <p:grpSpPr>
              <a:xfrm>
                <a:off x="5004047" y="3403331"/>
                <a:ext cx="3096344" cy="2385548"/>
                <a:chOff x="4215828" y="3403331"/>
                <a:chExt cx="3096344" cy="2385548"/>
              </a:xfrm>
            </p:grpSpPr>
            <p:pic>
              <p:nvPicPr>
                <p:cNvPr id="12" name="Image 1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215828" y="3403331"/>
                  <a:ext cx="3096344" cy="2068921"/>
                </a:xfrm>
                <a:prstGeom prst="rect">
                  <a:avLst/>
                </a:prstGeom>
                <a:ln w="3175">
                  <a:solidFill>
                    <a:schemeClr val="tx1"/>
                  </a:solidFill>
                </a:ln>
              </p:spPr>
            </p:pic>
            <p:sp>
              <p:nvSpPr>
                <p:cNvPr id="2" name="ZoneTexte 1"/>
                <p:cNvSpPr txBox="1"/>
                <p:nvPr/>
              </p:nvSpPr>
              <p:spPr>
                <a:xfrm>
                  <a:off x="4393913" y="5481102"/>
                  <a:ext cx="2740173" cy="307777"/>
                </a:xfrm>
                <a:prstGeom prst="rect">
                  <a:avLst/>
                </a:prstGeom>
                <a:noFill/>
              </p:spPr>
              <p:txBody>
                <a:bodyPr wrap="square" rtlCol="0">
                  <a:spAutoFit/>
                </a:bodyPr>
                <a:lstStyle/>
                <a:p>
                  <a:pPr algn="ctr"/>
                  <a:r>
                    <a:rPr lang="fr-FR" sz="1400" dirty="0"/>
                    <a:t>pigmentation en mosaïque</a:t>
                  </a:r>
                </a:p>
              </p:txBody>
            </p:sp>
          </p:grpSp>
        </p:grpSp>
        <p:grpSp>
          <p:nvGrpSpPr>
            <p:cNvPr id="15" name="Groupe 14"/>
            <p:cNvGrpSpPr/>
            <p:nvPr/>
          </p:nvGrpSpPr>
          <p:grpSpPr>
            <a:xfrm>
              <a:off x="683568" y="431275"/>
              <a:ext cx="7784757" cy="2972056"/>
              <a:chOff x="683568" y="431275"/>
              <a:chExt cx="7784757" cy="2972056"/>
            </a:xfrm>
          </p:grpSpPr>
          <p:grpSp>
            <p:nvGrpSpPr>
              <p:cNvPr id="8" name="Groupe 7"/>
              <p:cNvGrpSpPr/>
              <p:nvPr/>
            </p:nvGrpSpPr>
            <p:grpSpPr>
              <a:xfrm>
                <a:off x="683568" y="431275"/>
                <a:ext cx="7784755" cy="2972056"/>
                <a:chOff x="395536" y="-208515"/>
                <a:chExt cx="7784755" cy="2972056"/>
              </a:xfrm>
            </p:grpSpPr>
            <p:grpSp>
              <p:nvGrpSpPr>
                <p:cNvPr id="6" name="Groupe 5"/>
                <p:cNvGrpSpPr/>
                <p:nvPr/>
              </p:nvGrpSpPr>
              <p:grpSpPr>
                <a:xfrm>
                  <a:off x="395536" y="-208515"/>
                  <a:ext cx="1872208" cy="2972056"/>
                  <a:chOff x="395536" y="-397719"/>
                  <a:chExt cx="1872208" cy="2972056"/>
                </a:xfrm>
              </p:grpSpPr>
              <p:sp>
                <p:nvSpPr>
                  <p:cNvPr id="3" name="ZoneTexte 3"/>
                  <p:cNvSpPr txBox="1">
                    <a:spLocks noChangeArrowheads="1"/>
                  </p:cNvSpPr>
                  <p:nvPr/>
                </p:nvSpPr>
                <p:spPr bwMode="auto">
                  <a:xfrm>
                    <a:off x="395536" y="2020339"/>
                    <a:ext cx="1872208" cy="553998"/>
                  </a:xfrm>
                  <a:prstGeom prst="rect">
                    <a:avLst/>
                  </a:prstGeom>
                  <a:solidFill>
                    <a:schemeClr val="bg1"/>
                  </a:solidFill>
                  <a:ln w="3175">
                    <a:solidFill>
                      <a:schemeClr val="tx1"/>
                    </a:solidFill>
                    <a:miter lim="800000"/>
                    <a:headEnd/>
                    <a:tailEnd/>
                  </a:ln>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fr-FR" sz="1600" b="1" dirty="0"/>
                      <a:t>Barbara McClintock</a:t>
                    </a:r>
                  </a:p>
                  <a:p>
                    <a:pPr algn="ctr" eaLnBrk="1" hangingPunct="1"/>
                    <a:r>
                      <a:rPr lang="fr-FR" sz="1400" dirty="0"/>
                      <a:t>1902-1992</a:t>
                    </a:r>
                  </a:p>
                </p:txBody>
              </p:sp>
              <p:pic>
                <p:nvPicPr>
                  <p:cNvPr id="5" name="Image 4"/>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395536" y="-397719"/>
                    <a:ext cx="1872208" cy="2424507"/>
                  </a:xfrm>
                  <a:prstGeom prst="rect">
                    <a:avLst/>
                  </a:prstGeom>
                  <a:ln w="3175">
                    <a:solidFill>
                      <a:schemeClr val="tx1"/>
                    </a:solidFill>
                  </a:ln>
                </p:spPr>
              </p:pic>
            </p:grpSp>
            <p:sp>
              <p:nvSpPr>
                <p:cNvPr id="7" name="ZoneTexte 6"/>
                <p:cNvSpPr txBox="1"/>
                <p:nvPr/>
              </p:nvSpPr>
              <p:spPr>
                <a:xfrm>
                  <a:off x="2419651" y="-208515"/>
                  <a:ext cx="5760640" cy="584775"/>
                </a:xfrm>
                <a:prstGeom prst="rect">
                  <a:avLst/>
                </a:prstGeom>
                <a:noFill/>
              </p:spPr>
              <p:txBody>
                <a:bodyPr wrap="square" rtlCol="0">
                  <a:spAutoFit/>
                </a:bodyPr>
                <a:lstStyle/>
                <a:p>
                  <a:pPr algn="just"/>
                  <a:r>
                    <a:rPr lang="fr-FR" sz="1600" b="1" dirty="0"/>
                    <a:t>1983</a:t>
                  </a:r>
                  <a:r>
                    <a:rPr lang="fr-FR" sz="1600" dirty="0"/>
                    <a:t>: prix Nobel de physiologie ou médecine pour la découverte des transposons publiée en 1950.</a:t>
                  </a:r>
                </a:p>
              </p:txBody>
            </p:sp>
          </p:grpSp>
          <p:sp>
            <p:nvSpPr>
              <p:cNvPr id="10" name="ZoneTexte 9"/>
              <p:cNvSpPr txBox="1"/>
              <p:nvPr/>
            </p:nvSpPr>
            <p:spPr>
              <a:xfrm>
                <a:off x="2707685" y="1480394"/>
                <a:ext cx="5760640" cy="1323439"/>
              </a:xfrm>
              <a:prstGeom prst="rect">
                <a:avLst/>
              </a:prstGeom>
              <a:noFill/>
            </p:spPr>
            <p:txBody>
              <a:bodyPr wrap="square" rtlCol="0">
                <a:spAutoFit/>
              </a:bodyPr>
              <a:lstStyle/>
              <a:p>
                <a:pPr algn="just"/>
                <a:r>
                  <a:rPr lang="fr-FR" sz="1600" dirty="0"/>
                  <a:t>Pionnière de la cytogénétique, B. </a:t>
                </a:r>
                <a:r>
                  <a:rPr lang="fr-FR" sz="1600" dirty="0" err="1"/>
                  <a:t>MacClintock</a:t>
                </a:r>
                <a:r>
                  <a:rPr lang="fr-FR" sz="1600" dirty="0"/>
                  <a:t> se spécialisa dans la génétique du maïs. Elle étudiait le lien entre les structures chromosomiques et les traits phénotypiques. Elle mis en évidence les </a:t>
                </a:r>
                <a:r>
                  <a:rPr lang="fr-FR" sz="1600" dirty="0" smtClean="0"/>
                  <a:t>transposons</a:t>
                </a:r>
                <a:r>
                  <a:rPr lang="fr-FR" sz="1600" dirty="0"/>
                  <a:t> "</a:t>
                </a:r>
                <a:r>
                  <a:rPr lang="fr-FR" sz="1600" dirty="0" err="1"/>
                  <a:t>dissociator</a:t>
                </a:r>
                <a:r>
                  <a:rPr lang="fr-FR" sz="1600" dirty="0"/>
                  <a:t>" et "</a:t>
                </a:r>
                <a:r>
                  <a:rPr lang="fr-FR" sz="1600" dirty="0" err="1"/>
                  <a:t>activator</a:t>
                </a:r>
                <a:r>
                  <a:rPr lang="fr-FR" sz="1600" dirty="0"/>
                  <a:t>" </a:t>
                </a:r>
                <a:r>
                  <a:rPr lang="fr-FR" sz="1600" dirty="0" smtClean="0"/>
                  <a:t>qui interviennent dans </a:t>
                </a:r>
                <a:r>
                  <a:rPr lang="fr-FR" sz="1600" dirty="0"/>
                  <a:t>la pigmentation en mosaïque des épis de maïs.</a:t>
                </a:r>
              </a:p>
            </p:txBody>
          </p:sp>
        </p:grpSp>
      </p:grpSp>
    </p:spTree>
    <p:extLst>
      <p:ext uri="{BB962C8B-B14F-4D97-AF65-F5344CB8AC3E}">
        <p14:creationId xmlns:p14="http://schemas.microsoft.com/office/powerpoint/2010/main" val="3912100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691680" y="2982724"/>
            <a:ext cx="5760640" cy="892552"/>
          </a:xfrm>
          <a:prstGeom prst="rect">
            <a:avLst/>
          </a:prstGeom>
          <a:noFill/>
        </p:spPr>
        <p:txBody>
          <a:bodyPr wrap="square" rtlCol="0">
            <a:spAutoFit/>
          </a:bodyPr>
          <a:lstStyle/>
          <a:p>
            <a:pPr marL="0" lvl="1" algn="ctr"/>
            <a:r>
              <a:rPr lang="fr-FR" sz="2400" b="1" dirty="0">
                <a:solidFill>
                  <a:srgbClr val="FF0000"/>
                </a:solidFill>
              </a:rPr>
              <a:t>1</a:t>
            </a:r>
            <a:r>
              <a:rPr lang="fr-FR" sz="2400" b="1" dirty="0" smtClean="0">
                <a:solidFill>
                  <a:srgbClr val="FF0000"/>
                </a:solidFill>
              </a:rPr>
              <a:t>.1 </a:t>
            </a:r>
            <a:r>
              <a:rPr lang="fr-FR" sz="2400" b="1" dirty="0">
                <a:solidFill>
                  <a:srgbClr val="FF0000"/>
                </a:solidFill>
              </a:rPr>
              <a:t>Les agressions chimiques et physiques</a:t>
            </a:r>
          </a:p>
          <a:p>
            <a:pPr algn="ctr"/>
            <a:endParaRPr lang="fr-FR" sz="2800" dirty="0">
              <a:solidFill>
                <a:srgbClr val="FF0000"/>
              </a:solidFill>
            </a:endParaRPr>
          </a:p>
        </p:txBody>
      </p:sp>
    </p:spTree>
    <p:extLst>
      <p:ext uri="{BB962C8B-B14F-4D97-AF65-F5344CB8AC3E}">
        <p14:creationId xmlns:p14="http://schemas.microsoft.com/office/powerpoint/2010/main" val="195811286"/>
      </p:ext>
    </p:extLst>
  </p:cSld>
  <p:clrMapOvr>
    <a:masterClrMapping/>
  </p:clrMapOvr>
  <mc:AlternateContent xmlns:mc="http://schemas.openxmlformats.org/markup-compatibility/2006" xmlns:p14="http://schemas.microsoft.com/office/powerpoint/2010/main">
    <mc:Choice Requires="p14">
      <p:transition spd="slow" p14:dur="2000" advTm="3606"/>
    </mc:Choice>
    <mc:Fallback xmlns="">
      <p:transition spd="slow" advTm="3606"/>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9592" y="692696"/>
            <a:ext cx="7344816" cy="4962897"/>
          </a:xfrm>
          <a:prstGeom prst="rect">
            <a:avLst/>
          </a:prstGeom>
        </p:spPr>
        <p:txBody>
          <a:bodyPr wrap="square">
            <a:spAutoFit/>
          </a:bodyPr>
          <a:lstStyle/>
          <a:p>
            <a:pPr algn="ctr"/>
            <a:r>
              <a:rPr lang="fr-FR" sz="2000" b="1" dirty="0">
                <a:solidFill>
                  <a:srgbClr val="FF0000"/>
                </a:solidFill>
              </a:rPr>
              <a:t>Transposon: </a:t>
            </a:r>
          </a:p>
          <a:p>
            <a:pPr algn="ctr"/>
            <a:r>
              <a:rPr lang="fr-FR" b="1" dirty="0"/>
              <a:t>Un </a:t>
            </a:r>
            <a:r>
              <a:rPr lang="fr-FR" b="1" dirty="0" smtClean="0"/>
              <a:t>transposon</a:t>
            </a:r>
            <a:r>
              <a:rPr lang="fr-FR" b="1" dirty="0"/>
              <a:t>, est une séquence d'ADN capable de se déplacer de manière autonome dans un génome, par un mécanisme appelé transposition</a:t>
            </a:r>
            <a:r>
              <a:rPr lang="fr-FR" dirty="0"/>
              <a:t>.</a:t>
            </a:r>
          </a:p>
          <a:p>
            <a:pPr algn="just"/>
            <a:endParaRPr lang="fr-FR" sz="1050" dirty="0"/>
          </a:p>
          <a:p>
            <a:pPr algn="just"/>
            <a:endParaRPr lang="fr-FR" sz="3200" dirty="0"/>
          </a:p>
          <a:p>
            <a:pPr algn="just"/>
            <a:r>
              <a:rPr lang="fr-FR" b="1" dirty="0">
                <a:solidFill>
                  <a:srgbClr val="FF0000"/>
                </a:solidFill>
              </a:rPr>
              <a:t>- transposons de type I </a:t>
            </a:r>
            <a:r>
              <a:rPr lang="fr-FR" dirty="0"/>
              <a:t>ou </a:t>
            </a:r>
            <a:r>
              <a:rPr lang="fr-FR" b="1" dirty="0">
                <a:solidFill>
                  <a:srgbClr val="FF0000"/>
                </a:solidFill>
              </a:rPr>
              <a:t>rétro-transposons</a:t>
            </a:r>
          </a:p>
          <a:p>
            <a:pPr algn="just"/>
            <a:r>
              <a:rPr lang="fr-FR" dirty="0"/>
              <a:t>	</a:t>
            </a:r>
            <a:r>
              <a:rPr lang="fr-FR" sz="1600" dirty="0"/>
              <a:t>Leur structure est proche de celle des rétrovirus. Comme eux, ils possèdent une rétro-transcriptase. Le transposons est transcrit en ARN par la machinerie cellulaire puis la rétro-transcriptase le transforme en ADN double brin. La rétro-transcriptase possède également une fonction d’</a:t>
            </a:r>
            <a:r>
              <a:rPr lang="fr-FR" sz="1600" dirty="0" err="1"/>
              <a:t>intégrase</a:t>
            </a:r>
            <a:r>
              <a:rPr lang="fr-FR" sz="1600" dirty="0"/>
              <a:t> qui permet d’insérer la nouvelle copie du transposon plus loin dans le génome. On parle de transposition réplicative ou encore de transposition de type "copier-coller".</a:t>
            </a:r>
          </a:p>
          <a:p>
            <a:pPr algn="just"/>
            <a:endParaRPr lang="fr-FR" dirty="0"/>
          </a:p>
          <a:p>
            <a:pPr marL="285750" indent="-285750" algn="just">
              <a:buFontTx/>
              <a:buChar char="-"/>
            </a:pPr>
            <a:r>
              <a:rPr lang="fr-FR" b="1" dirty="0">
                <a:solidFill>
                  <a:srgbClr val="FF0000"/>
                </a:solidFill>
              </a:rPr>
              <a:t>transposons de type II</a:t>
            </a:r>
          </a:p>
          <a:p>
            <a:pPr algn="just"/>
            <a:r>
              <a:rPr lang="fr-FR" dirty="0"/>
              <a:t>	</a:t>
            </a:r>
            <a:r>
              <a:rPr lang="fr-FR" sz="1600" dirty="0"/>
              <a:t>Ces transposons comprennent un gène codant pour une </a:t>
            </a:r>
            <a:r>
              <a:rPr lang="fr-FR" sz="1600" dirty="0" err="1" smtClean="0"/>
              <a:t>transposase</a:t>
            </a:r>
            <a:r>
              <a:rPr lang="fr-FR" sz="1600" dirty="0" smtClean="0"/>
              <a:t> capable </a:t>
            </a:r>
            <a:r>
              <a:rPr lang="fr-FR" sz="1600" dirty="0"/>
              <a:t>d’exciser le transposon de son site d’origine et l’intégrer dans un nouveau site. On parle de transposition conservative, ou encore de transposition de type "couper-coller",  parce que le nombre de copies du transposon ne change pas.</a:t>
            </a:r>
          </a:p>
        </p:txBody>
      </p:sp>
    </p:spTree>
    <p:extLst>
      <p:ext uri="{BB962C8B-B14F-4D97-AF65-F5344CB8AC3E}">
        <p14:creationId xmlns:p14="http://schemas.microsoft.com/office/powerpoint/2010/main" val="882910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347864" y="3601496"/>
            <a:ext cx="5237297" cy="2694806"/>
          </a:xfrm>
          <a:prstGeom prst="rect">
            <a:avLst/>
          </a:prstGeom>
          <a:ln w="3175">
            <a:solidFill>
              <a:schemeClr val="tx1"/>
            </a:solidFill>
          </a:ln>
        </p:spPr>
      </p:pic>
      <p:sp>
        <p:nvSpPr>
          <p:cNvPr id="16" name="Rectangle 15"/>
          <p:cNvSpPr/>
          <p:nvPr/>
        </p:nvSpPr>
        <p:spPr>
          <a:xfrm>
            <a:off x="3366540" y="3985238"/>
            <a:ext cx="1787985" cy="45719"/>
          </a:xfrm>
          <a:prstGeom prst="rect">
            <a:avLst/>
          </a:prstGeom>
          <a:solidFill>
            <a:srgbClr val="69D8FF"/>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1671546" y="273422"/>
            <a:ext cx="5800908" cy="923330"/>
          </a:xfrm>
          <a:prstGeom prst="rect">
            <a:avLst/>
          </a:prstGeom>
          <a:noFill/>
        </p:spPr>
        <p:txBody>
          <a:bodyPr wrap="square" rtlCol="0">
            <a:spAutoFit/>
          </a:bodyPr>
          <a:lstStyle/>
          <a:p>
            <a:pPr algn="ctr"/>
            <a:r>
              <a:rPr lang="fr-FR" b="1" dirty="0" smtClean="0">
                <a:solidFill>
                  <a:srgbClr val="FF0000"/>
                </a:solidFill>
              </a:rPr>
              <a:t>TRANSPOSONS DE TYPES I</a:t>
            </a:r>
            <a:r>
              <a:rPr lang="fr-FR" dirty="0">
                <a:solidFill>
                  <a:srgbClr val="FF0000"/>
                </a:solidFill>
              </a:rPr>
              <a:t>  </a:t>
            </a:r>
            <a:r>
              <a:rPr lang="fr-FR" dirty="0"/>
              <a:t>(ou rétro-transposons)</a:t>
            </a:r>
          </a:p>
          <a:p>
            <a:pPr algn="ctr"/>
            <a:r>
              <a:rPr lang="fr-FR" dirty="0"/>
              <a:t>transposition de type </a:t>
            </a:r>
            <a:r>
              <a:rPr lang="fr-FR" dirty="0" smtClean="0">
                <a:latin typeface="Calibri" panose="020F0502020204030204" pitchFamily="34" charset="0"/>
                <a:cs typeface="Calibri" panose="020F0502020204030204" pitchFamily="34" charset="0"/>
              </a:rPr>
              <a:t>"</a:t>
            </a:r>
            <a:r>
              <a:rPr lang="fr-FR" dirty="0" smtClean="0"/>
              <a:t>copier-coller</a:t>
            </a:r>
            <a:r>
              <a:rPr lang="fr-FR" dirty="0">
                <a:latin typeface="Calibri" panose="020F0502020204030204" pitchFamily="34" charset="0"/>
                <a:cs typeface="Calibri" panose="020F0502020204030204" pitchFamily="34" charset="0"/>
              </a:rPr>
              <a:t>"</a:t>
            </a:r>
            <a:endParaRPr lang="fr-FR" dirty="0"/>
          </a:p>
          <a:p>
            <a:pPr algn="ctr"/>
            <a:endParaRPr lang="fr-FR" dirty="0"/>
          </a:p>
        </p:txBody>
      </p:sp>
      <p:sp>
        <p:nvSpPr>
          <p:cNvPr id="22" name="Rectangle 21"/>
          <p:cNvSpPr/>
          <p:nvPr/>
        </p:nvSpPr>
        <p:spPr>
          <a:xfrm>
            <a:off x="6603425" y="4107222"/>
            <a:ext cx="1991425" cy="59502"/>
          </a:xfrm>
          <a:prstGeom prst="rect">
            <a:avLst/>
          </a:prstGeom>
          <a:solidFill>
            <a:srgbClr val="69D8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3357701" y="3977300"/>
            <a:ext cx="1775400" cy="53657"/>
          </a:xfrm>
          <a:prstGeom prst="rect">
            <a:avLst/>
          </a:prstGeom>
          <a:solidFill>
            <a:srgbClr val="69D8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6612412" y="3983422"/>
            <a:ext cx="1991425" cy="59502"/>
          </a:xfrm>
          <a:prstGeom prst="rect">
            <a:avLst/>
          </a:prstGeom>
          <a:solidFill>
            <a:srgbClr val="69D8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3357701" y="4102426"/>
            <a:ext cx="1775400" cy="53657"/>
          </a:xfrm>
          <a:prstGeom prst="rect">
            <a:avLst/>
          </a:prstGeom>
          <a:solidFill>
            <a:srgbClr val="69D8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Flèche droite 1"/>
          <p:cNvSpPr/>
          <p:nvPr/>
        </p:nvSpPr>
        <p:spPr>
          <a:xfrm rot="10800000">
            <a:off x="5100244" y="3910632"/>
            <a:ext cx="216024" cy="144016"/>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droite 10"/>
          <p:cNvSpPr/>
          <p:nvPr/>
        </p:nvSpPr>
        <p:spPr>
          <a:xfrm rot="10800000">
            <a:off x="5100243" y="4054648"/>
            <a:ext cx="216024" cy="144016"/>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droite 9"/>
          <p:cNvSpPr/>
          <p:nvPr/>
        </p:nvSpPr>
        <p:spPr>
          <a:xfrm rot="10800000">
            <a:off x="6414364" y="3939324"/>
            <a:ext cx="216024" cy="144016"/>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droite 12"/>
          <p:cNvSpPr/>
          <p:nvPr/>
        </p:nvSpPr>
        <p:spPr>
          <a:xfrm rot="10800000">
            <a:off x="7728480" y="3935043"/>
            <a:ext cx="216024" cy="144016"/>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droite 13"/>
          <p:cNvSpPr/>
          <p:nvPr/>
        </p:nvSpPr>
        <p:spPr>
          <a:xfrm rot="10800000">
            <a:off x="7728480" y="4055981"/>
            <a:ext cx="216024" cy="144016"/>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droite 11"/>
          <p:cNvSpPr/>
          <p:nvPr/>
        </p:nvSpPr>
        <p:spPr>
          <a:xfrm rot="10800000">
            <a:off x="6414362" y="4062909"/>
            <a:ext cx="216024" cy="144016"/>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Capture d’écran"/>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5800381" y="1659920"/>
            <a:ext cx="1524132" cy="1478408"/>
          </a:xfrm>
          <a:prstGeom prst="rect">
            <a:avLst/>
          </a:prstGeom>
        </p:spPr>
      </p:pic>
      <p:grpSp>
        <p:nvGrpSpPr>
          <p:cNvPr id="31" name="Groupe 30"/>
          <p:cNvGrpSpPr/>
          <p:nvPr/>
        </p:nvGrpSpPr>
        <p:grpSpPr>
          <a:xfrm>
            <a:off x="540164" y="1562429"/>
            <a:ext cx="5112568" cy="1713604"/>
            <a:chOff x="540164" y="1562429"/>
            <a:chExt cx="5112568" cy="1713604"/>
          </a:xfrm>
        </p:grpSpPr>
        <p:pic>
          <p:nvPicPr>
            <p:cNvPr id="7" name="Image 6" descr="Capture d’écran"/>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540164" y="1562429"/>
              <a:ext cx="5112568" cy="1713604"/>
            </a:xfrm>
            <a:prstGeom prst="rect">
              <a:avLst/>
            </a:prstGeom>
          </p:spPr>
        </p:pic>
        <p:sp>
          <p:nvSpPr>
            <p:cNvPr id="26" name="Flèche droite 25"/>
            <p:cNvSpPr/>
            <p:nvPr/>
          </p:nvSpPr>
          <p:spPr>
            <a:xfrm rot="10800000">
              <a:off x="4850958" y="2139470"/>
              <a:ext cx="345461" cy="307508"/>
            </a:xfrm>
            <a:prstGeom prst="rightArrow">
              <a:avLst>
                <a:gd name="adj1" fmla="val 43912"/>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èche droite 27"/>
            <p:cNvSpPr/>
            <p:nvPr/>
          </p:nvSpPr>
          <p:spPr>
            <a:xfrm rot="10800000">
              <a:off x="5035523" y="2650645"/>
              <a:ext cx="345461" cy="307508"/>
            </a:xfrm>
            <a:prstGeom prst="rightArrow">
              <a:avLst>
                <a:gd name="adj1" fmla="val 43912"/>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lèche droite 28"/>
            <p:cNvSpPr/>
            <p:nvPr/>
          </p:nvSpPr>
          <p:spPr>
            <a:xfrm rot="10800000">
              <a:off x="683568" y="2650645"/>
              <a:ext cx="345461" cy="307508"/>
            </a:xfrm>
            <a:prstGeom prst="rightArrow">
              <a:avLst>
                <a:gd name="adj1" fmla="val 43912"/>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Rectangle 31"/>
          <p:cNvSpPr/>
          <p:nvPr/>
        </p:nvSpPr>
        <p:spPr>
          <a:xfrm>
            <a:off x="1115616" y="2139470"/>
            <a:ext cx="360040" cy="307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lèche droite 29"/>
          <p:cNvSpPr/>
          <p:nvPr/>
        </p:nvSpPr>
        <p:spPr>
          <a:xfrm rot="10800000">
            <a:off x="1161935" y="2139470"/>
            <a:ext cx="345461" cy="307508"/>
          </a:xfrm>
          <a:prstGeom prst="rightArrow">
            <a:avLst>
              <a:gd name="adj1" fmla="val 43912"/>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4" name="Connecteur droit 33"/>
          <p:cNvCxnSpPr/>
          <p:nvPr/>
        </p:nvCxnSpPr>
        <p:spPr>
          <a:xfrm flipH="1">
            <a:off x="6690297" y="3867855"/>
            <a:ext cx="257967" cy="42524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flipH="1">
            <a:off x="6669327" y="3867855"/>
            <a:ext cx="213178" cy="4252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H="1">
            <a:off x="6760214" y="3867855"/>
            <a:ext cx="213178" cy="4252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639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694335" y="931225"/>
            <a:ext cx="3755329" cy="1200329"/>
          </a:xfrm>
          <a:prstGeom prst="rect">
            <a:avLst/>
          </a:prstGeom>
          <a:noFill/>
        </p:spPr>
        <p:txBody>
          <a:bodyPr wrap="square" rtlCol="0">
            <a:spAutoFit/>
          </a:bodyPr>
          <a:lstStyle/>
          <a:p>
            <a:pPr algn="ctr"/>
            <a:r>
              <a:rPr lang="fr-FR" dirty="0" err="1" smtClean="0"/>
              <a:t>Rétrotransposons</a:t>
            </a:r>
            <a:r>
              <a:rPr lang="fr-FR" dirty="0" smtClean="0"/>
              <a:t> de la familles</a:t>
            </a:r>
          </a:p>
          <a:p>
            <a:pPr algn="ctr"/>
            <a:r>
              <a:rPr lang="fr-FR" dirty="0" smtClean="0"/>
              <a:t> des </a:t>
            </a:r>
            <a:r>
              <a:rPr lang="fr-FR" b="1" dirty="0" err="1" smtClean="0">
                <a:solidFill>
                  <a:srgbClr val="FF0000"/>
                </a:solidFill>
              </a:rPr>
              <a:t>LINEs</a:t>
            </a:r>
            <a:endParaRPr lang="fr-FR" b="1" dirty="0" smtClean="0">
              <a:solidFill>
                <a:srgbClr val="FF0000"/>
              </a:solidFill>
            </a:endParaRPr>
          </a:p>
          <a:p>
            <a:pPr algn="ctr"/>
            <a:r>
              <a:rPr lang="fr-FR" b="1" dirty="0" smtClean="0">
                <a:solidFill>
                  <a:srgbClr val="FF0000"/>
                </a:solidFill>
              </a:rPr>
              <a:t> </a:t>
            </a:r>
            <a:r>
              <a:rPr lang="fr-FR" sz="1400" b="1" i="1" dirty="0" smtClean="0"/>
              <a:t>(Long </a:t>
            </a:r>
            <a:r>
              <a:rPr lang="fr-FR" sz="1400" b="1" i="1" dirty="0" err="1"/>
              <a:t>interspersed</a:t>
            </a:r>
            <a:r>
              <a:rPr lang="fr-FR" sz="1400" b="1" i="1" dirty="0"/>
              <a:t> </a:t>
            </a:r>
            <a:r>
              <a:rPr lang="fr-FR" sz="1400" b="1" i="1" dirty="0" err="1"/>
              <a:t>nuclear</a:t>
            </a:r>
            <a:r>
              <a:rPr lang="fr-FR" sz="1400" b="1" i="1" dirty="0"/>
              <a:t> </a:t>
            </a:r>
            <a:r>
              <a:rPr lang="fr-FR" sz="1400" b="1" i="1" dirty="0" err="1" smtClean="0"/>
              <a:t>element</a:t>
            </a:r>
            <a:r>
              <a:rPr lang="fr-FR" sz="1400" b="1" i="1" dirty="0" smtClean="0"/>
              <a:t>)</a:t>
            </a:r>
            <a:endParaRPr lang="fr-FR" sz="1400" b="1" i="1" dirty="0"/>
          </a:p>
          <a:p>
            <a:pPr algn="ctr"/>
            <a:endParaRPr lang="fr-FR" dirty="0"/>
          </a:p>
        </p:txBody>
      </p:sp>
      <p:pic>
        <p:nvPicPr>
          <p:cNvPr id="3" name="Image 2"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71418" y="2636912"/>
            <a:ext cx="4401164" cy="924054"/>
          </a:xfrm>
          <a:prstGeom prst="rect">
            <a:avLst/>
          </a:prstGeom>
        </p:spPr>
      </p:pic>
      <p:sp>
        <p:nvSpPr>
          <p:cNvPr id="4" name="Rectangle 3"/>
          <p:cNvSpPr/>
          <p:nvPr/>
        </p:nvSpPr>
        <p:spPr>
          <a:xfrm>
            <a:off x="2123728" y="3429000"/>
            <a:ext cx="108012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2915815" y="4066324"/>
            <a:ext cx="3312368" cy="646331"/>
          </a:xfrm>
          <a:prstGeom prst="rect">
            <a:avLst/>
          </a:prstGeom>
          <a:noFill/>
        </p:spPr>
        <p:txBody>
          <a:bodyPr wrap="square" rtlCol="0">
            <a:spAutoFit/>
          </a:bodyPr>
          <a:lstStyle/>
          <a:p>
            <a:pPr algn="ctr"/>
            <a:r>
              <a:rPr lang="fr-FR" dirty="0"/>
              <a:t>c</a:t>
            </a:r>
            <a:r>
              <a:rPr lang="fr-FR" dirty="0" smtClean="0"/>
              <a:t>opier-coller autonome sans les séquences de types LTR</a:t>
            </a:r>
            <a:endParaRPr lang="fr-FR" dirty="0"/>
          </a:p>
        </p:txBody>
      </p:sp>
    </p:spTree>
    <p:extLst>
      <p:ext uri="{BB962C8B-B14F-4D97-AF65-F5344CB8AC3E}">
        <p14:creationId xmlns:p14="http://schemas.microsoft.com/office/powerpoint/2010/main" val="2123947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843808" y="692696"/>
            <a:ext cx="3744416" cy="646331"/>
          </a:xfrm>
          <a:prstGeom prst="rect">
            <a:avLst/>
          </a:prstGeom>
          <a:solidFill>
            <a:schemeClr val="bg1"/>
          </a:solidFill>
          <a:ln>
            <a:noFill/>
          </a:ln>
        </p:spPr>
        <p:txBody>
          <a:bodyPr wrap="square" rtlCol="0">
            <a:spAutoFit/>
          </a:bodyPr>
          <a:lstStyle/>
          <a:p>
            <a:pPr algn="ctr"/>
            <a:r>
              <a:rPr lang="fr-FR" b="1" dirty="0" smtClean="0">
                <a:latin typeface="Batang" pitchFamily="18" charset="-127"/>
                <a:ea typeface="Batang" pitchFamily="18" charset="-127"/>
                <a:cs typeface="Angsana New" pitchFamily="18" charset="-34"/>
              </a:rPr>
              <a:t>La famille des </a:t>
            </a:r>
            <a:r>
              <a:rPr lang="fr-FR" b="1" dirty="0" err="1" smtClean="0">
                <a:solidFill>
                  <a:srgbClr val="FF0000"/>
                </a:solidFill>
                <a:latin typeface="Batang" pitchFamily="18" charset="-127"/>
                <a:ea typeface="Batang" pitchFamily="18" charset="-127"/>
                <a:cs typeface="Angsana New" pitchFamily="18" charset="-34"/>
              </a:rPr>
              <a:t>SINEs</a:t>
            </a:r>
            <a:r>
              <a:rPr lang="fr-FR" b="1" dirty="0" smtClean="0">
                <a:solidFill>
                  <a:srgbClr val="FF0000"/>
                </a:solidFill>
                <a:latin typeface="Batang" pitchFamily="18" charset="-127"/>
                <a:ea typeface="Batang" pitchFamily="18" charset="-127"/>
                <a:cs typeface="Angsana New" pitchFamily="18" charset="-34"/>
              </a:rPr>
              <a:t> </a:t>
            </a:r>
            <a:r>
              <a:rPr lang="fr-FR" sz="1600" b="1" dirty="0" smtClean="0"/>
              <a:t>(</a:t>
            </a:r>
            <a:r>
              <a:rPr lang="fr-FR" sz="1600" b="1" dirty="0"/>
              <a:t>100-300pb</a:t>
            </a:r>
            <a:r>
              <a:rPr lang="fr-FR" sz="1600" b="1" dirty="0" smtClean="0"/>
              <a:t>)</a:t>
            </a:r>
            <a:endParaRPr lang="fr-FR" sz="1600" b="1" dirty="0" smtClean="0">
              <a:solidFill>
                <a:srgbClr val="FF0000"/>
              </a:solidFill>
              <a:latin typeface="Batang" pitchFamily="18" charset="-127"/>
              <a:ea typeface="Batang" pitchFamily="18" charset="-127"/>
              <a:cs typeface="Angsana New" pitchFamily="18" charset="-34"/>
            </a:endParaRPr>
          </a:p>
          <a:p>
            <a:pPr algn="ctr"/>
            <a:r>
              <a:rPr lang="fr-FR" b="1" dirty="0" smtClean="0">
                <a:latin typeface="Batang" pitchFamily="18" charset="-127"/>
                <a:ea typeface="Batang" pitchFamily="18" charset="-127"/>
                <a:cs typeface="Angsana New" pitchFamily="18" charset="-34"/>
              </a:rPr>
              <a:t> </a:t>
            </a:r>
            <a:r>
              <a:rPr lang="fr-FR" sz="1400" b="1" dirty="0" smtClean="0">
                <a:latin typeface="Batang" pitchFamily="18" charset="-127"/>
                <a:ea typeface="Batang" pitchFamily="18" charset="-127"/>
                <a:cs typeface="Angsana New" pitchFamily="18" charset="-34"/>
              </a:rPr>
              <a:t>(</a:t>
            </a:r>
            <a:r>
              <a:rPr lang="fr-FR" sz="1400" b="1" i="1" dirty="0" smtClean="0"/>
              <a:t>Short </a:t>
            </a:r>
            <a:r>
              <a:rPr lang="fr-FR" sz="1400" b="1" i="1" dirty="0" err="1"/>
              <a:t>intersperced</a:t>
            </a:r>
            <a:r>
              <a:rPr lang="fr-FR" sz="1400" b="1" i="1" dirty="0"/>
              <a:t> </a:t>
            </a:r>
            <a:r>
              <a:rPr lang="fr-FR" sz="1400" b="1" i="1" dirty="0" err="1"/>
              <a:t>nuclear</a:t>
            </a:r>
            <a:r>
              <a:rPr lang="fr-FR" sz="1400" b="1" i="1" dirty="0"/>
              <a:t> </a:t>
            </a:r>
            <a:r>
              <a:rPr lang="fr-FR" sz="1400" b="1" i="1" dirty="0" err="1"/>
              <a:t>element</a:t>
            </a:r>
            <a:r>
              <a:rPr lang="fr-FR" sz="1400" b="1" i="1" dirty="0"/>
              <a:t> </a:t>
            </a:r>
            <a:r>
              <a:rPr lang="fr-FR" sz="1400" b="1" i="1" dirty="0" smtClean="0"/>
              <a:t>)</a:t>
            </a:r>
            <a:endParaRPr lang="fr-FR" sz="1400" b="1" dirty="0" smtClean="0">
              <a:latin typeface="Batang" pitchFamily="18" charset="-127"/>
              <a:ea typeface="Batang" pitchFamily="18" charset="-127"/>
              <a:cs typeface="Angsana New" pitchFamily="18" charset="-34"/>
            </a:endParaRPr>
          </a:p>
        </p:txBody>
      </p:sp>
      <p:grpSp>
        <p:nvGrpSpPr>
          <p:cNvPr id="10" name="Groupe 9"/>
          <p:cNvGrpSpPr/>
          <p:nvPr/>
        </p:nvGrpSpPr>
        <p:grpSpPr>
          <a:xfrm>
            <a:off x="1675558" y="2204864"/>
            <a:ext cx="5792884" cy="1440160"/>
            <a:chOff x="2004654" y="1556792"/>
            <a:chExt cx="5792884" cy="1440160"/>
          </a:xfrm>
        </p:grpSpPr>
        <p:pic>
          <p:nvPicPr>
            <p:cNvPr id="7" name="Image 6"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59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004654" y="1556792"/>
              <a:ext cx="5792884" cy="1440160"/>
            </a:xfrm>
            <a:prstGeom prst="rect">
              <a:avLst/>
            </a:prstGeom>
          </p:spPr>
        </p:pic>
        <p:sp>
          <p:nvSpPr>
            <p:cNvPr id="8" name="ZoneTexte 7"/>
            <p:cNvSpPr txBox="1"/>
            <p:nvPr/>
          </p:nvSpPr>
          <p:spPr>
            <a:xfrm>
              <a:off x="2771800" y="1628800"/>
              <a:ext cx="4392488" cy="338554"/>
            </a:xfrm>
            <a:prstGeom prst="rect">
              <a:avLst/>
            </a:prstGeom>
            <a:solidFill>
              <a:schemeClr val="bg1"/>
            </a:solidFill>
          </p:spPr>
          <p:txBody>
            <a:bodyPr wrap="square" rtlCol="0">
              <a:spAutoFit/>
            </a:bodyPr>
            <a:lstStyle/>
            <a:p>
              <a:endParaRPr lang="fr-FR" sz="1600" b="1" dirty="0"/>
            </a:p>
          </p:txBody>
        </p:sp>
      </p:grpSp>
      <p:sp>
        <p:nvSpPr>
          <p:cNvPr id="12" name="Arc 11"/>
          <p:cNvSpPr/>
          <p:nvPr/>
        </p:nvSpPr>
        <p:spPr>
          <a:xfrm rot="17504173">
            <a:off x="3121570" y="3695469"/>
            <a:ext cx="2900861" cy="2677084"/>
          </a:xfrm>
          <a:prstGeom prst="arc">
            <a:avLst>
              <a:gd name="adj1" fmla="val 15872996"/>
              <a:gd name="adj2" fmla="val 3165853"/>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ZoneTexte 12"/>
          <p:cNvSpPr txBox="1"/>
          <p:nvPr/>
        </p:nvSpPr>
        <p:spPr>
          <a:xfrm>
            <a:off x="2267744" y="4635999"/>
            <a:ext cx="1982871" cy="646331"/>
          </a:xfrm>
          <a:prstGeom prst="rect">
            <a:avLst/>
          </a:prstGeom>
          <a:noFill/>
        </p:spPr>
        <p:txBody>
          <a:bodyPr wrap="square" rtlCol="0">
            <a:spAutoFit/>
          </a:bodyPr>
          <a:lstStyle/>
          <a:p>
            <a:pPr algn="ctr"/>
            <a:r>
              <a:rPr lang="fr-FR" b="1" dirty="0" err="1"/>
              <a:t>r</a:t>
            </a:r>
            <a:r>
              <a:rPr lang="fr-FR" b="1" dirty="0" err="1" smtClean="0"/>
              <a:t>étrotranscriptase</a:t>
            </a:r>
            <a:r>
              <a:rPr lang="fr-FR" b="1" dirty="0" smtClean="0"/>
              <a:t> </a:t>
            </a:r>
          </a:p>
          <a:p>
            <a:pPr algn="ctr"/>
            <a:r>
              <a:rPr lang="fr-FR" b="1" dirty="0" smtClean="0"/>
              <a:t>des </a:t>
            </a:r>
            <a:r>
              <a:rPr lang="fr-FR" b="1" dirty="0" err="1" smtClean="0"/>
              <a:t>LINEs</a:t>
            </a:r>
            <a:endParaRPr lang="fr-FR" b="1" dirty="0"/>
          </a:p>
        </p:txBody>
      </p:sp>
      <p:sp>
        <p:nvSpPr>
          <p:cNvPr id="14" name="ZoneTexte 13"/>
          <p:cNvSpPr txBox="1"/>
          <p:nvPr/>
        </p:nvSpPr>
        <p:spPr>
          <a:xfrm>
            <a:off x="5148064" y="4618512"/>
            <a:ext cx="1548556" cy="830997"/>
          </a:xfrm>
          <a:prstGeom prst="rect">
            <a:avLst/>
          </a:prstGeom>
          <a:noFill/>
        </p:spPr>
        <p:txBody>
          <a:bodyPr wrap="square" rtlCol="0">
            <a:spAutoFit/>
          </a:bodyPr>
          <a:lstStyle/>
          <a:p>
            <a:pPr algn="ctr"/>
            <a:r>
              <a:rPr lang="fr-FR" sz="1600" b="1" dirty="0"/>
              <a:t>d</a:t>
            </a:r>
            <a:r>
              <a:rPr lang="fr-FR" sz="1600" b="1" dirty="0" smtClean="0"/>
              <a:t>uplication et insertion de la séquence</a:t>
            </a:r>
            <a:endParaRPr lang="fr-FR" sz="1600" b="1" dirty="0"/>
          </a:p>
        </p:txBody>
      </p:sp>
      <p:sp>
        <p:nvSpPr>
          <p:cNvPr id="2" name="ZoneTexte 1"/>
          <p:cNvSpPr txBox="1"/>
          <p:nvPr/>
        </p:nvSpPr>
        <p:spPr>
          <a:xfrm>
            <a:off x="5467040" y="2990628"/>
            <a:ext cx="2736304" cy="338554"/>
          </a:xfrm>
          <a:prstGeom prst="rect">
            <a:avLst/>
          </a:prstGeom>
          <a:solidFill>
            <a:schemeClr val="bg1"/>
          </a:solidFill>
        </p:spPr>
        <p:txBody>
          <a:bodyPr wrap="square" rtlCol="0">
            <a:spAutoFit/>
          </a:bodyPr>
          <a:lstStyle/>
          <a:p>
            <a:r>
              <a:rPr lang="fr-FR" sz="1600" dirty="0" smtClean="0"/>
              <a:t>Séquence </a:t>
            </a:r>
            <a:r>
              <a:rPr lang="fr-FR" sz="1600" b="1" dirty="0" smtClean="0">
                <a:solidFill>
                  <a:srgbClr val="FF0000"/>
                </a:solidFill>
              </a:rPr>
              <a:t>Alu</a:t>
            </a:r>
            <a:r>
              <a:rPr lang="fr-FR" sz="1600" dirty="0" smtClean="0"/>
              <a:t> (280pb humain)</a:t>
            </a:r>
            <a:endParaRPr lang="fr-FR" sz="1600" dirty="0"/>
          </a:p>
        </p:txBody>
      </p:sp>
    </p:spTree>
    <p:extLst>
      <p:ext uri="{BB962C8B-B14F-4D97-AF65-F5344CB8AC3E}">
        <p14:creationId xmlns:p14="http://schemas.microsoft.com/office/powerpoint/2010/main" val="16880970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75556" y="188640"/>
            <a:ext cx="7992888" cy="1538883"/>
          </a:xfrm>
          <a:prstGeom prst="rect">
            <a:avLst/>
          </a:prstGeom>
          <a:solidFill>
            <a:schemeClr val="bg1"/>
          </a:solidFill>
        </p:spPr>
        <p:txBody>
          <a:bodyPr wrap="square" rtlCol="0">
            <a:spAutoFit/>
          </a:bodyPr>
          <a:lstStyle/>
          <a:p>
            <a:pPr algn="just"/>
            <a:r>
              <a:rPr lang="fr-FR" b="1" dirty="0"/>
              <a:t>Les hémophilies de type A</a:t>
            </a:r>
          </a:p>
          <a:p>
            <a:pPr algn="just"/>
            <a:endParaRPr lang="fr-FR" sz="1200" b="1" dirty="0"/>
          </a:p>
          <a:p>
            <a:pPr algn="just"/>
            <a:r>
              <a:rPr lang="fr-FR" sz="1600" dirty="0" smtClean="0"/>
              <a:t>	Les </a:t>
            </a:r>
            <a:r>
              <a:rPr lang="fr-FR" sz="1600" dirty="0"/>
              <a:t>hémophiles de type </a:t>
            </a:r>
            <a:r>
              <a:rPr lang="fr-FR" sz="1600" dirty="0" smtClean="0"/>
              <a:t>A sont </a:t>
            </a:r>
            <a:r>
              <a:rPr lang="fr-FR" sz="1600" dirty="0"/>
              <a:t>dues à des anomalies dans le gène codant pour le facteur VIII de  </a:t>
            </a:r>
            <a:r>
              <a:rPr lang="fr-FR" sz="1600" dirty="0" smtClean="0"/>
              <a:t>coagulation</a:t>
            </a:r>
            <a:r>
              <a:rPr lang="fr-FR" sz="1600" dirty="0"/>
              <a:t>. </a:t>
            </a:r>
            <a:r>
              <a:rPr lang="fr-FR" sz="1600" dirty="0" smtClean="0"/>
              <a:t>Ci-dessous sont illustrés 3 exemples d’insertion de rétro-transposons dans </a:t>
            </a:r>
            <a:r>
              <a:rPr lang="fr-FR" sz="1600" dirty="0"/>
              <a:t>le </a:t>
            </a:r>
            <a:r>
              <a:rPr lang="fr-FR" sz="1600" dirty="0" smtClean="0"/>
              <a:t>gène correspondant. Deux formes sont dues à l’insertion de rétro-transposon </a:t>
            </a:r>
            <a:r>
              <a:rPr lang="fr-FR" sz="1600" dirty="0"/>
              <a:t>de la famille des</a:t>
            </a:r>
            <a:r>
              <a:rPr lang="fr-FR" sz="1600" b="1" dirty="0">
                <a:solidFill>
                  <a:srgbClr val="FF0000"/>
                </a:solidFill>
              </a:rPr>
              <a:t> </a:t>
            </a:r>
            <a:r>
              <a:rPr lang="fr-FR" sz="1600" b="1" dirty="0" err="1" smtClean="0">
                <a:solidFill>
                  <a:srgbClr val="FF0000"/>
                </a:solidFill>
              </a:rPr>
              <a:t>LINEs</a:t>
            </a:r>
            <a:r>
              <a:rPr lang="fr-FR" sz="1600" dirty="0" smtClean="0"/>
              <a:t>,</a:t>
            </a:r>
            <a:r>
              <a:rPr lang="fr-FR" sz="1600" b="1" dirty="0" smtClean="0">
                <a:solidFill>
                  <a:srgbClr val="FF0000"/>
                </a:solidFill>
              </a:rPr>
              <a:t> </a:t>
            </a:r>
            <a:r>
              <a:rPr lang="fr-FR" sz="1600" dirty="0" smtClean="0"/>
              <a:t>une à l’insertion d’une séquence </a:t>
            </a:r>
            <a:r>
              <a:rPr lang="fr-FR" sz="1600" b="1" dirty="0" smtClean="0">
                <a:solidFill>
                  <a:srgbClr val="FF0000"/>
                </a:solidFill>
              </a:rPr>
              <a:t>Alu.</a:t>
            </a:r>
            <a:endParaRPr lang="fr-FR" sz="1600" dirty="0"/>
          </a:p>
        </p:txBody>
      </p:sp>
      <p:pic>
        <p:nvPicPr>
          <p:cNvPr id="3" name="Image 2"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517673" y="2026678"/>
            <a:ext cx="4108654" cy="3922602"/>
          </a:xfrm>
          <a:prstGeom prst="rect">
            <a:avLst/>
          </a:prstGeom>
          <a:ln>
            <a:solidFill>
              <a:schemeClr val="tx1"/>
            </a:solidFill>
          </a:ln>
        </p:spPr>
      </p:pic>
      <p:sp>
        <p:nvSpPr>
          <p:cNvPr id="4" name="ZoneTexte 3"/>
          <p:cNvSpPr txBox="1"/>
          <p:nvPr/>
        </p:nvSpPr>
        <p:spPr>
          <a:xfrm>
            <a:off x="566555" y="6176337"/>
            <a:ext cx="8010890" cy="276999"/>
          </a:xfrm>
          <a:prstGeom prst="rect">
            <a:avLst/>
          </a:prstGeom>
          <a:noFill/>
        </p:spPr>
        <p:txBody>
          <a:bodyPr wrap="square" rtlCol="0">
            <a:spAutoFit/>
          </a:bodyPr>
          <a:lstStyle/>
          <a:p>
            <a:pPr algn="just"/>
            <a:r>
              <a:rPr lang="fr-FR" sz="1200" dirty="0" smtClean="0"/>
              <a:t>Schneider AM et al.</a:t>
            </a:r>
            <a:r>
              <a:rPr lang="en-US" sz="1200" dirty="0"/>
              <a:t> Roles of retrotransposons in benign and malignant hematologic </a:t>
            </a:r>
            <a:r>
              <a:rPr lang="en-US" sz="1200" dirty="0" smtClean="0"/>
              <a:t>disease. </a:t>
            </a:r>
            <a:r>
              <a:rPr lang="fr-FR" sz="1200" dirty="0" err="1" smtClean="0"/>
              <a:t>Cellscience</a:t>
            </a:r>
            <a:r>
              <a:rPr lang="fr-FR" sz="1200" dirty="0" smtClean="0"/>
              <a:t>. </a:t>
            </a:r>
            <a:r>
              <a:rPr lang="fr-FR" sz="1200" dirty="0"/>
              <a:t>2009. 6(2): 121–145. </a:t>
            </a:r>
          </a:p>
        </p:txBody>
      </p:sp>
    </p:spTree>
    <p:extLst>
      <p:ext uri="{BB962C8B-B14F-4D97-AF65-F5344CB8AC3E}">
        <p14:creationId xmlns:p14="http://schemas.microsoft.com/office/powerpoint/2010/main" val="3114758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p:cNvGrpSpPr/>
          <p:nvPr/>
        </p:nvGrpSpPr>
        <p:grpSpPr>
          <a:xfrm>
            <a:off x="726071" y="1593008"/>
            <a:ext cx="7661082" cy="4788320"/>
            <a:chOff x="726071" y="1639094"/>
            <a:chExt cx="7661082" cy="4788320"/>
          </a:xfrm>
        </p:grpSpPr>
        <p:pic>
          <p:nvPicPr>
            <p:cNvPr id="9" name="Image 8"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830683" y="1639094"/>
              <a:ext cx="2552700" cy="4495800"/>
            </a:xfrm>
            <a:prstGeom prst="rect">
              <a:avLst/>
            </a:prstGeom>
            <a:ln w="3175">
              <a:solidFill>
                <a:schemeClr val="tx1"/>
              </a:solidFill>
            </a:ln>
          </p:spPr>
        </p:pic>
        <p:grpSp>
          <p:nvGrpSpPr>
            <p:cNvPr id="13" name="Groupe 12"/>
            <p:cNvGrpSpPr/>
            <p:nvPr/>
          </p:nvGrpSpPr>
          <p:grpSpPr>
            <a:xfrm>
              <a:off x="726071" y="2564904"/>
              <a:ext cx="4782033" cy="2465838"/>
              <a:chOff x="726071" y="2773524"/>
              <a:chExt cx="4782033" cy="2465838"/>
            </a:xfrm>
          </p:grpSpPr>
          <p:pic>
            <p:nvPicPr>
              <p:cNvPr id="8" name="Image 7" descr="Capture d’écran"/>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760618" y="2773524"/>
                <a:ext cx="4680698" cy="2226940"/>
              </a:xfrm>
              <a:prstGeom prst="rect">
                <a:avLst/>
              </a:prstGeom>
            </p:spPr>
          </p:pic>
          <p:sp>
            <p:nvSpPr>
              <p:cNvPr id="10" name="Rectangle 9"/>
              <p:cNvSpPr/>
              <p:nvPr/>
            </p:nvSpPr>
            <p:spPr>
              <a:xfrm>
                <a:off x="726071" y="5023918"/>
                <a:ext cx="4782033" cy="215444"/>
              </a:xfrm>
              <a:prstGeom prst="rect">
                <a:avLst/>
              </a:prstGeom>
            </p:spPr>
            <p:txBody>
              <a:bodyPr wrap="square">
                <a:spAutoFit/>
              </a:bodyPr>
              <a:lstStyle/>
              <a:p>
                <a:r>
                  <a:rPr lang="fr-FR" sz="800" dirty="0"/>
                  <a:t>http://www.edu.upmc.fr/sdv/masselot_05001/biodiversite/transposons.html</a:t>
                </a:r>
              </a:p>
            </p:txBody>
          </p:sp>
        </p:grpSp>
        <p:pic>
          <p:nvPicPr>
            <p:cNvPr id="11" name="Image 10" descr="Capture d’écran"/>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289183" y="6180981"/>
              <a:ext cx="1097970" cy="246433"/>
            </a:xfrm>
            <a:prstGeom prst="rect">
              <a:avLst/>
            </a:prstGeom>
          </p:spPr>
        </p:pic>
      </p:grpSp>
      <p:sp>
        <p:nvSpPr>
          <p:cNvPr id="2" name="ZoneTexte 1"/>
          <p:cNvSpPr txBox="1"/>
          <p:nvPr/>
        </p:nvSpPr>
        <p:spPr>
          <a:xfrm>
            <a:off x="760619" y="1755878"/>
            <a:ext cx="4603470" cy="584775"/>
          </a:xfrm>
          <a:prstGeom prst="rect">
            <a:avLst/>
          </a:prstGeom>
          <a:noFill/>
        </p:spPr>
        <p:txBody>
          <a:bodyPr wrap="square" rtlCol="0">
            <a:spAutoFit/>
          </a:bodyPr>
          <a:lstStyle/>
          <a:p>
            <a:pPr algn="ctr"/>
            <a:r>
              <a:rPr lang="fr-FR" sz="1600" dirty="0" smtClean="0"/>
              <a:t>Ce sont les séquences IS pour </a:t>
            </a:r>
            <a:r>
              <a:rPr lang="fr-FR" sz="1600" b="1" dirty="0" smtClean="0">
                <a:solidFill>
                  <a:srgbClr val="FF0000"/>
                </a:solidFill>
              </a:rPr>
              <a:t>S</a:t>
            </a:r>
            <a:r>
              <a:rPr lang="fr-FR" sz="1600" dirty="0" smtClean="0"/>
              <a:t>équences d’</a:t>
            </a:r>
            <a:r>
              <a:rPr lang="fr-FR" sz="1600" b="1" dirty="0" smtClean="0">
                <a:solidFill>
                  <a:srgbClr val="FF0000"/>
                </a:solidFill>
              </a:rPr>
              <a:t>I</a:t>
            </a:r>
            <a:r>
              <a:rPr lang="fr-FR" sz="1600" dirty="0" smtClean="0"/>
              <a:t>nsertions)</a:t>
            </a:r>
          </a:p>
        </p:txBody>
      </p:sp>
      <p:sp>
        <p:nvSpPr>
          <p:cNvPr id="3" name="ZoneTexte 2"/>
          <p:cNvSpPr txBox="1"/>
          <p:nvPr/>
        </p:nvSpPr>
        <p:spPr>
          <a:xfrm>
            <a:off x="2339752" y="499509"/>
            <a:ext cx="4176464" cy="646331"/>
          </a:xfrm>
          <a:prstGeom prst="rect">
            <a:avLst/>
          </a:prstGeom>
          <a:noFill/>
        </p:spPr>
        <p:txBody>
          <a:bodyPr wrap="square" rtlCol="0">
            <a:spAutoFit/>
          </a:bodyPr>
          <a:lstStyle/>
          <a:p>
            <a:pPr algn="ctr"/>
            <a:r>
              <a:rPr lang="fr-FR" b="1" dirty="0" smtClean="0">
                <a:solidFill>
                  <a:srgbClr val="FF0000"/>
                </a:solidFill>
              </a:rPr>
              <a:t>TRANSPOSONS DE TYPES II </a:t>
            </a:r>
          </a:p>
          <a:p>
            <a:pPr algn="ctr"/>
            <a:r>
              <a:rPr lang="fr-FR" dirty="0" smtClean="0"/>
              <a:t>transposition </a:t>
            </a:r>
            <a:r>
              <a:rPr lang="fr-FR" dirty="0"/>
              <a:t>de type </a:t>
            </a:r>
            <a:r>
              <a:rPr lang="fr-FR" dirty="0" smtClean="0">
                <a:latin typeface="Calibri" panose="020F0502020204030204" pitchFamily="34" charset="0"/>
                <a:cs typeface="Calibri" panose="020F0502020204030204" pitchFamily="34" charset="0"/>
              </a:rPr>
              <a:t>"</a:t>
            </a:r>
            <a:r>
              <a:rPr lang="fr-FR" dirty="0" smtClean="0"/>
              <a:t>couper-coller</a:t>
            </a:r>
            <a:r>
              <a:rPr lang="fr-FR" dirty="0" smtClean="0">
                <a:latin typeface="Calibri" panose="020F0502020204030204" pitchFamily="34" charset="0"/>
                <a:cs typeface="Calibri" panose="020F0502020204030204" pitchFamily="34" charset="0"/>
              </a:rPr>
              <a:t>"</a:t>
            </a:r>
            <a:endParaRPr lang="fr-FR" dirty="0"/>
          </a:p>
        </p:txBody>
      </p:sp>
    </p:spTree>
    <p:extLst>
      <p:ext uri="{BB962C8B-B14F-4D97-AF65-F5344CB8AC3E}">
        <p14:creationId xmlns:p14="http://schemas.microsoft.com/office/powerpoint/2010/main" val="1091443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2301097" y="625796"/>
            <a:ext cx="4483393" cy="5606408"/>
            <a:chOff x="2301097" y="683985"/>
            <a:chExt cx="4483393" cy="5606408"/>
          </a:xfrm>
        </p:grpSpPr>
        <p:sp>
          <p:nvSpPr>
            <p:cNvPr id="2" name="ZoneTexte 1"/>
            <p:cNvSpPr txBox="1"/>
            <p:nvPr/>
          </p:nvSpPr>
          <p:spPr>
            <a:xfrm>
              <a:off x="2483768" y="683985"/>
              <a:ext cx="4176464" cy="584775"/>
            </a:xfrm>
            <a:prstGeom prst="rect">
              <a:avLst/>
            </a:prstGeom>
            <a:noFill/>
          </p:spPr>
          <p:txBody>
            <a:bodyPr wrap="square" rtlCol="0">
              <a:spAutoFit/>
            </a:bodyPr>
            <a:lstStyle/>
            <a:p>
              <a:pPr algn="ctr"/>
              <a:r>
                <a:rPr lang="fr-FR" b="1" dirty="0" smtClean="0"/>
                <a:t>La famille des </a:t>
              </a:r>
              <a:r>
                <a:rPr lang="fr-FR" b="1" dirty="0" smtClean="0">
                  <a:solidFill>
                    <a:srgbClr val="FF0000"/>
                  </a:solidFill>
                </a:rPr>
                <a:t>MITES</a:t>
              </a:r>
            </a:p>
            <a:p>
              <a:pPr algn="ctr"/>
              <a:r>
                <a:rPr lang="fr-FR" sz="1400" b="1" dirty="0" smtClean="0"/>
                <a:t>(</a:t>
              </a:r>
              <a:r>
                <a:rPr lang="fr-FR" sz="1400" b="1" i="1" dirty="0"/>
                <a:t>Miniatures </a:t>
              </a:r>
              <a:r>
                <a:rPr lang="fr-FR" sz="1400" b="1" i="1" dirty="0" err="1"/>
                <a:t>Inverted</a:t>
              </a:r>
              <a:r>
                <a:rPr lang="fr-FR" sz="1400" b="1" i="1" dirty="0"/>
                <a:t> </a:t>
              </a:r>
              <a:r>
                <a:rPr lang="fr-FR" sz="1400" b="1" i="1" dirty="0" err="1"/>
                <a:t>Repeats</a:t>
              </a:r>
              <a:r>
                <a:rPr lang="fr-FR" sz="1400" b="1" i="1" dirty="0"/>
                <a:t> Transposable </a:t>
              </a:r>
              <a:r>
                <a:rPr lang="fr-FR" sz="1400" b="1" i="1" dirty="0" err="1" smtClean="0"/>
                <a:t>Elements</a:t>
              </a:r>
              <a:r>
                <a:rPr lang="fr-FR" sz="1400" b="1" i="1" dirty="0" smtClean="0"/>
                <a:t>)</a:t>
              </a:r>
              <a:endParaRPr lang="fr-FR" sz="1400" b="1" i="1" dirty="0" smtClean="0">
                <a:solidFill>
                  <a:srgbClr val="FF0000"/>
                </a:solidFill>
              </a:endParaRPr>
            </a:p>
          </p:txBody>
        </p:sp>
        <p:pic>
          <p:nvPicPr>
            <p:cNvPr id="3" name="Image 2"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789321" y="2132856"/>
              <a:ext cx="3565359" cy="1226096"/>
            </a:xfrm>
            <a:prstGeom prst="rect">
              <a:avLst/>
            </a:prstGeom>
          </p:spPr>
        </p:pic>
        <p:sp>
          <p:nvSpPr>
            <p:cNvPr id="4" name="ZoneTexte 3"/>
            <p:cNvSpPr txBox="1"/>
            <p:nvPr/>
          </p:nvSpPr>
          <p:spPr>
            <a:xfrm>
              <a:off x="4311548" y="2091161"/>
              <a:ext cx="576064" cy="1107996"/>
            </a:xfrm>
            <a:prstGeom prst="rect">
              <a:avLst/>
            </a:prstGeom>
            <a:noFill/>
          </p:spPr>
          <p:txBody>
            <a:bodyPr wrap="square" rtlCol="0">
              <a:spAutoFit/>
            </a:bodyPr>
            <a:lstStyle/>
            <a:p>
              <a:pPr algn="ctr"/>
              <a:r>
                <a:rPr lang="fr-FR" sz="6600" b="1" dirty="0" smtClean="0">
                  <a:solidFill>
                    <a:srgbClr val="FF0000"/>
                  </a:solidFill>
                </a:rPr>
                <a:t>X</a:t>
              </a:r>
              <a:endParaRPr lang="fr-FR" sz="6600" b="1" dirty="0">
                <a:solidFill>
                  <a:srgbClr val="FF0000"/>
                </a:solidFill>
              </a:endParaRPr>
            </a:p>
          </p:txBody>
        </p:sp>
        <p:sp>
          <p:nvSpPr>
            <p:cNvPr id="5" name="Arc 4"/>
            <p:cNvSpPr/>
            <p:nvPr/>
          </p:nvSpPr>
          <p:spPr>
            <a:xfrm rot="17504173">
              <a:off x="3101297" y="3501421"/>
              <a:ext cx="2900861" cy="2677084"/>
            </a:xfrm>
            <a:prstGeom prst="arc">
              <a:avLst>
                <a:gd name="adj1" fmla="val 15872996"/>
                <a:gd name="adj2" fmla="val 3165853"/>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ZoneTexte 5"/>
            <p:cNvSpPr txBox="1"/>
            <p:nvPr/>
          </p:nvSpPr>
          <p:spPr>
            <a:xfrm>
              <a:off x="2301097" y="4458575"/>
              <a:ext cx="1982871" cy="646331"/>
            </a:xfrm>
            <a:prstGeom prst="rect">
              <a:avLst/>
            </a:prstGeom>
            <a:noFill/>
          </p:spPr>
          <p:txBody>
            <a:bodyPr wrap="square" rtlCol="0">
              <a:spAutoFit/>
            </a:bodyPr>
            <a:lstStyle/>
            <a:p>
              <a:pPr algn="ctr"/>
              <a:r>
                <a:rPr lang="fr-FR" b="1" dirty="0" err="1"/>
                <a:t>t</a:t>
              </a:r>
              <a:r>
                <a:rPr lang="fr-FR" b="1" dirty="0" err="1" smtClean="0"/>
                <a:t>ransposases</a:t>
              </a:r>
              <a:endParaRPr lang="fr-FR" b="1" dirty="0" smtClean="0"/>
            </a:p>
            <a:p>
              <a:pPr algn="ctr"/>
              <a:r>
                <a:rPr lang="fr-FR" b="1" dirty="0"/>
                <a:t>d</a:t>
              </a:r>
              <a:r>
                <a:rPr lang="fr-FR" b="1" dirty="0" smtClean="0"/>
                <a:t>es IS </a:t>
              </a:r>
            </a:p>
          </p:txBody>
        </p:sp>
        <p:sp>
          <p:nvSpPr>
            <p:cNvPr id="7" name="ZoneTexte 6"/>
            <p:cNvSpPr txBox="1"/>
            <p:nvPr/>
          </p:nvSpPr>
          <p:spPr>
            <a:xfrm>
              <a:off x="5235934" y="4458575"/>
              <a:ext cx="1548556" cy="830997"/>
            </a:xfrm>
            <a:prstGeom prst="rect">
              <a:avLst/>
            </a:prstGeom>
            <a:noFill/>
          </p:spPr>
          <p:txBody>
            <a:bodyPr wrap="square" rtlCol="0">
              <a:spAutoFit/>
            </a:bodyPr>
            <a:lstStyle/>
            <a:p>
              <a:pPr algn="ctr"/>
              <a:r>
                <a:rPr lang="fr-FR" sz="1600" b="1" dirty="0" smtClean="0"/>
                <a:t>Déplacement de la séquence MITE</a:t>
              </a:r>
              <a:endParaRPr lang="fr-FR" sz="1600" b="1" dirty="0"/>
            </a:p>
          </p:txBody>
        </p:sp>
      </p:grpSp>
    </p:spTree>
    <p:extLst>
      <p:ext uri="{BB962C8B-B14F-4D97-AF65-F5344CB8AC3E}">
        <p14:creationId xmlns:p14="http://schemas.microsoft.com/office/powerpoint/2010/main" val="13026016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p:cNvGrpSpPr/>
          <p:nvPr/>
        </p:nvGrpSpPr>
        <p:grpSpPr>
          <a:xfrm>
            <a:off x="1115616" y="873707"/>
            <a:ext cx="6954220" cy="5732356"/>
            <a:chOff x="1115616" y="945715"/>
            <a:chExt cx="6954220" cy="5732356"/>
          </a:xfrm>
        </p:grpSpPr>
        <p:sp>
          <p:nvSpPr>
            <p:cNvPr id="2056" name="Rectangle 2055"/>
            <p:cNvSpPr/>
            <p:nvPr/>
          </p:nvSpPr>
          <p:spPr>
            <a:xfrm>
              <a:off x="6012160" y="4400507"/>
              <a:ext cx="352181" cy="2502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2771800" y="5661248"/>
              <a:ext cx="720080" cy="369332"/>
            </a:xfrm>
            <a:prstGeom prst="rect">
              <a:avLst/>
            </a:prstGeom>
            <a:noFill/>
          </p:spPr>
          <p:txBody>
            <a:bodyPr wrap="square" rtlCol="0">
              <a:spAutoFit/>
            </a:bodyPr>
            <a:lstStyle/>
            <a:p>
              <a:endParaRPr lang="fr-FR" dirty="0"/>
            </a:p>
          </p:txBody>
        </p:sp>
        <p:sp>
          <p:nvSpPr>
            <p:cNvPr id="8" name="ZoneTexte 7"/>
            <p:cNvSpPr txBox="1"/>
            <p:nvPr/>
          </p:nvSpPr>
          <p:spPr>
            <a:xfrm>
              <a:off x="2843808" y="6093296"/>
              <a:ext cx="3456384" cy="584775"/>
            </a:xfrm>
            <a:prstGeom prst="rect">
              <a:avLst/>
            </a:prstGeom>
            <a:solidFill>
              <a:schemeClr val="bg1"/>
            </a:solidFill>
            <a:ln>
              <a:solidFill>
                <a:schemeClr val="tx1"/>
              </a:solidFill>
            </a:ln>
          </p:spPr>
          <p:txBody>
            <a:bodyPr wrap="square" rtlCol="0">
              <a:spAutoFit/>
            </a:bodyPr>
            <a:lstStyle/>
            <a:p>
              <a:pPr algn="ctr"/>
              <a:r>
                <a:rPr lang="fr-FR" sz="1600" b="1" dirty="0" err="1" smtClean="0"/>
                <a:t>Carbonaria</a:t>
              </a:r>
              <a:r>
                <a:rPr lang="fr-FR" sz="1600" b="1" dirty="0" smtClean="0"/>
                <a:t>-TE = 21 </a:t>
              </a:r>
              <a:r>
                <a:rPr lang="fr-FR" sz="1600" b="1" dirty="0"/>
                <a:t>925 </a:t>
              </a:r>
              <a:r>
                <a:rPr lang="fr-FR" sz="1600" b="1" dirty="0" smtClean="0"/>
                <a:t>nucléotides transposon de classe II</a:t>
              </a:r>
              <a:endParaRPr lang="fr-FR" sz="1600" b="1" dirty="0"/>
            </a:p>
          </p:txBody>
        </p:sp>
        <p:pic>
          <p:nvPicPr>
            <p:cNvPr id="12" name="Image 1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945715"/>
              <a:ext cx="6954220" cy="4715533"/>
            </a:xfrm>
            <a:prstGeom prst="rect">
              <a:avLst/>
            </a:prstGeom>
            <a:ln>
              <a:solidFill>
                <a:schemeClr val="tx1"/>
              </a:solidFill>
            </a:ln>
          </p:spPr>
        </p:pic>
        <p:sp>
          <p:nvSpPr>
            <p:cNvPr id="10" name="ZoneTexte 9"/>
            <p:cNvSpPr txBox="1"/>
            <p:nvPr/>
          </p:nvSpPr>
          <p:spPr>
            <a:xfrm>
              <a:off x="2081995" y="5344761"/>
              <a:ext cx="1523626" cy="523220"/>
            </a:xfrm>
            <a:prstGeom prst="rect">
              <a:avLst/>
            </a:prstGeom>
            <a:solidFill>
              <a:schemeClr val="bg1"/>
            </a:solidFill>
          </p:spPr>
          <p:txBody>
            <a:bodyPr wrap="square" rtlCol="0">
              <a:spAutoFit/>
            </a:bodyPr>
            <a:lstStyle/>
            <a:p>
              <a:pPr algn="ctr"/>
              <a:r>
                <a:rPr lang="fr-FR" sz="1400" i="1" dirty="0" smtClean="0"/>
                <a:t>phénotype </a:t>
              </a:r>
              <a:r>
                <a:rPr lang="fr-FR" sz="1400" i="1" dirty="0" err="1" smtClean="0"/>
                <a:t>typica</a:t>
              </a:r>
              <a:endParaRPr lang="fr-FR" sz="1400" i="1" dirty="0" smtClean="0"/>
            </a:p>
            <a:p>
              <a:pPr algn="ctr"/>
              <a:r>
                <a:rPr lang="fr-FR" sz="1400" dirty="0" smtClean="0">
                  <a:sym typeface="Wingdings 3"/>
                </a:rPr>
                <a:t> majoritaire</a:t>
              </a:r>
              <a:endParaRPr lang="fr-FR" sz="1400" dirty="0"/>
            </a:p>
          </p:txBody>
        </p:sp>
        <p:sp>
          <p:nvSpPr>
            <p:cNvPr id="11" name="ZoneTexte 10"/>
            <p:cNvSpPr txBox="1"/>
            <p:nvPr/>
          </p:nvSpPr>
          <p:spPr>
            <a:xfrm>
              <a:off x="5436096" y="5344180"/>
              <a:ext cx="2029274" cy="677108"/>
            </a:xfrm>
            <a:prstGeom prst="rect">
              <a:avLst/>
            </a:prstGeom>
            <a:solidFill>
              <a:schemeClr val="bg1"/>
            </a:solidFill>
          </p:spPr>
          <p:txBody>
            <a:bodyPr wrap="square" rtlCol="0">
              <a:spAutoFit/>
            </a:bodyPr>
            <a:lstStyle/>
            <a:p>
              <a:pPr algn="ctr"/>
              <a:r>
                <a:rPr lang="fr-FR" sz="1400" i="1" dirty="0"/>
                <a:t>p</a:t>
              </a:r>
              <a:r>
                <a:rPr lang="fr-FR" sz="1400" i="1" dirty="0" smtClean="0"/>
                <a:t>hénotype </a:t>
              </a:r>
              <a:r>
                <a:rPr lang="fr-FR" sz="1400" i="1" dirty="0" err="1" smtClean="0"/>
                <a:t>carbonaria</a:t>
              </a:r>
              <a:r>
                <a:rPr lang="fr-FR" sz="1400" i="1" dirty="0" smtClean="0"/>
                <a:t> </a:t>
              </a:r>
            </a:p>
            <a:p>
              <a:pPr algn="ctr"/>
              <a:r>
                <a:rPr lang="fr-FR" sz="1200" dirty="0" smtClean="0">
                  <a:sym typeface="Wingdings 3"/>
                </a:rPr>
                <a:t> </a:t>
              </a:r>
              <a:r>
                <a:rPr lang="fr-FR" sz="1200" dirty="0" smtClean="0"/>
                <a:t>1ère </a:t>
              </a:r>
              <a:r>
                <a:rPr lang="fr-FR" sz="1200" dirty="0"/>
                <a:t>fois en 1848 en Angleterre</a:t>
              </a:r>
            </a:p>
          </p:txBody>
        </p:sp>
      </p:grpSp>
      <p:sp>
        <p:nvSpPr>
          <p:cNvPr id="9" name="ZoneTexte 8"/>
          <p:cNvSpPr txBox="1"/>
          <p:nvPr/>
        </p:nvSpPr>
        <p:spPr>
          <a:xfrm>
            <a:off x="1098045" y="365385"/>
            <a:ext cx="6947910" cy="369332"/>
          </a:xfrm>
          <a:prstGeom prst="rect">
            <a:avLst/>
          </a:prstGeom>
          <a:solidFill>
            <a:schemeClr val="bg1"/>
          </a:solidFill>
          <a:ln>
            <a:noFill/>
          </a:ln>
        </p:spPr>
        <p:txBody>
          <a:bodyPr wrap="square" rtlCol="0">
            <a:spAutoFit/>
          </a:bodyPr>
          <a:lstStyle/>
          <a:p>
            <a:pPr algn="ctr"/>
            <a:r>
              <a:rPr lang="fr-FR" b="1" dirty="0" smtClean="0"/>
              <a:t>La phalène du bouleau </a:t>
            </a:r>
            <a:r>
              <a:rPr lang="fr-FR" sz="1600" i="1" dirty="0" smtClean="0"/>
              <a:t>(</a:t>
            </a:r>
            <a:r>
              <a:rPr lang="fr-FR" sz="1600" i="1" dirty="0" err="1" smtClean="0"/>
              <a:t>Biston</a:t>
            </a:r>
            <a:r>
              <a:rPr lang="fr-FR" sz="1600" i="1" dirty="0" smtClean="0"/>
              <a:t> </a:t>
            </a:r>
            <a:r>
              <a:rPr lang="fr-FR" sz="1600" i="1" dirty="0" err="1" smtClean="0"/>
              <a:t>betularia</a:t>
            </a:r>
            <a:r>
              <a:rPr lang="fr-FR" sz="1600" i="1" dirty="0" smtClean="0"/>
              <a:t>) </a:t>
            </a:r>
            <a:r>
              <a:rPr lang="fr-FR" sz="1600" dirty="0" smtClean="0"/>
              <a:t>papillon de nuit du Nord de l’Europe</a:t>
            </a:r>
            <a:endParaRPr lang="fr-FR" sz="1600" dirty="0"/>
          </a:p>
        </p:txBody>
      </p:sp>
      <p:sp>
        <p:nvSpPr>
          <p:cNvPr id="3" name="ZoneTexte 2"/>
          <p:cNvSpPr txBox="1"/>
          <p:nvPr/>
        </p:nvSpPr>
        <p:spPr>
          <a:xfrm>
            <a:off x="3851920" y="3600929"/>
            <a:ext cx="2664296" cy="253916"/>
          </a:xfrm>
          <a:prstGeom prst="rect">
            <a:avLst/>
          </a:prstGeom>
          <a:noFill/>
        </p:spPr>
        <p:txBody>
          <a:bodyPr wrap="square" rtlCol="0">
            <a:spAutoFit/>
          </a:bodyPr>
          <a:lstStyle/>
          <a:p>
            <a:r>
              <a:rPr lang="fr-FR" sz="1000" b="1" dirty="0" smtClean="0">
                <a:latin typeface="Calibri" panose="020F0502020204030204" pitchFamily="34" charset="0"/>
                <a:cs typeface="Calibri" panose="020F0502020204030204" pitchFamily="34" charset="0"/>
              </a:rPr>
              <a:t>(régulatrice du cycle cellulaire à la méiose)</a:t>
            </a:r>
            <a:endParaRPr lang="fr-FR" sz="1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56696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87624" y="5589240"/>
            <a:ext cx="6768752" cy="461665"/>
          </a:xfrm>
          <a:prstGeom prst="rect">
            <a:avLst/>
          </a:prstGeom>
          <a:noFill/>
        </p:spPr>
        <p:txBody>
          <a:bodyPr wrap="square" rtlCol="0">
            <a:spAutoFit/>
          </a:bodyPr>
          <a:lstStyle/>
          <a:p>
            <a:pPr algn="ctr"/>
            <a:r>
              <a:rPr lang="fr-FR" sz="1200" dirty="0" smtClean="0"/>
              <a:t>Richard G.F., </a:t>
            </a:r>
            <a:r>
              <a:rPr lang="fr-FR" sz="1200" dirty="0" err="1" smtClean="0"/>
              <a:t>Kerrest</a:t>
            </a:r>
            <a:r>
              <a:rPr lang="fr-FR" sz="1200" dirty="0" smtClean="0"/>
              <a:t> A. &amp; </a:t>
            </a:r>
            <a:r>
              <a:rPr lang="fr-FR" sz="1200" dirty="0" err="1" smtClean="0"/>
              <a:t>Dujon</a:t>
            </a:r>
            <a:r>
              <a:rPr lang="fr-FR" sz="1200" dirty="0" smtClean="0"/>
              <a:t> B. 2008.</a:t>
            </a:r>
            <a:r>
              <a:rPr lang="fr-FR" sz="1200" dirty="0"/>
              <a:t> Comparative </a:t>
            </a:r>
            <a:r>
              <a:rPr lang="fr-FR" sz="1200" dirty="0" err="1"/>
              <a:t>Genomics</a:t>
            </a:r>
            <a:r>
              <a:rPr lang="fr-FR" sz="1200" dirty="0"/>
              <a:t> and </a:t>
            </a:r>
            <a:r>
              <a:rPr lang="fr-FR" sz="1200" dirty="0" err="1"/>
              <a:t>Molecular</a:t>
            </a:r>
            <a:r>
              <a:rPr lang="fr-FR" sz="1200" dirty="0"/>
              <a:t> Dynamics of DNA </a:t>
            </a:r>
            <a:r>
              <a:rPr lang="fr-FR" sz="1200" dirty="0" err="1" smtClean="0"/>
              <a:t>Repeats</a:t>
            </a:r>
            <a:r>
              <a:rPr lang="fr-FR" sz="1200" dirty="0" smtClean="0"/>
              <a:t> in </a:t>
            </a:r>
            <a:r>
              <a:rPr lang="fr-FR" sz="1200" dirty="0" err="1" smtClean="0"/>
              <a:t>Eukaryotes</a:t>
            </a:r>
            <a:r>
              <a:rPr lang="fr-FR" sz="1200" dirty="0" smtClean="0"/>
              <a:t>. </a:t>
            </a:r>
            <a:r>
              <a:rPr lang="fr-FR" sz="1200" dirty="0" err="1" smtClean="0"/>
              <a:t>Microbiol</a:t>
            </a:r>
            <a:r>
              <a:rPr lang="fr-FR" sz="1200" dirty="0" smtClean="0"/>
              <a:t>. Mol. </a:t>
            </a:r>
            <a:r>
              <a:rPr lang="fr-FR" sz="1200" dirty="0" err="1" smtClean="0"/>
              <a:t>Biol</a:t>
            </a:r>
            <a:r>
              <a:rPr lang="fr-FR" sz="1200" dirty="0" smtClean="0"/>
              <a:t>. </a:t>
            </a:r>
            <a:r>
              <a:rPr lang="fr-FR" sz="1200" dirty="0" err="1" smtClean="0"/>
              <a:t>Rev</a:t>
            </a:r>
            <a:r>
              <a:rPr lang="fr-FR" sz="1200" dirty="0" smtClean="0"/>
              <a:t>. </a:t>
            </a:r>
            <a:r>
              <a:rPr lang="fr-FR" sz="1200" dirty="0"/>
              <a:t>686–727 Vol. 72, No. </a:t>
            </a:r>
            <a:r>
              <a:rPr lang="fr-FR" sz="1200" dirty="0" smtClean="0"/>
              <a:t>4</a:t>
            </a:r>
            <a:endParaRPr lang="fr-FR" sz="1200" dirty="0"/>
          </a:p>
        </p:txBody>
      </p:sp>
      <p:pic>
        <p:nvPicPr>
          <p:cNvPr id="3" name="Image 2"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11581" y="333230"/>
            <a:ext cx="8920838" cy="5046564"/>
          </a:xfrm>
          <a:prstGeom prst="rect">
            <a:avLst/>
          </a:prstGeom>
          <a:ln>
            <a:solidFill>
              <a:schemeClr val="tx1"/>
            </a:solidFill>
          </a:ln>
        </p:spPr>
      </p:pic>
    </p:spTree>
    <p:extLst>
      <p:ext uri="{BB962C8B-B14F-4D97-AF65-F5344CB8AC3E}">
        <p14:creationId xmlns:p14="http://schemas.microsoft.com/office/powerpoint/2010/main" val="22898132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881590" y="1772816"/>
            <a:ext cx="7380820" cy="2722951"/>
            <a:chOff x="827584" y="980728"/>
            <a:chExt cx="7380820" cy="2722951"/>
          </a:xfrm>
        </p:grpSpPr>
        <p:sp>
          <p:nvSpPr>
            <p:cNvPr id="2" name="Rectangle 1"/>
            <p:cNvSpPr/>
            <p:nvPr/>
          </p:nvSpPr>
          <p:spPr>
            <a:xfrm>
              <a:off x="1924111" y="980728"/>
              <a:ext cx="5187767" cy="461665"/>
            </a:xfrm>
            <a:prstGeom prst="rect">
              <a:avLst/>
            </a:prstGeom>
          </p:spPr>
          <p:txBody>
            <a:bodyPr wrap="none">
              <a:spAutoFit/>
            </a:bodyPr>
            <a:lstStyle/>
            <a:p>
              <a:r>
                <a:rPr lang="fr-FR" sz="2400" b="1" dirty="0">
                  <a:solidFill>
                    <a:srgbClr val="FF0000"/>
                  </a:solidFill>
                </a:rPr>
                <a:t>Le génome: entre stabilité et variabilité</a:t>
              </a:r>
            </a:p>
          </p:txBody>
        </p:sp>
        <p:sp>
          <p:nvSpPr>
            <p:cNvPr id="3" name="ZoneTexte 2"/>
            <p:cNvSpPr txBox="1"/>
            <p:nvPr/>
          </p:nvSpPr>
          <p:spPr>
            <a:xfrm>
              <a:off x="827584" y="1672354"/>
              <a:ext cx="7380820" cy="2031325"/>
            </a:xfrm>
            <a:prstGeom prst="rect">
              <a:avLst/>
            </a:prstGeom>
            <a:noFill/>
          </p:spPr>
          <p:txBody>
            <a:bodyPr wrap="square" rtlCol="0">
              <a:spAutoFit/>
            </a:bodyPr>
            <a:lstStyle/>
            <a:p>
              <a:pPr algn="just"/>
              <a:r>
                <a:rPr lang="fr-FR" dirty="0"/>
                <a:t>	</a:t>
              </a:r>
              <a:r>
                <a:rPr lang="fr-FR" dirty="0" smtClean="0"/>
                <a:t>Pendant longtemps, le génome a été considéré comme une simple </a:t>
              </a:r>
              <a:r>
                <a:rPr lang="fr-FR" dirty="0"/>
                <a:t>banque d'informations passive qui devait être transmise de générations en générations le plus fidèlement possible. </a:t>
              </a:r>
            </a:p>
            <a:p>
              <a:pPr algn="just"/>
              <a:r>
                <a:rPr lang="fr-FR" dirty="0"/>
                <a:t>	L’existence d’éléments transposables a corrigé cette image statique en celle d’un </a:t>
              </a:r>
              <a:r>
                <a:rPr lang="fr-FR" b="1" dirty="0">
                  <a:solidFill>
                    <a:srgbClr val="FF0000"/>
                  </a:solidFill>
                </a:rPr>
                <a:t>génome sensible et dynamique</a:t>
              </a:r>
              <a:r>
                <a:rPr lang="fr-FR" dirty="0"/>
                <a:t>, contenant une multitude d'éléments qui interagissent entre </a:t>
              </a:r>
              <a:r>
                <a:rPr lang="fr-FR" dirty="0" smtClean="0"/>
                <a:t>eux.</a:t>
              </a:r>
              <a:endParaRPr lang="fr-FR" dirty="0"/>
            </a:p>
            <a:p>
              <a:pPr algn="just"/>
              <a:r>
                <a:rPr lang="fr-FR" dirty="0"/>
                <a:t> 	</a:t>
              </a:r>
            </a:p>
          </p:txBody>
        </p:sp>
      </p:grpSp>
    </p:spTree>
    <p:extLst>
      <p:ext uri="{BB962C8B-B14F-4D97-AF65-F5344CB8AC3E}">
        <p14:creationId xmlns:p14="http://schemas.microsoft.com/office/powerpoint/2010/main" val="237700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461572" y="188640"/>
            <a:ext cx="8244400" cy="6256034"/>
            <a:chOff x="360049" y="200019"/>
            <a:chExt cx="8244400" cy="6256034"/>
          </a:xfrm>
        </p:grpSpPr>
        <p:sp>
          <p:nvSpPr>
            <p:cNvPr id="13" name="ZoneTexte 12"/>
            <p:cNvSpPr txBox="1"/>
            <p:nvPr/>
          </p:nvSpPr>
          <p:spPr>
            <a:xfrm>
              <a:off x="1835696" y="200019"/>
              <a:ext cx="5472608" cy="830997"/>
            </a:xfrm>
            <a:prstGeom prst="rect">
              <a:avLst/>
            </a:prstGeom>
            <a:solidFill>
              <a:schemeClr val="bg1"/>
            </a:solidFill>
            <a:ln w="3175">
              <a:noFill/>
            </a:ln>
          </p:spPr>
          <p:txBody>
            <a:bodyPr wrap="square" rtlCol="0">
              <a:spAutoFit/>
            </a:bodyPr>
            <a:lstStyle/>
            <a:p>
              <a:pPr algn="ctr"/>
              <a:r>
                <a:rPr lang="fr-FR" sz="2400" b="1" dirty="0"/>
                <a:t>agressions endogènes</a:t>
              </a:r>
              <a:r>
                <a:rPr lang="fr-FR" sz="2800" b="1" dirty="0"/>
                <a:t> </a:t>
              </a:r>
              <a:r>
                <a:rPr lang="fr-FR" sz="2400" b="1" dirty="0"/>
                <a:t>de l’ADN </a:t>
              </a:r>
              <a:endParaRPr lang="fr-FR" sz="2800" b="1" dirty="0"/>
            </a:p>
            <a:p>
              <a:pPr algn="ctr"/>
              <a:r>
                <a:rPr lang="fr-FR" dirty="0"/>
                <a:t>(par cellules et par jour):</a:t>
              </a:r>
            </a:p>
          </p:txBody>
        </p:sp>
        <p:sp>
          <p:nvSpPr>
            <p:cNvPr id="8" name="ZoneTexte 7"/>
            <p:cNvSpPr txBox="1"/>
            <p:nvPr/>
          </p:nvSpPr>
          <p:spPr>
            <a:xfrm>
              <a:off x="360565" y="1268760"/>
              <a:ext cx="5040560" cy="830997"/>
            </a:xfrm>
            <a:prstGeom prst="rect">
              <a:avLst/>
            </a:prstGeom>
            <a:noFill/>
            <a:ln>
              <a:noFill/>
            </a:ln>
          </p:spPr>
          <p:txBody>
            <a:bodyPr wrap="square" rtlCol="0">
              <a:spAutoFit/>
            </a:bodyPr>
            <a:lstStyle/>
            <a:p>
              <a:r>
                <a:rPr lang="fr-FR" sz="1600" b="1" dirty="0">
                  <a:solidFill>
                    <a:srgbClr val="FF0000"/>
                  </a:solidFill>
                  <a:sym typeface="Wingdings 3"/>
                </a:rPr>
                <a:t> </a:t>
              </a:r>
              <a:r>
                <a:rPr lang="fr-FR" sz="1600" b="1" dirty="0">
                  <a:solidFill>
                    <a:srgbClr val="FF0000"/>
                  </a:solidFill>
                </a:rPr>
                <a:t>20 à 40 000 cassure simple brin		  </a:t>
              </a:r>
              <a:endParaRPr lang="fr-FR" b="1" dirty="0">
                <a:solidFill>
                  <a:srgbClr val="FF0000"/>
                </a:solidFill>
              </a:endParaRPr>
            </a:p>
            <a:p>
              <a:r>
                <a:rPr lang="fr-FR" sz="1600" b="1" dirty="0">
                  <a:solidFill>
                    <a:srgbClr val="FF0000"/>
                  </a:solidFill>
                  <a:sym typeface="Wingdings 3"/>
                </a:rPr>
                <a:t> </a:t>
              </a:r>
              <a:r>
                <a:rPr lang="fr-FR" sz="1600" b="1" dirty="0">
                  <a:solidFill>
                    <a:srgbClr val="FF0000"/>
                  </a:solidFill>
                </a:rPr>
                <a:t>10 500 pertes de base</a:t>
              </a:r>
            </a:p>
            <a:p>
              <a:r>
                <a:rPr lang="fr-FR" sz="1600" b="1" dirty="0">
                  <a:solidFill>
                    <a:srgbClr val="FF0000"/>
                  </a:solidFill>
                  <a:sym typeface="Wingdings 3"/>
                </a:rPr>
                <a:t> 10 000 </a:t>
              </a:r>
              <a:r>
                <a:rPr lang="fr-FR" sz="1600" b="1" dirty="0">
                  <a:solidFill>
                    <a:srgbClr val="FF0000"/>
                  </a:solidFill>
                </a:rPr>
                <a:t>dommages aux bases</a:t>
              </a:r>
            </a:p>
          </p:txBody>
        </p:sp>
        <p:pic>
          <p:nvPicPr>
            <p:cNvPr id="12" name="Image 1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201" y="2387853"/>
              <a:ext cx="5972175" cy="704850"/>
            </a:xfrm>
            <a:prstGeom prst="rect">
              <a:avLst/>
            </a:prstGeom>
            <a:solidFill>
              <a:schemeClr val="accent1">
                <a:lumMod val="20000"/>
                <a:lumOff val="80000"/>
              </a:schemeClr>
            </a:solidFill>
            <a:ln w="3175">
              <a:solidFill>
                <a:schemeClr val="tx1"/>
              </a:solidFill>
            </a:ln>
          </p:spPr>
        </p:pic>
        <p:sp>
          <p:nvSpPr>
            <p:cNvPr id="2" name="ZoneTexte 1"/>
            <p:cNvSpPr txBox="1"/>
            <p:nvPr/>
          </p:nvSpPr>
          <p:spPr>
            <a:xfrm>
              <a:off x="510037" y="2568434"/>
              <a:ext cx="1588665" cy="338554"/>
            </a:xfrm>
            <a:prstGeom prst="rect">
              <a:avLst/>
            </a:prstGeom>
            <a:noFill/>
          </p:spPr>
          <p:txBody>
            <a:bodyPr wrap="square" rtlCol="0">
              <a:spAutoFit/>
            </a:bodyPr>
            <a:lstStyle/>
            <a:p>
              <a:r>
                <a:rPr lang="fr-FR" sz="1600" b="1" dirty="0">
                  <a:solidFill>
                    <a:srgbClr val="FF0000"/>
                  </a:solidFill>
                  <a:sym typeface="Wingdings 3"/>
                </a:rPr>
                <a:t>respiration </a:t>
              </a:r>
              <a:endParaRPr lang="fr-FR" sz="1600" b="1" dirty="0">
                <a:solidFill>
                  <a:srgbClr val="FF0000"/>
                </a:solidFill>
              </a:endParaRPr>
            </a:p>
          </p:txBody>
        </p:sp>
        <p:grpSp>
          <p:nvGrpSpPr>
            <p:cNvPr id="16" name="Groupe 15"/>
            <p:cNvGrpSpPr/>
            <p:nvPr/>
          </p:nvGrpSpPr>
          <p:grpSpPr>
            <a:xfrm>
              <a:off x="360049" y="3286104"/>
              <a:ext cx="8244400" cy="3169949"/>
              <a:chOff x="262864" y="3034091"/>
              <a:chExt cx="8674498" cy="3532441"/>
            </a:xfrm>
          </p:grpSpPr>
          <p:pic>
            <p:nvPicPr>
              <p:cNvPr id="17" name="Image 16"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41" y="4756861"/>
                <a:ext cx="4102451" cy="1809671"/>
              </a:xfrm>
              <a:prstGeom prst="rect">
                <a:avLst/>
              </a:prstGeom>
            </p:spPr>
          </p:pic>
          <p:pic>
            <p:nvPicPr>
              <p:cNvPr id="19" name="Image 18"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864" y="3142790"/>
                <a:ext cx="4191606" cy="1624660"/>
              </a:xfrm>
              <a:prstGeom prst="rect">
                <a:avLst/>
              </a:prstGeom>
            </p:spPr>
          </p:pic>
          <p:grpSp>
            <p:nvGrpSpPr>
              <p:cNvPr id="20" name="Groupe 19"/>
              <p:cNvGrpSpPr/>
              <p:nvPr/>
            </p:nvGrpSpPr>
            <p:grpSpPr>
              <a:xfrm>
                <a:off x="4450321" y="3034091"/>
                <a:ext cx="4487041" cy="1944513"/>
                <a:chOff x="4243389" y="3109520"/>
                <a:chExt cx="4487041" cy="1912202"/>
              </a:xfrm>
            </p:grpSpPr>
            <p:pic>
              <p:nvPicPr>
                <p:cNvPr id="23" name="Image 22" descr="Capture d’écra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3389" y="3109520"/>
                  <a:ext cx="4487041" cy="1912202"/>
                </a:xfrm>
                <a:prstGeom prst="rect">
                  <a:avLst/>
                </a:prstGeom>
              </p:spPr>
            </p:pic>
            <p:sp>
              <p:nvSpPr>
                <p:cNvPr id="25" name="ZoneTexte 24"/>
                <p:cNvSpPr txBox="1"/>
                <p:nvPr/>
              </p:nvSpPr>
              <p:spPr>
                <a:xfrm>
                  <a:off x="4877106" y="4581947"/>
                  <a:ext cx="3667440" cy="404727"/>
                </a:xfrm>
                <a:prstGeom prst="rect">
                  <a:avLst/>
                </a:prstGeom>
                <a:solidFill>
                  <a:schemeClr val="bg1"/>
                </a:solidFill>
              </p:spPr>
              <p:txBody>
                <a:bodyPr wrap="square" rtlCol="0">
                  <a:spAutoFit/>
                </a:bodyPr>
                <a:lstStyle/>
                <a:p>
                  <a:r>
                    <a:rPr lang="fr-FR" sz="900" b="1" dirty="0">
                      <a:solidFill>
                        <a:schemeClr val="tx1">
                          <a:lumMod val="95000"/>
                          <a:lumOff val="5000"/>
                        </a:schemeClr>
                      </a:solidFill>
                    </a:rPr>
                    <a:t>Guanine                                                                              8 </a:t>
                  </a:r>
                  <a:r>
                    <a:rPr lang="fr-FR" sz="900" b="1" dirty="0" err="1">
                      <a:solidFill>
                        <a:schemeClr val="tx1">
                          <a:lumMod val="95000"/>
                          <a:lumOff val="5000"/>
                        </a:schemeClr>
                      </a:solidFill>
                    </a:rPr>
                    <a:t>oxoGuanine</a:t>
                  </a:r>
                  <a:endParaRPr lang="fr-FR" sz="900" b="1" dirty="0">
                    <a:solidFill>
                      <a:schemeClr val="tx1">
                        <a:lumMod val="95000"/>
                        <a:lumOff val="5000"/>
                      </a:schemeClr>
                    </a:solidFill>
                  </a:endParaRPr>
                </a:p>
                <a:p>
                  <a:endParaRPr lang="fr-FR" sz="900" dirty="0">
                    <a:solidFill>
                      <a:schemeClr val="tx1">
                        <a:lumMod val="95000"/>
                        <a:lumOff val="5000"/>
                      </a:schemeClr>
                    </a:solidFill>
                  </a:endParaRPr>
                </a:p>
              </p:txBody>
            </p:sp>
          </p:grpSp>
          <p:pic>
            <p:nvPicPr>
              <p:cNvPr id="21" name="Image 20"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5749" y="4919747"/>
                <a:ext cx="3336183" cy="1483900"/>
              </a:xfrm>
              <a:prstGeom prst="rect">
                <a:avLst/>
              </a:prstGeom>
            </p:spPr>
          </p:pic>
        </p:grpSp>
      </p:grpSp>
      <p:grpSp>
        <p:nvGrpSpPr>
          <p:cNvPr id="18" name="Groupe 17"/>
          <p:cNvGrpSpPr/>
          <p:nvPr/>
        </p:nvGrpSpPr>
        <p:grpSpPr>
          <a:xfrm>
            <a:off x="5652120" y="1617871"/>
            <a:ext cx="3384376" cy="552682"/>
            <a:chOff x="6071639" y="1792176"/>
            <a:chExt cx="3384376" cy="552682"/>
          </a:xfrm>
        </p:grpSpPr>
        <p:sp>
          <p:nvSpPr>
            <p:cNvPr id="22" name="ZoneTexte 21"/>
            <p:cNvSpPr txBox="1"/>
            <p:nvPr/>
          </p:nvSpPr>
          <p:spPr>
            <a:xfrm>
              <a:off x="6071639" y="1806907"/>
              <a:ext cx="3384376" cy="523220"/>
            </a:xfrm>
            <a:prstGeom prst="rect">
              <a:avLst/>
            </a:prstGeom>
            <a:noFill/>
            <a:ln>
              <a:noFill/>
            </a:ln>
          </p:spPr>
          <p:txBody>
            <a:bodyPr wrap="square" rtlCol="0">
              <a:spAutoFit/>
            </a:bodyPr>
            <a:lstStyle/>
            <a:p>
              <a:pPr algn="ctr"/>
              <a:r>
                <a:rPr lang="fr-FR" sz="1400" b="1" dirty="0" smtClean="0">
                  <a:solidFill>
                    <a:srgbClr val="FF0000"/>
                  </a:solidFill>
                </a:rPr>
                <a:t>3.10</a:t>
              </a:r>
              <a:r>
                <a:rPr lang="fr-FR" sz="1400" b="1" baseline="30000" dirty="0" smtClean="0">
                  <a:solidFill>
                    <a:srgbClr val="FF0000"/>
                  </a:solidFill>
                </a:rPr>
                <a:t>13 </a:t>
              </a:r>
              <a:r>
                <a:rPr lang="fr-FR" sz="1400" b="1" dirty="0" smtClean="0">
                  <a:solidFill>
                    <a:srgbClr val="FF0000"/>
                  </a:solidFill>
                </a:rPr>
                <a:t>=</a:t>
              </a:r>
              <a:r>
                <a:rPr lang="fr-FR" sz="1400" b="1" baseline="30000" dirty="0" smtClean="0">
                  <a:solidFill>
                    <a:srgbClr val="FF0000"/>
                  </a:solidFill>
                </a:rPr>
                <a:t> </a:t>
              </a:r>
              <a:r>
                <a:rPr lang="fr-FR" sz="1400" b="1" dirty="0" smtClean="0">
                  <a:solidFill>
                    <a:srgbClr val="FF0000"/>
                  </a:solidFill>
                </a:rPr>
                <a:t>37 200 milliard de cellules dans un corps adulte humain</a:t>
              </a:r>
              <a:endParaRPr lang="fr-FR" sz="1400" b="1" dirty="0">
                <a:solidFill>
                  <a:srgbClr val="FF0000"/>
                </a:solidFill>
              </a:endParaRPr>
            </a:p>
          </p:txBody>
        </p:sp>
        <p:sp>
          <p:nvSpPr>
            <p:cNvPr id="24" name="Parenthèses 23"/>
            <p:cNvSpPr/>
            <p:nvPr/>
          </p:nvSpPr>
          <p:spPr>
            <a:xfrm>
              <a:off x="6143647" y="1792176"/>
              <a:ext cx="3312368" cy="552682"/>
            </a:xfrm>
            <a:prstGeom prst="bracketPair">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Tree>
    <p:extLst>
      <p:ext uri="{BB962C8B-B14F-4D97-AF65-F5344CB8AC3E}">
        <p14:creationId xmlns:p14="http://schemas.microsoft.com/office/powerpoint/2010/main" val="19662483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descr="data:image/jpeg;base64,/9j/4AAQSkZJRgABAQAAAQABAAD/2wCEAAkGBhMSERUUExQWFBUWGB8ZGBgYGB8fHBwdIR8gHiAfHR8cHigeHhsjHxwaHy8gIycqLC0sHB8xNTAqNSYtLCkBCQoKDgwOGg8PGiwlHyQsLCwsKSosLCwtLCwsLCwsLCwsLCwsLCwsLCwsLCwsLCwsLCwsLCwsLCwsLCwsLCwsLP/AABEIAMkA+wMBIgACEQEDEQH/xAAbAAACAwEBAQAAAAAAAAAAAAADBAIFBgEHAP/EAEQQAAIBAgUCBQEECAQEBAcAAAECEQMhAAQSMUEiUQUTMmFxBkKBkaEjM1JyscHR8BRisuEHNILxFUNzwiRjg5KztOL/xAAaAQADAQEBAQAAAAAAAAAAAAABAgMABAUG/8QAKhEAAgIBBAEEAQQDAQAAAAAAAAECESEDEjFBURMiYXEygZGhsRRi8AT/2gAMAwEAAhEDEQA/AN46MwW40kH3BNhIE9osMLZo9NMrUK6QJAWSQPzjjEKtUFTdkabsVgGYgCO52I7xgnlKWeCAVN5EGewA2vb3x8vT5PVJGKgg2PEWI552tE/OGak2iQRMaeDHM2iML+eyhtBUsyHpIuCLC+wvjmdoVxoK1FpXXWBDAqbMojYn9r2GGjHtsR80By2Tq00ChkB0HUSBq12uqx6YnneN8OZinqA/SEwNJCwpaN5tIN+IxNKqGQDqdYDRfSRtJ9xB+/HGK+YVCixkH39zYThWmC1yQylONV4Vib6RqUaQIEjq255OCLUMAkBh+1/m5uu242tiAIkgM0AgkkELe1jz3McYmiqpUkgXtBi/8DeDfDCs5RqMIR2Vni2kgfff2m4N4xGhTpUmKq0iodbFpOrUb34FuMRZgSZ6F9OoHqHwd5mYxNspLaRqXqtf7KwQNW9+T7nBXwYYSpcmBCiZBO07fItxhejSYBWbWqtcgmZP/wDO0AgYYqMruwY7mCoMj22B3298AzNIGDsvA7DfnY/0wre0xNcyfXpAiygyDPeI++Mcp1dV9QkdxH4nme2F6ShRUZgdKqTO5sJkDv7DDOQYMynS3Vcq1jsO4Bj2N8ZL+QvA1BMi9tidwY2B7fOCVCYAaD7CO827x7YDUCoAqggc6STb3POJLEBkluDYHftyP7nDvsX5J1VsALA7gf1Hf8scyrhgRNxx9r5g98dRASN789omebfdiFanLDp9IF5I32Ei+FvtoK8HPOhWsSfuFibe0jH1IsqmSCCZhhMfHYc46gABhiTMEAE7++BVKhmFgC9ib2NyJ4jAyuwchhVJWDo2MNIgHjYyZvhbzHkAQx+03pExciZubWP5YjmswFA1kqIWBptLEKBIkGSROGZJEGQR3vFu8D8eMNJNumA+TMgARseOR7X5tgJUXGoi8wtzJv3kEcCYjH1I+bpKsCrBYY3BE7gxpNu2IdNNdCkl1PqAseCSe+FSffAWiOYpMR+jkN3sRI/r/LEHpgAgm5G2x99vkGBhl5kEmwOxYRPc2nvscKVl0vLqQsSDInkQoALGYBniRjGSJtTREGmxcQsXj9r4k95wumYA6YLMTBAvb42EAicTq6rXGm+r/Lb85kfxwBqHmEr1Cmpl4aP4HfiMB5YyVKyGkEk9RInzAGBgkiDM8rcDnjEqebFSkalM6z9jUSF6WiTYE25774danTVbICTB1bEgGBqvv2I7Yr28xSQRxJUKzGSRCqeSBJJOHpAsU8RqNNJS0E1AFUC0hTq5iQsmLzGCJkWIldMG46p/g8YJ/hixIKw89N4Gxu17HYW3wrXzehipq0wZkyzTe/BjnjBVsakB8c8RegvmeW2YRCCyjdEW5gEwzLvPB+MD+nfrPLZpVCPqqEhTTNovq53UTG98aepTZgwUhSBNiIAtKkmxk4w/1F9JZbN1HYfoq+kAPTtLiCJTZh3O+18PDY1U/wBxm30ahKTs93VkpksEiQJNgb3Y72gRiWfBqOqMtUCY6RKGxa5AJCgGJMXgTjy7KfUniHhU+fSWrTqdIqmZ6WEjUNjxpNr43PgP/EXK5oaA5pOSsBh6tRkqPswDyeMVloSStZQkZqzT5TIICHplQHB1jhiLCTYkxYziGaqqmoltWoiF0mFvpkxJE2JJxI5Wm1QvS06lW0i8x+F/bCVWm6kyAwkD1WvuCZvG8e2+EaXBtrscTNgzMmygkiQDsFtabHfvjpqJpRSQ32gCsEEfs77fwwtkW1J/5ukSAYuQp3vcidjFxBwWqGOpacBdzMEN+O28WxNR8geGDy7ioEPYkgNxGxsYn+WGKjAqGJEs0XHMWnmPbCdMqwi4dr6QAVtA3HM7jDbsDIKFeqFkXaN+kGwvM+2AE5R1QkAreWk/PJve8CO2J0ajeoMojgtJBOwM7m+IilDFrBhK8bcYWfzUI0gLR53JabX9rxBn5wKXYaJJSQ1AwnVSlN4PVDkOogWMEE+3fDtMna5IggkHb3tOx/HC9SoUAMLqk6gphxCcA2M232wenTlQBqNuSTae09u2GrID6nmCbK0hmIEdt5UkeqNRjAaFIEgaNwVLA7CTfe++JV/DqSlWCCU7TK73g2EiI+cH8qzFVBMjcAMT7ce1sagB3J6TI0A3Htxue+PixETBJP5d9rHAcuFQEDUzDpktqJ0yIOomBvcYll2YIsqELKJDGTO24tG1xgNJ5RiDZXrDwhYAqTcHTc7jgG5+RidQq87bWW9p5PEzhU5qQzRqEaASbWMRe5v+MYZFSdWsrOkTaxGxIEyN+TgLOGamDSjBVRvHUoIgiZm4JB3x8admGogg2F/Sfc7mCRbBAdKaSRI2ImN4E3N5jH1JSylmIAb0lpEH5/L+eHjHpCgaShVCgMNIIAO4A232AmP4YID0jg83t9/YcxjjuGuxJEXgTAvcRPMXnClDOrUJUSWUgMP2LAw397YTa+UNaDUwWL6tOj7BUwZ0gNPG89sRptFiLC2s7SBPFpg/3GJ1cudJJmEvH2tv6dscy+Yp1hC9Sg7Lvq4Dci3t2xtqu2Zt0AUnSLyYvAiQfe3HvbC2cdyo0jUQxbeRYGwmAbkXJw6coFDKTUBJJjVPUeTPA4AgYXy+a8kL5h1yQtgI4BI4UHvcSd8Chk8HUoBl1SrVCsMQImNgZvYk9MmMcL1dqbEOxHBMQJJMkXHBtgj1lV1IWQ0KeQI9geTPviGaTWW0FO4BMC5hhPqBAm08YKWTV5F6NEhnZog9d2Mg7G4ssFVNpBLHtivzGTdnYq9NQWMCSIE9hTjB6OUUl1pypB1AKTDH1ab7yxAMW+8WJSy9QCGCsZMkoZ32Nzcbfdhk+w4QLPrUasKdlpaQAROssCTGkmL974taGSiWCrraSTp0jjeD7CfjEK9NRo4O0nYRf598HAZVkuZjqMb34+RGF3Wh2qEPEfDi9EqpV1AJZiQQo2K7TqbV8GL4898Y/wCGa1CWy+mgZsGJ0EQSdU3U8Qoi/vj0lYq6hTYJ1CWUAzpaNJB76dNu+JZqgCF1qT1gLbYkbk8Cd/YYtDVcPxZOvJ43lfHc74bU0VVYASAHkoeOlvusD+GPQ/Cv+IGUzAC1NdKox0lGA0GexFtOrg4vM14Nl2B82Xp3LKykgmNMhNifc8T3x5749/w0Ckf4N2ZtRHluAABFjP2Sextjp3aep+WGKpNHo+Xp1VqCKkMoXWFH2CDEXI3jbYYUz0IKcB3cPEpMTBuxmNG/zbHlfgP1dmchUCEWWxpVDKmLHSZ4sLWxu/CPrbL13BaKDvIZfssxIgz7Qb8YSek4rAVlmmyJDFiVI6CJJgkjtPc4Pl6g0qGMkrqI1Sb/AHm1v5YRyWUKvUZZdmJY6r9gFUne08cYdpZYMD+jVbwRaYG23PaTzjnbTNTF66+bpqAkQdRW8FI09UnpN94OwwxUy6tAI1hp6QLACOo/fMDvgjoNWr0qtuoAxufiRtGKPN5qtTqKqfpVYqzAqCqCxBg6SrQDCg7kGCMbGWBZwi9pgnpWZkiIv8fkThmmQFgGAbH8vT7xx74qE8YQ09dFqbM0lP0vSzdiQCVMzICk72tipz3iLMwI060jYkKf2zp+0IvM37YyVfYzW40S0V1kq4mDNrH9kCZ0hYMKD9o47BfQUOhFPXzIMix4IO/Y2xm1qVhUY+Ya7hVLBSw0K45Q/ZEEAjaCDzg+R8QdkY06vSYNNSIJ1HSQGFiw0liBN2Exhtttg20i/ZmGmApUE6hfUQATf9lp/u+JUcwsRupYKWiQQDcR3E/djN/+Pmn+jpfpHLIkE9VyFlie0SZ4M4cp1UpK+oSP0hdSSTMF9idhfa17cYRYGatDucpVS4AMCdRaFCrHYGZP++BU9ckVk+0eon7JPT6Z2gTtv3EYAv1AlUMacysDSylYkCzA7GGH3X2OKal4rUZPMauxKVNLPKGm2qbMAshAYiDuVJwUvg1M1Plqxm1RSYWBAO4ItcAWvhpsoLrDBdIUgSJteDE3Fpxi1+rGpsUrBpnYWgQYFze+nnbGn8O+oKbkzUU7Ce5PaRtvgbWhXFk6mRqQAHXRMQRMWMAcnt74hSpLT1BTEkMbx8yPftiw/wASpOgMP9Vp7D35wOvl1WdVwwuJgHe4mRO18JXYqxhi9GudHmMG0iSBGwv9/sD7YnRMBiqySJH/AH7jvj6pQYkfbAGoFniLSPykXwKlmCFEpuf2QDGwgTsca2hsMnTUMrEtJnq2nbm8WMC+EK70zCmZPUCRdJFySJC3tpBvvg9Xw2kzaixY7AEnngDb+kY+anp06gSpEEcA9z3+cYIoqleYkdNNTJaOkuJuCbRGD1kKp0kTIgE3vsD2kGLY+zVAeqJkBZO6qCT8i5N8Cqs0AaDOsyQNuVubEiI34xvyCnSCVl0atJaoQCVIgdRmUuAQJEnsScATxinGyL7XMe0zguRUixOiIFNma0ixJJ+OcKZbxOqq6fJdoJBYFgCZMmAOTJw2WCkwviedZaRcqzaYDaBckG8A7CY3tAM2wxXqsNTKQ1QAEXt2FtoJ0/2cJ53NVAyhVDeYQCx4HAZttJAaMMUKBZ0dw9wrKpACI3DEWaSQDcmJ2EHGSwMwuRaGbXqY6ZZtgWA9IgyIsTxPfDHiOX1gwATcKzCSC3IG07XicBcstSXqKqxZbEs240nm1vi+HgAUBUDq/wDu1Rz3+ZxqwI3mxWjUZAFLFyqyzMQNVxEx6YuNr2xDNU1ZhMWJJuRNiDqi8Xn5jEzmJPSswJJjci2k94/nj7OuQAFQu7yoSwDMQZkiwFp9ow2ZBKfxPwKjmEFFkFySxAgiB9nt8Dc4898d+ia2VTWsVKTTAkkgb7kX7TyQceof4ZiVYsdKmGHLACe3UCZuDaNsFz+V1aGuBAMbabWU32Pt9+HjqShnoVnlv099bZmhCpU1qJlKnVHeCb94E43nhH13RqxICuvpVona2/xMCcVP1F9GpWQ1OlKokdKAar2Ylem+oAT25xjM/wCHvQYpWUnSY1jvAuDHY4u1HUzwzWmeyZTNB6dMK+skFiWAi4NuCCCfj27TzVLoJvCk6b3Le397Y8q8F+pa2Xsv6Smd1i/9++NZ4b9aU6wB0xVIhovsQLAyQY7YjPSleDUkZ76irVvD6zVqBHlZklosVD7spBBBBEsDHpJ7YqKH/EFz6qNDVM6xSAae4IiDFpGNxmPLqq1CqaiJVC02cmCrz0teNJUkTwykgjHlniXhb0KrUqi6XUkEQRMfPHY8469OMZK5LIIzfDNH/wCPPUzDVldqeoRYwQO0i53Jnckk4f8AEM/VamqdCqH1lkUKxa5kxySSbRfGTyTRfF1kvFRENgSUlwdCUaNF4fn6kl6irWeBFQllYQZXUFOl4NxI4xfZZvOKnMBkcSAyqGUqQAwYSDzOM74T4vTkq3ti78O8YpqeppMx7f8AbHNKU7yhZwXKLjN+H+bmEIAbSrC5K6wUC9XBaQD3gCDEjGaq+F0Q+ZSi+ilXjSNBhHU+kmLAkQZuCe2NVR8doEwWFjGF83lcvWJkKxN55kbGOYwd6Zye9Hn1NGzNJ0J/TUJsY1Mo3A76YxVUMw67HGgzHgtT/EVjQd6WZs1OkSPLqsNZKieoF0SR1QTIO+KjNZXzaAzlIMEDaK6EQaVSw2n0EmO6m3xWKvPT/s6I6iL7wD6yaieuWBXTvsAIGNhlvG0qUwyBDydRshgTu1zvfYQceRFyMMZLxN0OpGZTEW/DCy0hm0+T2sspurgemYiFHHEbHnC2fmdIdWIaRG4bSJ36ZuYNvVin+n/quhWVadQeW4jTABDmCIFuxI0n7tsXGVy6IwIVKes6msOomxLCbNAFuwHxjnlBRVIkrsHRr3NwxSCZOlp0mAf9sc8pmK6osZK99wLyZ7RiVXI8XVtZ1MD6jAMntuDYDbBEzApBhBaex4JkmTJ5AAG2ET6CJUUcxZgZgqWJKjeZ7Dt7jbDdPK6dgSI1f5gwkEs07+3bBEqH7UjzBEWkHiPyvirz+dfUtLTLVGCa5VbQSYm0iCf3QTvbBireOzN4yVWYYDMn9PpcfrBYFIUFZlSCzEyJjf4w/kc2tRA4pVBM+krG52/R4qqHknzKtTUXDoCw9JIJUKSOo6iDFsWVGvUKg6UWbkaaiwTc2MczfnfnFaSRrLrTTqqwEOu0TYEEiCRzv95jA8ygIAgEAkb7rtcqYteQcdrU2Kg6ICkwoIjiGhRbv/GMQek3lBRpn7TMeq/JAtuBGIDE6gDK9Njo1D1KNjuo+6Z+LRgFPJEFTLSF0AyGMBoDzAgsbkbbYZy8GkNIKxxAG/O0iADE4FmqwUAkwJsBYkkwJm+8fie2G3dGSDVyICyojtAv8H4mPfC61knzNJWoekjUSOwgXAk8xhijRUhG0g6QZI7dl+DafbEK76TYmdRJ0m4XYQYmNhH4bYORboGtVwqkEBYBFpk8GeCJAwZ9ZW0GBJEXJOw1E2g8RfvgaBmvFkHqMSbkDe0n8rYhnkpspMlAbMZhiQeex7b4Bm7I5nxVgzU2g6VQqF+0dyoJ6SVAkyQB3xV+IZulVonX5YVxBGzarBOlbxDEdrcxgub8DqVKbKf1bRpAe5W1ySLTBkTBmOMUHi2VGVUPUU1AZFRoF9WoBpA0mQdIImNIxaKTdgpcFD4n4J5Y8yiwVWMhGnbjiRx732xHJ0adVtNUPSrbqy7n+RnYGbc7YtKeapVqYHm0wxbloPFoMkDa83jFj4Z4C2k06lDzaWv1eZTHlcF0bVqDTaBYwfjHSt1ZRnS5YLwvw1sw85loQU4V9GkkahBdlMMxICrO41G8DGe+vYeorKyudC6nSCC8AGCCbC1pxs6f1Bl6FCnl2C1EUQALs59Id/lTMDb2GM8/0/l6wAp1dDEwHMaQNgX2lbbgCwHYHF9PSb9xzT1Vuzx0YtHMfzwSlU/DcYd8X+nq+WciosgfaGzDhhHBg32thVKJ3H3iNvw3xRoeM7ymT/xZUzt8Y6PETqsYmMHbJ2Aa0wRIPuLmBf8AHHan0/UBDFbFQwIIaQRI2J4vhNqfRZ6lEKfirBt+cOJ404YdR+44qHyTC5vfAFciQfuwPTT6CtTo3FL6oBRHrs0UKoZWQLqLMQvUT9nSXEi4BxaeJZnK5pvPoHTVemwr6AR5lLUEbzVIg1FB1hlk9EY81o06ldWpJcnSyiYvJ/L3w39BZ4DMMtQFqXlVBUI2CFTJk7AWJ77fJn7dNpElpqU7QB67dSH9ZTZkYRvGzCbwQJ+/HKdYb4t6XgdB1qV6jvTasdVJRpHSpgama4kBQQJJkxYYp/EMotIjy3NSlA6iIKNyjWEjkPAkHiMFxxYIzp0yyy+ZxtPAvrZgop12cjiqCda/PcQN4J+cec0cxh6hmIO+OaUEy/J7U2b+1+jKEdJ1mXJuIFgBcDeZxKrSZqZWCCwKzYEj8L9+9seffTX1EKIKldVNjLAwYPt/lgCRvMnG6y7q4XyXXyiFKqrEQuwgHq0yL+0/GOSUKbBVEWfTaGIRQ0/a0iViBeSRqmL4TfLtUUKrqVD6oYz1fZAYCYADSJIJY3G2Ha1SmvqI1TCkmCWBPBuwJ7yORhTNZcWHqUtJpksVEjSTF9osq2g98J9BaB5LLldYLgiSbgk6WIJH7Ijg79WJZHJUmpoZrN0jqLNJgRJ6Dv8AOBJlK2tmSkGHWykqCFkg3IbVqkQsTAkYlm6VVXYChrA2bzAs/K8Hg++DTQH7sFgcyHJUTLBmAAYatOi5JgQDptyD7YJmMyFkzq6dIBHTNyoPAkgj78KUstDkg9dm1XgABQ0mY1QIntbvhaktUFgx1ACW0AAi4EGZtHMk3O2JpFC3p0LOoJJFpFx3B+Pumx+9WoWQPrJLqo7ncMJELEne21u+KTxjxyvSULTXV5jEszIdJAJm50jp1RbYLi2ytUa2hipU3BFmBgqQRsIOg2EEEgd6bcWgcchqbNpADC6dJIgmwkRBBVbXmZN8TpEqAV6qo9P2Q5AIIE8RP4bY+y3jaVtKF0NSosimj3vyCRAAA7CY74IIB0oYiN7AhiJ5uRyfwwXeCd+T56oKAEamABi8Dg+xgTAtt3wfPWadIAERIJMTcbdrT3xW16jUqiBQXY2ABEAA79UWFztNxHOHyoA6XC1AA14O9gwWbiRYzgZbyZ0uAOZzoJ0jUzGBAW6kgwx+z7+1u+KDxFlQv0h0ZQKk7lVX9IvSbu3A4JW1saTNOEICkbnUIN4A1c78XIxnM1lRTqLClfMhmhrq5LSAbhzcqAJOCsAMF459PjK1dy1FwGpVBHUjAEHngwRycKqXWdNQ72m0j3iOMb76iTzcoiVHpk03cUyQVcrDEgiTdSqDUDB1RaMY+hl9o3Ht/f549GMqSBFtlMC2rqn44Pz/ABxokpK1IMphgbgb/I/pzhLxTLRBiCZkD/tzgWSqkfERBxeMkT1ItmhynjFY0TRJ1A3BNyrfE8bXsBtEYTo/Q9SF6zTcCVL9SVIkXPqQ2BkysEzfDeTpl4LEGLgRuVDN5YuD1NBjvAtOLzIeItQCvmh5dZg1JQQvQEioSxQkajKEneywOk4sql+Rxy3Q/FGP8R8MqUPUukgSsgML2B5DQLg8kYVy+fZHLI70tPo0sQFsQ0L6ZYHtP8vQ6niDtTSlmURo1ygA6blVCuFEGN9I3G8b5HxP6Q1qauWfzACZp/8AmC49InqAm8X9sLLSayhof+mP4yFcvnl8tjXUvIEBGAKve/VOpTIEGIhiZwpn8tABICare33GeoHvirqVSh0taDcH+eLGlm/MZVEyDINuki8gNa3vaMScn2dcYxeUN5Pw18rqq1FNM+S7rqsWVVMkWJiSoBi+sXxSeHeHMtKnQB/SZkK1TgrSuwBI2kKXPtpB3xsPB/DGqitUAD0AvmZskKFrsnVTp6omC0SBCkWjCXhub8vznrKRmHBbpjRUTYhDIiCQCjbSgNt0TU3tXRlJ6ab7ZmfHs0WqQLAQqiI6VsPyvfviur+IssAb7Gdjh7xXI1VeaiFWa/t91hItvirzL/ZIE/w/L+eHMmqHMoBU/ViCfsE8+3Ee2LCvlalJQzoyKYhmUhTNhDRBJIO2M9TU8mfu/K840Ph2eXympVVLBhAvYRPBB77rf3wHFFLpYDZbMkGNsbP6L8eCMaFSNNQyGZiNLRAUQNifcb48+UaW5iLf7fG2LCjW2gx79jjl1IXgqnZ68CwdYksSBNmChW2jV0MxaAd7c2xCoQKypqh3IMwSJEzEbFgbBjbqxD6W+oRXpFmUFk0qwLSZk9c+9yBETztDOYABDAkGWMmSLq2qQJAhZ/KMcUqixc8Mjmq+hHVR6FkKCAWEHSBcEAkR/XC+W8Np1UDtl6Sk7hz1Di+IpWLIusCmzMQwcww6v0ZVgYOvUh4NwDiIdVlQQQrMBpq6RAJgQRMgWJ5IJ5wu1rALocPh+ggqzE3OowbHcFRH7oIkxHviD03Cr1lgbkJA3nqlmnTYWBOxtOGM2pZXXUVAQQQb6v3heDEWtY4hlKmtGfZFnSDEuBeACbA8TyBjJ+A26F/EM5pdvOVmmEQjrZuqRI0jQpZgBE2EscFrZdy6iYpWmbGoTI0GF0qolevUCSDYcoVs95dWkHBqhwwLKOmmBHquNTSpGobGRi28SqLpJqamB2F4EkRDDck2sDvJjDr5B9FR4blMvR1pRoGFgTBtFo1MbN1TqJvcE4tcvlVCEkeUq9ZYSC0EkCUMFdIJj7iMKUoNEitpkgaQHLsSBAILbybwZvvvg+UDeXLqtJ1Jcq4BkmbMVFvfcX9oweXZpDf+PCKCxUJE6jJ55ImAVsB7xhTw9gzutNokCdKxTK+kBSdiCJhbgxMTj6mwamBUIYoVkoGKBpEESAQFaJaOGsIx16LJBVFAqKxI2cTe3DzJJEgjjnBkqEVDmbLaSqMtM69TESdV7zPtJI9sBz4Ey2tliVtcNDaWIU7E7Gxm+DrGmJPSPVABNgI2kkX3tfCXiecoiUastNn1QNY1FVgmFUmbHYjnCptujUV2bqIEqLpmrIUsUCmqBHX09IfVNxAIMNBgirpUaYYDUDN2i9/htiDqBEAghsWWazIQgislFnPSSNYCLsHXXaWDMDe8SpFjXPoEBiRUA9TMG1TLkh1AS8uxFjE9NiR0u3D5Fj7X8EfH/CkZFjSun+/k4xudpeW0CWi4N/53x6bRamywTMbgf3OMZ9SUgrMKaWP2uD8d8bTmx4u8FKnibrcHSdjA2/rxho6nRYUyjGoTMmTyQfjFWMuZOr5xa+G51kBQEhX9Q73mB23x2xp8k52lZa+AfUq1KbUs07GoWGmoxJmPVLaS7AkqwBO6iLWw1mvDalFJQ3bmIgWMqeREXFtxvIxUfVv0scrUBu9JodHGxkEsAf2hJHwQcc+mvqsioKeaZRSE9bCdKhW0gGdQIY7wZE97WUpJ0c7hGa3ROeOuc1oV9Qq9CK4W4GpRBHIgtxyCbDCXin0/Vy5aksFlMVaiatCW9LMVtYffuB21uWydNswtUN5goDzKsFTdV1dR6RqclNgB1RGK/wAErrSV83mlNQipNOmL+bmTJVQDv5QGosdiQeMLKSf2CEXH68As/wCH1Mnl6GXZmVipzOYW/TI0UaTaSATOtiSTLUzFgIxWe8ROrT1SCGkMZVu4uAIv88zjY/XPhdaqtKpVdDVMmoVchZJAXRYyUUaQTb1Rc4zPjf0jWokuWFalNq1MMVJ51CBETBIkA7xhY6corKGWrFvktsl4tUqFtf6aotzTKWYW6STdoi5vGpjYWxWZ/wAKXMAmmrAgEhTyRY6YMbgxPtJkwKakxQgr0kcifbY9rD8Di+ymdViGqPLGzAO6GYI1KVNyZAhiYgQRgN5L7FJWuShdPLMMoBESDb37/wBMcSvcqQwKgb8jiDjUeN+B02oJVSohZjdVIOmIgllbqaILWgagJO5zmYpPSADiGgSCCD86TcffgtGhIaPiBNIIUQxs324mY5naAIG53mzOUggX+MVIq9UEECJB77/0w5k6sGPwxKatF40bL6R8VNCvAgJVGh5IHci7bG7X26vvHo+TKuKZHRLAaGEEgAgqdzpgk2EGZkjHj9DMEQRvIIPYjb84x6d4ZnqFXyCxZBBFKwYM2i+nVYsomwvbHHOPk0wHimWq6j5aKaQJmmQVtaCHPSsHSSIvBsTj6hlFdVapSOoqJvvAgHqgiRBggRMcYsqKPqeXdlg6QQoiYsbTK3AI474AxL9QR2B5AkH7ywn5xzuYqT4GMvW1FQNLUwslmkX3gIdwNR55HfA6lQHT0hkLAEMwUqDLbcw1u8DBBkwBqspIIU+qA0bncz0kweMfVQAbhiAYnkkCCL8e4tfE1zRWkAoKaqQiSwMqxUxBaeZIv98YguWClliodLayG5OqfUPzgRbHwcu0izH8gfcGAtp95GOUNY3K1DcxdoMDmNr7RcyBMYdPoVnzUKlSoTSDVIY9RWyiIMCZKjSDCiSSPucddA1mTA0wzXUwY1Txv+XfEKYAYBXZDO6A7kGVaPjb+mJvSqAEmNSjUAxkEb3JvIIiAbczh8NCu2CrVGTpGrzCN6RJVTcSbGY7e94wt4TQFJQh86qis0O7amBAlRqLX7yNtuYwzUUi3oLKBKgzqIJEGOgbEm0kYgBUpoirFQ6uokEGB9oaek8Qp4nDcRoVrNlv/iFaNQAm8C+2wnabfOK2rkGZpUlSJJOnVvZryDMAKePbE6NUgFlVm09SrEAmDqadxJOC0666VAWQ7TBBiTECPmSYwt5B1ZS+JUaaI7rSjUrMCoAkKJClzxJJMX2vioDM1D/4daDEBGq048tukFgULmKgYtYs3EWvjS57wpXC+aRUsNKNKh7EatIMEgxAERih8aq0lsUVyIHlorOFt6YkSxFwCTvsdsPpz2ukbkd8Fro9lkREqy6WWQSJEkFTBAdWZTpa9jg/jHhOoWXUY52/H+mKbK+PeXUXySoRlI8urS8sgFtQDQQaYDTfSwubXxsfD8/Sr0wyMr9wrBtJBggx2II4xb0U8xZzylKDyeV5/wAJcMZ33jthU019JN/7+7HqXjHhiMpvpJBxhM54SQekagSZaOkEe/f4xXSn1Idam5DPhHiFRsnmKMNUXSGGx0GQNpnq0xEbgnGNz1JFkVANrqbkD3H9cWVWoyvpao9NSYfyhBYR6QR1Naele5uMd8WztDKNoy1J1zBuxrFaj0yTIAVRo83YyQxGoCTjtclKKZCKcZ4zY79PCr5Ao62p+YTVrGso1JQTR1RZl1OulE+0QSZF8XNX6joZl1rPRr0aVJdFGcs5p053Z3QMpJjiQJ+1GMnkslWer/hkdjWqtrztZzJAF/UbQi993aLaQDdfVBreUqUOmgkIwDAG4sCBY8FiDMlRziUI7m5vhcFdZ8QfPZHxmkwqapDpMIVMjYEAWuYiSPm18GyuaSF1MLKYg/ZNyZ2CnTMiRcWuMYqln3oNqptImSjjUpkX6T3sSJvpGLah4zl6oZnii4I3LEMS2qRzI0gQDt90V9Rif46apMdz/wBPUqoZkinUB6heCbGIgRvuALkSO+bzfhlWi5V0KmYB4M9m2I5t7TjT5ejWqbQyiw6dPlwSArajdmAJAE7C+AfUvhtRqKhy66pNyN7bA34FwNtu+A0mrEW7TltbM1ks6AdSsDebXjYzEi9rD47YsMxROZqVFAWUXUSTCx03EieYgA+kxOK7M5Z4VdWs0wVUOeJmAfck4PlvG4QjkA6yu5IEAuCYJG0x91hhDquyupveCQYNzEEj+uGMtNid/wAsLJSJJYwNVhO8Tb225GGaS3AmYwkh4vBeZcTzj0b6LLPSgVDIQIFsq2m+0lgCLzM3+fNMsY/HHpX0RmF8oyJOomLmQbEgRAI/kTjj1CryrNCrgwswzCYtAJlhLTtuDadsRPh1E3/wyCb/AKtf5kGMcFUVmJEExcBQSSYgzuTfnpscWaagItb93+m+OSKfROWHkp8vVLg8rJGoEASADwZNyBHcHCVKkr6iAqSYDLuObfvAAki9t7Ya8vXqRVGmLHiJmI5MyP8ApxJ6mk6AqpJ6mNmsOI36TYHub40aLMQaiXAvoCnvHTABGqOdvfvfDVKottAgLe3eJn3BJgza+A5rxJGpErRLQ3SVgEkAKFMxPPP2cOUg5cNKIqrBpiJII+yb8iw3j5w9WLZHxWs1JFNOmxDnSSLhbGNuxliDFoGIefLEqPSIMqSouOdryT7QcCam5gg6QSSQX+NUbDa+3ecfZCrTpVmUk1CNxJJlyWm+wUk7flh8C8Dq6S7WKITMyYaBxMGN4n7sL/4tCq9XU14O9v8ALaAQN8TfO09S7AncWJUgC4EWgQJnk9sfZplZihAUNoJMCIvABuDEtv3nCcgGqmaWADYMd7EmTsODA78Y+yyswZTTVNEaRq1ahAl4a4M6ha9hhWnmKZB0sGSNIlQQurpAsPwJk79sRydEqoE+ZogF2ksxEiGKgEgafYYa8ZFaHHdg1tY+zDAmbySOCRIvhTPIY6Qqm0swlhwCBG8X35x2hmnOpVDzEmRIaZnSZn2i+2EPFfDaQVSwZtLh2RZLmDMDSCSV1OQomTIxNRtjVQpU85ZKsqrIIZ1BLzEllglj029u2KlfGaBrNVapmAwaBU8qnoNpIVQ+sLceqSQBEHF9mvD51Bcx0teCoBHAg7H8MUVXwPJUtRqVajkmyqwXTt/1Tc3nF9N+f4FdDua+qsuEFR6laotjGhFFp9StJItEH+uMvX+u/C61VRXy1WnTIMVAzStiJCglShIjpj4ti0y/jNGgf/h8vTBAs5Gttv2nk/2cHzH1lmWWCKTL2ekrAbHYjffFNODUrd/uK40vagFPKUaRWvk81k9C6lR6lcJGoSZHq1BTtA5tfFH/AOFomivSrpnMw7MKaU6TAaxHWrP+sVCTBgAvA3xa183VrL66VMTulBA33FYMex3nFZmdOW0VqVSK7uqkwWYJGomLmWIB7AzuTOOzY6zLH6E4y2v5NDl8mnhuX0lg9diPOaZ1MpOpZsfLVibkSSs8DFJmM0nlmGliSSOBO8TzIH54Ur02quWo1qVWbmmzFKo6jMI8avUDM9+2K2rqptDqyH9lgR/Hja4xffiksElpZuTtjHiSJVKjQAY6mXc/dtN+8bY5lPpTXI8+jNv0eoh4YG4EQfa4m0cT2hSuNUhTvHqjGycvmalOnXp+WFVRQCrBFoXXzLAKQOxFhgKNhm9iweb1hVy1bUJRx6kaGB+blZIOmcajO/UNPNIpcvrMLJA0Ag6dKAdSJN7ltyLALhb6h8p/LXzC1SkSppmkw0kH9v0sOeN4i2KrP0AoQIxuxnmCbn+OFbrAy9yTYzkfDkq69dUIySANJ0kjsRMEgbX6jG9zSVMuNUEib9Q7Rs3tGGT4kUpoo4LQLbFifmP6DA8tpjbff57/AO3thCq5OKGWFI4sbR/ZwYL1T8j+H++DUEudQkE9vz3PM9sQomXeZgNA1bnY8W74SXA6HaZtj1X6YyD0qFBBDM0tUSLrIJB2mVY6THe9jOPOfBfDvPr0qOrT5jhZgGOTY2NgTj11KT0pTQGRQFhVCMY0wQAIAPvtH345NTIZPo5nECOoEyDLwoFmI55K29rnnDNKiY/8t7nqJEm+EmLa5UEPJXSWHp1ALU9xpglTew5xyaK9OhHgxqFNrxbjHLud4A1hFembQp0EKzqSouWIGkgib9R4EbxuMSzas1QaWMmQY6jabCdhvIN5I9sAy53ooVqhQG1iTEgmLcxpiDbtiwWqArkmRKkgNYaVPT3JkyfjDJZLSfZDJ5o+WQDqp1dzBBsJ3J6REW3viOYKgMKRUshsJILTDG8b+kk9sSytUCTdhJamYkegTEAjYkQbm/bCiyhqBHbp1FkAuJOrpZhexUT7EcYdfIjWR2rlaZIqKxIVWBB7ObXNyLfgMfLSpaCwWSoDRFxf7U9z87d7YhqshuoAEAAgggxqIEzIMAffiWU0IzaoUhRqbqEzq0jjpmOefbBSXgWVo5UplyKoOooJQxYnTBCpA3WwB2PfB6WZcmWABCxAk8AAW2Pc8R745lsuBp0KulBACzpNogAEg8/F/bEkyqrT0gBB0gndxNjYEGfe9zhXkZUkcoUAUUCJ9XOlj6ZMbgT8nA9BXQxAcmFkWm9mtcAAXwbOVtJX7UFQw1AaQeF4Ynbjce2ONkwakOymWEAfZgWtIJBBEzhXjkyB18szIQCgLGLCTB02mbkkEE9iBhrKZrSo0nUBGmJMSdyBcxeBHfAMzRZqkht+mRPSBquouJuN5tbE8llwDKaCmtgQuyiWnYWaTsftYylQrSfIl4n4YHSAbvOgGzTuQOf+4xgs1kmVirAyCZx6VnvDfMWoTqYlCjREwTJsTE7RHbCWf8KGZJJBFRQBqWwO9omZEEkxvPa+g3HjgKlTMCaO/H9McZiB/PGgz3gLA8D7oxX1fB3m+3cfn92+LR1U+RnkoswPYfIwuuVvO1vwnF9U8JN5H5YVr5AjqgkAWN8dC1ELXkpa+UVgZEzv7/15x2l4hWSASKqAyEq9QHw3qHbfbDvlTsMQq0u4NsOpsFJ8g8zApCvREaNPm0SZNzAemftIDAIsRM7YfX6wNZCCYZn1kgkGdJWIB4k77HCVJKZ1irT1q6wGWzod9SH7J4PBFjiqqeBKDqp1HuJ6yNXc3W0Txii1PJJ6d8jmdafkb23OFWrnUV0Wi57/AJbj5x9Ty1Tkavw/jjlZDtBGBaGSFa7SRA/2+cdU9hyN/wC98HWlPGD0soZ2wHKh6PqNOQPx+PwwRcvH3nDiUuBhnw3w5sxXSkkBnMSRZRyx9h/Qc4hKdlNtF19CeDMagrmRSpmN4LkmCB33F/nG4o5zUxKamUX1Q0nURBEiDY30kwOLRgHg3hYoIy056dK2vpOkAmSSZduv/vh2lAVhHQTAknV1eqSfeBAjczfHM5eeCMs5B1KZQs1Qgj00zHVBgEWMkzabbDGX8RzdE1WLZ2vSJM6EpMVUcAEEAmIm2840D5ioyHS7PDFWA9RsxBi2qQFtz92K6tRohiGy1N2BILGizE+82m3sMJHbd/2F2kS8NlXqAFqlVwGLSP0agSJWCCSIUT22tgzVFSmKarGpjq0qZUmxOwOokGfecVlNvNqMhZkDGxptCsQAdVxux6Rzvxh7TTdiwYppswNyyReNGzSTc3vOGOiu2PZZyzBZIUAQLRC+1o9Zad+kC+IvlKbhwzQFDKBcBjaTa8AbfJNsLZQsXIKBNBkdRusaQTeSWAEibe+JqoCuxAOoCNIAtEc+wKzbjAuiddhUyaqVCsBI1ECSCRsSdzYW2vOB+YTTJdBpCAwQzQAYFx6oF5vecDyQWmENtKkhYYETeNWxJsJINpOCnw0aYuQoCkaYMDqIHUZBJvJ5wUwUfDMfpVYsSjAKQCLMBM7QARx8YszSYUy2gB+plmwI4ExIPEwdxhSjlVVLxNpOmWNoE9gPbj2wLKly511CgJLKReGNrH9nmDAtjfZrGspqIDadIgbiCSLRAkkbERExhivXCg2LahuAymd7FhBvcz2wpU1+YiJOxLN0wxhYBIuCIJtbBctl6hbXqn0gLq0gQZ7f5pJPHvgZtCt2sjJG4aZANwDJFp2PsPmcL086yjqQaSSVVeFIuXkiDMkwO2PqdWCGdiAem8ALcwQY+0YFwZGnbDFKnTchyglNUN7xB6ee3teMZ+ELflARSRWLawt2U3PB2jYAC54M745nfDlfRJMi+7ISYjVqEEWk2HttOO1PDiX8xNcgd+h7xdYiIJ44HtieVzG4BJUFwLG51ENYiwJkjgjaMLdUHLRKmQw0FbrK3uSRAHJMcye+KzN5PSSdxMewkT/DjFk+WDP5k69BkXiCYgiDwFIgSLtiWazOmmzMHYIC+n1EiJIgWke57xGFcUzZTwZ6pQngRzhbM5Aae/z+P9Ti5zNFdJZCGIsF5NwB+Jg+38U0rhlkbEdsI3KLyUWTMVPDBuosdh/IfGE8xkL9o3H8sa2obTAMbQMVAVKhgWPqggzE7xvxi0NZsZIzRWbKDe5xBsgDuPwxpquUJN7e0YTbw8yfafzxZaodpR08mBtuMSbKQOdsW5yHH9/wxIZUDB9UXayl/wAKPxwRMtB+cOvSAE4lkfCataSkAKPW9lNwNzvc/ljb7GpIUFPZQJJ2HJMfwj+GNf4D4MtFFL60q1QQoUEMxg7NtpCye03vi68M8FoUfQpWDcuxk27jqABnjjBDllNZngalA0mwnvJEyQCTcA398Tk1wTcrJ5bJimqIBqIljAAF2JFi3q3EyOTbbE8yyqkVNUAayG3SCW4kK3vyRiVemWFRTaQkQYiLgtB5kAjkb4RzmSIiKkGdRBUqCRMKTIkz3+dhiWAZfILLO4aWqLUBcsrBJBBUgCx9UMCCBuffDVGsdI11AG51LJ/ECMJ1IhCOrq1QdJFmM6QI9EqJ7KeRivn/AOSdpsrNv/m5xuRsha4ME26gqid1I1SQZkW9ICfJx8vh7o4VuA1SxkMRBlWAsRe2o8dsRpVmXzNdOSWBLsCT1CIUbAGwPPe84Nk6bGnTWoyhAiQDJKglluYAJIPpG3JM4cdsN/itLgupiorFVIkEhl0uHFl537jDFPPhkYCmCpuW3gg2Go3U6u0m2E8xlCKakatKvDK03IBOw9Q2IjkTfE3EV9ZdUprpNlN2AFiTfRB2EbkzjKTsDiqJVKdJTfqJOvy4JhjEDTwRpBEC9/c4aNEJcyvAh4Bb1SBNj9mTfecK0arM5bZgWaJ3NrBgNriCdsHrMyyhIUsNQAkkyTIY8RIHuNxe4vAruw+joVmQhVElplRYxcbiLTsbRj5KZC0wCHIB9XJkGwttsJ2GFMy6JIkU0AJI1wQNUEdQ+R/TB6Cx+s0qplSAJkcReBI3POC+TBDlyjyggzK3mZPEmI+ROIV9aHUWLNeVYAC4LMqybTfj2vg2aV56SsEQADc8zPeLxitoaammoKtRxIYtpMgg2En7JJPJNsZeGD5LohB5TaXYEEppmBaQWMi0EAD4wGvR0ywEjosAAxJbZjfpmCbxdrY7SZtIQiW9K+WLbm5m6xMxxuTjnmK5LqVNoABg/wCaPui+18K88LAD6pmCEAMAPNNR7Cx2NiYibereBOGlpEIhJXVuwkwDF9MzI33jjCVJENSSmmo/qBvGksQBAm8m3HfDVJioi8veCG0rG34rAtuZ2wehWLVs1p1u6lKakkyy6dSmS0pdSQW9ZIIVY3wWjRiGiQw3I7k2JM9JJj47DC9SgjEal9MR1CCSQTqIMTIFrGx3m7NCgVvRpU1Ujt/lGiOZiBuMC75D0Dp+Hoig63JJEEASw7AC17DiYwpQWpSaoWppUSFCpTpgFY1C51RpgQINiDwcP0qgKakDajvqBDX26WIgwTtGO1GYsFglQbknqkXWJBkRM+4HfBs2Sh8Q8Pp1CfJZkJX7RMAQTIGnrJIAsecKZHw5aFKmX/WVBBDesGBKsNumeLb41Jp1GDhYZgSQLQLA3i4Jab/B9sDzdJTUR3VS4EKCR1MZkGdu2oX9sBq1Rk6KLxGkKSB3/RgnSCY3iYO8GL3i2BnwuovUQSGncrAiexttjQmgrAhhNNRAuDq1CDOv7QEiZuMPmONr7WjjvPPBtGJtJD75UYirk6hhlQ6ZiTYfdJv8jBD9MVDbUig6jMkiBNwY6iYm0j3xr8rQ0IYEgCVEkRHva3OBoadFZqsF0odRWwAAMnkbcke+GiuAObZTZDwHL0gKjKrxfW7faWODAgmD/wBWLELoWSKY6JWwmWliCBM25W08YLlgHCwQAxvwQfi83jbAlIZ1Eh3kE9XSoE6ekxqbi0fMDDtvgWryRpNaFABVtBMmFJ7G8n0mRxM4Nl8kaQAdzWKSSWCllYzEGBPsZ2xPzaaXnbiw0mY9O4B/C8zzitzNJmqAhqp0FZgwrArJBAOowQBJsSSL4CYaJVcwoZ0akV1AvrEdQ6V1VbiCCQqgtJEwABGB5rxGAwLrKaGAZgPtQo2BiDwY3FwcfN4YIAf0yCIBLwCrLqLTqAjUL9pwxR8JRH1UkpmwgOdaqDEQI6QV4HYfGMkbCEKukozeYxYIAyR1Aixc9V4KTpJmB7jFRnsujOS9Uq0CQZkGBvAicaOhTp0gdmMyQKfUIJa4JJBBi1om2KzxChmWqMaTKEMQLWMCb83m+M2hgeVzdMQKgMn0BbtJhiW0EGRedWkQVv2fXNUy1wSoYVLAkaJSRudTzrJ0gLdfnFN4F/zjfvN/FMX+U/Xr++f4rh/UqlSC4fLEctn+npRSFCWYHfQdUS4AZqjKqzC6Q28jDFMg1WVAFBcgyxYkTAJJUaG0aSQLX7XMKn6s/u0P9WJ+HfrKn73/ALBgSnSqkBLuyNLxCmSXprOpWKWY2NMQWGqNXmm0wdKn9mcGFVWrVKZXp6QBq1CzC5UaQGKj7LMs3+zen8K/5c/uf+4Ytq3oH/R/HDPW5whXD5ZDNZsaGYJrqSSWJdNI1PA1Q5DAeWGmFMtEDbtbN6HeoUBBK6CJEqFUMLKxgsCZiIIsLnFtlf8AlW/dX+WK7O+tvgfxwNSfwv2Dpq3TJUfEaT6WYCBBEGbNEgRxpY9jPGC6QaSkUiqU16QAF1N1AkamggtpjYgTMYW8b/XUP/UT/Ti1H67/AKV/liikoqqROSzgUrZg6ZprMEhTAMEazpjWDcFBNxZieMFoBVOnpAV4YlpEFn1bNZoIN7KSdwMc+xX+T/DAshvS/eqf6WwPUSr2oDjh5JUm0dWi8621ErAJQWgxqC6yZFyFvFwLLVLEUzqV2RlYFmHWKRcE+Z1MZqgFYQdIIsZcz/8Ayp+7/TjmQ9Nf/wBWl/BMb1f9UBK+wNPM6xBTTqCgKQNauYZzZ9JgMZ08oTLSMMZrOVGRwoGrrIhwZlaqpYtqB1CmYghTIExOLDPfqU/dP8sZo/8ANj4X+AwN+1cIyW4sh4gSStMRGtULLYFSVOohwLkCFHBEkSMEfNM+oBHpjUFmF1CSB+0eDJIEdO+M7m/1J/fpf/sjGxyXoHyf4tgLUXG1DuNR3WJV8uAHkadQvcRMWmOSYuMDoUYYg35tzBY8bHa5k34x9V9A/vkYcP6ul+8f9QxLtv8A7kKApTBBBgpE9az1EcTpUgb6QLEYDXzbU9KmCIIJvM6ekaQpEG+7Dixxar+tHw38Vwv4j9v95f8AUuM12BPyCShJEm4ANybTaItKxO+3E47VpCR9prxbjaATx3FzfE32/wDq/wAjgdT9TU/ewsXbQWQyuYUFtOiHGokEkAadyYBAGwHfthFTU1KUAUeskgz30gRJMQPbnEMl+rX9wf6cMUv11T97/wBqYLSk0Mm4v9D7NKOgsoBJnUNiIvqPeNgeRbA8kj6zpZUDLDIqibTBkFot/C3OD0PTV/fH88GpfrR8D+eFTt/Yehc5EhgzNqBUAhYC7tAuPUZO0xEWwsuQanUUodTaALhWpq2rSVkNq1RpPOw22xYeM+r/AKn/AIYBW9B+P6YLnUtoiTasBn/ERQRzUFTomo5VSSRrH7WmPuNwpuYxWr9WI1w6doLyQRYj0cEEYvvEtj+6v/4mwtnPWf74xSaUZNGhK0f/2Q=="/>
          <p:cNvSpPr>
            <a:spLocks noChangeAspect="1" noChangeArrowheads="1"/>
          </p:cNvSpPr>
          <p:nvPr/>
        </p:nvSpPr>
        <p:spPr bwMode="auto">
          <a:xfrm>
            <a:off x="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10" descr="data:image/jpeg;base64,/9j/4AAQSkZJRgABAQAAAQABAAD/2wCEAAkGBhMSERUUExQWFBUWGB8ZGBgYGB8fHBwdIR8gHiAfHR8cHigeHhsjHxwaHy8gIycqLC0sHB8xNTAqNSYtLCkBCQoKDgwOGg8PGiwlHyQsLCwsKSosLCwtLCwsLCwsLCwsLCwsLCwsLCwsLCwsLCwsLCwsLCwsLCwsLCwsLCwsLP/AABEIAMkA+wMBIgACEQEDEQH/xAAbAAACAwEBAQAAAAAAAAAAAAADBAIFBgEHAP/EAEQQAAIBAgUCBQEECAQEBAcAAAECEQMhAAQSMUEiUQUTMmFxBkKBkaEjM1JyscHR8BRisuEHNILxFUNzwiRjg5KztOL/xAAaAQADAQEBAQAAAAAAAAAAAAABAgMABAUG/8QAKhEAAgIBBAEEAQQDAQAAAAAAAAECESEDEjFBURMiYXEygZGhsRRi8AT/2gAMAwEAAhEDEQA/AN46MwW40kH3BNhIE9osMLZo9NMrUK6QJAWSQPzjjEKtUFTdkabsVgGYgCO52I7xgnlKWeCAVN5EGewA2vb3x8vT5PVJGKgg2PEWI552tE/OGak2iQRMaeDHM2iML+eyhtBUsyHpIuCLC+wvjmdoVxoK1FpXXWBDAqbMojYn9r2GGjHtsR80By2Tq00ChkB0HUSBq12uqx6YnneN8OZinqA/SEwNJCwpaN5tIN+IxNKqGQDqdYDRfSRtJ9xB+/HGK+YVCixkH39zYThWmC1yQylONV4Vib6RqUaQIEjq255OCLUMAkBh+1/m5uu242tiAIkgM0AgkkELe1jz3McYmiqpUkgXtBi/8DeDfDCs5RqMIR2Vni2kgfff2m4N4xGhTpUmKq0iodbFpOrUb34FuMRZgSZ6F9OoHqHwd5mYxNspLaRqXqtf7KwQNW9+T7nBXwYYSpcmBCiZBO07fItxhejSYBWbWqtcgmZP/wDO0AgYYqMruwY7mCoMj22B3298AzNIGDsvA7DfnY/0wre0xNcyfXpAiygyDPeI++Mcp1dV9QkdxH4nme2F6ShRUZgdKqTO5sJkDv7DDOQYMynS3Vcq1jsO4Bj2N8ZL+QvA1BMi9tidwY2B7fOCVCYAaD7CO827x7YDUCoAqggc6STb3POJLEBkluDYHftyP7nDvsX5J1VsALA7gf1Hf8scyrhgRNxx9r5g98dRASN789omebfdiFanLDp9IF5I32Ei+FvtoK8HPOhWsSfuFibe0jH1IsqmSCCZhhMfHYc46gABhiTMEAE7++BVKhmFgC9ib2NyJ4jAyuwchhVJWDo2MNIgHjYyZvhbzHkAQx+03pExciZubWP5YjmswFA1kqIWBptLEKBIkGSROGZJEGQR3vFu8D8eMNJNumA+TMgARseOR7X5tgJUXGoi8wtzJv3kEcCYjH1I+bpKsCrBYY3BE7gxpNu2IdNNdCkl1PqAseCSe+FSffAWiOYpMR+jkN3sRI/r/LEHpgAgm5G2x99vkGBhl5kEmwOxYRPc2nvscKVl0vLqQsSDInkQoALGYBniRjGSJtTREGmxcQsXj9r4k95wumYA6YLMTBAvb42EAicTq6rXGm+r/Lb85kfxwBqHmEr1Cmpl4aP4HfiMB5YyVKyGkEk9RInzAGBgkiDM8rcDnjEqebFSkalM6z9jUSF6WiTYE25774danTVbICTB1bEgGBqvv2I7Yr28xSQRxJUKzGSRCqeSBJJOHpAsU8RqNNJS0E1AFUC0hTq5iQsmLzGCJkWIldMG46p/g8YJ/hixIKw89N4Gxu17HYW3wrXzehipq0wZkyzTe/BjnjBVsakB8c8RegvmeW2YRCCyjdEW5gEwzLvPB+MD+nfrPLZpVCPqqEhTTNovq53UTG98aepTZgwUhSBNiIAtKkmxk4w/1F9JZbN1HYfoq+kAPTtLiCJTZh3O+18PDY1U/wBxm30ahKTs93VkpksEiQJNgb3Y72gRiWfBqOqMtUCY6RKGxa5AJCgGJMXgTjy7KfUniHhU+fSWrTqdIqmZ6WEjUNjxpNr43PgP/EXK5oaA5pOSsBh6tRkqPswDyeMVloSStZQkZqzT5TIICHplQHB1jhiLCTYkxYziGaqqmoltWoiF0mFvpkxJE2JJxI5Wm1QvS06lW0i8x+F/bCVWm6kyAwkD1WvuCZvG8e2+EaXBtrscTNgzMmygkiQDsFtabHfvjpqJpRSQ32gCsEEfs77fwwtkW1J/5ukSAYuQp3vcidjFxBwWqGOpacBdzMEN+O28WxNR8geGDy7ioEPYkgNxGxsYn+WGKjAqGJEs0XHMWnmPbCdMqwi4dr6QAVtA3HM7jDbsDIKFeqFkXaN+kGwvM+2AE5R1QkAreWk/PJve8CO2J0ajeoMojgtJBOwM7m+IilDFrBhK8bcYWfzUI0gLR53JabX9rxBn5wKXYaJJSQ1AwnVSlN4PVDkOogWMEE+3fDtMna5IggkHb3tOx/HC9SoUAMLqk6gphxCcA2M232wenTlQBqNuSTae09u2GrID6nmCbK0hmIEdt5UkeqNRjAaFIEgaNwVLA7CTfe++JV/DqSlWCCU7TK73g2EiI+cH8qzFVBMjcAMT7ce1sagB3J6TI0A3Htxue+PixETBJP5d9rHAcuFQEDUzDpktqJ0yIOomBvcYll2YIsqELKJDGTO24tG1xgNJ5RiDZXrDwhYAqTcHTc7jgG5+RidQq87bWW9p5PEzhU5qQzRqEaASbWMRe5v+MYZFSdWsrOkTaxGxIEyN+TgLOGamDSjBVRvHUoIgiZm4JB3x8admGogg2F/Sfc7mCRbBAdKaSRI2ImN4E3N5jH1JSylmIAb0lpEH5/L+eHjHpCgaShVCgMNIIAO4A232AmP4YID0jg83t9/YcxjjuGuxJEXgTAvcRPMXnClDOrUJUSWUgMP2LAw397YTa+UNaDUwWL6tOj7BUwZ0gNPG89sRptFiLC2s7SBPFpg/3GJ1cudJJmEvH2tv6dscy+Yp1hC9Sg7Lvq4Dci3t2xtqu2Zt0AUnSLyYvAiQfe3HvbC2cdyo0jUQxbeRYGwmAbkXJw6coFDKTUBJJjVPUeTPA4AgYXy+a8kL5h1yQtgI4BI4UHvcSd8Chk8HUoBl1SrVCsMQImNgZvYk9MmMcL1dqbEOxHBMQJJMkXHBtgj1lV1IWQ0KeQI9geTPviGaTWW0FO4BMC5hhPqBAm08YKWTV5F6NEhnZog9d2Mg7G4ssFVNpBLHtivzGTdnYq9NQWMCSIE9hTjB6OUUl1pypB1AKTDH1ab7yxAMW+8WJSy9QCGCsZMkoZ32Nzcbfdhk+w4QLPrUasKdlpaQAROssCTGkmL974taGSiWCrraSTp0jjeD7CfjEK9NRo4O0nYRf598HAZVkuZjqMb34+RGF3Wh2qEPEfDi9EqpV1AJZiQQo2K7TqbV8GL4898Y/wCGa1CWy+mgZsGJ0EQSdU3U8Qoi/vj0lYq6hTYJ1CWUAzpaNJB76dNu+JZqgCF1qT1gLbYkbk8Cd/YYtDVcPxZOvJ43lfHc74bU0VVYASAHkoeOlvusD+GPQ/Cv+IGUzAC1NdKox0lGA0GexFtOrg4vM14Nl2B82Xp3LKykgmNMhNifc8T3x5749/w0Ckf4N2ZtRHluAABFjP2Sextjp3aep+WGKpNHo+Xp1VqCKkMoXWFH2CDEXI3jbYYUz0IKcB3cPEpMTBuxmNG/zbHlfgP1dmchUCEWWxpVDKmLHSZ4sLWxu/CPrbL13BaKDvIZfssxIgz7Qb8YSek4rAVlmmyJDFiVI6CJJgkjtPc4Pl6g0qGMkrqI1Sb/AHm1v5YRyWUKvUZZdmJY6r9gFUne08cYdpZYMD+jVbwRaYG23PaTzjnbTNTF66+bpqAkQdRW8FI09UnpN94OwwxUy6tAI1hp6QLACOo/fMDvgjoNWr0qtuoAxufiRtGKPN5qtTqKqfpVYqzAqCqCxBg6SrQDCg7kGCMbGWBZwi9pgnpWZkiIv8fkThmmQFgGAbH8vT7xx74qE8YQ09dFqbM0lP0vSzdiQCVMzICk72tipz3iLMwI060jYkKf2zp+0IvM37YyVfYzW40S0V1kq4mDNrH9kCZ0hYMKD9o47BfQUOhFPXzIMix4IO/Y2xm1qVhUY+Ya7hVLBSw0K45Q/ZEEAjaCDzg+R8QdkY06vSYNNSIJ1HSQGFiw0liBN2Exhtttg20i/ZmGmApUE6hfUQATf9lp/u+JUcwsRupYKWiQQDcR3E/djN/+Pmn+jpfpHLIkE9VyFlie0SZ4M4cp1UpK+oSP0hdSSTMF9idhfa17cYRYGatDucpVS4AMCdRaFCrHYGZP++BU9ckVk+0eon7JPT6Z2gTtv3EYAv1AlUMacysDSylYkCzA7GGH3X2OKal4rUZPMauxKVNLPKGm2qbMAshAYiDuVJwUvg1M1Plqxm1RSYWBAO4ItcAWvhpsoLrDBdIUgSJteDE3Fpxi1+rGpsUrBpnYWgQYFze+nnbGn8O+oKbkzUU7Ce5PaRtvgbWhXFk6mRqQAHXRMQRMWMAcnt74hSpLT1BTEkMbx8yPftiw/wASpOgMP9Vp7D35wOvl1WdVwwuJgHe4mRO18JXYqxhi9GudHmMG0iSBGwv9/sD7YnRMBiqySJH/AH7jvj6pQYkfbAGoFniLSPykXwKlmCFEpuf2QDGwgTsca2hsMnTUMrEtJnq2nbm8WMC+EK70zCmZPUCRdJFySJC3tpBvvg9Xw2kzaixY7AEnngDb+kY+anp06gSpEEcA9z3+cYIoqleYkdNNTJaOkuJuCbRGD1kKp0kTIgE3vsD2kGLY+zVAeqJkBZO6qCT8i5N8Cqs0AaDOsyQNuVubEiI34xvyCnSCVl0atJaoQCVIgdRmUuAQJEnsScATxinGyL7XMe0zguRUixOiIFNma0ixJJ+OcKZbxOqq6fJdoJBYFgCZMmAOTJw2WCkwviedZaRcqzaYDaBckG8A7CY3tAM2wxXqsNTKQ1QAEXt2FtoJ0/2cJ53NVAyhVDeYQCx4HAZttJAaMMUKBZ0dw9wrKpACI3DEWaSQDcmJ2EHGSwMwuRaGbXqY6ZZtgWA9IgyIsTxPfDHiOX1gwATcKzCSC3IG07XicBcstSXqKqxZbEs240nm1vi+HgAUBUDq/wDu1Rz3+ZxqwI3mxWjUZAFLFyqyzMQNVxEx6YuNr2xDNU1ZhMWJJuRNiDqi8Xn5jEzmJPSswJJjci2k94/nj7OuQAFQu7yoSwDMQZkiwFp9ow2ZBKfxPwKjmEFFkFySxAgiB9nt8Dc4898d+ia2VTWsVKTTAkkgb7kX7TyQceof4ZiVYsdKmGHLACe3UCZuDaNsFz+V1aGuBAMbabWU32Pt9+HjqShnoVnlv099bZmhCpU1qJlKnVHeCb94E43nhH13RqxICuvpVona2/xMCcVP1F9GpWQ1OlKokdKAar2Ylem+oAT25xjM/wCHvQYpWUnSY1jvAuDHY4u1HUzwzWmeyZTNB6dMK+skFiWAi4NuCCCfj27TzVLoJvCk6b3Le397Y8q8F+pa2Xsv6Smd1i/9++NZ4b9aU6wB0xVIhovsQLAyQY7YjPSleDUkZ76irVvD6zVqBHlZklosVD7spBBBBEsDHpJ7YqKH/EFz6qNDVM6xSAae4IiDFpGNxmPLqq1CqaiJVC02cmCrz0teNJUkTwykgjHlniXhb0KrUqi6XUkEQRMfPHY8469OMZK5LIIzfDNH/wCPPUzDVldqeoRYwQO0i53Jnckk4f8AEM/VamqdCqH1lkUKxa5kxySSbRfGTyTRfF1kvFRENgSUlwdCUaNF4fn6kl6irWeBFQllYQZXUFOl4NxI4xfZZvOKnMBkcSAyqGUqQAwYSDzOM74T4vTkq3ti78O8YpqeppMx7f8AbHNKU7yhZwXKLjN+H+bmEIAbSrC5K6wUC9XBaQD3gCDEjGaq+F0Q+ZSi+ilXjSNBhHU+kmLAkQZuCe2NVR8doEwWFjGF83lcvWJkKxN55kbGOYwd6Zye9Hn1NGzNJ0J/TUJsY1Mo3A76YxVUMw67HGgzHgtT/EVjQd6WZs1OkSPLqsNZKieoF0SR1QTIO+KjNZXzaAzlIMEDaK6EQaVSw2n0EmO6m3xWKvPT/s6I6iL7wD6yaieuWBXTvsAIGNhlvG0qUwyBDydRshgTu1zvfYQceRFyMMZLxN0OpGZTEW/DCy0hm0+T2sspurgemYiFHHEbHnC2fmdIdWIaRG4bSJ36ZuYNvVin+n/quhWVadQeW4jTABDmCIFuxI0n7tsXGVy6IwIVKes6msOomxLCbNAFuwHxjnlBRVIkrsHRr3NwxSCZOlp0mAf9sc8pmK6osZK99wLyZ7RiVXI8XVtZ1MD6jAMntuDYDbBEzApBhBaex4JkmTJ5AAG2ET6CJUUcxZgZgqWJKjeZ7Dt7jbDdPK6dgSI1f5gwkEs07+3bBEqH7UjzBEWkHiPyvirz+dfUtLTLVGCa5VbQSYm0iCf3QTvbBireOzN4yVWYYDMn9PpcfrBYFIUFZlSCzEyJjf4w/kc2tRA4pVBM+krG52/R4qqHknzKtTUXDoCw9JIJUKSOo6iDFsWVGvUKg6UWbkaaiwTc2MczfnfnFaSRrLrTTqqwEOu0TYEEiCRzv95jA8ygIAgEAkb7rtcqYteQcdrU2Kg6ICkwoIjiGhRbv/GMQek3lBRpn7TMeq/JAtuBGIDE6gDK9Njo1D1KNjuo+6Z+LRgFPJEFTLSF0AyGMBoDzAgsbkbbYZy8GkNIKxxAG/O0iADE4FmqwUAkwJsBYkkwJm+8fie2G3dGSDVyICyojtAv8H4mPfC61knzNJWoekjUSOwgXAk8xhijRUhG0g6QZI7dl+DafbEK76TYmdRJ0m4XYQYmNhH4bYORboGtVwqkEBYBFpk8GeCJAwZ9ZW0GBJEXJOw1E2g8RfvgaBmvFkHqMSbkDe0n8rYhnkpspMlAbMZhiQeex7b4Bm7I5nxVgzU2g6VQqF+0dyoJ6SVAkyQB3xV+IZulVonX5YVxBGzarBOlbxDEdrcxgub8DqVKbKf1bRpAe5W1ySLTBkTBmOMUHi2VGVUPUU1AZFRoF9WoBpA0mQdIImNIxaKTdgpcFD4n4J5Y8yiwVWMhGnbjiRx732xHJ0adVtNUPSrbqy7n+RnYGbc7YtKeapVqYHm0wxbloPFoMkDa83jFj4Z4C2k06lDzaWv1eZTHlcF0bVqDTaBYwfjHSt1ZRnS5YLwvw1sw85loQU4V9GkkahBdlMMxICrO41G8DGe+vYeorKyudC6nSCC8AGCCbC1pxs6f1Bl6FCnl2C1EUQALs59Id/lTMDb2GM8/0/l6wAp1dDEwHMaQNgX2lbbgCwHYHF9PSb9xzT1Vuzx0YtHMfzwSlU/DcYd8X+nq+WciosgfaGzDhhHBg32thVKJ3H3iNvw3xRoeM7ymT/xZUzt8Y6PETqsYmMHbJ2Aa0wRIPuLmBf8AHHan0/UBDFbFQwIIaQRI2J4vhNqfRZ6lEKfirBt+cOJ404YdR+44qHyTC5vfAFciQfuwPTT6CtTo3FL6oBRHrs0UKoZWQLqLMQvUT9nSXEi4BxaeJZnK5pvPoHTVemwr6AR5lLUEbzVIg1FB1hlk9EY81o06ldWpJcnSyiYvJ/L3w39BZ4DMMtQFqXlVBUI2CFTJk7AWJ77fJn7dNpElpqU7QB67dSH9ZTZkYRvGzCbwQJ+/HKdYb4t6XgdB1qV6jvTasdVJRpHSpgama4kBQQJJkxYYp/EMotIjy3NSlA6iIKNyjWEjkPAkHiMFxxYIzp0yyy+ZxtPAvrZgop12cjiqCda/PcQN4J+cec0cxh6hmIO+OaUEy/J7U2b+1+jKEdJ1mXJuIFgBcDeZxKrSZqZWCCwKzYEj8L9+9seffTX1EKIKldVNjLAwYPt/lgCRvMnG6y7q4XyXXyiFKqrEQuwgHq0yL+0/GOSUKbBVEWfTaGIRQ0/a0iViBeSRqmL4TfLtUUKrqVD6oYz1fZAYCYADSJIJY3G2Ha1SmvqI1TCkmCWBPBuwJ7yORhTNZcWHqUtJpksVEjSTF9osq2g98J9BaB5LLldYLgiSbgk6WIJH7Ijg79WJZHJUmpoZrN0jqLNJgRJ6Dv8AOBJlK2tmSkGHWykqCFkg3IbVqkQsTAkYlm6VVXYChrA2bzAs/K8Hg++DTQH7sFgcyHJUTLBmAAYatOi5JgQDptyD7YJmMyFkzq6dIBHTNyoPAkgj78KUstDkg9dm1XgABQ0mY1QIntbvhaktUFgx1ACW0AAi4EGZtHMk3O2JpFC3p0LOoJJFpFx3B+Pumx+9WoWQPrJLqo7ncMJELEne21u+KTxjxyvSULTXV5jEszIdJAJm50jp1RbYLi2ytUa2hipU3BFmBgqQRsIOg2EEEgd6bcWgcchqbNpADC6dJIgmwkRBBVbXmZN8TpEqAV6qo9P2Q5AIIE8RP4bY+y3jaVtKF0NSosimj3vyCRAAA7CY74IIB0oYiN7AhiJ5uRyfwwXeCd+T56oKAEamABi8Dg+xgTAtt3wfPWadIAERIJMTcbdrT3xW16jUqiBQXY2ABEAA79UWFztNxHOHyoA6XC1AA14O9gwWbiRYzgZbyZ0uAOZzoJ0jUzGBAW6kgwx+z7+1u+KDxFlQv0h0ZQKk7lVX9IvSbu3A4JW1saTNOEICkbnUIN4A1c78XIxnM1lRTqLClfMhmhrq5LSAbhzcqAJOCsAMF459PjK1dy1FwGpVBHUjAEHngwRycKqXWdNQ72m0j3iOMb76iTzcoiVHpk03cUyQVcrDEgiTdSqDUDB1RaMY+hl9o3Ht/f549GMqSBFtlMC2rqn44Pz/ABxokpK1IMphgbgb/I/pzhLxTLRBiCZkD/tzgWSqkfERBxeMkT1ItmhynjFY0TRJ1A3BNyrfE8bXsBtEYTo/Q9SF6zTcCVL9SVIkXPqQ2BkysEzfDeTpl4LEGLgRuVDN5YuD1NBjvAtOLzIeItQCvmh5dZg1JQQvQEioSxQkajKEneywOk4sql+Rxy3Q/FGP8R8MqUPUukgSsgML2B5DQLg8kYVy+fZHLI70tPo0sQFsQ0L6ZYHtP8vQ6niDtTSlmURo1ygA6blVCuFEGN9I3G8b5HxP6Q1qauWfzACZp/8AmC49InqAm8X9sLLSayhof+mP4yFcvnl8tjXUvIEBGAKve/VOpTIEGIhiZwpn8tABICare33GeoHvirqVSh0taDcH+eLGlm/MZVEyDINuki8gNa3vaMScn2dcYxeUN5Pw18rqq1FNM+S7rqsWVVMkWJiSoBi+sXxSeHeHMtKnQB/SZkK1TgrSuwBI2kKXPtpB3xsPB/DGqitUAD0AvmZskKFrsnVTp6omC0SBCkWjCXhub8vznrKRmHBbpjRUTYhDIiCQCjbSgNt0TU3tXRlJ6ab7ZmfHs0WqQLAQqiI6VsPyvfviur+IssAb7Gdjh7xXI1VeaiFWa/t91hItvirzL/ZIE/w/L+eHMmqHMoBU/ViCfsE8+3Ee2LCvlalJQzoyKYhmUhTNhDRBJIO2M9TU8mfu/K840Ph2eXympVVLBhAvYRPBB77rf3wHFFLpYDZbMkGNsbP6L8eCMaFSNNQyGZiNLRAUQNifcb48+UaW5iLf7fG2LCjW2gx79jjl1IXgqnZ68CwdYksSBNmChW2jV0MxaAd7c2xCoQKypqh3IMwSJEzEbFgbBjbqxD6W+oRXpFmUFk0qwLSZk9c+9yBETztDOYABDAkGWMmSLq2qQJAhZ/KMcUqixc8Mjmq+hHVR6FkKCAWEHSBcEAkR/XC+W8Np1UDtl6Sk7hz1Di+IpWLIusCmzMQwcww6v0ZVgYOvUh4NwDiIdVlQQQrMBpq6RAJgQRMgWJ5IJ5wu1rALocPh+ggqzE3OowbHcFRH7oIkxHviD03Cr1lgbkJA3nqlmnTYWBOxtOGM2pZXXUVAQQQb6v3heDEWtY4hlKmtGfZFnSDEuBeACbA8TyBjJ+A26F/EM5pdvOVmmEQjrZuqRI0jQpZgBE2EscFrZdy6iYpWmbGoTI0GF0qolevUCSDYcoVs95dWkHBqhwwLKOmmBHquNTSpGobGRi28SqLpJqamB2F4EkRDDck2sDvJjDr5B9FR4blMvR1pRoGFgTBtFo1MbN1TqJvcE4tcvlVCEkeUq9ZYSC0EkCUMFdIJj7iMKUoNEitpkgaQHLsSBAILbybwZvvvg+UDeXLqtJ1Jcq4BkmbMVFvfcX9oweXZpDf+PCKCxUJE6jJ55ImAVsB7xhTw9gzutNokCdKxTK+kBSdiCJhbgxMTj6mwamBUIYoVkoGKBpEESAQFaJaOGsIx16LJBVFAqKxI2cTe3DzJJEgjjnBkqEVDmbLaSqMtM69TESdV7zPtJI9sBz4Ey2tliVtcNDaWIU7E7Gxm+DrGmJPSPVABNgI2kkX3tfCXiecoiUastNn1QNY1FVgmFUmbHYjnCptujUV2bqIEqLpmrIUsUCmqBHX09IfVNxAIMNBgirpUaYYDUDN2i9/htiDqBEAghsWWazIQgislFnPSSNYCLsHXXaWDMDe8SpFjXPoEBiRUA9TMG1TLkh1AS8uxFjE9NiR0u3D5Fj7X8EfH/CkZFjSun+/k4xudpeW0CWi4N/53x6bRamywTMbgf3OMZ9SUgrMKaWP2uD8d8bTmx4u8FKnibrcHSdjA2/rxho6nRYUyjGoTMmTyQfjFWMuZOr5xa+G51kBQEhX9Q73mB23x2xp8k52lZa+AfUq1KbUs07GoWGmoxJmPVLaS7AkqwBO6iLWw1mvDalFJQ3bmIgWMqeREXFtxvIxUfVv0scrUBu9JodHGxkEsAf2hJHwQcc+mvqsioKeaZRSE9bCdKhW0gGdQIY7wZE97WUpJ0c7hGa3ROeOuc1oV9Qq9CK4W4GpRBHIgtxyCbDCXin0/Vy5aksFlMVaiatCW9LMVtYffuB21uWydNswtUN5goDzKsFTdV1dR6RqclNgB1RGK/wAErrSV83mlNQipNOmL+bmTJVQDv5QGosdiQeMLKSf2CEXH68As/wCH1Mnl6GXZmVipzOYW/TI0UaTaSATOtiSTLUzFgIxWe8ROrT1SCGkMZVu4uAIv88zjY/XPhdaqtKpVdDVMmoVchZJAXRYyUUaQTb1Rc4zPjf0jWokuWFalNq1MMVJ51CBETBIkA7xhY6corKGWrFvktsl4tUqFtf6aotzTKWYW6STdoi5vGpjYWxWZ/wAKXMAmmrAgEhTyRY6YMbgxPtJkwKakxQgr0kcifbY9rD8Di+ymdViGqPLGzAO6GYI1KVNyZAhiYgQRgN5L7FJWuShdPLMMoBESDb37/wBMcSvcqQwKgb8jiDjUeN+B02oJVSohZjdVIOmIgllbqaILWgagJO5zmYpPSADiGgSCCD86TcffgtGhIaPiBNIIUQxs324mY5naAIG53mzOUggX+MVIq9UEECJB77/0w5k6sGPwxKatF40bL6R8VNCvAgJVGh5IHci7bG7X26vvHo+TKuKZHRLAaGEEgAgqdzpgk2EGZkjHj9DMEQRvIIPYjb84x6d4ZnqFXyCxZBBFKwYM2i+nVYsomwvbHHOPk0wHimWq6j5aKaQJmmQVtaCHPSsHSSIvBsTj6hlFdVapSOoqJvvAgHqgiRBggRMcYsqKPqeXdlg6QQoiYsbTK3AI474AxL9QR2B5AkH7ywn5xzuYqT4GMvW1FQNLUwslmkX3gIdwNR55HfA6lQHT0hkLAEMwUqDLbcw1u8DBBkwBqspIIU+qA0bncz0kweMfVQAbhiAYnkkCCL8e4tfE1zRWkAoKaqQiSwMqxUxBaeZIv98YguWClliodLayG5OqfUPzgRbHwcu0izH8gfcGAtp95GOUNY3K1DcxdoMDmNr7RcyBMYdPoVnzUKlSoTSDVIY9RWyiIMCZKjSDCiSSPucddA1mTA0wzXUwY1Txv+XfEKYAYBXZDO6A7kGVaPjb+mJvSqAEmNSjUAxkEb3JvIIiAbczh8NCu2CrVGTpGrzCN6RJVTcSbGY7e94wt4TQFJQh86qis0O7amBAlRqLX7yNtuYwzUUi3oLKBKgzqIJEGOgbEm0kYgBUpoirFQ6uokEGB9oaek8Qp4nDcRoVrNlv/iFaNQAm8C+2wnabfOK2rkGZpUlSJJOnVvZryDMAKePbE6NUgFlVm09SrEAmDqadxJOC0666VAWQ7TBBiTECPmSYwt5B1ZS+JUaaI7rSjUrMCoAkKJClzxJJMX2vioDM1D/4daDEBGq048tukFgULmKgYtYs3EWvjS57wpXC+aRUsNKNKh7EatIMEgxAERih8aq0lsUVyIHlorOFt6YkSxFwCTvsdsPpz2ukbkd8Fro9lkREqy6WWQSJEkFTBAdWZTpa9jg/jHhOoWXUY52/H+mKbK+PeXUXySoRlI8urS8sgFtQDQQaYDTfSwubXxsfD8/Sr0wyMr9wrBtJBggx2II4xb0U8xZzylKDyeV5/wAJcMZ33jthU019JN/7+7HqXjHhiMpvpJBxhM54SQekagSZaOkEe/f4xXSn1Idam5DPhHiFRsnmKMNUXSGGx0GQNpnq0xEbgnGNz1JFkVANrqbkD3H9cWVWoyvpao9NSYfyhBYR6QR1Naele5uMd8WztDKNoy1J1zBuxrFaj0yTIAVRo83YyQxGoCTjtclKKZCKcZ4zY79PCr5Ao62p+YTVrGso1JQTR1RZl1OulE+0QSZF8XNX6joZl1rPRr0aVJdFGcs5p053Z3QMpJjiQJ+1GMnkslWer/hkdjWqtrztZzJAF/UbQi993aLaQDdfVBreUqUOmgkIwDAG4sCBY8FiDMlRziUI7m5vhcFdZ8QfPZHxmkwqapDpMIVMjYEAWuYiSPm18GyuaSF1MLKYg/ZNyZ2CnTMiRcWuMYqln3oNqptImSjjUpkX6T3sSJvpGLah4zl6oZnii4I3LEMS2qRzI0gQDt90V9Rif46apMdz/wBPUqoZkinUB6heCbGIgRvuALkSO+bzfhlWi5V0KmYB4M9m2I5t7TjT5ejWqbQyiw6dPlwSArajdmAJAE7C+AfUvhtRqKhy66pNyN7bA34FwNtu+A0mrEW7TltbM1ks6AdSsDebXjYzEi9rD47YsMxROZqVFAWUXUSTCx03EieYgA+kxOK7M5Z4VdWs0wVUOeJmAfck4PlvG4QjkA6yu5IEAuCYJG0x91hhDquyupveCQYNzEEj+uGMtNid/wAsLJSJJYwNVhO8Tb225GGaS3AmYwkh4vBeZcTzj0b6LLPSgVDIQIFsq2m+0lgCLzM3+fNMsY/HHpX0RmF8oyJOomLmQbEgRAI/kTjj1CryrNCrgwswzCYtAJlhLTtuDadsRPh1E3/wyCb/AKtf5kGMcFUVmJEExcBQSSYgzuTfnpscWaagItb93+m+OSKfROWHkp8vVLg8rJGoEASADwZNyBHcHCVKkr6iAqSYDLuObfvAAki9t7Ya8vXqRVGmLHiJmI5MyP8ApxJ6mk6AqpJ6mNmsOI36TYHub40aLMQaiXAvoCnvHTABGqOdvfvfDVKottAgLe3eJn3BJgza+A5rxJGpErRLQ3SVgEkAKFMxPPP2cOUg5cNKIqrBpiJII+yb8iw3j5w9WLZHxWs1JFNOmxDnSSLhbGNuxliDFoGIefLEqPSIMqSouOdryT7QcCam5gg6QSSQX+NUbDa+3ecfZCrTpVmUk1CNxJJlyWm+wUk7flh8C8Dq6S7WKITMyYaBxMGN4n7sL/4tCq9XU14O9v8ALaAQN8TfO09S7AncWJUgC4EWgQJnk9sfZplZihAUNoJMCIvABuDEtv3nCcgGqmaWADYMd7EmTsODA78Y+yyswZTTVNEaRq1ahAl4a4M6ha9hhWnmKZB0sGSNIlQQurpAsPwJk79sRydEqoE+ZogF2ksxEiGKgEgafYYa8ZFaHHdg1tY+zDAmbySOCRIvhTPIY6Qqm0swlhwCBG8X35x2hmnOpVDzEmRIaZnSZn2i+2EPFfDaQVSwZtLh2RZLmDMDSCSV1OQomTIxNRtjVQpU85ZKsqrIIZ1BLzEllglj029u2KlfGaBrNVapmAwaBU8qnoNpIVQ+sLceqSQBEHF9mvD51Bcx0teCoBHAg7H8MUVXwPJUtRqVajkmyqwXTt/1Tc3nF9N+f4FdDua+qsuEFR6laotjGhFFp9StJItEH+uMvX+u/C61VRXy1WnTIMVAzStiJCglShIjpj4ti0y/jNGgf/h8vTBAs5Gttv2nk/2cHzH1lmWWCKTL2ekrAbHYjffFNODUrd/uK40vagFPKUaRWvk81k9C6lR6lcJGoSZHq1BTtA5tfFH/AOFomivSrpnMw7MKaU6TAaxHWrP+sVCTBgAvA3xa183VrL66VMTulBA33FYMex3nFZmdOW0VqVSK7uqkwWYJGomLmWIB7AzuTOOzY6zLH6E4y2v5NDl8mnhuX0lg9diPOaZ1MpOpZsfLVibkSSs8DFJmM0nlmGliSSOBO8TzIH54Ur02quWo1qVWbmmzFKo6jMI8avUDM9+2K2rqptDqyH9lgR/Hja4xffiksElpZuTtjHiSJVKjQAY6mXc/dtN+8bY5lPpTXI8+jNv0eoh4YG4EQfa4m0cT2hSuNUhTvHqjGycvmalOnXp+WFVRQCrBFoXXzLAKQOxFhgKNhm9iweb1hVy1bUJRx6kaGB+blZIOmcajO/UNPNIpcvrMLJA0Ag6dKAdSJN7ltyLALhb6h8p/LXzC1SkSppmkw0kH9v0sOeN4i2KrP0AoQIxuxnmCbn+OFbrAy9yTYzkfDkq69dUIySANJ0kjsRMEgbX6jG9zSVMuNUEib9Q7Rs3tGGT4kUpoo4LQLbFifmP6DA8tpjbff57/AO3thCq5OKGWFI4sbR/ZwYL1T8j+H++DUEudQkE9vz3PM9sQomXeZgNA1bnY8W74SXA6HaZtj1X6YyD0qFBBDM0tUSLrIJB2mVY6THe9jOPOfBfDvPr0qOrT5jhZgGOTY2NgTj11KT0pTQGRQFhVCMY0wQAIAPvtH345NTIZPo5nECOoEyDLwoFmI55K29rnnDNKiY/8t7nqJEm+EmLa5UEPJXSWHp1ALU9xpglTew5xyaK9OhHgxqFNrxbjHLud4A1hFembQp0EKzqSouWIGkgib9R4EbxuMSzas1QaWMmQY6jabCdhvIN5I9sAy53ooVqhQG1iTEgmLcxpiDbtiwWqArkmRKkgNYaVPT3JkyfjDJZLSfZDJ5o+WQDqp1dzBBsJ3J6REW3viOYKgMKRUshsJILTDG8b+kk9sSytUCTdhJamYkegTEAjYkQbm/bCiyhqBHbp1FkAuJOrpZhexUT7EcYdfIjWR2rlaZIqKxIVWBB7ObXNyLfgMfLSpaCwWSoDRFxf7U9z87d7YhqshuoAEAAgggxqIEzIMAffiWU0IzaoUhRqbqEzq0jjpmOefbBSXgWVo5UplyKoOooJQxYnTBCpA3WwB2PfB6WZcmWABCxAk8AAW2Pc8R745lsuBp0KulBACzpNogAEg8/F/bEkyqrT0gBB0gndxNjYEGfe9zhXkZUkcoUAUUCJ9XOlj6ZMbgT8nA9BXQxAcmFkWm9mtcAAXwbOVtJX7UFQw1AaQeF4Ynbjce2ONkwakOymWEAfZgWtIJBBEzhXjkyB18szIQCgLGLCTB02mbkkEE9iBhrKZrSo0nUBGmJMSdyBcxeBHfAMzRZqkht+mRPSBquouJuN5tbE8llwDKaCmtgQuyiWnYWaTsftYylQrSfIl4n4YHSAbvOgGzTuQOf+4xgs1kmVirAyCZx6VnvDfMWoTqYlCjREwTJsTE7RHbCWf8KGZJJBFRQBqWwO9omZEEkxvPa+g3HjgKlTMCaO/H9McZiB/PGgz3gLA8D7oxX1fB3m+3cfn92+LR1U+RnkoswPYfIwuuVvO1vwnF9U8JN5H5YVr5AjqgkAWN8dC1ELXkpa+UVgZEzv7/15x2l4hWSASKqAyEq9QHw3qHbfbDvlTsMQq0u4NsOpsFJ8g8zApCvREaNPm0SZNzAemftIDAIsRM7YfX6wNZCCYZn1kgkGdJWIB4k77HCVJKZ1irT1q6wGWzod9SH7J4PBFjiqqeBKDqp1HuJ6yNXc3W0Txii1PJJ6d8jmdafkb23OFWrnUV0Wi57/AJbj5x9Ty1Tkavw/jjlZDtBGBaGSFa7SRA/2+cdU9hyN/wC98HWlPGD0soZ2wHKh6PqNOQPx+PwwRcvH3nDiUuBhnw3w5sxXSkkBnMSRZRyx9h/Qc4hKdlNtF19CeDMagrmRSpmN4LkmCB33F/nG4o5zUxKamUX1Q0nURBEiDY30kwOLRgHg3hYoIy056dK2vpOkAmSSZduv/vh2lAVhHQTAknV1eqSfeBAjczfHM5eeCMs5B1KZQs1Qgj00zHVBgEWMkzabbDGX8RzdE1WLZ2vSJM6EpMVUcAEEAmIm2840D5ioyHS7PDFWA9RsxBi2qQFtz92K6tRohiGy1N2BILGizE+82m3sMJHbd/2F2kS8NlXqAFqlVwGLSP0agSJWCCSIUT22tgzVFSmKarGpjq0qZUmxOwOokGfecVlNvNqMhZkDGxptCsQAdVxux6Rzvxh7TTdiwYppswNyyReNGzSTc3vOGOiu2PZZyzBZIUAQLRC+1o9Zad+kC+IvlKbhwzQFDKBcBjaTa8AbfJNsLZQsXIKBNBkdRusaQTeSWAEibe+JqoCuxAOoCNIAtEc+wKzbjAuiddhUyaqVCsBI1ECSCRsSdzYW2vOB+YTTJdBpCAwQzQAYFx6oF5vecDyQWmENtKkhYYETeNWxJsJINpOCnw0aYuQoCkaYMDqIHUZBJvJ5wUwUfDMfpVYsSjAKQCLMBM7QARx8YszSYUy2gB+plmwI4ExIPEwdxhSjlVVLxNpOmWNoE9gPbj2wLKly511CgJLKReGNrH9nmDAtjfZrGspqIDadIgbiCSLRAkkbERExhivXCg2LahuAymd7FhBvcz2wpU1+YiJOxLN0wxhYBIuCIJtbBctl6hbXqn0gLq0gQZ7f5pJPHvgZtCt2sjJG4aZANwDJFp2PsPmcL086yjqQaSSVVeFIuXkiDMkwO2PqdWCGdiAem8ALcwQY+0YFwZGnbDFKnTchyglNUN7xB6ee3teMZ+ELflARSRWLawt2U3PB2jYAC54M745nfDlfRJMi+7ISYjVqEEWk2HttOO1PDiX8xNcgd+h7xdYiIJ44HtieVzG4BJUFwLG51ENYiwJkjgjaMLdUHLRKmQw0FbrK3uSRAHJMcye+KzN5PSSdxMewkT/DjFk+WDP5k69BkXiCYgiDwFIgSLtiWazOmmzMHYIC+n1EiJIgWke57xGFcUzZTwZ6pQngRzhbM5Aae/z+P9Ti5zNFdJZCGIsF5NwB+Jg+38U0rhlkbEdsI3KLyUWTMVPDBuosdh/IfGE8xkL9o3H8sa2obTAMbQMVAVKhgWPqggzE7xvxi0NZsZIzRWbKDe5xBsgDuPwxpquUJN7e0YTbw8yfafzxZaodpR08mBtuMSbKQOdsW5yHH9/wxIZUDB9UXayl/wAKPxwRMtB+cOvSAE4lkfCataSkAKPW9lNwNzvc/ljb7GpIUFPZQJJ2HJMfwj+GNf4D4MtFFL60q1QQoUEMxg7NtpCye03vi68M8FoUfQpWDcuxk27jqABnjjBDllNZngalA0mwnvJEyQCTcA398Tk1wTcrJ5bJimqIBqIljAAF2JFi3q3EyOTbbE8yyqkVNUAayG3SCW4kK3vyRiVemWFRTaQkQYiLgtB5kAjkb4RzmSIiKkGdRBUqCRMKTIkz3+dhiWAZfILLO4aWqLUBcsrBJBBUgCx9UMCCBuffDVGsdI11AG51LJ/ECMJ1IhCOrq1QdJFmM6QI9EqJ7KeRivn/AOSdpsrNv/m5xuRsha4ME26gqid1I1SQZkW9ICfJx8vh7o4VuA1SxkMRBlWAsRe2o8dsRpVmXzNdOSWBLsCT1CIUbAGwPPe84Nk6bGnTWoyhAiQDJKglluYAJIPpG3JM4cdsN/itLgupiorFVIkEhl0uHFl537jDFPPhkYCmCpuW3gg2Go3U6u0m2E8xlCKakatKvDK03IBOw9Q2IjkTfE3EV9ZdUprpNlN2AFiTfRB2EbkzjKTsDiqJVKdJTfqJOvy4JhjEDTwRpBEC9/c4aNEJcyvAh4Bb1SBNj9mTfecK0arM5bZgWaJ3NrBgNriCdsHrMyyhIUsNQAkkyTIY8RIHuNxe4vAruw+joVmQhVElplRYxcbiLTsbRj5KZC0wCHIB9XJkGwttsJ2GFMy6JIkU0AJI1wQNUEdQ+R/TB6Cx+s0qplSAJkcReBI3POC+TBDlyjyggzK3mZPEmI+ROIV9aHUWLNeVYAC4LMqybTfj2vg2aV56SsEQADc8zPeLxitoaammoKtRxIYtpMgg2En7JJPJNsZeGD5LohB5TaXYEEppmBaQWMi0EAD4wGvR0ywEjosAAxJbZjfpmCbxdrY7SZtIQiW9K+WLbm5m6xMxxuTjnmK5LqVNoABg/wCaPui+18K88LAD6pmCEAMAPNNR7Cx2NiYibereBOGlpEIhJXVuwkwDF9MzI33jjCVJENSSmmo/qBvGksQBAm8m3HfDVJioi8veCG0rG34rAtuZ2wehWLVs1p1u6lKakkyy6dSmS0pdSQW9ZIIVY3wWjRiGiQw3I7k2JM9JJj47DC9SgjEal9MR1CCSQTqIMTIFrGx3m7NCgVvRpU1Ujt/lGiOZiBuMC75D0Dp+Hoig63JJEEASw7AC17DiYwpQWpSaoWppUSFCpTpgFY1C51RpgQINiDwcP0qgKakDajvqBDX26WIgwTtGO1GYsFglQbknqkXWJBkRM+4HfBs2Sh8Q8Pp1CfJZkJX7RMAQTIGnrJIAsecKZHw5aFKmX/WVBBDesGBKsNumeLb41Jp1GDhYZgSQLQLA3i4Jab/B9sDzdJTUR3VS4EKCR1MZkGdu2oX9sBq1Rk6KLxGkKSB3/RgnSCY3iYO8GL3i2BnwuovUQSGncrAiexttjQmgrAhhNNRAuDq1CDOv7QEiZuMPmONr7WjjvPPBtGJtJD75UYirk6hhlQ6ZiTYfdJv8jBD9MVDbUig6jMkiBNwY6iYm0j3xr8rQ0IYEgCVEkRHva3OBoadFZqsF0odRWwAAMnkbcke+GiuAObZTZDwHL0gKjKrxfW7faWODAgmD/wBWLELoWSKY6JWwmWliCBM25W08YLlgHCwQAxvwQfi83jbAlIZ1Eh3kE9XSoE6ekxqbi0fMDDtvgWryRpNaFABVtBMmFJ7G8n0mRxM4Nl8kaQAdzWKSSWCllYzEGBPsZ2xPzaaXnbiw0mY9O4B/C8zzitzNJmqAhqp0FZgwrArJBAOowQBJsSSL4CYaJVcwoZ0akV1AvrEdQ6V1VbiCCQqgtJEwABGB5rxGAwLrKaGAZgPtQo2BiDwY3FwcfN4YIAf0yCIBLwCrLqLTqAjUL9pwxR8JRH1UkpmwgOdaqDEQI6QV4HYfGMkbCEKukozeYxYIAyR1Aixc9V4KTpJmB7jFRnsujOS9Uq0CQZkGBvAicaOhTp0gdmMyQKfUIJa4JJBBi1om2KzxChmWqMaTKEMQLWMCb83m+M2hgeVzdMQKgMn0BbtJhiW0EGRedWkQVv2fXNUy1wSoYVLAkaJSRudTzrJ0gLdfnFN4F/zjfvN/FMX+U/Xr++f4rh/UqlSC4fLEctn+npRSFCWYHfQdUS4AZqjKqzC6Q28jDFMg1WVAFBcgyxYkTAJJUaG0aSQLX7XMKn6s/u0P9WJ+HfrKn73/ALBgSnSqkBLuyNLxCmSXprOpWKWY2NMQWGqNXmm0wdKn9mcGFVWrVKZXp6QBq1CzC5UaQGKj7LMs3+zen8K/5c/uf+4Ytq3oH/R/HDPW5whXD5ZDNZsaGYJrqSSWJdNI1PA1Q5DAeWGmFMtEDbtbN6HeoUBBK6CJEqFUMLKxgsCZiIIsLnFtlf8AlW/dX+WK7O+tvgfxwNSfwv2Dpq3TJUfEaT6WYCBBEGbNEgRxpY9jPGC6QaSkUiqU16QAF1N1AkamggtpjYgTMYW8b/XUP/UT/Ti1H67/AKV/liikoqqROSzgUrZg6ZprMEhTAMEazpjWDcFBNxZieMFoBVOnpAV4YlpEFn1bNZoIN7KSdwMc+xX+T/DAshvS/eqf6WwPUSr2oDjh5JUm0dWi8621ErAJQWgxqC6yZFyFvFwLLVLEUzqV2RlYFmHWKRcE+Z1MZqgFYQdIIsZcz/8Ayp+7/TjmQ9Nf/wBWl/BMb1f9UBK+wNPM6xBTTqCgKQNauYZzZ9JgMZ08oTLSMMZrOVGRwoGrrIhwZlaqpYtqB1CmYghTIExOLDPfqU/dP8sZo/8ANj4X+AwN+1cIyW4sh4gSStMRGtULLYFSVOohwLkCFHBEkSMEfNM+oBHpjUFmF1CSB+0eDJIEdO+M7m/1J/fpf/sjGxyXoHyf4tgLUXG1DuNR3WJV8uAHkadQvcRMWmOSYuMDoUYYg35tzBY8bHa5k34x9V9A/vkYcP6ul+8f9QxLtv8A7kKApTBBBgpE9az1EcTpUgb6QLEYDXzbU9KmCIIJvM6ekaQpEG+7Dixxar+tHw38Vwv4j9v95f8AUuM12BPyCShJEm4ANybTaItKxO+3E47VpCR9prxbjaATx3FzfE32/wDq/wAjgdT9TU/ewsXbQWQyuYUFtOiHGokEkAadyYBAGwHfthFTU1KUAUeskgz30gRJMQPbnEMl+rX9wf6cMUv11T97/wBqYLSk0Mm4v9D7NKOgsoBJnUNiIvqPeNgeRbA8kj6zpZUDLDIqibTBkFot/C3OD0PTV/fH88GpfrR8D+eFTt/Yehc5EhgzNqBUAhYC7tAuPUZO0xEWwsuQanUUodTaALhWpq2rSVkNq1RpPOw22xYeM+r/AKn/AIYBW9B+P6YLnUtoiTasBn/ERQRzUFTomo5VSSRrH7WmPuNwpuYxWr9WI1w6doLyQRYj0cEEYvvEtj+6v/4mwtnPWf74xSaUZNGhK0f/2Q=="/>
          <p:cNvSpPr>
            <a:spLocks noChangeAspect="1" noChangeArrowheads="1"/>
          </p:cNvSpPr>
          <p:nvPr/>
        </p:nvSpPr>
        <p:spPr bwMode="auto">
          <a:xfrm>
            <a:off x="152400" y="-231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12" descr="data:image/jpeg;base64,/9j/4AAQSkZJRgABAQAAAQABAAD/2wCEAAkGBhMSERUUExQWFBUWGB8ZGBgYGB8fHBwdIR8gHiAfHR8cHigeHhsjHxwaHy8gIycqLC0sHB8xNTAqNSYtLCkBCQoKDgwOGg8PGiwlHyQsLCwsKSosLCwtLCwsLCwsLCwsLCwsLCwsLCwsLCwsLCwsLCwsLCwsLCwsLCwsLCwsLP/AABEIAMkA+wMBIgACEQEDEQH/xAAbAAACAwEBAQAAAAAAAAAAAAADBAIFBgEHAP/EAEQQAAIBAgUCBQEECAQEBAcAAAECEQMhAAQSMUEiUQUTMmFxBkKBkaEjM1JyscHR8BRisuEHNILxFUNzwiRjg5KztOL/xAAaAQADAQEBAQAAAAAAAAAAAAABAgMABAUG/8QAKhEAAgIBBAEEAQQDAQAAAAAAAAECESEDEjFBURMiYXEygZGhsRRi8AT/2gAMAwEAAhEDEQA/AN46MwW40kH3BNhIE9osMLZo9NMrUK6QJAWSQPzjjEKtUFTdkabsVgGYgCO52I7xgnlKWeCAVN5EGewA2vb3x8vT5PVJGKgg2PEWI552tE/OGak2iQRMaeDHM2iML+eyhtBUsyHpIuCLC+wvjmdoVxoK1FpXXWBDAqbMojYn9r2GGjHtsR80By2Tq00ChkB0HUSBq12uqx6YnneN8OZinqA/SEwNJCwpaN5tIN+IxNKqGQDqdYDRfSRtJ9xB+/HGK+YVCixkH39zYThWmC1yQylONV4Vib6RqUaQIEjq255OCLUMAkBh+1/m5uu242tiAIkgM0AgkkELe1jz3McYmiqpUkgXtBi/8DeDfDCs5RqMIR2Vni2kgfff2m4N4xGhTpUmKq0iodbFpOrUb34FuMRZgSZ6F9OoHqHwd5mYxNspLaRqXqtf7KwQNW9+T7nBXwYYSpcmBCiZBO07fItxhejSYBWbWqtcgmZP/wDO0AgYYqMruwY7mCoMj22B3298AzNIGDsvA7DfnY/0wre0xNcyfXpAiygyDPeI++Mcp1dV9QkdxH4nme2F6ShRUZgdKqTO5sJkDv7DDOQYMynS3Vcq1jsO4Bj2N8ZL+QvA1BMi9tidwY2B7fOCVCYAaD7CO827x7YDUCoAqggc6STb3POJLEBkluDYHftyP7nDvsX5J1VsALA7gf1Hf8scyrhgRNxx9r5g98dRASN789omebfdiFanLDp9IF5I32Ei+FvtoK8HPOhWsSfuFibe0jH1IsqmSCCZhhMfHYc46gABhiTMEAE7++BVKhmFgC9ib2NyJ4jAyuwchhVJWDo2MNIgHjYyZvhbzHkAQx+03pExciZubWP5YjmswFA1kqIWBptLEKBIkGSROGZJEGQR3vFu8D8eMNJNumA+TMgARseOR7X5tgJUXGoi8wtzJv3kEcCYjH1I+bpKsCrBYY3BE7gxpNu2IdNNdCkl1PqAseCSe+FSffAWiOYpMR+jkN3sRI/r/LEHpgAgm5G2x99vkGBhl5kEmwOxYRPc2nvscKVl0vLqQsSDInkQoALGYBniRjGSJtTREGmxcQsXj9r4k95wumYA6YLMTBAvb42EAicTq6rXGm+r/Lb85kfxwBqHmEr1Cmpl4aP4HfiMB5YyVKyGkEk9RInzAGBgkiDM8rcDnjEqebFSkalM6z9jUSF6WiTYE25774danTVbICTB1bEgGBqvv2I7Yr28xSQRxJUKzGSRCqeSBJJOHpAsU8RqNNJS0E1AFUC0hTq5iQsmLzGCJkWIldMG46p/g8YJ/hixIKw89N4Gxu17HYW3wrXzehipq0wZkyzTe/BjnjBVsakB8c8RegvmeW2YRCCyjdEW5gEwzLvPB+MD+nfrPLZpVCPqqEhTTNovq53UTG98aepTZgwUhSBNiIAtKkmxk4w/1F9JZbN1HYfoq+kAPTtLiCJTZh3O+18PDY1U/wBxm30ahKTs93VkpksEiQJNgb3Y72gRiWfBqOqMtUCY6RKGxa5AJCgGJMXgTjy7KfUniHhU+fSWrTqdIqmZ6WEjUNjxpNr43PgP/EXK5oaA5pOSsBh6tRkqPswDyeMVloSStZQkZqzT5TIICHplQHB1jhiLCTYkxYziGaqqmoltWoiF0mFvpkxJE2JJxI5Wm1QvS06lW0i8x+F/bCVWm6kyAwkD1WvuCZvG8e2+EaXBtrscTNgzMmygkiQDsFtabHfvjpqJpRSQ32gCsEEfs77fwwtkW1J/5ukSAYuQp3vcidjFxBwWqGOpacBdzMEN+O28WxNR8geGDy7ioEPYkgNxGxsYn+WGKjAqGJEs0XHMWnmPbCdMqwi4dr6QAVtA3HM7jDbsDIKFeqFkXaN+kGwvM+2AE5R1QkAreWk/PJve8CO2J0ajeoMojgtJBOwM7m+IilDFrBhK8bcYWfzUI0gLR53JabX9rxBn5wKXYaJJSQ1AwnVSlN4PVDkOogWMEE+3fDtMna5IggkHb3tOx/HC9SoUAMLqk6gphxCcA2M232wenTlQBqNuSTae09u2GrID6nmCbK0hmIEdt5UkeqNRjAaFIEgaNwVLA7CTfe++JV/DqSlWCCU7TK73g2EiI+cH8qzFVBMjcAMT7ce1sagB3J6TI0A3Htxue+PixETBJP5d9rHAcuFQEDUzDpktqJ0yIOomBvcYll2YIsqELKJDGTO24tG1xgNJ5RiDZXrDwhYAqTcHTc7jgG5+RidQq87bWW9p5PEzhU5qQzRqEaASbWMRe5v+MYZFSdWsrOkTaxGxIEyN+TgLOGamDSjBVRvHUoIgiZm4JB3x8admGogg2F/Sfc7mCRbBAdKaSRI2ImN4E3N5jH1JSylmIAb0lpEH5/L+eHjHpCgaShVCgMNIIAO4A232AmP4YID0jg83t9/YcxjjuGuxJEXgTAvcRPMXnClDOrUJUSWUgMP2LAw397YTa+UNaDUwWL6tOj7BUwZ0gNPG89sRptFiLC2s7SBPFpg/3GJ1cudJJmEvH2tv6dscy+Yp1hC9Sg7Lvq4Dci3t2xtqu2Zt0AUnSLyYvAiQfe3HvbC2cdyo0jUQxbeRYGwmAbkXJw6coFDKTUBJJjVPUeTPA4AgYXy+a8kL5h1yQtgI4BI4UHvcSd8Chk8HUoBl1SrVCsMQImNgZvYk9MmMcL1dqbEOxHBMQJJMkXHBtgj1lV1IWQ0KeQI9geTPviGaTWW0FO4BMC5hhPqBAm08YKWTV5F6NEhnZog9d2Mg7G4ssFVNpBLHtivzGTdnYq9NQWMCSIE9hTjB6OUUl1pypB1AKTDH1ab7yxAMW+8WJSy9QCGCsZMkoZ32Nzcbfdhk+w4QLPrUasKdlpaQAROssCTGkmL974taGSiWCrraSTp0jjeD7CfjEK9NRo4O0nYRf598HAZVkuZjqMb34+RGF3Wh2qEPEfDi9EqpV1AJZiQQo2K7TqbV8GL4898Y/wCGa1CWy+mgZsGJ0EQSdU3U8Qoi/vj0lYq6hTYJ1CWUAzpaNJB76dNu+JZqgCF1qT1gLbYkbk8Cd/YYtDVcPxZOvJ43lfHc74bU0VVYASAHkoeOlvusD+GPQ/Cv+IGUzAC1NdKox0lGA0GexFtOrg4vM14Nl2B82Xp3LKykgmNMhNifc8T3x5749/w0Ckf4N2ZtRHluAABFjP2Sextjp3aep+WGKpNHo+Xp1VqCKkMoXWFH2CDEXI3jbYYUz0IKcB3cPEpMTBuxmNG/zbHlfgP1dmchUCEWWxpVDKmLHSZ4sLWxu/CPrbL13BaKDvIZfssxIgz7Qb8YSek4rAVlmmyJDFiVI6CJJgkjtPc4Pl6g0qGMkrqI1Sb/AHm1v5YRyWUKvUZZdmJY6r9gFUne08cYdpZYMD+jVbwRaYG23PaTzjnbTNTF66+bpqAkQdRW8FI09UnpN94OwwxUy6tAI1hp6QLACOo/fMDvgjoNWr0qtuoAxufiRtGKPN5qtTqKqfpVYqzAqCqCxBg6SrQDCg7kGCMbGWBZwi9pgnpWZkiIv8fkThmmQFgGAbH8vT7xx74qE8YQ09dFqbM0lP0vSzdiQCVMzICk72tipz3iLMwI060jYkKf2zp+0IvM37YyVfYzW40S0V1kq4mDNrH9kCZ0hYMKD9o47BfQUOhFPXzIMix4IO/Y2xm1qVhUY+Ya7hVLBSw0K45Q/ZEEAjaCDzg+R8QdkY06vSYNNSIJ1HSQGFiw0liBN2Exhtttg20i/ZmGmApUE6hfUQATf9lp/u+JUcwsRupYKWiQQDcR3E/djN/+Pmn+jpfpHLIkE9VyFlie0SZ4M4cp1UpK+oSP0hdSSTMF9idhfa17cYRYGatDucpVS4AMCdRaFCrHYGZP++BU9ckVk+0eon7JPT6Z2gTtv3EYAv1AlUMacysDSylYkCzA7GGH3X2OKal4rUZPMauxKVNLPKGm2qbMAshAYiDuVJwUvg1M1Plqxm1RSYWBAO4ItcAWvhpsoLrDBdIUgSJteDE3Fpxi1+rGpsUrBpnYWgQYFze+nnbGn8O+oKbkzUU7Ce5PaRtvgbWhXFk6mRqQAHXRMQRMWMAcnt74hSpLT1BTEkMbx8yPftiw/wASpOgMP9Vp7D35wOvl1WdVwwuJgHe4mRO18JXYqxhi9GudHmMG0iSBGwv9/sD7YnRMBiqySJH/AH7jvj6pQYkfbAGoFniLSPykXwKlmCFEpuf2QDGwgTsca2hsMnTUMrEtJnq2nbm8WMC+EK70zCmZPUCRdJFySJC3tpBvvg9Xw2kzaixY7AEnngDb+kY+anp06gSpEEcA9z3+cYIoqleYkdNNTJaOkuJuCbRGD1kKp0kTIgE3vsD2kGLY+zVAeqJkBZO6qCT8i5N8Cqs0AaDOsyQNuVubEiI34xvyCnSCVl0atJaoQCVIgdRmUuAQJEnsScATxinGyL7XMe0zguRUixOiIFNma0ixJJ+OcKZbxOqq6fJdoJBYFgCZMmAOTJw2WCkwviedZaRcqzaYDaBckG8A7CY3tAM2wxXqsNTKQ1QAEXt2FtoJ0/2cJ53NVAyhVDeYQCx4HAZttJAaMMUKBZ0dw9wrKpACI3DEWaSQDcmJ2EHGSwMwuRaGbXqY6ZZtgWA9IgyIsTxPfDHiOX1gwATcKzCSC3IG07XicBcstSXqKqxZbEs240nm1vi+HgAUBUDq/wDu1Rz3+ZxqwI3mxWjUZAFLFyqyzMQNVxEx6YuNr2xDNU1ZhMWJJuRNiDqi8Xn5jEzmJPSswJJjci2k94/nj7OuQAFQu7yoSwDMQZkiwFp9ow2ZBKfxPwKjmEFFkFySxAgiB9nt8Dc4898d+ia2VTWsVKTTAkkgb7kX7TyQceof4ZiVYsdKmGHLACe3UCZuDaNsFz+V1aGuBAMbabWU32Pt9+HjqShnoVnlv099bZmhCpU1qJlKnVHeCb94E43nhH13RqxICuvpVona2/xMCcVP1F9GpWQ1OlKokdKAar2Ylem+oAT25xjM/wCHvQYpWUnSY1jvAuDHY4u1HUzwzWmeyZTNB6dMK+skFiWAi4NuCCCfj27TzVLoJvCk6b3Le397Y8q8F+pa2Xsv6Smd1i/9++NZ4b9aU6wB0xVIhovsQLAyQY7YjPSleDUkZ76irVvD6zVqBHlZklosVD7spBBBBEsDHpJ7YqKH/EFz6qNDVM6xSAae4IiDFpGNxmPLqq1CqaiJVC02cmCrz0teNJUkTwykgjHlniXhb0KrUqi6XUkEQRMfPHY8469OMZK5LIIzfDNH/wCPPUzDVldqeoRYwQO0i53Jnckk4f8AEM/VamqdCqH1lkUKxa5kxySSbRfGTyTRfF1kvFRENgSUlwdCUaNF4fn6kl6irWeBFQllYQZXUFOl4NxI4xfZZvOKnMBkcSAyqGUqQAwYSDzOM74T4vTkq3ti78O8YpqeppMx7f8AbHNKU7yhZwXKLjN+H+bmEIAbSrC5K6wUC9XBaQD3gCDEjGaq+F0Q+ZSi+ilXjSNBhHU+kmLAkQZuCe2NVR8doEwWFjGF83lcvWJkKxN55kbGOYwd6Zye9Hn1NGzNJ0J/TUJsY1Mo3A76YxVUMw67HGgzHgtT/EVjQd6WZs1OkSPLqsNZKieoF0SR1QTIO+KjNZXzaAzlIMEDaK6EQaVSw2n0EmO6m3xWKvPT/s6I6iL7wD6yaieuWBXTvsAIGNhlvG0qUwyBDydRshgTu1zvfYQceRFyMMZLxN0OpGZTEW/DCy0hm0+T2sspurgemYiFHHEbHnC2fmdIdWIaRG4bSJ36ZuYNvVin+n/quhWVadQeW4jTABDmCIFuxI0n7tsXGVy6IwIVKes6msOomxLCbNAFuwHxjnlBRVIkrsHRr3NwxSCZOlp0mAf9sc8pmK6osZK99wLyZ7RiVXI8XVtZ1MD6jAMntuDYDbBEzApBhBaex4JkmTJ5AAG2ET6CJUUcxZgZgqWJKjeZ7Dt7jbDdPK6dgSI1f5gwkEs07+3bBEqH7UjzBEWkHiPyvirz+dfUtLTLVGCa5VbQSYm0iCf3QTvbBireOzN4yVWYYDMn9PpcfrBYFIUFZlSCzEyJjf4w/kc2tRA4pVBM+krG52/R4qqHknzKtTUXDoCw9JIJUKSOo6iDFsWVGvUKg6UWbkaaiwTc2MczfnfnFaSRrLrTTqqwEOu0TYEEiCRzv95jA8ygIAgEAkb7rtcqYteQcdrU2Kg6ICkwoIjiGhRbv/GMQek3lBRpn7TMeq/JAtuBGIDE6gDK9Njo1D1KNjuo+6Z+LRgFPJEFTLSF0AyGMBoDzAgsbkbbYZy8GkNIKxxAG/O0iADE4FmqwUAkwJsBYkkwJm+8fie2G3dGSDVyICyojtAv8H4mPfC61knzNJWoekjUSOwgXAk8xhijRUhG0g6QZI7dl+DafbEK76TYmdRJ0m4XYQYmNhH4bYORboGtVwqkEBYBFpk8GeCJAwZ9ZW0GBJEXJOw1E2g8RfvgaBmvFkHqMSbkDe0n8rYhnkpspMlAbMZhiQeex7b4Bm7I5nxVgzU2g6VQqF+0dyoJ6SVAkyQB3xV+IZulVonX5YVxBGzarBOlbxDEdrcxgub8DqVKbKf1bRpAe5W1ySLTBkTBmOMUHi2VGVUPUU1AZFRoF9WoBpA0mQdIImNIxaKTdgpcFD4n4J5Y8yiwVWMhGnbjiRx732xHJ0adVtNUPSrbqy7n+RnYGbc7YtKeapVqYHm0wxbloPFoMkDa83jFj4Z4C2k06lDzaWv1eZTHlcF0bVqDTaBYwfjHSt1ZRnS5YLwvw1sw85loQU4V9GkkahBdlMMxICrO41G8DGe+vYeorKyudC6nSCC8AGCCbC1pxs6f1Bl6FCnl2C1EUQALs59Id/lTMDb2GM8/0/l6wAp1dDEwHMaQNgX2lbbgCwHYHF9PSb9xzT1Vuzx0YtHMfzwSlU/DcYd8X+nq+WciosgfaGzDhhHBg32thVKJ3H3iNvw3xRoeM7ymT/xZUzt8Y6PETqsYmMHbJ2Aa0wRIPuLmBf8AHHan0/UBDFbFQwIIaQRI2J4vhNqfRZ6lEKfirBt+cOJ404YdR+44qHyTC5vfAFciQfuwPTT6CtTo3FL6oBRHrs0UKoZWQLqLMQvUT9nSXEi4BxaeJZnK5pvPoHTVemwr6AR5lLUEbzVIg1FB1hlk9EY81o06ldWpJcnSyiYvJ/L3w39BZ4DMMtQFqXlVBUI2CFTJk7AWJ77fJn7dNpElpqU7QB67dSH9ZTZkYRvGzCbwQJ+/HKdYb4t6XgdB1qV6jvTasdVJRpHSpgama4kBQQJJkxYYp/EMotIjy3NSlA6iIKNyjWEjkPAkHiMFxxYIzp0yyy+ZxtPAvrZgop12cjiqCda/PcQN4J+cec0cxh6hmIO+OaUEy/J7U2b+1+jKEdJ1mXJuIFgBcDeZxKrSZqZWCCwKzYEj8L9+9seffTX1EKIKldVNjLAwYPt/lgCRvMnG6y7q4XyXXyiFKqrEQuwgHq0yL+0/GOSUKbBVEWfTaGIRQ0/a0iViBeSRqmL4TfLtUUKrqVD6oYz1fZAYCYADSJIJY3G2Ha1SmvqI1TCkmCWBPBuwJ7yORhTNZcWHqUtJpksVEjSTF9osq2g98J9BaB5LLldYLgiSbgk6WIJH7Ijg79WJZHJUmpoZrN0jqLNJgRJ6Dv8AOBJlK2tmSkGHWykqCFkg3IbVqkQsTAkYlm6VVXYChrA2bzAs/K8Hg++DTQH7sFgcyHJUTLBmAAYatOi5JgQDptyD7YJmMyFkzq6dIBHTNyoPAkgj78KUstDkg9dm1XgABQ0mY1QIntbvhaktUFgx1ACW0AAi4EGZtHMk3O2JpFC3p0LOoJJFpFx3B+Pumx+9WoWQPrJLqo7ncMJELEne21u+KTxjxyvSULTXV5jEszIdJAJm50jp1RbYLi2ytUa2hipU3BFmBgqQRsIOg2EEEgd6bcWgcchqbNpADC6dJIgmwkRBBVbXmZN8TpEqAV6qo9P2Q5AIIE8RP4bY+y3jaVtKF0NSosimj3vyCRAAA7CY74IIB0oYiN7AhiJ5uRyfwwXeCd+T56oKAEamABi8Dg+xgTAtt3wfPWadIAERIJMTcbdrT3xW16jUqiBQXY2ABEAA79UWFztNxHOHyoA6XC1AA14O9gwWbiRYzgZbyZ0uAOZzoJ0jUzGBAW6kgwx+z7+1u+KDxFlQv0h0ZQKk7lVX9IvSbu3A4JW1saTNOEICkbnUIN4A1c78XIxnM1lRTqLClfMhmhrq5LSAbhzcqAJOCsAMF459PjK1dy1FwGpVBHUjAEHngwRycKqXWdNQ72m0j3iOMb76iTzcoiVHpk03cUyQVcrDEgiTdSqDUDB1RaMY+hl9o3Ht/f549GMqSBFtlMC2rqn44Pz/ABxokpK1IMphgbgb/I/pzhLxTLRBiCZkD/tzgWSqkfERBxeMkT1ItmhynjFY0TRJ1A3BNyrfE8bXsBtEYTo/Q9SF6zTcCVL9SVIkXPqQ2BkysEzfDeTpl4LEGLgRuVDN5YuD1NBjvAtOLzIeItQCvmh5dZg1JQQvQEioSxQkajKEneywOk4sql+Rxy3Q/FGP8R8MqUPUukgSsgML2B5DQLg8kYVy+fZHLI70tPo0sQFsQ0L6ZYHtP8vQ6niDtTSlmURo1ygA6blVCuFEGN9I3G8b5HxP6Q1qauWfzACZp/8AmC49InqAm8X9sLLSayhof+mP4yFcvnl8tjXUvIEBGAKve/VOpTIEGIhiZwpn8tABICare33GeoHvirqVSh0taDcH+eLGlm/MZVEyDINuki8gNa3vaMScn2dcYxeUN5Pw18rqq1FNM+S7rqsWVVMkWJiSoBi+sXxSeHeHMtKnQB/SZkK1TgrSuwBI2kKXPtpB3xsPB/DGqitUAD0AvmZskKFrsnVTp6omC0SBCkWjCXhub8vznrKRmHBbpjRUTYhDIiCQCjbSgNt0TU3tXRlJ6ab7ZmfHs0WqQLAQqiI6VsPyvfviur+IssAb7Gdjh7xXI1VeaiFWa/t91hItvirzL/ZIE/w/L+eHMmqHMoBU/ViCfsE8+3Ee2LCvlalJQzoyKYhmUhTNhDRBJIO2M9TU8mfu/K840Ph2eXympVVLBhAvYRPBB77rf3wHFFLpYDZbMkGNsbP6L8eCMaFSNNQyGZiNLRAUQNifcb48+UaW5iLf7fG2LCjW2gx79jjl1IXgqnZ68CwdYksSBNmChW2jV0MxaAd7c2xCoQKypqh3IMwSJEzEbFgbBjbqxD6W+oRXpFmUFk0qwLSZk9c+9yBETztDOYABDAkGWMmSLq2qQJAhZ/KMcUqixc8Mjmq+hHVR6FkKCAWEHSBcEAkR/XC+W8Np1UDtl6Sk7hz1Di+IpWLIusCmzMQwcww6v0ZVgYOvUh4NwDiIdVlQQQrMBpq6RAJgQRMgWJ5IJ5wu1rALocPh+ggqzE3OowbHcFRH7oIkxHviD03Cr1lgbkJA3nqlmnTYWBOxtOGM2pZXXUVAQQQb6v3heDEWtY4hlKmtGfZFnSDEuBeACbA8TyBjJ+A26F/EM5pdvOVmmEQjrZuqRI0jQpZgBE2EscFrZdy6iYpWmbGoTI0GF0qolevUCSDYcoVs95dWkHBqhwwLKOmmBHquNTSpGobGRi28SqLpJqamB2F4EkRDDck2sDvJjDr5B9FR4blMvR1pRoGFgTBtFo1MbN1TqJvcE4tcvlVCEkeUq9ZYSC0EkCUMFdIJj7iMKUoNEitpkgaQHLsSBAILbybwZvvvg+UDeXLqtJ1Jcq4BkmbMVFvfcX9oweXZpDf+PCKCxUJE6jJ55ImAVsB7xhTw9gzutNokCdKxTK+kBSdiCJhbgxMTj6mwamBUIYoVkoGKBpEESAQFaJaOGsIx16LJBVFAqKxI2cTe3DzJJEgjjnBkqEVDmbLaSqMtM69TESdV7zPtJI9sBz4Ey2tliVtcNDaWIU7E7Gxm+DrGmJPSPVABNgI2kkX3tfCXiecoiUastNn1QNY1FVgmFUmbHYjnCptujUV2bqIEqLpmrIUsUCmqBHX09IfVNxAIMNBgirpUaYYDUDN2i9/htiDqBEAghsWWazIQgislFnPSSNYCLsHXXaWDMDe8SpFjXPoEBiRUA9TMG1TLkh1AS8uxFjE9NiR0u3D5Fj7X8EfH/CkZFjSun+/k4xudpeW0CWi4N/53x6bRamywTMbgf3OMZ9SUgrMKaWP2uD8d8bTmx4u8FKnibrcHSdjA2/rxho6nRYUyjGoTMmTyQfjFWMuZOr5xa+G51kBQEhX9Q73mB23x2xp8k52lZa+AfUq1KbUs07GoWGmoxJmPVLaS7AkqwBO6iLWw1mvDalFJQ3bmIgWMqeREXFtxvIxUfVv0scrUBu9JodHGxkEsAf2hJHwQcc+mvqsioKeaZRSE9bCdKhW0gGdQIY7wZE97WUpJ0c7hGa3ROeOuc1oV9Qq9CK4W4GpRBHIgtxyCbDCXin0/Vy5aksFlMVaiatCW9LMVtYffuB21uWydNswtUN5goDzKsFTdV1dR6RqclNgB1RGK/wAErrSV83mlNQipNOmL+bmTJVQDv5QGosdiQeMLKSf2CEXH68As/wCH1Mnl6GXZmVipzOYW/TI0UaTaSATOtiSTLUzFgIxWe8ROrT1SCGkMZVu4uAIv88zjY/XPhdaqtKpVdDVMmoVchZJAXRYyUUaQTb1Rc4zPjf0jWokuWFalNq1MMVJ51CBETBIkA7xhY6corKGWrFvktsl4tUqFtf6aotzTKWYW6STdoi5vGpjYWxWZ/wAKXMAmmrAgEhTyRY6YMbgxPtJkwKakxQgr0kcifbY9rD8Di+ymdViGqPLGzAO6GYI1KVNyZAhiYgQRgN5L7FJWuShdPLMMoBESDb37/wBMcSvcqQwKgb8jiDjUeN+B02oJVSohZjdVIOmIgllbqaILWgagJO5zmYpPSADiGgSCCD86TcffgtGhIaPiBNIIUQxs324mY5naAIG53mzOUggX+MVIq9UEECJB77/0w5k6sGPwxKatF40bL6R8VNCvAgJVGh5IHci7bG7X26vvHo+TKuKZHRLAaGEEgAgqdzpgk2EGZkjHj9DMEQRvIIPYjb84x6d4ZnqFXyCxZBBFKwYM2i+nVYsomwvbHHOPk0wHimWq6j5aKaQJmmQVtaCHPSsHSSIvBsTj6hlFdVapSOoqJvvAgHqgiRBggRMcYsqKPqeXdlg6QQoiYsbTK3AI474AxL9QR2B5AkH7ywn5xzuYqT4GMvW1FQNLUwslmkX3gIdwNR55HfA6lQHT0hkLAEMwUqDLbcw1u8DBBkwBqspIIU+qA0bncz0kweMfVQAbhiAYnkkCCL8e4tfE1zRWkAoKaqQiSwMqxUxBaeZIv98YguWClliodLayG5OqfUPzgRbHwcu0izH8gfcGAtp95GOUNY3K1DcxdoMDmNr7RcyBMYdPoVnzUKlSoTSDVIY9RWyiIMCZKjSDCiSSPucddA1mTA0wzXUwY1Txv+XfEKYAYBXZDO6A7kGVaPjb+mJvSqAEmNSjUAxkEb3JvIIiAbczh8NCu2CrVGTpGrzCN6RJVTcSbGY7e94wt4TQFJQh86qis0O7amBAlRqLX7yNtuYwzUUi3oLKBKgzqIJEGOgbEm0kYgBUpoirFQ6uokEGB9oaek8Qp4nDcRoVrNlv/iFaNQAm8C+2wnabfOK2rkGZpUlSJJOnVvZryDMAKePbE6NUgFlVm09SrEAmDqadxJOC0666VAWQ7TBBiTECPmSYwt5B1ZS+JUaaI7rSjUrMCoAkKJClzxJJMX2vioDM1D/4daDEBGq048tukFgULmKgYtYs3EWvjS57wpXC+aRUsNKNKh7EatIMEgxAERih8aq0lsUVyIHlorOFt6YkSxFwCTvsdsPpz2ukbkd8Fro9lkREqy6WWQSJEkFTBAdWZTpa9jg/jHhOoWXUY52/H+mKbK+PeXUXySoRlI8urS8sgFtQDQQaYDTfSwubXxsfD8/Sr0wyMr9wrBtJBggx2II4xb0U8xZzylKDyeV5/wAJcMZ33jthU019JN/7+7HqXjHhiMpvpJBxhM54SQekagSZaOkEe/f4xXSn1Idam5DPhHiFRsnmKMNUXSGGx0GQNpnq0xEbgnGNz1JFkVANrqbkD3H9cWVWoyvpao9NSYfyhBYR6QR1Naele5uMd8WztDKNoy1J1zBuxrFaj0yTIAVRo83YyQxGoCTjtclKKZCKcZ4zY79PCr5Ao62p+YTVrGso1JQTR1RZl1OulE+0QSZF8XNX6joZl1rPRr0aVJdFGcs5p053Z3QMpJjiQJ+1GMnkslWer/hkdjWqtrztZzJAF/UbQi993aLaQDdfVBreUqUOmgkIwDAG4sCBY8FiDMlRziUI7m5vhcFdZ8QfPZHxmkwqapDpMIVMjYEAWuYiSPm18GyuaSF1MLKYg/ZNyZ2CnTMiRcWuMYqln3oNqptImSjjUpkX6T3sSJvpGLah4zl6oZnii4I3LEMS2qRzI0gQDt90V9Rif46apMdz/wBPUqoZkinUB6heCbGIgRvuALkSO+bzfhlWi5V0KmYB4M9m2I5t7TjT5ejWqbQyiw6dPlwSArajdmAJAE7C+AfUvhtRqKhy66pNyN7bA34FwNtu+A0mrEW7TltbM1ks6AdSsDebXjYzEi9rD47YsMxROZqVFAWUXUSTCx03EieYgA+kxOK7M5Z4VdWs0wVUOeJmAfck4PlvG4QjkA6yu5IEAuCYJG0x91hhDquyupveCQYNzEEj+uGMtNid/wAsLJSJJYwNVhO8Tb225GGaS3AmYwkh4vBeZcTzj0b6LLPSgVDIQIFsq2m+0lgCLzM3+fNMsY/HHpX0RmF8oyJOomLmQbEgRAI/kTjj1CryrNCrgwswzCYtAJlhLTtuDadsRPh1E3/wyCb/AKtf5kGMcFUVmJEExcBQSSYgzuTfnpscWaagItb93+m+OSKfROWHkp8vVLg8rJGoEASADwZNyBHcHCVKkr6iAqSYDLuObfvAAki9t7Ya8vXqRVGmLHiJmI5MyP8ApxJ6mk6AqpJ6mNmsOI36TYHub40aLMQaiXAvoCnvHTABGqOdvfvfDVKottAgLe3eJn3BJgza+A5rxJGpErRLQ3SVgEkAKFMxPPP2cOUg5cNKIqrBpiJII+yb8iw3j5w9WLZHxWs1JFNOmxDnSSLhbGNuxliDFoGIefLEqPSIMqSouOdryT7QcCam5gg6QSSQX+NUbDa+3ecfZCrTpVmUk1CNxJJlyWm+wUk7flh8C8Dq6S7WKITMyYaBxMGN4n7sL/4tCq9XU14O9v8ALaAQN8TfO09S7AncWJUgC4EWgQJnk9sfZplZihAUNoJMCIvABuDEtv3nCcgGqmaWADYMd7EmTsODA78Y+yyswZTTVNEaRq1ahAl4a4M6ha9hhWnmKZB0sGSNIlQQurpAsPwJk79sRydEqoE+ZogF2ksxEiGKgEgafYYa8ZFaHHdg1tY+zDAmbySOCRIvhTPIY6Qqm0swlhwCBG8X35x2hmnOpVDzEmRIaZnSZn2i+2EPFfDaQVSwZtLh2RZLmDMDSCSV1OQomTIxNRtjVQpU85ZKsqrIIZ1BLzEllglj029u2KlfGaBrNVapmAwaBU8qnoNpIVQ+sLceqSQBEHF9mvD51Bcx0teCoBHAg7H8MUVXwPJUtRqVajkmyqwXTt/1Tc3nF9N+f4FdDua+qsuEFR6laotjGhFFp9StJItEH+uMvX+u/C61VRXy1WnTIMVAzStiJCglShIjpj4ti0y/jNGgf/h8vTBAs5Gttv2nk/2cHzH1lmWWCKTL2ekrAbHYjffFNODUrd/uK40vagFPKUaRWvk81k9C6lR6lcJGoSZHq1BTtA5tfFH/AOFomivSrpnMw7MKaU6TAaxHWrP+sVCTBgAvA3xa183VrL66VMTulBA33FYMex3nFZmdOW0VqVSK7uqkwWYJGomLmWIB7AzuTOOzY6zLH6E4y2v5NDl8mnhuX0lg9diPOaZ1MpOpZsfLVibkSSs8DFJmM0nlmGliSSOBO8TzIH54Ur02quWo1qVWbmmzFKo6jMI8avUDM9+2K2rqptDqyH9lgR/Hja4xffiksElpZuTtjHiSJVKjQAY6mXc/dtN+8bY5lPpTXI8+jNv0eoh4YG4EQfa4m0cT2hSuNUhTvHqjGycvmalOnXp+WFVRQCrBFoXXzLAKQOxFhgKNhm9iweb1hVy1bUJRx6kaGB+blZIOmcajO/UNPNIpcvrMLJA0Ag6dKAdSJN7ltyLALhb6h8p/LXzC1SkSppmkw0kH9v0sOeN4i2KrP0AoQIxuxnmCbn+OFbrAy9yTYzkfDkq69dUIySANJ0kjsRMEgbX6jG9zSVMuNUEib9Q7Rs3tGGT4kUpoo4LQLbFifmP6DA8tpjbff57/AO3thCq5OKGWFI4sbR/ZwYL1T8j+H++DUEudQkE9vz3PM9sQomXeZgNA1bnY8W74SXA6HaZtj1X6YyD0qFBBDM0tUSLrIJB2mVY6THe9jOPOfBfDvPr0qOrT5jhZgGOTY2NgTj11KT0pTQGRQFhVCMY0wQAIAPvtH345NTIZPo5nECOoEyDLwoFmI55K29rnnDNKiY/8t7nqJEm+EmLa5UEPJXSWHp1ALU9xpglTew5xyaK9OhHgxqFNrxbjHLud4A1hFembQp0EKzqSouWIGkgib9R4EbxuMSzas1QaWMmQY6jabCdhvIN5I9sAy53ooVqhQG1iTEgmLcxpiDbtiwWqArkmRKkgNYaVPT3JkyfjDJZLSfZDJ5o+WQDqp1dzBBsJ3J6REW3viOYKgMKRUshsJILTDG8b+kk9sSytUCTdhJamYkegTEAjYkQbm/bCiyhqBHbp1FkAuJOrpZhexUT7EcYdfIjWR2rlaZIqKxIVWBB7ObXNyLfgMfLSpaCwWSoDRFxf7U9z87d7YhqshuoAEAAgggxqIEzIMAffiWU0IzaoUhRqbqEzq0jjpmOefbBSXgWVo5UplyKoOooJQxYnTBCpA3WwB2PfB6WZcmWABCxAk8AAW2Pc8R745lsuBp0KulBACzpNogAEg8/F/bEkyqrT0gBB0gndxNjYEGfe9zhXkZUkcoUAUUCJ9XOlj6ZMbgT8nA9BXQxAcmFkWm9mtcAAXwbOVtJX7UFQw1AaQeF4Ynbjce2ONkwakOymWEAfZgWtIJBBEzhXjkyB18szIQCgLGLCTB02mbkkEE9iBhrKZrSo0nUBGmJMSdyBcxeBHfAMzRZqkht+mRPSBquouJuN5tbE8llwDKaCmtgQuyiWnYWaTsftYylQrSfIl4n4YHSAbvOgGzTuQOf+4xgs1kmVirAyCZx6VnvDfMWoTqYlCjREwTJsTE7RHbCWf8KGZJJBFRQBqWwO9omZEEkxvPa+g3HjgKlTMCaO/H9McZiB/PGgz3gLA8D7oxX1fB3m+3cfn92+LR1U+RnkoswPYfIwuuVvO1vwnF9U8JN5H5YVr5AjqgkAWN8dC1ELXkpa+UVgZEzv7/15x2l4hWSASKqAyEq9QHw3qHbfbDvlTsMQq0u4NsOpsFJ8g8zApCvREaNPm0SZNzAemftIDAIsRM7YfX6wNZCCYZn1kgkGdJWIB4k77HCVJKZ1irT1q6wGWzod9SH7J4PBFjiqqeBKDqp1HuJ6yNXc3W0Txii1PJJ6d8jmdafkb23OFWrnUV0Wi57/AJbj5x9Ty1Tkavw/jjlZDtBGBaGSFa7SRA/2+cdU9hyN/wC98HWlPGD0soZ2wHKh6PqNOQPx+PwwRcvH3nDiUuBhnw3w5sxXSkkBnMSRZRyx9h/Qc4hKdlNtF19CeDMagrmRSpmN4LkmCB33F/nG4o5zUxKamUX1Q0nURBEiDY30kwOLRgHg3hYoIy056dK2vpOkAmSSZduv/vh2lAVhHQTAknV1eqSfeBAjczfHM5eeCMs5B1KZQs1Qgj00zHVBgEWMkzabbDGX8RzdE1WLZ2vSJM6EpMVUcAEEAmIm2840D5ioyHS7PDFWA9RsxBi2qQFtz92K6tRohiGy1N2BILGizE+82m3sMJHbd/2F2kS8NlXqAFqlVwGLSP0agSJWCCSIUT22tgzVFSmKarGpjq0qZUmxOwOokGfecVlNvNqMhZkDGxptCsQAdVxux6Rzvxh7TTdiwYppswNyyReNGzSTc3vOGOiu2PZZyzBZIUAQLRC+1o9Zad+kC+IvlKbhwzQFDKBcBjaTa8AbfJNsLZQsXIKBNBkdRusaQTeSWAEibe+JqoCuxAOoCNIAtEc+wKzbjAuiddhUyaqVCsBI1ECSCRsSdzYW2vOB+YTTJdBpCAwQzQAYFx6oF5vecDyQWmENtKkhYYETeNWxJsJINpOCnw0aYuQoCkaYMDqIHUZBJvJ5wUwUfDMfpVYsSjAKQCLMBM7QARx8YszSYUy2gB+plmwI4ExIPEwdxhSjlVVLxNpOmWNoE9gPbj2wLKly511CgJLKReGNrH9nmDAtjfZrGspqIDadIgbiCSLRAkkbERExhivXCg2LahuAymd7FhBvcz2wpU1+YiJOxLN0wxhYBIuCIJtbBctl6hbXqn0gLq0gQZ7f5pJPHvgZtCt2sjJG4aZANwDJFp2PsPmcL086yjqQaSSVVeFIuXkiDMkwO2PqdWCGdiAem8ALcwQY+0YFwZGnbDFKnTchyglNUN7xB6ee3teMZ+ELflARSRWLawt2U3PB2jYAC54M745nfDlfRJMi+7ISYjVqEEWk2HttOO1PDiX8xNcgd+h7xdYiIJ44HtieVzG4BJUFwLG51ENYiwJkjgjaMLdUHLRKmQw0FbrK3uSRAHJMcye+KzN5PSSdxMewkT/DjFk+WDP5k69BkXiCYgiDwFIgSLtiWazOmmzMHYIC+n1EiJIgWke57xGFcUzZTwZ6pQngRzhbM5Aae/z+P9Ti5zNFdJZCGIsF5NwB+Jg+38U0rhlkbEdsI3KLyUWTMVPDBuosdh/IfGE8xkL9o3H8sa2obTAMbQMVAVKhgWPqggzE7xvxi0NZsZIzRWbKDe5xBsgDuPwxpquUJN7e0YTbw8yfafzxZaodpR08mBtuMSbKQOdsW5yHH9/wxIZUDB9UXayl/wAKPxwRMtB+cOvSAE4lkfCataSkAKPW9lNwNzvc/ljb7GpIUFPZQJJ2HJMfwj+GNf4D4MtFFL60q1QQoUEMxg7NtpCye03vi68M8FoUfQpWDcuxk27jqABnjjBDllNZngalA0mwnvJEyQCTcA398Tk1wTcrJ5bJimqIBqIljAAF2JFi3q3EyOTbbE8yyqkVNUAayG3SCW4kK3vyRiVemWFRTaQkQYiLgtB5kAjkb4RzmSIiKkGdRBUqCRMKTIkz3+dhiWAZfILLO4aWqLUBcsrBJBBUgCx9UMCCBuffDVGsdI11AG51LJ/ECMJ1IhCOrq1QdJFmM6QI9EqJ7KeRivn/AOSdpsrNv/m5xuRsha4ME26gqid1I1SQZkW9ICfJx8vh7o4VuA1SxkMRBlWAsRe2o8dsRpVmXzNdOSWBLsCT1CIUbAGwPPe84Nk6bGnTWoyhAiQDJKglluYAJIPpG3JM4cdsN/itLgupiorFVIkEhl0uHFl537jDFPPhkYCmCpuW3gg2Go3U6u0m2E8xlCKakatKvDK03IBOw9Q2IjkTfE3EV9ZdUprpNlN2AFiTfRB2EbkzjKTsDiqJVKdJTfqJOvy4JhjEDTwRpBEC9/c4aNEJcyvAh4Bb1SBNj9mTfecK0arM5bZgWaJ3NrBgNriCdsHrMyyhIUsNQAkkyTIY8RIHuNxe4vAruw+joVmQhVElplRYxcbiLTsbRj5KZC0wCHIB9XJkGwttsJ2GFMy6JIkU0AJI1wQNUEdQ+R/TB6Cx+s0qplSAJkcReBI3POC+TBDlyjyggzK3mZPEmI+ROIV9aHUWLNeVYAC4LMqybTfj2vg2aV56SsEQADc8zPeLxitoaammoKtRxIYtpMgg2En7JJPJNsZeGD5LohB5TaXYEEppmBaQWMi0EAD4wGvR0ywEjosAAxJbZjfpmCbxdrY7SZtIQiW9K+WLbm5m6xMxxuTjnmK5LqVNoABg/wCaPui+18K88LAD6pmCEAMAPNNR7Cx2NiYibereBOGlpEIhJXVuwkwDF9MzI33jjCVJENSSmmo/qBvGksQBAm8m3HfDVJioi8veCG0rG34rAtuZ2wehWLVs1p1u6lKakkyy6dSmS0pdSQW9ZIIVY3wWjRiGiQw3I7k2JM9JJj47DC9SgjEal9MR1CCSQTqIMTIFrGx3m7NCgVvRpU1Ujt/lGiOZiBuMC75D0Dp+Hoig63JJEEASw7AC17DiYwpQWpSaoWppUSFCpTpgFY1C51RpgQINiDwcP0qgKakDajvqBDX26WIgwTtGO1GYsFglQbknqkXWJBkRM+4HfBs2Sh8Q8Pp1CfJZkJX7RMAQTIGnrJIAsecKZHw5aFKmX/WVBBDesGBKsNumeLb41Jp1GDhYZgSQLQLA3i4Jab/B9sDzdJTUR3VS4EKCR1MZkGdu2oX9sBq1Rk6KLxGkKSB3/RgnSCY3iYO8GL3i2BnwuovUQSGncrAiexttjQmgrAhhNNRAuDq1CDOv7QEiZuMPmONr7WjjvPPBtGJtJD75UYirk6hhlQ6ZiTYfdJv8jBD9MVDbUig6jMkiBNwY6iYm0j3xr8rQ0IYEgCVEkRHva3OBoadFZqsF0odRWwAAMnkbcke+GiuAObZTZDwHL0gKjKrxfW7faWODAgmD/wBWLELoWSKY6JWwmWliCBM25W08YLlgHCwQAxvwQfi83jbAlIZ1Eh3kE9XSoE6ekxqbi0fMDDtvgWryRpNaFABVtBMmFJ7G8n0mRxM4Nl8kaQAdzWKSSWCllYzEGBPsZ2xPzaaXnbiw0mY9O4B/C8zzitzNJmqAhqp0FZgwrArJBAOowQBJsSSL4CYaJVcwoZ0akV1AvrEdQ6V1VbiCCQqgtJEwABGB5rxGAwLrKaGAZgPtQo2BiDwY3FwcfN4YIAf0yCIBLwCrLqLTqAjUL9pwxR8JRH1UkpmwgOdaqDEQI6QV4HYfGMkbCEKukozeYxYIAyR1Aixc9V4KTpJmB7jFRnsujOS9Uq0CQZkGBvAicaOhTp0gdmMyQKfUIJa4JJBBi1om2KzxChmWqMaTKEMQLWMCb83m+M2hgeVzdMQKgMn0BbtJhiW0EGRedWkQVv2fXNUy1wSoYVLAkaJSRudTzrJ0gLdfnFN4F/zjfvN/FMX+U/Xr++f4rh/UqlSC4fLEctn+npRSFCWYHfQdUS4AZqjKqzC6Q28jDFMg1WVAFBcgyxYkTAJJUaG0aSQLX7XMKn6s/u0P9WJ+HfrKn73/ALBgSnSqkBLuyNLxCmSXprOpWKWY2NMQWGqNXmm0wdKn9mcGFVWrVKZXp6QBq1CzC5UaQGKj7LMs3+zen8K/5c/uf+4Ytq3oH/R/HDPW5whXD5ZDNZsaGYJrqSSWJdNI1PA1Q5DAeWGmFMtEDbtbN6HeoUBBK6CJEqFUMLKxgsCZiIIsLnFtlf8AlW/dX+WK7O+tvgfxwNSfwv2Dpq3TJUfEaT6WYCBBEGbNEgRxpY9jPGC6QaSkUiqU16QAF1N1AkamggtpjYgTMYW8b/XUP/UT/Ti1H67/AKV/liikoqqROSzgUrZg6ZprMEhTAMEazpjWDcFBNxZieMFoBVOnpAV4YlpEFn1bNZoIN7KSdwMc+xX+T/DAshvS/eqf6WwPUSr2oDjh5JUm0dWi8621ErAJQWgxqC6yZFyFvFwLLVLEUzqV2RlYFmHWKRcE+Z1MZqgFYQdIIsZcz/8Ayp+7/TjmQ9Nf/wBWl/BMb1f9UBK+wNPM6xBTTqCgKQNauYZzZ9JgMZ08oTLSMMZrOVGRwoGrrIhwZlaqpYtqB1CmYghTIExOLDPfqU/dP8sZo/8ANj4X+AwN+1cIyW4sh4gSStMRGtULLYFSVOohwLkCFHBEkSMEfNM+oBHpjUFmF1CSB+0eDJIEdO+M7m/1J/fpf/sjGxyXoHyf4tgLUXG1DuNR3WJV8uAHkadQvcRMWmOSYuMDoUYYg35tzBY8bHa5k34x9V9A/vkYcP6ul+8f9QxLtv8A7kKApTBBBgpE9az1EcTpUgb6QLEYDXzbU9KmCIIJvM6ekaQpEG+7Dixxar+tHw38Vwv4j9v95f8AUuM12BPyCShJEm4ANybTaItKxO+3E47VpCR9prxbjaATx3FzfE32/wDq/wAjgdT9TU/ewsXbQWQyuYUFtOiHGokEkAadyYBAGwHfthFTU1KUAUeskgz30gRJMQPbnEMl+rX9wf6cMUv11T97/wBqYLSk0Mm4v9D7NKOgsoBJnUNiIvqPeNgeRbA8kj6zpZUDLDIqibTBkFot/C3OD0PTV/fH88GpfrR8D+eFTt/Yehc5EhgzNqBUAhYC7tAuPUZO0xEWwsuQanUUodTaALhWpq2rSVkNq1RpPOw22xYeM+r/AKn/AIYBW9B+P6YLnUtoiTasBn/ERQRzUFTomo5VSSRrH7WmPuNwpuYxWr9WI1w6doLyQRYj0cEEYvvEtj+6v/4mwtnPWf74xSaUZNGhK0f/2Q=="/>
          <p:cNvSpPr>
            <a:spLocks noChangeAspect="1" noChangeArrowheads="1"/>
          </p:cNvSpPr>
          <p:nvPr/>
        </p:nvSpPr>
        <p:spPr bwMode="auto">
          <a:xfrm>
            <a:off x="304800" y="-79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0" name="Groupe 9"/>
          <p:cNvGrpSpPr/>
          <p:nvPr/>
        </p:nvGrpSpPr>
        <p:grpSpPr>
          <a:xfrm>
            <a:off x="3370093" y="3893914"/>
            <a:ext cx="5328593" cy="2507652"/>
            <a:chOff x="3399514" y="3837913"/>
            <a:chExt cx="5328593" cy="2507652"/>
          </a:xfrm>
          <a:gradFill>
            <a:gsLst>
              <a:gs pos="97000">
                <a:srgbClr val="92D050"/>
              </a:gs>
              <a:gs pos="57000">
                <a:schemeClr val="bg1"/>
              </a:gs>
              <a:gs pos="12000">
                <a:schemeClr val="bg1"/>
              </a:gs>
            </a:gsLst>
            <a:lin ang="16200000" scaled="1"/>
          </a:gradFill>
        </p:grpSpPr>
        <p:sp>
          <p:nvSpPr>
            <p:cNvPr id="5" name="ZoneTexte 4"/>
            <p:cNvSpPr txBox="1"/>
            <p:nvPr/>
          </p:nvSpPr>
          <p:spPr>
            <a:xfrm>
              <a:off x="3399515" y="3837913"/>
              <a:ext cx="5328592" cy="954107"/>
            </a:xfrm>
            <a:prstGeom prst="rect">
              <a:avLst/>
            </a:prstGeom>
            <a:grpFill/>
            <a:ln w="3175">
              <a:solidFill>
                <a:schemeClr val="tx1"/>
              </a:solid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fr-FR" sz="2800" dirty="0">
                  <a:solidFill>
                    <a:schemeClr val="bg1"/>
                  </a:solidFill>
                </a:rPr>
                <a:t>mutations silencieuses ou tolérées</a:t>
              </a:r>
            </a:p>
            <a:p>
              <a:pPr algn="ctr"/>
              <a:r>
                <a:rPr lang="fr-FR" sz="2800" dirty="0">
                  <a:sym typeface="Wingdings"/>
                </a:rPr>
                <a:t> → é</a:t>
              </a:r>
              <a:r>
                <a:rPr lang="fr-FR" sz="2800" dirty="0"/>
                <a:t>volution</a:t>
              </a:r>
            </a:p>
          </p:txBody>
        </p:sp>
        <p:pic>
          <p:nvPicPr>
            <p:cNvPr id="20" name="Image 19" descr="Capture d’écran"/>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436096" y="4905626"/>
              <a:ext cx="3292011" cy="1439939"/>
            </a:xfrm>
            <a:prstGeom prst="rect">
              <a:avLst/>
            </a:prstGeom>
            <a:grpFill/>
            <a:ln w="3175">
              <a:solidFill>
                <a:schemeClr val="tx1"/>
              </a:solidFill>
            </a:ln>
          </p:spPr>
        </p:pic>
        <p:pic>
          <p:nvPicPr>
            <p:cNvPr id="1038" name="Picture 14" descr="limule"/>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399514" y="4905625"/>
              <a:ext cx="1964573" cy="1439939"/>
            </a:xfrm>
            <a:prstGeom prst="rect">
              <a:avLst/>
            </a:prstGeom>
            <a:grpFill/>
            <a:ln w="3175">
              <a:solidFill>
                <a:schemeClr val="tx1"/>
              </a:solidFill>
            </a:ln>
          </p:spPr>
        </p:pic>
      </p:grpSp>
      <p:grpSp>
        <p:nvGrpSpPr>
          <p:cNvPr id="7" name="Groupe 6"/>
          <p:cNvGrpSpPr/>
          <p:nvPr/>
        </p:nvGrpSpPr>
        <p:grpSpPr>
          <a:xfrm>
            <a:off x="3399514" y="491635"/>
            <a:ext cx="5153284" cy="2694561"/>
            <a:chOff x="3399514" y="470835"/>
            <a:chExt cx="5153284" cy="2694561"/>
          </a:xfrm>
          <a:gradFill>
            <a:gsLst>
              <a:gs pos="97000">
                <a:srgbClr val="FF0000"/>
              </a:gs>
              <a:gs pos="61000">
                <a:schemeClr val="bg1"/>
              </a:gs>
              <a:gs pos="12000">
                <a:schemeClr val="bg1"/>
              </a:gs>
            </a:gsLst>
            <a:lin ang="16200000" scaled="1"/>
          </a:gradFill>
        </p:grpSpPr>
        <p:sp>
          <p:nvSpPr>
            <p:cNvPr id="4" name="ZoneTexte 3"/>
            <p:cNvSpPr txBox="1"/>
            <p:nvPr/>
          </p:nvSpPr>
          <p:spPr>
            <a:xfrm>
              <a:off x="3399514" y="470835"/>
              <a:ext cx="5153284" cy="954107"/>
            </a:xfrm>
            <a:prstGeom prst="rect">
              <a:avLst/>
            </a:prstGeom>
            <a:grpFill/>
            <a:ln w="3175">
              <a:solidFill>
                <a:schemeClr val="tx1"/>
              </a:solid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r-FR" sz="2800" dirty="0">
                  <a:solidFill>
                    <a:schemeClr val="bg1"/>
                  </a:solidFill>
                </a:rPr>
                <a:t>mutations délétères </a:t>
              </a:r>
            </a:p>
            <a:p>
              <a:pPr algn="ctr"/>
              <a:r>
                <a:rPr lang="fr-FR" sz="2800" dirty="0">
                  <a:sym typeface="Wingdings"/>
                </a:rPr>
                <a:t> → </a:t>
              </a:r>
              <a:r>
                <a:rPr lang="fr-FR" sz="2800" dirty="0"/>
                <a:t>maladies héréditaires, </a:t>
              </a:r>
              <a:r>
                <a:rPr lang="fr-FR" sz="2800" dirty="0">
                  <a:sym typeface="Wingdings"/>
                </a:rPr>
                <a:t>cancers </a:t>
              </a:r>
              <a:endParaRPr lang="fr-FR" sz="2800" dirty="0"/>
            </a:p>
          </p:txBody>
        </p:sp>
        <p:pic>
          <p:nvPicPr>
            <p:cNvPr id="9" name="Image 8" descr="Capture d’écran"/>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3399514" y="1528980"/>
              <a:ext cx="1867603" cy="1636416"/>
            </a:xfrm>
            <a:prstGeom prst="rect">
              <a:avLst/>
            </a:prstGeom>
            <a:grpFill/>
            <a:ln w="3175">
              <a:solidFill>
                <a:schemeClr val="tx1"/>
              </a:solidFill>
            </a:ln>
          </p:spPr>
        </p:pic>
      </p:grpSp>
      <p:pic>
        <p:nvPicPr>
          <p:cNvPr id="1026" name="Picture 2" descr="http://www.bice.org/images/contents/actionsdeterrain/domainesdaction/lpenfants%20en%20situation%20de%20handicap%20506x250.jpg"/>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46009" y="1549780"/>
            <a:ext cx="3206789" cy="1651377"/>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9" name="Arc 28"/>
          <p:cNvSpPr/>
          <p:nvPr/>
        </p:nvSpPr>
        <p:spPr>
          <a:xfrm rot="16200000">
            <a:off x="1630787" y="1063850"/>
            <a:ext cx="3456384" cy="3290139"/>
          </a:xfrm>
          <a:prstGeom prst="arc">
            <a:avLst>
              <a:gd name="adj1" fmla="val 10733798"/>
              <a:gd name="adj2" fmla="val 87828"/>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 name="ZoneTexte 2"/>
          <p:cNvSpPr txBox="1"/>
          <p:nvPr/>
        </p:nvSpPr>
        <p:spPr>
          <a:xfrm>
            <a:off x="683568" y="2565669"/>
            <a:ext cx="2016224" cy="584775"/>
          </a:xfrm>
          <a:prstGeom prst="rect">
            <a:avLst/>
          </a:prstGeom>
          <a:solidFill>
            <a:schemeClr val="bg1"/>
          </a:solidFill>
          <a:ln w="28575">
            <a:solidFill>
              <a:schemeClr val="tx1"/>
            </a:solidFill>
          </a:ln>
        </p:spPr>
        <p:style>
          <a:lnRef idx="0">
            <a:scrgbClr r="0" g="0" b="0"/>
          </a:lnRef>
          <a:fillRef idx="1002">
            <a:schemeClr val="lt1"/>
          </a:fillRef>
          <a:effectRef idx="0">
            <a:scrgbClr r="0" g="0" b="0"/>
          </a:effectRef>
          <a:fontRef idx="major"/>
        </p:style>
        <p:txBody>
          <a:bodyPr wrap="square" rtlCol="0">
            <a:spAutoFit/>
          </a:bodyPr>
          <a:lstStyle/>
          <a:p>
            <a:pPr algn="ctr"/>
            <a:r>
              <a:rPr lang="fr-FR" sz="3200" b="1" dirty="0"/>
              <a:t>Mutations</a:t>
            </a:r>
          </a:p>
        </p:txBody>
      </p:sp>
    </p:spTree>
    <p:extLst>
      <p:ext uri="{BB962C8B-B14F-4D97-AF65-F5344CB8AC3E}">
        <p14:creationId xmlns:p14="http://schemas.microsoft.com/office/powerpoint/2010/main" val="975606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écran"/>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05956" y="3212976"/>
            <a:ext cx="2332087" cy="2227227"/>
          </a:xfrm>
          <a:prstGeom prst="rect">
            <a:avLst/>
          </a:prstGeom>
        </p:spPr>
      </p:pic>
      <p:sp>
        <p:nvSpPr>
          <p:cNvPr id="4" name="Rectangle 3"/>
          <p:cNvSpPr/>
          <p:nvPr/>
        </p:nvSpPr>
        <p:spPr>
          <a:xfrm>
            <a:off x="5580112" y="3068960"/>
            <a:ext cx="324036"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827584" y="1847146"/>
            <a:ext cx="7488832" cy="954107"/>
          </a:xfrm>
          <a:prstGeom prst="rect">
            <a:avLst/>
          </a:prstGeom>
          <a:noFill/>
        </p:spPr>
        <p:txBody>
          <a:bodyPr wrap="square" rtlCol="0">
            <a:spAutoFit/>
          </a:bodyPr>
          <a:lstStyle/>
          <a:p>
            <a:pPr algn="ctr"/>
            <a:r>
              <a:rPr lang="fr-FR" sz="3600" b="1" dirty="0">
                <a:solidFill>
                  <a:srgbClr val="FF0000"/>
                </a:solidFill>
              </a:rPr>
              <a:t>4</a:t>
            </a:r>
            <a:r>
              <a:rPr lang="fr-FR" sz="3600" b="1" dirty="0" smtClean="0">
                <a:solidFill>
                  <a:srgbClr val="FF0000"/>
                </a:solidFill>
              </a:rPr>
              <a:t>. </a:t>
            </a:r>
            <a:r>
              <a:rPr lang="fr-FR" sz="3600" b="1" dirty="0">
                <a:solidFill>
                  <a:srgbClr val="FF0000"/>
                </a:solidFill>
              </a:rPr>
              <a:t>Mutations et maladies héréditaires</a:t>
            </a:r>
          </a:p>
          <a:p>
            <a:endParaRPr lang="fr-FR" sz="2000" dirty="0"/>
          </a:p>
        </p:txBody>
      </p:sp>
    </p:spTree>
    <p:extLst>
      <p:ext uri="{BB962C8B-B14F-4D97-AF65-F5344CB8AC3E}">
        <p14:creationId xmlns:p14="http://schemas.microsoft.com/office/powerpoint/2010/main" val="1118378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55445" y="548679"/>
            <a:ext cx="7633111" cy="1415772"/>
          </a:xfrm>
          <a:prstGeom prst="rect">
            <a:avLst/>
          </a:prstGeom>
          <a:noFill/>
        </p:spPr>
        <p:txBody>
          <a:bodyPr wrap="square" rtlCol="0">
            <a:spAutoFit/>
          </a:bodyPr>
          <a:lstStyle/>
          <a:p>
            <a:r>
              <a:rPr lang="fr-FR" b="1" dirty="0">
                <a:solidFill>
                  <a:srgbClr val="FF0000"/>
                </a:solidFill>
              </a:rPr>
              <a:t>La </a:t>
            </a:r>
            <a:r>
              <a:rPr lang="fr-FR" b="1" dirty="0" err="1">
                <a:solidFill>
                  <a:srgbClr val="FF0000"/>
                </a:solidFill>
              </a:rPr>
              <a:t>XpC</a:t>
            </a:r>
            <a:r>
              <a:rPr lang="fr-FR" b="1" dirty="0">
                <a:solidFill>
                  <a:srgbClr val="FF0000"/>
                </a:solidFill>
              </a:rPr>
              <a:t> (</a:t>
            </a:r>
            <a:r>
              <a:rPr lang="fr-FR" b="1" dirty="0" err="1">
                <a:solidFill>
                  <a:srgbClr val="FF0000"/>
                </a:solidFill>
              </a:rPr>
              <a:t>Xeroderma</a:t>
            </a:r>
            <a:r>
              <a:rPr lang="fr-FR" b="1" dirty="0">
                <a:solidFill>
                  <a:srgbClr val="FF0000"/>
                </a:solidFill>
              </a:rPr>
              <a:t> </a:t>
            </a:r>
            <a:r>
              <a:rPr lang="fr-FR" b="1" dirty="0" err="1">
                <a:solidFill>
                  <a:srgbClr val="FF0000"/>
                </a:solidFill>
              </a:rPr>
              <a:t>pigmentosum</a:t>
            </a:r>
            <a:r>
              <a:rPr lang="fr-FR" b="1" dirty="0">
                <a:solidFill>
                  <a:srgbClr val="FF0000"/>
                </a:solidFill>
              </a:rPr>
              <a:t> </a:t>
            </a:r>
            <a:r>
              <a:rPr lang="fr-FR" b="1" dirty="0" smtClean="0">
                <a:solidFill>
                  <a:srgbClr val="FF0000"/>
                </a:solidFill>
              </a:rPr>
              <a:t>C</a:t>
            </a:r>
            <a:r>
              <a:rPr lang="fr-FR" b="1" dirty="0">
                <a:solidFill>
                  <a:srgbClr val="FF0000"/>
                </a:solidFill>
              </a:rPr>
              <a:t>)</a:t>
            </a:r>
          </a:p>
          <a:p>
            <a:endParaRPr lang="fr-FR" b="1" dirty="0">
              <a:solidFill>
                <a:srgbClr val="FF0000"/>
              </a:solidFill>
            </a:endParaRPr>
          </a:p>
          <a:p>
            <a:pPr algn="just"/>
            <a:r>
              <a:rPr lang="fr-FR" dirty="0"/>
              <a:t>	</a:t>
            </a:r>
            <a:r>
              <a:rPr lang="fr-FR" sz="1600" dirty="0"/>
              <a:t>La </a:t>
            </a:r>
            <a:r>
              <a:rPr lang="fr-FR" sz="1600" dirty="0" err="1"/>
              <a:t>XpC</a:t>
            </a:r>
            <a:r>
              <a:rPr lang="fr-FR" sz="1600" dirty="0"/>
              <a:t> est une " DNA binding </a:t>
            </a:r>
            <a:r>
              <a:rPr lang="fr-FR" sz="1600" dirty="0" err="1"/>
              <a:t>protein</a:t>
            </a:r>
            <a:r>
              <a:rPr lang="fr-FR" sz="1600" dirty="0"/>
              <a:t>"  </a:t>
            </a:r>
            <a:r>
              <a:rPr lang="fr-FR" sz="1600" dirty="0" smtClean="0"/>
              <a:t>humaine qui </a:t>
            </a:r>
            <a:r>
              <a:rPr lang="fr-FR" sz="1600" dirty="0"/>
              <a:t>reconnait les dimères de thymines covalents créés par les U.V</a:t>
            </a:r>
            <a:r>
              <a:rPr lang="fr-FR" sz="1600" dirty="0" smtClean="0"/>
              <a:t>. et les adduits. </a:t>
            </a:r>
            <a:r>
              <a:rPr lang="fr-FR" sz="1600" dirty="0"/>
              <a:t>Elle recrute ensuite des enzymes impliquées dans la </a:t>
            </a:r>
            <a:r>
              <a:rPr lang="fr-FR" sz="1600" dirty="0" smtClean="0"/>
              <a:t>réparation de type BER.</a:t>
            </a:r>
            <a:endParaRPr lang="fr-FR" sz="1600" dirty="0"/>
          </a:p>
        </p:txBody>
      </p:sp>
      <p:pic>
        <p:nvPicPr>
          <p:cNvPr id="3" name="Image 2"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328" y="2499767"/>
            <a:ext cx="7345343" cy="3096344"/>
          </a:xfrm>
          <a:prstGeom prst="rect">
            <a:avLst/>
          </a:prstGeom>
        </p:spPr>
      </p:pic>
    </p:spTree>
    <p:extLst>
      <p:ext uri="{BB962C8B-B14F-4D97-AF65-F5344CB8AC3E}">
        <p14:creationId xmlns:p14="http://schemas.microsoft.com/office/powerpoint/2010/main" val="1191106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7524" y="759475"/>
            <a:ext cx="8568952" cy="1877437"/>
          </a:xfrm>
          <a:prstGeom prst="rect">
            <a:avLst/>
          </a:prstGeom>
          <a:noFill/>
        </p:spPr>
        <p:txBody>
          <a:bodyPr wrap="square" rtlCol="0">
            <a:spAutoFit/>
          </a:bodyPr>
          <a:lstStyle/>
          <a:p>
            <a:pPr algn="just"/>
            <a:r>
              <a:rPr lang="fr-FR" b="1" i="1" dirty="0" err="1"/>
              <a:t>Xeroderma</a:t>
            </a:r>
            <a:r>
              <a:rPr lang="fr-FR" b="1" i="1" dirty="0"/>
              <a:t> </a:t>
            </a:r>
            <a:r>
              <a:rPr lang="fr-FR" b="1" i="1" dirty="0" err="1"/>
              <a:t>Pigmentosum</a:t>
            </a:r>
            <a:r>
              <a:rPr lang="fr-FR" i="1" dirty="0"/>
              <a:t>  </a:t>
            </a:r>
            <a:r>
              <a:rPr lang="fr-FR" b="1" dirty="0"/>
              <a:t>ou maladie des "enfants de la lune"</a:t>
            </a:r>
            <a:r>
              <a:rPr lang="fr-FR" dirty="0">
                <a:latin typeface="Verdana"/>
              </a:rPr>
              <a:t> </a:t>
            </a:r>
          </a:p>
          <a:p>
            <a:pPr algn="just"/>
            <a:endParaRPr lang="fr-FR" dirty="0">
              <a:latin typeface="Verdana"/>
            </a:endParaRPr>
          </a:p>
          <a:p>
            <a:pPr algn="just"/>
            <a:r>
              <a:rPr lang="fr-FR" sz="1600" dirty="0"/>
              <a:t>- maladie rare de type récessive </a:t>
            </a:r>
          </a:p>
          <a:p>
            <a:pPr algn="just"/>
            <a:r>
              <a:rPr lang="fr-FR" sz="1600" dirty="0"/>
              <a:t>- plus de 40 mutations du gène </a:t>
            </a:r>
            <a:r>
              <a:rPr lang="fr-FR" sz="1600" dirty="0" err="1"/>
              <a:t>XPc</a:t>
            </a:r>
            <a:r>
              <a:rPr lang="fr-FR" sz="1600" dirty="0"/>
              <a:t> (chromosome 3) ont été rapportées (mutations ponctuelles faux-sens, non sens, décalages de trame de lecture, délétions…). La </a:t>
            </a:r>
            <a:r>
              <a:rPr lang="fr-FR" sz="1600" dirty="0" err="1"/>
              <a:t>XPc</a:t>
            </a:r>
            <a:r>
              <a:rPr lang="fr-FR" sz="1600" dirty="0"/>
              <a:t> n’étant plus fonctionnelle, les dimères de thymidines dus au soleil ne peuvent plus être excisés et provoquent des lésions et des cancers de la peau.</a:t>
            </a:r>
          </a:p>
        </p:txBody>
      </p:sp>
      <p:grpSp>
        <p:nvGrpSpPr>
          <p:cNvPr id="5" name="Groupe 4"/>
          <p:cNvGrpSpPr/>
          <p:nvPr/>
        </p:nvGrpSpPr>
        <p:grpSpPr>
          <a:xfrm>
            <a:off x="320870" y="3068960"/>
            <a:ext cx="8502261" cy="3275354"/>
            <a:chOff x="324772" y="2963217"/>
            <a:chExt cx="8502261" cy="3275354"/>
          </a:xfrm>
        </p:grpSpPr>
        <p:grpSp>
          <p:nvGrpSpPr>
            <p:cNvPr id="4" name="Groupe 3"/>
            <p:cNvGrpSpPr/>
            <p:nvPr/>
          </p:nvGrpSpPr>
          <p:grpSpPr>
            <a:xfrm>
              <a:off x="324772" y="3506168"/>
              <a:ext cx="4981929" cy="2189452"/>
              <a:chOff x="316968" y="2282405"/>
              <a:chExt cx="4981929" cy="2189452"/>
            </a:xfrm>
          </p:grpSpPr>
          <p:pic>
            <p:nvPicPr>
              <p:cNvPr id="3" name="Image 2"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968" y="2282405"/>
                <a:ext cx="2498769" cy="2189452"/>
              </a:xfrm>
              <a:prstGeom prst="rect">
                <a:avLst/>
              </a:prstGeom>
              <a:ln>
                <a:solidFill>
                  <a:schemeClr val="tx1"/>
                </a:solidFill>
              </a:ln>
            </p:spPr>
          </p:pic>
          <p:pic>
            <p:nvPicPr>
              <p:cNvPr id="4098" name="Picture 2" descr="Un petit garçon atteint de xeroderma pigmentos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4641" y="2282405"/>
                <a:ext cx="2304256" cy="21894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pic>
          <p:nvPicPr>
            <p:cNvPr id="6" name="Image 5" descr="Capture d’écran"/>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478661" y="2963217"/>
              <a:ext cx="3348372" cy="3275354"/>
            </a:xfrm>
            <a:prstGeom prst="rect">
              <a:avLst/>
            </a:prstGeom>
            <a:ln>
              <a:solidFill>
                <a:schemeClr val="tx1"/>
              </a:solidFill>
            </a:ln>
          </p:spPr>
        </p:pic>
      </p:grpSp>
    </p:spTree>
    <p:extLst>
      <p:ext uri="{BB962C8B-B14F-4D97-AF65-F5344CB8AC3E}">
        <p14:creationId xmlns:p14="http://schemas.microsoft.com/office/powerpoint/2010/main" val="397195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404664"/>
            <a:ext cx="8064896" cy="1877437"/>
          </a:xfrm>
          <a:prstGeom prst="rect">
            <a:avLst/>
          </a:prstGeom>
        </p:spPr>
        <p:txBody>
          <a:bodyPr wrap="square">
            <a:spAutoFit/>
          </a:bodyPr>
          <a:lstStyle/>
          <a:p>
            <a:pPr algn="just"/>
            <a:r>
              <a:rPr lang="fr-FR" b="1" dirty="0"/>
              <a:t>Maladie de </a:t>
            </a:r>
            <a:r>
              <a:rPr lang="fr-FR" b="1" dirty="0" smtClean="0"/>
              <a:t>Huntington:</a:t>
            </a:r>
            <a:endParaRPr lang="fr-FR" dirty="0"/>
          </a:p>
          <a:p>
            <a:pPr algn="just"/>
            <a:endParaRPr lang="fr-FR" u="sng" dirty="0"/>
          </a:p>
          <a:p>
            <a:pPr algn="just"/>
            <a:r>
              <a:rPr lang="fr-FR" sz="1600" dirty="0"/>
              <a:t>- maladie rare ou orpheline liée à un nombre variable de </a:t>
            </a:r>
            <a:r>
              <a:rPr lang="fr-FR" sz="1600" dirty="0">
                <a:solidFill>
                  <a:srgbClr val="FF0000"/>
                </a:solidFill>
              </a:rPr>
              <a:t>répétition du triplet CAG (séquences </a:t>
            </a:r>
            <a:r>
              <a:rPr lang="fr-FR" sz="1600" dirty="0" err="1">
                <a:solidFill>
                  <a:srgbClr val="FF0000"/>
                </a:solidFill>
              </a:rPr>
              <a:t>micro-satellites</a:t>
            </a:r>
            <a:r>
              <a:rPr lang="fr-FR" sz="1600" dirty="0">
                <a:solidFill>
                  <a:srgbClr val="FF0000"/>
                </a:solidFill>
              </a:rPr>
              <a:t>)  </a:t>
            </a:r>
            <a:r>
              <a:rPr lang="fr-FR" sz="1600" dirty="0"/>
              <a:t>dans le gène de la </a:t>
            </a:r>
            <a:r>
              <a:rPr lang="fr-FR" sz="1600" dirty="0" err="1"/>
              <a:t>Huntingtin</a:t>
            </a:r>
            <a:r>
              <a:rPr lang="fr-FR" sz="1600" dirty="0"/>
              <a:t>, une grosse protéine anti-apoptotique. La protéine normale possède entre 10 et 26 répétitions. Au delà, on observe des dégénérescences neuronales d’autant plus graves et précoces que les répétitions sont nombreuses (troubles moteurs, cognitifs et psychiatriques). La maladie est létale.</a:t>
            </a:r>
          </a:p>
        </p:txBody>
      </p:sp>
      <p:grpSp>
        <p:nvGrpSpPr>
          <p:cNvPr id="3" name="Groupe 2"/>
          <p:cNvGrpSpPr/>
          <p:nvPr/>
        </p:nvGrpSpPr>
        <p:grpSpPr>
          <a:xfrm>
            <a:off x="539552" y="2781113"/>
            <a:ext cx="8064896" cy="3586186"/>
            <a:chOff x="395536" y="2781113"/>
            <a:chExt cx="8064896" cy="3586186"/>
          </a:xfrm>
        </p:grpSpPr>
        <p:pic>
          <p:nvPicPr>
            <p:cNvPr id="1026" name="Picture 2" descr="http://www.nist.gov/mml/bmd/images/11MML010_huntingtons_disease_LR.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81442" y="2781113"/>
              <a:ext cx="5878990" cy="358618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395536" y="3899520"/>
              <a:ext cx="2664296" cy="923330"/>
            </a:xfrm>
            <a:prstGeom prst="rect">
              <a:avLst/>
            </a:prstGeom>
            <a:solidFill>
              <a:schemeClr val="bg1"/>
            </a:solidFill>
            <a:ln w="3175">
              <a:solidFill>
                <a:schemeClr val="accent6">
                  <a:lumMod val="50000"/>
                </a:schemeClr>
              </a:solidFill>
            </a:ln>
          </p:spPr>
          <p:txBody>
            <a:bodyPr wrap="square" rtlCol="0">
              <a:spAutoFit/>
            </a:bodyPr>
            <a:lstStyle/>
            <a:p>
              <a:pPr algn="ctr"/>
              <a:r>
                <a:rPr lang="fr-FR" dirty="0"/>
                <a:t>insertion type glissement du brin néoformé lors de la réplication</a:t>
              </a:r>
            </a:p>
          </p:txBody>
        </p:sp>
      </p:grpSp>
    </p:spTree>
    <p:extLst>
      <p:ext uri="{BB962C8B-B14F-4D97-AF65-F5344CB8AC3E}">
        <p14:creationId xmlns:p14="http://schemas.microsoft.com/office/powerpoint/2010/main" val="1370102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4644008" y="43458"/>
            <a:ext cx="4499992" cy="6771084"/>
          </a:xfrm>
          <a:prstGeom prst="rect">
            <a:avLst/>
          </a:prstGeom>
          <a:noFill/>
          <a:ln w="3175">
            <a:solidFill>
              <a:schemeClr val="tx1"/>
            </a:solidFill>
          </a:ln>
        </p:spPr>
        <p:txBody>
          <a:bodyPr wrap="square" rtlCol="0">
            <a:spAutoFit/>
          </a:bodyPr>
          <a:lstStyle/>
          <a:p>
            <a:pPr algn="just"/>
            <a:r>
              <a:rPr lang="fr-FR" sz="800" b="1" dirty="0"/>
              <a:t>TCTATTTATTTAGCAATAATAGAGAAAGCATTTAAGAGAATAAAGCAATGGAAATAAGAAATTTGTAAAT TTCCTTCTGATAACTAGAAATAGAGGATCCAGTTTCTTTTGGTTAACCTAAATTTTATTTCATTTTATTG TTTTATTTTATTTTATTTTATTTTATTTTATTTTGTGTAATCGTAGTTTCAGAGTGTTAGAGCTGAAAGG AAGAAGTAGGAGAAACATGCAAAGTAAAAGTATAACACTTTCCTTACTAAACCGACATGGGTTTCCAGGT AGGGGCAGGATTCAGGATGACTGACAGGGCCCTTAGGGAACACTGAGACCCTACGCTGACCTCATAAATG CTTGCTACCTTTGCTGTTTTAATTACATCTTTTAATAGCAGGAAGCAGAACTCTGCACTTCAAAAGTTTT TCCTCACCTGAGGAGTTAATTTAGTACAAGGGGAAAAAGTACAGGGGGATGGGAGAAAGGCGATCACGTT GGGAAGCTATAGAGAAAGAAGAGTAAATTTTAGTAAAGGAGGTTTAAACAAACAAAATATAAAGAGAAAT AGGAACTTGAATCAAGGAAATGATTTTAAAACGCAGTATTCTTAGTGGACTAGAGGAAAAAAATAATCTG AGCCAAGTAGAAGACCTTTTCCCCTCCTACCCCTACTTTCTAAGTCACAGAGGCTTTTTGTTCCCCCAGA CACTCTTGCAGATTAGTCCAGGCAGAAACAGTTAGATGTCCCCAGTTAACCTCCTATTTGACACCACTGA TTACCCCATTGATAGTCACACTTTGGGTTGTAAGTGACTTTTTATTTATTTGTATTTTTGACTGCATTAA GAGGTCTCTAGTTTTTTATCTCTTGTTTCCCAAAACCTAATAAGTAACTAATGCACAGAGCACATTGATT TGTATTTATTCTATTTTTAGACATAATTTATTAGCATGCATGAGCAAATTAAGAAAAACAACAACAAATG AATGCATATATATGTATATGTATGTGTGTACATATACACATATATATATATATTTTTTTTCTTTTCTTAC CAGAAGGTTTTAATCCAAATAAGGAGAAGAT</a:t>
            </a:r>
            <a:r>
              <a:rPr lang="fr-FR" sz="1400" b="1" dirty="0">
                <a:solidFill>
                  <a:srgbClr val="00B050"/>
                </a:solidFill>
              </a:rPr>
              <a:t>ATG</a:t>
            </a:r>
            <a:r>
              <a:rPr lang="fr-FR" sz="800" b="1" dirty="0"/>
              <a:t>CTTAGAACTGAGC</a:t>
            </a:r>
            <a:r>
              <a:rPr lang="fr-FR" sz="1400" b="1" dirty="0">
                <a:solidFill>
                  <a:srgbClr val="3399FF"/>
                </a:solidFill>
              </a:rPr>
              <a:t>A</a:t>
            </a:r>
            <a:r>
              <a:rPr lang="fr-FR" sz="1200" dirty="0"/>
              <a:t>c</a:t>
            </a:r>
            <a:r>
              <a:rPr lang="fr-FR" sz="800" b="1" dirty="0"/>
              <a:t>GAGTTTTCATCCATTCTGTCC TGTAAGTATTTTGCATATTCTGGAGACGCAGGAAGAGATCCATCTACATATCCCAAAGCTGAATTATGGT AGACAAAACTCTTCCACTTTTAGTGCATCAATTTCTTATTTGTGTAATAAGAAAATTGGGAAAACGATCT TCAATATGCTTACCAAGCTGTGATTCCAAATATTACGTAAATACACTTGCAAAGGAGGATGTTTTTAGTA GCAATTTGTACTGATGGTATGGGGCCAAGAGATATATCTTAGAGGGAGGGCTGAGGGTTTGAAGTCCAAC TCCTAAGCCAGTGCCAGAAGAGCCAAGGACAGGTACGGCTGTCATCACTTAGACCTCACCCTGTGGAGCC ACACCCTAGGGTTGGCCAATCTACTCCCAGGAGCAGGGAGGGCAGGAGCCAGGGCTGGGCATAAAAGTCA GGGCAGAGCCATCTATTGCTTACATTTGCTTCTGACACAACTGTGTTCACTAGCAACCTCAAACAGACAC CATGGTGCACCTGACTCCTGAGGAGAAGTCTGCCGTTACTGCCCTGTGGGGCAAGGTGAACGTGGATGAA GTTGGTGGTGAGGCCCTGGGCAGGTTGGTATCAAGGTTACAAGACAGGTTTAAGGAGACCAATAGAAACT GGGCATGTGGAGACAGAGAAGACTCTTGGGTTTCTGATAGGCACTGACTCTCTCTGCCTATTGGTCTATT TTCCCACCCTTAGGCTGCTGGTGGTCTACCCTTGGACCCAGAGGTTCTTTGAGTCCTTTGGGGATCTGTC CACTCCTGATGCTGTTATGGGCAACCCTAAGGTGAAGGCTCATGGCAAGAAAGTGCTCGGTGCCTTTAGT GATGGCCTGGCTCACCTGGACAACCTCAAGGGCACCTTTGCCACACTGAGTGAGCTGCACTGTGACAAGC TGCACGTGGATCCTGAGAACTTCAGGGTGAGTCTATGGGACCCTTGATGTTTTCTTTCCCCTTCTTTTCT ATGGTTAAGTTCATGTCATAGGAAGGGGAGAAGTAACAGGGTACAGTTTAGAATGGGAAACAGACGAATG ATTGCATCAGTGTGGAAGTCTCAGGATCGTTTTAGTTTCTTTTATTTGCTGTTCATAACAATTGTTTTCT TTTGTTTAATTCTTGCTTTCTTTTTTTTTCTTCTCCGCAATTTTTACTATTATACTTAATGCCTTAACAT TGTGTATAACAAAAGGAAATATCTCTGAGATACATTAAGTAACTTAAAAAAAAACTTTACACAGTCTGCC TAGTACATTACTATTTGGAATATATGTGTGCTTATTTGCATATTCATAATCTCCCTACTTTATTTTCTTT TATTTTTAATTGATACATAATCATTATACATATTTATGGGTTAAAGTGTAATGTTTTAATATGTGTACAC ATATTGACCAAATCAGGGTAATTTTGCATTTGTAATTTTAAAAAATGCTTTCTTCTTTTAATATACTTTT TTGTTTATCTTATTTCTAATACTTTCCCTAATCTCTTTCTTTCAGGGCAATAATGATACAATGTATCATG CCTCTTTGCACCATTCTAAAGAATAACAGTGATAATTTCTGGGTTAAGGCAATAGCAATATTTCTGCATA TAAATATTTCTGCATATAAATTGTAACTGATGTAAGAGGTTTCATATTGCTAATAGCAGCTACAATCCAG CTACCATTCTGCTTTTATTTTATGGTTGGGATAAGGCTGGATTATTCTGAGTCCAAGCTAGGCCCTTTTG CTAATCATGTTCATACCTCTTATCTTCCTCCCACAGCTCCTGGGCAACGTGCTGGTCTGTGTGCTGGCCC ATCACTTTGGCAAAGAATTCACCCCACCAGTGCAGCCACACCTATCAGTGGTGTGGCTAATGCCCTGGCC CACAAGTATCACTAAGCTCGCTTTCTTGCTGTCCAATTTCTATTAAAGGTTCCTTTGTTCCCTAAGTCCA ACTACTAAACTGGGGGATATTATGAAGGGCCTTGAGCATCTGGATTCTGCCTAATAAAAAACATTTATTT TCATTGCAATGATGTATTTAAATTATTTCTGAATATTTTACTAAAAAGGGAATGTGGGAGGTCAGTGCAT TTAAAACATAAAGAAATGAAGAGCTAGTTCAAACCTTGGGAAAATACACTATATCTTAAACTCCATGAAA GAAGGTGAGGCTGCAAACAGCTAATGCACATTGGCAACAGCCCTGATGCCTATGCCTTATTCATCCCTCA GAAAAGGATTCAAGTAGAGGCTTGATTTGGAGGTTAAAGTTTTCTATGCTGTATTTTACATTACTTATTG TTTTAGCTGTCCTCATGAATGTCTTTTCACTACCCATTTGCTTATCCTGCATCTCTCAGCCTTGACTCCA CTCAGTTCTCTTGCTTAGAGATACCACCTTTCCCCTGAAGTGTTCCTTCCATGTTTTACGGCGAGATGGT TTCTCCTCGCCTGGCCACTCAGCCTTAGTTGTCTCTGTTGTCTTATAGAGGTCTACTTGAAGAAGGAAAA ACAGGGGGCACGGTTTGACTGTCCTGTGAGCCCTTCTTCCCTGCCTCCCCCACTCACAG</a:t>
            </a:r>
            <a:r>
              <a:rPr lang="fr-FR" sz="1200" b="1" dirty="0">
                <a:solidFill>
                  <a:srgbClr val="F20000"/>
                </a:solidFill>
              </a:rPr>
              <a:t>TGA</a:t>
            </a:r>
            <a:r>
              <a:rPr lang="fr-FR" sz="800" b="1" dirty="0"/>
              <a:t>C</a:t>
            </a:r>
          </a:p>
        </p:txBody>
      </p:sp>
      <p:pic>
        <p:nvPicPr>
          <p:cNvPr id="1026" name="Picture 2" descr="http://a395.idata.over-blog.com/5/13/60/16/hemoglobi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061" y="1268760"/>
            <a:ext cx="3924410" cy="278391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31" name="Picture 7" descr="http://sgugenetics.pbworks.com/f/1353358655/01_12-sickle_cell_mut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040" y="4452616"/>
            <a:ext cx="3942451" cy="197374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417924" y="431641"/>
            <a:ext cx="1644681" cy="646331"/>
          </a:xfrm>
          <a:prstGeom prst="rect">
            <a:avLst/>
          </a:prstGeom>
          <a:noFill/>
          <a:ln w="3175">
            <a:noFill/>
          </a:ln>
        </p:spPr>
        <p:txBody>
          <a:bodyPr wrap="none" rtlCol="0">
            <a:spAutoFit/>
          </a:bodyPr>
          <a:lstStyle/>
          <a:p>
            <a:pPr algn="ctr"/>
            <a:r>
              <a:rPr lang="fr-FR" b="1" dirty="0"/>
              <a:t>Drépanocytose</a:t>
            </a:r>
          </a:p>
          <a:p>
            <a:pPr algn="ctr"/>
            <a:r>
              <a:rPr lang="fr-FR" dirty="0"/>
              <a:t>(codominance) </a:t>
            </a:r>
          </a:p>
        </p:txBody>
      </p:sp>
      <p:sp>
        <p:nvSpPr>
          <p:cNvPr id="2" name="ZoneTexte 1"/>
          <p:cNvSpPr txBox="1"/>
          <p:nvPr/>
        </p:nvSpPr>
        <p:spPr>
          <a:xfrm>
            <a:off x="5868144" y="431641"/>
            <a:ext cx="2376264" cy="923330"/>
          </a:xfrm>
          <a:prstGeom prst="rect">
            <a:avLst/>
          </a:prstGeom>
          <a:solidFill>
            <a:schemeClr val="bg1"/>
          </a:solidFill>
          <a:ln w="38100">
            <a:solidFill>
              <a:srgbClr val="479DFB"/>
            </a:solidFill>
          </a:ln>
        </p:spPr>
        <p:txBody>
          <a:bodyPr wrap="square" rtlCol="0">
            <a:spAutoFit/>
          </a:bodyPr>
          <a:lstStyle/>
          <a:p>
            <a:pPr algn="ctr"/>
            <a:r>
              <a:rPr lang="fr-FR" dirty="0"/>
              <a:t>mutation ponctuelle type erreur relecture de la polymérase</a:t>
            </a:r>
          </a:p>
        </p:txBody>
      </p:sp>
      <p:cxnSp>
        <p:nvCxnSpPr>
          <p:cNvPr id="5" name="Connecteur droit avec flèche 4"/>
          <p:cNvCxnSpPr>
            <a:stCxn id="2" idx="2"/>
          </p:cNvCxnSpPr>
          <p:nvPr/>
        </p:nvCxnSpPr>
        <p:spPr>
          <a:xfrm>
            <a:off x="7056276" y="1354971"/>
            <a:ext cx="540060" cy="633869"/>
          </a:xfrm>
          <a:prstGeom prst="straightConnector1">
            <a:avLst/>
          </a:prstGeom>
          <a:ln w="38100">
            <a:solidFill>
              <a:srgbClr val="479DF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207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75556" y="836712"/>
            <a:ext cx="7992888" cy="4716676"/>
          </a:xfrm>
          <a:prstGeom prst="rect">
            <a:avLst/>
          </a:prstGeom>
          <a:solidFill>
            <a:schemeClr val="bg1"/>
          </a:solidFill>
        </p:spPr>
        <p:txBody>
          <a:bodyPr wrap="square" rtlCol="0">
            <a:spAutoFit/>
          </a:bodyPr>
          <a:lstStyle/>
          <a:p>
            <a:pPr algn="just"/>
            <a:r>
              <a:rPr lang="fr-FR" b="1" dirty="0"/>
              <a:t>Les hémophilies de type </a:t>
            </a:r>
            <a:r>
              <a:rPr lang="fr-FR" b="1" dirty="0" smtClean="0"/>
              <a:t>A</a:t>
            </a:r>
            <a:endParaRPr lang="fr-FR" b="1" dirty="0"/>
          </a:p>
          <a:p>
            <a:pPr algn="just"/>
            <a:endParaRPr lang="fr-FR" sz="1600" dirty="0"/>
          </a:p>
          <a:p>
            <a:pPr algn="just"/>
            <a:r>
              <a:rPr lang="fr-FR" sz="1600" dirty="0" smtClean="0"/>
              <a:t>	Le manque de facteurs VIII peut être dû à des recombinaisons homologues entres séquences répétées. On </a:t>
            </a:r>
            <a:r>
              <a:rPr lang="fr-FR" sz="1600" dirty="0"/>
              <a:t>trouve des inversions de séquence dans le gène </a:t>
            </a:r>
            <a:r>
              <a:rPr lang="fr-FR" sz="1600" dirty="0" smtClean="0"/>
              <a:t>correspondant qui </a:t>
            </a:r>
            <a:r>
              <a:rPr lang="fr-FR" sz="1600" dirty="0"/>
              <a:t>se trouve sur le chromosome X. Cette inversion est due à une recombinaison homologue entre un exon du gène et une séquence proche du télomère.</a:t>
            </a:r>
          </a:p>
          <a:p>
            <a:pPr algn="just"/>
            <a:endParaRPr lang="fr-FR" sz="1200" dirty="0"/>
          </a:p>
          <a:p>
            <a:pPr algn="just"/>
            <a:endParaRPr lang="fr-FR" sz="1200" dirty="0"/>
          </a:p>
          <a:p>
            <a:pPr algn="just"/>
            <a:endParaRPr lang="fr-FR" sz="1200" dirty="0"/>
          </a:p>
          <a:p>
            <a:pPr algn="just"/>
            <a:endParaRPr lang="fr-FR" sz="1200" dirty="0"/>
          </a:p>
          <a:p>
            <a:pPr algn="just"/>
            <a:endParaRPr lang="fr-FR" sz="1050" dirty="0"/>
          </a:p>
          <a:p>
            <a:pPr algn="just"/>
            <a:endParaRPr lang="fr-FR" sz="1200" dirty="0"/>
          </a:p>
          <a:p>
            <a:pPr algn="just"/>
            <a:endParaRPr lang="fr-FR" sz="1200" dirty="0"/>
          </a:p>
          <a:p>
            <a:pPr algn="just"/>
            <a:endParaRPr lang="fr-FR" sz="1200" dirty="0"/>
          </a:p>
          <a:p>
            <a:pPr algn="just"/>
            <a:endParaRPr lang="fr-FR" sz="1200" dirty="0"/>
          </a:p>
          <a:p>
            <a:pPr algn="just"/>
            <a:endParaRPr lang="fr-FR" sz="1200" dirty="0"/>
          </a:p>
          <a:p>
            <a:pPr algn="just"/>
            <a:endParaRPr lang="fr-FR" sz="1200" dirty="0"/>
          </a:p>
          <a:p>
            <a:pPr algn="just"/>
            <a:endParaRPr lang="fr-FR" sz="1200" dirty="0"/>
          </a:p>
          <a:p>
            <a:pPr algn="just"/>
            <a:endParaRPr lang="fr-FR" sz="1200" dirty="0"/>
          </a:p>
          <a:p>
            <a:pPr algn="just"/>
            <a:endParaRPr lang="fr-FR" sz="1200" dirty="0"/>
          </a:p>
          <a:p>
            <a:pPr algn="just"/>
            <a:endParaRPr lang="fr-FR" dirty="0"/>
          </a:p>
          <a:p>
            <a:pPr algn="just"/>
            <a:endParaRPr lang="fr-FR" sz="600" dirty="0"/>
          </a:p>
          <a:p>
            <a:pPr algn="just"/>
            <a:endParaRPr lang="fr-FR" sz="600" dirty="0"/>
          </a:p>
          <a:p>
            <a:pPr algn="just"/>
            <a:endParaRPr lang="fr-FR" sz="600" dirty="0"/>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782245" y="2708920"/>
            <a:ext cx="5579511" cy="254504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65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323528" y="260648"/>
            <a:ext cx="8352928" cy="6352294"/>
            <a:chOff x="377534" y="349581"/>
            <a:chExt cx="8352928" cy="6352294"/>
          </a:xfrm>
        </p:grpSpPr>
        <p:sp>
          <p:nvSpPr>
            <p:cNvPr id="2" name="ZoneTexte 1"/>
            <p:cNvSpPr txBox="1"/>
            <p:nvPr/>
          </p:nvSpPr>
          <p:spPr>
            <a:xfrm>
              <a:off x="377534" y="349581"/>
              <a:ext cx="8352928" cy="1523494"/>
            </a:xfrm>
            <a:prstGeom prst="rect">
              <a:avLst/>
            </a:prstGeom>
            <a:noFill/>
          </p:spPr>
          <p:txBody>
            <a:bodyPr wrap="square" rtlCol="0">
              <a:spAutoFit/>
            </a:bodyPr>
            <a:lstStyle/>
            <a:p>
              <a:r>
                <a:rPr lang="fr-FR" b="1" dirty="0"/>
                <a:t>Leucémie myéloïde chronique </a:t>
              </a:r>
              <a:r>
                <a:rPr lang="fr-FR" dirty="0"/>
                <a:t>(dominante)</a:t>
              </a:r>
            </a:p>
            <a:p>
              <a:endParaRPr lang="fr-FR" sz="1100" dirty="0"/>
            </a:p>
            <a:p>
              <a:pPr algn="just"/>
              <a:r>
                <a:rPr lang="fr-FR" sz="1600" dirty="0"/>
                <a:t>Ce</a:t>
              </a:r>
              <a:r>
                <a:rPr lang="fr-FR" sz="1600" dirty="0">
                  <a:solidFill>
                    <a:srgbClr val="FF0000"/>
                  </a:solidFill>
                </a:rPr>
                <a:t> cancer </a:t>
              </a:r>
              <a:r>
                <a:rPr lang="fr-FR" sz="1600" dirty="0"/>
                <a:t>des globules blancs est due à une translocation. Il y a création d’un gène hybride, BCR-</a:t>
              </a:r>
              <a:r>
                <a:rPr lang="fr-FR" sz="1600" dirty="0" err="1"/>
                <a:t>Abl</a:t>
              </a:r>
              <a:r>
                <a:rPr lang="fr-FR" sz="1600" dirty="0"/>
                <a:t>, comprenant l’extrémité 5’ du gène BCR et l’extrémité 3’ du gène </a:t>
              </a:r>
              <a:r>
                <a:rPr lang="fr-FR" sz="1600" dirty="0" err="1"/>
                <a:t>Abl</a:t>
              </a:r>
              <a:r>
                <a:rPr lang="fr-FR" sz="1600" dirty="0"/>
                <a:t>. La protéine issue de ce gène hybride perturbe de nombreuses protéines et enzymes contrôlant le cycle cellulaire avec pour conséquence une forte accélération de la vitesse de division et de prolifération cellulaire.</a:t>
              </a:r>
            </a:p>
          </p:txBody>
        </p:sp>
        <p:grpSp>
          <p:nvGrpSpPr>
            <p:cNvPr id="3" name="Groupe 2"/>
            <p:cNvGrpSpPr/>
            <p:nvPr/>
          </p:nvGrpSpPr>
          <p:grpSpPr>
            <a:xfrm>
              <a:off x="449542" y="2149781"/>
              <a:ext cx="8280920" cy="4552094"/>
              <a:chOff x="449542" y="2068783"/>
              <a:chExt cx="8280920" cy="4552094"/>
            </a:xfrm>
          </p:grpSpPr>
          <p:pic>
            <p:nvPicPr>
              <p:cNvPr id="2050" name="Picture 2" descr="File:Philadelphia Chromosom.sv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9542" y="2068783"/>
                <a:ext cx="4219873" cy="337589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5" name="Image 4" descr="Capture d’écran"/>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842030" y="2068783"/>
                <a:ext cx="3888432" cy="4552094"/>
              </a:xfrm>
              <a:prstGeom prst="rect">
                <a:avLst/>
              </a:prstGeom>
              <a:ln w="3175">
                <a:solidFill>
                  <a:schemeClr val="tx1"/>
                </a:solidFill>
              </a:ln>
            </p:spPr>
          </p:pic>
        </p:grpSp>
      </p:grpSp>
      <p:sp>
        <p:nvSpPr>
          <p:cNvPr id="7" name="ZoneTexte 6"/>
          <p:cNvSpPr txBox="1"/>
          <p:nvPr/>
        </p:nvSpPr>
        <p:spPr>
          <a:xfrm>
            <a:off x="705272" y="5713452"/>
            <a:ext cx="3600400" cy="646331"/>
          </a:xfrm>
          <a:prstGeom prst="rect">
            <a:avLst/>
          </a:prstGeom>
          <a:solidFill>
            <a:schemeClr val="bg1"/>
          </a:solidFill>
          <a:ln w="3175">
            <a:solidFill>
              <a:schemeClr val="tx1"/>
            </a:solidFill>
          </a:ln>
        </p:spPr>
        <p:txBody>
          <a:bodyPr wrap="square" rtlCol="0">
            <a:spAutoFit/>
          </a:bodyPr>
          <a:lstStyle/>
          <a:p>
            <a:pPr algn="ctr"/>
            <a:r>
              <a:rPr lang="fr-FR" dirty="0"/>
              <a:t>recombinaison homologue entre 2 chromosomes de paires différentes</a:t>
            </a:r>
          </a:p>
        </p:txBody>
      </p:sp>
    </p:spTree>
    <p:extLst>
      <p:ext uri="{BB962C8B-B14F-4D97-AF65-F5344CB8AC3E}">
        <p14:creationId xmlns:p14="http://schemas.microsoft.com/office/powerpoint/2010/main" val="1003625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2.gstatic.com/images?q=tbn:ANd9GcRJKJP-0Y7W7Tj5hEL8mPkn8JpdeZQ066p95rbdsLvt9FmoXO7_pZXVK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3068960"/>
            <a:ext cx="2341813" cy="1627953"/>
          </a:xfrm>
          <a:prstGeom prst="rect">
            <a:avLst/>
          </a:prstGeom>
          <a:noFill/>
          <a:ln>
            <a:noFill/>
          </a:ln>
        </p:spPr>
      </p:pic>
      <p:sp>
        <p:nvSpPr>
          <p:cNvPr id="4" name="ZoneTexte 3"/>
          <p:cNvSpPr txBox="1"/>
          <p:nvPr/>
        </p:nvSpPr>
        <p:spPr>
          <a:xfrm>
            <a:off x="1187624" y="1847146"/>
            <a:ext cx="6768752" cy="646331"/>
          </a:xfrm>
          <a:prstGeom prst="rect">
            <a:avLst/>
          </a:prstGeom>
          <a:noFill/>
        </p:spPr>
        <p:txBody>
          <a:bodyPr wrap="square" rtlCol="0">
            <a:spAutoFit/>
          </a:bodyPr>
          <a:lstStyle/>
          <a:p>
            <a:pPr algn="ctr"/>
            <a:r>
              <a:rPr lang="fr-FR" sz="3600" b="1" dirty="0">
                <a:solidFill>
                  <a:srgbClr val="FF0000"/>
                </a:solidFill>
              </a:rPr>
              <a:t>5. Mutations et Evolution</a:t>
            </a:r>
            <a:endParaRPr lang="fr-FR" sz="2000" dirty="0"/>
          </a:p>
        </p:txBody>
      </p:sp>
    </p:spTree>
    <p:extLst>
      <p:ext uri="{BB962C8B-B14F-4D97-AF65-F5344CB8AC3E}">
        <p14:creationId xmlns:p14="http://schemas.microsoft.com/office/powerpoint/2010/main" val="784206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20597" y="5733256"/>
            <a:ext cx="8093280" cy="738664"/>
          </a:xfrm>
          <a:prstGeom prst="rect">
            <a:avLst/>
          </a:prstGeom>
          <a:noFill/>
        </p:spPr>
        <p:txBody>
          <a:bodyPr wrap="square" rtlCol="0">
            <a:spAutoFit/>
          </a:bodyPr>
          <a:lstStyle/>
          <a:p>
            <a:pPr algn="just"/>
            <a:r>
              <a:rPr lang="fr-FR" sz="1400" dirty="0"/>
              <a:t>Humain  </a:t>
            </a:r>
            <a:r>
              <a:rPr lang="fr-FR" sz="1400" dirty="0">
                <a:sym typeface="Wingdings"/>
              </a:rPr>
              <a:t>  5 à 15 fois plus de gènes que les procaryotes</a:t>
            </a:r>
          </a:p>
          <a:p>
            <a:pPr algn="just"/>
            <a:r>
              <a:rPr lang="fr-FR" sz="1400" dirty="0">
                <a:sym typeface="Wingdings"/>
              </a:rPr>
              <a:t>                   500 à 1000 fois plus de paires de bases que les procaryotes</a:t>
            </a:r>
          </a:p>
          <a:p>
            <a:pPr algn="just"/>
            <a:r>
              <a:rPr lang="fr-FR" sz="1400" dirty="0">
                <a:sym typeface="Wingdings"/>
              </a:rPr>
              <a:t>                   soit 10 000  fois plus de séquences non-codantes  (introns, séquences régulatrices, répétitions…)</a:t>
            </a:r>
            <a:endParaRPr lang="fr-FR" sz="1400" dirty="0"/>
          </a:p>
        </p:txBody>
      </p:sp>
      <p:pic>
        <p:nvPicPr>
          <p:cNvPr id="5" name="Image 4" descr="Capture d’écran"/>
          <p:cNvPicPr>
            <a:picLocks noChangeAspect="1"/>
          </p:cNvPicPr>
          <p:nvPr/>
        </p:nvPicPr>
        <p:blipFill>
          <a:blip r:embed="rId2"/>
          <a:stretch>
            <a:fillRect/>
          </a:stretch>
        </p:blipFill>
        <p:spPr>
          <a:xfrm>
            <a:off x="4567237" y="3424237"/>
            <a:ext cx="9525" cy="9525"/>
          </a:xfrm>
          <a:prstGeom prst="rect">
            <a:avLst/>
          </a:prstGeom>
        </p:spPr>
      </p:pic>
      <p:pic>
        <p:nvPicPr>
          <p:cNvPr id="6" name="Image 5"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090" y="-48435"/>
            <a:ext cx="8367344" cy="5570731"/>
          </a:xfrm>
          <a:prstGeom prst="rect">
            <a:avLst/>
          </a:prstGeom>
        </p:spPr>
      </p:pic>
      <p:sp>
        <p:nvSpPr>
          <p:cNvPr id="7" name="ZoneTexte 6"/>
          <p:cNvSpPr txBox="1"/>
          <p:nvPr/>
        </p:nvSpPr>
        <p:spPr>
          <a:xfrm>
            <a:off x="1902941" y="5157192"/>
            <a:ext cx="5328592" cy="369332"/>
          </a:xfrm>
          <a:prstGeom prst="rect">
            <a:avLst/>
          </a:prstGeom>
          <a:solidFill>
            <a:schemeClr val="bg1"/>
          </a:solidFill>
        </p:spPr>
        <p:txBody>
          <a:bodyPr wrap="square" rtlCol="0">
            <a:spAutoFit/>
          </a:bodyPr>
          <a:lstStyle/>
          <a:p>
            <a:pPr algn="ctr"/>
            <a:r>
              <a:rPr lang="fr-FR" dirty="0"/>
              <a:t>Nombre de paires de bases par génome haploïde</a:t>
            </a:r>
          </a:p>
        </p:txBody>
      </p:sp>
    </p:spTree>
    <p:extLst>
      <p:ext uri="{BB962C8B-B14F-4D97-AF65-F5344CB8AC3E}">
        <p14:creationId xmlns:p14="http://schemas.microsoft.com/office/powerpoint/2010/main" val="797622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977081" y="509771"/>
            <a:ext cx="7241020" cy="5964916"/>
            <a:chOff x="866262" y="509771"/>
            <a:chExt cx="7241020" cy="5964916"/>
          </a:xfrm>
        </p:grpSpPr>
        <p:pic>
          <p:nvPicPr>
            <p:cNvPr id="2" name="Image 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262" y="1916784"/>
              <a:ext cx="7189838" cy="3888480"/>
            </a:xfrm>
            <a:prstGeom prst="rect">
              <a:avLst/>
            </a:prstGeom>
          </p:spPr>
        </p:pic>
        <p:sp>
          <p:nvSpPr>
            <p:cNvPr id="7" name="ZoneTexte 6"/>
            <p:cNvSpPr txBox="1"/>
            <p:nvPr/>
          </p:nvSpPr>
          <p:spPr>
            <a:xfrm>
              <a:off x="1036717" y="5933847"/>
              <a:ext cx="7070565" cy="540840"/>
            </a:xfrm>
            <a:prstGeom prst="rect">
              <a:avLst/>
            </a:prstGeom>
            <a:solidFill>
              <a:schemeClr val="bg1"/>
            </a:solidFill>
          </p:spPr>
          <p:txBody>
            <a:bodyPr wrap="square" rtlCol="0">
              <a:spAutoFit/>
            </a:bodyPr>
            <a:lstStyle/>
            <a:p>
              <a:endParaRPr lang="fr-FR" dirty="0"/>
            </a:p>
          </p:txBody>
        </p:sp>
        <p:sp>
          <p:nvSpPr>
            <p:cNvPr id="8" name="ZoneTexte 7"/>
            <p:cNvSpPr txBox="1"/>
            <p:nvPr/>
          </p:nvSpPr>
          <p:spPr>
            <a:xfrm>
              <a:off x="1724877" y="509771"/>
              <a:ext cx="5472608" cy="830997"/>
            </a:xfrm>
            <a:prstGeom prst="rect">
              <a:avLst/>
            </a:prstGeom>
            <a:solidFill>
              <a:schemeClr val="bg1"/>
            </a:solidFill>
            <a:ln w="3175">
              <a:noFill/>
            </a:ln>
          </p:spPr>
          <p:txBody>
            <a:bodyPr wrap="square" rtlCol="0">
              <a:spAutoFit/>
            </a:bodyPr>
            <a:lstStyle/>
            <a:p>
              <a:pPr algn="ctr"/>
              <a:r>
                <a:rPr lang="fr-FR" sz="2400" b="1" dirty="0"/>
                <a:t>agressions</a:t>
              </a:r>
              <a:r>
                <a:rPr lang="fr-FR" sz="2800" b="1" dirty="0"/>
                <a:t> </a:t>
              </a:r>
              <a:r>
                <a:rPr lang="fr-FR" sz="2400" b="1" dirty="0"/>
                <a:t>exogènes de l’ADN </a:t>
              </a:r>
              <a:endParaRPr lang="fr-FR" sz="2800" b="1" dirty="0"/>
            </a:p>
            <a:p>
              <a:pPr algn="ctr"/>
              <a:r>
                <a:rPr lang="fr-FR" dirty="0"/>
                <a:t>(par cellules et par jour):</a:t>
              </a:r>
            </a:p>
          </p:txBody>
        </p:sp>
      </p:grpSp>
    </p:spTree>
    <p:extLst>
      <p:ext uri="{BB962C8B-B14F-4D97-AF65-F5344CB8AC3E}">
        <p14:creationId xmlns:p14="http://schemas.microsoft.com/office/powerpoint/2010/main" val="37404820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073913" y="548680"/>
            <a:ext cx="5060311" cy="5681092"/>
          </a:xfrm>
          <a:prstGeom prst="rect">
            <a:avLst/>
          </a:prstGeom>
        </p:spPr>
      </p:pic>
      <p:sp>
        <p:nvSpPr>
          <p:cNvPr id="3" name="ZoneTexte 2"/>
          <p:cNvSpPr txBox="1"/>
          <p:nvPr/>
        </p:nvSpPr>
        <p:spPr>
          <a:xfrm>
            <a:off x="2518419" y="5097958"/>
            <a:ext cx="4392488" cy="923330"/>
          </a:xfrm>
          <a:prstGeom prst="rect">
            <a:avLst/>
          </a:prstGeom>
          <a:solidFill>
            <a:schemeClr val="bg1"/>
          </a:solidFill>
        </p:spPr>
        <p:txBody>
          <a:bodyPr wrap="square" rtlCol="0">
            <a:spAutoFit/>
          </a:bodyPr>
          <a:lstStyle/>
          <a:p>
            <a:r>
              <a:rPr lang="fr-FR" dirty="0"/>
              <a:t>séquences codantes</a:t>
            </a:r>
          </a:p>
          <a:p>
            <a:r>
              <a:rPr lang="fr-FR" dirty="0"/>
              <a:t>séquences transcrites non codantes</a:t>
            </a:r>
          </a:p>
          <a:p>
            <a:r>
              <a:rPr lang="fr-FR" dirty="0"/>
              <a:t>séquences non transcrites</a:t>
            </a:r>
          </a:p>
        </p:txBody>
      </p:sp>
      <p:pic>
        <p:nvPicPr>
          <p:cNvPr id="4" name="Image 3"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32" y="5106888"/>
            <a:ext cx="361950" cy="914400"/>
          </a:xfrm>
          <a:prstGeom prst="rect">
            <a:avLst/>
          </a:prstGeom>
        </p:spPr>
      </p:pic>
      <p:sp>
        <p:nvSpPr>
          <p:cNvPr id="5" name="ZoneTexte 4"/>
          <p:cNvSpPr txBox="1"/>
          <p:nvPr/>
        </p:nvSpPr>
        <p:spPr>
          <a:xfrm>
            <a:off x="5436096" y="3284984"/>
            <a:ext cx="720080" cy="288032"/>
          </a:xfrm>
          <a:prstGeom prst="rect">
            <a:avLst/>
          </a:prstGeom>
          <a:solidFill>
            <a:schemeClr val="bg1"/>
          </a:solidFill>
        </p:spPr>
        <p:txBody>
          <a:bodyPr wrap="square" rtlCol="0" anchor="b">
            <a:noAutofit/>
          </a:bodyPr>
          <a:lstStyle/>
          <a:p>
            <a:r>
              <a:rPr lang="fr-FR" sz="1400" b="1" dirty="0">
                <a:latin typeface="Arial" panose="020B0604020202020204" pitchFamily="34" charset="0"/>
                <a:ea typeface="Arial Unicode MS" pitchFamily="34" charset="-128"/>
                <a:cs typeface="Arial" panose="020B0604020202020204" pitchFamily="34" charset="0"/>
              </a:rPr>
              <a:t>1,5%</a:t>
            </a:r>
          </a:p>
        </p:txBody>
      </p:sp>
      <p:sp>
        <p:nvSpPr>
          <p:cNvPr id="6" name="ZoneTexte 5"/>
          <p:cNvSpPr txBox="1"/>
          <p:nvPr/>
        </p:nvSpPr>
        <p:spPr>
          <a:xfrm>
            <a:off x="4211960" y="4099718"/>
            <a:ext cx="792088" cy="235769"/>
          </a:xfrm>
          <a:prstGeom prst="rect">
            <a:avLst/>
          </a:prstGeom>
          <a:solidFill>
            <a:schemeClr val="bg1"/>
          </a:solidFill>
        </p:spPr>
        <p:txBody>
          <a:bodyPr wrap="square" rtlCol="0" anchor="b">
            <a:noAutofit/>
          </a:bodyPr>
          <a:lstStyle/>
          <a:p>
            <a:pPr algn="r"/>
            <a:r>
              <a:rPr lang="fr-FR" sz="1400" b="1" dirty="0">
                <a:latin typeface="Arial" panose="020B0604020202020204" pitchFamily="34" charset="0"/>
                <a:ea typeface="Arial Unicode MS" pitchFamily="34" charset="-128"/>
                <a:cs typeface="Arial" panose="020B0604020202020204" pitchFamily="34" charset="0"/>
              </a:rPr>
              <a:t>43,5%</a:t>
            </a:r>
          </a:p>
        </p:txBody>
      </p:sp>
    </p:spTree>
    <p:extLst>
      <p:ext uri="{BB962C8B-B14F-4D97-AF65-F5344CB8AC3E}">
        <p14:creationId xmlns:p14="http://schemas.microsoft.com/office/powerpoint/2010/main" val="4202284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97614" y="1916832"/>
            <a:ext cx="6948772" cy="2308324"/>
          </a:xfrm>
          <a:prstGeom prst="rect">
            <a:avLst/>
          </a:prstGeom>
          <a:noFill/>
        </p:spPr>
        <p:txBody>
          <a:bodyPr wrap="square" rtlCol="0">
            <a:spAutoFit/>
          </a:bodyPr>
          <a:lstStyle/>
          <a:p>
            <a:pPr algn="just"/>
            <a:r>
              <a:rPr lang="fr-FR" dirty="0"/>
              <a:t>	</a:t>
            </a:r>
            <a:r>
              <a:rPr lang="fr-FR" dirty="0"/>
              <a:t> </a:t>
            </a:r>
            <a:r>
              <a:rPr lang="fr-FR" dirty="0" smtClean="0"/>
              <a:t>La part </a:t>
            </a:r>
            <a:r>
              <a:rPr lang="fr-FR" dirty="0"/>
              <a:t>des séquences non-codantes croît plus vite que celle </a:t>
            </a:r>
            <a:r>
              <a:rPr lang="fr-FR" dirty="0" smtClean="0"/>
              <a:t>des séquences codantes. Mais l’augmentation de la part codante est essentiellement due à la </a:t>
            </a:r>
            <a:r>
              <a:rPr lang="fr-FR" b="1" dirty="0">
                <a:solidFill>
                  <a:srgbClr val="FF0000"/>
                </a:solidFill>
              </a:rPr>
              <a:t>d</a:t>
            </a:r>
            <a:r>
              <a:rPr lang="fr-FR" b="1" dirty="0" smtClean="0">
                <a:solidFill>
                  <a:srgbClr val="FF0000"/>
                </a:solidFill>
              </a:rPr>
              <a:t>uplication</a:t>
            </a:r>
            <a:r>
              <a:rPr lang="fr-FR" dirty="0" smtClean="0"/>
              <a:t> des gènes.</a:t>
            </a:r>
          </a:p>
          <a:p>
            <a:pPr algn="just"/>
            <a:r>
              <a:rPr lang="fr-FR" dirty="0" smtClean="0"/>
              <a:t> </a:t>
            </a:r>
          </a:p>
          <a:p>
            <a:pPr algn="just"/>
            <a:r>
              <a:rPr lang="fr-FR" dirty="0"/>
              <a:t>	</a:t>
            </a:r>
            <a:r>
              <a:rPr lang="fr-FR" dirty="0" smtClean="0"/>
              <a:t>Ces </a:t>
            </a:r>
            <a:r>
              <a:rPr lang="fr-FR" dirty="0"/>
              <a:t>copies </a:t>
            </a:r>
            <a:r>
              <a:rPr lang="fr-FR" dirty="0" smtClean="0"/>
              <a:t>issues de la duplication vont </a:t>
            </a:r>
            <a:r>
              <a:rPr lang="fr-FR" dirty="0"/>
              <a:t>connaître une évolution différentes du fait des </a:t>
            </a:r>
            <a:r>
              <a:rPr lang="fr-FR" b="1" dirty="0">
                <a:solidFill>
                  <a:srgbClr val="FF0000"/>
                </a:solidFill>
              </a:rPr>
              <a:t>mutations</a:t>
            </a:r>
            <a:r>
              <a:rPr lang="fr-FR" dirty="0"/>
              <a:t> de toutes sortes qui peuvent s’y accumuler. Elles vont progressivement diverger les unes des autres et des fonctions génétiques nouvelles vont apparaître.</a:t>
            </a:r>
          </a:p>
        </p:txBody>
      </p:sp>
    </p:spTree>
    <p:extLst>
      <p:ext uri="{BB962C8B-B14F-4D97-AF65-F5344CB8AC3E}">
        <p14:creationId xmlns:p14="http://schemas.microsoft.com/office/powerpoint/2010/main" val="1813534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 24"/>
          <p:cNvGrpSpPr/>
          <p:nvPr/>
        </p:nvGrpSpPr>
        <p:grpSpPr>
          <a:xfrm>
            <a:off x="249749" y="353980"/>
            <a:ext cx="8644503" cy="5563834"/>
            <a:chOff x="323528" y="478832"/>
            <a:chExt cx="8644503" cy="5563834"/>
          </a:xfrm>
        </p:grpSpPr>
        <p:grpSp>
          <p:nvGrpSpPr>
            <p:cNvPr id="19" name="Groupe 18"/>
            <p:cNvGrpSpPr/>
            <p:nvPr/>
          </p:nvGrpSpPr>
          <p:grpSpPr>
            <a:xfrm>
              <a:off x="3418626" y="1793407"/>
              <a:ext cx="5549405" cy="4249259"/>
              <a:chOff x="3224624" y="2421026"/>
              <a:chExt cx="5619551" cy="4249259"/>
            </a:xfrm>
          </p:grpSpPr>
          <p:cxnSp>
            <p:nvCxnSpPr>
              <p:cNvPr id="49" name="Connecteur droit 48"/>
              <p:cNvCxnSpPr/>
              <p:nvPr/>
            </p:nvCxnSpPr>
            <p:spPr>
              <a:xfrm>
                <a:off x="7762545" y="3901634"/>
                <a:ext cx="0" cy="31052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Connecteur droit 100"/>
              <p:cNvCxnSpPr/>
              <p:nvPr/>
            </p:nvCxnSpPr>
            <p:spPr>
              <a:xfrm>
                <a:off x="7697804" y="4804390"/>
                <a:ext cx="0" cy="143531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Connecteur droit 210"/>
              <p:cNvCxnSpPr>
                <a:stCxn id="12" idx="0"/>
              </p:cNvCxnSpPr>
              <p:nvPr/>
            </p:nvCxnSpPr>
            <p:spPr>
              <a:xfrm flipV="1">
                <a:off x="6601571" y="2534859"/>
                <a:ext cx="0" cy="4059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Connecteur droit 106"/>
              <p:cNvCxnSpPr/>
              <p:nvPr/>
            </p:nvCxnSpPr>
            <p:spPr>
              <a:xfrm>
                <a:off x="3224624" y="577347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necteur droit 39"/>
              <p:cNvCxnSpPr>
                <a:stCxn id="12" idx="2"/>
                <a:endCxn id="27" idx="0"/>
              </p:cNvCxnSpPr>
              <p:nvPr/>
            </p:nvCxnSpPr>
            <p:spPr>
              <a:xfrm>
                <a:off x="6601571" y="3107776"/>
                <a:ext cx="656158" cy="61972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Connecteur droit 85"/>
              <p:cNvCxnSpPr/>
              <p:nvPr/>
            </p:nvCxnSpPr>
            <p:spPr>
              <a:xfrm>
                <a:off x="7992463" y="4313991"/>
                <a:ext cx="0" cy="37303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a:off x="6103907" y="5703909"/>
                <a:ext cx="696236" cy="53913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Image 1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1021" y="2940855"/>
                <a:ext cx="1181100" cy="166921"/>
              </a:xfrm>
              <a:prstGeom prst="rect">
                <a:avLst/>
              </a:prstGeom>
              <a:ln w="3175">
                <a:solidFill>
                  <a:schemeClr val="tx1"/>
                </a:solidFill>
              </a:ln>
            </p:spPr>
          </p:pic>
          <p:sp>
            <p:nvSpPr>
              <p:cNvPr id="13" name="ZoneTexte 12"/>
              <p:cNvSpPr txBox="1"/>
              <p:nvPr/>
            </p:nvSpPr>
            <p:spPr>
              <a:xfrm>
                <a:off x="5967001" y="2421026"/>
                <a:ext cx="1368152" cy="317273"/>
              </a:xfrm>
              <a:prstGeom prst="rect">
                <a:avLst/>
              </a:prstGeom>
              <a:solidFill>
                <a:schemeClr val="bg1"/>
              </a:solidFill>
              <a:ln w="3175">
                <a:noFill/>
              </a:ln>
            </p:spPr>
            <p:txBody>
              <a:bodyPr wrap="square" rtlCol="0">
                <a:spAutoFit/>
              </a:bodyPr>
              <a:lstStyle/>
              <a:p>
                <a:r>
                  <a:rPr lang="fr-FR" sz="1400" dirty="0"/>
                  <a:t>gène ancestral</a:t>
                </a:r>
              </a:p>
            </p:txBody>
          </p:sp>
          <p:cxnSp>
            <p:nvCxnSpPr>
              <p:cNvPr id="23" name="Connecteur droit 22"/>
              <p:cNvCxnSpPr>
                <a:stCxn id="12" idx="2"/>
                <a:endCxn id="75" idx="0"/>
              </p:cNvCxnSpPr>
              <p:nvPr/>
            </p:nvCxnSpPr>
            <p:spPr>
              <a:xfrm flipH="1">
                <a:off x="5633269" y="3107776"/>
                <a:ext cx="968302" cy="112478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Image 26"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466" y="3727496"/>
                <a:ext cx="1914525" cy="186559"/>
              </a:xfrm>
              <a:prstGeom prst="rect">
                <a:avLst/>
              </a:prstGeom>
              <a:ln w="3175">
                <a:solidFill>
                  <a:schemeClr val="tx1"/>
                </a:solidFill>
              </a:ln>
            </p:spPr>
          </p:pic>
          <p:sp>
            <p:nvSpPr>
              <p:cNvPr id="42" name="ZoneTexte 41"/>
              <p:cNvSpPr txBox="1"/>
              <p:nvPr/>
            </p:nvSpPr>
            <p:spPr>
              <a:xfrm>
                <a:off x="7084657" y="3407374"/>
                <a:ext cx="1025645" cy="307777"/>
              </a:xfrm>
              <a:prstGeom prst="rect">
                <a:avLst/>
              </a:prstGeom>
              <a:noFill/>
              <a:ln w="3175">
                <a:noFill/>
              </a:ln>
            </p:spPr>
            <p:txBody>
              <a:bodyPr wrap="square" rtlCol="0">
                <a:spAutoFit/>
              </a:bodyPr>
              <a:lstStyle/>
              <a:p>
                <a:r>
                  <a:rPr lang="fr-FR" sz="1400" i="1" dirty="0"/>
                  <a:t>duplication</a:t>
                </a:r>
              </a:p>
            </p:txBody>
          </p:sp>
          <p:sp>
            <p:nvSpPr>
              <p:cNvPr id="57" name="ZoneTexte 56"/>
              <p:cNvSpPr txBox="1"/>
              <p:nvPr/>
            </p:nvSpPr>
            <p:spPr>
              <a:xfrm>
                <a:off x="5170156" y="3901634"/>
                <a:ext cx="862957" cy="307777"/>
              </a:xfrm>
              <a:prstGeom prst="rect">
                <a:avLst/>
              </a:prstGeom>
              <a:noFill/>
              <a:ln w="3175">
                <a:noFill/>
              </a:ln>
            </p:spPr>
            <p:txBody>
              <a:bodyPr wrap="square" rtlCol="0">
                <a:spAutoFit/>
              </a:bodyPr>
              <a:lstStyle/>
              <a:p>
                <a:r>
                  <a:rPr lang="fr-FR" sz="1400" i="1" dirty="0"/>
                  <a:t>mutation</a:t>
                </a:r>
              </a:p>
            </p:txBody>
          </p:sp>
          <p:grpSp>
            <p:nvGrpSpPr>
              <p:cNvPr id="84" name="Groupe 83"/>
              <p:cNvGrpSpPr/>
              <p:nvPr/>
            </p:nvGrpSpPr>
            <p:grpSpPr>
              <a:xfrm>
                <a:off x="6728234" y="4202436"/>
                <a:ext cx="1914525" cy="186559"/>
                <a:chOff x="6934348" y="3799237"/>
                <a:chExt cx="1914525" cy="180975"/>
              </a:xfrm>
            </p:grpSpPr>
            <p:pic>
              <p:nvPicPr>
                <p:cNvPr id="63" name="Image 62"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348" y="3799237"/>
                  <a:ext cx="1914525" cy="180975"/>
                </a:xfrm>
                <a:prstGeom prst="rect">
                  <a:avLst/>
                </a:prstGeom>
                <a:ln w="3175">
                  <a:solidFill>
                    <a:schemeClr val="tx1"/>
                  </a:solidFill>
                </a:ln>
              </p:spPr>
            </p:pic>
            <p:cxnSp>
              <p:nvCxnSpPr>
                <p:cNvPr id="56" name="Connecteur droit 55"/>
                <p:cNvCxnSpPr/>
                <p:nvPr/>
              </p:nvCxnSpPr>
              <p:spPr>
                <a:xfrm>
                  <a:off x="8316416" y="3806003"/>
                  <a:ext cx="0" cy="174209"/>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73" name="Groupe 72"/>
              <p:cNvGrpSpPr/>
              <p:nvPr/>
            </p:nvGrpSpPr>
            <p:grpSpPr>
              <a:xfrm>
                <a:off x="5042719" y="4232557"/>
                <a:ext cx="1181100" cy="166922"/>
                <a:chOff x="5587144" y="3652748"/>
                <a:chExt cx="1181100" cy="161926"/>
              </a:xfrm>
            </p:grpSpPr>
            <p:pic>
              <p:nvPicPr>
                <p:cNvPr id="75" name="Image 74"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7144" y="3652748"/>
                  <a:ext cx="1181100" cy="161925"/>
                </a:xfrm>
                <a:prstGeom prst="rect">
                  <a:avLst/>
                </a:prstGeom>
                <a:ln w="3175">
                  <a:solidFill>
                    <a:schemeClr val="tx1"/>
                  </a:solidFill>
                </a:ln>
              </p:spPr>
            </p:pic>
            <p:cxnSp>
              <p:nvCxnSpPr>
                <p:cNvPr id="76" name="Connecteur droit 75"/>
                <p:cNvCxnSpPr>
                  <a:stCxn id="75" idx="0"/>
                  <a:endCxn id="75" idx="2"/>
                </p:cNvCxnSpPr>
                <p:nvPr/>
              </p:nvCxnSpPr>
              <p:spPr>
                <a:xfrm>
                  <a:off x="6177694" y="3652749"/>
                  <a:ext cx="0" cy="161925"/>
                </a:xfrm>
                <a:prstGeom prst="line">
                  <a:avLst/>
                </a:prstGeom>
                <a:ln w="57150">
                  <a:solidFill>
                    <a:srgbClr val="F20000"/>
                  </a:solidFill>
                </a:ln>
              </p:spPr>
              <p:style>
                <a:lnRef idx="1">
                  <a:schemeClr val="accent1"/>
                </a:lnRef>
                <a:fillRef idx="0">
                  <a:schemeClr val="accent1"/>
                </a:fillRef>
                <a:effectRef idx="0">
                  <a:schemeClr val="accent1"/>
                </a:effectRef>
                <a:fontRef idx="minor">
                  <a:schemeClr val="tx1"/>
                </a:fontRef>
              </p:style>
            </p:cxnSp>
          </p:grpSp>
          <p:cxnSp>
            <p:nvCxnSpPr>
              <p:cNvPr id="69" name="Connecteur droit 68"/>
              <p:cNvCxnSpPr/>
              <p:nvPr/>
            </p:nvCxnSpPr>
            <p:spPr>
              <a:xfrm>
                <a:off x="5311431" y="4388995"/>
                <a:ext cx="1" cy="36322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2" name="Groupe 101"/>
              <p:cNvGrpSpPr/>
              <p:nvPr/>
            </p:nvGrpSpPr>
            <p:grpSpPr>
              <a:xfrm>
                <a:off x="6716646" y="4670265"/>
                <a:ext cx="1914525" cy="189476"/>
                <a:chOff x="6909482" y="4272592"/>
                <a:chExt cx="1914525" cy="183805"/>
              </a:xfrm>
            </p:grpSpPr>
            <p:grpSp>
              <p:nvGrpSpPr>
                <p:cNvPr id="103" name="Groupe 102"/>
                <p:cNvGrpSpPr/>
                <p:nvPr/>
              </p:nvGrpSpPr>
              <p:grpSpPr>
                <a:xfrm>
                  <a:off x="6909482" y="4275422"/>
                  <a:ext cx="1914525" cy="180975"/>
                  <a:chOff x="6934348" y="3799237"/>
                  <a:chExt cx="1914525" cy="180975"/>
                </a:xfrm>
              </p:grpSpPr>
              <p:pic>
                <p:nvPicPr>
                  <p:cNvPr id="106" name="Image 105"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348" y="3799237"/>
                    <a:ext cx="1914525" cy="180975"/>
                  </a:xfrm>
                  <a:prstGeom prst="rect">
                    <a:avLst/>
                  </a:prstGeom>
                  <a:ln w="3175">
                    <a:solidFill>
                      <a:schemeClr val="tx1"/>
                    </a:solidFill>
                  </a:ln>
                </p:spPr>
              </p:pic>
              <p:cxnSp>
                <p:nvCxnSpPr>
                  <p:cNvPr id="108" name="Connecteur droit 107"/>
                  <p:cNvCxnSpPr/>
                  <p:nvPr/>
                </p:nvCxnSpPr>
                <p:spPr>
                  <a:xfrm>
                    <a:off x="8316416" y="3806003"/>
                    <a:ext cx="0" cy="174209"/>
                  </a:xfrm>
                  <a:prstGeom prst="line">
                    <a:avLst/>
                  </a:prstGeom>
                  <a:ln w="57150">
                    <a:solidFill>
                      <a:srgbClr val="47CD5D"/>
                    </a:solidFill>
                  </a:ln>
                </p:spPr>
                <p:style>
                  <a:lnRef idx="1">
                    <a:schemeClr val="accent1"/>
                  </a:lnRef>
                  <a:fillRef idx="0">
                    <a:schemeClr val="accent1"/>
                  </a:fillRef>
                  <a:effectRef idx="0">
                    <a:schemeClr val="accent1"/>
                  </a:effectRef>
                  <a:fontRef idx="minor">
                    <a:schemeClr val="tx1"/>
                  </a:fontRef>
                </p:style>
              </p:cxnSp>
            </p:grpSp>
            <p:cxnSp>
              <p:nvCxnSpPr>
                <p:cNvPr id="104" name="Connecteur droit 103"/>
                <p:cNvCxnSpPr/>
                <p:nvPr/>
              </p:nvCxnSpPr>
              <p:spPr>
                <a:xfrm>
                  <a:off x="7545852" y="4272592"/>
                  <a:ext cx="0" cy="174209"/>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145" name="Connecteur droit 144"/>
              <p:cNvCxnSpPr/>
              <p:nvPr/>
            </p:nvCxnSpPr>
            <p:spPr>
              <a:xfrm>
                <a:off x="5080418" y="4790080"/>
                <a:ext cx="0" cy="75996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3" name="Groupe 112"/>
              <p:cNvGrpSpPr/>
              <p:nvPr/>
            </p:nvGrpSpPr>
            <p:grpSpPr>
              <a:xfrm>
                <a:off x="4829921" y="4752224"/>
                <a:ext cx="1181100" cy="174763"/>
                <a:chOff x="4860032" y="4240804"/>
                <a:chExt cx="1181100" cy="169533"/>
              </a:xfrm>
            </p:grpSpPr>
            <p:grpSp>
              <p:nvGrpSpPr>
                <p:cNvPr id="115" name="Groupe 114"/>
                <p:cNvGrpSpPr/>
                <p:nvPr/>
              </p:nvGrpSpPr>
              <p:grpSpPr>
                <a:xfrm>
                  <a:off x="4860032" y="4240804"/>
                  <a:ext cx="1181100" cy="169533"/>
                  <a:chOff x="5587144" y="3645140"/>
                  <a:chExt cx="1181100" cy="169533"/>
                </a:xfrm>
              </p:grpSpPr>
              <p:pic>
                <p:nvPicPr>
                  <p:cNvPr id="117" name="Image 116"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7144" y="3652748"/>
                    <a:ext cx="1181100" cy="161925"/>
                  </a:xfrm>
                  <a:prstGeom prst="rect">
                    <a:avLst/>
                  </a:prstGeom>
                  <a:ln w="3175">
                    <a:solidFill>
                      <a:schemeClr val="tx1"/>
                    </a:solidFill>
                  </a:ln>
                </p:spPr>
              </p:pic>
              <p:cxnSp>
                <p:nvCxnSpPr>
                  <p:cNvPr id="118" name="Connecteur droit 117"/>
                  <p:cNvCxnSpPr/>
                  <p:nvPr/>
                </p:nvCxnSpPr>
                <p:spPr>
                  <a:xfrm>
                    <a:off x="6281879" y="3645140"/>
                    <a:ext cx="0" cy="161925"/>
                  </a:xfrm>
                  <a:prstGeom prst="line">
                    <a:avLst/>
                  </a:prstGeom>
                  <a:ln w="57150">
                    <a:solidFill>
                      <a:srgbClr val="1EE3E8"/>
                    </a:solidFill>
                  </a:ln>
                </p:spPr>
                <p:style>
                  <a:lnRef idx="1">
                    <a:schemeClr val="accent1"/>
                  </a:lnRef>
                  <a:fillRef idx="0">
                    <a:schemeClr val="accent1"/>
                  </a:fillRef>
                  <a:effectRef idx="0">
                    <a:schemeClr val="accent1"/>
                  </a:effectRef>
                  <a:fontRef idx="minor">
                    <a:schemeClr val="tx1"/>
                  </a:fontRef>
                </p:style>
              </p:cxnSp>
            </p:grpSp>
            <p:cxnSp>
              <p:nvCxnSpPr>
                <p:cNvPr id="116" name="Connecteur droit 115"/>
                <p:cNvCxnSpPr/>
                <p:nvPr/>
              </p:nvCxnSpPr>
              <p:spPr>
                <a:xfrm>
                  <a:off x="5460924" y="4242250"/>
                  <a:ext cx="0" cy="161925"/>
                </a:xfrm>
                <a:prstGeom prst="line">
                  <a:avLst/>
                </a:prstGeom>
                <a:ln w="57150">
                  <a:solidFill>
                    <a:srgbClr val="F20000"/>
                  </a:solidFill>
                </a:ln>
              </p:spPr>
              <p:style>
                <a:lnRef idx="1">
                  <a:schemeClr val="accent1"/>
                </a:lnRef>
                <a:fillRef idx="0">
                  <a:schemeClr val="accent1"/>
                </a:fillRef>
                <a:effectRef idx="0">
                  <a:schemeClr val="accent1"/>
                </a:effectRef>
                <a:fontRef idx="minor">
                  <a:schemeClr val="tx1"/>
                </a:fontRef>
              </p:style>
            </p:cxnSp>
          </p:grpSp>
          <p:grpSp>
            <p:nvGrpSpPr>
              <p:cNvPr id="124" name="Groupe 123"/>
              <p:cNvGrpSpPr/>
              <p:nvPr/>
            </p:nvGrpSpPr>
            <p:grpSpPr>
              <a:xfrm>
                <a:off x="5619043" y="5529146"/>
                <a:ext cx="1181100" cy="174763"/>
                <a:chOff x="4860032" y="4240804"/>
                <a:chExt cx="1181100" cy="169533"/>
              </a:xfrm>
            </p:grpSpPr>
            <p:grpSp>
              <p:nvGrpSpPr>
                <p:cNvPr id="125" name="Groupe 124"/>
                <p:cNvGrpSpPr/>
                <p:nvPr/>
              </p:nvGrpSpPr>
              <p:grpSpPr>
                <a:xfrm>
                  <a:off x="4860032" y="4240804"/>
                  <a:ext cx="1181100" cy="169533"/>
                  <a:chOff x="5587144" y="3645140"/>
                  <a:chExt cx="1181100" cy="169533"/>
                </a:xfrm>
              </p:grpSpPr>
              <p:pic>
                <p:nvPicPr>
                  <p:cNvPr id="128" name="Image 127"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7144" y="3652748"/>
                    <a:ext cx="1181100" cy="161925"/>
                  </a:xfrm>
                  <a:prstGeom prst="rect">
                    <a:avLst/>
                  </a:prstGeom>
                  <a:ln w="3175">
                    <a:solidFill>
                      <a:schemeClr val="tx1"/>
                    </a:solidFill>
                  </a:ln>
                </p:spPr>
              </p:pic>
              <p:cxnSp>
                <p:nvCxnSpPr>
                  <p:cNvPr id="130" name="Connecteur droit 129"/>
                  <p:cNvCxnSpPr/>
                  <p:nvPr/>
                </p:nvCxnSpPr>
                <p:spPr>
                  <a:xfrm>
                    <a:off x="6281879" y="3645140"/>
                    <a:ext cx="0" cy="161925"/>
                  </a:xfrm>
                  <a:prstGeom prst="line">
                    <a:avLst/>
                  </a:prstGeom>
                  <a:ln w="57150">
                    <a:solidFill>
                      <a:srgbClr val="1EE3E8"/>
                    </a:solidFill>
                  </a:ln>
                </p:spPr>
                <p:style>
                  <a:lnRef idx="1">
                    <a:schemeClr val="accent1"/>
                  </a:lnRef>
                  <a:fillRef idx="0">
                    <a:schemeClr val="accent1"/>
                  </a:fillRef>
                  <a:effectRef idx="0">
                    <a:schemeClr val="accent1"/>
                  </a:effectRef>
                  <a:fontRef idx="minor">
                    <a:schemeClr val="tx1"/>
                  </a:fontRef>
                </p:style>
              </p:cxnSp>
            </p:grpSp>
            <p:cxnSp>
              <p:nvCxnSpPr>
                <p:cNvPr id="126" name="Connecteur droit 125"/>
                <p:cNvCxnSpPr/>
                <p:nvPr/>
              </p:nvCxnSpPr>
              <p:spPr>
                <a:xfrm>
                  <a:off x="5460924" y="4242250"/>
                  <a:ext cx="0" cy="161925"/>
                </a:xfrm>
                <a:prstGeom prst="line">
                  <a:avLst/>
                </a:prstGeom>
                <a:ln w="57150">
                  <a:solidFill>
                    <a:srgbClr val="F20000"/>
                  </a:solidFill>
                </a:ln>
              </p:spPr>
              <p:style>
                <a:lnRef idx="1">
                  <a:schemeClr val="accent1"/>
                </a:lnRef>
                <a:fillRef idx="0">
                  <a:schemeClr val="accent1"/>
                </a:fillRef>
                <a:effectRef idx="0">
                  <a:schemeClr val="accent1"/>
                </a:effectRef>
                <a:fontRef idx="minor">
                  <a:schemeClr val="tx1"/>
                </a:fontRef>
              </p:style>
            </p:cxnSp>
          </p:grpSp>
          <p:grpSp>
            <p:nvGrpSpPr>
              <p:cNvPr id="131" name="Groupe 130"/>
              <p:cNvGrpSpPr/>
              <p:nvPr/>
            </p:nvGrpSpPr>
            <p:grpSpPr>
              <a:xfrm>
                <a:off x="4794257" y="5528881"/>
                <a:ext cx="1181100" cy="174763"/>
                <a:chOff x="4860032" y="4240804"/>
                <a:chExt cx="1181100" cy="169533"/>
              </a:xfrm>
            </p:grpSpPr>
            <p:grpSp>
              <p:nvGrpSpPr>
                <p:cNvPr id="132" name="Groupe 131"/>
                <p:cNvGrpSpPr/>
                <p:nvPr/>
              </p:nvGrpSpPr>
              <p:grpSpPr>
                <a:xfrm>
                  <a:off x="4860032" y="4240804"/>
                  <a:ext cx="1181100" cy="169533"/>
                  <a:chOff x="5587144" y="3645140"/>
                  <a:chExt cx="1181100" cy="169533"/>
                </a:xfrm>
              </p:grpSpPr>
              <p:pic>
                <p:nvPicPr>
                  <p:cNvPr id="134" name="Image 133"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7144" y="3652748"/>
                    <a:ext cx="1181100" cy="161925"/>
                  </a:xfrm>
                  <a:prstGeom prst="rect">
                    <a:avLst/>
                  </a:prstGeom>
                  <a:ln w="3175">
                    <a:solidFill>
                      <a:schemeClr val="tx1"/>
                    </a:solidFill>
                  </a:ln>
                </p:spPr>
              </p:pic>
              <p:cxnSp>
                <p:nvCxnSpPr>
                  <p:cNvPr id="135" name="Connecteur droit 134"/>
                  <p:cNvCxnSpPr/>
                  <p:nvPr/>
                </p:nvCxnSpPr>
                <p:spPr>
                  <a:xfrm>
                    <a:off x="6281879" y="3645140"/>
                    <a:ext cx="0" cy="161925"/>
                  </a:xfrm>
                  <a:prstGeom prst="line">
                    <a:avLst/>
                  </a:prstGeom>
                  <a:ln w="57150">
                    <a:solidFill>
                      <a:srgbClr val="1EE3E8"/>
                    </a:solidFill>
                  </a:ln>
                </p:spPr>
                <p:style>
                  <a:lnRef idx="1">
                    <a:schemeClr val="accent1"/>
                  </a:lnRef>
                  <a:fillRef idx="0">
                    <a:schemeClr val="accent1"/>
                  </a:fillRef>
                  <a:effectRef idx="0">
                    <a:schemeClr val="accent1"/>
                  </a:effectRef>
                  <a:fontRef idx="minor">
                    <a:schemeClr val="tx1"/>
                  </a:fontRef>
                </p:style>
              </p:cxnSp>
            </p:grpSp>
            <p:cxnSp>
              <p:nvCxnSpPr>
                <p:cNvPr id="133" name="Connecteur droit 132"/>
                <p:cNvCxnSpPr/>
                <p:nvPr/>
              </p:nvCxnSpPr>
              <p:spPr>
                <a:xfrm>
                  <a:off x="5460924" y="4242250"/>
                  <a:ext cx="0" cy="161925"/>
                </a:xfrm>
                <a:prstGeom prst="line">
                  <a:avLst/>
                </a:prstGeom>
                <a:ln w="57150">
                  <a:solidFill>
                    <a:srgbClr val="F20000"/>
                  </a:solidFill>
                </a:ln>
              </p:spPr>
              <p:style>
                <a:lnRef idx="1">
                  <a:schemeClr val="accent1"/>
                </a:lnRef>
                <a:fillRef idx="0">
                  <a:schemeClr val="accent1"/>
                </a:fillRef>
                <a:effectRef idx="0">
                  <a:schemeClr val="accent1"/>
                </a:effectRef>
                <a:fontRef idx="minor">
                  <a:schemeClr val="tx1"/>
                </a:fontRef>
              </p:style>
            </p:cxnSp>
          </p:grpSp>
          <p:grpSp>
            <p:nvGrpSpPr>
              <p:cNvPr id="136" name="Groupe 135"/>
              <p:cNvGrpSpPr/>
              <p:nvPr/>
            </p:nvGrpSpPr>
            <p:grpSpPr>
              <a:xfrm>
                <a:off x="6929650" y="6063464"/>
                <a:ext cx="1914525" cy="189476"/>
                <a:chOff x="6909482" y="4272592"/>
                <a:chExt cx="1914525" cy="183805"/>
              </a:xfrm>
            </p:grpSpPr>
            <p:grpSp>
              <p:nvGrpSpPr>
                <p:cNvPr id="137" name="Groupe 136"/>
                <p:cNvGrpSpPr/>
                <p:nvPr/>
              </p:nvGrpSpPr>
              <p:grpSpPr>
                <a:xfrm>
                  <a:off x="6909482" y="4275422"/>
                  <a:ext cx="1914525" cy="180975"/>
                  <a:chOff x="6934348" y="3799237"/>
                  <a:chExt cx="1914525" cy="180975"/>
                </a:xfrm>
              </p:grpSpPr>
              <p:pic>
                <p:nvPicPr>
                  <p:cNvPr id="139" name="Image 138"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348" y="3799237"/>
                    <a:ext cx="1914525" cy="180975"/>
                  </a:xfrm>
                  <a:prstGeom prst="rect">
                    <a:avLst/>
                  </a:prstGeom>
                  <a:ln w="3175">
                    <a:solidFill>
                      <a:schemeClr val="tx1"/>
                    </a:solidFill>
                  </a:ln>
                </p:spPr>
              </p:pic>
              <p:cxnSp>
                <p:nvCxnSpPr>
                  <p:cNvPr id="140" name="Connecteur droit 139"/>
                  <p:cNvCxnSpPr/>
                  <p:nvPr/>
                </p:nvCxnSpPr>
                <p:spPr>
                  <a:xfrm>
                    <a:off x="8316416" y="3806003"/>
                    <a:ext cx="0" cy="174209"/>
                  </a:xfrm>
                  <a:prstGeom prst="line">
                    <a:avLst/>
                  </a:prstGeom>
                  <a:ln w="57150">
                    <a:solidFill>
                      <a:srgbClr val="47CD5D"/>
                    </a:solidFill>
                  </a:ln>
                </p:spPr>
                <p:style>
                  <a:lnRef idx="1">
                    <a:schemeClr val="accent1"/>
                  </a:lnRef>
                  <a:fillRef idx="0">
                    <a:schemeClr val="accent1"/>
                  </a:fillRef>
                  <a:effectRef idx="0">
                    <a:schemeClr val="accent1"/>
                  </a:effectRef>
                  <a:fontRef idx="minor">
                    <a:schemeClr val="tx1"/>
                  </a:fontRef>
                </p:style>
              </p:cxnSp>
            </p:grpSp>
            <p:cxnSp>
              <p:nvCxnSpPr>
                <p:cNvPr id="138" name="Connecteur droit 137"/>
                <p:cNvCxnSpPr/>
                <p:nvPr/>
              </p:nvCxnSpPr>
              <p:spPr>
                <a:xfrm>
                  <a:off x="7545852" y="4272592"/>
                  <a:ext cx="0" cy="174209"/>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42" name="Groupe 141"/>
              <p:cNvGrpSpPr/>
              <p:nvPr/>
            </p:nvGrpSpPr>
            <p:grpSpPr>
              <a:xfrm>
                <a:off x="6048836" y="6063459"/>
                <a:ext cx="1208892" cy="190865"/>
                <a:chOff x="4860031" y="4240804"/>
                <a:chExt cx="1181100" cy="170776"/>
              </a:xfrm>
            </p:grpSpPr>
            <p:grpSp>
              <p:nvGrpSpPr>
                <p:cNvPr id="144" name="Groupe 143"/>
                <p:cNvGrpSpPr/>
                <p:nvPr/>
              </p:nvGrpSpPr>
              <p:grpSpPr>
                <a:xfrm>
                  <a:off x="4860031" y="4240804"/>
                  <a:ext cx="1181100" cy="170776"/>
                  <a:chOff x="5587143" y="3645140"/>
                  <a:chExt cx="1181100" cy="170776"/>
                </a:xfrm>
              </p:grpSpPr>
              <p:pic>
                <p:nvPicPr>
                  <p:cNvPr id="147" name="Image 146"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7143" y="3653991"/>
                    <a:ext cx="1181100" cy="161925"/>
                  </a:xfrm>
                  <a:prstGeom prst="rect">
                    <a:avLst/>
                  </a:prstGeom>
                  <a:ln w="19050">
                    <a:noFill/>
                  </a:ln>
                </p:spPr>
              </p:pic>
              <p:cxnSp>
                <p:nvCxnSpPr>
                  <p:cNvPr id="148" name="Connecteur droit 147"/>
                  <p:cNvCxnSpPr/>
                  <p:nvPr/>
                </p:nvCxnSpPr>
                <p:spPr>
                  <a:xfrm>
                    <a:off x="6281879" y="3645140"/>
                    <a:ext cx="0" cy="161925"/>
                  </a:xfrm>
                  <a:prstGeom prst="line">
                    <a:avLst/>
                  </a:prstGeom>
                  <a:ln w="57150">
                    <a:solidFill>
                      <a:srgbClr val="1EE3E8"/>
                    </a:solidFill>
                  </a:ln>
                </p:spPr>
                <p:style>
                  <a:lnRef idx="1">
                    <a:schemeClr val="accent1"/>
                  </a:lnRef>
                  <a:fillRef idx="0">
                    <a:schemeClr val="accent1"/>
                  </a:fillRef>
                  <a:effectRef idx="0">
                    <a:schemeClr val="accent1"/>
                  </a:effectRef>
                  <a:fontRef idx="minor">
                    <a:schemeClr val="tx1"/>
                  </a:fontRef>
                </p:style>
              </p:cxnSp>
            </p:grpSp>
            <p:cxnSp>
              <p:nvCxnSpPr>
                <p:cNvPr id="146" name="Connecteur droit 145"/>
                <p:cNvCxnSpPr/>
                <p:nvPr/>
              </p:nvCxnSpPr>
              <p:spPr>
                <a:xfrm>
                  <a:off x="5460924" y="4242250"/>
                  <a:ext cx="0" cy="161925"/>
                </a:xfrm>
                <a:prstGeom prst="line">
                  <a:avLst/>
                </a:prstGeom>
                <a:ln w="57150">
                  <a:solidFill>
                    <a:srgbClr val="F20000"/>
                  </a:solidFill>
                </a:ln>
              </p:spPr>
              <p:style>
                <a:lnRef idx="1">
                  <a:schemeClr val="accent1"/>
                </a:lnRef>
                <a:fillRef idx="0">
                  <a:schemeClr val="accent1"/>
                </a:fillRef>
                <a:effectRef idx="0">
                  <a:schemeClr val="accent1"/>
                </a:effectRef>
                <a:fontRef idx="minor">
                  <a:schemeClr val="tx1"/>
                </a:fontRef>
              </p:style>
            </p:cxnSp>
          </p:grpSp>
          <p:sp>
            <p:nvSpPr>
              <p:cNvPr id="149" name="ZoneTexte 148"/>
              <p:cNvSpPr txBox="1"/>
              <p:nvPr/>
            </p:nvSpPr>
            <p:spPr>
              <a:xfrm>
                <a:off x="6881944" y="6362508"/>
                <a:ext cx="1368152" cy="307777"/>
              </a:xfrm>
              <a:prstGeom prst="rect">
                <a:avLst/>
              </a:prstGeom>
              <a:solidFill>
                <a:schemeClr val="bg1"/>
              </a:solidFill>
              <a:ln w="3175">
                <a:noFill/>
              </a:ln>
            </p:spPr>
            <p:txBody>
              <a:bodyPr wrap="square" rtlCol="0">
                <a:spAutoFit/>
              </a:bodyPr>
              <a:lstStyle/>
              <a:p>
                <a:r>
                  <a:rPr lang="fr-FR" sz="1400" dirty="0"/>
                  <a:t>génotype actuel </a:t>
                </a:r>
              </a:p>
            </p:txBody>
          </p:sp>
          <p:sp>
            <p:nvSpPr>
              <p:cNvPr id="100" name="ZoneTexte 99"/>
              <p:cNvSpPr txBox="1"/>
              <p:nvPr/>
            </p:nvSpPr>
            <p:spPr>
              <a:xfrm>
                <a:off x="5269213" y="5235438"/>
                <a:ext cx="1025645" cy="307777"/>
              </a:xfrm>
              <a:prstGeom prst="rect">
                <a:avLst/>
              </a:prstGeom>
              <a:noFill/>
              <a:ln w="3175">
                <a:noFill/>
              </a:ln>
            </p:spPr>
            <p:txBody>
              <a:bodyPr wrap="square" rtlCol="0">
                <a:spAutoFit/>
              </a:bodyPr>
              <a:lstStyle/>
              <a:p>
                <a:r>
                  <a:rPr lang="fr-FR" sz="1400" i="1" dirty="0"/>
                  <a:t>duplication</a:t>
                </a:r>
              </a:p>
            </p:txBody>
          </p:sp>
        </p:grpSp>
        <p:grpSp>
          <p:nvGrpSpPr>
            <p:cNvPr id="22" name="Groupe 21"/>
            <p:cNvGrpSpPr/>
            <p:nvPr/>
          </p:nvGrpSpPr>
          <p:grpSpPr>
            <a:xfrm>
              <a:off x="323528" y="478832"/>
              <a:ext cx="3924009" cy="5182416"/>
              <a:chOff x="335125" y="478832"/>
              <a:chExt cx="3924009" cy="5182416"/>
            </a:xfrm>
          </p:grpSpPr>
          <p:sp>
            <p:nvSpPr>
              <p:cNvPr id="151" name="ZoneTexte 150"/>
              <p:cNvSpPr txBox="1"/>
              <p:nvPr/>
            </p:nvSpPr>
            <p:spPr>
              <a:xfrm>
                <a:off x="1100564" y="478832"/>
                <a:ext cx="2393130" cy="523220"/>
              </a:xfrm>
              <a:prstGeom prst="rect">
                <a:avLst/>
              </a:prstGeom>
              <a:noFill/>
              <a:ln w="3175">
                <a:noFill/>
              </a:ln>
            </p:spPr>
            <p:txBody>
              <a:bodyPr wrap="square" rtlCol="0">
                <a:spAutoFit/>
              </a:bodyPr>
              <a:lstStyle/>
              <a:p>
                <a:pPr algn="ctr"/>
                <a:r>
                  <a:rPr lang="fr-FR" sz="2800" b="1" dirty="0">
                    <a:solidFill>
                      <a:srgbClr val="FF0000"/>
                    </a:solidFill>
                  </a:rPr>
                  <a:t>duplication … </a:t>
                </a:r>
                <a:r>
                  <a:rPr lang="fr-FR" sz="2400" b="1" dirty="0">
                    <a:solidFill>
                      <a:srgbClr val="FF0000"/>
                    </a:solidFill>
                  </a:rPr>
                  <a:t>               </a:t>
                </a:r>
              </a:p>
            </p:txBody>
          </p:sp>
          <p:grpSp>
            <p:nvGrpSpPr>
              <p:cNvPr id="152" name="Groupe 151"/>
              <p:cNvGrpSpPr/>
              <p:nvPr/>
            </p:nvGrpSpPr>
            <p:grpSpPr>
              <a:xfrm>
                <a:off x="335125" y="1383557"/>
                <a:ext cx="3924009" cy="4277691"/>
                <a:chOff x="438072" y="2678364"/>
                <a:chExt cx="3888665" cy="3844626"/>
              </a:xfrm>
            </p:grpSpPr>
            <p:grpSp>
              <p:nvGrpSpPr>
                <p:cNvPr id="153" name="Groupe 152"/>
                <p:cNvGrpSpPr/>
                <p:nvPr/>
              </p:nvGrpSpPr>
              <p:grpSpPr>
                <a:xfrm>
                  <a:off x="438072" y="2678364"/>
                  <a:ext cx="3888665" cy="3844626"/>
                  <a:chOff x="-900070" y="2819971"/>
                  <a:chExt cx="3888665" cy="3844626"/>
                </a:xfrm>
              </p:grpSpPr>
              <p:grpSp>
                <p:nvGrpSpPr>
                  <p:cNvPr id="156" name="Groupe 155"/>
                  <p:cNvGrpSpPr/>
                  <p:nvPr/>
                </p:nvGrpSpPr>
                <p:grpSpPr>
                  <a:xfrm>
                    <a:off x="-900070" y="2819971"/>
                    <a:ext cx="3888665" cy="3844626"/>
                    <a:chOff x="-900070" y="2819971"/>
                    <a:chExt cx="3888665" cy="3844626"/>
                  </a:xfrm>
                </p:grpSpPr>
                <p:grpSp>
                  <p:nvGrpSpPr>
                    <p:cNvPr id="159" name="Groupe 158"/>
                    <p:cNvGrpSpPr/>
                    <p:nvPr/>
                  </p:nvGrpSpPr>
                  <p:grpSpPr>
                    <a:xfrm>
                      <a:off x="-900070" y="2819971"/>
                      <a:ext cx="3888665" cy="3844626"/>
                      <a:chOff x="-900070" y="2819971"/>
                      <a:chExt cx="3888665" cy="3844626"/>
                    </a:xfrm>
                  </p:grpSpPr>
                  <p:grpSp>
                    <p:nvGrpSpPr>
                      <p:cNvPr id="161" name="Groupe 160"/>
                      <p:cNvGrpSpPr/>
                      <p:nvPr/>
                    </p:nvGrpSpPr>
                    <p:grpSpPr>
                      <a:xfrm>
                        <a:off x="-900070" y="2819971"/>
                        <a:ext cx="3888665" cy="3844626"/>
                        <a:chOff x="-1188640" y="2488024"/>
                        <a:chExt cx="3888665" cy="3844626"/>
                      </a:xfrm>
                    </p:grpSpPr>
                    <p:grpSp>
                      <p:nvGrpSpPr>
                        <p:cNvPr id="176" name="Groupe 175"/>
                        <p:cNvGrpSpPr/>
                        <p:nvPr/>
                      </p:nvGrpSpPr>
                      <p:grpSpPr>
                        <a:xfrm>
                          <a:off x="-1188640" y="2488024"/>
                          <a:ext cx="3888665" cy="3844626"/>
                          <a:chOff x="-1188640" y="2488024"/>
                          <a:chExt cx="3888665" cy="3844626"/>
                        </a:xfrm>
                      </p:grpSpPr>
                      <p:grpSp>
                        <p:nvGrpSpPr>
                          <p:cNvPr id="178" name="Groupe 177"/>
                          <p:cNvGrpSpPr/>
                          <p:nvPr/>
                        </p:nvGrpSpPr>
                        <p:grpSpPr>
                          <a:xfrm>
                            <a:off x="-1188640" y="2488024"/>
                            <a:ext cx="3888665" cy="3844626"/>
                            <a:chOff x="-1459311" y="3809414"/>
                            <a:chExt cx="3888665" cy="3844626"/>
                          </a:xfrm>
                        </p:grpSpPr>
                        <p:grpSp>
                          <p:nvGrpSpPr>
                            <p:cNvPr id="181" name="Groupe 180"/>
                            <p:cNvGrpSpPr/>
                            <p:nvPr/>
                          </p:nvGrpSpPr>
                          <p:grpSpPr>
                            <a:xfrm>
                              <a:off x="-1459311" y="3809414"/>
                              <a:ext cx="3888665" cy="3844626"/>
                              <a:chOff x="-1459311" y="3809414"/>
                              <a:chExt cx="3888665" cy="3844626"/>
                            </a:xfrm>
                          </p:grpSpPr>
                          <p:grpSp>
                            <p:nvGrpSpPr>
                              <p:cNvPr id="197" name="Groupe 196"/>
                              <p:cNvGrpSpPr/>
                              <p:nvPr/>
                            </p:nvGrpSpPr>
                            <p:grpSpPr>
                              <a:xfrm>
                                <a:off x="-1459311" y="3809414"/>
                                <a:ext cx="3888665" cy="3844626"/>
                                <a:chOff x="-1459311" y="3809414"/>
                                <a:chExt cx="3888665" cy="3844626"/>
                              </a:xfrm>
                            </p:grpSpPr>
                            <p:grpSp>
                              <p:nvGrpSpPr>
                                <p:cNvPr id="200" name="Groupe 199"/>
                                <p:cNvGrpSpPr/>
                                <p:nvPr/>
                              </p:nvGrpSpPr>
                              <p:grpSpPr>
                                <a:xfrm>
                                  <a:off x="-1459311" y="3809414"/>
                                  <a:ext cx="3888665" cy="3844626"/>
                                  <a:chOff x="-1459311" y="2766827"/>
                                  <a:chExt cx="3888665" cy="3844626"/>
                                </a:xfrm>
                              </p:grpSpPr>
                              <p:grpSp>
                                <p:nvGrpSpPr>
                                  <p:cNvPr id="203" name="Groupe 202"/>
                                  <p:cNvGrpSpPr/>
                                  <p:nvPr/>
                                </p:nvGrpSpPr>
                                <p:grpSpPr>
                                  <a:xfrm>
                                    <a:off x="-1459311" y="2766827"/>
                                    <a:ext cx="3888665" cy="3844626"/>
                                    <a:chOff x="527741" y="2602423"/>
                                    <a:chExt cx="3888665" cy="3844626"/>
                                  </a:xfrm>
                                </p:grpSpPr>
                                <p:pic>
                                  <p:nvPicPr>
                                    <p:cNvPr id="205" name="Image 204" descr="Capture d’écran"/>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27741" y="2602423"/>
                                      <a:ext cx="3888665" cy="3773730"/>
                                    </a:xfrm>
                                    <a:prstGeom prst="rect">
                                      <a:avLst/>
                                    </a:prstGeom>
                                    <a:ln>
                                      <a:noFill/>
                                    </a:ln>
                                    <a:effectLst>
                                      <a:outerShdw blurRad="292100" dist="139700" dir="2700000" algn="tl" rotWithShape="0">
                                        <a:srgbClr val="333333">
                                          <a:alpha val="65000"/>
                                        </a:srgbClr>
                                      </a:outerShdw>
                                    </a:effectLst>
                                  </p:spPr>
                                </p:pic>
                                <p:sp>
                                  <p:nvSpPr>
                                    <p:cNvPr id="206" name="ZoneTexte 205"/>
                                    <p:cNvSpPr txBox="1"/>
                                    <p:nvPr/>
                                  </p:nvSpPr>
                                  <p:spPr>
                                    <a:xfrm>
                                      <a:off x="1974205" y="2602423"/>
                                      <a:ext cx="910298" cy="415498"/>
                                    </a:xfrm>
                                    <a:prstGeom prst="rect">
                                      <a:avLst/>
                                    </a:prstGeom>
                                    <a:solidFill>
                                      <a:srgbClr val="FAC972"/>
                                    </a:solidFill>
                                  </p:spPr>
                                  <p:txBody>
                                    <a:bodyPr wrap="square" rtlCol="0">
                                      <a:spAutoFit/>
                                    </a:bodyPr>
                                    <a:lstStyle/>
                                    <a:p>
                                      <a:pPr algn="ctr"/>
                                      <a:r>
                                        <a:rPr lang="fr-FR" sz="1050" dirty="0"/>
                                        <a:t>Séquences répétées</a:t>
                                      </a:r>
                                    </a:p>
                                  </p:txBody>
                                </p:sp>
                                <p:sp>
                                  <p:nvSpPr>
                                    <p:cNvPr id="207" name="ZoneTexte 206"/>
                                    <p:cNvSpPr txBox="1"/>
                                    <p:nvPr/>
                                  </p:nvSpPr>
                                  <p:spPr>
                                    <a:xfrm>
                                      <a:off x="2859337" y="2819229"/>
                                      <a:ext cx="1149010" cy="307777"/>
                                    </a:xfrm>
                                    <a:prstGeom prst="rect">
                                      <a:avLst/>
                                    </a:prstGeom>
                                    <a:noFill/>
                                  </p:spPr>
                                  <p:txBody>
                                    <a:bodyPr wrap="square" rtlCol="0">
                                      <a:spAutoFit/>
                                    </a:bodyPr>
                                    <a:lstStyle/>
                                    <a:p>
                                      <a:r>
                                        <a:rPr lang="fr-FR" sz="1400" dirty="0">
                                          <a:solidFill>
                                            <a:srgbClr val="CC3399"/>
                                          </a:solidFill>
                                        </a:rPr>
                                        <a:t>a                b</a:t>
                                      </a:r>
                                    </a:p>
                                  </p:txBody>
                                </p:sp>
                                <p:sp>
                                  <p:nvSpPr>
                                    <p:cNvPr id="208" name="ZoneTexte 207"/>
                                    <p:cNvSpPr txBox="1"/>
                                    <p:nvPr/>
                                  </p:nvSpPr>
                                  <p:spPr>
                                    <a:xfrm>
                                      <a:off x="2859337" y="3429000"/>
                                      <a:ext cx="1149010" cy="307777"/>
                                    </a:xfrm>
                                    <a:prstGeom prst="rect">
                                      <a:avLst/>
                                    </a:prstGeom>
                                    <a:noFill/>
                                  </p:spPr>
                                  <p:txBody>
                                    <a:bodyPr wrap="square" rtlCol="0">
                                      <a:spAutoFit/>
                                    </a:bodyPr>
                                    <a:lstStyle/>
                                    <a:p>
                                      <a:r>
                                        <a:rPr lang="fr-FR" sz="1400" dirty="0">
                                          <a:solidFill>
                                            <a:schemeClr val="bg1"/>
                                          </a:solidFill>
                                        </a:rPr>
                                        <a:t>a                b</a:t>
                                      </a:r>
                                    </a:p>
                                  </p:txBody>
                                </p:sp>
                                <p:sp>
                                  <p:nvSpPr>
                                    <p:cNvPr id="209" name="ZoneTexte 208"/>
                                    <p:cNvSpPr txBox="1"/>
                                    <p:nvPr/>
                                  </p:nvSpPr>
                                  <p:spPr>
                                    <a:xfrm rot="1631867">
                                      <a:off x="2483768" y="3891825"/>
                                      <a:ext cx="288032" cy="307777"/>
                                    </a:xfrm>
                                    <a:prstGeom prst="rect">
                                      <a:avLst/>
                                    </a:prstGeom>
                                    <a:noFill/>
                                  </p:spPr>
                                  <p:txBody>
                                    <a:bodyPr wrap="square" rtlCol="0">
                                      <a:spAutoFit/>
                                    </a:bodyPr>
                                    <a:lstStyle/>
                                    <a:p>
                                      <a:r>
                                        <a:rPr lang="fr-FR" sz="1400" dirty="0">
                                          <a:solidFill>
                                            <a:srgbClr val="CC3399"/>
                                          </a:solidFill>
                                        </a:rPr>
                                        <a:t>a</a:t>
                                      </a:r>
                                      <a:endParaRPr lang="fr-FR" sz="1400" dirty="0"/>
                                    </a:p>
                                  </p:txBody>
                                </p:sp>
                                <p:sp>
                                  <p:nvSpPr>
                                    <p:cNvPr id="210" name="ZoneTexte 209"/>
                                    <p:cNvSpPr txBox="1"/>
                                    <p:nvPr/>
                                  </p:nvSpPr>
                                  <p:spPr>
                                    <a:xfrm>
                                      <a:off x="2953634" y="4121534"/>
                                      <a:ext cx="288032" cy="307777"/>
                                    </a:xfrm>
                                    <a:prstGeom prst="rect">
                                      <a:avLst/>
                                    </a:prstGeom>
                                    <a:noFill/>
                                  </p:spPr>
                                  <p:txBody>
                                    <a:bodyPr wrap="square" rtlCol="0">
                                      <a:spAutoFit/>
                                    </a:bodyPr>
                                    <a:lstStyle/>
                                    <a:p>
                                      <a:r>
                                        <a:rPr lang="fr-FR" sz="1400" dirty="0">
                                          <a:solidFill>
                                            <a:srgbClr val="CC3399"/>
                                          </a:solidFill>
                                        </a:rPr>
                                        <a:t>b</a:t>
                                      </a:r>
                                      <a:endParaRPr lang="fr-FR" sz="1400" dirty="0"/>
                                    </a:p>
                                  </p:txBody>
                                </p:sp>
                                <p:sp>
                                  <p:nvSpPr>
                                    <p:cNvPr id="212" name="ZoneTexte 211"/>
                                    <p:cNvSpPr txBox="1"/>
                                    <p:nvPr/>
                                  </p:nvSpPr>
                                  <p:spPr>
                                    <a:xfrm>
                                      <a:off x="2962018" y="4715271"/>
                                      <a:ext cx="262606" cy="307777"/>
                                    </a:xfrm>
                                    <a:prstGeom prst="rect">
                                      <a:avLst/>
                                    </a:prstGeom>
                                    <a:noFill/>
                                  </p:spPr>
                                  <p:txBody>
                                    <a:bodyPr wrap="square" rtlCol="0">
                                      <a:spAutoFit/>
                                    </a:bodyPr>
                                    <a:lstStyle/>
                                    <a:p>
                                      <a:r>
                                        <a:rPr lang="fr-FR" sz="1400" dirty="0">
                                          <a:solidFill>
                                            <a:schemeClr val="bg1"/>
                                          </a:solidFill>
                                        </a:rPr>
                                        <a:t>a</a:t>
                                      </a:r>
                                    </a:p>
                                  </p:txBody>
                                </p:sp>
                                <p:sp>
                                  <p:nvSpPr>
                                    <p:cNvPr id="213" name="ZoneTexte 212"/>
                                    <p:cNvSpPr txBox="1"/>
                                    <p:nvPr/>
                                  </p:nvSpPr>
                                  <p:spPr>
                                    <a:xfrm rot="1631867">
                                      <a:off x="3495691" y="4974766"/>
                                      <a:ext cx="221466" cy="307777"/>
                                    </a:xfrm>
                                    <a:prstGeom prst="rect">
                                      <a:avLst/>
                                    </a:prstGeom>
                                    <a:noFill/>
                                  </p:spPr>
                                  <p:txBody>
                                    <a:bodyPr wrap="square" rtlCol="0">
                                      <a:spAutoFit/>
                                    </a:bodyPr>
                                    <a:lstStyle/>
                                    <a:p>
                                      <a:r>
                                        <a:rPr lang="fr-FR" sz="1400" dirty="0">
                                          <a:solidFill>
                                            <a:schemeClr val="bg1"/>
                                          </a:solidFill>
                                        </a:rPr>
                                        <a:t>b</a:t>
                                      </a:r>
                                    </a:p>
                                  </p:txBody>
                                </p:sp>
                                <p:sp>
                                  <p:nvSpPr>
                                    <p:cNvPr id="214" name="ZoneTexte 213"/>
                                    <p:cNvSpPr txBox="1"/>
                                    <p:nvPr/>
                                  </p:nvSpPr>
                                  <p:spPr>
                                    <a:xfrm>
                                      <a:off x="2251709" y="5413435"/>
                                      <a:ext cx="1528203" cy="307777"/>
                                    </a:xfrm>
                                    <a:prstGeom prst="rect">
                                      <a:avLst/>
                                    </a:prstGeom>
                                    <a:noFill/>
                                  </p:spPr>
                                  <p:txBody>
                                    <a:bodyPr wrap="square" rtlCol="0">
                                      <a:spAutoFit/>
                                    </a:bodyPr>
                                    <a:lstStyle/>
                                    <a:p>
                                      <a:r>
                                        <a:rPr lang="fr-FR" sz="1400" dirty="0">
                                          <a:solidFill>
                                            <a:srgbClr val="CC3399"/>
                                          </a:solidFill>
                                        </a:rPr>
                                        <a:t>a                b</a:t>
                                      </a:r>
                                      <a:r>
                                        <a:rPr lang="fr-FR" sz="1400" dirty="0"/>
                                        <a:t>/</a:t>
                                      </a:r>
                                      <a:r>
                                        <a:rPr lang="fr-FR" sz="1400" dirty="0">
                                          <a:solidFill>
                                            <a:schemeClr val="bg1"/>
                                          </a:solidFill>
                                        </a:rPr>
                                        <a:t>a </a:t>
                                      </a:r>
                                      <a:r>
                                        <a:rPr lang="fr-FR" sz="1400" dirty="0">
                                          <a:solidFill>
                                            <a:srgbClr val="CC3399"/>
                                          </a:solidFill>
                                        </a:rPr>
                                        <a:t> </a:t>
                                      </a:r>
                                    </a:p>
                                  </p:txBody>
                                </p:sp>
                                <p:sp>
                                  <p:nvSpPr>
                                    <p:cNvPr id="215" name="ZoneTexte 214"/>
                                    <p:cNvSpPr txBox="1"/>
                                    <p:nvPr/>
                                  </p:nvSpPr>
                                  <p:spPr>
                                    <a:xfrm>
                                      <a:off x="3834430" y="5427284"/>
                                      <a:ext cx="347834" cy="307777"/>
                                    </a:xfrm>
                                    <a:prstGeom prst="rect">
                                      <a:avLst/>
                                    </a:prstGeom>
                                    <a:noFill/>
                                  </p:spPr>
                                  <p:txBody>
                                    <a:bodyPr wrap="square" rtlCol="0">
                                      <a:spAutoFit/>
                                    </a:bodyPr>
                                    <a:lstStyle/>
                                    <a:p>
                                      <a:r>
                                        <a:rPr lang="fr-FR" sz="1400" dirty="0">
                                          <a:solidFill>
                                            <a:schemeClr val="bg1"/>
                                          </a:solidFill>
                                        </a:rPr>
                                        <a:t>b</a:t>
                                      </a:r>
                                    </a:p>
                                  </p:txBody>
                                </p:sp>
                                <p:sp>
                                  <p:nvSpPr>
                                    <p:cNvPr id="216" name="ZoneTexte 215"/>
                                    <p:cNvSpPr txBox="1"/>
                                    <p:nvPr/>
                                  </p:nvSpPr>
                                  <p:spPr>
                                    <a:xfrm>
                                      <a:off x="2985303" y="6139272"/>
                                      <a:ext cx="644295" cy="307777"/>
                                    </a:xfrm>
                                    <a:prstGeom prst="rect">
                                      <a:avLst/>
                                    </a:prstGeom>
                                    <a:noFill/>
                                  </p:spPr>
                                  <p:txBody>
                                    <a:bodyPr wrap="square" rtlCol="0">
                                      <a:spAutoFit/>
                                    </a:bodyPr>
                                    <a:lstStyle/>
                                    <a:p>
                                      <a:r>
                                        <a:rPr lang="fr-FR" sz="1400" dirty="0">
                                          <a:solidFill>
                                            <a:schemeClr val="bg1"/>
                                          </a:solidFill>
                                        </a:rPr>
                                        <a:t>a</a:t>
                                      </a:r>
                                      <a:r>
                                        <a:rPr lang="fr-FR" sz="1400" dirty="0"/>
                                        <a:t>/</a:t>
                                      </a:r>
                                      <a:r>
                                        <a:rPr lang="fr-FR" sz="1400" dirty="0">
                                          <a:solidFill>
                                            <a:srgbClr val="CC3399"/>
                                          </a:solidFill>
                                        </a:rPr>
                                        <a:t> b</a:t>
                                      </a:r>
                                      <a:endParaRPr lang="fr-FR" sz="1400" dirty="0">
                                        <a:solidFill>
                                          <a:srgbClr val="C00000"/>
                                        </a:solidFill>
                                      </a:endParaRPr>
                                    </a:p>
                                  </p:txBody>
                                </p:sp>
                              </p:grpSp>
                              <p:cxnSp>
                                <p:nvCxnSpPr>
                                  <p:cNvPr id="204" name="Connecteur droit 203"/>
                                  <p:cNvCxnSpPr/>
                                  <p:nvPr/>
                                </p:nvCxnSpPr>
                                <p:spPr>
                                  <a:xfrm>
                                    <a:off x="954523" y="3523392"/>
                                    <a:ext cx="0" cy="16640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01" name="Connecteur droit 200"/>
                                <p:cNvCxnSpPr/>
                                <p:nvPr/>
                              </p:nvCxnSpPr>
                              <p:spPr>
                                <a:xfrm>
                                  <a:off x="1032280" y="4581128"/>
                                  <a:ext cx="0" cy="14401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98" name="Connecteur droit 197"/>
                              <p:cNvCxnSpPr/>
                              <p:nvPr/>
                            </p:nvCxnSpPr>
                            <p:spPr>
                              <a:xfrm>
                                <a:off x="1771967" y="4581128"/>
                                <a:ext cx="0" cy="151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9" name="Connecteur droit 198"/>
                              <p:cNvCxnSpPr/>
                              <p:nvPr/>
                            </p:nvCxnSpPr>
                            <p:spPr>
                              <a:xfrm>
                                <a:off x="1659603" y="4579267"/>
                                <a:ext cx="0" cy="14401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82" name="Connecteur droit 181"/>
                            <p:cNvCxnSpPr/>
                            <p:nvPr/>
                          </p:nvCxnSpPr>
                          <p:spPr>
                            <a:xfrm>
                              <a:off x="1032280" y="5773477"/>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6" name="Connecteur droit 195"/>
                            <p:cNvCxnSpPr/>
                            <p:nvPr/>
                          </p:nvCxnSpPr>
                          <p:spPr>
                            <a:xfrm flipH="1">
                              <a:off x="1116789" y="5766653"/>
                              <a:ext cx="18002" cy="216024"/>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79" name="Connecteur droit 178"/>
                          <p:cNvCxnSpPr/>
                          <p:nvPr/>
                        </p:nvCxnSpPr>
                        <p:spPr>
                          <a:xfrm flipH="1">
                            <a:off x="1930274" y="4778393"/>
                            <a:ext cx="5893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 name="Connecteur droit 179"/>
                          <p:cNvCxnSpPr/>
                          <p:nvPr/>
                        </p:nvCxnSpPr>
                        <p:spPr>
                          <a:xfrm flipH="1">
                            <a:off x="2004593" y="4828292"/>
                            <a:ext cx="58938" cy="14401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77" name="Connecteur droit 176"/>
                        <p:cNvCxnSpPr/>
                        <p:nvPr/>
                      </p:nvCxnSpPr>
                      <p:spPr>
                        <a:xfrm>
                          <a:off x="1424194" y="5941358"/>
                          <a:ext cx="0" cy="144016"/>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62" name="Image 161"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2764" y="5913276"/>
                        <a:ext cx="1200150" cy="161925"/>
                      </a:xfrm>
                      <a:prstGeom prst="rect">
                        <a:avLst/>
                      </a:prstGeom>
                      <a:ln>
                        <a:noFill/>
                      </a:ln>
                      <a:effectLst>
                        <a:outerShdw blurRad="292100" dist="139700" dir="2700000" algn="tl" rotWithShape="0">
                          <a:srgbClr val="333333">
                            <a:alpha val="65000"/>
                          </a:srgbClr>
                        </a:outerShdw>
                      </a:effectLst>
                    </p:spPr>
                  </p:pic>
                </p:grpSp>
                <p:cxnSp>
                  <p:nvCxnSpPr>
                    <p:cNvPr id="160" name="Connecteur droit 159"/>
                    <p:cNvCxnSpPr/>
                    <p:nvPr/>
                  </p:nvCxnSpPr>
                  <p:spPr>
                    <a:xfrm>
                      <a:off x="1794044" y="5886552"/>
                      <a:ext cx="0" cy="191917"/>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57" name="Connecteur droit 156"/>
                  <p:cNvCxnSpPr/>
                  <p:nvPr/>
                </p:nvCxnSpPr>
                <p:spPr>
                  <a:xfrm>
                    <a:off x="2483768" y="5938760"/>
                    <a:ext cx="0"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Connecteur droit 157"/>
                  <p:cNvCxnSpPr/>
                  <p:nvPr/>
                </p:nvCxnSpPr>
                <p:spPr>
                  <a:xfrm>
                    <a:off x="2580536" y="5931185"/>
                    <a:ext cx="0" cy="14401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54" name="Connecteur droit 153"/>
                <p:cNvCxnSpPr/>
                <p:nvPr/>
              </p:nvCxnSpPr>
              <p:spPr>
                <a:xfrm flipH="1">
                  <a:off x="2736545" y="5771669"/>
                  <a:ext cx="15145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Connecteur droit 154"/>
                <p:cNvCxnSpPr/>
                <p:nvPr/>
              </p:nvCxnSpPr>
              <p:spPr>
                <a:xfrm flipH="1">
                  <a:off x="2736545" y="5941169"/>
                  <a:ext cx="15145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18" name="ZoneTexte 217"/>
            <p:cNvSpPr txBox="1"/>
            <p:nvPr/>
          </p:nvSpPr>
          <p:spPr>
            <a:xfrm>
              <a:off x="5479384" y="918559"/>
              <a:ext cx="2556976" cy="523220"/>
            </a:xfrm>
            <a:prstGeom prst="rect">
              <a:avLst/>
            </a:prstGeom>
            <a:noFill/>
            <a:ln w="3175">
              <a:noFill/>
            </a:ln>
          </p:spPr>
          <p:txBody>
            <a:bodyPr wrap="square" rtlCol="0">
              <a:spAutoFit/>
            </a:bodyPr>
            <a:lstStyle/>
            <a:p>
              <a:r>
                <a:rPr lang="fr-FR" sz="2800" b="1" dirty="0">
                  <a:solidFill>
                    <a:srgbClr val="FF0000"/>
                  </a:solidFill>
                </a:rPr>
                <a:t>… et divergence</a:t>
              </a:r>
            </a:p>
          </p:txBody>
        </p:sp>
      </p:grpSp>
      <p:cxnSp>
        <p:nvCxnSpPr>
          <p:cNvPr id="7" name="Connecteur droit 6"/>
          <p:cNvCxnSpPr/>
          <p:nvPr/>
        </p:nvCxnSpPr>
        <p:spPr>
          <a:xfrm flipH="1">
            <a:off x="6118280" y="5301208"/>
            <a:ext cx="2779535" cy="17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Connecteur droit 111"/>
          <p:cNvCxnSpPr/>
          <p:nvPr/>
        </p:nvCxnSpPr>
        <p:spPr>
          <a:xfrm flipH="1">
            <a:off x="6121239" y="5504219"/>
            <a:ext cx="2779535" cy="17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670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465615" y="309427"/>
            <a:ext cx="3744416" cy="3024336"/>
          </a:xfrm>
          <a:prstGeom prst="rect">
            <a:avLst/>
          </a:prstGeom>
          <a:noFill/>
          <a:ln w="3175">
            <a:solidFill>
              <a:schemeClr val="tx1"/>
            </a:solidFill>
          </a:ln>
        </p:spPr>
      </p:pic>
      <p:pic>
        <p:nvPicPr>
          <p:cNvPr id="5" name="Image 4" descr="Capture d’écran"/>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486" y="3789040"/>
            <a:ext cx="9144000" cy="2103869"/>
          </a:xfrm>
          <a:prstGeom prst="rect">
            <a:avLst/>
          </a:prstGeom>
          <a:ln w="3175">
            <a:solidFill>
              <a:schemeClr val="tx1"/>
            </a:solidFill>
          </a:ln>
        </p:spPr>
      </p:pic>
      <p:sp>
        <p:nvSpPr>
          <p:cNvPr id="3" name="ZoneTexte 2"/>
          <p:cNvSpPr txBox="1"/>
          <p:nvPr/>
        </p:nvSpPr>
        <p:spPr>
          <a:xfrm>
            <a:off x="483749" y="1272872"/>
            <a:ext cx="1296144" cy="1223412"/>
          </a:xfrm>
          <a:prstGeom prst="rect">
            <a:avLst/>
          </a:prstGeom>
          <a:noFill/>
          <a:ln>
            <a:noFill/>
          </a:ln>
        </p:spPr>
        <p:txBody>
          <a:bodyPr wrap="square" rtlCol="0">
            <a:spAutoFit/>
          </a:bodyPr>
          <a:lstStyle/>
          <a:p>
            <a:pPr marL="171450" indent="-171450">
              <a:buFont typeface="Symbol"/>
              <a:buChar char="a"/>
            </a:pPr>
            <a:r>
              <a:rPr lang="fr-FR" sz="1050" dirty="0">
                <a:solidFill>
                  <a:schemeClr val="tx1">
                    <a:lumMod val="65000"/>
                    <a:lumOff val="35000"/>
                  </a:schemeClr>
                </a:solidFill>
              </a:rPr>
              <a:t>= alpha</a:t>
            </a:r>
          </a:p>
          <a:p>
            <a:pPr marL="171450" indent="-171450">
              <a:buFont typeface="Symbol"/>
              <a:buChar char="b"/>
            </a:pPr>
            <a:r>
              <a:rPr lang="fr-FR" sz="1050" dirty="0">
                <a:solidFill>
                  <a:schemeClr val="tx1">
                    <a:lumMod val="65000"/>
                    <a:lumOff val="35000"/>
                  </a:schemeClr>
                </a:solidFill>
              </a:rPr>
              <a:t>= beta</a:t>
            </a:r>
          </a:p>
          <a:p>
            <a:pPr marL="171450" indent="-171450">
              <a:buFont typeface="Symbol"/>
              <a:buChar char="d"/>
            </a:pPr>
            <a:r>
              <a:rPr lang="fr-FR" sz="1050" dirty="0">
                <a:solidFill>
                  <a:schemeClr val="tx1">
                    <a:lumMod val="65000"/>
                    <a:lumOff val="35000"/>
                  </a:schemeClr>
                </a:solidFill>
              </a:rPr>
              <a:t>= delta</a:t>
            </a:r>
          </a:p>
          <a:p>
            <a:r>
              <a:rPr lang="fr-FR" sz="1050" dirty="0">
                <a:solidFill>
                  <a:schemeClr val="tx1">
                    <a:lumMod val="65000"/>
                    <a:lumOff val="35000"/>
                  </a:schemeClr>
                </a:solidFill>
                <a:latin typeface="Symbol" pitchFamily="18" charset="2"/>
              </a:rPr>
              <a:t>e</a:t>
            </a:r>
            <a:r>
              <a:rPr lang="fr-FR" sz="1050" dirty="0">
                <a:solidFill>
                  <a:schemeClr val="tx1">
                    <a:lumMod val="65000"/>
                    <a:lumOff val="35000"/>
                  </a:schemeClr>
                </a:solidFill>
              </a:rPr>
              <a:t>   = epsilon</a:t>
            </a:r>
          </a:p>
          <a:p>
            <a:pPr marL="171450" indent="-171450">
              <a:buFont typeface="Symbol"/>
              <a:buChar char="g"/>
            </a:pPr>
            <a:r>
              <a:rPr lang="fr-FR" sz="1050" dirty="0">
                <a:solidFill>
                  <a:schemeClr val="tx1">
                    <a:lumMod val="65000"/>
                    <a:lumOff val="35000"/>
                  </a:schemeClr>
                </a:solidFill>
              </a:rPr>
              <a:t>= gamma</a:t>
            </a:r>
          </a:p>
          <a:p>
            <a:pPr marL="171450" indent="-171450">
              <a:buFont typeface="Symbol"/>
              <a:buChar char="Y"/>
            </a:pPr>
            <a:r>
              <a:rPr lang="fr-FR" sz="1050" dirty="0">
                <a:solidFill>
                  <a:schemeClr val="tx1">
                    <a:lumMod val="65000"/>
                    <a:lumOff val="35000"/>
                  </a:schemeClr>
                </a:solidFill>
              </a:rPr>
              <a:t>= psy</a:t>
            </a:r>
          </a:p>
          <a:p>
            <a:r>
              <a:rPr lang="fr-FR" sz="1050" b="1" dirty="0">
                <a:solidFill>
                  <a:schemeClr val="tx1">
                    <a:lumMod val="65000"/>
                    <a:lumOff val="35000"/>
                  </a:schemeClr>
                </a:solidFill>
                <a:latin typeface="Symbol" pitchFamily="18" charset="2"/>
              </a:rPr>
              <a:t>z</a:t>
            </a:r>
            <a:r>
              <a:rPr lang="fr-FR" sz="1050" dirty="0">
                <a:solidFill>
                  <a:schemeClr val="tx1">
                    <a:lumMod val="65000"/>
                    <a:lumOff val="35000"/>
                  </a:schemeClr>
                </a:solidFill>
              </a:rPr>
              <a:t>   =  </a:t>
            </a:r>
            <a:r>
              <a:rPr lang="fr-FR" sz="1050" dirty="0" err="1">
                <a:solidFill>
                  <a:schemeClr val="tx1">
                    <a:lumMod val="65000"/>
                    <a:lumOff val="35000"/>
                  </a:schemeClr>
                </a:solidFill>
              </a:rPr>
              <a:t>zeta</a:t>
            </a:r>
            <a:endParaRPr lang="fr-FR" sz="1050" dirty="0">
              <a:solidFill>
                <a:schemeClr val="tx1">
                  <a:lumMod val="65000"/>
                  <a:lumOff val="35000"/>
                </a:schemeClr>
              </a:solidFill>
            </a:endParaRPr>
          </a:p>
        </p:txBody>
      </p:sp>
      <p:sp>
        <p:nvSpPr>
          <p:cNvPr id="4" name="ZoneTexte 3"/>
          <p:cNvSpPr txBox="1"/>
          <p:nvPr/>
        </p:nvSpPr>
        <p:spPr>
          <a:xfrm>
            <a:off x="2289230" y="6237312"/>
            <a:ext cx="4608512" cy="369332"/>
          </a:xfrm>
          <a:prstGeom prst="rect">
            <a:avLst/>
          </a:prstGeom>
          <a:noFill/>
        </p:spPr>
        <p:txBody>
          <a:bodyPr wrap="square" rtlCol="0">
            <a:spAutoFit/>
          </a:bodyPr>
          <a:lstStyle/>
          <a:p>
            <a:pPr algn="ctr"/>
            <a:r>
              <a:rPr lang="fr-FR" b="1" dirty="0"/>
              <a:t>pourcentage de ressemblance entre séquences</a:t>
            </a:r>
          </a:p>
        </p:txBody>
      </p:sp>
      <p:grpSp>
        <p:nvGrpSpPr>
          <p:cNvPr id="13" name="Groupe 12"/>
          <p:cNvGrpSpPr/>
          <p:nvPr/>
        </p:nvGrpSpPr>
        <p:grpSpPr>
          <a:xfrm>
            <a:off x="6012160" y="1125488"/>
            <a:ext cx="2763278" cy="2208275"/>
            <a:chOff x="6041430" y="1436748"/>
            <a:chExt cx="2763278" cy="2208275"/>
          </a:xfrm>
        </p:grpSpPr>
        <p:grpSp>
          <p:nvGrpSpPr>
            <p:cNvPr id="19" name="Groupe 18"/>
            <p:cNvGrpSpPr/>
            <p:nvPr/>
          </p:nvGrpSpPr>
          <p:grpSpPr>
            <a:xfrm>
              <a:off x="6079884" y="1549509"/>
              <a:ext cx="2724824" cy="2031325"/>
              <a:chOff x="5868144" y="1355874"/>
              <a:chExt cx="2724824" cy="2031325"/>
            </a:xfrm>
          </p:grpSpPr>
          <p:grpSp>
            <p:nvGrpSpPr>
              <p:cNvPr id="16" name="Groupe 15"/>
              <p:cNvGrpSpPr/>
              <p:nvPr/>
            </p:nvGrpSpPr>
            <p:grpSpPr>
              <a:xfrm>
                <a:off x="5868144" y="1355874"/>
                <a:ext cx="2724824" cy="2031325"/>
                <a:chOff x="6094347" y="764704"/>
                <a:chExt cx="2724824" cy="2031325"/>
              </a:xfrm>
            </p:grpSpPr>
            <p:sp>
              <p:nvSpPr>
                <p:cNvPr id="6" name="ZoneTexte 5"/>
                <p:cNvSpPr txBox="1"/>
                <p:nvPr/>
              </p:nvSpPr>
              <p:spPr>
                <a:xfrm>
                  <a:off x="6094347" y="764704"/>
                  <a:ext cx="1152128" cy="2031325"/>
                </a:xfrm>
                <a:prstGeom prst="rect">
                  <a:avLst/>
                </a:prstGeom>
                <a:noFill/>
                <a:ln w="6350">
                  <a:noFill/>
                </a:ln>
              </p:spPr>
              <p:txBody>
                <a:bodyPr wrap="square" rtlCol="0">
                  <a:spAutoFit/>
                </a:bodyPr>
                <a:lstStyle/>
                <a:p>
                  <a:r>
                    <a:rPr lang="fr-FR" sz="1400" b="1" dirty="0"/>
                    <a:t>HB</a:t>
                  </a:r>
                  <a:r>
                    <a:rPr lang="fr-FR" sz="1400" b="1" dirty="0">
                      <a:latin typeface="Symbol" panose="05050102010706020507" pitchFamily="18" charset="2"/>
                    </a:rPr>
                    <a:t>a</a:t>
                  </a:r>
                  <a:r>
                    <a:rPr lang="fr-FR" sz="1400" b="1" dirty="0"/>
                    <a:t>1</a:t>
                  </a:r>
                </a:p>
                <a:p>
                  <a:r>
                    <a:rPr lang="fr-FR" sz="1400" b="1" dirty="0"/>
                    <a:t>HB</a:t>
                  </a:r>
                  <a:r>
                    <a:rPr lang="fr-FR" sz="1400" b="1" dirty="0">
                      <a:latin typeface="Symbol" panose="05050102010706020507" pitchFamily="18" charset="2"/>
                    </a:rPr>
                    <a:t>a</a:t>
                  </a:r>
                  <a:r>
                    <a:rPr lang="fr-FR" sz="1400" b="1" dirty="0"/>
                    <a:t>2</a:t>
                  </a:r>
                </a:p>
                <a:p>
                  <a:r>
                    <a:rPr lang="fr-FR" sz="1400" b="1" dirty="0"/>
                    <a:t>HB</a:t>
                  </a:r>
                  <a:r>
                    <a:rPr lang="fr-FR" sz="1400" b="1" dirty="0">
                      <a:latin typeface="+mj-lt"/>
                    </a:rPr>
                    <a:t>c</a:t>
                  </a:r>
                  <a:r>
                    <a:rPr lang="fr-FR" sz="1400" b="1" dirty="0"/>
                    <a:t>1</a:t>
                  </a:r>
                </a:p>
                <a:p>
                  <a:endParaRPr lang="fr-FR" sz="1400" b="1" dirty="0"/>
                </a:p>
                <a:p>
                  <a:r>
                    <a:rPr lang="fr-FR" sz="1400" b="1" dirty="0" err="1"/>
                    <a:t>HB</a:t>
                  </a:r>
                  <a:r>
                    <a:rPr lang="fr-FR" sz="1400" b="1" dirty="0" err="1">
                      <a:latin typeface="Symbol" panose="05050102010706020507" pitchFamily="18" charset="2"/>
                    </a:rPr>
                    <a:t>z</a:t>
                  </a:r>
                  <a:endParaRPr lang="fr-FR" sz="1400" b="1" dirty="0"/>
                </a:p>
                <a:p>
                  <a:endParaRPr lang="fr-FR" sz="1400" b="1" dirty="0"/>
                </a:p>
                <a:p>
                  <a:endParaRPr lang="fr-FR" sz="1400" b="1" dirty="0"/>
                </a:p>
                <a:p>
                  <a:r>
                    <a:rPr lang="fr-FR" sz="1400" b="1" dirty="0"/>
                    <a:t>HB</a:t>
                  </a:r>
                  <a:r>
                    <a:rPr lang="fr-FR" sz="1400" b="1" dirty="0">
                      <a:latin typeface="Symbol" panose="05050102010706020507" pitchFamily="18" charset="2"/>
                    </a:rPr>
                    <a:t>b</a:t>
                  </a:r>
                  <a:r>
                    <a:rPr lang="fr-FR" sz="1400" b="1" dirty="0"/>
                    <a:t>1</a:t>
                  </a:r>
                </a:p>
                <a:p>
                  <a:r>
                    <a:rPr lang="fr-FR" sz="1400" b="1" dirty="0"/>
                    <a:t>HB</a:t>
                  </a:r>
                  <a:r>
                    <a:rPr lang="fr-FR" sz="1400" b="1" dirty="0">
                      <a:latin typeface="Symbol" panose="05050102010706020507" pitchFamily="18" charset="2"/>
                    </a:rPr>
                    <a:t>d</a:t>
                  </a:r>
                  <a:r>
                    <a:rPr lang="fr-FR" sz="1400" b="1" dirty="0"/>
                    <a:t>2</a:t>
                  </a:r>
                </a:p>
              </p:txBody>
            </p:sp>
            <p:grpSp>
              <p:nvGrpSpPr>
                <p:cNvPr id="12" name="Groupe 11"/>
                <p:cNvGrpSpPr/>
                <p:nvPr/>
              </p:nvGrpSpPr>
              <p:grpSpPr>
                <a:xfrm>
                  <a:off x="6641084" y="775837"/>
                  <a:ext cx="2178087" cy="1933083"/>
                  <a:chOff x="7062953" y="734762"/>
                  <a:chExt cx="2178087" cy="1933083"/>
                </a:xfrm>
              </p:grpSpPr>
              <p:sp>
                <p:nvSpPr>
                  <p:cNvPr id="8" name="Accolade ouvrante 7"/>
                  <p:cNvSpPr/>
                  <p:nvPr/>
                </p:nvSpPr>
                <p:spPr>
                  <a:xfrm flipH="1">
                    <a:off x="7071348" y="734762"/>
                    <a:ext cx="51302" cy="647873"/>
                  </a:xfrm>
                  <a:prstGeom prst="leftBrace">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b="1"/>
                  </a:p>
                </p:txBody>
              </p:sp>
              <p:sp>
                <p:nvSpPr>
                  <p:cNvPr id="9" name="ZoneTexte 8"/>
                  <p:cNvSpPr txBox="1"/>
                  <p:nvPr/>
                </p:nvSpPr>
                <p:spPr>
                  <a:xfrm>
                    <a:off x="7129482" y="897161"/>
                    <a:ext cx="1296144" cy="307777"/>
                  </a:xfrm>
                  <a:prstGeom prst="rect">
                    <a:avLst/>
                  </a:prstGeom>
                  <a:noFill/>
                  <a:ln w="6350">
                    <a:noFill/>
                  </a:ln>
                </p:spPr>
                <p:txBody>
                  <a:bodyPr wrap="square" rtlCol="0">
                    <a:spAutoFit/>
                  </a:bodyPr>
                  <a:lstStyle/>
                  <a:p>
                    <a:r>
                      <a:rPr lang="fr-FR" sz="1400" b="1" dirty="0"/>
                      <a:t>100%</a:t>
                    </a:r>
                  </a:p>
                </p:txBody>
              </p:sp>
              <p:sp>
                <p:nvSpPr>
                  <p:cNvPr id="10" name="Accolade ouvrante 9"/>
                  <p:cNvSpPr/>
                  <p:nvPr/>
                </p:nvSpPr>
                <p:spPr>
                  <a:xfrm flipH="1">
                    <a:off x="7260927" y="1225404"/>
                    <a:ext cx="73623" cy="647873"/>
                  </a:xfrm>
                  <a:prstGeom prst="leftBrace">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b="1"/>
                  </a:p>
                </p:txBody>
              </p:sp>
              <p:sp>
                <p:nvSpPr>
                  <p:cNvPr id="11" name="ZoneTexte 10"/>
                  <p:cNvSpPr txBox="1"/>
                  <p:nvPr/>
                </p:nvSpPr>
                <p:spPr>
                  <a:xfrm>
                    <a:off x="7356595" y="1395451"/>
                    <a:ext cx="904917" cy="307777"/>
                  </a:xfrm>
                  <a:prstGeom prst="rect">
                    <a:avLst/>
                  </a:prstGeom>
                  <a:noFill/>
                  <a:ln w="6350">
                    <a:noFill/>
                  </a:ln>
                </p:spPr>
                <p:txBody>
                  <a:bodyPr wrap="square" rtlCol="0">
                    <a:spAutoFit/>
                  </a:bodyPr>
                  <a:lstStyle/>
                  <a:p>
                    <a:r>
                      <a:rPr lang="fr-FR" sz="1400" b="1" dirty="0"/>
                      <a:t>98,8%</a:t>
                    </a:r>
                  </a:p>
                </p:txBody>
              </p:sp>
              <p:sp>
                <p:nvSpPr>
                  <p:cNvPr id="14" name="Accolade ouvrante 13"/>
                  <p:cNvSpPr/>
                  <p:nvPr/>
                </p:nvSpPr>
                <p:spPr>
                  <a:xfrm flipH="1">
                    <a:off x="7062953" y="2267155"/>
                    <a:ext cx="72008" cy="400690"/>
                  </a:xfrm>
                  <a:prstGeom prst="leftBrace">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b="1"/>
                  </a:p>
                </p:txBody>
              </p:sp>
              <p:sp>
                <p:nvSpPr>
                  <p:cNvPr id="15" name="ZoneTexte 14"/>
                  <p:cNvSpPr txBox="1"/>
                  <p:nvPr/>
                </p:nvSpPr>
                <p:spPr>
                  <a:xfrm>
                    <a:off x="7134961" y="2313611"/>
                    <a:ext cx="1387300" cy="307777"/>
                  </a:xfrm>
                  <a:prstGeom prst="rect">
                    <a:avLst/>
                  </a:prstGeom>
                  <a:noFill/>
                  <a:ln w="6350">
                    <a:noFill/>
                  </a:ln>
                </p:spPr>
                <p:txBody>
                  <a:bodyPr wrap="square" rtlCol="0">
                    <a:spAutoFit/>
                  </a:bodyPr>
                  <a:lstStyle/>
                  <a:p>
                    <a:r>
                      <a:rPr lang="fr-FR" sz="1400" b="1" dirty="0"/>
                      <a:t>99,1%</a:t>
                    </a:r>
                  </a:p>
                </p:txBody>
              </p:sp>
              <p:sp>
                <p:nvSpPr>
                  <p:cNvPr id="18" name="ZoneTexte 17"/>
                  <p:cNvSpPr txBox="1"/>
                  <p:nvPr/>
                </p:nvSpPr>
                <p:spPr>
                  <a:xfrm>
                    <a:off x="8329630" y="1744828"/>
                    <a:ext cx="911410" cy="307777"/>
                  </a:xfrm>
                  <a:prstGeom prst="rect">
                    <a:avLst/>
                  </a:prstGeom>
                  <a:noFill/>
                  <a:ln w="6350">
                    <a:noFill/>
                  </a:ln>
                </p:spPr>
                <p:txBody>
                  <a:bodyPr wrap="square" rtlCol="0">
                    <a:spAutoFit/>
                  </a:bodyPr>
                  <a:lstStyle/>
                  <a:p>
                    <a:r>
                      <a:rPr lang="fr-FR" sz="1400" b="1" dirty="0"/>
                      <a:t>37,3%</a:t>
                    </a:r>
                  </a:p>
                </p:txBody>
              </p:sp>
            </p:grpSp>
          </p:grpSp>
          <p:sp>
            <p:nvSpPr>
              <p:cNvPr id="17" name="Accolade ouvrante 16"/>
              <p:cNvSpPr/>
              <p:nvPr/>
            </p:nvSpPr>
            <p:spPr>
              <a:xfrm flipH="1">
                <a:off x="7449131" y="1761835"/>
                <a:ext cx="226297" cy="1538255"/>
              </a:xfrm>
              <a:prstGeom prst="leftBrace">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7" name="Rectangle 6"/>
            <p:cNvSpPr/>
            <p:nvPr/>
          </p:nvSpPr>
          <p:spPr>
            <a:xfrm>
              <a:off x="6041430" y="1436748"/>
              <a:ext cx="2491010" cy="220827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212668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Groupe 115"/>
          <p:cNvGrpSpPr/>
          <p:nvPr/>
        </p:nvGrpSpPr>
        <p:grpSpPr>
          <a:xfrm>
            <a:off x="1294560" y="404664"/>
            <a:ext cx="6554881" cy="5855167"/>
            <a:chOff x="1257479" y="404664"/>
            <a:chExt cx="6554881" cy="5855167"/>
          </a:xfrm>
        </p:grpSpPr>
        <p:grpSp>
          <p:nvGrpSpPr>
            <p:cNvPr id="88" name="Groupe 87"/>
            <p:cNvGrpSpPr/>
            <p:nvPr/>
          </p:nvGrpSpPr>
          <p:grpSpPr>
            <a:xfrm>
              <a:off x="1257479" y="404664"/>
              <a:ext cx="6554881" cy="5855167"/>
              <a:chOff x="1257479" y="404664"/>
              <a:chExt cx="6554881" cy="5855167"/>
            </a:xfrm>
          </p:grpSpPr>
          <p:sp>
            <p:nvSpPr>
              <p:cNvPr id="7" name="ZoneTexte 6"/>
              <p:cNvSpPr txBox="1"/>
              <p:nvPr/>
            </p:nvSpPr>
            <p:spPr>
              <a:xfrm>
                <a:off x="2840784" y="2815625"/>
                <a:ext cx="4400687" cy="584775"/>
              </a:xfrm>
              <a:prstGeom prst="rect">
                <a:avLst/>
              </a:prstGeom>
              <a:noFill/>
              <a:ln w="3175">
                <a:noFill/>
              </a:ln>
            </p:spPr>
            <p:txBody>
              <a:bodyPr wrap="square" rtlCol="0">
                <a:spAutoFit/>
              </a:bodyPr>
              <a:lstStyle/>
              <a:p>
                <a:pPr algn="ctr"/>
                <a:r>
                  <a:rPr lang="fr-FR" sz="1600" b="1" dirty="0">
                    <a:solidFill>
                      <a:srgbClr val="FF0000"/>
                    </a:solidFill>
                  </a:rPr>
                  <a:t>Chronologie</a:t>
                </a:r>
                <a:r>
                  <a:rPr lang="fr-FR" sz="1600" dirty="0"/>
                  <a:t> de l’évolution des gènes de globine</a:t>
                </a:r>
              </a:p>
              <a:p>
                <a:pPr algn="ctr"/>
                <a:r>
                  <a:rPr lang="fr-FR" sz="1600" b="1" dirty="0">
                    <a:solidFill>
                      <a:srgbClr val="FF0000"/>
                    </a:solidFill>
                  </a:rPr>
                  <a:t>  Phylogénie moléculaire</a:t>
                </a:r>
              </a:p>
            </p:txBody>
          </p:sp>
          <p:grpSp>
            <p:nvGrpSpPr>
              <p:cNvPr id="8" name="Groupe 7"/>
              <p:cNvGrpSpPr/>
              <p:nvPr/>
            </p:nvGrpSpPr>
            <p:grpSpPr>
              <a:xfrm>
                <a:off x="2324475" y="404664"/>
                <a:ext cx="5451440" cy="1941963"/>
                <a:chOff x="1990296" y="332656"/>
                <a:chExt cx="5451440" cy="1941963"/>
              </a:xfrm>
            </p:grpSpPr>
            <p:pic>
              <p:nvPicPr>
                <p:cNvPr id="3" name="Image 2"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296" y="332656"/>
                  <a:ext cx="5451440" cy="1941963"/>
                </a:xfrm>
                <a:prstGeom prst="rect">
                  <a:avLst/>
                </a:prstGeom>
                <a:ln w="3175">
                  <a:solidFill>
                    <a:schemeClr val="tx1"/>
                  </a:solidFill>
                </a:ln>
                <a:effectLst/>
              </p:spPr>
            </p:pic>
            <p:sp>
              <p:nvSpPr>
                <p:cNvPr id="14" name="Ellipse 13"/>
                <p:cNvSpPr/>
                <p:nvPr/>
              </p:nvSpPr>
              <p:spPr>
                <a:xfrm>
                  <a:off x="5732327" y="1952535"/>
                  <a:ext cx="288032" cy="2880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6257982" y="1952535"/>
                  <a:ext cx="288032" cy="2880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4618282" y="1498561"/>
                  <a:ext cx="288032" cy="288032"/>
                </a:xfrm>
                <a:prstGeom prst="ellipse">
                  <a:avLst/>
                </a:prstGeom>
                <a:noFill/>
                <a:ln w="19050">
                  <a:solidFill>
                    <a:srgbClr val="47C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droit 20"/>
                <p:cNvCxnSpPr/>
                <p:nvPr/>
              </p:nvCxnSpPr>
              <p:spPr>
                <a:xfrm>
                  <a:off x="4686644" y="1036715"/>
                  <a:ext cx="2479898" cy="116449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Ellipse 11"/>
                <p:cNvSpPr/>
                <p:nvPr/>
              </p:nvSpPr>
              <p:spPr>
                <a:xfrm>
                  <a:off x="5732327" y="1651126"/>
                  <a:ext cx="288032" cy="2880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 name="Groupe 3"/>
              <p:cNvGrpSpPr/>
              <p:nvPr/>
            </p:nvGrpSpPr>
            <p:grpSpPr>
              <a:xfrm>
                <a:off x="1257479" y="3686254"/>
                <a:ext cx="6554881" cy="2573577"/>
                <a:chOff x="1221034" y="3717032"/>
                <a:chExt cx="6554881" cy="2573577"/>
              </a:xfrm>
            </p:grpSpPr>
            <p:grpSp>
              <p:nvGrpSpPr>
                <p:cNvPr id="23" name="Groupe 22"/>
                <p:cNvGrpSpPr/>
                <p:nvPr/>
              </p:nvGrpSpPr>
              <p:grpSpPr>
                <a:xfrm>
                  <a:off x="1221034" y="3717032"/>
                  <a:ext cx="6554881" cy="2573577"/>
                  <a:chOff x="709428" y="3789038"/>
                  <a:chExt cx="6554881" cy="2573577"/>
                </a:xfrm>
              </p:grpSpPr>
              <p:grpSp>
                <p:nvGrpSpPr>
                  <p:cNvPr id="18" name="Groupe 17"/>
                  <p:cNvGrpSpPr/>
                  <p:nvPr/>
                </p:nvGrpSpPr>
                <p:grpSpPr>
                  <a:xfrm>
                    <a:off x="2167722" y="3789040"/>
                    <a:ext cx="5096587" cy="2573575"/>
                    <a:chOff x="2743786" y="3190439"/>
                    <a:chExt cx="5096587" cy="2573575"/>
                  </a:xfrm>
                </p:grpSpPr>
                <p:grpSp>
                  <p:nvGrpSpPr>
                    <p:cNvPr id="13" name="Groupe 12"/>
                    <p:cNvGrpSpPr/>
                    <p:nvPr/>
                  </p:nvGrpSpPr>
                  <p:grpSpPr>
                    <a:xfrm>
                      <a:off x="2743787" y="3190439"/>
                      <a:ext cx="5096586" cy="2573575"/>
                      <a:chOff x="2138351" y="2534784"/>
                      <a:chExt cx="5096586" cy="2573575"/>
                    </a:xfrm>
                  </p:grpSpPr>
                  <p:pic>
                    <p:nvPicPr>
                      <p:cNvPr id="10" name="Image 9" descr="Capture d’écran"/>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38351" y="2534784"/>
                        <a:ext cx="5096586" cy="2353003"/>
                      </a:xfrm>
                      <a:prstGeom prst="rect">
                        <a:avLst/>
                      </a:prstGeom>
                    </p:spPr>
                  </p:pic>
                  <p:pic>
                    <p:nvPicPr>
                      <p:cNvPr id="11" name="Image 10" descr="Capture d’écran"/>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38351" y="4860674"/>
                        <a:ext cx="5096586" cy="247685"/>
                      </a:xfrm>
                      <a:prstGeom prst="rect">
                        <a:avLst/>
                      </a:prstGeom>
                    </p:spPr>
                  </p:pic>
                </p:grpSp>
                <p:sp>
                  <p:nvSpPr>
                    <p:cNvPr id="15" name="Rectangle 14"/>
                    <p:cNvSpPr/>
                    <p:nvPr/>
                  </p:nvSpPr>
                  <p:spPr>
                    <a:xfrm>
                      <a:off x="2743786" y="3190439"/>
                      <a:ext cx="5096587" cy="257357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0" name="Connecteur droit avec flèche 19"/>
                  <p:cNvCxnSpPr/>
                  <p:nvPr/>
                </p:nvCxnSpPr>
                <p:spPr>
                  <a:xfrm>
                    <a:off x="1933564" y="3789038"/>
                    <a:ext cx="0" cy="257357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709428" y="4783439"/>
                    <a:ext cx="1224136" cy="523220"/>
                  </a:xfrm>
                  <a:prstGeom prst="rect">
                    <a:avLst/>
                  </a:prstGeom>
                  <a:noFill/>
                </p:spPr>
                <p:txBody>
                  <a:bodyPr wrap="square" rtlCol="0">
                    <a:spAutoFit/>
                  </a:bodyPr>
                  <a:lstStyle/>
                  <a:p>
                    <a:pPr algn="ctr"/>
                    <a:r>
                      <a:rPr lang="fr-FR" sz="1400" b="1" dirty="0"/>
                      <a:t>temps d’évolution</a:t>
                    </a:r>
                  </a:p>
                </p:txBody>
              </p:sp>
            </p:grpSp>
            <p:pic>
              <p:nvPicPr>
                <p:cNvPr id="2" name="Image 1" descr="Capture d’écran"/>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598881" y="5107935"/>
                  <a:ext cx="419158" cy="285790"/>
                </a:xfrm>
                <a:prstGeom prst="rect">
                  <a:avLst/>
                </a:prstGeom>
              </p:spPr>
            </p:pic>
          </p:grpSp>
          <p:pic>
            <p:nvPicPr>
              <p:cNvPr id="5" name="Image 4" descr="Capture d’écran"/>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842284" y="4989575"/>
                <a:ext cx="371527" cy="362001"/>
              </a:xfrm>
              <a:prstGeom prst="rect">
                <a:avLst/>
              </a:prstGeom>
            </p:spPr>
          </p:pic>
          <p:pic>
            <p:nvPicPr>
              <p:cNvPr id="19" name="Image 18" descr="Capture d’écran"/>
              <p:cNvPicPr>
                <a:picLocks noChangeAspect="1"/>
              </p:cNvPicPr>
              <p:nvPr/>
            </p:nvPicPr>
            <p:blipFill>
              <a:blip r:embed="rId11">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33932" y="5207594"/>
                <a:ext cx="1333686" cy="247685"/>
              </a:xfrm>
              <a:prstGeom prst="rect">
                <a:avLst/>
              </a:prstGeom>
            </p:spPr>
          </p:pic>
          <p:pic>
            <p:nvPicPr>
              <p:cNvPr id="26" name="Image 25" descr="Capture d’écran"/>
              <p:cNvPicPr>
                <a:picLocks noChangeAspect="1"/>
              </p:cNvPicPr>
              <p:nvPr/>
            </p:nvPicPr>
            <p:blipFill>
              <a:blip r:embed="rId11">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798994" y="5296447"/>
                <a:ext cx="1725334" cy="247685"/>
              </a:xfrm>
              <a:prstGeom prst="rect">
                <a:avLst/>
              </a:prstGeom>
            </p:spPr>
          </p:pic>
          <p:cxnSp>
            <p:nvCxnSpPr>
              <p:cNvPr id="28" name="Connecteur droit 27"/>
              <p:cNvCxnSpPr>
                <a:endCxn id="26" idx="2"/>
              </p:cNvCxnSpPr>
              <p:nvPr/>
            </p:nvCxnSpPr>
            <p:spPr>
              <a:xfrm>
                <a:off x="6210325" y="5253826"/>
                <a:ext cx="451336" cy="290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Image 33" descr="Capture d’écran"/>
              <p:cNvPicPr>
                <a:picLocks noChangeAspect="1"/>
              </p:cNvPicPr>
              <p:nvPr/>
            </p:nvPicPr>
            <p:blipFill>
              <a:blip r:embed="rId11">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050053" y="5335045"/>
                <a:ext cx="1725334" cy="418176"/>
              </a:xfrm>
              <a:prstGeom prst="rect">
                <a:avLst/>
              </a:prstGeom>
            </p:spPr>
          </p:pic>
          <p:cxnSp>
            <p:nvCxnSpPr>
              <p:cNvPr id="49" name="Connecteur droit 48"/>
              <p:cNvCxnSpPr/>
              <p:nvPr/>
            </p:nvCxnSpPr>
            <p:spPr>
              <a:xfrm>
                <a:off x="6419576" y="5544132"/>
                <a:ext cx="11047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p:nvCxnSpPr>
            <p:spPr>
              <a:xfrm>
                <a:off x="4130342" y="5332680"/>
                <a:ext cx="862668"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9" name="Connecteur droit 78"/>
              <p:cNvCxnSpPr/>
              <p:nvPr/>
            </p:nvCxnSpPr>
            <p:spPr>
              <a:xfrm flipV="1">
                <a:off x="4130342" y="5331436"/>
                <a:ext cx="0" cy="488285"/>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cxnSp>
          <p:nvCxnSpPr>
            <p:cNvPr id="115" name="Connecteur droit 114"/>
            <p:cNvCxnSpPr/>
            <p:nvPr/>
          </p:nvCxnSpPr>
          <p:spPr>
            <a:xfrm flipV="1">
              <a:off x="4993010" y="5329132"/>
              <a:ext cx="0" cy="488285"/>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6" name="ZoneTexte 5"/>
          <p:cNvSpPr txBox="1"/>
          <p:nvPr/>
        </p:nvSpPr>
        <p:spPr>
          <a:xfrm>
            <a:off x="6113034" y="5618470"/>
            <a:ext cx="720080" cy="276999"/>
          </a:xfrm>
          <a:prstGeom prst="rect">
            <a:avLst/>
          </a:prstGeom>
          <a:noFill/>
        </p:spPr>
        <p:txBody>
          <a:bodyPr wrap="square" rtlCol="0">
            <a:spAutoFit/>
          </a:bodyPr>
          <a:lstStyle/>
          <a:p>
            <a:pPr algn="ctr"/>
            <a:r>
              <a:rPr lang="fr-FR" sz="1200" b="1" dirty="0">
                <a:solidFill>
                  <a:srgbClr val="FF0000"/>
                </a:solidFill>
              </a:rPr>
              <a:t>80%</a:t>
            </a:r>
          </a:p>
        </p:txBody>
      </p:sp>
      <p:sp>
        <p:nvSpPr>
          <p:cNvPr id="32" name="ZoneTexte 31"/>
          <p:cNvSpPr txBox="1"/>
          <p:nvPr/>
        </p:nvSpPr>
        <p:spPr>
          <a:xfrm>
            <a:off x="6714113" y="5501139"/>
            <a:ext cx="720080" cy="276999"/>
          </a:xfrm>
          <a:prstGeom prst="rect">
            <a:avLst/>
          </a:prstGeom>
          <a:noFill/>
        </p:spPr>
        <p:txBody>
          <a:bodyPr wrap="square" rtlCol="0">
            <a:spAutoFit/>
          </a:bodyPr>
          <a:lstStyle/>
          <a:p>
            <a:pPr algn="ctr"/>
            <a:r>
              <a:rPr lang="fr-FR" sz="1200" b="1" dirty="0">
                <a:solidFill>
                  <a:srgbClr val="FF0000"/>
                </a:solidFill>
              </a:rPr>
              <a:t>74%</a:t>
            </a:r>
          </a:p>
        </p:txBody>
      </p:sp>
      <p:sp>
        <p:nvSpPr>
          <p:cNvPr id="33" name="Ellipse 32"/>
          <p:cNvSpPr/>
          <p:nvPr/>
        </p:nvSpPr>
        <p:spPr>
          <a:xfrm>
            <a:off x="5008426" y="1284713"/>
            <a:ext cx="288032" cy="2880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p:cNvSpPr txBox="1"/>
          <p:nvPr/>
        </p:nvSpPr>
        <p:spPr>
          <a:xfrm>
            <a:off x="4243440" y="5296275"/>
            <a:ext cx="720080" cy="276999"/>
          </a:xfrm>
          <a:prstGeom prst="rect">
            <a:avLst/>
          </a:prstGeom>
          <a:noFill/>
        </p:spPr>
        <p:txBody>
          <a:bodyPr wrap="square" rtlCol="0">
            <a:spAutoFit/>
          </a:bodyPr>
          <a:lstStyle/>
          <a:p>
            <a:pPr algn="ctr"/>
            <a:r>
              <a:rPr lang="fr-FR" sz="1200" b="1" dirty="0">
                <a:solidFill>
                  <a:srgbClr val="FF0000"/>
                </a:solidFill>
              </a:rPr>
              <a:t>58%</a:t>
            </a:r>
          </a:p>
        </p:txBody>
      </p:sp>
      <p:sp>
        <p:nvSpPr>
          <p:cNvPr id="36" name="ZoneTexte 35"/>
          <p:cNvSpPr txBox="1"/>
          <p:nvPr/>
        </p:nvSpPr>
        <p:spPr>
          <a:xfrm>
            <a:off x="5180467" y="4962539"/>
            <a:ext cx="720080" cy="276999"/>
          </a:xfrm>
          <a:prstGeom prst="rect">
            <a:avLst/>
          </a:prstGeom>
          <a:noFill/>
        </p:spPr>
        <p:txBody>
          <a:bodyPr wrap="square" rtlCol="0">
            <a:spAutoFit/>
          </a:bodyPr>
          <a:lstStyle/>
          <a:p>
            <a:pPr algn="ctr"/>
            <a:r>
              <a:rPr lang="fr-FR" sz="1200" b="1" dirty="0">
                <a:solidFill>
                  <a:srgbClr val="00EE6C"/>
                </a:solidFill>
              </a:rPr>
              <a:t>42%</a:t>
            </a:r>
          </a:p>
        </p:txBody>
      </p:sp>
    </p:spTree>
    <p:extLst>
      <p:ext uri="{BB962C8B-B14F-4D97-AF65-F5344CB8AC3E}">
        <p14:creationId xmlns:p14="http://schemas.microsoft.com/office/powerpoint/2010/main" val="470656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231740" y="3013502"/>
            <a:ext cx="4680520" cy="830997"/>
          </a:xfrm>
          <a:prstGeom prst="rect">
            <a:avLst/>
          </a:prstGeom>
          <a:noFill/>
        </p:spPr>
        <p:txBody>
          <a:bodyPr wrap="square" rtlCol="0">
            <a:spAutoFit/>
          </a:bodyPr>
          <a:lstStyle/>
          <a:p>
            <a:pPr algn="ctr"/>
            <a:r>
              <a:rPr lang="fr-FR" sz="2400" b="1" dirty="0"/>
              <a:t>Comment dater ces évènements?</a:t>
            </a:r>
          </a:p>
          <a:p>
            <a:pPr algn="ctr"/>
            <a:endParaRPr lang="fr-FR" sz="2400" b="1" dirty="0"/>
          </a:p>
        </p:txBody>
      </p:sp>
    </p:spTree>
    <p:extLst>
      <p:ext uri="{BB962C8B-B14F-4D97-AF65-F5344CB8AC3E}">
        <p14:creationId xmlns:p14="http://schemas.microsoft.com/office/powerpoint/2010/main" val="2508500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p:nvPr/>
        </p:nvGrpSpPr>
        <p:grpSpPr>
          <a:xfrm>
            <a:off x="1179555" y="491480"/>
            <a:ext cx="6784890" cy="2217440"/>
            <a:chOff x="1387511" y="332656"/>
            <a:chExt cx="6784890" cy="2217440"/>
          </a:xfrm>
        </p:grpSpPr>
        <p:sp>
          <p:nvSpPr>
            <p:cNvPr id="5" name="ZoneTexte 4"/>
            <p:cNvSpPr txBox="1"/>
            <p:nvPr/>
          </p:nvSpPr>
          <p:spPr>
            <a:xfrm>
              <a:off x="1387511" y="836712"/>
              <a:ext cx="3207220" cy="830997"/>
            </a:xfrm>
            <a:prstGeom prst="rect">
              <a:avLst/>
            </a:prstGeom>
            <a:noFill/>
            <a:ln w="3175">
              <a:noFill/>
            </a:ln>
          </p:spPr>
          <p:txBody>
            <a:bodyPr wrap="square" rtlCol="0">
              <a:spAutoFit/>
            </a:bodyPr>
            <a:lstStyle/>
            <a:p>
              <a:pPr algn="ctr"/>
              <a:r>
                <a:rPr lang="fr-FR" sz="2400" b="1" dirty="0">
                  <a:solidFill>
                    <a:srgbClr val="FF0000"/>
                  </a:solidFill>
                </a:rPr>
                <a:t>Hypothèse de l'horloge moléculaire</a:t>
              </a:r>
            </a:p>
          </p:txBody>
        </p:sp>
        <p:pic>
          <p:nvPicPr>
            <p:cNvPr id="9" name="Image 8"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283936" y="332656"/>
              <a:ext cx="2888464" cy="1848108"/>
            </a:xfrm>
            <a:prstGeom prst="rect">
              <a:avLst/>
            </a:prstGeom>
            <a:ln w="3175">
              <a:solidFill>
                <a:schemeClr val="tx1"/>
              </a:solidFill>
            </a:ln>
          </p:spPr>
        </p:pic>
        <p:sp>
          <p:nvSpPr>
            <p:cNvPr id="10" name="ZoneTexte 9"/>
            <p:cNvSpPr txBox="1"/>
            <p:nvPr/>
          </p:nvSpPr>
          <p:spPr>
            <a:xfrm>
              <a:off x="5283937" y="2180764"/>
              <a:ext cx="2888464" cy="369332"/>
            </a:xfrm>
            <a:prstGeom prst="rect">
              <a:avLst/>
            </a:prstGeom>
            <a:noFill/>
          </p:spPr>
          <p:txBody>
            <a:bodyPr wrap="square" rtlCol="0">
              <a:spAutoFit/>
            </a:bodyPr>
            <a:lstStyle/>
            <a:p>
              <a:pPr algn="ctr"/>
              <a:r>
                <a:rPr lang="fr-FR" b="1" dirty="0"/>
                <a:t>E. </a:t>
              </a:r>
              <a:r>
                <a:rPr lang="fr-FR" b="1" dirty="0" err="1"/>
                <a:t>Zuckerkandl</a:t>
              </a:r>
              <a:r>
                <a:rPr lang="fr-FR" b="1" dirty="0"/>
                <a:t> et L. Pauling</a:t>
              </a:r>
            </a:p>
          </p:txBody>
        </p:sp>
      </p:grpSp>
      <p:sp>
        <p:nvSpPr>
          <p:cNvPr id="12" name="ZoneTexte 11"/>
          <p:cNvSpPr txBox="1"/>
          <p:nvPr/>
        </p:nvSpPr>
        <p:spPr>
          <a:xfrm>
            <a:off x="1179555" y="5244969"/>
            <a:ext cx="6945042" cy="646331"/>
          </a:xfrm>
          <a:prstGeom prst="rect">
            <a:avLst/>
          </a:prstGeom>
          <a:noFill/>
        </p:spPr>
        <p:txBody>
          <a:bodyPr wrap="square" rtlCol="0">
            <a:spAutoFit/>
          </a:bodyPr>
          <a:lstStyle/>
          <a:p>
            <a:pPr algn="ctr"/>
            <a:r>
              <a:rPr lang="fr-FR" b="1" dirty="0">
                <a:solidFill>
                  <a:srgbClr val="FF0000"/>
                </a:solidFill>
              </a:rPr>
              <a:t>L'horloge moléculaire </a:t>
            </a:r>
            <a:r>
              <a:rPr lang="fr-FR" b="1" dirty="0" smtClean="0">
                <a:solidFill>
                  <a:srgbClr val="FF0000"/>
                </a:solidFill>
              </a:rPr>
              <a:t>est la méthode qui </a:t>
            </a:r>
            <a:r>
              <a:rPr lang="fr-FR" b="1" dirty="0">
                <a:solidFill>
                  <a:srgbClr val="FF0000"/>
                </a:solidFill>
              </a:rPr>
              <a:t>permet de dater le temps qui sépare deux espèces de leur ancêtre commun.</a:t>
            </a:r>
          </a:p>
        </p:txBody>
      </p:sp>
      <p:sp>
        <p:nvSpPr>
          <p:cNvPr id="13" name="ZoneTexte 12"/>
          <p:cNvSpPr txBox="1"/>
          <p:nvPr/>
        </p:nvSpPr>
        <p:spPr>
          <a:xfrm>
            <a:off x="625528" y="3087890"/>
            <a:ext cx="7892945" cy="2031325"/>
          </a:xfrm>
          <a:prstGeom prst="rect">
            <a:avLst/>
          </a:prstGeom>
          <a:noFill/>
        </p:spPr>
        <p:txBody>
          <a:bodyPr wrap="square" rtlCol="0">
            <a:spAutoFit/>
          </a:bodyPr>
          <a:lstStyle/>
          <a:p>
            <a:pPr algn="just"/>
            <a:r>
              <a:rPr lang="fr-FR" dirty="0"/>
              <a:t>	</a:t>
            </a:r>
            <a:r>
              <a:rPr lang="fr-FR" dirty="0" smtClean="0"/>
              <a:t>En </a:t>
            </a:r>
            <a:r>
              <a:rPr lang="fr-FR" dirty="0"/>
              <a:t>1962, Emile </a:t>
            </a:r>
            <a:r>
              <a:rPr lang="fr-FR" dirty="0" err="1"/>
              <a:t>Zuckerkandl</a:t>
            </a:r>
            <a:r>
              <a:rPr lang="fr-FR" dirty="0"/>
              <a:t> et Linus Pauling observent que dans la partie du génome codant pour l'hémoglobine et le cytochrome C, les mutations génétiques s’accumulent à vitesse constante  entre deux espèces données. </a:t>
            </a:r>
            <a:r>
              <a:rPr lang="fr-FR" dirty="0" smtClean="0"/>
              <a:t>Si on connait la vitesse d’accumulation des mutations et le nombre de mutations qui différencie deux espèces, on peut </a:t>
            </a:r>
            <a:r>
              <a:rPr lang="fr-FR" dirty="0"/>
              <a:t>dater le temps qui sépare deux espèces de leur ancêtre commun.</a:t>
            </a:r>
          </a:p>
          <a:p>
            <a:pPr algn="just"/>
            <a:endParaRPr lang="fr-FR" dirty="0"/>
          </a:p>
        </p:txBody>
      </p:sp>
    </p:spTree>
    <p:extLst>
      <p:ext uri="{BB962C8B-B14F-4D97-AF65-F5344CB8AC3E}">
        <p14:creationId xmlns:p14="http://schemas.microsoft.com/office/powerpoint/2010/main" val="1183320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p:nvPr/>
        </p:nvGrpSpPr>
        <p:grpSpPr>
          <a:xfrm>
            <a:off x="108520" y="-404664"/>
            <a:ext cx="9144000" cy="6858000"/>
            <a:chOff x="107504" y="-963488"/>
            <a:chExt cx="9144000" cy="6858000"/>
          </a:xfrm>
        </p:grpSpPr>
        <p:pic>
          <p:nvPicPr>
            <p:cNvPr id="2" name="Imag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7504" y="-963488"/>
              <a:ext cx="9144000" cy="6858000"/>
            </a:xfrm>
            <a:prstGeom prst="rect">
              <a:avLst/>
            </a:prstGeom>
          </p:spPr>
        </p:pic>
        <p:sp>
          <p:nvSpPr>
            <p:cNvPr id="3" name="Rectangle 2"/>
            <p:cNvSpPr/>
            <p:nvPr/>
          </p:nvSpPr>
          <p:spPr>
            <a:xfrm>
              <a:off x="401782" y="-459432"/>
              <a:ext cx="8496944"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7620928" y="-5837"/>
              <a:ext cx="129614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5868144" y="550785"/>
              <a:ext cx="1440160" cy="523220"/>
            </a:xfrm>
            <a:prstGeom prst="rect">
              <a:avLst/>
            </a:prstGeom>
            <a:solidFill>
              <a:schemeClr val="bg1"/>
            </a:solidFill>
          </p:spPr>
          <p:txBody>
            <a:bodyPr wrap="square" rtlCol="0">
              <a:spAutoFit/>
            </a:bodyPr>
            <a:lstStyle/>
            <a:p>
              <a:pPr algn="ctr"/>
              <a:r>
                <a:rPr lang="fr-FR" sz="1400" b="1" dirty="0"/>
                <a:t>% d’homologie entre A et B</a:t>
              </a:r>
            </a:p>
          </p:txBody>
        </p:sp>
        <p:grpSp>
          <p:nvGrpSpPr>
            <p:cNvPr id="8" name="Groupe 7"/>
            <p:cNvGrpSpPr/>
            <p:nvPr/>
          </p:nvGrpSpPr>
          <p:grpSpPr>
            <a:xfrm>
              <a:off x="5724128" y="1451937"/>
              <a:ext cx="1947076" cy="1761039"/>
              <a:chOff x="5619335" y="2388041"/>
              <a:chExt cx="1947076" cy="1761039"/>
            </a:xfrm>
          </p:grpSpPr>
          <p:cxnSp>
            <p:nvCxnSpPr>
              <p:cNvPr id="7" name="Connecteur droit avec flèche 6"/>
              <p:cNvCxnSpPr/>
              <p:nvPr/>
            </p:nvCxnSpPr>
            <p:spPr>
              <a:xfrm flipV="1">
                <a:off x="6604023" y="2420888"/>
                <a:ext cx="962388" cy="1728192"/>
              </a:xfrm>
              <a:prstGeom prst="straightConnector1">
                <a:avLst/>
              </a:prstGeom>
              <a:ln>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H="1" flipV="1">
                <a:off x="5619335" y="2420888"/>
                <a:ext cx="936103" cy="1728192"/>
              </a:xfrm>
              <a:prstGeom prst="straightConnector1">
                <a:avLst/>
              </a:prstGeom>
              <a:ln>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5672778" y="2388041"/>
                <a:ext cx="1872208" cy="523220"/>
              </a:xfrm>
              <a:prstGeom prst="rect">
                <a:avLst/>
              </a:prstGeom>
              <a:noFill/>
            </p:spPr>
            <p:txBody>
              <a:bodyPr wrap="square" rtlCol="0">
                <a:spAutoFit/>
              </a:bodyPr>
              <a:lstStyle/>
              <a:p>
                <a:pPr algn="ctr"/>
                <a:r>
                  <a:rPr lang="fr-FR" sz="1400" b="1" dirty="0">
                    <a:solidFill>
                      <a:srgbClr val="92D050"/>
                    </a:solidFill>
                  </a:rPr>
                  <a:t>vitesse d’accumulation constante</a:t>
                </a:r>
              </a:p>
            </p:txBody>
          </p:sp>
        </p:grpSp>
        <p:sp>
          <p:nvSpPr>
            <p:cNvPr id="10" name="Rectangle 9"/>
            <p:cNvSpPr/>
            <p:nvPr/>
          </p:nvSpPr>
          <p:spPr>
            <a:xfrm>
              <a:off x="379494" y="172853"/>
              <a:ext cx="4048490" cy="1279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326835" y="572686"/>
              <a:ext cx="4300010" cy="3785652"/>
            </a:xfrm>
            <a:prstGeom prst="rect">
              <a:avLst/>
            </a:prstGeom>
            <a:solidFill>
              <a:schemeClr val="bg1"/>
            </a:solidFill>
          </p:spPr>
          <p:txBody>
            <a:bodyPr wrap="square" rtlCol="0">
              <a:spAutoFit/>
            </a:bodyPr>
            <a:lstStyle/>
            <a:p>
              <a:pPr algn="ctr"/>
              <a:endParaRPr lang="fr-FR" sz="2400" dirty="0"/>
            </a:p>
            <a:p>
              <a:pPr algn="ctr"/>
              <a:r>
                <a:rPr lang="fr-FR" sz="2400" dirty="0"/>
                <a:t>La </a:t>
              </a:r>
              <a:r>
                <a:rPr lang="fr-FR" sz="2400" b="1" dirty="0">
                  <a:solidFill>
                    <a:srgbClr val="FF0000"/>
                  </a:solidFill>
                </a:rPr>
                <a:t>différence génétique </a:t>
              </a:r>
              <a:r>
                <a:rPr lang="fr-FR" sz="2400" dirty="0"/>
                <a:t>entre 2 espèces A et B provenant d’une même espèce ancestrale</a:t>
              </a:r>
            </a:p>
            <a:p>
              <a:pPr algn="ctr"/>
              <a:endParaRPr lang="fr-FR" sz="2400" dirty="0"/>
            </a:p>
            <a:p>
              <a:pPr algn="ctr"/>
              <a:r>
                <a:rPr lang="fr-FR" sz="2400" b="1" dirty="0">
                  <a:solidFill>
                    <a:srgbClr val="FF0000"/>
                  </a:solidFill>
                </a:rPr>
                <a:t> est proportionnelle </a:t>
              </a:r>
            </a:p>
            <a:p>
              <a:pPr algn="ctr"/>
              <a:endParaRPr lang="fr-FR" sz="2400" dirty="0"/>
            </a:p>
            <a:p>
              <a:pPr algn="ctr"/>
              <a:r>
                <a:rPr lang="fr-FR" sz="2400" dirty="0"/>
                <a:t>au </a:t>
              </a:r>
              <a:r>
                <a:rPr lang="fr-FR" sz="2400" b="1" dirty="0">
                  <a:solidFill>
                    <a:srgbClr val="FF0000"/>
                  </a:solidFill>
                </a:rPr>
                <a:t>temps écoulé </a:t>
              </a:r>
              <a:r>
                <a:rPr lang="fr-FR" sz="2400" dirty="0"/>
                <a:t>depuis leur séparation évolutive.</a:t>
              </a:r>
            </a:p>
            <a:p>
              <a:pPr algn="ctr"/>
              <a:endParaRPr lang="fr-FR" sz="2400" dirty="0"/>
            </a:p>
          </p:txBody>
        </p:sp>
      </p:grpSp>
    </p:spTree>
    <p:extLst>
      <p:ext uri="{BB962C8B-B14F-4D97-AF65-F5344CB8AC3E}">
        <p14:creationId xmlns:p14="http://schemas.microsoft.com/office/powerpoint/2010/main" val="1573415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95636" y="1412776"/>
            <a:ext cx="6552728" cy="3785652"/>
          </a:xfrm>
          <a:prstGeom prst="rect">
            <a:avLst/>
          </a:prstGeom>
          <a:noFill/>
        </p:spPr>
        <p:txBody>
          <a:bodyPr wrap="square" rtlCol="0">
            <a:spAutoFit/>
          </a:bodyPr>
          <a:lstStyle/>
          <a:p>
            <a:pPr algn="just"/>
            <a:r>
              <a:rPr lang="fr-FR" sz="2400" b="1" dirty="0" smtClean="0"/>
              <a:t>	Soit </a:t>
            </a:r>
            <a:r>
              <a:rPr lang="fr-FR" sz="2400" b="1" dirty="0" smtClean="0"/>
              <a:t>je connais la date d’apparition de l’ancêtre </a:t>
            </a:r>
            <a:r>
              <a:rPr lang="fr-FR" sz="2400" b="1" dirty="0" smtClean="0"/>
              <a:t>commun et </a:t>
            </a:r>
            <a:r>
              <a:rPr lang="fr-FR" sz="2400" b="1" dirty="0" smtClean="0"/>
              <a:t>je peut calculer une vitesse d’accumulation des mutations qui va me servir à dater d’autres </a:t>
            </a:r>
            <a:r>
              <a:rPr lang="fr-FR" sz="2400" b="1" dirty="0" smtClean="0"/>
              <a:t>évènements.</a:t>
            </a:r>
            <a:endParaRPr lang="fr-FR" sz="2400" b="1" dirty="0" smtClean="0"/>
          </a:p>
          <a:p>
            <a:pPr algn="just"/>
            <a:r>
              <a:rPr lang="fr-FR" sz="2400" b="1" dirty="0" smtClean="0">
                <a:sym typeface="Symbol" panose="05050102010706020507" pitchFamily="18" charset="2"/>
              </a:rPr>
              <a:t> travail avec des </a:t>
            </a:r>
            <a:r>
              <a:rPr lang="fr-FR" sz="2400" b="1" dirty="0" smtClean="0">
                <a:solidFill>
                  <a:srgbClr val="FF0000"/>
                </a:solidFill>
                <a:sym typeface="Symbol" panose="05050102010706020507" pitchFamily="18" charset="2"/>
              </a:rPr>
              <a:t>paléontologues</a:t>
            </a:r>
            <a:endParaRPr lang="fr-FR" sz="2400" b="1" dirty="0" smtClean="0">
              <a:solidFill>
                <a:srgbClr val="FF0000"/>
              </a:solidFill>
            </a:endParaRPr>
          </a:p>
          <a:p>
            <a:pPr marL="342900" indent="-342900" algn="just">
              <a:buFontTx/>
              <a:buChar char="-"/>
            </a:pPr>
            <a:endParaRPr lang="fr-FR" sz="2400" b="1" dirty="0"/>
          </a:p>
          <a:p>
            <a:pPr algn="just"/>
            <a:r>
              <a:rPr lang="fr-FR" sz="2400" b="1" dirty="0" smtClean="0"/>
              <a:t>	Soit </a:t>
            </a:r>
            <a:r>
              <a:rPr lang="fr-FR" sz="2400" b="1" dirty="0" smtClean="0"/>
              <a:t>je peux calculer la vitesse d’accumulation des mutations, et je peux calculer le temps </a:t>
            </a:r>
            <a:r>
              <a:rPr lang="fr-FR" sz="2400" b="1" dirty="0"/>
              <a:t>écoulé depuis la divergence entre A et </a:t>
            </a:r>
            <a:r>
              <a:rPr lang="fr-FR" sz="2400" b="1" dirty="0" smtClean="0"/>
              <a:t>B </a:t>
            </a:r>
          </a:p>
          <a:p>
            <a:pPr algn="just"/>
            <a:endParaRPr lang="fr-FR" sz="2400" b="1" dirty="0" smtClean="0"/>
          </a:p>
        </p:txBody>
      </p:sp>
    </p:spTree>
    <p:extLst>
      <p:ext uri="{BB962C8B-B14F-4D97-AF65-F5344CB8AC3E}">
        <p14:creationId xmlns:p14="http://schemas.microsoft.com/office/powerpoint/2010/main" val="1679176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p:cNvGrpSpPr/>
          <p:nvPr/>
        </p:nvGrpSpPr>
        <p:grpSpPr>
          <a:xfrm>
            <a:off x="842993" y="260648"/>
            <a:ext cx="7458015" cy="6840760"/>
            <a:chOff x="673194" y="260648"/>
            <a:chExt cx="7458015" cy="6840760"/>
          </a:xfrm>
        </p:grpSpPr>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094177">
              <a:off x="827584" y="5758923"/>
              <a:ext cx="1084572" cy="7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5593384" y="3612104"/>
              <a:ext cx="2537825" cy="830997"/>
            </a:xfrm>
            <a:prstGeom prst="rect">
              <a:avLst/>
            </a:prstGeom>
            <a:noFill/>
          </p:spPr>
          <p:txBody>
            <a:bodyPr wrap="square" rtlCol="0">
              <a:spAutoFit/>
            </a:bodyPr>
            <a:lstStyle/>
            <a:p>
              <a:pPr algn="ctr"/>
              <a:endParaRPr lang="fr-FR" sz="1600" b="1" dirty="0">
                <a:solidFill>
                  <a:srgbClr val="FF0000"/>
                </a:solidFill>
              </a:endParaRPr>
            </a:p>
            <a:p>
              <a:pPr algn="ctr"/>
              <a:r>
                <a:rPr lang="fr-FR" sz="1600" b="1" dirty="0">
                  <a:solidFill>
                    <a:srgbClr val="FF0000"/>
                  </a:solidFill>
                </a:rPr>
                <a:t>= 300 millions d’années</a:t>
              </a:r>
            </a:p>
            <a:p>
              <a:pPr algn="ctr"/>
              <a:endParaRPr lang="fr-FR" sz="1600" b="1" dirty="0">
                <a:solidFill>
                  <a:srgbClr val="FF0000"/>
                </a:solidFill>
              </a:endParaRPr>
            </a:p>
          </p:txBody>
        </p:sp>
        <p:grpSp>
          <p:nvGrpSpPr>
            <p:cNvPr id="16" name="Groupe 15"/>
            <p:cNvGrpSpPr/>
            <p:nvPr/>
          </p:nvGrpSpPr>
          <p:grpSpPr>
            <a:xfrm>
              <a:off x="1968002" y="1698786"/>
              <a:ext cx="4447506" cy="5402622"/>
              <a:chOff x="802120" y="836712"/>
              <a:chExt cx="4581068" cy="5858511"/>
            </a:xfrm>
          </p:grpSpPr>
          <p:grpSp>
            <p:nvGrpSpPr>
              <p:cNvPr id="3" name="Groupe 2"/>
              <p:cNvGrpSpPr/>
              <p:nvPr/>
            </p:nvGrpSpPr>
            <p:grpSpPr>
              <a:xfrm>
                <a:off x="802120" y="887677"/>
                <a:ext cx="4581068" cy="5807546"/>
                <a:chOff x="1115616" y="404664"/>
                <a:chExt cx="5472608" cy="6453336"/>
              </a:xfrm>
            </p:grpSpPr>
            <p:pic>
              <p:nvPicPr>
                <p:cNvPr id="1026" name="Picture 2" descr="http://lectures.molgen.mpg.de/Phylogeny/img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04664"/>
                  <a:ext cx="4536504" cy="63465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15616" y="5949280"/>
                  <a:ext cx="5472608" cy="908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4" name="Image 3" descr="Capture d’écran"/>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33600" y="836712"/>
                <a:ext cx="885386" cy="326912"/>
              </a:xfrm>
              <a:prstGeom prst="rect">
                <a:avLst/>
              </a:prstGeom>
            </p:spPr>
          </p:pic>
          <p:pic>
            <p:nvPicPr>
              <p:cNvPr id="7" name="Image 6" descr="Capture d’écran"/>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438255" y="3195818"/>
                <a:ext cx="980731" cy="326911"/>
              </a:xfrm>
              <a:prstGeom prst="rect">
                <a:avLst/>
              </a:prstGeom>
            </p:spPr>
          </p:pic>
          <p:pic>
            <p:nvPicPr>
              <p:cNvPr id="10" name="Image 9" descr="Capture d’écran"/>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489575" y="5481362"/>
                <a:ext cx="973435" cy="363223"/>
              </a:xfrm>
              <a:prstGeom prst="rect">
                <a:avLst/>
              </a:prstGeom>
            </p:spPr>
          </p:pic>
        </p:grpSp>
        <p:sp>
          <p:nvSpPr>
            <p:cNvPr id="14" name="ZoneTexte 13"/>
            <p:cNvSpPr txBox="1"/>
            <p:nvPr/>
          </p:nvSpPr>
          <p:spPr>
            <a:xfrm>
              <a:off x="1521102" y="260648"/>
              <a:ext cx="6101796" cy="415498"/>
            </a:xfrm>
            <a:prstGeom prst="rect">
              <a:avLst/>
            </a:prstGeom>
            <a:noFill/>
            <a:ln w="19050">
              <a:noFill/>
            </a:ln>
          </p:spPr>
          <p:txBody>
            <a:bodyPr wrap="square" rtlCol="0">
              <a:spAutoFit/>
            </a:bodyPr>
            <a:lstStyle/>
            <a:p>
              <a:pPr algn="ctr"/>
              <a:r>
                <a:rPr lang="fr-FR" b="1" dirty="0"/>
                <a:t>- faire converger les données paléontologiques et moléculaires</a:t>
              </a:r>
            </a:p>
            <a:p>
              <a:pPr algn="ctr"/>
              <a:endParaRPr lang="fr-FR" sz="300" b="1" dirty="0"/>
            </a:p>
          </p:txBody>
        </p:sp>
        <p:pic>
          <p:nvPicPr>
            <p:cNvPr id="17" name="Image 16" descr="Capture d’écra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4192" y="1541110"/>
              <a:ext cx="590421" cy="735425"/>
            </a:xfrm>
            <a:prstGeom prst="rect">
              <a:avLst/>
            </a:prstGeom>
          </p:spPr>
        </p:pic>
        <p:pic>
          <p:nvPicPr>
            <p:cNvPr id="18" name="Image 17" descr="Capture d’écra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54100" y="3491566"/>
              <a:ext cx="561586" cy="765499"/>
            </a:xfrm>
            <a:prstGeom prst="rect">
              <a:avLst/>
            </a:prstGeom>
          </p:spPr>
        </p:pic>
        <p:sp>
          <p:nvSpPr>
            <p:cNvPr id="5" name="Étoile à 6 branches 4"/>
            <p:cNvSpPr/>
            <p:nvPr/>
          </p:nvSpPr>
          <p:spPr>
            <a:xfrm>
              <a:off x="3107940" y="3722405"/>
              <a:ext cx="96192" cy="121612"/>
            </a:xfrm>
            <a:prstGeom prst="star6">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Étoile à 6 branches 20"/>
            <p:cNvSpPr/>
            <p:nvPr/>
          </p:nvSpPr>
          <p:spPr>
            <a:xfrm>
              <a:off x="3274495" y="5839010"/>
              <a:ext cx="96192" cy="121612"/>
            </a:xfrm>
            <a:prstGeom prst="star6">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Étoile à 6 branches 25"/>
            <p:cNvSpPr/>
            <p:nvPr/>
          </p:nvSpPr>
          <p:spPr>
            <a:xfrm>
              <a:off x="3107940" y="5842937"/>
              <a:ext cx="96192" cy="121612"/>
            </a:xfrm>
            <a:prstGeom prst="star6">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3" name="Groupe 22"/>
            <p:cNvGrpSpPr/>
            <p:nvPr/>
          </p:nvGrpSpPr>
          <p:grpSpPr>
            <a:xfrm>
              <a:off x="4602874" y="1196753"/>
              <a:ext cx="2072459" cy="1610515"/>
              <a:chOff x="4293163" y="648022"/>
              <a:chExt cx="2327417" cy="1889659"/>
            </a:xfrm>
          </p:grpSpPr>
          <p:pic>
            <p:nvPicPr>
              <p:cNvPr id="20" name="Picture 2" descr="Image associée"/>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293163" y="648022"/>
                <a:ext cx="2327417" cy="150169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2" name="ZoneTexte 21"/>
              <p:cNvSpPr txBox="1"/>
              <p:nvPr/>
            </p:nvSpPr>
            <p:spPr>
              <a:xfrm>
                <a:off x="4357744" y="2176558"/>
                <a:ext cx="2198252" cy="361123"/>
              </a:xfrm>
              <a:prstGeom prst="rect">
                <a:avLst/>
              </a:prstGeom>
              <a:noFill/>
            </p:spPr>
            <p:txBody>
              <a:bodyPr wrap="square" rtlCol="0">
                <a:spAutoFit/>
              </a:bodyPr>
              <a:lstStyle/>
              <a:p>
                <a:pPr algn="ctr"/>
                <a:r>
                  <a:rPr lang="fr-FR" sz="1400" b="1" dirty="0">
                    <a:solidFill>
                      <a:srgbClr val="92D050"/>
                    </a:solidFill>
                  </a:rPr>
                  <a:t>150 millions d’années</a:t>
                </a:r>
              </a:p>
            </p:txBody>
          </p:sp>
        </p:grpSp>
        <p:sp>
          <p:nvSpPr>
            <p:cNvPr id="27" name="ZoneTexte 26"/>
            <p:cNvSpPr txBox="1"/>
            <p:nvPr/>
          </p:nvSpPr>
          <p:spPr>
            <a:xfrm>
              <a:off x="2319547" y="2716568"/>
              <a:ext cx="1872208" cy="523220"/>
            </a:xfrm>
            <a:prstGeom prst="rect">
              <a:avLst/>
            </a:prstGeom>
            <a:noFill/>
          </p:spPr>
          <p:txBody>
            <a:bodyPr wrap="square" rtlCol="0">
              <a:spAutoFit/>
            </a:bodyPr>
            <a:lstStyle/>
            <a:p>
              <a:pPr algn="ctr"/>
              <a:r>
                <a:rPr lang="fr-FR" sz="1400" b="1" dirty="0">
                  <a:solidFill>
                    <a:srgbClr val="92D050"/>
                  </a:solidFill>
                </a:rPr>
                <a:t>1 mut/150 millions d’années</a:t>
              </a:r>
            </a:p>
          </p:txBody>
        </p:sp>
        <p:sp>
          <p:nvSpPr>
            <p:cNvPr id="13" name="ZoneTexte 12"/>
            <p:cNvSpPr txBox="1"/>
            <p:nvPr/>
          </p:nvSpPr>
          <p:spPr>
            <a:xfrm>
              <a:off x="673194" y="1726216"/>
              <a:ext cx="576064" cy="4339650"/>
            </a:xfrm>
            <a:prstGeom prst="rect">
              <a:avLst/>
            </a:prstGeom>
            <a:noFill/>
          </p:spPr>
          <p:txBody>
            <a:bodyPr wrap="square" rtlCol="0">
              <a:spAutoFit/>
            </a:bodyPr>
            <a:lstStyle/>
            <a:p>
              <a:r>
                <a:rPr lang="fr-FR" sz="2000" b="1" dirty="0">
                  <a:solidFill>
                    <a:srgbClr val="FF0000"/>
                  </a:solidFill>
                </a:rPr>
                <a:t>A</a:t>
              </a:r>
            </a:p>
            <a:p>
              <a:endParaRPr lang="fr-FR" sz="2000" b="1" dirty="0">
                <a:solidFill>
                  <a:srgbClr val="FF0000"/>
                </a:solidFill>
              </a:endParaRPr>
            </a:p>
            <a:p>
              <a:endParaRPr lang="fr-FR" sz="2000" b="1" dirty="0">
                <a:solidFill>
                  <a:srgbClr val="FF0000"/>
                </a:solidFill>
              </a:endParaRPr>
            </a:p>
            <a:p>
              <a:endParaRPr lang="fr-FR" sz="2800" b="1" dirty="0">
                <a:solidFill>
                  <a:srgbClr val="FF0000"/>
                </a:solidFill>
              </a:endParaRPr>
            </a:p>
            <a:p>
              <a:endParaRPr lang="fr-FR" sz="2000" b="1" dirty="0">
                <a:solidFill>
                  <a:srgbClr val="FF0000"/>
                </a:solidFill>
              </a:endParaRPr>
            </a:p>
            <a:p>
              <a:endParaRPr lang="fr-FR" sz="2000" b="1" dirty="0">
                <a:solidFill>
                  <a:srgbClr val="FF0000"/>
                </a:solidFill>
              </a:endParaRPr>
            </a:p>
            <a:p>
              <a:endParaRPr lang="fr-FR" sz="2000" b="1" dirty="0">
                <a:solidFill>
                  <a:srgbClr val="FF0000"/>
                </a:solidFill>
              </a:endParaRPr>
            </a:p>
            <a:p>
              <a:endParaRPr lang="fr-FR" sz="2000" b="1" dirty="0">
                <a:solidFill>
                  <a:srgbClr val="FF0000"/>
                </a:solidFill>
              </a:endParaRPr>
            </a:p>
            <a:p>
              <a:endParaRPr lang="fr-FR" sz="2000" b="1" dirty="0">
                <a:solidFill>
                  <a:srgbClr val="FF0000"/>
                </a:solidFill>
              </a:endParaRPr>
            </a:p>
            <a:p>
              <a:endParaRPr lang="fr-FR" sz="2000" b="1" dirty="0">
                <a:solidFill>
                  <a:srgbClr val="FF0000"/>
                </a:solidFill>
              </a:endParaRPr>
            </a:p>
            <a:p>
              <a:endParaRPr lang="fr-FR" sz="2800" b="1" dirty="0">
                <a:solidFill>
                  <a:srgbClr val="FF0000"/>
                </a:solidFill>
              </a:endParaRPr>
            </a:p>
            <a:p>
              <a:endParaRPr lang="fr-FR" sz="2000" b="1" dirty="0">
                <a:solidFill>
                  <a:srgbClr val="FF0000"/>
                </a:solidFill>
              </a:endParaRPr>
            </a:p>
            <a:p>
              <a:r>
                <a:rPr lang="fr-FR" sz="2000" b="1" dirty="0">
                  <a:solidFill>
                    <a:srgbClr val="FF0000"/>
                  </a:solidFill>
                </a:rPr>
                <a:t>B</a:t>
              </a:r>
            </a:p>
          </p:txBody>
        </p:sp>
        <p:sp>
          <p:nvSpPr>
            <p:cNvPr id="28" name="ZoneTexte 27"/>
            <p:cNvSpPr txBox="1"/>
            <p:nvPr/>
          </p:nvSpPr>
          <p:spPr>
            <a:xfrm>
              <a:off x="2171836" y="4700411"/>
              <a:ext cx="1872208" cy="523220"/>
            </a:xfrm>
            <a:prstGeom prst="rect">
              <a:avLst/>
            </a:prstGeom>
            <a:noFill/>
          </p:spPr>
          <p:txBody>
            <a:bodyPr wrap="square" rtlCol="0">
              <a:spAutoFit/>
            </a:bodyPr>
            <a:lstStyle/>
            <a:p>
              <a:pPr algn="ctr"/>
              <a:r>
                <a:rPr lang="fr-FR" sz="1400" b="1" dirty="0">
                  <a:solidFill>
                    <a:srgbClr val="92D050"/>
                  </a:solidFill>
                </a:rPr>
                <a:t>2 mut/300 millions d’années</a:t>
              </a:r>
            </a:p>
          </p:txBody>
        </p:sp>
      </p:grpSp>
      <p:sp>
        <p:nvSpPr>
          <p:cNvPr id="6" name="ZoneTexte 5"/>
          <p:cNvSpPr txBox="1"/>
          <p:nvPr/>
        </p:nvSpPr>
        <p:spPr>
          <a:xfrm>
            <a:off x="4888358" y="917221"/>
            <a:ext cx="1841084" cy="276999"/>
          </a:xfrm>
          <a:prstGeom prst="rect">
            <a:avLst/>
          </a:prstGeom>
          <a:noFill/>
        </p:spPr>
        <p:txBody>
          <a:bodyPr wrap="square" rtlCol="0">
            <a:spAutoFit/>
          </a:bodyPr>
          <a:lstStyle/>
          <a:p>
            <a:pPr algn="ctr"/>
            <a:r>
              <a:rPr lang="fr-FR" sz="1200" b="1" i="1" dirty="0" err="1" smtClean="0"/>
              <a:t>Archeopteryx</a:t>
            </a:r>
            <a:endParaRPr lang="fr-FR" sz="1200" b="1" i="1" dirty="0"/>
          </a:p>
        </p:txBody>
      </p:sp>
    </p:spTree>
    <p:extLst>
      <p:ext uri="{BB962C8B-B14F-4D97-AF65-F5344CB8AC3E}">
        <p14:creationId xmlns:p14="http://schemas.microsoft.com/office/powerpoint/2010/main" val="2431658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408001"/>
            <a:ext cx="6552009" cy="4041999"/>
          </a:xfrm>
          <a:prstGeom prst="rect">
            <a:avLst/>
          </a:prstGeom>
        </p:spPr>
      </p:pic>
      <p:sp>
        <p:nvSpPr>
          <p:cNvPr id="3" name="ZoneTexte 2"/>
          <p:cNvSpPr txBox="1"/>
          <p:nvPr/>
        </p:nvSpPr>
        <p:spPr>
          <a:xfrm>
            <a:off x="5508104" y="980728"/>
            <a:ext cx="2448272" cy="600164"/>
          </a:xfrm>
          <a:prstGeom prst="rect">
            <a:avLst/>
          </a:prstGeom>
          <a:noFill/>
        </p:spPr>
        <p:txBody>
          <a:bodyPr wrap="square" rtlCol="0">
            <a:spAutoFit/>
          </a:bodyPr>
          <a:lstStyle/>
          <a:p>
            <a:pPr algn="ctr"/>
            <a:r>
              <a:rPr lang="fr-FR" sz="1100" i="1" dirty="0">
                <a:solidFill>
                  <a:schemeClr val="bg1">
                    <a:lumMod val="50000"/>
                  </a:schemeClr>
                </a:solidFill>
              </a:rPr>
              <a:t>1 Gy ou 1000 Gray: dose d’irradiation à partir de laquelle  des signes cliniques sont observés chez l’homme </a:t>
            </a:r>
          </a:p>
        </p:txBody>
      </p:sp>
    </p:spTree>
    <p:extLst>
      <p:ext uri="{BB962C8B-B14F-4D97-AF65-F5344CB8AC3E}">
        <p14:creationId xmlns:p14="http://schemas.microsoft.com/office/powerpoint/2010/main" val="291623521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404664"/>
            <a:ext cx="8280920" cy="6186309"/>
          </a:xfrm>
          <a:prstGeom prst="rect">
            <a:avLst/>
          </a:prstGeom>
          <a:noFill/>
        </p:spPr>
        <p:txBody>
          <a:bodyPr wrap="square" rtlCol="0">
            <a:spAutoFit/>
          </a:bodyPr>
          <a:lstStyle/>
          <a:p>
            <a:pPr algn="just"/>
            <a:r>
              <a:rPr lang="fr-FR" b="1" dirty="0"/>
              <a:t>- ou calculer le taux de mutations spontanées:</a:t>
            </a:r>
          </a:p>
          <a:p>
            <a:pPr algn="just"/>
            <a:endParaRPr lang="fr-FR" sz="600" b="1" dirty="0"/>
          </a:p>
          <a:p>
            <a:pPr algn="just"/>
            <a:r>
              <a:rPr lang="fr-FR" sz="1600" dirty="0"/>
              <a:t>	</a:t>
            </a:r>
            <a:r>
              <a:rPr lang="fr-FR" sz="1400" dirty="0"/>
              <a:t>L'achondroplasie (nanisme) apparaît sporadiquement dans des familles n'ayant pas encore présenté cette affection : il s'agit de </a:t>
            </a:r>
            <a:r>
              <a:rPr lang="fr-FR" sz="1400" b="1" dirty="0"/>
              <a:t>nouvelles mutations </a:t>
            </a:r>
            <a:r>
              <a:rPr lang="fr-FR" sz="1400" dirty="0"/>
              <a:t>qui affectent le gène codant pour le récepteur du facteur de croissance des fibroblastes (FGR3). Une étude a répertorié, sur une année, 7 naissances </a:t>
            </a:r>
            <a:r>
              <a:rPr lang="fr-FR" sz="1400" dirty="0" err="1"/>
              <a:t>achondroplasiques</a:t>
            </a:r>
            <a:r>
              <a:rPr lang="fr-FR" sz="1400" dirty="0"/>
              <a:t> sur 242 257 nouveaux nés. Sachant que chaque individu possède 2 allèles de chaque gène, et que seuls les hétérozygotes sont viables, le taux de mutation spontanée se calcule comme suit:</a:t>
            </a:r>
          </a:p>
          <a:p>
            <a:pPr algn="just"/>
            <a:endParaRPr lang="fr-FR" sz="1400" dirty="0"/>
          </a:p>
          <a:p>
            <a:pPr algn="just"/>
            <a:r>
              <a:rPr lang="fr-FR" sz="1400" dirty="0"/>
              <a:t>Population totale de 242 257 nouveaux nés ayant chacun 2 allèles</a:t>
            </a:r>
          </a:p>
          <a:p>
            <a:pPr algn="just"/>
            <a:r>
              <a:rPr lang="fr-FR" sz="1400" dirty="0"/>
              <a:t>			 → 242 257 x 2 = 484 514 allèles totaux</a:t>
            </a:r>
          </a:p>
          <a:p>
            <a:pPr algn="just"/>
            <a:endParaRPr lang="fr-FR" sz="1400" dirty="0"/>
          </a:p>
          <a:p>
            <a:pPr algn="just"/>
            <a:r>
              <a:rPr lang="fr-FR" sz="1400" dirty="0"/>
              <a:t>Population mutée 7 nouveaux nés n’ayant qu’un allèle muté</a:t>
            </a:r>
          </a:p>
          <a:p>
            <a:pPr algn="just"/>
            <a:r>
              <a:rPr lang="fr-FR" sz="1400" dirty="0"/>
              <a:t>			 → 7 allèles mutés</a:t>
            </a:r>
          </a:p>
          <a:p>
            <a:pPr algn="just"/>
            <a:endParaRPr lang="fr-FR" sz="1400" dirty="0"/>
          </a:p>
          <a:p>
            <a:pPr algn="just"/>
            <a:r>
              <a:rPr lang="fr-FR" sz="1400" dirty="0"/>
              <a:t>7 mutations sur 484 514 allèles donne 7/484 514  = 0,0000144 </a:t>
            </a:r>
            <a:r>
              <a:rPr lang="fr-FR" sz="1600" dirty="0"/>
              <a:t>≈ </a:t>
            </a:r>
            <a:r>
              <a:rPr lang="fr-FR" sz="1400" dirty="0"/>
              <a:t>1,4 x10</a:t>
            </a:r>
            <a:r>
              <a:rPr lang="fr-FR" sz="1400" baseline="30000" dirty="0"/>
              <a:t>-5</a:t>
            </a:r>
            <a:r>
              <a:rPr lang="fr-FR" sz="1400" dirty="0"/>
              <a:t> </a:t>
            </a:r>
          </a:p>
          <a:p>
            <a:pPr algn="just"/>
            <a:endParaRPr lang="fr-FR" sz="1400" dirty="0"/>
          </a:p>
          <a:p>
            <a:pPr algn="just"/>
            <a:r>
              <a:rPr lang="fr-FR" sz="1400" dirty="0"/>
              <a:t>La probabilité de mutation pour le gène </a:t>
            </a:r>
            <a:r>
              <a:rPr lang="fr-FR" sz="1400" b="1" dirty="0">
                <a:solidFill>
                  <a:srgbClr val="2FD543"/>
                </a:solidFill>
              </a:rPr>
              <a:t>FGR3</a:t>
            </a:r>
            <a:r>
              <a:rPr lang="fr-FR" sz="1400" dirty="0">
                <a:solidFill>
                  <a:srgbClr val="2FD543"/>
                </a:solidFill>
              </a:rPr>
              <a:t> </a:t>
            </a:r>
            <a:r>
              <a:rPr lang="fr-FR" sz="1400" dirty="0">
                <a:solidFill>
                  <a:srgbClr val="FF0000"/>
                </a:solidFill>
              </a:rPr>
              <a:t> </a:t>
            </a:r>
            <a:r>
              <a:rPr lang="fr-FR" sz="1400" dirty="0"/>
              <a:t>est</a:t>
            </a:r>
            <a:r>
              <a:rPr lang="fr-FR" sz="1400" dirty="0">
                <a:solidFill>
                  <a:srgbClr val="FF0000"/>
                </a:solidFill>
              </a:rPr>
              <a:t> </a:t>
            </a:r>
            <a:r>
              <a:rPr lang="fr-FR" sz="1400" b="1" dirty="0">
                <a:solidFill>
                  <a:srgbClr val="0AB80A"/>
                </a:solidFill>
              </a:rPr>
              <a:t>de </a:t>
            </a:r>
            <a:r>
              <a:rPr lang="fr-FR" sz="1400" b="1" dirty="0">
                <a:solidFill>
                  <a:srgbClr val="2FD543"/>
                </a:solidFill>
              </a:rPr>
              <a:t>1,4 x10</a:t>
            </a:r>
            <a:r>
              <a:rPr lang="fr-FR" sz="1400" b="1" baseline="30000" dirty="0">
                <a:solidFill>
                  <a:srgbClr val="2FD543"/>
                </a:solidFill>
              </a:rPr>
              <a:t>-5 </a:t>
            </a:r>
            <a:r>
              <a:rPr lang="fr-FR" sz="1400" b="1" dirty="0" smtClean="0">
                <a:solidFill>
                  <a:srgbClr val="2FD543"/>
                </a:solidFill>
              </a:rPr>
              <a:t>par génération</a:t>
            </a:r>
            <a:r>
              <a:rPr lang="fr-FR" sz="1400" dirty="0" smtClean="0">
                <a:solidFill>
                  <a:srgbClr val="2FD543"/>
                </a:solidFill>
              </a:rPr>
              <a:t> </a:t>
            </a:r>
            <a:r>
              <a:rPr lang="fr-FR" sz="1400" dirty="0" smtClean="0"/>
              <a:t>(chaque naissance représente une nouvelle génération…)</a:t>
            </a:r>
            <a:endParaRPr lang="fr-FR" sz="1400" dirty="0"/>
          </a:p>
          <a:p>
            <a:pPr algn="just"/>
            <a:endParaRPr lang="fr-FR" sz="1600" dirty="0" smtClean="0"/>
          </a:p>
          <a:p>
            <a:pPr algn="just"/>
            <a:r>
              <a:rPr lang="fr-FR" sz="1600" dirty="0" smtClean="0"/>
              <a:t>- </a:t>
            </a:r>
            <a:r>
              <a:rPr lang="fr-FR" sz="1400" dirty="0" smtClean="0"/>
              <a:t>Pour </a:t>
            </a:r>
            <a:r>
              <a:rPr lang="fr-FR" sz="1400" dirty="0"/>
              <a:t>la myopathie de </a:t>
            </a:r>
            <a:r>
              <a:rPr lang="fr-FR" sz="1400" dirty="0" smtClean="0"/>
              <a:t>Duchenne, le taux est de </a:t>
            </a:r>
            <a:r>
              <a:rPr lang="fr-FR" sz="1400" b="1" dirty="0" smtClean="0">
                <a:solidFill>
                  <a:srgbClr val="2FD543"/>
                </a:solidFill>
              </a:rPr>
              <a:t>1.10</a:t>
            </a:r>
            <a:r>
              <a:rPr lang="fr-FR" sz="1400" b="1" baseline="30000" dirty="0" smtClean="0">
                <a:solidFill>
                  <a:srgbClr val="2FD543"/>
                </a:solidFill>
              </a:rPr>
              <a:t>-4</a:t>
            </a:r>
            <a:r>
              <a:rPr lang="fr-FR" sz="1400" dirty="0" smtClean="0"/>
              <a:t>. </a:t>
            </a:r>
          </a:p>
          <a:p>
            <a:pPr algn="just"/>
            <a:r>
              <a:rPr lang="fr-FR" sz="1400" dirty="0" smtClean="0"/>
              <a:t>- Pour la chorée de Huntington, il est à </a:t>
            </a:r>
            <a:r>
              <a:rPr lang="fr-FR" sz="1400" b="1" dirty="0" smtClean="0">
                <a:solidFill>
                  <a:srgbClr val="2FD543"/>
                </a:solidFill>
              </a:rPr>
              <a:t>1.10</a:t>
            </a:r>
            <a:r>
              <a:rPr lang="fr-FR" sz="1400" b="1" baseline="30000" dirty="0" smtClean="0">
                <a:solidFill>
                  <a:srgbClr val="2FD543"/>
                </a:solidFill>
              </a:rPr>
              <a:t>-6</a:t>
            </a:r>
            <a:r>
              <a:rPr lang="fr-FR" sz="1400" b="1" dirty="0" smtClean="0">
                <a:solidFill>
                  <a:srgbClr val="2FD543"/>
                </a:solidFill>
              </a:rPr>
              <a:t>.</a:t>
            </a:r>
          </a:p>
          <a:p>
            <a:pPr algn="just"/>
            <a:r>
              <a:rPr lang="fr-FR" sz="1400" dirty="0"/>
              <a:t>	</a:t>
            </a:r>
            <a:endParaRPr lang="fr-FR" sz="1400" dirty="0" smtClean="0"/>
          </a:p>
          <a:p>
            <a:pPr algn="ctr"/>
            <a:r>
              <a:rPr lang="fr-FR" sz="1400" dirty="0"/>
              <a:t>	</a:t>
            </a:r>
            <a:r>
              <a:rPr lang="fr-FR" sz="2000" b="1" dirty="0" smtClean="0">
                <a:solidFill>
                  <a:srgbClr val="2FD543"/>
                </a:solidFill>
              </a:rPr>
              <a:t>En moyenne, le taux de mutation chez l’homme est de </a:t>
            </a:r>
          </a:p>
          <a:p>
            <a:pPr algn="ctr"/>
            <a:r>
              <a:rPr lang="fr-FR" sz="2000" b="1" dirty="0" smtClean="0">
                <a:solidFill>
                  <a:srgbClr val="2FD543"/>
                </a:solidFill>
              </a:rPr>
              <a:t>1.10</a:t>
            </a:r>
            <a:r>
              <a:rPr lang="fr-FR" sz="2000" b="1" baseline="30000" dirty="0" smtClean="0">
                <a:solidFill>
                  <a:srgbClr val="2FD543"/>
                </a:solidFill>
              </a:rPr>
              <a:t>-6</a:t>
            </a:r>
            <a:r>
              <a:rPr lang="fr-FR" sz="2000" b="1" dirty="0" smtClean="0">
                <a:solidFill>
                  <a:srgbClr val="2FD543"/>
                </a:solidFill>
              </a:rPr>
              <a:t> par gène est par génération,</a:t>
            </a:r>
            <a:r>
              <a:rPr lang="fr-FR" sz="2000" dirty="0"/>
              <a:t> </a:t>
            </a:r>
            <a:endParaRPr lang="fr-FR" sz="2000" dirty="0" smtClean="0"/>
          </a:p>
          <a:p>
            <a:pPr algn="ctr"/>
            <a:r>
              <a:rPr lang="fr-FR" sz="2000" b="1" dirty="0" smtClean="0">
                <a:solidFill>
                  <a:srgbClr val="2FD543"/>
                </a:solidFill>
              </a:rPr>
              <a:t>ou </a:t>
            </a:r>
            <a:r>
              <a:rPr lang="fr-FR" sz="2000" b="1" dirty="0">
                <a:solidFill>
                  <a:srgbClr val="2FD543"/>
                </a:solidFill>
              </a:rPr>
              <a:t>encore 1 mutation par 1  million de générations</a:t>
            </a:r>
          </a:p>
          <a:p>
            <a:pPr algn="ctr"/>
            <a:endParaRPr lang="fr-FR" sz="2400" b="1" dirty="0">
              <a:solidFill>
                <a:srgbClr val="2FD543"/>
              </a:solidFill>
            </a:endParaRPr>
          </a:p>
        </p:txBody>
      </p:sp>
    </p:spTree>
    <p:extLst>
      <p:ext uri="{BB962C8B-B14F-4D97-AF65-F5344CB8AC3E}">
        <p14:creationId xmlns:p14="http://schemas.microsoft.com/office/powerpoint/2010/main" val="3029872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248596" y="516702"/>
            <a:ext cx="8646809" cy="5792618"/>
            <a:chOff x="251519" y="281469"/>
            <a:chExt cx="8683623" cy="5792618"/>
          </a:xfrm>
        </p:grpSpPr>
        <p:pic>
          <p:nvPicPr>
            <p:cNvPr id="15" name="Image 14" descr="Capture d’écran"/>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rot="499467">
              <a:off x="7263801" y="2867819"/>
              <a:ext cx="1389238" cy="1698427"/>
            </a:xfrm>
            <a:prstGeom prst="rect">
              <a:avLst/>
            </a:prstGeom>
            <a:ln w="3175">
              <a:solidFill>
                <a:schemeClr val="tx1"/>
              </a:solidFill>
            </a:ln>
          </p:spPr>
        </p:pic>
        <p:pic>
          <p:nvPicPr>
            <p:cNvPr id="3" name="Image 2" descr="Capture d’écran"/>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5400000">
              <a:off x="293410" y="742024"/>
              <a:ext cx="5290172" cy="5373953"/>
            </a:xfrm>
            <a:prstGeom prst="rect">
              <a:avLst/>
            </a:prstGeom>
          </p:spPr>
        </p:pic>
        <p:sp>
          <p:nvSpPr>
            <p:cNvPr id="9" name="ZoneTexte 8"/>
            <p:cNvSpPr txBox="1"/>
            <p:nvPr/>
          </p:nvSpPr>
          <p:spPr>
            <a:xfrm>
              <a:off x="5836602" y="1310222"/>
              <a:ext cx="2160240" cy="3462486"/>
            </a:xfrm>
            <a:prstGeom prst="rect">
              <a:avLst/>
            </a:prstGeom>
            <a:noFill/>
          </p:spPr>
          <p:txBody>
            <a:bodyPr wrap="square" rtlCol="0">
              <a:spAutoFit/>
            </a:bodyPr>
            <a:lstStyle/>
            <a:p>
              <a:r>
                <a:rPr lang="fr-FR" sz="1200" dirty="0"/>
                <a:t>1</a:t>
              </a:r>
              <a:r>
                <a:rPr lang="fr-FR" sz="1200" baseline="30000" dirty="0"/>
                <a:t>ers</a:t>
              </a:r>
              <a:r>
                <a:rPr lang="fr-FR" sz="1200" dirty="0"/>
                <a:t> poissons</a:t>
              </a:r>
            </a:p>
            <a:p>
              <a:endParaRPr lang="fr-FR" sz="1200" dirty="0"/>
            </a:p>
            <a:p>
              <a:endParaRPr lang="fr-FR" sz="1200" dirty="0"/>
            </a:p>
            <a:p>
              <a:endParaRPr lang="fr-FR" sz="1200" dirty="0"/>
            </a:p>
            <a:p>
              <a:r>
                <a:rPr lang="fr-FR" sz="1200" dirty="0"/>
                <a:t>1</a:t>
              </a:r>
              <a:r>
                <a:rPr lang="fr-FR" sz="1200" baseline="30000" dirty="0"/>
                <a:t>ers</a:t>
              </a:r>
              <a:r>
                <a:rPr lang="fr-FR" sz="1200" dirty="0"/>
                <a:t> reptiles</a:t>
              </a:r>
            </a:p>
            <a:p>
              <a:endParaRPr lang="fr-FR" sz="1200" dirty="0"/>
            </a:p>
            <a:p>
              <a:endParaRPr lang="fr-FR" sz="1000" dirty="0"/>
            </a:p>
            <a:p>
              <a:endParaRPr lang="fr-FR" sz="1200" dirty="0"/>
            </a:p>
            <a:p>
              <a:endParaRPr lang="fr-FR" sz="1200" dirty="0"/>
            </a:p>
            <a:p>
              <a:endParaRPr lang="fr-FR" sz="1200" dirty="0"/>
            </a:p>
            <a:p>
              <a:endParaRPr lang="fr-FR" dirty="0"/>
            </a:p>
            <a:p>
              <a:endParaRPr lang="fr-FR" sz="1200" dirty="0"/>
            </a:p>
            <a:p>
              <a:r>
                <a:rPr lang="fr-FR" sz="1200" dirty="0"/>
                <a:t>1</a:t>
              </a:r>
              <a:r>
                <a:rPr lang="fr-FR" sz="1200" baseline="30000" dirty="0"/>
                <a:t>ers</a:t>
              </a:r>
              <a:r>
                <a:rPr lang="fr-FR" sz="1200" dirty="0"/>
                <a:t> oiseaux</a:t>
              </a:r>
            </a:p>
            <a:p>
              <a:endParaRPr lang="fr-FR" sz="1200" dirty="0"/>
            </a:p>
            <a:p>
              <a:endParaRPr lang="fr-FR" sz="900" dirty="0"/>
            </a:p>
            <a:p>
              <a:endParaRPr lang="fr-FR" sz="1200" dirty="0"/>
            </a:p>
            <a:p>
              <a:r>
                <a:rPr lang="fr-FR" sz="1200" dirty="0"/>
                <a:t>    disparition</a:t>
              </a:r>
            </a:p>
            <a:p>
              <a:r>
                <a:rPr lang="fr-FR" sz="1200" dirty="0"/>
                <a:t>des dinosaures</a:t>
              </a:r>
            </a:p>
          </p:txBody>
        </p:sp>
        <p:cxnSp>
          <p:nvCxnSpPr>
            <p:cNvPr id="7" name="Connecteur droit 6"/>
            <p:cNvCxnSpPr/>
            <p:nvPr/>
          </p:nvCxnSpPr>
          <p:spPr>
            <a:xfrm>
              <a:off x="550158" y="1469541"/>
              <a:ext cx="5283231" cy="0"/>
            </a:xfrm>
            <a:prstGeom prst="line">
              <a:avLst/>
            </a:prstGeom>
            <a:ln w="127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593297" y="4437112"/>
              <a:ext cx="5283231" cy="0"/>
            </a:xfrm>
            <a:prstGeom prst="line">
              <a:avLst/>
            </a:prstGeom>
            <a:ln w="127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550158" y="2180236"/>
              <a:ext cx="5283231" cy="0"/>
            </a:xfrm>
            <a:prstGeom prst="line">
              <a:avLst/>
            </a:prstGeom>
            <a:ln w="127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550158" y="3717032"/>
              <a:ext cx="5283231" cy="0"/>
            </a:xfrm>
            <a:prstGeom prst="line">
              <a:avLst/>
            </a:prstGeom>
            <a:ln w="12700">
              <a:solidFill>
                <a:srgbClr val="00B0F0"/>
              </a:solidFill>
              <a:prstDash val="dash"/>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9998512">
              <a:off x="6981700" y="1567495"/>
              <a:ext cx="1953442" cy="12013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http://referentiel.nouvelobs.com/file/6150371.jpg"/>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379988" y="4892866"/>
              <a:ext cx="1073467" cy="118122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943708" y="5096217"/>
              <a:ext cx="108012" cy="276999"/>
            </a:xfrm>
            <a:prstGeom prst="rect">
              <a:avLst/>
            </a:prstGeom>
            <a:solidFill>
              <a:schemeClr val="bg1"/>
            </a:solidFill>
          </p:spPr>
          <p:txBody>
            <a:bodyPr wrap="square" rtlCol="0">
              <a:spAutoFit/>
            </a:bodyPr>
            <a:lstStyle/>
            <a:p>
              <a:pPr algn="ctr"/>
              <a:r>
                <a:rPr lang="fr-FR" sz="1200" b="1" dirty="0">
                  <a:latin typeface="Britannic Bold" pitchFamily="34" charset="0"/>
                </a:rPr>
                <a:t>2</a:t>
              </a:r>
            </a:p>
          </p:txBody>
        </p:sp>
        <p:pic>
          <p:nvPicPr>
            <p:cNvPr id="1026" name="Picture 2" descr="http://upload.wikimedia.org/wikipedia/commons/thumb/e/e7/Cephalaspis_lyelli.JPG/220px-Cephalaspis_lyelli.JPG"/>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7610660">
              <a:off x="6905614" y="142556"/>
              <a:ext cx="1125141" cy="18667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descr="https://encrypted-tbn3.gstatic.com/images?q=tbn:ANd9GcS3EOe_TmqOdB6wQL24lPNbHpCIOycMbdZd0Xungk9xAZSCgPNHO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989674">
              <a:off x="5468878" y="281469"/>
              <a:ext cx="1138238" cy="100488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09677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39552" y="472018"/>
            <a:ext cx="8064896" cy="5909310"/>
          </a:xfrm>
          <a:prstGeom prst="rect">
            <a:avLst/>
          </a:prstGeom>
          <a:noFill/>
        </p:spPr>
        <p:txBody>
          <a:bodyPr wrap="square" rtlCol="0">
            <a:spAutoFit/>
          </a:bodyPr>
          <a:lstStyle/>
          <a:p>
            <a:pPr algn="just"/>
            <a:r>
              <a:rPr lang="fr-FR" b="1" dirty="0">
                <a:solidFill>
                  <a:srgbClr val="FF0000"/>
                </a:solidFill>
              </a:rPr>
              <a:t>	MAIS</a:t>
            </a:r>
            <a:r>
              <a:rPr lang="fr-FR" dirty="0"/>
              <a:t>, les horloges moléculaires ne tournent pas toutes à la même vitesse. La pression de sélection n’est pas homogène dans le génome. Dans les séquences codantes, la sélection est plus forte et le taux de mutations est moindre; la vitesse est comparable à celle de l’aiguille marquant les heures. Dans les séquences non codantes, les mutations s’accumulent rapidement; la vitesse est celle de la trotteuse marquant les secondes. Pour le génome mitochondrial, la vitesse est plutôt celle de l’aiguille des minutes.</a:t>
            </a:r>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r>
              <a:rPr lang="fr-FR" dirty="0"/>
              <a:t>	Par ailleurs, pour un gène donné, la vitesse de mutation n’est pas toujours constante dans le temps. Il existe des périodes de "crises" où la mutagénèse est plus importante.</a:t>
            </a:r>
          </a:p>
        </p:txBody>
      </p:sp>
      <p:grpSp>
        <p:nvGrpSpPr>
          <p:cNvPr id="6" name="Groupe 5"/>
          <p:cNvGrpSpPr/>
          <p:nvPr/>
        </p:nvGrpSpPr>
        <p:grpSpPr>
          <a:xfrm>
            <a:off x="2082544" y="2627620"/>
            <a:ext cx="4978912" cy="2457564"/>
            <a:chOff x="2082544" y="2348880"/>
            <a:chExt cx="4978912" cy="2457564"/>
          </a:xfrm>
        </p:grpSpPr>
        <p:pic>
          <p:nvPicPr>
            <p:cNvPr id="4" name="Image 3"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082544" y="2348880"/>
              <a:ext cx="4978912" cy="2009175"/>
            </a:xfrm>
            <a:prstGeom prst="rect">
              <a:avLst/>
            </a:prstGeom>
          </p:spPr>
        </p:pic>
        <p:sp>
          <p:nvSpPr>
            <p:cNvPr id="5" name="ZoneTexte 4"/>
            <p:cNvSpPr txBox="1"/>
            <p:nvPr/>
          </p:nvSpPr>
          <p:spPr>
            <a:xfrm>
              <a:off x="2411760" y="4437112"/>
              <a:ext cx="4649696" cy="369332"/>
            </a:xfrm>
            <a:prstGeom prst="rect">
              <a:avLst/>
            </a:prstGeom>
            <a:noFill/>
          </p:spPr>
          <p:txBody>
            <a:bodyPr wrap="square" rtlCol="0">
              <a:spAutoFit/>
            </a:bodyPr>
            <a:lstStyle/>
            <a:p>
              <a:r>
                <a:rPr lang="fr-FR" b="1" dirty="0">
                  <a:solidFill>
                    <a:srgbClr val="399AB5"/>
                  </a:solidFill>
                </a:rPr>
                <a:t>codant</a:t>
              </a:r>
              <a:r>
                <a:rPr lang="fr-FR" b="1" dirty="0"/>
                <a:t>                    </a:t>
              </a:r>
              <a:r>
                <a:rPr lang="fr-FR" b="1" dirty="0" err="1">
                  <a:solidFill>
                    <a:srgbClr val="C86664"/>
                  </a:solidFill>
                </a:rPr>
                <a:t>ADNmt</a:t>
              </a:r>
              <a:r>
                <a:rPr lang="fr-FR" b="1" dirty="0">
                  <a:solidFill>
                    <a:srgbClr val="D28280"/>
                  </a:solidFill>
                </a:rPr>
                <a:t> </a:t>
              </a:r>
              <a:r>
                <a:rPr lang="fr-FR" b="1" dirty="0"/>
                <a:t>               </a:t>
              </a:r>
              <a:r>
                <a:rPr lang="fr-FR" b="1" dirty="0">
                  <a:solidFill>
                    <a:srgbClr val="76B531"/>
                  </a:solidFill>
                </a:rPr>
                <a:t>non-codant</a:t>
              </a:r>
            </a:p>
          </p:txBody>
        </p:sp>
      </p:grpSp>
    </p:spTree>
    <p:extLst>
      <p:ext uri="{BB962C8B-B14F-4D97-AF65-F5344CB8AC3E}">
        <p14:creationId xmlns:p14="http://schemas.microsoft.com/office/powerpoint/2010/main" val="3666694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712263" y="548680"/>
            <a:ext cx="7712165" cy="5759840"/>
            <a:chOff x="712263" y="692696"/>
            <a:chExt cx="7712165" cy="5759840"/>
          </a:xfrm>
        </p:grpSpPr>
        <p:sp>
          <p:nvSpPr>
            <p:cNvPr id="3" name="ZoneTexte 2"/>
            <p:cNvSpPr txBox="1"/>
            <p:nvPr/>
          </p:nvSpPr>
          <p:spPr>
            <a:xfrm>
              <a:off x="719572" y="692696"/>
              <a:ext cx="7704856" cy="1200329"/>
            </a:xfrm>
            <a:prstGeom prst="rect">
              <a:avLst/>
            </a:prstGeom>
            <a:noFill/>
            <a:ln w="3175">
              <a:noFill/>
            </a:ln>
          </p:spPr>
          <p:txBody>
            <a:bodyPr wrap="square" rtlCol="0">
              <a:spAutoFit/>
            </a:bodyPr>
            <a:lstStyle/>
            <a:p>
              <a:pPr algn="just"/>
              <a:r>
                <a:rPr lang="fr-FR" dirty="0"/>
                <a:t>	Globalement, les ADN pour lesquels l’horloge moléculaire est la plus fiable, avec le taux de mutation le plus constant, est celle des ADN </a:t>
              </a:r>
              <a:r>
                <a:rPr lang="fr-FR" dirty="0" err="1"/>
                <a:t>extra-nucléaires</a:t>
              </a:r>
              <a:r>
                <a:rPr lang="fr-FR" dirty="0"/>
                <a:t> à transmission matrilinéaire, comme l’</a:t>
              </a:r>
              <a:r>
                <a:rPr lang="fr-FR" b="1" dirty="0">
                  <a:solidFill>
                    <a:srgbClr val="FF0000"/>
                  </a:solidFill>
                </a:rPr>
                <a:t>ADN mitochondrial </a:t>
              </a:r>
              <a:r>
                <a:rPr lang="fr-FR" dirty="0"/>
                <a:t>ou l’</a:t>
              </a:r>
              <a:r>
                <a:rPr lang="fr-FR" b="1" dirty="0">
                  <a:solidFill>
                    <a:srgbClr val="FF0000"/>
                  </a:solidFill>
                </a:rPr>
                <a:t>ADN chloroplastique</a:t>
              </a:r>
              <a:r>
                <a:rPr lang="fr-FR" dirty="0"/>
                <a:t>.</a:t>
              </a:r>
            </a:p>
          </p:txBody>
        </p:sp>
        <p:grpSp>
          <p:nvGrpSpPr>
            <p:cNvPr id="14" name="Groupe 13"/>
            <p:cNvGrpSpPr/>
            <p:nvPr/>
          </p:nvGrpSpPr>
          <p:grpSpPr>
            <a:xfrm>
              <a:off x="970799" y="2494204"/>
              <a:ext cx="7433045" cy="3599092"/>
              <a:chOff x="1043608" y="1947898"/>
              <a:chExt cx="7433045" cy="3599092"/>
            </a:xfrm>
          </p:grpSpPr>
          <p:pic>
            <p:nvPicPr>
              <p:cNvPr id="4" name="Image 3"/>
              <p:cNvPicPr>
                <a:picLocks noChangeAspect="1"/>
              </p:cNvPicPr>
              <p:nvPr/>
            </p:nvPicPr>
            <p:blipFill>
              <a:blip r:embed="rId2">
                <a:clrChange>
                  <a:clrFrom>
                    <a:srgbClr val="EB904C"/>
                  </a:clrFrom>
                  <a:clrTo>
                    <a:srgbClr val="EB904C">
                      <a:alpha val="0"/>
                    </a:srgbClr>
                  </a:clrTo>
                </a:clrChange>
                <a:extLst>
                  <a:ext uri="{BEBA8EAE-BF5A-486C-A8C5-ECC9F3942E4B}">
                    <a14:imgProps xmlns:a14="http://schemas.microsoft.com/office/drawing/2010/main">
                      <a14:imgLayer r:embed="rId3">
                        <a14:imgEffect>
                          <a14:colorTemperature colorTemp="11500"/>
                        </a14:imgEffect>
                        <a14:imgEffect>
                          <a14:saturation sat="292000"/>
                        </a14:imgEffect>
                        <a14:imgEffect>
                          <a14:brightnessContrast bright="20000" contrast="20000"/>
                        </a14:imgEffect>
                      </a14:imgLayer>
                    </a14:imgProps>
                  </a:ext>
                </a:extLst>
              </a:blip>
              <a:stretch>
                <a:fillRect/>
              </a:stretch>
            </p:blipFill>
            <p:spPr>
              <a:xfrm>
                <a:off x="1043608" y="2852936"/>
                <a:ext cx="2694054" cy="2694054"/>
              </a:xfrm>
              <a:prstGeom prst="rect">
                <a:avLst/>
              </a:prstGeom>
            </p:spPr>
          </p:pic>
          <p:sp>
            <p:nvSpPr>
              <p:cNvPr id="5" name="ZoneTexte 4"/>
              <p:cNvSpPr txBox="1"/>
              <p:nvPr/>
            </p:nvSpPr>
            <p:spPr>
              <a:xfrm>
                <a:off x="1562543" y="5013176"/>
                <a:ext cx="1656184" cy="338554"/>
              </a:xfrm>
              <a:prstGeom prst="rect">
                <a:avLst/>
              </a:prstGeom>
              <a:noFill/>
            </p:spPr>
            <p:txBody>
              <a:bodyPr wrap="square" rtlCol="0">
                <a:spAutoFit/>
              </a:bodyPr>
              <a:lstStyle/>
              <a:p>
                <a:pPr algn="ctr"/>
                <a:r>
                  <a:rPr lang="fr-FR" sz="1600" b="1" dirty="0"/>
                  <a:t>mitochondrie</a:t>
                </a:r>
              </a:p>
            </p:txBody>
          </p:sp>
          <p:pic>
            <p:nvPicPr>
              <p:cNvPr id="7" name="Image 6" descr="Capture d’écran"/>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911401">
                <a:off x="6142702" y="3170265"/>
                <a:ext cx="2333951" cy="2059394"/>
              </a:xfrm>
              <a:prstGeom prst="rect">
                <a:avLst/>
              </a:prstGeom>
            </p:spPr>
          </p:pic>
          <p:sp>
            <p:nvSpPr>
              <p:cNvPr id="8" name="ZoneTexte 7"/>
              <p:cNvSpPr txBox="1"/>
              <p:nvPr/>
            </p:nvSpPr>
            <p:spPr>
              <a:xfrm>
                <a:off x="2915816" y="1947898"/>
                <a:ext cx="3528392" cy="2062103"/>
              </a:xfrm>
              <a:prstGeom prst="rect">
                <a:avLst/>
              </a:prstGeom>
              <a:noFill/>
            </p:spPr>
            <p:txBody>
              <a:bodyPr wrap="square" rtlCol="0">
                <a:spAutoFit/>
              </a:bodyPr>
              <a:lstStyle/>
              <a:p>
                <a:pPr algn="ctr"/>
                <a:r>
                  <a:rPr lang="fr-FR" sz="1600" b="1" dirty="0"/>
                  <a:t>Les mitochondries et les plastes </a:t>
                </a:r>
              </a:p>
              <a:p>
                <a:pPr algn="ctr"/>
                <a:r>
                  <a:rPr lang="fr-FR" sz="1600" b="1" dirty="0"/>
                  <a:t>se divisent par scissiparité comme les bactéries dont ils sont issus. Leur </a:t>
                </a:r>
              </a:p>
              <a:p>
                <a:pPr algn="ctr"/>
                <a:r>
                  <a:rPr lang="fr-FR" sz="1600" b="1" dirty="0"/>
                  <a:t>ADN circulaire </a:t>
                </a:r>
              </a:p>
              <a:p>
                <a:pPr algn="ctr"/>
                <a:r>
                  <a:rPr lang="fr-FR" sz="1600" b="1" dirty="0"/>
                  <a:t>se divise par</a:t>
                </a:r>
              </a:p>
              <a:p>
                <a:pPr algn="ctr"/>
                <a:r>
                  <a:rPr lang="fr-FR" sz="1600" b="1" dirty="0"/>
                  <a:t> fourche de réplication</a:t>
                </a:r>
              </a:p>
              <a:p>
                <a:pPr algn="ctr"/>
                <a:r>
                  <a:rPr lang="fr-FR" sz="1600" b="1" dirty="0">
                    <a:solidFill>
                      <a:srgbClr val="FF0000"/>
                    </a:solidFill>
                  </a:rPr>
                  <a:t>et ne connait pas la </a:t>
                </a:r>
                <a:r>
                  <a:rPr lang="fr-FR" sz="1600" b="1" dirty="0" err="1">
                    <a:solidFill>
                      <a:srgbClr val="FF0000"/>
                    </a:solidFill>
                  </a:rPr>
                  <a:t>méïose</a:t>
                </a:r>
                <a:endParaRPr lang="fr-FR" sz="1600" b="1" dirty="0">
                  <a:solidFill>
                    <a:srgbClr val="FF0000"/>
                  </a:solidFill>
                </a:endParaRPr>
              </a:p>
              <a:p>
                <a:pPr algn="ctr"/>
                <a:endParaRPr lang="fr-FR" sz="1600" b="1" dirty="0">
                  <a:solidFill>
                    <a:srgbClr val="FF0000"/>
                  </a:solidFill>
                </a:endParaRPr>
              </a:p>
            </p:txBody>
          </p:sp>
          <p:cxnSp>
            <p:nvCxnSpPr>
              <p:cNvPr id="10" name="Connecteur droit 9"/>
              <p:cNvCxnSpPr/>
              <p:nvPr/>
            </p:nvCxnSpPr>
            <p:spPr>
              <a:xfrm flipH="1">
                <a:off x="2627784" y="2978949"/>
                <a:ext cx="1397910" cy="109812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5321838" y="2978949"/>
                <a:ext cx="1036855" cy="911857"/>
              </a:xfrm>
              <a:prstGeom prst="line">
                <a:avLst/>
              </a:prstGeom>
              <a:ln>
                <a:solidFill>
                  <a:srgbClr val="2FD543"/>
                </a:solidFill>
              </a:ln>
            </p:spPr>
            <p:style>
              <a:lnRef idx="1">
                <a:schemeClr val="accent1"/>
              </a:lnRef>
              <a:fillRef idx="0">
                <a:schemeClr val="accent1"/>
              </a:fillRef>
              <a:effectRef idx="0">
                <a:schemeClr val="accent1"/>
              </a:effectRef>
              <a:fontRef idx="minor">
                <a:schemeClr val="tx1"/>
              </a:fontRef>
            </p:style>
          </p:cxnSp>
        </p:grpSp>
        <p:sp>
          <p:nvSpPr>
            <p:cNvPr id="15" name="ZoneTexte 14"/>
            <p:cNvSpPr txBox="1"/>
            <p:nvPr/>
          </p:nvSpPr>
          <p:spPr>
            <a:xfrm>
              <a:off x="6470222" y="5559482"/>
              <a:ext cx="1656184" cy="338554"/>
            </a:xfrm>
            <a:prstGeom prst="rect">
              <a:avLst/>
            </a:prstGeom>
            <a:noFill/>
          </p:spPr>
          <p:txBody>
            <a:bodyPr wrap="square" rtlCol="0">
              <a:spAutoFit/>
            </a:bodyPr>
            <a:lstStyle/>
            <a:p>
              <a:pPr algn="ctr"/>
              <a:r>
                <a:rPr lang="fr-FR" sz="1600" b="1" dirty="0"/>
                <a:t>chloroplaste</a:t>
              </a:r>
            </a:p>
          </p:txBody>
        </p:sp>
        <p:sp>
          <p:nvSpPr>
            <p:cNvPr id="13" name="ZoneTexte 12"/>
            <p:cNvSpPr txBox="1"/>
            <p:nvPr/>
          </p:nvSpPr>
          <p:spPr>
            <a:xfrm>
              <a:off x="712263" y="5929316"/>
              <a:ext cx="3211125" cy="523220"/>
            </a:xfrm>
            <a:prstGeom prst="rect">
              <a:avLst/>
            </a:prstGeom>
            <a:noFill/>
            <a:ln>
              <a:solidFill>
                <a:schemeClr val="bg1">
                  <a:lumMod val="95000"/>
                </a:schemeClr>
              </a:solidFill>
            </a:ln>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fr-FR" sz="1400" b="1" dirty="0" err="1"/>
                <a:t>ADNmt</a:t>
              </a:r>
              <a:r>
                <a:rPr lang="fr-FR" sz="1400" b="1" dirty="0"/>
                <a:t> = 1-2% substitutions /10</a:t>
              </a:r>
              <a:r>
                <a:rPr lang="fr-FR" sz="1400" b="1" baseline="30000" dirty="0"/>
                <a:t>6</a:t>
              </a:r>
              <a:r>
                <a:rPr lang="fr-FR" sz="1400" b="1" dirty="0"/>
                <a:t> années</a:t>
              </a:r>
            </a:p>
            <a:p>
              <a:pPr algn="ctr"/>
              <a:r>
                <a:rPr lang="fr-FR" sz="1400" b="1" dirty="0"/>
                <a:t>  =  constante au cours du temps</a:t>
              </a:r>
            </a:p>
          </p:txBody>
        </p:sp>
      </p:grpSp>
    </p:spTree>
    <p:extLst>
      <p:ext uri="{BB962C8B-B14F-4D97-AF65-F5344CB8AC3E}">
        <p14:creationId xmlns:p14="http://schemas.microsoft.com/office/powerpoint/2010/main" val="1424630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ficher l'image d'origin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31640" y="959536"/>
            <a:ext cx="6480720" cy="486980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419872" y="5949280"/>
            <a:ext cx="2304256" cy="369332"/>
          </a:xfrm>
          <a:prstGeom prst="rect">
            <a:avLst/>
          </a:prstGeom>
          <a:noFill/>
        </p:spPr>
        <p:txBody>
          <a:bodyPr wrap="square" rtlCol="0">
            <a:spAutoFit/>
          </a:bodyPr>
          <a:lstStyle/>
          <a:p>
            <a:pPr algn="ctr"/>
            <a:r>
              <a:rPr lang="fr-FR" b="1" dirty="0" smtClean="0">
                <a:solidFill>
                  <a:srgbClr val="FF0000"/>
                </a:solidFill>
              </a:rPr>
              <a:t>Eve mitochondriale</a:t>
            </a:r>
            <a:endParaRPr lang="fr-FR" b="1" dirty="0">
              <a:solidFill>
                <a:srgbClr val="FF0000"/>
              </a:solidFill>
            </a:endParaRPr>
          </a:p>
        </p:txBody>
      </p:sp>
    </p:spTree>
    <p:extLst>
      <p:ext uri="{BB962C8B-B14F-4D97-AF65-F5344CB8AC3E}">
        <p14:creationId xmlns:p14="http://schemas.microsoft.com/office/powerpoint/2010/main" val="4721717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91780" y="2780928"/>
            <a:ext cx="3960440" cy="646331"/>
          </a:xfrm>
          <a:prstGeom prst="rect">
            <a:avLst/>
          </a:prstGeom>
          <a:noFill/>
        </p:spPr>
        <p:txBody>
          <a:bodyPr wrap="square" rtlCol="0">
            <a:spAutoFit/>
          </a:bodyPr>
          <a:lstStyle/>
          <a:p>
            <a:pPr algn="ctr"/>
            <a:r>
              <a:rPr lang="fr-FR" sz="3600" b="1" dirty="0">
                <a:solidFill>
                  <a:srgbClr val="FF0000"/>
                </a:solidFill>
              </a:rPr>
              <a:t>6. </a:t>
            </a:r>
            <a:r>
              <a:rPr lang="fr-FR" sz="3600" b="1" dirty="0" err="1">
                <a:solidFill>
                  <a:srgbClr val="FF0000"/>
                </a:solidFill>
              </a:rPr>
              <a:t>Epigénétique</a:t>
            </a:r>
            <a:endParaRPr lang="fr-FR" sz="3200" b="1" dirty="0">
              <a:solidFill>
                <a:srgbClr val="FF0000"/>
              </a:solidFill>
            </a:endParaRPr>
          </a:p>
        </p:txBody>
      </p:sp>
    </p:spTree>
    <p:extLst>
      <p:ext uri="{BB962C8B-B14F-4D97-AF65-F5344CB8AC3E}">
        <p14:creationId xmlns:p14="http://schemas.microsoft.com/office/powerpoint/2010/main" val="3806830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541468" y="844875"/>
            <a:ext cx="8061065" cy="4940656"/>
            <a:chOff x="426861" y="711679"/>
            <a:chExt cx="8061065" cy="4940656"/>
          </a:xfrm>
        </p:grpSpPr>
        <p:pic>
          <p:nvPicPr>
            <p:cNvPr id="1030" name="Picture 6" descr="http://mag.monchval.com/wp-content/uploads/2013/03/anefoisjumentegalmule.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6861" y="711679"/>
              <a:ext cx="4063072" cy="3465306"/>
            </a:xfrm>
            <a:prstGeom prst="rect">
              <a:avLst/>
            </a:prstGeom>
            <a:noFill/>
            <a:ln w="3175">
              <a:noFill/>
            </a:ln>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4619228" y="2751678"/>
              <a:ext cx="3312368" cy="400110"/>
            </a:xfrm>
            <a:prstGeom prst="rect">
              <a:avLst/>
            </a:prstGeom>
            <a:noFill/>
          </p:spPr>
          <p:txBody>
            <a:bodyPr wrap="square" rtlCol="0">
              <a:spAutoFit/>
            </a:bodyPr>
            <a:lstStyle/>
            <a:p>
              <a:pPr algn="ctr"/>
              <a:r>
                <a:rPr lang="fr-FR" sz="2000" dirty="0"/>
                <a:t>… croisement inverse …</a:t>
              </a:r>
            </a:p>
          </p:txBody>
        </p:sp>
        <p:pic>
          <p:nvPicPr>
            <p:cNvPr id="1028" name="Picture 4" descr="http://2.bp.blogspot.com/-4ssOQwxTLMU/Tz9uayMmpEI/AAAAAAAAAXc/W1zgxEV5Zys/s320/muletbardo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2899" y="3439820"/>
              <a:ext cx="4425027" cy="221251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grpSp>
      <p:sp>
        <p:nvSpPr>
          <p:cNvPr id="2" name="ZoneTexte 1"/>
          <p:cNvSpPr txBox="1"/>
          <p:nvPr/>
        </p:nvSpPr>
        <p:spPr>
          <a:xfrm>
            <a:off x="3171850" y="2473151"/>
            <a:ext cx="1368152" cy="307777"/>
          </a:xfrm>
          <a:prstGeom prst="rect">
            <a:avLst/>
          </a:prstGeom>
          <a:solidFill>
            <a:schemeClr val="bg1"/>
          </a:solidFill>
        </p:spPr>
        <p:txBody>
          <a:bodyPr wrap="square" rtlCol="0">
            <a:spAutoFit/>
          </a:bodyPr>
          <a:lstStyle/>
          <a:p>
            <a:pPr algn="ctr"/>
            <a:r>
              <a:rPr lang="fr-FR" sz="1400" i="1" dirty="0" err="1"/>
              <a:t>Equus</a:t>
            </a:r>
            <a:r>
              <a:rPr lang="fr-FR" sz="1400" i="1" dirty="0"/>
              <a:t> </a:t>
            </a:r>
            <a:r>
              <a:rPr lang="fr-FR" sz="1400" i="1" dirty="0" err="1"/>
              <a:t>caballus</a:t>
            </a:r>
            <a:endParaRPr lang="fr-FR" sz="1400" dirty="0"/>
          </a:p>
        </p:txBody>
      </p:sp>
      <p:sp>
        <p:nvSpPr>
          <p:cNvPr id="8" name="ZoneTexte 7"/>
          <p:cNvSpPr txBox="1"/>
          <p:nvPr/>
        </p:nvSpPr>
        <p:spPr>
          <a:xfrm>
            <a:off x="467544" y="2507607"/>
            <a:ext cx="1368152" cy="307777"/>
          </a:xfrm>
          <a:prstGeom prst="rect">
            <a:avLst/>
          </a:prstGeom>
          <a:solidFill>
            <a:schemeClr val="bg1"/>
          </a:solidFill>
        </p:spPr>
        <p:txBody>
          <a:bodyPr wrap="square" rtlCol="0">
            <a:spAutoFit/>
          </a:bodyPr>
          <a:lstStyle/>
          <a:p>
            <a:pPr algn="ctr"/>
            <a:r>
              <a:rPr lang="fr-FR" sz="1400" i="1" dirty="0" err="1"/>
              <a:t>Equus</a:t>
            </a:r>
            <a:r>
              <a:rPr lang="fr-FR" sz="1400" i="1" dirty="0"/>
              <a:t> </a:t>
            </a:r>
            <a:r>
              <a:rPr lang="fr-FR" sz="1400" i="1" dirty="0" err="1"/>
              <a:t>asinus</a:t>
            </a:r>
            <a:endParaRPr lang="fr-FR" sz="1400" dirty="0"/>
          </a:p>
        </p:txBody>
      </p:sp>
      <p:sp>
        <p:nvSpPr>
          <p:cNvPr id="9" name="ZoneTexte 8"/>
          <p:cNvSpPr txBox="1"/>
          <p:nvPr/>
        </p:nvSpPr>
        <p:spPr>
          <a:xfrm>
            <a:off x="1995390" y="4002404"/>
            <a:ext cx="1368152" cy="307777"/>
          </a:xfrm>
          <a:prstGeom prst="rect">
            <a:avLst/>
          </a:prstGeom>
          <a:solidFill>
            <a:schemeClr val="bg1"/>
          </a:solidFill>
        </p:spPr>
        <p:txBody>
          <a:bodyPr wrap="square" rtlCol="0">
            <a:spAutoFit/>
          </a:bodyPr>
          <a:lstStyle/>
          <a:p>
            <a:pPr algn="ctr"/>
            <a:r>
              <a:rPr lang="fr-FR" sz="1400" dirty="0"/>
              <a:t>Hybride stérile</a:t>
            </a:r>
          </a:p>
        </p:txBody>
      </p:sp>
    </p:spTree>
    <p:extLst>
      <p:ext uri="{BB962C8B-B14F-4D97-AF65-F5344CB8AC3E}">
        <p14:creationId xmlns:p14="http://schemas.microsoft.com/office/powerpoint/2010/main" val="1424668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ésultat de recherche d'images pour &quot;croisemant lion tigre&quo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38316" y="548680"/>
            <a:ext cx="2476500" cy="1847851"/>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3" name="Image 2" descr="Capture d’écran"/>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938716" y="548679"/>
            <a:ext cx="2866969" cy="1847851"/>
          </a:xfrm>
          <a:prstGeom prst="rect">
            <a:avLst/>
          </a:prstGeom>
          <a:ln w="3175">
            <a:solidFill>
              <a:schemeClr val="tx1"/>
            </a:solidFill>
          </a:ln>
        </p:spPr>
      </p:pic>
      <p:sp>
        <p:nvSpPr>
          <p:cNvPr id="5" name="AutoShape 6" descr="Résultat de recherche d'images pour &quot;ligr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55" name="Picture 7"/>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32172" y="3429000"/>
            <a:ext cx="2688788" cy="22406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Connecteur droit avec flèche 6"/>
          <p:cNvCxnSpPr/>
          <p:nvPr/>
        </p:nvCxnSpPr>
        <p:spPr>
          <a:xfrm>
            <a:off x="2576566" y="2564904"/>
            <a:ext cx="0" cy="7200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1285244" y="5733256"/>
            <a:ext cx="2582644" cy="646331"/>
          </a:xfrm>
          <a:prstGeom prst="rect">
            <a:avLst/>
          </a:prstGeom>
          <a:noFill/>
        </p:spPr>
        <p:txBody>
          <a:bodyPr wrap="square" rtlCol="0">
            <a:spAutoFit/>
          </a:bodyPr>
          <a:lstStyle/>
          <a:p>
            <a:pPr algn="ctr"/>
            <a:r>
              <a:rPr lang="fr-FR" sz="2000" dirty="0" err="1" smtClean="0"/>
              <a:t>Ligre</a:t>
            </a:r>
            <a:r>
              <a:rPr lang="fr-FR" sz="2000" dirty="0" smtClean="0"/>
              <a:t> ou </a:t>
            </a:r>
            <a:r>
              <a:rPr lang="fr-FR" sz="2000" dirty="0" err="1" smtClean="0"/>
              <a:t>ligron</a:t>
            </a:r>
            <a:endParaRPr lang="fr-FR" sz="2000" dirty="0" smtClean="0"/>
          </a:p>
          <a:p>
            <a:pPr algn="ctr"/>
            <a:r>
              <a:rPr lang="fr-FR" sz="1600" dirty="0" smtClean="0"/>
              <a:t>(plus grand félin du monde) </a:t>
            </a:r>
            <a:endParaRPr lang="fr-FR" sz="1600" dirty="0"/>
          </a:p>
        </p:txBody>
      </p:sp>
      <p:cxnSp>
        <p:nvCxnSpPr>
          <p:cNvPr id="12" name="Connecteur droit avec flèche 11"/>
          <p:cNvCxnSpPr/>
          <p:nvPr/>
        </p:nvCxnSpPr>
        <p:spPr>
          <a:xfrm>
            <a:off x="6382841" y="2492896"/>
            <a:ext cx="0" cy="7200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AutoShape 10" descr="Résultat de recherche d'images pour &quot;tigron&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59" name="Picture 11"/>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878990" y="3503290"/>
            <a:ext cx="3007701" cy="2180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ZoneTexte 16"/>
          <p:cNvSpPr txBox="1"/>
          <p:nvPr/>
        </p:nvSpPr>
        <p:spPr>
          <a:xfrm>
            <a:off x="5080878" y="5751512"/>
            <a:ext cx="2582644" cy="400110"/>
          </a:xfrm>
          <a:prstGeom prst="rect">
            <a:avLst/>
          </a:prstGeom>
          <a:noFill/>
        </p:spPr>
        <p:txBody>
          <a:bodyPr wrap="square" rtlCol="0">
            <a:spAutoFit/>
          </a:bodyPr>
          <a:lstStyle/>
          <a:p>
            <a:pPr algn="ctr"/>
            <a:r>
              <a:rPr lang="fr-FR" sz="2000" dirty="0" smtClean="0"/>
              <a:t>Tigron</a:t>
            </a:r>
          </a:p>
        </p:txBody>
      </p:sp>
    </p:spTree>
    <p:extLst>
      <p:ext uri="{BB962C8B-B14F-4D97-AF65-F5344CB8AC3E}">
        <p14:creationId xmlns:p14="http://schemas.microsoft.com/office/powerpoint/2010/main" val="181901735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32072" y="2096980"/>
            <a:ext cx="3888432" cy="1077218"/>
          </a:xfrm>
          <a:prstGeom prst="rect">
            <a:avLst/>
          </a:prstGeom>
          <a:noFill/>
        </p:spPr>
        <p:txBody>
          <a:bodyPr wrap="square" rtlCol="0">
            <a:spAutoFit/>
          </a:bodyPr>
          <a:lstStyle/>
          <a:p>
            <a:pPr algn="just"/>
            <a:r>
              <a:rPr lang="en-US" sz="1600" dirty="0"/>
              <a:t>McGrath J, </a:t>
            </a:r>
            <a:r>
              <a:rPr lang="en-US" sz="1600" dirty="0" err="1"/>
              <a:t>Solter</a:t>
            </a:r>
            <a:r>
              <a:rPr lang="en-US" sz="1600" dirty="0"/>
              <a:t> D. Completion of embryogenesis requires both the maternal and paternal genomes. Cell, 1984; 37: 179-8</a:t>
            </a:r>
          </a:p>
          <a:p>
            <a:pPr algn="just"/>
            <a:endParaRPr lang="fr-FR" sz="1600" dirty="0"/>
          </a:p>
        </p:txBody>
      </p:sp>
      <p:sp>
        <p:nvSpPr>
          <p:cNvPr id="16" name="Organigramme : Connecteur 15"/>
          <p:cNvSpPr/>
          <p:nvPr/>
        </p:nvSpPr>
        <p:spPr>
          <a:xfrm flipH="1">
            <a:off x="5069090" y="3645024"/>
            <a:ext cx="108013" cy="108012"/>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3" name="Groupe 22"/>
          <p:cNvGrpSpPr/>
          <p:nvPr/>
        </p:nvGrpSpPr>
        <p:grpSpPr>
          <a:xfrm>
            <a:off x="4860032" y="171464"/>
            <a:ext cx="3744416" cy="6177904"/>
            <a:chOff x="4705601" y="188640"/>
            <a:chExt cx="4625519" cy="7526405"/>
          </a:xfrm>
        </p:grpSpPr>
        <p:grpSp>
          <p:nvGrpSpPr>
            <p:cNvPr id="19" name="Groupe 18"/>
            <p:cNvGrpSpPr/>
            <p:nvPr/>
          </p:nvGrpSpPr>
          <p:grpSpPr>
            <a:xfrm>
              <a:off x="4705601" y="188640"/>
              <a:ext cx="4625519" cy="7526405"/>
              <a:chOff x="4211958" y="-988382"/>
              <a:chExt cx="4382242" cy="7752515"/>
            </a:xfrm>
          </p:grpSpPr>
          <p:grpSp>
            <p:nvGrpSpPr>
              <p:cNvPr id="18" name="Groupe 17"/>
              <p:cNvGrpSpPr/>
              <p:nvPr/>
            </p:nvGrpSpPr>
            <p:grpSpPr>
              <a:xfrm>
                <a:off x="4211958" y="-988382"/>
                <a:ext cx="4382242" cy="7752515"/>
                <a:chOff x="3593261" y="-617278"/>
                <a:chExt cx="4382242" cy="7752515"/>
              </a:xfrm>
            </p:grpSpPr>
            <p:grpSp>
              <p:nvGrpSpPr>
                <p:cNvPr id="14" name="Groupe 13"/>
                <p:cNvGrpSpPr/>
                <p:nvPr/>
              </p:nvGrpSpPr>
              <p:grpSpPr>
                <a:xfrm>
                  <a:off x="3593261" y="-617278"/>
                  <a:ext cx="4382242" cy="7752515"/>
                  <a:chOff x="3593265" y="130261"/>
                  <a:chExt cx="4382242" cy="7752515"/>
                </a:xfrm>
              </p:grpSpPr>
              <p:grpSp>
                <p:nvGrpSpPr>
                  <p:cNvPr id="11" name="Groupe 10"/>
                  <p:cNvGrpSpPr/>
                  <p:nvPr/>
                </p:nvGrpSpPr>
                <p:grpSpPr>
                  <a:xfrm>
                    <a:off x="3593265" y="130261"/>
                    <a:ext cx="4382242" cy="7752515"/>
                    <a:chOff x="3584161" y="91739"/>
                    <a:chExt cx="4382242" cy="7752515"/>
                  </a:xfrm>
                </p:grpSpPr>
                <p:grpSp>
                  <p:nvGrpSpPr>
                    <p:cNvPr id="10" name="Groupe 9"/>
                    <p:cNvGrpSpPr/>
                    <p:nvPr/>
                  </p:nvGrpSpPr>
                  <p:grpSpPr>
                    <a:xfrm>
                      <a:off x="3584161" y="91739"/>
                      <a:ext cx="4382242" cy="7752515"/>
                      <a:chOff x="3535551" y="170643"/>
                      <a:chExt cx="4382242" cy="7752515"/>
                    </a:xfrm>
                  </p:grpSpPr>
                  <p:grpSp>
                    <p:nvGrpSpPr>
                      <p:cNvPr id="5" name="Groupe 4"/>
                      <p:cNvGrpSpPr/>
                      <p:nvPr/>
                    </p:nvGrpSpPr>
                    <p:grpSpPr>
                      <a:xfrm>
                        <a:off x="3535551" y="170643"/>
                        <a:ext cx="4382242" cy="7752515"/>
                        <a:chOff x="4355974" y="163747"/>
                        <a:chExt cx="4382242" cy="7752515"/>
                      </a:xfrm>
                    </p:grpSpPr>
                    <p:pic>
                      <p:nvPicPr>
                        <p:cNvPr id="1026" name="Picture 2" descr="http://www.jle.com/e-docs/00/04/06/C7/texte_alt_jlemte00011_g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4" y="163747"/>
                          <a:ext cx="4382242" cy="7752515"/>
                        </a:xfrm>
                        <a:prstGeom prst="rect">
                          <a:avLst/>
                        </a:prstGeom>
                        <a:noFill/>
                        <a:extLst>
                          <a:ext uri="{909E8E84-426E-40DD-AFC4-6F175D3DCCD1}">
                            <a14:hiddenFill xmlns:a14="http://schemas.microsoft.com/office/drawing/2010/main">
                              <a:solidFill>
                                <a:srgbClr val="FFFFFF"/>
                              </a:solidFill>
                            </a14:hiddenFill>
                          </a:ext>
                        </a:extLst>
                      </p:spPr>
                    </p:pic>
                    <p:sp>
                      <p:nvSpPr>
                        <p:cNvPr id="4" name="Organigramme : Connecteur 3"/>
                        <p:cNvSpPr/>
                        <p:nvPr/>
                      </p:nvSpPr>
                      <p:spPr>
                        <a:xfrm flipH="1">
                          <a:off x="5094057" y="944723"/>
                          <a:ext cx="96815" cy="108012"/>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Organigramme : Connecteur 7"/>
                      <p:cNvSpPr/>
                      <p:nvPr/>
                    </p:nvSpPr>
                    <p:spPr>
                      <a:xfrm flipH="1">
                        <a:off x="6750240" y="962987"/>
                        <a:ext cx="108013" cy="108012"/>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Organigramme : Connecteur 8"/>
                    <p:cNvSpPr/>
                    <p:nvPr/>
                  </p:nvSpPr>
                  <p:spPr>
                    <a:xfrm flipH="1">
                      <a:off x="4311045" y="2817955"/>
                      <a:ext cx="108013" cy="108012"/>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3" name="Organigramme : Connecteur 12"/>
                  <p:cNvSpPr/>
                  <p:nvPr/>
                </p:nvSpPr>
                <p:spPr>
                  <a:xfrm flipH="1">
                    <a:off x="6660232" y="2848505"/>
                    <a:ext cx="108013" cy="108012"/>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 name="Organigramme : Connecteur 16"/>
                <p:cNvSpPr/>
                <p:nvPr/>
              </p:nvSpPr>
              <p:spPr>
                <a:xfrm flipH="1">
                  <a:off x="4325745" y="4074938"/>
                  <a:ext cx="108013" cy="108012"/>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Organigramme : Connecteur 11"/>
              <p:cNvSpPr/>
              <p:nvPr/>
            </p:nvSpPr>
            <p:spPr>
              <a:xfrm flipH="1">
                <a:off x="5083642" y="3536066"/>
                <a:ext cx="108013" cy="108012"/>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 name="Organigramme : Connecteur 6"/>
            <p:cNvSpPr/>
            <p:nvPr/>
          </p:nvSpPr>
          <p:spPr>
            <a:xfrm flipH="1">
              <a:off x="8555825" y="6840347"/>
              <a:ext cx="114009" cy="104862"/>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Organigramme : Connecteur 20"/>
            <p:cNvSpPr/>
            <p:nvPr/>
          </p:nvSpPr>
          <p:spPr>
            <a:xfrm flipH="1">
              <a:off x="8259602" y="6840347"/>
              <a:ext cx="114009" cy="104862"/>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ZoneTexte 21"/>
          <p:cNvSpPr txBox="1"/>
          <p:nvPr/>
        </p:nvSpPr>
        <p:spPr>
          <a:xfrm>
            <a:off x="6732240" y="6165304"/>
            <a:ext cx="2427614" cy="430887"/>
          </a:xfrm>
          <a:prstGeom prst="rect">
            <a:avLst/>
          </a:prstGeom>
          <a:solidFill>
            <a:schemeClr val="bg1"/>
          </a:solidFill>
        </p:spPr>
        <p:txBody>
          <a:bodyPr wrap="square" rtlCol="0">
            <a:spAutoFit/>
          </a:bodyPr>
          <a:lstStyle/>
          <a:p>
            <a:pPr algn="ctr"/>
            <a:r>
              <a:rPr lang="fr-FR" sz="1100" b="1" dirty="0">
                <a:solidFill>
                  <a:srgbClr val="FF0000"/>
                </a:solidFill>
              </a:rPr>
              <a:t>embryon presque normal</a:t>
            </a:r>
          </a:p>
          <a:p>
            <a:pPr algn="ctr"/>
            <a:r>
              <a:rPr lang="fr-FR" sz="1100" b="1" dirty="0">
                <a:solidFill>
                  <a:srgbClr val="FF0000"/>
                </a:solidFill>
              </a:rPr>
              <a:t> annexes embryonnaires anormales</a:t>
            </a:r>
          </a:p>
        </p:txBody>
      </p:sp>
      <p:sp>
        <p:nvSpPr>
          <p:cNvPr id="24" name="ZoneTexte 23"/>
          <p:cNvSpPr txBox="1"/>
          <p:nvPr/>
        </p:nvSpPr>
        <p:spPr>
          <a:xfrm>
            <a:off x="4520576" y="6165304"/>
            <a:ext cx="2232248" cy="430887"/>
          </a:xfrm>
          <a:prstGeom prst="rect">
            <a:avLst/>
          </a:prstGeom>
          <a:solidFill>
            <a:schemeClr val="bg1"/>
          </a:solidFill>
        </p:spPr>
        <p:txBody>
          <a:bodyPr wrap="square" rtlCol="0">
            <a:spAutoFit/>
          </a:bodyPr>
          <a:lstStyle/>
          <a:p>
            <a:pPr algn="ctr"/>
            <a:r>
              <a:rPr lang="fr-FR" sz="1100" b="1" dirty="0">
                <a:solidFill>
                  <a:srgbClr val="FF0000"/>
                </a:solidFill>
              </a:rPr>
              <a:t>embryon anormal</a:t>
            </a:r>
          </a:p>
          <a:p>
            <a:pPr algn="ctr"/>
            <a:r>
              <a:rPr lang="fr-FR" sz="1100" b="1" dirty="0">
                <a:solidFill>
                  <a:srgbClr val="FF0000"/>
                </a:solidFill>
              </a:rPr>
              <a:t> annexes embryonnaires normales</a:t>
            </a:r>
          </a:p>
        </p:txBody>
      </p:sp>
      <p:grpSp>
        <p:nvGrpSpPr>
          <p:cNvPr id="32" name="Groupe 31"/>
          <p:cNvGrpSpPr/>
          <p:nvPr/>
        </p:nvGrpSpPr>
        <p:grpSpPr>
          <a:xfrm>
            <a:off x="574670" y="3753036"/>
            <a:ext cx="3573500" cy="2712062"/>
            <a:chOff x="559486" y="3453242"/>
            <a:chExt cx="3573500" cy="2712062"/>
          </a:xfrm>
        </p:grpSpPr>
        <p:pic>
          <p:nvPicPr>
            <p:cNvPr id="26" name="Image 25" descr="Capture d’écran"/>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721272" y="3462082"/>
              <a:ext cx="1564955" cy="2697202"/>
            </a:xfrm>
            <a:prstGeom prst="rect">
              <a:avLst/>
            </a:prstGeom>
            <a:ln w="3175">
              <a:solidFill>
                <a:schemeClr val="tx1"/>
              </a:solidFill>
            </a:ln>
          </p:spPr>
        </p:pic>
        <p:pic>
          <p:nvPicPr>
            <p:cNvPr id="27" name="Image 26" descr="Capture d’écran"/>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3342837" y="3458367"/>
              <a:ext cx="790149" cy="2704632"/>
            </a:xfrm>
            <a:prstGeom prst="rect">
              <a:avLst/>
            </a:prstGeom>
            <a:ln w="3175">
              <a:solidFill>
                <a:schemeClr val="tx1"/>
              </a:solidFill>
            </a:ln>
          </p:spPr>
        </p:pic>
        <p:pic>
          <p:nvPicPr>
            <p:cNvPr id="29" name="Image 28" descr="Capture d’écran"/>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559486" y="3453242"/>
              <a:ext cx="1112345" cy="2712062"/>
            </a:xfrm>
            <a:prstGeom prst="rect">
              <a:avLst/>
            </a:prstGeom>
            <a:ln w="3175">
              <a:solidFill>
                <a:schemeClr val="tx1"/>
              </a:solidFill>
            </a:ln>
          </p:spPr>
        </p:pic>
      </p:grpSp>
      <p:sp>
        <p:nvSpPr>
          <p:cNvPr id="31" name="Rectangle 30"/>
          <p:cNvSpPr/>
          <p:nvPr/>
        </p:nvSpPr>
        <p:spPr>
          <a:xfrm>
            <a:off x="1364050" y="3784833"/>
            <a:ext cx="288032" cy="290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95457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9" name="Groupe 2048"/>
          <p:cNvGrpSpPr/>
          <p:nvPr/>
        </p:nvGrpSpPr>
        <p:grpSpPr>
          <a:xfrm>
            <a:off x="1367644" y="1827177"/>
            <a:ext cx="6408712" cy="4482143"/>
            <a:chOff x="2051720" y="1484784"/>
            <a:chExt cx="6408712" cy="4482143"/>
          </a:xfrm>
        </p:grpSpPr>
        <p:sp>
          <p:nvSpPr>
            <p:cNvPr id="9" name="Rectangle 8"/>
            <p:cNvSpPr/>
            <p:nvPr/>
          </p:nvSpPr>
          <p:spPr>
            <a:xfrm>
              <a:off x="3131840" y="3935524"/>
              <a:ext cx="432048" cy="216024"/>
            </a:xfrm>
            <a:prstGeom prst="rect">
              <a:avLst/>
            </a:prstGeom>
            <a:pattFill prst="wd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4" name="Groupe 23"/>
            <p:cNvGrpSpPr/>
            <p:nvPr/>
          </p:nvGrpSpPr>
          <p:grpSpPr>
            <a:xfrm>
              <a:off x="2051720" y="1484784"/>
              <a:ext cx="6408712" cy="4482143"/>
              <a:chOff x="1979712" y="1251274"/>
              <a:chExt cx="6630734" cy="4715654"/>
            </a:xfrm>
          </p:grpSpPr>
          <p:grpSp>
            <p:nvGrpSpPr>
              <p:cNvPr id="23" name="Groupe 22"/>
              <p:cNvGrpSpPr/>
              <p:nvPr/>
            </p:nvGrpSpPr>
            <p:grpSpPr>
              <a:xfrm>
                <a:off x="1979712" y="1251274"/>
                <a:ext cx="6630734" cy="4715654"/>
                <a:chOff x="1979712" y="1251274"/>
                <a:chExt cx="6630734" cy="4715654"/>
              </a:xfrm>
            </p:grpSpPr>
            <p:grpSp>
              <p:nvGrpSpPr>
                <p:cNvPr id="12" name="Groupe 11"/>
                <p:cNvGrpSpPr/>
                <p:nvPr/>
              </p:nvGrpSpPr>
              <p:grpSpPr>
                <a:xfrm>
                  <a:off x="1979712" y="1251274"/>
                  <a:ext cx="6630734" cy="4715654"/>
                  <a:chOff x="1691680" y="1273416"/>
                  <a:chExt cx="6630734" cy="4715654"/>
                </a:xfrm>
              </p:grpSpPr>
              <p:grpSp>
                <p:nvGrpSpPr>
                  <p:cNvPr id="3" name="Groupe 2"/>
                  <p:cNvGrpSpPr/>
                  <p:nvPr/>
                </p:nvGrpSpPr>
                <p:grpSpPr>
                  <a:xfrm>
                    <a:off x="1691680" y="1273416"/>
                    <a:ext cx="6630734" cy="4715654"/>
                    <a:chOff x="2123728" y="1892077"/>
                    <a:chExt cx="5484604" cy="3553147"/>
                  </a:xfrm>
                </p:grpSpPr>
                <p:pic>
                  <p:nvPicPr>
                    <p:cNvPr id="2050" name="Picture 2" descr="Résultat de recherche d'images pour &quot;igf2 epigenetic mouse&quo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23728" y="1892077"/>
                      <a:ext cx="5484604" cy="35375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88196" y="3356992"/>
                      <a:ext cx="1224136" cy="18002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2788196" y="4041068"/>
                      <a:ext cx="1224136" cy="18002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818309" y="5265204"/>
                      <a:ext cx="1224136" cy="18002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Rectangle à coins arrondis 10"/>
                  <p:cNvSpPr/>
                  <p:nvPr/>
                </p:nvSpPr>
                <p:spPr>
                  <a:xfrm>
                    <a:off x="2627784" y="1916832"/>
                    <a:ext cx="2016224" cy="216024"/>
                  </a:xfrm>
                  <a:prstGeom prst="roundRect">
                    <a:avLst/>
                  </a:prstGeom>
                  <a:solidFill>
                    <a:schemeClr val="tx2">
                      <a:lumMod val="60000"/>
                      <a:lumOff val="40000"/>
                    </a:schemeClr>
                  </a:solid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à coins arrondis 18"/>
                  <p:cNvSpPr/>
                  <p:nvPr/>
                </p:nvSpPr>
                <p:spPr>
                  <a:xfrm>
                    <a:off x="2627784" y="4493865"/>
                    <a:ext cx="2016224" cy="216024"/>
                  </a:xfrm>
                  <a:prstGeom prst="roundRect">
                    <a:avLst/>
                  </a:prstGeom>
                  <a:solidFill>
                    <a:schemeClr val="tx2">
                      <a:lumMod val="60000"/>
                      <a:lumOff val="40000"/>
                    </a:schemeClr>
                  </a:solid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 name="Rectangle à coins arrondis 19"/>
                <p:cNvSpPr/>
                <p:nvPr/>
              </p:nvSpPr>
              <p:spPr>
                <a:xfrm>
                  <a:off x="2915816" y="2594459"/>
                  <a:ext cx="2016224" cy="216024"/>
                </a:xfrm>
                <a:prstGeom prst="roundRect">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 name="Rectangle à coins arrondis 20"/>
              <p:cNvSpPr/>
              <p:nvPr/>
            </p:nvSpPr>
            <p:spPr>
              <a:xfrm>
                <a:off x="2916585" y="5182527"/>
                <a:ext cx="2016224" cy="216024"/>
              </a:xfrm>
              <a:prstGeom prst="roundRect">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5" name="Rectangle 24"/>
            <p:cNvSpPr/>
            <p:nvPr/>
          </p:nvSpPr>
          <p:spPr>
            <a:xfrm>
              <a:off x="3455876" y="2075691"/>
              <a:ext cx="504056" cy="246621"/>
            </a:xfrm>
            <a:prstGeom prst="rect">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p:cNvSpPr/>
            <p:nvPr/>
          </p:nvSpPr>
          <p:spPr>
            <a:xfrm>
              <a:off x="3487796" y="5200720"/>
              <a:ext cx="504056" cy="246621"/>
            </a:xfrm>
            <a:prstGeom prst="rect">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2946241" y="1761752"/>
              <a:ext cx="1430392" cy="227088"/>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3455876" y="2740340"/>
              <a:ext cx="504056" cy="246621"/>
            </a:xfrm>
            <a:prstGeom prst="rect">
              <a:avLst/>
            </a:prstGeom>
            <a:pattFill prst="dkVert">
              <a:fgClr>
                <a:schemeClr val="tx1">
                  <a:lumMod val="75000"/>
                  <a:lumOff val="25000"/>
                </a:schemeClr>
              </a:fgClr>
              <a:bgClr>
                <a:schemeClr val="bg1"/>
              </a:bgClr>
            </a:patt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p:cNvSpPr/>
            <p:nvPr/>
          </p:nvSpPr>
          <p:spPr>
            <a:xfrm>
              <a:off x="3455876" y="4525114"/>
              <a:ext cx="504056" cy="246621"/>
            </a:xfrm>
            <a:prstGeom prst="rect">
              <a:avLst/>
            </a:prstGeom>
            <a:pattFill prst="dkVert">
              <a:fgClr>
                <a:schemeClr val="tx1"/>
              </a:fgClr>
              <a:bgClr>
                <a:schemeClr val="bg1"/>
              </a:bgClr>
            </a:patt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4" name="ZoneTexte 43"/>
          <p:cNvSpPr txBox="1"/>
          <p:nvPr/>
        </p:nvSpPr>
        <p:spPr>
          <a:xfrm>
            <a:off x="1331640" y="404664"/>
            <a:ext cx="6480721" cy="646331"/>
          </a:xfrm>
          <a:prstGeom prst="rect">
            <a:avLst/>
          </a:prstGeom>
          <a:noFill/>
          <a:ln w="3175">
            <a:noFill/>
          </a:ln>
        </p:spPr>
        <p:txBody>
          <a:bodyPr wrap="square" rtlCol="0">
            <a:spAutoFit/>
          </a:bodyPr>
          <a:lstStyle/>
          <a:p>
            <a:pPr algn="ctr"/>
            <a:r>
              <a:rPr lang="fr-FR" b="1" dirty="0"/>
              <a:t>Le gène </a:t>
            </a:r>
            <a:r>
              <a:rPr lang="fr-FR" b="1" dirty="0">
                <a:solidFill>
                  <a:srgbClr val="FF0000"/>
                </a:solidFill>
              </a:rPr>
              <a:t>Igf2</a:t>
            </a:r>
            <a:r>
              <a:rPr lang="fr-FR" b="1" dirty="0"/>
              <a:t> </a:t>
            </a:r>
            <a:r>
              <a:rPr lang="fr-FR" sz="1600" b="1" dirty="0"/>
              <a:t>(</a:t>
            </a:r>
            <a:r>
              <a:rPr lang="fr-FR" sz="1600" b="1" dirty="0" err="1"/>
              <a:t>Insulin</a:t>
            </a:r>
            <a:r>
              <a:rPr lang="fr-FR" sz="1600" b="1" dirty="0"/>
              <a:t> </a:t>
            </a:r>
            <a:r>
              <a:rPr lang="fr-FR" sz="1600" b="1" dirty="0" err="1"/>
              <a:t>growth</a:t>
            </a:r>
            <a:r>
              <a:rPr lang="fr-FR" sz="1600" b="1" dirty="0"/>
              <a:t> factor 2) </a:t>
            </a:r>
            <a:endParaRPr lang="fr-FR" sz="1600" b="1" dirty="0">
              <a:solidFill>
                <a:srgbClr val="FF0000"/>
              </a:solidFill>
            </a:endParaRPr>
          </a:p>
          <a:p>
            <a:pPr algn="ctr"/>
            <a:r>
              <a:rPr lang="fr-FR" b="1" dirty="0">
                <a:sym typeface="Symbol"/>
              </a:rPr>
              <a:t> </a:t>
            </a:r>
            <a:r>
              <a:rPr lang="fr-FR" b="1" dirty="0"/>
              <a:t>responsable de la croissance du fœtus</a:t>
            </a:r>
          </a:p>
        </p:txBody>
      </p:sp>
      <p:sp>
        <p:nvSpPr>
          <p:cNvPr id="2" name="ZoneTexte 1"/>
          <p:cNvSpPr txBox="1"/>
          <p:nvPr/>
        </p:nvSpPr>
        <p:spPr>
          <a:xfrm>
            <a:off x="5148064" y="3547266"/>
            <a:ext cx="2088232" cy="307777"/>
          </a:xfrm>
          <a:prstGeom prst="rect">
            <a:avLst/>
          </a:prstGeom>
          <a:solidFill>
            <a:schemeClr val="bg1"/>
          </a:solidFill>
        </p:spPr>
        <p:txBody>
          <a:bodyPr wrap="square" rtlCol="0">
            <a:spAutoFit/>
          </a:bodyPr>
          <a:lstStyle/>
          <a:p>
            <a:pPr algn="ctr"/>
            <a:r>
              <a:rPr lang="fr-FR" sz="1400" b="1" dirty="0"/>
              <a:t>souris de taille normale</a:t>
            </a:r>
          </a:p>
        </p:txBody>
      </p:sp>
      <p:sp>
        <p:nvSpPr>
          <p:cNvPr id="27" name="ZoneTexte 26"/>
          <p:cNvSpPr txBox="1"/>
          <p:nvPr/>
        </p:nvSpPr>
        <p:spPr>
          <a:xfrm>
            <a:off x="5148064" y="6015203"/>
            <a:ext cx="2088232" cy="307777"/>
          </a:xfrm>
          <a:prstGeom prst="rect">
            <a:avLst/>
          </a:prstGeom>
          <a:solidFill>
            <a:schemeClr val="bg1"/>
          </a:solidFill>
        </p:spPr>
        <p:txBody>
          <a:bodyPr wrap="square" rtlCol="0">
            <a:spAutoFit/>
          </a:bodyPr>
          <a:lstStyle/>
          <a:p>
            <a:pPr algn="ctr"/>
            <a:r>
              <a:rPr lang="fr-FR" sz="1400" b="1" dirty="0"/>
              <a:t>souris naine</a:t>
            </a:r>
          </a:p>
        </p:txBody>
      </p:sp>
      <p:sp>
        <p:nvSpPr>
          <p:cNvPr id="28" name="ZoneTexte 27"/>
          <p:cNvSpPr txBox="1"/>
          <p:nvPr/>
        </p:nvSpPr>
        <p:spPr>
          <a:xfrm>
            <a:off x="2265417" y="1736811"/>
            <a:ext cx="2088232" cy="584775"/>
          </a:xfrm>
          <a:prstGeom prst="rect">
            <a:avLst/>
          </a:prstGeom>
          <a:solidFill>
            <a:schemeClr val="bg1"/>
          </a:solidFill>
        </p:spPr>
        <p:txBody>
          <a:bodyPr wrap="square" rtlCol="0">
            <a:spAutoFit/>
          </a:bodyPr>
          <a:lstStyle/>
          <a:p>
            <a:pPr algn="ctr"/>
            <a:endParaRPr lang="fr-FR" sz="1600" b="1" dirty="0"/>
          </a:p>
          <a:p>
            <a:pPr algn="ctr"/>
            <a:r>
              <a:rPr lang="fr-FR" sz="1600" b="1" dirty="0"/>
              <a:t>Gène IGF2 fonctionnel</a:t>
            </a:r>
          </a:p>
        </p:txBody>
      </p:sp>
      <p:sp>
        <p:nvSpPr>
          <p:cNvPr id="30" name="ZoneTexte 29"/>
          <p:cNvSpPr txBox="1"/>
          <p:nvPr/>
        </p:nvSpPr>
        <p:spPr>
          <a:xfrm>
            <a:off x="2014488" y="3420621"/>
            <a:ext cx="2586575" cy="338554"/>
          </a:xfrm>
          <a:prstGeom prst="rect">
            <a:avLst/>
          </a:prstGeom>
          <a:solidFill>
            <a:schemeClr val="bg1"/>
          </a:solidFill>
        </p:spPr>
        <p:txBody>
          <a:bodyPr wrap="square" rtlCol="0">
            <a:spAutoFit/>
          </a:bodyPr>
          <a:lstStyle/>
          <a:p>
            <a:pPr algn="ctr"/>
            <a:r>
              <a:rPr lang="fr-FR" sz="1600" b="1" dirty="0"/>
              <a:t>Variant IGF2 gène silencieux</a:t>
            </a:r>
          </a:p>
        </p:txBody>
      </p:sp>
      <p:sp>
        <p:nvSpPr>
          <p:cNvPr id="31" name="ZoneTexte 30"/>
          <p:cNvSpPr txBox="1"/>
          <p:nvPr/>
        </p:nvSpPr>
        <p:spPr>
          <a:xfrm>
            <a:off x="2014488" y="4156257"/>
            <a:ext cx="2630619" cy="584775"/>
          </a:xfrm>
          <a:prstGeom prst="rect">
            <a:avLst/>
          </a:prstGeom>
          <a:solidFill>
            <a:schemeClr val="bg1"/>
          </a:solidFill>
        </p:spPr>
        <p:txBody>
          <a:bodyPr wrap="square" rtlCol="0">
            <a:spAutoFit/>
          </a:bodyPr>
          <a:lstStyle/>
          <a:p>
            <a:pPr algn="ctr"/>
            <a:endParaRPr lang="fr-FR" sz="1600" b="1" dirty="0"/>
          </a:p>
          <a:p>
            <a:pPr algn="ctr"/>
            <a:r>
              <a:rPr lang="fr-FR" sz="1600" b="1" dirty="0"/>
              <a:t>Variant IGF2 gène silencieux</a:t>
            </a:r>
          </a:p>
        </p:txBody>
      </p:sp>
      <p:sp>
        <p:nvSpPr>
          <p:cNvPr id="32" name="ZoneTexte 31"/>
          <p:cNvSpPr txBox="1"/>
          <p:nvPr/>
        </p:nvSpPr>
        <p:spPr>
          <a:xfrm>
            <a:off x="2132885" y="5863106"/>
            <a:ext cx="2088232" cy="338554"/>
          </a:xfrm>
          <a:prstGeom prst="rect">
            <a:avLst/>
          </a:prstGeom>
          <a:solidFill>
            <a:schemeClr val="bg1"/>
          </a:solidFill>
        </p:spPr>
        <p:txBody>
          <a:bodyPr wrap="square" rtlCol="0">
            <a:spAutoFit/>
          </a:bodyPr>
          <a:lstStyle/>
          <a:p>
            <a:pPr algn="ctr"/>
            <a:r>
              <a:rPr lang="fr-FR" sz="1600" b="1" dirty="0"/>
              <a:t>Gène IGF2 fonctionnel</a:t>
            </a:r>
          </a:p>
        </p:txBody>
      </p:sp>
      <p:sp>
        <p:nvSpPr>
          <p:cNvPr id="7" name="ZoneTexte 6"/>
          <p:cNvSpPr txBox="1"/>
          <p:nvPr/>
        </p:nvSpPr>
        <p:spPr>
          <a:xfrm>
            <a:off x="1133914" y="2330165"/>
            <a:ext cx="1063641" cy="1092607"/>
          </a:xfrm>
          <a:prstGeom prst="rect">
            <a:avLst/>
          </a:prstGeom>
          <a:solidFill>
            <a:schemeClr val="bg1"/>
          </a:solidFill>
        </p:spPr>
        <p:txBody>
          <a:bodyPr wrap="square" rtlCol="0">
            <a:spAutoFit/>
          </a:bodyPr>
          <a:lstStyle/>
          <a:p>
            <a:pPr algn="ctr"/>
            <a:r>
              <a:rPr lang="fr-FR" dirty="0"/>
              <a:t>paternel</a:t>
            </a:r>
          </a:p>
          <a:p>
            <a:pPr algn="ctr"/>
            <a:endParaRPr lang="fr-FR" dirty="0"/>
          </a:p>
          <a:p>
            <a:pPr algn="ctr"/>
            <a:endParaRPr lang="fr-FR" sz="1050" dirty="0"/>
          </a:p>
          <a:p>
            <a:pPr algn="ctr"/>
            <a:r>
              <a:rPr lang="fr-FR" dirty="0"/>
              <a:t>maternel</a:t>
            </a:r>
          </a:p>
        </p:txBody>
      </p:sp>
      <p:sp>
        <p:nvSpPr>
          <p:cNvPr id="33" name="ZoneTexte 32"/>
          <p:cNvSpPr txBox="1"/>
          <p:nvPr/>
        </p:nvSpPr>
        <p:spPr>
          <a:xfrm>
            <a:off x="1133913" y="4778610"/>
            <a:ext cx="1063641" cy="1092607"/>
          </a:xfrm>
          <a:prstGeom prst="rect">
            <a:avLst/>
          </a:prstGeom>
          <a:solidFill>
            <a:schemeClr val="bg1"/>
          </a:solidFill>
        </p:spPr>
        <p:txBody>
          <a:bodyPr wrap="square" rtlCol="0">
            <a:spAutoFit/>
          </a:bodyPr>
          <a:lstStyle/>
          <a:p>
            <a:pPr algn="ctr"/>
            <a:r>
              <a:rPr lang="fr-FR" dirty="0"/>
              <a:t>paternel</a:t>
            </a:r>
          </a:p>
          <a:p>
            <a:pPr algn="ctr"/>
            <a:endParaRPr lang="fr-FR" dirty="0"/>
          </a:p>
          <a:p>
            <a:pPr algn="ctr"/>
            <a:endParaRPr lang="fr-FR" sz="1050" dirty="0"/>
          </a:p>
          <a:p>
            <a:pPr algn="ctr"/>
            <a:r>
              <a:rPr lang="fr-FR" dirty="0"/>
              <a:t>maternel</a:t>
            </a:r>
          </a:p>
        </p:txBody>
      </p:sp>
    </p:spTree>
    <p:extLst>
      <p:ext uri="{BB962C8B-B14F-4D97-AF65-F5344CB8AC3E}">
        <p14:creationId xmlns:p14="http://schemas.microsoft.com/office/powerpoint/2010/main" val="1307462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1.5|42.9"/>
</p:tagLst>
</file>

<file path=ppt/tags/tag2.xml><?xml version="1.0" encoding="utf-8"?>
<p:tagLst xmlns:a="http://schemas.openxmlformats.org/drawingml/2006/main" xmlns:r="http://schemas.openxmlformats.org/officeDocument/2006/relationships" xmlns:p="http://schemas.openxmlformats.org/presentationml/2006/main">
  <p:tag name="TIMING" val="|14.6|24.1|16.8"/>
</p:tagLst>
</file>

<file path=ppt/tags/tag3.xml><?xml version="1.0" encoding="utf-8"?>
<p:tagLst xmlns:a="http://schemas.openxmlformats.org/drawingml/2006/main" xmlns:r="http://schemas.openxmlformats.org/officeDocument/2006/relationships" xmlns:p="http://schemas.openxmlformats.org/presentationml/2006/main">
  <p:tag name="TIMING" val="|10.5"/>
</p:tagLst>
</file>

<file path=ppt/tags/tag4.xml><?xml version="1.0" encoding="utf-8"?>
<p:tagLst xmlns:a="http://schemas.openxmlformats.org/drawingml/2006/main" xmlns:r="http://schemas.openxmlformats.org/officeDocument/2006/relationships" xmlns:p="http://schemas.openxmlformats.org/presentationml/2006/main">
  <p:tag name="TIMING" val="|27.1"/>
</p:tagLst>
</file>

<file path=ppt/tags/tag5.xml><?xml version="1.0" encoding="utf-8"?>
<p:tagLst xmlns:a="http://schemas.openxmlformats.org/drawingml/2006/main" xmlns:r="http://schemas.openxmlformats.org/officeDocument/2006/relationships" xmlns:p="http://schemas.openxmlformats.org/presentationml/2006/main">
  <p:tag name="TIMING" val="|27.8|68.9"/>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22892</TotalTime>
  <Words>3389</Words>
  <Application>Microsoft Office PowerPoint</Application>
  <PresentationFormat>Affichage à l'écran (4:3)</PresentationFormat>
  <Paragraphs>867</Paragraphs>
  <Slides>117</Slides>
  <Notes>0</Notes>
  <HiddenSlides>0</HiddenSlides>
  <MMClips>0</MMClips>
  <ScaleCrop>false</ScaleCrop>
  <HeadingPairs>
    <vt:vector size="6" baseType="variant">
      <vt:variant>
        <vt:lpstr>Polices utilisées</vt:lpstr>
      </vt:variant>
      <vt:variant>
        <vt:i4>19</vt:i4>
      </vt:variant>
      <vt:variant>
        <vt:lpstr>Thème</vt:lpstr>
      </vt:variant>
      <vt:variant>
        <vt:i4>1</vt:i4>
      </vt:variant>
      <vt:variant>
        <vt:lpstr>Titres des diapositives</vt:lpstr>
      </vt:variant>
      <vt:variant>
        <vt:i4>117</vt:i4>
      </vt:variant>
    </vt:vector>
  </HeadingPairs>
  <TitlesOfParts>
    <vt:vector size="137" baseType="lpstr">
      <vt:lpstr>宋体</vt:lpstr>
      <vt:lpstr>Angsana New</vt:lpstr>
      <vt:lpstr>Arial</vt:lpstr>
      <vt:lpstr>Arial Unicode MS</vt:lpstr>
      <vt:lpstr>Batang</vt:lpstr>
      <vt:lpstr>Bodoni MT Black</vt:lpstr>
      <vt:lpstr>Britannic Bold</vt:lpstr>
      <vt:lpstr>Calibri</vt:lpstr>
      <vt:lpstr>Cambria Math</vt:lpstr>
      <vt:lpstr>Candara</vt:lpstr>
      <vt:lpstr>Courier New</vt:lpstr>
      <vt:lpstr>DokChampa</vt:lpstr>
      <vt:lpstr>Edwardian Script ITC</vt:lpstr>
      <vt:lpstr>Franklin Gothic Book</vt:lpstr>
      <vt:lpstr>Symbol</vt:lpstr>
      <vt:lpstr>Verdana</vt:lpstr>
      <vt:lpstr>Vrinda</vt:lpstr>
      <vt:lpstr>Wingdings</vt:lpstr>
      <vt:lpstr>Wingdings 3</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Utilisateur Windows</cp:lastModifiedBy>
  <cp:revision>1529</cp:revision>
  <dcterms:modified xsi:type="dcterms:W3CDTF">2024-01-31T15:52:44Z</dcterms:modified>
</cp:coreProperties>
</file>