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7"/>
  </p:notesMasterIdLst>
  <p:sldIdLst>
    <p:sldId id="494" r:id="rId3"/>
    <p:sldId id="256" r:id="rId4"/>
    <p:sldId id="344" r:id="rId5"/>
    <p:sldId id="440" r:id="rId6"/>
    <p:sldId id="382" r:id="rId7"/>
    <p:sldId id="444" r:id="rId8"/>
    <p:sldId id="383" r:id="rId9"/>
    <p:sldId id="386" r:id="rId10"/>
    <p:sldId id="387" r:id="rId11"/>
    <p:sldId id="366" r:id="rId12"/>
    <p:sldId id="461" r:id="rId13"/>
    <p:sldId id="500" r:id="rId14"/>
    <p:sldId id="501" r:id="rId15"/>
    <p:sldId id="495" r:id="rId16"/>
    <p:sldId id="496" r:id="rId17"/>
    <p:sldId id="285" r:id="rId18"/>
    <p:sldId id="460" r:id="rId19"/>
    <p:sldId id="435" r:id="rId20"/>
    <p:sldId id="433" r:id="rId21"/>
    <p:sldId id="429" r:id="rId22"/>
    <p:sldId id="434" r:id="rId23"/>
    <p:sldId id="485" r:id="rId24"/>
    <p:sldId id="438" r:id="rId25"/>
    <p:sldId id="486" r:id="rId26"/>
    <p:sldId id="463" r:id="rId27"/>
    <p:sldId id="487" r:id="rId28"/>
    <p:sldId id="488" r:id="rId29"/>
    <p:sldId id="384" r:id="rId30"/>
    <p:sldId id="489" r:id="rId31"/>
    <p:sldId id="490" r:id="rId32"/>
    <p:sldId id="492" r:id="rId33"/>
    <p:sldId id="491" r:id="rId34"/>
    <p:sldId id="345" r:id="rId35"/>
    <p:sldId id="369" r:id="rId36"/>
    <p:sldId id="394" r:id="rId37"/>
    <p:sldId id="445" r:id="rId38"/>
    <p:sldId id="446" r:id="rId39"/>
    <p:sldId id="439" r:id="rId40"/>
    <p:sldId id="499" r:id="rId41"/>
    <p:sldId id="333" r:id="rId42"/>
    <p:sldId id="448" r:id="rId43"/>
    <p:sldId id="447" r:id="rId44"/>
    <p:sldId id="334" r:id="rId45"/>
    <p:sldId id="451" r:id="rId46"/>
    <p:sldId id="450" r:id="rId47"/>
    <p:sldId id="475" r:id="rId48"/>
    <p:sldId id="410" r:id="rId49"/>
    <p:sldId id="267" r:id="rId50"/>
    <p:sldId id="452" r:id="rId51"/>
    <p:sldId id="392" r:id="rId52"/>
    <p:sldId id="456" r:id="rId53"/>
    <p:sldId id="458" r:id="rId54"/>
    <p:sldId id="476" r:id="rId55"/>
    <p:sldId id="308" r:id="rId56"/>
    <p:sldId id="477" r:id="rId57"/>
    <p:sldId id="314" r:id="rId58"/>
    <p:sldId id="474" r:id="rId59"/>
    <p:sldId id="459" r:id="rId60"/>
    <p:sldId id="321" r:id="rId61"/>
    <p:sldId id="324" r:id="rId62"/>
    <p:sldId id="315" r:id="rId63"/>
    <p:sldId id="493" r:id="rId64"/>
    <p:sldId id="412" r:id="rId65"/>
    <p:sldId id="272" r:id="rId66"/>
    <p:sldId id="274" r:id="rId67"/>
    <p:sldId id="422" r:id="rId68"/>
    <p:sldId id="269" r:id="rId69"/>
    <p:sldId id="413" r:id="rId70"/>
    <p:sldId id="271" r:id="rId71"/>
    <p:sldId id="363" r:id="rId72"/>
    <p:sldId id="414" r:id="rId73"/>
    <p:sldId id="270" r:id="rId74"/>
    <p:sldId id="371" r:id="rId75"/>
    <p:sldId id="273" r:id="rId76"/>
    <p:sldId id="415" r:id="rId77"/>
    <p:sldId id="416" r:id="rId78"/>
    <p:sldId id="497" r:id="rId79"/>
    <p:sldId id="417" r:id="rId80"/>
    <p:sldId id="498" r:id="rId81"/>
    <p:sldId id="418" r:id="rId82"/>
    <p:sldId id="419" r:id="rId83"/>
    <p:sldId id="420" r:id="rId84"/>
    <p:sldId id="479" r:id="rId85"/>
    <p:sldId id="484" r:id="rId86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605CF1E-CCBD-4356-83C8-BBCDC4805D32}">
          <p14:sldIdLst>
            <p14:sldId id="494"/>
            <p14:sldId id="256"/>
            <p14:sldId id="344"/>
            <p14:sldId id="440"/>
            <p14:sldId id="382"/>
            <p14:sldId id="444"/>
            <p14:sldId id="383"/>
            <p14:sldId id="386"/>
            <p14:sldId id="387"/>
            <p14:sldId id="366"/>
            <p14:sldId id="461"/>
            <p14:sldId id="500"/>
            <p14:sldId id="501"/>
            <p14:sldId id="495"/>
            <p14:sldId id="496"/>
            <p14:sldId id="285"/>
            <p14:sldId id="460"/>
            <p14:sldId id="435"/>
            <p14:sldId id="433"/>
            <p14:sldId id="429"/>
            <p14:sldId id="434"/>
            <p14:sldId id="485"/>
            <p14:sldId id="438"/>
            <p14:sldId id="486"/>
            <p14:sldId id="463"/>
            <p14:sldId id="487"/>
            <p14:sldId id="488"/>
            <p14:sldId id="384"/>
            <p14:sldId id="489"/>
            <p14:sldId id="490"/>
            <p14:sldId id="492"/>
            <p14:sldId id="491"/>
            <p14:sldId id="345"/>
            <p14:sldId id="369"/>
            <p14:sldId id="394"/>
            <p14:sldId id="445"/>
            <p14:sldId id="446"/>
            <p14:sldId id="439"/>
            <p14:sldId id="499"/>
            <p14:sldId id="333"/>
            <p14:sldId id="448"/>
            <p14:sldId id="447"/>
            <p14:sldId id="334"/>
            <p14:sldId id="451"/>
            <p14:sldId id="450"/>
            <p14:sldId id="475"/>
            <p14:sldId id="410"/>
            <p14:sldId id="267"/>
            <p14:sldId id="452"/>
            <p14:sldId id="392"/>
            <p14:sldId id="456"/>
            <p14:sldId id="458"/>
            <p14:sldId id="476"/>
            <p14:sldId id="308"/>
            <p14:sldId id="477"/>
            <p14:sldId id="314"/>
            <p14:sldId id="474"/>
            <p14:sldId id="459"/>
            <p14:sldId id="321"/>
            <p14:sldId id="324"/>
            <p14:sldId id="315"/>
            <p14:sldId id="493"/>
            <p14:sldId id="412"/>
            <p14:sldId id="272"/>
            <p14:sldId id="274"/>
            <p14:sldId id="422"/>
            <p14:sldId id="269"/>
            <p14:sldId id="413"/>
            <p14:sldId id="271"/>
            <p14:sldId id="363"/>
            <p14:sldId id="414"/>
            <p14:sldId id="270"/>
            <p14:sldId id="371"/>
            <p14:sldId id="273"/>
            <p14:sldId id="415"/>
            <p14:sldId id="416"/>
            <p14:sldId id="497"/>
            <p14:sldId id="417"/>
            <p14:sldId id="498"/>
            <p14:sldId id="418"/>
            <p14:sldId id="419"/>
            <p14:sldId id="420"/>
            <p14:sldId id="479"/>
            <p14:sldId id="484"/>
          </p14:sldIdLst>
        </p14:section>
        <p14:section name="Section sans titre" id="{0BAEBEE7-B9E9-4571-96A8-B4987420D6B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E600"/>
    <a:srgbClr val="66FF33"/>
    <a:srgbClr val="1E61E8"/>
    <a:srgbClr val="2958DD"/>
    <a:srgbClr val="00CC66"/>
    <a:srgbClr val="00FF00"/>
    <a:srgbClr val="1FC9D1"/>
    <a:srgbClr val="FF1111"/>
    <a:srgbClr val="005DA2"/>
    <a:srgbClr val="FFE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1" autoAdjust="0"/>
    <p:restoredTop sz="86408" autoAdjust="0"/>
  </p:normalViewPr>
  <p:slideViewPr>
    <p:cSldViewPr>
      <p:cViewPr varScale="1">
        <p:scale>
          <a:sx n="83" d="100"/>
          <a:sy n="83" d="100"/>
        </p:scale>
        <p:origin x="6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8D77E-B9D6-4FFC-806E-C7BD9783EB79}" type="datetimeFigureOut">
              <a:rPr lang="fr-FR" smtClean="0"/>
              <a:t>29/01/2024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40363" cy="4468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1E618-6B98-43B3-A1A7-1BDAFA3251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17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1E618-6B98-43B3-A1A7-1BDAFA32514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66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1E618-6B98-43B3-A1A7-1BDAFA32514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606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1E618-6B98-43B3-A1A7-1BDAFA32514C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57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29/01/2024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29/01/2024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29/01/2024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EDBF6-602B-45D5-B55E-E3E2E5CE37DD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878E1-64A3-40A1-8708-2B5FFFB9401A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192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6EDB7-BA9B-4C16-9E72-FFA07704454A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62A62-F8A2-480D-A893-37B4096D7B17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702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933BA-FB71-4B4F-A516-44867885CBC3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B93F4-6DA6-47AA-BBB9-3B4807EE3BC0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8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B0054-9136-425C-AF7B-71A050EC3F93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91C0B-7FE6-47B3-A75B-1FFC52CC39BE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0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C6929-C827-4FBB-B2C3-3E2DB69927CB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288F2-63C2-40EB-8A80-BF122BFD8B7E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945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2274B-869D-4B19-A824-99BDEF57696D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EDA89-B1E1-408C-9ADF-0403A6B0FB58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78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BFC3B-EF3D-492C-AADB-A5E2530E95F1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CE4F9-AABE-48ED-A325-136935827ED4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63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0852D-DFA8-44B7-9636-11ACB54C3EF3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57A10-CF05-4B86-AC50-63F84FB702F1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803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29/01/2024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0648F-C666-44AA-ADD2-D9C2F469F29E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ABCAA-B48B-4DA5-8EBD-0F568BC70062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90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79745D-C341-4ED1-B3B7-5BA33D2416C2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DBF8F-000F-4399-911F-C5BC4AF3549A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245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24CE90-20EB-47EE-88B6-F444331000DD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F5C19-2139-4A2D-AD52-897198DF36E6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093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29/01/2024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29/01/2024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29/01/2024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29/01/2024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29/01/2024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29/01/2024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29/01/2024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29/01/2024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4A8DCA-D5D8-4D76-B644-AADED0D5A401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37522-79BD-477A-821C-DCB8ADE7D195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14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3PzTswEnaCg" TargetMode="External"/><Relationship Id="rId3" Type="http://schemas.openxmlformats.org/officeDocument/2006/relationships/hyperlink" Target="https://www.youtube.com/watch?v=1je9pMgzD-s" TargetMode="External"/><Relationship Id="rId7" Type="http://schemas.openxmlformats.org/officeDocument/2006/relationships/hyperlink" Target="https://www.youtube.com/watch?v=5REsGZQGEZ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_-GvhYeroSY" TargetMode="External"/><Relationship Id="rId5" Type="http://schemas.openxmlformats.org/officeDocument/2006/relationships/hyperlink" Target="https://www.youtube.com/watch?v=VNmR1Fx8a4s" TargetMode="External"/><Relationship Id="rId4" Type="http://schemas.openxmlformats.org/officeDocument/2006/relationships/hyperlink" Target="https://www.youtube.com/watch?v=oebogqrX5F4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8.png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m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microsoft.com/office/2007/relationships/hdphoto" Target="../media/hdphoto28.wdp"/><Relationship Id="rId7" Type="http://schemas.microsoft.com/office/2007/relationships/hdphoto" Target="../media/hdphoto30.wdp"/><Relationship Id="rId12" Type="http://schemas.openxmlformats.org/officeDocument/2006/relationships/image" Target="../media/image5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9.jpeg"/><Relationship Id="rId5" Type="http://schemas.microsoft.com/office/2007/relationships/hdphoto" Target="../media/hdphoto29.wdp"/><Relationship Id="rId15" Type="http://schemas.microsoft.com/office/2007/relationships/hdphoto" Target="../media/hdphoto32.wdp"/><Relationship Id="rId10" Type="http://schemas.openxmlformats.org/officeDocument/2006/relationships/image" Target="../media/image48.tmp"/><Relationship Id="rId4" Type="http://schemas.openxmlformats.org/officeDocument/2006/relationships/image" Target="../media/image45.png"/><Relationship Id="rId9" Type="http://schemas.microsoft.com/office/2007/relationships/hdphoto" Target="../media/hdphoto31.wdp"/><Relationship Id="rId1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37.wdp"/><Relationship Id="rId3" Type="http://schemas.microsoft.com/office/2007/relationships/hdphoto" Target="../media/hdphoto33.wdp"/><Relationship Id="rId7" Type="http://schemas.microsoft.com/office/2007/relationships/hdphoto" Target="../media/hdphoto35.wdp"/><Relationship Id="rId12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8.jpeg"/><Relationship Id="rId5" Type="http://schemas.microsoft.com/office/2007/relationships/hdphoto" Target="../media/hdphoto34.wdp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microsoft.com/office/2007/relationships/hdphoto" Target="../media/hdphoto36.wdp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9.wdp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2.wdp"/><Relationship Id="rId5" Type="http://schemas.openxmlformats.org/officeDocument/2006/relationships/image" Target="../media/image65.png"/><Relationship Id="rId4" Type="http://schemas.microsoft.com/office/2007/relationships/hdphoto" Target="../media/hdphoto41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hdphoto" Target="../media/hdphoto43.wdp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microsoft.com/office/2007/relationships/hdphoto" Target="../media/hdphoto44.wdp"/><Relationship Id="rId4" Type="http://schemas.openxmlformats.org/officeDocument/2006/relationships/image" Target="../media/image67.png"/><Relationship Id="rId9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mp"/><Relationship Id="rId3" Type="http://schemas.microsoft.com/office/2007/relationships/hdphoto" Target="../media/hdphoto45.wdp"/><Relationship Id="rId7" Type="http://schemas.microsoft.com/office/2007/relationships/hdphoto" Target="../media/hdphoto47.wdp"/><Relationship Id="rId12" Type="http://schemas.microsoft.com/office/2007/relationships/hdphoto" Target="../media/hdphoto49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5.png"/><Relationship Id="rId5" Type="http://schemas.microsoft.com/office/2007/relationships/hdphoto" Target="../media/hdphoto46.wdp"/><Relationship Id="rId10" Type="http://schemas.microsoft.com/office/2007/relationships/hdphoto" Target="../media/hdphoto48.wdp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5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7.png"/><Relationship Id="rId5" Type="http://schemas.microsoft.com/office/2007/relationships/hdphoto" Target="../media/hdphoto50.wdp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7.xml"/><Relationship Id="rId5" Type="http://schemas.microsoft.com/office/2007/relationships/hdphoto" Target="../media/hdphoto52.wdp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55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6.wdp"/><Relationship Id="rId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57.wdp"/><Relationship Id="rId7" Type="http://schemas.microsoft.com/office/2007/relationships/hdphoto" Target="../media/hdphoto59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microsoft.com/office/2007/relationships/hdphoto" Target="../media/hdphoto58.wdp"/><Relationship Id="rId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61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3.wdp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64.wdp"/><Relationship Id="rId7" Type="http://schemas.microsoft.com/office/2007/relationships/hdphoto" Target="../media/hdphoto65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tmp"/><Relationship Id="rId4" Type="http://schemas.openxmlformats.org/officeDocument/2006/relationships/image" Target="../media/image99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66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67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5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68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69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899592" y="548680"/>
            <a:ext cx="7344816" cy="646331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1910: </a:t>
            </a:r>
            <a:r>
              <a:rPr lang="fr-FR" dirty="0">
                <a:sym typeface="Wingdings"/>
              </a:rPr>
              <a:t>preuve expérimentale du lien entre les chromosomes et les caractères    	héréditaires par l’observation d’un</a:t>
            </a:r>
            <a:r>
              <a:rPr lang="fr-FR" dirty="0">
                <a:solidFill>
                  <a:srgbClr val="FF0000"/>
                </a:solidFill>
                <a:sym typeface="Wingdings"/>
              </a:rPr>
              <a:t> </a:t>
            </a:r>
            <a:r>
              <a:rPr lang="fr-FR" b="1" dirty="0">
                <a:solidFill>
                  <a:srgbClr val="FF0000"/>
                </a:solidFill>
                <a:sym typeface="Wingdings"/>
              </a:rPr>
              <a:t>caractère lié au sexe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8924" y="1237851"/>
            <a:ext cx="4968552" cy="251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956021" y="1760075"/>
            <a:ext cx="2110380" cy="3551242"/>
            <a:chOff x="948675" y="833143"/>
            <a:chExt cx="2110380" cy="3551242"/>
          </a:xfrm>
        </p:grpSpPr>
        <p:pic>
          <p:nvPicPr>
            <p:cNvPr id="4" name="Picture 2" descr="H:\Mes documents\Mes images\Thomas-Hunt-Morga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675" y="833143"/>
              <a:ext cx="2110380" cy="296646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948675" y="3799610"/>
              <a:ext cx="2110380" cy="58477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Thomas Hunt Morgan</a:t>
              </a:r>
            </a:p>
            <a:p>
              <a:pPr algn="ctr"/>
              <a:r>
                <a:rPr lang="fr-FR" sz="1600" b="1" dirty="0"/>
                <a:t>1966-1945 </a:t>
              </a:r>
            </a:p>
          </p:txBody>
        </p:sp>
      </p:grpSp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94" y="4659826"/>
            <a:ext cx="3074767" cy="1721502"/>
          </a:xfrm>
          <a:prstGeom prst="rect">
            <a:avLst/>
          </a:prstGeom>
          <a:ln w="6350">
            <a:solidFill>
              <a:schemeClr val="tx1"/>
            </a:solidFill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4295666" y="3429000"/>
            <a:ext cx="369762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Drosophila </a:t>
            </a:r>
            <a:r>
              <a:rPr lang="fr-FR" sz="1600" i="1" dirty="0" err="1"/>
              <a:t>melanogaster</a:t>
            </a:r>
            <a:endParaRPr lang="fr-FR" sz="1600" i="1" dirty="0"/>
          </a:p>
          <a:p>
            <a:pPr algn="ctr"/>
            <a:endParaRPr lang="fr-FR" sz="1000" i="1" dirty="0"/>
          </a:p>
          <a:p>
            <a:pPr algn="ctr"/>
            <a:r>
              <a:rPr lang="fr-FR" sz="1400" dirty="0"/>
              <a:t>Caryotype: 2n = 8</a:t>
            </a:r>
          </a:p>
          <a:p>
            <a:pPr algn="ctr"/>
            <a:r>
              <a:rPr lang="fr-FR" sz="1400" dirty="0"/>
              <a:t>4 paires de chromosomes, 3 paires d’autosomes et 1 paire sexuelle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255168" y="6061075"/>
            <a:ext cx="288032" cy="307777"/>
          </a:xfrm>
          <a:prstGeom prst="rect">
            <a:avLst/>
          </a:prstGeom>
          <a:solidFill>
            <a:srgbClr val="FFFFE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1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759224" y="5520577"/>
            <a:ext cx="288032" cy="307777"/>
          </a:xfrm>
          <a:prstGeom prst="rect">
            <a:avLst/>
          </a:prstGeom>
          <a:solidFill>
            <a:srgbClr val="FFFFE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2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051929" y="5520577"/>
            <a:ext cx="288032" cy="307777"/>
          </a:xfrm>
          <a:prstGeom prst="rect">
            <a:avLst/>
          </a:prstGeom>
          <a:solidFill>
            <a:srgbClr val="FFFFE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3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03541" y="5458782"/>
            <a:ext cx="288032" cy="307777"/>
          </a:xfrm>
          <a:prstGeom prst="rect">
            <a:avLst/>
          </a:prstGeom>
          <a:solidFill>
            <a:srgbClr val="FFFFE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514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/>
          <p:cNvGrpSpPr/>
          <p:nvPr/>
        </p:nvGrpSpPr>
        <p:grpSpPr>
          <a:xfrm>
            <a:off x="1460214" y="332953"/>
            <a:ext cx="6223573" cy="6192095"/>
            <a:chOff x="1076073" y="516384"/>
            <a:chExt cx="6223573" cy="6192095"/>
          </a:xfrm>
        </p:grpSpPr>
        <p:sp>
          <p:nvSpPr>
            <p:cNvPr id="6" name="Forme libre 5"/>
            <p:cNvSpPr/>
            <p:nvPr/>
          </p:nvSpPr>
          <p:spPr>
            <a:xfrm>
              <a:off x="3794460" y="701050"/>
              <a:ext cx="2213394" cy="420740"/>
            </a:xfrm>
            <a:custGeom>
              <a:avLst/>
              <a:gdLst>
                <a:gd name="connsiteX0" fmla="*/ 0 w 1743958"/>
                <a:gd name="connsiteY0" fmla="*/ 420740 h 420740"/>
                <a:gd name="connsiteX1" fmla="*/ 94268 w 1743958"/>
                <a:gd name="connsiteY1" fmla="*/ 213350 h 420740"/>
                <a:gd name="connsiteX2" fmla="*/ 490193 w 1743958"/>
                <a:gd name="connsiteY2" fmla="*/ 15387 h 420740"/>
                <a:gd name="connsiteX3" fmla="*/ 1159497 w 1743958"/>
                <a:gd name="connsiteY3" fmla="*/ 15387 h 420740"/>
                <a:gd name="connsiteX4" fmla="*/ 1743958 w 1743958"/>
                <a:gd name="connsiteY4" fmla="*/ 34241 h 420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958" h="420740">
                  <a:moveTo>
                    <a:pt x="0" y="420740"/>
                  </a:moveTo>
                  <a:cubicBezTo>
                    <a:pt x="6284" y="350824"/>
                    <a:pt x="12569" y="280909"/>
                    <a:pt x="94268" y="213350"/>
                  </a:cubicBezTo>
                  <a:cubicBezTo>
                    <a:pt x="175967" y="145791"/>
                    <a:pt x="312655" y="48381"/>
                    <a:pt x="490193" y="15387"/>
                  </a:cubicBezTo>
                  <a:cubicBezTo>
                    <a:pt x="667731" y="-17607"/>
                    <a:pt x="950536" y="12245"/>
                    <a:pt x="1159497" y="15387"/>
                  </a:cubicBezTo>
                  <a:cubicBezTo>
                    <a:pt x="1368458" y="18529"/>
                    <a:pt x="1556208" y="26385"/>
                    <a:pt x="1743958" y="34241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3902794" y="965830"/>
              <a:ext cx="2085159" cy="4597858"/>
            </a:xfrm>
            <a:custGeom>
              <a:avLst/>
              <a:gdLst>
                <a:gd name="connsiteX0" fmla="*/ 24179 w 2229452"/>
                <a:gd name="connsiteY0" fmla="*/ 4062952 h 4484156"/>
                <a:gd name="connsiteX1" fmla="*/ 43033 w 2229452"/>
                <a:gd name="connsiteY1" fmla="*/ 4326903 h 4484156"/>
                <a:gd name="connsiteX2" fmla="*/ 420105 w 2229452"/>
                <a:gd name="connsiteY2" fmla="*/ 4477732 h 4484156"/>
                <a:gd name="connsiteX3" fmla="*/ 1051701 w 2229452"/>
                <a:gd name="connsiteY3" fmla="*/ 4421171 h 4484156"/>
                <a:gd name="connsiteX4" fmla="*/ 1579602 w 2229452"/>
                <a:gd name="connsiteY4" fmla="*/ 4110086 h 4484156"/>
                <a:gd name="connsiteX5" fmla="*/ 2013235 w 2229452"/>
                <a:gd name="connsiteY5" fmla="*/ 3374796 h 4484156"/>
                <a:gd name="connsiteX6" fmla="*/ 2211198 w 2229452"/>
                <a:gd name="connsiteY6" fmla="*/ 2158738 h 4484156"/>
                <a:gd name="connsiteX7" fmla="*/ 2220625 w 2229452"/>
                <a:gd name="connsiteY7" fmla="*/ 0 h 4484156"/>
                <a:gd name="connsiteX8" fmla="*/ 2220625 w 2229452"/>
                <a:gd name="connsiteY8" fmla="*/ 0 h 448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9452" h="4484156">
                  <a:moveTo>
                    <a:pt x="24179" y="4062952"/>
                  </a:moveTo>
                  <a:cubicBezTo>
                    <a:pt x="612" y="4160362"/>
                    <a:pt x="-22955" y="4257773"/>
                    <a:pt x="43033" y="4326903"/>
                  </a:cubicBezTo>
                  <a:cubicBezTo>
                    <a:pt x="109021" y="4396033"/>
                    <a:pt x="251994" y="4462021"/>
                    <a:pt x="420105" y="4477732"/>
                  </a:cubicBezTo>
                  <a:cubicBezTo>
                    <a:pt x="588216" y="4493443"/>
                    <a:pt x="858452" y="4482445"/>
                    <a:pt x="1051701" y="4421171"/>
                  </a:cubicBezTo>
                  <a:cubicBezTo>
                    <a:pt x="1244951" y="4359897"/>
                    <a:pt x="1419346" y="4284482"/>
                    <a:pt x="1579602" y="4110086"/>
                  </a:cubicBezTo>
                  <a:cubicBezTo>
                    <a:pt x="1739858" y="3935690"/>
                    <a:pt x="1907969" y="3700021"/>
                    <a:pt x="2013235" y="3374796"/>
                  </a:cubicBezTo>
                  <a:cubicBezTo>
                    <a:pt x="2118501" y="3049571"/>
                    <a:pt x="2176633" y="2721204"/>
                    <a:pt x="2211198" y="2158738"/>
                  </a:cubicBezTo>
                  <a:cubicBezTo>
                    <a:pt x="2245763" y="1596272"/>
                    <a:pt x="2220625" y="0"/>
                    <a:pt x="2220625" y="0"/>
                  </a:cubicBezTo>
                  <a:lnTo>
                    <a:pt x="2220625" y="0"/>
                  </a:lnTo>
                </a:path>
              </a:pathLst>
            </a:custGeom>
            <a:noFill/>
            <a:ln w="19050">
              <a:solidFill>
                <a:srgbClr val="00B05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28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20299" y="2607808"/>
              <a:ext cx="3867732" cy="1101133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1076073" y="4990942"/>
              <a:ext cx="1640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chromatide 1</a:t>
              </a: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 flipV="1">
              <a:off x="2724777" y="4838552"/>
              <a:ext cx="875459" cy="3047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H="1" flipV="1">
              <a:off x="4856808" y="4799398"/>
              <a:ext cx="906259" cy="33794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3147735" y="6339147"/>
              <a:ext cx="2336268" cy="36933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chromatides sœurs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5808492" y="5001403"/>
              <a:ext cx="1491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chromatide 2</a:t>
              </a: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3549216" y="1137775"/>
              <a:ext cx="707157" cy="4009577"/>
            </a:xfrm>
            <a:custGeom>
              <a:avLst/>
              <a:gdLst>
                <a:gd name="connsiteX0" fmla="*/ 188683 w 707157"/>
                <a:gd name="connsiteY0" fmla="*/ 11746 h 3980430"/>
                <a:gd name="connsiteX1" fmla="*/ 282951 w 707157"/>
                <a:gd name="connsiteY1" fmla="*/ 21173 h 3980430"/>
                <a:gd name="connsiteX2" fmla="*/ 565755 w 707157"/>
                <a:gd name="connsiteY2" fmla="*/ 58880 h 3980430"/>
                <a:gd name="connsiteX3" fmla="*/ 575182 w 707157"/>
                <a:gd name="connsiteY3" fmla="*/ 237989 h 3980430"/>
                <a:gd name="connsiteX4" fmla="*/ 565755 w 707157"/>
                <a:gd name="connsiteY4" fmla="*/ 369964 h 3980430"/>
                <a:gd name="connsiteX5" fmla="*/ 575182 w 707157"/>
                <a:gd name="connsiteY5" fmla="*/ 775317 h 3980430"/>
                <a:gd name="connsiteX6" fmla="*/ 584609 w 707157"/>
                <a:gd name="connsiteY6" fmla="*/ 803597 h 3980430"/>
                <a:gd name="connsiteX7" fmla="*/ 594035 w 707157"/>
                <a:gd name="connsiteY7" fmla="*/ 841305 h 3980430"/>
                <a:gd name="connsiteX8" fmla="*/ 622316 w 707157"/>
                <a:gd name="connsiteY8" fmla="*/ 926146 h 3980430"/>
                <a:gd name="connsiteX9" fmla="*/ 641169 w 707157"/>
                <a:gd name="connsiteY9" fmla="*/ 982707 h 3980430"/>
                <a:gd name="connsiteX10" fmla="*/ 660023 w 707157"/>
                <a:gd name="connsiteY10" fmla="*/ 1142962 h 3980430"/>
                <a:gd name="connsiteX11" fmla="*/ 650596 w 707157"/>
                <a:gd name="connsiteY11" fmla="*/ 1454047 h 3980430"/>
                <a:gd name="connsiteX12" fmla="*/ 641169 w 707157"/>
                <a:gd name="connsiteY12" fmla="*/ 1482327 h 3980430"/>
                <a:gd name="connsiteX13" fmla="*/ 631743 w 707157"/>
                <a:gd name="connsiteY13" fmla="*/ 1529461 h 3980430"/>
                <a:gd name="connsiteX14" fmla="*/ 612889 w 707157"/>
                <a:gd name="connsiteY14" fmla="*/ 1595449 h 3980430"/>
                <a:gd name="connsiteX15" fmla="*/ 584609 w 707157"/>
                <a:gd name="connsiteY15" fmla="*/ 1802839 h 3980430"/>
                <a:gd name="connsiteX16" fmla="*/ 575182 w 707157"/>
                <a:gd name="connsiteY16" fmla="*/ 1972521 h 3980430"/>
                <a:gd name="connsiteX17" fmla="*/ 565755 w 707157"/>
                <a:gd name="connsiteY17" fmla="*/ 2000801 h 3980430"/>
                <a:gd name="connsiteX18" fmla="*/ 556328 w 707157"/>
                <a:gd name="connsiteY18" fmla="*/ 2057362 h 3980430"/>
                <a:gd name="connsiteX19" fmla="*/ 565755 w 707157"/>
                <a:gd name="connsiteY19" fmla="*/ 2330740 h 3980430"/>
                <a:gd name="connsiteX20" fmla="*/ 584609 w 707157"/>
                <a:gd name="connsiteY20" fmla="*/ 2387300 h 3980430"/>
                <a:gd name="connsiteX21" fmla="*/ 603462 w 707157"/>
                <a:gd name="connsiteY21" fmla="*/ 2443861 h 3980430"/>
                <a:gd name="connsiteX22" fmla="*/ 612889 w 707157"/>
                <a:gd name="connsiteY22" fmla="*/ 2472142 h 3980430"/>
                <a:gd name="connsiteX23" fmla="*/ 631743 w 707157"/>
                <a:gd name="connsiteY23" fmla="*/ 2585263 h 3980430"/>
                <a:gd name="connsiteX24" fmla="*/ 650596 w 707157"/>
                <a:gd name="connsiteY24" fmla="*/ 2679531 h 3980430"/>
                <a:gd name="connsiteX25" fmla="*/ 669450 w 707157"/>
                <a:gd name="connsiteY25" fmla="*/ 2839787 h 3980430"/>
                <a:gd name="connsiteX26" fmla="*/ 678877 w 707157"/>
                <a:gd name="connsiteY26" fmla="*/ 2877494 h 3980430"/>
                <a:gd name="connsiteX27" fmla="*/ 688303 w 707157"/>
                <a:gd name="connsiteY27" fmla="*/ 3000043 h 3980430"/>
                <a:gd name="connsiteX28" fmla="*/ 697730 w 707157"/>
                <a:gd name="connsiteY28" fmla="*/ 3028323 h 3980430"/>
                <a:gd name="connsiteX29" fmla="*/ 707157 w 707157"/>
                <a:gd name="connsiteY29" fmla="*/ 3094311 h 3980430"/>
                <a:gd name="connsiteX30" fmla="*/ 697730 w 707157"/>
                <a:gd name="connsiteY30" fmla="*/ 3857882 h 3980430"/>
                <a:gd name="connsiteX31" fmla="*/ 688303 w 707157"/>
                <a:gd name="connsiteY31" fmla="*/ 3895589 h 3980430"/>
                <a:gd name="connsiteX32" fmla="*/ 603462 w 707157"/>
                <a:gd name="connsiteY32" fmla="*/ 3961577 h 3980430"/>
                <a:gd name="connsiteX33" fmla="*/ 575182 w 707157"/>
                <a:gd name="connsiteY33" fmla="*/ 3980430 h 3980430"/>
                <a:gd name="connsiteX34" fmla="*/ 443206 w 707157"/>
                <a:gd name="connsiteY34" fmla="*/ 3971003 h 3980430"/>
                <a:gd name="connsiteX35" fmla="*/ 386646 w 707157"/>
                <a:gd name="connsiteY35" fmla="*/ 3952150 h 3980430"/>
                <a:gd name="connsiteX36" fmla="*/ 301804 w 707157"/>
                <a:gd name="connsiteY36" fmla="*/ 3923869 h 3980430"/>
                <a:gd name="connsiteX37" fmla="*/ 235817 w 707157"/>
                <a:gd name="connsiteY37" fmla="*/ 3895589 h 3980430"/>
                <a:gd name="connsiteX38" fmla="*/ 179256 w 707157"/>
                <a:gd name="connsiteY38" fmla="*/ 3876735 h 3980430"/>
                <a:gd name="connsiteX39" fmla="*/ 150976 w 707157"/>
                <a:gd name="connsiteY39" fmla="*/ 3867309 h 3980430"/>
                <a:gd name="connsiteX40" fmla="*/ 94415 w 707157"/>
                <a:gd name="connsiteY40" fmla="*/ 3829601 h 3980430"/>
                <a:gd name="connsiteX41" fmla="*/ 75561 w 707157"/>
                <a:gd name="connsiteY41" fmla="*/ 3773041 h 3980430"/>
                <a:gd name="connsiteX42" fmla="*/ 66134 w 707157"/>
                <a:gd name="connsiteY42" fmla="*/ 3744760 h 3980430"/>
                <a:gd name="connsiteX43" fmla="*/ 47281 w 707157"/>
                <a:gd name="connsiteY43" fmla="*/ 3584505 h 3980430"/>
                <a:gd name="connsiteX44" fmla="*/ 28427 w 707157"/>
                <a:gd name="connsiteY44" fmla="*/ 3461956 h 3980430"/>
                <a:gd name="connsiteX45" fmla="*/ 19000 w 707157"/>
                <a:gd name="connsiteY45" fmla="*/ 3424249 h 3980430"/>
                <a:gd name="connsiteX46" fmla="*/ 9574 w 707157"/>
                <a:gd name="connsiteY46" fmla="*/ 3216859 h 3980430"/>
                <a:gd name="connsiteX47" fmla="*/ 19000 w 707157"/>
                <a:gd name="connsiteY47" fmla="*/ 2943482 h 3980430"/>
                <a:gd name="connsiteX48" fmla="*/ 47281 w 707157"/>
                <a:gd name="connsiteY48" fmla="*/ 2688958 h 3980430"/>
                <a:gd name="connsiteX49" fmla="*/ 56708 w 707157"/>
                <a:gd name="connsiteY49" fmla="*/ 2519276 h 3980430"/>
                <a:gd name="connsiteX50" fmla="*/ 66134 w 707157"/>
                <a:gd name="connsiteY50" fmla="*/ 2443861 h 3980430"/>
                <a:gd name="connsiteX51" fmla="*/ 84988 w 707157"/>
                <a:gd name="connsiteY51" fmla="*/ 1991375 h 3980430"/>
                <a:gd name="connsiteX52" fmla="*/ 94415 w 707157"/>
                <a:gd name="connsiteY52" fmla="*/ 1963094 h 3980430"/>
                <a:gd name="connsiteX53" fmla="*/ 113268 w 707157"/>
                <a:gd name="connsiteY53" fmla="*/ 1878253 h 3980430"/>
                <a:gd name="connsiteX54" fmla="*/ 132122 w 707157"/>
                <a:gd name="connsiteY54" fmla="*/ 1821692 h 3980430"/>
                <a:gd name="connsiteX55" fmla="*/ 141549 w 707157"/>
                <a:gd name="connsiteY55" fmla="*/ 1783985 h 3980430"/>
                <a:gd name="connsiteX56" fmla="*/ 160402 w 707157"/>
                <a:gd name="connsiteY56" fmla="*/ 1727424 h 3980430"/>
                <a:gd name="connsiteX57" fmla="*/ 169829 w 707157"/>
                <a:gd name="connsiteY57" fmla="*/ 1699144 h 3980430"/>
                <a:gd name="connsiteX58" fmla="*/ 198110 w 707157"/>
                <a:gd name="connsiteY58" fmla="*/ 1604876 h 3980430"/>
                <a:gd name="connsiteX59" fmla="*/ 207536 w 707157"/>
                <a:gd name="connsiteY59" fmla="*/ 1576595 h 3980430"/>
                <a:gd name="connsiteX60" fmla="*/ 207536 w 707157"/>
                <a:gd name="connsiteY60" fmla="*/ 1369206 h 3980430"/>
                <a:gd name="connsiteX61" fmla="*/ 198110 w 707157"/>
                <a:gd name="connsiteY61" fmla="*/ 1340925 h 3980430"/>
                <a:gd name="connsiteX62" fmla="*/ 179256 w 707157"/>
                <a:gd name="connsiteY62" fmla="*/ 1274937 h 3980430"/>
                <a:gd name="connsiteX63" fmla="*/ 141549 w 707157"/>
                <a:gd name="connsiteY63" fmla="*/ 1218377 h 3980430"/>
                <a:gd name="connsiteX64" fmla="*/ 122695 w 707157"/>
                <a:gd name="connsiteY64" fmla="*/ 1180669 h 3980430"/>
                <a:gd name="connsiteX65" fmla="*/ 84988 w 707157"/>
                <a:gd name="connsiteY65" fmla="*/ 1124109 h 3980430"/>
                <a:gd name="connsiteX66" fmla="*/ 75561 w 707157"/>
                <a:gd name="connsiteY66" fmla="*/ 1076975 h 3980430"/>
                <a:gd name="connsiteX67" fmla="*/ 56708 w 707157"/>
                <a:gd name="connsiteY67" fmla="*/ 992133 h 3980430"/>
                <a:gd name="connsiteX68" fmla="*/ 37854 w 707157"/>
                <a:gd name="connsiteY68" fmla="*/ 888439 h 3980430"/>
                <a:gd name="connsiteX69" fmla="*/ 28427 w 707157"/>
                <a:gd name="connsiteY69" fmla="*/ 794170 h 3980430"/>
                <a:gd name="connsiteX70" fmla="*/ 19000 w 707157"/>
                <a:gd name="connsiteY70" fmla="*/ 765890 h 3980430"/>
                <a:gd name="connsiteX71" fmla="*/ 9574 w 707157"/>
                <a:gd name="connsiteY71" fmla="*/ 643342 h 3980430"/>
                <a:gd name="connsiteX72" fmla="*/ 9574 w 707157"/>
                <a:gd name="connsiteY72" fmla="*/ 49453 h 3980430"/>
                <a:gd name="connsiteX73" fmla="*/ 47281 w 707157"/>
                <a:gd name="connsiteY73" fmla="*/ 2319 h 3980430"/>
                <a:gd name="connsiteX74" fmla="*/ 188683 w 707157"/>
                <a:gd name="connsiteY74" fmla="*/ 11746 h 398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07157" h="3980430">
                  <a:moveTo>
                    <a:pt x="188683" y="11746"/>
                  </a:moveTo>
                  <a:cubicBezTo>
                    <a:pt x="227961" y="14888"/>
                    <a:pt x="251413" y="19556"/>
                    <a:pt x="282951" y="21173"/>
                  </a:cubicBezTo>
                  <a:cubicBezTo>
                    <a:pt x="567873" y="35784"/>
                    <a:pt x="527318" y="-56430"/>
                    <a:pt x="565755" y="58880"/>
                  </a:cubicBezTo>
                  <a:cubicBezTo>
                    <a:pt x="568897" y="118583"/>
                    <a:pt x="575182" y="178203"/>
                    <a:pt x="575182" y="237989"/>
                  </a:cubicBezTo>
                  <a:cubicBezTo>
                    <a:pt x="575182" y="282093"/>
                    <a:pt x="565755" y="325860"/>
                    <a:pt x="565755" y="369964"/>
                  </a:cubicBezTo>
                  <a:cubicBezTo>
                    <a:pt x="565755" y="505118"/>
                    <a:pt x="569311" y="640290"/>
                    <a:pt x="575182" y="775317"/>
                  </a:cubicBezTo>
                  <a:cubicBezTo>
                    <a:pt x="575614" y="785244"/>
                    <a:pt x="581879" y="794043"/>
                    <a:pt x="584609" y="803597"/>
                  </a:cubicBezTo>
                  <a:cubicBezTo>
                    <a:pt x="588168" y="816055"/>
                    <a:pt x="590312" y="828895"/>
                    <a:pt x="594035" y="841305"/>
                  </a:cubicBezTo>
                  <a:cubicBezTo>
                    <a:pt x="602601" y="869858"/>
                    <a:pt x="612889" y="897866"/>
                    <a:pt x="622316" y="926146"/>
                  </a:cubicBezTo>
                  <a:cubicBezTo>
                    <a:pt x="622320" y="926157"/>
                    <a:pt x="641167" y="982696"/>
                    <a:pt x="641169" y="982707"/>
                  </a:cubicBezTo>
                  <a:cubicBezTo>
                    <a:pt x="656302" y="1073502"/>
                    <a:pt x="648866" y="1020232"/>
                    <a:pt x="660023" y="1142962"/>
                  </a:cubicBezTo>
                  <a:cubicBezTo>
                    <a:pt x="656881" y="1246657"/>
                    <a:pt x="656351" y="1350464"/>
                    <a:pt x="650596" y="1454047"/>
                  </a:cubicBezTo>
                  <a:cubicBezTo>
                    <a:pt x="650045" y="1463968"/>
                    <a:pt x="643579" y="1472687"/>
                    <a:pt x="641169" y="1482327"/>
                  </a:cubicBezTo>
                  <a:cubicBezTo>
                    <a:pt x="637283" y="1497871"/>
                    <a:pt x="635629" y="1513917"/>
                    <a:pt x="631743" y="1529461"/>
                  </a:cubicBezTo>
                  <a:cubicBezTo>
                    <a:pt x="620535" y="1574295"/>
                    <a:pt x="621707" y="1542545"/>
                    <a:pt x="612889" y="1595449"/>
                  </a:cubicBezTo>
                  <a:cubicBezTo>
                    <a:pt x="601665" y="1662789"/>
                    <a:pt x="593154" y="1734474"/>
                    <a:pt x="584609" y="1802839"/>
                  </a:cubicBezTo>
                  <a:cubicBezTo>
                    <a:pt x="581467" y="1859400"/>
                    <a:pt x="580553" y="1916128"/>
                    <a:pt x="575182" y="1972521"/>
                  </a:cubicBezTo>
                  <a:cubicBezTo>
                    <a:pt x="574240" y="1982413"/>
                    <a:pt x="567911" y="1991101"/>
                    <a:pt x="565755" y="2000801"/>
                  </a:cubicBezTo>
                  <a:cubicBezTo>
                    <a:pt x="561609" y="2019460"/>
                    <a:pt x="559470" y="2038508"/>
                    <a:pt x="556328" y="2057362"/>
                  </a:cubicBezTo>
                  <a:cubicBezTo>
                    <a:pt x="559470" y="2148488"/>
                    <a:pt x="557968" y="2239893"/>
                    <a:pt x="565755" y="2330740"/>
                  </a:cubicBezTo>
                  <a:cubicBezTo>
                    <a:pt x="567452" y="2350541"/>
                    <a:pt x="578325" y="2368447"/>
                    <a:pt x="584609" y="2387300"/>
                  </a:cubicBezTo>
                  <a:lnTo>
                    <a:pt x="603462" y="2443861"/>
                  </a:lnTo>
                  <a:cubicBezTo>
                    <a:pt x="606604" y="2453288"/>
                    <a:pt x="611255" y="2462340"/>
                    <a:pt x="612889" y="2472142"/>
                  </a:cubicBezTo>
                  <a:cubicBezTo>
                    <a:pt x="619174" y="2509849"/>
                    <a:pt x="624246" y="2547778"/>
                    <a:pt x="631743" y="2585263"/>
                  </a:cubicBezTo>
                  <a:cubicBezTo>
                    <a:pt x="638027" y="2616686"/>
                    <a:pt x="647407" y="2647645"/>
                    <a:pt x="650596" y="2679531"/>
                  </a:cubicBezTo>
                  <a:cubicBezTo>
                    <a:pt x="655652" y="2730089"/>
                    <a:pt x="660188" y="2788847"/>
                    <a:pt x="669450" y="2839787"/>
                  </a:cubicBezTo>
                  <a:cubicBezTo>
                    <a:pt x="671768" y="2852534"/>
                    <a:pt x="675735" y="2864925"/>
                    <a:pt x="678877" y="2877494"/>
                  </a:cubicBezTo>
                  <a:cubicBezTo>
                    <a:pt x="682019" y="2918344"/>
                    <a:pt x="683221" y="2959389"/>
                    <a:pt x="688303" y="3000043"/>
                  </a:cubicBezTo>
                  <a:cubicBezTo>
                    <a:pt x="689535" y="3009903"/>
                    <a:pt x="695781" y="3018579"/>
                    <a:pt x="697730" y="3028323"/>
                  </a:cubicBezTo>
                  <a:cubicBezTo>
                    <a:pt x="702088" y="3050111"/>
                    <a:pt x="704015" y="3072315"/>
                    <a:pt x="707157" y="3094311"/>
                  </a:cubicBezTo>
                  <a:cubicBezTo>
                    <a:pt x="704015" y="3348835"/>
                    <a:pt x="703718" y="3603409"/>
                    <a:pt x="697730" y="3857882"/>
                  </a:cubicBezTo>
                  <a:cubicBezTo>
                    <a:pt x="697425" y="3870834"/>
                    <a:pt x="694731" y="3884340"/>
                    <a:pt x="688303" y="3895589"/>
                  </a:cubicBezTo>
                  <a:cubicBezTo>
                    <a:pt x="674672" y="3919444"/>
                    <a:pt x="618983" y="3951230"/>
                    <a:pt x="603462" y="3961577"/>
                  </a:cubicBezTo>
                  <a:lnTo>
                    <a:pt x="575182" y="3980430"/>
                  </a:lnTo>
                  <a:cubicBezTo>
                    <a:pt x="531190" y="3977288"/>
                    <a:pt x="486822" y="3977545"/>
                    <a:pt x="443206" y="3971003"/>
                  </a:cubicBezTo>
                  <a:cubicBezTo>
                    <a:pt x="423553" y="3968055"/>
                    <a:pt x="405499" y="3958434"/>
                    <a:pt x="386646" y="3952150"/>
                  </a:cubicBezTo>
                  <a:lnTo>
                    <a:pt x="301804" y="3923869"/>
                  </a:lnTo>
                  <a:cubicBezTo>
                    <a:pt x="210778" y="3893528"/>
                    <a:pt x="352296" y="3942181"/>
                    <a:pt x="235817" y="3895589"/>
                  </a:cubicBezTo>
                  <a:cubicBezTo>
                    <a:pt x="217365" y="3888208"/>
                    <a:pt x="198110" y="3883019"/>
                    <a:pt x="179256" y="3876735"/>
                  </a:cubicBezTo>
                  <a:lnTo>
                    <a:pt x="150976" y="3867309"/>
                  </a:lnTo>
                  <a:cubicBezTo>
                    <a:pt x="132122" y="3854740"/>
                    <a:pt x="101581" y="3851098"/>
                    <a:pt x="94415" y="3829601"/>
                  </a:cubicBezTo>
                  <a:lnTo>
                    <a:pt x="75561" y="3773041"/>
                  </a:lnTo>
                  <a:lnTo>
                    <a:pt x="66134" y="3744760"/>
                  </a:lnTo>
                  <a:cubicBezTo>
                    <a:pt x="51925" y="3588446"/>
                    <a:pt x="64095" y="3693795"/>
                    <a:pt x="47281" y="3584505"/>
                  </a:cubicBezTo>
                  <a:cubicBezTo>
                    <a:pt x="41244" y="3545266"/>
                    <a:pt x="36265" y="3501147"/>
                    <a:pt x="28427" y="3461956"/>
                  </a:cubicBezTo>
                  <a:cubicBezTo>
                    <a:pt x="25886" y="3449252"/>
                    <a:pt x="22142" y="3436818"/>
                    <a:pt x="19000" y="3424249"/>
                  </a:cubicBezTo>
                  <a:cubicBezTo>
                    <a:pt x="15858" y="3355119"/>
                    <a:pt x="9574" y="3286060"/>
                    <a:pt x="9574" y="3216859"/>
                  </a:cubicBezTo>
                  <a:cubicBezTo>
                    <a:pt x="9574" y="3125679"/>
                    <a:pt x="13428" y="3034491"/>
                    <a:pt x="19000" y="2943482"/>
                  </a:cubicBezTo>
                  <a:cubicBezTo>
                    <a:pt x="25770" y="2832897"/>
                    <a:pt x="33951" y="2782269"/>
                    <a:pt x="47281" y="2688958"/>
                  </a:cubicBezTo>
                  <a:cubicBezTo>
                    <a:pt x="50423" y="2632397"/>
                    <a:pt x="52363" y="2575757"/>
                    <a:pt x="56708" y="2519276"/>
                  </a:cubicBezTo>
                  <a:cubicBezTo>
                    <a:pt x="58651" y="2494017"/>
                    <a:pt x="64957" y="2469168"/>
                    <a:pt x="66134" y="2443861"/>
                  </a:cubicBezTo>
                  <a:cubicBezTo>
                    <a:pt x="69559" y="2370231"/>
                    <a:pt x="69793" y="2112931"/>
                    <a:pt x="84988" y="1991375"/>
                  </a:cubicBezTo>
                  <a:cubicBezTo>
                    <a:pt x="86221" y="1981515"/>
                    <a:pt x="92005" y="1972734"/>
                    <a:pt x="94415" y="1963094"/>
                  </a:cubicBezTo>
                  <a:cubicBezTo>
                    <a:pt x="107865" y="1909296"/>
                    <a:pt x="98758" y="1926620"/>
                    <a:pt x="113268" y="1878253"/>
                  </a:cubicBezTo>
                  <a:cubicBezTo>
                    <a:pt x="118979" y="1859218"/>
                    <a:pt x="127302" y="1840972"/>
                    <a:pt x="132122" y="1821692"/>
                  </a:cubicBezTo>
                  <a:cubicBezTo>
                    <a:pt x="135264" y="1809123"/>
                    <a:pt x="137826" y="1796394"/>
                    <a:pt x="141549" y="1783985"/>
                  </a:cubicBezTo>
                  <a:cubicBezTo>
                    <a:pt x="147260" y="1764950"/>
                    <a:pt x="154118" y="1746278"/>
                    <a:pt x="160402" y="1727424"/>
                  </a:cubicBezTo>
                  <a:cubicBezTo>
                    <a:pt x="163544" y="1717997"/>
                    <a:pt x="167419" y="1708784"/>
                    <a:pt x="169829" y="1699144"/>
                  </a:cubicBezTo>
                  <a:cubicBezTo>
                    <a:pt x="184078" y="1642148"/>
                    <a:pt x="175156" y="1673740"/>
                    <a:pt x="198110" y="1604876"/>
                  </a:cubicBezTo>
                  <a:lnTo>
                    <a:pt x="207536" y="1576595"/>
                  </a:lnTo>
                  <a:cubicBezTo>
                    <a:pt x="215443" y="1465893"/>
                    <a:pt x="224343" y="1461649"/>
                    <a:pt x="207536" y="1369206"/>
                  </a:cubicBezTo>
                  <a:cubicBezTo>
                    <a:pt x="205759" y="1359429"/>
                    <a:pt x="200840" y="1350480"/>
                    <a:pt x="198110" y="1340925"/>
                  </a:cubicBezTo>
                  <a:cubicBezTo>
                    <a:pt x="195239" y="1330876"/>
                    <a:pt x="185903" y="1286902"/>
                    <a:pt x="179256" y="1274937"/>
                  </a:cubicBezTo>
                  <a:cubicBezTo>
                    <a:pt x="168252" y="1255130"/>
                    <a:pt x="151682" y="1238644"/>
                    <a:pt x="141549" y="1218377"/>
                  </a:cubicBezTo>
                  <a:cubicBezTo>
                    <a:pt x="135264" y="1205808"/>
                    <a:pt x="129925" y="1192719"/>
                    <a:pt x="122695" y="1180669"/>
                  </a:cubicBezTo>
                  <a:cubicBezTo>
                    <a:pt x="111037" y="1161239"/>
                    <a:pt x="84988" y="1124109"/>
                    <a:pt x="84988" y="1124109"/>
                  </a:cubicBezTo>
                  <a:cubicBezTo>
                    <a:pt x="81846" y="1108398"/>
                    <a:pt x="79037" y="1092616"/>
                    <a:pt x="75561" y="1076975"/>
                  </a:cubicBezTo>
                  <a:cubicBezTo>
                    <a:pt x="66176" y="1034743"/>
                    <a:pt x="63817" y="1038344"/>
                    <a:pt x="56708" y="992133"/>
                  </a:cubicBezTo>
                  <a:cubicBezTo>
                    <a:pt x="41482" y="893159"/>
                    <a:pt x="57084" y="946126"/>
                    <a:pt x="37854" y="888439"/>
                  </a:cubicBezTo>
                  <a:cubicBezTo>
                    <a:pt x="34712" y="857016"/>
                    <a:pt x="33229" y="825382"/>
                    <a:pt x="28427" y="794170"/>
                  </a:cubicBezTo>
                  <a:cubicBezTo>
                    <a:pt x="26916" y="784349"/>
                    <a:pt x="20232" y="775750"/>
                    <a:pt x="19000" y="765890"/>
                  </a:cubicBezTo>
                  <a:cubicBezTo>
                    <a:pt x="13918" y="725236"/>
                    <a:pt x="12716" y="684191"/>
                    <a:pt x="9574" y="643342"/>
                  </a:cubicBezTo>
                  <a:cubicBezTo>
                    <a:pt x="669" y="358402"/>
                    <a:pt x="-6552" y="331665"/>
                    <a:pt x="9574" y="49453"/>
                  </a:cubicBezTo>
                  <a:cubicBezTo>
                    <a:pt x="12102" y="5208"/>
                    <a:pt x="13848" y="13463"/>
                    <a:pt x="47281" y="2319"/>
                  </a:cubicBezTo>
                  <a:cubicBezTo>
                    <a:pt x="163493" y="12884"/>
                    <a:pt x="149405" y="8604"/>
                    <a:pt x="188683" y="11746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4166702" y="1119164"/>
              <a:ext cx="688156" cy="4025245"/>
            </a:xfrm>
            <a:custGeom>
              <a:avLst/>
              <a:gdLst>
                <a:gd name="connsiteX0" fmla="*/ 84841 w 688156"/>
                <a:gd name="connsiteY0" fmla="*/ 28280 h 4025245"/>
                <a:gd name="connsiteX1" fmla="*/ 131975 w 688156"/>
                <a:gd name="connsiteY1" fmla="*/ 9426 h 4025245"/>
                <a:gd name="connsiteX2" fmla="*/ 160255 w 688156"/>
                <a:gd name="connsiteY2" fmla="*/ 0 h 4025245"/>
                <a:gd name="connsiteX3" fmla="*/ 320511 w 688156"/>
                <a:gd name="connsiteY3" fmla="*/ 9426 h 4025245"/>
                <a:gd name="connsiteX4" fmla="*/ 414779 w 688156"/>
                <a:gd name="connsiteY4" fmla="*/ 28280 h 4025245"/>
                <a:gd name="connsiteX5" fmla="*/ 443059 w 688156"/>
                <a:gd name="connsiteY5" fmla="*/ 37707 h 4025245"/>
                <a:gd name="connsiteX6" fmla="*/ 471340 w 688156"/>
                <a:gd name="connsiteY6" fmla="*/ 56560 h 4025245"/>
                <a:gd name="connsiteX7" fmla="*/ 509047 w 688156"/>
                <a:gd name="connsiteY7" fmla="*/ 75414 h 4025245"/>
                <a:gd name="connsiteX8" fmla="*/ 527901 w 688156"/>
                <a:gd name="connsiteY8" fmla="*/ 103694 h 4025245"/>
                <a:gd name="connsiteX9" fmla="*/ 537327 w 688156"/>
                <a:gd name="connsiteY9" fmla="*/ 131975 h 4025245"/>
                <a:gd name="connsiteX10" fmla="*/ 556181 w 688156"/>
                <a:gd name="connsiteY10" fmla="*/ 273377 h 4025245"/>
                <a:gd name="connsiteX11" fmla="*/ 575035 w 688156"/>
                <a:gd name="connsiteY11" fmla="*/ 348791 h 4025245"/>
                <a:gd name="connsiteX12" fmla="*/ 584461 w 688156"/>
                <a:gd name="connsiteY12" fmla="*/ 405352 h 4025245"/>
                <a:gd name="connsiteX13" fmla="*/ 603315 w 688156"/>
                <a:gd name="connsiteY13" fmla="*/ 443059 h 4025245"/>
                <a:gd name="connsiteX14" fmla="*/ 631595 w 688156"/>
                <a:gd name="connsiteY14" fmla="*/ 527901 h 4025245"/>
                <a:gd name="connsiteX15" fmla="*/ 650449 w 688156"/>
                <a:gd name="connsiteY15" fmla="*/ 584461 h 4025245"/>
                <a:gd name="connsiteX16" fmla="*/ 659876 w 688156"/>
                <a:gd name="connsiteY16" fmla="*/ 612742 h 4025245"/>
                <a:gd name="connsiteX17" fmla="*/ 650449 w 688156"/>
                <a:gd name="connsiteY17" fmla="*/ 867266 h 4025245"/>
                <a:gd name="connsiteX18" fmla="*/ 641022 w 688156"/>
                <a:gd name="connsiteY18" fmla="*/ 942680 h 4025245"/>
                <a:gd name="connsiteX19" fmla="*/ 631595 w 688156"/>
                <a:gd name="connsiteY19" fmla="*/ 1027521 h 4025245"/>
                <a:gd name="connsiteX20" fmla="*/ 622169 w 688156"/>
                <a:gd name="connsiteY20" fmla="*/ 1121789 h 4025245"/>
                <a:gd name="connsiteX21" fmla="*/ 584461 w 688156"/>
                <a:gd name="connsiteY21" fmla="*/ 1206630 h 4025245"/>
                <a:gd name="connsiteX22" fmla="*/ 537327 w 688156"/>
                <a:gd name="connsiteY22" fmla="*/ 1291472 h 4025245"/>
                <a:gd name="connsiteX23" fmla="*/ 518474 w 688156"/>
                <a:gd name="connsiteY23" fmla="*/ 1319752 h 4025245"/>
                <a:gd name="connsiteX24" fmla="*/ 490193 w 688156"/>
                <a:gd name="connsiteY24" fmla="*/ 1338606 h 4025245"/>
                <a:gd name="connsiteX25" fmla="*/ 471340 w 688156"/>
                <a:gd name="connsiteY25" fmla="*/ 1395167 h 4025245"/>
                <a:gd name="connsiteX26" fmla="*/ 452486 w 688156"/>
                <a:gd name="connsiteY26" fmla="*/ 1423447 h 4025245"/>
                <a:gd name="connsiteX27" fmla="*/ 433633 w 688156"/>
                <a:gd name="connsiteY27" fmla="*/ 1489435 h 4025245"/>
                <a:gd name="connsiteX28" fmla="*/ 414779 w 688156"/>
                <a:gd name="connsiteY28" fmla="*/ 1527142 h 4025245"/>
                <a:gd name="connsiteX29" fmla="*/ 443059 w 688156"/>
                <a:gd name="connsiteY29" fmla="*/ 1706251 h 4025245"/>
                <a:gd name="connsiteX30" fmla="*/ 461913 w 688156"/>
                <a:gd name="connsiteY30" fmla="*/ 1743958 h 4025245"/>
                <a:gd name="connsiteX31" fmla="*/ 518474 w 688156"/>
                <a:gd name="connsiteY31" fmla="*/ 1791092 h 4025245"/>
                <a:gd name="connsiteX32" fmla="*/ 556181 w 688156"/>
                <a:gd name="connsiteY32" fmla="*/ 1847653 h 4025245"/>
                <a:gd name="connsiteX33" fmla="*/ 565608 w 688156"/>
                <a:gd name="connsiteY33" fmla="*/ 1885360 h 4025245"/>
                <a:gd name="connsiteX34" fmla="*/ 584461 w 688156"/>
                <a:gd name="connsiteY34" fmla="*/ 1941921 h 4025245"/>
                <a:gd name="connsiteX35" fmla="*/ 593888 w 688156"/>
                <a:gd name="connsiteY35" fmla="*/ 2064470 h 4025245"/>
                <a:gd name="connsiteX36" fmla="*/ 612742 w 688156"/>
                <a:gd name="connsiteY36" fmla="*/ 2158738 h 4025245"/>
                <a:gd name="connsiteX37" fmla="*/ 641022 w 688156"/>
                <a:gd name="connsiteY37" fmla="*/ 2215298 h 4025245"/>
                <a:gd name="connsiteX38" fmla="*/ 659876 w 688156"/>
                <a:gd name="connsiteY38" fmla="*/ 2271859 h 4025245"/>
                <a:gd name="connsiteX39" fmla="*/ 669303 w 688156"/>
                <a:gd name="connsiteY39" fmla="*/ 2535810 h 4025245"/>
                <a:gd name="connsiteX40" fmla="*/ 678729 w 688156"/>
                <a:gd name="connsiteY40" fmla="*/ 2601797 h 4025245"/>
                <a:gd name="connsiteX41" fmla="*/ 688156 w 688156"/>
                <a:gd name="connsiteY41" fmla="*/ 2677212 h 4025245"/>
                <a:gd name="connsiteX42" fmla="*/ 678729 w 688156"/>
                <a:gd name="connsiteY42" fmla="*/ 3384222 h 4025245"/>
                <a:gd name="connsiteX43" fmla="*/ 669303 w 688156"/>
                <a:gd name="connsiteY43" fmla="*/ 3431356 h 4025245"/>
                <a:gd name="connsiteX44" fmla="*/ 659876 w 688156"/>
                <a:gd name="connsiteY44" fmla="*/ 3487917 h 4025245"/>
                <a:gd name="connsiteX45" fmla="*/ 650449 w 688156"/>
                <a:gd name="connsiteY45" fmla="*/ 3582185 h 4025245"/>
                <a:gd name="connsiteX46" fmla="*/ 631595 w 688156"/>
                <a:gd name="connsiteY46" fmla="*/ 3723587 h 4025245"/>
                <a:gd name="connsiteX47" fmla="*/ 612742 w 688156"/>
                <a:gd name="connsiteY47" fmla="*/ 3808428 h 4025245"/>
                <a:gd name="connsiteX48" fmla="*/ 593888 w 688156"/>
                <a:gd name="connsiteY48" fmla="*/ 3864989 h 4025245"/>
                <a:gd name="connsiteX49" fmla="*/ 546754 w 688156"/>
                <a:gd name="connsiteY49" fmla="*/ 3949830 h 4025245"/>
                <a:gd name="connsiteX50" fmla="*/ 518474 w 688156"/>
                <a:gd name="connsiteY50" fmla="*/ 3959257 h 4025245"/>
                <a:gd name="connsiteX51" fmla="*/ 461913 w 688156"/>
                <a:gd name="connsiteY51" fmla="*/ 3996964 h 4025245"/>
                <a:gd name="connsiteX52" fmla="*/ 433633 w 688156"/>
                <a:gd name="connsiteY52" fmla="*/ 4015818 h 4025245"/>
                <a:gd name="connsiteX53" fmla="*/ 348791 w 688156"/>
                <a:gd name="connsiteY53" fmla="*/ 4025245 h 4025245"/>
                <a:gd name="connsiteX54" fmla="*/ 207389 w 688156"/>
                <a:gd name="connsiteY54" fmla="*/ 4006391 h 4025245"/>
                <a:gd name="connsiteX55" fmla="*/ 150828 w 688156"/>
                <a:gd name="connsiteY55" fmla="*/ 3968684 h 4025245"/>
                <a:gd name="connsiteX56" fmla="*/ 131975 w 688156"/>
                <a:gd name="connsiteY56" fmla="*/ 3912123 h 4025245"/>
                <a:gd name="connsiteX57" fmla="*/ 122548 w 688156"/>
                <a:gd name="connsiteY57" fmla="*/ 3883843 h 4025245"/>
                <a:gd name="connsiteX58" fmla="*/ 113121 w 688156"/>
                <a:gd name="connsiteY58" fmla="*/ 3836709 h 4025245"/>
                <a:gd name="connsiteX59" fmla="*/ 122548 w 688156"/>
                <a:gd name="connsiteY59" fmla="*/ 3525624 h 4025245"/>
                <a:gd name="connsiteX60" fmla="*/ 141402 w 688156"/>
                <a:gd name="connsiteY60" fmla="*/ 3403076 h 4025245"/>
                <a:gd name="connsiteX61" fmla="*/ 141402 w 688156"/>
                <a:gd name="connsiteY61" fmla="*/ 2997723 h 4025245"/>
                <a:gd name="connsiteX62" fmla="*/ 113121 w 688156"/>
                <a:gd name="connsiteY62" fmla="*/ 2894028 h 4025245"/>
                <a:gd name="connsiteX63" fmla="*/ 94268 w 688156"/>
                <a:gd name="connsiteY63" fmla="*/ 2818614 h 4025245"/>
                <a:gd name="connsiteX64" fmla="*/ 75414 w 688156"/>
                <a:gd name="connsiteY64" fmla="*/ 2762053 h 4025245"/>
                <a:gd name="connsiteX65" fmla="*/ 65987 w 688156"/>
                <a:gd name="connsiteY65" fmla="*/ 2724346 h 4025245"/>
                <a:gd name="connsiteX66" fmla="*/ 47134 w 688156"/>
                <a:gd name="connsiteY66" fmla="*/ 2658358 h 4025245"/>
                <a:gd name="connsiteX67" fmla="*/ 37707 w 688156"/>
                <a:gd name="connsiteY67" fmla="*/ 2582944 h 4025245"/>
                <a:gd name="connsiteX68" fmla="*/ 18853 w 688156"/>
                <a:gd name="connsiteY68" fmla="*/ 2498103 h 4025245"/>
                <a:gd name="connsiteX69" fmla="*/ 18853 w 688156"/>
                <a:gd name="connsiteY69" fmla="*/ 1668544 h 4025245"/>
                <a:gd name="connsiteX70" fmla="*/ 47134 w 688156"/>
                <a:gd name="connsiteY70" fmla="*/ 1574276 h 4025245"/>
                <a:gd name="connsiteX71" fmla="*/ 75414 w 688156"/>
                <a:gd name="connsiteY71" fmla="*/ 1480008 h 4025245"/>
                <a:gd name="connsiteX72" fmla="*/ 84841 w 688156"/>
                <a:gd name="connsiteY72" fmla="*/ 1451727 h 4025245"/>
                <a:gd name="connsiteX73" fmla="*/ 94268 w 688156"/>
                <a:gd name="connsiteY73" fmla="*/ 1423447 h 4025245"/>
                <a:gd name="connsiteX74" fmla="*/ 113121 w 688156"/>
                <a:gd name="connsiteY74" fmla="*/ 1282045 h 4025245"/>
                <a:gd name="connsiteX75" fmla="*/ 103694 w 688156"/>
                <a:gd name="connsiteY75" fmla="*/ 942680 h 4025245"/>
                <a:gd name="connsiteX76" fmla="*/ 47134 w 688156"/>
                <a:gd name="connsiteY76" fmla="*/ 829558 h 4025245"/>
                <a:gd name="connsiteX77" fmla="*/ 28280 w 688156"/>
                <a:gd name="connsiteY77" fmla="*/ 772997 h 4025245"/>
                <a:gd name="connsiteX78" fmla="*/ 18853 w 688156"/>
                <a:gd name="connsiteY78" fmla="*/ 744717 h 4025245"/>
                <a:gd name="connsiteX79" fmla="*/ 9426 w 688156"/>
                <a:gd name="connsiteY79" fmla="*/ 575035 h 4025245"/>
                <a:gd name="connsiteX80" fmla="*/ 0 w 688156"/>
                <a:gd name="connsiteY80" fmla="*/ 452486 h 4025245"/>
                <a:gd name="connsiteX81" fmla="*/ 9426 w 688156"/>
                <a:gd name="connsiteY81" fmla="*/ 65987 h 4025245"/>
                <a:gd name="connsiteX82" fmla="*/ 28280 w 688156"/>
                <a:gd name="connsiteY82" fmla="*/ 37707 h 4025245"/>
                <a:gd name="connsiteX83" fmla="*/ 84841 w 688156"/>
                <a:gd name="connsiteY83" fmla="*/ 28280 h 402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688156" h="4025245">
                  <a:moveTo>
                    <a:pt x="84841" y="28280"/>
                  </a:moveTo>
                  <a:cubicBezTo>
                    <a:pt x="102124" y="23566"/>
                    <a:pt x="116131" y="15368"/>
                    <a:pt x="131975" y="9426"/>
                  </a:cubicBezTo>
                  <a:cubicBezTo>
                    <a:pt x="141279" y="5937"/>
                    <a:pt x="150318" y="0"/>
                    <a:pt x="160255" y="0"/>
                  </a:cubicBezTo>
                  <a:cubicBezTo>
                    <a:pt x="213766" y="0"/>
                    <a:pt x="267092" y="6284"/>
                    <a:pt x="320511" y="9426"/>
                  </a:cubicBezTo>
                  <a:cubicBezTo>
                    <a:pt x="364956" y="16834"/>
                    <a:pt x="375404" y="17030"/>
                    <a:pt x="414779" y="28280"/>
                  </a:cubicBezTo>
                  <a:cubicBezTo>
                    <a:pt x="424333" y="31010"/>
                    <a:pt x="434171" y="33263"/>
                    <a:pt x="443059" y="37707"/>
                  </a:cubicBezTo>
                  <a:cubicBezTo>
                    <a:pt x="453193" y="42774"/>
                    <a:pt x="461503" y="50939"/>
                    <a:pt x="471340" y="56560"/>
                  </a:cubicBezTo>
                  <a:cubicBezTo>
                    <a:pt x="483541" y="63532"/>
                    <a:pt x="496478" y="69129"/>
                    <a:pt x="509047" y="75414"/>
                  </a:cubicBezTo>
                  <a:cubicBezTo>
                    <a:pt x="515332" y="84841"/>
                    <a:pt x="522834" y="93560"/>
                    <a:pt x="527901" y="103694"/>
                  </a:cubicBezTo>
                  <a:cubicBezTo>
                    <a:pt x="532345" y="112582"/>
                    <a:pt x="534917" y="122335"/>
                    <a:pt x="537327" y="131975"/>
                  </a:cubicBezTo>
                  <a:cubicBezTo>
                    <a:pt x="552480" y="192588"/>
                    <a:pt x="546081" y="197632"/>
                    <a:pt x="556181" y="273377"/>
                  </a:cubicBezTo>
                  <a:cubicBezTo>
                    <a:pt x="561237" y="311296"/>
                    <a:pt x="564460" y="317068"/>
                    <a:pt x="575035" y="348791"/>
                  </a:cubicBezTo>
                  <a:cubicBezTo>
                    <a:pt x="578177" y="367645"/>
                    <a:pt x="578969" y="387044"/>
                    <a:pt x="584461" y="405352"/>
                  </a:cubicBezTo>
                  <a:cubicBezTo>
                    <a:pt x="588499" y="418812"/>
                    <a:pt x="598096" y="430011"/>
                    <a:pt x="603315" y="443059"/>
                  </a:cubicBezTo>
                  <a:cubicBezTo>
                    <a:pt x="603335" y="443110"/>
                    <a:pt x="626873" y="513735"/>
                    <a:pt x="631595" y="527901"/>
                  </a:cubicBezTo>
                  <a:lnTo>
                    <a:pt x="650449" y="584461"/>
                  </a:lnTo>
                  <a:lnTo>
                    <a:pt x="659876" y="612742"/>
                  </a:lnTo>
                  <a:cubicBezTo>
                    <a:pt x="656734" y="697583"/>
                    <a:pt x="655293" y="782505"/>
                    <a:pt x="650449" y="867266"/>
                  </a:cubicBezTo>
                  <a:cubicBezTo>
                    <a:pt x="649004" y="892558"/>
                    <a:pt x="643982" y="917520"/>
                    <a:pt x="641022" y="942680"/>
                  </a:cubicBezTo>
                  <a:cubicBezTo>
                    <a:pt x="637697" y="970939"/>
                    <a:pt x="634574" y="999223"/>
                    <a:pt x="631595" y="1027521"/>
                  </a:cubicBezTo>
                  <a:cubicBezTo>
                    <a:pt x="628289" y="1058927"/>
                    <a:pt x="627989" y="1090751"/>
                    <a:pt x="622169" y="1121789"/>
                  </a:cubicBezTo>
                  <a:cubicBezTo>
                    <a:pt x="613390" y="1168613"/>
                    <a:pt x="606553" y="1173493"/>
                    <a:pt x="584461" y="1206630"/>
                  </a:cubicBezTo>
                  <a:cubicBezTo>
                    <a:pt x="567870" y="1256409"/>
                    <a:pt x="580548" y="1226642"/>
                    <a:pt x="537327" y="1291472"/>
                  </a:cubicBezTo>
                  <a:cubicBezTo>
                    <a:pt x="531043" y="1300899"/>
                    <a:pt x="527901" y="1313468"/>
                    <a:pt x="518474" y="1319752"/>
                  </a:cubicBezTo>
                  <a:lnTo>
                    <a:pt x="490193" y="1338606"/>
                  </a:lnTo>
                  <a:cubicBezTo>
                    <a:pt x="483909" y="1357460"/>
                    <a:pt x="482364" y="1378631"/>
                    <a:pt x="471340" y="1395167"/>
                  </a:cubicBezTo>
                  <a:cubicBezTo>
                    <a:pt x="465055" y="1404594"/>
                    <a:pt x="457553" y="1413314"/>
                    <a:pt x="452486" y="1423447"/>
                  </a:cubicBezTo>
                  <a:cubicBezTo>
                    <a:pt x="441087" y="1446244"/>
                    <a:pt x="442697" y="1465263"/>
                    <a:pt x="433633" y="1489435"/>
                  </a:cubicBezTo>
                  <a:cubicBezTo>
                    <a:pt x="428699" y="1502593"/>
                    <a:pt x="421064" y="1514573"/>
                    <a:pt x="414779" y="1527142"/>
                  </a:cubicBezTo>
                  <a:cubicBezTo>
                    <a:pt x="428563" y="1747676"/>
                    <a:pt x="395443" y="1622923"/>
                    <a:pt x="443059" y="1706251"/>
                  </a:cubicBezTo>
                  <a:cubicBezTo>
                    <a:pt x="450031" y="1718452"/>
                    <a:pt x="452577" y="1733455"/>
                    <a:pt x="461913" y="1743958"/>
                  </a:cubicBezTo>
                  <a:cubicBezTo>
                    <a:pt x="478218" y="1762301"/>
                    <a:pt x="501965" y="1772932"/>
                    <a:pt x="518474" y="1791092"/>
                  </a:cubicBezTo>
                  <a:cubicBezTo>
                    <a:pt x="533716" y="1807858"/>
                    <a:pt x="556181" y="1847653"/>
                    <a:pt x="556181" y="1847653"/>
                  </a:cubicBezTo>
                  <a:cubicBezTo>
                    <a:pt x="559323" y="1860222"/>
                    <a:pt x="561885" y="1872951"/>
                    <a:pt x="565608" y="1885360"/>
                  </a:cubicBezTo>
                  <a:cubicBezTo>
                    <a:pt x="571319" y="1904395"/>
                    <a:pt x="584461" y="1941921"/>
                    <a:pt x="584461" y="1941921"/>
                  </a:cubicBezTo>
                  <a:cubicBezTo>
                    <a:pt x="587603" y="1982771"/>
                    <a:pt x="589599" y="2023725"/>
                    <a:pt x="593888" y="2064470"/>
                  </a:cubicBezTo>
                  <a:cubicBezTo>
                    <a:pt x="596974" y="2093788"/>
                    <a:pt x="604421" y="2129616"/>
                    <a:pt x="612742" y="2158738"/>
                  </a:cubicBezTo>
                  <a:cubicBezTo>
                    <a:pt x="633369" y="2230932"/>
                    <a:pt x="607972" y="2140936"/>
                    <a:pt x="641022" y="2215298"/>
                  </a:cubicBezTo>
                  <a:cubicBezTo>
                    <a:pt x="649093" y="2233459"/>
                    <a:pt x="659876" y="2271859"/>
                    <a:pt x="659876" y="2271859"/>
                  </a:cubicBezTo>
                  <a:cubicBezTo>
                    <a:pt x="663018" y="2359843"/>
                    <a:pt x="664281" y="2447914"/>
                    <a:pt x="669303" y="2535810"/>
                  </a:cubicBezTo>
                  <a:cubicBezTo>
                    <a:pt x="670571" y="2557993"/>
                    <a:pt x="675793" y="2579773"/>
                    <a:pt x="678729" y="2601797"/>
                  </a:cubicBezTo>
                  <a:cubicBezTo>
                    <a:pt x="682077" y="2626909"/>
                    <a:pt x="685014" y="2652074"/>
                    <a:pt x="688156" y="2677212"/>
                  </a:cubicBezTo>
                  <a:cubicBezTo>
                    <a:pt x="685014" y="2912882"/>
                    <a:pt x="684619" y="3148605"/>
                    <a:pt x="678729" y="3384222"/>
                  </a:cubicBezTo>
                  <a:cubicBezTo>
                    <a:pt x="678329" y="3400239"/>
                    <a:pt x="672169" y="3415592"/>
                    <a:pt x="669303" y="3431356"/>
                  </a:cubicBezTo>
                  <a:cubicBezTo>
                    <a:pt x="665884" y="3450161"/>
                    <a:pt x="662247" y="3468951"/>
                    <a:pt x="659876" y="3487917"/>
                  </a:cubicBezTo>
                  <a:cubicBezTo>
                    <a:pt x="655959" y="3519253"/>
                    <a:pt x="653755" y="3550779"/>
                    <a:pt x="650449" y="3582185"/>
                  </a:cubicBezTo>
                  <a:cubicBezTo>
                    <a:pt x="642977" y="3653167"/>
                    <a:pt x="642969" y="3661029"/>
                    <a:pt x="631595" y="3723587"/>
                  </a:cubicBezTo>
                  <a:cubicBezTo>
                    <a:pt x="627453" y="3746367"/>
                    <a:pt x="619728" y="3785142"/>
                    <a:pt x="612742" y="3808428"/>
                  </a:cubicBezTo>
                  <a:cubicBezTo>
                    <a:pt x="607031" y="3827463"/>
                    <a:pt x="600173" y="3846135"/>
                    <a:pt x="593888" y="3864989"/>
                  </a:cubicBezTo>
                  <a:cubicBezTo>
                    <a:pt x="585587" y="3889890"/>
                    <a:pt x="571065" y="3941726"/>
                    <a:pt x="546754" y="3949830"/>
                  </a:cubicBezTo>
                  <a:lnTo>
                    <a:pt x="518474" y="3959257"/>
                  </a:lnTo>
                  <a:cubicBezTo>
                    <a:pt x="464860" y="4012871"/>
                    <a:pt x="516485" y="3969678"/>
                    <a:pt x="461913" y="3996964"/>
                  </a:cubicBezTo>
                  <a:cubicBezTo>
                    <a:pt x="451780" y="4002031"/>
                    <a:pt x="444624" y="4013070"/>
                    <a:pt x="433633" y="4015818"/>
                  </a:cubicBezTo>
                  <a:cubicBezTo>
                    <a:pt x="406028" y="4022719"/>
                    <a:pt x="377072" y="4022103"/>
                    <a:pt x="348791" y="4025245"/>
                  </a:cubicBezTo>
                  <a:cubicBezTo>
                    <a:pt x="340765" y="4024576"/>
                    <a:pt x="241365" y="4025267"/>
                    <a:pt x="207389" y="4006391"/>
                  </a:cubicBezTo>
                  <a:cubicBezTo>
                    <a:pt x="187581" y="3995387"/>
                    <a:pt x="150828" y="3968684"/>
                    <a:pt x="150828" y="3968684"/>
                  </a:cubicBezTo>
                  <a:lnTo>
                    <a:pt x="131975" y="3912123"/>
                  </a:lnTo>
                  <a:cubicBezTo>
                    <a:pt x="128833" y="3902696"/>
                    <a:pt x="124497" y="3893587"/>
                    <a:pt x="122548" y="3883843"/>
                  </a:cubicBezTo>
                  <a:lnTo>
                    <a:pt x="113121" y="3836709"/>
                  </a:lnTo>
                  <a:cubicBezTo>
                    <a:pt x="116263" y="3733014"/>
                    <a:pt x="117367" y="3629237"/>
                    <a:pt x="122548" y="3525624"/>
                  </a:cubicBezTo>
                  <a:cubicBezTo>
                    <a:pt x="123414" y="3508297"/>
                    <a:pt x="138012" y="3423417"/>
                    <a:pt x="141402" y="3403076"/>
                  </a:cubicBezTo>
                  <a:cubicBezTo>
                    <a:pt x="157130" y="3214326"/>
                    <a:pt x="156662" y="3272403"/>
                    <a:pt x="141402" y="2997723"/>
                  </a:cubicBezTo>
                  <a:cubicBezTo>
                    <a:pt x="139073" y="2955795"/>
                    <a:pt x="123404" y="2935160"/>
                    <a:pt x="113121" y="2894028"/>
                  </a:cubicBezTo>
                  <a:cubicBezTo>
                    <a:pt x="106837" y="2868890"/>
                    <a:pt x="102462" y="2843196"/>
                    <a:pt x="94268" y="2818614"/>
                  </a:cubicBezTo>
                  <a:cubicBezTo>
                    <a:pt x="87983" y="2799760"/>
                    <a:pt x="80234" y="2781333"/>
                    <a:pt x="75414" y="2762053"/>
                  </a:cubicBezTo>
                  <a:cubicBezTo>
                    <a:pt x="72272" y="2749484"/>
                    <a:pt x="69546" y="2736803"/>
                    <a:pt x="65987" y="2724346"/>
                  </a:cubicBezTo>
                  <a:cubicBezTo>
                    <a:pt x="57018" y="2692957"/>
                    <a:pt x="53030" y="2693733"/>
                    <a:pt x="47134" y="2658358"/>
                  </a:cubicBezTo>
                  <a:cubicBezTo>
                    <a:pt x="42969" y="2633369"/>
                    <a:pt x="41559" y="2607983"/>
                    <a:pt x="37707" y="2582944"/>
                  </a:cubicBezTo>
                  <a:cubicBezTo>
                    <a:pt x="32920" y="2551828"/>
                    <a:pt x="26360" y="2528130"/>
                    <a:pt x="18853" y="2498103"/>
                  </a:cubicBezTo>
                  <a:cubicBezTo>
                    <a:pt x="-309" y="2134030"/>
                    <a:pt x="2532" y="2264249"/>
                    <a:pt x="18853" y="1668544"/>
                  </a:cubicBezTo>
                  <a:cubicBezTo>
                    <a:pt x="19313" y="1651741"/>
                    <a:pt x="45331" y="1581488"/>
                    <a:pt x="47134" y="1574276"/>
                  </a:cubicBezTo>
                  <a:cubicBezTo>
                    <a:pt x="61380" y="1517288"/>
                    <a:pt x="52463" y="1548862"/>
                    <a:pt x="75414" y="1480008"/>
                  </a:cubicBezTo>
                  <a:lnTo>
                    <a:pt x="84841" y="1451727"/>
                  </a:lnTo>
                  <a:lnTo>
                    <a:pt x="94268" y="1423447"/>
                  </a:lnTo>
                  <a:cubicBezTo>
                    <a:pt x="96591" y="1407184"/>
                    <a:pt x="113121" y="1294218"/>
                    <a:pt x="113121" y="1282045"/>
                  </a:cubicBezTo>
                  <a:cubicBezTo>
                    <a:pt x="113121" y="1168880"/>
                    <a:pt x="111757" y="1055558"/>
                    <a:pt x="103694" y="942680"/>
                  </a:cubicBezTo>
                  <a:cubicBezTo>
                    <a:pt x="97866" y="861085"/>
                    <a:pt x="72844" y="906688"/>
                    <a:pt x="47134" y="829558"/>
                  </a:cubicBezTo>
                  <a:lnTo>
                    <a:pt x="28280" y="772997"/>
                  </a:lnTo>
                  <a:lnTo>
                    <a:pt x="18853" y="744717"/>
                  </a:lnTo>
                  <a:cubicBezTo>
                    <a:pt x="15711" y="688156"/>
                    <a:pt x="13073" y="631565"/>
                    <a:pt x="9426" y="575035"/>
                  </a:cubicBezTo>
                  <a:cubicBezTo>
                    <a:pt x="6788" y="534150"/>
                    <a:pt x="0" y="493456"/>
                    <a:pt x="0" y="452486"/>
                  </a:cubicBezTo>
                  <a:cubicBezTo>
                    <a:pt x="0" y="323615"/>
                    <a:pt x="660" y="194560"/>
                    <a:pt x="9426" y="65987"/>
                  </a:cubicBezTo>
                  <a:cubicBezTo>
                    <a:pt x="10197" y="54684"/>
                    <a:pt x="18673" y="43712"/>
                    <a:pt x="28280" y="37707"/>
                  </a:cubicBezTo>
                  <a:cubicBezTo>
                    <a:pt x="45133" y="27174"/>
                    <a:pt x="67558" y="32994"/>
                    <a:pt x="84841" y="28280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225269" y="2507598"/>
              <a:ext cx="1342588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37E600"/>
                  </a:solidFill>
                </a:rPr>
                <a:t>c</a:t>
              </a:r>
              <a:r>
                <a:rPr lang="fr-FR" b="1" dirty="0" smtClean="0">
                  <a:solidFill>
                    <a:srgbClr val="37E600"/>
                  </a:solidFill>
                </a:rPr>
                <a:t>entromère</a:t>
              </a:r>
            </a:p>
            <a:p>
              <a:pPr algn="ctr"/>
              <a:r>
                <a:rPr lang="fr-FR" sz="1400" b="1" dirty="0" smtClean="0">
                  <a:solidFill>
                    <a:srgbClr val="37E600"/>
                  </a:solidFill>
                </a:rPr>
                <a:t>(</a:t>
              </a:r>
              <a:r>
                <a:rPr lang="fr-FR" sz="1400" b="1" dirty="0" err="1" smtClean="0">
                  <a:solidFill>
                    <a:srgbClr val="37E600"/>
                  </a:solidFill>
                </a:rPr>
                <a:t>cohésine</a:t>
              </a:r>
              <a:r>
                <a:rPr lang="fr-FR" sz="1400" b="1" dirty="0" smtClean="0">
                  <a:solidFill>
                    <a:srgbClr val="37E600"/>
                  </a:solidFill>
                </a:rPr>
                <a:t>)</a:t>
              </a:r>
              <a:endParaRPr lang="fr-FR" sz="1400" b="1" dirty="0">
                <a:solidFill>
                  <a:srgbClr val="37E600"/>
                </a:solidFill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5763144" y="516384"/>
              <a:ext cx="117615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00B050"/>
                  </a:solidFill>
                </a:rPr>
                <a:t>télomères</a:t>
              </a:r>
            </a:p>
          </p:txBody>
        </p:sp>
        <p:sp>
          <p:nvSpPr>
            <p:cNvPr id="7" name="Forme libre 6"/>
            <p:cNvSpPr/>
            <p:nvPr/>
          </p:nvSpPr>
          <p:spPr>
            <a:xfrm>
              <a:off x="4421830" y="706700"/>
              <a:ext cx="608915" cy="386499"/>
            </a:xfrm>
            <a:custGeom>
              <a:avLst/>
              <a:gdLst>
                <a:gd name="connsiteX0" fmla="*/ 15026 w 608915"/>
                <a:gd name="connsiteY0" fmla="*/ 386499 h 386499"/>
                <a:gd name="connsiteX1" fmla="*/ 5599 w 608915"/>
                <a:gd name="connsiteY1" fmla="*/ 254524 h 386499"/>
                <a:gd name="connsiteX2" fmla="*/ 90440 w 608915"/>
                <a:gd name="connsiteY2" fmla="*/ 122549 h 386499"/>
                <a:gd name="connsiteX3" fmla="*/ 335537 w 608915"/>
                <a:gd name="connsiteY3" fmla="*/ 28281 h 386499"/>
                <a:gd name="connsiteX4" fmla="*/ 608915 w 608915"/>
                <a:gd name="connsiteY4" fmla="*/ 0 h 3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915" h="386499">
                  <a:moveTo>
                    <a:pt x="15026" y="386499"/>
                  </a:moveTo>
                  <a:cubicBezTo>
                    <a:pt x="4028" y="342507"/>
                    <a:pt x="-6970" y="298516"/>
                    <a:pt x="5599" y="254524"/>
                  </a:cubicBezTo>
                  <a:cubicBezTo>
                    <a:pt x="18168" y="210532"/>
                    <a:pt x="35450" y="160256"/>
                    <a:pt x="90440" y="122549"/>
                  </a:cubicBezTo>
                  <a:cubicBezTo>
                    <a:pt x="145430" y="84842"/>
                    <a:pt x="249125" y="48706"/>
                    <a:pt x="335537" y="28281"/>
                  </a:cubicBezTo>
                  <a:cubicBezTo>
                    <a:pt x="421949" y="7856"/>
                    <a:pt x="515432" y="3928"/>
                    <a:pt x="608915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 libre 8"/>
            <p:cNvSpPr/>
            <p:nvPr/>
          </p:nvSpPr>
          <p:spPr>
            <a:xfrm>
              <a:off x="4440908" y="5144409"/>
              <a:ext cx="478376" cy="334645"/>
            </a:xfrm>
            <a:custGeom>
              <a:avLst/>
              <a:gdLst>
                <a:gd name="connsiteX0" fmla="*/ 5939 w 524413"/>
                <a:gd name="connsiteY0" fmla="*/ 0 h 284899"/>
                <a:gd name="connsiteX1" fmla="*/ 24793 w 524413"/>
                <a:gd name="connsiteY1" fmla="*/ 131976 h 284899"/>
                <a:gd name="connsiteX2" fmla="*/ 203902 w 524413"/>
                <a:gd name="connsiteY2" fmla="*/ 263951 h 284899"/>
                <a:gd name="connsiteX3" fmla="*/ 524413 w 524413"/>
                <a:gd name="connsiteY3" fmla="*/ 282805 h 284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413" h="284899">
                  <a:moveTo>
                    <a:pt x="5939" y="0"/>
                  </a:moveTo>
                  <a:cubicBezTo>
                    <a:pt x="-1131" y="43992"/>
                    <a:pt x="-8201" y="87984"/>
                    <a:pt x="24793" y="131976"/>
                  </a:cubicBezTo>
                  <a:cubicBezTo>
                    <a:pt x="57787" y="175968"/>
                    <a:pt x="120632" y="238813"/>
                    <a:pt x="203902" y="263951"/>
                  </a:cubicBezTo>
                  <a:cubicBezTo>
                    <a:pt x="287172" y="289089"/>
                    <a:pt x="405792" y="285947"/>
                    <a:pt x="524413" y="282805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4043843" y="2461431"/>
              <a:ext cx="377987" cy="369332"/>
            </a:xfrm>
            <a:prstGeom prst="ellipse">
              <a:avLst/>
            </a:prstGeom>
            <a:noFill/>
            <a:ln w="762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avec flèche 16"/>
            <p:cNvCxnSpPr>
              <a:stCxn id="21" idx="3"/>
            </p:cNvCxnSpPr>
            <p:nvPr/>
          </p:nvCxnSpPr>
          <p:spPr>
            <a:xfrm flipV="1">
              <a:off x="2567857" y="2692265"/>
              <a:ext cx="1032379" cy="107721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Accolade ouvrante 38"/>
          <p:cNvSpPr/>
          <p:nvPr/>
        </p:nvSpPr>
        <p:spPr>
          <a:xfrm rot="16200000">
            <a:off x="4276301" y="2626026"/>
            <a:ext cx="732306" cy="6082671"/>
          </a:xfrm>
          <a:prstGeom prst="leftBrace">
            <a:avLst>
              <a:gd name="adj1" fmla="val 108210"/>
              <a:gd name="adj2" fmla="val 5067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3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89221" y="3013502"/>
            <a:ext cx="6165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1.1 </a:t>
            </a:r>
            <a:r>
              <a:rPr lang="fr-FR" sz="2400" b="1" dirty="0">
                <a:solidFill>
                  <a:srgbClr val="FF0000"/>
                </a:solidFill>
              </a:rPr>
              <a:t>Nature chimique du </a:t>
            </a:r>
            <a:r>
              <a:rPr lang="fr-FR" sz="2400" b="1" dirty="0" smtClean="0">
                <a:solidFill>
                  <a:srgbClr val="FF0000"/>
                </a:solidFill>
              </a:rPr>
              <a:t>chromosome: rappels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7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1655676" y="1340768"/>
            <a:ext cx="5832648" cy="3526651"/>
            <a:chOff x="1691680" y="1556792"/>
            <a:chExt cx="5832648" cy="3526651"/>
          </a:xfrm>
        </p:grpSpPr>
        <p:grpSp>
          <p:nvGrpSpPr>
            <p:cNvPr id="5" name="Groupe 4"/>
            <p:cNvGrpSpPr/>
            <p:nvPr/>
          </p:nvGrpSpPr>
          <p:grpSpPr>
            <a:xfrm>
              <a:off x="1691680" y="1556792"/>
              <a:ext cx="2088232" cy="3526651"/>
              <a:chOff x="1115616" y="764704"/>
              <a:chExt cx="2088232" cy="3526651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616" y="764704"/>
                <a:ext cx="2088232" cy="285674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" name="ZoneTexte 3"/>
              <p:cNvSpPr txBox="1"/>
              <p:nvPr/>
            </p:nvSpPr>
            <p:spPr>
              <a:xfrm>
                <a:off x="1115616" y="3645024"/>
                <a:ext cx="20882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/>
                  <a:t>Friedrich Miescher        er 1844-1895</a:t>
                </a:r>
                <a:endParaRPr lang="fr-FR" dirty="0"/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3995936" y="2708920"/>
              <a:ext cx="35283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1867: il découvre dans le noyau une substance riche en </a:t>
              </a:r>
              <a:r>
                <a:rPr lang="fr-FR" b="1" dirty="0" smtClean="0">
                  <a:solidFill>
                    <a:srgbClr val="FF0000"/>
                  </a:solidFill>
                </a:rPr>
                <a:t>phosphore</a:t>
              </a:r>
              <a:r>
                <a:rPr lang="fr-FR" b="1" dirty="0" smtClean="0"/>
                <a:t> </a:t>
              </a:r>
              <a:r>
                <a:rPr lang="fr-FR" dirty="0" smtClean="0"/>
                <a:t>qu’il appelle la nucléine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870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470169" y="548680"/>
            <a:ext cx="8203662" cy="5784833"/>
            <a:chOff x="611560" y="548680"/>
            <a:chExt cx="8203662" cy="5784833"/>
          </a:xfrm>
        </p:grpSpPr>
        <p:grpSp>
          <p:nvGrpSpPr>
            <p:cNvPr id="6" name="Groupe 5"/>
            <p:cNvGrpSpPr/>
            <p:nvPr/>
          </p:nvGrpSpPr>
          <p:grpSpPr>
            <a:xfrm>
              <a:off x="611560" y="548680"/>
              <a:ext cx="2376264" cy="4081810"/>
              <a:chOff x="1943708" y="1164614"/>
              <a:chExt cx="2376264" cy="4081810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3728" y="1164614"/>
                <a:ext cx="2016224" cy="28353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1943708" y="3999929"/>
                <a:ext cx="2376264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Albrecht </a:t>
                </a:r>
                <a:r>
                  <a:rPr lang="fr-FR" dirty="0" smtClean="0"/>
                  <a:t>Kossel</a:t>
                </a:r>
              </a:p>
              <a:p>
                <a:pPr algn="ctr"/>
                <a:r>
                  <a:rPr lang="fr-FR" dirty="0" smtClean="0"/>
                  <a:t>1863-1927</a:t>
                </a:r>
              </a:p>
              <a:p>
                <a:pPr algn="ctr"/>
                <a:endParaRPr lang="fr-FR" sz="400" dirty="0" smtClean="0"/>
              </a:p>
              <a:p>
                <a:pPr algn="ctr"/>
                <a:r>
                  <a:rPr lang="fr-FR" sz="1600" dirty="0" smtClean="0"/>
                  <a:t>Prix </a:t>
                </a:r>
                <a:r>
                  <a:rPr lang="fr-FR" sz="1600" dirty="0"/>
                  <a:t>N</a:t>
                </a:r>
                <a:r>
                  <a:rPr lang="fr-FR" sz="1600" dirty="0" smtClean="0"/>
                  <a:t>obel de Médecine 1910</a:t>
                </a:r>
                <a:endParaRPr lang="fr-FR" sz="1600" dirty="0"/>
              </a:p>
            </p:txBody>
          </p:sp>
        </p:grpSp>
        <p:sp>
          <p:nvSpPr>
            <p:cNvPr id="8" name="ZoneTexte 7"/>
            <p:cNvSpPr txBox="1"/>
            <p:nvPr/>
          </p:nvSpPr>
          <p:spPr>
            <a:xfrm>
              <a:off x="3651273" y="1124744"/>
              <a:ext cx="4500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1878: </a:t>
              </a:r>
              <a:r>
                <a:rPr lang="fr-FR" dirty="0" smtClean="0"/>
                <a:t>il découvre les acides nucléiques et les bases nucléiques A,T,G,C, </a:t>
              </a:r>
              <a:r>
                <a:rPr lang="fr-FR" dirty="0" err="1" smtClean="0"/>
                <a:t>etU</a:t>
              </a:r>
              <a:endParaRPr lang="fr-FR" dirty="0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2204864"/>
              <a:ext cx="5827398" cy="2608600"/>
            </a:xfrm>
            <a:prstGeom prst="rect">
              <a:avLst/>
            </a:prstGeom>
          </p:spPr>
        </p:pic>
        <p:pic>
          <p:nvPicPr>
            <p:cNvPr id="11" name="Image 10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4630490"/>
              <a:ext cx="1163556" cy="1703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143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539552" y="476672"/>
            <a:ext cx="8098612" cy="5387677"/>
            <a:chOff x="683568" y="548680"/>
            <a:chExt cx="8098612" cy="5387677"/>
          </a:xfrm>
        </p:grpSpPr>
        <p:grpSp>
          <p:nvGrpSpPr>
            <p:cNvPr id="6" name="Groupe 5"/>
            <p:cNvGrpSpPr/>
            <p:nvPr/>
          </p:nvGrpSpPr>
          <p:grpSpPr>
            <a:xfrm>
              <a:off x="683568" y="548680"/>
              <a:ext cx="1944216" cy="3365539"/>
              <a:chOff x="827584" y="1412776"/>
              <a:chExt cx="2335190" cy="4173515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584" y="1412776"/>
                <a:ext cx="2335190" cy="34184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843051" y="4831234"/>
                <a:ext cx="2304256" cy="755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/>
                  <a:t>Phoebus</a:t>
                </a:r>
                <a:r>
                  <a:rPr lang="fr-FR" dirty="0" smtClean="0"/>
                  <a:t> LEVENE</a:t>
                </a:r>
              </a:p>
              <a:p>
                <a:pPr algn="ctr"/>
                <a:r>
                  <a:rPr lang="fr-FR" dirty="0" smtClean="0"/>
                  <a:t>1869-1940</a:t>
                </a:r>
                <a:endParaRPr lang="fr-FR" dirty="0"/>
              </a:p>
            </p:txBody>
          </p:sp>
        </p:grpSp>
        <p:sp>
          <p:nvSpPr>
            <p:cNvPr id="8" name="ZoneTexte 7"/>
            <p:cNvSpPr txBox="1"/>
            <p:nvPr/>
          </p:nvSpPr>
          <p:spPr>
            <a:xfrm>
              <a:off x="2843808" y="1242626"/>
              <a:ext cx="559024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b="1" dirty="0" smtClean="0"/>
                <a:t>1929: </a:t>
              </a:r>
              <a:r>
                <a:rPr lang="fr-FR" sz="1600" dirty="0" smtClean="0"/>
                <a:t>il découvre le </a:t>
              </a:r>
              <a:r>
                <a:rPr lang="fr-FR" sz="1600" dirty="0" err="1" smtClean="0"/>
                <a:t>déoxyribose</a:t>
              </a:r>
              <a:r>
                <a:rPr lang="fr-FR" sz="1600" dirty="0" smtClean="0"/>
                <a:t> et démonte que les bases nucléiques sont liées à ce sucre et à 3 phosphates</a:t>
              </a:r>
            </a:p>
            <a:p>
              <a:pPr algn="just"/>
              <a:endParaRPr lang="fr-FR" sz="1200" dirty="0" smtClean="0"/>
            </a:p>
            <a:p>
              <a:pPr lvl="2" algn="just"/>
              <a:r>
                <a:rPr lang="fr-FR" sz="1600" b="1" dirty="0" err="1" smtClean="0"/>
                <a:t>dGMP</a:t>
              </a:r>
              <a:r>
                <a:rPr lang="fr-FR" sz="1600" b="1" dirty="0" smtClean="0"/>
                <a:t> : </a:t>
              </a:r>
              <a:r>
                <a:rPr lang="fr-FR" sz="1600" dirty="0" err="1"/>
                <a:t>déoxyribose</a:t>
              </a:r>
              <a:r>
                <a:rPr lang="fr-FR" sz="1600" dirty="0"/>
                <a:t> </a:t>
              </a:r>
              <a:r>
                <a:rPr lang="fr-FR" sz="1600" dirty="0" smtClean="0"/>
                <a:t>mono </a:t>
              </a:r>
              <a:r>
                <a:rPr lang="fr-FR" sz="1600" dirty="0" err="1" smtClean="0"/>
                <a:t>phophate</a:t>
              </a:r>
              <a:r>
                <a:rPr lang="fr-FR" sz="1600" dirty="0" smtClean="0"/>
                <a:t> </a:t>
              </a:r>
              <a:r>
                <a:rPr lang="fr-FR" sz="1600" b="1" dirty="0" smtClean="0"/>
                <a:t>Guanine</a:t>
              </a:r>
            </a:p>
            <a:p>
              <a:pPr lvl="2" algn="just"/>
              <a:r>
                <a:rPr lang="fr-FR" sz="1600" b="1" dirty="0" err="1" smtClean="0"/>
                <a:t>dCMP</a:t>
              </a:r>
              <a:r>
                <a:rPr lang="fr-FR" sz="1600" b="1" dirty="0" smtClean="0"/>
                <a:t>:  </a:t>
              </a:r>
              <a:r>
                <a:rPr lang="fr-FR" sz="1600" dirty="0" err="1" smtClean="0"/>
                <a:t>déoxyribose</a:t>
              </a:r>
              <a:r>
                <a:rPr lang="fr-FR" sz="1600" dirty="0" smtClean="0"/>
                <a:t> </a:t>
              </a:r>
              <a:r>
                <a:rPr lang="fr-FR" sz="1600" dirty="0"/>
                <a:t>mono </a:t>
              </a:r>
              <a:r>
                <a:rPr lang="fr-FR" sz="1600" dirty="0" err="1" smtClean="0"/>
                <a:t>phophate</a:t>
              </a:r>
              <a:r>
                <a:rPr lang="fr-FR" sz="1600" dirty="0" smtClean="0"/>
                <a:t> </a:t>
              </a:r>
              <a:r>
                <a:rPr lang="fr-FR" sz="1600" b="1" dirty="0" smtClean="0"/>
                <a:t>Cytosine</a:t>
              </a:r>
            </a:p>
            <a:p>
              <a:pPr lvl="2" algn="just"/>
              <a:r>
                <a:rPr lang="fr-FR" sz="1600" b="1" dirty="0" err="1" smtClean="0"/>
                <a:t>dTMP</a:t>
              </a:r>
              <a:r>
                <a:rPr lang="fr-FR" sz="1600" b="1" dirty="0"/>
                <a:t>:  </a:t>
              </a:r>
              <a:r>
                <a:rPr lang="fr-FR" sz="1600" dirty="0" err="1"/>
                <a:t>déoxyribose</a:t>
              </a:r>
              <a:r>
                <a:rPr lang="fr-FR" sz="1600" dirty="0"/>
                <a:t> mono </a:t>
              </a:r>
              <a:r>
                <a:rPr lang="fr-FR" sz="1600" dirty="0" err="1" smtClean="0"/>
                <a:t>phophate</a:t>
              </a:r>
              <a:r>
                <a:rPr lang="fr-FR" sz="1600" dirty="0" smtClean="0"/>
                <a:t> </a:t>
              </a:r>
              <a:r>
                <a:rPr lang="fr-FR" sz="1600" b="1" dirty="0" smtClean="0"/>
                <a:t>Thymine</a:t>
              </a:r>
            </a:p>
            <a:p>
              <a:pPr lvl="2" algn="just"/>
              <a:r>
                <a:rPr lang="fr-FR" sz="1600" b="1" dirty="0" err="1" smtClean="0"/>
                <a:t>dAMP</a:t>
              </a:r>
              <a:r>
                <a:rPr lang="fr-FR" sz="1600" b="1" dirty="0"/>
                <a:t>:  </a:t>
              </a:r>
              <a:r>
                <a:rPr lang="fr-FR" sz="1600" dirty="0" err="1"/>
                <a:t>déoxyribose</a:t>
              </a:r>
              <a:r>
                <a:rPr lang="fr-FR" sz="1600" dirty="0"/>
                <a:t> mono </a:t>
              </a:r>
              <a:r>
                <a:rPr lang="fr-FR" sz="1600" dirty="0" err="1" smtClean="0"/>
                <a:t>phophate</a:t>
              </a:r>
              <a:r>
                <a:rPr lang="fr-FR" sz="1600" dirty="0" smtClean="0"/>
                <a:t> </a:t>
              </a:r>
              <a:r>
                <a:rPr lang="fr-FR" sz="1600" b="1" dirty="0" smtClean="0"/>
                <a:t>Adénine</a:t>
              </a:r>
              <a:endParaRPr lang="fr-FR" sz="1600" b="1" dirty="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680" y="3717032"/>
              <a:ext cx="6286500" cy="2219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4" name="ZoneTexte 13"/>
          <p:cNvSpPr txBox="1"/>
          <p:nvPr/>
        </p:nvSpPr>
        <p:spPr>
          <a:xfrm>
            <a:off x="1367644" y="616530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ADN : acide </a:t>
            </a:r>
            <a:r>
              <a:rPr lang="fr-FR" sz="2000" b="1" dirty="0" err="1" smtClean="0">
                <a:solidFill>
                  <a:srgbClr val="FF0000"/>
                </a:solidFill>
              </a:rPr>
              <a:t>déoxyribonucléique</a:t>
            </a:r>
            <a:r>
              <a:rPr lang="fr-FR" sz="2000" b="1" dirty="0" smtClean="0">
                <a:solidFill>
                  <a:srgbClr val="FF0000"/>
                </a:solidFill>
              </a:rPr>
              <a:t>  ARN: acide ribonucléique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1439652" y="1052736"/>
            <a:ext cx="6264695" cy="5149469"/>
            <a:chOff x="1035679" y="925513"/>
            <a:chExt cx="6644152" cy="5672239"/>
          </a:xfrm>
        </p:grpSpPr>
        <p:pic>
          <p:nvPicPr>
            <p:cNvPr id="2" name="Image 1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6269" y="980728"/>
              <a:ext cx="6071937" cy="4176464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456269" y="1052736"/>
              <a:ext cx="2395651" cy="324036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187307" y="4222829"/>
              <a:ext cx="2735671" cy="10170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b="1" dirty="0"/>
            </a:p>
            <a:p>
              <a:pPr algn="ctr"/>
              <a:r>
                <a:rPr lang="fr-FR" dirty="0" err="1"/>
                <a:t>Rosalind</a:t>
              </a:r>
              <a:r>
                <a:rPr lang="fr-FR" dirty="0"/>
                <a:t> FRANKLIN</a:t>
              </a:r>
            </a:p>
            <a:p>
              <a:pPr algn="ctr"/>
              <a:r>
                <a:rPr lang="fr-FR" dirty="0"/>
                <a:t> </a:t>
              </a:r>
              <a:r>
                <a:rPr lang="fr-FR" dirty="0" smtClean="0"/>
                <a:t>1920-1958</a:t>
              </a:r>
              <a:endParaRPr lang="fr-FR" dirty="0"/>
            </a:p>
          </p:txBody>
        </p:sp>
        <p:pic>
          <p:nvPicPr>
            <p:cNvPr id="2052" name="Picture 4" descr="http://upload.wikimedia.org/wikipedia/en/9/97/Rosalind_Frankli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429" y="925513"/>
              <a:ext cx="2669279" cy="34221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4355976" y="5195559"/>
              <a:ext cx="28803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824929" y="4510861"/>
              <a:ext cx="3529200" cy="7119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lvl="1" algn="ctr"/>
              <a:r>
                <a:rPr lang="fr-FR" dirty="0"/>
                <a:t>Radiographie par diffraction </a:t>
              </a:r>
            </a:p>
            <a:p>
              <a:pPr algn="ctr"/>
              <a:r>
                <a:rPr lang="fr-FR" dirty="0"/>
                <a:t>       de </a:t>
              </a:r>
              <a:r>
                <a:rPr lang="fr-FR" dirty="0" smtClean="0"/>
                <a:t>rayons </a:t>
              </a:r>
              <a:r>
                <a:rPr lang="fr-FR" dirty="0"/>
                <a:t>X de l’ADN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035679" y="5580686"/>
              <a:ext cx="6644152" cy="101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En travaillant sur l’ADN du MTV (virus de la mosaïque du tabac) elle </a:t>
              </a:r>
              <a:r>
                <a:rPr lang="fr-FR" dirty="0"/>
                <a:t>établit </a:t>
              </a:r>
              <a:r>
                <a:rPr lang="fr-FR" dirty="0" smtClean="0"/>
                <a:t>qu’il existe </a:t>
              </a:r>
              <a:r>
                <a:rPr lang="fr-FR" dirty="0"/>
                <a:t>sous une forme condensée </a:t>
              </a:r>
              <a:r>
                <a:rPr lang="fr-FR" dirty="0" smtClean="0"/>
                <a:t>ou</a:t>
              </a:r>
            </a:p>
            <a:p>
              <a:pPr algn="ctr"/>
              <a:r>
                <a:rPr lang="fr-FR" dirty="0" smtClean="0"/>
                <a:t> </a:t>
              </a:r>
              <a:r>
                <a:rPr lang="fr-FR" dirty="0"/>
                <a:t>étirée </a:t>
              </a:r>
              <a:r>
                <a:rPr lang="fr-FR" dirty="0" smtClean="0"/>
                <a:t>et </a:t>
              </a:r>
              <a:r>
                <a:rPr lang="fr-FR" dirty="0"/>
                <a:t>qu’il a une forme hélicoïdale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0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E821A074-490E-4A16-A2DC-CA75FDC35D31}"/>
              </a:ext>
            </a:extLst>
          </p:cNvPr>
          <p:cNvGrpSpPr/>
          <p:nvPr/>
        </p:nvGrpSpPr>
        <p:grpSpPr>
          <a:xfrm>
            <a:off x="240763" y="579949"/>
            <a:ext cx="8687337" cy="4957555"/>
            <a:chOff x="251520" y="615640"/>
            <a:chExt cx="8687337" cy="4957555"/>
          </a:xfrm>
        </p:grpSpPr>
        <p:pic>
          <p:nvPicPr>
            <p:cNvPr id="4" name="Picture 2" descr="http://files.police-scientifique2012.webnode.fr/200000041-72a01739b3/3nocr-adn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656" y="615640"/>
              <a:ext cx="4125201" cy="495755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e 2"/>
            <p:cNvGrpSpPr/>
            <p:nvPr/>
          </p:nvGrpSpPr>
          <p:grpSpPr>
            <a:xfrm>
              <a:off x="251520" y="1334237"/>
              <a:ext cx="4451602" cy="4189526"/>
              <a:chOff x="425173" y="2128021"/>
              <a:chExt cx="4377409" cy="420006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173" y="2128021"/>
                <a:ext cx="4377409" cy="328510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ZoneTexte 1"/>
              <p:cNvSpPr txBox="1"/>
              <p:nvPr/>
            </p:nvSpPr>
            <p:spPr>
              <a:xfrm>
                <a:off x="1062444" y="5464147"/>
                <a:ext cx="2903123" cy="86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Watson et Crick  </a:t>
                </a:r>
              </a:p>
              <a:p>
                <a:pPr algn="ctr"/>
                <a:r>
                  <a:rPr lang="fr-FR" dirty="0"/>
                  <a:t>1953</a:t>
                </a:r>
              </a:p>
              <a:p>
                <a:pPr algn="ctr"/>
                <a:r>
                  <a:rPr lang="fr-FR" sz="1400" dirty="0"/>
                  <a:t>Prix Nobel de Physiologie-Médecine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7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715991" y="1268760"/>
            <a:ext cx="7712018" cy="3908762"/>
            <a:chOff x="244358" y="836712"/>
            <a:chExt cx="7712018" cy="3908762"/>
          </a:xfrm>
        </p:grpSpPr>
        <p:sp>
          <p:nvSpPr>
            <p:cNvPr id="2" name="ZoneTexte 1"/>
            <p:cNvSpPr txBox="1"/>
            <p:nvPr/>
          </p:nvSpPr>
          <p:spPr>
            <a:xfrm>
              <a:off x="244358" y="836712"/>
              <a:ext cx="7712018" cy="390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/>
                <a:t>Structure de l’ADN</a:t>
              </a:r>
            </a:p>
            <a:p>
              <a:pPr algn="ctr"/>
              <a:endParaRPr lang="fr-FR" sz="1600" b="1" dirty="0" smtClean="0"/>
            </a:p>
            <a:p>
              <a:pPr algn="ctr"/>
              <a:r>
                <a:rPr lang="fr-FR" sz="2400" b="1" dirty="0" smtClean="0"/>
                <a:t> cours BIOC201 (Biochimie structurale) de Christiane Gallet</a:t>
              </a:r>
            </a:p>
            <a:p>
              <a:pPr algn="ctr"/>
              <a:r>
                <a:rPr lang="fr-FR" dirty="0" smtClean="0"/>
                <a:t>Biochimie </a:t>
              </a:r>
              <a:r>
                <a:rPr lang="fr-FR" dirty="0"/>
                <a:t>Structurale des acides </a:t>
              </a:r>
              <a:r>
                <a:rPr lang="fr-FR" dirty="0" smtClean="0"/>
                <a:t>nucléiques</a:t>
              </a:r>
              <a:endParaRPr lang="fr-FR" sz="2400" dirty="0"/>
            </a:p>
            <a:p>
              <a:pPr algn="just"/>
              <a:endParaRPr lang="fr-FR" sz="2400" b="1" dirty="0" smtClean="0"/>
            </a:p>
            <a:p>
              <a:pPr marL="457200" indent="-457200" algn="just">
                <a:buFontTx/>
                <a:buChar char="-"/>
              </a:pPr>
              <a:endParaRPr lang="fr-FR" sz="2400" b="1" dirty="0" smtClean="0"/>
            </a:p>
            <a:p>
              <a:pPr marL="457200" indent="-457200" algn="just">
                <a:buFontTx/>
                <a:buChar char="-"/>
              </a:pPr>
              <a:endParaRPr lang="fr-FR" sz="2400" b="1" dirty="0" smtClean="0"/>
            </a:p>
            <a:p>
              <a:pPr marL="457200" indent="-457200" algn="just">
                <a:buFontTx/>
                <a:buChar char="-"/>
              </a:pPr>
              <a:endParaRPr lang="fr-FR" sz="2400" b="1" dirty="0" smtClean="0"/>
            </a:p>
            <a:p>
              <a:pPr algn="just"/>
              <a:endParaRPr lang="fr-FR" b="1" dirty="0" smtClean="0"/>
            </a:p>
            <a:p>
              <a:pPr algn="just"/>
              <a:endParaRPr lang="fr-FR" sz="1400" b="1" dirty="0" smtClean="0"/>
            </a:p>
            <a:p>
              <a:pPr algn="just"/>
              <a:endParaRPr lang="fr-FR" sz="2800" b="1" dirty="0"/>
            </a:p>
          </p:txBody>
        </p:sp>
        <p:pic>
          <p:nvPicPr>
            <p:cNvPr id="3" name="Image 2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3060" y="2636912"/>
              <a:ext cx="1614613" cy="1800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1449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1" y="260648"/>
            <a:ext cx="9252743" cy="59766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016721" y="4581128"/>
            <a:ext cx="206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c</a:t>
            </a:r>
            <a:r>
              <a:rPr lang="fr-FR" sz="1200" dirty="0" smtClean="0">
                <a:solidFill>
                  <a:schemeClr val="bg1">
                    <a:lumMod val="75000"/>
                  </a:schemeClr>
                </a:solidFill>
              </a:rPr>
              <a:t>hromatide</a:t>
            </a:r>
          </a:p>
          <a:p>
            <a:pPr algn="ctr"/>
            <a:r>
              <a:rPr lang="fr-FR" sz="1200" dirty="0" smtClean="0">
                <a:solidFill>
                  <a:schemeClr val="bg1">
                    <a:lumMod val="75000"/>
                  </a:schemeClr>
                </a:solidFill>
              </a:rPr>
              <a:t>(collier de perles)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51495" y="368102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>
                    <a:lumMod val="75000"/>
                  </a:schemeClr>
                </a:solidFill>
              </a:rPr>
              <a:t>histones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5051494" y="5104246"/>
            <a:ext cx="0" cy="340978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59" y="5529303"/>
            <a:ext cx="2388669" cy="1328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482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755F6286-13DC-42E3-954C-FE6C77CF82F0}"/>
              </a:ext>
            </a:extLst>
          </p:cNvPr>
          <p:cNvGrpSpPr/>
          <p:nvPr/>
        </p:nvGrpSpPr>
        <p:grpSpPr>
          <a:xfrm>
            <a:off x="2267724" y="1669926"/>
            <a:ext cx="4608552" cy="4824536"/>
            <a:chOff x="3384057" y="3168385"/>
            <a:chExt cx="2781428" cy="2982584"/>
          </a:xfrm>
        </p:grpSpPr>
        <p:grpSp>
          <p:nvGrpSpPr>
            <p:cNvPr id="6" name="Groupe 5"/>
            <p:cNvGrpSpPr/>
            <p:nvPr/>
          </p:nvGrpSpPr>
          <p:grpSpPr>
            <a:xfrm>
              <a:off x="3384057" y="3168385"/>
              <a:ext cx="2781428" cy="2982584"/>
              <a:chOff x="3304777" y="2872190"/>
              <a:chExt cx="3420594" cy="3650643"/>
            </a:xfrm>
          </p:grpSpPr>
          <p:grpSp>
            <p:nvGrpSpPr>
              <p:cNvPr id="8" name="Groupe 7"/>
              <p:cNvGrpSpPr/>
              <p:nvPr/>
            </p:nvGrpSpPr>
            <p:grpSpPr>
              <a:xfrm>
                <a:off x="3304777" y="2872190"/>
                <a:ext cx="3420594" cy="3650643"/>
                <a:chOff x="3304777" y="2872190"/>
                <a:chExt cx="3420594" cy="3650643"/>
              </a:xfrm>
            </p:grpSpPr>
            <p:grpSp>
              <p:nvGrpSpPr>
                <p:cNvPr id="10" name="Groupe 9"/>
                <p:cNvGrpSpPr/>
                <p:nvPr/>
              </p:nvGrpSpPr>
              <p:grpSpPr>
                <a:xfrm>
                  <a:off x="3368966" y="2872190"/>
                  <a:ext cx="3356405" cy="3650643"/>
                  <a:chOff x="3368966" y="2872190"/>
                  <a:chExt cx="3356405" cy="3650643"/>
                </a:xfrm>
              </p:grpSpPr>
              <p:grpSp>
                <p:nvGrpSpPr>
                  <p:cNvPr id="12" name="Groupe 11"/>
                  <p:cNvGrpSpPr/>
                  <p:nvPr/>
                </p:nvGrpSpPr>
                <p:grpSpPr>
                  <a:xfrm>
                    <a:off x="3368966" y="2872190"/>
                    <a:ext cx="3356405" cy="3650643"/>
                    <a:chOff x="3368966" y="2872190"/>
                    <a:chExt cx="3356405" cy="3650643"/>
                  </a:xfrm>
                </p:grpSpPr>
                <p:grpSp>
                  <p:nvGrpSpPr>
                    <p:cNvPr id="14" name="Groupe 13"/>
                    <p:cNvGrpSpPr/>
                    <p:nvPr/>
                  </p:nvGrpSpPr>
                  <p:grpSpPr>
                    <a:xfrm>
                      <a:off x="3368966" y="2872190"/>
                      <a:ext cx="3356405" cy="3650643"/>
                      <a:chOff x="2365815" y="2779868"/>
                      <a:chExt cx="3356405" cy="3650643"/>
                    </a:xfrm>
                  </p:grpSpPr>
                  <p:grpSp>
                    <p:nvGrpSpPr>
                      <p:cNvPr id="16" name="Groupe 15"/>
                      <p:cNvGrpSpPr/>
                      <p:nvPr/>
                    </p:nvGrpSpPr>
                    <p:grpSpPr>
                      <a:xfrm>
                        <a:off x="2396231" y="2779868"/>
                        <a:ext cx="3325989" cy="3650643"/>
                        <a:chOff x="3450797" y="2623707"/>
                        <a:chExt cx="3325989" cy="3650643"/>
                      </a:xfrm>
                    </p:grpSpPr>
                    <p:pic>
                      <p:nvPicPr>
                        <p:cNvPr id="18" name="Picture 2" descr="Résultat de recherche d'images pour &quot;transcription et traduction de l'adn&quot;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3">
                                  <a14:imgEffect>
                                    <a14:sharpenSoften amount="50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0797" y="2623707"/>
                          <a:ext cx="3265914" cy="36506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sp>
                      <p:nvSpPr>
                        <p:cNvPr id="19" name="Triangle isocèle 18"/>
                        <p:cNvSpPr/>
                        <p:nvPr/>
                      </p:nvSpPr>
                      <p:spPr>
                        <a:xfrm rot="5400000" flipV="1">
                          <a:off x="5899597" y="3105231"/>
                          <a:ext cx="765466" cy="988913"/>
                        </a:xfrm>
                        <a:prstGeom prst="triangle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</p:grpSp>
                  <p:sp>
                    <p:nvSpPr>
                      <p:cNvPr id="17" name="Rectangle 16"/>
                      <p:cNvSpPr/>
                      <p:nvPr/>
                    </p:nvSpPr>
                    <p:spPr>
                      <a:xfrm>
                        <a:off x="2365815" y="4872009"/>
                        <a:ext cx="1080120" cy="47474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sp>
                  <p:nvSpPr>
                    <p:cNvPr id="15" name="Rectangle 14"/>
                    <p:cNvSpPr/>
                    <p:nvPr/>
                  </p:nvSpPr>
                  <p:spPr>
                    <a:xfrm>
                      <a:off x="5438515" y="5889094"/>
                      <a:ext cx="1080120" cy="4747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</p:grpSp>
              <p:sp>
                <p:nvSpPr>
                  <p:cNvPr id="13" name="Rectangle à coins arrondis 12"/>
                  <p:cNvSpPr/>
                  <p:nvPr/>
                </p:nvSpPr>
                <p:spPr>
                  <a:xfrm>
                    <a:off x="4024019" y="3626442"/>
                    <a:ext cx="942622" cy="708334"/>
                  </a:xfrm>
                  <a:prstGeom prst="roundRect">
                    <a:avLst/>
                  </a:prstGeom>
                  <a:gradFill flip="none" rotWithShape="1">
                    <a:gsLst>
                      <a:gs pos="3000">
                        <a:srgbClr val="A7FFA7"/>
                      </a:gs>
                      <a:gs pos="100000">
                        <a:schemeClr val="bg1"/>
                      </a:gs>
                      <a:gs pos="72000">
                        <a:schemeClr val="bg1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1" name="ZoneTexte 10"/>
                <p:cNvSpPr txBox="1"/>
                <p:nvPr/>
              </p:nvSpPr>
              <p:spPr>
                <a:xfrm>
                  <a:off x="3304777" y="3743428"/>
                  <a:ext cx="1297137" cy="274284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dirty="0" smtClean="0">
                      <a:solidFill>
                        <a:srgbClr val="FF0000"/>
                      </a:solidFill>
                    </a:rPr>
                    <a:t>TRANSCRIPTION</a:t>
                  </a:r>
                  <a:endParaRPr lang="fr-FR" sz="140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9" name="Ellipse 8"/>
              <p:cNvSpPr/>
              <p:nvPr/>
            </p:nvSpPr>
            <p:spPr>
              <a:xfrm>
                <a:off x="3780537" y="5814279"/>
                <a:ext cx="864096" cy="66941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185343" y="5749349"/>
              <a:ext cx="878291" cy="387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2538184" y="4378694"/>
            <a:ext cx="1684525" cy="362482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TRADUCTION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91403" y="5656939"/>
            <a:ext cx="1058117" cy="246221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4D4D4D"/>
                </a:solidFill>
                <a:latin typeface="Arial Black" pitchFamily="34" charset="0"/>
              </a:rPr>
              <a:t>protéine</a:t>
            </a:r>
            <a:endParaRPr lang="fr-FR" sz="1000" b="1" dirty="0">
              <a:solidFill>
                <a:srgbClr val="4D4D4D"/>
              </a:solidFill>
              <a:latin typeface="Arial Black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763069" y="671125"/>
            <a:ext cx="5256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ADN,</a:t>
            </a:r>
          </a:p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Replication</a:t>
            </a:r>
            <a:r>
              <a:rPr lang="fr-FR" sz="2000" b="1" dirty="0" smtClean="0">
                <a:solidFill>
                  <a:srgbClr val="FF0000"/>
                </a:solidFill>
              </a:rPr>
              <a:t>, transcription, traduction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2060848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sz="5400" b="1" dirty="0" smtClean="0">
                <a:solidFill>
                  <a:srgbClr val="FF0000"/>
                </a:solidFill>
              </a:rPr>
              <a:t>III- Chromosomes:</a:t>
            </a:r>
          </a:p>
          <a:p>
            <a:pPr algn="ctr" eaLnBrk="1" hangingPunct="1"/>
            <a:r>
              <a:rPr lang="fr-FR" sz="5400" b="1" dirty="0" smtClean="0">
                <a:solidFill>
                  <a:srgbClr val="FF0000"/>
                </a:solidFill>
              </a:rPr>
              <a:t>Structures dynamiques</a:t>
            </a:r>
            <a:endParaRPr lang="fr-FR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3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143508" y="1209526"/>
            <a:ext cx="8856984" cy="4523730"/>
            <a:chOff x="143508" y="-256182"/>
            <a:chExt cx="8856984" cy="4523730"/>
          </a:xfrm>
        </p:grpSpPr>
        <p:grpSp>
          <p:nvGrpSpPr>
            <p:cNvPr id="5" name="Groupe 4"/>
            <p:cNvGrpSpPr/>
            <p:nvPr/>
          </p:nvGrpSpPr>
          <p:grpSpPr>
            <a:xfrm>
              <a:off x="143508" y="-256182"/>
              <a:ext cx="8856984" cy="3168885"/>
              <a:chOff x="107504" y="-256182"/>
              <a:chExt cx="8874224" cy="3168885"/>
            </a:xfrm>
          </p:grpSpPr>
          <p:sp>
            <p:nvSpPr>
              <p:cNvPr id="2" name="ZoneTexte 1"/>
              <p:cNvSpPr txBox="1"/>
              <p:nvPr/>
            </p:nvSpPr>
            <p:spPr>
              <a:xfrm>
                <a:off x="107504" y="-256182"/>
                <a:ext cx="8874224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fr-FR" b="1" dirty="0" smtClean="0"/>
              </a:p>
              <a:p>
                <a:pPr algn="ctr"/>
                <a:endParaRPr lang="fr-FR" sz="1400" b="1" dirty="0" smtClean="0"/>
              </a:p>
              <a:p>
                <a:pPr algn="ctr"/>
                <a:r>
                  <a:rPr lang="fr-FR" sz="2400" b="1" dirty="0" smtClean="0"/>
                  <a:t>cours GENE402 (Biologie Moléculaire et Génétique)</a:t>
                </a:r>
              </a:p>
              <a:p>
                <a:pPr algn="ctr"/>
                <a:r>
                  <a:rPr lang="fr-FR" sz="2400" b="1" dirty="0" smtClean="0"/>
                  <a:t>Nicolas Dubois</a:t>
                </a:r>
              </a:p>
              <a:p>
                <a:pPr algn="ctr"/>
                <a:endParaRPr lang="fr-FR" sz="2400" b="1" dirty="0" smtClean="0"/>
              </a:p>
              <a:p>
                <a:pPr algn="ctr"/>
                <a:endParaRPr lang="fr-FR" sz="2800" b="1" dirty="0"/>
              </a:p>
            </p:txBody>
          </p:sp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7431" y="1428112"/>
                <a:ext cx="1484591" cy="148459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3" name="ZoneTexte 2"/>
            <p:cNvSpPr txBox="1"/>
            <p:nvPr/>
          </p:nvSpPr>
          <p:spPr>
            <a:xfrm>
              <a:off x="1979712" y="3344218"/>
              <a:ext cx="51845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Duplication de l'ADN, Transcription de l'ADN en ARN et traduction des ARNm : synthèse des protéines</a:t>
              </a:r>
              <a:endParaRPr lang="fr-FR" sz="3200" b="1" dirty="0"/>
            </a:p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3003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332656"/>
            <a:ext cx="806489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	Je vous recommande quelques vidéos sur </a:t>
            </a:r>
            <a:r>
              <a:rPr lang="fr-FR" dirty="0" err="1" smtClean="0"/>
              <a:t>Youtube</a:t>
            </a:r>
            <a:r>
              <a:rPr lang="fr-FR" dirty="0"/>
              <a:t> </a:t>
            </a:r>
            <a:r>
              <a:rPr lang="fr-FR" dirty="0" smtClean="0"/>
              <a:t>qui peuvent vous aider à comprendre ces mécanismes:</a:t>
            </a:r>
          </a:p>
          <a:p>
            <a:pPr algn="just"/>
            <a:endParaRPr lang="fr-FR" dirty="0"/>
          </a:p>
          <a:p>
            <a:pPr algn="just"/>
            <a:r>
              <a:rPr lang="fr-FR" b="1" dirty="0" smtClean="0"/>
              <a:t>Réplication:</a:t>
            </a:r>
          </a:p>
          <a:p>
            <a:pPr algn="just"/>
            <a:r>
              <a:rPr lang="fr-FR" dirty="0">
                <a:hlinkClick r:id="rId3"/>
              </a:rPr>
              <a:t>https://</a:t>
            </a:r>
            <a:r>
              <a:rPr lang="fr-FR" dirty="0" smtClean="0">
                <a:hlinkClick r:id="rId3"/>
              </a:rPr>
              <a:t>www.youtube.com/watch?v=1je9pMgzD-s</a:t>
            </a:r>
            <a:endParaRPr lang="fr-FR" dirty="0" smtClean="0"/>
          </a:p>
          <a:p>
            <a:pPr algn="just"/>
            <a:r>
              <a:rPr lang="fr-FR" dirty="0">
                <a:hlinkClick r:id="rId4"/>
              </a:rPr>
              <a:t>https://</a:t>
            </a:r>
            <a:r>
              <a:rPr lang="fr-FR" dirty="0" smtClean="0">
                <a:hlinkClick r:id="rId4"/>
              </a:rPr>
              <a:t>www.youtube.com/watch?v=oebogqrX5F4</a:t>
            </a:r>
            <a:r>
              <a:rPr lang="fr-FR" dirty="0" smtClean="0"/>
              <a:t>   etc…</a:t>
            </a:r>
          </a:p>
          <a:p>
            <a:pPr marL="285750" indent="-285750" algn="just">
              <a:buFontTx/>
              <a:buChar char="-"/>
            </a:pPr>
            <a:endParaRPr lang="fr-FR" dirty="0" smtClean="0"/>
          </a:p>
          <a:p>
            <a:pPr algn="just"/>
            <a:r>
              <a:rPr lang="fr-FR" b="1" dirty="0" smtClean="0"/>
              <a:t>Transcription:</a:t>
            </a:r>
          </a:p>
          <a:p>
            <a:pPr algn="just"/>
            <a:r>
              <a:rPr lang="fr-FR" dirty="0" smtClean="0">
                <a:hlinkClick r:id="rId5"/>
              </a:rPr>
              <a:t>https</a:t>
            </a:r>
            <a:r>
              <a:rPr lang="fr-FR" dirty="0">
                <a:hlinkClick r:id="rId5"/>
              </a:rPr>
              <a:t>://</a:t>
            </a:r>
            <a:r>
              <a:rPr lang="fr-FR" dirty="0" smtClean="0">
                <a:hlinkClick r:id="rId5"/>
              </a:rPr>
              <a:t>www.youtube.com/watch?v=VNmR1Fx8a4s</a:t>
            </a:r>
            <a:endParaRPr lang="fr-FR" dirty="0" smtClean="0"/>
          </a:p>
          <a:p>
            <a:pPr algn="just"/>
            <a:r>
              <a:rPr lang="fr-FR" dirty="0" smtClean="0">
                <a:hlinkClick r:id="rId6"/>
              </a:rPr>
              <a:t>https</a:t>
            </a:r>
            <a:r>
              <a:rPr lang="fr-FR" dirty="0">
                <a:hlinkClick r:id="rId6"/>
              </a:rPr>
              <a:t>://www.youtube.com/watch?v=_-</a:t>
            </a:r>
            <a:r>
              <a:rPr lang="fr-FR" dirty="0" smtClean="0">
                <a:hlinkClick r:id="rId6"/>
              </a:rPr>
              <a:t>GvhYeroSY</a:t>
            </a:r>
            <a:r>
              <a:rPr lang="fr-FR" dirty="0" smtClean="0"/>
              <a:t>    etc…</a:t>
            </a:r>
          </a:p>
          <a:p>
            <a:pPr algn="just"/>
            <a:endParaRPr lang="fr-FR" dirty="0"/>
          </a:p>
          <a:p>
            <a:pPr algn="just"/>
            <a:r>
              <a:rPr lang="fr-FR" b="1" dirty="0" smtClean="0"/>
              <a:t>Traduction:</a:t>
            </a:r>
          </a:p>
          <a:p>
            <a:pPr algn="just"/>
            <a:r>
              <a:rPr lang="fr-FR" dirty="0" smtClean="0">
                <a:hlinkClick r:id="rId7"/>
              </a:rPr>
              <a:t>https</a:t>
            </a:r>
            <a:r>
              <a:rPr lang="fr-FR" dirty="0">
                <a:hlinkClick r:id="rId7"/>
              </a:rPr>
              <a:t>://</a:t>
            </a:r>
            <a:r>
              <a:rPr lang="fr-FR" dirty="0" smtClean="0">
                <a:hlinkClick r:id="rId7"/>
              </a:rPr>
              <a:t>www.youtube.com/watch?v=5REsGZQGEZ4</a:t>
            </a:r>
            <a:endParaRPr lang="fr-FR" dirty="0" smtClean="0"/>
          </a:p>
          <a:p>
            <a:pPr algn="just"/>
            <a:r>
              <a:rPr lang="fr-FR" dirty="0">
                <a:hlinkClick r:id="rId8"/>
              </a:rPr>
              <a:t>https://</a:t>
            </a:r>
            <a:r>
              <a:rPr lang="fr-FR" dirty="0" smtClean="0">
                <a:hlinkClick r:id="rId8"/>
              </a:rPr>
              <a:t>www.youtube.com/watch?v=3PzTswEnaCg</a:t>
            </a:r>
            <a:r>
              <a:rPr lang="fr-FR" dirty="0" smtClean="0"/>
              <a:t>  etc…</a:t>
            </a:r>
          </a:p>
          <a:p>
            <a:pPr algn="just"/>
            <a:endParaRPr lang="fr-FR" dirty="0" smtClean="0"/>
          </a:p>
          <a:p>
            <a:pPr algn="just"/>
            <a:r>
              <a:rPr lang="fr-FR" dirty="0" smtClean="0"/>
              <a:t>(désolée pour les pubs quand il y en a ….)</a:t>
            </a:r>
          </a:p>
          <a:p>
            <a:pPr algn="just"/>
            <a:endParaRPr lang="fr-FR" sz="1400" dirty="0"/>
          </a:p>
          <a:p>
            <a:pPr algn="just"/>
            <a:r>
              <a:rPr lang="fr-FR" dirty="0" smtClean="0"/>
              <a:t>	Il y a aussi de très bonnes vidéos sur les mutations, la réparation de l’ADN…</a:t>
            </a:r>
          </a:p>
          <a:p>
            <a:pPr algn="just"/>
            <a:r>
              <a:rPr lang="fr-FR" dirty="0"/>
              <a:t> </a:t>
            </a:r>
            <a:endParaRPr lang="fr-FR" dirty="0" smtClean="0"/>
          </a:p>
          <a:p>
            <a:pPr algn="just"/>
            <a:r>
              <a:rPr lang="fr-FR" dirty="0"/>
              <a:t>	</a:t>
            </a:r>
            <a:r>
              <a:rPr lang="fr-FR" dirty="0" smtClean="0"/>
              <a:t>	       	                  tant qu’à être sur un écran, visionnez utile!!!	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711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34834" y="3013502"/>
            <a:ext cx="527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1.2 Duplication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1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658052" y="572302"/>
            <a:ext cx="7514348" cy="5713397"/>
            <a:chOff x="658052" y="764704"/>
            <a:chExt cx="7514348" cy="5713397"/>
          </a:xfrm>
        </p:grpSpPr>
        <p:grpSp>
          <p:nvGrpSpPr>
            <p:cNvPr id="43" name="Groupe 42"/>
            <p:cNvGrpSpPr/>
            <p:nvPr/>
          </p:nvGrpSpPr>
          <p:grpSpPr>
            <a:xfrm>
              <a:off x="658052" y="764704"/>
              <a:ext cx="7298324" cy="4120390"/>
              <a:chOff x="704823" y="804228"/>
              <a:chExt cx="7731513" cy="4408422"/>
            </a:xfrm>
          </p:grpSpPr>
          <p:sp>
            <p:nvSpPr>
              <p:cNvPr id="2" name="ZoneTexte 1"/>
              <p:cNvSpPr txBox="1"/>
              <p:nvPr/>
            </p:nvSpPr>
            <p:spPr>
              <a:xfrm>
                <a:off x="1303969" y="804228"/>
                <a:ext cx="7094226" cy="395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rgbClr val="FF0000"/>
                    </a:solidFill>
                  </a:rPr>
                  <a:t>La chromatine se duplique; la quantité d’ADN est multipliée par 2</a:t>
                </a:r>
                <a:endParaRPr lang="fr-FR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259632" y="2204864"/>
                <a:ext cx="720080" cy="2592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2" name="Connecteur droit 11"/>
              <p:cNvCxnSpPr/>
              <p:nvPr/>
            </p:nvCxnSpPr>
            <p:spPr>
              <a:xfrm>
                <a:off x="2987824" y="3340442"/>
                <a:ext cx="2712208" cy="0"/>
              </a:xfrm>
              <a:prstGeom prst="line">
                <a:avLst/>
              </a:prstGeom>
              <a:ln w="19050">
                <a:solidFill>
                  <a:srgbClr val="2958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 flipH="1">
                <a:off x="5684737" y="3340442"/>
                <a:ext cx="15295" cy="119872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avec flèche 6"/>
              <p:cNvCxnSpPr/>
              <p:nvPr/>
            </p:nvCxnSpPr>
            <p:spPr>
              <a:xfrm>
                <a:off x="3107744" y="1658847"/>
                <a:ext cx="0" cy="288032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ZoneTexte 7"/>
              <p:cNvSpPr txBox="1"/>
              <p:nvPr/>
            </p:nvSpPr>
            <p:spPr>
              <a:xfrm>
                <a:off x="704823" y="1937024"/>
                <a:ext cx="1800199" cy="32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/>
                  <a:t>Quantité d’ADN</a:t>
                </a:r>
                <a:endParaRPr lang="fr-FR" sz="1400" dirty="0"/>
              </a:p>
            </p:txBody>
          </p:sp>
          <p:cxnSp>
            <p:nvCxnSpPr>
              <p:cNvPr id="10" name="Connecteur droit avec flèche 9"/>
              <p:cNvCxnSpPr/>
              <p:nvPr/>
            </p:nvCxnSpPr>
            <p:spPr>
              <a:xfrm>
                <a:off x="3107744" y="4539168"/>
                <a:ext cx="532859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17"/>
              <p:cNvSpPr txBox="1"/>
              <p:nvPr/>
            </p:nvSpPr>
            <p:spPr>
              <a:xfrm>
                <a:off x="2554355" y="1901718"/>
                <a:ext cx="504056" cy="1613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/>
                  <a:t>2x</a:t>
                </a:r>
              </a:p>
              <a:p>
                <a:pPr algn="ctr"/>
                <a:endParaRPr lang="fr-FR" dirty="0" smtClean="0"/>
              </a:p>
              <a:p>
                <a:pPr algn="ctr"/>
                <a:endParaRPr lang="fr-FR" sz="1200" dirty="0" smtClean="0"/>
              </a:p>
              <a:p>
                <a:pPr algn="ctr"/>
                <a:endParaRPr lang="fr-FR" sz="1400" dirty="0" smtClean="0"/>
              </a:p>
              <a:p>
                <a:pPr algn="ctr"/>
                <a:endParaRPr lang="fr-FR" sz="1200" dirty="0"/>
              </a:p>
              <a:p>
                <a:pPr algn="ctr"/>
                <a:r>
                  <a:rPr lang="fr-FR" dirty="0" smtClean="0"/>
                  <a:t>x</a:t>
                </a:r>
                <a:endParaRPr lang="fr-FR" dirty="0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5724128" y="4627875"/>
                <a:ext cx="22322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>
                    <a:solidFill>
                      <a:srgbClr val="FF0000"/>
                    </a:solidFill>
                  </a:rPr>
                  <a:t>entrée </a:t>
                </a:r>
                <a:r>
                  <a:rPr lang="fr-FR" sz="1600" dirty="0">
                    <a:solidFill>
                      <a:srgbClr val="FF0000"/>
                    </a:solidFill>
                  </a:rPr>
                  <a:t>en </a:t>
                </a:r>
                <a:r>
                  <a:rPr lang="fr-FR" sz="1600" dirty="0" smtClean="0">
                    <a:solidFill>
                      <a:srgbClr val="FF0000"/>
                    </a:solidFill>
                  </a:rPr>
                  <a:t>division</a:t>
                </a:r>
              </a:p>
              <a:p>
                <a:pPr algn="ctr"/>
                <a:r>
                  <a:rPr lang="fr-FR" sz="1600" dirty="0" smtClean="0">
                    <a:solidFill>
                      <a:srgbClr val="FF0000"/>
                    </a:solidFill>
                  </a:rPr>
                  <a:t>(mitose ou méiose)</a:t>
                </a:r>
                <a:endParaRPr lang="fr-FR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3486077" y="3344421"/>
                <a:ext cx="18483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>
                    <a:solidFill>
                      <a:srgbClr val="2958DD"/>
                    </a:solidFill>
                  </a:rPr>
                  <a:t>Phase de croissance</a:t>
                </a:r>
              </a:p>
              <a:p>
                <a:pPr algn="ctr"/>
                <a:r>
                  <a:rPr lang="fr-FR" sz="1600" dirty="0" smtClean="0">
                    <a:solidFill>
                      <a:srgbClr val="2958DD"/>
                    </a:solidFill>
                  </a:rPr>
                  <a:t> G1</a:t>
                </a:r>
                <a:endParaRPr lang="fr-FR" sz="1600" dirty="0">
                  <a:solidFill>
                    <a:srgbClr val="2958DD"/>
                  </a:solidFill>
                </a:endParaRPr>
              </a:p>
            </p:txBody>
          </p:sp>
          <p:cxnSp>
            <p:nvCxnSpPr>
              <p:cNvPr id="23" name="Connecteur droit 22"/>
              <p:cNvCxnSpPr/>
              <p:nvPr/>
            </p:nvCxnSpPr>
            <p:spPr>
              <a:xfrm flipH="1" flipV="1">
                <a:off x="2987824" y="2099542"/>
                <a:ext cx="4610712" cy="1233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flipH="1">
                <a:off x="5684737" y="2111878"/>
                <a:ext cx="1913799" cy="122856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ZoneTexte 30"/>
              <p:cNvSpPr txBox="1"/>
              <p:nvPr/>
            </p:nvSpPr>
            <p:spPr>
              <a:xfrm>
                <a:off x="5916056" y="3344420"/>
                <a:ext cx="1848392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>
                    <a:solidFill>
                      <a:srgbClr val="FF0000"/>
                    </a:solidFill>
                  </a:rPr>
                  <a:t>Phase de synthèse</a:t>
                </a:r>
              </a:p>
              <a:p>
                <a:pPr algn="ctr"/>
                <a:r>
                  <a:rPr lang="fr-FR" sz="1600" dirty="0" smtClean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3258145" y="4627875"/>
                <a:ext cx="23042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>
                    <a:solidFill>
                      <a:srgbClr val="2958DD"/>
                    </a:solidFill>
                  </a:rPr>
                  <a:t>cellule au repos</a:t>
                </a:r>
                <a:endParaRPr lang="fr-FR" sz="1600" dirty="0"/>
              </a:p>
            </p:txBody>
          </p:sp>
        </p:grpSp>
        <p:sp>
          <p:nvSpPr>
            <p:cNvPr id="17" name="ZoneTexte 16"/>
            <p:cNvSpPr txBox="1"/>
            <p:nvPr/>
          </p:nvSpPr>
          <p:spPr>
            <a:xfrm>
              <a:off x="1331640" y="5108495"/>
              <a:ext cx="6840760" cy="136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dirty="0"/>
                <a:t>	Dans sa phase de repos, la phase G1 (</a:t>
              </a:r>
              <a:r>
                <a:rPr lang="fr-FR" sz="1600" i="1" dirty="0"/>
                <a:t>G= </a:t>
              </a:r>
              <a:r>
                <a:rPr lang="fr-FR" sz="1600" i="1" dirty="0" err="1"/>
                <a:t>Growth</a:t>
              </a:r>
              <a:r>
                <a:rPr lang="fr-FR" sz="1600" dirty="0"/>
                <a:t>), la cellule grandit et effectue les fonctions pour lesquelles elle est programmée: c’est une phase intense de synthèse protéique.</a:t>
              </a:r>
            </a:p>
            <a:p>
              <a:pPr algn="just"/>
              <a:endParaRPr lang="fr-FR" sz="200" dirty="0"/>
            </a:p>
            <a:p>
              <a:pPr algn="just"/>
              <a:endParaRPr lang="fr-FR" sz="100" dirty="0"/>
            </a:p>
            <a:p>
              <a:pPr algn="just"/>
              <a:r>
                <a:rPr lang="fr-FR" sz="1600" dirty="0"/>
                <a:t> 	Quand elle amorce une division cellulaire, elle passe en phase </a:t>
              </a:r>
              <a:r>
                <a:rPr lang="fr-FR" sz="1600" dirty="0" smtClean="0"/>
                <a:t>S</a:t>
              </a:r>
              <a:r>
                <a:rPr lang="fr-FR" sz="1600" i="1" dirty="0" smtClean="0"/>
                <a:t>. </a:t>
              </a:r>
              <a:r>
                <a:rPr lang="fr-FR" sz="1600" dirty="0"/>
                <a:t>Dans le noyau quiescent, le </a:t>
              </a:r>
              <a:r>
                <a:rPr lang="fr-FR" sz="1600" dirty="0" smtClean="0"/>
                <a:t>chromosome se 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duplique</a:t>
              </a:r>
              <a:r>
                <a:rPr lang="fr-FR" sz="1600" b="1" dirty="0">
                  <a:solidFill>
                    <a:srgbClr val="FF0000"/>
                  </a:solidFill>
                </a:rPr>
                <a:t>.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2905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287524" y="1704312"/>
            <a:ext cx="8568952" cy="3537550"/>
            <a:chOff x="132952" y="1196752"/>
            <a:chExt cx="8127463" cy="3033494"/>
          </a:xfrm>
        </p:grpSpPr>
        <p:sp>
          <p:nvSpPr>
            <p:cNvPr id="7" name="Accolade ouvrante 6"/>
            <p:cNvSpPr/>
            <p:nvPr/>
          </p:nvSpPr>
          <p:spPr>
            <a:xfrm>
              <a:off x="3191797" y="1759776"/>
              <a:ext cx="144015" cy="423060"/>
            </a:xfrm>
            <a:prstGeom prst="leftBrace">
              <a:avLst>
                <a:gd name="adj1" fmla="val 37525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32952" y="1755401"/>
              <a:ext cx="29402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c</a:t>
              </a:r>
              <a:r>
                <a:rPr lang="fr-FR" sz="1600" b="1" dirty="0" smtClean="0"/>
                <a:t>hromosome à 1 chromatide</a:t>
              </a:r>
            </a:p>
            <a:p>
              <a:pPr algn="ctr"/>
              <a:r>
                <a:rPr lang="fr-FR" sz="1600" b="1" dirty="0" smtClean="0"/>
                <a:t>= 1 molécule d’ADN </a:t>
              </a:r>
              <a:r>
                <a:rPr lang="fr-FR" sz="1600" b="1" dirty="0" err="1" smtClean="0"/>
                <a:t>bicaténaire</a:t>
              </a:r>
              <a:endParaRPr lang="fr-FR" sz="1600" b="1" dirty="0"/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3419872" y="1305663"/>
              <a:ext cx="4296375" cy="2924583"/>
              <a:chOff x="2855859" y="3078404"/>
              <a:chExt cx="4296375" cy="2924583"/>
            </a:xfrm>
          </p:grpSpPr>
          <p:grpSp>
            <p:nvGrpSpPr>
              <p:cNvPr id="10" name="Groupe 9"/>
              <p:cNvGrpSpPr/>
              <p:nvPr/>
            </p:nvGrpSpPr>
            <p:grpSpPr>
              <a:xfrm>
                <a:off x="2855859" y="3078404"/>
                <a:ext cx="4296375" cy="2924583"/>
                <a:chOff x="2855859" y="3078404"/>
                <a:chExt cx="4296375" cy="2924583"/>
              </a:xfrm>
            </p:grpSpPr>
            <p:pic>
              <p:nvPicPr>
                <p:cNvPr id="3" name="Image 2" descr="Capture d’écran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55859" y="3078404"/>
                  <a:ext cx="4296375" cy="2924583"/>
                </a:xfrm>
                <a:prstGeom prst="rect">
                  <a:avLst/>
                </a:prstGeom>
              </p:spPr>
            </p:pic>
            <p:sp>
              <p:nvSpPr>
                <p:cNvPr id="6" name="Rectangle 5"/>
                <p:cNvSpPr/>
                <p:nvPr/>
              </p:nvSpPr>
              <p:spPr>
                <a:xfrm>
                  <a:off x="6516216" y="3429000"/>
                  <a:ext cx="479951" cy="2070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" name="ZoneTexte 4"/>
              <p:cNvSpPr txBox="1"/>
              <p:nvPr/>
            </p:nvSpPr>
            <p:spPr>
              <a:xfrm>
                <a:off x="3779910" y="3078404"/>
                <a:ext cx="244827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o</a:t>
                </a:r>
                <a:r>
                  <a:rPr lang="fr-FR" sz="1600" dirty="0" smtClean="0"/>
                  <a:t>rigines de réplication</a:t>
                </a:r>
                <a:endParaRPr lang="fr-FR" sz="1600" dirty="0"/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2930133" y="4908186"/>
                <a:ext cx="194421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b</a:t>
                </a:r>
                <a:r>
                  <a:rPr lang="fr-FR" sz="1600" dirty="0" smtClean="0"/>
                  <a:t>ulles de réplication</a:t>
                </a:r>
                <a:endParaRPr lang="fr-FR" sz="1600" dirty="0"/>
              </a:p>
            </p:txBody>
          </p:sp>
        </p:grpSp>
        <p:sp>
          <p:nvSpPr>
            <p:cNvPr id="13" name="ZoneTexte 12"/>
            <p:cNvSpPr txBox="1"/>
            <p:nvPr/>
          </p:nvSpPr>
          <p:spPr>
            <a:xfrm>
              <a:off x="276032" y="3413483"/>
              <a:ext cx="29402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c</a:t>
              </a:r>
              <a:r>
                <a:rPr lang="fr-FR" sz="1600" b="1" dirty="0" smtClean="0"/>
                <a:t>hromosome à 2 chromatides</a:t>
              </a:r>
            </a:p>
            <a:p>
              <a:pPr algn="ctr"/>
              <a:r>
                <a:rPr lang="fr-FR" sz="1600" b="1" dirty="0" smtClean="0"/>
                <a:t>= 2 molécules d’ADN </a:t>
              </a:r>
              <a:r>
                <a:rPr lang="fr-FR" sz="1600" b="1" dirty="0" err="1" smtClean="0"/>
                <a:t>bicaténaire</a:t>
              </a:r>
              <a:endParaRPr lang="fr-FR" sz="1600" b="1" dirty="0"/>
            </a:p>
          </p:txBody>
        </p:sp>
        <p:sp>
          <p:nvSpPr>
            <p:cNvPr id="14" name="Accolade ouvrante 13"/>
            <p:cNvSpPr/>
            <p:nvPr/>
          </p:nvSpPr>
          <p:spPr>
            <a:xfrm>
              <a:off x="3211417" y="3494341"/>
              <a:ext cx="144015" cy="423060"/>
            </a:xfrm>
            <a:prstGeom prst="leftBrace">
              <a:avLst>
                <a:gd name="adj1" fmla="val 37525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48195" y="1196752"/>
              <a:ext cx="612220" cy="3033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3599892" y="620688"/>
            <a:ext cx="194421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La réplication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70" name="Connecteur droit 69"/>
          <p:cNvCxnSpPr/>
          <p:nvPr/>
        </p:nvCxnSpPr>
        <p:spPr>
          <a:xfrm>
            <a:off x="3842874" y="3369712"/>
            <a:ext cx="0" cy="1974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flipV="1">
            <a:off x="3917492" y="3369712"/>
            <a:ext cx="8802" cy="197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 flipV="1">
            <a:off x="3994584" y="3369712"/>
            <a:ext cx="8802" cy="197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 flipV="1">
            <a:off x="5271097" y="3361538"/>
            <a:ext cx="8802" cy="197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 flipV="1">
            <a:off x="5202669" y="3398574"/>
            <a:ext cx="10046" cy="1974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/>
          <p:cNvCxnSpPr/>
          <p:nvPr/>
        </p:nvCxnSpPr>
        <p:spPr>
          <a:xfrm flipV="1">
            <a:off x="7001258" y="3361538"/>
            <a:ext cx="8802" cy="197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/>
          <p:cNvCxnSpPr/>
          <p:nvPr/>
        </p:nvCxnSpPr>
        <p:spPr>
          <a:xfrm flipV="1">
            <a:off x="7069200" y="3367258"/>
            <a:ext cx="8802" cy="197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120"/>
          <p:cNvCxnSpPr/>
          <p:nvPr/>
        </p:nvCxnSpPr>
        <p:spPr>
          <a:xfrm flipV="1">
            <a:off x="7132741" y="3370880"/>
            <a:ext cx="8802" cy="19740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/>
          <p:nvPr/>
        </p:nvCxnSpPr>
        <p:spPr>
          <a:xfrm flipV="1">
            <a:off x="7858676" y="3369714"/>
            <a:ext cx="1" cy="2067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 flipV="1">
            <a:off x="7923700" y="3398574"/>
            <a:ext cx="4401" cy="2160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/>
          <p:cNvCxnSpPr/>
          <p:nvPr/>
        </p:nvCxnSpPr>
        <p:spPr>
          <a:xfrm flipV="1">
            <a:off x="8032638" y="3388064"/>
            <a:ext cx="4401" cy="2160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Image 127" descr="Capture d’écra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37" y="2420888"/>
            <a:ext cx="4601867" cy="314238"/>
          </a:xfrm>
          <a:prstGeom prst="rect">
            <a:avLst/>
          </a:prstGeom>
        </p:spPr>
      </p:pic>
      <p:sp>
        <p:nvSpPr>
          <p:cNvPr id="129" name="Ellipse 128"/>
          <p:cNvSpPr/>
          <p:nvPr/>
        </p:nvSpPr>
        <p:spPr>
          <a:xfrm>
            <a:off x="4572000" y="2492896"/>
            <a:ext cx="144016" cy="14534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/>
          <p:cNvSpPr/>
          <p:nvPr/>
        </p:nvSpPr>
        <p:spPr>
          <a:xfrm>
            <a:off x="5909858" y="2505335"/>
            <a:ext cx="144016" cy="14534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/>
          <p:cNvSpPr/>
          <p:nvPr/>
        </p:nvSpPr>
        <p:spPr>
          <a:xfrm>
            <a:off x="6836878" y="2505335"/>
            <a:ext cx="144016" cy="14534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2" name="Image 131" descr="Capture d’écra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92" y="4359954"/>
            <a:ext cx="4447512" cy="285790"/>
          </a:xfrm>
          <a:prstGeom prst="rect">
            <a:avLst/>
          </a:prstGeom>
        </p:spPr>
      </p:pic>
      <p:pic>
        <p:nvPicPr>
          <p:cNvPr id="133" name="Image 132" descr="Capture d’écra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95297" y="4654240"/>
            <a:ext cx="4447512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7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pture d’écra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77" y="2132856"/>
            <a:ext cx="5857518" cy="31462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3106416" y="2530084"/>
            <a:ext cx="169440" cy="171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5724128" y="691077"/>
            <a:ext cx="169440" cy="171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4579436" y="2710637"/>
            <a:ext cx="169440" cy="171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558612" y="943726"/>
            <a:ext cx="204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bulle de réplication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09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e 53"/>
          <p:cNvGrpSpPr/>
          <p:nvPr/>
        </p:nvGrpSpPr>
        <p:grpSpPr>
          <a:xfrm>
            <a:off x="1400277" y="1556792"/>
            <a:ext cx="6343447" cy="4498759"/>
            <a:chOff x="1799692" y="1556792"/>
            <a:chExt cx="6343447" cy="4498759"/>
          </a:xfrm>
        </p:grpSpPr>
        <p:cxnSp>
          <p:nvCxnSpPr>
            <p:cNvPr id="37" name="Connecteur droit 36"/>
            <p:cNvCxnSpPr/>
            <p:nvPr/>
          </p:nvCxnSpPr>
          <p:spPr>
            <a:xfrm>
              <a:off x="2771800" y="1556792"/>
              <a:ext cx="0" cy="3744416"/>
            </a:xfrm>
            <a:prstGeom prst="line">
              <a:avLst/>
            </a:prstGeom>
            <a:ln w="28575">
              <a:solidFill>
                <a:srgbClr val="1E6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2843808" y="1556792"/>
              <a:ext cx="0" cy="3744416"/>
            </a:xfrm>
            <a:prstGeom prst="line">
              <a:avLst/>
            </a:prstGeom>
            <a:ln w="28575">
              <a:solidFill>
                <a:srgbClr val="1E6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2699792" y="3085447"/>
              <a:ext cx="216023" cy="216024"/>
            </a:xfrm>
            <a:prstGeom prst="ellipse">
              <a:avLst/>
            </a:prstGeom>
            <a:noFill/>
            <a:ln w="8255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7" name="Groupe 26"/>
            <p:cNvGrpSpPr/>
            <p:nvPr/>
          </p:nvGrpSpPr>
          <p:grpSpPr>
            <a:xfrm>
              <a:off x="6156176" y="1556792"/>
              <a:ext cx="288032" cy="3744416"/>
              <a:chOff x="5436096" y="1124744"/>
              <a:chExt cx="288032" cy="3744416"/>
            </a:xfrm>
          </p:grpSpPr>
          <p:cxnSp>
            <p:nvCxnSpPr>
              <p:cNvPr id="43" name="Connecteur droit 42"/>
              <p:cNvCxnSpPr/>
              <p:nvPr/>
            </p:nvCxnSpPr>
            <p:spPr>
              <a:xfrm>
                <a:off x="5436096" y="1124744"/>
                <a:ext cx="0" cy="3744416"/>
              </a:xfrm>
              <a:prstGeom prst="line">
                <a:avLst/>
              </a:prstGeom>
              <a:ln w="28575">
                <a:solidFill>
                  <a:srgbClr val="1E61E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>
              <a:xfrm>
                <a:off x="5508104" y="1124744"/>
                <a:ext cx="0" cy="374441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e 21"/>
              <p:cNvGrpSpPr/>
              <p:nvPr/>
            </p:nvGrpSpPr>
            <p:grpSpPr>
              <a:xfrm>
                <a:off x="5652120" y="1124744"/>
                <a:ext cx="72008" cy="3744416"/>
                <a:chOff x="5940152" y="1124744"/>
                <a:chExt cx="72008" cy="3744416"/>
              </a:xfrm>
            </p:grpSpPr>
            <p:cxnSp>
              <p:nvCxnSpPr>
                <p:cNvPr id="42" name="Connecteur droit 41"/>
                <p:cNvCxnSpPr/>
                <p:nvPr/>
              </p:nvCxnSpPr>
              <p:spPr>
                <a:xfrm>
                  <a:off x="6012160" y="1124744"/>
                  <a:ext cx="0" cy="3744416"/>
                </a:xfrm>
                <a:prstGeom prst="line">
                  <a:avLst/>
                </a:prstGeom>
                <a:ln w="28575">
                  <a:solidFill>
                    <a:srgbClr val="1E61E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/>
                <p:cNvCxnSpPr/>
                <p:nvPr/>
              </p:nvCxnSpPr>
              <p:spPr>
                <a:xfrm>
                  <a:off x="5940152" y="1124744"/>
                  <a:ext cx="0" cy="374441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Ellipse 47"/>
              <p:cNvSpPr/>
              <p:nvPr/>
            </p:nvSpPr>
            <p:spPr>
              <a:xfrm>
                <a:off x="5472099" y="2653399"/>
                <a:ext cx="216023" cy="216024"/>
              </a:xfrm>
              <a:prstGeom prst="ellipse">
                <a:avLst/>
              </a:prstGeom>
              <a:noFill/>
              <a:ln w="82550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49" name="Connecteur droit avec flèche 48"/>
            <p:cNvCxnSpPr/>
            <p:nvPr/>
          </p:nvCxnSpPr>
          <p:spPr>
            <a:xfrm>
              <a:off x="3347864" y="3193459"/>
              <a:ext cx="2376264" cy="0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3707904" y="2716115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réplication</a:t>
              </a:r>
              <a:endParaRPr lang="fr-FR" dirty="0"/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1799692" y="5410085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 molécule d’ADN</a:t>
              </a:r>
              <a:endParaRPr lang="fr-FR" dirty="0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4542739" y="5409220"/>
              <a:ext cx="36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2</a:t>
              </a:r>
              <a:r>
                <a:rPr lang="fr-FR" dirty="0" smtClean="0"/>
                <a:t> molécule d’ADN retenues ensemble au niveau du centromère</a:t>
              </a:r>
              <a:endParaRPr lang="fr-FR" dirty="0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6588223" y="3008793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 smtClean="0">
                  <a:solidFill>
                    <a:srgbClr val="37E600"/>
                  </a:solidFill>
                </a:rPr>
                <a:t>cohésine</a:t>
              </a:r>
              <a:endParaRPr lang="fr-FR" b="1" dirty="0">
                <a:solidFill>
                  <a:srgbClr val="37E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9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34834" y="3013502"/>
            <a:ext cx="527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1.3 Condensation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9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592" y="591018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noyau </a:t>
            </a:r>
            <a:r>
              <a:rPr lang="fr-FR" sz="1600" b="1" dirty="0">
                <a:solidFill>
                  <a:srgbClr val="FF0000"/>
                </a:solidFill>
              </a:rPr>
              <a:t>est à l’état </a:t>
            </a:r>
            <a:r>
              <a:rPr lang="fr-FR" sz="1600" b="1" dirty="0" smtClean="0">
                <a:solidFill>
                  <a:srgbClr val="FF0000"/>
                </a:solidFill>
              </a:rPr>
              <a:t>quiescent </a:t>
            </a:r>
          </a:p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G1</a:t>
            </a:r>
          </a:p>
          <a:p>
            <a:pPr algn="ctr"/>
            <a:r>
              <a:rPr lang="fr-FR" sz="1600" dirty="0" smtClean="0"/>
              <a:t>La </a:t>
            </a:r>
            <a:r>
              <a:rPr lang="fr-FR" sz="1600" dirty="0"/>
              <a:t>chromatine envahit tout l’espace et le noyau apparait uniformément coloré.</a:t>
            </a:r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24" y="2420888"/>
            <a:ext cx="5604153" cy="3108798"/>
          </a:xfrm>
          <a:prstGeom prst="rect">
            <a:avLst/>
          </a:prstGeom>
        </p:spPr>
      </p:pic>
      <p:cxnSp>
        <p:nvCxnSpPr>
          <p:cNvPr id="5" name="Connecteur droit avec flèche 4"/>
          <p:cNvCxnSpPr>
            <a:stCxn id="2" idx="2"/>
          </p:cNvCxnSpPr>
          <p:nvPr/>
        </p:nvCxnSpPr>
        <p:spPr>
          <a:xfrm>
            <a:off x="2699792" y="1668236"/>
            <a:ext cx="0" cy="7526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6372200" y="1668236"/>
            <a:ext cx="0" cy="8669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788024" y="591018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chromatine condensée</a:t>
            </a:r>
          </a:p>
          <a:p>
            <a:pPr algn="ctr"/>
            <a:r>
              <a:rPr lang="fr-FR" sz="1600" b="1" dirty="0">
                <a:solidFill>
                  <a:srgbClr val="FF0000"/>
                </a:solidFill>
              </a:rPr>
              <a:t>m</a:t>
            </a:r>
            <a:r>
              <a:rPr lang="fr-FR" sz="1600" b="1" dirty="0" smtClean="0">
                <a:solidFill>
                  <a:srgbClr val="FF0000"/>
                </a:solidFill>
              </a:rPr>
              <a:t>étaphase</a:t>
            </a:r>
          </a:p>
          <a:p>
            <a:pPr algn="ctr"/>
            <a:r>
              <a:rPr lang="fr-FR" sz="1600" dirty="0" smtClean="0"/>
              <a:t>Apparition des chromosomes</a:t>
            </a:r>
            <a:endParaRPr lang="fr-FR" sz="1600" dirty="0"/>
          </a:p>
        </p:txBody>
      </p:sp>
      <p:sp>
        <p:nvSpPr>
          <p:cNvPr id="4" name="Forme libre 3"/>
          <p:cNvSpPr/>
          <p:nvPr/>
        </p:nvSpPr>
        <p:spPr>
          <a:xfrm>
            <a:off x="1950720" y="2448560"/>
            <a:ext cx="1493520" cy="1005840"/>
          </a:xfrm>
          <a:custGeom>
            <a:avLst/>
            <a:gdLst>
              <a:gd name="connsiteX0" fmla="*/ 528320 w 1493520"/>
              <a:gd name="connsiteY0" fmla="*/ 20320 h 1005840"/>
              <a:gd name="connsiteX1" fmla="*/ 365760 w 1493520"/>
              <a:gd name="connsiteY1" fmla="*/ 30480 h 1005840"/>
              <a:gd name="connsiteX2" fmla="*/ 325120 w 1493520"/>
              <a:gd name="connsiteY2" fmla="*/ 40640 h 1005840"/>
              <a:gd name="connsiteX3" fmla="*/ 254000 w 1493520"/>
              <a:gd name="connsiteY3" fmla="*/ 50800 h 1005840"/>
              <a:gd name="connsiteX4" fmla="*/ 223520 w 1493520"/>
              <a:gd name="connsiteY4" fmla="*/ 60960 h 1005840"/>
              <a:gd name="connsiteX5" fmla="*/ 152400 w 1493520"/>
              <a:gd name="connsiteY5" fmla="*/ 71120 h 1005840"/>
              <a:gd name="connsiteX6" fmla="*/ 91440 w 1493520"/>
              <a:gd name="connsiteY6" fmla="*/ 111760 h 1005840"/>
              <a:gd name="connsiteX7" fmla="*/ 60960 w 1493520"/>
              <a:gd name="connsiteY7" fmla="*/ 172720 h 1005840"/>
              <a:gd name="connsiteX8" fmla="*/ 40640 w 1493520"/>
              <a:gd name="connsiteY8" fmla="*/ 203200 h 1005840"/>
              <a:gd name="connsiteX9" fmla="*/ 10160 w 1493520"/>
              <a:gd name="connsiteY9" fmla="*/ 304800 h 1005840"/>
              <a:gd name="connsiteX10" fmla="*/ 0 w 1493520"/>
              <a:gd name="connsiteY10" fmla="*/ 386080 h 1005840"/>
              <a:gd name="connsiteX11" fmla="*/ 10160 w 1493520"/>
              <a:gd name="connsiteY11" fmla="*/ 497840 h 1005840"/>
              <a:gd name="connsiteX12" fmla="*/ 30480 w 1493520"/>
              <a:gd name="connsiteY12" fmla="*/ 589280 h 1005840"/>
              <a:gd name="connsiteX13" fmla="*/ 50800 w 1493520"/>
              <a:gd name="connsiteY13" fmla="*/ 650240 h 1005840"/>
              <a:gd name="connsiteX14" fmla="*/ 91440 w 1493520"/>
              <a:gd name="connsiteY14" fmla="*/ 711200 h 1005840"/>
              <a:gd name="connsiteX15" fmla="*/ 132080 w 1493520"/>
              <a:gd name="connsiteY15" fmla="*/ 731520 h 1005840"/>
              <a:gd name="connsiteX16" fmla="*/ 182880 w 1493520"/>
              <a:gd name="connsiteY16" fmla="*/ 822960 h 1005840"/>
              <a:gd name="connsiteX17" fmla="*/ 243840 w 1493520"/>
              <a:gd name="connsiteY17" fmla="*/ 863600 h 1005840"/>
              <a:gd name="connsiteX18" fmla="*/ 294640 w 1493520"/>
              <a:gd name="connsiteY18" fmla="*/ 904240 h 1005840"/>
              <a:gd name="connsiteX19" fmla="*/ 335280 w 1493520"/>
              <a:gd name="connsiteY19" fmla="*/ 934720 h 1005840"/>
              <a:gd name="connsiteX20" fmla="*/ 396240 w 1493520"/>
              <a:gd name="connsiteY20" fmla="*/ 955040 h 1005840"/>
              <a:gd name="connsiteX21" fmla="*/ 508000 w 1493520"/>
              <a:gd name="connsiteY21" fmla="*/ 985520 h 1005840"/>
              <a:gd name="connsiteX22" fmla="*/ 548640 w 1493520"/>
              <a:gd name="connsiteY22" fmla="*/ 995680 h 1005840"/>
              <a:gd name="connsiteX23" fmla="*/ 589280 w 1493520"/>
              <a:gd name="connsiteY23" fmla="*/ 1005840 h 1005840"/>
              <a:gd name="connsiteX24" fmla="*/ 863600 w 1493520"/>
              <a:gd name="connsiteY24" fmla="*/ 995680 h 1005840"/>
              <a:gd name="connsiteX25" fmla="*/ 944880 w 1493520"/>
              <a:gd name="connsiteY25" fmla="*/ 975360 h 1005840"/>
              <a:gd name="connsiteX26" fmla="*/ 1026160 w 1493520"/>
              <a:gd name="connsiteY26" fmla="*/ 965200 h 1005840"/>
              <a:gd name="connsiteX27" fmla="*/ 1076960 w 1493520"/>
              <a:gd name="connsiteY27" fmla="*/ 914400 h 1005840"/>
              <a:gd name="connsiteX28" fmla="*/ 1107440 w 1493520"/>
              <a:gd name="connsiteY28" fmla="*/ 894080 h 1005840"/>
              <a:gd name="connsiteX29" fmla="*/ 1127760 w 1493520"/>
              <a:gd name="connsiteY29" fmla="*/ 863600 h 1005840"/>
              <a:gd name="connsiteX30" fmla="*/ 1158240 w 1493520"/>
              <a:gd name="connsiteY30" fmla="*/ 853440 h 1005840"/>
              <a:gd name="connsiteX31" fmla="*/ 1239520 w 1493520"/>
              <a:gd name="connsiteY31" fmla="*/ 843280 h 1005840"/>
              <a:gd name="connsiteX32" fmla="*/ 1300480 w 1493520"/>
              <a:gd name="connsiteY32" fmla="*/ 822960 h 1005840"/>
              <a:gd name="connsiteX33" fmla="*/ 1361440 w 1493520"/>
              <a:gd name="connsiteY33" fmla="*/ 782320 h 1005840"/>
              <a:gd name="connsiteX34" fmla="*/ 1402080 w 1493520"/>
              <a:gd name="connsiteY34" fmla="*/ 721360 h 1005840"/>
              <a:gd name="connsiteX35" fmla="*/ 1412240 w 1493520"/>
              <a:gd name="connsiteY35" fmla="*/ 690880 h 1005840"/>
              <a:gd name="connsiteX36" fmla="*/ 1442720 w 1493520"/>
              <a:gd name="connsiteY36" fmla="*/ 660400 h 1005840"/>
              <a:gd name="connsiteX37" fmla="*/ 1473200 w 1493520"/>
              <a:gd name="connsiteY37" fmla="*/ 568960 h 1005840"/>
              <a:gd name="connsiteX38" fmla="*/ 1483360 w 1493520"/>
              <a:gd name="connsiteY38" fmla="*/ 538480 h 1005840"/>
              <a:gd name="connsiteX39" fmla="*/ 1493520 w 1493520"/>
              <a:gd name="connsiteY39" fmla="*/ 487680 h 1005840"/>
              <a:gd name="connsiteX40" fmla="*/ 1463040 w 1493520"/>
              <a:gd name="connsiteY40" fmla="*/ 284480 h 1005840"/>
              <a:gd name="connsiteX41" fmla="*/ 1422400 w 1493520"/>
              <a:gd name="connsiteY41" fmla="*/ 223520 h 1005840"/>
              <a:gd name="connsiteX42" fmla="*/ 1402080 w 1493520"/>
              <a:gd name="connsiteY42" fmla="*/ 193040 h 1005840"/>
              <a:gd name="connsiteX43" fmla="*/ 1341120 w 1493520"/>
              <a:gd name="connsiteY43" fmla="*/ 152400 h 1005840"/>
              <a:gd name="connsiteX44" fmla="*/ 1310640 w 1493520"/>
              <a:gd name="connsiteY44" fmla="*/ 142240 h 1005840"/>
              <a:gd name="connsiteX45" fmla="*/ 1280160 w 1493520"/>
              <a:gd name="connsiteY45" fmla="*/ 121920 h 1005840"/>
              <a:gd name="connsiteX46" fmla="*/ 1249680 w 1493520"/>
              <a:gd name="connsiteY46" fmla="*/ 111760 h 1005840"/>
              <a:gd name="connsiteX47" fmla="*/ 1209040 w 1493520"/>
              <a:gd name="connsiteY47" fmla="*/ 91440 h 1005840"/>
              <a:gd name="connsiteX48" fmla="*/ 1158240 w 1493520"/>
              <a:gd name="connsiteY48" fmla="*/ 81280 h 1005840"/>
              <a:gd name="connsiteX49" fmla="*/ 1127760 w 1493520"/>
              <a:gd name="connsiteY49" fmla="*/ 71120 h 1005840"/>
              <a:gd name="connsiteX50" fmla="*/ 1066800 w 1493520"/>
              <a:gd name="connsiteY50" fmla="*/ 60960 h 1005840"/>
              <a:gd name="connsiteX51" fmla="*/ 1026160 w 1493520"/>
              <a:gd name="connsiteY51" fmla="*/ 50800 h 1005840"/>
              <a:gd name="connsiteX52" fmla="*/ 955040 w 1493520"/>
              <a:gd name="connsiteY52" fmla="*/ 40640 h 1005840"/>
              <a:gd name="connsiteX53" fmla="*/ 914400 w 1493520"/>
              <a:gd name="connsiteY53" fmla="*/ 30480 h 1005840"/>
              <a:gd name="connsiteX54" fmla="*/ 863600 w 1493520"/>
              <a:gd name="connsiteY54" fmla="*/ 20320 h 1005840"/>
              <a:gd name="connsiteX55" fmla="*/ 833120 w 1493520"/>
              <a:gd name="connsiteY55" fmla="*/ 10160 h 1005840"/>
              <a:gd name="connsiteX56" fmla="*/ 721360 w 1493520"/>
              <a:gd name="connsiteY56" fmla="*/ 0 h 1005840"/>
              <a:gd name="connsiteX57" fmla="*/ 528320 w 1493520"/>
              <a:gd name="connsiteY57" fmla="*/ 2032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493520" h="1005840">
                <a:moveTo>
                  <a:pt x="528320" y="20320"/>
                </a:moveTo>
                <a:cubicBezTo>
                  <a:pt x="469053" y="25400"/>
                  <a:pt x="419783" y="25078"/>
                  <a:pt x="365760" y="30480"/>
                </a:cubicBezTo>
                <a:cubicBezTo>
                  <a:pt x="351866" y="31869"/>
                  <a:pt x="338858" y="38142"/>
                  <a:pt x="325120" y="40640"/>
                </a:cubicBezTo>
                <a:cubicBezTo>
                  <a:pt x="301559" y="44924"/>
                  <a:pt x="277707" y="47413"/>
                  <a:pt x="254000" y="50800"/>
                </a:cubicBezTo>
                <a:cubicBezTo>
                  <a:pt x="243840" y="54187"/>
                  <a:pt x="234022" y="58860"/>
                  <a:pt x="223520" y="60960"/>
                </a:cubicBezTo>
                <a:cubicBezTo>
                  <a:pt x="200038" y="65656"/>
                  <a:pt x="174751" y="62523"/>
                  <a:pt x="152400" y="71120"/>
                </a:cubicBezTo>
                <a:cubicBezTo>
                  <a:pt x="129606" y="79887"/>
                  <a:pt x="91440" y="111760"/>
                  <a:pt x="91440" y="111760"/>
                </a:cubicBezTo>
                <a:cubicBezTo>
                  <a:pt x="33206" y="199111"/>
                  <a:pt x="103024" y="88592"/>
                  <a:pt x="60960" y="172720"/>
                </a:cubicBezTo>
                <a:cubicBezTo>
                  <a:pt x="55499" y="183642"/>
                  <a:pt x="45599" y="192042"/>
                  <a:pt x="40640" y="203200"/>
                </a:cubicBezTo>
                <a:cubicBezTo>
                  <a:pt x="33413" y="219460"/>
                  <a:pt x="14100" y="281157"/>
                  <a:pt x="10160" y="304800"/>
                </a:cubicBezTo>
                <a:cubicBezTo>
                  <a:pt x="5671" y="331733"/>
                  <a:pt x="3387" y="358987"/>
                  <a:pt x="0" y="386080"/>
                </a:cubicBezTo>
                <a:cubicBezTo>
                  <a:pt x="3387" y="423333"/>
                  <a:pt x="5520" y="460722"/>
                  <a:pt x="10160" y="497840"/>
                </a:cubicBezTo>
                <a:cubicBezTo>
                  <a:pt x="12232" y="514413"/>
                  <a:pt x="24886" y="570635"/>
                  <a:pt x="30480" y="589280"/>
                </a:cubicBezTo>
                <a:cubicBezTo>
                  <a:pt x="36635" y="609796"/>
                  <a:pt x="38919" y="632418"/>
                  <a:pt x="50800" y="650240"/>
                </a:cubicBezTo>
                <a:cubicBezTo>
                  <a:pt x="64347" y="670560"/>
                  <a:pt x="69597" y="700278"/>
                  <a:pt x="91440" y="711200"/>
                </a:cubicBezTo>
                <a:lnTo>
                  <a:pt x="132080" y="731520"/>
                </a:lnTo>
                <a:cubicBezTo>
                  <a:pt x="142667" y="763282"/>
                  <a:pt x="152935" y="802997"/>
                  <a:pt x="182880" y="822960"/>
                </a:cubicBezTo>
                <a:lnTo>
                  <a:pt x="243840" y="863600"/>
                </a:lnTo>
                <a:cubicBezTo>
                  <a:pt x="282398" y="921437"/>
                  <a:pt x="241790" y="874040"/>
                  <a:pt x="294640" y="904240"/>
                </a:cubicBezTo>
                <a:cubicBezTo>
                  <a:pt x="309342" y="912641"/>
                  <a:pt x="320134" y="927147"/>
                  <a:pt x="335280" y="934720"/>
                </a:cubicBezTo>
                <a:cubicBezTo>
                  <a:pt x="354438" y="944299"/>
                  <a:pt x="375920" y="948267"/>
                  <a:pt x="396240" y="955040"/>
                </a:cubicBezTo>
                <a:cubicBezTo>
                  <a:pt x="453214" y="974031"/>
                  <a:pt x="416330" y="962603"/>
                  <a:pt x="508000" y="985520"/>
                </a:cubicBezTo>
                <a:lnTo>
                  <a:pt x="548640" y="995680"/>
                </a:lnTo>
                <a:lnTo>
                  <a:pt x="589280" y="1005840"/>
                </a:lnTo>
                <a:cubicBezTo>
                  <a:pt x="680720" y="1002453"/>
                  <a:pt x="772432" y="1003494"/>
                  <a:pt x="863600" y="995680"/>
                </a:cubicBezTo>
                <a:cubicBezTo>
                  <a:pt x="891425" y="993295"/>
                  <a:pt x="917168" y="978824"/>
                  <a:pt x="944880" y="975360"/>
                </a:cubicBezTo>
                <a:lnTo>
                  <a:pt x="1026160" y="965200"/>
                </a:lnTo>
                <a:cubicBezTo>
                  <a:pt x="1107440" y="911013"/>
                  <a:pt x="1009227" y="982133"/>
                  <a:pt x="1076960" y="914400"/>
                </a:cubicBezTo>
                <a:cubicBezTo>
                  <a:pt x="1085594" y="905766"/>
                  <a:pt x="1097280" y="900853"/>
                  <a:pt x="1107440" y="894080"/>
                </a:cubicBezTo>
                <a:cubicBezTo>
                  <a:pt x="1114213" y="883920"/>
                  <a:pt x="1118225" y="871228"/>
                  <a:pt x="1127760" y="863600"/>
                </a:cubicBezTo>
                <a:cubicBezTo>
                  <a:pt x="1136123" y="856910"/>
                  <a:pt x="1147703" y="855356"/>
                  <a:pt x="1158240" y="853440"/>
                </a:cubicBezTo>
                <a:cubicBezTo>
                  <a:pt x="1185104" y="848556"/>
                  <a:pt x="1212427" y="846667"/>
                  <a:pt x="1239520" y="843280"/>
                </a:cubicBezTo>
                <a:cubicBezTo>
                  <a:pt x="1259840" y="836507"/>
                  <a:pt x="1282658" y="834841"/>
                  <a:pt x="1300480" y="822960"/>
                </a:cubicBezTo>
                <a:lnTo>
                  <a:pt x="1361440" y="782320"/>
                </a:lnTo>
                <a:cubicBezTo>
                  <a:pt x="1374987" y="762000"/>
                  <a:pt x="1394357" y="744528"/>
                  <a:pt x="1402080" y="721360"/>
                </a:cubicBezTo>
                <a:cubicBezTo>
                  <a:pt x="1405467" y="711200"/>
                  <a:pt x="1406299" y="699791"/>
                  <a:pt x="1412240" y="690880"/>
                </a:cubicBezTo>
                <a:cubicBezTo>
                  <a:pt x="1420210" y="678925"/>
                  <a:pt x="1432560" y="670560"/>
                  <a:pt x="1442720" y="660400"/>
                </a:cubicBezTo>
                <a:lnTo>
                  <a:pt x="1473200" y="568960"/>
                </a:lnTo>
                <a:cubicBezTo>
                  <a:pt x="1476587" y="558800"/>
                  <a:pt x="1481260" y="548982"/>
                  <a:pt x="1483360" y="538480"/>
                </a:cubicBezTo>
                <a:lnTo>
                  <a:pt x="1493520" y="487680"/>
                </a:lnTo>
                <a:cubicBezTo>
                  <a:pt x="1491248" y="455877"/>
                  <a:pt x="1494149" y="331144"/>
                  <a:pt x="1463040" y="284480"/>
                </a:cubicBezTo>
                <a:lnTo>
                  <a:pt x="1422400" y="223520"/>
                </a:lnTo>
                <a:cubicBezTo>
                  <a:pt x="1415627" y="213360"/>
                  <a:pt x="1412240" y="199813"/>
                  <a:pt x="1402080" y="193040"/>
                </a:cubicBezTo>
                <a:cubicBezTo>
                  <a:pt x="1381760" y="179493"/>
                  <a:pt x="1364288" y="160123"/>
                  <a:pt x="1341120" y="152400"/>
                </a:cubicBezTo>
                <a:cubicBezTo>
                  <a:pt x="1330960" y="149013"/>
                  <a:pt x="1320219" y="147029"/>
                  <a:pt x="1310640" y="142240"/>
                </a:cubicBezTo>
                <a:cubicBezTo>
                  <a:pt x="1299718" y="136779"/>
                  <a:pt x="1291082" y="127381"/>
                  <a:pt x="1280160" y="121920"/>
                </a:cubicBezTo>
                <a:cubicBezTo>
                  <a:pt x="1270581" y="117131"/>
                  <a:pt x="1259524" y="115979"/>
                  <a:pt x="1249680" y="111760"/>
                </a:cubicBezTo>
                <a:cubicBezTo>
                  <a:pt x="1235759" y="105794"/>
                  <a:pt x="1223408" y="96229"/>
                  <a:pt x="1209040" y="91440"/>
                </a:cubicBezTo>
                <a:cubicBezTo>
                  <a:pt x="1192657" y="85979"/>
                  <a:pt x="1174993" y="85468"/>
                  <a:pt x="1158240" y="81280"/>
                </a:cubicBezTo>
                <a:cubicBezTo>
                  <a:pt x="1147850" y="78683"/>
                  <a:pt x="1138215" y="73443"/>
                  <a:pt x="1127760" y="71120"/>
                </a:cubicBezTo>
                <a:cubicBezTo>
                  <a:pt x="1107650" y="66651"/>
                  <a:pt x="1087000" y="65000"/>
                  <a:pt x="1066800" y="60960"/>
                </a:cubicBezTo>
                <a:cubicBezTo>
                  <a:pt x="1053108" y="58222"/>
                  <a:pt x="1039898" y="53298"/>
                  <a:pt x="1026160" y="50800"/>
                </a:cubicBezTo>
                <a:cubicBezTo>
                  <a:pt x="1002599" y="46516"/>
                  <a:pt x="978601" y="44924"/>
                  <a:pt x="955040" y="40640"/>
                </a:cubicBezTo>
                <a:cubicBezTo>
                  <a:pt x="941302" y="38142"/>
                  <a:pt x="928031" y="33509"/>
                  <a:pt x="914400" y="30480"/>
                </a:cubicBezTo>
                <a:cubicBezTo>
                  <a:pt x="897543" y="26734"/>
                  <a:pt x="880353" y="24508"/>
                  <a:pt x="863600" y="20320"/>
                </a:cubicBezTo>
                <a:cubicBezTo>
                  <a:pt x="853210" y="17723"/>
                  <a:pt x="843722" y="11675"/>
                  <a:pt x="833120" y="10160"/>
                </a:cubicBezTo>
                <a:cubicBezTo>
                  <a:pt x="796089" y="4870"/>
                  <a:pt x="758613" y="3387"/>
                  <a:pt x="721360" y="0"/>
                </a:cubicBezTo>
                <a:cubicBezTo>
                  <a:pt x="535099" y="10348"/>
                  <a:pt x="587587" y="15240"/>
                  <a:pt x="528320" y="20320"/>
                </a:cubicBezTo>
                <a:close/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761376" y="5218804"/>
            <a:ext cx="18722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laine débobinée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436096" y="5218804"/>
            <a:ext cx="18722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p</a:t>
            </a:r>
            <a:r>
              <a:rPr lang="fr-FR" sz="1600" b="1" dirty="0" smtClean="0">
                <a:solidFill>
                  <a:srgbClr val="FF0000"/>
                </a:solidFill>
              </a:rPr>
              <a:t>elotes de laine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332656"/>
            <a:ext cx="77048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Les </a:t>
            </a:r>
            <a:r>
              <a:rPr lang="fr-FR" b="1" dirty="0" err="1" smtClean="0">
                <a:solidFill>
                  <a:srgbClr val="FF0000"/>
                </a:solidFill>
              </a:rPr>
              <a:t>topoisomérases</a:t>
            </a:r>
            <a:endParaRPr lang="fr-FR" b="1" dirty="0" smtClean="0">
              <a:solidFill>
                <a:srgbClr val="FF0000"/>
              </a:solidFill>
            </a:endParaRPr>
          </a:p>
          <a:p>
            <a:pPr algn="ctr"/>
            <a:endParaRPr lang="fr-FR" sz="1600" b="1" dirty="0">
              <a:solidFill>
                <a:srgbClr val="FF0000"/>
              </a:solidFill>
            </a:endParaRPr>
          </a:p>
          <a:p>
            <a:pPr algn="ctr"/>
            <a:r>
              <a:rPr lang="fr-FR" sz="1600" dirty="0" smtClean="0"/>
              <a:t>Ce sont des enzymes qui sont responsables de l’état </a:t>
            </a:r>
            <a:r>
              <a:rPr lang="fr-FR" sz="1600" dirty="0" err="1" smtClean="0"/>
              <a:t>relaché</a:t>
            </a:r>
            <a:r>
              <a:rPr lang="fr-FR" sz="1600" dirty="0" smtClean="0"/>
              <a:t> ou super-enroulé de l’ADN</a:t>
            </a:r>
            <a:endParaRPr lang="fr-FR" sz="1600" dirty="0"/>
          </a:p>
        </p:txBody>
      </p:sp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269932"/>
            <a:ext cx="2952328" cy="1879959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flipH="1">
            <a:off x="3923928" y="5157192"/>
            <a:ext cx="10801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716016" y="4864804"/>
            <a:ext cx="10801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b</a:t>
            </a:r>
            <a:r>
              <a:rPr lang="fr-FR" sz="1600" dirty="0" smtClean="0"/>
              <a:t>ulles de réplication</a:t>
            </a:r>
            <a:endParaRPr lang="fr-FR" sz="1600" dirty="0"/>
          </a:p>
        </p:txBody>
      </p:sp>
      <p:grpSp>
        <p:nvGrpSpPr>
          <p:cNvPr id="10" name="Groupe 9"/>
          <p:cNvGrpSpPr/>
          <p:nvPr/>
        </p:nvGrpSpPr>
        <p:grpSpPr>
          <a:xfrm>
            <a:off x="681939" y="1700808"/>
            <a:ext cx="7780123" cy="1627324"/>
            <a:chOff x="179511" y="1700808"/>
            <a:chExt cx="7780123" cy="1627324"/>
          </a:xfrm>
        </p:grpSpPr>
        <p:pic>
          <p:nvPicPr>
            <p:cNvPr id="3" name="Image 2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357" y="1700808"/>
              <a:ext cx="6847277" cy="1627324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79511" y="2098971"/>
              <a:ext cx="172819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sz="1600" dirty="0" smtClean="0"/>
            </a:p>
            <a:p>
              <a:r>
                <a:rPr lang="fr-FR" sz="1600" dirty="0" err="1"/>
                <a:t>t</a:t>
              </a:r>
              <a:r>
                <a:rPr lang="fr-FR" sz="1600" dirty="0" err="1" smtClean="0"/>
                <a:t>opoisomérase</a:t>
              </a:r>
              <a:r>
                <a:rPr lang="fr-FR" sz="1600" dirty="0" smtClean="0"/>
                <a:t> 1</a:t>
              </a:r>
            </a:p>
            <a:p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163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0650" y="397401"/>
            <a:ext cx="7029781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 dirty="0"/>
              <a:t>Plan du cours</a:t>
            </a:r>
          </a:p>
          <a:p>
            <a:pPr algn="just"/>
            <a:endParaRPr lang="fr-FR" sz="1200" b="1" dirty="0" smtClean="0"/>
          </a:p>
          <a:p>
            <a:pPr marL="342900" indent="-342900" algn="just">
              <a:buAutoNum type="arabicPeriod"/>
            </a:pPr>
            <a:r>
              <a:rPr lang="fr-FR" b="1" dirty="0" smtClean="0"/>
              <a:t>Duplication et condensation du chromosome</a:t>
            </a:r>
          </a:p>
          <a:p>
            <a:pPr algn="just"/>
            <a:r>
              <a:rPr lang="fr-FR" b="1" dirty="0" smtClean="0"/>
              <a:t>	</a:t>
            </a:r>
            <a:r>
              <a:rPr lang="fr-FR" sz="1600" b="1" dirty="0" smtClean="0"/>
              <a:t>1.1 </a:t>
            </a:r>
            <a:r>
              <a:rPr lang="fr-FR" sz="1600" b="1" dirty="0"/>
              <a:t>N</a:t>
            </a:r>
            <a:r>
              <a:rPr lang="fr-FR" sz="1600" b="1" dirty="0" smtClean="0"/>
              <a:t>ature chimique du chromosome: rappels</a:t>
            </a:r>
          </a:p>
          <a:p>
            <a:pPr algn="just"/>
            <a:r>
              <a:rPr lang="fr-FR" sz="1600" b="1" dirty="0" smtClean="0"/>
              <a:t>	1.2 Duplication</a:t>
            </a:r>
          </a:p>
          <a:p>
            <a:pPr algn="just"/>
            <a:r>
              <a:rPr lang="fr-FR" sz="1600" b="1" dirty="0" smtClean="0"/>
              <a:t>	1.3 Condensation</a:t>
            </a:r>
          </a:p>
          <a:p>
            <a:pPr algn="just"/>
            <a:r>
              <a:rPr lang="fr-FR" sz="1600" b="1" dirty="0" smtClean="0"/>
              <a:t>	1.4 G-</a:t>
            </a:r>
            <a:r>
              <a:rPr lang="fr-FR" sz="1600" b="1" dirty="0" err="1" smtClean="0"/>
              <a:t>banding</a:t>
            </a:r>
            <a:endParaRPr lang="fr-FR" sz="1600" b="1" dirty="0" smtClean="0"/>
          </a:p>
          <a:p>
            <a:pPr marL="342900" indent="-342900" algn="just">
              <a:buAutoNum type="arabicPeriod"/>
            </a:pPr>
            <a:endParaRPr lang="fr-FR" sz="1100" b="1" dirty="0" smtClean="0"/>
          </a:p>
          <a:p>
            <a:pPr algn="just"/>
            <a:r>
              <a:rPr lang="fr-FR" b="1" dirty="0"/>
              <a:t>2</a:t>
            </a:r>
            <a:r>
              <a:rPr lang="fr-FR" b="1" dirty="0" smtClean="0"/>
              <a:t>. Dissociation des chromatides </a:t>
            </a:r>
            <a:r>
              <a:rPr lang="fr-FR" b="1" dirty="0"/>
              <a:t>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œurs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fr-F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2.1 Mitose</a:t>
            </a:r>
          </a:p>
          <a:p>
            <a:pPr algn="just"/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2.2 Méiose</a:t>
            </a:r>
          </a:p>
          <a:p>
            <a:pPr algn="just"/>
            <a:endParaRPr lang="fr-FR" sz="105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b="1" dirty="0" smtClean="0"/>
              <a:t>3</a:t>
            </a:r>
            <a:r>
              <a:rPr lang="fr-FR" b="1" dirty="0"/>
              <a:t>. Déterminisme du  sexe</a:t>
            </a:r>
          </a:p>
          <a:p>
            <a:pPr algn="just"/>
            <a:r>
              <a:rPr lang="fr-FR" b="1" dirty="0" smtClean="0"/>
              <a:t>	</a:t>
            </a:r>
            <a:r>
              <a:rPr lang="fr-FR" sz="1600" b="1" dirty="0" smtClean="0"/>
              <a:t>3.1 Variabilité de la détermination </a:t>
            </a:r>
            <a:r>
              <a:rPr lang="fr-FR" sz="1600" b="1" dirty="0"/>
              <a:t>génétique du sexe (GSD</a:t>
            </a:r>
            <a:r>
              <a:rPr lang="fr-FR" sz="1600" b="1" dirty="0" smtClean="0"/>
              <a:t>)</a:t>
            </a:r>
          </a:p>
          <a:p>
            <a:pPr algn="just"/>
            <a:r>
              <a:rPr lang="fr-FR" sz="1600" b="1" dirty="0"/>
              <a:t>	</a:t>
            </a:r>
            <a:r>
              <a:rPr lang="fr-FR" sz="1600" b="1" dirty="0" smtClean="0"/>
              <a:t>3.2 Détermination </a:t>
            </a:r>
            <a:r>
              <a:rPr lang="fr-FR" sz="1600" b="1" dirty="0"/>
              <a:t>environnementale du sexe (ESD</a:t>
            </a:r>
            <a:r>
              <a:rPr lang="fr-FR" sz="1600" b="1" dirty="0" smtClean="0"/>
              <a:t>)</a:t>
            </a:r>
          </a:p>
          <a:p>
            <a:pPr algn="just"/>
            <a:r>
              <a:rPr lang="fr-FR" sz="1600" b="1" dirty="0" smtClean="0">
                <a:solidFill>
                  <a:srgbClr val="FF0000"/>
                </a:solidFill>
              </a:rPr>
              <a:t>	</a:t>
            </a:r>
            <a:r>
              <a:rPr lang="fr-FR" sz="1600" b="1" dirty="0" smtClean="0"/>
              <a:t>3.3 </a:t>
            </a:r>
            <a:r>
              <a:rPr lang="fr-FR" sz="1600" b="1" dirty="0"/>
              <a:t>Evolution du déterminisme sexuel chez les vertébrés</a:t>
            </a:r>
          </a:p>
          <a:p>
            <a:pPr algn="just"/>
            <a:endParaRPr lang="fr-FR" sz="1050" b="1" dirty="0"/>
          </a:p>
          <a:p>
            <a:pPr algn="just"/>
            <a:r>
              <a:rPr lang="fr-FR" b="1" dirty="0"/>
              <a:t>4. Anomalies chromosomiques</a:t>
            </a:r>
          </a:p>
          <a:p>
            <a:pPr algn="just"/>
            <a:r>
              <a:rPr lang="fr-FR" b="1" dirty="0"/>
              <a:t>	</a:t>
            </a:r>
            <a:r>
              <a:rPr lang="fr-FR" sz="1600" b="1" dirty="0"/>
              <a:t>4.1 Aneuploïdie des chromosomes sexuels</a:t>
            </a:r>
          </a:p>
          <a:p>
            <a:pPr algn="just"/>
            <a:r>
              <a:rPr lang="fr-FR" sz="1600" b="1" dirty="0"/>
              <a:t>	4.2 Aneuploïdie des autosomes</a:t>
            </a:r>
          </a:p>
          <a:p>
            <a:pPr algn="just"/>
            <a:r>
              <a:rPr lang="fr-FR" sz="1600" b="1" dirty="0"/>
              <a:t>	4.3 Nombre anormal de jeux de </a:t>
            </a:r>
            <a:r>
              <a:rPr lang="fr-FR" sz="1600" b="1" dirty="0" smtClean="0"/>
              <a:t>chromosomes</a:t>
            </a:r>
          </a:p>
          <a:p>
            <a:pPr algn="just"/>
            <a:r>
              <a:rPr lang="fr-FR" sz="1600" b="1" dirty="0"/>
              <a:t>	</a:t>
            </a:r>
            <a:r>
              <a:rPr lang="fr-FR" sz="1600" b="1" dirty="0" smtClean="0"/>
              <a:t>4.4 </a:t>
            </a:r>
            <a:r>
              <a:rPr lang="fr-FR" sz="1600" b="1" dirty="0"/>
              <a:t>Brassage inter et intra chromosomique</a:t>
            </a:r>
          </a:p>
          <a:p>
            <a:pPr algn="just"/>
            <a:endParaRPr lang="fr-FR" sz="1000" b="1" dirty="0"/>
          </a:p>
        </p:txBody>
      </p:sp>
    </p:spTree>
    <p:extLst>
      <p:ext uri="{BB962C8B-B14F-4D97-AF65-F5344CB8AC3E}">
        <p14:creationId xmlns:p14="http://schemas.microsoft.com/office/powerpoint/2010/main" val="215726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6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28800"/>
            <a:ext cx="6228983" cy="267889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39752" y="1484784"/>
            <a:ext cx="518457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Réplication                                              Transcription</a:t>
            </a:r>
          </a:p>
          <a:p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1680" y="3284984"/>
            <a:ext cx="1368152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221995" y="3784478"/>
            <a:ext cx="16561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Super-enroulement positif</a:t>
            </a:r>
            <a:endParaRPr lang="fr-FR" sz="1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6525731" y="3815462"/>
            <a:ext cx="16561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Super-enroulement positif</a:t>
            </a:r>
            <a:endParaRPr lang="fr-FR" sz="1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950187" y="3815462"/>
            <a:ext cx="16561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Super-enroulement négatif</a:t>
            </a:r>
            <a:endParaRPr lang="fr-FR" sz="1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806171" y="4869160"/>
            <a:ext cx="1944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ADN inaccessible aux polymérases et transcriptases</a:t>
            </a:r>
            <a:endParaRPr lang="fr-FR" sz="1400" b="1" dirty="0">
              <a:solidFill>
                <a:srgbClr val="FF0000"/>
              </a:solidFill>
            </a:endParaRPr>
          </a:p>
        </p:txBody>
      </p:sp>
      <p:cxnSp>
        <p:nvCxnSpPr>
          <p:cNvPr id="10" name="Connecteur droit 9"/>
          <p:cNvCxnSpPr>
            <a:stCxn id="8" idx="0"/>
          </p:cNvCxnSpPr>
          <p:nvPr/>
        </p:nvCxnSpPr>
        <p:spPr>
          <a:xfrm flipH="1" flipV="1">
            <a:off x="4355976" y="4307698"/>
            <a:ext cx="1422303" cy="5614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>
            <a:stCxn id="8" idx="0"/>
            <a:endCxn id="7" idx="2"/>
          </p:cNvCxnSpPr>
          <p:nvPr/>
        </p:nvCxnSpPr>
        <p:spPr>
          <a:xfrm flipV="1">
            <a:off x="5778279" y="4338682"/>
            <a:ext cx="0" cy="5304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>
            <a:stCxn id="8" idx="0"/>
            <a:endCxn id="6" idx="2"/>
          </p:cNvCxnSpPr>
          <p:nvPr/>
        </p:nvCxnSpPr>
        <p:spPr>
          <a:xfrm flipV="1">
            <a:off x="5778279" y="4338682"/>
            <a:ext cx="1575544" cy="5304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7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34834" y="3013502"/>
            <a:ext cx="5274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1.4 le G-</a:t>
            </a:r>
            <a:r>
              <a:rPr lang="fr-FR" sz="2400" b="1" dirty="0" err="1" smtClean="0">
                <a:solidFill>
                  <a:srgbClr val="FF0000"/>
                </a:solidFill>
              </a:rPr>
              <a:t>banding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971600" y="591071"/>
            <a:ext cx="7056784" cy="5086726"/>
            <a:chOff x="3141966" y="592157"/>
            <a:chExt cx="6775123" cy="4900163"/>
          </a:xfrm>
        </p:grpSpPr>
        <p:pic>
          <p:nvPicPr>
            <p:cNvPr id="4" name="Picture 8" descr="http://biology.clc.uc.edu/fankhauser/Labs/Genetics/Drosophila_chromosomes/d.m._chromosome_images/Dros_chromo_P118120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8569" y="1453092"/>
              <a:ext cx="3860185" cy="322981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3141966" y="4928993"/>
              <a:ext cx="6775123" cy="563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0000"/>
                  </a:solidFill>
                </a:rPr>
                <a:t> bandes colorées </a:t>
              </a:r>
              <a:r>
                <a:rPr lang="fr-FR" sz="1600" dirty="0"/>
                <a:t>=  euchromatine = </a:t>
              </a:r>
              <a:r>
                <a:rPr lang="fr-FR" sz="1600" dirty="0" smtClean="0"/>
                <a:t>riches en 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gènes</a:t>
              </a:r>
            </a:p>
            <a:p>
              <a:pPr algn="ctr"/>
              <a:r>
                <a:rPr lang="fr-FR" sz="1600" dirty="0" smtClean="0"/>
                <a:t> </a:t>
              </a:r>
              <a:r>
                <a:rPr lang="fr-FR" sz="1600" b="1" dirty="0" smtClean="0">
                  <a:solidFill>
                    <a:srgbClr val="FBA761"/>
                  </a:solidFill>
                </a:rPr>
                <a:t>bandes </a:t>
              </a:r>
              <a:r>
                <a:rPr lang="fr-FR" sz="1600" b="1" dirty="0">
                  <a:solidFill>
                    <a:srgbClr val="FBA761"/>
                  </a:solidFill>
                </a:rPr>
                <a:t>claires  </a:t>
              </a:r>
              <a:r>
                <a:rPr lang="fr-FR" sz="1600" dirty="0"/>
                <a:t>=  hétérochromatine = régions </a:t>
              </a:r>
              <a:r>
                <a:rPr lang="fr-FR" sz="1600" dirty="0" smtClean="0"/>
                <a:t>inter-géniques</a:t>
              </a:r>
              <a:endParaRPr lang="fr-FR" sz="16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648712" y="592157"/>
              <a:ext cx="5899899" cy="44473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rgbClr val="FF0000"/>
                  </a:solidFill>
                </a:rPr>
                <a:t>G-</a:t>
              </a:r>
              <a:r>
                <a:rPr lang="fr-FR" sz="2400" b="1" dirty="0" err="1" smtClean="0">
                  <a:solidFill>
                    <a:srgbClr val="FF0000"/>
                  </a:solidFill>
                </a:rPr>
                <a:t>banding</a:t>
              </a:r>
              <a:endParaRPr lang="fr-FR" sz="1400" dirty="0"/>
            </a:p>
          </p:txBody>
        </p:sp>
      </p:grpSp>
      <p:sp>
        <p:nvSpPr>
          <p:cNvPr id="17" name="Arc 16"/>
          <p:cNvSpPr/>
          <p:nvPr/>
        </p:nvSpPr>
        <p:spPr>
          <a:xfrm rot="16200000">
            <a:off x="1888031" y="4312771"/>
            <a:ext cx="2592290" cy="2408925"/>
          </a:xfrm>
          <a:prstGeom prst="arc">
            <a:avLst>
              <a:gd name="adj1" fmla="val 15954233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Arc 17"/>
          <p:cNvSpPr/>
          <p:nvPr/>
        </p:nvSpPr>
        <p:spPr>
          <a:xfrm rot="10800000" flipV="1">
            <a:off x="3203847" y="4541766"/>
            <a:ext cx="864097" cy="1407513"/>
          </a:xfrm>
          <a:prstGeom prst="arc">
            <a:avLst>
              <a:gd name="adj1" fmla="val 16200000"/>
              <a:gd name="adj2" fmla="val 21054414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32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Capture d’écra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1870" y="2632536"/>
            <a:ext cx="1296077" cy="368990"/>
          </a:xfrm>
          <a:prstGeom prst="rect">
            <a:avLst/>
          </a:prstGeom>
        </p:spPr>
      </p:pic>
      <p:grpSp>
        <p:nvGrpSpPr>
          <p:cNvPr id="31" name="Groupe 30"/>
          <p:cNvGrpSpPr/>
          <p:nvPr/>
        </p:nvGrpSpPr>
        <p:grpSpPr>
          <a:xfrm>
            <a:off x="539552" y="404664"/>
            <a:ext cx="7920880" cy="5778519"/>
            <a:chOff x="539552" y="836712"/>
            <a:chExt cx="7920880" cy="5778519"/>
          </a:xfrm>
        </p:grpSpPr>
        <p:grpSp>
          <p:nvGrpSpPr>
            <p:cNvPr id="26" name="Groupe 25"/>
            <p:cNvGrpSpPr/>
            <p:nvPr/>
          </p:nvGrpSpPr>
          <p:grpSpPr>
            <a:xfrm>
              <a:off x="539552" y="2130613"/>
              <a:ext cx="7920880" cy="2983752"/>
              <a:chOff x="179512" y="1831359"/>
              <a:chExt cx="7920880" cy="2983752"/>
            </a:xfrm>
          </p:grpSpPr>
          <p:pic>
            <p:nvPicPr>
              <p:cNvPr id="2" name="Image 1" descr="Capture d’écran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1800" y="1916832"/>
                <a:ext cx="5242103" cy="2844230"/>
              </a:xfrm>
              <a:prstGeom prst="rect">
                <a:avLst/>
              </a:prstGeom>
            </p:spPr>
          </p:pic>
          <p:grpSp>
            <p:nvGrpSpPr>
              <p:cNvPr id="5" name="Groupe 4"/>
              <p:cNvGrpSpPr/>
              <p:nvPr/>
            </p:nvGrpSpPr>
            <p:grpSpPr>
              <a:xfrm>
                <a:off x="179512" y="1831359"/>
                <a:ext cx="7920880" cy="2493263"/>
                <a:chOff x="1674154" y="1268760"/>
                <a:chExt cx="11872531" cy="3816424"/>
              </a:xfrm>
            </p:grpSpPr>
            <p:sp>
              <p:nvSpPr>
                <p:cNvPr id="7" name="Accolade ouvrante 6"/>
                <p:cNvSpPr/>
                <p:nvPr/>
              </p:nvSpPr>
              <p:spPr>
                <a:xfrm>
                  <a:off x="3250615" y="1268760"/>
                  <a:ext cx="324036" cy="1440160"/>
                </a:xfrm>
                <a:prstGeom prst="leftBrac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" name="Accolade ouvrante 7"/>
                <p:cNvSpPr/>
                <p:nvPr/>
              </p:nvSpPr>
              <p:spPr>
                <a:xfrm>
                  <a:off x="3250615" y="2708920"/>
                  <a:ext cx="324036" cy="2376264"/>
                </a:xfrm>
                <a:prstGeom prst="leftBrac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0" name="Connecteur droit 9"/>
                <p:cNvCxnSpPr/>
                <p:nvPr/>
              </p:nvCxnSpPr>
              <p:spPr>
                <a:xfrm flipH="1">
                  <a:off x="3602336" y="2705083"/>
                  <a:ext cx="994434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ZoneTexte 10"/>
                <p:cNvSpPr txBox="1"/>
                <p:nvPr/>
              </p:nvSpPr>
              <p:spPr>
                <a:xfrm>
                  <a:off x="1674154" y="1753282"/>
                  <a:ext cx="1576461" cy="8008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dirty="0"/>
                    <a:t>bras court</a:t>
                  </a:r>
                </a:p>
                <a:p>
                  <a:pPr algn="ctr"/>
                  <a:r>
                    <a:rPr lang="fr-FR" sz="1400" i="1" dirty="0"/>
                    <a:t>locus p</a:t>
                  </a:r>
                </a:p>
              </p:txBody>
            </p:sp>
            <p:sp>
              <p:nvSpPr>
                <p:cNvPr id="12" name="ZoneTexte 11"/>
                <p:cNvSpPr txBox="1"/>
                <p:nvPr/>
              </p:nvSpPr>
              <p:spPr>
                <a:xfrm>
                  <a:off x="1754340" y="3622114"/>
                  <a:ext cx="1496275" cy="8951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dirty="0"/>
                    <a:t>bras</a:t>
                  </a:r>
                  <a:r>
                    <a:rPr lang="fr-FR" b="1" dirty="0"/>
                    <a:t> </a:t>
                  </a:r>
                  <a:r>
                    <a:rPr lang="fr-FR" sz="1400" b="1" dirty="0"/>
                    <a:t>long</a:t>
                  </a:r>
                </a:p>
                <a:p>
                  <a:pPr algn="ctr"/>
                  <a:r>
                    <a:rPr lang="fr-FR" sz="1400" i="1" dirty="0"/>
                    <a:t>locus q</a:t>
                  </a:r>
                </a:p>
              </p:txBody>
            </p:sp>
          </p:grpSp>
          <p:sp>
            <p:nvSpPr>
              <p:cNvPr id="23" name="Rectangle à coins arrondis 22"/>
              <p:cNvSpPr/>
              <p:nvPr/>
            </p:nvSpPr>
            <p:spPr>
              <a:xfrm>
                <a:off x="2987824" y="4324622"/>
                <a:ext cx="2808312" cy="4364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Rectangle à coins arrondis 23"/>
              <p:cNvSpPr/>
              <p:nvPr/>
            </p:nvSpPr>
            <p:spPr>
              <a:xfrm>
                <a:off x="6660232" y="4437112"/>
                <a:ext cx="1008112" cy="32395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à coins arrondis 24"/>
              <p:cNvSpPr/>
              <p:nvPr/>
            </p:nvSpPr>
            <p:spPr>
              <a:xfrm>
                <a:off x="7666352" y="4653136"/>
                <a:ext cx="45719" cy="161975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2231740" y="5291792"/>
              <a:ext cx="46805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Exemple: </a:t>
              </a:r>
              <a:r>
                <a:rPr lang="fr-FR" sz="1400" b="1" dirty="0" smtClean="0"/>
                <a:t>un locus sur le chromosome </a:t>
              </a:r>
              <a:r>
                <a:rPr lang="fr-FR" sz="1400" b="1" dirty="0"/>
                <a:t>4 humain</a:t>
              </a:r>
            </a:p>
            <a:p>
              <a:pPr algn="ctr"/>
              <a:endParaRPr lang="fr-FR" sz="600" b="1" dirty="0"/>
            </a:p>
            <a:p>
              <a:pPr lvl="1"/>
              <a:r>
                <a:rPr lang="fr-FR" sz="1200" b="1" dirty="0" smtClean="0"/>
                <a:t>4q21.1  </a:t>
              </a:r>
              <a:r>
                <a:rPr lang="fr-FR" sz="1200" b="1" dirty="0" smtClean="0">
                  <a:sym typeface="Symbol" panose="05050102010706020507" pitchFamily="18" charset="2"/>
                </a:rPr>
                <a:t> </a:t>
              </a:r>
              <a:r>
                <a:rPr lang="en-US" sz="1200" i="1" dirty="0" smtClean="0"/>
                <a:t>ART3</a:t>
              </a:r>
              <a:r>
                <a:rPr lang="en-US" sz="1200" dirty="0"/>
                <a:t>, </a:t>
              </a:r>
              <a:r>
                <a:rPr lang="en-US" sz="1200" i="1" dirty="0"/>
                <a:t>CXCL10</a:t>
              </a:r>
              <a:r>
                <a:rPr lang="en-US" sz="1200" dirty="0"/>
                <a:t>, </a:t>
              </a:r>
              <a:r>
                <a:rPr lang="en-US" sz="1200" i="1" dirty="0"/>
                <a:t>CXCL11</a:t>
              </a:r>
              <a:r>
                <a:rPr lang="en-US" sz="1200" dirty="0"/>
                <a:t>, </a:t>
              </a:r>
              <a:r>
                <a:rPr lang="en-US" sz="1200" i="1" dirty="0"/>
                <a:t>NAAA</a:t>
              </a:r>
              <a:r>
                <a:rPr lang="en-US" sz="1200" dirty="0"/>
                <a:t>, </a:t>
              </a:r>
              <a:r>
                <a:rPr lang="en-US" sz="1200" i="1" dirty="0" smtClean="0"/>
                <a:t>PPEF2</a:t>
              </a:r>
              <a:r>
                <a:rPr lang="en-US" sz="1200" dirty="0" smtClean="0"/>
                <a:t>, </a:t>
              </a:r>
              <a:r>
                <a:rPr lang="en-US" sz="1200" i="1" dirty="0" smtClean="0"/>
                <a:t>SCARB2</a:t>
              </a:r>
              <a:r>
                <a:rPr lang="en-US" sz="1200" dirty="0"/>
                <a:t> </a:t>
              </a:r>
              <a:r>
                <a:rPr lang="en-US" sz="1200" dirty="0" smtClean="0"/>
                <a:t>etc…</a:t>
              </a:r>
              <a:endParaRPr lang="fr-FR" sz="1200" b="1" dirty="0" smtClean="0"/>
            </a:p>
            <a:p>
              <a:pPr lvl="1"/>
              <a:r>
                <a:rPr lang="fr-FR" sz="1200" b="1" dirty="0" smtClean="0"/>
                <a:t>4q21.21</a:t>
              </a:r>
              <a:endParaRPr lang="fr-FR" sz="1200" b="1" dirty="0"/>
            </a:p>
            <a:p>
              <a:pPr lvl="1"/>
              <a:r>
                <a:rPr lang="fr-FR" sz="1200" b="1" dirty="0" smtClean="0"/>
                <a:t>4q21.22</a:t>
              </a:r>
              <a:endParaRPr lang="fr-FR" sz="1200" b="1" dirty="0"/>
            </a:p>
            <a:p>
              <a:pPr lvl="1"/>
              <a:r>
                <a:rPr lang="fr-FR" sz="1200" b="1" dirty="0" smtClean="0"/>
                <a:t>4q21.23</a:t>
              </a:r>
              <a:endParaRPr lang="fr-FR" sz="1200" b="1" dirty="0"/>
            </a:p>
            <a:p>
              <a:pPr lvl="1"/>
              <a:r>
                <a:rPr lang="fr-FR" sz="1200" b="1" dirty="0"/>
                <a:t>4q21.3</a:t>
              </a:r>
            </a:p>
          </p:txBody>
        </p:sp>
        <p:sp>
          <p:nvSpPr>
            <p:cNvPr id="29" name="Rectangle à coins arrondis 28"/>
            <p:cNvSpPr/>
            <p:nvPr/>
          </p:nvSpPr>
          <p:spPr>
            <a:xfrm>
              <a:off x="7020272" y="2504118"/>
              <a:ext cx="792088" cy="4662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754715" y="836712"/>
              <a:ext cx="3634570" cy="40011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Coloration au  </a:t>
              </a:r>
              <a:r>
                <a:rPr lang="fr-FR" b="1" dirty="0" err="1">
                  <a:solidFill>
                    <a:srgbClr val="EE16E9"/>
                  </a:solidFill>
                </a:rPr>
                <a:t>G</a:t>
              </a:r>
              <a:r>
                <a:rPr lang="fr-FR" sz="1600" dirty="0" err="1"/>
                <a:t>iemsa</a:t>
              </a:r>
              <a:r>
                <a:rPr lang="fr-FR" sz="1600" dirty="0"/>
                <a:t> = </a:t>
              </a:r>
              <a:r>
                <a:rPr lang="fr-FR" sz="2000" b="1" dirty="0">
                  <a:solidFill>
                    <a:srgbClr val="EE16E9"/>
                  </a:solidFill>
                </a:rPr>
                <a:t>G-</a:t>
              </a:r>
              <a:r>
                <a:rPr lang="fr-FR" sz="2000" b="1" dirty="0" err="1">
                  <a:solidFill>
                    <a:srgbClr val="EE16E9"/>
                  </a:solidFill>
                </a:rPr>
                <a:t>banding</a:t>
              </a:r>
              <a:r>
                <a:rPr lang="fr-FR" sz="2000" b="1" dirty="0">
                  <a:solidFill>
                    <a:srgbClr val="FF0000"/>
                  </a:solidFill>
                </a:rPr>
                <a:t> </a:t>
              </a:r>
              <a:r>
                <a:rPr lang="fr-FR" sz="1600" dirty="0"/>
                <a:t>  </a:t>
              </a: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2859251" y="1510394"/>
            <a:ext cx="5745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>
                    <a:lumMod val="50000"/>
                  </a:schemeClr>
                </a:solidFill>
              </a:rPr>
              <a:t>métaphase - - - - - - - - - - - - - - - - - - - - - - - - - - - - - - - - - - - - - - - - - - - - - -- -  - -prophase</a:t>
            </a:r>
            <a:endParaRPr lang="fr-FR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6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85546" y="2636912"/>
            <a:ext cx="8172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</a:rPr>
              <a:t>2. Dissociations des chromatides s</a:t>
            </a:r>
            <a:r>
              <a:rPr lang="fr-FR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œurs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47664" y="2060848"/>
            <a:ext cx="61206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Après le doublement de la quantité de chromatine, le devenir du chromosome est différent, suivant que que l’on observe une </a:t>
            </a:r>
            <a:r>
              <a:rPr lang="fr-FR" sz="2800" b="1" dirty="0" smtClean="0">
                <a:solidFill>
                  <a:srgbClr val="FF0000"/>
                </a:solidFill>
              </a:rPr>
              <a:t>mitose</a:t>
            </a:r>
            <a:r>
              <a:rPr lang="fr-FR" sz="2800" b="1" dirty="0" smtClean="0"/>
              <a:t> ou une </a:t>
            </a:r>
            <a:r>
              <a:rPr lang="fr-FR" sz="2800" b="1" dirty="0" smtClean="0">
                <a:solidFill>
                  <a:srgbClr val="FF0000"/>
                </a:solidFill>
              </a:rPr>
              <a:t>méiose</a:t>
            </a:r>
            <a:r>
              <a:rPr lang="fr-FR" sz="2800" b="1" dirty="0" smtClean="0"/>
              <a:t>.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5550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03318" y="3013502"/>
            <a:ext cx="573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2.1 Mitose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0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-54031" y="57021"/>
            <a:ext cx="9252062" cy="6423293"/>
            <a:chOff x="-575607" y="57021"/>
            <a:chExt cx="9252062" cy="6423293"/>
          </a:xfrm>
        </p:grpSpPr>
        <p:grpSp>
          <p:nvGrpSpPr>
            <p:cNvPr id="10" name="Groupe 9"/>
            <p:cNvGrpSpPr/>
            <p:nvPr/>
          </p:nvGrpSpPr>
          <p:grpSpPr>
            <a:xfrm>
              <a:off x="-575607" y="57021"/>
              <a:ext cx="9252062" cy="5172179"/>
              <a:chOff x="785276" y="1357457"/>
              <a:chExt cx="7432779" cy="4231783"/>
            </a:xfrm>
          </p:grpSpPr>
          <p:pic>
            <p:nvPicPr>
              <p:cNvPr id="3" name="Image 2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772816"/>
                <a:ext cx="7030431" cy="3743847"/>
              </a:xfrm>
              <a:prstGeom prst="rect">
                <a:avLst/>
              </a:prstGeom>
            </p:spPr>
          </p:pic>
          <p:sp>
            <p:nvSpPr>
              <p:cNvPr id="6" name="ZoneTexte 5"/>
              <p:cNvSpPr txBox="1"/>
              <p:nvPr/>
            </p:nvSpPr>
            <p:spPr>
              <a:xfrm>
                <a:off x="785276" y="1357457"/>
                <a:ext cx="1368152" cy="42305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endParaRPr lang="fr-FR" dirty="0" smtClean="0"/>
              </a:p>
              <a:p>
                <a:pPr algn="r"/>
                <a:endParaRPr lang="fr-FR" dirty="0"/>
              </a:p>
              <a:p>
                <a:pPr algn="r"/>
                <a:endParaRPr lang="fr-FR" dirty="0" smtClean="0"/>
              </a:p>
              <a:p>
                <a:pPr algn="r"/>
                <a:endParaRPr lang="fr-FR" dirty="0"/>
              </a:p>
              <a:p>
                <a:pPr algn="r"/>
                <a:endParaRPr lang="fr-FR" dirty="0" smtClean="0"/>
              </a:p>
              <a:p>
                <a:pPr algn="r"/>
                <a:r>
                  <a:rPr lang="fr-FR" dirty="0" smtClean="0"/>
                  <a:t>2x</a:t>
                </a:r>
              </a:p>
              <a:p>
                <a:pPr algn="r"/>
                <a:endParaRPr lang="fr-FR" dirty="0" smtClean="0"/>
              </a:p>
              <a:p>
                <a:pPr algn="r"/>
                <a:endParaRPr lang="fr-FR" sz="1600" dirty="0" smtClean="0"/>
              </a:p>
              <a:p>
                <a:pPr algn="r"/>
                <a:endParaRPr lang="fr-FR" sz="1400" dirty="0" smtClean="0"/>
              </a:p>
              <a:p>
                <a:pPr algn="r"/>
                <a:endParaRPr lang="fr-FR" sz="1200" dirty="0"/>
              </a:p>
              <a:p>
                <a:pPr algn="r"/>
                <a:r>
                  <a:rPr lang="fr-FR" dirty="0"/>
                  <a:t>x</a:t>
                </a:r>
                <a:endParaRPr lang="fr-FR" dirty="0" smtClean="0"/>
              </a:p>
              <a:p>
                <a:pPr algn="r"/>
                <a:endParaRPr lang="fr-FR" dirty="0" smtClean="0"/>
              </a:p>
              <a:p>
                <a:pPr algn="r"/>
                <a:endParaRPr lang="fr-FR" dirty="0"/>
              </a:p>
              <a:p>
                <a:pPr algn="r"/>
                <a:endParaRPr lang="fr-FR" dirty="0"/>
              </a:p>
              <a:p>
                <a:pPr algn="r"/>
                <a:endParaRPr lang="fr-FR" dirty="0" smtClean="0"/>
              </a:p>
              <a:p>
                <a:pPr algn="r"/>
                <a:endParaRPr lang="fr-FR" dirty="0"/>
              </a:p>
              <a:p>
                <a:pPr algn="r"/>
                <a:endParaRPr lang="fr-FR" dirty="0" smtClean="0"/>
              </a:p>
              <a:p>
                <a:pPr algn="r"/>
                <a:endParaRPr lang="fr-FR" dirty="0"/>
              </a:p>
              <a:p>
                <a:pPr algn="r"/>
                <a:endParaRPr lang="fr-FR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979712" y="5013176"/>
                <a:ext cx="6192688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979712" y="1700808"/>
                <a:ext cx="6238343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884368" y="1792567"/>
                <a:ext cx="288032" cy="35086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5" name="Forme libre 34"/>
            <p:cNvSpPr/>
            <p:nvPr/>
          </p:nvSpPr>
          <p:spPr>
            <a:xfrm>
              <a:off x="3629331" y="4706577"/>
              <a:ext cx="654637" cy="1169174"/>
            </a:xfrm>
            <a:custGeom>
              <a:avLst/>
              <a:gdLst>
                <a:gd name="connsiteX0" fmla="*/ 827078 w 2400901"/>
                <a:gd name="connsiteY0" fmla="*/ 4185185 h 4185185"/>
                <a:gd name="connsiteX1" fmla="*/ 739155 w 2400901"/>
                <a:gd name="connsiteY1" fmla="*/ 4141223 h 4185185"/>
                <a:gd name="connsiteX2" fmla="*/ 607270 w 2400901"/>
                <a:gd name="connsiteY2" fmla="*/ 4123639 h 4185185"/>
                <a:gd name="connsiteX3" fmla="*/ 580893 w 2400901"/>
                <a:gd name="connsiteY3" fmla="*/ 4106054 h 4185185"/>
                <a:gd name="connsiteX4" fmla="*/ 528140 w 2400901"/>
                <a:gd name="connsiteY4" fmla="*/ 4097262 h 4185185"/>
                <a:gd name="connsiteX5" fmla="*/ 501763 w 2400901"/>
                <a:gd name="connsiteY5" fmla="*/ 4088470 h 4185185"/>
                <a:gd name="connsiteX6" fmla="*/ 475386 w 2400901"/>
                <a:gd name="connsiteY6" fmla="*/ 4070885 h 4185185"/>
                <a:gd name="connsiteX7" fmla="*/ 449009 w 2400901"/>
                <a:gd name="connsiteY7" fmla="*/ 4062093 h 4185185"/>
                <a:gd name="connsiteX8" fmla="*/ 413840 w 2400901"/>
                <a:gd name="connsiteY8" fmla="*/ 4009339 h 4185185"/>
                <a:gd name="connsiteX9" fmla="*/ 422632 w 2400901"/>
                <a:gd name="connsiteY9" fmla="*/ 3947793 h 4185185"/>
                <a:gd name="connsiteX10" fmla="*/ 457801 w 2400901"/>
                <a:gd name="connsiteY10" fmla="*/ 3939000 h 4185185"/>
                <a:gd name="connsiteX11" fmla="*/ 563309 w 2400901"/>
                <a:gd name="connsiteY11" fmla="*/ 3947793 h 4185185"/>
                <a:gd name="connsiteX12" fmla="*/ 563309 w 2400901"/>
                <a:gd name="connsiteY12" fmla="*/ 4018131 h 4185185"/>
                <a:gd name="connsiteX13" fmla="*/ 536932 w 2400901"/>
                <a:gd name="connsiteY13" fmla="*/ 4035716 h 4185185"/>
                <a:gd name="connsiteX14" fmla="*/ 431424 w 2400901"/>
                <a:gd name="connsiteY14" fmla="*/ 4018131 h 4185185"/>
                <a:gd name="connsiteX15" fmla="*/ 378670 w 2400901"/>
                <a:gd name="connsiteY15" fmla="*/ 4000547 h 4185185"/>
                <a:gd name="connsiteX16" fmla="*/ 308332 w 2400901"/>
                <a:gd name="connsiteY16" fmla="*/ 3974170 h 4185185"/>
                <a:gd name="connsiteX17" fmla="*/ 246786 w 2400901"/>
                <a:gd name="connsiteY17" fmla="*/ 3921416 h 4185185"/>
                <a:gd name="connsiteX18" fmla="*/ 237993 w 2400901"/>
                <a:gd name="connsiteY18" fmla="*/ 3895039 h 4185185"/>
                <a:gd name="connsiteX19" fmla="*/ 246786 w 2400901"/>
                <a:gd name="connsiteY19" fmla="*/ 3815908 h 4185185"/>
                <a:gd name="connsiteX20" fmla="*/ 255578 w 2400901"/>
                <a:gd name="connsiteY20" fmla="*/ 3789531 h 4185185"/>
                <a:gd name="connsiteX21" fmla="*/ 281955 w 2400901"/>
                <a:gd name="connsiteY21" fmla="*/ 3763154 h 4185185"/>
                <a:gd name="connsiteX22" fmla="*/ 325917 w 2400901"/>
                <a:gd name="connsiteY22" fmla="*/ 3692816 h 4185185"/>
                <a:gd name="connsiteX23" fmla="*/ 334709 w 2400901"/>
                <a:gd name="connsiteY23" fmla="*/ 3666439 h 4185185"/>
                <a:gd name="connsiteX24" fmla="*/ 369878 w 2400901"/>
                <a:gd name="connsiteY24" fmla="*/ 3640062 h 4185185"/>
                <a:gd name="connsiteX25" fmla="*/ 405047 w 2400901"/>
                <a:gd name="connsiteY25" fmla="*/ 3604893 h 4185185"/>
                <a:gd name="connsiteX26" fmla="*/ 466593 w 2400901"/>
                <a:gd name="connsiteY26" fmla="*/ 3569723 h 4185185"/>
                <a:gd name="connsiteX27" fmla="*/ 501763 w 2400901"/>
                <a:gd name="connsiteY27" fmla="*/ 3560931 h 4185185"/>
                <a:gd name="connsiteX28" fmla="*/ 519347 w 2400901"/>
                <a:gd name="connsiteY28" fmla="*/ 3534554 h 4185185"/>
                <a:gd name="connsiteX29" fmla="*/ 484178 w 2400901"/>
                <a:gd name="connsiteY29" fmla="*/ 3376293 h 4185185"/>
                <a:gd name="connsiteX30" fmla="*/ 449009 w 2400901"/>
                <a:gd name="connsiteY30" fmla="*/ 3349916 h 4185185"/>
                <a:gd name="connsiteX31" fmla="*/ 387463 w 2400901"/>
                <a:gd name="connsiteY31" fmla="*/ 3270785 h 4185185"/>
                <a:gd name="connsiteX32" fmla="*/ 361086 w 2400901"/>
                <a:gd name="connsiteY32" fmla="*/ 3261993 h 4185185"/>
                <a:gd name="connsiteX33" fmla="*/ 334709 w 2400901"/>
                <a:gd name="connsiteY33" fmla="*/ 3209239 h 4185185"/>
                <a:gd name="connsiteX34" fmla="*/ 317124 w 2400901"/>
                <a:gd name="connsiteY34" fmla="*/ 3147693 h 4185185"/>
                <a:gd name="connsiteX35" fmla="*/ 281955 w 2400901"/>
                <a:gd name="connsiteY35" fmla="*/ 3068562 h 4185185"/>
                <a:gd name="connsiteX36" fmla="*/ 264370 w 2400901"/>
                <a:gd name="connsiteY36" fmla="*/ 2954262 h 4185185"/>
                <a:gd name="connsiteX37" fmla="*/ 273163 w 2400901"/>
                <a:gd name="connsiteY37" fmla="*/ 2927885 h 4185185"/>
                <a:gd name="connsiteX38" fmla="*/ 220409 w 2400901"/>
                <a:gd name="connsiteY38" fmla="*/ 2892716 h 4185185"/>
                <a:gd name="connsiteX39" fmla="*/ 176447 w 2400901"/>
                <a:gd name="connsiteY39" fmla="*/ 2875131 h 4185185"/>
                <a:gd name="connsiteX40" fmla="*/ 114901 w 2400901"/>
                <a:gd name="connsiteY40" fmla="*/ 2839962 h 4185185"/>
                <a:gd name="connsiteX41" fmla="*/ 62147 w 2400901"/>
                <a:gd name="connsiteY41" fmla="*/ 2787208 h 4185185"/>
                <a:gd name="connsiteX42" fmla="*/ 18186 w 2400901"/>
                <a:gd name="connsiteY42" fmla="*/ 2725662 h 4185185"/>
                <a:gd name="connsiteX43" fmla="*/ 9393 w 2400901"/>
                <a:gd name="connsiteY43" fmla="*/ 2637739 h 4185185"/>
                <a:gd name="connsiteX44" fmla="*/ 62147 w 2400901"/>
                <a:gd name="connsiteY44" fmla="*/ 2602570 h 4185185"/>
                <a:gd name="connsiteX45" fmla="*/ 176447 w 2400901"/>
                <a:gd name="connsiteY45" fmla="*/ 2549816 h 4185185"/>
                <a:gd name="connsiteX46" fmla="*/ 211617 w 2400901"/>
                <a:gd name="connsiteY46" fmla="*/ 2541023 h 4185185"/>
                <a:gd name="connsiteX47" fmla="*/ 237993 w 2400901"/>
                <a:gd name="connsiteY47" fmla="*/ 2532231 h 4185185"/>
                <a:gd name="connsiteX48" fmla="*/ 202824 w 2400901"/>
                <a:gd name="connsiteY48" fmla="*/ 2470685 h 4185185"/>
                <a:gd name="connsiteX49" fmla="*/ 185240 w 2400901"/>
                <a:gd name="connsiteY49" fmla="*/ 2444308 h 4185185"/>
                <a:gd name="connsiteX50" fmla="*/ 114901 w 2400901"/>
                <a:gd name="connsiteY50" fmla="*/ 2373970 h 4185185"/>
                <a:gd name="connsiteX51" fmla="*/ 88524 w 2400901"/>
                <a:gd name="connsiteY51" fmla="*/ 2347593 h 4185185"/>
                <a:gd name="connsiteX52" fmla="*/ 62147 w 2400901"/>
                <a:gd name="connsiteY52" fmla="*/ 2303631 h 4185185"/>
                <a:gd name="connsiteX53" fmla="*/ 26978 w 2400901"/>
                <a:gd name="connsiteY53" fmla="*/ 2268462 h 4185185"/>
                <a:gd name="connsiteX54" fmla="*/ 601 w 2400901"/>
                <a:gd name="connsiteY54" fmla="*/ 2206916 h 4185185"/>
                <a:gd name="connsiteX55" fmla="*/ 26978 w 2400901"/>
                <a:gd name="connsiteY55" fmla="*/ 2145370 h 4185185"/>
                <a:gd name="connsiteX56" fmla="*/ 35770 w 2400901"/>
                <a:gd name="connsiteY56" fmla="*/ 2110200 h 4185185"/>
                <a:gd name="connsiteX57" fmla="*/ 44563 w 2400901"/>
                <a:gd name="connsiteY57" fmla="*/ 2083823 h 4185185"/>
                <a:gd name="connsiteX58" fmla="*/ 79732 w 2400901"/>
                <a:gd name="connsiteY58" fmla="*/ 2022277 h 4185185"/>
                <a:gd name="connsiteX59" fmla="*/ 158863 w 2400901"/>
                <a:gd name="connsiteY59" fmla="*/ 1925562 h 4185185"/>
                <a:gd name="connsiteX60" fmla="*/ 185240 w 2400901"/>
                <a:gd name="connsiteY60" fmla="*/ 1907977 h 4185185"/>
                <a:gd name="connsiteX61" fmla="*/ 211617 w 2400901"/>
                <a:gd name="connsiteY61" fmla="*/ 1846431 h 4185185"/>
                <a:gd name="connsiteX62" fmla="*/ 185240 w 2400901"/>
                <a:gd name="connsiteY62" fmla="*/ 1776093 h 4185185"/>
                <a:gd name="connsiteX63" fmla="*/ 176447 w 2400901"/>
                <a:gd name="connsiteY63" fmla="*/ 1749716 h 4185185"/>
                <a:gd name="connsiteX64" fmla="*/ 150070 w 2400901"/>
                <a:gd name="connsiteY64" fmla="*/ 1723339 h 4185185"/>
                <a:gd name="connsiteX65" fmla="*/ 97317 w 2400901"/>
                <a:gd name="connsiteY65" fmla="*/ 1653000 h 4185185"/>
                <a:gd name="connsiteX66" fmla="*/ 70940 w 2400901"/>
                <a:gd name="connsiteY66" fmla="*/ 1617831 h 4185185"/>
                <a:gd name="connsiteX67" fmla="*/ 35770 w 2400901"/>
                <a:gd name="connsiteY67" fmla="*/ 1556285 h 4185185"/>
                <a:gd name="connsiteX68" fmla="*/ 53355 w 2400901"/>
                <a:gd name="connsiteY68" fmla="*/ 1512323 h 4185185"/>
                <a:gd name="connsiteX69" fmla="*/ 123693 w 2400901"/>
                <a:gd name="connsiteY69" fmla="*/ 1459570 h 4185185"/>
                <a:gd name="connsiteX70" fmla="*/ 158863 w 2400901"/>
                <a:gd name="connsiteY70" fmla="*/ 1433193 h 4185185"/>
                <a:gd name="connsiteX71" fmla="*/ 211617 w 2400901"/>
                <a:gd name="connsiteY71" fmla="*/ 1380439 h 4185185"/>
                <a:gd name="connsiteX72" fmla="*/ 273163 w 2400901"/>
                <a:gd name="connsiteY72" fmla="*/ 1336477 h 4185185"/>
                <a:gd name="connsiteX73" fmla="*/ 387463 w 2400901"/>
                <a:gd name="connsiteY73" fmla="*/ 1336477 h 4185185"/>
                <a:gd name="connsiteX74" fmla="*/ 466593 w 2400901"/>
                <a:gd name="connsiteY74" fmla="*/ 1222177 h 4185185"/>
                <a:gd name="connsiteX75" fmla="*/ 519347 w 2400901"/>
                <a:gd name="connsiteY75" fmla="*/ 1160631 h 4185185"/>
                <a:gd name="connsiteX76" fmla="*/ 572101 w 2400901"/>
                <a:gd name="connsiteY76" fmla="*/ 1081500 h 4185185"/>
                <a:gd name="connsiteX77" fmla="*/ 607270 w 2400901"/>
                <a:gd name="connsiteY77" fmla="*/ 1046331 h 4185185"/>
                <a:gd name="connsiteX78" fmla="*/ 651232 w 2400901"/>
                <a:gd name="connsiteY78" fmla="*/ 958408 h 4185185"/>
                <a:gd name="connsiteX79" fmla="*/ 677609 w 2400901"/>
                <a:gd name="connsiteY79" fmla="*/ 932031 h 4185185"/>
                <a:gd name="connsiteX80" fmla="*/ 695193 w 2400901"/>
                <a:gd name="connsiteY80" fmla="*/ 888070 h 4185185"/>
                <a:gd name="connsiteX81" fmla="*/ 712778 w 2400901"/>
                <a:gd name="connsiteY81" fmla="*/ 852900 h 4185185"/>
                <a:gd name="connsiteX82" fmla="*/ 730363 w 2400901"/>
                <a:gd name="connsiteY82" fmla="*/ 782562 h 4185185"/>
                <a:gd name="connsiteX83" fmla="*/ 747947 w 2400901"/>
                <a:gd name="connsiteY83" fmla="*/ 738600 h 4185185"/>
                <a:gd name="connsiteX84" fmla="*/ 774324 w 2400901"/>
                <a:gd name="connsiteY84" fmla="*/ 677054 h 4185185"/>
                <a:gd name="connsiteX85" fmla="*/ 827078 w 2400901"/>
                <a:gd name="connsiteY85" fmla="*/ 694639 h 4185185"/>
                <a:gd name="connsiteX86" fmla="*/ 906209 w 2400901"/>
                <a:gd name="connsiteY86" fmla="*/ 712223 h 4185185"/>
                <a:gd name="connsiteX87" fmla="*/ 932586 w 2400901"/>
                <a:gd name="connsiteY87" fmla="*/ 721016 h 4185185"/>
                <a:gd name="connsiteX88" fmla="*/ 1090847 w 2400901"/>
                <a:gd name="connsiteY88" fmla="*/ 729808 h 4185185"/>
                <a:gd name="connsiteX89" fmla="*/ 1117224 w 2400901"/>
                <a:gd name="connsiteY89" fmla="*/ 747393 h 4185185"/>
                <a:gd name="connsiteX90" fmla="*/ 1126017 w 2400901"/>
                <a:gd name="connsiteY90" fmla="*/ 721016 h 4185185"/>
                <a:gd name="connsiteX91" fmla="*/ 1152393 w 2400901"/>
                <a:gd name="connsiteY91" fmla="*/ 668262 h 4185185"/>
                <a:gd name="connsiteX92" fmla="*/ 1205147 w 2400901"/>
                <a:gd name="connsiteY92" fmla="*/ 545170 h 4185185"/>
                <a:gd name="connsiteX93" fmla="*/ 1240317 w 2400901"/>
                <a:gd name="connsiteY93" fmla="*/ 510000 h 4185185"/>
                <a:gd name="connsiteX94" fmla="*/ 1293070 w 2400901"/>
                <a:gd name="connsiteY94" fmla="*/ 474831 h 4185185"/>
                <a:gd name="connsiteX95" fmla="*/ 1380993 w 2400901"/>
                <a:gd name="connsiteY95" fmla="*/ 430870 h 4185185"/>
                <a:gd name="connsiteX96" fmla="*/ 1495293 w 2400901"/>
                <a:gd name="connsiteY96" fmla="*/ 413285 h 4185185"/>
                <a:gd name="connsiteX97" fmla="*/ 1539255 w 2400901"/>
                <a:gd name="connsiteY97" fmla="*/ 404493 h 4185185"/>
                <a:gd name="connsiteX98" fmla="*/ 1635970 w 2400901"/>
                <a:gd name="connsiteY98" fmla="*/ 413285 h 4185185"/>
                <a:gd name="connsiteX99" fmla="*/ 1627178 w 2400901"/>
                <a:gd name="connsiteY99" fmla="*/ 448454 h 4185185"/>
                <a:gd name="connsiteX100" fmla="*/ 1548047 w 2400901"/>
                <a:gd name="connsiteY100" fmla="*/ 492416 h 4185185"/>
                <a:gd name="connsiteX101" fmla="*/ 1477709 w 2400901"/>
                <a:gd name="connsiteY101" fmla="*/ 466039 h 4185185"/>
                <a:gd name="connsiteX102" fmla="*/ 1468917 w 2400901"/>
                <a:gd name="connsiteY102" fmla="*/ 422077 h 4185185"/>
                <a:gd name="connsiteX103" fmla="*/ 1460124 w 2400901"/>
                <a:gd name="connsiteY103" fmla="*/ 360531 h 4185185"/>
                <a:gd name="connsiteX104" fmla="*/ 1468917 w 2400901"/>
                <a:gd name="connsiteY104" fmla="*/ 334154 h 4185185"/>
                <a:gd name="connsiteX105" fmla="*/ 1495293 w 2400901"/>
                <a:gd name="connsiteY105" fmla="*/ 325362 h 4185185"/>
                <a:gd name="connsiteX106" fmla="*/ 1574424 w 2400901"/>
                <a:gd name="connsiteY106" fmla="*/ 307777 h 4185185"/>
                <a:gd name="connsiteX107" fmla="*/ 1671140 w 2400901"/>
                <a:gd name="connsiteY107" fmla="*/ 272608 h 4185185"/>
                <a:gd name="connsiteX108" fmla="*/ 1820609 w 2400901"/>
                <a:gd name="connsiteY108" fmla="*/ 228647 h 4185185"/>
                <a:gd name="connsiteX109" fmla="*/ 2260224 w 2400901"/>
                <a:gd name="connsiteY109" fmla="*/ 211062 h 4185185"/>
                <a:gd name="connsiteX110" fmla="*/ 2233847 w 2400901"/>
                <a:gd name="connsiteY110" fmla="*/ 202270 h 4185185"/>
                <a:gd name="connsiteX111" fmla="*/ 2181093 w 2400901"/>
                <a:gd name="connsiteY111" fmla="*/ 175893 h 4185185"/>
                <a:gd name="connsiteX112" fmla="*/ 2145924 w 2400901"/>
                <a:gd name="connsiteY112" fmla="*/ 140723 h 4185185"/>
                <a:gd name="connsiteX113" fmla="*/ 2119547 w 2400901"/>
                <a:gd name="connsiteY113" fmla="*/ 123139 h 4185185"/>
                <a:gd name="connsiteX114" fmla="*/ 2110755 w 2400901"/>
                <a:gd name="connsiteY114" fmla="*/ 96762 h 4185185"/>
                <a:gd name="connsiteX115" fmla="*/ 2119547 w 2400901"/>
                <a:gd name="connsiteY115" fmla="*/ 70385 h 4185185"/>
                <a:gd name="connsiteX116" fmla="*/ 2242640 w 2400901"/>
                <a:gd name="connsiteY116" fmla="*/ 61593 h 4185185"/>
                <a:gd name="connsiteX117" fmla="*/ 2260224 w 2400901"/>
                <a:gd name="connsiteY117" fmla="*/ 87970 h 4185185"/>
                <a:gd name="connsiteX118" fmla="*/ 2251432 w 2400901"/>
                <a:gd name="connsiteY118" fmla="*/ 114347 h 4185185"/>
                <a:gd name="connsiteX119" fmla="*/ 2242640 w 2400901"/>
                <a:gd name="connsiteY119" fmla="*/ 87970 h 4185185"/>
                <a:gd name="connsiteX120" fmla="*/ 2251432 w 2400901"/>
                <a:gd name="connsiteY120" fmla="*/ 52800 h 4185185"/>
                <a:gd name="connsiteX121" fmla="*/ 2330563 w 2400901"/>
                <a:gd name="connsiteY121" fmla="*/ 17631 h 4185185"/>
                <a:gd name="connsiteX122" fmla="*/ 2400901 w 2400901"/>
                <a:gd name="connsiteY122" fmla="*/ 47 h 4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400901" h="4185185">
                  <a:moveTo>
                    <a:pt x="827078" y="4185185"/>
                  </a:moveTo>
                  <a:cubicBezTo>
                    <a:pt x="791177" y="4163644"/>
                    <a:pt x="779040" y="4153188"/>
                    <a:pt x="739155" y="4141223"/>
                  </a:cubicBezTo>
                  <a:cubicBezTo>
                    <a:pt x="702735" y="4130297"/>
                    <a:pt x="638274" y="4126739"/>
                    <a:pt x="607270" y="4123639"/>
                  </a:cubicBezTo>
                  <a:cubicBezTo>
                    <a:pt x="598478" y="4117777"/>
                    <a:pt x="590918" y="4109396"/>
                    <a:pt x="580893" y="4106054"/>
                  </a:cubicBezTo>
                  <a:cubicBezTo>
                    <a:pt x="563981" y="4100417"/>
                    <a:pt x="545542" y="4101129"/>
                    <a:pt x="528140" y="4097262"/>
                  </a:cubicBezTo>
                  <a:cubicBezTo>
                    <a:pt x="519093" y="4095252"/>
                    <a:pt x="510555" y="4091401"/>
                    <a:pt x="501763" y="4088470"/>
                  </a:cubicBezTo>
                  <a:cubicBezTo>
                    <a:pt x="492971" y="4082608"/>
                    <a:pt x="484838" y="4075611"/>
                    <a:pt x="475386" y="4070885"/>
                  </a:cubicBezTo>
                  <a:cubicBezTo>
                    <a:pt x="467097" y="4066740"/>
                    <a:pt x="455562" y="4068646"/>
                    <a:pt x="449009" y="4062093"/>
                  </a:cubicBezTo>
                  <a:cubicBezTo>
                    <a:pt x="434065" y="4047149"/>
                    <a:pt x="413840" y="4009339"/>
                    <a:pt x="413840" y="4009339"/>
                  </a:cubicBezTo>
                  <a:cubicBezTo>
                    <a:pt x="416771" y="3988824"/>
                    <a:pt x="411649" y="3965367"/>
                    <a:pt x="422632" y="3947793"/>
                  </a:cubicBezTo>
                  <a:cubicBezTo>
                    <a:pt x="429036" y="3937546"/>
                    <a:pt x="445717" y="3939000"/>
                    <a:pt x="457801" y="3939000"/>
                  </a:cubicBezTo>
                  <a:cubicBezTo>
                    <a:pt x="493092" y="3939000"/>
                    <a:pt x="528140" y="3944862"/>
                    <a:pt x="563309" y="3947793"/>
                  </a:cubicBezTo>
                  <a:cubicBezTo>
                    <a:pt x="572324" y="3974840"/>
                    <a:pt x="581178" y="3986861"/>
                    <a:pt x="563309" y="4018131"/>
                  </a:cubicBezTo>
                  <a:cubicBezTo>
                    <a:pt x="558066" y="4027306"/>
                    <a:pt x="545724" y="4029854"/>
                    <a:pt x="536932" y="4035716"/>
                  </a:cubicBezTo>
                  <a:cubicBezTo>
                    <a:pt x="501763" y="4029854"/>
                    <a:pt x="466229" y="4025865"/>
                    <a:pt x="431424" y="4018131"/>
                  </a:cubicBezTo>
                  <a:cubicBezTo>
                    <a:pt x="413330" y="4014110"/>
                    <a:pt x="396090" y="4006881"/>
                    <a:pt x="378670" y="4000547"/>
                  </a:cubicBezTo>
                  <a:cubicBezTo>
                    <a:pt x="263024" y="3958494"/>
                    <a:pt x="386724" y="4000300"/>
                    <a:pt x="308332" y="3974170"/>
                  </a:cubicBezTo>
                  <a:cubicBezTo>
                    <a:pt x="292080" y="3961981"/>
                    <a:pt x="259032" y="3939785"/>
                    <a:pt x="246786" y="3921416"/>
                  </a:cubicBezTo>
                  <a:cubicBezTo>
                    <a:pt x="241645" y="3913705"/>
                    <a:pt x="240924" y="3903831"/>
                    <a:pt x="237993" y="3895039"/>
                  </a:cubicBezTo>
                  <a:cubicBezTo>
                    <a:pt x="240924" y="3868662"/>
                    <a:pt x="242423" y="3842086"/>
                    <a:pt x="246786" y="3815908"/>
                  </a:cubicBezTo>
                  <a:cubicBezTo>
                    <a:pt x="248310" y="3806766"/>
                    <a:pt x="250437" y="3797242"/>
                    <a:pt x="255578" y="3789531"/>
                  </a:cubicBezTo>
                  <a:cubicBezTo>
                    <a:pt x="262475" y="3779185"/>
                    <a:pt x="273163" y="3771946"/>
                    <a:pt x="281955" y="3763154"/>
                  </a:cubicBezTo>
                  <a:cubicBezTo>
                    <a:pt x="327984" y="3648086"/>
                    <a:pt x="269609" y="3777279"/>
                    <a:pt x="325917" y="3692816"/>
                  </a:cubicBezTo>
                  <a:cubicBezTo>
                    <a:pt x="331058" y="3685105"/>
                    <a:pt x="328776" y="3673559"/>
                    <a:pt x="334709" y="3666439"/>
                  </a:cubicBezTo>
                  <a:cubicBezTo>
                    <a:pt x="344090" y="3655182"/>
                    <a:pt x="358850" y="3649712"/>
                    <a:pt x="369878" y="3640062"/>
                  </a:cubicBezTo>
                  <a:cubicBezTo>
                    <a:pt x="382355" y="3629145"/>
                    <a:pt x="392459" y="3615682"/>
                    <a:pt x="405047" y="3604893"/>
                  </a:cubicBezTo>
                  <a:cubicBezTo>
                    <a:pt x="418274" y="3593556"/>
                    <a:pt x="451810" y="3575267"/>
                    <a:pt x="466593" y="3569723"/>
                  </a:cubicBezTo>
                  <a:cubicBezTo>
                    <a:pt x="477908" y="3565480"/>
                    <a:pt x="490040" y="3563862"/>
                    <a:pt x="501763" y="3560931"/>
                  </a:cubicBezTo>
                  <a:cubicBezTo>
                    <a:pt x="507624" y="3552139"/>
                    <a:pt x="518688" y="3545100"/>
                    <a:pt x="519347" y="3534554"/>
                  </a:cubicBezTo>
                  <a:cubicBezTo>
                    <a:pt x="523189" y="3473073"/>
                    <a:pt x="523979" y="3421780"/>
                    <a:pt x="484178" y="3376293"/>
                  </a:cubicBezTo>
                  <a:cubicBezTo>
                    <a:pt x="474528" y="3365265"/>
                    <a:pt x="458744" y="3360868"/>
                    <a:pt x="449009" y="3349916"/>
                  </a:cubicBezTo>
                  <a:cubicBezTo>
                    <a:pt x="423603" y="3321334"/>
                    <a:pt x="418982" y="3291798"/>
                    <a:pt x="387463" y="3270785"/>
                  </a:cubicBezTo>
                  <a:cubicBezTo>
                    <a:pt x="379752" y="3265644"/>
                    <a:pt x="369878" y="3264924"/>
                    <a:pt x="361086" y="3261993"/>
                  </a:cubicBezTo>
                  <a:cubicBezTo>
                    <a:pt x="338982" y="3195686"/>
                    <a:pt x="368800" y="3277424"/>
                    <a:pt x="334709" y="3209239"/>
                  </a:cubicBezTo>
                  <a:cubicBezTo>
                    <a:pt x="326245" y="3192310"/>
                    <a:pt x="322756" y="3164588"/>
                    <a:pt x="317124" y="3147693"/>
                  </a:cubicBezTo>
                  <a:cubicBezTo>
                    <a:pt x="305895" y="3114006"/>
                    <a:pt x="297279" y="3099208"/>
                    <a:pt x="281955" y="3068562"/>
                  </a:cubicBezTo>
                  <a:cubicBezTo>
                    <a:pt x="271338" y="3026091"/>
                    <a:pt x="264370" y="3004892"/>
                    <a:pt x="264370" y="2954262"/>
                  </a:cubicBezTo>
                  <a:cubicBezTo>
                    <a:pt x="264370" y="2944994"/>
                    <a:pt x="270232" y="2936677"/>
                    <a:pt x="273163" y="2927885"/>
                  </a:cubicBezTo>
                  <a:cubicBezTo>
                    <a:pt x="255578" y="2916162"/>
                    <a:pt x="240031" y="2900565"/>
                    <a:pt x="220409" y="2892716"/>
                  </a:cubicBezTo>
                  <a:cubicBezTo>
                    <a:pt x="205755" y="2886854"/>
                    <a:pt x="190244" y="2882796"/>
                    <a:pt x="176447" y="2875131"/>
                  </a:cubicBezTo>
                  <a:cubicBezTo>
                    <a:pt x="96606" y="2830774"/>
                    <a:pt x="178744" y="2861242"/>
                    <a:pt x="114901" y="2839962"/>
                  </a:cubicBezTo>
                  <a:cubicBezTo>
                    <a:pt x="97316" y="2822377"/>
                    <a:pt x="73268" y="2809451"/>
                    <a:pt x="62147" y="2787208"/>
                  </a:cubicBezTo>
                  <a:cubicBezTo>
                    <a:pt x="39002" y="2740917"/>
                    <a:pt x="53831" y="2761307"/>
                    <a:pt x="18186" y="2725662"/>
                  </a:cubicBezTo>
                  <a:cubicBezTo>
                    <a:pt x="10837" y="2703616"/>
                    <a:pt x="-13059" y="2663398"/>
                    <a:pt x="9393" y="2637739"/>
                  </a:cubicBezTo>
                  <a:cubicBezTo>
                    <a:pt x="23310" y="2621834"/>
                    <a:pt x="43244" y="2612022"/>
                    <a:pt x="62147" y="2602570"/>
                  </a:cubicBezTo>
                  <a:cubicBezTo>
                    <a:pt x="101233" y="2583027"/>
                    <a:pt x="135462" y="2563478"/>
                    <a:pt x="176447" y="2549816"/>
                  </a:cubicBezTo>
                  <a:cubicBezTo>
                    <a:pt x="187911" y="2545995"/>
                    <a:pt x="199998" y="2544343"/>
                    <a:pt x="211617" y="2541023"/>
                  </a:cubicBezTo>
                  <a:cubicBezTo>
                    <a:pt x="220528" y="2538477"/>
                    <a:pt x="229201" y="2535162"/>
                    <a:pt x="237993" y="2532231"/>
                  </a:cubicBezTo>
                  <a:cubicBezTo>
                    <a:pt x="253985" y="2484258"/>
                    <a:pt x="251463" y="2519324"/>
                    <a:pt x="202824" y="2470685"/>
                  </a:cubicBezTo>
                  <a:cubicBezTo>
                    <a:pt x="195352" y="2463213"/>
                    <a:pt x="192348" y="2452127"/>
                    <a:pt x="185240" y="2444308"/>
                  </a:cubicBezTo>
                  <a:cubicBezTo>
                    <a:pt x="162936" y="2419773"/>
                    <a:pt x="138347" y="2397416"/>
                    <a:pt x="114901" y="2373970"/>
                  </a:cubicBezTo>
                  <a:cubicBezTo>
                    <a:pt x="106109" y="2365178"/>
                    <a:pt x="94921" y="2358255"/>
                    <a:pt x="88524" y="2347593"/>
                  </a:cubicBezTo>
                  <a:cubicBezTo>
                    <a:pt x="79732" y="2332939"/>
                    <a:pt x="72639" y="2317121"/>
                    <a:pt x="62147" y="2303631"/>
                  </a:cubicBezTo>
                  <a:cubicBezTo>
                    <a:pt x="51969" y="2290544"/>
                    <a:pt x="36925" y="2281725"/>
                    <a:pt x="26978" y="2268462"/>
                  </a:cubicBezTo>
                  <a:cubicBezTo>
                    <a:pt x="13939" y="2251077"/>
                    <a:pt x="7392" y="2227291"/>
                    <a:pt x="601" y="2206916"/>
                  </a:cubicBezTo>
                  <a:cubicBezTo>
                    <a:pt x="25843" y="2105945"/>
                    <a:pt x="-9454" y="2230379"/>
                    <a:pt x="26978" y="2145370"/>
                  </a:cubicBezTo>
                  <a:cubicBezTo>
                    <a:pt x="31738" y="2134263"/>
                    <a:pt x="32450" y="2121819"/>
                    <a:pt x="35770" y="2110200"/>
                  </a:cubicBezTo>
                  <a:cubicBezTo>
                    <a:pt x="38316" y="2101289"/>
                    <a:pt x="40912" y="2092342"/>
                    <a:pt x="44563" y="2083823"/>
                  </a:cubicBezTo>
                  <a:cubicBezTo>
                    <a:pt x="55094" y="2059251"/>
                    <a:pt x="64373" y="2043395"/>
                    <a:pt x="79732" y="2022277"/>
                  </a:cubicBezTo>
                  <a:cubicBezTo>
                    <a:pt x="101156" y="1992820"/>
                    <a:pt x="128220" y="1951098"/>
                    <a:pt x="158863" y="1925562"/>
                  </a:cubicBezTo>
                  <a:cubicBezTo>
                    <a:pt x="166981" y="1918797"/>
                    <a:pt x="176448" y="1913839"/>
                    <a:pt x="185240" y="1907977"/>
                  </a:cubicBezTo>
                  <a:cubicBezTo>
                    <a:pt x="199596" y="1886442"/>
                    <a:pt x="211617" y="1874817"/>
                    <a:pt x="211617" y="1846431"/>
                  </a:cubicBezTo>
                  <a:cubicBezTo>
                    <a:pt x="211617" y="1795546"/>
                    <a:pt x="203430" y="1812473"/>
                    <a:pt x="185240" y="1776093"/>
                  </a:cubicBezTo>
                  <a:cubicBezTo>
                    <a:pt x="181095" y="1767803"/>
                    <a:pt x="181588" y="1757427"/>
                    <a:pt x="176447" y="1749716"/>
                  </a:cubicBezTo>
                  <a:cubicBezTo>
                    <a:pt x="169550" y="1739370"/>
                    <a:pt x="157944" y="1732963"/>
                    <a:pt x="150070" y="1723339"/>
                  </a:cubicBezTo>
                  <a:cubicBezTo>
                    <a:pt x="131511" y="1700656"/>
                    <a:pt x="114901" y="1676446"/>
                    <a:pt x="97317" y="1653000"/>
                  </a:cubicBezTo>
                  <a:cubicBezTo>
                    <a:pt x="88525" y="1641277"/>
                    <a:pt x="77494" y="1630938"/>
                    <a:pt x="70940" y="1617831"/>
                  </a:cubicBezTo>
                  <a:cubicBezTo>
                    <a:pt x="48629" y="1573211"/>
                    <a:pt x="60625" y="1593567"/>
                    <a:pt x="35770" y="1556285"/>
                  </a:cubicBezTo>
                  <a:cubicBezTo>
                    <a:pt x="41632" y="1541631"/>
                    <a:pt x="42738" y="1524001"/>
                    <a:pt x="53355" y="1512323"/>
                  </a:cubicBezTo>
                  <a:cubicBezTo>
                    <a:pt x="73069" y="1490637"/>
                    <a:pt x="100247" y="1477154"/>
                    <a:pt x="123693" y="1459570"/>
                  </a:cubicBezTo>
                  <a:cubicBezTo>
                    <a:pt x="135416" y="1450778"/>
                    <a:pt x="150071" y="1444916"/>
                    <a:pt x="158863" y="1433193"/>
                  </a:cubicBezTo>
                  <a:cubicBezTo>
                    <a:pt x="191580" y="1389569"/>
                    <a:pt x="173047" y="1406151"/>
                    <a:pt x="211617" y="1380439"/>
                  </a:cubicBezTo>
                  <a:cubicBezTo>
                    <a:pt x="251927" y="1319974"/>
                    <a:pt x="226736" y="1321002"/>
                    <a:pt x="273163" y="1336477"/>
                  </a:cubicBezTo>
                  <a:cubicBezTo>
                    <a:pt x="312583" y="1362758"/>
                    <a:pt x="322624" y="1378432"/>
                    <a:pt x="387463" y="1336477"/>
                  </a:cubicBezTo>
                  <a:cubicBezTo>
                    <a:pt x="445232" y="1299097"/>
                    <a:pt x="438703" y="1266801"/>
                    <a:pt x="466593" y="1222177"/>
                  </a:cubicBezTo>
                  <a:cubicBezTo>
                    <a:pt x="520703" y="1135599"/>
                    <a:pt x="465406" y="1232551"/>
                    <a:pt x="519347" y="1160631"/>
                  </a:cubicBezTo>
                  <a:cubicBezTo>
                    <a:pt x="569897" y="1093231"/>
                    <a:pt x="521207" y="1139665"/>
                    <a:pt x="572101" y="1081500"/>
                  </a:cubicBezTo>
                  <a:cubicBezTo>
                    <a:pt x="583018" y="1069023"/>
                    <a:pt x="597092" y="1059417"/>
                    <a:pt x="607270" y="1046331"/>
                  </a:cubicBezTo>
                  <a:cubicBezTo>
                    <a:pt x="674155" y="960336"/>
                    <a:pt x="597388" y="1044558"/>
                    <a:pt x="651232" y="958408"/>
                  </a:cubicBezTo>
                  <a:cubicBezTo>
                    <a:pt x="657822" y="947864"/>
                    <a:pt x="668817" y="940823"/>
                    <a:pt x="677609" y="932031"/>
                  </a:cubicBezTo>
                  <a:cubicBezTo>
                    <a:pt x="683470" y="917377"/>
                    <a:pt x="688783" y="902492"/>
                    <a:pt x="695193" y="888070"/>
                  </a:cubicBezTo>
                  <a:cubicBezTo>
                    <a:pt x="700516" y="876093"/>
                    <a:pt x="708633" y="865334"/>
                    <a:pt x="712778" y="852900"/>
                  </a:cubicBezTo>
                  <a:cubicBezTo>
                    <a:pt x="720421" y="829973"/>
                    <a:pt x="723256" y="805661"/>
                    <a:pt x="730363" y="782562"/>
                  </a:cubicBezTo>
                  <a:cubicBezTo>
                    <a:pt x="735004" y="767477"/>
                    <a:pt x="742956" y="753573"/>
                    <a:pt x="747947" y="738600"/>
                  </a:cubicBezTo>
                  <a:cubicBezTo>
                    <a:pt x="766871" y="681827"/>
                    <a:pt x="743419" y="723413"/>
                    <a:pt x="774324" y="677054"/>
                  </a:cubicBezTo>
                  <a:cubicBezTo>
                    <a:pt x="791909" y="682916"/>
                    <a:pt x="809324" y="689313"/>
                    <a:pt x="827078" y="694639"/>
                  </a:cubicBezTo>
                  <a:cubicBezTo>
                    <a:pt x="872210" y="708179"/>
                    <a:pt x="856007" y="699672"/>
                    <a:pt x="906209" y="712223"/>
                  </a:cubicBezTo>
                  <a:cubicBezTo>
                    <a:pt x="915200" y="714471"/>
                    <a:pt x="923360" y="720137"/>
                    <a:pt x="932586" y="721016"/>
                  </a:cubicBezTo>
                  <a:cubicBezTo>
                    <a:pt x="985183" y="726025"/>
                    <a:pt x="1038093" y="726877"/>
                    <a:pt x="1090847" y="729808"/>
                  </a:cubicBezTo>
                  <a:cubicBezTo>
                    <a:pt x="1099639" y="735670"/>
                    <a:pt x="1106972" y="749956"/>
                    <a:pt x="1117224" y="747393"/>
                  </a:cubicBezTo>
                  <a:cubicBezTo>
                    <a:pt x="1126215" y="745145"/>
                    <a:pt x="1122253" y="729485"/>
                    <a:pt x="1126017" y="721016"/>
                  </a:cubicBezTo>
                  <a:cubicBezTo>
                    <a:pt x="1134002" y="703050"/>
                    <a:pt x="1144832" y="686410"/>
                    <a:pt x="1152393" y="668262"/>
                  </a:cubicBezTo>
                  <a:cubicBezTo>
                    <a:pt x="1167405" y="632232"/>
                    <a:pt x="1177050" y="573267"/>
                    <a:pt x="1205147" y="545170"/>
                  </a:cubicBezTo>
                  <a:cubicBezTo>
                    <a:pt x="1216870" y="533447"/>
                    <a:pt x="1227371" y="520357"/>
                    <a:pt x="1240317" y="510000"/>
                  </a:cubicBezTo>
                  <a:cubicBezTo>
                    <a:pt x="1256820" y="496798"/>
                    <a:pt x="1275240" y="486177"/>
                    <a:pt x="1293070" y="474831"/>
                  </a:cubicBezTo>
                  <a:cubicBezTo>
                    <a:pt x="1329415" y="451702"/>
                    <a:pt x="1340698" y="444302"/>
                    <a:pt x="1380993" y="430870"/>
                  </a:cubicBezTo>
                  <a:cubicBezTo>
                    <a:pt x="1422180" y="417141"/>
                    <a:pt x="1447483" y="420115"/>
                    <a:pt x="1495293" y="413285"/>
                  </a:cubicBezTo>
                  <a:cubicBezTo>
                    <a:pt x="1510087" y="411172"/>
                    <a:pt x="1524601" y="407424"/>
                    <a:pt x="1539255" y="404493"/>
                  </a:cubicBezTo>
                  <a:lnTo>
                    <a:pt x="1635970" y="413285"/>
                  </a:lnTo>
                  <a:cubicBezTo>
                    <a:pt x="1646778" y="418689"/>
                    <a:pt x="1633173" y="437962"/>
                    <a:pt x="1627178" y="448454"/>
                  </a:cubicBezTo>
                  <a:cubicBezTo>
                    <a:pt x="1608598" y="480970"/>
                    <a:pt x="1581436" y="481286"/>
                    <a:pt x="1548047" y="492416"/>
                  </a:cubicBezTo>
                  <a:cubicBezTo>
                    <a:pt x="1524601" y="483624"/>
                    <a:pt x="1496424" y="482675"/>
                    <a:pt x="1477709" y="466039"/>
                  </a:cubicBezTo>
                  <a:cubicBezTo>
                    <a:pt x="1466540" y="456111"/>
                    <a:pt x="1471374" y="436818"/>
                    <a:pt x="1468917" y="422077"/>
                  </a:cubicBezTo>
                  <a:cubicBezTo>
                    <a:pt x="1465510" y="401635"/>
                    <a:pt x="1463055" y="381046"/>
                    <a:pt x="1460124" y="360531"/>
                  </a:cubicBezTo>
                  <a:cubicBezTo>
                    <a:pt x="1463055" y="351739"/>
                    <a:pt x="1462364" y="340707"/>
                    <a:pt x="1468917" y="334154"/>
                  </a:cubicBezTo>
                  <a:cubicBezTo>
                    <a:pt x="1475470" y="327601"/>
                    <a:pt x="1486382" y="327908"/>
                    <a:pt x="1495293" y="325362"/>
                  </a:cubicBezTo>
                  <a:cubicBezTo>
                    <a:pt x="1524256" y="317087"/>
                    <a:pt x="1544218" y="313819"/>
                    <a:pt x="1574424" y="307777"/>
                  </a:cubicBezTo>
                  <a:cubicBezTo>
                    <a:pt x="1658950" y="257062"/>
                    <a:pt x="1575160" y="300031"/>
                    <a:pt x="1671140" y="272608"/>
                  </a:cubicBezTo>
                  <a:cubicBezTo>
                    <a:pt x="1761853" y="246690"/>
                    <a:pt x="1722348" y="240930"/>
                    <a:pt x="1820609" y="228647"/>
                  </a:cubicBezTo>
                  <a:cubicBezTo>
                    <a:pt x="1913177" y="217076"/>
                    <a:pt x="2238508" y="211682"/>
                    <a:pt x="2260224" y="211062"/>
                  </a:cubicBezTo>
                  <a:cubicBezTo>
                    <a:pt x="2251432" y="208131"/>
                    <a:pt x="2242136" y="206415"/>
                    <a:pt x="2233847" y="202270"/>
                  </a:cubicBezTo>
                  <a:cubicBezTo>
                    <a:pt x="2165670" y="168182"/>
                    <a:pt x="2247392" y="197992"/>
                    <a:pt x="2181093" y="175893"/>
                  </a:cubicBezTo>
                  <a:cubicBezTo>
                    <a:pt x="2169370" y="164170"/>
                    <a:pt x="2158512" y="151513"/>
                    <a:pt x="2145924" y="140723"/>
                  </a:cubicBezTo>
                  <a:cubicBezTo>
                    <a:pt x="2137901" y="133846"/>
                    <a:pt x="2126148" y="131390"/>
                    <a:pt x="2119547" y="123139"/>
                  </a:cubicBezTo>
                  <a:cubicBezTo>
                    <a:pt x="2113757" y="115902"/>
                    <a:pt x="2113686" y="105554"/>
                    <a:pt x="2110755" y="96762"/>
                  </a:cubicBezTo>
                  <a:cubicBezTo>
                    <a:pt x="2113686" y="87970"/>
                    <a:pt x="2112133" y="75946"/>
                    <a:pt x="2119547" y="70385"/>
                  </a:cubicBezTo>
                  <a:cubicBezTo>
                    <a:pt x="2175518" y="28407"/>
                    <a:pt x="2183709" y="44755"/>
                    <a:pt x="2242640" y="61593"/>
                  </a:cubicBezTo>
                  <a:cubicBezTo>
                    <a:pt x="2248501" y="70385"/>
                    <a:pt x="2258487" y="77547"/>
                    <a:pt x="2260224" y="87970"/>
                  </a:cubicBezTo>
                  <a:cubicBezTo>
                    <a:pt x="2261748" y="97112"/>
                    <a:pt x="2260700" y="114347"/>
                    <a:pt x="2251432" y="114347"/>
                  </a:cubicBezTo>
                  <a:cubicBezTo>
                    <a:pt x="2242164" y="114347"/>
                    <a:pt x="2245571" y="96762"/>
                    <a:pt x="2242640" y="87970"/>
                  </a:cubicBezTo>
                  <a:cubicBezTo>
                    <a:pt x="2245571" y="76247"/>
                    <a:pt x="2243568" y="61975"/>
                    <a:pt x="2251432" y="52800"/>
                  </a:cubicBezTo>
                  <a:cubicBezTo>
                    <a:pt x="2274458" y="25935"/>
                    <a:pt x="2300945" y="26516"/>
                    <a:pt x="2330563" y="17631"/>
                  </a:cubicBezTo>
                  <a:cubicBezTo>
                    <a:pt x="2395357" y="-1806"/>
                    <a:pt x="2362732" y="47"/>
                    <a:pt x="2400901" y="4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Forme libre 35"/>
            <p:cNvSpPr/>
            <p:nvPr/>
          </p:nvSpPr>
          <p:spPr>
            <a:xfrm>
              <a:off x="3604193" y="4658197"/>
              <a:ext cx="823791" cy="1220969"/>
            </a:xfrm>
            <a:custGeom>
              <a:avLst/>
              <a:gdLst>
                <a:gd name="connsiteX0" fmla="*/ 643017 w 2208048"/>
                <a:gd name="connsiteY0" fmla="*/ 0 h 3974123"/>
                <a:gd name="connsiteX1" fmla="*/ 634225 w 2208048"/>
                <a:gd name="connsiteY1" fmla="*/ 61546 h 3974123"/>
                <a:gd name="connsiteX2" fmla="*/ 625433 w 2208048"/>
                <a:gd name="connsiteY2" fmla="*/ 87923 h 3974123"/>
                <a:gd name="connsiteX3" fmla="*/ 599056 w 2208048"/>
                <a:gd name="connsiteY3" fmla="*/ 105508 h 3974123"/>
                <a:gd name="connsiteX4" fmla="*/ 546302 w 2208048"/>
                <a:gd name="connsiteY4" fmla="*/ 140677 h 3974123"/>
                <a:gd name="connsiteX5" fmla="*/ 528717 w 2208048"/>
                <a:gd name="connsiteY5" fmla="*/ 167054 h 3974123"/>
                <a:gd name="connsiteX6" fmla="*/ 511133 w 2208048"/>
                <a:gd name="connsiteY6" fmla="*/ 219808 h 3974123"/>
                <a:gd name="connsiteX7" fmla="*/ 546302 w 2208048"/>
                <a:gd name="connsiteY7" fmla="*/ 325316 h 3974123"/>
                <a:gd name="connsiteX8" fmla="*/ 572679 w 2208048"/>
                <a:gd name="connsiteY8" fmla="*/ 316523 h 3974123"/>
                <a:gd name="connsiteX9" fmla="*/ 555094 w 2208048"/>
                <a:gd name="connsiteY9" fmla="*/ 281354 h 3974123"/>
                <a:gd name="connsiteX10" fmla="*/ 528717 w 2208048"/>
                <a:gd name="connsiteY10" fmla="*/ 272562 h 3974123"/>
                <a:gd name="connsiteX11" fmla="*/ 484756 w 2208048"/>
                <a:gd name="connsiteY11" fmla="*/ 263769 h 3974123"/>
                <a:gd name="connsiteX12" fmla="*/ 449586 w 2208048"/>
                <a:gd name="connsiteY12" fmla="*/ 254977 h 3974123"/>
                <a:gd name="connsiteX13" fmla="*/ 396833 w 2208048"/>
                <a:gd name="connsiteY13" fmla="*/ 263769 h 3974123"/>
                <a:gd name="connsiteX14" fmla="*/ 352871 w 2208048"/>
                <a:gd name="connsiteY14" fmla="*/ 307731 h 3974123"/>
                <a:gd name="connsiteX15" fmla="*/ 335286 w 2208048"/>
                <a:gd name="connsiteY15" fmla="*/ 342900 h 3974123"/>
                <a:gd name="connsiteX16" fmla="*/ 326494 w 2208048"/>
                <a:gd name="connsiteY16" fmla="*/ 378069 h 3974123"/>
                <a:gd name="connsiteX17" fmla="*/ 326494 w 2208048"/>
                <a:gd name="connsiteY17" fmla="*/ 474785 h 3974123"/>
                <a:gd name="connsiteX18" fmla="*/ 352871 w 2208048"/>
                <a:gd name="connsiteY18" fmla="*/ 501162 h 3974123"/>
                <a:gd name="connsiteX19" fmla="*/ 423210 w 2208048"/>
                <a:gd name="connsiteY19" fmla="*/ 518746 h 3974123"/>
                <a:gd name="connsiteX20" fmla="*/ 467171 w 2208048"/>
                <a:gd name="connsiteY20" fmla="*/ 509954 h 3974123"/>
                <a:gd name="connsiteX21" fmla="*/ 458379 w 2208048"/>
                <a:gd name="connsiteY21" fmla="*/ 483577 h 3974123"/>
                <a:gd name="connsiteX22" fmla="*/ 432002 w 2208048"/>
                <a:gd name="connsiteY22" fmla="*/ 474785 h 3974123"/>
                <a:gd name="connsiteX23" fmla="*/ 291325 w 2208048"/>
                <a:gd name="connsiteY23" fmla="*/ 483577 h 3974123"/>
                <a:gd name="connsiteX24" fmla="*/ 264948 w 2208048"/>
                <a:gd name="connsiteY24" fmla="*/ 492369 h 3974123"/>
                <a:gd name="connsiteX25" fmla="*/ 247363 w 2208048"/>
                <a:gd name="connsiteY25" fmla="*/ 518746 h 3974123"/>
                <a:gd name="connsiteX26" fmla="*/ 220986 w 2208048"/>
                <a:gd name="connsiteY26" fmla="*/ 545123 h 3974123"/>
                <a:gd name="connsiteX27" fmla="*/ 229779 w 2208048"/>
                <a:gd name="connsiteY27" fmla="*/ 650631 h 3974123"/>
                <a:gd name="connsiteX28" fmla="*/ 256156 w 2208048"/>
                <a:gd name="connsiteY28" fmla="*/ 677008 h 3974123"/>
                <a:gd name="connsiteX29" fmla="*/ 273740 w 2208048"/>
                <a:gd name="connsiteY29" fmla="*/ 703385 h 3974123"/>
                <a:gd name="connsiteX30" fmla="*/ 300117 w 2208048"/>
                <a:gd name="connsiteY30" fmla="*/ 729762 h 3974123"/>
                <a:gd name="connsiteX31" fmla="*/ 326494 w 2208048"/>
                <a:gd name="connsiteY31" fmla="*/ 764931 h 3974123"/>
                <a:gd name="connsiteX32" fmla="*/ 352871 w 2208048"/>
                <a:gd name="connsiteY32" fmla="*/ 782516 h 3974123"/>
                <a:gd name="connsiteX33" fmla="*/ 379248 w 2208048"/>
                <a:gd name="connsiteY33" fmla="*/ 835269 h 3974123"/>
                <a:gd name="connsiteX34" fmla="*/ 370456 w 2208048"/>
                <a:gd name="connsiteY34" fmla="*/ 879231 h 3974123"/>
                <a:gd name="connsiteX35" fmla="*/ 264948 w 2208048"/>
                <a:gd name="connsiteY35" fmla="*/ 923193 h 3974123"/>
                <a:gd name="connsiteX36" fmla="*/ 177025 w 2208048"/>
                <a:gd name="connsiteY36" fmla="*/ 931985 h 3974123"/>
                <a:gd name="connsiteX37" fmla="*/ 141856 w 2208048"/>
                <a:gd name="connsiteY37" fmla="*/ 940777 h 3974123"/>
                <a:gd name="connsiteX38" fmla="*/ 89102 w 2208048"/>
                <a:gd name="connsiteY38" fmla="*/ 975946 h 3974123"/>
                <a:gd name="connsiteX39" fmla="*/ 80310 w 2208048"/>
                <a:gd name="connsiteY39" fmla="*/ 1002323 h 3974123"/>
                <a:gd name="connsiteX40" fmla="*/ 141856 w 2208048"/>
                <a:gd name="connsiteY40" fmla="*/ 1134208 h 3974123"/>
                <a:gd name="connsiteX41" fmla="*/ 194610 w 2208048"/>
                <a:gd name="connsiteY41" fmla="*/ 1169377 h 3974123"/>
                <a:gd name="connsiteX42" fmla="*/ 168233 w 2208048"/>
                <a:gd name="connsiteY42" fmla="*/ 1186962 h 3974123"/>
                <a:gd name="connsiteX43" fmla="*/ 106686 w 2208048"/>
                <a:gd name="connsiteY43" fmla="*/ 1204546 h 3974123"/>
                <a:gd name="connsiteX44" fmla="*/ 18763 w 2208048"/>
                <a:gd name="connsiteY44" fmla="*/ 1222131 h 3974123"/>
                <a:gd name="connsiteX45" fmla="*/ 1179 w 2208048"/>
                <a:gd name="connsiteY45" fmla="*/ 1274885 h 3974123"/>
                <a:gd name="connsiteX46" fmla="*/ 9971 w 2208048"/>
                <a:gd name="connsiteY46" fmla="*/ 1301262 h 3974123"/>
                <a:gd name="connsiteX47" fmla="*/ 27556 w 2208048"/>
                <a:gd name="connsiteY47" fmla="*/ 1327639 h 3974123"/>
                <a:gd name="connsiteX48" fmla="*/ 185817 w 2208048"/>
                <a:gd name="connsiteY48" fmla="*/ 1371600 h 3974123"/>
                <a:gd name="connsiteX49" fmla="*/ 264948 w 2208048"/>
                <a:gd name="connsiteY49" fmla="*/ 1441939 h 3974123"/>
                <a:gd name="connsiteX50" fmla="*/ 282533 w 2208048"/>
                <a:gd name="connsiteY50" fmla="*/ 1468316 h 3974123"/>
                <a:gd name="connsiteX51" fmla="*/ 308910 w 2208048"/>
                <a:gd name="connsiteY51" fmla="*/ 1494693 h 3974123"/>
                <a:gd name="connsiteX52" fmla="*/ 326494 w 2208048"/>
                <a:gd name="connsiteY52" fmla="*/ 1582616 h 3974123"/>
                <a:gd name="connsiteX53" fmla="*/ 335286 w 2208048"/>
                <a:gd name="connsiteY53" fmla="*/ 1617785 h 3974123"/>
                <a:gd name="connsiteX54" fmla="*/ 352871 w 2208048"/>
                <a:gd name="connsiteY54" fmla="*/ 1670539 h 3974123"/>
                <a:gd name="connsiteX55" fmla="*/ 361663 w 2208048"/>
                <a:gd name="connsiteY55" fmla="*/ 1732085 h 3974123"/>
                <a:gd name="connsiteX56" fmla="*/ 344079 w 2208048"/>
                <a:gd name="connsiteY56" fmla="*/ 1811216 h 3974123"/>
                <a:gd name="connsiteX57" fmla="*/ 344079 w 2208048"/>
                <a:gd name="connsiteY57" fmla="*/ 2136531 h 3974123"/>
                <a:gd name="connsiteX58" fmla="*/ 361663 w 2208048"/>
                <a:gd name="connsiteY58" fmla="*/ 2162908 h 3974123"/>
                <a:gd name="connsiteX59" fmla="*/ 519925 w 2208048"/>
                <a:gd name="connsiteY59" fmla="*/ 2154116 h 3974123"/>
                <a:gd name="connsiteX60" fmla="*/ 493548 w 2208048"/>
                <a:gd name="connsiteY60" fmla="*/ 2127739 h 3974123"/>
                <a:gd name="connsiteX61" fmla="*/ 440794 w 2208048"/>
                <a:gd name="connsiteY61" fmla="*/ 2136531 h 3974123"/>
                <a:gd name="connsiteX62" fmla="*/ 414417 w 2208048"/>
                <a:gd name="connsiteY62" fmla="*/ 2154116 h 3974123"/>
                <a:gd name="connsiteX63" fmla="*/ 405625 w 2208048"/>
                <a:gd name="connsiteY63" fmla="*/ 2180493 h 3974123"/>
                <a:gd name="connsiteX64" fmla="*/ 379248 w 2208048"/>
                <a:gd name="connsiteY64" fmla="*/ 2215662 h 3974123"/>
                <a:gd name="connsiteX65" fmla="*/ 379248 w 2208048"/>
                <a:gd name="connsiteY65" fmla="*/ 2391508 h 3974123"/>
                <a:gd name="connsiteX66" fmla="*/ 449586 w 2208048"/>
                <a:gd name="connsiteY66" fmla="*/ 2453054 h 3974123"/>
                <a:gd name="connsiteX67" fmla="*/ 502340 w 2208048"/>
                <a:gd name="connsiteY67" fmla="*/ 2505808 h 3974123"/>
                <a:gd name="connsiteX68" fmla="*/ 555094 w 2208048"/>
                <a:gd name="connsiteY68" fmla="*/ 2549769 h 3974123"/>
                <a:gd name="connsiteX69" fmla="*/ 616640 w 2208048"/>
                <a:gd name="connsiteY69" fmla="*/ 2567354 h 3974123"/>
                <a:gd name="connsiteX70" fmla="*/ 686979 w 2208048"/>
                <a:gd name="connsiteY70" fmla="*/ 2628900 h 3974123"/>
                <a:gd name="connsiteX71" fmla="*/ 695771 w 2208048"/>
                <a:gd name="connsiteY71" fmla="*/ 2664069 h 3974123"/>
                <a:gd name="connsiteX72" fmla="*/ 713356 w 2208048"/>
                <a:gd name="connsiteY72" fmla="*/ 2690446 h 3974123"/>
                <a:gd name="connsiteX73" fmla="*/ 722148 w 2208048"/>
                <a:gd name="connsiteY73" fmla="*/ 2734408 h 3974123"/>
                <a:gd name="connsiteX74" fmla="*/ 686979 w 2208048"/>
                <a:gd name="connsiteY74" fmla="*/ 2927839 h 3974123"/>
                <a:gd name="connsiteX75" fmla="*/ 625433 w 2208048"/>
                <a:gd name="connsiteY75" fmla="*/ 2936631 h 3974123"/>
                <a:gd name="connsiteX76" fmla="*/ 607848 w 2208048"/>
                <a:gd name="connsiteY76" fmla="*/ 2910254 h 3974123"/>
                <a:gd name="connsiteX77" fmla="*/ 634225 w 2208048"/>
                <a:gd name="connsiteY77" fmla="*/ 2883877 h 3974123"/>
                <a:gd name="connsiteX78" fmla="*/ 660602 w 2208048"/>
                <a:gd name="connsiteY78" fmla="*/ 2875085 h 3974123"/>
                <a:gd name="connsiteX79" fmla="*/ 730940 w 2208048"/>
                <a:gd name="connsiteY79" fmla="*/ 2848708 h 3974123"/>
                <a:gd name="connsiteX80" fmla="*/ 845240 w 2208048"/>
                <a:gd name="connsiteY80" fmla="*/ 2883877 h 3974123"/>
                <a:gd name="connsiteX81" fmla="*/ 854033 w 2208048"/>
                <a:gd name="connsiteY81" fmla="*/ 2910254 h 3974123"/>
                <a:gd name="connsiteX82" fmla="*/ 836448 w 2208048"/>
                <a:gd name="connsiteY82" fmla="*/ 3235569 h 3974123"/>
                <a:gd name="connsiteX83" fmla="*/ 827656 w 2208048"/>
                <a:gd name="connsiteY83" fmla="*/ 3261946 h 3974123"/>
                <a:gd name="connsiteX84" fmla="*/ 845240 w 2208048"/>
                <a:gd name="connsiteY84" fmla="*/ 3385039 h 3974123"/>
                <a:gd name="connsiteX85" fmla="*/ 854033 w 2208048"/>
                <a:gd name="connsiteY85" fmla="*/ 3411416 h 3974123"/>
                <a:gd name="connsiteX86" fmla="*/ 880410 w 2208048"/>
                <a:gd name="connsiteY86" fmla="*/ 3437793 h 3974123"/>
                <a:gd name="connsiteX87" fmla="*/ 906786 w 2208048"/>
                <a:gd name="connsiteY87" fmla="*/ 3481754 h 3974123"/>
                <a:gd name="connsiteX88" fmla="*/ 977125 w 2208048"/>
                <a:gd name="connsiteY88" fmla="*/ 3534508 h 3974123"/>
                <a:gd name="connsiteX89" fmla="*/ 1012294 w 2208048"/>
                <a:gd name="connsiteY89" fmla="*/ 3543300 h 3974123"/>
                <a:gd name="connsiteX90" fmla="*/ 1073840 w 2208048"/>
                <a:gd name="connsiteY90" fmla="*/ 3534508 h 3974123"/>
                <a:gd name="connsiteX91" fmla="*/ 1109010 w 2208048"/>
                <a:gd name="connsiteY91" fmla="*/ 3525716 h 3974123"/>
                <a:gd name="connsiteX92" fmla="*/ 1135386 w 2208048"/>
                <a:gd name="connsiteY92" fmla="*/ 3516923 h 3974123"/>
                <a:gd name="connsiteX93" fmla="*/ 1276063 w 2208048"/>
                <a:gd name="connsiteY93" fmla="*/ 3490546 h 3974123"/>
                <a:gd name="connsiteX94" fmla="*/ 1416740 w 2208048"/>
                <a:gd name="connsiteY94" fmla="*/ 3499339 h 3974123"/>
                <a:gd name="connsiteX95" fmla="*/ 1434325 w 2208048"/>
                <a:gd name="connsiteY95" fmla="*/ 3525716 h 3974123"/>
                <a:gd name="connsiteX96" fmla="*/ 1504663 w 2208048"/>
                <a:gd name="connsiteY96" fmla="*/ 3578469 h 3974123"/>
                <a:gd name="connsiteX97" fmla="*/ 1539833 w 2208048"/>
                <a:gd name="connsiteY97" fmla="*/ 3604846 h 3974123"/>
                <a:gd name="connsiteX98" fmla="*/ 1575002 w 2208048"/>
                <a:gd name="connsiteY98" fmla="*/ 3692769 h 3974123"/>
                <a:gd name="connsiteX99" fmla="*/ 1583794 w 2208048"/>
                <a:gd name="connsiteY99" fmla="*/ 3719146 h 3974123"/>
                <a:gd name="connsiteX100" fmla="*/ 1575002 w 2208048"/>
                <a:gd name="connsiteY100" fmla="*/ 3754316 h 3974123"/>
                <a:gd name="connsiteX101" fmla="*/ 1495871 w 2208048"/>
                <a:gd name="connsiteY101" fmla="*/ 3789485 h 3974123"/>
                <a:gd name="connsiteX102" fmla="*/ 1469494 w 2208048"/>
                <a:gd name="connsiteY102" fmla="*/ 3807069 h 3974123"/>
                <a:gd name="connsiteX103" fmla="*/ 1451910 w 2208048"/>
                <a:gd name="connsiteY103" fmla="*/ 3833446 h 3974123"/>
                <a:gd name="connsiteX104" fmla="*/ 1443117 w 2208048"/>
                <a:gd name="connsiteY104" fmla="*/ 3868616 h 3974123"/>
                <a:gd name="connsiteX105" fmla="*/ 1478286 w 2208048"/>
                <a:gd name="connsiteY105" fmla="*/ 3921369 h 3974123"/>
                <a:gd name="connsiteX106" fmla="*/ 1671717 w 2208048"/>
                <a:gd name="connsiteY106" fmla="*/ 3947746 h 3974123"/>
                <a:gd name="connsiteX107" fmla="*/ 1786017 w 2208048"/>
                <a:gd name="connsiteY107" fmla="*/ 3921369 h 3974123"/>
                <a:gd name="connsiteX108" fmla="*/ 1873940 w 2208048"/>
                <a:gd name="connsiteY108" fmla="*/ 3930162 h 3974123"/>
                <a:gd name="connsiteX109" fmla="*/ 1882733 w 2208048"/>
                <a:gd name="connsiteY109" fmla="*/ 3851031 h 3974123"/>
                <a:gd name="connsiteX110" fmla="*/ 1812394 w 2208048"/>
                <a:gd name="connsiteY110" fmla="*/ 3815862 h 3974123"/>
                <a:gd name="connsiteX111" fmla="*/ 1689302 w 2208048"/>
                <a:gd name="connsiteY111" fmla="*/ 3824654 h 3974123"/>
                <a:gd name="connsiteX112" fmla="*/ 1680510 w 2208048"/>
                <a:gd name="connsiteY112" fmla="*/ 3851031 h 3974123"/>
                <a:gd name="connsiteX113" fmla="*/ 1715679 w 2208048"/>
                <a:gd name="connsiteY113" fmla="*/ 3903785 h 3974123"/>
                <a:gd name="connsiteX114" fmla="*/ 1742056 w 2208048"/>
                <a:gd name="connsiteY114" fmla="*/ 3921369 h 3974123"/>
                <a:gd name="connsiteX115" fmla="*/ 1786017 w 2208048"/>
                <a:gd name="connsiteY115" fmla="*/ 3930162 h 3974123"/>
                <a:gd name="connsiteX116" fmla="*/ 1961863 w 2208048"/>
                <a:gd name="connsiteY116" fmla="*/ 3947746 h 3974123"/>
                <a:gd name="connsiteX117" fmla="*/ 1988240 w 2208048"/>
                <a:gd name="connsiteY117" fmla="*/ 3956539 h 3974123"/>
                <a:gd name="connsiteX118" fmla="*/ 2084956 w 2208048"/>
                <a:gd name="connsiteY118" fmla="*/ 3974123 h 3974123"/>
                <a:gd name="connsiteX119" fmla="*/ 2208048 w 2208048"/>
                <a:gd name="connsiteY119" fmla="*/ 3965331 h 397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208048" h="3974123">
                  <a:moveTo>
                    <a:pt x="643017" y="0"/>
                  </a:moveTo>
                  <a:cubicBezTo>
                    <a:pt x="640086" y="20515"/>
                    <a:pt x="638289" y="41225"/>
                    <a:pt x="634225" y="61546"/>
                  </a:cubicBezTo>
                  <a:cubicBezTo>
                    <a:pt x="632407" y="70634"/>
                    <a:pt x="631223" y="80686"/>
                    <a:pt x="625433" y="87923"/>
                  </a:cubicBezTo>
                  <a:cubicBezTo>
                    <a:pt x="618832" y="96175"/>
                    <a:pt x="607174" y="98743"/>
                    <a:pt x="599056" y="105508"/>
                  </a:cubicBezTo>
                  <a:cubicBezTo>
                    <a:pt x="555150" y="142097"/>
                    <a:pt x="592656" y="125226"/>
                    <a:pt x="546302" y="140677"/>
                  </a:cubicBezTo>
                  <a:cubicBezTo>
                    <a:pt x="540440" y="149469"/>
                    <a:pt x="533009" y="157398"/>
                    <a:pt x="528717" y="167054"/>
                  </a:cubicBezTo>
                  <a:cubicBezTo>
                    <a:pt x="521189" y="183992"/>
                    <a:pt x="511133" y="219808"/>
                    <a:pt x="511133" y="219808"/>
                  </a:cubicBezTo>
                  <a:cubicBezTo>
                    <a:pt x="513765" y="246127"/>
                    <a:pt x="498005" y="317267"/>
                    <a:pt x="546302" y="325316"/>
                  </a:cubicBezTo>
                  <a:cubicBezTo>
                    <a:pt x="555444" y="326840"/>
                    <a:pt x="563887" y="319454"/>
                    <a:pt x="572679" y="316523"/>
                  </a:cubicBezTo>
                  <a:cubicBezTo>
                    <a:pt x="566817" y="304800"/>
                    <a:pt x="564362" y="290622"/>
                    <a:pt x="555094" y="281354"/>
                  </a:cubicBezTo>
                  <a:cubicBezTo>
                    <a:pt x="548541" y="274801"/>
                    <a:pt x="537708" y="274810"/>
                    <a:pt x="528717" y="272562"/>
                  </a:cubicBezTo>
                  <a:cubicBezTo>
                    <a:pt x="514219" y="268937"/>
                    <a:pt x="499344" y="267011"/>
                    <a:pt x="484756" y="263769"/>
                  </a:cubicBezTo>
                  <a:cubicBezTo>
                    <a:pt x="472960" y="261148"/>
                    <a:pt x="461309" y="257908"/>
                    <a:pt x="449586" y="254977"/>
                  </a:cubicBezTo>
                  <a:cubicBezTo>
                    <a:pt x="432002" y="257908"/>
                    <a:pt x="413745" y="258132"/>
                    <a:pt x="396833" y="263769"/>
                  </a:cubicBezTo>
                  <a:cubicBezTo>
                    <a:pt x="374077" y="271354"/>
                    <a:pt x="363904" y="288423"/>
                    <a:pt x="352871" y="307731"/>
                  </a:cubicBezTo>
                  <a:cubicBezTo>
                    <a:pt x="346368" y="319111"/>
                    <a:pt x="341148" y="331177"/>
                    <a:pt x="335286" y="342900"/>
                  </a:cubicBezTo>
                  <a:cubicBezTo>
                    <a:pt x="332355" y="354623"/>
                    <a:pt x="329115" y="366273"/>
                    <a:pt x="326494" y="378069"/>
                  </a:cubicBezTo>
                  <a:cubicBezTo>
                    <a:pt x="318534" y="413888"/>
                    <a:pt x="310082" y="437857"/>
                    <a:pt x="326494" y="474785"/>
                  </a:cubicBezTo>
                  <a:cubicBezTo>
                    <a:pt x="331544" y="486148"/>
                    <a:pt x="341551" y="496017"/>
                    <a:pt x="352871" y="501162"/>
                  </a:cubicBezTo>
                  <a:cubicBezTo>
                    <a:pt x="374873" y="511163"/>
                    <a:pt x="423210" y="518746"/>
                    <a:pt x="423210" y="518746"/>
                  </a:cubicBezTo>
                  <a:cubicBezTo>
                    <a:pt x="437864" y="515815"/>
                    <a:pt x="456604" y="520521"/>
                    <a:pt x="467171" y="509954"/>
                  </a:cubicBezTo>
                  <a:cubicBezTo>
                    <a:pt x="473724" y="503401"/>
                    <a:pt x="464932" y="490130"/>
                    <a:pt x="458379" y="483577"/>
                  </a:cubicBezTo>
                  <a:cubicBezTo>
                    <a:pt x="451826" y="477024"/>
                    <a:pt x="440794" y="477716"/>
                    <a:pt x="432002" y="474785"/>
                  </a:cubicBezTo>
                  <a:cubicBezTo>
                    <a:pt x="385110" y="477716"/>
                    <a:pt x="338051" y="478659"/>
                    <a:pt x="291325" y="483577"/>
                  </a:cubicBezTo>
                  <a:cubicBezTo>
                    <a:pt x="282108" y="484547"/>
                    <a:pt x="272185" y="486579"/>
                    <a:pt x="264948" y="492369"/>
                  </a:cubicBezTo>
                  <a:cubicBezTo>
                    <a:pt x="256696" y="498970"/>
                    <a:pt x="254128" y="510628"/>
                    <a:pt x="247363" y="518746"/>
                  </a:cubicBezTo>
                  <a:cubicBezTo>
                    <a:pt x="239403" y="528298"/>
                    <a:pt x="229778" y="536331"/>
                    <a:pt x="220986" y="545123"/>
                  </a:cubicBezTo>
                  <a:cubicBezTo>
                    <a:pt x="223917" y="580292"/>
                    <a:pt x="220686" y="616531"/>
                    <a:pt x="229779" y="650631"/>
                  </a:cubicBezTo>
                  <a:cubicBezTo>
                    <a:pt x="232983" y="662645"/>
                    <a:pt x="248196" y="667456"/>
                    <a:pt x="256156" y="677008"/>
                  </a:cubicBezTo>
                  <a:cubicBezTo>
                    <a:pt x="262921" y="685126"/>
                    <a:pt x="266975" y="695267"/>
                    <a:pt x="273740" y="703385"/>
                  </a:cubicBezTo>
                  <a:cubicBezTo>
                    <a:pt x="281700" y="712937"/>
                    <a:pt x="292025" y="720321"/>
                    <a:pt x="300117" y="729762"/>
                  </a:cubicBezTo>
                  <a:cubicBezTo>
                    <a:pt x="309654" y="740888"/>
                    <a:pt x="316132" y="754569"/>
                    <a:pt x="326494" y="764931"/>
                  </a:cubicBezTo>
                  <a:cubicBezTo>
                    <a:pt x="333966" y="772403"/>
                    <a:pt x="344079" y="776654"/>
                    <a:pt x="352871" y="782516"/>
                  </a:cubicBezTo>
                  <a:cubicBezTo>
                    <a:pt x="361762" y="795852"/>
                    <a:pt x="379248" y="817068"/>
                    <a:pt x="379248" y="835269"/>
                  </a:cubicBezTo>
                  <a:cubicBezTo>
                    <a:pt x="379248" y="850213"/>
                    <a:pt x="379631" y="867435"/>
                    <a:pt x="370456" y="879231"/>
                  </a:cubicBezTo>
                  <a:cubicBezTo>
                    <a:pt x="342049" y="915755"/>
                    <a:pt x="305499" y="918124"/>
                    <a:pt x="264948" y="923193"/>
                  </a:cubicBezTo>
                  <a:cubicBezTo>
                    <a:pt x="235722" y="926846"/>
                    <a:pt x="206333" y="929054"/>
                    <a:pt x="177025" y="931985"/>
                  </a:cubicBezTo>
                  <a:cubicBezTo>
                    <a:pt x="165302" y="934916"/>
                    <a:pt x="152664" y="935373"/>
                    <a:pt x="141856" y="940777"/>
                  </a:cubicBezTo>
                  <a:cubicBezTo>
                    <a:pt x="122953" y="950228"/>
                    <a:pt x="89102" y="975946"/>
                    <a:pt x="89102" y="975946"/>
                  </a:cubicBezTo>
                  <a:cubicBezTo>
                    <a:pt x="86171" y="984738"/>
                    <a:pt x="80310" y="993055"/>
                    <a:pt x="80310" y="1002323"/>
                  </a:cubicBezTo>
                  <a:cubicBezTo>
                    <a:pt x="80310" y="1073036"/>
                    <a:pt x="81148" y="1093736"/>
                    <a:pt x="141856" y="1134208"/>
                  </a:cubicBezTo>
                  <a:lnTo>
                    <a:pt x="194610" y="1169377"/>
                  </a:lnTo>
                  <a:cubicBezTo>
                    <a:pt x="185818" y="1175239"/>
                    <a:pt x="177685" y="1182236"/>
                    <a:pt x="168233" y="1186962"/>
                  </a:cubicBezTo>
                  <a:cubicBezTo>
                    <a:pt x="157060" y="1192549"/>
                    <a:pt x="116076" y="1202668"/>
                    <a:pt x="106686" y="1204546"/>
                  </a:cubicBezTo>
                  <a:cubicBezTo>
                    <a:pt x="-1103" y="1226104"/>
                    <a:pt x="100455" y="1201709"/>
                    <a:pt x="18763" y="1222131"/>
                  </a:cubicBezTo>
                  <a:cubicBezTo>
                    <a:pt x="12902" y="1239716"/>
                    <a:pt x="-4682" y="1257300"/>
                    <a:pt x="1179" y="1274885"/>
                  </a:cubicBezTo>
                  <a:cubicBezTo>
                    <a:pt x="4110" y="1283677"/>
                    <a:pt x="5826" y="1292973"/>
                    <a:pt x="9971" y="1301262"/>
                  </a:cubicBezTo>
                  <a:cubicBezTo>
                    <a:pt x="14697" y="1310714"/>
                    <a:pt x="19603" y="1320681"/>
                    <a:pt x="27556" y="1327639"/>
                  </a:cubicBezTo>
                  <a:cubicBezTo>
                    <a:pt x="88064" y="1380583"/>
                    <a:pt x="95334" y="1364060"/>
                    <a:pt x="185817" y="1371600"/>
                  </a:cubicBezTo>
                  <a:cubicBezTo>
                    <a:pt x="246043" y="1431826"/>
                    <a:pt x="217879" y="1410559"/>
                    <a:pt x="264948" y="1441939"/>
                  </a:cubicBezTo>
                  <a:cubicBezTo>
                    <a:pt x="270810" y="1450731"/>
                    <a:pt x="275768" y="1460198"/>
                    <a:pt x="282533" y="1468316"/>
                  </a:cubicBezTo>
                  <a:cubicBezTo>
                    <a:pt x="290493" y="1477868"/>
                    <a:pt x="304446" y="1483088"/>
                    <a:pt x="308910" y="1494693"/>
                  </a:cubicBezTo>
                  <a:cubicBezTo>
                    <a:pt x="319639" y="1522589"/>
                    <a:pt x="319245" y="1553620"/>
                    <a:pt x="326494" y="1582616"/>
                  </a:cubicBezTo>
                  <a:cubicBezTo>
                    <a:pt x="329425" y="1594339"/>
                    <a:pt x="331814" y="1606211"/>
                    <a:pt x="335286" y="1617785"/>
                  </a:cubicBezTo>
                  <a:cubicBezTo>
                    <a:pt x="340612" y="1635539"/>
                    <a:pt x="352871" y="1670539"/>
                    <a:pt x="352871" y="1670539"/>
                  </a:cubicBezTo>
                  <a:cubicBezTo>
                    <a:pt x="355802" y="1691054"/>
                    <a:pt x="361663" y="1711361"/>
                    <a:pt x="361663" y="1732085"/>
                  </a:cubicBezTo>
                  <a:cubicBezTo>
                    <a:pt x="361663" y="1763033"/>
                    <a:pt x="353145" y="1784016"/>
                    <a:pt x="344079" y="1811216"/>
                  </a:cubicBezTo>
                  <a:cubicBezTo>
                    <a:pt x="327358" y="1944970"/>
                    <a:pt x="325037" y="1933413"/>
                    <a:pt x="344079" y="2136531"/>
                  </a:cubicBezTo>
                  <a:cubicBezTo>
                    <a:pt x="345065" y="2147052"/>
                    <a:pt x="355802" y="2154116"/>
                    <a:pt x="361663" y="2162908"/>
                  </a:cubicBezTo>
                  <a:cubicBezTo>
                    <a:pt x="414417" y="2159977"/>
                    <a:pt x="468874" y="2167730"/>
                    <a:pt x="519925" y="2154116"/>
                  </a:cubicBezTo>
                  <a:cubicBezTo>
                    <a:pt x="531939" y="2150912"/>
                    <a:pt x="505686" y="2130436"/>
                    <a:pt x="493548" y="2127739"/>
                  </a:cubicBezTo>
                  <a:cubicBezTo>
                    <a:pt x="476145" y="2123872"/>
                    <a:pt x="458379" y="2133600"/>
                    <a:pt x="440794" y="2136531"/>
                  </a:cubicBezTo>
                  <a:cubicBezTo>
                    <a:pt x="432002" y="2142393"/>
                    <a:pt x="421018" y="2145864"/>
                    <a:pt x="414417" y="2154116"/>
                  </a:cubicBezTo>
                  <a:cubicBezTo>
                    <a:pt x="408627" y="2161353"/>
                    <a:pt x="410223" y="2172446"/>
                    <a:pt x="405625" y="2180493"/>
                  </a:cubicBezTo>
                  <a:cubicBezTo>
                    <a:pt x="398355" y="2193216"/>
                    <a:pt x="388040" y="2203939"/>
                    <a:pt x="379248" y="2215662"/>
                  </a:cubicBezTo>
                  <a:cubicBezTo>
                    <a:pt x="356527" y="2283827"/>
                    <a:pt x="359931" y="2262730"/>
                    <a:pt x="379248" y="2391508"/>
                  </a:cubicBezTo>
                  <a:cubicBezTo>
                    <a:pt x="383644" y="2420815"/>
                    <a:pt x="437864" y="2441332"/>
                    <a:pt x="449586" y="2453054"/>
                  </a:cubicBezTo>
                  <a:lnTo>
                    <a:pt x="502340" y="2505808"/>
                  </a:lnTo>
                  <a:cubicBezTo>
                    <a:pt x="521787" y="2525255"/>
                    <a:pt x="530610" y="2537527"/>
                    <a:pt x="555094" y="2549769"/>
                  </a:cubicBezTo>
                  <a:cubicBezTo>
                    <a:pt x="567712" y="2556078"/>
                    <a:pt x="605365" y="2564535"/>
                    <a:pt x="616640" y="2567354"/>
                  </a:cubicBezTo>
                  <a:cubicBezTo>
                    <a:pt x="678186" y="2608385"/>
                    <a:pt x="657671" y="2584938"/>
                    <a:pt x="686979" y="2628900"/>
                  </a:cubicBezTo>
                  <a:cubicBezTo>
                    <a:pt x="689910" y="2640623"/>
                    <a:pt x="691011" y="2652962"/>
                    <a:pt x="695771" y="2664069"/>
                  </a:cubicBezTo>
                  <a:cubicBezTo>
                    <a:pt x="699934" y="2673782"/>
                    <a:pt x="709646" y="2680552"/>
                    <a:pt x="713356" y="2690446"/>
                  </a:cubicBezTo>
                  <a:cubicBezTo>
                    <a:pt x="718603" y="2704439"/>
                    <a:pt x="719217" y="2719754"/>
                    <a:pt x="722148" y="2734408"/>
                  </a:cubicBezTo>
                  <a:cubicBezTo>
                    <a:pt x="716531" y="2852373"/>
                    <a:pt x="771266" y="2910981"/>
                    <a:pt x="686979" y="2927839"/>
                  </a:cubicBezTo>
                  <a:cubicBezTo>
                    <a:pt x="666658" y="2931903"/>
                    <a:pt x="645948" y="2933700"/>
                    <a:pt x="625433" y="2936631"/>
                  </a:cubicBezTo>
                  <a:cubicBezTo>
                    <a:pt x="619571" y="2927839"/>
                    <a:pt x="606111" y="2920677"/>
                    <a:pt x="607848" y="2910254"/>
                  </a:cubicBezTo>
                  <a:cubicBezTo>
                    <a:pt x="609892" y="2897989"/>
                    <a:pt x="623879" y="2890774"/>
                    <a:pt x="634225" y="2883877"/>
                  </a:cubicBezTo>
                  <a:cubicBezTo>
                    <a:pt x="641936" y="2878736"/>
                    <a:pt x="652083" y="2878736"/>
                    <a:pt x="660602" y="2875085"/>
                  </a:cubicBezTo>
                  <a:cubicBezTo>
                    <a:pt x="724972" y="2847498"/>
                    <a:pt x="666098" y="2864918"/>
                    <a:pt x="730940" y="2848708"/>
                  </a:cubicBezTo>
                  <a:cubicBezTo>
                    <a:pt x="809668" y="2855865"/>
                    <a:pt x="819007" y="2831411"/>
                    <a:pt x="845240" y="2883877"/>
                  </a:cubicBezTo>
                  <a:cubicBezTo>
                    <a:pt x="849385" y="2892167"/>
                    <a:pt x="851102" y="2901462"/>
                    <a:pt x="854033" y="2910254"/>
                  </a:cubicBezTo>
                  <a:cubicBezTo>
                    <a:pt x="849253" y="3067997"/>
                    <a:pt x="868160" y="3124573"/>
                    <a:pt x="836448" y="3235569"/>
                  </a:cubicBezTo>
                  <a:cubicBezTo>
                    <a:pt x="833902" y="3244480"/>
                    <a:pt x="830587" y="3253154"/>
                    <a:pt x="827656" y="3261946"/>
                  </a:cubicBezTo>
                  <a:cubicBezTo>
                    <a:pt x="833517" y="3302977"/>
                    <a:pt x="838037" y="3344222"/>
                    <a:pt x="845240" y="3385039"/>
                  </a:cubicBezTo>
                  <a:cubicBezTo>
                    <a:pt x="846851" y="3394166"/>
                    <a:pt x="848892" y="3403705"/>
                    <a:pt x="854033" y="3411416"/>
                  </a:cubicBezTo>
                  <a:cubicBezTo>
                    <a:pt x="860930" y="3421762"/>
                    <a:pt x="872950" y="3427846"/>
                    <a:pt x="880410" y="3437793"/>
                  </a:cubicBezTo>
                  <a:cubicBezTo>
                    <a:pt x="890663" y="3451464"/>
                    <a:pt x="895433" y="3468982"/>
                    <a:pt x="906786" y="3481754"/>
                  </a:cubicBezTo>
                  <a:cubicBezTo>
                    <a:pt x="909136" y="3484398"/>
                    <a:pt x="963212" y="3528545"/>
                    <a:pt x="977125" y="3534508"/>
                  </a:cubicBezTo>
                  <a:cubicBezTo>
                    <a:pt x="988232" y="3539268"/>
                    <a:pt x="1000571" y="3540369"/>
                    <a:pt x="1012294" y="3543300"/>
                  </a:cubicBezTo>
                  <a:cubicBezTo>
                    <a:pt x="1032809" y="3540369"/>
                    <a:pt x="1053451" y="3538215"/>
                    <a:pt x="1073840" y="3534508"/>
                  </a:cubicBezTo>
                  <a:cubicBezTo>
                    <a:pt x="1085729" y="3532346"/>
                    <a:pt x="1097391" y="3529036"/>
                    <a:pt x="1109010" y="3525716"/>
                  </a:cubicBezTo>
                  <a:cubicBezTo>
                    <a:pt x="1117921" y="3523170"/>
                    <a:pt x="1126298" y="3518741"/>
                    <a:pt x="1135386" y="3516923"/>
                  </a:cubicBezTo>
                  <a:cubicBezTo>
                    <a:pt x="1331086" y="3477783"/>
                    <a:pt x="1179777" y="3514620"/>
                    <a:pt x="1276063" y="3490546"/>
                  </a:cubicBezTo>
                  <a:cubicBezTo>
                    <a:pt x="1322955" y="3493477"/>
                    <a:pt x="1370875" y="3489147"/>
                    <a:pt x="1416740" y="3499339"/>
                  </a:cubicBezTo>
                  <a:cubicBezTo>
                    <a:pt x="1427055" y="3501631"/>
                    <a:pt x="1426470" y="3518647"/>
                    <a:pt x="1434325" y="3525716"/>
                  </a:cubicBezTo>
                  <a:cubicBezTo>
                    <a:pt x="1456109" y="3545322"/>
                    <a:pt x="1481217" y="3560885"/>
                    <a:pt x="1504663" y="3578469"/>
                  </a:cubicBezTo>
                  <a:lnTo>
                    <a:pt x="1539833" y="3604846"/>
                  </a:lnTo>
                  <a:cubicBezTo>
                    <a:pt x="1565705" y="3656593"/>
                    <a:pt x="1553274" y="3627585"/>
                    <a:pt x="1575002" y="3692769"/>
                  </a:cubicBezTo>
                  <a:lnTo>
                    <a:pt x="1583794" y="3719146"/>
                  </a:lnTo>
                  <a:cubicBezTo>
                    <a:pt x="1580863" y="3730869"/>
                    <a:pt x="1581705" y="3744261"/>
                    <a:pt x="1575002" y="3754316"/>
                  </a:cubicBezTo>
                  <a:cubicBezTo>
                    <a:pt x="1560688" y="3775786"/>
                    <a:pt x="1510435" y="3779776"/>
                    <a:pt x="1495871" y="3789485"/>
                  </a:cubicBezTo>
                  <a:lnTo>
                    <a:pt x="1469494" y="3807069"/>
                  </a:lnTo>
                  <a:cubicBezTo>
                    <a:pt x="1463633" y="3815861"/>
                    <a:pt x="1456072" y="3823733"/>
                    <a:pt x="1451910" y="3833446"/>
                  </a:cubicBezTo>
                  <a:cubicBezTo>
                    <a:pt x="1447150" y="3844553"/>
                    <a:pt x="1443117" y="3856532"/>
                    <a:pt x="1443117" y="3868616"/>
                  </a:cubicBezTo>
                  <a:cubicBezTo>
                    <a:pt x="1443117" y="3899731"/>
                    <a:pt x="1451786" y="3909591"/>
                    <a:pt x="1478286" y="3921369"/>
                  </a:cubicBezTo>
                  <a:cubicBezTo>
                    <a:pt x="1547301" y="3952042"/>
                    <a:pt x="1584303" y="3942283"/>
                    <a:pt x="1671717" y="3947746"/>
                  </a:cubicBezTo>
                  <a:cubicBezTo>
                    <a:pt x="1744131" y="3923609"/>
                    <a:pt x="1706122" y="3932784"/>
                    <a:pt x="1786017" y="3921369"/>
                  </a:cubicBezTo>
                  <a:cubicBezTo>
                    <a:pt x="1815325" y="3924300"/>
                    <a:pt x="1844887" y="3935004"/>
                    <a:pt x="1873940" y="3930162"/>
                  </a:cubicBezTo>
                  <a:cubicBezTo>
                    <a:pt x="1906886" y="3924671"/>
                    <a:pt x="1884030" y="3853949"/>
                    <a:pt x="1882733" y="3851031"/>
                  </a:cubicBezTo>
                  <a:cubicBezTo>
                    <a:pt x="1868316" y="3818592"/>
                    <a:pt x="1841475" y="3821678"/>
                    <a:pt x="1812394" y="3815862"/>
                  </a:cubicBezTo>
                  <a:cubicBezTo>
                    <a:pt x="1771363" y="3818793"/>
                    <a:pt x="1729048" y="3814055"/>
                    <a:pt x="1689302" y="3824654"/>
                  </a:cubicBezTo>
                  <a:cubicBezTo>
                    <a:pt x="1680347" y="3827042"/>
                    <a:pt x="1680510" y="3841763"/>
                    <a:pt x="1680510" y="3851031"/>
                  </a:cubicBezTo>
                  <a:cubicBezTo>
                    <a:pt x="1680510" y="3874510"/>
                    <a:pt x="1699820" y="3890569"/>
                    <a:pt x="1715679" y="3903785"/>
                  </a:cubicBezTo>
                  <a:cubicBezTo>
                    <a:pt x="1723797" y="3910550"/>
                    <a:pt x="1732162" y="3917659"/>
                    <a:pt x="1742056" y="3921369"/>
                  </a:cubicBezTo>
                  <a:cubicBezTo>
                    <a:pt x="1756048" y="3926616"/>
                    <a:pt x="1771247" y="3927890"/>
                    <a:pt x="1786017" y="3930162"/>
                  </a:cubicBezTo>
                  <a:cubicBezTo>
                    <a:pt x="1848264" y="3939739"/>
                    <a:pt x="1897196" y="3942357"/>
                    <a:pt x="1961863" y="3947746"/>
                  </a:cubicBezTo>
                  <a:cubicBezTo>
                    <a:pt x="1970655" y="3950677"/>
                    <a:pt x="1979121" y="3954881"/>
                    <a:pt x="1988240" y="3956539"/>
                  </a:cubicBezTo>
                  <a:cubicBezTo>
                    <a:pt x="2097608" y="3976424"/>
                    <a:pt x="2024461" y="3953959"/>
                    <a:pt x="2084956" y="3974123"/>
                  </a:cubicBezTo>
                  <a:lnTo>
                    <a:pt x="2208048" y="396533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/>
            <p:cNvSpPr/>
            <p:nvPr/>
          </p:nvSpPr>
          <p:spPr>
            <a:xfrm>
              <a:off x="3663074" y="5112611"/>
              <a:ext cx="116838" cy="11840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6" name="Groupe 105"/>
            <p:cNvGrpSpPr/>
            <p:nvPr/>
          </p:nvGrpSpPr>
          <p:grpSpPr>
            <a:xfrm>
              <a:off x="5181694" y="5022145"/>
              <a:ext cx="309285" cy="615712"/>
              <a:chOff x="5181694" y="5022145"/>
              <a:chExt cx="309285" cy="615712"/>
            </a:xfrm>
          </p:grpSpPr>
          <p:pic>
            <p:nvPicPr>
              <p:cNvPr id="42" name="Image 41" descr="Capture d’écra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028481" y="5175358"/>
                <a:ext cx="615712" cy="309285"/>
              </a:xfrm>
              <a:prstGeom prst="rect">
                <a:avLst/>
              </a:prstGeom>
            </p:spPr>
          </p:pic>
          <p:sp>
            <p:nvSpPr>
              <p:cNvPr id="50" name="Ellipse 49"/>
              <p:cNvSpPr/>
              <p:nvPr/>
            </p:nvSpPr>
            <p:spPr>
              <a:xfrm>
                <a:off x="5258374" y="5168833"/>
                <a:ext cx="105714" cy="11840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6" name="Groupe 65"/>
            <p:cNvGrpSpPr/>
            <p:nvPr/>
          </p:nvGrpSpPr>
          <p:grpSpPr>
            <a:xfrm>
              <a:off x="7654955" y="4608887"/>
              <a:ext cx="629330" cy="1280142"/>
              <a:chOff x="6136284" y="4551875"/>
              <a:chExt cx="629330" cy="1280142"/>
            </a:xfrm>
          </p:grpSpPr>
          <p:sp>
            <p:nvSpPr>
              <p:cNvPr id="58" name="Forme libre 57"/>
              <p:cNvSpPr/>
              <p:nvPr/>
            </p:nvSpPr>
            <p:spPr>
              <a:xfrm>
                <a:off x="6149279" y="4551875"/>
                <a:ext cx="616335" cy="1280142"/>
              </a:xfrm>
              <a:custGeom>
                <a:avLst/>
                <a:gdLst>
                  <a:gd name="connsiteX0" fmla="*/ 827078 w 2400901"/>
                  <a:gd name="connsiteY0" fmla="*/ 4185185 h 4185185"/>
                  <a:gd name="connsiteX1" fmla="*/ 739155 w 2400901"/>
                  <a:gd name="connsiteY1" fmla="*/ 4141223 h 4185185"/>
                  <a:gd name="connsiteX2" fmla="*/ 607270 w 2400901"/>
                  <a:gd name="connsiteY2" fmla="*/ 4123639 h 4185185"/>
                  <a:gd name="connsiteX3" fmla="*/ 580893 w 2400901"/>
                  <a:gd name="connsiteY3" fmla="*/ 4106054 h 4185185"/>
                  <a:gd name="connsiteX4" fmla="*/ 528140 w 2400901"/>
                  <a:gd name="connsiteY4" fmla="*/ 4097262 h 4185185"/>
                  <a:gd name="connsiteX5" fmla="*/ 501763 w 2400901"/>
                  <a:gd name="connsiteY5" fmla="*/ 4088470 h 4185185"/>
                  <a:gd name="connsiteX6" fmla="*/ 475386 w 2400901"/>
                  <a:gd name="connsiteY6" fmla="*/ 4070885 h 4185185"/>
                  <a:gd name="connsiteX7" fmla="*/ 449009 w 2400901"/>
                  <a:gd name="connsiteY7" fmla="*/ 4062093 h 4185185"/>
                  <a:gd name="connsiteX8" fmla="*/ 413840 w 2400901"/>
                  <a:gd name="connsiteY8" fmla="*/ 4009339 h 4185185"/>
                  <a:gd name="connsiteX9" fmla="*/ 422632 w 2400901"/>
                  <a:gd name="connsiteY9" fmla="*/ 3947793 h 4185185"/>
                  <a:gd name="connsiteX10" fmla="*/ 457801 w 2400901"/>
                  <a:gd name="connsiteY10" fmla="*/ 3939000 h 4185185"/>
                  <a:gd name="connsiteX11" fmla="*/ 563309 w 2400901"/>
                  <a:gd name="connsiteY11" fmla="*/ 3947793 h 4185185"/>
                  <a:gd name="connsiteX12" fmla="*/ 563309 w 2400901"/>
                  <a:gd name="connsiteY12" fmla="*/ 4018131 h 4185185"/>
                  <a:gd name="connsiteX13" fmla="*/ 536932 w 2400901"/>
                  <a:gd name="connsiteY13" fmla="*/ 4035716 h 4185185"/>
                  <a:gd name="connsiteX14" fmla="*/ 431424 w 2400901"/>
                  <a:gd name="connsiteY14" fmla="*/ 4018131 h 4185185"/>
                  <a:gd name="connsiteX15" fmla="*/ 378670 w 2400901"/>
                  <a:gd name="connsiteY15" fmla="*/ 4000547 h 4185185"/>
                  <a:gd name="connsiteX16" fmla="*/ 308332 w 2400901"/>
                  <a:gd name="connsiteY16" fmla="*/ 3974170 h 4185185"/>
                  <a:gd name="connsiteX17" fmla="*/ 246786 w 2400901"/>
                  <a:gd name="connsiteY17" fmla="*/ 3921416 h 4185185"/>
                  <a:gd name="connsiteX18" fmla="*/ 237993 w 2400901"/>
                  <a:gd name="connsiteY18" fmla="*/ 3895039 h 4185185"/>
                  <a:gd name="connsiteX19" fmla="*/ 246786 w 2400901"/>
                  <a:gd name="connsiteY19" fmla="*/ 3815908 h 4185185"/>
                  <a:gd name="connsiteX20" fmla="*/ 255578 w 2400901"/>
                  <a:gd name="connsiteY20" fmla="*/ 3789531 h 4185185"/>
                  <a:gd name="connsiteX21" fmla="*/ 281955 w 2400901"/>
                  <a:gd name="connsiteY21" fmla="*/ 3763154 h 4185185"/>
                  <a:gd name="connsiteX22" fmla="*/ 325917 w 2400901"/>
                  <a:gd name="connsiteY22" fmla="*/ 3692816 h 4185185"/>
                  <a:gd name="connsiteX23" fmla="*/ 334709 w 2400901"/>
                  <a:gd name="connsiteY23" fmla="*/ 3666439 h 4185185"/>
                  <a:gd name="connsiteX24" fmla="*/ 369878 w 2400901"/>
                  <a:gd name="connsiteY24" fmla="*/ 3640062 h 4185185"/>
                  <a:gd name="connsiteX25" fmla="*/ 405047 w 2400901"/>
                  <a:gd name="connsiteY25" fmla="*/ 3604893 h 4185185"/>
                  <a:gd name="connsiteX26" fmla="*/ 466593 w 2400901"/>
                  <a:gd name="connsiteY26" fmla="*/ 3569723 h 4185185"/>
                  <a:gd name="connsiteX27" fmla="*/ 501763 w 2400901"/>
                  <a:gd name="connsiteY27" fmla="*/ 3560931 h 4185185"/>
                  <a:gd name="connsiteX28" fmla="*/ 519347 w 2400901"/>
                  <a:gd name="connsiteY28" fmla="*/ 3534554 h 4185185"/>
                  <a:gd name="connsiteX29" fmla="*/ 484178 w 2400901"/>
                  <a:gd name="connsiteY29" fmla="*/ 3376293 h 4185185"/>
                  <a:gd name="connsiteX30" fmla="*/ 449009 w 2400901"/>
                  <a:gd name="connsiteY30" fmla="*/ 3349916 h 4185185"/>
                  <a:gd name="connsiteX31" fmla="*/ 387463 w 2400901"/>
                  <a:gd name="connsiteY31" fmla="*/ 3270785 h 4185185"/>
                  <a:gd name="connsiteX32" fmla="*/ 361086 w 2400901"/>
                  <a:gd name="connsiteY32" fmla="*/ 3261993 h 4185185"/>
                  <a:gd name="connsiteX33" fmla="*/ 334709 w 2400901"/>
                  <a:gd name="connsiteY33" fmla="*/ 3209239 h 4185185"/>
                  <a:gd name="connsiteX34" fmla="*/ 317124 w 2400901"/>
                  <a:gd name="connsiteY34" fmla="*/ 3147693 h 4185185"/>
                  <a:gd name="connsiteX35" fmla="*/ 281955 w 2400901"/>
                  <a:gd name="connsiteY35" fmla="*/ 3068562 h 4185185"/>
                  <a:gd name="connsiteX36" fmla="*/ 264370 w 2400901"/>
                  <a:gd name="connsiteY36" fmla="*/ 2954262 h 4185185"/>
                  <a:gd name="connsiteX37" fmla="*/ 273163 w 2400901"/>
                  <a:gd name="connsiteY37" fmla="*/ 2927885 h 4185185"/>
                  <a:gd name="connsiteX38" fmla="*/ 220409 w 2400901"/>
                  <a:gd name="connsiteY38" fmla="*/ 2892716 h 4185185"/>
                  <a:gd name="connsiteX39" fmla="*/ 176447 w 2400901"/>
                  <a:gd name="connsiteY39" fmla="*/ 2875131 h 4185185"/>
                  <a:gd name="connsiteX40" fmla="*/ 114901 w 2400901"/>
                  <a:gd name="connsiteY40" fmla="*/ 2839962 h 4185185"/>
                  <a:gd name="connsiteX41" fmla="*/ 62147 w 2400901"/>
                  <a:gd name="connsiteY41" fmla="*/ 2787208 h 4185185"/>
                  <a:gd name="connsiteX42" fmla="*/ 18186 w 2400901"/>
                  <a:gd name="connsiteY42" fmla="*/ 2725662 h 4185185"/>
                  <a:gd name="connsiteX43" fmla="*/ 9393 w 2400901"/>
                  <a:gd name="connsiteY43" fmla="*/ 2637739 h 4185185"/>
                  <a:gd name="connsiteX44" fmla="*/ 62147 w 2400901"/>
                  <a:gd name="connsiteY44" fmla="*/ 2602570 h 4185185"/>
                  <a:gd name="connsiteX45" fmla="*/ 176447 w 2400901"/>
                  <a:gd name="connsiteY45" fmla="*/ 2549816 h 4185185"/>
                  <a:gd name="connsiteX46" fmla="*/ 211617 w 2400901"/>
                  <a:gd name="connsiteY46" fmla="*/ 2541023 h 4185185"/>
                  <a:gd name="connsiteX47" fmla="*/ 237993 w 2400901"/>
                  <a:gd name="connsiteY47" fmla="*/ 2532231 h 4185185"/>
                  <a:gd name="connsiteX48" fmla="*/ 202824 w 2400901"/>
                  <a:gd name="connsiteY48" fmla="*/ 2470685 h 4185185"/>
                  <a:gd name="connsiteX49" fmla="*/ 185240 w 2400901"/>
                  <a:gd name="connsiteY49" fmla="*/ 2444308 h 4185185"/>
                  <a:gd name="connsiteX50" fmla="*/ 114901 w 2400901"/>
                  <a:gd name="connsiteY50" fmla="*/ 2373970 h 4185185"/>
                  <a:gd name="connsiteX51" fmla="*/ 88524 w 2400901"/>
                  <a:gd name="connsiteY51" fmla="*/ 2347593 h 4185185"/>
                  <a:gd name="connsiteX52" fmla="*/ 62147 w 2400901"/>
                  <a:gd name="connsiteY52" fmla="*/ 2303631 h 4185185"/>
                  <a:gd name="connsiteX53" fmla="*/ 26978 w 2400901"/>
                  <a:gd name="connsiteY53" fmla="*/ 2268462 h 4185185"/>
                  <a:gd name="connsiteX54" fmla="*/ 601 w 2400901"/>
                  <a:gd name="connsiteY54" fmla="*/ 2206916 h 4185185"/>
                  <a:gd name="connsiteX55" fmla="*/ 26978 w 2400901"/>
                  <a:gd name="connsiteY55" fmla="*/ 2145370 h 4185185"/>
                  <a:gd name="connsiteX56" fmla="*/ 35770 w 2400901"/>
                  <a:gd name="connsiteY56" fmla="*/ 2110200 h 4185185"/>
                  <a:gd name="connsiteX57" fmla="*/ 44563 w 2400901"/>
                  <a:gd name="connsiteY57" fmla="*/ 2083823 h 4185185"/>
                  <a:gd name="connsiteX58" fmla="*/ 79732 w 2400901"/>
                  <a:gd name="connsiteY58" fmla="*/ 2022277 h 4185185"/>
                  <a:gd name="connsiteX59" fmla="*/ 158863 w 2400901"/>
                  <a:gd name="connsiteY59" fmla="*/ 1925562 h 4185185"/>
                  <a:gd name="connsiteX60" fmla="*/ 185240 w 2400901"/>
                  <a:gd name="connsiteY60" fmla="*/ 1907977 h 4185185"/>
                  <a:gd name="connsiteX61" fmla="*/ 211617 w 2400901"/>
                  <a:gd name="connsiteY61" fmla="*/ 1846431 h 4185185"/>
                  <a:gd name="connsiteX62" fmla="*/ 185240 w 2400901"/>
                  <a:gd name="connsiteY62" fmla="*/ 1776093 h 4185185"/>
                  <a:gd name="connsiteX63" fmla="*/ 176447 w 2400901"/>
                  <a:gd name="connsiteY63" fmla="*/ 1749716 h 4185185"/>
                  <a:gd name="connsiteX64" fmla="*/ 150070 w 2400901"/>
                  <a:gd name="connsiteY64" fmla="*/ 1723339 h 4185185"/>
                  <a:gd name="connsiteX65" fmla="*/ 97317 w 2400901"/>
                  <a:gd name="connsiteY65" fmla="*/ 1653000 h 4185185"/>
                  <a:gd name="connsiteX66" fmla="*/ 70940 w 2400901"/>
                  <a:gd name="connsiteY66" fmla="*/ 1617831 h 4185185"/>
                  <a:gd name="connsiteX67" fmla="*/ 35770 w 2400901"/>
                  <a:gd name="connsiteY67" fmla="*/ 1556285 h 4185185"/>
                  <a:gd name="connsiteX68" fmla="*/ 53355 w 2400901"/>
                  <a:gd name="connsiteY68" fmla="*/ 1512323 h 4185185"/>
                  <a:gd name="connsiteX69" fmla="*/ 123693 w 2400901"/>
                  <a:gd name="connsiteY69" fmla="*/ 1459570 h 4185185"/>
                  <a:gd name="connsiteX70" fmla="*/ 158863 w 2400901"/>
                  <a:gd name="connsiteY70" fmla="*/ 1433193 h 4185185"/>
                  <a:gd name="connsiteX71" fmla="*/ 211617 w 2400901"/>
                  <a:gd name="connsiteY71" fmla="*/ 1380439 h 4185185"/>
                  <a:gd name="connsiteX72" fmla="*/ 273163 w 2400901"/>
                  <a:gd name="connsiteY72" fmla="*/ 1336477 h 4185185"/>
                  <a:gd name="connsiteX73" fmla="*/ 387463 w 2400901"/>
                  <a:gd name="connsiteY73" fmla="*/ 1336477 h 4185185"/>
                  <a:gd name="connsiteX74" fmla="*/ 466593 w 2400901"/>
                  <a:gd name="connsiteY74" fmla="*/ 1222177 h 4185185"/>
                  <a:gd name="connsiteX75" fmla="*/ 519347 w 2400901"/>
                  <a:gd name="connsiteY75" fmla="*/ 1160631 h 4185185"/>
                  <a:gd name="connsiteX76" fmla="*/ 572101 w 2400901"/>
                  <a:gd name="connsiteY76" fmla="*/ 1081500 h 4185185"/>
                  <a:gd name="connsiteX77" fmla="*/ 607270 w 2400901"/>
                  <a:gd name="connsiteY77" fmla="*/ 1046331 h 4185185"/>
                  <a:gd name="connsiteX78" fmla="*/ 651232 w 2400901"/>
                  <a:gd name="connsiteY78" fmla="*/ 958408 h 4185185"/>
                  <a:gd name="connsiteX79" fmla="*/ 677609 w 2400901"/>
                  <a:gd name="connsiteY79" fmla="*/ 932031 h 4185185"/>
                  <a:gd name="connsiteX80" fmla="*/ 695193 w 2400901"/>
                  <a:gd name="connsiteY80" fmla="*/ 888070 h 4185185"/>
                  <a:gd name="connsiteX81" fmla="*/ 712778 w 2400901"/>
                  <a:gd name="connsiteY81" fmla="*/ 852900 h 4185185"/>
                  <a:gd name="connsiteX82" fmla="*/ 730363 w 2400901"/>
                  <a:gd name="connsiteY82" fmla="*/ 782562 h 4185185"/>
                  <a:gd name="connsiteX83" fmla="*/ 747947 w 2400901"/>
                  <a:gd name="connsiteY83" fmla="*/ 738600 h 4185185"/>
                  <a:gd name="connsiteX84" fmla="*/ 774324 w 2400901"/>
                  <a:gd name="connsiteY84" fmla="*/ 677054 h 4185185"/>
                  <a:gd name="connsiteX85" fmla="*/ 827078 w 2400901"/>
                  <a:gd name="connsiteY85" fmla="*/ 694639 h 4185185"/>
                  <a:gd name="connsiteX86" fmla="*/ 906209 w 2400901"/>
                  <a:gd name="connsiteY86" fmla="*/ 712223 h 4185185"/>
                  <a:gd name="connsiteX87" fmla="*/ 932586 w 2400901"/>
                  <a:gd name="connsiteY87" fmla="*/ 721016 h 4185185"/>
                  <a:gd name="connsiteX88" fmla="*/ 1090847 w 2400901"/>
                  <a:gd name="connsiteY88" fmla="*/ 729808 h 4185185"/>
                  <a:gd name="connsiteX89" fmla="*/ 1117224 w 2400901"/>
                  <a:gd name="connsiteY89" fmla="*/ 747393 h 4185185"/>
                  <a:gd name="connsiteX90" fmla="*/ 1126017 w 2400901"/>
                  <a:gd name="connsiteY90" fmla="*/ 721016 h 4185185"/>
                  <a:gd name="connsiteX91" fmla="*/ 1152393 w 2400901"/>
                  <a:gd name="connsiteY91" fmla="*/ 668262 h 4185185"/>
                  <a:gd name="connsiteX92" fmla="*/ 1205147 w 2400901"/>
                  <a:gd name="connsiteY92" fmla="*/ 545170 h 4185185"/>
                  <a:gd name="connsiteX93" fmla="*/ 1240317 w 2400901"/>
                  <a:gd name="connsiteY93" fmla="*/ 510000 h 4185185"/>
                  <a:gd name="connsiteX94" fmla="*/ 1293070 w 2400901"/>
                  <a:gd name="connsiteY94" fmla="*/ 474831 h 4185185"/>
                  <a:gd name="connsiteX95" fmla="*/ 1380993 w 2400901"/>
                  <a:gd name="connsiteY95" fmla="*/ 430870 h 4185185"/>
                  <a:gd name="connsiteX96" fmla="*/ 1495293 w 2400901"/>
                  <a:gd name="connsiteY96" fmla="*/ 413285 h 4185185"/>
                  <a:gd name="connsiteX97" fmla="*/ 1539255 w 2400901"/>
                  <a:gd name="connsiteY97" fmla="*/ 404493 h 4185185"/>
                  <a:gd name="connsiteX98" fmla="*/ 1635970 w 2400901"/>
                  <a:gd name="connsiteY98" fmla="*/ 413285 h 4185185"/>
                  <a:gd name="connsiteX99" fmla="*/ 1627178 w 2400901"/>
                  <a:gd name="connsiteY99" fmla="*/ 448454 h 4185185"/>
                  <a:gd name="connsiteX100" fmla="*/ 1548047 w 2400901"/>
                  <a:gd name="connsiteY100" fmla="*/ 492416 h 4185185"/>
                  <a:gd name="connsiteX101" fmla="*/ 1477709 w 2400901"/>
                  <a:gd name="connsiteY101" fmla="*/ 466039 h 4185185"/>
                  <a:gd name="connsiteX102" fmla="*/ 1468917 w 2400901"/>
                  <a:gd name="connsiteY102" fmla="*/ 422077 h 4185185"/>
                  <a:gd name="connsiteX103" fmla="*/ 1460124 w 2400901"/>
                  <a:gd name="connsiteY103" fmla="*/ 360531 h 4185185"/>
                  <a:gd name="connsiteX104" fmla="*/ 1468917 w 2400901"/>
                  <a:gd name="connsiteY104" fmla="*/ 334154 h 4185185"/>
                  <a:gd name="connsiteX105" fmla="*/ 1495293 w 2400901"/>
                  <a:gd name="connsiteY105" fmla="*/ 325362 h 4185185"/>
                  <a:gd name="connsiteX106" fmla="*/ 1574424 w 2400901"/>
                  <a:gd name="connsiteY106" fmla="*/ 307777 h 4185185"/>
                  <a:gd name="connsiteX107" fmla="*/ 1671140 w 2400901"/>
                  <a:gd name="connsiteY107" fmla="*/ 272608 h 4185185"/>
                  <a:gd name="connsiteX108" fmla="*/ 1820609 w 2400901"/>
                  <a:gd name="connsiteY108" fmla="*/ 228647 h 4185185"/>
                  <a:gd name="connsiteX109" fmla="*/ 2260224 w 2400901"/>
                  <a:gd name="connsiteY109" fmla="*/ 211062 h 4185185"/>
                  <a:gd name="connsiteX110" fmla="*/ 2233847 w 2400901"/>
                  <a:gd name="connsiteY110" fmla="*/ 202270 h 4185185"/>
                  <a:gd name="connsiteX111" fmla="*/ 2181093 w 2400901"/>
                  <a:gd name="connsiteY111" fmla="*/ 175893 h 4185185"/>
                  <a:gd name="connsiteX112" fmla="*/ 2145924 w 2400901"/>
                  <a:gd name="connsiteY112" fmla="*/ 140723 h 4185185"/>
                  <a:gd name="connsiteX113" fmla="*/ 2119547 w 2400901"/>
                  <a:gd name="connsiteY113" fmla="*/ 123139 h 4185185"/>
                  <a:gd name="connsiteX114" fmla="*/ 2110755 w 2400901"/>
                  <a:gd name="connsiteY114" fmla="*/ 96762 h 4185185"/>
                  <a:gd name="connsiteX115" fmla="*/ 2119547 w 2400901"/>
                  <a:gd name="connsiteY115" fmla="*/ 70385 h 4185185"/>
                  <a:gd name="connsiteX116" fmla="*/ 2242640 w 2400901"/>
                  <a:gd name="connsiteY116" fmla="*/ 61593 h 4185185"/>
                  <a:gd name="connsiteX117" fmla="*/ 2260224 w 2400901"/>
                  <a:gd name="connsiteY117" fmla="*/ 87970 h 4185185"/>
                  <a:gd name="connsiteX118" fmla="*/ 2251432 w 2400901"/>
                  <a:gd name="connsiteY118" fmla="*/ 114347 h 4185185"/>
                  <a:gd name="connsiteX119" fmla="*/ 2242640 w 2400901"/>
                  <a:gd name="connsiteY119" fmla="*/ 87970 h 4185185"/>
                  <a:gd name="connsiteX120" fmla="*/ 2251432 w 2400901"/>
                  <a:gd name="connsiteY120" fmla="*/ 52800 h 4185185"/>
                  <a:gd name="connsiteX121" fmla="*/ 2330563 w 2400901"/>
                  <a:gd name="connsiteY121" fmla="*/ 17631 h 4185185"/>
                  <a:gd name="connsiteX122" fmla="*/ 2400901 w 2400901"/>
                  <a:gd name="connsiteY122" fmla="*/ 47 h 418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2400901" h="4185185">
                    <a:moveTo>
                      <a:pt x="827078" y="4185185"/>
                    </a:moveTo>
                    <a:cubicBezTo>
                      <a:pt x="791177" y="4163644"/>
                      <a:pt x="779040" y="4153188"/>
                      <a:pt x="739155" y="4141223"/>
                    </a:cubicBezTo>
                    <a:cubicBezTo>
                      <a:pt x="702735" y="4130297"/>
                      <a:pt x="638274" y="4126739"/>
                      <a:pt x="607270" y="4123639"/>
                    </a:cubicBezTo>
                    <a:cubicBezTo>
                      <a:pt x="598478" y="4117777"/>
                      <a:pt x="590918" y="4109396"/>
                      <a:pt x="580893" y="4106054"/>
                    </a:cubicBezTo>
                    <a:cubicBezTo>
                      <a:pt x="563981" y="4100417"/>
                      <a:pt x="545542" y="4101129"/>
                      <a:pt x="528140" y="4097262"/>
                    </a:cubicBezTo>
                    <a:cubicBezTo>
                      <a:pt x="519093" y="4095252"/>
                      <a:pt x="510555" y="4091401"/>
                      <a:pt x="501763" y="4088470"/>
                    </a:cubicBezTo>
                    <a:cubicBezTo>
                      <a:pt x="492971" y="4082608"/>
                      <a:pt x="484838" y="4075611"/>
                      <a:pt x="475386" y="4070885"/>
                    </a:cubicBezTo>
                    <a:cubicBezTo>
                      <a:pt x="467097" y="4066740"/>
                      <a:pt x="455562" y="4068646"/>
                      <a:pt x="449009" y="4062093"/>
                    </a:cubicBezTo>
                    <a:cubicBezTo>
                      <a:pt x="434065" y="4047149"/>
                      <a:pt x="413840" y="4009339"/>
                      <a:pt x="413840" y="4009339"/>
                    </a:cubicBezTo>
                    <a:cubicBezTo>
                      <a:pt x="416771" y="3988824"/>
                      <a:pt x="411649" y="3965367"/>
                      <a:pt x="422632" y="3947793"/>
                    </a:cubicBezTo>
                    <a:cubicBezTo>
                      <a:pt x="429036" y="3937546"/>
                      <a:pt x="445717" y="3939000"/>
                      <a:pt x="457801" y="3939000"/>
                    </a:cubicBezTo>
                    <a:cubicBezTo>
                      <a:pt x="493092" y="3939000"/>
                      <a:pt x="528140" y="3944862"/>
                      <a:pt x="563309" y="3947793"/>
                    </a:cubicBezTo>
                    <a:cubicBezTo>
                      <a:pt x="572324" y="3974840"/>
                      <a:pt x="581178" y="3986861"/>
                      <a:pt x="563309" y="4018131"/>
                    </a:cubicBezTo>
                    <a:cubicBezTo>
                      <a:pt x="558066" y="4027306"/>
                      <a:pt x="545724" y="4029854"/>
                      <a:pt x="536932" y="4035716"/>
                    </a:cubicBezTo>
                    <a:cubicBezTo>
                      <a:pt x="501763" y="4029854"/>
                      <a:pt x="466229" y="4025865"/>
                      <a:pt x="431424" y="4018131"/>
                    </a:cubicBezTo>
                    <a:cubicBezTo>
                      <a:pt x="413330" y="4014110"/>
                      <a:pt x="396090" y="4006881"/>
                      <a:pt x="378670" y="4000547"/>
                    </a:cubicBezTo>
                    <a:cubicBezTo>
                      <a:pt x="263024" y="3958494"/>
                      <a:pt x="386724" y="4000300"/>
                      <a:pt x="308332" y="3974170"/>
                    </a:cubicBezTo>
                    <a:cubicBezTo>
                      <a:pt x="292080" y="3961981"/>
                      <a:pt x="259032" y="3939785"/>
                      <a:pt x="246786" y="3921416"/>
                    </a:cubicBezTo>
                    <a:cubicBezTo>
                      <a:pt x="241645" y="3913705"/>
                      <a:pt x="240924" y="3903831"/>
                      <a:pt x="237993" y="3895039"/>
                    </a:cubicBezTo>
                    <a:cubicBezTo>
                      <a:pt x="240924" y="3868662"/>
                      <a:pt x="242423" y="3842086"/>
                      <a:pt x="246786" y="3815908"/>
                    </a:cubicBezTo>
                    <a:cubicBezTo>
                      <a:pt x="248310" y="3806766"/>
                      <a:pt x="250437" y="3797242"/>
                      <a:pt x="255578" y="3789531"/>
                    </a:cubicBezTo>
                    <a:cubicBezTo>
                      <a:pt x="262475" y="3779185"/>
                      <a:pt x="273163" y="3771946"/>
                      <a:pt x="281955" y="3763154"/>
                    </a:cubicBezTo>
                    <a:cubicBezTo>
                      <a:pt x="327984" y="3648086"/>
                      <a:pt x="269609" y="3777279"/>
                      <a:pt x="325917" y="3692816"/>
                    </a:cubicBezTo>
                    <a:cubicBezTo>
                      <a:pt x="331058" y="3685105"/>
                      <a:pt x="328776" y="3673559"/>
                      <a:pt x="334709" y="3666439"/>
                    </a:cubicBezTo>
                    <a:cubicBezTo>
                      <a:pt x="344090" y="3655182"/>
                      <a:pt x="358850" y="3649712"/>
                      <a:pt x="369878" y="3640062"/>
                    </a:cubicBezTo>
                    <a:cubicBezTo>
                      <a:pt x="382355" y="3629145"/>
                      <a:pt x="392459" y="3615682"/>
                      <a:pt x="405047" y="3604893"/>
                    </a:cubicBezTo>
                    <a:cubicBezTo>
                      <a:pt x="418274" y="3593556"/>
                      <a:pt x="451810" y="3575267"/>
                      <a:pt x="466593" y="3569723"/>
                    </a:cubicBezTo>
                    <a:cubicBezTo>
                      <a:pt x="477908" y="3565480"/>
                      <a:pt x="490040" y="3563862"/>
                      <a:pt x="501763" y="3560931"/>
                    </a:cubicBezTo>
                    <a:cubicBezTo>
                      <a:pt x="507624" y="3552139"/>
                      <a:pt x="518688" y="3545100"/>
                      <a:pt x="519347" y="3534554"/>
                    </a:cubicBezTo>
                    <a:cubicBezTo>
                      <a:pt x="523189" y="3473073"/>
                      <a:pt x="523979" y="3421780"/>
                      <a:pt x="484178" y="3376293"/>
                    </a:cubicBezTo>
                    <a:cubicBezTo>
                      <a:pt x="474528" y="3365265"/>
                      <a:pt x="458744" y="3360868"/>
                      <a:pt x="449009" y="3349916"/>
                    </a:cubicBezTo>
                    <a:cubicBezTo>
                      <a:pt x="423603" y="3321334"/>
                      <a:pt x="418982" y="3291798"/>
                      <a:pt x="387463" y="3270785"/>
                    </a:cubicBezTo>
                    <a:cubicBezTo>
                      <a:pt x="379752" y="3265644"/>
                      <a:pt x="369878" y="3264924"/>
                      <a:pt x="361086" y="3261993"/>
                    </a:cubicBezTo>
                    <a:cubicBezTo>
                      <a:pt x="338982" y="3195686"/>
                      <a:pt x="368800" y="3277424"/>
                      <a:pt x="334709" y="3209239"/>
                    </a:cubicBezTo>
                    <a:cubicBezTo>
                      <a:pt x="326245" y="3192310"/>
                      <a:pt x="322756" y="3164588"/>
                      <a:pt x="317124" y="3147693"/>
                    </a:cubicBezTo>
                    <a:cubicBezTo>
                      <a:pt x="305895" y="3114006"/>
                      <a:pt x="297279" y="3099208"/>
                      <a:pt x="281955" y="3068562"/>
                    </a:cubicBezTo>
                    <a:cubicBezTo>
                      <a:pt x="271338" y="3026091"/>
                      <a:pt x="264370" y="3004892"/>
                      <a:pt x="264370" y="2954262"/>
                    </a:cubicBezTo>
                    <a:cubicBezTo>
                      <a:pt x="264370" y="2944994"/>
                      <a:pt x="270232" y="2936677"/>
                      <a:pt x="273163" y="2927885"/>
                    </a:cubicBezTo>
                    <a:cubicBezTo>
                      <a:pt x="255578" y="2916162"/>
                      <a:pt x="240031" y="2900565"/>
                      <a:pt x="220409" y="2892716"/>
                    </a:cubicBezTo>
                    <a:cubicBezTo>
                      <a:pt x="205755" y="2886854"/>
                      <a:pt x="190244" y="2882796"/>
                      <a:pt x="176447" y="2875131"/>
                    </a:cubicBezTo>
                    <a:cubicBezTo>
                      <a:pt x="96606" y="2830774"/>
                      <a:pt x="178744" y="2861242"/>
                      <a:pt x="114901" y="2839962"/>
                    </a:cubicBezTo>
                    <a:cubicBezTo>
                      <a:pt x="97316" y="2822377"/>
                      <a:pt x="73268" y="2809451"/>
                      <a:pt x="62147" y="2787208"/>
                    </a:cubicBezTo>
                    <a:cubicBezTo>
                      <a:pt x="39002" y="2740917"/>
                      <a:pt x="53831" y="2761307"/>
                      <a:pt x="18186" y="2725662"/>
                    </a:cubicBezTo>
                    <a:cubicBezTo>
                      <a:pt x="10837" y="2703616"/>
                      <a:pt x="-13059" y="2663398"/>
                      <a:pt x="9393" y="2637739"/>
                    </a:cubicBezTo>
                    <a:cubicBezTo>
                      <a:pt x="23310" y="2621834"/>
                      <a:pt x="43244" y="2612022"/>
                      <a:pt x="62147" y="2602570"/>
                    </a:cubicBezTo>
                    <a:cubicBezTo>
                      <a:pt x="101233" y="2583027"/>
                      <a:pt x="135462" y="2563478"/>
                      <a:pt x="176447" y="2549816"/>
                    </a:cubicBezTo>
                    <a:cubicBezTo>
                      <a:pt x="187911" y="2545995"/>
                      <a:pt x="199998" y="2544343"/>
                      <a:pt x="211617" y="2541023"/>
                    </a:cubicBezTo>
                    <a:cubicBezTo>
                      <a:pt x="220528" y="2538477"/>
                      <a:pt x="229201" y="2535162"/>
                      <a:pt x="237993" y="2532231"/>
                    </a:cubicBezTo>
                    <a:cubicBezTo>
                      <a:pt x="253985" y="2484258"/>
                      <a:pt x="251463" y="2519324"/>
                      <a:pt x="202824" y="2470685"/>
                    </a:cubicBezTo>
                    <a:cubicBezTo>
                      <a:pt x="195352" y="2463213"/>
                      <a:pt x="192348" y="2452127"/>
                      <a:pt x="185240" y="2444308"/>
                    </a:cubicBezTo>
                    <a:cubicBezTo>
                      <a:pt x="162936" y="2419773"/>
                      <a:pt x="138347" y="2397416"/>
                      <a:pt x="114901" y="2373970"/>
                    </a:cubicBezTo>
                    <a:cubicBezTo>
                      <a:pt x="106109" y="2365178"/>
                      <a:pt x="94921" y="2358255"/>
                      <a:pt x="88524" y="2347593"/>
                    </a:cubicBezTo>
                    <a:cubicBezTo>
                      <a:pt x="79732" y="2332939"/>
                      <a:pt x="72639" y="2317121"/>
                      <a:pt x="62147" y="2303631"/>
                    </a:cubicBezTo>
                    <a:cubicBezTo>
                      <a:pt x="51969" y="2290544"/>
                      <a:pt x="36925" y="2281725"/>
                      <a:pt x="26978" y="2268462"/>
                    </a:cubicBezTo>
                    <a:cubicBezTo>
                      <a:pt x="13939" y="2251077"/>
                      <a:pt x="7392" y="2227291"/>
                      <a:pt x="601" y="2206916"/>
                    </a:cubicBezTo>
                    <a:cubicBezTo>
                      <a:pt x="25843" y="2105945"/>
                      <a:pt x="-9454" y="2230379"/>
                      <a:pt x="26978" y="2145370"/>
                    </a:cubicBezTo>
                    <a:cubicBezTo>
                      <a:pt x="31738" y="2134263"/>
                      <a:pt x="32450" y="2121819"/>
                      <a:pt x="35770" y="2110200"/>
                    </a:cubicBezTo>
                    <a:cubicBezTo>
                      <a:pt x="38316" y="2101289"/>
                      <a:pt x="40912" y="2092342"/>
                      <a:pt x="44563" y="2083823"/>
                    </a:cubicBezTo>
                    <a:cubicBezTo>
                      <a:pt x="55094" y="2059251"/>
                      <a:pt x="64373" y="2043395"/>
                      <a:pt x="79732" y="2022277"/>
                    </a:cubicBezTo>
                    <a:cubicBezTo>
                      <a:pt x="101156" y="1992820"/>
                      <a:pt x="128220" y="1951098"/>
                      <a:pt x="158863" y="1925562"/>
                    </a:cubicBezTo>
                    <a:cubicBezTo>
                      <a:pt x="166981" y="1918797"/>
                      <a:pt x="176448" y="1913839"/>
                      <a:pt x="185240" y="1907977"/>
                    </a:cubicBezTo>
                    <a:cubicBezTo>
                      <a:pt x="199596" y="1886442"/>
                      <a:pt x="211617" y="1874817"/>
                      <a:pt x="211617" y="1846431"/>
                    </a:cubicBezTo>
                    <a:cubicBezTo>
                      <a:pt x="211617" y="1795546"/>
                      <a:pt x="203430" y="1812473"/>
                      <a:pt x="185240" y="1776093"/>
                    </a:cubicBezTo>
                    <a:cubicBezTo>
                      <a:pt x="181095" y="1767803"/>
                      <a:pt x="181588" y="1757427"/>
                      <a:pt x="176447" y="1749716"/>
                    </a:cubicBezTo>
                    <a:cubicBezTo>
                      <a:pt x="169550" y="1739370"/>
                      <a:pt x="157944" y="1732963"/>
                      <a:pt x="150070" y="1723339"/>
                    </a:cubicBezTo>
                    <a:cubicBezTo>
                      <a:pt x="131511" y="1700656"/>
                      <a:pt x="114901" y="1676446"/>
                      <a:pt x="97317" y="1653000"/>
                    </a:cubicBezTo>
                    <a:cubicBezTo>
                      <a:pt x="88525" y="1641277"/>
                      <a:pt x="77494" y="1630938"/>
                      <a:pt x="70940" y="1617831"/>
                    </a:cubicBezTo>
                    <a:cubicBezTo>
                      <a:pt x="48629" y="1573211"/>
                      <a:pt x="60625" y="1593567"/>
                      <a:pt x="35770" y="1556285"/>
                    </a:cubicBezTo>
                    <a:cubicBezTo>
                      <a:pt x="41632" y="1541631"/>
                      <a:pt x="42738" y="1524001"/>
                      <a:pt x="53355" y="1512323"/>
                    </a:cubicBezTo>
                    <a:cubicBezTo>
                      <a:pt x="73069" y="1490637"/>
                      <a:pt x="100247" y="1477154"/>
                      <a:pt x="123693" y="1459570"/>
                    </a:cubicBezTo>
                    <a:cubicBezTo>
                      <a:pt x="135416" y="1450778"/>
                      <a:pt x="150071" y="1444916"/>
                      <a:pt x="158863" y="1433193"/>
                    </a:cubicBezTo>
                    <a:cubicBezTo>
                      <a:pt x="191580" y="1389569"/>
                      <a:pt x="173047" y="1406151"/>
                      <a:pt x="211617" y="1380439"/>
                    </a:cubicBezTo>
                    <a:cubicBezTo>
                      <a:pt x="251927" y="1319974"/>
                      <a:pt x="226736" y="1321002"/>
                      <a:pt x="273163" y="1336477"/>
                    </a:cubicBezTo>
                    <a:cubicBezTo>
                      <a:pt x="312583" y="1362758"/>
                      <a:pt x="322624" y="1378432"/>
                      <a:pt x="387463" y="1336477"/>
                    </a:cubicBezTo>
                    <a:cubicBezTo>
                      <a:pt x="445232" y="1299097"/>
                      <a:pt x="438703" y="1266801"/>
                      <a:pt x="466593" y="1222177"/>
                    </a:cubicBezTo>
                    <a:cubicBezTo>
                      <a:pt x="520703" y="1135599"/>
                      <a:pt x="465406" y="1232551"/>
                      <a:pt x="519347" y="1160631"/>
                    </a:cubicBezTo>
                    <a:cubicBezTo>
                      <a:pt x="569897" y="1093231"/>
                      <a:pt x="521207" y="1139665"/>
                      <a:pt x="572101" y="1081500"/>
                    </a:cubicBezTo>
                    <a:cubicBezTo>
                      <a:pt x="583018" y="1069023"/>
                      <a:pt x="597092" y="1059417"/>
                      <a:pt x="607270" y="1046331"/>
                    </a:cubicBezTo>
                    <a:cubicBezTo>
                      <a:pt x="674155" y="960336"/>
                      <a:pt x="597388" y="1044558"/>
                      <a:pt x="651232" y="958408"/>
                    </a:cubicBezTo>
                    <a:cubicBezTo>
                      <a:pt x="657822" y="947864"/>
                      <a:pt x="668817" y="940823"/>
                      <a:pt x="677609" y="932031"/>
                    </a:cubicBezTo>
                    <a:cubicBezTo>
                      <a:pt x="683470" y="917377"/>
                      <a:pt x="688783" y="902492"/>
                      <a:pt x="695193" y="888070"/>
                    </a:cubicBezTo>
                    <a:cubicBezTo>
                      <a:pt x="700516" y="876093"/>
                      <a:pt x="708633" y="865334"/>
                      <a:pt x="712778" y="852900"/>
                    </a:cubicBezTo>
                    <a:cubicBezTo>
                      <a:pt x="720421" y="829973"/>
                      <a:pt x="723256" y="805661"/>
                      <a:pt x="730363" y="782562"/>
                    </a:cubicBezTo>
                    <a:cubicBezTo>
                      <a:pt x="735004" y="767477"/>
                      <a:pt x="742956" y="753573"/>
                      <a:pt x="747947" y="738600"/>
                    </a:cubicBezTo>
                    <a:cubicBezTo>
                      <a:pt x="766871" y="681827"/>
                      <a:pt x="743419" y="723413"/>
                      <a:pt x="774324" y="677054"/>
                    </a:cubicBezTo>
                    <a:cubicBezTo>
                      <a:pt x="791909" y="682916"/>
                      <a:pt x="809324" y="689313"/>
                      <a:pt x="827078" y="694639"/>
                    </a:cubicBezTo>
                    <a:cubicBezTo>
                      <a:pt x="872210" y="708179"/>
                      <a:pt x="856007" y="699672"/>
                      <a:pt x="906209" y="712223"/>
                    </a:cubicBezTo>
                    <a:cubicBezTo>
                      <a:pt x="915200" y="714471"/>
                      <a:pt x="923360" y="720137"/>
                      <a:pt x="932586" y="721016"/>
                    </a:cubicBezTo>
                    <a:cubicBezTo>
                      <a:pt x="985183" y="726025"/>
                      <a:pt x="1038093" y="726877"/>
                      <a:pt x="1090847" y="729808"/>
                    </a:cubicBezTo>
                    <a:cubicBezTo>
                      <a:pt x="1099639" y="735670"/>
                      <a:pt x="1106972" y="749956"/>
                      <a:pt x="1117224" y="747393"/>
                    </a:cubicBezTo>
                    <a:cubicBezTo>
                      <a:pt x="1126215" y="745145"/>
                      <a:pt x="1122253" y="729485"/>
                      <a:pt x="1126017" y="721016"/>
                    </a:cubicBezTo>
                    <a:cubicBezTo>
                      <a:pt x="1134002" y="703050"/>
                      <a:pt x="1144832" y="686410"/>
                      <a:pt x="1152393" y="668262"/>
                    </a:cubicBezTo>
                    <a:cubicBezTo>
                      <a:pt x="1167405" y="632232"/>
                      <a:pt x="1177050" y="573267"/>
                      <a:pt x="1205147" y="545170"/>
                    </a:cubicBezTo>
                    <a:cubicBezTo>
                      <a:pt x="1216870" y="533447"/>
                      <a:pt x="1227371" y="520357"/>
                      <a:pt x="1240317" y="510000"/>
                    </a:cubicBezTo>
                    <a:cubicBezTo>
                      <a:pt x="1256820" y="496798"/>
                      <a:pt x="1275240" y="486177"/>
                      <a:pt x="1293070" y="474831"/>
                    </a:cubicBezTo>
                    <a:cubicBezTo>
                      <a:pt x="1329415" y="451702"/>
                      <a:pt x="1340698" y="444302"/>
                      <a:pt x="1380993" y="430870"/>
                    </a:cubicBezTo>
                    <a:cubicBezTo>
                      <a:pt x="1422180" y="417141"/>
                      <a:pt x="1447483" y="420115"/>
                      <a:pt x="1495293" y="413285"/>
                    </a:cubicBezTo>
                    <a:cubicBezTo>
                      <a:pt x="1510087" y="411172"/>
                      <a:pt x="1524601" y="407424"/>
                      <a:pt x="1539255" y="404493"/>
                    </a:cubicBezTo>
                    <a:lnTo>
                      <a:pt x="1635970" y="413285"/>
                    </a:lnTo>
                    <a:cubicBezTo>
                      <a:pt x="1646778" y="418689"/>
                      <a:pt x="1633173" y="437962"/>
                      <a:pt x="1627178" y="448454"/>
                    </a:cubicBezTo>
                    <a:cubicBezTo>
                      <a:pt x="1608598" y="480970"/>
                      <a:pt x="1581436" y="481286"/>
                      <a:pt x="1548047" y="492416"/>
                    </a:cubicBezTo>
                    <a:cubicBezTo>
                      <a:pt x="1524601" y="483624"/>
                      <a:pt x="1496424" y="482675"/>
                      <a:pt x="1477709" y="466039"/>
                    </a:cubicBezTo>
                    <a:cubicBezTo>
                      <a:pt x="1466540" y="456111"/>
                      <a:pt x="1471374" y="436818"/>
                      <a:pt x="1468917" y="422077"/>
                    </a:cubicBezTo>
                    <a:cubicBezTo>
                      <a:pt x="1465510" y="401635"/>
                      <a:pt x="1463055" y="381046"/>
                      <a:pt x="1460124" y="360531"/>
                    </a:cubicBezTo>
                    <a:cubicBezTo>
                      <a:pt x="1463055" y="351739"/>
                      <a:pt x="1462364" y="340707"/>
                      <a:pt x="1468917" y="334154"/>
                    </a:cubicBezTo>
                    <a:cubicBezTo>
                      <a:pt x="1475470" y="327601"/>
                      <a:pt x="1486382" y="327908"/>
                      <a:pt x="1495293" y="325362"/>
                    </a:cubicBezTo>
                    <a:cubicBezTo>
                      <a:pt x="1524256" y="317087"/>
                      <a:pt x="1544218" y="313819"/>
                      <a:pt x="1574424" y="307777"/>
                    </a:cubicBezTo>
                    <a:cubicBezTo>
                      <a:pt x="1658950" y="257062"/>
                      <a:pt x="1575160" y="300031"/>
                      <a:pt x="1671140" y="272608"/>
                    </a:cubicBezTo>
                    <a:cubicBezTo>
                      <a:pt x="1761853" y="246690"/>
                      <a:pt x="1722348" y="240930"/>
                      <a:pt x="1820609" y="228647"/>
                    </a:cubicBezTo>
                    <a:cubicBezTo>
                      <a:pt x="1913177" y="217076"/>
                      <a:pt x="2238508" y="211682"/>
                      <a:pt x="2260224" y="211062"/>
                    </a:cubicBezTo>
                    <a:cubicBezTo>
                      <a:pt x="2251432" y="208131"/>
                      <a:pt x="2242136" y="206415"/>
                      <a:pt x="2233847" y="202270"/>
                    </a:cubicBezTo>
                    <a:cubicBezTo>
                      <a:pt x="2165670" y="168182"/>
                      <a:pt x="2247392" y="197992"/>
                      <a:pt x="2181093" y="175893"/>
                    </a:cubicBezTo>
                    <a:cubicBezTo>
                      <a:pt x="2169370" y="164170"/>
                      <a:pt x="2158512" y="151513"/>
                      <a:pt x="2145924" y="140723"/>
                    </a:cubicBezTo>
                    <a:cubicBezTo>
                      <a:pt x="2137901" y="133846"/>
                      <a:pt x="2126148" y="131390"/>
                      <a:pt x="2119547" y="123139"/>
                    </a:cubicBezTo>
                    <a:cubicBezTo>
                      <a:pt x="2113757" y="115902"/>
                      <a:pt x="2113686" y="105554"/>
                      <a:pt x="2110755" y="96762"/>
                    </a:cubicBezTo>
                    <a:cubicBezTo>
                      <a:pt x="2113686" y="87970"/>
                      <a:pt x="2112133" y="75946"/>
                      <a:pt x="2119547" y="70385"/>
                    </a:cubicBezTo>
                    <a:cubicBezTo>
                      <a:pt x="2175518" y="28407"/>
                      <a:pt x="2183709" y="44755"/>
                      <a:pt x="2242640" y="61593"/>
                    </a:cubicBezTo>
                    <a:cubicBezTo>
                      <a:pt x="2248501" y="70385"/>
                      <a:pt x="2258487" y="77547"/>
                      <a:pt x="2260224" y="87970"/>
                    </a:cubicBezTo>
                    <a:cubicBezTo>
                      <a:pt x="2261748" y="97112"/>
                      <a:pt x="2260700" y="114347"/>
                      <a:pt x="2251432" y="114347"/>
                    </a:cubicBezTo>
                    <a:cubicBezTo>
                      <a:pt x="2242164" y="114347"/>
                      <a:pt x="2245571" y="96762"/>
                      <a:pt x="2242640" y="87970"/>
                    </a:cubicBezTo>
                    <a:cubicBezTo>
                      <a:pt x="2245571" y="76247"/>
                      <a:pt x="2243568" y="61975"/>
                      <a:pt x="2251432" y="52800"/>
                    </a:cubicBezTo>
                    <a:cubicBezTo>
                      <a:pt x="2274458" y="25935"/>
                      <a:pt x="2300945" y="26516"/>
                      <a:pt x="2330563" y="17631"/>
                    </a:cubicBezTo>
                    <a:cubicBezTo>
                      <a:pt x="2395357" y="-1806"/>
                      <a:pt x="2362732" y="47"/>
                      <a:pt x="2400901" y="4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6136284" y="5137175"/>
                <a:ext cx="105714" cy="11840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62" name="Connecteur droit avec flèche 61"/>
            <p:cNvCxnSpPr/>
            <p:nvPr/>
          </p:nvCxnSpPr>
          <p:spPr>
            <a:xfrm>
              <a:off x="2309140" y="5221046"/>
              <a:ext cx="1130942" cy="17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62"/>
            <p:cNvSpPr txBox="1"/>
            <p:nvPr/>
          </p:nvSpPr>
          <p:spPr>
            <a:xfrm>
              <a:off x="2105295" y="5244698"/>
              <a:ext cx="1512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0070C0"/>
                  </a:solidFill>
                </a:rPr>
                <a:t>duplication</a:t>
              </a:r>
              <a:endParaRPr lang="fr-FR" sz="1400" dirty="0">
                <a:solidFill>
                  <a:srgbClr val="0070C0"/>
                </a:solidFill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3707247" y="5260989"/>
              <a:ext cx="1512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0070C0"/>
                  </a:solidFill>
                </a:rPr>
                <a:t>condensation</a:t>
              </a:r>
              <a:endParaRPr lang="fr-FR" sz="1400" dirty="0">
                <a:solidFill>
                  <a:srgbClr val="0070C0"/>
                </a:solidFill>
              </a:endParaRPr>
            </a:p>
          </p:txBody>
        </p:sp>
        <p:cxnSp>
          <p:nvCxnSpPr>
            <p:cNvPr id="74" name="Connecteur droit 73"/>
            <p:cNvCxnSpPr/>
            <p:nvPr/>
          </p:nvCxnSpPr>
          <p:spPr>
            <a:xfrm>
              <a:off x="5655091" y="1644242"/>
              <a:ext cx="0" cy="4231509"/>
            </a:xfrm>
            <a:prstGeom prst="line">
              <a:avLst/>
            </a:prstGeom>
            <a:ln w="19050">
              <a:solidFill>
                <a:srgbClr val="FF111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/>
            <p:cNvCxnSpPr/>
            <p:nvPr/>
          </p:nvCxnSpPr>
          <p:spPr>
            <a:xfrm>
              <a:off x="3810658" y="5228037"/>
              <a:ext cx="1261704" cy="11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e 1"/>
            <p:cNvGrpSpPr/>
            <p:nvPr/>
          </p:nvGrpSpPr>
          <p:grpSpPr>
            <a:xfrm>
              <a:off x="5986048" y="4908547"/>
              <a:ext cx="381690" cy="842906"/>
              <a:chOff x="5986048" y="4908547"/>
              <a:chExt cx="381690" cy="842906"/>
            </a:xfrm>
          </p:grpSpPr>
          <p:grpSp>
            <p:nvGrpSpPr>
              <p:cNvPr id="84" name="Groupe 83"/>
              <p:cNvGrpSpPr/>
              <p:nvPr/>
            </p:nvGrpSpPr>
            <p:grpSpPr>
              <a:xfrm>
                <a:off x="5986048" y="4908547"/>
                <a:ext cx="381690" cy="842906"/>
                <a:chOff x="6410501" y="5610430"/>
                <a:chExt cx="381690" cy="842906"/>
              </a:xfrm>
            </p:grpSpPr>
            <p:pic>
              <p:nvPicPr>
                <p:cNvPr id="82" name="Image 81" descr="Capture d’écran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brightnessContrast bright="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6257288" y="5886470"/>
                  <a:ext cx="615712" cy="309285"/>
                </a:xfrm>
                <a:prstGeom prst="rect">
                  <a:avLst/>
                </a:prstGeom>
              </p:spPr>
            </p:pic>
            <p:sp>
              <p:nvSpPr>
                <p:cNvPr id="83" name="Rectangle 82"/>
                <p:cNvSpPr/>
                <p:nvPr/>
              </p:nvSpPr>
              <p:spPr>
                <a:xfrm>
                  <a:off x="6572691" y="5610430"/>
                  <a:ext cx="219500" cy="8429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1" name="Ellipse 50"/>
              <p:cNvSpPr/>
              <p:nvPr/>
            </p:nvSpPr>
            <p:spPr>
              <a:xfrm>
                <a:off x="6043804" y="5189754"/>
                <a:ext cx="105714" cy="11840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2" name="ZoneTexte 91"/>
            <p:cNvSpPr txBox="1"/>
            <p:nvPr/>
          </p:nvSpPr>
          <p:spPr>
            <a:xfrm>
              <a:off x="4570595" y="5957094"/>
              <a:ext cx="21608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0000"/>
                  </a:solidFill>
                </a:rPr>
                <a:t>s</a:t>
              </a:r>
              <a:r>
                <a:rPr lang="fr-FR" sz="1400" dirty="0" smtClean="0">
                  <a:solidFill>
                    <a:srgbClr val="FF0000"/>
                  </a:solidFill>
                </a:rPr>
                <a:t>éparation des chromatides s</a:t>
              </a:r>
              <a:r>
                <a:rPr lang="fr-FR" sz="14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œurs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6126020" y="5253391"/>
              <a:ext cx="1512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0070C0"/>
                  </a:solidFill>
                </a:rPr>
                <a:t>décondensation</a:t>
              </a:r>
              <a:endParaRPr lang="fr-FR" sz="1400" dirty="0">
                <a:solidFill>
                  <a:srgbClr val="0070C0"/>
                </a:solidFill>
              </a:endParaRPr>
            </a:p>
          </p:txBody>
        </p:sp>
        <p:cxnSp>
          <p:nvCxnSpPr>
            <p:cNvPr id="95" name="Connecteur droit avec flèche 94"/>
            <p:cNvCxnSpPr/>
            <p:nvPr/>
          </p:nvCxnSpPr>
          <p:spPr>
            <a:xfrm>
              <a:off x="6249803" y="5226874"/>
              <a:ext cx="1261704" cy="11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 flipV="1">
              <a:off x="5412071" y="5885565"/>
              <a:ext cx="477944" cy="1521"/>
            </a:xfrm>
            <a:prstGeom prst="line">
              <a:avLst/>
            </a:prstGeom>
            <a:ln w="28575">
              <a:solidFill>
                <a:srgbClr val="FF111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4" name="Groupe 103"/>
            <p:cNvGrpSpPr/>
            <p:nvPr/>
          </p:nvGrpSpPr>
          <p:grpSpPr>
            <a:xfrm>
              <a:off x="1959577" y="4595609"/>
              <a:ext cx="636470" cy="1280142"/>
              <a:chOff x="1959577" y="4595609"/>
              <a:chExt cx="636470" cy="1280142"/>
            </a:xfrm>
          </p:grpSpPr>
          <p:sp>
            <p:nvSpPr>
              <p:cNvPr id="26" name="Forme libre 25"/>
              <p:cNvSpPr/>
              <p:nvPr/>
            </p:nvSpPr>
            <p:spPr>
              <a:xfrm>
                <a:off x="1979712" y="4595609"/>
                <a:ext cx="616335" cy="1280142"/>
              </a:xfrm>
              <a:custGeom>
                <a:avLst/>
                <a:gdLst>
                  <a:gd name="connsiteX0" fmla="*/ 827078 w 2400901"/>
                  <a:gd name="connsiteY0" fmla="*/ 4185185 h 4185185"/>
                  <a:gd name="connsiteX1" fmla="*/ 739155 w 2400901"/>
                  <a:gd name="connsiteY1" fmla="*/ 4141223 h 4185185"/>
                  <a:gd name="connsiteX2" fmla="*/ 607270 w 2400901"/>
                  <a:gd name="connsiteY2" fmla="*/ 4123639 h 4185185"/>
                  <a:gd name="connsiteX3" fmla="*/ 580893 w 2400901"/>
                  <a:gd name="connsiteY3" fmla="*/ 4106054 h 4185185"/>
                  <a:gd name="connsiteX4" fmla="*/ 528140 w 2400901"/>
                  <a:gd name="connsiteY4" fmla="*/ 4097262 h 4185185"/>
                  <a:gd name="connsiteX5" fmla="*/ 501763 w 2400901"/>
                  <a:gd name="connsiteY5" fmla="*/ 4088470 h 4185185"/>
                  <a:gd name="connsiteX6" fmla="*/ 475386 w 2400901"/>
                  <a:gd name="connsiteY6" fmla="*/ 4070885 h 4185185"/>
                  <a:gd name="connsiteX7" fmla="*/ 449009 w 2400901"/>
                  <a:gd name="connsiteY7" fmla="*/ 4062093 h 4185185"/>
                  <a:gd name="connsiteX8" fmla="*/ 413840 w 2400901"/>
                  <a:gd name="connsiteY8" fmla="*/ 4009339 h 4185185"/>
                  <a:gd name="connsiteX9" fmla="*/ 422632 w 2400901"/>
                  <a:gd name="connsiteY9" fmla="*/ 3947793 h 4185185"/>
                  <a:gd name="connsiteX10" fmla="*/ 457801 w 2400901"/>
                  <a:gd name="connsiteY10" fmla="*/ 3939000 h 4185185"/>
                  <a:gd name="connsiteX11" fmla="*/ 563309 w 2400901"/>
                  <a:gd name="connsiteY11" fmla="*/ 3947793 h 4185185"/>
                  <a:gd name="connsiteX12" fmla="*/ 563309 w 2400901"/>
                  <a:gd name="connsiteY12" fmla="*/ 4018131 h 4185185"/>
                  <a:gd name="connsiteX13" fmla="*/ 536932 w 2400901"/>
                  <a:gd name="connsiteY13" fmla="*/ 4035716 h 4185185"/>
                  <a:gd name="connsiteX14" fmla="*/ 431424 w 2400901"/>
                  <a:gd name="connsiteY14" fmla="*/ 4018131 h 4185185"/>
                  <a:gd name="connsiteX15" fmla="*/ 378670 w 2400901"/>
                  <a:gd name="connsiteY15" fmla="*/ 4000547 h 4185185"/>
                  <a:gd name="connsiteX16" fmla="*/ 308332 w 2400901"/>
                  <a:gd name="connsiteY16" fmla="*/ 3974170 h 4185185"/>
                  <a:gd name="connsiteX17" fmla="*/ 246786 w 2400901"/>
                  <a:gd name="connsiteY17" fmla="*/ 3921416 h 4185185"/>
                  <a:gd name="connsiteX18" fmla="*/ 237993 w 2400901"/>
                  <a:gd name="connsiteY18" fmla="*/ 3895039 h 4185185"/>
                  <a:gd name="connsiteX19" fmla="*/ 246786 w 2400901"/>
                  <a:gd name="connsiteY19" fmla="*/ 3815908 h 4185185"/>
                  <a:gd name="connsiteX20" fmla="*/ 255578 w 2400901"/>
                  <a:gd name="connsiteY20" fmla="*/ 3789531 h 4185185"/>
                  <a:gd name="connsiteX21" fmla="*/ 281955 w 2400901"/>
                  <a:gd name="connsiteY21" fmla="*/ 3763154 h 4185185"/>
                  <a:gd name="connsiteX22" fmla="*/ 325917 w 2400901"/>
                  <a:gd name="connsiteY22" fmla="*/ 3692816 h 4185185"/>
                  <a:gd name="connsiteX23" fmla="*/ 334709 w 2400901"/>
                  <a:gd name="connsiteY23" fmla="*/ 3666439 h 4185185"/>
                  <a:gd name="connsiteX24" fmla="*/ 369878 w 2400901"/>
                  <a:gd name="connsiteY24" fmla="*/ 3640062 h 4185185"/>
                  <a:gd name="connsiteX25" fmla="*/ 405047 w 2400901"/>
                  <a:gd name="connsiteY25" fmla="*/ 3604893 h 4185185"/>
                  <a:gd name="connsiteX26" fmla="*/ 466593 w 2400901"/>
                  <a:gd name="connsiteY26" fmla="*/ 3569723 h 4185185"/>
                  <a:gd name="connsiteX27" fmla="*/ 501763 w 2400901"/>
                  <a:gd name="connsiteY27" fmla="*/ 3560931 h 4185185"/>
                  <a:gd name="connsiteX28" fmla="*/ 519347 w 2400901"/>
                  <a:gd name="connsiteY28" fmla="*/ 3534554 h 4185185"/>
                  <a:gd name="connsiteX29" fmla="*/ 484178 w 2400901"/>
                  <a:gd name="connsiteY29" fmla="*/ 3376293 h 4185185"/>
                  <a:gd name="connsiteX30" fmla="*/ 449009 w 2400901"/>
                  <a:gd name="connsiteY30" fmla="*/ 3349916 h 4185185"/>
                  <a:gd name="connsiteX31" fmla="*/ 387463 w 2400901"/>
                  <a:gd name="connsiteY31" fmla="*/ 3270785 h 4185185"/>
                  <a:gd name="connsiteX32" fmla="*/ 361086 w 2400901"/>
                  <a:gd name="connsiteY32" fmla="*/ 3261993 h 4185185"/>
                  <a:gd name="connsiteX33" fmla="*/ 334709 w 2400901"/>
                  <a:gd name="connsiteY33" fmla="*/ 3209239 h 4185185"/>
                  <a:gd name="connsiteX34" fmla="*/ 317124 w 2400901"/>
                  <a:gd name="connsiteY34" fmla="*/ 3147693 h 4185185"/>
                  <a:gd name="connsiteX35" fmla="*/ 281955 w 2400901"/>
                  <a:gd name="connsiteY35" fmla="*/ 3068562 h 4185185"/>
                  <a:gd name="connsiteX36" fmla="*/ 264370 w 2400901"/>
                  <a:gd name="connsiteY36" fmla="*/ 2954262 h 4185185"/>
                  <a:gd name="connsiteX37" fmla="*/ 273163 w 2400901"/>
                  <a:gd name="connsiteY37" fmla="*/ 2927885 h 4185185"/>
                  <a:gd name="connsiteX38" fmla="*/ 220409 w 2400901"/>
                  <a:gd name="connsiteY38" fmla="*/ 2892716 h 4185185"/>
                  <a:gd name="connsiteX39" fmla="*/ 176447 w 2400901"/>
                  <a:gd name="connsiteY39" fmla="*/ 2875131 h 4185185"/>
                  <a:gd name="connsiteX40" fmla="*/ 114901 w 2400901"/>
                  <a:gd name="connsiteY40" fmla="*/ 2839962 h 4185185"/>
                  <a:gd name="connsiteX41" fmla="*/ 62147 w 2400901"/>
                  <a:gd name="connsiteY41" fmla="*/ 2787208 h 4185185"/>
                  <a:gd name="connsiteX42" fmla="*/ 18186 w 2400901"/>
                  <a:gd name="connsiteY42" fmla="*/ 2725662 h 4185185"/>
                  <a:gd name="connsiteX43" fmla="*/ 9393 w 2400901"/>
                  <a:gd name="connsiteY43" fmla="*/ 2637739 h 4185185"/>
                  <a:gd name="connsiteX44" fmla="*/ 62147 w 2400901"/>
                  <a:gd name="connsiteY44" fmla="*/ 2602570 h 4185185"/>
                  <a:gd name="connsiteX45" fmla="*/ 176447 w 2400901"/>
                  <a:gd name="connsiteY45" fmla="*/ 2549816 h 4185185"/>
                  <a:gd name="connsiteX46" fmla="*/ 211617 w 2400901"/>
                  <a:gd name="connsiteY46" fmla="*/ 2541023 h 4185185"/>
                  <a:gd name="connsiteX47" fmla="*/ 237993 w 2400901"/>
                  <a:gd name="connsiteY47" fmla="*/ 2532231 h 4185185"/>
                  <a:gd name="connsiteX48" fmla="*/ 202824 w 2400901"/>
                  <a:gd name="connsiteY48" fmla="*/ 2470685 h 4185185"/>
                  <a:gd name="connsiteX49" fmla="*/ 185240 w 2400901"/>
                  <a:gd name="connsiteY49" fmla="*/ 2444308 h 4185185"/>
                  <a:gd name="connsiteX50" fmla="*/ 114901 w 2400901"/>
                  <a:gd name="connsiteY50" fmla="*/ 2373970 h 4185185"/>
                  <a:gd name="connsiteX51" fmla="*/ 88524 w 2400901"/>
                  <a:gd name="connsiteY51" fmla="*/ 2347593 h 4185185"/>
                  <a:gd name="connsiteX52" fmla="*/ 62147 w 2400901"/>
                  <a:gd name="connsiteY52" fmla="*/ 2303631 h 4185185"/>
                  <a:gd name="connsiteX53" fmla="*/ 26978 w 2400901"/>
                  <a:gd name="connsiteY53" fmla="*/ 2268462 h 4185185"/>
                  <a:gd name="connsiteX54" fmla="*/ 601 w 2400901"/>
                  <a:gd name="connsiteY54" fmla="*/ 2206916 h 4185185"/>
                  <a:gd name="connsiteX55" fmla="*/ 26978 w 2400901"/>
                  <a:gd name="connsiteY55" fmla="*/ 2145370 h 4185185"/>
                  <a:gd name="connsiteX56" fmla="*/ 35770 w 2400901"/>
                  <a:gd name="connsiteY56" fmla="*/ 2110200 h 4185185"/>
                  <a:gd name="connsiteX57" fmla="*/ 44563 w 2400901"/>
                  <a:gd name="connsiteY57" fmla="*/ 2083823 h 4185185"/>
                  <a:gd name="connsiteX58" fmla="*/ 79732 w 2400901"/>
                  <a:gd name="connsiteY58" fmla="*/ 2022277 h 4185185"/>
                  <a:gd name="connsiteX59" fmla="*/ 158863 w 2400901"/>
                  <a:gd name="connsiteY59" fmla="*/ 1925562 h 4185185"/>
                  <a:gd name="connsiteX60" fmla="*/ 185240 w 2400901"/>
                  <a:gd name="connsiteY60" fmla="*/ 1907977 h 4185185"/>
                  <a:gd name="connsiteX61" fmla="*/ 211617 w 2400901"/>
                  <a:gd name="connsiteY61" fmla="*/ 1846431 h 4185185"/>
                  <a:gd name="connsiteX62" fmla="*/ 185240 w 2400901"/>
                  <a:gd name="connsiteY62" fmla="*/ 1776093 h 4185185"/>
                  <a:gd name="connsiteX63" fmla="*/ 176447 w 2400901"/>
                  <a:gd name="connsiteY63" fmla="*/ 1749716 h 4185185"/>
                  <a:gd name="connsiteX64" fmla="*/ 150070 w 2400901"/>
                  <a:gd name="connsiteY64" fmla="*/ 1723339 h 4185185"/>
                  <a:gd name="connsiteX65" fmla="*/ 97317 w 2400901"/>
                  <a:gd name="connsiteY65" fmla="*/ 1653000 h 4185185"/>
                  <a:gd name="connsiteX66" fmla="*/ 70940 w 2400901"/>
                  <a:gd name="connsiteY66" fmla="*/ 1617831 h 4185185"/>
                  <a:gd name="connsiteX67" fmla="*/ 35770 w 2400901"/>
                  <a:gd name="connsiteY67" fmla="*/ 1556285 h 4185185"/>
                  <a:gd name="connsiteX68" fmla="*/ 53355 w 2400901"/>
                  <a:gd name="connsiteY68" fmla="*/ 1512323 h 4185185"/>
                  <a:gd name="connsiteX69" fmla="*/ 123693 w 2400901"/>
                  <a:gd name="connsiteY69" fmla="*/ 1459570 h 4185185"/>
                  <a:gd name="connsiteX70" fmla="*/ 158863 w 2400901"/>
                  <a:gd name="connsiteY70" fmla="*/ 1433193 h 4185185"/>
                  <a:gd name="connsiteX71" fmla="*/ 211617 w 2400901"/>
                  <a:gd name="connsiteY71" fmla="*/ 1380439 h 4185185"/>
                  <a:gd name="connsiteX72" fmla="*/ 273163 w 2400901"/>
                  <a:gd name="connsiteY72" fmla="*/ 1336477 h 4185185"/>
                  <a:gd name="connsiteX73" fmla="*/ 387463 w 2400901"/>
                  <a:gd name="connsiteY73" fmla="*/ 1336477 h 4185185"/>
                  <a:gd name="connsiteX74" fmla="*/ 466593 w 2400901"/>
                  <a:gd name="connsiteY74" fmla="*/ 1222177 h 4185185"/>
                  <a:gd name="connsiteX75" fmla="*/ 519347 w 2400901"/>
                  <a:gd name="connsiteY75" fmla="*/ 1160631 h 4185185"/>
                  <a:gd name="connsiteX76" fmla="*/ 572101 w 2400901"/>
                  <a:gd name="connsiteY76" fmla="*/ 1081500 h 4185185"/>
                  <a:gd name="connsiteX77" fmla="*/ 607270 w 2400901"/>
                  <a:gd name="connsiteY77" fmla="*/ 1046331 h 4185185"/>
                  <a:gd name="connsiteX78" fmla="*/ 651232 w 2400901"/>
                  <a:gd name="connsiteY78" fmla="*/ 958408 h 4185185"/>
                  <a:gd name="connsiteX79" fmla="*/ 677609 w 2400901"/>
                  <a:gd name="connsiteY79" fmla="*/ 932031 h 4185185"/>
                  <a:gd name="connsiteX80" fmla="*/ 695193 w 2400901"/>
                  <a:gd name="connsiteY80" fmla="*/ 888070 h 4185185"/>
                  <a:gd name="connsiteX81" fmla="*/ 712778 w 2400901"/>
                  <a:gd name="connsiteY81" fmla="*/ 852900 h 4185185"/>
                  <a:gd name="connsiteX82" fmla="*/ 730363 w 2400901"/>
                  <a:gd name="connsiteY82" fmla="*/ 782562 h 4185185"/>
                  <a:gd name="connsiteX83" fmla="*/ 747947 w 2400901"/>
                  <a:gd name="connsiteY83" fmla="*/ 738600 h 4185185"/>
                  <a:gd name="connsiteX84" fmla="*/ 774324 w 2400901"/>
                  <a:gd name="connsiteY84" fmla="*/ 677054 h 4185185"/>
                  <a:gd name="connsiteX85" fmla="*/ 827078 w 2400901"/>
                  <a:gd name="connsiteY85" fmla="*/ 694639 h 4185185"/>
                  <a:gd name="connsiteX86" fmla="*/ 906209 w 2400901"/>
                  <a:gd name="connsiteY86" fmla="*/ 712223 h 4185185"/>
                  <a:gd name="connsiteX87" fmla="*/ 932586 w 2400901"/>
                  <a:gd name="connsiteY87" fmla="*/ 721016 h 4185185"/>
                  <a:gd name="connsiteX88" fmla="*/ 1090847 w 2400901"/>
                  <a:gd name="connsiteY88" fmla="*/ 729808 h 4185185"/>
                  <a:gd name="connsiteX89" fmla="*/ 1117224 w 2400901"/>
                  <a:gd name="connsiteY89" fmla="*/ 747393 h 4185185"/>
                  <a:gd name="connsiteX90" fmla="*/ 1126017 w 2400901"/>
                  <a:gd name="connsiteY90" fmla="*/ 721016 h 4185185"/>
                  <a:gd name="connsiteX91" fmla="*/ 1152393 w 2400901"/>
                  <a:gd name="connsiteY91" fmla="*/ 668262 h 4185185"/>
                  <a:gd name="connsiteX92" fmla="*/ 1205147 w 2400901"/>
                  <a:gd name="connsiteY92" fmla="*/ 545170 h 4185185"/>
                  <a:gd name="connsiteX93" fmla="*/ 1240317 w 2400901"/>
                  <a:gd name="connsiteY93" fmla="*/ 510000 h 4185185"/>
                  <a:gd name="connsiteX94" fmla="*/ 1293070 w 2400901"/>
                  <a:gd name="connsiteY94" fmla="*/ 474831 h 4185185"/>
                  <a:gd name="connsiteX95" fmla="*/ 1380993 w 2400901"/>
                  <a:gd name="connsiteY95" fmla="*/ 430870 h 4185185"/>
                  <a:gd name="connsiteX96" fmla="*/ 1495293 w 2400901"/>
                  <a:gd name="connsiteY96" fmla="*/ 413285 h 4185185"/>
                  <a:gd name="connsiteX97" fmla="*/ 1539255 w 2400901"/>
                  <a:gd name="connsiteY97" fmla="*/ 404493 h 4185185"/>
                  <a:gd name="connsiteX98" fmla="*/ 1635970 w 2400901"/>
                  <a:gd name="connsiteY98" fmla="*/ 413285 h 4185185"/>
                  <a:gd name="connsiteX99" fmla="*/ 1627178 w 2400901"/>
                  <a:gd name="connsiteY99" fmla="*/ 448454 h 4185185"/>
                  <a:gd name="connsiteX100" fmla="*/ 1548047 w 2400901"/>
                  <a:gd name="connsiteY100" fmla="*/ 492416 h 4185185"/>
                  <a:gd name="connsiteX101" fmla="*/ 1477709 w 2400901"/>
                  <a:gd name="connsiteY101" fmla="*/ 466039 h 4185185"/>
                  <a:gd name="connsiteX102" fmla="*/ 1468917 w 2400901"/>
                  <a:gd name="connsiteY102" fmla="*/ 422077 h 4185185"/>
                  <a:gd name="connsiteX103" fmla="*/ 1460124 w 2400901"/>
                  <a:gd name="connsiteY103" fmla="*/ 360531 h 4185185"/>
                  <a:gd name="connsiteX104" fmla="*/ 1468917 w 2400901"/>
                  <a:gd name="connsiteY104" fmla="*/ 334154 h 4185185"/>
                  <a:gd name="connsiteX105" fmla="*/ 1495293 w 2400901"/>
                  <a:gd name="connsiteY105" fmla="*/ 325362 h 4185185"/>
                  <a:gd name="connsiteX106" fmla="*/ 1574424 w 2400901"/>
                  <a:gd name="connsiteY106" fmla="*/ 307777 h 4185185"/>
                  <a:gd name="connsiteX107" fmla="*/ 1671140 w 2400901"/>
                  <a:gd name="connsiteY107" fmla="*/ 272608 h 4185185"/>
                  <a:gd name="connsiteX108" fmla="*/ 1820609 w 2400901"/>
                  <a:gd name="connsiteY108" fmla="*/ 228647 h 4185185"/>
                  <a:gd name="connsiteX109" fmla="*/ 2260224 w 2400901"/>
                  <a:gd name="connsiteY109" fmla="*/ 211062 h 4185185"/>
                  <a:gd name="connsiteX110" fmla="*/ 2233847 w 2400901"/>
                  <a:gd name="connsiteY110" fmla="*/ 202270 h 4185185"/>
                  <a:gd name="connsiteX111" fmla="*/ 2181093 w 2400901"/>
                  <a:gd name="connsiteY111" fmla="*/ 175893 h 4185185"/>
                  <a:gd name="connsiteX112" fmla="*/ 2145924 w 2400901"/>
                  <a:gd name="connsiteY112" fmla="*/ 140723 h 4185185"/>
                  <a:gd name="connsiteX113" fmla="*/ 2119547 w 2400901"/>
                  <a:gd name="connsiteY113" fmla="*/ 123139 h 4185185"/>
                  <a:gd name="connsiteX114" fmla="*/ 2110755 w 2400901"/>
                  <a:gd name="connsiteY114" fmla="*/ 96762 h 4185185"/>
                  <a:gd name="connsiteX115" fmla="*/ 2119547 w 2400901"/>
                  <a:gd name="connsiteY115" fmla="*/ 70385 h 4185185"/>
                  <a:gd name="connsiteX116" fmla="*/ 2242640 w 2400901"/>
                  <a:gd name="connsiteY116" fmla="*/ 61593 h 4185185"/>
                  <a:gd name="connsiteX117" fmla="*/ 2260224 w 2400901"/>
                  <a:gd name="connsiteY117" fmla="*/ 87970 h 4185185"/>
                  <a:gd name="connsiteX118" fmla="*/ 2251432 w 2400901"/>
                  <a:gd name="connsiteY118" fmla="*/ 114347 h 4185185"/>
                  <a:gd name="connsiteX119" fmla="*/ 2242640 w 2400901"/>
                  <a:gd name="connsiteY119" fmla="*/ 87970 h 4185185"/>
                  <a:gd name="connsiteX120" fmla="*/ 2251432 w 2400901"/>
                  <a:gd name="connsiteY120" fmla="*/ 52800 h 4185185"/>
                  <a:gd name="connsiteX121" fmla="*/ 2330563 w 2400901"/>
                  <a:gd name="connsiteY121" fmla="*/ 17631 h 4185185"/>
                  <a:gd name="connsiteX122" fmla="*/ 2400901 w 2400901"/>
                  <a:gd name="connsiteY122" fmla="*/ 47 h 418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2400901" h="4185185">
                    <a:moveTo>
                      <a:pt x="827078" y="4185185"/>
                    </a:moveTo>
                    <a:cubicBezTo>
                      <a:pt x="791177" y="4163644"/>
                      <a:pt x="779040" y="4153188"/>
                      <a:pt x="739155" y="4141223"/>
                    </a:cubicBezTo>
                    <a:cubicBezTo>
                      <a:pt x="702735" y="4130297"/>
                      <a:pt x="638274" y="4126739"/>
                      <a:pt x="607270" y="4123639"/>
                    </a:cubicBezTo>
                    <a:cubicBezTo>
                      <a:pt x="598478" y="4117777"/>
                      <a:pt x="590918" y="4109396"/>
                      <a:pt x="580893" y="4106054"/>
                    </a:cubicBezTo>
                    <a:cubicBezTo>
                      <a:pt x="563981" y="4100417"/>
                      <a:pt x="545542" y="4101129"/>
                      <a:pt x="528140" y="4097262"/>
                    </a:cubicBezTo>
                    <a:cubicBezTo>
                      <a:pt x="519093" y="4095252"/>
                      <a:pt x="510555" y="4091401"/>
                      <a:pt x="501763" y="4088470"/>
                    </a:cubicBezTo>
                    <a:cubicBezTo>
                      <a:pt x="492971" y="4082608"/>
                      <a:pt x="484838" y="4075611"/>
                      <a:pt x="475386" y="4070885"/>
                    </a:cubicBezTo>
                    <a:cubicBezTo>
                      <a:pt x="467097" y="4066740"/>
                      <a:pt x="455562" y="4068646"/>
                      <a:pt x="449009" y="4062093"/>
                    </a:cubicBezTo>
                    <a:cubicBezTo>
                      <a:pt x="434065" y="4047149"/>
                      <a:pt x="413840" y="4009339"/>
                      <a:pt x="413840" y="4009339"/>
                    </a:cubicBezTo>
                    <a:cubicBezTo>
                      <a:pt x="416771" y="3988824"/>
                      <a:pt x="411649" y="3965367"/>
                      <a:pt x="422632" y="3947793"/>
                    </a:cubicBezTo>
                    <a:cubicBezTo>
                      <a:pt x="429036" y="3937546"/>
                      <a:pt x="445717" y="3939000"/>
                      <a:pt x="457801" y="3939000"/>
                    </a:cubicBezTo>
                    <a:cubicBezTo>
                      <a:pt x="493092" y="3939000"/>
                      <a:pt x="528140" y="3944862"/>
                      <a:pt x="563309" y="3947793"/>
                    </a:cubicBezTo>
                    <a:cubicBezTo>
                      <a:pt x="572324" y="3974840"/>
                      <a:pt x="581178" y="3986861"/>
                      <a:pt x="563309" y="4018131"/>
                    </a:cubicBezTo>
                    <a:cubicBezTo>
                      <a:pt x="558066" y="4027306"/>
                      <a:pt x="545724" y="4029854"/>
                      <a:pt x="536932" y="4035716"/>
                    </a:cubicBezTo>
                    <a:cubicBezTo>
                      <a:pt x="501763" y="4029854"/>
                      <a:pt x="466229" y="4025865"/>
                      <a:pt x="431424" y="4018131"/>
                    </a:cubicBezTo>
                    <a:cubicBezTo>
                      <a:pt x="413330" y="4014110"/>
                      <a:pt x="396090" y="4006881"/>
                      <a:pt x="378670" y="4000547"/>
                    </a:cubicBezTo>
                    <a:cubicBezTo>
                      <a:pt x="263024" y="3958494"/>
                      <a:pt x="386724" y="4000300"/>
                      <a:pt x="308332" y="3974170"/>
                    </a:cubicBezTo>
                    <a:cubicBezTo>
                      <a:pt x="292080" y="3961981"/>
                      <a:pt x="259032" y="3939785"/>
                      <a:pt x="246786" y="3921416"/>
                    </a:cubicBezTo>
                    <a:cubicBezTo>
                      <a:pt x="241645" y="3913705"/>
                      <a:pt x="240924" y="3903831"/>
                      <a:pt x="237993" y="3895039"/>
                    </a:cubicBezTo>
                    <a:cubicBezTo>
                      <a:pt x="240924" y="3868662"/>
                      <a:pt x="242423" y="3842086"/>
                      <a:pt x="246786" y="3815908"/>
                    </a:cubicBezTo>
                    <a:cubicBezTo>
                      <a:pt x="248310" y="3806766"/>
                      <a:pt x="250437" y="3797242"/>
                      <a:pt x="255578" y="3789531"/>
                    </a:cubicBezTo>
                    <a:cubicBezTo>
                      <a:pt x="262475" y="3779185"/>
                      <a:pt x="273163" y="3771946"/>
                      <a:pt x="281955" y="3763154"/>
                    </a:cubicBezTo>
                    <a:cubicBezTo>
                      <a:pt x="327984" y="3648086"/>
                      <a:pt x="269609" y="3777279"/>
                      <a:pt x="325917" y="3692816"/>
                    </a:cubicBezTo>
                    <a:cubicBezTo>
                      <a:pt x="331058" y="3685105"/>
                      <a:pt x="328776" y="3673559"/>
                      <a:pt x="334709" y="3666439"/>
                    </a:cubicBezTo>
                    <a:cubicBezTo>
                      <a:pt x="344090" y="3655182"/>
                      <a:pt x="358850" y="3649712"/>
                      <a:pt x="369878" y="3640062"/>
                    </a:cubicBezTo>
                    <a:cubicBezTo>
                      <a:pt x="382355" y="3629145"/>
                      <a:pt x="392459" y="3615682"/>
                      <a:pt x="405047" y="3604893"/>
                    </a:cubicBezTo>
                    <a:cubicBezTo>
                      <a:pt x="418274" y="3593556"/>
                      <a:pt x="451810" y="3575267"/>
                      <a:pt x="466593" y="3569723"/>
                    </a:cubicBezTo>
                    <a:cubicBezTo>
                      <a:pt x="477908" y="3565480"/>
                      <a:pt x="490040" y="3563862"/>
                      <a:pt x="501763" y="3560931"/>
                    </a:cubicBezTo>
                    <a:cubicBezTo>
                      <a:pt x="507624" y="3552139"/>
                      <a:pt x="518688" y="3545100"/>
                      <a:pt x="519347" y="3534554"/>
                    </a:cubicBezTo>
                    <a:cubicBezTo>
                      <a:pt x="523189" y="3473073"/>
                      <a:pt x="523979" y="3421780"/>
                      <a:pt x="484178" y="3376293"/>
                    </a:cubicBezTo>
                    <a:cubicBezTo>
                      <a:pt x="474528" y="3365265"/>
                      <a:pt x="458744" y="3360868"/>
                      <a:pt x="449009" y="3349916"/>
                    </a:cubicBezTo>
                    <a:cubicBezTo>
                      <a:pt x="423603" y="3321334"/>
                      <a:pt x="418982" y="3291798"/>
                      <a:pt x="387463" y="3270785"/>
                    </a:cubicBezTo>
                    <a:cubicBezTo>
                      <a:pt x="379752" y="3265644"/>
                      <a:pt x="369878" y="3264924"/>
                      <a:pt x="361086" y="3261993"/>
                    </a:cubicBezTo>
                    <a:cubicBezTo>
                      <a:pt x="338982" y="3195686"/>
                      <a:pt x="368800" y="3277424"/>
                      <a:pt x="334709" y="3209239"/>
                    </a:cubicBezTo>
                    <a:cubicBezTo>
                      <a:pt x="326245" y="3192310"/>
                      <a:pt x="322756" y="3164588"/>
                      <a:pt x="317124" y="3147693"/>
                    </a:cubicBezTo>
                    <a:cubicBezTo>
                      <a:pt x="305895" y="3114006"/>
                      <a:pt x="297279" y="3099208"/>
                      <a:pt x="281955" y="3068562"/>
                    </a:cubicBezTo>
                    <a:cubicBezTo>
                      <a:pt x="271338" y="3026091"/>
                      <a:pt x="264370" y="3004892"/>
                      <a:pt x="264370" y="2954262"/>
                    </a:cubicBezTo>
                    <a:cubicBezTo>
                      <a:pt x="264370" y="2944994"/>
                      <a:pt x="270232" y="2936677"/>
                      <a:pt x="273163" y="2927885"/>
                    </a:cubicBezTo>
                    <a:cubicBezTo>
                      <a:pt x="255578" y="2916162"/>
                      <a:pt x="240031" y="2900565"/>
                      <a:pt x="220409" y="2892716"/>
                    </a:cubicBezTo>
                    <a:cubicBezTo>
                      <a:pt x="205755" y="2886854"/>
                      <a:pt x="190244" y="2882796"/>
                      <a:pt x="176447" y="2875131"/>
                    </a:cubicBezTo>
                    <a:cubicBezTo>
                      <a:pt x="96606" y="2830774"/>
                      <a:pt x="178744" y="2861242"/>
                      <a:pt x="114901" y="2839962"/>
                    </a:cubicBezTo>
                    <a:cubicBezTo>
                      <a:pt x="97316" y="2822377"/>
                      <a:pt x="73268" y="2809451"/>
                      <a:pt x="62147" y="2787208"/>
                    </a:cubicBezTo>
                    <a:cubicBezTo>
                      <a:pt x="39002" y="2740917"/>
                      <a:pt x="53831" y="2761307"/>
                      <a:pt x="18186" y="2725662"/>
                    </a:cubicBezTo>
                    <a:cubicBezTo>
                      <a:pt x="10837" y="2703616"/>
                      <a:pt x="-13059" y="2663398"/>
                      <a:pt x="9393" y="2637739"/>
                    </a:cubicBezTo>
                    <a:cubicBezTo>
                      <a:pt x="23310" y="2621834"/>
                      <a:pt x="43244" y="2612022"/>
                      <a:pt x="62147" y="2602570"/>
                    </a:cubicBezTo>
                    <a:cubicBezTo>
                      <a:pt x="101233" y="2583027"/>
                      <a:pt x="135462" y="2563478"/>
                      <a:pt x="176447" y="2549816"/>
                    </a:cubicBezTo>
                    <a:cubicBezTo>
                      <a:pt x="187911" y="2545995"/>
                      <a:pt x="199998" y="2544343"/>
                      <a:pt x="211617" y="2541023"/>
                    </a:cubicBezTo>
                    <a:cubicBezTo>
                      <a:pt x="220528" y="2538477"/>
                      <a:pt x="229201" y="2535162"/>
                      <a:pt x="237993" y="2532231"/>
                    </a:cubicBezTo>
                    <a:cubicBezTo>
                      <a:pt x="253985" y="2484258"/>
                      <a:pt x="251463" y="2519324"/>
                      <a:pt x="202824" y="2470685"/>
                    </a:cubicBezTo>
                    <a:cubicBezTo>
                      <a:pt x="195352" y="2463213"/>
                      <a:pt x="192348" y="2452127"/>
                      <a:pt x="185240" y="2444308"/>
                    </a:cubicBezTo>
                    <a:cubicBezTo>
                      <a:pt x="162936" y="2419773"/>
                      <a:pt x="138347" y="2397416"/>
                      <a:pt x="114901" y="2373970"/>
                    </a:cubicBezTo>
                    <a:cubicBezTo>
                      <a:pt x="106109" y="2365178"/>
                      <a:pt x="94921" y="2358255"/>
                      <a:pt x="88524" y="2347593"/>
                    </a:cubicBezTo>
                    <a:cubicBezTo>
                      <a:pt x="79732" y="2332939"/>
                      <a:pt x="72639" y="2317121"/>
                      <a:pt x="62147" y="2303631"/>
                    </a:cubicBezTo>
                    <a:cubicBezTo>
                      <a:pt x="51969" y="2290544"/>
                      <a:pt x="36925" y="2281725"/>
                      <a:pt x="26978" y="2268462"/>
                    </a:cubicBezTo>
                    <a:cubicBezTo>
                      <a:pt x="13939" y="2251077"/>
                      <a:pt x="7392" y="2227291"/>
                      <a:pt x="601" y="2206916"/>
                    </a:cubicBezTo>
                    <a:cubicBezTo>
                      <a:pt x="25843" y="2105945"/>
                      <a:pt x="-9454" y="2230379"/>
                      <a:pt x="26978" y="2145370"/>
                    </a:cubicBezTo>
                    <a:cubicBezTo>
                      <a:pt x="31738" y="2134263"/>
                      <a:pt x="32450" y="2121819"/>
                      <a:pt x="35770" y="2110200"/>
                    </a:cubicBezTo>
                    <a:cubicBezTo>
                      <a:pt x="38316" y="2101289"/>
                      <a:pt x="40912" y="2092342"/>
                      <a:pt x="44563" y="2083823"/>
                    </a:cubicBezTo>
                    <a:cubicBezTo>
                      <a:pt x="55094" y="2059251"/>
                      <a:pt x="64373" y="2043395"/>
                      <a:pt x="79732" y="2022277"/>
                    </a:cubicBezTo>
                    <a:cubicBezTo>
                      <a:pt x="101156" y="1992820"/>
                      <a:pt x="128220" y="1951098"/>
                      <a:pt x="158863" y="1925562"/>
                    </a:cubicBezTo>
                    <a:cubicBezTo>
                      <a:pt x="166981" y="1918797"/>
                      <a:pt x="176448" y="1913839"/>
                      <a:pt x="185240" y="1907977"/>
                    </a:cubicBezTo>
                    <a:cubicBezTo>
                      <a:pt x="199596" y="1886442"/>
                      <a:pt x="211617" y="1874817"/>
                      <a:pt x="211617" y="1846431"/>
                    </a:cubicBezTo>
                    <a:cubicBezTo>
                      <a:pt x="211617" y="1795546"/>
                      <a:pt x="203430" y="1812473"/>
                      <a:pt x="185240" y="1776093"/>
                    </a:cubicBezTo>
                    <a:cubicBezTo>
                      <a:pt x="181095" y="1767803"/>
                      <a:pt x="181588" y="1757427"/>
                      <a:pt x="176447" y="1749716"/>
                    </a:cubicBezTo>
                    <a:cubicBezTo>
                      <a:pt x="169550" y="1739370"/>
                      <a:pt x="157944" y="1732963"/>
                      <a:pt x="150070" y="1723339"/>
                    </a:cubicBezTo>
                    <a:cubicBezTo>
                      <a:pt x="131511" y="1700656"/>
                      <a:pt x="114901" y="1676446"/>
                      <a:pt x="97317" y="1653000"/>
                    </a:cubicBezTo>
                    <a:cubicBezTo>
                      <a:pt x="88525" y="1641277"/>
                      <a:pt x="77494" y="1630938"/>
                      <a:pt x="70940" y="1617831"/>
                    </a:cubicBezTo>
                    <a:cubicBezTo>
                      <a:pt x="48629" y="1573211"/>
                      <a:pt x="60625" y="1593567"/>
                      <a:pt x="35770" y="1556285"/>
                    </a:cubicBezTo>
                    <a:cubicBezTo>
                      <a:pt x="41632" y="1541631"/>
                      <a:pt x="42738" y="1524001"/>
                      <a:pt x="53355" y="1512323"/>
                    </a:cubicBezTo>
                    <a:cubicBezTo>
                      <a:pt x="73069" y="1490637"/>
                      <a:pt x="100247" y="1477154"/>
                      <a:pt x="123693" y="1459570"/>
                    </a:cubicBezTo>
                    <a:cubicBezTo>
                      <a:pt x="135416" y="1450778"/>
                      <a:pt x="150071" y="1444916"/>
                      <a:pt x="158863" y="1433193"/>
                    </a:cubicBezTo>
                    <a:cubicBezTo>
                      <a:pt x="191580" y="1389569"/>
                      <a:pt x="173047" y="1406151"/>
                      <a:pt x="211617" y="1380439"/>
                    </a:cubicBezTo>
                    <a:cubicBezTo>
                      <a:pt x="251927" y="1319974"/>
                      <a:pt x="226736" y="1321002"/>
                      <a:pt x="273163" y="1336477"/>
                    </a:cubicBezTo>
                    <a:cubicBezTo>
                      <a:pt x="312583" y="1362758"/>
                      <a:pt x="322624" y="1378432"/>
                      <a:pt x="387463" y="1336477"/>
                    </a:cubicBezTo>
                    <a:cubicBezTo>
                      <a:pt x="445232" y="1299097"/>
                      <a:pt x="438703" y="1266801"/>
                      <a:pt x="466593" y="1222177"/>
                    </a:cubicBezTo>
                    <a:cubicBezTo>
                      <a:pt x="520703" y="1135599"/>
                      <a:pt x="465406" y="1232551"/>
                      <a:pt x="519347" y="1160631"/>
                    </a:cubicBezTo>
                    <a:cubicBezTo>
                      <a:pt x="569897" y="1093231"/>
                      <a:pt x="521207" y="1139665"/>
                      <a:pt x="572101" y="1081500"/>
                    </a:cubicBezTo>
                    <a:cubicBezTo>
                      <a:pt x="583018" y="1069023"/>
                      <a:pt x="597092" y="1059417"/>
                      <a:pt x="607270" y="1046331"/>
                    </a:cubicBezTo>
                    <a:cubicBezTo>
                      <a:pt x="674155" y="960336"/>
                      <a:pt x="597388" y="1044558"/>
                      <a:pt x="651232" y="958408"/>
                    </a:cubicBezTo>
                    <a:cubicBezTo>
                      <a:pt x="657822" y="947864"/>
                      <a:pt x="668817" y="940823"/>
                      <a:pt x="677609" y="932031"/>
                    </a:cubicBezTo>
                    <a:cubicBezTo>
                      <a:pt x="683470" y="917377"/>
                      <a:pt x="688783" y="902492"/>
                      <a:pt x="695193" y="888070"/>
                    </a:cubicBezTo>
                    <a:cubicBezTo>
                      <a:pt x="700516" y="876093"/>
                      <a:pt x="708633" y="865334"/>
                      <a:pt x="712778" y="852900"/>
                    </a:cubicBezTo>
                    <a:cubicBezTo>
                      <a:pt x="720421" y="829973"/>
                      <a:pt x="723256" y="805661"/>
                      <a:pt x="730363" y="782562"/>
                    </a:cubicBezTo>
                    <a:cubicBezTo>
                      <a:pt x="735004" y="767477"/>
                      <a:pt x="742956" y="753573"/>
                      <a:pt x="747947" y="738600"/>
                    </a:cubicBezTo>
                    <a:cubicBezTo>
                      <a:pt x="766871" y="681827"/>
                      <a:pt x="743419" y="723413"/>
                      <a:pt x="774324" y="677054"/>
                    </a:cubicBezTo>
                    <a:cubicBezTo>
                      <a:pt x="791909" y="682916"/>
                      <a:pt x="809324" y="689313"/>
                      <a:pt x="827078" y="694639"/>
                    </a:cubicBezTo>
                    <a:cubicBezTo>
                      <a:pt x="872210" y="708179"/>
                      <a:pt x="856007" y="699672"/>
                      <a:pt x="906209" y="712223"/>
                    </a:cubicBezTo>
                    <a:cubicBezTo>
                      <a:pt x="915200" y="714471"/>
                      <a:pt x="923360" y="720137"/>
                      <a:pt x="932586" y="721016"/>
                    </a:cubicBezTo>
                    <a:cubicBezTo>
                      <a:pt x="985183" y="726025"/>
                      <a:pt x="1038093" y="726877"/>
                      <a:pt x="1090847" y="729808"/>
                    </a:cubicBezTo>
                    <a:cubicBezTo>
                      <a:pt x="1099639" y="735670"/>
                      <a:pt x="1106972" y="749956"/>
                      <a:pt x="1117224" y="747393"/>
                    </a:cubicBezTo>
                    <a:cubicBezTo>
                      <a:pt x="1126215" y="745145"/>
                      <a:pt x="1122253" y="729485"/>
                      <a:pt x="1126017" y="721016"/>
                    </a:cubicBezTo>
                    <a:cubicBezTo>
                      <a:pt x="1134002" y="703050"/>
                      <a:pt x="1144832" y="686410"/>
                      <a:pt x="1152393" y="668262"/>
                    </a:cubicBezTo>
                    <a:cubicBezTo>
                      <a:pt x="1167405" y="632232"/>
                      <a:pt x="1177050" y="573267"/>
                      <a:pt x="1205147" y="545170"/>
                    </a:cubicBezTo>
                    <a:cubicBezTo>
                      <a:pt x="1216870" y="533447"/>
                      <a:pt x="1227371" y="520357"/>
                      <a:pt x="1240317" y="510000"/>
                    </a:cubicBezTo>
                    <a:cubicBezTo>
                      <a:pt x="1256820" y="496798"/>
                      <a:pt x="1275240" y="486177"/>
                      <a:pt x="1293070" y="474831"/>
                    </a:cubicBezTo>
                    <a:cubicBezTo>
                      <a:pt x="1329415" y="451702"/>
                      <a:pt x="1340698" y="444302"/>
                      <a:pt x="1380993" y="430870"/>
                    </a:cubicBezTo>
                    <a:cubicBezTo>
                      <a:pt x="1422180" y="417141"/>
                      <a:pt x="1447483" y="420115"/>
                      <a:pt x="1495293" y="413285"/>
                    </a:cubicBezTo>
                    <a:cubicBezTo>
                      <a:pt x="1510087" y="411172"/>
                      <a:pt x="1524601" y="407424"/>
                      <a:pt x="1539255" y="404493"/>
                    </a:cubicBezTo>
                    <a:lnTo>
                      <a:pt x="1635970" y="413285"/>
                    </a:lnTo>
                    <a:cubicBezTo>
                      <a:pt x="1646778" y="418689"/>
                      <a:pt x="1633173" y="437962"/>
                      <a:pt x="1627178" y="448454"/>
                    </a:cubicBezTo>
                    <a:cubicBezTo>
                      <a:pt x="1608598" y="480970"/>
                      <a:pt x="1581436" y="481286"/>
                      <a:pt x="1548047" y="492416"/>
                    </a:cubicBezTo>
                    <a:cubicBezTo>
                      <a:pt x="1524601" y="483624"/>
                      <a:pt x="1496424" y="482675"/>
                      <a:pt x="1477709" y="466039"/>
                    </a:cubicBezTo>
                    <a:cubicBezTo>
                      <a:pt x="1466540" y="456111"/>
                      <a:pt x="1471374" y="436818"/>
                      <a:pt x="1468917" y="422077"/>
                    </a:cubicBezTo>
                    <a:cubicBezTo>
                      <a:pt x="1465510" y="401635"/>
                      <a:pt x="1463055" y="381046"/>
                      <a:pt x="1460124" y="360531"/>
                    </a:cubicBezTo>
                    <a:cubicBezTo>
                      <a:pt x="1463055" y="351739"/>
                      <a:pt x="1462364" y="340707"/>
                      <a:pt x="1468917" y="334154"/>
                    </a:cubicBezTo>
                    <a:cubicBezTo>
                      <a:pt x="1475470" y="327601"/>
                      <a:pt x="1486382" y="327908"/>
                      <a:pt x="1495293" y="325362"/>
                    </a:cubicBezTo>
                    <a:cubicBezTo>
                      <a:pt x="1524256" y="317087"/>
                      <a:pt x="1544218" y="313819"/>
                      <a:pt x="1574424" y="307777"/>
                    </a:cubicBezTo>
                    <a:cubicBezTo>
                      <a:pt x="1658950" y="257062"/>
                      <a:pt x="1575160" y="300031"/>
                      <a:pt x="1671140" y="272608"/>
                    </a:cubicBezTo>
                    <a:cubicBezTo>
                      <a:pt x="1761853" y="246690"/>
                      <a:pt x="1722348" y="240930"/>
                      <a:pt x="1820609" y="228647"/>
                    </a:cubicBezTo>
                    <a:cubicBezTo>
                      <a:pt x="1913177" y="217076"/>
                      <a:pt x="2238508" y="211682"/>
                      <a:pt x="2260224" y="211062"/>
                    </a:cubicBezTo>
                    <a:cubicBezTo>
                      <a:pt x="2251432" y="208131"/>
                      <a:pt x="2242136" y="206415"/>
                      <a:pt x="2233847" y="202270"/>
                    </a:cubicBezTo>
                    <a:cubicBezTo>
                      <a:pt x="2165670" y="168182"/>
                      <a:pt x="2247392" y="197992"/>
                      <a:pt x="2181093" y="175893"/>
                    </a:cubicBezTo>
                    <a:cubicBezTo>
                      <a:pt x="2169370" y="164170"/>
                      <a:pt x="2158512" y="151513"/>
                      <a:pt x="2145924" y="140723"/>
                    </a:cubicBezTo>
                    <a:cubicBezTo>
                      <a:pt x="2137901" y="133846"/>
                      <a:pt x="2126148" y="131390"/>
                      <a:pt x="2119547" y="123139"/>
                    </a:cubicBezTo>
                    <a:cubicBezTo>
                      <a:pt x="2113757" y="115902"/>
                      <a:pt x="2113686" y="105554"/>
                      <a:pt x="2110755" y="96762"/>
                    </a:cubicBezTo>
                    <a:cubicBezTo>
                      <a:pt x="2113686" y="87970"/>
                      <a:pt x="2112133" y="75946"/>
                      <a:pt x="2119547" y="70385"/>
                    </a:cubicBezTo>
                    <a:cubicBezTo>
                      <a:pt x="2175518" y="28407"/>
                      <a:pt x="2183709" y="44755"/>
                      <a:pt x="2242640" y="61593"/>
                    </a:cubicBezTo>
                    <a:cubicBezTo>
                      <a:pt x="2248501" y="70385"/>
                      <a:pt x="2258487" y="77547"/>
                      <a:pt x="2260224" y="87970"/>
                    </a:cubicBezTo>
                    <a:cubicBezTo>
                      <a:pt x="2261748" y="97112"/>
                      <a:pt x="2260700" y="114347"/>
                      <a:pt x="2251432" y="114347"/>
                    </a:cubicBezTo>
                    <a:cubicBezTo>
                      <a:pt x="2242164" y="114347"/>
                      <a:pt x="2245571" y="96762"/>
                      <a:pt x="2242640" y="87970"/>
                    </a:cubicBezTo>
                    <a:cubicBezTo>
                      <a:pt x="2245571" y="76247"/>
                      <a:pt x="2243568" y="61975"/>
                      <a:pt x="2251432" y="52800"/>
                    </a:cubicBezTo>
                    <a:cubicBezTo>
                      <a:pt x="2274458" y="25935"/>
                      <a:pt x="2300945" y="26516"/>
                      <a:pt x="2330563" y="17631"/>
                    </a:cubicBezTo>
                    <a:cubicBezTo>
                      <a:pt x="2395357" y="-1806"/>
                      <a:pt x="2362732" y="47"/>
                      <a:pt x="2400901" y="4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1959577" y="5168833"/>
                <a:ext cx="105714" cy="11840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1229516" y="1160352"/>
              <a:ext cx="360040" cy="274120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-407403" y="682692"/>
              <a:ext cx="16993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Quantité d’ADN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52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92" y="460242"/>
            <a:ext cx="9163092" cy="51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3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77634" y="2551837"/>
            <a:ext cx="6588732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</a:rPr>
              <a:t>1. </a:t>
            </a:r>
            <a:r>
              <a:rPr lang="fr-FR" sz="3600" b="1" dirty="0">
                <a:solidFill>
                  <a:srgbClr val="FF0000"/>
                </a:solidFill>
              </a:rPr>
              <a:t>Duplication et condensation du chromosome</a:t>
            </a:r>
          </a:p>
          <a:p>
            <a:pPr algn="ctr"/>
            <a:endParaRPr lang="fr-F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179512" y="260648"/>
            <a:ext cx="8832657" cy="6448888"/>
            <a:chOff x="179512" y="243636"/>
            <a:chExt cx="8832657" cy="6448888"/>
          </a:xfrm>
        </p:grpSpPr>
        <p:pic>
          <p:nvPicPr>
            <p:cNvPr id="1026" name="Picture 2" descr="Résultat de recherche d'images pour &quot;mitose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235" y="740282"/>
              <a:ext cx="6149238" cy="5472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5012499" y="243636"/>
              <a:ext cx="2991558" cy="50783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900" b="1" dirty="0">
                  <a:solidFill>
                    <a:srgbClr val="677ACB"/>
                  </a:solidFill>
                  <a:latin typeface="Arial" pitchFamily="34" charset="0"/>
                  <a:cs typeface="Arial" pitchFamily="34" charset="0"/>
                </a:rPr>
                <a:t>-  duplication des chromosomes à 1 chromatide en</a:t>
              </a:r>
            </a:p>
            <a:p>
              <a:pPr algn="just"/>
              <a:r>
                <a:rPr lang="fr-FR" sz="900" b="1" dirty="0">
                  <a:solidFill>
                    <a:srgbClr val="677ACB"/>
                  </a:solidFill>
                  <a:latin typeface="Arial" pitchFamily="34" charset="0"/>
                  <a:cs typeface="Arial" pitchFamily="34" charset="0"/>
                </a:rPr>
                <a:t>   chromosomes à 2 chromatides</a:t>
              </a:r>
            </a:p>
            <a:p>
              <a:pPr algn="just"/>
              <a:r>
                <a:rPr lang="fr-FR" sz="900" b="1" dirty="0">
                  <a:solidFill>
                    <a:srgbClr val="677ACB"/>
                  </a:solidFill>
                  <a:latin typeface="Arial" pitchFamily="34" charset="0"/>
                  <a:cs typeface="Arial" pitchFamily="34" charset="0"/>
                </a:rPr>
                <a:t>-  condensation de la chromatine en chromosomes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444208" y="2101947"/>
              <a:ext cx="2567961" cy="29238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endParaRPr lang="fr-FR" sz="100" b="1" dirty="0">
                <a:latin typeface="Arial" pitchFamily="34" charset="0"/>
                <a:cs typeface="Arial" pitchFamily="34" charset="0"/>
              </a:endParaRPr>
            </a:p>
            <a:p>
              <a:pPr algn="just"/>
              <a:endParaRPr lang="fr-FR" sz="100" b="1" dirty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fr-FR" sz="900" b="1" dirty="0">
                  <a:latin typeface="Arial" pitchFamily="34" charset="0"/>
                  <a:cs typeface="Arial" pitchFamily="34" charset="0"/>
                </a:rPr>
                <a:t>- désagrégation de la membrane nucléaire</a:t>
              </a:r>
              <a:endParaRPr lang="fr-FR" sz="100" b="1" dirty="0">
                <a:latin typeface="Arial" pitchFamily="34" charset="0"/>
                <a:cs typeface="Arial" pitchFamily="34" charset="0"/>
              </a:endParaRPr>
            </a:p>
            <a:p>
              <a:pPr algn="just"/>
              <a:endParaRPr lang="fr-FR" sz="100" b="1" dirty="0">
                <a:latin typeface="Arial" pitchFamily="34" charset="0"/>
                <a:cs typeface="Arial" pitchFamily="34" charset="0"/>
              </a:endParaRPr>
            </a:p>
            <a:p>
              <a:pPr algn="just"/>
              <a:endParaRPr lang="fr-FR" sz="1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797611" y="3589303"/>
              <a:ext cx="2118223" cy="56938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endParaRPr lang="fr-FR" sz="100" b="1" dirty="0">
                <a:latin typeface="Arial" pitchFamily="34" charset="0"/>
                <a:cs typeface="Arial" pitchFamily="34" charset="0"/>
              </a:endParaRPr>
            </a:p>
            <a:p>
              <a:pPr algn="just"/>
              <a:endParaRPr lang="fr-FR" sz="100" b="1" dirty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fr-FR" sz="900" b="1" dirty="0">
                  <a:latin typeface="Arial" pitchFamily="34" charset="0"/>
                  <a:cs typeface="Arial" pitchFamily="34" charset="0"/>
                </a:rPr>
                <a:t>- alignement des chromosomes</a:t>
              </a:r>
            </a:p>
            <a:p>
              <a:pPr marL="171450" indent="-171450" algn="just">
                <a:buFontTx/>
                <a:buChar char="-"/>
              </a:pPr>
              <a:endParaRPr lang="fr-FR" sz="100" b="1" dirty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fr-FR" sz="900" b="1" dirty="0">
                  <a:latin typeface="Arial" pitchFamily="34" charset="0"/>
                  <a:cs typeface="Arial" pitchFamily="34" charset="0"/>
                </a:rPr>
                <a:t>             </a:t>
              </a:r>
              <a:r>
                <a:rPr lang="fr-FR" sz="1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sans appariements</a:t>
              </a:r>
              <a:endParaRPr lang="fr-FR" sz="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fr-FR" sz="900" b="1" dirty="0">
                  <a:latin typeface="Arial" pitchFamily="34" charset="0"/>
                  <a:cs typeface="Arial" pitchFamily="34" charset="0"/>
                </a:rPr>
                <a:t> </a:t>
              </a:r>
              <a:endParaRPr lang="fr-FR" sz="1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54904" y="5426039"/>
              <a:ext cx="3018108" cy="46166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fr-FR" sz="1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fr-FR" sz="1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fr-FR" sz="900" b="1" dirty="0">
                  <a:latin typeface="Arial" pitchFamily="34" charset="0"/>
                  <a:cs typeface="Arial" pitchFamily="34" charset="0"/>
                </a:rPr>
                <a:t>= remontée vers  les pôles opposés de</a:t>
              </a:r>
            </a:p>
            <a:p>
              <a:pPr algn="ctr"/>
              <a:endParaRPr lang="fr-FR" sz="3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fr-FR" sz="1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2 stocks de 2n chromosomes à 1 chromatides</a:t>
              </a:r>
              <a:endParaRPr lang="fr-FR" sz="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79512" y="2507043"/>
              <a:ext cx="2644419" cy="74635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endParaRPr lang="fr-FR" sz="100" b="1" dirty="0">
                <a:latin typeface="Arial" pitchFamily="34" charset="0"/>
                <a:cs typeface="Arial" pitchFamily="34" charset="0"/>
              </a:endParaRPr>
            </a:p>
            <a:p>
              <a:pPr algn="just"/>
              <a:endParaRPr lang="fr-FR" sz="100" b="1" dirty="0"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fr-FR" sz="105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- décondensation des chromosomes</a:t>
              </a:r>
            </a:p>
            <a:p>
              <a:pPr marL="171450" indent="-171450" algn="just">
                <a:buFontTx/>
                <a:buChar char="-"/>
              </a:pPr>
              <a:endParaRPr lang="fr-FR" sz="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  <a:p>
              <a:pPr algn="just"/>
              <a:r>
                <a:rPr lang="fr-FR" sz="900" b="1" dirty="0">
                  <a:latin typeface="Arial" pitchFamily="34" charset="0"/>
                  <a:cs typeface="Arial" pitchFamily="34" charset="0"/>
                </a:rPr>
                <a:t>-  reformation de la membrane nucléaire</a:t>
              </a:r>
            </a:p>
            <a:p>
              <a:pPr algn="just"/>
              <a:r>
                <a:rPr lang="fr-FR" sz="900" b="1" dirty="0">
                  <a:latin typeface="Arial" pitchFamily="34" charset="0"/>
                  <a:cs typeface="Arial" pitchFamily="34" charset="0"/>
                </a:rPr>
                <a:t>-  scission cellulaire</a:t>
              </a:r>
            </a:p>
            <a:p>
              <a:pPr algn="just"/>
              <a:endParaRPr lang="fr-FR" sz="9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79874" y="562600"/>
              <a:ext cx="1320888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FF0000"/>
                  </a:solidFill>
                </a:rPr>
                <a:t>MITOSE</a:t>
              </a:r>
            </a:p>
          </p:txBody>
        </p:sp>
        <p:sp>
          <p:nvSpPr>
            <p:cNvPr id="2" name="Ellipse 1"/>
            <p:cNvSpPr/>
            <p:nvPr/>
          </p:nvSpPr>
          <p:spPr>
            <a:xfrm>
              <a:off x="4674856" y="1899450"/>
              <a:ext cx="749907" cy="1616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5147816" y="2276596"/>
              <a:ext cx="749907" cy="23044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7"/>
            <p:cNvCxnSpPr/>
            <p:nvPr/>
          </p:nvCxnSpPr>
          <p:spPr>
            <a:xfrm flipH="1">
              <a:off x="5720390" y="2018279"/>
              <a:ext cx="112486" cy="229862"/>
            </a:xfrm>
            <a:prstGeom prst="line">
              <a:avLst/>
            </a:prstGeom>
            <a:ln w="57150">
              <a:solidFill>
                <a:srgbClr val="FEF1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ZoneTexte 3"/>
            <p:cNvSpPr txBox="1"/>
            <p:nvPr/>
          </p:nvSpPr>
          <p:spPr>
            <a:xfrm>
              <a:off x="6444208" y="4830438"/>
              <a:ext cx="22664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latin typeface="Arial" pitchFamily="34" charset="0"/>
                  <a:cs typeface="Arial" pitchFamily="34" charset="0"/>
                </a:rPr>
                <a:t>- formation de la plaque équatoriale</a:t>
              </a:r>
            </a:p>
            <a:p>
              <a:pPr marL="171450" indent="-171450">
                <a:buFontTx/>
                <a:buChar char="-"/>
              </a:pPr>
              <a:endParaRPr lang="fr-FR" sz="4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fr-FR" sz="1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2n chromosomes à 2 chromatides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599871" y="6261637"/>
              <a:ext cx="30958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>
                  <a:solidFill>
                    <a:srgbClr val="FF0000"/>
                  </a:solidFill>
                </a:rPr>
                <a:t>- séparation des chromatides s</a:t>
              </a:r>
              <a:r>
                <a:rPr lang="fr-FR" sz="1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œurs </a:t>
              </a:r>
            </a:p>
            <a:p>
              <a:pPr algn="ctr"/>
              <a:r>
                <a:rPr lang="fr-FR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qui remontent le long des fuseaux achromatiques</a:t>
              </a:r>
              <a:endParaRPr lang="fr-FR" sz="1100" b="1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4123919" y="343664"/>
            <a:ext cx="912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>
                <a:solidFill>
                  <a:srgbClr val="677ACB"/>
                </a:solidFill>
              </a:rPr>
              <a:t>Phase S</a:t>
            </a:r>
          </a:p>
        </p:txBody>
      </p:sp>
    </p:spTree>
    <p:extLst>
      <p:ext uri="{BB962C8B-B14F-4D97-AF65-F5344CB8AC3E}">
        <p14:creationId xmlns:p14="http://schemas.microsoft.com/office/powerpoint/2010/main" val="84992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03318" y="3013502"/>
            <a:ext cx="573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2.2 Méiose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oneTexte 41"/>
          <p:cNvSpPr txBox="1"/>
          <p:nvPr/>
        </p:nvSpPr>
        <p:spPr>
          <a:xfrm>
            <a:off x="3776697" y="5107416"/>
            <a:ext cx="216089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rgbClr val="FF0000"/>
                </a:solidFill>
              </a:rPr>
              <a:t>s</a:t>
            </a:r>
            <a:r>
              <a:rPr lang="fr-FR" sz="1400" dirty="0" smtClean="0">
                <a:solidFill>
                  <a:srgbClr val="FF0000"/>
                </a:solidFill>
              </a:rPr>
              <a:t>éparation des chromosomes homologues</a:t>
            </a:r>
          </a:p>
          <a:p>
            <a:pPr algn="r"/>
            <a:r>
              <a:rPr lang="fr-FR" sz="1400" b="1" dirty="0">
                <a:solidFill>
                  <a:srgbClr val="FF0000"/>
                </a:solidFill>
              </a:rPr>
              <a:t>d</a:t>
            </a:r>
            <a:r>
              <a:rPr lang="fr-FR" sz="1400" b="1" dirty="0" smtClean="0">
                <a:solidFill>
                  <a:srgbClr val="FF0000"/>
                </a:solidFill>
              </a:rPr>
              <a:t>ivision cellulaire 1 </a:t>
            </a:r>
          </a:p>
        </p:txBody>
      </p:sp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7" y="566033"/>
            <a:ext cx="8671699" cy="43750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108520" y="86152"/>
            <a:ext cx="1703028" cy="58169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fr-FR" dirty="0" smtClean="0"/>
          </a:p>
          <a:p>
            <a:pPr algn="r"/>
            <a:endParaRPr lang="fr-FR" dirty="0"/>
          </a:p>
          <a:p>
            <a:pPr algn="r"/>
            <a:endParaRPr lang="fr-FR" dirty="0" smtClean="0"/>
          </a:p>
          <a:p>
            <a:pPr algn="r"/>
            <a:endParaRPr lang="fr-FR" dirty="0"/>
          </a:p>
          <a:p>
            <a:pPr algn="r"/>
            <a:endParaRPr lang="fr-FR" dirty="0" smtClean="0"/>
          </a:p>
          <a:p>
            <a:pPr algn="r"/>
            <a:r>
              <a:rPr lang="fr-FR" dirty="0" smtClean="0"/>
              <a:t>2x</a:t>
            </a:r>
          </a:p>
          <a:p>
            <a:pPr algn="r"/>
            <a:endParaRPr lang="fr-FR" dirty="0" smtClean="0"/>
          </a:p>
          <a:p>
            <a:pPr algn="r"/>
            <a:endParaRPr lang="fr-FR" sz="1600" dirty="0" smtClean="0"/>
          </a:p>
          <a:p>
            <a:pPr algn="r"/>
            <a:endParaRPr lang="fr-FR" sz="1400" dirty="0" smtClean="0"/>
          </a:p>
          <a:p>
            <a:pPr algn="r"/>
            <a:endParaRPr lang="fr-FR" sz="1200" dirty="0"/>
          </a:p>
          <a:p>
            <a:pPr algn="r"/>
            <a:r>
              <a:rPr lang="fr-FR" dirty="0"/>
              <a:t>x</a:t>
            </a:r>
            <a:endParaRPr lang="fr-FR" dirty="0" smtClean="0"/>
          </a:p>
          <a:p>
            <a:pPr algn="r"/>
            <a:endParaRPr lang="fr-FR" sz="2400" dirty="0"/>
          </a:p>
          <a:p>
            <a:pPr algn="r"/>
            <a:r>
              <a:rPr lang="fr-FR" dirty="0" smtClean="0"/>
              <a:t>x</a:t>
            </a:r>
            <a:r>
              <a:rPr lang="fr-FR" b="1" baseline="-44000" dirty="0" smtClean="0"/>
              <a:t>/2</a:t>
            </a:r>
          </a:p>
          <a:p>
            <a:pPr algn="r"/>
            <a:endParaRPr lang="fr-FR" dirty="0" smtClean="0"/>
          </a:p>
          <a:p>
            <a:pPr algn="r"/>
            <a:endParaRPr lang="fr-FR" dirty="0"/>
          </a:p>
          <a:p>
            <a:pPr algn="r"/>
            <a:endParaRPr lang="fr-FR" dirty="0"/>
          </a:p>
          <a:p>
            <a:pPr algn="r"/>
            <a:endParaRPr lang="fr-FR" dirty="0" smtClean="0"/>
          </a:p>
          <a:p>
            <a:pPr algn="r"/>
            <a:endParaRPr lang="fr-FR" dirty="0"/>
          </a:p>
          <a:p>
            <a:pPr algn="r"/>
            <a:endParaRPr lang="fr-FR" dirty="0" smtClean="0"/>
          </a:p>
          <a:p>
            <a:pPr algn="r"/>
            <a:endParaRPr lang="fr-FR" dirty="0"/>
          </a:p>
          <a:p>
            <a:pPr algn="r"/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595167" y="566033"/>
            <a:ext cx="721747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035404" y="4176739"/>
            <a:ext cx="7777239" cy="724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e 32"/>
          <p:cNvGrpSpPr/>
          <p:nvPr/>
        </p:nvGrpSpPr>
        <p:grpSpPr>
          <a:xfrm rot="19402581">
            <a:off x="2016504" y="4372829"/>
            <a:ext cx="524183" cy="972474"/>
            <a:chOff x="2035685" y="4638029"/>
            <a:chExt cx="670534" cy="980401"/>
          </a:xfrm>
        </p:grpSpPr>
        <p:sp>
          <p:nvSpPr>
            <p:cNvPr id="10" name="Forme libre 9"/>
            <p:cNvSpPr/>
            <p:nvPr/>
          </p:nvSpPr>
          <p:spPr>
            <a:xfrm rot="1782697">
              <a:off x="2093174" y="4638029"/>
              <a:ext cx="613045" cy="980401"/>
            </a:xfrm>
            <a:custGeom>
              <a:avLst/>
              <a:gdLst>
                <a:gd name="connsiteX0" fmla="*/ 827078 w 2400901"/>
                <a:gd name="connsiteY0" fmla="*/ 4185185 h 4185185"/>
                <a:gd name="connsiteX1" fmla="*/ 739155 w 2400901"/>
                <a:gd name="connsiteY1" fmla="*/ 4141223 h 4185185"/>
                <a:gd name="connsiteX2" fmla="*/ 607270 w 2400901"/>
                <a:gd name="connsiteY2" fmla="*/ 4123639 h 4185185"/>
                <a:gd name="connsiteX3" fmla="*/ 580893 w 2400901"/>
                <a:gd name="connsiteY3" fmla="*/ 4106054 h 4185185"/>
                <a:gd name="connsiteX4" fmla="*/ 528140 w 2400901"/>
                <a:gd name="connsiteY4" fmla="*/ 4097262 h 4185185"/>
                <a:gd name="connsiteX5" fmla="*/ 501763 w 2400901"/>
                <a:gd name="connsiteY5" fmla="*/ 4088470 h 4185185"/>
                <a:gd name="connsiteX6" fmla="*/ 475386 w 2400901"/>
                <a:gd name="connsiteY6" fmla="*/ 4070885 h 4185185"/>
                <a:gd name="connsiteX7" fmla="*/ 449009 w 2400901"/>
                <a:gd name="connsiteY7" fmla="*/ 4062093 h 4185185"/>
                <a:gd name="connsiteX8" fmla="*/ 413840 w 2400901"/>
                <a:gd name="connsiteY8" fmla="*/ 4009339 h 4185185"/>
                <a:gd name="connsiteX9" fmla="*/ 422632 w 2400901"/>
                <a:gd name="connsiteY9" fmla="*/ 3947793 h 4185185"/>
                <a:gd name="connsiteX10" fmla="*/ 457801 w 2400901"/>
                <a:gd name="connsiteY10" fmla="*/ 3939000 h 4185185"/>
                <a:gd name="connsiteX11" fmla="*/ 563309 w 2400901"/>
                <a:gd name="connsiteY11" fmla="*/ 3947793 h 4185185"/>
                <a:gd name="connsiteX12" fmla="*/ 563309 w 2400901"/>
                <a:gd name="connsiteY12" fmla="*/ 4018131 h 4185185"/>
                <a:gd name="connsiteX13" fmla="*/ 536932 w 2400901"/>
                <a:gd name="connsiteY13" fmla="*/ 4035716 h 4185185"/>
                <a:gd name="connsiteX14" fmla="*/ 431424 w 2400901"/>
                <a:gd name="connsiteY14" fmla="*/ 4018131 h 4185185"/>
                <a:gd name="connsiteX15" fmla="*/ 378670 w 2400901"/>
                <a:gd name="connsiteY15" fmla="*/ 4000547 h 4185185"/>
                <a:gd name="connsiteX16" fmla="*/ 308332 w 2400901"/>
                <a:gd name="connsiteY16" fmla="*/ 3974170 h 4185185"/>
                <a:gd name="connsiteX17" fmla="*/ 246786 w 2400901"/>
                <a:gd name="connsiteY17" fmla="*/ 3921416 h 4185185"/>
                <a:gd name="connsiteX18" fmla="*/ 237993 w 2400901"/>
                <a:gd name="connsiteY18" fmla="*/ 3895039 h 4185185"/>
                <a:gd name="connsiteX19" fmla="*/ 246786 w 2400901"/>
                <a:gd name="connsiteY19" fmla="*/ 3815908 h 4185185"/>
                <a:gd name="connsiteX20" fmla="*/ 255578 w 2400901"/>
                <a:gd name="connsiteY20" fmla="*/ 3789531 h 4185185"/>
                <a:gd name="connsiteX21" fmla="*/ 281955 w 2400901"/>
                <a:gd name="connsiteY21" fmla="*/ 3763154 h 4185185"/>
                <a:gd name="connsiteX22" fmla="*/ 325917 w 2400901"/>
                <a:gd name="connsiteY22" fmla="*/ 3692816 h 4185185"/>
                <a:gd name="connsiteX23" fmla="*/ 334709 w 2400901"/>
                <a:gd name="connsiteY23" fmla="*/ 3666439 h 4185185"/>
                <a:gd name="connsiteX24" fmla="*/ 369878 w 2400901"/>
                <a:gd name="connsiteY24" fmla="*/ 3640062 h 4185185"/>
                <a:gd name="connsiteX25" fmla="*/ 405047 w 2400901"/>
                <a:gd name="connsiteY25" fmla="*/ 3604893 h 4185185"/>
                <a:gd name="connsiteX26" fmla="*/ 466593 w 2400901"/>
                <a:gd name="connsiteY26" fmla="*/ 3569723 h 4185185"/>
                <a:gd name="connsiteX27" fmla="*/ 501763 w 2400901"/>
                <a:gd name="connsiteY27" fmla="*/ 3560931 h 4185185"/>
                <a:gd name="connsiteX28" fmla="*/ 519347 w 2400901"/>
                <a:gd name="connsiteY28" fmla="*/ 3534554 h 4185185"/>
                <a:gd name="connsiteX29" fmla="*/ 484178 w 2400901"/>
                <a:gd name="connsiteY29" fmla="*/ 3376293 h 4185185"/>
                <a:gd name="connsiteX30" fmla="*/ 449009 w 2400901"/>
                <a:gd name="connsiteY30" fmla="*/ 3349916 h 4185185"/>
                <a:gd name="connsiteX31" fmla="*/ 387463 w 2400901"/>
                <a:gd name="connsiteY31" fmla="*/ 3270785 h 4185185"/>
                <a:gd name="connsiteX32" fmla="*/ 361086 w 2400901"/>
                <a:gd name="connsiteY32" fmla="*/ 3261993 h 4185185"/>
                <a:gd name="connsiteX33" fmla="*/ 334709 w 2400901"/>
                <a:gd name="connsiteY33" fmla="*/ 3209239 h 4185185"/>
                <a:gd name="connsiteX34" fmla="*/ 317124 w 2400901"/>
                <a:gd name="connsiteY34" fmla="*/ 3147693 h 4185185"/>
                <a:gd name="connsiteX35" fmla="*/ 281955 w 2400901"/>
                <a:gd name="connsiteY35" fmla="*/ 3068562 h 4185185"/>
                <a:gd name="connsiteX36" fmla="*/ 264370 w 2400901"/>
                <a:gd name="connsiteY36" fmla="*/ 2954262 h 4185185"/>
                <a:gd name="connsiteX37" fmla="*/ 273163 w 2400901"/>
                <a:gd name="connsiteY37" fmla="*/ 2927885 h 4185185"/>
                <a:gd name="connsiteX38" fmla="*/ 220409 w 2400901"/>
                <a:gd name="connsiteY38" fmla="*/ 2892716 h 4185185"/>
                <a:gd name="connsiteX39" fmla="*/ 176447 w 2400901"/>
                <a:gd name="connsiteY39" fmla="*/ 2875131 h 4185185"/>
                <a:gd name="connsiteX40" fmla="*/ 114901 w 2400901"/>
                <a:gd name="connsiteY40" fmla="*/ 2839962 h 4185185"/>
                <a:gd name="connsiteX41" fmla="*/ 62147 w 2400901"/>
                <a:gd name="connsiteY41" fmla="*/ 2787208 h 4185185"/>
                <a:gd name="connsiteX42" fmla="*/ 18186 w 2400901"/>
                <a:gd name="connsiteY42" fmla="*/ 2725662 h 4185185"/>
                <a:gd name="connsiteX43" fmla="*/ 9393 w 2400901"/>
                <a:gd name="connsiteY43" fmla="*/ 2637739 h 4185185"/>
                <a:gd name="connsiteX44" fmla="*/ 62147 w 2400901"/>
                <a:gd name="connsiteY44" fmla="*/ 2602570 h 4185185"/>
                <a:gd name="connsiteX45" fmla="*/ 176447 w 2400901"/>
                <a:gd name="connsiteY45" fmla="*/ 2549816 h 4185185"/>
                <a:gd name="connsiteX46" fmla="*/ 211617 w 2400901"/>
                <a:gd name="connsiteY46" fmla="*/ 2541023 h 4185185"/>
                <a:gd name="connsiteX47" fmla="*/ 237993 w 2400901"/>
                <a:gd name="connsiteY47" fmla="*/ 2532231 h 4185185"/>
                <a:gd name="connsiteX48" fmla="*/ 202824 w 2400901"/>
                <a:gd name="connsiteY48" fmla="*/ 2470685 h 4185185"/>
                <a:gd name="connsiteX49" fmla="*/ 185240 w 2400901"/>
                <a:gd name="connsiteY49" fmla="*/ 2444308 h 4185185"/>
                <a:gd name="connsiteX50" fmla="*/ 114901 w 2400901"/>
                <a:gd name="connsiteY50" fmla="*/ 2373970 h 4185185"/>
                <a:gd name="connsiteX51" fmla="*/ 88524 w 2400901"/>
                <a:gd name="connsiteY51" fmla="*/ 2347593 h 4185185"/>
                <a:gd name="connsiteX52" fmla="*/ 62147 w 2400901"/>
                <a:gd name="connsiteY52" fmla="*/ 2303631 h 4185185"/>
                <a:gd name="connsiteX53" fmla="*/ 26978 w 2400901"/>
                <a:gd name="connsiteY53" fmla="*/ 2268462 h 4185185"/>
                <a:gd name="connsiteX54" fmla="*/ 601 w 2400901"/>
                <a:gd name="connsiteY54" fmla="*/ 2206916 h 4185185"/>
                <a:gd name="connsiteX55" fmla="*/ 26978 w 2400901"/>
                <a:gd name="connsiteY55" fmla="*/ 2145370 h 4185185"/>
                <a:gd name="connsiteX56" fmla="*/ 35770 w 2400901"/>
                <a:gd name="connsiteY56" fmla="*/ 2110200 h 4185185"/>
                <a:gd name="connsiteX57" fmla="*/ 44563 w 2400901"/>
                <a:gd name="connsiteY57" fmla="*/ 2083823 h 4185185"/>
                <a:gd name="connsiteX58" fmla="*/ 79732 w 2400901"/>
                <a:gd name="connsiteY58" fmla="*/ 2022277 h 4185185"/>
                <a:gd name="connsiteX59" fmla="*/ 158863 w 2400901"/>
                <a:gd name="connsiteY59" fmla="*/ 1925562 h 4185185"/>
                <a:gd name="connsiteX60" fmla="*/ 185240 w 2400901"/>
                <a:gd name="connsiteY60" fmla="*/ 1907977 h 4185185"/>
                <a:gd name="connsiteX61" fmla="*/ 211617 w 2400901"/>
                <a:gd name="connsiteY61" fmla="*/ 1846431 h 4185185"/>
                <a:gd name="connsiteX62" fmla="*/ 185240 w 2400901"/>
                <a:gd name="connsiteY62" fmla="*/ 1776093 h 4185185"/>
                <a:gd name="connsiteX63" fmla="*/ 176447 w 2400901"/>
                <a:gd name="connsiteY63" fmla="*/ 1749716 h 4185185"/>
                <a:gd name="connsiteX64" fmla="*/ 150070 w 2400901"/>
                <a:gd name="connsiteY64" fmla="*/ 1723339 h 4185185"/>
                <a:gd name="connsiteX65" fmla="*/ 97317 w 2400901"/>
                <a:gd name="connsiteY65" fmla="*/ 1653000 h 4185185"/>
                <a:gd name="connsiteX66" fmla="*/ 70940 w 2400901"/>
                <a:gd name="connsiteY66" fmla="*/ 1617831 h 4185185"/>
                <a:gd name="connsiteX67" fmla="*/ 35770 w 2400901"/>
                <a:gd name="connsiteY67" fmla="*/ 1556285 h 4185185"/>
                <a:gd name="connsiteX68" fmla="*/ 53355 w 2400901"/>
                <a:gd name="connsiteY68" fmla="*/ 1512323 h 4185185"/>
                <a:gd name="connsiteX69" fmla="*/ 123693 w 2400901"/>
                <a:gd name="connsiteY69" fmla="*/ 1459570 h 4185185"/>
                <a:gd name="connsiteX70" fmla="*/ 158863 w 2400901"/>
                <a:gd name="connsiteY70" fmla="*/ 1433193 h 4185185"/>
                <a:gd name="connsiteX71" fmla="*/ 211617 w 2400901"/>
                <a:gd name="connsiteY71" fmla="*/ 1380439 h 4185185"/>
                <a:gd name="connsiteX72" fmla="*/ 273163 w 2400901"/>
                <a:gd name="connsiteY72" fmla="*/ 1336477 h 4185185"/>
                <a:gd name="connsiteX73" fmla="*/ 387463 w 2400901"/>
                <a:gd name="connsiteY73" fmla="*/ 1336477 h 4185185"/>
                <a:gd name="connsiteX74" fmla="*/ 466593 w 2400901"/>
                <a:gd name="connsiteY74" fmla="*/ 1222177 h 4185185"/>
                <a:gd name="connsiteX75" fmla="*/ 519347 w 2400901"/>
                <a:gd name="connsiteY75" fmla="*/ 1160631 h 4185185"/>
                <a:gd name="connsiteX76" fmla="*/ 572101 w 2400901"/>
                <a:gd name="connsiteY76" fmla="*/ 1081500 h 4185185"/>
                <a:gd name="connsiteX77" fmla="*/ 607270 w 2400901"/>
                <a:gd name="connsiteY77" fmla="*/ 1046331 h 4185185"/>
                <a:gd name="connsiteX78" fmla="*/ 651232 w 2400901"/>
                <a:gd name="connsiteY78" fmla="*/ 958408 h 4185185"/>
                <a:gd name="connsiteX79" fmla="*/ 677609 w 2400901"/>
                <a:gd name="connsiteY79" fmla="*/ 932031 h 4185185"/>
                <a:gd name="connsiteX80" fmla="*/ 695193 w 2400901"/>
                <a:gd name="connsiteY80" fmla="*/ 888070 h 4185185"/>
                <a:gd name="connsiteX81" fmla="*/ 712778 w 2400901"/>
                <a:gd name="connsiteY81" fmla="*/ 852900 h 4185185"/>
                <a:gd name="connsiteX82" fmla="*/ 730363 w 2400901"/>
                <a:gd name="connsiteY82" fmla="*/ 782562 h 4185185"/>
                <a:gd name="connsiteX83" fmla="*/ 747947 w 2400901"/>
                <a:gd name="connsiteY83" fmla="*/ 738600 h 4185185"/>
                <a:gd name="connsiteX84" fmla="*/ 774324 w 2400901"/>
                <a:gd name="connsiteY84" fmla="*/ 677054 h 4185185"/>
                <a:gd name="connsiteX85" fmla="*/ 827078 w 2400901"/>
                <a:gd name="connsiteY85" fmla="*/ 694639 h 4185185"/>
                <a:gd name="connsiteX86" fmla="*/ 906209 w 2400901"/>
                <a:gd name="connsiteY86" fmla="*/ 712223 h 4185185"/>
                <a:gd name="connsiteX87" fmla="*/ 932586 w 2400901"/>
                <a:gd name="connsiteY87" fmla="*/ 721016 h 4185185"/>
                <a:gd name="connsiteX88" fmla="*/ 1090847 w 2400901"/>
                <a:gd name="connsiteY88" fmla="*/ 729808 h 4185185"/>
                <a:gd name="connsiteX89" fmla="*/ 1117224 w 2400901"/>
                <a:gd name="connsiteY89" fmla="*/ 747393 h 4185185"/>
                <a:gd name="connsiteX90" fmla="*/ 1126017 w 2400901"/>
                <a:gd name="connsiteY90" fmla="*/ 721016 h 4185185"/>
                <a:gd name="connsiteX91" fmla="*/ 1152393 w 2400901"/>
                <a:gd name="connsiteY91" fmla="*/ 668262 h 4185185"/>
                <a:gd name="connsiteX92" fmla="*/ 1205147 w 2400901"/>
                <a:gd name="connsiteY92" fmla="*/ 545170 h 4185185"/>
                <a:gd name="connsiteX93" fmla="*/ 1240317 w 2400901"/>
                <a:gd name="connsiteY93" fmla="*/ 510000 h 4185185"/>
                <a:gd name="connsiteX94" fmla="*/ 1293070 w 2400901"/>
                <a:gd name="connsiteY94" fmla="*/ 474831 h 4185185"/>
                <a:gd name="connsiteX95" fmla="*/ 1380993 w 2400901"/>
                <a:gd name="connsiteY95" fmla="*/ 430870 h 4185185"/>
                <a:gd name="connsiteX96" fmla="*/ 1495293 w 2400901"/>
                <a:gd name="connsiteY96" fmla="*/ 413285 h 4185185"/>
                <a:gd name="connsiteX97" fmla="*/ 1539255 w 2400901"/>
                <a:gd name="connsiteY97" fmla="*/ 404493 h 4185185"/>
                <a:gd name="connsiteX98" fmla="*/ 1635970 w 2400901"/>
                <a:gd name="connsiteY98" fmla="*/ 413285 h 4185185"/>
                <a:gd name="connsiteX99" fmla="*/ 1627178 w 2400901"/>
                <a:gd name="connsiteY99" fmla="*/ 448454 h 4185185"/>
                <a:gd name="connsiteX100" fmla="*/ 1548047 w 2400901"/>
                <a:gd name="connsiteY100" fmla="*/ 492416 h 4185185"/>
                <a:gd name="connsiteX101" fmla="*/ 1477709 w 2400901"/>
                <a:gd name="connsiteY101" fmla="*/ 466039 h 4185185"/>
                <a:gd name="connsiteX102" fmla="*/ 1468917 w 2400901"/>
                <a:gd name="connsiteY102" fmla="*/ 422077 h 4185185"/>
                <a:gd name="connsiteX103" fmla="*/ 1460124 w 2400901"/>
                <a:gd name="connsiteY103" fmla="*/ 360531 h 4185185"/>
                <a:gd name="connsiteX104" fmla="*/ 1468917 w 2400901"/>
                <a:gd name="connsiteY104" fmla="*/ 334154 h 4185185"/>
                <a:gd name="connsiteX105" fmla="*/ 1495293 w 2400901"/>
                <a:gd name="connsiteY105" fmla="*/ 325362 h 4185185"/>
                <a:gd name="connsiteX106" fmla="*/ 1574424 w 2400901"/>
                <a:gd name="connsiteY106" fmla="*/ 307777 h 4185185"/>
                <a:gd name="connsiteX107" fmla="*/ 1671140 w 2400901"/>
                <a:gd name="connsiteY107" fmla="*/ 272608 h 4185185"/>
                <a:gd name="connsiteX108" fmla="*/ 1820609 w 2400901"/>
                <a:gd name="connsiteY108" fmla="*/ 228647 h 4185185"/>
                <a:gd name="connsiteX109" fmla="*/ 2260224 w 2400901"/>
                <a:gd name="connsiteY109" fmla="*/ 211062 h 4185185"/>
                <a:gd name="connsiteX110" fmla="*/ 2233847 w 2400901"/>
                <a:gd name="connsiteY110" fmla="*/ 202270 h 4185185"/>
                <a:gd name="connsiteX111" fmla="*/ 2181093 w 2400901"/>
                <a:gd name="connsiteY111" fmla="*/ 175893 h 4185185"/>
                <a:gd name="connsiteX112" fmla="*/ 2145924 w 2400901"/>
                <a:gd name="connsiteY112" fmla="*/ 140723 h 4185185"/>
                <a:gd name="connsiteX113" fmla="*/ 2119547 w 2400901"/>
                <a:gd name="connsiteY113" fmla="*/ 123139 h 4185185"/>
                <a:gd name="connsiteX114" fmla="*/ 2110755 w 2400901"/>
                <a:gd name="connsiteY114" fmla="*/ 96762 h 4185185"/>
                <a:gd name="connsiteX115" fmla="*/ 2119547 w 2400901"/>
                <a:gd name="connsiteY115" fmla="*/ 70385 h 4185185"/>
                <a:gd name="connsiteX116" fmla="*/ 2242640 w 2400901"/>
                <a:gd name="connsiteY116" fmla="*/ 61593 h 4185185"/>
                <a:gd name="connsiteX117" fmla="*/ 2260224 w 2400901"/>
                <a:gd name="connsiteY117" fmla="*/ 87970 h 4185185"/>
                <a:gd name="connsiteX118" fmla="*/ 2251432 w 2400901"/>
                <a:gd name="connsiteY118" fmla="*/ 114347 h 4185185"/>
                <a:gd name="connsiteX119" fmla="*/ 2242640 w 2400901"/>
                <a:gd name="connsiteY119" fmla="*/ 87970 h 4185185"/>
                <a:gd name="connsiteX120" fmla="*/ 2251432 w 2400901"/>
                <a:gd name="connsiteY120" fmla="*/ 52800 h 4185185"/>
                <a:gd name="connsiteX121" fmla="*/ 2330563 w 2400901"/>
                <a:gd name="connsiteY121" fmla="*/ 17631 h 4185185"/>
                <a:gd name="connsiteX122" fmla="*/ 2400901 w 2400901"/>
                <a:gd name="connsiteY122" fmla="*/ 47 h 4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400901" h="4185185">
                  <a:moveTo>
                    <a:pt x="827078" y="4185185"/>
                  </a:moveTo>
                  <a:cubicBezTo>
                    <a:pt x="791177" y="4163644"/>
                    <a:pt x="779040" y="4153188"/>
                    <a:pt x="739155" y="4141223"/>
                  </a:cubicBezTo>
                  <a:cubicBezTo>
                    <a:pt x="702735" y="4130297"/>
                    <a:pt x="638274" y="4126739"/>
                    <a:pt x="607270" y="4123639"/>
                  </a:cubicBezTo>
                  <a:cubicBezTo>
                    <a:pt x="598478" y="4117777"/>
                    <a:pt x="590918" y="4109396"/>
                    <a:pt x="580893" y="4106054"/>
                  </a:cubicBezTo>
                  <a:cubicBezTo>
                    <a:pt x="563981" y="4100417"/>
                    <a:pt x="545542" y="4101129"/>
                    <a:pt x="528140" y="4097262"/>
                  </a:cubicBezTo>
                  <a:cubicBezTo>
                    <a:pt x="519093" y="4095252"/>
                    <a:pt x="510555" y="4091401"/>
                    <a:pt x="501763" y="4088470"/>
                  </a:cubicBezTo>
                  <a:cubicBezTo>
                    <a:pt x="492971" y="4082608"/>
                    <a:pt x="484838" y="4075611"/>
                    <a:pt x="475386" y="4070885"/>
                  </a:cubicBezTo>
                  <a:cubicBezTo>
                    <a:pt x="467097" y="4066740"/>
                    <a:pt x="455562" y="4068646"/>
                    <a:pt x="449009" y="4062093"/>
                  </a:cubicBezTo>
                  <a:cubicBezTo>
                    <a:pt x="434065" y="4047149"/>
                    <a:pt x="413840" y="4009339"/>
                    <a:pt x="413840" y="4009339"/>
                  </a:cubicBezTo>
                  <a:cubicBezTo>
                    <a:pt x="416771" y="3988824"/>
                    <a:pt x="411649" y="3965367"/>
                    <a:pt x="422632" y="3947793"/>
                  </a:cubicBezTo>
                  <a:cubicBezTo>
                    <a:pt x="429036" y="3937546"/>
                    <a:pt x="445717" y="3939000"/>
                    <a:pt x="457801" y="3939000"/>
                  </a:cubicBezTo>
                  <a:cubicBezTo>
                    <a:pt x="493092" y="3939000"/>
                    <a:pt x="528140" y="3944862"/>
                    <a:pt x="563309" y="3947793"/>
                  </a:cubicBezTo>
                  <a:cubicBezTo>
                    <a:pt x="572324" y="3974840"/>
                    <a:pt x="581178" y="3986861"/>
                    <a:pt x="563309" y="4018131"/>
                  </a:cubicBezTo>
                  <a:cubicBezTo>
                    <a:pt x="558066" y="4027306"/>
                    <a:pt x="545724" y="4029854"/>
                    <a:pt x="536932" y="4035716"/>
                  </a:cubicBezTo>
                  <a:cubicBezTo>
                    <a:pt x="501763" y="4029854"/>
                    <a:pt x="466229" y="4025865"/>
                    <a:pt x="431424" y="4018131"/>
                  </a:cubicBezTo>
                  <a:cubicBezTo>
                    <a:pt x="413330" y="4014110"/>
                    <a:pt x="396090" y="4006881"/>
                    <a:pt x="378670" y="4000547"/>
                  </a:cubicBezTo>
                  <a:cubicBezTo>
                    <a:pt x="263024" y="3958494"/>
                    <a:pt x="386724" y="4000300"/>
                    <a:pt x="308332" y="3974170"/>
                  </a:cubicBezTo>
                  <a:cubicBezTo>
                    <a:pt x="292080" y="3961981"/>
                    <a:pt x="259032" y="3939785"/>
                    <a:pt x="246786" y="3921416"/>
                  </a:cubicBezTo>
                  <a:cubicBezTo>
                    <a:pt x="241645" y="3913705"/>
                    <a:pt x="240924" y="3903831"/>
                    <a:pt x="237993" y="3895039"/>
                  </a:cubicBezTo>
                  <a:cubicBezTo>
                    <a:pt x="240924" y="3868662"/>
                    <a:pt x="242423" y="3842086"/>
                    <a:pt x="246786" y="3815908"/>
                  </a:cubicBezTo>
                  <a:cubicBezTo>
                    <a:pt x="248310" y="3806766"/>
                    <a:pt x="250437" y="3797242"/>
                    <a:pt x="255578" y="3789531"/>
                  </a:cubicBezTo>
                  <a:cubicBezTo>
                    <a:pt x="262475" y="3779185"/>
                    <a:pt x="273163" y="3771946"/>
                    <a:pt x="281955" y="3763154"/>
                  </a:cubicBezTo>
                  <a:cubicBezTo>
                    <a:pt x="327984" y="3648086"/>
                    <a:pt x="269609" y="3777279"/>
                    <a:pt x="325917" y="3692816"/>
                  </a:cubicBezTo>
                  <a:cubicBezTo>
                    <a:pt x="331058" y="3685105"/>
                    <a:pt x="328776" y="3673559"/>
                    <a:pt x="334709" y="3666439"/>
                  </a:cubicBezTo>
                  <a:cubicBezTo>
                    <a:pt x="344090" y="3655182"/>
                    <a:pt x="358850" y="3649712"/>
                    <a:pt x="369878" y="3640062"/>
                  </a:cubicBezTo>
                  <a:cubicBezTo>
                    <a:pt x="382355" y="3629145"/>
                    <a:pt x="392459" y="3615682"/>
                    <a:pt x="405047" y="3604893"/>
                  </a:cubicBezTo>
                  <a:cubicBezTo>
                    <a:pt x="418274" y="3593556"/>
                    <a:pt x="451810" y="3575267"/>
                    <a:pt x="466593" y="3569723"/>
                  </a:cubicBezTo>
                  <a:cubicBezTo>
                    <a:pt x="477908" y="3565480"/>
                    <a:pt x="490040" y="3563862"/>
                    <a:pt x="501763" y="3560931"/>
                  </a:cubicBezTo>
                  <a:cubicBezTo>
                    <a:pt x="507624" y="3552139"/>
                    <a:pt x="518688" y="3545100"/>
                    <a:pt x="519347" y="3534554"/>
                  </a:cubicBezTo>
                  <a:cubicBezTo>
                    <a:pt x="523189" y="3473073"/>
                    <a:pt x="523979" y="3421780"/>
                    <a:pt x="484178" y="3376293"/>
                  </a:cubicBezTo>
                  <a:cubicBezTo>
                    <a:pt x="474528" y="3365265"/>
                    <a:pt x="458744" y="3360868"/>
                    <a:pt x="449009" y="3349916"/>
                  </a:cubicBezTo>
                  <a:cubicBezTo>
                    <a:pt x="423603" y="3321334"/>
                    <a:pt x="418982" y="3291798"/>
                    <a:pt x="387463" y="3270785"/>
                  </a:cubicBezTo>
                  <a:cubicBezTo>
                    <a:pt x="379752" y="3265644"/>
                    <a:pt x="369878" y="3264924"/>
                    <a:pt x="361086" y="3261993"/>
                  </a:cubicBezTo>
                  <a:cubicBezTo>
                    <a:pt x="338982" y="3195686"/>
                    <a:pt x="368800" y="3277424"/>
                    <a:pt x="334709" y="3209239"/>
                  </a:cubicBezTo>
                  <a:cubicBezTo>
                    <a:pt x="326245" y="3192310"/>
                    <a:pt x="322756" y="3164588"/>
                    <a:pt x="317124" y="3147693"/>
                  </a:cubicBezTo>
                  <a:cubicBezTo>
                    <a:pt x="305895" y="3114006"/>
                    <a:pt x="297279" y="3099208"/>
                    <a:pt x="281955" y="3068562"/>
                  </a:cubicBezTo>
                  <a:cubicBezTo>
                    <a:pt x="271338" y="3026091"/>
                    <a:pt x="264370" y="3004892"/>
                    <a:pt x="264370" y="2954262"/>
                  </a:cubicBezTo>
                  <a:cubicBezTo>
                    <a:pt x="264370" y="2944994"/>
                    <a:pt x="270232" y="2936677"/>
                    <a:pt x="273163" y="2927885"/>
                  </a:cubicBezTo>
                  <a:cubicBezTo>
                    <a:pt x="255578" y="2916162"/>
                    <a:pt x="240031" y="2900565"/>
                    <a:pt x="220409" y="2892716"/>
                  </a:cubicBezTo>
                  <a:cubicBezTo>
                    <a:pt x="205755" y="2886854"/>
                    <a:pt x="190244" y="2882796"/>
                    <a:pt x="176447" y="2875131"/>
                  </a:cubicBezTo>
                  <a:cubicBezTo>
                    <a:pt x="96606" y="2830774"/>
                    <a:pt x="178744" y="2861242"/>
                    <a:pt x="114901" y="2839962"/>
                  </a:cubicBezTo>
                  <a:cubicBezTo>
                    <a:pt x="97316" y="2822377"/>
                    <a:pt x="73268" y="2809451"/>
                    <a:pt x="62147" y="2787208"/>
                  </a:cubicBezTo>
                  <a:cubicBezTo>
                    <a:pt x="39002" y="2740917"/>
                    <a:pt x="53831" y="2761307"/>
                    <a:pt x="18186" y="2725662"/>
                  </a:cubicBezTo>
                  <a:cubicBezTo>
                    <a:pt x="10837" y="2703616"/>
                    <a:pt x="-13059" y="2663398"/>
                    <a:pt x="9393" y="2637739"/>
                  </a:cubicBezTo>
                  <a:cubicBezTo>
                    <a:pt x="23310" y="2621834"/>
                    <a:pt x="43244" y="2612022"/>
                    <a:pt x="62147" y="2602570"/>
                  </a:cubicBezTo>
                  <a:cubicBezTo>
                    <a:pt x="101233" y="2583027"/>
                    <a:pt x="135462" y="2563478"/>
                    <a:pt x="176447" y="2549816"/>
                  </a:cubicBezTo>
                  <a:cubicBezTo>
                    <a:pt x="187911" y="2545995"/>
                    <a:pt x="199998" y="2544343"/>
                    <a:pt x="211617" y="2541023"/>
                  </a:cubicBezTo>
                  <a:cubicBezTo>
                    <a:pt x="220528" y="2538477"/>
                    <a:pt x="229201" y="2535162"/>
                    <a:pt x="237993" y="2532231"/>
                  </a:cubicBezTo>
                  <a:cubicBezTo>
                    <a:pt x="253985" y="2484258"/>
                    <a:pt x="251463" y="2519324"/>
                    <a:pt x="202824" y="2470685"/>
                  </a:cubicBezTo>
                  <a:cubicBezTo>
                    <a:pt x="195352" y="2463213"/>
                    <a:pt x="192348" y="2452127"/>
                    <a:pt x="185240" y="2444308"/>
                  </a:cubicBezTo>
                  <a:cubicBezTo>
                    <a:pt x="162936" y="2419773"/>
                    <a:pt x="138347" y="2397416"/>
                    <a:pt x="114901" y="2373970"/>
                  </a:cubicBezTo>
                  <a:cubicBezTo>
                    <a:pt x="106109" y="2365178"/>
                    <a:pt x="94921" y="2358255"/>
                    <a:pt x="88524" y="2347593"/>
                  </a:cubicBezTo>
                  <a:cubicBezTo>
                    <a:pt x="79732" y="2332939"/>
                    <a:pt x="72639" y="2317121"/>
                    <a:pt x="62147" y="2303631"/>
                  </a:cubicBezTo>
                  <a:cubicBezTo>
                    <a:pt x="51969" y="2290544"/>
                    <a:pt x="36925" y="2281725"/>
                    <a:pt x="26978" y="2268462"/>
                  </a:cubicBezTo>
                  <a:cubicBezTo>
                    <a:pt x="13939" y="2251077"/>
                    <a:pt x="7392" y="2227291"/>
                    <a:pt x="601" y="2206916"/>
                  </a:cubicBezTo>
                  <a:cubicBezTo>
                    <a:pt x="25843" y="2105945"/>
                    <a:pt x="-9454" y="2230379"/>
                    <a:pt x="26978" y="2145370"/>
                  </a:cubicBezTo>
                  <a:cubicBezTo>
                    <a:pt x="31738" y="2134263"/>
                    <a:pt x="32450" y="2121819"/>
                    <a:pt x="35770" y="2110200"/>
                  </a:cubicBezTo>
                  <a:cubicBezTo>
                    <a:pt x="38316" y="2101289"/>
                    <a:pt x="40912" y="2092342"/>
                    <a:pt x="44563" y="2083823"/>
                  </a:cubicBezTo>
                  <a:cubicBezTo>
                    <a:pt x="55094" y="2059251"/>
                    <a:pt x="64373" y="2043395"/>
                    <a:pt x="79732" y="2022277"/>
                  </a:cubicBezTo>
                  <a:cubicBezTo>
                    <a:pt x="101156" y="1992820"/>
                    <a:pt x="128220" y="1951098"/>
                    <a:pt x="158863" y="1925562"/>
                  </a:cubicBezTo>
                  <a:cubicBezTo>
                    <a:pt x="166981" y="1918797"/>
                    <a:pt x="176448" y="1913839"/>
                    <a:pt x="185240" y="1907977"/>
                  </a:cubicBezTo>
                  <a:cubicBezTo>
                    <a:pt x="199596" y="1886442"/>
                    <a:pt x="211617" y="1874817"/>
                    <a:pt x="211617" y="1846431"/>
                  </a:cubicBezTo>
                  <a:cubicBezTo>
                    <a:pt x="211617" y="1795546"/>
                    <a:pt x="203430" y="1812473"/>
                    <a:pt x="185240" y="1776093"/>
                  </a:cubicBezTo>
                  <a:cubicBezTo>
                    <a:pt x="181095" y="1767803"/>
                    <a:pt x="181588" y="1757427"/>
                    <a:pt x="176447" y="1749716"/>
                  </a:cubicBezTo>
                  <a:cubicBezTo>
                    <a:pt x="169550" y="1739370"/>
                    <a:pt x="157944" y="1732963"/>
                    <a:pt x="150070" y="1723339"/>
                  </a:cubicBezTo>
                  <a:cubicBezTo>
                    <a:pt x="131511" y="1700656"/>
                    <a:pt x="114901" y="1676446"/>
                    <a:pt x="97317" y="1653000"/>
                  </a:cubicBezTo>
                  <a:cubicBezTo>
                    <a:pt x="88525" y="1641277"/>
                    <a:pt x="77494" y="1630938"/>
                    <a:pt x="70940" y="1617831"/>
                  </a:cubicBezTo>
                  <a:cubicBezTo>
                    <a:pt x="48629" y="1573211"/>
                    <a:pt x="60625" y="1593567"/>
                    <a:pt x="35770" y="1556285"/>
                  </a:cubicBezTo>
                  <a:cubicBezTo>
                    <a:pt x="41632" y="1541631"/>
                    <a:pt x="42738" y="1524001"/>
                    <a:pt x="53355" y="1512323"/>
                  </a:cubicBezTo>
                  <a:cubicBezTo>
                    <a:pt x="73069" y="1490637"/>
                    <a:pt x="100247" y="1477154"/>
                    <a:pt x="123693" y="1459570"/>
                  </a:cubicBezTo>
                  <a:cubicBezTo>
                    <a:pt x="135416" y="1450778"/>
                    <a:pt x="150071" y="1444916"/>
                    <a:pt x="158863" y="1433193"/>
                  </a:cubicBezTo>
                  <a:cubicBezTo>
                    <a:pt x="191580" y="1389569"/>
                    <a:pt x="173047" y="1406151"/>
                    <a:pt x="211617" y="1380439"/>
                  </a:cubicBezTo>
                  <a:cubicBezTo>
                    <a:pt x="251927" y="1319974"/>
                    <a:pt x="226736" y="1321002"/>
                    <a:pt x="273163" y="1336477"/>
                  </a:cubicBezTo>
                  <a:cubicBezTo>
                    <a:pt x="312583" y="1362758"/>
                    <a:pt x="322624" y="1378432"/>
                    <a:pt x="387463" y="1336477"/>
                  </a:cubicBezTo>
                  <a:cubicBezTo>
                    <a:pt x="445232" y="1299097"/>
                    <a:pt x="438703" y="1266801"/>
                    <a:pt x="466593" y="1222177"/>
                  </a:cubicBezTo>
                  <a:cubicBezTo>
                    <a:pt x="520703" y="1135599"/>
                    <a:pt x="465406" y="1232551"/>
                    <a:pt x="519347" y="1160631"/>
                  </a:cubicBezTo>
                  <a:cubicBezTo>
                    <a:pt x="569897" y="1093231"/>
                    <a:pt x="521207" y="1139665"/>
                    <a:pt x="572101" y="1081500"/>
                  </a:cubicBezTo>
                  <a:cubicBezTo>
                    <a:pt x="583018" y="1069023"/>
                    <a:pt x="597092" y="1059417"/>
                    <a:pt x="607270" y="1046331"/>
                  </a:cubicBezTo>
                  <a:cubicBezTo>
                    <a:pt x="674155" y="960336"/>
                    <a:pt x="597388" y="1044558"/>
                    <a:pt x="651232" y="958408"/>
                  </a:cubicBezTo>
                  <a:cubicBezTo>
                    <a:pt x="657822" y="947864"/>
                    <a:pt x="668817" y="940823"/>
                    <a:pt x="677609" y="932031"/>
                  </a:cubicBezTo>
                  <a:cubicBezTo>
                    <a:pt x="683470" y="917377"/>
                    <a:pt x="688783" y="902492"/>
                    <a:pt x="695193" y="888070"/>
                  </a:cubicBezTo>
                  <a:cubicBezTo>
                    <a:pt x="700516" y="876093"/>
                    <a:pt x="708633" y="865334"/>
                    <a:pt x="712778" y="852900"/>
                  </a:cubicBezTo>
                  <a:cubicBezTo>
                    <a:pt x="720421" y="829973"/>
                    <a:pt x="723256" y="805661"/>
                    <a:pt x="730363" y="782562"/>
                  </a:cubicBezTo>
                  <a:cubicBezTo>
                    <a:pt x="735004" y="767477"/>
                    <a:pt x="742956" y="753573"/>
                    <a:pt x="747947" y="738600"/>
                  </a:cubicBezTo>
                  <a:cubicBezTo>
                    <a:pt x="766871" y="681827"/>
                    <a:pt x="743419" y="723413"/>
                    <a:pt x="774324" y="677054"/>
                  </a:cubicBezTo>
                  <a:cubicBezTo>
                    <a:pt x="791909" y="682916"/>
                    <a:pt x="809324" y="689313"/>
                    <a:pt x="827078" y="694639"/>
                  </a:cubicBezTo>
                  <a:cubicBezTo>
                    <a:pt x="872210" y="708179"/>
                    <a:pt x="856007" y="699672"/>
                    <a:pt x="906209" y="712223"/>
                  </a:cubicBezTo>
                  <a:cubicBezTo>
                    <a:pt x="915200" y="714471"/>
                    <a:pt x="923360" y="720137"/>
                    <a:pt x="932586" y="721016"/>
                  </a:cubicBezTo>
                  <a:cubicBezTo>
                    <a:pt x="985183" y="726025"/>
                    <a:pt x="1038093" y="726877"/>
                    <a:pt x="1090847" y="729808"/>
                  </a:cubicBezTo>
                  <a:cubicBezTo>
                    <a:pt x="1099639" y="735670"/>
                    <a:pt x="1106972" y="749956"/>
                    <a:pt x="1117224" y="747393"/>
                  </a:cubicBezTo>
                  <a:cubicBezTo>
                    <a:pt x="1126215" y="745145"/>
                    <a:pt x="1122253" y="729485"/>
                    <a:pt x="1126017" y="721016"/>
                  </a:cubicBezTo>
                  <a:cubicBezTo>
                    <a:pt x="1134002" y="703050"/>
                    <a:pt x="1144832" y="686410"/>
                    <a:pt x="1152393" y="668262"/>
                  </a:cubicBezTo>
                  <a:cubicBezTo>
                    <a:pt x="1167405" y="632232"/>
                    <a:pt x="1177050" y="573267"/>
                    <a:pt x="1205147" y="545170"/>
                  </a:cubicBezTo>
                  <a:cubicBezTo>
                    <a:pt x="1216870" y="533447"/>
                    <a:pt x="1227371" y="520357"/>
                    <a:pt x="1240317" y="510000"/>
                  </a:cubicBezTo>
                  <a:cubicBezTo>
                    <a:pt x="1256820" y="496798"/>
                    <a:pt x="1275240" y="486177"/>
                    <a:pt x="1293070" y="474831"/>
                  </a:cubicBezTo>
                  <a:cubicBezTo>
                    <a:pt x="1329415" y="451702"/>
                    <a:pt x="1340698" y="444302"/>
                    <a:pt x="1380993" y="430870"/>
                  </a:cubicBezTo>
                  <a:cubicBezTo>
                    <a:pt x="1422180" y="417141"/>
                    <a:pt x="1447483" y="420115"/>
                    <a:pt x="1495293" y="413285"/>
                  </a:cubicBezTo>
                  <a:cubicBezTo>
                    <a:pt x="1510087" y="411172"/>
                    <a:pt x="1524601" y="407424"/>
                    <a:pt x="1539255" y="404493"/>
                  </a:cubicBezTo>
                  <a:lnTo>
                    <a:pt x="1635970" y="413285"/>
                  </a:lnTo>
                  <a:cubicBezTo>
                    <a:pt x="1646778" y="418689"/>
                    <a:pt x="1633173" y="437962"/>
                    <a:pt x="1627178" y="448454"/>
                  </a:cubicBezTo>
                  <a:cubicBezTo>
                    <a:pt x="1608598" y="480970"/>
                    <a:pt x="1581436" y="481286"/>
                    <a:pt x="1548047" y="492416"/>
                  </a:cubicBezTo>
                  <a:cubicBezTo>
                    <a:pt x="1524601" y="483624"/>
                    <a:pt x="1496424" y="482675"/>
                    <a:pt x="1477709" y="466039"/>
                  </a:cubicBezTo>
                  <a:cubicBezTo>
                    <a:pt x="1466540" y="456111"/>
                    <a:pt x="1471374" y="436818"/>
                    <a:pt x="1468917" y="422077"/>
                  </a:cubicBezTo>
                  <a:cubicBezTo>
                    <a:pt x="1465510" y="401635"/>
                    <a:pt x="1463055" y="381046"/>
                    <a:pt x="1460124" y="360531"/>
                  </a:cubicBezTo>
                  <a:cubicBezTo>
                    <a:pt x="1463055" y="351739"/>
                    <a:pt x="1462364" y="340707"/>
                    <a:pt x="1468917" y="334154"/>
                  </a:cubicBezTo>
                  <a:cubicBezTo>
                    <a:pt x="1475470" y="327601"/>
                    <a:pt x="1486382" y="327908"/>
                    <a:pt x="1495293" y="325362"/>
                  </a:cubicBezTo>
                  <a:cubicBezTo>
                    <a:pt x="1524256" y="317087"/>
                    <a:pt x="1544218" y="313819"/>
                    <a:pt x="1574424" y="307777"/>
                  </a:cubicBezTo>
                  <a:cubicBezTo>
                    <a:pt x="1658950" y="257062"/>
                    <a:pt x="1575160" y="300031"/>
                    <a:pt x="1671140" y="272608"/>
                  </a:cubicBezTo>
                  <a:cubicBezTo>
                    <a:pt x="1761853" y="246690"/>
                    <a:pt x="1722348" y="240930"/>
                    <a:pt x="1820609" y="228647"/>
                  </a:cubicBezTo>
                  <a:cubicBezTo>
                    <a:pt x="1913177" y="217076"/>
                    <a:pt x="2238508" y="211682"/>
                    <a:pt x="2260224" y="211062"/>
                  </a:cubicBezTo>
                  <a:cubicBezTo>
                    <a:pt x="2251432" y="208131"/>
                    <a:pt x="2242136" y="206415"/>
                    <a:pt x="2233847" y="202270"/>
                  </a:cubicBezTo>
                  <a:cubicBezTo>
                    <a:pt x="2165670" y="168182"/>
                    <a:pt x="2247392" y="197992"/>
                    <a:pt x="2181093" y="175893"/>
                  </a:cubicBezTo>
                  <a:cubicBezTo>
                    <a:pt x="2169370" y="164170"/>
                    <a:pt x="2158512" y="151513"/>
                    <a:pt x="2145924" y="140723"/>
                  </a:cubicBezTo>
                  <a:cubicBezTo>
                    <a:pt x="2137901" y="133846"/>
                    <a:pt x="2126148" y="131390"/>
                    <a:pt x="2119547" y="123139"/>
                  </a:cubicBezTo>
                  <a:cubicBezTo>
                    <a:pt x="2113757" y="115902"/>
                    <a:pt x="2113686" y="105554"/>
                    <a:pt x="2110755" y="96762"/>
                  </a:cubicBezTo>
                  <a:cubicBezTo>
                    <a:pt x="2113686" y="87970"/>
                    <a:pt x="2112133" y="75946"/>
                    <a:pt x="2119547" y="70385"/>
                  </a:cubicBezTo>
                  <a:cubicBezTo>
                    <a:pt x="2175518" y="28407"/>
                    <a:pt x="2183709" y="44755"/>
                    <a:pt x="2242640" y="61593"/>
                  </a:cubicBezTo>
                  <a:cubicBezTo>
                    <a:pt x="2248501" y="70385"/>
                    <a:pt x="2258487" y="77547"/>
                    <a:pt x="2260224" y="87970"/>
                  </a:cubicBezTo>
                  <a:cubicBezTo>
                    <a:pt x="2261748" y="97112"/>
                    <a:pt x="2260700" y="114347"/>
                    <a:pt x="2251432" y="114347"/>
                  </a:cubicBezTo>
                  <a:cubicBezTo>
                    <a:pt x="2242164" y="114347"/>
                    <a:pt x="2245571" y="96762"/>
                    <a:pt x="2242640" y="87970"/>
                  </a:cubicBezTo>
                  <a:cubicBezTo>
                    <a:pt x="2245571" y="76247"/>
                    <a:pt x="2243568" y="61975"/>
                    <a:pt x="2251432" y="52800"/>
                  </a:cubicBezTo>
                  <a:cubicBezTo>
                    <a:pt x="2274458" y="25935"/>
                    <a:pt x="2300945" y="26516"/>
                    <a:pt x="2330563" y="17631"/>
                  </a:cubicBezTo>
                  <a:cubicBezTo>
                    <a:pt x="2395357" y="-1806"/>
                    <a:pt x="2362732" y="47"/>
                    <a:pt x="2400901" y="4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 rot="1782697">
              <a:off x="2035685" y="5055219"/>
              <a:ext cx="105714" cy="11840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/>
          <p:cNvGrpSpPr/>
          <p:nvPr/>
        </p:nvGrpSpPr>
        <p:grpSpPr>
          <a:xfrm rot="7880048">
            <a:off x="2275481" y="4079202"/>
            <a:ext cx="636470" cy="1028960"/>
            <a:chOff x="1959577" y="4595609"/>
            <a:chExt cx="636470" cy="1280142"/>
          </a:xfrm>
        </p:grpSpPr>
        <p:sp>
          <p:nvSpPr>
            <p:cNvPr id="13" name="Forme libre 12"/>
            <p:cNvSpPr/>
            <p:nvPr/>
          </p:nvSpPr>
          <p:spPr>
            <a:xfrm>
              <a:off x="1979712" y="4595609"/>
              <a:ext cx="616335" cy="1280142"/>
            </a:xfrm>
            <a:custGeom>
              <a:avLst/>
              <a:gdLst>
                <a:gd name="connsiteX0" fmla="*/ 827078 w 2400901"/>
                <a:gd name="connsiteY0" fmla="*/ 4185185 h 4185185"/>
                <a:gd name="connsiteX1" fmla="*/ 739155 w 2400901"/>
                <a:gd name="connsiteY1" fmla="*/ 4141223 h 4185185"/>
                <a:gd name="connsiteX2" fmla="*/ 607270 w 2400901"/>
                <a:gd name="connsiteY2" fmla="*/ 4123639 h 4185185"/>
                <a:gd name="connsiteX3" fmla="*/ 580893 w 2400901"/>
                <a:gd name="connsiteY3" fmla="*/ 4106054 h 4185185"/>
                <a:gd name="connsiteX4" fmla="*/ 528140 w 2400901"/>
                <a:gd name="connsiteY4" fmla="*/ 4097262 h 4185185"/>
                <a:gd name="connsiteX5" fmla="*/ 501763 w 2400901"/>
                <a:gd name="connsiteY5" fmla="*/ 4088470 h 4185185"/>
                <a:gd name="connsiteX6" fmla="*/ 475386 w 2400901"/>
                <a:gd name="connsiteY6" fmla="*/ 4070885 h 4185185"/>
                <a:gd name="connsiteX7" fmla="*/ 449009 w 2400901"/>
                <a:gd name="connsiteY7" fmla="*/ 4062093 h 4185185"/>
                <a:gd name="connsiteX8" fmla="*/ 413840 w 2400901"/>
                <a:gd name="connsiteY8" fmla="*/ 4009339 h 4185185"/>
                <a:gd name="connsiteX9" fmla="*/ 422632 w 2400901"/>
                <a:gd name="connsiteY9" fmla="*/ 3947793 h 4185185"/>
                <a:gd name="connsiteX10" fmla="*/ 457801 w 2400901"/>
                <a:gd name="connsiteY10" fmla="*/ 3939000 h 4185185"/>
                <a:gd name="connsiteX11" fmla="*/ 563309 w 2400901"/>
                <a:gd name="connsiteY11" fmla="*/ 3947793 h 4185185"/>
                <a:gd name="connsiteX12" fmla="*/ 563309 w 2400901"/>
                <a:gd name="connsiteY12" fmla="*/ 4018131 h 4185185"/>
                <a:gd name="connsiteX13" fmla="*/ 536932 w 2400901"/>
                <a:gd name="connsiteY13" fmla="*/ 4035716 h 4185185"/>
                <a:gd name="connsiteX14" fmla="*/ 431424 w 2400901"/>
                <a:gd name="connsiteY14" fmla="*/ 4018131 h 4185185"/>
                <a:gd name="connsiteX15" fmla="*/ 378670 w 2400901"/>
                <a:gd name="connsiteY15" fmla="*/ 4000547 h 4185185"/>
                <a:gd name="connsiteX16" fmla="*/ 308332 w 2400901"/>
                <a:gd name="connsiteY16" fmla="*/ 3974170 h 4185185"/>
                <a:gd name="connsiteX17" fmla="*/ 246786 w 2400901"/>
                <a:gd name="connsiteY17" fmla="*/ 3921416 h 4185185"/>
                <a:gd name="connsiteX18" fmla="*/ 237993 w 2400901"/>
                <a:gd name="connsiteY18" fmla="*/ 3895039 h 4185185"/>
                <a:gd name="connsiteX19" fmla="*/ 246786 w 2400901"/>
                <a:gd name="connsiteY19" fmla="*/ 3815908 h 4185185"/>
                <a:gd name="connsiteX20" fmla="*/ 255578 w 2400901"/>
                <a:gd name="connsiteY20" fmla="*/ 3789531 h 4185185"/>
                <a:gd name="connsiteX21" fmla="*/ 281955 w 2400901"/>
                <a:gd name="connsiteY21" fmla="*/ 3763154 h 4185185"/>
                <a:gd name="connsiteX22" fmla="*/ 325917 w 2400901"/>
                <a:gd name="connsiteY22" fmla="*/ 3692816 h 4185185"/>
                <a:gd name="connsiteX23" fmla="*/ 334709 w 2400901"/>
                <a:gd name="connsiteY23" fmla="*/ 3666439 h 4185185"/>
                <a:gd name="connsiteX24" fmla="*/ 369878 w 2400901"/>
                <a:gd name="connsiteY24" fmla="*/ 3640062 h 4185185"/>
                <a:gd name="connsiteX25" fmla="*/ 405047 w 2400901"/>
                <a:gd name="connsiteY25" fmla="*/ 3604893 h 4185185"/>
                <a:gd name="connsiteX26" fmla="*/ 466593 w 2400901"/>
                <a:gd name="connsiteY26" fmla="*/ 3569723 h 4185185"/>
                <a:gd name="connsiteX27" fmla="*/ 501763 w 2400901"/>
                <a:gd name="connsiteY27" fmla="*/ 3560931 h 4185185"/>
                <a:gd name="connsiteX28" fmla="*/ 519347 w 2400901"/>
                <a:gd name="connsiteY28" fmla="*/ 3534554 h 4185185"/>
                <a:gd name="connsiteX29" fmla="*/ 484178 w 2400901"/>
                <a:gd name="connsiteY29" fmla="*/ 3376293 h 4185185"/>
                <a:gd name="connsiteX30" fmla="*/ 449009 w 2400901"/>
                <a:gd name="connsiteY30" fmla="*/ 3349916 h 4185185"/>
                <a:gd name="connsiteX31" fmla="*/ 387463 w 2400901"/>
                <a:gd name="connsiteY31" fmla="*/ 3270785 h 4185185"/>
                <a:gd name="connsiteX32" fmla="*/ 361086 w 2400901"/>
                <a:gd name="connsiteY32" fmla="*/ 3261993 h 4185185"/>
                <a:gd name="connsiteX33" fmla="*/ 334709 w 2400901"/>
                <a:gd name="connsiteY33" fmla="*/ 3209239 h 4185185"/>
                <a:gd name="connsiteX34" fmla="*/ 317124 w 2400901"/>
                <a:gd name="connsiteY34" fmla="*/ 3147693 h 4185185"/>
                <a:gd name="connsiteX35" fmla="*/ 281955 w 2400901"/>
                <a:gd name="connsiteY35" fmla="*/ 3068562 h 4185185"/>
                <a:gd name="connsiteX36" fmla="*/ 264370 w 2400901"/>
                <a:gd name="connsiteY36" fmla="*/ 2954262 h 4185185"/>
                <a:gd name="connsiteX37" fmla="*/ 273163 w 2400901"/>
                <a:gd name="connsiteY37" fmla="*/ 2927885 h 4185185"/>
                <a:gd name="connsiteX38" fmla="*/ 220409 w 2400901"/>
                <a:gd name="connsiteY38" fmla="*/ 2892716 h 4185185"/>
                <a:gd name="connsiteX39" fmla="*/ 176447 w 2400901"/>
                <a:gd name="connsiteY39" fmla="*/ 2875131 h 4185185"/>
                <a:gd name="connsiteX40" fmla="*/ 114901 w 2400901"/>
                <a:gd name="connsiteY40" fmla="*/ 2839962 h 4185185"/>
                <a:gd name="connsiteX41" fmla="*/ 62147 w 2400901"/>
                <a:gd name="connsiteY41" fmla="*/ 2787208 h 4185185"/>
                <a:gd name="connsiteX42" fmla="*/ 18186 w 2400901"/>
                <a:gd name="connsiteY42" fmla="*/ 2725662 h 4185185"/>
                <a:gd name="connsiteX43" fmla="*/ 9393 w 2400901"/>
                <a:gd name="connsiteY43" fmla="*/ 2637739 h 4185185"/>
                <a:gd name="connsiteX44" fmla="*/ 62147 w 2400901"/>
                <a:gd name="connsiteY44" fmla="*/ 2602570 h 4185185"/>
                <a:gd name="connsiteX45" fmla="*/ 176447 w 2400901"/>
                <a:gd name="connsiteY45" fmla="*/ 2549816 h 4185185"/>
                <a:gd name="connsiteX46" fmla="*/ 211617 w 2400901"/>
                <a:gd name="connsiteY46" fmla="*/ 2541023 h 4185185"/>
                <a:gd name="connsiteX47" fmla="*/ 237993 w 2400901"/>
                <a:gd name="connsiteY47" fmla="*/ 2532231 h 4185185"/>
                <a:gd name="connsiteX48" fmla="*/ 202824 w 2400901"/>
                <a:gd name="connsiteY48" fmla="*/ 2470685 h 4185185"/>
                <a:gd name="connsiteX49" fmla="*/ 185240 w 2400901"/>
                <a:gd name="connsiteY49" fmla="*/ 2444308 h 4185185"/>
                <a:gd name="connsiteX50" fmla="*/ 114901 w 2400901"/>
                <a:gd name="connsiteY50" fmla="*/ 2373970 h 4185185"/>
                <a:gd name="connsiteX51" fmla="*/ 88524 w 2400901"/>
                <a:gd name="connsiteY51" fmla="*/ 2347593 h 4185185"/>
                <a:gd name="connsiteX52" fmla="*/ 62147 w 2400901"/>
                <a:gd name="connsiteY52" fmla="*/ 2303631 h 4185185"/>
                <a:gd name="connsiteX53" fmla="*/ 26978 w 2400901"/>
                <a:gd name="connsiteY53" fmla="*/ 2268462 h 4185185"/>
                <a:gd name="connsiteX54" fmla="*/ 601 w 2400901"/>
                <a:gd name="connsiteY54" fmla="*/ 2206916 h 4185185"/>
                <a:gd name="connsiteX55" fmla="*/ 26978 w 2400901"/>
                <a:gd name="connsiteY55" fmla="*/ 2145370 h 4185185"/>
                <a:gd name="connsiteX56" fmla="*/ 35770 w 2400901"/>
                <a:gd name="connsiteY56" fmla="*/ 2110200 h 4185185"/>
                <a:gd name="connsiteX57" fmla="*/ 44563 w 2400901"/>
                <a:gd name="connsiteY57" fmla="*/ 2083823 h 4185185"/>
                <a:gd name="connsiteX58" fmla="*/ 79732 w 2400901"/>
                <a:gd name="connsiteY58" fmla="*/ 2022277 h 4185185"/>
                <a:gd name="connsiteX59" fmla="*/ 158863 w 2400901"/>
                <a:gd name="connsiteY59" fmla="*/ 1925562 h 4185185"/>
                <a:gd name="connsiteX60" fmla="*/ 185240 w 2400901"/>
                <a:gd name="connsiteY60" fmla="*/ 1907977 h 4185185"/>
                <a:gd name="connsiteX61" fmla="*/ 211617 w 2400901"/>
                <a:gd name="connsiteY61" fmla="*/ 1846431 h 4185185"/>
                <a:gd name="connsiteX62" fmla="*/ 185240 w 2400901"/>
                <a:gd name="connsiteY62" fmla="*/ 1776093 h 4185185"/>
                <a:gd name="connsiteX63" fmla="*/ 176447 w 2400901"/>
                <a:gd name="connsiteY63" fmla="*/ 1749716 h 4185185"/>
                <a:gd name="connsiteX64" fmla="*/ 150070 w 2400901"/>
                <a:gd name="connsiteY64" fmla="*/ 1723339 h 4185185"/>
                <a:gd name="connsiteX65" fmla="*/ 97317 w 2400901"/>
                <a:gd name="connsiteY65" fmla="*/ 1653000 h 4185185"/>
                <a:gd name="connsiteX66" fmla="*/ 70940 w 2400901"/>
                <a:gd name="connsiteY66" fmla="*/ 1617831 h 4185185"/>
                <a:gd name="connsiteX67" fmla="*/ 35770 w 2400901"/>
                <a:gd name="connsiteY67" fmla="*/ 1556285 h 4185185"/>
                <a:gd name="connsiteX68" fmla="*/ 53355 w 2400901"/>
                <a:gd name="connsiteY68" fmla="*/ 1512323 h 4185185"/>
                <a:gd name="connsiteX69" fmla="*/ 123693 w 2400901"/>
                <a:gd name="connsiteY69" fmla="*/ 1459570 h 4185185"/>
                <a:gd name="connsiteX70" fmla="*/ 158863 w 2400901"/>
                <a:gd name="connsiteY70" fmla="*/ 1433193 h 4185185"/>
                <a:gd name="connsiteX71" fmla="*/ 211617 w 2400901"/>
                <a:gd name="connsiteY71" fmla="*/ 1380439 h 4185185"/>
                <a:gd name="connsiteX72" fmla="*/ 273163 w 2400901"/>
                <a:gd name="connsiteY72" fmla="*/ 1336477 h 4185185"/>
                <a:gd name="connsiteX73" fmla="*/ 387463 w 2400901"/>
                <a:gd name="connsiteY73" fmla="*/ 1336477 h 4185185"/>
                <a:gd name="connsiteX74" fmla="*/ 466593 w 2400901"/>
                <a:gd name="connsiteY74" fmla="*/ 1222177 h 4185185"/>
                <a:gd name="connsiteX75" fmla="*/ 519347 w 2400901"/>
                <a:gd name="connsiteY75" fmla="*/ 1160631 h 4185185"/>
                <a:gd name="connsiteX76" fmla="*/ 572101 w 2400901"/>
                <a:gd name="connsiteY76" fmla="*/ 1081500 h 4185185"/>
                <a:gd name="connsiteX77" fmla="*/ 607270 w 2400901"/>
                <a:gd name="connsiteY77" fmla="*/ 1046331 h 4185185"/>
                <a:gd name="connsiteX78" fmla="*/ 651232 w 2400901"/>
                <a:gd name="connsiteY78" fmla="*/ 958408 h 4185185"/>
                <a:gd name="connsiteX79" fmla="*/ 677609 w 2400901"/>
                <a:gd name="connsiteY79" fmla="*/ 932031 h 4185185"/>
                <a:gd name="connsiteX80" fmla="*/ 695193 w 2400901"/>
                <a:gd name="connsiteY80" fmla="*/ 888070 h 4185185"/>
                <a:gd name="connsiteX81" fmla="*/ 712778 w 2400901"/>
                <a:gd name="connsiteY81" fmla="*/ 852900 h 4185185"/>
                <a:gd name="connsiteX82" fmla="*/ 730363 w 2400901"/>
                <a:gd name="connsiteY82" fmla="*/ 782562 h 4185185"/>
                <a:gd name="connsiteX83" fmla="*/ 747947 w 2400901"/>
                <a:gd name="connsiteY83" fmla="*/ 738600 h 4185185"/>
                <a:gd name="connsiteX84" fmla="*/ 774324 w 2400901"/>
                <a:gd name="connsiteY84" fmla="*/ 677054 h 4185185"/>
                <a:gd name="connsiteX85" fmla="*/ 827078 w 2400901"/>
                <a:gd name="connsiteY85" fmla="*/ 694639 h 4185185"/>
                <a:gd name="connsiteX86" fmla="*/ 906209 w 2400901"/>
                <a:gd name="connsiteY86" fmla="*/ 712223 h 4185185"/>
                <a:gd name="connsiteX87" fmla="*/ 932586 w 2400901"/>
                <a:gd name="connsiteY87" fmla="*/ 721016 h 4185185"/>
                <a:gd name="connsiteX88" fmla="*/ 1090847 w 2400901"/>
                <a:gd name="connsiteY88" fmla="*/ 729808 h 4185185"/>
                <a:gd name="connsiteX89" fmla="*/ 1117224 w 2400901"/>
                <a:gd name="connsiteY89" fmla="*/ 747393 h 4185185"/>
                <a:gd name="connsiteX90" fmla="*/ 1126017 w 2400901"/>
                <a:gd name="connsiteY90" fmla="*/ 721016 h 4185185"/>
                <a:gd name="connsiteX91" fmla="*/ 1152393 w 2400901"/>
                <a:gd name="connsiteY91" fmla="*/ 668262 h 4185185"/>
                <a:gd name="connsiteX92" fmla="*/ 1205147 w 2400901"/>
                <a:gd name="connsiteY92" fmla="*/ 545170 h 4185185"/>
                <a:gd name="connsiteX93" fmla="*/ 1240317 w 2400901"/>
                <a:gd name="connsiteY93" fmla="*/ 510000 h 4185185"/>
                <a:gd name="connsiteX94" fmla="*/ 1293070 w 2400901"/>
                <a:gd name="connsiteY94" fmla="*/ 474831 h 4185185"/>
                <a:gd name="connsiteX95" fmla="*/ 1380993 w 2400901"/>
                <a:gd name="connsiteY95" fmla="*/ 430870 h 4185185"/>
                <a:gd name="connsiteX96" fmla="*/ 1495293 w 2400901"/>
                <a:gd name="connsiteY96" fmla="*/ 413285 h 4185185"/>
                <a:gd name="connsiteX97" fmla="*/ 1539255 w 2400901"/>
                <a:gd name="connsiteY97" fmla="*/ 404493 h 4185185"/>
                <a:gd name="connsiteX98" fmla="*/ 1635970 w 2400901"/>
                <a:gd name="connsiteY98" fmla="*/ 413285 h 4185185"/>
                <a:gd name="connsiteX99" fmla="*/ 1627178 w 2400901"/>
                <a:gd name="connsiteY99" fmla="*/ 448454 h 4185185"/>
                <a:gd name="connsiteX100" fmla="*/ 1548047 w 2400901"/>
                <a:gd name="connsiteY100" fmla="*/ 492416 h 4185185"/>
                <a:gd name="connsiteX101" fmla="*/ 1477709 w 2400901"/>
                <a:gd name="connsiteY101" fmla="*/ 466039 h 4185185"/>
                <a:gd name="connsiteX102" fmla="*/ 1468917 w 2400901"/>
                <a:gd name="connsiteY102" fmla="*/ 422077 h 4185185"/>
                <a:gd name="connsiteX103" fmla="*/ 1460124 w 2400901"/>
                <a:gd name="connsiteY103" fmla="*/ 360531 h 4185185"/>
                <a:gd name="connsiteX104" fmla="*/ 1468917 w 2400901"/>
                <a:gd name="connsiteY104" fmla="*/ 334154 h 4185185"/>
                <a:gd name="connsiteX105" fmla="*/ 1495293 w 2400901"/>
                <a:gd name="connsiteY105" fmla="*/ 325362 h 4185185"/>
                <a:gd name="connsiteX106" fmla="*/ 1574424 w 2400901"/>
                <a:gd name="connsiteY106" fmla="*/ 307777 h 4185185"/>
                <a:gd name="connsiteX107" fmla="*/ 1671140 w 2400901"/>
                <a:gd name="connsiteY107" fmla="*/ 272608 h 4185185"/>
                <a:gd name="connsiteX108" fmla="*/ 1820609 w 2400901"/>
                <a:gd name="connsiteY108" fmla="*/ 228647 h 4185185"/>
                <a:gd name="connsiteX109" fmla="*/ 2260224 w 2400901"/>
                <a:gd name="connsiteY109" fmla="*/ 211062 h 4185185"/>
                <a:gd name="connsiteX110" fmla="*/ 2233847 w 2400901"/>
                <a:gd name="connsiteY110" fmla="*/ 202270 h 4185185"/>
                <a:gd name="connsiteX111" fmla="*/ 2181093 w 2400901"/>
                <a:gd name="connsiteY111" fmla="*/ 175893 h 4185185"/>
                <a:gd name="connsiteX112" fmla="*/ 2145924 w 2400901"/>
                <a:gd name="connsiteY112" fmla="*/ 140723 h 4185185"/>
                <a:gd name="connsiteX113" fmla="*/ 2119547 w 2400901"/>
                <a:gd name="connsiteY113" fmla="*/ 123139 h 4185185"/>
                <a:gd name="connsiteX114" fmla="*/ 2110755 w 2400901"/>
                <a:gd name="connsiteY114" fmla="*/ 96762 h 4185185"/>
                <a:gd name="connsiteX115" fmla="*/ 2119547 w 2400901"/>
                <a:gd name="connsiteY115" fmla="*/ 70385 h 4185185"/>
                <a:gd name="connsiteX116" fmla="*/ 2242640 w 2400901"/>
                <a:gd name="connsiteY116" fmla="*/ 61593 h 4185185"/>
                <a:gd name="connsiteX117" fmla="*/ 2260224 w 2400901"/>
                <a:gd name="connsiteY117" fmla="*/ 87970 h 4185185"/>
                <a:gd name="connsiteX118" fmla="*/ 2251432 w 2400901"/>
                <a:gd name="connsiteY118" fmla="*/ 114347 h 4185185"/>
                <a:gd name="connsiteX119" fmla="*/ 2242640 w 2400901"/>
                <a:gd name="connsiteY119" fmla="*/ 87970 h 4185185"/>
                <a:gd name="connsiteX120" fmla="*/ 2251432 w 2400901"/>
                <a:gd name="connsiteY120" fmla="*/ 52800 h 4185185"/>
                <a:gd name="connsiteX121" fmla="*/ 2330563 w 2400901"/>
                <a:gd name="connsiteY121" fmla="*/ 17631 h 4185185"/>
                <a:gd name="connsiteX122" fmla="*/ 2400901 w 2400901"/>
                <a:gd name="connsiteY122" fmla="*/ 47 h 4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400901" h="4185185">
                  <a:moveTo>
                    <a:pt x="827078" y="4185185"/>
                  </a:moveTo>
                  <a:cubicBezTo>
                    <a:pt x="791177" y="4163644"/>
                    <a:pt x="779040" y="4153188"/>
                    <a:pt x="739155" y="4141223"/>
                  </a:cubicBezTo>
                  <a:cubicBezTo>
                    <a:pt x="702735" y="4130297"/>
                    <a:pt x="638274" y="4126739"/>
                    <a:pt x="607270" y="4123639"/>
                  </a:cubicBezTo>
                  <a:cubicBezTo>
                    <a:pt x="598478" y="4117777"/>
                    <a:pt x="590918" y="4109396"/>
                    <a:pt x="580893" y="4106054"/>
                  </a:cubicBezTo>
                  <a:cubicBezTo>
                    <a:pt x="563981" y="4100417"/>
                    <a:pt x="545542" y="4101129"/>
                    <a:pt x="528140" y="4097262"/>
                  </a:cubicBezTo>
                  <a:cubicBezTo>
                    <a:pt x="519093" y="4095252"/>
                    <a:pt x="510555" y="4091401"/>
                    <a:pt x="501763" y="4088470"/>
                  </a:cubicBezTo>
                  <a:cubicBezTo>
                    <a:pt x="492971" y="4082608"/>
                    <a:pt x="484838" y="4075611"/>
                    <a:pt x="475386" y="4070885"/>
                  </a:cubicBezTo>
                  <a:cubicBezTo>
                    <a:pt x="467097" y="4066740"/>
                    <a:pt x="455562" y="4068646"/>
                    <a:pt x="449009" y="4062093"/>
                  </a:cubicBezTo>
                  <a:cubicBezTo>
                    <a:pt x="434065" y="4047149"/>
                    <a:pt x="413840" y="4009339"/>
                    <a:pt x="413840" y="4009339"/>
                  </a:cubicBezTo>
                  <a:cubicBezTo>
                    <a:pt x="416771" y="3988824"/>
                    <a:pt x="411649" y="3965367"/>
                    <a:pt x="422632" y="3947793"/>
                  </a:cubicBezTo>
                  <a:cubicBezTo>
                    <a:pt x="429036" y="3937546"/>
                    <a:pt x="445717" y="3939000"/>
                    <a:pt x="457801" y="3939000"/>
                  </a:cubicBezTo>
                  <a:cubicBezTo>
                    <a:pt x="493092" y="3939000"/>
                    <a:pt x="528140" y="3944862"/>
                    <a:pt x="563309" y="3947793"/>
                  </a:cubicBezTo>
                  <a:cubicBezTo>
                    <a:pt x="572324" y="3974840"/>
                    <a:pt x="581178" y="3986861"/>
                    <a:pt x="563309" y="4018131"/>
                  </a:cubicBezTo>
                  <a:cubicBezTo>
                    <a:pt x="558066" y="4027306"/>
                    <a:pt x="545724" y="4029854"/>
                    <a:pt x="536932" y="4035716"/>
                  </a:cubicBezTo>
                  <a:cubicBezTo>
                    <a:pt x="501763" y="4029854"/>
                    <a:pt x="466229" y="4025865"/>
                    <a:pt x="431424" y="4018131"/>
                  </a:cubicBezTo>
                  <a:cubicBezTo>
                    <a:pt x="413330" y="4014110"/>
                    <a:pt x="396090" y="4006881"/>
                    <a:pt x="378670" y="4000547"/>
                  </a:cubicBezTo>
                  <a:cubicBezTo>
                    <a:pt x="263024" y="3958494"/>
                    <a:pt x="386724" y="4000300"/>
                    <a:pt x="308332" y="3974170"/>
                  </a:cubicBezTo>
                  <a:cubicBezTo>
                    <a:pt x="292080" y="3961981"/>
                    <a:pt x="259032" y="3939785"/>
                    <a:pt x="246786" y="3921416"/>
                  </a:cubicBezTo>
                  <a:cubicBezTo>
                    <a:pt x="241645" y="3913705"/>
                    <a:pt x="240924" y="3903831"/>
                    <a:pt x="237993" y="3895039"/>
                  </a:cubicBezTo>
                  <a:cubicBezTo>
                    <a:pt x="240924" y="3868662"/>
                    <a:pt x="242423" y="3842086"/>
                    <a:pt x="246786" y="3815908"/>
                  </a:cubicBezTo>
                  <a:cubicBezTo>
                    <a:pt x="248310" y="3806766"/>
                    <a:pt x="250437" y="3797242"/>
                    <a:pt x="255578" y="3789531"/>
                  </a:cubicBezTo>
                  <a:cubicBezTo>
                    <a:pt x="262475" y="3779185"/>
                    <a:pt x="273163" y="3771946"/>
                    <a:pt x="281955" y="3763154"/>
                  </a:cubicBezTo>
                  <a:cubicBezTo>
                    <a:pt x="327984" y="3648086"/>
                    <a:pt x="269609" y="3777279"/>
                    <a:pt x="325917" y="3692816"/>
                  </a:cubicBezTo>
                  <a:cubicBezTo>
                    <a:pt x="331058" y="3685105"/>
                    <a:pt x="328776" y="3673559"/>
                    <a:pt x="334709" y="3666439"/>
                  </a:cubicBezTo>
                  <a:cubicBezTo>
                    <a:pt x="344090" y="3655182"/>
                    <a:pt x="358850" y="3649712"/>
                    <a:pt x="369878" y="3640062"/>
                  </a:cubicBezTo>
                  <a:cubicBezTo>
                    <a:pt x="382355" y="3629145"/>
                    <a:pt x="392459" y="3615682"/>
                    <a:pt x="405047" y="3604893"/>
                  </a:cubicBezTo>
                  <a:cubicBezTo>
                    <a:pt x="418274" y="3593556"/>
                    <a:pt x="451810" y="3575267"/>
                    <a:pt x="466593" y="3569723"/>
                  </a:cubicBezTo>
                  <a:cubicBezTo>
                    <a:pt x="477908" y="3565480"/>
                    <a:pt x="490040" y="3563862"/>
                    <a:pt x="501763" y="3560931"/>
                  </a:cubicBezTo>
                  <a:cubicBezTo>
                    <a:pt x="507624" y="3552139"/>
                    <a:pt x="518688" y="3545100"/>
                    <a:pt x="519347" y="3534554"/>
                  </a:cubicBezTo>
                  <a:cubicBezTo>
                    <a:pt x="523189" y="3473073"/>
                    <a:pt x="523979" y="3421780"/>
                    <a:pt x="484178" y="3376293"/>
                  </a:cubicBezTo>
                  <a:cubicBezTo>
                    <a:pt x="474528" y="3365265"/>
                    <a:pt x="458744" y="3360868"/>
                    <a:pt x="449009" y="3349916"/>
                  </a:cubicBezTo>
                  <a:cubicBezTo>
                    <a:pt x="423603" y="3321334"/>
                    <a:pt x="418982" y="3291798"/>
                    <a:pt x="387463" y="3270785"/>
                  </a:cubicBezTo>
                  <a:cubicBezTo>
                    <a:pt x="379752" y="3265644"/>
                    <a:pt x="369878" y="3264924"/>
                    <a:pt x="361086" y="3261993"/>
                  </a:cubicBezTo>
                  <a:cubicBezTo>
                    <a:pt x="338982" y="3195686"/>
                    <a:pt x="368800" y="3277424"/>
                    <a:pt x="334709" y="3209239"/>
                  </a:cubicBezTo>
                  <a:cubicBezTo>
                    <a:pt x="326245" y="3192310"/>
                    <a:pt x="322756" y="3164588"/>
                    <a:pt x="317124" y="3147693"/>
                  </a:cubicBezTo>
                  <a:cubicBezTo>
                    <a:pt x="305895" y="3114006"/>
                    <a:pt x="297279" y="3099208"/>
                    <a:pt x="281955" y="3068562"/>
                  </a:cubicBezTo>
                  <a:cubicBezTo>
                    <a:pt x="271338" y="3026091"/>
                    <a:pt x="264370" y="3004892"/>
                    <a:pt x="264370" y="2954262"/>
                  </a:cubicBezTo>
                  <a:cubicBezTo>
                    <a:pt x="264370" y="2944994"/>
                    <a:pt x="270232" y="2936677"/>
                    <a:pt x="273163" y="2927885"/>
                  </a:cubicBezTo>
                  <a:cubicBezTo>
                    <a:pt x="255578" y="2916162"/>
                    <a:pt x="240031" y="2900565"/>
                    <a:pt x="220409" y="2892716"/>
                  </a:cubicBezTo>
                  <a:cubicBezTo>
                    <a:pt x="205755" y="2886854"/>
                    <a:pt x="190244" y="2882796"/>
                    <a:pt x="176447" y="2875131"/>
                  </a:cubicBezTo>
                  <a:cubicBezTo>
                    <a:pt x="96606" y="2830774"/>
                    <a:pt x="178744" y="2861242"/>
                    <a:pt x="114901" y="2839962"/>
                  </a:cubicBezTo>
                  <a:cubicBezTo>
                    <a:pt x="97316" y="2822377"/>
                    <a:pt x="73268" y="2809451"/>
                    <a:pt x="62147" y="2787208"/>
                  </a:cubicBezTo>
                  <a:cubicBezTo>
                    <a:pt x="39002" y="2740917"/>
                    <a:pt x="53831" y="2761307"/>
                    <a:pt x="18186" y="2725662"/>
                  </a:cubicBezTo>
                  <a:cubicBezTo>
                    <a:pt x="10837" y="2703616"/>
                    <a:pt x="-13059" y="2663398"/>
                    <a:pt x="9393" y="2637739"/>
                  </a:cubicBezTo>
                  <a:cubicBezTo>
                    <a:pt x="23310" y="2621834"/>
                    <a:pt x="43244" y="2612022"/>
                    <a:pt x="62147" y="2602570"/>
                  </a:cubicBezTo>
                  <a:cubicBezTo>
                    <a:pt x="101233" y="2583027"/>
                    <a:pt x="135462" y="2563478"/>
                    <a:pt x="176447" y="2549816"/>
                  </a:cubicBezTo>
                  <a:cubicBezTo>
                    <a:pt x="187911" y="2545995"/>
                    <a:pt x="199998" y="2544343"/>
                    <a:pt x="211617" y="2541023"/>
                  </a:cubicBezTo>
                  <a:cubicBezTo>
                    <a:pt x="220528" y="2538477"/>
                    <a:pt x="229201" y="2535162"/>
                    <a:pt x="237993" y="2532231"/>
                  </a:cubicBezTo>
                  <a:cubicBezTo>
                    <a:pt x="253985" y="2484258"/>
                    <a:pt x="251463" y="2519324"/>
                    <a:pt x="202824" y="2470685"/>
                  </a:cubicBezTo>
                  <a:cubicBezTo>
                    <a:pt x="195352" y="2463213"/>
                    <a:pt x="192348" y="2452127"/>
                    <a:pt x="185240" y="2444308"/>
                  </a:cubicBezTo>
                  <a:cubicBezTo>
                    <a:pt x="162936" y="2419773"/>
                    <a:pt x="138347" y="2397416"/>
                    <a:pt x="114901" y="2373970"/>
                  </a:cubicBezTo>
                  <a:cubicBezTo>
                    <a:pt x="106109" y="2365178"/>
                    <a:pt x="94921" y="2358255"/>
                    <a:pt x="88524" y="2347593"/>
                  </a:cubicBezTo>
                  <a:cubicBezTo>
                    <a:pt x="79732" y="2332939"/>
                    <a:pt x="72639" y="2317121"/>
                    <a:pt x="62147" y="2303631"/>
                  </a:cubicBezTo>
                  <a:cubicBezTo>
                    <a:pt x="51969" y="2290544"/>
                    <a:pt x="36925" y="2281725"/>
                    <a:pt x="26978" y="2268462"/>
                  </a:cubicBezTo>
                  <a:cubicBezTo>
                    <a:pt x="13939" y="2251077"/>
                    <a:pt x="7392" y="2227291"/>
                    <a:pt x="601" y="2206916"/>
                  </a:cubicBezTo>
                  <a:cubicBezTo>
                    <a:pt x="25843" y="2105945"/>
                    <a:pt x="-9454" y="2230379"/>
                    <a:pt x="26978" y="2145370"/>
                  </a:cubicBezTo>
                  <a:cubicBezTo>
                    <a:pt x="31738" y="2134263"/>
                    <a:pt x="32450" y="2121819"/>
                    <a:pt x="35770" y="2110200"/>
                  </a:cubicBezTo>
                  <a:cubicBezTo>
                    <a:pt x="38316" y="2101289"/>
                    <a:pt x="40912" y="2092342"/>
                    <a:pt x="44563" y="2083823"/>
                  </a:cubicBezTo>
                  <a:cubicBezTo>
                    <a:pt x="55094" y="2059251"/>
                    <a:pt x="64373" y="2043395"/>
                    <a:pt x="79732" y="2022277"/>
                  </a:cubicBezTo>
                  <a:cubicBezTo>
                    <a:pt x="101156" y="1992820"/>
                    <a:pt x="128220" y="1951098"/>
                    <a:pt x="158863" y="1925562"/>
                  </a:cubicBezTo>
                  <a:cubicBezTo>
                    <a:pt x="166981" y="1918797"/>
                    <a:pt x="176448" y="1913839"/>
                    <a:pt x="185240" y="1907977"/>
                  </a:cubicBezTo>
                  <a:cubicBezTo>
                    <a:pt x="199596" y="1886442"/>
                    <a:pt x="211617" y="1874817"/>
                    <a:pt x="211617" y="1846431"/>
                  </a:cubicBezTo>
                  <a:cubicBezTo>
                    <a:pt x="211617" y="1795546"/>
                    <a:pt x="203430" y="1812473"/>
                    <a:pt x="185240" y="1776093"/>
                  </a:cubicBezTo>
                  <a:cubicBezTo>
                    <a:pt x="181095" y="1767803"/>
                    <a:pt x="181588" y="1757427"/>
                    <a:pt x="176447" y="1749716"/>
                  </a:cubicBezTo>
                  <a:cubicBezTo>
                    <a:pt x="169550" y="1739370"/>
                    <a:pt x="157944" y="1732963"/>
                    <a:pt x="150070" y="1723339"/>
                  </a:cubicBezTo>
                  <a:cubicBezTo>
                    <a:pt x="131511" y="1700656"/>
                    <a:pt x="114901" y="1676446"/>
                    <a:pt x="97317" y="1653000"/>
                  </a:cubicBezTo>
                  <a:cubicBezTo>
                    <a:pt x="88525" y="1641277"/>
                    <a:pt x="77494" y="1630938"/>
                    <a:pt x="70940" y="1617831"/>
                  </a:cubicBezTo>
                  <a:cubicBezTo>
                    <a:pt x="48629" y="1573211"/>
                    <a:pt x="60625" y="1593567"/>
                    <a:pt x="35770" y="1556285"/>
                  </a:cubicBezTo>
                  <a:cubicBezTo>
                    <a:pt x="41632" y="1541631"/>
                    <a:pt x="42738" y="1524001"/>
                    <a:pt x="53355" y="1512323"/>
                  </a:cubicBezTo>
                  <a:cubicBezTo>
                    <a:pt x="73069" y="1490637"/>
                    <a:pt x="100247" y="1477154"/>
                    <a:pt x="123693" y="1459570"/>
                  </a:cubicBezTo>
                  <a:cubicBezTo>
                    <a:pt x="135416" y="1450778"/>
                    <a:pt x="150071" y="1444916"/>
                    <a:pt x="158863" y="1433193"/>
                  </a:cubicBezTo>
                  <a:cubicBezTo>
                    <a:pt x="191580" y="1389569"/>
                    <a:pt x="173047" y="1406151"/>
                    <a:pt x="211617" y="1380439"/>
                  </a:cubicBezTo>
                  <a:cubicBezTo>
                    <a:pt x="251927" y="1319974"/>
                    <a:pt x="226736" y="1321002"/>
                    <a:pt x="273163" y="1336477"/>
                  </a:cubicBezTo>
                  <a:cubicBezTo>
                    <a:pt x="312583" y="1362758"/>
                    <a:pt x="322624" y="1378432"/>
                    <a:pt x="387463" y="1336477"/>
                  </a:cubicBezTo>
                  <a:cubicBezTo>
                    <a:pt x="445232" y="1299097"/>
                    <a:pt x="438703" y="1266801"/>
                    <a:pt x="466593" y="1222177"/>
                  </a:cubicBezTo>
                  <a:cubicBezTo>
                    <a:pt x="520703" y="1135599"/>
                    <a:pt x="465406" y="1232551"/>
                    <a:pt x="519347" y="1160631"/>
                  </a:cubicBezTo>
                  <a:cubicBezTo>
                    <a:pt x="569897" y="1093231"/>
                    <a:pt x="521207" y="1139665"/>
                    <a:pt x="572101" y="1081500"/>
                  </a:cubicBezTo>
                  <a:cubicBezTo>
                    <a:pt x="583018" y="1069023"/>
                    <a:pt x="597092" y="1059417"/>
                    <a:pt x="607270" y="1046331"/>
                  </a:cubicBezTo>
                  <a:cubicBezTo>
                    <a:pt x="674155" y="960336"/>
                    <a:pt x="597388" y="1044558"/>
                    <a:pt x="651232" y="958408"/>
                  </a:cubicBezTo>
                  <a:cubicBezTo>
                    <a:pt x="657822" y="947864"/>
                    <a:pt x="668817" y="940823"/>
                    <a:pt x="677609" y="932031"/>
                  </a:cubicBezTo>
                  <a:cubicBezTo>
                    <a:pt x="683470" y="917377"/>
                    <a:pt x="688783" y="902492"/>
                    <a:pt x="695193" y="888070"/>
                  </a:cubicBezTo>
                  <a:cubicBezTo>
                    <a:pt x="700516" y="876093"/>
                    <a:pt x="708633" y="865334"/>
                    <a:pt x="712778" y="852900"/>
                  </a:cubicBezTo>
                  <a:cubicBezTo>
                    <a:pt x="720421" y="829973"/>
                    <a:pt x="723256" y="805661"/>
                    <a:pt x="730363" y="782562"/>
                  </a:cubicBezTo>
                  <a:cubicBezTo>
                    <a:pt x="735004" y="767477"/>
                    <a:pt x="742956" y="753573"/>
                    <a:pt x="747947" y="738600"/>
                  </a:cubicBezTo>
                  <a:cubicBezTo>
                    <a:pt x="766871" y="681827"/>
                    <a:pt x="743419" y="723413"/>
                    <a:pt x="774324" y="677054"/>
                  </a:cubicBezTo>
                  <a:cubicBezTo>
                    <a:pt x="791909" y="682916"/>
                    <a:pt x="809324" y="689313"/>
                    <a:pt x="827078" y="694639"/>
                  </a:cubicBezTo>
                  <a:cubicBezTo>
                    <a:pt x="872210" y="708179"/>
                    <a:pt x="856007" y="699672"/>
                    <a:pt x="906209" y="712223"/>
                  </a:cubicBezTo>
                  <a:cubicBezTo>
                    <a:pt x="915200" y="714471"/>
                    <a:pt x="923360" y="720137"/>
                    <a:pt x="932586" y="721016"/>
                  </a:cubicBezTo>
                  <a:cubicBezTo>
                    <a:pt x="985183" y="726025"/>
                    <a:pt x="1038093" y="726877"/>
                    <a:pt x="1090847" y="729808"/>
                  </a:cubicBezTo>
                  <a:cubicBezTo>
                    <a:pt x="1099639" y="735670"/>
                    <a:pt x="1106972" y="749956"/>
                    <a:pt x="1117224" y="747393"/>
                  </a:cubicBezTo>
                  <a:cubicBezTo>
                    <a:pt x="1126215" y="745145"/>
                    <a:pt x="1122253" y="729485"/>
                    <a:pt x="1126017" y="721016"/>
                  </a:cubicBezTo>
                  <a:cubicBezTo>
                    <a:pt x="1134002" y="703050"/>
                    <a:pt x="1144832" y="686410"/>
                    <a:pt x="1152393" y="668262"/>
                  </a:cubicBezTo>
                  <a:cubicBezTo>
                    <a:pt x="1167405" y="632232"/>
                    <a:pt x="1177050" y="573267"/>
                    <a:pt x="1205147" y="545170"/>
                  </a:cubicBezTo>
                  <a:cubicBezTo>
                    <a:pt x="1216870" y="533447"/>
                    <a:pt x="1227371" y="520357"/>
                    <a:pt x="1240317" y="510000"/>
                  </a:cubicBezTo>
                  <a:cubicBezTo>
                    <a:pt x="1256820" y="496798"/>
                    <a:pt x="1275240" y="486177"/>
                    <a:pt x="1293070" y="474831"/>
                  </a:cubicBezTo>
                  <a:cubicBezTo>
                    <a:pt x="1329415" y="451702"/>
                    <a:pt x="1340698" y="444302"/>
                    <a:pt x="1380993" y="430870"/>
                  </a:cubicBezTo>
                  <a:cubicBezTo>
                    <a:pt x="1422180" y="417141"/>
                    <a:pt x="1447483" y="420115"/>
                    <a:pt x="1495293" y="413285"/>
                  </a:cubicBezTo>
                  <a:cubicBezTo>
                    <a:pt x="1510087" y="411172"/>
                    <a:pt x="1524601" y="407424"/>
                    <a:pt x="1539255" y="404493"/>
                  </a:cubicBezTo>
                  <a:lnTo>
                    <a:pt x="1635970" y="413285"/>
                  </a:lnTo>
                  <a:cubicBezTo>
                    <a:pt x="1646778" y="418689"/>
                    <a:pt x="1633173" y="437962"/>
                    <a:pt x="1627178" y="448454"/>
                  </a:cubicBezTo>
                  <a:cubicBezTo>
                    <a:pt x="1608598" y="480970"/>
                    <a:pt x="1581436" y="481286"/>
                    <a:pt x="1548047" y="492416"/>
                  </a:cubicBezTo>
                  <a:cubicBezTo>
                    <a:pt x="1524601" y="483624"/>
                    <a:pt x="1496424" y="482675"/>
                    <a:pt x="1477709" y="466039"/>
                  </a:cubicBezTo>
                  <a:cubicBezTo>
                    <a:pt x="1466540" y="456111"/>
                    <a:pt x="1471374" y="436818"/>
                    <a:pt x="1468917" y="422077"/>
                  </a:cubicBezTo>
                  <a:cubicBezTo>
                    <a:pt x="1465510" y="401635"/>
                    <a:pt x="1463055" y="381046"/>
                    <a:pt x="1460124" y="360531"/>
                  </a:cubicBezTo>
                  <a:cubicBezTo>
                    <a:pt x="1463055" y="351739"/>
                    <a:pt x="1462364" y="340707"/>
                    <a:pt x="1468917" y="334154"/>
                  </a:cubicBezTo>
                  <a:cubicBezTo>
                    <a:pt x="1475470" y="327601"/>
                    <a:pt x="1486382" y="327908"/>
                    <a:pt x="1495293" y="325362"/>
                  </a:cubicBezTo>
                  <a:cubicBezTo>
                    <a:pt x="1524256" y="317087"/>
                    <a:pt x="1544218" y="313819"/>
                    <a:pt x="1574424" y="307777"/>
                  </a:cubicBezTo>
                  <a:cubicBezTo>
                    <a:pt x="1658950" y="257062"/>
                    <a:pt x="1575160" y="300031"/>
                    <a:pt x="1671140" y="272608"/>
                  </a:cubicBezTo>
                  <a:cubicBezTo>
                    <a:pt x="1761853" y="246690"/>
                    <a:pt x="1722348" y="240930"/>
                    <a:pt x="1820609" y="228647"/>
                  </a:cubicBezTo>
                  <a:cubicBezTo>
                    <a:pt x="1913177" y="217076"/>
                    <a:pt x="2238508" y="211682"/>
                    <a:pt x="2260224" y="211062"/>
                  </a:cubicBezTo>
                  <a:cubicBezTo>
                    <a:pt x="2251432" y="208131"/>
                    <a:pt x="2242136" y="206415"/>
                    <a:pt x="2233847" y="202270"/>
                  </a:cubicBezTo>
                  <a:cubicBezTo>
                    <a:pt x="2165670" y="168182"/>
                    <a:pt x="2247392" y="197992"/>
                    <a:pt x="2181093" y="175893"/>
                  </a:cubicBezTo>
                  <a:cubicBezTo>
                    <a:pt x="2169370" y="164170"/>
                    <a:pt x="2158512" y="151513"/>
                    <a:pt x="2145924" y="140723"/>
                  </a:cubicBezTo>
                  <a:cubicBezTo>
                    <a:pt x="2137901" y="133846"/>
                    <a:pt x="2126148" y="131390"/>
                    <a:pt x="2119547" y="123139"/>
                  </a:cubicBezTo>
                  <a:cubicBezTo>
                    <a:pt x="2113757" y="115902"/>
                    <a:pt x="2113686" y="105554"/>
                    <a:pt x="2110755" y="96762"/>
                  </a:cubicBezTo>
                  <a:cubicBezTo>
                    <a:pt x="2113686" y="87970"/>
                    <a:pt x="2112133" y="75946"/>
                    <a:pt x="2119547" y="70385"/>
                  </a:cubicBezTo>
                  <a:cubicBezTo>
                    <a:pt x="2175518" y="28407"/>
                    <a:pt x="2183709" y="44755"/>
                    <a:pt x="2242640" y="61593"/>
                  </a:cubicBezTo>
                  <a:cubicBezTo>
                    <a:pt x="2248501" y="70385"/>
                    <a:pt x="2258487" y="77547"/>
                    <a:pt x="2260224" y="87970"/>
                  </a:cubicBezTo>
                  <a:cubicBezTo>
                    <a:pt x="2261748" y="97112"/>
                    <a:pt x="2260700" y="114347"/>
                    <a:pt x="2251432" y="114347"/>
                  </a:cubicBezTo>
                  <a:cubicBezTo>
                    <a:pt x="2242164" y="114347"/>
                    <a:pt x="2245571" y="96762"/>
                    <a:pt x="2242640" y="87970"/>
                  </a:cubicBezTo>
                  <a:cubicBezTo>
                    <a:pt x="2245571" y="76247"/>
                    <a:pt x="2243568" y="61975"/>
                    <a:pt x="2251432" y="52800"/>
                  </a:cubicBezTo>
                  <a:cubicBezTo>
                    <a:pt x="2274458" y="25935"/>
                    <a:pt x="2300945" y="26516"/>
                    <a:pt x="2330563" y="17631"/>
                  </a:cubicBezTo>
                  <a:cubicBezTo>
                    <a:pt x="2395357" y="-1806"/>
                    <a:pt x="2362732" y="47"/>
                    <a:pt x="2400901" y="4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1959577" y="5168833"/>
              <a:ext cx="105714" cy="11840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1101841" y="5460647"/>
            <a:ext cx="262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</a:t>
            </a:r>
            <a:r>
              <a:rPr lang="fr-FR" sz="1400" dirty="0" smtClean="0"/>
              <a:t>aire de chromosomes homologues</a:t>
            </a:r>
            <a:endParaRPr lang="fr-FR" sz="1400" dirty="0"/>
          </a:p>
        </p:txBody>
      </p:sp>
      <p:grpSp>
        <p:nvGrpSpPr>
          <p:cNvPr id="21" name="Groupe 20"/>
          <p:cNvGrpSpPr/>
          <p:nvPr/>
        </p:nvGrpSpPr>
        <p:grpSpPr>
          <a:xfrm rot="9869108">
            <a:off x="3686905" y="4196512"/>
            <a:ext cx="779129" cy="978753"/>
            <a:chOff x="3604193" y="4658197"/>
            <a:chExt cx="823791" cy="1220969"/>
          </a:xfrm>
        </p:grpSpPr>
        <p:sp>
          <p:nvSpPr>
            <p:cNvPr id="18" name="Forme libre 17"/>
            <p:cNvSpPr/>
            <p:nvPr/>
          </p:nvSpPr>
          <p:spPr>
            <a:xfrm>
              <a:off x="3629331" y="4706577"/>
              <a:ext cx="654637" cy="1169174"/>
            </a:xfrm>
            <a:custGeom>
              <a:avLst/>
              <a:gdLst>
                <a:gd name="connsiteX0" fmla="*/ 827078 w 2400901"/>
                <a:gd name="connsiteY0" fmla="*/ 4185185 h 4185185"/>
                <a:gd name="connsiteX1" fmla="*/ 739155 w 2400901"/>
                <a:gd name="connsiteY1" fmla="*/ 4141223 h 4185185"/>
                <a:gd name="connsiteX2" fmla="*/ 607270 w 2400901"/>
                <a:gd name="connsiteY2" fmla="*/ 4123639 h 4185185"/>
                <a:gd name="connsiteX3" fmla="*/ 580893 w 2400901"/>
                <a:gd name="connsiteY3" fmla="*/ 4106054 h 4185185"/>
                <a:gd name="connsiteX4" fmla="*/ 528140 w 2400901"/>
                <a:gd name="connsiteY4" fmla="*/ 4097262 h 4185185"/>
                <a:gd name="connsiteX5" fmla="*/ 501763 w 2400901"/>
                <a:gd name="connsiteY5" fmla="*/ 4088470 h 4185185"/>
                <a:gd name="connsiteX6" fmla="*/ 475386 w 2400901"/>
                <a:gd name="connsiteY6" fmla="*/ 4070885 h 4185185"/>
                <a:gd name="connsiteX7" fmla="*/ 449009 w 2400901"/>
                <a:gd name="connsiteY7" fmla="*/ 4062093 h 4185185"/>
                <a:gd name="connsiteX8" fmla="*/ 413840 w 2400901"/>
                <a:gd name="connsiteY8" fmla="*/ 4009339 h 4185185"/>
                <a:gd name="connsiteX9" fmla="*/ 422632 w 2400901"/>
                <a:gd name="connsiteY9" fmla="*/ 3947793 h 4185185"/>
                <a:gd name="connsiteX10" fmla="*/ 457801 w 2400901"/>
                <a:gd name="connsiteY10" fmla="*/ 3939000 h 4185185"/>
                <a:gd name="connsiteX11" fmla="*/ 563309 w 2400901"/>
                <a:gd name="connsiteY11" fmla="*/ 3947793 h 4185185"/>
                <a:gd name="connsiteX12" fmla="*/ 563309 w 2400901"/>
                <a:gd name="connsiteY12" fmla="*/ 4018131 h 4185185"/>
                <a:gd name="connsiteX13" fmla="*/ 536932 w 2400901"/>
                <a:gd name="connsiteY13" fmla="*/ 4035716 h 4185185"/>
                <a:gd name="connsiteX14" fmla="*/ 431424 w 2400901"/>
                <a:gd name="connsiteY14" fmla="*/ 4018131 h 4185185"/>
                <a:gd name="connsiteX15" fmla="*/ 378670 w 2400901"/>
                <a:gd name="connsiteY15" fmla="*/ 4000547 h 4185185"/>
                <a:gd name="connsiteX16" fmla="*/ 308332 w 2400901"/>
                <a:gd name="connsiteY16" fmla="*/ 3974170 h 4185185"/>
                <a:gd name="connsiteX17" fmla="*/ 246786 w 2400901"/>
                <a:gd name="connsiteY17" fmla="*/ 3921416 h 4185185"/>
                <a:gd name="connsiteX18" fmla="*/ 237993 w 2400901"/>
                <a:gd name="connsiteY18" fmla="*/ 3895039 h 4185185"/>
                <a:gd name="connsiteX19" fmla="*/ 246786 w 2400901"/>
                <a:gd name="connsiteY19" fmla="*/ 3815908 h 4185185"/>
                <a:gd name="connsiteX20" fmla="*/ 255578 w 2400901"/>
                <a:gd name="connsiteY20" fmla="*/ 3789531 h 4185185"/>
                <a:gd name="connsiteX21" fmla="*/ 281955 w 2400901"/>
                <a:gd name="connsiteY21" fmla="*/ 3763154 h 4185185"/>
                <a:gd name="connsiteX22" fmla="*/ 325917 w 2400901"/>
                <a:gd name="connsiteY22" fmla="*/ 3692816 h 4185185"/>
                <a:gd name="connsiteX23" fmla="*/ 334709 w 2400901"/>
                <a:gd name="connsiteY23" fmla="*/ 3666439 h 4185185"/>
                <a:gd name="connsiteX24" fmla="*/ 369878 w 2400901"/>
                <a:gd name="connsiteY24" fmla="*/ 3640062 h 4185185"/>
                <a:gd name="connsiteX25" fmla="*/ 405047 w 2400901"/>
                <a:gd name="connsiteY25" fmla="*/ 3604893 h 4185185"/>
                <a:gd name="connsiteX26" fmla="*/ 466593 w 2400901"/>
                <a:gd name="connsiteY26" fmla="*/ 3569723 h 4185185"/>
                <a:gd name="connsiteX27" fmla="*/ 501763 w 2400901"/>
                <a:gd name="connsiteY27" fmla="*/ 3560931 h 4185185"/>
                <a:gd name="connsiteX28" fmla="*/ 519347 w 2400901"/>
                <a:gd name="connsiteY28" fmla="*/ 3534554 h 4185185"/>
                <a:gd name="connsiteX29" fmla="*/ 484178 w 2400901"/>
                <a:gd name="connsiteY29" fmla="*/ 3376293 h 4185185"/>
                <a:gd name="connsiteX30" fmla="*/ 449009 w 2400901"/>
                <a:gd name="connsiteY30" fmla="*/ 3349916 h 4185185"/>
                <a:gd name="connsiteX31" fmla="*/ 387463 w 2400901"/>
                <a:gd name="connsiteY31" fmla="*/ 3270785 h 4185185"/>
                <a:gd name="connsiteX32" fmla="*/ 361086 w 2400901"/>
                <a:gd name="connsiteY32" fmla="*/ 3261993 h 4185185"/>
                <a:gd name="connsiteX33" fmla="*/ 334709 w 2400901"/>
                <a:gd name="connsiteY33" fmla="*/ 3209239 h 4185185"/>
                <a:gd name="connsiteX34" fmla="*/ 317124 w 2400901"/>
                <a:gd name="connsiteY34" fmla="*/ 3147693 h 4185185"/>
                <a:gd name="connsiteX35" fmla="*/ 281955 w 2400901"/>
                <a:gd name="connsiteY35" fmla="*/ 3068562 h 4185185"/>
                <a:gd name="connsiteX36" fmla="*/ 264370 w 2400901"/>
                <a:gd name="connsiteY36" fmla="*/ 2954262 h 4185185"/>
                <a:gd name="connsiteX37" fmla="*/ 273163 w 2400901"/>
                <a:gd name="connsiteY37" fmla="*/ 2927885 h 4185185"/>
                <a:gd name="connsiteX38" fmla="*/ 220409 w 2400901"/>
                <a:gd name="connsiteY38" fmla="*/ 2892716 h 4185185"/>
                <a:gd name="connsiteX39" fmla="*/ 176447 w 2400901"/>
                <a:gd name="connsiteY39" fmla="*/ 2875131 h 4185185"/>
                <a:gd name="connsiteX40" fmla="*/ 114901 w 2400901"/>
                <a:gd name="connsiteY40" fmla="*/ 2839962 h 4185185"/>
                <a:gd name="connsiteX41" fmla="*/ 62147 w 2400901"/>
                <a:gd name="connsiteY41" fmla="*/ 2787208 h 4185185"/>
                <a:gd name="connsiteX42" fmla="*/ 18186 w 2400901"/>
                <a:gd name="connsiteY42" fmla="*/ 2725662 h 4185185"/>
                <a:gd name="connsiteX43" fmla="*/ 9393 w 2400901"/>
                <a:gd name="connsiteY43" fmla="*/ 2637739 h 4185185"/>
                <a:gd name="connsiteX44" fmla="*/ 62147 w 2400901"/>
                <a:gd name="connsiteY44" fmla="*/ 2602570 h 4185185"/>
                <a:gd name="connsiteX45" fmla="*/ 176447 w 2400901"/>
                <a:gd name="connsiteY45" fmla="*/ 2549816 h 4185185"/>
                <a:gd name="connsiteX46" fmla="*/ 211617 w 2400901"/>
                <a:gd name="connsiteY46" fmla="*/ 2541023 h 4185185"/>
                <a:gd name="connsiteX47" fmla="*/ 237993 w 2400901"/>
                <a:gd name="connsiteY47" fmla="*/ 2532231 h 4185185"/>
                <a:gd name="connsiteX48" fmla="*/ 202824 w 2400901"/>
                <a:gd name="connsiteY48" fmla="*/ 2470685 h 4185185"/>
                <a:gd name="connsiteX49" fmla="*/ 185240 w 2400901"/>
                <a:gd name="connsiteY49" fmla="*/ 2444308 h 4185185"/>
                <a:gd name="connsiteX50" fmla="*/ 114901 w 2400901"/>
                <a:gd name="connsiteY50" fmla="*/ 2373970 h 4185185"/>
                <a:gd name="connsiteX51" fmla="*/ 88524 w 2400901"/>
                <a:gd name="connsiteY51" fmla="*/ 2347593 h 4185185"/>
                <a:gd name="connsiteX52" fmla="*/ 62147 w 2400901"/>
                <a:gd name="connsiteY52" fmla="*/ 2303631 h 4185185"/>
                <a:gd name="connsiteX53" fmla="*/ 26978 w 2400901"/>
                <a:gd name="connsiteY53" fmla="*/ 2268462 h 4185185"/>
                <a:gd name="connsiteX54" fmla="*/ 601 w 2400901"/>
                <a:gd name="connsiteY54" fmla="*/ 2206916 h 4185185"/>
                <a:gd name="connsiteX55" fmla="*/ 26978 w 2400901"/>
                <a:gd name="connsiteY55" fmla="*/ 2145370 h 4185185"/>
                <a:gd name="connsiteX56" fmla="*/ 35770 w 2400901"/>
                <a:gd name="connsiteY56" fmla="*/ 2110200 h 4185185"/>
                <a:gd name="connsiteX57" fmla="*/ 44563 w 2400901"/>
                <a:gd name="connsiteY57" fmla="*/ 2083823 h 4185185"/>
                <a:gd name="connsiteX58" fmla="*/ 79732 w 2400901"/>
                <a:gd name="connsiteY58" fmla="*/ 2022277 h 4185185"/>
                <a:gd name="connsiteX59" fmla="*/ 158863 w 2400901"/>
                <a:gd name="connsiteY59" fmla="*/ 1925562 h 4185185"/>
                <a:gd name="connsiteX60" fmla="*/ 185240 w 2400901"/>
                <a:gd name="connsiteY60" fmla="*/ 1907977 h 4185185"/>
                <a:gd name="connsiteX61" fmla="*/ 211617 w 2400901"/>
                <a:gd name="connsiteY61" fmla="*/ 1846431 h 4185185"/>
                <a:gd name="connsiteX62" fmla="*/ 185240 w 2400901"/>
                <a:gd name="connsiteY62" fmla="*/ 1776093 h 4185185"/>
                <a:gd name="connsiteX63" fmla="*/ 176447 w 2400901"/>
                <a:gd name="connsiteY63" fmla="*/ 1749716 h 4185185"/>
                <a:gd name="connsiteX64" fmla="*/ 150070 w 2400901"/>
                <a:gd name="connsiteY64" fmla="*/ 1723339 h 4185185"/>
                <a:gd name="connsiteX65" fmla="*/ 97317 w 2400901"/>
                <a:gd name="connsiteY65" fmla="*/ 1653000 h 4185185"/>
                <a:gd name="connsiteX66" fmla="*/ 70940 w 2400901"/>
                <a:gd name="connsiteY66" fmla="*/ 1617831 h 4185185"/>
                <a:gd name="connsiteX67" fmla="*/ 35770 w 2400901"/>
                <a:gd name="connsiteY67" fmla="*/ 1556285 h 4185185"/>
                <a:gd name="connsiteX68" fmla="*/ 53355 w 2400901"/>
                <a:gd name="connsiteY68" fmla="*/ 1512323 h 4185185"/>
                <a:gd name="connsiteX69" fmla="*/ 123693 w 2400901"/>
                <a:gd name="connsiteY69" fmla="*/ 1459570 h 4185185"/>
                <a:gd name="connsiteX70" fmla="*/ 158863 w 2400901"/>
                <a:gd name="connsiteY70" fmla="*/ 1433193 h 4185185"/>
                <a:gd name="connsiteX71" fmla="*/ 211617 w 2400901"/>
                <a:gd name="connsiteY71" fmla="*/ 1380439 h 4185185"/>
                <a:gd name="connsiteX72" fmla="*/ 273163 w 2400901"/>
                <a:gd name="connsiteY72" fmla="*/ 1336477 h 4185185"/>
                <a:gd name="connsiteX73" fmla="*/ 387463 w 2400901"/>
                <a:gd name="connsiteY73" fmla="*/ 1336477 h 4185185"/>
                <a:gd name="connsiteX74" fmla="*/ 466593 w 2400901"/>
                <a:gd name="connsiteY74" fmla="*/ 1222177 h 4185185"/>
                <a:gd name="connsiteX75" fmla="*/ 519347 w 2400901"/>
                <a:gd name="connsiteY75" fmla="*/ 1160631 h 4185185"/>
                <a:gd name="connsiteX76" fmla="*/ 572101 w 2400901"/>
                <a:gd name="connsiteY76" fmla="*/ 1081500 h 4185185"/>
                <a:gd name="connsiteX77" fmla="*/ 607270 w 2400901"/>
                <a:gd name="connsiteY77" fmla="*/ 1046331 h 4185185"/>
                <a:gd name="connsiteX78" fmla="*/ 651232 w 2400901"/>
                <a:gd name="connsiteY78" fmla="*/ 958408 h 4185185"/>
                <a:gd name="connsiteX79" fmla="*/ 677609 w 2400901"/>
                <a:gd name="connsiteY79" fmla="*/ 932031 h 4185185"/>
                <a:gd name="connsiteX80" fmla="*/ 695193 w 2400901"/>
                <a:gd name="connsiteY80" fmla="*/ 888070 h 4185185"/>
                <a:gd name="connsiteX81" fmla="*/ 712778 w 2400901"/>
                <a:gd name="connsiteY81" fmla="*/ 852900 h 4185185"/>
                <a:gd name="connsiteX82" fmla="*/ 730363 w 2400901"/>
                <a:gd name="connsiteY82" fmla="*/ 782562 h 4185185"/>
                <a:gd name="connsiteX83" fmla="*/ 747947 w 2400901"/>
                <a:gd name="connsiteY83" fmla="*/ 738600 h 4185185"/>
                <a:gd name="connsiteX84" fmla="*/ 774324 w 2400901"/>
                <a:gd name="connsiteY84" fmla="*/ 677054 h 4185185"/>
                <a:gd name="connsiteX85" fmla="*/ 827078 w 2400901"/>
                <a:gd name="connsiteY85" fmla="*/ 694639 h 4185185"/>
                <a:gd name="connsiteX86" fmla="*/ 906209 w 2400901"/>
                <a:gd name="connsiteY86" fmla="*/ 712223 h 4185185"/>
                <a:gd name="connsiteX87" fmla="*/ 932586 w 2400901"/>
                <a:gd name="connsiteY87" fmla="*/ 721016 h 4185185"/>
                <a:gd name="connsiteX88" fmla="*/ 1090847 w 2400901"/>
                <a:gd name="connsiteY88" fmla="*/ 729808 h 4185185"/>
                <a:gd name="connsiteX89" fmla="*/ 1117224 w 2400901"/>
                <a:gd name="connsiteY89" fmla="*/ 747393 h 4185185"/>
                <a:gd name="connsiteX90" fmla="*/ 1126017 w 2400901"/>
                <a:gd name="connsiteY90" fmla="*/ 721016 h 4185185"/>
                <a:gd name="connsiteX91" fmla="*/ 1152393 w 2400901"/>
                <a:gd name="connsiteY91" fmla="*/ 668262 h 4185185"/>
                <a:gd name="connsiteX92" fmla="*/ 1205147 w 2400901"/>
                <a:gd name="connsiteY92" fmla="*/ 545170 h 4185185"/>
                <a:gd name="connsiteX93" fmla="*/ 1240317 w 2400901"/>
                <a:gd name="connsiteY93" fmla="*/ 510000 h 4185185"/>
                <a:gd name="connsiteX94" fmla="*/ 1293070 w 2400901"/>
                <a:gd name="connsiteY94" fmla="*/ 474831 h 4185185"/>
                <a:gd name="connsiteX95" fmla="*/ 1380993 w 2400901"/>
                <a:gd name="connsiteY95" fmla="*/ 430870 h 4185185"/>
                <a:gd name="connsiteX96" fmla="*/ 1495293 w 2400901"/>
                <a:gd name="connsiteY96" fmla="*/ 413285 h 4185185"/>
                <a:gd name="connsiteX97" fmla="*/ 1539255 w 2400901"/>
                <a:gd name="connsiteY97" fmla="*/ 404493 h 4185185"/>
                <a:gd name="connsiteX98" fmla="*/ 1635970 w 2400901"/>
                <a:gd name="connsiteY98" fmla="*/ 413285 h 4185185"/>
                <a:gd name="connsiteX99" fmla="*/ 1627178 w 2400901"/>
                <a:gd name="connsiteY99" fmla="*/ 448454 h 4185185"/>
                <a:gd name="connsiteX100" fmla="*/ 1548047 w 2400901"/>
                <a:gd name="connsiteY100" fmla="*/ 492416 h 4185185"/>
                <a:gd name="connsiteX101" fmla="*/ 1477709 w 2400901"/>
                <a:gd name="connsiteY101" fmla="*/ 466039 h 4185185"/>
                <a:gd name="connsiteX102" fmla="*/ 1468917 w 2400901"/>
                <a:gd name="connsiteY102" fmla="*/ 422077 h 4185185"/>
                <a:gd name="connsiteX103" fmla="*/ 1460124 w 2400901"/>
                <a:gd name="connsiteY103" fmla="*/ 360531 h 4185185"/>
                <a:gd name="connsiteX104" fmla="*/ 1468917 w 2400901"/>
                <a:gd name="connsiteY104" fmla="*/ 334154 h 4185185"/>
                <a:gd name="connsiteX105" fmla="*/ 1495293 w 2400901"/>
                <a:gd name="connsiteY105" fmla="*/ 325362 h 4185185"/>
                <a:gd name="connsiteX106" fmla="*/ 1574424 w 2400901"/>
                <a:gd name="connsiteY106" fmla="*/ 307777 h 4185185"/>
                <a:gd name="connsiteX107" fmla="*/ 1671140 w 2400901"/>
                <a:gd name="connsiteY107" fmla="*/ 272608 h 4185185"/>
                <a:gd name="connsiteX108" fmla="*/ 1820609 w 2400901"/>
                <a:gd name="connsiteY108" fmla="*/ 228647 h 4185185"/>
                <a:gd name="connsiteX109" fmla="*/ 2260224 w 2400901"/>
                <a:gd name="connsiteY109" fmla="*/ 211062 h 4185185"/>
                <a:gd name="connsiteX110" fmla="*/ 2233847 w 2400901"/>
                <a:gd name="connsiteY110" fmla="*/ 202270 h 4185185"/>
                <a:gd name="connsiteX111" fmla="*/ 2181093 w 2400901"/>
                <a:gd name="connsiteY111" fmla="*/ 175893 h 4185185"/>
                <a:gd name="connsiteX112" fmla="*/ 2145924 w 2400901"/>
                <a:gd name="connsiteY112" fmla="*/ 140723 h 4185185"/>
                <a:gd name="connsiteX113" fmla="*/ 2119547 w 2400901"/>
                <a:gd name="connsiteY113" fmla="*/ 123139 h 4185185"/>
                <a:gd name="connsiteX114" fmla="*/ 2110755 w 2400901"/>
                <a:gd name="connsiteY114" fmla="*/ 96762 h 4185185"/>
                <a:gd name="connsiteX115" fmla="*/ 2119547 w 2400901"/>
                <a:gd name="connsiteY115" fmla="*/ 70385 h 4185185"/>
                <a:gd name="connsiteX116" fmla="*/ 2242640 w 2400901"/>
                <a:gd name="connsiteY116" fmla="*/ 61593 h 4185185"/>
                <a:gd name="connsiteX117" fmla="*/ 2260224 w 2400901"/>
                <a:gd name="connsiteY117" fmla="*/ 87970 h 4185185"/>
                <a:gd name="connsiteX118" fmla="*/ 2251432 w 2400901"/>
                <a:gd name="connsiteY118" fmla="*/ 114347 h 4185185"/>
                <a:gd name="connsiteX119" fmla="*/ 2242640 w 2400901"/>
                <a:gd name="connsiteY119" fmla="*/ 87970 h 4185185"/>
                <a:gd name="connsiteX120" fmla="*/ 2251432 w 2400901"/>
                <a:gd name="connsiteY120" fmla="*/ 52800 h 4185185"/>
                <a:gd name="connsiteX121" fmla="*/ 2330563 w 2400901"/>
                <a:gd name="connsiteY121" fmla="*/ 17631 h 4185185"/>
                <a:gd name="connsiteX122" fmla="*/ 2400901 w 2400901"/>
                <a:gd name="connsiteY122" fmla="*/ 47 h 4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400901" h="4185185">
                  <a:moveTo>
                    <a:pt x="827078" y="4185185"/>
                  </a:moveTo>
                  <a:cubicBezTo>
                    <a:pt x="791177" y="4163644"/>
                    <a:pt x="779040" y="4153188"/>
                    <a:pt x="739155" y="4141223"/>
                  </a:cubicBezTo>
                  <a:cubicBezTo>
                    <a:pt x="702735" y="4130297"/>
                    <a:pt x="638274" y="4126739"/>
                    <a:pt x="607270" y="4123639"/>
                  </a:cubicBezTo>
                  <a:cubicBezTo>
                    <a:pt x="598478" y="4117777"/>
                    <a:pt x="590918" y="4109396"/>
                    <a:pt x="580893" y="4106054"/>
                  </a:cubicBezTo>
                  <a:cubicBezTo>
                    <a:pt x="563981" y="4100417"/>
                    <a:pt x="545542" y="4101129"/>
                    <a:pt x="528140" y="4097262"/>
                  </a:cubicBezTo>
                  <a:cubicBezTo>
                    <a:pt x="519093" y="4095252"/>
                    <a:pt x="510555" y="4091401"/>
                    <a:pt x="501763" y="4088470"/>
                  </a:cubicBezTo>
                  <a:cubicBezTo>
                    <a:pt x="492971" y="4082608"/>
                    <a:pt x="484838" y="4075611"/>
                    <a:pt x="475386" y="4070885"/>
                  </a:cubicBezTo>
                  <a:cubicBezTo>
                    <a:pt x="467097" y="4066740"/>
                    <a:pt x="455562" y="4068646"/>
                    <a:pt x="449009" y="4062093"/>
                  </a:cubicBezTo>
                  <a:cubicBezTo>
                    <a:pt x="434065" y="4047149"/>
                    <a:pt x="413840" y="4009339"/>
                    <a:pt x="413840" y="4009339"/>
                  </a:cubicBezTo>
                  <a:cubicBezTo>
                    <a:pt x="416771" y="3988824"/>
                    <a:pt x="411649" y="3965367"/>
                    <a:pt x="422632" y="3947793"/>
                  </a:cubicBezTo>
                  <a:cubicBezTo>
                    <a:pt x="429036" y="3937546"/>
                    <a:pt x="445717" y="3939000"/>
                    <a:pt x="457801" y="3939000"/>
                  </a:cubicBezTo>
                  <a:cubicBezTo>
                    <a:pt x="493092" y="3939000"/>
                    <a:pt x="528140" y="3944862"/>
                    <a:pt x="563309" y="3947793"/>
                  </a:cubicBezTo>
                  <a:cubicBezTo>
                    <a:pt x="572324" y="3974840"/>
                    <a:pt x="581178" y="3986861"/>
                    <a:pt x="563309" y="4018131"/>
                  </a:cubicBezTo>
                  <a:cubicBezTo>
                    <a:pt x="558066" y="4027306"/>
                    <a:pt x="545724" y="4029854"/>
                    <a:pt x="536932" y="4035716"/>
                  </a:cubicBezTo>
                  <a:cubicBezTo>
                    <a:pt x="501763" y="4029854"/>
                    <a:pt x="466229" y="4025865"/>
                    <a:pt x="431424" y="4018131"/>
                  </a:cubicBezTo>
                  <a:cubicBezTo>
                    <a:pt x="413330" y="4014110"/>
                    <a:pt x="396090" y="4006881"/>
                    <a:pt x="378670" y="4000547"/>
                  </a:cubicBezTo>
                  <a:cubicBezTo>
                    <a:pt x="263024" y="3958494"/>
                    <a:pt x="386724" y="4000300"/>
                    <a:pt x="308332" y="3974170"/>
                  </a:cubicBezTo>
                  <a:cubicBezTo>
                    <a:pt x="292080" y="3961981"/>
                    <a:pt x="259032" y="3939785"/>
                    <a:pt x="246786" y="3921416"/>
                  </a:cubicBezTo>
                  <a:cubicBezTo>
                    <a:pt x="241645" y="3913705"/>
                    <a:pt x="240924" y="3903831"/>
                    <a:pt x="237993" y="3895039"/>
                  </a:cubicBezTo>
                  <a:cubicBezTo>
                    <a:pt x="240924" y="3868662"/>
                    <a:pt x="242423" y="3842086"/>
                    <a:pt x="246786" y="3815908"/>
                  </a:cubicBezTo>
                  <a:cubicBezTo>
                    <a:pt x="248310" y="3806766"/>
                    <a:pt x="250437" y="3797242"/>
                    <a:pt x="255578" y="3789531"/>
                  </a:cubicBezTo>
                  <a:cubicBezTo>
                    <a:pt x="262475" y="3779185"/>
                    <a:pt x="273163" y="3771946"/>
                    <a:pt x="281955" y="3763154"/>
                  </a:cubicBezTo>
                  <a:cubicBezTo>
                    <a:pt x="327984" y="3648086"/>
                    <a:pt x="269609" y="3777279"/>
                    <a:pt x="325917" y="3692816"/>
                  </a:cubicBezTo>
                  <a:cubicBezTo>
                    <a:pt x="331058" y="3685105"/>
                    <a:pt x="328776" y="3673559"/>
                    <a:pt x="334709" y="3666439"/>
                  </a:cubicBezTo>
                  <a:cubicBezTo>
                    <a:pt x="344090" y="3655182"/>
                    <a:pt x="358850" y="3649712"/>
                    <a:pt x="369878" y="3640062"/>
                  </a:cubicBezTo>
                  <a:cubicBezTo>
                    <a:pt x="382355" y="3629145"/>
                    <a:pt x="392459" y="3615682"/>
                    <a:pt x="405047" y="3604893"/>
                  </a:cubicBezTo>
                  <a:cubicBezTo>
                    <a:pt x="418274" y="3593556"/>
                    <a:pt x="451810" y="3575267"/>
                    <a:pt x="466593" y="3569723"/>
                  </a:cubicBezTo>
                  <a:cubicBezTo>
                    <a:pt x="477908" y="3565480"/>
                    <a:pt x="490040" y="3563862"/>
                    <a:pt x="501763" y="3560931"/>
                  </a:cubicBezTo>
                  <a:cubicBezTo>
                    <a:pt x="507624" y="3552139"/>
                    <a:pt x="518688" y="3545100"/>
                    <a:pt x="519347" y="3534554"/>
                  </a:cubicBezTo>
                  <a:cubicBezTo>
                    <a:pt x="523189" y="3473073"/>
                    <a:pt x="523979" y="3421780"/>
                    <a:pt x="484178" y="3376293"/>
                  </a:cubicBezTo>
                  <a:cubicBezTo>
                    <a:pt x="474528" y="3365265"/>
                    <a:pt x="458744" y="3360868"/>
                    <a:pt x="449009" y="3349916"/>
                  </a:cubicBezTo>
                  <a:cubicBezTo>
                    <a:pt x="423603" y="3321334"/>
                    <a:pt x="418982" y="3291798"/>
                    <a:pt x="387463" y="3270785"/>
                  </a:cubicBezTo>
                  <a:cubicBezTo>
                    <a:pt x="379752" y="3265644"/>
                    <a:pt x="369878" y="3264924"/>
                    <a:pt x="361086" y="3261993"/>
                  </a:cubicBezTo>
                  <a:cubicBezTo>
                    <a:pt x="338982" y="3195686"/>
                    <a:pt x="368800" y="3277424"/>
                    <a:pt x="334709" y="3209239"/>
                  </a:cubicBezTo>
                  <a:cubicBezTo>
                    <a:pt x="326245" y="3192310"/>
                    <a:pt x="322756" y="3164588"/>
                    <a:pt x="317124" y="3147693"/>
                  </a:cubicBezTo>
                  <a:cubicBezTo>
                    <a:pt x="305895" y="3114006"/>
                    <a:pt x="297279" y="3099208"/>
                    <a:pt x="281955" y="3068562"/>
                  </a:cubicBezTo>
                  <a:cubicBezTo>
                    <a:pt x="271338" y="3026091"/>
                    <a:pt x="264370" y="3004892"/>
                    <a:pt x="264370" y="2954262"/>
                  </a:cubicBezTo>
                  <a:cubicBezTo>
                    <a:pt x="264370" y="2944994"/>
                    <a:pt x="270232" y="2936677"/>
                    <a:pt x="273163" y="2927885"/>
                  </a:cubicBezTo>
                  <a:cubicBezTo>
                    <a:pt x="255578" y="2916162"/>
                    <a:pt x="240031" y="2900565"/>
                    <a:pt x="220409" y="2892716"/>
                  </a:cubicBezTo>
                  <a:cubicBezTo>
                    <a:pt x="205755" y="2886854"/>
                    <a:pt x="190244" y="2882796"/>
                    <a:pt x="176447" y="2875131"/>
                  </a:cubicBezTo>
                  <a:cubicBezTo>
                    <a:pt x="96606" y="2830774"/>
                    <a:pt x="178744" y="2861242"/>
                    <a:pt x="114901" y="2839962"/>
                  </a:cubicBezTo>
                  <a:cubicBezTo>
                    <a:pt x="97316" y="2822377"/>
                    <a:pt x="73268" y="2809451"/>
                    <a:pt x="62147" y="2787208"/>
                  </a:cubicBezTo>
                  <a:cubicBezTo>
                    <a:pt x="39002" y="2740917"/>
                    <a:pt x="53831" y="2761307"/>
                    <a:pt x="18186" y="2725662"/>
                  </a:cubicBezTo>
                  <a:cubicBezTo>
                    <a:pt x="10837" y="2703616"/>
                    <a:pt x="-13059" y="2663398"/>
                    <a:pt x="9393" y="2637739"/>
                  </a:cubicBezTo>
                  <a:cubicBezTo>
                    <a:pt x="23310" y="2621834"/>
                    <a:pt x="43244" y="2612022"/>
                    <a:pt x="62147" y="2602570"/>
                  </a:cubicBezTo>
                  <a:cubicBezTo>
                    <a:pt x="101233" y="2583027"/>
                    <a:pt x="135462" y="2563478"/>
                    <a:pt x="176447" y="2549816"/>
                  </a:cubicBezTo>
                  <a:cubicBezTo>
                    <a:pt x="187911" y="2545995"/>
                    <a:pt x="199998" y="2544343"/>
                    <a:pt x="211617" y="2541023"/>
                  </a:cubicBezTo>
                  <a:cubicBezTo>
                    <a:pt x="220528" y="2538477"/>
                    <a:pt x="229201" y="2535162"/>
                    <a:pt x="237993" y="2532231"/>
                  </a:cubicBezTo>
                  <a:cubicBezTo>
                    <a:pt x="253985" y="2484258"/>
                    <a:pt x="251463" y="2519324"/>
                    <a:pt x="202824" y="2470685"/>
                  </a:cubicBezTo>
                  <a:cubicBezTo>
                    <a:pt x="195352" y="2463213"/>
                    <a:pt x="192348" y="2452127"/>
                    <a:pt x="185240" y="2444308"/>
                  </a:cubicBezTo>
                  <a:cubicBezTo>
                    <a:pt x="162936" y="2419773"/>
                    <a:pt x="138347" y="2397416"/>
                    <a:pt x="114901" y="2373970"/>
                  </a:cubicBezTo>
                  <a:cubicBezTo>
                    <a:pt x="106109" y="2365178"/>
                    <a:pt x="94921" y="2358255"/>
                    <a:pt x="88524" y="2347593"/>
                  </a:cubicBezTo>
                  <a:cubicBezTo>
                    <a:pt x="79732" y="2332939"/>
                    <a:pt x="72639" y="2317121"/>
                    <a:pt x="62147" y="2303631"/>
                  </a:cubicBezTo>
                  <a:cubicBezTo>
                    <a:pt x="51969" y="2290544"/>
                    <a:pt x="36925" y="2281725"/>
                    <a:pt x="26978" y="2268462"/>
                  </a:cubicBezTo>
                  <a:cubicBezTo>
                    <a:pt x="13939" y="2251077"/>
                    <a:pt x="7392" y="2227291"/>
                    <a:pt x="601" y="2206916"/>
                  </a:cubicBezTo>
                  <a:cubicBezTo>
                    <a:pt x="25843" y="2105945"/>
                    <a:pt x="-9454" y="2230379"/>
                    <a:pt x="26978" y="2145370"/>
                  </a:cubicBezTo>
                  <a:cubicBezTo>
                    <a:pt x="31738" y="2134263"/>
                    <a:pt x="32450" y="2121819"/>
                    <a:pt x="35770" y="2110200"/>
                  </a:cubicBezTo>
                  <a:cubicBezTo>
                    <a:pt x="38316" y="2101289"/>
                    <a:pt x="40912" y="2092342"/>
                    <a:pt x="44563" y="2083823"/>
                  </a:cubicBezTo>
                  <a:cubicBezTo>
                    <a:pt x="55094" y="2059251"/>
                    <a:pt x="64373" y="2043395"/>
                    <a:pt x="79732" y="2022277"/>
                  </a:cubicBezTo>
                  <a:cubicBezTo>
                    <a:pt x="101156" y="1992820"/>
                    <a:pt x="128220" y="1951098"/>
                    <a:pt x="158863" y="1925562"/>
                  </a:cubicBezTo>
                  <a:cubicBezTo>
                    <a:pt x="166981" y="1918797"/>
                    <a:pt x="176448" y="1913839"/>
                    <a:pt x="185240" y="1907977"/>
                  </a:cubicBezTo>
                  <a:cubicBezTo>
                    <a:pt x="199596" y="1886442"/>
                    <a:pt x="211617" y="1874817"/>
                    <a:pt x="211617" y="1846431"/>
                  </a:cubicBezTo>
                  <a:cubicBezTo>
                    <a:pt x="211617" y="1795546"/>
                    <a:pt x="203430" y="1812473"/>
                    <a:pt x="185240" y="1776093"/>
                  </a:cubicBezTo>
                  <a:cubicBezTo>
                    <a:pt x="181095" y="1767803"/>
                    <a:pt x="181588" y="1757427"/>
                    <a:pt x="176447" y="1749716"/>
                  </a:cubicBezTo>
                  <a:cubicBezTo>
                    <a:pt x="169550" y="1739370"/>
                    <a:pt x="157944" y="1732963"/>
                    <a:pt x="150070" y="1723339"/>
                  </a:cubicBezTo>
                  <a:cubicBezTo>
                    <a:pt x="131511" y="1700656"/>
                    <a:pt x="114901" y="1676446"/>
                    <a:pt x="97317" y="1653000"/>
                  </a:cubicBezTo>
                  <a:cubicBezTo>
                    <a:pt x="88525" y="1641277"/>
                    <a:pt x="77494" y="1630938"/>
                    <a:pt x="70940" y="1617831"/>
                  </a:cubicBezTo>
                  <a:cubicBezTo>
                    <a:pt x="48629" y="1573211"/>
                    <a:pt x="60625" y="1593567"/>
                    <a:pt x="35770" y="1556285"/>
                  </a:cubicBezTo>
                  <a:cubicBezTo>
                    <a:pt x="41632" y="1541631"/>
                    <a:pt x="42738" y="1524001"/>
                    <a:pt x="53355" y="1512323"/>
                  </a:cubicBezTo>
                  <a:cubicBezTo>
                    <a:pt x="73069" y="1490637"/>
                    <a:pt x="100247" y="1477154"/>
                    <a:pt x="123693" y="1459570"/>
                  </a:cubicBezTo>
                  <a:cubicBezTo>
                    <a:pt x="135416" y="1450778"/>
                    <a:pt x="150071" y="1444916"/>
                    <a:pt x="158863" y="1433193"/>
                  </a:cubicBezTo>
                  <a:cubicBezTo>
                    <a:pt x="191580" y="1389569"/>
                    <a:pt x="173047" y="1406151"/>
                    <a:pt x="211617" y="1380439"/>
                  </a:cubicBezTo>
                  <a:cubicBezTo>
                    <a:pt x="251927" y="1319974"/>
                    <a:pt x="226736" y="1321002"/>
                    <a:pt x="273163" y="1336477"/>
                  </a:cubicBezTo>
                  <a:cubicBezTo>
                    <a:pt x="312583" y="1362758"/>
                    <a:pt x="322624" y="1378432"/>
                    <a:pt x="387463" y="1336477"/>
                  </a:cubicBezTo>
                  <a:cubicBezTo>
                    <a:pt x="445232" y="1299097"/>
                    <a:pt x="438703" y="1266801"/>
                    <a:pt x="466593" y="1222177"/>
                  </a:cubicBezTo>
                  <a:cubicBezTo>
                    <a:pt x="520703" y="1135599"/>
                    <a:pt x="465406" y="1232551"/>
                    <a:pt x="519347" y="1160631"/>
                  </a:cubicBezTo>
                  <a:cubicBezTo>
                    <a:pt x="569897" y="1093231"/>
                    <a:pt x="521207" y="1139665"/>
                    <a:pt x="572101" y="1081500"/>
                  </a:cubicBezTo>
                  <a:cubicBezTo>
                    <a:pt x="583018" y="1069023"/>
                    <a:pt x="597092" y="1059417"/>
                    <a:pt x="607270" y="1046331"/>
                  </a:cubicBezTo>
                  <a:cubicBezTo>
                    <a:pt x="674155" y="960336"/>
                    <a:pt x="597388" y="1044558"/>
                    <a:pt x="651232" y="958408"/>
                  </a:cubicBezTo>
                  <a:cubicBezTo>
                    <a:pt x="657822" y="947864"/>
                    <a:pt x="668817" y="940823"/>
                    <a:pt x="677609" y="932031"/>
                  </a:cubicBezTo>
                  <a:cubicBezTo>
                    <a:pt x="683470" y="917377"/>
                    <a:pt x="688783" y="902492"/>
                    <a:pt x="695193" y="888070"/>
                  </a:cubicBezTo>
                  <a:cubicBezTo>
                    <a:pt x="700516" y="876093"/>
                    <a:pt x="708633" y="865334"/>
                    <a:pt x="712778" y="852900"/>
                  </a:cubicBezTo>
                  <a:cubicBezTo>
                    <a:pt x="720421" y="829973"/>
                    <a:pt x="723256" y="805661"/>
                    <a:pt x="730363" y="782562"/>
                  </a:cubicBezTo>
                  <a:cubicBezTo>
                    <a:pt x="735004" y="767477"/>
                    <a:pt x="742956" y="753573"/>
                    <a:pt x="747947" y="738600"/>
                  </a:cubicBezTo>
                  <a:cubicBezTo>
                    <a:pt x="766871" y="681827"/>
                    <a:pt x="743419" y="723413"/>
                    <a:pt x="774324" y="677054"/>
                  </a:cubicBezTo>
                  <a:cubicBezTo>
                    <a:pt x="791909" y="682916"/>
                    <a:pt x="809324" y="689313"/>
                    <a:pt x="827078" y="694639"/>
                  </a:cubicBezTo>
                  <a:cubicBezTo>
                    <a:pt x="872210" y="708179"/>
                    <a:pt x="856007" y="699672"/>
                    <a:pt x="906209" y="712223"/>
                  </a:cubicBezTo>
                  <a:cubicBezTo>
                    <a:pt x="915200" y="714471"/>
                    <a:pt x="923360" y="720137"/>
                    <a:pt x="932586" y="721016"/>
                  </a:cubicBezTo>
                  <a:cubicBezTo>
                    <a:pt x="985183" y="726025"/>
                    <a:pt x="1038093" y="726877"/>
                    <a:pt x="1090847" y="729808"/>
                  </a:cubicBezTo>
                  <a:cubicBezTo>
                    <a:pt x="1099639" y="735670"/>
                    <a:pt x="1106972" y="749956"/>
                    <a:pt x="1117224" y="747393"/>
                  </a:cubicBezTo>
                  <a:cubicBezTo>
                    <a:pt x="1126215" y="745145"/>
                    <a:pt x="1122253" y="729485"/>
                    <a:pt x="1126017" y="721016"/>
                  </a:cubicBezTo>
                  <a:cubicBezTo>
                    <a:pt x="1134002" y="703050"/>
                    <a:pt x="1144832" y="686410"/>
                    <a:pt x="1152393" y="668262"/>
                  </a:cubicBezTo>
                  <a:cubicBezTo>
                    <a:pt x="1167405" y="632232"/>
                    <a:pt x="1177050" y="573267"/>
                    <a:pt x="1205147" y="545170"/>
                  </a:cubicBezTo>
                  <a:cubicBezTo>
                    <a:pt x="1216870" y="533447"/>
                    <a:pt x="1227371" y="520357"/>
                    <a:pt x="1240317" y="510000"/>
                  </a:cubicBezTo>
                  <a:cubicBezTo>
                    <a:pt x="1256820" y="496798"/>
                    <a:pt x="1275240" y="486177"/>
                    <a:pt x="1293070" y="474831"/>
                  </a:cubicBezTo>
                  <a:cubicBezTo>
                    <a:pt x="1329415" y="451702"/>
                    <a:pt x="1340698" y="444302"/>
                    <a:pt x="1380993" y="430870"/>
                  </a:cubicBezTo>
                  <a:cubicBezTo>
                    <a:pt x="1422180" y="417141"/>
                    <a:pt x="1447483" y="420115"/>
                    <a:pt x="1495293" y="413285"/>
                  </a:cubicBezTo>
                  <a:cubicBezTo>
                    <a:pt x="1510087" y="411172"/>
                    <a:pt x="1524601" y="407424"/>
                    <a:pt x="1539255" y="404493"/>
                  </a:cubicBezTo>
                  <a:lnTo>
                    <a:pt x="1635970" y="413285"/>
                  </a:lnTo>
                  <a:cubicBezTo>
                    <a:pt x="1646778" y="418689"/>
                    <a:pt x="1633173" y="437962"/>
                    <a:pt x="1627178" y="448454"/>
                  </a:cubicBezTo>
                  <a:cubicBezTo>
                    <a:pt x="1608598" y="480970"/>
                    <a:pt x="1581436" y="481286"/>
                    <a:pt x="1548047" y="492416"/>
                  </a:cubicBezTo>
                  <a:cubicBezTo>
                    <a:pt x="1524601" y="483624"/>
                    <a:pt x="1496424" y="482675"/>
                    <a:pt x="1477709" y="466039"/>
                  </a:cubicBezTo>
                  <a:cubicBezTo>
                    <a:pt x="1466540" y="456111"/>
                    <a:pt x="1471374" y="436818"/>
                    <a:pt x="1468917" y="422077"/>
                  </a:cubicBezTo>
                  <a:cubicBezTo>
                    <a:pt x="1465510" y="401635"/>
                    <a:pt x="1463055" y="381046"/>
                    <a:pt x="1460124" y="360531"/>
                  </a:cubicBezTo>
                  <a:cubicBezTo>
                    <a:pt x="1463055" y="351739"/>
                    <a:pt x="1462364" y="340707"/>
                    <a:pt x="1468917" y="334154"/>
                  </a:cubicBezTo>
                  <a:cubicBezTo>
                    <a:pt x="1475470" y="327601"/>
                    <a:pt x="1486382" y="327908"/>
                    <a:pt x="1495293" y="325362"/>
                  </a:cubicBezTo>
                  <a:cubicBezTo>
                    <a:pt x="1524256" y="317087"/>
                    <a:pt x="1544218" y="313819"/>
                    <a:pt x="1574424" y="307777"/>
                  </a:cubicBezTo>
                  <a:cubicBezTo>
                    <a:pt x="1658950" y="257062"/>
                    <a:pt x="1575160" y="300031"/>
                    <a:pt x="1671140" y="272608"/>
                  </a:cubicBezTo>
                  <a:cubicBezTo>
                    <a:pt x="1761853" y="246690"/>
                    <a:pt x="1722348" y="240930"/>
                    <a:pt x="1820609" y="228647"/>
                  </a:cubicBezTo>
                  <a:cubicBezTo>
                    <a:pt x="1913177" y="217076"/>
                    <a:pt x="2238508" y="211682"/>
                    <a:pt x="2260224" y="211062"/>
                  </a:cubicBezTo>
                  <a:cubicBezTo>
                    <a:pt x="2251432" y="208131"/>
                    <a:pt x="2242136" y="206415"/>
                    <a:pt x="2233847" y="202270"/>
                  </a:cubicBezTo>
                  <a:cubicBezTo>
                    <a:pt x="2165670" y="168182"/>
                    <a:pt x="2247392" y="197992"/>
                    <a:pt x="2181093" y="175893"/>
                  </a:cubicBezTo>
                  <a:cubicBezTo>
                    <a:pt x="2169370" y="164170"/>
                    <a:pt x="2158512" y="151513"/>
                    <a:pt x="2145924" y="140723"/>
                  </a:cubicBezTo>
                  <a:cubicBezTo>
                    <a:pt x="2137901" y="133846"/>
                    <a:pt x="2126148" y="131390"/>
                    <a:pt x="2119547" y="123139"/>
                  </a:cubicBezTo>
                  <a:cubicBezTo>
                    <a:pt x="2113757" y="115902"/>
                    <a:pt x="2113686" y="105554"/>
                    <a:pt x="2110755" y="96762"/>
                  </a:cubicBezTo>
                  <a:cubicBezTo>
                    <a:pt x="2113686" y="87970"/>
                    <a:pt x="2112133" y="75946"/>
                    <a:pt x="2119547" y="70385"/>
                  </a:cubicBezTo>
                  <a:cubicBezTo>
                    <a:pt x="2175518" y="28407"/>
                    <a:pt x="2183709" y="44755"/>
                    <a:pt x="2242640" y="61593"/>
                  </a:cubicBezTo>
                  <a:cubicBezTo>
                    <a:pt x="2248501" y="70385"/>
                    <a:pt x="2258487" y="77547"/>
                    <a:pt x="2260224" y="87970"/>
                  </a:cubicBezTo>
                  <a:cubicBezTo>
                    <a:pt x="2261748" y="97112"/>
                    <a:pt x="2260700" y="114347"/>
                    <a:pt x="2251432" y="114347"/>
                  </a:cubicBezTo>
                  <a:cubicBezTo>
                    <a:pt x="2242164" y="114347"/>
                    <a:pt x="2245571" y="96762"/>
                    <a:pt x="2242640" y="87970"/>
                  </a:cubicBezTo>
                  <a:cubicBezTo>
                    <a:pt x="2245571" y="76247"/>
                    <a:pt x="2243568" y="61975"/>
                    <a:pt x="2251432" y="52800"/>
                  </a:cubicBezTo>
                  <a:cubicBezTo>
                    <a:pt x="2274458" y="25935"/>
                    <a:pt x="2300945" y="26516"/>
                    <a:pt x="2330563" y="17631"/>
                  </a:cubicBezTo>
                  <a:cubicBezTo>
                    <a:pt x="2395357" y="-1806"/>
                    <a:pt x="2362732" y="47"/>
                    <a:pt x="2400901" y="4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3604193" y="4658197"/>
              <a:ext cx="823791" cy="1220969"/>
            </a:xfrm>
            <a:custGeom>
              <a:avLst/>
              <a:gdLst>
                <a:gd name="connsiteX0" fmla="*/ 643017 w 2208048"/>
                <a:gd name="connsiteY0" fmla="*/ 0 h 3974123"/>
                <a:gd name="connsiteX1" fmla="*/ 634225 w 2208048"/>
                <a:gd name="connsiteY1" fmla="*/ 61546 h 3974123"/>
                <a:gd name="connsiteX2" fmla="*/ 625433 w 2208048"/>
                <a:gd name="connsiteY2" fmla="*/ 87923 h 3974123"/>
                <a:gd name="connsiteX3" fmla="*/ 599056 w 2208048"/>
                <a:gd name="connsiteY3" fmla="*/ 105508 h 3974123"/>
                <a:gd name="connsiteX4" fmla="*/ 546302 w 2208048"/>
                <a:gd name="connsiteY4" fmla="*/ 140677 h 3974123"/>
                <a:gd name="connsiteX5" fmla="*/ 528717 w 2208048"/>
                <a:gd name="connsiteY5" fmla="*/ 167054 h 3974123"/>
                <a:gd name="connsiteX6" fmla="*/ 511133 w 2208048"/>
                <a:gd name="connsiteY6" fmla="*/ 219808 h 3974123"/>
                <a:gd name="connsiteX7" fmla="*/ 546302 w 2208048"/>
                <a:gd name="connsiteY7" fmla="*/ 325316 h 3974123"/>
                <a:gd name="connsiteX8" fmla="*/ 572679 w 2208048"/>
                <a:gd name="connsiteY8" fmla="*/ 316523 h 3974123"/>
                <a:gd name="connsiteX9" fmla="*/ 555094 w 2208048"/>
                <a:gd name="connsiteY9" fmla="*/ 281354 h 3974123"/>
                <a:gd name="connsiteX10" fmla="*/ 528717 w 2208048"/>
                <a:gd name="connsiteY10" fmla="*/ 272562 h 3974123"/>
                <a:gd name="connsiteX11" fmla="*/ 484756 w 2208048"/>
                <a:gd name="connsiteY11" fmla="*/ 263769 h 3974123"/>
                <a:gd name="connsiteX12" fmla="*/ 449586 w 2208048"/>
                <a:gd name="connsiteY12" fmla="*/ 254977 h 3974123"/>
                <a:gd name="connsiteX13" fmla="*/ 396833 w 2208048"/>
                <a:gd name="connsiteY13" fmla="*/ 263769 h 3974123"/>
                <a:gd name="connsiteX14" fmla="*/ 352871 w 2208048"/>
                <a:gd name="connsiteY14" fmla="*/ 307731 h 3974123"/>
                <a:gd name="connsiteX15" fmla="*/ 335286 w 2208048"/>
                <a:gd name="connsiteY15" fmla="*/ 342900 h 3974123"/>
                <a:gd name="connsiteX16" fmla="*/ 326494 w 2208048"/>
                <a:gd name="connsiteY16" fmla="*/ 378069 h 3974123"/>
                <a:gd name="connsiteX17" fmla="*/ 326494 w 2208048"/>
                <a:gd name="connsiteY17" fmla="*/ 474785 h 3974123"/>
                <a:gd name="connsiteX18" fmla="*/ 352871 w 2208048"/>
                <a:gd name="connsiteY18" fmla="*/ 501162 h 3974123"/>
                <a:gd name="connsiteX19" fmla="*/ 423210 w 2208048"/>
                <a:gd name="connsiteY19" fmla="*/ 518746 h 3974123"/>
                <a:gd name="connsiteX20" fmla="*/ 467171 w 2208048"/>
                <a:gd name="connsiteY20" fmla="*/ 509954 h 3974123"/>
                <a:gd name="connsiteX21" fmla="*/ 458379 w 2208048"/>
                <a:gd name="connsiteY21" fmla="*/ 483577 h 3974123"/>
                <a:gd name="connsiteX22" fmla="*/ 432002 w 2208048"/>
                <a:gd name="connsiteY22" fmla="*/ 474785 h 3974123"/>
                <a:gd name="connsiteX23" fmla="*/ 291325 w 2208048"/>
                <a:gd name="connsiteY23" fmla="*/ 483577 h 3974123"/>
                <a:gd name="connsiteX24" fmla="*/ 264948 w 2208048"/>
                <a:gd name="connsiteY24" fmla="*/ 492369 h 3974123"/>
                <a:gd name="connsiteX25" fmla="*/ 247363 w 2208048"/>
                <a:gd name="connsiteY25" fmla="*/ 518746 h 3974123"/>
                <a:gd name="connsiteX26" fmla="*/ 220986 w 2208048"/>
                <a:gd name="connsiteY26" fmla="*/ 545123 h 3974123"/>
                <a:gd name="connsiteX27" fmla="*/ 229779 w 2208048"/>
                <a:gd name="connsiteY27" fmla="*/ 650631 h 3974123"/>
                <a:gd name="connsiteX28" fmla="*/ 256156 w 2208048"/>
                <a:gd name="connsiteY28" fmla="*/ 677008 h 3974123"/>
                <a:gd name="connsiteX29" fmla="*/ 273740 w 2208048"/>
                <a:gd name="connsiteY29" fmla="*/ 703385 h 3974123"/>
                <a:gd name="connsiteX30" fmla="*/ 300117 w 2208048"/>
                <a:gd name="connsiteY30" fmla="*/ 729762 h 3974123"/>
                <a:gd name="connsiteX31" fmla="*/ 326494 w 2208048"/>
                <a:gd name="connsiteY31" fmla="*/ 764931 h 3974123"/>
                <a:gd name="connsiteX32" fmla="*/ 352871 w 2208048"/>
                <a:gd name="connsiteY32" fmla="*/ 782516 h 3974123"/>
                <a:gd name="connsiteX33" fmla="*/ 379248 w 2208048"/>
                <a:gd name="connsiteY33" fmla="*/ 835269 h 3974123"/>
                <a:gd name="connsiteX34" fmla="*/ 370456 w 2208048"/>
                <a:gd name="connsiteY34" fmla="*/ 879231 h 3974123"/>
                <a:gd name="connsiteX35" fmla="*/ 264948 w 2208048"/>
                <a:gd name="connsiteY35" fmla="*/ 923193 h 3974123"/>
                <a:gd name="connsiteX36" fmla="*/ 177025 w 2208048"/>
                <a:gd name="connsiteY36" fmla="*/ 931985 h 3974123"/>
                <a:gd name="connsiteX37" fmla="*/ 141856 w 2208048"/>
                <a:gd name="connsiteY37" fmla="*/ 940777 h 3974123"/>
                <a:gd name="connsiteX38" fmla="*/ 89102 w 2208048"/>
                <a:gd name="connsiteY38" fmla="*/ 975946 h 3974123"/>
                <a:gd name="connsiteX39" fmla="*/ 80310 w 2208048"/>
                <a:gd name="connsiteY39" fmla="*/ 1002323 h 3974123"/>
                <a:gd name="connsiteX40" fmla="*/ 141856 w 2208048"/>
                <a:gd name="connsiteY40" fmla="*/ 1134208 h 3974123"/>
                <a:gd name="connsiteX41" fmla="*/ 194610 w 2208048"/>
                <a:gd name="connsiteY41" fmla="*/ 1169377 h 3974123"/>
                <a:gd name="connsiteX42" fmla="*/ 168233 w 2208048"/>
                <a:gd name="connsiteY42" fmla="*/ 1186962 h 3974123"/>
                <a:gd name="connsiteX43" fmla="*/ 106686 w 2208048"/>
                <a:gd name="connsiteY43" fmla="*/ 1204546 h 3974123"/>
                <a:gd name="connsiteX44" fmla="*/ 18763 w 2208048"/>
                <a:gd name="connsiteY44" fmla="*/ 1222131 h 3974123"/>
                <a:gd name="connsiteX45" fmla="*/ 1179 w 2208048"/>
                <a:gd name="connsiteY45" fmla="*/ 1274885 h 3974123"/>
                <a:gd name="connsiteX46" fmla="*/ 9971 w 2208048"/>
                <a:gd name="connsiteY46" fmla="*/ 1301262 h 3974123"/>
                <a:gd name="connsiteX47" fmla="*/ 27556 w 2208048"/>
                <a:gd name="connsiteY47" fmla="*/ 1327639 h 3974123"/>
                <a:gd name="connsiteX48" fmla="*/ 185817 w 2208048"/>
                <a:gd name="connsiteY48" fmla="*/ 1371600 h 3974123"/>
                <a:gd name="connsiteX49" fmla="*/ 264948 w 2208048"/>
                <a:gd name="connsiteY49" fmla="*/ 1441939 h 3974123"/>
                <a:gd name="connsiteX50" fmla="*/ 282533 w 2208048"/>
                <a:gd name="connsiteY50" fmla="*/ 1468316 h 3974123"/>
                <a:gd name="connsiteX51" fmla="*/ 308910 w 2208048"/>
                <a:gd name="connsiteY51" fmla="*/ 1494693 h 3974123"/>
                <a:gd name="connsiteX52" fmla="*/ 326494 w 2208048"/>
                <a:gd name="connsiteY52" fmla="*/ 1582616 h 3974123"/>
                <a:gd name="connsiteX53" fmla="*/ 335286 w 2208048"/>
                <a:gd name="connsiteY53" fmla="*/ 1617785 h 3974123"/>
                <a:gd name="connsiteX54" fmla="*/ 352871 w 2208048"/>
                <a:gd name="connsiteY54" fmla="*/ 1670539 h 3974123"/>
                <a:gd name="connsiteX55" fmla="*/ 361663 w 2208048"/>
                <a:gd name="connsiteY55" fmla="*/ 1732085 h 3974123"/>
                <a:gd name="connsiteX56" fmla="*/ 344079 w 2208048"/>
                <a:gd name="connsiteY56" fmla="*/ 1811216 h 3974123"/>
                <a:gd name="connsiteX57" fmla="*/ 344079 w 2208048"/>
                <a:gd name="connsiteY57" fmla="*/ 2136531 h 3974123"/>
                <a:gd name="connsiteX58" fmla="*/ 361663 w 2208048"/>
                <a:gd name="connsiteY58" fmla="*/ 2162908 h 3974123"/>
                <a:gd name="connsiteX59" fmla="*/ 519925 w 2208048"/>
                <a:gd name="connsiteY59" fmla="*/ 2154116 h 3974123"/>
                <a:gd name="connsiteX60" fmla="*/ 493548 w 2208048"/>
                <a:gd name="connsiteY60" fmla="*/ 2127739 h 3974123"/>
                <a:gd name="connsiteX61" fmla="*/ 440794 w 2208048"/>
                <a:gd name="connsiteY61" fmla="*/ 2136531 h 3974123"/>
                <a:gd name="connsiteX62" fmla="*/ 414417 w 2208048"/>
                <a:gd name="connsiteY62" fmla="*/ 2154116 h 3974123"/>
                <a:gd name="connsiteX63" fmla="*/ 405625 w 2208048"/>
                <a:gd name="connsiteY63" fmla="*/ 2180493 h 3974123"/>
                <a:gd name="connsiteX64" fmla="*/ 379248 w 2208048"/>
                <a:gd name="connsiteY64" fmla="*/ 2215662 h 3974123"/>
                <a:gd name="connsiteX65" fmla="*/ 379248 w 2208048"/>
                <a:gd name="connsiteY65" fmla="*/ 2391508 h 3974123"/>
                <a:gd name="connsiteX66" fmla="*/ 449586 w 2208048"/>
                <a:gd name="connsiteY66" fmla="*/ 2453054 h 3974123"/>
                <a:gd name="connsiteX67" fmla="*/ 502340 w 2208048"/>
                <a:gd name="connsiteY67" fmla="*/ 2505808 h 3974123"/>
                <a:gd name="connsiteX68" fmla="*/ 555094 w 2208048"/>
                <a:gd name="connsiteY68" fmla="*/ 2549769 h 3974123"/>
                <a:gd name="connsiteX69" fmla="*/ 616640 w 2208048"/>
                <a:gd name="connsiteY69" fmla="*/ 2567354 h 3974123"/>
                <a:gd name="connsiteX70" fmla="*/ 686979 w 2208048"/>
                <a:gd name="connsiteY70" fmla="*/ 2628900 h 3974123"/>
                <a:gd name="connsiteX71" fmla="*/ 695771 w 2208048"/>
                <a:gd name="connsiteY71" fmla="*/ 2664069 h 3974123"/>
                <a:gd name="connsiteX72" fmla="*/ 713356 w 2208048"/>
                <a:gd name="connsiteY72" fmla="*/ 2690446 h 3974123"/>
                <a:gd name="connsiteX73" fmla="*/ 722148 w 2208048"/>
                <a:gd name="connsiteY73" fmla="*/ 2734408 h 3974123"/>
                <a:gd name="connsiteX74" fmla="*/ 686979 w 2208048"/>
                <a:gd name="connsiteY74" fmla="*/ 2927839 h 3974123"/>
                <a:gd name="connsiteX75" fmla="*/ 625433 w 2208048"/>
                <a:gd name="connsiteY75" fmla="*/ 2936631 h 3974123"/>
                <a:gd name="connsiteX76" fmla="*/ 607848 w 2208048"/>
                <a:gd name="connsiteY76" fmla="*/ 2910254 h 3974123"/>
                <a:gd name="connsiteX77" fmla="*/ 634225 w 2208048"/>
                <a:gd name="connsiteY77" fmla="*/ 2883877 h 3974123"/>
                <a:gd name="connsiteX78" fmla="*/ 660602 w 2208048"/>
                <a:gd name="connsiteY78" fmla="*/ 2875085 h 3974123"/>
                <a:gd name="connsiteX79" fmla="*/ 730940 w 2208048"/>
                <a:gd name="connsiteY79" fmla="*/ 2848708 h 3974123"/>
                <a:gd name="connsiteX80" fmla="*/ 845240 w 2208048"/>
                <a:gd name="connsiteY80" fmla="*/ 2883877 h 3974123"/>
                <a:gd name="connsiteX81" fmla="*/ 854033 w 2208048"/>
                <a:gd name="connsiteY81" fmla="*/ 2910254 h 3974123"/>
                <a:gd name="connsiteX82" fmla="*/ 836448 w 2208048"/>
                <a:gd name="connsiteY82" fmla="*/ 3235569 h 3974123"/>
                <a:gd name="connsiteX83" fmla="*/ 827656 w 2208048"/>
                <a:gd name="connsiteY83" fmla="*/ 3261946 h 3974123"/>
                <a:gd name="connsiteX84" fmla="*/ 845240 w 2208048"/>
                <a:gd name="connsiteY84" fmla="*/ 3385039 h 3974123"/>
                <a:gd name="connsiteX85" fmla="*/ 854033 w 2208048"/>
                <a:gd name="connsiteY85" fmla="*/ 3411416 h 3974123"/>
                <a:gd name="connsiteX86" fmla="*/ 880410 w 2208048"/>
                <a:gd name="connsiteY86" fmla="*/ 3437793 h 3974123"/>
                <a:gd name="connsiteX87" fmla="*/ 906786 w 2208048"/>
                <a:gd name="connsiteY87" fmla="*/ 3481754 h 3974123"/>
                <a:gd name="connsiteX88" fmla="*/ 977125 w 2208048"/>
                <a:gd name="connsiteY88" fmla="*/ 3534508 h 3974123"/>
                <a:gd name="connsiteX89" fmla="*/ 1012294 w 2208048"/>
                <a:gd name="connsiteY89" fmla="*/ 3543300 h 3974123"/>
                <a:gd name="connsiteX90" fmla="*/ 1073840 w 2208048"/>
                <a:gd name="connsiteY90" fmla="*/ 3534508 h 3974123"/>
                <a:gd name="connsiteX91" fmla="*/ 1109010 w 2208048"/>
                <a:gd name="connsiteY91" fmla="*/ 3525716 h 3974123"/>
                <a:gd name="connsiteX92" fmla="*/ 1135386 w 2208048"/>
                <a:gd name="connsiteY92" fmla="*/ 3516923 h 3974123"/>
                <a:gd name="connsiteX93" fmla="*/ 1276063 w 2208048"/>
                <a:gd name="connsiteY93" fmla="*/ 3490546 h 3974123"/>
                <a:gd name="connsiteX94" fmla="*/ 1416740 w 2208048"/>
                <a:gd name="connsiteY94" fmla="*/ 3499339 h 3974123"/>
                <a:gd name="connsiteX95" fmla="*/ 1434325 w 2208048"/>
                <a:gd name="connsiteY95" fmla="*/ 3525716 h 3974123"/>
                <a:gd name="connsiteX96" fmla="*/ 1504663 w 2208048"/>
                <a:gd name="connsiteY96" fmla="*/ 3578469 h 3974123"/>
                <a:gd name="connsiteX97" fmla="*/ 1539833 w 2208048"/>
                <a:gd name="connsiteY97" fmla="*/ 3604846 h 3974123"/>
                <a:gd name="connsiteX98" fmla="*/ 1575002 w 2208048"/>
                <a:gd name="connsiteY98" fmla="*/ 3692769 h 3974123"/>
                <a:gd name="connsiteX99" fmla="*/ 1583794 w 2208048"/>
                <a:gd name="connsiteY99" fmla="*/ 3719146 h 3974123"/>
                <a:gd name="connsiteX100" fmla="*/ 1575002 w 2208048"/>
                <a:gd name="connsiteY100" fmla="*/ 3754316 h 3974123"/>
                <a:gd name="connsiteX101" fmla="*/ 1495871 w 2208048"/>
                <a:gd name="connsiteY101" fmla="*/ 3789485 h 3974123"/>
                <a:gd name="connsiteX102" fmla="*/ 1469494 w 2208048"/>
                <a:gd name="connsiteY102" fmla="*/ 3807069 h 3974123"/>
                <a:gd name="connsiteX103" fmla="*/ 1451910 w 2208048"/>
                <a:gd name="connsiteY103" fmla="*/ 3833446 h 3974123"/>
                <a:gd name="connsiteX104" fmla="*/ 1443117 w 2208048"/>
                <a:gd name="connsiteY104" fmla="*/ 3868616 h 3974123"/>
                <a:gd name="connsiteX105" fmla="*/ 1478286 w 2208048"/>
                <a:gd name="connsiteY105" fmla="*/ 3921369 h 3974123"/>
                <a:gd name="connsiteX106" fmla="*/ 1671717 w 2208048"/>
                <a:gd name="connsiteY106" fmla="*/ 3947746 h 3974123"/>
                <a:gd name="connsiteX107" fmla="*/ 1786017 w 2208048"/>
                <a:gd name="connsiteY107" fmla="*/ 3921369 h 3974123"/>
                <a:gd name="connsiteX108" fmla="*/ 1873940 w 2208048"/>
                <a:gd name="connsiteY108" fmla="*/ 3930162 h 3974123"/>
                <a:gd name="connsiteX109" fmla="*/ 1882733 w 2208048"/>
                <a:gd name="connsiteY109" fmla="*/ 3851031 h 3974123"/>
                <a:gd name="connsiteX110" fmla="*/ 1812394 w 2208048"/>
                <a:gd name="connsiteY110" fmla="*/ 3815862 h 3974123"/>
                <a:gd name="connsiteX111" fmla="*/ 1689302 w 2208048"/>
                <a:gd name="connsiteY111" fmla="*/ 3824654 h 3974123"/>
                <a:gd name="connsiteX112" fmla="*/ 1680510 w 2208048"/>
                <a:gd name="connsiteY112" fmla="*/ 3851031 h 3974123"/>
                <a:gd name="connsiteX113" fmla="*/ 1715679 w 2208048"/>
                <a:gd name="connsiteY113" fmla="*/ 3903785 h 3974123"/>
                <a:gd name="connsiteX114" fmla="*/ 1742056 w 2208048"/>
                <a:gd name="connsiteY114" fmla="*/ 3921369 h 3974123"/>
                <a:gd name="connsiteX115" fmla="*/ 1786017 w 2208048"/>
                <a:gd name="connsiteY115" fmla="*/ 3930162 h 3974123"/>
                <a:gd name="connsiteX116" fmla="*/ 1961863 w 2208048"/>
                <a:gd name="connsiteY116" fmla="*/ 3947746 h 3974123"/>
                <a:gd name="connsiteX117" fmla="*/ 1988240 w 2208048"/>
                <a:gd name="connsiteY117" fmla="*/ 3956539 h 3974123"/>
                <a:gd name="connsiteX118" fmla="*/ 2084956 w 2208048"/>
                <a:gd name="connsiteY118" fmla="*/ 3974123 h 3974123"/>
                <a:gd name="connsiteX119" fmla="*/ 2208048 w 2208048"/>
                <a:gd name="connsiteY119" fmla="*/ 3965331 h 397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208048" h="3974123">
                  <a:moveTo>
                    <a:pt x="643017" y="0"/>
                  </a:moveTo>
                  <a:cubicBezTo>
                    <a:pt x="640086" y="20515"/>
                    <a:pt x="638289" y="41225"/>
                    <a:pt x="634225" y="61546"/>
                  </a:cubicBezTo>
                  <a:cubicBezTo>
                    <a:pt x="632407" y="70634"/>
                    <a:pt x="631223" y="80686"/>
                    <a:pt x="625433" y="87923"/>
                  </a:cubicBezTo>
                  <a:cubicBezTo>
                    <a:pt x="618832" y="96175"/>
                    <a:pt x="607174" y="98743"/>
                    <a:pt x="599056" y="105508"/>
                  </a:cubicBezTo>
                  <a:cubicBezTo>
                    <a:pt x="555150" y="142097"/>
                    <a:pt x="592656" y="125226"/>
                    <a:pt x="546302" y="140677"/>
                  </a:cubicBezTo>
                  <a:cubicBezTo>
                    <a:pt x="540440" y="149469"/>
                    <a:pt x="533009" y="157398"/>
                    <a:pt x="528717" y="167054"/>
                  </a:cubicBezTo>
                  <a:cubicBezTo>
                    <a:pt x="521189" y="183992"/>
                    <a:pt x="511133" y="219808"/>
                    <a:pt x="511133" y="219808"/>
                  </a:cubicBezTo>
                  <a:cubicBezTo>
                    <a:pt x="513765" y="246127"/>
                    <a:pt x="498005" y="317267"/>
                    <a:pt x="546302" y="325316"/>
                  </a:cubicBezTo>
                  <a:cubicBezTo>
                    <a:pt x="555444" y="326840"/>
                    <a:pt x="563887" y="319454"/>
                    <a:pt x="572679" y="316523"/>
                  </a:cubicBezTo>
                  <a:cubicBezTo>
                    <a:pt x="566817" y="304800"/>
                    <a:pt x="564362" y="290622"/>
                    <a:pt x="555094" y="281354"/>
                  </a:cubicBezTo>
                  <a:cubicBezTo>
                    <a:pt x="548541" y="274801"/>
                    <a:pt x="537708" y="274810"/>
                    <a:pt x="528717" y="272562"/>
                  </a:cubicBezTo>
                  <a:cubicBezTo>
                    <a:pt x="514219" y="268937"/>
                    <a:pt x="499344" y="267011"/>
                    <a:pt x="484756" y="263769"/>
                  </a:cubicBezTo>
                  <a:cubicBezTo>
                    <a:pt x="472960" y="261148"/>
                    <a:pt x="461309" y="257908"/>
                    <a:pt x="449586" y="254977"/>
                  </a:cubicBezTo>
                  <a:cubicBezTo>
                    <a:pt x="432002" y="257908"/>
                    <a:pt x="413745" y="258132"/>
                    <a:pt x="396833" y="263769"/>
                  </a:cubicBezTo>
                  <a:cubicBezTo>
                    <a:pt x="374077" y="271354"/>
                    <a:pt x="363904" y="288423"/>
                    <a:pt x="352871" y="307731"/>
                  </a:cubicBezTo>
                  <a:cubicBezTo>
                    <a:pt x="346368" y="319111"/>
                    <a:pt x="341148" y="331177"/>
                    <a:pt x="335286" y="342900"/>
                  </a:cubicBezTo>
                  <a:cubicBezTo>
                    <a:pt x="332355" y="354623"/>
                    <a:pt x="329115" y="366273"/>
                    <a:pt x="326494" y="378069"/>
                  </a:cubicBezTo>
                  <a:cubicBezTo>
                    <a:pt x="318534" y="413888"/>
                    <a:pt x="310082" y="437857"/>
                    <a:pt x="326494" y="474785"/>
                  </a:cubicBezTo>
                  <a:cubicBezTo>
                    <a:pt x="331544" y="486148"/>
                    <a:pt x="341551" y="496017"/>
                    <a:pt x="352871" y="501162"/>
                  </a:cubicBezTo>
                  <a:cubicBezTo>
                    <a:pt x="374873" y="511163"/>
                    <a:pt x="423210" y="518746"/>
                    <a:pt x="423210" y="518746"/>
                  </a:cubicBezTo>
                  <a:cubicBezTo>
                    <a:pt x="437864" y="515815"/>
                    <a:pt x="456604" y="520521"/>
                    <a:pt x="467171" y="509954"/>
                  </a:cubicBezTo>
                  <a:cubicBezTo>
                    <a:pt x="473724" y="503401"/>
                    <a:pt x="464932" y="490130"/>
                    <a:pt x="458379" y="483577"/>
                  </a:cubicBezTo>
                  <a:cubicBezTo>
                    <a:pt x="451826" y="477024"/>
                    <a:pt x="440794" y="477716"/>
                    <a:pt x="432002" y="474785"/>
                  </a:cubicBezTo>
                  <a:cubicBezTo>
                    <a:pt x="385110" y="477716"/>
                    <a:pt x="338051" y="478659"/>
                    <a:pt x="291325" y="483577"/>
                  </a:cubicBezTo>
                  <a:cubicBezTo>
                    <a:pt x="282108" y="484547"/>
                    <a:pt x="272185" y="486579"/>
                    <a:pt x="264948" y="492369"/>
                  </a:cubicBezTo>
                  <a:cubicBezTo>
                    <a:pt x="256696" y="498970"/>
                    <a:pt x="254128" y="510628"/>
                    <a:pt x="247363" y="518746"/>
                  </a:cubicBezTo>
                  <a:cubicBezTo>
                    <a:pt x="239403" y="528298"/>
                    <a:pt x="229778" y="536331"/>
                    <a:pt x="220986" y="545123"/>
                  </a:cubicBezTo>
                  <a:cubicBezTo>
                    <a:pt x="223917" y="580292"/>
                    <a:pt x="220686" y="616531"/>
                    <a:pt x="229779" y="650631"/>
                  </a:cubicBezTo>
                  <a:cubicBezTo>
                    <a:pt x="232983" y="662645"/>
                    <a:pt x="248196" y="667456"/>
                    <a:pt x="256156" y="677008"/>
                  </a:cubicBezTo>
                  <a:cubicBezTo>
                    <a:pt x="262921" y="685126"/>
                    <a:pt x="266975" y="695267"/>
                    <a:pt x="273740" y="703385"/>
                  </a:cubicBezTo>
                  <a:cubicBezTo>
                    <a:pt x="281700" y="712937"/>
                    <a:pt x="292025" y="720321"/>
                    <a:pt x="300117" y="729762"/>
                  </a:cubicBezTo>
                  <a:cubicBezTo>
                    <a:pt x="309654" y="740888"/>
                    <a:pt x="316132" y="754569"/>
                    <a:pt x="326494" y="764931"/>
                  </a:cubicBezTo>
                  <a:cubicBezTo>
                    <a:pt x="333966" y="772403"/>
                    <a:pt x="344079" y="776654"/>
                    <a:pt x="352871" y="782516"/>
                  </a:cubicBezTo>
                  <a:cubicBezTo>
                    <a:pt x="361762" y="795852"/>
                    <a:pt x="379248" y="817068"/>
                    <a:pt x="379248" y="835269"/>
                  </a:cubicBezTo>
                  <a:cubicBezTo>
                    <a:pt x="379248" y="850213"/>
                    <a:pt x="379631" y="867435"/>
                    <a:pt x="370456" y="879231"/>
                  </a:cubicBezTo>
                  <a:cubicBezTo>
                    <a:pt x="342049" y="915755"/>
                    <a:pt x="305499" y="918124"/>
                    <a:pt x="264948" y="923193"/>
                  </a:cubicBezTo>
                  <a:cubicBezTo>
                    <a:pt x="235722" y="926846"/>
                    <a:pt x="206333" y="929054"/>
                    <a:pt x="177025" y="931985"/>
                  </a:cubicBezTo>
                  <a:cubicBezTo>
                    <a:pt x="165302" y="934916"/>
                    <a:pt x="152664" y="935373"/>
                    <a:pt x="141856" y="940777"/>
                  </a:cubicBezTo>
                  <a:cubicBezTo>
                    <a:pt x="122953" y="950228"/>
                    <a:pt x="89102" y="975946"/>
                    <a:pt x="89102" y="975946"/>
                  </a:cubicBezTo>
                  <a:cubicBezTo>
                    <a:pt x="86171" y="984738"/>
                    <a:pt x="80310" y="993055"/>
                    <a:pt x="80310" y="1002323"/>
                  </a:cubicBezTo>
                  <a:cubicBezTo>
                    <a:pt x="80310" y="1073036"/>
                    <a:pt x="81148" y="1093736"/>
                    <a:pt x="141856" y="1134208"/>
                  </a:cubicBezTo>
                  <a:lnTo>
                    <a:pt x="194610" y="1169377"/>
                  </a:lnTo>
                  <a:cubicBezTo>
                    <a:pt x="185818" y="1175239"/>
                    <a:pt x="177685" y="1182236"/>
                    <a:pt x="168233" y="1186962"/>
                  </a:cubicBezTo>
                  <a:cubicBezTo>
                    <a:pt x="157060" y="1192549"/>
                    <a:pt x="116076" y="1202668"/>
                    <a:pt x="106686" y="1204546"/>
                  </a:cubicBezTo>
                  <a:cubicBezTo>
                    <a:pt x="-1103" y="1226104"/>
                    <a:pt x="100455" y="1201709"/>
                    <a:pt x="18763" y="1222131"/>
                  </a:cubicBezTo>
                  <a:cubicBezTo>
                    <a:pt x="12902" y="1239716"/>
                    <a:pt x="-4682" y="1257300"/>
                    <a:pt x="1179" y="1274885"/>
                  </a:cubicBezTo>
                  <a:cubicBezTo>
                    <a:pt x="4110" y="1283677"/>
                    <a:pt x="5826" y="1292973"/>
                    <a:pt x="9971" y="1301262"/>
                  </a:cubicBezTo>
                  <a:cubicBezTo>
                    <a:pt x="14697" y="1310714"/>
                    <a:pt x="19603" y="1320681"/>
                    <a:pt x="27556" y="1327639"/>
                  </a:cubicBezTo>
                  <a:cubicBezTo>
                    <a:pt x="88064" y="1380583"/>
                    <a:pt x="95334" y="1364060"/>
                    <a:pt x="185817" y="1371600"/>
                  </a:cubicBezTo>
                  <a:cubicBezTo>
                    <a:pt x="246043" y="1431826"/>
                    <a:pt x="217879" y="1410559"/>
                    <a:pt x="264948" y="1441939"/>
                  </a:cubicBezTo>
                  <a:cubicBezTo>
                    <a:pt x="270810" y="1450731"/>
                    <a:pt x="275768" y="1460198"/>
                    <a:pt x="282533" y="1468316"/>
                  </a:cubicBezTo>
                  <a:cubicBezTo>
                    <a:pt x="290493" y="1477868"/>
                    <a:pt x="304446" y="1483088"/>
                    <a:pt x="308910" y="1494693"/>
                  </a:cubicBezTo>
                  <a:cubicBezTo>
                    <a:pt x="319639" y="1522589"/>
                    <a:pt x="319245" y="1553620"/>
                    <a:pt x="326494" y="1582616"/>
                  </a:cubicBezTo>
                  <a:cubicBezTo>
                    <a:pt x="329425" y="1594339"/>
                    <a:pt x="331814" y="1606211"/>
                    <a:pt x="335286" y="1617785"/>
                  </a:cubicBezTo>
                  <a:cubicBezTo>
                    <a:pt x="340612" y="1635539"/>
                    <a:pt x="352871" y="1670539"/>
                    <a:pt x="352871" y="1670539"/>
                  </a:cubicBezTo>
                  <a:cubicBezTo>
                    <a:pt x="355802" y="1691054"/>
                    <a:pt x="361663" y="1711361"/>
                    <a:pt x="361663" y="1732085"/>
                  </a:cubicBezTo>
                  <a:cubicBezTo>
                    <a:pt x="361663" y="1763033"/>
                    <a:pt x="353145" y="1784016"/>
                    <a:pt x="344079" y="1811216"/>
                  </a:cubicBezTo>
                  <a:cubicBezTo>
                    <a:pt x="327358" y="1944970"/>
                    <a:pt x="325037" y="1933413"/>
                    <a:pt x="344079" y="2136531"/>
                  </a:cubicBezTo>
                  <a:cubicBezTo>
                    <a:pt x="345065" y="2147052"/>
                    <a:pt x="355802" y="2154116"/>
                    <a:pt x="361663" y="2162908"/>
                  </a:cubicBezTo>
                  <a:cubicBezTo>
                    <a:pt x="414417" y="2159977"/>
                    <a:pt x="468874" y="2167730"/>
                    <a:pt x="519925" y="2154116"/>
                  </a:cubicBezTo>
                  <a:cubicBezTo>
                    <a:pt x="531939" y="2150912"/>
                    <a:pt x="505686" y="2130436"/>
                    <a:pt x="493548" y="2127739"/>
                  </a:cubicBezTo>
                  <a:cubicBezTo>
                    <a:pt x="476145" y="2123872"/>
                    <a:pt x="458379" y="2133600"/>
                    <a:pt x="440794" y="2136531"/>
                  </a:cubicBezTo>
                  <a:cubicBezTo>
                    <a:pt x="432002" y="2142393"/>
                    <a:pt x="421018" y="2145864"/>
                    <a:pt x="414417" y="2154116"/>
                  </a:cubicBezTo>
                  <a:cubicBezTo>
                    <a:pt x="408627" y="2161353"/>
                    <a:pt x="410223" y="2172446"/>
                    <a:pt x="405625" y="2180493"/>
                  </a:cubicBezTo>
                  <a:cubicBezTo>
                    <a:pt x="398355" y="2193216"/>
                    <a:pt x="388040" y="2203939"/>
                    <a:pt x="379248" y="2215662"/>
                  </a:cubicBezTo>
                  <a:cubicBezTo>
                    <a:pt x="356527" y="2283827"/>
                    <a:pt x="359931" y="2262730"/>
                    <a:pt x="379248" y="2391508"/>
                  </a:cubicBezTo>
                  <a:cubicBezTo>
                    <a:pt x="383644" y="2420815"/>
                    <a:pt x="437864" y="2441332"/>
                    <a:pt x="449586" y="2453054"/>
                  </a:cubicBezTo>
                  <a:lnTo>
                    <a:pt x="502340" y="2505808"/>
                  </a:lnTo>
                  <a:cubicBezTo>
                    <a:pt x="521787" y="2525255"/>
                    <a:pt x="530610" y="2537527"/>
                    <a:pt x="555094" y="2549769"/>
                  </a:cubicBezTo>
                  <a:cubicBezTo>
                    <a:pt x="567712" y="2556078"/>
                    <a:pt x="605365" y="2564535"/>
                    <a:pt x="616640" y="2567354"/>
                  </a:cubicBezTo>
                  <a:cubicBezTo>
                    <a:pt x="678186" y="2608385"/>
                    <a:pt x="657671" y="2584938"/>
                    <a:pt x="686979" y="2628900"/>
                  </a:cubicBezTo>
                  <a:cubicBezTo>
                    <a:pt x="689910" y="2640623"/>
                    <a:pt x="691011" y="2652962"/>
                    <a:pt x="695771" y="2664069"/>
                  </a:cubicBezTo>
                  <a:cubicBezTo>
                    <a:pt x="699934" y="2673782"/>
                    <a:pt x="709646" y="2680552"/>
                    <a:pt x="713356" y="2690446"/>
                  </a:cubicBezTo>
                  <a:cubicBezTo>
                    <a:pt x="718603" y="2704439"/>
                    <a:pt x="719217" y="2719754"/>
                    <a:pt x="722148" y="2734408"/>
                  </a:cubicBezTo>
                  <a:cubicBezTo>
                    <a:pt x="716531" y="2852373"/>
                    <a:pt x="771266" y="2910981"/>
                    <a:pt x="686979" y="2927839"/>
                  </a:cubicBezTo>
                  <a:cubicBezTo>
                    <a:pt x="666658" y="2931903"/>
                    <a:pt x="645948" y="2933700"/>
                    <a:pt x="625433" y="2936631"/>
                  </a:cubicBezTo>
                  <a:cubicBezTo>
                    <a:pt x="619571" y="2927839"/>
                    <a:pt x="606111" y="2920677"/>
                    <a:pt x="607848" y="2910254"/>
                  </a:cubicBezTo>
                  <a:cubicBezTo>
                    <a:pt x="609892" y="2897989"/>
                    <a:pt x="623879" y="2890774"/>
                    <a:pt x="634225" y="2883877"/>
                  </a:cubicBezTo>
                  <a:cubicBezTo>
                    <a:pt x="641936" y="2878736"/>
                    <a:pt x="652083" y="2878736"/>
                    <a:pt x="660602" y="2875085"/>
                  </a:cubicBezTo>
                  <a:cubicBezTo>
                    <a:pt x="724972" y="2847498"/>
                    <a:pt x="666098" y="2864918"/>
                    <a:pt x="730940" y="2848708"/>
                  </a:cubicBezTo>
                  <a:cubicBezTo>
                    <a:pt x="809668" y="2855865"/>
                    <a:pt x="819007" y="2831411"/>
                    <a:pt x="845240" y="2883877"/>
                  </a:cubicBezTo>
                  <a:cubicBezTo>
                    <a:pt x="849385" y="2892167"/>
                    <a:pt x="851102" y="2901462"/>
                    <a:pt x="854033" y="2910254"/>
                  </a:cubicBezTo>
                  <a:cubicBezTo>
                    <a:pt x="849253" y="3067997"/>
                    <a:pt x="868160" y="3124573"/>
                    <a:pt x="836448" y="3235569"/>
                  </a:cubicBezTo>
                  <a:cubicBezTo>
                    <a:pt x="833902" y="3244480"/>
                    <a:pt x="830587" y="3253154"/>
                    <a:pt x="827656" y="3261946"/>
                  </a:cubicBezTo>
                  <a:cubicBezTo>
                    <a:pt x="833517" y="3302977"/>
                    <a:pt x="838037" y="3344222"/>
                    <a:pt x="845240" y="3385039"/>
                  </a:cubicBezTo>
                  <a:cubicBezTo>
                    <a:pt x="846851" y="3394166"/>
                    <a:pt x="848892" y="3403705"/>
                    <a:pt x="854033" y="3411416"/>
                  </a:cubicBezTo>
                  <a:cubicBezTo>
                    <a:pt x="860930" y="3421762"/>
                    <a:pt x="872950" y="3427846"/>
                    <a:pt x="880410" y="3437793"/>
                  </a:cubicBezTo>
                  <a:cubicBezTo>
                    <a:pt x="890663" y="3451464"/>
                    <a:pt x="895433" y="3468982"/>
                    <a:pt x="906786" y="3481754"/>
                  </a:cubicBezTo>
                  <a:cubicBezTo>
                    <a:pt x="909136" y="3484398"/>
                    <a:pt x="963212" y="3528545"/>
                    <a:pt x="977125" y="3534508"/>
                  </a:cubicBezTo>
                  <a:cubicBezTo>
                    <a:pt x="988232" y="3539268"/>
                    <a:pt x="1000571" y="3540369"/>
                    <a:pt x="1012294" y="3543300"/>
                  </a:cubicBezTo>
                  <a:cubicBezTo>
                    <a:pt x="1032809" y="3540369"/>
                    <a:pt x="1053451" y="3538215"/>
                    <a:pt x="1073840" y="3534508"/>
                  </a:cubicBezTo>
                  <a:cubicBezTo>
                    <a:pt x="1085729" y="3532346"/>
                    <a:pt x="1097391" y="3529036"/>
                    <a:pt x="1109010" y="3525716"/>
                  </a:cubicBezTo>
                  <a:cubicBezTo>
                    <a:pt x="1117921" y="3523170"/>
                    <a:pt x="1126298" y="3518741"/>
                    <a:pt x="1135386" y="3516923"/>
                  </a:cubicBezTo>
                  <a:cubicBezTo>
                    <a:pt x="1331086" y="3477783"/>
                    <a:pt x="1179777" y="3514620"/>
                    <a:pt x="1276063" y="3490546"/>
                  </a:cubicBezTo>
                  <a:cubicBezTo>
                    <a:pt x="1322955" y="3493477"/>
                    <a:pt x="1370875" y="3489147"/>
                    <a:pt x="1416740" y="3499339"/>
                  </a:cubicBezTo>
                  <a:cubicBezTo>
                    <a:pt x="1427055" y="3501631"/>
                    <a:pt x="1426470" y="3518647"/>
                    <a:pt x="1434325" y="3525716"/>
                  </a:cubicBezTo>
                  <a:cubicBezTo>
                    <a:pt x="1456109" y="3545322"/>
                    <a:pt x="1481217" y="3560885"/>
                    <a:pt x="1504663" y="3578469"/>
                  </a:cubicBezTo>
                  <a:lnTo>
                    <a:pt x="1539833" y="3604846"/>
                  </a:lnTo>
                  <a:cubicBezTo>
                    <a:pt x="1565705" y="3656593"/>
                    <a:pt x="1553274" y="3627585"/>
                    <a:pt x="1575002" y="3692769"/>
                  </a:cubicBezTo>
                  <a:lnTo>
                    <a:pt x="1583794" y="3719146"/>
                  </a:lnTo>
                  <a:cubicBezTo>
                    <a:pt x="1580863" y="3730869"/>
                    <a:pt x="1581705" y="3744261"/>
                    <a:pt x="1575002" y="3754316"/>
                  </a:cubicBezTo>
                  <a:cubicBezTo>
                    <a:pt x="1560688" y="3775786"/>
                    <a:pt x="1510435" y="3779776"/>
                    <a:pt x="1495871" y="3789485"/>
                  </a:cubicBezTo>
                  <a:lnTo>
                    <a:pt x="1469494" y="3807069"/>
                  </a:lnTo>
                  <a:cubicBezTo>
                    <a:pt x="1463633" y="3815861"/>
                    <a:pt x="1456072" y="3823733"/>
                    <a:pt x="1451910" y="3833446"/>
                  </a:cubicBezTo>
                  <a:cubicBezTo>
                    <a:pt x="1447150" y="3844553"/>
                    <a:pt x="1443117" y="3856532"/>
                    <a:pt x="1443117" y="3868616"/>
                  </a:cubicBezTo>
                  <a:cubicBezTo>
                    <a:pt x="1443117" y="3899731"/>
                    <a:pt x="1451786" y="3909591"/>
                    <a:pt x="1478286" y="3921369"/>
                  </a:cubicBezTo>
                  <a:cubicBezTo>
                    <a:pt x="1547301" y="3952042"/>
                    <a:pt x="1584303" y="3942283"/>
                    <a:pt x="1671717" y="3947746"/>
                  </a:cubicBezTo>
                  <a:cubicBezTo>
                    <a:pt x="1744131" y="3923609"/>
                    <a:pt x="1706122" y="3932784"/>
                    <a:pt x="1786017" y="3921369"/>
                  </a:cubicBezTo>
                  <a:cubicBezTo>
                    <a:pt x="1815325" y="3924300"/>
                    <a:pt x="1844887" y="3935004"/>
                    <a:pt x="1873940" y="3930162"/>
                  </a:cubicBezTo>
                  <a:cubicBezTo>
                    <a:pt x="1906886" y="3924671"/>
                    <a:pt x="1884030" y="3853949"/>
                    <a:pt x="1882733" y="3851031"/>
                  </a:cubicBezTo>
                  <a:cubicBezTo>
                    <a:pt x="1868316" y="3818592"/>
                    <a:pt x="1841475" y="3821678"/>
                    <a:pt x="1812394" y="3815862"/>
                  </a:cubicBezTo>
                  <a:cubicBezTo>
                    <a:pt x="1771363" y="3818793"/>
                    <a:pt x="1729048" y="3814055"/>
                    <a:pt x="1689302" y="3824654"/>
                  </a:cubicBezTo>
                  <a:cubicBezTo>
                    <a:pt x="1680347" y="3827042"/>
                    <a:pt x="1680510" y="3841763"/>
                    <a:pt x="1680510" y="3851031"/>
                  </a:cubicBezTo>
                  <a:cubicBezTo>
                    <a:pt x="1680510" y="3874510"/>
                    <a:pt x="1699820" y="3890569"/>
                    <a:pt x="1715679" y="3903785"/>
                  </a:cubicBezTo>
                  <a:cubicBezTo>
                    <a:pt x="1723797" y="3910550"/>
                    <a:pt x="1732162" y="3917659"/>
                    <a:pt x="1742056" y="3921369"/>
                  </a:cubicBezTo>
                  <a:cubicBezTo>
                    <a:pt x="1756048" y="3926616"/>
                    <a:pt x="1771247" y="3927890"/>
                    <a:pt x="1786017" y="3930162"/>
                  </a:cubicBezTo>
                  <a:cubicBezTo>
                    <a:pt x="1848264" y="3939739"/>
                    <a:pt x="1897196" y="3942357"/>
                    <a:pt x="1961863" y="3947746"/>
                  </a:cubicBezTo>
                  <a:cubicBezTo>
                    <a:pt x="1970655" y="3950677"/>
                    <a:pt x="1979121" y="3954881"/>
                    <a:pt x="1988240" y="3956539"/>
                  </a:cubicBezTo>
                  <a:cubicBezTo>
                    <a:pt x="2097608" y="3976424"/>
                    <a:pt x="2024461" y="3953959"/>
                    <a:pt x="2084956" y="3974123"/>
                  </a:cubicBezTo>
                  <a:lnTo>
                    <a:pt x="2208048" y="396533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>
              <a:off x="3663074" y="5112611"/>
              <a:ext cx="116838" cy="11840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e 22"/>
          <p:cNvGrpSpPr/>
          <p:nvPr/>
        </p:nvGrpSpPr>
        <p:grpSpPr>
          <a:xfrm rot="2816122">
            <a:off x="3647625" y="4211591"/>
            <a:ext cx="709569" cy="1051439"/>
            <a:chOff x="3604193" y="4658197"/>
            <a:chExt cx="823791" cy="1220969"/>
          </a:xfrm>
        </p:grpSpPr>
        <p:sp>
          <p:nvSpPr>
            <p:cNvPr id="24" name="Forme libre 23"/>
            <p:cNvSpPr/>
            <p:nvPr/>
          </p:nvSpPr>
          <p:spPr>
            <a:xfrm>
              <a:off x="3629331" y="4706577"/>
              <a:ext cx="654637" cy="1169174"/>
            </a:xfrm>
            <a:custGeom>
              <a:avLst/>
              <a:gdLst>
                <a:gd name="connsiteX0" fmla="*/ 827078 w 2400901"/>
                <a:gd name="connsiteY0" fmla="*/ 4185185 h 4185185"/>
                <a:gd name="connsiteX1" fmla="*/ 739155 w 2400901"/>
                <a:gd name="connsiteY1" fmla="*/ 4141223 h 4185185"/>
                <a:gd name="connsiteX2" fmla="*/ 607270 w 2400901"/>
                <a:gd name="connsiteY2" fmla="*/ 4123639 h 4185185"/>
                <a:gd name="connsiteX3" fmla="*/ 580893 w 2400901"/>
                <a:gd name="connsiteY3" fmla="*/ 4106054 h 4185185"/>
                <a:gd name="connsiteX4" fmla="*/ 528140 w 2400901"/>
                <a:gd name="connsiteY4" fmla="*/ 4097262 h 4185185"/>
                <a:gd name="connsiteX5" fmla="*/ 501763 w 2400901"/>
                <a:gd name="connsiteY5" fmla="*/ 4088470 h 4185185"/>
                <a:gd name="connsiteX6" fmla="*/ 475386 w 2400901"/>
                <a:gd name="connsiteY6" fmla="*/ 4070885 h 4185185"/>
                <a:gd name="connsiteX7" fmla="*/ 449009 w 2400901"/>
                <a:gd name="connsiteY7" fmla="*/ 4062093 h 4185185"/>
                <a:gd name="connsiteX8" fmla="*/ 413840 w 2400901"/>
                <a:gd name="connsiteY8" fmla="*/ 4009339 h 4185185"/>
                <a:gd name="connsiteX9" fmla="*/ 422632 w 2400901"/>
                <a:gd name="connsiteY9" fmla="*/ 3947793 h 4185185"/>
                <a:gd name="connsiteX10" fmla="*/ 457801 w 2400901"/>
                <a:gd name="connsiteY10" fmla="*/ 3939000 h 4185185"/>
                <a:gd name="connsiteX11" fmla="*/ 563309 w 2400901"/>
                <a:gd name="connsiteY11" fmla="*/ 3947793 h 4185185"/>
                <a:gd name="connsiteX12" fmla="*/ 563309 w 2400901"/>
                <a:gd name="connsiteY12" fmla="*/ 4018131 h 4185185"/>
                <a:gd name="connsiteX13" fmla="*/ 536932 w 2400901"/>
                <a:gd name="connsiteY13" fmla="*/ 4035716 h 4185185"/>
                <a:gd name="connsiteX14" fmla="*/ 431424 w 2400901"/>
                <a:gd name="connsiteY14" fmla="*/ 4018131 h 4185185"/>
                <a:gd name="connsiteX15" fmla="*/ 378670 w 2400901"/>
                <a:gd name="connsiteY15" fmla="*/ 4000547 h 4185185"/>
                <a:gd name="connsiteX16" fmla="*/ 308332 w 2400901"/>
                <a:gd name="connsiteY16" fmla="*/ 3974170 h 4185185"/>
                <a:gd name="connsiteX17" fmla="*/ 246786 w 2400901"/>
                <a:gd name="connsiteY17" fmla="*/ 3921416 h 4185185"/>
                <a:gd name="connsiteX18" fmla="*/ 237993 w 2400901"/>
                <a:gd name="connsiteY18" fmla="*/ 3895039 h 4185185"/>
                <a:gd name="connsiteX19" fmla="*/ 246786 w 2400901"/>
                <a:gd name="connsiteY19" fmla="*/ 3815908 h 4185185"/>
                <a:gd name="connsiteX20" fmla="*/ 255578 w 2400901"/>
                <a:gd name="connsiteY20" fmla="*/ 3789531 h 4185185"/>
                <a:gd name="connsiteX21" fmla="*/ 281955 w 2400901"/>
                <a:gd name="connsiteY21" fmla="*/ 3763154 h 4185185"/>
                <a:gd name="connsiteX22" fmla="*/ 325917 w 2400901"/>
                <a:gd name="connsiteY22" fmla="*/ 3692816 h 4185185"/>
                <a:gd name="connsiteX23" fmla="*/ 334709 w 2400901"/>
                <a:gd name="connsiteY23" fmla="*/ 3666439 h 4185185"/>
                <a:gd name="connsiteX24" fmla="*/ 369878 w 2400901"/>
                <a:gd name="connsiteY24" fmla="*/ 3640062 h 4185185"/>
                <a:gd name="connsiteX25" fmla="*/ 405047 w 2400901"/>
                <a:gd name="connsiteY25" fmla="*/ 3604893 h 4185185"/>
                <a:gd name="connsiteX26" fmla="*/ 466593 w 2400901"/>
                <a:gd name="connsiteY26" fmla="*/ 3569723 h 4185185"/>
                <a:gd name="connsiteX27" fmla="*/ 501763 w 2400901"/>
                <a:gd name="connsiteY27" fmla="*/ 3560931 h 4185185"/>
                <a:gd name="connsiteX28" fmla="*/ 519347 w 2400901"/>
                <a:gd name="connsiteY28" fmla="*/ 3534554 h 4185185"/>
                <a:gd name="connsiteX29" fmla="*/ 484178 w 2400901"/>
                <a:gd name="connsiteY29" fmla="*/ 3376293 h 4185185"/>
                <a:gd name="connsiteX30" fmla="*/ 449009 w 2400901"/>
                <a:gd name="connsiteY30" fmla="*/ 3349916 h 4185185"/>
                <a:gd name="connsiteX31" fmla="*/ 387463 w 2400901"/>
                <a:gd name="connsiteY31" fmla="*/ 3270785 h 4185185"/>
                <a:gd name="connsiteX32" fmla="*/ 361086 w 2400901"/>
                <a:gd name="connsiteY32" fmla="*/ 3261993 h 4185185"/>
                <a:gd name="connsiteX33" fmla="*/ 334709 w 2400901"/>
                <a:gd name="connsiteY33" fmla="*/ 3209239 h 4185185"/>
                <a:gd name="connsiteX34" fmla="*/ 317124 w 2400901"/>
                <a:gd name="connsiteY34" fmla="*/ 3147693 h 4185185"/>
                <a:gd name="connsiteX35" fmla="*/ 281955 w 2400901"/>
                <a:gd name="connsiteY35" fmla="*/ 3068562 h 4185185"/>
                <a:gd name="connsiteX36" fmla="*/ 264370 w 2400901"/>
                <a:gd name="connsiteY36" fmla="*/ 2954262 h 4185185"/>
                <a:gd name="connsiteX37" fmla="*/ 273163 w 2400901"/>
                <a:gd name="connsiteY37" fmla="*/ 2927885 h 4185185"/>
                <a:gd name="connsiteX38" fmla="*/ 220409 w 2400901"/>
                <a:gd name="connsiteY38" fmla="*/ 2892716 h 4185185"/>
                <a:gd name="connsiteX39" fmla="*/ 176447 w 2400901"/>
                <a:gd name="connsiteY39" fmla="*/ 2875131 h 4185185"/>
                <a:gd name="connsiteX40" fmla="*/ 114901 w 2400901"/>
                <a:gd name="connsiteY40" fmla="*/ 2839962 h 4185185"/>
                <a:gd name="connsiteX41" fmla="*/ 62147 w 2400901"/>
                <a:gd name="connsiteY41" fmla="*/ 2787208 h 4185185"/>
                <a:gd name="connsiteX42" fmla="*/ 18186 w 2400901"/>
                <a:gd name="connsiteY42" fmla="*/ 2725662 h 4185185"/>
                <a:gd name="connsiteX43" fmla="*/ 9393 w 2400901"/>
                <a:gd name="connsiteY43" fmla="*/ 2637739 h 4185185"/>
                <a:gd name="connsiteX44" fmla="*/ 62147 w 2400901"/>
                <a:gd name="connsiteY44" fmla="*/ 2602570 h 4185185"/>
                <a:gd name="connsiteX45" fmla="*/ 176447 w 2400901"/>
                <a:gd name="connsiteY45" fmla="*/ 2549816 h 4185185"/>
                <a:gd name="connsiteX46" fmla="*/ 211617 w 2400901"/>
                <a:gd name="connsiteY46" fmla="*/ 2541023 h 4185185"/>
                <a:gd name="connsiteX47" fmla="*/ 237993 w 2400901"/>
                <a:gd name="connsiteY47" fmla="*/ 2532231 h 4185185"/>
                <a:gd name="connsiteX48" fmla="*/ 202824 w 2400901"/>
                <a:gd name="connsiteY48" fmla="*/ 2470685 h 4185185"/>
                <a:gd name="connsiteX49" fmla="*/ 185240 w 2400901"/>
                <a:gd name="connsiteY49" fmla="*/ 2444308 h 4185185"/>
                <a:gd name="connsiteX50" fmla="*/ 114901 w 2400901"/>
                <a:gd name="connsiteY50" fmla="*/ 2373970 h 4185185"/>
                <a:gd name="connsiteX51" fmla="*/ 88524 w 2400901"/>
                <a:gd name="connsiteY51" fmla="*/ 2347593 h 4185185"/>
                <a:gd name="connsiteX52" fmla="*/ 62147 w 2400901"/>
                <a:gd name="connsiteY52" fmla="*/ 2303631 h 4185185"/>
                <a:gd name="connsiteX53" fmla="*/ 26978 w 2400901"/>
                <a:gd name="connsiteY53" fmla="*/ 2268462 h 4185185"/>
                <a:gd name="connsiteX54" fmla="*/ 601 w 2400901"/>
                <a:gd name="connsiteY54" fmla="*/ 2206916 h 4185185"/>
                <a:gd name="connsiteX55" fmla="*/ 26978 w 2400901"/>
                <a:gd name="connsiteY55" fmla="*/ 2145370 h 4185185"/>
                <a:gd name="connsiteX56" fmla="*/ 35770 w 2400901"/>
                <a:gd name="connsiteY56" fmla="*/ 2110200 h 4185185"/>
                <a:gd name="connsiteX57" fmla="*/ 44563 w 2400901"/>
                <a:gd name="connsiteY57" fmla="*/ 2083823 h 4185185"/>
                <a:gd name="connsiteX58" fmla="*/ 79732 w 2400901"/>
                <a:gd name="connsiteY58" fmla="*/ 2022277 h 4185185"/>
                <a:gd name="connsiteX59" fmla="*/ 158863 w 2400901"/>
                <a:gd name="connsiteY59" fmla="*/ 1925562 h 4185185"/>
                <a:gd name="connsiteX60" fmla="*/ 185240 w 2400901"/>
                <a:gd name="connsiteY60" fmla="*/ 1907977 h 4185185"/>
                <a:gd name="connsiteX61" fmla="*/ 211617 w 2400901"/>
                <a:gd name="connsiteY61" fmla="*/ 1846431 h 4185185"/>
                <a:gd name="connsiteX62" fmla="*/ 185240 w 2400901"/>
                <a:gd name="connsiteY62" fmla="*/ 1776093 h 4185185"/>
                <a:gd name="connsiteX63" fmla="*/ 176447 w 2400901"/>
                <a:gd name="connsiteY63" fmla="*/ 1749716 h 4185185"/>
                <a:gd name="connsiteX64" fmla="*/ 150070 w 2400901"/>
                <a:gd name="connsiteY64" fmla="*/ 1723339 h 4185185"/>
                <a:gd name="connsiteX65" fmla="*/ 97317 w 2400901"/>
                <a:gd name="connsiteY65" fmla="*/ 1653000 h 4185185"/>
                <a:gd name="connsiteX66" fmla="*/ 70940 w 2400901"/>
                <a:gd name="connsiteY66" fmla="*/ 1617831 h 4185185"/>
                <a:gd name="connsiteX67" fmla="*/ 35770 w 2400901"/>
                <a:gd name="connsiteY67" fmla="*/ 1556285 h 4185185"/>
                <a:gd name="connsiteX68" fmla="*/ 53355 w 2400901"/>
                <a:gd name="connsiteY68" fmla="*/ 1512323 h 4185185"/>
                <a:gd name="connsiteX69" fmla="*/ 123693 w 2400901"/>
                <a:gd name="connsiteY69" fmla="*/ 1459570 h 4185185"/>
                <a:gd name="connsiteX70" fmla="*/ 158863 w 2400901"/>
                <a:gd name="connsiteY70" fmla="*/ 1433193 h 4185185"/>
                <a:gd name="connsiteX71" fmla="*/ 211617 w 2400901"/>
                <a:gd name="connsiteY71" fmla="*/ 1380439 h 4185185"/>
                <a:gd name="connsiteX72" fmla="*/ 273163 w 2400901"/>
                <a:gd name="connsiteY72" fmla="*/ 1336477 h 4185185"/>
                <a:gd name="connsiteX73" fmla="*/ 387463 w 2400901"/>
                <a:gd name="connsiteY73" fmla="*/ 1336477 h 4185185"/>
                <a:gd name="connsiteX74" fmla="*/ 466593 w 2400901"/>
                <a:gd name="connsiteY74" fmla="*/ 1222177 h 4185185"/>
                <a:gd name="connsiteX75" fmla="*/ 519347 w 2400901"/>
                <a:gd name="connsiteY75" fmla="*/ 1160631 h 4185185"/>
                <a:gd name="connsiteX76" fmla="*/ 572101 w 2400901"/>
                <a:gd name="connsiteY76" fmla="*/ 1081500 h 4185185"/>
                <a:gd name="connsiteX77" fmla="*/ 607270 w 2400901"/>
                <a:gd name="connsiteY77" fmla="*/ 1046331 h 4185185"/>
                <a:gd name="connsiteX78" fmla="*/ 651232 w 2400901"/>
                <a:gd name="connsiteY78" fmla="*/ 958408 h 4185185"/>
                <a:gd name="connsiteX79" fmla="*/ 677609 w 2400901"/>
                <a:gd name="connsiteY79" fmla="*/ 932031 h 4185185"/>
                <a:gd name="connsiteX80" fmla="*/ 695193 w 2400901"/>
                <a:gd name="connsiteY80" fmla="*/ 888070 h 4185185"/>
                <a:gd name="connsiteX81" fmla="*/ 712778 w 2400901"/>
                <a:gd name="connsiteY81" fmla="*/ 852900 h 4185185"/>
                <a:gd name="connsiteX82" fmla="*/ 730363 w 2400901"/>
                <a:gd name="connsiteY82" fmla="*/ 782562 h 4185185"/>
                <a:gd name="connsiteX83" fmla="*/ 747947 w 2400901"/>
                <a:gd name="connsiteY83" fmla="*/ 738600 h 4185185"/>
                <a:gd name="connsiteX84" fmla="*/ 774324 w 2400901"/>
                <a:gd name="connsiteY84" fmla="*/ 677054 h 4185185"/>
                <a:gd name="connsiteX85" fmla="*/ 827078 w 2400901"/>
                <a:gd name="connsiteY85" fmla="*/ 694639 h 4185185"/>
                <a:gd name="connsiteX86" fmla="*/ 906209 w 2400901"/>
                <a:gd name="connsiteY86" fmla="*/ 712223 h 4185185"/>
                <a:gd name="connsiteX87" fmla="*/ 932586 w 2400901"/>
                <a:gd name="connsiteY87" fmla="*/ 721016 h 4185185"/>
                <a:gd name="connsiteX88" fmla="*/ 1090847 w 2400901"/>
                <a:gd name="connsiteY88" fmla="*/ 729808 h 4185185"/>
                <a:gd name="connsiteX89" fmla="*/ 1117224 w 2400901"/>
                <a:gd name="connsiteY89" fmla="*/ 747393 h 4185185"/>
                <a:gd name="connsiteX90" fmla="*/ 1126017 w 2400901"/>
                <a:gd name="connsiteY90" fmla="*/ 721016 h 4185185"/>
                <a:gd name="connsiteX91" fmla="*/ 1152393 w 2400901"/>
                <a:gd name="connsiteY91" fmla="*/ 668262 h 4185185"/>
                <a:gd name="connsiteX92" fmla="*/ 1205147 w 2400901"/>
                <a:gd name="connsiteY92" fmla="*/ 545170 h 4185185"/>
                <a:gd name="connsiteX93" fmla="*/ 1240317 w 2400901"/>
                <a:gd name="connsiteY93" fmla="*/ 510000 h 4185185"/>
                <a:gd name="connsiteX94" fmla="*/ 1293070 w 2400901"/>
                <a:gd name="connsiteY94" fmla="*/ 474831 h 4185185"/>
                <a:gd name="connsiteX95" fmla="*/ 1380993 w 2400901"/>
                <a:gd name="connsiteY95" fmla="*/ 430870 h 4185185"/>
                <a:gd name="connsiteX96" fmla="*/ 1495293 w 2400901"/>
                <a:gd name="connsiteY96" fmla="*/ 413285 h 4185185"/>
                <a:gd name="connsiteX97" fmla="*/ 1539255 w 2400901"/>
                <a:gd name="connsiteY97" fmla="*/ 404493 h 4185185"/>
                <a:gd name="connsiteX98" fmla="*/ 1635970 w 2400901"/>
                <a:gd name="connsiteY98" fmla="*/ 413285 h 4185185"/>
                <a:gd name="connsiteX99" fmla="*/ 1627178 w 2400901"/>
                <a:gd name="connsiteY99" fmla="*/ 448454 h 4185185"/>
                <a:gd name="connsiteX100" fmla="*/ 1548047 w 2400901"/>
                <a:gd name="connsiteY100" fmla="*/ 492416 h 4185185"/>
                <a:gd name="connsiteX101" fmla="*/ 1477709 w 2400901"/>
                <a:gd name="connsiteY101" fmla="*/ 466039 h 4185185"/>
                <a:gd name="connsiteX102" fmla="*/ 1468917 w 2400901"/>
                <a:gd name="connsiteY102" fmla="*/ 422077 h 4185185"/>
                <a:gd name="connsiteX103" fmla="*/ 1460124 w 2400901"/>
                <a:gd name="connsiteY103" fmla="*/ 360531 h 4185185"/>
                <a:gd name="connsiteX104" fmla="*/ 1468917 w 2400901"/>
                <a:gd name="connsiteY104" fmla="*/ 334154 h 4185185"/>
                <a:gd name="connsiteX105" fmla="*/ 1495293 w 2400901"/>
                <a:gd name="connsiteY105" fmla="*/ 325362 h 4185185"/>
                <a:gd name="connsiteX106" fmla="*/ 1574424 w 2400901"/>
                <a:gd name="connsiteY106" fmla="*/ 307777 h 4185185"/>
                <a:gd name="connsiteX107" fmla="*/ 1671140 w 2400901"/>
                <a:gd name="connsiteY107" fmla="*/ 272608 h 4185185"/>
                <a:gd name="connsiteX108" fmla="*/ 1820609 w 2400901"/>
                <a:gd name="connsiteY108" fmla="*/ 228647 h 4185185"/>
                <a:gd name="connsiteX109" fmla="*/ 2260224 w 2400901"/>
                <a:gd name="connsiteY109" fmla="*/ 211062 h 4185185"/>
                <a:gd name="connsiteX110" fmla="*/ 2233847 w 2400901"/>
                <a:gd name="connsiteY110" fmla="*/ 202270 h 4185185"/>
                <a:gd name="connsiteX111" fmla="*/ 2181093 w 2400901"/>
                <a:gd name="connsiteY111" fmla="*/ 175893 h 4185185"/>
                <a:gd name="connsiteX112" fmla="*/ 2145924 w 2400901"/>
                <a:gd name="connsiteY112" fmla="*/ 140723 h 4185185"/>
                <a:gd name="connsiteX113" fmla="*/ 2119547 w 2400901"/>
                <a:gd name="connsiteY113" fmla="*/ 123139 h 4185185"/>
                <a:gd name="connsiteX114" fmla="*/ 2110755 w 2400901"/>
                <a:gd name="connsiteY114" fmla="*/ 96762 h 4185185"/>
                <a:gd name="connsiteX115" fmla="*/ 2119547 w 2400901"/>
                <a:gd name="connsiteY115" fmla="*/ 70385 h 4185185"/>
                <a:gd name="connsiteX116" fmla="*/ 2242640 w 2400901"/>
                <a:gd name="connsiteY116" fmla="*/ 61593 h 4185185"/>
                <a:gd name="connsiteX117" fmla="*/ 2260224 w 2400901"/>
                <a:gd name="connsiteY117" fmla="*/ 87970 h 4185185"/>
                <a:gd name="connsiteX118" fmla="*/ 2251432 w 2400901"/>
                <a:gd name="connsiteY118" fmla="*/ 114347 h 4185185"/>
                <a:gd name="connsiteX119" fmla="*/ 2242640 w 2400901"/>
                <a:gd name="connsiteY119" fmla="*/ 87970 h 4185185"/>
                <a:gd name="connsiteX120" fmla="*/ 2251432 w 2400901"/>
                <a:gd name="connsiteY120" fmla="*/ 52800 h 4185185"/>
                <a:gd name="connsiteX121" fmla="*/ 2330563 w 2400901"/>
                <a:gd name="connsiteY121" fmla="*/ 17631 h 4185185"/>
                <a:gd name="connsiteX122" fmla="*/ 2400901 w 2400901"/>
                <a:gd name="connsiteY122" fmla="*/ 47 h 4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400901" h="4185185">
                  <a:moveTo>
                    <a:pt x="827078" y="4185185"/>
                  </a:moveTo>
                  <a:cubicBezTo>
                    <a:pt x="791177" y="4163644"/>
                    <a:pt x="779040" y="4153188"/>
                    <a:pt x="739155" y="4141223"/>
                  </a:cubicBezTo>
                  <a:cubicBezTo>
                    <a:pt x="702735" y="4130297"/>
                    <a:pt x="638274" y="4126739"/>
                    <a:pt x="607270" y="4123639"/>
                  </a:cubicBezTo>
                  <a:cubicBezTo>
                    <a:pt x="598478" y="4117777"/>
                    <a:pt x="590918" y="4109396"/>
                    <a:pt x="580893" y="4106054"/>
                  </a:cubicBezTo>
                  <a:cubicBezTo>
                    <a:pt x="563981" y="4100417"/>
                    <a:pt x="545542" y="4101129"/>
                    <a:pt x="528140" y="4097262"/>
                  </a:cubicBezTo>
                  <a:cubicBezTo>
                    <a:pt x="519093" y="4095252"/>
                    <a:pt x="510555" y="4091401"/>
                    <a:pt x="501763" y="4088470"/>
                  </a:cubicBezTo>
                  <a:cubicBezTo>
                    <a:pt x="492971" y="4082608"/>
                    <a:pt x="484838" y="4075611"/>
                    <a:pt x="475386" y="4070885"/>
                  </a:cubicBezTo>
                  <a:cubicBezTo>
                    <a:pt x="467097" y="4066740"/>
                    <a:pt x="455562" y="4068646"/>
                    <a:pt x="449009" y="4062093"/>
                  </a:cubicBezTo>
                  <a:cubicBezTo>
                    <a:pt x="434065" y="4047149"/>
                    <a:pt x="413840" y="4009339"/>
                    <a:pt x="413840" y="4009339"/>
                  </a:cubicBezTo>
                  <a:cubicBezTo>
                    <a:pt x="416771" y="3988824"/>
                    <a:pt x="411649" y="3965367"/>
                    <a:pt x="422632" y="3947793"/>
                  </a:cubicBezTo>
                  <a:cubicBezTo>
                    <a:pt x="429036" y="3937546"/>
                    <a:pt x="445717" y="3939000"/>
                    <a:pt x="457801" y="3939000"/>
                  </a:cubicBezTo>
                  <a:cubicBezTo>
                    <a:pt x="493092" y="3939000"/>
                    <a:pt x="528140" y="3944862"/>
                    <a:pt x="563309" y="3947793"/>
                  </a:cubicBezTo>
                  <a:cubicBezTo>
                    <a:pt x="572324" y="3974840"/>
                    <a:pt x="581178" y="3986861"/>
                    <a:pt x="563309" y="4018131"/>
                  </a:cubicBezTo>
                  <a:cubicBezTo>
                    <a:pt x="558066" y="4027306"/>
                    <a:pt x="545724" y="4029854"/>
                    <a:pt x="536932" y="4035716"/>
                  </a:cubicBezTo>
                  <a:cubicBezTo>
                    <a:pt x="501763" y="4029854"/>
                    <a:pt x="466229" y="4025865"/>
                    <a:pt x="431424" y="4018131"/>
                  </a:cubicBezTo>
                  <a:cubicBezTo>
                    <a:pt x="413330" y="4014110"/>
                    <a:pt x="396090" y="4006881"/>
                    <a:pt x="378670" y="4000547"/>
                  </a:cubicBezTo>
                  <a:cubicBezTo>
                    <a:pt x="263024" y="3958494"/>
                    <a:pt x="386724" y="4000300"/>
                    <a:pt x="308332" y="3974170"/>
                  </a:cubicBezTo>
                  <a:cubicBezTo>
                    <a:pt x="292080" y="3961981"/>
                    <a:pt x="259032" y="3939785"/>
                    <a:pt x="246786" y="3921416"/>
                  </a:cubicBezTo>
                  <a:cubicBezTo>
                    <a:pt x="241645" y="3913705"/>
                    <a:pt x="240924" y="3903831"/>
                    <a:pt x="237993" y="3895039"/>
                  </a:cubicBezTo>
                  <a:cubicBezTo>
                    <a:pt x="240924" y="3868662"/>
                    <a:pt x="242423" y="3842086"/>
                    <a:pt x="246786" y="3815908"/>
                  </a:cubicBezTo>
                  <a:cubicBezTo>
                    <a:pt x="248310" y="3806766"/>
                    <a:pt x="250437" y="3797242"/>
                    <a:pt x="255578" y="3789531"/>
                  </a:cubicBezTo>
                  <a:cubicBezTo>
                    <a:pt x="262475" y="3779185"/>
                    <a:pt x="273163" y="3771946"/>
                    <a:pt x="281955" y="3763154"/>
                  </a:cubicBezTo>
                  <a:cubicBezTo>
                    <a:pt x="327984" y="3648086"/>
                    <a:pt x="269609" y="3777279"/>
                    <a:pt x="325917" y="3692816"/>
                  </a:cubicBezTo>
                  <a:cubicBezTo>
                    <a:pt x="331058" y="3685105"/>
                    <a:pt x="328776" y="3673559"/>
                    <a:pt x="334709" y="3666439"/>
                  </a:cubicBezTo>
                  <a:cubicBezTo>
                    <a:pt x="344090" y="3655182"/>
                    <a:pt x="358850" y="3649712"/>
                    <a:pt x="369878" y="3640062"/>
                  </a:cubicBezTo>
                  <a:cubicBezTo>
                    <a:pt x="382355" y="3629145"/>
                    <a:pt x="392459" y="3615682"/>
                    <a:pt x="405047" y="3604893"/>
                  </a:cubicBezTo>
                  <a:cubicBezTo>
                    <a:pt x="418274" y="3593556"/>
                    <a:pt x="451810" y="3575267"/>
                    <a:pt x="466593" y="3569723"/>
                  </a:cubicBezTo>
                  <a:cubicBezTo>
                    <a:pt x="477908" y="3565480"/>
                    <a:pt x="490040" y="3563862"/>
                    <a:pt x="501763" y="3560931"/>
                  </a:cubicBezTo>
                  <a:cubicBezTo>
                    <a:pt x="507624" y="3552139"/>
                    <a:pt x="518688" y="3545100"/>
                    <a:pt x="519347" y="3534554"/>
                  </a:cubicBezTo>
                  <a:cubicBezTo>
                    <a:pt x="523189" y="3473073"/>
                    <a:pt x="523979" y="3421780"/>
                    <a:pt x="484178" y="3376293"/>
                  </a:cubicBezTo>
                  <a:cubicBezTo>
                    <a:pt x="474528" y="3365265"/>
                    <a:pt x="458744" y="3360868"/>
                    <a:pt x="449009" y="3349916"/>
                  </a:cubicBezTo>
                  <a:cubicBezTo>
                    <a:pt x="423603" y="3321334"/>
                    <a:pt x="418982" y="3291798"/>
                    <a:pt x="387463" y="3270785"/>
                  </a:cubicBezTo>
                  <a:cubicBezTo>
                    <a:pt x="379752" y="3265644"/>
                    <a:pt x="369878" y="3264924"/>
                    <a:pt x="361086" y="3261993"/>
                  </a:cubicBezTo>
                  <a:cubicBezTo>
                    <a:pt x="338982" y="3195686"/>
                    <a:pt x="368800" y="3277424"/>
                    <a:pt x="334709" y="3209239"/>
                  </a:cubicBezTo>
                  <a:cubicBezTo>
                    <a:pt x="326245" y="3192310"/>
                    <a:pt x="322756" y="3164588"/>
                    <a:pt x="317124" y="3147693"/>
                  </a:cubicBezTo>
                  <a:cubicBezTo>
                    <a:pt x="305895" y="3114006"/>
                    <a:pt x="297279" y="3099208"/>
                    <a:pt x="281955" y="3068562"/>
                  </a:cubicBezTo>
                  <a:cubicBezTo>
                    <a:pt x="271338" y="3026091"/>
                    <a:pt x="264370" y="3004892"/>
                    <a:pt x="264370" y="2954262"/>
                  </a:cubicBezTo>
                  <a:cubicBezTo>
                    <a:pt x="264370" y="2944994"/>
                    <a:pt x="270232" y="2936677"/>
                    <a:pt x="273163" y="2927885"/>
                  </a:cubicBezTo>
                  <a:cubicBezTo>
                    <a:pt x="255578" y="2916162"/>
                    <a:pt x="240031" y="2900565"/>
                    <a:pt x="220409" y="2892716"/>
                  </a:cubicBezTo>
                  <a:cubicBezTo>
                    <a:pt x="205755" y="2886854"/>
                    <a:pt x="190244" y="2882796"/>
                    <a:pt x="176447" y="2875131"/>
                  </a:cubicBezTo>
                  <a:cubicBezTo>
                    <a:pt x="96606" y="2830774"/>
                    <a:pt x="178744" y="2861242"/>
                    <a:pt x="114901" y="2839962"/>
                  </a:cubicBezTo>
                  <a:cubicBezTo>
                    <a:pt x="97316" y="2822377"/>
                    <a:pt x="73268" y="2809451"/>
                    <a:pt x="62147" y="2787208"/>
                  </a:cubicBezTo>
                  <a:cubicBezTo>
                    <a:pt x="39002" y="2740917"/>
                    <a:pt x="53831" y="2761307"/>
                    <a:pt x="18186" y="2725662"/>
                  </a:cubicBezTo>
                  <a:cubicBezTo>
                    <a:pt x="10837" y="2703616"/>
                    <a:pt x="-13059" y="2663398"/>
                    <a:pt x="9393" y="2637739"/>
                  </a:cubicBezTo>
                  <a:cubicBezTo>
                    <a:pt x="23310" y="2621834"/>
                    <a:pt x="43244" y="2612022"/>
                    <a:pt x="62147" y="2602570"/>
                  </a:cubicBezTo>
                  <a:cubicBezTo>
                    <a:pt x="101233" y="2583027"/>
                    <a:pt x="135462" y="2563478"/>
                    <a:pt x="176447" y="2549816"/>
                  </a:cubicBezTo>
                  <a:cubicBezTo>
                    <a:pt x="187911" y="2545995"/>
                    <a:pt x="199998" y="2544343"/>
                    <a:pt x="211617" y="2541023"/>
                  </a:cubicBezTo>
                  <a:cubicBezTo>
                    <a:pt x="220528" y="2538477"/>
                    <a:pt x="229201" y="2535162"/>
                    <a:pt x="237993" y="2532231"/>
                  </a:cubicBezTo>
                  <a:cubicBezTo>
                    <a:pt x="253985" y="2484258"/>
                    <a:pt x="251463" y="2519324"/>
                    <a:pt x="202824" y="2470685"/>
                  </a:cubicBezTo>
                  <a:cubicBezTo>
                    <a:pt x="195352" y="2463213"/>
                    <a:pt x="192348" y="2452127"/>
                    <a:pt x="185240" y="2444308"/>
                  </a:cubicBezTo>
                  <a:cubicBezTo>
                    <a:pt x="162936" y="2419773"/>
                    <a:pt x="138347" y="2397416"/>
                    <a:pt x="114901" y="2373970"/>
                  </a:cubicBezTo>
                  <a:cubicBezTo>
                    <a:pt x="106109" y="2365178"/>
                    <a:pt x="94921" y="2358255"/>
                    <a:pt x="88524" y="2347593"/>
                  </a:cubicBezTo>
                  <a:cubicBezTo>
                    <a:pt x="79732" y="2332939"/>
                    <a:pt x="72639" y="2317121"/>
                    <a:pt x="62147" y="2303631"/>
                  </a:cubicBezTo>
                  <a:cubicBezTo>
                    <a:pt x="51969" y="2290544"/>
                    <a:pt x="36925" y="2281725"/>
                    <a:pt x="26978" y="2268462"/>
                  </a:cubicBezTo>
                  <a:cubicBezTo>
                    <a:pt x="13939" y="2251077"/>
                    <a:pt x="7392" y="2227291"/>
                    <a:pt x="601" y="2206916"/>
                  </a:cubicBezTo>
                  <a:cubicBezTo>
                    <a:pt x="25843" y="2105945"/>
                    <a:pt x="-9454" y="2230379"/>
                    <a:pt x="26978" y="2145370"/>
                  </a:cubicBezTo>
                  <a:cubicBezTo>
                    <a:pt x="31738" y="2134263"/>
                    <a:pt x="32450" y="2121819"/>
                    <a:pt x="35770" y="2110200"/>
                  </a:cubicBezTo>
                  <a:cubicBezTo>
                    <a:pt x="38316" y="2101289"/>
                    <a:pt x="40912" y="2092342"/>
                    <a:pt x="44563" y="2083823"/>
                  </a:cubicBezTo>
                  <a:cubicBezTo>
                    <a:pt x="55094" y="2059251"/>
                    <a:pt x="64373" y="2043395"/>
                    <a:pt x="79732" y="2022277"/>
                  </a:cubicBezTo>
                  <a:cubicBezTo>
                    <a:pt x="101156" y="1992820"/>
                    <a:pt x="128220" y="1951098"/>
                    <a:pt x="158863" y="1925562"/>
                  </a:cubicBezTo>
                  <a:cubicBezTo>
                    <a:pt x="166981" y="1918797"/>
                    <a:pt x="176448" y="1913839"/>
                    <a:pt x="185240" y="1907977"/>
                  </a:cubicBezTo>
                  <a:cubicBezTo>
                    <a:pt x="199596" y="1886442"/>
                    <a:pt x="211617" y="1874817"/>
                    <a:pt x="211617" y="1846431"/>
                  </a:cubicBezTo>
                  <a:cubicBezTo>
                    <a:pt x="211617" y="1795546"/>
                    <a:pt x="203430" y="1812473"/>
                    <a:pt x="185240" y="1776093"/>
                  </a:cubicBezTo>
                  <a:cubicBezTo>
                    <a:pt x="181095" y="1767803"/>
                    <a:pt x="181588" y="1757427"/>
                    <a:pt x="176447" y="1749716"/>
                  </a:cubicBezTo>
                  <a:cubicBezTo>
                    <a:pt x="169550" y="1739370"/>
                    <a:pt x="157944" y="1732963"/>
                    <a:pt x="150070" y="1723339"/>
                  </a:cubicBezTo>
                  <a:cubicBezTo>
                    <a:pt x="131511" y="1700656"/>
                    <a:pt x="114901" y="1676446"/>
                    <a:pt x="97317" y="1653000"/>
                  </a:cubicBezTo>
                  <a:cubicBezTo>
                    <a:pt x="88525" y="1641277"/>
                    <a:pt x="77494" y="1630938"/>
                    <a:pt x="70940" y="1617831"/>
                  </a:cubicBezTo>
                  <a:cubicBezTo>
                    <a:pt x="48629" y="1573211"/>
                    <a:pt x="60625" y="1593567"/>
                    <a:pt x="35770" y="1556285"/>
                  </a:cubicBezTo>
                  <a:cubicBezTo>
                    <a:pt x="41632" y="1541631"/>
                    <a:pt x="42738" y="1524001"/>
                    <a:pt x="53355" y="1512323"/>
                  </a:cubicBezTo>
                  <a:cubicBezTo>
                    <a:pt x="73069" y="1490637"/>
                    <a:pt x="100247" y="1477154"/>
                    <a:pt x="123693" y="1459570"/>
                  </a:cubicBezTo>
                  <a:cubicBezTo>
                    <a:pt x="135416" y="1450778"/>
                    <a:pt x="150071" y="1444916"/>
                    <a:pt x="158863" y="1433193"/>
                  </a:cubicBezTo>
                  <a:cubicBezTo>
                    <a:pt x="191580" y="1389569"/>
                    <a:pt x="173047" y="1406151"/>
                    <a:pt x="211617" y="1380439"/>
                  </a:cubicBezTo>
                  <a:cubicBezTo>
                    <a:pt x="251927" y="1319974"/>
                    <a:pt x="226736" y="1321002"/>
                    <a:pt x="273163" y="1336477"/>
                  </a:cubicBezTo>
                  <a:cubicBezTo>
                    <a:pt x="312583" y="1362758"/>
                    <a:pt x="322624" y="1378432"/>
                    <a:pt x="387463" y="1336477"/>
                  </a:cubicBezTo>
                  <a:cubicBezTo>
                    <a:pt x="445232" y="1299097"/>
                    <a:pt x="438703" y="1266801"/>
                    <a:pt x="466593" y="1222177"/>
                  </a:cubicBezTo>
                  <a:cubicBezTo>
                    <a:pt x="520703" y="1135599"/>
                    <a:pt x="465406" y="1232551"/>
                    <a:pt x="519347" y="1160631"/>
                  </a:cubicBezTo>
                  <a:cubicBezTo>
                    <a:pt x="569897" y="1093231"/>
                    <a:pt x="521207" y="1139665"/>
                    <a:pt x="572101" y="1081500"/>
                  </a:cubicBezTo>
                  <a:cubicBezTo>
                    <a:pt x="583018" y="1069023"/>
                    <a:pt x="597092" y="1059417"/>
                    <a:pt x="607270" y="1046331"/>
                  </a:cubicBezTo>
                  <a:cubicBezTo>
                    <a:pt x="674155" y="960336"/>
                    <a:pt x="597388" y="1044558"/>
                    <a:pt x="651232" y="958408"/>
                  </a:cubicBezTo>
                  <a:cubicBezTo>
                    <a:pt x="657822" y="947864"/>
                    <a:pt x="668817" y="940823"/>
                    <a:pt x="677609" y="932031"/>
                  </a:cubicBezTo>
                  <a:cubicBezTo>
                    <a:pt x="683470" y="917377"/>
                    <a:pt x="688783" y="902492"/>
                    <a:pt x="695193" y="888070"/>
                  </a:cubicBezTo>
                  <a:cubicBezTo>
                    <a:pt x="700516" y="876093"/>
                    <a:pt x="708633" y="865334"/>
                    <a:pt x="712778" y="852900"/>
                  </a:cubicBezTo>
                  <a:cubicBezTo>
                    <a:pt x="720421" y="829973"/>
                    <a:pt x="723256" y="805661"/>
                    <a:pt x="730363" y="782562"/>
                  </a:cubicBezTo>
                  <a:cubicBezTo>
                    <a:pt x="735004" y="767477"/>
                    <a:pt x="742956" y="753573"/>
                    <a:pt x="747947" y="738600"/>
                  </a:cubicBezTo>
                  <a:cubicBezTo>
                    <a:pt x="766871" y="681827"/>
                    <a:pt x="743419" y="723413"/>
                    <a:pt x="774324" y="677054"/>
                  </a:cubicBezTo>
                  <a:cubicBezTo>
                    <a:pt x="791909" y="682916"/>
                    <a:pt x="809324" y="689313"/>
                    <a:pt x="827078" y="694639"/>
                  </a:cubicBezTo>
                  <a:cubicBezTo>
                    <a:pt x="872210" y="708179"/>
                    <a:pt x="856007" y="699672"/>
                    <a:pt x="906209" y="712223"/>
                  </a:cubicBezTo>
                  <a:cubicBezTo>
                    <a:pt x="915200" y="714471"/>
                    <a:pt x="923360" y="720137"/>
                    <a:pt x="932586" y="721016"/>
                  </a:cubicBezTo>
                  <a:cubicBezTo>
                    <a:pt x="985183" y="726025"/>
                    <a:pt x="1038093" y="726877"/>
                    <a:pt x="1090847" y="729808"/>
                  </a:cubicBezTo>
                  <a:cubicBezTo>
                    <a:pt x="1099639" y="735670"/>
                    <a:pt x="1106972" y="749956"/>
                    <a:pt x="1117224" y="747393"/>
                  </a:cubicBezTo>
                  <a:cubicBezTo>
                    <a:pt x="1126215" y="745145"/>
                    <a:pt x="1122253" y="729485"/>
                    <a:pt x="1126017" y="721016"/>
                  </a:cubicBezTo>
                  <a:cubicBezTo>
                    <a:pt x="1134002" y="703050"/>
                    <a:pt x="1144832" y="686410"/>
                    <a:pt x="1152393" y="668262"/>
                  </a:cubicBezTo>
                  <a:cubicBezTo>
                    <a:pt x="1167405" y="632232"/>
                    <a:pt x="1177050" y="573267"/>
                    <a:pt x="1205147" y="545170"/>
                  </a:cubicBezTo>
                  <a:cubicBezTo>
                    <a:pt x="1216870" y="533447"/>
                    <a:pt x="1227371" y="520357"/>
                    <a:pt x="1240317" y="510000"/>
                  </a:cubicBezTo>
                  <a:cubicBezTo>
                    <a:pt x="1256820" y="496798"/>
                    <a:pt x="1275240" y="486177"/>
                    <a:pt x="1293070" y="474831"/>
                  </a:cubicBezTo>
                  <a:cubicBezTo>
                    <a:pt x="1329415" y="451702"/>
                    <a:pt x="1340698" y="444302"/>
                    <a:pt x="1380993" y="430870"/>
                  </a:cubicBezTo>
                  <a:cubicBezTo>
                    <a:pt x="1422180" y="417141"/>
                    <a:pt x="1447483" y="420115"/>
                    <a:pt x="1495293" y="413285"/>
                  </a:cubicBezTo>
                  <a:cubicBezTo>
                    <a:pt x="1510087" y="411172"/>
                    <a:pt x="1524601" y="407424"/>
                    <a:pt x="1539255" y="404493"/>
                  </a:cubicBezTo>
                  <a:lnTo>
                    <a:pt x="1635970" y="413285"/>
                  </a:lnTo>
                  <a:cubicBezTo>
                    <a:pt x="1646778" y="418689"/>
                    <a:pt x="1633173" y="437962"/>
                    <a:pt x="1627178" y="448454"/>
                  </a:cubicBezTo>
                  <a:cubicBezTo>
                    <a:pt x="1608598" y="480970"/>
                    <a:pt x="1581436" y="481286"/>
                    <a:pt x="1548047" y="492416"/>
                  </a:cubicBezTo>
                  <a:cubicBezTo>
                    <a:pt x="1524601" y="483624"/>
                    <a:pt x="1496424" y="482675"/>
                    <a:pt x="1477709" y="466039"/>
                  </a:cubicBezTo>
                  <a:cubicBezTo>
                    <a:pt x="1466540" y="456111"/>
                    <a:pt x="1471374" y="436818"/>
                    <a:pt x="1468917" y="422077"/>
                  </a:cubicBezTo>
                  <a:cubicBezTo>
                    <a:pt x="1465510" y="401635"/>
                    <a:pt x="1463055" y="381046"/>
                    <a:pt x="1460124" y="360531"/>
                  </a:cubicBezTo>
                  <a:cubicBezTo>
                    <a:pt x="1463055" y="351739"/>
                    <a:pt x="1462364" y="340707"/>
                    <a:pt x="1468917" y="334154"/>
                  </a:cubicBezTo>
                  <a:cubicBezTo>
                    <a:pt x="1475470" y="327601"/>
                    <a:pt x="1486382" y="327908"/>
                    <a:pt x="1495293" y="325362"/>
                  </a:cubicBezTo>
                  <a:cubicBezTo>
                    <a:pt x="1524256" y="317087"/>
                    <a:pt x="1544218" y="313819"/>
                    <a:pt x="1574424" y="307777"/>
                  </a:cubicBezTo>
                  <a:cubicBezTo>
                    <a:pt x="1658950" y="257062"/>
                    <a:pt x="1575160" y="300031"/>
                    <a:pt x="1671140" y="272608"/>
                  </a:cubicBezTo>
                  <a:cubicBezTo>
                    <a:pt x="1761853" y="246690"/>
                    <a:pt x="1722348" y="240930"/>
                    <a:pt x="1820609" y="228647"/>
                  </a:cubicBezTo>
                  <a:cubicBezTo>
                    <a:pt x="1913177" y="217076"/>
                    <a:pt x="2238508" y="211682"/>
                    <a:pt x="2260224" y="211062"/>
                  </a:cubicBezTo>
                  <a:cubicBezTo>
                    <a:pt x="2251432" y="208131"/>
                    <a:pt x="2242136" y="206415"/>
                    <a:pt x="2233847" y="202270"/>
                  </a:cubicBezTo>
                  <a:cubicBezTo>
                    <a:pt x="2165670" y="168182"/>
                    <a:pt x="2247392" y="197992"/>
                    <a:pt x="2181093" y="175893"/>
                  </a:cubicBezTo>
                  <a:cubicBezTo>
                    <a:pt x="2169370" y="164170"/>
                    <a:pt x="2158512" y="151513"/>
                    <a:pt x="2145924" y="140723"/>
                  </a:cubicBezTo>
                  <a:cubicBezTo>
                    <a:pt x="2137901" y="133846"/>
                    <a:pt x="2126148" y="131390"/>
                    <a:pt x="2119547" y="123139"/>
                  </a:cubicBezTo>
                  <a:cubicBezTo>
                    <a:pt x="2113757" y="115902"/>
                    <a:pt x="2113686" y="105554"/>
                    <a:pt x="2110755" y="96762"/>
                  </a:cubicBezTo>
                  <a:cubicBezTo>
                    <a:pt x="2113686" y="87970"/>
                    <a:pt x="2112133" y="75946"/>
                    <a:pt x="2119547" y="70385"/>
                  </a:cubicBezTo>
                  <a:cubicBezTo>
                    <a:pt x="2175518" y="28407"/>
                    <a:pt x="2183709" y="44755"/>
                    <a:pt x="2242640" y="61593"/>
                  </a:cubicBezTo>
                  <a:cubicBezTo>
                    <a:pt x="2248501" y="70385"/>
                    <a:pt x="2258487" y="77547"/>
                    <a:pt x="2260224" y="87970"/>
                  </a:cubicBezTo>
                  <a:cubicBezTo>
                    <a:pt x="2261748" y="97112"/>
                    <a:pt x="2260700" y="114347"/>
                    <a:pt x="2251432" y="114347"/>
                  </a:cubicBezTo>
                  <a:cubicBezTo>
                    <a:pt x="2242164" y="114347"/>
                    <a:pt x="2245571" y="96762"/>
                    <a:pt x="2242640" y="87970"/>
                  </a:cubicBezTo>
                  <a:cubicBezTo>
                    <a:pt x="2245571" y="76247"/>
                    <a:pt x="2243568" y="61975"/>
                    <a:pt x="2251432" y="52800"/>
                  </a:cubicBezTo>
                  <a:cubicBezTo>
                    <a:pt x="2274458" y="25935"/>
                    <a:pt x="2300945" y="26516"/>
                    <a:pt x="2330563" y="17631"/>
                  </a:cubicBezTo>
                  <a:cubicBezTo>
                    <a:pt x="2395357" y="-1806"/>
                    <a:pt x="2362732" y="47"/>
                    <a:pt x="2400901" y="4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3604193" y="4658197"/>
              <a:ext cx="823791" cy="1220969"/>
            </a:xfrm>
            <a:custGeom>
              <a:avLst/>
              <a:gdLst>
                <a:gd name="connsiteX0" fmla="*/ 643017 w 2208048"/>
                <a:gd name="connsiteY0" fmla="*/ 0 h 3974123"/>
                <a:gd name="connsiteX1" fmla="*/ 634225 w 2208048"/>
                <a:gd name="connsiteY1" fmla="*/ 61546 h 3974123"/>
                <a:gd name="connsiteX2" fmla="*/ 625433 w 2208048"/>
                <a:gd name="connsiteY2" fmla="*/ 87923 h 3974123"/>
                <a:gd name="connsiteX3" fmla="*/ 599056 w 2208048"/>
                <a:gd name="connsiteY3" fmla="*/ 105508 h 3974123"/>
                <a:gd name="connsiteX4" fmla="*/ 546302 w 2208048"/>
                <a:gd name="connsiteY4" fmla="*/ 140677 h 3974123"/>
                <a:gd name="connsiteX5" fmla="*/ 528717 w 2208048"/>
                <a:gd name="connsiteY5" fmla="*/ 167054 h 3974123"/>
                <a:gd name="connsiteX6" fmla="*/ 511133 w 2208048"/>
                <a:gd name="connsiteY6" fmla="*/ 219808 h 3974123"/>
                <a:gd name="connsiteX7" fmla="*/ 546302 w 2208048"/>
                <a:gd name="connsiteY7" fmla="*/ 325316 h 3974123"/>
                <a:gd name="connsiteX8" fmla="*/ 572679 w 2208048"/>
                <a:gd name="connsiteY8" fmla="*/ 316523 h 3974123"/>
                <a:gd name="connsiteX9" fmla="*/ 555094 w 2208048"/>
                <a:gd name="connsiteY9" fmla="*/ 281354 h 3974123"/>
                <a:gd name="connsiteX10" fmla="*/ 528717 w 2208048"/>
                <a:gd name="connsiteY10" fmla="*/ 272562 h 3974123"/>
                <a:gd name="connsiteX11" fmla="*/ 484756 w 2208048"/>
                <a:gd name="connsiteY11" fmla="*/ 263769 h 3974123"/>
                <a:gd name="connsiteX12" fmla="*/ 449586 w 2208048"/>
                <a:gd name="connsiteY12" fmla="*/ 254977 h 3974123"/>
                <a:gd name="connsiteX13" fmla="*/ 396833 w 2208048"/>
                <a:gd name="connsiteY13" fmla="*/ 263769 h 3974123"/>
                <a:gd name="connsiteX14" fmla="*/ 352871 w 2208048"/>
                <a:gd name="connsiteY14" fmla="*/ 307731 h 3974123"/>
                <a:gd name="connsiteX15" fmla="*/ 335286 w 2208048"/>
                <a:gd name="connsiteY15" fmla="*/ 342900 h 3974123"/>
                <a:gd name="connsiteX16" fmla="*/ 326494 w 2208048"/>
                <a:gd name="connsiteY16" fmla="*/ 378069 h 3974123"/>
                <a:gd name="connsiteX17" fmla="*/ 326494 w 2208048"/>
                <a:gd name="connsiteY17" fmla="*/ 474785 h 3974123"/>
                <a:gd name="connsiteX18" fmla="*/ 352871 w 2208048"/>
                <a:gd name="connsiteY18" fmla="*/ 501162 h 3974123"/>
                <a:gd name="connsiteX19" fmla="*/ 423210 w 2208048"/>
                <a:gd name="connsiteY19" fmla="*/ 518746 h 3974123"/>
                <a:gd name="connsiteX20" fmla="*/ 467171 w 2208048"/>
                <a:gd name="connsiteY20" fmla="*/ 509954 h 3974123"/>
                <a:gd name="connsiteX21" fmla="*/ 458379 w 2208048"/>
                <a:gd name="connsiteY21" fmla="*/ 483577 h 3974123"/>
                <a:gd name="connsiteX22" fmla="*/ 432002 w 2208048"/>
                <a:gd name="connsiteY22" fmla="*/ 474785 h 3974123"/>
                <a:gd name="connsiteX23" fmla="*/ 291325 w 2208048"/>
                <a:gd name="connsiteY23" fmla="*/ 483577 h 3974123"/>
                <a:gd name="connsiteX24" fmla="*/ 264948 w 2208048"/>
                <a:gd name="connsiteY24" fmla="*/ 492369 h 3974123"/>
                <a:gd name="connsiteX25" fmla="*/ 247363 w 2208048"/>
                <a:gd name="connsiteY25" fmla="*/ 518746 h 3974123"/>
                <a:gd name="connsiteX26" fmla="*/ 220986 w 2208048"/>
                <a:gd name="connsiteY26" fmla="*/ 545123 h 3974123"/>
                <a:gd name="connsiteX27" fmla="*/ 229779 w 2208048"/>
                <a:gd name="connsiteY27" fmla="*/ 650631 h 3974123"/>
                <a:gd name="connsiteX28" fmla="*/ 256156 w 2208048"/>
                <a:gd name="connsiteY28" fmla="*/ 677008 h 3974123"/>
                <a:gd name="connsiteX29" fmla="*/ 273740 w 2208048"/>
                <a:gd name="connsiteY29" fmla="*/ 703385 h 3974123"/>
                <a:gd name="connsiteX30" fmla="*/ 300117 w 2208048"/>
                <a:gd name="connsiteY30" fmla="*/ 729762 h 3974123"/>
                <a:gd name="connsiteX31" fmla="*/ 326494 w 2208048"/>
                <a:gd name="connsiteY31" fmla="*/ 764931 h 3974123"/>
                <a:gd name="connsiteX32" fmla="*/ 352871 w 2208048"/>
                <a:gd name="connsiteY32" fmla="*/ 782516 h 3974123"/>
                <a:gd name="connsiteX33" fmla="*/ 379248 w 2208048"/>
                <a:gd name="connsiteY33" fmla="*/ 835269 h 3974123"/>
                <a:gd name="connsiteX34" fmla="*/ 370456 w 2208048"/>
                <a:gd name="connsiteY34" fmla="*/ 879231 h 3974123"/>
                <a:gd name="connsiteX35" fmla="*/ 264948 w 2208048"/>
                <a:gd name="connsiteY35" fmla="*/ 923193 h 3974123"/>
                <a:gd name="connsiteX36" fmla="*/ 177025 w 2208048"/>
                <a:gd name="connsiteY36" fmla="*/ 931985 h 3974123"/>
                <a:gd name="connsiteX37" fmla="*/ 141856 w 2208048"/>
                <a:gd name="connsiteY37" fmla="*/ 940777 h 3974123"/>
                <a:gd name="connsiteX38" fmla="*/ 89102 w 2208048"/>
                <a:gd name="connsiteY38" fmla="*/ 975946 h 3974123"/>
                <a:gd name="connsiteX39" fmla="*/ 80310 w 2208048"/>
                <a:gd name="connsiteY39" fmla="*/ 1002323 h 3974123"/>
                <a:gd name="connsiteX40" fmla="*/ 141856 w 2208048"/>
                <a:gd name="connsiteY40" fmla="*/ 1134208 h 3974123"/>
                <a:gd name="connsiteX41" fmla="*/ 194610 w 2208048"/>
                <a:gd name="connsiteY41" fmla="*/ 1169377 h 3974123"/>
                <a:gd name="connsiteX42" fmla="*/ 168233 w 2208048"/>
                <a:gd name="connsiteY42" fmla="*/ 1186962 h 3974123"/>
                <a:gd name="connsiteX43" fmla="*/ 106686 w 2208048"/>
                <a:gd name="connsiteY43" fmla="*/ 1204546 h 3974123"/>
                <a:gd name="connsiteX44" fmla="*/ 18763 w 2208048"/>
                <a:gd name="connsiteY44" fmla="*/ 1222131 h 3974123"/>
                <a:gd name="connsiteX45" fmla="*/ 1179 w 2208048"/>
                <a:gd name="connsiteY45" fmla="*/ 1274885 h 3974123"/>
                <a:gd name="connsiteX46" fmla="*/ 9971 w 2208048"/>
                <a:gd name="connsiteY46" fmla="*/ 1301262 h 3974123"/>
                <a:gd name="connsiteX47" fmla="*/ 27556 w 2208048"/>
                <a:gd name="connsiteY47" fmla="*/ 1327639 h 3974123"/>
                <a:gd name="connsiteX48" fmla="*/ 185817 w 2208048"/>
                <a:gd name="connsiteY48" fmla="*/ 1371600 h 3974123"/>
                <a:gd name="connsiteX49" fmla="*/ 264948 w 2208048"/>
                <a:gd name="connsiteY49" fmla="*/ 1441939 h 3974123"/>
                <a:gd name="connsiteX50" fmla="*/ 282533 w 2208048"/>
                <a:gd name="connsiteY50" fmla="*/ 1468316 h 3974123"/>
                <a:gd name="connsiteX51" fmla="*/ 308910 w 2208048"/>
                <a:gd name="connsiteY51" fmla="*/ 1494693 h 3974123"/>
                <a:gd name="connsiteX52" fmla="*/ 326494 w 2208048"/>
                <a:gd name="connsiteY52" fmla="*/ 1582616 h 3974123"/>
                <a:gd name="connsiteX53" fmla="*/ 335286 w 2208048"/>
                <a:gd name="connsiteY53" fmla="*/ 1617785 h 3974123"/>
                <a:gd name="connsiteX54" fmla="*/ 352871 w 2208048"/>
                <a:gd name="connsiteY54" fmla="*/ 1670539 h 3974123"/>
                <a:gd name="connsiteX55" fmla="*/ 361663 w 2208048"/>
                <a:gd name="connsiteY55" fmla="*/ 1732085 h 3974123"/>
                <a:gd name="connsiteX56" fmla="*/ 344079 w 2208048"/>
                <a:gd name="connsiteY56" fmla="*/ 1811216 h 3974123"/>
                <a:gd name="connsiteX57" fmla="*/ 344079 w 2208048"/>
                <a:gd name="connsiteY57" fmla="*/ 2136531 h 3974123"/>
                <a:gd name="connsiteX58" fmla="*/ 361663 w 2208048"/>
                <a:gd name="connsiteY58" fmla="*/ 2162908 h 3974123"/>
                <a:gd name="connsiteX59" fmla="*/ 519925 w 2208048"/>
                <a:gd name="connsiteY59" fmla="*/ 2154116 h 3974123"/>
                <a:gd name="connsiteX60" fmla="*/ 493548 w 2208048"/>
                <a:gd name="connsiteY60" fmla="*/ 2127739 h 3974123"/>
                <a:gd name="connsiteX61" fmla="*/ 440794 w 2208048"/>
                <a:gd name="connsiteY61" fmla="*/ 2136531 h 3974123"/>
                <a:gd name="connsiteX62" fmla="*/ 414417 w 2208048"/>
                <a:gd name="connsiteY62" fmla="*/ 2154116 h 3974123"/>
                <a:gd name="connsiteX63" fmla="*/ 405625 w 2208048"/>
                <a:gd name="connsiteY63" fmla="*/ 2180493 h 3974123"/>
                <a:gd name="connsiteX64" fmla="*/ 379248 w 2208048"/>
                <a:gd name="connsiteY64" fmla="*/ 2215662 h 3974123"/>
                <a:gd name="connsiteX65" fmla="*/ 379248 w 2208048"/>
                <a:gd name="connsiteY65" fmla="*/ 2391508 h 3974123"/>
                <a:gd name="connsiteX66" fmla="*/ 449586 w 2208048"/>
                <a:gd name="connsiteY66" fmla="*/ 2453054 h 3974123"/>
                <a:gd name="connsiteX67" fmla="*/ 502340 w 2208048"/>
                <a:gd name="connsiteY67" fmla="*/ 2505808 h 3974123"/>
                <a:gd name="connsiteX68" fmla="*/ 555094 w 2208048"/>
                <a:gd name="connsiteY68" fmla="*/ 2549769 h 3974123"/>
                <a:gd name="connsiteX69" fmla="*/ 616640 w 2208048"/>
                <a:gd name="connsiteY69" fmla="*/ 2567354 h 3974123"/>
                <a:gd name="connsiteX70" fmla="*/ 686979 w 2208048"/>
                <a:gd name="connsiteY70" fmla="*/ 2628900 h 3974123"/>
                <a:gd name="connsiteX71" fmla="*/ 695771 w 2208048"/>
                <a:gd name="connsiteY71" fmla="*/ 2664069 h 3974123"/>
                <a:gd name="connsiteX72" fmla="*/ 713356 w 2208048"/>
                <a:gd name="connsiteY72" fmla="*/ 2690446 h 3974123"/>
                <a:gd name="connsiteX73" fmla="*/ 722148 w 2208048"/>
                <a:gd name="connsiteY73" fmla="*/ 2734408 h 3974123"/>
                <a:gd name="connsiteX74" fmla="*/ 686979 w 2208048"/>
                <a:gd name="connsiteY74" fmla="*/ 2927839 h 3974123"/>
                <a:gd name="connsiteX75" fmla="*/ 625433 w 2208048"/>
                <a:gd name="connsiteY75" fmla="*/ 2936631 h 3974123"/>
                <a:gd name="connsiteX76" fmla="*/ 607848 w 2208048"/>
                <a:gd name="connsiteY76" fmla="*/ 2910254 h 3974123"/>
                <a:gd name="connsiteX77" fmla="*/ 634225 w 2208048"/>
                <a:gd name="connsiteY77" fmla="*/ 2883877 h 3974123"/>
                <a:gd name="connsiteX78" fmla="*/ 660602 w 2208048"/>
                <a:gd name="connsiteY78" fmla="*/ 2875085 h 3974123"/>
                <a:gd name="connsiteX79" fmla="*/ 730940 w 2208048"/>
                <a:gd name="connsiteY79" fmla="*/ 2848708 h 3974123"/>
                <a:gd name="connsiteX80" fmla="*/ 845240 w 2208048"/>
                <a:gd name="connsiteY80" fmla="*/ 2883877 h 3974123"/>
                <a:gd name="connsiteX81" fmla="*/ 854033 w 2208048"/>
                <a:gd name="connsiteY81" fmla="*/ 2910254 h 3974123"/>
                <a:gd name="connsiteX82" fmla="*/ 836448 w 2208048"/>
                <a:gd name="connsiteY82" fmla="*/ 3235569 h 3974123"/>
                <a:gd name="connsiteX83" fmla="*/ 827656 w 2208048"/>
                <a:gd name="connsiteY83" fmla="*/ 3261946 h 3974123"/>
                <a:gd name="connsiteX84" fmla="*/ 845240 w 2208048"/>
                <a:gd name="connsiteY84" fmla="*/ 3385039 h 3974123"/>
                <a:gd name="connsiteX85" fmla="*/ 854033 w 2208048"/>
                <a:gd name="connsiteY85" fmla="*/ 3411416 h 3974123"/>
                <a:gd name="connsiteX86" fmla="*/ 880410 w 2208048"/>
                <a:gd name="connsiteY86" fmla="*/ 3437793 h 3974123"/>
                <a:gd name="connsiteX87" fmla="*/ 906786 w 2208048"/>
                <a:gd name="connsiteY87" fmla="*/ 3481754 h 3974123"/>
                <a:gd name="connsiteX88" fmla="*/ 977125 w 2208048"/>
                <a:gd name="connsiteY88" fmla="*/ 3534508 h 3974123"/>
                <a:gd name="connsiteX89" fmla="*/ 1012294 w 2208048"/>
                <a:gd name="connsiteY89" fmla="*/ 3543300 h 3974123"/>
                <a:gd name="connsiteX90" fmla="*/ 1073840 w 2208048"/>
                <a:gd name="connsiteY90" fmla="*/ 3534508 h 3974123"/>
                <a:gd name="connsiteX91" fmla="*/ 1109010 w 2208048"/>
                <a:gd name="connsiteY91" fmla="*/ 3525716 h 3974123"/>
                <a:gd name="connsiteX92" fmla="*/ 1135386 w 2208048"/>
                <a:gd name="connsiteY92" fmla="*/ 3516923 h 3974123"/>
                <a:gd name="connsiteX93" fmla="*/ 1276063 w 2208048"/>
                <a:gd name="connsiteY93" fmla="*/ 3490546 h 3974123"/>
                <a:gd name="connsiteX94" fmla="*/ 1416740 w 2208048"/>
                <a:gd name="connsiteY94" fmla="*/ 3499339 h 3974123"/>
                <a:gd name="connsiteX95" fmla="*/ 1434325 w 2208048"/>
                <a:gd name="connsiteY95" fmla="*/ 3525716 h 3974123"/>
                <a:gd name="connsiteX96" fmla="*/ 1504663 w 2208048"/>
                <a:gd name="connsiteY96" fmla="*/ 3578469 h 3974123"/>
                <a:gd name="connsiteX97" fmla="*/ 1539833 w 2208048"/>
                <a:gd name="connsiteY97" fmla="*/ 3604846 h 3974123"/>
                <a:gd name="connsiteX98" fmla="*/ 1575002 w 2208048"/>
                <a:gd name="connsiteY98" fmla="*/ 3692769 h 3974123"/>
                <a:gd name="connsiteX99" fmla="*/ 1583794 w 2208048"/>
                <a:gd name="connsiteY99" fmla="*/ 3719146 h 3974123"/>
                <a:gd name="connsiteX100" fmla="*/ 1575002 w 2208048"/>
                <a:gd name="connsiteY100" fmla="*/ 3754316 h 3974123"/>
                <a:gd name="connsiteX101" fmla="*/ 1495871 w 2208048"/>
                <a:gd name="connsiteY101" fmla="*/ 3789485 h 3974123"/>
                <a:gd name="connsiteX102" fmla="*/ 1469494 w 2208048"/>
                <a:gd name="connsiteY102" fmla="*/ 3807069 h 3974123"/>
                <a:gd name="connsiteX103" fmla="*/ 1451910 w 2208048"/>
                <a:gd name="connsiteY103" fmla="*/ 3833446 h 3974123"/>
                <a:gd name="connsiteX104" fmla="*/ 1443117 w 2208048"/>
                <a:gd name="connsiteY104" fmla="*/ 3868616 h 3974123"/>
                <a:gd name="connsiteX105" fmla="*/ 1478286 w 2208048"/>
                <a:gd name="connsiteY105" fmla="*/ 3921369 h 3974123"/>
                <a:gd name="connsiteX106" fmla="*/ 1671717 w 2208048"/>
                <a:gd name="connsiteY106" fmla="*/ 3947746 h 3974123"/>
                <a:gd name="connsiteX107" fmla="*/ 1786017 w 2208048"/>
                <a:gd name="connsiteY107" fmla="*/ 3921369 h 3974123"/>
                <a:gd name="connsiteX108" fmla="*/ 1873940 w 2208048"/>
                <a:gd name="connsiteY108" fmla="*/ 3930162 h 3974123"/>
                <a:gd name="connsiteX109" fmla="*/ 1882733 w 2208048"/>
                <a:gd name="connsiteY109" fmla="*/ 3851031 h 3974123"/>
                <a:gd name="connsiteX110" fmla="*/ 1812394 w 2208048"/>
                <a:gd name="connsiteY110" fmla="*/ 3815862 h 3974123"/>
                <a:gd name="connsiteX111" fmla="*/ 1689302 w 2208048"/>
                <a:gd name="connsiteY111" fmla="*/ 3824654 h 3974123"/>
                <a:gd name="connsiteX112" fmla="*/ 1680510 w 2208048"/>
                <a:gd name="connsiteY112" fmla="*/ 3851031 h 3974123"/>
                <a:gd name="connsiteX113" fmla="*/ 1715679 w 2208048"/>
                <a:gd name="connsiteY113" fmla="*/ 3903785 h 3974123"/>
                <a:gd name="connsiteX114" fmla="*/ 1742056 w 2208048"/>
                <a:gd name="connsiteY114" fmla="*/ 3921369 h 3974123"/>
                <a:gd name="connsiteX115" fmla="*/ 1786017 w 2208048"/>
                <a:gd name="connsiteY115" fmla="*/ 3930162 h 3974123"/>
                <a:gd name="connsiteX116" fmla="*/ 1961863 w 2208048"/>
                <a:gd name="connsiteY116" fmla="*/ 3947746 h 3974123"/>
                <a:gd name="connsiteX117" fmla="*/ 1988240 w 2208048"/>
                <a:gd name="connsiteY117" fmla="*/ 3956539 h 3974123"/>
                <a:gd name="connsiteX118" fmla="*/ 2084956 w 2208048"/>
                <a:gd name="connsiteY118" fmla="*/ 3974123 h 3974123"/>
                <a:gd name="connsiteX119" fmla="*/ 2208048 w 2208048"/>
                <a:gd name="connsiteY119" fmla="*/ 3965331 h 397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208048" h="3974123">
                  <a:moveTo>
                    <a:pt x="643017" y="0"/>
                  </a:moveTo>
                  <a:cubicBezTo>
                    <a:pt x="640086" y="20515"/>
                    <a:pt x="638289" y="41225"/>
                    <a:pt x="634225" y="61546"/>
                  </a:cubicBezTo>
                  <a:cubicBezTo>
                    <a:pt x="632407" y="70634"/>
                    <a:pt x="631223" y="80686"/>
                    <a:pt x="625433" y="87923"/>
                  </a:cubicBezTo>
                  <a:cubicBezTo>
                    <a:pt x="618832" y="96175"/>
                    <a:pt x="607174" y="98743"/>
                    <a:pt x="599056" y="105508"/>
                  </a:cubicBezTo>
                  <a:cubicBezTo>
                    <a:pt x="555150" y="142097"/>
                    <a:pt x="592656" y="125226"/>
                    <a:pt x="546302" y="140677"/>
                  </a:cubicBezTo>
                  <a:cubicBezTo>
                    <a:pt x="540440" y="149469"/>
                    <a:pt x="533009" y="157398"/>
                    <a:pt x="528717" y="167054"/>
                  </a:cubicBezTo>
                  <a:cubicBezTo>
                    <a:pt x="521189" y="183992"/>
                    <a:pt x="511133" y="219808"/>
                    <a:pt x="511133" y="219808"/>
                  </a:cubicBezTo>
                  <a:cubicBezTo>
                    <a:pt x="513765" y="246127"/>
                    <a:pt x="498005" y="317267"/>
                    <a:pt x="546302" y="325316"/>
                  </a:cubicBezTo>
                  <a:cubicBezTo>
                    <a:pt x="555444" y="326840"/>
                    <a:pt x="563887" y="319454"/>
                    <a:pt x="572679" y="316523"/>
                  </a:cubicBezTo>
                  <a:cubicBezTo>
                    <a:pt x="566817" y="304800"/>
                    <a:pt x="564362" y="290622"/>
                    <a:pt x="555094" y="281354"/>
                  </a:cubicBezTo>
                  <a:cubicBezTo>
                    <a:pt x="548541" y="274801"/>
                    <a:pt x="537708" y="274810"/>
                    <a:pt x="528717" y="272562"/>
                  </a:cubicBezTo>
                  <a:cubicBezTo>
                    <a:pt x="514219" y="268937"/>
                    <a:pt x="499344" y="267011"/>
                    <a:pt x="484756" y="263769"/>
                  </a:cubicBezTo>
                  <a:cubicBezTo>
                    <a:pt x="472960" y="261148"/>
                    <a:pt x="461309" y="257908"/>
                    <a:pt x="449586" y="254977"/>
                  </a:cubicBezTo>
                  <a:cubicBezTo>
                    <a:pt x="432002" y="257908"/>
                    <a:pt x="413745" y="258132"/>
                    <a:pt x="396833" y="263769"/>
                  </a:cubicBezTo>
                  <a:cubicBezTo>
                    <a:pt x="374077" y="271354"/>
                    <a:pt x="363904" y="288423"/>
                    <a:pt x="352871" y="307731"/>
                  </a:cubicBezTo>
                  <a:cubicBezTo>
                    <a:pt x="346368" y="319111"/>
                    <a:pt x="341148" y="331177"/>
                    <a:pt x="335286" y="342900"/>
                  </a:cubicBezTo>
                  <a:cubicBezTo>
                    <a:pt x="332355" y="354623"/>
                    <a:pt x="329115" y="366273"/>
                    <a:pt x="326494" y="378069"/>
                  </a:cubicBezTo>
                  <a:cubicBezTo>
                    <a:pt x="318534" y="413888"/>
                    <a:pt x="310082" y="437857"/>
                    <a:pt x="326494" y="474785"/>
                  </a:cubicBezTo>
                  <a:cubicBezTo>
                    <a:pt x="331544" y="486148"/>
                    <a:pt x="341551" y="496017"/>
                    <a:pt x="352871" y="501162"/>
                  </a:cubicBezTo>
                  <a:cubicBezTo>
                    <a:pt x="374873" y="511163"/>
                    <a:pt x="423210" y="518746"/>
                    <a:pt x="423210" y="518746"/>
                  </a:cubicBezTo>
                  <a:cubicBezTo>
                    <a:pt x="437864" y="515815"/>
                    <a:pt x="456604" y="520521"/>
                    <a:pt x="467171" y="509954"/>
                  </a:cubicBezTo>
                  <a:cubicBezTo>
                    <a:pt x="473724" y="503401"/>
                    <a:pt x="464932" y="490130"/>
                    <a:pt x="458379" y="483577"/>
                  </a:cubicBezTo>
                  <a:cubicBezTo>
                    <a:pt x="451826" y="477024"/>
                    <a:pt x="440794" y="477716"/>
                    <a:pt x="432002" y="474785"/>
                  </a:cubicBezTo>
                  <a:cubicBezTo>
                    <a:pt x="385110" y="477716"/>
                    <a:pt x="338051" y="478659"/>
                    <a:pt x="291325" y="483577"/>
                  </a:cubicBezTo>
                  <a:cubicBezTo>
                    <a:pt x="282108" y="484547"/>
                    <a:pt x="272185" y="486579"/>
                    <a:pt x="264948" y="492369"/>
                  </a:cubicBezTo>
                  <a:cubicBezTo>
                    <a:pt x="256696" y="498970"/>
                    <a:pt x="254128" y="510628"/>
                    <a:pt x="247363" y="518746"/>
                  </a:cubicBezTo>
                  <a:cubicBezTo>
                    <a:pt x="239403" y="528298"/>
                    <a:pt x="229778" y="536331"/>
                    <a:pt x="220986" y="545123"/>
                  </a:cubicBezTo>
                  <a:cubicBezTo>
                    <a:pt x="223917" y="580292"/>
                    <a:pt x="220686" y="616531"/>
                    <a:pt x="229779" y="650631"/>
                  </a:cubicBezTo>
                  <a:cubicBezTo>
                    <a:pt x="232983" y="662645"/>
                    <a:pt x="248196" y="667456"/>
                    <a:pt x="256156" y="677008"/>
                  </a:cubicBezTo>
                  <a:cubicBezTo>
                    <a:pt x="262921" y="685126"/>
                    <a:pt x="266975" y="695267"/>
                    <a:pt x="273740" y="703385"/>
                  </a:cubicBezTo>
                  <a:cubicBezTo>
                    <a:pt x="281700" y="712937"/>
                    <a:pt x="292025" y="720321"/>
                    <a:pt x="300117" y="729762"/>
                  </a:cubicBezTo>
                  <a:cubicBezTo>
                    <a:pt x="309654" y="740888"/>
                    <a:pt x="316132" y="754569"/>
                    <a:pt x="326494" y="764931"/>
                  </a:cubicBezTo>
                  <a:cubicBezTo>
                    <a:pt x="333966" y="772403"/>
                    <a:pt x="344079" y="776654"/>
                    <a:pt x="352871" y="782516"/>
                  </a:cubicBezTo>
                  <a:cubicBezTo>
                    <a:pt x="361762" y="795852"/>
                    <a:pt x="379248" y="817068"/>
                    <a:pt x="379248" y="835269"/>
                  </a:cubicBezTo>
                  <a:cubicBezTo>
                    <a:pt x="379248" y="850213"/>
                    <a:pt x="379631" y="867435"/>
                    <a:pt x="370456" y="879231"/>
                  </a:cubicBezTo>
                  <a:cubicBezTo>
                    <a:pt x="342049" y="915755"/>
                    <a:pt x="305499" y="918124"/>
                    <a:pt x="264948" y="923193"/>
                  </a:cubicBezTo>
                  <a:cubicBezTo>
                    <a:pt x="235722" y="926846"/>
                    <a:pt x="206333" y="929054"/>
                    <a:pt x="177025" y="931985"/>
                  </a:cubicBezTo>
                  <a:cubicBezTo>
                    <a:pt x="165302" y="934916"/>
                    <a:pt x="152664" y="935373"/>
                    <a:pt x="141856" y="940777"/>
                  </a:cubicBezTo>
                  <a:cubicBezTo>
                    <a:pt x="122953" y="950228"/>
                    <a:pt x="89102" y="975946"/>
                    <a:pt x="89102" y="975946"/>
                  </a:cubicBezTo>
                  <a:cubicBezTo>
                    <a:pt x="86171" y="984738"/>
                    <a:pt x="80310" y="993055"/>
                    <a:pt x="80310" y="1002323"/>
                  </a:cubicBezTo>
                  <a:cubicBezTo>
                    <a:pt x="80310" y="1073036"/>
                    <a:pt x="81148" y="1093736"/>
                    <a:pt x="141856" y="1134208"/>
                  </a:cubicBezTo>
                  <a:lnTo>
                    <a:pt x="194610" y="1169377"/>
                  </a:lnTo>
                  <a:cubicBezTo>
                    <a:pt x="185818" y="1175239"/>
                    <a:pt x="177685" y="1182236"/>
                    <a:pt x="168233" y="1186962"/>
                  </a:cubicBezTo>
                  <a:cubicBezTo>
                    <a:pt x="157060" y="1192549"/>
                    <a:pt x="116076" y="1202668"/>
                    <a:pt x="106686" y="1204546"/>
                  </a:cubicBezTo>
                  <a:cubicBezTo>
                    <a:pt x="-1103" y="1226104"/>
                    <a:pt x="100455" y="1201709"/>
                    <a:pt x="18763" y="1222131"/>
                  </a:cubicBezTo>
                  <a:cubicBezTo>
                    <a:pt x="12902" y="1239716"/>
                    <a:pt x="-4682" y="1257300"/>
                    <a:pt x="1179" y="1274885"/>
                  </a:cubicBezTo>
                  <a:cubicBezTo>
                    <a:pt x="4110" y="1283677"/>
                    <a:pt x="5826" y="1292973"/>
                    <a:pt x="9971" y="1301262"/>
                  </a:cubicBezTo>
                  <a:cubicBezTo>
                    <a:pt x="14697" y="1310714"/>
                    <a:pt x="19603" y="1320681"/>
                    <a:pt x="27556" y="1327639"/>
                  </a:cubicBezTo>
                  <a:cubicBezTo>
                    <a:pt x="88064" y="1380583"/>
                    <a:pt x="95334" y="1364060"/>
                    <a:pt x="185817" y="1371600"/>
                  </a:cubicBezTo>
                  <a:cubicBezTo>
                    <a:pt x="246043" y="1431826"/>
                    <a:pt x="217879" y="1410559"/>
                    <a:pt x="264948" y="1441939"/>
                  </a:cubicBezTo>
                  <a:cubicBezTo>
                    <a:pt x="270810" y="1450731"/>
                    <a:pt x="275768" y="1460198"/>
                    <a:pt x="282533" y="1468316"/>
                  </a:cubicBezTo>
                  <a:cubicBezTo>
                    <a:pt x="290493" y="1477868"/>
                    <a:pt x="304446" y="1483088"/>
                    <a:pt x="308910" y="1494693"/>
                  </a:cubicBezTo>
                  <a:cubicBezTo>
                    <a:pt x="319639" y="1522589"/>
                    <a:pt x="319245" y="1553620"/>
                    <a:pt x="326494" y="1582616"/>
                  </a:cubicBezTo>
                  <a:cubicBezTo>
                    <a:pt x="329425" y="1594339"/>
                    <a:pt x="331814" y="1606211"/>
                    <a:pt x="335286" y="1617785"/>
                  </a:cubicBezTo>
                  <a:cubicBezTo>
                    <a:pt x="340612" y="1635539"/>
                    <a:pt x="352871" y="1670539"/>
                    <a:pt x="352871" y="1670539"/>
                  </a:cubicBezTo>
                  <a:cubicBezTo>
                    <a:pt x="355802" y="1691054"/>
                    <a:pt x="361663" y="1711361"/>
                    <a:pt x="361663" y="1732085"/>
                  </a:cubicBezTo>
                  <a:cubicBezTo>
                    <a:pt x="361663" y="1763033"/>
                    <a:pt x="353145" y="1784016"/>
                    <a:pt x="344079" y="1811216"/>
                  </a:cubicBezTo>
                  <a:cubicBezTo>
                    <a:pt x="327358" y="1944970"/>
                    <a:pt x="325037" y="1933413"/>
                    <a:pt x="344079" y="2136531"/>
                  </a:cubicBezTo>
                  <a:cubicBezTo>
                    <a:pt x="345065" y="2147052"/>
                    <a:pt x="355802" y="2154116"/>
                    <a:pt x="361663" y="2162908"/>
                  </a:cubicBezTo>
                  <a:cubicBezTo>
                    <a:pt x="414417" y="2159977"/>
                    <a:pt x="468874" y="2167730"/>
                    <a:pt x="519925" y="2154116"/>
                  </a:cubicBezTo>
                  <a:cubicBezTo>
                    <a:pt x="531939" y="2150912"/>
                    <a:pt x="505686" y="2130436"/>
                    <a:pt x="493548" y="2127739"/>
                  </a:cubicBezTo>
                  <a:cubicBezTo>
                    <a:pt x="476145" y="2123872"/>
                    <a:pt x="458379" y="2133600"/>
                    <a:pt x="440794" y="2136531"/>
                  </a:cubicBezTo>
                  <a:cubicBezTo>
                    <a:pt x="432002" y="2142393"/>
                    <a:pt x="421018" y="2145864"/>
                    <a:pt x="414417" y="2154116"/>
                  </a:cubicBezTo>
                  <a:cubicBezTo>
                    <a:pt x="408627" y="2161353"/>
                    <a:pt x="410223" y="2172446"/>
                    <a:pt x="405625" y="2180493"/>
                  </a:cubicBezTo>
                  <a:cubicBezTo>
                    <a:pt x="398355" y="2193216"/>
                    <a:pt x="388040" y="2203939"/>
                    <a:pt x="379248" y="2215662"/>
                  </a:cubicBezTo>
                  <a:cubicBezTo>
                    <a:pt x="356527" y="2283827"/>
                    <a:pt x="359931" y="2262730"/>
                    <a:pt x="379248" y="2391508"/>
                  </a:cubicBezTo>
                  <a:cubicBezTo>
                    <a:pt x="383644" y="2420815"/>
                    <a:pt x="437864" y="2441332"/>
                    <a:pt x="449586" y="2453054"/>
                  </a:cubicBezTo>
                  <a:lnTo>
                    <a:pt x="502340" y="2505808"/>
                  </a:lnTo>
                  <a:cubicBezTo>
                    <a:pt x="521787" y="2525255"/>
                    <a:pt x="530610" y="2537527"/>
                    <a:pt x="555094" y="2549769"/>
                  </a:cubicBezTo>
                  <a:cubicBezTo>
                    <a:pt x="567712" y="2556078"/>
                    <a:pt x="605365" y="2564535"/>
                    <a:pt x="616640" y="2567354"/>
                  </a:cubicBezTo>
                  <a:cubicBezTo>
                    <a:pt x="678186" y="2608385"/>
                    <a:pt x="657671" y="2584938"/>
                    <a:pt x="686979" y="2628900"/>
                  </a:cubicBezTo>
                  <a:cubicBezTo>
                    <a:pt x="689910" y="2640623"/>
                    <a:pt x="691011" y="2652962"/>
                    <a:pt x="695771" y="2664069"/>
                  </a:cubicBezTo>
                  <a:cubicBezTo>
                    <a:pt x="699934" y="2673782"/>
                    <a:pt x="709646" y="2680552"/>
                    <a:pt x="713356" y="2690446"/>
                  </a:cubicBezTo>
                  <a:cubicBezTo>
                    <a:pt x="718603" y="2704439"/>
                    <a:pt x="719217" y="2719754"/>
                    <a:pt x="722148" y="2734408"/>
                  </a:cubicBezTo>
                  <a:cubicBezTo>
                    <a:pt x="716531" y="2852373"/>
                    <a:pt x="771266" y="2910981"/>
                    <a:pt x="686979" y="2927839"/>
                  </a:cubicBezTo>
                  <a:cubicBezTo>
                    <a:pt x="666658" y="2931903"/>
                    <a:pt x="645948" y="2933700"/>
                    <a:pt x="625433" y="2936631"/>
                  </a:cubicBezTo>
                  <a:cubicBezTo>
                    <a:pt x="619571" y="2927839"/>
                    <a:pt x="606111" y="2920677"/>
                    <a:pt x="607848" y="2910254"/>
                  </a:cubicBezTo>
                  <a:cubicBezTo>
                    <a:pt x="609892" y="2897989"/>
                    <a:pt x="623879" y="2890774"/>
                    <a:pt x="634225" y="2883877"/>
                  </a:cubicBezTo>
                  <a:cubicBezTo>
                    <a:pt x="641936" y="2878736"/>
                    <a:pt x="652083" y="2878736"/>
                    <a:pt x="660602" y="2875085"/>
                  </a:cubicBezTo>
                  <a:cubicBezTo>
                    <a:pt x="724972" y="2847498"/>
                    <a:pt x="666098" y="2864918"/>
                    <a:pt x="730940" y="2848708"/>
                  </a:cubicBezTo>
                  <a:cubicBezTo>
                    <a:pt x="809668" y="2855865"/>
                    <a:pt x="819007" y="2831411"/>
                    <a:pt x="845240" y="2883877"/>
                  </a:cubicBezTo>
                  <a:cubicBezTo>
                    <a:pt x="849385" y="2892167"/>
                    <a:pt x="851102" y="2901462"/>
                    <a:pt x="854033" y="2910254"/>
                  </a:cubicBezTo>
                  <a:cubicBezTo>
                    <a:pt x="849253" y="3067997"/>
                    <a:pt x="868160" y="3124573"/>
                    <a:pt x="836448" y="3235569"/>
                  </a:cubicBezTo>
                  <a:cubicBezTo>
                    <a:pt x="833902" y="3244480"/>
                    <a:pt x="830587" y="3253154"/>
                    <a:pt x="827656" y="3261946"/>
                  </a:cubicBezTo>
                  <a:cubicBezTo>
                    <a:pt x="833517" y="3302977"/>
                    <a:pt x="838037" y="3344222"/>
                    <a:pt x="845240" y="3385039"/>
                  </a:cubicBezTo>
                  <a:cubicBezTo>
                    <a:pt x="846851" y="3394166"/>
                    <a:pt x="848892" y="3403705"/>
                    <a:pt x="854033" y="3411416"/>
                  </a:cubicBezTo>
                  <a:cubicBezTo>
                    <a:pt x="860930" y="3421762"/>
                    <a:pt x="872950" y="3427846"/>
                    <a:pt x="880410" y="3437793"/>
                  </a:cubicBezTo>
                  <a:cubicBezTo>
                    <a:pt x="890663" y="3451464"/>
                    <a:pt x="895433" y="3468982"/>
                    <a:pt x="906786" y="3481754"/>
                  </a:cubicBezTo>
                  <a:cubicBezTo>
                    <a:pt x="909136" y="3484398"/>
                    <a:pt x="963212" y="3528545"/>
                    <a:pt x="977125" y="3534508"/>
                  </a:cubicBezTo>
                  <a:cubicBezTo>
                    <a:pt x="988232" y="3539268"/>
                    <a:pt x="1000571" y="3540369"/>
                    <a:pt x="1012294" y="3543300"/>
                  </a:cubicBezTo>
                  <a:cubicBezTo>
                    <a:pt x="1032809" y="3540369"/>
                    <a:pt x="1053451" y="3538215"/>
                    <a:pt x="1073840" y="3534508"/>
                  </a:cubicBezTo>
                  <a:cubicBezTo>
                    <a:pt x="1085729" y="3532346"/>
                    <a:pt x="1097391" y="3529036"/>
                    <a:pt x="1109010" y="3525716"/>
                  </a:cubicBezTo>
                  <a:cubicBezTo>
                    <a:pt x="1117921" y="3523170"/>
                    <a:pt x="1126298" y="3518741"/>
                    <a:pt x="1135386" y="3516923"/>
                  </a:cubicBezTo>
                  <a:cubicBezTo>
                    <a:pt x="1331086" y="3477783"/>
                    <a:pt x="1179777" y="3514620"/>
                    <a:pt x="1276063" y="3490546"/>
                  </a:cubicBezTo>
                  <a:cubicBezTo>
                    <a:pt x="1322955" y="3493477"/>
                    <a:pt x="1370875" y="3489147"/>
                    <a:pt x="1416740" y="3499339"/>
                  </a:cubicBezTo>
                  <a:cubicBezTo>
                    <a:pt x="1427055" y="3501631"/>
                    <a:pt x="1426470" y="3518647"/>
                    <a:pt x="1434325" y="3525716"/>
                  </a:cubicBezTo>
                  <a:cubicBezTo>
                    <a:pt x="1456109" y="3545322"/>
                    <a:pt x="1481217" y="3560885"/>
                    <a:pt x="1504663" y="3578469"/>
                  </a:cubicBezTo>
                  <a:lnTo>
                    <a:pt x="1539833" y="3604846"/>
                  </a:lnTo>
                  <a:cubicBezTo>
                    <a:pt x="1565705" y="3656593"/>
                    <a:pt x="1553274" y="3627585"/>
                    <a:pt x="1575002" y="3692769"/>
                  </a:cubicBezTo>
                  <a:lnTo>
                    <a:pt x="1583794" y="3719146"/>
                  </a:lnTo>
                  <a:cubicBezTo>
                    <a:pt x="1580863" y="3730869"/>
                    <a:pt x="1581705" y="3744261"/>
                    <a:pt x="1575002" y="3754316"/>
                  </a:cubicBezTo>
                  <a:cubicBezTo>
                    <a:pt x="1560688" y="3775786"/>
                    <a:pt x="1510435" y="3779776"/>
                    <a:pt x="1495871" y="3789485"/>
                  </a:cubicBezTo>
                  <a:lnTo>
                    <a:pt x="1469494" y="3807069"/>
                  </a:lnTo>
                  <a:cubicBezTo>
                    <a:pt x="1463633" y="3815861"/>
                    <a:pt x="1456072" y="3823733"/>
                    <a:pt x="1451910" y="3833446"/>
                  </a:cubicBezTo>
                  <a:cubicBezTo>
                    <a:pt x="1447150" y="3844553"/>
                    <a:pt x="1443117" y="3856532"/>
                    <a:pt x="1443117" y="3868616"/>
                  </a:cubicBezTo>
                  <a:cubicBezTo>
                    <a:pt x="1443117" y="3899731"/>
                    <a:pt x="1451786" y="3909591"/>
                    <a:pt x="1478286" y="3921369"/>
                  </a:cubicBezTo>
                  <a:cubicBezTo>
                    <a:pt x="1547301" y="3952042"/>
                    <a:pt x="1584303" y="3942283"/>
                    <a:pt x="1671717" y="3947746"/>
                  </a:cubicBezTo>
                  <a:cubicBezTo>
                    <a:pt x="1744131" y="3923609"/>
                    <a:pt x="1706122" y="3932784"/>
                    <a:pt x="1786017" y="3921369"/>
                  </a:cubicBezTo>
                  <a:cubicBezTo>
                    <a:pt x="1815325" y="3924300"/>
                    <a:pt x="1844887" y="3935004"/>
                    <a:pt x="1873940" y="3930162"/>
                  </a:cubicBezTo>
                  <a:cubicBezTo>
                    <a:pt x="1906886" y="3924671"/>
                    <a:pt x="1884030" y="3853949"/>
                    <a:pt x="1882733" y="3851031"/>
                  </a:cubicBezTo>
                  <a:cubicBezTo>
                    <a:pt x="1868316" y="3818592"/>
                    <a:pt x="1841475" y="3821678"/>
                    <a:pt x="1812394" y="3815862"/>
                  </a:cubicBezTo>
                  <a:cubicBezTo>
                    <a:pt x="1771363" y="3818793"/>
                    <a:pt x="1729048" y="3814055"/>
                    <a:pt x="1689302" y="3824654"/>
                  </a:cubicBezTo>
                  <a:cubicBezTo>
                    <a:pt x="1680347" y="3827042"/>
                    <a:pt x="1680510" y="3841763"/>
                    <a:pt x="1680510" y="3851031"/>
                  </a:cubicBezTo>
                  <a:cubicBezTo>
                    <a:pt x="1680510" y="3874510"/>
                    <a:pt x="1699820" y="3890569"/>
                    <a:pt x="1715679" y="3903785"/>
                  </a:cubicBezTo>
                  <a:cubicBezTo>
                    <a:pt x="1723797" y="3910550"/>
                    <a:pt x="1732162" y="3917659"/>
                    <a:pt x="1742056" y="3921369"/>
                  </a:cubicBezTo>
                  <a:cubicBezTo>
                    <a:pt x="1756048" y="3926616"/>
                    <a:pt x="1771247" y="3927890"/>
                    <a:pt x="1786017" y="3930162"/>
                  </a:cubicBezTo>
                  <a:cubicBezTo>
                    <a:pt x="1848264" y="3939739"/>
                    <a:pt x="1897196" y="3942357"/>
                    <a:pt x="1961863" y="3947746"/>
                  </a:cubicBezTo>
                  <a:cubicBezTo>
                    <a:pt x="1970655" y="3950677"/>
                    <a:pt x="1979121" y="3954881"/>
                    <a:pt x="1988240" y="3956539"/>
                  </a:cubicBezTo>
                  <a:cubicBezTo>
                    <a:pt x="2097608" y="3976424"/>
                    <a:pt x="2024461" y="3953959"/>
                    <a:pt x="2084956" y="3974123"/>
                  </a:cubicBezTo>
                  <a:lnTo>
                    <a:pt x="2208048" y="396533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/>
            <p:cNvSpPr/>
            <p:nvPr/>
          </p:nvSpPr>
          <p:spPr>
            <a:xfrm>
              <a:off x="3663074" y="5112611"/>
              <a:ext cx="116838" cy="11840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4674752" y="4342809"/>
            <a:ext cx="309285" cy="615712"/>
            <a:chOff x="5181694" y="5022145"/>
            <a:chExt cx="309285" cy="615712"/>
          </a:xfrm>
        </p:grpSpPr>
        <p:pic>
          <p:nvPicPr>
            <p:cNvPr id="28" name="Image 27" descr="Capture d’écra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28481" y="5175358"/>
              <a:ext cx="615712" cy="309285"/>
            </a:xfrm>
            <a:prstGeom prst="rect">
              <a:avLst/>
            </a:prstGeom>
          </p:spPr>
        </p:pic>
        <p:sp>
          <p:nvSpPr>
            <p:cNvPr id="29" name="Ellipse 28"/>
            <p:cNvSpPr/>
            <p:nvPr/>
          </p:nvSpPr>
          <p:spPr>
            <a:xfrm>
              <a:off x="5258374" y="5168833"/>
              <a:ext cx="105714" cy="11840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4863359" y="4486825"/>
            <a:ext cx="309285" cy="615712"/>
            <a:chOff x="5181694" y="5022145"/>
            <a:chExt cx="309285" cy="615712"/>
          </a:xfrm>
        </p:grpSpPr>
        <p:pic>
          <p:nvPicPr>
            <p:cNvPr id="31" name="Image 30" descr="Capture d’écra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28481" y="5175358"/>
              <a:ext cx="615712" cy="309285"/>
            </a:xfrm>
            <a:prstGeom prst="rect">
              <a:avLst/>
            </a:prstGeom>
          </p:spPr>
        </p:pic>
        <p:sp>
          <p:nvSpPr>
            <p:cNvPr id="32" name="Ellipse 31"/>
            <p:cNvSpPr/>
            <p:nvPr/>
          </p:nvSpPr>
          <p:spPr>
            <a:xfrm>
              <a:off x="5258374" y="5168833"/>
              <a:ext cx="105714" cy="11840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6" name="Connecteur droit 35"/>
          <p:cNvCxnSpPr/>
          <p:nvPr/>
        </p:nvCxnSpPr>
        <p:spPr>
          <a:xfrm>
            <a:off x="5500276" y="1801391"/>
            <a:ext cx="5700" cy="335399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e 42"/>
          <p:cNvGrpSpPr/>
          <p:nvPr/>
        </p:nvGrpSpPr>
        <p:grpSpPr>
          <a:xfrm>
            <a:off x="5610732" y="4399896"/>
            <a:ext cx="309285" cy="615712"/>
            <a:chOff x="5181694" y="5022145"/>
            <a:chExt cx="309285" cy="615712"/>
          </a:xfrm>
        </p:grpSpPr>
        <p:pic>
          <p:nvPicPr>
            <p:cNvPr id="44" name="Image 43" descr="Capture d’écra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28481" y="5175358"/>
              <a:ext cx="615712" cy="309285"/>
            </a:xfrm>
            <a:prstGeom prst="rect">
              <a:avLst/>
            </a:prstGeom>
          </p:spPr>
        </p:pic>
        <p:sp>
          <p:nvSpPr>
            <p:cNvPr id="45" name="Ellipse 44"/>
            <p:cNvSpPr/>
            <p:nvPr/>
          </p:nvSpPr>
          <p:spPr>
            <a:xfrm>
              <a:off x="5258374" y="5168833"/>
              <a:ext cx="105714" cy="11840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46" name="Connecteur droit 45"/>
          <p:cNvCxnSpPr/>
          <p:nvPr/>
        </p:nvCxnSpPr>
        <p:spPr>
          <a:xfrm>
            <a:off x="6068616" y="1574145"/>
            <a:ext cx="27504" cy="4248472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671471" y="402875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2n            n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6282770" y="4312475"/>
            <a:ext cx="381690" cy="842906"/>
            <a:chOff x="5986048" y="4908547"/>
            <a:chExt cx="381690" cy="842906"/>
          </a:xfrm>
        </p:grpSpPr>
        <p:grpSp>
          <p:nvGrpSpPr>
            <p:cNvPr id="39" name="Groupe 38"/>
            <p:cNvGrpSpPr/>
            <p:nvPr/>
          </p:nvGrpSpPr>
          <p:grpSpPr>
            <a:xfrm>
              <a:off x="5986048" y="4908547"/>
              <a:ext cx="381690" cy="842906"/>
              <a:chOff x="6410501" y="5610430"/>
              <a:chExt cx="381690" cy="842906"/>
            </a:xfrm>
          </p:grpSpPr>
          <p:pic>
            <p:nvPicPr>
              <p:cNvPr id="47" name="Image 46" descr="Capture d’écra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257288" y="5886470"/>
                <a:ext cx="615712" cy="309285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6572691" y="5610430"/>
                <a:ext cx="219500" cy="8429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1" name="Ellipse 40"/>
            <p:cNvSpPr/>
            <p:nvPr/>
          </p:nvSpPr>
          <p:spPr>
            <a:xfrm>
              <a:off x="6043804" y="5189754"/>
              <a:ext cx="105714" cy="11840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0" name="ZoneTexte 49"/>
          <p:cNvSpPr txBox="1"/>
          <p:nvPr/>
        </p:nvSpPr>
        <p:spPr>
          <a:xfrm>
            <a:off x="5793126" y="5733149"/>
            <a:ext cx="2160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s</a:t>
            </a:r>
            <a:r>
              <a:rPr lang="fr-FR" sz="1400" dirty="0" smtClean="0">
                <a:solidFill>
                  <a:srgbClr val="FF0000"/>
                </a:solidFill>
              </a:rPr>
              <a:t>éparation des chromatides s</a:t>
            </a:r>
            <a:r>
              <a:rPr lang="fr-FR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œurs</a:t>
            </a:r>
          </a:p>
          <a:p>
            <a:r>
              <a:rPr lang="fr-FR" sz="1400" b="1" dirty="0">
                <a:solidFill>
                  <a:srgbClr val="FF0000"/>
                </a:solidFill>
              </a:rPr>
              <a:t>division cellulaire </a:t>
            </a:r>
            <a:r>
              <a:rPr lang="fr-FR" sz="1400" b="1" dirty="0" smtClean="0">
                <a:solidFill>
                  <a:srgbClr val="FF0000"/>
                </a:solidFill>
              </a:rPr>
              <a:t>2 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04682" y="674045"/>
            <a:ext cx="234255" cy="3654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5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1179176" y="566350"/>
            <a:ext cx="7362144" cy="5683324"/>
            <a:chOff x="1170296" y="332656"/>
            <a:chExt cx="7362144" cy="5683324"/>
          </a:xfrm>
        </p:grpSpPr>
        <p:pic>
          <p:nvPicPr>
            <p:cNvPr id="2050" name="Picture 2" descr="Résultat de recherche d'images pour &quot;méïose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296" y="1340768"/>
              <a:ext cx="6858000" cy="429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1316799" y="3892986"/>
              <a:ext cx="474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</a:rPr>
                <a:t>2n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1316799" y="3155528"/>
              <a:ext cx="474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</a:rPr>
                <a:t>2n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198362" y="3434486"/>
              <a:ext cx="474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</a:rPr>
                <a:t>1n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8028296" y="2896509"/>
              <a:ext cx="474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</a:rPr>
                <a:t>1n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8028296" y="2496399"/>
              <a:ext cx="474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</a:rPr>
                <a:t>1n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8028296" y="2076817"/>
              <a:ext cx="474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</a:rPr>
                <a:t>1n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8058255" y="4437112"/>
              <a:ext cx="474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</a:rPr>
                <a:t>1n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8028296" y="3316922"/>
              <a:ext cx="474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</a:rPr>
                <a:t>1n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526081" y="332656"/>
              <a:ext cx="2016224" cy="40011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appariement des chromosomes homologues</a:t>
              </a:r>
            </a:p>
          </p:txBody>
        </p:sp>
        <p:cxnSp>
          <p:nvCxnSpPr>
            <p:cNvPr id="3" name="Connecteur droit avec flèche 2"/>
            <p:cNvCxnSpPr>
              <a:stCxn id="15" idx="2"/>
            </p:cNvCxnSpPr>
            <p:nvPr/>
          </p:nvCxnSpPr>
          <p:spPr>
            <a:xfrm>
              <a:off x="2534193" y="732766"/>
              <a:ext cx="0" cy="143922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2597668" y="782852"/>
              <a:ext cx="1908238" cy="40011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séparation des chromosomes homologues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779144" y="652046"/>
              <a:ext cx="1296144" cy="36933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>
                  <a:latin typeface="Arial" pitchFamily="34" charset="0"/>
                  <a:cs typeface="Arial" pitchFamily="34" charset="0"/>
                </a:rPr>
                <a:t>séparation des chromatides sœurs</a:t>
              </a:r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>
              <a:off x="5427216" y="1090627"/>
              <a:ext cx="0" cy="64429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4779144" y="5646648"/>
              <a:ext cx="1296144" cy="369332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i="1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division cellulaire inégale</a:t>
              </a:r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 flipH="1" flipV="1">
              <a:off x="4599296" y="5060058"/>
              <a:ext cx="683904" cy="586590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 flipV="1">
              <a:off x="5490032" y="5060058"/>
              <a:ext cx="648072" cy="574230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ZoneTexte 24"/>
          <p:cNvSpPr txBox="1"/>
          <p:nvPr/>
        </p:nvSpPr>
        <p:spPr>
          <a:xfrm>
            <a:off x="6895327" y="303039"/>
            <a:ext cx="170912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MEIOSE</a:t>
            </a:r>
          </a:p>
        </p:txBody>
      </p:sp>
      <p:cxnSp>
        <p:nvCxnSpPr>
          <p:cNvPr id="21" name="Connecteur droit avec flèche 20"/>
          <p:cNvCxnSpPr>
            <a:stCxn id="18" idx="2"/>
          </p:cNvCxnSpPr>
          <p:nvPr/>
        </p:nvCxnSpPr>
        <p:spPr>
          <a:xfrm flipH="1">
            <a:off x="3551185" y="1416656"/>
            <a:ext cx="9482" cy="8097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5" idx="3"/>
            <a:endCxn id="6" idx="1"/>
          </p:cNvCxnSpPr>
          <p:nvPr/>
        </p:nvCxnSpPr>
        <p:spPr>
          <a:xfrm>
            <a:off x="1799864" y="3589277"/>
            <a:ext cx="2407378" cy="2789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flipV="1">
            <a:off x="1799864" y="3947138"/>
            <a:ext cx="2407378" cy="379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604163" y="1170434"/>
            <a:ext cx="18022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>
                <a:solidFill>
                  <a:srgbClr val="677ACB"/>
                </a:solidFill>
              </a:rPr>
              <a:t>Phase S</a:t>
            </a:r>
          </a:p>
          <a:p>
            <a:pPr algn="ctr"/>
            <a:r>
              <a:rPr lang="fr-FR" sz="1200" dirty="0">
                <a:solidFill>
                  <a:srgbClr val="677ACB"/>
                </a:solidFill>
              </a:rPr>
              <a:t>duplication condensation</a:t>
            </a:r>
          </a:p>
        </p:txBody>
      </p:sp>
    </p:spTree>
    <p:extLst>
      <p:ext uri="{BB962C8B-B14F-4D97-AF65-F5344CB8AC3E}">
        <p14:creationId xmlns:p14="http://schemas.microsoft.com/office/powerpoint/2010/main" val="24568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1208190" y="-27384"/>
            <a:ext cx="7367900" cy="9573582"/>
            <a:chOff x="1208190" y="-27384"/>
            <a:chExt cx="7367900" cy="9573582"/>
          </a:xfrm>
        </p:grpSpPr>
        <p:pic>
          <p:nvPicPr>
            <p:cNvPr id="2" name="Image 1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756" y="-27384"/>
              <a:ext cx="6727620" cy="685800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3635896" y="44624"/>
              <a:ext cx="20162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 b="1" dirty="0"/>
                <a:t>c</a:t>
              </a:r>
              <a:r>
                <a:rPr lang="fr-FR" sz="1200" b="1" dirty="0" smtClean="0"/>
                <a:t>ellule à 2n chromosomes</a:t>
              </a:r>
              <a:endParaRPr lang="fr-FR" sz="1200" b="1" dirty="0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2674100" y="1351801"/>
              <a:ext cx="39398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Mitose                                                     </a:t>
              </a:r>
              <a:r>
                <a:rPr lang="fr-FR" sz="1200" b="1" dirty="0" err="1" smtClean="0"/>
                <a:t>Meiose</a:t>
              </a:r>
              <a:r>
                <a:rPr lang="fr-FR" sz="1200" b="1" dirty="0" smtClean="0"/>
                <a:t>  </a:t>
              </a:r>
              <a:endParaRPr lang="fr-FR" sz="12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619672" y="1916832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44208" y="1916832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>
              <a:off x="3779913" y="2810727"/>
              <a:ext cx="936103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414326" y="3140968"/>
              <a:ext cx="159196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FF0000"/>
                  </a:solidFill>
                </a:rPr>
                <a:t>4 chromosomes rangés  </a:t>
              </a:r>
              <a:r>
                <a:rPr lang="fr-FR" sz="1200" b="1" dirty="0" smtClean="0">
                  <a:solidFill>
                    <a:srgbClr val="FF0000"/>
                  </a:solidFill>
                  <a:cs typeface="Calibri" panose="020F0502020204030204" pitchFamily="34" charset="0"/>
                </a:rPr>
                <a:t>"</a:t>
              </a:r>
              <a:r>
                <a:rPr lang="fr-FR" sz="1200" b="1" dirty="0" smtClean="0">
                  <a:solidFill>
                    <a:srgbClr val="FF0000"/>
                  </a:solidFill>
                </a:rPr>
                <a:t>en </a:t>
              </a:r>
              <a:r>
                <a:rPr lang="fr-FR" sz="1200" b="1" dirty="0">
                  <a:solidFill>
                    <a:srgbClr val="FF0000"/>
                  </a:solidFill>
                </a:rPr>
                <a:t>vrac </a:t>
              </a:r>
              <a:r>
                <a:rPr lang="fr-FR" sz="1200" b="1" dirty="0" smtClean="0">
                  <a:solidFill>
                    <a:srgbClr val="FF0000"/>
                  </a:solidFill>
                  <a:cs typeface="Calibri" panose="020F0502020204030204" pitchFamily="34" charset="0"/>
                </a:rPr>
                <a:t>"</a:t>
              </a:r>
              <a:endParaRPr lang="fr-FR" sz="1200" b="1" dirty="0" smtClean="0">
                <a:solidFill>
                  <a:srgbClr val="FF0000"/>
                </a:solidFill>
              </a:endParaRPr>
            </a:p>
            <a:p>
              <a:pPr algn="ctr"/>
              <a:endParaRPr lang="fr-FR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271834" y="3356992"/>
              <a:ext cx="132450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FF0000"/>
                  </a:solidFill>
                </a:rPr>
                <a:t>4 chromosomes rangés  </a:t>
              </a:r>
              <a:r>
                <a:rPr lang="fr-FR" sz="1200" b="1" dirty="0" smtClean="0">
                  <a:solidFill>
                    <a:srgbClr val="FF0000"/>
                  </a:solidFill>
                </a:rPr>
                <a:t>par paires</a:t>
              </a:r>
            </a:p>
            <a:p>
              <a:pPr algn="ctr"/>
              <a:endParaRPr lang="fr-FR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08190" y="4768897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979712" y="5306724"/>
              <a:ext cx="2846289" cy="3407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 b="1" dirty="0" smtClean="0"/>
                <a:t>2 cellules filles à 2n chromosomes</a:t>
              </a:r>
              <a:endParaRPr lang="fr-FR" sz="1200" b="1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732240" y="4177512"/>
              <a:ext cx="10940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 b="1" dirty="0" smtClean="0"/>
                <a:t>réduction</a:t>
              </a:r>
              <a:endParaRPr lang="fr-FR" sz="12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23962" y="9186158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34085" y="5563373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 rot="279109">
              <a:off x="6967162" y="5960543"/>
              <a:ext cx="936103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432951" y="6516052"/>
              <a:ext cx="28462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 b="1" dirty="0"/>
                <a:t>4</a:t>
              </a:r>
              <a:r>
                <a:rPr lang="fr-FR" sz="1200" b="1" dirty="0" smtClean="0"/>
                <a:t> cellules filles à 1n chromosomes</a:t>
              </a:r>
              <a:endParaRPr lang="fr-FR" sz="1200" b="1" dirty="0"/>
            </a:p>
          </p:txBody>
        </p:sp>
        <p:sp>
          <p:nvSpPr>
            <p:cNvPr id="23" name="Ellipse 22"/>
            <p:cNvSpPr/>
            <p:nvPr/>
          </p:nvSpPr>
          <p:spPr>
            <a:xfrm rot="4333914">
              <a:off x="4689847" y="3012635"/>
              <a:ext cx="936103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 rot="5808654">
              <a:off x="6814288" y="4726315"/>
              <a:ext cx="730813" cy="751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Rectangle à coins arrondis 25"/>
          <p:cNvSpPr/>
          <p:nvPr/>
        </p:nvSpPr>
        <p:spPr>
          <a:xfrm>
            <a:off x="5540738" y="5415438"/>
            <a:ext cx="615438" cy="3160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3995936" y="3429000"/>
            <a:ext cx="1296144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e 23"/>
          <p:cNvGrpSpPr/>
          <p:nvPr/>
        </p:nvGrpSpPr>
        <p:grpSpPr>
          <a:xfrm>
            <a:off x="1187624" y="0"/>
            <a:ext cx="7367900" cy="9573582"/>
            <a:chOff x="1208190" y="-27384"/>
            <a:chExt cx="7367900" cy="9573582"/>
          </a:xfrm>
        </p:grpSpPr>
        <p:pic>
          <p:nvPicPr>
            <p:cNvPr id="27" name="Image 26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756" y="-27384"/>
              <a:ext cx="6727620" cy="6858000"/>
            </a:xfrm>
            <a:prstGeom prst="rect">
              <a:avLst/>
            </a:prstGeom>
          </p:spPr>
        </p:pic>
        <p:sp>
          <p:nvSpPr>
            <p:cNvPr id="29" name="ZoneTexte 28"/>
            <p:cNvSpPr txBox="1"/>
            <p:nvPr/>
          </p:nvSpPr>
          <p:spPr>
            <a:xfrm>
              <a:off x="3635896" y="44624"/>
              <a:ext cx="20162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 b="1" dirty="0"/>
                <a:t>c</a:t>
              </a:r>
              <a:r>
                <a:rPr lang="fr-FR" sz="1200" b="1" dirty="0" smtClean="0"/>
                <a:t>ellule à 2n chromosomes</a:t>
              </a:r>
              <a:endParaRPr lang="fr-FR" sz="1200" b="1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707601" y="1313384"/>
              <a:ext cx="39398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</a:rPr>
                <a:t>MITOSE                                             MEIOSE  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19672" y="1916832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444208" y="1916832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3779913" y="2810727"/>
              <a:ext cx="936103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414326" y="3140968"/>
              <a:ext cx="159196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FF0000"/>
                  </a:solidFill>
                </a:rPr>
                <a:t>4 chromosomes rangés  </a:t>
              </a:r>
              <a:r>
                <a:rPr lang="fr-FR" sz="1200" b="1" dirty="0" smtClean="0">
                  <a:solidFill>
                    <a:srgbClr val="FF0000"/>
                  </a:solidFill>
                  <a:cs typeface="Calibri" panose="020F0502020204030204" pitchFamily="34" charset="0"/>
                </a:rPr>
                <a:t>"</a:t>
              </a:r>
              <a:r>
                <a:rPr lang="fr-FR" sz="1200" b="1" dirty="0" smtClean="0">
                  <a:solidFill>
                    <a:srgbClr val="FF0000"/>
                  </a:solidFill>
                </a:rPr>
                <a:t>en </a:t>
              </a:r>
              <a:r>
                <a:rPr lang="fr-FR" sz="1200" b="1" dirty="0">
                  <a:solidFill>
                    <a:srgbClr val="FF0000"/>
                  </a:solidFill>
                </a:rPr>
                <a:t>vrac </a:t>
              </a:r>
              <a:r>
                <a:rPr lang="fr-FR" sz="1200" b="1" dirty="0" smtClean="0">
                  <a:solidFill>
                    <a:srgbClr val="FF0000"/>
                  </a:solidFill>
                  <a:cs typeface="Calibri" panose="020F0502020204030204" pitchFamily="34" charset="0"/>
                </a:rPr>
                <a:t>"</a:t>
              </a:r>
              <a:endParaRPr lang="fr-FR" sz="1200" b="1" dirty="0" smtClean="0">
                <a:solidFill>
                  <a:srgbClr val="FF0000"/>
                </a:solidFill>
              </a:endParaRPr>
            </a:p>
            <a:p>
              <a:pPr algn="ctr"/>
              <a:endParaRPr lang="fr-FR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6271834" y="3356992"/>
              <a:ext cx="132450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FF0000"/>
                  </a:solidFill>
                </a:rPr>
                <a:t>4 chromosomes rangés  </a:t>
              </a:r>
              <a:r>
                <a:rPr lang="fr-FR" sz="1200" b="1" dirty="0" smtClean="0">
                  <a:solidFill>
                    <a:srgbClr val="FF0000"/>
                  </a:solidFill>
                </a:rPr>
                <a:t>par paires</a:t>
              </a:r>
            </a:p>
            <a:p>
              <a:pPr algn="ctr"/>
              <a:endParaRPr lang="fr-FR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208190" y="4768897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979712" y="5306724"/>
              <a:ext cx="2846289" cy="3407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 b="1" dirty="0" smtClean="0"/>
                <a:t>2 cellules filles à 2n chromosomes</a:t>
              </a:r>
              <a:endParaRPr lang="fr-FR" sz="1200" b="1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732240" y="4177512"/>
              <a:ext cx="10940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 b="1" dirty="0" smtClean="0"/>
                <a:t>réduction</a:t>
              </a:r>
              <a:endParaRPr lang="fr-FR" sz="1200" b="1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23962" y="9186158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934085" y="5563373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/>
            <p:cNvSpPr/>
            <p:nvPr/>
          </p:nvSpPr>
          <p:spPr>
            <a:xfrm rot="279109">
              <a:off x="6967162" y="5960543"/>
              <a:ext cx="936103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432951" y="6516052"/>
              <a:ext cx="28462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200" b="1" dirty="0"/>
                <a:t>4</a:t>
              </a:r>
              <a:r>
                <a:rPr lang="fr-FR" sz="1200" b="1" dirty="0" smtClean="0"/>
                <a:t> cellules filles à 1n chromosomes</a:t>
              </a:r>
              <a:endParaRPr lang="fr-FR" sz="1200" b="1" dirty="0"/>
            </a:p>
          </p:txBody>
        </p:sp>
        <p:sp>
          <p:nvSpPr>
            <p:cNvPr id="43" name="Ellipse 42"/>
            <p:cNvSpPr/>
            <p:nvPr/>
          </p:nvSpPr>
          <p:spPr>
            <a:xfrm rot="4333914">
              <a:off x="4689847" y="3012635"/>
              <a:ext cx="936103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/>
            <p:cNvSpPr/>
            <p:nvPr/>
          </p:nvSpPr>
          <p:spPr>
            <a:xfrm rot="5808654">
              <a:off x="6814288" y="4726315"/>
              <a:ext cx="730813" cy="751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ZoneTexte 44"/>
          <p:cNvSpPr txBox="1"/>
          <p:nvPr/>
        </p:nvSpPr>
        <p:spPr>
          <a:xfrm>
            <a:off x="6392084" y="1870879"/>
            <a:ext cx="153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Appariement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/>
          <p:cNvGrpSpPr/>
          <p:nvPr/>
        </p:nvGrpSpPr>
        <p:grpSpPr>
          <a:xfrm>
            <a:off x="403048" y="154510"/>
            <a:ext cx="2389733" cy="3812675"/>
            <a:chOff x="453290" y="1124744"/>
            <a:chExt cx="2389733" cy="381267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5576" y="1124744"/>
              <a:ext cx="1871300" cy="945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Image 2" descr="Capture d’écra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597435"/>
              <a:ext cx="986083" cy="1009766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053" y="2070127"/>
              <a:ext cx="970404" cy="647316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5" name="Image 4" descr="Capture d’écran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90" y="2641017"/>
              <a:ext cx="1105054" cy="1362265"/>
            </a:xfrm>
            <a:prstGeom prst="rect">
              <a:avLst/>
            </a:prstGeom>
          </p:spPr>
        </p:pic>
        <p:pic>
          <p:nvPicPr>
            <p:cNvPr id="6" name="Image 5" descr="Capture d’écran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226" y="2981726"/>
              <a:ext cx="1151797" cy="87334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037" y="3969466"/>
              <a:ext cx="1352675" cy="967953"/>
            </a:xfrm>
            <a:prstGeom prst="rect">
              <a:avLst/>
            </a:prstGeom>
          </p:spPr>
        </p:pic>
      </p:grpSp>
      <p:grpSp>
        <p:nvGrpSpPr>
          <p:cNvPr id="79" name="Groupe 78"/>
          <p:cNvGrpSpPr/>
          <p:nvPr/>
        </p:nvGrpSpPr>
        <p:grpSpPr>
          <a:xfrm>
            <a:off x="3176093" y="293660"/>
            <a:ext cx="5040560" cy="1275636"/>
            <a:chOff x="2898268" y="404664"/>
            <a:chExt cx="5040560" cy="1275636"/>
          </a:xfrm>
        </p:grpSpPr>
        <p:sp>
          <p:nvSpPr>
            <p:cNvPr id="8" name="ZoneTexte 7"/>
            <p:cNvSpPr txBox="1"/>
            <p:nvPr/>
          </p:nvSpPr>
          <p:spPr>
            <a:xfrm>
              <a:off x="4283968" y="404664"/>
              <a:ext cx="2088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FF0000"/>
                  </a:solidFill>
                </a:rPr>
                <a:t>CARYOTYPE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898268" y="756970"/>
              <a:ext cx="50405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n</a:t>
              </a:r>
              <a:r>
                <a:rPr lang="fr-FR" dirty="0" smtClean="0"/>
                <a:t> paires de chromosomes</a:t>
              </a:r>
            </a:p>
            <a:p>
              <a:r>
                <a:rPr lang="fr-FR" dirty="0" smtClean="0">
                  <a:sym typeface="Symbol" panose="05050102010706020507" pitchFamily="18" charset="2"/>
                </a:rPr>
                <a:t> </a:t>
              </a:r>
              <a:r>
                <a:rPr lang="fr-FR" dirty="0" smtClean="0"/>
                <a:t>1 paire de chromosomes sexuels ou </a:t>
              </a:r>
              <a:r>
                <a:rPr lang="fr-FR" dirty="0" smtClean="0">
                  <a:solidFill>
                    <a:srgbClr val="FF0000"/>
                  </a:solidFill>
                </a:rPr>
                <a:t>gonosomes</a:t>
              </a:r>
            </a:p>
            <a:p>
              <a:r>
                <a:rPr lang="fr-FR" dirty="0">
                  <a:sym typeface="Symbol" panose="05050102010706020507" pitchFamily="18" charset="2"/>
                </a:rPr>
                <a:t> </a:t>
              </a:r>
              <a:r>
                <a:rPr lang="fr-FR" dirty="0" smtClean="0"/>
                <a:t>n-1 paires d’</a:t>
              </a:r>
              <a:r>
                <a:rPr lang="fr-FR" dirty="0" smtClean="0">
                  <a:solidFill>
                    <a:srgbClr val="FF0000"/>
                  </a:solidFill>
                </a:rPr>
                <a:t>autosomes 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8" name="Groupe 77"/>
          <p:cNvGrpSpPr/>
          <p:nvPr/>
        </p:nvGrpSpPr>
        <p:grpSpPr>
          <a:xfrm>
            <a:off x="3647511" y="2060848"/>
            <a:ext cx="4641150" cy="4599568"/>
            <a:chOff x="3647511" y="2369986"/>
            <a:chExt cx="4641150" cy="4599568"/>
          </a:xfrm>
        </p:grpSpPr>
        <p:grpSp>
          <p:nvGrpSpPr>
            <p:cNvPr id="18" name="Groupe 17"/>
            <p:cNvGrpSpPr/>
            <p:nvPr/>
          </p:nvGrpSpPr>
          <p:grpSpPr>
            <a:xfrm>
              <a:off x="6427890" y="2369986"/>
              <a:ext cx="1368152" cy="1462159"/>
              <a:chOff x="5688124" y="2607201"/>
              <a:chExt cx="1368152" cy="1462159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5688124" y="2607201"/>
                <a:ext cx="1368152" cy="8617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FF0000"/>
                    </a:solidFill>
                  </a:rPr>
                  <a:t>2n</a:t>
                </a:r>
                <a:endParaRPr lang="fr-FR" sz="1600" dirty="0" smtClean="0"/>
              </a:p>
              <a:p>
                <a:pPr algn="ctr"/>
                <a:r>
                  <a:rPr lang="fr-FR" sz="1600" dirty="0" smtClean="0"/>
                  <a:t>autosomes</a:t>
                </a:r>
              </a:p>
              <a:p>
                <a:pPr algn="ctr"/>
                <a:r>
                  <a:rPr lang="fr-FR" sz="1600" dirty="0" smtClean="0"/>
                  <a:t>XY</a:t>
                </a:r>
                <a:endParaRPr lang="fr-FR" sz="1600" dirty="0"/>
              </a:p>
            </p:txBody>
          </p:sp>
          <p:pic>
            <p:nvPicPr>
              <p:cNvPr id="15" name="Picture 5" descr="H:\Mes documents\Mes images\AA04008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3670" y="3538969"/>
                <a:ext cx="557059" cy="530391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</p:pic>
        </p:grpSp>
        <p:grpSp>
          <p:nvGrpSpPr>
            <p:cNvPr id="17" name="Groupe 16"/>
            <p:cNvGrpSpPr/>
            <p:nvPr/>
          </p:nvGrpSpPr>
          <p:grpSpPr>
            <a:xfrm>
              <a:off x="3651079" y="2376210"/>
              <a:ext cx="1368152" cy="1457165"/>
              <a:chOff x="3959932" y="2607201"/>
              <a:chExt cx="1368152" cy="1457165"/>
            </a:xfrm>
          </p:grpSpPr>
          <p:sp>
            <p:nvSpPr>
              <p:cNvPr id="11" name="ZoneTexte 10"/>
              <p:cNvSpPr txBox="1"/>
              <p:nvPr/>
            </p:nvSpPr>
            <p:spPr>
              <a:xfrm>
                <a:off x="3959932" y="2607201"/>
                <a:ext cx="1368152" cy="8617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FF0000"/>
                    </a:solidFill>
                  </a:rPr>
                  <a:t>2n</a:t>
                </a:r>
                <a:endParaRPr lang="fr-FR" sz="1600" dirty="0" smtClean="0"/>
              </a:p>
              <a:p>
                <a:pPr algn="ctr"/>
                <a:r>
                  <a:rPr lang="fr-FR" sz="1600" dirty="0" smtClean="0"/>
                  <a:t>autosomes</a:t>
                </a:r>
              </a:p>
              <a:p>
                <a:pPr algn="ctr"/>
                <a:r>
                  <a:rPr lang="fr-FR" sz="1600" dirty="0" smtClean="0"/>
                  <a:t>XX</a:t>
                </a:r>
                <a:endParaRPr lang="fr-FR" sz="1600" dirty="0"/>
              </a:p>
            </p:txBody>
          </p:sp>
          <p:pic>
            <p:nvPicPr>
              <p:cNvPr id="16" name="Picture 2" descr="H:\Mes documents\Mes images\150px-FemaleBlack_svg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9784" y="3538969"/>
                <a:ext cx="341312" cy="525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Groupe 19"/>
            <p:cNvGrpSpPr/>
            <p:nvPr/>
          </p:nvGrpSpPr>
          <p:grpSpPr>
            <a:xfrm>
              <a:off x="3683515" y="4221088"/>
              <a:ext cx="1296144" cy="861774"/>
              <a:chOff x="3779912" y="3957205"/>
              <a:chExt cx="1296144" cy="861774"/>
            </a:xfrm>
          </p:grpSpPr>
          <p:sp>
            <p:nvSpPr>
              <p:cNvPr id="19" name="Ellipse 18"/>
              <p:cNvSpPr/>
              <p:nvPr/>
            </p:nvSpPr>
            <p:spPr>
              <a:xfrm>
                <a:off x="3779912" y="3992373"/>
                <a:ext cx="1296144" cy="74190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3851920" y="3957205"/>
                <a:ext cx="1152128" cy="86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 smtClean="0">
                    <a:solidFill>
                      <a:srgbClr val="FF0000"/>
                    </a:solidFill>
                  </a:rPr>
                  <a:t>n</a:t>
                </a:r>
                <a:endParaRPr lang="fr-FR" sz="1600" dirty="0" smtClean="0"/>
              </a:p>
              <a:p>
                <a:pPr algn="ctr"/>
                <a:r>
                  <a:rPr lang="fr-FR" sz="1600" dirty="0" smtClean="0"/>
                  <a:t>autosomes</a:t>
                </a:r>
              </a:p>
              <a:p>
                <a:pPr algn="ctr"/>
                <a:r>
                  <a:rPr lang="fr-FR" sz="1600" dirty="0" smtClean="0"/>
                  <a:t>X</a:t>
                </a:r>
                <a:endParaRPr lang="fr-FR" sz="1600" dirty="0"/>
              </a:p>
            </p:txBody>
          </p:sp>
        </p:grpSp>
        <p:grpSp>
          <p:nvGrpSpPr>
            <p:cNvPr id="27" name="Groupe 26"/>
            <p:cNvGrpSpPr/>
            <p:nvPr/>
          </p:nvGrpSpPr>
          <p:grpSpPr>
            <a:xfrm>
              <a:off x="5627730" y="4196404"/>
              <a:ext cx="2660931" cy="861774"/>
              <a:chOff x="5724128" y="4136389"/>
              <a:chExt cx="2660931" cy="861774"/>
            </a:xfrm>
          </p:grpSpPr>
          <p:grpSp>
            <p:nvGrpSpPr>
              <p:cNvPr id="21" name="Groupe 20"/>
              <p:cNvGrpSpPr/>
              <p:nvPr/>
            </p:nvGrpSpPr>
            <p:grpSpPr>
              <a:xfrm>
                <a:off x="5724128" y="4136389"/>
                <a:ext cx="1296144" cy="861774"/>
                <a:chOff x="3779912" y="3957205"/>
                <a:chExt cx="1296144" cy="861774"/>
              </a:xfrm>
            </p:grpSpPr>
            <p:sp>
              <p:nvSpPr>
                <p:cNvPr id="22" name="Ellipse 21"/>
                <p:cNvSpPr/>
                <p:nvPr/>
              </p:nvSpPr>
              <p:spPr>
                <a:xfrm>
                  <a:off x="3779912" y="3992373"/>
                  <a:ext cx="1296144" cy="74190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" name="ZoneTexte 22"/>
                <p:cNvSpPr txBox="1"/>
                <p:nvPr/>
              </p:nvSpPr>
              <p:spPr>
                <a:xfrm>
                  <a:off x="3851920" y="3957205"/>
                  <a:ext cx="1152128" cy="8617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 smtClean="0">
                      <a:solidFill>
                        <a:srgbClr val="FF0000"/>
                      </a:solidFill>
                    </a:rPr>
                    <a:t>n</a:t>
                  </a:r>
                  <a:endParaRPr lang="fr-FR" sz="1600" dirty="0" smtClean="0"/>
                </a:p>
                <a:p>
                  <a:pPr algn="ctr"/>
                  <a:r>
                    <a:rPr lang="fr-FR" sz="1600" dirty="0" smtClean="0"/>
                    <a:t>autosomes</a:t>
                  </a:r>
                </a:p>
                <a:p>
                  <a:pPr algn="ctr"/>
                  <a:r>
                    <a:rPr lang="fr-FR" sz="1600" dirty="0" smtClean="0"/>
                    <a:t>X</a:t>
                  </a:r>
                  <a:endParaRPr lang="fr-FR" sz="1600" dirty="0"/>
                </a:p>
              </p:txBody>
            </p:sp>
          </p:grpSp>
          <p:grpSp>
            <p:nvGrpSpPr>
              <p:cNvPr id="24" name="Groupe 23"/>
              <p:cNvGrpSpPr/>
              <p:nvPr/>
            </p:nvGrpSpPr>
            <p:grpSpPr>
              <a:xfrm>
                <a:off x="7088915" y="4136389"/>
                <a:ext cx="1296144" cy="861774"/>
                <a:chOff x="3779912" y="3957205"/>
                <a:chExt cx="1296144" cy="861774"/>
              </a:xfrm>
            </p:grpSpPr>
            <p:sp>
              <p:nvSpPr>
                <p:cNvPr id="25" name="Ellipse 24"/>
                <p:cNvSpPr/>
                <p:nvPr/>
              </p:nvSpPr>
              <p:spPr>
                <a:xfrm>
                  <a:off x="3779912" y="3992373"/>
                  <a:ext cx="1296144" cy="74190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" name="ZoneTexte 25"/>
                <p:cNvSpPr txBox="1"/>
                <p:nvPr/>
              </p:nvSpPr>
              <p:spPr>
                <a:xfrm>
                  <a:off x="3851920" y="3957205"/>
                  <a:ext cx="1152128" cy="8617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 smtClean="0">
                      <a:solidFill>
                        <a:srgbClr val="FF0000"/>
                      </a:solidFill>
                    </a:rPr>
                    <a:t>n</a:t>
                  </a:r>
                  <a:endParaRPr lang="fr-FR" sz="1600" dirty="0" smtClean="0"/>
                </a:p>
                <a:p>
                  <a:pPr algn="ctr"/>
                  <a:r>
                    <a:rPr lang="fr-FR" sz="1600" dirty="0" smtClean="0"/>
                    <a:t>autosomes</a:t>
                  </a:r>
                </a:p>
                <a:p>
                  <a:pPr algn="ctr"/>
                  <a:r>
                    <a:rPr lang="fr-FR" sz="1600" dirty="0"/>
                    <a:t>Y</a:t>
                  </a:r>
                </a:p>
              </p:txBody>
            </p:sp>
          </p:grpSp>
        </p:grpSp>
        <p:cxnSp>
          <p:nvCxnSpPr>
            <p:cNvPr id="30" name="Connecteur droit avec flèche 29"/>
            <p:cNvCxnSpPr/>
            <p:nvPr/>
          </p:nvCxnSpPr>
          <p:spPr>
            <a:xfrm>
              <a:off x="4331587" y="3868543"/>
              <a:ext cx="0" cy="3877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 flipH="1">
              <a:off x="6516216" y="3825579"/>
              <a:ext cx="425095" cy="3955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>
              <a:stCxn id="15" idx="2"/>
            </p:cNvCxnSpPr>
            <p:nvPr/>
          </p:nvCxnSpPr>
          <p:spPr>
            <a:xfrm>
              <a:off x="7111966" y="3832145"/>
              <a:ext cx="412362" cy="3956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4331587" y="5082862"/>
              <a:ext cx="0" cy="3877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>
              <a:stCxn id="22" idx="2"/>
              <a:endCxn id="45" idx="0"/>
            </p:cNvCxnSpPr>
            <p:nvPr/>
          </p:nvCxnSpPr>
          <p:spPr>
            <a:xfrm flipH="1">
              <a:off x="4331587" y="4602526"/>
              <a:ext cx="1296143" cy="9098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e 43"/>
            <p:cNvGrpSpPr/>
            <p:nvPr/>
          </p:nvGrpSpPr>
          <p:grpSpPr>
            <a:xfrm>
              <a:off x="3647511" y="5512389"/>
              <a:ext cx="4166960" cy="1457165"/>
              <a:chOff x="3959932" y="2607201"/>
              <a:chExt cx="4166960" cy="1457165"/>
            </a:xfrm>
          </p:grpSpPr>
          <p:sp>
            <p:nvSpPr>
              <p:cNvPr id="45" name="ZoneTexte 44"/>
              <p:cNvSpPr txBox="1"/>
              <p:nvPr/>
            </p:nvSpPr>
            <p:spPr>
              <a:xfrm>
                <a:off x="3959932" y="2607201"/>
                <a:ext cx="1368152" cy="8617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FF0000"/>
                    </a:solidFill>
                  </a:rPr>
                  <a:t>2n</a:t>
                </a:r>
                <a:endParaRPr lang="fr-FR" sz="1600" dirty="0" smtClean="0"/>
              </a:p>
              <a:p>
                <a:pPr algn="ctr"/>
                <a:r>
                  <a:rPr lang="fr-FR" sz="1600" dirty="0" smtClean="0"/>
                  <a:t>autosomes</a:t>
                </a:r>
              </a:p>
              <a:p>
                <a:pPr algn="ctr"/>
                <a:r>
                  <a:rPr lang="fr-FR" sz="1600" dirty="0" smtClean="0"/>
                  <a:t>XX</a:t>
                </a:r>
                <a:endParaRPr lang="fr-FR" sz="1600" dirty="0"/>
              </a:p>
            </p:txBody>
          </p:sp>
          <p:pic>
            <p:nvPicPr>
              <p:cNvPr id="46" name="Picture 2" descr="H:\Mes documents\Mes images\150px-FemaleBlack_svg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9784" y="3538969"/>
                <a:ext cx="341312" cy="525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ZoneTexte 58"/>
              <p:cNvSpPr txBox="1"/>
              <p:nvPr/>
            </p:nvSpPr>
            <p:spPr>
              <a:xfrm>
                <a:off x="6758740" y="2607836"/>
                <a:ext cx="1368152" cy="8617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FF0000"/>
                    </a:solidFill>
                  </a:rPr>
                  <a:t>2n</a:t>
                </a:r>
                <a:endParaRPr lang="fr-FR" sz="1600" dirty="0" smtClean="0"/>
              </a:p>
              <a:p>
                <a:pPr algn="ctr"/>
                <a:r>
                  <a:rPr lang="fr-FR" sz="1600" dirty="0" smtClean="0"/>
                  <a:t>autosomes</a:t>
                </a:r>
              </a:p>
              <a:p>
                <a:pPr algn="ctr"/>
                <a:r>
                  <a:rPr lang="fr-FR" sz="1600" dirty="0" smtClean="0"/>
                  <a:t>XY</a:t>
                </a:r>
                <a:endParaRPr lang="fr-FR" sz="1600" dirty="0"/>
              </a:p>
            </p:txBody>
          </p:sp>
        </p:grpSp>
        <p:cxnSp>
          <p:nvCxnSpPr>
            <p:cNvPr id="49" name="Connecteur droit avec flèche 48"/>
            <p:cNvCxnSpPr>
              <a:stCxn id="19" idx="6"/>
            </p:cNvCxnSpPr>
            <p:nvPr/>
          </p:nvCxnSpPr>
          <p:spPr>
            <a:xfrm>
              <a:off x="4979659" y="4627210"/>
              <a:ext cx="2132307" cy="8851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" descr="H:\Mes documents\Mes images\AA04008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1866" y="6439163"/>
              <a:ext cx="557059" cy="53039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</p:pic>
        <p:cxnSp>
          <p:nvCxnSpPr>
            <p:cNvPr id="60" name="Connecteur droit avec flèche 59"/>
            <p:cNvCxnSpPr>
              <a:stCxn id="26" idx="2"/>
            </p:cNvCxnSpPr>
            <p:nvPr/>
          </p:nvCxnSpPr>
          <p:spPr>
            <a:xfrm flipH="1">
              <a:off x="7111966" y="5058178"/>
              <a:ext cx="528623" cy="4542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ZoneTexte 80"/>
          <p:cNvSpPr txBox="1"/>
          <p:nvPr/>
        </p:nvSpPr>
        <p:spPr>
          <a:xfrm>
            <a:off x="1935184" y="4164182"/>
            <a:ext cx="1476031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GAMÉTOGENÈSE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1994824" y="5443014"/>
            <a:ext cx="141639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FÉCONDATION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640984" y="2806859"/>
            <a:ext cx="1202824" cy="107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/>
          <p:cNvSpPr/>
          <p:nvPr/>
        </p:nvSpPr>
        <p:spPr>
          <a:xfrm>
            <a:off x="251520" y="293660"/>
            <a:ext cx="2736304" cy="36735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Capture d’écran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42" y="3133571"/>
            <a:ext cx="846476" cy="70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27684" y="2828836"/>
            <a:ext cx="5688632" cy="1200329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3. Déterminisme du  sexe</a:t>
            </a:r>
          </a:p>
          <a:p>
            <a:pPr algn="ctr"/>
            <a:endParaRPr lang="fr-F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9612" y="2828836"/>
            <a:ext cx="698477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3.1 Diversité de la détermination </a:t>
            </a:r>
            <a:r>
              <a:rPr lang="fr-FR" sz="2400" b="1" dirty="0">
                <a:solidFill>
                  <a:srgbClr val="FF0000"/>
                </a:solidFill>
              </a:rPr>
              <a:t>génétique du sexe (GSD)</a:t>
            </a: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114" y="188640"/>
            <a:ext cx="3233438" cy="19245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114" y="4341128"/>
            <a:ext cx="3233438" cy="848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114" y="2250766"/>
            <a:ext cx="3233438" cy="904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114" y="5316845"/>
            <a:ext cx="3245650" cy="904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5244114" y="3272579"/>
            <a:ext cx="3233438" cy="925992"/>
            <a:chOff x="5264094" y="2389214"/>
            <a:chExt cx="3233438" cy="925992"/>
          </a:xfrm>
        </p:grpSpPr>
        <p:grpSp>
          <p:nvGrpSpPr>
            <p:cNvPr id="9" name="Groupe 8"/>
            <p:cNvGrpSpPr/>
            <p:nvPr/>
          </p:nvGrpSpPr>
          <p:grpSpPr>
            <a:xfrm>
              <a:off x="5264094" y="2389214"/>
              <a:ext cx="3233438" cy="925992"/>
              <a:chOff x="3575882" y="2879380"/>
              <a:chExt cx="3233438" cy="92599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3575882" y="2879380"/>
                <a:ext cx="3233438" cy="925992"/>
              </a:xfrm>
              <a:prstGeom prst="rect">
                <a:avLst/>
              </a:prstGeom>
              <a:solidFill>
                <a:srgbClr val="43D2D9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1" name="Picture 2" descr="H:\Mes documents\Mes images\150px-FemaleBlack_svg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9383" y="3521408"/>
                <a:ext cx="112476" cy="186534"/>
              </a:xfrm>
              <a:prstGeom prst="rect">
                <a:avLst/>
              </a:prstGeom>
              <a:solidFill>
                <a:srgbClr val="21C7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5" descr="H:\Mes documents\Mes images\AA04008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0376" y="3523977"/>
                <a:ext cx="191826" cy="183965"/>
              </a:xfrm>
              <a:prstGeom prst="rect">
                <a:avLst/>
              </a:prstGeom>
              <a:solidFill>
                <a:srgbClr val="1FC9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" name="Groupe 20"/>
            <p:cNvGrpSpPr/>
            <p:nvPr/>
          </p:nvGrpSpPr>
          <p:grpSpPr>
            <a:xfrm>
              <a:off x="5313048" y="2394140"/>
              <a:ext cx="2974406" cy="789705"/>
              <a:chOff x="5191228" y="5559485"/>
              <a:chExt cx="3092968" cy="815279"/>
            </a:xfrm>
          </p:grpSpPr>
          <p:pic>
            <p:nvPicPr>
              <p:cNvPr id="3" name="Image 2" descr="Capture d’écran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53" b="100000" l="0" r="100000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1228" y="5559485"/>
                <a:ext cx="1462989" cy="815279"/>
              </a:xfrm>
              <a:prstGeom prst="rect">
                <a:avLst/>
              </a:prstGeom>
            </p:spPr>
          </p:pic>
          <p:sp>
            <p:nvSpPr>
              <p:cNvPr id="5" name="Ellipse 4"/>
              <p:cNvSpPr/>
              <p:nvPr/>
            </p:nvSpPr>
            <p:spPr>
              <a:xfrm>
                <a:off x="6690222" y="5584873"/>
                <a:ext cx="510070" cy="48750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6654218" y="5690126"/>
                <a:ext cx="582078" cy="285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/>
                  <a:t>5 </a:t>
                </a:r>
                <a:r>
                  <a:rPr lang="fr-FR" sz="1200" dirty="0" smtClean="0"/>
                  <a:t>X</a:t>
                </a:r>
                <a:endParaRPr lang="fr-FR" sz="1200" dirty="0"/>
              </a:p>
            </p:txBody>
          </p:sp>
          <p:sp>
            <p:nvSpPr>
              <p:cNvPr id="14" name="Ellipse 13"/>
              <p:cNvSpPr/>
              <p:nvPr/>
            </p:nvSpPr>
            <p:spPr>
              <a:xfrm>
                <a:off x="7678784" y="5584873"/>
                <a:ext cx="510070" cy="487506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7528870" y="5696477"/>
                <a:ext cx="755326" cy="285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smtClean="0"/>
                  <a:t> </a:t>
                </a:r>
                <a:r>
                  <a:rPr lang="fr-FR" sz="1200" dirty="0"/>
                  <a:t>5Y</a:t>
                </a:r>
              </a:p>
            </p:txBody>
          </p:sp>
        </p:grpSp>
      </p:grpSp>
      <p:sp>
        <p:nvSpPr>
          <p:cNvPr id="8" name="Ellipse 7"/>
          <p:cNvSpPr/>
          <p:nvPr/>
        </p:nvSpPr>
        <p:spPr>
          <a:xfrm>
            <a:off x="3504479" y="2907226"/>
            <a:ext cx="576064" cy="90884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755576" y="614985"/>
            <a:ext cx="4097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 système XY est présent chez </a:t>
            </a:r>
            <a:r>
              <a:rPr lang="fr-FR" dirty="0" smtClean="0"/>
              <a:t>l’homme, la </a:t>
            </a:r>
            <a:r>
              <a:rPr lang="fr-FR" dirty="0"/>
              <a:t>plupart des mammifères, certains insectes, reptiles ou végétaux</a:t>
            </a:r>
            <a:r>
              <a:rPr lang="fr-FR" dirty="0" smtClean="0"/>
              <a:t>. Il est en constante évolution….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55576" y="2348880"/>
            <a:ext cx="41119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Mais d’autres systèmes existent comme le système ZW des oiseaux</a:t>
            </a:r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Les chromosomes sexuels surnuméraires des monotrèmes</a:t>
            </a:r>
          </a:p>
          <a:p>
            <a:pPr algn="ctr"/>
            <a:endParaRPr lang="fr-FR" dirty="0"/>
          </a:p>
          <a:p>
            <a:pPr algn="ctr"/>
            <a:endParaRPr lang="fr-FR" sz="1000" dirty="0" smtClean="0"/>
          </a:p>
          <a:p>
            <a:pPr algn="ctr"/>
            <a:r>
              <a:rPr lang="fr-FR" dirty="0" smtClean="0"/>
              <a:t>La perte du chromosome Y chez 2 espèces de rongeurs et chez les orthoptères…</a:t>
            </a:r>
          </a:p>
          <a:p>
            <a:pPr algn="ctr"/>
            <a:endParaRPr lang="fr-FR" sz="3200" dirty="0" smtClean="0"/>
          </a:p>
          <a:p>
            <a:pPr algn="ctr"/>
            <a:r>
              <a:rPr lang="fr-FR" dirty="0" smtClean="0"/>
              <a:t>Individus </a:t>
            </a:r>
            <a:r>
              <a:rPr lang="fr-FR" dirty="0" err="1" smtClean="0"/>
              <a:t>diploides</a:t>
            </a:r>
            <a:r>
              <a:rPr lang="fr-FR" dirty="0" smtClean="0"/>
              <a:t>/</a:t>
            </a:r>
            <a:r>
              <a:rPr lang="fr-FR" dirty="0" err="1" smtClean="0"/>
              <a:t>haploides</a:t>
            </a:r>
            <a:endParaRPr lang="fr-FR" dirty="0" smtClean="0"/>
          </a:p>
          <a:p>
            <a:pPr algn="ctr"/>
            <a:endParaRPr lang="fr-FR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2987824" y="5803359"/>
            <a:ext cx="0" cy="504056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827584" y="740889"/>
            <a:ext cx="7488832" cy="4353533"/>
            <a:chOff x="1115615" y="692696"/>
            <a:chExt cx="7488832" cy="4353533"/>
          </a:xfrm>
        </p:grpSpPr>
        <p:pic>
          <p:nvPicPr>
            <p:cNvPr id="2" name="Image 1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5" y="692696"/>
              <a:ext cx="4372585" cy="43535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Image 3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5" y="1209653"/>
              <a:ext cx="2448272" cy="28019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2915816" y="2924944"/>
              <a:ext cx="93610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coq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833856" y="692696"/>
              <a:ext cx="93610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poule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660231" y="4011641"/>
              <a:ext cx="15841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/>
                <a:t>Poule</a:t>
              </a:r>
            </a:p>
            <a:p>
              <a:pPr algn="ctr"/>
              <a:r>
                <a:rPr lang="fr-FR" sz="1400" i="1" dirty="0" smtClean="0"/>
                <a:t>(Gallus </a:t>
              </a:r>
              <a:r>
                <a:rPr lang="fr-FR" sz="1400" i="1" dirty="0" err="1" smtClean="0"/>
                <a:t>gallus</a:t>
              </a:r>
              <a:r>
                <a:rPr lang="fr-FR" sz="1400" i="1" dirty="0" smtClean="0"/>
                <a:t>)</a:t>
              </a:r>
              <a:endParaRPr lang="fr-FR" sz="1400" i="1" dirty="0"/>
            </a:p>
          </p:txBody>
        </p:sp>
      </p:grpSp>
      <p:sp>
        <p:nvSpPr>
          <p:cNvPr id="3" name="Ellipse 2"/>
          <p:cNvSpPr/>
          <p:nvPr/>
        </p:nvSpPr>
        <p:spPr>
          <a:xfrm>
            <a:off x="4517030" y="2953473"/>
            <a:ext cx="700177" cy="693988"/>
          </a:xfrm>
          <a:prstGeom prst="ellipse">
            <a:avLst/>
          </a:prstGeom>
          <a:noFill/>
          <a:ln>
            <a:solidFill>
              <a:srgbClr val="FF1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517030" y="711741"/>
            <a:ext cx="700177" cy="693988"/>
          </a:xfrm>
          <a:prstGeom prst="ellipse">
            <a:avLst/>
          </a:prstGeom>
          <a:noFill/>
          <a:ln>
            <a:solidFill>
              <a:srgbClr val="FF1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379346" y="5242259"/>
            <a:ext cx="34258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femelle</a:t>
            </a:r>
            <a:r>
              <a:rPr lang="fr-FR" b="1" dirty="0">
                <a:solidFill>
                  <a:srgbClr val="FF0000"/>
                </a:solidFill>
              </a:rPr>
              <a:t> hétérogamétique </a:t>
            </a:r>
            <a:r>
              <a:rPr lang="fr-FR" b="1" dirty="0" smtClean="0"/>
              <a:t>(ZW)</a:t>
            </a:r>
          </a:p>
          <a:p>
            <a:pPr algn="ctr"/>
            <a:r>
              <a:rPr lang="fr-FR" b="1" dirty="0" smtClean="0"/>
              <a:t> </a:t>
            </a:r>
            <a:r>
              <a:rPr lang="fr-FR" b="1" dirty="0"/>
              <a:t>mâle </a:t>
            </a:r>
            <a:r>
              <a:rPr lang="fr-FR" b="1" dirty="0" smtClean="0">
                <a:solidFill>
                  <a:srgbClr val="FF0000"/>
                </a:solidFill>
              </a:rPr>
              <a:t>homogamétique </a:t>
            </a:r>
            <a:r>
              <a:rPr lang="fr-FR" b="1" dirty="0" smtClean="0"/>
              <a:t>(ZZ)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496732" y="5380759"/>
            <a:ext cx="30342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Système chromosomique ZW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5060001" y="692287"/>
            <a:ext cx="1008112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852089" y="396379"/>
            <a:ext cx="124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W plus court que le Z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07504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611560" y="384344"/>
            <a:ext cx="7622692" cy="5904656"/>
            <a:chOff x="697291" y="89260"/>
            <a:chExt cx="7622692" cy="5904656"/>
          </a:xfrm>
        </p:grpSpPr>
        <p:pic>
          <p:nvPicPr>
            <p:cNvPr id="3074" name="Picture 2" descr="Spencer Number 1 First Class Microscope subst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34467">
              <a:off x="747030" y="89260"/>
              <a:ext cx="4127260" cy="5904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2380513" y="377292"/>
              <a:ext cx="593947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Avec les progrès de l’optique dans les microscopes, </a:t>
              </a:r>
            </a:p>
            <a:p>
              <a:pPr algn="ctr"/>
              <a:r>
                <a:rPr lang="fr-FR" b="1" dirty="0"/>
                <a:t>les chromosomes apparaissent avec leur structures fines</a:t>
              </a:r>
            </a:p>
          </p:txBody>
        </p:sp>
        <p:sp>
          <p:nvSpPr>
            <p:cNvPr id="10" name="Rectangle 9"/>
            <p:cNvSpPr/>
            <p:nvPr/>
          </p:nvSpPr>
          <p:spPr>
            <a:xfrm rot="21130962">
              <a:off x="5832655" y="3810046"/>
              <a:ext cx="1991336" cy="58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" name="Connecteur droit 15"/>
            <p:cNvCxnSpPr/>
            <p:nvPr/>
          </p:nvCxnSpPr>
          <p:spPr>
            <a:xfrm rot="21130962">
              <a:off x="6031573" y="3626150"/>
              <a:ext cx="176419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 rot="21130962">
              <a:off x="697291" y="5192655"/>
              <a:ext cx="162018" cy="692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45344" y="1025364"/>
              <a:ext cx="1610631" cy="595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72" name="Ellipse 3071"/>
            <p:cNvSpPr/>
            <p:nvPr/>
          </p:nvSpPr>
          <p:spPr>
            <a:xfrm rot="15730962">
              <a:off x="4235907" y="4096058"/>
              <a:ext cx="624581" cy="4724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" name="Groupe 4"/>
            <p:cNvGrpSpPr/>
            <p:nvPr/>
          </p:nvGrpSpPr>
          <p:grpSpPr>
            <a:xfrm rot="21130962">
              <a:off x="6174001" y="3970632"/>
              <a:ext cx="313635" cy="504558"/>
              <a:chOff x="5371637" y="3948717"/>
              <a:chExt cx="313635" cy="504558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5371637" y="3964071"/>
                <a:ext cx="251520" cy="4892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73" name="Rectangle 3072"/>
              <p:cNvSpPr/>
              <p:nvPr/>
            </p:nvSpPr>
            <p:spPr>
              <a:xfrm rot="18819750" flipV="1">
                <a:off x="5443137" y="4066621"/>
                <a:ext cx="360039" cy="1242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Rectangle 5"/>
            <p:cNvSpPr/>
            <p:nvPr/>
          </p:nvSpPr>
          <p:spPr>
            <a:xfrm rot="21130962">
              <a:off x="3503454" y="1764046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Ellipse 3"/>
            <p:cNvSpPr/>
            <p:nvPr/>
          </p:nvSpPr>
          <p:spPr>
            <a:xfrm rot="21130962">
              <a:off x="5043512" y="2161567"/>
              <a:ext cx="2498251" cy="2446579"/>
            </a:xfrm>
            <a:prstGeom prst="ellipse">
              <a:avLst/>
            </a:prstGeom>
            <a:solidFill>
              <a:srgbClr val="E4E4E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7856">
              <a:off x="5664044" y="2507197"/>
              <a:ext cx="714630" cy="1980768"/>
            </a:xfrm>
            <a:prstGeom prst="rect">
              <a:avLst/>
            </a:prstGeom>
          </p:spPr>
        </p:pic>
        <p:sp>
          <p:nvSpPr>
            <p:cNvPr id="18" name="Triangle isocèle 17"/>
            <p:cNvSpPr/>
            <p:nvPr/>
          </p:nvSpPr>
          <p:spPr>
            <a:xfrm rot="924519">
              <a:off x="6196584" y="3086191"/>
              <a:ext cx="371964" cy="253810"/>
            </a:xfrm>
            <a:prstGeom prst="triangle">
              <a:avLst>
                <a:gd name="adj" fmla="val 57230"/>
              </a:avLst>
            </a:prstGeom>
            <a:solidFill>
              <a:srgbClr val="E4E4E4"/>
            </a:solidFill>
            <a:ln>
              <a:solidFill>
                <a:srgbClr val="E4E4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130962">
              <a:off x="5688489" y="2731813"/>
              <a:ext cx="176880" cy="260314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73167">
              <a:off x="5931156" y="2690173"/>
              <a:ext cx="185506" cy="273009"/>
            </a:xfrm>
            <a:prstGeom prst="rect">
              <a:avLst/>
            </a:prstGeom>
          </p:spPr>
        </p:pic>
        <p:sp>
          <p:nvSpPr>
            <p:cNvPr id="35" name="Ellipse 34"/>
            <p:cNvSpPr/>
            <p:nvPr/>
          </p:nvSpPr>
          <p:spPr>
            <a:xfrm rot="21130962" flipH="1">
              <a:off x="5763243" y="2790926"/>
              <a:ext cx="72008" cy="157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/>
            <p:cNvSpPr/>
            <p:nvPr/>
          </p:nvSpPr>
          <p:spPr>
            <a:xfrm rot="21130962" flipH="1">
              <a:off x="5991524" y="2774330"/>
              <a:ext cx="72008" cy="157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 rot="21130962">
              <a:off x="5419260" y="3138697"/>
              <a:ext cx="304920" cy="502071"/>
            </a:xfrm>
            <a:custGeom>
              <a:avLst/>
              <a:gdLst>
                <a:gd name="connsiteX0" fmla="*/ 260097 w 304920"/>
                <a:gd name="connsiteY0" fmla="*/ 0 h 502071"/>
                <a:gd name="connsiteX1" fmla="*/ 215273 w 304920"/>
                <a:gd name="connsiteY1" fmla="*/ 26894 h 502071"/>
                <a:gd name="connsiteX2" fmla="*/ 125626 w 304920"/>
                <a:gd name="connsiteY2" fmla="*/ 53788 h 502071"/>
                <a:gd name="connsiteX3" fmla="*/ 71838 w 304920"/>
                <a:gd name="connsiteY3" fmla="*/ 71717 h 502071"/>
                <a:gd name="connsiteX4" fmla="*/ 44944 w 304920"/>
                <a:gd name="connsiteY4" fmla="*/ 80682 h 502071"/>
                <a:gd name="connsiteX5" fmla="*/ 120 w 304920"/>
                <a:gd name="connsiteY5" fmla="*/ 125506 h 502071"/>
                <a:gd name="connsiteX6" fmla="*/ 9085 w 304920"/>
                <a:gd name="connsiteY6" fmla="*/ 206188 h 502071"/>
                <a:gd name="connsiteX7" fmla="*/ 27014 w 304920"/>
                <a:gd name="connsiteY7" fmla="*/ 233082 h 502071"/>
                <a:gd name="connsiteX8" fmla="*/ 98732 w 304920"/>
                <a:gd name="connsiteY8" fmla="*/ 286870 h 502071"/>
                <a:gd name="connsiteX9" fmla="*/ 125626 w 304920"/>
                <a:gd name="connsiteY9" fmla="*/ 304800 h 502071"/>
                <a:gd name="connsiteX10" fmla="*/ 206308 w 304920"/>
                <a:gd name="connsiteY10" fmla="*/ 331694 h 502071"/>
                <a:gd name="connsiteX11" fmla="*/ 233203 w 304920"/>
                <a:gd name="connsiteY11" fmla="*/ 340659 h 502071"/>
                <a:gd name="connsiteX12" fmla="*/ 260097 w 304920"/>
                <a:gd name="connsiteY12" fmla="*/ 349623 h 502071"/>
                <a:gd name="connsiteX13" fmla="*/ 304920 w 304920"/>
                <a:gd name="connsiteY13" fmla="*/ 394447 h 502071"/>
                <a:gd name="connsiteX14" fmla="*/ 286991 w 304920"/>
                <a:gd name="connsiteY14" fmla="*/ 457200 h 502071"/>
                <a:gd name="connsiteX15" fmla="*/ 260097 w 304920"/>
                <a:gd name="connsiteY15" fmla="*/ 466164 h 502071"/>
                <a:gd name="connsiteX16" fmla="*/ 242167 w 304920"/>
                <a:gd name="connsiteY16" fmla="*/ 484094 h 502071"/>
                <a:gd name="connsiteX17" fmla="*/ 170450 w 304920"/>
                <a:gd name="connsiteY17" fmla="*/ 502023 h 50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4920" h="502071">
                  <a:moveTo>
                    <a:pt x="260097" y="0"/>
                  </a:moveTo>
                  <a:cubicBezTo>
                    <a:pt x="245156" y="8965"/>
                    <a:pt x="231136" y="19684"/>
                    <a:pt x="215273" y="26894"/>
                  </a:cubicBezTo>
                  <a:cubicBezTo>
                    <a:pt x="174261" y="45535"/>
                    <a:pt x="163871" y="42315"/>
                    <a:pt x="125626" y="53788"/>
                  </a:cubicBezTo>
                  <a:cubicBezTo>
                    <a:pt x="107524" y="59219"/>
                    <a:pt x="89767" y="65741"/>
                    <a:pt x="71838" y="71717"/>
                  </a:cubicBezTo>
                  <a:lnTo>
                    <a:pt x="44944" y="80682"/>
                  </a:lnTo>
                  <a:cubicBezTo>
                    <a:pt x="30003" y="95623"/>
                    <a:pt x="-2214" y="104505"/>
                    <a:pt x="120" y="125506"/>
                  </a:cubicBezTo>
                  <a:cubicBezTo>
                    <a:pt x="3108" y="152400"/>
                    <a:pt x="2522" y="179936"/>
                    <a:pt x="9085" y="206188"/>
                  </a:cubicBezTo>
                  <a:cubicBezTo>
                    <a:pt x="11698" y="216640"/>
                    <a:pt x="20283" y="224669"/>
                    <a:pt x="27014" y="233082"/>
                  </a:cubicBezTo>
                  <a:cubicBezTo>
                    <a:pt x="45967" y="256773"/>
                    <a:pt x="74149" y="270481"/>
                    <a:pt x="98732" y="286870"/>
                  </a:cubicBezTo>
                  <a:cubicBezTo>
                    <a:pt x="107697" y="292847"/>
                    <a:pt x="115405" y="301393"/>
                    <a:pt x="125626" y="304800"/>
                  </a:cubicBezTo>
                  <a:lnTo>
                    <a:pt x="206308" y="331694"/>
                  </a:lnTo>
                  <a:lnTo>
                    <a:pt x="233203" y="340659"/>
                  </a:lnTo>
                  <a:lnTo>
                    <a:pt x="260097" y="349623"/>
                  </a:lnTo>
                  <a:cubicBezTo>
                    <a:pt x="275195" y="359689"/>
                    <a:pt x="301774" y="372429"/>
                    <a:pt x="304920" y="394447"/>
                  </a:cubicBezTo>
                  <a:cubicBezTo>
                    <a:pt x="304949" y="394652"/>
                    <a:pt x="291197" y="452994"/>
                    <a:pt x="286991" y="457200"/>
                  </a:cubicBezTo>
                  <a:cubicBezTo>
                    <a:pt x="280309" y="463882"/>
                    <a:pt x="269062" y="463176"/>
                    <a:pt x="260097" y="466164"/>
                  </a:cubicBezTo>
                  <a:cubicBezTo>
                    <a:pt x="254120" y="472141"/>
                    <a:pt x="249727" y="480314"/>
                    <a:pt x="242167" y="484094"/>
                  </a:cubicBezTo>
                  <a:cubicBezTo>
                    <a:pt x="202529" y="503913"/>
                    <a:pt x="201011" y="502023"/>
                    <a:pt x="170450" y="50202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6055051" y="2837452"/>
              <a:ext cx="15667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FF0000"/>
                  </a:solidFill>
                </a:rPr>
                <a:t>Et là …</a:t>
              </a:r>
            </a:p>
            <a:p>
              <a:pPr algn="ctr"/>
              <a:r>
                <a:rPr lang="fr-FR" sz="1400" b="1" dirty="0">
                  <a:solidFill>
                    <a:srgbClr val="FF0000"/>
                  </a:solidFill>
                </a:rPr>
                <a:t> Vous me voyez mieux?</a:t>
              </a:r>
            </a:p>
          </p:txBody>
        </p:sp>
        <p:sp>
          <p:nvSpPr>
            <p:cNvPr id="37" name="Ellipse 36"/>
            <p:cNvSpPr/>
            <p:nvPr/>
          </p:nvSpPr>
          <p:spPr>
            <a:xfrm rot="21534208" flipH="1">
              <a:off x="5835989" y="3039339"/>
              <a:ext cx="120947" cy="1446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/>
            <p:cNvSpPr/>
            <p:nvPr/>
          </p:nvSpPr>
          <p:spPr>
            <a:xfrm rot="21130962">
              <a:off x="5527693" y="3555938"/>
              <a:ext cx="144016" cy="9972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Forme libre 41"/>
            <p:cNvSpPr/>
            <p:nvPr/>
          </p:nvSpPr>
          <p:spPr>
            <a:xfrm rot="21130962">
              <a:off x="6142166" y="2468210"/>
              <a:ext cx="269261" cy="444995"/>
            </a:xfrm>
            <a:custGeom>
              <a:avLst/>
              <a:gdLst>
                <a:gd name="connsiteX0" fmla="*/ 0 w 269261"/>
                <a:gd name="connsiteY0" fmla="*/ 444995 h 444995"/>
                <a:gd name="connsiteX1" fmla="*/ 215153 w 269261"/>
                <a:gd name="connsiteY1" fmla="*/ 436030 h 444995"/>
                <a:gd name="connsiteX2" fmla="*/ 242047 w 269261"/>
                <a:gd name="connsiteY2" fmla="*/ 427066 h 444995"/>
                <a:gd name="connsiteX3" fmla="*/ 259977 w 269261"/>
                <a:gd name="connsiteY3" fmla="*/ 373278 h 444995"/>
                <a:gd name="connsiteX4" fmla="*/ 268942 w 269261"/>
                <a:gd name="connsiteY4" fmla="*/ 346383 h 444995"/>
                <a:gd name="connsiteX5" fmla="*/ 251012 w 269261"/>
                <a:gd name="connsiteY5" fmla="*/ 167089 h 444995"/>
                <a:gd name="connsiteX6" fmla="*/ 233083 w 269261"/>
                <a:gd name="connsiteY6" fmla="*/ 140195 h 444995"/>
                <a:gd name="connsiteX7" fmla="*/ 215153 w 269261"/>
                <a:gd name="connsiteY7" fmla="*/ 86407 h 444995"/>
                <a:gd name="connsiteX8" fmla="*/ 224118 w 269261"/>
                <a:gd name="connsiteY8" fmla="*/ 23654 h 444995"/>
                <a:gd name="connsiteX9" fmla="*/ 251012 w 269261"/>
                <a:gd name="connsiteY9" fmla="*/ 5725 h 444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9261" h="444995">
                  <a:moveTo>
                    <a:pt x="0" y="444995"/>
                  </a:moveTo>
                  <a:cubicBezTo>
                    <a:pt x="71718" y="442007"/>
                    <a:pt x="143569" y="441332"/>
                    <a:pt x="215153" y="436030"/>
                  </a:cubicBezTo>
                  <a:cubicBezTo>
                    <a:pt x="224577" y="435332"/>
                    <a:pt x="236554" y="434755"/>
                    <a:pt x="242047" y="427066"/>
                  </a:cubicBezTo>
                  <a:cubicBezTo>
                    <a:pt x="253032" y="411687"/>
                    <a:pt x="254000" y="391207"/>
                    <a:pt x="259977" y="373278"/>
                  </a:cubicBezTo>
                  <a:lnTo>
                    <a:pt x="268942" y="346383"/>
                  </a:lnTo>
                  <a:cubicBezTo>
                    <a:pt x="268417" y="337465"/>
                    <a:pt x="274399" y="213864"/>
                    <a:pt x="251012" y="167089"/>
                  </a:cubicBezTo>
                  <a:cubicBezTo>
                    <a:pt x="246194" y="157452"/>
                    <a:pt x="237459" y="150041"/>
                    <a:pt x="233083" y="140195"/>
                  </a:cubicBezTo>
                  <a:cubicBezTo>
                    <a:pt x="225407" y="122925"/>
                    <a:pt x="215153" y="86407"/>
                    <a:pt x="215153" y="86407"/>
                  </a:cubicBezTo>
                  <a:cubicBezTo>
                    <a:pt x="218141" y="65489"/>
                    <a:pt x="214668" y="42553"/>
                    <a:pt x="224118" y="23654"/>
                  </a:cubicBezTo>
                  <a:cubicBezTo>
                    <a:pt x="253847" y="-35803"/>
                    <a:pt x="251012" y="39806"/>
                    <a:pt x="251012" y="572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/>
            <p:cNvSpPr/>
            <p:nvPr/>
          </p:nvSpPr>
          <p:spPr>
            <a:xfrm rot="1192767">
              <a:off x="6319535" y="2347371"/>
              <a:ext cx="94006" cy="1746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>
              <a:off x="5878323" y="307457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9" name="Connecteur droit 8"/>
          <p:cNvCxnSpPr/>
          <p:nvPr/>
        </p:nvCxnSpPr>
        <p:spPr>
          <a:xfrm>
            <a:off x="1621682" y="1032775"/>
            <a:ext cx="5040560" cy="15045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>
            <a:endCxn id="4" idx="3"/>
          </p:cNvCxnSpPr>
          <p:nvPr/>
        </p:nvCxnSpPr>
        <p:spPr>
          <a:xfrm>
            <a:off x="1399207" y="1250545"/>
            <a:ext cx="4050295" cy="340649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37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0" y="548680"/>
            <a:ext cx="9144000" cy="5618581"/>
            <a:chOff x="0" y="485851"/>
            <a:chExt cx="9144000" cy="5618581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2816"/>
              <a:ext cx="9144000" cy="355248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9512" y="1994007"/>
              <a:ext cx="4176464" cy="316835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3095836" y="485851"/>
              <a:ext cx="295232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O</a:t>
              </a:r>
              <a:r>
                <a:rPr lang="fr-FR" sz="1600" b="1" dirty="0" smtClean="0"/>
                <a:t>rnithorynque</a:t>
              </a:r>
              <a:endParaRPr lang="fr-FR" sz="1600" b="1" dirty="0"/>
            </a:p>
            <a:p>
              <a:pPr algn="ctr"/>
              <a:r>
                <a:rPr lang="fr-FR" sz="1400" i="1" dirty="0" smtClean="0"/>
                <a:t>(</a:t>
              </a:r>
              <a:r>
                <a:rPr lang="fr-FR" sz="1400" i="1" dirty="0" err="1" smtClean="0"/>
                <a:t>Ornithorhynchus</a:t>
              </a:r>
              <a:r>
                <a:rPr lang="fr-FR" sz="1400" i="1" dirty="0" smtClean="0"/>
                <a:t> </a:t>
              </a:r>
              <a:r>
                <a:rPr lang="fr-FR" sz="1400" i="1" dirty="0" err="1" smtClean="0"/>
                <a:t>anatinus</a:t>
              </a:r>
              <a:r>
                <a:rPr lang="fr-FR" sz="1400" i="1" dirty="0" smtClean="0"/>
                <a:t>)</a:t>
              </a:r>
              <a:endParaRPr lang="fr-FR" sz="1400" i="1" dirty="0"/>
            </a:p>
            <a:p>
              <a:pPr algn="ctr"/>
              <a:endParaRPr lang="fr-FR" sz="800" b="1" i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444208" y="1892742"/>
              <a:ext cx="1080120" cy="240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627784" y="5765878"/>
              <a:ext cx="5868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Ces XY ont des fragments en communs avec les ZW des oiseaux…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905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611560" y="521146"/>
            <a:ext cx="7920880" cy="5895452"/>
            <a:chOff x="539552" y="521146"/>
            <a:chExt cx="7920880" cy="5895452"/>
          </a:xfrm>
        </p:grpSpPr>
        <p:sp>
          <p:nvSpPr>
            <p:cNvPr id="2" name="ZoneTexte 1"/>
            <p:cNvSpPr txBox="1"/>
            <p:nvPr/>
          </p:nvSpPr>
          <p:spPr>
            <a:xfrm>
              <a:off x="1438536" y="521146"/>
              <a:ext cx="1872208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/>
                <a:t>Echidnés</a:t>
              </a: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907762" y="2041424"/>
              <a:ext cx="2944158" cy="2470878"/>
              <a:chOff x="907764" y="1220963"/>
              <a:chExt cx="2944158" cy="2470878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7764" y="1220963"/>
                <a:ext cx="2944158" cy="19168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" name="ZoneTexte 3"/>
              <p:cNvSpPr txBox="1"/>
              <p:nvPr/>
            </p:nvSpPr>
            <p:spPr>
              <a:xfrm>
                <a:off x="1123789" y="3137843"/>
                <a:ext cx="251210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 smtClean="0"/>
                  <a:t>Echidné à nez court </a:t>
                </a:r>
                <a:r>
                  <a:rPr lang="fr-FR" sz="1400" i="1" dirty="0" smtClean="0"/>
                  <a:t>(</a:t>
                </a:r>
                <a:r>
                  <a:rPr lang="fr-FR" sz="1400" i="1" dirty="0" err="1" smtClean="0"/>
                  <a:t>Tachyglossus</a:t>
                </a:r>
                <a:r>
                  <a:rPr lang="fr-FR" sz="1400" i="1" dirty="0" smtClean="0"/>
                  <a:t> </a:t>
                </a:r>
                <a:r>
                  <a:rPr lang="fr-FR" sz="1400" i="1" dirty="0" err="1" smtClean="0"/>
                  <a:t>aculeatus</a:t>
                </a:r>
                <a:r>
                  <a:rPr lang="fr-FR" sz="1400" i="1" dirty="0" smtClean="0"/>
                  <a:t>)</a:t>
                </a:r>
                <a:endParaRPr lang="fr-FR" sz="1400" i="1" dirty="0"/>
              </a:p>
            </p:txBody>
          </p:sp>
        </p:grpSp>
        <p:pic>
          <p:nvPicPr>
            <p:cNvPr id="6" name="Image 5" descr="Capture d’écran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3160315"/>
              <a:ext cx="3744416" cy="32562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Image 6" descr="Capture d’écran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521146"/>
              <a:ext cx="3744416" cy="25501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539552" y="5770267"/>
              <a:ext cx="396044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200" dirty="0" err="1" smtClean="0"/>
                <a:t>Rens</a:t>
              </a:r>
              <a:r>
                <a:rPr lang="fr-FR" sz="1200" dirty="0" smtClean="0"/>
                <a:t> W. et al.</a:t>
              </a:r>
              <a:r>
                <a:rPr lang="en-US" sz="1200" b="1" dirty="0"/>
                <a:t> </a:t>
              </a:r>
              <a:r>
                <a:rPr lang="en-US" sz="1200" dirty="0"/>
                <a:t>The multiple sex chromosomes of platypus and echidna are not completely identical and several share homology with the avian </a:t>
              </a:r>
              <a:r>
                <a:rPr lang="en-US" sz="1200" dirty="0" smtClean="0"/>
                <a:t>Z. Genome biol. 2007, </a:t>
              </a:r>
              <a:r>
                <a:rPr lang="fr-FR" sz="1200" dirty="0"/>
                <a:t>8(11): R243</a:t>
              </a:r>
              <a:r>
                <a:rPr lang="fr-FR" sz="1200" dirty="0" smtClean="0"/>
                <a:t>.</a:t>
              </a:r>
              <a:endParaRPr lang="en-US" sz="1200" dirty="0"/>
            </a:p>
          </p:txBody>
        </p:sp>
      </p:grpSp>
      <p:sp>
        <p:nvSpPr>
          <p:cNvPr id="12" name="Forme libre 11"/>
          <p:cNvSpPr/>
          <p:nvPr/>
        </p:nvSpPr>
        <p:spPr>
          <a:xfrm>
            <a:off x="8277225" y="3171825"/>
            <a:ext cx="238125" cy="266700"/>
          </a:xfrm>
          <a:custGeom>
            <a:avLst/>
            <a:gdLst>
              <a:gd name="connsiteX0" fmla="*/ 0 w 238125"/>
              <a:gd name="connsiteY0" fmla="*/ 19050 h 266700"/>
              <a:gd name="connsiteX1" fmla="*/ 142875 w 238125"/>
              <a:gd name="connsiteY1" fmla="*/ 0 h 266700"/>
              <a:gd name="connsiteX2" fmla="*/ 209550 w 238125"/>
              <a:gd name="connsiteY2" fmla="*/ 9525 h 266700"/>
              <a:gd name="connsiteX3" fmla="*/ 228600 w 238125"/>
              <a:gd name="connsiteY3" fmla="*/ 19050 h 266700"/>
              <a:gd name="connsiteX4" fmla="*/ 228600 w 238125"/>
              <a:gd name="connsiteY4" fmla="*/ 95250 h 266700"/>
              <a:gd name="connsiteX5" fmla="*/ 228600 w 238125"/>
              <a:gd name="connsiteY5" fmla="*/ 180975 h 266700"/>
              <a:gd name="connsiteX6" fmla="*/ 238125 w 238125"/>
              <a:gd name="connsiteY6" fmla="*/ 247650 h 266700"/>
              <a:gd name="connsiteX7" fmla="*/ 228600 w 238125"/>
              <a:gd name="connsiteY7" fmla="*/ 266700 h 266700"/>
              <a:gd name="connsiteX8" fmla="*/ 133350 w 238125"/>
              <a:gd name="connsiteY8" fmla="*/ 238125 h 266700"/>
              <a:gd name="connsiteX9" fmla="*/ 66675 w 238125"/>
              <a:gd name="connsiteY9" fmla="*/ 209550 h 266700"/>
              <a:gd name="connsiteX10" fmla="*/ 9525 w 238125"/>
              <a:gd name="connsiteY10" fmla="*/ 152400 h 266700"/>
              <a:gd name="connsiteX11" fmla="*/ 9525 w 238125"/>
              <a:gd name="connsiteY11" fmla="*/ 104775 h 266700"/>
              <a:gd name="connsiteX12" fmla="*/ 0 w 238125"/>
              <a:gd name="connsiteY12" fmla="*/ 1905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8125" h="266700">
                <a:moveTo>
                  <a:pt x="0" y="19050"/>
                </a:moveTo>
                <a:lnTo>
                  <a:pt x="142875" y="0"/>
                </a:lnTo>
                <a:lnTo>
                  <a:pt x="209550" y="9525"/>
                </a:lnTo>
                <a:lnTo>
                  <a:pt x="228600" y="19050"/>
                </a:lnTo>
                <a:lnTo>
                  <a:pt x="228600" y="95250"/>
                </a:lnTo>
                <a:lnTo>
                  <a:pt x="228600" y="180975"/>
                </a:lnTo>
                <a:lnTo>
                  <a:pt x="238125" y="247650"/>
                </a:lnTo>
                <a:lnTo>
                  <a:pt x="228600" y="266700"/>
                </a:lnTo>
                <a:lnTo>
                  <a:pt x="133350" y="238125"/>
                </a:lnTo>
                <a:lnTo>
                  <a:pt x="66675" y="209550"/>
                </a:lnTo>
                <a:lnTo>
                  <a:pt x="9525" y="152400"/>
                </a:lnTo>
                <a:lnTo>
                  <a:pt x="9525" y="104775"/>
                </a:lnTo>
                <a:lnTo>
                  <a:pt x="0" y="190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6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612296" y="814709"/>
            <a:ext cx="158417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Perte du Y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83005" y="513068"/>
            <a:ext cx="2748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Orthoptères</a:t>
            </a:r>
          </a:p>
          <a:p>
            <a:pPr algn="ctr"/>
            <a:r>
              <a:rPr lang="fr-FR" b="1" dirty="0" smtClean="0"/>
              <a:t> </a:t>
            </a:r>
            <a:r>
              <a:rPr lang="fr-FR" dirty="0" smtClean="0"/>
              <a:t>(</a:t>
            </a:r>
            <a:r>
              <a:rPr lang="fr-FR" sz="1600" dirty="0" smtClean="0"/>
              <a:t>criquets, sauterelles, grillons)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589672" y="1459822"/>
            <a:ext cx="2681109" cy="4711361"/>
            <a:chOff x="552609" y="720496"/>
            <a:chExt cx="2681109" cy="4711361"/>
          </a:xfrm>
        </p:grpSpPr>
        <p:sp>
          <p:nvSpPr>
            <p:cNvPr id="29" name="ZoneTexte 28"/>
            <p:cNvSpPr txBox="1"/>
            <p:nvPr/>
          </p:nvSpPr>
          <p:spPr>
            <a:xfrm>
              <a:off x="842903" y="4877858"/>
              <a:ext cx="2100517" cy="55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Criquet pleureur</a:t>
              </a:r>
            </a:p>
            <a:p>
              <a:pPr algn="ctr"/>
              <a:r>
                <a:rPr lang="fr-FR" sz="1400" i="1" dirty="0" smtClean="0"/>
                <a:t>(</a:t>
              </a:r>
              <a:r>
                <a:rPr lang="fr-FR" sz="1400" i="1" dirty="0" err="1"/>
                <a:t>Eyprepocnemis</a:t>
              </a:r>
              <a:r>
                <a:rPr lang="fr-FR" sz="1400" i="1" dirty="0"/>
                <a:t> </a:t>
              </a:r>
              <a:r>
                <a:rPr lang="fr-FR" sz="1400" i="1" dirty="0" err="1" smtClean="0"/>
                <a:t>plorans</a:t>
              </a:r>
              <a:r>
                <a:rPr lang="fr-FR" sz="1400" i="1" dirty="0" smtClean="0"/>
                <a:t>)</a:t>
              </a:r>
              <a:endParaRPr lang="fr-FR" sz="1400" i="1" dirty="0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261" y="720496"/>
              <a:ext cx="2309803" cy="17457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" name="Image 1" descr="Capture d’écran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643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09" y="2468201"/>
              <a:ext cx="2681109" cy="24096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5" descr="H:\Mes documents\Mes images\AA0400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430" y="3480641"/>
              <a:ext cx="289081" cy="27524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</p:pic>
        <p:pic>
          <p:nvPicPr>
            <p:cNvPr id="15" name="Picture 2" descr="H:\Mes documents\Mes images\150px-FemaleBlack_sv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486" y="4558355"/>
              <a:ext cx="189846" cy="28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e 18"/>
          <p:cNvGrpSpPr/>
          <p:nvPr/>
        </p:nvGrpSpPr>
        <p:grpSpPr>
          <a:xfrm>
            <a:off x="4427984" y="1988840"/>
            <a:ext cx="4248472" cy="4398112"/>
            <a:chOff x="3647511" y="2369986"/>
            <a:chExt cx="4641150" cy="4682215"/>
          </a:xfrm>
        </p:grpSpPr>
        <p:grpSp>
          <p:nvGrpSpPr>
            <p:cNvPr id="20" name="Groupe 19"/>
            <p:cNvGrpSpPr/>
            <p:nvPr/>
          </p:nvGrpSpPr>
          <p:grpSpPr>
            <a:xfrm>
              <a:off x="6427890" y="2369986"/>
              <a:ext cx="1368152" cy="1462159"/>
              <a:chOff x="5688124" y="2607201"/>
              <a:chExt cx="1368152" cy="1462159"/>
            </a:xfrm>
          </p:grpSpPr>
          <p:sp>
            <p:nvSpPr>
              <p:cNvPr id="50" name="ZoneTexte 49"/>
              <p:cNvSpPr txBox="1"/>
              <p:nvPr/>
            </p:nvSpPr>
            <p:spPr>
              <a:xfrm>
                <a:off x="5688124" y="2607201"/>
                <a:ext cx="1368152" cy="7863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</a:rPr>
                  <a:t>2n</a:t>
                </a:r>
                <a:endParaRPr lang="fr-FR" sz="1400" dirty="0" smtClean="0"/>
              </a:p>
              <a:p>
                <a:pPr algn="ctr"/>
                <a:r>
                  <a:rPr lang="fr-FR" sz="1400" dirty="0" smtClean="0"/>
                  <a:t>autosomes</a:t>
                </a:r>
              </a:p>
              <a:p>
                <a:pPr algn="ctr"/>
                <a:r>
                  <a:rPr lang="fr-FR" sz="1400" dirty="0" smtClean="0"/>
                  <a:t>X</a:t>
                </a:r>
                <a:r>
                  <a:rPr lang="fr-FR" sz="1400" dirty="0" smtClean="0">
                    <a:solidFill>
                      <a:srgbClr val="FF0000"/>
                    </a:solidFill>
                  </a:rPr>
                  <a:t>0</a:t>
                </a:r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51" name="Picture 5" descr="H:\Mes documents\Mes images\AA04008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3670" y="3538969"/>
                <a:ext cx="557059" cy="530391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</p:pic>
        </p:grpSp>
        <p:grpSp>
          <p:nvGrpSpPr>
            <p:cNvPr id="23" name="Groupe 22"/>
            <p:cNvGrpSpPr/>
            <p:nvPr/>
          </p:nvGrpSpPr>
          <p:grpSpPr>
            <a:xfrm>
              <a:off x="3651079" y="2376210"/>
              <a:ext cx="1368152" cy="1457165"/>
              <a:chOff x="3959932" y="2607201"/>
              <a:chExt cx="1368152" cy="1457165"/>
            </a:xfrm>
          </p:grpSpPr>
          <p:sp>
            <p:nvSpPr>
              <p:cNvPr id="48" name="ZoneTexte 47"/>
              <p:cNvSpPr txBox="1"/>
              <p:nvPr/>
            </p:nvSpPr>
            <p:spPr>
              <a:xfrm>
                <a:off x="3959932" y="2607201"/>
                <a:ext cx="1368152" cy="7863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</a:rPr>
                  <a:t>2n</a:t>
                </a:r>
                <a:endParaRPr lang="fr-FR" sz="1400" dirty="0" smtClean="0"/>
              </a:p>
              <a:p>
                <a:pPr algn="ctr"/>
                <a:r>
                  <a:rPr lang="fr-FR" sz="1400" dirty="0" smtClean="0"/>
                  <a:t>autosomes</a:t>
                </a:r>
              </a:p>
              <a:p>
                <a:pPr algn="ctr"/>
                <a:r>
                  <a:rPr lang="fr-FR" sz="1400" dirty="0" smtClean="0"/>
                  <a:t>XX</a:t>
                </a:r>
                <a:endParaRPr lang="fr-FR" sz="1400" dirty="0"/>
              </a:p>
            </p:txBody>
          </p:sp>
          <p:pic>
            <p:nvPicPr>
              <p:cNvPr id="49" name="Picture 2" descr="H:\Mes documents\Mes images\150px-FemaleBlack_svg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9784" y="3538969"/>
                <a:ext cx="341312" cy="525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e 23"/>
            <p:cNvGrpSpPr/>
            <p:nvPr/>
          </p:nvGrpSpPr>
          <p:grpSpPr>
            <a:xfrm>
              <a:off x="3683515" y="4221088"/>
              <a:ext cx="1296144" cy="786379"/>
              <a:chOff x="3779912" y="3957205"/>
              <a:chExt cx="1296144" cy="786379"/>
            </a:xfrm>
          </p:grpSpPr>
          <p:sp>
            <p:nvSpPr>
              <p:cNvPr id="46" name="Ellipse 45"/>
              <p:cNvSpPr/>
              <p:nvPr/>
            </p:nvSpPr>
            <p:spPr>
              <a:xfrm>
                <a:off x="3779912" y="3992373"/>
                <a:ext cx="1296144" cy="74190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47" name="ZoneTexte 46"/>
              <p:cNvSpPr txBox="1"/>
              <p:nvPr/>
            </p:nvSpPr>
            <p:spPr>
              <a:xfrm>
                <a:off x="3851920" y="3957205"/>
                <a:ext cx="1152128" cy="7863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>
                    <a:solidFill>
                      <a:srgbClr val="FF0000"/>
                    </a:solidFill>
                  </a:rPr>
                  <a:t>n</a:t>
                </a:r>
                <a:endParaRPr lang="fr-FR" sz="1400" dirty="0" smtClean="0"/>
              </a:p>
              <a:p>
                <a:pPr algn="ctr"/>
                <a:r>
                  <a:rPr lang="fr-FR" sz="1400" dirty="0" smtClean="0"/>
                  <a:t>autosomes</a:t>
                </a:r>
              </a:p>
              <a:p>
                <a:pPr algn="ctr"/>
                <a:r>
                  <a:rPr lang="fr-FR" sz="1400" dirty="0" smtClean="0"/>
                  <a:t>X</a:t>
                </a:r>
                <a:endParaRPr lang="fr-FR" sz="1400" dirty="0"/>
              </a:p>
            </p:txBody>
          </p:sp>
        </p:grpSp>
        <p:grpSp>
          <p:nvGrpSpPr>
            <p:cNvPr id="25" name="Groupe 24"/>
            <p:cNvGrpSpPr/>
            <p:nvPr/>
          </p:nvGrpSpPr>
          <p:grpSpPr>
            <a:xfrm>
              <a:off x="5627730" y="4196404"/>
              <a:ext cx="2660931" cy="786380"/>
              <a:chOff x="5724128" y="4136389"/>
              <a:chExt cx="2660931" cy="786380"/>
            </a:xfrm>
          </p:grpSpPr>
          <p:grpSp>
            <p:nvGrpSpPr>
              <p:cNvPr id="40" name="Groupe 39"/>
              <p:cNvGrpSpPr/>
              <p:nvPr/>
            </p:nvGrpSpPr>
            <p:grpSpPr>
              <a:xfrm>
                <a:off x="5724128" y="4136389"/>
                <a:ext cx="1296144" cy="786380"/>
                <a:chOff x="3779912" y="3957205"/>
                <a:chExt cx="1296144" cy="786380"/>
              </a:xfrm>
            </p:grpSpPr>
            <p:sp>
              <p:nvSpPr>
                <p:cNvPr id="44" name="Ellipse 43"/>
                <p:cNvSpPr/>
                <p:nvPr/>
              </p:nvSpPr>
              <p:spPr>
                <a:xfrm>
                  <a:off x="3779912" y="3992373"/>
                  <a:ext cx="1296144" cy="74190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/>
                </a:p>
              </p:txBody>
            </p:sp>
            <p:sp>
              <p:nvSpPr>
                <p:cNvPr id="45" name="ZoneTexte 44"/>
                <p:cNvSpPr txBox="1"/>
                <p:nvPr/>
              </p:nvSpPr>
              <p:spPr>
                <a:xfrm>
                  <a:off x="3851920" y="3957205"/>
                  <a:ext cx="1152128" cy="786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dirty="0" smtClean="0">
                      <a:solidFill>
                        <a:srgbClr val="FF0000"/>
                      </a:solidFill>
                    </a:rPr>
                    <a:t>n</a:t>
                  </a:r>
                  <a:endParaRPr lang="fr-FR" sz="1400" dirty="0" smtClean="0"/>
                </a:p>
                <a:p>
                  <a:pPr algn="ctr"/>
                  <a:r>
                    <a:rPr lang="fr-FR" sz="1400" dirty="0" smtClean="0"/>
                    <a:t>autosomes</a:t>
                  </a:r>
                </a:p>
                <a:p>
                  <a:pPr algn="ctr"/>
                  <a:r>
                    <a:rPr lang="fr-FR" sz="1400" dirty="0" smtClean="0"/>
                    <a:t>X</a:t>
                  </a:r>
                  <a:endParaRPr lang="fr-FR" sz="1400" dirty="0"/>
                </a:p>
              </p:txBody>
            </p:sp>
          </p:grpSp>
          <p:grpSp>
            <p:nvGrpSpPr>
              <p:cNvPr id="41" name="Groupe 40"/>
              <p:cNvGrpSpPr/>
              <p:nvPr/>
            </p:nvGrpSpPr>
            <p:grpSpPr>
              <a:xfrm>
                <a:off x="7088915" y="4136389"/>
                <a:ext cx="1296144" cy="786380"/>
                <a:chOff x="3779912" y="3957205"/>
                <a:chExt cx="1296144" cy="786380"/>
              </a:xfrm>
            </p:grpSpPr>
            <p:sp>
              <p:nvSpPr>
                <p:cNvPr id="42" name="Ellipse 41"/>
                <p:cNvSpPr/>
                <p:nvPr/>
              </p:nvSpPr>
              <p:spPr>
                <a:xfrm>
                  <a:off x="3779912" y="3992373"/>
                  <a:ext cx="1296144" cy="74190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/>
                </a:p>
              </p:txBody>
            </p:sp>
            <p:sp>
              <p:nvSpPr>
                <p:cNvPr id="43" name="ZoneTexte 42"/>
                <p:cNvSpPr txBox="1"/>
                <p:nvPr/>
              </p:nvSpPr>
              <p:spPr>
                <a:xfrm>
                  <a:off x="3851920" y="3957205"/>
                  <a:ext cx="1152128" cy="786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dirty="0" smtClean="0">
                      <a:solidFill>
                        <a:srgbClr val="FF0000"/>
                      </a:solidFill>
                    </a:rPr>
                    <a:t>n</a:t>
                  </a:r>
                  <a:endParaRPr lang="fr-FR" sz="1400" dirty="0" smtClean="0"/>
                </a:p>
                <a:p>
                  <a:pPr algn="ctr"/>
                  <a:r>
                    <a:rPr lang="fr-FR" sz="1400" dirty="0" smtClean="0"/>
                    <a:t>autosomes</a:t>
                  </a:r>
                </a:p>
                <a:p>
                  <a:pPr algn="ctr"/>
                  <a:r>
                    <a:rPr lang="fr-FR" sz="1400" dirty="0">
                      <a:solidFill>
                        <a:srgbClr val="FF0000"/>
                      </a:solidFill>
                    </a:rPr>
                    <a:t>0</a:t>
                  </a:r>
                </a:p>
              </p:txBody>
            </p:sp>
          </p:grpSp>
        </p:grpSp>
        <p:cxnSp>
          <p:nvCxnSpPr>
            <p:cNvPr id="26" name="Connecteur droit avec flèche 25"/>
            <p:cNvCxnSpPr/>
            <p:nvPr/>
          </p:nvCxnSpPr>
          <p:spPr>
            <a:xfrm>
              <a:off x="4331587" y="3868543"/>
              <a:ext cx="0" cy="3877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flipH="1">
              <a:off x="6516216" y="3825579"/>
              <a:ext cx="425095" cy="3955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>
              <a:stCxn id="51" idx="2"/>
            </p:cNvCxnSpPr>
            <p:nvPr/>
          </p:nvCxnSpPr>
          <p:spPr>
            <a:xfrm>
              <a:off x="7111966" y="3832145"/>
              <a:ext cx="412362" cy="3956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>
              <a:off x="4331587" y="5082862"/>
              <a:ext cx="0" cy="3877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stCxn id="44" idx="2"/>
              <a:endCxn id="37" idx="0"/>
            </p:cNvCxnSpPr>
            <p:nvPr/>
          </p:nvCxnSpPr>
          <p:spPr>
            <a:xfrm flipH="1">
              <a:off x="4331587" y="4602525"/>
              <a:ext cx="1296143" cy="9098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e 32"/>
            <p:cNvGrpSpPr/>
            <p:nvPr/>
          </p:nvGrpSpPr>
          <p:grpSpPr>
            <a:xfrm>
              <a:off x="3647511" y="5512389"/>
              <a:ext cx="4166960" cy="1539811"/>
              <a:chOff x="3959932" y="2607201"/>
              <a:chExt cx="4166960" cy="1539811"/>
            </a:xfrm>
          </p:grpSpPr>
          <p:sp>
            <p:nvSpPr>
              <p:cNvPr id="37" name="ZoneTexte 36"/>
              <p:cNvSpPr txBox="1"/>
              <p:nvPr/>
            </p:nvSpPr>
            <p:spPr>
              <a:xfrm>
                <a:off x="3959932" y="2607201"/>
                <a:ext cx="1368152" cy="7863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</a:rPr>
                  <a:t>2n</a:t>
                </a:r>
                <a:endParaRPr lang="fr-FR" sz="1400" dirty="0" smtClean="0"/>
              </a:p>
              <a:p>
                <a:pPr algn="ctr"/>
                <a:r>
                  <a:rPr lang="fr-FR" sz="1400" dirty="0" smtClean="0"/>
                  <a:t>autosomes</a:t>
                </a:r>
              </a:p>
              <a:p>
                <a:pPr algn="ctr"/>
                <a:r>
                  <a:rPr lang="fr-FR" sz="1400" dirty="0" smtClean="0"/>
                  <a:t>XX</a:t>
                </a:r>
                <a:endParaRPr lang="fr-FR" sz="1400" dirty="0"/>
              </a:p>
            </p:txBody>
          </p:sp>
          <p:pic>
            <p:nvPicPr>
              <p:cNvPr id="38" name="Picture 2" descr="H:\Mes documents\Mes images\150px-FemaleBlack_svg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3351" y="3621615"/>
                <a:ext cx="341312" cy="525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ZoneTexte 38"/>
              <p:cNvSpPr txBox="1"/>
              <p:nvPr/>
            </p:nvSpPr>
            <p:spPr>
              <a:xfrm>
                <a:off x="6758740" y="2607835"/>
                <a:ext cx="1368152" cy="7863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FF0000"/>
                    </a:solidFill>
                  </a:rPr>
                  <a:t>2n</a:t>
                </a:r>
                <a:endParaRPr lang="fr-FR" sz="1400" dirty="0" smtClean="0"/>
              </a:p>
              <a:p>
                <a:pPr algn="ctr"/>
                <a:r>
                  <a:rPr lang="fr-FR" sz="1400" dirty="0" smtClean="0"/>
                  <a:t>autosomes</a:t>
                </a:r>
              </a:p>
              <a:p>
                <a:pPr algn="ctr"/>
                <a:r>
                  <a:rPr lang="fr-FR" sz="1400" dirty="0" smtClean="0"/>
                  <a:t>X</a:t>
                </a:r>
                <a:r>
                  <a:rPr lang="fr-FR" sz="1400" dirty="0" smtClean="0">
                    <a:solidFill>
                      <a:srgbClr val="FF0000"/>
                    </a:solidFill>
                  </a:rPr>
                  <a:t>0</a:t>
                </a:r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4" name="Connecteur droit avec flèche 33"/>
            <p:cNvCxnSpPr>
              <a:stCxn id="46" idx="6"/>
            </p:cNvCxnSpPr>
            <p:nvPr/>
          </p:nvCxnSpPr>
          <p:spPr>
            <a:xfrm>
              <a:off x="4979659" y="4627210"/>
              <a:ext cx="2132307" cy="8851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5" descr="H:\Mes documents\Mes images\AA04008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2606" y="6521810"/>
              <a:ext cx="557059" cy="53039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</p:pic>
        <p:cxnSp>
          <p:nvCxnSpPr>
            <p:cNvPr id="36" name="Connecteur droit avec flèche 35"/>
            <p:cNvCxnSpPr>
              <a:stCxn id="43" idx="2"/>
            </p:cNvCxnSpPr>
            <p:nvPr/>
          </p:nvCxnSpPr>
          <p:spPr>
            <a:xfrm flipH="1">
              <a:off x="7111970" y="4982784"/>
              <a:ext cx="528620" cy="5296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519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9612" y="2828836"/>
            <a:ext cx="698477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3.2 Détermination environnementale du </a:t>
            </a:r>
            <a:r>
              <a:rPr lang="fr-FR" sz="2400" b="1" dirty="0">
                <a:solidFill>
                  <a:srgbClr val="FF0000"/>
                </a:solidFill>
              </a:rPr>
              <a:t>sexe </a:t>
            </a:r>
            <a:r>
              <a:rPr lang="fr-FR" sz="2400" b="1" dirty="0" smtClean="0">
                <a:solidFill>
                  <a:srgbClr val="FF0000"/>
                </a:solidFill>
              </a:rPr>
              <a:t>(ESD</a:t>
            </a:r>
            <a:r>
              <a:rPr lang="fr-FR" sz="2400" b="1" dirty="0">
                <a:solidFill>
                  <a:srgbClr val="FF0000"/>
                </a:solidFill>
              </a:rPr>
              <a:t>)</a:t>
            </a: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8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372065" y="332656"/>
            <a:ext cx="8525455" cy="6229912"/>
            <a:chOff x="323528" y="332656"/>
            <a:chExt cx="8525455" cy="6229912"/>
          </a:xfrm>
        </p:grpSpPr>
        <p:grpSp>
          <p:nvGrpSpPr>
            <p:cNvPr id="12" name="Groupe 11"/>
            <p:cNvGrpSpPr/>
            <p:nvPr/>
          </p:nvGrpSpPr>
          <p:grpSpPr>
            <a:xfrm>
              <a:off x="323528" y="332656"/>
              <a:ext cx="8364325" cy="6229912"/>
              <a:chOff x="323528" y="325007"/>
              <a:chExt cx="8364325" cy="6229912"/>
            </a:xfrm>
          </p:grpSpPr>
          <p:pic>
            <p:nvPicPr>
              <p:cNvPr id="6" name="Image 5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8305" y="2051179"/>
                <a:ext cx="1630528" cy="126107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pic>
            <p:nvPicPr>
              <p:cNvPr id="5" name="Image 4" descr="Capture d’écra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8917" y="666783"/>
                <a:ext cx="2028936" cy="127326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pic>
            <p:nvPicPr>
              <p:cNvPr id="1028" name="Picture 4" descr="http://t0.gstatic.com/images?q=tbn:ANd9GcT7ZuAHE4tB5zi8D0zixojor913O7UPrWUaKHPaR49lxRdg5uxo8dBXXLQ25w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190174" y="5343610"/>
                <a:ext cx="1546565" cy="1211309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ZoneTexte 8"/>
              <p:cNvSpPr txBox="1"/>
              <p:nvPr/>
            </p:nvSpPr>
            <p:spPr>
              <a:xfrm>
                <a:off x="323528" y="325007"/>
                <a:ext cx="6217844" cy="5724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/>
                  <a:t>La détermination du sexe peut dépendre de</a:t>
                </a:r>
              </a:p>
              <a:p>
                <a:pPr algn="ctr"/>
                <a:r>
                  <a:rPr lang="fr-FR" sz="1600" b="1" dirty="0"/>
                  <a:t> facteurs environnementaux:</a:t>
                </a:r>
              </a:p>
              <a:p>
                <a:pPr algn="ctr"/>
                <a:endParaRPr lang="fr-FR" sz="700" b="1" dirty="0"/>
              </a:p>
              <a:p>
                <a:pPr algn="just"/>
                <a:endParaRPr lang="fr-FR" sz="1100" dirty="0"/>
              </a:p>
              <a:p>
                <a:pPr algn="just"/>
                <a:r>
                  <a:rPr lang="fr-FR" sz="1600" b="1" dirty="0">
                    <a:solidFill>
                      <a:srgbClr val="FF0000"/>
                    </a:solidFill>
                  </a:rPr>
                  <a:t>température d’incubation des œufs (TSD):</a:t>
                </a:r>
              </a:p>
              <a:p>
                <a:pPr algn="just"/>
                <a:r>
                  <a:rPr lang="fr-FR" sz="1400" dirty="0"/>
                  <a:t>- Chez les alligators, si entre le 7</a:t>
                </a:r>
                <a:r>
                  <a:rPr lang="fr-FR" sz="1400" baseline="30000" dirty="0"/>
                  <a:t>ème</a:t>
                </a:r>
                <a:r>
                  <a:rPr lang="fr-FR" sz="1400" dirty="0"/>
                  <a:t> et le 21</a:t>
                </a:r>
                <a:r>
                  <a:rPr lang="fr-FR" sz="1400" baseline="30000" dirty="0"/>
                  <a:t>ème</a:t>
                </a:r>
                <a:r>
                  <a:rPr lang="fr-FR" sz="1400" dirty="0"/>
                  <a:t> jour d’incubation la température est de 30°C, il y a naissance de femelles, au dessus de 34°C, des mâles. Entre 30 et 34°C, on a un mélange des deux (tortues marines)</a:t>
                </a:r>
              </a:p>
              <a:p>
                <a:pPr algn="just"/>
                <a:endParaRPr lang="fr-FR" sz="1100" dirty="0"/>
              </a:p>
              <a:p>
                <a:pPr algn="just"/>
                <a:r>
                  <a:rPr lang="fr-FR" sz="1600" b="1" dirty="0">
                    <a:solidFill>
                      <a:srgbClr val="FF0000"/>
                    </a:solidFill>
                  </a:rPr>
                  <a:t>chromosomes sexuels + température d’incubation des œufs (GSD+TSD)</a:t>
                </a:r>
                <a:r>
                  <a:rPr lang="fr-FR" sz="1600" dirty="0">
                    <a:solidFill>
                      <a:srgbClr val="FF0000"/>
                    </a:solidFill>
                  </a:rPr>
                  <a:t>:</a:t>
                </a:r>
              </a:p>
              <a:p>
                <a:pPr algn="just"/>
                <a:r>
                  <a:rPr lang="fr-FR" sz="1400" dirty="0"/>
                  <a:t>- Chez les lézards, qui ont des chromosomes sexuels, on a aussi un effet de la température</a:t>
                </a:r>
              </a:p>
              <a:p>
                <a:pPr algn="just"/>
                <a:endParaRPr lang="fr-FR" dirty="0"/>
              </a:p>
              <a:p>
                <a:pPr algn="just"/>
                <a:r>
                  <a:rPr lang="fr-FR" sz="1600" b="1" dirty="0" smtClean="0">
                    <a:solidFill>
                      <a:srgbClr val="FF0000"/>
                    </a:solidFill>
                  </a:rPr>
                  <a:t>Comportement (ESD):</a:t>
                </a:r>
                <a:endParaRPr lang="fr-FR" sz="1600" b="1" dirty="0">
                  <a:solidFill>
                    <a:srgbClr val="FF0000"/>
                  </a:solidFill>
                </a:endParaRPr>
              </a:p>
              <a:p>
                <a:pPr algn="just"/>
                <a:r>
                  <a:rPr lang="fr-FR" sz="1400" dirty="0"/>
                  <a:t>- Chez le poisson clown, il n’y a qu’une femelle par colonie, plus grosse que les mâles et qui est l’individu dominant. Lorsqu’elle disparaît, c’est le mâle dominant sexuellement actif  qui devient femelle (</a:t>
                </a:r>
                <a:r>
                  <a:rPr lang="fr-FR" sz="1400" u="sng" dirty="0"/>
                  <a:t>hermaphrodisme </a:t>
                </a:r>
                <a:r>
                  <a:rPr lang="fr-FR" sz="1400" u="sng" dirty="0" smtClean="0"/>
                  <a:t>successif ou </a:t>
                </a:r>
                <a:r>
                  <a:rPr lang="fr-FR" sz="1400" u="sng" dirty="0" err="1" smtClean="0"/>
                  <a:t>sequentiel</a:t>
                </a:r>
                <a:r>
                  <a:rPr lang="fr-FR" sz="1400" dirty="0" smtClean="0"/>
                  <a:t>) </a:t>
                </a:r>
                <a:r>
                  <a:rPr lang="fr-FR" sz="1400" dirty="0"/>
                  <a:t>et c’est le plus gros mâle sexuellement inactif qui devient le mâle dominant. Chez les labres (</a:t>
                </a:r>
                <a:r>
                  <a:rPr lang="fr-FR" sz="1400" i="1" dirty="0" err="1"/>
                  <a:t>Thalassoma</a:t>
                </a:r>
                <a:r>
                  <a:rPr lang="fr-FR" sz="1400" i="1" dirty="0"/>
                  <a:t> </a:t>
                </a:r>
                <a:r>
                  <a:rPr lang="fr-FR" sz="1400" i="1" dirty="0" err="1"/>
                  <a:t>lunare</a:t>
                </a:r>
                <a:r>
                  <a:rPr lang="fr-FR" sz="1400" i="1" dirty="0"/>
                  <a:t>), </a:t>
                </a:r>
                <a:r>
                  <a:rPr lang="fr-FR" sz="1400" dirty="0"/>
                  <a:t>c’est la femelle dominante qui devient mâle à la mort du mâle dominant.</a:t>
                </a:r>
              </a:p>
              <a:p>
                <a:pPr algn="just"/>
                <a:endParaRPr lang="fr-FR" sz="1100" dirty="0"/>
              </a:p>
              <a:p>
                <a:pPr algn="just"/>
                <a:r>
                  <a:rPr lang="fr-FR" sz="1400" dirty="0" smtClean="0">
                    <a:sym typeface="Symbol" panose="05050102010706020507" pitchFamily="18" charset="2"/>
                  </a:rPr>
                  <a:t> </a:t>
                </a:r>
                <a:r>
                  <a:rPr lang="fr-FR" sz="1400" dirty="0" smtClean="0"/>
                  <a:t>Il faut différencier l’hermaphrodisme séquentiel de l’hermaphrodisme simultané où les individus ont </a:t>
                </a:r>
                <a:r>
                  <a:rPr lang="fr-FR" sz="1400" dirty="0"/>
                  <a:t>les deux sexes simultanément (escargot, lombric …)</a:t>
                </a:r>
              </a:p>
              <a:p>
                <a:pPr algn="just"/>
                <a:endParaRPr lang="fr-FR" sz="1400" dirty="0"/>
              </a:p>
              <a:p>
                <a:endParaRPr lang="fr-FR" dirty="0"/>
              </a:p>
            </p:txBody>
          </p:sp>
          <p:pic>
            <p:nvPicPr>
              <p:cNvPr id="11" name="Image 10" descr="Capture d’écran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5510" y="5343609"/>
                <a:ext cx="1728217" cy="121131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p:grpSp>
        <p:pic>
          <p:nvPicPr>
            <p:cNvPr id="2" name="Image 1" descr="Capture d’écran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731" y="3414260"/>
              <a:ext cx="1837307" cy="11379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Image 7" descr="Capture d’écran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785" y="4647294"/>
              <a:ext cx="2351198" cy="1012967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6966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3578" y="3013502"/>
            <a:ext cx="75968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3.3 Evolution du déterminisme sexuel chez les vertébrés</a:t>
            </a: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72485" y="395753"/>
            <a:ext cx="3911613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Evolution du déterminisme sexuel chez les vertébrés</a:t>
            </a:r>
          </a:p>
          <a:p>
            <a:pPr algn="ctr"/>
            <a:r>
              <a:rPr lang="fr-FR" sz="2000" b="1" dirty="0"/>
              <a:t>ESD  ou  ESD+GSD  ou  GSD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4983748" y="1043825"/>
            <a:ext cx="4043887" cy="5264535"/>
            <a:chOff x="82739" y="870547"/>
            <a:chExt cx="3913197" cy="5293232"/>
          </a:xfrm>
        </p:grpSpPr>
        <p:pic>
          <p:nvPicPr>
            <p:cNvPr id="4" name="Image 3" descr="Capture d’écran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74" y="870547"/>
              <a:ext cx="3718862" cy="5293232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6" name="ZoneTexte 15"/>
            <p:cNvSpPr txBox="1"/>
            <p:nvPr/>
          </p:nvSpPr>
          <p:spPr>
            <a:xfrm>
              <a:off x="82739" y="5274098"/>
              <a:ext cx="878866" cy="580227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50" b="1" i="1" dirty="0" smtClean="0">
                  <a:solidFill>
                    <a:srgbClr val="4D4D4D"/>
                  </a:solidFill>
                </a:rPr>
                <a:t>Taupe </a:t>
              </a:r>
              <a:r>
                <a:rPr lang="fr-FR" sz="1050" b="1" i="1" dirty="0" err="1" smtClean="0">
                  <a:solidFill>
                    <a:srgbClr val="4D4D4D"/>
                  </a:solidFill>
                </a:rPr>
                <a:t>campagnole</a:t>
              </a:r>
              <a:endParaRPr lang="fr-FR" sz="1050" b="1" i="1" dirty="0" smtClean="0">
                <a:solidFill>
                  <a:srgbClr val="4D4D4D"/>
                </a:solidFill>
              </a:endParaRPr>
            </a:p>
            <a:p>
              <a:r>
                <a:rPr lang="fr-FR" sz="1050" b="1" i="1" dirty="0" smtClean="0">
                  <a:solidFill>
                    <a:srgbClr val="4D4D4D"/>
                  </a:solidFill>
                </a:rPr>
                <a:t>Rat épineux</a:t>
              </a:r>
              <a:endParaRPr lang="fr-FR" sz="1050" b="1" i="1" dirty="0">
                <a:solidFill>
                  <a:srgbClr val="4D4D4D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965425" y="5308249"/>
              <a:ext cx="1030511" cy="580227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50" b="1" i="1" dirty="0" smtClean="0">
                  <a:solidFill>
                    <a:srgbClr val="4D4D4D"/>
                  </a:solidFill>
                </a:rPr>
                <a:t>Poisson couteau de verre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144016" y="2120982"/>
            <a:ext cx="4968552" cy="3468258"/>
            <a:chOff x="421180" y="1412757"/>
            <a:chExt cx="4942907" cy="3339409"/>
          </a:xfrm>
        </p:grpSpPr>
        <p:pic>
          <p:nvPicPr>
            <p:cNvPr id="19" name="Image 18" descr="Capture d’écran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80" y="1412757"/>
              <a:ext cx="4942907" cy="299466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3" name="ZoneTexte 2"/>
            <p:cNvSpPr txBox="1"/>
            <p:nvPr/>
          </p:nvSpPr>
          <p:spPr>
            <a:xfrm>
              <a:off x="938908" y="4485458"/>
              <a:ext cx="3908631" cy="26670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i="1" dirty="0"/>
                <a:t>Marshall Graves JAM, </a:t>
              </a:r>
              <a:r>
                <a:rPr lang="fr-FR" sz="1200" i="1" dirty="0" err="1"/>
                <a:t>Annu</a:t>
              </a:r>
              <a:r>
                <a:rPr lang="fr-FR" sz="1200" i="1" dirty="0"/>
                <a:t>. </a:t>
              </a:r>
              <a:r>
                <a:rPr lang="fr-FR" sz="1200" i="1" dirty="0" err="1"/>
                <a:t>Rev</a:t>
              </a:r>
              <a:r>
                <a:rPr lang="fr-FR" sz="1200" i="1" dirty="0"/>
                <a:t>. Genet., 2008, 42:565-586</a:t>
              </a: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6045927" y="476672"/>
            <a:ext cx="18722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9280B6"/>
                </a:solidFill>
              </a:rPr>
              <a:t>paire indifférenciée  soumise à TSD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333959" y="2564904"/>
            <a:ext cx="8687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70C0"/>
                </a:solidFill>
              </a:rPr>
              <a:t>SRY</a:t>
            </a:r>
          </a:p>
          <a:p>
            <a:pPr algn="ctr"/>
            <a:r>
              <a:rPr lang="fr-FR" sz="1200" dirty="0">
                <a:solidFill>
                  <a:srgbClr val="0070C0"/>
                </a:solidFill>
              </a:rPr>
              <a:t>(ex SOX3)</a:t>
            </a:r>
          </a:p>
        </p:txBody>
      </p:sp>
      <p:cxnSp>
        <p:nvCxnSpPr>
          <p:cNvPr id="22" name="Connecteur droit 21"/>
          <p:cNvCxnSpPr>
            <a:endCxn id="20" idx="0"/>
          </p:cNvCxnSpPr>
          <p:nvPr/>
        </p:nvCxnSpPr>
        <p:spPr>
          <a:xfrm>
            <a:off x="2843808" y="4606235"/>
            <a:ext cx="78600" cy="1167743"/>
          </a:xfrm>
          <a:prstGeom prst="line">
            <a:avLst/>
          </a:prstGeom>
          <a:ln>
            <a:solidFill>
              <a:srgbClr val="4070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103952" y="5773978"/>
            <a:ext cx="3636911" cy="63863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err="1">
                <a:solidFill>
                  <a:srgbClr val="0070C0"/>
                </a:solidFill>
              </a:rPr>
              <a:t>Sex</a:t>
            </a:r>
            <a:r>
              <a:rPr lang="fr-FR" sz="1050" b="1" dirty="0">
                <a:solidFill>
                  <a:srgbClr val="0070C0"/>
                </a:solidFill>
              </a:rPr>
              <a:t> </a:t>
            </a:r>
            <a:r>
              <a:rPr lang="fr-FR" sz="1050" b="1" dirty="0" err="1">
                <a:solidFill>
                  <a:srgbClr val="0070C0"/>
                </a:solidFill>
              </a:rPr>
              <a:t>regulation</a:t>
            </a:r>
            <a:r>
              <a:rPr lang="fr-FR" sz="1050" b="1" dirty="0">
                <a:solidFill>
                  <a:srgbClr val="0070C0"/>
                </a:solidFill>
              </a:rPr>
              <a:t> on the Y (SRY)</a:t>
            </a:r>
          </a:p>
          <a:p>
            <a:pPr algn="ctr"/>
            <a:r>
              <a:rPr lang="fr-FR" sz="1000" b="1" dirty="0">
                <a:solidFill>
                  <a:srgbClr val="0070C0"/>
                </a:solidFill>
              </a:rPr>
              <a:t>(300 millions années)</a:t>
            </a:r>
          </a:p>
          <a:p>
            <a:pPr algn="ctr"/>
            <a:r>
              <a:rPr lang="fr-FR" sz="1000" b="1" dirty="0">
                <a:solidFill>
                  <a:srgbClr val="0070C0"/>
                </a:solidFill>
              </a:rPr>
              <a:t>signal primaire déclenchant l’évolution de la gonade en testicule</a:t>
            </a:r>
          </a:p>
          <a:p>
            <a:pPr algn="ctr"/>
            <a:endParaRPr lang="fr-FR" sz="500" b="1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5927" y="6093296"/>
            <a:ext cx="110249" cy="143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7740352" y="6133545"/>
            <a:ext cx="110249" cy="143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56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538507" y="340500"/>
            <a:ext cx="8066986" cy="6177001"/>
            <a:chOff x="338872" y="332656"/>
            <a:chExt cx="8066986" cy="6177001"/>
          </a:xfrm>
        </p:grpSpPr>
        <p:sp>
          <p:nvSpPr>
            <p:cNvPr id="8" name="ZoneTexte 7"/>
            <p:cNvSpPr txBox="1"/>
            <p:nvPr/>
          </p:nvSpPr>
          <p:spPr>
            <a:xfrm>
              <a:off x="338872" y="721295"/>
              <a:ext cx="4320480" cy="113877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>
                  <a:solidFill>
                    <a:srgbClr val="FF0000"/>
                  </a:solidFill>
                </a:rPr>
                <a:t>Perte du Y</a:t>
              </a:r>
            </a:p>
            <a:p>
              <a:pPr algn="ctr"/>
              <a:r>
                <a:rPr lang="fr-FR" sz="2000" b="1" dirty="0" smtClean="0">
                  <a:solidFill>
                    <a:srgbClr val="FF0000"/>
                  </a:solidFill>
                </a:rPr>
                <a:t>Avec déterminisme sexuel atypique chez les Muridés</a:t>
              </a:r>
              <a:endParaRPr lang="fr-FR" sz="2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2" name="Groupe 11"/>
            <p:cNvGrpSpPr/>
            <p:nvPr/>
          </p:nvGrpSpPr>
          <p:grpSpPr>
            <a:xfrm>
              <a:off x="914936" y="2564904"/>
              <a:ext cx="3168352" cy="3524329"/>
              <a:chOff x="4787903" y="1470992"/>
              <a:chExt cx="3168352" cy="3524329"/>
            </a:xfrm>
          </p:grpSpPr>
          <p:sp>
            <p:nvSpPr>
              <p:cNvPr id="7" name="ZoneTexte 6"/>
              <p:cNvSpPr txBox="1"/>
              <p:nvPr/>
            </p:nvSpPr>
            <p:spPr>
              <a:xfrm>
                <a:off x="4787903" y="3487216"/>
                <a:ext cx="3168352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/>
                  <a:t>Rat </a:t>
                </a:r>
                <a:r>
                  <a:rPr lang="fr-FR" sz="1600" b="1" dirty="0" smtClean="0"/>
                  <a:t>épineux japonais</a:t>
                </a:r>
              </a:p>
              <a:p>
                <a:pPr algn="ctr"/>
                <a:r>
                  <a:rPr lang="fr-FR" sz="1400" i="1" dirty="0" smtClean="0"/>
                  <a:t>(</a:t>
                </a:r>
                <a:r>
                  <a:rPr lang="fr-FR" sz="1400" i="1" dirty="0" err="1"/>
                  <a:t>Tokudaia</a:t>
                </a:r>
                <a:r>
                  <a:rPr lang="fr-FR" sz="1400" i="1" dirty="0"/>
                  <a:t> </a:t>
                </a:r>
                <a:r>
                  <a:rPr lang="fr-FR" sz="1400" i="1" dirty="0" err="1" smtClean="0"/>
                  <a:t>osimensis</a:t>
                </a:r>
                <a:r>
                  <a:rPr lang="fr-FR" sz="1400" i="1" dirty="0" smtClean="0"/>
                  <a:t>)</a:t>
                </a:r>
              </a:p>
              <a:p>
                <a:pPr algn="just"/>
                <a:r>
                  <a:rPr lang="fr-FR" sz="1200" dirty="0"/>
                  <a:t>-mâles et femelles sont XX</a:t>
                </a:r>
              </a:p>
              <a:p>
                <a:pPr algn="just"/>
                <a:r>
                  <a:rPr lang="fr-FR" sz="1200" dirty="0"/>
                  <a:t>-perte du SRY</a:t>
                </a:r>
              </a:p>
              <a:p>
                <a:pPr algn="just"/>
                <a:r>
                  <a:rPr lang="fr-FR" sz="1200" dirty="0"/>
                  <a:t>-relocalisation de gènes impliqués dans le déterminisme sexuel sur des autosomes</a:t>
                </a:r>
              </a:p>
              <a:p>
                <a:pPr algn="ctr"/>
                <a:endParaRPr lang="fr-FR" sz="1400" i="1" dirty="0"/>
              </a:p>
            </p:txBody>
          </p:sp>
          <p:pic>
            <p:nvPicPr>
              <p:cNvPr id="11" name="Image 10" descr="Capture d’écran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4882" y="1470992"/>
                <a:ext cx="2274394" cy="199386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19" name="Groupe 18"/>
            <p:cNvGrpSpPr/>
            <p:nvPr/>
          </p:nvGrpSpPr>
          <p:grpSpPr>
            <a:xfrm>
              <a:off x="5292080" y="332656"/>
              <a:ext cx="3113778" cy="6177001"/>
              <a:chOff x="1027396" y="267016"/>
              <a:chExt cx="3113778" cy="6177001"/>
            </a:xfrm>
          </p:grpSpPr>
          <p:grpSp>
            <p:nvGrpSpPr>
              <p:cNvPr id="17" name="Groupe 16"/>
              <p:cNvGrpSpPr/>
              <p:nvPr/>
            </p:nvGrpSpPr>
            <p:grpSpPr>
              <a:xfrm>
                <a:off x="1121888" y="267016"/>
                <a:ext cx="2924794" cy="3424157"/>
                <a:chOff x="1121888" y="267016"/>
                <a:chExt cx="2924794" cy="3424157"/>
              </a:xfrm>
            </p:grpSpPr>
            <p:sp>
              <p:nvSpPr>
                <p:cNvPr id="4" name="ZoneTexte 3"/>
                <p:cNvSpPr txBox="1"/>
                <p:nvPr/>
              </p:nvSpPr>
              <p:spPr>
                <a:xfrm>
                  <a:off x="1121888" y="2183068"/>
                  <a:ext cx="2924794" cy="15081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 err="1"/>
                    <a:t>Campagnole</a:t>
                  </a:r>
                  <a:r>
                    <a:rPr lang="fr-FR" sz="1600" b="1" dirty="0"/>
                    <a:t> Taupe</a:t>
                  </a:r>
                </a:p>
                <a:p>
                  <a:pPr algn="ctr"/>
                  <a:r>
                    <a:rPr lang="fr-FR" sz="1400" i="1" dirty="0" smtClean="0"/>
                    <a:t>(</a:t>
                  </a:r>
                  <a:r>
                    <a:rPr lang="fr-FR" sz="1400" i="1" dirty="0" err="1" smtClean="0"/>
                    <a:t>Ellobius</a:t>
                  </a:r>
                  <a:r>
                    <a:rPr lang="fr-FR" sz="1400" i="1" dirty="0" smtClean="0"/>
                    <a:t> </a:t>
                  </a:r>
                  <a:r>
                    <a:rPr lang="fr-FR" sz="1400" i="1" dirty="0" err="1" smtClean="0"/>
                    <a:t>talpinus</a:t>
                  </a:r>
                  <a:r>
                    <a:rPr lang="fr-FR" sz="1400" i="1" dirty="0" smtClean="0"/>
                    <a:t>)</a:t>
                  </a:r>
                </a:p>
                <a:p>
                  <a:pPr algn="just"/>
                  <a:r>
                    <a:rPr lang="fr-FR" sz="1200" dirty="0" smtClean="0"/>
                    <a:t>-mâles </a:t>
                  </a:r>
                  <a:r>
                    <a:rPr lang="fr-FR" sz="1200" dirty="0"/>
                    <a:t>et femelles sont XX</a:t>
                  </a:r>
                </a:p>
                <a:p>
                  <a:pPr algn="just"/>
                  <a:r>
                    <a:rPr lang="fr-FR" sz="1200" dirty="0"/>
                    <a:t>-perte du SRY</a:t>
                  </a:r>
                </a:p>
                <a:p>
                  <a:pPr algn="just"/>
                  <a:r>
                    <a:rPr lang="fr-FR" sz="1200" dirty="0"/>
                    <a:t>-relocalisation de gènes impliqués dans le déterminisme sexuel sur des autosomes</a:t>
                  </a:r>
                </a:p>
                <a:p>
                  <a:pPr algn="just"/>
                  <a:endParaRPr lang="fr-FR" sz="1400" i="1" dirty="0"/>
                </a:p>
              </p:txBody>
            </p:sp>
            <p:pic>
              <p:nvPicPr>
                <p:cNvPr id="13" name="Image 1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6219" y="267016"/>
                  <a:ext cx="2876132" cy="191605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grpSp>
            <p:nvGrpSpPr>
              <p:cNvPr id="18" name="Groupe 17"/>
              <p:cNvGrpSpPr/>
              <p:nvPr/>
            </p:nvGrpSpPr>
            <p:grpSpPr>
              <a:xfrm>
                <a:off x="1027396" y="3691173"/>
                <a:ext cx="3113778" cy="2752844"/>
                <a:chOff x="785876" y="3933056"/>
                <a:chExt cx="3113778" cy="2752844"/>
              </a:xfrm>
            </p:grpSpPr>
            <p:pic>
              <p:nvPicPr>
                <p:cNvPr id="15" name="Image 14" descr="Capture d’écran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6661" y="3933056"/>
                  <a:ext cx="1872208" cy="1928751"/>
                </a:xfrm>
                <a:prstGeom prst="rect">
                  <a:avLst/>
                </a:prstGeom>
              </p:spPr>
            </p:pic>
            <p:sp>
              <p:nvSpPr>
                <p:cNvPr id="16" name="ZoneTexte 15"/>
                <p:cNvSpPr txBox="1"/>
                <p:nvPr/>
              </p:nvSpPr>
              <p:spPr>
                <a:xfrm>
                  <a:off x="785876" y="5947236"/>
                  <a:ext cx="3113778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 err="1"/>
                    <a:t>Campagnole</a:t>
                  </a:r>
                  <a:r>
                    <a:rPr lang="fr-FR" sz="1600" b="1" dirty="0"/>
                    <a:t> </a:t>
                  </a:r>
                  <a:r>
                    <a:rPr lang="fr-FR" sz="1600" b="1" dirty="0" smtClean="0"/>
                    <a:t>taupe transcaucasien</a:t>
                  </a:r>
                  <a:endParaRPr lang="fr-FR" sz="1600" b="1" dirty="0"/>
                </a:p>
                <a:p>
                  <a:pPr algn="ctr"/>
                  <a:r>
                    <a:rPr lang="fr-FR" sz="1400" i="1" dirty="0" smtClean="0"/>
                    <a:t>(</a:t>
                  </a:r>
                  <a:r>
                    <a:rPr lang="fr-FR" sz="1400" i="1" dirty="0" err="1" smtClean="0"/>
                    <a:t>Ellobius</a:t>
                  </a:r>
                  <a:r>
                    <a:rPr lang="fr-FR" sz="1400" i="1" dirty="0" smtClean="0"/>
                    <a:t> </a:t>
                  </a:r>
                  <a:r>
                    <a:rPr lang="fr-FR" sz="1400" i="1" dirty="0" err="1" smtClean="0"/>
                    <a:t>lutescens</a:t>
                  </a:r>
                  <a:r>
                    <a:rPr lang="fr-FR" sz="1400" i="1" dirty="0" smtClean="0"/>
                    <a:t>)</a:t>
                  </a:r>
                </a:p>
                <a:p>
                  <a:pPr algn="ctr"/>
                  <a:r>
                    <a:rPr lang="fr-FR" sz="1200" dirty="0" smtClean="0"/>
                    <a:t>Mâles et femelles sont X0</a:t>
                  </a:r>
                  <a:endParaRPr lang="fr-FR" sz="12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6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2051720" y="440185"/>
            <a:ext cx="5202048" cy="5977630"/>
            <a:chOff x="2051720" y="404664"/>
            <a:chExt cx="5202048" cy="5977630"/>
          </a:xfrm>
        </p:grpSpPr>
        <p:grpSp>
          <p:nvGrpSpPr>
            <p:cNvPr id="5" name="Groupe 4"/>
            <p:cNvGrpSpPr/>
            <p:nvPr/>
          </p:nvGrpSpPr>
          <p:grpSpPr>
            <a:xfrm>
              <a:off x="2051720" y="1268760"/>
              <a:ext cx="5202048" cy="5113534"/>
              <a:chOff x="2051720" y="1340768"/>
              <a:chExt cx="5202048" cy="5113534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720" y="1340768"/>
                <a:ext cx="5202048" cy="4716524"/>
              </a:xfrm>
              <a:prstGeom prst="rect">
                <a:avLst/>
              </a:prstGeom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3216959" y="6084970"/>
                <a:ext cx="287157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/>
                  <a:t>Y humain = 1/3 X humain</a:t>
                </a:r>
                <a:endParaRPr lang="fr-FR" dirty="0"/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3068568" y="404664"/>
              <a:ext cx="3168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rgbClr val="FF0000"/>
                  </a:solidFill>
                </a:rPr>
                <a:t>Dégénérescence du Y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1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630774" y="332656"/>
            <a:ext cx="7505895" cy="6340956"/>
            <a:chOff x="504271" y="0"/>
            <a:chExt cx="7505895" cy="6340956"/>
          </a:xfrm>
        </p:grpSpPr>
        <p:grpSp>
          <p:nvGrpSpPr>
            <p:cNvPr id="1042" name="Groupe 1041"/>
            <p:cNvGrpSpPr/>
            <p:nvPr/>
          </p:nvGrpSpPr>
          <p:grpSpPr>
            <a:xfrm>
              <a:off x="504271" y="0"/>
              <a:ext cx="7505895" cy="6340956"/>
              <a:chOff x="482902" y="26690"/>
              <a:chExt cx="7505895" cy="6340956"/>
            </a:xfrm>
          </p:grpSpPr>
          <p:cxnSp>
            <p:nvCxnSpPr>
              <p:cNvPr id="1032" name="Connecteur droit 1031"/>
              <p:cNvCxnSpPr>
                <a:stCxn id="27" idx="3"/>
                <a:endCxn id="21" idx="1"/>
              </p:cNvCxnSpPr>
              <p:nvPr/>
            </p:nvCxnSpPr>
            <p:spPr>
              <a:xfrm flipV="1">
                <a:off x="2731163" y="1474497"/>
                <a:ext cx="1884015" cy="983833"/>
              </a:xfrm>
              <a:prstGeom prst="line">
                <a:avLst/>
              </a:prstGeom>
              <a:ln>
                <a:solidFill>
                  <a:srgbClr val="5AE83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3" name="Groupe 1032"/>
              <p:cNvGrpSpPr/>
              <p:nvPr/>
            </p:nvGrpSpPr>
            <p:grpSpPr>
              <a:xfrm>
                <a:off x="482902" y="26690"/>
                <a:ext cx="7505895" cy="6340956"/>
                <a:chOff x="632666" y="169241"/>
                <a:chExt cx="7505895" cy="6340956"/>
              </a:xfrm>
            </p:grpSpPr>
            <p:grpSp>
              <p:nvGrpSpPr>
                <p:cNvPr id="1030" name="Groupe 1029"/>
                <p:cNvGrpSpPr/>
                <p:nvPr/>
              </p:nvGrpSpPr>
              <p:grpSpPr>
                <a:xfrm>
                  <a:off x="632666" y="169241"/>
                  <a:ext cx="7505895" cy="6340956"/>
                  <a:chOff x="93382" y="2996952"/>
                  <a:chExt cx="7505895" cy="6340956"/>
                </a:xfrm>
              </p:grpSpPr>
              <p:grpSp>
                <p:nvGrpSpPr>
                  <p:cNvPr id="1029" name="Groupe 1028"/>
                  <p:cNvGrpSpPr/>
                  <p:nvPr/>
                </p:nvGrpSpPr>
                <p:grpSpPr>
                  <a:xfrm>
                    <a:off x="469939" y="2996952"/>
                    <a:ext cx="7129338" cy="6071934"/>
                    <a:chOff x="653753" y="260646"/>
                    <a:chExt cx="7129338" cy="6071934"/>
                  </a:xfrm>
                </p:grpSpPr>
                <p:grpSp>
                  <p:nvGrpSpPr>
                    <p:cNvPr id="1024" name="Groupe 1023"/>
                    <p:cNvGrpSpPr/>
                    <p:nvPr/>
                  </p:nvGrpSpPr>
                  <p:grpSpPr>
                    <a:xfrm>
                      <a:off x="653753" y="260646"/>
                      <a:ext cx="7129338" cy="6071934"/>
                      <a:chOff x="653753" y="260646"/>
                      <a:chExt cx="7129338" cy="6071934"/>
                    </a:xfrm>
                  </p:grpSpPr>
                  <p:grpSp>
                    <p:nvGrpSpPr>
                      <p:cNvPr id="29" name="Groupe 28"/>
                      <p:cNvGrpSpPr/>
                      <p:nvPr/>
                    </p:nvGrpSpPr>
                    <p:grpSpPr>
                      <a:xfrm>
                        <a:off x="653753" y="260646"/>
                        <a:ext cx="7129338" cy="6071934"/>
                        <a:chOff x="540056" y="260646"/>
                        <a:chExt cx="7129338" cy="6071934"/>
                      </a:xfrm>
                    </p:grpSpPr>
                    <p:grpSp>
                      <p:nvGrpSpPr>
                        <p:cNvPr id="19" name="Groupe 18"/>
                        <p:cNvGrpSpPr/>
                        <p:nvPr/>
                      </p:nvGrpSpPr>
                      <p:grpSpPr>
                        <a:xfrm>
                          <a:off x="540056" y="260646"/>
                          <a:ext cx="7129338" cy="6071934"/>
                          <a:chOff x="2771800" y="-2"/>
                          <a:chExt cx="5443016" cy="4835495"/>
                        </a:xfrm>
                      </p:grpSpPr>
                      <p:pic>
                        <p:nvPicPr>
                          <p:cNvPr id="1026" name="Picture 2" descr="Fig. 2.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">
                            <a:extLst>
                              <a:ext uri="{BEBA8EAE-BF5A-486C-A8C5-ECC9F3942E4B}">
                                <a14:imgProps xmlns:a14="http://schemas.microsoft.com/office/drawing/2010/main">
                                  <a14:imgLayer r:embed="rId3">
                                    <a14:imgEffect>
                                      <a14:sharpenSoften amount="25000"/>
                                    </a14:imgEffect>
                                  </a14:imgLayer>
                                </a14:imgProps>
                              </a:ex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71800" y="-2"/>
                            <a:ext cx="5443016" cy="4787381"/>
                          </a:xfrm>
                          <a:prstGeom prst="rect">
                            <a:avLst/>
                          </a:prstGeom>
                          <a:noFill/>
                          <a:ln w="3175"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  <p:sp>
                        <p:nvSpPr>
                          <p:cNvPr id="12" name="Rectangle 11"/>
                          <p:cNvSpPr/>
                          <p:nvPr/>
                        </p:nvSpPr>
                        <p:spPr>
                          <a:xfrm>
                            <a:off x="5439134" y="1052736"/>
                            <a:ext cx="140978" cy="350223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/>
                          </a:p>
                        </p:txBody>
                      </p:sp>
                      <p:sp>
                        <p:nvSpPr>
                          <p:cNvPr id="61" name="Rectangle 60"/>
                          <p:cNvSpPr/>
                          <p:nvPr/>
                        </p:nvSpPr>
                        <p:spPr>
                          <a:xfrm>
                            <a:off x="5446773" y="4485270"/>
                            <a:ext cx="140978" cy="350223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/>
                          </a:p>
                        </p:txBody>
                      </p:sp>
                      <p:sp>
                        <p:nvSpPr>
                          <p:cNvPr id="69" name="Rectangle 68"/>
                          <p:cNvSpPr/>
                          <p:nvPr/>
                        </p:nvSpPr>
                        <p:spPr>
                          <a:xfrm>
                            <a:off x="4232289" y="3165171"/>
                            <a:ext cx="140978" cy="350223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/>
                          </a:p>
                        </p:txBody>
                      </p:sp>
                    </p:grpSp>
                    <p:sp>
                      <p:nvSpPr>
                        <p:cNvPr id="21" name="Rectangle à coins arrondis 20"/>
                        <p:cNvSpPr/>
                        <p:nvPr/>
                      </p:nvSpPr>
                      <p:spPr>
                        <a:xfrm>
                          <a:off x="4295775" y="1653079"/>
                          <a:ext cx="348234" cy="110747"/>
                        </a:xfrm>
                        <a:prstGeom prst="roundRect">
                          <a:avLst/>
                        </a:prstGeom>
                        <a:solidFill>
                          <a:srgbClr val="5AE838"/>
                        </a:solidFill>
                        <a:ln w="28575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27" name="Rectangle à coins arrondis 26"/>
                        <p:cNvSpPr/>
                        <p:nvPr/>
                      </p:nvSpPr>
                      <p:spPr>
                        <a:xfrm>
                          <a:off x="2063526" y="2636912"/>
                          <a:ext cx="348234" cy="110747"/>
                        </a:xfrm>
                        <a:prstGeom prst="roundRect">
                          <a:avLst/>
                        </a:prstGeom>
                        <a:solidFill>
                          <a:srgbClr val="5AE838"/>
                        </a:solidFill>
                        <a:ln w="28575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  <p:sp>
                      <p:nvSpPr>
                        <p:cNvPr id="22" name="Rectangle 21"/>
                        <p:cNvSpPr/>
                        <p:nvPr/>
                      </p:nvSpPr>
                      <p:spPr>
                        <a:xfrm>
                          <a:off x="5724128" y="4941168"/>
                          <a:ext cx="1945266" cy="133099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</p:grpSp>
                  <p:sp>
                    <p:nvSpPr>
                      <p:cNvPr id="31" name="Rectangle 30"/>
                      <p:cNvSpPr/>
                      <p:nvPr/>
                    </p:nvSpPr>
                    <p:spPr>
                      <a:xfrm>
                        <a:off x="2597465" y="2564903"/>
                        <a:ext cx="123171" cy="2547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cxnSp>
                  <p:nvCxnSpPr>
                    <p:cNvPr id="1027" name="Connecteur droit 1026"/>
                    <p:cNvCxnSpPr/>
                    <p:nvPr/>
                  </p:nvCxnSpPr>
                  <p:spPr>
                    <a:xfrm flipV="1">
                      <a:off x="2720636" y="1988840"/>
                      <a:ext cx="1519156" cy="669940"/>
                    </a:xfrm>
                    <a:prstGeom prst="line">
                      <a:avLst/>
                    </a:prstGeom>
                    <a:ln w="571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0" name="ZoneTexte 29"/>
                  <p:cNvSpPr txBox="1"/>
                  <p:nvPr/>
                </p:nvSpPr>
                <p:spPr>
                  <a:xfrm>
                    <a:off x="4066483" y="4011099"/>
                    <a:ext cx="66658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b="1" dirty="0">
                        <a:solidFill>
                          <a:srgbClr val="00CC5C"/>
                        </a:solidFill>
                      </a:rPr>
                      <a:t>PAR 1</a:t>
                    </a:r>
                  </a:p>
                </p:txBody>
              </p:sp>
              <p:sp>
                <p:nvSpPr>
                  <p:cNvPr id="73" name="ZoneTexte 72"/>
                  <p:cNvSpPr txBox="1"/>
                  <p:nvPr/>
                </p:nvSpPr>
                <p:spPr>
                  <a:xfrm>
                    <a:off x="4066483" y="9030131"/>
                    <a:ext cx="66658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b="1" dirty="0">
                        <a:solidFill>
                          <a:srgbClr val="00CC5C"/>
                        </a:solidFill>
                      </a:rPr>
                      <a:t>PAR 2</a:t>
                    </a:r>
                  </a:p>
                </p:txBody>
              </p:sp>
              <p:sp>
                <p:nvSpPr>
                  <p:cNvPr id="83" name="ZoneTexte 82"/>
                  <p:cNvSpPr txBox="1"/>
                  <p:nvPr/>
                </p:nvSpPr>
                <p:spPr>
                  <a:xfrm>
                    <a:off x="93382" y="8123184"/>
                    <a:ext cx="323650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b="1" dirty="0" smtClean="0">
                        <a:solidFill>
                          <a:srgbClr val="00CC5C"/>
                        </a:solidFill>
                      </a:rPr>
                      <a:t>PAR (pseudo-autosomiques régions)</a:t>
                    </a:r>
                  </a:p>
                  <a:p>
                    <a:pPr algn="ctr"/>
                    <a:r>
                      <a:rPr lang="fr-FR" sz="1400" b="1" dirty="0" smtClean="0"/>
                      <a:t>29 </a:t>
                    </a:r>
                    <a:r>
                      <a:rPr lang="fr-FR" sz="1400" b="1" dirty="0"/>
                      <a:t>gènes</a:t>
                    </a:r>
                  </a:p>
                </p:txBody>
              </p:sp>
            </p:grpSp>
            <p:sp>
              <p:nvSpPr>
                <p:cNvPr id="41" name="Rectangle à coins arrondis 40"/>
                <p:cNvSpPr/>
                <p:nvPr/>
              </p:nvSpPr>
              <p:spPr>
                <a:xfrm>
                  <a:off x="2532693" y="4219623"/>
                  <a:ext cx="348234" cy="288032"/>
                </a:xfrm>
                <a:prstGeom prst="roundRect">
                  <a:avLst/>
                </a:prstGeom>
                <a:pattFill prst="trellis">
                  <a:fgClr>
                    <a:srgbClr val="5AE838"/>
                  </a:fgClr>
                  <a:bgClr>
                    <a:schemeClr val="bg1"/>
                  </a:bgClr>
                </a:pattFill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9" name="Rectangle à coins arrondis 58"/>
              <p:cNvSpPr/>
              <p:nvPr/>
            </p:nvSpPr>
            <p:spPr>
              <a:xfrm>
                <a:off x="4615178" y="5750177"/>
                <a:ext cx="348234" cy="288032"/>
              </a:xfrm>
              <a:prstGeom prst="roundRect">
                <a:avLst/>
              </a:prstGeom>
              <a:pattFill prst="trellis">
                <a:fgClr>
                  <a:srgbClr val="5AE838"/>
                </a:fgClr>
                <a:bgClr>
                  <a:schemeClr val="bg1"/>
                </a:bgClr>
              </a:patt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044" name="Connecteur droit 1043"/>
            <p:cNvCxnSpPr/>
            <p:nvPr/>
          </p:nvCxnSpPr>
          <p:spPr>
            <a:xfrm flipV="1">
              <a:off x="2793797" y="1503180"/>
              <a:ext cx="1842750" cy="983833"/>
            </a:xfrm>
            <a:prstGeom prst="line">
              <a:avLst/>
            </a:prstGeom>
            <a:ln>
              <a:solidFill>
                <a:srgbClr val="5AE83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>
              <a:off x="2752532" y="4050382"/>
              <a:ext cx="1884015" cy="1673105"/>
            </a:xfrm>
            <a:prstGeom prst="line">
              <a:avLst/>
            </a:prstGeom>
            <a:ln>
              <a:solidFill>
                <a:srgbClr val="5AE83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2404298" y="3330302"/>
              <a:ext cx="348234" cy="72008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AutoShape 2" descr="Résultat de recherche d'images pour &quot;1/2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1/2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6" descr="Résultat de recherche d'images pour &quot;1/2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191402" y="836712"/>
            <a:ext cx="1764973" cy="425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1400" b="1" dirty="0"/>
              <a:t>931 gènes</a:t>
            </a:r>
          </a:p>
          <a:p>
            <a:pPr algn="ctr">
              <a:lnSpc>
                <a:spcPts val="1300"/>
              </a:lnSpc>
            </a:pPr>
            <a:r>
              <a:rPr lang="fr-FR" sz="1400" dirty="0"/>
              <a:t> (380 </a:t>
            </a:r>
            <a:r>
              <a:rPr lang="fr-FR" sz="1400" dirty="0" err="1"/>
              <a:t>pseudogènes</a:t>
            </a:r>
            <a:r>
              <a:rPr lang="fr-FR" sz="1400" b="1" dirty="0"/>
              <a:t>)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1075385" y="1515710"/>
            <a:ext cx="1764973" cy="2647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1400" b="1" dirty="0"/>
              <a:t>104 gènes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191402" y="3531645"/>
            <a:ext cx="255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C000"/>
                </a:solidFill>
              </a:rPr>
              <a:t>inversions </a:t>
            </a:r>
            <a:r>
              <a:rPr lang="fr-FR" b="1" dirty="0">
                <a:solidFill>
                  <a:srgbClr val="FFC000"/>
                </a:solidFill>
              </a:rPr>
              <a:t>dans </a:t>
            </a:r>
            <a:r>
              <a:rPr lang="fr-FR" b="1" dirty="0" smtClean="0">
                <a:solidFill>
                  <a:srgbClr val="FFC000"/>
                </a:solidFill>
              </a:rPr>
              <a:t>les séquences internes </a:t>
            </a:r>
            <a:r>
              <a:rPr lang="fr-FR" b="1" dirty="0">
                <a:solidFill>
                  <a:srgbClr val="FFC000"/>
                </a:solidFill>
              </a:rPr>
              <a:t>du X</a:t>
            </a:r>
          </a:p>
        </p:txBody>
      </p:sp>
      <p:cxnSp>
        <p:nvCxnSpPr>
          <p:cNvPr id="23" name="Connecteur droit 22"/>
          <p:cNvCxnSpPr>
            <a:endCxn id="61" idx="3"/>
          </p:cNvCxnSpPr>
          <p:nvPr/>
        </p:nvCxnSpPr>
        <p:spPr>
          <a:xfrm>
            <a:off x="3109168" y="4746941"/>
            <a:ext cx="1586535" cy="1437762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4283968" y="2094355"/>
            <a:ext cx="0" cy="3497011"/>
          </a:xfrm>
          <a:prstGeom prst="straightConnector1">
            <a:avLst/>
          </a:prstGeom>
          <a:ln w="19050">
            <a:solidFill>
              <a:srgbClr val="FFC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1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2321217" y="913556"/>
            <a:ext cx="4501566" cy="4961975"/>
            <a:chOff x="2321217" y="1268760"/>
            <a:chExt cx="4501566" cy="4961975"/>
          </a:xfrm>
        </p:grpSpPr>
        <p:grpSp>
          <p:nvGrpSpPr>
            <p:cNvPr id="2" name="Groupe 1"/>
            <p:cNvGrpSpPr/>
            <p:nvPr/>
          </p:nvGrpSpPr>
          <p:grpSpPr>
            <a:xfrm>
              <a:off x="2321217" y="1268760"/>
              <a:ext cx="4501566" cy="3753167"/>
              <a:chOff x="2321217" y="764704"/>
              <a:chExt cx="4501566" cy="3753167"/>
            </a:xfrm>
          </p:grpSpPr>
          <p:pic>
            <p:nvPicPr>
              <p:cNvPr id="6" name="Image 5" descr="Capture d’écran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0014" y="1980869"/>
                <a:ext cx="3923972" cy="253700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24" name="ZoneTexte 23"/>
              <p:cNvSpPr txBox="1"/>
              <p:nvPr/>
            </p:nvSpPr>
            <p:spPr>
              <a:xfrm>
                <a:off x="2321217" y="764704"/>
                <a:ext cx="45015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 smtClean="0">
                    <a:solidFill>
                      <a:srgbClr val="FF0000"/>
                    </a:solidFill>
                  </a:rPr>
                  <a:t>Individualisation des chromosomes avant la  division cellulaire</a:t>
                </a:r>
                <a:endParaRPr lang="fr-FR" b="1" dirty="0" smtClean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" name="Connecteur droit avec flèche 3"/>
            <p:cNvCxnSpPr/>
            <p:nvPr/>
          </p:nvCxnSpPr>
          <p:spPr>
            <a:xfrm>
              <a:off x="4716016" y="4797152"/>
              <a:ext cx="0" cy="72008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3959932" y="5584404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n</a:t>
              </a:r>
              <a:r>
                <a:rPr lang="fr-FR" dirty="0" smtClean="0"/>
                <a:t>oyau quiescent</a:t>
              </a:r>
              <a:endParaRPr lang="fr-FR" dirty="0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1331107" y="5149231"/>
            <a:ext cx="1980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</a:t>
            </a:r>
            <a:r>
              <a:rPr lang="fr-FR" dirty="0" smtClean="0"/>
              <a:t>hromosomes différenciés</a:t>
            </a: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2898047" y="4535489"/>
            <a:ext cx="116663" cy="6265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 flipH="1" flipV="1">
            <a:off x="3014710" y="5093145"/>
            <a:ext cx="2102207" cy="631360"/>
          </a:xfrm>
          <a:prstGeom prst="arc">
            <a:avLst>
              <a:gd name="adj1" fmla="val 16200000"/>
              <a:gd name="adj2" fmla="val 21117207"/>
            </a:avLst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0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35596" y="2420888"/>
            <a:ext cx="727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dirty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fr-FR" dirty="0" smtClean="0"/>
              <a:t>très </a:t>
            </a:r>
            <a:r>
              <a:rPr lang="fr-FR" dirty="0"/>
              <a:t>peu de gènes sur le </a:t>
            </a:r>
            <a:r>
              <a:rPr lang="fr-FR" dirty="0" smtClean="0"/>
              <a:t>Y</a:t>
            </a:r>
          </a:p>
          <a:p>
            <a:pPr algn="just"/>
            <a:endParaRPr lang="fr-FR" dirty="0"/>
          </a:p>
          <a:p>
            <a:pPr marL="285750" indent="-285750" algn="just">
              <a:buFontTx/>
              <a:buChar char="-"/>
            </a:pPr>
            <a:r>
              <a:rPr lang="fr-FR" dirty="0" smtClean="0"/>
              <a:t>certains </a:t>
            </a:r>
            <a:r>
              <a:rPr lang="fr-FR" dirty="0"/>
              <a:t>gènes du Y ont des homologues sur le X (et sont donc compensés en cas de </a:t>
            </a:r>
            <a:r>
              <a:rPr lang="fr-FR" dirty="0" smtClean="0"/>
              <a:t>mutations)</a:t>
            </a:r>
          </a:p>
          <a:p>
            <a:pPr marL="285750" indent="-285750" algn="just">
              <a:buFontTx/>
              <a:buChar char="-"/>
            </a:pPr>
            <a:endParaRPr lang="fr-FR" dirty="0"/>
          </a:p>
          <a:p>
            <a:pPr marL="285750" indent="-285750" algn="just">
              <a:buFontTx/>
              <a:buChar char="-"/>
            </a:pPr>
            <a:r>
              <a:rPr lang="fr-FR" dirty="0" smtClean="0"/>
              <a:t>le </a:t>
            </a:r>
            <a:r>
              <a:rPr lang="fr-FR" dirty="0"/>
              <a:t>reste des gènes est impliqué dans le déterminisme mâle (SRY) ou la </a:t>
            </a:r>
            <a:r>
              <a:rPr lang="fr-FR" dirty="0" smtClean="0"/>
              <a:t>spermatogénèse. Les </a:t>
            </a:r>
            <a:r>
              <a:rPr lang="fr-FR" dirty="0"/>
              <a:t>mutations du Y  sont responsables de malformations sexuelles (dysgénésie gonadique avec sexe +/- </a:t>
            </a:r>
            <a:r>
              <a:rPr lang="fr-FR" dirty="0" err="1"/>
              <a:t>ambigü</a:t>
            </a:r>
            <a:r>
              <a:rPr lang="fr-FR" dirty="0"/>
              <a:t>) associées à des déficiences </a:t>
            </a:r>
            <a:r>
              <a:rPr lang="fr-FR" dirty="0" smtClean="0"/>
              <a:t>rénales.</a:t>
            </a:r>
            <a:endParaRPr lang="fr-FR" dirty="0"/>
          </a:p>
          <a:p>
            <a:pPr algn="just"/>
            <a:endParaRPr lang="fr-FR" dirty="0"/>
          </a:p>
          <a:p>
            <a:pPr marL="285750" indent="-285750" algn="just">
              <a:buFontTx/>
              <a:buChar char="-"/>
            </a:pP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709666" y="1068913"/>
            <a:ext cx="6192704" cy="1881168"/>
            <a:chOff x="1007588" y="1043776"/>
            <a:chExt cx="6192704" cy="188116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colorTemperature colorTemp="88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057" y="1043776"/>
              <a:ext cx="1818235" cy="188116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1007588" y="1466741"/>
              <a:ext cx="3600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L</a:t>
              </a:r>
              <a:r>
                <a:rPr lang="fr-FR" dirty="0" smtClean="0">
                  <a:solidFill>
                    <a:srgbClr val="FF0000"/>
                  </a:solidFill>
                </a:rPr>
                <a:t>es </a:t>
              </a:r>
              <a:r>
                <a:rPr lang="fr-FR" dirty="0">
                  <a:solidFill>
                    <a:srgbClr val="FF0000"/>
                  </a:solidFill>
                </a:rPr>
                <a:t>maladies héréditaires liées au Y sont </a:t>
              </a:r>
              <a:r>
                <a:rPr lang="fr-FR" u="sng" dirty="0">
                  <a:solidFill>
                    <a:srgbClr val="FF0000"/>
                  </a:solidFill>
                </a:rPr>
                <a:t>excessivement rares</a:t>
              </a:r>
            </a:p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64084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173083" y="1196752"/>
            <a:ext cx="4910160" cy="5442415"/>
            <a:chOff x="2284048" y="1051592"/>
            <a:chExt cx="4910160" cy="5579055"/>
          </a:xfrm>
        </p:grpSpPr>
        <p:pic>
          <p:nvPicPr>
            <p:cNvPr id="2" name="Image 1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048" y="1051592"/>
              <a:ext cx="4791928" cy="523329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3" name="ZoneTexte 2"/>
            <p:cNvSpPr txBox="1"/>
            <p:nvPr/>
          </p:nvSpPr>
          <p:spPr>
            <a:xfrm>
              <a:off x="2354662" y="6362469"/>
              <a:ext cx="4839546" cy="268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/>
                <a:t>Marshall Graves JA, </a:t>
              </a:r>
              <a:r>
                <a:rPr lang="fr-FR" sz="1100" i="1" dirty="0" err="1"/>
                <a:t>Annu</a:t>
              </a:r>
              <a:r>
                <a:rPr lang="fr-FR" sz="1100" i="1" dirty="0"/>
                <a:t>. </a:t>
              </a:r>
              <a:r>
                <a:rPr lang="fr-FR" sz="1100" i="1" dirty="0" err="1"/>
                <a:t>Rev</a:t>
              </a:r>
              <a:r>
                <a:rPr lang="fr-FR" sz="1100" i="1" dirty="0"/>
                <a:t>. Genet., 2008, 42:565-586</a:t>
              </a: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549728" y="260648"/>
            <a:ext cx="7982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	Chez certaines espèces, bien qu’il existe une paire de chromosomes bien </a:t>
            </a:r>
            <a:r>
              <a:rPr lang="fr-FR" sz="1600" dirty="0" smtClean="0"/>
              <a:t>différenciée avec </a:t>
            </a:r>
            <a:r>
              <a:rPr lang="fr-FR" sz="1600" dirty="0"/>
              <a:t>2 chromosomes de tailles </a:t>
            </a:r>
            <a:r>
              <a:rPr lang="fr-FR" sz="1600" dirty="0" smtClean="0"/>
              <a:t>différentes</a:t>
            </a:r>
            <a:r>
              <a:rPr lang="fr-FR" sz="1600" dirty="0"/>
              <a:t> </a:t>
            </a:r>
            <a:r>
              <a:rPr lang="fr-FR" sz="1600" dirty="0" smtClean="0"/>
              <a:t>mais </a:t>
            </a:r>
            <a:r>
              <a:rPr lang="fr-FR" sz="1600" dirty="0"/>
              <a:t>l’élément déclencheur de la différentiation sexuelle n’est plus sur le chromosome </a:t>
            </a:r>
            <a:r>
              <a:rPr lang="fr-FR" sz="1600" dirty="0" smtClean="0"/>
              <a:t>court et </a:t>
            </a:r>
            <a:r>
              <a:rPr lang="fr-FR" sz="1600" b="1" dirty="0" smtClean="0">
                <a:solidFill>
                  <a:srgbClr val="FF0000"/>
                </a:solidFill>
              </a:rPr>
              <a:t>le sexe est </a:t>
            </a:r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fr-FR" sz="1600" b="1" dirty="0" smtClean="0">
                <a:solidFill>
                  <a:srgbClr val="FF0000"/>
                </a:solidFill>
              </a:rPr>
              <a:t>dose dépendant</a:t>
            </a:r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fr-FR" sz="1600" b="1" dirty="0" smtClean="0">
                <a:solidFill>
                  <a:srgbClr val="FF0000"/>
                </a:solidFill>
              </a:rPr>
              <a:t>.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2190929" y="1277672"/>
            <a:ext cx="288033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907976" y="1853208"/>
            <a:ext cx="288033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844455" y="1272483"/>
            <a:ext cx="288033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2184903" y="2986063"/>
            <a:ext cx="288033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4815252" y="2975569"/>
            <a:ext cx="288033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795894" y="4837241"/>
            <a:ext cx="288033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939911" y="1238258"/>
            <a:ext cx="17635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5DA2"/>
                </a:solidFill>
              </a:rPr>
              <a:t>XY avec SRY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674733" y="1238258"/>
            <a:ext cx="1763528" cy="4090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fr-FR" sz="1400" b="1" dirty="0">
                <a:solidFill>
                  <a:srgbClr val="FF6699"/>
                </a:solidFill>
              </a:rPr>
              <a:t>ZW avec déclencheur femelle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4766980" y="3007060"/>
            <a:ext cx="3542832" cy="2042530"/>
            <a:chOff x="4048630" y="2838015"/>
            <a:chExt cx="4063376" cy="2129520"/>
          </a:xfrm>
        </p:grpSpPr>
        <p:sp>
          <p:nvSpPr>
            <p:cNvPr id="5" name="Ellipse 4"/>
            <p:cNvSpPr/>
            <p:nvPr/>
          </p:nvSpPr>
          <p:spPr>
            <a:xfrm>
              <a:off x="4048630" y="2838015"/>
              <a:ext cx="2600732" cy="212952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6" name="Picture 2" descr="Afficher l'image d'orig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77312" flipV="1">
              <a:off x="6839922" y="3617264"/>
              <a:ext cx="1630877" cy="913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Connecteur droit 6"/>
            <p:cNvCxnSpPr/>
            <p:nvPr/>
          </p:nvCxnSpPr>
          <p:spPr>
            <a:xfrm>
              <a:off x="6649362" y="3953598"/>
              <a:ext cx="62860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2278231" y="1579341"/>
            <a:ext cx="480219" cy="1215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004673" y="1959832"/>
            <a:ext cx="15586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déclencheur </a:t>
            </a:r>
            <a:r>
              <a:rPr lang="fr-FR" sz="1400" b="1" dirty="0" smtClean="0"/>
              <a:t>sexe</a:t>
            </a:r>
            <a:endParaRPr lang="fr-FR" sz="1400" b="1" dirty="0"/>
          </a:p>
        </p:txBody>
      </p:sp>
      <p:sp>
        <p:nvSpPr>
          <p:cNvPr id="25" name="Rectangle 24"/>
          <p:cNvSpPr/>
          <p:nvPr/>
        </p:nvSpPr>
        <p:spPr>
          <a:xfrm>
            <a:off x="2257102" y="3320571"/>
            <a:ext cx="384125" cy="1215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946908" y="3526833"/>
            <a:ext cx="15586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déclencheur sexe dose sensible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09259" y="4869160"/>
            <a:ext cx="480219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549728" y="5255622"/>
            <a:ext cx="20800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déclencheur sexe </a:t>
            </a:r>
            <a:r>
              <a:rPr lang="fr-FR" sz="1400" b="1" dirty="0" smtClean="0"/>
              <a:t>dose et température </a:t>
            </a:r>
            <a:r>
              <a:rPr lang="fr-FR" sz="1400" b="1" dirty="0"/>
              <a:t>sensible</a:t>
            </a:r>
          </a:p>
        </p:txBody>
      </p:sp>
    </p:spTree>
    <p:extLst>
      <p:ext uri="{BB962C8B-B14F-4D97-AF65-F5344CB8AC3E}">
        <p14:creationId xmlns:p14="http://schemas.microsoft.com/office/powerpoint/2010/main" val="155565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87624" y="282883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4. </a:t>
            </a:r>
            <a:r>
              <a:rPr lang="fr-FR" sz="3600" b="1" dirty="0" err="1" smtClean="0">
                <a:solidFill>
                  <a:srgbClr val="FF0000"/>
                </a:solidFill>
              </a:rPr>
              <a:t>Aneuploidies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85485" y="3013502"/>
            <a:ext cx="5573031" cy="83099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4.1 Aneuploïdie des chromosomes sexuels</a:t>
            </a: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611560" y="747980"/>
            <a:ext cx="8142552" cy="5362041"/>
            <a:chOff x="611560" y="501539"/>
            <a:chExt cx="8142552" cy="5362041"/>
          </a:xfrm>
        </p:grpSpPr>
        <p:sp>
          <p:nvSpPr>
            <p:cNvPr id="5" name="ZoneTexte 4"/>
            <p:cNvSpPr txBox="1"/>
            <p:nvPr/>
          </p:nvSpPr>
          <p:spPr>
            <a:xfrm>
              <a:off x="611560" y="501539"/>
              <a:ext cx="8142552" cy="172354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fr-FR" sz="1000" b="1" dirty="0"/>
            </a:p>
            <a:p>
              <a:pPr algn="just"/>
              <a:endParaRPr lang="fr-FR" sz="1000" b="1" dirty="0"/>
            </a:p>
            <a:p>
              <a:pPr algn="just"/>
              <a:endParaRPr lang="fr-FR" sz="1000" b="1" dirty="0"/>
            </a:p>
            <a:p>
              <a:pPr algn="just"/>
              <a:r>
                <a:rPr lang="fr-FR" sz="1600" b="1" dirty="0"/>
                <a:t>XXY: </a:t>
              </a:r>
              <a:r>
                <a:rPr lang="fr-FR" sz="1400" b="1" dirty="0"/>
                <a:t>syndrome de Klinefelter</a:t>
              </a:r>
              <a:r>
                <a:rPr lang="fr-FR" sz="1400" dirty="0"/>
                <a:t>, mâle stérile avec testicules atrophiés (1/5000). </a:t>
              </a:r>
              <a:r>
                <a:rPr lang="fr-FR" sz="1400" dirty="0" smtClean="0"/>
                <a:t>Ils peuvent </a:t>
              </a:r>
              <a:r>
                <a:rPr lang="fr-FR" sz="1400" dirty="0"/>
                <a:t>présenter des caractères sexuels féminin (sein) = androgyne. </a:t>
              </a:r>
            </a:p>
            <a:p>
              <a:pPr algn="just"/>
              <a:endParaRPr lang="fr-FR" sz="1400" dirty="0"/>
            </a:p>
            <a:p>
              <a:pPr algn="just"/>
              <a:r>
                <a:rPr lang="fr-FR" sz="1600" b="1" dirty="0"/>
                <a:t>XXYY, XXXY, XXXXY:</a:t>
              </a:r>
              <a:r>
                <a:rPr lang="fr-FR" sz="1400" b="1" dirty="0"/>
                <a:t> pseudo-Klinefelter, </a:t>
              </a:r>
              <a:r>
                <a:rPr lang="fr-FR" sz="1400" dirty="0"/>
                <a:t>mâle stérile dont le retard mental est proportionnel au nombre de X (fonctions cognitives). Les </a:t>
              </a:r>
              <a:r>
                <a:rPr lang="fr-FR" sz="1400" b="1" dirty="0"/>
                <a:t>XXXXY</a:t>
              </a:r>
              <a:r>
                <a:rPr lang="fr-FR" sz="1400" dirty="0"/>
                <a:t> se caractérisent par de grandes anomalies squelettiques</a:t>
              </a:r>
              <a:r>
                <a:rPr lang="fr-FR" sz="1600" dirty="0"/>
                <a:t>.</a:t>
              </a:r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799627" y="2551212"/>
              <a:ext cx="7544746" cy="3312368"/>
              <a:chOff x="915685" y="2597289"/>
              <a:chExt cx="7312629" cy="3120600"/>
            </a:xfrm>
          </p:grpSpPr>
          <p:grpSp>
            <p:nvGrpSpPr>
              <p:cNvPr id="14" name="Groupe 13"/>
              <p:cNvGrpSpPr/>
              <p:nvPr/>
            </p:nvGrpSpPr>
            <p:grpSpPr>
              <a:xfrm>
                <a:off x="915685" y="2800746"/>
                <a:ext cx="7312629" cy="2917143"/>
                <a:chOff x="532619" y="2963455"/>
                <a:chExt cx="7680379" cy="3270405"/>
              </a:xfrm>
            </p:grpSpPr>
            <p:pic>
              <p:nvPicPr>
                <p:cNvPr id="9" name="Image 8" descr="Capture d’écran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58306" y="3163546"/>
                  <a:ext cx="3054692" cy="2090052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sp>
              <p:nvSpPr>
                <p:cNvPr id="10" name="ZoneTexte 9"/>
                <p:cNvSpPr txBox="1"/>
                <p:nvPr/>
              </p:nvSpPr>
              <p:spPr>
                <a:xfrm>
                  <a:off x="2983838" y="5681783"/>
                  <a:ext cx="2099128" cy="5520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/>
                    <a:t>Barry Kenneth </a:t>
                  </a:r>
                  <a:r>
                    <a:rPr lang="fr-FR" sz="1400" dirty="0" err="1"/>
                    <a:t>Cossey</a:t>
                  </a:r>
                  <a:r>
                    <a:rPr lang="fr-FR" sz="1400" dirty="0"/>
                    <a:t> </a:t>
                  </a:r>
                </a:p>
                <a:p>
                  <a:pPr algn="ctr"/>
                  <a:r>
                    <a:rPr lang="fr-FR" sz="1200" dirty="0"/>
                    <a:t>17 ans</a:t>
                  </a:r>
                </a:p>
              </p:txBody>
            </p:sp>
            <p:sp>
              <p:nvSpPr>
                <p:cNvPr id="11" name="ZoneTexte 10"/>
                <p:cNvSpPr txBox="1"/>
                <p:nvPr/>
              </p:nvSpPr>
              <p:spPr>
                <a:xfrm>
                  <a:off x="5497520" y="5245153"/>
                  <a:ext cx="2376264" cy="44627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dirty="0"/>
                    <a:t>Caroline </a:t>
                  </a:r>
                  <a:r>
                    <a:rPr lang="fr-FR" sz="1400" dirty="0" err="1"/>
                    <a:t>Cossey</a:t>
                  </a:r>
                  <a:endParaRPr lang="fr-FR" sz="1400" dirty="0"/>
                </a:p>
                <a:p>
                  <a:pPr algn="ctr"/>
                  <a:r>
                    <a:rPr lang="fr-FR" sz="900" dirty="0"/>
                    <a:t>(Rien que pour vos yeux, 1981)</a:t>
                  </a:r>
                </a:p>
              </p:txBody>
            </p:sp>
            <p:pic>
              <p:nvPicPr>
                <p:cNvPr id="4" name="Image 3" descr="Capture d’écran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72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2619" y="2963455"/>
                  <a:ext cx="2369887" cy="2490234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</p:grpSp>
          <p:pic>
            <p:nvPicPr>
              <p:cNvPr id="15" name="Picture 2" descr="http://www.universalexports.net/Graphics/tula/barry-cossey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1991" y="2597289"/>
                <a:ext cx="1913706" cy="2628157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ZoneTexte 11"/>
          <p:cNvSpPr txBox="1"/>
          <p:nvPr/>
        </p:nvSpPr>
        <p:spPr>
          <a:xfrm>
            <a:off x="646463" y="563314"/>
            <a:ext cx="814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Aneuploidie</a:t>
            </a:r>
            <a:r>
              <a:rPr lang="fr-FR" b="1" dirty="0" smtClean="0">
                <a:solidFill>
                  <a:srgbClr val="FF0000"/>
                </a:solidFill>
              </a:rPr>
              <a:t>:</a:t>
            </a:r>
            <a:r>
              <a:rPr lang="fr-FR" dirty="0" smtClean="0"/>
              <a:t> état d’une cellule qui ne possède pas le bon nombre de chromosome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04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11560" y="592807"/>
            <a:ext cx="792088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/>
              <a:t>YYX:</a:t>
            </a:r>
            <a:r>
              <a:rPr lang="fr-FR" dirty="0"/>
              <a:t> </a:t>
            </a:r>
            <a:r>
              <a:rPr lang="fr-FR" sz="1600" dirty="0"/>
              <a:t>aucun syndrome, mâle fertile de taille légèrement supérieur à la moyenne (7cm)</a:t>
            </a:r>
          </a:p>
          <a:p>
            <a:pPr algn="just"/>
            <a:endParaRPr lang="fr-FR" sz="600" dirty="0"/>
          </a:p>
          <a:p>
            <a:pPr algn="just"/>
            <a:r>
              <a:rPr lang="fr-FR" b="1" dirty="0"/>
              <a:t>YYYX:</a:t>
            </a:r>
            <a:r>
              <a:rPr lang="fr-FR" sz="1600" b="1" dirty="0"/>
              <a:t> </a:t>
            </a:r>
            <a:r>
              <a:rPr lang="fr-FR" sz="1600" dirty="0"/>
              <a:t>retard mental sévère</a:t>
            </a:r>
          </a:p>
          <a:p>
            <a:pPr algn="just"/>
            <a:endParaRPr lang="fr-FR" sz="200" dirty="0"/>
          </a:p>
          <a:p>
            <a:pPr algn="just"/>
            <a:r>
              <a:rPr lang="fr-FR" b="1" dirty="0"/>
              <a:t>XO:</a:t>
            </a:r>
            <a:r>
              <a:rPr lang="fr-FR" sz="1600" dirty="0"/>
              <a:t> </a:t>
            </a:r>
            <a:r>
              <a:rPr lang="fr-FR" sz="1600" b="1" dirty="0"/>
              <a:t>syndrome de Turner</a:t>
            </a:r>
            <a:r>
              <a:rPr lang="fr-FR" sz="1600" dirty="0"/>
              <a:t> (seule monosomie humaine viable), femelle stérile de petite </a:t>
            </a:r>
            <a:r>
              <a:rPr lang="fr-FR" sz="1600" dirty="0" smtClean="0"/>
              <a:t>taille, agénésie gonadique, </a:t>
            </a:r>
            <a:r>
              <a:rPr lang="fr-FR" sz="1600" dirty="0"/>
              <a:t>oreilles basses et pli de chaque coté du cou, intelligence normale problème de pigmentation, rénaux, auto-immuns variables (avortement spontané dans 99% des cas) </a:t>
            </a:r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endParaRPr lang="fr-FR" dirty="0"/>
          </a:p>
          <a:p>
            <a:pPr algn="just"/>
            <a:endParaRPr lang="fr-FR" sz="1600" dirty="0"/>
          </a:p>
          <a:p>
            <a:pPr algn="just"/>
            <a:endParaRPr lang="fr-FR" sz="100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r>
              <a:rPr lang="fr-FR" sz="1600" b="1" dirty="0"/>
              <a:t>XXX:</a:t>
            </a:r>
            <a:r>
              <a:rPr lang="fr-FR" sz="1600" dirty="0"/>
              <a:t> trisomie du X. Individu féminin fertile dont la santé est normale, indiscernable des XX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1077822" y="2708920"/>
            <a:ext cx="6988355" cy="2632938"/>
            <a:chOff x="1043608" y="2977885"/>
            <a:chExt cx="6988355" cy="263293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77" y="2977885"/>
              <a:ext cx="3744416" cy="2284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8582" y="2977885"/>
              <a:ext cx="2043381" cy="20433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5988581" y="5056825"/>
              <a:ext cx="20433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Linda HUNT</a:t>
              </a:r>
            </a:p>
            <a:p>
              <a:pPr algn="ctr"/>
              <a:r>
                <a:rPr lang="fr-FR" sz="1200" dirty="0"/>
                <a:t>(série NCIS depuis 2009)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043608" y="5021266"/>
              <a:ext cx="3937516" cy="228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7904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15616" y="2090172"/>
            <a:ext cx="6984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	</a:t>
            </a:r>
          </a:p>
          <a:p>
            <a:pPr algn="just"/>
            <a:r>
              <a:rPr lang="fr-FR" sz="2400" dirty="0" smtClean="0"/>
              <a:t>	Il n’y a pas de grandes différences entre les femmes XXX et les femmes XX.</a:t>
            </a:r>
          </a:p>
          <a:p>
            <a:pPr algn="just"/>
            <a:r>
              <a:rPr lang="fr-FR" sz="2400" dirty="0"/>
              <a:t>	</a:t>
            </a:r>
          </a:p>
          <a:p>
            <a:pPr algn="just"/>
            <a:r>
              <a:rPr lang="fr-FR" sz="2400" dirty="0"/>
              <a:t>Parce </a:t>
            </a:r>
            <a:r>
              <a:rPr lang="fr-FR" sz="2400" dirty="0" smtClean="0"/>
              <a:t>que chez la femme, </a:t>
            </a:r>
            <a:r>
              <a:rPr lang="fr-FR" sz="2400" b="1" dirty="0" smtClean="0">
                <a:solidFill>
                  <a:srgbClr val="FF0000"/>
                </a:solidFill>
              </a:rPr>
              <a:t>un </a:t>
            </a:r>
            <a:r>
              <a:rPr lang="fr-FR" sz="2400" b="1" dirty="0">
                <a:solidFill>
                  <a:srgbClr val="FF0000"/>
                </a:solidFill>
              </a:rPr>
              <a:t>seul </a:t>
            </a:r>
            <a:r>
              <a:rPr lang="fr-FR" sz="2400" b="1" dirty="0" smtClean="0">
                <a:solidFill>
                  <a:srgbClr val="FF0000"/>
                </a:solidFill>
              </a:rPr>
              <a:t>X reste fonctionnel</a:t>
            </a:r>
            <a:r>
              <a:rPr lang="fr-FR" sz="2400" dirty="0" smtClean="0"/>
              <a:t>. Les gènes d’un des X sont inactivés en quasi-totalité.</a:t>
            </a:r>
          </a:p>
          <a:p>
            <a:pPr algn="just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7772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507709" y="548680"/>
            <a:ext cx="8128582" cy="5634068"/>
            <a:chOff x="475866" y="117772"/>
            <a:chExt cx="8128582" cy="5634068"/>
          </a:xfrm>
        </p:grpSpPr>
        <p:grpSp>
          <p:nvGrpSpPr>
            <p:cNvPr id="9" name="Groupe 8"/>
            <p:cNvGrpSpPr/>
            <p:nvPr/>
          </p:nvGrpSpPr>
          <p:grpSpPr>
            <a:xfrm>
              <a:off x="475866" y="117772"/>
              <a:ext cx="7444506" cy="5634068"/>
              <a:chOff x="475866" y="194077"/>
              <a:chExt cx="7444506" cy="5634068"/>
            </a:xfrm>
          </p:grpSpPr>
          <p:grpSp>
            <p:nvGrpSpPr>
              <p:cNvPr id="2" name="Groupe 1"/>
              <p:cNvGrpSpPr/>
              <p:nvPr/>
            </p:nvGrpSpPr>
            <p:grpSpPr>
              <a:xfrm>
                <a:off x="475866" y="1052736"/>
                <a:ext cx="7444506" cy="4775409"/>
                <a:chOff x="475866" y="742740"/>
                <a:chExt cx="7444506" cy="4775409"/>
              </a:xfrm>
            </p:grpSpPr>
            <p:pic>
              <p:nvPicPr>
                <p:cNvPr id="3" name="Image 2" descr="Capture d’écran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5866" y="742740"/>
                  <a:ext cx="6156176" cy="3996920"/>
                </a:xfrm>
                <a:prstGeom prst="rect">
                  <a:avLst/>
                </a:prstGeom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4580322" y="2741200"/>
                  <a:ext cx="2160240" cy="2194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4" name="Image 3" descr="Capture d’écran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26162" y="3210574"/>
                  <a:ext cx="2794210" cy="2072967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sp>
              <p:nvSpPr>
                <p:cNvPr id="6" name="ZoneTexte 5"/>
                <p:cNvSpPr txBox="1"/>
                <p:nvPr/>
              </p:nvSpPr>
              <p:spPr>
                <a:xfrm>
                  <a:off x="475866" y="4779485"/>
                  <a:ext cx="4104456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fr-FR" sz="1400" dirty="0"/>
                    <a:t>Chez l’homme: femme mosaïque pour l’expression des glandes sudoripares </a:t>
                  </a:r>
                </a:p>
                <a:p>
                  <a:pPr algn="just"/>
                  <a:r>
                    <a:rPr lang="fr-FR" sz="1400" dirty="0"/>
                    <a:t>(</a:t>
                  </a:r>
                  <a:r>
                    <a:rPr lang="fr-FR" sz="1400" i="1" dirty="0"/>
                    <a:t>dysplasie ectodermique </a:t>
                  </a:r>
                  <a:r>
                    <a:rPr lang="fr-FR" sz="1400" i="1" dirty="0" err="1"/>
                    <a:t>anidrotique</a:t>
                  </a:r>
                  <a:r>
                    <a:rPr lang="fr-FR" sz="1400" i="1" dirty="0"/>
                    <a:t>)</a:t>
                  </a:r>
                </a:p>
              </p:txBody>
            </p:sp>
          </p:grpSp>
          <p:sp>
            <p:nvSpPr>
              <p:cNvPr id="8" name="ZoneTexte 7"/>
              <p:cNvSpPr txBox="1"/>
              <p:nvPr/>
            </p:nvSpPr>
            <p:spPr>
              <a:xfrm>
                <a:off x="1439652" y="194077"/>
                <a:ext cx="5875799" cy="40011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/>
                  <a:t>Inactivation aléatoire d’un chromosome X</a:t>
                </a:r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6632042" y="1577064"/>
              <a:ext cx="19724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Corps de </a:t>
              </a:r>
              <a:r>
                <a:rPr lang="fr-FR" dirty="0" smtClean="0"/>
                <a:t>Barr</a:t>
              </a:r>
            </a:p>
            <a:p>
              <a:pPr algn="ctr"/>
              <a:r>
                <a:rPr lang="fr-FR" dirty="0" smtClean="0"/>
                <a:t>(chromatine super-enroulée)</a:t>
              </a:r>
              <a:endParaRPr lang="fr-FR" dirty="0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5911199" y="5980813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chatte "calicot"</a:t>
            </a:r>
          </a:p>
        </p:txBody>
      </p:sp>
    </p:spTree>
    <p:extLst>
      <p:ext uri="{BB962C8B-B14F-4D97-AF65-F5344CB8AC3E}">
        <p14:creationId xmlns:p14="http://schemas.microsoft.com/office/powerpoint/2010/main" val="6895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11760" y="3013502"/>
            <a:ext cx="4299366" cy="83099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solidFill>
                  <a:srgbClr val="FF0000"/>
                </a:solidFill>
              </a:rPr>
              <a:t>4.2 Aneuploïdie des autosomes</a:t>
            </a:r>
          </a:p>
          <a:p>
            <a:pPr algn="just"/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0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611560" y="910118"/>
            <a:ext cx="7906006" cy="5037765"/>
            <a:chOff x="611560" y="941819"/>
            <a:chExt cx="7906006" cy="5037765"/>
          </a:xfrm>
        </p:grpSpPr>
        <p:sp>
          <p:nvSpPr>
            <p:cNvPr id="8" name="ZoneTexte 7"/>
            <p:cNvSpPr txBox="1"/>
            <p:nvPr/>
          </p:nvSpPr>
          <p:spPr>
            <a:xfrm>
              <a:off x="611560" y="5394809"/>
              <a:ext cx="45010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- Trisomie 13: nouveaux nés viables </a:t>
              </a:r>
              <a:r>
                <a:rPr lang="fr-FR" sz="1600" dirty="0" err="1"/>
                <a:t>qq</a:t>
              </a:r>
              <a:r>
                <a:rPr lang="fr-FR" sz="1600" dirty="0"/>
                <a:t> semaines</a:t>
              </a:r>
            </a:p>
            <a:p>
              <a:r>
                <a:rPr lang="fr-FR" sz="1600" dirty="0"/>
                <a:t>- Trisomie 18: nouveaux nés viables </a:t>
              </a:r>
              <a:r>
                <a:rPr lang="fr-FR" sz="1600" dirty="0" err="1"/>
                <a:t>qq</a:t>
              </a:r>
              <a:r>
                <a:rPr lang="fr-FR" sz="1600" dirty="0"/>
                <a:t> mois</a:t>
              </a:r>
            </a:p>
          </p:txBody>
        </p:sp>
        <p:sp>
          <p:nvSpPr>
            <p:cNvPr id="2" name="Ellipse 1"/>
            <p:cNvSpPr/>
            <p:nvPr/>
          </p:nvSpPr>
          <p:spPr>
            <a:xfrm>
              <a:off x="3238113" y="3810658"/>
              <a:ext cx="473238" cy="28803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611560" y="941819"/>
              <a:ext cx="7906006" cy="83099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u="sng" dirty="0"/>
                <a:t>Trisomie 21 ou syndrome de Down</a:t>
              </a:r>
              <a:r>
                <a:rPr lang="fr-FR" sz="1600" dirty="0"/>
                <a:t>:  déficit du développement cognitif, malformations congénitales tels que des cardiopathies, anomalies musculo-squelettiques</a:t>
              </a:r>
            </a:p>
            <a:p>
              <a:pPr algn="just"/>
              <a:r>
                <a:rPr lang="fr-FR" sz="1600" dirty="0"/>
                <a:t>   </a:t>
              </a:r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1592678" y="1807695"/>
              <a:ext cx="5958644" cy="3674681"/>
              <a:chOff x="1858533" y="1986567"/>
              <a:chExt cx="5958644" cy="3674681"/>
            </a:xfrm>
          </p:grpSpPr>
          <p:sp>
            <p:nvSpPr>
              <p:cNvPr id="7" name="ZoneTexte 6"/>
              <p:cNvSpPr txBox="1"/>
              <p:nvPr/>
            </p:nvSpPr>
            <p:spPr>
              <a:xfrm>
                <a:off x="5751398" y="5291916"/>
                <a:ext cx="18176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i="1" dirty="0"/>
                  <a:t>Pascal </a:t>
                </a:r>
                <a:r>
                  <a:rPr lang="fr-FR" i="1" dirty="0" err="1"/>
                  <a:t>Duquenne</a:t>
                </a:r>
                <a:endParaRPr lang="fr-FR" i="1" dirty="0"/>
              </a:p>
            </p:txBody>
          </p:sp>
          <p:pic>
            <p:nvPicPr>
              <p:cNvPr id="2058" name="Picture 10" descr="http://www.docbuzz.fr/wp-content/uploads/2011/01/trisomy21-300x293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8533" y="2140463"/>
                <a:ext cx="3232397" cy="3006848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12" descr="http://www.age-des-celebrites.com/photos/D/pascal-duquenne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7435" y="1986567"/>
                <a:ext cx="2379742" cy="33146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Ellipse 2"/>
            <p:cNvSpPr/>
            <p:nvPr/>
          </p:nvSpPr>
          <p:spPr>
            <a:xfrm>
              <a:off x="2809937" y="4098690"/>
              <a:ext cx="433773" cy="33957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8441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rme libre 38"/>
          <p:cNvSpPr/>
          <p:nvPr/>
        </p:nvSpPr>
        <p:spPr>
          <a:xfrm flipH="1">
            <a:off x="5240412" y="2946808"/>
            <a:ext cx="741980" cy="1403389"/>
          </a:xfrm>
          <a:custGeom>
            <a:avLst/>
            <a:gdLst>
              <a:gd name="connsiteX0" fmla="*/ 426027 w 654869"/>
              <a:gd name="connsiteY0" fmla="*/ 0 h 1601787"/>
              <a:gd name="connsiteX1" fmla="*/ 374073 w 654869"/>
              <a:gd name="connsiteY1" fmla="*/ 20782 h 1601787"/>
              <a:gd name="connsiteX2" fmla="*/ 311727 w 654869"/>
              <a:gd name="connsiteY2" fmla="*/ 51954 h 1601787"/>
              <a:gd name="connsiteX3" fmla="*/ 342900 w 654869"/>
              <a:gd name="connsiteY3" fmla="*/ 62345 h 1601787"/>
              <a:gd name="connsiteX4" fmla="*/ 363682 w 654869"/>
              <a:gd name="connsiteY4" fmla="*/ 62345 h 1601787"/>
              <a:gd name="connsiteX5" fmla="*/ 374073 w 654869"/>
              <a:gd name="connsiteY5" fmla="*/ 103909 h 1601787"/>
              <a:gd name="connsiteX6" fmla="*/ 457200 w 654869"/>
              <a:gd name="connsiteY6" fmla="*/ 93518 h 1601787"/>
              <a:gd name="connsiteX7" fmla="*/ 394855 w 654869"/>
              <a:gd name="connsiteY7" fmla="*/ 72736 h 1601787"/>
              <a:gd name="connsiteX8" fmla="*/ 342900 w 654869"/>
              <a:gd name="connsiteY8" fmla="*/ 114300 h 1601787"/>
              <a:gd name="connsiteX9" fmla="*/ 353291 w 654869"/>
              <a:gd name="connsiteY9" fmla="*/ 155863 h 1601787"/>
              <a:gd name="connsiteX10" fmla="*/ 332509 w 654869"/>
              <a:gd name="connsiteY10" fmla="*/ 218209 h 1601787"/>
              <a:gd name="connsiteX11" fmla="*/ 342900 w 654869"/>
              <a:gd name="connsiteY11" fmla="*/ 187036 h 1601787"/>
              <a:gd name="connsiteX12" fmla="*/ 477982 w 654869"/>
              <a:gd name="connsiteY12" fmla="*/ 176645 h 1601787"/>
              <a:gd name="connsiteX13" fmla="*/ 509155 w 654869"/>
              <a:gd name="connsiteY13" fmla="*/ 155863 h 1601787"/>
              <a:gd name="connsiteX14" fmla="*/ 498764 w 654869"/>
              <a:gd name="connsiteY14" fmla="*/ 124691 h 1601787"/>
              <a:gd name="connsiteX15" fmla="*/ 426027 w 654869"/>
              <a:gd name="connsiteY15" fmla="*/ 135082 h 1601787"/>
              <a:gd name="connsiteX16" fmla="*/ 415636 w 654869"/>
              <a:gd name="connsiteY16" fmla="*/ 166254 h 1601787"/>
              <a:gd name="connsiteX17" fmla="*/ 394855 w 654869"/>
              <a:gd name="connsiteY17" fmla="*/ 218209 h 1601787"/>
              <a:gd name="connsiteX18" fmla="*/ 498764 w 654869"/>
              <a:gd name="connsiteY18" fmla="*/ 176645 h 1601787"/>
              <a:gd name="connsiteX19" fmla="*/ 488373 w 654869"/>
              <a:gd name="connsiteY19" fmla="*/ 124691 h 1601787"/>
              <a:gd name="connsiteX20" fmla="*/ 405245 w 654869"/>
              <a:gd name="connsiteY20" fmla="*/ 155863 h 1601787"/>
              <a:gd name="connsiteX21" fmla="*/ 394855 w 654869"/>
              <a:gd name="connsiteY21" fmla="*/ 187036 h 1601787"/>
              <a:gd name="connsiteX22" fmla="*/ 436418 w 654869"/>
              <a:gd name="connsiteY22" fmla="*/ 280554 h 1601787"/>
              <a:gd name="connsiteX23" fmla="*/ 488373 w 654869"/>
              <a:gd name="connsiteY23" fmla="*/ 270163 h 1601787"/>
              <a:gd name="connsiteX24" fmla="*/ 498764 w 654869"/>
              <a:gd name="connsiteY24" fmla="*/ 207818 h 1601787"/>
              <a:gd name="connsiteX25" fmla="*/ 405245 w 654869"/>
              <a:gd name="connsiteY25" fmla="*/ 218209 h 1601787"/>
              <a:gd name="connsiteX26" fmla="*/ 374073 w 654869"/>
              <a:gd name="connsiteY26" fmla="*/ 238991 h 1601787"/>
              <a:gd name="connsiteX27" fmla="*/ 415636 w 654869"/>
              <a:gd name="connsiteY27" fmla="*/ 322118 h 1601787"/>
              <a:gd name="connsiteX28" fmla="*/ 488373 w 654869"/>
              <a:gd name="connsiteY28" fmla="*/ 311727 h 1601787"/>
              <a:gd name="connsiteX29" fmla="*/ 519545 w 654869"/>
              <a:gd name="connsiteY29" fmla="*/ 290945 h 1601787"/>
              <a:gd name="connsiteX30" fmla="*/ 529936 w 654869"/>
              <a:gd name="connsiteY30" fmla="*/ 259772 h 1601787"/>
              <a:gd name="connsiteX31" fmla="*/ 426027 w 654869"/>
              <a:gd name="connsiteY31" fmla="*/ 270163 h 1601787"/>
              <a:gd name="connsiteX32" fmla="*/ 394855 w 654869"/>
              <a:gd name="connsiteY32" fmla="*/ 290945 h 1601787"/>
              <a:gd name="connsiteX33" fmla="*/ 436418 w 654869"/>
              <a:gd name="connsiteY33" fmla="*/ 426027 h 1601787"/>
              <a:gd name="connsiteX34" fmla="*/ 488373 w 654869"/>
              <a:gd name="connsiteY34" fmla="*/ 415636 h 1601787"/>
              <a:gd name="connsiteX35" fmla="*/ 519545 w 654869"/>
              <a:gd name="connsiteY35" fmla="*/ 405245 h 1601787"/>
              <a:gd name="connsiteX36" fmla="*/ 529936 w 654869"/>
              <a:gd name="connsiteY36" fmla="*/ 374072 h 1601787"/>
              <a:gd name="connsiteX37" fmla="*/ 436418 w 654869"/>
              <a:gd name="connsiteY37" fmla="*/ 363682 h 1601787"/>
              <a:gd name="connsiteX38" fmla="*/ 446809 w 654869"/>
              <a:gd name="connsiteY38" fmla="*/ 426027 h 1601787"/>
              <a:gd name="connsiteX39" fmla="*/ 519545 w 654869"/>
              <a:gd name="connsiteY39" fmla="*/ 415636 h 1601787"/>
              <a:gd name="connsiteX40" fmla="*/ 488373 w 654869"/>
              <a:gd name="connsiteY40" fmla="*/ 394854 h 1601787"/>
              <a:gd name="connsiteX41" fmla="*/ 436418 w 654869"/>
              <a:gd name="connsiteY41" fmla="*/ 405245 h 1601787"/>
              <a:gd name="connsiteX42" fmla="*/ 426027 w 654869"/>
              <a:gd name="connsiteY42" fmla="*/ 436418 h 1601787"/>
              <a:gd name="connsiteX43" fmla="*/ 581891 w 654869"/>
              <a:gd name="connsiteY43" fmla="*/ 477982 h 1601787"/>
              <a:gd name="connsiteX44" fmla="*/ 571500 w 654869"/>
              <a:gd name="connsiteY44" fmla="*/ 446809 h 1601787"/>
              <a:gd name="connsiteX45" fmla="*/ 436418 w 654869"/>
              <a:gd name="connsiteY45" fmla="*/ 488372 h 1601787"/>
              <a:gd name="connsiteX46" fmla="*/ 592282 w 654869"/>
              <a:gd name="connsiteY46" fmla="*/ 488372 h 1601787"/>
              <a:gd name="connsiteX47" fmla="*/ 613064 w 654869"/>
              <a:gd name="connsiteY47" fmla="*/ 457200 h 1601787"/>
              <a:gd name="connsiteX48" fmla="*/ 602673 w 654869"/>
              <a:gd name="connsiteY48" fmla="*/ 426027 h 1601787"/>
              <a:gd name="connsiteX49" fmla="*/ 498764 w 654869"/>
              <a:gd name="connsiteY49" fmla="*/ 446809 h 1601787"/>
              <a:gd name="connsiteX50" fmla="*/ 540327 w 654869"/>
              <a:gd name="connsiteY50" fmla="*/ 550718 h 1601787"/>
              <a:gd name="connsiteX51" fmla="*/ 581891 w 654869"/>
              <a:gd name="connsiteY51" fmla="*/ 540327 h 1601787"/>
              <a:gd name="connsiteX52" fmla="*/ 571500 w 654869"/>
              <a:gd name="connsiteY52" fmla="*/ 446809 h 1601787"/>
              <a:gd name="connsiteX53" fmla="*/ 457200 w 654869"/>
              <a:gd name="connsiteY53" fmla="*/ 488372 h 1601787"/>
              <a:gd name="connsiteX54" fmla="*/ 498764 w 654869"/>
              <a:gd name="connsiteY54" fmla="*/ 602672 h 1601787"/>
              <a:gd name="connsiteX55" fmla="*/ 529936 w 654869"/>
              <a:gd name="connsiteY55" fmla="*/ 592282 h 1601787"/>
              <a:gd name="connsiteX56" fmla="*/ 561109 w 654869"/>
              <a:gd name="connsiteY56" fmla="*/ 529936 h 1601787"/>
              <a:gd name="connsiteX57" fmla="*/ 550718 w 654869"/>
              <a:gd name="connsiteY57" fmla="*/ 498763 h 1601787"/>
              <a:gd name="connsiteX58" fmla="*/ 467591 w 654869"/>
              <a:gd name="connsiteY58" fmla="*/ 509154 h 1601787"/>
              <a:gd name="connsiteX59" fmla="*/ 457200 w 654869"/>
              <a:gd name="connsiteY59" fmla="*/ 550718 h 1601787"/>
              <a:gd name="connsiteX60" fmla="*/ 509155 w 654869"/>
              <a:gd name="connsiteY60" fmla="*/ 613063 h 1601787"/>
              <a:gd name="connsiteX61" fmla="*/ 540327 w 654869"/>
              <a:gd name="connsiteY61" fmla="*/ 602672 h 1601787"/>
              <a:gd name="connsiteX62" fmla="*/ 561109 w 654869"/>
              <a:gd name="connsiteY62" fmla="*/ 509154 h 1601787"/>
              <a:gd name="connsiteX63" fmla="*/ 519545 w 654869"/>
              <a:gd name="connsiteY63" fmla="*/ 488372 h 1601787"/>
              <a:gd name="connsiteX64" fmla="*/ 477982 w 654869"/>
              <a:gd name="connsiteY64" fmla="*/ 498763 h 1601787"/>
              <a:gd name="connsiteX65" fmla="*/ 457200 w 654869"/>
              <a:gd name="connsiteY65" fmla="*/ 529936 h 1601787"/>
              <a:gd name="connsiteX66" fmla="*/ 488373 w 654869"/>
              <a:gd name="connsiteY66" fmla="*/ 654627 h 1601787"/>
              <a:gd name="connsiteX67" fmla="*/ 613064 w 654869"/>
              <a:gd name="connsiteY67" fmla="*/ 644236 h 1601787"/>
              <a:gd name="connsiteX68" fmla="*/ 633845 w 654869"/>
              <a:gd name="connsiteY68" fmla="*/ 613063 h 1601787"/>
              <a:gd name="connsiteX69" fmla="*/ 613064 w 654869"/>
              <a:gd name="connsiteY69" fmla="*/ 519545 h 1601787"/>
              <a:gd name="connsiteX70" fmla="*/ 509155 w 654869"/>
              <a:gd name="connsiteY70" fmla="*/ 561109 h 1601787"/>
              <a:gd name="connsiteX71" fmla="*/ 498764 w 654869"/>
              <a:gd name="connsiteY71" fmla="*/ 665018 h 1601787"/>
              <a:gd name="connsiteX72" fmla="*/ 540327 w 654869"/>
              <a:gd name="connsiteY72" fmla="*/ 654627 h 1601787"/>
              <a:gd name="connsiteX73" fmla="*/ 602673 w 654869"/>
              <a:gd name="connsiteY73" fmla="*/ 644236 h 1601787"/>
              <a:gd name="connsiteX74" fmla="*/ 644236 w 654869"/>
              <a:gd name="connsiteY74" fmla="*/ 623454 h 1601787"/>
              <a:gd name="connsiteX75" fmla="*/ 654627 w 654869"/>
              <a:gd name="connsiteY75" fmla="*/ 592282 h 1601787"/>
              <a:gd name="connsiteX76" fmla="*/ 529936 w 654869"/>
              <a:gd name="connsiteY76" fmla="*/ 571500 h 1601787"/>
              <a:gd name="connsiteX77" fmla="*/ 457200 w 654869"/>
              <a:gd name="connsiteY77" fmla="*/ 654627 h 1601787"/>
              <a:gd name="connsiteX78" fmla="*/ 477982 w 654869"/>
              <a:gd name="connsiteY78" fmla="*/ 737754 h 1601787"/>
              <a:gd name="connsiteX79" fmla="*/ 540327 w 654869"/>
              <a:gd name="connsiteY79" fmla="*/ 727363 h 1601787"/>
              <a:gd name="connsiteX80" fmla="*/ 488373 w 654869"/>
              <a:gd name="connsiteY80" fmla="*/ 654627 h 1601787"/>
              <a:gd name="connsiteX81" fmla="*/ 415636 w 654869"/>
              <a:gd name="connsiteY81" fmla="*/ 665018 h 1601787"/>
              <a:gd name="connsiteX82" fmla="*/ 415636 w 654869"/>
              <a:gd name="connsiteY82" fmla="*/ 748145 h 1601787"/>
              <a:gd name="connsiteX83" fmla="*/ 477982 w 654869"/>
              <a:gd name="connsiteY83" fmla="*/ 737754 h 1601787"/>
              <a:gd name="connsiteX84" fmla="*/ 436418 w 654869"/>
              <a:gd name="connsiteY84" fmla="*/ 685800 h 1601787"/>
              <a:gd name="connsiteX85" fmla="*/ 384464 w 654869"/>
              <a:gd name="connsiteY85" fmla="*/ 696191 h 1601787"/>
              <a:gd name="connsiteX86" fmla="*/ 374073 w 654869"/>
              <a:gd name="connsiteY86" fmla="*/ 789709 h 1601787"/>
              <a:gd name="connsiteX87" fmla="*/ 405245 w 654869"/>
              <a:gd name="connsiteY87" fmla="*/ 810491 h 1601787"/>
              <a:gd name="connsiteX88" fmla="*/ 446809 w 654869"/>
              <a:gd name="connsiteY88" fmla="*/ 800100 h 1601787"/>
              <a:gd name="connsiteX89" fmla="*/ 405245 w 654869"/>
              <a:gd name="connsiteY89" fmla="*/ 748145 h 1601787"/>
              <a:gd name="connsiteX90" fmla="*/ 446809 w 654869"/>
              <a:gd name="connsiteY90" fmla="*/ 820882 h 1601787"/>
              <a:gd name="connsiteX91" fmla="*/ 467591 w 654869"/>
              <a:gd name="connsiteY91" fmla="*/ 789709 h 1601787"/>
              <a:gd name="connsiteX92" fmla="*/ 436418 w 654869"/>
              <a:gd name="connsiteY92" fmla="*/ 768927 h 1601787"/>
              <a:gd name="connsiteX93" fmla="*/ 353291 w 654869"/>
              <a:gd name="connsiteY93" fmla="*/ 789709 h 1601787"/>
              <a:gd name="connsiteX94" fmla="*/ 363682 w 654869"/>
              <a:gd name="connsiteY94" fmla="*/ 904009 h 1601787"/>
              <a:gd name="connsiteX95" fmla="*/ 457200 w 654869"/>
              <a:gd name="connsiteY95" fmla="*/ 862445 h 1601787"/>
              <a:gd name="connsiteX96" fmla="*/ 353291 w 654869"/>
              <a:gd name="connsiteY96" fmla="*/ 852054 h 1601787"/>
              <a:gd name="connsiteX97" fmla="*/ 363682 w 654869"/>
              <a:gd name="connsiteY97" fmla="*/ 914400 h 1601787"/>
              <a:gd name="connsiteX98" fmla="*/ 394855 w 654869"/>
              <a:gd name="connsiteY98" fmla="*/ 904009 h 1601787"/>
              <a:gd name="connsiteX99" fmla="*/ 353291 w 654869"/>
              <a:gd name="connsiteY99" fmla="*/ 841663 h 1601787"/>
              <a:gd name="connsiteX100" fmla="*/ 311727 w 654869"/>
              <a:gd name="connsiteY100" fmla="*/ 852054 h 1601787"/>
              <a:gd name="connsiteX101" fmla="*/ 301336 w 654869"/>
              <a:gd name="connsiteY101" fmla="*/ 935182 h 1601787"/>
              <a:gd name="connsiteX102" fmla="*/ 332509 w 654869"/>
              <a:gd name="connsiteY102" fmla="*/ 945572 h 1601787"/>
              <a:gd name="connsiteX103" fmla="*/ 363682 w 654869"/>
              <a:gd name="connsiteY103" fmla="*/ 935182 h 1601787"/>
              <a:gd name="connsiteX104" fmla="*/ 353291 w 654869"/>
              <a:gd name="connsiteY104" fmla="*/ 893618 h 1601787"/>
              <a:gd name="connsiteX105" fmla="*/ 259773 w 654869"/>
              <a:gd name="connsiteY105" fmla="*/ 904009 h 1601787"/>
              <a:gd name="connsiteX106" fmla="*/ 259773 w 654869"/>
              <a:gd name="connsiteY106" fmla="*/ 976745 h 1601787"/>
              <a:gd name="connsiteX107" fmla="*/ 311727 w 654869"/>
              <a:gd name="connsiteY107" fmla="*/ 966354 h 1601787"/>
              <a:gd name="connsiteX108" fmla="*/ 301336 w 654869"/>
              <a:gd name="connsiteY108" fmla="*/ 883227 h 1601787"/>
              <a:gd name="connsiteX109" fmla="*/ 249382 w 654869"/>
              <a:gd name="connsiteY109" fmla="*/ 935182 h 1601787"/>
              <a:gd name="connsiteX110" fmla="*/ 259773 w 654869"/>
              <a:gd name="connsiteY110" fmla="*/ 966354 h 1601787"/>
              <a:gd name="connsiteX111" fmla="*/ 332509 w 654869"/>
              <a:gd name="connsiteY111" fmla="*/ 987136 h 1601787"/>
              <a:gd name="connsiteX112" fmla="*/ 384464 w 654869"/>
              <a:gd name="connsiteY112" fmla="*/ 976745 h 1601787"/>
              <a:gd name="connsiteX113" fmla="*/ 394855 w 654869"/>
              <a:gd name="connsiteY113" fmla="*/ 852054 h 1601787"/>
              <a:gd name="connsiteX114" fmla="*/ 363682 w 654869"/>
              <a:gd name="connsiteY114" fmla="*/ 831272 h 1601787"/>
              <a:gd name="connsiteX115" fmla="*/ 322118 w 654869"/>
              <a:gd name="connsiteY115" fmla="*/ 841663 h 1601787"/>
              <a:gd name="connsiteX116" fmla="*/ 301336 w 654869"/>
              <a:gd name="connsiteY116" fmla="*/ 872836 h 1601787"/>
              <a:gd name="connsiteX117" fmla="*/ 332509 w 654869"/>
              <a:gd name="connsiteY117" fmla="*/ 831272 h 1601787"/>
              <a:gd name="connsiteX118" fmla="*/ 394855 w 654869"/>
              <a:gd name="connsiteY118" fmla="*/ 779318 h 1601787"/>
              <a:gd name="connsiteX119" fmla="*/ 415636 w 654869"/>
              <a:gd name="connsiteY119" fmla="*/ 748145 h 1601787"/>
              <a:gd name="connsiteX120" fmla="*/ 446809 w 654869"/>
              <a:gd name="connsiteY120" fmla="*/ 737754 h 1601787"/>
              <a:gd name="connsiteX121" fmla="*/ 384464 w 654869"/>
              <a:gd name="connsiteY121" fmla="*/ 748145 h 1601787"/>
              <a:gd name="connsiteX122" fmla="*/ 322118 w 654869"/>
              <a:gd name="connsiteY122" fmla="*/ 789709 h 1601787"/>
              <a:gd name="connsiteX123" fmla="*/ 290945 w 654869"/>
              <a:gd name="connsiteY123" fmla="*/ 810491 h 1601787"/>
              <a:gd name="connsiteX124" fmla="*/ 270164 w 654869"/>
              <a:gd name="connsiteY124" fmla="*/ 883227 h 1601787"/>
              <a:gd name="connsiteX125" fmla="*/ 259773 w 654869"/>
              <a:gd name="connsiteY125" fmla="*/ 935182 h 1601787"/>
              <a:gd name="connsiteX126" fmla="*/ 228600 w 654869"/>
              <a:gd name="connsiteY126" fmla="*/ 955963 h 1601787"/>
              <a:gd name="connsiteX127" fmla="*/ 197427 w 654869"/>
              <a:gd name="connsiteY127" fmla="*/ 987136 h 1601787"/>
              <a:gd name="connsiteX128" fmla="*/ 207818 w 654869"/>
              <a:gd name="connsiteY128" fmla="*/ 1039091 h 1601787"/>
              <a:gd name="connsiteX129" fmla="*/ 238991 w 654869"/>
              <a:gd name="connsiteY129" fmla="*/ 1049482 h 1601787"/>
              <a:gd name="connsiteX130" fmla="*/ 374073 w 654869"/>
              <a:gd name="connsiteY130" fmla="*/ 1059872 h 1601787"/>
              <a:gd name="connsiteX131" fmla="*/ 280555 w 654869"/>
              <a:gd name="connsiteY131" fmla="*/ 1049482 h 1601787"/>
              <a:gd name="connsiteX132" fmla="*/ 290945 w 654869"/>
              <a:gd name="connsiteY132" fmla="*/ 976745 h 1601787"/>
              <a:gd name="connsiteX133" fmla="*/ 322118 w 654869"/>
              <a:gd name="connsiteY133" fmla="*/ 997527 h 1601787"/>
              <a:gd name="connsiteX134" fmla="*/ 332509 w 654869"/>
              <a:gd name="connsiteY134" fmla="*/ 1049482 h 1601787"/>
              <a:gd name="connsiteX135" fmla="*/ 176645 w 654869"/>
              <a:gd name="connsiteY135" fmla="*/ 1091045 h 1601787"/>
              <a:gd name="connsiteX136" fmla="*/ 187036 w 654869"/>
              <a:gd name="connsiteY136" fmla="*/ 1132609 h 1601787"/>
              <a:gd name="connsiteX137" fmla="*/ 249382 w 654869"/>
              <a:gd name="connsiteY137" fmla="*/ 1163782 h 1601787"/>
              <a:gd name="connsiteX138" fmla="*/ 311727 w 654869"/>
              <a:gd name="connsiteY138" fmla="*/ 1122218 h 1601787"/>
              <a:gd name="connsiteX139" fmla="*/ 280555 w 654869"/>
              <a:gd name="connsiteY139" fmla="*/ 1101436 h 1601787"/>
              <a:gd name="connsiteX140" fmla="*/ 176645 w 654869"/>
              <a:gd name="connsiteY140" fmla="*/ 1091045 h 1601787"/>
              <a:gd name="connsiteX141" fmla="*/ 187036 w 654869"/>
              <a:gd name="connsiteY141" fmla="*/ 1049482 h 1601787"/>
              <a:gd name="connsiteX142" fmla="*/ 290945 w 654869"/>
              <a:gd name="connsiteY142" fmla="*/ 1070263 h 1601787"/>
              <a:gd name="connsiteX143" fmla="*/ 259773 w 654869"/>
              <a:gd name="connsiteY143" fmla="*/ 1080654 h 1601787"/>
              <a:gd name="connsiteX144" fmla="*/ 228600 w 654869"/>
              <a:gd name="connsiteY144" fmla="*/ 1070263 h 1601787"/>
              <a:gd name="connsiteX145" fmla="*/ 145473 w 654869"/>
              <a:gd name="connsiteY145" fmla="*/ 1080654 h 1601787"/>
              <a:gd name="connsiteX146" fmla="*/ 114300 w 654869"/>
              <a:gd name="connsiteY146" fmla="*/ 1091045 h 1601787"/>
              <a:gd name="connsiteX147" fmla="*/ 103909 w 654869"/>
              <a:gd name="connsiteY147" fmla="*/ 1122218 h 1601787"/>
              <a:gd name="connsiteX148" fmla="*/ 114300 w 654869"/>
              <a:gd name="connsiteY148" fmla="*/ 1163782 h 1601787"/>
              <a:gd name="connsiteX149" fmla="*/ 218209 w 654869"/>
              <a:gd name="connsiteY149" fmla="*/ 1163782 h 1601787"/>
              <a:gd name="connsiteX150" fmla="*/ 228600 w 654869"/>
              <a:gd name="connsiteY150" fmla="*/ 1132609 h 1601787"/>
              <a:gd name="connsiteX151" fmla="*/ 135082 w 654869"/>
              <a:gd name="connsiteY151" fmla="*/ 1111827 h 1601787"/>
              <a:gd name="connsiteX152" fmla="*/ 145473 w 654869"/>
              <a:gd name="connsiteY152" fmla="*/ 1184563 h 1601787"/>
              <a:gd name="connsiteX153" fmla="*/ 176645 w 654869"/>
              <a:gd name="connsiteY153" fmla="*/ 1205345 h 1601787"/>
              <a:gd name="connsiteX154" fmla="*/ 322118 w 654869"/>
              <a:gd name="connsiteY154" fmla="*/ 1194954 h 1601787"/>
              <a:gd name="connsiteX155" fmla="*/ 311727 w 654869"/>
              <a:gd name="connsiteY155" fmla="*/ 1143000 h 1601787"/>
              <a:gd name="connsiteX156" fmla="*/ 280555 w 654869"/>
              <a:gd name="connsiteY156" fmla="*/ 1132609 h 1601787"/>
              <a:gd name="connsiteX157" fmla="*/ 176645 w 654869"/>
              <a:gd name="connsiteY157" fmla="*/ 1143000 h 1601787"/>
              <a:gd name="connsiteX158" fmla="*/ 166255 w 654869"/>
              <a:gd name="connsiteY158" fmla="*/ 1174172 h 1601787"/>
              <a:gd name="connsiteX159" fmla="*/ 187036 w 654869"/>
              <a:gd name="connsiteY159" fmla="*/ 1257300 h 1601787"/>
              <a:gd name="connsiteX160" fmla="*/ 145473 w 654869"/>
              <a:gd name="connsiteY160" fmla="*/ 1298863 h 1601787"/>
              <a:gd name="connsiteX161" fmla="*/ 124691 w 654869"/>
              <a:gd name="connsiteY161" fmla="*/ 1267691 h 1601787"/>
              <a:gd name="connsiteX162" fmla="*/ 176645 w 654869"/>
              <a:gd name="connsiteY162" fmla="*/ 1143000 h 1601787"/>
              <a:gd name="connsiteX163" fmla="*/ 207818 w 654869"/>
              <a:gd name="connsiteY163" fmla="*/ 1132609 h 1601787"/>
              <a:gd name="connsiteX164" fmla="*/ 207818 w 654869"/>
              <a:gd name="connsiteY164" fmla="*/ 1226127 h 1601787"/>
              <a:gd name="connsiteX165" fmla="*/ 145473 w 654869"/>
              <a:gd name="connsiteY165" fmla="*/ 1215736 h 1601787"/>
              <a:gd name="connsiteX166" fmla="*/ 166255 w 654869"/>
              <a:gd name="connsiteY166" fmla="*/ 1163782 h 1601787"/>
              <a:gd name="connsiteX167" fmla="*/ 228600 w 654869"/>
              <a:gd name="connsiteY167" fmla="*/ 1132609 h 1601787"/>
              <a:gd name="connsiteX168" fmla="*/ 301336 w 654869"/>
              <a:gd name="connsiteY168" fmla="*/ 1101436 h 1601787"/>
              <a:gd name="connsiteX169" fmla="*/ 301336 w 654869"/>
              <a:gd name="connsiteY169" fmla="*/ 1205345 h 1601787"/>
              <a:gd name="connsiteX170" fmla="*/ 270164 w 654869"/>
              <a:gd name="connsiteY170" fmla="*/ 1236518 h 1601787"/>
              <a:gd name="connsiteX171" fmla="*/ 238991 w 654869"/>
              <a:gd name="connsiteY171" fmla="*/ 1257300 h 1601787"/>
              <a:gd name="connsiteX172" fmla="*/ 176645 w 654869"/>
              <a:gd name="connsiteY172" fmla="*/ 1278082 h 1601787"/>
              <a:gd name="connsiteX173" fmla="*/ 145473 w 654869"/>
              <a:gd name="connsiteY173" fmla="*/ 1267691 h 1601787"/>
              <a:gd name="connsiteX174" fmla="*/ 187036 w 654869"/>
              <a:gd name="connsiteY174" fmla="*/ 1226127 h 1601787"/>
              <a:gd name="connsiteX175" fmla="*/ 228600 w 654869"/>
              <a:gd name="connsiteY175" fmla="*/ 1236518 h 1601787"/>
              <a:gd name="connsiteX176" fmla="*/ 187036 w 654869"/>
              <a:gd name="connsiteY176" fmla="*/ 1330036 h 1601787"/>
              <a:gd name="connsiteX177" fmla="*/ 62345 w 654869"/>
              <a:gd name="connsiteY177" fmla="*/ 1309254 h 1601787"/>
              <a:gd name="connsiteX178" fmla="*/ 72736 w 654869"/>
              <a:gd name="connsiteY178" fmla="*/ 1257300 h 1601787"/>
              <a:gd name="connsiteX179" fmla="*/ 114300 w 654869"/>
              <a:gd name="connsiteY179" fmla="*/ 1226127 h 1601787"/>
              <a:gd name="connsiteX180" fmla="*/ 176645 w 654869"/>
              <a:gd name="connsiteY180" fmla="*/ 1205345 h 1601787"/>
              <a:gd name="connsiteX181" fmla="*/ 166255 w 654869"/>
              <a:gd name="connsiteY181" fmla="*/ 1246909 h 1601787"/>
              <a:gd name="connsiteX182" fmla="*/ 135082 w 654869"/>
              <a:gd name="connsiteY182" fmla="*/ 1257300 h 1601787"/>
              <a:gd name="connsiteX183" fmla="*/ 51955 w 654869"/>
              <a:gd name="connsiteY183" fmla="*/ 1246909 h 1601787"/>
              <a:gd name="connsiteX184" fmla="*/ 72736 w 654869"/>
              <a:gd name="connsiteY184" fmla="*/ 1278082 h 1601787"/>
              <a:gd name="connsiteX185" fmla="*/ 187036 w 654869"/>
              <a:gd name="connsiteY185" fmla="*/ 1288472 h 1601787"/>
              <a:gd name="connsiteX186" fmla="*/ 176645 w 654869"/>
              <a:gd name="connsiteY186" fmla="*/ 1215736 h 1601787"/>
              <a:gd name="connsiteX187" fmla="*/ 93518 w 654869"/>
              <a:gd name="connsiteY187" fmla="*/ 1215736 h 1601787"/>
              <a:gd name="connsiteX188" fmla="*/ 103909 w 654869"/>
              <a:gd name="connsiteY188" fmla="*/ 1402772 h 1601787"/>
              <a:gd name="connsiteX189" fmla="*/ 135082 w 654869"/>
              <a:gd name="connsiteY189" fmla="*/ 1433945 h 1601787"/>
              <a:gd name="connsiteX190" fmla="*/ 249382 w 654869"/>
              <a:gd name="connsiteY190" fmla="*/ 1413163 h 1601787"/>
              <a:gd name="connsiteX191" fmla="*/ 270164 w 654869"/>
              <a:gd name="connsiteY191" fmla="*/ 1319645 h 1601787"/>
              <a:gd name="connsiteX192" fmla="*/ 238991 w 654869"/>
              <a:gd name="connsiteY192" fmla="*/ 1309254 h 1601787"/>
              <a:gd name="connsiteX193" fmla="*/ 135082 w 654869"/>
              <a:gd name="connsiteY193" fmla="*/ 1319645 h 1601787"/>
              <a:gd name="connsiteX194" fmla="*/ 124691 w 654869"/>
              <a:gd name="connsiteY194" fmla="*/ 1350818 h 1601787"/>
              <a:gd name="connsiteX195" fmla="*/ 135082 w 654869"/>
              <a:gd name="connsiteY195" fmla="*/ 1444336 h 1601787"/>
              <a:gd name="connsiteX196" fmla="*/ 197427 w 654869"/>
              <a:gd name="connsiteY196" fmla="*/ 1413163 h 1601787"/>
              <a:gd name="connsiteX197" fmla="*/ 207818 w 654869"/>
              <a:gd name="connsiteY197" fmla="*/ 1381991 h 1601787"/>
              <a:gd name="connsiteX198" fmla="*/ 176645 w 654869"/>
              <a:gd name="connsiteY198" fmla="*/ 1350818 h 1601787"/>
              <a:gd name="connsiteX199" fmla="*/ 0 w 654869"/>
              <a:gd name="connsiteY199" fmla="*/ 1350818 h 1601787"/>
              <a:gd name="connsiteX200" fmla="*/ 10391 w 654869"/>
              <a:gd name="connsiteY200" fmla="*/ 1433945 h 1601787"/>
              <a:gd name="connsiteX201" fmla="*/ 31173 w 654869"/>
              <a:gd name="connsiteY201" fmla="*/ 1465118 h 1601787"/>
              <a:gd name="connsiteX202" fmla="*/ 103909 w 654869"/>
              <a:gd name="connsiteY202" fmla="*/ 1454727 h 1601787"/>
              <a:gd name="connsiteX203" fmla="*/ 103909 w 654869"/>
              <a:gd name="connsiteY203" fmla="*/ 1381991 h 1601787"/>
              <a:gd name="connsiteX204" fmla="*/ 62345 w 654869"/>
              <a:gd name="connsiteY204" fmla="*/ 1392382 h 1601787"/>
              <a:gd name="connsiteX205" fmla="*/ 41564 w 654869"/>
              <a:gd name="connsiteY205" fmla="*/ 1423554 h 1601787"/>
              <a:gd name="connsiteX206" fmla="*/ 72736 w 654869"/>
              <a:gd name="connsiteY206" fmla="*/ 1485900 h 1601787"/>
              <a:gd name="connsiteX207" fmla="*/ 155864 w 654869"/>
              <a:gd name="connsiteY207" fmla="*/ 1506682 h 1601787"/>
              <a:gd name="connsiteX208" fmla="*/ 207818 w 654869"/>
              <a:gd name="connsiteY208" fmla="*/ 1496291 h 1601787"/>
              <a:gd name="connsiteX209" fmla="*/ 218209 w 654869"/>
              <a:gd name="connsiteY209" fmla="*/ 1413163 h 1601787"/>
              <a:gd name="connsiteX210" fmla="*/ 176645 w 654869"/>
              <a:gd name="connsiteY210" fmla="*/ 1381991 h 1601787"/>
              <a:gd name="connsiteX211" fmla="*/ 83127 w 654869"/>
              <a:gd name="connsiteY211" fmla="*/ 1392382 h 1601787"/>
              <a:gd name="connsiteX212" fmla="*/ 124691 w 654869"/>
              <a:gd name="connsiteY212" fmla="*/ 1496291 h 1601787"/>
              <a:gd name="connsiteX213" fmla="*/ 124691 w 654869"/>
              <a:gd name="connsiteY213" fmla="*/ 1402772 h 1601787"/>
              <a:gd name="connsiteX214" fmla="*/ 51955 w 654869"/>
              <a:gd name="connsiteY214" fmla="*/ 1413163 h 1601787"/>
              <a:gd name="connsiteX215" fmla="*/ 51955 w 654869"/>
              <a:gd name="connsiteY215" fmla="*/ 1527463 h 1601787"/>
              <a:gd name="connsiteX216" fmla="*/ 72736 w 654869"/>
              <a:gd name="connsiteY216" fmla="*/ 1558636 h 1601787"/>
              <a:gd name="connsiteX217" fmla="*/ 114300 w 654869"/>
              <a:gd name="connsiteY217" fmla="*/ 1548245 h 1601787"/>
              <a:gd name="connsiteX218" fmla="*/ 103909 w 654869"/>
              <a:gd name="connsiteY218" fmla="*/ 1485900 h 1601787"/>
              <a:gd name="connsiteX219" fmla="*/ 114300 w 654869"/>
              <a:gd name="connsiteY219" fmla="*/ 1589809 h 1601787"/>
              <a:gd name="connsiteX220" fmla="*/ 145473 w 654869"/>
              <a:gd name="connsiteY220" fmla="*/ 1579418 h 1601787"/>
              <a:gd name="connsiteX221" fmla="*/ 166255 w 654869"/>
              <a:gd name="connsiteY221" fmla="*/ 1465118 h 1601787"/>
              <a:gd name="connsiteX222" fmla="*/ 103909 w 654869"/>
              <a:gd name="connsiteY222" fmla="*/ 1475509 h 1601787"/>
              <a:gd name="connsiteX223" fmla="*/ 114300 w 654869"/>
              <a:gd name="connsiteY223" fmla="*/ 1537854 h 1601787"/>
              <a:gd name="connsiteX224" fmla="*/ 228600 w 654869"/>
              <a:gd name="connsiteY224" fmla="*/ 1527463 h 1601787"/>
              <a:gd name="connsiteX225" fmla="*/ 228600 w 654869"/>
              <a:gd name="connsiteY225" fmla="*/ 1537854 h 1601787"/>
              <a:gd name="connsiteX226" fmla="*/ 197427 w 654869"/>
              <a:gd name="connsiteY226" fmla="*/ 1548245 h 1601787"/>
              <a:gd name="connsiteX227" fmla="*/ 93518 w 654869"/>
              <a:gd name="connsiteY227" fmla="*/ 1527463 h 1601787"/>
              <a:gd name="connsiteX228" fmla="*/ 83127 w 654869"/>
              <a:gd name="connsiteY228" fmla="*/ 1496291 h 1601787"/>
              <a:gd name="connsiteX229" fmla="*/ 72736 w 654869"/>
              <a:gd name="connsiteY229" fmla="*/ 1454727 h 1601787"/>
              <a:gd name="connsiteX230" fmla="*/ 41564 w 654869"/>
              <a:gd name="connsiteY230" fmla="*/ 1444336 h 1601787"/>
              <a:gd name="connsiteX231" fmla="*/ 41564 w 654869"/>
              <a:gd name="connsiteY231" fmla="*/ 1589809 h 1601787"/>
              <a:gd name="connsiteX232" fmla="*/ 135082 w 654869"/>
              <a:gd name="connsiteY232" fmla="*/ 1579418 h 1601787"/>
              <a:gd name="connsiteX233" fmla="*/ 145473 w 654869"/>
              <a:gd name="connsiteY233" fmla="*/ 1485900 h 1601787"/>
              <a:gd name="connsiteX234" fmla="*/ 93518 w 654869"/>
              <a:gd name="connsiteY234" fmla="*/ 1496291 h 1601787"/>
              <a:gd name="connsiteX235" fmla="*/ 103909 w 654869"/>
              <a:gd name="connsiteY235" fmla="*/ 1569027 h 1601787"/>
              <a:gd name="connsiteX236" fmla="*/ 114300 w 654869"/>
              <a:gd name="connsiteY236" fmla="*/ 1600200 h 1601787"/>
              <a:gd name="connsiteX237" fmla="*/ 197427 w 654869"/>
              <a:gd name="connsiteY237" fmla="*/ 1589809 h 1601787"/>
              <a:gd name="connsiteX238" fmla="*/ 228600 w 654869"/>
              <a:gd name="connsiteY238" fmla="*/ 1579418 h 1601787"/>
              <a:gd name="connsiteX239" fmla="*/ 249382 w 654869"/>
              <a:gd name="connsiteY239" fmla="*/ 1475509 h 1601787"/>
              <a:gd name="connsiteX240" fmla="*/ 166255 w 654869"/>
              <a:gd name="connsiteY240" fmla="*/ 1444336 h 1601787"/>
              <a:gd name="connsiteX241" fmla="*/ 145473 w 654869"/>
              <a:gd name="connsiteY241" fmla="*/ 1413163 h 1601787"/>
              <a:gd name="connsiteX242" fmla="*/ 135082 w 654869"/>
              <a:gd name="connsiteY242" fmla="*/ 1319645 h 160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4869" h="1601787">
                <a:moveTo>
                  <a:pt x="426027" y="0"/>
                </a:moveTo>
                <a:cubicBezTo>
                  <a:pt x="408709" y="6927"/>
                  <a:pt x="390756" y="12441"/>
                  <a:pt x="374073" y="20782"/>
                </a:cubicBezTo>
                <a:cubicBezTo>
                  <a:pt x="293505" y="61066"/>
                  <a:pt x="390077" y="25837"/>
                  <a:pt x="311727" y="51954"/>
                </a:cubicBezTo>
                <a:cubicBezTo>
                  <a:pt x="322118" y="55418"/>
                  <a:pt x="331947" y="62345"/>
                  <a:pt x="342900" y="62345"/>
                </a:cubicBezTo>
                <a:cubicBezTo>
                  <a:pt x="367978" y="62345"/>
                  <a:pt x="434939" y="38593"/>
                  <a:pt x="363682" y="62345"/>
                </a:cubicBezTo>
                <a:cubicBezTo>
                  <a:pt x="367146" y="76200"/>
                  <a:pt x="360525" y="99393"/>
                  <a:pt x="374073" y="103909"/>
                </a:cubicBezTo>
                <a:cubicBezTo>
                  <a:pt x="400565" y="112740"/>
                  <a:pt x="441710" y="116753"/>
                  <a:pt x="457200" y="93518"/>
                </a:cubicBezTo>
                <a:cubicBezTo>
                  <a:pt x="469351" y="75291"/>
                  <a:pt x="394855" y="72736"/>
                  <a:pt x="394855" y="72736"/>
                </a:cubicBezTo>
                <a:cubicBezTo>
                  <a:pt x="371268" y="80598"/>
                  <a:pt x="347600" y="81399"/>
                  <a:pt x="342900" y="114300"/>
                </a:cubicBezTo>
                <a:cubicBezTo>
                  <a:pt x="340880" y="128437"/>
                  <a:pt x="349827" y="142009"/>
                  <a:pt x="353291" y="155863"/>
                </a:cubicBezTo>
                <a:cubicBezTo>
                  <a:pt x="328692" y="164063"/>
                  <a:pt x="282353" y="168053"/>
                  <a:pt x="332509" y="218209"/>
                </a:cubicBezTo>
                <a:cubicBezTo>
                  <a:pt x="340254" y="225954"/>
                  <a:pt x="332368" y="190045"/>
                  <a:pt x="342900" y="187036"/>
                </a:cubicBezTo>
                <a:cubicBezTo>
                  <a:pt x="386323" y="174629"/>
                  <a:pt x="432955" y="180109"/>
                  <a:pt x="477982" y="176645"/>
                </a:cubicBezTo>
                <a:cubicBezTo>
                  <a:pt x="488373" y="169718"/>
                  <a:pt x="504517" y="167458"/>
                  <a:pt x="509155" y="155863"/>
                </a:cubicBezTo>
                <a:cubicBezTo>
                  <a:pt x="513223" y="145694"/>
                  <a:pt x="509390" y="127347"/>
                  <a:pt x="498764" y="124691"/>
                </a:cubicBezTo>
                <a:cubicBezTo>
                  <a:pt x="475003" y="118751"/>
                  <a:pt x="450273" y="131618"/>
                  <a:pt x="426027" y="135082"/>
                </a:cubicBezTo>
                <a:cubicBezTo>
                  <a:pt x="422563" y="145473"/>
                  <a:pt x="423381" y="158509"/>
                  <a:pt x="415636" y="166254"/>
                </a:cubicBezTo>
                <a:cubicBezTo>
                  <a:pt x="376878" y="205012"/>
                  <a:pt x="374033" y="134921"/>
                  <a:pt x="394855" y="218209"/>
                </a:cubicBezTo>
                <a:cubicBezTo>
                  <a:pt x="441103" y="213070"/>
                  <a:pt x="498764" y="235316"/>
                  <a:pt x="498764" y="176645"/>
                </a:cubicBezTo>
                <a:cubicBezTo>
                  <a:pt x="498764" y="158984"/>
                  <a:pt x="491837" y="142009"/>
                  <a:pt x="488373" y="124691"/>
                </a:cubicBezTo>
                <a:cubicBezTo>
                  <a:pt x="460212" y="130323"/>
                  <a:pt x="425629" y="130382"/>
                  <a:pt x="405245" y="155863"/>
                </a:cubicBezTo>
                <a:cubicBezTo>
                  <a:pt x="398403" y="164416"/>
                  <a:pt x="398318" y="176645"/>
                  <a:pt x="394855" y="187036"/>
                </a:cubicBezTo>
                <a:cubicBezTo>
                  <a:pt x="399046" y="216378"/>
                  <a:pt x="388928" y="274618"/>
                  <a:pt x="436418" y="280554"/>
                </a:cubicBezTo>
                <a:cubicBezTo>
                  <a:pt x="453943" y="282745"/>
                  <a:pt x="471055" y="273627"/>
                  <a:pt x="488373" y="270163"/>
                </a:cubicBezTo>
                <a:cubicBezTo>
                  <a:pt x="493347" y="266847"/>
                  <a:pt x="573611" y="228231"/>
                  <a:pt x="498764" y="207818"/>
                </a:cubicBezTo>
                <a:cubicBezTo>
                  <a:pt x="468504" y="199565"/>
                  <a:pt x="436418" y="214745"/>
                  <a:pt x="405245" y="218209"/>
                </a:cubicBezTo>
                <a:cubicBezTo>
                  <a:pt x="394854" y="225136"/>
                  <a:pt x="377102" y="226876"/>
                  <a:pt x="374073" y="238991"/>
                </a:cubicBezTo>
                <a:cubicBezTo>
                  <a:pt x="359852" y="295877"/>
                  <a:pt x="382740" y="300187"/>
                  <a:pt x="415636" y="322118"/>
                </a:cubicBezTo>
                <a:cubicBezTo>
                  <a:pt x="439882" y="318654"/>
                  <a:pt x="464914" y="318765"/>
                  <a:pt x="488373" y="311727"/>
                </a:cubicBezTo>
                <a:cubicBezTo>
                  <a:pt x="500334" y="308139"/>
                  <a:pt x="511744" y="300697"/>
                  <a:pt x="519545" y="290945"/>
                </a:cubicBezTo>
                <a:cubicBezTo>
                  <a:pt x="526387" y="282392"/>
                  <a:pt x="540628" y="262148"/>
                  <a:pt x="529936" y="259772"/>
                </a:cubicBezTo>
                <a:cubicBezTo>
                  <a:pt x="495956" y="252221"/>
                  <a:pt x="460663" y="266699"/>
                  <a:pt x="426027" y="270163"/>
                </a:cubicBezTo>
                <a:cubicBezTo>
                  <a:pt x="415636" y="277090"/>
                  <a:pt x="396621" y="278582"/>
                  <a:pt x="394855" y="290945"/>
                </a:cubicBezTo>
                <a:cubicBezTo>
                  <a:pt x="376877" y="416792"/>
                  <a:pt x="373366" y="405010"/>
                  <a:pt x="436418" y="426027"/>
                </a:cubicBezTo>
                <a:cubicBezTo>
                  <a:pt x="453736" y="422563"/>
                  <a:pt x="471239" y="419920"/>
                  <a:pt x="488373" y="415636"/>
                </a:cubicBezTo>
                <a:cubicBezTo>
                  <a:pt x="498999" y="412980"/>
                  <a:pt x="511800" y="412990"/>
                  <a:pt x="519545" y="405245"/>
                </a:cubicBezTo>
                <a:cubicBezTo>
                  <a:pt x="527290" y="397500"/>
                  <a:pt x="526472" y="384463"/>
                  <a:pt x="529936" y="374072"/>
                </a:cubicBezTo>
                <a:cubicBezTo>
                  <a:pt x="507644" y="359211"/>
                  <a:pt x="466525" y="321533"/>
                  <a:pt x="436418" y="363682"/>
                </a:cubicBezTo>
                <a:cubicBezTo>
                  <a:pt x="424172" y="380826"/>
                  <a:pt x="443345" y="405245"/>
                  <a:pt x="446809" y="426027"/>
                </a:cubicBezTo>
                <a:cubicBezTo>
                  <a:pt x="471054" y="422563"/>
                  <a:pt x="499952" y="430331"/>
                  <a:pt x="519545" y="415636"/>
                </a:cubicBezTo>
                <a:cubicBezTo>
                  <a:pt x="529536" y="408143"/>
                  <a:pt x="500765" y="396403"/>
                  <a:pt x="488373" y="394854"/>
                </a:cubicBezTo>
                <a:cubicBezTo>
                  <a:pt x="470848" y="392663"/>
                  <a:pt x="453736" y="401781"/>
                  <a:pt x="436418" y="405245"/>
                </a:cubicBezTo>
                <a:cubicBezTo>
                  <a:pt x="432954" y="415636"/>
                  <a:pt x="424668" y="425550"/>
                  <a:pt x="426027" y="436418"/>
                </a:cubicBezTo>
                <a:cubicBezTo>
                  <a:pt x="438009" y="532269"/>
                  <a:pt x="490129" y="485040"/>
                  <a:pt x="581891" y="477982"/>
                </a:cubicBezTo>
                <a:cubicBezTo>
                  <a:pt x="578427" y="467591"/>
                  <a:pt x="582304" y="448610"/>
                  <a:pt x="571500" y="446809"/>
                </a:cubicBezTo>
                <a:cubicBezTo>
                  <a:pt x="464350" y="428951"/>
                  <a:pt x="472028" y="434959"/>
                  <a:pt x="436418" y="488372"/>
                </a:cubicBezTo>
                <a:cubicBezTo>
                  <a:pt x="495516" y="508071"/>
                  <a:pt x="501008" y="514450"/>
                  <a:pt x="592282" y="488372"/>
                </a:cubicBezTo>
                <a:cubicBezTo>
                  <a:pt x="604290" y="484941"/>
                  <a:pt x="606137" y="467591"/>
                  <a:pt x="613064" y="457200"/>
                </a:cubicBezTo>
                <a:cubicBezTo>
                  <a:pt x="609600" y="446809"/>
                  <a:pt x="613299" y="428684"/>
                  <a:pt x="602673" y="426027"/>
                </a:cubicBezTo>
                <a:cubicBezTo>
                  <a:pt x="575381" y="419204"/>
                  <a:pt x="527999" y="437064"/>
                  <a:pt x="498764" y="446809"/>
                </a:cubicBezTo>
                <a:cubicBezTo>
                  <a:pt x="502593" y="477441"/>
                  <a:pt x="489548" y="543464"/>
                  <a:pt x="540327" y="550718"/>
                </a:cubicBezTo>
                <a:cubicBezTo>
                  <a:pt x="554465" y="552738"/>
                  <a:pt x="568036" y="543791"/>
                  <a:pt x="581891" y="540327"/>
                </a:cubicBezTo>
                <a:cubicBezTo>
                  <a:pt x="578427" y="509154"/>
                  <a:pt x="596866" y="465257"/>
                  <a:pt x="571500" y="446809"/>
                </a:cubicBezTo>
                <a:cubicBezTo>
                  <a:pt x="482175" y="381845"/>
                  <a:pt x="470581" y="448231"/>
                  <a:pt x="457200" y="488372"/>
                </a:cubicBezTo>
                <a:cubicBezTo>
                  <a:pt x="460829" y="521032"/>
                  <a:pt x="444735" y="593667"/>
                  <a:pt x="498764" y="602672"/>
                </a:cubicBezTo>
                <a:cubicBezTo>
                  <a:pt x="509568" y="604473"/>
                  <a:pt x="519545" y="595745"/>
                  <a:pt x="529936" y="592282"/>
                </a:cubicBezTo>
                <a:cubicBezTo>
                  <a:pt x="540443" y="576521"/>
                  <a:pt x="561109" y="551446"/>
                  <a:pt x="561109" y="529936"/>
                </a:cubicBezTo>
                <a:cubicBezTo>
                  <a:pt x="561109" y="518983"/>
                  <a:pt x="554182" y="509154"/>
                  <a:pt x="550718" y="498763"/>
                </a:cubicBezTo>
                <a:cubicBezTo>
                  <a:pt x="523009" y="502227"/>
                  <a:pt x="492001" y="495592"/>
                  <a:pt x="467591" y="509154"/>
                </a:cubicBezTo>
                <a:cubicBezTo>
                  <a:pt x="455107" y="516090"/>
                  <a:pt x="455623" y="536524"/>
                  <a:pt x="457200" y="550718"/>
                </a:cubicBezTo>
                <a:cubicBezTo>
                  <a:pt x="463412" y="606629"/>
                  <a:pt x="471232" y="600422"/>
                  <a:pt x="509155" y="613063"/>
                </a:cubicBezTo>
                <a:cubicBezTo>
                  <a:pt x="519546" y="609599"/>
                  <a:pt x="531214" y="608747"/>
                  <a:pt x="540327" y="602672"/>
                </a:cubicBezTo>
                <a:cubicBezTo>
                  <a:pt x="575833" y="579001"/>
                  <a:pt x="589063" y="553881"/>
                  <a:pt x="561109" y="509154"/>
                </a:cubicBezTo>
                <a:cubicBezTo>
                  <a:pt x="552899" y="496019"/>
                  <a:pt x="533400" y="495299"/>
                  <a:pt x="519545" y="488372"/>
                </a:cubicBezTo>
                <a:cubicBezTo>
                  <a:pt x="505691" y="491836"/>
                  <a:pt x="489864" y="490841"/>
                  <a:pt x="477982" y="498763"/>
                </a:cubicBezTo>
                <a:cubicBezTo>
                  <a:pt x="467591" y="505690"/>
                  <a:pt x="458237" y="517491"/>
                  <a:pt x="457200" y="529936"/>
                </a:cubicBezTo>
                <a:cubicBezTo>
                  <a:pt x="450661" y="608402"/>
                  <a:pt x="457483" y="608292"/>
                  <a:pt x="488373" y="654627"/>
                </a:cubicBezTo>
                <a:cubicBezTo>
                  <a:pt x="529937" y="651163"/>
                  <a:pt x="572961" y="655694"/>
                  <a:pt x="613064" y="644236"/>
                </a:cubicBezTo>
                <a:cubicBezTo>
                  <a:pt x="625072" y="640805"/>
                  <a:pt x="633845" y="625551"/>
                  <a:pt x="633845" y="613063"/>
                </a:cubicBezTo>
                <a:cubicBezTo>
                  <a:pt x="633845" y="581130"/>
                  <a:pt x="619991" y="550718"/>
                  <a:pt x="613064" y="519545"/>
                </a:cubicBezTo>
                <a:cubicBezTo>
                  <a:pt x="536023" y="545225"/>
                  <a:pt x="570311" y="530530"/>
                  <a:pt x="509155" y="561109"/>
                </a:cubicBezTo>
                <a:cubicBezTo>
                  <a:pt x="483857" y="637002"/>
                  <a:pt x="483060" y="602202"/>
                  <a:pt x="498764" y="665018"/>
                </a:cubicBezTo>
                <a:cubicBezTo>
                  <a:pt x="512618" y="661554"/>
                  <a:pt x="526324" y="657428"/>
                  <a:pt x="540327" y="654627"/>
                </a:cubicBezTo>
                <a:cubicBezTo>
                  <a:pt x="560987" y="650495"/>
                  <a:pt x="582493" y="650290"/>
                  <a:pt x="602673" y="644236"/>
                </a:cubicBezTo>
                <a:cubicBezTo>
                  <a:pt x="617509" y="639785"/>
                  <a:pt x="630382" y="630381"/>
                  <a:pt x="644236" y="623454"/>
                </a:cubicBezTo>
                <a:cubicBezTo>
                  <a:pt x="647700" y="613063"/>
                  <a:pt x="656428" y="603086"/>
                  <a:pt x="654627" y="592282"/>
                </a:cubicBezTo>
                <a:cubicBezTo>
                  <a:pt x="644111" y="529189"/>
                  <a:pt x="563837" y="568110"/>
                  <a:pt x="529936" y="571500"/>
                </a:cubicBezTo>
                <a:cubicBezTo>
                  <a:pt x="455708" y="620985"/>
                  <a:pt x="473649" y="588832"/>
                  <a:pt x="457200" y="654627"/>
                </a:cubicBezTo>
                <a:cubicBezTo>
                  <a:pt x="464127" y="682336"/>
                  <a:pt x="456487" y="718946"/>
                  <a:pt x="477982" y="737754"/>
                </a:cubicBezTo>
                <a:cubicBezTo>
                  <a:pt x="493838" y="751628"/>
                  <a:pt x="526839" y="743548"/>
                  <a:pt x="540327" y="727363"/>
                </a:cubicBezTo>
                <a:cubicBezTo>
                  <a:pt x="575873" y="684708"/>
                  <a:pt x="502779" y="661830"/>
                  <a:pt x="488373" y="654627"/>
                </a:cubicBezTo>
                <a:cubicBezTo>
                  <a:pt x="464127" y="658091"/>
                  <a:pt x="437542" y="654065"/>
                  <a:pt x="415636" y="665018"/>
                </a:cubicBezTo>
                <a:cubicBezTo>
                  <a:pt x="392398" y="676637"/>
                  <a:pt x="414806" y="743996"/>
                  <a:pt x="415636" y="748145"/>
                </a:cubicBezTo>
                <a:cubicBezTo>
                  <a:pt x="436418" y="744681"/>
                  <a:pt x="463084" y="752652"/>
                  <a:pt x="477982" y="737754"/>
                </a:cubicBezTo>
                <a:cubicBezTo>
                  <a:pt x="513862" y="701874"/>
                  <a:pt x="443612" y="688198"/>
                  <a:pt x="436418" y="685800"/>
                </a:cubicBezTo>
                <a:cubicBezTo>
                  <a:pt x="419100" y="689264"/>
                  <a:pt x="399798" y="687429"/>
                  <a:pt x="384464" y="696191"/>
                </a:cubicBezTo>
                <a:cubicBezTo>
                  <a:pt x="351744" y="714888"/>
                  <a:pt x="362052" y="765666"/>
                  <a:pt x="374073" y="789709"/>
                </a:cubicBezTo>
                <a:cubicBezTo>
                  <a:pt x="379658" y="800879"/>
                  <a:pt x="394854" y="803564"/>
                  <a:pt x="405245" y="810491"/>
                </a:cubicBezTo>
                <a:cubicBezTo>
                  <a:pt x="419100" y="807027"/>
                  <a:pt x="441183" y="813226"/>
                  <a:pt x="446809" y="800100"/>
                </a:cubicBezTo>
                <a:cubicBezTo>
                  <a:pt x="485416" y="710017"/>
                  <a:pt x="429997" y="739894"/>
                  <a:pt x="405245" y="748145"/>
                </a:cubicBezTo>
                <a:cubicBezTo>
                  <a:pt x="407274" y="758290"/>
                  <a:pt x="408586" y="828527"/>
                  <a:pt x="446809" y="820882"/>
                </a:cubicBezTo>
                <a:cubicBezTo>
                  <a:pt x="459055" y="818433"/>
                  <a:pt x="460664" y="800100"/>
                  <a:pt x="467591" y="789709"/>
                </a:cubicBezTo>
                <a:cubicBezTo>
                  <a:pt x="457200" y="782782"/>
                  <a:pt x="448810" y="770476"/>
                  <a:pt x="436418" y="768927"/>
                </a:cubicBezTo>
                <a:cubicBezTo>
                  <a:pt x="418180" y="766647"/>
                  <a:pt x="373647" y="782924"/>
                  <a:pt x="353291" y="789709"/>
                </a:cubicBezTo>
                <a:cubicBezTo>
                  <a:pt x="356755" y="827809"/>
                  <a:pt x="338089" y="875573"/>
                  <a:pt x="363682" y="904009"/>
                </a:cubicBezTo>
                <a:cubicBezTo>
                  <a:pt x="429415" y="977046"/>
                  <a:pt x="449064" y="886853"/>
                  <a:pt x="457200" y="862445"/>
                </a:cubicBezTo>
                <a:cubicBezTo>
                  <a:pt x="429881" y="844233"/>
                  <a:pt x="390867" y="808215"/>
                  <a:pt x="353291" y="852054"/>
                </a:cubicBezTo>
                <a:cubicBezTo>
                  <a:pt x="339580" y="868051"/>
                  <a:pt x="360218" y="893618"/>
                  <a:pt x="363682" y="914400"/>
                </a:cubicBezTo>
                <a:cubicBezTo>
                  <a:pt x="374073" y="910936"/>
                  <a:pt x="391391" y="914400"/>
                  <a:pt x="394855" y="904009"/>
                </a:cubicBezTo>
                <a:cubicBezTo>
                  <a:pt x="412410" y="851345"/>
                  <a:pt x="382556" y="851418"/>
                  <a:pt x="353291" y="841663"/>
                </a:cubicBezTo>
                <a:cubicBezTo>
                  <a:pt x="339436" y="845127"/>
                  <a:pt x="323610" y="844132"/>
                  <a:pt x="311727" y="852054"/>
                </a:cubicBezTo>
                <a:cubicBezTo>
                  <a:pt x="284054" y="870503"/>
                  <a:pt x="284386" y="909758"/>
                  <a:pt x="301336" y="935182"/>
                </a:cubicBezTo>
                <a:cubicBezTo>
                  <a:pt x="307412" y="944295"/>
                  <a:pt x="322118" y="942109"/>
                  <a:pt x="332509" y="945572"/>
                </a:cubicBezTo>
                <a:cubicBezTo>
                  <a:pt x="342900" y="942109"/>
                  <a:pt x="359614" y="945352"/>
                  <a:pt x="363682" y="935182"/>
                </a:cubicBezTo>
                <a:cubicBezTo>
                  <a:pt x="368986" y="921922"/>
                  <a:pt x="366970" y="897722"/>
                  <a:pt x="353291" y="893618"/>
                </a:cubicBezTo>
                <a:cubicBezTo>
                  <a:pt x="323249" y="884605"/>
                  <a:pt x="290946" y="900545"/>
                  <a:pt x="259773" y="904009"/>
                </a:cubicBezTo>
                <a:cubicBezTo>
                  <a:pt x="254873" y="918709"/>
                  <a:pt x="233678" y="963698"/>
                  <a:pt x="259773" y="976745"/>
                </a:cubicBezTo>
                <a:cubicBezTo>
                  <a:pt x="275570" y="984643"/>
                  <a:pt x="294409" y="969818"/>
                  <a:pt x="311727" y="966354"/>
                </a:cubicBezTo>
                <a:cubicBezTo>
                  <a:pt x="308263" y="938645"/>
                  <a:pt x="319213" y="904679"/>
                  <a:pt x="301336" y="883227"/>
                </a:cubicBezTo>
                <a:cubicBezTo>
                  <a:pt x="270765" y="846542"/>
                  <a:pt x="249971" y="933414"/>
                  <a:pt x="249382" y="935182"/>
                </a:cubicBezTo>
                <a:cubicBezTo>
                  <a:pt x="252846" y="945573"/>
                  <a:pt x="252028" y="958609"/>
                  <a:pt x="259773" y="966354"/>
                </a:cubicBezTo>
                <a:cubicBezTo>
                  <a:pt x="264743" y="971324"/>
                  <a:pt x="332149" y="987046"/>
                  <a:pt x="332509" y="987136"/>
                </a:cubicBezTo>
                <a:cubicBezTo>
                  <a:pt x="349827" y="983672"/>
                  <a:pt x="369130" y="985508"/>
                  <a:pt x="384464" y="976745"/>
                </a:cubicBezTo>
                <a:cubicBezTo>
                  <a:pt x="424498" y="953868"/>
                  <a:pt x="401964" y="871604"/>
                  <a:pt x="394855" y="852054"/>
                </a:cubicBezTo>
                <a:cubicBezTo>
                  <a:pt x="390587" y="840317"/>
                  <a:pt x="374073" y="838199"/>
                  <a:pt x="363682" y="831272"/>
                </a:cubicBezTo>
                <a:cubicBezTo>
                  <a:pt x="349827" y="834736"/>
                  <a:pt x="334001" y="833741"/>
                  <a:pt x="322118" y="841663"/>
                </a:cubicBezTo>
                <a:cubicBezTo>
                  <a:pt x="311727" y="848590"/>
                  <a:pt x="292505" y="881667"/>
                  <a:pt x="301336" y="872836"/>
                </a:cubicBezTo>
                <a:cubicBezTo>
                  <a:pt x="313582" y="860590"/>
                  <a:pt x="320263" y="843518"/>
                  <a:pt x="332509" y="831272"/>
                </a:cubicBezTo>
                <a:cubicBezTo>
                  <a:pt x="414239" y="749543"/>
                  <a:pt x="309748" y="881448"/>
                  <a:pt x="394855" y="779318"/>
                </a:cubicBezTo>
                <a:cubicBezTo>
                  <a:pt x="402850" y="769724"/>
                  <a:pt x="405884" y="755946"/>
                  <a:pt x="415636" y="748145"/>
                </a:cubicBezTo>
                <a:cubicBezTo>
                  <a:pt x="424189" y="741303"/>
                  <a:pt x="457762" y="737754"/>
                  <a:pt x="446809" y="737754"/>
                </a:cubicBezTo>
                <a:cubicBezTo>
                  <a:pt x="425741" y="737754"/>
                  <a:pt x="405246" y="744681"/>
                  <a:pt x="384464" y="748145"/>
                </a:cubicBezTo>
                <a:lnTo>
                  <a:pt x="322118" y="789709"/>
                </a:lnTo>
                <a:lnTo>
                  <a:pt x="290945" y="810491"/>
                </a:lnTo>
                <a:cubicBezTo>
                  <a:pt x="279375" y="845203"/>
                  <a:pt x="278862" y="844087"/>
                  <a:pt x="270164" y="883227"/>
                </a:cubicBezTo>
                <a:cubicBezTo>
                  <a:pt x="266333" y="900468"/>
                  <a:pt x="268536" y="919848"/>
                  <a:pt x="259773" y="935182"/>
                </a:cubicBezTo>
                <a:cubicBezTo>
                  <a:pt x="253577" y="946025"/>
                  <a:pt x="238194" y="947968"/>
                  <a:pt x="228600" y="955963"/>
                </a:cubicBezTo>
                <a:cubicBezTo>
                  <a:pt x="217311" y="965370"/>
                  <a:pt x="207818" y="976745"/>
                  <a:pt x="197427" y="987136"/>
                </a:cubicBezTo>
                <a:cubicBezTo>
                  <a:pt x="200891" y="1004454"/>
                  <a:pt x="198021" y="1024396"/>
                  <a:pt x="207818" y="1039091"/>
                </a:cubicBezTo>
                <a:cubicBezTo>
                  <a:pt x="213894" y="1048205"/>
                  <a:pt x="228122" y="1048123"/>
                  <a:pt x="238991" y="1049482"/>
                </a:cubicBezTo>
                <a:cubicBezTo>
                  <a:pt x="283803" y="1055083"/>
                  <a:pt x="328913" y="1059872"/>
                  <a:pt x="374073" y="1059872"/>
                </a:cubicBezTo>
                <a:cubicBezTo>
                  <a:pt x="405437" y="1059872"/>
                  <a:pt x="311728" y="1052945"/>
                  <a:pt x="280555" y="1049482"/>
                </a:cubicBezTo>
                <a:cubicBezTo>
                  <a:pt x="284018" y="1025236"/>
                  <a:pt x="275645" y="995870"/>
                  <a:pt x="290945" y="976745"/>
                </a:cubicBezTo>
                <a:cubicBezTo>
                  <a:pt x="298746" y="966993"/>
                  <a:pt x="315922" y="986684"/>
                  <a:pt x="322118" y="997527"/>
                </a:cubicBezTo>
                <a:cubicBezTo>
                  <a:pt x="330880" y="1012861"/>
                  <a:pt x="329045" y="1032164"/>
                  <a:pt x="332509" y="1049482"/>
                </a:cubicBezTo>
                <a:cubicBezTo>
                  <a:pt x="302525" y="1139432"/>
                  <a:pt x="351772" y="1023688"/>
                  <a:pt x="176645" y="1091045"/>
                </a:cubicBezTo>
                <a:cubicBezTo>
                  <a:pt x="163316" y="1096172"/>
                  <a:pt x="179114" y="1120726"/>
                  <a:pt x="187036" y="1132609"/>
                </a:cubicBezTo>
                <a:cubicBezTo>
                  <a:pt x="198546" y="1149875"/>
                  <a:pt x="231600" y="1157855"/>
                  <a:pt x="249382" y="1163782"/>
                </a:cubicBezTo>
                <a:cubicBezTo>
                  <a:pt x="259604" y="1161738"/>
                  <a:pt x="328294" y="1163637"/>
                  <a:pt x="311727" y="1122218"/>
                </a:cubicBezTo>
                <a:cubicBezTo>
                  <a:pt x="307089" y="1110623"/>
                  <a:pt x="290946" y="1108363"/>
                  <a:pt x="280555" y="1101436"/>
                </a:cubicBezTo>
                <a:cubicBezTo>
                  <a:pt x="252188" y="1107109"/>
                  <a:pt x="200770" y="1127232"/>
                  <a:pt x="176645" y="1091045"/>
                </a:cubicBezTo>
                <a:cubicBezTo>
                  <a:pt x="168723" y="1079163"/>
                  <a:pt x="183572" y="1063336"/>
                  <a:pt x="187036" y="1049482"/>
                </a:cubicBezTo>
                <a:cubicBezTo>
                  <a:pt x="221672" y="1056409"/>
                  <a:pt x="258479" y="1056349"/>
                  <a:pt x="290945" y="1070263"/>
                </a:cubicBezTo>
                <a:cubicBezTo>
                  <a:pt x="301012" y="1074577"/>
                  <a:pt x="270726" y="1080654"/>
                  <a:pt x="259773" y="1080654"/>
                </a:cubicBezTo>
                <a:cubicBezTo>
                  <a:pt x="248820" y="1080654"/>
                  <a:pt x="238991" y="1073727"/>
                  <a:pt x="228600" y="1070263"/>
                </a:cubicBezTo>
                <a:cubicBezTo>
                  <a:pt x="200891" y="1073727"/>
                  <a:pt x="172947" y="1075659"/>
                  <a:pt x="145473" y="1080654"/>
                </a:cubicBezTo>
                <a:cubicBezTo>
                  <a:pt x="134697" y="1082613"/>
                  <a:pt x="122045" y="1083300"/>
                  <a:pt x="114300" y="1091045"/>
                </a:cubicBezTo>
                <a:cubicBezTo>
                  <a:pt x="106555" y="1098790"/>
                  <a:pt x="107373" y="1111827"/>
                  <a:pt x="103909" y="1122218"/>
                </a:cubicBezTo>
                <a:cubicBezTo>
                  <a:pt x="107373" y="1136073"/>
                  <a:pt x="105379" y="1152630"/>
                  <a:pt x="114300" y="1163782"/>
                </a:cubicBezTo>
                <a:cubicBezTo>
                  <a:pt x="132900" y="1187031"/>
                  <a:pt x="214699" y="1164283"/>
                  <a:pt x="218209" y="1163782"/>
                </a:cubicBezTo>
                <a:cubicBezTo>
                  <a:pt x="221673" y="1153391"/>
                  <a:pt x="228600" y="1143562"/>
                  <a:pt x="228600" y="1132609"/>
                </a:cubicBezTo>
                <a:cubicBezTo>
                  <a:pt x="228600" y="1072542"/>
                  <a:pt x="180073" y="1106203"/>
                  <a:pt x="135082" y="1111827"/>
                </a:cubicBezTo>
                <a:cubicBezTo>
                  <a:pt x="138546" y="1136072"/>
                  <a:pt x="135526" y="1162182"/>
                  <a:pt x="145473" y="1184563"/>
                </a:cubicBezTo>
                <a:cubicBezTo>
                  <a:pt x="150545" y="1195975"/>
                  <a:pt x="164178" y="1204612"/>
                  <a:pt x="176645" y="1205345"/>
                </a:cubicBezTo>
                <a:cubicBezTo>
                  <a:pt x="225176" y="1208200"/>
                  <a:pt x="273627" y="1198418"/>
                  <a:pt x="322118" y="1194954"/>
                </a:cubicBezTo>
                <a:cubicBezTo>
                  <a:pt x="318654" y="1177636"/>
                  <a:pt x="321523" y="1157695"/>
                  <a:pt x="311727" y="1143000"/>
                </a:cubicBezTo>
                <a:cubicBezTo>
                  <a:pt x="305652" y="1133887"/>
                  <a:pt x="291508" y="1132609"/>
                  <a:pt x="280555" y="1132609"/>
                </a:cubicBezTo>
                <a:cubicBezTo>
                  <a:pt x="245746" y="1132609"/>
                  <a:pt x="211282" y="1139536"/>
                  <a:pt x="176645" y="1143000"/>
                </a:cubicBezTo>
                <a:cubicBezTo>
                  <a:pt x="173182" y="1153391"/>
                  <a:pt x="166255" y="1163219"/>
                  <a:pt x="166255" y="1174172"/>
                </a:cubicBezTo>
                <a:cubicBezTo>
                  <a:pt x="166255" y="1199254"/>
                  <a:pt x="178836" y="1232699"/>
                  <a:pt x="187036" y="1257300"/>
                </a:cubicBezTo>
                <a:cubicBezTo>
                  <a:pt x="182146" y="1271969"/>
                  <a:pt x="178071" y="1311902"/>
                  <a:pt x="145473" y="1298863"/>
                </a:cubicBezTo>
                <a:cubicBezTo>
                  <a:pt x="133878" y="1294225"/>
                  <a:pt x="131618" y="1278082"/>
                  <a:pt x="124691" y="1267691"/>
                </a:cubicBezTo>
                <a:cubicBezTo>
                  <a:pt x="129940" y="1236196"/>
                  <a:pt x="134359" y="1157095"/>
                  <a:pt x="176645" y="1143000"/>
                </a:cubicBezTo>
                <a:lnTo>
                  <a:pt x="207818" y="1132609"/>
                </a:lnTo>
                <a:cubicBezTo>
                  <a:pt x="215852" y="1156710"/>
                  <a:pt x="237359" y="1205026"/>
                  <a:pt x="207818" y="1226127"/>
                </a:cubicBezTo>
                <a:cubicBezTo>
                  <a:pt x="190674" y="1238373"/>
                  <a:pt x="166255" y="1219200"/>
                  <a:pt x="145473" y="1215736"/>
                </a:cubicBezTo>
                <a:cubicBezTo>
                  <a:pt x="152400" y="1198418"/>
                  <a:pt x="155414" y="1178960"/>
                  <a:pt x="166255" y="1163782"/>
                </a:cubicBezTo>
                <a:cubicBezTo>
                  <a:pt x="180938" y="1143225"/>
                  <a:pt x="208035" y="1141423"/>
                  <a:pt x="228600" y="1132609"/>
                </a:cubicBezTo>
                <a:cubicBezTo>
                  <a:pt x="318485" y="1094087"/>
                  <a:pt x="228229" y="1125806"/>
                  <a:pt x="301336" y="1101436"/>
                </a:cubicBezTo>
                <a:cubicBezTo>
                  <a:pt x="315103" y="1142737"/>
                  <a:pt x="323045" y="1151072"/>
                  <a:pt x="301336" y="1205345"/>
                </a:cubicBezTo>
                <a:cubicBezTo>
                  <a:pt x="295879" y="1218989"/>
                  <a:pt x="281453" y="1227110"/>
                  <a:pt x="270164" y="1236518"/>
                </a:cubicBezTo>
                <a:cubicBezTo>
                  <a:pt x="260570" y="1244513"/>
                  <a:pt x="250403" y="1252228"/>
                  <a:pt x="238991" y="1257300"/>
                </a:cubicBezTo>
                <a:cubicBezTo>
                  <a:pt x="218973" y="1266197"/>
                  <a:pt x="176645" y="1278082"/>
                  <a:pt x="176645" y="1278082"/>
                </a:cubicBezTo>
                <a:cubicBezTo>
                  <a:pt x="166254" y="1274618"/>
                  <a:pt x="150371" y="1277488"/>
                  <a:pt x="145473" y="1267691"/>
                </a:cubicBezTo>
                <a:cubicBezTo>
                  <a:pt x="129640" y="1236023"/>
                  <a:pt x="175160" y="1230086"/>
                  <a:pt x="187036" y="1226127"/>
                </a:cubicBezTo>
                <a:cubicBezTo>
                  <a:pt x="200891" y="1229591"/>
                  <a:pt x="223586" y="1223146"/>
                  <a:pt x="228600" y="1236518"/>
                </a:cubicBezTo>
                <a:cubicBezTo>
                  <a:pt x="251698" y="1298113"/>
                  <a:pt x="220610" y="1307653"/>
                  <a:pt x="187036" y="1330036"/>
                </a:cubicBezTo>
                <a:cubicBezTo>
                  <a:pt x="145472" y="1323109"/>
                  <a:pt x="97894" y="1331876"/>
                  <a:pt x="62345" y="1309254"/>
                </a:cubicBezTo>
                <a:cubicBezTo>
                  <a:pt x="47445" y="1299772"/>
                  <a:pt x="63376" y="1272276"/>
                  <a:pt x="72736" y="1257300"/>
                </a:cubicBezTo>
                <a:cubicBezTo>
                  <a:pt x="81915" y="1242614"/>
                  <a:pt x="98810" y="1233872"/>
                  <a:pt x="114300" y="1226127"/>
                </a:cubicBezTo>
                <a:cubicBezTo>
                  <a:pt x="133893" y="1216330"/>
                  <a:pt x="176645" y="1205345"/>
                  <a:pt x="176645" y="1205345"/>
                </a:cubicBezTo>
                <a:cubicBezTo>
                  <a:pt x="173182" y="1219200"/>
                  <a:pt x="175176" y="1235757"/>
                  <a:pt x="166255" y="1246909"/>
                </a:cubicBezTo>
                <a:cubicBezTo>
                  <a:pt x="159413" y="1255462"/>
                  <a:pt x="146035" y="1257300"/>
                  <a:pt x="135082" y="1257300"/>
                </a:cubicBezTo>
                <a:cubicBezTo>
                  <a:pt x="107157" y="1257300"/>
                  <a:pt x="79664" y="1250373"/>
                  <a:pt x="51955" y="1246909"/>
                </a:cubicBezTo>
                <a:cubicBezTo>
                  <a:pt x="58882" y="1257300"/>
                  <a:pt x="63905" y="1269251"/>
                  <a:pt x="72736" y="1278082"/>
                </a:cubicBezTo>
                <a:cubicBezTo>
                  <a:pt x="111022" y="1316368"/>
                  <a:pt x="127568" y="1295906"/>
                  <a:pt x="187036" y="1288472"/>
                </a:cubicBezTo>
                <a:cubicBezTo>
                  <a:pt x="183572" y="1264227"/>
                  <a:pt x="187598" y="1237642"/>
                  <a:pt x="176645" y="1215736"/>
                </a:cubicBezTo>
                <a:cubicBezTo>
                  <a:pt x="165026" y="1192498"/>
                  <a:pt x="97666" y="1214906"/>
                  <a:pt x="93518" y="1215736"/>
                </a:cubicBezTo>
                <a:cubicBezTo>
                  <a:pt x="96982" y="1278081"/>
                  <a:pt x="92225" y="1341433"/>
                  <a:pt x="103909" y="1402772"/>
                </a:cubicBezTo>
                <a:cubicBezTo>
                  <a:pt x="106659" y="1417208"/>
                  <a:pt x="120424" y="1432898"/>
                  <a:pt x="135082" y="1433945"/>
                </a:cubicBezTo>
                <a:cubicBezTo>
                  <a:pt x="173708" y="1436704"/>
                  <a:pt x="211282" y="1420090"/>
                  <a:pt x="249382" y="1413163"/>
                </a:cubicBezTo>
                <a:cubicBezTo>
                  <a:pt x="281648" y="1380898"/>
                  <a:pt x="302763" y="1376694"/>
                  <a:pt x="270164" y="1319645"/>
                </a:cubicBezTo>
                <a:cubicBezTo>
                  <a:pt x="264730" y="1310135"/>
                  <a:pt x="249382" y="1312718"/>
                  <a:pt x="238991" y="1309254"/>
                </a:cubicBezTo>
                <a:cubicBezTo>
                  <a:pt x="204355" y="1312718"/>
                  <a:pt x="167795" y="1307749"/>
                  <a:pt x="135082" y="1319645"/>
                </a:cubicBezTo>
                <a:cubicBezTo>
                  <a:pt x="124788" y="1323388"/>
                  <a:pt x="124691" y="1339865"/>
                  <a:pt x="124691" y="1350818"/>
                </a:cubicBezTo>
                <a:cubicBezTo>
                  <a:pt x="124691" y="1382183"/>
                  <a:pt x="131618" y="1413163"/>
                  <a:pt x="135082" y="1444336"/>
                </a:cubicBezTo>
                <a:cubicBezTo>
                  <a:pt x="155618" y="1437491"/>
                  <a:pt x="182777" y="1431476"/>
                  <a:pt x="197427" y="1413163"/>
                </a:cubicBezTo>
                <a:cubicBezTo>
                  <a:pt x="204269" y="1404610"/>
                  <a:pt x="204354" y="1392382"/>
                  <a:pt x="207818" y="1381991"/>
                </a:cubicBezTo>
                <a:cubicBezTo>
                  <a:pt x="197427" y="1371600"/>
                  <a:pt x="188872" y="1358969"/>
                  <a:pt x="176645" y="1350818"/>
                </a:cubicBezTo>
                <a:cubicBezTo>
                  <a:pt x="134259" y="1322560"/>
                  <a:pt x="1468" y="1350713"/>
                  <a:pt x="0" y="1350818"/>
                </a:cubicBezTo>
                <a:cubicBezTo>
                  <a:pt x="3464" y="1378527"/>
                  <a:pt x="3043" y="1407004"/>
                  <a:pt x="10391" y="1433945"/>
                </a:cubicBezTo>
                <a:cubicBezTo>
                  <a:pt x="13677" y="1445993"/>
                  <a:pt x="18982" y="1462409"/>
                  <a:pt x="31173" y="1465118"/>
                </a:cubicBezTo>
                <a:cubicBezTo>
                  <a:pt x="55081" y="1470431"/>
                  <a:pt x="79664" y="1458191"/>
                  <a:pt x="103909" y="1454727"/>
                </a:cubicBezTo>
                <a:cubicBezTo>
                  <a:pt x="109365" y="1438360"/>
                  <a:pt x="129279" y="1397213"/>
                  <a:pt x="103909" y="1381991"/>
                </a:cubicBezTo>
                <a:cubicBezTo>
                  <a:pt x="91663" y="1374644"/>
                  <a:pt x="76200" y="1388918"/>
                  <a:pt x="62345" y="1392382"/>
                </a:cubicBezTo>
                <a:cubicBezTo>
                  <a:pt x="55418" y="1402773"/>
                  <a:pt x="43617" y="1411236"/>
                  <a:pt x="41564" y="1423554"/>
                </a:cubicBezTo>
                <a:cubicBezTo>
                  <a:pt x="39673" y="1434902"/>
                  <a:pt x="64386" y="1481725"/>
                  <a:pt x="72736" y="1485900"/>
                </a:cubicBezTo>
                <a:cubicBezTo>
                  <a:pt x="98283" y="1498673"/>
                  <a:pt x="155864" y="1506682"/>
                  <a:pt x="155864" y="1506682"/>
                </a:cubicBezTo>
                <a:cubicBezTo>
                  <a:pt x="173182" y="1503218"/>
                  <a:pt x="192484" y="1505053"/>
                  <a:pt x="207818" y="1496291"/>
                </a:cubicBezTo>
                <a:cubicBezTo>
                  <a:pt x="237257" y="1479469"/>
                  <a:pt x="232662" y="1436287"/>
                  <a:pt x="218209" y="1413163"/>
                </a:cubicBezTo>
                <a:cubicBezTo>
                  <a:pt x="209030" y="1398477"/>
                  <a:pt x="190500" y="1392382"/>
                  <a:pt x="176645" y="1381991"/>
                </a:cubicBezTo>
                <a:cubicBezTo>
                  <a:pt x="145472" y="1385455"/>
                  <a:pt x="102720" y="1367890"/>
                  <a:pt x="83127" y="1392382"/>
                </a:cubicBezTo>
                <a:cubicBezTo>
                  <a:pt x="19630" y="1471754"/>
                  <a:pt x="89989" y="1484724"/>
                  <a:pt x="124691" y="1496291"/>
                </a:cubicBezTo>
                <a:cubicBezTo>
                  <a:pt x="132347" y="1473324"/>
                  <a:pt x="154960" y="1421690"/>
                  <a:pt x="124691" y="1402772"/>
                </a:cubicBezTo>
                <a:cubicBezTo>
                  <a:pt x="103922" y="1389791"/>
                  <a:pt x="76200" y="1409699"/>
                  <a:pt x="51955" y="1413163"/>
                </a:cubicBezTo>
                <a:cubicBezTo>
                  <a:pt x="35729" y="1461841"/>
                  <a:pt x="32569" y="1456378"/>
                  <a:pt x="51955" y="1527463"/>
                </a:cubicBezTo>
                <a:cubicBezTo>
                  <a:pt x="55241" y="1539511"/>
                  <a:pt x="65809" y="1548245"/>
                  <a:pt x="72736" y="1558636"/>
                </a:cubicBezTo>
                <a:cubicBezTo>
                  <a:pt x="86591" y="1555172"/>
                  <a:pt x="108674" y="1561371"/>
                  <a:pt x="114300" y="1548245"/>
                </a:cubicBezTo>
                <a:cubicBezTo>
                  <a:pt x="122599" y="1528880"/>
                  <a:pt x="103909" y="1464832"/>
                  <a:pt x="103909" y="1485900"/>
                </a:cubicBezTo>
                <a:cubicBezTo>
                  <a:pt x="103909" y="1520709"/>
                  <a:pt x="110836" y="1555173"/>
                  <a:pt x="114300" y="1589809"/>
                </a:cubicBezTo>
                <a:cubicBezTo>
                  <a:pt x="124691" y="1586345"/>
                  <a:pt x="137059" y="1586430"/>
                  <a:pt x="145473" y="1579418"/>
                </a:cubicBezTo>
                <a:cubicBezTo>
                  <a:pt x="194267" y="1538756"/>
                  <a:pt x="174954" y="1526014"/>
                  <a:pt x="166255" y="1465118"/>
                </a:cubicBezTo>
                <a:cubicBezTo>
                  <a:pt x="145473" y="1468582"/>
                  <a:pt x="116155" y="1458365"/>
                  <a:pt x="103909" y="1475509"/>
                </a:cubicBezTo>
                <a:cubicBezTo>
                  <a:pt x="91663" y="1492653"/>
                  <a:pt x="94852" y="1529751"/>
                  <a:pt x="114300" y="1537854"/>
                </a:cubicBezTo>
                <a:cubicBezTo>
                  <a:pt x="149614" y="1552568"/>
                  <a:pt x="190500" y="1530927"/>
                  <a:pt x="228600" y="1527463"/>
                </a:cubicBezTo>
                <a:cubicBezTo>
                  <a:pt x="236287" y="1524901"/>
                  <a:pt x="309173" y="1497567"/>
                  <a:pt x="228600" y="1537854"/>
                </a:cubicBezTo>
                <a:cubicBezTo>
                  <a:pt x="218803" y="1542752"/>
                  <a:pt x="207818" y="1544781"/>
                  <a:pt x="197427" y="1548245"/>
                </a:cubicBezTo>
                <a:cubicBezTo>
                  <a:pt x="162791" y="1541318"/>
                  <a:pt x="125674" y="1542079"/>
                  <a:pt x="93518" y="1527463"/>
                </a:cubicBezTo>
                <a:cubicBezTo>
                  <a:pt x="83547" y="1522931"/>
                  <a:pt x="86136" y="1506822"/>
                  <a:pt x="83127" y="1496291"/>
                </a:cubicBezTo>
                <a:cubicBezTo>
                  <a:pt x="79204" y="1482559"/>
                  <a:pt x="81657" y="1465879"/>
                  <a:pt x="72736" y="1454727"/>
                </a:cubicBezTo>
                <a:cubicBezTo>
                  <a:pt x="65894" y="1446174"/>
                  <a:pt x="51955" y="1447800"/>
                  <a:pt x="41564" y="1444336"/>
                </a:cubicBezTo>
                <a:cubicBezTo>
                  <a:pt x="27222" y="1487362"/>
                  <a:pt x="1725" y="1549970"/>
                  <a:pt x="41564" y="1589809"/>
                </a:cubicBezTo>
                <a:cubicBezTo>
                  <a:pt x="63742" y="1611987"/>
                  <a:pt x="103909" y="1582882"/>
                  <a:pt x="135082" y="1579418"/>
                </a:cubicBezTo>
                <a:cubicBezTo>
                  <a:pt x="151217" y="1555215"/>
                  <a:pt x="185472" y="1519232"/>
                  <a:pt x="145473" y="1485900"/>
                </a:cubicBezTo>
                <a:cubicBezTo>
                  <a:pt x="131905" y="1474594"/>
                  <a:pt x="110836" y="1492827"/>
                  <a:pt x="93518" y="1496291"/>
                </a:cubicBezTo>
                <a:cubicBezTo>
                  <a:pt x="96982" y="1520536"/>
                  <a:pt x="99106" y="1545011"/>
                  <a:pt x="103909" y="1569027"/>
                </a:cubicBezTo>
                <a:cubicBezTo>
                  <a:pt x="106057" y="1579767"/>
                  <a:pt x="103608" y="1597824"/>
                  <a:pt x="114300" y="1600200"/>
                </a:cubicBezTo>
                <a:cubicBezTo>
                  <a:pt x="141560" y="1606258"/>
                  <a:pt x="169718" y="1593273"/>
                  <a:pt x="197427" y="1589809"/>
                </a:cubicBezTo>
                <a:cubicBezTo>
                  <a:pt x="207818" y="1586345"/>
                  <a:pt x="218803" y="1584316"/>
                  <a:pt x="228600" y="1579418"/>
                </a:cubicBezTo>
                <a:cubicBezTo>
                  <a:pt x="276241" y="1555598"/>
                  <a:pt x="276453" y="1543186"/>
                  <a:pt x="249382" y="1475509"/>
                </a:cubicBezTo>
                <a:cubicBezTo>
                  <a:pt x="240075" y="1452243"/>
                  <a:pt x="178750" y="1446835"/>
                  <a:pt x="166255" y="1444336"/>
                </a:cubicBezTo>
                <a:cubicBezTo>
                  <a:pt x="159328" y="1433945"/>
                  <a:pt x="148759" y="1425211"/>
                  <a:pt x="145473" y="1413163"/>
                </a:cubicBezTo>
                <a:cubicBezTo>
                  <a:pt x="134652" y="1373488"/>
                  <a:pt x="135082" y="1352145"/>
                  <a:pt x="135082" y="131964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4784293" y="2892331"/>
            <a:ext cx="654869" cy="1457866"/>
          </a:xfrm>
          <a:custGeom>
            <a:avLst/>
            <a:gdLst>
              <a:gd name="connsiteX0" fmla="*/ 426027 w 654869"/>
              <a:gd name="connsiteY0" fmla="*/ 0 h 1601787"/>
              <a:gd name="connsiteX1" fmla="*/ 374073 w 654869"/>
              <a:gd name="connsiteY1" fmla="*/ 20782 h 1601787"/>
              <a:gd name="connsiteX2" fmla="*/ 311727 w 654869"/>
              <a:gd name="connsiteY2" fmla="*/ 51954 h 1601787"/>
              <a:gd name="connsiteX3" fmla="*/ 342900 w 654869"/>
              <a:gd name="connsiteY3" fmla="*/ 62345 h 1601787"/>
              <a:gd name="connsiteX4" fmla="*/ 363682 w 654869"/>
              <a:gd name="connsiteY4" fmla="*/ 62345 h 1601787"/>
              <a:gd name="connsiteX5" fmla="*/ 374073 w 654869"/>
              <a:gd name="connsiteY5" fmla="*/ 103909 h 1601787"/>
              <a:gd name="connsiteX6" fmla="*/ 457200 w 654869"/>
              <a:gd name="connsiteY6" fmla="*/ 93518 h 1601787"/>
              <a:gd name="connsiteX7" fmla="*/ 394855 w 654869"/>
              <a:gd name="connsiteY7" fmla="*/ 72736 h 1601787"/>
              <a:gd name="connsiteX8" fmla="*/ 342900 w 654869"/>
              <a:gd name="connsiteY8" fmla="*/ 114300 h 1601787"/>
              <a:gd name="connsiteX9" fmla="*/ 353291 w 654869"/>
              <a:gd name="connsiteY9" fmla="*/ 155863 h 1601787"/>
              <a:gd name="connsiteX10" fmla="*/ 332509 w 654869"/>
              <a:gd name="connsiteY10" fmla="*/ 218209 h 1601787"/>
              <a:gd name="connsiteX11" fmla="*/ 342900 w 654869"/>
              <a:gd name="connsiteY11" fmla="*/ 187036 h 1601787"/>
              <a:gd name="connsiteX12" fmla="*/ 477982 w 654869"/>
              <a:gd name="connsiteY12" fmla="*/ 176645 h 1601787"/>
              <a:gd name="connsiteX13" fmla="*/ 509155 w 654869"/>
              <a:gd name="connsiteY13" fmla="*/ 155863 h 1601787"/>
              <a:gd name="connsiteX14" fmla="*/ 498764 w 654869"/>
              <a:gd name="connsiteY14" fmla="*/ 124691 h 1601787"/>
              <a:gd name="connsiteX15" fmla="*/ 426027 w 654869"/>
              <a:gd name="connsiteY15" fmla="*/ 135082 h 1601787"/>
              <a:gd name="connsiteX16" fmla="*/ 415636 w 654869"/>
              <a:gd name="connsiteY16" fmla="*/ 166254 h 1601787"/>
              <a:gd name="connsiteX17" fmla="*/ 394855 w 654869"/>
              <a:gd name="connsiteY17" fmla="*/ 218209 h 1601787"/>
              <a:gd name="connsiteX18" fmla="*/ 498764 w 654869"/>
              <a:gd name="connsiteY18" fmla="*/ 176645 h 1601787"/>
              <a:gd name="connsiteX19" fmla="*/ 488373 w 654869"/>
              <a:gd name="connsiteY19" fmla="*/ 124691 h 1601787"/>
              <a:gd name="connsiteX20" fmla="*/ 405245 w 654869"/>
              <a:gd name="connsiteY20" fmla="*/ 155863 h 1601787"/>
              <a:gd name="connsiteX21" fmla="*/ 394855 w 654869"/>
              <a:gd name="connsiteY21" fmla="*/ 187036 h 1601787"/>
              <a:gd name="connsiteX22" fmla="*/ 436418 w 654869"/>
              <a:gd name="connsiteY22" fmla="*/ 280554 h 1601787"/>
              <a:gd name="connsiteX23" fmla="*/ 488373 w 654869"/>
              <a:gd name="connsiteY23" fmla="*/ 270163 h 1601787"/>
              <a:gd name="connsiteX24" fmla="*/ 498764 w 654869"/>
              <a:gd name="connsiteY24" fmla="*/ 207818 h 1601787"/>
              <a:gd name="connsiteX25" fmla="*/ 405245 w 654869"/>
              <a:gd name="connsiteY25" fmla="*/ 218209 h 1601787"/>
              <a:gd name="connsiteX26" fmla="*/ 374073 w 654869"/>
              <a:gd name="connsiteY26" fmla="*/ 238991 h 1601787"/>
              <a:gd name="connsiteX27" fmla="*/ 415636 w 654869"/>
              <a:gd name="connsiteY27" fmla="*/ 322118 h 1601787"/>
              <a:gd name="connsiteX28" fmla="*/ 488373 w 654869"/>
              <a:gd name="connsiteY28" fmla="*/ 311727 h 1601787"/>
              <a:gd name="connsiteX29" fmla="*/ 519545 w 654869"/>
              <a:gd name="connsiteY29" fmla="*/ 290945 h 1601787"/>
              <a:gd name="connsiteX30" fmla="*/ 529936 w 654869"/>
              <a:gd name="connsiteY30" fmla="*/ 259772 h 1601787"/>
              <a:gd name="connsiteX31" fmla="*/ 426027 w 654869"/>
              <a:gd name="connsiteY31" fmla="*/ 270163 h 1601787"/>
              <a:gd name="connsiteX32" fmla="*/ 394855 w 654869"/>
              <a:gd name="connsiteY32" fmla="*/ 290945 h 1601787"/>
              <a:gd name="connsiteX33" fmla="*/ 436418 w 654869"/>
              <a:gd name="connsiteY33" fmla="*/ 426027 h 1601787"/>
              <a:gd name="connsiteX34" fmla="*/ 488373 w 654869"/>
              <a:gd name="connsiteY34" fmla="*/ 415636 h 1601787"/>
              <a:gd name="connsiteX35" fmla="*/ 519545 w 654869"/>
              <a:gd name="connsiteY35" fmla="*/ 405245 h 1601787"/>
              <a:gd name="connsiteX36" fmla="*/ 529936 w 654869"/>
              <a:gd name="connsiteY36" fmla="*/ 374072 h 1601787"/>
              <a:gd name="connsiteX37" fmla="*/ 436418 w 654869"/>
              <a:gd name="connsiteY37" fmla="*/ 363682 h 1601787"/>
              <a:gd name="connsiteX38" fmla="*/ 446809 w 654869"/>
              <a:gd name="connsiteY38" fmla="*/ 426027 h 1601787"/>
              <a:gd name="connsiteX39" fmla="*/ 519545 w 654869"/>
              <a:gd name="connsiteY39" fmla="*/ 415636 h 1601787"/>
              <a:gd name="connsiteX40" fmla="*/ 488373 w 654869"/>
              <a:gd name="connsiteY40" fmla="*/ 394854 h 1601787"/>
              <a:gd name="connsiteX41" fmla="*/ 436418 w 654869"/>
              <a:gd name="connsiteY41" fmla="*/ 405245 h 1601787"/>
              <a:gd name="connsiteX42" fmla="*/ 426027 w 654869"/>
              <a:gd name="connsiteY42" fmla="*/ 436418 h 1601787"/>
              <a:gd name="connsiteX43" fmla="*/ 581891 w 654869"/>
              <a:gd name="connsiteY43" fmla="*/ 477982 h 1601787"/>
              <a:gd name="connsiteX44" fmla="*/ 571500 w 654869"/>
              <a:gd name="connsiteY44" fmla="*/ 446809 h 1601787"/>
              <a:gd name="connsiteX45" fmla="*/ 436418 w 654869"/>
              <a:gd name="connsiteY45" fmla="*/ 488372 h 1601787"/>
              <a:gd name="connsiteX46" fmla="*/ 592282 w 654869"/>
              <a:gd name="connsiteY46" fmla="*/ 488372 h 1601787"/>
              <a:gd name="connsiteX47" fmla="*/ 613064 w 654869"/>
              <a:gd name="connsiteY47" fmla="*/ 457200 h 1601787"/>
              <a:gd name="connsiteX48" fmla="*/ 602673 w 654869"/>
              <a:gd name="connsiteY48" fmla="*/ 426027 h 1601787"/>
              <a:gd name="connsiteX49" fmla="*/ 498764 w 654869"/>
              <a:gd name="connsiteY49" fmla="*/ 446809 h 1601787"/>
              <a:gd name="connsiteX50" fmla="*/ 540327 w 654869"/>
              <a:gd name="connsiteY50" fmla="*/ 550718 h 1601787"/>
              <a:gd name="connsiteX51" fmla="*/ 581891 w 654869"/>
              <a:gd name="connsiteY51" fmla="*/ 540327 h 1601787"/>
              <a:gd name="connsiteX52" fmla="*/ 571500 w 654869"/>
              <a:gd name="connsiteY52" fmla="*/ 446809 h 1601787"/>
              <a:gd name="connsiteX53" fmla="*/ 457200 w 654869"/>
              <a:gd name="connsiteY53" fmla="*/ 488372 h 1601787"/>
              <a:gd name="connsiteX54" fmla="*/ 498764 w 654869"/>
              <a:gd name="connsiteY54" fmla="*/ 602672 h 1601787"/>
              <a:gd name="connsiteX55" fmla="*/ 529936 w 654869"/>
              <a:gd name="connsiteY55" fmla="*/ 592282 h 1601787"/>
              <a:gd name="connsiteX56" fmla="*/ 561109 w 654869"/>
              <a:gd name="connsiteY56" fmla="*/ 529936 h 1601787"/>
              <a:gd name="connsiteX57" fmla="*/ 550718 w 654869"/>
              <a:gd name="connsiteY57" fmla="*/ 498763 h 1601787"/>
              <a:gd name="connsiteX58" fmla="*/ 467591 w 654869"/>
              <a:gd name="connsiteY58" fmla="*/ 509154 h 1601787"/>
              <a:gd name="connsiteX59" fmla="*/ 457200 w 654869"/>
              <a:gd name="connsiteY59" fmla="*/ 550718 h 1601787"/>
              <a:gd name="connsiteX60" fmla="*/ 509155 w 654869"/>
              <a:gd name="connsiteY60" fmla="*/ 613063 h 1601787"/>
              <a:gd name="connsiteX61" fmla="*/ 540327 w 654869"/>
              <a:gd name="connsiteY61" fmla="*/ 602672 h 1601787"/>
              <a:gd name="connsiteX62" fmla="*/ 561109 w 654869"/>
              <a:gd name="connsiteY62" fmla="*/ 509154 h 1601787"/>
              <a:gd name="connsiteX63" fmla="*/ 519545 w 654869"/>
              <a:gd name="connsiteY63" fmla="*/ 488372 h 1601787"/>
              <a:gd name="connsiteX64" fmla="*/ 477982 w 654869"/>
              <a:gd name="connsiteY64" fmla="*/ 498763 h 1601787"/>
              <a:gd name="connsiteX65" fmla="*/ 457200 w 654869"/>
              <a:gd name="connsiteY65" fmla="*/ 529936 h 1601787"/>
              <a:gd name="connsiteX66" fmla="*/ 488373 w 654869"/>
              <a:gd name="connsiteY66" fmla="*/ 654627 h 1601787"/>
              <a:gd name="connsiteX67" fmla="*/ 613064 w 654869"/>
              <a:gd name="connsiteY67" fmla="*/ 644236 h 1601787"/>
              <a:gd name="connsiteX68" fmla="*/ 633845 w 654869"/>
              <a:gd name="connsiteY68" fmla="*/ 613063 h 1601787"/>
              <a:gd name="connsiteX69" fmla="*/ 613064 w 654869"/>
              <a:gd name="connsiteY69" fmla="*/ 519545 h 1601787"/>
              <a:gd name="connsiteX70" fmla="*/ 509155 w 654869"/>
              <a:gd name="connsiteY70" fmla="*/ 561109 h 1601787"/>
              <a:gd name="connsiteX71" fmla="*/ 498764 w 654869"/>
              <a:gd name="connsiteY71" fmla="*/ 665018 h 1601787"/>
              <a:gd name="connsiteX72" fmla="*/ 540327 w 654869"/>
              <a:gd name="connsiteY72" fmla="*/ 654627 h 1601787"/>
              <a:gd name="connsiteX73" fmla="*/ 602673 w 654869"/>
              <a:gd name="connsiteY73" fmla="*/ 644236 h 1601787"/>
              <a:gd name="connsiteX74" fmla="*/ 644236 w 654869"/>
              <a:gd name="connsiteY74" fmla="*/ 623454 h 1601787"/>
              <a:gd name="connsiteX75" fmla="*/ 654627 w 654869"/>
              <a:gd name="connsiteY75" fmla="*/ 592282 h 1601787"/>
              <a:gd name="connsiteX76" fmla="*/ 529936 w 654869"/>
              <a:gd name="connsiteY76" fmla="*/ 571500 h 1601787"/>
              <a:gd name="connsiteX77" fmla="*/ 457200 w 654869"/>
              <a:gd name="connsiteY77" fmla="*/ 654627 h 1601787"/>
              <a:gd name="connsiteX78" fmla="*/ 477982 w 654869"/>
              <a:gd name="connsiteY78" fmla="*/ 737754 h 1601787"/>
              <a:gd name="connsiteX79" fmla="*/ 540327 w 654869"/>
              <a:gd name="connsiteY79" fmla="*/ 727363 h 1601787"/>
              <a:gd name="connsiteX80" fmla="*/ 488373 w 654869"/>
              <a:gd name="connsiteY80" fmla="*/ 654627 h 1601787"/>
              <a:gd name="connsiteX81" fmla="*/ 415636 w 654869"/>
              <a:gd name="connsiteY81" fmla="*/ 665018 h 1601787"/>
              <a:gd name="connsiteX82" fmla="*/ 415636 w 654869"/>
              <a:gd name="connsiteY82" fmla="*/ 748145 h 1601787"/>
              <a:gd name="connsiteX83" fmla="*/ 477982 w 654869"/>
              <a:gd name="connsiteY83" fmla="*/ 737754 h 1601787"/>
              <a:gd name="connsiteX84" fmla="*/ 436418 w 654869"/>
              <a:gd name="connsiteY84" fmla="*/ 685800 h 1601787"/>
              <a:gd name="connsiteX85" fmla="*/ 384464 w 654869"/>
              <a:gd name="connsiteY85" fmla="*/ 696191 h 1601787"/>
              <a:gd name="connsiteX86" fmla="*/ 374073 w 654869"/>
              <a:gd name="connsiteY86" fmla="*/ 789709 h 1601787"/>
              <a:gd name="connsiteX87" fmla="*/ 405245 w 654869"/>
              <a:gd name="connsiteY87" fmla="*/ 810491 h 1601787"/>
              <a:gd name="connsiteX88" fmla="*/ 446809 w 654869"/>
              <a:gd name="connsiteY88" fmla="*/ 800100 h 1601787"/>
              <a:gd name="connsiteX89" fmla="*/ 405245 w 654869"/>
              <a:gd name="connsiteY89" fmla="*/ 748145 h 1601787"/>
              <a:gd name="connsiteX90" fmla="*/ 446809 w 654869"/>
              <a:gd name="connsiteY90" fmla="*/ 820882 h 1601787"/>
              <a:gd name="connsiteX91" fmla="*/ 467591 w 654869"/>
              <a:gd name="connsiteY91" fmla="*/ 789709 h 1601787"/>
              <a:gd name="connsiteX92" fmla="*/ 436418 w 654869"/>
              <a:gd name="connsiteY92" fmla="*/ 768927 h 1601787"/>
              <a:gd name="connsiteX93" fmla="*/ 353291 w 654869"/>
              <a:gd name="connsiteY93" fmla="*/ 789709 h 1601787"/>
              <a:gd name="connsiteX94" fmla="*/ 363682 w 654869"/>
              <a:gd name="connsiteY94" fmla="*/ 904009 h 1601787"/>
              <a:gd name="connsiteX95" fmla="*/ 457200 w 654869"/>
              <a:gd name="connsiteY95" fmla="*/ 862445 h 1601787"/>
              <a:gd name="connsiteX96" fmla="*/ 353291 w 654869"/>
              <a:gd name="connsiteY96" fmla="*/ 852054 h 1601787"/>
              <a:gd name="connsiteX97" fmla="*/ 363682 w 654869"/>
              <a:gd name="connsiteY97" fmla="*/ 914400 h 1601787"/>
              <a:gd name="connsiteX98" fmla="*/ 394855 w 654869"/>
              <a:gd name="connsiteY98" fmla="*/ 904009 h 1601787"/>
              <a:gd name="connsiteX99" fmla="*/ 353291 w 654869"/>
              <a:gd name="connsiteY99" fmla="*/ 841663 h 1601787"/>
              <a:gd name="connsiteX100" fmla="*/ 311727 w 654869"/>
              <a:gd name="connsiteY100" fmla="*/ 852054 h 1601787"/>
              <a:gd name="connsiteX101" fmla="*/ 301336 w 654869"/>
              <a:gd name="connsiteY101" fmla="*/ 935182 h 1601787"/>
              <a:gd name="connsiteX102" fmla="*/ 332509 w 654869"/>
              <a:gd name="connsiteY102" fmla="*/ 945572 h 1601787"/>
              <a:gd name="connsiteX103" fmla="*/ 363682 w 654869"/>
              <a:gd name="connsiteY103" fmla="*/ 935182 h 1601787"/>
              <a:gd name="connsiteX104" fmla="*/ 353291 w 654869"/>
              <a:gd name="connsiteY104" fmla="*/ 893618 h 1601787"/>
              <a:gd name="connsiteX105" fmla="*/ 259773 w 654869"/>
              <a:gd name="connsiteY105" fmla="*/ 904009 h 1601787"/>
              <a:gd name="connsiteX106" fmla="*/ 259773 w 654869"/>
              <a:gd name="connsiteY106" fmla="*/ 976745 h 1601787"/>
              <a:gd name="connsiteX107" fmla="*/ 311727 w 654869"/>
              <a:gd name="connsiteY107" fmla="*/ 966354 h 1601787"/>
              <a:gd name="connsiteX108" fmla="*/ 301336 w 654869"/>
              <a:gd name="connsiteY108" fmla="*/ 883227 h 1601787"/>
              <a:gd name="connsiteX109" fmla="*/ 249382 w 654869"/>
              <a:gd name="connsiteY109" fmla="*/ 935182 h 1601787"/>
              <a:gd name="connsiteX110" fmla="*/ 259773 w 654869"/>
              <a:gd name="connsiteY110" fmla="*/ 966354 h 1601787"/>
              <a:gd name="connsiteX111" fmla="*/ 332509 w 654869"/>
              <a:gd name="connsiteY111" fmla="*/ 987136 h 1601787"/>
              <a:gd name="connsiteX112" fmla="*/ 384464 w 654869"/>
              <a:gd name="connsiteY112" fmla="*/ 976745 h 1601787"/>
              <a:gd name="connsiteX113" fmla="*/ 394855 w 654869"/>
              <a:gd name="connsiteY113" fmla="*/ 852054 h 1601787"/>
              <a:gd name="connsiteX114" fmla="*/ 363682 w 654869"/>
              <a:gd name="connsiteY114" fmla="*/ 831272 h 1601787"/>
              <a:gd name="connsiteX115" fmla="*/ 322118 w 654869"/>
              <a:gd name="connsiteY115" fmla="*/ 841663 h 1601787"/>
              <a:gd name="connsiteX116" fmla="*/ 301336 w 654869"/>
              <a:gd name="connsiteY116" fmla="*/ 872836 h 1601787"/>
              <a:gd name="connsiteX117" fmla="*/ 332509 w 654869"/>
              <a:gd name="connsiteY117" fmla="*/ 831272 h 1601787"/>
              <a:gd name="connsiteX118" fmla="*/ 394855 w 654869"/>
              <a:gd name="connsiteY118" fmla="*/ 779318 h 1601787"/>
              <a:gd name="connsiteX119" fmla="*/ 415636 w 654869"/>
              <a:gd name="connsiteY119" fmla="*/ 748145 h 1601787"/>
              <a:gd name="connsiteX120" fmla="*/ 446809 w 654869"/>
              <a:gd name="connsiteY120" fmla="*/ 737754 h 1601787"/>
              <a:gd name="connsiteX121" fmla="*/ 384464 w 654869"/>
              <a:gd name="connsiteY121" fmla="*/ 748145 h 1601787"/>
              <a:gd name="connsiteX122" fmla="*/ 322118 w 654869"/>
              <a:gd name="connsiteY122" fmla="*/ 789709 h 1601787"/>
              <a:gd name="connsiteX123" fmla="*/ 290945 w 654869"/>
              <a:gd name="connsiteY123" fmla="*/ 810491 h 1601787"/>
              <a:gd name="connsiteX124" fmla="*/ 270164 w 654869"/>
              <a:gd name="connsiteY124" fmla="*/ 883227 h 1601787"/>
              <a:gd name="connsiteX125" fmla="*/ 259773 w 654869"/>
              <a:gd name="connsiteY125" fmla="*/ 935182 h 1601787"/>
              <a:gd name="connsiteX126" fmla="*/ 228600 w 654869"/>
              <a:gd name="connsiteY126" fmla="*/ 955963 h 1601787"/>
              <a:gd name="connsiteX127" fmla="*/ 197427 w 654869"/>
              <a:gd name="connsiteY127" fmla="*/ 987136 h 1601787"/>
              <a:gd name="connsiteX128" fmla="*/ 207818 w 654869"/>
              <a:gd name="connsiteY128" fmla="*/ 1039091 h 1601787"/>
              <a:gd name="connsiteX129" fmla="*/ 238991 w 654869"/>
              <a:gd name="connsiteY129" fmla="*/ 1049482 h 1601787"/>
              <a:gd name="connsiteX130" fmla="*/ 374073 w 654869"/>
              <a:gd name="connsiteY130" fmla="*/ 1059872 h 1601787"/>
              <a:gd name="connsiteX131" fmla="*/ 280555 w 654869"/>
              <a:gd name="connsiteY131" fmla="*/ 1049482 h 1601787"/>
              <a:gd name="connsiteX132" fmla="*/ 290945 w 654869"/>
              <a:gd name="connsiteY132" fmla="*/ 976745 h 1601787"/>
              <a:gd name="connsiteX133" fmla="*/ 322118 w 654869"/>
              <a:gd name="connsiteY133" fmla="*/ 997527 h 1601787"/>
              <a:gd name="connsiteX134" fmla="*/ 332509 w 654869"/>
              <a:gd name="connsiteY134" fmla="*/ 1049482 h 1601787"/>
              <a:gd name="connsiteX135" fmla="*/ 176645 w 654869"/>
              <a:gd name="connsiteY135" fmla="*/ 1091045 h 1601787"/>
              <a:gd name="connsiteX136" fmla="*/ 187036 w 654869"/>
              <a:gd name="connsiteY136" fmla="*/ 1132609 h 1601787"/>
              <a:gd name="connsiteX137" fmla="*/ 249382 w 654869"/>
              <a:gd name="connsiteY137" fmla="*/ 1163782 h 1601787"/>
              <a:gd name="connsiteX138" fmla="*/ 311727 w 654869"/>
              <a:gd name="connsiteY138" fmla="*/ 1122218 h 1601787"/>
              <a:gd name="connsiteX139" fmla="*/ 280555 w 654869"/>
              <a:gd name="connsiteY139" fmla="*/ 1101436 h 1601787"/>
              <a:gd name="connsiteX140" fmla="*/ 176645 w 654869"/>
              <a:gd name="connsiteY140" fmla="*/ 1091045 h 1601787"/>
              <a:gd name="connsiteX141" fmla="*/ 187036 w 654869"/>
              <a:gd name="connsiteY141" fmla="*/ 1049482 h 1601787"/>
              <a:gd name="connsiteX142" fmla="*/ 290945 w 654869"/>
              <a:gd name="connsiteY142" fmla="*/ 1070263 h 1601787"/>
              <a:gd name="connsiteX143" fmla="*/ 259773 w 654869"/>
              <a:gd name="connsiteY143" fmla="*/ 1080654 h 1601787"/>
              <a:gd name="connsiteX144" fmla="*/ 228600 w 654869"/>
              <a:gd name="connsiteY144" fmla="*/ 1070263 h 1601787"/>
              <a:gd name="connsiteX145" fmla="*/ 145473 w 654869"/>
              <a:gd name="connsiteY145" fmla="*/ 1080654 h 1601787"/>
              <a:gd name="connsiteX146" fmla="*/ 114300 w 654869"/>
              <a:gd name="connsiteY146" fmla="*/ 1091045 h 1601787"/>
              <a:gd name="connsiteX147" fmla="*/ 103909 w 654869"/>
              <a:gd name="connsiteY147" fmla="*/ 1122218 h 1601787"/>
              <a:gd name="connsiteX148" fmla="*/ 114300 w 654869"/>
              <a:gd name="connsiteY148" fmla="*/ 1163782 h 1601787"/>
              <a:gd name="connsiteX149" fmla="*/ 218209 w 654869"/>
              <a:gd name="connsiteY149" fmla="*/ 1163782 h 1601787"/>
              <a:gd name="connsiteX150" fmla="*/ 228600 w 654869"/>
              <a:gd name="connsiteY150" fmla="*/ 1132609 h 1601787"/>
              <a:gd name="connsiteX151" fmla="*/ 135082 w 654869"/>
              <a:gd name="connsiteY151" fmla="*/ 1111827 h 1601787"/>
              <a:gd name="connsiteX152" fmla="*/ 145473 w 654869"/>
              <a:gd name="connsiteY152" fmla="*/ 1184563 h 1601787"/>
              <a:gd name="connsiteX153" fmla="*/ 176645 w 654869"/>
              <a:gd name="connsiteY153" fmla="*/ 1205345 h 1601787"/>
              <a:gd name="connsiteX154" fmla="*/ 322118 w 654869"/>
              <a:gd name="connsiteY154" fmla="*/ 1194954 h 1601787"/>
              <a:gd name="connsiteX155" fmla="*/ 311727 w 654869"/>
              <a:gd name="connsiteY155" fmla="*/ 1143000 h 1601787"/>
              <a:gd name="connsiteX156" fmla="*/ 280555 w 654869"/>
              <a:gd name="connsiteY156" fmla="*/ 1132609 h 1601787"/>
              <a:gd name="connsiteX157" fmla="*/ 176645 w 654869"/>
              <a:gd name="connsiteY157" fmla="*/ 1143000 h 1601787"/>
              <a:gd name="connsiteX158" fmla="*/ 166255 w 654869"/>
              <a:gd name="connsiteY158" fmla="*/ 1174172 h 1601787"/>
              <a:gd name="connsiteX159" fmla="*/ 187036 w 654869"/>
              <a:gd name="connsiteY159" fmla="*/ 1257300 h 1601787"/>
              <a:gd name="connsiteX160" fmla="*/ 145473 w 654869"/>
              <a:gd name="connsiteY160" fmla="*/ 1298863 h 1601787"/>
              <a:gd name="connsiteX161" fmla="*/ 124691 w 654869"/>
              <a:gd name="connsiteY161" fmla="*/ 1267691 h 1601787"/>
              <a:gd name="connsiteX162" fmla="*/ 176645 w 654869"/>
              <a:gd name="connsiteY162" fmla="*/ 1143000 h 1601787"/>
              <a:gd name="connsiteX163" fmla="*/ 207818 w 654869"/>
              <a:gd name="connsiteY163" fmla="*/ 1132609 h 1601787"/>
              <a:gd name="connsiteX164" fmla="*/ 207818 w 654869"/>
              <a:gd name="connsiteY164" fmla="*/ 1226127 h 1601787"/>
              <a:gd name="connsiteX165" fmla="*/ 145473 w 654869"/>
              <a:gd name="connsiteY165" fmla="*/ 1215736 h 1601787"/>
              <a:gd name="connsiteX166" fmla="*/ 166255 w 654869"/>
              <a:gd name="connsiteY166" fmla="*/ 1163782 h 1601787"/>
              <a:gd name="connsiteX167" fmla="*/ 228600 w 654869"/>
              <a:gd name="connsiteY167" fmla="*/ 1132609 h 1601787"/>
              <a:gd name="connsiteX168" fmla="*/ 301336 w 654869"/>
              <a:gd name="connsiteY168" fmla="*/ 1101436 h 1601787"/>
              <a:gd name="connsiteX169" fmla="*/ 301336 w 654869"/>
              <a:gd name="connsiteY169" fmla="*/ 1205345 h 1601787"/>
              <a:gd name="connsiteX170" fmla="*/ 270164 w 654869"/>
              <a:gd name="connsiteY170" fmla="*/ 1236518 h 1601787"/>
              <a:gd name="connsiteX171" fmla="*/ 238991 w 654869"/>
              <a:gd name="connsiteY171" fmla="*/ 1257300 h 1601787"/>
              <a:gd name="connsiteX172" fmla="*/ 176645 w 654869"/>
              <a:gd name="connsiteY172" fmla="*/ 1278082 h 1601787"/>
              <a:gd name="connsiteX173" fmla="*/ 145473 w 654869"/>
              <a:gd name="connsiteY173" fmla="*/ 1267691 h 1601787"/>
              <a:gd name="connsiteX174" fmla="*/ 187036 w 654869"/>
              <a:gd name="connsiteY174" fmla="*/ 1226127 h 1601787"/>
              <a:gd name="connsiteX175" fmla="*/ 228600 w 654869"/>
              <a:gd name="connsiteY175" fmla="*/ 1236518 h 1601787"/>
              <a:gd name="connsiteX176" fmla="*/ 187036 w 654869"/>
              <a:gd name="connsiteY176" fmla="*/ 1330036 h 1601787"/>
              <a:gd name="connsiteX177" fmla="*/ 62345 w 654869"/>
              <a:gd name="connsiteY177" fmla="*/ 1309254 h 1601787"/>
              <a:gd name="connsiteX178" fmla="*/ 72736 w 654869"/>
              <a:gd name="connsiteY178" fmla="*/ 1257300 h 1601787"/>
              <a:gd name="connsiteX179" fmla="*/ 114300 w 654869"/>
              <a:gd name="connsiteY179" fmla="*/ 1226127 h 1601787"/>
              <a:gd name="connsiteX180" fmla="*/ 176645 w 654869"/>
              <a:gd name="connsiteY180" fmla="*/ 1205345 h 1601787"/>
              <a:gd name="connsiteX181" fmla="*/ 166255 w 654869"/>
              <a:gd name="connsiteY181" fmla="*/ 1246909 h 1601787"/>
              <a:gd name="connsiteX182" fmla="*/ 135082 w 654869"/>
              <a:gd name="connsiteY182" fmla="*/ 1257300 h 1601787"/>
              <a:gd name="connsiteX183" fmla="*/ 51955 w 654869"/>
              <a:gd name="connsiteY183" fmla="*/ 1246909 h 1601787"/>
              <a:gd name="connsiteX184" fmla="*/ 72736 w 654869"/>
              <a:gd name="connsiteY184" fmla="*/ 1278082 h 1601787"/>
              <a:gd name="connsiteX185" fmla="*/ 187036 w 654869"/>
              <a:gd name="connsiteY185" fmla="*/ 1288472 h 1601787"/>
              <a:gd name="connsiteX186" fmla="*/ 176645 w 654869"/>
              <a:gd name="connsiteY186" fmla="*/ 1215736 h 1601787"/>
              <a:gd name="connsiteX187" fmla="*/ 93518 w 654869"/>
              <a:gd name="connsiteY187" fmla="*/ 1215736 h 1601787"/>
              <a:gd name="connsiteX188" fmla="*/ 103909 w 654869"/>
              <a:gd name="connsiteY188" fmla="*/ 1402772 h 1601787"/>
              <a:gd name="connsiteX189" fmla="*/ 135082 w 654869"/>
              <a:gd name="connsiteY189" fmla="*/ 1433945 h 1601787"/>
              <a:gd name="connsiteX190" fmla="*/ 249382 w 654869"/>
              <a:gd name="connsiteY190" fmla="*/ 1413163 h 1601787"/>
              <a:gd name="connsiteX191" fmla="*/ 270164 w 654869"/>
              <a:gd name="connsiteY191" fmla="*/ 1319645 h 1601787"/>
              <a:gd name="connsiteX192" fmla="*/ 238991 w 654869"/>
              <a:gd name="connsiteY192" fmla="*/ 1309254 h 1601787"/>
              <a:gd name="connsiteX193" fmla="*/ 135082 w 654869"/>
              <a:gd name="connsiteY193" fmla="*/ 1319645 h 1601787"/>
              <a:gd name="connsiteX194" fmla="*/ 124691 w 654869"/>
              <a:gd name="connsiteY194" fmla="*/ 1350818 h 1601787"/>
              <a:gd name="connsiteX195" fmla="*/ 135082 w 654869"/>
              <a:gd name="connsiteY195" fmla="*/ 1444336 h 1601787"/>
              <a:gd name="connsiteX196" fmla="*/ 197427 w 654869"/>
              <a:gd name="connsiteY196" fmla="*/ 1413163 h 1601787"/>
              <a:gd name="connsiteX197" fmla="*/ 207818 w 654869"/>
              <a:gd name="connsiteY197" fmla="*/ 1381991 h 1601787"/>
              <a:gd name="connsiteX198" fmla="*/ 176645 w 654869"/>
              <a:gd name="connsiteY198" fmla="*/ 1350818 h 1601787"/>
              <a:gd name="connsiteX199" fmla="*/ 0 w 654869"/>
              <a:gd name="connsiteY199" fmla="*/ 1350818 h 1601787"/>
              <a:gd name="connsiteX200" fmla="*/ 10391 w 654869"/>
              <a:gd name="connsiteY200" fmla="*/ 1433945 h 1601787"/>
              <a:gd name="connsiteX201" fmla="*/ 31173 w 654869"/>
              <a:gd name="connsiteY201" fmla="*/ 1465118 h 1601787"/>
              <a:gd name="connsiteX202" fmla="*/ 103909 w 654869"/>
              <a:gd name="connsiteY202" fmla="*/ 1454727 h 1601787"/>
              <a:gd name="connsiteX203" fmla="*/ 103909 w 654869"/>
              <a:gd name="connsiteY203" fmla="*/ 1381991 h 1601787"/>
              <a:gd name="connsiteX204" fmla="*/ 62345 w 654869"/>
              <a:gd name="connsiteY204" fmla="*/ 1392382 h 1601787"/>
              <a:gd name="connsiteX205" fmla="*/ 41564 w 654869"/>
              <a:gd name="connsiteY205" fmla="*/ 1423554 h 1601787"/>
              <a:gd name="connsiteX206" fmla="*/ 72736 w 654869"/>
              <a:gd name="connsiteY206" fmla="*/ 1485900 h 1601787"/>
              <a:gd name="connsiteX207" fmla="*/ 155864 w 654869"/>
              <a:gd name="connsiteY207" fmla="*/ 1506682 h 1601787"/>
              <a:gd name="connsiteX208" fmla="*/ 207818 w 654869"/>
              <a:gd name="connsiteY208" fmla="*/ 1496291 h 1601787"/>
              <a:gd name="connsiteX209" fmla="*/ 218209 w 654869"/>
              <a:gd name="connsiteY209" fmla="*/ 1413163 h 1601787"/>
              <a:gd name="connsiteX210" fmla="*/ 176645 w 654869"/>
              <a:gd name="connsiteY210" fmla="*/ 1381991 h 1601787"/>
              <a:gd name="connsiteX211" fmla="*/ 83127 w 654869"/>
              <a:gd name="connsiteY211" fmla="*/ 1392382 h 1601787"/>
              <a:gd name="connsiteX212" fmla="*/ 124691 w 654869"/>
              <a:gd name="connsiteY212" fmla="*/ 1496291 h 1601787"/>
              <a:gd name="connsiteX213" fmla="*/ 124691 w 654869"/>
              <a:gd name="connsiteY213" fmla="*/ 1402772 h 1601787"/>
              <a:gd name="connsiteX214" fmla="*/ 51955 w 654869"/>
              <a:gd name="connsiteY214" fmla="*/ 1413163 h 1601787"/>
              <a:gd name="connsiteX215" fmla="*/ 51955 w 654869"/>
              <a:gd name="connsiteY215" fmla="*/ 1527463 h 1601787"/>
              <a:gd name="connsiteX216" fmla="*/ 72736 w 654869"/>
              <a:gd name="connsiteY216" fmla="*/ 1558636 h 1601787"/>
              <a:gd name="connsiteX217" fmla="*/ 114300 w 654869"/>
              <a:gd name="connsiteY217" fmla="*/ 1548245 h 1601787"/>
              <a:gd name="connsiteX218" fmla="*/ 103909 w 654869"/>
              <a:gd name="connsiteY218" fmla="*/ 1485900 h 1601787"/>
              <a:gd name="connsiteX219" fmla="*/ 114300 w 654869"/>
              <a:gd name="connsiteY219" fmla="*/ 1589809 h 1601787"/>
              <a:gd name="connsiteX220" fmla="*/ 145473 w 654869"/>
              <a:gd name="connsiteY220" fmla="*/ 1579418 h 1601787"/>
              <a:gd name="connsiteX221" fmla="*/ 166255 w 654869"/>
              <a:gd name="connsiteY221" fmla="*/ 1465118 h 1601787"/>
              <a:gd name="connsiteX222" fmla="*/ 103909 w 654869"/>
              <a:gd name="connsiteY222" fmla="*/ 1475509 h 1601787"/>
              <a:gd name="connsiteX223" fmla="*/ 114300 w 654869"/>
              <a:gd name="connsiteY223" fmla="*/ 1537854 h 1601787"/>
              <a:gd name="connsiteX224" fmla="*/ 228600 w 654869"/>
              <a:gd name="connsiteY224" fmla="*/ 1527463 h 1601787"/>
              <a:gd name="connsiteX225" fmla="*/ 228600 w 654869"/>
              <a:gd name="connsiteY225" fmla="*/ 1537854 h 1601787"/>
              <a:gd name="connsiteX226" fmla="*/ 197427 w 654869"/>
              <a:gd name="connsiteY226" fmla="*/ 1548245 h 1601787"/>
              <a:gd name="connsiteX227" fmla="*/ 93518 w 654869"/>
              <a:gd name="connsiteY227" fmla="*/ 1527463 h 1601787"/>
              <a:gd name="connsiteX228" fmla="*/ 83127 w 654869"/>
              <a:gd name="connsiteY228" fmla="*/ 1496291 h 1601787"/>
              <a:gd name="connsiteX229" fmla="*/ 72736 w 654869"/>
              <a:gd name="connsiteY229" fmla="*/ 1454727 h 1601787"/>
              <a:gd name="connsiteX230" fmla="*/ 41564 w 654869"/>
              <a:gd name="connsiteY230" fmla="*/ 1444336 h 1601787"/>
              <a:gd name="connsiteX231" fmla="*/ 41564 w 654869"/>
              <a:gd name="connsiteY231" fmla="*/ 1589809 h 1601787"/>
              <a:gd name="connsiteX232" fmla="*/ 135082 w 654869"/>
              <a:gd name="connsiteY232" fmla="*/ 1579418 h 1601787"/>
              <a:gd name="connsiteX233" fmla="*/ 145473 w 654869"/>
              <a:gd name="connsiteY233" fmla="*/ 1485900 h 1601787"/>
              <a:gd name="connsiteX234" fmla="*/ 93518 w 654869"/>
              <a:gd name="connsiteY234" fmla="*/ 1496291 h 1601787"/>
              <a:gd name="connsiteX235" fmla="*/ 103909 w 654869"/>
              <a:gd name="connsiteY235" fmla="*/ 1569027 h 1601787"/>
              <a:gd name="connsiteX236" fmla="*/ 114300 w 654869"/>
              <a:gd name="connsiteY236" fmla="*/ 1600200 h 1601787"/>
              <a:gd name="connsiteX237" fmla="*/ 197427 w 654869"/>
              <a:gd name="connsiteY237" fmla="*/ 1589809 h 1601787"/>
              <a:gd name="connsiteX238" fmla="*/ 228600 w 654869"/>
              <a:gd name="connsiteY238" fmla="*/ 1579418 h 1601787"/>
              <a:gd name="connsiteX239" fmla="*/ 249382 w 654869"/>
              <a:gd name="connsiteY239" fmla="*/ 1475509 h 1601787"/>
              <a:gd name="connsiteX240" fmla="*/ 166255 w 654869"/>
              <a:gd name="connsiteY240" fmla="*/ 1444336 h 1601787"/>
              <a:gd name="connsiteX241" fmla="*/ 145473 w 654869"/>
              <a:gd name="connsiteY241" fmla="*/ 1413163 h 1601787"/>
              <a:gd name="connsiteX242" fmla="*/ 135082 w 654869"/>
              <a:gd name="connsiteY242" fmla="*/ 1319645 h 160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4869" h="1601787">
                <a:moveTo>
                  <a:pt x="426027" y="0"/>
                </a:moveTo>
                <a:cubicBezTo>
                  <a:pt x="408709" y="6927"/>
                  <a:pt x="390756" y="12441"/>
                  <a:pt x="374073" y="20782"/>
                </a:cubicBezTo>
                <a:cubicBezTo>
                  <a:pt x="293505" y="61066"/>
                  <a:pt x="390077" y="25837"/>
                  <a:pt x="311727" y="51954"/>
                </a:cubicBezTo>
                <a:cubicBezTo>
                  <a:pt x="322118" y="55418"/>
                  <a:pt x="331947" y="62345"/>
                  <a:pt x="342900" y="62345"/>
                </a:cubicBezTo>
                <a:cubicBezTo>
                  <a:pt x="367978" y="62345"/>
                  <a:pt x="434939" y="38593"/>
                  <a:pt x="363682" y="62345"/>
                </a:cubicBezTo>
                <a:cubicBezTo>
                  <a:pt x="367146" y="76200"/>
                  <a:pt x="360525" y="99393"/>
                  <a:pt x="374073" y="103909"/>
                </a:cubicBezTo>
                <a:cubicBezTo>
                  <a:pt x="400565" y="112740"/>
                  <a:pt x="441710" y="116753"/>
                  <a:pt x="457200" y="93518"/>
                </a:cubicBezTo>
                <a:cubicBezTo>
                  <a:pt x="469351" y="75291"/>
                  <a:pt x="394855" y="72736"/>
                  <a:pt x="394855" y="72736"/>
                </a:cubicBezTo>
                <a:cubicBezTo>
                  <a:pt x="371268" y="80598"/>
                  <a:pt x="347600" y="81399"/>
                  <a:pt x="342900" y="114300"/>
                </a:cubicBezTo>
                <a:cubicBezTo>
                  <a:pt x="340880" y="128437"/>
                  <a:pt x="349827" y="142009"/>
                  <a:pt x="353291" y="155863"/>
                </a:cubicBezTo>
                <a:cubicBezTo>
                  <a:pt x="328692" y="164063"/>
                  <a:pt x="282353" y="168053"/>
                  <a:pt x="332509" y="218209"/>
                </a:cubicBezTo>
                <a:cubicBezTo>
                  <a:pt x="340254" y="225954"/>
                  <a:pt x="332368" y="190045"/>
                  <a:pt x="342900" y="187036"/>
                </a:cubicBezTo>
                <a:cubicBezTo>
                  <a:pt x="386323" y="174629"/>
                  <a:pt x="432955" y="180109"/>
                  <a:pt x="477982" y="176645"/>
                </a:cubicBezTo>
                <a:cubicBezTo>
                  <a:pt x="488373" y="169718"/>
                  <a:pt x="504517" y="167458"/>
                  <a:pt x="509155" y="155863"/>
                </a:cubicBezTo>
                <a:cubicBezTo>
                  <a:pt x="513223" y="145694"/>
                  <a:pt x="509390" y="127347"/>
                  <a:pt x="498764" y="124691"/>
                </a:cubicBezTo>
                <a:cubicBezTo>
                  <a:pt x="475003" y="118751"/>
                  <a:pt x="450273" y="131618"/>
                  <a:pt x="426027" y="135082"/>
                </a:cubicBezTo>
                <a:cubicBezTo>
                  <a:pt x="422563" y="145473"/>
                  <a:pt x="423381" y="158509"/>
                  <a:pt x="415636" y="166254"/>
                </a:cubicBezTo>
                <a:cubicBezTo>
                  <a:pt x="376878" y="205012"/>
                  <a:pt x="374033" y="134921"/>
                  <a:pt x="394855" y="218209"/>
                </a:cubicBezTo>
                <a:cubicBezTo>
                  <a:pt x="441103" y="213070"/>
                  <a:pt x="498764" y="235316"/>
                  <a:pt x="498764" y="176645"/>
                </a:cubicBezTo>
                <a:cubicBezTo>
                  <a:pt x="498764" y="158984"/>
                  <a:pt x="491837" y="142009"/>
                  <a:pt x="488373" y="124691"/>
                </a:cubicBezTo>
                <a:cubicBezTo>
                  <a:pt x="460212" y="130323"/>
                  <a:pt x="425629" y="130382"/>
                  <a:pt x="405245" y="155863"/>
                </a:cubicBezTo>
                <a:cubicBezTo>
                  <a:pt x="398403" y="164416"/>
                  <a:pt x="398318" y="176645"/>
                  <a:pt x="394855" y="187036"/>
                </a:cubicBezTo>
                <a:cubicBezTo>
                  <a:pt x="399046" y="216378"/>
                  <a:pt x="388928" y="274618"/>
                  <a:pt x="436418" y="280554"/>
                </a:cubicBezTo>
                <a:cubicBezTo>
                  <a:pt x="453943" y="282745"/>
                  <a:pt x="471055" y="273627"/>
                  <a:pt x="488373" y="270163"/>
                </a:cubicBezTo>
                <a:cubicBezTo>
                  <a:pt x="493347" y="266847"/>
                  <a:pt x="573611" y="228231"/>
                  <a:pt x="498764" y="207818"/>
                </a:cubicBezTo>
                <a:cubicBezTo>
                  <a:pt x="468504" y="199565"/>
                  <a:pt x="436418" y="214745"/>
                  <a:pt x="405245" y="218209"/>
                </a:cubicBezTo>
                <a:cubicBezTo>
                  <a:pt x="394854" y="225136"/>
                  <a:pt x="377102" y="226876"/>
                  <a:pt x="374073" y="238991"/>
                </a:cubicBezTo>
                <a:cubicBezTo>
                  <a:pt x="359852" y="295877"/>
                  <a:pt x="382740" y="300187"/>
                  <a:pt x="415636" y="322118"/>
                </a:cubicBezTo>
                <a:cubicBezTo>
                  <a:pt x="439882" y="318654"/>
                  <a:pt x="464914" y="318765"/>
                  <a:pt x="488373" y="311727"/>
                </a:cubicBezTo>
                <a:cubicBezTo>
                  <a:pt x="500334" y="308139"/>
                  <a:pt x="511744" y="300697"/>
                  <a:pt x="519545" y="290945"/>
                </a:cubicBezTo>
                <a:cubicBezTo>
                  <a:pt x="526387" y="282392"/>
                  <a:pt x="540628" y="262148"/>
                  <a:pt x="529936" y="259772"/>
                </a:cubicBezTo>
                <a:cubicBezTo>
                  <a:pt x="495956" y="252221"/>
                  <a:pt x="460663" y="266699"/>
                  <a:pt x="426027" y="270163"/>
                </a:cubicBezTo>
                <a:cubicBezTo>
                  <a:pt x="415636" y="277090"/>
                  <a:pt x="396621" y="278582"/>
                  <a:pt x="394855" y="290945"/>
                </a:cubicBezTo>
                <a:cubicBezTo>
                  <a:pt x="376877" y="416792"/>
                  <a:pt x="373366" y="405010"/>
                  <a:pt x="436418" y="426027"/>
                </a:cubicBezTo>
                <a:cubicBezTo>
                  <a:pt x="453736" y="422563"/>
                  <a:pt x="471239" y="419920"/>
                  <a:pt x="488373" y="415636"/>
                </a:cubicBezTo>
                <a:cubicBezTo>
                  <a:pt x="498999" y="412980"/>
                  <a:pt x="511800" y="412990"/>
                  <a:pt x="519545" y="405245"/>
                </a:cubicBezTo>
                <a:cubicBezTo>
                  <a:pt x="527290" y="397500"/>
                  <a:pt x="526472" y="384463"/>
                  <a:pt x="529936" y="374072"/>
                </a:cubicBezTo>
                <a:cubicBezTo>
                  <a:pt x="507644" y="359211"/>
                  <a:pt x="466525" y="321533"/>
                  <a:pt x="436418" y="363682"/>
                </a:cubicBezTo>
                <a:cubicBezTo>
                  <a:pt x="424172" y="380826"/>
                  <a:pt x="443345" y="405245"/>
                  <a:pt x="446809" y="426027"/>
                </a:cubicBezTo>
                <a:cubicBezTo>
                  <a:pt x="471054" y="422563"/>
                  <a:pt x="499952" y="430331"/>
                  <a:pt x="519545" y="415636"/>
                </a:cubicBezTo>
                <a:cubicBezTo>
                  <a:pt x="529536" y="408143"/>
                  <a:pt x="500765" y="396403"/>
                  <a:pt x="488373" y="394854"/>
                </a:cubicBezTo>
                <a:cubicBezTo>
                  <a:pt x="470848" y="392663"/>
                  <a:pt x="453736" y="401781"/>
                  <a:pt x="436418" y="405245"/>
                </a:cubicBezTo>
                <a:cubicBezTo>
                  <a:pt x="432954" y="415636"/>
                  <a:pt x="424668" y="425550"/>
                  <a:pt x="426027" y="436418"/>
                </a:cubicBezTo>
                <a:cubicBezTo>
                  <a:pt x="438009" y="532269"/>
                  <a:pt x="490129" y="485040"/>
                  <a:pt x="581891" y="477982"/>
                </a:cubicBezTo>
                <a:cubicBezTo>
                  <a:pt x="578427" y="467591"/>
                  <a:pt x="582304" y="448610"/>
                  <a:pt x="571500" y="446809"/>
                </a:cubicBezTo>
                <a:cubicBezTo>
                  <a:pt x="464350" y="428951"/>
                  <a:pt x="472028" y="434959"/>
                  <a:pt x="436418" y="488372"/>
                </a:cubicBezTo>
                <a:cubicBezTo>
                  <a:pt x="495516" y="508071"/>
                  <a:pt x="501008" y="514450"/>
                  <a:pt x="592282" y="488372"/>
                </a:cubicBezTo>
                <a:cubicBezTo>
                  <a:pt x="604290" y="484941"/>
                  <a:pt x="606137" y="467591"/>
                  <a:pt x="613064" y="457200"/>
                </a:cubicBezTo>
                <a:cubicBezTo>
                  <a:pt x="609600" y="446809"/>
                  <a:pt x="613299" y="428684"/>
                  <a:pt x="602673" y="426027"/>
                </a:cubicBezTo>
                <a:cubicBezTo>
                  <a:pt x="575381" y="419204"/>
                  <a:pt x="527999" y="437064"/>
                  <a:pt x="498764" y="446809"/>
                </a:cubicBezTo>
                <a:cubicBezTo>
                  <a:pt x="502593" y="477441"/>
                  <a:pt x="489548" y="543464"/>
                  <a:pt x="540327" y="550718"/>
                </a:cubicBezTo>
                <a:cubicBezTo>
                  <a:pt x="554465" y="552738"/>
                  <a:pt x="568036" y="543791"/>
                  <a:pt x="581891" y="540327"/>
                </a:cubicBezTo>
                <a:cubicBezTo>
                  <a:pt x="578427" y="509154"/>
                  <a:pt x="596866" y="465257"/>
                  <a:pt x="571500" y="446809"/>
                </a:cubicBezTo>
                <a:cubicBezTo>
                  <a:pt x="482175" y="381845"/>
                  <a:pt x="470581" y="448231"/>
                  <a:pt x="457200" y="488372"/>
                </a:cubicBezTo>
                <a:cubicBezTo>
                  <a:pt x="460829" y="521032"/>
                  <a:pt x="444735" y="593667"/>
                  <a:pt x="498764" y="602672"/>
                </a:cubicBezTo>
                <a:cubicBezTo>
                  <a:pt x="509568" y="604473"/>
                  <a:pt x="519545" y="595745"/>
                  <a:pt x="529936" y="592282"/>
                </a:cubicBezTo>
                <a:cubicBezTo>
                  <a:pt x="540443" y="576521"/>
                  <a:pt x="561109" y="551446"/>
                  <a:pt x="561109" y="529936"/>
                </a:cubicBezTo>
                <a:cubicBezTo>
                  <a:pt x="561109" y="518983"/>
                  <a:pt x="554182" y="509154"/>
                  <a:pt x="550718" y="498763"/>
                </a:cubicBezTo>
                <a:cubicBezTo>
                  <a:pt x="523009" y="502227"/>
                  <a:pt x="492001" y="495592"/>
                  <a:pt x="467591" y="509154"/>
                </a:cubicBezTo>
                <a:cubicBezTo>
                  <a:pt x="455107" y="516090"/>
                  <a:pt x="455623" y="536524"/>
                  <a:pt x="457200" y="550718"/>
                </a:cubicBezTo>
                <a:cubicBezTo>
                  <a:pt x="463412" y="606629"/>
                  <a:pt x="471232" y="600422"/>
                  <a:pt x="509155" y="613063"/>
                </a:cubicBezTo>
                <a:cubicBezTo>
                  <a:pt x="519546" y="609599"/>
                  <a:pt x="531214" y="608747"/>
                  <a:pt x="540327" y="602672"/>
                </a:cubicBezTo>
                <a:cubicBezTo>
                  <a:pt x="575833" y="579001"/>
                  <a:pt x="589063" y="553881"/>
                  <a:pt x="561109" y="509154"/>
                </a:cubicBezTo>
                <a:cubicBezTo>
                  <a:pt x="552899" y="496019"/>
                  <a:pt x="533400" y="495299"/>
                  <a:pt x="519545" y="488372"/>
                </a:cubicBezTo>
                <a:cubicBezTo>
                  <a:pt x="505691" y="491836"/>
                  <a:pt x="489864" y="490841"/>
                  <a:pt x="477982" y="498763"/>
                </a:cubicBezTo>
                <a:cubicBezTo>
                  <a:pt x="467591" y="505690"/>
                  <a:pt x="458237" y="517491"/>
                  <a:pt x="457200" y="529936"/>
                </a:cubicBezTo>
                <a:cubicBezTo>
                  <a:pt x="450661" y="608402"/>
                  <a:pt x="457483" y="608292"/>
                  <a:pt x="488373" y="654627"/>
                </a:cubicBezTo>
                <a:cubicBezTo>
                  <a:pt x="529937" y="651163"/>
                  <a:pt x="572961" y="655694"/>
                  <a:pt x="613064" y="644236"/>
                </a:cubicBezTo>
                <a:cubicBezTo>
                  <a:pt x="625072" y="640805"/>
                  <a:pt x="633845" y="625551"/>
                  <a:pt x="633845" y="613063"/>
                </a:cubicBezTo>
                <a:cubicBezTo>
                  <a:pt x="633845" y="581130"/>
                  <a:pt x="619991" y="550718"/>
                  <a:pt x="613064" y="519545"/>
                </a:cubicBezTo>
                <a:cubicBezTo>
                  <a:pt x="536023" y="545225"/>
                  <a:pt x="570311" y="530530"/>
                  <a:pt x="509155" y="561109"/>
                </a:cubicBezTo>
                <a:cubicBezTo>
                  <a:pt x="483857" y="637002"/>
                  <a:pt x="483060" y="602202"/>
                  <a:pt x="498764" y="665018"/>
                </a:cubicBezTo>
                <a:cubicBezTo>
                  <a:pt x="512618" y="661554"/>
                  <a:pt x="526324" y="657428"/>
                  <a:pt x="540327" y="654627"/>
                </a:cubicBezTo>
                <a:cubicBezTo>
                  <a:pt x="560987" y="650495"/>
                  <a:pt x="582493" y="650290"/>
                  <a:pt x="602673" y="644236"/>
                </a:cubicBezTo>
                <a:cubicBezTo>
                  <a:pt x="617509" y="639785"/>
                  <a:pt x="630382" y="630381"/>
                  <a:pt x="644236" y="623454"/>
                </a:cubicBezTo>
                <a:cubicBezTo>
                  <a:pt x="647700" y="613063"/>
                  <a:pt x="656428" y="603086"/>
                  <a:pt x="654627" y="592282"/>
                </a:cubicBezTo>
                <a:cubicBezTo>
                  <a:pt x="644111" y="529189"/>
                  <a:pt x="563837" y="568110"/>
                  <a:pt x="529936" y="571500"/>
                </a:cubicBezTo>
                <a:cubicBezTo>
                  <a:pt x="455708" y="620985"/>
                  <a:pt x="473649" y="588832"/>
                  <a:pt x="457200" y="654627"/>
                </a:cubicBezTo>
                <a:cubicBezTo>
                  <a:pt x="464127" y="682336"/>
                  <a:pt x="456487" y="718946"/>
                  <a:pt x="477982" y="737754"/>
                </a:cubicBezTo>
                <a:cubicBezTo>
                  <a:pt x="493838" y="751628"/>
                  <a:pt x="526839" y="743548"/>
                  <a:pt x="540327" y="727363"/>
                </a:cubicBezTo>
                <a:cubicBezTo>
                  <a:pt x="575873" y="684708"/>
                  <a:pt x="502779" y="661830"/>
                  <a:pt x="488373" y="654627"/>
                </a:cubicBezTo>
                <a:cubicBezTo>
                  <a:pt x="464127" y="658091"/>
                  <a:pt x="437542" y="654065"/>
                  <a:pt x="415636" y="665018"/>
                </a:cubicBezTo>
                <a:cubicBezTo>
                  <a:pt x="392398" y="676637"/>
                  <a:pt x="414806" y="743996"/>
                  <a:pt x="415636" y="748145"/>
                </a:cubicBezTo>
                <a:cubicBezTo>
                  <a:pt x="436418" y="744681"/>
                  <a:pt x="463084" y="752652"/>
                  <a:pt x="477982" y="737754"/>
                </a:cubicBezTo>
                <a:cubicBezTo>
                  <a:pt x="513862" y="701874"/>
                  <a:pt x="443612" y="688198"/>
                  <a:pt x="436418" y="685800"/>
                </a:cubicBezTo>
                <a:cubicBezTo>
                  <a:pt x="419100" y="689264"/>
                  <a:pt x="399798" y="687429"/>
                  <a:pt x="384464" y="696191"/>
                </a:cubicBezTo>
                <a:cubicBezTo>
                  <a:pt x="351744" y="714888"/>
                  <a:pt x="362052" y="765666"/>
                  <a:pt x="374073" y="789709"/>
                </a:cubicBezTo>
                <a:cubicBezTo>
                  <a:pt x="379658" y="800879"/>
                  <a:pt x="394854" y="803564"/>
                  <a:pt x="405245" y="810491"/>
                </a:cubicBezTo>
                <a:cubicBezTo>
                  <a:pt x="419100" y="807027"/>
                  <a:pt x="441183" y="813226"/>
                  <a:pt x="446809" y="800100"/>
                </a:cubicBezTo>
                <a:cubicBezTo>
                  <a:pt x="485416" y="710017"/>
                  <a:pt x="429997" y="739894"/>
                  <a:pt x="405245" y="748145"/>
                </a:cubicBezTo>
                <a:cubicBezTo>
                  <a:pt x="407274" y="758290"/>
                  <a:pt x="408586" y="828527"/>
                  <a:pt x="446809" y="820882"/>
                </a:cubicBezTo>
                <a:cubicBezTo>
                  <a:pt x="459055" y="818433"/>
                  <a:pt x="460664" y="800100"/>
                  <a:pt x="467591" y="789709"/>
                </a:cubicBezTo>
                <a:cubicBezTo>
                  <a:pt x="457200" y="782782"/>
                  <a:pt x="448810" y="770476"/>
                  <a:pt x="436418" y="768927"/>
                </a:cubicBezTo>
                <a:cubicBezTo>
                  <a:pt x="418180" y="766647"/>
                  <a:pt x="373647" y="782924"/>
                  <a:pt x="353291" y="789709"/>
                </a:cubicBezTo>
                <a:cubicBezTo>
                  <a:pt x="356755" y="827809"/>
                  <a:pt x="338089" y="875573"/>
                  <a:pt x="363682" y="904009"/>
                </a:cubicBezTo>
                <a:cubicBezTo>
                  <a:pt x="429415" y="977046"/>
                  <a:pt x="449064" y="886853"/>
                  <a:pt x="457200" y="862445"/>
                </a:cubicBezTo>
                <a:cubicBezTo>
                  <a:pt x="429881" y="844233"/>
                  <a:pt x="390867" y="808215"/>
                  <a:pt x="353291" y="852054"/>
                </a:cubicBezTo>
                <a:cubicBezTo>
                  <a:pt x="339580" y="868051"/>
                  <a:pt x="360218" y="893618"/>
                  <a:pt x="363682" y="914400"/>
                </a:cubicBezTo>
                <a:cubicBezTo>
                  <a:pt x="374073" y="910936"/>
                  <a:pt x="391391" y="914400"/>
                  <a:pt x="394855" y="904009"/>
                </a:cubicBezTo>
                <a:cubicBezTo>
                  <a:pt x="412410" y="851345"/>
                  <a:pt x="382556" y="851418"/>
                  <a:pt x="353291" y="841663"/>
                </a:cubicBezTo>
                <a:cubicBezTo>
                  <a:pt x="339436" y="845127"/>
                  <a:pt x="323610" y="844132"/>
                  <a:pt x="311727" y="852054"/>
                </a:cubicBezTo>
                <a:cubicBezTo>
                  <a:pt x="284054" y="870503"/>
                  <a:pt x="284386" y="909758"/>
                  <a:pt x="301336" y="935182"/>
                </a:cubicBezTo>
                <a:cubicBezTo>
                  <a:pt x="307412" y="944295"/>
                  <a:pt x="322118" y="942109"/>
                  <a:pt x="332509" y="945572"/>
                </a:cubicBezTo>
                <a:cubicBezTo>
                  <a:pt x="342900" y="942109"/>
                  <a:pt x="359614" y="945352"/>
                  <a:pt x="363682" y="935182"/>
                </a:cubicBezTo>
                <a:cubicBezTo>
                  <a:pt x="368986" y="921922"/>
                  <a:pt x="366970" y="897722"/>
                  <a:pt x="353291" y="893618"/>
                </a:cubicBezTo>
                <a:cubicBezTo>
                  <a:pt x="323249" y="884605"/>
                  <a:pt x="290946" y="900545"/>
                  <a:pt x="259773" y="904009"/>
                </a:cubicBezTo>
                <a:cubicBezTo>
                  <a:pt x="254873" y="918709"/>
                  <a:pt x="233678" y="963698"/>
                  <a:pt x="259773" y="976745"/>
                </a:cubicBezTo>
                <a:cubicBezTo>
                  <a:pt x="275570" y="984643"/>
                  <a:pt x="294409" y="969818"/>
                  <a:pt x="311727" y="966354"/>
                </a:cubicBezTo>
                <a:cubicBezTo>
                  <a:pt x="308263" y="938645"/>
                  <a:pt x="319213" y="904679"/>
                  <a:pt x="301336" y="883227"/>
                </a:cubicBezTo>
                <a:cubicBezTo>
                  <a:pt x="270765" y="846542"/>
                  <a:pt x="249971" y="933414"/>
                  <a:pt x="249382" y="935182"/>
                </a:cubicBezTo>
                <a:cubicBezTo>
                  <a:pt x="252846" y="945573"/>
                  <a:pt x="252028" y="958609"/>
                  <a:pt x="259773" y="966354"/>
                </a:cubicBezTo>
                <a:cubicBezTo>
                  <a:pt x="264743" y="971324"/>
                  <a:pt x="332149" y="987046"/>
                  <a:pt x="332509" y="987136"/>
                </a:cubicBezTo>
                <a:cubicBezTo>
                  <a:pt x="349827" y="983672"/>
                  <a:pt x="369130" y="985508"/>
                  <a:pt x="384464" y="976745"/>
                </a:cubicBezTo>
                <a:cubicBezTo>
                  <a:pt x="424498" y="953868"/>
                  <a:pt x="401964" y="871604"/>
                  <a:pt x="394855" y="852054"/>
                </a:cubicBezTo>
                <a:cubicBezTo>
                  <a:pt x="390587" y="840317"/>
                  <a:pt x="374073" y="838199"/>
                  <a:pt x="363682" y="831272"/>
                </a:cubicBezTo>
                <a:cubicBezTo>
                  <a:pt x="349827" y="834736"/>
                  <a:pt x="334001" y="833741"/>
                  <a:pt x="322118" y="841663"/>
                </a:cubicBezTo>
                <a:cubicBezTo>
                  <a:pt x="311727" y="848590"/>
                  <a:pt x="292505" y="881667"/>
                  <a:pt x="301336" y="872836"/>
                </a:cubicBezTo>
                <a:cubicBezTo>
                  <a:pt x="313582" y="860590"/>
                  <a:pt x="320263" y="843518"/>
                  <a:pt x="332509" y="831272"/>
                </a:cubicBezTo>
                <a:cubicBezTo>
                  <a:pt x="414239" y="749543"/>
                  <a:pt x="309748" y="881448"/>
                  <a:pt x="394855" y="779318"/>
                </a:cubicBezTo>
                <a:cubicBezTo>
                  <a:pt x="402850" y="769724"/>
                  <a:pt x="405884" y="755946"/>
                  <a:pt x="415636" y="748145"/>
                </a:cubicBezTo>
                <a:cubicBezTo>
                  <a:pt x="424189" y="741303"/>
                  <a:pt x="457762" y="737754"/>
                  <a:pt x="446809" y="737754"/>
                </a:cubicBezTo>
                <a:cubicBezTo>
                  <a:pt x="425741" y="737754"/>
                  <a:pt x="405246" y="744681"/>
                  <a:pt x="384464" y="748145"/>
                </a:cubicBezTo>
                <a:lnTo>
                  <a:pt x="322118" y="789709"/>
                </a:lnTo>
                <a:lnTo>
                  <a:pt x="290945" y="810491"/>
                </a:lnTo>
                <a:cubicBezTo>
                  <a:pt x="279375" y="845203"/>
                  <a:pt x="278862" y="844087"/>
                  <a:pt x="270164" y="883227"/>
                </a:cubicBezTo>
                <a:cubicBezTo>
                  <a:pt x="266333" y="900468"/>
                  <a:pt x="268536" y="919848"/>
                  <a:pt x="259773" y="935182"/>
                </a:cubicBezTo>
                <a:cubicBezTo>
                  <a:pt x="253577" y="946025"/>
                  <a:pt x="238194" y="947968"/>
                  <a:pt x="228600" y="955963"/>
                </a:cubicBezTo>
                <a:cubicBezTo>
                  <a:pt x="217311" y="965370"/>
                  <a:pt x="207818" y="976745"/>
                  <a:pt x="197427" y="987136"/>
                </a:cubicBezTo>
                <a:cubicBezTo>
                  <a:pt x="200891" y="1004454"/>
                  <a:pt x="198021" y="1024396"/>
                  <a:pt x="207818" y="1039091"/>
                </a:cubicBezTo>
                <a:cubicBezTo>
                  <a:pt x="213894" y="1048205"/>
                  <a:pt x="228122" y="1048123"/>
                  <a:pt x="238991" y="1049482"/>
                </a:cubicBezTo>
                <a:cubicBezTo>
                  <a:pt x="283803" y="1055083"/>
                  <a:pt x="328913" y="1059872"/>
                  <a:pt x="374073" y="1059872"/>
                </a:cubicBezTo>
                <a:cubicBezTo>
                  <a:pt x="405437" y="1059872"/>
                  <a:pt x="311728" y="1052945"/>
                  <a:pt x="280555" y="1049482"/>
                </a:cubicBezTo>
                <a:cubicBezTo>
                  <a:pt x="284018" y="1025236"/>
                  <a:pt x="275645" y="995870"/>
                  <a:pt x="290945" y="976745"/>
                </a:cubicBezTo>
                <a:cubicBezTo>
                  <a:pt x="298746" y="966993"/>
                  <a:pt x="315922" y="986684"/>
                  <a:pt x="322118" y="997527"/>
                </a:cubicBezTo>
                <a:cubicBezTo>
                  <a:pt x="330880" y="1012861"/>
                  <a:pt x="329045" y="1032164"/>
                  <a:pt x="332509" y="1049482"/>
                </a:cubicBezTo>
                <a:cubicBezTo>
                  <a:pt x="302525" y="1139432"/>
                  <a:pt x="351772" y="1023688"/>
                  <a:pt x="176645" y="1091045"/>
                </a:cubicBezTo>
                <a:cubicBezTo>
                  <a:pt x="163316" y="1096172"/>
                  <a:pt x="179114" y="1120726"/>
                  <a:pt x="187036" y="1132609"/>
                </a:cubicBezTo>
                <a:cubicBezTo>
                  <a:pt x="198546" y="1149875"/>
                  <a:pt x="231600" y="1157855"/>
                  <a:pt x="249382" y="1163782"/>
                </a:cubicBezTo>
                <a:cubicBezTo>
                  <a:pt x="259604" y="1161738"/>
                  <a:pt x="328294" y="1163637"/>
                  <a:pt x="311727" y="1122218"/>
                </a:cubicBezTo>
                <a:cubicBezTo>
                  <a:pt x="307089" y="1110623"/>
                  <a:pt x="290946" y="1108363"/>
                  <a:pt x="280555" y="1101436"/>
                </a:cubicBezTo>
                <a:cubicBezTo>
                  <a:pt x="252188" y="1107109"/>
                  <a:pt x="200770" y="1127232"/>
                  <a:pt x="176645" y="1091045"/>
                </a:cubicBezTo>
                <a:cubicBezTo>
                  <a:pt x="168723" y="1079163"/>
                  <a:pt x="183572" y="1063336"/>
                  <a:pt x="187036" y="1049482"/>
                </a:cubicBezTo>
                <a:cubicBezTo>
                  <a:pt x="221672" y="1056409"/>
                  <a:pt x="258479" y="1056349"/>
                  <a:pt x="290945" y="1070263"/>
                </a:cubicBezTo>
                <a:cubicBezTo>
                  <a:pt x="301012" y="1074577"/>
                  <a:pt x="270726" y="1080654"/>
                  <a:pt x="259773" y="1080654"/>
                </a:cubicBezTo>
                <a:cubicBezTo>
                  <a:pt x="248820" y="1080654"/>
                  <a:pt x="238991" y="1073727"/>
                  <a:pt x="228600" y="1070263"/>
                </a:cubicBezTo>
                <a:cubicBezTo>
                  <a:pt x="200891" y="1073727"/>
                  <a:pt x="172947" y="1075659"/>
                  <a:pt x="145473" y="1080654"/>
                </a:cubicBezTo>
                <a:cubicBezTo>
                  <a:pt x="134697" y="1082613"/>
                  <a:pt x="122045" y="1083300"/>
                  <a:pt x="114300" y="1091045"/>
                </a:cubicBezTo>
                <a:cubicBezTo>
                  <a:pt x="106555" y="1098790"/>
                  <a:pt x="107373" y="1111827"/>
                  <a:pt x="103909" y="1122218"/>
                </a:cubicBezTo>
                <a:cubicBezTo>
                  <a:pt x="107373" y="1136073"/>
                  <a:pt x="105379" y="1152630"/>
                  <a:pt x="114300" y="1163782"/>
                </a:cubicBezTo>
                <a:cubicBezTo>
                  <a:pt x="132900" y="1187031"/>
                  <a:pt x="214699" y="1164283"/>
                  <a:pt x="218209" y="1163782"/>
                </a:cubicBezTo>
                <a:cubicBezTo>
                  <a:pt x="221673" y="1153391"/>
                  <a:pt x="228600" y="1143562"/>
                  <a:pt x="228600" y="1132609"/>
                </a:cubicBezTo>
                <a:cubicBezTo>
                  <a:pt x="228600" y="1072542"/>
                  <a:pt x="180073" y="1106203"/>
                  <a:pt x="135082" y="1111827"/>
                </a:cubicBezTo>
                <a:cubicBezTo>
                  <a:pt x="138546" y="1136072"/>
                  <a:pt x="135526" y="1162182"/>
                  <a:pt x="145473" y="1184563"/>
                </a:cubicBezTo>
                <a:cubicBezTo>
                  <a:pt x="150545" y="1195975"/>
                  <a:pt x="164178" y="1204612"/>
                  <a:pt x="176645" y="1205345"/>
                </a:cubicBezTo>
                <a:cubicBezTo>
                  <a:pt x="225176" y="1208200"/>
                  <a:pt x="273627" y="1198418"/>
                  <a:pt x="322118" y="1194954"/>
                </a:cubicBezTo>
                <a:cubicBezTo>
                  <a:pt x="318654" y="1177636"/>
                  <a:pt x="321523" y="1157695"/>
                  <a:pt x="311727" y="1143000"/>
                </a:cubicBezTo>
                <a:cubicBezTo>
                  <a:pt x="305652" y="1133887"/>
                  <a:pt x="291508" y="1132609"/>
                  <a:pt x="280555" y="1132609"/>
                </a:cubicBezTo>
                <a:cubicBezTo>
                  <a:pt x="245746" y="1132609"/>
                  <a:pt x="211282" y="1139536"/>
                  <a:pt x="176645" y="1143000"/>
                </a:cubicBezTo>
                <a:cubicBezTo>
                  <a:pt x="173182" y="1153391"/>
                  <a:pt x="166255" y="1163219"/>
                  <a:pt x="166255" y="1174172"/>
                </a:cubicBezTo>
                <a:cubicBezTo>
                  <a:pt x="166255" y="1199254"/>
                  <a:pt x="178836" y="1232699"/>
                  <a:pt x="187036" y="1257300"/>
                </a:cubicBezTo>
                <a:cubicBezTo>
                  <a:pt x="182146" y="1271969"/>
                  <a:pt x="178071" y="1311902"/>
                  <a:pt x="145473" y="1298863"/>
                </a:cubicBezTo>
                <a:cubicBezTo>
                  <a:pt x="133878" y="1294225"/>
                  <a:pt x="131618" y="1278082"/>
                  <a:pt x="124691" y="1267691"/>
                </a:cubicBezTo>
                <a:cubicBezTo>
                  <a:pt x="129940" y="1236196"/>
                  <a:pt x="134359" y="1157095"/>
                  <a:pt x="176645" y="1143000"/>
                </a:cubicBezTo>
                <a:lnTo>
                  <a:pt x="207818" y="1132609"/>
                </a:lnTo>
                <a:cubicBezTo>
                  <a:pt x="215852" y="1156710"/>
                  <a:pt x="237359" y="1205026"/>
                  <a:pt x="207818" y="1226127"/>
                </a:cubicBezTo>
                <a:cubicBezTo>
                  <a:pt x="190674" y="1238373"/>
                  <a:pt x="166255" y="1219200"/>
                  <a:pt x="145473" y="1215736"/>
                </a:cubicBezTo>
                <a:cubicBezTo>
                  <a:pt x="152400" y="1198418"/>
                  <a:pt x="155414" y="1178960"/>
                  <a:pt x="166255" y="1163782"/>
                </a:cubicBezTo>
                <a:cubicBezTo>
                  <a:pt x="180938" y="1143225"/>
                  <a:pt x="208035" y="1141423"/>
                  <a:pt x="228600" y="1132609"/>
                </a:cubicBezTo>
                <a:cubicBezTo>
                  <a:pt x="318485" y="1094087"/>
                  <a:pt x="228229" y="1125806"/>
                  <a:pt x="301336" y="1101436"/>
                </a:cubicBezTo>
                <a:cubicBezTo>
                  <a:pt x="315103" y="1142737"/>
                  <a:pt x="323045" y="1151072"/>
                  <a:pt x="301336" y="1205345"/>
                </a:cubicBezTo>
                <a:cubicBezTo>
                  <a:pt x="295879" y="1218989"/>
                  <a:pt x="281453" y="1227110"/>
                  <a:pt x="270164" y="1236518"/>
                </a:cubicBezTo>
                <a:cubicBezTo>
                  <a:pt x="260570" y="1244513"/>
                  <a:pt x="250403" y="1252228"/>
                  <a:pt x="238991" y="1257300"/>
                </a:cubicBezTo>
                <a:cubicBezTo>
                  <a:pt x="218973" y="1266197"/>
                  <a:pt x="176645" y="1278082"/>
                  <a:pt x="176645" y="1278082"/>
                </a:cubicBezTo>
                <a:cubicBezTo>
                  <a:pt x="166254" y="1274618"/>
                  <a:pt x="150371" y="1277488"/>
                  <a:pt x="145473" y="1267691"/>
                </a:cubicBezTo>
                <a:cubicBezTo>
                  <a:pt x="129640" y="1236023"/>
                  <a:pt x="175160" y="1230086"/>
                  <a:pt x="187036" y="1226127"/>
                </a:cubicBezTo>
                <a:cubicBezTo>
                  <a:pt x="200891" y="1229591"/>
                  <a:pt x="223586" y="1223146"/>
                  <a:pt x="228600" y="1236518"/>
                </a:cubicBezTo>
                <a:cubicBezTo>
                  <a:pt x="251698" y="1298113"/>
                  <a:pt x="220610" y="1307653"/>
                  <a:pt x="187036" y="1330036"/>
                </a:cubicBezTo>
                <a:cubicBezTo>
                  <a:pt x="145472" y="1323109"/>
                  <a:pt x="97894" y="1331876"/>
                  <a:pt x="62345" y="1309254"/>
                </a:cubicBezTo>
                <a:cubicBezTo>
                  <a:pt x="47445" y="1299772"/>
                  <a:pt x="63376" y="1272276"/>
                  <a:pt x="72736" y="1257300"/>
                </a:cubicBezTo>
                <a:cubicBezTo>
                  <a:pt x="81915" y="1242614"/>
                  <a:pt x="98810" y="1233872"/>
                  <a:pt x="114300" y="1226127"/>
                </a:cubicBezTo>
                <a:cubicBezTo>
                  <a:pt x="133893" y="1216330"/>
                  <a:pt x="176645" y="1205345"/>
                  <a:pt x="176645" y="1205345"/>
                </a:cubicBezTo>
                <a:cubicBezTo>
                  <a:pt x="173182" y="1219200"/>
                  <a:pt x="175176" y="1235757"/>
                  <a:pt x="166255" y="1246909"/>
                </a:cubicBezTo>
                <a:cubicBezTo>
                  <a:pt x="159413" y="1255462"/>
                  <a:pt x="146035" y="1257300"/>
                  <a:pt x="135082" y="1257300"/>
                </a:cubicBezTo>
                <a:cubicBezTo>
                  <a:pt x="107157" y="1257300"/>
                  <a:pt x="79664" y="1250373"/>
                  <a:pt x="51955" y="1246909"/>
                </a:cubicBezTo>
                <a:cubicBezTo>
                  <a:pt x="58882" y="1257300"/>
                  <a:pt x="63905" y="1269251"/>
                  <a:pt x="72736" y="1278082"/>
                </a:cubicBezTo>
                <a:cubicBezTo>
                  <a:pt x="111022" y="1316368"/>
                  <a:pt x="127568" y="1295906"/>
                  <a:pt x="187036" y="1288472"/>
                </a:cubicBezTo>
                <a:cubicBezTo>
                  <a:pt x="183572" y="1264227"/>
                  <a:pt x="187598" y="1237642"/>
                  <a:pt x="176645" y="1215736"/>
                </a:cubicBezTo>
                <a:cubicBezTo>
                  <a:pt x="165026" y="1192498"/>
                  <a:pt x="97666" y="1214906"/>
                  <a:pt x="93518" y="1215736"/>
                </a:cubicBezTo>
                <a:cubicBezTo>
                  <a:pt x="96982" y="1278081"/>
                  <a:pt x="92225" y="1341433"/>
                  <a:pt x="103909" y="1402772"/>
                </a:cubicBezTo>
                <a:cubicBezTo>
                  <a:pt x="106659" y="1417208"/>
                  <a:pt x="120424" y="1432898"/>
                  <a:pt x="135082" y="1433945"/>
                </a:cubicBezTo>
                <a:cubicBezTo>
                  <a:pt x="173708" y="1436704"/>
                  <a:pt x="211282" y="1420090"/>
                  <a:pt x="249382" y="1413163"/>
                </a:cubicBezTo>
                <a:cubicBezTo>
                  <a:pt x="281648" y="1380898"/>
                  <a:pt x="302763" y="1376694"/>
                  <a:pt x="270164" y="1319645"/>
                </a:cubicBezTo>
                <a:cubicBezTo>
                  <a:pt x="264730" y="1310135"/>
                  <a:pt x="249382" y="1312718"/>
                  <a:pt x="238991" y="1309254"/>
                </a:cubicBezTo>
                <a:cubicBezTo>
                  <a:pt x="204355" y="1312718"/>
                  <a:pt x="167795" y="1307749"/>
                  <a:pt x="135082" y="1319645"/>
                </a:cubicBezTo>
                <a:cubicBezTo>
                  <a:pt x="124788" y="1323388"/>
                  <a:pt x="124691" y="1339865"/>
                  <a:pt x="124691" y="1350818"/>
                </a:cubicBezTo>
                <a:cubicBezTo>
                  <a:pt x="124691" y="1382183"/>
                  <a:pt x="131618" y="1413163"/>
                  <a:pt x="135082" y="1444336"/>
                </a:cubicBezTo>
                <a:cubicBezTo>
                  <a:pt x="155618" y="1437491"/>
                  <a:pt x="182777" y="1431476"/>
                  <a:pt x="197427" y="1413163"/>
                </a:cubicBezTo>
                <a:cubicBezTo>
                  <a:pt x="204269" y="1404610"/>
                  <a:pt x="204354" y="1392382"/>
                  <a:pt x="207818" y="1381991"/>
                </a:cubicBezTo>
                <a:cubicBezTo>
                  <a:pt x="197427" y="1371600"/>
                  <a:pt x="188872" y="1358969"/>
                  <a:pt x="176645" y="1350818"/>
                </a:cubicBezTo>
                <a:cubicBezTo>
                  <a:pt x="134259" y="1322560"/>
                  <a:pt x="1468" y="1350713"/>
                  <a:pt x="0" y="1350818"/>
                </a:cubicBezTo>
                <a:cubicBezTo>
                  <a:pt x="3464" y="1378527"/>
                  <a:pt x="3043" y="1407004"/>
                  <a:pt x="10391" y="1433945"/>
                </a:cubicBezTo>
                <a:cubicBezTo>
                  <a:pt x="13677" y="1445993"/>
                  <a:pt x="18982" y="1462409"/>
                  <a:pt x="31173" y="1465118"/>
                </a:cubicBezTo>
                <a:cubicBezTo>
                  <a:pt x="55081" y="1470431"/>
                  <a:pt x="79664" y="1458191"/>
                  <a:pt x="103909" y="1454727"/>
                </a:cubicBezTo>
                <a:cubicBezTo>
                  <a:pt x="109365" y="1438360"/>
                  <a:pt x="129279" y="1397213"/>
                  <a:pt x="103909" y="1381991"/>
                </a:cubicBezTo>
                <a:cubicBezTo>
                  <a:pt x="91663" y="1374644"/>
                  <a:pt x="76200" y="1388918"/>
                  <a:pt x="62345" y="1392382"/>
                </a:cubicBezTo>
                <a:cubicBezTo>
                  <a:pt x="55418" y="1402773"/>
                  <a:pt x="43617" y="1411236"/>
                  <a:pt x="41564" y="1423554"/>
                </a:cubicBezTo>
                <a:cubicBezTo>
                  <a:pt x="39673" y="1434902"/>
                  <a:pt x="64386" y="1481725"/>
                  <a:pt x="72736" y="1485900"/>
                </a:cubicBezTo>
                <a:cubicBezTo>
                  <a:pt x="98283" y="1498673"/>
                  <a:pt x="155864" y="1506682"/>
                  <a:pt x="155864" y="1506682"/>
                </a:cubicBezTo>
                <a:cubicBezTo>
                  <a:pt x="173182" y="1503218"/>
                  <a:pt x="192484" y="1505053"/>
                  <a:pt x="207818" y="1496291"/>
                </a:cubicBezTo>
                <a:cubicBezTo>
                  <a:pt x="237257" y="1479469"/>
                  <a:pt x="232662" y="1436287"/>
                  <a:pt x="218209" y="1413163"/>
                </a:cubicBezTo>
                <a:cubicBezTo>
                  <a:pt x="209030" y="1398477"/>
                  <a:pt x="190500" y="1392382"/>
                  <a:pt x="176645" y="1381991"/>
                </a:cubicBezTo>
                <a:cubicBezTo>
                  <a:pt x="145472" y="1385455"/>
                  <a:pt x="102720" y="1367890"/>
                  <a:pt x="83127" y="1392382"/>
                </a:cubicBezTo>
                <a:cubicBezTo>
                  <a:pt x="19630" y="1471754"/>
                  <a:pt x="89989" y="1484724"/>
                  <a:pt x="124691" y="1496291"/>
                </a:cubicBezTo>
                <a:cubicBezTo>
                  <a:pt x="132347" y="1473324"/>
                  <a:pt x="154960" y="1421690"/>
                  <a:pt x="124691" y="1402772"/>
                </a:cubicBezTo>
                <a:cubicBezTo>
                  <a:pt x="103922" y="1389791"/>
                  <a:pt x="76200" y="1409699"/>
                  <a:pt x="51955" y="1413163"/>
                </a:cubicBezTo>
                <a:cubicBezTo>
                  <a:pt x="35729" y="1461841"/>
                  <a:pt x="32569" y="1456378"/>
                  <a:pt x="51955" y="1527463"/>
                </a:cubicBezTo>
                <a:cubicBezTo>
                  <a:pt x="55241" y="1539511"/>
                  <a:pt x="65809" y="1548245"/>
                  <a:pt x="72736" y="1558636"/>
                </a:cubicBezTo>
                <a:cubicBezTo>
                  <a:pt x="86591" y="1555172"/>
                  <a:pt x="108674" y="1561371"/>
                  <a:pt x="114300" y="1548245"/>
                </a:cubicBezTo>
                <a:cubicBezTo>
                  <a:pt x="122599" y="1528880"/>
                  <a:pt x="103909" y="1464832"/>
                  <a:pt x="103909" y="1485900"/>
                </a:cubicBezTo>
                <a:cubicBezTo>
                  <a:pt x="103909" y="1520709"/>
                  <a:pt x="110836" y="1555173"/>
                  <a:pt x="114300" y="1589809"/>
                </a:cubicBezTo>
                <a:cubicBezTo>
                  <a:pt x="124691" y="1586345"/>
                  <a:pt x="137059" y="1586430"/>
                  <a:pt x="145473" y="1579418"/>
                </a:cubicBezTo>
                <a:cubicBezTo>
                  <a:pt x="194267" y="1538756"/>
                  <a:pt x="174954" y="1526014"/>
                  <a:pt x="166255" y="1465118"/>
                </a:cubicBezTo>
                <a:cubicBezTo>
                  <a:pt x="145473" y="1468582"/>
                  <a:pt x="116155" y="1458365"/>
                  <a:pt x="103909" y="1475509"/>
                </a:cubicBezTo>
                <a:cubicBezTo>
                  <a:pt x="91663" y="1492653"/>
                  <a:pt x="94852" y="1529751"/>
                  <a:pt x="114300" y="1537854"/>
                </a:cubicBezTo>
                <a:cubicBezTo>
                  <a:pt x="149614" y="1552568"/>
                  <a:pt x="190500" y="1530927"/>
                  <a:pt x="228600" y="1527463"/>
                </a:cubicBezTo>
                <a:cubicBezTo>
                  <a:pt x="236287" y="1524901"/>
                  <a:pt x="309173" y="1497567"/>
                  <a:pt x="228600" y="1537854"/>
                </a:cubicBezTo>
                <a:cubicBezTo>
                  <a:pt x="218803" y="1542752"/>
                  <a:pt x="207818" y="1544781"/>
                  <a:pt x="197427" y="1548245"/>
                </a:cubicBezTo>
                <a:cubicBezTo>
                  <a:pt x="162791" y="1541318"/>
                  <a:pt x="125674" y="1542079"/>
                  <a:pt x="93518" y="1527463"/>
                </a:cubicBezTo>
                <a:cubicBezTo>
                  <a:pt x="83547" y="1522931"/>
                  <a:pt x="86136" y="1506822"/>
                  <a:pt x="83127" y="1496291"/>
                </a:cubicBezTo>
                <a:cubicBezTo>
                  <a:pt x="79204" y="1482559"/>
                  <a:pt x="81657" y="1465879"/>
                  <a:pt x="72736" y="1454727"/>
                </a:cubicBezTo>
                <a:cubicBezTo>
                  <a:pt x="65894" y="1446174"/>
                  <a:pt x="51955" y="1447800"/>
                  <a:pt x="41564" y="1444336"/>
                </a:cubicBezTo>
                <a:cubicBezTo>
                  <a:pt x="27222" y="1487362"/>
                  <a:pt x="1725" y="1549970"/>
                  <a:pt x="41564" y="1589809"/>
                </a:cubicBezTo>
                <a:cubicBezTo>
                  <a:pt x="63742" y="1611987"/>
                  <a:pt x="103909" y="1582882"/>
                  <a:pt x="135082" y="1579418"/>
                </a:cubicBezTo>
                <a:cubicBezTo>
                  <a:pt x="151217" y="1555215"/>
                  <a:pt x="185472" y="1519232"/>
                  <a:pt x="145473" y="1485900"/>
                </a:cubicBezTo>
                <a:cubicBezTo>
                  <a:pt x="131905" y="1474594"/>
                  <a:pt x="110836" y="1492827"/>
                  <a:pt x="93518" y="1496291"/>
                </a:cubicBezTo>
                <a:cubicBezTo>
                  <a:pt x="96982" y="1520536"/>
                  <a:pt x="99106" y="1545011"/>
                  <a:pt x="103909" y="1569027"/>
                </a:cubicBezTo>
                <a:cubicBezTo>
                  <a:pt x="106057" y="1579767"/>
                  <a:pt x="103608" y="1597824"/>
                  <a:pt x="114300" y="1600200"/>
                </a:cubicBezTo>
                <a:cubicBezTo>
                  <a:pt x="141560" y="1606258"/>
                  <a:pt x="169718" y="1593273"/>
                  <a:pt x="197427" y="1589809"/>
                </a:cubicBezTo>
                <a:cubicBezTo>
                  <a:pt x="207818" y="1586345"/>
                  <a:pt x="218803" y="1584316"/>
                  <a:pt x="228600" y="1579418"/>
                </a:cubicBezTo>
                <a:cubicBezTo>
                  <a:pt x="276241" y="1555598"/>
                  <a:pt x="276453" y="1543186"/>
                  <a:pt x="249382" y="1475509"/>
                </a:cubicBezTo>
                <a:cubicBezTo>
                  <a:pt x="240075" y="1452243"/>
                  <a:pt x="178750" y="1446835"/>
                  <a:pt x="166255" y="1444336"/>
                </a:cubicBezTo>
                <a:cubicBezTo>
                  <a:pt x="159328" y="1433945"/>
                  <a:pt x="148759" y="1425211"/>
                  <a:pt x="145473" y="1413163"/>
                </a:cubicBezTo>
                <a:cubicBezTo>
                  <a:pt x="134652" y="1373488"/>
                  <a:pt x="135082" y="1352145"/>
                  <a:pt x="135082" y="131964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35"/>
          <p:cNvCxnSpPr/>
          <p:nvPr/>
        </p:nvCxnSpPr>
        <p:spPr>
          <a:xfrm>
            <a:off x="5499932" y="3238771"/>
            <a:ext cx="763519" cy="1661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1655676" y="476672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Au </a:t>
            </a:r>
            <a:r>
              <a:rPr lang="fr-FR" b="1" dirty="0" smtClean="0"/>
              <a:t>début </a:t>
            </a:r>
            <a:r>
              <a:rPr lang="fr-FR" b="1" dirty="0"/>
              <a:t>d’une division cellulaire, mitose ou méiose, l’aspect </a:t>
            </a:r>
            <a:r>
              <a:rPr lang="fr-FR" b="1" dirty="0" smtClean="0"/>
              <a:t>de la chromatine change</a:t>
            </a:r>
            <a:r>
              <a:rPr lang="fr-FR" b="1" dirty="0"/>
              <a:t>.</a:t>
            </a:r>
          </a:p>
        </p:txBody>
      </p:sp>
      <p:sp>
        <p:nvSpPr>
          <p:cNvPr id="4" name="Ellipse 3"/>
          <p:cNvSpPr/>
          <p:nvPr/>
        </p:nvSpPr>
        <p:spPr>
          <a:xfrm rot="20946586">
            <a:off x="2629263" y="2667271"/>
            <a:ext cx="288032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 rot="20946586">
            <a:off x="2447027" y="2684851"/>
            <a:ext cx="288032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 rot="567446">
            <a:off x="5494117" y="2580329"/>
            <a:ext cx="288032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 rot="21230656">
            <a:off x="4932517" y="2561681"/>
            <a:ext cx="288032" cy="4507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083707" y="2673080"/>
            <a:ext cx="127248" cy="2529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 rot="805023">
            <a:off x="5502591" y="2655577"/>
            <a:ext cx="119566" cy="26600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2591043" y="2799553"/>
            <a:ext cx="127248" cy="2529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2773279" y="2780158"/>
            <a:ext cx="127248" cy="2529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/>
          <p:cNvCxnSpPr>
            <a:stCxn id="22" idx="37"/>
          </p:cNvCxnSpPr>
          <p:nvPr/>
        </p:nvCxnSpPr>
        <p:spPr>
          <a:xfrm flipH="1">
            <a:off x="1578428" y="3111808"/>
            <a:ext cx="394476" cy="1393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2209692" y="3244967"/>
            <a:ext cx="1055541" cy="1817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/>
          <p:nvPr/>
        </p:nvSpPr>
        <p:spPr>
          <a:xfrm>
            <a:off x="3179980" y="3382418"/>
            <a:ext cx="145714" cy="7701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 rot="20752208">
            <a:off x="1675601" y="3384479"/>
            <a:ext cx="181061" cy="1131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 rot="4798163">
            <a:off x="2530538" y="2990415"/>
            <a:ext cx="402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D</a:t>
            </a:r>
          </a:p>
        </p:txBody>
      </p:sp>
      <p:cxnSp>
        <p:nvCxnSpPr>
          <p:cNvPr id="38" name="Connecteur droit 37"/>
          <p:cNvCxnSpPr/>
          <p:nvPr/>
        </p:nvCxnSpPr>
        <p:spPr>
          <a:xfrm flipV="1">
            <a:off x="4485880" y="3251183"/>
            <a:ext cx="763519" cy="1897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/>
          <p:cNvSpPr/>
          <p:nvPr/>
        </p:nvSpPr>
        <p:spPr>
          <a:xfrm rot="918526">
            <a:off x="4318849" y="3356679"/>
            <a:ext cx="192652" cy="9650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6255113" y="3360881"/>
            <a:ext cx="144016" cy="9972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5124790" y="180116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?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2827922" y="1624620"/>
            <a:ext cx="1259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T’as vu ta chromatine?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691567" y="5385410"/>
            <a:ext cx="5417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Les chromosomes  vont  </a:t>
            </a:r>
            <a:r>
              <a:rPr lang="fr-FR" sz="2000" b="1" dirty="0"/>
              <a:t>subir une </a:t>
            </a:r>
            <a:r>
              <a:rPr lang="fr-FR" sz="2000" b="1" dirty="0">
                <a:solidFill>
                  <a:srgbClr val="FF0000"/>
                </a:solidFill>
              </a:rPr>
              <a:t>duplication </a:t>
            </a:r>
            <a:r>
              <a:rPr lang="fr-FR" sz="2000" b="1" dirty="0"/>
              <a:t>et une </a:t>
            </a:r>
            <a:r>
              <a:rPr lang="fr-FR" sz="2000" b="1" dirty="0">
                <a:solidFill>
                  <a:srgbClr val="FF0000"/>
                </a:solidFill>
              </a:rPr>
              <a:t>condensation</a:t>
            </a:r>
          </a:p>
        </p:txBody>
      </p:sp>
      <p:sp>
        <p:nvSpPr>
          <p:cNvPr id="22" name="Forme libre 21"/>
          <p:cNvSpPr/>
          <p:nvPr/>
        </p:nvSpPr>
        <p:spPr>
          <a:xfrm>
            <a:off x="1578428" y="2950444"/>
            <a:ext cx="1457706" cy="1644110"/>
          </a:xfrm>
          <a:custGeom>
            <a:avLst/>
            <a:gdLst>
              <a:gd name="connsiteX0" fmla="*/ 905464 w 1457706"/>
              <a:gd name="connsiteY0" fmla="*/ 89647 h 1644110"/>
              <a:gd name="connsiteX1" fmla="*/ 833746 w 1457706"/>
              <a:gd name="connsiteY1" fmla="*/ 170329 h 1644110"/>
              <a:gd name="connsiteX2" fmla="*/ 806852 w 1457706"/>
              <a:gd name="connsiteY2" fmla="*/ 179294 h 1644110"/>
              <a:gd name="connsiteX3" fmla="*/ 762029 w 1457706"/>
              <a:gd name="connsiteY3" fmla="*/ 170329 h 1644110"/>
              <a:gd name="connsiteX4" fmla="*/ 770993 w 1457706"/>
              <a:gd name="connsiteY4" fmla="*/ 143435 h 1644110"/>
              <a:gd name="connsiteX5" fmla="*/ 851676 w 1457706"/>
              <a:gd name="connsiteY5" fmla="*/ 152400 h 1644110"/>
              <a:gd name="connsiteX6" fmla="*/ 842711 w 1457706"/>
              <a:gd name="connsiteY6" fmla="*/ 215153 h 1644110"/>
              <a:gd name="connsiteX7" fmla="*/ 788923 w 1457706"/>
              <a:gd name="connsiteY7" fmla="*/ 233082 h 1644110"/>
              <a:gd name="connsiteX8" fmla="*/ 699276 w 1457706"/>
              <a:gd name="connsiteY8" fmla="*/ 224117 h 1644110"/>
              <a:gd name="connsiteX9" fmla="*/ 645488 w 1457706"/>
              <a:gd name="connsiteY9" fmla="*/ 206188 h 1644110"/>
              <a:gd name="connsiteX10" fmla="*/ 645488 w 1457706"/>
              <a:gd name="connsiteY10" fmla="*/ 152400 h 1644110"/>
              <a:gd name="connsiteX11" fmla="*/ 672382 w 1457706"/>
              <a:gd name="connsiteY11" fmla="*/ 143435 h 1644110"/>
              <a:gd name="connsiteX12" fmla="*/ 663417 w 1457706"/>
              <a:gd name="connsiteY12" fmla="*/ 215153 h 1644110"/>
              <a:gd name="connsiteX13" fmla="*/ 609629 w 1457706"/>
              <a:gd name="connsiteY13" fmla="*/ 251011 h 1644110"/>
              <a:gd name="connsiteX14" fmla="*/ 555840 w 1457706"/>
              <a:gd name="connsiteY14" fmla="*/ 259976 h 1644110"/>
              <a:gd name="connsiteX15" fmla="*/ 546876 w 1457706"/>
              <a:gd name="connsiteY15" fmla="*/ 286870 h 1644110"/>
              <a:gd name="connsiteX16" fmla="*/ 537911 w 1457706"/>
              <a:gd name="connsiteY16" fmla="*/ 385482 h 1644110"/>
              <a:gd name="connsiteX17" fmla="*/ 466193 w 1457706"/>
              <a:gd name="connsiteY17" fmla="*/ 376517 h 1644110"/>
              <a:gd name="connsiteX18" fmla="*/ 466193 w 1457706"/>
              <a:gd name="connsiteY18" fmla="*/ 268941 h 1644110"/>
              <a:gd name="connsiteX19" fmla="*/ 493088 w 1457706"/>
              <a:gd name="connsiteY19" fmla="*/ 259976 h 1644110"/>
              <a:gd name="connsiteX20" fmla="*/ 582735 w 1457706"/>
              <a:gd name="connsiteY20" fmla="*/ 268941 h 1644110"/>
              <a:gd name="connsiteX21" fmla="*/ 609629 w 1457706"/>
              <a:gd name="connsiteY21" fmla="*/ 286870 h 1644110"/>
              <a:gd name="connsiteX22" fmla="*/ 663417 w 1457706"/>
              <a:gd name="connsiteY22" fmla="*/ 304800 h 1644110"/>
              <a:gd name="connsiteX23" fmla="*/ 708240 w 1457706"/>
              <a:gd name="connsiteY23" fmla="*/ 340658 h 1644110"/>
              <a:gd name="connsiteX24" fmla="*/ 753064 w 1457706"/>
              <a:gd name="connsiteY24" fmla="*/ 367553 h 1644110"/>
              <a:gd name="connsiteX25" fmla="*/ 833746 w 1457706"/>
              <a:gd name="connsiteY25" fmla="*/ 358588 h 1644110"/>
              <a:gd name="connsiteX26" fmla="*/ 851676 w 1457706"/>
              <a:gd name="connsiteY26" fmla="*/ 304800 h 1644110"/>
              <a:gd name="connsiteX27" fmla="*/ 833746 w 1457706"/>
              <a:gd name="connsiteY27" fmla="*/ 170329 h 1644110"/>
              <a:gd name="connsiteX28" fmla="*/ 815817 w 1457706"/>
              <a:gd name="connsiteY28" fmla="*/ 116541 h 1644110"/>
              <a:gd name="connsiteX29" fmla="*/ 806852 w 1457706"/>
              <a:gd name="connsiteY29" fmla="*/ 80682 h 1644110"/>
              <a:gd name="connsiteX30" fmla="*/ 788923 w 1457706"/>
              <a:gd name="connsiteY30" fmla="*/ 53788 h 1644110"/>
              <a:gd name="connsiteX31" fmla="*/ 744099 w 1457706"/>
              <a:gd name="connsiteY31" fmla="*/ 17929 h 1644110"/>
              <a:gd name="connsiteX32" fmla="*/ 690311 w 1457706"/>
              <a:gd name="connsiteY32" fmla="*/ 0 h 1644110"/>
              <a:gd name="connsiteX33" fmla="*/ 511017 w 1457706"/>
              <a:gd name="connsiteY33" fmla="*/ 8964 h 1644110"/>
              <a:gd name="connsiteX34" fmla="*/ 484123 w 1457706"/>
              <a:gd name="connsiteY34" fmla="*/ 26894 h 1644110"/>
              <a:gd name="connsiteX35" fmla="*/ 430335 w 1457706"/>
              <a:gd name="connsiteY35" fmla="*/ 89647 h 1644110"/>
              <a:gd name="connsiteX36" fmla="*/ 403440 w 1457706"/>
              <a:gd name="connsiteY36" fmla="*/ 134470 h 1644110"/>
              <a:gd name="connsiteX37" fmla="*/ 394476 w 1457706"/>
              <a:gd name="connsiteY37" fmla="*/ 161364 h 1644110"/>
              <a:gd name="connsiteX38" fmla="*/ 394476 w 1457706"/>
              <a:gd name="connsiteY38" fmla="*/ 376517 h 1644110"/>
              <a:gd name="connsiteX39" fmla="*/ 430335 w 1457706"/>
              <a:gd name="connsiteY39" fmla="*/ 412376 h 1644110"/>
              <a:gd name="connsiteX40" fmla="*/ 475158 w 1457706"/>
              <a:gd name="connsiteY40" fmla="*/ 457200 h 1644110"/>
              <a:gd name="connsiteX41" fmla="*/ 493088 w 1457706"/>
              <a:gd name="connsiteY41" fmla="*/ 475129 h 1644110"/>
              <a:gd name="connsiteX42" fmla="*/ 519982 w 1457706"/>
              <a:gd name="connsiteY42" fmla="*/ 484094 h 1644110"/>
              <a:gd name="connsiteX43" fmla="*/ 591699 w 1457706"/>
              <a:gd name="connsiteY43" fmla="*/ 475129 h 1644110"/>
              <a:gd name="connsiteX44" fmla="*/ 582735 w 1457706"/>
              <a:gd name="connsiteY44" fmla="*/ 582706 h 1644110"/>
              <a:gd name="connsiteX45" fmla="*/ 537911 w 1457706"/>
              <a:gd name="connsiteY45" fmla="*/ 663388 h 1644110"/>
              <a:gd name="connsiteX46" fmla="*/ 511017 w 1457706"/>
              <a:gd name="connsiteY46" fmla="*/ 672353 h 1644110"/>
              <a:gd name="connsiteX47" fmla="*/ 457229 w 1457706"/>
              <a:gd name="connsiteY47" fmla="*/ 699247 h 1644110"/>
              <a:gd name="connsiteX48" fmla="*/ 331723 w 1457706"/>
              <a:gd name="connsiteY48" fmla="*/ 690282 h 1644110"/>
              <a:gd name="connsiteX49" fmla="*/ 322758 w 1457706"/>
              <a:gd name="connsiteY49" fmla="*/ 600635 h 1644110"/>
              <a:gd name="connsiteX50" fmla="*/ 367582 w 1457706"/>
              <a:gd name="connsiteY50" fmla="*/ 573741 h 1644110"/>
              <a:gd name="connsiteX51" fmla="*/ 403440 w 1457706"/>
              <a:gd name="connsiteY51" fmla="*/ 582706 h 1644110"/>
              <a:gd name="connsiteX52" fmla="*/ 457229 w 1457706"/>
              <a:gd name="connsiteY52" fmla="*/ 600635 h 1644110"/>
              <a:gd name="connsiteX53" fmla="*/ 484123 w 1457706"/>
              <a:gd name="connsiteY53" fmla="*/ 591670 h 1644110"/>
              <a:gd name="connsiteX54" fmla="*/ 502052 w 1457706"/>
              <a:gd name="connsiteY54" fmla="*/ 537882 h 1644110"/>
              <a:gd name="connsiteX55" fmla="*/ 493088 w 1457706"/>
              <a:gd name="connsiteY55" fmla="*/ 457200 h 1644110"/>
              <a:gd name="connsiteX56" fmla="*/ 475158 w 1457706"/>
              <a:gd name="connsiteY56" fmla="*/ 439270 h 1644110"/>
              <a:gd name="connsiteX57" fmla="*/ 421370 w 1457706"/>
              <a:gd name="connsiteY57" fmla="*/ 421341 h 1644110"/>
              <a:gd name="connsiteX58" fmla="*/ 322758 w 1457706"/>
              <a:gd name="connsiteY58" fmla="*/ 439270 h 1644110"/>
              <a:gd name="connsiteX59" fmla="*/ 304829 w 1457706"/>
              <a:gd name="connsiteY59" fmla="*/ 457200 h 1644110"/>
              <a:gd name="connsiteX60" fmla="*/ 304829 w 1457706"/>
              <a:gd name="connsiteY60" fmla="*/ 555811 h 1644110"/>
              <a:gd name="connsiteX61" fmla="*/ 340688 w 1457706"/>
              <a:gd name="connsiteY61" fmla="*/ 591670 h 1644110"/>
              <a:gd name="connsiteX62" fmla="*/ 349652 w 1457706"/>
              <a:gd name="connsiteY62" fmla="*/ 618564 h 1644110"/>
              <a:gd name="connsiteX63" fmla="*/ 367582 w 1457706"/>
              <a:gd name="connsiteY63" fmla="*/ 636494 h 1644110"/>
              <a:gd name="connsiteX64" fmla="*/ 403440 w 1457706"/>
              <a:gd name="connsiteY64" fmla="*/ 690282 h 1644110"/>
              <a:gd name="connsiteX65" fmla="*/ 421370 w 1457706"/>
              <a:gd name="connsiteY65" fmla="*/ 717176 h 1644110"/>
              <a:gd name="connsiteX66" fmla="*/ 439299 w 1457706"/>
              <a:gd name="connsiteY66" fmla="*/ 779929 h 1644110"/>
              <a:gd name="connsiteX67" fmla="*/ 448264 w 1457706"/>
              <a:gd name="connsiteY67" fmla="*/ 806823 h 1644110"/>
              <a:gd name="connsiteX68" fmla="*/ 466193 w 1457706"/>
              <a:gd name="connsiteY68" fmla="*/ 878541 h 1644110"/>
              <a:gd name="connsiteX69" fmla="*/ 484123 w 1457706"/>
              <a:gd name="connsiteY69" fmla="*/ 896470 h 1644110"/>
              <a:gd name="connsiteX70" fmla="*/ 573770 w 1457706"/>
              <a:gd name="connsiteY70" fmla="*/ 941294 h 1644110"/>
              <a:gd name="connsiteX71" fmla="*/ 654452 w 1457706"/>
              <a:gd name="connsiteY71" fmla="*/ 932329 h 1644110"/>
              <a:gd name="connsiteX72" fmla="*/ 663417 w 1457706"/>
              <a:gd name="connsiteY72" fmla="*/ 878541 h 1644110"/>
              <a:gd name="connsiteX73" fmla="*/ 654452 w 1457706"/>
              <a:gd name="connsiteY73" fmla="*/ 788894 h 1644110"/>
              <a:gd name="connsiteX74" fmla="*/ 645488 w 1457706"/>
              <a:gd name="connsiteY74" fmla="*/ 762000 h 1644110"/>
              <a:gd name="connsiteX75" fmla="*/ 591699 w 1457706"/>
              <a:gd name="connsiteY75" fmla="*/ 726141 h 1644110"/>
              <a:gd name="connsiteX76" fmla="*/ 573770 w 1457706"/>
              <a:gd name="connsiteY76" fmla="*/ 708211 h 1644110"/>
              <a:gd name="connsiteX77" fmla="*/ 528946 w 1457706"/>
              <a:gd name="connsiteY77" fmla="*/ 699247 h 1644110"/>
              <a:gd name="connsiteX78" fmla="*/ 502052 w 1457706"/>
              <a:gd name="connsiteY78" fmla="*/ 690282 h 1644110"/>
              <a:gd name="connsiteX79" fmla="*/ 466193 w 1457706"/>
              <a:gd name="connsiteY79" fmla="*/ 681317 h 1644110"/>
              <a:gd name="connsiteX80" fmla="*/ 322758 w 1457706"/>
              <a:gd name="connsiteY80" fmla="*/ 690282 h 1644110"/>
              <a:gd name="connsiteX81" fmla="*/ 286899 w 1457706"/>
              <a:gd name="connsiteY81" fmla="*/ 699247 h 1644110"/>
              <a:gd name="connsiteX82" fmla="*/ 242076 w 1457706"/>
              <a:gd name="connsiteY82" fmla="*/ 753035 h 1644110"/>
              <a:gd name="connsiteX83" fmla="*/ 224146 w 1457706"/>
              <a:gd name="connsiteY83" fmla="*/ 806823 h 1644110"/>
              <a:gd name="connsiteX84" fmla="*/ 233111 w 1457706"/>
              <a:gd name="connsiteY84" fmla="*/ 860611 h 1644110"/>
              <a:gd name="connsiteX85" fmla="*/ 260005 w 1457706"/>
              <a:gd name="connsiteY85" fmla="*/ 869576 h 1644110"/>
              <a:gd name="connsiteX86" fmla="*/ 295864 w 1457706"/>
              <a:gd name="connsiteY86" fmla="*/ 878541 h 1644110"/>
              <a:gd name="connsiteX87" fmla="*/ 349652 w 1457706"/>
              <a:gd name="connsiteY87" fmla="*/ 869576 h 1644110"/>
              <a:gd name="connsiteX88" fmla="*/ 313793 w 1457706"/>
              <a:gd name="connsiteY88" fmla="*/ 788894 h 1644110"/>
              <a:gd name="connsiteX89" fmla="*/ 268970 w 1457706"/>
              <a:gd name="connsiteY89" fmla="*/ 797858 h 1644110"/>
              <a:gd name="connsiteX90" fmla="*/ 260005 w 1457706"/>
              <a:gd name="connsiteY90" fmla="*/ 824753 h 1644110"/>
              <a:gd name="connsiteX91" fmla="*/ 286899 w 1457706"/>
              <a:gd name="connsiteY91" fmla="*/ 1039906 h 1644110"/>
              <a:gd name="connsiteX92" fmla="*/ 304829 w 1457706"/>
              <a:gd name="connsiteY92" fmla="*/ 1066800 h 1644110"/>
              <a:gd name="connsiteX93" fmla="*/ 331723 w 1457706"/>
              <a:gd name="connsiteY93" fmla="*/ 1084729 h 1644110"/>
              <a:gd name="connsiteX94" fmla="*/ 394476 w 1457706"/>
              <a:gd name="connsiteY94" fmla="*/ 1075764 h 1644110"/>
              <a:gd name="connsiteX95" fmla="*/ 403440 w 1457706"/>
              <a:gd name="connsiteY95" fmla="*/ 1048870 h 1644110"/>
              <a:gd name="connsiteX96" fmla="*/ 385511 w 1457706"/>
              <a:gd name="connsiteY96" fmla="*/ 986117 h 1644110"/>
              <a:gd name="connsiteX97" fmla="*/ 358617 w 1457706"/>
              <a:gd name="connsiteY97" fmla="*/ 977153 h 1644110"/>
              <a:gd name="connsiteX98" fmla="*/ 224146 w 1457706"/>
              <a:gd name="connsiteY98" fmla="*/ 968188 h 1644110"/>
              <a:gd name="connsiteX99" fmla="*/ 206217 w 1457706"/>
              <a:gd name="connsiteY99" fmla="*/ 995082 h 1644110"/>
              <a:gd name="connsiteX100" fmla="*/ 179323 w 1457706"/>
              <a:gd name="connsiteY100" fmla="*/ 1013011 h 1644110"/>
              <a:gd name="connsiteX101" fmla="*/ 161393 w 1457706"/>
              <a:gd name="connsiteY101" fmla="*/ 1030941 h 1644110"/>
              <a:gd name="connsiteX102" fmla="*/ 152429 w 1457706"/>
              <a:gd name="connsiteY102" fmla="*/ 1057835 h 1644110"/>
              <a:gd name="connsiteX103" fmla="*/ 179323 w 1457706"/>
              <a:gd name="connsiteY103" fmla="*/ 1111623 h 1644110"/>
              <a:gd name="connsiteX104" fmla="*/ 197252 w 1457706"/>
              <a:gd name="connsiteY104" fmla="*/ 1129553 h 1644110"/>
              <a:gd name="connsiteX105" fmla="*/ 268970 w 1457706"/>
              <a:gd name="connsiteY105" fmla="*/ 1147482 h 1644110"/>
              <a:gd name="connsiteX106" fmla="*/ 295864 w 1457706"/>
              <a:gd name="connsiteY106" fmla="*/ 1156447 h 1644110"/>
              <a:gd name="connsiteX107" fmla="*/ 403440 w 1457706"/>
              <a:gd name="connsiteY107" fmla="*/ 1147482 h 1644110"/>
              <a:gd name="connsiteX108" fmla="*/ 421370 w 1457706"/>
              <a:gd name="connsiteY108" fmla="*/ 1129553 h 1644110"/>
              <a:gd name="connsiteX109" fmla="*/ 412405 w 1457706"/>
              <a:gd name="connsiteY109" fmla="*/ 1039906 h 1644110"/>
              <a:gd name="connsiteX110" fmla="*/ 394476 w 1457706"/>
              <a:gd name="connsiteY110" fmla="*/ 1021976 h 1644110"/>
              <a:gd name="connsiteX111" fmla="*/ 367582 w 1457706"/>
              <a:gd name="connsiteY111" fmla="*/ 1013011 h 1644110"/>
              <a:gd name="connsiteX112" fmla="*/ 188288 w 1457706"/>
              <a:gd name="connsiteY112" fmla="*/ 1004047 h 1644110"/>
              <a:gd name="connsiteX113" fmla="*/ 26923 w 1457706"/>
              <a:gd name="connsiteY113" fmla="*/ 1004047 h 1644110"/>
              <a:gd name="connsiteX114" fmla="*/ 8993 w 1457706"/>
              <a:gd name="connsiteY114" fmla="*/ 1021976 h 1644110"/>
              <a:gd name="connsiteX115" fmla="*/ 29 w 1457706"/>
              <a:gd name="connsiteY115" fmla="*/ 1048870 h 1644110"/>
              <a:gd name="connsiteX116" fmla="*/ 26923 w 1457706"/>
              <a:gd name="connsiteY116" fmla="*/ 1156447 h 1644110"/>
              <a:gd name="connsiteX117" fmla="*/ 62782 w 1457706"/>
              <a:gd name="connsiteY117" fmla="*/ 1183341 h 1644110"/>
              <a:gd name="connsiteX118" fmla="*/ 89676 w 1457706"/>
              <a:gd name="connsiteY118" fmla="*/ 1201270 h 1644110"/>
              <a:gd name="connsiteX119" fmla="*/ 161393 w 1457706"/>
              <a:gd name="connsiteY119" fmla="*/ 1210235 h 1644110"/>
              <a:gd name="connsiteX120" fmla="*/ 286899 w 1457706"/>
              <a:gd name="connsiteY120" fmla="*/ 1228164 h 1644110"/>
              <a:gd name="connsiteX121" fmla="*/ 466193 w 1457706"/>
              <a:gd name="connsiteY121" fmla="*/ 1228164 h 1644110"/>
              <a:gd name="connsiteX122" fmla="*/ 493088 w 1457706"/>
              <a:gd name="connsiteY122" fmla="*/ 1210235 h 1644110"/>
              <a:gd name="connsiteX123" fmla="*/ 511017 w 1457706"/>
              <a:gd name="connsiteY123" fmla="*/ 1147482 h 1644110"/>
              <a:gd name="connsiteX124" fmla="*/ 502052 w 1457706"/>
              <a:gd name="connsiteY124" fmla="*/ 1084729 h 1644110"/>
              <a:gd name="connsiteX125" fmla="*/ 484123 w 1457706"/>
              <a:gd name="connsiteY125" fmla="*/ 1057835 h 1644110"/>
              <a:gd name="connsiteX126" fmla="*/ 385511 w 1457706"/>
              <a:gd name="connsiteY126" fmla="*/ 1102658 h 1644110"/>
              <a:gd name="connsiteX127" fmla="*/ 376546 w 1457706"/>
              <a:gd name="connsiteY127" fmla="*/ 1129553 h 1644110"/>
              <a:gd name="connsiteX128" fmla="*/ 394476 w 1457706"/>
              <a:gd name="connsiteY128" fmla="*/ 1201270 h 1644110"/>
              <a:gd name="connsiteX129" fmla="*/ 412405 w 1457706"/>
              <a:gd name="connsiteY129" fmla="*/ 1228164 h 1644110"/>
              <a:gd name="connsiteX130" fmla="*/ 502052 w 1457706"/>
              <a:gd name="connsiteY130" fmla="*/ 1281953 h 1644110"/>
              <a:gd name="connsiteX131" fmla="*/ 537911 w 1457706"/>
              <a:gd name="connsiteY131" fmla="*/ 1290917 h 1644110"/>
              <a:gd name="connsiteX132" fmla="*/ 672382 w 1457706"/>
              <a:gd name="connsiteY132" fmla="*/ 1255058 h 1644110"/>
              <a:gd name="connsiteX133" fmla="*/ 690311 w 1457706"/>
              <a:gd name="connsiteY133" fmla="*/ 1228164 h 1644110"/>
              <a:gd name="connsiteX134" fmla="*/ 690311 w 1457706"/>
              <a:gd name="connsiteY134" fmla="*/ 1129553 h 1644110"/>
              <a:gd name="connsiteX135" fmla="*/ 654452 w 1457706"/>
              <a:gd name="connsiteY135" fmla="*/ 1120588 h 1644110"/>
              <a:gd name="connsiteX136" fmla="*/ 582735 w 1457706"/>
              <a:gd name="connsiteY136" fmla="*/ 1102658 h 1644110"/>
              <a:gd name="connsiteX137" fmla="*/ 511017 w 1457706"/>
              <a:gd name="connsiteY137" fmla="*/ 1111623 h 1644110"/>
              <a:gd name="connsiteX138" fmla="*/ 493088 w 1457706"/>
              <a:gd name="connsiteY138" fmla="*/ 1165411 h 1644110"/>
              <a:gd name="connsiteX139" fmla="*/ 502052 w 1457706"/>
              <a:gd name="connsiteY139" fmla="*/ 1228164 h 1644110"/>
              <a:gd name="connsiteX140" fmla="*/ 528946 w 1457706"/>
              <a:gd name="connsiteY140" fmla="*/ 1237129 h 1644110"/>
              <a:gd name="connsiteX141" fmla="*/ 645488 w 1457706"/>
              <a:gd name="connsiteY141" fmla="*/ 1246094 h 1644110"/>
              <a:gd name="connsiteX142" fmla="*/ 753064 w 1457706"/>
              <a:gd name="connsiteY142" fmla="*/ 1237129 h 1644110"/>
              <a:gd name="connsiteX143" fmla="*/ 762029 w 1457706"/>
              <a:gd name="connsiteY143" fmla="*/ 1201270 h 1644110"/>
              <a:gd name="connsiteX144" fmla="*/ 770993 w 1457706"/>
              <a:gd name="connsiteY144" fmla="*/ 1237129 h 1644110"/>
              <a:gd name="connsiteX145" fmla="*/ 797888 w 1457706"/>
              <a:gd name="connsiteY145" fmla="*/ 1317811 h 1644110"/>
              <a:gd name="connsiteX146" fmla="*/ 905464 w 1457706"/>
              <a:gd name="connsiteY146" fmla="*/ 1308847 h 1644110"/>
              <a:gd name="connsiteX147" fmla="*/ 923393 w 1457706"/>
              <a:gd name="connsiteY147" fmla="*/ 1290917 h 1644110"/>
              <a:gd name="connsiteX148" fmla="*/ 941323 w 1457706"/>
              <a:gd name="connsiteY148" fmla="*/ 1237129 h 1644110"/>
              <a:gd name="connsiteX149" fmla="*/ 932358 w 1457706"/>
              <a:gd name="connsiteY149" fmla="*/ 1210235 h 1644110"/>
              <a:gd name="connsiteX150" fmla="*/ 735135 w 1457706"/>
              <a:gd name="connsiteY150" fmla="*/ 1210235 h 1644110"/>
              <a:gd name="connsiteX151" fmla="*/ 788923 w 1457706"/>
              <a:gd name="connsiteY151" fmla="*/ 1255058 h 1644110"/>
              <a:gd name="connsiteX152" fmla="*/ 806852 w 1457706"/>
              <a:gd name="connsiteY152" fmla="*/ 1272988 h 1644110"/>
              <a:gd name="connsiteX153" fmla="*/ 878570 w 1457706"/>
              <a:gd name="connsiteY153" fmla="*/ 1290917 h 1644110"/>
              <a:gd name="connsiteX154" fmla="*/ 950288 w 1457706"/>
              <a:gd name="connsiteY154" fmla="*/ 1281953 h 1644110"/>
              <a:gd name="connsiteX155" fmla="*/ 968217 w 1457706"/>
              <a:gd name="connsiteY155" fmla="*/ 1264023 h 1644110"/>
              <a:gd name="connsiteX156" fmla="*/ 995111 w 1457706"/>
              <a:gd name="connsiteY156" fmla="*/ 1255058 h 1644110"/>
              <a:gd name="connsiteX157" fmla="*/ 1048899 w 1457706"/>
              <a:gd name="connsiteY157" fmla="*/ 1264023 h 1644110"/>
              <a:gd name="connsiteX158" fmla="*/ 1075793 w 1457706"/>
              <a:gd name="connsiteY158" fmla="*/ 1308847 h 1644110"/>
              <a:gd name="connsiteX159" fmla="*/ 1093723 w 1457706"/>
              <a:gd name="connsiteY159" fmla="*/ 1326776 h 1644110"/>
              <a:gd name="connsiteX160" fmla="*/ 1093723 w 1457706"/>
              <a:gd name="connsiteY160" fmla="*/ 1380564 h 1644110"/>
              <a:gd name="connsiteX161" fmla="*/ 1066829 w 1457706"/>
              <a:gd name="connsiteY161" fmla="*/ 1371600 h 1644110"/>
              <a:gd name="connsiteX162" fmla="*/ 1048899 w 1457706"/>
              <a:gd name="connsiteY162" fmla="*/ 1335741 h 1644110"/>
              <a:gd name="connsiteX163" fmla="*/ 1030970 w 1457706"/>
              <a:gd name="connsiteY163" fmla="*/ 1281953 h 1644110"/>
              <a:gd name="connsiteX164" fmla="*/ 1057864 w 1457706"/>
              <a:gd name="connsiteY164" fmla="*/ 1228164 h 1644110"/>
              <a:gd name="connsiteX165" fmla="*/ 1084758 w 1457706"/>
              <a:gd name="connsiteY165" fmla="*/ 1219200 h 1644110"/>
              <a:gd name="connsiteX166" fmla="*/ 1129582 w 1457706"/>
              <a:gd name="connsiteY166" fmla="*/ 1228164 h 1644110"/>
              <a:gd name="connsiteX167" fmla="*/ 1147511 w 1457706"/>
              <a:gd name="connsiteY167" fmla="*/ 1255058 h 1644110"/>
              <a:gd name="connsiteX168" fmla="*/ 1165440 w 1457706"/>
              <a:gd name="connsiteY168" fmla="*/ 1272988 h 1644110"/>
              <a:gd name="connsiteX169" fmla="*/ 1174405 w 1457706"/>
              <a:gd name="connsiteY169" fmla="*/ 1299882 h 1644110"/>
              <a:gd name="connsiteX170" fmla="*/ 1183370 w 1457706"/>
              <a:gd name="connsiteY170" fmla="*/ 1380564 h 1644110"/>
              <a:gd name="connsiteX171" fmla="*/ 1156476 w 1457706"/>
              <a:gd name="connsiteY171" fmla="*/ 1389529 h 1644110"/>
              <a:gd name="connsiteX172" fmla="*/ 1030970 w 1457706"/>
              <a:gd name="connsiteY172" fmla="*/ 1371600 h 1644110"/>
              <a:gd name="connsiteX173" fmla="*/ 1004076 w 1457706"/>
              <a:gd name="connsiteY173" fmla="*/ 1362635 h 1644110"/>
              <a:gd name="connsiteX174" fmla="*/ 986146 w 1457706"/>
              <a:gd name="connsiteY174" fmla="*/ 1308847 h 1644110"/>
              <a:gd name="connsiteX175" fmla="*/ 995111 w 1457706"/>
              <a:gd name="connsiteY175" fmla="*/ 1272988 h 1644110"/>
              <a:gd name="connsiteX176" fmla="*/ 1013040 w 1457706"/>
              <a:gd name="connsiteY176" fmla="*/ 1255058 h 1644110"/>
              <a:gd name="connsiteX177" fmla="*/ 1075793 w 1457706"/>
              <a:gd name="connsiteY177" fmla="*/ 1228164 h 1644110"/>
              <a:gd name="connsiteX178" fmla="*/ 1129582 w 1457706"/>
              <a:gd name="connsiteY178" fmla="*/ 1237129 h 1644110"/>
              <a:gd name="connsiteX179" fmla="*/ 1192335 w 1457706"/>
              <a:gd name="connsiteY179" fmla="*/ 1246094 h 1644110"/>
              <a:gd name="connsiteX180" fmla="*/ 1219229 w 1457706"/>
              <a:gd name="connsiteY180" fmla="*/ 1255058 h 1644110"/>
              <a:gd name="connsiteX181" fmla="*/ 1228193 w 1457706"/>
              <a:gd name="connsiteY181" fmla="*/ 1281953 h 1644110"/>
              <a:gd name="connsiteX182" fmla="*/ 1237158 w 1457706"/>
              <a:gd name="connsiteY182" fmla="*/ 1326776 h 1644110"/>
              <a:gd name="connsiteX183" fmla="*/ 1183370 w 1457706"/>
              <a:gd name="connsiteY183" fmla="*/ 1335741 h 1644110"/>
              <a:gd name="connsiteX184" fmla="*/ 1129582 w 1457706"/>
              <a:gd name="connsiteY184" fmla="*/ 1353670 h 1644110"/>
              <a:gd name="connsiteX185" fmla="*/ 1111652 w 1457706"/>
              <a:gd name="connsiteY185" fmla="*/ 1380564 h 1644110"/>
              <a:gd name="connsiteX186" fmla="*/ 1120617 w 1457706"/>
              <a:gd name="connsiteY186" fmla="*/ 1470211 h 1644110"/>
              <a:gd name="connsiteX187" fmla="*/ 1174405 w 1457706"/>
              <a:gd name="connsiteY187" fmla="*/ 1488141 h 1644110"/>
              <a:gd name="connsiteX188" fmla="*/ 1237158 w 1457706"/>
              <a:gd name="connsiteY188" fmla="*/ 1506070 h 1644110"/>
              <a:gd name="connsiteX189" fmla="*/ 1317840 w 1457706"/>
              <a:gd name="connsiteY189" fmla="*/ 1515035 h 1644110"/>
              <a:gd name="connsiteX190" fmla="*/ 1443346 w 1457706"/>
              <a:gd name="connsiteY190" fmla="*/ 1416423 h 1644110"/>
              <a:gd name="connsiteX191" fmla="*/ 1380593 w 1457706"/>
              <a:gd name="connsiteY191" fmla="*/ 1362635 h 1644110"/>
              <a:gd name="connsiteX192" fmla="*/ 1326805 w 1457706"/>
              <a:gd name="connsiteY192" fmla="*/ 1326776 h 1644110"/>
              <a:gd name="connsiteX193" fmla="*/ 1273017 w 1457706"/>
              <a:gd name="connsiteY193" fmla="*/ 1308847 h 1644110"/>
              <a:gd name="connsiteX194" fmla="*/ 1246123 w 1457706"/>
              <a:gd name="connsiteY194" fmla="*/ 1317811 h 1644110"/>
              <a:gd name="connsiteX195" fmla="*/ 1228193 w 1457706"/>
              <a:gd name="connsiteY195" fmla="*/ 1335741 h 1644110"/>
              <a:gd name="connsiteX196" fmla="*/ 1192335 w 1457706"/>
              <a:gd name="connsiteY196" fmla="*/ 1344706 h 1644110"/>
              <a:gd name="connsiteX197" fmla="*/ 1156476 w 1457706"/>
              <a:gd name="connsiteY197" fmla="*/ 1389529 h 1644110"/>
              <a:gd name="connsiteX198" fmla="*/ 1147511 w 1457706"/>
              <a:gd name="connsiteY198" fmla="*/ 1416423 h 1644110"/>
              <a:gd name="connsiteX199" fmla="*/ 1129582 w 1457706"/>
              <a:gd name="connsiteY199" fmla="*/ 1443317 h 1644110"/>
              <a:gd name="connsiteX200" fmla="*/ 1120617 w 1457706"/>
              <a:gd name="connsiteY200" fmla="*/ 1470211 h 1644110"/>
              <a:gd name="connsiteX201" fmla="*/ 1102688 w 1457706"/>
              <a:gd name="connsiteY201" fmla="*/ 1506070 h 1644110"/>
              <a:gd name="connsiteX202" fmla="*/ 1022005 w 1457706"/>
              <a:gd name="connsiteY202" fmla="*/ 1497106 h 1644110"/>
              <a:gd name="connsiteX203" fmla="*/ 1013040 w 1457706"/>
              <a:gd name="connsiteY203" fmla="*/ 1470211 h 1644110"/>
              <a:gd name="connsiteX204" fmla="*/ 1057864 w 1457706"/>
              <a:gd name="connsiteY204" fmla="*/ 1443317 h 1644110"/>
              <a:gd name="connsiteX205" fmla="*/ 1093723 w 1457706"/>
              <a:gd name="connsiteY205" fmla="*/ 1488141 h 1644110"/>
              <a:gd name="connsiteX206" fmla="*/ 1102688 w 1457706"/>
              <a:gd name="connsiteY206" fmla="*/ 1577788 h 1644110"/>
              <a:gd name="connsiteX207" fmla="*/ 1120617 w 1457706"/>
              <a:gd name="connsiteY207" fmla="*/ 1604682 h 1644110"/>
              <a:gd name="connsiteX208" fmla="*/ 1192335 w 1457706"/>
              <a:gd name="connsiteY208" fmla="*/ 1613647 h 1644110"/>
              <a:gd name="connsiteX209" fmla="*/ 1219229 w 1457706"/>
              <a:gd name="connsiteY209" fmla="*/ 1604682 h 1644110"/>
              <a:gd name="connsiteX210" fmla="*/ 1228193 w 1457706"/>
              <a:gd name="connsiteY210" fmla="*/ 1577788 h 1644110"/>
              <a:gd name="connsiteX211" fmla="*/ 1237158 w 1457706"/>
              <a:gd name="connsiteY211" fmla="*/ 1479176 h 1644110"/>
              <a:gd name="connsiteX212" fmla="*/ 1273017 w 1457706"/>
              <a:gd name="connsiteY212" fmla="*/ 1550894 h 1644110"/>
              <a:gd name="connsiteX213" fmla="*/ 1281982 w 1457706"/>
              <a:gd name="connsiteY213" fmla="*/ 1577788 h 1644110"/>
              <a:gd name="connsiteX214" fmla="*/ 1273017 w 1457706"/>
              <a:gd name="connsiteY214" fmla="*/ 1640541 h 1644110"/>
              <a:gd name="connsiteX215" fmla="*/ 1237158 w 1457706"/>
              <a:gd name="connsiteY215" fmla="*/ 1631576 h 1644110"/>
              <a:gd name="connsiteX216" fmla="*/ 1246123 w 1457706"/>
              <a:gd name="connsiteY216" fmla="*/ 1622611 h 164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457706" h="1644110">
                <a:moveTo>
                  <a:pt x="905464" y="89647"/>
                </a:moveTo>
                <a:cubicBezTo>
                  <a:pt x="899703" y="96848"/>
                  <a:pt x="847215" y="165839"/>
                  <a:pt x="833746" y="170329"/>
                </a:cubicBezTo>
                <a:lnTo>
                  <a:pt x="806852" y="179294"/>
                </a:lnTo>
                <a:cubicBezTo>
                  <a:pt x="791911" y="176306"/>
                  <a:pt x="772803" y="181103"/>
                  <a:pt x="762029" y="170329"/>
                </a:cubicBezTo>
                <a:cubicBezTo>
                  <a:pt x="755347" y="163647"/>
                  <a:pt x="761727" y="145288"/>
                  <a:pt x="770993" y="143435"/>
                </a:cubicBezTo>
                <a:cubicBezTo>
                  <a:pt x="797527" y="138128"/>
                  <a:pt x="824782" y="149412"/>
                  <a:pt x="851676" y="152400"/>
                </a:cubicBezTo>
                <a:cubicBezTo>
                  <a:pt x="848688" y="173318"/>
                  <a:pt x="855684" y="198474"/>
                  <a:pt x="842711" y="215153"/>
                </a:cubicBezTo>
                <a:cubicBezTo>
                  <a:pt x="831108" y="230071"/>
                  <a:pt x="788923" y="233082"/>
                  <a:pt x="788923" y="233082"/>
                </a:cubicBezTo>
                <a:cubicBezTo>
                  <a:pt x="759041" y="230094"/>
                  <a:pt x="728793" y="229651"/>
                  <a:pt x="699276" y="224117"/>
                </a:cubicBezTo>
                <a:cubicBezTo>
                  <a:pt x="680701" y="220634"/>
                  <a:pt x="645488" y="206188"/>
                  <a:pt x="645488" y="206188"/>
                </a:cubicBezTo>
                <a:cubicBezTo>
                  <a:pt x="639511" y="188258"/>
                  <a:pt x="627558" y="170330"/>
                  <a:pt x="645488" y="152400"/>
                </a:cubicBezTo>
                <a:cubicBezTo>
                  <a:pt x="652170" y="145718"/>
                  <a:pt x="663417" y="146423"/>
                  <a:pt x="672382" y="143435"/>
                </a:cubicBezTo>
                <a:cubicBezTo>
                  <a:pt x="669394" y="167341"/>
                  <a:pt x="669756" y="191910"/>
                  <a:pt x="663417" y="215153"/>
                </a:cubicBezTo>
                <a:cubicBezTo>
                  <a:pt x="654715" y="247062"/>
                  <a:pt x="637574" y="245422"/>
                  <a:pt x="609629" y="251011"/>
                </a:cubicBezTo>
                <a:cubicBezTo>
                  <a:pt x="591805" y="254576"/>
                  <a:pt x="573770" y="256988"/>
                  <a:pt x="555840" y="259976"/>
                </a:cubicBezTo>
                <a:cubicBezTo>
                  <a:pt x="552852" y="268941"/>
                  <a:pt x="548212" y="277515"/>
                  <a:pt x="546876" y="286870"/>
                </a:cubicBezTo>
                <a:cubicBezTo>
                  <a:pt x="542208" y="319545"/>
                  <a:pt x="559991" y="360949"/>
                  <a:pt x="537911" y="385482"/>
                </a:cubicBezTo>
                <a:cubicBezTo>
                  <a:pt x="521794" y="403389"/>
                  <a:pt x="490099" y="379505"/>
                  <a:pt x="466193" y="376517"/>
                </a:cubicBezTo>
                <a:cubicBezTo>
                  <a:pt x="452803" y="336344"/>
                  <a:pt x="444358" y="323529"/>
                  <a:pt x="466193" y="268941"/>
                </a:cubicBezTo>
                <a:cubicBezTo>
                  <a:pt x="469703" y="260167"/>
                  <a:pt x="484123" y="262964"/>
                  <a:pt x="493088" y="259976"/>
                </a:cubicBezTo>
                <a:cubicBezTo>
                  <a:pt x="522970" y="262964"/>
                  <a:pt x="553473" y="262188"/>
                  <a:pt x="582735" y="268941"/>
                </a:cubicBezTo>
                <a:cubicBezTo>
                  <a:pt x="593233" y="271364"/>
                  <a:pt x="599783" y="282494"/>
                  <a:pt x="609629" y="286870"/>
                </a:cubicBezTo>
                <a:cubicBezTo>
                  <a:pt x="626899" y="294546"/>
                  <a:pt x="663417" y="304800"/>
                  <a:pt x="663417" y="304800"/>
                </a:cubicBezTo>
                <a:cubicBezTo>
                  <a:pt x="699126" y="358365"/>
                  <a:pt x="660127" y="311791"/>
                  <a:pt x="708240" y="340658"/>
                </a:cubicBezTo>
                <a:cubicBezTo>
                  <a:pt x="769774" y="377578"/>
                  <a:pt x="676873" y="342155"/>
                  <a:pt x="753064" y="367553"/>
                </a:cubicBezTo>
                <a:cubicBezTo>
                  <a:pt x="779958" y="364565"/>
                  <a:pt x="810917" y="373116"/>
                  <a:pt x="833746" y="358588"/>
                </a:cubicBezTo>
                <a:cubicBezTo>
                  <a:pt x="849691" y="348441"/>
                  <a:pt x="851676" y="304800"/>
                  <a:pt x="851676" y="304800"/>
                </a:cubicBezTo>
                <a:cubicBezTo>
                  <a:pt x="847358" y="261623"/>
                  <a:pt x="845474" y="213330"/>
                  <a:pt x="833746" y="170329"/>
                </a:cubicBezTo>
                <a:cubicBezTo>
                  <a:pt x="828773" y="152096"/>
                  <a:pt x="820401" y="134876"/>
                  <a:pt x="815817" y="116541"/>
                </a:cubicBezTo>
                <a:cubicBezTo>
                  <a:pt x="812829" y="104588"/>
                  <a:pt x="811705" y="92007"/>
                  <a:pt x="806852" y="80682"/>
                </a:cubicBezTo>
                <a:cubicBezTo>
                  <a:pt x="802608" y="70779"/>
                  <a:pt x="795654" y="62201"/>
                  <a:pt x="788923" y="53788"/>
                </a:cubicBezTo>
                <a:cubicBezTo>
                  <a:pt x="778645" y="40941"/>
                  <a:pt x="758560" y="24356"/>
                  <a:pt x="744099" y="17929"/>
                </a:cubicBezTo>
                <a:cubicBezTo>
                  <a:pt x="726829" y="10253"/>
                  <a:pt x="690311" y="0"/>
                  <a:pt x="690311" y="0"/>
                </a:cubicBezTo>
                <a:cubicBezTo>
                  <a:pt x="630546" y="2988"/>
                  <a:pt x="570354" y="1224"/>
                  <a:pt x="511017" y="8964"/>
                </a:cubicBezTo>
                <a:cubicBezTo>
                  <a:pt x="500333" y="10358"/>
                  <a:pt x="492303" y="19882"/>
                  <a:pt x="484123" y="26894"/>
                </a:cubicBezTo>
                <a:cubicBezTo>
                  <a:pt x="464822" y="43438"/>
                  <a:pt x="442231" y="65854"/>
                  <a:pt x="430335" y="89647"/>
                </a:cubicBezTo>
                <a:cubicBezTo>
                  <a:pt x="407061" y="136195"/>
                  <a:pt x="438460" y="99452"/>
                  <a:pt x="403440" y="134470"/>
                </a:cubicBezTo>
                <a:cubicBezTo>
                  <a:pt x="400452" y="143435"/>
                  <a:pt x="396768" y="152197"/>
                  <a:pt x="394476" y="161364"/>
                </a:cubicBezTo>
                <a:cubicBezTo>
                  <a:pt x="376404" y="233653"/>
                  <a:pt x="377084" y="296516"/>
                  <a:pt x="394476" y="376517"/>
                </a:cubicBezTo>
                <a:cubicBezTo>
                  <a:pt x="398067" y="393035"/>
                  <a:pt x="418382" y="400423"/>
                  <a:pt x="430335" y="412376"/>
                </a:cubicBezTo>
                <a:lnTo>
                  <a:pt x="475158" y="457200"/>
                </a:lnTo>
                <a:cubicBezTo>
                  <a:pt x="481135" y="463176"/>
                  <a:pt x="485070" y="472456"/>
                  <a:pt x="493088" y="475129"/>
                </a:cubicBezTo>
                <a:lnTo>
                  <a:pt x="519982" y="484094"/>
                </a:lnTo>
                <a:cubicBezTo>
                  <a:pt x="543888" y="481106"/>
                  <a:pt x="578765" y="454804"/>
                  <a:pt x="591699" y="475129"/>
                </a:cubicBezTo>
                <a:cubicBezTo>
                  <a:pt x="611018" y="505487"/>
                  <a:pt x="588651" y="547212"/>
                  <a:pt x="582735" y="582706"/>
                </a:cubicBezTo>
                <a:cubicBezTo>
                  <a:pt x="576888" y="617789"/>
                  <a:pt x="567374" y="643746"/>
                  <a:pt x="537911" y="663388"/>
                </a:cubicBezTo>
                <a:cubicBezTo>
                  <a:pt x="530048" y="668630"/>
                  <a:pt x="519469" y="668127"/>
                  <a:pt x="511017" y="672353"/>
                </a:cubicBezTo>
                <a:cubicBezTo>
                  <a:pt x="441504" y="707110"/>
                  <a:pt x="524828" y="676713"/>
                  <a:pt x="457229" y="699247"/>
                </a:cubicBezTo>
                <a:cubicBezTo>
                  <a:pt x="415394" y="696259"/>
                  <a:pt x="372947" y="698011"/>
                  <a:pt x="331723" y="690282"/>
                </a:cubicBezTo>
                <a:cubicBezTo>
                  <a:pt x="293344" y="683086"/>
                  <a:pt x="322472" y="601588"/>
                  <a:pt x="322758" y="600635"/>
                </a:cubicBezTo>
                <a:cubicBezTo>
                  <a:pt x="328227" y="582406"/>
                  <a:pt x="354072" y="578244"/>
                  <a:pt x="367582" y="573741"/>
                </a:cubicBezTo>
                <a:cubicBezTo>
                  <a:pt x="379535" y="576729"/>
                  <a:pt x="391639" y="579166"/>
                  <a:pt x="403440" y="582706"/>
                </a:cubicBezTo>
                <a:cubicBezTo>
                  <a:pt x="421542" y="588137"/>
                  <a:pt x="457229" y="600635"/>
                  <a:pt x="457229" y="600635"/>
                </a:cubicBezTo>
                <a:cubicBezTo>
                  <a:pt x="466194" y="597647"/>
                  <a:pt x="478631" y="599360"/>
                  <a:pt x="484123" y="591670"/>
                </a:cubicBezTo>
                <a:cubicBezTo>
                  <a:pt x="495108" y="576291"/>
                  <a:pt x="502052" y="537882"/>
                  <a:pt x="502052" y="537882"/>
                </a:cubicBezTo>
                <a:cubicBezTo>
                  <a:pt x="499064" y="510988"/>
                  <a:pt x="500208" y="483306"/>
                  <a:pt x="493088" y="457200"/>
                </a:cubicBezTo>
                <a:cubicBezTo>
                  <a:pt x="490864" y="449046"/>
                  <a:pt x="482718" y="443050"/>
                  <a:pt x="475158" y="439270"/>
                </a:cubicBezTo>
                <a:cubicBezTo>
                  <a:pt x="458254" y="430818"/>
                  <a:pt x="421370" y="421341"/>
                  <a:pt x="421370" y="421341"/>
                </a:cubicBezTo>
                <a:cubicBezTo>
                  <a:pt x="411492" y="422576"/>
                  <a:pt x="344575" y="426180"/>
                  <a:pt x="322758" y="439270"/>
                </a:cubicBezTo>
                <a:cubicBezTo>
                  <a:pt x="315510" y="443619"/>
                  <a:pt x="310805" y="451223"/>
                  <a:pt x="304829" y="457200"/>
                </a:cubicBezTo>
                <a:cubicBezTo>
                  <a:pt x="292369" y="494580"/>
                  <a:pt x="284180" y="506253"/>
                  <a:pt x="304829" y="555811"/>
                </a:cubicBezTo>
                <a:cubicBezTo>
                  <a:pt x="311331" y="571415"/>
                  <a:pt x="340688" y="591670"/>
                  <a:pt x="340688" y="591670"/>
                </a:cubicBezTo>
                <a:cubicBezTo>
                  <a:pt x="343676" y="600635"/>
                  <a:pt x="344790" y="610461"/>
                  <a:pt x="349652" y="618564"/>
                </a:cubicBezTo>
                <a:cubicBezTo>
                  <a:pt x="354001" y="625812"/>
                  <a:pt x="362511" y="629732"/>
                  <a:pt x="367582" y="636494"/>
                </a:cubicBezTo>
                <a:cubicBezTo>
                  <a:pt x="380511" y="653733"/>
                  <a:pt x="391487" y="672353"/>
                  <a:pt x="403440" y="690282"/>
                </a:cubicBezTo>
                <a:cubicBezTo>
                  <a:pt x="409417" y="699247"/>
                  <a:pt x="417963" y="706955"/>
                  <a:pt x="421370" y="717176"/>
                </a:cubicBezTo>
                <a:cubicBezTo>
                  <a:pt x="442865" y="781659"/>
                  <a:pt x="416786" y="701133"/>
                  <a:pt x="439299" y="779929"/>
                </a:cubicBezTo>
                <a:cubicBezTo>
                  <a:pt x="441895" y="789015"/>
                  <a:pt x="445972" y="797656"/>
                  <a:pt x="448264" y="806823"/>
                </a:cubicBezTo>
                <a:cubicBezTo>
                  <a:pt x="451017" y="817834"/>
                  <a:pt x="457413" y="863907"/>
                  <a:pt x="466193" y="878541"/>
                </a:cubicBezTo>
                <a:cubicBezTo>
                  <a:pt x="470542" y="885789"/>
                  <a:pt x="477361" y="891399"/>
                  <a:pt x="484123" y="896470"/>
                </a:cubicBezTo>
                <a:cubicBezTo>
                  <a:pt x="537491" y="936495"/>
                  <a:pt x="523108" y="928628"/>
                  <a:pt x="573770" y="941294"/>
                </a:cubicBezTo>
                <a:lnTo>
                  <a:pt x="654452" y="932329"/>
                </a:lnTo>
                <a:cubicBezTo>
                  <a:pt x="669343" y="921905"/>
                  <a:pt x="663417" y="896718"/>
                  <a:pt x="663417" y="878541"/>
                </a:cubicBezTo>
                <a:cubicBezTo>
                  <a:pt x="663417" y="848510"/>
                  <a:pt x="659018" y="818576"/>
                  <a:pt x="654452" y="788894"/>
                </a:cubicBezTo>
                <a:cubicBezTo>
                  <a:pt x="653015" y="779554"/>
                  <a:pt x="652170" y="768682"/>
                  <a:pt x="645488" y="762000"/>
                </a:cubicBezTo>
                <a:cubicBezTo>
                  <a:pt x="630251" y="746763"/>
                  <a:pt x="606936" y="741379"/>
                  <a:pt x="591699" y="726141"/>
                </a:cubicBezTo>
                <a:cubicBezTo>
                  <a:pt x="585723" y="720164"/>
                  <a:pt x="581539" y="711540"/>
                  <a:pt x="573770" y="708211"/>
                </a:cubicBezTo>
                <a:cubicBezTo>
                  <a:pt x="559765" y="702209"/>
                  <a:pt x="543728" y="702942"/>
                  <a:pt x="528946" y="699247"/>
                </a:cubicBezTo>
                <a:cubicBezTo>
                  <a:pt x="519779" y="696955"/>
                  <a:pt x="511138" y="692878"/>
                  <a:pt x="502052" y="690282"/>
                </a:cubicBezTo>
                <a:cubicBezTo>
                  <a:pt x="490205" y="686897"/>
                  <a:pt x="478146" y="684305"/>
                  <a:pt x="466193" y="681317"/>
                </a:cubicBezTo>
                <a:cubicBezTo>
                  <a:pt x="418381" y="684305"/>
                  <a:pt x="370425" y="685515"/>
                  <a:pt x="322758" y="690282"/>
                </a:cubicBezTo>
                <a:cubicBezTo>
                  <a:pt x="310498" y="691508"/>
                  <a:pt x="297597" y="693134"/>
                  <a:pt x="286899" y="699247"/>
                </a:cubicBezTo>
                <a:cubicBezTo>
                  <a:pt x="274321" y="706434"/>
                  <a:pt x="248396" y="738814"/>
                  <a:pt x="242076" y="753035"/>
                </a:cubicBezTo>
                <a:cubicBezTo>
                  <a:pt x="234400" y="770305"/>
                  <a:pt x="224146" y="806823"/>
                  <a:pt x="224146" y="806823"/>
                </a:cubicBezTo>
                <a:cubicBezTo>
                  <a:pt x="227134" y="824752"/>
                  <a:pt x="224093" y="844829"/>
                  <a:pt x="233111" y="860611"/>
                </a:cubicBezTo>
                <a:cubicBezTo>
                  <a:pt x="237799" y="868816"/>
                  <a:pt x="250919" y="866980"/>
                  <a:pt x="260005" y="869576"/>
                </a:cubicBezTo>
                <a:cubicBezTo>
                  <a:pt x="271852" y="872961"/>
                  <a:pt x="283911" y="875553"/>
                  <a:pt x="295864" y="878541"/>
                </a:cubicBezTo>
                <a:cubicBezTo>
                  <a:pt x="313793" y="875553"/>
                  <a:pt x="340825" y="885465"/>
                  <a:pt x="349652" y="869576"/>
                </a:cubicBezTo>
                <a:cubicBezTo>
                  <a:pt x="386082" y="804002"/>
                  <a:pt x="345279" y="799388"/>
                  <a:pt x="313793" y="788894"/>
                </a:cubicBezTo>
                <a:cubicBezTo>
                  <a:pt x="298852" y="791882"/>
                  <a:pt x="281648" y="789406"/>
                  <a:pt x="268970" y="797858"/>
                </a:cubicBezTo>
                <a:cubicBezTo>
                  <a:pt x="261107" y="803100"/>
                  <a:pt x="260005" y="815303"/>
                  <a:pt x="260005" y="824753"/>
                </a:cubicBezTo>
                <a:cubicBezTo>
                  <a:pt x="260005" y="840460"/>
                  <a:pt x="255448" y="992731"/>
                  <a:pt x="286899" y="1039906"/>
                </a:cubicBezTo>
                <a:cubicBezTo>
                  <a:pt x="292876" y="1048871"/>
                  <a:pt x="297210" y="1059181"/>
                  <a:pt x="304829" y="1066800"/>
                </a:cubicBezTo>
                <a:cubicBezTo>
                  <a:pt x="312448" y="1074418"/>
                  <a:pt x="322758" y="1078753"/>
                  <a:pt x="331723" y="1084729"/>
                </a:cubicBezTo>
                <a:cubicBezTo>
                  <a:pt x="352641" y="1081741"/>
                  <a:pt x="375577" y="1085214"/>
                  <a:pt x="394476" y="1075764"/>
                </a:cubicBezTo>
                <a:cubicBezTo>
                  <a:pt x="402928" y="1071538"/>
                  <a:pt x="403440" y="1058320"/>
                  <a:pt x="403440" y="1048870"/>
                </a:cubicBezTo>
                <a:cubicBezTo>
                  <a:pt x="403440" y="1048636"/>
                  <a:pt x="389740" y="990345"/>
                  <a:pt x="385511" y="986117"/>
                </a:cubicBezTo>
                <a:cubicBezTo>
                  <a:pt x="378829" y="979435"/>
                  <a:pt x="367582" y="980141"/>
                  <a:pt x="358617" y="977153"/>
                </a:cubicBezTo>
                <a:cubicBezTo>
                  <a:pt x="309311" y="944281"/>
                  <a:pt x="317319" y="941567"/>
                  <a:pt x="224146" y="968188"/>
                </a:cubicBezTo>
                <a:cubicBezTo>
                  <a:pt x="213786" y="971148"/>
                  <a:pt x="213835" y="987464"/>
                  <a:pt x="206217" y="995082"/>
                </a:cubicBezTo>
                <a:cubicBezTo>
                  <a:pt x="198599" y="1002700"/>
                  <a:pt x="187736" y="1006280"/>
                  <a:pt x="179323" y="1013011"/>
                </a:cubicBezTo>
                <a:cubicBezTo>
                  <a:pt x="172723" y="1018291"/>
                  <a:pt x="167370" y="1024964"/>
                  <a:pt x="161393" y="1030941"/>
                </a:cubicBezTo>
                <a:cubicBezTo>
                  <a:pt x="158405" y="1039906"/>
                  <a:pt x="152429" y="1048385"/>
                  <a:pt x="152429" y="1057835"/>
                </a:cubicBezTo>
                <a:cubicBezTo>
                  <a:pt x="152429" y="1074407"/>
                  <a:pt x="170256" y="1100290"/>
                  <a:pt x="179323" y="1111623"/>
                </a:cubicBezTo>
                <a:cubicBezTo>
                  <a:pt x="184603" y="1118223"/>
                  <a:pt x="189404" y="1126414"/>
                  <a:pt x="197252" y="1129553"/>
                </a:cubicBezTo>
                <a:cubicBezTo>
                  <a:pt x="220131" y="1138705"/>
                  <a:pt x="245593" y="1139689"/>
                  <a:pt x="268970" y="1147482"/>
                </a:cubicBezTo>
                <a:lnTo>
                  <a:pt x="295864" y="1156447"/>
                </a:lnTo>
                <a:cubicBezTo>
                  <a:pt x="331723" y="1153459"/>
                  <a:pt x="368256" y="1155021"/>
                  <a:pt x="403440" y="1147482"/>
                </a:cubicBezTo>
                <a:cubicBezTo>
                  <a:pt x="411704" y="1145711"/>
                  <a:pt x="420668" y="1137976"/>
                  <a:pt x="421370" y="1129553"/>
                </a:cubicBezTo>
                <a:cubicBezTo>
                  <a:pt x="423864" y="1099625"/>
                  <a:pt x="419689" y="1069041"/>
                  <a:pt x="412405" y="1039906"/>
                </a:cubicBezTo>
                <a:cubicBezTo>
                  <a:pt x="410355" y="1031706"/>
                  <a:pt x="401723" y="1026325"/>
                  <a:pt x="394476" y="1021976"/>
                </a:cubicBezTo>
                <a:cubicBezTo>
                  <a:pt x="386373" y="1017114"/>
                  <a:pt x="376996" y="1013830"/>
                  <a:pt x="367582" y="1013011"/>
                </a:cubicBezTo>
                <a:cubicBezTo>
                  <a:pt x="307968" y="1007827"/>
                  <a:pt x="248053" y="1007035"/>
                  <a:pt x="188288" y="1004047"/>
                </a:cubicBezTo>
                <a:cubicBezTo>
                  <a:pt x="120831" y="992804"/>
                  <a:pt x="109409" y="986372"/>
                  <a:pt x="26923" y="1004047"/>
                </a:cubicBezTo>
                <a:cubicBezTo>
                  <a:pt x="18659" y="1005818"/>
                  <a:pt x="14970" y="1016000"/>
                  <a:pt x="8993" y="1021976"/>
                </a:cubicBezTo>
                <a:cubicBezTo>
                  <a:pt x="6005" y="1030941"/>
                  <a:pt x="29" y="1039420"/>
                  <a:pt x="29" y="1048870"/>
                </a:cubicBezTo>
                <a:cubicBezTo>
                  <a:pt x="29" y="1088746"/>
                  <a:pt x="-1975" y="1127550"/>
                  <a:pt x="26923" y="1156447"/>
                </a:cubicBezTo>
                <a:cubicBezTo>
                  <a:pt x="37488" y="1167012"/>
                  <a:pt x="50624" y="1174657"/>
                  <a:pt x="62782" y="1183341"/>
                </a:cubicBezTo>
                <a:cubicBezTo>
                  <a:pt x="71549" y="1189603"/>
                  <a:pt x="79282" y="1198435"/>
                  <a:pt x="89676" y="1201270"/>
                </a:cubicBezTo>
                <a:cubicBezTo>
                  <a:pt x="112919" y="1207609"/>
                  <a:pt x="137522" y="1206980"/>
                  <a:pt x="161393" y="1210235"/>
                </a:cubicBezTo>
                <a:lnTo>
                  <a:pt x="286899" y="1228164"/>
                </a:lnTo>
                <a:cubicBezTo>
                  <a:pt x="356401" y="1251332"/>
                  <a:pt x="334886" y="1247860"/>
                  <a:pt x="466193" y="1228164"/>
                </a:cubicBezTo>
                <a:cubicBezTo>
                  <a:pt x="476848" y="1226566"/>
                  <a:pt x="484123" y="1216211"/>
                  <a:pt x="493088" y="1210235"/>
                </a:cubicBezTo>
                <a:cubicBezTo>
                  <a:pt x="497314" y="1197555"/>
                  <a:pt x="511017" y="1158735"/>
                  <a:pt x="511017" y="1147482"/>
                </a:cubicBezTo>
                <a:cubicBezTo>
                  <a:pt x="511017" y="1126352"/>
                  <a:pt x="508124" y="1104968"/>
                  <a:pt x="502052" y="1084729"/>
                </a:cubicBezTo>
                <a:cubicBezTo>
                  <a:pt x="498956" y="1074409"/>
                  <a:pt x="490099" y="1066800"/>
                  <a:pt x="484123" y="1057835"/>
                </a:cubicBezTo>
                <a:cubicBezTo>
                  <a:pt x="399280" y="1067262"/>
                  <a:pt x="411037" y="1043097"/>
                  <a:pt x="385511" y="1102658"/>
                </a:cubicBezTo>
                <a:cubicBezTo>
                  <a:pt x="381789" y="1111344"/>
                  <a:pt x="379534" y="1120588"/>
                  <a:pt x="376546" y="1129553"/>
                </a:cubicBezTo>
                <a:cubicBezTo>
                  <a:pt x="382523" y="1153459"/>
                  <a:pt x="386055" y="1178112"/>
                  <a:pt x="394476" y="1201270"/>
                </a:cubicBezTo>
                <a:cubicBezTo>
                  <a:pt x="398158" y="1211395"/>
                  <a:pt x="405674" y="1219751"/>
                  <a:pt x="412405" y="1228164"/>
                </a:cubicBezTo>
                <a:cubicBezTo>
                  <a:pt x="433759" y="1254856"/>
                  <a:pt x="471711" y="1274368"/>
                  <a:pt x="502052" y="1281953"/>
                </a:cubicBezTo>
                <a:lnTo>
                  <a:pt x="537911" y="1290917"/>
                </a:lnTo>
                <a:cubicBezTo>
                  <a:pt x="723995" y="1277626"/>
                  <a:pt x="638629" y="1322566"/>
                  <a:pt x="672382" y="1255058"/>
                </a:cubicBezTo>
                <a:cubicBezTo>
                  <a:pt x="677200" y="1245421"/>
                  <a:pt x="684335" y="1237129"/>
                  <a:pt x="690311" y="1228164"/>
                </a:cubicBezTo>
                <a:cubicBezTo>
                  <a:pt x="698381" y="1195887"/>
                  <a:pt x="711344" y="1163205"/>
                  <a:pt x="690311" y="1129553"/>
                </a:cubicBezTo>
                <a:cubicBezTo>
                  <a:pt x="683781" y="1119105"/>
                  <a:pt x="666299" y="1123973"/>
                  <a:pt x="654452" y="1120588"/>
                </a:cubicBezTo>
                <a:cubicBezTo>
                  <a:pt x="590130" y="1102210"/>
                  <a:pt x="673867" y="1120885"/>
                  <a:pt x="582735" y="1102658"/>
                </a:cubicBezTo>
                <a:cubicBezTo>
                  <a:pt x="558829" y="1105646"/>
                  <a:pt x="530754" y="1097807"/>
                  <a:pt x="511017" y="1111623"/>
                </a:cubicBezTo>
                <a:cubicBezTo>
                  <a:pt x="495534" y="1122461"/>
                  <a:pt x="493088" y="1165411"/>
                  <a:pt x="493088" y="1165411"/>
                </a:cubicBezTo>
                <a:cubicBezTo>
                  <a:pt x="496076" y="1186329"/>
                  <a:pt x="492603" y="1209265"/>
                  <a:pt x="502052" y="1228164"/>
                </a:cubicBezTo>
                <a:cubicBezTo>
                  <a:pt x="506278" y="1236616"/>
                  <a:pt x="519569" y="1235957"/>
                  <a:pt x="528946" y="1237129"/>
                </a:cubicBezTo>
                <a:cubicBezTo>
                  <a:pt x="567607" y="1241962"/>
                  <a:pt x="606641" y="1243106"/>
                  <a:pt x="645488" y="1246094"/>
                </a:cubicBezTo>
                <a:cubicBezTo>
                  <a:pt x="681347" y="1243106"/>
                  <a:pt x="719480" y="1250046"/>
                  <a:pt x="753064" y="1237129"/>
                </a:cubicBezTo>
                <a:cubicBezTo>
                  <a:pt x="764564" y="1232706"/>
                  <a:pt x="749708" y="1201270"/>
                  <a:pt x="762029" y="1201270"/>
                </a:cubicBezTo>
                <a:cubicBezTo>
                  <a:pt x="774350" y="1201270"/>
                  <a:pt x="768789" y="1225007"/>
                  <a:pt x="770993" y="1237129"/>
                </a:cubicBezTo>
                <a:cubicBezTo>
                  <a:pt x="784539" y="1311635"/>
                  <a:pt x="763662" y="1283587"/>
                  <a:pt x="797888" y="1317811"/>
                </a:cubicBezTo>
                <a:cubicBezTo>
                  <a:pt x="833747" y="1314823"/>
                  <a:pt x="870280" y="1316386"/>
                  <a:pt x="905464" y="1308847"/>
                </a:cubicBezTo>
                <a:cubicBezTo>
                  <a:pt x="913728" y="1307076"/>
                  <a:pt x="919613" y="1298477"/>
                  <a:pt x="923393" y="1290917"/>
                </a:cubicBezTo>
                <a:cubicBezTo>
                  <a:pt x="931845" y="1274013"/>
                  <a:pt x="941323" y="1237129"/>
                  <a:pt x="941323" y="1237129"/>
                </a:cubicBezTo>
                <a:cubicBezTo>
                  <a:pt x="938335" y="1228164"/>
                  <a:pt x="941239" y="1213464"/>
                  <a:pt x="932358" y="1210235"/>
                </a:cubicBezTo>
                <a:cubicBezTo>
                  <a:pt x="880900" y="1191523"/>
                  <a:pt x="783981" y="1206164"/>
                  <a:pt x="735135" y="1210235"/>
                </a:cubicBezTo>
                <a:cubicBezTo>
                  <a:pt x="799028" y="1274128"/>
                  <a:pt x="726512" y="1205128"/>
                  <a:pt x="788923" y="1255058"/>
                </a:cubicBezTo>
                <a:cubicBezTo>
                  <a:pt x="795523" y="1260338"/>
                  <a:pt x="799605" y="1268639"/>
                  <a:pt x="806852" y="1272988"/>
                </a:cubicBezTo>
                <a:cubicBezTo>
                  <a:pt x="820637" y="1281259"/>
                  <a:pt x="868927" y="1288989"/>
                  <a:pt x="878570" y="1290917"/>
                </a:cubicBezTo>
                <a:cubicBezTo>
                  <a:pt x="902476" y="1287929"/>
                  <a:pt x="927212" y="1288876"/>
                  <a:pt x="950288" y="1281953"/>
                </a:cubicBezTo>
                <a:cubicBezTo>
                  <a:pt x="958384" y="1279524"/>
                  <a:pt x="960970" y="1268372"/>
                  <a:pt x="968217" y="1264023"/>
                </a:cubicBezTo>
                <a:cubicBezTo>
                  <a:pt x="976320" y="1259161"/>
                  <a:pt x="986146" y="1258046"/>
                  <a:pt x="995111" y="1255058"/>
                </a:cubicBezTo>
                <a:cubicBezTo>
                  <a:pt x="1013040" y="1258046"/>
                  <a:pt x="1031880" y="1257641"/>
                  <a:pt x="1048899" y="1264023"/>
                </a:cubicBezTo>
                <a:cubicBezTo>
                  <a:pt x="1072348" y="1272817"/>
                  <a:pt x="1065456" y="1291619"/>
                  <a:pt x="1075793" y="1308847"/>
                </a:cubicBezTo>
                <a:cubicBezTo>
                  <a:pt x="1080142" y="1316095"/>
                  <a:pt x="1087746" y="1320800"/>
                  <a:pt x="1093723" y="1326776"/>
                </a:cubicBezTo>
                <a:cubicBezTo>
                  <a:pt x="1097138" y="1337022"/>
                  <a:pt x="1114214" y="1370318"/>
                  <a:pt x="1093723" y="1380564"/>
                </a:cubicBezTo>
                <a:cubicBezTo>
                  <a:pt x="1085271" y="1384790"/>
                  <a:pt x="1075794" y="1374588"/>
                  <a:pt x="1066829" y="1371600"/>
                </a:cubicBezTo>
                <a:cubicBezTo>
                  <a:pt x="1060852" y="1359647"/>
                  <a:pt x="1053862" y="1348149"/>
                  <a:pt x="1048899" y="1335741"/>
                </a:cubicBezTo>
                <a:cubicBezTo>
                  <a:pt x="1041880" y="1318194"/>
                  <a:pt x="1030970" y="1281953"/>
                  <a:pt x="1030970" y="1281953"/>
                </a:cubicBezTo>
                <a:cubicBezTo>
                  <a:pt x="1036875" y="1264237"/>
                  <a:pt x="1042066" y="1240802"/>
                  <a:pt x="1057864" y="1228164"/>
                </a:cubicBezTo>
                <a:cubicBezTo>
                  <a:pt x="1065243" y="1222261"/>
                  <a:pt x="1075793" y="1222188"/>
                  <a:pt x="1084758" y="1219200"/>
                </a:cubicBezTo>
                <a:cubicBezTo>
                  <a:pt x="1099699" y="1222188"/>
                  <a:pt x="1116352" y="1220604"/>
                  <a:pt x="1129582" y="1228164"/>
                </a:cubicBezTo>
                <a:cubicBezTo>
                  <a:pt x="1138937" y="1233509"/>
                  <a:pt x="1140781" y="1246645"/>
                  <a:pt x="1147511" y="1255058"/>
                </a:cubicBezTo>
                <a:cubicBezTo>
                  <a:pt x="1152791" y="1261658"/>
                  <a:pt x="1159464" y="1267011"/>
                  <a:pt x="1165440" y="1272988"/>
                </a:cubicBezTo>
                <a:cubicBezTo>
                  <a:pt x="1168428" y="1281953"/>
                  <a:pt x="1169543" y="1291779"/>
                  <a:pt x="1174405" y="1299882"/>
                </a:cubicBezTo>
                <a:cubicBezTo>
                  <a:pt x="1195758" y="1335469"/>
                  <a:pt x="1222326" y="1302651"/>
                  <a:pt x="1183370" y="1380564"/>
                </a:cubicBezTo>
                <a:cubicBezTo>
                  <a:pt x="1179144" y="1389016"/>
                  <a:pt x="1165441" y="1386541"/>
                  <a:pt x="1156476" y="1389529"/>
                </a:cubicBezTo>
                <a:cubicBezTo>
                  <a:pt x="1106282" y="1383952"/>
                  <a:pt x="1076633" y="1383015"/>
                  <a:pt x="1030970" y="1371600"/>
                </a:cubicBezTo>
                <a:cubicBezTo>
                  <a:pt x="1021803" y="1369308"/>
                  <a:pt x="1013041" y="1365623"/>
                  <a:pt x="1004076" y="1362635"/>
                </a:cubicBezTo>
                <a:cubicBezTo>
                  <a:pt x="998099" y="1344706"/>
                  <a:pt x="981562" y="1327182"/>
                  <a:pt x="986146" y="1308847"/>
                </a:cubicBezTo>
                <a:cubicBezTo>
                  <a:pt x="989134" y="1296894"/>
                  <a:pt x="989601" y="1284008"/>
                  <a:pt x="995111" y="1272988"/>
                </a:cubicBezTo>
                <a:cubicBezTo>
                  <a:pt x="998891" y="1265428"/>
                  <a:pt x="1006440" y="1260338"/>
                  <a:pt x="1013040" y="1255058"/>
                </a:cubicBezTo>
                <a:cubicBezTo>
                  <a:pt x="1041179" y="1232547"/>
                  <a:pt x="1039783" y="1237167"/>
                  <a:pt x="1075793" y="1228164"/>
                </a:cubicBezTo>
                <a:lnTo>
                  <a:pt x="1129582" y="1237129"/>
                </a:lnTo>
                <a:cubicBezTo>
                  <a:pt x="1150466" y="1240342"/>
                  <a:pt x="1171615" y="1241950"/>
                  <a:pt x="1192335" y="1246094"/>
                </a:cubicBezTo>
                <a:cubicBezTo>
                  <a:pt x="1201601" y="1247947"/>
                  <a:pt x="1210264" y="1252070"/>
                  <a:pt x="1219229" y="1255058"/>
                </a:cubicBezTo>
                <a:cubicBezTo>
                  <a:pt x="1222217" y="1264023"/>
                  <a:pt x="1223331" y="1273850"/>
                  <a:pt x="1228193" y="1281953"/>
                </a:cubicBezTo>
                <a:cubicBezTo>
                  <a:pt x="1234179" y="1291929"/>
                  <a:pt x="1269621" y="1308226"/>
                  <a:pt x="1237158" y="1326776"/>
                </a:cubicBezTo>
                <a:cubicBezTo>
                  <a:pt x="1221376" y="1335794"/>
                  <a:pt x="1201004" y="1331333"/>
                  <a:pt x="1183370" y="1335741"/>
                </a:cubicBezTo>
                <a:cubicBezTo>
                  <a:pt x="1165035" y="1340325"/>
                  <a:pt x="1129582" y="1353670"/>
                  <a:pt x="1129582" y="1353670"/>
                </a:cubicBezTo>
                <a:cubicBezTo>
                  <a:pt x="1123605" y="1362635"/>
                  <a:pt x="1112478" y="1369821"/>
                  <a:pt x="1111652" y="1380564"/>
                </a:cubicBezTo>
                <a:cubicBezTo>
                  <a:pt x="1109349" y="1410507"/>
                  <a:pt x="1105485" y="1444270"/>
                  <a:pt x="1120617" y="1470211"/>
                </a:cubicBezTo>
                <a:cubicBezTo>
                  <a:pt x="1130140" y="1486536"/>
                  <a:pt x="1156476" y="1482164"/>
                  <a:pt x="1174405" y="1488141"/>
                </a:cubicBezTo>
                <a:cubicBezTo>
                  <a:pt x="1194492" y="1494837"/>
                  <a:pt x="1216246" y="1502853"/>
                  <a:pt x="1237158" y="1506070"/>
                </a:cubicBezTo>
                <a:cubicBezTo>
                  <a:pt x="1263903" y="1510185"/>
                  <a:pt x="1290946" y="1512047"/>
                  <a:pt x="1317840" y="1515035"/>
                </a:cubicBezTo>
                <a:cubicBezTo>
                  <a:pt x="1445652" y="1506514"/>
                  <a:pt x="1481265" y="1549138"/>
                  <a:pt x="1443346" y="1416423"/>
                </a:cubicBezTo>
                <a:cubicBezTo>
                  <a:pt x="1432619" y="1378880"/>
                  <a:pt x="1408184" y="1379189"/>
                  <a:pt x="1380593" y="1362635"/>
                </a:cubicBezTo>
                <a:cubicBezTo>
                  <a:pt x="1362115" y="1351548"/>
                  <a:pt x="1347248" y="1333590"/>
                  <a:pt x="1326805" y="1326776"/>
                </a:cubicBezTo>
                <a:lnTo>
                  <a:pt x="1273017" y="1308847"/>
                </a:lnTo>
                <a:cubicBezTo>
                  <a:pt x="1264052" y="1311835"/>
                  <a:pt x="1254226" y="1312949"/>
                  <a:pt x="1246123" y="1317811"/>
                </a:cubicBezTo>
                <a:cubicBezTo>
                  <a:pt x="1238875" y="1322160"/>
                  <a:pt x="1235753" y="1331961"/>
                  <a:pt x="1228193" y="1335741"/>
                </a:cubicBezTo>
                <a:cubicBezTo>
                  <a:pt x="1217173" y="1341251"/>
                  <a:pt x="1204288" y="1341718"/>
                  <a:pt x="1192335" y="1344706"/>
                </a:cubicBezTo>
                <a:cubicBezTo>
                  <a:pt x="1175657" y="1361383"/>
                  <a:pt x="1167786" y="1366909"/>
                  <a:pt x="1156476" y="1389529"/>
                </a:cubicBezTo>
                <a:cubicBezTo>
                  <a:pt x="1152250" y="1397981"/>
                  <a:pt x="1151737" y="1407971"/>
                  <a:pt x="1147511" y="1416423"/>
                </a:cubicBezTo>
                <a:cubicBezTo>
                  <a:pt x="1142693" y="1426060"/>
                  <a:pt x="1134400" y="1433680"/>
                  <a:pt x="1129582" y="1443317"/>
                </a:cubicBezTo>
                <a:cubicBezTo>
                  <a:pt x="1125356" y="1451769"/>
                  <a:pt x="1124339" y="1461525"/>
                  <a:pt x="1120617" y="1470211"/>
                </a:cubicBezTo>
                <a:cubicBezTo>
                  <a:pt x="1115353" y="1482494"/>
                  <a:pt x="1108664" y="1494117"/>
                  <a:pt x="1102688" y="1506070"/>
                </a:cubicBezTo>
                <a:cubicBezTo>
                  <a:pt x="1075794" y="1503082"/>
                  <a:pt x="1047129" y="1507156"/>
                  <a:pt x="1022005" y="1497106"/>
                </a:cubicBezTo>
                <a:cubicBezTo>
                  <a:pt x="1013231" y="1493596"/>
                  <a:pt x="1011187" y="1479477"/>
                  <a:pt x="1013040" y="1470211"/>
                </a:cubicBezTo>
                <a:cubicBezTo>
                  <a:pt x="1016556" y="1452633"/>
                  <a:pt x="1046538" y="1447092"/>
                  <a:pt x="1057864" y="1443317"/>
                </a:cubicBezTo>
                <a:cubicBezTo>
                  <a:pt x="1084156" y="1460846"/>
                  <a:pt x="1088774" y="1455975"/>
                  <a:pt x="1093723" y="1488141"/>
                </a:cubicBezTo>
                <a:cubicBezTo>
                  <a:pt x="1098290" y="1517823"/>
                  <a:pt x="1095935" y="1548526"/>
                  <a:pt x="1102688" y="1577788"/>
                </a:cubicBezTo>
                <a:cubicBezTo>
                  <a:pt x="1105111" y="1588286"/>
                  <a:pt x="1110613" y="1600681"/>
                  <a:pt x="1120617" y="1604682"/>
                </a:cubicBezTo>
                <a:cubicBezTo>
                  <a:pt x="1142986" y="1613630"/>
                  <a:pt x="1168429" y="1610659"/>
                  <a:pt x="1192335" y="1613647"/>
                </a:cubicBezTo>
                <a:cubicBezTo>
                  <a:pt x="1201300" y="1610659"/>
                  <a:pt x="1212547" y="1611364"/>
                  <a:pt x="1219229" y="1604682"/>
                </a:cubicBezTo>
                <a:cubicBezTo>
                  <a:pt x="1225911" y="1598000"/>
                  <a:pt x="1226857" y="1587143"/>
                  <a:pt x="1228193" y="1577788"/>
                </a:cubicBezTo>
                <a:cubicBezTo>
                  <a:pt x="1232861" y="1545113"/>
                  <a:pt x="1234170" y="1512047"/>
                  <a:pt x="1237158" y="1479176"/>
                </a:cubicBezTo>
                <a:cubicBezTo>
                  <a:pt x="1268452" y="1510470"/>
                  <a:pt x="1252415" y="1489087"/>
                  <a:pt x="1273017" y="1550894"/>
                </a:cubicBezTo>
                <a:lnTo>
                  <a:pt x="1281982" y="1577788"/>
                </a:lnTo>
                <a:cubicBezTo>
                  <a:pt x="1278994" y="1598706"/>
                  <a:pt x="1286544" y="1624309"/>
                  <a:pt x="1273017" y="1640541"/>
                </a:cubicBezTo>
                <a:cubicBezTo>
                  <a:pt x="1265129" y="1650006"/>
                  <a:pt x="1247409" y="1638411"/>
                  <a:pt x="1237158" y="1631576"/>
                </a:cubicBezTo>
                <a:cubicBezTo>
                  <a:pt x="1233642" y="1629232"/>
                  <a:pt x="1243135" y="1625599"/>
                  <a:pt x="1246123" y="162261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/>
          <p:cNvCxnSpPr>
            <a:endCxn id="22" idx="59"/>
          </p:cNvCxnSpPr>
          <p:nvPr/>
        </p:nvCxnSpPr>
        <p:spPr>
          <a:xfrm>
            <a:off x="1578428" y="3238771"/>
            <a:ext cx="304829" cy="1688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 rot="1091650">
            <a:off x="5490680" y="1865375"/>
            <a:ext cx="40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?</a:t>
            </a:r>
          </a:p>
        </p:txBody>
      </p:sp>
      <p:sp>
        <p:nvSpPr>
          <p:cNvPr id="37" name="ZoneTexte 36"/>
          <p:cNvSpPr txBox="1"/>
          <p:nvPr/>
        </p:nvSpPr>
        <p:spPr>
          <a:xfrm rot="20193645">
            <a:off x="4923174" y="1865373"/>
            <a:ext cx="246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?</a:t>
            </a:r>
          </a:p>
        </p:txBody>
      </p:sp>
      <p:sp>
        <p:nvSpPr>
          <p:cNvPr id="8" name="Forme libre 7"/>
          <p:cNvSpPr/>
          <p:nvPr/>
        </p:nvSpPr>
        <p:spPr>
          <a:xfrm>
            <a:off x="1035198" y="4182777"/>
            <a:ext cx="1958715" cy="950898"/>
          </a:xfrm>
          <a:custGeom>
            <a:avLst/>
            <a:gdLst>
              <a:gd name="connsiteX0" fmla="*/ 1617785 w 1617785"/>
              <a:gd name="connsiteY0" fmla="*/ 168152 h 584788"/>
              <a:gd name="connsiteX1" fmla="*/ 1591408 w 1617785"/>
              <a:gd name="connsiteY1" fmla="*/ 124190 h 584788"/>
              <a:gd name="connsiteX2" fmla="*/ 1582616 w 1617785"/>
              <a:gd name="connsiteY2" fmla="*/ 97813 h 584788"/>
              <a:gd name="connsiteX3" fmla="*/ 1503485 w 1617785"/>
              <a:gd name="connsiteY3" fmla="*/ 71436 h 584788"/>
              <a:gd name="connsiteX4" fmla="*/ 1477108 w 1617785"/>
              <a:gd name="connsiteY4" fmla="*/ 62644 h 584788"/>
              <a:gd name="connsiteX5" fmla="*/ 1362808 w 1617785"/>
              <a:gd name="connsiteY5" fmla="*/ 71436 h 584788"/>
              <a:gd name="connsiteX6" fmla="*/ 1354016 w 1617785"/>
              <a:gd name="connsiteY6" fmla="*/ 97813 h 584788"/>
              <a:gd name="connsiteX7" fmla="*/ 1362808 w 1617785"/>
              <a:gd name="connsiteY7" fmla="*/ 159359 h 584788"/>
              <a:gd name="connsiteX8" fmla="*/ 1380393 w 1617785"/>
              <a:gd name="connsiteY8" fmla="*/ 185736 h 584788"/>
              <a:gd name="connsiteX9" fmla="*/ 1380393 w 1617785"/>
              <a:gd name="connsiteY9" fmla="*/ 238490 h 584788"/>
              <a:gd name="connsiteX10" fmla="*/ 1327639 w 1617785"/>
              <a:gd name="connsiteY10" fmla="*/ 256075 h 584788"/>
              <a:gd name="connsiteX11" fmla="*/ 1301262 w 1617785"/>
              <a:gd name="connsiteY11" fmla="*/ 264867 h 584788"/>
              <a:gd name="connsiteX12" fmla="*/ 1274885 w 1617785"/>
              <a:gd name="connsiteY12" fmla="*/ 273659 h 584788"/>
              <a:gd name="connsiteX13" fmla="*/ 1239716 w 1617785"/>
              <a:gd name="connsiteY13" fmla="*/ 282452 h 584788"/>
              <a:gd name="connsiteX14" fmla="*/ 1204546 w 1617785"/>
              <a:gd name="connsiteY14" fmla="*/ 273659 h 584788"/>
              <a:gd name="connsiteX15" fmla="*/ 1239716 w 1617785"/>
              <a:gd name="connsiteY15" fmla="*/ 132982 h 584788"/>
              <a:gd name="connsiteX16" fmla="*/ 1266093 w 1617785"/>
              <a:gd name="connsiteY16" fmla="*/ 124190 h 584788"/>
              <a:gd name="connsiteX17" fmla="*/ 1301262 w 1617785"/>
              <a:gd name="connsiteY17" fmla="*/ 185736 h 584788"/>
              <a:gd name="connsiteX18" fmla="*/ 1292470 w 1617785"/>
              <a:gd name="connsiteY18" fmla="*/ 212113 h 584788"/>
              <a:gd name="connsiteX19" fmla="*/ 1257300 w 1617785"/>
              <a:gd name="connsiteY19" fmla="*/ 203321 h 584788"/>
              <a:gd name="connsiteX20" fmla="*/ 1239716 w 1617785"/>
              <a:gd name="connsiteY20" fmla="*/ 168152 h 584788"/>
              <a:gd name="connsiteX21" fmla="*/ 1222131 w 1617785"/>
              <a:gd name="connsiteY21" fmla="*/ 141775 h 584788"/>
              <a:gd name="connsiteX22" fmla="*/ 1134208 w 1617785"/>
              <a:gd name="connsiteY22" fmla="*/ 9890 h 584788"/>
              <a:gd name="connsiteX23" fmla="*/ 1099039 w 1617785"/>
              <a:gd name="connsiteY23" fmla="*/ 18682 h 584788"/>
              <a:gd name="connsiteX24" fmla="*/ 1072662 w 1617785"/>
              <a:gd name="connsiteY24" fmla="*/ 36267 h 584788"/>
              <a:gd name="connsiteX25" fmla="*/ 1037493 w 1617785"/>
              <a:gd name="connsiteY25" fmla="*/ 89021 h 584788"/>
              <a:gd name="connsiteX26" fmla="*/ 1037493 w 1617785"/>
              <a:gd name="connsiteY26" fmla="*/ 247282 h 584788"/>
              <a:gd name="connsiteX27" fmla="*/ 1046285 w 1617785"/>
              <a:gd name="connsiteY27" fmla="*/ 273659 h 584788"/>
              <a:gd name="connsiteX28" fmla="*/ 1072662 w 1617785"/>
              <a:gd name="connsiteY28" fmla="*/ 300036 h 584788"/>
              <a:gd name="connsiteX29" fmla="*/ 1107831 w 1617785"/>
              <a:gd name="connsiteY29" fmla="*/ 291244 h 584788"/>
              <a:gd name="connsiteX30" fmla="*/ 1134208 w 1617785"/>
              <a:gd name="connsiteY30" fmla="*/ 264867 h 584788"/>
              <a:gd name="connsiteX31" fmla="*/ 1186962 w 1617785"/>
              <a:gd name="connsiteY31" fmla="*/ 220905 h 584788"/>
              <a:gd name="connsiteX32" fmla="*/ 1239716 w 1617785"/>
              <a:gd name="connsiteY32" fmla="*/ 115398 h 584788"/>
              <a:gd name="connsiteX33" fmla="*/ 1257300 w 1617785"/>
              <a:gd name="connsiteY33" fmla="*/ 89021 h 584788"/>
              <a:gd name="connsiteX34" fmla="*/ 1327639 w 1617785"/>
              <a:gd name="connsiteY34" fmla="*/ 71436 h 584788"/>
              <a:gd name="connsiteX35" fmla="*/ 1406770 w 1617785"/>
              <a:gd name="connsiteY35" fmla="*/ 80228 h 584788"/>
              <a:gd name="connsiteX36" fmla="*/ 1424354 w 1617785"/>
              <a:gd name="connsiteY36" fmla="*/ 132982 h 584788"/>
              <a:gd name="connsiteX37" fmla="*/ 1415562 w 1617785"/>
              <a:gd name="connsiteY37" fmla="*/ 308828 h 584788"/>
              <a:gd name="connsiteX38" fmla="*/ 1389185 w 1617785"/>
              <a:gd name="connsiteY38" fmla="*/ 326413 h 584788"/>
              <a:gd name="connsiteX39" fmla="*/ 1292470 w 1617785"/>
              <a:gd name="connsiteY39" fmla="*/ 370375 h 584788"/>
              <a:gd name="connsiteX40" fmla="*/ 1160585 w 1617785"/>
              <a:gd name="connsiteY40" fmla="*/ 361582 h 584788"/>
              <a:gd name="connsiteX41" fmla="*/ 1081454 w 1617785"/>
              <a:gd name="connsiteY41" fmla="*/ 308828 h 584788"/>
              <a:gd name="connsiteX42" fmla="*/ 1055077 w 1617785"/>
              <a:gd name="connsiteY42" fmla="*/ 291244 h 584788"/>
              <a:gd name="connsiteX43" fmla="*/ 923193 w 1617785"/>
              <a:gd name="connsiteY43" fmla="*/ 300036 h 584788"/>
              <a:gd name="connsiteX44" fmla="*/ 896816 w 1617785"/>
              <a:gd name="connsiteY44" fmla="*/ 317621 h 584788"/>
              <a:gd name="connsiteX45" fmla="*/ 923193 w 1617785"/>
              <a:gd name="connsiteY45" fmla="*/ 440713 h 584788"/>
              <a:gd name="connsiteX46" fmla="*/ 949570 w 1617785"/>
              <a:gd name="connsiteY46" fmla="*/ 449505 h 584788"/>
              <a:gd name="connsiteX47" fmla="*/ 1011116 w 1617785"/>
              <a:gd name="connsiteY47" fmla="*/ 440713 h 584788"/>
              <a:gd name="connsiteX48" fmla="*/ 1019908 w 1617785"/>
              <a:gd name="connsiteY48" fmla="*/ 414336 h 584788"/>
              <a:gd name="connsiteX49" fmla="*/ 993531 w 1617785"/>
              <a:gd name="connsiteY49" fmla="*/ 326413 h 584788"/>
              <a:gd name="connsiteX50" fmla="*/ 931985 w 1617785"/>
              <a:gd name="connsiteY50" fmla="*/ 291244 h 584788"/>
              <a:gd name="connsiteX51" fmla="*/ 888023 w 1617785"/>
              <a:gd name="connsiteY51" fmla="*/ 282452 h 584788"/>
              <a:gd name="connsiteX52" fmla="*/ 835270 w 1617785"/>
              <a:gd name="connsiteY52" fmla="*/ 264867 h 584788"/>
              <a:gd name="connsiteX53" fmla="*/ 659423 w 1617785"/>
              <a:gd name="connsiteY53" fmla="*/ 291244 h 584788"/>
              <a:gd name="connsiteX54" fmla="*/ 633046 w 1617785"/>
              <a:gd name="connsiteY54" fmla="*/ 308828 h 584788"/>
              <a:gd name="connsiteX55" fmla="*/ 615462 w 1617785"/>
              <a:gd name="connsiteY55" fmla="*/ 343998 h 584788"/>
              <a:gd name="connsiteX56" fmla="*/ 641839 w 1617785"/>
              <a:gd name="connsiteY56" fmla="*/ 467090 h 584788"/>
              <a:gd name="connsiteX57" fmla="*/ 677008 w 1617785"/>
              <a:gd name="connsiteY57" fmla="*/ 484675 h 584788"/>
              <a:gd name="connsiteX58" fmla="*/ 729762 w 1617785"/>
              <a:gd name="connsiteY58" fmla="*/ 475882 h 584788"/>
              <a:gd name="connsiteX59" fmla="*/ 720970 w 1617785"/>
              <a:gd name="connsiteY59" fmla="*/ 449505 h 584788"/>
              <a:gd name="connsiteX60" fmla="*/ 677008 w 1617785"/>
              <a:gd name="connsiteY60" fmla="*/ 405544 h 584788"/>
              <a:gd name="connsiteX61" fmla="*/ 641839 w 1617785"/>
              <a:gd name="connsiteY61" fmla="*/ 379167 h 584788"/>
              <a:gd name="connsiteX62" fmla="*/ 580293 w 1617785"/>
              <a:gd name="connsiteY62" fmla="*/ 370375 h 584788"/>
              <a:gd name="connsiteX63" fmla="*/ 545123 w 1617785"/>
              <a:gd name="connsiteY63" fmla="*/ 361582 h 584788"/>
              <a:gd name="connsiteX64" fmla="*/ 422031 w 1617785"/>
              <a:gd name="connsiteY64" fmla="*/ 370375 h 584788"/>
              <a:gd name="connsiteX65" fmla="*/ 395654 w 1617785"/>
              <a:gd name="connsiteY65" fmla="*/ 387959 h 584788"/>
              <a:gd name="connsiteX66" fmla="*/ 404446 w 1617785"/>
              <a:gd name="connsiteY66" fmla="*/ 449505 h 584788"/>
              <a:gd name="connsiteX67" fmla="*/ 430823 w 1617785"/>
              <a:gd name="connsiteY67" fmla="*/ 467090 h 584788"/>
              <a:gd name="connsiteX68" fmla="*/ 492370 w 1617785"/>
              <a:gd name="connsiteY68" fmla="*/ 458298 h 584788"/>
              <a:gd name="connsiteX69" fmla="*/ 501162 w 1617785"/>
              <a:gd name="connsiteY69" fmla="*/ 423128 h 584788"/>
              <a:gd name="connsiteX70" fmla="*/ 483577 w 1617785"/>
              <a:gd name="connsiteY70" fmla="*/ 256075 h 584788"/>
              <a:gd name="connsiteX71" fmla="*/ 474785 w 1617785"/>
              <a:gd name="connsiteY71" fmla="*/ 229698 h 584788"/>
              <a:gd name="connsiteX72" fmla="*/ 448408 w 1617785"/>
              <a:gd name="connsiteY72" fmla="*/ 220905 h 584788"/>
              <a:gd name="connsiteX73" fmla="*/ 342900 w 1617785"/>
              <a:gd name="connsiteY73" fmla="*/ 229698 h 584788"/>
              <a:gd name="connsiteX74" fmla="*/ 351693 w 1617785"/>
              <a:gd name="connsiteY74" fmla="*/ 256075 h 584788"/>
              <a:gd name="connsiteX75" fmla="*/ 413239 w 1617785"/>
              <a:gd name="connsiteY75" fmla="*/ 300036 h 584788"/>
              <a:gd name="connsiteX76" fmla="*/ 589085 w 1617785"/>
              <a:gd name="connsiteY76" fmla="*/ 291244 h 584788"/>
              <a:gd name="connsiteX77" fmla="*/ 606670 w 1617785"/>
              <a:gd name="connsiteY77" fmla="*/ 264867 h 584788"/>
              <a:gd name="connsiteX78" fmla="*/ 597877 w 1617785"/>
              <a:gd name="connsiteY78" fmla="*/ 150567 h 584788"/>
              <a:gd name="connsiteX79" fmla="*/ 571500 w 1617785"/>
              <a:gd name="connsiteY79" fmla="*/ 132982 h 584788"/>
              <a:gd name="connsiteX80" fmla="*/ 509954 w 1617785"/>
              <a:gd name="connsiteY80" fmla="*/ 141775 h 584788"/>
              <a:gd name="connsiteX81" fmla="*/ 501162 w 1617785"/>
              <a:gd name="connsiteY81" fmla="*/ 168152 h 584788"/>
              <a:gd name="connsiteX82" fmla="*/ 483577 w 1617785"/>
              <a:gd name="connsiteY82" fmla="*/ 194528 h 584788"/>
              <a:gd name="connsiteX83" fmla="*/ 492370 w 1617785"/>
              <a:gd name="connsiteY83" fmla="*/ 317621 h 584788"/>
              <a:gd name="connsiteX84" fmla="*/ 518746 w 1617785"/>
              <a:gd name="connsiteY84" fmla="*/ 335205 h 584788"/>
              <a:gd name="connsiteX85" fmla="*/ 571500 w 1617785"/>
              <a:gd name="connsiteY85" fmla="*/ 370375 h 584788"/>
              <a:gd name="connsiteX86" fmla="*/ 624254 w 1617785"/>
              <a:gd name="connsiteY86" fmla="*/ 405544 h 584788"/>
              <a:gd name="connsiteX87" fmla="*/ 747346 w 1617785"/>
              <a:gd name="connsiteY87" fmla="*/ 396752 h 584788"/>
              <a:gd name="connsiteX88" fmla="*/ 773723 w 1617785"/>
              <a:gd name="connsiteY88" fmla="*/ 387959 h 584788"/>
              <a:gd name="connsiteX89" fmla="*/ 808893 w 1617785"/>
              <a:gd name="connsiteY89" fmla="*/ 361582 h 584788"/>
              <a:gd name="connsiteX90" fmla="*/ 817685 w 1617785"/>
              <a:gd name="connsiteY90" fmla="*/ 247282 h 584788"/>
              <a:gd name="connsiteX91" fmla="*/ 808893 w 1617785"/>
              <a:gd name="connsiteY91" fmla="*/ 220905 h 584788"/>
              <a:gd name="connsiteX92" fmla="*/ 747346 w 1617785"/>
              <a:gd name="connsiteY92" fmla="*/ 176944 h 584788"/>
              <a:gd name="connsiteX93" fmla="*/ 650631 w 1617785"/>
              <a:gd name="connsiteY93" fmla="*/ 185736 h 584788"/>
              <a:gd name="connsiteX94" fmla="*/ 659423 w 1617785"/>
              <a:gd name="connsiteY94" fmla="*/ 273659 h 584788"/>
              <a:gd name="connsiteX95" fmla="*/ 668216 w 1617785"/>
              <a:gd name="connsiteY95" fmla="*/ 300036 h 584788"/>
              <a:gd name="connsiteX96" fmla="*/ 694593 w 1617785"/>
              <a:gd name="connsiteY96" fmla="*/ 317621 h 584788"/>
              <a:gd name="connsiteX97" fmla="*/ 817685 w 1617785"/>
              <a:gd name="connsiteY97" fmla="*/ 308828 h 584788"/>
              <a:gd name="connsiteX98" fmla="*/ 852854 w 1617785"/>
              <a:gd name="connsiteY98" fmla="*/ 300036 h 584788"/>
              <a:gd name="connsiteX99" fmla="*/ 879231 w 1617785"/>
              <a:gd name="connsiteY99" fmla="*/ 264867 h 584788"/>
              <a:gd name="connsiteX100" fmla="*/ 870439 w 1617785"/>
              <a:gd name="connsiteY100" fmla="*/ 150567 h 584788"/>
              <a:gd name="connsiteX101" fmla="*/ 861646 w 1617785"/>
              <a:gd name="connsiteY101" fmla="*/ 124190 h 584788"/>
              <a:gd name="connsiteX102" fmla="*/ 808893 w 1617785"/>
              <a:gd name="connsiteY102" fmla="*/ 80228 h 584788"/>
              <a:gd name="connsiteX103" fmla="*/ 756139 w 1617785"/>
              <a:gd name="connsiteY103" fmla="*/ 62644 h 584788"/>
              <a:gd name="connsiteX104" fmla="*/ 659423 w 1617785"/>
              <a:gd name="connsiteY104" fmla="*/ 71436 h 584788"/>
              <a:gd name="connsiteX105" fmla="*/ 597877 w 1617785"/>
              <a:gd name="connsiteY105" fmla="*/ 89021 h 584788"/>
              <a:gd name="connsiteX106" fmla="*/ 413239 w 1617785"/>
              <a:gd name="connsiteY106" fmla="*/ 97813 h 584788"/>
              <a:gd name="connsiteX107" fmla="*/ 395654 w 1617785"/>
              <a:gd name="connsiteY107" fmla="*/ 124190 h 584788"/>
              <a:gd name="connsiteX108" fmla="*/ 378070 w 1617785"/>
              <a:gd name="connsiteY108" fmla="*/ 256075 h 584788"/>
              <a:gd name="connsiteX109" fmla="*/ 351693 w 1617785"/>
              <a:gd name="connsiteY109" fmla="*/ 273659 h 584788"/>
              <a:gd name="connsiteX110" fmla="*/ 325316 w 1617785"/>
              <a:gd name="connsiteY110" fmla="*/ 282452 h 584788"/>
              <a:gd name="connsiteX111" fmla="*/ 246185 w 1617785"/>
              <a:gd name="connsiteY111" fmla="*/ 317621 h 584788"/>
              <a:gd name="connsiteX112" fmla="*/ 219808 w 1617785"/>
              <a:gd name="connsiteY112" fmla="*/ 326413 h 584788"/>
              <a:gd name="connsiteX113" fmla="*/ 202223 w 1617785"/>
              <a:gd name="connsiteY113" fmla="*/ 361582 h 584788"/>
              <a:gd name="connsiteX114" fmla="*/ 193431 w 1617785"/>
              <a:gd name="connsiteY114" fmla="*/ 387959 h 584788"/>
              <a:gd name="connsiteX115" fmla="*/ 149470 w 1617785"/>
              <a:gd name="connsiteY115" fmla="*/ 431921 h 584788"/>
              <a:gd name="connsiteX116" fmla="*/ 123093 w 1617785"/>
              <a:gd name="connsiteY116" fmla="*/ 440713 h 584788"/>
              <a:gd name="connsiteX117" fmla="*/ 26377 w 1617785"/>
              <a:gd name="connsiteY117" fmla="*/ 449505 h 584788"/>
              <a:gd name="connsiteX118" fmla="*/ 17585 w 1617785"/>
              <a:gd name="connsiteY118" fmla="*/ 484675 h 584788"/>
              <a:gd name="connsiteX119" fmla="*/ 0 w 1617785"/>
              <a:gd name="connsiteY119" fmla="*/ 537428 h 584788"/>
              <a:gd name="connsiteX120" fmla="*/ 26377 w 1617785"/>
              <a:gd name="connsiteY120" fmla="*/ 563805 h 584788"/>
              <a:gd name="connsiteX121" fmla="*/ 149470 w 1617785"/>
              <a:gd name="connsiteY121" fmla="*/ 572598 h 584788"/>
              <a:gd name="connsiteX122" fmla="*/ 175846 w 1617785"/>
              <a:gd name="connsiteY122" fmla="*/ 555013 h 584788"/>
              <a:gd name="connsiteX123" fmla="*/ 202223 w 1617785"/>
              <a:gd name="connsiteY123" fmla="*/ 493467 h 584788"/>
              <a:gd name="connsiteX124" fmla="*/ 219808 w 1617785"/>
              <a:gd name="connsiteY124" fmla="*/ 370375 h 584788"/>
              <a:gd name="connsiteX125" fmla="*/ 237393 w 1617785"/>
              <a:gd name="connsiteY125" fmla="*/ 343998 h 584788"/>
              <a:gd name="connsiteX126" fmla="*/ 263770 w 1617785"/>
              <a:gd name="connsiteY126" fmla="*/ 317621 h 584788"/>
              <a:gd name="connsiteX127" fmla="*/ 290146 w 1617785"/>
              <a:gd name="connsiteY127" fmla="*/ 308828 h 584788"/>
              <a:gd name="connsiteX128" fmla="*/ 272562 w 1617785"/>
              <a:gd name="connsiteY128" fmla="*/ 220905 h 584788"/>
              <a:gd name="connsiteX129" fmla="*/ 254977 w 1617785"/>
              <a:gd name="connsiteY129" fmla="*/ 194528 h 584788"/>
              <a:gd name="connsiteX130" fmla="*/ 246185 w 1617785"/>
              <a:gd name="connsiteY130" fmla="*/ 168152 h 584788"/>
              <a:gd name="connsiteX131" fmla="*/ 272562 w 1617785"/>
              <a:gd name="connsiteY131" fmla="*/ 150567 h 584788"/>
              <a:gd name="connsiteX132" fmla="*/ 334108 w 1617785"/>
              <a:gd name="connsiteY132" fmla="*/ 132982 h 584788"/>
              <a:gd name="connsiteX133" fmla="*/ 378070 w 1617785"/>
              <a:gd name="connsiteY133" fmla="*/ 124190 h 58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1617785" h="584788">
                <a:moveTo>
                  <a:pt x="1617785" y="168152"/>
                </a:moveTo>
                <a:cubicBezTo>
                  <a:pt x="1608993" y="153498"/>
                  <a:pt x="1599050" y="139475"/>
                  <a:pt x="1591408" y="124190"/>
                </a:cubicBezTo>
                <a:cubicBezTo>
                  <a:pt x="1587263" y="115901"/>
                  <a:pt x="1588406" y="105050"/>
                  <a:pt x="1582616" y="97813"/>
                </a:cubicBezTo>
                <a:cubicBezTo>
                  <a:pt x="1562771" y="73006"/>
                  <a:pt x="1530619" y="77465"/>
                  <a:pt x="1503485" y="71436"/>
                </a:cubicBezTo>
                <a:cubicBezTo>
                  <a:pt x="1494438" y="69426"/>
                  <a:pt x="1485900" y="65575"/>
                  <a:pt x="1477108" y="62644"/>
                </a:cubicBezTo>
                <a:cubicBezTo>
                  <a:pt x="1439008" y="65575"/>
                  <a:pt x="1399550" y="60938"/>
                  <a:pt x="1362808" y="71436"/>
                </a:cubicBezTo>
                <a:cubicBezTo>
                  <a:pt x="1353897" y="73982"/>
                  <a:pt x="1354016" y="88545"/>
                  <a:pt x="1354016" y="97813"/>
                </a:cubicBezTo>
                <a:cubicBezTo>
                  <a:pt x="1354016" y="118537"/>
                  <a:pt x="1356853" y="139509"/>
                  <a:pt x="1362808" y="159359"/>
                </a:cubicBezTo>
                <a:cubicBezTo>
                  <a:pt x="1365844" y="169480"/>
                  <a:pt x="1374531" y="176944"/>
                  <a:pt x="1380393" y="185736"/>
                </a:cubicBezTo>
                <a:cubicBezTo>
                  <a:pt x="1384902" y="199262"/>
                  <a:pt x="1399330" y="224964"/>
                  <a:pt x="1380393" y="238490"/>
                </a:cubicBezTo>
                <a:cubicBezTo>
                  <a:pt x="1365310" y="249264"/>
                  <a:pt x="1345224" y="250213"/>
                  <a:pt x="1327639" y="256075"/>
                </a:cubicBezTo>
                <a:lnTo>
                  <a:pt x="1301262" y="264867"/>
                </a:lnTo>
                <a:cubicBezTo>
                  <a:pt x="1292470" y="267798"/>
                  <a:pt x="1283876" y="271411"/>
                  <a:pt x="1274885" y="273659"/>
                </a:cubicBezTo>
                <a:lnTo>
                  <a:pt x="1239716" y="282452"/>
                </a:lnTo>
                <a:cubicBezTo>
                  <a:pt x="1227993" y="279521"/>
                  <a:pt x="1207078" y="285475"/>
                  <a:pt x="1204546" y="273659"/>
                </a:cubicBezTo>
                <a:cubicBezTo>
                  <a:pt x="1192265" y="216347"/>
                  <a:pt x="1193486" y="163801"/>
                  <a:pt x="1239716" y="132982"/>
                </a:cubicBezTo>
                <a:cubicBezTo>
                  <a:pt x="1247427" y="127841"/>
                  <a:pt x="1257301" y="127121"/>
                  <a:pt x="1266093" y="124190"/>
                </a:cubicBezTo>
                <a:cubicBezTo>
                  <a:pt x="1276803" y="138470"/>
                  <a:pt x="1301262" y="163358"/>
                  <a:pt x="1301262" y="185736"/>
                </a:cubicBezTo>
                <a:cubicBezTo>
                  <a:pt x="1301262" y="195004"/>
                  <a:pt x="1295401" y="203321"/>
                  <a:pt x="1292470" y="212113"/>
                </a:cubicBezTo>
                <a:cubicBezTo>
                  <a:pt x="1280747" y="209182"/>
                  <a:pt x="1266583" y="211057"/>
                  <a:pt x="1257300" y="203321"/>
                </a:cubicBezTo>
                <a:cubicBezTo>
                  <a:pt x="1247231" y="194930"/>
                  <a:pt x="1246219" y="179532"/>
                  <a:pt x="1239716" y="168152"/>
                </a:cubicBezTo>
                <a:cubicBezTo>
                  <a:pt x="1234473" y="158977"/>
                  <a:pt x="1227993" y="150567"/>
                  <a:pt x="1222131" y="141775"/>
                </a:cubicBezTo>
                <a:cubicBezTo>
                  <a:pt x="1212273" y="-15961"/>
                  <a:pt x="1259703" y="-9416"/>
                  <a:pt x="1134208" y="9890"/>
                </a:cubicBezTo>
                <a:cubicBezTo>
                  <a:pt x="1122265" y="11727"/>
                  <a:pt x="1110762" y="15751"/>
                  <a:pt x="1099039" y="18682"/>
                </a:cubicBezTo>
                <a:cubicBezTo>
                  <a:pt x="1090247" y="24544"/>
                  <a:pt x="1079620" y="28314"/>
                  <a:pt x="1072662" y="36267"/>
                </a:cubicBezTo>
                <a:cubicBezTo>
                  <a:pt x="1058745" y="52172"/>
                  <a:pt x="1037493" y="89021"/>
                  <a:pt x="1037493" y="89021"/>
                </a:cubicBezTo>
                <a:cubicBezTo>
                  <a:pt x="1019970" y="159107"/>
                  <a:pt x="1023592" y="129124"/>
                  <a:pt x="1037493" y="247282"/>
                </a:cubicBezTo>
                <a:cubicBezTo>
                  <a:pt x="1038576" y="256486"/>
                  <a:pt x="1041144" y="265948"/>
                  <a:pt x="1046285" y="273659"/>
                </a:cubicBezTo>
                <a:cubicBezTo>
                  <a:pt x="1053182" y="284005"/>
                  <a:pt x="1063870" y="291244"/>
                  <a:pt x="1072662" y="300036"/>
                </a:cubicBezTo>
                <a:cubicBezTo>
                  <a:pt x="1084385" y="297105"/>
                  <a:pt x="1097339" y="297239"/>
                  <a:pt x="1107831" y="291244"/>
                </a:cubicBezTo>
                <a:cubicBezTo>
                  <a:pt x="1118627" y="285075"/>
                  <a:pt x="1124656" y="272827"/>
                  <a:pt x="1134208" y="264867"/>
                </a:cubicBezTo>
                <a:cubicBezTo>
                  <a:pt x="1207654" y="203662"/>
                  <a:pt x="1109902" y="297965"/>
                  <a:pt x="1186962" y="220905"/>
                </a:cubicBezTo>
                <a:cubicBezTo>
                  <a:pt x="1211230" y="148100"/>
                  <a:pt x="1194263" y="183577"/>
                  <a:pt x="1239716" y="115398"/>
                </a:cubicBezTo>
                <a:cubicBezTo>
                  <a:pt x="1245577" y="106606"/>
                  <a:pt x="1246938" y="91093"/>
                  <a:pt x="1257300" y="89021"/>
                </a:cubicBezTo>
                <a:cubicBezTo>
                  <a:pt x="1310350" y="78410"/>
                  <a:pt x="1287085" y="84954"/>
                  <a:pt x="1327639" y="71436"/>
                </a:cubicBezTo>
                <a:cubicBezTo>
                  <a:pt x="1354016" y="74367"/>
                  <a:pt x="1384380" y="65980"/>
                  <a:pt x="1406770" y="80228"/>
                </a:cubicBezTo>
                <a:cubicBezTo>
                  <a:pt x="1422408" y="90179"/>
                  <a:pt x="1424354" y="132982"/>
                  <a:pt x="1424354" y="132982"/>
                </a:cubicBezTo>
                <a:cubicBezTo>
                  <a:pt x="1421423" y="191597"/>
                  <a:pt x="1426060" y="251086"/>
                  <a:pt x="1415562" y="308828"/>
                </a:cubicBezTo>
                <a:cubicBezTo>
                  <a:pt x="1413672" y="319225"/>
                  <a:pt x="1398462" y="321353"/>
                  <a:pt x="1389185" y="326413"/>
                </a:cubicBezTo>
                <a:cubicBezTo>
                  <a:pt x="1327411" y="360108"/>
                  <a:pt x="1337756" y="355278"/>
                  <a:pt x="1292470" y="370375"/>
                </a:cubicBezTo>
                <a:cubicBezTo>
                  <a:pt x="1248508" y="367444"/>
                  <a:pt x="1203446" y="371787"/>
                  <a:pt x="1160585" y="361582"/>
                </a:cubicBezTo>
                <a:cubicBezTo>
                  <a:pt x="1160581" y="361581"/>
                  <a:pt x="1094644" y="317621"/>
                  <a:pt x="1081454" y="308828"/>
                </a:cubicBezTo>
                <a:lnTo>
                  <a:pt x="1055077" y="291244"/>
                </a:lnTo>
                <a:cubicBezTo>
                  <a:pt x="1011116" y="294175"/>
                  <a:pt x="966652" y="292793"/>
                  <a:pt x="923193" y="300036"/>
                </a:cubicBezTo>
                <a:cubicBezTo>
                  <a:pt x="912770" y="301773"/>
                  <a:pt x="898423" y="307177"/>
                  <a:pt x="896816" y="317621"/>
                </a:cubicBezTo>
                <a:cubicBezTo>
                  <a:pt x="893634" y="338303"/>
                  <a:pt x="891872" y="415657"/>
                  <a:pt x="923193" y="440713"/>
                </a:cubicBezTo>
                <a:cubicBezTo>
                  <a:pt x="930430" y="446503"/>
                  <a:pt x="940778" y="446574"/>
                  <a:pt x="949570" y="449505"/>
                </a:cubicBezTo>
                <a:cubicBezTo>
                  <a:pt x="970085" y="446574"/>
                  <a:pt x="992580" y="449981"/>
                  <a:pt x="1011116" y="440713"/>
                </a:cubicBezTo>
                <a:cubicBezTo>
                  <a:pt x="1019405" y="436568"/>
                  <a:pt x="1019908" y="423604"/>
                  <a:pt x="1019908" y="414336"/>
                </a:cubicBezTo>
                <a:cubicBezTo>
                  <a:pt x="1019908" y="381129"/>
                  <a:pt x="1017366" y="350248"/>
                  <a:pt x="993531" y="326413"/>
                </a:cubicBezTo>
                <a:cubicBezTo>
                  <a:pt x="983882" y="316764"/>
                  <a:pt x="942331" y="294693"/>
                  <a:pt x="931985" y="291244"/>
                </a:cubicBezTo>
                <a:cubicBezTo>
                  <a:pt x="917808" y="286518"/>
                  <a:pt x="902441" y="286384"/>
                  <a:pt x="888023" y="282452"/>
                </a:cubicBezTo>
                <a:cubicBezTo>
                  <a:pt x="870141" y="277575"/>
                  <a:pt x="835270" y="264867"/>
                  <a:pt x="835270" y="264867"/>
                </a:cubicBezTo>
                <a:cubicBezTo>
                  <a:pt x="720342" y="272050"/>
                  <a:pt x="725784" y="253324"/>
                  <a:pt x="659423" y="291244"/>
                </a:cubicBezTo>
                <a:cubicBezTo>
                  <a:pt x="650248" y="296487"/>
                  <a:pt x="641838" y="302967"/>
                  <a:pt x="633046" y="308828"/>
                </a:cubicBezTo>
                <a:cubicBezTo>
                  <a:pt x="627185" y="320551"/>
                  <a:pt x="616396" y="330924"/>
                  <a:pt x="615462" y="343998"/>
                </a:cubicBezTo>
                <a:cubicBezTo>
                  <a:pt x="614012" y="364302"/>
                  <a:pt x="616220" y="441471"/>
                  <a:pt x="641839" y="467090"/>
                </a:cubicBezTo>
                <a:cubicBezTo>
                  <a:pt x="651107" y="476358"/>
                  <a:pt x="665285" y="478813"/>
                  <a:pt x="677008" y="484675"/>
                </a:cubicBezTo>
                <a:cubicBezTo>
                  <a:pt x="694593" y="481744"/>
                  <a:pt x="715841" y="487019"/>
                  <a:pt x="729762" y="475882"/>
                </a:cubicBezTo>
                <a:cubicBezTo>
                  <a:pt x="736999" y="470092"/>
                  <a:pt x="725115" y="457794"/>
                  <a:pt x="720970" y="449505"/>
                </a:cubicBezTo>
                <a:cubicBezTo>
                  <a:pt x="705339" y="418243"/>
                  <a:pt x="704362" y="425082"/>
                  <a:pt x="677008" y="405544"/>
                </a:cubicBezTo>
                <a:cubicBezTo>
                  <a:pt x="665084" y="397027"/>
                  <a:pt x="655611" y="384175"/>
                  <a:pt x="641839" y="379167"/>
                </a:cubicBezTo>
                <a:cubicBezTo>
                  <a:pt x="622363" y="372085"/>
                  <a:pt x="600682" y="374082"/>
                  <a:pt x="580293" y="370375"/>
                </a:cubicBezTo>
                <a:cubicBezTo>
                  <a:pt x="568404" y="368213"/>
                  <a:pt x="556846" y="364513"/>
                  <a:pt x="545123" y="361582"/>
                </a:cubicBezTo>
                <a:cubicBezTo>
                  <a:pt x="504092" y="364513"/>
                  <a:pt x="462540" y="363226"/>
                  <a:pt x="422031" y="370375"/>
                </a:cubicBezTo>
                <a:cubicBezTo>
                  <a:pt x="411625" y="372211"/>
                  <a:pt x="397946" y="377644"/>
                  <a:pt x="395654" y="387959"/>
                </a:cubicBezTo>
                <a:cubicBezTo>
                  <a:pt x="391158" y="408189"/>
                  <a:pt x="396029" y="430568"/>
                  <a:pt x="404446" y="449505"/>
                </a:cubicBezTo>
                <a:cubicBezTo>
                  <a:pt x="408738" y="459161"/>
                  <a:pt x="422031" y="461228"/>
                  <a:pt x="430823" y="467090"/>
                </a:cubicBezTo>
                <a:cubicBezTo>
                  <a:pt x="451339" y="464159"/>
                  <a:pt x="474796" y="469282"/>
                  <a:pt x="492370" y="458298"/>
                </a:cubicBezTo>
                <a:cubicBezTo>
                  <a:pt x="502617" y="451893"/>
                  <a:pt x="501162" y="435212"/>
                  <a:pt x="501162" y="423128"/>
                </a:cubicBezTo>
                <a:cubicBezTo>
                  <a:pt x="501162" y="406861"/>
                  <a:pt x="488407" y="282637"/>
                  <a:pt x="483577" y="256075"/>
                </a:cubicBezTo>
                <a:cubicBezTo>
                  <a:pt x="481919" y="246957"/>
                  <a:pt x="481338" y="236251"/>
                  <a:pt x="474785" y="229698"/>
                </a:cubicBezTo>
                <a:cubicBezTo>
                  <a:pt x="468232" y="223144"/>
                  <a:pt x="457200" y="223836"/>
                  <a:pt x="448408" y="220905"/>
                </a:cubicBezTo>
                <a:cubicBezTo>
                  <a:pt x="413239" y="223836"/>
                  <a:pt x="376066" y="217637"/>
                  <a:pt x="342900" y="229698"/>
                </a:cubicBezTo>
                <a:cubicBezTo>
                  <a:pt x="334190" y="232865"/>
                  <a:pt x="346552" y="248364"/>
                  <a:pt x="351693" y="256075"/>
                </a:cubicBezTo>
                <a:cubicBezTo>
                  <a:pt x="369516" y="282809"/>
                  <a:pt x="385734" y="286284"/>
                  <a:pt x="413239" y="300036"/>
                </a:cubicBezTo>
                <a:cubicBezTo>
                  <a:pt x="471854" y="297105"/>
                  <a:pt x="531343" y="301742"/>
                  <a:pt x="589085" y="291244"/>
                </a:cubicBezTo>
                <a:cubicBezTo>
                  <a:pt x="599482" y="289354"/>
                  <a:pt x="606011" y="275414"/>
                  <a:pt x="606670" y="264867"/>
                </a:cubicBezTo>
                <a:cubicBezTo>
                  <a:pt x="609054" y="226729"/>
                  <a:pt x="607723" y="187489"/>
                  <a:pt x="597877" y="150567"/>
                </a:cubicBezTo>
                <a:cubicBezTo>
                  <a:pt x="595154" y="140357"/>
                  <a:pt x="580292" y="138844"/>
                  <a:pt x="571500" y="132982"/>
                </a:cubicBezTo>
                <a:cubicBezTo>
                  <a:pt x="550985" y="135913"/>
                  <a:pt x="528490" y="132507"/>
                  <a:pt x="509954" y="141775"/>
                </a:cubicBezTo>
                <a:cubicBezTo>
                  <a:pt x="501665" y="145920"/>
                  <a:pt x="505307" y="159863"/>
                  <a:pt x="501162" y="168152"/>
                </a:cubicBezTo>
                <a:cubicBezTo>
                  <a:pt x="496436" y="177603"/>
                  <a:pt x="489439" y="185736"/>
                  <a:pt x="483577" y="194528"/>
                </a:cubicBezTo>
                <a:cubicBezTo>
                  <a:pt x="486508" y="235559"/>
                  <a:pt x="482393" y="277714"/>
                  <a:pt x="492370" y="317621"/>
                </a:cubicBezTo>
                <a:cubicBezTo>
                  <a:pt x="494933" y="327872"/>
                  <a:pt x="510628" y="328440"/>
                  <a:pt x="518746" y="335205"/>
                </a:cubicBezTo>
                <a:cubicBezTo>
                  <a:pt x="612402" y="413252"/>
                  <a:pt x="488064" y="324022"/>
                  <a:pt x="571500" y="370375"/>
                </a:cubicBezTo>
                <a:cubicBezTo>
                  <a:pt x="589974" y="380639"/>
                  <a:pt x="624254" y="405544"/>
                  <a:pt x="624254" y="405544"/>
                </a:cubicBezTo>
                <a:cubicBezTo>
                  <a:pt x="665285" y="402613"/>
                  <a:pt x="706493" y="401558"/>
                  <a:pt x="747346" y="396752"/>
                </a:cubicBezTo>
                <a:cubicBezTo>
                  <a:pt x="756551" y="395669"/>
                  <a:pt x="765676" y="392557"/>
                  <a:pt x="773723" y="387959"/>
                </a:cubicBezTo>
                <a:cubicBezTo>
                  <a:pt x="786446" y="380689"/>
                  <a:pt x="797170" y="370374"/>
                  <a:pt x="808893" y="361582"/>
                </a:cubicBezTo>
                <a:cubicBezTo>
                  <a:pt x="830478" y="296824"/>
                  <a:pt x="831952" y="318617"/>
                  <a:pt x="817685" y="247282"/>
                </a:cubicBezTo>
                <a:cubicBezTo>
                  <a:pt x="815867" y="238194"/>
                  <a:pt x="814034" y="228616"/>
                  <a:pt x="808893" y="220905"/>
                </a:cubicBezTo>
                <a:cubicBezTo>
                  <a:pt x="791070" y="194171"/>
                  <a:pt x="774851" y="190696"/>
                  <a:pt x="747346" y="176944"/>
                </a:cubicBezTo>
                <a:cubicBezTo>
                  <a:pt x="715108" y="179875"/>
                  <a:pt x="672406" y="161783"/>
                  <a:pt x="650631" y="185736"/>
                </a:cubicBezTo>
                <a:cubicBezTo>
                  <a:pt x="630818" y="207530"/>
                  <a:pt x="654944" y="244548"/>
                  <a:pt x="659423" y="273659"/>
                </a:cubicBezTo>
                <a:cubicBezTo>
                  <a:pt x="660832" y="282819"/>
                  <a:pt x="662426" y="292799"/>
                  <a:pt x="668216" y="300036"/>
                </a:cubicBezTo>
                <a:cubicBezTo>
                  <a:pt x="674817" y="308288"/>
                  <a:pt x="685801" y="311759"/>
                  <a:pt x="694593" y="317621"/>
                </a:cubicBezTo>
                <a:cubicBezTo>
                  <a:pt x="735624" y="314690"/>
                  <a:pt x="776801" y="313371"/>
                  <a:pt x="817685" y="308828"/>
                </a:cubicBezTo>
                <a:cubicBezTo>
                  <a:pt x="829695" y="307494"/>
                  <a:pt x="843021" y="307060"/>
                  <a:pt x="852854" y="300036"/>
                </a:cubicBezTo>
                <a:cubicBezTo>
                  <a:pt x="864778" y="291519"/>
                  <a:pt x="870439" y="276590"/>
                  <a:pt x="879231" y="264867"/>
                </a:cubicBezTo>
                <a:cubicBezTo>
                  <a:pt x="876300" y="226767"/>
                  <a:pt x="875179" y="188484"/>
                  <a:pt x="870439" y="150567"/>
                </a:cubicBezTo>
                <a:cubicBezTo>
                  <a:pt x="869289" y="141371"/>
                  <a:pt x="866787" y="131901"/>
                  <a:pt x="861646" y="124190"/>
                </a:cubicBezTo>
                <a:cubicBezTo>
                  <a:pt x="852928" y="111112"/>
                  <a:pt x="824259" y="87057"/>
                  <a:pt x="808893" y="80228"/>
                </a:cubicBezTo>
                <a:cubicBezTo>
                  <a:pt x="791955" y="72700"/>
                  <a:pt x="756139" y="62644"/>
                  <a:pt x="756139" y="62644"/>
                </a:cubicBezTo>
                <a:cubicBezTo>
                  <a:pt x="723900" y="65575"/>
                  <a:pt x="691469" y="66858"/>
                  <a:pt x="659423" y="71436"/>
                </a:cubicBezTo>
                <a:cubicBezTo>
                  <a:pt x="598526" y="80135"/>
                  <a:pt x="672099" y="83083"/>
                  <a:pt x="597877" y="89021"/>
                </a:cubicBezTo>
                <a:cubicBezTo>
                  <a:pt x="536458" y="93935"/>
                  <a:pt x="474785" y="94882"/>
                  <a:pt x="413239" y="97813"/>
                </a:cubicBezTo>
                <a:cubicBezTo>
                  <a:pt x="407377" y="106605"/>
                  <a:pt x="400380" y="114738"/>
                  <a:pt x="395654" y="124190"/>
                </a:cubicBezTo>
                <a:cubicBezTo>
                  <a:pt x="374775" y="165948"/>
                  <a:pt x="391162" y="210253"/>
                  <a:pt x="378070" y="256075"/>
                </a:cubicBezTo>
                <a:cubicBezTo>
                  <a:pt x="375167" y="266235"/>
                  <a:pt x="361144" y="268933"/>
                  <a:pt x="351693" y="273659"/>
                </a:cubicBezTo>
                <a:cubicBezTo>
                  <a:pt x="343403" y="277804"/>
                  <a:pt x="333606" y="278307"/>
                  <a:pt x="325316" y="282452"/>
                </a:cubicBezTo>
                <a:cubicBezTo>
                  <a:pt x="241724" y="324248"/>
                  <a:pt x="382273" y="272258"/>
                  <a:pt x="246185" y="317621"/>
                </a:cubicBezTo>
                <a:lnTo>
                  <a:pt x="219808" y="326413"/>
                </a:lnTo>
                <a:cubicBezTo>
                  <a:pt x="213946" y="338136"/>
                  <a:pt x="207386" y="349535"/>
                  <a:pt x="202223" y="361582"/>
                </a:cubicBezTo>
                <a:cubicBezTo>
                  <a:pt x="198572" y="370101"/>
                  <a:pt x="197576" y="379670"/>
                  <a:pt x="193431" y="387959"/>
                </a:cubicBezTo>
                <a:cubicBezTo>
                  <a:pt x="181709" y="411403"/>
                  <a:pt x="172914" y="420199"/>
                  <a:pt x="149470" y="431921"/>
                </a:cubicBezTo>
                <a:cubicBezTo>
                  <a:pt x="141181" y="436066"/>
                  <a:pt x="132268" y="439402"/>
                  <a:pt x="123093" y="440713"/>
                </a:cubicBezTo>
                <a:cubicBezTo>
                  <a:pt x="91047" y="445291"/>
                  <a:pt x="58616" y="446574"/>
                  <a:pt x="26377" y="449505"/>
                </a:cubicBezTo>
                <a:cubicBezTo>
                  <a:pt x="23446" y="461228"/>
                  <a:pt x="21057" y="473101"/>
                  <a:pt x="17585" y="484675"/>
                </a:cubicBezTo>
                <a:cubicBezTo>
                  <a:pt x="12259" y="502429"/>
                  <a:pt x="0" y="537428"/>
                  <a:pt x="0" y="537428"/>
                </a:cubicBezTo>
                <a:cubicBezTo>
                  <a:pt x="8792" y="546220"/>
                  <a:pt x="16825" y="555845"/>
                  <a:pt x="26377" y="563805"/>
                </a:cubicBezTo>
                <a:cubicBezTo>
                  <a:pt x="70075" y="600221"/>
                  <a:pt x="71680" y="579670"/>
                  <a:pt x="149470" y="572598"/>
                </a:cubicBezTo>
                <a:cubicBezTo>
                  <a:pt x="158262" y="566736"/>
                  <a:pt x="168374" y="562485"/>
                  <a:pt x="175846" y="555013"/>
                </a:cubicBezTo>
                <a:cubicBezTo>
                  <a:pt x="196087" y="534772"/>
                  <a:pt x="195497" y="520374"/>
                  <a:pt x="202223" y="493467"/>
                </a:cubicBezTo>
                <a:cubicBezTo>
                  <a:pt x="204469" y="468765"/>
                  <a:pt x="202894" y="404202"/>
                  <a:pt x="219808" y="370375"/>
                </a:cubicBezTo>
                <a:cubicBezTo>
                  <a:pt x="224534" y="360923"/>
                  <a:pt x="230628" y="352116"/>
                  <a:pt x="237393" y="343998"/>
                </a:cubicBezTo>
                <a:cubicBezTo>
                  <a:pt x="245353" y="334446"/>
                  <a:pt x="253424" y="324518"/>
                  <a:pt x="263770" y="317621"/>
                </a:cubicBezTo>
                <a:cubicBezTo>
                  <a:pt x="271481" y="312480"/>
                  <a:pt x="281354" y="311759"/>
                  <a:pt x="290146" y="308828"/>
                </a:cubicBezTo>
                <a:cubicBezTo>
                  <a:pt x="317183" y="254756"/>
                  <a:pt x="315001" y="284564"/>
                  <a:pt x="272562" y="220905"/>
                </a:cubicBezTo>
                <a:lnTo>
                  <a:pt x="254977" y="194528"/>
                </a:lnTo>
                <a:cubicBezTo>
                  <a:pt x="252046" y="185736"/>
                  <a:pt x="242743" y="176757"/>
                  <a:pt x="246185" y="168152"/>
                </a:cubicBezTo>
                <a:cubicBezTo>
                  <a:pt x="250110" y="158341"/>
                  <a:pt x="263110" y="155293"/>
                  <a:pt x="272562" y="150567"/>
                </a:cubicBezTo>
                <a:cubicBezTo>
                  <a:pt x="286611" y="143543"/>
                  <a:pt x="320969" y="136736"/>
                  <a:pt x="334108" y="132982"/>
                </a:cubicBezTo>
                <a:cubicBezTo>
                  <a:pt x="371367" y="122336"/>
                  <a:pt x="347852" y="124190"/>
                  <a:pt x="378070" y="12419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5261147" y="3433259"/>
            <a:ext cx="156188" cy="169608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 rot="411510">
            <a:off x="4612522" y="4159622"/>
            <a:ext cx="420335" cy="218785"/>
          </a:xfrm>
          <a:custGeom>
            <a:avLst/>
            <a:gdLst>
              <a:gd name="connsiteX0" fmla="*/ 0 w 353291"/>
              <a:gd name="connsiteY0" fmla="*/ 0 h 166255"/>
              <a:gd name="connsiteX1" fmla="*/ 20782 w 353291"/>
              <a:gd name="connsiteY1" fmla="*/ 114300 h 166255"/>
              <a:gd name="connsiteX2" fmla="*/ 31173 w 353291"/>
              <a:gd name="connsiteY2" fmla="*/ 83127 h 166255"/>
              <a:gd name="connsiteX3" fmla="*/ 62345 w 353291"/>
              <a:gd name="connsiteY3" fmla="*/ 62345 h 166255"/>
              <a:gd name="connsiteX4" fmla="*/ 72736 w 353291"/>
              <a:gd name="connsiteY4" fmla="*/ 31173 h 166255"/>
              <a:gd name="connsiteX5" fmla="*/ 10391 w 353291"/>
              <a:gd name="connsiteY5" fmla="*/ 20782 h 166255"/>
              <a:gd name="connsiteX6" fmla="*/ 41564 w 353291"/>
              <a:gd name="connsiteY6" fmla="*/ 31173 h 166255"/>
              <a:gd name="connsiteX7" fmla="*/ 83127 w 353291"/>
              <a:gd name="connsiteY7" fmla="*/ 41564 h 166255"/>
              <a:gd name="connsiteX8" fmla="*/ 72736 w 353291"/>
              <a:gd name="connsiteY8" fmla="*/ 93518 h 166255"/>
              <a:gd name="connsiteX9" fmla="*/ 41564 w 353291"/>
              <a:gd name="connsiteY9" fmla="*/ 103909 h 166255"/>
              <a:gd name="connsiteX10" fmla="*/ 72736 w 353291"/>
              <a:gd name="connsiteY10" fmla="*/ 83127 h 166255"/>
              <a:gd name="connsiteX11" fmla="*/ 93518 w 353291"/>
              <a:gd name="connsiteY11" fmla="*/ 31173 h 166255"/>
              <a:gd name="connsiteX12" fmla="*/ 62345 w 353291"/>
              <a:gd name="connsiteY12" fmla="*/ 20782 h 166255"/>
              <a:gd name="connsiteX13" fmla="*/ 103909 w 353291"/>
              <a:gd name="connsiteY13" fmla="*/ 41564 h 166255"/>
              <a:gd name="connsiteX14" fmla="*/ 166255 w 353291"/>
              <a:gd name="connsiteY14" fmla="*/ 31173 h 166255"/>
              <a:gd name="connsiteX15" fmla="*/ 187036 w 353291"/>
              <a:gd name="connsiteY15" fmla="*/ 72736 h 166255"/>
              <a:gd name="connsiteX16" fmla="*/ 93518 w 353291"/>
              <a:gd name="connsiteY16" fmla="*/ 124691 h 166255"/>
              <a:gd name="connsiteX17" fmla="*/ 103909 w 353291"/>
              <a:gd name="connsiteY17" fmla="*/ 62345 h 166255"/>
              <a:gd name="connsiteX18" fmla="*/ 114300 w 353291"/>
              <a:gd name="connsiteY18" fmla="*/ 31173 h 166255"/>
              <a:gd name="connsiteX19" fmla="*/ 145473 w 353291"/>
              <a:gd name="connsiteY19" fmla="*/ 62345 h 166255"/>
              <a:gd name="connsiteX20" fmla="*/ 135082 w 353291"/>
              <a:gd name="connsiteY20" fmla="*/ 135082 h 166255"/>
              <a:gd name="connsiteX21" fmla="*/ 155864 w 353291"/>
              <a:gd name="connsiteY21" fmla="*/ 103909 h 166255"/>
              <a:gd name="connsiteX22" fmla="*/ 197427 w 353291"/>
              <a:gd name="connsiteY22" fmla="*/ 114300 h 166255"/>
              <a:gd name="connsiteX23" fmla="*/ 228600 w 353291"/>
              <a:gd name="connsiteY23" fmla="*/ 93518 h 166255"/>
              <a:gd name="connsiteX24" fmla="*/ 228600 w 353291"/>
              <a:gd name="connsiteY24" fmla="*/ 31173 h 166255"/>
              <a:gd name="connsiteX25" fmla="*/ 197427 w 353291"/>
              <a:gd name="connsiteY25" fmla="*/ 20782 h 166255"/>
              <a:gd name="connsiteX26" fmla="*/ 145473 w 353291"/>
              <a:gd name="connsiteY26" fmla="*/ 31173 h 166255"/>
              <a:gd name="connsiteX27" fmla="*/ 187036 w 353291"/>
              <a:gd name="connsiteY27" fmla="*/ 51955 h 166255"/>
              <a:gd name="connsiteX28" fmla="*/ 249382 w 353291"/>
              <a:gd name="connsiteY28" fmla="*/ 62345 h 166255"/>
              <a:gd name="connsiteX29" fmla="*/ 197427 w 353291"/>
              <a:gd name="connsiteY29" fmla="*/ 166255 h 166255"/>
              <a:gd name="connsiteX30" fmla="*/ 176645 w 353291"/>
              <a:gd name="connsiteY30" fmla="*/ 135082 h 166255"/>
              <a:gd name="connsiteX31" fmla="*/ 207818 w 353291"/>
              <a:gd name="connsiteY31" fmla="*/ 103909 h 166255"/>
              <a:gd name="connsiteX32" fmla="*/ 301336 w 353291"/>
              <a:gd name="connsiteY32" fmla="*/ 83127 h 166255"/>
              <a:gd name="connsiteX33" fmla="*/ 290945 w 353291"/>
              <a:gd name="connsiteY33" fmla="*/ 41564 h 166255"/>
              <a:gd name="connsiteX34" fmla="*/ 218209 w 353291"/>
              <a:gd name="connsiteY34" fmla="*/ 41564 h 166255"/>
              <a:gd name="connsiteX35" fmla="*/ 249382 w 353291"/>
              <a:gd name="connsiteY35" fmla="*/ 51955 h 166255"/>
              <a:gd name="connsiteX36" fmla="*/ 290945 w 353291"/>
              <a:gd name="connsiteY36" fmla="*/ 62345 h 166255"/>
              <a:gd name="connsiteX37" fmla="*/ 249382 w 353291"/>
              <a:gd name="connsiteY37" fmla="*/ 124691 h 166255"/>
              <a:gd name="connsiteX38" fmla="*/ 280555 w 353291"/>
              <a:gd name="connsiteY38" fmla="*/ 135082 h 166255"/>
              <a:gd name="connsiteX39" fmla="*/ 353291 w 353291"/>
              <a:gd name="connsiteY39" fmla="*/ 93518 h 166255"/>
              <a:gd name="connsiteX40" fmla="*/ 332509 w 353291"/>
              <a:gd name="connsiteY40" fmla="*/ 51955 h 166255"/>
              <a:gd name="connsiteX41" fmla="*/ 228600 w 353291"/>
              <a:gd name="connsiteY41" fmla="*/ 62345 h 166255"/>
              <a:gd name="connsiteX42" fmla="*/ 259773 w 353291"/>
              <a:gd name="connsiteY42" fmla="*/ 72736 h 166255"/>
              <a:gd name="connsiteX43" fmla="*/ 301336 w 353291"/>
              <a:gd name="connsiteY43" fmla="*/ 62345 h 166255"/>
              <a:gd name="connsiteX44" fmla="*/ 280555 w 353291"/>
              <a:gd name="connsiteY44" fmla="*/ 93518 h 166255"/>
              <a:gd name="connsiteX45" fmla="*/ 197427 w 353291"/>
              <a:gd name="connsiteY45" fmla="*/ 103909 h 166255"/>
              <a:gd name="connsiteX46" fmla="*/ 176645 w 353291"/>
              <a:gd name="connsiteY46" fmla="*/ 135082 h 166255"/>
              <a:gd name="connsiteX47" fmla="*/ 145473 w 353291"/>
              <a:gd name="connsiteY47" fmla="*/ 145473 h 166255"/>
              <a:gd name="connsiteX48" fmla="*/ 103909 w 353291"/>
              <a:gd name="connsiteY48" fmla="*/ 145473 h 16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53291" h="166255">
                <a:moveTo>
                  <a:pt x="0" y="0"/>
                </a:moveTo>
                <a:cubicBezTo>
                  <a:pt x="67809" y="158218"/>
                  <a:pt x="20782" y="7972"/>
                  <a:pt x="20782" y="114300"/>
                </a:cubicBezTo>
                <a:cubicBezTo>
                  <a:pt x="20782" y="125253"/>
                  <a:pt x="24331" y="91680"/>
                  <a:pt x="31173" y="83127"/>
                </a:cubicBezTo>
                <a:cubicBezTo>
                  <a:pt x="38974" y="73375"/>
                  <a:pt x="51954" y="69272"/>
                  <a:pt x="62345" y="62345"/>
                </a:cubicBezTo>
                <a:cubicBezTo>
                  <a:pt x="65809" y="51954"/>
                  <a:pt x="76804" y="41342"/>
                  <a:pt x="72736" y="31173"/>
                </a:cubicBezTo>
                <a:cubicBezTo>
                  <a:pt x="58518" y="-4374"/>
                  <a:pt x="30548" y="14063"/>
                  <a:pt x="10391" y="20782"/>
                </a:cubicBezTo>
                <a:cubicBezTo>
                  <a:pt x="20782" y="24246"/>
                  <a:pt x="31032" y="28164"/>
                  <a:pt x="41564" y="31173"/>
                </a:cubicBezTo>
                <a:cubicBezTo>
                  <a:pt x="55295" y="35096"/>
                  <a:pt x="76741" y="28791"/>
                  <a:pt x="83127" y="41564"/>
                </a:cubicBezTo>
                <a:cubicBezTo>
                  <a:pt x="91025" y="57361"/>
                  <a:pt x="82532" y="78823"/>
                  <a:pt x="72736" y="93518"/>
                </a:cubicBezTo>
                <a:cubicBezTo>
                  <a:pt x="66661" y="102631"/>
                  <a:pt x="41564" y="114862"/>
                  <a:pt x="41564" y="103909"/>
                </a:cubicBezTo>
                <a:cubicBezTo>
                  <a:pt x="41564" y="91421"/>
                  <a:pt x="62345" y="90054"/>
                  <a:pt x="72736" y="83127"/>
                </a:cubicBezTo>
                <a:cubicBezTo>
                  <a:pt x="101041" y="101997"/>
                  <a:pt x="151265" y="146665"/>
                  <a:pt x="93518" y="31173"/>
                </a:cubicBezTo>
                <a:cubicBezTo>
                  <a:pt x="88620" y="21376"/>
                  <a:pt x="54600" y="13037"/>
                  <a:pt x="62345" y="20782"/>
                </a:cubicBezTo>
                <a:cubicBezTo>
                  <a:pt x="73298" y="31735"/>
                  <a:pt x="90054" y="34637"/>
                  <a:pt x="103909" y="41564"/>
                </a:cubicBezTo>
                <a:cubicBezTo>
                  <a:pt x="124691" y="38100"/>
                  <a:pt x="145186" y="31173"/>
                  <a:pt x="166255" y="31173"/>
                </a:cubicBezTo>
                <a:cubicBezTo>
                  <a:pt x="193964" y="31173"/>
                  <a:pt x="214744" y="45028"/>
                  <a:pt x="187036" y="72736"/>
                </a:cubicBezTo>
                <a:cubicBezTo>
                  <a:pt x="151306" y="108466"/>
                  <a:pt x="132718" y="111624"/>
                  <a:pt x="93518" y="124691"/>
                </a:cubicBezTo>
                <a:cubicBezTo>
                  <a:pt x="96982" y="103909"/>
                  <a:pt x="99339" y="82912"/>
                  <a:pt x="103909" y="62345"/>
                </a:cubicBezTo>
                <a:cubicBezTo>
                  <a:pt x="106285" y="51653"/>
                  <a:pt x="103347" y="31173"/>
                  <a:pt x="114300" y="31173"/>
                </a:cubicBezTo>
                <a:cubicBezTo>
                  <a:pt x="128995" y="31173"/>
                  <a:pt x="135082" y="51954"/>
                  <a:pt x="145473" y="62345"/>
                </a:cubicBezTo>
                <a:cubicBezTo>
                  <a:pt x="142009" y="86591"/>
                  <a:pt x="129142" y="111321"/>
                  <a:pt x="135082" y="135082"/>
                </a:cubicBezTo>
                <a:cubicBezTo>
                  <a:pt x="138111" y="147198"/>
                  <a:pt x="144016" y="107858"/>
                  <a:pt x="155864" y="103909"/>
                </a:cubicBezTo>
                <a:cubicBezTo>
                  <a:pt x="169412" y="99393"/>
                  <a:pt x="183573" y="110836"/>
                  <a:pt x="197427" y="114300"/>
                </a:cubicBezTo>
                <a:cubicBezTo>
                  <a:pt x="207818" y="107373"/>
                  <a:pt x="220799" y="103270"/>
                  <a:pt x="228600" y="93518"/>
                </a:cubicBezTo>
                <a:cubicBezTo>
                  <a:pt x="240915" y="78124"/>
                  <a:pt x="243994" y="46567"/>
                  <a:pt x="228600" y="31173"/>
                </a:cubicBezTo>
                <a:cubicBezTo>
                  <a:pt x="220855" y="23428"/>
                  <a:pt x="207818" y="24246"/>
                  <a:pt x="197427" y="20782"/>
                </a:cubicBezTo>
                <a:cubicBezTo>
                  <a:pt x="180109" y="24246"/>
                  <a:pt x="151058" y="14418"/>
                  <a:pt x="145473" y="31173"/>
                </a:cubicBezTo>
                <a:cubicBezTo>
                  <a:pt x="140575" y="45868"/>
                  <a:pt x="172200" y="47504"/>
                  <a:pt x="187036" y="51955"/>
                </a:cubicBezTo>
                <a:cubicBezTo>
                  <a:pt x="207216" y="58009"/>
                  <a:pt x="228600" y="58882"/>
                  <a:pt x="249382" y="62345"/>
                </a:cubicBezTo>
                <a:cubicBezTo>
                  <a:pt x="225571" y="157589"/>
                  <a:pt x="252365" y="129630"/>
                  <a:pt x="197427" y="166255"/>
                </a:cubicBezTo>
                <a:cubicBezTo>
                  <a:pt x="190500" y="155864"/>
                  <a:pt x="174592" y="147401"/>
                  <a:pt x="176645" y="135082"/>
                </a:cubicBezTo>
                <a:cubicBezTo>
                  <a:pt x="179061" y="120587"/>
                  <a:pt x="195591" y="112060"/>
                  <a:pt x="207818" y="103909"/>
                </a:cubicBezTo>
                <a:cubicBezTo>
                  <a:pt x="224871" y="92540"/>
                  <a:pt x="293792" y="84384"/>
                  <a:pt x="301336" y="83127"/>
                </a:cubicBezTo>
                <a:cubicBezTo>
                  <a:pt x="297872" y="69273"/>
                  <a:pt x="301043" y="51662"/>
                  <a:pt x="290945" y="41564"/>
                </a:cubicBezTo>
                <a:cubicBezTo>
                  <a:pt x="268112" y="18731"/>
                  <a:pt x="240414" y="34162"/>
                  <a:pt x="218209" y="41564"/>
                </a:cubicBezTo>
                <a:cubicBezTo>
                  <a:pt x="228600" y="45028"/>
                  <a:pt x="238850" y="48946"/>
                  <a:pt x="249382" y="51955"/>
                </a:cubicBezTo>
                <a:cubicBezTo>
                  <a:pt x="263113" y="55878"/>
                  <a:pt x="282376" y="50921"/>
                  <a:pt x="290945" y="62345"/>
                </a:cubicBezTo>
                <a:cubicBezTo>
                  <a:pt x="303836" y="79532"/>
                  <a:pt x="250831" y="123242"/>
                  <a:pt x="249382" y="124691"/>
                </a:cubicBezTo>
                <a:cubicBezTo>
                  <a:pt x="259773" y="128155"/>
                  <a:pt x="269602" y="135082"/>
                  <a:pt x="280555" y="135082"/>
                </a:cubicBezTo>
                <a:cubicBezTo>
                  <a:pt x="322419" y="135082"/>
                  <a:pt x="326380" y="120429"/>
                  <a:pt x="353291" y="93518"/>
                </a:cubicBezTo>
                <a:cubicBezTo>
                  <a:pt x="346364" y="79664"/>
                  <a:pt x="347536" y="55712"/>
                  <a:pt x="332509" y="51955"/>
                </a:cubicBezTo>
                <a:cubicBezTo>
                  <a:pt x="298739" y="43513"/>
                  <a:pt x="262070" y="52783"/>
                  <a:pt x="228600" y="62345"/>
                </a:cubicBezTo>
                <a:cubicBezTo>
                  <a:pt x="218068" y="65354"/>
                  <a:pt x="249382" y="69272"/>
                  <a:pt x="259773" y="72736"/>
                </a:cubicBezTo>
                <a:cubicBezTo>
                  <a:pt x="273627" y="69272"/>
                  <a:pt x="291238" y="52247"/>
                  <a:pt x="301336" y="62345"/>
                </a:cubicBezTo>
                <a:cubicBezTo>
                  <a:pt x="310167" y="71176"/>
                  <a:pt x="292150" y="88880"/>
                  <a:pt x="280555" y="93518"/>
                </a:cubicBezTo>
                <a:cubicBezTo>
                  <a:pt x="254627" y="103889"/>
                  <a:pt x="225136" y="100445"/>
                  <a:pt x="197427" y="103909"/>
                </a:cubicBezTo>
                <a:cubicBezTo>
                  <a:pt x="190500" y="114300"/>
                  <a:pt x="186397" y="127280"/>
                  <a:pt x="176645" y="135082"/>
                </a:cubicBezTo>
                <a:cubicBezTo>
                  <a:pt x="168092" y="141924"/>
                  <a:pt x="156004" y="142464"/>
                  <a:pt x="145473" y="145473"/>
                </a:cubicBezTo>
                <a:cubicBezTo>
                  <a:pt x="100549" y="158309"/>
                  <a:pt x="103909" y="169756"/>
                  <a:pt x="103909" y="14547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 41"/>
          <p:cNvSpPr/>
          <p:nvPr/>
        </p:nvSpPr>
        <p:spPr>
          <a:xfrm rot="20489759">
            <a:off x="5774469" y="4145710"/>
            <a:ext cx="427503" cy="212455"/>
          </a:xfrm>
          <a:custGeom>
            <a:avLst/>
            <a:gdLst>
              <a:gd name="connsiteX0" fmla="*/ 0 w 353291"/>
              <a:gd name="connsiteY0" fmla="*/ 0 h 166255"/>
              <a:gd name="connsiteX1" fmla="*/ 20782 w 353291"/>
              <a:gd name="connsiteY1" fmla="*/ 114300 h 166255"/>
              <a:gd name="connsiteX2" fmla="*/ 31173 w 353291"/>
              <a:gd name="connsiteY2" fmla="*/ 83127 h 166255"/>
              <a:gd name="connsiteX3" fmla="*/ 62345 w 353291"/>
              <a:gd name="connsiteY3" fmla="*/ 62345 h 166255"/>
              <a:gd name="connsiteX4" fmla="*/ 72736 w 353291"/>
              <a:gd name="connsiteY4" fmla="*/ 31173 h 166255"/>
              <a:gd name="connsiteX5" fmla="*/ 10391 w 353291"/>
              <a:gd name="connsiteY5" fmla="*/ 20782 h 166255"/>
              <a:gd name="connsiteX6" fmla="*/ 41564 w 353291"/>
              <a:gd name="connsiteY6" fmla="*/ 31173 h 166255"/>
              <a:gd name="connsiteX7" fmla="*/ 83127 w 353291"/>
              <a:gd name="connsiteY7" fmla="*/ 41564 h 166255"/>
              <a:gd name="connsiteX8" fmla="*/ 72736 w 353291"/>
              <a:gd name="connsiteY8" fmla="*/ 93518 h 166255"/>
              <a:gd name="connsiteX9" fmla="*/ 41564 w 353291"/>
              <a:gd name="connsiteY9" fmla="*/ 103909 h 166255"/>
              <a:gd name="connsiteX10" fmla="*/ 72736 w 353291"/>
              <a:gd name="connsiteY10" fmla="*/ 83127 h 166255"/>
              <a:gd name="connsiteX11" fmla="*/ 93518 w 353291"/>
              <a:gd name="connsiteY11" fmla="*/ 31173 h 166255"/>
              <a:gd name="connsiteX12" fmla="*/ 62345 w 353291"/>
              <a:gd name="connsiteY12" fmla="*/ 20782 h 166255"/>
              <a:gd name="connsiteX13" fmla="*/ 103909 w 353291"/>
              <a:gd name="connsiteY13" fmla="*/ 41564 h 166255"/>
              <a:gd name="connsiteX14" fmla="*/ 166255 w 353291"/>
              <a:gd name="connsiteY14" fmla="*/ 31173 h 166255"/>
              <a:gd name="connsiteX15" fmla="*/ 187036 w 353291"/>
              <a:gd name="connsiteY15" fmla="*/ 72736 h 166255"/>
              <a:gd name="connsiteX16" fmla="*/ 93518 w 353291"/>
              <a:gd name="connsiteY16" fmla="*/ 124691 h 166255"/>
              <a:gd name="connsiteX17" fmla="*/ 103909 w 353291"/>
              <a:gd name="connsiteY17" fmla="*/ 62345 h 166255"/>
              <a:gd name="connsiteX18" fmla="*/ 114300 w 353291"/>
              <a:gd name="connsiteY18" fmla="*/ 31173 h 166255"/>
              <a:gd name="connsiteX19" fmla="*/ 145473 w 353291"/>
              <a:gd name="connsiteY19" fmla="*/ 62345 h 166255"/>
              <a:gd name="connsiteX20" fmla="*/ 135082 w 353291"/>
              <a:gd name="connsiteY20" fmla="*/ 135082 h 166255"/>
              <a:gd name="connsiteX21" fmla="*/ 155864 w 353291"/>
              <a:gd name="connsiteY21" fmla="*/ 103909 h 166255"/>
              <a:gd name="connsiteX22" fmla="*/ 197427 w 353291"/>
              <a:gd name="connsiteY22" fmla="*/ 114300 h 166255"/>
              <a:gd name="connsiteX23" fmla="*/ 228600 w 353291"/>
              <a:gd name="connsiteY23" fmla="*/ 93518 h 166255"/>
              <a:gd name="connsiteX24" fmla="*/ 228600 w 353291"/>
              <a:gd name="connsiteY24" fmla="*/ 31173 h 166255"/>
              <a:gd name="connsiteX25" fmla="*/ 197427 w 353291"/>
              <a:gd name="connsiteY25" fmla="*/ 20782 h 166255"/>
              <a:gd name="connsiteX26" fmla="*/ 145473 w 353291"/>
              <a:gd name="connsiteY26" fmla="*/ 31173 h 166255"/>
              <a:gd name="connsiteX27" fmla="*/ 187036 w 353291"/>
              <a:gd name="connsiteY27" fmla="*/ 51955 h 166255"/>
              <a:gd name="connsiteX28" fmla="*/ 249382 w 353291"/>
              <a:gd name="connsiteY28" fmla="*/ 62345 h 166255"/>
              <a:gd name="connsiteX29" fmla="*/ 197427 w 353291"/>
              <a:gd name="connsiteY29" fmla="*/ 166255 h 166255"/>
              <a:gd name="connsiteX30" fmla="*/ 176645 w 353291"/>
              <a:gd name="connsiteY30" fmla="*/ 135082 h 166255"/>
              <a:gd name="connsiteX31" fmla="*/ 207818 w 353291"/>
              <a:gd name="connsiteY31" fmla="*/ 103909 h 166255"/>
              <a:gd name="connsiteX32" fmla="*/ 301336 w 353291"/>
              <a:gd name="connsiteY32" fmla="*/ 83127 h 166255"/>
              <a:gd name="connsiteX33" fmla="*/ 290945 w 353291"/>
              <a:gd name="connsiteY33" fmla="*/ 41564 h 166255"/>
              <a:gd name="connsiteX34" fmla="*/ 218209 w 353291"/>
              <a:gd name="connsiteY34" fmla="*/ 41564 h 166255"/>
              <a:gd name="connsiteX35" fmla="*/ 249382 w 353291"/>
              <a:gd name="connsiteY35" fmla="*/ 51955 h 166255"/>
              <a:gd name="connsiteX36" fmla="*/ 290945 w 353291"/>
              <a:gd name="connsiteY36" fmla="*/ 62345 h 166255"/>
              <a:gd name="connsiteX37" fmla="*/ 249382 w 353291"/>
              <a:gd name="connsiteY37" fmla="*/ 124691 h 166255"/>
              <a:gd name="connsiteX38" fmla="*/ 280555 w 353291"/>
              <a:gd name="connsiteY38" fmla="*/ 135082 h 166255"/>
              <a:gd name="connsiteX39" fmla="*/ 353291 w 353291"/>
              <a:gd name="connsiteY39" fmla="*/ 93518 h 166255"/>
              <a:gd name="connsiteX40" fmla="*/ 332509 w 353291"/>
              <a:gd name="connsiteY40" fmla="*/ 51955 h 166255"/>
              <a:gd name="connsiteX41" fmla="*/ 228600 w 353291"/>
              <a:gd name="connsiteY41" fmla="*/ 62345 h 166255"/>
              <a:gd name="connsiteX42" fmla="*/ 259773 w 353291"/>
              <a:gd name="connsiteY42" fmla="*/ 72736 h 166255"/>
              <a:gd name="connsiteX43" fmla="*/ 301336 w 353291"/>
              <a:gd name="connsiteY43" fmla="*/ 62345 h 166255"/>
              <a:gd name="connsiteX44" fmla="*/ 280555 w 353291"/>
              <a:gd name="connsiteY44" fmla="*/ 93518 h 166255"/>
              <a:gd name="connsiteX45" fmla="*/ 197427 w 353291"/>
              <a:gd name="connsiteY45" fmla="*/ 103909 h 166255"/>
              <a:gd name="connsiteX46" fmla="*/ 176645 w 353291"/>
              <a:gd name="connsiteY46" fmla="*/ 135082 h 166255"/>
              <a:gd name="connsiteX47" fmla="*/ 145473 w 353291"/>
              <a:gd name="connsiteY47" fmla="*/ 145473 h 166255"/>
              <a:gd name="connsiteX48" fmla="*/ 103909 w 353291"/>
              <a:gd name="connsiteY48" fmla="*/ 145473 h 16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53291" h="166255">
                <a:moveTo>
                  <a:pt x="0" y="0"/>
                </a:moveTo>
                <a:cubicBezTo>
                  <a:pt x="67809" y="158218"/>
                  <a:pt x="20782" y="7972"/>
                  <a:pt x="20782" y="114300"/>
                </a:cubicBezTo>
                <a:cubicBezTo>
                  <a:pt x="20782" y="125253"/>
                  <a:pt x="24331" y="91680"/>
                  <a:pt x="31173" y="83127"/>
                </a:cubicBezTo>
                <a:cubicBezTo>
                  <a:pt x="38974" y="73375"/>
                  <a:pt x="51954" y="69272"/>
                  <a:pt x="62345" y="62345"/>
                </a:cubicBezTo>
                <a:cubicBezTo>
                  <a:pt x="65809" y="51954"/>
                  <a:pt x="76804" y="41342"/>
                  <a:pt x="72736" y="31173"/>
                </a:cubicBezTo>
                <a:cubicBezTo>
                  <a:pt x="58518" y="-4374"/>
                  <a:pt x="30548" y="14063"/>
                  <a:pt x="10391" y="20782"/>
                </a:cubicBezTo>
                <a:cubicBezTo>
                  <a:pt x="20782" y="24246"/>
                  <a:pt x="31032" y="28164"/>
                  <a:pt x="41564" y="31173"/>
                </a:cubicBezTo>
                <a:cubicBezTo>
                  <a:pt x="55295" y="35096"/>
                  <a:pt x="76741" y="28791"/>
                  <a:pt x="83127" y="41564"/>
                </a:cubicBezTo>
                <a:cubicBezTo>
                  <a:pt x="91025" y="57361"/>
                  <a:pt x="82532" y="78823"/>
                  <a:pt x="72736" y="93518"/>
                </a:cubicBezTo>
                <a:cubicBezTo>
                  <a:pt x="66661" y="102631"/>
                  <a:pt x="41564" y="114862"/>
                  <a:pt x="41564" y="103909"/>
                </a:cubicBezTo>
                <a:cubicBezTo>
                  <a:pt x="41564" y="91421"/>
                  <a:pt x="62345" y="90054"/>
                  <a:pt x="72736" y="83127"/>
                </a:cubicBezTo>
                <a:cubicBezTo>
                  <a:pt x="101041" y="101997"/>
                  <a:pt x="151265" y="146665"/>
                  <a:pt x="93518" y="31173"/>
                </a:cubicBezTo>
                <a:cubicBezTo>
                  <a:pt x="88620" y="21376"/>
                  <a:pt x="54600" y="13037"/>
                  <a:pt x="62345" y="20782"/>
                </a:cubicBezTo>
                <a:cubicBezTo>
                  <a:pt x="73298" y="31735"/>
                  <a:pt x="90054" y="34637"/>
                  <a:pt x="103909" y="41564"/>
                </a:cubicBezTo>
                <a:cubicBezTo>
                  <a:pt x="124691" y="38100"/>
                  <a:pt x="145186" y="31173"/>
                  <a:pt x="166255" y="31173"/>
                </a:cubicBezTo>
                <a:cubicBezTo>
                  <a:pt x="193964" y="31173"/>
                  <a:pt x="214744" y="45028"/>
                  <a:pt x="187036" y="72736"/>
                </a:cubicBezTo>
                <a:cubicBezTo>
                  <a:pt x="151306" y="108466"/>
                  <a:pt x="132718" y="111624"/>
                  <a:pt x="93518" y="124691"/>
                </a:cubicBezTo>
                <a:cubicBezTo>
                  <a:pt x="96982" y="103909"/>
                  <a:pt x="99339" y="82912"/>
                  <a:pt x="103909" y="62345"/>
                </a:cubicBezTo>
                <a:cubicBezTo>
                  <a:pt x="106285" y="51653"/>
                  <a:pt x="103347" y="31173"/>
                  <a:pt x="114300" y="31173"/>
                </a:cubicBezTo>
                <a:cubicBezTo>
                  <a:pt x="128995" y="31173"/>
                  <a:pt x="135082" y="51954"/>
                  <a:pt x="145473" y="62345"/>
                </a:cubicBezTo>
                <a:cubicBezTo>
                  <a:pt x="142009" y="86591"/>
                  <a:pt x="129142" y="111321"/>
                  <a:pt x="135082" y="135082"/>
                </a:cubicBezTo>
                <a:cubicBezTo>
                  <a:pt x="138111" y="147198"/>
                  <a:pt x="144016" y="107858"/>
                  <a:pt x="155864" y="103909"/>
                </a:cubicBezTo>
                <a:cubicBezTo>
                  <a:pt x="169412" y="99393"/>
                  <a:pt x="183573" y="110836"/>
                  <a:pt x="197427" y="114300"/>
                </a:cubicBezTo>
                <a:cubicBezTo>
                  <a:pt x="207818" y="107373"/>
                  <a:pt x="220799" y="103270"/>
                  <a:pt x="228600" y="93518"/>
                </a:cubicBezTo>
                <a:cubicBezTo>
                  <a:pt x="240915" y="78124"/>
                  <a:pt x="243994" y="46567"/>
                  <a:pt x="228600" y="31173"/>
                </a:cubicBezTo>
                <a:cubicBezTo>
                  <a:pt x="220855" y="23428"/>
                  <a:pt x="207818" y="24246"/>
                  <a:pt x="197427" y="20782"/>
                </a:cubicBezTo>
                <a:cubicBezTo>
                  <a:pt x="180109" y="24246"/>
                  <a:pt x="151058" y="14418"/>
                  <a:pt x="145473" y="31173"/>
                </a:cubicBezTo>
                <a:cubicBezTo>
                  <a:pt x="140575" y="45868"/>
                  <a:pt x="172200" y="47504"/>
                  <a:pt x="187036" y="51955"/>
                </a:cubicBezTo>
                <a:cubicBezTo>
                  <a:pt x="207216" y="58009"/>
                  <a:pt x="228600" y="58882"/>
                  <a:pt x="249382" y="62345"/>
                </a:cubicBezTo>
                <a:cubicBezTo>
                  <a:pt x="225571" y="157589"/>
                  <a:pt x="252365" y="129630"/>
                  <a:pt x="197427" y="166255"/>
                </a:cubicBezTo>
                <a:cubicBezTo>
                  <a:pt x="190500" y="155864"/>
                  <a:pt x="174592" y="147401"/>
                  <a:pt x="176645" y="135082"/>
                </a:cubicBezTo>
                <a:cubicBezTo>
                  <a:pt x="179061" y="120587"/>
                  <a:pt x="195591" y="112060"/>
                  <a:pt x="207818" y="103909"/>
                </a:cubicBezTo>
                <a:cubicBezTo>
                  <a:pt x="224871" y="92540"/>
                  <a:pt x="293792" y="84384"/>
                  <a:pt x="301336" y="83127"/>
                </a:cubicBezTo>
                <a:cubicBezTo>
                  <a:pt x="297872" y="69273"/>
                  <a:pt x="301043" y="51662"/>
                  <a:pt x="290945" y="41564"/>
                </a:cubicBezTo>
                <a:cubicBezTo>
                  <a:pt x="268112" y="18731"/>
                  <a:pt x="240414" y="34162"/>
                  <a:pt x="218209" y="41564"/>
                </a:cubicBezTo>
                <a:cubicBezTo>
                  <a:pt x="228600" y="45028"/>
                  <a:pt x="238850" y="48946"/>
                  <a:pt x="249382" y="51955"/>
                </a:cubicBezTo>
                <a:cubicBezTo>
                  <a:pt x="263113" y="55878"/>
                  <a:pt x="282376" y="50921"/>
                  <a:pt x="290945" y="62345"/>
                </a:cubicBezTo>
                <a:cubicBezTo>
                  <a:pt x="303836" y="79532"/>
                  <a:pt x="250831" y="123242"/>
                  <a:pt x="249382" y="124691"/>
                </a:cubicBezTo>
                <a:cubicBezTo>
                  <a:pt x="259773" y="128155"/>
                  <a:pt x="269602" y="135082"/>
                  <a:pt x="280555" y="135082"/>
                </a:cubicBezTo>
                <a:cubicBezTo>
                  <a:pt x="322419" y="135082"/>
                  <a:pt x="326380" y="120429"/>
                  <a:pt x="353291" y="93518"/>
                </a:cubicBezTo>
                <a:cubicBezTo>
                  <a:pt x="346364" y="79664"/>
                  <a:pt x="347536" y="55712"/>
                  <a:pt x="332509" y="51955"/>
                </a:cubicBezTo>
                <a:cubicBezTo>
                  <a:pt x="298739" y="43513"/>
                  <a:pt x="262070" y="52783"/>
                  <a:pt x="228600" y="62345"/>
                </a:cubicBezTo>
                <a:cubicBezTo>
                  <a:pt x="218068" y="65354"/>
                  <a:pt x="249382" y="69272"/>
                  <a:pt x="259773" y="72736"/>
                </a:cubicBezTo>
                <a:cubicBezTo>
                  <a:pt x="273627" y="69272"/>
                  <a:pt x="291238" y="52247"/>
                  <a:pt x="301336" y="62345"/>
                </a:cubicBezTo>
                <a:cubicBezTo>
                  <a:pt x="310167" y="71176"/>
                  <a:pt x="292150" y="88880"/>
                  <a:pt x="280555" y="93518"/>
                </a:cubicBezTo>
                <a:cubicBezTo>
                  <a:pt x="254627" y="103889"/>
                  <a:pt x="225136" y="100445"/>
                  <a:pt x="197427" y="103909"/>
                </a:cubicBezTo>
                <a:cubicBezTo>
                  <a:pt x="190500" y="114300"/>
                  <a:pt x="186397" y="127280"/>
                  <a:pt x="176645" y="135082"/>
                </a:cubicBezTo>
                <a:cubicBezTo>
                  <a:pt x="168092" y="141924"/>
                  <a:pt x="156004" y="142464"/>
                  <a:pt x="145473" y="145473"/>
                </a:cubicBezTo>
                <a:cubicBezTo>
                  <a:pt x="100549" y="158309"/>
                  <a:pt x="103909" y="169756"/>
                  <a:pt x="103909" y="1454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1091152" y="4281064"/>
            <a:ext cx="1557916" cy="1341733"/>
          </a:xfrm>
          <a:custGeom>
            <a:avLst/>
            <a:gdLst>
              <a:gd name="connsiteX0" fmla="*/ 1143000 w 1371600"/>
              <a:gd name="connsiteY0" fmla="*/ 457200 h 1341733"/>
              <a:gd name="connsiteX1" fmla="*/ 1267691 w 1371600"/>
              <a:gd name="connsiteY1" fmla="*/ 519545 h 1341733"/>
              <a:gd name="connsiteX2" fmla="*/ 1298864 w 1371600"/>
              <a:gd name="connsiteY2" fmla="*/ 540327 h 1341733"/>
              <a:gd name="connsiteX3" fmla="*/ 1330037 w 1371600"/>
              <a:gd name="connsiteY3" fmla="*/ 561109 h 1341733"/>
              <a:gd name="connsiteX4" fmla="*/ 1361209 w 1371600"/>
              <a:gd name="connsiteY4" fmla="*/ 654627 h 1341733"/>
              <a:gd name="connsiteX5" fmla="*/ 1371600 w 1371600"/>
              <a:gd name="connsiteY5" fmla="*/ 685800 h 1341733"/>
              <a:gd name="connsiteX6" fmla="*/ 1340428 w 1371600"/>
              <a:gd name="connsiteY6" fmla="*/ 810491 h 1341733"/>
              <a:gd name="connsiteX7" fmla="*/ 1330037 w 1371600"/>
              <a:gd name="connsiteY7" fmla="*/ 841664 h 1341733"/>
              <a:gd name="connsiteX8" fmla="*/ 1236519 w 1371600"/>
              <a:gd name="connsiteY8" fmla="*/ 914400 h 1341733"/>
              <a:gd name="connsiteX9" fmla="*/ 1194955 w 1371600"/>
              <a:gd name="connsiteY9" fmla="*/ 935182 h 1341733"/>
              <a:gd name="connsiteX10" fmla="*/ 1153391 w 1371600"/>
              <a:gd name="connsiteY10" fmla="*/ 945573 h 1341733"/>
              <a:gd name="connsiteX11" fmla="*/ 1122219 w 1371600"/>
              <a:gd name="connsiteY11" fmla="*/ 955964 h 1341733"/>
              <a:gd name="connsiteX12" fmla="*/ 976746 w 1371600"/>
              <a:gd name="connsiteY12" fmla="*/ 976745 h 1341733"/>
              <a:gd name="connsiteX13" fmla="*/ 914400 w 1371600"/>
              <a:gd name="connsiteY13" fmla="*/ 997527 h 1341733"/>
              <a:gd name="connsiteX14" fmla="*/ 862446 w 1371600"/>
              <a:gd name="connsiteY14" fmla="*/ 1091045 h 1341733"/>
              <a:gd name="connsiteX15" fmla="*/ 872837 w 1371600"/>
              <a:gd name="connsiteY15" fmla="*/ 1163782 h 1341733"/>
              <a:gd name="connsiteX16" fmla="*/ 904009 w 1371600"/>
              <a:gd name="connsiteY16" fmla="*/ 1194955 h 1341733"/>
              <a:gd name="connsiteX17" fmla="*/ 1007919 w 1371600"/>
              <a:gd name="connsiteY17" fmla="*/ 1267691 h 1341733"/>
              <a:gd name="connsiteX18" fmla="*/ 1039091 w 1371600"/>
              <a:gd name="connsiteY18" fmla="*/ 1278082 h 1341733"/>
              <a:gd name="connsiteX19" fmla="*/ 1194955 w 1371600"/>
              <a:gd name="connsiteY19" fmla="*/ 1267691 h 1341733"/>
              <a:gd name="connsiteX20" fmla="*/ 1215737 w 1371600"/>
              <a:gd name="connsiteY20" fmla="*/ 1205345 h 1341733"/>
              <a:gd name="connsiteX21" fmla="*/ 1205346 w 1371600"/>
              <a:gd name="connsiteY21" fmla="*/ 1153391 h 1341733"/>
              <a:gd name="connsiteX22" fmla="*/ 1101437 w 1371600"/>
              <a:gd name="connsiteY22" fmla="*/ 1049482 h 1341733"/>
              <a:gd name="connsiteX23" fmla="*/ 1070264 w 1371600"/>
              <a:gd name="connsiteY23" fmla="*/ 1028700 h 1341733"/>
              <a:gd name="connsiteX24" fmla="*/ 1007919 w 1371600"/>
              <a:gd name="connsiteY24" fmla="*/ 1007918 h 1341733"/>
              <a:gd name="connsiteX25" fmla="*/ 904009 w 1371600"/>
              <a:gd name="connsiteY25" fmla="*/ 1018309 h 1341733"/>
              <a:gd name="connsiteX26" fmla="*/ 872837 w 1371600"/>
              <a:gd name="connsiteY26" fmla="*/ 1028700 h 1341733"/>
              <a:gd name="connsiteX27" fmla="*/ 810491 w 1371600"/>
              <a:gd name="connsiteY27" fmla="*/ 1091045 h 1341733"/>
              <a:gd name="connsiteX28" fmla="*/ 800100 w 1371600"/>
              <a:gd name="connsiteY28" fmla="*/ 1132609 h 1341733"/>
              <a:gd name="connsiteX29" fmla="*/ 758537 w 1371600"/>
              <a:gd name="connsiteY29" fmla="*/ 1153391 h 1341733"/>
              <a:gd name="connsiteX30" fmla="*/ 727364 w 1371600"/>
              <a:gd name="connsiteY30" fmla="*/ 1184564 h 1341733"/>
              <a:gd name="connsiteX31" fmla="*/ 665019 w 1371600"/>
              <a:gd name="connsiteY31" fmla="*/ 1226127 h 1341733"/>
              <a:gd name="connsiteX32" fmla="*/ 633846 w 1371600"/>
              <a:gd name="connsiteY32" fmla="*/ 1246909 h 1341733"/>
              <a:gd name="connsiteX33" fmla="*/ 571500 w 1371600"/>
              <a:gd name="connsiteY33" fmla="*/ 1267691 h 1341733"/>
              <a:gd name="connsiteX34" fmla="*/ 498764 w 1371600"/>
              <a:gd name="connsiteY34" fmla="*/ 1298864 h 1341733"/>
              <a:gd name="connsiteX35" fmla="*/ 363682 w 1371600"/>
              <a:gd name="connsiteY35" fmla="*/ 1330036 h 1341733"/>
              <a:gd name="connsiteX36" fmla="*/ 332509 w 1371600"/>
              <a:gd name="connsiteY36" fmla="*/ 1340427 h 1341733"/>
              <a:gd name="connsiteX37" fmla="*/ 83128 w 1371600"/>
              <a:gd name="connsiteY37" fmla="*/ 1319645 h 1341733"/>
              <a:gd name="connsiteX38" fmla="*/ 51955 w 1371600"/>
              <a:gd name="connsiteY38" fmla="*/ 1298864 h 1341733"/>
              <a:gd name="connsiteX39" fmla="*/ 0 w 1371600"/>
              <a:gd name="connsiteY39" fmla="*/ 1236518 h 1341733"/>
              <a:gd name="connsiteX40" fmla="*/ 10391 w 1371600"/>
              <a:gd name="connsiteY40" fmla="*/ 1174173 h 1341733"/>
              <a:gd name="connsiteX41" fmla="*/ 20782 w 1371600"/>
              <a:gd name="connsiteY41" fmla="*/ 1143000 h 1341733"/>
              <a:gd name="connsiteX42" fmla="*/ 51955 w 1371600"/>
              <a:gd name="connsiteY42" fmla="*/ 1132609 h 1341733"/>
              <a:gd name="connsiteX43" fmla="*/ 290946 w 1371600"/>
              <a:gd name="connsiteY43" fmla="*/ 1143000 h 1341733"/>
              <a:gd name="connsiteX44" fmla="*/ 322119 w 1371600"/>
              <a:gd name="connsiteY44" fmla="*/ 1163782 h 1341733"/>
              <a:gd name="connsiteX45" fmla="*/ 363682 w 1371600"/>
              <a:gd name="connsiteY45" fmla="*/ 1194955 h 1341733"/>
              <a:gd name="connsiteX46" fmla="*/ 446809 w 1371600"/>
              <a:gd name="connsiteY46" fmla="*/ 1236518 h 1341733"/>
              <a:gd name="connsiteX47" fmla="*/ 509155 w 1371600"/>
              <a:gd name="connsiteY47" fmla="*/ 1267691 h 1341733"/>
              <a:gd name="connsiteX48" fmla="*/ 540328 w 1371600"/>
              <a:gd name="connsiteY48" fmla="*/ 1298864 h 1341733"/>
              <a:gd name="connsiteX49" fmla="*/ 623455 w 1371600"/>
              <a:gd name="connsiteY49" fmla="*/ 1330036 h 1341733"/>
              <a:gd name="connsiteX50" fmla="*/ 654628 w 1371600"/>
              <a:gd name="connsiteY50" fmla="*/ 1340427 h 1341733"/>
              <a:gd name="connsiteX51" fmla="*/ 748146 w 1371600"/>
              <a:gd name="connsiteY51" fmla="*/ 1330036 h 1341733"/>
              <a:gd name="connsiteX52" fmla="*/ 737755 w 1371600"/>
              <a:gd name="connsiteY52" fmla="*/ 1267691 h 1341733"/>
              <a:gd name="connsiteX53" fmla="*/ 706582 w 1371600"/>
              <a:gd name="connsiteY53" fmla="*/ 1184564 h 1341733"/>
              <a:gd name="connsiteX54" fmla="*/ 685800 w 1371600"/>
              <a:gd name="connsiteY54" fmla="*/ 1111827 h 1341733"/>
              <a:gd name="connsiteX55" fmla="*/ 665019 w 1371600"/>
              <a:gd name="connsiteY55" fmla="*/ 1080655 h 1341733"/>
              <a:gd name="connsiteX56" fmla="*/ 675409 w 1371600"/>
              <a:gd name="connsiteY56" fmla="*/ 1039091 h 1341733"/>
              <a:gd name="connsiteX57" fmla="*/ 706582 w 1371600"/>
              <a:gd name="connsiteY57" fmla="*/ 1018309 h 1341733"/>
              <a:gd name="connsiteX58" fmla="*/ 997528 w 1371600"/>
              <a:gd name="connsiteY58" fmla="*/ 987136 h 1341733"/>
              <a:gd name="connsiteX59" fmla="*/ 1028700 w 1371600"/>
              <a:gd name="connsiteY59" fmla="*/ 976745 h 1341733"/>
              <a:gd name="connsiteX60" fmla="*/ 1132609 w 1371600"/>
              <a:gd name="connsiteY60" fmla="*/ 924791 h 1341733"/>
              <a:gd name="connsiteX61" fmla="*/ 1319646 w 1371600"/>
              <a:gd name="connsiteY61" fmla="*/ 914400 h 1341733"/>
              <a:gd name="connsiteX62" fmla="*/ 1330037 w 1371600"/>
              <a:gd name="connsiteY62" fmla="*/ 883227 h 1341733"/>
              <a:gd name="connsiteX63" fmla="*/ 1309255 w 1371600"/>
              <a:gd name="connsiteY63" fmla="*/ 852055 h 1341733"/>
              <a:gd name="connsiteX64" fmla="*/ 1236519 w 1371600"/>
              <a:gd name="connsiteY64" fmla="*/ 789709 h 1341733"/>
              <a:gd name="connsiteX65" fmla="*/ 1184564 w 1371600"/>
              <a:gd name="connsiteY65" fmla="*/ 779318 h 1341733"/>
              <a:gd name="connsiteX66" fmla="*/ 1143000 w 1371600"/>
              <a:gd name="connsiteY66" fmla="*/ 758536 h 1341733"/>
              <a:gd name="connsiteX67" fmla="*/ 1174173 w 1371600"/>
              <a:gd name="connsiteY67" fmla="*/ 685800 h 1341733"/>
              <a:gd name="connsiteX68" fmla="*/ 1236519 w 1371600"/>
              <a:gd name="connsiteY68" fmla="*/ 623455 h 1341733"/>
              <a:gd name="connsiteX69" fmla="*/ 1246909 w 1371600"/>
              <a:gd name="connsiteY69" fmla="*/ 592282 h 1341733"/>
              <a:gd name="connsiteX70" fmla="*/ 1205346 w 1371600"/>
              <a:gd name="connsiteY70" fmla="*/ 509155 h 1341733"/>
              <a:gd name="connsiteX71" fmla="*/ 1174173 w 1371600"/>
              <a:gd name="connsiteY71" fmla="*/ 498764 h 1341733"/>
              <a:gd name="connsiteX72" fmla="*/ 1153391 w 1371600"/>
              <a:gd name="connsiteY72" fmla="*/ 467591 h 1341733"/>
              <a:gd name="connsiteX73" fmla="*/ 1101437 w 1371600"/>
              <a:gd name="connsiteY73" fmla="*/ 415636 h 1341733"/>
              <a:gd name="connsiteX74" fmla="*/ 1059873 w 1371600"/>
              <a:gd name="connsiteY74" fmla="*/ 270164 h 1341733"/>
              <a:gd name="connsiteX75" fmla="*/ 1018309 w 1371600"/>
              <a:gd name="connsiteY75" fmla="*/ 207818 h 1341733"/>
              <a:gd name="connsiteX76" fmla="*/ 1039091 w 1371600"/>
              <a:gd name="connsiteY76" fmla="*/ 135082 h 1341733"/>
              <a:gd name="connsiteX77" fmla="*/ 1059873 w 1371600"/>
              <a:gd name="connsiteY77" fmla="*/ 93518 h 1341733"/>
              <a:gd name="connsiteX78" fmla="*/ 1080655 w 1371600"/>
              <a:gd name="connsiteY78" fmla="*/ 31173 h 1341733"/>
              <a:gd name="connsiteX79" fmla="*/ 1132609 w 1371600"/>
              <a:gd name="connsiteY79" fmla="*/ 0 h 134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371600" h="1341733">
                <a:moveTo>
                  <a:pt x="1143000" y="457200"/>
                </a:moveTo>
                <a:cubicBezTo>
                  <a:pt x="1229040" y="485880"/>
                  <a:pt x="1187119" y="465831"/>
                  <a:pt x="1267691" y="519545"/>
                </a:cubicBezTo>
                <a:lnTo>
                  <a:pt x="1298864" y="540327"/>
                </a:lnTo>
                <a:lnTo>
                  <a:pt x="1330037" y="561109"/>
                </a:lnTo>
                <a:lnTo>
                  <a:pt x="1361209" y="654627"/>
                </a:lnTo>
                <a:lnTo>
                  <a:pt x="1371600" y="685800"/>
                </a:lnTo>
                <a:cubicBezTo>
                  <a:pt x="1352981" y="853370"/>
                  <a:pt x="1381333" y="728678"/>
                  <a:pt x="1340428" y="810491"/>
                </a:cubicBezTo>
                <a:cubicBezTo>
                  <a:pt x="1335530" y="820288"/>
                  <a:pt x="1336113" y="832551"/>
                  <a:pt x="1330037" y="841664"/>
                </a:cubicBezTo>
                <a:cubicBezTo>
                  <a:pt x="1312934" y="867318"/>
                  <a:pt x="1257158" y="904081"/>
                  <a:pt x="1236519" y="914400"/>
                </a:cubicBezTo>
                <a:cubicBezTo>
                  <a:pt x="1222664" y="921327"/>
                  <a:pt x="1209459" y="929743"/>
                  <a:pt x="1194955" y="935182"/>
                </a:cubicBezTo>
                <a:cubicBezTo>
                  <a:pt x="1181583" y="940196"/>
                  <a:pt x="1167123" y="941650"/>
                  <a:pt x="1153391" y="945573"/>
                </a:cubicBezTo>
                <a:cubicBezTo>
                  <a:pt x="1142860" y="948582"/>
                  <a:pt x="1132845" y="953308"/>
                  <a:pt x="1122219" y="955964"/>
                </a:cubicBezTo>
                <a:cubicBezTo>
                  <a:pt x="1069283" y="969198"/>
                  <a:pt x="1034941" y="970279"/>
                  <a:pt x="976746" y="976745"/>
                </a:cubicBezTo>
                <a:cubicBezTo>
                  <a:pt x="955964" y="983672"/>
                  <a:pt x="926551" y="979300"/>
                  <a:pt x="914400" y="997527"/>
                </a:cubicBezTo>
                <a:cubicBezTo>
                  <a:pt x="866762" y="1068986"/>
                  <a:pt x="880736" y="1036178"/>
                  <a:pt x="862446" y="1091045"/>
                </a:cubicBezTo>
                <a:cubicBezTo>
                  <a:pt x="865910" y="1115291"/>
                  <a:pt x="863741" y="1141042"/>
                  <a:pt x="872837" y="1163782"/>
                </a:cubicBezTo>
                <a:cubicBezTo>
                  <a:pt x="878294" y="1177426"/>
                  <a:pt x="892852" y="1185392"/>
                  <a:pt x="904009" y="1194955"/>
                </a:cubicBezTo>
                <a:cubicBezTo>
                  <a:pt x="919096" y="1207887"/>
                  <a:pt x="998168" y="1264441"/>
                  <a:pt x="1007919" y="1267691"/>
                </a:cubicBezTo>
                <a:lnTo>
                  <a:pt x="1039091" y="1278082"/>
                </a:lnTo>
                <a:cubicBezTo>
                  <a:pt x="1091046" y="1274618"/>
                  <a:pt x="1146807" y="1287517"/>
                  <a:pt x="1194955" y="1267691"/>
                </a:cubicBezTo>
                <a:cubicBezTo>
                  <a:pt x="1215211" y="1259350"/>
                  <a:pt x="1215737" y="1205345"/>
                  <a:pt x="1215737" y="1205345"/>
                </a:cubicBezTo>
                <a:cubicBezTo>
                  <a:pt x="1212273" y="1188027"/>
                  <a:pt x="1212654" y="1169469"/>
                  <a:pt x="1205346" y="1153391"/>
                </a:cubicBezTo>
                <a:cubicBezTo>
                  <a:pt x="1175227" y="1087129"/>
                  <a:pt x="1159265" y="1088034"/>
                  <a:pt x="1101437" y="1049482"/>
                </a:cubicBezTo>
                <a:cubicBezTo>
                  <a:pt x="1091046" y="1042555"/>
                  <a:pt x="1082112" y="1032649"/>
                  <a:pt x="1070264" y="1028700"/>
                </a:cubicBezTo>
                <a:lnTo>
                  <a:pt x="1007919" y="1007918"/>
                </a:lnTo>
                <a:cubicBezTo>
                  <a:pt x="973282" y="1011382"/>
                  <a:pt x="938414" y="1013016"/>
                  <a:pt x="904009" y="1018309"/>
                </a:cubicBezTo>
                <a:cubicBezTo>
                  <a:pt x="893184" y="1019974"/>
                  <a:pt x="881483" y="1021976"/>
                  <a:pt x="872837" y="1028700"/>
                </a:cubicBezTo>
                <a:cubicBezTo>
                  <a:pt x="849638" y="1046744"/>
                  <a:pt x="810491" y="1091045"/>
                  <a:pt x="810491" y="1091045"/>
                </a:cubicBezTo>
                <a:cubicBezTo>
                  <a:pt x="807027" y="1104900"/>
                  <a:pt x="809242" y="1121638"/>
                  <a:pt x="800100" y="1132609"/>
                </a:cubicBezTo>
                <a:cubicBezTo>
                  <a:pt x="790184" y="1144509"/>
                  <a:pt x="771141" y="1144388"/>
                  <a:pt x="758537" y="1153391"/>
                </a:cubicBezTo>
                <a:cubicBezTo>
                  <a:pt x="746579" y="1161932"/>
                  <a:pt x="738964" y="1175542"/>
                  <a:pt x="727364" y="1184564"/>
                </a:cubicBezTo>
                <a:cubicBezTo>
                  <a:pt x="707649" y="1199898"/>
                  <a:pt x="685801" y="1212273"/>
                  <a:pt x="665019" y="1226127"/>
                </a:cubicBezTo>
                <a:cubicBezTo>
                  <a:pt x="654628" y="1233054"/>
                  <a:pt x="645694" y="1242960"/>
                  <a:pt x="633846" y="1246909"/>
                </a:cubicBezTo>
                <a:lnTo>
                  <a:pt x="571500" y="1267691"/>
                </a:lnTo>
                <a:cubicBezTo>
                  <a:pt x="522046" y="1300661"/>
                  <a:pt x="559762" y="1280565"/>
                  <a:pt x="498764" y="1298864"/>
                </a:cubicBezTo>
                <a:cubicBezTo>
                  <a:pt x="395032" y="1329983"/>
                  <a:pt x="478399" y="1313648"/>
                  <a:pt x="363682" y="1330036"/>
                </a:cubicBezTo>
                <a:cubicBezTo>
                  <a:pt x="353291" y="1333500"/>
                  <a:pt x="343462" y="1340427"/>
                  <a:pt x="332509" y="1340427"/>
                </a:cubicBezTo>
                <a:cubicBezTo>
                  <a:pt x="154844" y="1340427"/>
                  <a:pt x="182834" y="1344572"/>
                  <a:pt x="83128" y="1319645"/>
                </a:cubicBezTo>
                <a:cubicBezTo>
                  <a:pt x="72737" y="1312718"/>
                  <a:pt x="61549" y="1306859"/>
                  <a:pt x="51955" y="1298864"/>
                </a:cubicBezTo>
                <a:cubicBezTo>
                  <a:pt x="21953" y="1273863"/>
                  <a:pt x="20434" y="1267168"/>
                  <a:pt x="0" y="1236518"/>
                </a:cubicBezTo>
                <a:cubicBezTo>
                  <a:pt x="3464" y="1215736"/>
                  <a:pt x="5821" y="1194740"/>
                  <a:pt x="10391" y="1174173"/>
                </a:cubicBezTo>
                <a:cubicBezTo>
                  <a:pt x="12767" y="1163481"/>
                  <a:pt x="13037" y="1150745"/>
                  <a:pt x="20782" y="1143000"/>
                </a:cubicBezTo>
                <a:cubicBezTo>
                  <a:pt x="28527" y="1135255"/>
                  <a:pt x="41564" y="1136073"/>
                  <a:pt x="51955" y="1132609"/>
                </a:cubicBezTo>
                <a:cubicBezTo>
                  <a:pt x="131619" y="1136073"/>
                  <a:pt x="211733" y="1133860"/>
                  <a:pt x="290946" y="1143000"/>
                </a:cubicBezTo>
                <a:cubicBezTo>
                  <a:pt x="303352" y="1144431"/>
                  <a:pt x="311957" y="1156523"/>
                  <a:pt x="322119" y="1163782"/>
                </a:cubicBezTo>
                <a:cubicBezTo>
                  <a:pt x="336211" y="1173848"/>
                  <a:pt x="349272" y="1185349"/>
                  <a:pt x="363682" y="1194955"/>
                </a:cubicBezTo>
                <a:cubicBezTo>
                  <a:pt x="493297" y="1281364"/>
                  <a:pt x="359454" y="1192840"/>
                  <a:pt x="446809" y="1236518"/>
                </a:cubicBezTo>
                <a:cubicBezTo>
                  <a:pt x="527378" y="1276803"/>
                  <a:pt x="430804" y="1241574"/>
                  <a:pt x="509155" y="1267691"/>
                </a:cubicBezTo>
                <a:cubicBezTo>
                  <a:pt x="519546" y="1278082"/>
                  <a:pt x="528370" y="1290323"/>
                  <a:pt x="540328" y="1298864"/>
                </a:cubicBezTo>
                <a:cubicBezTo>
                  <a:pt x="572610" y="1321922"/>
                  <a:pt x="587198" y="1319677"/>
                  <a:pt x="623455" y="1330036"/>
                </a:cubicBezTo>
                <a:cubicBezTo>
                  <a:pt x="633987" y="1333045"/>
                  <a:pt x="644237" y="1336963"/>
                  <a:pt x="654628" y="1340427"/>
                </a:cubicBezTo>
                <a:cubicBezTo>
                  <a:pt x="685801" y="1336963"/>
                  <a:pt x="724542" y="1350690"/>
                  <a:pt x="748146" y="1330036"/>
                </a:cubicBezTo>
                <a:cubicBezTo>
                  <a:pt x="764002" y="1316162"/>
                  <a:pt x="741524" y="1288419"/>
                  <a:pt x="737755" y="1267691"/>
                </a:cubicBezTo>
                <a:cubicBezTo>
                  <a:pt x="726520" y="1205898"/>
                  <a:pt x="736026" y="1228729"/>
                  <a:pt x="706582" y="1184564"/>
                </a:cubicBezTo>
                <a:cubicBezTo>
                  <a:pt x="703253" y="1171246"/>
                  <a:pt x="693254" y="1126735"/>
                  <a:pt x="685800" y="1111827"/>
                </a:cubicBezTo>
                <a:cubicBezTo>
                  <a:pt x="680215" y="1100657"/>
                  <a:pt x="671946" y="1091046"/>
                  <a:pt x="665019" y="1080655"/>
                </a:cubicBezTo>
                <a:cubicBezTo>
                  <a:pt x="668482" y="1066800"/>
                  <a:pt x="667487" y="1050974"/>
                  <a:pt x="675409" y="1039091"/>
                </a:cubicBezTo>
                <a:cubicBezTo>
                  <a:pt x="682336" y="1028700"/>
                  <a:pt x="695170" y="1023381"/>
                  <a:pt x="706582" y="1018309"/>
                </a:cubicBezTo>
                <a:cubicBezTo>
                  <a:pt x="803778" y="975111"/>
                  <a:pt x="877672" y="992584"/>
                  <a:pt x="997528" y="987136"/>
                </a:cubicBezTo>
                <a:cubicBezTo>
                  <a:pt x="1007919" y="983672"/>
                  <a:pt x="1019126" y="982064"/>
                  <a:pt x="1028700" y="976745"/>
                </a:cubicBezTo>
                <a:cubicBezTo>
                  <a:pt x="1081276" y="947537"/>
                  <a:pt x="1079195" y="929647"/>
                  <a:pt x="1132609" y="924791"/>
                </a:cubicBezTo>
                <a:cubicBezTo>
                  <a:pt x="1194794" y="919138"/>
                  <a:pt x="1257300" y="917864"/>
                  <a:pt x="1319646" y="914400"/>
                </a:cubicBezTo>
                <a:cubicBezTo>
                  <a:pt x="1323110" y="904009"/>
                  <a:pt x="1331838" y="894031"/>
                  <a:pt x="1330037" y="883227"/>
                </a:cubicBezTo>
                <a:cubicBezTo>
                  <a:pt x="1327984" y="870909"/>
                  <a:pt x="1317250" y="861649"/>
                  <a:pt x="1309255" y="852055"/>
                </a:cubicBezTo>
                <a:cubicBezTo>
                  <a:pt x="1295627" y="835702"/>
                  <a:pt x="1254730" y="797803"/>
                  <a:pt x="1236519" y="789709"/>
                </a:cubicBezTo>
                <a:cubicBezTo>
                  <a:pt x="1220380" y="782536"/>
                  <a:pt x="1201882" y="782782"/>
                  <a:pt x="1184564" y="779318"/>
                </a:cubicBezTo>
                <a:cubicBezTo>
                  <a:pt x="1170709" y="772391"/>
                  <a:pt x="1149927" y="772391"/>
                  <a:pt x="1143000" y="758536"/>
                </a:cubicBezTo>
                <a:cubicBezTo>
                  <a:pt x="1134593" y="741722"/>
                  <a:pt x="1164557" y="696618"/>
                  <a:pt x="1174173" y="685800"/>
                </a:cubicBezTo>
                <a:cubicBezTo>
                  <a:pt x="1193699" y="663834"/>
                  <a:pt x="1236519" y="623455"/>
                  <a:pt x="1236519" y="623455"/>
                </a:cubicBezTo>
                <a:cubicBezTo>
                  <a:pt x="1239982" y="613064"/>
                  <a:pt x="1248268" y="603150"/>
                  <a:pt x="1246909" y="592282"/>
                </a:cubicBezTo>
                <a:cubicBezTo>
                  <a:pt x="1245427" y="580425"/>
                  <a:pt x="1220448" y="521237"/>
                  <a:pt x="1205346" y="509155"/>
                </a:cubicBezTo>
                <a:cubicBezTo>
                  <a:pt x="1196793" y="502313"/>
                  <a:pt x="1184564" y="502228"/>
                  <a:pt x="1174173" y="498764"/>
                </a:cubicBezTo>
                <a:cubicBezTo>
                  <a:pt x="1167246" y="488373"/>
                  <a:pt x="1162222" y="476422"/>
                  <a:pt x="1153391" y="467591"/>
                </a:cubicBezTo>
                <a:cubicBezTo>
                  <a:pt x="1084119" y="398317"/>
                  <a:pt x="1156856" y="498765"/>
                  <a:pt x="1101437" y="415636"/>
                </a:cubicBezTo>
                <a:cubicBezTo>
                  <a:pt x="1085958" y="338241"/>
                  <a:pt x="1092794" y="325032"/>
                  <a:pt x="1059873" y="270164"/>
                </a:cubicBezTo>
                <a:cubicBezTo>
                  <a:pt x="1047022" y="248747"/>
                  <a:pt x="1018309" y="207818"/>
                  <a:pt x="1018309" y="207818"/>
                </a:cubicBezTo>
                <a:cubicBezTo>
                  <a:pt x="1023582" y="186727"/>
                  <a:pt x="1030147" y="155951"/>
                  <a:pt x="1039091" y="135082"/>
                </a:cubicBezTo>
                <a:cubicBezTo>
                  <a:pt x="1045193" y="120844"/>
                  <a:pt x="1054120" y="107900"/>
                  <a:pt x="1059873" y="93518"/>
                </a:cubicBezTo>
                <a:cubicBezTo>
                  <a:pt x="1068009" y="73179"/>
                  <a:pt x="1059873" y="38100"/>
                  <a:pt x="1080655" y="31173"/>
                </a:cubicBezTo>
                <a:cubicBezTo>
                  <a:pt x="1121122" y="17684"/>
                  <a:pt x="1104083" y="28527"/>
                  <a:pt x="1132609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1901536" y="2847109"/>
            <a:ext cx="489915" cy="529936"/>
          </a:xfrm>
          <a:custGeom>
            <a:avLst/>
            <a:gdLst>
              <a:gd name="connsiteX0" fmla="*/ 207819 w 489915"/>
              <a:gd name="connsiteY0" fmla="*/ 529936 h 529936"/>
              <a:gd name="connsiteX1" fmla="*/ 228600 w 489915"/>
              <a:gd name="connsiteY1" fmla="*/ 477982 h 529936"/>
              <a:gd name="connsiteX2" fmla="*/ 259773 w 489915"/>
              <a:gd name="connsiteY2" fmla="*/ 405246 h 529936"/>
              <a:gd name="connsiteX3" fmla="*/ 280555 w 489915"/>
              <a:gd name="connsiteY3" fmla="*/ 374073 h 529936"/>
              <a:gd name="connsiteX4" fmla="*/ 290946 w 489915"/>
              <a:gd name="connsiteY4" fmla="*/ 342900 h 529936"/>
              <a:gd name="connsiteX5" fmla="*/ 311728 w 489915"/>
              <a:gd name="connsiteY5" fmla="*/ 311727 h 529936"/>
              <a:gd name="connsiteX6" fmla="*/ 332509 w 489915"/>
              <a:gd name="connsiteY6" fmla="*/ 249382 h 529936"/>
              <a:gd name="connsiteX7" fmla="*/ 353291 w 489915"/>
              <a:gd name="connsiteY7" fmla="*/ 218209 h 529936"/>
              <a:gd name="connsiteX8" fmla="*/ 374073 w 489915"/>
              <a:gd name="connsiteY8" fmla="*/ 135082 h 529936"/>
              <a:gd name="connsiteX9" fmla="*/ 363682 w 489915"/>
              <a:gd name="connsiteY9" fmla="*/ 62346 h 529936"/>
              <a:gd name="connsiteX10" fmla="*/ 301337 w 489915"/>
              <a:gd name="connsiteY10" fmla="*/ 0 h 529936"/>
              <a:gd name="connsiteX11" fmla="*/ 166255 w 489915"/>
              <a:gd name="connsiteY11" fmla="*/ 20782 h 529936"/>
              <a:gd name="connsiteX12" fmla="*/ 135082 w 489915"/>
              <a:gd name="connsiteY12" fmla="*/ 41564 h 529936"/>
              <a:gd name="connsiteX13" fmla="*/ 166255 w 489915"/>
              <a:gd name="connsiteY13" fmla="*/ 135082 h 529936"/>
              <a:gd name="connsiteX14" fmla="*/ 197428 w 489915"/>
              <a:gd name="connsiteY14" fmla="*/ 145473 h 529936"/>
              <a:gd name="connsiteX15" fmla="*/ 238991 w 489915"/>
              <a:gd name="connsiteY15" fmla="*/ 135082 h 529936"/>
              <a:gd name="connsiteX16" fmla="*/ 228600 w 489915"/>
              <a:gd name="connsiteY16" fmla="*/ 72736 h 529936"/>
              <a:gd name="connsiteX17" fmla="*/ 197428 w 489915"/>
              <a:gd name="connsiteY17" fmla="*/ 62346 h 529936"/>
              <a:gd name="connsiteX18" fmla="*/ 145473 w 489915"/>
              <a:gd name="connsiteY18" fmla="*/ 72736 h 529936"/>
              <a:gd name="connsiteX19" fmla="*/ 72737 w 489915"/>
              <a:gd name="connsiteY19" fmla="*/ 114300 h 529936"/>
              <a:gd name="connsiteX20" fmla="*/ 51955 w 489915"/>
              <a:gd name="connsiteY20" fmla="*/ 145473 h 529936"/>
              <a:gd name="connsiteX21" fmla="*/ 41564 w 489915"/>
              <a:gd name="connsiteY21" fmla="*/ 176646 h 529936"/>
              <a:gd name="connsiteX22" fmla="*/ 10391 w 489915"/>
              <a:gd name="connsiteY22" fmla="*/ 187036 h 529936"/>
              <a:gd name="connsiteX23" fmla="*/ 0 w 489915"/>
              <a:gd name="connsiteY23" fmla="*/ 218209 h 529936"/>
              <a:gd name="connsiteX24" fmla="*/ 31173 w 489915"/>
              <a:gd name="connsiteY24" fmla="*/ 280555 h 529936"/>
              <a:gd name="connsiteX25" fmla="*/ 62346 w 489915"/>
              <a:gd name="connsiteY25" fmla="*/ 301336 h 529936"/>
              <a:gd name="connsiteX26" fmla="*/ 103909 w 489915"/>
              <a:gd name="connsiteY26" fmla="*/ 290946 h 529936"/>
              <a:gd name="connsiteX27" fmla="*/ 135082 w 489915"/>
              <a:gd name="connsiteY27" fmla="*/ 280555 h 529936"/>
              <a:gd name="connsiteX28" fmla="*/ 207819 w 489915"/>
              <a:gd name="connsiteY28" fmla="*/ 270164 h 529936"/>
              <a:gd name="connsiteX29" fmla="*/ 259773 w 489915"/>
              <a:gd name="connsiteY29" fmla="*/ 259773 h 529936"/>
              <a:gd name="connsiteX30" fmla="*/ 290946 w 489915"/>
              <a:gd name="connsiteY30" fmla="*/ 270164 h 529936"/>
              <a:gd name="connsiteX31" fmla="*/ 197428 w 489915"/>
              <a:gd name="connsiteY31" fmla="*/ 322118 h 529936"/>
              <a:gd name="connsiteX32" fmla="*/ 166255 w 489915"/>
              <a:gd name="connsiteY32" fmla="*/ 332509 h 529936"/>
              <a:gd name="connsiteX33" fmla="*/ 145473 w 489915"/>
              <a:gd name="connsiteY33" fmla="*/ 363682 h 529936"/>
              <a:gd name="connsiteX34" fmla="*/ 155864 w 489915"/>
              <a:gd name="connsiteY34" fmla="*/ 405246 h 529936"/>
              <a:gd name="connsiteX35" fmla="*/ 405246 w 489915"/>
              <a:gd name="connsiteY35" fmla="*/ 394855 h 529936"/>
              <a:gd name="connsiteX36" fmla="*/ 488373 w 489915"/>
              <a:gd name="connsiteY36" fmla="*/ 363682 h 529936"/>
              <a:gd name="connsiteX37" fmla="*/ 477982 w 489915"/>
              <a:gd name="connsiteY37" fmla="*/ 322118 h 529936"/>
              <a:gd name="connsiteX38" fmla="*/ 446809 w 489915"/>
              <a:gd name="connsiteY38" fmla="*/ 301336 h 5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89915" h="529936">
                <a:moveTo>
                  <a:pt x="207819" y="529936"/>
                </a:moveTo>
                <a:cubicBezTo>
                  <a:pt x="214746" y="512618"/>
                  <a:pt x="222051" y="495446"/>
                  <a:pt x="228600" y="477982"/>
                </a:cubicBezTo>
                <a:cubicBezTo>
                  <a:pt x="244496" y="435592"/>
                  <a:pt x="233234" y="451688"/>
                  <a:pt x="259773" y="405246"/>
                </a:cubicBezTo>
                <a:cubicBezTo>
                  <a:pt x="265969" y="394403"/>
                  <a:pt x="274970" y="385243"/>
                  <a:pt x="280555" y="374073"/>
                </a:cubicBezTo>
                <a:cubicBezTo>
                  <a:pt x="285453" y="364276"/>
                  <a:pt x="286048" y="352697"/>
                  <a:pt x="290946" y="342900"/>
                </a:cubicBezTo>
                <a:cubicBezTo>
                  <a:pt x="296531" y="331730"/>
                  <a:pt x="306656" y="323139"/>
                  <a:pt x="311728" y="311727"/>
                </a:cubicBezTo>
                <a:cubicBezTo>
                  <a:pt x="320625" y="291709"/>
                  <a:pt x="320358" y="267609"/>
                  <a:pt x="332509" y="249382"/>
                </a:cubicBezTo>
                <a:cubicBezTo>
                  <a:pt x="339436" y="238991"/>
                  <a:pt x="347706" y="229379"/>
                  <a:pt x="353291" y="218209"/>
                </a:cubicBezTo>
                <a:cubicBezTo>
                  <a:pt x="363941" y="196908"/>
                  <a:pt x="370121" y="154843"/>
                  <a:pt x="374073" y="135082"/>
                </a:cubicBezTo>
                <a:cubicBezTo>
                  <a:pt x="370609" y="110837"/>
                  <a:pt x="375293" y="83910"/>
                  <a:pt x="363682" y="62346"/>
                </a:cubicBezTo>
                <a:cubicBezTo>
                  <a:pt x="349748" y="36469"/>
                  <a:pt x="301337" y="0"/>
                  <a:pt x="301337" y="0"/>
                </a:cubicBezTo>
                <a:cubicBezTo>
                  <a:pt x="271536" y="2980"/>
                  <a:pt x="203702" y="2058"/>
                  <a:pt x="166255" y="20782"/>
                </a:cubicBezTo>
                <a:cubicBezTo>
                  <a:pt x="155085" y="26367"/>
                  <a:pt x="145473" y="34637"/>
                  <a:pt x="135082" y="41564"/>
                </a:cubicBezTo>
                <a:cubicBezTo>
                  <a:pt x="140152" y="71986"/>
                  <a:pt x="138157" y="112604"/>
                  <a:pt x="166255" y="135082"/>
                </a:cubicBezTo>
                <a:cubicBezTo>
                  <a:pt x="174808" y="141924"/>
                  <a:pt x="187037" y="142009"/>
                  <a:pt x="197428" y="145473"/>
                </a:cubicBezTo>
                <a:cubicBezTo>
                  <a:pt x="211282" y="142009"/>
                  <a:pt x="227840" y="144003"/>
                  <a:pt x="238991" y="135082"/>
                </a:cubicBezTo>
                <a:cubicBezTo>
                  <a:pt x="262743" y="116080"/>
                  <a:pt x="244727" y="85637"/>
                  <a:pt x="228600" y="72736"/>
                </a:cubicBezTo>
                <a:cubicBezTo>
                  <a:pt x="220047" y="65894"/>
                  <a:pt x="207819" y="65809"/>
                  <a:pt x="197428" y="62346"/>
                </a:cubicBezTo>
                <a:cubicBezTo>
                  <a:pt x="180110" y="65809"/>
                  <a:pt x="162228" y="67151"/>
                  <a:pt x="145473" y="72736"/>
                </a:cubicBezTo>
                <a:cubicBezTo>
                  <a:pt x="119105" y="81525"/>
                  <a:pt x="95541" y="99097"/>
                  <a:pt x="72737" y="114300"/>
                </a:cubicBezTo>
                <a:cubicBezTo>
                  <a:pt x="65810" y="124691"/>
                  <a:pt x="57540" y="134303"/>
                  <a:pt x="51955" y="145473"/>
                </a:cubicBezTo>
                <a:cubicBezTo>
                  <a:pt x="47057" y="155270"/>
                  <a:pt x="49309" y="168901"/>
                  <a:pt x="41564" y="176646"/>
                </a:cubicBezTo>
                <a:cubicBezTo>
                  <a:pt x="33819" y="184391"/>
                  <a:pt x="20782" y="183573"/>
                  <a:pt x="10391" y="187036"/>
                </a:cubicBezTo>
                <a:cubicBezTo>
                  <a:pt x="6927" y="197427"/>
                  <a:pt x="0" y="207256"/>
                  <a:pt x="0" y="218209"/>
                </a:cubicBezTo>
                <a:cubicBezTo>
                  <a:pt x="0" y="235111"/>
                  <a:pt x="20666" y="270048"/>
                  <a:pt x="31173" y="280555"/>
                </a:cubicBezTo>
                <a:cubicBezTo>
                  <a:pt x="40004" y="289385"/>
                  <a:pt x="51955" y="294409"/>
                  <a:pt x="62346" y="301336"/>
                </a:cubicBezTo>
                <a:cubicBezTo>
                  <a:pt x="76200" y="297873"/>
                  <a:pt x="90178" y="294869"/>
                  <a:pt x="103909" y="290946"/>
                </a:cubicBezTo>
                <a:cubicBezTo>
                  <a:pt x="114441" y="287937"/>
                  <a:pt x="124342" y="282703"/>
                  <a:pt x="135082" y="280555"/>
                </a:cubicBezTo>
                <a:cubicBezTo>
                  <a:pt x="159098" y="275752"/>
                  <a:pt x="183660" y="274190"/>
                  <a:pt x="207819" y="270164"/>
                </a:cubicBezTo>
                <a:cubicBezTo>
                  <a:pt x="225240" y="267261"/>
                  <a:pt x="242455" y="263237"/>
                  <a:pt x="259773" y="259773"/>
                </a:cubicBezTo>
                <a:cubicBezTo>
                  <a:pt x="270164" y="263237"/>
                  <a:pt x="290946" y="259211"/>
                  <a:pt x="290946" y="270164"/>
                </a:cubicBezTo>
                <a:cubicBezTo>
                  <a:pt x="290946" y="301271"/>
                  <a:pt x="204153" y="319876"/>
                  <a:pt x="197428" y="322118"/>
                </a:cubicBezTo>
                <a:lnTo>
                  <a:pt x="166255" y="332509"/>
                </a:lnTo>
                <a:cubicBezTo>
                  <a:pt x="159328" y="342900"/>
                  <a:pt x="147239" y="351319"/>
                  <a:pt x="145473" y="363682"/>
                </a:cubicBezTo>
                <a:cubicBezTo>
                  <a:pt x="143453" y="377820"/>
                  <a:pt x="141685" y="403544"/>
                  <a:pt x="155864" y="405246"/>
                </a:cubicBezTo>
                <a:cubicBezTo>
                  <a:pt x="238471" y="415159"/>
                  <a:pt x="322119" y="398319"/>
                  <a:pt x="405246" y="394855"/>
                </a:cubicBezTo>
                <a:cubicBezTo>
                  <a:pt x="415391" y="392826"/>
                  <a:pt x="480728" y="386616"/>
                  <a:pt x="488373" y="363682"/>
                </a:cubicBezTo>
                <a:cubicBezTo>
                  <a:pt x="492889" y="350134"/>
                  <a:pt x="486903" y="333270"/>
                  <a:pt x="477982" y="322118"/>
                </a:cubicBezTo>
                <a:cubicBezTo>
                  <a:pt x="443523" y="279044"/>
                  <a:pt x="446809" y="332669"/>
                  <a:pt x="446809" y="30133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ulle ronde 20"/>
          <p:cNvSpPr/>
          <p:nvPr/>
        </p:nvSpPr>
        <p:spPr>
          <a:xfrm>
            <a:off x="2691567" y="1441634"/>
            <a:ext cx="1532477" cy="953785"/>
          </a:xfrm>
          <a:prstGeom prst="wedgeEllipseCallout">
            <a:avLst>
              <a:gd name="adj1" fmla="val -32359"/>
              <a:gd name="adj2" fmla="val 93005"/>
            </a:avLst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>
            <a:off x="924560" y="5222240"/>
            <a:ext cx="914400" cy="1229668"/>
          </a:xfrm>
          <a:custGeom>
            <a:avLst/>
            <a:gdLst>
              <a:gd name="connsiteX0" fmla="*/ 589280 w 914400"/>
              <a:gd name="connsiteY0" fmla="*/ 264160 h 1229668"/>
              <a:gd name="connsiteX1" fmla="*/ 528320 w 914400"/>
              <a:gd name="connsiteY1" fmla="*/ 254000 h 1229668"/>
              <a:gd name="connsiteX2" fmla="*/ 345440 w 914400"/>
              <a:gd name="connsiteY2" fmla="*/ 274320 h 1229668"/>
              <a:gd name="connsiteX3" fmla="*/ 325120 w 914400"/>
              <a:gd name="connsiteY3" fmla="*/ 304800 h 1229668"/>
              <a:gd name="connsiteX4" fmla="*/ 335280 w 914400"/>
              <a:gd name="connsiteY4" fmla="*/ 345440 h 1229668"/>
              <a:gd name="connsiteX5" fmla="*/ 375920 w 914400"/>
              <a:gd name="connsiteY5" fmla="*/ 406400 h 1229668"/>
              <a:gd name="connsiteX6" fmla="*/ 457200 w 914400"/>
              <a:gd name="connsiteY6" fmla="*/ 436880 h 1229668"/>
              <a:gd name="connsiteX7" fmla="*/ 497840 w 914400"/>
              <a:gd name="connsiteY7" fmla="*/ 447040 h 1229668"/>
              <a:gd name="connsiteX8" fmla="*/ 528320 w 914400"/>
              <a:gd name="connsiteY8" fmla="*/ 457200 h 1229668"/>
              <a:gd name="connsiteX9" fmla="*/ 589280 w 914400"/>
              <a:gd name="connsiteY9" fmla="*/ 467360 h 1229668"/>
              <a:gd name="connsiteX10" fmla="*/ 650240 w 914400"/>
              <a:gd name="connsiteY10" fmla="*/ 518160 h 1229668"/>
              <a:gd name="connsiteX11" fmla="*/ 690880 w 914400"/>
              <a:gd name="connsiteY11" fmla="*/ 579120 h 1229668"/>
              <a:gd name="connsiteX12" fmla="*/ 701040 w 914400"/>
              <a:gd name="connsiteY12" fmla="*/ 609600 h 1229668"/>
              <a:gd name="connsiteX13" fmla="*/ 731520 w 914400"/>
              <a:gd name="connsiteY13" fmla="*/ 650240 h 1229668"/>
              <a:gd name="connsiteX14" fmla="*/ 751840 w 914400"/>
              <a:gd name="connsiteY14" fmla="*/ 711200 h 1229668"/>
              <a:gd name="connsiteX15" fmla="*/ 731520 w 914400"/>
              <a:gd name="connsiteY15" fmla="*/ 782320 h 1229668"/>
              <a:gd name="connsiteX16" fmla="*/ 701040 w 914400"/>
              <a:gd name="connsiteY16" fmla="*/ 792480 h 1229668"/>
              <a:gd name="connsiteX17" fmla="*/ 629920 w 914400"/>
              <a:gd name="connsiteY17" fmla="*/ 833120 h 1229668"/>
              <a:gd name="connsiteX18" fmla="*/ 548640 w 914400"/>
              <a:gd name="connsiteY18" fmla="*/ 843280 h 1229668"/>
              <a:gd name="connsiteX19" fmla="*/ 508000 w 914400"/>
              <a:gd name="connsiteY19" fmla="*/ 853440 h 1229668"/>
              <a:gd name="connsiteX20" fmla="*/ 406400 w 914400"/>
              <a:gd name="connsiteY20" fmla="*/ 843280 h 1229668"/>
              <a:gd name="connsiteX21" fmla="*/ 416560 w 914400"/>
              <a:gd name="connsiteY21" fmla="*/ 660400 h 1229668"/>
              <a:gd name="connsiteX22" fmla="*/ 436880 w 914400"/>
              <a:gd name="connsiteY22" fmla="*/ 629920 h 1229668"/>
              <a:gd name="connsiteX23" fmla="*/ 579120 w 914400"/>
              <a:gd name="connsiteY23" fmla="*/ 599440 h 1229668"/>
              <a:gd name="connsiteX24" fmla="*/ 772160 w 914400"/>
              <a:gd name="connsiteY24" fmla="*/ 589280 h 1229668"/>
              <a:gd name="connsiteX25" fmla="*/ 853440 w 914400"/>
              <a:gd name="connsiteY25" fmla="*/ 538480 h 1229668"/>
              <a:gd name="connsiteX26" fmla="*/ 833120 w 914400"/>
              <a:gd name="connsiteY26" fmla="*/ 467360 h 1229668"/>
              <a:gd name="connsiteX27" fmla="*/ 812800 w 914400"/>
              <a:gd name="connsiteY27" fmla="*/ 426720 h 1229668"/>
              <a:gd name="connsiteX28" fmla="*/ 772160 w 914400"/>
              <a:gd name="connsiteY28" fmla="*/ 365760 h 1229668"/>
              <a:gd name="connsiteX29" fmla="*/ 762000 w 914400"/>
              <a:gd name="connsiteY29" fmla="*/ 335280 h 1229668"/>
              <a:gd name="connsiteX30" fmla="*/ 751840 w 914400"/>
              <a:gd name="connsiteY30" fmla="*/ 294640 h 1229668"/>
              <a:gd name="connsiteX31" fmla="*/ 711200 w 914400"/>
              <a:gd name="connsiteY31" fmla="*/ 233680 h 1229668"/>
              <a:gd name="connsiteX32" fmla="*/ 690880 w 914400"/>
              <a:gd name="connsiteY32" fmla="*/ 203200 h 1229668"/>
              <a:gd name="connsiteX33" fmla="*/ 690880 w 914400"/>
              <a:gd name="connsiteY33" fmla="*/ 40640 h 1229668"/>
              <a:gd name="connsiteX34" fmla="*/ 731520 w 914400"/>
              <a:gd name="connsiteY34" fmla="*/ 20320 h 1229668"/>
              <a:gd name="connsiteX35" fmla="*/ 792480 w 914400"/>
              <a:gd name="connsiteY35" fmla="*/ 0 h 1229668"/>
              <a:gd name="connsiteX36" fmla="*/ 822960 w 914400"/>
              <a:gd name="connsiteY36" fmla="*/ 20320 h 1229668"/>
              <a:gd name="connsiteX37" fmla="*/ 833120 w 914400"/>
              <a:gd name="connsiteY37" fmla="*/ 50800 h 1229668"/>
              <a:gd name="connsiteX38" fmla="*/ 853440 w 914400"/>
              <a:gd name="connsiteY38" fmla="*/ 81280 h 1229668"/>
              <a:gd name="connsiteX39" fmla="*/ 833120 w 914400"/>
              <a:gd name="connsiteY39" fmla="*/ 213360 h 1229668"/>
              <a:gd name="connsiteX40" fmla="*/ 812800 w 914400"/>
              <a:gd name="connsiteY40" fmla="*/ 243840 h 1229668"/>
              <a:gd name="connsiteX41" fmla="*/ 802640 w 914400"/>
              <a:gd name="connsiteY41" fmla="*/ 294640 h 1229668"/>
              <a:gd name="connsiteX42" fmla="*/ 792480 w 914400"/>
              <a:gd name="connsiteY42" fmla="*/ 325120 h 1229668"/>
              <a:gd name="connsiteX43" fmla="*/ 772160 w 914400"/>
              <a:gd name="connsiteY43" fmla="*/ 416560 h 1229668"/>
              <a:gd name="connsiteX44" fmla="*/ 792480 w 914400"/>
              <a:gd name="connsiteY44" fmla="*/ 609600 h 1229668"/>
              <a:gd name="connsiteX45" fmla="*/ 802640 w 914400"/>
              <a:gd name="connsiteY45" fmla="*/ 640080 h 1229668"/>
              <a:gd name="connsiteX46" fmla="*/ 812800 w 914400"/>
              <a:gd name="connsiteY46" fmla="*/ 680720 h 1229668"/>
              <a:gd name="connsiteX47" fmla="*/ 853440 w 914400"/>
              <a:gd name="connsiteY47" fmla="*/ 751840 h 1229668"/>
              <a:gd name="connsiteX48" fmla="*/ 863600 w 914400"/>
              <a:gd name="connsiteY48" fmla="*/ 782320 h 1229668"/>
              <a:gd name="connsiteX49" fmla="*/ 894080 w 914400"/>
              <a:gd name="connsiteY49" fmla="*/ 843280 h 1229668"/>
              <a:gd name="connsiteX50" fmla="*/ 914400 w 914400"/>
              <a:gd name="connsiteY50" fmla="*/ 924560 h 1229668"/>
              <a:gd name="connsiteX51" fmla="*/ 894080 w 914400"/>
              <a:gd name="connsiteY51" fmla="*/ 1076960 h 1229668"/>
              <a:gd name="connsiteX52" fmla="*/ 873760 w 914400"/>
              <a:gd name="connsiteY52" fmla="*/ 1107440 h 1229668"/>
              <a:gd name="connsiteX53" fmla="*/ 802640 w 914400"/>
              <a:gd name="connsiteY53" fmla="*/ 1137920 h 1229668"/>
              <a:gd name="connsiteX54" fmla="*/ 772160 w 914400"/>
              <a:gd name="connsiteY54" fmla="*/ 1168400 h 1229668"/>
              <a:gd name="connsiteX55" fmla="*/ 568960 w 914400"/>
              <a:gd name="connsiteY55" fmla="*/ 1198880 h 1229668"/>
              <a:gd name="connsiteX56" fmla="*/ 172720 w 914400"/>
              <a:gd name="connsiteY56" fmla="*/ 1209040 h 1229668"/>
              <a:gd name="connsiteX57" fmla="*/ 182880 w 914400"/>
              <a:gd name="connsiteY57" fmla="*/ 1117600 h 1229668"/>
              <a:gd name="connsiteX58" fmla="*/ 213360 w 914400"/>
              <a:gd name="connsiteY58" fmla="*/ 1097280 h 1229668"/>
              <a:gd name="connsiteX59" fmla="*/ 274320 w 914400"/>
              <a:gd name="connsiteY59" fmla="*/ 1076960 h 1229668"/>
              <a:gd name="connsiteX60" fmla="*/ 304800 w 914400"/>
              <a:gd name="connsiteY60" fmla="*/ 1087120 h 1229668"/>
              <a:gd name="connsiteX61" fmla="*/ 304800 w 914400"/>
              <a:gd name="connsiteY61" fmla="*/ 1178560 h 1229668"/>
              <a:gd name="connsiteX62" fmla="*/ 264160 w 914400"/>
              <a:gd name="connsiteY62" fmla="*/ 1209040 h 1229668"/>
              <a:gd name="connsiteX63" fmla="*/ 111760 w 914400"/>
              <a:gd name="connsiteY63" fmla="*/ 1198880 h 1229668"/>
              <a:gd name="connsiteX64" fmla="*/ 71120 w 914400"/>
              <a:gd name="connsiteY64" fmla="*/ 1188720 h 1229668"/>
              <a:gd name="connsiteX65" fmla="*/ 40640 w 914400"/>
              <a:gd name="connsiteY65" fmla="*/ 1158240 h 1229668"/>
              <a:gd name="connsiteX66" fmla="*/ 30480 w 914400"/>
              <a:gd name="connsiteY66" fmla="*/ 1127760 h 1229668"/>
              <a:gd name="connsiteX67" fmla="*/ 10160 w 914400"/>
              <a:gd name="connsiteY67" fmla="*/ 1087120 h 1229668"/>
              <a:gd name="connsiteX68" fmla="*/ 0 w 914400"/>
              <a:gd name="connsiteY68" fmla="*/ 1046480 h 1229668"/>
              <a:gd name="connsiteX69" fmla="*/ 20320 w 914400"/>
              <a:gd name="connsiteY69" fmla="*/ 853440 h 1229668"/>
              <a:gd name="connsiteX70" fmla="*/ 30480 w 914400"/>
              <a:gd name="connsiteY70" fmla="*/ 822960 h 1229668"/>
              <a:gd name="connsiteX71" fmla="*/ 60960 w 914400"/>
              <a:gd name="connsiteY71" fmla="*/ 792480 h 1229668"/>
              <a:gd name="connsiteX72" fmla="*/ 81280 w 914400"/>
              <a:gd name="connsiteY72" fmla="*/ 762000 h 1229668"/>
              <a:gd name="connsiteX73" fmla="*/ 111760 w 914400"/>
              <a:gd name="connsiteY73" fmla="*/ 751840 h 1229668"/>
              <a:gd name="connsiteX74" fmla="*/ 223520 w 914400"/>
              <a:gd name="connsiteY74" fmla="*/ 731520 h 1229668"/>
              <a:gd name="connsiteX75" fmla="*/ 274320 w 914400"/>
              <a:gd name="connsiteY75" fmla="*/ 711200 h 1229668"/>
              <a:gd name="connsiteX76" fmla="*/ 304800 w 914400"/>
              <a:gd name="connsiteY76" fmla="*/ 701040 h 1229668"/>
              <a:gd name="connsiteX77" fmla="*/ 325120 w 914400"/>
              <a:gd name="connsiteY77" fmla="*/ 670560 h 1229668"/>
              <a:gd name="connsiteX78" fmla="*/ 345440 w 914400"/>
              <a:gd name="connsiteY78" fmla="*/ 609600 h 1229668"/>
              <a:gd name="connsiteX79" fmla="*/ 335280 w 914400"/>
              <a:gd name="connsiteY79" fmla="*/ 508000 h 1229668"/>
              <a:gd name="connsiteX80" fmla="*/ 314960 w 914400"/>
              <a:gd name="connsiteY80" fmla="*/ 477520 h 1229668"/>
              <a:gd name="connsiteX81" fmla="*/ 254000 w 914400"/>
              <a:gd name="connsiteY81" fmla="*/ 426720 h 1229668"/>
              <a:gd name="connsiteX82" fmla="*/ 193040 w 914400"/>
              <a:gd name="connsiteY82" fmla="*/ 365760 h 1229668"/>
              <a:gd name="connsiteX83" fmla="*/ 132080 w 914400"/>
              <a:gd name="connsiteY83" fmla="*/ 325120 h 1229668"/>
              <a:gd name="connsiteX84" fmla="*/ 121920 w 914400"/>
              <a:gd name="connsiteY84" fmla="*/ 284480 h 1229668"/>
              <a:gd name="connsiteX85" fmla="*/ 121920 w 914400"/>
              <a:gd name="connsiteY85" fmla="*/ 223520 h 1229668"/>
              <a:gd name="connsiteX86" fmla="*/ 182880 w 914400"/>
              <a:gd name="connsiteY86" fmla="*/ 193040 h 1229668"/>
              <a:gd name="connsiteX87" fmla="*/ 223520 w 914400"/>
              <a:gd name="connsiteY87" fmla="*/ 182880 h 1229668"/>
              <a:gd name="connsiteX88" fmla="*/ 660400 w 914400"/>
              <a:gd name="connsiteY88" fmla="*/ 172720 h 1229668"/>
              <a:gd name="connsiteX89" fmla="*/ 690880 w 914400"/>
              <a:gd name="connsiteY89" fmla="*/ 162560 h 1229668"/>
              <a:gd name="connsiteX90" fmla="*/ 701040 w 914400"/>
              <a:gd name="connsiteY90" fmla="*/ 213360 h 1229668"/>
              <a:gd name="connsiteX91" fmla="*/ 751840 w 914400"/>
              <a:gd name="connsiteY91" fmla="*/ 264160 h 1229668"/>
              <a:gd name="connsiteX92" fmla="*/ 873760 w 914400"/>
              <a:gd name="connsiteY92" fmla="*/ 172720 h 1229668"/>
              <a:gd name="connsiteX93" fmla="*/ 883920 w 914400"/>
              <a:gd name="connsiteY93" fmla="*/ 142240 h 1229668"/>
              <a:gd name="connsiteX94" fmla="*/ 741680 w 914400"/>
              <a:gd name="connsiteY94" fmla="*/ 142240 h 1229668"/>
              <a:gd name="connsiteX95" fmla="*/ 721360 w 914400"/>
              <a:gd name="connsiteY95" fmla="*/ 162560 h 12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14400" h="1229668">
                <a:moveTo>
                  <a:pt x="589280" y="264160"/>
                </a:moveTo>
                <a:cubicBezTo>
                  <a:pt x="568960" y="260773"/>
                  <a:pt x="548920" y="254000"/>
                  <a:pt x="528320" y="254000"/>
                </a:cubicBezTo>
                <a:cubicBezTo>
                  <a:pt x="397851" y="254000"/>
                  <a:pt x="417359" y="250347"/>
                  <a:pt x="345440" y="274320"/>
                </a:cubicBezTo>
                <a:cubicBezTo>
                  <a:pt x="338667" y="284480"/>
                  <a:pt x="326847" y="292712"/>
                  <a:pt x="325120" y="304800"/>
                </a:cubicBezTo>
                <a:cubicBezTo>
                  <a:pt x="323145" y="318623"/>
                  <a:pt x="331444" y="332014"/>
                  <a:pt x="335280" y="345440"/>
                </a:cubicBezTo>
                <a:cubicBezTo>
                  <a:pt x="345454" y="381049"/>
                  <a:pt x="343944" y="379754"/>
                  <a:pt x="375920" y="406400"/>
                </a:cubicBezTo>
                <a:cubicBezTo>
                  <a:pt x="410151" y="434926"/>
                  <a:pt x="409441" y="426267"/>
                  <a:pt x="457200" y="436880"/>
                </a:cubicBezTo>
                <a:cubicBezTo>
                  <a:pt x="470831" y="439909"/>
                  <a:pt x="484414" y="443204"/>
                  <a:pt x="497840" y="447040"/>
                </a:cubicBezTo>
                <a:cubicBezTo>
                  <a:pt x="508138" y="449982"/>
                  <a:pt x="517865" y="454877"/>
                  <a:pt x="528320" y="457200"/>
                </a:cubicBezTo>
                <a:cubicBezTo>
                  <a:pt x="548430" y="461669"/>
                  <a:pt x="568960" y="463973"/>
                  <a:pt x="589280" y="467360"/>
                </a:cubicBezTo>
                <a:cubicBezTo>
                  <a:pt x="616373" y="485422"/>
                  <a:pt x="629178" y="491081"/>
                  <a:pt x="650240" y="518160"/>
                </a:cubicBezTo>
                <a:cubicBezTo>
                  <a:pt x="665233" y="537437"/>
                  <a:pt x="683157" y="555952"/>
                  <a:pt x="690880" y="579120"/>
                </a:cubicBezTo>
                <a:cubicBezTo>
                  <a:pt x="694267" y="589280"/>
                  <a:pt x="695727" y="600301"/>
                  <a:pt x="701040" y="609600"/>
                </a:cubicBezTo>
                <a:cubicBezTo>
                  <a:pt x="709441" y="624302"/>
                  <a:pt x="721360" y="636693"/>
                  <a:pt x="731520" y="650240"/>
                </a:cubicBezTo>
                <a:cubicBezTo>
                  <a:pt x="738293" y="670560"/>
                  <a:pt x="757035" y="690420"/>
                  <a:pt x="751840" y="711200"/>
                </a:cubicBezTo>
                <a:cubicBezTo>
                  <a:pt x="751752" y="711552"/>
                  <a:pt x="736379" y="777461"/>
                  <a:pt x="731520" y="782320"/>
                </a:cubicBezTo>
                <a:cubicBezTo>
                  <a:pt x="723947" y="789893"/>
                  <a:pt x="710619" y="787691"/>
                  <a:pt x="701040" y="792480"/>
                </a:cubicBezTo>
                <a:cubicBezTo>
                  <a:pt x="670807" y="807596"/>
                  <a:pt x="665544" y="824214"/>
                  <a:pt x="629920" y="833120"/>
                </a:cubicBezTo>
                <a:cubicBezTo>
                  <a:pt x="603431" y="839742"/>
                  <a:pt x="575573" y="838791"/>
                  <a:pt x="548640" y="843280"/>
                </a:cubicBezTo>
                <a:cubicBezTo>
                  <a:pt x="534866" y="845576"/>
                  <a:pt x="521547" y="850053"/>
                  <a:pt x="508000" y="853440"/>
                </a:cubicBezTo>
                <a:cubicBezTo>
                  <a:pt x="474133" y="850053"/>
                  <a:pt x="420970" y="874039"/>
                  <a:pt x="406400" y="843280"/>
                </a:cubicBezTo>
                <a:cubicBezTo>
                  <a:pt x="380264" y="788103"/>
                  <a:pt x="407926" y="720840"/>
                  <a:pt x="416560" y="660400"/>
                </a:cubicBezTo>
                <a:cubicBezTo>
                  <a:pt x="418287" y="648312"/>
                  <a:pt x="426525" y="636392"/>
                  <a:pt x="436880" y="629920"/>
                </a:cubicBezTo>
                <a:cubicBezTo>
                  <a:pt x="470322" y="609019"/>
                  <a:pt x="544685" y="601991"/>
                  <a:pt x="579120" y="599440"/>
                </a:cubicBezTo>
                <a:cubicBezTo>
                  <a:pt x="643380" y="594680"/>
                  <a:pt x="707813" y="592667"/>
                  <a:pt x="772160" y="589280"/>
                </a:cubicBezTo>
                <a:cubicBezTo>
                  <a:pt x="844704" y="565099"/>
                  <a:pt x="821239" y="586782"/>
                  <a:pt x="853440" y="538480"/>
                </a:cubicBezTo>
                <a:cubicBezTo>
                  <a:pt x="848284" y="517857"/>
                  <a:pt x="841865" y="487766"/>
                  <a:pt x="833120" y="467360"/>
                </a:cubicBezTo>
                <a:cubicBezTo>
                  <a:pt x="827154" y="453439"/>
                  <a:pt x="820592" y="439707"/>
                  <a:pt x="812800" y="426720"/>
                </a:cubicBezTo>
                <a:cubicBezTo>
                  <a:pt x="800235" y="405779"/>
                  <a:pt x="779883" y="388928"/>
                  <a:pt x="772160" y="365760"/>
                </a:cubicBezTo>
                <a:cubicBezTo>
                  <a:pt x="768773" y="355600"/>
                  <a:pt x="764942" y="345578"/>
                  <a:pt x="762000" y="335280"/>
                </a:cubicBezTo>
                <a:cubicBezTo>
                  <a:pt x="758164" y="321854"/>
                  <a:pt x="758085" y="307129"/>
                  <a:pt x="751840" y="294640"/>
                </a:cubicBezTo>
                <a:cubicBezTo>
                  <a:pt x="740918" y="272797"/>
                  <a:pt x="724747" y="254000"/>
                  <a:pt x="711200" y="233680"/>
                </a:cubicBezTo>
                <a:lnTo>
                  <a:pt x="690880" y="203200"/>
                </a:lnTo>
                <a:cubicBezTo>
                  <a:pt x="676073" y="143972"/>
                  <a:pt x="664246" y="115216"/>
                  <a:pt x="690880" y="40640"/>
                </a:cubicBezTo>
                <a:cubicBezTo>
                  <a:pt x="695974" y="26377"/>
                  <a:pt x="717458" y="25945"/>
                  <a:pt x="731520" y="20320"/>
                </a:cubicBezTo>
                <a:cubicBezTo>
                  <a:pt x="751407" y="12365"/>
                  <a:pt x="792480" y="0"/>
                  <a:pt x="792480" y="0"/>
                </a:cubicBezTo>
                <a:cubicBezTo>
                  <a:pt x="802640" y="6773"/>
                  <a:pt x="815332" y="10785"/>
                  <a:pt x="822960" y="20320"/>
                </a:cubicBezTo>
                <a:cubicBezTo>
                  <a:pt x="829650" y="28683"/>
                  <a:pt x="828331" y="41221"/>
                  <a:pt x="833120" y="50800"/>
                </a:cubicBezTo>
                <a:cubicBezTo>
                  <a:pt x="838581" y="61722"/>
                  <a:pt x="846667" y="71120"/>
                  <a:pt x="853440" y="81280"/>
                </a:cubicBezTo>
                <a:cubicBezTo>
                  <a:pt x="851400" y="99637"/>
                  <a:pt x="846318" y="182564"/>
                  <a:pt x="833120" y="213360"/>
                </a:cubicBezTo>
                <a:cubicBezTo>
                  <a:pt x="828310" y="224583"/>
                  <a:pt x="819573" y="233680"/>
                  <a:pt x="812800" y="243840"/>
                </a:cubicBezTo>
                <a:cubicBezTo>
                  <a:pt x="809413" y="260773"/>
                  <a:pt x="806828" y="277887"/>
                  <a:pt x="802640" y="294640"/>
                </a:cubicBezTo>
                <a:cubicBezTo>
                  <a:pt x="800043" y="305030"/>
                  <a:pt x="794803" y="314665"/>
                  <a:pt x="792480" y="325120"/>
                </a:cubicBezTo>
                <a:cubicBezTo>
                  <a:pt x="768639" y="432406"/>
                  <a:pt x="795032" y="347945"/>
                  <a:pt x="772160" y="416560"/>
                </a:cubicBezTo>
                <a:cubicBezTo>
                  <a:pt x="777311" y="483521"/>
                  <a:pt x="778135" y="545046"/>
                  <a:pt x="792480" y="609600"/>
                </a:cubicBezTo>
                <a:cubicBezTo>
                  <a:pt x="794803" y="620055"/>
                  <a:pt x="799698" y="629782"/>
                  <a:pt x="802640" y="640080"/>
                </a:cubicBezTo>
                <a:cubicBezTo>
                  <a:pt x="806476" y="653506"/>
                  <a:pt x="807897" y="667645"/>
                  <a:pt x="812800" y="680720"/>
                </a:cubicBezTo>
                <a:cubicBezTo>
                  <a:pt x="839518" y="751969"/>
                  <a:pt x="823963" y="692886"/>
                  <a:pt x="853440" y="751840"/>
                </a:cubicBezTo>
                <a:cubicBezTo>
                  <a:pt x="858229" y="761419"/>
                  <a:pt x="858811" y="772741"/>
                  <a:pt x="863600" y="782320"/>
                </a:cubicBezTo>
                <a:cubicBezTo>
                  <a:pt x="891344" y="837808"/>
                  <a:pt x="878758" y="787098"/>
                  <a:pt x="894080" y="843280"/>
                </a:cubicBezTo>
                <a:cubicBezTo>
                  <a:pt x="901428" y="870223"/>
                  <a:pt x="914400" y="924560"/>
                  <a:pt x="914400" y="924560"/>
                </a:cubicBezTo>
                <a:cubicBezTo>
                  <a:pt x="912130" y="951799"/>
                  <a:pt x="914830" y="1035459"/>
                  <a:pt x="894080" y="1076960"/>
                </a:cubicBezTo>
                <a:cubicBezTo>
                  <a:pt x="888619" y="1087882"/>
                  <a:pt x="883141" y="1099623"/>
                  <a:pt x="873760" y="1107440"/>
                </a:cubicBezTo>
                <a:cubicBezTo>
                  <a:pt x="857020" y="1121390"/>
                  <a:pt x="823815" y="1130862"/>
                  <a:pt x="802640" y="1137920"/>
                </a:cubicBezTo>
                <a:cubicBezTo>
                  <a:pt x="792480" y="1148080"/>
                  <a:pt x="785791" y="1163856"/>
                  <a:pt x="772160" y="1168400"/>
                </a:cubicBezTo>
                <a:cubicBezTo>
                  <a:pt x="742389" y="1178324"/>
                  <a:pt x="612205" y="1193474"/>
                  <a:pt x="568960" y="1198880"/>
                </a:cubicBezTo>
                <a:cubicBezTo>
                  <a:pt x="401926" y="1254558"/>
                  <a:pt x="529409" y="1219849"/>
                  <a:pt x="172720" y="1209040"/>
                </a:cubicBezTo>
                <a:cubicBezTo>
                  <a:pt x="163330" y="1180869"/>
                  <a:pt x="144087" y="1143462"/>
                  <a:pt x="182880" y="1117600"/>
                </a:cubicBezTo>
                <a:cubicBezTo>
                  <a:pt x="193040" y="1110827"/>
                  <a:pt x="202202" y="1102239"/>
                  <a:pt x="213360" y="1097280"/>
                </a:cubicBezTo>
                <a:cubicBezTo>
                  <a:pt x="232933" y="1088581"/>
                  <a:pt x="274320" y="1076960"/>
                  <a:pt x="274320" y="1076960"/>
                </a:cubicBezTo>
                <a:cubicBezTo>
                  <a:pt x="284480" y="1080347"/>
                  <a:pt x="297227" y="1079547"/>
                  <a:pt x="304800" y="1087120"/>
                </a:cubicBezTo>
                <a:cubicBezTo>
                  <a:pt x="324089" y="1106409"/>
                  <a:pt x="311692" y="1166155"/>
                  <a:pt x="304800" y="1178560"/>
                </a:cubicBezTo>
                <a:cubicBezTo>
                  <a:pt x="296576" y="1193362"/>
                  <a:pt x="277707" y="1198880"/>
                  <a:pt x="264160" y="1209040"/>
                </a:cubicBezTo>
                <a:cubicBezTo>
                  <a:pt x="213360" y="1205653"/>
                  <a:pt x="162393" y="1204210"/>
                  <a:pt x="111760" y="1198880"/>
                </a:cubicBezTo>
                <a:cubicBezTo>
                  <a:pt x="97873" y="1197418"/>
                  <a:pt x="83244" y="1195648"/>
                  <a:pt x="71120" y="1188720"/>
                </a:cubicBezTo>
                <a:cubicBezTo>
                  <a:pt x="58645" y="1181591"/>
                  <a:pt x="50800" y="1168400"/>
                  <a:pt x="40640" y="1158240"/>
                </a:cubicBezTo>
                <a:cubicBezTo>
                  <a:pt x="37253" y="1148080"/>
                  <a:pt x="34699" y="1137604"/>
                  <a:pt x="30480" y="1127760"/>
                </a:cubicBezTo>
                <a:cubicBezTo>
                  <a:pt x="24514" y="1113839"/>
                  <a:pt x="15478" y="1101301"/>
                  <a:pt x="10160" y="1087120"/>
                </a:cubicBezTo>
                <a:cubicBezTo>
                  <a:pt x="5257" y="1074045"/>
                  <a:pt x="3387" y="1060027"/>
                  <a:pt x="0" y="1046480"/>
                </a:cubicBezTo>
                <a:cubicBezTo>
                  <a:pt x="6028" y="962093"/>
                  <a:pt x="2786" y="923576"/>
                  <a:pt x="20320" y="853440"/>
                </a:cubicBezTo>
                <a:cubicBezTo>
                  <a:pt x="22917" y="843050"/>
                  <a:pt x="24539" y="831871"/>
                  <a:pt x="30480" y="822960"/>
                </a:cubicBezTo>
                <a:cubicBezTo>
                  <a:pt x="38450" y="811005"/>
                  <a:pt x="51762" y="803518"/>
                  <a:pt x="60960" y="792480"/>
                </a:cubicBezTo>
                <a:cubicBezTo>
                  <a:pt x="68777" y="783099"/>
                  <a:pt x="71745" y="769628"/>
                  <a:pt x="81280" y="762000"/>
                </a:cubicBezTo>
                <a:cubicBezTo>
                  <a:pt x="89643" y="755310"/>
                  <a:pt x="101462" y="754782"/>
                  <a:pt x="111760" y="751840"/>
                </a:cubicBezTo>
                <a:cubicBezTo>
                  <a:pt x="159664" y="738153"/>
                  <a:pt x="165962" y="739743"/>
                  <a:pt x="223520" y="731520"/>
                </a:cubicBezTo>
                <a:cubicBezTo>
                  <a:pt x="240453" y="724747"/>
                  <a:pt x="257243" y="717604"/>
                  <a:pt x="274320" y="711200"/>
                </a:cubicBezTo>
                <a:cubicBezTo>
                  <a:pt x="284348" y="707440"/>
                  <a:pt x="296437" y="707730"/>
                  <a:pt x="304800" y="701040"/>
                </a:cubicBezTo>
                <a:cubicBezTo>
                  <a:pt x="314335" y="693412"/>
                  <a:pt x="320161" y="681718"/>
                  <a:pt x="325120" y="670560"/>
                </a:cubicBezTo>
                <a:cubicBezTo>
                  <a:pt x="333819" y="650987"/>
                  <a:pt x="345440" y="609600"/>
                  <a:pt x="345440" y="609600"/>
                </a:cubicBezTo>
                <a:cubicBezTo>
                  <a:pt x="342053" y="575733"/>
                  <a:pt x="342933" y="541164"/>
                  <a:pt x="335280" y="508000"/>
                </a:cubicBezTo>
                <a:cubicBezTo>
                  <a:pt x="332534" y="496102"/>
                  <a:pt x="322777" y="486901"/>
                  <a:pt x="314960" y="477520"/>
                </a:cubicBezTo>
                <a:cubicBezTo>
                  <a:pt x="265324" y="417957"/>
                  <a:pt x="305377" y="472388"/>
                  <a:pt x="254000" y="426720"/>
                </a:cubicBezTo>
                <a:cubicBezTo>
                  <a:pt x="232522" y="407628"/>
                  <a:pt x="216950" y="381700"/>
                  <a:pt x="193040" y="365760"/>
                </a:cubicBezTo>
                <a:lnTo>
                  <a:pt x="132080" y="325120"/>
                </a:lnTo>
                <a:cubicBezTo>
                  <a:pt x="128693" y="311573"/>
                  <a:pt x="125756" y="297906"/>
                  <a:pt x="121920" y="284480"/>
                </a:cubicBezTo>
                <a:cubicBezTo>
                  <a:pt x="114790" y="259526"/>
                  <a:pt x="101956" y="248474"/>
                  <a:pt x="121920" y="223520"/>
                </a:cubicBezTo>
                <a:cubicBezTo>
                  <a:pt x="135113" y="207028"/>
                  <a:pt x="163793" y="198494"/>
                  <a:pt x="182880" y="193040"/>
                </a:cubicBezTo>
                <a:cubicBezTo>
                  <a:pt x="196306" y="189204"/>
                  <a:pt x="209569" y="183474"/>
                  <a:pt x="223520" y="182880"/>
                </a:cubicBezTo>
                <a:cubicBezTo>
                  <a:pt x="369054" y="176687"/>
                  <a:pt x="514773" y="176107"/>
                  <a:pt x="660400" y="172720"/>
                </a:cubicBezTo>
                <a:cubicBezTo>
                  <a:pt x="670560" y="169333"/>
                  <a:pt x="683307" y="154987"/>
                  <a:pt x="690880" y="162560"/>
                </a:cubicBezTo>
                <a:cubicBezTo>
                  <a:pt x="703091" y="174771"/>
                  <a:pt x="694977" y="197191"/>
                  <a:pt x="701040" y="213360"/>
                </a:cubicBezTo>
                <a:cubicBezTo>
                  <a:pt x="712329" y="243464"/>
                  <a:pt x="727004" y="247603"/>
                  <a:pt x="751840" y="264160"/>
                </a:cubicBezTo>
                <a:cubicBezTo>
                  <a:pt x="897344" y="237705"/>
                  <a:pt x="851805" y="282494"/>
                  <a:pt x="873760" y="172720"/>
                </a:cubicBezTo>
                <a:cubicBezTo>
                  <a:pt x="875860" y="162218"/>
                  <a:pt x="880533" y="152400"/>
                  <a:pt x="883920" y="142240"/>
                </a:cubicBezTo>
                <a:cubicBezTo>
                  <a:pt x="826643" y="123148"/>
                  <a:pt x="833752" y="120993"/>
                  <a:pt x="741680" y="142240"/>
                </a:cubicBezTo>
                <a:cubicBezTo>
                  <a:pt x="732346" y="144394"/>
                  <a:pt x="728133" y="155787"/>
                  <a:pt x="721360" y="16256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orme libre 24"/>
          <p:cNvSpPr/>
          <p:nvPr/>
        </p:nvSpPr>
        <p:spPr>
          <a:xfrm>
            <a:off x="1940480" y="2225040"/>
            <a:ext cx="447120" cy="651110"/>
          </a:xfrm>
          <a:custGeom>
            <a:avLst/>
            <a:gdLst>
              <a:gd name="connsiteX0" fmla="*/ 152480 w 447120"/>
              <a:gd name="connsiteY0" fmla="*/ 650240 h 651110"/>
              <a:gd name="connsiteX1" fmla="*/ 10240 w 447120"/>
              <a:gd name="connsiteY1" fmla="*/ 640080 h 651110"/>
              <a:gd name="connsiteX2" fmla="*/ 80 w 447120"/>
              <a:gd name="connsiteY2" fmla="*/ 609600 h 651110"/>
              <a:gd name="connsiteX3" fmla="*/ 10240 w 447120"/>
              <a:gd name="connsiteY3" fmla="*/ 497840 h 651110"/>
              <a:gd name="connsiteX4" fmla="*/ 40720 w 447120"/>
              <a:gd name="connsiteY4" fmla="*/ 487680 h 651110"/>
              <a:gd name="connsiteX5" fmla="*/ 71200 w 447120"/>
              <a:gd name="connsiteY5" fmla="*/ 467360 h 651110"/>
              <a:gd name="connsiteX6" fmla="*/ 122000 w 447120"/>
              <a:gd name="connsiteY6" fmla="*/ 457200 h 651110"/>
              <a:gd name="connsiteX7" fmla="*/ 162640 w 447120"/>
              <a:gd name="connsiteY7" fmla="*/ 447040 h 651110"/>
              <a:gd name="connsiteX8" fmla="*/ 233760 w 447120"/>
              <a:gd name="connsiteY8" fmla="*/ 457200 h 651110"/>
              <a:gd name="connsiteX9" fmla="*/ 162640 w 447120"/>
              <a:gd name="connsiteY9" fmla="*/ 538480 h 651110"/>
              <a:gd name="connsiteX10" fmla="*/ 132160 w 447120"/>
              <a:gd name="connsiteY10" fmla="*/ 548640 h 651110"/>
              <a:gd name="connsiteX11" fmla="*/ 40720 w 447120"/>
              <a:gd name="connsiteY11" fmla="*/ 508000 h 651110"/>
              <a:gd name="connsiteX12" fmla="*/ 30560 w 447120"/>
              <a:gd name="connsiteY12" fmla="*/ 467360 h 651110"/>
              <a:gd name="connsiteX13" fmla="*/ 10240 w 447120"/>
              <a:gd name="connsiteY13" fmla="*/ 406400 h 651110"/>
              <a:gd name="connsiteX14" fmla="*/ 20400 w 447120"/>
              <a:gd name="connsiteY14" fmla="*/ 325120 h 651110"/>
              <a:gd name="connsiteX15" fmla="*/ 30560 w 447120"/>
              <a:gd name="connsiteY15" fmla="*/ 294640 h 651110"/>
              <a:gd name="connsiteX16" fmla="*/ 61040 w 447120"/>
              <a:gd name="connsiteY16" fmla="*/ 284480 h 651110"/>
              <a:gd name="connsiteX17" fmla="*/ 101680 w 447120"/>
              <a:gd name="connsiteY17" fmla="*/ 264160 h 651110"/>
              <a:gd name="connsiteX18" fmla="*/ 203280 w 447120"/>
              <a:gd name="connsiteY18" fmla="*/ 284480 h 651110"/>
              <a:gd name="connsiteX19" fmla="*/ 162640 w 447120"/>
              <a:gd name="connsiteY19" fmla="*/ 365760 h 651110"/>
              <a:gd name="connsiteX20" fmla="*/ 142320 w 447120"/>
              <a:gd name="connsiteY20" fmla="*/ 335280 h 651110"/>
              <a:gd name="connsiteX21" fmla="*/ 162640 w 447120"/>
              <a:gd name="connsiteY21" fmla="*/ 223520 h 651110"/>
              <a:gd name="connsiteX22" fmla="*/ 193120 w 447120"/>
              <a:gd name="connsiteY22" fmla="*/ 193040 h 651110"/>
              <a:gd name="connsiteX23" fmla="*/ 233760 w 447120"/>
              <a:gd name="connsiteY23" fmla="*/ 172720 h 651110"/>
              <a:gd name="connsiteX24" fmla="*/ 325200 w 447120"/>
              <a:gd name="connsiteY24" fmla="*/ 132080 h 651110"/>
              <a:gd name="connsiteX25" fmla="*/ 355680 w 447120"/>
              <a:gd name="connsiteY25" fmla="*/ 121920 h 651110"/>
              <a:gd name="connsiteX26" fmla="*/ 386160 w 447120"/>
              <a:gd name="connsiteY26" fmla="*/ 132080 h 651110"/>
              <a:gd name="connsiteX27" fmla="*/ 355680 w 447120"/>
              <a:gd name="connsiteY27" fmla="*/ 243840 h 651110"/>
              <a:gd name="connsiteX28" fmla="*/ 345520 w 447120"/>
              <a:gd name="connsiteY28" fmla="*/ 274320 h 651110"/>
              <a:gd name="connsiteX29" fmla="*/ 304880 w 447120"/>
              <a:gd name="connsiteY29" fmla="*/ 284480 h 651110"/>
              <a:gd name="connsiteX30" fmla="*/ 254080 w 447120"/>
              <a:gd name="connsiteY30" fmla="*/ 274320 h 651110"/>
              <a:gd name="connsiteX31" fmla="*/ 243920 w 447120"/>
              <a:gd name="connsiteY31" fmla="*/ 233680 h 651110"/>
              <a:gd name="connsiteX32" fmla="*/ 213440 w 447120"/>
              <a:gd name="connsiteY32" fmla="*/ 172720 h 651110"/>
              <a:gd name="connsiteX33" fmla="*/ 193120 w 447120"/>
              <a:gd name="connsiteY33" fmla="*/ 71120 h 651110"/>
              <a:gd name="connsiteX34" fmla="*/ 182960 w 447120"/>
              <a:gd name="connsiteY34" fmla="*/ 40640 h 651110"/>
              <a:gd name="connsiteX35" fmla="*/ 162640 w 447120"/>
              <a:gd name="connsiteY35" fmla="*/ 10160 h 651110"/>
              <a:gd name="connsiteX36" fmla="*/ 132160 w 447120"/>
              <a:gd name="connsiteY36" fmla="*/ 0 h 651110"/>
              <a:gd name="connsiteX37" fmla="*/ 40720 w 447120"/>
              <a:gd name="connsiteY37" fmla="*/ 40640 h 651110"/>
              <a:gd name="connsiteX38" fmla="*/ 20400 w 447120"/>
              <a:gd name="connsiteY38" fmla="*/ 81280 h 651110"/>
              <a:gd name="connsiteX39" fmla="*/ 80 w 447120"/>
              <a:gd name="connsiteY39" fmla="*/ 142240 h 651110"/>
              <a:gd name="connsiteX40" fmla="*/ 10240 w 447120"/>
              <a:gd name="connsiteY40" fmla="*/ 254000 h 651110"/>
              <a:gd name="connsiteX41" fmla="*/ 61040 w 447120"/>
              <a:gd name="connsiteY41" fmla="*/ 314960 h 651110"/>
              <a:gd name="connsiteX42" fmla="*/ 81360 w 447120"/>
              <a:gd name="connsiteY42" fmla="*/ 345440 h 651110"/>
              <a:gd name="connsiteX43" fmla="*/ 162640 w 447120"/>
              <a:gd name="connsiteY43" fmla="*/ 386080 h 651110"/>
              <a:gd name="connsiteX44" fmla="*/ 355680 w 447120"/>
              <a:gd name="connsiteY44" fmla="*/ 375920 h 651110"/>
              <a:gd name="connsiteX45" fmla="*/ 426800 w 447120"/>
              <a:gd name="connsiteY45" fmla="*/ 396240 h 651110"/>
              <a:gd name="connsiteX46" fmla="*/ 447120 w 447120"/>
              <a:gd name="connsiteY46" fmla="*/ 457200 h 651110"/>
              <a:gd name="connsiteX47" fmla="*/ 436960 w 447120"/>
              <a:gd name="connsiteY47" fmla="*/ 538480 h 651110"/>
              <a:gd name="connsiteX48" fmla="*/ 274400 w 447120"/>
              <a:gd name="connsiteY48" fmla="*/ 609600 h 651110"/>
              <a:gd name="connsiteX49" fmla="*/ 162640 w 447120"/>
              <a:gd name="connsiteY49" fmla="*/ 640080 h 651110"/>
              <a:gd name="connsiteX50" fmla="*/ 193120 w 447120"/>
              <a:gd name="connsiteY50" fmla="*/ 650240 h 651110"/>
              <a:gd name="connsiteX51" fmla="*/ 213440 w 447120"/>
              <a:gd name="connsiteY51" fmla="*/ 619760 h 65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47120" h="651110">
                <a:moveTo>
                  <a:pt x="152480" y="650240"/>
                </a:moveTo>
                <a:cubicBezTo>
                  <a:pt x="105067" y="646853"/>
                  <a:pt x="56169" y="652328"/>
                  <a:pt x="10240" y="640080"/>
                </a:cubicBezTo>
                <a:cubicBezTo>
                  <a:pt x="-108" y="637321"/>
                  <a:pt x="80" y="620310"/>
                  <a:pt x="80" y="609600"/>
                </a:cubicBezTo>
                <a:cubicBezTo>
                  <a:pt x="80" y="572193"/>
                  <a:pt x="-1589" y="533327"/>
                  <a:pt x="10240" y="497840"/>
                </a:cubicBezTo>
                <a:cubicBezTo>
                  <a:pt x="13627" y="487680"/>
                  <a:pt x="31141" y="492469"/>
                  <a:pt x="40720" y="487680"/>
                </a:cubicBezTo>
                <a:cubicBezTo>
                  <a:pt x="51642" y="482219"/>
                  <a:pt x="59767" y="471647"/>
                  <a:pt x="71200" y="467360"/>
                </a:cubicBezTo>
                <a:cubicBezTo>
                  <a:pt x="87369" y="461297"/>
                  <a:pt x="105143" y="460946"/>
                  <a:pt x="122000" y="457200"/>
                </a:cubicBezTo>
                <a:cubicBezTo>
                  <a:pt x="135631" y="454171"/>
                  <a:pt x="149093" y="450427"/>
                  <a:pt x="162640" y="447040"/>
                </a:cubicBezTo>
                <a:cubicBezTo>
                  <a:pt x="186347" y="450427"/>
                  <a:pt x="224327" y="435189"/>
                  <a:pt x="233760" y="457200"/>
                </a:cubicBezTo>
                <a:cubicBezTo>
                  <a:pt x="244518" y="482301"/>
                  <a:pt x="184355" y="527623"/>
                  <a:pt x="162640" y="538480"/>
                </a:cubicBezTo>
                <a:cubicBezTo>
                  <a:pt x="153061" y="543269"/>
                  <a:pt x="142320" y="545253"/>
                  <a:pt x="132160" y="548640"/>
                </a:cubicBezTo>
                <a:cubicBezTo>
                  <a:pt x="74023" y="540335"/>
                  <a:pt x="61540" y="556579"/>
                  <a:pt x="40720" y="508000"/>
                </a:cubicBezTo>
                <a:cubicBezTo>
                  <a:pt x="35219" y="495165"/>
                  <a:pt x="34572" y="480735"/>
                  <a:pt x="30560" y="467360"/>
                </a:cubicBezTo>
                <a:cubicBezTo>
                  <a:pt x="24405" y="446844"/>
                  <a:pt x="10240" y="406400"/>
                  <a:pt x="10240" y="406400"/>
                </a:cubicBezTo>
                <a:cubicBezTo>
                  <a:pt x="13627" y="379307"/>
                  <a:pt x="15516" y="351984"/>
                  <a:pt x="20400" y="325120"/>
                </a:cubicBezTo>
                <a:cubicBezTo>
                  <a:pt x="22316" y="314583"/>
                  <a:pt x="22987" y="302213"/>
                  <a:pt x="30560" y="294640"/>
                </a:cubicBezTo>
                <a:cubicBezTo>
                  <a:pt x="38133" y="287067"/>
                  <a:pt x="51196" y="288699"/>
                  <a:pt x="61040" y="284480"/>
                </a:cubicBezTo>
                <a:cubicBezTo>
                  <a:pt x="74961" y="278514"/>
                  <a:pt x="88133" y="270933"/>
                  <a:pt x="101680" y="264160"/>
                </a:cubicBezTo>
                <a:cubicBezTo>
                  <a:pt x="135547" y="270933"/>
                  <a:pt x="178858" y="260058"/>
                  <a:pt x="203280" y="284480"/>
                </a:cubicBezTo>
                <a:cubicBezTo>
                  <a:pt x="261653" y="342853"/>
                  <a:pt x="184512" y="358469"/>
                  <a:pt x="162640" y="365760"/>
                </a:cubicBezTo>
                <a:cubicBezTo>
                  <a:pt x="155867" y="355600"/>
                  <a:pt x="143426" y="347441"/>
                  <a:pt x="142320" y="335280"/>
                </a:cubicBezTo>
                <a:cubicBezTo>
                  <a:pt x="142096" y="332816"/>
                  <a:pt x="148440" y="244821"/>
                  <a:pt x="162640" y="223520"/>
                </a:cubicBezTo>
                <a:cubicBezTo>
                  <a:pt x="170610" y="211565"/>
                  <a:pt x="181428" y="201391"/>
                  <a:pt x="193120" y="193040"/>
                </a:cubicBezTo>
                <a:cubicBezTo>
                  <a:pt x="205445" y="184237"/>
                  <a:pt x="220610" y="180234"/>
                  <a:pt x="233760" y="172720"/>
                </a:cubicBezTo>
                <a:cubicBezTo>
                  <a:pt x="301383" y="134079"/>
                  <a:pt x="218765" y="167558"/>
                  <a:pt x="325200" y="132080"/>
                </a:cubicBezTo>
                <a:lnTo>
                  <a:pt x="355680" y="121920"/>
                </a:lnTo>
                <a:cubicBezTo>
                  <a:pt x="365840" y="125307"/>
                  <a:pt x="383837" y="121625"/>
                  <a:pt x="386160" y="132080"/>
                </a:cubicBezTo>
                <a:cubicBezTo>
                  <a:pt x="403037" y="208026"/>
                  <a:pt x="378377" y="198446"/>
                  <a:pt x="355680" y="243840"/>
                </a:cubicBezTo>
                <a:cubicBezTo>
                  <a:pt x="350891" y="253419"/>
                  <a:pt x="353883" y="267630"/>
                  <a:pt x="345520" y="274320"/>
                </a:cubicBezTo>
                <a:cubicBezTo>
                  <a:pt x="334616" y="283043"/>
                  <a:pt x="318427" y="281093"/>
                  <a:pt x="304880" y="284480"/>
                </a:cubicBezTo>
                <a:cubicBezTo>
                  <a:pt x="287947" y="281093"/>
                  <a:pt x="267346" y="285375"/>
                  <a:pt x="254080" y="274320"/>
                </a:cubicBezTo>
                <a:cubicBezTo>
                  <a:pt x="243353" y="265381"/>
                  <a:pt x="249421" y="246515"/>
                  <a:pt x="243920" y="233680"/>
                </a:cubicBezTo>
                <a:cubicBezTo>
                  <a:pt x="217375" y="171743"/>
                  <a:pt x="227710" y="234559"/>
                  <a:pt x="213440" y="172720"/>
                </a:cubicBezTo>
                <a:cubicBezTo>
                  <a:pt x="205674" y="139067"/>
                  <a:pt x="204042" y="103885"/>
                  <a:pt x="193120" y="71120"/>
                </a:cubicBezTo>
                <a:cubicBezTo>
                  <a:pt x="189733" y="60960"/>
                  <a:pt x="187749" y="50219"/>
                  <a:pt x="182960" y="40640"/>
                </a:cubicBezTo>
                <a:cubicBezTo>
                  <a:pt x="177499" y="29718"/>
                  <a:pt x="172175" y="17788"/>
                  <a:pt x="162640" y="10160"/>
                </a:cubicBezTo>
                <a:cubicBezTo>
                  <a:pt x="154277" y="3470"/>
                  <a:pt x="142320" y="3387"/>
                  <a:pt x="132160" y="0"/>
                </a:cubicBezTo>
                <a:cubicBezTo>
                  <a:pt x="59203" y="10422"/>
                  <a:pt x="69096" y="-9019"/>
                  <a:pt x="40720" y="40640"/>
                </a:cubicBezTo>
                <a:cubicBezTo>
                  <a:pt x="33206" y="53790"/>
                  <a:pt x="26025" y="67218"/>
                  <a:pt x="20400" y="81280"/>
                </a:cubicBezTo>
                <a:cubicBezTo>
                  <a:pt x="12445" y="101167"/>
                  <a:pt x="80" y="142240"/>
                  <a:pt x="80" y="142240"/>
                </a:cubicBezTo>
                <a:cubicBezTo>
                  <a:pt x="3467" y="179493"/>
                  <a:pt x="2402" y="217423"/>
                  <a:pt x="10240" y="254000"/>
                </a:cubicBezTo>
                <a:cubicBezTo>
                  <a:pt x="14606" y="274374"/>
                  <a:pt x="50077" y="301805"/>
                  <a:pt x="61040" y="314960"/>
                </a:cubicBezTo>
                <a:cubicBezTo>
                  <a:pt x="68857" y="324341"/>
                  <a:pt x="72726" y="336806"/>
                  <a:pt x="81360" y="345440"/>
                </a:cubicBezTo>
                <a:cubicBezTo>
                  <a:pt x="101651" y="365731"/>
                  <a:pt x="138385" y="376378"/>
                  <a:pt x="162640" y="386080"/>
                </a:cubicBezTo>
                <a:cubicBezTo>
                  <a:pt x="226987" y="382693"/>
                  <a:pt x="291292" y="373444"/>
                  <a:pt x="355680" y="375920"/>
                </a:cubicBezTo>
                <a:cubicBezTo>
                  <a:pt x="380317" y="376868"/>
                  <a:pt x="408372" y="379860"/>
                  <a:pt x="426800" y="396240"/>
                </a:cubicBezTo>
                <a:cubicBezTo>
                  <a:pt x="442809" y="410470"/>
                  <a:pt x="447120" y="457200"/>
                  <a:pt x="447120" y="457200"/>
                </a:cubicBezTo>
                <a:cubicBezTo>
                  <a:pt x="443733" y="484293"/>
                  <a:pt x="446143" y="512767"/>
                  <a:pt x="436960" y="538480"/>
                </a:cubicBezTo>
                <a:cubicBezTo>
                  <a:pt x="403971" y="630849"/>
                  <a:pt x="370107" y="601624"/>
                  <a:pt x="274400" y="609600"/>
                </a:cubicBezTo>
                <a:cubicBezTo>
                  <a:pt x="197057" y="635381"/>
                  <a:pt x="234443" y="625719"/>
                  <a:pt x="162640" y="640080"/>
                </a:cubicBezTo>
                <a:cubicBezTo>
                  <a:pt x="172800" y="643467"/>
                  <a:pt x="183176" y="654217"/>
                  <a:pt x="193120" y="650240"/>
                </a:cubicBezTo>
                <a:cubicBezTo>
                  <a:pt x="204457" y="645705"/>
                  <a:pt x="213440" y="619760"/>
                  <a:pt x="213440" y="61976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40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674104" y="670916"/>
            <a:ext cx="7801497" cy="5204615"/>
            <a:chOff x="678704" y="670916"/>
            <a:chExt cx="7801497" cy="5204615"/>
          </a:xfrm>
        </p:grpSpPr>
        <p:grpSp>
          <p:nvGrpSpPr>
            <p:cNvPr id="6" name="Groupe 5"/>
            <p:cNvGrpSpPr/>
            <p:nvPr/>
          </p:nvGrpSpPr>
          <p:grpSpPr>
            <a:xfrm>
              <a:off x="678704" y="670916"/>
              <a:ext cx="6606332" cy="5150827"/>
              <a:chOff x="525782" y="670917"/>
              <a:chExt cx="6606332" cy="5150827"/>
            </a:xfrm>
          </p:grpSpPr>
          <p:sp>
            <p:nvSpPr>
              <p:cNvPr id="2" name="ZoneTexte 1"/>
              <p:cNvSpPr txBox="1"/>
              <p:nvPr/>
            </p:nvSpPr>
            <p:spPr>
              <a:xfrm>
                <a:off x="525782" y="670917"/>
                <a:ext cx="66063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200" dirty="0" err="1"/>
                  <a:t>Jantarat</a:t>
                </a:r>
                <a:r>
                  <a:rPr lang="fr-FR" sz="1200" dirty="0"/>
                  <a:t> S</a:t>
                </a:r>
                <a:r>
                  <a:rPr lang="fr-FR" sz="1200" dirty="0" smtClean="0"/>
                  <a:t>. et al. 2008. </a:t>
                </a:r>
                <a:r>
                  <a:rPr lang="en-US" sz="1200" dirty="0" smtClean="0"/>
                  <a:t>The </a:t>
                </a:r>
                <a:r>
                  <a:rPr lang="en-US" sz="1200" dirty="0"/>
                  <a:t>Discovery of Chromosome Trisomy 22: A Novel Chromosomal Feature of </a:t>
                </a:r>
                <a:r>
                  <a:rPr lang="en-US" sz="1200" dirty="0" err="1"/>
                  <a:t>Siamang</a:t>
                </a:r>
                <a:r>
                  <a:rPr lang="en-US" sz="1200" dirty="0"/>
                  <a:t> (</a:t>
                </a:r>
                <a:r>
                  <a:rPr lang="en-US" sz="1200" dirty="0" err="1"/>
                  <a:t>Symphalangus</a:t>
                </a:r>
                <a:r>
                  <a:rPr lang="en-US" sz="1200" dirty="0"/>
                  <a:t> </a:t>
                </a:r>
                <a:r>
                  <a:rPr lang="en-US" sz="1200" dirty="0" err="1" smtClean="0"/>
                  <a:t>syndactylus</a:t>
                </a:r>
                <a:r>
                  <a:rPr lang="en-US" sz="1200" dirty="0" smtClean="0"/>
                  <a:t>) </a:t>
                </a:r>
                <a:r>
                  <a:rPr lang="fr-FR" sz="1200" dirty="0" err="1" smtClean="0"/>
                  <a:t>Cytologia</a:t>
                </a:r>
                <a:r>
                  <a:rPr lang="fr-FR" sz="1200" dirty="0" smtClean="0"/>
                  <a:t> </a:t>
                </a:r>
                <a:r>
                  <a:rPr lang="fr-FR" sz="1200" dirty="0"/>
                  <a:t>73(2): </a:t>
                </a:r>
                <a:r>
                  <a:rPr lang="fr-FR" sz="1200" dirty="0" smtClean="0"/>
                  <a:t>145–149</a:t>
                </a:r>
                <a:endParaRPr lang="en-US" sz="1200" b="1" dirty="0"/>
              </a:p>
            </p:txBody>
          </p:sp>
          <p:grpSp>
            <p:nvGrpSpPr>
              <p:cNvPr id="13" name="Groupe 12"/>
              <p:cNvGrpSpPr/>
              <p:nvPr/>
            </p:nvGrpSpPr>
            <p:grpSpPr>
              <a:xfrm>
                <a:off x="539846" y="1244109"/>
                <a:ext cx="3014990" cy="4577635"/>
                <a:chOff x="249893" y="1396671"/>
                <a:chExt cx="3095755" cy="4799749"/>
              </a:xfrm>
            </p:grpSpPr>
            <p:pic>
              <p:nvPicPr>
                <p:cNvPr id="3" name="Image 2" descr="Capture d’écran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893" y="3008060"/>
                  <a:ext cx="3095755" cy="3188360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1" name="Image 10" descr="Capture d’écran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3527" y="1396671"/>
                  <a:ext cx="2574928" cy="1267028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</p:pic>
          </p:grpSp>
        </p:grpSp>
        <p:grpSp>
          <p:nvGrpSpPr>
            <p:cNvPr id="7" name="Groupe 6"/>
            <p:cNvGrpSpPr/>
            <p:nvPr/>
          </p:nvGrpSpPr>
          <p:grpSpPr>
            <a:xfrm>
              <a:off x="4644008" y="2441465"/>
              <a:ext cx="3836193" cy="3434066"/>
              <a:chOff x="4644008" y="2080567"/>
              <a:chExt cx="3836193" cy="3434066"/>
            </a:xfrm>
          </p:grpSpPr>
          <p:pic>
            <p:nvPicPr>
              <p:cNvPr id="9" name="Image 8" descr="Capture d’écran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4008" y="2080567"/>
                <a:ext cx="3816424" cy="267997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644008" y="4868302"/>
                <a:ext cx="383619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sz="1200" dirty="0"/>
                  <a:t>lannuzzi L</a:t>
                </a:r>
                <a:r>
                  <a:rPr lang="it-IT" sz="1200" dirty="0" smtClean="0"/>
                  <a:t>. et al., </a:t>
                </a:r>
                <a:r>
                  <a:rPr lang="fr-FR" sz="1200" dirty="0" smtClean="0"/>
                  <a:t>2001. </a:t>
                </a:r>
                <a:r>
                  <a:rPr lang="en-US" sz="1200" dirty="0" smtClean="0"/>
                  <a:t>A </a:t>
                </a:r>
                <a:r>
                  <a:rPr lang="en-US" sz="1200" dirty="0"/>
                  <a:t>case of trisomy 28 in cattle revealed by both banding and </a:t>
                </a:r>
                <a:r>
                  <a:rPr lang="fr-FR" sz="1200" dirty="0"/>
                  <a:t>FISH-</a:t>
                </a:r>
                <a:r>
                  <a:rPr lang="fr-FR" sz="1200" dirty="0" err="1"/>
                  <a:t>mapping</a:t>
                </a:r>
                <a:r>
                  <a:rPr lang="fr-FR" sz="1200" dirty="0"/>
                  <a:t> </a:t>
                </a:r>
                <a:r>
                  <a:rPr lang="fr-FR" sz="1200" dirty="0" smtClean="0"/>
                  <a:t>techniques. </a:t>
                </a:r>
                <a:r>
                  <a:rPr lang="fr-FR" sz="1200" dirty="0" err="1" smtClean="0"/>
                  <a:t>Hereditas</a:t>
                </a:r>
                <a:r>
                  <a:rPr lang="fr-FR" sz="1200" dirty="0" smtClean="0"/>
                  <a:t> </a:t>
                </a:r>
                <a:r>
                  <a:rPr lang="fr-FR" sz="1200" dirty="0"/>
                  <a:t>134: </a:t>
                </a:r>
                <a:r>
                  <a:rPr lang="fr-FR" sz="1200" dirty="0" smtClean="0"/>
                  <a:t>147-151</a:t>
                </a:r>
                <a:endParaRPr lang="fr-FR" sz="1100" dirty="0"/>
              </a:p>
            </p:txBody>
          </p:sp>
        </p:grpSp>
        <p:sp>
          <p:nvSpPr>
            <p:cNvPr id="8" name="ZoneTexte 7"/>
            <p:cNvSpPr txBox="1"/>
            <p:nvPr/>
          </p:nvSpPr>
          <p:spPr>
            <a:xfrm>
              <a:off x="1406288" y="2441465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Gibbon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297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03648" y="3044280"/>
            <a:ext cx="6336704" cy="76944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4.3 Nombre anormal de jeux de chromosomes</a:t>
            </a:r>
          </a:p>
          <a:p>
            <a:pPr algn="ctr"/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3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854573" y="614841"/>
            <a:ext cx="7351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FF0000"/>
                </a:solidFill>
              </a:rPr>
              <a:t>euploïdie:  </a:t>
            </a:r>
            <a:r>
              <a:rPr lang="fr-FR" dirty="0"/>
              <a:t>désigne le nombre de jeux de chromosome normalement présent</a:t>
            </a:r>
          </a:p>
          <a:p>
            <a:pPr algn="just"/>
            <a:r>
              <a:rPr lang="fr-FR" dirty="0"/>
              <a:t>                    chez une espèce donnée</a:t>
            </a:r>
          </a:p>
          <a:p>
            <a:pPr algn="just"/>
            <a:endParaRPr lang="fr-FR" sz="600" dirty="0"/>
          </a:p>
          <a:p>
            <a:pPr algn="just"/>
            <a:r>
              <a:rPr lang="fr-FR" b="1" dirty="0">
                <a:solidFill>
                  <a:srgbClr val="FF0000"/>
                </a:solidFill>
              </a:rPr>
              <a:t>polyploïdie</a:t>
            </a:r>
            <a:r>
              <a:rPr lang="fr-FR" dirty="0">
                <a:solidFill>
                  <a:srgbClr val="FF0000"/>
                </a:solidFill>
              </a:rPr>
              <a:t>:  </a:t>
            </a:r>
            <a:r>
              <a:rPr lang="fr-FR" dirty="0"/>
              <a:t>nombre surnuméraire de jeux de chromosomes</a:t>
            </a:r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2954344"/>
            <a:ext cx="3713859" cy="135269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6" name="Groupe 15"/>
          <p:cNvGrpSpPr/>
          <p:nvPr/>
        </p:nvGrpSpPr>
        <p:grpSpPr>
          <a:xfrm>
            <a:off x="348221" y="2060848"/>
            <a:ext cx="8472251" cy="3744416"/>
            <a:chOff x="348221" y="2348880"/>
            <a:chExt cx="8472251" cy="3744416"/>
          </a:xfrm>
        </p:grpSpPr>
        <p:grpSp>
          <p:nvGrpSpPr>
            <p:cNvPr id="9" name="Groupe 8"/>
            <p:cNvGrpSpPr/>
            <p:nvPr/>
          </p:nvGrpSpPr>
          <p:grpSpPr>
            <a:xfrm>
              <a:off x="391568" y="2458089"/>
              <a:ext cx="8428904" cy="3251072"/>
              <a:chOff x="368945" y="2458089"/>
              <a:chExt cx="8428904" cy="3251072"/>
            </a:xfrm>
          </p:grpSpPr>
          <p:grpSp>
            <p:nvGrpSpPr>
              <p:cNvPr id="28" name="Groupe 27"/>
              <p:cNvGrpSpPr/>
              <p:nvPr/>
            </p:nvGrpSpPr>
            <p:grpSpPr>
              <a:xfrm>
                <a:off x="4692223" y="2492896"/>
                <a:ext cx="4105626" cy="3216265"/>
                <a:chOff x="4666834" y="3190082"/>
                <a:chExt cx="4105626" cy="3421254"/>
              </a:xfrm>
            </p:grpSpPr>
            <p:pic>
              <p:nvPicPr>
                <p:cNvPr id="13" name="Image 12" descr="Capture d’écran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81498" y="5736005"/>
                  <a:ext cx="2186254" cy="875331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25" name="Groupe 24"/>
                <p:cNvGrpSpPr/>
                <p:nvPr/>
              </p:nvGrpSpPr>
              <p:grpSpPr>
                <a:xfrm>
                  <a:off x="4666834" y="3190082"/>
                  <a:ext cx="4105626" cy="3421254"/>
                  <a:chOff x="3357880" y="3030984"/>
                  <a:chExt cx="4105626" cy="3421254"/>
                </a:xfrm>
              </p:grpSpPr>
              <p:pic>
                <p:nvPicPr>
                  <p:cNvPr id="12" name="Image 11" descr="Capture d’écran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97444" y="4325824"/>
                    <a:ext cx="1466062" cy="1103759"/>
                  </a:xfrm>
                  <a:prstGeom prst="rect">
                    <a:avLst/>
                  </a:prstGeom>
                  <a:ln w="3175">
                    <a:noFill/>
                  </a:ln>
                </p:spPr>
              </p:pic>
              <p:sp>
                <p:nvSpPr>
                  <p:cNvPr id="10" name="ZoneTexte 9"/>
                  <p:cNvSpPr txBox="1"/>
                  <p:nvPr/>
                </p:nvSpPr>
                <p:spPr>
                  <a:xfrm>
                    <a:off x="3357880" y="3030984"/>
                    <a:ext cx="3936917" cy="3421254"/>
                  </a:xfrm>
                  <a:prstGeom prst="rect">
                    <a:avLst/>
                  </a:prstGeom>
                  <a:noFill/>
                  <a:ln w="31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endParaRPr lang="fr-FR" sz="700" dirty="0"/>
                  </a:p>
                  <a:p>
                    <a:pPr algn="just"/>
                    <a:r>
                      <a:rPr lang="fr-FR" sz="1600" b="1" dirty="0"/>
                      <a:t>Végétaux:</a:t>
                    </a:r>
                    <a:r>
                      <a:rPr lang="fr-FR" sz="1600" dirty="0"/>
                      <a:t> la polyploïdie est fréquente, surtout dans les espèces cultivées. C’est un m</a:t>
                    </a:r>
                    <a:r>
                      <a:rPr lang="fr-FR" sz="1600" dirty="0">
                        <a:sym typeface="Wingdings"/>
                      </a:rPr>
                      <a:t>ode d’évolution pour les espèces végétales</a:t>
                    </a:r>
                    <a:endParaRPr lang="fr-FR" sz="1600" dirty="0"/>
                  </a:p>
                  <a:p>
                    <a:pPr algn="just"/>
                    <a:endParaRPr lang="fr-FR" sz="1600" dirty="0"/>
                  </a:p>
                  <a:p>
                    <a:pPr algn="just"/>
                    <a:endParaRPr lang="fr-FR" sz="1600" dirty="0"/>
                  </a:p>
                  <a:p>
                    <a:pPr algn="just"/>
                    <a:r>
                      <a:rPr lang="fr-FR" sz="1600" dirty="0"/>
                      <a:t>- Banane  (</a:t>
                    </a:r>
                    <a:r>
                      <a:rPr lang="fr-FR" sz="1600" i="1" dirty="0"/>
                      <a:t>Musa </a:t>
                    </a:r>
                    <a:r>
                      <a:rPr lang="fr-FR" sz="1600" i="1" dirty="0" err="1"/>
                      <a:t>paradisiaca</a:t>
                    </a:r>
                    <a:r>
                      <a:rPr lang="fr-FR" sz="1600" i="1" dirty="0"/>
                      <a:t>) </a:t>
                    </a:r>
                    <a:r>
                      <a:rPr lang="fr-FR" sz="1600" dirty="0"/>
                      <a:t>= 3n stérile</a:t>
                    </a:r>
                  </a:p>
                  <a:p>
                    <a:pPr algn="just"/>
                    <a:endParaRPr lang="fr-FR" sz="1600" dirty="0"/>
                  </a:p>
                  <a:p>
                    <a:pPr algn="just"/>
                    <a:endParaRPr lang="fr-FR" sz="1400" i="1" dirty="0"/>
                  </a:p>
                  <a:p>
                    <a:pPr algn="just"/>
                    <a:endParaRPr lang="fr-FR" sz="1600" dirty="0"/>
                  </a:p>
                  <a:p>
                    <a:pPr algn="just"/>
                    <a:r>
                      <a:rPr lang="fr-FR" sz="1600" dirty="0"/>
                      <a:t>- Blé (</a:t>
                    </a:r>
                    <a:r>
                      <a:rPr lang="fr-FR" sz="1600" i="1" dirty="0" err="1"/>
                      <a:t>Triticum</a:t>
                    </a:r>
                    <a:r>
                      <a:rPr lang="fr-FR" sz="1600" i="1" dirty="0"/>
                      <a:t> </a:t>
                    </a:r>
                    <a:r>
                      <a:rPr lang="fr-FR" sz="1600" i="1" dirty="0" err="1"/>
                      <a:t>aestivum</a:t>
                    </a:r>
                    <a:r>
                      <a:rPr lang="fr-FR" sz="1600" dirty="0"/>
                      <a:t>) = 6n</a:t>
                    </a:r>
                  </a:p>
                  <a:p>
                    <a:pPr algn="just"/>
                    <a:endParaRPr lang="fr-FR" sz="1400" dirty="0"/>
                  </a:p>
                  <a:p>
                    <a:pPr algn="just"/>
                    <a:endParaRPr lang="fr-FR" sz="2400" dirty="0"/>
                  </a:p>
                </p:txBody>
              </p:sp>
            </p:grpSp>
          </p:grpSp>
          <p:grpSp>
            <p:nvGrpSpPr>
              <p:cNvPr id="7" name="Groupe 6"/>
              <p:cNvGrpSpPr/>
              <p:nvPr/>
            </p:nvGrpSpPr>
            <p:grpSpPr>
              <a:xfrm>
                <a:off x="368945" y="2458089"/>
                <a:ext cx="4055070" cy="3133687"/>
                <a:chOff x="368945" y="1859705"/>
                <a:chExt cx="4055070" cy="3133687"/>
              </a:xfrm>
            </p:grpSpPr>
            <p:sp>
              <p:nvSpPr>
                <p:cNvPr id="5" name="ZoneTexte 4"/>
                <p:cNvSpPr txBox="1"/>
                <p:nvPr/>
              </p:nvSpPr>
              <p:spPr>
                <a:xfrm>
                  <a:off x="1100336" y="4039285"/>
                  <a:ext cx="2592289" cy="954107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i="1" dirty="0" err="1"/>
                    <a:t>Tympanoctomys</a:t>
                  </a:r>
                  <a:r>
                    <a:rPr lang="fr-FR" sz="1600" b="1" i="1" dirty="0"/>
                    <a:t> </a:t>
                  </a:r>
                  <a:r>
                    <a:rPr lang="fr-FR" sz="1600" b="1" i="1" dirty="0" err="1"/>
                    <a:t>barrerae</a:t>
                  </a:r>
                  <a:endParaRPr lang="fr-FR" sz="1600" b="1" i="1" dirty="0"/>
                </a:p>
                <a:p>
                  <a:pPr algn="ctr"/>
                  <a:endParaRPr lang="fr-FR" sz="800" b="1" i="1" dirty="0"/>
                </a:p>
                <a:p>
                  <a:pPr algn="ctr"/>
                  <a:r>
                    <a:rPr lang="fr-FR" sz="1600" dirty="0"/>
                    <a:t>mammifère tétraploïde = 4n </a:t>
                  </a:r>
                </a:p>
                <a:p>
                  <a:pPr algn="ctr"/>
                  <a:r>
                    <a:rPr lang="fr-FR" sz="1600" dirty="0"/>
                    <a:t> </a:t>
                  </a:r>
                  <a:endParaRPr lang="fr-FR" sz="1600" i="1" dirty="0"/>
                </a:p>
              </p:txBody>
            </p:sp>
            <p:sp>
              <p:nvSpPr>
                <p:cNvPr id="4" name="Rectangle 3"/>
                <p:cNvSpPr/>
                <p:nvPr/>
              </p:nvSpPr>
              <p:spPr>
                <a:xfrm>
                  <a:off x="368945" y="1859705"/>
                  <a:ext cx="4055070" cy="707886"/>
                </a:xfrm>
                <a:prstGeom prst="rect">
                  <a:avLst/>
                </a:prstGeom>
                <a:ln w="317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endParaRPr lang="fr-FR" sz="700" b="1" dirty="0"/>
                </a:p>
                <a:p>
                  <a:pPr algn="ctr"/>
                  <a:r>
                    <a:rPr lang="fr-FR" sz="1600" dirty="0"/>
                    <a:t>L</a:t>
                  </a:r>
                  <a:r>
                    <a:rPr lang="fr-FR" sz="1600" dirty="0" smtClean="0"/>
                    <a:t>a plupart des mammifères sont diploïdes </a:t>
                  </a:r>
                  <a:r>
                    <a:rPr lang="fr-FR" sz="1600" dirty="0"/>
                    <a:t>= </a:t>
                  </a:r>
                  <a:r>
                    <a:rPr lang="fr-FR" sz="1600" dirty="0" smtClean="0"/>
                    <a:t>2n</a:t>
                  </a:r>
                </a:p>
                <a:p>
                  <a:pPr algn="ctr"/>
                  <a:r>
                    <a:rPr lang="fr-FR" sz="1600" dirty="0"/>
                    <a:t>s</a:t>
                  </a:r>
                  <a:r>
                    <a:rPr lang="fr-FR" sz="1600" dirty="0" smtClean="0"/>
                    <a:t>auf…</a:t>
                  </a:r>
                  <a:endParaRPr lang="fr-FR" sz="1600" dirty="0"/>
                </a:p>
                <a:p>
                  <a:pPr algn="ctr"/>
                  <a:endParaRPr lang="fr-FR" sz="100" dirty="0"/>
                </a:p>
              </p:txBody>
            </p:sp>
          </p:grpSp>
        </p:grpSp>
        <p:sp>
          <p:nvSpPr>
            <p:cNvPr id="2" name="Rectangle 1"/>
            <p:cNvSpPr/>
            <p:nvPr/>
          </p:nvSpPr>
          <p:spPr>
            <a:xfrm>
              <a:off x="4499992" y="2348880"/>
              <a:ext cx="4248472" cy="374441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8221" y="2348880"/>
              <a:ext cx="4079763" cy="374441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 descr="Capture d’écra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04" y="5051628"/>
            <a:ext cx="1106981" cy="15374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ZoneTexte 14"/>
          <p:cNvSpPr txBox="1"/>
          <p:nvPr/>
        </p:nvSpPr>
        <p:spPr>
          <a:xfrm>
            <a:off x="5561920" y="6065882"/>
            <a:ext cx="2242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/>
              <a:t>Ophioglossum</a:t>
            </a:r>
            <a:r>
              <a:rPr lang="fr-FR" sz="1400" i="1" dirty="0"/>
              <a:t> </a:t>
            </a:r>
            <a:r>
              <a:rPr lang="fr-FR" sz="1400" i="1" dirty="0" err="1" smtClean="0"/>
              <a:t>reticulatum</a:t>
            </a:r>
            <a:endParaRPr lang="fr-FR" sz="1400" i="1" dirty="0" smtClean="0"/>
          </a:p>
          <a:p>
            <a:pPr algn="ctr"/>
            <a:r>
              <a:rPr lang="fr-FR" sz="1400" i="1" dirty="0" smtClean="0"/>
              <a:t>1440 chromosomes, 6n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2632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888521" y="260648"/>
            <a:ext cx="7366958" cy="5656116"/>
            <a:chOff x="805442" y="260648"/>
            <a:chExt cx="7366958" cy="565611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260648"/>
              <a:ext cx="6768752" cy="5618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4572000" y="2278767"/>
              <a:ext cx="230425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 err="1">
                  <a:solidFill>
                    <a:srgbClr val="005DA2"/>
                  </a:solidFill>
                </a:rPr>
                <a:t>Titricum</a:t>
              </a:r>
              <a:r>
                <a:rPr lang="fr-FR" sz="1400" b="1" i="1" dirty="0">
                  <a:solidFill>
                    <a:srgbClr val="005DA2"/>
                  </a:solidFill>
                </a:rPr>
                <a:t> </a:t>
              </a:r>
              <a:r>
                <a:rPr lang="fr-FR" sz="1400" b="1" i="1" dirty="0" err="1">
                  <a:solidFill>
                    <a:srgbClr val="005DA2"/>
                  </a:solidFill>
                </a:rPr>
                <a:t>monococcum</a:t>
              </a:r>
              <a:r>
                <a:rPr lang="fr-FR" sz="1400" b="1" i="1" dirty="0">
                  <a:solidFill>
                    <a:srgbClr val="005DA2"/>
                  </a:solidFill>
                </a:rPr>
                <a:t> 2n</a:t>
              </a:r>
            </a:p>
            <a:p>
              <a:pPr algn="ctr"/>
              <a:r>
                <a:rPr lang="fr-FR" sz="1200" b="1" i="1" dirty="0">
                  <a:solidFill>
                    <a:srgbClr val="005DA2"/>
                  </a:solidFill>
                </a:rPr>
                <a:t>(petit épeautre)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51720" y="838607"/>
              <a:ext cx="144016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399619" y="5608987"/>
              <a:ext cx="34563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 err="1">
                  <a:solidFill>
                    <a:srgbClr val="005DA2"/>
                  </a:solidFill>
                </a:rPr>
                <a:t>Titricum</a:t>
              </a:r>
              <a:r>
                <a:rPr lang="fr-FR" sz="1400" b="1" i="1" dirty="0">
                  <a:solidFill>
                    <a:srgbClr val="005DA2"/>
                  </a:solidFill>
                </a:rPr>
                <a:t> </a:t>
              </a:r>
              <a:r>
                <a:rPr lang="fr-FR" sz="1400" b="1" i="1" dirty="0" err="1">
                  <a:solidFill>
                    <a:srgbClr val="005DA2"/>
                  </a:solidFill>
                </a:rPr>
                <a:t>turgidum</a:t>
              </a:r>
              <a:r>
                <a:rPr lang="fr-FR" sz="1400" b="1" i="1" dirty="0">
                  <a:solidFill>
                    <a:srgbClr val="005DA2"/>
                  </a:solidFill>
                </a:rPr>
                <a:t> </a:t>
              </a:r>
              <a:r>
                <a:rPr lang="fr-FR" sz="1400" b="1" i="1" dirty="0" smtClean="0">
                  <a:solidFill>
                    <a:srgbClr val="005DA2"/>
                  </a:solidFill>
                </a:rPr>
                <a:t>4n</a:t>
              </a:r>
              <a:endParaRPr lang="fr-FR" sz="1400" b="1" i="1" dirty="0">
                <a:solidFill>
                  <a:srgbClr val="005DA2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915816" y="4366999"/>
              <a:ext cx="144016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805442" y="3870173"/>
              <a:ext cx="352839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 err="1">
                  <a:solidFill>
                    <a:srgbClr val="005DA2"/>
                  </a:solidFill>
                </a:rPr>
                <a:t>Titricum</a:t>
              </a:r>
              <a:r>
                <a:rPr lang="fr-FR" sz="1400" b="1" i="1" dirty="0">
                  <a:solidFill>
                    <a:srgbClr val="005DA2"/>
                  </a:solidFill>
                </a:rPr>
                <a:t> </a:t>
              </a:r>
              <a:r>
                <a:rPr lang="fr-FR" sz="1400" b="1" i="1" dirty="0" err="1">
                  <a:solidFill>
                    <a:srgbClr val="005DA2"/>
                  </a:solidFill>
                </a:rPr>
                <a:t>aestivum</a:t>
              </a:r>
              <a:r>
                <a:rPr lang="fr-FR" sz="1400" b="1" i="1" dirty="0">
                  <a:solidFill>
                    <a:srgbClr val="005DA2"/>
                  </a:solidFill>
                </a:rPr>
                <a:t> 6n</a:t>
              </a:r>
            </a:p>
            <a:p>
              <a:pPr algn="ctr"/>
              <a:endParaRPr lang="fr-FR" sz="1200" b="1" i="1" dirty="0">
                <a:solidFill>
                  <a:srgbClr val="005DA2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55862" y="3165312"/>
              <a:ext cx="1060154" cy="711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16154" y="289672"/>
              <a:ext cx="5580182" cy="476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13729" y="982623"/>
              <a:ext cx="3168352" cy="125854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47664" y="1677447"/>
              <a:ext cx="2043948" cy="215513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755781" y="3554421"/>
              <a:ext cx="2744061" cy="205456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572469" y="3255028"/>
              <a:ext cx="153314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c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45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Résultat de recherche d'images pour &quot;anomalie chromosomique&quot;"/>
          <p:cNvSpPr>
            <a:spLocks noChangeAspect="1" noChangeArrowheads="1"/>
          </p:cNvSpPr>
          <p:nvPr/>
        </p:nvSpPr>
        <p:spPr bwMode="auto">
          <a:xfrm>
            <a:off x="155575" y="-1203325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90" y="1578297"/>
            <a:ext cx="6793420" cy="41549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3023828" y="62068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Non-disjonction </a:t>
            </a:r>
            <a:r>
              <a:rPr lang="fr-FR" sz="2000" b="1" dirty="0" smtClean="0"/>
              <a:t>méiotique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2281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63688" y="3013502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4.4 </a:t>
            </a:r>
            <a:r>
              <a:rPr lang="fr-FR" sz="2400" b="1" dirty="0">
                <a:solidFill>
                  <a:srgbClr val="FF0000"/>
                </a:solidFill>
              </a:rPr>
              <a:t>Brassage inter et intra-chromosomique</a:t>
            </a:r>
          </a:p>
          <a:p>
            <a:pPr algn="ctr"/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Tableau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193782"/>
              </p:ext>
            </p:extLst>
          </p:nvPr>
        </p:nvGraphicFramePr>
        <p:xfrm>
          <a:off x="2610916" y="3212109"/>
          <a:ext cx="2796457" cy="2080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3370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370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370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467544" y="227339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Brassage inter-chromosomique </a:t>
            </a:r>
          </a:p>
          <a:p>
            <a:pPr algn="ctr"/>
            <a:r>
              <a:rPr lang="fr-FR" sz="2000" dirty="0"/>
              <a:t>(brassage dû à la ségrégation indépendante des chromosome à la </a:t>
            </a:r>
            <a:r>
              <a:rPr lang="fr-FR" sz="2000" dirty="0" err="1"/>
              <a:t>méïose</a:t>
            </a:r>
            <a:r>
              <a:rPr lang="fr-FR" sz="2000" dirty="0"/>
              <a:t>)</a:t>
            </a:r>
          </a:p>
          <a:p>
            <a:pPr algn="ctr"/>
            <a:endParaRPr lang="fr-FR" sz="2000" dirty="0"/>
          </a:p>
        </p:txBody>
      </p:sp>
      <p:sp>
        <p:nvSpPr>
          <p:cNvPr id="29" name="ZoneTexte 28"/>
          <p:cNvSpPr txBox="1"/>
          <p:nvPr/>
        </p:nvSpPr>
        <p:spPr>
          <a:xfrm>
            <a:off x="1543984" y="5890122"/>
            <a:ext cx="605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paire de chromosomes  </a:t>
            </a:r>
            <a:r>
              <a:rPr lang="fr-FR" b="1" dirty="0"/>
              <a:t>→ </a:t>
            </a:r>
            <a:r>
              <a:rPr lang="fr-FR" b="1" dirty="0">
                <a:solidFill>
                  <a:srgbClr val="FF0000"/>
                </a:solidFill>
              </a:rPr>
              <a:t>2</a:t>
            </a:r>
            <a:r>
              <a:rPr lang="fr-FR" b="1" baseline="30000" dirty="0">
                <a:solidFill>
                  <a:srgbClr val="FF0000"/>
                </a:solidFill>
              </a:rPr>
              <a:t>2n</a:t>
            </a:r>
            <a:r>
              <a:rPr lang="fr-FR" dirty="0"/>
              <a:t> = </a:t>
            </a:r>
            <a:r>
              <a:rPr lang="fr-FR" b="1" dirty="0">
                <a:solidFill>
                  <a:srgbClr val="FF0000"/>
                </a:solidFill>
              </a:rPr>
              <a:t>2</a:t>
            </a:r>
            <a:r>
              <a:rPr lang="fr-FR" b="1" baseline="30000" dirty="0">
                <a:solidFill>
                  <a:srgbClr val="FF0000"/>
                </a:solidFill>
              </a:rPr>
              <a:t>2</a:t>
            </a:r>
            <a:r>
              <a:rPr lang="fr-FR" dirty="0"/>
              <a:t>= </a:t>
            </a:r>
            <a:r>
              <a:rPr lang="fr-FR" b="1" dirty="0">
                <a:solidFill>
                  <a:srgbClr val="FF0000"/>
                </a:solidFill>
              </a:rPr>
              <a:t>4</a:t>
            </a:r>
            <a:r>
              <a:rPr lang="fr-FR" dirty="0"/>
              <a:t> combinaisons possibles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3102457" y="1268760"/>
            <a:ext cx="2939086" cy="1198471"/>
            <a:chOff x="3601766" y="1415736"/>
            <a:chExt cx="2939086" cy="1198471"/>
          </a:xfrm>
        </p:grpSpPr>
        <p:pic>
          <p:nvPicPr>
            <p:cNvPr id="5" name="Picture 2" descr="H:\Mes documents\Mes images\150px-FemaleBlack_sv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954" y="1530839"/>
              <a:ext cx="317734" cy="480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H:\Mes documents\Mes images\AA0400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5187" y="1433133"/>
              <a:ext cx="555665" cy="48587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3601766" y="2060153"/>
              <a:ext cx="134067" cy="554054"/>
            </a:xfrm>
            <a:prstGeom prst="rect">
              <a:avLst/>
            </a:prstGeom>
            <a:solidFill>
              <a:srgbClr val="FF669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81020" y="2001770"/>
              <a:ext cx="134067" cy="554054"/>
            </a:xfrm>
            <a:prstGeom prst="rect">
              <a:avLst/>
            </a:prstGeom>
            <a:solidFill>
              <a:srgbClr val="1FC9D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00192" y="2001770"/>
              <a:ext cx="134067" cy="55405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392662" y="1415736"/>
              <a:ext cx="11395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dirty="0">
                  <a:latin typeface="Bahnschrift Light" panose="020B0502040204020203" pitchFamily="34" charset="0"/>
                </a:rPr>
                <a:t>x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943876" y="2068819"/>
              <a:ext cx="144968" cy="54226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5615778" y="4066278"/>
            <a:ext cx="2414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4 types d’individus possibles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2195736" y="2694030"/>
            <a:ext cx="2888420" cy="2520764"/>
            <a:chOff x="2814598" y="2694030"/>
            <a:chExt cx="2888420" cy="2520764"/>
          </a:xfrm>
        </p:grpSpPr>
        <p:sp>
          <p:nvSpPr>
            <p:cNvPr id="34" name="Rectangle 33"/>
            <p:cNvSpPr/>
            <p:nvPr/>
          </p:nvSpPr>
          <p:spPr>
            <a:xfrm>
              <a:off x="3563888" y="3994859"/>
              <a:ext cx="134067" cy="554054"/>
            </a:xfrm>
            <a:prstGeom prst="rect">
              <a:avLst/>
            </a:prstGeom>
            <a:solidFill>
              <a:srgbClr val="FF669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292080" y="3994859"/>
              <a:ext cx="134067" cy="554054"/>
            </a:xfrm>
            <a:prstGeom prst="rect">
              <a:avLst/>
            </a:prstGeom>
            <a:solidFill>
              <a:srgbClr val="FF669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371418" y="3994859"/>
              <a:ext cx="134067" cy="554054"/>
            </a:xfrm>
            <a:prstGeom prst="rect">
              <a:avLst/>
            </a:prstGeom>
            <a:solidFill>
              <a:srgbClr val="FF669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80010" y="4653400"/>
              <a:ext cx="134067" cy="554054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563887" y="4660740"/>
              <a:ext cx="134067" cy="554054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292079" y="4653400"/>
              <a:ext cx="134067" cy="554054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645584" y="3994859"/>
              <a:ext cx="134067" cy="554054"/>
            </a:xfrm>
            <a:prstGeom prst="rect">
              <a:avLst/>
            </a:prstGeom>
            <a:solidFill>
              <a:srgbClr val="1FC9D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60974" y="3251579"/>
              <a:ext cx="134067" cy="554054"/>
            </a:xfrm>
            <a:prstGeom prst="rect">
              <a:avLst/>
            </a:prstGeom>
            <a:solidFill>
              <a:srgbClr val="1FC9D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650600" y="4648561"/>
              <a:ext cx="134067" cy="554054"/>
            </a:xfrm>
            <a:prstGeom prst="rect">
              <a:avLst/>
            </a:prstGeom>
            <a:solidFill>
              <a:srgbClr val="1FC9D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568951" y="3991014"/>
              <a:ext cx="134067" cy="55405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465199" y="3251579"/>
              <a:ext cx="134067" cy="55405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568950" y="4660740"/>
              <a:ext cx="134067" cy="55405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1" name="Picture 2" descr="H:\Mes documents\Mes images\150px-FemaleBlack_sv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598" y="4458161"/>
              <a:ext cx="317734" cy="480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" descr="H:\Mes documents\Mes images\AA0400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481" y="2694030"/>
              <a:ext cx="555665" cy="48587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4537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392110" y="290955"/>
            <a:ext cx="5450329" cy="1893497"/>
            <a:chOff x="395536" y="404664"/>
            <a:chExt cx="5450329" cy="1893497"/>
          </a:xfrm>
        </p:grpSpPr>
        <p:pic>
          <p:nvPicPr>
            <p:cNvPr id="2" name="Image 1" descr="Capture d’écra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404664"/>
              <a:ext cx="3249539" cy="18934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ZoneTexte 2"/>
            <p:cNvSpPr txBox="1"/>
            <p:nvPr/>
          </p:nvSpPr>
          <p:spPr>
            <a:xfrm>
              <a:off x="3613617" y="943608"/>
              <a:ext cx="2232248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i="1" dirty="0" err="1" smtClean="0"/>
                <a:t>Pascaris</a:t>
              </a:r>
              <a:r>
                <a:rPr lang="fr-FR" sz="2000" b="1" i="1" dirty="0" smtClean="0"/>
                <a:t> </a:t>
              </a:r>
              <a:r>
                <a:rPr lang="fr-FR" sz="2000" b="1" i="1" dirty="0" err="1" smtClean="0"/>
                <a:t>univalens</a:t>
              </a:r>
              <a:endParaRPr lang="fr-FR" sz="2000" b="1" i="1" dirty="0" smtClean="0"/>
            </a:p>
            <a:p>
              <a:pPr algn="ctr"/>
              <a:endParaRPr lang="fr-FR" sz="700" b="1" i="1" dirty="0"/>
            </a:p>
            <a:p>
              <a:pPr algn="ctr"/>
              <a:r>
                <a:rPr lang="fr-FR" sz="2000" b="1" dirty="0" smtClean="0"/>
                <a:t>2n = 1</a:t>
              </a:r>
              <a:endParaRPr lang="fr-FR" sz="2000" b="1" dirty="0"/>
            </a:p>
          </p:txBody>
        </p:sp>
      </p:grpSp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371453"/>
              </p:ext>
            </p:extLst>
          </p:nvPr>
        </p:nvGraphicFramePr>
        <p:xfrm>
          <a:off x="5195425" y="4519742"/>
          <a:ext cx="1824847" cy="2080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3370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370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370"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1456" marR="91456" marT="45700" marB="4570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9" name="Groupe 38"/>
          <p:cNvGrpSpPr/>
          <p:nvPr/>
        </p:nvGrpSpPr>
        <p:grpSpPr>
          <a:xfrm>
            <a:off x="1234066" y="2677088"/>
            <a:ext cx="6698962" cy="3922764"/>
            <a:chOff x="1841325" y="2677088"/>
            <a:chExt cx="6698962" cy="3922764"/>
          </a:xfrm>
        </p:grpSpPr>
        <p:sp>
          <p:nvSpPr>
            <p:cNvPr id="6" name="ZoneTexte 5"/>
            <p:cNvSpPr txBox="1"/>
            <p:nvPr/>
          </p:nvSpPr>
          <p:spPr>
            <a:xfrm>
              <a:off x="6885363" y="2677941"/>
              <a:ext cx="16549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mâle haploïde</a:t>
              </a:r>
            </a:p>
            <a:p>
              <a:pPr algn="ctr"/>
              <a:r>
                <a:rPr lang="fr-FR" dirty="0" smtClean="0"/>
                <a:t>1n</a:t>
              </a:r>
              <a:endParaRPr lang="fr-FR" dirty="0"/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5868144" y="3279892"/>
              <a:ext cx="2069310" cy="890136"/>
              <a:chOff x="6164222" y="2826474"/>
              <a:chExt cx="2069310" cy="890136"/>
            </a:xfrm>
          </p:grpSpPr>
          <p:pic>
            <p:nvPicPr>
              <p:cNvPr id="10" name="Picture 2" descr="H:\Mes documents\Mes images\150px-FemaleBlack_svg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3564" y="2836948"/>
                <a:ext cx="256889" cy="385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5" descr="H:\Mes documents\Mes images\AA04008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4274" y="2826474"/>
                <a:ext cx="449258" cy="38981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6164222" y="3251144"/>
                <a:ext cx="108394" cy="444518"/>
              </a:xfrm>
              <a:prstGeom prst="rect">
                <a:avLst/>
              </a:prstGeom>
              <a:solidFill>
                <a:srgbClr val="FF669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928800" y="3248639"/>
                <a:ext cx="114020" cy="444518"/>
              </a:xfrm>
              <a:prstGeom prst="rect">
                <a:avLst/>
              </a:prstGeom>
              <a:solidFill>
                <a:srgbClr val="1FC9D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6745776" y="3008724"/>
                <a:ext cx="7531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4000" dirty="0">
                    <a:latin typeface="Bahnschrift Light" panose="020B0502040204020203" pitchFamily="34" charset="0"/>
                  </a:rPr>
                  <a:t>x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368487" y="3258096"/>
                <a:ext cx="120153" cy="435061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3" name="Groupe 32"/>
            <p:cNvGrpSpPr/>
            <p:nvPr/>
          </p:nvGrpSpPr>
          <p:grpSpPr>
            <a:xfrm>
              <a:off x="5519316" y="4132706"/>
              <a:ext cx="1898482" cy="2320630"/>
              <a:chOff x="5839419" y="4038378"/>
              <a:chExt cx="1898482" cy="232063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490196" y="5914490"/>
                <a:ext cx="114020" cy="444518"/>
              </a:xfrm>
              <a:prstGeom prst="rect">
                <a:avLst/>
              </a:prstGeom>
              <a:solidFill>
                <a:srgbClr val="1FC9D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490196" y="5201603"/>
                <a:ext cx="114020" cy="444518"/>
              </a:xfrm>
              <a:prstGeom prst="rect">
                <a:avLst/>
              </a:prstGeom>
              <a:solidFill>
                <a:srgbClr val="1FC9D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490196" y="4498560"/>
                <a:ext cx="114020" cy="444518"/>
              </a:xfrm>
              <a:prstGeom prst="rect">
                <a:avLst/>
              </a:prstGeom>
              <a:solidFill>
                <a:srgbClr val="1FC9D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4" name="Picture 5" descr="H:\Mes documents\Mes images\AA04008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8643" y="4038378"/>
                <a:ext cx="449258" cy="38981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</p:pic>
          <p:pic>
            <p:nvPicPr>
              <p:cNvPr id="25" name="Picture 2" descr="H:\Mes documents\Mes images\150px-FemaleBlack_svg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9419" y="5646121"/>
                <a:ext cx="256889" cy="385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6543209" y="5201603"/>
                <a:ext cx="108394" cy="444518"/>
              </a:xfrm>
              <a:prstGeom prst="rect">
                <a:avLst/>
              </a:prstGeom>
              <a:solidFill>
                <a:srgbClr val="FF669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263973" y="5923947"/>
                <a:ext cx="117207" cy="435061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543209" y="5896324"/>
                <a:ext cx="117207" cy="435061"/>
              </a:xfrm>
              <a:prstGeom prst="rect">
                <a:avLst/>
              </a:prstGeom>
              <a:solidFill>
                <a:srgbClr val="92D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268379" y="5201603"/>
                <a:ext cx="108394" cy="444518"/>
              </a:xfrm>
              <a:prstGeom prst="rect">
                <a:avLst/>
              </a:prstGeom>
              <a:solidFill>
                <a:srgbClr val="FF669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4" name="Groupe 33"/>
            <p:cNvGrpSpPr/>
            <p:nvPr/>
          </p:nvGrpSpPr>
          <p:grpSpPr>
            <a:xfrm>
              <a:off x="1841325" y="3356992"/>
              <a:ext cx="2487838" cy="3242860"/>
              <a:chOff x="800265" y="3731673"/>
              <a:chExt cx="2487838" cy="3242860"/>
            </a:xfrm>
          </p:grpSpPr>
          <p:pic>
            <p:nvPicPr>
              <p:cNvPr id="5" name="Image 4" descr="Capture d’écra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265" y="4481637"/>
                <a:ext cx="2486756" cy="249289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2" name="ZoneTexte 31"/>
              <p:cNvSpPr txBox="1"/>
              <p:nvPr/>
            </p:nvSpPr>
            <p:spPr>
              <a:xfrm>
                <a:off x="811685" y="3731673"/>
                <a:ext cx="247641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/>
                  <a:t>Fourmi sauteuse</a:t>
                </a:r>
              </a:p>
              <a:p>
                <a:pPr algn="ctr"/>
                <a:r>
                  <a:rPr lang="fr-FR" sz="2000" i="1" dirty="0" err="1"/>
                  <a:t>Myrmecia</a:t>
                </a:r>
                <a:r>
                  <a:rPr lang="fr-FR" sz="2000" i="1" dirty="0"/>
                  <a:t> </a:t>
                </a:r>
                <a:r>
                  <a:rPr lang="fr-FR" sz="2000" i="1" dirty="0" err="1" smtClean="0"/>
                  <a:t>pilosula</a:t>
                </a:r>
                <a:endParaRPr lang="fr-FR" sz="2000" i="1" dirty="0"/>
              </a:p>
            </p:txBody>
          </p:sp>
        </p:grpSp>
        <p:sp>
          <p:nvSpPr>
            <p:cNvPr id="37" name="ZoneTexte 36"/>
            <p:cNvSpPr txBox="1"/>
            <p:nvPr/>
          </p:nvSpPr>
          <p:spPr>
            <a:xfrm>
              <a:off x="5155890" y="2677088"/>
              <a:ext cx="17600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femelle diploïde 2n=1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392110" y="290955"/>
            <a:ext cx="5466710" cy="1893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7116854" y="5009850"/>
            <a:ext cx="1610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 combinaisons</a:t>
            </a:r>
          </a:p>
          <a:p>
            <a:pPr algn="ctr"/>
            <a:r>
              <a:rPr lang="fr-FR" dirty="0" smtClean="0"/>
              <a:t>possibles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727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03195" y="208677"/>
            <a:ext cx="3751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Brassage inter-chromosomique</a:t>
            </a:r>
          </a:p>
          <a:p>
            <a:pPr algn="ctr"/>
            <a:r>
              <a:rPr lang="fr-FR" sz="2000" b="1" dirty="0"/>
              <a:t>2n avec n = 2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099336" y="6109284"/>
            <a:ext cx="6845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 paires de chromosomes  → </a:t>
            </a:r>
            <a:r>
              <a:rPr lang="fr-FR" b="1" dirty="0"/>
              <a:t> </a:t>
            </a:r>
            <a:r>
              <a:rPr lang="fr-FR" b="1" dirty="0">
                <a:solidFill>
                  <a:srgbClr val="FF0000"/>
                </a:solidFill>
              </a:rPr>
              <a:t>2</a:t>
            </a:r>
            <a:r>
              <a:rPr lang="fr-FR" b="1" baseline="30000" dirty="0">
                <a:solidFill>
                  <a:srgbClr val="FF0000"/>
                </a:solidFill>
              </a:rPr>
              <a:t>2n</a:t>
            </a:r>
            <a:r>
              <a:rPr lang="fr-FR" b="1" dirty="0"/>
              <a:t> = </a:t>
            </a:r>
            <a:r>
              <a:rPr lang="fr-FR" b="1" dirty="0">
                <a:solidFill>
                  <a:srgbClr val="FF0000"/>
                </a:solidFill>
              </a:rPr>
              <a:t>2</a:t>
            </a:r>
            <a:r>
              <a:rPr lang="fr-FR" b="1" baseline="30000" dirty="0">
                <a:solidFill>
                  <a:srgbClr val="FF0000"/>
                </a:solidFill>
              </a:rPr>
              <a:t>4</a:t>
            </a:r>
            <a:r>
              <a:rPr lang="fr-FR" b="1" dirty="0"/>
              <a:t> = </a:t>
            </a:r>
            <a:r>
              <a:rPr lang="fr-FR" dirty="0"/>
              <a:t> </a:t>
            </a:r>
            <a:r>
              <a:rPr lang="fr-FR" b="1" dirty="0">
                <a:solidFill>
                  <a:srgbClr val="FF0000"/>
                </a:solidFill>
              </a:rPr>
              <a:t>16</a:t>
            </a:r>
            <a:r>
              <a:rPr lang="fr-FR" dirty="0"/>
              <a:t> combinaisons possibles</a:t>
            </a:r>
          </a:p>
        </p:txBody>
      </p:sp>
      <p:sp>
        <p:nvSpPr>
          <p:cNvPr id="127" name="ZoneTexte 126"/>
          <p:cNvSpPr txBox="1"/>
          <p:nvPr/>
        </p:nvSpPr>
        <p:spPr>
          <a:xfrm>
            <a:off x="6980417" y="4037260"/>
            <a:ext cx="1754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16 types d’individus possibles</a:t>
            </a:r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664887"/>
              </p:ext>
            </p:extLst>
          </p:nvPr>
        </p:nvGraphicFramePr>
        <p:xfrm>
          <a:off x="1619672" y="2696868"/>
          <a:ext cx="5324370" cy="29643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4874">
                  <a:extLst>
                    <a:ext uri="{9D8B030D-6E8A-4147-A177-3AD203B41FA5}">
                      <a16:colId xmlns:a16="http://schemas.microsoft.com/office/drawing/2014/main" val="2597303962"/>
                    </a:ext>
                  </a:extLst>
                </a:gridCol>
                <a:gridCol w="1064874">
                  <a:extLst>
                    <a:ext uri="{9D8B030D-6E8A-4147-A177-3AD203B41FA5}">
                      <a16:colId xmlns:a16="http://schemas.microsoft.com/office/drawing/2014/main" val="2460902847"/>
                    </a:ext>
                  </a:extLst>
                </a:gridCol>
                <a:gridCol w="1064874">
                  <a:extLst>
                    <a:ext uri="{9D8B030D-6E8A-4147-A177-3AD203B41FA5}">
                      <a16:colId xmlns:a16="http://schemas.microsoft.com/office/drawing/2014/main" val="798842020"/>
                    </a:ext>
                  </a:extLst>
                </a:gridCol>
                <a:gridCol w="1064874">
                  <a:extLst>
                    <a:ext uri="{9D8B030D-6E8A-4147-A177-3AD203B41FA5}">
                      <a16:colId xmlns:a16="http://schemas.microsoft.com/office/drawing/2014/main" val="2921551185"/>
                    </a:ext>
                  </a:extLst>
                </a:gridCol>
                <a:gridCol w="1064874">
                  <a:extLst>
                    <a:ext uri="{9D8B030D-6E8A-4147-A177-3AD203B41FA5}">
                      <a16:colId xmlns:a16="http://schemas.microsoft.com/office/drawing/2014/main" val="795583699"/>
                    </a:ext>
                  </a:extLst>
                </a:gridCol>
              </a:tblGrid>
              <a:tr h="62524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737095"/>
                  </a:ext>
                </a:extLst>
              </a:tr>
              <a:tr h="584785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269894"/>
                  </a:ext>
                </a:extLst>
              </a:tr>
              <a:tr h="584785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659638"/>
                  </a:ext>
                </a:extLst>
              </a:tr>
              <a:tr h="58478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729048"/>
                  </a:ext>
                </a:extLst>
              </a:tr>
              <a:tr h="584785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382414"/>
                  </a:ext>
                </a:extLst>
              </a:tr>
            </a:tbl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3975519" y="1393414"/>
            <a:ext cx="1092796" cy="7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Bahnschrift Light" panose="020B0502040204020203" pitchFamily="34" charset="0"/>
              </a:rPr>
              <a:t>x</a:t>
            </a:r>
          </a:p>
        </p:txBody>
      </p:sp>
      <p:pic>
        <p:nvPicPr>
          <p:cNvPr id="5" name="Picture 2" descr="H:\Mes documents\Mes images\150px-FemaleBlack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317" y="1378916"/>
            <a:ext cx="272555" cy="40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344331" y="1939622"/>
            <a:ext cx="115004" cy="464225"/>
          </a:xfrm>
          <a:prstGeom prst="rect">
            <a:avLst/>
          </a:prstGeom>
          <a:solidFill>
            <a:srgbClr val="FF66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544368" y="1939622"/>
            <a:ext cx="115004" cy="464225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3975519" y="2209894"/>
            <a:ext cx="102844" cy="193952"/>
          </a:xfrm>
          <a:prstGeom prst="rect">
            <a:avLst/>
          </a:prstGeom>
          <a:pattFill prst="dkHorz">
            <a:fgClr>
              <a:srgbClr val="FF6699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 descr="H:\Mes documents\Mes images\AA04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171" y="1268760"/>
            <a:ext cx="471334" cy="40255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042595" y="1939622"/>
            <a:ext cx="115004" cy="464225"/>
          </a:xfrm>
          <a:prstGeom prst="rect">
            <a:avLst/>
          </a:prstGeom>
          <a:solidFill>
            <a:srgbClr val="1FC9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217419" y="1939622"/>
            <a:ext cx="115004" cy="464225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5696825" y="2209332"/>
            <a:ext cx="102845" cy="193953"/>
          </a:xfrm>
          <a:prstGeom prst="rect">
            <a:avLst/>
          </a:prstGeom>
          <a:pattFill prst="dkHorz">
            <a:fgClr>
              <a:srgbClr val="005DA2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5532392" y="2213643"/>
            <a:ext cx="102845" cy="193953"/>
          </a:xfrm>
          <a:prstGeom prst="rect">
            <a:avLst/>
          </a:prstGeom>
          <a:solidFill>
            <a:srgbClr val="1FC9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Rectangle 132"/>
          <p:cNvSpPr/>
          <p:nvPr/>
        </p:nvSpPr>
        <p:spPr>
          <a:xfrm>
            <a:off x="3807919" y="2209333"/>
            <a:ext cx="102844" cy="193952"/>
          </a:xfrm>
          <a:prstGeom prst="rect">
            <a:avLst/>
          </a:prstGeom>
          <a:solidFill>
            <a:srgbClr val="FF66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Rectangle 133"/>
          <p:cNvSpPr/>
          <p:nvPr/>
        </p:nvSpPr>
        <p:spPr>
          <a:xfrm>
            <a:off x="1907704" y="3356992"/>
            <a:ext cx="115004" cy="464225"/>
          </a:xfrm>
          <a:prstGeom prst="rect">
            <a:avLst/>
          </a:prstGeom>
          <a:solidFill>
            <a:srgbClr val="FF66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Rectangle 134"/>
          <p:cNvSpPr/>
          <p:nvPr/>
        </p:nvSpPr>
        <p:spPr>
          <a:xfrm>
            <a:off x="1907704" y="3946945"/>
            <a:ext cx="115004" cy="464225"/>
          </a:xfrm>
          <a:prstGeom prst="rect">
            <a:avLst/>
          </a:prstGeom>
          <a:solidFill>
            <a:srgbClr val="FF66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/>
          <p:cNvSpPr/>
          <p:nvPr/>
        </p:nvSpPr>
        <p:spPr>
          <a:xfrm>
            <a:off x="1899321" y="4536898"/>
            <a:ext cx="115004" cy="464225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/>
          <p:cNvSpPr/>
          <p:nvPr/>
        </p:nvSpPr>
        <p:spPr>
          <a:xfrm>
            <a:off x="1899321" y="5126851"/>
            <a:ext cx="115004" cy="464225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Rectangle 137"/>
          <p:cNvSpPr/>
          <p:nvPr/>
        </p:nvSpPr>
        <p:spPr>
          <a:xfrm>
            <a:off x="2915816" y="2780928"/>
            <a:ext cx="115004" cy="464225"/>
          </a:xfrm>
          <a:prstGeom prst="rect">
            <a:avLst/>
          </a:prstGeom>
          <a:solidFill>
            <a:srgbClr val="1FC9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Rectangle 138"/>
          <p:cNvSpPr/>
          <p:nvPr/>
        </p:nvSpPr>
        <p:spPr>
          <a:xfrm>
            <a:off x="3975519" y="2780928"/>
            <a:ext cx="115004" cy="464225"/>
          </a:xfrm>
          <a:prstGeom prst="rect">
            <a:avLst/>
          </a:prstGeom>
          <a:solidFill>
            <a:srgbClr val="1FC9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Rectangle 139"/>
          <p:cNvSpPr/>
          <p:nvPr/>
        </p:nvSpPr>
        <p:spPr>
          <a:xfrm>
            <a:off x="2153417" y="3623556"/>
            <a:ext cx="102844" cy="193952"/>
          </a:xfrm>
          <a:prstGeom prst="rect">
            <a:avLst/>
          </a:prstGeom>
          <a:solidFill>
            <a:srgbClr val="FF66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Rectangle 140"/>
          <p:cNvSpPr/>
          <p:nvPr/>
        </p:nvSpPr>
        <p:spPr>
          <a:xfrm>
            <a:off x="2153417" y="4811646"/>
            <a:ext cx="102844" cy="193952"/>
          </a:xfrm>
          <a:prstGeom prst="rect">
            <a:avLst/>
          </a:prstGeom>
          <a:solidFill>
            <a:srgbClr val="FF66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Rectangle 141"/>
          <p:cNvSpPr/>
          <p:nvPr/>
        </p:nvSpPr>
        <p:spPr>
          <a:xfrm>
            <a:off x="2157363" y="4201894"/>
            <a:ext cx="102844" cy="193952"/>
          </a:xfrm>
          <a:prstGeom prst="rect">
            <a:avLst/>
          </a:prstGeom>
          <a:pattFill prst="dkHorz">
            <a:fgClr>
              <a:srgbClr val="FF6699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Rectangle 142"/>
          <p:cNvSpPr/>
          <p:nvPr/>
        </p:nvSpPr>
        <p:spPr>
          <a:xfrm>
            <a:off x="2153417" y="5389984"/>
            <a:ext cx="102844" cy="193952"/>
          </a:xfrm>
          <a:prstGeom prst="rect">
            <a:avLst/>
          </a:prstGeom>
          <a:pattFill prst="dkHorz">
            <a:fgClr>
              <a:srgbClr val="FF6699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Rectangle 143"/>
          <p:cNvSpPr/>
          <p:nvPr/>
        </p:nvSpPr>
        <p:spPr>
          <a:xfrm>
            <a:off x="5042595" y="2780928"/>
            <a:ext cx="115004" cy="464225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Rectangle 144"/>
          <p:cNvSpPr/>
          <p:nvPr/>
        </p:nvSpPr>
        <p:spPr>
          <a:xfrm>
            <a:off x="6109671" y="2780928"/>
            <a:ext cx="115004" cy="464225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Rectangle 145"/>
          <p:cNvSpPr/>
          <p:nvPr/>
        </p:nvSpPr>
        <p:spPr>
          <a:xfrm>
            <a:off x="3161528" y="3056375"/>
            <a:ext cx="102845" cy="193953"/>
          </a:xfrm>
          <a:prstGeom prst="rect">
            <a:avLst/>
          </a:prstGeom>
          <a:solidFill>
            <a:srgbClr val="1FC9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Rectangle 146"/>
          <p:cNvSpPr/>
          <p:nvPr/>
        </p:nvSpPr>
        <p:spPr>
          <a:xfrm>
            <a:off x="5236884" y="3051200"/>
            <a:ext cx="102845" cy="193953"/>
          </a:xfrm>
          <a:prstGeom prst="rect">
            <a:avLst/>
          </a:prstGeom>
          <a:solidFill>
            <a:srgbClr val="1FC9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Rectangle 147"/>
          <p:cNvSpPr/>
          <p:nvPr/>
        </p:nvSpPr>
        <p:spPr>
          <a:xfrm>
            <a:off x="4183684" y="3051200"/>
            <a:ext cx="102845" cy="193953"/>
          </a:xfrm>
          <a:prstGeom prst="rect">
            <a:avLst/>
          </a:prstGeom>
          <a:pattFill prst="dkHorz">
            <a:fgClr>
              <a:srgbClr val="005DA2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Rectangle 148"/>
          <p:cNvSpPr/>
          <p:nvPr/>
        </p:nvSpPr>
        <p:spPr>
          <a:xfrm>
            <a:off x="6348165" y="3051200"/>
            <a:ext cx="102845" cy="193953"/>
          </a:xfrm>
          <a:prstGeom prst="rect">
            <a:avLst/>
          </a:prstGeom>
          <a:pattFill prst="dkHorz">
            <a:fgClr>
              <a:srgbClr val="005DA2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8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619672" y="1268760"/>
            <a:ext cx="5904656" cy="4437112"/>
            <a:chOff x="1115616" y="1268760"/>
            <a:chExt cx="5904656" cy="443711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268760"/>
              <a:ext cx="2525456" cy="4437112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4139952" y="2487042"/>
              <a:ext cx="2880320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i="1" dirty="0" err="1"/>
                <a:t>Zingeria</a:t>
              </a:r>
              <a:r>
                <a:rPr lang="fr-FR" sz="2000" b="1" i="1" dirty="0"/>
                <a:t> </a:t>
              </a:r>
              <a:r>
                <a:rPr lang="fr-FR" sz="2000" b="1" i="1" dirty="0" err="1" smtClean="0"/>
                <a:t>biebersteiniana</a:t>
              </a:r>
              <a:endParaRPr lang="fr-FR" sz="2000" b="1" i="1" dirty="0" smtClean="0"/>
            </a:p>
            <a:p>
              <a:pPr algn="ctr"/>
              <a:endParaRPr lang="fr-FR" sz="400" b="1" i="1" dirty="0" smtClean="0"/>
            </a:p>
            <a:p>
              <a:pPr algn="ctr"/>
              <a:r>
                <a:rPr lang="fr-FR" sz="2000" dirty="0" smtClean="0"/>
                <a:t>Graminée eurasienne</a:t>
              </a:r>
            </a:p>
            <a:p>
              <a:pPr algn="ctr"/>
              <a:r>
                <a:rPr lang="fr-FR" sz="2000" dirty="0" smtClean="0"/>
                <a:t>2n=4</a:t>
              </a:r>
            </a:p>
            <a:p>
              <a:pPr algn="ctr"/>
              <a:r>
                <a:rPr lang="fr-FR" sz="2000" dirty="0"/>
                <a:t>p</a:t>
              </a:r>
              <a:r>
                <a:rPr lang="fr-FR" sz="2000" dirty="0" smtClean="0"/>
                <a:t>lus petit nombre </a:t>
              </a:r>
              <a:r>
                <a:rPr lang="fr-FR" sz="2000" smtClean="0"/>
                <a:t>de </a:t>
              </a:r>
              <a:r>
                <a:rPr lang="fr-FR" sz="2000" smtClean="0"/>
                <a:t>chromosomes </a:t>
              </a:r>
              <a:r>
                <a:rPr lang="fr-FR" sz="2000" dirty="0" smtClean="0"/>
                <a:t>chez les plantes 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08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482105"/>
            <a:ext cx="811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	</a:t>
            </a:r>
            <a:r>
              <a:rPr lang="fr-FR" dirty="0" smtClean="0">
                <a:solidFill>
                  <a:srgbClr val="FF0000"/>
                </a:solidFill>
              </a:rPr>
              <a:t>Le chromosome passe </a:t>
            </a:r>
            <a:r>
              <a:rPr lang="fr-FR" dirty="0">
                <a:solidFill>
                  <a:srgbClr val="FF0000"/>
                </a:solidFill>
              </a:rPr>
              <a:t>d’un stade 1 chromatide à 2 chromatides. </a:t>
            </a:r>
          </a:p>
        </p:txBody>
      </p:sp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3" y="1864609"/>
            <a:ext cx="1771897" cy="18004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662594" y="3684248"/>
            <a:ext cx="20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noyau avec chromosomes enchevêtrés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6116625" y="1268760"/>
            <a:ext cx="1968577" cy="2877153"/>
            <a:chOff x="6116625" y="1268760"/>
            <a:chExt cx="1968577" cy="2877153"/>
          </a:xfrm>
        </p:grpSpPr>
        <p:sp>
          <p:nvSpPr>
            <p:cNvPr id="7" name="Forme libre 6"/>
            <p:cNvSpPr/>
            <p:nvPr/>
          </p:nvSpPr>
          <p:spPr>
            <a:xfrm>
              <a:off x="6244216" y="1429240"/>
              <a:ext cx="1695270" cy="2716673"/>
            </a:xfrm>
            <a:custGeom>
              <a:avLst/>
              <a:gdLst>
                <a:gd name="connsiteX0" fmla="*/ 827078 w 2400901"/>
                <a:gd name="connsiteY0" fmla="*/ 4185185 h 4185185"/>
                <a:gd name="connsiteX1" fmla="*/ 739155 w 2400901"/>
                <a:gd name="connsiteY1" fmla="*/ 4141223 h 4185185"/>
                <a:gd name="connsiteX2" fmla="*/ 607270 w 2400901"/>
                <a:gd name="connsiteY2" fmla="*/ 4123639 h 4185185"/>
                <a:gd name="connsiteX3" fmla="*/ 580893 w 2400901"/>
                <a:gd name="connsiteY3" fmla="*/ 4106054 h 4185185"/>
                <a:gd name="connsiteX4" fmla="*/ 528140 w 2400901"/>
                <a:gd name="connsiteY4" fmla="*/ 4097262 h 4185185"/>
                <a:gd name="connsiteX5" fmla="*/ 501763 w 2400901"/>
                <a:gd name="connsiteY5" fmla="*/ 4088470 h 4185185"/>
                <a:gd name="connsiteX6" fmla="*/ 475386 w 2400901"/>
                <a:gd name="connsiteY6" fmla="*/ 4070885 h 4185185"/>
                <a:gd name="connsiteX7" fmla="*/ 449009 w 2400901"/>
                <a:gd name="connsiteY7" fmla="*/ 4062093 h 4185185"/>
                <a:gd name="connsiteX8" fmla="*/ 413840 w 2400901"/>
                <a:gd name="connsiteY8" fmla="*/ 4009339 h 4185185"/>
                <a:gd name="connsiteX9" fmla="*/ 422632 w 2400901"/>
                <a:gd name="connsiteY9" fmla="*/ 3947793 h 4185185"/>
                <a:gd name="connsiteX10" fmla="*/ 457801 w 2400901"/>
                <a:gd name="connsiteY10" fmla="*/ 3939000 h 4185185"/>
                <a:gd name="connsiteX11" fmla="*/ 563309 w 2400901"/>
                <a:gd name="connsiteY11" fmla="*/ 3947793 h 4185185"/>
                <a:gd name="connsiteX12" fmla="*/ 563309 w 2400901"/>
                <a:gd name="connsiteY12" fmla="*/ 4018131 h 4185185"/>
                <a:gd name="connsiteX13" fmla="*/ 536932 w 2400901"/>
                <a:gd name="connsiteY13" fmla="*/ 4035716 h 4185185"/>
                <a:gd name="connsiteX14" fmla="*/ 431424 w 2400901"/>
                <a:gd name="connsiteY14" fmla="*/ 4018131 h 4185185"/>
                <a:gd name="connsiteX15" fmla="*/ 378670 w 2400901"/>
                <a:gd name="connsiteY15" fmla="*/ 4000547 h 4185185"/>
                <a:gd name="connsiteX16" fmla="*/ 308332 w 2400901"/>
                <a:gd name="connsiteY16" fmla="*/ 3974170 h 4185185"/>
                <a:gd name="connsiteX17" fmla="*/ 246786 w 2400901"/>
                <a:gd name="connsiteY17" fmla="*/ 3921416 h 4185185"/>
                <a:gd name="connsiteX18" fmla="*/ 237993 w 2400901"/>
                <a:gd name="connsiteY18" fmla="*/ 3895039 h 4185185"/>
                <a:gd name="connsiteX19" fmla="*/ 246786 w 2400901"/>
                <a:gd name="connsiteY19" fmla="*/ 3815908 h 4185185"/>
                <a:gd name="connsiteX20" fmla="*/ 255578 w 2400901"/>
                <a:gd name="connsiteY20" fmla="*/ 3789531 h 4185185"/>
                <a:gd name="connsiteX21" fmla="*/ 281955 w 2400901"/>
                <a:gd name="connsiteY21" fmla="*/ 3763154 h 4185185"/>
                <a:gd name="connsiteX22" fmla="*/ 325917 w 2400901"/>
                <a:gd name="connsiteY22" fmla="*/ 3692816 h 4185185"/>
                <a:gd name="connsiteX23" fmla="*/ 334709 w 2400901"/>
                <a:gd name="connsiteY23" fmla="*/ 3666439 h 4185185"/>
                <a:gd name="connsiteX24" fmla="*/ 369878 w 2400901"/>
                <a:gd name="connsiteY24" fmla="*/ 3640062 h 4185185"/>
                <a:gd name="connsiteX25" fmla="*/ 405047 w 2400901"/>
                <a:gd name="connsiteY25" fmla="*/ 3604893 h 4185185"/>
                <a:gd name="connsiteX26" fmla="*/ 466593 w 2400901"/>
                <a:gd name="connsiteY26" fmla="*/ 3569723 h 4185185"/>
                <a:gd name="connsiteX27" fmla="*/ 501763 w 2400901"/>
                <a:gd name="connsiteY27" fmla="*/ 3560931 h 4185185"/>
                <a:gd name="connsiteX28" fmla="*/ 519347 w 2400901"/>
                <a:gd name="connsiteY28" fmla="*/ 3534554 h 4185185"/>
                <a:gd name="connsiteX29" fmla="*/ 484178 w 2400901"/>
                <a:gd name="connsiteY29" fmla="*/ 3376293 h 4185185"/>
                <a:gd name="connsiteX30" fmla="*/ 449009 w 2400901"/>
                <a:gd name="connsiteY30" fmla="*/ 3349916 h 4185185"/>
                <a:gd name="connsiteX31" fmla="*/ 387463 w 2400901"/>
                <a:gd name="connsiteY31" fmla="*/ 3270785 h 4185185"/>
                <a:gd name="connsiteX32" fmla="*/ 361086 w 2400901"/>
                <a:gd name="connsiteY32" fmla="*/ 3261993 h 4185185"/>
                <a:gd name="connsiteX33" fmla="*/ 334709 w 2400901"/>
                <a:gd name="connsiteY33" fmla="*/ 3209239 h 4185185"/>
                <a:gd name="connsiteX34" fmla="*/ 317124 w 2400901"/>
                <a:gd name="connsiteY34" fmla="*/ 3147693 h 4185185"/>
                <a:gd name="connsiteX35" fmla="*/ 281955 w 2400901"/>
                <a:gd name="connsiteY35" fmla="*/ 3068562 h 4185185"/>
                <a:gd name="connsiteX36" fmla="*/ 264370 w 2400901"/>
                <a:gd name="connsiteY36" fmla="*/ 2954262 h 4185185"/>
                <a:gd name="connsiteX37" fmla="*/ 273163 w 2400901"/>
                <a:gd name="connsiteY37" fmla="*/ 2927885 h 4185185"/>
                <a:gd name="connsiteX38" fmla="*/ 220409 w 2400901"/>
                <a:gd name="connsiteY38" fmla="*/ 2892716 h 4185185"/>
                <a:gd name="connsiteX39" fmla="*/ 176447 w 2400901"/>
                <a:gd name="connsiteY39" fmla="*/ 2875131 h 4185185"/>
                <a:gd name="connsiteX40" fmla="*/ 114901 w 2400901"/>
                <a:gd name="connsiteY40" fmla="*/ 2839962 h 4185185"/>
                <a:gd name="connsiteX41" fmla="*/ 62147 w 2400901"/>
                <a:gd name="connsiteY41" fmla="*/ 2787208 h 4185185"/>
                <a:gd name="connsiteX42" fmla="*/ 18186 w 2400901"/>
                <a:gd name="connsiteY42" fmla="*/ 2725662 h 4185185"/>
                <a:gd name="connsiteX43" fmla="*/ 9393 w 2400901"/>
                <a:gd name="connsiteY43" fmla="*/ 2637739 h 4185185"/>
                <a:gd name="connsiteX44" fmla="*/ 62147 w 2400901"/>
                <a:gd name="connsiteY44" fmla="*/ 2602570 h 4185185"/>
                <a:gd name="connsiteX45" fmla="*/ 176447 w 2400901"/>
                <a:gd name="connsiteY45" fmla="*/ 2549816 h 4185185"/>
                <a:gd name="connsiteX46" fmla="*/ 211617 w 2400901"/>
                <a:gd name="connsiteY46" fmla="*/ 2541023 h 4185185"/>
                <a:gd name="connsiteX47" fmla="*/ 237993 w 2400901"/>
                <a:gd name="connsiteY47" fmla="*/ 2532231 h 4185185"/>
                <a:gd name="connsiteX48" fmla="*/ 202824 w 2400901"/>
                <a:gd name="connsiteY48" fmla="*/ 2470685 h 4185185"/>
                <a:gd name="connsiteX49" fmla="*/ 185240 w 2400901"/>
                <a:gd name="connsiteY49" fmla="*/ 2444308 h 4185185"/>
                <a:gd name="connsiteX50" fmla="*/ 114901 w 2400901"/>
                <a:gd name="connsiteY50" fmla="*/ 2373970 h 4185185"/>
                <a:gd name="connsiteX51" fmla="*/ 88524 w 2400901"/>
                <a:gd name="connsiteY51" fmla="*/ 2347593 h 4185185"/>
                <a:gd name="connsiteX52" fmla="*/ 62147 w 2400901"/>
                <a:gd name="connsiteY52" fmla="*/ 2303631 h 4185185"/>
                <a:gd name="connsiteX53" fmla="*/ 26978 w 2400901"/>
                <a:gd name="connsiteY53" fmla="*/ 2268462 h 4185185"/>
                <a:gd name="connsiteX54" fmla="*/ 601 w 2400901"/>
                <a:gd name="connsiteY54" fmla="*/ 2206916 h 4185185"/>
                <a:gd name="connsiteX55" fmla="*/ 26978 w 2400901"/>
                <a:gd name="connsiteY55" fmla="*/ 2145370 h 4185185"/>
                <a:gd name="connsiteX56" fmla="*/ 35770 w 2400901"/>
                <a:gd name="connsiteY56" fmla="*/ 2110200 h 4185185"/>
                <a:gd name="connsiteX57" fmla="*/ 44563 w 2400901"/>
                <a:gd name="connsiteY57" fmla="*/ 2083823 h 4185185"/>
                <a:gd name="connsiteX58" fmla="*/ 79732 w 2400901"/>
                <a:gd name="connsiteY58" fmla="*/ 2022277 h 4185185"/>
                <a:gd name="connsiteX59" fmla="*/ 158863 w 2400901"/>
                <a:gd name="connsiteY59" fmla="*/ 1925562 h 4185185"/>
                <a:gd name="connsiteX60" fmla="*/ 185240 w 2400901"/>
                <a:gd name="connsiteY60" fmla="*/ 1907977 h 4185185"/>
                <a:gd name="connsiteX61" fmla="*/ 211617 w 2400901"/>
                <a:gd name="connsiteY61" fmla="*/ 1846431 h 4185185"/>
                <a:gd name="connsiteX62" fmla="*/ 185240 w 2400901"/>
                <a:gd name="connsiteY62" fmla="*/ 1776093 h 4185185"/>
                <a:gd name="connsiteX63" fmla="*/ 176447 w 2400901"/>
                <a:gd name="connsiteY63" fmla="*/ 1749716 h 4185185"/>
                <a:gd name="connsiteX64" fmla="*/ 150070 w 2400901"/>
                <a:gd name="connsiteY64" fmla="*/ 1723339 h 4185185"/>
                <a:gd name="connsiteX65" fmla="*/ 97317 w 2400901"/>
                <a:gd name="connsiteY65" fmla="*/ 1653000 h 4185185"/>
                <a:gd name="connsiteX66" fmla="*/ 70940 w 2400901"/>
                <a:gd name="connsiteY66" fmla="*/ 1617831 h 4185185"/>
                <a:gd name="connsiteX67" fmla="*/ 35770 w 2400901"/>
                <a:gd name="connsiteY67" fmla="*/ 1556285 h 4185185"/>
                <a:gd name="connsiteX68" fmla="*/ 53355 w 2400901"/>
                <a:gd name="connsiteY68" fmla="*/ 1512323 h 4185185"/>
                <a:gd name="connsiteX69" fmla="*/ 123693 w 2400901"/>
                <a:gd name="connsiteY69" fmla="*/ 1459570 h 4185185"/>
                <a:gd name="connsiteX70" fmla="*/ 158863 w 2400901"/>
                <a:gd name="connsiteY70" fmla="*/ 1433193 h 4185185"/>
                <a:gd name="connsiteX71" fmla="*/ 211617 w 2400901"/>
                <a:gd name="connsiteY71" fmla="*/ 1380439 h 4185185"/>
                <a:gd name="connsiteX72" fmla="*/ 273163 w 2400901"/>
                <a:gd name="connsiteY72" fmla="*/ 1336477 h 4185185"/>
                <a:gd name="connsiteX73" fmla="*/ 387463 w 2400901"/>
                <a:gd name="connsiteY73" fmla="*/ 1336477 h 4185185"/>
                <a:gd name="connsiteX74" fmla="*/ 466593 w 2400901"/>
                <a:gd name="connsiteY74" fmla="*/ 1222177 h 4185185"/>
                <a:gd name="connsiteX75" fmla="*/ 519347 w 2400901"/>
                <a:gd name="connsiteY75" fmla="*/ 1160631 h 4185185"/>
                <a:gd name="connsiteX76" fmla="*/ 572101 w 2400901"/>
                <a:gd name="connsiteY76" fmla="*/ 1081500 h 4185185"/>
                <a:gd name="connsiteX77" fmla="*/ 607270 w 2400901"/>
                <a:gd name="connsiteY77" fmla="*/ 1046331 h 4185185"/>
                <a:gd name="connsiteX78" fmla="*/ 651232 w 2400901"/>
                <a:gd name="connsiteY78" fmla="*/ 958408 h 4185185"/>
                <a:gd name="connsiteX79" fmla="*/ 677609 w 2400901"/>
                <a:gd name="connsiteY79" fmla="*/ 932031 h 4185185"/>
                <a:gd name="connsiteX80" fmla="*/ 695193 w 2400901"/>
                <a:gd name="connsiteY80" fmla="*/ 888070 h 4185185"/>
                <a:gd name="connsiteX81" fmla="*/ 712778 w 2400901"/>
                <a:gd name="connsiteY81" fmla="*/ 852900 h 4185185"/>
                <a:gd name="connsiteX82" fmla="*/ 730363 w 2400901"/>
                <a:gd name="connsiteY82" fmla="*/ 782562 h 4185185"/>
                <a:gd name="connsiteX83" fmla="*/ 747947 w 2400901"/>
                <a:gd name="connsiteY83" fmla="*/ 738600 h 4185185"/>
                <a:gd name="connsiteX84" fmla="*/ 774324 w 2400901"/>
                <a:gd name="connsiteY84" fmla="*/ 677054 h 4185185"/>
                <a:gd name="connsiteX85" fmla="*/ 827078 w 2400901"/>
                <a:gd name="connsiteY85" fmla="*/ 694639 h 4185185"/>
                <a:gd name="connsiteX86" fmla="*/ 906209 w 2400901"/>
                <a:gd name="connsiteY86" fmla="*/ 712223 h 4185185"/>
                <a:gd name="connsiteX87" fmla="*/ 932586 w 2400901"/>
                <a:gd name="connsiteY87" fmla="*/ 721016 h 4185185"/>
                <a:gd name="connsiteX88" fmla="*/ 1090847 w 2400901"/>
                <a:gd name="connsiteY88" fmla="*/ 729808 h 4185185"/>
                <a:gd name="connsiteX89" fmla="*/ 1117224 w 2400901"/>
                <a:gd name="connsiteY89" fmla="*/ 747393 h 4185185"/>
                <a:gd name="connsiteX90" fmla="*/ 1126017 w 2400901"/>
                <a:gd name="connsiteY90" fmla="*/ 721016 h 4185185"/>
                <a:gd name="connsiteX91" fmla="*/ 1152393 w 2400901"/>
                <a:gd name="connsiteY91" fmla="*/ 668262 h 4185185"/>
                <a:gd name="connsiteX92" fmla="*/ 1205147 w 2400901"/>
                <a:gd name="connsiteY92" fmla="*/ 545170 h 4185185"/>
                <a:gd name="connsiteX93" fmla="*/ 1240317 w 2400901"/>
                <a:gd name="connsiteY93" fmla="*/ 510000 h 4185185"/>
                <a:gd name="connsiteX94" fmla="*/ 1293070 w 2400901"/>
                <a:gd name="connsiteY94" fmla="*/ 474831 h 4185185"/>
                <a:gd name="connsiteX95" fmla="*/ 1380993 w 2400901"/>
                <a:gd name="connsiteY95" fmla="*/ 430870 h 4185185"/>
                <a:gd name="connsiteX96" fmla="*/ 1495293 w 2400901"/>
                <a:gd name="connsiteY96" fmla="*/ 413285 h 4185185"/>
                <a:gd name="connsiteX97" fmla="*/ 1539255 w 2400901"/>
                <a:gd name="connsiteY97" fmla="*/ 404493 h 4185185"/>
                <a:gd name="connsiteX98" fmla="*/ 1635970 w 2400901"/>
                <a:gd name="connsiteY98" fmla="*/ 413285 h 4185185"/>
                <a:gd name="connsiteX99" fmla="*/ 1627178 w 2400901"/>
                <a:gd name="connsiteY99" fmla="*/ 448454 h 4185185"/>
                <a:gd name="connsiteX100" fmla="*/ 1548047 w 2400901"/>
                <a:gd name="connsiteY100" fmla="*/ 492416 h 4185185"/>
                <a:gd name="connsiteX101" fmla="*/ 1477709 w 2400901"/>
                <a:gd name="connsiteY101" fmla="*/ 466039 h 4185185"/>
                <a:gd name="connsiteX102" fmla="*/ 1468917 w 2400901"/>
                <a:gd name="connsiteY102" fmla="*/ 422077 h 4185185"/>
                <a:gd name="connsiteX103" fmla="*/ 1460124 w 2400901"/>
                <a:gd name="connsiteY103" fmla="*/ 360531 h 4185185"/>
                <a:gd name="connsiteX104" fmla="*/ 1468917 w 2400901"/>
                <a:gd name="connsiteY104" fmla="*/ 334154 h 4185185"/>
                <a:gd name="connsiteX105" fmla="*/ 1495293 w 2400901"/>
                <a:gd name="connsiteY105" fmla="*/ 325362 h 4185185"/>
                <a:gd name="connsiteX106" fmla="*/ 1574424 w 2400901"/>
                <a:gd name="connsiteY106" fmla="*/ 307777 h 4185185"/>
                <a:gd name="connsiteX107" fmla="*/ 1671140 w 2400901"/>
                <a:gd name="connsiteY107" fmla="*/ 272608 h 4185185"/>
                <a:gd name="connsiteX108" fmla="*/ 1820609 w 2400901"/>
                <a:gd name="connsiteY108" fmla="*/ 228647 h 4185185"/>
                <a:gd name="connsiteX109" fmla="*/ 2260224 w 2400901"/>
                <a:gd name="connsiteY109" fmla="*/ 211062 h 4185185"/>
                <a:gd name="connsiteX110" fmla="*/ 2233847 w 2400901"/>
                <a:gd name="connsiteY110" fmla="*/ 202270 h 4185185"/>
                <a:gd name="connsiteX111" fmla="*/ 2181093 w 2400901"/>
                <a:gd name="connsiteY111" fmla="*/ 175893 h 4185185"/>
                <a:gd name="connsiteX112" fmla="*/ 2145924 w 2400901"/>
                <a:gd name="connsiteY112" fmla="*/ 140723 h 4185185"/>
                <a:gd name="connsiteX113" fmla="*/ 2119547 w 2400901"/>
                <a:gd name="connsiteY113" fmla="*/ 123139 h 4185185"/>
                <a:gd name="connsiteX114" fmla="*/ 2110755 w 2400901"/>
                <a:gd name="connsiteY114" fmla="*/ 96762 h 4185185"/>
                <a:gd name="connsiteX115" fmla="*/ 2119547 w 2400901"/>
                <a:gd name="connsiteY115" fmla="*/ 70385 h 4185185"/>
                <a:gd name="connsiteX116" fmla="*/ 2242640 w 2400901"/>
                <a:gd name="connsiteY116" fmla="*/ 61593 h 4185185"/>
                <a:gd name="connsiteX117" fmla="*/ 2260224 w 2400901"/>
                <a:gd name="connsiteY117" fmla="*/ 87970 h 4185185"/>
                <a:gd name="connsiteX118" fmla="*/ 2251432 w 2400901"/>
                <a:gd name="connsiteY118" fmla="*/ 114347 h 4185185"/>
                <a:gd name="connsiteX119" fmla="*/ 2242640 w 2400901"/>
                <a:gd name="connsiteY119" fmla="*/ 87970 h 4185185"/>
                <a:gd name="connsiteX120" fmla="*/ 2251432 w 2400901"/>
                <a:gd name="connsiteY120" fmla="*/ 52800 h 4185185"/>
                <a:gd name="connsiteX121" fmla="*/ 2330563 w 2400901"/>
                <a:gd name="connsiteY121" fmla="*/ 17631 h 4185185"/>
                <a:gd name="connsiteX122" fmla="*/ 2400901 w 2400901"/>
                <a:gd name="connsiteY122" fmla="*/ 47 h 4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400901" h="4185185">
                  <a:moveTo>
                    <a:pt x="827078" y="4185185"/>
                  </a:moveTo>
                  <a:cubicBezTo>
                    <a:pt x="791177" y="4163644"/>
                    <a:pt x="779040" y="4153188"/>
                    <a:pt x="739155" y="4141223"/>
                  </a:cubicBezTo>
                  <a:cubicBezTo>
                    <a:pt x="702735" y="4130297"/>
                    <a:pt x="638274" y="4126739"/>
                    <a:pt x="607270" y="4123639"/>
                  </a:cubicBezTo>
                  <a:cubicBezTo>
                    <a:pt x="598478" y="4117777"/>
                    <a:pt x="590918" y="4109396"/>
                    <a:pt x="580893" y="4106054"/>
                  </a:cubicBezTo>
                  <a:cubicBezTo>
                    <a:pt x="563981" y="4100417"/>
                    <a:pt x="545542" y="4101129"/>
                    <a:pt x="528140" y="4097262"/>
                  </a:cubicBezTo>
                  <a:cubicBezTo>
                    <a:pt x="519093" y="4095252"/>
                    <a:pt x="510555" y="4091401"/>
                    <a:pt x="501763" y="4088470"/>
                  </a:cubicBezTo>
                  <a:cubicBezTo>
                    <a:pt x="492971" y="4082608"/>
                    <a:pt x="484838" y="4075611"/>
                    <a:pt x="475386" y="4070885"/>
                  </a:cubicBezTo>
                  <a:cubicBezTo>
                    <a:pt x="467097" y="4066740"/>
                    <a:pt x="455562" y="4068646"/>
                    <a:pt x="449009" y="4062093"/>
                  </a:cubicBezTo>
                  <a:cubicBezTo>
                    <a:pt x="434065" y="4047149"/>
                    <a:pt x="413840" y="4009339"/>
                    <a:pt x="413840" y="4009339"/>
                  </a:cubicBezTo>
                  <a:cubicBezTo>
                    <a:pt x="416771" y="3988824"/>
                    <a:pt x="411649" y="3965367"/>
                    <a:pt x="422632" y="3947793"/>
                  </a:cubicBezTo>
                  <a:cubicBezTo>
                    <a:pt x="429036" y="3937546"/>
                    <a:pt x="445717" y="3939000"/>
                    <a:pt x="457801" y="3939000"/>
                  </a:cubicBezTo>
                  <a:cubicBezTo>
                    <a:pt x="493092" y="3939000"/>
                    <a:pt x="528140" y="3944862"/>
                    <a:pt x="563309" y="3947793"/>
                  </a:cubicBezTo>
                  <a:cubicBezTo>
                    <a:pt x="572324" y="3974840"/>
                    <a:pt x="581178" y="3986861"/>
                    <a:pt x="563309" y="4018131"/>
                  </a:cubicBezTo>
                  <a:cubicBezTo>
                    <a:pt x="558066" y="4027306"/>
                    <a:pt x="545724" y="4029854"/>
                    <a:pt x="536932" y="4035716"/>
                  </a:cubicBezTo>
                  <a:cubicBezTo>
                    <a:pt x="501763" y="4029854"/>
                    <a:pt x="466229" y="4025865"/>
                    <a:pt x="431424" y="4018131"/>
                  </a:cubicBezTo>
                  <a:cubicBezTo>
                    <a:pt x="413330" y="4014110"/>
                    <a:pt x="396090" y="4006881"/>
                    <a:pt x="378670" y="4000547"/>
                  </a:cubicBezTo>
                  <a:cubicBezTo>
                    <a:pt x="263024" y="3958494"/>
                    <a:pt x="386724" y="4000300"/>
                    <a:pt x="308332" y="3974170"/>
                  </a:cubicBezTo>
                  <a:cubicBezTo>
                    <a:pt x="292080" y="3961981"/>
                    <a:pt x="259032" y="3939785"/>
                    <a:pt x="246786" y="3921416"/>
                  </a:cubicBezTo>
                  <a:cubicBezTo>
                    <a:pt x="241645" y="3913705"/>
                    <a:pt x="240924" y="3903831"/>
                    <a:pt x="237993" y="3895039"/>
                  </a:cubicBezTo>
                  <a:cubicBezTo>
                    <a:pt x="240924" y="3868662"/>
                    <a:pt x="242423" y="3842086"/>
                    <a:pt x="246786" y="3815908"/>
                  </a:cubicBezTo>
                  <a:cubicBezTo>
                    <a:pt x="248310" y="3806766"/>
                    <a:pt x="250437" y="3797242"/>
                    <a:pt x="255578" y="3789531"/>
                  </a:cubicBezTo>
                  <a:cubicBezTo>
                    <a:pt x="262475" y="3779185"/>
                    <a:pt x="273163" y="3771946"/>
                    <a:pt x="281955" y="3763154"/>
                  </a:cubicBezTo>
                  <a:cubicBezTo>
                    <a:pt x="327984" y="3648086"/>
                    <a:pt x="269609" y="3777279"/>
                    <a:pt x="325917" y="3692816"/>
                  </a:cubicBezTo>
                  <a:cubicBezTo>
                    <a:pt x="331058" y="3685105"/>
                    <a:pt x="328776" y="3673559"/>
                    <a:pt x="334709" y="3666439"/>
                  </a:cubicBezTo>
                  <a:cubicBezTo>
                    <a:pt x="344090" y="3655182"/>
                    <a:pt x="358850" y="3649712"/>
                    <a:pt x="369878" y="3640062"/>
                  </a:cubicBezTo>
                  <a:cubicBezTo>
                    <a:pt x="382355" y="3629145"/>
                    <a:pt x="392459" y="3615682"/>
                    <a:pt x="405047" y="3604893"/>
                  </a:cubicBezTo>
                  <a:cubicBezTo>
                    <a:pt x="418274" y="3593556"/>
                    <a:pt x="451810" y="3575267"/>
                    <a:pt x="466593" y="3569723"/>
                  </a:cubicBezTo>
                  <a:cubicBezTo>
                    <a:pt x="477908" y="3565480"/>
                    <a:pt x="490040" y="3563862"/>
                    <a:pt x="501763" y="3560931"/>
                  </a:cubicBezTo>
                  <a:cubicBezTo>
                    <a:pt x="507624" y="3552139"/>
                    <a:pt x="518688" y="3545100"/>
                    <a:pt x="519347" y="3534554"/>
                  </a:cubicBezTo>
                  <a:cubicBezTo>
                    <a:pt x="523189" y="3473073"/>
                    <a:pt x="523979" y="3421780"/>
                    <a:pt x="484178" y="3376293"/>
                  </a:cubicBezTo>
                  <a:cubicBezTo>
                    <a:pt x="474528" y="3365265"/>
                    <a:pt x="458744" y="3360868"/>
                    <a:pt x="449009" y="3349916"/>
                  </a:cubicBezTo>
                  <a:cubicBezTo>
                    <a:pt x="423603" y="3321334"/>
                    <a:pt x="418982" y="3291798"/>
                    <a:pt x="387463" y="3270785"/>
                  </a:cubicBezTo>
                  <a:cubicBezTo>
                    <a:pt x="379752" y="3265644"/>
                    <a:pt x="369878" y="3264924"/>
                    <a:pt x="361086" y="3261993"/>
                  </a:cubicBezTo>
                  <a:cubicBezTo>
                    <a:pt x="338982" y="3195686"/>
                    <a:pt x="368800" y="3277424"/>
                    <a:pt x="334709" y="3209239"/>
                  </a:cubicBezTo>
                  <a:cubicBezTo>
                    <a:pt x="326245" y="3192310"/>
                    <a:pt x="322756" y="3164588"/>
                    <a:pt x="317124" y="3147693"/>
                  </a:cubicBezTo>
                  <a:cubicBezTo>
                    <a:pt x="305895" y="3114006"/>
                    <a:pt x="297279" y="3099208"/>
                    <a:pt x="281955" y="3068562"/>
                  </a:cubicBezTo>
                  <a:cubicBezTo>
                    <a:pt x="271338" y="3026091"/>
                    <a:pt x="264370" y="3004892"/>
                    <a:pt x="264370" y="2954262"/>
                  </a:cubicBezTo>
                  <a:cubicBezTo>
                    <a:pt x="264370" y="2944994"/>
                    <a:pt x="270232" y="2936677"/>
                    <a:pt x="273163" y="2927885"/>
                  </a:cubicBezTo>
                  <a:cubicBezTo>
                    <a:pt x="255578" y="2916162"/>
                    <a:pt x="240031" y="2900565"/>
                    <a:pt x="220409" y="2892716"/>
                  </a:cubicBezTo>
                  <a:cubicBezTo>
                    <a:pt x="205755" y="2886854"/>
                    <a:pt x="190244" y="2882796"/>
                    <a:pt x="176447" y="2875131"/>
                  </a:cubicBezTo>
                  <a:cubicBezTo>
                    <a:pt x="96606" y="2830774"/>
                    <a:pt x="178744" y="2861242"/>
                    <a:pt x="114901" y="2839962"/>
                  </a:cubicBezTo>
                  <a:cubicBezTo>
                    <a:pt x="97316" y="2822377"/>
                    <a:pt x="73268" y="2809451"/>
                    <a:pt x="62147" y="2787208"/>
                  </a:cubicBezTo>
                  <a:cubicBezTo>
                    <a:pt x="39002" y="2740917"/>
                    <a:pt x="53831" y="2761307"/>
                    <a:pt x="18186" y="2725662"/>
                  </a:cubicBezTo>
                  <a:cubicBezTo>
                    <a:pt x="10837" y="2703616"/>
                    <a:pt x="-13059" y="2663398"/>
                    <a:pt x="9393" y="2637739"/>
                  </a:cubicBezTo>
                  <a:cubicBezTo>
                    <a:pt x="23310" y="2621834"/>
                    <a:pt x="43244" y="2612022"/>
                    <a:pt x="62147" y="2602570"/>
                  </a:cubicBezTo>
                  <a:cubicBezTo>
                    <a:pt x="101233" y="2583027"/>
                    <a:pt x="135462" y="2563478"/>
                    <a:pt x="176447" y="2549816"/>
                  </a:cubicBezTo>
                  <a:cubicBezTo>
                    <a:pt x="187911" y="2545995"/>
                    <a:pt x="199998" y="2544343"/>
                    <a:pt x="211617" y="2541023"/>
                  </a:cubicBezTo>
                  <a:cubicBezTo>
                    <a:pt x="220528" y="2538477"/>
                    <a:pt x="229201" y="2535162"/>
                    <a:pt x="237993" y="2532231"/>
                  </a:cubicBezTo>
                  <a:cubicBezTo>
                    <a:pt x="253985" y="2484258"/>
                    <a:pt x="251463" y="2519324"/>
                    <a:pt x="202824" y="2470685"/>
                  </a:cubicBezTo>
                  <a:cubicBezTo>
                    <a:pt x="195352" y="2463213"/>
                    <a:pt x="192348" y="2452127"/>
                    <a:pt x="185240" y="2444308"/>
                  </a:cubicBezTo>
                  <a:cubicBezTo>
                    <a:pt x="162936" y="2419773"/>
                    <a:pt x="138347" y="2397416"/>
                    <a:pt x="114901" y="2373970"/>
                  </a:cubicBezTo>
                  <a:cubicBezTo>
                    <a:pt x="106109" y="2365178"/>
                    <a:pt x="94921" y="2358255"/>
                    <a:pt x="88524" y="2347593"/>
                  </a:cubicBezTo>
                  <a:cubicBezTo>
                    <a:pt x="79732" y="2332939"/>
                    <a:pt x="72639" y="2317121"/>
                    <a:pt x="62147" y="2303631"/>
                  </a:cubicBezTo>
                  <a:cubicBezTo>
                    <a:pt x="51969" y="2290544"/>
                    <a:pt x="36925" y="2281725"/>
                    <a:pt x="26978" y="2268462"/>
                  </a:cubicBezTo>
                  <a:cubicBezTo>
                    <a:pt x="13939" y="2251077"/>
                    <a:pt x="7392" y="2227291"/>
                    <a:pt x="601" y="2206916"/>
                  </a:cubicBezTo>
                  <a:cubicBezTo>
                    <a:pt x="25843" y="2105945"/>
                    <a:pt x="-9454" y="2230379"/>
                    <a:pt x="26978" y="2145370"/>
                  </a:cubicBezTo>
                  <a:cubicBezTo>
                    <a:pt x="31738" y="2134263"/>
                    <a:pt x="32450" y="2121819"/>
                    <a:pt x="35770" y="2110200"/>
                  </a:cubicBezTo>
                  <a:cubicBezTo>
                    <a:pt x="38316" y="2101289"/>
                    <a:pt x="40912" y="2092342"/>
                    <a:pt x="44563" y="2083823"/>
                  </a:cubicBezTo>
                  <a:cubicBezTo>
                    <a:pt x="55094" y="2059251"/>
                    <a:pt x="64373" y="2043395"/>
                    <a:pt x="79732" y="2022277"/>
                  </a:cubicBezTo>
                  <a:cubicBezTo>
                    <a:pt x="101156" y="1992820"/>
                    <a:pt x="128220" y="1951098"/>
                    <a:pt x="158863" y="1925562"/>
                  </a:cubicBezTo>
                  <a:cubicBezTo>
                    <a:pt x="166981" y="1918797"/>
                    <a:pt x="176448" y="1913839"/>
                    <a:pt x="185240" y="1907977"/>
                  </a:cubicBezTo>
                  <a:cubicBezTo>
                    <a:pt x="199596" y="1886442"/>
                    <a:pt x="211617" y="1874817"/>
                    <a:pt x="211617" y="1846431"/>
                  </a:cubicBezTo>
                  <a:cubicBezTo>
                    <a:pt x="211617" y="1795546"/>
                    <a:pt x="203430" y="1812473"/>
                    <a:pt x="185240" y="1776093"/>
                  </a:cubicBezTo>
                  <a:cubicBezTo>
                    <a:pt x="181095" y="1767803"/>
                    <a:pt x="181588" y="1757427"/>
                    <a:pt x="176447" y="1749716"/>
                  </a:cubicBezTo>
                  <a:cubicBezTo>
                    <a:pt x="169550" y="1739370"/>
                    <a:pt x="157944" y="1732963"/>
                    <a:pt x="150070" y="1723339"/>
                  </a:cubicBezTo>
                  <a:cubicBezTo>
                    <a:pt x="131511" y="1700656"/>
                    <a:pt x="114901" y="1676446"/>
                    <a:pt x="97317" y="1653000"/>
                  </a:cubicBezTo>
                  <a:cubicBezTo>
                    <a:pt x="88525" y="1641277"/>
                    <a:pt x="77494" y="1630938"/>
                    <a:pt x="70940" y="1617831"/>
                  </a:cubicBezTo>
                  <a:cubicBezTo>
                    <a:pt x="48629" y="1573211"/>
                    <a:pt x="60625" y="1593567"/>
                    <a:pt x="35770" y="1556285"/>
                  </a:cubicBezTo>
                  <a:cubicBezTo>
                    <a:pt x="41632" y="1541631"/>
                    <a:pt x="42738" y="1524001"/>
                    <a:pt x="53355" y="1512323"/>
                  </a:cubicBezTo>
                  <a:cubicBezTo>
                    <a:pt x="73069" y="1490637"/>
                    <a:pt x="100247" y="1477154"/>
                    <a:pt x="123693" y="1459570"/>
                  </a:cubicBezTo>
                  <a:cubicBezTo>
                    <a:pt x="135416" y="1450778"/>
                    <a:pt x="150071" y="1444916"/>
                    <a:pt x="158863" y="1433193"/>
                  </a:cubicBezTo>
                  <a:cubicBezTo>
                    <a:pt x="191580" y="1389569"/>
                    <a:pt x="173047" y="1406151"/>
                    <a:pt x="211617" y="1380439"/>
                  </a:cubicBezTo>
                  <a:cubicBezTo>
                    <a:pt x="251927" y="1319974"/>
                    <a:pt x="226736" y="1321002"/>
                    <a:pt x="273163" y="1336477"/>
                  </a:cubicBezTo>
                  <a:cubicBezTo>
                    <a:pt x="312583" y="1362758"/>
                    <a:pt x="322624" y="1378432"/>
                    <a:pt x="387463" y="1336477"/>
                  </a:cubicBezTo>
                  <a:cubicBezTo>
                    <a:pt x="445232" y="1299097"/>
                    <a:pt x="438703" y="1266801"/>
                    <a:pt x="466593" y="1222177"/>
                  </a:cubicBezTo>
                  <a:cubicBezTo>
                    <a:pt x="520703" y="1135599"/>
                    <a:pt x="465406" y="1232551"/>
                    <a:pt x="519347" y="1160631"/>
                  </a:cubicBezTo>
                  <a:cubicBezTo>
                    <a:pt x="569897" y="1093231"/>
                    <a:pt x="521207" y="1139665"/>
                    <a:pt x="572101" y="1081500"/>
                  </a:cubicBezTo>
                  <a:cubicBezTo>
                    <a:pt x="583018" y="1069023"/>
                    <a:pt x="597092" y="1059417"/>
                    <a:pt x="607270" y="1046331"/>
                  </a:cubicBezTo>
                  <a:cubicBezTo>
                    <a:pt x="674155" y="960336"/>
                    <a:pt x="597388" y="1044558"/>
                    <a:pt x="651232" y="958408"/>
                  </a:cubicBezTo>
                  <a:cubicBezTo>
                    <a:pt x="657822" y="947864"/>
                    <a:pt x="668817" y="940823"/>
                    <a:pt x="677609" y="932031"/>
                  </a:cubicBezTo>
                  <a:cubicBezTo>
                    <a:pt x="683470" y="917377"/>
                    <a:pt x="688783" y="902492"/>
                    <a:pt x="695193" y="888070"/>
                  </a:cubicBezTo>
                  <a:cubicBezTo>
                    <a:pt x="700516" y="876093"/>
                    <a:pt x="708633" y="865334"/>
                    <a:pt x="712778" y="852900"/>
                  </a:cubicBezTo>
                  <a:cubicBezTo>
                    <a:pt x="720421" y="829973"/>
                    <a:pt x="723256" y="805661"/>
                    <a:pt x="730363" y="782562"/>
                  </a:cubicBezTo>
                  <a:cubicBezTo>
                    <a:pt x="735004" y="767477"/>
                    <a:pt x="742956" y="753573"/>
                    <a:pt x="747947" y="738600"/>
                  </a:cubicBezTo>
                  <a:cubicBezTo>
                    <a:pt x="766871" y="681827"/>
                    <a:pt x="743419" y="723413"/>
                    <a:pt x="774324" y="677054"/>
                  </a:cubicBezTo>
                  <a:cubicBezTo>
                    <a:pt x="791909" y="682916"/>
                    <a:pt x="809324" y="689313"/>
                    <a:pt x="827078" y="694639"/>
                  </a:cubicBezTo>
                  <a:cubicBezTo>
                    <a:pt x="872210" y="708179"/>
                    <a:pt x="856007" y="699672"/>
                    <a:pt x="906209" y="712223"/>
                  </a:cubicBezTo>
                  <a:cubicBezTo>
                    <a:pt x="915200" y="714471"/>
                    <a:pt x="923360" y="720137"/>
                    <a:pt x="932586" y="721016"/>
                  </a:cubicBezTo>
                  <a:cubicBezTo>
                    <a:pt x="985183" y="726025"/>
                    <a:pt x="1038093" y="726877"/>
                    <a:pt x="1090847" y="729808"/>
                  </a:cubicBezTo>
                  <a:cubicBezTo>
                    <a:pt x="1099639" y="735670"/>
                    <a:pt x="1106972" y="749956"/>
                    <a:pt x="1117224" y="747393"/>
                  </a:cubicBezTo>
                  <a:cubicBezTo>
                    <a:pt x="1126215" y="745145"/>
                    <a:pt x="1122253" y="729485"/>
                    <a:pt x="1126017" y="721016"/>
                  </a:cubicBezTo>
                  <a:cubicBezTo>
                    <a:pt x="1134002" y="703050"/>
                    <a:pt x="1144832" y="686410"/>
                    <a:pt x="1152393" y="668262"/>
                  </a:cubicBezTo>
                  <a:cubicBezTo>
                    <a:pt x="1167405" y="632232"/>
                    <a:pt x="1177050" y="573267"/>
                    <a:pt x="1205147" y="545170"/>
                  </a:cubicBezTo>
                  <a:cubicBezTo>
                    <a:pt x="1216870" y="533447"/>
                    <a:pt x="1227371" y="520357"/>
                    <a:pt x="1240317" y="510000"/>
                  </a:cubicBezTo>
                  <a:cubicBezTo>
                    <a:pt x="1256820" y="496798"/>
                    <a:pt x="1275240" y="486177"/>
                    <a:pt x="1293070" y="474831"/>
                  </a:cubicBezTo>
                  <a:cubicBezTo>
                    <a:pt x="1329415" y="451702"/>
                    <a:pt x="1340698" y="444302"/>
                    <a:pt x="1380993" y="430870"/>
                  </a:cubicBezTo>
                  <a:cubicBezTo>
                    <a:pt x="1422180" y="417141"/>
                    <a:pt x="1447483" y="420115"/>
                    <a:pt x="1495293" y="413285"/>
                  </a:cubicBezTo>
                  <a:cubicBezTo>
                    <a:pt x="1510087" y="411172"/>
                    <a:pt x="1524601" y="407424"/>
                    <a:pt x="1539255" y="404493"/>
                  </a:cubicBezTo>
                  <a:lnTo>
                    <a:pt x="1635970" y="413285"/>
                  </a:lnTo>
                  <a:cubicBezTo>
                    <a:pt x="1646778" y="418689"/>
                    <a:pt x="1633173" y="437962"/>
                    <a:pt x="1627178" y="448454"/>
                  </a:cubicBezTo>
                  <a:cubicBezTo>
                    <a:pt x="1608598" y="480970"/>
                    <a:pt x="1581436" y="481286"/>
                    <a:pt x="1548047" y="492416"/>
                  </a:cubicBezTo>
                  <a:cubicBezTo>
                    <a:pt x="1524601" y="483624"/>
                    <a:pt x="1496424" y="482675"/>
                    <a:pt x="1477709" y="466039"/>
                  </a:cubicBezTo>
                  <a:cubicBezTo>
                    <a:pt x="1466540" y="456111"/>
                    <a:pt x="1471374" y="436818"/>
                    <a:pt x="1468917" y="422077"/>
                  </a:cubicBezTo>
                  <a:cubicBezTo>
                    <a:pt x="1465510" y="401635"/>
                    <a:pt x="1463055" y="381046"/>
                    <a:pt x="1460124" y="360531"/>
                  </a:cubicBezTo>
                  <a:cubicBezTo>
                    <a:pt x="1463055" y="351739"/>
                    <a:pt x="1462364" y="340707"/>
                    <a:pt x="1468917" y="334154"/>
                  </a:cubicBezTo>
                  <a:cubicBezTo>
                    <a:pt x="1475470" y="327601"/>
                    <a:pt x="1486382" y="327908"/>
                    <a:pt x="1495293" y="325362"/>
                  </a:cubicBezTo>
                  <a:cubicBezTo>
                    <a:pt x="1524256" y="317087"/>
                    <a:pt x="1544218" y="313819"/>
                    <a:pt x="1574424" y="307777"/>
                  </a:cubicBezTo>
                  <a:cubicBezTo>
                    <a:pt x="1658950" y="257062"/>
                    <a:pt x="1575160" y="300031"/>
                    <a:pt x="1671140" y="272608"/>
                  </a:cubicBezTo>
                  <a:cubicBezTo>
                    <a:pt x="1761853" y="246690"/>
                    <a:pt x="1722348" y="240930"/>
                    <a:pt x="1820609" y="228647"/>
                  </a:cubicBezTo>
                  <a:cubicBezTo>
                    <a:pt x="1913177" y="217076"/>
                    <a:pt x="2238508" y="211682"/>
                    <a:pt x="2260224" y="211062"/>
                  </a:cubicBezTo>
                  <a:cubicBezTo>
                    <a:pt x="2251432" y="208131"/>
                    <a:pt x="2242136" y="206415"/>
                    <a:pt x="2233847" y="202270"/>
                  </a:cubicBezTo>
                  <a:cubicBezTo>
                    <a:pt x="2165670" y="168182"/>
                    <a:pt x="2247392" y="197992"/>
                    <a:pt x="2181093" y="175893"/>
                  </a:cubicBezTo>
                  <a:cubicBezTo>
                    <a:pt x="2169370" y="164170"/>
                    <a:pt x="2158512" y="151513"/>
                    <a:pt x="2145924" y="140723"/>
                  </a:cubicBezTo>
                  <a:cubicBezTo>
                    <a:pt x="2137901" y="133846"/>
                    <a:pt x="2126148" y="131390"/>
                    <a:pt x="2119547" y="123139"/>
                  </a:cubicBezTo>
                  <a:cubicBezTo>
                    <a:pt x="2113757" y="115902"/>
                    <a:pt x="2113686" y="105554"/>
                    <a:pt x="2110755" y="96762"/>
                  </a:cubicBezTo>
                  <a:cubicBezTo>
                    <a:pt x="2113686" y="87970"/>
                    <a:pt x="2112133" y="75946"/>
                    <a:pt x="2119547" y="70385"/>
                  </a:cubicBezTo>
                  <a:cubicBezTo>
                    <a:pt x="2175518" y="28407"/>
                    <a:pt x="2183709" y="44755"/>
                    <a:pt x="2242640" y="61593"/>
                  </a:cubicBezTo>
                  <a:cubicBezTo>
                    <a:pt x="2248501" y="70385"/>
                    <a:pt x="2258487" y="77547"/>
                    <a:pt x="2260224" y="87970"/>
                  </a:cubicBezTo>
                  <a:cubicBezTo>
                    <a:pt x="2261748" y="97112"/>
                    <a:pt x="2260700" y="114347"/>
                    <a:pt x="2251432" y="114347"/>
                  </a:cubicBezTo>
                  <a:cubicBezTo>
                    <a:pt x="2242164" y="114347"/>
                    <a:pt x="2245571" y="96762"/>
                    <a:pt x="2242640" y="87970"/>
                  </a:cubicBezTo>
                  <a:cubicBezTo>
                    <a:pt x="2245571" y="76247"/>
                    <a:pt x="2243568" y="61975"/>
                    <a:pt x="2251432" y="52800"/>
                  </a:cubicBezTo>
                  <a:cubicBezTo>
                    <a:pt x="2274458" y="25935"/>
                    <a:pt x="2300945" y="26516"/>
                    <a:pt x="2330563" y="17631"/>
                  </a:cubicBezTo>
                  <a:cubicBezTo>
                    <a:pt x="2395357" y="-1806"/>
                    <a:pt x="2362732" y="47"/>
                    <a:pt x="2400901" y="4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6116625" y="1268760"/>
              <a:ext cx="1968577" cy="2814569"/>
            </a:xfrm>
            <a:custGeom>
              <a:avLst/>
              <a:gdLst>
                <a:gd name="connsiteX0" fmla="*/ 643017 w 2208048"/>
                <a:gd name="connsiteY0" fmla="*/ 0 h 3974123"/>
                <a:gd name="connsiteX1" fmla="*/ 634225 w 2208048"/>
                <a:gd name="connsiteY1" fmla="*/ 61546 h 3974123"/>
                <a:gd name="connsiteX2" fmla="*/ 625433 w 2208048"/>
                <a:gd name="connsiteY2" fmla="*/ 87923 h 3974123"/>
                <a:gd name="connsiteX3" fmla="*/ 599056 w 2208048"/>
                <a:gd name="connsiteY3" fmla="*/ 105508 h 3974123"/>
                <a:gd name="connsiteX4" fmla="*/ 546302 w 2208048"/>
                <a:gd name="connsiteY4" fmla="*/ 140677 h 3974123"/>
                <a:gd name="connsiteX5" fmla="*/ 528717 w 2208048"/>
                <a:gd name="connsiteY5" fmla="*/ 167054 h 3974123"/>
                <a:gd name="connsiteX6" fmla="*/ 511133 w 2208048"/>
                <a:gd name="connsiteY6" fmla="*/ 219808 h 3974123"/>
                <a:gd name="connsiteX7" fmla="*/ 546302 w 2208048"/>
                <a:gd name="connsiteY7" fmla="*/ 325316 h 3974123"/>
                <a:gd name="connsiteX8" fmla="*/ 572679 w 2208048"/>
                <a:gd name="connsiteY8" fmla="*/ 316523 h 3974123"/>
                <a:gd name="connsiteX9" fmla="*/ 555094 w 2208048"/>
                <a:gd name="connsiteY9" fmla="*/ 281354 h 3974123"/>
                <a:gd name="connsiteX10" fmla="*/ 528717 w 2208048"/>
                <a:gd name="connsiteY10" fmla="*/ 272562 h 3974123"/>
                <a:gd name="connsiteX11" fmla="*/ 484756 w 2208048"/>
                <a:gd name="connsiteY11" fmla="*/ 263769 h 3974123"/>
                <a:gd name="connsiteX12" fmla="*/ 449586 w 2208048"/>
                <a:gd name="connsiteY12" fmla="*/ 254977 h 3974123"/>
                <a:gd name="connsiteX13" fmla="*/ 396833 w 2208048"/>
                <a:gd name="connsiteY13" fmla="*/ 263769 h 3974123"/>
                <a:gd name="connsiteX14" fmla="*/ 352871 w 2208048"/>
                <a:gd name="connsiteY14" fmla="*/ 307731 h 3974123"/>
                <a:gd name="connsiteX15" fmla="*/ 335286 w 2208048"/>
                <a:gd name="connsiteY15" fmla="*/ 342900 h 3974123"/>
                <a:gd name="connsiteX16" fmla="*/ 326494 w 2208048"/>
                <a:gd name="connsiteY16" fmla="*/ 378069 h 3974123"/>
                <a:gd name="connsiteX17" fmla="*/ 326494 w 2208048"/>
                <a:gd name="connsiteY17" fmla="*/ 474785 h 3974123"/>
                <a:gd name="connsiteX18" fmla="*/ 352871 w 2208048"/>
                <a:gd name="connsiteY18" fmla="*/ 501162 h 3974123"/>
                <a:gd name="connsiteX19" fmla="*/ 423210 w 2208048"/>
                <a:gd name="connsiteY19" fmla="*/ 518746 h 3974123"/>
                <a:gd name="connsiteX20" fmla="*/ 467171 w 2208048"/>
                <a:gd name="connsiteY20" fmla="*/ 509954 h 3974123"/>
                <a:gd name="connsiteX21" fmla="*/ 458379 w 2208048"/>
                <a:gd name="connsiteY21" fmla="*/ 483577 h 3974123"/>
                <a:gd name="connsiteX22" fmla="*/ 432002 w 2208048"/>
                <a:gd name="connsiteY22" fmla="*/ 474785 h 3974123"/>
                <a:gd name="connsiteX23" fmla="*/ 291325 w 2208048"/>
                <a:gd name="connsiteY23" fmla="*/ 483577 h 3974123"/>
                <a:gd name="connsiteX24" fmla="*/ 264948 w 2208048"/>
                <a:gd name="connsiteY24" fmla="*/ 492369 h 3974123"/>
                <a:gd name="connsiteX25" fmla="*/ 247363 w 2208048"/>
                <a:gd name="connsiteY25" fmla="*/ 518746 h 3974123"/>
                <a:gd name="connsiteX26" fmla="*/ 220986 w 2208048"/>
                <a:gd name="connsiteY26" fmla="*/ 545123 h 3974123"/>
                <a:gd name="connsiteX27" fmla="*/ 229779 w 2208048"/>
                <a:gd name="connsiteY27" fmla="*/ 650631 h 3974123"/>
                <a:gd name="connsiteX28" fmla="*/ 256156 w 2208048"/>
                <a:gd name="connsiteY28" fmla="*/ 677008 h 3974123"/>
                <a:gd name="connsiteX29" fmla="*/ 273740 w 2208048"/>
                <a:gd name="connsiteY29" fmla="*/ 703385 h 3974123"/>
                <a:gd name="connsiteX30" fmla="*/ 300117 w 2208048"/>
                <a:gd name="connsiteY30" fmla="*/ 729762 h 3974123"/>
                <a:gd name="connsiteX31" fmla="*/ 326494 w 2208048"/>
                <a:gd name="connsiteY31" fmla="*/ 764931 h 3974123"/>
                <a:gd name="connsiteX32" fmla="*/ 352871 w 2208048"/>
                <a:gd name="connsiteY32" fmla="*/ 782516 h 3974123"/>
                <a:gd name="connsiteX33" fmla="*/ 379248 w 2208048"/>
                <a:gd name="connsiteY33" fmla="*/ 835269 h 3974123"/>
                <a:gd name="connsiteX34" fmla="*/ 370456 w 2208048"/>
                <a:gd name="connsiteY34" fmla="*/ 879231 h 3974123"/>
                <a:gd name="connsiteX35" fmla="*/ 264948 w 2208048"/>
                <a:gd name="connsiteY35" fmla="*/ 923193 h 3974123"/>
                <a:gd name="connsiteX36" fmla="*/ 177025 w 2208048"/>
                <a:gd name="connsiteY36" fmla="*/ 931985 h 3974123"/>
                <a:gd name="connsiteX37" fmla="*/ 141856 w 2208048"/>
                <a:gd name="connsiteY37" fmla="*/ 940777 h 3974123"/>
                <a:gd name="connsiteX38" fmla="*/ 89102 w 2208048"/>
                <a:gd name="connsiteY38" fmla="*/ 975946 h 3974123"/>
                <a:gd name="connsiteX39" fmla="*/ 80310 w 2208048"/>
                <a:gd name="connsiteY39" fmla="*/ 1002323 h 3974123"/>
                <a:gd name="connsiteX40" fmla="*/ 141856 w 2208048"/>
                <a:gd name="connsiteY40" fmla="*/ 1134208 h 3974123"/>
                <a:gd name="connsiteX41" fmla="*/ 194610 w 2208048"/>
                <a:gd name="connsiteY41" fmla="*/ 1169377 h 3974123"/>
                <a:gd name="connsiteX42" fmla="*/ 168233 w 2208048"/>
                <a:gd name="connsiteY42" fmla="*/ 1186962 h 3974123"/>
                <a:gd name="connsiteX43" fmla="*/ 106686 w 2208048"/>
                <a:gd name="connsiteY43" fmla="*/ 1204546 h 3974123"/>
                <a:gd name="connsiteX44" fmla="*/ 18763 w 2208048"/>
                <a:gd name="connsiteY44" fmla="*/ 1222131 h 3974123"/>
                <a:gd name="connsiteX45" fmla="*/ 1179 w 2208048"/>
                <a:gd name="connsiteY45" fmla="*/ 1274885 h 3974123"/>
                <a:gd name="connsiteX46" fmla="*/ 9971 w 2208048"/>
                <a:gd name="connsiteY46" fmla="*/ 1301262 h 3974123"/>
                <a:gd name="connsiteX47" fmla="*/ 27556 w 2208048"/>
                <a:gd name="connsiteY47" fmla="*/ 1327639 h 3974123"/>
                <a:gd name="connsiteX48" fmla="*/ 185817 w 2208048"/>
                <a:gd name="connsiteY48" fmla="*/ 1371600 h 3974123"/>
                <a:gd name="connsiteX49" fmla="*/ 264948 w 2208048"/>
                <a:gd name="connsiteY49" fmla="*/ 1441939 h 3974123"/>
                <a:gd name="connsiteX50" fmla="*/ 282533 w 2208048"/>
                <a:gd name="connsiteY50" fmla="*/ 1468316 h 3974123"/>
                <a:gd name="connsiteX51" fmla="*/ 308910 w 2208048"/>
                <a:gd name="connsiteY51" fmla="*/ 1494693 h 3974123"/>
                <a:gd name="connsiteX52" fmla="*/ 326494 w 2208048"/>
                <a:gd name="connsiteY52" fmla="*/ 1582616 h 3974123"/>
                <a:gd name="connsiteX53" fmla="*/ 335286 w 2208048"/>
                <a:gd name="connsiteY53" fmla="*/ 1617785 h 3974123"/>
                <a:gd name="connsiteX54" fmla="*/ 352871 w 2208048"/>
                <a:gd name="connsiteY54" fmla="*/ 1670539 h 3974123"/>
                <a:gd name="connsiteX55" fmla="*/ 361663 w 2208048"/>
                <a:gd name="connsiteY55" fmla="*/ 1732085 h 3974123"/>
                <a:gd name="connsiteX56" fmla="*/ 344079 w 2208048"/>
                <a:gd name="connsiteY56" fmla="*/ 1811216 h 3974123"/>
                <a:gd name="connsiteX57" fmla="*/ 344079 w 2208048"/>
                <a:gd name="connsiteY57" fmla="*/ 2136531 h 3974123"/>
                <a:gd name="connsiteX58" fmla="*/ 361663 w 2208048"/>
                <a:gd name="connsiteY58" fmla="*/ 2162908 h 3974123"/>
                <a:gd name="connsiteX59" fmla="*/ 519925 w 2208048"/>
                <a:gd name="connsiteY59" fmla="*/ 2154116 h 3974123"/>
                <a:gd name="connsiteX60" fmla="*/ 493548 w 2208048"/>
                <a:gd name="connsiteY60" fmla="*/ 2127739 h 3974123"/>
                <a:gd name="connsiteX61" fmla="*/ 440794 w 2208048"/>
                <a:gd name="connsiteY61" fmla="*/ 2136531 h 3974123"/>
                <a:gd name="connsiteX62" fmla="*/ 414417 w 2208048"/>
                <a:gd name="connsiteY62" fmla="*/ 2154116 h 3974123"/>
                <a:gd name="connsiteX63" fmla="*/ 405625 w 2208048"/>
                <a:gd name="connsiteY63" fmla="*/ 2180493 h 3974123"/>
                <a:gd name="connsiteX64" fmla="*/ 379248 w 2208048"/>
                <a:gd name="connsiteY64" fmla="*/ 2215662 h 3974123"/>
                <a:gd name="connsiteX65" fmla="*/ 379248 w 2208048"/>
                <a:gd name="connsiteY65" fmla="*/ 2391508 h 3974123"/>
                <a:gd name="connsiteX66" fmla="*/ 449586 w 2208048"/>
                <a:gd name="connsiteY66" fmla="*/ 2453054 h 3974123"/>
                <a:gd name="connsiteX67" fmla="*/ 502340 w 2208048"/>
                <a:gd name="connsiteY67" fmla="*/ 2505808 h 3974123"/>
                <a:gd name="connsiteX68" fmla="*/ 555094 w 2208048"/>
                <a:gd name="connsiteY68" fmla="*/ 2549769 h 3974123"/>
                <a:gd name="connsiteX69" fmla="*/ 616640 w 2208048"/>
                <a:gd name="connsiteY69" fmla="*/ 2567354 h 3974123"/>
                <a:gd name="connsiteX70" fmla="*/ 686979 w 2208048"/>
                <a:gd name="connsiteY70" fmla="*/ 2628900 h 3974123"/>
                <a:gd name="connsiteX71" fmla="*/ 695771 w 2208048"/>
                <a:gd name="connsiteY71" fmla="*/ 2664069 h 3974123"/>
                <a:gd name="connsiteX72" fmla="*/ 713356 w 2208048"/>
                <a:gd name="connsiteY72" fmla="*/ 2690446 h 3974123"/>
                <a:gd name="connsiteX73" fmla="*/ 722148 w 2208048"/>
                <a:gd name="connsiteY73" fmla="*/ 2734408 h 3974123"/>
                <a:gd name="connsiteX74" fmla="*/ 686979 w 2208048"/>
                <a:gd name="connsiteY74" fmla="*/ 2927839 h 3974123"/>
                <a:gd name="connsiteX75" fmla="*/ 625433 w 2208048"/>
                <a:gd name="connsiteY75" fmla="*/ 2936631 h 3974123"/>
                <a:gd name="connsiteX76" fmla="*/ 607848 w 2208048"/>
                <a:gd name="connsiteY76" fmla="*/ 2910254 h 3974123"/>
                <a:gd name="connsiteX77" fmla="*/ 634225 w 2208048"/>
                <a:gd name="connsiteY77" fmla="*/ 2883877 h 3974123"/>
                <a:gd name="connsiteX78" fmla="*/ 660602 w 2208048"/>
                <a:gd name="connsiteY78" fmla="*/ 2875085 h 3974123"/>
                <a:gd name="connsiteX79" fmla="*/ 730940 w 2208048"/>
                <a:gd name="connsiteY79" fmla="*/ 2848708 h 3974123"/>
                <a:gd name="connsiteX80" fmla="*/ 845240 w 2208048"/>
                <a:gd name="connsiteY80" fmla="*/ 2883877 h 3974123"/>
                <a:gd name="connsiteX81" fmla="*/ 854033 w 2208048"/>
                <a:gd name="connsiteY81" fmla="*/ 2910254 h 3974123"/>
                <a:gd name="connsiteX82" fmla="*/ 836448 w 2208048"/>
                <a:gd name="connsiteY82" fmla="*/ 3235569 h 3974123"/>
                <a:gd name="connsiteX83" fmla="*/ 827656 w 2208048"/>
                <a:gd name="connsiteY83" fmla="*/ 3261946 h 3974123"/>
                <a:gd name="connsiteX84" fmla="*/ 845240 w 2208048"/>
                <a:gd name="connsiteY84" fmla="*/ 3385039 h 3974123"/>
                <a:gd name="connsiteX85" fmla="*/ 854033 w 2208048"/>
                <a:gd name="connsiteY85" fmla="*/ 3411416 h 3974123"/>
                <a:gd name="connsiteX86" fmla="*/ 880410 w 2208048"/>
                <a:gd name="connsiteY86" fmla="*/ 3437793 h 3974123"/>
                <a:gd name="connsiteX87" fmla="*/ 906786 w 2208048"/>
                <a:gd name="connsiteY87" fmla="*/ 3481754 h 3974123"/>
                <a:gd name="connsiteX88" fmla="*/ 977125 w 2208048"/>
                <a:gd name="connsiteY88" fmla="*/ 3534508 h 3974123"/>
                <a:gd name="connsiteX89" fmla="*/ 1012294 w 2208048"/>
                <a:gd name="connsiteY89" fmla="*/ 3543300 h 3974123"/>
                <a:gd name="connsiteX90" fmla="*/ 1073840 w 2208048"/>
                <a:gd name="connsiteY90" fmla="*/ 3534508 h 3974123"/>
                <a:gd name="connsiteX91" fmla="*/ 1109010 w 2208048"/>
                <a:gd name="connsiteY91" fmla="*/ 3525716 h 3974123"/>
                <a:gd name="connsiteX92" fmla="*/ 1135386 w 2208048"/>
                <a:gd name="connsiteY92" fmla="*/ 3516923 h 3974123"/>
                <a:gd name="connsiteX93" fmla="*/ 1276063 w 2208048"/>
                <a:gd name="connsiteY93" fmla="*/ 3490546 h 3974123"/>
                <a:gd name="connsiteX94" fmla="*/ 1416740 w 2208048"/>
                <a:gd name="connsiteY94" fmla="*/ 3499339 h 3974123"/>
                <a:gd name="connsiteX95" fmla="*/ 1434325 w 2208048"/>
                <a:gd name="connsiteY95" fmla="*/ 3525716 h 3974123"/>
                <a:gd name="connsiteX96" fmla="*/ 1504663 w 2208048"/>
                <a:gd name="connsiteY96" fmla="*/ 3578469 h 3974123"/>
                <a:gd name="connsiteX97" fmla="*/ 1539833 w 2208048"/>
                <a:gd name="connsiteY97" fmla="*/ 3604846 h 3974123"/>
                <a:gd name="connsiteX98" fmla="*/ 1575002 w 2208048"/>
                <a:gd name="connsiteY98" fmla="*/ 3692769 h 3974123"/>
                <a:gd name="connsiteX99" fmla="*/ 1583794 w 2208048"/>
                <a:gd name="connsiteY99" fmla="*/ 3719146 h 3974123"/>
                <a:gd name="connsiteX100" fmla="*/ 1575002 w 2208048"/>
                <a:gd name="connsiteY100" fmla="*/ 3754316 h 3974123"/>
                <a:gd name="connsiteX101" fmla="*/ 1495871 w 2208048"/>
                <a:gd name="connsiteY101" fmla="*/ 3789485 h 3974123"/>
                <a:gd name="connsiteX102" fmla="*/ 1469494 w 2208048"/>
                <a:gd name="connsiteY102" fmla="*/ 3807069 h 3974123"/>
                <a:gd name="connsiteX103" fmla="*/ 1451910 w 2208048"/>
                <a:gd name="connsiteY103" fmla="*/ 3833446 h 3974123"/>
                <a:gd name="connsiteX104" fmla="*/ 1443117 w 2208048"/>
                <a:gd name="connsiteY104" fmla="*/ 3868616 h 3974123"/>
                <a:gd name="connsiteX105" fmla="*/ 1478286 w 2208048"/>
                <a:gd name="connsiteY105" fmla="*/ 3921369 h 3974123"/>
                <a:gd name="connsiteX106" fmla="*/ 1671717 w 2208048"/>
                <a:gd name="connsiteY106" fmla="*/ 3947746 h 3974123"/>
                <a:gd name="connsiteX107" fmla="*/ 1786017 w 2208048"/>
                <a:gd name="connsiteY107" fmla="*/ 3921369 h 3974123"/>
                <a:gd name="connsiteX108" fmla="*/ 1873940 w 2208048"/>
                <a:gd name="connsiteY108" fmla="*/ 3930162 h 3974123"/>
                <a:gd name="connsiteX109" fmla="*/ 1882733 w 2208048"/>
                <a:gd name="connsiteY109" fmla="*/ 3851031 h 3974123"/>
                <a:gd name="connsiteX110" fmla="*/ 1812394 w 2208048"/>
                <a:gd name="connsiteY110" fmla="*/ 3815862 h 3974123"/>
                <a:gd name="connsiteX111" fmla="*/ 1689302 w 2208048"/>
                <a:gd name="connsiteY111" fmla="*/ 3824654 h 3974123"/>
                <a:gd name="connsiteX112" fmla="*/ 1680510 w 2208048"/>
                <a:gd name="connsiteY112" fmla="*/ 3851031 h 3974123"/>
                <a:gd name="connsiteX113" fmla="*/ 1715679 w 2208048"/>
                <a:gd name="connsiteY113" fmla="*/ 3903785 h 3974123"/>
                <a:gd name="connsiteX114" fmla="*/ 1742056 w 2208048"/>
                <a:gd name="connsiteY114" fmla="*/ 3921369 h 3974123"/>
                <a:gd name="connsiteX115" fmla="*/ 1786017 w 2208048"/>
                <a:gd name="connsiteY115" fmla="*/ 3930162 h 3974123"/>
                <a:gd name="connsiteX116" fmla="*/ 1961863 w 2208048"/>
                <a:gd name="connsiteY116" fmla="*/ 3947746 h 3974123"/>
                <a:gd name="connsiteX117" fmla="*/ 1988240 w 2208048"/>
                <a:gd name="connsiteY117" fmla="*/ 3956539 h 3974123"/>
                <a:gd name="connsiteX118" fmla="*/ 2084956 w 2208048"/>
                <a:gd name="connsiteY118" fmla="*/ 3974123 h 3974123"/>
                <a:gd name="connsiteX119" fmla="*/ 2208048 w 2208048"/>
                <a:gd name="connsiteY119" fmla="*/ 3965331 h 397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208048" h="3974123">
                  <a:moveTo>
                    <a:pt x="643017" y="0"/>
                  </a:moveTo>
                  <a:cubicBezTo>
                    <a:pt x="640086" y="20515"/>
                    <a:pt x="638289" y="41225"/>
                    <a:pt x="634225" y="61546"/>
                  </a:cubicBezTo>
                  <a:cubicBezTo>
                    <a:pt x="632407" y="70634"/>
                    <a:pt x="631223" y="80686"/>
                    <a:pt x="625433" y="87923"/>
                  </a:cubicBezTo>
                  <a:cubicBezTo>
                    <a:pt x="618832" y="96175"/>
                    <a:pt x="607174" y="98743"/>
                    <a:pt x="599056" y="105508"/>
                  </a:cubicBezTo>
                  <a:cubicBezTo>
                    <a:pt x="555150" y="142097"/>
                    <a:pt x="592656" y="125226"/>
                    <a:pt x="546302" y="140677"/>
                  </a:cubicBezTo>
                  <a:cubicBezTo>
                    <a:pt x="540440" y="149469"/>
                    <a:pt x="533009" y="157398"/>
                    <a:pt x="528717" y="167054"/>
                  </a:cubicBezTo>
                  <a:cubicBezTo>
                    <a:pt x="521189" y="183992"/>
                    <a:pt x="511133" y="219808"/>
                    <a:pt x="511133" y="219808"/>
                  </a:cubicBezTo>
                  <a:cubicBezTo>
                    <a:pt x="513765" y="246127"/>
                    <a:pt x="498005" y="317267"/>
                    <a:pt x="546302" y="325316"/>
                  </a:cubicBezTo>
                  <a:cubicBezTo>
                    <a:pt x="555444" y="326840"/>
                    <a:pt x="563887" y="319454"/>
                    <a:pt x="572679" y="316523"/>
                  </a:cubicBezTo>
                  <a:cubicBezTo>
                    <a:pt x="566817" y="304800"/>
                    <a:pt x="564362" y="290622"/>
                    <a:pt x="555094" y="281354"/>
                  </a:cubicBezTo>
                  <a:cubicBezTo>
                    <a:pt x="548541" y="274801"/>
                    <a:pt x="537708" y="274810"/>
                    <a:pt x="528717" y="272562"/>
                  </a:cubicBezTo>
                  <a:cubicBezTo>
                    <a:pt x="514219" y="268937"/>
                    <a:pt x="499344" y="267011"/>
                    <a:pt x="484756" y="263769"/>
                  </a:cubicBezTo>
                  <a:cubicBezTo>
                    <a:pt x="472960" y="261148"/>
                    <a:pt x="461309" y="257908"/>
                    <a:pt x="449586" y="254977"/>
                  </a:cubicBezTo>
                  <a:cubicBezTo>
                    <a:pt x="432002" y="257908"/>
                    <a:pt x="413745" y="258132"/>
                    <a:pt x="396833" y="263769"/>
                  </a:cubicBezTo>
                  <a:cubicBezTo>
                    <a:pt x="374077" y="271354"/>
                    <a:pt x="363904" y="288423"/>
                    <a:pt x="352871" y="307731"/>
                  </a:cubicBezTo>
                  <a:cubicBezTo>
                    <a:pt x="346368" y="319111"/>
                    <a:pt x="341148" y="331177"/>
                    <a:pt x="335286" y="342900"/>
                  </a:cubicBezTo>
                  <a:cubicBezTo>
                    <a:pt x="332355" y="354623"/>
                    <a:pt x="329115" y="366273"/>
                    <a:pt x="326494" y="378069"/>
                  </a:cubicBezTo>
                  <a:cubicBezTo>
                    <a:pt x="318534" y="413888"/>
                    <a:pt x="310082" y="437857"/>
                    <a:pt x="326494" y="474785"/>
                  </a:cubicBezTo>
                  <a:cubicBezTo>
                    <a:pt x="331544" y="486148"/>
                    <a:pt x="341551" y="496017"/>
                    <a:pt x="352871" y="501162"/>
                  </a:cubicBezTo>
                  <a:cubicBezTo>
                    <a:pt x="374873" y="511163"/>
                    <a:pt x="423210" y="518746"/>
                    <a:pt x="423210" y="518746"/>
                  </a:cubicBezTo>
                  <a:cubicBezTo>
                    <a:pt x="437864" y="515815"/>
                    <a:pt x="456604" y="520521"/>
                    <a:pt x="467171" y="509954"/>
                  </a:cubicBezTo>
                  <a:cubicBezTo>
                    <a:pt x="473724" y="503401"/>
                    <a:pt x="464932" y="490130"/>
                    <a:pt x="458379" y="483577"/>
                  </a:cubicBezTo>
                  <a:cubicBezTo>
                    <a:pt x="451826" y="477024"/>
                    <a:pt x="440794" y="477716"/>
                    <a:pt x="432002" y="474785"/>
                  </a:cubicBezTo>
                  <a:cubicBezTo>
                    <a:pt x="385110" y="477716"/>
                    <a:pt x="338051" y="478659"/>
                    <a:pt x="291325" y="483577"/>
                  </a:cubicBezTo>
                  <a:cubicBezTo>
                    <a:pt x="282108" y="484547"/>
                    <a:pt x="272185" y="486579"/>
                    <a:pt x="264948" y="492369"/>
                  </a:cubicBezTo>
                  <a:cubicBezTo>
                    <a:pt x="256696" y="498970"/>
                    <a:pt x="254128" y="510628"/>
                    <a:pt x="247363" y="518746"/>
                  </a:cubicBezTo>
                  <a:cubicBezTo>
                    <a:pt x="239403" y="528298"/>
                    <a:pt x="229778" y="536331"/>
                    <a:pt x="220986" y="545123"/>
                  </a:cubicBezTo>
                  <a:cubicBezTo>
                    <a:pt x="223917" y="580292"/>
                    <a:pt x="220686" y="616531"/>
                    <a:pt x="229779" y="650631"/>
                  </a:cubicBezTo>
                  <a:cubicBezTo>
                    <a:pt x="232983" y="662645"/>
                    <a:pt x="248196" y="667456"/>
                    <a:pt x="256156" y="677008"/>
                  </a:cubicBezTo>
                  <a:cubicBezTo>
                    <a:pt x="262921" y="685126"/>
                    <a:pt x="266975" y="695267"/>
                    <a:pt x="273740" y="703385"/>
                  </a:cubicBezTo>
                  <a:cubicBezTo>
                    <a:pt x="281700" y="712937"/>
                    <a:pt x="292025" y="720321"/>
                    <a:pt x="300117" y="729762"/>
                  </a:cubicBezTo>
                  <a:cubicBezTo>
                    <a:pt x="309654" y="740888"/>
                    <a:pt x="316132" y="754569"/>
                    <a:pt x="326494" y="764931"/>
                  </a:cubicBezTo>
                  <a:cubicBezTo>
                    <a:pt x="333966" y="772403"/>
                    <a:pt x="344079" y="776654"/>
                    <a:pt x="352871" y="782516"/>
                  </a:cubicBezTo>
                  <a:cubicBezTo>
                    <a:pt x="361762" y="795852"/>
                    <a:pt x="379248" y="817068"/>
                    <a:pt x="379248" y="835269"/>
                  </a:cubicBezTo>
                  <a:cubicBezTo>
                    <a:pt x="379248" y="850213"/>
                    <a:pt x="379631" y="867435"/>
                    <a:pt x="370456" y="879231"/>
                  </a:cubicBezTo>
                  <a:cubicBezTo>
                    <a:pt x="342049" y="915755"/>
                    <a:pt x="305499" y="918124"/>
                    <a:pt x="264948" y="923193"/>
                  </a:cubicBezTo>
                  <a:cubicBezTo>
                    <a:pt x="235722" y="926846"/>
                    <a:pt x="206333" y="929054"/>
                    <a:pt x="177025" y="931985"/>
                  </a:cubicBezTo>
                  <a:cubicBezTo>
                    <a:pt x="165302" y="934916"/>
                    <a:pt x="152664" y="935373"/>
                    <a:pt x="141856" y="940777"/>
                  </a:cubicBezTo>
                  <a:cubicBezTo>
                    <a:pt x="122953" y="950228"/>
                    <a:pt x="89102" y="975946"/>
                    <a:pt x="89102" y="975946"/>
                  </a:cubicBezTo>
                  <a:cubicBezTo>
                    <a:pt x="86171" y="984738"/>
                    <a:pt x="80310" y="993055"/>
                    <a:pt x="80310" y="1002323"/>
                  </a:cubicBezTo>
                  <a:cubicBezTo>
                    <a:pt x="80310" y="1073036"/>
                    <a:pt x="81148" y="1093736"/>
                    <a:pt x="141856" y="1134208"/>
                  </a:cubicBezTo>
                  <a:lnTo>
                    <a:pt x="194610" y="1169377"/>
                  </a:lnTo>
                  <a:cubicBezTo>
                    <a:pt x="185818" y="1175239"/>
                    <a:pt x="177685" y="1182236"/>
                    <a:pt x="168233" y="1186962"/>
                  </a:cubicBezTo>
                  <a:cubicBezTo>
                    <a:pt x="157060" y="1192549"/>
                    <a:pt x="116076" y="1202668"/>
                    <a:pt x="106686" y="1204546"/>
                  </a:cubicBezTo>
                  <a:cubicBezTo>
                    <a:pt x="-1103" y="1226104"/>
                    <a:pt x="100455" y="1201709"/>
                    <a:pt x="18763" y="1222131"/>
                  </a:cubicBezTo>
                  <a:cubicBezTo>
                    <a:pt x="12902" y="1239716"/>
                    <a:pt x="-4682" y="1257300"/>
                    <a:pt x="1179" y="1274885"/>
                  </a:cubicBezTo>
                  <a:cubicBezTo>
                    <a:pt x="4110" y="1283677"/>
                    <a:pt x="5826" y="1292973"/>
                    <a:pt x="9971" y="1301262"/>
                  </a:cubicBezTo>
                  <a:cubicBezTo>
                    <a:pt x="14697" y="1310714"/>
                    <a:pt x="19603" y="1320681"/>
                    <a:pt x="27556" y="1327639"/>
                  </a:cubicBezTo>
                  <a:cubicBezTo>
                    <a:pt x="88064" y="1380583"/>
                    <a:pt x="95334" y="1364060"/>
                    <a:pt x="185817" y="1371600"/>
                  </a:cubicBezTo>
                  <a:cubicBezTo>
                    <a:pt x="246043" y="1431826"/>
                    <a:pt x="217879" y="1410559"/>
                    <a:pt x="264948" y="1441939"/>
                  </a:cubicBezTo>
                  <a:cubicBezTo>
                    <a:pt x="270810" y="1450731"/>
                    <a:pt x="275768" y="1460198"/>
                    <a:pt x="282533" y="1468316"/>
                  </a:cubicBezTo>
                  <a:cubicBezTo>
                    <a:pt x="290493" y="1477868"/>
                    <a:pt x="304446" y="1483088"/>
                    <a:pt x="308910" y="1494693"/>
                  </a:cubicBezTo>
                  <a:cubicBezTo>
                    <a:pt x="319639" y="1522589"/>
                    <a:pt x="319245" y="1553620"/>
                    <a:pt x="326494" y="1582616"/>
                  </a:cubicBezTo>
                  <a:cubicBezTo>
                    <a:pt x="329425" y="1594339"/>
                    <a:pt x="331814" y="1606211"/>
                    <a:pt x="335286" y="1617785"/>
                  </a:cubicBezTo>
                  <a:cubicBezTo>
                    <a:pt x="340612" y="1635539"/>
                    <a:pt x="352871" y="1670539"/>
                    <a:pt x="352871" y="1670539"/>
                  </a:cubicBezTo>
                  <a:cubicBezTo>
                    <a:pt x="355802" y="1691054"/>
                    <a:pt x="361663" y="1711361"/>
                    <a:pt x="361663" y="1732085"/>
                  </a:cubicBezTo>
                  <a:cubicBezTo>
                    <a:pt x="361663" y="1763033"/>
                    <a:pt x="353145" y="1784016"/>
                    <a:pt x="344079" y="1811216"/>
                  </a:cubicBezTo>
                  <a:cubicBezTo>
                    <a:pt x="327358" y="1944970"/>
                    <a:pt x="325037" y="1933413"/>
                    <a:pt x="344079" y="2136531"/>
                  </a:cubicBezTo>
                  <a:cubicBezTo>
                    <a:pt x="345065" y="2147052"/>
                    <a:pt x="355802" y="2154116"/>
                    <a:pt x="361663" y="2162908"/>
                  </a:cubicBezTo>
                  <a:cubicBezTo>
                    <a:pt x="414417" y="2159977"/>
                    <a:pt x="468874" y="2167730"/>
                    <a:pt x="519925" y="2154116"/>
                  </a:cubicBezTo>
                  <a:cubicBezTo>
                    <a:pt x="531939" y="2150912"/>
                    <a:pt x="505686" y="2130436"/>
                    <a:pt x="493548" y="2127739"/>
                  </a:cubicBezTo>
                  <a:cubicBezTo>
                    <a:pt x="476145" y="2123872"/>
                    <a:pt x="458379" y="2133600"/>
                    <a:pt x="440794" y="2136531"/>
                  </a:cubicBezTo>
                  <a:cubicBezTo>
                    <a:pt x="432002" y="2142393"/>
                    <a:pt x="421018" y="2145864"/>
                    <a:pt x="414417" y="2154116"/>
                  </a:cubicBezTo>
                  <a:cubicBezTo>
                    <a:pt x="408627" y="2161353"/>
                    <a:pt x="410223" y="2172446"/>
                    <a:pt x="405625" y="2180493"/>
                  </a:cubicBezTo>
                  <a:cubicBezTo>
                    <a:pt x="398355" y="2193216"/>
                    <a:pt x="388040" y="2203939"/>
                    <a:pt x="379248" y="2215662"/>
                  </a:cubicBezTo>
                  <a:cubicBezTo>
                    <a:pt x="356527" y="2283827"/>
                    <a:pt x="359931" y="2262730"/>
                    <a:pt x="379248" y="2391508"/>
                  </a:cubicBezTo>
                  <a:cubicBezTo>
                    <a:pt x="383644" y="2420815"/>
                    <a:pt x="437864" y="2441332"/>
                    <a:pt x="449586" y="2453054"/>
                  </a:cubicBezTo>
                  <a:lnTo>
                    <a:pt x="502340" y="2505808"/>
                  </a:lnTo>
                  <a:cubicBezTo>
                    <a:pt x="521787" y="2525255"/>
                    <a:pt x="530610" y="2537527"/>
                    <a:pt x="555094" y="2549769"/>
                  </a:cubicBezTo>
                  <a:cubicBezTo>
                    <a:pt x="567712" y="2556078"/>
                    <a:pt x="605365" y="2564535"/>
                    <a:pt x="616640" y="2567354"/>
                  </a:cubicBezTo>
                  <a:cubicBezTo>
                    <a:pt x="678186" y="2608385"/>
                    <a:pt x="657671" y="2584938"/>
                    <a:pt x="686979" y="2628900"/>
                  </a:cubicBezTo>
                  <a:cubicBezTo>
                    <a:pt x="689910" y="2640623"/>
                    <a:pt x="691011" y="2652962"/>
                    <a:pt x="695771" y="2664069"/>
                  </a:cubicBezTo>
                  <a:cubicBezTo>
                    <a:pt x="699934" y="2673782"/>
                    <a:pt x="709646" y="2680552"/>
                    <a:pt x="713356" y="2690446"/>
                  </a:cubicBezTo>
                  <a:cubicBezTo>
                    <a:pt x="718603" y="2704439"/>
                    <a:pt x="719217" y="2719754"/>
                    <a:pt x="722148" y="2734408"/>
                  </a:cubicBezTo>
                  <a:cubicBezTo>
                    <a:pt x="716531" y="2852373"/>
                    <a:pt x="771266" y="2910981"/>
                    <a:pt x="686979" y="2927839"/>
                  </a:cubicBezTo>
                  <a:cubicBezTo>
                    <a:pt x="666658" y="2931903"/>
                    <a:pt x="645948" y="2933700"/>
                    <a:pt x="625433" y="2936631"/>
                  </a:cubicBezTo>
                  <a:cubicBezTo>
                    <a:pt x="619571" y="2927839"/>
                    <a:pt x="606111" y="2920677"/>
                    <a:pt x="607848" y="2910254"/>
                  </a:cubicBezTo>
                  <a:cubicBezTo>
                    <a:pt x="609892" y="2897989"/>
                    <a:pt x="623879" y="2890774"/>
                    <a:pt x="634225" y="2883877"/>
                  </a:cubicBezTo>
                  <a:cubicBezTo>
                    <a:pt x="641936" y="2878736"/>
                    <a:pt x="652083" y="2878736"/>
                    <a:pt x="660602" y="2875085"/>
                  </a:cubicBezTo>
                  <a:cubicBezTo>
                    <a:pt x="724972" y="2847498"/>
                    <a:pt x="666098" y="2864918"/>
                    <a:pt x="730940" y="2848708"/>
                  </a:cubicBezTo>
                  <a:cubicBezTo>
                    <a:pt x="809668" y="2855865"/>
                    <a:pt x="819007" y="2831411"/>
                    <a:pt x="845240" y="2883877"/>
                  </a:cubicBezTo>
                  <a:cubicBezTo>
                    <a:pt x="849385" y="2892167"/>
                    <a:pt x="851102" y="2901462"/>
                    <a:pt x="854033" y="2910254"/>
                  </a:cubicBezTo>
                  <a:cubicBezTo>
                    <a:pt x="849253" y="3067997"/>
                    <a:pt x="868160" y="3124573"/>
                    <a:pt x="836448" y="3235569"/>
                  </a:cubicBezTo>
                  <a:cubicBezTo>
                    <a:pt x="833902" y="3244480"/>
                    <a:pt x="830587" y="3253154"/>
                    <a:pt x="827656" y="3261946"/>
                  </a:cubicBezTo>
                  <a:cubicBezTo>
                    <a:pt x="833517" y="3302977"/>
                    <a:pt x="838037" y="3344222"/>
                    <a:pt x="845240" y="3385039"/>
                  </a:cubicBezTo>
                  <a:cubicBezTo>
                    <a:pt x="846851" y="3394166"/>
                    <a:pt x="848892" y="3403705"/>
                    <a:pt x="854033" y="3411416"/>
                  </a:cubicBezTo>
                  <a:cubicBezTo>
                    <a:pt x="860930" y="3421762"/>
                    <a:pt x="872950" y="3427846"/>
                    <a:pt x="880410" y="3437793"/>
                  </a:cubicBezTo>
                  <a:cubicBezTo>
                    <a:pt x="890663" y="3451464"/>
                    <a:pt x="895433" y="3468982"/>
                    <a:pt x="906786" y="3481754"/>
                  </a:cubicBezTo>
                  <a:cubicBezTo>
                    <a:pt x="909136" y="3484398"/>
                    <a:pt x="963212" y="3528545"/>
                    <a:pt x="977125" y="3534508"/>
                  </a:cubicBezTo>
                  <a:cubicBezTo>
                    <a:pt x="988232" y="3539268"/>
                    <a:pt x="1000571" y="3540369"/>
                    <a:pt x="1012294" y="3543300"/>
                  </a:cubicBezTo>
                  <a:cubicBezTo>
                    <a:pt x="1032809" y="3540369"/>
                    <a:pt x="1053451" y="3538215"/>
                    <a:pt x="1073840" y="3534508"/>
                  </a:cubicBezTo>
                  <a:cubicBezTo>
                    <a:pt x="1085729" y="3532346"/>
                    <a:pt x="1097391" y="3529036"/>
                    <a:pt x="1109010" y="3525716"/>
                  </a:cubicBezTo>
                  <a:cubicBezTo>
                    <a:pt x="1117921" y="3523170"/>
                    <a:pt x="1126298" y="3518741"/>
                    <a:pt x="1135386" y="3516923"/>
                  </a:cubicBezTo>
                  <a:cubicBezTo>
                    <a:pt x="1331086" y="3477783"/>
                    <a:pt x="1179777" y="3514620"/>
                    <a:pt x="1276063" y="3490546"/>
                  </a:cubicBezTo>
                  <a:cubicBezTo>
                    <a:pt x="1322955" y="3493477"/>
                    <a:pt x="1370875" y="3489147"/>
                    <a:pt x="1416740" y="3499339"/>
                  </a:cubicBezTo>
                  <a:cubicBezTo>
                    <a:pt x="1427055" y="3501631"/>
                    <a:pt x="1426470" y="3518647"/>
                    <a:pt x="1434325" y="3525716"/>
                  </a:cubicBezTo>
                  <a:cubicBezTo>
                    <a:pt x="1456109" y="3545322"/>
                    <a:pt x="1481217" y="3560885"/>
                    <a:pt x="1504663" y="3578469"/>
                  </a:cubicBezTo>
                  <a:lnTo>
                    <a:pt x="1539833" y="3604846"/>
                  </a:lnTo>
                  <a:cubicBezTo>
                    <a:pt x="1565705" y="3656593"/>
                    <a:pt x="1553274" y="3627585"/>
                    <a:pt x="1575002" y="3692769"/>
                  </a:cubicBezTo>
                  <a:lnTo>
                    <a:pt x="1583794" y="3719146"/>
                  </a:lnTo>
                  <a:cubicBezTo>
                    <a:pt x="1580863" y="3730869"/>
                    <a:pt x="1581705" y="3744261"/>
                    <a:pt x="1575002" y="3754316"/>
                  </a:cubicBezTo>
                  <a:cubicBezTo>
                    <a:pt x="1560688" y="3775786"/>
                    <a:pt x="1510435" y="3779776"/>
                    <a:pt x="1495871" y="3789485"/>
                  </a:cubicBezTo>
                  <a:lnTo>
                    <a:pt x="1469494" y="3807069"/>
                  </a:lnTo>
                  <a:cubicBezTo>
                    <a:pt x="1463633" y="3815861"/>
                    <a:pt x="1456072" y="3823733"/>
                    <a:pt x="1451910" y="3833446"/>
                  </a:cubicBezTo>
                  <a:cubicBezTo>
                    <a:pt x="1447150" y="3844553"/>
                    <a:pt x="1443117" y="3856532"/>
                    <a:pt x="1443117" y="3868616"/>
                  </a:cubicBezTo>
                  <a:cubicBezTo>
                    <a:pt x="1443117" y="3899731"/>
                    <a:pt x="1451786" y="3909591"/>
                    <a:pt x="1478286" y="3921369"/>
                  </a:cubicBezTo>
                  <a:cubicBezTo>
                    <a:pt x="1547301" y="3952042"/>
                    <a:pt x="1584303" y="3942283"/>
                    <a:pt x="1671717" y="3947746"/>
                  </a:cubicBezTo>
                  <a:cubicBezTo>
                    <a:pt x="1744131" y="3923609"/>
                    <a:pt x="1706122" y="3932784"/>
                    <a:pt x="1786017" y="3921369"/>
                  </a:cubicBezTo>
                  <a:cubicBezTo>
                    <a:pt x="1815325" y="3924300"/>
                    <a:pt x="1844887" y="3935004"/>
                    <a:pt x="1873940" y="3930162"/>
                  </a:cubicBezTo>
                  <a:cubicBezTo>
                    <a:pt x="1906886" y="3924671"/>
                    <a:pt x="1884030" y="3853949"/>
                    <a:pt x="1882733" y="3851031"/>
                  </a:cubicBezTo>
                  <a:cubicBezTo>
                    <a:pt x="1868316" y="3818592"/>
                    <a:pt x="1841475" y="3821678"/>
                    <a:pt x="1812394" y="3815862"/>
                  </a:cubicBezTo>
                  <a:cubicBezTo>
                    <a:pt x="1771363" y="3818793"/>
                    <a:pt x="1729048" y="3814055"/>
                    <a:pt x="1689302" y="3824654"/>
                  </a:cubicBezTo>
                  <a:cubicBezTo>
                    <a:pt x="1680347" y="3827042"/>
                    <a:pt x="1680510" y="3841763"/>
                    <a:pt x="1680510" y="3851031"/>
                  </a:cubicBezTo>
                  <a:cubicBezTo>
                    <a:pt x="1680510" y="3874510"/>
                    <a:pt x="1699820" y="3890569"/>
                    <a:pt x="1715679" y="3903785"/>
                  </a:cubicBezTo>
                  <a:cubicBezTo>
                    <a:pt x="1723797" y="3910550"/>
                    <a:pt x="1732162" y="3917659"/>
                    <a:pt x="1742056" y="3921369"/>
                  </a:cubicBezTo>
                  <a:cubicBezTo>
                    <a:pt x="1756048" y="3926616"/>
                    <a:pt x="1771247" y="3927890"/>
                    <a:pt x="1786017" y="3930162"/>
                  </a:cubicBezTo>
                  <a:cubicBezTo>
                    <a:pt x="1848264" y="3939739"/>
                    <a:pt x="1897196" y="3942357"/>
                    <a:pt x="1961863" y="3947746"/>
                  </a:cubicBezTo>
                  <a:cubicBezTo>
                    <a:pt x="1970655" y="3950677"/>
                    <a:pt x="1979121" y="3954881"/>
                    <a:pt x="1988240" y="3956539"/>
                  </a:cubicBezTo>
                  <a:cubicBezTo>
                    <a:pt x="2097608" y="3976424"/>
                    <a:pt x="2024461" y="3953959"/>
                    <a:pt x="2084956" y="3974123"/>
                  </a:cubicBezTo>
                  <a:lnTo>
                    <a:pt x="2208048" y="396533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6357007" y="2548573"/>
              <a:ext cx="101386" cy="954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3476687" y="1429240"/>
            <a:ext cx="1695270" cy="2716673"/>
            <a:chOff x="3476687" y="1429240"/>
            <a:chExt cx="1695270" cy="2716673"/>
          </a:xfrm>
        </p:grpSpPr>
        <p:sp>
          <p:nvSpPr>
            <p:cNvPr id="12" name="Forme libre 11"/>
            <p:cNvSpPr/>
            <p:nvPr/>
          </p:nvSpPr>
          <p:spPr>
            <a:xfrm>
              <a:off x="3476687" y="1429240"/>
              <a:ext cx="1695270" cy="2716673"/>
            </a:xfrm>
            <a:custGeom>
              <a:avLst/>
              <a:gdLst>
                <a:gd name="connsiteX0" fmla="*/ 827078 w 2400901"/>
                <a:gd name="connsiteY0" fmla="*/ 4185185 h 4185185"/>
                <a:gd name="connsiteX1" fmla="*/ 739155 w 2400901"/>
                <a:gd name="connsiteY1" fmla="*/ 4141223 h 4185185"/>
                <a:gd name="connsiteX2" fmla="*/ 607270 w 2400901"/>
                <a:gd name="connsiteY2" fmla="*/ 4123639 h 4185185"/>
                <a:gd name="connsiteX3" fmla="*/ 580893 w 2400901"/>
                <a:gd name="connsiteY3" fmla="*/ 4106054 h 4185185"/>
                <a:gd name="connsiteX4" fmla="*/ 528140 w 2400901"/>
                <a:gd name="connsiteY4" fmla="*/ 4097262 h 4185185"/>
                <a:gd name="connsiteX5" fmla="*/ 501763 w 2400901"/>
                <a:gd name="connsiteY5" fmla="*/ 4088470 h 4185185"/>
                <a:gd name="connsiteX6" fmla="*/ 475386 w 2400901"/>
                <a:gd name="connsiteY6" fmla="*/ 4070885 h 4185185"/>
                <a:gd name="connsiteX7" fmla="*/ 449009 w 2400901"/>
                <a:gd name="connsiteY7" fmla="*/ 4062093 h 4185185"/>
                <a:gd name="connsiteX8" fmla="*/ 413840 w 2400901"/>
                <a:gd name="connsiteY8" fmla="*/ 4009339 h 4185185"/>
                <a:gd name="connsiteX9" fmla="*/ 422632 w 2400901"/>
                <a:gd name="connsiteY9" fmla="*/ 3947793 h 4185185"/>
                <a:gd name="connsiteX10" fmla="*/ 457801 w 2400901"/>
                <a:gd name="connsiteY10" fmla="*/ 3939000 h 4185185"/>
                <a:gd name="connsiteX11" fmla="*/ 563309 w 2400901"/>
                <a:gd name="connsiteY11" fmla="*/ 3947793 h 4185185"/>
                <a:gd name="connsiteX12" fmla="*/ 563309 w 2400901"/>
                <a:gd name="connsiteY12" fmla="*/ 4018131 h 4185185"/>
                <a:gd name="connsiteX13" fmla="*/ 536932 w 2400901"/>
                <a:gd name="connsiteY13" fmla="*/ 4035716 h 4185185"/>
                <a:gd name="connsiteX14" fmla="*/ 431424 w 2400901"/>
                <a:gd name="connsiteY14" fmla="*/ 4018131 h 4185185"/>
                <a:gd name="connsiteX15" fmla="*/ 378670 w 2400901"/>
                <a:gd name="connsiteY15" fmla="*/ 4000547 h 4185185"/>
                <a:gd name="connsiteX16" fmla="*/ 308332 w 2400901"/>
                <a:gd name="connsiteY16" fmla="*/ 3974170 h 4185185"/>
                <a:gd name="connsiteX17" fmla="*/ 246786 w 2400901"/>
                <a:gd name="connsiteY17" fmla="*/ 3921416 h 4185185"/>
                <a:gd name="connsiteX18" fmla="*/ 237993 w 2400901"/>
                <a:gd name="connsiteY18" fmla="*/ 3895039 h 4185185"/>
                <a:gd name="connsiteX19" fmla="*/ 246786 w 2400901"/>
                <a:gd name="connsiteY19" fmla="*/ 3815908 h 4185185"/>
                <a:gd name="connsiteX20" fmla="*/ 255578 w 2400901"/>
                <a:gd name="connsiteY20" fmla="*/ 3789531 h 4185185"/>
                <a:gd name="connsiteX21" fmla="*/ 281955 w 2400901"/>
                <a:gd name="connsiteY21" fmla="*/ 3763154 h 4185185"/>
                <a:gd name="connsiteX22" fmla="*/ 325917 w 2400901"/>
                <a:gd name="connsiteY22" fmla="*/ 3692816 h 4185185"/>
                <a:gd name="connsiteX23" fmla="*/ 334709 w 2400901"/>
                <a:gd name="connsiteY23" fmla="*/ 3666439 h 4185185"/>
                <a:gd name="connsiteX24" fmla="*/ 369878 w 2400901"/>
                <a:gd name="connsiteY24" fmla="*/ 3640062 h 4185185"/>
                <a:gd name="connsiteX25" fmla="*/ 405047 w 2400901"/>
                <a:gd name="connsiteY25" fmla="*/ 3604893 h 4185185"/>
                <a:gd name="connsiteX26" fmla="*/ 466593 w 2400901"/>
                <a:gd name="connsiteY26" fmla="*/ 3569723 h 4185185"/>
                <a:gd name="connsiteX27" fmla="*/ 501763 w 2400901"/>
                <a:gd name="connsiteY27" fmla="*/ 3560931 h 4185185"/>
                <a:gd name="connsiteX28" fmla="*/ 519347 w 2400901"/>
                <a:gd name="connsiteY28" fmla="*/ 3534554 h 4185185"/>
                <a:gd name="connsiteX29" fmla="*/ 484178 w 2400901"/>
                <a:gd name="connsiteY29" fmla="*/ 3376293 h 4185185"/>
                <a:gd name="connsiteX30" fmla="*/ 449009 w 2400901"/>
                <a:gd name="connsiteY30" fmla="*/ 3349916 h 4185185"/>
                <a:gd name="connsiteX31" fmla="*/ 387463 w 2400901"/>
                <a:gd name="connsiteY31" fmla="*/ 3270785 h 4185185"/>
                <a:gd name="connsiteX32" fmla="*/ 361086 w 2400901"/>
                <a:gd name="connsiteY32" fmla="*/ 3261993 h 4185185"/>
                <a:gd name="connsiteX33" fmla="*/ 334709 w 2400901"/>
                <a:gd name="connsiteY33" fmla="*/ 3209239 h 4185185"/>
                <a:gd name="connsiteX34" fmla="*/ 317124 w 2400901"/>
                <a:gd name="connsiteY34" fmla="*/ 3147693 h 4185185"/>
                <a:gd name="connsiteX35" fmla="*/ 281955 w 2400901"/>
                <a:gd name="connsiteY35" fmla="*/ 3068562 h 4185185"/>
                <a:gd name="connsiteX36" fmla="*/ 264370 w 2400901"/>
                <a:gd name="connsiteY36" fmla="*/ 2954262 h 4185185"/>
                <a:gd name="connsiteX37" fmla="*/ 273163 w 2400901"/>
                <a:gd name="connsiteY37" fmla="*/ 2927885 h 4185185"/>
                <a:gd name="connsiteX38" fmla="*/ 220409 w 2400901"/>
                <a:gd name="connsiteY38" fmla="*/ 2892716 h 4185185"/>
                <a:gd name="connsiteX39" fmla="*/ 176447 w 2400901"/>
                <a:gd name="connsiteY39" fmla="*/ 2875131 h 4185185"/>
                <a:gd name="connsiteX40" fmla="*/ 114901 w 2400901"/>
                <a:gd name="connsiteY40" fmla="*/ 2839962 h 4185185"/>
                <a:gd name="connsiteX41" fmla="*/ 62147 w 2400901"/>
                <a:gd name="connsiteY41" fmla="*/ 2787208 h 4185185"/>
                <a:gd name="connsiteX42" fmla="*/ 18186 w 2400901"/>
                <a:gd name="connsiteY42" fmla="*/ 2725662 h 4185185"/>
                <a:gd name="connsiteX43" fmla="*/ 9393 w 2400901"/>
                <a:gd name="connsiteY43" fmla="*/ 2637739 h 4185185"/>
                <a:gd name="connsiteX44" fmla="*/ 62147 w 2400901"/>
                <a:gd name="connsiteY44" fmla="*/ 2602570 h 4185185"/>
                <a:gd name="connsiteX45" fmla="*/ 176447 w 2400901"/>
                <a:gd name="connsiteY45" fmla="*/ 2549816 h 4185185"/>
                <a:gd name="connsiteX46" fmla="*/ 211617 w 2400901"/>
                <a:gd name="connsiteY46" fmla="*/ 2541023 h 4185185"/>
                <a:gd name="connsiteX47" fmla="*/ 237993 w 2400901"/>
                <a:gd name="connsiteY47" fmla="*/ 2532231 h 4185185"/>
                <a:gd name="connsiteX48" fmla="*/ 202824 w 2400901"/>
                <a:gd name="connsiteY48" fmla="*/ 2470685 h 4185185"/>
                <a:gd name="connsiteX49" fmla="*/ 185240 w 2400901"/>
                <a:gd name="connsiteY49" fmla="*/ 2444308 h 4185185"/>
                <a:gd name="connsiteX50" fmla="*/ 114901 w 2400901"/>
                <a:gd name="connsiteY50" fmla="*/ 2373970 h 4185185"/>
                <a:gd name="connsiteX51" fmla="*/ 88524 w 2400901"/>
                <a:gd name="connsiteY51" fmla="*/ 2347593 h 4185185"/>
                <a:gd name="connsiteX52" fmla="*/ 62147 w 2400901"/>
                <a:gd name="connsiteY52" fmla="*/ 2303631 h 4185185"/>
                <a:gd name="connsiteX53" fmla="*/ 26978 w 2400901"/>
                <a:gd name="connsiteY53" fmla="*/ 2268462 h 4185185"/>
                <a:gd name="connsiteX54" fmla="*/ 601 w 2400901"/>
                <a:gd name="connsiteY54" fmla="*/ 2206916 h 4185185"/>
                <a:gd name="connsiteX55" fmla="*/ 26978 w 2400901"/>
                <a:gd name="connsiteY55" fmla="*/ 2145370 h 4185185"/>
                <a:gd name="connsiteX56" fmla="*/ 35770 w 2400901"/>
                <a:gd name="connsiteY56" fmla="*/ 2110200 h 4185185"/>
                <a:gd name="connsiteX57" fmla="*/ 44563 w 2400901"/>
                <a:gd name="connsiteY57" fmla="*/ 2083823 h 4185185"/>
                <a:gd name="connsiteX58" fmla="*/ 79732 w 2400901"/>
                <a:gd name="connsiteY58" fmla="*/ 2022277 h 4185185"/>
                <a:gd name="connsiteX59" fmla="*/ 158863 w 2400901"/>
                <a:gd name="connsiteY59" fmla="*/ 1925562 h 4185185"/>
                <a:gd name="connsiteX60" fmla="*/ 185240 w 2400901"/>
                <a:gd name="connsiteY60" fmla="*/ 1907977 h 4185185"/>
                <a:gd name="connsiteX61" fmla="*/ 211617 w 2400901"/>
                <a:gd name="connsiteY61" fmla="*/ 1846431 h 4185185"/>
                <a:gd name="connsiteX62" fmla="*/ 185240 w 2400901"/>
                <a:gd name="connsiteY62" fmla="*/ 1776093 h 4185185"/>
                <a:gd name="connsiteX63" fmla="*/ 176447 w 2400901"/>
                <a:gd name="connsiteY63" fmla="*/ 1749716 h 4185185"/>
                <a:gd name="connsiteX64" fmla="*/ 150070 w 2400901"/>
                <a:gd name="connsiteY64" fmla="*/ 1723339 h 4185185"/>
                <a:gd name="connsiteX65" fmla="*/ 97317 w 2400901"/>
                <a:gd name="connsiteY65" fmla="*/ 1653000 h 4185185"/>
                <a:gd name="connsiteX66" fmla="*/ 70940 w 2400901"/>
                <a:gd name="connsiteY66" fmla="*/ 1617831 h 4185185"/>
                <a:gd name="connsiteX67" fmla="*/ 35770 w 2400901"/>
                <a:gd name="connsiteY67" fmla="*/ 1556285 h 4185185"/>
                <a:gd name="connsiteX68" fmla="*/ 53355 w 2400901"/>
                <a:gd name="connsiteY68" fmla="*/ 1512323 h 4185185"/>
                <a:gd name="connsiteX69" fmla="*/ 123693 w 2400901"/>
                <a:gd name="connsiteY69" fmla="*/ 1459570 h 4185185"/>
                <a:gd name="connsiteX70" fmla="*/ 158863 w 2400901"/>
                <a:gd name="connsiteY70" fmla="*/ 1433193 h 4185185"/>
                <a:gd name="connsiteX71" fmla="*/ 211617 w 2400901"/>
                <a:gd name="connsiteY71" fmla="*/ 1380439 h 4185185"/>
                <a:gd name="connsiteX72" fmla="*/ 273163 w 2400901"/>
                <a:gd name="connsiteY72" fmla="*/ 1336477 h 4185185"/>
                <a:gd name="connsiteX73" fmla="*/ 387463 w 2400901"/>
                <a:gd name="connsiteY73" fmla="*/ 1336477 h 4185185"/>
                <a:gd name="connsiteX74" fmla="*/ 466593 w 2400901"/>
                <a:gd name="connsiteY74" fmla="*/ 1222177 h 4185185"/>
                <a:gd name="connsiteX75" fmla="*/ 519347 w 2400901"/>
                <a:gd name="connsiteY75" fmla="*/ 1160631 h 4185185"/>
                <a:gd name="connsiteX76" fmla="*/ 572101 w 2400901"/>
                <a:gd name="connsiteY76" fmla="*/ 1081500 h 4185185"/>
                <a:gd name="connsiteX77" fmla="*/ 607270 w 2400901"/>
                <a:gd name="connsiteY77" fmla="*/ 1046331 h 4185185"/>
                <a:gd name="connsiteX78" fmla="*/ 651232 w 2400901"/>
                <a:gd name="connsiteY78" fmla="*/ 958408 h 4185185"/>
                <a:gd name="connsiteX79" fmla="*/ 677609 w 2400901"/>
                <a:gd name="connsiteY79" fmla="*/ 932031 h 4185185"/>
                <a:gd name="connsiteX80" fmla="*/ 695193 w 2400901"/>
                <a:gd name="connsiteY80" fmla="*/ 888070 h 4185185"/>
                <a:gd name="connsiteX81" fmla="*/ 712778 w 2400901"/>
                <a:gd name="connsiteY81" fmla="*/ 852900 h 4185185"/>
                <a:gd name="connsiteX82" fmla="*/ 730363 w 2400901"/>
                <a:gd name="connsiteY82" fmla="*/ 782562 h 4185185"/>
                <a:gd name="connsiteX83" fmla="*/ 747947 w 2400901"/>
                <a:gd name="connsiteY83" fmla="*/ 738600 h 4185185"/>
                <a:gd name="connsiteX84" fmla="*/ 774324 w 2400901"/>
                <a:gd name="connsiteY84" fmla="*/ 677054 h 4185185"/>
                <a:gd name="connsiteX85" fmla="*/ 827078 w 2400901"/>
                <a:gd name="connsiteY85" fmla="*/ 694639 h 4185185"/>
                <a:gd name="connsiteX86" fmla="*/ 906209 w 2400901"/>
                <a:gd name="connsiteY86" fmla="*/ 712223 h 4185185"/>
                <a:gd name="connsiteX87" fmla="*/ 932586 w 2400901"/>
                <a:gd name="connsiteY87" fmla="*/ 721016 h 4185185"/>
                <a:gd name="connsiteX88" fmla="*/ 1090847 w 2400901"/>
                <a:gd name="connsiteY88" fmla="*/ 729808 h 4185185"/>
                <a:gd name="connsiteX89" fmla="*/ 1117224 w 2400901"/>
                <a:gd name="connsiteY89" fmla="*/ 747393 h 4185185"/>
                <a:gd name="connsiteX90" fmla="*/ 1126017 w 2400901"/>
                <a:gd name="connsiteY90" fmla="*/ 721016 h 4185185"/>
                <a:gd name="connsiteX91" fmla="*/ 1152393 w 2400901"/>
                <a:gd name="connsiteY91" fmla="*/ 668262 h 4185185"/>
                <a:gd name="connsiteX92" fmla="*/ 1205147 w 2400901"/>
                <a:gd name="connsiteY92" fmla="*/ 545170 h 4185185"/>
                <a:gd name="connsiteX93" fmla="*/ 1240317 w 2400901"/>
                <a:gd name="connsiteY93" fmla="*/ 510000 h 4185185"/>
                <a:gd name="connsiteX94" fmla="*/ 1293070 w 2400901"/>
                <a:gd name="connsiteY94" fmla="*/ 474831 h 4185185"/>
                <a:gd name="connsiteX95" fmla="*/ 1380993 w 2400901"/>
                <a:gd name="connsiteY95" fmla="*/ 430870 h 4185185"/>
                <a:gd name="connsiteX96" fmla="*/ 1495293 w 2400901"/>
                <a:gd name="connsiteY96" fmla="*/ 413285 h 4185185"/>
                <a:gd name="connsiteX97" fmla="*/ 1539255 w 2400901"/>
                <a:gd name="connsiteY97" fmla="*/ 404493 h 4185185"/>
                <a:gd name="connsiteX98" fmla="*/ 1635970 w 2400901"/>
                <a:gd name="connsiteY98" fmla="*/ 413285 h 4185185"/>
                <a:gd name="connsiteX99" fmla="*/ 1627178 w 2400901"/>
                <a:gd name="connsiteY99" fmla="*/ 448454 h 4185185"/>
                <a:gd name="connsiteX100" fmla="*/ 1548047 w 2400901"/>
                <a:gd name="connsiteY100" fmla="*/ 492416 h 4185185"/>
                <a:gd name="connsiteX101" fmla="*/ 1477709 w 2400901"/>
                <a:gd name="connsiteY101" fmla="*/ 466039 h 4185185"/>
                <a:gd name="connsiteX102" fmla="*/ 1468917 w 2400901"/>
                <a:gd name="connsiteY102" fmla="*/ 422077 h 4185185"/>
                <a:gd name="connsiteX103" fmla="*/ 1460124 w 2400901"/>
                <a:gd name="connsiteY103" fmla="*/ 360531 h 4185185"/>
                <a:gd name="connsiteX104" fmla="*/ 1468917 w 2400901"/>
                <a:gd name="connsiteY104" fmla="*/ 334154 h 4185185"/>
                <a:gd name="connsiteX105" fmla="*/ 1495293 w 2400901"/>
                <a:gd name="connsiteY105" fmla="*/ 325362 h 4185185"/>
                <a:gd name="connsiteX106" fmla="*/ 1574424 w 2400901"/>
                <a:gd name="connsiteY106" fmla="*/ 307777 h 4185185"/>
                <a:gd name="connsiteX107" fmla="*/ 1671140 w 2400901"/>
                <a:gd name="connsiteY107" fmla="*/ 272608 h 4185185"/>
                <a:gd name="connsiteX108" fmla="*/ 1820609 w 2400901"/>
                <a:gd name="connsiteY108" fmla="*/ 228647 h 4185185"/>
                <a:gd name="connsiteX109" fmla="*/ 2260224 w 2400901"/>
                <a:gd name="connsiteY109" fmla="*/ 211062 h 4185185"/>
                <a:gd name="connsiteX110" fmla="*/ 2233847 w 2400901"/>
                <a:gd name="connsiteY110" fmla="*/ 202270 h 4185185"/>
                <a:gd name="connsiteX111" fmla="*/ 2181093 w 2400901"/>
                <a:gd name="connsiteY111" fmla="*/ 175893 h 4185185"/>
                <a:gd name="connsiteX112" fmla="*/ 2145924 w 2400901"/>
                <a:gd name="connsiteY112" fmla="*/ 140723 h 4185185"/>
                <a:gd name="connsiteX113" fmla="*/ 2119547 w 2400901"/>
                <a:gd name="connsiteY113" fmla="*/ 123139 h 4185185"/>
                <a:gd name="connsiteX114" fmla="*/ 2110755 w 2400901"/>
                <a:gd name="connsiteY114" fmla="*/ 96762 h 4185185"/>
                <a:gd name="connsiteX115" fmla="*/ 2119547 w 2400901"/>
                <a:gd name="connsiteY115" fmla="*/ 70385 h 4185185"/>
                <a:gd name="connsiteX116" fmla="*/ 2242640 w 2400901"/>
                <a:gd name="connsiteY116" fmla="*/ 61593 h 4185185"/>
                <a:gd name="connsiteX117" fmla="*/ 2260224 w 2400901"/>
                <a:gd name="connsiteY117" fmla="*/ 87970 h 4185185"/>
                <a:gd name="connsiteX118" fmla="*/ 2251432 w 2400901"/>
                <a:gd name="connsiteY118" fmla="*/ 114347 h 4185185"/>
                <a:gd name="connsiteX119" fmla="*/ 2242640 w 2400901"/>
                <a:gd name="connsiteY119" fmla="*/ 87970 h 4185185"/>
                <a:gd name="connsiteX120" fmla="*/ 2251432 w 2400901"/>
                <a:gd name="connsiteY120" fmla="*/ 52800 h 4185185"/>
                <a:gd name="connsiteX121" fmla="*/ 2330563 w 2400901"/>
                <a:gd name="connsiteY121" fmla="*/ 17631 h 4185185"/>
                <a:gd name="connsiteX122" fmla="*/ 2400901 w 2400901"/>
                <a:gd name="connsiteY122" fmla="*/ 47 h 418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400901" h="4185185">
                  <a:moveTo>
                    <a:pt x="827078" y="4185185"/>
                  </a:moveTo>
                  <a:cubicBezTo>
                    <a:pt x="791177" y="4163644"/>
                    <a:pt x="779040" y="4153188"/>
                    <a:pt x="739155" y="4141223"/>
                  </a:cubicBezTo>
                  <a:cubicBezTo>
                    <a:pt x="702735" y="4130297"/>
                    <a:pt x="638274" y="4126739"/>
                    <a:pt x="607270" y="4123639"/>
                  </a:cubicBezTo>
                  <a:cubicBezTo>
                    <a:pt x="598478" y="4117777"/>
                    <a:pt x="590918" y="4109396"/>
                    <a:pt x="580893" y="4106054"/>
                  </a:cubicBezTo>
                  <a:cubicBezTo>
                    <a:pt x="563981" y="4100417"/>
                    <a:pt x="545542" y="4101129"/>
                    <a:pt x="528140" y="4097262"/>
                  </a:cubicBezTo>
                  <a:cubicBezTo>
                    <a:pt x="519093" y="4095252"/>
                    <a:pt x="510555" y="4091401"/>
                    <a:pt x="501763" y="4088470"/>
                  </a:cubicBezTo>
                  <a:cubicBezTo>
                    <a:pt x="492971" y="4082608"/>
                    <a:pt x="484838" y="4075611"/>
                    <a:pt x="475386" y="4070885"/>
                  </a:cubicBezTo>
                  <a:cubicBezTo>
                    <a:pt x="467097" y="4066740"/>
                    <a:pt x="455562" y="4068646"/>
                    <a:pt x="449009" y="4062093"/>
                  </a:cubicBezTo>
                  <a:cubicBezTo>
                    <a:pt x="434065" y="4047149"/>
                    <a:pt x="413840" y="4009339"/>
                    <a:pt x="413840" y="4009339"/>
                  </a:cubicBezTo>
                  <a:cubicBezTo>
                    <a:pt x="416771" y="3988824"/>
                    <a:pt x="411649" y="3965367"/>
                    <a:pt x="422632" y="3947793"/>
                  </a:cubicBezTo>
                  <a:cubicBezTo>
                    <a:pt x="429036" y="3937546"/>
                    <a:pt x="445717" y="3939000"/>
                    <a:pt x="457801" y="3939000"/>
                  </a:cubicBezTo>
                  <a:cubicBezTo>
                    <a:pt x="493092" y="3939000"/>
                    <a:pt x="528140" y="3944862"/>
                    <a:pt x="563309" y="3947793"/>
                  </a:cubicBezTo>
                  <a:cubicBezTo>
                    <a:pt x="572324" y="3974840"/>
                    <a:pt x="581178" y="3986861"/>
                    <a:pt x="563309" y="4018131"/>
                  </a:cubicBezTo>
                  <a:cubicBezTo>
                    <a:pt x="558066" y="4027306"/>
                    <a:pt x="545724" y="4029854"/>
                    <a:pt x="536932" y="4035716"/>
                  </a:cubicBezTo>
                  <a:cubicBezTo>
                    <a:pt x="501763" y="4029854"/>
                    <a:pt x="466229" y="4025865"/>
                    <a:pt x="431424" y="4018131"/>
                  </a:cubicBezTo>
                  <a:cubicBezTo>
                    <a:pt x="413330" y="4014110"/>
                    <a:pt x="396090" y="4006881"/>
                    <a:pt x="378670" y="4000547"/>
                  </a:cubicBezTo>
                  <a:cubicBezTo>
                    <a:pt x="263024" y="3958494"/>
                    <a:pt x="386724" y="4000300"/>
                    <a:pt x="308332" y="3974170"/>
                  </a:cubicBezTo>
                  <a:cubicBezTo>
                    <a:pt x="292080" y="3961981"/>
                    <a:pt x="259032" y="3939785"/>
                    <a:pt x="246786" y="3921416"/>
                  </a:cubicBezTo>
                  <a:cubicBezTo>
                    <a:pt x="241645" y="3913705"/>
                    <a:pt x="240924" y="3903831"/>
                    <a:pt x="237993" y="3895039"/>
                  </a:cubicBezTo>
                  <a:cubicBezTo>
                    <a:pt x="240924" y="3868662"/>
                    <a:pt x="242423" y="3842086"/>
                    <a:pt x="246786" y="3815908"/>
                  </a:cubicBezTo>
                  <a:cubicBezTo>
                    <a:pt x="248310" y="3806766"/>
                    <a:pt x="250437" y="3797242"/>
                    <a:pt x="255578" y="3789531"/>
                  </a:cubicBezTo>
                  <a:cubicBezTo>
                    <a:pt x="262475" y="3779185"/>
                    <a:pt x="273163" y="3771946"/>
                    <a:pt x="281955" y="3763154"/>
                  </a:cubicBezTo>
                  <a:cubicBezTo>
                    <a:pt x="327984" y="3648086"/>
                    <a:pt x="269609" y="3777279"/>
                    <a:pt x="325917" y="3692816"/>
                  </a:cubicBezTo>
                  <a:cubicBezTo>
                    <a:pt x="331058" y="3685105"/>
                    <a:pt x="328776" y="3673559"/>
                    <a:pt x="334709" y="3666439"/>
                  </a:cubicBezTo>
                  <a:cubicBezTo>
                    <a:pt x="344090" y="3655182"/>
                    <a:pt x="358850" y="3649712"/>
                    <a:pt x="369878" y="3640062"/>
                  </a:cubicBezTo>
                  <a:cubicBezTo>
                    <a:pt x="382355" y="3629145"/>
                    <a:pt x="392459" y="3615682"/>
                    <a:pt x="405047" y="3604893"/>
                  </a:cubicBezTo>
                  <a:cubicBezTo>
                    <a:pt x="418274" y="3593556"/>
                    <a:pt x="451810" y="3575267"/>
                    <a:pt x="466593" y="3569723"/>
                  </a:cubicBezTo>
                  <a:cubicBezTo>
                    <a:pt x="477908" y="3565480"/>
                    <a:pt x="490040" y="3563862"/>
                    <a:pt x="501763" y="3560931"/>
                  </a:cubicBezTo>
                  <a:cubicBezTo>
                    <a:pt x="507624" y="3552139"/>
                    <a:pt x="518688" y="3545100"/>
                    <a:pt x="519347" y="3534554"/>
                  </a:cubicBezTo>
                  <a:cubicBezTo>
                    <a:pt x="523189" y="3473073"/>
                    <a:pt x="523979" y="3421780"/>
                    <a:pt x="484178" y="3376293"/>
                  </a:cubicBezTo>
                  <a:cubicBezTo>
                    <a:pt x="474528" y="3365265"/>
                    <a:pt x="458744" y="3360868"/>
                    <a:pt x="449009" y="3349916"/>
                  </a:cubicBezTo>
                  <a:cubicBezTo>
                    <a:pt x="423603" y="3321334"/>
                    <a:pt x="418982" y="3291798"/>
                    <a:pt x="387463" y="3270785"/>
                  </a:cubicBezTo>
                  <a:cubicBezTo>
                    <a:pt x="379752" y="3265644"/>
                    <a:pt x="369878" y="3264924"/>
                    <a:pt x="361086" y="3261993"/>
                  </a:cubicBezTo>
                  <a:cubicBezTo>
                    <a:pt x="338982" y="3195686"/>
                    <a:pt x="368800" y="3277424"/>
                    <a:pt x="334709" y="3209239"/>
                  </a:cubicBezTo>
                  <a:cubicBezTo>
                    <a:pt x="326245" y="3192310"/>
                    <a:pt x="322756" y="3164588"/>
                    <a:pt x="317124" y="3147693"/>
                  </a:cubicBezTo>
                  <a:cubicBezTo>
                    <a:pt x="305895" y="3114006"/>
                    <a:pt x="297279" y="3099208"/>
                    <a:pt x="281955" y="3068562"/>
                  </a:cubicBezTo>
                  <a:cubicBezTo>
                    <a:pt x="271338" y="3026091"/>
                    <a:pt x="264370" y="3004892"/>
                    <a:pt x="264370" y="2954262"/>
                  </a:cubicBezTo>
                  <a:cubicBezTo>
                    <a:pt x="264370" y="2944994"/>
                    <a:pt x="270232" y="2936677"/>
                    <a:pt x="273163" y="2927885"/>
                  </a:cubicBezTo>
                  <a:cubicBezTo>
                    <a:pt x="255578" y="2916162"/>
                    <a:pt x="240031" y="2900565"/>
                    <a:pt x="220409" y="2892716"/>
                  </a:cubicBezTo>
                  <a:cubicBezTo>
                    <a:pt x="205755" y="2886854"/>
                    <a:pt x="190244" y="2882796"/>
                    <a:pt x="176447" y="2875131"/>
                  </a:cubicBezTo>
                  <a:cubicBezTo>
                    <a:pt x="96606" y="2830774"/>
                    <a:pt x="178744" y="2861242"/>
                    <a:pt x="114901" y="2839962"/>
                  </a:cubicBezTo>
                  <a:cubicBezTo>
                    <a:pt x="97316" y="2822377"/>
                    <a:pt x="73268" y="2809451"/>
                    <a:pt x="62147" y="2787208"/>
                  </a:cubicBezTo>
                  <a:cubicBezTo>
                    <a:pt x="39002" y="2740917"/>
                    <a:pt x="53831" y="2761307"/>
                    <a:pt x="18186" y="2725662"/>
                  </a:cubicBezTo>
                  <a:cubicBezTo>
                    <a:pt x="10837" y="2703616"/>
                    <a:pt x="-13059" y="2663398"/>
                    <a:pt x="9393" y="2637739"/>
                  </a:cubicBezTo>
                  <a:cubicBezTo>
                    <a:pt x="23310" y="2621834"/>
                    <a:pt x="43244" y="2612022"/>
                    <a:pt x="62147" y="2602570"/>
                  </a:cubicBezTo>
                  <a:cubicBezTo>
                    <a:pt x="101233" y="2583027"/>
                    <a:pt x="135462" y="2563478"/>
                    <a:pt x="176447" y="2549816"/>
                  </a:cubicBezTo>
                  <a:cubicBezTo>
                    <a:pt x="187911" y="2545995"/>
                    <a:pt x="199998" y="2544343"/>
                    <a:pt x="211617" y="2541023"/>
                  </a:cubicBezTo>
                  <a:cubicBezTo>
                    <a:pt x="220528" y="2538477"/>
                    <a:pt x="229201" y="2535162"/>
                    <a:pt x="237993" y="2532231"/>
                  </a:cubicBezTo>
                  <a:cubicBezTo>
                    <a:pt x="253985" y="2484258"/>
                    <a:pt x="251463" y="2519324"/>
                    <a:pt x="202824" y="2470685"/>
                  </a:cubicBezTo>
                  <a:cubicBezTo>
                    <a:pt x="195352" y="2463213"/>
                    <a:pt x="192348" y="2452127"/>
                    <a:pt x="185240" y="2444308"/>
                  </a:cubicBezTo>
                  <a:cubicBezTo>
                    <a:pt x="162936" y="2419773"/>
                    <a:pt x="138347" y="2397416"/>
                    <a:pt x="114901" y="2373970"/>
                  </a:cubicBezTo>
                  <a:cubicBezTo>
                    <a:pt x="106109" y="2365178"/>
                    <a:pt x="94921" y="2358255"/>
                    <a:pt x="88524" y="2347593"/>
                  </a:cubicBezTo>
                  <a:cubicBezTo>
                    <a:pt x="79732" y="2332939"/>
                    <a:pt x="72639" y="2317121"/>
                    <a:pt x="62147" y="2303631"/>
                  </a:cubicBezTo>
                  <a:cubicBezTo>
                    <a:pt x="51969" y="2290544"/>
                    <a:pt x="36925" y="2281725"/>
                    <a:pt x="26978" y="2268462"/>
                  </a:cubicBezTo>
                  <a:cubicBezTo>
                    <a:pt x="13939" y="2251077"/>
                    <a:pt x="7392" y="2227291"/>
                    <a:pt x="601" y="2206916"/>
                  </a:cubicBezTo>
                  <a:cubicBezTo>
                    <a:pt x="25843" y="2105945"/>
                    <a:pt x="-9454" y="2230379"/>
                    <a:pt x="26978" y="2145370"/>
                  </a:cubicBezTo>
                  <a:cubicBezTo>
                    <a:pt x="31738" y="2134263"/>
                    <a:pt x="32450" y="2121819"/>
                    <a:pt x="35770" y="2110200"/>
                  </a:cubicBezTo>
                  <a:cubicBezTo>
                    <a:pt x="38316" y="2101289"/>
                    <a:pt x="40912" y="2092342"/>
                    <a:pt x="44563" y="2083823"/>
                  </a:cubicBezTo>
                  <a:cubicBezTo>
                    <a:pt x="55094" y="2059251"/>
                    <a:pt x="64373" y="2043395"/>
                    <a:pt x="79732" y="2022277"/>
                  </a:cubicBezTo>
                  <a:cubicBezTo>
                    <a:pt x="101156" y="1992820"/>
                    <a:pt x="128220" y="1951098"/>
                    <a:pt x="158863" y="1925562"/>
                  </a:cubicBezTo>
                  <a:cubicBezTo>
                    <a:pt x="166981" y="1918797"/>
                    <a:pt x="176448" y="1913839"/>
                    <a:pt x="185240" y="1907977"/>
                  </a:cubicBezTo>
                  <a:cubicBezTo>
                    <a:pt x="199596" y="1886442"/>
                    <a:pt x="211617" y="1874817"/>
                    <a:pt x="211617" y="1846431"/>
                  </a:cubicBezTo>
                  <a:cubicBezTo>
                    <a:pt x="211617" y="1795546"/>
                    <a:pt x="203430" y="1812473"/>
                    <a:pt x="185240" y="1776093"/>
                  </a:cubicBezTo>
                  <a:cubicBezTo>
                    <a:pt x="181095" y="1767803"/>
                    <a:pt x="181588" y="1757427"/>
                    <a:pt x="176447" y="1749716"/>
                  </a:cubicBezTo>
                  <a:cubicBezTo>
                    <a:pt x="169550" y="1739370"/>
                    <a:pt x="157944" y="1732963"/>
                    <a:pt x="150070" y="1723339"/>
                  </a:cubicBezTo>
                  <a:cubicBezTo>
                    <a:pt x="131511" y="1700656"/>
                    <a:pt x="114901" y="1676446"/>
                    <a:pt x="97317" y="1653000"/>
                  </a:cubicBezTo>
                  <a:cubicBezTo>
                    <a:pt x="88525" y="1641277"/>
                    <a:pt x="77494" y="1630938"/>
                    <a:pt x="70940" y="1617831"/>
                  </a:cubicBezTo>
                  <a:cubicBezTo>
                    <a:pt x="48629" y="1573211"/>
                    <a:pt x="60625" y="1593567"/>
                    <a:pt x="35770" y="1556285"/>
                  </a:cubicBezTo>
                  <a:cubicBezTo>
                    <a:pt x="41632" y="1541631"/>
                    <a:pt x="42738" y="1524001"/>
                    <a:pt x="53355" y="1512323"/>
                  </a:cubicBezTo>
                  <a:cubicBezTo>
                    <a:pt x="73069" y="1490637"/>
                    <a:pt x="100247" y="1477154"/>
                    <a:pt x="123693" y="1459570"/>
                  </a:cubicBezTo>
                  <a:cubicBezTo>
                    <a:pt x="135416" y="1450778"/>
                    <a:pt x="150071" y="1444916"/>
                    <a:pt x="158863" y="1433193"/>
                  </a:cubicBezTo>
                  <a:cubicBezTo>
                    <a:pt x="191580" y="1389569"/>
                    <a:pt x="173047" y="1406151"/>
                    <a:pt x="211617" y="1380439"/>
                  </a:cubicBezTo>
                  <a:cubicBezTo>
                    <a:pt x="251927" y="1319974"/>
                    <a:pt x="226736" y="1321002"/>
                    <a:pt x="273163" y="1336477"/>
                  </a:cubicBezTo>
                  <a:cubicBezTo>
                    <a:pt x="312583" y="1362758"/>
                    <a:pt x="322624" y="1378432"/>
                    <a:pt x="387463" y="1336477"/>
                  </a:cubicBezTo>
                  <a:cubicBezTo>
                    <a:pt x="445232" y="1299097"/>
                    <a:pt x="438703" y="1266801"/>
                    <a:pt x="466593" y="1222177"/>
                  </a:cubicBezTo>
                  <a:cubicBezTo>
                    <a:pt x="520703" y="1135599"/>
                    <a:pt x="465406" y="1232551"/>
                    <a:pt x="519347" y="1160631"/>
                  </a:cubicBezTo>
                  <a:cubicBezTo>
                    <a:pt x="569897" y="1093231"/>
                    <a:pt x="521207" y="1139665"/>
                    <a:pt x="572101" y="1081500"/>
                  </a:cubicBezTo>
                  <a:cubicBezTo>
                    <a:pt x="583018" y="1069023"/>
                    <a:pt x="597092" y="1059417"/>
                    <a:pt x="607270" y="1046331"/>
                  </a:cubicBezTo>
                  <a:cubicBezTo>
                    <a:pt x="674155" y="960336"/>
                    <a:pt x="597388" y="1044558"/>
                    <a:pt x="651232" y="958408"/>
                  </a:cubicBezTo>
                  <a:cubicBezTo>
                    <a:pt x="657822" y="947864"/>
                    <a:pt x="668817" y="940823"/>
                    <a:pt x="677609" y="932031"/>
                  </a:cubicBezTo>
                  <a:cubicBezTo>
                    <a:pt x="683470" y="917377"/>
                    <a:pt x="688783" y="902492"/>
                    <a:pt x="695193" y="888070"/>
                  </a:cubicBezTo>
                  <a:cubicBezTo>
                    <a:pt x="700516" y="876093"/>
                    <a:pt x="708633" y="865334"/>
                    <a:pt x="712778" y="852900"/>
                  </a:cubicBezTo>
                  <a:cubicBezTo>
                    <a:pt x="720421" y="829973"/>
                    <a:pt x="723256" y="805661"/>
                    <a:pt x="730363" y="782562"/>
                  </a:cubicBezTo>
                  <a:cubicBezTo>
                    <a:pt x="735004" y="767477"/>
                    <a:pt x="742956" y="753573"/>
                    <a:pt x="747947" y="738600"/>
                  </a:cubicBezTo>
                  <a:cubicBezTo>
                    <a:pt x="766871" y="681827"/>
                    <a:pt x="743419" y="723413"/>
                    <a:pt x="774324" y="677054"/>
                  </a:cubicBezTo>
                  <a:cubicBezTo>
                    <a:pt x="791909" y="682916"/>
                    <a:pt x="809324" y="689313"/>
                    <a:pt x="827078" y="694639"/>
                  </a:cubicBezTo>
                  <a:cubicBezTo>
                    <a:pt x="872210" y="708179"/>
                    <a:pt x="856007" y="699672"/>
                    <a:pt x="906209" y="712223"/>
                  </a:cubicBezTo>
                  <a:cubicBezTo>
                    <a:pt x="915200" y="714471"/>
                    <a:pt x="923360" y="720137"/>
                    <a:pt x="932586" y="721016"/>
                  </a:cubicBezTo>
                  <a:cubicBezTo>
                    <a:pt x="985183" y="726025"/>
                    <a:pt x="1038093" y="726877"/>
                    <a:pt x="1090847" y="729808"/>
                  </a:cubicBezTo>
                  <a:cubicBezTo>
                    <a:pt x="1099639" y="735670"/>
                    <a:pt x="1106972" y="749956"/>
                    <a:pt x="1117224" y="747393"/>
                  </a:cubicBezTo>
                  <a:cubicBezTo>
                    <a:pt x="1126215" y="745145"/>
                    <a:pt x="1122253" y="729485"/>
                    <a:pt x="1126017" y="721016"/>
                  </a:cubicBezTo>
                  <a:cubicBezTo>
                    <a:pt x="1134002" y="703050"/>
                    <a:pt x="1144832" y="686410"/>
                    <a:pt x="1152393" y="668262"/>
                  </a:cubicBezTo>
                  <a:cubicBezTo>
                    <a:pt x="1167405" y="632232"/>
                    <a:pt x="1177050" y="573267"/>
                    <a:pt x="1205147" y="545170"/>
                  </a:cubicBezTo>
                  <a:cubicBezTo>
                    <a:pt x="1216870" y="533447"/>
                    <a:pt x="1227371" y="520357"/>
                    <a:pt x="1240317" y="510000"/>
                  </a:cubicBezTo>
                  <a:cubicBezTo>
                    <a:pt x="1256820" y="496798"/>
                    <a:pt x="1275240" y="486177"/>
                    <a:pt x="1293070" y="474831"/>
                  </a:cubicBezTo>
                  <a:cubicBezTo>
                    <a:pt x="1329415" y="451702"/>
                    <a:pt x="1340698" y="444302"/>
                    <a:pt x="1380993" y="430870"/>
                  </a:cubicBezTo>
                  <a:cubicBezTo>
                    <a:pt x="1422180" y="417141"/>
                    <a:pt x="1447483" y="420115"/>
                    <a:pt x="1495293" y="413285"/>
                  </a:cubicBezTo>
                  <a:cubicBezTo>
                    <a:pt x="1510087" y="411172"/>
                    <a:pt x="1524601" y="407424"/>
                    <a:pt x="1539255" y="404493"/>
                  </a:cubicBezTo>
                  <a:lnTo>
                    <a:pt x="1635970" y="413285"/>
                  </a:lnTo>
                  <a:cubicBezTo>
                    <a:pt x="1646778" y="418689"/>
                    <a:pt x="1633173" y="437962"/>
                    <a:pt x="1627178" y="448454"/>
                  </a:cubicBezTo>
                  <a:cubicBezTo>
                    <a:pt x="1608598" y="480970"/>
                    <a:pt x="1581436" y="481286"/>
                    <a:pt x="1548047" y="492416"/>
                  </a:cubicBezTo>
                  <a:cubicBezTo>
                    <a:pt x="1524601" y="483624"/>
                    <a:pt x="1496424" y="482675"/>
                    <a:pt x="1477709" y="466039"/>
                  </a:cubicBezTo>
                  <a:cubicBezTo>
                    <a:pt x="1466540" y="456111"/>
                    <a:pt x="1471374" y="436818"/>
                    <a:pt x="1468917" y="422077"/>
                  </a:cubicBezTo>
                  <a:cubicBezTo>
                    <a:pt x="1465510" y="401635"/>
                    <a:pt x="1463055" y="381046"/>
                    <a:pt x="1460124" y="360531"/>
                  </a:cubicBezTo>
                  <a:cubicBezTo>
                    <a:pt x="1463055" y="351739"/>
                    <a:pt x="1462364" y="340707"/>
                    <a:pt x="1468917" y="334154"/>
                  </a:cubicBezTo>
                  <a:cubicBezTo>
                    <a:pt x="1475470" y="327601"/>
                    <a:pt x="1486382" y="327908"/>
                    <a:pt x="1495293" y="325362"/>
                  </a:cubicBezTo>
                  <a:cubicBezTo>
                    <a:pt x="1524256" y="317087"/>
                    <a:pt x="1544218" y="313819"/>
                    <a:pt x="1574424" y="307777"/>
                  </a:cubicBezTo>
                  <a:cubicBezTo>
                    <a:pt x="1658950" y="257062"/>
                    <a:pt x="1575160" y="300031"/>
                    <a:pt x="1671140" y="272608"/>
                  </a:cubicBezTo>
                  <a:cubicBezTo>
                    <a:pt x="1761853" y="246690"/>
                    <a:pt x="1722348" y="240930"/>
                    <a:pt x="1820609" y="228647"/>
                  </a:cubicBezTo>
                  <a:cubicBezTo>
                    <a:pt x="1913177" y="217076"/>
                    <a:pt x="2238508" y="211682"/>
                    <a:pt x="2260224" y="211062"/>
                  </a:cubicBezTo>
                  <a:cubicBezTo>
                    <a:pt x="2251432" y="208131"/>
                    <a:pt x="2242136" y="206415"/>
                    <a:pt x="2233847" y="202270"/>
                  </a:cubicBezTo>
                  <a:cubicBezTo>
                    <a:pt x="2165670" y="168182"/>
                    <a:pt x="2247392" y="197992"/>
                    <a:pt x="2181093" y="175893"/>
                  </a:cubicBezTo>
                  <a:cubicBezTo>
                    <a:pt x="2169370" y="164170"/>
                    <a:pt x="2158512" y="151513"/>
                    <a:pt x="2145924" y="140723"/>
                  </a:cubicBezTo>
                  <a:cubicBezTo>
                    <a:pt x="2137901" y="133846"/>
                    <a:pt x="2126148" y="131390"/>
                    <a:pt x="2119547" y="123139"/>
                  </a:cubicBezTo>
                  <a:cubicBezTo>
                    <a:pt x="2113757" y="115902"/>
                    <a:pt x="2113686" y="105554"/>
                    <a:pt x="2110755" y="96762"/>
                  </a:cubicBezTo>
                  <a:cubicBezTo>
                    <a:pt x="2113686" y="87970"/>
                    <a:pt x="2112133" y="75946"/>
                    <a:pt x="2119547" y="70385"/>
                  </a:cubicBezTo>
                  <a:cubicBezTo>
                    <a:pt x="2175518" y="28407"/>
                    <a:pt x="2183709" y="44755"/>
                    <a:pt x="2242640" y="61593"/>
                  </a:cubicBezTo>
                  <a:cubicBezTo>
                    <a:pt x="2248501" y="70385"/>
                    <a:pt x="2258487" y="77547"/>
                    <a:pt x="2260224" y="87970"/>
                  </a:cubicBezTo>
                  <a:cubicBezTo>
                    <a:pt x="2261748" y="97112"/>
                    <a:pt x="2260700" y="114347"/>
                    <a:pt x="2251432" y="114347"/>
                  </a:cubicBezTo>
                  <a:cubicBezTo>
                    <a:pt x="2242164" y="114347"/>
                    <a:pt x="2245571" y="96762"/>
                    <a:pt x="2242640" y="87970"/>
                  </a:cubicBezTo>
                  <a:cubicBezTo>
                    <a:pt x="2245571" y="76247"/>
                    <a:pt x="2243568" y="61975"/>
                    <a:pt x="2251432" y="52800"/>
                  </a:cubicBezTo>
                  <a:cubicBezTo>
                    <a:pt x="2274458" y="25935"/>
                    <a:pt x="2300945" y="26516"/>
                    <a:pt x="2330563" y="17631"/>
                  </a:cubicBezTo>
                  <a:cubicBezTo>
                    <a:pt x="2395357" y="-1806"/>
                    <a:pt x="2362732" y="47"/>
                    <a:pt x="2400901" y="4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>
              <a:off x="3596640" y="2570480"/>
              <a:ext cx="72068" cy="735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9" name="Connecteur droit avec flèche 18"/>
          <p:cNvCxnSpPr/>
          <p:nvPr/>
        </p:nvCxnSpPr>
        <p:spPr>
          <a:xfrm>
            <a:off x="3810637" y="2582243"/>
            <a:ext cx="233765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460593" y="2449248"/>
            <a:ext cx="1184607" cy="314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duplication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059319" y="4365104"/>
            <a:ext cx="1705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chromosome à </a:t>
            </a:r>
            <a:r>
              <a:rPr lang="fr-FR" sz="1600" b="1" dirty="0" smtClean="0">
                <a:solidFill>
                  <a:srgbClr val="FF0000"/>
                </a:solidFill>
              </a:rPr>
              <a:t>1 chromatide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148288" y="4365104"/>
            <a:ext cx="1705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chromosome à </a:t>
            </a:r>
            <a:r>
              <a:rPr lang="fr-FR" sz="1600" b="1" dirty="0" smtClean="0">
                <a:solidFill>
                  <a:srgbClr val="FF0000"/>
                </a:solidFill>
              </a:rPr>
              <a:t>2 chromatides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21112" y="5190291"/>
            <a:ext cx="2960295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même nombre de chromosome, mais la quantité de chromatine est multipliée par 2</a:t>
            </a:r>
          </a:p>
        </p:txBody>
      </p:sp>
      <p:cxnSp>
        <p:nvCxnSpPr>
          <p:cNvPr id="16" name="Connecteur droit avec flèche 15"/>
          <p:cNvCxnSpPr>
            <a:stCxn id="6" idx="0"/>
            <a:endCxn id="22" idx="2"/>
          </p:cNvCxnSpPr>
          <p:nvPr/>
        </p:nvCxnSpPr>
        <p:spPr>
          <a:xfrm flipV="1">
            <a:off x="7001260" y="4949879"/>
            <a:ext cx="0" cy="2404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3584147" y="2566241"/>
            <a:ext cx="70361" cy="86180"/>
          </a:xfrm>
          <a:prstGeom prst="ellipse">
            <a:avLst/>
          </a:prstGeom>
          <a:noFill/>
          <a:ln w="5715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6372200" y="2553194"/>
            <a:ext cx="70361" cy="86180"/>
          </a:xfrm>
          <a:prstGeom prst="ellipse">
            <a:avLst/>
          </a:prstGeom>
          <a:noFill/>
          <a:ln w="5715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4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908720"/>
            <a:ext cx="76328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Brassage inter-chromosomique chez l’homme</a:t>
            </a:r>
          </a:p>
          <a:p>
            <a:pPr algn="ctr"/>
            <a:endParaRPr lang="fr-FR" sz="2000" b="1" dirty="0"/>
          </a:p>
          <a:p>
            <a:pPr algn="ctr"/>
            <a:r>
              <a:rPr lang="fr-FR" sz="2000" dirty="0"/>
              <a:t>(2n = 46)</a:t>
            </a:r>
          </a:p>
          <a:p>
            <a:pPr algn="ctr"/>
            <a:endParaRPr lang="fr-FR" sz="2000" b="1" dirty="0"/>
          </a:p>
          <a:p>
            <a:pPr algn="ctr"/>
            <a:r>
              <a:rPr lang="fr-FR" sz="2000" dirty="0"/>
              <a:t>23 paires de chromosomes → </a:t>
            </a:r>
            <a:r>
              <a:rPr lang="fr-FR" sz="2000" b="1" dirty="0">
                <a:solidFill>
                  <a:srgbClr val="FF0000"/>
                </a:solidFill>
              </a:rPr>
              <a:t>2</a:t>
            </a:r>
            <a:r>
              <a:rPr lang="fr-FR" sz="2000" b="1" baseline="30000" dirty="0">
                <a:solidFill>
                  <a:srgbClr val="FF0000"/>
                </a:solidFill>
              </a:rPr>
              <a:t>2n</a:t>
            </a:r>
            <a:r>
              <a:rPr lang="fr-FR" sz="2000" b="1" dirty="0"/>
              <a:t> = </a:t>
            </a:r>
            <a:r>
              <a:rPr lang="fr-FR" sz="2000" b="1" dirty="0">
                <a:solidFill>
                  <a:srgbClr val="FF0000"/>
                </a:solidFill>
              </a:rPr>
              <a:t>2</a:t>
            </a:r>
            <a:r>
              <a:rPr lang="fr-FR" sz="2000" b="1" baseline="30000" dirty="0">
                <a:solidFill>
                  <a:srgbClr val="FF0000"/>
                </a:solidFill>
              </a:rPr>
              <a:t>46</a:t>
            </a:r>
            <a:r>
              <a:rPr lang="fr-FR" sz="2000" b="1" dirty="0"/>
              <a:t> ≈ </a:t>
            </a:r>
            <a:r>
              <a:rPr lang="fr-FR" sz="2000" b="1" dirty="0">
                <a:solidFill>
                  <a:srgbClr val="FF0000"/>
                </a:solidFill>
              </a:rPr>
              <a:t>7.10</a:t>
            </a:r>
            <a:r>
              <a:rPr lang="fr-FR" sz="2000" b="1" baseline="30000" dirty="0">
                <a:solidFill>
                  <a:srgbClr val="FF0000"/>
                </a:solidFill>
              </a:rPr>
              <a:t>13</a:t>
            </a:r>
            <a:r>
              <a:rPr lang="fr-FR" sz="2000" b="1" dirty="0"/>
              <a:t> </a:t>
            </a:r>
          </a:p>
          <a:p>
            <a:pPr algn="ctr"/>
            <a:endParaRPr lang="fr-FR" sz="2000" b="1" dirty="0"/>
          </a:p>
          <a:p>
            <a:pPr algn="ctr"/>
            <a:endParaRPr lang="fr-FR" sz="2000" b="1" dirty="0"/>
          </a:p>
          <a:p>
            <a:pPr algn="just"/>
            <a:r>
              <a:rPr lang="fr-FR" sz="2000" dirty="0"/>
              <a:t>	Par simple brassage inter-chromosomique, un homme et une femme </a:t>
            </a:r>
            <a:r>
              <a:rPr lang="fr-FR" sz="2000" dirty="0" smtClean="0"/>
              <a:t>pourraient </a:t>
            </a:r>
            <a:r>
              <a:rPr lang="fr-FR" sz="2000" dirty="0"/>
              <a:t>générer </a:t>
            </a:r>
            <a:r>
              <a:rPr lang="fr-FR" sz="2000" b="1" dirty="0" smtClean="0">
                <a:solidFill>
                  <a:srgbClr val="FF0000"/>
                </a:solidFill>
              </a:rPr>
              <a:t>70 368 744 177 664 </a:t>
            </a:r>
            <a:r>
              <a:rPr lang="fr-FR" sz="2000" dirty="0"/>
              <a:t>génotypes différents, soit </a:t>
            </a:r>
            <a:r>
              <a:rPr lang="fr-FR" sz="2000" b="1" dirty="0">
                <a:solidFill>
                  <a:srgbClr val="FF0000"/>
                </a:solidFill>
              </a:rPr>
              <a:t>70 milles milliards </a:t>
            </a:r>
            <a:r>
              <a:rPr lang="fr-FR" sz="2000" dirty="0"/>
              <a:t>d’enfants génétiquement </a:t>
            </a:r>
            <a:r>
              <a:rPr lang="fr-FR" sz="2000" dirty="0" smtClean="0"/>
              <a:t>différents (population mondiale actuellement de </a:t>
            </a:r>
            <a:r>
              <a:rPr lang="fr-FR" sz="2000" b="1" dirty="0" smtClean="0">
                <a:solidFill>
                  <a:srgbClr val="FF0000"/>
                </a:solidFill>
              </a:rPr>
              <a:t>8 milliards </a:t>
            </a:r>
            <a:r>
              <a:rPr lang="fr-FR" sz="2000" dirty="0" smtClean="0"/>
              <a:t>environ)</a:t>
            </a:r>
            <a:endParaRPr lang="fr-FR" sz="2000" dirty="0"/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4941168"/>
            <a:ext cx="9505056" cy="94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31640" y="404664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Au brassage inter-chromosomique, vient s’ajouter le </a:t>
            </a:r>
            <a:r>
              <a:rPr lang="fr-FR" sz="2000" b="1" dirty="0">
                <a:solidFill>
                  <a:srgbClr val="FF0000"/>
                </a:solidFill>
              </a:rPr>
              <a:t>brassage intra-chromosomique </a:t>
            </a:r>
            <a:r>
              <a:rPr lang="fr-FR" sz="2000" b="1" dirty="0"/>
              <a:t>dû aux crossing-over entre chromosomes homologues.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00808"/>
            <a:ext cx="5832648" cy="3857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Accolade ouvrante 3"/>
          <p:cNvSpPr/>
          <p:nvPr/>
        </p:nvSpPr>
        <p:spPr>
          <a:xfrm rot="16200000">
            <a:off x="2555777" y="4615146"/>
            <a:ext cx="288032" cy="2448273"/>
          </a:xfrm>
          <a:prstGeom prst="leftBrace">
            <a:avLst>
              <a:gd name="adj1" fmla="val 37789"/>
              <a:gd name="adj2" fmla="val 4961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ccolade ouvrante 5"/>
          <p:cNvSpPr/>
          <p:nvPr/>
        </p:nvSpPr>
        <p:spPr>
          <a:xfrm rot="16200000">
            <a:off x="5781245" y="4602997"/>
            <a:ext cx="288032" cy="2448273"/>
          </a:xfrm>
          <a:prstGeom prst="leftBrace">
            <a:avLst>
              <a:gd name="adj1" fmla="val 37789"/>
              <a:gd name="adj2" fmla="val 4961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267745" y="598329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7.10</a:t>
            </a:r>
            <a:r>
              <a:rPr lang="fr-FR" b="1" baseline="30000" dirty="0"/>
              <a:t>13</a:t>
            </a:r>
            <a:r>
              <a:rPr lang="fr-FR" b="1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305747" y="5983299"/>
            <a:ext cx="123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7.10</a:t>
            </a:r>
            <a:r>
              <a:rPr lang="fr-FR" b="1" baseline="30000" dirty="0"/>
              <a:t>13</a:t>
            </a:r>
            <a:r>
              <a:rPr lang="fr-FR" b="1" dirty="0"/>
              <a:t>  &lt;  </a:t>
            </a:r>
            <a:r>
              <a:rPr lang="fr-FR" b="1" dirty="0">
                <a:solidFill>
                  <a:srgbClr val="FF0000"/>
                </a:solidFill>
              </a:rPr>
              <a:t>?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9671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2276872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Les brassages inter et intra-chromosomiques au cours de la </a:t>
            </a:r>
            <a:r>
              <a:rPr lang="fr-FR" sz="3200" b="1" dirty="0" smtClean="0"/>
              <a:t>méiose </a:t>
            </a:r>
            <a:r>
              <a:rPr lang="fr-FR" sz="3200" b="1" dirty="0"/>
              <a:t>constituent la principale</a:t>
            </a:r>
          </a:p>
          <a:p>
            <a:pPr algn="ctr"/>
            <a:r>
              <a:rPr lang="fr-FR" sz="3200" b="1" dirty="0"/>
              <a:t> source de </a:t>
            </a:r>
            <a:r>
              <a:rPr lang="fr-FR" sz="3200" b="1" dirty="0">
                <a:solidFill>
                  <a:srgbClr val="FF0000"/>
                </a:solidFill>
              </a:rPr>
              <a:t>diversité génétique</a:t>
            </a:r>
          </a:p>
        </p:txBody>
      </p:sp>
    </p:spTree>
    <p:extLst>
      <p:ext uri="{BB962C8B-B14F-4D97-AF65-F5344CB8AC3E}">
        <p14:creationId xmlns:p14="http://schemas.microsoft.com/office/powerpoint/2010/main" val="121793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539552" y="908720"/>
            <a:ext cx="8143666" cy="4800729"/>
            <a:chOff x="504502" y="688508"/>
            <a:chExt cx="8231756" cy="480072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13E9D"/>
                </a:clrFrom>
                <a:clrTo>
                  <a:srgbClr val="013E9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0142" y="2132856"/>
              <a:ext cx="3820099" cy="14124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504502" y="688508"/>
              <a:ext cx="82317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/>
                <a:t>Dans son environnement, l’ADN subit toutes sortes d’agressions qui menace l’intégrité de sa structure et qui nécessite l’intervention de système de réparations.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504502" y="4288908"/>
              <a:ext cx="82317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/>
                <a:t>Après le brassage inter et intra-chromosomique, cette alternance agressions/réparations constitue une </a:t>
              </a:r>
              <a:r>
                <a:rPr lang="fr-FR" sz="2400" u="sng" dirty="0"/>
                <a:t>troisième source de variabilité génétique</a:t>
              </a:r>
              <a:r>
                <a:rPr lang="fr-FR" sz="24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9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746168" y="620688"/>
            <a:ext cx="7651664" cy="5396074"/>
            <a:chOff x="544069" y="387812"/>
            <a:chExt cx="7651664" cy="5396074"/>
          </a:xfrm>
        </p:grpSpPr>
        <p:sp>
          <p:nvSpPr>
            <p:cNvPr id="2" name="ZoneTexte 1"/>
            <p:cNvSpPr txBox="1"/>
            <p:nvPr/>
          </p:nvSpPr>
          <p:spPr>
            <a:xfrm>
              <a:off x="1608845" y="2700907"/>
              <a:ext cx="55221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Merci pour votre attention !</a:t>
              </a:r>
            </a:p>
          </p:txBody>
        </p:sp>
        <p:sp>
          <p:nvSpPr>
            <p:cNvPr id="3" name="ZoneTexte 2"/>
            <p:cNvSpPr txBox="1"/>
            <p:nvPr/>
          </p:nvSpPr>
          <p:spPr>
            <a:xfrm rot="21272501">
              <a:off x="648764" y="387812"/>
              <a:ext cx="4183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Thank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 </a:t>
              </a:r>
              <a:r>
                <a:rPr kumimoji="0" lang="fr-FR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you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 for </a:t>
              </a:r>
              <a:r>
                <a:rPr kumimoji="0" lang="fr-FR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your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 attention !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 rot="295436">
              <a:off x="4448807" y="1959340"/>
              <a:ext cx="3746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fr-FR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Edwardian Script ITC" panose="030303020407070D0804" pitchFamily="66" charset="0"/>
                  <a:ea typeface="+mn-ea"/>
                  <a:cs typeface="+mn-cs"/>
                </a:rPr>
                <a:t>¡ gracias por su atención !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 rot="20480253">
              <a:off x="544069" y="1336259"/>
              <a:ext cx="5712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357E7"/>
                  </a:solidFill>
                  <a:effectLst/>
                  <a:uLnTx/>
                  <a:uFillTx/>
                  <a:latin typeface="Edwardian Script ITC" panose="030303020407070D0804" pitchFamily="66" charset="0"/>
                  <a:ea typeface="+mn-ea"/>
                  <a:cs typeface="+mn-cs"/>
                </a:rPr>
                <a:t>Ich danke Ihnen für Ihre Aufmerksamkeit !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4357E7"/>
                </a:solidFill>
                <a:effectLst/>
                <a:uLnTx/>
                <a:uFillTx/>
                <a:latin typeface="Edwardian Script ITC" panose="030303020407070D0804" pitchFamily="66" charset="0"/>
                <a:ea typeface="+mn-ea"/>
                <a:cs typeface="+mn-cs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 rot="210796">
              <a:off x="643253" y="4344425"/>
              <a:ext cx="4320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 </a:t>
              </a:r>
              <a:r>
                <a:rPr kumimoji="0" lang="it-IT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Edwardian Script ITC" pitchFamily="66" charset="0"/>
                  <a:ea typeface="+mn-ea"/>
                  <a:cs typeface="+mn-cs"/>
                </a:rPr>
                <a:t>Grazie per la vostra attenzione !</a:t>
              </a:r>
              <a:endPara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dwardian Script ITC" pitchFamily="66" charset="0"/>
                <a:ea typeface="+mn-ea"/>
                <a:cs typeface="+mn-cs"/>
              </a:endParaRPr>
            </a:p>
          </p:txBody>
        </p:sp>
        <p:sp>
          <p:nvSpPr>
            <p:cNvPr id="10" name="Rectangle 1"/>
            <p:cNvSpPr>
              <a:spLocks noChangeArrowheads="1"/>
            </p:cNvSpPr>
            <p:nvPr/>
          </p:nvSpPr>
          <p:spPr bwMode="auto">
            <a:xfrm rot="231988">
              <a:off x="5527259" y="1320804"/>
              <a:ext cx="23166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Edwardian Script ITC" panose="030303020407070D0804" pitchFamily="66" charset="0"/>
                  <a:ea typeface="+mn-ea"/>
                  <a:cs typeface="Arial" panose="020B0604020202020204" pitchFamily="34" charset="0"/>
                </a:rPr>
                <a:t>شكرا لانتباهك</a:t>
              </a:r>
              <a:r>
                <a:rPr kumimoji="0" lang="fr-FR" altLang="fr-FR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Edwardian Script ITC" panose="030303020407070D0804" pitchFamily="66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 rot="20968722">
              <a:off x="4111661" y="5137555"/>
              <a:ext cx="304602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Edwardian Script ITC" panose="030303020407070D0804" pitchFamily="66" charset="0"/>
                  <a:ea typeface="宋体" panose="02010600030101010101" pitchFamily="2" charset="-122"/>
                  <a:cs typeface="+mn-cs"/>
                </a:rPr>
                <a:t>感谢您的关注 </a:t>
              </a:r>
            </a:p>
          </p:txBody>
        </p:sp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4078257" y="3874461"/>
              <a:ext cx="396095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037B7"/>
                  </a:solidFill>
                  <a:effectLst/>
                  <a:uLnTx/>
                  <a:uFillTx/>
                  <a:latin typeface="Edwardian Script ITC" panose="030303020407070D0804" pitchFamily="66" charset="0"/>
                  <a:ea typeface="+mn-ea"/>
                  <a:cs typeface="+mn-cs"/>
                </a:rPr>
                <a:t>Ευχαριστώ για την προσοχή σας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19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1085994" y="476672"/>
            <a:ext cx="6972013" cy="5296858"/>
            <a:chOff x="1305111" y="476672"/>
            <a:chExt cx="6972013" cy="5296858"/>
          </a:xfrm>
        </p:grpSpPr>
        <p:grpSp>
          <p:nvGrpSpPr>
            <p:cNvPr id="9" name="Groupe 8"/>
            <p:cNvGrpSpPr/>
            <p:nvPr/>
          </p:nvGrpSpPr>
          <p:grpSpPr>
            <a:xfrm>
              <a:off x="1305111" y="1412776"/>
              <a:ext cx="6389762" cy="3174363"/>
              <a:chOff x="1259632" y="1124744"/>
              <a:chExt cx="6389762" cy="3174363"/>
            </a:xfrm>
          </p:grpSpPr>
          <p:grpSp>
            <p:nvGrpSpPr>
              <p:cNvPr id="7" name="Groupe 6"/>
              <p:cNvGrpSpPr/>
              <p:nvPr/>
            </p:nvGrpSpPr>
            <p:grpSpPr>
              <a:xfrm>
                <a:off x="1259632" y="1124744"/>
                <a:ext cx="6389762" cy="3174363"/>
                <a:chOff x="1259632" y="1124744"/>
                <a:chExt cx="6389762" cy="3174363"/>
              </a:xfrm>
            </p:grpSpPr>
            <p:grpSp>
              <p:nvGrpSpPr>
                <p:cNvPr id="5" name="Groupe 4"/>
                <p:cNvGrpSpPr/>
                <p:nvPr/>
              </p:nvGrpSpPr>
              <p:grpSpPr>
                <a:xfrm>
                  <a:off x="1259632" y="1124744"/>
                  <a:ext cx="6101730" cy="3174363"/>
                  <a:chOff x="1187624" y="1196752"/>
                  <a:chExt cx="6101730" cy="3174363"/>
                </a:xfrm>
              </p:grpSpPr>
              <p:pic>
                <p:nvPicPr>
                  <p:cNvPr id="3" name="Image 2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475656" y="1556792"/>
                    <a:ext cx="5813698" cy="2814323"/>
                  </a:xfrm>
                  <a:prstGeom prst="rect">
                    <a:avLst/>
                  </a:prstGeom>
                </p:spPr>
              </p:pic>
              <p:sp>
                <p:nvSpPr>
                  <p:cNvPr id="4" name="Ellipse 3"/>
                  <p:cNvSpPr/>
                  <p:nvPr/>
                </p:nvSpPr>
                <p:spPr>
                  <a:xfrm>
                    <a:off x="1187624" y="1196752"/>
                    <a:ext cx="432048" cy="93610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6" name="Rectangle 5"/>
                <p:cNvSpPr/>
                <p:nvPr/>
              </p:nvSpPr>
              <p:spPr>
                <a:xfrm>
                  <a:off x="6137226" y="1132926"/>
                  <a:ext cx="1512168" cy="5040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>
                <a:off x="6804248" y="2996952"/>
                <a:ext cx="648072" cy="66194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ZoneTexte 9"/>
            <p:cNvSpPr txBox="1"/>
            <p:nvPr/>
          </p:nvSpPr>
          <p:spPr>
            <a:xfrm>
              <a:off x="2270837" y="476672"/>
              <a:ext cx="5040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Puis les chromatides subissent une condensation.</a:t>
              </a:r>
            </a:p>
          </p:txBody>
        </p:sp>
        <p:sp>
          <p:nvSpPr>
            <p:cNvPr id="12" name="Ellipse 11"/>
            <p:cNvSpPr/>
            <p:nvPr/>
          </p:nvSpPr>
          <p:spPr>
            <a:xfrm>
              <a:off x="1630559" y="1899640"/>
              <a:ext cx="101386" cy="954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7485036" y="3946925"/>
              <a:ext cx="0" cy="57005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7485036" y="4093451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doni MT" panose="02070603080606020203" pitchFamily="18" charset="0"/>
                </a:rPr>
                <a:t>1400 nm</a:t>
              </a:r>
            </a:p>
          </p:txBody>
        </p:sp>
        <p:sp>
          <p:nvSpPr>
            <p:cNvPr id="17" name="Accolade ouvrante 16"/>
            <p:cNvSpPr/>
            <p:nvPr/>
          </p:nvSpPr>
          <p:spPr>
            <a:xfrm rot="16200000">
              <a:off x="6090535" y="3909426"/>
              <a:ext cx="360040" cy="2075505"/>
            </a:xfrm>
            <a:prstGeom prst="leftBrace">
              <a:avLst>
                <a:gd name="adj1" fmla="val 21424"/>
                <a:gd name="adj2" fmla="val 49594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376653" y="5127199"/>
              <a:ext cx="17971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chromosome en forme de </a:t>
              </a:r>
              <a:r>
                <a:rPr lang="fr-FR" b="1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3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5.8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20572</TotalTime>
  <Words>2331</Words>
  <Application>Microsoft Office PowerPoint</Application>
  <PresentationFormat>Affichage à l'écran (4:3)</PresentationFormat>
  <Paragraphs>598</Paragraphs>
  <Slides>84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84</vt:i4>
      </vt:variant>
    </vt:vector>
  </HeadingPairs>
  <TitlesOfParts>
    <vt:vector size="95" baseType="lpstr">
      <vt:lpstr>宋体</vt:lpstr>
      <vt:lpstr>Arial</vt:lpstr>
      <vt:lpstr>Arial Black</vt:lpstr>
      <vt:lpstr>Bahnschrift Light</vt:lpstr>
      <vt:lpstr>Bodoni MT</vt:lpstr>
      <vt:lpstr>Calibri</vt:lpstr>
      <vt:lpstr>Edwardian Script ITC</vt:lpstr>
      <vt:lpstr>Symbol</vt:lpstr>
      <vt:lpstr>Wingdings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Nadine Curt-Grand-Gaudin</dc:creator>
  <cp:lastModifiedBy>Utilisateur Windows</cp:lastModifiedBy>
  <cp:revision>1499</cp:revision>
  <cp:lastPrinted>2014-09-12T08:39:20Z</cp:lastPrinted>
  <dcterms:modified xsi:type="dcterms:W3CDTF">2024-01-29T12:11:13Z</dcterms:modified>
</cp:coreProperties>
</file>