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ink/ink1.xml" ContentType="application/inkml+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0"/>
  </p:notesMasterIdLst>
  <p:sldIdLst>
    <p:sldId id="426" r:id="rId2"/>
    <p:sldId id="322" r:id="rId3"/>
    <p:sldId id="337" r:id="rId4"/>
    <p:sldId id="378" r:id="rId5"/>
    <p:sldId id="338" r:id="rId6"/>
    <p:sldId id="386" r:id="rId7"/>
    <p:sldId id="358" r:id="rId8"/>
    <p:sldId id="296" r:id="rId9"/>
    <p:sldId id="387" r:id="rId10"/>
    <p:sldId id="390" r:id="rId11"/>
    <p:sldId id="342" r:id="rId12"/>
    <p:sldId id="343" r:id="rId13"/>
    <p:sldId id="391" r:id="rId14"/>
    <p:sldId id="345" r:id="rId15"/>
    <p:sldId id="392" r:id="rId16"/>
    <p:sldId id="357" r:id="rId17"/>
    <p:sldId id="393" r:id="rId18"/>
    <p:sldId id="372" r:id="rId19"/>
    <p:sldId id="394" r:id="rId20"/>
    <p:sldId id="395" r:id="rId21"/>
    <p:sldId id="371" r:id="rId22"/>
    <p:sldId id="396" r:id="rId23"/>
    <p:sldId id="346" r:id="rId24"/>
    <p:sldId id="356" r:id="rId25"/>
    <p:sldId id="347" r:id="rId26"/>
    <p:sldId id="475" r:id="rId27"/>
    <p:sldId id="470" r:id="rId28"/>
    <p:sldId id="476" r:id="rId29"/>
    <p:sldId id="437" r:id="rId30"/>
    <p:sldId id="398" r:id="rId31"/>
    <p:sldId id="471" r:id="rId32"/>
    <p:sldId id="388" r:id="rId33"/>
    <p:sldId id="401" r:id="rId34"/>
    <p:sldId id="364" r:id="rId35"/>
    <p:sldId id="428" r:id="rId36"/>
    <p:sldId id="456" r:id="rId37"/>
    <p:sldId id="438" r:id="rId38"/>
    <p:sldId id="403" r:id="rId39"/>
    <p:sldId id="305" r:id="rId40"/>
    <p:sldId id="405" r:id="rId41"/>
    <p:sldId id="458" r:id="rId42"/>
    <p:sldId id="459" r:id="rId43"/>
    <p:sldId id="366" r:id="rId44"/>
    <p:sldId id="409" r:id="rId45"/>
    <p:sldId id="368" r:id="rId46"/>
    <p:sldId id="455" r:id="rId47"/>
    <p:sldId id="259" r:id="rId48"/>
    <p:sldId id="263" r:id="rId49"/>
    <p:sldId id="264" r:id="rId50"/>
    <p:sldId id="265" r:id="rId51"/>
    <p:sldId id="266" r:id="rId52"/>
    <p:sldId id="406" r:id="rId53"/>
    <p:sldId id="267" r:id="rId54"/>
    <p:sldId id="268" r:id="rId55"/>
    <p:sldId id="430" r:id="rId56"/>
    <p:sldId id="407" r:id="rId57"/>
    <p:sldId id="272" r:id="rId58"/>
    <p:sldId id="273" r:id="rId59"/>
    <p:sldId id="275" r:id="rId60"/>
    <p:sldId id="335" r:id="rId61"/>
    <p:sldId id="332" r:id="rId62"/>
    <p:sldId id="389" r:id="rId63"/>
    <p:sldId id="334" r:id="rId64"/>
    <p:sldId id="307" r:id="rId65"/>
    <p:sldId id="440" r:id="rId66"/>
    <p:sldId id="452" r:id="rId67"/>
    <p:sldId id="441" r:id="rId68"/>
    <p:sldId id="442" r:id="rId69"/>
    <p:sldId id="443" r:id="rId70"/>
    <p:sldId id="444" r:id="rId71"/>
    <p:sldId id="445" r:id="rId72"/>
    <p:sldId id="446" r:id="rId73"/>
    <p:sldId id="447" r:id="rId74"/>
    <p:sldId id="457" r:id="rId75"/>
    <p:sldId id="449" r:id="rId76"/>
    <p:sldId id="448" r:id="rId77"/>
    <p:sldId id="463" r:id="rId78"/>
    <p:sldId id="464" r:id="rId79"/>
    <p:sldId id="474" r:id="rId80"/>
    <p:sldId id="472" r:id="rId81"/>
    <p:sldId id="451" r:id="rId82"/>
    <p:sldId id="381" r:id="rId83"/>
    <p:sldId id="453" r:id="rId84"/>
    <p:sldId id="454" r:id="rId85"/>
    <p:sldId id="460" r:id="rId86"/>
    <p:sldId id="461" r:id="rId87"/>
    <p:sldId id="462" r:id="rId88"/>
    <p:sldId id="375" r:id="rId89"/>
  </p:sldIdLst>
  <p:sldSz cx="9144000" cy="6858000" type="screen4x3"/>
  <p:notesSz cx="6797675" cy="9928225"/>
  <p:defaultTextStyle>
    <a:defPPr>
      <a:defRPr lang="fr-FR"/>
    </a:defPPr>
    <a:lvl1pPr algn="l" rtl="0" fontAlgn="base">
      <a:spcBef>
        <a:spcPct val="0"/>
      </a:spcBef>
      <a:spcAft>
        <a:spcPct val="0"/>
      </a:spcAft>
      <a:defRPr kern="1200">
        <a:solidFill>
          <a:schemeClr val="tx1"/>
        </a:solidFill>
        <a:latin typeface="Calibri" pitchFamily="34" charset="0"/>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mn-cs"/>
      </a:defRPr>
    </a:lvl2pPr>
    <a:lvl3pPr marL="914400" algn="l" rtl="0" fontAlgn="base">
      <a:spcBef>
        <a:spcPct val="0"/>
      </a:spcBef>
      <a:spcAft>
        <a:spcPct val="0"/>
      </a:spcAft>
      <a:defRPr kern="1200">
        <a:solidFill>
          <a:schemeClr val="tx1"/>
        </a:solidFill>
        <a:latin typeface="Calibri" pitchFamily="34" charset="0"/>
        <a:ea typeface="+mn-ea"/>
        <a:cs typeface="+mn-cs"/>
      </a:defRPr>
    </a:lvl3pPr>
    <a:lvl4pPr marL="1371600" algn="l" rtl="0" fontAlgn="base">
      <a:spcBef>
        <a:spcPct val="0"/>
      </a:spcBef>
      <a:spcAft>
        <a:spcPct val="0"/>
      </a:spcAft>
      <a:defRPr kern="1200">
        <a:solidFill>
          <a:schemeClr val="tx1"/>
        </a:solidFill>
        <a:latin typeface="Calibri" pitchFamily="34" charset="0"/>
        <a:ea typeface="+mn-ea"/>
        <a:cs typeface="+mn-cs"/>
      </a:defRPr>
    </a:lvl4pPr>
    <a:lvl5pPr marL="1828800" algn="l" rtl="0" fontAlgn="base">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p:defaultTextStyle>
  <p:extLst>
    <p:ext uri="{521415D9-36F7-43E2-AB2F-B90AF26B5E84}">
      <p14:sectionLst xmlns:p14="http://schemas.microsoft.com/office/powerpoint/2010/main">
        <p14:section name="Section par défaut" id="{38E98C43-E986-4F49-B280-542DECFC72B2}">
          <p14:sldIdLst>
            <p14:sldId id="426"/>
            <p14:sldId id="322"/>
            <p14:sldId id="337"/>
            <p14:sldId id="378"/>
            <p14:sldId id="338"/>
            <p14:sldId id="386"/>
            <p14:sldId id="358"/>
            <p14:sldId id="296"/>
            <p14:sldId id="387"/>
            <p14:sldId id="390"/>
            <p14:sldId id="342"/>
            <p14:sldId id="343"/>
            <p14:sldId id="391"/>
            <p14:sldId id="345"/>
            <p14:sldId id="392"/>
            <p14:sldId id="357"/>
            <p14:sldId id="393"/>
            <p14:sldId id="372"/>
            <p14:sldId id="394"/>
            <p14:sldId id="395"/>
            <p14:sldId id="371"/>
            <p14:sldId id="396"/>
            <p14:sldId id="346"/>
            <p14:sldId id="356"/>
            <p14:sldId id="347"/>
            <p14:sldId id="475"/>
            <p14:sldId id="470"/>
            <p14:sldId id="476"/>
            <p14:sldId id="437"/>
            <p14:sldId id="398"/>
            <p14:sldId id="471"/>
            <p14:sldId id="388"/>
            <p14:sldId id="401"/>
            <p14:sldId id="364"/>
            <p14:sldId id="428"/>
            <p14:sldId id="456"/>
            <p14:sldId id="438"/>
            <p14:sldId id="403"/>
            <p14:sldId id="305"/>
            <p14:sldId id="405"/>
            <p14:sldId id="458"/>
            <p14:sldId id="459"/>
            <p14:sldId id="366"/>
            <p14:sldId id="409"/>
            <p14:sldId id="368"/>
            <p14:sldId id="455"/>
            <p14:sldId id="259"/>
            <p14:sldId id="263"/>
            <p14:sldId id="264"/>
            <p14:sldId id="265"/>
            <p14:sldId id="266"/>
            <p14:sldId id="406"/>
            <p14:sldId id="267"/>
            <p14:sldId id="268"/>
            <p14:sldId id="430"/>
            <p14:sldId id="407"/>
            <p14:sldId id="272"/>
            <p14:sldId id="273"/>
            <p14:sldId id="275"/>
            <p14:sldId id="335"/>
            <p14:sldId id="332"/>
            <p14:sldId id="389"/>
            <p14:sldId id="334"/>
            <p14:sldId id="307"/>
            <p14:sldId id="440"/>
            <p14:sldId id="452"/>
            <p14:sldId id="441"/>
            <p14:sldId id="442"/>
            <p14:sldId id="443"/>
            <p14:sldId id="444"/>
            <p14:sldId id="445"/>
            <p14:sldId id="446"/>
            <p14:sldId id="447"/>
            <p14:sldId id="457"/>
            <p14:sldId id="449"/>
            <p14:sldId id="448"/>
            <p14:sldId id="463"/>
            <p14:sldId id="464"/>
            <p14:sldId id="474"/>
            <p14:sldId id="472"/>
            <p14:sldId id="451"/>
            <p14:sldId id="381"/>
            <p14:sldId id="453"/>
            <p14:sldId id="454"/>
            <p14:sldId id="460"/>
            <p14:sldId id="461"/>
            <p14:sldId id="462"/>
            <p14:sldId id="37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adine Curt-Grand-Gaudin" initials="NC"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FF66CC"/>
    <a:srgbClr val="FF5050"/>
    <a:srgbClr val="00FF00"/>
    <a:srgbClr val="EAEAEA"/>
    <a:srgbClr val="FFFFC5"/>
    <a:srgbClr val="B5B5B5"/>
    <a:srgbClr val="99CC00"/>
    <a:srgbClr val="BAD876"/>
    <a:srgbClr val="ACD0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Style clair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D7B26C5-4107-4FEC-AEDC-1716B250A1EF}" styleName="Style clair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Style clair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631" autoAdjust="0"/>
    <p:restoredTop sz="94770" autoAdjust="0"/>
  </p:normalViewPr>
  <p:slideViewPr>
    <p:cSldViewPr>
      <p:cViewPr varScale="1">
        <p:scale>
          <a:sx n="99" d="100"/>
          <a:sy n="99" d="100"/>
        </p:scale>
        <p:origin x="738" y="72"/>
      </p:cViewPr>
      <p:guideLst>
        <p:guide orient="horz" pos="2160"/>
        <p:guide pos="2880"/>
      </p:guideLst>
    </p:cSldViewPr>
  </p:slideViewPr>
  <p:notesTextViewPr>
    <p:cViewPr>
      <p:scale>
        <a:sx n="1" d="1"/>
        <a:sy n="1" d="1"/>
      </p:scale>
      <p:origin x="0" y="0"/>
    </p:cViewPr>
  </p:notesTextViewPr>
  <p:sorterViewPr>
    <p:cViewPr varScale="1">
      <p:scale>
        <a:sx n="1" d="1"/>
        <a:sy n="1" d="1"/>
      </p:scale>
      <p:origin x="0" y="-26154"/>
    </p:cViewPr>
  </p:sorterViewPr>
  <p:notesViewPr>
    <p:cSldViewPr>
      <p:cViewPr varScale="1">
        <p:scale>
          <a:sx n="59" d="100"/>
          <a:sy n="59" d="100"/>
        </p:scale>
        <p:origin x="-2165" y="-72"/>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notesMaster" Target="notesMasters/notesMaster1.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72102" units="1/cm"/>
          <inkml:channelProperty channel="Y" name="resolution" value="37.76224" units="1/cm"/>
          <inkml:channelProperty channel="T" name="resolution" value="1" units="1/dev"/>
        </inkml:channelProperties>
      </inkml:inkSource>
      <inkml:timestamp xml:id="ts0" timeString="2021-01-11T18:57:02.536"/>
    </inkml:context>
    <inkml:brush xml:id="br0">
      <inkml:brushProperty name="width" value="0.05292" units="cm"/>
      <inkml:brushProperty name="height" value="0.05292" units="cm"/>
      <inkml:brushProperty name="color" value="#FF0000"/>
    </inkml:brush>
  </inkml:definitions>
  <inkml:trace contextRef="#ctx0" brushRef="#br0">17981 11873 0</inkml:trace>
  <inkml:trace contextRef="#ctx0" brushRef="#br0" timeOffset="3372">15546 5449 0,'0'23'83,"22"-23"-68,-22 22 9</inkml:trace>
  <inkml:trace contextRef="#ctx0" brushRef="#br0" timeOffset="3718">15568 5516 0</inkml:trace>
  <inkml:trace contextRef="#ctx0" brushRef="#br0" timeOffset="4274">15568 5516 0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6411"/>
          </a:xfrm>
          <a:prstGeom prst="rect">
            <a:avLst/>
          </a:prstGeom>
        </p:spPr>
        <p:txBody>
          <a:bodyPr vert="horz" lIns="91440" tIns="45720" rIns="91440" bIns="45720" rtlCol="0"/>
          <a:lstStyle>
            <a:lvl1pPr algn="l" fontAlgn="auto">
              <a:spcBef>
                <a:spcPts val="0"/>
              </a:spcBef>
              <a:spcAft>
                <a:spcPts val="0"/>
              </a:spcAft>
              <a:defRPr sz="1200" smtClean="0">
                <a:latin typeface="+mn-lt"/>
              </a:defRPr>
            </a:lvl1pPr>
          </a:lstStyle>
          <a:p>
            <a:pPr>
              <a:defRPr/>
            </a:pPr>
            <a:endParaRPr lang="fr-FR"/>
          </a:p>
        </p:txBody>
      </p:sp>
      <p:sp>
        <p:nvSpPr>
          <p:cNvPr id="3" name="Espace réservé de la date 2"/>
          <p:cNvSpPr>
            <a:spLocks noGrp="1"/>
          </p:cNvSpPr>
          <p:nvPr>
            <p:ph type="dt" idx="1"/>
          </p:nvPr>
        </p:nvSpPr>
        <p:spPr>
          <a:xfrm>
            <a:off x="3850443" y="0"/>
            <a:ext cx="2945659" cy="496411"/>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54DE04EA-E20A-415D-9EB4-141ACEF6309F}" type="datetimeFigureOut">
              <a:rPr lang="fr-FR"/>
              <a:pPr>
                <a:defRPr/>
              </a:pPr>
              <a:t>08/01/2024</a:t>
            </a:fld>
            <a:endParaRPr lang="fr-FR"/>
          </a:p>
        </p:txBody>
      </p:sp>
      <p:sp>
        <p:nvSpPr>
          <p:cNvPr id="4" name="Espace réservé de l'image des diapositives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fr-FR" noProof="0"/>
              <a:t>Modifiez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7" name="Espace réservé du numéro de diapositive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2FA3E408-AEB5-488D-9189-B5EF5B1079A9}" type="slidenum">
              <a:rPr lang="fr-FR"/>
              <a:pPr>
                <a:defRPr/>
              </a:pPr>
              <a:t>‹N°›</a:t>
            </a:fld>
            <a:endParaRPr lang="fr-FR"/>
          </a:p>
        </p:txBody>
      </p:sp>
    </p:spTree>
    <p:extLst>
      <p:ext uri="{BB962C8B-B14F-4D97-AF65-F5344CB8AC3E}">
        <p14:creationId xmlns:p14="http://schemas.microsoft.com/office/powerpoint/2010/main" val="375858765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2FA3E408-AEB5-488D-9189-B5EF5B1079A9}" type="slidenum">
              <a:rPr lang="fr-FR" smtClean="0"/>
              <a:pPr>
                <a:defRPr/>
              </a:pPr>
              <a:t>1</a:t>
            </a:fld>
            <a:endParaRPr lang="fr-FR"/>
          </a:p>
        </p:txBody>
      </p:sp>
    </p:spTree>
    <p:extLst>
      <p:ext uri="{BB962C8B-B14F-4D97-AF65-F5344CB8AC3E}">
        <p14:creationId xmlns:p14="http://schemas.microsoft.com/office/powerpoint/2010/main" val="2567866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2FA3E408-AEB5-488D-9189-B5EF5B1079A9}" type="slidenum">
              <a:rPr lang="fr-FR" smtClean="0"/>
              <a:pPr>
                <a:defRPr/>
              </a:pPr>
              <a:t>26</a:t>
            </a:fld>
            <a:endParaRPr lang="fr-FR"/>
          </a:p>
        </p:txBody>
      </p:sp>
    </p:spTree>
    <p:extLst>
      <p:ext uri="{BB962C8B-B14F-4D97-AF65-F5344CB8AC3E}">
        <p14:creationId xmlns:p14="http://schemas.microsoft.com/office/powerpoint/2010/main" val="2962881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2FA3E408-AEB5-488D-9189-B5EF5B1079A9}" type="slidenum">
              <a:rPr lang="fr-FR" smtClean="0"/>
              <a:pPr>
                <a:defRPr/>
              </a:pPr>
              <a:t>28</a:t>
            </a:fld>
            <a:endParaRPr lang="fr-FR"/>
          </a:p>
        </p:txBody>
      </p:sp>
    </p:spTree>
    <p:extLst>
      <p:ext uri="{BB962C8B-B14F-4D97-AF65-F5344CB8AC3E}">
        <p14:creationId xmlns:p14="http://schemas.microsoft.com/office/powerpoint/2010/main" val="31588607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2FA3E408-AEB5-488D-9189-B5EF5B1079A9}" type="slidenum">
              <a:rPr lang="fr-FR" smtClean="0"/>
              <a:pPr>
                <a:defRPr/>
              </a:pPr>
              <a:t>39</a:t>
            </a:fld>
            <a:endParaRPr lang="fr-FR"/>
          </a:p>
        </p:txBody>
      </p:sp>
    </p:spTree>
    <p:extLst>
      <p:ext uri="{BB962C8B-B14F-4D97-AF65-F5344CB8AC3E}">
        <p14:creationId xmlns:p14="http://schemas.microsoft.com/office/powerpoint/2010/main" val="3199984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10"/>
          </p:nvPr>
        </p:nvSpPr>
        <p:spPr/>
        <p:txBody>
          <a:bodyPr/>
          <a:lstStyle/>
          <a:p>
            <a:pPr>
              <a:defRPr/>
            </a:pPr>
            <a:fld id="{2FA3E408-AEB5-488D-9189-B5EF5B1079A9}" type="slidenum">
              <a:rPr lang="fr-FR" smtClean="0"/>
              <a:pPr>
                <a:defRPr/>
              </a:pPr>
              <a:t>46</a:t>
            </a:fld>
            <a:endParaRPr lang="fr-FR"/>
          </a:p>
        </p:txBody>
      </p:sp>
    </p:spTree>
    <p:extLst>
      <p:ext uri="{BB962C8B-B14F-4D97-AF65-F5344CB8AC3E}">
        <p14:creationId xmlns:p14="http://schemas.microsoft.com/office/powerpoint/2010/main" val="10753906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lvl1pPr>
              <a:defRPr/>
            </a:lvl1pPr>
          </a:lstStyle>
          <a:p>
            <a:pPr>
              <a:defRPr/>
            </a:pPr>
            <a:fld id="{7B3EDBF6-602B-45D5-B55E-E3E2E5CE37DD}" type="datetimeFigureOut">
              <a:rPr lang="fr-FR"/>
              <a:pPr>
                <a:defRPr/>
              </a:pPr>
              <a:t>08/01/2024</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DBF878E1-64A3-40A1-8708-2B5FFFB9401A}" type="slidenum">
              <a:rPr lang="fr-FR"/>
              <a:pPr>
                <a:defRPr/>
              </a:pPr>
              <a:t>‹N°›</a:t>
            </a:fld>
            <a:endParaRPr lang="fr-FR"/>
          </a:p>
        </p:txBody>
      </p:sp>
    </p:spTree>
    <p:extLst>
      <p:ext uri="{BB962C8B-B14F-4D97-AF65-F5344CB8AC3E}">
        <p14:creationId xmlns:p14="http://schemas.microsoft.com/office/powerpoint/2010/main" val="18264228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2D79745D-C341-4ED1-B3B7-5BA33D2416C2}" type="datetimeFigureOut">
              <a:rPr lang="fr-FR"/>
              <a:pPr>
                <a:defRPr/>
              </a:pPr>
              <a:t>08/01/2024</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52EDBF8F-000F-4399-911F-C5BC4AF3549A}" type="slidenum">
              <a:rPr lang="fr-FR"/>
              <a:pPr>
                <a:defRPr/>
              </a:pPr>
              <a:t>‹N°›</a:t>
            </a:fld>
            <a:endParaRPr lang="fr-FR"/>
          </a:p>
        </p:txBody>
      </p:sp>
    </p:spTree>
    <p:extLst>
      <p:ext uri="{BB962C8B-B14F-4D97-AF65-F5344CB8AC3E}">
        <p14:creationId xmlns:p14="http://schemas.microsoft.com/office/powerpoint/2010/main" val="2277007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C624CE90-20EB-47EE-88B6-F444331000DD}" type="datetimeFigureOut">
              <a:rPr lang="fr-FR"/>
              <a:pPr>
                <a:defRPr/>
              </a:pPr>
              <a:t>08/01/2024</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984F5C19-2139-4A2D-AD52-897198DF36E6}" type="slidenum">
              <a:rPr lang="fr-FR"/>
              <a:pPr>
                <a:defRPr/>
              </a:pPr>
              <a:t>‹N°›</a:t>
            </a:fld>
            <a:endParaRPr lang="fr-FR"/>
          </a:p>
        </p:txBody>
      </p:sp>
    </p:spTree>
    <p:extLst>
      <p:ext uri="{BB962C8B-B14F-4D97-AF65-F5344CB8AC3E}">
        <p14:creationId xmlns:p14="http://schemas.microsoft.com/office/powerpoint/2010/main" val="3596071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BD36EDB7-BA9B-4C16-9E72-FFA07704454A}" type="datetimeFigureOut">
              <a:rPr lang="fr-FR"/>
              <a:pPr>
                <a:defRPr/>
              </a:pPr>
              <a:t>08/01/2024</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15C62A62-F8A2-480D-A893-37B4096D7B17}" type="slidenum">
              <a:rPr lang="fr-FR"/>
              <a:pPr>
                <a:defRPr/>
              </a:pPr>
              <a:t>‹N°›</a:t>
            </a:fld>
            <a:endParaRPr lang="fr-FR"/>
          </a:p>
        </p:txBody>
      </p:sp>
    </p:spTree>
    <p:extLst>
      <p:ext uri="{BB962C8B-B14F-4D97-AF65-F5344CB8AC3E}">
        <p14:creationId xmlns:p14="http://schemas.microsoft.com/office/powerpoint/2010/main" val="740850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BE9933BA-FB71-4B4F-A516-44867885CBC3}" type="datetimeFigureOut">
              <a:rPr lang="fr-FR"/>
              <a:pPr>
                <a:defRPr/>
              </a:pPr>
              <a:t>08/01/2024</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29FB93F4-6DA6-47AA-BBB9-3B4807EE3BC0}" type="slidenum">
              <a:rPr lang="fr-FR"/>
              <a:pPr>
                <a:defRPr/>
              </a:pPr>
              <a:t>‹N°›</a:t>
            </a:fld>
            <a:endParaRPr lang="fr-FR"/>
          </a:p>
        </p:txBody>
      </p:sp>
    </p:spTree>
    <p:extLst>
      <p:ext uri="{BB962C8B-B14F-4D97-AF65-F5344CB8AC3E}">
        <p14:creationId xmlns:p14="http://schemas.microsoft.com/office/powerpoint/2010/main" val="2924621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p:cNvSpPr>
            <a:spLocks noGrp="1"/>
          </p:cNvSpPr>
          <p:nvPr>
            <p:ph type="dt" sz="half" idx="10"/>
          </p:nvPr>
        </p:nvSpPr>
        <p:spPr/>
        <p:txBody>
          <a:bodyPr/>
          <a:lstStyle>
            <a:lvl1pPr>
              <a:defRPr/>
            </a:lvl1pPr>
          </a:lstStyle>
          <a:p>
            <a:pPr>
              <a:defRPr/>
            </a:pPr>
            <a:fld id="{C29B0054-9136-425C-AF7B-71A050EC3F93}" type="datetimeFigureOut">
              <a:rPr lang="fr-FR"/>
              <a:pPr>
                <a:defRPr/>
              </a:pPr>
              <a:t>08/01/2024</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40391C0B-7FE6-47B3-A75B-1FFC52CC39BE}" type="slidenum">
              <a:rPr lang="fr-FR"/>
              <a:pPr>
                <a:defRPr/>
              </a:pPr>
              <a:t>‹N°›</a:t>
            </a:fld>
            <a:endParaRPr lang="fr-FR"/>
          </a:p>
        </p:txBody>
      </p:sp>
    </p:spTree>
    <p:extLst>
      <p:ext uri="{BB962C8B-B14F-4D97-AF65-F5344CB8AC3E}">
        <p14:creationId xmlns:p14="http://schemas.microsoft.com/office/powerpoint/2010/main" val="2438190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p:cNvSpPr>
            <a:spLocks noGrp="1"/>
          </p:cNvSpPr>
          <p:nvPr>
            <p:ph type="dt" sz="half" idx="10"/>
          </p:nvPr>
        </p:nvSpPr>
        <p:spPr/>
        <p:txBody>
          <a:bodyPr/>
          <a:lstStyle>
            <a:lvl1pPr>
              <a:defRPr/>
            </a:lvl1pPr>
          </a:lstStyle>
          <a:p>
            <a:pPr>
              <a:defRPr/>
            </a:pPr>
            <a:fld id="{57BC6929-C827-4FBB-B2C3-3E2DB69927CB}" type="datetimeFigureOut">
              <a:rPr lang="fr-FR"/>
              <a:pPr>
                <a:defRPr/>
              </a:pPr>
              <a:t>08/01/2024</a:t>
            </a:fld>
            <a:endParaRPr lang="fr-FR"/>
          </a:p>
        </p:txBody>
      </p:sp>
      <p:sp>
        <p:nvSpPr>
          <p:cNvPr id="8" name="Espace réservé du pied de page 4"/>
          <p:cNvSpPr>
            <a:spLocks noGrp="1"/>
          </p:cNvSpPr>
          <p:nvPr>
            <p:ph type="ftr" sz="quarter" idx="11"/>
          </p:nvPr>
        </p:nvSpPr>
        <p:spPr/>
        <p:txBody>
          <a:bodyPr/>
          <a:lstStyle>
            <a:lvl1pPr>
              <a:defRPr/>
            </a:lvl1pPr>
          </a:lstStyle>
          <a:p>
            <a:pPr>
              <a:defRPr/>
            </a:pPr>
            <a:endParaRPr lang="fr-FR"/>
          </a:p>
        </p:txBody>
      </p:sp>
      <p:sp>
        <p:nvSpPr>
          <p:cNvPr id="9" name="Espace réservé du numéro de diapositive 5"/>
          <p:cNvSpPr>
            <a:spLocks noGrp="1"/>
          </p:cNvSpPr>
          <p:nvPr>
            <p:ph type="sldNum" sz="quarter" idx="12"/>
          </p:nvPr>
        </p:nvSpPr>
        <p:spPr/>
        <p:txBody>
          <a:bodyPr/>
          <a:lstStyle>
            <a:lvl1pPr>
              <a:defRPr/>
            </a:lvl1pPr>
          </a:lstStyle>
          <a:p>
            <a:pPr>
              <a:defRPr/>
            </a:pPr>
            <a:fld id="{A05288F2-63C2-40EB-8A80-BF122BFD8B7E}" type="slidenum">
              <a:rPr lang="fr-FR"/>
              <a:pPr>
                <a:defRPr/>
              </a:pPr>
              <a:t>‹N°›</a:t>
            </a:fld>
            <a:endParaRPr lang="fr-FR"/>
          </a:p>
        </p:txBody>
      </p:sp>
    </p:spTree>
    <p:extLst>
      <p:ext uri="{BB962C8B-B14F-4D97-AF65-F5344CB8AC3E}">
        <p14:creationId xmlns:p14="http://schemas.microsoft.com/office/powerpoint/2010/main" val="2279654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3"/>
          <p:cNvSpPr>
            <a:spLocks noGrp="1"/>
          </p:cNvSpPr>
          <p:nvPr>
            <p:ph type="dt" sz="half" idx="10"/>
          </p:nvPr>
        </p:nvSpPr>
        <p:spPr/>
        <p:txBody>
          <a:bodyPr/>
          <a:lstStyle>
            <a:lvl1pPr>
              <a:defRPr/>
            </a:lvl1pPr>
          </a:lstStyle>
          <a:p>
            <a:pPr>
              <a:defRPr/>
            </a:pPr>
            <a:fld id="{1EB2274B-869D-4B19-A824-99BDEF57696D}" type="datetimeFigureOut">
              <a:rPr lang="fr-FR"/>
              <a:pPr>
                <a:defRPr/>
              </a:pPr>
              <a:t>08/01/2024</a:t>
            </a:fld>
            <a:endParaRPr lang="fr-FR"/>
          </a:p>
        </p:txBody>
      </p:sp>
      <p:sp>
        <p:nvSpPr>
          <p:cNvPr id="4" name="Espace réservé du pied de page 4"/>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p:cNvSpPr>
            <a:spLocks noGrp="1"/>
          </p:cNvSpPr>
          <p:nvPr>
            <p:ph type="sldNum" sz="quarter" idx="12"/>
          </p:nvPr>
        </p:nvSpPr>
        <p:spPr/>
        <p:txBody>
          <a:bodyPr/>
          <a:lstStyle>
            <a:lvl1pPr>
              <a:defRPr/>
            </a:lvl1pPr>
          </a:lstStyle>
          <a:p>
            <a:pPr>
              <a:defRPr/>
            </a:pPr>
            <a:fld id="{C1FEDA89-B1E1-408C-9ADF-0403A6B0FB58}" type="slidenum">
              <a:rPr lang="fr-FR"/>
              <a:pPr>
                <a:defRPr/>
              </a:pPr>
              <a:t>‹N°›</a:t>
            </a:fld>
            <a:endParaRPr lang="fr-FR"/>
          </a:p>
        </p:txBody>
      </p:sp>
    </p:spTree>
    <p:extLst>
      <p:ext uri="{BB962C8B-B14F-4D97-AF65-F5344CB8AC3E}">
        <p14:creationId xmlns:p14="http://schemas.microsoft.com/office/powerpoint/2010/main" val="3633214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260BFC3B-EF3D-492C-AADB-A5E2530E95F1}" type="datetimeFigureOut">
              <a:rPr lang="fr-FR"/>
              <a:pPr>
                <a:defRPr/>
              </a:pPr>
              <a:t>08/01/2024</a:t>
            </a:fld>
            <a:endParaRPr lang="fr-FR"/>
          </a:p>
        </p:txBody>
      </p:sp>
      <p:sp>
        <p:nvSpPr>
          <p:cNvPr id="3" name="Espace réservé du pied de page 4"/>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p:cNvSpPr>
            <a:spLocks noGrp="1"/>
          </p:cNvSpPr>
          <p:nvPr>
            <p:ph type="sldNum" sz="quarter" idx="12"/>
          </p:nvPr>
        </p:nvSpPr>
        <p:spPr/>
        <p:txBody>
          <a:bodyPr/>
          <a:lstStyle>
            <a:lvl1pPr>
              <a:defRPr/>
            </a:lvl1pPr>
          </a:lstStyle>
          <a:p>
            <a:pPr>
              <a:defRPr/>
            </a:pPr>
            <a:fld id="{B60CE4F9-AABE-48ED-A325-136935827ED4}" type="slidenum">
              <a:rPr lang="fr-FR"/>
              <a:pPr>
                <a:defRPr/>
              </a:pPr>
              <a:t>‹N°›</a:t>
            </a:fld>
            <a:endParaRPr lang="fr-FR"/>
          </a:p>
        </p:txBody>
      </p:sp>
    </p:spTree>
    <p:extLst>
      <p:ext uri="{BB962C8B-B14F-4D97-AF65-F5344CB8AC3E}">
        <p14:creationId xmlns:p14="http://schemas.microsoft.com/office/powerpoint/2010/main" val="3677475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BBD0852D-DFA8-44B7-9636-11ACB54C3EF3}" type="datetimeFigureOut">
              <a:rPr lang="fr-FR"/>
              <a:pPr>
                <a:defRPr/>
              </a:pPr>
              <a:t>08/01/2024</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96857A10-CF05-4B86-AC50-63F84FB702F1}" type="slidenum">
              <a:rPr lang="fr-FR"/>
              <a:pPr>
                <a:defRPr/>
              </a:pPr>
              <a:t>‹N°›</a:t>
            </a:fld>
            <a:endParaRPr lang="fr-FR"/>
          </a:p>
        </p:txBody>
      </p:sp>
    </p:spTree>
    <p:extLst>
      <p:ext uri="{BB962C8B-B14F-4D97-AF65-F5344CB8AC3E}">
        <p14:creationId xmlns:p14="http://schemas.microsoft.com/office/powerpoint/2010/main" val="11235827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76B0648F-C666-44AA-ADD2-D9C2F469F29E}" type="datetimeFigureOut">
              <a:rPr lang="fr-FR"/>
              <a:pPr>
                <a:defRPr/>
              </a:pPr>
              <a:t>08/01/2024</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364ABCAA-B48B-4DA5-8EBD-0F568BC70062}" type="slidenum">
              <a:rPr lang="fr-FR"/>
              <a:pPr>
                <a:defRPr/>
              </a:pPr>
              <a:t>‹N°›</a:t>
            </a:fld>
            <a:endParaRPr lang="fr-FR"/>
          </a:p>
        </p:txBody>
      </p:sp>
    </p:spTree>
    <p:extLst>
      <p:ext uri="{BB962C8B-B14F-4D97-AF65-F5344CB8AC3E}">
        <p14:creationId xmlns:p14="http://schemas.microsoft.com/office/powerpoint/2010/main" val="23473862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t>Modifiez le style du titre</a:t>
            </a:r>
          </a:p>
        </p:txBody>
      </p:sp>
      <p:sp>
        <p:nvSpPr>
          <p:cNvPr id="102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E24A8DCA-D5D8-4D76-B644-AADED0D5A401}" type="datetimeFigureOut">
              <a:rPr lang="fr-FR"/>
              <a:pPr>
                <a:defRPr/>
              </a:pPr>
              <a:t>08/01/2024</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defRPr>
            </a:lvl1pPr>
          </a:lstStyle>
          <a:p>
            <a:pPr>
              <a:defRPr/>
            </a:pPr>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37537522-79BD-477A-821C-DCB8ADE7D195}" type="slidenum">
              <a:rPr lang="fr-FR"/>
              <a:pPr>
                <a:defRPr/>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nadine.curt-grand-gaudin@univ-smb.fr"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7" Type="http://schemas.microsoft.com/office/2007/relationships/hdphoto" Target="../media/hdphoto3.wdp"/><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jpeg"/><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12.jpeg"/><Relationship Id="rId13" Type="http://schemas.microsoft.com/office/2007/relationships/hdphoto" Target="../media/hdphoto9.wdp"/><Relationship Id="rId18" Type="http://schemas.openxmlformats.org/officeDocument/2006/relationships/customXml" Target="../ink/ink1.xml"/><Relationship Id="rId3" Type="http://schemas.openxmlformats.org/officeDocument/2006/relationships/image" Target="../media/image9.jpeg"/><Relationship Id="rId21" Type="http://schemas.openxmlformats.org/officeDocument/2006/relationships/image" Target="../media/image22.emf"/><Relationship Id="rId7" Type="http://schemas.microsoft.com/office/2007/relationships/hdphoto" Target="../media/hdphoto7.wdp"/><Relationship Id="rId12" Type="http://schemas.openxmlformats.org/officeDocument/2006/relationships/image" Target="../media/image15.png"/><Relationship Id="rId17" Type="http://schemas.microsoft.com/office/2007/relationships/hdphoto" Target="../media/hdphoto11.wdp"/><Relationship Id="rId2" Type="http://schemas.openxmlformats.org/officeDocument/2006/relationships/slideLayout" Target="../slideLayouts/slideLayout7.xml"/><Relationship Id="rId16" Type="http://schemas.openxmlformats.org/officeDocument/2006/relationships/image" Target="../media/image17.png"/><Relationship Id="rId1" Type="http://schemas.openxmlformats.org/officeDocument/2006/relationships/tags" Target="../tags/tag2.xml"/><Relationship Id="rId6" Type="http://schemas.openxmlformats.org/officeDocument/2006/relationships/image" Target="../media/image11.png"/><Relationship Id="rId11" Type="http://schemas.openxmlformats.org/officeDocument/2006/relationships/image" Target="../media/image14.tmp"/><Relationship Id="rId5" Type="http://schemas.microsoft.com/office/2007/relationships/hdphoto" Target="../media/hdphoto6.wdp"/><Relationship Id="rId15" Type="http://schemas.microsoft.com/office/2007/relationships/hdphoto" Target="../media/hdphoto10.wdp"/><Relationship Id="rId10" Type="http://schemas.microsoft.com/office/2007/relationships/hdphoto" Target="../media/hdphoto8.wdp"/><Relationship Id="rId4" Type="http://schemas.openxmlformats.org/officeDocument/2006/relationships/image" Target="../media/image10.jpeg"/><Relationship Id="rId9" Type="http://schemas.openxmlformats.org/officeDocument/2006/relationships/image" Target="../media/image13.png"/><Relationship Id="rId14"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microsoft.com/office/2007/relationships/hdphoto" Target="../media/hdphoto14.wdp"/><Relationship Id="rId3" Type="http://schemas.microsoft.com/office/2007/relationships/hdphoto" Target="../media/hdphoto12.wdp"/><Relationship Id="rId7"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7.xml"/><Relationship Id="rId6" Type="http://schemas.microsoft.com/office/2007/relationships/hdphoto" Target="../media/hdphoto13.wdp"/><Relationship Id="rId5" Type="http://schemas.openxmlformats.org/officeDocument/2006/relationships/image" Target="../media/image20.jpeg"/><Relationship Id="rId4" Type="http://schemas.openxmlformats.org/officeDocument/2006/relationships/image" Target="../media/image19.tm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microsoft.com/office/2007/relationships/hdphoto" Target="../media/hdphoto15.wdp"/></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6.jpeg"/><Relationship Id="rId7" Type="http://schemas.microsoft.com/office/2007/relationships/hdphoto" Target="../media/hdphoto17.wdp"/><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8.jpeg"/><Relationship Id="rId5" Type="http://schemas.microsoft.com/office/2007/relationships/hdphoto" Target="../media/hdphoto16.wdp"/><Relationship Id="rId4" Type="http://schemas.openxmlformats.org/officeDocument/2006/relationships/image" Target="../media/image27.jpeg"/><Relationship Id="rId9" Type="http://schemas.microsoft.com/office/2007/relationships/hdphoto" Target="../media/hdphoto18.wdp"/></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6.jpeg"/><Relationship Id="rId7" Type="http://schemas.microsoft.com/office/2007/relationships/hdphoto" Target="../media/hdphoto17.wdp"/><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8.jpeg"/><Relationship Id="rId5" Type="http://schemas.microsoft.com/office/2007/relationships/hdphoto" Target="../media/hdphoto16.wdp"/><Relationship Id="rId4" Type="http://schemas.openxmlformats.org/officeDocument/2006/relationships/image" Target="../media/image27.jpeg"/><Relationship Id="rId9" Type="http://schemas.microsoft.com/office/2007/relationships/hdphoto" Target="../media/hdphoto18.wdp"/></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7.xml"/><Relationship Id="rId1" Type="http://schemas.openxmlformats.org/officeDocument/2006/relationships/tags" Target="../tags/tag4.xml"/><Relationship Id="rId6" Type="http://schemas.microsoft.com/office/2007/relationships/hdphoto" Target="../media/hdphoto20.wdp"/><Relationship Id="rId5" Type="http://schemas.openxmlformats.org/officeDocument/2006/relationships/image" Target="../media/image31.png"/><Relationship Id="rId4" Type="http://schemas.microsoft.com/office/2007/relationships/hdphoto" Target="../media/hdphoto19.wdp"/></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33.tmp"/><Relationship Id="rId4" Type="http://schemas.microsoft.com/office/2007/relationships/hdphoto" Target="../media/hdphoto21.wdp"/></Relationships>
</file>

<file path=ppt/slides/_rels/slide31.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hdphoto" Target="../media/hdphoto22.wdp"/><Relationship Id="rId7" Type="http://schemas.microsoft.com/office/2007/relationships/hdphoto" Target="../media/hdphoto16.wdp"/><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27.jpeg"/><Relationship Id="rId5" Type="http://schemas.microsoft.com/office/2007/relationships/hdphoto" Target="../media/hdphoto23.wdp"/><Relationship Id="rId4" Type="http://schemas.openxmlformats.org/officeDocument/2006/relationships/image" Target="../media/image35.png"/><Relationship Id="rId9" Type="http://schemas.microsoft.com/office/2007/relationships/hdphoto" Target="../media/hdphoto19.wdp"/></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40.png"/><Relationship Id="rId13" Type="http://schemas.microsoft.com/office/2007/relationships/hdphoto" Target="../media/hdphoto30.wdp"/><Relationship Id="rId18" Type="http://schemas.openxmlformats.org/officeDocument/2006/relationships/image" Target="../media/image45.png"/><Relationship Id="rId3" Type="http://schemas.microsoft.com/office/2007/relationships/hdphoto" Target="../media/hdphoto25.wdp"/><Relationship Id="rId21" Type="http://schemas.microsoft.com/office/2007/relationships/hdphoto" Target="../media/hdphoto34.wdp"/><Relationship Id="rId7" Type="http://schemas.microsoft.com/office/2007/relationships/hdphoto" Target="../media/hdphoto27.wdp"/><Relationship Id="rId12" Type="http://schemas.openxmlformats.org/officeDocument/2006/relationships/image" Target="../media/image42.png"/><Relationship Id="rId17" Type="http://schemas.microsoft.com/office/2007/relationships/hdphoto" Target="../media/hdphoto32.wdp"/><Relationship Id="rId25" Type="http://schemas.microsoft.com/office/2007/relationships/hdphoto" Target="../media/hdphoto36.wdp"/><Relationship Id="rId2" Type="http://schemas.openxmlformats.org/officeDocument/2006/relationships/image" Target="../media/image37.png"/><Relationship Id="rId16" Type="http://schemas.openxmlformats.org/officeDocument/2006/relationships/image" Target="../media/image44.png"/><Relationship Id="rId20"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39.png"/><Relationship Id="rId11" Type="http://schemas.microsoft.com/office/2007/relationships/hdphoto" Target="../media/hdphoto29.wdp"/><Relationship Id="rId24" Type="http://schemas.openxmlformats.org/officeDocument/2006/relationships/image" Target="../media/image48.png"/><Relationship Id="rId5" Type="http://schemas.microsoft.com/office/2007/relationships/hdphoto" Target="../media/hdphoto26.wdp"/><Relationship Id="rId15" Type="http://schemas.microsoft.com/office/2007/relationships/hdphoto" Target="../media/hdphoto31.wdp"/><Relationship Id="rId23" Type="http://schemas.microsoft.com/office/2007/relationships/hdphoto" Target="../media/hdphoto35.wdp"/><Relationship Id="rId10" Type="http://schemas.openxmlformats.org/officeDocument/2006/relationships/image" Target="../media/image41.png"/><Relationship Id="rId19" Type="http://schemas.microsoft.com/office/2007/relationships/hdphoto" Target="../media/hdphoto33.wdp"/><Relationship Id="rId4" Type="http://schemas.openxmlformats.org/officeDocument/2006/relationships/image" Target="../media/image38.png"/><Relationship Id="rId9" Type="http://schemas.microsoft.com/office/2007/relationships/hdphoto" Target="../media/hdphoto28.wdp"/><Relationship Id="rId14" Type="http://schemas.openxmlformats.org/officeDocument/2006/relationships/image" Target="../media/image43.png"/><Relationship Id="rId22" Type="http://schemas.openxmlformats.org/officeDocument/2006/relationships/image" Target="../media/image4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microsoft.com/office/2007/relationships/hdphoto" Target="../media/hdphoto37.wdp"/><Relationship Id="rId2" Type="http://schemas.openxmlformats.org/officeDocument/2006/relationships/image" Target="../media/image49.jpeg"/><Relationship Id="rId1" Type="http://schemas.openxmlformats.org/officeDocument/2006/relationships/slideLayout" Target="../slideLayouts/slideLayout7.xml"/><Relationship Id="rId5" Type="http://schemas.microsoft.com/office/2007/relationships/hdphoto" Target="../media/hdphoto38.wdp"/><Relationship Id="rId4" Type="http://schemas.openxmlformats.org/officeDocument/2006/relationships/image" Target="../media/image50.jpeg"/></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microsoft.com/office/2007/relationships/hdphoto" Target="../media/hdphoto41.wdp"/><Relationship Id="rId13" Type="http://schemas.microsoft.com/office/2007/relationships/hdphoto" Target="../media/hdphoto43.wdp"/><Relationship Id="rId3" Type="http://schemas.openxmlformats.org/officeDocument/2006/relationships/image" Target="../media/image52.png"/><Relationship Id="rId7" Type="http://schemas.openxmlformats.org/officeDocument/2006/relationships/image" Target="../media/image54.jpeg"/><Relationship Id="rId12" Type="http://schemas.openxmlformats.org/officeDocument/2006/relationships/image" Target="../media/image5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40.wdp"/><Relationship Id="rId11" Type="http://schemas.microsoft.com/office/2007/relationships/hdphoto" Target="../media/hdphoto42.wdp"/><Relationship Id="rId5" Type="http://schemas.openxmlformats.org/officeDocument/2006/relationships/image" Target="../media/image53.png"/><Relationship Id="rId10" Type="http://schemas.openxmlformats.org/officeDocument/2006/relationships/image" Target="../media/image56.png"/><Relationship Id="rId4" Type="http://schemas.microsoft.com/office/2007/relationships/hdphoto" Target="../media/hdphoto39.wdp"/><Relationship Id="rId9" Type="http://schemas.openxmlformats.org/officeDocument/2006/relationships/image" Target="../media/image5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tmp"/><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tmp"/><Relationship Id="rId4" Type="http://schemas.microsoft.com/office/2007/relationships/hdphoto" Target="../media/hdphoto44.wdp"/></Relationships>
</file>

<file path=ppt/slides/_rels/slide42.xml.rels><?xml version="1.0" encoding="UTF-8" standalone="yes"?>
<Relationships xmlns="http://schemas.openxmlformats.org/package/2006/relationships"><Relationship Id="rId3" Type="http://schemas.microsoft.com/office/2007/relationships/hdphoto" Target="../media/hdphoto45.wdp"/><Relationship Id="rId2" Type="http://schemas.openxmlformats.org/officeDocument/2006/relationships/image" Target="../media/image62.png"/><Relationship Id="rId1" Type="http://schemas.openxmlformats.org/officeDocument/2006/relationships/slideLayout" Target="../slideLayouts/slideLayout7.xml"/><Relationship Id="rId5" Type="http://schemas.microsoft.com/office/2007/relationships/hdphoto" Target="../media/hdphoto46.wdp"/><Relationship Id="rId4" Type="http://schemas.openxmlformats.org/officeDocument/2006/relationships/image" Target="../media/image63.png"/></Relationships>
</file>

<file path=ppt/slides/_rels/slide43.xml.rels><?xml version="1.0" encoding="UTF-8" standalone="yes"?>
<Relationships xmlns="http://schemas.openxmlformats.org/package/2006/relationships"><Relationship Id="rId3" Type="http://schemas.microsoft.com/office/2007/relationships/hdphoto" Target="../media/hdphoto47.wdp"/><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5.jpeg"/><Relationship Id="rId7" Type="http://schemas.microsoft.com/office/2007/relationships/hdphoto" Target="../media/hdphoto49.wdp"/><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7.png"/><Relationship Id="rId11" Type="http://schemas.microsoft.com/office/2007/relationships/hdphoto" Target="../media/hdphoto51.wdp"/><Relationship Id="rId5" Type="http://schemas.microsoft.com/office/2007/relationships/hdphoto" Target="../media/hdphoto48.wdp"/><Relationship Id="rId10" Type="http://schemas.openxmlformats.org/officeDocument/2006/relationships/image" Target="../media/image69.png"/><Relationship Id="rId4" Type="http://schemas.openxmlformats.org/officeDocument/2006/relationships/image" Target="../media/image66.png"/><Relationship Id="rId9" Type="http://schemas.microsoft.com/office/2007/relationships/hdphoto" Target="../media/hdphoto50.wdp"/></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microsoft.com/office/2007/relationships/hdphoto" Target="../media/hdphoto52.wdp"/><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image" Target="../media/image74.png"/><Relationship Id="rId3" Type="http://schemas.microsoft.com/office/2007/relationships/hdphoto" Target="../media/hdphoto53.wdp"/><Relationship Id="rId7" Type="http://schemas.microsoft.com/office/2007/relationships/hdphoto" Target="../media/hdphoto55.wdp"/><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73.png"/><Relationship Id="rId5" Type="http://schemas.microsoft.com/office/2007/relationships/hdphoto" Target="../media/hdphoto54.wdp"/><Relationship Id="rId4" Type="http://schemas.openxmlformats.org/officeDocument/2006/relationships/image" Target="../media/image72.png"/><Relationship Id="rId9" Type="http://schemas.microsoft.com/office/2007/relationships/hdphoto" Target="../media/hdphoto56.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81.png"/><Relationship Id="rId4" Type="http://schemas.microsoft.com/office/2007/relationships/hdphoto" Target="../media/hdphoto57.wdp"/></Relationships>
</file>

<file path=ppt/slides/_rels/slide5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84.jpeg"/><Relationship Id="rId5" Type="http://schemas.openxmlformats.org/officeDocument/2006/relationships/image" Target="../media/image83.png"/><Relationship Id="rId4" Type="http://schemas.microsoft.com/office/2007/relationships/hdphoto" Target="../media/hdphoto58.wdp"/></Relationships>
</file>

<file path=ppt/slides/_rels/slide55.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3.pn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84.jpeg"/><Relationship Id="rId5" Type="http://schemas.openxmlformats.org/officeDocument/2006/relationships/image" Target="../media/image86.tmp"/><Relationship Id="rId4" Type="http://schemas.microsoft.com/office/2007/relationships/hdphoto" Target="../media/hdphoto59.wdp"/></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8" Type="http://schemas.openxmlformats.org/officeDocument/2006/relationships/image" Target="../media/image91.tmp"/><Relationship Id="rId3" Type="http://schemas.openxmlformats.org/officeDocument/2006/relationships/image" Target="../media/image87.png"/><Relationship Id="rId7" Type="http://schemas.openxmlformats.org/officeDocument/2006/relationships/image" Target="../media/image90.tmp"/><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89.png"/><Relationship Id="rId5" Type="http://schemas.openxmlformats.org/officeDocument/2006/relationships/image" Target="../media/image88.png"/><Relationship Id="rId4" Type="http://schemas.microsoft.com/office/2007/relationships/hdphoto" Target="../media/hdphoto60.wdp"/><Relationship Id="rId9" Type="http://schemas.openxmlformats.org/officeDocument/2006/relationships/image" Target="../media/image92.tmp"/></Relationships>
</file>

<file path=ppt/slides/_rels/slide58.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89.png"/><Relationship Id="rId7" Type="http://schemas.openxmlformats.org/officeDocument/2006/relationships/image" Target="../media/image94.png"/><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84.jpeg"/><Relationship Id="rId5" Type="http://schemas.microsoft.com/office/2007/relationships/hdphoto" Target="../media/hdphoto61.wdp"/><Relationship Id="rId4" Type="http://schemas.openxmlformats.org/officeDocument/2006/relationships/image" Target="../media/image93.png"/></Relationships>
</file>

<file path=ppt/slides/_rels/slide59.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microsoft.com/office/2007/relationships/hdphoto" Target="../media/hdphoto62.wdp"/><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microsoft.com/office/2007/relationships/hdphoto" Target="../media/hdphoto63.wdp"/><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microsoft.com/office/2007/relationships/hdphoto" Target="../media/hdphoto64.wdp"/><Relationship Id="rId2" Type="http://schemas.openxmlformats.org/officeDocument/2006/relationships/image" Target="../media/image98.png"/><Relationship Id="rId1" Type="http://schemas.openxmlformats.org/officeDocument/2006/relationships/slideLayout" Target="../slideLayouts/slideLayout7.xml"/><Relationship Id="rId5" Type="http://schemas.microsoft.com/office/2007/relationships/hdphoto" Target="../media/hdphoto65.wdp"/><Relationship Id="rId4" Type="http://schemas.openxmlformats.org/officeDocument/2006/relationships/image" Target="../media/image99.png"/></Relationships>
</file>

<file path=ppt/slides/_rels/slide69.xml.rels><?xml version="1.0" encoding="UTF-8" standalone="yes"?>
<Relationships xmlns="http://schemas.openxmlformats.org/package/2006/relationships"><Relationship Id="rId8" Type="http://schemas.microsoft.com/office/2007/relationships/hdphoto" Target="../media/hdphoto68.wdp"/><Relationship Id="rId3" Type="http://schemas.microsoft.com/office/2007/relationships/hdphoto" Target="../media/hdphoto66.wdp"/><Relationship Id="rId7" Type="http://schemas.openxmlformats.org/officeDocument/2006/relationships/image" Target="../media/image103.png"/><Relationship Id="rId2"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102.png"/><Relationship Id="rId5" Type="http://schemas.microsoft.com/office/2007/relationships/hdphoto" Target="../media/hdphoto67.wdp"/><Relationship Id="rId4" Type="http://schemas.openxmlformats.org/officeDocument/2006/relationships/image" Target="../media/image10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gif"/><Relationship Id="rId1" Type="http://schemas.openxmlformats.org/officeDocument/2006/relationships/slideLayout" Target="../slideLayouts/slideLayout7.xml"/><Relationship Id="rId4" Type="http://schemas.microsoft.com/office/2007/relationships/hdphoto" Target="../media/hdphoto69.wdp"/></Relationships>
</file>

<file path=ppt/slides/_rels/slide71.xml.rels><?xml version="1.0" encoding="UTF-8" standalone="yes"?>
<Relationships xmlns="http://schemas.openxmlformats.org/package/2006/relationships"><Relationship Id="rId3" Type="http://schemas.microsoft.com/office/2007/relationships/hdphoto" Target="../media/hdphoto70.wdp"/><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microsoft.com/office/2007/relationships/hdphoto" Target="../media/hdphoto71.wdp"/><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8" Type="http://schemas.microsoft.com/office/2007/relationships/hdphoto" Target="../media/hdphoto74.wdp"/><Relationship Id="rId3" Type="http://schemas.microsoft.com/office/2007/relationships/hdphoto" Target="../media/hdphoto72.wdp"/><Relationship Id="rId7" Type="http://schemas.openxmlformats.org/officeDocument/2006/relationships/image" Target="../media/image110.jpeg"/><Relationship Id="rId2" Type="http://schemas.openxmlformats.org/officeDocument/2006/relationships/image" Target="../media/image108.png"/><Relationship Id="rId1" Type="http://schemas.openxmlformats.org/officeDocument/2006/relationships/slideLayout" Target="../slideLayouts/slideLayout7.xml"/><Relationship Id="rId6" Type="http://schemas.microsoft.com/office/2007/relationships/hdphoto" Target="../media/hdphoto73.wdp"/><Relationship Id="rId5" Type="http://schemas.openxmlformats.org/officeDocument/2006/relationships/image" Target="../media/image109.jpeg"/><Relationship Id="rId4" Type="http://schemas.openxmlformats.org/officeDocument/2006/relationships/hyperlink" Target="//upload.wikimedia.org/wikipedia/commons/a/aa/EStrasburger.jpg" TargetMode="External"/></Relationships>
</file>

<file path=ppt/slides/_rels/slide74.xml.rels><?xml version="1.0" encoding="UTF-8" standalone="yes"?>
<Relationships xmlns="http://schemas.openxmlformats.org/package/2006/relationships"><Relationship Id="rId2" Type="http://schemas.openxmlformats.org/officeDocument/2006/relationships/image" Target="../media/image111.tmp"/><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microsoft.com/office/2007/relationships/hdphoto" Target="../media/hdphoto74.wdp"/><Relationship Id="rId7" Type="http://schemas.microsoft.com/office/2007/relationships/hdphoto" Target="../media/hdphoto75.wdp"/><Relationship Id="rId2" Type="http://schemas.openxmlformats.org/officeDocument/2006/relationships/image" Target="../media/image110.jpeg"/><Relationship Id="rId1" Type="http://schemas.openxmlformats.org/officeDocument/2006/relationships/slideLayout" Target="../slideLayouts/slideLayout7.xml"/><Relationship Id="rId6" Type="http://schemas.openxmlformats.org/officeDocument/2006/relationships/image" Target="../media/image112.png"/><Relationship Id="rId5" Type="http://schemas.microsoft.com/office/2007/relationships/hdphoto" Target="../media/hdphoto72.wdp"/><Relationship Id="rId4" Type="http://schemas.openxmlformats.org/officeDocument/2006/relationships/image" Target="../media/image108.png"/></Relationships>
</file>

<file path=ppt/slides/_rels/slide76.xml.rels><?xml version="1.0" encoding="UTF-8" standalone="yes"?>
<Relationships xmlns="http://schemas.openxmlformats.org/package/2006/relationships"><Relationship Id="rId3" Type="http://schemas.microsoft.com/office/2007/relationships/hdphoto" Target="../media/hdphoto76.wdp"/><Relationship Id="rId2" Type="http://schemas.openxmlformats.org/officeDocument/2006/relationships/image" Target="../media/image113.png"/><Relationship Id="rId1" Type="http://schemas.openxmlformats.org/officeDocument/2006/relationships/slideLayout" Target="../slideLayouts/slideLayout7.xml"/><Relationship Id="rId5" Type="http://schemas.microsoft.com/office/2007/relationships/hdphoto" Target="../media/hdphoto77.wdp"/><Relationship Id="rId4" Type="http://schemas.openxmlformats.org/officeDocument/2006/relationships/image" Target="../media/image114.png"/></Relationships>
</file>

<file path=ppt/slides/_rels/slide77.xml.rels><?xml version="1.0" encoding="UTF-8" standalone="yes"?>
<Relationships xmlns="http://schemas.openxmlformats.org/package/2006/relationships"><Relationship Id="rId8" Type="http://schemas.microsoft.com/office/2007/relationships/hdphoto" Target="../media/hdphoto80.wdp"/><Relationship Id="rId3" Type="http://schemas.openxmlformats.org/officeDocument/2006/relationships/image" Target="../media/image116.png"/><Relationship Id="rId7" Type="http://schemas.openxmlformats.org/officeDocument/2006/relationships/image" Target="../media/image118.png"/><Relationship Id="rId2" Type="http://schemas.openxmlformats.org/officeDocument/2006/relationships/image" Target="../media/image115.png"/><Relationship Id="rId1" Type="http://schemas.openxmlformats.org/officeDocument/2006/relationships/slideLayout" Target="../slideLayouts/slideLayout7.xml"/><Relationship Id="rId6" Type="http://schemas.microsoft.com/office/2007/relationships/hdphoto" Target="../media/hdphoto79.wdp"/><Relationship Id="rId5" Type="http://schemas.openxmlformats.org/officeDocument/2006/relationships/image" Target="../media/image117.png"/><Relationship Id="rId4" Type="http://schemas.microsoft.com/office/2007/relationships/hdphoto" Target="../media/hdphoto78.wdp"/></Relationships>
</file>

<file path=ppt/slides/_rels/slide78.xml.rels><?xml version="1.0" encoding="UTF-8" standalone="yes"?>
<Relationships xmlns="http://schemas.openxmlformats.org/package/2006/relationships"><Relationship Id="rId3" Type="http://schemas.microsoft.com/office/2007/relationships/hdphoto" Target="../media/hdphoto81.wdp"/><Relationship Id="rId7" Type="http://schemas.microsoft.com/office/2007/relationships/hdphoto" Target="../media/hdphoto83.wdp"/><Relationship Id="rId2" Type="http://schemas.openxmlformats.org/officeDocument/2006/relationships/image" Target="../media/image119.png"/><Relationship Id="rId1" Type="http://schemas.openxmlformats.org/officeDocument/2006/relationships/slideLayout" Target="../slideLayouts/slideLayout7.xml"/><Relationship Id="rId6" Type="http://schemas.openxmlformats.org/officeDocument/2006/relationships/image" Target="../media/image121.png"/><Relationship Id="rId5" Type="http://schemas.microsoft.com/office/2007/relationships/hdphoto" Target="../media/hdphoto82.wdp"/><Relationship Id="rId4" Type="http://schemas.openxmlformats.org/officeDocument/2006/relationships/image" Target="../media/image120.png"/></Relationships>
</file>

<file path=ppt/slides/_rels/slide79.xml.rels><?xml version="1.0" encoding="UTF-8" standalone="yes"?>
<Relationships xmlns="http://schemas.openxmlformats.org/package/2006/relationships"><Relationship Id="rId3" Type="http://schemas.microsoft.com/office/2007/relationships/hdphoto" Target="../media/hdphoto84.wdp"/><Relationship Id="rId2" Type="http://schemas.openxmlformats.org/officeDocument/2006/relationships/image" Target="../media/image122.png"/><Relationship Id="rId1" Type="http://schemas.openxmlformats.org/officeDocument/2006/relationships/slideLayout" Target="../slideLayouts/slideLayout7.xml"/><Relationship Id="rId4" Type="http://schemas.openxmlformats.org/officeDocument/2006/relationships/image" Target="../media/image123.tm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25.jpeg"/><Relationship Id="rId7" Type="http://schemas.microsoft.com/office/2007/relationships/hdphoto" Target="../media/hdphoto86.wdp"/><Relationship Id="rId2" Type="http://schemas.openxmlformats.org/officeDocument/2006/relationships/image" Target="../media/image124.png"/><Relationship Id="rId1" Type="http://schemas.openxmlformats.org/officeDocument/2006/relationships/slideLayout" Target="../slideLayouts/slideLayout7.xml"/><Relationship Id="rId6" Type="http://schemas.openxmlformats.org/officeDocument/2006/relationships/image" Target="../media/image127.png"/><Relationship Id="rId5" Type="http://schemas.microsoft.com/office/2007/relationships/hdphoto" Target="../media/hdphoto85.wdp"/><Relationship Id="rId4" Type="http://schemas.openxmlformats.org/officeDocument/2006/relationships/image" Target="../media/image126.png"/></Relationships>
</file>

<file path=ppt/slides/_rels/slide84.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microsoft.com/office/2007/relationships/hdphoto" Target="../media/hdphoto87.wdp"/><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microsoft.com/office/2007/relationships/hdphoto" Target="../media/hdphoto88.wdp"/><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86.tmp"/><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133.tmp"/><Relationship Id="rId5" Type="http://schemas.openxmlformats.org/officeDocument/2006/relationships/image" Target="../media/image132.tmp"/><Relationship Id="rId4" Type="http://schemas.openxmlformats.org/officeDocument/2006/relationships/image" Target="../media/image131.tm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ZoneTexte 1"/>
          <p:cNvSpPr txBox="1">
            <a:spLocks noChangeArrowheads="1"/>
          </p:cNvSpPr>
          <p:nvPr/>
        </p:nvSpPr>
        <p:spPr bwMode="auto">
          <a:xfrm>
            <a:off x="502423" y="980728"/>
            <a:ext cx="8139154" cy="535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fr-FR" sz="5400" b="1" dirty="0">
                <a:latin typeface="+mj-lt"/>
                <a:cs typeface="Arial" pitchFamily="34" charset="0"/>
              </a:rPr>
              <a:t>Cours Génétique </a:t>
            </a:r>
            <a:endParaRPr lang="fr-FR" sz="5400" b="1" dirty="0" smtClean="0">
              <a:latin typeface="+mj-lt"/>
              <a:cs typeface="Arial" pitchFamily="34" charset="0"/>
            </a:endParaRPr>
          </a:p>
          <a:p>
            <a:pPr algn="ctr"/>
            <a:endParaRPr lang="fr-FR" sz="3200" dirty="0">
              <a:latin typeface="+mj-lt"/>
              <a:cs typeface="Arial" pitchFamily="34" charset="0"/>
            </a:endParaRPr>
          </a:p>
          <a:p>
            <a:endParaRPr lang="fr-FR" sz="2400" dirty="0">
              <a:latin typeface="+mj-lt"/>
              <a:cs typeface="Arial" pitchFamily="34" charset="0"/>
            </a:endParaRPr>
          </a:p>
          <a:p>
            <a:pPr algn="ctr"/>
            <a:r>
              <a:rPr lang="fr-FR" sz="2400" b="1" dirty="0">
                <a:latin typeface="+mj-lt"/>
                <a:cs typeface="Arial" pitchFamily="34" charset="0"/>
              </a:rPr>
              <a:t>Nadine CURT GRAND GAUDIN</a:t>
            </a:r>
          </a:p>
          <a:p>
            <a:pPr algn="ctr"/>
            <a:r>
              <a:rPr lang="fr-FR" sz="2400" dirty="0" smtClean="0">
                <a:latin typeface="+mj-lt"/>
                <a:cs typeface="Arial" pitchFamily="34" charset="0"/>
              </a:rPr>
              <a:t>Ingénieure de recherche au LECA </a:t>
            </a:r>
            <a:r>
              <a:rPr lang="fr-FR" sz="2400" dirty="0">
                <a:latin typeface="+mj-lt"/>
                <a:cs typeface="Arial" pitchFamily="34" charset="0"/>
              </a:rPr>
              <a:t>(Laboratoire d’Ecologie Alpine</a:t>
            </a:r>
            <a:r>
              <a:rPr lang="fr-FR" sz="2400" dirty="0" smtClean="0">
                <a:latin typeface="+mj-lt"/>
                <a:cs typeface="Arial" pitchFamily="34" charset="0"/>
              </a:rPr>
              <a:t>)</a:t>
            </a:r>
          </a:p>
          <a:p>
            <a:pPr algn="ctr"/>
            <a:endParaRPr lang="fr-FR" sz="2400" dirty="0">
              <a:latin typeface="+mj-lt"/>
              <a:cs typeface="Arial" pitchFamily="34" charset="0"/>
            </a:endParaRPr>
          </a:p>
          <a:p>
            <a:pPr algn="ctr"/>
            <a:r>
              <a:rPr lang="fr-FR" sz="2400" b="1" dirty="0">
                <a:latin typeface="+mj-lt"/>
                <a:cs typeface="Arial" pitchFamily="34" charset="0"/>
              </a:rPr>
              <a:t>12 heures de CM sur la Génétique </a:t>
            </a:r>
          </a:p>
          <a:p>
            <a:pPr algn="ctr"/>
            <a:r>
              <a:rPr lang="fr-FR" sz="2400" b="1" dirty="0">
                <a:latin typeface="+mj-lt"/>
                <a:cs typeface="Arial" pitchFamily="34" charset="0"/>
              </a:rPr>
              <a:t>70% de la note </a:t>
            </a:r>
            <a:r>
              <a:rPr lang="fr-FR" sz="2400" b="1" dirty="0" smtClean="0">
                <a:latin typeface="+mj-lt"/>
                <a:cs typeface="Arial" pitchFamily="34" charset="0"/>
              </a:rPr>
              <a:t>Génétique</a:t>
            </a:r>
          </a:p>
          <a:p>
            <a:pPr algn="ctr"/>
            <a:endParaRPr lang="fr-FR" sz="2400" b="1" dirty="0">
              <a:latin typeface="+mj-lt"/>
              <a:cs typeface="Arial" pitchFamily="34" charset="0"/>
            </a:endParaRPr>
          </a:p>
          <a:p>
            <a:pPr algn="ctr"/>
            <a:r>
              <a:rPr lang="fr-FR" sz="2400" dirty="0" smtClean="0">
                <a:cs typeface="Arial" pitchFamily="34" charset="0"/>
                <a:hlinkClick r:id="rId3"/>
              </a:rPr>
              <a:t>nadine.curt-grand-gaudin@univ-smb.fr</a:t>
            </a:r>
            <a:endParaRPr lang="fr-FR" sz="2400" dirty="0" smtClean="0">
              <a:cs typeface="Arial" pitchFamily="34" charset="0"/>
            </a:endParaRPr>
          </a:p>
          <a:p>
            <a:pPr algn="ctr"/>
            <a:endParaRPr lang="fr-FR" sz="2400" b="1" dirty="0" smtClean="0">
              <a:latin typeface="+mj-lt"/>
              <a:cs typeface="Arial" pitchFamily="34" charset="0"/>
            </a:endParaRPr>
          </a:p>
          <a:p>
            <a:pPr algn="ctr"/>
            <a:endParaRPr lang="fr-FR" sz="2400" b="1" dirty="0">
              <a:latin typeface="+mj-lt"/>
              <a:cs typeface="Arial" pitchFamily="34" charset="0"/>
            </a:endParaRPr>
          </a:p>
          <a:p>
            <a:pPr algn="ctr"/>
            <a:endParaRPr lang="fr-FR" sz="800" dirty="0">
              <a:latin typeface="+mj-lt"/>
              <a:cs typeface="Arial" pitchFamily="34" charset="0"/>
              <a:sym typeface="Wingdings" pitchFamily="2" charset="2"/>
            </a:endParaRPr>
          </a:p>
          <a:p>
            <a:pPr algn="ctr"/>
            <a:r>
              <a:rPr lang="fr-FR" sz="800" b="1" dirty="0">
                <a:solidFill>
                  <a:srgbClr val="FF0000"/>
                </a:solidFill>
                <a:latin typeface="+mj-lt"/>
                <a:cs typeface="Arial" pitchFamily="34" charset="0"/>
                <a:sym typeface="Wingdings" pitchFamily="2" charset="2"/>
              </a:rPr>
              <a:t>	</a:t>
            </a:r>
            <a:endParaRPr lang="fr-FR" sz="2400" dirty="0">
              <a:sym typeface="Wingdings" pitchFamily="2" charset="2"/>
            </a:endParaRPr>
          </a:p>
        </p:txBody>
      </p:sp>
    </p:spTree>
    <p:extLst>
      <p:ext uri="{BB962C8B-B14F-4D97-AF65-F5344CB8AC3E}">
        <p14:creationId xmlns:p14="http://schemas.microsoft.com/office/powerpoint/2010/main" val="29215843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651060" y="3013502"/>
            <a:ext cx="3841881" cy="830997"/>
          </a:xfrm>
          <a:prstGeom prst="rect">
            <a:avLst/>
          </a:prstGeom>
          <a:noFill/>
        </p:spPr>
        <p:txBody>
          <a:bodyPr wrap="square" rtlCol="0">
            <a:spAutoFit/>
          </a:bodyPr>
          <a:lstStyle/>
          <a:p>
            <a:pPr algn="ctr"/>
            <a:r>
              <a:rPr lang="fr-FR" sz="2400" b="1" dirty="0">
                <a:solidFill>
                  <a:srgbClr val="FF0000"/>
                </a:solidFill>
              </a:rPr>
              <a:t>2.1 Jouons au naturaliste</a:t>
            </a:r>
          </a:p>
          <a:p>
            <a:pPr algn="ctr"/>
            <a:endParaRPr lang="fr-FR" sz="2400" dirty="0">
              <a:solidFill>
                <a:srgbClr val="FF0000"/>
              </a:solidFill>
            </a:endParaRPr>
          </a:p>
        </p:txBody>
      </p:sp>
    </p:spTree>
    <p:extLst>
      <p:ext uri="{BB962C8B-B14F-4D97-AF65-F5344CB8AC3E}">
        <p14:creationId xmlns:p14="http://schemas.microsoft.com/office/powerpoint/2010/main" val="13576999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Résultat de recherche d'images pour &quot;éléphant asie afrique différence&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2757" y="692696"/>
            <a:ext cx="4598488" cy="24982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4" name="Picture 10" descr="http://www.catalogue-fr.com/choux.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210" y="4533554"/>
            <a:ext cx="2305188" cy="16662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8" name="Picture 14" descr="media_xll_592899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7997" y="4445273"/>
            <a:ext cx="3355069" cy="18428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Image 4" descr="Capture d’écran"/>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468977" y="3919971"/>
            <a:ext cx="2113814" cy="2893405"/>
          </a:xfrm>
          <a:prstGeom prst="rect">
            <a:avLst/>
          </a:prstGeom>
          <a:ln>
            <a:noFill/>
          </a:ln>
          <a:effectLst>
            <a:softEdge rad="112500"/>
          </a:effectLst>
        </p:spPr>
      </p:pic>
      <p:grpSp>
        <p:nvGrpSpPr>
          <p:cNvPr id="8" name="Groupe 7"/>
          <p:cNvGrpSpPr/>
          <p:nvPr/>
        </p:nvGrpSpPr>
        <p:grpSpPr>
          <a:xfrm>
            <a:off x="1569321" y="3453124"/>
            <a:ext cx="6201129" cy="551940"/>
            <a:chOff x="1477718" y="3094543"/>
            <a:chExt cx="6390308" cy="584775"/>
          </a:xfrm>
        </p:grpSpPr>
        <p:sp>
          <p:nvSpPr>
            <p:cNvPr id="7" name="ZoneTexte 6"/>
            <p:cNvSpPr txBox="1"/>
            <p:nvPr/>
          </p:nvSpPr>
          <p:spPr>
            <a:xfrm>
              <a:off x="1477718" y="3094543"/>
              <a:ext cx="504056" cy="584775"/>
            </a:xfrm>
            <a:prstGeom prst="rect">
              <a:avLst/>
            </a:prstGeom>
            <a:noFill/>
          </p:spPr>
          <p:txBody>
            <a:bodyPr wrap="square" rtlCol="0">
              <a:spAutoFit/>
            </a:bodyPr>
            <a:lstStyle/>
            <a:p>
              <a:pPr algn="ctr"/>
              <a:r>
                <a:rPr lang="fr-FR" sz="3200" b="1" dirty="0">
                  <a:solidFill>
                    <a:srgbClr val="FF0000"/>
                  </a:solidFill>
                </a:rPr>
                <a:t>A</a:t>
              </a:r>
            </a:p>
          </p:txBody>
        </p:sp>
        <p:sp>
          <p:nvSpPr>
            <p:cNvPr id="11" name="ZoneTexte 10"/>
            <p:cNvSpPr txBox="1"/>
            <p:nvPr/>
          </p:nvSpPr>
          <p:spPr>
            <a:xfrm>
              <a:off x="4406051" y="3094543"/>
              <a:ext cx="504056" cy="584775"/>
            </a:xfrm>
            <a:prstGeom prst="rect">
              <a:avLst/>
            </a:prstGeom>
            <a:noFill/>
          </p:spPr>
          <p:txBody>
            <a:bodyPr wrap="square" rtlCol="0">
              <a:spAutoFit/>
            </a:bodyPr>
            <a:lstStyle/>
            <a:p>
              <a:pPr algn="ctr"/>
              <a:r>
                <a:rPr lang="fr-FR" sz="3200" b="1" dirty="0">
                  <a:solidFill>
                    <a:srgbClr val="FF0000"/>
                  </a:solidFill>
                </a:rPr>
                <a:t>B</a:t>
              </a:r>
            </a:p>
          </p:txBody>
        </p:sp>
        <p:sp>
          <p:nvSpPr>
            <p:cNvPr id="12" name="ZoneTexte 11"/>
            <p:cNvSpPr txBox="1"/>
            <p:nvPr/>
          </p:nvSpPr>
          <p:spPr>
            <a:xfrm>
              <a:off x="7363970" y="3094543"/>
              <a:ext cx="504056" cy="584775"/>
            </a:xfrm>
            <a:prstGeom prst="rect">
              <a:avLst/>
            </a:prstGeom>
            <a:noFill/>
          </p:spPr>
          <p:txBody>
            <a:bodyPr wrap="square" rtlCol="0">
              <a:spAutoFit/>
            </a:bodyPr>
            <a:lstStyle/>
            <a:p>
              <a:pPr algn="ctr"/>
              <a:r>
                <a:rPr lang="fr-FR" sz="3200" b="1" dirty="0">
                  <a:solidFill>
                    <a:srgbClr val="FF0000"/>
                  </a:solidFill>
                </a:rPr>
                <a:t>C</a:t>
              </a:r>
            </a:p>
          </p:txBody>
        </p:sp>
      </p:grpSp>
      <p:sp>
        <p:nvSpPr>
          <p:cNvPr id="4" name="ZoneTexte 3"/>
          <p:cNvSpPr txBox="1"/>
          <p:nvPr/>
        </p:nvSpPr>
        <p:spPr>
          <a:xfrm>
            <a:off x="122040" y="6444044"/>
            <a:ext cx="288032" cy="369332"/>
          </a:xfrm>
          <a:prstGeom prst="rect">
            <a:avLst/>
          </a:prstGeom>
          <a:noFill/>
        </p:spPr>
        <p:txBody>
          <a:bodyPr wrap="square" rtlCol="0">
            <a:spAutoFit/>
          </a:bodyPr>
          <a:lstStyle/>
          <a:p>
            <a:pPr algn="ctr"/>
            <a:r>
              <a:rPr lang="fr-FR" b="1" dirty="0">
                <a:latin typeface="Batang"/>
                <a:ea typeface="Batang"/>
              </a:rPr>
              <a:t>ⓐ</a:t>
            </a:r>
            <a:endParaRPr lang="fr-FR" b="1" dirty="0"/>
          </a:p>
        </p:txBody>
      </p:sp>
    </p:spTree>
    <p:custDataLst>
      <p:tags r:id="rId1"/>
    </p:custDataLst>
    <p:extLst>
      <p:ext uri="{BB962C8B-B14F-4D97-AF65-F5344CB8AC3E}">
        <p14:creationId xmlns:p14="http://schemas.microsoft.com/office/powerpoint/2010/main" val="14940932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38"/>
                                        </p:tgtEl>
                                        <p:attrNameLst>
                                          <p:attrName>style.visibility</p:attrName>
                                        </p:attrNameLst>
                                      </p:cBhvr>
                                      <p:to>
                                        <p:strVal val="visible"/>
                                      </p:to>
                                    </p:set>
                                    <p:animEffect transition="in" filter="fade">
                                      <p:cBhvr>
                                        <p:cTn id="19" dur="500"/>
                                        <p:tgtEl>
                                          <p:spTgt spid="1038"/>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ésultat de recherche d'images pour &quot;eléphant asie afrique&quot;"/>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267744" y="703232"/>
            <a:ext cx="4608512" cy="21497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ésultat de recherche d'images pour &quot;eléphant asie afrique&quot;"/>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738313" y="2924944"/>
            <a:ext cx="5667375" cy="264795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cxnSp>
        <p:nvCxnSpPr>
          <p:cNvPr id="3" name="Connecteur droit 2"/>
          <p:cNvCxnSpPr>
            <a:stCxn id="1028" idx="0"/>
            <a:endCxn id="1028" idx="2"/>
          </p:cNvCxnSpPr>
          <p:nvPr/>
        </p:nvCxnSpPr>
        <p:spPr>
          <a:xfrm>
            <a:off x="4572001" y="2924944"/>
            <a:ext cx="0" cy="26479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ZoneTexte 1"/>
          <p:cNvSpPr txBox="1"/>
          <p:nvPr/>
        </p:nvSpPr>
        <p:spPr>
          <a:xfrm>
            <a:off x="2286050" y="5776158"/>
            <a:ext cx="1800200" cy="338554"/>
          </a:xfrm>
          <a:prstGeom prst="rect">
            <a:avLst/>
          </a:prstGeom>
          <a:noFill/>
        </p:spPr>
        <p:txBody>
          <a:bodyPr wrap="square" rtlCol="0">
            <a:spAutoFit/>
          </a:bodyPr>
          <a:lstStyle/>
          <a:p>
            <a:r>
              <a:rPr lang="fr-FR" sz="1600" b="1" i="1" dirty="0" err="1">
                <a:latin typeface="Calisto MT" pitchFamily="18" charset="0"/>
              </a:rPr>
              <a:t>Elephas</a:t>
            </a:r>
            <a:r>
              <a:rPr lang="fr-FR" sz="1600" b="1" i="1" dirty="0">
                <a:latin typeface="Calisto MT" pitchFamily="18" charset="0"/>
              </a:rPr>
              <a:t> </a:t>
            </a:r>
            <a:r>
              <a:rPr lang="fr-FR" sz="1600" b="1" i="1" dirty="0" err="1">
                <a:latin typeface="Calisto MT" pitchFamily="18" charset="0"/>
              </a:rPr>
              <a:t>maximus</a:t>
            </a:r>
            <a:endParaRPr lang="fr-FR" sz="1600" b="1" i="1" dirty="0">
              <a:latin typeface="Calisto MT" pitchFamily="18" charset="0"/>
            </a:endParaRPr>
          </a:p>
        </p:txBody>
      </p:sp>
      <p:sp>
        <p:nvSpPr>
          <p:cNvPr id="6" name="ZoneTexte 5"/>
          <p:cNvSpPr txBox="1"/>
          <p:nvPr/>
        </p:nvSpPr>
        <p:spPr>
          <a:xfrm>
            <a:off x="5076056" y="5776158"/>
            <a:ext cx="2088232" cy="338554"/>
          </a:xfrm>
          <a:prstGeom prst="rect">
            <a:avLst/>
          </a:prstGeom>
          <a:noFill/>
        </p:spPr>
        <p:txBody>
          <a:bodyPr wrap="square" rtlCol="0">
            <a:spAutoFit/>
          </a:bodyPr>
          <a:lstStyle/>
          <a:p>
            <a:pPr algn="ctr"/>
            <a:r>
              <a:rPr lang="fr-FR" sz="1600" b="1" i="1" dirty="0" err="1">
                <a:latin typeface="Calisto MT" pitchFamily="18" charset="0"/>
              </a:rPr>
              <a:t>Loxodonta</a:t>
            </a:r>
            <a:r>
              <a:rPr lang="fr-FR" sz="1600" b="1" i="1" dirty="0">
                <a:latin typeface="Calisto MT" pitchFamily="18" charset="0"/>
              </a:rPr>
              <a:t> </a:t>
            </a:r>
            <a:r>
              <a:rPr lang="fr-FR" sz="1600" b="1" i="1" dirty="0" err="1">
                <a:latin typeface="Calisto MT" pitchFamily="18" charset="0"/>
              </a:rPr>
              <a:t>africana</a:t>
            </a:r>
            <a:endParaRPr lang="fr-FR" sz="1600" b="1" i="1" dirty="0">
              <a:latin typeface="Calisto MT" pitchFamily="18" charset="0"/>
            </a:endParaRPr>
          </a:p>
        </p:txBody>
      </p:sp>
    </p:spTree>
    <p:extLst>
      <p:ext uri="{BB962C8B-B14F-4D97-AF65-F5344CB8AC3E}">
        <p14:creationId xmlns:p14="http://schemas.microsoft.com/office/powerpoint/2010/main" val="8821464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971600" y="1916832"/>
            <a:ext cx="6984776" cy="2677656"/>
          </a:xfrm>
          <a:prstGeom prst="rect">
            <a:avLst/>
          </a:prstGeom>
          <a:noFill/>
        </p:spPr>
        <p:txBody>
          <a:bodyPr wrap="square" rtlCol="0">
            <a:spAutoFit/>
          </a:bodyPr>
          <a:lstStyle/>
          <a:p>
            <a:pPr algn="ctr"/>
            <a:r>
              <a:rPr lang="fr-FR" sz="2400" dirty="0"/>
              <a:t>Un caractère héréditaire apparemment minime (bout de la trompe ou taille des oreilles chez l’éléphant) peut cependant être le signe d’une spéciation ancienne:</a:t>
            </a:r>
          </a:p>
          <a:p>
            <a:pPr algn="ctr"/>
            <a:endParaRPr lang="fr-FR" sz="2400" dirty="0"/>
          </a:p>
          <a:p>
            <a:pPr algn="ctr"/>
            <a:r>
              <a:rPr lang="fr-FR" sz="2400" dirty="0"/>
              <a:t>Il y a plus de 5 millions d’années de divergence entre</a:t>
            </a:r>
          </a:p>
          <a:p>
            <a:pPr algn="ctr"/>
            <a:r>
              <a:rPr lang="fr-FR" sz="2400" dirty="0"/>
              <a:t> </a:t>
            </a:r>
            <a:r>
              <a:rPr lang="fr-FR" sz="2400" i="1" dirty="0" err="1"/>
              <a:t>Elephas</a:t>
            </a:r>
            <a:r>
              <a:rPr lang="fr-FR" sz="2400" i="1" dirty="0"/>
              <a:t> </a:t>
            </a:r>
            <a:r>
              <a:rPr lang="fr-FR" sz="2400" i="1" dirty="0" err="1"/>
              <a:t>Maximus</a:t>
            </a:r>
            <a:r>
              <a:rPr lang="fr-FR" sz="2400" i="1" dirty="0"/>
              <a:t> </a:t>
            </a:r>
            <a:r>
              <a:rPr lang="fr-FR" sz="2400" dirty="0"/>
              <a:t>et </a:t>
            </a:r>
            <a:r>
              <a:rPr lang="fr-FR" sz="2400" i="1" dirty="0" err="1">
                <a:latin typeface="+mj-lt"/>
              </a:rPr>
              <a:t>Loxodonta</a:t>
            </a:r>
            <a:r>
              <a:rPr lang="fr-FR" sz="2400" i="1" dirty="0">
                <a:latin typeface="+mj-lt"/>
              </a:rPr>
              <a:t> </a:t>
            </a:r>
            <a:r>
              <a:rPr lang="fr-FR" sz="2400" i="1" dirty="0" err="1">
                <a:latin typeface="+mj-lt"/>
              </a:rPr>
              <a:t>africana</a:t>
            </a:r>
            <a:endParaRPr lang="fr-FR" sz="2400" i="1" dirty="0">
              <a:latin typeface="+mj-lt"/>
            </a:endParaRPr>
          </a:p>
          <a:p>
            <a:pPr algn="ctr"/>
            <a:endParaRPr lang="fr-FR" sz="2400" dirty="0"/>
          </a:p>
        </p:txBody>
      </p:sp>
    </p:spTree>
    <p:extLst>
      <p:ext uri="{BB962C8B-B14F-4D97-AF65-F5344CB8AC3E}">
        <p14:creationId xmlns:p14="http://schemas.microsoft.com/office/powerpoint/2010/main" val="8170826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6973833" y="6530860"/>
            <a:ext cx="2051720" cy="184666"/>
          </a:xfrm>
          <a:prstGeom prst="rect">
            <a:avLst/>
          </a:prstGeom>
          <a:noFill/>
        </p:spPr>
        <p:txBody>
          <a:bodyPr wrap="square" rtlCol="0">
            <a:spAutoFit/>
          </a:bodyPr>
          <a:lstStyle/>
          <a:p>
            <a:r>
              <a:rPr lang="fr-FR" sz="600" dirty="0"/>
              <a:t>http://</a:t>
            </a:r>
            <a:r>
              <a:rPr lang="fr-FR" sz="500" dirty="0"/>
              <a:t>www.deviantart.com/art/Evolution-of-Proboscidea-164823079</a:t>
            </a:r>
            <a:endParaRPr lang="fr-FR" sz="600" dirty="0"/>
          </a:p>
        </p:txBody>
      </p:sp>
      <p:grpSp>
        <p:nvGrpSpPr>
          <p:cNvPr id="16" name="Groupe 15"/>
          <p:cNvGrpSpPr/>
          <p:nvPr/>
        </p:nvGrpSpPr>
        <p:grpSpPr>
          <a:xfrm>
            <a:off x="827584" y="-99392"/>
            <a:ext cx="7433440" cy="7056784"/>
            <a:chOff x="827584" y="-171400"/>
            <a:chExt cx="7433440" cy="7056784"/>
          </a:xfrm>
        </p:grpSpPr>
        <p:pic>
          <p:nvPicPr>
            <p:cNvPr id="2050" name="Picture 2" descr="http://pre03.deviantart.net/8904/th/pre/i/2010/141/7/c/evolution_of_proboscidea_by_t_pek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6502" y="-171400"/>
              <a:ext cx="4786906" cy="705678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 name="Picture 8" descr="Résultat de recherche d'images pour &quot;palaeomastodon&quot;"/>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000239" y="3444637"/>
              <a:ext cx="1036743" cy="1007715"/>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5" name="Picture 2" descr="Phosphatherium escuillei"/>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flipH="1">
              <a:off x="1187624" y="5805264"/>
              <a:ext cx="969471" cy="7335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ttps://upload.wikimedia.org/wikipedia/commons/thumb/4/40/Moeritherium_NT_small.jpg/220px-Moeritherium_NT_small.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827584" y="4501663"/>
              <a:ext cx="1440043" cy="1087577"/>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descr="Capture d’écran"/>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Layer>
                  </a14:imgProps>
                </a:ext>
                <a:ext uri="{28A0092B-C50C-407E-A947-70E740481C1C}">
                  <a14:useLocalDpi xmlns:a14="http://schemas.microsoft.com/office/drawing/2010/main" val="0"/>
                </a:ext>
              </a:extLst>
            </a:blip>
            <a:stretch>
              <a:fillRect/>
            </a:stretch>
          </p:blipFill>
          <p:spPr>
            <a:xfrm flipH="1">
              <a:off x="6983408" y="2104099"/>
              <a:ext cx="1188992" cy="1084090"/>
            </a:xfrm>
            <a:prstGeom prst="rect">
              <a:avLst/>
            </a:prstGeom>
            <a:ln w="3175">
              <a:solidFill>
                <a:schemeClr val="tx1"/>
              </a:solidFill>
            </a:ln>
          </p:spPr>
        </p:pic>
        <p:pic>
          <p:nvPicPr>
            <p:cNvPr id="9" name="Image 8" descr="Capture d’écran"/>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971600" y="3573028"/>
              <a:ext cx="1224020" cy="936092"/>
            </a:xfrm>
            <a:prstGeom prst="rect">
              <a:avLst/>
            </a:prstGeom>
          </p:spPr>
        </p:pic>
        <p:pic>
          <p:nvPicPr>
            <p:cNvPr id="11" name="Image 10" descr="Capture d’écran"/>
            <p:cNvPicPr>
              <a:picLocks noChangeAspect="1"/>
            </p:cNvPicPr>
            <p:nvPr/>
          </p:nvPicPr>
          <p:blipFill>
            <a:blip r:embed="rId12" cstate="print">
              <a:extLst>
                <a:ext uri="{BEBA8EAE-BF5A-486C-A8C5-ECC9F3942E4B}">
                  <a14:imgProps xmlns:a14="http://schemas.microsoft.com/office/drawing/2010/main">
                    <a14:imgLayer r:embed="rId13">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flipH="1">
              <a:off x="878856" y="2436532"/>
              <a:ext cx="1388771" cy="1008105"/>
            </a:xfrm>
            <a:prstGeom prst="rect">
              <a:avLst/>
            </a:prstGeom>
          </p:spPr>
        </p:pic>
        <p:pic>
          <p:nvPicPr>
            <p:cNvPr id="12" name="Image 11" descr="Capture d’écran"/>
            <p:cNvPicPr>
              <a:picLocks noChangeAspect="1"/>
            </p:cNvPicPr>
            <p:nvPr/>
          </p:nvPicPr>
          <p:blipFill>
            <a:blip r:embed="rId14" cstate="print">
              <a:extLst>
                <a:ext uri="{BEBA8EAE-BF5A-486C-A8C5-ECC9F3942E4B}">
                  <a14:imgProps xmlns:a14="http://schemas.microsoft.com/office/drawing/2010/main">
                    <a14:imgLayer r:embed="rId1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001727" y="88284"/>
              <a:ext cx="1259297" cy="1324492"/>
            </a:xfrm>
            <a:prstGeom prst="rect">
              <a:avLst/>
            </a:prstGeom>
          </p:spPr>
        </p:pic>
      </p:grpSp>
      <p:grpSp>
        <p:nvGrpSpPr>
          <p:cNvPr id="15" name="Groupe 14"/>
          <p:cNvGrpSpPr/>
          <p:nvPr/>
        </p:nvGrpSpPr>
        <p:grpSpPr>
          <a:xfrm>
            <a:off x="3614799" y="548680"/>
            <a:ext cx="3151842" cy="1283323"/>
            <a:chOff x="3569968" y="460505"/>
            <a:chExt cx="3287470" cy="1385349"/>
          </a:xfrm>
        </p:grpSpPr>
        <p:pic>
          <p:nvPicPr>
            <p:cNvPr id="4" name="Image 3" descr="Capture d’écran"/>
            <p:cNvPicPr>
              <a:picLocks noChangeAspect="1"/>
            </p:cNvPicPr>
            <p:nvPr/>
          </p:nvPicPr>
          <p:blipFill>
            <a:blip r:embed="rId16" cstate="print">
              <a:extLst>
                <a:ext uri="{BEBA8EAE-BF5A-486C-A8C5-ECC9F3942E4B}">
                  <a14:imgProps xmlns:a14="http://schemas.microsoft.com/office/drawing/2010/main">
                    <a14:imgLayer r:embed="rId17">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flipH="1">
              <a:off x="5868144" y="460505"/>
              <a:ext cx="807015" cy="572832"/>
            </a:xfrm>
            <a:prstGeom prst="rect">
              <a:avLst/>
            </a:prstGeom>
            <a:ln w="28575">
              <a:solidFill>
                <a:srgbClr val="66FFFF"/>
              </a:solidFill>
            </a:ln>
          </p:spPr>
        </p:pic>
        <p:sp>
          <p:nvSpPr>
            <p:cNvPr id="10" name="ZoneTexte 9"/>
            <p:cNvSpPr txBox="1"/>
            <p:nvPr/>
          </p:nvSpPr>
          <p:spPr>
            <a:xfrm>
              <a:off x="5685863" y="980728"/>
              <a:ext cx="1171575" cy="307777"/>
            </a:xfrm>
            <a:prstGeom prst="rect">
              <a:avLst/>
            </a:prstGeom>
            <a:noFill/>
          </p:spPr>
          <p:txBody>
            <a:bodyPr wrap="square" rtlCol="0">
              <a:spAutoFit/>
            </a:bodyPr>
            <a:lstStyle/>
            <a:p>
              <a:pPr algn="ctr"/>
              <a:r>
                <a:rPr lang="fr-FR" sz="1400" b="1" i="1" dirty="0" err="1">
                  <a:latin typeface="Angsana New" pitchFamily="18" charset="-34"/>
                  <a:ea typeface="Batang" pitchFamily="18" charset="-127"/>
                  <a:cs typeface="Angsana New" pitchFamily="18" charset="-34"/>
                </a:rPr>
                <a:t>Loxodonta</a:t>
              </a:r>
              <a:r>
                <a:rPr lang="fr-FR" sz="1400" b="1" i="1" dirty="0">
                  <a:latin typeface="Angsana New" pitchFamily="18" charset="-34"/>
                  <a:ea typeface="Batang" pitchFamily="18" charset="-127"/>
                  <a:cs typeface="Angsana New" pitchFamily="18" charset="-34"/>
                </a:rPr>
                <a:t> </a:t>
              </a:r>
              <a:r>
                <a:rPr lang="fr-FR" sz="1400" b="1" i="1" dirty="0" err="1">
                  <a:latin typeface="Angsana New" pitchFamily="18" charset="-34"/>
                  <a:ea typeface="Batang" pitchFamily="18" charset="-127"/>
                  <a:cs typeface="Angsana New" pitchFamily="18" charset="-34"/>
                </a:rPr>
                <a:t>cyclotis</a:t>
              </a:r>
              <a:endParaRPr lang="fr-FR" sz="1400" b="1" i="1" dirty="0">
                <a:latin typeface="Angsana New" pitchFamily="18" charset="-34"/>
                <a:ea typeface="Batang" pitchFamily="18" charset="-127"/>
                <a:cs typeface="Angsana New" pitchFamily="18" charset="-34"/>
              </a:endParaRPr>
            </a:p>
          </p:txBody>
        </p:sp>
        <p:sp>
          <p:nvSpPr>
            <p:cNvPr id="14" name="Arc 13"/>
            <p:cNvSpPr/>
            <p:nvPr/>
          </p:nvSpPr>
          <p:spPr>
            <a:xfrm rot="20565963" flipV="1">
              <a:off x="3569968" y="1209609"/>
              <a:ext cx="2444109" cy="636245"/>
            </a:xfrm>
            <a:prstGeom prst="arc">
              <a:avLst>
                <a:gd name="adj1" fmla="val 17019111"/>
                <a:gd name="adj2" fmla="val 21454911"/>
              </a:avLst>
            </a:prstGeom>
            <a:ln w="28575">
              <a:solidFill>
                <a:srgbClr val="66FF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sp>
        <p:nvSpPr>
          <p:cNvPr id="17" name="ZoneTexte 16"/>
          <p:cNvSpPr txBox="1"/>
          <p:nvPr/>
        </p:nvSpPr>
        <p:spPr>
          <a:xfrm>
            <a:off x="122040" y="6444044"/>
            <a:ext cx="288032" cy="369332"/>
          </a:xfrm>
          <a:prstGeom prst="rect">
            <a:avLst/>
          </a:prstGeom>
          <a:noFill/>
        </p:spPr>
        <p:txBody>
          <a:bodyPr wrap="square" rtlCol="0">
            <a:spAutoFit/>
          </a:bodyPr>
          <a:lstStyle/>
          <a:p>
            <a:pPr algn="ctr"/>
            <a:r>
              <a:rPr lang="fr-FR" b="1" dirty="0">
                <a:latin typeface="Batang"/>
                <a:ea typeface="Batang"/>
              </a:rPr>
              <a:t>ⓐ</a:t>
            </a:r>
            <a:endParaRPr lang="fr-FR" b="1" dirty="0"/>
          </a:p>
        </p:txBody>
      </p:sp>
      <mc:AlternateContent xmlns:mc="http://schemas.openxmlformats.org/markup-compatibility/2006" xmlns:p14="http://schemas.microsoft.com/office/powerpoint/2010/main">
        <mc:Choice Requires="p14">
          <p:contentPart p14:bwMode="auto" r:id="rId18">
            <p14:nvContentPartPr>
              <p14:cNvPr id="19" name="Encre 18">
                <a:extLst>
                  <a:ext uri="{FF2B5EF4-FFF2-40B4-BE49-F238E27FC236}">
                    <a16:creationId xmlns:a16="http://schemas.microsoft.com/office/drawing/2014/main" id="{D275D22F-BA94-4333-B7DE-B2B87EA915F1}"/>
                  </a:ext>
                </a:extLst>
              </p14:cNvPr>
              <p14:cNvContentPartPr/>
              <p14:nvPr/>
            </p14:nvContentPartPr>
            <p14:xfrm>
              <a:off x="5596560" y="1961640"/>
              <a:ext cx="876960" cy="2313000"/>
            </p14:xfrm>
          </p:contentPart>
        </mc:Choice>
        <mc:Fallback xmlns="">
          <p:pic>
            <p:nvPicPr>
              <p:cNvPr id="19" name="Encre 18">
                <a:extLst>
                  <a:ext uri="{FF2B5EF4-FFF2-40B4-BE49-F238E27FC236}">
                    <a16:creationId xmlns:a16="http://schemas.microsoft.com/office/drawing/2014/main" id="{D275D22F-BA94-4333-B7DE-B2B87EA915F1}"/>
                  </a:ext>
                </a:extLst>
              </p:cNvPr>
              <p:cNvPicPr/>
              <p:nvPr/>
            </p:nvPicPr>
            <p:blipFill>
              <a:blip r:embed="rId21"/>
              <a:stretch>
                <a:fillRect/>
              </a:stretch>
            </p:blipFill>
            <p:spPr>
              <a:xfrm>
                <a:off x="5587200" y="1952280"/>
                <a:ext cx="895680" cy="2331720"/>
              </a:xfrm>
              <a:prstGeom prst="rect">
                <a:avLst/>
              </a:prstGeom>
            </p:spPr>
          </p:pic>
        </mc:Fallback>
      </mc:AlternateContent>
    </p:spTree>
    <p:custDataLst>
      <p:tags r:id="rId1"/>
    </p:custDataLst>
    <p:extLst>
      <p:ext uri="{BB962C8B-B14F-4D97-AF65-F5344CB8AC3E}">
        <p14:creationId xmlns:p14="http://schemas.microsoft.com/office/powerpoint/2010/main" val="2535394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961710" y="2516703"/>
            <a:ext cx="5220580" cy="1200329"/>
          </a:xfrm>
          <a:prstGeom prst="rect">
            <a:avLst/>
          </a:prstGeom>
          <a:noFill/>
        </p:spPr>
        <p:txBody>
          <a:bodyPr wrap="square" rtlCol="0">
            <a:spAutoFit/>
          </a:bodyPr>
          <a:lstStyle/>
          <a:p>
            <a:pPr algn="ctr"/>
            <a:r>
              <a:rPr lang="fr-FR" sz="2400" dirty="0"/>
              <a:t>Dans les populations naturelles, on rencontre généralement assez peu de variation des caractères héréditaires</a:t>
            </a:r>
          </a:p>
        </p:txBody>
      </p:sp>
    </p:spTree>
    <p:extLst>
      <p:ext uri="{BB962C8B-B14F-4D97-AF65-F5344CB8AC3E}">
        <p14:creationId xmlns:p14="http://schemas.microsoft.com/office/powerpoint/2010/main" val="19745727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apture d’écran"/>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88403" y="39727"/>
            <a:ext cx="4483597" cy="3404515"/>
          </a:xfrm>
          <a:prstGeom prst="rect">
            <a:avLst/>
          </a:prstGeom>
          <a:ln w="3175">
            <a:solidFill>
              <a:schemeClr val="tx1"/>
            </a:solidFill>
          </a:ln>
        </p:spPr>
      </p:pic>
      <p:pic>
        <p:nvPicPr>
          <p:cNvPr id="3" name="Image 2" descr="Capture d’écra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4008" y="39727"/>
            <a:ext cx="4411589" cy="3404515"/>
          </a:xfrm>
          <a:prstGeom prst="rect">
            <a:avLst/>
          </a:prstGeom>
          <a:ln w="3175">
            <a:solidFill>
              <a:schemeClr val="tx1"/>
            </a:solidFill>
          </a:ln>
        </p:spPr>
      </p:pic>
      <p:pic>
        <p:nvPicPr>
          <p:cNvPr id="4" name="Picture 2" descr="Résultat de recherche d'images pour &quot;pousse de sapin&quot;"/>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139951" y="3533290"/>
            <a:ext cx="4915645" cy="3284984"/>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5" name="Image 4" descr="Capture d’écran"/>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tretch>
            <a:fillRect/>
          </a:stretch>
        </p:blipFill>
        <p:spPr>
          <a:xfrm>
            <a:off x="88403" y="3532546"/>
            <a:ext cx="3979541" cy="3284984"/>
          </a:xfrm>
          <a:prstGeom prst="rect">
            <a:avLst/>
          </a:prstGeom>
          <a:ln w="3175">
            <a:solidFill>
              <a:schemeClr val="tx1"/>
            </a:solidFill>
          </a:ln>
        </p:spPr>
      </p:pic>
    </p:spTree>
    <p:extLst>
      <p:ext uri="{BB962C8B-B14F-4D97-AF65-F5344CB8AC3E}">
        <p14:creationId xmlns:p14="http://schemas.microsoft.com/office/powerpoint/2010/main" val="2866806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259632" y="2197313"/>
            <a:ext cx="6624736" cy="1569660"/>
          </a:xfrm>
          <a:prstGeom prst="rect">
            <a:avLst/>
          </a:prstGeom>
          <a:noFill/>
        </p:spPr>
        <p:txBody>
          <a:bodyPr wrap="square" rtlCol="0">
            <a:spAutoFit/>
          </a:bodyPr>
          <a:lstStyle/>
          <a:p>
            <a:pPr algn="ctr"/>
            <a:r>
              <a:rPr lang="fr-FR" sz="2400" dirty="0"/>
              <a:t>Dans les populations domestiques, où l’homme effectue une sélection (non naturelle…) des caractères héréditaires qui lui sont le plus utiles, les variations intra-espèces peuvent être importantes.</a:t>
            </a:r>
          </a:p>
        </p:txBody>
      </p:sp>
    </p:spTree>
    <p:extLst>
      <p:ext uri="{BB962C8B-B14F-4D97-AF65-F5344CB8AC3E}">
        <p14:creationId xmlns:p14="http://schemas.microsoft.com/office/powerpoint/2010/main" val="22914126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p:cNvGrpSpPr/>
          <p:nvPr/>
        </p:nvGrpSpPr>
        <p:grpSpPr>
          <a:xfrm>
            <a:off x="1655676" y="836712"/>
            <a:ext cx="5832648" cy="5040560"/>
            <a:chOff x="1655676" y="692696"/>
            <a:chExt cx="5832648" cy="5040560"/>
          </a:xfrm>
        </p:grpSpPr>
        <p:grpSp>
          <p:nvGrpSpPr>
            <p:cNvPr id="3" name="Groupe 2"/>
            <p:cNvGrpSpPr/>
            <p:nvPr/>
          </p:nvGrpSpPr>
          <p:grpSpPr>
            <a:xfrm>
              <a:off x="1655676" y="692696"/>
              <a:ext cx="5832648" cy="4401780"/>
              <a:chOff x="1619672" y="908720"/>
              <a:chExt cx="5832648" cy="4401780"/>
            </a:xfrm>
          </p:grpSpPr>
          <p:pic>
            <p:nvPicPr>
              <p:cNvPr id="1030" name="Picture 6" descr="Résultat de recherche d'images pour &quot;chien image race&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908720"/>
                <a:ext cx="5372100" cy="3743325"/>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2483768" y="4941168"/>
                <a:ext cx="4968552" cy="369332"/>
              </a:xfrm>
              <a:prstGeom prst="rect">
                <a:avLst/>
              </a:prstGeom>
              <a:noFill/>
            </p:spPr>
            <p:txBody>
              <a:bodyPr wrap="square" rtlCol="0">
                <a:spAutoFit/>
              </a:bodyPr>
              <a:lstStyle/>
              <a:p>
                <a:pPr algn="ctr"/>
                <a:r>
                  <a:rPr lang="fr-FR" dirty="0"/>
                  <a:t>Danois (60-90kg)                        Chihuahua (1,5- 3kg)</a:t>
                </a:r>
              </a:p>
            </p:txBody>
          </p:sp>
        </p:grpSp>
        <p:sp>
          <p:nvSpPr>
            <p:cNvPr id="4" name="ZoneTexte 3"/>
            <p:cNvSpPr txBox="1"/>
            <p:nvPr/>
          </p:nvSpPr>
          <p:spPr>
            <a:xfrm>
              <a:off x="3059832" y="5363924"/>
              <a:ext cx="3024336" cy="369332"/>
            </a:xfrm>
            <a:prstGeom prst="rect">
              <a:avLst/>
            </a:prstGeom>
            <a:noFill/>
          </p:spPr>
          <p:txBody>
            <a:bodyPr wrap="square" rtlCol="0">
              <a:spAutoFit/>
            </a:bodyPr>
            <a:lstStyle/>
            <a:p>
              <a:pPr algn="ctr"/>
              <a:r>
                <a:rPr lang="fr-FR" b="1" i="1" u="sng" dirty="0" err="1"/>
                <a:t>Canis</a:t>
              </a:r>
              <a:r>
                <a:rPr lang="fr-FR" b="1" i="1" u="sng" dirty="0"/>
                <a:t> lupus </a:t>
              </a:r>
              <a:r>
                <a:rPr lang="fr-FR" b="1" i="1" u="sng" dirty="0" err="1"/>
                <a:t>familiaris</a:t>
              </a:r>
              <a:endParaRPr lang="fr-FR" b="1" i="1" u="sng" dirty="0"/>
            </a:p>
          </p:txBody>
        </p:sp>
      </p:grpSp>
    </p:spTree>
    <p:extLst>
      <p:ext uri="{BB962C8B-B14F-4D97-AF65-F5344CB8AC3E}">
        <p14:creationId xmlns:p14="http://schemas.microsoft.com/office/powerpoint/2010/main" val="11869176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079612" y="3013502"/>
            <a:ext cx="6984776" cy="830997"/>
          </a:xfrm>
          <a:prstGeom prst="rect">
            <a:avLst/>
          </a:prstGeom>
          <a:noFill/>
        </p:spPr>
        <p:txBody>
          <a:bodyPr wrap="square" rtlCol="0">
            <a:spAutoFit/>
          </a:bodyPr>
          <a:lstStyle/>
          <a:p>
            <a:pPr algn="ctr"/>
            <a:r>
              <a:rPr lang="fr-FR" sz="2400" b="1" dirty="0">
                <a:solidFill>
                  <a:srgbClr val="FF0000"/>
                </a:solidFill>
              </a:rPr>
              <a:t>2.2 Caractères héréditaires spécifiques ou individuels</a:t>
            </a:r>
          </a:p>
          <a:p>
            <a:pPr algn="ctr"/>
            <a:endParaRPr lang="fr-FR" sz="2400" dirty="0">
              <a:solidFill>
                <a:srgbClr val="FF0000"/>
              </a:solidFill>
            </a:endParaRPr>
          </a:p>
        </p:txBody>
      </p:sp>
    </p:spTree>
    <p:extLst>
      <p:ext uri="{BB962C8B-B14F-4D97-AF65-F5344CB8AC3E}">
        <p14:creationId xmlns:p14="http://schemas.microsoft.com/office/powerpoint/2010/main" val="25767728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23528" y="1196752"/>
            <a:ext cx="8496944" cy="3493264"/>
          </a:xfrm>
          <a:prstGeom prst="rect">
            <a:avLst/>
          </a:prstGeom>
          <a:noFill/>
        </p:spPr>
        <p:txBody>
          <a:bodyPr wrap="square" rtlCol="0">
            <a:spAutoFit/>
          </a:bodyPr>
          <a:lstStyle/>
          <a:p>
            <a:pPr algn="ctr"/>
            <a:endParaRPr lang="fr-FR" sz="2000" b="1" dirty="0">
              <a:solidFill>
                <a:srgbClr val="FF0000"/>
              </a:solidFill>
            </a:endParaRPr>
          </a:p>
          <a:p>
            <a:pPr algn="ctr"/>
            <a:r>
              <a:rPr lang="fr-FR" sz="2000" b="1" dirty="0"/>
              <a:t>Les </a:t>
            </a:r>
            <a:r>
              <a:rPr lang="fr-FR" sz="2000" b="1" dirty="0" err="1" smtClean="0"/>
              <a:t>PowerPoints</a:t>
            </a:r>
            <a:r>
              <a:rPr lang="fr-FR" sz="2000" b="1" dirty="0" smtClean="0"/>
              <a:t> de ce </a:t>
            </a:r>
            <a:r>
              <a:rPr lang="fr-FR" sz="2000" b="1" dirty="0"/>
              <a:t>cours sont disponibles dans le Moodle de </a:t>
            </a:r>
            <a:r>
              <a:rPr lang="fr-FR" sz="2000" b="1" dirty="0" smtClean="0"/>
              <a:t>l’université, cours GENE402, </a:t>
            </a:r>
            <a:r>
              <a:rPr lang="fr-FR" sz="2000" b="1" dirty="0" smtClean="0">
                <a:cs typeface="Arial" pitchFamily="34" charset="0"/>
              </a:rPr>
              <a:t>dans </a:t>
            </a:r>
            <a:r>
              <a:rPr lang="fr-FR" sz="2000" b="1" dirty="0">
                <a:cs typeface="Arial" pitchFamily="34" charset="0"/>
              </a:rPr>
              <a:t>la section CM Génétique. </a:t>
            </a:r>
          </a:p>
          <a:p>
            <a:pPr algn="just"/>
            <a:endParaRPr lang="fr-FR" sz="2000" dirty="0">
              <a:cs typeface="Arial" pitchFamily="34" charset="0"/>
            </a:endParaRPr>
          </a:p>
          <a:p>
            <a:pPr algn="just"/>
            <a:endParaRPr lang="fr-FR" sz="1400" dirty="0">
              <a:cs typeface="Arial" pitchFamily="34" charset="0"/>
            </a:endParaRPr>
          </a:p>
          <a:p>
            <a:pPr algn="ctr"/>
            <a:r>
              <a:rPr lang="fr-FR" sz="2000" b="1" dirty="0">
                <a:solidFill>
                  <a:srgbClr val="FF0000"/>
                </a:solidFill>
                <a:cs typeface="Arial" pitchFamily="34" charset="0"/>
              </a:rPr>
              <a:t>LE COURS  N’EST PAS COMPREHENSIBLE AVEC LE POWERPOINT SEUL </a:t>
            </a:r>
            <a:r>
              <a:rPr lang="fr-FR" sz="2000" b="1" dirty="0" smtClean="0">
                <a:solidFill>
                  <a:srgbClr val="FF0000"/>
                </a:solidFill>
                <a:cs typeface="Arial" pitchFamily="34" charset="0"/>
              </a:rPr>
              <a:t>!</a:t>
            </a:r>
          </a:p>
          <a:p>
            <a:pPr algn="ctr"/>
            <a:endParaRPr lang="fr-FR" sz="700" dirty="0">
              <a:cs typeface="Arial" pitchFamily="34" charset="0"/>
            </a:endParaRPr>
          </a:p>
          <a:p>
            <a:pPr algn="ctr"/>
            <a:r>
              <a:rPr lang="fr-FR" sz="2000" dirty="0">
                <a:cs typeface="Arial" pitchFamily="34" charset="0"/>
              </a:rPr>
              <a:t>(votre présence est sincèrement recommandée</a:t>
            </a:r>
            <a:r>
              <a:rPr lang="fr-FR" sz="2000" dirty="0" smtClean="0">
                <a:cs typeface="Arial" pitchFamily="34" charset="0"/>
              </a:rPr>
              <a:t>…            )</a:t>
            </a:r>
            <a:endParaRPr lang="fr-FR" sz="2000" dirty="0">
              <a:cs typeface="Arial" pitchFamily="34" charset="0"/>
            </a:endParaRPr>
          </a:p>
          <a:p>
            <a:pPr algn="ctr"/>
            <a:endParaRPr lang="fr-FR" sz="2000" dirty="0">
              <a:cs typeface="Arial" pitchFamily="34" charset="0"/>
            </a:endParaRPr>
          </a:p>
          <a:p>
            <a:pPr algn="ctr"/>
            <a:r>
              <a:rPr lang="fr-FR" sz="2000" dirty="0" smtClean="0">
                <a:cs typeface="Arial" pitchFamily="34" charset="0"/>
              </a:rPr>
              <a:t>Lorsque les cours seront terminés, vous trouverez dans </a:t>
            </a:r>
            <a:r>
              <a:rPr lang="fr-FR" sz="2000" dirty="0">
                <a:cs typeface="Arial" pitchFamily="34" charset="0"/>
              </a:rPr>
              <a:t>M</a:t>
            </a:r>
            <a:r>
              <a:rPr lang="fr-FR" sz="2000" dirty="0" smtClean="0">
                <a:cs typeface="Arial" pitchFamily="34" charset="0"/>
              </a:rPr>
              <a:t>oodle les Power-points avec le commentaire sonore, des </a:t>
            </a:r>
            <a:r>
              <a:rPr lang="fr-FR" sz="2000" dirty="0">
                <a:cs typeface="Arial" pitchFamily="34" charset="0"/>
              </a:rPr>
              <a:t>annales </a:t>
            </a:r>
            <a:r>
              <a:rPr lang="fr-FR" sz="2000" dirty="0" smtClean="0">
                <a:cs typeface="Arial" pitchFamily="34" charset="0"/>
              </a:rPr>
              <a:t>d’examens, leurs corrections et des QCM pour vous entraîner à l’examen…</a:t>
            </a:r>
            <a:endParaRPr lang="fr-FR" sz="1400" dirty="0"/>
          </a:p>
        </p:txBody>
      </p:sp>
      <p:pic>
        <p:nvPicPr>
          <p:cNvPr id="5" name="Image 4" descr="Capture d’écran"/>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876256" y="3068960"/>
            <a:ext cx="432048" cy="435827"/>
          </a:xfrm>
          <a:prstGeom prst="rect">
            <a:avLst/>
          </a:prstGeom>
        </p:spPr>
      </p:pic>
    </p:spTree>
    <p:extLst>
      <p:ext uri="{BB962C8B-B14F-4D97-AF65-F5344CB8AC3E}">
        <p14:creationId xmlns:p14="http://schemas.microsoft.com/office/powerpoint/2010/main" val="2160296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691680" y="2505090"/>
            <a:ext cx="5472608" cy="1200329"/>
          </a:xfrm>
          <a:prstGeom prst="rect">
            <a:avLst/>
          </a:prstGeom>
          <a:noFill/>
        </p:spPr>
        <p:txBody>
          <a:bodyPr wrap="square" rtlCol="0">
            <a:spAutoFit/>
          </a:bodyPr>
          <a:lstStyle/>
          <a:p>
            <a:pPr algn="ctr"/>
            <a:r>
              <a:rPr lang="fr-FR" sz="2400" dirty="0"/>
              <a:t>Tous les caractères héréditaires ne sont pas spécifiques de </a:t>
            </a:r>
            <a:r>
              <a:rPr lang="fr-FR" sz="2400" dirty="0" smtClean="0"/>
              <a:t>l’espèce</a:t>
            </a:r>
          </a:p>
          <a:p>
            <a:pPr algn="ctr"/>
            <a:r>
              <a:rPr lang="fr-FR" sz="2400" dirty="0" smtClean="0"/>
              <a:t>(comme la taille chez le chien…)</a:t>
            </a:r>
            <a:endParaRPr lang="fr-FR" sz="2400" dirty="0"/>
          </a:p>
        </p:txBody>
      </p:sp>
    </p:spTree>
    <p:extLst>
      <p:ext uri="{BB962C8B-B14F-4D97-AF65-F5344CB8AC3E}">
        <p14:creationId xmlns:p14="http://schemas.microsoft.com/office/powerpoint/2010/main" val="33602352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p:cNvGrpSpPr/>
          <p:nvPr/>
        </p:nvGrpSpPr>
        <p:grpSpPr>
          <a:xfrm>
            <a:off x="377534" y="545033"/>
            <a:ext cx="8388932" cy="5045179"/>
            <a:chOff x="323528" y="764704"/>
            <a:chExt cx="8388932" cy="5045179"/>
          </a:xfrm>
        </p:grpSpPr>
        <p:sp>
          <p:nvSpPr>
            <p:cNvPr id="9" name="ZoneTexte 8"/>
            <p:cNvSpPr txBox="1"/>
            <p:nvPr/>
          </p:nvSpPr>
          <p:spPr>
            <a:xfrm>
              <a:off x="323528" y="2409437"/>
              <a:ext cx="4608512" cy="1323439"/>
            </a:xfrm>
            <a:prstGeom prst="rect">
              <a:avLst/>
            </a:prstGeom>
            <a:noFill/>
            <a:ln w="19050">
              <a:noFill/>
            </a:ln>
          </p:spPr>
          <p:txBody>
            <a:bodyPr wrap="square" rtlCol="0">
              <a:spAutoFit/>
            </a:bodyPr>
            <a:lstStyle/>
            <a:p>
              <a:pPr algn="ctr"/>
              <a:r>
                <a:rPr lang="fr-FR" sz="4000" b="1" dirty="0">
                  <a:solidFill>
                    <a:srgbClr val="FF0000"/>
                  </a:solidFill>
                </a:rPr>
                <a:t>spécifique</a:t>
              </a:r>
            </a:p>
            <a:p>
              <a:pPr algn="ctr"/>
              <a:r>
                <a:rPr lang="fr-FR" sz="2000" dirty="0"/>
                <a:t>qui sert à définir l’espèce</a:t>
              </a:r>
            </a:p>
            <a:p>
              <a:pPr algn="ctr"/>
              <a:r>
                <a:rPr lang="fr-FR" sz="2000" dirty="0"/>
                <a:t> (commun à tous les membres de l’espèce)</a:t>
              </a:r>
            </a:p>
          </p:txBody>
        </p:sp>
        <p:sp>
          <p:nvSpPr>
            <p:cNvPr id="2" name="ZoneTexte 1"/>
            <p:cNvSpPr txBox="1"/>
            <p:nvPr/>
          </p:nvSpPr>
          <p:spPr>
            <a:xfrm>
              <a:off x="2177734" y="764704"/>
              <a:ext cx="4680520" cy="707886"/>
            </a:xfrm>
            <a:prstGeom prst="rect">
              <a:avLst/>
            </a:prstGeom>
            <a:noFill/>
            <a:ln w="19050">
              <a:noFill/>
            </a:ln>
          </p:spPr>
          <p:txBody>
            <a:bodyPr wrap="square" rtlCol="0">
              <a:spAutoFit/>
            </a:bodyPr>
            <a:lstStyle/>
            <a:p>
              <a:pPr algn="ctr"/>
              <a:r>
                <a:rPr lang="fr-FR" sz="4000" b="1" dirty="0">
                  <a:solidFill>
                    <a:srgbClr val="FF0000"/>
                  </a:solidFill>
                </a:rPr>
                <a:t>caractère héréditaire</a:t>
              </a:r>
            </a:p>
          </p:txBody>
        </p:sp>
        <p:sp>
          <p:nvSpPr>
            <p:cNvPr id="11" name="ZoneTexte 10"/>
            <p:cNvSpPr txBox="1"/>
            <p:nvPr/>
          </p:nvSpPr>
          <p:spPr>
            <a:xfrm>
              <a:off x="5634118" y="2409436"/>
              <a:ext cx="3078342" cy="1323439"/>
            </a:xfrm>
            <a:prstGeom prst="rect">
              <a:avLst/>
            </a:prstGeom>
            <a:noFill/>
            <a:ln w="19050">
              <a:noFill/>
            </a:ln>
          </p:spPr>
          <p:txBody>
            <a:bodyPr wrap="square" rtlCol="0">
              <a:spAutoFit/>
            </a:bodyPr>
            <a:lstStyle/>
            <a:p>
              <a:pPr algn="ctr"/>
              <a:r>
                <a:rPr lang="fr-FR" sz="4000" b="1" dirty="0">
                  <a:solidFill>
                    <a:srgbClr val="FF0000"/>
                  </a:solidFill>
                </a:rPr>
                <a:t>individuel</a:t>
              </a:r>
            </a:p>
            <a:p>
              <a:pPr algn="ctr"/>
              <a:r>
                <a:rPr lang="fr-FR" sz="2000" dirty="0"/>
                <a:t>qui sert à définir un membre de l’espèce</a:t>
              </a:r>
            </a:p>
          </p:txBody>
        </p:sp>
        <p:pic>
          <p:nvPicPr>
            <p:cNvPr id="14" name="Image 13" descr="Capture d’écra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542" y="3862828"/>
              <a:ext cx="4968552" cy="1947055"/>
            </a:xfrm>
            <a:prstGeom prst="rect">
              <a:avLst/>
            </a:prstGeom>
            <a:noFill/>
            <a:ln>
              <a:noFill/>
            </a:ln>
          </p:spPr>
        </p:pic>
        <p:cxnSp>
          <p:nvCxnSpPr>
            <p:cNvPr id="16" name="Connecteur droit avec flèche 15"/>
            <p:cNvCxnSpPr/>
            <p:nvPr/>
          </p:nvCxnSpPr>
          <p:spPr>
            <a:xfrm>
              <a:off x="6498214" y="1472590"/>
              <a:ext cx="0" cy="95423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7" name="Image 26" descr="Capture d’écran"/>
            <p:cNvPicPr>
              <a:picLocks noChangeAspect="1"/>
            </p:cNvPicPr>
            <p:nvPr/>
          </p:nvPicPr>
          <p:blipFill>
            <a:blip r:embed="rId3">
              <a:extLst>
                <a:ext uri="{BEBA8EAE-BF5A-486C-A8C5-ECC9F3942E4B}">
                  <a14:imgProps xmlns:a14="http://schemas.microsoft.com/office/drawing/2010/main">
                    <a14:imgLayer r:embed="rId4">
                      <a14:imgEffect>
                        <a14:artisticMarker/>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257041" y="3905307"/>
              <a:ext cx="1526462" cy="1904576"/>
            </a:xfrm>
            <a:prstGeom prst="ellipse">
              <a:avLst/>
            </a:prstGeom>
            <a:ln>
              <a:noFill/>
            </a:ln>
            <a:effectLst>
              <a:softEdge rad="112500"/>
            </a:effectLst>
          </p:spPr>
        </p:pic>
        <p:cxnSp>
          <p:nvCxnSpPr>
            <p:cNvPr id="10" name="Connecteur droit avec flèche 9"/>
            <p:cNvCxnSpPr/>
            <p:nvPr/>
          </p:nvCxnSpPr>
          <p:spPr>
            <a:xfrm>
              <a:off x="2501770" y="1455204"/>
              <a:ext cx="0" cy="95423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6" name="ZoneTexte 5"/>
          <p:cNvSpPr txBox="1"/>
          <p:nvPr/>
        </p:nvSpPr>
        <p:spPr>
          <a:xfrm>
            <a:off x="935596" y="5585167"/>
            <a:ext cx="3492388" cy="646331"/>
          </a:xfrm>
          <a:prstGeom prst="rect">
            <a:avLst/>
          </a:prstGeom>
          <a:noFill/>
        </p:spPr>
        <p:txBody>
          <a:bodyPr wrap="square" rtlCol="0">
            <a:spAutoFit/>
          </a:bodyPr>
          <a:lstStyle/>
          <a:p>
            <a:pPr algn="ctr"/>
            <a:r>
              <a:rPr lang="fr-FR" b="1" dirty="0"/>
              <a:t>Bipédie permanente</a:t>
            </a:r>
            <a:endParaRPr lang="fr-FR" dirty="0"/>
          </a:p>
          <a:p>
            <a:pPr algn="ctr"/>
            <a:r>
              <a:rPr lang="fr-FR" dirty="0"/>
              <a:t> héritable et spécifique</a:t>
            </a:r>
          </a:p>
        </p:txBody>
      </p:sp>
      <p:sp>
        <p:nvSpPr>
          <p:cNvPr id="13" name="ZoneTexte 12"/>
          <p:cNvSpPr txBox="1"/>
          <p:nvPr/>
        </p:nvSpPr>
        <p:spPr>
          <a:xfrm>
            <a:off x="5328084" y="5585167"/>
            <a:ext cx="3492388" cy="646331"/>
          </a:xfrm>
          <a:prstGeom prst="rect">
            <a:avLst/>
          </a:prstGeom>
          <a:noFill/>
        </p:spPr>
        <p:txBody>
          <a:bodyPr wrap="square" rtlCol="0">
            <a:spAutoFit/>
          </a:bodyPr>
          <a:lstStyle/>
          <a:p>
            <a:pPr algn="ctr"/>
            <a:r>
              <a:rPr lang="fr-FR" b="1" dirty="0"/>
              <a:t>Couleur des yeux</a:t>
            </a:r>
            <a:endParaRPr lang="fr-FR" dirty="0"/>
          </a:p>
          <a:p>
            <a:pPr algn="ctr"/>
            <a:r>
              <a:rPr lang="fr-FR" dirty="0"/>
              <a:t> héritable et non spécifique</a:t>
            </a:r>
          </a:p>
        </p:txBody>
      </p:sp>
    </p:spTree>
    <p:extLst>
      <p:ext uri="{BB962C8B-B14F-4D97-AF65-F5344CB8AC3E}">
        <p14:creationId xmlns:p14="http://schemas.microsoft.com/office/powerpoint/2010/main" val="29039704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979712" y="2577098"/>
            <a:ext cx="5184576" cy="830997"/>
          </a:xfrm>
          <a:prstGeom prst="rect">
            <a:avLst/>
          </a:prstGeom>
          <a:noFill/>
        </p:spPr>
        <p:txBody>
          <a:bodyPr wrap="square" rtlCol="0">
            <a:spAutoFit/>
          </a:bodyPr>
          <a:lstStyle/>
          <a:p>
            <a:pPr algn="ctr"/>
            <a:r>
              <a:rPr lang="fr-FR" sz="2400" dirty="0"/>
              <a:t>Le caractère héréditaire ne se limite pas à ce qui est visible…</a:t>
            </a:r>
          </a:p>
        </p:txBody>
      </p:sp>
    </p:spTree>
    <p:extLst>
      <p:ext uri="{BB962C8B-B14F-4D97-AF65-F5344CB8AC3E}">
        <p14:creationId xmlns:p14="http://schemas.microsoft.com/office/powerpoint/2010/main" val="36817361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418511" y="5093543"/>
            <a:ext cx="4392488" cy="923330"/>
          </a:xfrm>
          <a:prstGeom prst="rect">
            <a:avLst/>
          </a:prstGeom>
          <a:noFill/>
        </p:spPr>
        <p:txBody>
          <a:bodyPr wrap="square" rtlCol="0">
            <a:spAutoFit/>
          </a:bodyPr>
          <a:lstStyle/>
          <a:p>
            <a:pPr marL="742950" lvl="1" indent="-285750">
              <a:buFontTx/>
              <a:buChar char="-"/>
            </a:pPr>
            <a:r>
              <a:rPr lang="fr-FR" dirty="0"/>
              <a:t>groupe sanguin O, A, B ou AB ?</a:t>
            </a:r>
          </a:p>
          <a:p>
            <a:pPr marL="1200150" lvl="2" indent="-285750">
              <a:buFontTx/>
              <a:buChar char="-"/>
            </a:pPr>
            <a:r>
              <a:rPr lang="fr-FR" dirty="0"/>
              <a:t>daltonisme?</a:t>
            </a:r>
          </a:p>
          <a:p>
            <a:pPr marL="1657350" lvl="3" indent="-285750">
              <a:buFontTx/>
              <a:buChar char="-"/>
            </a:pPr>
            <a:r>
              <a:rPr lang="fr-FR" dirty="0"/>
              <a:t>schizophrène?</a:t>
            </a:r>
          </a:p>
        </p:txBody>
      </p:sp>
      <p:pic>
        <p:nvPicPr>
          <p:cNvPr id="1026" name="Picture 2" descr="Image associé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7898" y="836712"/>
            <a:ext cx="6453715" cy="3888432"/>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181691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3644280" y="1853208"/>
            <a:ext cx="2016224" cy="369332"/>
          </a:xfrm>
          <a:prstGeom prst="rect">
            <a:avLst/>
          </a:prstGeom>
          <a:noFill/>
        </p:spPr>
        <p:txBody>
          <a:bodyPr wrap="square" rtlCol="0">
            <a:spAutoFit/>
          </a:bodyPr>
          <a:lstStyle/>
          <a:p>
            <a:endParaRPr lang="fr-FR" dirty="0"/>
          </a:p>
        </p:txBody>
      </p:sp>
      <p:sp>
        <p:nvSpPr>
          <p:cNvPr id="5" name="ZoneTexte 4"/>
          <p:cNvSpPr txBox="1"/>
          <p:nvPr/>
        </p:nvSpPr>
        <p:spPr>
          <a:xfrm>
            <a:off x="3796680" y="2005608"/>
            <a:ext cx="2016224" cy="369332"/>
          </a:xfrm>
          <a:prstGeom prst="rect">
            <a:avLst/>
          </a:prstGeom>
          <a:noFill/>
        </p:spPr>
        <p:txBody>
          <a:bodyPr wrap="square" rtlCol="0">
            <a:spAutoFit/>
          </a:bodyPr>
          <a:lstStyle/>
          <a:p>
            <a:endParaRPr lang="fr-FR" dirty="0"/>
          </a:p>
        </p:txBody>
      </p:sp>
      <p:sp>
        <p:nvSpPr>
          <p:cNvPr id="6" name="ZoneTexte 5"/>
          <p:cNvSpPr txBox="1"/>
          <p:nvPr/>
        </p:nvSpPr>
        <p:spPr>
          <a:xfrm>
            <a:off x="647564" y="1474143"/>
            <a:ext cx="7848872" cy="3570208"/>
          </a:xfrm>
          <a:prstGeom prst="rect">
            <a:avLst/>
          </a:prstGeom>
          <a:noFill/>
        </p:spPr>
        <p:txBody>
          <a:bodyPr wrap="square" rtlCol="0">
            <a:spAutoFit/>
          </a:bodyPr>
          <a:lstStyle/>
          <a:p>
            <a:pPr algn="ctr"/>
            <a:r>
              <a:rPr lang="fr-FR" sz="4400" b="1" dirty="0">
                <a:solidFill>
                  <a:srgbClr val="FF0000"/>
                </a:solidFill>
              </a:rPr>
              <a:t>caractère héréditaire</a:t>
            </a:r>
          </a:p>
          <a:p>
            <a:pPr algn="ctr"/>
            <a:r>
              <a:rPr lang="fr-FR" sz="6600" b="1" dirty="0">
                <a:solidFill>
                  <a:srgbClr val="FF0000"/>
                </a:solidFill>
              </a:rPr>
              <a:t>=</a:t>
            </a:r>
          </a:p>
          <a:p>
            <a:pPr algn="ctr"/>
            <a:endParaRPr lang="fr-FR" dirty="0">
              <a:solidFill>
                <a:srgbClr val="FF0000"/>
              </a:solidFill>
            </a:endParaRPr>
          </a:p>
          <a:p>
            <a:pPr marL="0" lvl="1" algn="ctr"/>
            <a:r>
              <a:rPr lang="fr-FR" sz="3200" dirty="0"/>
              <a:t>caractéristique physique ou psychologique, apparente ou non, qui est transmise des géniteurs à leurs descendants</a:t>
            </a:r>
            <a:r>
              <a:rPr lang="fr-FR" sz="3200" dirty="0">
                <a:solidFill>
                  <a:srgbClr val="FF0000"/>
                </a:solidFill>
              </a:rPr>
              <a:t> </a:t>
            </a:r>
            <a:endParaRPr lang="fr-FR" sz="3200" dirty="0"/>
          </a:p>
        </p:txBody>
      </p:sp>
    </p:spTree>
    <p:extLst>
      <p:ext uri="{BB962C8B-B14F-4D97-AF65-F5344CB8AC3E}">
        <p14:creationId xmlns:p14="http://schemas.microsoft.com/office/powerpoint/2010/main" val="18148694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737574" y="1678156"/>
            <a:ext cx="7668852" cy="3046988"/>
          </a:xfrm>
          <a:prstGeom prst="rect">
            <a:avLst/>
          </a:prstGeom>
          <a:noFill/>
        </p:spPr>
        <p:txBody>
          <a:bodyPr wrap="square" rtlCol="0">
            <a:spAutoFit/>
          </a:bodyPr>
          <a:lstStyle/>
          <a:p>
            <a:pPr algn="ctr"/>
            <a:r>
              <a:rPr lang="fr-FR" sz="3200" dirty="0" smtClean="0"/>
              <a:t>Le </a:t>
            </a:r>
            <a:r>
              <a:rPr lang="fr-FR" sz="3200" b="1" dirty="0" smtClean="0">
                <a:solidFill>
                  <a:srgbClr val="FF0000"/>
                </a:solidFill>
              </a:rPr>
              <a:t>caractère héréditaire </a:t>
            </a:r>
          </a:p>
          <a:p>
            <a:pPr algn="ctr"/>
            <a:r>
              <a:rPr lang="fr-FR" sz="3200" dirty="0" smtClean="0">
                <a:sym typeface="Wingdings 3"/>
              </a:rPr>
              <a:t>est </a:t>
            </a:r>
            <a:r>
              <a:rPr lang="fr-FR" sz="3200" dirty="0">
                <a:sym typeface="Wingdings 3"/>
              </a:rPr>
              <a:t>la base </a:t>
            </a:r>
            <a:r>
              <a:rPr lang="fr-FR" sz="3200" dirty="0" smtClean="0">
                <a:sym typeface="Wingdings 3"/>
              </a:rPr>
              <a:t>de </a:t>
            </a:r>
            <a:r>
              <a:rPr lang="fr-FR" sz="3200" dirty="0">
                <a:sym typeface="Wingdings 3"/>
              </a:rPr>
              <a:t>toutes </a:t>
            </a:r>
            <a:r>
              <a:rPr lang="fr-FR" sz="3200" dirty="0" smtClean="0">
                <a:sym typeface="Wingdings 3"/>
              </a:rPr>
              <a:t>les </a:t>
            </a:r>
            <a:r>
              <a:rPr lang="fr-FR" sz="3200" b="1" dirty="0" smtClean="0">
                <a:solidFill>
                  <a:srgbClr val="FF0000"/>
                </a:solidFill>
                <a:sym typeface="Wingdings 3"/>
              </a:rPr>
              <a:t>classifications</a:t>
            </a:r>
            <a:r>
              <a:rPr lang="fr-FR" sz="3200" dirty="0" smtClean="0">
                <a:sym typeface="Wingdings 3"/>
              </a:rPr>
              <a:t> </a:t>
            </a:r>
            <a:r>
              <a:rPr lang="fr-FR" sz="3200" dirty="0" smtClean="0"/>
              <a:t>du vivant.</a:t>
            </a:r>
            <a:r>
              <a:rPr lang="fr-FR" sz="3200" dirty="0"/>
              <a:t> </a:t>
            </a:r>
            <a:r>
              <a:rPr lang="fr-FR" sz="3200" dirty="0" smtClean="0">
                <a:sym typeface="Wingdings 3"/>
              </a:rPr>
              <a:t>Son </a:t>
            </a:r>
            <a:r>
              <a:rPr lang="fr-FR" sz="3200" dirty="0">
                <a:sym typeface="Wingdings 3"/>
              </a:rPr>
              <a:t>observation relève du travail du </a:t>
            </a:r>
            <a:r>
              <a:rPr lang="fr-FR" sz="3200" b="1" dirty="0" smtClean="0">
                <a:solidFill>
                  <a:srgbClr val="FF0000"/>
                </a:solidFill>
                <a:sym typeface="Wingdings 3"/>
              </a:rPr>
              <a:t>naturaliste</a:t>
            </a:r>
            <a:r>
              <a:rPr lang="fr-FR" sz="3200" dirty="0">
                <a:sym typeface="Wingdings 3"/>
              </a:rPr>
              <a:t> </a:t>
            </a:r>
            <a:r>
              <a:rPr lang="fr-FR" sz="3200" dirty="0" smtClean="0">
                <a:sym typeface="Wingdings 3"/>
              </a:rPr>
              <a:t>qui s’en sert pour définir les </a:t>
            </a:r>
            <a:r>
              <a:rPr lang="fr-FR" sz="3200" b="1" dirty="0" smtClean="0">
                <a:solidFill>
                  <a:srgbClr val="FF0000"/>
                </a:solidFill>
                <a:sym typeface="Wingdings 3"/>
              </a:rPr>
              <a:t>espèces</a:t>
            </a:r>
            <a:r>
              <a:rPr lang="fr-FR" sz="3200" dirty="0" smtClean="0">
                <a:sym typeface="Wingdings 3"/>
              </a:rPr>
              <a:t>.</a:t>
            </a:r>
            <a:endParaRPr lang="fr-FR" sz="3200" dirty="0">
              <a:sym typeface="Wingdings 3"/>
            </a:endParaRPr>
          </a:p>
          <a:p>
            <a:pPr algn="ctr"/>
            <a:endParaRPr lang="fr-FR" sz="3200" dirty="0">
              <a:solidFill>
                <a:srgbClr val="FF0000"/>
              </a:solidFill>
            </a:endParaRPr>
          </a:p>
        </p:txBody>
      </p:sp>
    </p:spTree>
    <p:extLst>
      <p:ext uri="{BB962C8B-B14F-4D97-AF65-F5344CB8AC3E}">
        <p14:creationId xmlns:p14="http://schemas.microsoft.com/office/powerpoint/2010/main" val="39839719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e 13"/>
          <p:cNvGrpSpPr/>
          <p:nvPr/>
        </p:nvGrpSpPr>
        <p:grpSpPr>
          <a:xfrm>
            <a:off x="1043608" y="4686231"/>
            <a:ext cx="2511175" cy="1335057"/>
            <a:chOff x="1200110" y="4765790"/>
            <a:chExt cx="2511175" cy="1335057"/>
          </a:xfrm>
        </p:grpSpPr>
        <p:pic>
          <p:nvPicPr>
            <p:cNvPr id="1026" name="Picture 2" descr="Résultat de recherche d'images pour &quot;poulet&qu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0110" y="4765790"/>
              <a:ext cx="1849413" cy="1335057"/>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p:cNvSpPr txBox="1"/>
            <p:nvPr/>
          </p:nvSpPr>
          <p:spPr>
            <a:xfrm>
              <a:off x="3123759" y="4925486"/>
              <a:ext cx="587526" cy="1015663"/>
            </a:xfrm>
            <a:prstGeom prst="rect">
              <a:avLst/>
            </a:prstGeom>
            <a:noFill/>
          </p:spPr>
          <p:txBody>
            <a:bodyPr wrap="square" rtlCol="0">
              <a:spAutoFit/>
            </a:bodyPr>
            <a:lstStyle/>
            <a:p>
              <a:r>
                <a:rPr lang="fr-FR" sz="6000" b="1" dirty="0"/>
                <a:t>?</a:t>
              </a:r>
            </a:p>
          </p:txBody>
        </p:sp>
      </p:grpSp>
      <p:grpSp>
        <p:nvGrpSpPr>
          <p:cNvPr id="18" name="Groupe 17"/>
          <p:cNvGrpSpPr/>
          <p:nvPr/>
        </p:nvGrpSpPr>
        <p:grpSpPr>
          <a:xfrm>
            <a:off x="1365382" y="532582"/>
            <a:ext cx="1615016" cy="2964593"/>
            <a:chOff x="1365382" y="532582"/>
            <a:chExt cx="1615016" cy="2964593"/>
          </a:xfrm>
        </p:grpSpPr>
        <p:pic>
          <p:nvPicPr>
            <p:cNvPr id="1028" name="Picture 4" descr="Résultat de recherche d'images pour &quot;Platon&quot;"/>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365382" y="532582"/>
              <a:ext cx="1615016" cy="2420778"/>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8" name="ZoneTexte 7"/>
            <p:cNvSpPr txBox="1"/>
            <p:nvPr/>
          </p:nvSpPr>
          <p:spPr>
            <a:xfrm>
              <a:off x="1365382" y="2943177"/>
              <a:ext cx="1615016" cy="553998"/>
            </a:xfrm>
            <a:prstGeom prst="rect">
              <a:avLst/>
            </a:prstGeom>
            <a:noFill/>
            <a:ln w="3175">
              <a:solidFill>
                <a:schemeClr val="tx1"/>
              </a:solidFill>
            </a:ln>
          </p:spPr>
          <p:txBody>
            <a:bodyPr wrap="square" rtlCol="0">
              <a:spAutoFit/>
            </a:bodyPr>
            <a:lstStyle/>
            <a:p>
              <a:pPr algn="ctr"/>
              <a:r>
                <a:rPr lang="fr-FR" b="1" dirty="0"/>
                <a:t>Platon</a:t>
              </a:r>
            </a:p>
            <a:p>
              <a:pPr algn="ctr"/>
              <a:r>
                <a:rPr lang="fr-FR" sz="1200" dirty="0"/>
                <a:t>-428-348 avant J.C. </a:t>
              </a:r>
              <a:endParaRPr lang="fr-FR" sz="2400" dirty="0"/>
            </a:p>
          </p:txBody>
        </p:sp>
      </p:grpSp>
      <p:sp>
        <p:nvSpPr>
          <p:cNvPr id="2" name="ZoneTexte 1"/>
          <p:cNvSpPr txBox="1"/>
          <p:nvPr/>
        </p:nvSpPr>
        <p:spPr>
          <a:xfrm>
            <a:off x="3071294" y="1511162"/>
            <a:ext cx="2448272" cy="461665"/>
          </a:xfrm>
          <a:prstGeom prst="rect">
            <a:avLst/>
          </a:prstGeom>
          <a:noFill/>
        </p:spPr>
        <p:txBody>
          <a:bodyPr wrap="square" rtlCol="0">
            <a:spAutoFit/>
          </a:bodyPr>
          <a:lstStyle/>
          <a:p>
            <a:pPr algn="ctr"/>
            <a:r>
              <a:rPr lang="fr-FR" sz="2400" b="1" dirty="0"/>
              <a:t>l’Antiquité</a:t>
            </a:r>
          </a:p>
        </p:txBody>
      </p:sp>
      <p:sp>
        <p:nvSpPr>
          <p:cNvPr id="11" name="ZoneTexte 10"/>
          <p:cNvSpPr txBox="1"/>
          <p:nvPr/>
        </p:nvSpPr>
        <p:spPr>
          <a:xfrm>
            <a:off x="953565" y="4132981"/>
            <a:ext cx="2448272" cy="646331"/>
          </a:xfrm>
          <a:prstGeom prst="rect">
            <a:avLst/>
          </a:prstGeom>
          <a:noFill/>
        </p:spPr>
        <p:txBody>
          <a:bodyPr wrap="square" rtlCol="0">
            <a:spAutoFit/>
          </a:bodyPr>
          <a:lstStyle/>
          <a:p>
            <a:pPr algn="ctr"/>
            <a:r>
              <a:rPr lang="fr-FR" dirty="0"/>
              <a:t>L’homme est un bipède sans plume</a:t>
            </a:r>
          </a:p>
        </p:txBody>
      </p:sp>
      <p:cxnSp>
        <p:nvCxnSpPr>
          <p:cNvPr id="15" name="Connecteur droit avec flèche 14"/>
          <p:cNvCxnSpPr/>
          <p:nvPr/>
        </p:nvCxnSpPr>
        <p:spPr>
          <a:xfrm>
            <a:off x="2172890" y="3497175"/>
            <a:ext cx="0" cy="599338"/>
          </a:xfrm>
          <a:prstGeom prst="straightConnector1">
            <a:avLst/>
          </a:prstGeom>
          <a:ln w="19050">
            <a:solidFill>
              <a:schemeClr val="tx1"/>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7" name="Groupe 16"/>
          <p:cNvGrpSpPr/>
          <p:nvPr/>
        </p:nvGrpSpPr>
        <p:grpSpPr>
          <a:xfrm>
            <a:off x="4923065" y="532582"/>
            <a:ext cx="3320255" cy="5848746"/>
            <a:chOff x="4849969" y="873181"/>
            <a:chExt cx="3320255" cy="5848746"/>
          </a:xfrm>
        </p:grpSpPr>
        <p:grpSp>
          <p:nvGrpSpPr>
            <p:cNvPr id="3" name="Groupe 2"/>
            <p:cNvGrpSpPr/>
            <p:nvPr/>
          </p:nvGrpSpPr>
          <p:grpSpPr>
            <a:xfrm>
              <a:off x="4932040" y="873181"/>
              <a:ext cx="3238184" cy="5848746"/>
              <a:chOff x="1414014" y="730985"/>
              <a:chExt cx="3238184" cy="5848746"/>
            </a:xfrm>
          </p:grpSpPr>
          <p:grpSp>
            <p:nvGrpSpPr>
              <p:cNvPr id="9" name="Groupe 8"/>
              <p:cNvGrpSpPr/>
              <p:nvPr/>
            </p:nvGrpSpPr>
            <p:grpSpPr>
              <a:xfrm>
                <a:off x="2075885" y="730985"/>
                <a:ext cx="1750300" cy="2718827"/>
                <a:chOff x="1298086" y="402174"/>
                <a:chExt cx="1750300" cy="2718827"/>
              </a:xfrm>
            </p:grpSpPr>
            <p:sp>
              <p:nvSpPr>
                <p:cNvPr id="4" name="ZoneTexte 3"/>
                <p:cNvSpPr txBox="1"/>
                <p:nvPr/>
              </p:nvSpPr>
              <p:spPr>
                <a:xfrm>
                  <a:off x="1298086" y="2567003"/>
                  <a:ext cx="1750300" cy="553998"/>
                </a:xfrm>
                <a:prstGeom prst="rect">
                  <a:avLst/>
                </a:prstGeom>
                <a:noFill/>
                <a:ln w="3175">
                  <a:solidFill>
                    <a:schemeClr val="tx1"/>
                  </a:solidFill>
                </a:ln>
              </p:spPr>
              <p:txBody>
                <a:bodyPr wrap="square" rtlCol="0">
                  <a:spAutoFit/>
                </a:bodyPr>
                <a:lstStyle/>
                <a:p>
                  <a:pPr algn="ctr"/>
                  <a:r>
                    <a:rPr lang="fr-FR" b="1" dirty="0"/>
                    <a:t>Aristote</a:t>
                  </a:r>
                </a:p>
                <a:p>
                  <a:pPr algn="ctr"/>
                  <a:r>
                    <a:rPr lang="fr-FR" sz="1200" dirty="0"/>
                    <a:t>-384-322 avant J.C. </a:t>
                  </a:r>
                  <a:endParaRPr lang="fr-FR" sz="2400" dirty="0"/>
                </a:p>
              </p:txBody>
            </p:sp>
            <p:pic>
              <p:nvPicPr>
                <p:cNvPr id="5" name="Image 4"/>
                <p:cNvPicPr>
                  <a:picLocks noChangeAspect="1"/>
                </p:cNvPicPr>
                <p:nvPr/>
              </p:nvPicPr>
              <p:blipFill>
                <a:blip r:embed="rId6" cstate="print">
                  <a:extLst>
                    <a:ext uri="{BEBA8EAE-BF5A-486C-A8C5-ECC9F3942E4B}">
                      <a14:imgProps xmlns:a14="http://schemas.microsoft.com/office/drawing/2010/main">
                        <a14:imgLayer r:embed="rId7">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298086" y="402174"/>
                  <a:ext cx="1750300" cy="2184144"/>
                </a:xfrm>
                <a:prstGeom prst="rect">
                  <a:avLst/>
                </a:prstGeom>
                <a:ln w="12700">
                  <a:solidFill>
                    <a:schemeClr val="tx1"/>
                  </a:solidFill>
                </a:ln>
              </p:spPr>
            </p:pic>
          </p:grpSp>
          <p:pic>
            <p:nvPicPr>
              <p:cNvPr id="7" name="Picture 4" descr="Résultat de recherche d'images pour &quot;vertébrés invertébrés&quot;"/>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414014" y="4582748"/>
                <a:ext cx="3238184" cy="1996983"/>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Connecteur droit avec flèche 12"/>
              <p:cNvCxnSpPr>
                <a:endCxn id="20" idx="0"/>
              </p:cNvCxnSpPr>
              <p:nvPr/>
            </p:nvCxnSpPr>
            <p:spPr>
              <a:xfrm>
                <a:off x="2951035" y="3449812"/>
                <a:ext cx="0" cy="467364"/>
              </a:xfrm>
              <a:prstGeom prst="straightConnector1">
                <a:avLst/>
              </a:prstGeom>
              <a:ln w="19050">
                <a:solidFill>
                  <a:schemeClr val="tx1"/>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20" name="ZoneTexte 19"/>
            <p:cNvSpPr txBox="1"/>
            <p:nvPr/>
          </p:nvSpPr>
          <p:spPr>
            <a:xfrm>
              <a:off x="4849969" y="4059372"/>
              <a:ext cx="3238184" cy="646331"/>
            </a:xfrm>
            <a:prstGeom prst="rect">
              <a:avLst/>
            </a:prstGeom>
            <a:noFill/>
          </p:spPr>
          <p:txBody>
            <a:bodyPr wrap="square" rtlCol="0">
              <a:spAutoFit/>
            </a:bodyPr>
            <a:lstStyle/>
            <a:p>
              <a:pPr algn="ctr"/>
              <a:r>
                <a:rPr lang="fr-FR" dirty="0"/>
                <a:t>Distinction entre les animaux ayant du sang ou pas</a:t>
              </a:r>
            </a:p>
          </p:txBody>
        </p:sp>
      </p:grpSp>
      <p:sp>
        <p:nvSpPr>
          <p:cNvPr id="16" name="ZoneTexte 15"/>
          <p:cNvSpPr txBox="1"/>
          <p:nvPr/>
        </p:nvSpPr>
        <p:spPr>
          <a:xfrm>
            <a:off x="525723" y="5805264"/>
            <a:ext cx="3294333" cy="861774"/>
          </a:xfrm>
          <a:prstGeom prst="rect">
            <a:avLst/>
          </a:prstGeom>
          <a:noFill/>
        </p:spPr>
        <p:txBody>
          <a:bodyPr wrap="square" rtlCol="0">
            <a:spAutoFit/>
          </a:bodyPr>
          <a:lstStyle/>
          <a:p>
            <a:pPr marL="285750" indent="-285750" algn="ctr">
              <a:buFont typeface="Symbol"/>
              <a:buChar char="Þ"/>
            </a:pPr>
            <a:r>
              <a:rPr lang="fr-FR" dirty="0"/>
              <a:t>on parle de caractères innés</a:t>
            </a:r>
          </a:p>
          <a:p>
            <a:pPr algn="ctr"/>
            <a:r>
              <a:rPr lang="fr-FR" sz="1600" i="1" dirty="0"/>
              <a:t>(pas de modification survenue après la naissance…)</a:t>
            </a:r>
          </a:p>
        </p:txBody>
      </p:sp>
    </p:spTree>
    <p:extLst>
      <p:ext uri="{BB962C8B-B14F-4D97-AF65-F5344CB8AC3E}">
        <p14:creationId xmlns:p14="http://schemas.microsoft.com/office/powerpoint/2010/main" val="3969760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49393" y="3013502"/>
            <a:ext cx="3574184" cy="830997"/>
          </a:xfrm>
          <a:prstGeom prst="rect">
            <a:avLst/>
          </a:prstGeom>
        </p:spPr>
        <p:txBody>
          <a:bodyPr wrap="none">
            <a:spAutoFit/>
          </a:bodyPr>
          <a:lstStyle/>
          <a:p>
            <a:pPr algn="just"/>
            <a:r>
              <a:rPr lang="fr-FR" sz="2400" b="1" dirty="0">
                <a:solidFill>
                  <a:srgbClr val="FF0000"/>
                </a:solidFill>
              </a:rPr>
              <a:t>2.3 Classification du </a:t>
            </a:r>
            <a:r>
              <a:rPr lang="fr-FR" sz="2400" b="1" dirty="0" smtClean="0">
                <a:solidFill>
                  <a:srgbClr val="FF0000"/>
                </a:solidFill>
              </a:rPr>
              <a:t>vivant</a:t>
            </a:r>
          </a:p>
          <a:p>
            <a:pPr algn="just"/>
            <a:endParaRPr lang="fr-FR" sz="2400" b="1" dirty="0">
              <a:solidFill>
                <a:srgbClr val="FF5050"/>
              </a:solidFill>
            </a:endParaRPr>
          </a:p>
        </p:txBody>
      </p:sp>
    </p:spTree>
    <p:extLst>
      <p:ext uri="{BB962C8B-B14F-4D97-AF65-F5344CB8AC3E}">
        <p14:creationId xmlns:p14="http://schemas.microsoft.com/office/powerpoint/2010/main" val="2482289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e 13"/>
          <p:cNvGrpSpPr/>
          <p:nvPr/>
        </p:nvGrpSpPr>
        <p:grpSpPr>
          <a:xfrm>
            <a:off x="1043608" y="4686231"/>
            <a:ext cx="2511175" cy="1335057"/>
            <a:chOff x="1200110" y="4765790"/>
            <a:chExt cx="2511175" cy="1335057"/>
          </a:xfrm>
        </p:grpSpPr>
        <p:pic>
          <p:nvPicPr>
            <p:cNvPr id="1026" name="Picture 2" descr="Résultat de recherche d'images pour &quot;poulet&qu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0110" y="4765790"/>
              <a:ext cx="1849413" cy="1335057"/>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p:cNvSpPr txBox="1"/>
            <p:nvPr/>
          </p:nvSpPr>
          <p:spPr>
            <a:xfrm>
              <a:off x="3123759" y="4925486"/>
              <a:ext cx="587526" cy="1015663"/>
            </a:xfrm>
            <a:prstGeom prst="rect">
              <a:avLst/>
            </a:prstGeom>
            <a:noFill/>
          </p:spPr>
          <p:txBody>
            <a:bodyPr wrap="square" rtlCol="0">
              <a:spAutoFit/>
            </a:bodyPr>
            <a:lstStyle/>
            <a:p>
              <a:r>
                <a:rPr lang="fr-FR" sz="6000" b="1" dirty="0"/>
                <a:t>?</a:t>
              </a:r>
            </a:p>
          </p:txBody>
        </p:sp>
      </p:grpSp>
      <p:grpSp>
        <p:nvGrpSpPr>
          <p:cNvPr id="18" name="Groupe 17"/>
          <p:cNvGrpSpPr/>
          <p:nvPr/>
        </p:nvGrpSpPr>
        <p:grpSpPr>
          <a:xfrm>
            <a:off x="1365382" y="532582"/>
            <a:ext cx="1615016" cy="2964593"/>
            <a:chOff x="1365382" y="532582"/>
            <a:chExt cx="1615016" cy="2964593"/>
          </a:xfrm>
        </p:grpSpPr>
        <p:pic>
          <p:nvPicPr>
            <p:cNvPr id="1028" name="Picture 4" descr="Résultat de recherche d'images pour &quot;Platon&quot;"/>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365382" y="532582"/>
              <a:ext cx="1615016" cy="2420778"/>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8" name="ZoneTexte 7"/>
            <p:cNvSpPr txBox="1"/>
            <p:nvPr/>
          </p:nvSpPr>
          <p:spPr>
            <a:xfrm>
              <a:off x="1365382" y="2943177"/>
              <a:ext cx="1615016" cy="553998"/>
            </a:xfrm>
            <a:prstGeom prst="rect">
              <a:avLst/>
            </a:prstGeom>
            <a:noFill/>
            <a:ln w="3175">
              <a:solidFill>
                <a:schemeClr val="tx1"/>
              </a:solidFill>
            </a:ln>
          </p:spPr>
          <p:txBody>
            <a:bodyPr wrap="square" rtlCol="0">
              <a:spAutoFit/>
            </a:bodyPr>
            <a:lstStyle/>
            <a:p>
              <a:pPr algn="ctr"/>
              <a:r>
                <a:rPr lang="fr-FR" b="1" dirty="0"/>
                <a:t>Platon</a:t>
              </a:r>
            </a:p>
            <a:p>
              <a:pPr algn="ctr"/>
              <a:r>
                <a:rPr lang="fr-FR" sz="1200" dirty="0"/>
                <a:t>-428-348 avant J.C. </a:t>
              </a:r>
              <a:endParaRPr lang="fr-FR" sz="2400" dirty="0"/>
            </a:p>
          </p:txBody>
        </p:sp>
      </p:grpSp>
      <p:sp>
        <p:nvSpPr>
          <p:cNvPr id="2" name="ZoneTexte 1"/>
          <p:cNvSpPr txBox="1"/>
          <p:nvPr/>
        </p:nvSpPr>
        <p:spPr>
          <a:xfrm>
            <a:off x="3071294" y="1511162"/>
            <a:ext cx="2448272" cy="461665"/>
          </a:xfrm>
          <a:prstGeom prst="rect">
            <a:avLst/>
          </a:prstGeom>
          <a:noFill/>
        </p:spPr>
        <p:txBody>
          <a:bodyPr wrap="square" rtlCol="0">
            <a:spAutoFit/>
          </a:bodyPr>
          <a:lstStyle/>
          <a:p>
            <a:pPr algn="ctr"/>
            <a:r>
              <a:rPr lang="fr-FR" sz="2400" b="1" dirty="0"/>
              <a:t>l’Antiquité</a:t>
            </a:r>
          </a:p>
        </p:txBody>
      </p:sp>
      <p:sp>
        <p:nvSpPr>
          <p:cNvPr id="11" name="ZoneTexte 10"/>
          <p:cNvSpPr txBox="1"/>
          <p:nvPr/>
        </p:nvSpPr>
        <p:spPr>
          <a:xfrm>
            <a:off x="953565" y="4132981"/>
            <a:ext cx="2448272" cy="646331"/>
          </a:xfrm>
          <a:prstGeom prst="rect">
            <a:avLst/>
          </a:prstGeom>
          <a:noFill/>
        </p:spPr>
        <p:txBody>
          <a:bodyPr wrap="square" rtlCol="0">
            <a:spAutoFit/>
          </a:bodyPr>
          <a:lstStyle/>
          <a:p>
            <a:pPr algn="ctr"/>
            <a:r>
              <a:rPr lang="fr-FR" dirty="0"/>
              <a:t>L’homme est un bipède sans plume</a:t>
            </a:r>
          </a:p>
        </p:txBody>
      </p:sp>
      <p:cxnSp>
        <p:nvCxnSpPr>
          <p:cNvPr id="15" name="Connecteur droit avec flèche 14"/>
          <p:cNvCxnSpPr/>
          <p:nvPr/>
        </p:nvCxnSpPr>
        <p:spPr>
          <a:xfrm>
            <a:off x="2172890" y="3497175"/>
            <a:ext cx="0" cy="599338"/>
          </a:xfrm>
          <a:prstGeom prst="straightConnector1">
            <a:avLst/>
          </a:prstGeom>
          <a:ln w="19050">
            <a:solidFill>
              <a:schemeClr val="tx1"/>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7" name="Groupe 16"/>
          <p:cNvGrpSpPr/>
          <p:nvPr/>
        </p:nvGrpSpPr>
        <p:grpSpPr>
          <a:xfrm>
            <a:off x="4923065" y="532582"/>
            <a:ext cx="3320255" cy="5848746"/>
            <a:chOff x="4849969" y="873181"/>
            <a:chExt cx="3320255" cy="5848746"/>
          </a:xfrm>
        </p:grpSpPr>
        <p:grpSp>
          <p:nvGrpSpPr>
            <p:cNvPr id="3" name="Groupe 2"/>
            <p:cNvGrpSpPr/>
            <p:nvPr/>
          </p:nvGrpSpPr>
          <p:grpSpPr>
            <a:xfrm>
              <a:off x="4932040" y="873181"/>
              <a:ext cx="3238184" cy="5848746"/>
              <a:chOff x="1414014" y="730985"/>
              <a:chExt cx="3238184" cy="5848746"/>
            </a:xfrm>
          </p:grpSpPr>
          <p:grpSp>
            <p:nvGrpSpPr>
              <p:cNvPr id="9" name="Groupe 8"/>
              <p:cNvGrpSpPr/>
              <p:nvPr/>
            </p:nvGrpSpPr>
            <p:grpSpPr>
              <a:xfrm>
                <a:off x="2075885" y="730985"/>
                <a:ext cx="1750300" cy="2718827"/>
                <a:chOff x="1298086" y="402174"/>
                <a:chExt cx="1750300" cy="2718827"/>
              </a:xfrm>
            </p:grpSpPr>
            <p:sp>
              <p:nvSpPr>
                <p:cNvPr id="4" name="ZoneTexte 3"/>
                <p:cNvSpPr txBox="1"/>
                <p:nvPr/>
              </p:nvSpPr>
              <p:spPr>
                <a:xfrm>
                  <a:off x="1298086" y="2567003"/>
                  <a:ext cx="1750300" cy="553998"/>
                </a:xfrm>
                <a:prstGeom prst="rect">
                  <a:avLst/>
                </a:prstGeom>
                <a:noFill/>
                <a:ln w="3175">
                  <a:solidFill>
                    <a:schemeClr val="tx1"/>
                  </a:solidFill>
                </a:ln>
              </p:spPr>
              <p:txBody>
                <a:bodyPr wrap="square" rtlCol="0">
                  <a:spAutoFit/>
                </a:bodyPr>
                <a:lstStyle/>
                <a:p>
                  <a:pPr algn="ctr"/>
                  <a:r>
                    <a:rPr lang="fr-FR" b="1" dirty="0"/>
                    <a:t>Aristote</a:t>
                  </a:r>
                </a:p>
                <a:p>
                  <a:pPr algn="ctr"/>
                  <a:r>
                    <a:rPr lang="fr-FR" sz="1200" dirty="0"/>
                    <a:t>-384-322 avant J.C. </a:t>
                  </a:r>
                  <a:endParaRPr lang="fr-FR" sz="2400" dirty="0"/>
                </a:p>
              </p:txBody>
            </p:sp>
            <p:pic>
              <p:nvPicPr>
                <p:cNvPr id="5" name="Image 4"/>
                <p:cNvPicPr>
                  <a:picLocks noChangeAspect="1"/>
                </p:cNvPicPr>
                <p:nvPr/>
              </p:nvPicPr>
              <p:blipFill>
                <a:blip r:embed="rId6" cstate="print">
                  <a:extLst>
                    <a:ext uri="{BEBA8EAE-BF5A-486C-A8C5-ECC9F3942E4B}">
                      <a14:imgProps xmlns:a14="http://schemas.microsoft.com/office/drawing/2010/main">
                        <a14:imgLayer r:embed="rId7">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298086" y="402174"/>
                  <a:ext cx="1750300" cy="2184144"/>
                </a:xfrm>
                <a:prstGeom prst="rect">
                  <a:avLst/>
                </a:prstGeom>
                <a:ln w="12700">
                  <a:solidFill>
                    <a:schemeClr val="tx1"/>
                  </a:solidFill>
                </a:ln>
              </p:spPr>
            </p:pic>
          </p:grpSp>
          <p:pic>
            <p:nvPicPr>
              <p:cNvPr id="7" name="Picture 4" descr="Résultat de recherche d'images pour &quot;vertébrés invertébrés&quot;"/>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414014" y="4582748"/>
                <a:ext cx="3238184" cy="1996983"/>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Connecteur droit avec flèche 12"/>
              <p:cNvCxnSpPr>
                <a:endCxn id="20" idx="0"/>
              </p:cNvCxnSpPr>
              <p:nvPr/>
            </p:nvCxnSpPr>
            <p:spPr>
              <a:xfrm>
                <a:off x="2951035" y="3449812"/>
                <a:ext cx="0" cy="467364"/>
              </a:xfrm>
              <a:prstGeom prst="straightConnector1">
                <a:avLst/>
              </a:prstGeom>
              <a:ln w="19050">
                <a:solidFill>
                  <a:schemeClr val="tx1"/>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20" name="ZoneTexte 19"/>
            <p:cNvSpPr txBox="1"/>
            <p:nvPr/>
          </p:nvSpPr>
          <p:spPr>
            <a:xfrm>
              <a:off x="4849969" y="4059372"/>
              <a:ext cx="3238184" cy="646331"/>
            </a:xfrm>
            <a:prstGeom prst="rect">
              <a:avLst/>
            </a:prstGeom>
            <a:noFill/>
          </p:spPr>
          <p:txBody>
            <a:bodyPr wrap="square" rtlCol="0">
              <a:spAutoFit/>
            </a:bodyPr>
            <a:lstStyle/>
            <a:p>
              <a:pPr algn="ctr"/>
              <a:r>
                <a:rPr lang="fr-FR" dirty="0"/>
                <a:t>Distinction entre les animaux ayant du sang ou pas</a:t>
              </a:r>
            </a:p>
          </p:txBody>
        </p:sp>
      </p:grpSp>
      <p:sp>
        <p:nvSpPr>
          <p:cNvPr id="16" name="ZoneTexte 15"/>
          <p:cNvSpPr txBox="1"/>
          <p:nvPr/>
        </p:nvSpPr>
        <p:spPr>
          <a:xfrm>
            <a:off x="525723" y="5805264"/>
            <a:ext cx="3294333" cy="861774"/>
          </a:xfrm>
          <a:prstGeom prst="rect">
            <a:avLst/>
          </a:prstGeom>
          <a:noFill/>
        </p:spPr>
        <p:txBody>
          <a:bodyPr wrap="square" rtlCol="0">
            <a:spAutoFit/>
          </a:bodyPr>
          <a:lstStyle/>
          <a:p>
            <a:pPr marL="285750" indent="-285750" algn="ctr">
              <a:buFont typeface="Symbol"/>
              <a:buChar char="Þ"/>
            </a:pPr>
            <a:r>
              <a:rPr lang="fr-FR" dirty="0"/>
              <a:t>on parle de caractères innés</a:t>
            </a:r>
          </a:p>
          <a:p>
            <a:pPr algn="ctr"/>
            <a:r>
              <a:rPr lang="fr-FR" sz="1600" i="1" dirty="0"/>
              <a:t>(pas de modification survenue après la naissance…)</a:t>
            </a:r>
          </a:p>
        </p:txBody>
      </p:sp>
    </p:spTree>
    <p:extLst>
      <p:ext uri="{BB962C8B-B14F-4D97-AF65-F5344CB8AC3E}">
        <p14:creationId xmlns:p14="http://schemas.microsoft.com/office/powerpoint/2010/main" val="7173690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e 13"/>
          <p:cNvGrpSpPr/>
          <p:nvPr/>
        </p:nvGrpSpPr>
        <p:grpSpPr>
          <a:xfrm>
            <a:off x="624550" y="552250"/>
            <a:ext cx="7894900" cy="5736952"/>
            <a:chOff x="714600" y="552250"/>
            <a:chExt cx="7894900" cy="5736952"/>
          </a:xfrm>
        </p:grpSpPr>
        <p:grpSp>
          <p:nvGrpSpPr>
            <p:cNvPr id="6" name="Groupe 5"/>
            <p:cNvGrpSpPr/>
            <p:nvPr/>
          </p:nvGrpSpPr>
          <p:grpSpPr>
            <a:xfrm>
              <a:off x="1606573" y="590531"/>
              <a:ext cx="1816454" cy="2838469"/>
              <a:chOff x="1159367" y="774531"/>
              <a:chExt cx="1816454" cy="2838469"/>
            </a:xfrm>
          </p:grpSpPr>
          <p:pic>
            <p:nvPicPr>
              <p:cNvPr id="3" name="Image 2" descr="Capture d’écran"/>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159367" y="774531"/>
                <a:ext cx="1816454" cy="2296839"/>
              </a:xfrm>
              <a:prstGeom prst="rect">
                <a:avLst/>
              </a:prstGeom>
              <a:ln w="38100">
                <a:solidFill>
                  <a:schemeClr val="bg1"/>
                </a:solidFill>
              </a:ln>
            </p:spPr>
          </p:pic>
          <p:sp>
            <p:nvSpPr>
              <p:cNvPr id="4" name="ZoneTexte 3"/>
              <p:cNvSpPr txBox="1"/>
              <p:nvPr/>
            </p:nvSpPr>
            <p:spPr>
              <a:xfrm>
                <a:off x="1159367" y="3074391"/>
                <a:ext cx="1816454" cy="538609"/>
              </a:xfrm>
              <a:prstGeom prst="rect">
                <a:avLst/>
              </a:prstGeom>
              <a:solidFill>
                <a:schemeClr val="bg1"/>
              </a:solidFill>
              <a:ln w="3175">
                <a:solidFill>
                  <a:schemeClr val="tx1"/>
                </a:solidFill>
              </a:ln>
            </p:spPr>
            <p:txBody>
              <a:bodyPr wrap="square" rtlCol="0">
                <a:spAutoFit/>
              </a:bodyPr>
              <a:lstStyle/>
              <a:p>
                <a:pPr algn="ctr"/>
                <a:r>
                  <a:rPr lang="fr-FR" b="1" dirty="0"/>
                  <a:t>Carl </a:t>
                </a:r>
                <a:r>
                  <a:rPr lang="fr-FR" b="1" dirty="0" err="1"/>
                  <a:t>von</a:t>
                </a:r>
                <a:r>
                  <a:rPr lang="fr-FR" b="1" dirty="0"/>
                  <a:t> Linné</a:t>
                </a:r>
              </a:p>
              <a:p>
                <a:pPr algn="ctr"/>
                <a:r>
                  <a:rPr lang="fr-FR" sz="1100" dirty="0"/>
                  <a:t>1707-1778</a:t>
                </a:r>
              </a:p>
            </p:txBody>
          </p:sp>
        </p:grpSp>
        <p:sp>
          <p:nvSpPr>
            <p:cNvPr id="5" name="ZoneTexte 4"/>
            <p:cNvSpPr txBox="1"/>
            <p:nvPr/>
          </p:nvSpPr>
          <p:spPr>
            <a:xfrm>
              <a:off x="714600" y="3789040"/>
              <a:ext cx="3600400" cy="2308324"/>
            </a:xfrm>
            <a:prstGeom prst="rect">
              <a:avLst/>
            </a:prstGeom>
            <a:noFill/>
          </p:spPr>
          <p:txBody>
            <a:bodyPr wrap="square" rtlCol="0">
              <a:spAutoFit/>
            </a:bodyPr>
            <a:lstStyle/>
            <a:p>
              <a:pPr algn="just"/>
              <a:r>
                <a:rPr lang="fr-FR" sz="1600" dirty="0"/>
                <a:t>Naturaliste suédois qui crée le système de classification actuelle du vivant (règne, classe, ordre, genre, espèce). Père de la biodiversité, il décrit 6000 espèces végétales et 4400 espèces animales. La première édition de "</a:t>
              </a:r>
              <a:r>
                <a:rPr lang="fr-FR" sz="1600" dirty="0" err="1"/>
                <a:t>Systema</a:t>
              </a:r>
              <a:r>
                <a:rPr lang="fr-FR" sz="1600" dirty="0"/>
                <a:t> </a:t>
              </a:r>
              <a:r>
                <a:rPr lang="fr-FR" sz="1600" dirty="0" err="1"/>
                <a:t>Naturae</a:t>
              </a:r>
              <a:r>
                <a:rPr lang="fr-FR" sz="1600" dirty="0"/>
                <a:t>" date de 1735 et faisait 11 pages. En 1770, la 13</a:t>
              </a:r>
              <a:r>
                <a:rPr lang="fr-FR" sz="1600" baseline="30000" dirty="0"/>
                <a:t>éme</a:t>
              </a:r>
              <a:r>
                <a:rPr lang="fr-FR" sz="1600" dirty="0"/>
                <a:t> édition fait 3000 pages.</a:t>
              </a:r>
            </a:p>
          </p:txBody>
        </p:sp>
        <p:grpSp>
          <p:nvGrpSpPr>
            <p:cNvPr id="12" name="Groupe 11"/>
            <p:cNvGrpSpPr/>
            <p:nvPr/>
          </p:nvGrpSpPr>
          <p:grpSpPr>
            <a:xfrm>
              <a:off x="5004048" y="552250"/>
              <a:ext cx="3605452" cy="5736952"/>
              <a:chOff x="5004048" y="404664"/>
              <a:chExt cx="3605452" cy="5736952"/>
            </a:xfrm>
          </p:grpSpPr>
          <p:pic>
            <p:nvPicPr>
              <p:cNvPr id="7" name="Image 6" descr="Capture d’écran"/>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5004048" y="404664"/>
                <a:ext cx="3605452" cy="4967511"/>
              </a:xfrm>
              <a:prstGeom prst="rect">
                <a:avLst/>
              </a:prstGeom>
              <a:ln>
                <a:solidFill>
                  <a:schemeClr val="tx1"/>
                </a:solidFill>
              </a:ln>
            </p:spPr>
          </p:pic>
          <p:sp>
            <p:nvSpPr>
              <p:cNvPr id="11" name="ZoneTexte 10"/>
              <p:cNvSpPr txBox="1"/>
              <p:nvPr/>
            </p:nvSpPr>
            <p:spPr>
              <a:xfrm>
                <a:off x="5347349" y="5372175"/>
                <a:ext cx="2918850" cy="769441"/>
              </a:xfrm>
              <a:prstGeom prst="rect">
                <a:avLst/>
              </a:prstGeom>
              <a:noFill/>
            </p:spPr>
            <p:txBody>
              <a:bodyPr wrap="square" rtlCol="0">
                <a:spAutoFit/>
              </a:bodyPr>
              <a:lstStyle/>
              <a:p>
                <a:r>
                  <a:rPr lang="fr-FR" sz="1100" i="1" dirty="0" smtClean="0"/>
                  <a:t>Cor </a:t>
                </a:r>
                <a:r>
                  <a:rPr lang="fr-FR" sz="1100" i="1" dirty="0" err="1" smtClean="0"/>
                  <a:t>biloculare</a:t>
                </a:r>
                <a:r>
                  <a:rPr lang="fr-FR" sz="1100" dirty="0" smtClean="0"/>
                  <a:t>: c</a:t>
                </a:r>
                <a:r>
                  <a:rPr lang="fr-FR" sz="1100" dirty="0" smtClean="0">
                    <a:cs typeface="Calibri" panose="020F0502020204030204" pitchFamily="34" charset="0"/>
                  </a:rPr>
                  <a:t>œur à </a:t>
                </a:r>
                <a:r>
                  <a:rPr lang="fr-FR" sz="1050" dirty="0" smtClean="0">
                    <a:cs typeface="Calibri" panose="020F0502020204030204" pitchFamily="34" charset="0"/>
                  </a:rPr>
                  <a:t>deux</a:t>
                </a:r>
                <a:r>
                  <a:rPr lang="fr-FR" sz="1100" dirty="0" smtClean="0">
                    <a:cs typeface="Calibri" panose="020F0502020204030204" pitchFamily="34" charset="0"/>
                  </a:rPr>
                  <a:t> ventricules</a:t>
                </a:r>
              </a:p>
              <a:p>
                <a:r>
                  <a:rPr lang="fr-FR" sz="1100" i="1" dirty="0" err="1" smtClean="0">
                    <a:cs typeface="Calibri" panose="020F0502020204030204" pitchFamily="34" charset="0"/>
                  </a:rPr>
                  <a:t>Biauritum</a:t>
                </a:r>
                <a:r>
                  <a:rPr lang="fr-FR" sz="1100" dirty="0" smtClean="0">
                    <a:cs typeface="Calibri" panose="020F0502020204030204" pitchFamily="34" charset="0"/>
                  </a:rPr>
                  <a:t>: deux oreilles</a:t>
                </a:r>
              </a:p>
              <a:p>
                <a:r>
                  <a:rPr lang="fr-FR" sz="1100" i="1" dirty="0" smtClean="0">
                    <a:cs typeface="Calibri" panose="020F0502020204030204" pitchFamily="34" charset="0"/>
                  </a:rPr>
                  <a:t>Sanguine </a:t>
                </a:r>
                <a:r>
                  <a:rPr lang="fr-FR" sz="1100" i="1" dirty="0" err="1" smtClean="0">
                    <a:cs typeface="Calibri" panose="020F0502020204030204" pitchFamily="34" charset="0"/>
                  </a:rPr>
                  <a:t>calidi</a:t>
                </a:r>
                <a:r>
                  <a:rPr lang="fr-FR" sz="1100" i="1" dirty="0" smtClean="0">
                    <a:cs typeface="Calibri" panose="020F0502020204030204" pitchFamily="34" charset="0"/>
                  </a:rPr>
                  <a:t> </a:t>
                </a:r>
                <a:r>
                  <a:rPr lang="fr-FR" sz="1100" i="1" dirty="0" err="1" smtClean="0">
                    <a:cs typeface="Calibri" panose="020F0502020204030204" pitchFamily="34" charset="0"/>
                  </a:rPr>
                  <a:t>rubro</a:t>
                </a:r>
                <a:r>
                  <a:rPr lang="fr-FR" sz="1100" dirty="0" smtClean="0">
                    <a:cs typeface="Calibri" panose="020F0502020204030204" pitchFamily="34" charset="0"/>
                  </a:rPr>
                  <a:t>: sang chaud rouge</a:t>
                </a:r>
              </a:p>
              <a:p>
                <a:r>
                  <a:rPr lang="fr-FR" sz="1100" dirty="0">
                    <a:cs typeface="Calibri" panose="020F0502020204030204" pitchFamily="34" charset="0"/>
                  </a:rPr>
                  <a:t>	</a:t>
                </a:r>
                <a:r>
                  <a:rPr lang="fr-FR" sz="1100" dirty="0" smtClean="0">
                    <a:cs typeface="Calibri" panose="020F0502020204030204" pitchFamily="34" charset="0"/>
                  </a:rPr>
                  <a:t>	               …etc…</a:t>
                </a:r>
                <a:endParaRPr lang="fr-FR" sz="1100" dirty="0"/>
              </a:p>
            </p:txBody>
          </p:sp>
        </p:grpSp>
      </p:grpSp>
    </p:spTree>
    <p:custDataLst>
      <p:tags r:id="rId1"/>
    </p:custDataLst>
    <p:extLst>
      <p:ext uri="{BB962C8B-B14F-4D97-AF65-F5344CB8AC3E}">
        <p14:creationId xmlns:p14="http://schemas.microsoft.com/office/powerpoint/2010/main" val="31070481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p:cNvGrpSpPr/>
          <p:nvPr/>
        </p:nvGrpSpPr>
        <p:grpSpPr>
          <a:xfrm>
            <a:off x="1259632" y="980728"/>
            <a:ext cx="6624736" cy="4896544"/>
            <a:chOff x="1259632" y="476672"/>
            <a:chExt cx="6624736" cy="4896544"/>
          </a:xfrm>
        </p:grpSpPr>
        <p:pic>
          <p:nvPicPr>
            <p:cNvPr id="1026" name="Picture 2" descr="http://www.engineering.com/Portals/0/BlogFiles/swasserman/bigstock-Many-students-raising-their-ha-44817961.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bwMode="auto">
            <a:xfrm>
              <a:off x="2082897" y="1412776"/>
              <a:ext cx="4978207" cy="396044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1259632" y="476672"/>
              <a:ext cx="6624736" cy="584775"/>
            </a:xfrm>
            <a:prstGeom prst="rect">
              <a:avLst/>
            </a:prstGeom>
            <a:noFill/>
          </p:spPr>
          <p:txBody>
            <a:bodyPr wrap="square" rtlCol="0">
              <a:spAutoFit/>
            </a:bodyPr>
            <a:lstStyle/>
            <a:p>
              <a:pPr algn="ctr"/>
              <a:r>
                <a:rPr lang="fr-FR" sz="3200" b="1" dirty="0"/>
                <a:t>POSEZ  DES  QUESTIONS !   </a:t>
              </a:r>
            </a:p>
          </p:txBody>
        </p:sp>
      </p:grpSp>
    </p:spTree>
    <p:extLst>
      <p:ext uri="{BB962C8B-B14F-4D97-AF65-F5344CB8AC3E}">
        <p14:creationId xmlns:p14="http://schemas.microsoft.com/office/powerpoint/2010/main" val="1706793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File:Systema naturae.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15967" y="767384"/>
            <a:ext cx="3704044" cy="5323232"/>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11" name="ZoneTexte 10"/>
          <p:cNvSpPr txBox="1"/>
          <p:nvPr/>
        </p:nvSpPr>
        <p:spPr>
          <a:xfrm>
            <a:off x="5029915" y="280783"/>
            <a:ext cx="3398119" cy="923330"/>
          </a:xfrm>
          <a:prstGeom prst="rect">
            <a:avLst/>
          </a:prstGeom>
          <a:noFill/>
        </p:spPr>
        <p:txBody>
          <a:bodyPr wrap="square" rtlCol="0">
            <a:spAutoFit/>
          </a:bodyPr>
          <a:lstStyle/>
          <a:p>
            <a:pPr algn="ctr"/>
            <a:r>
              <a:rPr lang="fr-FR" b="1" dirty="0"/>
              <a:t>En Europe, le dogme chrétien impose la croyance en un Dieu "créateur du ciel et de la terre"</a:t>
            </a:r>
          </a:p>
        </p:txBody>
      </p:sp>
      <p:grpSp>
        <p:nvGrpSpPr>
          <p:cNvPr id="38" name="Groupe 37"/>
          <p:cNvGrpSpPr/>
          <p:nvPr/>
        </p:nvGrpSpPr>
        <p:grpSpPr>
          <a:xfrm>
            <a:off x="5410568" y="2996952"/>
            <a:ext cx="2636811" cy="3329677"/>
            <a:chOff x="5237621" y="1752024"/>
            <a:chExt cx="2636811" cy="3329677"/>
          </a:xfrm>
        </p:grpSpPr>
        <p:sp>
          <p:nvSpPr>
            <p:cNvPr id="30" name="ZoneTexte 29"/>
            <p:cNvSpPr txBox="1"/>
            <p:nvPr/>
          </p:nvSpPr>
          <p:spPr>
            <a:xfrm>
              <a:off x="5237621" y="1752024"/>
              <a:ext cx="2636810" cy="646331"/>
            </a:xfrm>
            <a:prstGeom prst="rect">
              <a:avLst/>
            </a:prstGeom>
            <a:solidFill>
              <a:schemeClr val="bg1">
                <a:lumMod val="95000"/>
              </a:schemeClr>
            </a:solidFill>
            <a:ln>
              <a:solidFill>
                <a:srgbClr val="FF0000"/>
              </a:solidFill>
            </a:ln>
          </p:spPr>
          <p:txBody>
            <a:bodyPr wrap="square" rtlCol="0">
              <a:spAutoFit/>
            </a:bodyPr>
            <a:lstStyle/>
            <a:p>
              <a:pPr algn="ctr"/>
              <a:r>
                <a:rPr lang="fr-FR" b="1" dirty="0"/>
                <a:t>création divine de toutes les espèces vivantes</a:t>
              </a:r>
            </a:p>
          </p:txBody>
        </p:sp>
        <p:sp>
          <p:nvSpPr>
            <p:cNvPr id="31" name="ZoneTexte 30"/>
            <p:cNvSpPr txBox="1"/>
            <p:nvPr/>
          </p:nvSpPr>
          <p:spPr>
            <a:xfrm>
              <a:off x="5237622" y="3327375"/>
              <a:ext cx="2636810" cy="1754326"/>
            </a:xfrm>
            <a:prstGeom prst="rect">
              <a:avLst/>
            </a:prstGeom>
            <a:solidFill>
              <a:schemeClr val="bg1">
                <a:lumMod val="95000"/>
              </a:schemeClr>
            </a:solidFill>
            <a:ln>
              <a:solidFill>
                <a:srgbClr val="FF0000"/>
              </a:solidFill>
            </a:ln>
          </p:spPr>
          <p:txBody>
            <a:bodyPr wrap="square" rtlCol="0">
              <a:spAutoFit/>
            </a:bodyPr>
            <a:lstStyle/>
            <a:p>
              <a:pPr algn="ctr"/>
              <a:r>
                <a:rPr lang="fr-FR" b="1" dirty="0"/>
                <a:t>Transmission immuable de toutes les espèces jusqu’à </a:t>
              </a:r>
              <a:r>
                <a:rPr lang="fr-FR" b="1" dirty="0" smtClean="0"/>
                <a:t>aujourd’hui</a:t>
              </a:r>
            </a:p>
            <a:p>
              <a:pPr algn="ctr"/>
              <a:endParaRPr lang="fr-FR" b="1" dirty="0"/>
            </a:p>
            <a:p>
              <a:pPr algn="ctr"/>
              <a:r>
                <a:rPr lang="fr-FR" b="1" dirty="0" err="1">
                  <a:solidFill>
                    <a:srgbClr val="FF0000"/>
                  </a:solidFill>
                </a:rPr>
                <a:t>c</a:t>
              </a:r>
              <a:r>
                <a:rPr lang="fr-FR" b="1" dirty="0" err="1" smtClean="0">
                  <a:solidFill>
                    <a:srgbClr val="FF0000"/>
                  </a:solidFill>
                </a:rPr>
                <a:t>réationisme</a:t>
              </a:r>
              <a:r>
                <a:rPr lang="fr-FR" b="1" dirty="0" smtClean="0">
                  <a:solidFill>
                    <a:srgbClr val="FF0000"/>
                  </a:solidFill>
                </a:rPr>
                <a:t> (ou fixisme)</a:t>
              </a:r>
              <a:endParaRPr lang="fr-FR" b="1" dirty="0"/>
            </a:p>
            <a:p>
              <a:pPr algn="ctr"/>
              <a:endParaRPr lang="fr-FR" b="1" dirty="0">
                <a:solidFill>
                  <a:srgbClr val="FF0000"/>
                </a:solidFill>
              </a:endParaRPr>
            </a:p>
          </p:txBody>
        </p:sp>
        <p:cxnSp>
          <p:nvCxnSpPr>
            <p:cNvPr id="32" name="Connecteur droit avec flèche 31"/>
            <p:cNvCxnSpPr>
              <a:stCxn id="30" idx="2"/>
              <a:endCxn id="31" idx="0"/>
            </p:cNvCxnSpPr>
            <p:nvPr/>
          </p:nvCxnSpPr>
          <p:spPr>
            <a:xfrm>
              <a:off x="6556026" y="2398355"/>
              <a:ext cx="1" cy="929020"/>
            </a:xfrm>
            <a:prstGeom prst="straightConnector1">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3" name="ZoneTexte 32"/>
            <p:cNvSpPr txBox="1"/>
            <p:nvPr/>
          </p:nvSpPr>
          <p:spPr>
            <a:xfrm>
              <a:off x="6051969" y="2689475"/>
              <a:ext cx="1008112" cy="338554"/>
            </a:xfrm>
            <a:prstGeom prst="rect">
              <a:avLst/>
            </a:prstGeom>
            <a:solidFill>
              <a:schemeClr val="bg1"/>
            </a:solidFill>
            <a:ln>
              <a:noFill/>
            </a:ln>
          </p:spPr>
          <p:txBody>
            <a:bodyPr wrap="square" rtlCol="0">
              <a:spAutoFit/>
            </a:bodyPr>
            <a:lstStyle/>
            <a:p>
              <a:pPr algn="ctr"/>
              <a:r>
                <a:rPr lang="fr-FR" sz="1600" b="1" dirty="0">
                  <a:solidFill>
                    <a:srgbClr val="FF0000"/>
                  </a:solidFill>
                </a:rPr>
                <a:t>6000 ans</a:t>
              </a:r>
            </a:p>
          </p:txBody>
        </p:sp>
      </p:grpSp>
      <p:sp>
        <p:nvSpPr>
          <p:cNvPr id="41" name="Ellipse 40"/>
          <p:cNvSpPr/>
          <p:nvPr/>
        </p:nvSpPr>
        <p:spPr>
          <a:xfrm>
            <a:off x="1619672" y="3630970"/>
            <a:ext cx="1955536" cy="941334"/>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Arc 41"/>
          <p:cNvSpPr/>
          <p:nvPr/>
        </p:nvSpPr>
        <p:spPr>
          <a:xfrm flipH="1">
            <a:off x="2627784" y="767384"/>
            <a:ext cx="5112567" cy="5528832"/>
          </a:xfrm>
          <a:prstGeom prst="arc">
            <a:avLst>
              <a:gd name="adj1" fmla="val 16200000"/>
              <a:gd name="adj2" fmla="val 45929"/>
            </a:avLst>
          </a:prstGeom>
          <a:ln w="1905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pic>
        <p:nvPicPr>
          <p:cNvPr id="44" name="Image 43" descr="Capture d’écra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15224" y="1234002"/>
            <a:ext cx="1627497" cy="1536660"/>
          </a:xfrm>
          <a:prstGeom prst="rect">
            <a:avLst/>
          </a:prstGeom>
        </p:spPr>
      </p:pic>
    </p:spTree>
    <p:custDataLst>
      <p:tags r:id="rId1"/>
    </p:custDataLst>
    <p:extLst>
      <p:ext uri="{BB962C8B-B14F-4D97-AF65-F5344CB8AC3E}">
        <p14:creationId xmlns:p14="http://schemas.microsoft.com/office/powerpoint/2010/main" val="20664392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e 42"/>
          <p:cNvGrpSpPr/>
          <p:nvPr/>
        </p:nvGrpSpPr>
        <p:grpSpPr>
          <a:xfrm>
            <a:off x="962424" y="696635"/>
            <a:ext cx="7219153" cy="5464730"/>
            <a:chOff x="957240" y="741216"/>
            <a:chExt cx="7219153" cy="5464730"/>
          </a:xfrm>
        </p:grpSpPr>
        <p:pic>
          <p:nvPicPr>
            <p:cNvPr id="39" name="Image 38"/>
            <p:cNvPicPr>
              <a:picLocks noChangeAspect="1"/>
            </p:cNvPicPr>
            <p:nvPr/>
          </p:nvPicPr>
          <p:blipFill>
            <a:blip r:embed="rId2">
              <a:duotone>
                <a:prstClr val="black"/>
                <a:srgbClr val="D9C3A5">
                  <a:tint val="50000"/>
                  <a:satMod val="180000"/>
                </a:srgbClr>
              </a:duotone>
              <a:extLst>
                <a:ext uri="{BEBA8EAE-BF5A-486C-A8C5-ECC9F3942E4B}">
                  <a14:imgProps xmlns:a14="http://schemas.microsoft.com/office/drawing/2010/main">
                    <a14:imgLayer r:embed="rId3">
                      <a14:imgEffect>
                        <a14:artisticTexturizer/>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957240" y="3564855"/>
              <a:ext cx="3694358" cy="2641091"/>
            </a:xfrm>
            <a:prstGeom prst="rect">
              <a:avLst/>
            </a:prstGeom>
          </p:spPr>
        </p:pic>
        <p:pic>
          <p:nvPicPr>
            <p:cNvPr id="37" name="Image 36" descr="Capture d’écran"/>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66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480177" y="741216"/>
              <a:ext cx="3696216" cy="2638793"/>
            </a:xfrm>
            <a:prstGeom prst="rect">
              <a:avLst/>
            </a:prstGeom>
          </p:spPr>
        </p:pic>
        <p:grpSp>
          <p:nvGrpSpPr>
            <p:cNvPr id="30" name="Groupe 29"/>
            <p:cNvGrpSpPr/>
            <p:nvPr/>
          </p:nvGrpSpPr>
          <p:grpSpPr>
            <a:xfrm>
              <a:off x="957240" y="746105"/>
              <a:ext cx="7219153" cy="5439308"/>
              <a:chOff x="1259632" y="764704"/>
              <a:chExt cx="7219153" cy="5439308"/>
            </a:xfrm>
          </p:grpSpPr>
          <p:cxnSp>
            <p:nvCxnSpPr>
              <p:cNvPr id="9" name="Connecteur droit avec flèche 8"/>
              <p:cNvCxnSpPr>
                <a:stCxn id="3" idx="3"/>
                <a:endCxn id="6" idx="1"/>
              </p:cNvCxnSpPr>
              <p:nvPr/>
            </p:nvCxnSpPr>
            <p:spPr>
              <a:xfrm>
                <a:off x="2703785" y="1827684"/>
                <a:ext cx="4163338" cy="2818689"/>
              </a:xfrm>
              <a:prstGeom prst="straightConnector1">
                <a:avLst/>
              </a:prstGeom>
              <a:ln w="1905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grpSp>
            <p:nvGrpSpPr>
              <p:cNvPr id="2" name="Groupe 1"/>
              <p:cNvGrpSpPr/>
              <p:nvPr/>
            </p:nvGrpSpPr>
            <p:grpSpPr>
              <a:xfrm>
                <a:off x="1259632" y="764704"/>
                <a:ext cx="1444153" cy="2773607"/>
                <a:chOff x="864910" y="532582"/>
                <a:chExt cx="1490615" cy="3158237"/>
              </a:xfrm>
            </p:grpSpPr>
            <p:pic>
              <p:nvPicPr>
                <p:cNvPr id="3" name="Picture 4" descr="Résultat de recherche d'images pour &quot;Platon&quot;"/>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64910" y="532582"/>
                  <a:ext cx="1490615" cy="2420777"/>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864910" y="2943176"/>
                  <a:ext cx="1490615" cy="747643"/>
                </a:xfrm>
                <a:prstGeom prst="rect">
                  <a:avLst/>
                </a:prstGeom>
                <a:solidFill>
                  <a:schemeClr val="bg1"/>
                </a:solidFill>
                <a:ln w="3175">
                  <a:solidFill>
                    <a:schemeClr val="tx1"/>
                  </a:solidFill>
                </a:ln>
              </p:spPr>
              <p:txBody>
                <a:bodyPr wrap="square" rtlCol="0">
                  <a:spAutoFit/>
                </a:bodyPr>
                <a:lstStyle/>
                <a:p>
                  <a:pPr algn="ctr">
                    <a:lnSpc>
                      <a:spcPts val="2200"/>
                    </a:lnSpc>
                  </a:pPr>
                  <a:r>
                    <a:rPr lang="fr-FR" b="1" dirty="0"/>
                    <a:t>Platon</a:t>
                  </a:r>
                </a:p>
                <a:p>
                  <a:pPr algn="ctr">
                    <a:lnSpc>
                      <a:spcPts val="2200"/>
                    </a:lnSpc>
                  </a:pPr>
                  <a:r>
                    <a:rPr lang="fr-FR" sz="1200" dirty="0"/>
                    <a:t>-428-348 avant J.C. </a:t>
                  </a:r>
                  <a:endParaRPr lang="fr-FR" sz="2400" dirty="0"/>
                </a:p>
              </p:txBody>
            </p:sp>
          </p:grpSp>
          <p:grpSp>
            <p:nvGrpSpPr>
              <p:cNvPr id="5" name="Groupe 4"/>
              <p:cNvGrpSpPr/>
              <p:nvPr/>
            </p:nvGrpSpPr>
            <p:grpSpPr>
              <a:xfrm>
                <a:off x="6856756" y="3674792"/>
                <a:ext cx="1622029" cy="2529220"/>
                <a:chOff x="1633995" y="1458882"/>
                <a:chExt cx="1828138" cy="2989568"/>
              </a:xfrm>
            </p:grpSpPr>
            <p:pic>
              <p:nvPicPr>
                <p:cNvPr id="6" name="Image 5" descr="Capture d’écran"/>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a:off x="1645679" y="1458882"/>
                  <a:ext cx="1816454" cy="2296839"/>
                </a:xfrm>
                <a:prstGeom prst="rect">
                  <a:avLst/>
                </a:prstGeom>
                <a:ln w="6350">
                  <a:solidFill>
                    <a:schemeClr val="bg1"/>
                  </a:solidFill>
                </a:ln>
              </p:spPr>
            </p:pic>
            <p:sp>
              <p:nvSpPr>
                <p:cNvPr id="7" name="ZoneTexte 6"/>
                <p:cNvSpPr txBox="1"/>
                <p:nvPr/>
              </p:nvSpPr>
              <p:spPr>
                <a:xfrm>
                  <a:off x="1633995" y="3765661"/>
                  <a:ext cx="1816454" cy="682789"/>
                </a:xfrm>
                <a:prstGeom prst="rect">
                  <a:avLst/>
                </a:prstGeom>
                <a:solidFill>
                  <a:schemeClr val="bg1"/>
                </a:solidFill>
                <a:ln w="3175">
                  <a:solidFill>
                    <a:schemeClr val="tx1"/>
                  </a:solidFill>
                </a:ln>
              </p:spPr>
              <p:txBody>
                <a:bodyPr wrap="square" rtlCol="0">
                  <a:spAutoFit/>
                </a:bodyPr>
                <a:lstStyle/>
                <a:p>
                  <a:pPr algn="ctr">
                    <a:lnSpc>
                      <a:spcPts val="2160"/>
                    </a:lnSpc>
                  </a:pPr>
                  <a:r>
                    <a:rPr lang="fr-FR" b="1" dirty="0"/>
                    <a:t>Carl </a:t>
                  </a:r>
                  <a:r>
                    <a:rPr lang="fr-FR" b="1" dirty="0" err="1"/>
                    <a:t>von</a:t>
                  </a:r>
                  <a:r>
                    <a:rPr lang="fr-FR" b="1" dirty="0"/>
                    <a:t> Linné</a:t>
                  </a:r>
                </a:p>
                <a:p>
                  <a:pPr algn="ctr">
                    <a:lnSpc>
                      <a:spcPts val="2160"/>
                    </a:lnSpc>
                  </a:pPr>
                  <a:r>
                    <a:rPr lang="fr-FR" sz="1100" dirty="0"/>
                    <a:t>1707-1778</a:t>
                  </a:r>
                </a:p>
              </p:txBody>
            </p:sp>
          </p:grpSp>
          <p:sp>
            <p:nvSpPr>
              <p:cNvPr id="24" name="Ellipse 23"/>
              <p:cNvSpPr/>
              <p:nvPr/>
            </p:nvSpPr>
            <p:spPr>
              <a:xfrm>
                <a:off x="3559721" y="2516246"/>
                <a:ext cx="2605848" cy="136815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p:cNvSpPr txBox="1"/>
              <p:nvPr/>
            </p:nvSpPr>
            <p:spPr>
              <a:xfrm>
                <a:off x="3735384" y="2810506"/>
                <a:ext cx="2254521" cy="830997"/>
              </a:xfrm>
              <a:prstGeom prst="rect">
                <a:avLst/>
              </a:prstGeom>
              <a:noFill/>
              <a:ln>
                <a:noFill/>
              </a:ln>
            </p:spPr>
            <p:txBody>
              <a:bodyPr wrap="square" rtlCol="0">
                <a:spAutoFit/>
              </a:bodyPr>
              <a:lstStyle/>
              <a:p>
                <a:pPr algn="ctr"/>
                <a:r>
                  <a:rPr lang="fr-FR" sz="2400" b="1" dirty="0"/>
                  <a:t>2 millénaires </a:t>
                </a:r>
                <a:r>
                  <a:rPr lang="fr-FR" sz="2400" b="1" dirty="0" smtClean="0"/>
                  <a:t>de</a:t>
                </a:r>
              </a:p>
              <a:p>
                <a:pPr algn="ctr"/>
                <a:r>
                  <a:rPr lang="fr-FR" sz="2400" b="1" dirty="0" smtClean="0"/>
                  <a:t> </a:t>
                </a:r>
                <a:r>
                  <a:rPr lang="fr-FR" sz="2400" b="1" dirty="0" err="1" smtClean="0">
                    <a:solidFill>
                      <a:srgbClr val="FF0000"/>
                    </a:solidFill>
                  </a:rPr>
                  <a:t>créationisme</a:t>
                </a:r>
                <a:endParaRPr lang="fr-FR" sz="2400" b="1" dirty="0">
                  <a:solidFill>
                    <a:srgbClr val="FF0000"/>
                  </a:solidFill>
                </a:endParaRPr>
              </a:p>
            </p:txBody>
          </p:sp>
        </p:grpSp>
      </p:grpSp>
    </p:spTree>
    <p:extLst>
      <p:ext uri="{BB962C8B-B14F-4D97-AF65-F5344CB8AC3E}">
        <p14:creationId xmlns:p14="http://schemas.microsoft.com/office/powerpoint/2010/main" val="14867838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25606" y="2828836"/>
            <a:ext cx="7092788" cy="1200329"/>
          </a:xfrm>
          <a:prstGeom prst="rect">
            <a:avLst/>
          </a:prstGeom>
        </p:spPr>
        <p:txBody>
          <a:bodyPr wrap="square">
            <a:spAutoFit/>
          </a:bodyPr>
          <a:lstStyle/>
          <a:p>
            <a:pPr algn="ctr"/>
            <a:r>
              <a:rPr lang="fr-FR" sz="3600" b="1" dirty="0">
                <a:solidFill>
                  <a:srgbClr val="FF0000"/>
                </a:solidFill>
              </a:rPr>
              <a:t>3. Caractère héréditaire </a:t>
            </a:r>
            <a:r>
              <a:rPr lang="fr-FR" sz="3600" b="1" dirty="0" smtClean="0">
                <a:solidFill>
                  <a:srgbClr val="FF0000"/>
                </a:solidFill>
              </a:rPr>
              <a:t>immuable</a:t>
            </a:r>
            <a:r>
              <a:rPr lang="fr-FR" sz="3600" b="1" dirty="0">
                <a:solidFill>
                  <a:srgbClr val="FF0000"/>
                </a:solidFill>
              </a:rPr>
              <a:t>… jusqu’au XVIII</a:t>
            </a:r>
            <a:r>
              <a:rPr lang="fr-FR" sz="3600" b="1" baseline="30000" dirty="0">
                <a:solidFill>
                  <a:srgbClr val="FF0000"/>
                </a:solidFill>
              </a:rPr>
              <a:t>ème</a:t>
            </a:r>
            <a:r>
              <a:rPr lang="fr-FR" sz="3600" b="1" dirty="0">
                <a:solidFill>
                  <a:srgbClr val="FF0000"/>
                </a:solidFill>
              </a:rPr>
              <a:t> siècle</a:t>
            </a:r>
          </a:p>
        </p:txBody>
      </p:sp>
    </p:spTree>
    <p:extLst>
      <p:ext uri="{BB962C8B-B14F-4D97-AF65-F5344CB8AC3E}">
        <p14:creationId xmlns:p14="http://schemas.microsoft.com/office/powerpoint/2010/main" val="14217211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p:cNvGrpSpPr/>
          <p:nvPr/>
        </p:nvGrpSpPr>
        <p:grpSpPr>
          <a:xfrm>
            <a:off x="1643505" y="332656"/>
            <a:ext cx="5856991" cy="5629489"/>
            <a:chOff x="299185" y="332656"/>
            <a:chExt cx="5856991" cy="5629489"/>
          </a:xfrm>
        </p:grpSpPr>
        <p:sp>
          <p:nvSpPr>
            <p:cNvPr id="2" name="ZoneTexte 1"/>
            <p:cNvSpPr txBox="1"/>
            <p:nvPr/>
          </p:nvSpPr>
          <p:spPr>
            <a:xfrm>
              <a:off x="610984" y="5008038"/>
              <a:ext cx="5292080" cy="954107"/>
            </a:xfrm>
            <a:prstGeom prst="rect">
              <a:avLst/>
            </a:prstGeom>
            <a:noFill/>
          </p:spPr>
          <p:txBody>
            <a:bodyPr wrap="square" rtlCol="0">
              <a:spAutoFit/>
            </a:bodyPr>
            <a:lstStyle/>
            <a:p>
              <a:pPr algn="ctr"/>
              <a:r>
                <a:rPr lang="fr-FR" sz="2800" b="1" dirty="0" smtClean="0"/>
                <a:t>XVIII</a:t>
              </a:r>
              <a:r>
                <a:rPr lang="fr-FR" sz="2800" b="1" baseline="30000" dirty="0" smtClean="0"/>
                <a:t>ème </a:t>
              </a:r>
              <a:r>
                <a:rPr lang="fr-FR" sz="2800" b="1" dirty="0" smtClean="0"/>
                <a:t>: le </a:t>
              </a:r>
              <a:r>
                <a:rPr lang="fr-FR" sz="2800" b="1" dirty="0"/>
                <a:t>siècle des </a:t>
              </a:r>
              <a:r>
                <a:rPr lang="fr-FR" sz="2800" b="1" dirty="0" smtClean="0"/>
                <a:t>lumières</a:t>
              </a:r>
            </a:p>
            <a:p>
              <a:pPr algn="ctr"/>
              <a:r>
                <a:rPr lang="fr-FR" sz="2800" dirty="0" smtClean="0"/>
                <a:t>Le </a:t>
              </a:r>
              <a:r>
                <a:rPr lang="fr-FR" sz="2800" dirty="0"/>
                <a:t>dogme est remis en question</a:t>
              </a:r>
            </a:p>
          </p:txBody>
        </p:sp>
        <p:pic>
          <p:nvPicPr>
            <p:cNvPr id="1026" name="Picture 2" descr="Image associée"/>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99185" y="332656"/>
              <a:ext cx="5856991" cy="4543996"/>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155036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e 42"/>
          <p:cNvGrpSpPr/>
          <p:nvPr/>
        </p:nvGrpSpPr>
        <p:grpSpPr>
          <a:xfrm>
            <a:off x="323528" y="386480"/>
            <a:ext cx="8496944" cy="6079101"/>
            <a:chOff x="179512" y="386480"/>
            <a:chExt cx="8496944" cy="6079101"/>
          </a:xfrm>
        </p:grpSpPr>
        <p:grpSp>
          <p:nvGrpSpPr>
            <p:cNvPr id="15" name="Groupe 14"/>
            <p:cNvGrpSpPr/>
            <p:nvPr/>
          </p:nvGrpSpPr>
          <p:grpSpPr>
            <a:xfrm>
              <a:off x="179512" y="411855"/>
              <a:ext cx="6590137" cy="6053726"/>
              <a:chOff x="1323323" y="398874"/>
              <a:chExt cx="6590137" cy="6053726"/>
            </a:xfrm>
          </p:grpSpPr>
          <p:grpSp>
            <p:nvGrpSpPr>
              <p:cNvPr id="9" name="Groupe 8"/>
              <p:cNvGrpSpPr/>
              <p:nvPr/>
            </p:nvGrpSpPr>
            <p:grpSpPr>
              <a:xfrm>
                <a:off x="4639936" y="398874"/>
                <a:ext cx="3273524" cy="6053726"/>
                <a:chOff x="4466828" y="423959"/>
                <a:chExt cx="3273524" cy="6053726"/>
              </a:xfrm>
            </p:grpSpPr>
            <p:grpSp>
              <p:nvGrpSpPr>
                <p:cNvPr id="31" name="Groupe 30"/>
                <p:cNvGrpSpPr/>
                <p:nvPr/>
              </p:nvGrpSpPr>
              <p:grpSpPr>
                <a:xfrm>
                  <a:off x="4466828" y="423959"/>
                  <a:ext cx="3273524" cy="6053726"/>
                  <a:chOff x="3275856" y="356573"/>
                  <a:chExt cx="1548172" cy="6245833"/>
                </a:xfrm>
              </p:grpSpPr>
              <p:grpSp>
                <p:nvGrpSpPr>
                  <p:cNvPr id="21" name="Groupe 20"/>
                  <p:cNvGrpSpPr/>
                  <p:nvPr/>
                </p:nvGrpSpPr>
                <p:grpSpPr>
                  <a:xfrm>
                    <a:off x="3275856" y="356573"/>
                    <a:ext cx="1548172" cy="6243225"/>
                    <a:chOff x="3275856" y="476672"/>
                    <a:chExt cx="1548172" cy="6243225"/>
                  </a:xfrm>
                </p:grpSpPr>
                <p:grpSp>
                  <p:nvGrpSpPr>
                    <p:cNvPr id="20" name="Groupe 19"/>
                    <p:cNvGrpSpPr/>
                    <p:nvPr/>
                  </p:nvGrpSpPr>
                  <p:grpSpPr>
                    <a:xfrm>
                      <a:off x="3275856" y="476672"/>
                      <a:ext cx="1548172" cy="5976665"/>
                      <a:chOff x="3275856" y="476672"/>
                      <a:chExt cx="1548172" cy="5976665"/>
                    </a:xfrm>
                  </p:grpSpPr>
                  <p:grpSp>
                    <p:nvGrpSpPr>
                      <p:cNvPr id="12" name="Groupe 11"/>
                      <p:cNvGrpSpPr/>
                      <p:nvPr/>
                    </p:nvGrpSpPr>
                    <p:grpSpPr>
                      <a:xfrm>
                        <a:off x="3275856" y="476672"/>
                        <a:ext cx="1548172" cy="5976665"/>
                        <a:chOff x="827584" y="489890"/>
                        <a:chExt cx="1656184" cy="5963446"/>
                      </a:xfrm>
                    </p:grpSpPr>
                    <p:grpSp>
                      <p:nvGrpSpPr>
                        <p:cNvPr id="6" name="Groupe 5"/>
                        <p:cNvGrpSpPr/>
                        <p:nvPr/>
                      </p:nvGrpSpPr>
                      <p:grpSpPr>
                        <a:xfrm>
                          <a:off x="827584" y="489890"/>
                          <a:ext cx="1656184" cy="4163246"/>
                          <a:chOff x="3995936" y="605323"/>
                          <a:chExt cx="906859" cy="3343839"/>
                        </a:xfrm>
                      </p:grpSpPr>
                      <p:pic>
                        <p:nvPicPr>
                          <p:cNvPr id="3" name="Image 2" descr="Capture d’écran"/>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3995936" y="605323"/>
                            <a:ext cx="906859" cy="2187130"/>
                          </a:xfrm>
                          <a:prstGeom prst="rect">
                            <a:avLst/>
                          </a:prstGeom>
                          <a:ln w="3175">
                            <a:noFill/>
                          </a:ln>
                        </p:spPr>
                      </p:pic>
                      <p:pic>
                        <p:nvPicPr>
                          <p:cNvPr id="4" name="Image 3" descr="Capture d’écran"/>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995936" y="2792452"/>
                            <a:ext cx="906859" cy="1156710"/>
                          </a:xfrm>
                          <a:prstGeom prst="rect">
                            <a:avLst/>
                          </a:prstGeom>
                          <a:ln w="3175">
                            <a:noFill/>
                          </a:ln>
                        </p:spPr>
                      </p:pic>
                    </p:grpSp>
                    <p:pic>
                      <p:nvPicPr>
                        <p:cNvPr id="8" name="Image 7" descr="Capture d’écran"/>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827584" y="4653136"/>
                          <a:ext cx="1656184" cy="1800200"/>
                        </a:xfrm>
                        <a:prstGeom prst="rect">
                          <a:avLst/>
                        </a:prstGeom>
                        <a:ln w="3175">
                          <a:noFill/>
                        </a:ln>
                      </p:spPr>
                    </p:pic>
                  </p:grpSp>
                  <p:sp>
                    <p:nvSpPr>
                      <p:cNvPr id="14" name="Rectangle 13"/>
                      <p:cNvSpPr/>
                      <p:nvPr/>
                    </p:nvSpPr>
                    <p:spPr>
                      <a:xfrm>
                        <a:off x="3275856" y="476672"/>
                        <a:ext cx="1548172" cy="597666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9" name="Rectangle 18"/>
                    <p:cNvSpPr/>
                    <p:nvPr/>
                  </p:nvSpPr>
                  <p:spPr>
                    <a:xfrm>
                      <a:off x="3275856" y="6442923"/>
                      <a:ext cx="1548172" cy="276974"/>
                    </a:xfrm>
                    <a:prstGeom prst="rect">
                      <a:avLst/>
                    </a:prstGeom>
                    <a:pattFill prst="lgConfetti">
                      <a:fgClr>
                        <a:schemeClr val="tx1"/>
                      </a:fgClr>
                      <a:bgClr>
                        <a:schemeClr val="bg1">
                          <a:lumMod val="8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30" name="Connecteur droit 29"/>
                  <p:cNvCxnSpPr/>
                  <p:nvPr/>
                </p:nvCxnSpPr>
                <p:spPr>
                  <a:xfrm>
                    <a:off x="3275856" y="6333237"/>
                    <a:ext cx="0" cy="26916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Connecteur droit 31"/>
                  <p:cNvCxnSpPr/>
                  <p:nvPr/>
                </p:nvCxnSpPr>
                <p:spPr>
                  <a:xfrm>
                    <a:off x="4824028" y="6322824"/>
                    <a:ext cx="0" cy="26916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032" name="Picture 8" descr="Résultat de recherche d'images pour &quot;fossile moule&quot;"/>
                <p:cNvPicPr>
                  <a:picLocks noChangeAspect="1" noChangeArrowheads="1"/>
                </p:cNvPicPr>
                <p:nvPr/>
              </p:nvPicPr>
              <p:blipFill>
                <a:blip r:embed="rId8" cstate="print">
                  <a:biLevel thresh="75000"/>
                  <a:extLst>
                    <a:ext uri="{BEBA8EAE-BF5A-486C-A8C5-ECC9F3942E4B}">
                      <a14:imgProps xmlns:a14="http://schemas.microsoft.com/office/drawing/2010/main">
                        <a14:imgLayer r:embed="rId9">
                          <a14:imgEffect>
                            <a14:backgroundRemoval t="9375" b="100000" l="1242" r="98758"/>
                          </a14:imgEffect>
                          <a14:imgEffect>
                            <a14:artisticPhotocopy/>
                          </a14:imgEffect>
                          <a14:imgEffect>
                            <a14:sharpenSoften amount="50000"/>
                          </a14:imgEffect>
                          <a14:imgEffect>
                            <a14:saturation sat="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2670683" flipV="1">
                  <a:off x="5401909" y="5412879"/>
                  <a:ext cx="749702" cy="44740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Résultat de recherche d'images pour &quot;fossiles ammonites&quot;"/>
                <p:cNvPicPr>
                  <a:picLocks noChangeAspect="1" noChangeArrowheads="1"/>
                </p:cNvPicPr>
                <p:nvPr/>
              </p:nvPicPr>
              <p:blipFill>
                <a:blip r:embed="rId10" cstate="print">
                  <a:biLevel thresh="50000"/>
                  <a:extLst>
                    <a:ext uri="{BEBA8EAE-BF5A-486C-A8C5-ECC9F3942E4B}">
                      <a14:imgProps xmlns:a14="http://schemas.microsoft.com/office/drawing/2010/main">
                        <a14:imgLayer r:embed="rId11">
                          <a14:imgEffect>
                            <a14:backgroundRemoval t="10000" b="90000" l="10000" r="90000"/>
                          </a14:imgEffect>
                          <a14:imgEffect>
                            <a14:artisticPhotocopy/>
                          </a14:imgEffect>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193296" y="4173170"/>
                  <a:ext cx="731532" cy="73153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www.reserves-naturelles.org/sites/default/files/styles/large900/public/photos/rnn62-fossile_damphiope-oursin.jpg?itok=8CghFvXi"/>
                <p:cNvPicPr>
                  <a:picLocks noChangeAspect="1" noChangeArrowheads="1"/>
                </p:cNvPicPr>
                <p:nvPr/>
              </p:nvPicPr>
              <p:blipFill>
                <a:blip r:embed="rId12" cstate="print">
                  <a:biLevel thresh="75000"/>
                  <a:extLst>
                    <a:ext uri="{BEBA8EAE-BF5A-486C-A8C5-ECC9F3942E4B}">
                      <a14:imgProps xmlns:a14="http://schemas.microsoft.com/office/drawing/2010/main">
                        <a14:imgLayer r:embed="rId13">
                          <a14:imgEffect>
                            <a14:backgroundRemoval t="0" b="100000" l="0" r="100000"/>
                          </a14:imgEffect>
                          <a14:imgEffect>
                            <a14:artisticPhotocopy/>
                          </a14:imgEffect>
                          <a14:imgEffect>
                            <a14:sharpenSoften amount="50000"/>
                          </a14:imgEffect>
                          <a14:imgEffect>
                            <a14:colorTemperature colorTemp="59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0212878">
                  <a:off x="5774735" y="4830681"/>
                  <a:ext cx="557879" cy="54482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6" name="Image 35" descr="Capture d’écran"/>
                <p:cNvPicPr>
                  <a:picLocks noChangeAspect="1"/>
                </p:cNvPicPr>
                <p:nvPr/>
              </p:nvPicPr>
              <p:blipFill>
                <a:blip r:embed="rId14" cstate="print">
                  <a:biLevel thresh="75000"/>
                  <a:extLst>
                    <a:ext uri="{BEBA8EAE-BF5A-486C-A8C5-ECC9F3942E4B}">
                      <a14:imgProps xmlns:a14="http://schemas.microsoft.com/office/drawing/2010/main">
                        <a14:imgLayer r:embed="rId15">
                          <a14:imgEffect>
                            <a14:backgroundRemoval t="10000" b="90000" l="10000" r="90000"/>
                          </a14:imgEffect>
                          <a14:imgEffect>
                            <a14:artisticPhotocopy/>
                          </a14:imgEffect>
                          <a14:imgEffect>
                            <a14:sharpenSoften amount="50000"/>
                          </a14:imgEffect>
                          <a14:imgEffect>
                            <a14:colorTemperature colorTemp="88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rot="910014" flipV="1">
                  <a:off x="4721817" y="3243905"/>
                  <a:ext cx="1783358" cy="1120604"/>
                </a:xfrm>
                <a:prstGeom prst="rect">
                  <a:avLst/>
                </a:prstGeom>
              </p:spPr>
            </p:pic>
            <p:pic>
              <p:nvPicPr>
                <p:cNvPr id="1040" name="Picture 16" descr="http://collections.obs.ujf-grenoble.fr/images/albumpalenseignement/Macroscaphites_sp.jpg"/>
                <p:cNvPicPr>
                  <a:picLocks noChangeAspect="1" noChangeArrowheads="1"/>
                </p:cNvPicPr>
                <p:nvPr/>
              </p:nvPicPr>
              <p:blipFill>
                <a:blip r:embed="rId16" cstate="print">
                  <a:biLevel thresh="50000"/>
                  <a:extLst>
                    <a:ext uri="{BEBA8EAE-BF5A-486C-A8C5-ECC9F3942E4B}">
                      <a14:imgProps xmlns:a14="http://schemas.microsoft.com/office/drawing/2010/main">
                        <a14:imgLayer r:embed="rId17">
                          <a14:imgEffect>
                            <a14:backgroundRemoval t="1523" b="97970" l="2830" r="95283"/>
                          </a14:imgEffect>
                          <a14:imgEffect>
                            <a14:artisticPhotocopy/>
                          </a14:imgEffect>
                          <a14:imgEffect>
                            <a14:sharpenSoften amount="50000"/>
                          </a14:imgEffect>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62856">
                  <a:off x="6579099" y="4647803"/>
                  <a:ext cx="487296" cy="910584"/>
                </a:xfrm>
                <a:prstGeom prst="rect">
                  <a:avLst/>
                </a:prstGeom>
                <a:noFill/>
                <a:extLst>
                  <a:ext uri="{909E8E84-426E-40DD-AFC4-6F175D3DCCD1}">
                    <a14:hiddenFill xmlns:a14="http://schemas.microsoft.com/office/drawing/2010/main">
                      <a:solidFill>
                        <a:srgbClr val="FFFFFF"/>
                      </a:solidFill>
                    </a14:hiddenFill>
                  </a:ext>
                </a:extLst>
              </p:spPr>
            </p:pic>
            <p:pic>
              <p:nvPicPr>
                <p:cNvPr id="22" name="Image 21" descr="Capture d’écran"/>
                <p:cNvPicPr>
                  <a:picLocks noChangeAspect="1"/>
                </p:cNvPicPr>
                <p:nvPr/>
              </p:nvPicPr>
              <p:blipFill>
                <a:blip r:embed="rId18" cstate="print">
                  <a:biLevel thresh="75000"/>
                  <a:extLst>
                    <a:ext uri="{BEBA8EAE-BF5A-486C-A8C5-ECC9F3942E4B}">
                      <a14:imgProps xmlns:a14="http://schemas.microsoft.com/office/drawing/2010/main">
                        <a14:imgLayer r:embed="rId19">
                          <a14:imgEffect>
                            <a14:backgroundRemoval t="0" b="100000" l="0" r="100000"/>
                          </a14:imgEffect>
                          <a14:imgEffect>
                            <a14:artisticPhotocopy/>
                          </a14:imgEffect>
                          <a14:imgEffect>
                            <a14:sharpenSoften amount="50000"/>
                          </a14:imgEffect>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rot="15096281">
                  <a:off x="6029862" y="5636005"/>
                  <a:ext cx="944794" cy="631274"/>
                </a:xfrm>
                <a:prstGeom prst="rect">
                  <a:avLst/>
                </a:prstGeom>
              </p:spPr>
            </p:pic>
            <p:pic>
              <p:nvPicPr>
                <p:cNvPr id="2" name="Picture 2" descr="Résultat de recherche d'images pour &quot;fossiles reptiles&quot;"/>
                <p:cNvPicPr>
                  <a:picLocks noChangeAspect="1" noChangeArrowheads="1"/>
                </p:cNvPicPr>
                <p:nvPr/>
              </p:nvPicPr>
              <p:blipFill>
                <a:blip r:embed="rId20">
                  <a:biLevel thresh="75000"/>
                  <a:extLst>
                    <a:ext uri="{BEBA8EAE-BF5A-486C-A8C5-ECC9F3942E4B}">
                      <a14:imgProps xmlns:a14="http://schemas.microsoft.com/office/drawing/2010/main">
                        <a14:imgLayer r:embed="rId21">
                          <a14:imgEffect>
                            <a14:backgroundRemoval t="0" b="99225" l="0" r="100000"/>
                          </a14:imgEffect>
                          <a14:imgEffect>
                            <a14:artisticPhotocopy/>
                          </a14:imgEffect>
                          <a14:imgEffect>
                            <a14:sharpenSoften amount="50000"/>
                          </a14:imgEffect>
                          <a14:imgEffect>
                            <a14:colorTemperature colorTemp="72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6103395" y="2507969"/>
                  <a:ext cx="1421521" cy="1574046"/>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1034" name="Picture 10" descr="Résultat de recherche d'images pour &quot;squelette fossiles&quot;"/>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0" b="100000" l="0" r="99788"/>
                          </a14:imgEffect>
                          <a14:imgEffect>
                            <a14:artisticPhotocopy/>
                          </a14:imgEffect>
                          <a14:imgEffect>
                            <a14:sharpenSoften amount="50000"/>
                          </a14:imgEffect>
                          <a14:imgEffect>
                            <a14:saturation sat="66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369250">
                  <a:off x="4927907" y="1616812"/>
                  <a:ext cx="1896018" cy="1929801"/>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grpSp>
          <p:sp>
            <p:nvSpPr>
              <p:cNvPr id="5" name="ZoneTexte 4"/>
              <p:cNvSpPr txBox="1"/>
              <p:nvPr/>
            </p:nvSpPr>
            <p:spPr>
              <a:xfrm>
                <a:off x="1323323" y="2556628"/>
                <a:ext cx="3312368" cy="1477328"/>
              </a:xfrm>
              <a:prstGeom prst="rect">
                <a:avLst/>
              </a:prstGeom>
              <a:noFill/>
              <a:ln w="3175">
                <a:noFill/>
              </a:ln>
            </p:spPr>
            <p:txBody>
              <a:bodyPr wrap="square" rtlCol="0">
                <a:spAutoFit/>
              </a:bodyPr>
              <a:lstStyle/>
              <a:p>
                <a:pPr algn="ctr"/>
                <a:r>
                  <a:rPr lang="fr-FR" b="1" dirty="0"/>
                  <a:t>caractères immuables des espèces remis en cause par</a:t>
                </a:r>
              </a:p>
              <a:p>
                <a:pPr algn="ctr"/>
                <a:r>
                  <a:rPr lang="fr-FR" b="1" dirty="0"/>
                  <a:t> les géologues</a:t>
                </a:r>
              </a:p>
              <a:p>
                <a:pPr algn="ctr"/>
                <a:endParaRPr lang="fr-FR" b="1" dirty="0"/>
              </a:p>
              <a:p>
                <a:pPr algn="ctr"/>
                <a:r>
                  <a:rPr lang="fr-FR" b="1" dirty="0">
                    <a:sym typeface="Symbol"/>
                  </a:rPr>
                  <a:t> notions de temps géologiques</a:t>
                </a:r>
                <a:endParaRPr lang="fr-FR" b="1" dirty="0"/>
              </a:p>
            </p:txBody>
          </p:sp>
          <p:cxnSp>
            <p:nvCxnSpPr>
              <p:cNvPr id="11" name="Connecteur droit avec flèche 10"/>
              <p:cNvCxnSpPr/>
              <p:nvPr/>
            </p:nvCxnSpPr>
            <p:spPr>
              <a:xfrm>
                <a:off x="4041507" y="6212829"/>
                <a:ext cx="598429" cy="0"/>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ZoneTexte 12"/>
              <p:cNvSpPr txBox="1"/>
              <p:nvPr/>
            </p:nvSpPr>
            <p:spPr>
              <a:xfrm>
                <a:off x="1971395" y="5996951"/>
                <a:ext cx="2016224" cy="369332"/>
              </a:xfrm>
              <a:prstGeom prst="rect">
                <a:avLst/>
              </a:prstGeom>
              <a:noFill/>
            </p:spPr>
            <p:txBody>
              <a:bodyPr wrap="square" rtlCol="0">
                <a:spAutoFit/>
              </a:bodyPr>
              <a:lstStyle/>
              <a:p>
                <a:r>
                  <a:rPr lang="fr-FR" b="1" i="1" dirty="0">
                    <a:solidFill>
                      <a:srgbClr val="FF0000"/>
                    </a:solidFill>
                  </a:rPr>
                  <a:t>couches anciennes</a:t>
                </a:r>
              </a:p>
            </p:txBody>
          </p:sp>
          <p:cxnSp>
            <p:nvCxnSpPr>
              <p:cNvPr id="35" name="Connecteur droit avec flèche 34"/>
              <p:cNvCxnSpPr/>
              <p:nvPr/>
            </p:nvCxnSpPr>
            <p:spPr>
              <a:xfrm>
                <a:off x="4041507" y="694862"/>
                <a:ext cx="598429" cy="0"/>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7" name="ZoneTexte 36"/>
              <p:cNvSpPr txBox="1"/>
              <p:nvPr/>
            </p:nvSpPr>
            <p:spPr>
              <a:xfrm>
                <a:off x="1971395" y="510196"/>
                <a:ext cx="2016224" cy="369332"/>
              </a:xfrm>
              <a:prstGeom prst="rect">
                <a:avLst/>
              </a:prstGeom>
              <a:noFill/>
            </p:spPr>
            <p:txBody>
              <a:bodyPr wrap="square" rtlCol="0">
                <a:spAutoFit/>
              </a:bodyPr>
              <a:lstStyle/>
              <a:p>
                <a:r>
                  <a:rPr lang="fr-FR" b="1" i="1" dirty="0">
                    <a:solidFill>
                      <a:srgbClr val="FF0000"/>
                    </a:solidFill>
                  </a:rPr>
                  <a:t>couches récentes</a:t>
                </a:r>
              </a:p>
            </p:txBody>
          </p:sp>
        </p:grpSp>
        <p:sp>
          <p:nvSpPr>
            <p:cNvPr id="24" name="ZoneTexte 23"/>
            <p:cNvSpPr txBox="1"/>
            <p:nvPr/>
          </p:nvSpPr>
          <p:spPr>
            <a:xfrm>
              <a:off x="6948264" y="5791085"/>
              <a:ext cx="1008112" cy="646331"/>
            </a:xfrm>
            <a:prstGeom prst="rect">
              <a:avLst/>
            </a:prstGeom>
            <a:noFill/>
          </p:spPr>
          <p:txBody>
            <a:bodyPr wrap="square" rtlCol="0">
              <a:spAutoFit/>
            </a:bodyPr>
            <a:lstStyle/>
            <a:p>
              <a:pPr algn="ctr"/>
              <a:r>
                <a:rPr lang="fr-FR" b="1" dirty="0"/>
                <a:t>espèces simples</a:t>
              </a:r>
            </a:p>
          </p:txBody>
        </p:sp>
        <p:sp>
          <p:nvSpPr>
            <p:cNvPr id="48" name="ZoneTexte 47"/>
            <p:cNvSpPr txBox="1"/>
            <p:nvPr/>
          </p:nvSpPr>
          <p:spPr>
            <a:xfrm>
              <a:off x="7308304" y="386480"/>
              <a:ext cx="1296144" cy="646331"/>
            </a:xfrm>
            <a:prstGeom prst="rect">
              <a:avLst/>
            </a:prstGeom>
            <a:noFill/>
          </p:spPr>
          <p:txBody>
            <a:bodyPr wrap="square" rtlCol="0">
              <a:spAutoFit/>
            </a:bodyPr>
            <a:lstStyle/>
            <a:p>
              <a:pPr algn="ctr"/>
              <a:r>
                <a:rPr lang="fr-FR" b="1" dirty="0"/>
                <a:t>Espèces</a:t>
              </a:r>
            </a:p>
            <a:p>
              <a:pPr algn="ctr"/>
              <a:r>
                <a:rPr lang="fr-FR" b="1" dirty="0"/>
                <a:t>complexes</a:t>
              </a:r>
            </a:p>
          </p:txBody>
        </p:sp>
        <p:grpSp>
          <p:nvGrpSpPr>
            <p:cNvPr id="41" name="Groupe 40"/>
            <p:cNvGrpSpPr/>
            <p:nvPr/>
          </p:nvGrpSpPr>
          <p:grpSpPr>
            <a:xfrm>
              <a:off x="7452320" y="4249179"/>
              <a:ext cx="0" cy="1541906"/>
              <a:chOff x="7452320" y="4249179"/>
              <a:chExt cx="0" cy="1541906"/>
            </a:xfrm>
          </p:grpSpPr>
          <p:cxnSp>
            <p:nvCxnSpPr>
              <p:cNvPr id="28" name="Connecteur droit avec flèche 27"/>
              <p:cNvCxnSpPr/>
              <p:nvPr/>
            </p:nvCxnSpPr>
            <p:spPr>
              <a:xfrm flipV="1">
                <a:off x="7452320" y="4249179"/>
                <a:ext cx="0" cy="555306"/>
              </a:xfrm>
              <a:prstGeom prst="straightConnector1">
                <a:avLst/>
              </a:prstGeom>
              <a:ln w="1905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9" name="Connecteur droit 38"/>
              <p:cNvCxnSpPr>
                <a:endCxn id="24" idx="0"/>
              </p:cNvCxnSpPr>
              <p:nvPr/>
            </p:nvCxnSpPr>
            <p:spPr>
              <a:xfrm>
                <a:off x="7452320" y="4847649"/>
                <a:ext cx="0" cy="9434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0" name="ZoneTexte 39"/>
            <p:cNvSpPr txBox="1"/>
            <p:nvPr/>
          </p:nvSpPr>
          <p:spPr>
            <a:xfrm>
              <a:off x="6732240" y="3879847"/>
              <a:ext cx="1440160" cy="338554"/>
            </a:xfrm>
            <a:prstGeom prst="rect">
              <a:avLst/>
            </a:prstGeom>
            <a:noFill/>
          </p:spPr>
          <p:txBody>
            <a:bodyPr wrap="square" rtlCol="0">
              <a:spAutoFit/>
            </a:bodyPr>
            <a:lstStyle/>
            <a:p>
              <a:pPr algn="ctr"/>
              <a:r>
                <a:rPr lang="fr-FR" sz="1600" b="1" dirty="0">
                  <a:solidFill>
                    <a:srgbClr val="FF0000"/>
                  </a:solidFill>
                </a:rPr>
                <a:t>disparition</a:t>
              </a:r>
            </a:p>
          </p:txBody>
        </p:sp>
        <p:grpSp>
          <p:nvGrpSpPr>
            <p:cNvPr id="50" name="Groupe 49"/>
            <p:cNvGrpSpPr/>
            <p:nvPr/>
          </p:nvGrpSpPr>
          <p:grpSpPr>
            <a:xfrm>
              <a:off x="7956376" y="1095218"/>
              <a:ext cx="0" cy="1819610"/>
              <a:chOff x="7452320" y="4249179"/>
              <a:chExt cx="0" cy="1819610"/>
            </a:xfrm>
          </p:grpSpPr>
          <p:cxnSp>
            <p:nvCxnSpPr>
              <p:cNvPr id="51" name="Connecteur droit avec flèche 50"/>
              <p:cNvCxnSpPr/>
              <p:nvPr/>
            </p:nvCxnSpPr>
            <p:spPr>
              <a:xfrm flipV="1">
                <a:off x="7452320" y="4249179"/>
                <a:ext cx="0" cy="876174"/>
              </a:xfrm>
              <a:prstGeom prst="straightConnector1">
                <a:avLst/>
              </a:prstGeom>
              <a:ln w="1905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52" name="Connecteur droit 51"/>
              <p:cNvCxnSpPr/>
              <p:nvPr/>
            </p:nvCxnSpPr>
            <p:spPr>
              <a:xfrm>
                <a:off x="7452320" y="5125353"/>
                <a:ext cx="0" cy="9434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3" name="ZoneTexte 52"/>
            <p:cNvSpPr txBox="1"/>
            <p:nvPr/>
          </p:nvSpPr>
          <p:spPr>
            <a:xfrm>
              <a:off x="7236296" y="2914828"/>
              <a:ext cx="1440160" cy="338554"/>
            </a:xfrm>
            <a:prstGeom prst="rect">
              <a:avLst/>
            </a:prstGeom>
            <a:noFill/>
          </p:spPr>
          <p:txBody>
            <a:bodyPr wrap="square" rtlCol="0">
              <a:spAutoFit/>
            </a:bodyPr>
            <a:lstStyle/>
            <a:p>
              <a:pPr algn="ctr"/>
              <a:r>
                <a:rPr lang="fr-FR" sz="1600" b="1" dirty="0">
                  <a:solidFill>
                    <a:srgbClr val="FF0000"/>
                  </a:solidFill>
                </a:rPr>
                <a:t>apparition</a:t>
              </a:r>
            </a:p>
          </p:txBody>
        </p:sp>
      </p:grpSp>
      <p:pic>
        <p:nvPicPr>
          <p:cNvPr id="7" name="Image 6" descr="Capture d’écran"/>
          <p:cNvPicPr>
            <a:picLocks noChangeAspect="1"/>
          </p:cNvPicPr>
          <p:nvPr/>
        </p:nvPicPr>
        <p:blipFill>
          <a:blip r:embed="rId24" cstate="print">
            <a:biLevel thresh="50000"/>
            <a:extLst>
              <a:ext uri="{BEBA8EAE-BF5A-486C-A8C5-ECC9F3942E4B}">
                <a14:imgProps xmlns:a14="http://schemas.microsoft.com/office/drawing/2010/main">
                  <a14:imgLayer r:embed="rId25">
                    <a14:imgEffect>
                      <a14:backgroundRemoval t="566" b="100000" l="0" r="97870"/>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rot="1164351">
            <a:off x="5290745" y="1256168"/>
            <a:ext cx="540649" cy="504940"/>
          </a:xfrm>
          <a:prstGeom prst="rect">
            <a:avLst/>
          </a:prstGeom>
        </p:spPr>
      </p:pic>
    </p:spTree>
    <p:extLst>
      <p:ext uri="{BB962C8B-B14F-4D97-AF65-F5344CB8AC3E}">
        <p14:creationId xmlns:p14="http://schemas.microsoft.com/office/powerpoint/2010/main" val="705714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83568" y="3013502"/>
            <a:ext cx="7488832" cy="830997"/>
          </a:xfrm>
          <a:prstGeom prst="rect">
            <a:avLst/>
          </a:prstGeom>
          <a:noFill/>
        </p:spPr>
        <p:txBody>
          <a:bodyPr wrap="square" rtlCol="0">
            <a:spAutoFit/>
          </a:bodyPr>
          <a:lstStyle/>
          <a:p>
            <a:pPr algn="ctr"/>
            <a:r>
              <a:rPr lang="fr-FR" sz="2400" b="1" dirty="0" smtClean="0">
                <a:solidFill>
                  <a:srgbClr val="FF0000"/>
                </a:solidFill>
              </a:rPr>
              <a:t>3.1</a:t>
            </a:r>
            <a:r>
              <a:rPr lang="fr-FR" sz="2400" b="1" dirty="0" smtClean="0"/>
              <a:t> </a:t>
            </a:r>
            <a:r>
              <a:rPr lang="fr-FR" sz="2400" b="1" dirty="0" smtClean="0">
                <a:solidFill>
                  <a:srgbClr val="FF0000"/>
                </a:solidFill>
              </a:rPr>
              <a:t>Lamarck: transformation </a:t>
            </a:r>
            <a:r>
              <a:rPr lang="fr-FR" sz="2400" b="1" dirty="0">
                <a:solidFill>
                  <a:srgbClr val="FF0000"/>
                </a:solidFill>
              </a:rPr>
              <a:t>du caractère </a:t>
            </a:r>
            <a:r>
              <a:rPr lang="fr-FR" sz="2400" b="1" dirty="0" smtClean="0">
                <a:solidFill>
                  <a:srgbClr val="FF0000"/>
                </a:solidFill>
              </a:rPr>
              <a:t>héréditaire?</a:t>
            </a:r>
            <a:endParaRPr lang="fr-FR" sz="2400" b="1" dirty="0">
              <a:solidFill>
                <a:srgbClr val="FF0000"/>
              </a:solidFill>
            </a:endParaRPr>
          </a:p>
          <a:p>
            <a:pPr algn="ctr"/>
            <a:endParaRPr lang="fr-FR" sz="2400" b="1" dirty="0">
              <a:solidFill>
                <a:srgbClr val="FF0000"/>
              </a:solidFill>
            </a:endParaRPr>
          </a:p>
        </p:txBody>
      </p:sp>
    </p:spTree>
    <p:extLst>
      <p:ext uri="{BB962C8B-B14F-4D97-AF65-F5344CB8AC3E}">
        <p14:creationId xmlns:p14="http://schemas.microsoft.com/office/powerpoint/2010/main" val="33041210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e 12"/>
          <p:cNvGrpSpPr/>
          <p:nvPr/>
        </p:nvGrpSpPr>
        <p:grpSpPr>
          <a:xfrm>
            <a:off x="589051" y="987718"/>
            <a:ext cx="7965898" cy="4882565"/>
            <a:chOff x="589051" y="987718"/>
            <a:chExt cx="7965898" cy="4882565"/>
          </a:xfrm>
        </p:grpSpPr>
        <p:grpSp>
          <p:nvGrpSpPr>
            <p:cNvPr id="12" name="Groupe 11"/>
            <p:cNvGrpSpPr/>
            <p:nvPr/>
          </p:nvGrpSpPr>
          <p:grpSpPr>
            <a:xfrm>
              <a:off x="3514389" y="987718"/>
              <a:ext cx="5040560" cy="4882565"/>
              <a:chOff x="3514389" y="850691"/>
              <a:chExt cx="5040560" cy="4882565"/>
            </a:xfrm>
          </p:grpSpPr>
          <p:grpSp>
            <p:nvGrpSpPr>
              <p:cNvPr id="5" name="Groupe 4"/>
              <p:cNvGrpSpPr/>
              <p:nvPr/>
            </p:nvGrpSpPr>
            <p:grpSpPr>
              <a:xfrm>
                <a:off x="3973427" y="850691"/>
                <a:ext cx="4190963" cy="2746280"/>
                <a:chOff x="3233725" y="-1491965"/>
                <a:chExt cx="5329088" cy="3378322"/>
              </a:xfrm>
            </p:grpSpPr>
            <p:pic>
              <p:nvPicPr>
                <p:cNvPr id="6" name="Picture 2" descr="An external file that holds a picture, illustration, etc.&#10;Object name is 1471-2148-11-115-1.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5900"/>
                          </a14:imgEffect>
                          <a14:imgEffect>
                            <a14:brightnessContrast bright="8000" contrast="29000"/>
                          </a14:imgEffect>
                        </a14:imgLayer>
                      </a14:imgProps>
                    </a:ext>
                    <a:ext uri="{28A0092B-C50C-407E-A947-70E740481C1C}">
                      <a14:useLocalDpi xmlns:a14="http://schemas.microsoft.com/office/drawing/2010/main" val="0"/>
                    </a:ext>
                  </a:extLst>
                </a:blip>
                <a:srcRect/>
                <a:stretch>
                  <a:fillRect/>
                </a:stretch>
              </p:blipFill>
              <p:spPr bwMode="auto">
                <a:xfrm>
                  <a:off x="3233725" y="-1232641"/>
                  <a:ext cx="5242013" cy="3118998"/>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7" name="ZoneTexte 6"/>
                <p:cNvSpPr txBox="1"/>
                <p:nvPr/>
              </p:nvSpPr>
              <p:spPr>
                <a:xfrm>
                  <a:off x="4530365" y="-1491965"/>
                  <a:ext cx="4032448" cy="257002"/>
                </a:xfrm>
                <a:prstGeom prst="rect">
                  <a:avLst/>
                </a:prstGeom>
                <a:noFill/>
              </p:spPr>
              <p:txBody>
                <a:bodyPr wrap="square" rtlCol="0">
                  <a:spAutoFit/>
                </a:bodyPr>
                <a:lstStyle/>
                <a:p>
                  <a:pPr algn="r"/>
                  <a:r>
                    <a:rPr lang="fr-FR" sz="900" dirty="0"/>
                    <a:t>Monnet C., De </a:t>
                  </a:r>
                  <a:r>
                    <a:rPr lang="fr-FR" sz="900" dirty="0" err="1"/>
                    <a:t>Baets</a:t>
                  </a:r>
                  <a:r>
                    <a:rPr lang="fr-FR" sz="900" dirty="0"/>
                    <a:t> K., and  </a:t>
                  </a:r>
                  <a:r>
                    <a:rPr lang="fr-FR" sz="900" dirty="0" err="1"/>
                    <a:t>Klug</a:t>
                  </a:r>
                  <a:r>
                    <a:rPr lang="fr-FR" sz="900" dirty="0"/>
                    <a:t> C. BMC </a:t>
                  </a:r>
                  <a:r>
                    <a:rPr lang="fr-FR" sz="900" dirty="0" err="1"/>
                    <a:t>Evol</a:t>
                  </a:r>
                  <a:r>
                    <a:rPr lang="fr-FR" sz="900" dirty="0"/>
                    <a:t> </a:t>
                  </a:r>
                  <a:r>
                    <a:rPr lang="fr-FR" sz="900" dirty="0" err="1"/>
                    <a:t>Biol</a:t>
                  </a:r>
                  <a:r>
                    <a:rPr lang="fr-FR" sz="900" dirty="0"/>
                    <a:t>. 2011; 11: 115</a:t>
                  </a:r>
                </a:p>
              </p:txBody>
            </p:sp>
          </p:grpSp>
          <p:sp>
            <p:nvSpPr>
              <p:cNvPr id="8" name="ZoneTexte 7"/>
              <p:cNvSpPr txBox="1"/>
              <p:nvPr/>
            </p:nvSpPr>
            <p:spPr>
              <a:xfrm>
                <a:off x="3514389" y="3978930"/>
                <a:ext cx="5040560" cy="1754326"/>
              </a:xfrm>
              <a:prstGeom prst="rect">
                <a:avLst/>
              </a:prstGeom>
              <a:noFill/>
            </p:spPr>
            <p:txBody>
              <a:bodyPr wrap="square" rtlCol="0">
                <a:spAutoFit/>
              </a:bodyPr>
              <a:lstStyle/>
              <a:p>
                <a:pPr marL="342900" indent="-342900">
                  <a:buAutoNum type="arabicPeriod"/>
                </a:pPr>
                <a:r>
                  <a:rPr lang="fr-FR" b="1" dirty="0" smtClean="0"/>
                  <a:t>les </a:t>
                </a:r>
                <a:r>
                  <a:rPr lang="fr-FR" b="1" dirty="0"/>
                  <a:t>caractères héréditaires </a:t>
                </a:r>
                <a:r>
                  <a:rPr lang="fr-FR" b="1" dirty="0" smtClean="0"/>
                  <a:t>peuvent se modifier</a:t>
                </a:r>
              </a:p>
              <a:p>
                <a:pPr marL="342900" indent="-342900">
                  <a:buAutoNum type="arabicPeriod"/>
                </a:pPr>
                <a:endParaRPr lang="fr-FR" b="1" dirty="0" smtClean="0"/>
              </a:p>
              <a:p>
                <a:pPr marL="342900" indent="-342900">
                  <a:buAutoNum type="arabicPeriod"/>
                </a:pPr>
                <a:r>
                  <a:rPr lang="fr-FR" b="1" dirty="0" smtClean="0"/>
                  <a:t>Une espèce peut </a:t>
                </a:r>
                <a:r>
                  <a:rPr lang="fr-FR" b="1" dirty="0" smtClean="0">
                    <a:solidFill>
                      <a:srgbClr val="FF0000"/>
                    </a:solidFill>
                  </a:rPr>
                  <a:t>se transformer </a:t>
                </a:r>
                <a:r>
                  <a:rPr lang="fr-FR" b="1" dirty="0" smtClean="0"/>
                  <a:t>en une autre</a:t>
                </a:r>
                <a:endParaRPr lang="fr-FR" b="1" dirty="0"/>
              </a:p>
              <a:p>
                <a:pPr marL="342900" indent="-342900">
                  <a:buAutoNum type="arabicPeriod"/>
                </a:pPr>
                <a:endParaRPr lang="fr-FR" b="1" dirty="0" smtClean="0"/>
              </a:p>
              <a:p>
                <a:pPr marL="342900" indent="-342900">
                  <a:buAutoNum type="arabicPeriod"/>
                </a:pPr>
                <a:r>
                  <a:rPr lang="fr-FR" b="1" dirty="0"/>
                  <a:t>Il peut y </a:t>
                </a:r>
                <a:r>
                  <a:rPr lang="fr-FR" b="1" dirty="0" smtClean="0"/>
                  <a:t>avoir une évolution du vivant qui se complexifie au cours du temps</a:t>
                </a:r>
                <a:endParaRPr lang="fr-FR" b="1" dirty="0"/>
              </a:p>
            </p:txBody>
          </p:sp>
        </p:grpSp>
        <p:grpSp>
          <p:nvGrpSpPr>
            <p:cNvPr id="11" name="Groupe 10"/>
            <p:cNvGrpSpPr/>
            <p:nvPr/>
          </p:nvGrpSpPr>
          <p:grpSpPr>
            <a:xfrm>
              <a:off x="589051" y="1556792"/>
              <a:ext cx="2160240" cy="3474088"/>
              <a:chOff x="589051" y="1214812"/>
              <a:chExt cx="2160240" cy="3474088"/>
            </a:xfrm>
          </p:grpSpPr>
          <p:pic>
            <p:nvPicPr>
              <p:cNvPr id="3" name="Picture 2" descr="https://upload.wikimedia.org/wikipedia/commons/thumb/a/a5/Jean-Baptiste_de_Lamarck.jpg/220px-Jean-Baptiste_de_Lamarck.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89051" y="1214812"/>
                <a:ext cx="2160240" cy="2574229"/>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10" name="ZoneTexte 9"/>
              <p:cNvSpPr txBox="1"/>
              <p:nvPr/>
            </p:nvSpPr>
            <p:spPr>
              <a:xfrm>
                <a:off x="589051" y="3796348"/>
                <a:ext cx="2160240" cy="892552"/>
              </a:xfrm>
              <a:prstGeom prst="rect">
                <a:avLst/>
              </a:prstGeom>
              <a:noFill/>
              <a:ln>
                <a:solidFill>
                  <a:schemeClr val="tx1"/>
                </a:solidFill>
              </a:ln>
            </p:spPr>
            <p:txBody>
              <a:bodyPr wrap="square" rtlCol="0">
                <a:spAutoFit/>
              </a:bodyPr>
              <a:lstStyle/>
              <a:p>
                <a:pPr algn="ctr"/>
                <a:r>
                  <a:rPr lang="fr-FR" b="1" dirty="0"/>
                  <a:t>Jean-Baptiste</a:t>
                </a:r>
                <a:r>
                  <a:rPr lang="fr-FR" sz="2000" b="1" dirty="0"/>
                  <a:t> </a:t>
                </a:r>
                <a:r>
                  <a:rPr lang="fr-FR" b="1" dirty="0"/>
                  <a:t>de</a:t>
                </a:r>
                <a:r>
                  <a:rPr lang="fr-FR" sz="2000" b="1" dirty="0"/>
                  <a:t> </a:t>
                </a:r>
                <a:r>
                  <a:rPr lang="fr-FR" b="1" dirty="0"/>
                  <a:t>Lamarck</a:t>
                </a:r>
              </a:p>
              <a:p>
                <a:pPr algn="ctr"/>
                <a:r>
                  <a:rPr lang="fr-FR" sz="1200" dirty="0" smtClean="0"/>
                  <a:t>1744-1829</a:t>
                </a:r>
                <a:endParaRPr lang="fr-FR" sz="1200" dirty="0"/>
              </a:p>
            </p:txBody>
          </p:sp>
        </p:grpSp>
      </p:grpSp>
    </p:spTree>
    <p:extLst>
      <p:ext uri="{BB962C8B-B14F-4D97-AF65-F5344CB8AC3E}">
        <p14:creationId xmlns:p14="http://schemas.microsoft.com/office/powerpoint/2010/main" val="313121821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svtice-hatier.fr/ressources/57971cf02191f8.42952191/MA_c10_enq5_s13bis_H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6440" y="1485092"/>
            <a:ext cx="6951121" cy="360009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1187623" y="5280819"/>
            <a:ext cx="6768751" cy="1323439"/>
          </a:xfrm>
          <a:prstGeom prst="rect">
            <a:avLst/>
          </a:prstGeom>
          <a:solidFill>
            <a:schemeClr val="bg1"/>
          </a:solidFill>
        </p:spPr>
        <p:txBody>
          <a:bodyPr wrap="square" rtlCol="0">
            <a:spAutoFit/>
          </a:bodyPr>
          <a:lstStyle/>
          <a:p>
            <a:pPr algn="just"/>
            <a:r>
              <a:rPr lang="fr-FR" sz="1600" dirty="0" smtClean="0"/>
              <a:t>Au </a:t>
            </a:r>
            <a:r>
              <a:rPr lang="fr-FR" sz="1600" dirty="0"/>
              <a:t>cours de sa </a:t>
            </a:r>
            <a:r>
              <a:rPr lang="fr-FR" sz="1600" dirty="0" smtClean="0"/>
              <a:t>vie, les </a:t>
            </a:r>
            <a:r>
              <a:rPr lang="fr-FR" sz="1600" dirty="0"/>
              <a:t>organes </a:t>
            </a:r>
            <a:r>
              <a:rPr lang="fr-FR" sz="1600" dirty="0" smtClean="0"/>
              <a:t>d’un animal subissent une </a:t>
            </a:r>
            <a:r>
              <a:rPr lang="fr-FR" sz="1600" dirty="0" smtClean="0">
                <a:solidFill>
                  <a:srgbClr val="FF0000"/>
                </a:solidFill>
              </a:rPr>
              <a:t>transformation</a:t>
            </a:r>
            <a:r>
              <a:rPr lang="fr-FR" sz="1600" dirty="0" smtClean="0"/>
              <a:t> qui favorise son adaptation à l’environnement. </a:t>
            </a:r>
            <a:r>
              <a:rPr lang="fr-FR" sz="1600" dirty="0" smtClean="0">
                <a:sym typeface="Wingdings 3"/>
              </a:rPr>
              <a:t>Ces </a:t>
            </a:r>
            <a:r>
              <a:rPr lang="fr-FR" sz="1600" dirty="0">
                <a:sym typeface="Wingdings 3"/>
              </a:rPr>
              <a:t>modifications </a:t>
            </a:r>
            <a:r>
              <a:rPr lang="fr-FR" sz="1600" dirty="0" smtClean="0">
                <a:sym typeface="Wingdings 3"/>
              </a:rPr>
              <a:t>peuvent </a:t>
            </a:r>
            <a:r>
              <a:rPr lang="fr-FR" sz="1600" dirty="0">
                <a:sym typeface="Wingdings 3"/>
              </a:rPr>
              <a:t>se transmettent aux descendants; </a:t>
            </a:r>
            <a:r>
              <a:rPr lang="fr-FR" sz="1600" dirty="0" smtClean="0">
                <a:sym typeface="Wingdings 3"/>
              </a:rPr>
              <a:t>elles sont graduelles (donc invisibles…) et permettent </a:t>
            </a:r>
            <a:r>
              <a:rPr lang="fr-FR" sz="1600" dirty="0">
                <a:sym typeface="Wingdings 3"/>
              </a:rPr>
              <a:t>une </a:t>
            </a:r>
            <a:r>
              <a:rPr lang="fr-FR" sz="1600" dirty="0">
                <a:solidFill>
                  <a:srgbClr val="FF0000"/>
                </a:solidFill>
                <a:sym typeface="Wingdings 3"/>
              </a:rPr>
              <a:t>évolution </a:t>
            </a:r>
            <a:r>
              <a:rPr lang="fr-FR" sz="1600" dirty="0">
                <a:sym typeface="Wingdings 3"/>
              </a:rPr>
              <a:t>des </a:t>
            </a:r>
            <a:r>
              <a:rPr lang="fr-FR" sz="1600" dirty="0" smtClean="0">
                <a:sym typeface="Wingdings 3"/>
              </a:rPr>
              <a:t>espèces et une </a:t>
            </a:r>
            <a:r>
              <a:rPr lang="fr-FR" sz="1600" dirty="0" smtClean="0">
                <a:solidFill>
                  <a:srgbClr val="FF0000"/>
                </a:solidFill>
                <a:sym typeface="Wingdings 3"/>
              </a:rPr>
              <a:t>complexification</a:t>
            </a:r>
            <a:r>
              <a:rPr lang="fr-FR" sz="1600" dirty="0" smtClean="0">
                <a:sym typeface="Wingdings 3"/>
              </a:rPr>
              <a:t> du vivant au cours du temps.</a:t>
            </a:r>
            <a:endParaRPr lang="fr-FR" sz="1600" dirty="0"/>
          </a:p>
        </p:txBody>
      </p:sp>
      <p:sp>
        <p:nvSpPr>
          <p:cNvPr id="14" name="ZoneTexte 13"/>
          <p:cNvSpPr txBox="1"/>
          <p:nvPr/>
        </p:nvSpPr>
        <p:spPr>
          <a:xfrm>
            <a:off x="2663788" y="404664"/>
            <a:ext cx="3816424" cy="984885"/>
          </a:xfrm>
          <a:prstGeom prst="rect">
            <a:avLst/>
          </a:prstGeom>
          <a:noFill/>
          <a:ln w="3175">
            <a:noFill/>
          </a:ln>
        </p:spPr>
        <p:txBody>
          <a:bodyPr wrap="square" rtlCol="0">
            <a:spAutoFit/>
          </a:bodyPr>
          <a:lstStyle/>
          <a:p>
            <a:pPr algn="ctr"/>
            <a:r>
              <a:rPr lang="fr-FR" sz="2400" b="1" dirty="0"/>
              <a:t>théorie </a:t>
            </a:r>
            <a:r>
              <a:rPr lang="fr-FR" sz="2400" b="1" dirty="0" smtClean="0"/>
              <a:t>du </a:t>
            </a:r>
            <a:r>
              <a:rPr lang="fr-FR" sz="2400" b="1" dirty="0">
                <a:solidFill>
                  <a:srgbClr val="FF0000"/>
                </a:solidFill>
              </a:rPr>
              <a:t>transformisme</a:t>
            </a:r>
          </a:p>
          <a:p>
            <a:pPr algn="ctr"/>
            <a:endParaRPr lang="fr-FR" sz="900" b="1" dirty="0">
              <a:solidFill>
                <a:srgbClr val="FF0000"/>
              </a:solidFill>
            </a:endParaRPr>
          </a:p>
          <a:p>
            <a:pPr algn="ctr"/>
            <a:r>
              <a:rPr lang="fr-FR" dirty="0"/>
              <a:t>(1</a:t>
            </a:r>
            <a:r>
              <a:rPr lang="fr-FR" baseline="30000" dirty="0"/>
              <a:t>ère</a:t>
            </a:r>
            <a:r>
              <a:rPr lang="fr-FR" dirty="0"/>
              <a:t> </a:t>
            </a:r>
            <a:r>
              <a:rPr lang="fr-FR" dirty="0" smtClean="0"/>
              <a:t>théorie de l’évolution…)</a:t>
            </a:r>
            <a:endParaRPr lang="fr-FR" dirty="0"/>
          </a:p>
          <a:p>
            <a:pPr algn="ctr"/>
            <a:endParaRPr lang="fr-FR" sz="500" b="1" dirty="0">
              <a:solidFill>
                <a:srgbClr val="FF0000"/>
              </a:solidFill>
            </a:endParaRPr>
          </a:p>
          <a:p>
            <a:pPr algn="ctr"/>
            <a:endParaRPr lang="fr-FR" sz="100" dirty="0">
              <a:solidFill>
                <a:srgbClr val="FF0000"/>
              </a:solidFill>
            </a:endParaRPr>
          </a:p>
          <a:p>
            <a:pPr algn="ctr"/>
            <a:endParaRPr lang="fr-FR" sz="100" b="1" dirty="0"/>
          </a:p>
        </p:txBody>
      </p:sp>
      <p:grpSp>
        <p:nvGrpSpPr>
          <p:cNvPr id="28" name="Groupe 27"/>
          <p:cNvGrpSpPr/>
          <p:nvPr/>
        </p:nvGrpSpPr>
        <p:grpSpPr>
          <a:xfrm>
            <a:off x="755576" y="571306"/>
            <a:ext cx="7623120" cy="5954038"/>
            <a:chOff x="971600" y="548680"/>
            <a:chExt cx="6984776" cy="5616624"/>
          </a:xfrm>
        </p:grpSpPr>
        <p:cxnSp>
          <p:nvCxnSpPr>
            <p:cNvPr id="11" name="Connecteur droit 10"/>
            <p:cNvCxnSpPr/>
            <p:nvPr/>
          </p:nvCxnSpPr>
          <p:spPr>
            <a:xfrm>
              <a:off x="971600" y="548680"/>
              <a:ext cx="6984776" cy="5576555"/>
            </a:xfrm>
            <a:prstGeom prst="line">
              <a:avLst/>
            </a:prstGeom>
            <a:ln w="234950">
              <a:solidFill>
                <a:srgbClr val="FF00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flipV="1">
              <a:off x="993336" y="548680"/>
              <a:ext cx="6818262" cy="5616624"/>
            </a:xfrm>
            <a:prstGeom prst="line">
              <a:avLst/>
            </a:prstGeom>
            <a:ln w="234950">
              <a:solidFill>
                <a:srgbClr val="FF00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0892282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86396" y="2564904"/>
            <a:ext cx="8136904" cy="830997"/>
          </a:xfrm>
          <a:prstGeom prst="rect">
            <a:avLst/>
          </a:prstGeom>
          <a:noFill/>
        </p:spPr>
        <p:txBody>
          <a:bodyPr wrap="square" rtlCol="0">
            <a:spAutoFit/>
          </a:bodyPr>
          <a:lstStyle/>
          <a:p>
            <a:pPr algn="ctr"/>
            <a:r>
              <a:rPr lang="fr-FR" sz="2400" b="1" dirty="0" smtClean="0">
                <a:solidFill>
                  <a:srgbClr val="FF0000"/>
                </a:solidFill>
              </a:rPr>
              <a:t>3.2</a:t>
            </a:r>
            <a:r>
              <a:rPr lang="fr-FR" sz="2400" b="1" dirty="0" smtClean="0"/>
              <a:t> </a:t>
            </a:r>
            <a:r>
              <a:rPr lang="fr-FR" sz="2400" b="1" dirty="0" smtClean="0">
                <a:solidFill>
                  <a:srgbClr val="FF0000"/>
                </a:solidFill>
              </a:rPr>
              <a:t>Darwin (XIX</a:t>
            </a:r>
            <a:r>
              <a:rPr lang="fr-FR" sz="2400" b="1" baseline="30000" dirty="0" smtClean="0">
                <a:solidFill>
                  <a:srgbClr val="FF0000"/>
                </a:solidFill>
              </a:rPr>
              <a:t>ème</a:t>
            </a:r>
            <a:r>
              <a:rPr lang="fr-FR" sz="2400" b="1" dirty="0" smtClean="0">
                <a:solidFill>
                  <a:srgbClr val="FF0000"/>
                </a:solidFill>
              </a:rPr>
              <a:t>)</a:t>
            </a:r>
            <a:endParaRPr lang="fr-FR" sz="2400" b="1" dirty="0">
              <a:solidFill>
                <a:srgbClr val="FF0000"/>
              </a:solidFill>
            </a:endParaRPr>
          </a:p>
          <a:p>
            <a:pPr algn="ctr"/>
            <a:r>
              <a:rPr lang="fr-FR" sz="2400" b="1" dirty="0" smtClean="0">
                <a:solidFill>
                  <a:srgbClr val="FF0000"/>
                </a:solidFill>
              </a:rPr>
              <a:t>sélection du caractère héréditaire</a:t>
            </a:r>
            <a:endParaRPr lang="fr-FR" sz="2400" b="1" dirty="0">
              <a:solidFill>
                <a:srgbClr val="FF0000"/>
              </a:solidFill>
            </a:endParaRPr>
          </a:p>
        </p:txBody>
      </p:sp>
    </p:spTree>
    <p:extLst>
      <p:ext uri="{BB962C8B-B14F-4D97-AF65-F5344CB8AC3E}">
        <p14:creationId xmlns:p14="http://schemas.microsoft.com/office/powerpoint/2010/main" val="406841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p:cNvGrpSpPr/>
          <p:nvPr/>
        </p:nvGrpSpPr>
        <p:grpSpPr>
          <a:xfrm>
            <a:off x="818813" y="332656"/>
            <a:ext cx="7713627" cy="5991811"/>
            <a:chOff x="818813" y="166921"/>
            <a:chExt cx="7713627" cy="5991811"/>
          </a:xfrm>
        </p:grpSpPr>
        <p:pic>
          <p:nvPicPr>
            <p:cNvPr id="8" name="Image 7" descr="Capture d’écran"/>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val="0"/>
                </a:ext>
              </a:extLst>
            </a:blip>
            <a:stretch>
              <a:fillRect/>
            </a:stretch>
          </p:blipFill>
          <p:spPr>
            <a:xfrm rot="692708">
              <a:off x="818813" y="681500"/>
              <a:ext cx="1850373" cy="2977716"/>
            </a:xfrm>
            <a:prstGeom prst="rect">
              <a:avLst/>
            </a:prstGeom>
            <a:ln w="3175">
              <a:solidFill>
                <a:schemeClr val="tx1"/>
              </a:solidFill>
            </a:ln>
          </p:spPr>
        </p:pic>
        <p:grpSp>
          <p:nvGrpSpPr>
            <p:cNvPr id="9" name="Groupe 8"/>
            <p:cNvGrpSpPr/>
            <p:nvPr/>
          </p:nvGrpSpPr>
          <p:grpSpPr>
            <a:xfrm>
              <a:off x="3562025" y="1174697"/>
              <a:ext cx="2027704" cy="3816573"/>
              <a:chOff x="1043140" y="341404"/>
              <a:chExt cx="2027704" cy="3816573"/>
            </a:xfrm>
          </p:grpSpPr>
          <p:sp>
            <p:nvSpPr>
              <p:cNvPr id="22" name="ZoneTexte 21"/>
              <p:cNvSpPr txBox="1"/>
              <p:nvPr/>
            </p:nvSpPr>
            <p:spPr>
              <a:xfrm>
                <a:off x="1043140" y="3650146"/>
                <a:ext cx="2027703" cy="507831"/>
              </a:xfrm>
              <a:prstGeom prst="rect">
                <a:avLst/>
              </a:prstGeom>
              <a:solidFill>
                <a:schemeClr val="bg1"/>
              </a:solidFill>
              <a:ln w="3175">
                <a:solidFill>
                  <a:schemeClr val="tx1"/>
                </a:solidFill>
              </a:ln>
            </p:spPr>
            <p:txBody>
              <a:bodyPr wrap="square" rtlCol="0">
                <a:spAutoFit/>
              </a:bodyPr>
              <a:lstStyle/>
              <a:p>
                <a:pPr algn="ctr"/>
                <a:r>
                  <a:rPr lang="fr-FR" sz="1600" b="1" dirty="0"/>
                  <a:t>Charles Darwin</a:t>
                </a:r>
              </a:p>
              <a:p>
                <a:pPr algn="ctr"/>
                <a:r>
                  <a:rPr lang="fr-FR" sz="1100" dirty="0"/>
                  <a:t>1809-1882</a:t>
                </a:r>
              </a:p>
            </p:txBody>
          </p:sp>
          <p:pic>
            <p:nvPicPr>
              <p:cNvPr id="6" name="Image 5" descr="Capture d’écran"/>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bright="16000"/>
                        </a14:imgEffect>
                      </a14:imgLayer>
                    </a14:imgProps>
                  </a:ext>
                  <a:ext uri="{28A0092B-C50C-407E-A947-70E740481C1C}">
                    <a14:useLocalDpi xmlns:a14="http://schemas.microsoft.com/office/drawing/2010/main" val="0"/>
                  </a:ext>
                </a:extLst>
              </a:blip>
              <a:stretch>
                <a:fillRect/>
              </a:stretch>
            </p:blipFill>
            <p:spPr>
              <a:xfrm>
                <a:off x="1043141" y="341404"/>
                <a:ext cx="2027703" cy="3308743"/>
              </a:xfrm>
              <a:prstGeom prst="rect">
                <a:avLst/>
              </a:prstGeom>
              <a:ln w="3175">
                <a:solidFill>
                  <a:schemeClr val="tx1"/>
                </a:solidFill>
              </a:ln>
            </p:spPr>
          </p:pic>
        </p:grpSp>
        <p:pic>
          <p:nvPicPr>
            <p:cNvPr id="1026" name="Picture 2" descr="http://www.myexistenz.com/raisondetre/article3/darwin.jpg"/>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rot="20188657">
              <a:off x="848868" y="3000215"/>
              <a:ext cx="1909590" cy="2308469"/>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23" name="ZoneTexte 22"/>
            <p:cNvSpPr txBox="1"/>
            <p:nvPr/>
          </p:nvSpPr>
          <p:spPr>
            <a:xfrm>
              <a:off x="832059" y="5450846"/>
              <a:ext cx="7479877" cy="707886"/>
            </a:xfrm>
            <a:prstGeom prst="rect">
              <a:avLst/>
            </a:prstGeom>
            <a:noFill/>
          </p:spPr>
          <p:txBody>
            <a:bodyPr wrap="square" rtlCol="0">
              <a:spAutoFit/>
            </a:bodyPr>
            <a:lstStyle/>
            <a:p>
              <a:pPr algn="ctr"/>
              <a:r>
                <a:rPr lang="fr-FR" sz="2000" dirty="0" smtClean="0"/>
                <a:t>1859</a:t>
              </a:r>
            </a:p>
            <a:p>
              <a:pPr algn="ctr"/>
              <a:r>
                <a:rPr lang="fr-FR" sz="2000" b="1" i="1" dirty="0" smtClean="0">
                  <a:solidFill>
                    <a:srgbClr val="FF0000"/>
                  </a:solidFill>
                  <a:cs typeface="Vrinda"/>
                </a:rPr>
                <a:t>"</a:t>
              </a:r>
              <a:r>
                <a:rPr lang="fr-FR" sz="2000" b="1" i="1" dirty="0">
                  <a:solidFill>
                    <a:srgbClr val="FF0000"/>
                  </a:solidFill>
                </a:rPr>
                <a:t>De l’origine des  espèces au moyen de la sélection naturelle</a:t>
              </a:r>
              <a:r>
                <a:rPr lang="fr-FR" sz="2000" b="1" i="1" dirty="0">
                  <a:solidFill>
                    <a:srgbClr val="FF0000"/>
                  </a:solidFill>
                  <a:cs typeface="Vrinda"/>
                </a:rPr>
                <a:t>"</a:t>
              </a:r>
              <a:endParaRPr lang="fr-FR" sz="2000" b="1" dirty="0"/>
            </a:p>
          </p:txBody>
        </p:sp>
        <p:grpSp>
          <p:nvGrpSpPr>
            <p:cNvPr id="25" name="Groupe 24"/>
            <p:cNvGrpSpPr/>
            <p:nvPr/>
          </p:nvGrpSpPr>
          <p:grpSpPr>
            <a:xfrm>
              <a:off x="6251450" y="669126"/>
              <a:ext cx="2280990" cy="3765639"/>
              <a:chOff x="6169892" y="476784"/>
              <a:chExt cx="2280990" cy="3765639"/>
            </a:xfrm>
          </p:grpSpPr>
          <p:pic>
            <p:nvPicPr>
              <p:cNvPr id="2056" name="Picture 8" descr="http://longstreet.typepad.com/.a/6a00d83542d51e69e2014e86f4c387970d-pi"/>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217135">
                <a:off x="6169892" y="476784"/>
                <a:ext cx="2280990" cy="2036655"/>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pic>
            <p:nvPicPr>
              <p:cNvPr id="2054" name="Picture 6" descr="http://face-cachee-darwin.pierrejouventin.fr/IMG/gif/darwin_sexual_caricature.gif"/>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536242">
                <a:off x="6321561" y="1950102"/>
                <a:ext cx="2088232" cy="2292321"/>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grpSp>
        <p:pic>
          <p:nvPicPr>
            <p:cNvPr id="10" name="Image 9" descr="Capture d’écran"/>
            <p:cNvPicPr>
              <a:picLocks noChangeAspect="1"/>
            </p:cNvPicPr>
            <p:nvPr/>
          </p:nvPicPr>
          <p:blipFill>
            <a:blip r:embed="rId12">
              <a:extLst>
                <a:ext uri="{BEBA8EAE-BF5A-486C-A8C5-ECC9F3942E4B}">
                  <a14:imgProps xmlns:a14="http://schemas.microsoft.com/office/drawing/2010/main">
                    <a14:imgLayer r:embed="rId13">
                      <a14:imgEffect>
                        <a14:sharpenSoften amount="50000"/>
                      </a14:imgEffect>
                      <a14:imgEffect>
                        <a14:saturation sat="66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1452531">
              <a:off x="6187451" y="3717483"/>
              <a:ext cx="1554338" cy="1731149"/>
            </a:xfrm>
            <a:prstGeom prst="rect">
              <a:avLst/>
            </a:prstGeom>
            <a:ln w="3175">
              <a:solidFill>
                <a:schemeClr val="tx1"/>
              </a:solidFill>
            </a:ln>
          </p:spPr>
        </p:pic>
        <p:sp>
          <p:nvSpPr>
            <p:cNvPr id="2" name="Forme libre 1"/>
            <p:cNvSpPr/>
            <p:nvPr/>
          </p:nvSpPr>
          <p:spPr>
            <a:xfrm>
              <a:off x="6155243" y="1581264"/>
              <a:ext cx="125469" cy="41631"/>
            </a:xfrm>
            <a:custGeom>
              <a:avLst/>
              <a:gdLst>
                <a:gd name="connsiteX0" fmla="*/ 0 w 125469"/>
                <a:gd name="connsiteY0" fmla="*/ 31505 h 41631"/>
                <a:gd name="connsiteX1" fmla="*/ 85725 w 125469"/>
                <a:gd name="connsiteY1" fmla="*/ 31505 h 41631"/>
                <a:gd name="connsiteX2" fmla="*/ 57150 w 125469"/>
                <a:gd name="connsiteY2" fmla="*/ 21980 h 41631"/>
                <a:gd name="connsiteX3" fmla="*/ 19050 w 125469"/>
                <a:gd name="connsiteY3" fmla="*/ 12455 h 41631"/>
                <a:gd name="connsiteX4" fmla="*/ 123825 w 125469"/>
                <a:gd name="connsiteY4" fmla="*/ 21980 h 41631"/>
                <a:gd name="connsiteX5" fmla="*/ 95250 w 125469"/>
                <a:gd name="connsiteY5" fmla="*/ 31505 h 41631"/>
                <a:gd name="connsiteX6" fmla="*/ 57150 w 125469"/>
                <a:gd name="connsiteY6" fmla="*/ 41030 h 41631"/>
                <a:gd name="connsiteX7" fmla="*/ 19050 w 125469"/>
                <a:gd name="connsiteY7" fmla="*/ 31505 h 41631"/>
                <a:gd name="connsiteX8" fmla="*/ 57150 w 125469"/>
                <a:gd name="connsiteY8" fmla="*/ 12455 h 4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469" h="41631">
                  <a:moveTo>
                    <a:pt x="0" y="31505"/>
                  </a:moveTo>
                  <a:cubicBezTo>
                    <a:pt x="7531" y="33011"/>
                    <a:pt x="74719" y="53517"/>
                    <a:pt x="85725" y="31505"/>
                  </a:cubicBezTo>
                  <a:cubicBezTo>
                    <a:pt x="90215" y="22525"/>
                    <a:pt x="66804" y="24738"/>
                    <a:pt x="57150" y="21980"/>
                  </a:cubicBezTo>
                  <a:cubicBezTo>
                    <a:pt x="44563" y="18384"/>
                    <a:pt x="31750" y="15630"/>
                    <a:pt x="19050" y="12455"/>
                  </a:cubicBezTo>
                  <a:cubicBezTo>
                    <a:pt x="60104" y="-1230"/>
                    <a:pt x="70112" y="-10248"/>
                    <a:pt x="123825" y="21980"/>
                  </a:cubicBezTo>
                  <a:cubicBezTo>
                    <a:pt x="132434" y="27146"/>
                    <a:pt x="104904" y="28747"/>
                    <a:pt x="95250" y="31505"/>
                  </a:cubicBezTo>
                  <a:cubicBezTo>
                    <a:pt x="82663" y="35101"/>
                    <a:pt x="69850" y="37855"/>
                    <a:pt x="57150" y="41030"/>
                  </a:cubicBezTo>
                  <a:cubicBezTo>
                    <a:pt x="44450" y="37855"/>
                    <a:pt x="19050" y="44596"/>
                    <a:pt x="19050" y="31505"/>
                  </a:cubicBezTo>
                  <a:cubicBezTo>
                    <a:pt x="19050" y="17306"/>
                    <a:pt x="57150" y="12455"/>
                    <a:pt x="57150" y="12455"/>
                  </a:cubicBezTo>
                </a:path>
              </a:pathLst>
            </a:custGeom>
            <a:solidFill>
              <a:schemeClr val="tx1"/>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 name="ZoneTexte 2"/>
            <p:cNvSpPr txBox="1"/>
            <p:nvPr/>
          </p:nvSpPr>
          <p:spPr>
            <a:xfrm>
              <a:off x="2837002" y="166921"/>
              <a:ext cx="3469993" cy="861774"/>
            </a:xfrm>
            <a:prstGeom prst="rect">
              <a:avLst/>
            </a:prstGeom>
            <a:noFill/>
          </p:spPr>
          <p:txBody>
            <a:bodyPr wrap="square" rtlCol="0">
              <a:spAutoFit/>
            </a:bodyPr>
            <a:lstStyle/>
            <a:p>
              <a:pPr algn="ctr"/>
              <a:r>
                <a:rPr lang="fr-FR" sz="200" dirty="0">
                  <a:latin typeface="+mn-lt"/>
                  <a:cs typeface="Vrinda"/>
                  <a:sym typeface="Wingdings"/>
                </a:rPr>
                <a:t>T</a:t>
              </a:r>
            </a:p>
            <a:p>
              <a:pPr algn="ctr"/>
              <a:r>
                <a:rPr lang="fr-FR" sz="2400" b="1" dirty="0">
                  <a:latin typeface="+mn-lt"/>
                  <a:cs typeface="Calibri" pitchFamily="34" charset="0"/>
                  <a:sym typeface="Wingdings"/>
                </a:rPr>
                <a:t>t</a:t>
              </a:r>
              <a:r>
                <a:rPr lang="fr-FR" sz="2400" b="1" dirty="0" smtClean="0">
                  <a:latin typeface="+mn-lt"/>
                  <a:cs typeface="Calibri" pitchFamily="34" charset="0"/>
                  <a:sym typeface="Wingdings"/>
                </a:rPr>
                <a:t>héorie </a:t>
              </a:r>
              <a:r>
                <a:rPr lang="fr-FR" sz="2400" b="1" dirty="0">
                  <a:latin typeface="+mn-lt"/>
                  <a:cs typeface="Calibri" pitchFamily="34" charset="0"/>
                  <a:sym typeface="Wingdings"/>
                </a:rPr>
                <a:t>de </a:t>
              </a:r>
              <a:r>
                <a:rPr lang="fr-FR" sz="2400" b="1" dirty="0" smtClean="0">
                  <a:latin typeface="+mn-lt"/>
                  <a:cs typeface="Calibri" pitchFamily="34" charset="0"/>
                  <a:sym typeface="Wingdings"/>
                </a:rPr>
                <a:t>l’évolution par </a:t>
              </a:r>
              <a:r>
                <a:rPr lang="fr-FR" sz="2400" b="1" dirty="0" smtClean="0">
                  <a:solidFill>
                    <a:srgbClr val="FF0000"/>
                  </a:solidFill>
                  <a:latin typeface="+mn-lt"/>
                  <a:cs typeface="Calibri" pitchFamily="34" charset="0"/>
                  <a:sym typeface="Wingdings"/>
                </a:rPr>
                <a:t>la sélection naturelle</a:t>
              </a:r>
              <a:r>
                <a:rPr lang="fr-FR" sz="2400" i="1" dirty="0" smtClean="0">
                  <a:solidFill>
                    <a:srgbClr val="FF0000"/>
                  </a:solidFill>
                  <a:cs typeface="Vrinda"/>
                </a:rPr>
                <a:t> </a:t>
              </a:r>
              <a:endParaRPr lang="fr-FR" sz="800" i="1" dirty="0">
                <a:solidFill>
                  <a:srgbClr val="FF0000"/>
                </a:solidFill>
                <a:cs typeface="Vrinda"/>
              </a:endParaRPr>
            </a:p>
          </p:txBody>
        </p:sp>
      </p:grpSp>
    </p:spTree>
    <p:extLst>
      <p:ext uri="{BB962C8B-B14F-4D97-AF65-F5344CB8AC3E}">
        <p14:creationId xmlns:p14="http://schemas.microsoft.com/office/powerpoint/2010/main" val="41489483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6622" y="2564904"/>
            <a:ext cx="9090756" cy="1754326"/>
          </a:xfrm>
          <a:prstGeom prst="rect">
            <a:avLst/>
          </a:prstGeom>
          <a:noFill/>
        </p:spPr>
        <p:txBody>
          <a:bodyPr wrap="square" rtlCol="0">
            <a:spAutoFit/>
          </a:bodyPr>
          <a:lstStyle/>
          <a:p>
            <a:pPr algn="ctr"/>
            <a:r>
              <a:rPr lang="fr-FR" sz="5400" b="1" dirty="0" smtClean="0">
                <a:solidFill>
                  <a:srgbClr val="FF0000"/>
                </a:solidFill>
              </a:rPr>
              <a:t>I- Les prémices de la </a:t>
            </a:r>
          </a:p>
          <a:p>
            <a:pPr algn="ctr"/>
            <a:r>
              <a:rPr lang="fr-FR" sz="5400" b="1" dirty="0" smtClean="0">
                <a:solidFill>
                  <a:srgbClr val="FF0000"/>
                </a:solidFill>
              </a:rPr>
              <a:t>Génétique</a:t>
            </a:r>
            <a:endParaRPr lang="fr-FR" sz="5400" b="1" dirty="0">
              <a:solidFill>
                <a:srgbClr val="FF0000"/>
              </a:solidFill>
            </a:endParaRPr>
          </a:p>
        </p:txBody>
      </p:sp>
    </p:spTree>
    <p:extLst>
      <p:ext uri="{BB962C8B-B14F-4D97-AF65-F5344CB8AC3E}">
        <p14:creationId xmlns:p14="http://schemas.microsoft.com/office/powerpoint/2010/main" val="20004269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4067944" y="1597255"/>
            <a:ext cx="1008112" cy="400110"/>
          </a:xfrm>
          <a:prstGeom prst="rect">
            <a:avLst/>
          </a:prstGeom>
          <a:noFill/>
        </p:spPr>
        <p:txBody>
          <a:bodyPr wrap="square" rtlCol="0">
            <a:spAutoFit/>
          </a:bodyPr>
          <a:lstStyle/>
          <a:p>
            <a:pPr algn="ctr"/>
            <a:r>
              <a:rPr lang="fr-FR" sz="2000" b="1" dirty="0"/>
              <a:t>espèce</a:t>
            </a:r>
          </a:p>
        </p:txBody>
      </p:sp>
      <p:sp>
        <p:nvSpPr>
          <p:cNvPr id="5" name="ZoneTexte 4"/>
          <p:cNvSpPr txBox="1"/>
          <p:nvPr/>
        </p:nvSpPr>
        <p:spPr>
          <a:xfrm>
            <a:off x="3167844" y="240617"/>
            <a:ext cx="2808312" cy="646331"/>
          </a:xfrm>
          <a:prstGeom prst="rect">
            <a:avLst/>
          </a:prstGeom>
          <a:noFill/>
        </p:spPr>
        <p:txBody>
          <a:bodyPr wrap="square" rtlCol="0">
            <a:spAutoFit/>
          </a:bodyPr>
          <a:lstStyle/>
          <a:p>
            <a:pPr algn="ctr"/>
            <a:r>
              <a:rPr lang="fr-FR" b="1" dirty="0"/>
              <a:t>réservoir de diversité des caractères héréditaires</a:t>
            </a:r>
          </a:p>
        </p:txBody>
      </p:sp>
      <p:sp>
        <p:nvSpPr>
          <p:cNvPr id="6" name="Rectangle 5"/>
          <p:cNvSpPr/>
          <p:nvPr/>
        </p:nvSpPr>
        <p:spPr>
          <a:xfrm>
            <a:off x="3571087" y="1301275"/>
            <a:ext cx="288032" cy="288032"/>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4508377" y="1171518"/>
            <a:ext cx="288032" cy="288032"/>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4932040" y="1301275"/>
            <a:ext cx="288032" cy="288032"/>
          </a:xfrm>
          <a:prstGeom prst="rect">
            <a:avLst/>
          </a:prstGeom>
          <a:pattFill prst="pct90">
            <a:fgClr>
              <a:srgbClr val="FF0000"/>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4024772" y="1246744"/>
            <a:ext cx="288032" cy="288032"/>
          </a:xfrm>
          <a:prstGeom prst="rect">
            <a:avLst/>
          </a:prstGeom>
          <a:pattFill prst="openDmnd">
            <a:fgClr>
              <a:schemeClr val="accent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5419903" y="1445291"/>
            <a:ext cx="288032" cy="288032"/>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5038243" y="1843150"/>
            <a:ext cx="288032" cy="28803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p:nvSpPr>
        <p:spPr>
          <a:xfrm>
            <a:off x="3736740" y="1699134"/>
            <a:ext cx="288032" cy="288032"/>
          </a:xfrm>
          <a:prstGeom prst="rect">
            <a:avLst/>
          </a:prstGeom>
          <a:pattFill prst="sphere">
            <a:fgClr>
              <a:srgbClr val="FFC000"/>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p:cNvSpPr/>
          <p:nvPr/>
        </p:nvSpPr>
        <p:spPr>
          <a:xfrm>
            <a:off x="503548" y="3192945"/>
            <a:ext cx="1584176" cy="1512168"/>
          </a:xfrm>
          <a:prstGeom prst="ellipse">
            <a:avLst/>
          </a:prstGeom>
          <a:solidFill>
            <a:srgbClr val="E9F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p:cNvSpPr/>
          <p:nvPr/>
        </p:nvSpPr>
        <p:spPr>
          <a:xfrm>
            <a:off x="2482179" y="4445784"/>
            <a:ext cx="1584176" cy="1512168"/>
          </a:xfrm>
          <a:prstGeom prst="ellipse">
            <a:avLst/>
          </a:prstGeom>
          <a:solidFill>
            <a:srgbClr val="61E23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p:cNvSpPr/>
          <p:nvPr/>
        </p:nvSpPr>
        <p:spPr>
          <a:xfrm>
            <a:off x="5084507" y="4433343"/>
            <a:ext cx="1584176" cy="1512168"/>
          </a:xfrm>
          <a:prstGeom prst="ellipse">
            <a:avLst/>
          </a:prstGeom>
          <a:solidFill>
            <a:srgbClr val="B8E08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p:cNvSpPr/>
          <p:nvPr/>
        </p:nvSpPr>
        <p:spPr>
          <a:xfrm>
            <a:off x="7056276" y="2986725"/>
            <a:ext cx="1584176" cy="1512168"/>
          </a:xfrm>
          <a:prstGeom prst="ellipse">
            <a:avLst/>
          </a:prstGeom>
          <a:solidFill>
            <a:srgbClr val="70AC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p:cNvSpPr txBox="1"/>
          <p:nvPr/>
        </p:nvSpPr>
        <p:spPr>
          <a:xfrm>
            <a:off x="3518249" y="2879571"/>
            <a:ext cx="2107502" cy="369332"/>
          </a:xfrm>
          <a:prstGeom prst="rect">
            <a:avLst/>
          </a:prstGeom>
          <a:noFill/>
        </p:spPr>
        <p:txBody>
          <a:bodyPr wrap="square" rtlCol="0">
            <a:spAutoFit/>
          </a:bodyPr>
          <a:lstStyle/>
          <a:p>
            <a:pPr algn="ctr"/>
            <a:r>
              <a:rPr lang="fr-FR" b="1" dirty="0"/>
              <a:t>sélection naturelle</a:t>
            </a:r>
          </a:p>
        </p:txBody>
      </p:sp>
      <p:sp>
        <p:nvSpPr>
          <p:cNvPr id="20" name="ZoneTexte 19"/>
          <p:cNvSpPr txBox="1"/>
          <p:nvPr/>
        </p:nvSpPr>
        <p:spPr>
          <a:xfrm>
            <a:off x="395536" y="4705113"/>
            <a:ext cx="1800200" cy="338554"/>
          </a:xfrm>
          <a:prstGeom prst="rect">
            <a:avLst/>
          </a:prstGeom>
          <a:noFill/>
        </p:spPr>
        <p:txBody>
          <a:bodyPr wrap="square" rtlCol="0">
            <a:spAutoFit/>
          </a:bodyPr>
          <a:lstStyle/>
          <a:p>
            <a:pPr algn="ctr"/>
            <a:r>
              <a:rPr lang="fr-FR" sz="1600" b="1" dirty="0"/>
              <a:t>environnement 1</a:t>
            </a:r>
          </a:p>
        </p:txBody>
      </p:sp>
      <p:sp>
        <p:nvSpPr>
          <p:cNvPr id="21" name="ZoneTexte 20"/>
          <p:cNvSpPr txBox="1"/>
          <p:nvPr/>
        </p:nvSpPr>
        <p:spPr>
          <a:xfrm>
            <a:off x="2374167" y="5958696"/>
            <a:ext cx="1800200" cy="338554"/>
          </a:xfrm>
          <a:prstGeom prst="rect">
            <a:avLst/>
          </a:prstGeom>
          <a:noFill/>
        </p:spPr>
        <p:txBody>
          <a:bodyPr wrap="square" rtlCol="0">
            <a:spAutoFit/>
          </a:bodyPr>
          <a:lstStyle/>
          <a:p>
            <a:pPr algn="ctr"/>
            <a:r>
              <a:rPr lang="fr-FR" sz="1600" b="1" dirty="0"/>
              <a:t>environnement 2</a:t>
            </a:r>
          </a:p>
        </p:txBody>
      </p:sp>
      <p:sp>
        <p:nvSpPr>
          <p:cNvPr id="22" name="ZoneTexte 21"/>
          <p:cNvSpPr txBox="1"/>
          <p:nvPr/>
        </p:nvSpPr>
        <p:spPr>
          <a:xfrm>
            <a:off x="4976495" y="5945511"/>
            <a:ext cx="1800200" cy="338554"/>
          </a:xfrm>
          <a:prstGeom prst="rect">
            <a:avLst/>
          </a:prstGeom>
          <a:noFill/>
        </p:spPr>
        <p:txBody>
          <a:bodyPr wrap="square" rtlCol="0">
            <a:spAutoFit/>
          </a:bodyPr>
          <a:lstStyle/>
          <a:p>
            <a:pPr algn="ctr"/>
            <a:r>
              <a:rPr lang="fr-FR" sz="1600" b="1" dirty="0"/>
              <a:t>environnement 3</a:t>
            </a:r>
          </a:p>
        </p:txBody>
      </p:sp>
      <p:sp>
        <p:nvSpPr>
          <p:cNvPr id="23" name="ZoneTexte 22"/>
          <p:cNvSpPr txBox="1"/>
          <p:nvPr/>
        </p:nvSpPr>
        <p:spPr>
          <a:xfrm>
            <a:off x="6948264" y="4507650"/>
            <a:ext cx="1800200" cy="338554"/>
          </a:xfrm>
          <a:prstGeom prst="rect">
            <a:avLst/>
          </a:prstGeom>
          <a:noFill/>
        </p:spPr>
        <p:txBody>
          <a:bodyPr wrap="square" rtlCol="0">
            <a:spAutoFit/>
          </a:bodyPr>
          <a:lstStyle/>
          <a:p>
            <a:pPr algn="ctr"/>
            <a:r>
              <a:rPr lang="fr-FR" sz="1600" b="1" dirty="0"/>
              <a:t>environnement 4</a:t>
            </a:r>
          </a:p>
        </p:txBody>
      </p:sp>
      <p:sp>
        <p:nvSpPr>
          <p:cNvPr id="24" name="Rectangle 23"/>
          <p:cNvSpPr/>
          <p:nvPr/>
        </p:nvSpPr>
        <p:spPr>
          <a:xfrm>
            <a:off x="1240463" y="3805013"/>
            <a:ext cx="288032" cy="288032"/>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p:cNvSpPr/>
          <p:nvPr/>
        </p:nvSpPr>
        <p:spPr>
          <a:xfrm>
            <a:off x="7560332" y="3598793"/>
            <a:ext cx="288032" cy="288032"/>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p:cNvSpPr/>
          <p:nvPr/>
        </p:nvSpPr>
        <p:spPr>
          <a:xfrm>
            <a:off x="5665236" y="5043667"/>
            <a:ext cx="288032" cy="288032"/>
          </a:xfrm>
          <a:prstGeom prst="rect">
            <a:avLst/>
          </a:prstGeom>
          <a:pattFill prst="pct90">
            <a:fgClr>
              <a:srgbClr val="FF0000"/>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26"/>
          <p:cNvSpPr/>
          <p:nvPr/>
        </p:nvSpPr>
        <p:spPr>
          <a:xfrm>
            <a:off x="2960541" y="4833670"/>
            <a:ext cx="288032" cy="28803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27"/>
          <p:cNvSpPr/>
          <p:nvPr/>
        </p:nvSpPr>
        <p:spPr>
          <a:xfrm>
            <a:off x="3421765" y="5057852"/>
            <a:ext cx="288032" cy="288032"/>
          </a:xfrm>
          <a:prstGeom prst="rect">
            <a:avLst/>
          </a:prstGeom>
          <a:pattFill prst="openDmnd">
            <a:fgClr>
              <a:schemeClr val="accent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0" name="Connecteur droit 29"/>
          <p:cNvCxnSpPr/>
          <p:nvPr/>
        </p:nvCxnSpPr>
        <p:spPr>
          <a:xfrm>
            <a:off x="4572000" y="2204864"/>
            <a:ext cx="0" cy="60765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Connecteur droit avec flèche 31"/>
          <p:cNvCxnSpPr/>
          <p:nvPr/>
        </p:nvCxnSpPr>
        <p:spPr>
          <a:xfrm flipH="1">
            <a:off x="2087725" y="3192945"/>
            <a:ext cx="1430524" cy="405848"/>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Connecteur droit avec flèche 32"/>
          <p:cNvCxnSpPr/>
          <p:nvPr/>
        </p:nvCxnSpPr>
        <p:spPr>
          <a:xfrm>
            <a:off x="5605365" y="3192945"/>
            <a:ext cx="1450911" cy="288032"/>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Connecteur droit avec flèche 37"/>
          <p:cNvCxnSpPr/>
          <p:nvPr/>
        </p:nvCxnSpPr>
        <p:spPr>
          <a:xfrm>
            <a:off x="4987314" y="3336961"/>
            <a:ext cx="677922" cy="1008112"/>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Connecteur droit avec flèche 38"/>
          <p:cNvCxnSpPr/>
          <p:nvPr/>
        </p:nvCxnSpPr>
        <p:spPr>
          <a:xfrm flipH="1">
            <a:off x="3599892" y="3345345"/>
            <a:ext cx="466463" cy="999728"/>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7956376" y="3772625"/>
            <a:ext cx="288032" cy="288032"/>
          </a:xfrm>
          <a:prstGeom prst="rect">
            <a:avLst/>
          </a:prstGeom>
          <a:pattFill prst="sphere">
            <a:fgClr>
              <a:srgbClr val="FFC000"/>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46"/>
          <p:cNvSpPr/>
          <p:nvPr/>
        </p:nvSpPr>
        <p:spPr>
          <a:xfrm>
            <a:off x="2930217" y="5351730"/>
            <a:ext cx="288032" cy="288032"/>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609415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Capture d’écra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60848"/>
            <a:ext cx="4551067" cy="4800734"/>
          </a:xfrm>
          <a:prstGeom prst="rect">
            <a:avLst/>
          </a:prstGeom>
          <a:ln>
            <a:solidFill>
              <a:schemeClr val="tx1"/>
            </a:solidFill>
          </a:ln>
        </p:spPr>
      </p:pic>
      <p:sp>
        <p:nvSpPr>
          <p:cNvPr id="5" name="ZoneTexte 4"/>
          <p:cNvSpPr txBox="1"/>
          <p:nvPr/>
        </p:nvSpPr>
        <p:spPr>
          <a:xfrm>
            <a:off x="108157" y="116632"/>
            <a:ext cx="4517729" cy="1646605"/>
          </a:xfrm>
          <a:prstGeom prst="rect">
            <a:avLst/>
          </a:prstGeom>
          <a:noFill/>
        </p:spPr>
        <p:txBody>
          <a:bodyPr wrap="square" rtlCol="0">
            <a:spAutoFit/>
          </a:bodyPr>
          <a:lstStyle/>
          <a:p>
            <a:pPr algn="ctr"/>
            <a:r>
              <a:rPr lang="fr-FR" sz="2000" b="1" dirty="0"/>
              <a:t>I</a:t>
            </a:r>
            <a:r>
              <a:rPr lang="fr-FR" sz="2000" b="1" dirty="0" smtClean="0"/>
              <a:t>les </a:t>
            </a:r>
            <a:r>
              <a:rPr lang="fr-FR" sz="2000" b="1" dirty="0" err="1" smtClean="0"/>
              <a:t>Galapagos</a:t>
            </a:r>
            <a:endParaRPr lang="fr-FR" sz="2000" b="1" dirty="0" smtClean="0"/>
          </a:p>
          <a:p>
            <a:pPr algn="ctr"/>
            <a:endParaRPr lang="fr-FR" sz="500" b="1" dirty="0" smtClean="0"/>
          </a:p>
          <a:p>
            <a:pPr algn="just"/>
            <a:r>
              <a:rPr lang="fr-FR" dirty="0" smtClean="0"/>
              <a:t>Un archipel d’origine volcanique de 127 iles, ilots ou rochers avec une grande variété d’altitude et donc de climat, abritant une forte biodiversité.</a:t>
            </a:r>
            <a:endParaRPr lang="fr-FR" dirty="0"/>
          </a:p>
        </p:txBody>
      </p:sp>
      <p:pic>
        <p:nvPicPr>
          <p:cNvPr id="11" name="Image 10" descr="Capture d’écran"/>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94042" y="1556792"/>
            <a:ext cx="3124636" cy="2133898"/>
          </a:xfrm>
          <a:prstGeom prst="rect">
            <a:avLst/>
          </a:prstGeom>
          <a:ln>
            <a:solidFill>
              <a:schemeClr val="tx1"/>
            </a:solidFill>
          </a:ln>
        </p:spPr>
      </p:pic>
      <p:pic>
        <p:nvPicPr>
          <p:cNvPr id="4" name="Image 3" descr="Capture d’écra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8678" y="-171400"/>
            <a:ext cx="4325322" cy="3861048"/>
          </a:xfrm>
          <a:prstGeom prst="rect">
            <a:avLst/>
          </a:prstGeom>
          <a:ln>
            <a:solidFill>
              <a:schemeClr val="tx1"/>
            </a:solidFill>
          </a:ln>
        </p:spPr>
      </p:pic>
      <p:pic>
        <p:nvPicPr>
          <p:cNvPr id="12" name="Imag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56390" y="3690690"/>
            <a:ext cx="4798200" cy="3167309"/>
          </a:xfrm>
          <a:prstGeom prst="rect">
            <a:avLst/>
          </a:prstGeom>
          <a:ln>
            <a:solidFill>
              <a:schemeClr val="tx1"/>
            </a:solidFill>
          </a:ln>
        </p:spPr>
      </p:pic>
    </p:spTree>
    <p:extLst>
      <p:ext uri="{BB962C8B-B14F-4D97-AF65-F5344CB8AC3E}">
        <p14:creationId xmlns:p14="http://schemas.microsoft.com/office/powerpoint/2010/main" val="20155122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e 12"/>
          <p:cNvGrpSpPr/>
          <p:nvPr/>
        </p:nvGrpSpPr>
        <p:grpSpPr>
          <a:xfrm>
            <a:off x="547581" y="793391"/>
            <a:ext cx="8048838" cy="5611083"/>
            <a:chOff x="699628" y="793391"/>
            <a:chExt cx="8048838" cy="5611083"/>
          </a:xfrm>
        </p:grpSpPr>
        <p:grpSp>
          <p:nvGrpSpPr>
            <p:cNvPr id="7" name="Groupe 6"/>
            <p:cNvGrpSpPr/>
            <p:nvPr/>
          </p:nvGrpSpPr>
          <p:grpSpPr>
            <a:xfrm>
              <a:off x="3419874" y="793391"/>
              <a:ext cx="5328592" cy="5271218"/>
              <a:chOff x="3546395" y="159600"/>
              <a:chExt cx="5564370" cy="5590556"/>
            </a:xfrm>
          </p:grpSpPr>
          <p:grpSp>
            <p:nvGrpSpPr>
              <p:cNvPr id="6" name="Groupe 5"/>
              <p:cNvGrpSpPr/>
              <p:nvPr/>
            </p:nvGrpSpPr>
            <p:grpSpPr>
              <a:xfrm>
                <a:off x="3546395" y="159600"/>
                <a:ext cx="5564370" cy="5590556"/>
                <a:chOff x="3577153" y="591649"/>
                <a:chExt cx="5564370" cy="5590556"/>
              </a:xfrm>
            </p:grpSpPr>
            <p:pic>
              <p:nvPicPr>
                <p:cNvPr id="3" name="Picture 2" descr="Image associée"/>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577153" y="591649"/>
                  <a:ext cx="5564370" cy="559055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050736" y="5848656"/>
                  <a:ext cx="1784606" cy="3233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4" name="Image 3" descr="Capture d’écran"/>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508104" y="5528770"/>
                <a:ext cx="1158340" cy="99069"/>
              </a:xfrm>
              <a:prstGeom prst="rect">
                <a:avLst/>
              </a:prstGeom>
            </p:spPr>
          </p:pic>
        </p:grpSp>
        <p:sp>
          <p:nvSpPr>
            <p:cNvPr id="8" name="Rectangle 7"/>
            <p:cNvSpPr/>
            <p:nvPr/>
          </p:nvSpPr>
          <p:spPr>
            <a:xfrm>
              <a:off x="3059832" y="5095752"/>
              <a:ext cx="3328430" cy="13087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p:cNvSpPr txBox="1"/>
            <p:nvPr/>
          </p:nvSpPr>
          <p:spPr>
            <a:xfrm>
              <a:off x="699628" y="4221088"/>
              <a:ext cx="3276652" cy="1200329"/>
            </a:xfrm>
            <a:prstGeom prst="rect">
              <a:avLst/>
            </a:prstGeom>
            <a:noFill/>
          </p:spPr>
          <p:txBody>
            <a:bodyPr wrap="square" rtlCol="0">
              <a:spAutoFit/>
            </a:bodyPr>
            <a:lstStyle/>
            <a:p>
              <a:pPr algn="ctr"/>
              <a:r>
                <a:rPr lang="fr-FR" sz="2400" b="1" dirty="0">
                  <a:solidFill>
                    <a:srgbClr val="FF0000"/>
                  </a:solidFill>
                </a:rPr>
                <a:t>Les espèces se multiplient à partir d’un ancêtre commun</a:t>
              </a:r>
            </a:p>
          </p:txBody>
        </p:sp>
      </p:grpSp>
    </p:spTree>
    <p:extLst>
      <p:ext uri="{BB962C8B-B14F-4D97-AF65-F5344CB8AC3E}">
        <p14:creationId xmlns:p14="http://schemas.microsoft.com/office/powerpoint/2010/main" val="22799445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p:cNvGrpSpPr/>
          <p:nvPr/>
        </p:nvGrpSpPr>
        <p:grpSpPr>
          <a:xfrm>
            <a:off x="522691" y="692696"/>
            <a:ext cx="8098618" cy="5328012"/>
            <a:chOff x="577838" y="837292"/>
            <a:chExt cx="8098618" cy="5328012"/>
          </a:xfrm>
        </p:grpSpPr>
        <p:pic>
          <p:nvPicPr>
            <p:cNvPr id="1026" name="Picture 2" descr="http://smithlhhsb122.wikispaces.com/file/view/lamarckdarwin-jpg.jpg/432499000/lamarckdarwin-jpg.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8800"/>
                      </a14:imgEffect>
                      <a14:imgEffect>
                        <a14:brightnessContrast bright="-5000" contrast="40000"/>
                      </a14:imgEffect>
                    </a14:imgLayer>
                  </a14:imgProps>
                </a:ext>
                <a:ext uri="{28A0092B-C50C-407E-A947-70E740481C1C}">
                  <a14:useLocalDpi xmlns:a14="http://schemas.microsoft.com/office/drawing/2010/main" val="0"/>
                </a:ext>
              </a:extLst>
            </a:blip>
            <a:srcRect/>
            <a:stretch>
              <a:fillRect/>
            </a:stretch>
          </p:blipFill>
          <p:spPr bwMode="auto">
            <a:xfrm>
              <a:off x="577838" y="1078268"/>
              <a:ext cx="7988324" cy="3948510"/>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1403648" y="5334306"/>
              <a:ext cx="2376264" cy="830997"/>
            </a:xfrm>
            <a:prstGeom prst="rect">
              <a:avLst/>
            </a:prstGeom>
            <a:noFill/>
            <a:ln w="3175">
              <a:noFill/>
            </a:ln>
          </p:spPr>
          <p:txBody>
            <a:bodyPr wrap="square" rtlCol="0">
              <a:spAutoFit/>
            </a:bodyPr>
            <a:lstStyle/>
            <a:p>
              <a:pPr algn="ctr"/>
              <a:r>
                <a:rPr lang="fr-FR" sz="1600" b="1" dirty="0">
                  <a:solidFill>
                    <a:srgbClr val="FF0000"/>
                  </a:solidFill>
                  <a:sym typeface="Wingdings 3"/>
                </a:rPr>
                <a:t>Diversité entre les individus d’une même espèce</a:t>
              </a:r>
            </a:p>
          </p:txBody>
        </p:sp>
        <p:sp>
          <p:nvSpPr>
            <p:cNvPr id="2" name="ZoneTexte 1"/>
            <p:cNvSpPr txBox="1"/>
            <p:nvPr/>
          </p:nvSpPr>
          <p:spPr>
            <a:xfrm>
              <a:off x="6948264" y="837292"/>
              <a:ext cx="1660748" cy="215444"/>
            </a:xfrm>
            <a:prstGeom prst="rect">
              <a:avLst/>
            </a:prstGeom>
            <a:noFill/>
          </p:spPr>
          <p:txBody>
            <a:bodyPr wrap="square" rtlCol="0">
              <a:spAutoFit/>
            </a:bodyPr>
            <a:lstStyle/>
            <a:p>
              <a:r>
                <a:rPr lang="fr-FR" sz="800" dirty="0"/>
                <a:t>http://www.keywordsuggests.com</a:t>
              </a:r>
            </a:p>
          </p:txBody>
        </p:sp>
        <p:sp>
          <p:nvSpPr>
            <p:cNvPr id="5" name="ZoneTexte 4"/>
            <p:cNvSpPr txBox="1"/>
            <p:nvPr/>
          </p:nvSpPr>
          <p:spPr>
            <a:xfrm>
              <a:off x="3707904" y="5334307"/>
              <a:ext cx="2448272" cy="830997"/>
            </a:xfrm>
            <a:prstGeom prst="rect">
              <a:avLst/>
            </a:prstGeom>
            <a:noFill/>
            <a:ln w="3175">
              <a:noFill/>
            </a:ln>
          </p:spPr>
          <p:txBody>
            <a:bodyPr wrap="square" rtlCol="0">
              <a:spAutoFit/>
            </a:bodyPr>
            <a:lstStyle/>
            <a:p>
              <a:pPr algn="ctr"/>
              <a:r>
                <a:rPr lang="fr-FR" sz="1600" b="1" dirty="0">
                  <a:solidFill>
                    <a:srgbClr val="FF0000"/>
                  </a:solidFill>
                  <a:sym typeface="Wingdings 3"/>
                </a:rPr>
                <a:t>si caractère avantageux</a:t>
              </a:r>
            </a:p>
            <a:p>
              <a:pPr algn="ctr"/>
              <a:endParaRPr lang="fr-FR" sz="1600" b="1" dirty="0">
                <a:solidFill>
                  <a:srgbClr val="FF0000"/>
                </a:solidFill>
                <a:sym typeface="Wingdings 3"/>
              </a:endParaRPr>
            </a:p>
            <a:p>
              <a:pPr algn="ctr"/>
              <a:endParaRPr lang="fr-FR" sz="1600" b="1" dirty="0">
                <a:solidFill>
                  <a:srgbClr val="FF0000"/>
                </a:solidFill>
                <a:sym typeface="Wingdings 3"/>
              </a:endParaRPr>
            </a:p>
          </p:txBody>
        </p:sp>
        <p:sp>
          <p:nvSpPr>
            <p:cNvPr id="8" name="ZoneTexte 7"/>
            <p:cNvSpPr txBox="1"/>
            <p:nvPr/>
          </p:nvSpPr>
          <p:spPr>
            <a:xfrm>
              <a:off x="6228184" y="5334305"/>
              <a:ext cx="2448272" cy="830997"/>
            </a:xfrm>
            <a:prstGeom prst="rect">
              <a:avLst/>
            </a:prstGeom>
            <a:noFill/>
            <a:ln w="3175">
              <a:noFill/>
            </a:ln>
          </p:spPr>
          <p:txBody>
            <a:bodyPr wrap="square" rtlCol="0">
              <a:spAutoFit/>
            </a:bodyPr>
            <a:lstStyle/>
            <a:p>
              <a:pPr algn="ctr"/>
              <a:r>
                <a:rPr lang="fr-FR" sz="1600" b="1" dirty="0">
                  <a:solidFill>
                    <a:srgbClr val="FF0000"/>
                  </a:solidFill>
                  <a:sym typeface="Wingdings 3"/>
                </a:rPr>
                <a:t>avantage transmis à la descendance = fixation du caractère héréditaire</a:t>
              </a:r>
            </a:p>
          </p:txBody>
        </p:sp>
        <p:sp>
          <p:nvSpPr>
            <p:cNvPr id="6" name="ZoneTexte 5"/>
            <p:cNvSpPr txBox="1"/>
            <p:nvPr/>
          </p:nvSpPr>
          <p:spPr>
            <a:xfrm>
              <a:off x="3938426" y="5651956"/>
              <a:ext cx="1987227" cy="369332"/>
            </a:xfrm>
            <a:prstGeom prst="rect">
              <a:avLst/>
            </a:prstGeom>
            <a:gradFill>
              <a:gsLst>
                <a:gs pos="0">
                  <a:schemeClr val="accent2">
                    <a:tint val="50000"/>
                    <a:satMod val="300000"/>
                  </a:schemeClr>
                </a:gs>
                <a:gs pos="64000">
                  <a:schemeClr val="bg1"/>
                </a:gs>
                <a:gs pos="12000">
                  <a:schemeClr val="accent2">
                    <a:tint val="37000"/>
                    <a:satMod val="300000"/>
                  </a:schemeClr>
                </a:gs>
              </a:gsLst>
            </a:gradFill>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fr-FR" b="1" dirty="0">
                  <a:solidFill>
                    <a:srgbClr val="FF0000"/>
                  </a:solidFill>
                  <a:sym typeface="Wingdings 3"/>
                </a:rPr>
                <a:t>fitness↗  survie↗</a:t>
              </a:r>
            </a:p>
          </p:txBody>
        </p:sp>
      </p:grpSp>
      <p:grpSp>
        <p:nvGrpSpPr>
          <p:cNvPr id="17" name="Groupe 16"/>
          <p:cNvGrpSpPr/>
          <p:nvPr/>
        </p:nvGrpSpPr>
        <p:grpSpPr>
          <a:xfrm>
            <a:off x="1888560" y="1225789"/>
            <a:ext cx="5976664" cy="1483132"/>
            <a:chOff x="971600" y="548680"/>
            <a:chExt cx="6984776" cy="5616624"/>
          </a:xfrm>
        </p:grpSpPr>
        <p:cxnSp>
          <p:nvCxnSpPr>
            <p:cNvPr id="18" name="Connecteur droit 17"/>
            <p:cNvCxnSpPr/>
            <p:nvPr/>
          </p:nvCxnSpPr>
          <p:spPr>
            <a:xfrm>
              <a:off x="971600" y="548680"/>
              <a:ext cx="6984776" cy="5576555"/>
            </a:xfrm>
            <a:prstGeom prst="line">
              <a:avLst/>
            </a:prstGeom>
            <a:ln w="130175">
              <a:solidFill>
                <a:srgbClr val="FF00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flipV="1">
              <a:off x="993336" y="548680"/>
              <a:ext cx="6818262" cy="5616624"/>
            </a:xfrm>
            <a:prstGeom prst="line">
              <a:avLst/>
            </a:prstGeom>
            <a:ln w="130175">
              <a:solidFill>
                <a:srgbClr val="FF00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650183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275856" y="2705725"/>
            <a:ext cx="2592288" cy="1446550"/>
          </a:xfrm>
          <a:prstGeom prst="rect">
            <a:avLst/>
          </a:prstGeom>
          <a:noFill/>
        </p:spPr>
        <p:txBody>
          <a:bodyPr wrap="square" rtlCol="0">
            <a:spAutoFit/>
          </a:bodyPr>
          <a:lstStyle/>
          <a:p>
            <a:pPr algn="ctr"/>
            <a:r>
              <a:rPr lang="fr-FR" sz="4400" b="1" dirty="0">
                <a:solidFill>
                  <a:srgbClr val="FF0000"/>
                </a:solidFill>
              </a:rPr>
              <a:t>MAIS…</a:t>
            </a:r>
          </a:p>
          <a:p>
            <a:pPr algn="ctr"/>
            <a:endParaRPr lang="fr-FR" sz="4400" b="1" dirty="0">
              <a:solidFill>
                <a:srgbClr val="FF0000"/>
              </a:solidFill>
            </a:endParaRPr>
          </a:p>
        </p:txBody>
      </p:sp>
    </p:spTree>
    <p:extLst>
      <p:ext uri="{BB962C8B-B14F-4D97-AF65-F5344CB8AC3E}">
        <p14:creationId xmlns:p14="http://schemas.microsoft.com/office/powerpoint/2010/main" val="27252108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Connecteur droit avec flèche 8"/>
          <p:cNvCxnSpPr/>
          <p:nvPr/>
        </p:nvCxnSpPr>
        <p:spPr>
          <a:xfrm>
            <a:off x="2951820" y="3284984"/>
            <a:ext cx="324036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 name="ZoneTexte 2"/>
          <p:cNvSpPr txBox="1"/>
          <p:nvPr/>
        </p:nvSpPr>
        <p:spPr>
          <a:xfrm>
            <a:off x="575556" y="695657"/>
            <a:ext cx="7992888" cy="5293757"/>
          </a:xfrm>
          <a:prstGeom prst="rect">
            <a:avLst/>
          </a:prstGeom>
          <a:noFill/>
          <a:ln>
            <a:noFill/>
          </a:ln>
        </p:spPr>
        <p:txBody>
          <a:bodyPr wrap="square" rtlCol="0">
            <a:spAutoFit/>
          </a:bodyPr>
          <a:lstStyle/>
          <a:p>
            <a:pPr algn="ctr"/>
            <a:r>
              <a:rPr lang="fr-FR" sz="3200" b="1" dirty="0"/>
              <a:t>Qu’est-ce qui fait qu’un caractère héréditaire varie au sein d’une espèce?</a:t>
            </a:r>
          </a:p>
          <a:p>
            <a:pPr algn="ctr"/>
            <a:endParaRPr lang="fr-FR" sz="2400" b="1" dirty="0"/>
          </a:p>
          <a:p>
            <a:pPr algn="ctr"/>
            <a:endParaRPr lang="fr-FR" sz="3200" b="1" dirty="0"/>
          </a:p>
          <a:p>
            <a:pPr algn="ctr"/>
            <a:endParaRPr lang="fr-FR" sz="3200" b="1" dirty="0"/>
          </a:p>
          <a:p>
            <a:pPr algn="ctr"/>
            <a:endParaRPr lang="fr-FR" sz="3200" b="1" dirty="0"/>
          </a:p>
          <a:p>
            <a:pPr algn="ctr"/>
            <a:endParaRPr lang="fr-FR" sz="3200" b="1" dirty="0"/>
          </a:p>
          <a:p>
            <a:pPr algn="ctr"/>
            <a:endParaRPr lang="fr-FR" sz="3200" b="1" dirty="0"/>
          </a:p>
          <a:p>
            <a:pPr algn="ctr"/>
            <a:endParaRPr lang="fr-FR" sz="1400" b="1" dirty="0"/>
          </a:p>
          <a:p>
            <a:pPr algn="ctr"/>
            <a:r>
              <a:rPr lang="fr-FR" sz="3200" b="1" dirty="0"/>
              <a:t>Qu’est-ce qui est </a:t>
            </a:r>
            <a:r>
              <a:rPr lang="fr-FR" sz="3200" b="1" u="sng" dirty="0"/>
              <a:t>physiquement</a:t>
            </a:r>
            <a:r>
              <a:rPr lang="fr-FR" sz="3200" b="1" dirty="0"/>
              <a:t> sélectionné et transmis à la génération suivante?</a:t>
            </a:r>
          </a:p>
        </p:txBody>
      </p:sp>
      <p:grpSp>
        <p:nvGrpSpPr>
          <p:cNvPr id="7" name="Groupe 6"/>
          <p:cNvGrpSpPr/>
          <p:nvPr/>
        </p:nvGrpSpPr>
        <p:grpSpPr>
          <a:xfrm>
            <a:off x="3887924" y="2636912"/>
            <a:ext cx="1368152" cy="1206494"/>
            <a:chOff x="3707904" y="2636912"/>
            <a:chExt cx="1368152" cy="1206494"/>
          </a:xfrm>
        </p:grpSpPr>
        <p:sp>
          <p:nvSpPr>
            <p:cNvPr id="4" name="Cube 3"/>
            <p:cNvSpPr/>
            <p:nvPr/>
          </p:nvSpPr>
          <p:spPr>
            <a:xfrm>
              <a:off x="3707904" y="2636912"/>
              <a:ext cx="1368152" cy="1152128"/>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3949181" y="2920076"/>
              <a:ext cx="576064" cy="923330"/>
            </a:xfrm>
            <a:prstGeom prst="rect">
              <a:avLst/>
            </a:prstGeom>
            <a:noFill/>
          </p:spPr>
          <p:txBody>
            <a:bodyPr wrap="square" rtlCol="0">
              <a:spAutoFit/>
            </a:bodyPr>
            <a:lstStyle/>
            <a:p>
              <a:pPr algn="ctr"/>
              <a:r>
                <a:rPr lang="fr-FR" sz="5400" dirty="0">
                  <a:solidFill>
                    <a:schemeClr val="bg1"/>
                  </a:solidFill>
                </a:rPr>
                <a:t>?</a:t>
              </a:r>
            </a:p>
          </p:txBody>
        </p:sp>
      </p:grpSp>
    </p:spTree>
    <p:extLst>
      <p:ext uri="{BB962C8B-B14F-4D97-AF65-F5344CB8AC3E}">
        <p14:creationId xmlns:p14="http://schemas.microsoft.com/office/powerpoint/2010/main" val="12577859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e 24"/>
          <p:cNvGrpSpPr/>
          <p:nvPr/>
        </p:nvGrpSpPr>
        <p:grpSpPr>
          <a:xfrm>
            <a:off x="964071" y="572470"/>
            <a:ext cx="7200800" cy="5520826"/>
            <a:chOff x="964071" y="375132"/>
            <a:chExt cx="7200800" cy="5520826"/>
          </a:xfrm>
        </p:grpSpPr>
        <p:grpSp>
          <p:nvGrpSpPr>
            <p:cNvPr id="8" name="Groupe 7"/>
            <p:cNvGrpSpPr/>
            <p:nvPr/>
          </p:nvGrpSpPr>
          <p:grpSpPr>
            <a:xfrm>
              <a:off x="964071" y="375132"/>
              <a:ext cx="7200800" cy="4492462"/>
              <a:chOff x="971600" y="844023"/>
              <a:chExt cx="7200800" cy="4492462"/>
            </a:xfrm>
          </p:grpSpPr>
          <p:cxnSp>
            <p:nvCxnSpPr>
              <p:cNvPr id="1057" name="Connecteur droit avec flèche 1056"/>
              <p:cNvCxnSpPr/>
              <p:nvPr/>
            </p:nvCxnSpPr>
            <p:spPr>
              <a:xfrm>
                <a:off x="2563304" y="1900353"/>
                <a:ext cx="4024919" cy="0"/>
              </a:xfrm>
              <a:prstGeom prst="straightConnector1">
                <a:avLst/>
              </a:prstGeom>
              <a:ln w="1905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grpSp>
            <p:nvGrpSpPr>
              <p:cNvPr id="1031" name="Groupe 1030"/>
              <p:cNvGrpSpPr/>
              <p:nvPr/>
            </p:nvGrpSpPr>
            <p:grpSpPr>
              <a:xfrm>
                <a:off x="971600" y="844023"/>
                <a:ext cx="7200800" cy="4492462"/>
                <a:chOff x="1085631" y="2649921"/>
                <a:chExt cx="7200800" cy="4492462"/>
              </a:xfrm>
            </p:grpSpPr>
            <p:grpSp>
              <p:nvGrpSpPr>
                <p:cNvPr id="14" name="Groupe 13"/>
                <p:cNvGrpSpPr/>
                <p:nvPr/>
              </p:nvGrpSpPr>
              <p:grpSpPr>
                <a:xfrm>
                  <a:off x="1085631" y="2649921"/>
                  <a:ext cx="7200800" cy="2380111"/>
                  <a:chOff x="899592" y="718661"/>
                  <a:chExt cx="7200800" cy="2380111"/>
                </a:xfrm>
              </p:grpSpPr>
              <p:grpSp>
                <p:nvGrpSpPr>
                  <p:cNvPr id="7" name="Groupe 6"/>
                  <p:cNvGrpSpPr/>
                  <p:nvPr/>
                </p:nvGrpSpPr>
                <p:grpSpPr>
                  <a:xfrm>
                    <a:off x="899592" y="790669"/>
                    <a:ext cx="1512168" cy="2308103"/>
                    <a:chOff x="467544" y="809396"/>
                    <a:chExt cx="1846558" cy="2648269"/>
                  </a:xfrm>
                </p:grpSpPr>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809396"/>
                      <a:ext cx="1846558" cy="2158623"/>
                    </a:xfrm>
                    <a:prstGeom prst="rect">
                      <a:avLst/>
                    </a:prstGeom>
                    <a:ln w="12700">
                      <a:solidFill>
                        <a:schemeClr val="tx1"/>
                      </a:solidFill>
                    </a:ln>
                  </p:spPr>
                </p:pic>
                <p:sp>
                  <p:nvSpPr>
                    <p:cNvPr id="4" name="ZoneTexte 3"/>
                    <p:cNvSpPr txBox="1"/>
                    <p:nvPr/>
                  </p:nvSpPr>
                  <p:spPr>
                    <a:xfrm>
                      <a:off x="467544" y="2957528"/>
                      <a:ext cx="1846558" cy="500137"/>
                    </a:xfrm>
                    <a:prstGeom prst="rect">
                      <a:avLst/>
                    </a:prstGeom>
                    <a:noFill/>
                    <a:ln w="3175">
                      <a:solidFill>
                        <a:schemeClr val="tx1"/>
                      </a:solidFill>
                    </a:ln>
                  </p:spPr>
                  <p:txBody>
                    <a:bodyPr wrap="square" rtlCol="0">
                      <a:spAutoFit/>
                    </a:bodyPr>
                    <a:lstStyle/>
                    <a:p>
                      <a:pPr algn="ctr"/>
                      <a:r>
                        <a:rPr lang="fr-FR" sz="1600" b="1" dirty="0"/>
                        <a:t>Aristote</a:t>
                      </a:r>
                    </a:p>
                    <a:p>
                      <a:pPr algn="ctr"/>
                      <a:r>
                        <a:rPr lang="fr-FR" sz="1050" dirty="0"/>
                        <a:t>-384-322 avant J.C. </a:t>
                      </a:r>
                      <a:endParaRPr lang="fr-FR" dirty="0"/>
                    </a:p>
                  </p:txBody>
                </p:sp>
              </p:grpSp>
              <p:sp>
                <p:nvSpPr>
                  <p:cNvPr id="6" name="ZoneTexte 5"/>
                  <p:cNvSpPr txBox="1"/>
                  <p:nvPr/>
                </p:nvSpPr>
                <p:spPr>
                  <a:xfrm>
                    <a:off x="6516216" y="2655566"/>
                    <a:ext cx="1584176" cy="414469"/>
                  </a:xfrm>
                  <a:prstGeom prst="rect">
                    <a:avLst/>
                  </a:prstGeom>
                  <a:solidFill>
                    <a:schemeClr val="bg1"/>
                  </a:solidFill>
                  <a:ln w="3175">
                    <a:solidFill>
                      <a:schemeClr val="tx1"/>
                    </a:solidFill>
                  </a:ln>
                </p:spPr>
                <p:txBody>
                  <a:bodyPr wrap="square" rtlCol="0">
                    <a:spAutoFit/>
                  </a:bodyPr>
                  <a:lstStyle/>
                  <a:p>
                    <a:pPr algn="ctr"/>
                    <a:r>
                      <a:rPr lang="fr-FR" sz="1400" b="1" dirty="0"/>
                      <a:t>Charles Darwin</a:t>
                    </a:r>
                  </a:p>
                  <a:p>
                    <a:pPr algn="ctr"/>
                    <a:r>
                      <a:rPr lang="fr-FR" sz="1050" dirty="0"/>
                      <a:t>1809-1882</a:t>
                    </a:r>
                  </a:p>
                </p:txBody>
              </p:sp>
              <p:sp>
                <p:nvSpPr>
                  <p:cNvPr id="21" name="ZoneTexte 20"/>
                  <p:cNvSpPr txBox="1"/>
                  <p:nvPr/>
                </p:nvSpPr>
                <p:spPr>
                  <a:xfrm>
                    <a:off x="2811568" y="1198927"/>
                    <a:ext cx="3384376" cy="954107"/>
                  </a:xfrm>
                  <a:prstGeom prst="rect">
                    <a:avLst/>
                  </a:prstGeom>
                  <a:solidFill>
                    <a:schemeClr val="bg1"/>
                  </a:solidFill>
                  <a:ln w="3175">
                    <a:noFill/>
                  </a:ln>
                  <a:effectLst/>
                </p:spPr>
                <p:style>
                  <a:lnRef idx="0">
                    <a:scrgbClr r="0" g="0" b="0"/>
                  </a:lnRef>
                  <a:fillRef idx="1001">
                    <a:schemeClr val="lt1"/>
                  </a:fillRef>
                  <a:effectRef idx="0">
                    <a:scrgbClr r="0" g="0" b="0"/>
                  </a:effectRef>
                  <a:fontRef idx="major"/>
                </p:style>
                <p:txBody>
                  <a:bodyPr wrap="square" rtlCol="0">
                    <a:spAutoFit/>
                  </a:bodyPr>
                  <a:lstStyle/>
                  <a:p>
                    <a:pPr algn="ctr"/>
                    <a:r>
                      <a:rPr lang="fr-FR" sz="2800" b="1" dirty="0"/>
                      <a:t>Théorie de l’hérédité par mélange</a:t>
                    </a:r>
                  </a:p>
                </p:txBody>
              </p:sp>
              <p:pic>
                <p:nvPicPr>
                  <p:cNvPr id="10" name="Image 9" descr="Capture d’écran"/>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516216" y="718661"/>
                    <a:ext cx="1584176" cy="1956923"/>
                  </a:xfrm>
                  <a:prstGeom prst="rect">
                    <a:avLst/>
                  </a:prstGeom>
                </p:spPr>
              </p:pic>
            </p:grpSp>
            <p:grpSp>
              <p:nvGrpSpPr>
                <p:cNvPr id="1029" name="Groupe 1028"/>
                <p:cNvGrpSpPr/>
                <p:nvPr/>
              </p:nvGrpSpPr>
              <p:grpSpPr>
                <a:xfrm>
                  <a:off x="3682478" y="6445699"/>
                  <a:ext cx="1730792" cy="696684"/>
                  <a:chOff x="3668143" y="4635532"/>
                  <a:chExt cx="1807716" cy="731518"/>
                </a:xfrm>
              </p:grpSpPr>
              <p:sp>
                <p:nvSpPr>
                  <p:cNvPr id="1025" name="Parenthèse ouvrante 1024"/>
                  <p:cNvSpPr/>
                  <p:nvPr/>
                </p:nvSpPr>
                <p:spPr>
                  <a:xfrm rot="16200000">
                    <a:off x="4476535" y="3827140"/>
                    <a:ext cx="190931" cy="1807716"/>
                  </a:xfrm>
                  <a:prstGeom prst="leftBracket">
                    <a:avLst>
                      <a:gd name="adj" fmla="val 25924"/>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cxnSp>
                <p:nvCxnSpPr>
                  <p:cNvPr id="1027" name="Connecteur droit 1026"/>
                  <p:cNvCxnSpPr>
                    <a:stCxn id="1025" idx="1"/>
                  </p:cNvCxnSpPr>
                  <p:nvPr/>
                </p:nvCxnSpPr>
                <p:spPr>
                  <a:xfrm>
                    <a:off x="4572001" y="4826464"/>
                    <a:ext cx="7" cy="540586"/>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grpSp>
        <p:pic>
          <p:nvPicPr>
            <p:cNvPr id="18" name="Image 17" descr="Capture d’écran"/>
            <p:cNvPicPr>
              <a:picLocks noChangeAspect="1"/>
            </p:cNvPicPr>
            <p:nvPr/>
          </p:nvPicPr>
          <p:blipFill>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artisticLineDrawing/>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786096" y="2871622"/>
              <a:ext cx="1154056" cy="1157979"/>
            </a:xfrm>
            <a:prstGeom prst="rect">
              <a:avLst/>
            </a:prstGeom>
          </p:spPr>
        </p:pic>
        <p:pic>
          <p:nvPicPr>
            <p:cNvPr id="19" name="Image 18" descr="Capture d’écran"/>
            <p:cNvPicPr>
              <a:picLocks noChangeAspect="1"/>
            </p:cNvPicPr>
            <p:nvPr/>
          </p:nvPicPr>
          <p:blipFill>
            <a:blip r:embed="rId8">
              <a:extLst>
                <a:ext uri="{BEBA8EAE-BF5A-486C-A8C5-ECC9F3942E4B}">
                  <a14:imgProps xmlns:a14="http://schemas.microsoft.com/office/drawing/2010/main">
                    <a14:imgLayer r:embed="rId9">
                      <a14:imgEffect>
                        <a14:artisticFilmGrain/>
                      </a14:imgEffect>
                      <a14:imgEffect>
                        <a14:sharpenSoften amount="50000"/>
                      </a14:imgEffect>
                      <a14:imgEffect>
                        <a14:saturation sat="30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991005" y="2925450"/>
              <a:ext cx="1139823" cy="1121730"/>
            </a:xfrm>
            <a:prstGeom prst="rect">
              <a:avLst/>
            </a:prstGeom>
          </p:spPr>
        </p:pic>
        <p:pic>
          <p:nvPicPr>
            <p:cNvPr id="20" name="Image 19" descr="Capture d’écran"/>
            <p:cNvPicPr>
              <a:picLocks noChangeAspect="1"/>
            </p:cNvPicPr>
            <p:nvPr/>
          </p:nvPicPr>
          <p:blipFill>
            <a:blip r:embed="rId10">
              <a:extLst>
                <a:ext uri="{BEBA8EAE-BF5A-486C-A8C5-ECC9F3942E4B}">
                  <a14:imgProps xmlns:a14="http://schemas.microsoft.com/office/drawing/2010/main">
                    <a14:imgLayer r:embed="rId11">
                      <a14:imgEffect>
                        <a14:artisticFilmGrain/>
                      </a14:imgEffect>
                      <a14:imgEffect>
                        <a14:sharpenSoften amount="25000"/>
                      </a14:imgEffect>
                      <a14:imgEffect>
                        <a14:saturation sat="66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975326" y="5013176"/>
              <a:ext cx="901974" cy="882782"/>
            </a:xfrm>
            <a:prstGeom prst="rect">
              <a:avLst/>
            </a:prstGeom>
          </p:spPr>
        </p:pic>
      </p:grpSp>
    </p:spTree>
    <p:extLst>
      <p:ext uri="{BB962C8B-B14F-4D97-AF65-F5344CB8AC3E}">
        <p14:creationId xmlns:p14="http://schemas.microsoft.com/office/powerpoint/2010/main" val="7861520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ZoneTexte 3"/>
          <p:cNvSpPr txBox="1">
            <a:spLocks noChangeArrowheads="1"/>
          </p:cNvSpPr>
          <p:nvPr/>
        </p:nvSpPr>
        <p:spPr bwMode="auto">
          <a:xfrm>
            <a:off x="215516" y="2492896"/>
            <a:ext cx="8712968" cy="132343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fr-FR" sz="4000" b="1" dirty="0">
                <a:solidFill>
                  <a:srgbClr val="FF0000"/>
                </a:solidFill>
              </a:rPr>
              <a:t> 4.  Gregor </a:t>
            </a:r>
            <a:r>
              <a:rPr lang="fr-FR" sz="4000" b="1" dirty="0" smtClean="0">
                <a:solidFill>
                  <a:srgbClr val="FF0000"/>
                </a:solidFill>
              </a:rPr>
              <a:t>MENDEL et les petits </a:t>
            </a:r>
            <a:r>
              <a:rPr lang="fr-FR" sz="4000" b="1" dirty="0">
                <a:solidFill>
                  <a:srgbClr val="FF0000"/>
                </a:solidFill>
              </a:rPr>
              <a:t>pois</a:t>
            </a:r>
          </a:p>
          <a:p>
            <a:pPr algn="ctr"/>
            <a:endParaRPr lang="fr-FR" sz="4000" b="1" dirty="0" smtClean="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p:cNvGrpSpPr/>
          <p:nvPr/>
        </p:nvGrpSpPr>
        <p:grpSpPr>
          <a:xfrm>
            <a:off x="908558" y="857669"/>
            <a:ext cx="7479866" cy="5142663"/>
            <a:chOff x="1643854" y="-62757"/>
            <a:chExt cx="7479866" cy="5142663"/>
          </a:xfrm>
        </p:grpSpPr>
        <p:pic>
          <p:nvPicPr>
            <p:cNvPr id="9218" name="Picture 1" descr="C:\Documents and Settings\ncris\Bureau\Gregor Mendel_as9322.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643854" y="-62757"/>
              <a:ext cx="3727306" cy="514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e 3"/>
            <p:cNvGrpSpPr/>
            <p:nvPr/>
          </p:nvGrpSpPr>
          <p:grpSpPr>
            <a:xfrm>
              <a:off x="5659348" y="1428454"/>
              <a:ext cx="3464372" cy="3036242"/>
              <a:chOff x="5659348" y="871264"/>
              <a:chExt cx="3464372" cy="3036242"/>
            </a:xfrm>
          </p:grpSpPr>
          <p:sp>
            <p:nvSpPr>
              <p:cNvPr id="9219" name="ZoneTexte 1"/>
              <p:cNvSpPr txBox="1">
                <a:spLocks noChangeArrowheads="1"/>
              </p:cNvSpPr>
              <p:nvPr/>
            </p:nvSpPr>
            <p:spPr bwMode="auto">
              <a:xfrm>
                <a:off x="5938570" y="871264"/>
                <a:ext cx="2905925" cy="107721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fr-FR" sz="3200" b="1" dirty="0"/>
                  <a:t>Gregor MENDEL</a:t>
                </a:r>
              </a:p>
              <a:p>
                <a:pPr algn="ctr"/>
                <a:r>
                  <a:rPr lang="fr-FR" sz="3200" b="1" dirty="0"/>
                  <a:t>1822-1884</a:t>
                </a:r>
              </a:p>
            </p:txBody>
          </p:sp>
          <p:sp>
            <p:nvSpPr>
              <p:cNvPr id="2" name="Rectangle 1"/>
              <p:cNvSpPr/>
              <p:nvPr/>
            </p:nvSpPr>
            <p:spPr>
              <a:xfrm>
                <a:off x="5659348" y="2599456"/>
                <a:ext cx="3464372" cy="1308050"/>
              </a:xfrm>
              <a:prstGeom prst="rect">
                <a:avLst/>
              </a:prstGeom>
            </p:spPr>
            <p:txBody>
              <a:bodyPr wrap="square">
                <a:spAutoFit/>
              </a:bodyPr>
              <a:lstStyle/>
              <a:p>
                <a:pPr marL="285750" indent="-285750" algn="ctr">
                  <a:buFont typeface="Wingdings 3"/>
                  <a:buChar char=""/>
                </a:pPr>
                <a:r>
                  <a:rPr lang="fr-FR" b="1" dirty="0">
                    <a:sym typeface="Wingdings 3"/>
                  </a:rPr>
                  <a:t>p</a:t>
                </a:r>
                <a:r>
                  <a:rPr lang="fr-FR" b="1" dirty="0"/>
                  <a:t>ublication en 1866</a:t>
                </a:r>
              </a:p>
              <a:p>
                <a:pPr marL="285750" indent="-285750" algn="ctr">
                  <a:buFont typeface="Wingdings 3"/>
                  <a:buChar char=""/>
                </a:pPr>
                <a:endParaRPr lang="fr-FR" sz="500" b="1" dirty="0"/>
              </a:p>
              <a:p>
                <a:pPr marL="285750" indent="-285750" algn="ctr">
                  <a:buFont typeface="Wingdings 3"/>
                  <a:buChar char=""/>
                </a:pPr>
                <a:endParaRPr lang="fr-FR" sz="300" b="1" dirty="0"/>
              </a:p>
              <a:p>
                <a:pPr algn="ctr"/>
                <a:r>
                  <a:rPr lang="fr-FR" sz="1600" dirty="0">
                    <a:latin typeface="Vrinda"/>
                    <a:cs typeface="Vrinda"/>
                  </a:rPr>
                  <a:t> </a:t>
                </a:r>
                <a:r>
                  <a:rPr lang="fr-FR" sz="1600" dirty="0">
                    <a:latin typeface="+mn-lt"/>
                    <a:cs typeface="Vrinda"/>
                  </a:rPr>
                  <a:t>" </a:t>
                </a:r>
                <a:r>
                  <a:rPr lang="fr-FR" sz="1600" dirty="0" err="1"/>
                  <a:t>Versuche</a:t>
                </a:r>
                <a:r>
                  <a:rPr lang="fr-FR" sz="1600" dirty="0"/>
                  <a:t> </a:t>
                </a:r>
                <a:r>
                  <a:rPr lang="fr-FR" sz="1600" dirty="0" err="1"/>
                  <a:t>über</a:t>
                </a:r>
                <a:r>
                  <a:rPr lang="fr-FR" sz="1600" dirty="0"/>
                  <a:t> </a:t>
                </a:r>
                <a:r>
                  <a:rPr lang="fr-FR" sz="1600" dirty="0" err="1"/>
                  <a:t>Pflanzenhybriden</a:t>
                </a:r>
                <a:r>
                  <a:rPr lang="fr-FR" sz="1600" dirty="0">
                    <a:latin typeface="Vrinda"/>
                    <a:cs typeface="Vrinda"/>
                  </a:rPr>
                  <a:t> </a:t>
                </a:r>
                <a:r>
                  <a:rPr lang="fr-FR" sz="1600" dirty="0">
                    <a:cs typeface="Vrinda"/>
                  </a:rPr>
                  <a:t>"</a:t>
                </a:r>
                <a:r>
                  <a:rPr lang="fr-FR" sz="1600" dirty="0"/>
                  <a:t> </a:t>
                </a:r>
                <a:r>
                  <a:rPr lang="fr-FR" sz="1600" dirty="0">
                    <a:cs typeface="Vrinda"/>
                  </a:rPr>
                  <a:t> </a:t>
                </a:r>
              </a:p>
              <a:p>
                <a:pPr algn="ctr"/>
                <a:r>
                  <a:rPr lang="fr-FR" sz="100" dirty="0">
                    <a:cs typeface="Vrinda"/>
                  </a:rPr>
                  <a:t>  </a:t>
                </a:r>
              </a:p>
              <a:p>
                <a:pPr algn="ctr"/>
                <a:endParaRPr lang="fr-FR" sz="100" dirty="0"/>
              </a:p>
              <a:p>
                <a:pPr algn="ctr"/>
                <a:r>
                  <a:rPr lang="fr-FR" sz="1600" dirty="0">
                    <a:solidFill>
                      <a:srgbClr val="FF0000"/>
                    </a:solidFill>
                    <a:cs typeface="Vrinda"/>
                  </a:rPr>
                  <a:t>"</a:t>
                </a:r>
                <a:r>
                  <a:rPr lang="fr-FR" sz="1600" dirty="0">
                    <a:cs typeface="Vrinda"/>
                  </a:rPr>
                  <a:t> </a:t>
                </a:r>
                <a:r>
                  <a:rPr lang="fr-FR" sz="1600" i="1" dirty="0">
                    <a:solidFill>
                      <a:srgbClr val="FF3300"/>
                    </a:solidFill>
                  </a:rPr>
                  <a:t>Recherche sur des hybrides végétaux</a:t>
                </a:r>
                <a:r>
                  <a:rPr lang="fr-FR" sz="1600" dirty="0">
                    <a:solidFill>
                      <a:srgbClr val="FF0000"/>
                    </a:solidFill>
                    <a:cs typeface="Vrinda"/>
                  </a:rPr>
                  <a:t> "</a:t>
                </a:r>
                <a:endParaRPr lang="fr-FR" sz="1600" i="1" dirty="0">
                  <a:solidFill>
                    <a:srgbClr val="FF3300"/>
                  </a:solidFill>
                </a:endParaRPr>
              </a:p>
              <a:p>
                <a:pPr algn="ctr"/>
                <a:endParaRPr lang="fr-FR" sz="1600" dirty="0"/>
              </a:p>
            </p:txBody>
          </p:sp>
        </p:gr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e 12"/>
          <p:cNvGrpSpPr/>
          <p:nvPr/>
        </p:nvGrpSpPr>
        <p:grpSpPr>
          <a:xfrm>
            <a:off x="3107507" y="888571"/>
            <a:ext cx="2672147" cy="2610235"/>
            <a:chOff x="3419871" y="2184811"/>
            <a:chExt cx="2672147" cy="2610235"/>
          </a:xfrm>
          <a:effectLst/>
        </p:grpSpPr>
        <p:pic>
          <p:nvPicPr>
            <p:cNvPr id="5" name="Image 4" descr="Capture d’écran"/>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419871" y="2923475"/>
              <a:ext cx="2663389" cy="1871571"/>
            </a:xfrm>
            <a:prstGeom prst="rect">
              <a:avLst/>
            </a:prstGeom>
            <a:ln w="3175">
              <a:solidFill>
                <a:schemeClr val="tx1"/>
              </a:solidFill>
            </a:ln>
            <a:effectLst/>
          </p:spPr>
        </p:pic>
        <p:sp>
          <p:nvSpPr>
            <p:cNvPr id="8" name="ZoneTexte 7"/>
            <p:cNvSpPr txBox="1"/>
            <p:nvPr/>
          </p:nvSpPr>
          <p:spPr>
            <a:xfrm>
              <a:off x="3419871" y="2184811"/>
              <a:ext cx="2672147" cy="738664"/>
            </a:xfrm>
            <a:prstGeom prst="rect">
              <a:avLst/>
            </a:prstGeom>
            <a:solidFill>
              <a:schemeClr val="bg1"/>
            </a:solidFill>
            <a:ln>
              <a:solidFill>
                <a:srgbClr val="434343"/>
              </a:solidFill>
            </a:ln>
            <a:effectLst/>
          </p:spPr>
          <p:txBody>
            <a:bodyPr wrap="square" rtlCol="0">
              <a:spAutoFit/>
            </a:bodyPr>
            <a:lstStyle/>
            <a:p>
              <a:pPr algn="ctr"/>
              <a:r>
                <a:rPr lang="fr-FR" sz="1400" dirty="0">
                  <a:latin typeface="Arial Rounded MT Bold" pitchFamily="34" charset="0"/>
                </a:rPr>
                <a:t>Jardin expérimental de Gregor Mendel conservé au monastère de Brno</a:t>
              </a:r>
            </a:p>
          </p:txBody>
        </p:sp>
      </p:grpSp>
      <p:pic>
        <p:nvPicPr>
          <p:cNvPr id="1026" name="Picture 2" descr="Résultat de recherche d'images pour &quot;jardin Brno mendel&quot;"/>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34454" y="1721688"/>
            <a:ext cx="2402256" cy="3026843"/>
          </a:xfrm>
          <a:prstGeom prst="rect">
            <a:avLst/>
          </a:prstGeom>
          <a:ln w="3175">
            <a:solidFill>
              <a:schemeClr val="tx1"/>
            </a:solidFill>
          </a:ln>
          <a:effectLst/>
          <a:extLst>
            <a:ext uri="{909E8E84-426E-40DD-AFC4-6F175D3DCCD1}">
              <a14:hiddenFill xmlns:a14="http://schemas.microsoft.com/office/drawing/2010/main">
                <a:solidFill>
                  <a:srgbClr val="FFFFFF"/>
                </a:solidFill>
              </a14:hiddenFill>
            </a:ext>
          </a:extLst>
        </p:spPr>
      </p:pic>
      <p:pic>
        <p:nvPicPr>
          <p:cNvPr id="7" name="Image 6" descr="Capture d’écran"/>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018091" y="1249274"/>
            <a:ext cx="2663389" cy="3971667"/>
          </a:xfrm>
          <a:prstGeom prst="rect">
            <a:avLst/>
          </a:prstGeom>
          <a:ln w="3175">
            <a:solidFill>
              <a:schemeClr val="tx1"/>
            </a:solidFill>
          </a:ln>
          <a:effectLst/>
        </p:spPr>
      </p:pic>
      <p:pic>
        <p:nvPicPr>
          <p:cNvPr id="3" name="Image 2" descr="Capture d’écran"/>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107507" y="3933056"/>
            <a:ext cx="2663389" cy="1518132"/>
          </a:xfrm>
          <a:prstGeom prst="rect">
            <a:avLst/>
          </a:prstGeom>
          <a:ln>
            <a:solidFill>
              <a:schemeClr val="tx1"/>
            </a:solidFill>
          </a:ln>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611561" y="374318"/>
            <a:ext cx="7920879" cy="5917004"/>
          </a:xfrm>
          <a:prstGeom prst="rect">
            <a:avLst/>
          </a:prstGeom>
          <a:noFill/>
        </p:spPr>
        <p:txBody>
          <a:bodyPr wrap="square" rtlCol="0">
            <a:spAutoFit/>
          </a:bodyPr>
          <a:lstStyle/>
          <a:p>
            <a:pPr algn="ctr"/>
            <a:r>
              <a:rPr lang="fr-FR" sz="4800" b="1" dirty="0"/>
              <a:t>Plan du cours</a:t>
            </a:r>
          </a:p>
          <a:p>
            <a:pPr algn="ctr"/>
            <a:endParaRPr lang="fr-FR" b="1" dirty="0"/>
          </a:p>
          <a:p>
            <a:pPr algn="just"/>
            <a:r>
              <a:rPr lang="fr-FR" b="1" dirty="0"/>
              <a:t>1. Génétique: définition</a:t>
            </a:r>
          </a:p>
          <a:p>
            <a:pPr marL="342900" indent="-342900" algn="just">
              <a:buAutoNum type="arabicParenR"/>
            </a:pPr>
            <a:endParaRPr lang="fr-FR" sz="1050" b="1" dirty="0"/>
          </a:p>
          <a:p>
            <a:pPr algn="just"/>
            <a:r>
              <a:rPr lang="fr-FR" b="1" dirty="0"/>
              <a:t>2. Le caractère héréditaire</a:t>
            </a:r>
          </a:p>
          <a:p>
            <a:pPr algn="just"/>
            <a:r>
              <a:rPr lang="fr-FR" b="1" dirty="0"/>
              <a:t>	</a:t>
            </a:r>
            <a:r>
              <a:rPr lang="fr-FR" sz="1600" b="1" dirty="0"/>
              <a:t>2.1 Jouons au naturaliste</a:t>
            </a:r>
          </a:p>
          <a:p>
            <a:pPr algn="just"/>
            <a:r>
              <a:rPr lang="fr-FR" sz="1600" b="1" dirty="0"/>
              <a:t>	2.2 Caractères héréditaires spécifiques  ou </a:t>
            </a:r>
            <a:r>
              <a:rPr lang="fr-FR" sz="1600" b="1" dirty="0" smtClean="0"/>
              <a:t>individuels</a:t>
            </a:r>
          </a:p>
          <a:p>
            <a:pPr algn="just"/>
            <a:r>
              <a:rPr lang="fr-FR" sz="1600" b="1" dirty="0"/>
              <a:t>	</a:t>
            </a:r>
            <a:r>
              <a:rPr lang="fr-FR" sz="1600" b="1" dirty="0" smtClean="0"/>
              <a:t>2.3 Classification du vivant</a:t>
            </a:r>
          </a:p>
          <a:p>
            <a:pPr algn="just"/>
            <a:r>
              <a:rPr lang="fr-FR" sz="1600" b="1" dirty="0"/>
              <a:t>	</a:t>
            </a:r>
            <a:endParaRPr lang="fr-FR" sz="1050" b="1" dirty="0"/>
          </a:p>
          <a:p>
            <a:pPr algn="just"/>
            <a:r>
              <a:rPr lang="fr-FR" b="1" dirty="0"/>
              <a:t>3. Caractère </a:t>
            </a:r>
            <a:r>
              <a:rPr lang="fr-FR" b="1" dirty="0" smtClean="0"/>
              <a:t>héréditaire</a:t>
            </a:r>
            <a:r>
              <a:rPr lang="fr-FR" b="1" dirty="0"/>
              <a:t> </a:t>
            </a:r>
            <a:r>
              <a:rPr lang="fr-FR" sz="1600" b="1" dirty="0" smtClean="0"/>
              <a:t>immuable</a:t>
            </a:r>
            <a:r>
              <a:rPr lang="fr-FR" sz="1600" b="1" dirty="0"/>
              <a:t>…  jusqu’au XVIII</a:t>
            </a:r>
            <a:r>
              <a:rPr lang="fr-FR" sz="1600" b="1" baseline="30000" dirty="0"/>
              <a:t>ème</a:t>
            </a:r>
            <a:r>
              <a:rPr lang="fr-FR" sz="1600" b="1" dirty="0"/>
              <a:t> </a:t>
            </a:r>
            <a:r>
              <a:rPr lang="fr-FR" sz="1600" b="1" dirty="0" smtClean="0"/>
              <a:t>siècle</a:t>
            </a:r>
          </a:p>
          <a:p>
            <a:pPr algn="just"/>
            <a:r>
              <a:rPr lang="fr-FR" sz="1600" b="1" dirty="0"/>
              <a:t>	</a:t>
            </a:r>
            <a:r>
              <a:rPr lang="fr-FR" sz="1600" b="1" dirty="0" smtClean="0"/>
              <a:t>3.1 Lamarck: transformation du caractère héréditaire?</a:t>
            </a:r>
          </a:p>
          <a:p>
            <a:pPr algn="just"/>
            <a:r>
              <a:rPr lang="fr-FR" sz="1600" b="1" dirty="0" smtClean="0"/>
              <a:t>	3.2 </a:t>
            </a:r>
            <a:r>
              <a:rPr lang="fr-FR" sz="1600" b="1" dirty="0"/>
              <a:t>XIX</a:t>
            </a:r>
            <a:r>
              <a:rPr lang="fr-FR" sz="1600" b="1" baseline="30000" dirty="0"/>
              <a:t>ème</a:t>
            </a:r>
            <a:r>
              <a:rPr lang="fr-FR" sz="1600" b="1" baseline="30000" dirty="0">
                <a:solidFill>
                  <a:srgbClr val="FF0000"/>
                </a:solidFill>
              </a:rPr>
              <a:t> </a:t>
            </a:r>
            <a:r>
              <a:rPr lang="fr-FR" sz="1600" b="1" dirty="0" smtClean="0"/>
              <a:t>Darwin : sélection du meilleure caractère héréditaire</a:t>
            </a:r>
            <a:r>
              <a:rPr lang="fr-FR" sz="1600" b="1" dirty="0"/>
              <a:t>		</a:t>
            </a:r>
            <a:r>
              <a:rPr lang="fr-FR" b="1" dirty="0"/>
              <a:t>			</a:t>
            </a:r>
            <a:endParaRPr lang="fr-FR" sz="1050" b="1" dirty="0"/>
          </a:p>
          <a:p>
            <a:pPr algn="just"/>
            <a:r>
              <a:rPr lang="fr-FR" b="1" dirty="0"/>
              <a:t>4. Gregor </a:t>
            </a:r>
            <a:r>
              <a:rPr lang="fr-FR" b="1" dirty="0" smtClean="0"/>
              <a:t>Mendel et les petits pois</a:t>
            </a:r>
          </a:p>
          <a:p>
            <a:pPr algn="just"/>
            <a:r>
              <a:rPr lang="fr-FR" b="1" dirty="0"/>
              <a:t>	</a:t>
            </a:r>
            <a:r>
              <a:rPr lang="fr-FR" sz="1600" b="1" dirty="0"/>
              <a:t>4.1 Caractères héréditaires à variation binaire</a:t>
            </a:r>
          </a:p>
          <a:p>
            <a:pPr algn="just"/>
            <a:r>
              <a:rPr lang="fr-FR" sz="1600" b="1" dirty="0"/>
              <a:t>	4.2 Distribution de deux caractères héréditaires à variation binaire</a:t>
            </a:r>
          </a:p>
          <a:p>
            <a:pPr algn="just"/>
            <a:r>
              <a:rPr lang="fr-FR" sz="1600" b="1" dirty="0"/>
              <a:t>	4.3 Les lois de </a:t>
            </a:r>
            <a:r>
              <a:rPr lang="fr-FR" sz="1600" b="1" dirty="0" smtClean="0"/>
              <a:t>Mendel</a:t>
            </a:r>
          </a:p>
          <a:p>
            <a:pPr algn="just"/>
            <a:endParaRPr lang="fr-FR" sz="1600" b="1" dirty="0" smtClean="0"/>
          </a:p>
          <a:p>
            <a:pPr algn="just"/>
            <a:r>
              <a:rPr lang="fr-FR" sz="1600" b="1" dirty="0" smtClean="0"/>
              <a:t>5. Les supports physiques de l’hérédité</a:t>
            </a:r>
          </a:p>
          <a:p>
            <a:pPr algn="just"/>
            <a:r>
              <a:rPr lang="fr-FR" sz="1600" b="1" dirty="0"/>
              <a:t>	</a:t>
            </a:r>
            <a:r>
              <a:rPr lang="fr-FR" sz="1600" b="1" dirty="0" smtClean="0"/>
              <a:t>5.1 La chromatine</a:t>
            </a:r>
          </a:p>
          <a:p>
            <a:pPr algn="just"/>
            <a:r>
              <a:rPr lang="fr-FR" sz="1600" b="1" dirty="0"/>
              <a:t>	</a:t>
            </a:r>
            <a:r>
              <a:rPr lang="fr-FR" sz="1600" b="1" dirty="0" smtClean="0"/>
              <a:t>5.2 Théorie chromosomique de l’hérédité</a:t>
            </a:r>
            <a:r>
              <a:rPr lang="fr-FR" sz="1600" b="1" dirty="0"/>
              <a:t>	</a:t>
            </a:r>
            <a:endParaRPr lang="fr-FR" b="1" dirty="0"/>
          </a:p>
        </p:txBody>
      </p:sp>
    </p:spTree>
    <p:extLst>
      <p:ext uri="{BB962C8B-B14F-4D97-AF65-F5344CB8AC3E}">
        <p14:creationId xmlns:p14="http://schemas.microsoft.com/office/powerpoint/2010/main" val="34934511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p:cNvGrpSpPr/>
          <p:nvPr/>
        </p:nvGrpSpPr>
        <p:grpSpPr>
          <a:xfrm>
            <a:off x="881438" y="620688"/>
            <a:ext cx="7381125" cy="5184576"/>
            <a:chOff x="1094860" y="407839"/>
            <a:chExt cx="7381125" cy="5184576"/>
          </a:xfrm>
        </p:grpSpPr>
        <p:grpSp>
          <p:nvGrpSpPr>
            <p:cNvPr id="2" name="Groupe 1"/>
            <p:cNvGrpSpPr/>
            <p:nvPr/>
          </p:nvGrpSpPr>
          <p:grpSpPr>
            <a:xfrm>
              <a:off x="1094860" y="1810408"/>
              <a:ext cx="3372365" cy="3173436"/>
              <a:chOff x="1404794" y="407840"/>
              <a:chExt cx="3372365" cy="3173436"/>
            </a:xfrm>
          </p:grpSpPr>
          <p:pic>
            <p:nvPicPr>
              <p:cNvPr id="11268" name="Picture 2" descr="H:\Mes documents\Mes images\pois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4794" y="407840"/>
                <a:ext cx="3372365" cy="2610824"/>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270" name="ZoneTexte 1"/>
              <p:cNvSpPr txBox="1">
                <a:spLocks noChangeArrowheads="1"/>
              </p:cNvSpPr>
              <p:nvPr/>
            </p:nvSpPr>
            <p:spPr bwMode="auto">
              <a:xfrm>
                <a:off x="1507445" y="3212976"/>
                <a:ext cx="3167062" cy="368300"/>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fr-FR" dirty="0"/>
                  <a:t>Lignée pure  "fleur blanche "</a:t>
                </a:r>
              </a:p>
            </p:txBody>
          </p:sp>
        </p:grpSp>
        <p:grpSp>
          <p:nvGrpSpPr>
            <p:cNvPr id="3" name="Groupe 2"/>
            <p:cNvGrpSpPr/>
            <p:nvPr/>
          </p:nvGrpSpPr>
          <p:grpSpPr>
            <a:xfrm>
              <a:off x="5030465" y="407839"/>
              <a:ext cx="3445520" cy="3170585"/>
              <a:chOff x="5030465" y="407839"/>
              <a:chExt cx="3445520" cy="3170585"/>
            </a:xfrm>
          </p:grpSpPr>
          <p:pic>
            <p:nvPicPr>
              <p:cNvPr id="11269" name="Picture 3" descr="H:\Mes documents\Mes images\Fleurs-pois-gourman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0465" y="407839"/>
                <a:ext cx="3445520" cy="261082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271" name="ZoneTexte 5"/>
              <p:cNvSpPr txBox="1">
                <a:spLocks noChangeArrowheads="1"/>
              </p:cNvSpPr>
              <p:nvPr/>
            </p:nvSpPr>
            <p:spPr bwMode="auto">
              <a:xfrm>
                <a:off x="5169693" y="3208537"/>
                <a:ext cx="3167063" cy="369887"/>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fr-FR" dirty="0"/>
                  <a:t>Lignée pure  "fleur violette"</a:t>
                </a:r>
              </a:p>
            </p:txBody>
          </p:sp>
        </p:grpSp>
        <p:sp>
          <p:nvSpPr>
            <p:cNvPr id="11267" name="Rectangle 1"/>
            <p:cNvSpPr>
              <a:spLocks noChangeArrowheads="1"/>
            </p:cNvSpPr>
            <p:nvPr/>
          </p:nvSpPr>
          <p:spPr bwMode="auto">
            <a:xfrm>
              <a:off x="5408600" y="4762152"/>
              <a:ext cx="268924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fr-FR" sz="2400" b="1" dirty="0"/>
                <a:t>Petit pois</a:t>
              </a:r>
            </a:p>
            <a:p>
              <a:pPr algn="ctr"/>
              <a:r>
                <a:rPr lang="fr-FR" sz="2400" b="1" dirty="0"/>
                <a:t>(</a:t>
              </a:r>
              <a:r>
                <a:rPr lang="fr-FR" sz="2400" b="1" i="1" dirty="0" err="1"/>
                <a:t>Pisum</a:t>
              </a:r>
              <a:r>
                <a:rPr lang="fr-FR" sz="2400" b="1" i="1" dirty="0"/>
                <a:t> </a:t>
              </a:r>
              <a:r>
                <a:rPr lang="fr-FR" sz="2400" b="1" i="1" dirty="0" err="1"/>
                <a:t>sativum</a:t>
              </a:r>
              <a:r>
                <a:rPr lang="fr-FR" sz="2400" b="1" i="1" dirty="0"/>
                <a:t>)</a:t>
              </a:r>
              <a:endParaRPr lang="fr-FR" sz="2400" b="1" dirty="0"/>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Groupe 2"/>
          <p:cNvGrpSpPr>
            <a:grpSpLocks/>
          </p:cNvGrpSpPr>
          <p:nvPr/>
        </p:nvGrpSpPr>
        <p:grpSpPr bwMode="auto">
          <a:xfrm>
            <a:off x="326008" y="166688"/>
            <a:ext cx="8491984" cy="6524625"/>
            <a:chOff x="323850" y="166688"/>
            <a:chExt cx="8491984" cy="6524625"/>
          </a:xfrm>
        </p:grpSpPr>
        <p:grpSp>
          <p:nvGrpSpPr>
            <p:cNvPr id="12291" name="Groupe 1"/>
            <p:cNvGrpSpPr>
              <a:grpSpLocks/>
            </p:cNvGrpSpPr>
            <p:nvPr/>
          </p:nvGrpSpPr>
          <p:grpSpPr bwMode="auto">
            <a:xfrm>
              <a:off x="323850" y="166688"/>
              <a:ext cx="3213100" cy="6524625"/>
              <a:chOff x="323850" y="165100"/>
              <a:chExt cx="3213100" cy="6524625"/>
            </a:xfrm>
          </p:grpSpPr>
          <p:pic>
            <p:nvPicPr>
              <p:cNvPr id="12293" name="Picture 1" descr="H:\Mes documents\Mes images\pois-5b-fleur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3500438"/>
                <a:ext cx="3213100" cy="318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2" descr="H:\Mes documents\Mes images\pois-5c-fleur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65100"/>
                <a:ext cx="3213100"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29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5746" y="908720"/>
              <a:ext cx="5110088" cy="507474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511660" y="3013502"/>
            <a:ext cx="6120680" cy="830997"/>
          </a:xfrm>
          <a:prstGeom prst="rect">
            <a:avLst/>
          </a:prstGeom>
          <a:noFill/>
        </p:spPr>
        <p:txBody>
          <a:bodyPr wrap="square" rtlCol="0">
            <a:spAutoFit/>
          </a:bodyPr>
          <a:lstStyle/>
          <a:p>
            <a:pPr algn="ctr"/>
            <a:r>
              <a:rPr lang="fr-FR" sz="2400" b="1" dirty="0">
                <a:solidFill>
                  <a:srgbClr val="FF0000"/>
                </a:solidFill>
              </a:rPr>
              <a:t>4.1 caractères héréditaires à variation binaire</a:t>
            </a:r>
          </a:p>
          <a:p>
            <a:pPr algn="ctr"/>
            <a:endParaRPr lang="fr-FR" sz="2400" b="1" dirty="0">
              <a:solidFill>
                <a:srgbClr val="FF0000"/>
              </a:solidFill>
            </a:endParaRPr>
          </a:p>
        </p:txBody>
      </p:sp>
    </p:spTree>
    <p:extLst>
      <p:ext uri="{BB962C8B-B14F-4D97-AF65-F5344CB8AC3E}">
        <p14:creationId xmlns:p14="http://schemas.microsoft.com/office/powerpoint/2010/main" val="1691770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p:cNvCxnSpPr/>
          <p:nvPr/>
        </p:nvCxnSpPr>
        <p:spPr>
          <a:xfrm flipV="1">
            <a:off x="375675" y="901406"/>
            <a:ext cx="38814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a:off x="375675" y="891881"/>
            <a:ext cx="0" cy="4162425"/>
          </a:xfrm>
          <a:prstGeom prst="line">
            <a:avLst/>
          </a:prstGeom>
        </p:spPr>
        <p:style>
          <a:lnRef idx="1">
            <a:schemeClr val="accent1"/>
          </a:lnRef>
          <a:fillRef idx="0">
            <a:schemeClr val="accent1"/>
          </a:fillRef>
          <a:effectRef idx="0">
            <a:schemeClr val="accent1"/>
          </a:effectRef>
          <a:fontRef idx="minor">
            <a:schemeClr val="tx1"/>
          </a:fontRef>
        </p:style>
      </p:cxnSp>
      <p:grpSp>
        <p:nvGrpSpPr>
          <p:cNvPr id="9" name="Groupe 8"/>
          <p:cNvGrpSpPr/>
          <p:nvPr/>
        </p:nvGrpSpPr>
        <p:grpSpPr>
          <a:xfrm>
            <a:off x="375675" y="-311562"/>
            <a:ext cx="8200215" cy="7196946"/>
            <a:chOff x="375675" y="-311562"/>
            <a:chExt cx="8200215" cy="7196946"/>
          </a:xfrm>
        </p:grpSpPr>
        <p:pic>
          <p:nvPicPr>
            <p:cNvPr id="1026" name="Picture 2" descr="Les croisements de pois de mendel"/>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788024" y="-311562"/>
              <a:ext cx="3787866" cy="7196946"/>
            </a:xfrm>
            <a:prstGeom prst="rect">
              <a:avLst/>
            </a:prstGeom>
            <a:noFill/>
            <a:extLst>
              <a:ext uri="{909E8E84-426E-40DD-AFC4-6F175D3DCCD1}">
                <a14:hiddenFill xmlns:a14="http://schemas.microsoft.com/office/drawing/2010/main">
                  <a:solidFill>
                    <a:srgbClr val="FFFFFF"/>
                  </a:solidFill>
                </a14:hiddenFill>
              </a:ext>
            </a:extLst>
          </p:spPr>
        </p:pic>
        <p:grpSp>
          <p:nvGrpSpPr>
            <p:cNvPr id="13327" name="Groupe 2"/>
            <p:cNvGrpSpPr>
              <a:grpSpLocks/>
            </p:cNvGrpSpPr>
            <p:nvPr/>
          </p:nvGrpSpPr>
          <p:grpSpPr bwMode="auto">
            <a:xfrm>
              <a:off x="375675" y="917637"/>
              <a:ext cx="3904518" cy="5161292"/>
              <a:chOff x="239713" y="1206500"/>
              <a:chExt cx="3905250" cy="5162550"/>
            </a:xfrm>
          </p:grpSpPr>
          <p:pic>
            <p:nvPicPr>
              <p:cNvPr id="1332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713" y="1206500"/>
                <a:ext cx="3905250" cy="41433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1043139" y="5445529"/>
                <a:ext cx="2667500" cy="924150"/>
              </a:xfrm>
              <a:prstGeom prst="rect">
                <a:avLst/>
              </a:prstGeom>
              <a:noFill/>
            </p:spPr>
            <p:txBody>
              <a:bodyPr wrap="none">
                <a:spAutoFit/>
              </a:bodyPr>
              <a:lstStyle/>
              <a:p>
                <a:pPr fontAlgn="auto">
                  <a:spcBef>
                    <a:spcPts val="0"/>
                  </a:spcBef>
                  <a:spcAft>
                    <a:spcPts val="0"/>
                  </a:spcAft>
                  <a:defRPr/>
                </a:pPr>
                <a:r>
                  <a:rPr lang="fr-FR" dirty="0">
                    <a:latin typeface="+mn-lt"/>
                  </a:rPr>
                  <a:t>705 plants V : 224 plants B</a:t>
                </a:r>
              </a:p>
              <a:p>
                <a:pPr fontAlgn="auto">
                  <a:spcBef>
                    <a:spcPts val="0"/>
                  </a:spcBef>
                  <a:spcAft>
                    <a:spcPts val="0"/>
                  </a:spcAft>
                  <a:defRPr/>
                </a:pPr>
                <a:endParaRPr lang="fr-FR" sz="1200" dirty="0">
                  <a:latin typeface="+mn-lt"/>
                </a:endParaRPr>
              </a:p>
              <a:p>
                <a:pPr fontAlgn="auto">
                  <a:spcBef>
                    <a:spcPts val="0"/>
                  </a:spcBef>
                  <a:spcAft>
                    <a:spcPts val="0"/>
                  </a:spcAft>
                  <a:defRPr/>
                </a:pPr>
                <a:r>
                  <a:rPr lang="fr-FR" dirty="0">
                    <a:latin typeface="+mn-lt"/>
                  </a:rPr>
                  <a:t>           </a:t>
                </a:r>
                <a:r>
                  <a:rPr lang="fr-FR" sz="2400" b="1" dirty="0">
                    <a:effectLst>
                      <a:outerShdw blurRad="38100" dist="38100" dir="2700000" algn="tl">
                        <a:srgbClr val="000000">
                          <a:alpha val="43137"/>
                        </a:srgbClr>
                      </a:outerShdw>
                    </a:effectLst>
                    <a:latin typeface="+mn-lt"/>
                  </a:rPr>
                  <a:t>3,15 : 1</a:t>
                </a:r>
              </a:p>
            </p:txBody>
          </p:sp>
        </p:grpSp>
        <p:sp>
          <p:nvSpPr>
            <p:cNvPr id="4" name="ZoneTexte 3"/>
            <p:cNvSpPr txBox="1"/>
            <p:nvPr/>
          </p:nvSpPr>
          <p:spPr>
            <a:xfrm>
              <a:off x="2195736" y="116632"/>
              <a:ext cx="1744662" cy="307777"/>
            </a:xfrm>
            <a:prstGeom prst="rect">
              <a:avLst/>
            </a:prstGeom>
            <a:noFill/>
          </p:spPr>
          <p:txBody>
            <a:bodyPr wrap="square" rtlCol="0">
              <a:spAutoFit/>
            </a:bodyPr>
            <a:lstStyle/>
            <a:p>
              <a:pPr algn="ctr"/>
              <a:r>
                <a:rPr lang="fr-FR" sz="1400" b="1" dirty="0">
                  <a:solidFill>
                    <a:srgbClr val="FF0000"/>
                  </a:solidFill>
                </a:rPr>
                <a:t>variation binaire</a:t>
              </a:r>
            </a:p>
          </p:txBody>
        </p:sp>
        <p:sp>
          <p:nvSpPr>
            <p:cNvPr id="7" name="Arc 6"/>
            <p:cNvSpPr/>
            <p:nvPr/>
          </p:nvSpPr>
          <p:spPr>
            <a:xfrm rot="18822214">
              <a:off x="2635502" y="444985"/>
              <a:ext cx="865130" cy="825062"/>
            </a:xfrm>
            <a:prstGeom prst="arc">
              <a:avLst>
                <a:gd name="adj1" fmla="val 13627705"/>
                <a:gd name="adj2" fmla="val 2796224"/>
              </a:avLst>
            </a:prstGeom>
            <a:ln w="1270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sp>
        <p:nvSpPr>
          <p:cNvPr id="8" name="Rectangle 7"/>
          <p:cNvSpPr/>
          <p:nvPr/>
        </p:nvSpPr>
        <p:spPr>
          <a:xfrm>
            <a:off x="4721501" y="6690387"/>
            <a:ext cx="3920912" cy="4419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p:cNvSpPr/>
          <p:nvPr/>
        </p:nvSpPr>
        <p:spPr>
          <a:xfrm>
            <a:off x="4718421" y="-325288"/>
            <a:ext cx="3920912" cy="4419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5" name="Groupe 4"/>
          <p:cNvGrpSpPr/>
          <p:nvPr/>
        </p:nvGrpSpPr>
        <p:grpSpPr>
          <a:xfrm>
            <a:off x="7822600" y="548680"/>
            <a:ext cx="925338" cy="5823364"/>
            <a:chOff x="7822600" y="548680"/>
            <a:chExt cx="925338" cy="5823364"/>
          </a:xfrm>
        </p:grpSpPr>
        <p:sp>
          <p:nvSpPr>
            <p:cNvPr id="13326" name="ZoneTexte 2"/>
            <p:cNvSpPr txBox="1">
              <a:spLocks noChangeArrowheads="1"/>
            </p:cNvSpPr>
            <p:nvPr/>
          </p:nvSpPr>
          <p:spPr bwMode="auto">
            <a:xfrm>
              <a:off x="7822600" y="5910378"/>
              <a:ext cx="925338" cy="461666"/>
            </a:xfrm>
            <a:prstGeom prst="rect">
              <a:avLst/>
            </a:prstGeom>
            <a:solidFill>
              <a:srgbClr val="FFFFFF"/>
            </a:solidFill>
            <a:ln w="28575">
              <a:solidFill>
                <a:srgbClr val="FF0000"/>
              </a:solidFill>
              <a:miter lim="800000"/>
              <a:headEnd/>
              <a:tailEnd/>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fr-FR" sz="2400" b="1" dirty="0">
                  <a:solidFill>
                    <a:srgbClr val="FF0000"/>
                  </a:solidFill>
                </a:rPr>
                <a:t>3 : 1</a:t>
              </a:r>
            </a:p>
          </p:txBody>
        </p:sp>
        <p:sp>
          <p:nvSpPr>
            <p:cNvPr id="3" name="Rectangle 2"/>
            <p:cNvSpPr/>
            <p:nvPr/>
          </p:nvSpPr>
          <p:spPr>
            <a:xfrm>
              <a:off x="8011516" y="548680"/>
              <a:ext cx="547506" cy="525658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0" name="ZoneTexte 9"/>
          <p:cNvSpPr txBox="1"/>
          <p:nvPr/>
        </p:nvSpPr>
        <p:spPr>
          <a:xfrm>
            <a:off x="431234" y="3161736"/>
            <a:ext cx="1252923" cy="261610"/>
          </a:xfrm>
          <a:prstGeom prst="rect">
            <a:avLst/>
          </a:prstGeom>
          <a:noFill/>
        </p:spPr>
        <p:txBody>
          <a:bodyPr wrap="square" rtlCol="0">
            <a:spAutoFit/>
          </a:bodyPr>
          <a:lstStyle/>
          <a:p>
            <a:pPr algn="ctr"/>
            <a:r>
              <a:rPr lang="fr-FR" sz="1100" b="1" i="1" dirty="0">
                <a:solidFill>
                  <a:srgbClr val="FFFF00"/>
                </a:solidFill>
              </a:rPr>
              <a:t>autofécondation</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9" name="Tableau 78"/>
          <p:cNvGraphicFramePr>
            <a:graphicFrameLocks noGrp="1"/>
          </p:cNvGraphicFramePr>
          <p:nvPr>
            <p:extLst>
              <p:ext uri="{D42A27DB-BD31-4B8C-83A1-F6EECF244321}">
                <p14:modId xmlns:p14="http://schemas.microsoft.com/office/powerpoint/2010/main" val="3298624757"/>
              </p:ext>
            </p:extLst>
          </p:nvPr>
        </p:nvGraphicFramePr>
        <p:xfrm>
          <a:off x="5714059" y="3462378"/>
          <a:ext cx="2968626" cy="2402340"/>
        </p:xfrm>
        <a:graphic>
          <a:graphicData uri="http://schemas.openxmlformats.org/drawingml/2006/table">
            <a:tbl>
              <a:tblPr firstRow="1" bandRow="1">
                <a:tableStyleId>{5C22544A-7EE6-4342-B048-85BDC9FD1C3A}</a:tableStyleId>
              </a:tblPr>
              <a:tblGrid>
                <a:gridCol w="972666">
                  <a:extLst>
                    <a:ext uri="{9D8B030D-6E8A-4147-A177-3AD203B41FA5}">
                      <a16:colId xmlns:a16="http://schemas.microsoft.com/office/drawing/2014/main" val="20000"/>
                    </a:ext>
                  </a:extLst>
                </a:gridCol>
                <a:gridCol w="993776">
                  <a:extLst>
                    <a:ext uri="{9D8B030D-6E8A-4147-A177-3AD203B41FA5}">
                      <a16:colId xmlns:a16="http://schemas.microsoft.com/office/drawing/2014/main" val="20001"/>
                    </a:ext>
                  </a:extLst>
                </a:gridCol>
                <a:gridCol w="1002184">
                  <a:extLst>
                    <a:ext uri="{9D8B030D-6E8A-4147-A177-3AD203B41FA5}">
                      <a16:colId xmlns:a16="http://schemas.microsoft.com/office/drawing/2014/main" val="20002"/>
                    </a:ext>
                  </a:extLst>
                </a:gridCol>
              </a:tblGrid>
              <a:tr h="800780">
                <a:tc>
                  <a:txBody>
                    <a:bodyPr/>
                    <a:lstStyle/>
                    <a:p>
                      <a:endParaRPr lang="fr-FR" sz="1800" dirty="0"/>
                    </a:p>
                  </a:txBody>
                  <a:tcPr marL="91456" marR="91456" marT="45700" marB="45700">
                    <a:lnL w="19050" cap="flat" cmpd="sng" algn="ctr">
                      <a:no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fr-FR" sz="1800" dirty="0"/>
                    </a:p>
                  </a:txBody>
                  <a:tcPr marL="91456" marR="91456" marT="45700" marB="45700">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fr-FR" sz="1800" dirty="0"/>
                    </a:p>
                  </a:txBody>
                  <a:tcPr marL="91456" marR="91456" marT="45700" marB="45700">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0"/>
                  </a:ext>
                </a:extLst>
              </a:tr>
              <a:tr h="800780">
                <a:tc>
                  <a:txBody>
                    <a:bodyPr/>
                    <a:lstStyle/>
                    <a:p>
                      <a:endParaRPr lang="fr-FR" sz="1800" dirty="0"/>
                    </a:p>
                  </a:txBody>
                  <a:tcPr marL="91456" marR="91456" marT="45700" marB="45700">
                    <a:lnL w="19050" cap="flat" cmpd="sng" algn="ctr">
                      <a:no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fr-FR" sz="1800" dirty="0"/>
                    </a:p>
                  </a:txBody>
                  <a:tcPr marL="91456" marR="91456" marT="45700" marB="45700">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fr-FR" sz="1800" dirty="0"/>
                    </a:p>
                  </a:txBody>
                  <a:tcPr marL="91456" marR="91456" marT="45700" marB="45700">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1"/>
                  </a:ext>
                </a:extLst>
              </a:tr>
              <a:tr h="800780">
                <a:tc>
                  <a:txBody>
                    <a:bodyPr/>
                    <a:lstStyle/>
                    <a:p>
                      <a:endParaRPr lang="fr-FR" sz="1800" dirty="0"/>
                    </a:p>
                  </a:txBody>
                  <a:tcPr marL="91456" marR="91456" marT="45700" marB="45700">
                    <a:lnL w="19050" cap="flat" cmpd="sng" algn="ctr">
                      <a:no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fr-FR" sz="1800" dirty="0"/>
                    </a:p>
                  </a:txBody>
                  <a:tcPr marL="91456" marR="91456" marT="45700" marB="45700">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fr-FR" sz="1800" dirty="0"/>
                    </a:p>
                  </a:txBody>
                  <a:tcPr marL="91456" marR="91456" marT="45700" marB="45700">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2"/>
                  </a:ext>
                </a:extLst>
              </a:tr>
            </a:tbl>
          </a:graphicData>
        </a:graphic>
      </p:graphicFrame>
      <p:pic>
        <p:nvPicPr>
          <p:cNvPr id="14358" name="Picture 3"/>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75831" y="404664"/>
            <a:ext cx="3905250" cy="41433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 name="ZoneTexte 59"/>
          <p:cNvSpPr txBox="1"/>
          <p:nvPr/>
        </p:nvSpPr>
        <p:spPr>
          <a:xfrm>
            <a:off x="6003001" y="1938280"/>
            <a:ext cx="1222877" cy="923330"/>
          </a:xfrm>
          <a:prstGeom prst="rect">
            <a:avLst/>
          </a:prstGeom>
          <a:ln w="28575">
            <a:noFill/>
            <a:tailEnd type="arrow"/>
          </a:ln>
        </p:spPr>
        <p:style>
          <a:lnRef idx="1">
            <a:schemeClr val="accent1"/>
          </a:lnRef>
          <a:fillRef idx="0">
            <a:schemeClr val="accent1"/>
          </a:fillRef>
          <a:effectRef idx="0">
            <a:schemeClr val="accent1"/>
          </a:effectRef>
          <a:fontRef idx="minor">
            <a:schemeClr val="tx1"/>
          </a:fontRef>
        </p:style>
        <p:txBody>
          <a:bodyPr>
            <a:spAutoFit/>
          </a:bodyPr>
          <a:lstStyle/>
          <a:p>
            <a:pPr algn="ctr" fontAlgn="auto">
              <a:spcBef>
                <a:spcPts val="0"/>
              </a:spcBef>
              <a:spcAft>
                <a:spcPts val="0"/>
              </a:spcAft>
              <a:defRPr/>
            </a:pPr>
            <a:r>
              <a:rPr lang="fr-FR" sz="5400" b="1" dirty="0" err="1">
                <a:ln w="12700">
                  <a:solidFill>
                    <a:schemeClr val="tx2">
                      <a:satMod val="155000"/>
                    </a:schemeClr>
                  </a:solidFill>
                  <a:prstDash val="solid"/>
                </a:ln>
                <a:solidFill>
                  <a:srgbClr val="D46FDF"/>
                </a:solidFill>
                <a:effectLst>
                  <a:outerShdw blurRad="41275" dist="20320" dir="1800000" algn="tl" rotWithShape="0">
                    <a:srgbClr val="000000">
                      <a:alpha val="40000"/>
                    </a:srgbClr>
                  </a:outerShdw>
                </a:effectLst>
                <a:latin typeface="+mn-lt"/>
              </a:rPr>
              <a:t>V</a:t>
            </a:r>
            <a:r>
              <a:rPr lang="fr-FR" sz="54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rPr>
              <a:t>v</a:t>
            </a:r>
            <a:endParaRPr lang="fr-FR"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endParaRPr>
          </a:p>
        </p:txBody>
      </p:sp>
      <p:grpSp>
        <p:nvGrpSpPr>
          <p:cNvPr id="4" name="Groupe 3"/>
          <p:cNvGrpSpPr/>
          <p:nvPr/>
        </p:nvGrpSpPr>
        <p:grpSpPr>
          <a:xfrm>
            <a:off x="5059003" y="256649"/>
            <a:ext cx="2985913" cy="1681631"/>
            <a:chOff x="5059003" y="256649"/>
            <a:chExt cx="2985913" cy="1681631"/>
          </a:xfrm>
        </p:grpSpPr>
        <p:cxnSp>
          <p:nvCxnSpPr>
            <p:cNvPr id="42" name="Connecteur droit avec flèche 41"/>
            <p:cNvCxnSpPr>
              <a:stCxn id="106" idx="2"/>
            </p:cNvCxnSpPr>
            <p:nvPr/>
          </p:nvCxnSpPr>
          <p:spPr>
            <a:xfrm>
              <a:off x="5725077" y="1272312"/>
              <a:ext cx="585168" cy="66596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0" name="Connecteur droit avec flèche 49"/>
            <p:cNvCxnSpPr>
              <a:stCxn id="40" idx="2"/>
            </p:cNvCxnSpPr>
            <p:nvPr/>
          </p:nvCxnSpPr>
          <p:spPr>
            <a:xfrm flipH="1">
              <a:off x="6890312" y="1183978"/>
              <a:ext cx="704277" cy="75430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4" name="Groupe 13"/>
            <p:cNvGrpSpPr/>
            <p:nvPr/>
          </p:nvGrpSpPr>
          <p:grpSpPr>
            <a:xfrm>
              <a:off x="5059003" y="256649"/>
              <a:ext cx="2985913" cy="1015663"/>
              <a:chOff x="5059003" y="256649"/>
              <a:chExt cx="2985913" cy="1015663"/>
            </a:xfrm>
          </p:grpSpPr>
          <p:sp>
            <p:nvSpPr>
              <p:cNvPr id="40" name="ZoneTexte 39"/>
              <p:cNvSpPr txBox="1"/>
              <p:nvPr/>
            </p:nvSpPr>
            <p:spPr>
              <a:xfrm>
                <a:off x="7144261" y="260648"/>
                <a:ext cx="900655" cy="923330"/>
              </a:xfrm>
              <a:prstGeom prst="rect">
                <a:avLst/>
              </a:prstGeom>
              <a:noFill/>
              <a:ln w="12700">
                <a:noFill/>
              </a:ln>
            </p:spPr>
            <p:txBody>
              <a:bodyPr>
                <a:spAutoFit/>
              </a:bodyPr>
              <a:lstStyle/>
              <a:p>
                <a:pPr algn="ctr" fontAlgn="auto">
                  <a:spcBef>
                    <a:spcPts val="0"/>
                  </a:spcBef>
                  <a:spcAft>
                    <a:spcPts val="0"/>
                  </a:spcAft>
                  <a:defRPr/>
                </a:pPr>
                <a:r>
                  <a:rPr lang="fr-FR" sz="54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rPr>
                  <a:t>vv</a:t>
                </a:r>
                <a:endParaRPr lang="fr-FR"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endParaRPr>
              </a:p>
            </p:txBody>
          </p:sp>
          <p:sp>
            <p:nvSpPr>
              <p:cNvPr id="106" name="ZoneTexte 105"/>
              <p:cNvSpPr txBox="1"/>
              <p:nvPr/>
            </p:nvSpPr>
            <p:spPr>
              <a:xfrm>
                <a:off x="5059003" y="256649"/>
                <a:ext cx="1332148" cy="1015663"/>
              </a:xfrm>
              <a:prstGeom prst="rect">
                <a:avLst/>
              </a:prstGeom>
              <a:noFill/>
            </p:spPr>
            <p:txBody>
              <a:bodyPr>
                <a:spAutoFit/>
              </a:bodyPr>
              <a:lstStyle/>
              <a:p>
                <a:pPr algn="ctr" fontAlgn="auto">
                  <a:spcBef>
                    <a:spcPts val="0"/>
                  </a:spcBef>
                  <a:spcAft>
                    <a:spcPts val="0"/>
                  </a:spcAft>
                  <a:defRPr/>
                </a:pPr>
                <a:r>
                  <a:rPr lang="fr-FR" sz="6000" b="1" dirty="0">
                    <a:ln w="12700">
                      <a:solidFill>
                        <a:schemeClr val="tx2">
                          <a:satMod val="155000"/>
                        </a:schemeClr>
                      </a:solidFill>
                      <a:prstDash val="solid"/>
                    </a:ln>
                    <a:solidFill>
                      <a:srgbClr val="D46FDF"/>
                    </a:solidFill>
                    <a:effectLst>
                      <a:outerShdw blurRad="41275" dist="20320" dir="1800000" algn="tl" rotWithShape="0">
                        <a:srgbClr val="000000">
                          <a:alpha val="40000"/>
                        </a:srgbClr>
                      </a:outerShdw>
                    </a:effectLst>
                    <a:latin typeface="+mn-lt"/>
                  </a:rPr>
                  <a:t>VV</a:t>
                </a:r>
              </a:p>
            </p:txBody>
          </p:sp>
        </p:grpSp>
      </p:grpSp>
      <p:sp>
        <p:nvSpPr>
          <p:cNvPr id="43" name="ZoneTexte 42"/>
          <p:cNvSpPr txBox="1"/>
          <p:nvPr/>
        </p:nvSpPr>
        <p:spPr>
          <a:xfrm>
            <a:off x="375831" y="5301208"/>
            <a:ext cx="4503770" cy="923330"/>
          </a:xfrm>
          <a:prstGeom prst="rect">
            <a:avLst/>
          </a:prstGeom>
          <a:noFill/>
          <a:ln>
            <a:solidFill>
              <a:schemeClr val="tx1"/>
            </a:solidFill>
          </a:ln>
        </p:spPr>
        <p:txBody>
          <a:bodyPr wrap="square" rtlCol="0">
            <a:spAutoFit/>
          </a:bodyPr>
          <a:lstStyle/>
          <a:p>
            <a:pPr algn="ctr"/>
            <a:r>
              <a:rPr lang="fr-FR" dirty="0">
                <a:solidFill>
                  <a:srgbClr val="434343"/>
                </a:solidFill>
              </a:rPr>
              <a:t>Transmission  de </a:t>
            </a:r>
            <a:r>
              <a:rPr lang="fr-FR" dirty="0">
                <a:solidFill>
                  <a:srgbClr val="EE0000"/>
                </a:solidFill>
              </a:rPr>
              <a:t>« facteurs particulaires »</a:t>
            </a:r>
          </a:p>
          <a:p>
            <a:pPr algn="ctr"/>
            <a:r>
              <a:rPr lang="fr-FR" dirty="0">
                <a:solidFill>
                  <a:srgbClr val="EE0000"/>
                </a:solidFill>
              </a:rPr>
              <a:t> </a:t>
            </a:r>
            <a:r>
              <a:rPr lang="fr-FR" dirty="0">
                <a:solidFill>
                  <a:srgbClr val="434343"/>
                </a:solidFill>
              </a:rPr>
              <a:t>1 venant du mâle, 1 venant de la femelle</a:t>
            </a:r>
          </a:p>
          <a:p>
            <a:pPr algn="ctr"/>
            <a:r>
              <a:rPr lang="fr-FR" dirty="0">
                <a:solidFill>
                  <a:srgbClr val="434343"/>
                </a:solidFill>
              </a:rPr>
              <a:t>qui restent </a:t>
            </a:r>
            <a:r>
              <a:rPr lang="fr-FR" b="1" dirty="0">
                <a:solidFill>
                  <a:srgbClr val="434343"/>
                </a:solidFill>
              </a:rPr>
              <a:t>juxtaposés</a:t>
            </a:r>
            <a:r>
              <a:rPr lang="fr-FR" dirty="0">
                <a:solidFill>
                  <a:srgbClr val="434343"/>
                </a:solidFill>
              </a:rPr>
              <a:t> et </a:t>
            </a:r>
            <a:r>
              <a:rPr lang="fr-FR" b="1" dirty="0">
                <a:solidFill>
                  <a:srgbClr val="434343"/>
                </a:solidFill>
              </a:rPr>
              <a:t>non mélangés </a:t>
            </a:r>
          </a:p>
        </p:txBody>
      </p:sp>
      <p:sp>
        <p:nvSpPr>
          <p:cNvPr id="22" name="ZoneTexte 21"/>
          <p:cNvSpPr txBox="1"/>
          <p:nvPr/>
        </p:nvSpPr>
        <p:spPr>
          <a:xfrm>
            <a:off x="6927428" y="5913453"/>
            <a:ext cx="1522603" cy="769441"/>
          </a:xfrm>
          <a:prstGeom prst="rect">
            <a:avLst/>
          </a:prstGeom>
          <a:noFill/>
        </p:spPr>
        <p:txBody>
          <a:bodyPr wrap="square" rtlCol="0">
            <a:spAutoFit/>
          </a:bodyPr>
          <a:lstStyle/>
          <a:p>
            <a:pPr algn="ctr"/>
            <a:r>
              <a:rPr lang="fr-FR" sz="4400" b="1" dirty="0">
                <a:solidFill>
                  <a:srgbClr val="CC00FF"/>
                </a:solidFill>
              </a:rPr>
              <a:t>3</a:t>
            </a:r>
            <a:r>
              <a:rPr lang="fr-FR" sz="4400" b="1" dirty="0"/>
              <a:t> : </a:t>
            </a:r>
            <a:r>
              <a:rPr lang="fr-FR" sz="4400" b="1" dirty="0">
                <a:solidFill>
                  <a:srgbClr val="969696"/>
                </a:solidFill>
              </a:rPr>
              <a:t>1</a:t>
            </a:r>
          </a:p>
        </p:txBody>
      </p:sp>
      <p:grpSp>
        <p:nvGrpSpPr>
          <p:cNvPr id="7" name="Groupe 6"/>
          <p:cNvGrpSpPr/>
          <p:nvPr/>
        </p:nvGrpSpPr>
        <p:grpSpPr>
          <a:xfrm>
            <a:off x="5925224" y="3324780"/>
            <a:ext cx="2725738" cy="2588673"/>
            <a:chOff x="5925224" y="3324780"/>
            <a:chExt cx="2725738" cy="2588673"/>
          </a:xfrm>
        </p:grpSpPr>
        <p:sp>
          <p:nvSpPr>
            <p:cNvPr id="86" name="ZoneTexte 85"/>
            <p:cNvSpPr txBox="1"/>
            <p:nvPr/>
          </p:nvSpPr>
          <p:spPr>
            <a:xfrm>
              <a:off x="6924344" y="3324780"/>
              <a:ext cx="666074" cy="1015663"/>
            </a:xfrm>
            <a:prstGeom prst="rect">
              <a:avLst/>
            </a:prstGeom>
            <a:noFill/>
          </p:spPr>
          <p:txBody>
            <a:bodyPr>
              <a:spAutoFit/>
            </a:bodyPr>
            <a:lstStyle/>
            <a:p>
              <a:pPr fontAlgn="auto">
                <a:spcBef>
                  <a:spcPts val="0"/>
                </a:spcBef>
                <a:spcAft>
                  <a:spcPts val="0"/>
                </a:spcAft>
                <a:defRPr/>
              </a:pPr>
              <a:r>
                <a:rPr lang="fr-FR" sz="6000" b="1" dirty="0">
                  <a:ln w="12700">
                    <a:solidFill>
                      <a:schemeClr val="tx2">
                        <a:satMod val="155000"/>
                      </a:schemeClr>
                    </a:solidFill>
                    <a:prstDash val="solid"/>
                  </a:ln>
                  <a:solidFill>
                    <a:srgbClr val="D46FDF"/>
                  </a:solidFill>
                  <a:effectLst>
                    <a:outerShdw blurRad="41275" dist="20320" dir="1800000" algn="tl" rotWithShape="0">
                      <a:srgbClr val="000000">
                        <a:alpha val="40000"/>
                      </a:srgbClr>
                    </a:outerShdw>
                  </a:effectLst>
                  <a:latin typeface="+mn-lt"/>
                </a:rPr>
                <a:t>V</a:t>
              </a:r>
              <a:r>
                <a:rPr lang="fr-FR" sz="6000" b="1" dirty="0">
                  <a:ln w="12700">
                    <a:solidFill>
                      <a:schemeClr val="tx2">
                        <a:satMod val="155000"/>
                      </a:schemeClr>
                    </a:solidFill>
                    <a:prstDash val="solid"/>
                  </a:ln>
                  <a:solidFill>
                    <a:srgbClr val="BA85CD"/>
                  </a:solidFill>
                  <a:effectLst>
                    <a:outerShdw blurRad="41275" dist="20320" dir="1800000" algn="tl" rotWithShape="0">
                      <a:srgbClr val="000000">
                        <a:alpha val="40000"/>
                      </a:srgbClr>
                    </a:outerShdw>
                  </a:effectLst>
                  <a:latin typeface="+mn-lt"/>
                </a:rPr>
                <a:t>                           </a:t>
              </a:r>
              <a:endParaRPr lang="fr-FR" sz="6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endParaRPr>
            </a:p>
          </p:txBody>
        </p:sp>
        <p:sp>
          <p:nvSpPr>
            <p:cNvPr id="78" name="ZoneTexte 77"/>
            <p:cNvSpPr txBox="1"/>
            <p:nvPr/>
          </p:nvSpPr>
          <p:spPr>
            <a:xfrm>
              <a:off x="7964560" y="3378503"/>
              <a:ext cx="686402" cy="923330"/>
            </a:xfrm>
            <a:prstGeom prst="rect">
              <a:avLst/>
            </a:prstGeom>
            <a:noFill/>
          </p:spPr>
          <p:txBody>
            <a:bodyPr>
              <a:spAutoFit/>
            </a:bodyPr>
            <a:lstStyle/>
            <a:p>
              <a:pPr fontAlgn="auto">
                <a:spcBef>
                  <a:spcPts val="0"/>
                </a:spcBef>
                <a:spcAft>
                  <a:spcPts val="0"/>
                </a:spcAft>
                <a:defRPr/>
              </a:pPr>
              <a:r>
                <a:rPr lang="fr-FR"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rPr>
                <a:t>v</a:t>
              </a:r>
            </a:p>
          </p:txBody>
        </p:sp>
        <p:sp>
          <p:nvSpPr>
            <p:cNvPr id="122" name="ZoneTexte 121"/>
            <p:cNvSpPr txBox="1"/>
            <p:nvPr/>
          </p:nvSpPr>
          <p:spPr>
            <a:xfrm>
              <a:off x="5925224" y="4096097"/>
              <a:ext cx="666074" cy="1015663"/>
            </a:xfrm>
            <a:prstGeom prst="rect">
              <a:avLst/>
            </a:prstGeom>
            <a:noFill/>
            <a:ln w="0">
              <a:noFill/>
              <a:prstDash val="solid"/>
            </a:ln>
          </p:spPr>
          <p:txBody>
            <a:bodyPr>
              <a:spAutoFit/>
            </a:bodyPr>
            <a:lstStyle/>
            <a:p>
              <a:pPr fontAlgn="auto">
                <a:spcBef>
                  <a:spcPts val="0"/>
                </a:spcBef>
                <a:spcAft>
                  <a:spcPts val="0"/>
                </a:spcAft>
                <a:defRPr/>
              </a:pPr>
              <a:r>
                <a:rPr lang="fr-FR" sz="6000" b="1" dirty="0">
                  <a:ln w="12700">
                    <a:solidFill>
                      <a:schemeClr val="tx2">
                        <a:satMod val="155000"/>
                      </a:schemeClr>
                    </a:solidFill>
                    <a:prstDash val="solid"/>
                  </a:ln>
                  <a:solidFill>
                    <a:srgbClr val="D46FDF"/>
                  </a:solidFill>
                  <a:effectLst>
                    <a:outerShdw blurRad="41275" dist="20320" dir="1800000" algn="tl" rotWithShape="0">
                      <a:srgbClr val="000000">
                        <a:alpha val="40000"/>
                      </a:srgbClr>
                    </a:outerShdw>
                  </a:effectLst>
                  <a:latin typeface="+mn-lt"/>
                </a:rPr>
                <a:t>V</a:t>
              </a:r>
            </a:p>
          </p:txBody>
        </p:sp>
        <p:sp>
          <p:nvSpPr>
            <p:cNvPr id="123" name="ZoneTexte 122"/>
            <p:cNvSpPr txBox="1"/>
            <p:nvPr/>
          </p:nvSpPr>
          <p:spPr>
            <a:xfrm>
              <a:off x="5991581" y="4990123"/>
              <a:ext cx="686402" cy="923330"/>
            </a:xfrm>
            <a:prstGeom prst="rect">
              <a:avLst/>
            </a:prstGeom>
            <a:noFill/>
          </p:spPr>
          <p:txBody>
            <a:bodyPr>
              <a:spAutoFit/>
            </a:bodyPr>
            <a:lstStyle/>
            <a:p>
              <a:pPr fontAlgn="auto">
                <a:spcBef>
                  <a:spcPts val="0"/>
                </a:spcBef>
                <a:spcAft>
                  <a:spcPts val="0"/>
                </a:spcAft>
                <a:defRPr/>
              </a:pPr>
              <a:r>
                <a:rPr lang="fr-FR"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rPr>
                <a:t>v</a:t>
              </a:r>
            </a:p>
          </p:txBody>
        </p:sp>
        <p:sp>
          <p:nvSpPr>
            <p:cNvPr id="34" name="ZoneTexte 33"/>
            <p:cNvSpPr txBox="1"/>
            <p:nvPr/>
          </p:nvSpPr>
          <p:spPr>
            <a:xfrm>
              <a:off x="5928442" y="4096096"/>
              <a:ext cx="666074" cy="1015663"/>
            </a:xfrm>
            <a:prstGeom prst="rect">
              <a:avLst/>
            </a:prstGeom>
            <a:noFill/>
            <a:ln w="0">
              <a:noFill/>
              <a:prstDash val="solid"/>
            </a:ln>
          </p:spPr>
          <p:txBody>
            <a:bodyPr>
              <a:spAutoFit/>
            </a:bodyPr>
            <a:lstStyle/>
            <a:p>
              <a:pPr fontAlgn="auto">
                <a:spcBef>
                  <a:spcPts val="0"/>
                </a:spcBef>
                <a:spcAft>
                  <a:spcPts val="0"/>
                </a:spcAft>
                <a:defRPr/>
              </a:pPr>
              <a:r>
                <a:rPr lang="fr-FR" sz="6000" b="1" dirty="0">
                  <a:ln w="12700">
                    <a:solidFill>
                      <a:schemeClr val="tx2">
                        <a:satMod val="155000"/>
                      </a:schemeClr>
                    </a:solidFill>
                    <a:prstDash val="solid"/>
                  </a:ln>
                  <a:solidFill>
                    <a:srgbClr val="D46FDF"/>
                  </a:solidFill>
                  <a:effectLst>
                    <a:outerShdw blurRad="41275" dist="20320" dir="1800000" algn="tl" rotWithShape="0">
                      <a:srgbClr val="000000">
                        <a:alpha val="40000"/>
                      </a:srgbClr>
                    </a:outerShdw>
                  </a:effectLst>
                  <a:latin typeface="+mn-lt"/>
                </a:rPr>
                <a:t>V</a:t>
              </a:r>
            </a:p>
          </p:txBody>
        </p:sp>
      </p:grpSp>
      <p:grpSp>
        <p:nvGrpSpPr>
          <p:cNvPr id="8" name="Groupe 7"/>
          <p:cNvGrpSpPr/>
          <p:nvPr/>
        </p:nvGrpSpPr>
        <p:grpSpPr>
          <a:xfrm>
            <a:off x="6624713" y="4096096"/>
            <a:ext cx="2271463" cy="1863523"/>
            <a:chOff x="6624713" y="4096096"/>
            <a:chExt cx="2271463" cy="1863523"/>
          </a:xfrm>
        </p:grpSpPr>
        <p:sp>
          <p:nvSpPr>
            <p:cNvPr id="121" name="ZoneTexte 120"/>
            <p:cNvSpPr txBox="1"/>
            <p:nvPr/>
          </p:nvSpPr>
          <p:spPr>
            <a:xfrm>
              <a:off x="6624713" y="4096096"/>
              <a:ext cx="1147319" cy="1015663"/>
            </a:xfrm>
            <a:prstGeom prst="rect">
              <a:avLst/>
            </a:prstGeom>
            <a:noFill/>
          </p:spPr>
          <p:txBody>
            <a:bodyPr wrap="square">
              <a:spAutoFit/>
            </a:bodyPr>
            <a:lstStyle/>
            <a:p>
              <a:pPr fontAlgn="auto">
                <a:spcBef>
                  <a:spcPts val="0"/>
                </a:spcBef>
                <a:spcAft>
                  <a:spcPts val="0"/>
                </a:spcAft>
                <a:defRPr/>
              </a:pPr>
              <a:r>
                <a:rPr lang="fr-FR" sz="6000" b="1" dirty="0">
                  <a:ln w="12700">
                    <a:solidFill>
                      <a:schemeClr val="tx2">
                        <a:satMod val="155000"/>
                      </a:schemeClr>
                    </a:solidFill>
                    <a:prstDash val="solid"/>
                  </a:ln>
                  <a:solidFill>
                    <a:srgbClr val="D46FDF"/>
                  </a:solidFill>
                  <a:effectLst>
                    <a:outerShdw blurRad="41275" dist="20320" dir="1800000" algn="tl" rotWithShape="0">
                      <a:srgbClr val="000000">
                        <a:alpha val="40000"/>
                      </a:srgbClr>
                    </a:outerShdw>
                  </a:effectLst>
                  <a:latin typeface="+mn-lt"/>
                </a:rPr>
                <a:t>VV</a:t>
              </a:r>
            </a:p>
          </p:txBody>
        </p:sp>
        <p:sp>
          <p:nvSpPr>
            <p:cNvPr id="125" name="ZoneTexte 124"/>
            <p:cNvSpPr txBox="1"/>
            <p:nvPr/>
          </p:nvSpPr>
          <p:spPr>
            <a:xfrm>
              <a:off x="7673299" y="4171529"/>
              <a:ext cx="1222877" cy="1015663"/>
            </a:xfrm>
            <a:prstGeom prst="rect">
              <a:avLst/>
            </a:prstGeom>
            <a:noFill/>
          </p:spPr>
          <p:txBody>
            <a:bodyPr>
              <a:spAutoFit/>
            </a:bodyPr>
            <a:lstStyle/>
            <a:p>
              <a:pPr fontAlgn="auto">
                <a:spcBef>
                  <a:spcPts val="0"/>
                </a:spcBef>
                <a:spcAft>
                  <a:spcPts val="0"/>
                </a:spcAft>
                <a:defRPr/>
              </a:pPr>
              <a:r>
                <a:rPr lang="fr-FR" sz="6000" b="1" dirty="0">
                  <a:ln w="12700">
                    <a:solidFill>
                      <a:schemeClr val="tx2">
                        <a:satMod val="155000"/>
                      </a:schemeClr>
                    </a:solidFill>
                    <a:prstDash val="solid"/>
                  </a:ln>
                  <a:solidFill>
                    <a:srgbClr val="D46FDF"/>
                  </a:solidFill>
                  <a:effectLst>
                    <a:outerShdw blurRad="41275" dist="20320" dir="1800000" algn="tl" rotWithShape="0">
                      <a:srgbClr val="000000">
                        <a:alpha val="40000"/>
                      </a:srgbClr>
                    </a:outerShdw>
                  </a:effectLst>
                  <a:latin typeface="+mn-lt"/>
                </a:rPr>
                <a:t>V</a:t>
              </a:r>
              <a:r>
                <a:rPr lang="fr-FR"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rPr>
                <a:t>v</a:t>
              </a:r>
            </a:p>
          </p:txBody>
        </p:sp>
        <p:sp>
          <p:nvSpPr>
            <p:cNvPr id="124" name="ZoneTexte 123"/>
            <p:cNvSpPr txBox="1"/>
            <p:nvPr/>
          </p:nvSpPr>
          <p:spPr>
            <a:xfrm>
              <a:off x="6725501" y="4943956"/>
              <a:ext cx="1222877" cy="1015663"/>
            </a:xfrm>
            <a:prstGeom prst="rect">
              <a:avLst/>
            </a:prstGeom>
            <a:noFill/>
          </p:spPr>
          <p:txBody>
            <a:bodyPr>
              <a:spAutoFit/>
            </a:bodyPr>
            <a:lstStyle/>
            <a:p>
              <a:pPr fontAlgn="auto">
                <a:spcBef>
                  <a:spcPts val="0"/>
                </a:spcBef>
                <a:spcAft>
                  <a:spcPts val="0"/>
                </a:spcAft>
                <a:defRPr/>
              </a:pPr>
              <a:r>
                <a:rPr lang="fr-FR" sz="6000" b="1" dirty="0">
                  <a:ln w="12700">
                    <a:solidFill>
                      <a:schemeClr val="tx2">
                        <a:satMod val="155000"/>
                      </a:schemeClr>
                    </a:solidFill>
                    <a:prstDash val="solid"/>
                  </a:ln>
                  <a:solidFill>
                    <a:srgbClr val="D46FDF"/>
                  </a:solidFill>
                  <a:effectLst>
                    <a:outerShdw blurRad="41275" dist="20320" dir="1800000" algn="tl" rotWithShape="0">
                      <a:srgbClr val="000000">
                        <a:alpha val="40000"/>
                      </a:srgbClr>
                    </a:outerShdw>
                  </a:effectLst>
                  <a:latin typeface="+mn-lt"/>
                </a:rPr>
                <a:t>V</a:t>
              </a:r>
              <a:r>
                <a:rPr lang="fr-FR"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rPr>
                <a:t>v</a:t>
              </a:r>
            </a:p>
          </p:txBody>
        </p:sp>
        <p:sp>
          <p:nvSpPr>
            <p:cNvPr id="134" name="ZoneTexte 133"/>
            <p:cNvSpPr txBox="1"/>
            <p:nvPr/>
          </p:nvSpPr>
          <p:spPr>
            <a:xfrm>
              <a:off x="7772032" y="4990123"/>
              <a:ext cx="900655" cy="923330"/>
            </a:xfrm>
            <a:prstGeom prst="rect">
              <a:avLst/>
            </a:prstGeom>
            <a:noFill/>
            <a:ln w="12700">
              <a:noFill/>
            </a:ln>
          </p:spPr>
          <p:txBody>
            <a:bodyPr>
              <a:spAutoFit/>
            </a:bodyPr>
            <a:lstStyle/>
            <a:p>
              <a:pPr fontAlgn="auto">
                <a:spcBef>
                  <a:spcPts val="0"/>
                </a:spcBef>
                <a:spcAft>
                  <a:spcPts val="0"/>
                </a:spcAft>
                <a:defRPr/>
              </a:pPr>
              <a:r>
                <a:rPr lang="fr-FR" sz="54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rPr>
                <a:t>vv</a:t>
              </a:r>
              <a:endParaRPr lang="fr-FR"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endParaRPr>
            </a:p>
          </p:txBody>
        </p:sp>
      </p:grpSp>
      <p:grpSp>
        <p:nvGrpSpPr>
          <p:cNvPr id="5" name="Groupe 4"/>
          <p:cNvGrpSpPr/>
          <p:nvPr/>
        </p:nvGrpSpPr>
        <p:grpSpPr>
          <a:xfrm>
            <a:off x="5236582" y="2889237"/>
            <a:ext cx="2287746" cy="2123939"/>
            <a:chOff x="5236582" y="2889237"/>
            <a:chExt cx="2287746" cy="2123939"/>
          </a:xfrm>
        </p:grpSpPr>
        <p:pic>
          <p:nvPicPr>
            <p:cNvPr id="101" name="Picture 2" descr="H:\Mes documents\Mes images\150px-FemaleBlack_sv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6582" y="4451201"/>
              <a:ext cx="341312" cy="5619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02" name="Picture 5" descr="H:\Mes documents\Mes images\AA0400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27428" y="2889237"/>
              <a:ext cx="596900" cy="568325"/>
            </a:xfrm>
            <a:prstGeom prst="rect">
              <a:avLst/>
            </a:prstGeom>
            <a:solidFill>
              <a:schemeClr val="bg2"/>
            </a:solidFill>
            <a:ln>
              <a:solidFill>
                <a:schemeClr val="bg1"/>
              </a:solidFill>
            </a:ln>
          </p:spPr>
        </p:pic>
        <p:cxnSp>
          <p:nvCxnSpPr>
            <p:cNvPr id="6" name="Connecteur droit 5"/>
            <p:cNvCxnSpPr/>
            <p:nvPr/>
          </p:nvCxnSpPr>
          <p:spPr>
            <a:xfrm>
              <a:off x="5725077" y="3457562"/>
              <a:ext cx="952906" cy="815709"/>
            </a:xfrm>
            <a:prstGeom prst="line">
              <a:avLst/>
            </a:prstGeom>
            <a:ln w="19050">
              <a:solidFill>
                <a:schemeClr val="tx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 name="ZoneTexte 1"/>
          <p:cNvSpPr txBox="1"/>
          <p:nvPr/>
        </p:nvSpPr>
        <p:spPr>
          <a:xfrm>
            <a:off x="4572000" y="502870"/>
            <a:ext cx="487003" cy="523220"/>
          </a:xfrm>
          <a:prstGeom prst="rect">
            <a:avLst/>
          </a:prstGeom>
          <a:noFill/>
        </p:spPr>
        <p:txBody>
          <a:bodyPr wrap="square" rtlCol="0">
            <a:spAutoFit/>
          </a:bodyPr>
          <a:lstStyle/>
          <a:p>
            <a:pPr algn="ctr"/>
            <a:r>
              <a:rPr lang="fr-FR" sz="2800" b="1" dirty="0"/>
              <a:t>P</a:t>
            </a:r>
          </a:p>
        </p:txBody>
      </p:sp>
      <p:sp>
        <p:nvSpPr>
          <p:cNvPr id="30" name="ZoneTexte 29"/>
          <p:cNvSpPr txBox="1"/>
          <p:nvPr/>
        </p:nvSpPr>
        <p:spPr>
          <a:xfrm>
            <a:off x="5334392" y="2214741"/>
            <a:ext cx="487003" cy="523220"/>
          </a:xfrm>
          <a:prstGeom prst="rect">
            <a:avLst/>
          </a:prstGeom>
          <a:noFill/>
        </p:spPr>
        <p:txBody>
          <a:bodyPr wrap="square" rtlCol="0">
            <a:spAutoFit/>
          </a:bodyPr>
          <a:lstStyle/>
          <a:p>
            <a:pPr algn="ctr"/>
            <a:r>
              <a:rPr lang="fr-FR" sz="2800" b="1" dirty="0"/>
              <a:t>F</a:t>
            </a:r>
            <a:r>
              <a:rPr lang="fr-FR" sz="2800" b="1" baseline="-25000" dirty="0"/>
              <a:t>1</a:t>
            </a:r>
          </a:p>
        </p:txBody>
      </p:sp>
      <p:sp>
        <p:nvSpPr>
          <p:cNvPr id="31" name="ZoneTexte 30"/>
          <p:cNvSpPr txBox="1"/>
          <p:nvPr/>
        </p:nvSpPr>
        <p:spPr>
          <a:xfrm>
            <a:off x="4722491" y="4342317"/>
            <a:ext cx="487003" cy="523220"/>
          </a:xfrm>
          <a:prstGeom prst="rect">
            <a:avLst/>
          </a:prstGeom>
          <a:noFill/>
        </p:spPr>
        <p:txBody>
          <a:bodyPr wrap="square" rtlCol="0">
            <a:spAutoFit/>
          </a:bodyPr>
          <a:lstStyle/>
          <a:p>
            <a:pPr algn="ctr"/>
            <a:r>
              <a:rPr lang="fr-FR" sz="2800" b="1" dirty="0"/>
              <a:t>F</a:t>
            </a:r>
            <a:r>
              <a:rPr lang="fr-FR" sz="2800" b="1" baseline="-25000" dirty="0"/>
              <a:t>2</a:t>
            </a:r>
          </a:p>
        </p:txBody>
      </p:sp>
      <p:sp>
        <p:nvSpPr>
          <p:cNvPr id="32" name="ZoneTexte 31"/>
          <p:cNvSpPr txBox="1"/>
          <p:nvPr/>
        </p:nvSpPr>
        <p:spPr>
          <a:xfrm>
            <a:off x="6481999" y="2934342"/>
            <a:ext cx="487003" cy="523220"/>
          </a:xfrm>
          <a:prstGeom prst="rect">
            <a:avLst/>
          </a:prstGeom>
          <a:noFill/>
        </p:spPr>
        <p:txBody>
          <a:bodyPr wrap="square" rtlCol="0">
            <a:spAutoFit/>
          </a:bodyPr>
          <a:lstStyle/>
          <a:p>
            <a:pPr algn="ctr"/>
            <a:r>
              <a:rPr lang="fr-FR" sz="2800" b="1" dirty="0"/>
              <a:t>F</a:t>
            </a:r>
            <a:r>
              <a:rPr lang="fr-FR" sz="2800" b="1" baseline="-25000" dirty="0"/>
              <a:t>2</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3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43" grpId="0" animBg="1"/>
      <p:bldP spid="2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e 17"/>
          <p:cNvGrpSpPr/>
          <p:nvPr/>
        </p:nvGrpSpPr>
        <p:grpSpPr>
          <a:xfrm>
            <a:off x="611560" y="836712"/>
            <a:ext cx="2742439" cy="4140385"/>
            <a:chOff x="611560" y="872791"/>
            <a:chExt cx="2742439" cy="4140385"/>
          </a:xfrm>
        </p:grpSpPr>
        <p:pic>
          <p:nvPicPr>
            <p:cNvPr id="3" name="Image 2" descr="Capture d’écran"/>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86845" y="872791"/>
              <a:ext cx="520858" cy="504056"/>
            </a:xfrm>
            <a:prstGeom prst="rect">
              <a:avLst/>
            </a:prstGeom>
          </p:spPr>
        </p:pic>
        <p:pic>
          <p:nvPicPr>
            <p:cNvPr id="4" name="Image 3" descr="Capture d’écra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49943" y="902648"/>
              <a:ext cx="504056" cy="453651"/>
            </a:xfrm>
            <a:prstGeom prst="rect">
              <a:avLst/>
            </a:prstGeom>
          </p:spPr>
        </p:pic>
        <p:sp>
          <p:nvSpPr>
            <p:cNvPr id="5" name="ZoneTexte 4"/>
            <p:cNvSpPr txBox="1"/>
            <p:nvPr/>
          </p:nvSpPr>
          <p:spPr>
            <a:xfrm>
              <a:off x="2198803" y="934875"/>
              <a:ext cx="360040" cy="369332"/>
            </a:xfrm>
            <a:prstGeom prst="rect">
              <a:avLst/>
            </a:prstGeom>
            <a:noFill/>
          </p:spPr>
          <p:txBody>
            <a:bodyPr wrap="square" rtlCol="0">
              <a:spAutoFit/>
            </a:bodyPr>
            <a:lstStyle/>
            <a:p>
              <a:r>
                <a:rPr lang="fr-FR" dirty="0"/>
                <a:t>X</a:t>
              </a:r>
            </a:p>
          </p:txBody>
        </p:sp>
        <p:sp>
          <p:nvSpPr>
            <p:cNvPr id="6" name="ZoneTexte 5"/>
            <p:cNvSpPr txBox="1"/>
            <p:nvPr/>
          </p:nvSpPr>
          <p:spPr>
            <a:xfrm>
              <a:off x="611560" y="892716"/>
              <a:ext cx="720080" cy="3785652"/>
            </a:xfrm>
            <a:prstGeom prst="rect">
              <a:avLst/>
            </a:prstGeom>
            <a:noFill/>
          </p:spPr>
          <p:txBody>
            <a:bodyPr wrap="square" rtlCol="0">
              <a:spAutoFit/>
            </a:bodyPr>
            <a:lstStyle/>
            <a:p>
              <a:r>
                <a:rPr lang="fr-FR" sz="2000" b="1" dirty="0" smtClean="0"/>
                <a:t>P</a:t>
              </a:r>
            </a:p>
            <a:p>
              <a:endParaRPr lang="fr-FR" sz="2000" b="1" dirty="0"/>
            </a:p>
            <a:p>
              <a:endParaRPr lang="fr-FR" sz="2000" b="1" dirty="0" smtClean="0"/>
            </a:p>
            <a:p>
              <a:endParaRPr lang="fr-FR" sz="2000" b="1" dirty="0"/>
            </a:p>
            <a:p>
              <a:endParaRPr lang="fr-FR" sz="2000" b="1" dirty="0" smtClean="0"/>
            </a:p>
            <a:p>
              <a:r>
                <a:rPr lang="fr-FR" sz="2000" b="1" dirty="0" smtClean="0"/>
                <a:t>F1</a:t>
              </a:r>
            </a:p>
            <a:p>
              <a:endParaRPr lang="fr-FR" sz="2000" b="1" dirty="0" smtClean="0"/>
            </a:p>
            <a:p>
              <a:endParaRPr lang="fr-FR" sz="2000" b="1" dirty="0"/>
            </a:p>
            <a:p>
              <a:endParaRPr lang="fr-FR" sz="2000" b="1" dirty="0" smtClean="0"/>
            </a:p>
            <a:p>
              <a:endParaRPr lang="fr-FR" sz="2000" b="1" dirty="0" smtClean="0"/>
            </a:p>
            <a:p>
              <a:endParaRPr lang="fr-FR" sz="2000" b="1" dirty="0"/>
            </a:p>
            <a:p>
              <a:r>
                <a:rPr lang="fr-FR" sz="2000" b="1" dirty="0" smtClean="0"/>
                <a:t>F2</a:t>
              </a:r>
              <a:endParaRPr lang="fr-FR" sz="2000" b="1" dirty="0"/>
            </a:p>
          </p:txBody>
        </p:sp>
        <p:cxnSp>
          <p:nvCxnSpPr>
            <p:cNvPr id="8" name="Connecteur droit avec flèche 7"/>
            <p:cNvCxnSpPr/>
            <p:nvPr/>
          </p:nvCxnSpPr>
          <p:spPr>
            <a:xfrm>
              <a:off x="2339752" y="1418375"/>
              <a:ext cx="0" cy="71448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1" name="Image 10" descr="Capture d’écran"/>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079323" y="2420888"/>
              <a:ext cx="520858" cy="504056"/>
            </a:xfrm>
            <a:prstGeom prst="rect">
              <a:avLst/>
            </a:prstGeom>
          </p:spPr>
        </p:pic>
        <p:grpSp>
          <p:nvGrpSpPr>
            <p:cNvPr id="17" name="Groupe 16"/>
            <p:cNvGrpSpPr/>
            <p:nvPr/>
          </p:nvGrpSpPr>
          <p:grpSpPr>
            <a:xfrm>
              <a:off x="1285352" y="4005064"/>
              <a:ext cx="2045359" cy="1008112"/>
              <a:chOff x="1285352" y="3791745"/>
              <a:chExt cx="2045359" cy="1008112"/>
            </a:xfrm>
          </p:grpSpPr>
          <p:pic>
            <p:nvPicPr>
              <p:cNvPr id="10" name="Image 9" descr="Capture d’écra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26655" y="4321003"/>
                <a:ext cx="504056" cy="453651"/>
              </a:xfrm>
              <a:prstGeom prst="rect">
                <a:avLst/>
              </a:prstGeom>
            </p:spPr>
          </p:pic>
          <p:pic>
            <p:nvPicPr>
              <p:cNvPr id="12" name="Image 11" descr="Capture d’écran"/>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40532" y="3791745"/>
                <a:ext cx="520858" cy="504056"/>
              </a:xfrm>
              <a:prstGeom prst="rect">
                <a:avLst/>
              </a:prstGeom>
            </p:spPr>
          </p:pic>
          <p:pic>
            <p:nvPicPr>
              <p:cNvPr id="14" name="Image 13" descr="Capture d’écran"/>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037985" y="4295801"/>
                <a:ext cx="520858" cy="504056"/>
              </a:xfrm>
              <a:prstGeom prst="rect">
                <a:avLst/>
              </a:prstGeom>
            </p:spPr>
          </p:pic>
          <p:pic>
            <p:nvPicPr>
              <p:cNvPr id="15" name="Image 14" descr="Capture d’écran"/>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285352" y="4295801"/>
                <a:ext cx="520858" cy="504056"/>
              </a:xfrm>
              <a:prstGeom prst="rect">
                <a:avLst/>
              </a:prstGeom>
            </p:spPr>
          </p:pic>
        </p:grpSp>
        <p:cxnSp>
          <p:nvCxnSpPr>
            <p:cNvPr id="16" name="Connecteur droit avec flèche 15"/>
            <p:cNvCxnSpPr/>
            <p:nvPr/>
          </p:nvCxnSpPr>
          <p:spPr>
            <a:xfrm>
              <a:off x="2335284" y="3218575"/>
              <a:ext cx="0" cy="71448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9" name="ZoneTexte 18"/>
          <p:cNvSpPr txBox="1"/>
          <p:nvPr/>
        </p:nvSpPr>
        <p:spPr>
          <a:xfrm>
            <a:off x="1331640" y="5667195"/>
            <a:ext cx="2232248" cy="707886"/>
          </a:xfrm>
          <a:prstGeom prst="rect">
            <a:avLst/>
          </a:prstGeom>
          <a:noFill/>
        </p:spPr>
        <p:txBody>
          <a:bodyPr wrap="square" rtlCol="0">
            <a:spAutoFit/>
          </a:bodyPr>
          <a:lstStyle/>
          <a:p>
            <a:r>
              <a:rPr lang="fr-FR" sz="2000" b="1" dirty="0" smtClean="0"/>
              <a:t>Jaune → dominant</a:t>
            </a:r>
          </a:p>
          <a:p>
            <a:r>
              <a:rPr lang="fr-FR" sz="2000" b="1" dirty="0" smtClean="0"/>
              <a:t>Vert    → récessif</a:t>
            </a:r>
            <a:endParaRPr lang="fr-FR" sz="2000" b="1" dirty="0"/>
          </a:p>
        </p:txBody>
      </p:sp>
      <p:cxnSp>
        <p:nvCxnSpPr>
          <p:cNvPr id="21" name="Connecteur droit avec flèche 20"/>
          <p:cNvCxnSpPr/>
          <p:nvPr/>
        </p:nvCxnSpPr>
        <p:spPr>
          <a:xfrm>
            <a:off x="3275856" y="2636837"/>
            <a:ext cx="1872208" cy="0"/>
          </a:xfrm>
          <a:prstGeom prst="straightConnector1">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87" name="Groupe 86"/>
          <p:cNvGrpSpPr/>
          <p:nvPr/>
        </p:nvGrpSpPr>
        <p:grpSpPr>
          <a:xfrm>
            <a:off x="6337201" y="2330765"/>
            <a:ext cx="698606" cy="612143"/>
            <a:chOff x="6337201" y="2330765"/>
            <a:chExt cx="698606" cy="612143"/>
          </a:xfrm>
        </p:grpSpPr>
        <p:grpSp>
          <p:nvGrpSpPr>
            <p:cNvPr id="24" name="Groupe 23"/>
            <p:cNvGrpSpPr/>
            <p:nvPr/>
          </p:nvGrpSpPr>
          <p:grpSpPr>
            <a:xfrm>
              <a:off x="6337201" y="2330765"/>
              <a:ext cx="260430" cy="612143"/>
              <a:chOff x="5823738" y="2384808"/>
              <a:chExt cx="260430" cy="612143"/>
            </a:xfrm>
          </p:grpSpPr>
          <p:sp>
            <p:nvSpPr>
              <p:cNvPr id="22" name="Rectangle 21"/>
              <p:cNvSpPr/>
              <p:nvPr/>
            </p:nvSpPr>
            <p:spPr>
              <a:xfrm>
                <a:off x="5823739" y="2384808"/>
                <a:ext cx="260429" cy="61214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Organigramme : Connecteur 22"/>
              <p:cNvSpPr/>
              <p:nvPr/>
            </p:nvSpPr>
            <p:spPr>
              <a:xfrm>
                <a:off x="5823738" y="2564865"/>
                <a:ext cx="260429" cy="252028"/>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5" name="Groupe 24"/>
            <p:cNvGrpSpPr/>
            <p:nvPr/>
          </p:nvGrpSpPr>
          <p:grpSpPr>
            <a:xfrm>
              <a:off x="6775377" y="2330765"/>
              <a:ext cx="260430" cy="612143"/>
              <a:chOff x="5823738" y="2384808"/>
              <a:chExt cx="260430" cy="612143"/>
            </a:xfrm>
          </p:grpSpPr>
          <p:sp>
            <p:nvSpPr>
              <p:cNvPr id="26" name="Rectangle 25"/>
              <p:cNvSpPr/>
              <p:nvPr/>
            </p:nvSpPr>
            <p:spPr>
              <a:xfrm>
                <a:off x="5823739" y="2384808"/>
                <a:ext cx="260429" cy="61214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Organigramme : Connecteur 26"/>
              <p:cNvSpPr/>
              <p:nvPr/>
            </p:nvSpPr>
            <p:spPr>
              <a:xfrm>
                <a:off x="5823738" y="2564865"/>
                <a:ext cx="260429" cy="252028"/>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grpSp>
        <p:nvGrpSpPr>
          <p:cNvPr id="42" name="Groupe 41"/>
          <p:cNvGrpSpPr/>
          <p:nvPr/>
        </p:nvGrpSpPr>
        <p:grpSpPr>
          <a:xfrm>
            <a:off x="5508104" y="836712"/>
            <a:ext cx="698606" cy="612143"/>
            <a:chOff x="6294064" y="2330765"/>
            <a:chExt cx="698606" cy="612143"/>
          </a:xfrm>
        </p:grpSpPr>
        <p:grpSp>
          <p:nvGrpSpPr>
            <p:cNvPr id="43" name="Groupe 42"/>
            <p:cNvGrpSpPr/>
            <p:nvPr/>
          </p:nvGrpSpPr>
          <p:grpSpPr>
            <a:xfrm>
              <a:off x="6294064" y="2330765"/>
              <a:ext cx="260430" cy="612143"/>
              <a:chOff x="5823738" y="2384808"/>
              <a:chExt cx="260430" cy="612143"/>
            </a:xfrm>
          </p:grpSpPr>
          <p:sp>
            <p:nvSpPr>
              <p:cNvPr id="47" name="Rectangle 46"/>
              <p:cNvSpPr/>
              <p:nvPr/>
            </p:nvSpPr>
            <p:spPr>
              <a:xfrm>
                <a:off x="5823739" y="2384808"/>
                <a:ext cx="260429" cy="61214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Organigramme : Connecteur 47"/>
              <p:cNvSpPr/>
              <p:nvPr/>
            </p:nvSpPr>
            <p:spPr>
              <a:xfrm>
                <a:off x="5823738" y="2564865"/>
                <a:ext cx="260429" cy="252028"/>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4" name="Groupe 43"/>
            <p:cNvGrpSpPr/>
            <p:nvPr/>
          </p:nvGrpSpPr>
          <p:grpSpPr>
            <a:xfrm>
              <a:off x="6732240" y="2330765"/>
              <a:ext cx="260430" cy="612143"/>
              <a:chOff x="5823738" y="2384808"/>
              <a:chExt cx="260430" cy="612143"/>
            </a:xfrm>
          </p:grpSpPr>
          <p:sp>
            <p:nvSpPr>
              <p:cNvPr id="45" name="Rectangle 44"/>
              <p:cNvSpPr/>
              <p:nvPr/>
            </p:nvSpPr>
            <p:spPr>
              <a:xfrm>
                <a:off x="5823739" y="2384808"/>
                <a:ext cx="260429" cy="61214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Organigramme : Connecteur 45"/>
              <p:cNvSpPr/>
              <p:nvPr/>
            </p:nvSpPr>
            <p:spPr>
              <a:xfrm>
                <a:off x="5823738" y="2564865"/>
                <a:ext cx="260429" cy="252028"/>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grpSp>
        <p:nvGrpSpPr>
          <p:cNvPr id="49" name="Groupe 48"/>
          <p:cNvGrpSpPr/>
          <p:nvPr/>
        </p:nvGrpSpPr>
        <p:grpSpPr>
          <a:xfrm>
            <a:off x="7181161" y="840827"/>
            <a:ext cx="698606" cy="612143"/>
            <a:chOff x="6294064" y="2330765"/>
            <a:chExt cx="698606" cy="612143"/>
          </a:xfrm>
        </p:grpSpPr>
        <p:grpSp>
          <p:nvGrpSpPr>
            <p:cNvPr id="50" name="Groupe 49"/>
            <p:cNvGrpSpPr/>
            <p:nvPr/>
          </p:nvGrpSpPr>
          <p:grpSpPr>
            <a:xfrm>
              <a:off x="6294064" y="2330765"/>
              <a:ext cx="260430" cy="612143"/>
              <a:chOff x="5823738" y="2384808"/>
              <a:chExt cx="260430" cy="612143"/>
            </a:xfrm>
          </p:grpSpPr>
          <p:sp>
            <p:nvSpPr>
              <p:cNvPr id="54" name="Rectangle 53"/>
              <p:cNvSpPr/>
              <p:nvPr/>
            </p:nvSpPr>
            <p:spPr>
              <a:xfrm>
                <a:off x="5823739" y="2384808"/>
                <a:ext cx="260429" cy="61214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Organigramme : Connecteur 54"/>
              <p:cNvSpPr/>
              <p:nvPr/>
            </p:nvSpPr>
            <p:spPr>
              <a:xfrm>
                <a:off x="5823738" y="2564865"/>
                <a:ext cx="260429" cy="252028"/>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1" name="Groupe 50"/>
            <p:cNvGrpSpPr/>
            <p:nvPr/>
          </p:nvGrpSpPr>
          <p:grpSpPr>
            <a:xfrm>
              <a:off x="6732240" y="2330765"/>
              <a:ext cx="260430" cy="612143"/>
              <a:chOff x="5823738" y="2384808"/>
              <a:chExt cx="260430" cy="612143"/>
            </a:xfrm>
          </p:grpSpPr>
          <p:sp>
            <p:nvSpPr>
              <p:cNvPr id="52" name="Rectangle 51"/>
              <p:cNvSpPr/>
              <p:nvPr/>
            </p:nvSpPr>
            <p:spPr>
              <a:xfrm>
                <a:off x="5823739" y="2384808"/>
                <a:ext cx="260429" cy="61214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Organigramme : Connecteur 52"/>
              <p:cNvSpPr/>
              <p:nvPr/>
            </p:nvSpPr>
            <p:spPr>
              <a:xfrm>
                <a:off x="5823738" y="2564865"/>
                <a:ext cx="260429" cy="252028"/>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graphicFrame>
        <p:nvGraphicFramePr>
          <p:cNvPr id="56" name="Tableau 55"/>
          <p:cNvGraphicFramePr>
            <a:graphicFrameLocks noGrp="1"/>
          </p:cNvGraphicFramePr>
          <p:nvPr>
            <p:extLst>
              <p:ext uri="{D42A27DB-BD31-4B8C-83A1-F6EECF244321}">
                <p14:modId xmlns:p14="http://schemas.microsoft.com/office/powerpoint/2010/main" val="2741457909"/>
              </p:ext>
            </p:extLst>
          </p:nvPr>
        </p:nvGraphicFramePr>
        <p:xfrm>
          <a:off x="5271610" y="3968441"/>
          <a:ext cx="3528392" cy="2592288"/>
        </p:xfrm>
        <a:graphic>
          <a:graphicData uri="http://schemas.openxmlformats.org/drawingml/2006/table">
            <a:tbl>
              <a:tblPr firstRow="1" bandRow="1">
                <a:tableStyleId>{5C22544A-7EE6-4342-B048-85BDC9FD1C3A}</a:tableStyleId>
              </a:tblPr>
              <a:tblGrid>
                <a:gridCol w="1156072">
                  <a:extLst>
                    <a:ext uri="{9D8B030D-6E8A-4147-A177-3AD203B41FA5}">
                      <a16:colId xmlns:a16="http://schemas.microsoft.com/office/drawing/2014/main" val="20000"/>
                    </a:ext>
                  </a:extLst>
                </a:gridCol>
                <a:gridCol w="1181163">
                  <a:extLst>
                    <a:ext uri="{9D8B030D-6E8A-4147-A177-3AD203B41FA5}">
                      <a16:colId xmlns:a16="http://schemas.microsoft.com/office/drawing/2014/main" val="20001"/>
                    </a:ext>
                  </a:extLst>
                </a:gridCol>
                <a:gridCol w="1191157">
                  <a:extLst>
                    <a:ext uri="{9D8B030D-6E8A-4147-A177-3AD203B41FA5}">
                      <a16:colId xmlns:a16="http://schemas.microsoft.com/office/drawing/2014/main" val="20002"/>
                    </a:ext>
                  </a:extLst>
                </a:gridCol>
              </a:tblGrid>
              <a:tr h="864096">
                <a:tc>
                  <a:txBody>
                    <a:bodyPr/>
                    <a:lstStyle/>
                    <a:p>
                      <a:endParaRPr lang="fr-FR" sz="1800" dirty="0"/>
                    </a:p>
                  </a:txBody>
                  <a:tcPr marL="91456" marR="91456" marT="45700" marB="45700">
                    <a:lnL w="19050" cap="flat" cmpd="sng" algn="ctr">
                      <a:no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fr-FR" sz="1800" dirty="0"/>
                    </a:p>
                  </a:txBody>
                  <a:tcPr marL="91456" marR="91456" marT="45700" marB="45700">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fr-FR" sz="1800" dirty="0"/>
                    </a:p>
                  </a:txBody>
                  <a:tcPr marL="91456" marR="91456" marT="45700" marB="45700">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864096">
                <a:tc>
                  <a:txBody>
                    <a:bodyPr/>
                    <a:lstStyle/>
                    <a:p>
                      <a:endParaRPr lang="fr-FR" sz="1800" dirty="0"/>
                    </a:p>
                  </a:txBody>
                  <a:tcPr marL="91456" marR="91456" marT="45700" marB="45700">
                    <a:lnL w="19050" cap="flat" cmpd="sng" algn="ctr">
                      <a:no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fr-FR" sz="1800" dirty="0"/>
                    </a:p>
                  </a:txBody>
                  <a:tcPr marL="91456" marR="91456" marT="45700" marB="45700">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fr-FR" sz="1800" dirty="0"/>
                    </a:p>
                  </a:txBody>
                  <a:tcPr marL="91456" marR="91456" marT="45700" marB="45700">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864096">
                <a:tc>
                  <a:txBody>
                    <a:bodyPr/>
                    <a:lstStyle/>
                    <a:p>
                      <a:endParaRPr lang="fr-FR" sz="1800" dirty="0"/>
                    </a:p>
                  </a:txBody>
                  <a:tcPr marL="91456" marR="91456" marT="45700" marB="45700">
                    <a:lnL w="19050" cap="flat" cmpd="sng" algn="ctr">
                      <a:no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fr-FR" sz="1800" dirty="0"/>
                    </a:p>
                  </a:txBody>
                  <a:tcPr marL="91456" marR="91456" marT="45700" marB="45700">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fr-FR" sz="1800" dirty="0"/>
                    </a:p>
                  </a:txBody>
                  <a:tcPr marL="91456" marR="91456" marT="45700" marB="45700">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bl>
          </a:graphicData>
        </a:graphic>
      </p:graphicFrame>
      <p:grpSp>
        <p:nvGrpSpPr>
          <p:cNvPr id="105" name="Groupe 104"/>
          <p:cNvGrpSpPr/>
          <p:nvPr/>
        </p:nvGrpSpPr>
        <p:grpSpPr>
          <a:xfrm>
            <a:off x="5638318" y="4030146"/>
            <a:ext cx="2650496" cy="2404569"/>
            <a:chOff x="5638318" y="4030146"/>
            <a:chExt cx="2650496" cy="2404569"/>
          </a:xfrm>
        </p:grpSpPr>
        <p:grpSp>
          <p:nvGrpSpPr>
            <p:cNvPr id="58" name="Groupe 57"/>
            <p:cNvGrpSpPr/>
            <p:nvPr/>
          </p:nvGrpSpPr>
          <p:grpSpPr>
            <a:xfrm>
              <a:off x="6873227" y="4030146"/>
              <a:ext cx="260430" cy="612143"/>
              <a:chOff x="5823738" y="2384808"/>
              <a:chExt cx="260430" cy="612143"/>
            </a:xfrm>
          </p:grpSpPr>
          <p:sp>
            <p:nvSpPr>
              <p:cNvPr id="59" name="Rectangle 58"/>
              <p:cNvSpPr/>
              <p:nvPr/>
            </p:nvSpPr>
            <p:spPr>
              <a:xfrm>
                <a:off x="5823739" y="2384808"/>
                <a:ext cx="260429" cy="61214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Organigramme : Connecteur 59"/>
              <p:cNvSpPr/>
              <p:nvPr/>
            </p:nvSpPr>
            <p:spPr>
              <a:xfrm>
                <a:off x="5823738" y="2564865"/>
                <a:ext cx="260429" cy="252028"/>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1" name="Groupe 60"/>
            <p:cNvGrpSpPr/>
            <p:nvPr/>
          </p:nvGrpSpPr>
          <p:grpSpPr>
            <a:xfrm>
              <a:off x="5661311" y="4977097"/>
              <a:ext cx="260430" cy="612143"/>
              <a:chOff x="5823738" y="2384808"/>
              <a:chExt cx="260430" cy="612143"/>
            </a:xfrm>
          </p:grpSpPr>
          <p:sp>
            <p:nvSpPr>
              <p:cNvPr id="62" name="Rectangle 61"/>
              <p:cNvSpPr/>
              <p:nvPr/>
            </p:nvSpPr>
            <p:spPr>
              <a:xfrm>
                <a:off x="5823739" y="2384808"/>
                <a:ext cx="260429" cy="61214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Organigramme : Connecteur 62"/>
              <p:cNvSpPr/>
              <p:nvPr/>
            </p:nvSpPr>
            <p:spPr>
              <a:xfrm>
                <a:off x="5823738" y="2564865"/>
                <a:ext cx="260429" cy="252028"/>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4" name="Groupe 63"/>
            <p:cNvGrpSpPr/>
            <p:nvPr/>
          </p:nvGrpSpPr>
          <p:grpSpPr>
            <a:xfrm>
              <a:off x="8028384" y="4030146"/>
              <a:ext cx="260430" cy="612143"/>
              <a:chOff x="5823738" y="2384808"/>
              <a:chExt cx="260430" cy="612143"/>
            </a:xfrm>
          </p:grpSpPr>
          <p:sp>
            <p:nvSpPr>
              <p:cNvPr id="65" name="Rectangle 64"/>
              <p:cNvSpPr/>
              <p:nvPr/>
            </p:nvSpPr>
            <p:spPr>
              <a:xfrm>
                <a:off x="5823739" y="2384808"/>
                <a:ext cx="260429" cy="61214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 name="Organigramme : Connecteur 65"/>
              <p:cNvSpPr/>
              <p:nvPr/>
            </p:nvSpPr>
            <p:spPr>
              <a:xfrm>
                <a:off x="5823738" y="2564865"/>
                <a:ext cx="260429" cy="252028"/>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7" name="Groupe 66"/>
            <p:cNvGrpSpPr/>
            <p:nvPr/>
          </p:nvGrpSpPr>
          <p:grpSpPr>
            <a:xfrm>
              <a:off x="5638318" y="5822572"/>
              <a:ext cx="260430" cy="612143"/>
              <a:chOff x="5823738" y="2384808"/>
              <a:chExt cx="260430" cy="612143"/>
            </a:xfrm>
          </p:grpSpPr>
          <p:sp>
            <p:nvSpPr>
              <p:cNvPr id="68" name="Rectangle 67"/>
              <p:cNvSpPr/>
              <p:nvPr/>
            </p:nvSpPr>
            <p:spPr>
              <a:xfrm>
                <a:off x="5823739" y="2384808"/>
                <a:ext cx="260429" cy="61214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Organigramme : Connecteur 68"/>
              <p:cNvSpPr/>
              <p:nvPr/>
            </p:nvSpPr>
            <p:spPr>
              <a:xfrm>
                <a:off x="5823738" y="2564865"/>
                <a:ext cx="260429" cy="252028"/>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grpSp>
        <p:nvGrpSpPr>
          <p:cNvPr id="70" name="Groupe 69"/>
          <p:cNvGrpSpPr/>
          <p:nvPr/>
        </p:nvGrpSpPr>
        <p:grpSpPr>
          <a:xfrm>
            <a:off x="6654138" y="4977097"/>
            <a:ext cx="698606" cy="612143"/>
            <a:chOff x="6294064" y="2330765"/>
            <a:chExt cx="698606" cy="612143"/>
          </a:xfrm>
        </p:grpSpPr>
        <p:grpSp>
          <p:nvGrpSpPr>
            <p:cNvPr id="71" name="Groupe 70"/>
            <p:cNvGrpSpPr/>
            <p:nvPr/>
          </p:nvGrpSpPr>
          <p:grpSpPr>
            <a:xfrm>
              <a:off x="6294064" y="2330765"/>
              <a:ext cx="260430" cy="612143"/>
              <a:chOff x="5823738" y="2384808"/>
              <a:chExt cx="260430" cy="612143"/>
            </a:xfrm>
          </p:grpSpPr>
          <p:sp>
            <p:nvSpPr>
              <p:cNvPr id="75" name="Rectangle 74"/>
              <p:cNvSpPr/>
              <p:nvPr/>
            </p:nvSpPr>
            <p:spPr>
              <a:xfrm>
                <a:off x="5823739" y="2384808"/>
                <a:ext cx="260429" cy="61214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6" name="Organigramme : Connecteur 75"/>
              <p:cNvSpPr/>
              <p:nvPr/>
            </p:nvSpPr>
            <p:spPr>
              <a:xfrm>
                <a:off x="5823738" y="2564865"/>
                <a:ext cx="260429" cy="252028"/>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72" name="Groupe 71"/>
            <p:cNvGrpSpPr/>
            <p:nvPr/>
          </p:nvGrpSpPr>
          <p:grpSpPr>
            <a:xfrm>
              <a:off x="6732240" y="2330765"/>
              <a:ext cx="260430" cy="612143"/>
              <a:chOff x="5823738" y="2384808"/>
              <a:chExt cx="260430" cy="612143"/>
            </a:xfrm>
          </p:grpSpPr>
          <p:sp>
            <p:nvSpPr>
              <p:cNvPr id="73" name="Rectangle 72"/>
              <p:cNvSpPr/>
              <p:nvPr/>
            </p:nvSpPr>
            <p:spPr>
              <a:xfrm>
                <a:off x="5823739" y="2384808"/>
                <a:ext cx="260429" cy="61214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 name="Organigramme : Connecteur 73"/>
              <p:cNvSpPr/>
              <p:nvPr/>
            </p:nvSpPr>
            <p:spPr>
              <a:xfrm>
                <a:off x="5823738" y="2564865"/>
                <a:ext cx="260429" cy="252028"/>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grpSp>
        <p:nvGrpSpPr>
          <p:cNvPr id="77" name="Groupe 76"/>
          <p:cNvGrpSpPr/>
          <p:nvPr/>
        </p:nvGrpSpPr>
        <p:grpSpPr>
          <a:xfrm>
            <a:off x="7798155" y="5819000"/>
            <a:ext cx="698606" cy="612143"/>
            <a:chOff x="6294064" y="2330765"/>
            <a:chExt cx="698606" cy="612143"/>
          </a:xfrm>
        </p:grpSpPr>
        <p:grpSp>
          <p:nvGrpSpPr>
            <p:cNvPr id="78" name="Groupe 77"/>
            <p:cNvGrpSpPr/>
            <p:nvPr/>
          </p:nvGrpSpPr>
          <p:grpSpPr>
            <a:xfrm>
              <a:off x="6294064" y="2330765"/>
              <a:ext cx="260430" cy="612143"/>
              <a:chOff x="5823738" y="2384808"/>
              <a:chExt cx="260430" cy="612143"/>
            </a:xfrm>
          </p:grpSpPr>
          <p:sp>
            <p:nvSpPr>
              <p:cNvPr id="82" name="Rectangle 81"/>
              <p:cNvSpPr/>
              <p:nvPr/>
            </p:nvSpPr>
            <p:spPr>
              <a:xfrm>
                <a:off x="5823739" y="2384808"/>
                <a:ext cx="260429" cy="61214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3" name="Organigramme : Connecteur 82"/>
              <p:cNvSpPr/>
              <p:nvPr/>
            </p:nvSpPr>
            <p:spPr>
              <a:xfrm>
                <a:off x="5823738" y="2564865"/>
                <a:ext cx="260429" cy="252028"/>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79" name="Groupe 78"/>
            <p:cNvGrpSpPr/>
            <p:nvPr/>
          </p:nvGrpSpPr>
          <p:grpSpPr>
            <a:xfrm>
              <a:off x="6732240" y="2330765"/>
              <a:ext cx="260430" cy="612143"/>
              <a:chOff x="5823738" y="2384808"/>
              <a:chExt cx="260430" cy="612143"/>
            </a:xfrm>
          </p:grpSpPr>
          <p:sp>
            <p:nvSpPr>
              <p:cNvPr id="80" name="Rectangle 79"/>
              <p:cNvSpPr/>
              <p:nvPr/>
            </p:nvSpPr>
            <p:spPr>
              <a:xfrm>
                <a:off x="5823739" y="2384808"/>
                <a:ext cx="260429" cy="61214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1" name="Organigramme : Connecteur 80"/>
              <p:cNvSpPr/>
              <p:nvPr/>
            </p:nvSpPr>
            <p:spPr>
              <a:xfrm>
                <a:off x="5823738" y="2564865"/>
                <a:ext cx="260429" cy="252028"/>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grpSp>
        <p:nvGrpSpPr>
          <p:cNvPr id="88" name="Groupe 87"/>
          <p:cNvGrpSpPr/>
          <p:nvPr/>
        </p:nvGrpSpPr>
        <p:grpSpPr>
          <a:xfrm>
            <a:off x="6650768" y="5831002"/>
            <a:ext cx="698606" cy="612143"/>
            <a:chOff x="6337201" y="2330765"/>
            <a:chExt cx="698606" cy="612143"/>
          </a:xfrm>
        </p:grpSpPr>
        <p:grpSp>
          <p:nvGrpSpPr>
            <p:cNvPr id="89" name="Groupe 88"/>
            <p:cNvGrpSpPr/>
            <p:nvPr/>
          </p:nvGrpSpPr>
          <p:grpSpPr>
            <a:xfrm>
              <a:off x="6337201" y="2330765"/>
              <a:ext cx="260430" cy="612143"/>
              <a:chOff x="5823738" y="2384808"/>
              <a:chExt cx="260430" cy="612143"/>
            </a:xfrm>
          </p:grpSpPr>
          <p:sp>
            <p:nvSpPr>
              <p:cNvPr id="93" name="Rectangle 92"/>
              <p:cNvSpPr/>
              <p:nvPr/>
            </p:nvSpPr>
            <p:spPr>
              <a:xfrm>
                <a:off x="5823739" y="2384808"/>
                <a:ext cx="260429" cy="61214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4" name="Organigramme : Connecteur 93"/>
              <p:cNvSpPr/>
              <p:nvPr/>
            </p:nvSpPr>
            <p:spPr>
              <a:xfrm>
                <a:off x="5823738" y="2564865"/>
                <a:ext cx="260429" cy="252028"/>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90" name="Groupe 89"/>
            <p:cNvGrpSpPr/>
            <p:nvPr/>
          </p:nvGrpSpPr>
          <p:grpSpPr>
            <a:xfrm>
              <a:off x="6775377" y="2330765"/>
              <a:ext cx="260430" cy="612143"/>
              <a:chOff x="5823738" y="2384808"/>
              <a:chExt cx="260430" cy="612143"/>
            </a:xfrm>
          </p:grpSpPr>
          <p:sp>
            <p:nvSpPr>
              <p:cNvPr id="91" name="Rectangle 90"/>
              <p:cNvSpPr/>
              <p:nvPr/>
            </p:nvSpPr>
            <p:spPr>
              <a:xfrm>
                <a:off x="5823739" y="2384808"/>
                <a:ext cx="260429" cy="61214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2" name="Organigramme : Connecteur 91"/>
              <p:cNvSpPr/>
              <p:nvPr/>
            </p:nvSpPr>
            <p:spPr>
              <a:xfrm>
                <a:off x="5823738" y="2564865"/>
                <a:ext cx="260429" cy="252028"/>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grpSp>
        <p:nvGrpSpPr>
          <p:cNvPr id="95" name="Groupe 94"/>
          <p:cNvGrpSpPr/>
          <p:nvPr/>
        </p:nvGrpSpPr>
        <p:grpSpPr>
          <a:xfrm>
            <a:off x="7798155" y="4976632"/>
            <a:ext cx="698606" cy="612143"/>
            <a:chOff x="6337201" y="2330765"/>
            <a:chExt cx="698606" cy="612143"/>
          </a:xfrm>
        </p:grpSpPr>
        <p:grpSp>
          <p:nvGrpSpPr>
            <p:cNvPr id="96" name="Groupe 95"/>
            <p:cNvGrpSpPr/>
            <p:nvPr/>
          </p:nvGrpSpPr>
          <p:grpSpPr>
            <a:xfrm>
              <a:off x="6337201" y="2330765"/>
              <a:ext cx="260430" cy="612143"/>
              <a:chOff x="5823738" y="2384808"/>
              <a:chExt cx="260430" cy="612143"/>
            </a:xfrm>
          </p:grpSpPr>
          <p:sp>
            <p:nvSpPr>
              <p:cNvPr id="100" name="Rectangle 99"/>
              <p:cNvSpPr/>
              <p:nvPr/>
            </p:nvSpPr>
            <p:spPr>
              <a:xfrm>
                <a:off x="5823739" y="2384808"/>
                <a:ext cx="260429" cy="61214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1" name="Organigramme : Connecteur 100"/>
              <p:cNvSpPr/>
              <p:nvPr/>
            </p:nvSpPr>
            <p:spPr>
              <a:xfrm>
                <a:off x="5823738" y="2564865"/>
                <a:ext cx="260429" cy="252028"/>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97" name="Groupe 96"/>
            <p:cNvGrpSpPr/>
            <p:nvPr/>
          </p:nvGrpSpPr>
          <p:grpSpPr>
            <a:xfrm>
              <a:off x="6775377" y="2330765"/>
              <a:ext cx="260430" cy="612143"/>
              <a:chOff x="5823738" y="2384808"/>
              <a:chExt cx="260430" cy="612143"/>
            </a:xfrm>
          </p:grpSpPr>
          <p:sp>
            <p:nvSpPr>
              <p:cNvPr id="98" name="Rectangle 97"/>
              <p:cNvSpPr/>
              <p:nvPr/>
            </p:nvSpPr>
            <p:spPr>
              <a:xfrm>
                <a:off x="5823739" y="2384808"/>
                <a:ext cx="260429" cy="61214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9" name="Organigramme : Connecteur 98"/>
              <p:cNvSpPr/>
              <p:nvPr/>
            </p:nvSpPr>
            <p:spPr>
              <a:xfrm>
                <a:off x="5823738" y="2564865"/>
                <a:ext cx="260429" cy="252028"/>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grpSp>
        <p:nvGrpSpPr>
          <p:cNvPr id="104" name="Groupe 103"/>
          <p:cNvGrpSpPr/>
          <p:nvPr/>
        </p:nvGrpSpPr>
        <p:grpSpPr>
          <a:xfrm>
            <a:off x="4841425" y="3310087"/>
            <a:ext cx="3086944" cy="2687070"/>
            <a:chOff x="4841425" y="3310087"/>
            <a:chExt cx="3086944" cy="2687070"/>
          </a:xfrm>
        </p:grpSpPr>
        <p:pic>
          <p:nvPicPr>
            <p:cNvPr id="102" name="Picture 5" descr="H:\Mes documents\Mes images\AA0400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31469" y="3310087"/>
              <a:ext cx="596900" cy="568325"/>
            </a:xfrm>
            <a:prstGeom prst="rect">
              <a:avLst/>
            </a:prstGeom>
            <a:solidFill>
              <a:schemeClr val="bg2"/>
            </a:solidFill>
            <a:ln>
              <a:solidFill>
                <a:schemeClr val="bg1"/>
              </a:solidFill>
            </a:ln>
          </p:spPr>
        </p:pic>
        <p:pic>
          <p:nvPicPr>
            <p:cNvPr id="103" name="Picture 2" descr="H:\Mes documents\Mes images\150px-FemaleBlack_sv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41425" y="5471760"/>
              <a:ext cx="341312" cy="52539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
        <p:nvSpPr>
          <p:cNvPr id="107" name="ZoneTexte 106"/>
          <p:cNvSpPr txBox="1"/>
          <p:nvPr/>
        </p:nvSpPr>
        <p:spPr>
          <a:xfrm>
            <a:off x="4774277" y="3846473"/>
            <a:ext cx="1327083" cy="707886"/>
          </a:xfrm>
          <a:prstGeom prst="rect">
            <a:avLst/>
          </a:prstGeom>
          <a:noFill/>
          <a:ln>
            <a:solidFill>
              <a:schemeClr val="tx1"/>
            </a:solidFill>
          </a:ln>
        </p:spPr>
        <p:txBody>
          <a:bodyPr wrap="square" rtlCol="0">
            <a:spAutoFit/>
          </a:bodyPr>
          <a:lstStyle/>
          <a:p>
            <a:pPr algn="ctr"/>
            <a:r>
              <a:rPr lang="fr-FR" sz="4000" b="1" dirty="0" smtClean="0">
                <a:solidFill>
                  <a:srgbClr val="EBE600"/>
                </a:solidFill>
              </a:rPr>
              <a:t>3</a:t>
            </a:r>
            <a:r>
              <a:rPr lang="fr-FR" sz="4000" b="1" dirty="0" smtClean="0"/>
              <a:t> : </a:t>
            </a:r>
            <a:r>
              <a:rPr lang="fr-FR" sz="4000" b="1" dirty="0" smtClean="0">
                <a:solidFill>
                  <a:srgbClr val="00B050"/>
                </a:solidFill>
              </a:rPr>
              <a:t>1</a:t>
            </a:r>
            <a:endParaRPr lang="fr-FR" sz="4000" b="1" dirty="0">
              <a:solidFill>
                <a:srgbClr val="00B050"/>
              </a:solidFill>
            </a:endParaRPr>
          </a:p>
        </p:txBody>
      </p:sp>
    </p:spTree>
    <p:custDataLst>
      <p:tags r:id="rId1"/>
    </p:custDataLst>
    <p:extLst>
      <p:ext uri="{BB962C8B-B14F-4D97-AF65-F5344CB8AC3E}">
        <p14:creationId xmlns:p14="http://schemas.microsoft.com/office/powerpoint/2010/main" val="173042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9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0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403648" y="3013502"/>
            <a:ext cx="6336704" cy="830997"/>
          </a:xfrm>
          <a:prstGeom prst="rect">
            <a:avLst/>
          </a:prstGeom>
          <a:noFill/>
        </p:spPr>
        <p:txBody>
          <a:bodyPr wrap="square" rtlCol="0">
            <a:spAutoFit/>
          </a:bodyPr>
          <a:lstStyle/>
          <a:p>
            <a:pPr algn="ctr"/>
            <a:r>
              <a:rPr lang="fr-FR" sz="2400" b="1" dirty="0">
                <a:solidFill>
                  <a:srgbClr val="FF0000"/>
                </a:solidFill>
              </a:rPr>
              <a:t>4.2 Distribution de deux caractères héréditaires à variation binaire</a:t>
            </a:r>
          </a:p>
        </p:txBody>
      </p:sp>
    </p:spTree>
    <p:extLst>
      <p:ext uri="{BB962C8B-B14F-4D97-AF65-F5344CB8AC3E}">
        <p14:creationId xmlns:p14="http://schemas.microsoft.com/office/powerpoint/2010/main" val="13333559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p:cNvGrpSpPr/>
          <p:nvPr/>
        </p:nvGrpSpPr>
        <p:grpSpPr>
          <a:xfrm>
            <a:off x="4015298" y="2420888"/>
            <a:ext cx="4680519" cy="3735480"/>
            <a:chOff x="4015298" y="2420888"/>
            <a:chExt cx="4680519" cy="3735480"/>
          </a:xfrm>
        </p:grpSpPr>
        <p:grpSp>
          <p:nvGrpSpPr>
            <p:cNvPr id="27" name="Groupe 26"/>
            <p:cNvGrpSpPr/>
            <p:nvPr/>
          </p:nvGrpSpPr>
          <p:grpSpPr>
            <a:xfrm>
              <a:off x="4015298" y="2420888"/>
              <a:ext cx="4680519" cy="2880320"/>
              <a:chOff x="4389023" y="2420888"/>
              <a:chExt cx="4680519" cy="2880320"/>
            </a:xfrm>
          </p:grpSpPr>
          <p:pic>
            <p:nvPicPr>
              <p:cNvPr id="14352" name="Picture 16"/>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389023" y="4083200"/>
                <a:ext cx="4680519" cy="49792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ZoneTexte 2"/>
              <p:cNvSpPr txBox="1">
                <a:spLocks noChangeArrowheads="1"/>
              </p:cNvSpPr>
              <p:nvPr/>
            </p:nvSpPr>
            <p:spPr bwMode="auto">
              <a:xfrm>
                <a:off x="6097146" y="4931321"/>
                <a:ext cx="1535112" cy="369887"/>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fr-FR" b="1" dirty="0">
                    <a:solidFill>
                      <a:srgbClr val="FF0000"/>
                    </a:solidFill>
                  </a:rPr>
                  <a:t>9 : 3 : 3 : 1</a:t>
                </a:r>
              </a:p>
            </p:txBody>
          </p:sp>
          <p:cxnSp>
            <p:nvCxnSpPr>
              <p:cNvPr id="4" name="Connecteur droit avec flèche 3"/>
              <p:cNvCxnSpPr/>
              <p:nvPr/>
            </p:nvCxnSpPr>
            <p:spPr>
              <a:xfrm>
                <a:off x="6593864" y="2420888"/>
                <a:ext cx="135419" cy="149508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65" name="ZoneTexte 64"/>
            <p:cNvSpPr txBox="1"/>
            <p:nvPr/>
          </p:nvSpPr>
          <p:spPr>
            <a:xfrm>
              <a:off x="4591362" y="5571593"/>
              <a:ext cx="3528391" cy="584775"/>
            </a:xfrm>
            <a:prstGeom prst="rect">
              <a:avLst/>
            </a:prstGeom>
            <a:noFill/>
          </p:spPr>
          <p:txBody>
            <a:bodyPr wrap="square" rtlCol="0">
              <a:spAutoFit/>
            </a:bodyPr>
            <a:lstStyle/>
            <a:p>
              <a:pPr algn="ctr"/>
              <a:r>
                <a:rPr lang="fr-FR" sz="1600" dirty="0"/>
                <a:t>caractères indépendant portés</a:t>
              </a:r>
            </a:p>
            <a:p>
              <a:pPr algn="ctr"/>
              <a:r>
                <a:rPr lang="fr-FR" sz="1600" dirty="0"/>
                <a:t>par des  </a:t>
              </a:r>
              <a:r>
                <a:rPr lang="fr-FR" sz="1600" dirty="0">
                  <a:solidFill>
                    <a:srgbClr val="EE0000"/>
                  </a:solidFill>
                </a:rPr>
                <a:t>facteurs particulaires différents</a:t>
              </a:r>
              <a:endParaRPr lang="fr-FR" sz="1600" dirty="0"/>
            </a:p>
          </p:txBody>
        </p:sp>
      </p:grpSp>
      <p:grpSp>
        <p:nvGrpSpPr>
          <p:cNvPr id="13" name="Groupe 12"/>
          <p:cNvGrpSpPr/>
          <p:nvPr/>
        </p:nvGrpSpPr>
        <p:grpSpPr>
          <a:xfrm>
            <a:off x="675441" y="476010"/>
            <a:ext cx="7045668" cy="1973263"/>
            <a:chOff x="1259632" y="476010"/>
            <a:chExt cx="7045668" cy="1973263"/>
          </a:xfrm>
        </p:grpSpPr>
        <p:grpSp>
          <p:nvGrpSpPr>
            <p:cNvPr id="12" name="Groupe 11"/>
            <p:cNvGrpSpPr/>
            <p:nvPr/>
          </p:nvGrpSpPr>
          <p:grpSpPr>
            <a:xfrm>
              <a:off x="3266575" y="476010"/>
              <a:ext cx="5038725" cy="1973263"/>
              <a:chOff x="2774755" y="-387424"/>
              <a:chExt cx="5038725" cy="1973263"/>
            </a:xfrm>
          </p:grpSpPr>
          <p:grpSp>
            <p:nvGrpSpPr>
              <p:cNvPr id="11" name="Groupe 10"/>
              <p:cNvGrpSpPr/>
              <p:nvPr/>
            </p:nvGrpSpPr>
            <p:grpSpPr>
              <a:xfrm>
                <a:off x="2774755" y="-387424"/>
                <a:ext cx="5038725" cy="1973263"/>
                <a:chOff x="2774755" y="-387424"/>
                <a:chExt cx="5038725" cy="1973263"/>
              </a:xfrm>
            </p:grpSpPr>
            <p:pic>
              <p:nvPicPr>
                <p:cNvPr id="1845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4755" y="-387424"/>
                  <a:ext cx="5038725" cy="1973263"/>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54"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733" y="1454662"/>
                  <a:ext cx="847725" cy="106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84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2257" y="1476092"/>
                <a:ext cx="847725" cy="93834"/>
              </a:xfrm>
              <a:prstGeom prst="rect">
                <a:avLst/>
              </a:prstGeom>
              <a:noFill/>
              <a:ln w="12700">
                <a:solidFill>
                  <a:srgbClr val="B5EAF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4361" name="ZoneTexte 14360"/>
            <p:cNvSpPr txBox="1"/>
            <p:nvPr/>
          </p:nvSpPr>
          <p:spPr>
            <a:xfrm>
              <a:off x="1259632" y="1031754"/>
              <a:ext cx="3886694" cy="861774"/>
            </a:xfrm>
            <a:prstGeom prst="rect">
              <a:avLst/>
            </a:prstGeom>
            <a:solidFill>
              <a:schemeClr val="bg1"/>
            </a:solidFill>
            <a:ln w="3175">
              <a:solidFill>
                <a:schemeClr val="tx1"/>
              </a:solidFill>
            </a:ln>
          </p:spPr>
          <p:txBody>
            <a:bodyPr wrap="square" rtlCol="0">
              <a:spAutoFit/>
            </a:bodyPr>
            <a:lstStyle/>
            <a:p>
              <a:pPr algn="ctr"/>
              <a:r>
                <a:rPr lang="fr-FR" dirty="0"/>
                <a:t>2 caractères exprimés simultanément:</a:t>
              </a:r>
            </a:p>
            <a:p>
              <a:pPr algn="ctr"/>
              <a:r>
                <a:rPr lang="fr-FR" sz="1600" dirty="0"/>
                <a:t>- couleur des graines 	J ou  j</a:t>
              </a:r>
            </a:p>
            <a:p>
              <a:pPr algn="ctr"/>
              <a:r>
                <a:rPr lang="fr-FR" sz="1600" dirty="0"/>
                <a:t>- forme des graines	R ou r</a:t>
              </a:r>
            </a:p>
          </p:txBody>
        </p:sp>
      </p:grpSp>
      <p:grpSp>
        <p:nvGrpSpPr>
          <p:cNvPr id="5" name="Groupe 4"/>
          <p:cNvGrpSpPr/>
          <p:nvPr/>
        </p:nvGrpSpPr>
        <p:grpSpPr>
          <a:xfrm>
            <a:off x="448183" y="2449273"/>
            <a:ext cx="5771956" cy="3565925"/>
            <a:chOff x="448183" y="2449273"/>
            <a:chExt cx="5771956" cy="3565925"/>
          </a:xfrm>
        </p:grpSpPr>
        <p:cxnSp>
          <p:nvCxnSpPr>
            <p:cNvPr id="20" name="Connecteur droit avec flèche 19"/>
            <p:cNvCxnSpPr/>
            <p:nvPr/>
          </p:nvCxnSpPr>
          <p:spPr>
            <a:xfrm flipH="1">
              <a:off x="3550203" y="2449273"/>
              <a:ext cx="2669936" cy="76370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347" name="ZoneTexte 14346"/>
            <p:cNvSpPr txBox="1"/>
            <p:nvPr/>
          </p:nvSpPr>
          <p:spPr>
            <a:xfrm>
              <a:off x="448183" y="2920995"/>
              <a:ext cx="3024336" cy="584775"/>
            </a:xfrm>
            <a:prstGeom prst="rect">
              <a:avLst/>
            </a:prstGeom>
            <a:noFill/>
          </p:spPr>
          <p:txBody>
            <a:bodyPr wrap="square" rtlCol="0">
              <a:spAutoFit/>
            </a:bodyPr>
            <a:lstStyle/>
            <a:p>
              <a:pPr algn="ctr"/>
              <a:r>
                <a:rPr lang="fr-FR" sz="1600" dirty="0"/>
                <a:t>caractères dépendants portés </a:t>
              </a:r>
            </a:p>
            <a:p>
              <a:pPr algn="ctr"/>
              <a:r>
                <a:rPr lang="fr-FR" sz="1600" dirty="0"/>
                <a:t>sur le même </a:t>
              </a:r>
              <a:r>
                <a:rPr lang="fr-FR" sz="1600" dirty="0">
                  <a:solidFill>
                    <a:srgbClr val="EE0000"/>
                  </a:solidFill>
                </a:rPr>
                <a:t>facteurs particulaires</a:t>
              </a:r>
              <a:endParaRPr lang="fr-FR" sz="1600" dirty="0"/>
            </a:p>
          </p:txBody>
        </p:sp>
        <p:sp>
          <p:nvSpPr>
            <p:cNvPr id="14346" name="ZoneTexte 2"/>
            <p:cNvSpPr txBox="1">
              <a:spLocks noChangeArrowheads="1"/>
            </p:cNvSpPr>
            <p:nvPr/>
          </p:nvSpPr>
          <p:spPr bwMode="auto">
            <a:xfrm>
              <a:off x="1801147" y="5646898"/>
              <a:ext cx="719137" cy="368300"/>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fr-FR" b="1" dirty="0">
                  <a:solidFill>
                    <a:srgbClr val="FF0000"/>
                  </a:solidFill>
                </a:rPr>
                <a:t>3 : 1</a:t>
              </a:r>
            </a:p>
          </p:txBody>
        </p:sp>
        <p:grpSp>
          <p:nvGrpSpPr>
            <p:cNvPr id="3" name="Groupe 2"/>
            <p:cNvGrpSpPr/>
            <p:nvPr/>
          </p:nvGrpSpPr>
          <p:grpSpPr>
            <a:xfrm>
              <a:off x="1003900" y="3668110"/>
              <a:ext cx="1810424" cy="1535710"/>
              <a:chOff x="2424169" y="3982969"/>
              <a:chExt cx="1366689" cy="1181635"/>
            </a:xfrm>
          </p:grpSpPr>
          <p:sp>
            <p:nvSpPr>
              <p:cNvPr id="14364" name="ZoneTexte 14363"/>
              <p:cNvSpPr txBox="1"/>
              <p:nvPr/>
            </p:nvSpPr>
            <p:spPr>
              <a:xfrm>
                <a:off x="2854754" y="3982969"/>
                <a:ext cx="936104" cy="260496"/>
              </a:xfrm>
              <a:prstGeom prst="rect">
                <a:avLst/>
              </a:prstGeom>
              <a:noFill/>
            </p:spPr>
            <p:txBody>
              <a:bodyPr wrap="square" rtlCol="0">
                <a:spAutoFit/>
              </a:bodyPr>
              <a:lstStyle/>
              <a:p>
                <a:r>
                  <a:rPr lang="fr-FR" sz="1600" dirty="0"/>
                  <a:t>JR             </a:t>
                </a:r>
                <a:r>
                  <a:rPr lang="fr-FR" sz="1600" dirty="0" err="1"/>
                  <a:t>jr</a:t>
                </a:r>
                <a:endParaRPr lang="fr-FR" sz="1600" dirty="0"/>
              </a:p>
            </p:txBody>
          </p:sp>
          <p:sp>
            <p:nvSpPr>
              <p:cNvPr id="78" name="ZoneTexte 77"/>
              <p:cNvSpPr txBox="1"/>
              <p:nvPr/>
            </p:nvSpPr>
            <p:spPr>
              <a:xfrm>
                <a:off x="2424169" y="4383113"/>
                <a:ext cx="376227" cy="781491"/>
              </a:xfrm>
              <a:prstGeom prst="rect">
                <a:avLst/>
              </a:prstGeom>
              <a:noFill/>
            </p:spPr>
            <p:txBody>
              <a:bodyPr wrap="square" rtlCol="0">
                <a:spAutoFit/>
              </a:bodyPr>
              <a:lstStyle/>
              <a:p>
                <a:r>
                  <a:rPr lang="fr-FR" sz="1600" dirty="0"/>
                  <a:t>JR</a:t>
                </a:r>
              </a:p>
              <a:p>
                <a:endParaRPr lang="fr-FR" sz="2800" dirty="0"/>
              </a:p>
              <a:p>
                <a:r>
                  <a:rPr lang="fr-FR" sz="1600" dirty="0"/>
                  <a:t> jr</a:t>
                </a:r>
              </a:p>
            </p:txBody>
          </p:sp>
        </p:grpSp>
        <p:grpSp>
          <p:nvGrpSpPr>
            <p:cNvPr id="14337" name="Groupe 14336"/>
            <p:cNvGrpSpPr/>
            <p:nvPr/>
          </p:nvGrpSpPr>
          <p:grpSpPr>
            <a:xfrm>
              <a:off x="1404633" y="4053715"/>
              <a:ext cx="1512168" cy="1438572"/>
              <a:chOff x="395536" y="4121587"/>
              <a:chExt cx="1800201" cy="1682089"/>
            </a:xfrm>
          </p:grpSpPr>
          <p:pic>
            <p:nvPicPr>
              <p:cNvPr id="29" name="Image 28" descr="Capture d’écra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5536" y="4124107"/>
                <a:ext cx="1800200" cy="1679569"/>
              </a:xfrm>
              <a:prstGeom prst="rect">
                <a:avLst/>
              </a:prstGeom>
            </p:spPr>
          </p:pic>
          <p:pic>
            <p:nvPicPr>
              <p:cNvPr id="31" name="Image 30" descr="Capture d’écran"/>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5536" y="4121587"/>
                <a:ext cx="916355" cy="842306"/>
              </a:xfrm>
              <a:prstGeom prst="rect">
                <a:avLst/>
              </a:prstGeom>
            </p:spPr>
          </p:pic>
          <p:pic>
            <p:nvPicPr>
              <p:cNvPr id="14336" name="Image 14335" descr="Capture d’écran"/>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69205" y="4943449"/>
                <a:ext cx="926532" cy="814225"/>
              </a:xfrm>
              <a:prstGeom prst="rect">
                <a:avLst/>
              </a:prstGeom>
            </p:spPr>
          </p:pic>
        </p:grpSp>
      </p:grpSp>
      <p:grpSp>
        <p:nvGrpSpPr>
          <p:cNvPr id="22" name="Groupe 21"/>
          <p:cNvGrpSpPr/>
          <p:nvPr/>
        </p:nvGrpSpPr>
        <p:grpSpPr>
          <a:xfrm>
            <a:off x="1269593" y="3919506"/>
            <a:ext cx="1782243" cy="1674038"/>
            <a:chOff x="2021415" y="4060981"/>
            <a:chExt cx="1782243" cy="1674038"/>
          </a:xfrm>
        </p:grpSpPr>
        <p:cxnSp>
          <p:nvCxnSpPr>
            <p:cNvPr id="9" name="Connecteur droit 8"/>
            <p:cNvCxnSpPr/>
            <p:nvPr/>
          </p:nvCxnSpPr>
          <p:spPr>
            <a:xfrm>
              <a:off x="2021415" y="4060981"/>
              <a:ext cx="1782243" cy="167403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Connecteur droit 27"/>
            <p:cNvCxnSpPr/>
            <p:nvPr/>
          </p:nvCxnSpPr>
          <p:spPr>
            <a:xfrm flipH="1">
              <a:off x="2075640" y="4060981"/>
              <a:ext cx="1728018" cy="167403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2" name="ZoneTexte 31"/>
          <p:cNvSpPr txBox="1"/>
          <p:nvPr/>
        </p:nvSpPr>
        <p:spPr>
          <a:xfrm>
            <a:off x="122040" y="6444044"/>
            <a:ext cx="288032" cy="369332"/>
          </a:xfrm>
          <a:prstGeom prst="rect">
            <a:avLst/>
          </a:prstGeom>
          <a:noFill/>
        </p:spPr>
        <p:txBody>
          <a:bodyPr wrap="square" rtlCol="0">
            <a:spAutoFit/>
          </a:bodyPr>
          <a:lstStyle/>
          <a:p>
            <a:pPr algn="ctr"/>
            <a:r>
              <a:rPr lang="fr-FR" b="1" dirty="0">
                <a:latin typeface="Batang"/>
                <a:ea typeface="Batang"/>
              </a:rPr>
              <a:t>ⓐ</a:t>
            </a:r>
            <a:endParaRPr lang="fr-FR" b="1"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554841" y="272008"/>
            <a:ext cx="8200813" cy="6140855"/>
            <a:chOff x="1040088" y="272008"/>
            <a:chExt cx="8200813" cy="6140855"/>
          </a:xfrm>
        </p:grpSpPr>
        <p:grpSp>
          <p:nvGrpSpPr>
            <p:cNvPr id="3" name="Groupe 2"/>
            <p:cNvGrpSpPr/>
            <p:nvPr/>
          </p:nvGrpSpPr>
          <p:grpSpPr>
            <a:xfrm>
              <a:off x="1040088" y="272008"/>
              <a:ext cx="6772271" cy="6140855"/>
              <a:chOff x="392016" y="272008"/>
              <a:chExt cx="6772271" cy="6140855"/>
            </a:xfrm>
          </p:grpSpPr>
          <p:grpSp>
            <p:nvGrpSpPr>
              <p:cNvPr id="59" name="Groupe 58"/>
              <p:cNvGrpSpPr/>
              <p:nvPr/>
            </p:nvGrpSpPr>
            <p:grpSpPr>
              <a:xfrm>
                <a:off x="5110237" y="1988840"/>
                <a:ext cx="956026" cy="471429"/>
                <a:chOff x="5004048" y="2276872"/>
                <a:chExt cx="956026" cy="471429"/>
              </a:xfrm>
            </p:grpSpPr>
            <p:cxnSp>
              <p:nvCxnSpPr>
                <p:cNvPr id="62" name="Connecteur droit avec flèche 61"/>
                <p:cNvCxnSpPr/>
                <p:nvPr/>
              </p:nvCxnSpPr>
              <p:spPr>
                <a:xfrm flipH="1">
                  <a:off x="5004048" y="2276872"/>
                  <a:ext cx="504056" cy="471429"/>
                </a:xfrm>
                <a:prstGeom prst="straightConnector1">
                  <a:avLst/>
                </a:prstGeom>
                <a:ln w="19050">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5" name="Connecteur droit avec flèche 64"/>
                <p:cNvCxnSpPr/>
                <p:nvPr/>
              </p:nvCxnSpPr>
              <p:spPr>
                <a:xfrm>
                  <a:off x="5508104" y="2276872"/>
                  <a:ext cx="451970" cy="471429"/>
                </a:xfrm>
                <a:prstGeom prst="straightConnector1">
                  <a:avLst/>
                </a:prstGeom>
                <a:ln w="19050">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52" name="Groupe 51"/>
              <p:cNvGrpSpPr/>
              <p:nvPr/>
            </p:nvGrpSpPr>
            <p:grpSpPr>
              <a:xfrm>
                <a:off x="2142068" y="272008"/>
                <a:ext cx="4918836" cy="1837108"/>
                <a:chOff x="2915816" y="476672"/>
                <a:chExt cx="4918836" cy="1837108"/>
              </a:xfrm>
            </p:grpSpPr>
            <p:cxnSp>
              <p:nvCxnSpPr>
                <p:cNvPr id="17" name="Connecteur droit 16"/>
                <p:cNvCxnSpPr/>
                <p:nvPr/>
              </p:nvCxnSpPr>
              <p:spPr>
                <a:xfrm>
                  <a:off x="7834652" y="476672"/>
                  <a:ext cx="0" cy="1803580"/>
                </a:xfrm>
                <a:prstGeom prst="line">
                  <a:avLst/>
                </a:prstGeom>
              </p:spPr>
              <p:style>
                <a:lnRef idx="1">
                  <a:schemeClr val="accent1"/>
                </a:lnRef>
                <a:fillRef idx="0">
                  <a:schemeClr val="accent1"/>
                </a:fillRef>
                <a:effectRef idx="0">
                  <a:schemeClr val="accent1"/>
                </a:effectRef>
                <a:fontRef idx="minor">
                  <a:schemeClr val="tx1"/>
                </a:fontRef>
              </p:style>
            </p:cxnSp>
            <p:grpSp>
              <p:nvGrpSpPr>
                <p:cNvPr id="23" name="Groupe 22"/>
                <p:cNvGrpSpPr/>
                <p:nvPr/>
              </p:nvGrpSpPr>
              <p:grpSpPr>
                <a:xfrm>
                  <a:off x="2915816" y="476672"/>
                  <a:ext cx="4918836" cy="1837108"/>
                  <a:chOff x="2965072" y="476672"/>
                  <a:chExt cx="4918836" cy="1837108"/>
                </a:xfrm>
              </p:grpSpPr>
              <p:cxnSp>
                <p:nvCxnSpPr>
                  <p:cNvPr id="15" name="Connecteur droit 14"/>
                  <p:cNvCxnSpPr/>
                  <p:nvPr/>
                </p:nvCxnSpPr>
                <p:spPr>
                  <a:xfrm>
                    <a:off x="2965072" y="476672"/>
                    <a:ext cx="49048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a:off x="2965072" y="476672"/>
                    <a:ext cx="0" cy="1831704"/>
                  </a:xfrm>
                  <a:prstGeom prst="line">
                    <a:avLst/>
                  </a:prstGeom>
                </p:spPr>
                <p:style>
                  <a:lnRef idx="1">
                    <a:schemeClr val="accent1"/>
                  </a:lnRef>
                  <a:fillRef idx="0">
                    <a:schemeClr val="accent1"/>
                  </a:fillRef>
                  <a:effectRef idx="0">
                    <a:schemeClr val="accent1"/>
                  </a:effectRef>
                  <a:fontRef idx="minor">
                    <a:schemeClr val="tx1"/>
                  </a:fontRef>
                </p:style>
              </p:cxnSp>
              <p:grpSp>
                <p:nvGrpSpPr>
                  <p:cNvPr id="14" name="Groupe 13"/>
                  <p:cNvGrpSpPr/>
                  <p:nvPr/>
                </p:nvGrpSpPr>
                <p:grpSpPr>
                  <a:xfrm>
                    <a:off x="2979073" y="504796"/>
                    <a:ext cx="4904835" cy="1803581"/>
                    <a:chOff x="2939701" y="0"/>
                    <a:chExt cx="4904835" cy="1803581"/>
                  </a:xfrm>
                </p:grpSpPr>
                <p:pic>
                  <p:nvPicPr>
                    <p:cNvPr id="1945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9701" y="0"/>
                      <a:ext cx="4904835" cy="1803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172" y="1597979"/>
                      <a:ext cx="1101660" cy="205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1150" y="1699657"/>
                      <a:ext cx="934094" cy="103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21" name="Connecteur droit 20"/>
                  <p:cNvCxnSpPr/>
                  <p:nvPr/>
                </p:nvCxnSpPr>
                <p:spPr>
                  <a:xfrm>
                    <a:off x="2965072" y="2313780"/>
                    <a:ext cx="4904835" cy="0"/>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19471" name="ZoneTexte 2"/>
              <p:cNvSpPr txBox="1">
                <a:spLocks noChangeArrowheads="1"/>
              </p:cNvSpPr>
              <p:nvPr/>
            </p:nvSpPr>
            <p:spPr bwMode="auto">
              <a:xfrm>
                <a:off x="4411370" y="6043531"/>
                <a:ext cx="2406962" cy="369332"/>
              </a:xfrm>
              <a:prstGeom prst="rect">
                <a:avLst/>
              </a:prstGeom>
              <a:solidFill>
                <a:schemeClr val="bg1"/>
              </a:solidFill>
              <a:ln w="19050">
                <a:solidFill>
                  <a:srgbClr val="FF0000"/>
                </a:solidFill>
                <a:miter lim="800000"/>
                <a:headEnd/>
                <a:tailEnd/>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fr-FR" b="1" dirty="0">
                    <a:solidFill>
                      <a:srgbClr val="FF0000"/>
                    </a:solidFill>
                  </a:rPr>
                  <a:t>9   :     3    :     3     :   1</a:t>
                </a:r>
              </a:p>
            </p:txBody>
          </p:sp>
          <p:pic>
            <p:nvPicPr>
              <p:cNvPr id="61" name="Image 60" descr="Capture d’écran"/>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4381884" y="3784355"/>
                <a:ext cx="2453062" cy="2236933"/>
              </a:xfrm>
              <a:prstGeom prst="rect">
                <a:avLst/>
              </a:prstGeom>
            </p:spPr>
          </p:pic>
          <p:sp>
            <p:nvSpPr>
              <p:cNvPr id="63" name="ZoneTexte 62"/>
              <p:cNvSpPr txBox="1"/>
              <p:nvPr/>
            </p:nvSpPr>
            <p:spPr>
              <a:xfrm>
                <a:off x="4574071" y="2276872"/>
                <a:ext cx="2009224" cy="369332"/>
              </a:xfrm>
              <a:prstGeom prst="rect">
                <a:avLst/>
              </a:prstGeom>
              <a:noFill/>
            </p:spPr>
            <p:txBody>
              <a:bodyPr wrap="square" rtlCol="0">
                <a:spAutoFit/>
              </a:bodyPr>
              <a:lstStyle/>
              <a:p>
                <a:pPr algn="ctr"/>
                <a:r>
                  <a:rPr lang="fr-FR" dirty="0"/>
                  <a:t>J                     </a:t>
                </a:r>
                <a:r>
                  <a:rPr lang="fr-FR" dirty="0" err="1"/>
                  <a:t>j</a:t>
                </a:r>
                <a:endParaRPr lang="fr-FR" dirty="0"/>
              </a:p>
            </p:txBody>
          </p:sp>
          <p:grpSp>
            <p:nvGrpSpPr>
              <p:cNvPr id="78" name="Groupe 77"/>
              <p:cNvGrpSpPr/>
              <p:nvPr/>
            </p:nvGrpSpPr>
            <p:grpSpPr>
              <a:xfrm>
                <a:off x="4646780" y="2636912"/>
                <a:ext cx="645300" cy="365354"/>
                <a:chOff x="5168983" y="2276872"/>
                <a:chExt cx="645300" cy="365354"/>
              </a:xfrm>
            </p:grpSpPr>
            <p:cxnSp>
              <p:nvCxnSpPr>
                <p:cNvPr id="79" name="Connecteur droit avec flèche 78"/>
                <p:cNvCxnSpPr/>
                <p:nvPr/>
              </p:nvCxnSpPr>
              <p:spPr>
                <a:xfrm flipH="1">
                  <a:off x="5168983" y="2276872"/>
                  <a:ext cx="339121" cy="365354"/>
                </a:xfrm>
                <a:prstGeom prst="straightConnector1">
                  <a:avLst/>
                </a:prstGeom>
                <a:ln w="19050">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0" name="Connecteur droit avec flèche 79"/>
                <p:cNvCxnSpPr/>
                <p:nvPr/>
              </p:nvCxnSpPr>
              <p:spPr>
                <a:xfrm>
                  <a:off x="5508104" y="2276872"/>
                  <a:ext cx="306179" cy="365354"/>
                </a:xfrm>
                <a:prstGeom prst="straightConnector1">
                  <a:avLst/>
                </a:prstGeom>
                <a:ln w="19050">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83" name="Groupe 82"/>
              <p:cNvGrpSpPr/>
              <p:nvPr/>
            </p:nvGrpSpPr>
            <p:grpSpPr>
              <a:xfrm>
                <a:off x="5896703" y="2636912"/>
                <a:ext cx="677520" cy="375315"/>
                <a:chOff x="5218881" y="2276872"/>
                <a:chExt cx="677520" cy="375315"/>
              </a:xfrm>
            </p:grpSpPr>
            <p:cxnSp>
              <p:nvCxnSpPr>
                <p:cNvPr id="84" name="Connecteur droit avec flèche 83"/>
                <p:cNvCxnSpPr/>
                <p:nvPr/>
              </p:nvCxnSpPr>
              <p:spPr>
                <a:xfrm flipH="1">
                  <a:off x="5218881" y="2286833"/>
                  <a:ext cx="289223" cy="365354"/>
                </a:xfrm>
                <a:prstGeom prst="straightConnector1">
                  <a:avLst/>
                </a:prstGeom>
                <a:ln w="19050">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5" name="Connecteur droit avec flèche 84"/>
                <p:cNvCxnSpPr/>
                <p:nvPr/>
              </p:nvCxnSpPr>
              <p:spPr>
                <a:xfrm>
                  <a:off x="5508104" y="2276872"/>
                  <a:ext cx="388297" cy="365354"/>
                </a:xfrm>
                <a:prstGeom prst="straightConnector1">
                  <a:avLst/>
                </a:prstGeom>
                <a:ln w="19050">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86" name="ZoneTexte 85"/>
              <p:cNvSpPr txBox="1"/>
              <p:nvPr/>
            </p:nvSpPr>
            <p:spPr>
              <a:xfrm>
                <a:off x="4146124" y="3415023"/>
                <a:ext cx="2937454" cy="369332"/>
              </a:xfrm>
              <a:prstGeom prst="rect">
                <a:avLst/>
              </a:prstGeom>
              <a:noFill/>
            </p:spPr>
            <p:txBody>
              <a:bodyPr wrap="square" rtlCol="0">
                <a:spAutoFit/>
              </a:bodyPr>
              <a:lstStyle/>
              <a:p>
                <a:pPr algn="ctr"/>
                <a:r>
                  <a:rPr lang="fr-FR" dirty="0"/>
                  <a:t>JR </a:t>
                </a:r>
                <a:r>
                  <a:rPr lang="fr-FR" sz="2400" baseline="-25000" dirty="0"/>
                  <a:t>¼</a:t>
                </a:r>
                <a:r>
                  <a:rPr lang="fr-FR" dirty="0"/>
                  <a:t>       Jr </a:t>
                </a:r>
                <a:r>
                  <a:rPr lang="fr-FR" sz="2400" baseline="-25000" dirty="0"/>
                  <a:t>¼</a:t>
                </a:r>
                <a:r>
                  <a:rPr lang="fr-FR" dirty="0"/>
                  <a:t>    </a:t>
                </a:r>
                <a:r>
                  <a:rPr lang="fr-FR" dirty="0" err="1"/>
                  <a:t>jR</a:t>
                </a:r>
                <a:r>
                  <a:rPr lang="fr-FR" dirty="0"/>
                  <a:t> </a:t>
                </a:r>
                <a:r>
                  <a:rPr lang="fr-FR" sz="2400" baseline="-25000" dirty="0"/>
                  <a:t>¼</a:t>
                </a:r>
                <a:r>
                  <a:rPr lang="fr-FR" dirty="0"/>
                  <a:t>       jr </a:t>
                </a:r>
                <a:r>
                  <a:rPr lang="fr-FR" sz="2400" baseline="-25000" dirty="0"/>
                  <a:t>¼</a:t>
                </a:r>
              </a:p>
            </p:txBody>
          </p:sp>
          <p:sp>
            <p:nvSpPr>
              <p:cNvPr id="87" name="ZoneTexte 86"/>
              <p:cNvSpPr txBox="1"/>
              <p:nvPr/>
            </p:nvSpPr>
            <p:spPr>
              <a:xfrm>
                <a:off x="392016" y="2725267"/>
                <a:ext cx="2648864" cy="923330"/>
              </a:xfrm>
              <a:prstGeom prst="rect">
                <a:avLst/>
              </a:prstGeom>
              <a:noFill/>
              <a:ln w="3175">
                <a:solidFill>
                  <a:schemeClr val="tx1"/>
                </a:solidFill>
              </a:ln>
            </p:spPr>
            <p:txBody>
              <a:bodyPr wrap="square" rtlCol="0">
                <a:spAutoFit/>
              </a:bodyPr>
              <a:lstStyle/>
              <a:p>
                <a:pPr algn="ctr"/>
                <a:r>
                  <a:rPr lang="fr-FR" u="sng" dirty="0"/>
                  <a:t>gamétogénèse</a:t>
                </a:r>
                <a:r>
                  <a:rPr lang="fr-FR" dirty="0"/>
                  <a:t>:</a:t>
                </a:r>
              </a:p>
              <a:p>
                <a:pPr algn="ctr"/>
                <a:r>
                  <a:rPr lang="fr-FR" dirty="0"/>
                  <a:t>assortiment indépendant des </a:t>
                </a:r>
                <a:r>
                  <a:rPr lang="fr-FR" dirty="0">
                    <a:solidFill>
                      <a:srgbClr val="FF0000"/>
                    </a:solidFill>
                  </a:rPr>
                  <a:t>facteurs particulaires</a:t>
                </a:r>
              </a:p>
            </p:txBody>
          </p:sp>
          <p:pic>
            <p:nvPicPr>
              <p:cNvPr id="99" name="Picture 5" descr="H:\Mes documents\Mes images\AA0400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60540" y="2959746"/>
                <a:ext cx="417834" cy="397832"/>
              </a:xfrm>
              <a:prstGeom prst="rect">
                <a:avLst/>
              </a:prstGeom>
              <a:solidFill>
                <a:schemeClr val="bg1">
                  <a:lumMod val="85000"/>
                </a:schemeClr>
              </a:solidFill>
              <a:ln>
                <a:noFill/>
              </a:ln>
            </p:spPr>
          </p:pic>
          <p:pic>
            <p:nvPicPr>
              <p:cNvPr id="100" name="Picture 2" descr="H:\Mes documents\Mes images\150px-FemaleBlack_sv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02291" y="4741281"/>
                <a:ext cx="233605" cy="38463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01" name="ZoneTexte 100"/>
              <p:cNvSpPr txBox="1"/>
              <p:nvPr/>
            </p:nvSpPr>
            <p:spPr>
              <a:xfrm>
                <a:off x="3860541" y="3917936"/>
                <a:ext cx="567444" cy="2123658"/>
              </a:xfrm>
              <a:prstGeom prst="rect">
                <a:avLst/>
              </a:prstGeom>
              <a:noFill/>
            </p:spPr>
            <p:txBody>
              <a:bodyPr wrap="square" rtlCol="0">
                <a:spAutoFit/>
              </a:bodyPr>
              <a:lstStyle/>
              <a:p>
                <a:r>
                  <a:rPr lang="fr-FR" dirty="0"/>
                  <a:t>JR </a:t>
                </a:r>
                <a:r>
                  <a:rPr lang="fr-FR" sz="2400" baseline="-25000" dirty="0"/>
                  <a:t>¼</a:t>
                </a:r>
                <a:r>
                  <a:rPr lang="fr-FR" dirty="0"/>
                  <a:t> </a:t>
                </a:r>
              </a:p>
              <a:p>
                <a:r>
                  <a:rPr lang="fr-FR" sz="1200" dirty="0"/>
                  <a:t> </a:t>
                </a:r>
                <a:endParaRPr lang="fr-FR" sz="2400" dirty="0"/>
              </a:p>
              <a:p>
                <a:r>
                  <a:rPr lang="fr-FR" dirty="0"/>
                  <a:t>Jr </a:t>
                </a:r>
                <a:r>
                  <a:rPr lang="fr-FR" sz="2400" baseline="-25000" dirty="0"/>
                  <a:t>¼</a:t>
                </a:r>
                <a:r>
                  <a:rPr lang="fr-FR" sz="2400" dirty="0"/>
                  <a:t> </a:t>
                </a:r>
              </a:p>
              <a:p>
                <a:r>
                  <a:rPr lang="fr-FR" sz="1400" dirty="0"/>
                  <a:t>  </a:t>
                </a:r>
              </a:p>
              <a:p>
                <a:r>
                  <a:rPr lang="fr-FR" dirty="0" err="1"/>
                  <a:t>jR</a:t>
                </a:r>
                <a:r>
                  <a:rPr lang="fr-FR" dirty="0"/>
                  <a:t> </a:t>
                </a:r>
                <a:r>
                  <a:rPr lang="fr-FR" sz="2400" baseline="-25000" dirty="0"/>
                  <a:t>¼</a:t>
                </a:r>
                <a:endParaRPr lang="fr-FR" dirty="0"/>
              </a:p>
              <a:p>
                <a:r>
                  <a:rPr lang="fr-FR" sz="800" dirty="0"/>
                  <a:t>  </a:t>
                </a:r>
                <a:r>
                  <a:rPr lang="fr-FR" sz="1400" dirty="0"/>
                  <a:t>  </a:t>
                </a:r>
                <a:endParaRPr lang="fr-FR" dirty="0"/>
              </a:p>
              <a:p>
                <a:r>
                  <a:rPr lang="fr-FR" dirty="0"/>
                  <a:t>Jr </a:t>
                </a:r>
                <a:r>
                  <a:rPr lang="fr-FR" sz="2400" baseline="-25000" dirty="0"/>
                  <a:t>¼</a:t>
                </a:r>
                <a:endParaRPr lang="fr-FR" dirty="0"/>
              </a:p>
            </p:txBody>
          </p:sp>
          <p:sp>
            <p:nvSpPr>
              <p:cNvPr id="30" name="ZoneTexte 29"/>
              <p:cNvSpPr txBox="1"/>
              <p:nvPr/>
            </p:nvSpPr>
            <p:spPr>
              <a:xfrm>
                <a:off x="4485340" y="3002266"/>
                <a:ext cx="2678947" cy="369332"/>
              </a:xfrm>
              <a:prstGeom prst="rect">
                <a:avLst/>
              </a:prstGeom>
              <a:noFill/>
            </p:spPr>
            <p:txBody>
              <a:bodyPr wrap="square" rtlCol="0">
                <a:spAutoFit/>
              </a:bodyPr>
              <a:lstStyle/>
              <a:p>
                <a:pPr algn="just"/>
                <a:r>
                  <a:rPr lang="fr-FR" dirty="0"/>
                  <a:t>R           </a:t>
                </a:r>
                <a:r>
                  <a:rPr lang="fr-FR" dirty="0" err="1"/>
                  <a:t>r</a:t>
                </a:r>
                <a:r>
                  <a:rPr lang="fr-FR" dirty="0"/>
                  <a:t>         </a:t>
                </a:r>
                <a:r>
                  <a:rPr lang="fr-FR" dirty="0" err="1"/>
                  <a:t>R</a:t>
                </a:r>
                <a:r>
                  <a:rPr lang="fr-FR" dirty="0"/>
                  <a:t>            </a:t>
                </a:r>
                <a:r>
                  <a:rPr lang="fr-FR" dirty="0" err="1"/>
                  <a:t>r</a:t>
                </a:r>
                <a:endParaRPr lang="fr-FR" dirty="0"/>
              </a:p>
            </p:txBody>
          </p:sp>
        </p:grpSp>
        <p:pic>
          <p:nvPicPr>
            <p:cNvPr id="31" name="Picture 2" descr="http://www.anglaisfacile.com/cgi2/myexam/images2/64526.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93090" y="1854867"/>
              <a:ext cx="1347811" cy="1949366"/>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p:cNvGrpSpPr/>
          <p:nvPr/>
        </p:nvGrpSpPr>
        <p:grpSpPr>
          <a:xfrm>
            <a:off x="431540" y="620688"/>
            <a:ext cx="8280920" cy="5445998"/>
            <a:chOff x="611560" y="-774"/>
            <a:chExt cx="8442413" cy="5662022"/>
          </a:xfrm>
        </p:grpSpPr>
        <p:grpSp>
          <p:nvGrpSpPr>
            <p:cNvPr id="21508" name="Groupe 41"/>
            <p:cNvGrpSpPr>
              <a:grpSpLocks/>
            </p:cNvGrpSpPr>
            <p:nvPr/>
          </p:nvGrpSpPr>
          <p:grpSpPr bwMode="auto">
            <a:xfrm>
              <a:off x="3888974" y="1081087"/>
              <a:ext cx="5110469" cy="4278094"/>
              <a:chOff x="4292220" y="895618"/>
              <a:chExt cx="5110098" cy="4277791"/>
            </a:xfrm>
          </p:grpSpPr>
          <p:sp>
            <p:nvSpPr>
              <p:cNvPr id="21509" name="ZoneTexte 4"/>
              <p:cNvSpPr txBox="1">
                <a:spLocks noChangeArrowheads="1"/>
              </p:cNvSpPr>
              <p:nvPr/>
            </p:nvSpPr>
            <p:spPr bwMode="auto">
              <a:xfrm>
                <a:off x="4292220" y="895618"/>
                <a:ext cx="5110098" cy="4277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fr-FR" sz="2000" b="1" dirty="0"/>
                  <a:t>      </a:t>
                </a:r>
                <a:r>
                  <a:rPr lang="fr-FR" sz="2000" b="1" dirty="0">
                    <a:solidFill>
                      <a:srgbClr val="FF0000"/>
                    </a:solidFill>
                  </a:rPr>
                  <a:t>P…………….</a:t>
                </a:r>
                <a:r>
                  <a:rPr lang="fr-FR" sz="2000" dirty="0"/>
                  <a:t>  </a:t>
                </a:r>
                <a:r>
                  <a:rPr lang="fr-FR" sz="2000" b="1" dirty="0"/>
                  <a:t>VVJJRR  x  </a:t>
                </a:r>
                <a:r>
                  <a:rPr lang="fr-FR" sz="2000" b="1" dirty="0" err="1"/>
                  <a:t>vvjjrr</a:t>
                </a:r>
                <a:endParaRPr lang="fr-FR" sz="2000" b="1" dirty="0"/>
              </a:p>
              <a:p>
                <a:pPr algn="ctr"/>
                <a:endParaRPr lang="fr-FR" sz="2000" dirty="0"/>
              </a:p>
              <a:p>
                <a:r>
                  <a:rPr lang="fr-FR" sz="2000" b="1" dirty="0"/>
                  <a:t>      </a:t>
                </a:r>
                <a:r>
                  <a:rPr lang="fr-FR" sz="2000" b="1" dirty="0">
                    <a:solidFill>
                      <a:srgbClr val="FF0000"/>
                    </a:solidFill>
                  </a:rPr>
                  <a:t>F</a:t>
                </a:r>
                <a:r>
                  <a:rPr lang="fr-FR" sz="2000" b="1" baseline="-25000" dirty="0">
                    <a:solidFill>
                      <a:srgbClr val="FF0000"/>
                    </a:solidFill>
                  </a:rPr>
                  <a:t>1</a:t>
                </a:r>
                <a:r>
                  <a:rPr lang="fr-FR" sz="2000" b="1" dirty="0">
                    <a:solidFill>
                      <a:srgbClr val="FF0000"/>
                    </a:solidFill>
                  </a:rPr>
                  <a:t>……</a:t>
                </a:r>
                <a:r>
                  <a:rPr lang="fr-FR" sz="2000" dirty="0"/>
                  <a:t>	</a:t>
                </a:r>
                <a:r>
                  <a:rPr lang="fr-FR" sz="2000" b="1" dirty="0">
                    <a:solidFill>
                      <a:srgbClr val="FF0000"/>
                    </a:solidFill>
                  </a:rPr>
                  <a:t>……… </a:t>
                </a:r>
                <a:r>
                  <a:rPr lang="fr-FR" sz="2000" dirty="0"/>
                  <a:t>           </a:t>
                </a:r>
                <a:r>
                  <a:rPr lang="fr-FR" sz="2000" b="1" dirty="0" err="1"/>
                  <a:t>VvJjRr</a:t>
                </a:r>
                <a:endParaRPr lang="fr-FR" sz="2000" b="1" dirty="0"/>
              </a:p>
              <a:p>
                <a:endParaRPr lang="fr-FR" sz="2000" dirty="0"/>
              </a:p>
              <a:p>
                <a:endParaRPr lang="fr-FR" sz="2400" dirty="0"/>
              </a:p>
              <a:p>
                <a:r>
                  <a:rPr lang="fr-FR" sz="2000" dirty="0"/>
                  <a:t>                     </a:t>
                </a:r>
                <a:r>
                  <a:rPr lang="fr-FR" sz="2000" b="1" dirty="0"/>
                  <a:t>½ V	                         ½ v</a:t>
                </a:r>
              </a:p>
              <a:p>
                <a:endParaRPr lang="fr-FR" sz="2000" b="1" dirty="0"/>
              </a:p>
              <a:p>
                <a:endParaRPr lang="fr-FR" sz="2000" b="1" dirty="0"/>
              </a:p>
              <a:p>
                <a:r>
                  <a:rPr lang="fr-FR" sz="2000" b="1" dirty="0"/>
                  <a:t>       ½ R                ½ r            ½R                 ½ r</a:t>
                </a:r>
              </a:p>
              <a:p>
                <a:endParaRPr lang="fr-FR" sz="2000" b="1" dirty="0"/>
              </a:p>
              <a:p>
                <a:endParaRPr lang="fr-FR" sz="2000" b="1" dirty="0"/>
              </a:p>
              <a:p>
                <a:endParaRPr lang="fr-FR" sz="800" b="1" dirty="0"/>
              </a:p>
              <a:p>
                <a:r>
                  <a:rPr lang="fr-FR" sz="2000" b="1" dirty="0"/>
                  <a:t> ½ J      ½ j     ½ J      ½ j   ½ J     ½ j      ½ J       ½ j 	</a:t>
                </a:r>
              </a:p>
            </p:txBody>
          </p:sp>
          <p:grpSp>
            <p:nvGrpSpPr>
              <p:cNvPr id="21510" name="Groupe 39"/>
              <p:cNvGrpSpPr>
                <a:grpSpLocks/>
              </p:cNvGrpSpPr>
              <p:nvPr/>
            </p:nvGrpSpPr>
            <p:grpSpPr bwMode="auto">
              <a:xfrm>
                <a:off x="4506130" y="1965517"/>
                <a:ext cx="4473569" cy="2551123"/>
                <a:chOff x="3097185" y="1286273"/>
                <a:chExt cx="4473569" cy="2551123"/>
              </a:xfrm>
            </p:grpSpPr>
            <p:cxnSp>
              <p:nvCxnSpPr>
                <p:cNvPr id="7" name="Connecteur droit avec flèche 6"/>
                <p:cNvCxnSpPr/>
                <p:nvPr/>
              </p:nvCxnSpPr>
              <p:spPr>
                <a:xfrm flipH="1">
                  <a:off x="4541287" y="1286273"/>
                  <a:ext cx="892110" cy="60320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Connecteur droit avec flèche 7"/>
                <p:cNvCxnSpPr/>
                <p:nvPr/>
              </p:nvCxnSpPr>
              <p:spPr>
                <a:xfrm>
                  <a:off x="5417524" y="1286273"/>
                  <a:ext cx="863537" cy="60320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Connecteur droit avec flèche 10"/>
                <p:cNvCxnSpPr/>
                <p:nvPr/>
              </p:nvCxnSpPr>
              <p:spPr>
                <a:xfrm flipH="1">
                  <a:off x="3595206" y="2226458"/>
                  <a:ext cx="646066" cy="57622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p:nvPr/>
              </p:nvCxnSpPr>
              <p:spPr>
                <a:xfrm>
                  <a:off x="4239684" y="2226458"/>
                  <a:ext cx="525425" cy="57622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Connecteur droit avec flèche 14"/>
                <p:cNvCxnSpPr/>
                <p:nvPr/>
              </p:nvCxnSpPr>
              <p:spPr>
                <a:xfrm flipH="1">
                  <a:off x="5887715" y="2228046"/>
                  <a:ext cx="576221" cy="57463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Connecteur droit avec flèche 15"/>
                <p:cNvCxnSpPr/>
                <p:nvPr/>
              </p:nvCxnSpPr>
              <p:spPr>
                <a:xfrm>
                  <a:off x="6446971" y="2228046"/>
                  <a:ext cx="627017" cy="60003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21517" name="Groupe 22"/>
                <p:cNvGrpSpPr>
                  <a:grpSpLocks/>
                </p:cNvGrpSpPr>
                <p:nvPr/>
              </p:nvGrpSpPr>
              <p:grpSpPr bwMode="auto">
                <a:xfrm>
                  <a:off x="3097185" y="3185591"/>
                  <a:ext cx="702550" cy="636543"/>
                  <a:chOff x="5298737" y="3285046"/>
                  <a:chExt cx="702550" cy="636543"/>
                </a:xfrm>
              </p:grpSpPr>
              <p:cxnSp>
                <p:nvCxnSpPr>
                  <p:cNvPr id="19" name="Connecteur droit avec flèche 18"/>
                  <p:cNvCxnSpPr/>
                  <p:nvPr/>
                </p:nvCxnSpPr>
                <p:spPr>
                  <a:xfrm flipH="1">
                    <a:off x="5298737" y="3285046"/>
                    <a:ext cx="342458" cy="63654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Connecteur droit avec flèche 19"/>
                  <p:cNvCxnSpPr/>
                  <p:nvPr/>
                </p:nvCxnSpPr>
                <p:spPr>
                  <a:xfrm>
                    <a:off x="5755486" y="3286634"/>
                    <a:ext cx="245801" cy="63495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21518" name="Groupe 23"/>
                <p:cNvGrpSpPr>
                  <a:grpSpLocks/>
                </p:cNvGrpSpPr>
                <p:nvPr/>
              </p:nvGrpSpPr>
              <p:grpSpPr bwMode="auto">
                <a:xfrm>
                  <a:off x="4375757" y="3172892"/>
                  <a:ext cx="756830" cy="649242"/>
                  <a:chOff x="5309816" y="3272347"/>
                  <a:chExt cx="756830" cy="649242"/>
                </a:xfrm>
              </p:grpSpPr>
              <p:cxnSp>
                <p:nvCxnSpPr>
                  <p:cNvPr id="25" name="Connecteur droit avec flèche 24"/>
                  <p:cNvCxnSpPr/>
                  <p:nvPr/>
                </p:nvCxnSpPr>
                <p:spPr>
                  <a:xfrm flipH="1">
                    <a:off x="5309816" y="3272347"/>
                    <a:ext cx="381718" cy="64924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Connecteur droit avec flèche 25"/>
                  <p:cNvCxnSpPr/>
                  <p:nvPr/>
                </p:nvCxnSpPr>
                <p:spPr>
                  <a:xfrm>
                    <a:off x="5776156" y="3272347"/>
                    <a:ext cx="290490" cy="64924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21519" name="Groupe 26"/>
                <p:cNvGrpSpPr>
                  <a:grpSpLocks/>
                </p:cNvGrpSpPr>
                <p:nvPr/>
              </p:nvGrpSpPr>
              <p:grpSpPr bwMode="auto">
                <a:xfrm>
                  <a:off x="5521670" y="3172892"/>
                  <a:ext cx="727759" cy="661941"/>
                  <a:chOff x="5515300" y="3268099"/>
                  <a:chExt cx="727759" cy="661941"/>
                </a:xfrm>
              </p:grpSpPr>
              <p:cxnSp>
                <p:nvCxnSpPr>
                  <p:cNvPr id="28" name="Connecteur droit avec flèche 27"/>
                  <p:cNvCxnSpPr/>
                  <p:nvPr/>
                </p:nvCxnSpPr>
                <p:spPr>
                  <a:xfrm flipH="1">
                    <a:off x="5515300" y="3280797"/>
                    <a:ext cx="287316" cy="63654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Connecteur droit avec flèche 28"/>
                  <p:cNvCxnSpPr/>
                  <p:nvPr/>
                </p:nvCxnSpPr>
                <p:spPr>
                  <a:xfrm>
                    <a:off x="5906532" y="3268099"/>
                    <a:ext cx="336527" cy="66194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21520" name="Groupe 29"/>
                <p:cNvGrpSpPr>
                  <a:grpSpLocks/>
                </p:cNvGrpSpPr>
                <p:nvPr/>
              </p:nvGrpSpPr>
              <p:grpSpPr bwMode="auto">
                <a:xfrm>
                  <a:off x="6850932" y="3176976"/>
                  <a:ext cx="719822" cy="660420"/>
                  <a:chOff x="5508861" y="3276431"/>
                  <a:chExt cx="719822" cy="660420"/>
                </a:xfrm>
              </p:grpSpPr>
              <p:cxnSp>
                <p:nvCxnSpPr>
                  <p:cNvPr id="31" name="Connecteur droit avec flèche 30"/>
                  <p:cNvCxnSpPr/>
                  <p:nvPr/>
                </p:nvCxnSpPr>
                <p:spPr>
                  <a:xfrm flipH="1">
                    <a:off x="5508861" y="3276431"/>
                    <a:ext cx="279380" cy="64765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Connecteur droit avec flèche 31"/>
                  <p:cNvCxnSpPr/>
                  <p:nvPr/>
                </p:nvCxnSpPr>
                <p:spPr>
                  <a:xfrm>
                    <a:off x="5909896" y="3290784"/>
                    <a:ext cx="318787" cy="64606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grpSp>
        <p:pic>
          <p:nvPicPr>
            <p:cNvPr id="1026" name="Picture 2" descr="http://www.anglaisfacile.com/cgi2/myexam/images2/645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774"/>
              <a:ext cx="2592288" cy="3823434"/>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644992" y="3815650"/>
              <a:ext cx="2448272" cy="959955"/>
            </a:xfrm>
            <a:prstGeom prst="rect">
              <a:avLst/>
            </a:prstGeom>
            <a:noFill/>
          </p:spPr>
          <p:txBody>
            <a:bodyPr wrap="square" rtlCol="0">
              <a:spAutoFit/>
            </a:bodyPr>
            <a:lstStyle/>
            <a:p>
              <a:pPr algn="ctr"/>
              <a:r>
                <a:rPr lang="fr-FR" dirty="0"/>
                <a:t>La génétique a impérativement besoin des </a:t>
              </a:r>
              <a:r>
                <a:rPr lang="fr-FR" b="1" dirty="0">
                  <a:solidFill>
                    <a:srgbClr val="FF0000"/>
                  </a:solidFill>
                </a:rPr>
                <a:t>statistiques</a:t>
              </a:r>
            </a:p>
          </p:txBody>
        </p:sp>
        <p:sp>
          <p:nvSpPr>
            <p:cNvPr id="3" name="ZoneTexte 2"/>
            <p:cNvSpPr txBox="1"/>
            <p:nvPr/>
          </p:nvSpPr>
          <p:spPr>
            <a:xfrm>
              <a:off x="2647359" y="5291916"/>
              <a:ext cx="6406614" cy="369332"/>
            </a:xfrm>
            <a:prstGeom prst="rect">
              <a:avLst/>
            </a:prstGeom>
            <a:noFill/>
          </p:spPr>
          <p:txBody>
            <a:bodyPr wrap="square" rtlCol="0">
              <a:spAutoFit/>
            </a:bodyPr>
            <a:lstStyle/>
            <a:p>
              <a:r>
                <a:rPr lang="fr-FR" b="1" dirty="0">
                  <a:solidFill>
                    <a:srgbClr val="FF0000"/>
                  </a:solidFill>
                </a:rPr>
                <a:t>Gamètes  </a:t>
              </a:r>
              <a:r>
                <a:rPr lang="fr-FR" sz="1200" b="1" dirty="0"/>
                <a:t>1/8</a:t>
              </a:r>
              <a:r>
                <a:rPr lang="fr-FR" b="1" dirty="0"/>
                <a:t>   VRJ      </a:t>
              </a:r>
              <a:r>
                <a:rPr lang="fr-FR" b="1" dirty="0" err="1"/>
                <a:t>VRj</a:t>
              </a:r>
              <a:r>
                <a:rPr lang="fr-FR" b="1" dirty="0"/>
                <a:t>     </a:t>
              </a:r>
              <a:r>
                <a:rPr lang="fr-FR" b="1" dirty="0" err="1"/>
                <a:t>VrJ</a:t>
              </a:r>
              <a:r>
                <a:rPr lang="fr-FR" b="1" dirty="0"/>
                <a:t>       </a:t>
              </a:r>
              <a:r>
                <a:rPr lang="fr-FR" b="1" dirty="0" err="1"/>
                <a:t>Vrj</a:t>
              </a:r>
              <a:r>
                <a:rPr lang="fr-FR" b="1" dirty="0"/>
                <a:t>    </a:t>
              </a:r>
              <a:r>
                <a:rPr lang="fr-FR" b="1" dirty="0" err="1"/>
                <a:t>vRJ</a:t>
              </a:r>
              <a:r>
                <a:rPr lang="fr-FR" b="1" dirty="0"/>
                <a:t>      </a:t>
              </a:r>
              <a:r>
                <a:rPr lang="fr-FR" b="1" dirty="0" err="1"/>
                <a:t>vRj</a:t>
              </a:r>
              <a:r>
                <a:rPr lang="fr-FR" b="1" dirty="0"/>
                <a:t>       </a:t>
              </a:r>
              <a:r>
                <a:rPr lang="fr-FR" b="1" dirty="0" err="1"/>
                <a:t>vrJ</a:t>
              </a:r>
              <a:r>
                <a:rPr lang="fr-FR" b="1" dirty="0"/>
                <a:t>        </a:t>
              </a:r>
              <a:r>
                <a:rPr lang="fr-FR" b="1" dirty="0" err="1"/>
                <a:t>vrj</a:t>
              </a:r>
              <a:endParaRPr lang="fr-FR" dirty="0"/>
            </a:p>
          </p:txBody>
        </p:sp>
      </p:grpSp>
      <p:sp>
        <p:nvSpPr>
          <p:cNvPr id="5" name="ZoneTexte 4"/>
          <p:cNvSpPr txBox="1"/>
          <p:nvPr/>
        </p:nvSpPr>
        <p:spPr>
          <a:xfrm>
            <a:off x="4884933" y="392675"/>
            <a:ext cx="2494559" cy="738664"/>
          </a:xfrm>
          <a:prstGeom prst="rect">
            <a:avLst/>
          </a:prstGeom>
          <a:noFill/>
          <a:ln w="19050">
            <a:solidFill>
              <a:srgbClr val="FF0000"/>
            </a:solidFill>
          </a:ln>
        </p:spPr>
        <p:txBody>
          <a:bodyPr wrap="square" rtlCol="0">
            <a:spAutoFit/>
          </a:bodyPr>
          <a:lstStyle/>
          <a:p>
            <a:pPr marL="285750" indent="-285750" algn="just">
              <a:buFontTx/>
              <a:buChar char="-"/>
            </a:pPr>
            <a:r>
              <a:rPr lang="fr-FR" sz="1400" dirty="0"/>
              <a:t>couleur des fleurs 	   V/v</a:t>
            </a:r>
          </a:p>
          <a:p>
            <a:pPr marL="285750" indent="-285750" algn="just">
              <a:buFontTx/>
              <a:buChar char="-"/>
            </a:pPr>
            <a:r>
              <a:rPr lang="fr-FR" sz="1400" dirty="0"/>
              <a:t>couleur des graines       J/j</a:t>
            </a:r>
          </a:p>
          <a:p>
            <a:pPr marL="285750" indent="-285750" algn="just">
              <a:buFontTx/>
              <a:buChar char="-"/>
            </a:pPr>
            <a:r>
              <a:rPr lang="fr-FR" sz="1400" dirty="0"/>
              <a:t>forme des graines	   R/r</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015716" y="2828836"/>
            <a:ext cx="5112568" cy="1200329"/>
          </a:xfrm>
          <a:prstGeom prst="rect">
            <a:avLst/>
          </a:prstGeom>
          <a:noFill/>
        </p:spPr>
        <p:txBody>
          <a:bodyPr wrap="square" rtlCol="0">
            <a:spAutoFit/>
          </a:bodyPr>
          <a:lstStyle/>
          <a:p>
            <a:pPr algn="ctr"/>
            <a:r>
              <a:rPr lang="fr-FR" sz="3600" b="1" dirty="0" smtClean="0">
                <a:solidFill>
                  <a:srgbClr val="FF0000"/>
                </a:solidFill>
                <a:latin typeface="+mn-lt"/>
              </a:rPr>
              <a:t>1. Génétique : </a:t>
            </a:r>
            <a:r>
              <a:rPr lang="fr-FR" sz="3600" b="1" dirty="0">
                <a:solidFill>
                  <a:srgbClr val="FF0000"/>
                </a:solidFill>
                <a:latin typeface="+mn-lt"/>
              </a:rPr>
              <a:t>définition</a:t>
            </a:r>
          </a:p>
          <a:p>
            <a:pPr marL="742950" indent="-742950" algn="ctr">
              <a:buAutoNum type="arabicPeriod"/>
            </a:pPr>
            <a:endParaRPr lang="fr-FR" sz="3600" b="1" dirty="0">
              <a:solidFill>
                <a:srgbClr val="FF0000"/>
              </a:solidFill>
              <a:latin typeface="+mn-lt"/>
            </a:endParaRPr>
          </a:p>
        </p:txBody>
      </p:sp>
    </p:spTree>
    <p:extLst>
      <p:ext uri="{BB962C8B-B14F-4D97-AF65-F5344CB8AC3E}">
        <p14:creationId xmlns:p14="http://schemas.microsoft.com/office/powerpoint/2010/main" val="285858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p:cNvGraphicFramePr>
            <a:graphicFrameLocks noGrp="1"/>
          </p:cNvGraphicFramePr>
          <p:nvPr>
            <p:extLst>
              <p:ext uri="{D42A27DB-BD31-4B8C-83A1-F6EECF244321}">
                <p14:modId xmlns:p14="http://schemas.microsoft.com/office/powerpoint/2010/main" val="3255419799"/>
              </p:ext>
            </p:extLst>
          </p:nvPr>
        </p:nvGraphicFramePr>
        <p:xfrm>
          <a:off x="971601" y="1628800"/>
          <a:ext cx="7704855" cy="4355729"/>
        </p:xfrm>
        <a:graphic>
          <a:graphicData uri="http://schemas.openxmlformats.org/drawingml/2006/table">
            <a:tbl>
              <a:tblPr firstRow="1" bandRow="1">
                <a:tableStyleId>{5940675A-B579-460E-94D1-54222C63F5DA}</a:tableStyleId>
              </a:tblPr>
              <a:tblGrid>
                <a:gridCol w="856095">
                  <a:extLst>
                    <a:ext uri="{9D8B030D-6E8A-4147-A177-3AD203B41FA5}">
                      <a16:colId xmlns:a16="http://schemas.microsoft.com/office/drawing/2014/main" val="20000"/>
                    </a:ext>
                  </a:extLst>
                </a:gridCol>
                <a:gridCol w="856095">
                  <a:extLst>
                    <a:ext uri="{9D8B030D-6E8A-4147-A177-3AD203B41FA5}">
                      <a16:colId xmlns:a16="http://schemas.microsoft.com/office/drawing/2014/main" val="20001"/>
                    </a:ext>
                  </a:extLst>
                </a:gridCol>
                <a:gridCol w="856095">
                  <a:extLst>
                    <a:ext uri="{9D8B030D-6E8A-4147-A177-3AD203B41FA5}">
                      <a16:colId xmlns:a16="http://schemas.microsoft.com/office/drawing/2014/main" val="20002"/>
                    </a:ext>
                  </a:extLst>
                </a:gridCol>
                <a:gridCol w="856095">
                  <a:extLst>
                    <a:ext uri="{9D8B030D-6E8A-4147-A177-3AD203B41FA5}">
                      <a16:colId xmlns:a16="http://schemas.microsoft.com/office/drawing/2014/main" val="20003"/>
                    </a:ext>
                  </a:extLst>
                </a:gridCol>
                <a:gridCol w="856095">
                  <a:extLst>
                    <a:ext uri="{9D8B030D-6E8A-4147-A177-3AD203B41FA5}">
                      <a16:colId xmlns:a16="http://schemas.microsoft.com/office/drawing/2014/main" val="20004"/>
                    </a:ext>
                  </a:extLst>
                </a:gridCol>
                <a:gridCol w="856095">
                  <a:extLst>
                    <a:ext uri="{9D8B030D-6E8A-4147-A177-3AD203B41FA5}">
                      <a16:colId xmlns:a16="http://schemas.microsoft.com/office/drawing/2014/main" val="20005"/>
                    </a:ext>
                  </a:extLst>
                </a:gridCol>
                <a:gridCol w="856095">
                  <a:extLst>
                    <a:ext uri="{9D8B030D-6E8A-4147-A177-3AD203B41FA5}">
                      <a16:colId xmlns:a16="http://schemas.microsoft.com/office/drawing/2014/main" val="20006"/>
                    </a:ext>
                  </a:extLst>
                </a:gridCol>
                <a:gridCol w="856095">
                  <a:extLst>
                    <a:ext uri="{9D8B030D-6E8A-4147-A177-3AD203B41FA5}">
                      <a16:colId xmlns:a16="http://schemas.microsoft.com/office/drawing/2014/main" val="20007"/>
                    </a:ext>
                  </a:extLst>
                </a:gridCol>
                <a:gridCol w="856095">
                  <a:extLst>
                    <a:ext uri="{9D8B030D-6E8A-4147-A177-3AD203B41FA5}">
                      <a16:colId xmlns:a16="http://schemas.microsoft.com/office/drawing/2014/main" val="20008"/>
                    </a:ext>
                  </a:extLst>
                </a:gridCol>
              </a:tblGrid>
              <a:tr h="600033">
                <a:tc>
                  <a:txBody>
                    <a:bodyPr/>
                    <a:lstStyle/>
                    <a:p>
                      <a:endParaRPr lang="fr-FR" dirty="0"/>
                    </a:p>
                  </a:txBody>
                  <a:tcPr/>
                </a:tc>
                <a:tc>
                  <a:txBody>
                    <a:bodyPr/>
                    <a:lstStyle/>
                    <a:p>
                      <a:r>
                        <a:rPr lang="fr-FR" b="1" dirty="0"/>
                        <a:t>VRJ </a:t>
                      </a:r>
                      <a:endParaRPr lang="fr-FR" dirty="0"/>
                    </a:p>
                  </a:txBody>
                  <a:tcPr/>
                </a:tc>
                <a:tc>
                  <a:txBody>
                    <a:bodyPr/>
                    <a:lstStyle/>
                    <a:p>
                      <a:r>
                        <a:rPr lang="fr-FR" b="1" dirty="0" err="1"/>
                        <a:t>VRj</a:t>
                      </a:r>
                      <a:endParaRPr lang="fr-FR" dirty="0"/>
                    </a:p>
                  </a:txBody>
                  <a:tcPr/>
                </a:tc>
                <a:tc>
                  <a:txBody>
                    <a:bodyPr/>
                    <a:lstStyle/>
                    <a:p>
                      <a:r>
                        <a:rPr lang="fr-FR" b="1" dirty="0" err="1"/>
                        <a:t>VrJ</a:t>
                      </a:r>
                      <a:endParaRPr lang="fr-FR" dirty="0"/>
                    </a:p>
                  </a:txBody>
                  <a:tcPr/>
                </a:tc>
                <a:tc>
                  <a:txBody>
                    <a:bodyPr/>
                    <a:lstStyle/>
                    <a:p>
                      <a:r>
                        <a:rPr lang="fr-FR" b="1" dirty="0" err="1"/>
                        <a:t>Vrj</a:t>
                      </a:r>
                      <a:r>
                        <a:rPr lang="fr-FR" b="1" dirty="0"/>
                        <a:t> </a:t>
                      </a:r>
                      <a:endParaRPr lang="fr-FR" dirty="0"/>
                    </a:p>
                  </a:txBody>
                  <a:tcPr/>
                </a:tc>
                <a:tc>
                  <a:txBody>
                    <a:bodyPr/>
                    <a:lstStyle/>
                    <a:p>
                      <a:r>
                        <a:rPr lang="fr-FR" b="1" dirty="0" err="1"/>
                        <a:t>vRJ</a:t>
                      </a:r>
                      <a:endParaRPr lang="fr-FR" dirty="0"/>
                    </a:p>
                  </a:txBody>
                  <a:tcPr/>
                </a:tc>
                <a:tc>
                  <a:txBody>
                    <a:bodyPr/>
                    <a:lstStyle/>
                    <a:p>
                      <a:r>
                        <a:rPr lang="fr-FR" b="1" dirty="0" err="1"/>
                        <a:t>vRj</a:t>
                      </a:r>
                      <a:r>
                        <a:rPr lang="fr-FR" b="1" dirty="0"/>
                        <a:t> </a:t>
                      </a:r>
                      <a:endParaRPr lang="fr-FR" dirty="0"/>
                    </a:p>
                  </a:txBody>
                  <a:tcPr/>
                </a:tc>
                <a:tc>
                  <a:txBody>
                    <a:bodyPr/>
                    <a:lstStyle/>
                    <a:p>
                      <a:r>
                        <a:rPr lang="fr-FR" b="1" dirty="0" err="1"/>
                        <a:t>vrJ</a:t>
                      </a:r>
                      <a:r>
                        <a:rPr lang="fr-FR" b="1" dirty="0"/>
                        <a:t> </a:t>
                      </a:r>
                      <a:endParaRPr lang="fr-F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b="1" dirty="0" err="1"/>
                        <a:t>vrj</a:t>
                      </a:r>
                      <a:endParaRPr lang="fr-FR" dirty="0"/>
                    </a:p>
                    <a:p>
                      <a:endParaRPr lang="fr-FR" dirty="0"/>
                    </a:p>
                  </a:txBody>
                  <a:tcPr/>
                </a:tc>
                <a:extLst>
                  <a:ext uri="{0D108BD9-81ED-4DB2-BD59-A6C34878D82A}">
                    <a16:rowId xmlns:a16="http://schemas.microsoft.com/office/drawing/2014/main" val="10000"/>
                  </a:ext>
                </a:extLst>
              </a:tr>
              <a:tr h="486262">
                <a:tc>
                  <a:txBody>
                    <a:bodyPr/>
                    <a:lstStyle/>
                    <a:p>
                      <a:r>
                        <a:rPr lang="fr-FR" b="1" dirty="0"/>
                        <a:t>VRJ </a:t>
                      </a:r>
                      <a:endParaRPr lang="fr-FR" dirty="0"/>
                    </a:p>
                  </a:txBody>
                  <a:tcPr/>
                </a:tc>
                <a:tc>
                  <a:txBody>
                    <a:bodyPr/>
                    <a:lstStyle/>
                    <a:p>
                      <a:r>
                        <a:rPr lang="fr-FR" dirty="0"/>
                        <a:t>VVRRJJ</a:t>
                      </a:r>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a:p>
                  </a:txBody>
                  <a:tcPr/>
                </a:tc>
                <a:extLst>
                  <a:ext uri="{0D108BD9-81ED-4DB2-BD59-A6C34878D82A}">
                    <a16:rowId xmlns:a16="http://schemas.microsoft.com/office/drawing/2014/main" val="10001"/>
                  </a:ext>
                </a:extLst>
              </a:tr>
              <a:tr h="461341">
                <a:tc>
                  <a:txBody>
                    <a:bodyPr/>
                    <a:lstStyle/>
                    <a:p>
                      <a:r>
                        <a:rPr lang="fr-FR" b="1" dirty="0" err="1"/>
                        <a:t>VRj</a:t>
                      </a:r>
                      <a:endParaRPr lang="fr-FR" dirty="0"/>
                    </a:p>
                  </a:txBody>
                  <a:tcPr/>
                </a:tc>
                <a:tc>
                  <a:txBody>
                    <a:bodyPr/>
                    <a:lstStyle/>
                    <a:p>
                      <a:pPr algn="ctr"/>
                      <a:r>
                        <a:rPr lang="fr-FR" dirty="0"/>
                        <a:t>…</a:t>
                      </a:r>
                    </a:p>
                  </a:txBody>
                  <a:tcPr/>
                </a:tc>
                <a:tc>
                  <a:txBody>
                    <a:bodyPr/>
                    <a:lstStyle/>
                    <a:p>
                      <a:endParaRPr lang="fr-FR" dirty="0"/>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a:p>
                  </a:txBody>
                  <a:tcPr/>
                </a:tc>
                <a:extLst>
                  <a:ext uri="{0D108BD9-81ED-4DB2-BD59-A6C34878D82A}">
                    <a16:rowId xmlns:a16="http://schemas.microsoft.com/office/drawing/2014/main" val="10002"/>
                  </a:ext>
                </a:extLst>
              </a:tr>
              <a:tr h="461341">
                <a:tc>
                  <a:txBody>
                    <a:bodyPr/>
                    <a:lstStyle/>
                    <a:p>
                      <a:r>
                        <a:rPr lang="fr-FR" b="1" dirty="0" err="1"/>
                        <a:t>VrJ</a:t>
                      </a:r>
                      <a:endParaRPr lang="fr-FR" dirty="0"/>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a:p>
                  </a:txBody>
                  <a:tcPr/>
                </a:tc>
                <a:extLst>
                  <a:ext uri="{0D108BD9-81ED-4DB2-BD59-A6C34878D82A}">
                    <a16:rowId xmlns:a16="http://schemas.microsoft.com/office/drawing/2014/main" val="10003"/>
                  </a:ext>
                </a:extLst>
              </a:tr>
              <a:tr h="461341">
                <a:tc>
                  <a:txBody>
                    <a:bodyPr/>
                    <a:lstStyle/>
                    <a:p>
                      <a:r>
                        <a:rPr lang="fr-FR" b="1" dirty="0" err="1"/>
                        <a:t>Vrj</a:t>
                      </a:r>
                      <a:r>
                        <a:rPr lang="fr-FR" b="1" dirty="0"/>
                        <a:t> </a:t>
                      </a:r>
                      <a:endParaRPr lang="fr-FR" dirty="0"/>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a:p>
                  </a:txBody>
                  <a:tcPr/>
                </a:tc>
                <a:extLst>
                  <a:ext uri="{0D108BD9-81ED-4DB2-BD59-A6C34878D82A}">
                    <a16:rowId xmlns:a16="http://schemas.microsoft.com/office/drawing/2014/main" val="10004"/>
                  </a:ext>
                </a:extLst>
              </a:tr>
              <a:tr h="461341">
                <a:tc>
                  <a:txBody>
                    <a:bodyPr/>
                    <a:lstStyle/>
                    <a:p>
                      <a:r>
                        <a:rPr lang="fr-FR" b="1" dirty="0" err="1"/>
                        <a:t>vRJ</a:t>
                      </a:r>
                      <a:endParaRPr lang="fr-FR" dirty="0"/>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a:p>
                  </a:txBody>
                  <a:tcPr/>
                </a:tc>
                <a:extLst>
                  <a:ext uri="{0D108BD9-81ED-4DB2-BD59-A6C34878D82A}">
                    <a16:rowId xmlns:a16="http://schemas.microsoft.com/office/drawing/2014/main" val="10005"/>
                  </a:ext>
                </a:extLst>
              </a:tr>
              <a:tr h="461341">
                <a:tc>
                  <a:txBody>
                    <a:bodyPr/>
                    <a:lstStyle/>
                    <a:p>
                      <a:r>
                        <a:rPr lang="fr-FR" b="1" dirty="0" err="1"/>
                        <a:t>vRj</a:t>
                      </a:r>
                      <a:r>
                        <a:rPr lang="fr-FR" b="1" dirty="0"/>
                        <a:t> </a:t>
                      </a:r>
                      <a:endParaRPr lang="fr-FR" dirty="0"/>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a:p>
                  </a:txBody>
                  <a:tcPr/>
                </a:tc>
                <a:extLst>
                  <a:ext uri="{0D108BD9-81ED-4DB2-BD59-A6C34878D82A}">
                    <a16:rowId xmlns:a16="http://schemas.microsoft.com/office/drawing/2014/main" val="10006"/>
                  </a:ext>
                </a:extLst>
              </a:tr>
              <a:tr h="461341">
                <a:tc>
                  <a:txBody>
                    <a:bodyPr/>
                    <a:lstStyle/>
                    <a:p>
                      <a:r>
                        <a:rPr lang="fr-FR" b="1" dirty="0" err="1"/>
                        <a:t>vrJ</a:t>
                      </a:r>
                      <a:r>
                        <a:rPr lang="fr-FR" b="1" dirty="0"/>
                        <a:t> </a:t>
                      </a:r>
                      <a:endParaRPr lang="fr-FR" dirty="0"/>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a:p>
                  </a:txBody>
                  <a:tcPr/>
                </a:tc>
                <a:extLst>
                  <a:ext uri="{0D108BD9-81ED-4DB2-BD59-A6C34878D82A}">
                    <a16:rowId xmlns:a16="http://schemas.microsoft.com/office/drawing/2014/main" val="10007"/>
                  </a:ext>
                </a:extLst>
              </a:tr>
              <a:tr h="46134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b="1" dirty="0" err="1"/>
                        <a:t>vrj</a:t>
                      </a:r>
                      <a:endParaRPr lang="fr-FR" dirty="0"/>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dirty="0"/>
                    </a:p>
                  </a:txBody>
                  <a:tcPr/>
                </a:tc>
                <a:extLst>
                  <a:ext uri="{0D108BD9-81ED-4DB2-BD59-A6C34878D82A}">
                    <a16:rowId xmlns:a16="http://schemas.microsoft.com/office/drawing/2014/main" val="10008"/>
                  </a:ext>
                </a:extLst>
              </a:tr>
            </a:tbl>
          </a:graphicData>
        </a:graphic>
      </p:graphicFrame>
      <p:pic>
        <p:nvPicPr>
          <p:cNvPr id="3" name="Picture 5" descr="H:\Mes documents\Mes images\AA0400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10017" y="836712"/>
            <a:ext cx="624456" cy="594563"/>
          </a:xfrm>
          <a:prstGeom prst="rect">
            <a:avLst/>
          </a:prstGeom>
          <a:solidFill>
            <a:schemeClr val="bg1">
              <a:lumMod val="85000"/>
            </a:schemeClr>
          </a:solidFill>
          <a:ln>
            <a:noFill/>
          </a:ln>
        </p:spPr>
      </p:pic>
      <p:pic>
        <p:nvPicPr>
          <p:cNvPr id="4" name="Picture 2" descr="H:\Mes documents\Mes images\150px-FemaleBlack_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3933056"/>
            <a:ext cx="341312" cy="5619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8043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p:cNvGrpSpPr/>
          <p:nvPr/>
        </p:nvGrpSpPr>
        <p:grpSpPr>
          <a:xfrm>
            <a:off x="2591780" y="764704"/>
            <a:ext cx="3960440" cy="5624175"/>
            <a:chOff x="4067944" y="522727"/>
            <a:chExt cx="3960440" cy="5624175"/>
          </a:xfrm>
        </p:grpSpPr>
        <p:pic>
          <p:nvPicPr>
            <p:cNvPr id="2" name="Image 1" descr="Capture d’écran"/>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067944" y="1376719"/>
              <a:ext cx="3960440" cy="4546608"/>
            </a:xfrm>
            <a:prstGeom prst="rect">
              <a:avLst/>
            </a:prstGeom>
            <a:ln w="3175">
              <a:noFill/>
            </a:ln>
            <a:effectLst/>
          </p:spPr>
        </p:pic>
        <p:sp>
          <p:nvSpPr>
            <p:cNvPr id="3" name="ZoneTexte 2"/>
            <p:cNvSpPr txBox="1"/>
            <p:nvPr/>
          </p:nvSpPr>
          <p:spPr>
            <a:xfrm>
              <a:off x="4067944" y="522727"/>
              <a:ext cx="3960440" cy="523220"/>
            </a:xfrm>
            <a:prstGeom prst="rect">
              <a:avLst/>
            </a:prstGeom>
            <a:noFill/>
            <a:ln>
              <a:noFill/>
            </a:ln>
            <a:effectLst/>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fr-FR" sz="2800" b="1" dirty="0"/>
                <a:t>29 000 plants analysés!</a:t>
              </a:r>
            </a:p>
          </p:txBody>
        </p:sp>
        <p:sp>
          <p:nvSpPr>
            <p:cNvPr id="7" name="ZoneTexte 6"/>
            <p:cNvSpPr txBox="1"/>
            <p:nvPr/>
          </p:nvSpPr>
          <p:spPr>
            <a:xfrm>
              <a:off x="4121950" y="5131239"/>
              <a:ext cx="3852428" cy="1015663"/>
            </a:xfrm>
            <a:prstGeom prst="rect">
              <a:avLst/>
            </a:prstGeom>
            <a:solidFill>
              <a:schemeClr val="bg1"/>
            </a:solidFill>
          </p:spPr>
          <p:txBody>
            <a:bodyPr wrap="square" rtlCol="0">
              <a:spAutoFit/>
            </a:bodyPr>
            <a:lstStyle/>
            <a:p>
              <a:pPr algn="ctr">
                <a:lnSpc>
                  <a:spcPts val="1800"/>
                </a:lnSpc>
              </a:pPr>
              <a:endParaRPr lang="fr-FR" sz="300" b="1" dirty="0">
                <a:latin typeface="Franklin Gothic Medium Cond" pitchFamily="34" charset="0"/>
              </a:endParaRPr>
            </a:p>
            <a:p>
              <a:pPr algn="ctr">
                <a:lnSpc>
                  <a:spcPts val="1800"/>
                </a:lnSpc>
              </a:pPr>
              <a:r>
                <a:rPr lang="fr-FR" sz="1600" b="1" dirty="0">
                  <a:latin typeface="+mj-lt"/>
                  <a:cs typeface="Angsana New" pitchFamily="18" charset="-34"/>
                </a:rPr>
                <a:t>Frère Mendel ! Nous s</a:t>
              </a:r>
              <a:r>
                <a:rPr lang="fr-FR" sz="1600" b="1" dirty="0">
                  <a:latin typeface="+mn-lt"/>
                  <a:cs typeface="Angsana New" pitchFamily="18" charset="-34"/>
                </a:rPr>
                <a:t>om</a:t>
              </a:r>
              <a:r>
                <a:rPr lang="fr-FR" sz="1600" b="1" dirty="0">
                  <a:latin typeface="+mj-lt"/>
                  <a:cs typeface="Angsana New" pitchFamily="18" charset="-34"/>
                </a:rPr>
                <a:t>mes fatigués des petits pois!</a:t>
              </a:r>
            </a:p>
            <a:p>
              <a:pPr algn="ctr">
                <a:lnSpc>
                  <a:spcPts val="1800"/>
                </a:lnSpc>
              </a:pPr>
              <a:endParaRPr lang="fr-FR" sz="900" b="1" dirty="0">
                <a:latin typeface="+mj-lt"/>
                <a:cs typeface="Angsana New" pitchFamily="18" charset="-34"/>
              </a:endParaRPr>
            </a:p>
          </p:txBody>
        </p:sp>
      </p:grpSp>
    </p:spTree>
    <p:extLst>
      <p:ext uri="{BB962C8B-B14F-4D97-AF65-F5344CB8AC3E}">
        <p14:creationId xmlns:p14="http://schemas.microsoft.com/office/powerpoint/2010/main" val="9949846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771800" y="2982724"/>
            <a:ext cx="3600400" cy="892552"/>
          </a:xfrm>
          <a:prstGeom prst="rect">
            <a:avLst/>
          </a:prstGeom>
          <a:noFill/>
        </p:spPr>
        <p:txBody>
          <a:bodyPr wrap="square" rtlCol="0">
            <a:spAutoFit/>
          </a:bodyPr>
          <a:lstStyle/>
          <a:p>
            <a:pPr algn="ctr"/>
            <a:r>
              <a:rPr lang="fr-FR" sz="2400" b="1" dirty="0">
                <a:solidFill>
                  <a:srgbClr val="FF0000"/>
                </a:solidFill>
              </a:rPr>
              <a:t>4.3 Les lois de Mendel</a:t>
            </a:r>
          </a:p>
          <a:p>
            <a:pPr algn="ctr"/>
            <a:endParaRPr lang="fr-FR" sz="2800" dirty="0">
              <a:solidFill>
                <a:srgbClr val="FF0000"/>
              </a:solidFill>
            </a:endParaRPr>
          </a:p>
        </p:txBody>
      </p:sp>
    </p:spTree>
    <p:extLst>
      <p:ext uri="{BB962C8B-B14F-4D97-AF65-F5344CB8AC3E}">
        <p14:creationId xmlns:p14="http://schemas.microsoft.com/office/powerpoint/2010/main" val="2874651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95537" y="261897"/>
            <a:ext cx="8136903" cy="6191439"/>
          </a:xfrm>
          <a:prstGeom prst="rect">
            <a:avLst/>
          </a:prstGeom>
          <a:noFill/>
        </p:spPr>
        <p:txBody>
          <a:bodyPr wrap="square" rtlCol="0">
            <a:spAutoFit/>
          </a:bodyPr>
          <a:lstStyle/>
          <a:p>
            <a:pPr algn="ctr"/>
            <a:r>
              <a:rPr lang="fr-FR" sz="2800" b="1" i="1" dirty="0"/>
              <a:t>Les 3 lois énoncées </a:t>
            </a:r>
            <a:r>
              <a:rPr lang="fr-FR" sz="2800" b="1" i="1" u="sng" dirty="0"/>
              <a:t>initialement</a:t>
            </a:r>
            <a:r>
              <a:rPr lang="fr-FR" sz="2800" b="1" i="1" dirty="0"/>
              <a:t> par </a:t>
            </a:r>
            <a:r>
              <a:rPr lang="fr-FR" sz="2800" b="1" i="1" dirty="0" smtClean="0"/>
              <a:t>Mendel</a:t>
            </a:r>
          </a:p>
          <a:p>
            <a:pPr algn="ctr"/>
            <a:endParaRPr lang="fr-FR" sz="2000" dirty="0"/>
          </a:p>
          <a:p>
            <a:endParaRPr lang="fr-FR" sz="1400" dirty="0"/>
          </a:p>
          <a:p>
            <a:pPr algn="just"/>
            <a:r>
              <a:rPr lang="fr-FR" b="1" i="1" dirty="0"/>
              <a:t>1-</a:t>
            </a:r>
            <a:r>
              <a:rPr lang="fr-FR" i="1" dirty="0"/>
              <a:t> </a:t>
            </a:r>
            <a:r>
              <a:rPr lang="fr-FR" b="1" i="1" dirty="0">
                <a:solidFill>
                  <a:srgbClr val="FF0000"/>
                </a:solidFill>
              </a:rPr>
              <a:t>Loi d’uniformité des hybrides de 1</a:t>
            </a:r>
            <a:r>
              <a:rPr lang="fr-FR" b="1" i="1" baseline="30000" dirty="0">
                <a:solidFill>
                  <a:srgbClr val="FF0000"/>
                </a:solidFill>
              </a:rPr>
              <a:t>ère</a:t>
            </a:r>
            <a:r>
              <a:rPr lang="fr-FR" b="1" i="1" dirty="0">
                <a:solidFill>
                  <a:srgbClr val="FF0000"/>
                </a:solidFill>
              </a:rPr>
              <a:t> génération </a:t>
            </a:r>
          </a:p>
          <a:p>
            <a:pPr algn="just"/>
            <a:r>
              <a:rPr lang="fr-FR" b="1" i="1" dirty="0">
                <a:solidFill>
                  <a:srgbClr val="FF0000"/>
                </a:solidFill>
              </a:rPr>
              <a:t>    	</a:t>
            </a:r>
            <a:r>
              <a:rPr lang="fr-FR" i="1" dirty="0"/>
              <a:t>Lorsqu’on croise deux lignées pures distinctes pour un seul caractère les hybrides de la première génération sont tous identiques : la F1 est homogène pour le caractère dominant</a:t>
            </a:r>
            <a:r>
              <a:rPr lang="fr-FR" i="1" dirty="0" smtClean="0"/>
              <a:t>.</a:t>
            </a:r>
            <a:endParaRPr lang="fr-FR" sz="700" b="1" dirty="0">
              <a:solidFill>
                <a:srgbClr val="92D050"/>
              </a:solidFill>
            </a:endParaRPr>
          </a:p>
          <a:p>
            <a:pPr algn="just">
              <a:lnSpc>
                <a:spcPts val="1700"/>
              </a:lnSpc>
            </a:pPr>
            <a:r>
              <a:rPr lang="fr-FR" sz="900" i="1" dirty="0">
                <a:sym typeface="Symbol"/>
              </a:rPr>
              <a:t>	</a:t>
            </a:r>
            <a:endParaRPr lang="fr-FR" i="1" dirty="0" smtClean="0">
              <a:sym typeface="Symbol"/>
            </a:endParaRPr>
          </a:p>
          <a:p>
            <a:pPr algn="just">
              <a:lnSpc>
                <a:spcPts val="1700"/>
              </a:lnSpc>
            </a:pPr>
            <a:endParaRPr lang="fr-FR" sz="4400" i="1" dirty="0"/>
          </a:p>
          <a:p>
            <a:pPr algn="just"/>
            <a:r>
              <a:rPr lang="fr-FR" b="1" i="1" dirty="0"/>
              <a:t>2- </a:t>
            </a:r>
            <a:r>
              <a:rPr lang="fr-FR" b="1" i="1" dirty="0">
                <a:solidFill>
                  <a:srgbClr val="FF0000"/>
                </a:solidFill>
              </a:rPr>
              <a:t>Loi de disjonction des facteurs </a:t>
            </a:r>
            <a:r>
              <a:rPr lang="fr-FR" b="1" i="1" dirty="0" smtClean="0">
                <a:solidFill>
                  <a:srgbClr val="FF0000"/>
                </a:solidFill>
              </a:rPr>
              <a:t>particulaires</a:t>
            </a:r>
          </a:p>
          <a:p>
            <a:pPr algn="just"/>
            <a:r>
              <a:rPr lang="fr-FR" b="1" i="1" dirty="0">
                <a:solidFill>
                  <a:srgbClr val="FF0000"/>
                </a:solidFill>
                <a:sym typeface="Symbol"/>
              </a:rPr>
              <a:t>	</a:t>
            </a:r>
            <a:r>
              <a:rPr lang="fr-FR" i="1" dirty="0" smtClean="0">
                <a:solidFill>
                  <a:srgbClr val="434343"/>
                </a:solidFill>
                <a:sym typeface="Symbol"/>
              </a:rPr>
              <a:t>Entre les générations, il y a t</a:t>
            </a:r>
            <a:r>
              <a:rPr lang="fr-FR" i="1" dirty="0" smtClean="0">
                <a:solidFill>
                  <a:srgbClr val="434343"/>
                </a:solidFill>
              </a:rPr>
              <a:t>ransmission  </a:t>
            </a:r>
            <a:r>
              <a:rPr lang="fr-FR" i="1" dirty="0">
                <a:solidFill>
                  <a:srgbClr val="434343"/>
                </a:solidFill>
              </a:rPr>
              <a:t>de </a:t>
            </a:r>
            <a:r>
              <a:rPr lang="fr-FR" i="1" dirty="0">
                <a:solidFill>
                  <a:srgbClr val="EE0000"/>
                </a:solidFill>
              </a:rPr>
              <a:t>« facteurs particulaires </a:t>
            </a:r>
            <a:r>
              <a:rPr lang="fr-FR" i="1" dirty="0" smtClean="0">
                <a:solidFill>
                  <a:srgbClr val="EE0000"/>
                </a:solidFill>
              </a:rPr>
              <a:t>» </a:t>
            </a:r>
            <a:r>
              <a:rPr lang="fr-FR" i="1" dirty="0" smtClean="0"/>
              <a:t>qui vont par paires. Au </a:t>
            </a:r>
            <a:r>
              <a:rPr lang="fr-FR" i="1" dirty="0"/>
              <a:t>moment de la </a:t>
            </a:r>
            <a:r>
              <a:rPr lang="fr-FR" i="1" dirty="0" smtClean="0"/>
              <a:t>gamétogénèse, il a disjonction des paires, les gamètes mâles et femelles ne contenant qu’un seul facteur particulaire. </a:t>
            </a:r>
            <a:r>
              <a:rPr lang="fr-FR" i="1" dirty="0"/>
              <a:t>C</a:t>
            </a:r>
            <a:r>
              <a:rPr lang="fr-FR" i="1" dirty="0" smtClean="0"/>
              <a:t>haque nouvel individu issu de la fécondation reçoit </a:t>
            </a:r>
            <a:r>
              <a:rPr lang="fr-FR" i="1" dirty="0" smtClean="0">
                <a:solidFill>
                  <a:srgbClr val="434343"/>
                </a:solidFill>
              </a:rPr>
              <a:t>1 facteur de chacun de ses parents qui </a:t>
            </a:r>
            <a:r>
              <a:rPr lang="fr-FR" i="1" dirty="0">
                <a:solidFill>
                  <a:srgbClr val="434343"/>
                </a:solidFill>
              </a:rPr>
              <a:t>restent </a:t>
            </a:r>
            <a:r>
              <a:rPr lang="fr-FR" i="1" dirty="0">
                <a:solidFill>
                  <a:srgbClr val="FF0000"/>
                </a:solidFill>
              </a:rPr>
              <a:t>juxtaposés</a:t>
            </a:r>
            <a:r>
              <a:rPr lang="fr-FR" i="1" dirty="0">
                <a:solidFill>
                  <a:srgbClr val="434343"/>
                </a:solidFill>
              </a:rPr>
              <a:t> et non </a:t>
            </a:r>
            <a:r>
              <a:rPr lang="fr-FR" i="1" dirty="0" smtClean="0">
                <a:solidFill>
                  <a:srgbClr val="434343"/>
                </a:solidFill>
              </a:rPr>
              <a:t>mélangés. </a:t>
            </a:r>
            <a:endParaRPr lang="fr-FR" i="1" dirty="0">
              <a:solidFill>
                <a:srgbClr val="434343"/>
              </a:solidFill>
            </a:endParaRPr>
          </a:p>
          <a:p>
            <a:pPr algn="just"/>
            <a:r>
              <a:rPr lang="fr-FR" b="1" i="1" dirty="0" smtClean="0">
                <a:solidFill>
                  <a:srgbClr val="FF0000"/>
                </a:solidFill>
                <a:sym typeface="Symbol"/>
              </a:rPr>
              <a:t>				</a:t>
            </a:r>
            <a:endParaRPr lang="fr-FR" b="1" i="1" dirty="0">
              <a:solidFill>
                <a:srgbClr val="FF0000"/>
              </a:solidFill>
              <a:sym typeface="Symbol"/>
            </a:endParaRPr>
          </a:p>
          <a:p>
            <a:pPr algn="just"/>
            <a:r>
              <a:rPr lang="fr-FR" b="1" i="1" dirty="0">
                <a:sym typeface="Symbol"/>
              </a:rPr>
              <a:t>	</a:t>
            </a:r>
            <a:r>
              <a:rPr lang="fr-FR" b="1" i="1" dirty="0">
                <a:solidFill>
                  <a:srgbClr val="FF0000"/>
                </a:solidFill>
              </a:rPr>
              <a:t>	</a:t>
            </a:r>
          </a:p>
          <a:p>
            <a:pPr algn="just"/>
            <a:r>
              <a:rPr lang="fr-FR" b="1" i="1" dirty="0"/>
              <a:t>3- </a:t>
            </a:r>
            <a:r>
              <a:rPr lang="fr-FR" b="1" i="1" dirty="0">
                <a:solidFill>
                  <a:srgbClr val="FF0000"/>
                </a:solidFill>
              </a:rPr>
              <a:t>Loi de disjonction indépendante des caractères </a:t>
            </a:r>
            <a:r>
              <a:rPr lang="fr-FR" b="1" i="1" dirty="0" smtClean="0">
                <a:solidFill>
                  <a:srgbClr val="FF0000"/>
                </a:solidFill>
              </a:rPr>
              <a:t>multiples</a:t>
            </a:r>
          </a:p>
          <a:p>
            <a:pPr algn="just"/>
            <a:r>
              <a:rPr lang="fr-FR" b="1" i="1" dirty="0">
                <a:solidFill>
                  <a:srgbClr val="FF0000"/>
                </a:solidFill>
              </a:rPr>
              <a:t>	</a:t>
            </a:r>
            <a:r>
              <a:rPr lang="fr-FR" i="1" dirty="0" smtClean="0"/>
              <a:t>Lorsqu’on</a:t>
            </a:r>
            <a:r>
              <a:rPr lang="fr-FR" b="1" i="1" dirty="0">
                <a:solidFill>
                  <a:srgbClr val="FF0000"/>
                </a:solidFill>
              </a:rPr>
              <a:t>	</a:t>
            </a:r>
            <a:r>
              <a:rPr lang="fr-FR" i="1" dirty="0" smtClean="0"/>
              <a:t> considère plusieurs caractères simultanément, la disjonction de chaque paire de caractères se fait </a:t>
            </a:r>
            <a:r>
              <a:rPr lang="fr-FR" i="1" dirty="0" smtClean="0">
                <a:solidFill>
                  <a:srgbClr val="FF0000"/>
                </a:solidFill>
              </a:rPr>
              <a:t>indépendamment</a:t>
            </a:r>
            <a:r>
              <a:rPr lang="fr-FR" i="1" dirty="0" smtClean="0"/>
              <a:t> de celle des autres paires. Il y a un </a:t>
            </a:r>
            <a:r>
              <a:rPr lang="fr-FR" i="1" dirty="0" smtClean="0">
                <a:solidFill>
                  <a:srgbClr val="FF0000"/>
                </a:solidFill>
              </a:rPr>
              <a:t>réassortiment </a:t>
            </a:r>
            <a:r>
              <a:rPr lang="fr-FR" i="1" dirty="0" smtClean="0"/>
              <a:t>des combinaisons de caractères qui diffèrent des combinaisons parentales.</a:t>
            </a:r>
            <a:r>
              <a:rPr lang="fr-FR" b="1" i="1" dirty="0">
                <a:solidFill>
                  <a:srgbClr val="FF0000"/>
                </a:solidFill>
              </a:rPr>
              <a:t>		</a:t>
            </a:r>
            <a:endParaRPr lang="fr-FR" b="1" i="1" dirty="0"/>
          </a:p>
        </p:txBody>
      </p:sp>
    </p:spTree>
    <p:extLst>
      <p:ext uri="{BB962C8B-B14F-4D97-AF65-F5344CB8AC3E}">
        <p14:creationId xmlns:p14="http://schemas.microsoft.com/office/powerpoint/2010/main" val="5780471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3568" y="2132856"/>
            <a:ext cx="7776864" cy="2308324"/>
          </a:xfrm>
          <a:prstGeom prst="rect">
            <a:avLst/>
          </a:prstGeom>
        </p:spPr>
        <p:txBody>
          <a:bodyPr wrap="square">
            <a:spAutoFit/>
          </a:bodyPr>
          <a:lstStyle/>
          <a:p>
            <a:pPr algn="ctr"/>
            <a:r>
              <a:rPr lang="fr-FR" sz="3600" b="1" dirty="0"/>
              <a:t>L’ observation du </a:t>
            </a:r>
            <a:r>
              <a:rPr lang="fr-FR" sz="3600" b="1" dirty="0" smtClean="0">
                <a:solidFill>
                  <a:srgbClr val="FF0000"/>
                </a:solidFill>
              </a:rPr>
              <a:t>caractère héréditaire </a:t>
            </a:r>
            <a:r>
              <a:rPr lang="fr-FR" sz="3600" b="1" dirty="0" smtClean="0"/>
              <a:t>a </a:t>
            </a:r>
            <a:r>
              <a:rPr lang="fr-FR" sz="3600" b="1" dirty="0"/>
              <a:t>permis de démontrer qu’il existait </a:t>
            </a:r>
            <a:r>
              <a:rPr lang="fr-FR" sz="3600" b="1" dirty="0" smtClean="0"/>
              <a:t>un </a:t>
            </a:r>
            <a:r>
              <a:rPr lang="fr-FR" sz="3600" b="1" dirty="0" smtClean="0">
                <a:solidFill>
                  <a:srgbClr val="FF0000"/>
                </a:solidFill>
              </a:rPr>
              <a:t>support physique </a:t>
            </a:r>
            <a:r>
              <a:rPr lang="fr-FR" sz="3600" b="1" dirty="0"/>
              <a:t>de </a:t>
            </a:r>
            <a:r>
              <a:rPr lang="fr-FR" sz="3600" b="1" dirty="0" smtClean="0"/>
              <a:t>l’hérédité.</a:t>
            </a:r>
            <a:endParaRPr lang="fr-FR" sz="3600" b="1" dirty="0" smtClean="0">
              <a:solidFill>
                <a:srgbClr val="FF0000"/>
              </a:solidFill>
            </a:endParaRPr>
          </a:p>
          <a:p>
            <a:pPr algn="ctr"/>
            <a:r>
              <a:rPr lang="fr-FR" sz="3600" b="1" dirty="0" smtClean="0"/>
              <a:t> </a:t>
            </a:r>
            <a:endParaRPr lang="fr-FR" sz="3600" b="1" dirty="0"/>
          </a:p>
        </p:txBody>
      </p:sp>
    </p:spTree>
    <p:extLst>
      <p:ext uri="{BB962C8B-B14F-4D97-AF65-F5344CB8AC3E}">
        <p14:creationId xmlns:p14="http://schemas.microsoft.com/office/powerpoint/2010/main" val="15345304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3"/>
          <p:cNvSpPr txBox="1">
            <a:spLocks noChangeArrowheads="1"/>
          </p:cNvSpPr>
          <p:nvPr/>
        </p:nvSpPr>
        <p:spPr bwMode="auto">
          <a:xfrm>
            <a:off x="215516" y="2459504"/>
            <a:ext cx="8712968" cy="132343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fr-FR" sz="4000" b="1" dirty="0">
                <a:solidFill>
                  <a:srgbClr val="FF0000"/>
                </a:solidFill>
              </a:rPr>
              <a:t> </a:t>
            </a:r>
            <a:r>
              <a:rPr lang="fr-FR" sz="4000" b="1" dirty="0" smtClean="0">
                <a:solidFill>
                  <a:srgbClr val="FF0000"/>
                </a:solidFill>
              </a:rPr>
              <a:t>5. Les supports physiques </a:t>
            </a:r>
          </a:p>
          <a:p>
            <a:pPr algn="ctr"/>
            <a:r>
              <a:rPr lang="fr-FR" sz="4000" b="1" dirty="0" smtClean="0">
                <a:solidFill>
                  <a:srgbClr val="FF0000"/>
                </a:solidFill>
              </a:rPr>
              <a:t>de l’hérédité</a:t>
            </a:r>
            <a:endParaRPr lang="fr-FR" sz="4000" dirty="0">
              <a:solidFill>
                <a:srgbClr val="FF0000"/>
              </a:solidFill>
              <a:cs typeface="Calibri" pitchFamily="34" charset="0"/>
            </a:endParaRPr>
          </a:p>
        </p:txBody>
      </p:sp>
    </p:spTree>
    <p:extLst>
      <p:ext uri="{BB962C8B-B14F-4D97-AF65-F5344CB8AC3E}">
        <p14:creationId xmlns:p14="http://schemas.microsoft.com/office/powerpoint/2010/main" val="359088081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403648" y="3013502"/>
            <a:ext cx="6336704" cy="461665"/>
          </a:xfrm>
          <a:prstGeom prst="rect">
            <a:avLst/>
          </a:prstGeom>
          <a:noFill/>
        </p:spPr>
        <p:txBody>
          <a:bodyPr wrap="square" rtlCol="0">
            <a:spAutoFit/>
          </a:bodyPr>
          <a:lstStyle/>
          <a:p>
            <a:pPr algn="ctr"/>
            <a:r>
              <a:rPr lang="fr-FR" sz="2400" b="1" dirty="0" smtClean="0">
                <a:solidFill>
                  <a:srgbClr val="FF0000"/>
                </a:solidFill>
              </a:rPr>
              <a:t>5.1 La chromatine</a:t>
            </a:r>
            <a:endParaRPr lang="fr-FR" sz="2400" b="1" dirty="0">
              <a:solidFill>
                <a:srgbClr val="FF0000"/>
              </a:solidFill>
            </a:endParaRPr>
          </a:p>
        </p:txBody>
      </p:sp>
    </p:spTree>
    <p:extLst>
      <p:ext uri="{BB962C8B-B14F-4D97-AF65-F5344CB8AC3E}">
        <p14:creationId xmlns:p14="http://schemas.microsoft.com/office/powerpoint/2010/main" val="6150612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6" name="Picture 14" descr="pillischer1159-2.jpg (36682 bytes)"/>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314450" y="908720"/>
            <a:ext cx="6515100" cy="3914776"/>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10" name="ZoneTexte 9"/>
          <p:cNvSpPr txBox="1"/>
          <p:nvPr/>
        </p:nvSpPr>
        <p:spPr>
          <a:xfrm>
            <a:off x="2519772" y="5013176"/>
            <a:ext cx="4104456" cy="646331"/>
          </a:xfrm>
          <a:prstGeom prst="rect">
            <a:avLst/>
          </a:prstGeom>
          <a:noFill/>
        </p:spPr>
        <p:txBody>
          <a:bodyPr wrap="square" rtlCol="0">
            <a:spAutoFit/>
          </a:bodyPr>
          <a:lstStyle/>
          <a:p>
            <a:pPr algn="ctr"/>
            <a:r>
              <a:rPr lang="fr-FR" dirty="0"/>
              <a:t>Microscopes à l’époque de Mendel</a:t>
            </a:r>
          </a:p>
          <a:p>
            <a:pPr algn="ctr"/>
            <a:r>
              <a:rPr lang="fr-FR" dirty="0"/>
              <a:t>(fin 19</a:t>
            </a:r>
            <a:r>
              <a:rPr lang="fr-FR" baseline="30000" dirty="0"/>
              <a:t>éme</a:t>
            </a:r>
            <a:r>
              <a:rPr lang="fr-FR" dirty="0"/>
              <a:t> siècle)</a:t>
            </a:r>
          </a:p>
        </p:txBody>
      </p:sp>
    </p:spTree>
    <p:extLst>
      <p:ext uri="{BB962C8B-B14F-4D97-AF65-F5344CB8AC3E}">
        <p14:creationId xmlns:p14="http://schemas.microsoft.com/office/powerpoint/2010/main" val="34239725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2812306" y="4077072"/>
            <a:ext cx="3519389" cy="1015663"/>
          </a:xfrm>
          <a:prstGeom prst="rect">
            <a:avLst/>
          </a:prstGeom>
          <a:noFill/>
        </p:spPr>
        <p:txBody>
          <a:bodyPr wrap="square" rtlCol="0">
            <a:spAutoFit/>
          </a:bodyPr>
          <a:lstStyle/>
          <a:p>
            <a:pPr algn="ctr"/>
            <a:r>
              <a:rPr lang="fr-FR" sz="2000" b="1" dirty="0"/>
              <a:t>A cette époque, ce qui est visible est que ce qui produit un contraste…</a:t>
            </a:r>
          </a:p>
        </p:txBody>
      </p:sp>
      <p:grpSp>
        <p:nvGrpSpPr>
          <p:cNvPr id="7" name="Groupe 6"/>
          <p:cNvGrpSpPr/>
          <p:nvPr/>
        </p:nvGrpSpPr>
        <p:grpSpPr>
          <a:xfrm>
            <a:off x="5123471" y="1052736"/>
            <a:ext cx="2857500" cy="2481679"/>
            <a:chOff x="2115394" y="3287637"/>
            <a:chExt cx="2857500" cy="2481679"/>
          </a:xfrm>
        </p:grpSpPr>
        <p:pic>
          <p:nvPicPr>
            <p:cNvPr id="1028" name="Picture 4" descr="Cliquer sur l'image pour l'agrandi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115394" y="3287637"/>
              <a:ext cx="2857500" cy="2143125"/>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17" name="ZoneTexte 16"/>
            <p:cNvSpPr txBox="1"/>
            <p:nvPr/>
          </p:nvSpPr>
          <p:spPr>
            <a:xfrm>
              <a:off x="2186393" y="5430762"/>
              <a:ext cx="2715502" cy="338554"/>
            </a:xfrm>
            <a:prstGeom prst="rect">
              <a:avLst/>
            </a:prstGeom>
            <a:noFill/>
          </p:spPr>
          <p:txBody>
            <a:bodyPr wrap="square" rtlCol="0">
              <a:spAutoFit/>
            </a:bodyPr>
            <a:lstStyle/>
            <a:p>
              <a:pPr algn="ctr"/>
              <a:r>
                <a:rPr lang="fr-FR" sz="1600" dirty="0"/>
                <a:t>cellules de foi de lapin</a:t>
              </a:r>
            </a:p>
          </p:txBody>
        </p:sp>
      </p:grpSp>
      <p:grpSp>
        <p:nvGrpSpPr>
          <p:cNvPr id="6" name="Groupe 5"/>
          <p:cNvGrpSpPr/>
          <p:nvPr/>
        </p:nvGrpSpPr>
        <p:grpSpPr>
          <a:xfrm>
            <a:off x="1163030" y="1052736"/>
            <a:ext cx="3456653" cy="2489305"/>
            <a:chOff x="1024553" y="1120651"/>
            <a:chExt cx="3456653" cy="2489305"/>
          </a:xfrm>
        </p:grpSpPr>
        <p:sp>
          <p:nvSpPr>
            <p:cNvPr id="2" name="ZoneTexte 1"/>
            <p:cNvSpPr txBox="1"/>
            <p:nvPr/>
          </p:nvSpPr>
          <p:spPr>
            <a:xfrm>
              <a:off x="1266498" y="3271402"/>
              <a:ext cx="2972761" cy="338554"/>
            </a:xfrm>
            <a:prstGeom prst="rect">
              <a:avLst/>
            </a:prstGeom>
            <a:noFill/>
          </p:spPr>
          <p:txBody>
            <a:bodyPr wrap="square" rtlCol="0">
              <a:spAutoFit/>
            </a:bodyPr>
            <a:lstStyle/>
            <a:p>
              <a:pPr algn="ctr"/>
              <a:r>
                <a:rPr lang="fr-FR" sz="1600" dirty="0"/>
                <a:t>cellules de l’épiderme d’oignon</a:t>
              </a:r>
            </a:p>
          </p:txBody>
        </p:sp>
        <p:pic>
          <p:nvPicPr>
            <p:cNvPr id="13" name="Picture 2" descr="Résultat de recherche d'images pour &quot;cellules epiderme oignon&quot;"/>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024553" y="1120651"/>
              <a:ext cx="3456653" cy="2143125"/>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661466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Résultat de recherche d'images pour &quot;cellules épiderme oignon&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 name="AutoShape 4" descr="Résultat de recherche d'images pour &quot;cellules épiderme oignon&quo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11" descr="Résultat de recherche d'images pour &quot;cellules racines d'ail&quot;"/>
          <p:cNvSpPr>
            <a:spLocks noChangeAspect="1" noChangeArrowheads="1"/>
          </p:cNvSpPr>
          <p:nvPr/>
        </p:nvSpPr>
        <p:spPr bwMode="auto">
          <a:xfrm>
            <a:off x="155575" y="-1074738"/>
            <a:ext cx="2038350" cy="22479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 name="ZoneTexte 3"/>
          <p:cNvSpPr txBox="1"/>
          <p:nvPr/>
        </p:nvSpPr>
        <p:spPr>
          <a:xfrm>
            <a:off x="3025616" y="2624734"/>
            <a:ext cx="3153435" cy="646331"/>
          </a:xfrm>
          <a:prstGeom prst="rect">
            <a:avLst/>
          </a:prstGeom>
          <a:noFill/>
        </p:spPr>
        <p:txBody>
          <a:bodyPr wrap="square" rtlCol="0">
            <a:spAutoFit/>
          </a:bodyPr>
          <a:lstStyle/>
          <a:p>
            <a:pPr algn="ctr"/>
            <a:r>
              <a:rPr lang="fr-FR" b="1" dirty="0"/>
              <a:t>racine de Jacinthe</a:t>
            </a:r>
          </a:p>
          <a:p>
            <a:pPr algn="ctr"/>
            <a:r>
              <a:rPr lang="fr-FR" dirty="0"/>
              <a:t> </a:t>
            </a:r>
            <a:endParaRPr lang="fr-FR" sz="1600" dirty="0"/>
          </a:p>
        </p:txBody>
      </p:sp>
      <p:pic>
        <p:nvPicPr>
          <p:cNvPr id="1038" name="Picture 14" descr="http://baudry.higanjima.com/educ/parcimperial/wp-content/uploads/sites/3/2015/01/Mitose-Racine-de-Jacinthe-en-CL-X40-2-150x150.pn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6200000">
            <a:off x="3455876" y="63099"/>
            <a:ext cx="2232248" cy="2822353"/>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grpSp>
        <p:nvGrpSpPr>
          <p:cNvPr id="6" name="Groupe 5"/>
          <p:cNvGrpSpPr/>
          <p:nvPr/>
        </p:nvGrpSpPr>
        <p:grpSpPr>
          <a:xfrm>
            <a:off x="390217" y="3212976"/>
            <a:ext cx="8363567" cy="2997999"/>
            <a:chOff x="439409" y="3284984"/>
            <a:chExt cx="8363567" cy="2997999"/>
          </a:xfrm>
        </p:grpSpPr>
        <p:grpSp>
          <p:nvGrpSpPr>
            <p:cNvPr id="26" name="Groupe 25"/>
            <p:cNvGrpSpPr/>
            <p:nvPr/>
          </p:nvGrpSpPr>
          <p:grpSpPr>
            <a:xfrm>
              <a:off x="439409" y="3474671"/>
              <a:ext cx="2768924" cy="2196250"/>
              <a:chOff x="-111566" y="3130813"/>
              <a:chExt cx="2768924" cy="2196250"/>
            </a:xfrm>
          </p:grpSpPr>
          <p:sp>
            <p:nvSpPr>
              <p:cNvPr id="11" name="ZoneTexte 10"/>
              <p:cNvSpPr txBox="1"/>
              <p:nvPr/>
            </p:nvSpPr>
            <p:spPr>
              <a:xfrm>
                <a:off x="-111566" y="4957731"/>
                <a:ext cx="2768924" cy="369332"/>
              </a:xfrm>
              <a:prstGeom prst="rect">
                <a:avLst/>
              </a:prstGeom>
              <a:noFill/>
            </p:spPr>
            <p:txBody>
              <a:bodyPr wrap="square" rtlCol="0">
                <a:spAutoFit/>
              </a:bodyPr>
              <a:lstStyle/>
              <a:p>
                <a:pPr algn="ctr"/>
                <a:r>
                  <a:rPr lang="fr-FR" dirty="0"/>
                  <a:t>Coloration à l’</a:t>
                </a:r>
                <a:r>
                  <a:rPr lang="fr-FR" b="1" dirty="0">
                    <a:solidFill>
                      <a:srgbClr val="FF0000"/>
                    </a:solidFill>
                  </a:rPr>
                  <a:t>hématoxyline</a:t>
                </a:r>
              </a:p>
            </p:txBody>
          </p:sp>
          <p:pic>
            <p:nvPicPr>
              <p:cNvPr id="12" name="Image 11" descr="Capture d’écran"/>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348811" y="2777486"/>
                <a:ext cx="1848170" cy="2554823"/>
              </a:xfrm>
              <a:prstGeom prst="rect">
                <a:avLst/>
              </a:prstGeom>
              <a:ln w="3175">
                <a:solidFill>
                  <a:schemeClr val="tx1"/>
                </a:solidFill>
              </a:ln>
            </p:spPr>
          </p:pic>
        </p:grpSp>
        <p:pic>
          <p:nvPicPr>
            <p:cNvPr id="16" name="Image 15" descr="Capture d’écra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89691" y="3284984"/>
              <a:ext cx="2713285" cy="1754245"/>
            </a:xfrm>
            <a:prstGeom prst="rect">
              <a:avLst/>
            </a:prstGeom>
            <a:ln w="3175">
              <a:solidFill>
                <a:schemeClr val="tx1"/>
              </a:solidFill>
            </a:ln>
          </p:spPr>
        </p:pic>
        <p:sp>
          <p:nvSpPr>
            <p:cNvPr id="22" name="ZoneTexte 21"/>
            <p:cNvSpPr txBox="1"/>
            <p:nvPr/>
          </p:nvSpPr>
          <p:spPr>
            <a:xfrm>
              <a:off x="6089692" y="5046397"/>
              <a:ext cx="2713284" cy="369332"/>
            </a:xfrm>
            <a:prstGeom prst="rect">
              <a:avLst/>
            </a:prstGeom>
            <a:noFill/>
          </p:spPr>
          <p:txBody>
            <a:bodyPr wrap="square" rtlCol="0">
              <a:spAutoFit/>
            </a:bodyPr>
            <a:lstStyle/>
            <a:p>
              <a:pPr algn="ctr"/>
              <a:r>
                <a:rPr lang="fr-FR" dirty="0"/>
                <a:t>Coloration au </a:t>
              </a:r>
              <a:r>
                <a:rPr lang="fr-FR" b="1" dirty="0" err="1">
                  <a:solidFill>
                    <a:srgbClr val="FF0000"/>
                  </a:solidFill>
                </a:rPr>
                <a:t>Feulgen</a:t>
              </a:r>
              <a:endParaRPr lang="fr-FR" sz="1600" dirty="0"/>
            </a:p>
          </p:txBody>
        </p:sp>
        <p:sp>
          <p:nvSpPr>
            <p:cNvPr id="23" name="ZoneTexte 22"/>
            <p:cNvSpPr txBox="1"/>
            <p:nvPr/>
          </p:nvSpPr>
          <p:spPr>
            <a:xfrm>
              <a:off x="3344255" y="5913651"/>
              <a:ext cx="2713284" cy="369332"/>
            </a:xfrm>
            <a:prstGeom prst="rect">
              <a:avLst/>
            </a:prstGeom>
            <a:noFill/>
          </p:spPr>
          <p:txBody>
            <a:bodyPr wrap="square" rtlCol="0">
              <a:spAutoFit/>
            </a:bodyPr>
            <a:lstStyle/>
            <a:p>
              <a:pPr algn="ctr"/>
              <a:r>
                <a:rPr lang="fr-FR" dirty="0"/>
                <a:t>Coloration au </a:t>
              </a:r>
              <a:r>
                <a:rPr lang="fr-FR" b="1" dirty="0" err="1">
                  <a:solidFill>
                    <a:srgbClr val="FF0000"/>
                  </a:solidFill>
                </a:rPr>
                <a:t>Giemsa</a:t>
              </a:r>
              <a:endParaRPr lang="fr-FR" sz="1600" b="1" dirty="0">
                <a:solidFill>
                  <a:srgbClr val="FF0000"/>
                </a:solidFill>
              </a:endParaRPr>
            </a:p>
          </p:txBody>
        </p:sp>
        <p:pic>
          <p:nvPicPr>
            <p:cNvPr id="5" name="Image 4" descr="Capture d’écran"/>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447804" y="4086364"/>
              <a:ext cx="2309060" cy="1836579"/>
            </a:xfrm>
            <a:prstGeom prst="rect">
              <a:avLst/>
            </a:prstGeom>
            <a:ln w="3175">
              <a:solidFill>
                <a:schemeClr val="tx1"/>
              </a:solidFill>
            </a:ln>
          </p:spPr>
        </p:pic>
      </p:grpSp>
    </p:spTree>
    <p:extLst>
      <p:ext uri="{BB962C8B-B14F-4D97-AF65-F5344CB8AC3E}">
        <p14:creationId xmlns:p14="http://schemas.microsoft.com/office/powerpoint/2010/main" val="6847225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 9"/>
          <p:cNvGrpSpPr/>
          <p:nvPr/>
        </p:nvGrpSpPr>
        <p:grpSpPr>
          <a:xfrm>
            <a:off x="755576" y="1268760"/>
            <a:ext cx="7632848" cy="3547556"/>
            <a:chOff x="734988" y="1196752"/>
            <a:chExt cx="7632848" cy="3547556"/>
          </a:xfrm>
        </p:grpSpPr>
        <p:sp>
          <p:nvSpPr>
            <p:cNvPr id="2" name="ZoneTexte 1"/>
            <p:cNvSpPr txBox="1"/>
            <p:nvPr/>
          </p:nvSpPr>
          <p:spPr>
            <a:xfrm>
              <a:off x="806996" y="1196752"/>
              <a:ext cx="7488832" cy="1446550"/>
            </a:xfrm>
            <a:prstGeom prst="rect">
              <a:avLst/>
            </a:prstGeom>
            <a:noFill/>
          </p:spPr>
          <p:txBody>
            <a:bodyPr wrap="square" rtlCol="0">
              <a:spAutoFit/>
            </a:bodyPr>
            <a:lstStyle/>
            <a:p>
              <a:pPr algn="ctr"/>
              <a:r>
                <a:rPr lang="fr-FR" sz="4400" b="1" dirty="0"/>
                <a:t>La Génétique est une science qui fait partie de la Biologie</a:t>
              </a:r>
            </a:p>
          </p:txBody>
        </p:sp>
        <p:grpSp>
          <p:nvGrpSpPr>
            <p:cNvPr id="6" name="Groupe 5"/>
            <p:cNvGrpSpPr/>
            <p:nvPr/>
          </p:nvGrpSpPr>
          <p:grpSpPr>
            <a:xfrm>
              <a:off x="1131032" y="2348880"/>
              <a:ext cx="6840760" cy="1800200"/>
              <a:chOff x="1131032" y="2672916"/>
              <a:chExt cx="6840760" cy="1800200"/>
            </a:xfrm>
          </p:grpSpPr>
          <p:sp>
            <p:nvSpPr>
              <p:cNvPr id="3" name="Accolade fermante 2"/>
              <p:cNvSpPr/>
              <p:nvPr/>
            </p:nvSpPr>
            <p:spPr>
              <a:xfrm rot="5400000">
                <a:off x="4047356" y="-243408"/>
                <a:ext cx="1008112" cy="6840760"/>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cxnSp>
            <p:nvCxnSpPr>
              <p:cNvPr id="5" name="Connecteur droit avec flèche 4"/>
              <p:cNvCxnSpPr>
                <a:stCxn id="3" idx="1"/>
              </p:cNvCxnSpPr>
              <p:nvPr/>
            </p:nvCxnSpPr>
            <p:spPr>
              <a:xfrm>
                <a:off x="4551412" y="3681028"/>
                <a:ext cx="0" cy="7920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7" name="ZoneTexte 6"/>
            <p:cNvSpPr txBox="1"/>
            <p:nvPr/>
          </p:nvSpPr>
          <p:spPr>
            <a:xfrm>
              <a:off x="734988" y="4221088"/>
              <a:ext cx="7632848" cy="523220"/>
            </a:xfrm>
            <a:prstGeom prst="rect">
              <a:avLst/>
            </a:prstGeom>
            <a:noFill/>
          </p:spPr>
          <p:txBody>
            <a:bodyPr wrap="square" rtlCol="0">
              <a:spAutoFit/>
            </a:bodyPr>
            <a:lstStyle/>
            <a:p>
              <a:pPr algn="ctr"/>
              <a:r>
                <a:rPr lang="fr-FR" sz="2800" dirty="0"/>
                <a:t> elle concerne </a:t>
              </a:r>
              <a:r>
                <a:rPr lang="fr-FR" sz="2800" b="1" dirty="0">
                  <a:solidFill>
                    <a:srgbClr val="FF0000"/>
                  </a:solidFill>
                </a:rPr>
                <a:t>tous</a:t>
              </a:r>
              <a:r>
                <a:rPr lang="fr-FR" sz="2800" dirty="0"/>
                <a:t> les êtres vivants</a:t>
              </a:r>
            </a:p>
          </p:txBody>
        </p:sp>
      </p:grpSp>
    </p:spTree>
    <p:extLst>
      <p:ext uri="{BB962C8B-B14F-4D97-AF65-F5344CB8AC3E}">
        <p14:creationId xmlns:p14="http://schemas.microsoft.com/office/powerpoint/2010/main" val="36607644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p:cNvGrpSpPr/>
          <p:nvPr/>
        </p:nvGrpSpPr>
        <p:grpSpPr>
          <a:xfrm>
            <a:off x="683568" y="1052736"/>
            <a:ext cx="7568344" cy="4737508"/>
            <a:chOff x="738980" y="1488771"/>
            <a:chExt cx="7568344" cy="4737508"/>
          </a:xfrm>
        </p:grpSpPr>
        <p:grpSp>
          <p:nvGrpSpPr>
            <p:cNvPr id="9" name="Groupe 8"/>
            <p:cNvGrpSpPr/>
            <p:nvPr/>
          </p:nvGrpSpPr>
          <p:grpSpPr>
            <a:xfrm>
              <a:off x="738980" y="1488771"/>
              <a:ext cx="4311387" cy="4737508"/>
              <a:chOff x="729888" y="1564955"/>
              <a:chExt cx="4311387" cy="4737508"/>
            </a:xfrm>
          </p:grpSpPr>
          <p:grpSp>
            <p:nvGrpSpPr>
              <p:cNvPr id="5" name="Groupe 4"/>
              <p:cNvGrpSpPr/>
              <p:nvPr/>
            </p:nvGrpSpPr>
            <p:grpSpPr>
              <a:xfrm>
                <a:off x="1943707" y="1564955"/>
                <a:ext cx="1872208" cy="3050980"/>
                <a:chOff x="1331640" y="635274"/>
                <a:chExt cx="1872208" cy="3050980"/>
              </a:xfrm>
            </p:grpSpPr>
            <p:pic>
              <p:nvPicPr>
                <p:cNvPr id="1026" name="Picture 2" descr="Description de l'image Walther flemming.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3182" y="635274"/>
                  <a:ext cx="1860666" cy="243542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1331640" y="3070701"/>
                  <a:ext cx="1872208" cy="615553"/>
                </a:xfrm>
                <a:prstGeom prst="rect">
                  <a:avLst/>
                </a:prstGeom>
                <a:noFill/>
                <a:ln w="3175">
                  <a:noFill/>
                </a:ln>
              </p:spPr>
              <p:txBody>
                <a:bodyPr wrap="square" rtlCol="0">
                  <a:spAutoFit/>
                </a:bodyPr>
                <a:lstStyle/>
                <a:p>
                  <a:pPr algn="ctr"/>
                  <a:r>
                    <a:rPr lang="fr-FR" dirty="0"/>
                    <a:t>Walther Fleming</a:t>
                  </a:r>
                </a:p>
                <a:p>
                  <a:pPr algn="ctr"/>
                  <a:r>
                    <a:rPr lang="fr-FR" sz="1600" i="1" dirty="0"/>
                    <a:t>1843-1905</a:t>
                  </a:r>
                </a:p>
              </p:txBody>
            </p:sp>
          </p:grpSp>
          <p:sp>
            <p:nvSpPr>
              <p:cNvPr id="6" name="ZoneTexte 5"/>
              <p:cNvSpPr txBox="1"/>
              <p:nvPr/>
            </p:nvSpPr>
            <p:spPr>
              <a:xfrm>
                <a:off x="729888" y="4825135"/>
                <a:ext cx="4311387" cy="1477328"/>
              </a:xfrm>
              <a:prstGeom prst="rect">
                <a:avLst/>
              </a:prstGeom>
              <a:noFill/>
            </p:spPr>
            <p:txBody>
              <a:bodyPr wrap="square" rtlCol="0">
                <a:spAutoFit/>
              </a:bodyPr>
              <a:lstStyle/>
              <a:p>
                <a:pPr algn="just"/>
                <a:r>
                  <a:rPr lang="fr-FR" dirty="0">
                    <a:sym typeface="Wingdings 3"/>
                  </a:rPr>
                  <a:t>              En 1879, W. Fleming observe </a:t>
                </a:r>
                <a:r>
                  <a:rPr lang="fr-FR" sz="1600" dirty="0"/>
                  <a:t>un</a:t>
                </a:r>
                <a:r>
                  <a:rPr lang="fr-FR" dirty="0"/>
                  <a:t> composant nucléaire fortement colorable par les colorants basiques qu’il appelle la</a:t>
                </a:r>
                <a:r>
                  <a:rPr lang="fr-FR" b="1" dirty="0">
                    <a:solidFill>
                      <a:srgbClr val="FF0000"/>
                    </a:solidFill>
                  </a:rPr>
                  <a:t> chromatine </a:t>
                </a:r>
                <a:r>
                  <a:rPr lang="fr-FR" dirty="0"/>
                  <a:t>(du grec </a:t>
                </a:r>
                <a:r>
                  <a:rPr lang="fr-FR" i="1" dirty="0" err="1"/>
                  <a:t>khroma</a:t>
                </a:r>
                <a:r>
                  <a:rPr lang="fr-FR" dirty="0"/>
                  <a:t>: couleur) qui peut s’individualiser en filaments. </a:t>
                </a:r>
              </a:p>
            </p:txBody>
          </p:sp>
        </p:grpSp>
        <p:grpSp>
          <p:nvGrpSpPr>
            <p:cNvPr id="8" name="Groupe 7"/>
            <p:cNvGrpSpPr/>
            <p:nvPr/>
          </p:nvGrpSpPr>
          <p:grpSpPr>
            <a:xfrm>
              <a:off x="5354996" y="1488771"/>
              <a:ext cx="2952328" cy="4460509"/>
              <a:chOff x="5364088" y="1151742"/>
              <a:chExt cx="2952328" cy="4460509"/>
            </a:xfrm>
          </p:grpSpPr>
          <p:pic>
            <p:nvPicPr>
              <p:cNvPr id="1028" name="Picture 4" descr="https://upload.wikimedia.org/wikipedia/commons/thumb/6/6d/Zellsubstanz-Kern-Kerntheilung.jpg/220px-Zellsubstanz-Kern-Kerntheilung.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64088" y="1151742"/>
                <a:ext cx="2952328" cy="4186939"/>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7" name="ZoneTexte 6"/>
              <p:cNvSpPr txBox="1"/>
              <p:nvPr/>
            </p:nvSpPr>
            <p:spPr>
              <a:xfrm>
                <a:off x="5544108" y="5350641"/>
                <a:ext cx="2592288" cy="261610"/>
              </a:xfrm>
              <a:prstGeom prst="rect">
                <a:avLst/>
              </a:prstGeom>
              <a:noFill/>
            </p:spPr>
            <p:txBody>
              <a:bodyPr wrap="square" rtlCol="0">
                <a:spAutoFit/>
              </a:bodyPr>
              <a:lstStyle/>
              <a:p>
                <a:r>
                  <a:rPr lang="de-DE" sz="1100" i="1" dirty="0"/>
                  <a:t>Zellsubstanz, Kern und </a:t>
                </a:r>
                <a:r>
                  <a:rPr lang="de-DE" sz="1100" i="1" dirty="0" err="1"/>
                  <a:t>Zelltheilung</a:t>
                </a:r>
                <a:r>
                  <a:rPr lang="de-DE" sz="1100" dirty="0"/>
                  <a:t>, 1882</a:t>
                </a:r>
                <a:endParaRPr lang="fr-FR" sz="1100" dirty="0"/>
              </a:p>
            </p:txBody>
          </p:sp>
        </p:grpSp>
      </p:grpSp>
    </p:spTree>
    <p:extLst>
      <p:ext uri="{BB962C8B-B14F-4D97-AF65-F5344CB8AC3E}">
        <p14:creationId xmlns:p14="http://schemas.microsoft.com/office/powerpoint/2010/main" val="36152322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apture d’écran"/>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416322" y="1268760"/>
            <a:ext cx="6311356" cy="4243134"/>
          </a:xfrm>
          <a:prstGeom prst="rect">
            <a:avLst/>
          </a:prstGeom>
          <a:ln w="3175">
            <a:solidFill>
              <a:schemeClr val="tx1"/>
            </a:solidFill>
          </a:ln>
        </p:spPr>
      </p:pic>
      <p:sp>
        <p:nvSpPr>
          <p:cNvPr id="3" name="ZoneTexte 2"/>
          <p:cNvSpPr txBox="1"/>
          <p:nvPr/>
        </p:nvSpPr>
        <p:spPr>
          <a:xfrm>
            <a:off x="971600" y="404664"/>
            <a:ext cx="7272808" cy="646331"/>
          </a:xfrm>
          <a:prstGeom prst="rect">
            <a:avLst/>
          </a:prstGeom>
          <a:noFill/>
        </p:spPr>
        <p:txBody>
          <a:bodyPr wrap="square" rtlCol="0">
            <a:spAutoFit/>
          </a:bodyPr>
          <a:lstStyle/>
          <a:p>
            <a:pPr algn="ctr"/>
            <a:r>
              <a:rPr lang="fr-FR" b="1" dirty="0"/>
              <a:t>Les différentes formes nucléaires observées constituent une séquence: elles se succèdent dans le temps, toujours dans le même ordre. </a:t>
            </a:r>
          </a:p>
        </p:txBody>
      </p:sp>
      <p:sp>
        <p:nvSpPr>
          <p:cNvPr id="4" name="ZoneTexte 3"/>
          <p:cNvSpPr txBox="1"/>
          <p:nvPr/>
        </p:nvSpPr>
        <p:spPr>
          <a:xfrm>
            <a:off x="935596" y="5661248"/>
            <a:ext cx="7272808" cy="646331"/>
          </a:xfrm>
          <a:prstGeom prst="rect">
            <a:avLst/>
          </a:prstGeom>
          <a:noFill/>
        </p:spPr>
        <p:txBody>
          <a:bodyPr wrap="square" rtlCol="0">
            <a:spAutoFit/>
          </a:bodyPr>
          <a:lstStyle/>
          <a:p>
            <a:pPr algn="ctr"/>
            <a:r>
              <a:rPr lang="fr-FR" b="1" dirty="0"/>
              <a:t>Au terme de cette séquence, la cellule dont le noyau se change  en filaments est divisée en deux cellules dites cellules filles.</a:t>
            </a:r>
          </a:p>
        </p:txBody>
      </p:sp>
    </p:spTree>
    <p:extLst>
      <p:ext uri="{BB962C8B-B14F-4D97-AF65-F5344CB8AC3E}">
        <p14:creationId xmlns:p14="http://schemas.microsoft.com/office/powerpoint/2010/main" val="5228461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e 21"/>
          <p:cNvGrpSpPr/>
          <p:nvPr/>
        </p:nvGrpSpPr>
        <p:grpSpPr>
          <a:xfrm>
            <a:off x="1259632" y="867881"/>
            <a:ext cx="6624736" cy="4865375"/>
            <a:chOff x="1259632" y="867881"/>
            <a:chExt cx="6624736" cy="4865375"/>
          </a:xfrm>
        </p:grpSpPr>
        <p:sp>
          <p:nvSpPr>
            <p:cNvPr id="2" name="ZoneTexte 1"/>
            <p:cNvSpPr txBox="1"/>
            <p:nvPr/>
          </p:nvSpPr>
          <p:spPr>
            <a:xfrm>
              <a:off x="2285746" y="867881"/>
              <a:ext cx="4572508" cy="523220"/>
            </a:xfrm>
            <a:prstGeom prst="rect">
              <a:avLst/>
            </a:prstGeom>
            <a:noFill/>
          </p:spPr>
          <p:txBody>
            <a:bodyPr wrap="square" rtlCol="0">
              <a:spAutoFit/>
            </a:bodyPr>
            <a:lstStyle/>
            <a:p>
              <a:pPr algn="ctr"/>
              <a:r>
                <a:rPr lang="fr-FR" sz="2800" b="1" dirty="0"/>
                <a:t>division cellulaire somatique</a:t>
              </a:r>
            </a:p>
          </p:txBody>
        </p:sp>
        <p:sp>
          <p:nvSpPr>
            <p:cNvPr id="4" name="ZoneTexte 3"/>
            <p:cNvSpPr txBox="1"/>
            <p:nvPr/>
          </p:nvSpPr>
          <p:spPr>
            <a:xfrm>
              <a:off x="1259632" y="4902259"/>
              <a:ext cx="6624736" cy="830997"/>
            </a:xfrm>
            <a:prstGeom prst="rect">
              <a:avLst/>
            </a:prstGeom>
            <a:noFill/>
          </p:spPr>
          <p:txBody>
            <a:bodyPr wrap="square" rtlCol="0">
              <a:spAutoFit/>
            </a:bodyPr>
            <a:lstStyle/>
            <a:p>
              <a:pPr algn="ctr"/>
              <a:r>
                <a:rPr lang="fr-FR" sz="2400" b="1" dirty="0"/>
                <a:t>même nombre de filaments dans les cellule filles que dans la cellule mère</a:t>
              </a:r>
            </a:p>
          </p:txBody>
        </p:sp>
        <p:cxnSp>
          <p:nvCxnSpPr>
            <p:cNvPr id="7" name="Connecteur droit avec flèche 6"/>
            <p:cNvCxnSpPr/>
            <p:nvPr/>
          </p:nvCxnSpPr>
          <p:spPr>
            <a:xfrm flipH="1">
              <a:off x="5178085" y="3871705"/>
              <a:ext cx="1152128" cy="831600"/>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pic>
          <p:nvPicPr>
            <p:cNvPr id="18" name="Image 17" descr="Capture d’écran"/>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rot="16200000">
              <a:off x="3414545" y="-30813"/>
              <a:ext cx="2314912" cy="5490122"/>
            </a:xfrm>
            <a:prstGeom prst="rect">
              <a:avLst/>
            </a:prstGeom>
          </p:spPr>
        </p:pic>
        <p:cxnSp>
          <p:nvCxnSpPr>
            <p:cNvPr id="5" name="Connecteur droit avec flèche 4"/>
            <p:cNvCxnSpPr/>
            <p:nvPr/>
          </p:nvCxnSpPr>
          <p:spPr>
            <a:xfrm>
              <a:off x="2915816" y="3645024"/>
              <a:ext cx="1008112" cy="1080120"/>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2339752" y="1391101"/>
              <a:ext cx="432048" cy="7417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19027142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p:cNvGrpSpPr/>
          <p:nvPr/>
        </p:nvGrpSpPr>
        <p:grpSpPr>
          <a:xfrm>
            <a:off x="1282608" y="703808"/>
            <a:ext cx="6578785" cy="5461496"/>
            <a:chOff x="1388166" y="1006361"/>
            <a:chExt cx="6578785" cy="5461496"/>
          </a:xfrm>
        </p:grpSpPr>
        <p:grpSp>
          <p:nvGrpSpPr>
            <p:cNvPr id="3" name="Groupe 2"/>
            <p:cNvGrpSpPr/>
            <p:nvPr/>
          </p:nvGrpSpPr>
          <p:grpSpPr>
            <a:xfrm>
              <a:off x="1388166" y="1006361"/>
              <a:ext cx="6578785" cy="3378937"/>
              <a:chOff x="1403648" y="1006361"/>
              <a:chExt cx="6578785" cy="3378937"/>
            </a:xfrm>
          </p:grpSpPr>
          <p:sp>
            <p:nvSpPr>
              <p:cNvPr id="39955" name="ZoneTexte 2"/>
              <p:cNvSpPr txBox="1">
                <a:spLocks noChangeArrowheads="1"/>
              </p:cNvSpPr>
              <p:nvPr/>
            </p:nvSpPr>
            <p:spPr bwMode="auto">
              <a:xfrm>
                <a:off x="1403648" y="3398825"/>
                <a:ext cx="1658544" cy="615553"/>
              </a:xfrm>
              <a:prstGeom prst="rect">
                <a:avLst/>
              </a:prstGeom>
              <a:solidFill>
                <a:schemeClr val="bg1"/>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fr-FR" dirty="0"/>
                  <a:t>E. Van </a:t>
                </a:r>
                <a:r>
                  <a:rPr lang="fr-FR" dirty="0" err="1"/>
                  <a:t>Beneden</a:t>
                </a:r>
                <a:endParaRPr lang="fr-FR" dirty="0"/>
              </a:p>
              <a:p>
                <a:pPr algn="ctr"/>
                <a:r>
                  <a:rPr lang="fr-FR" sz="1600" dirty="0"/>
                  <a:t>(</a:t>
                </a:r>
                <a:r>
                  <a:rPr lang="fr-FR" sz="1600" dirty="0" err="1" smtClean="0"/>
                  <a:t>Pascaris</a:t>
                </a:r>
                <a:r>
                  <a:rPr lang="fr-FR" sz="1600" dirty="0" smtClean="0"/>
                  <a:t>)</a:t>
                </a:r>
                <a:endParaRPr lang="fr-FR" sz="1600" dirty="0"/>
              </a:p>
            </p:txBody>
          </p:sp>
          <p:pic>
            <p:nvPicPr>
              <p:cNvPr id="20" name="Picture 2" descr="Description de l'image Walther flemming.gif."/>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106350" y="1006361"/>
                <a:ext cx="1876083" cy="2455607"/>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6121766" y="3461968"/>
                <a:ext cx="1860667" cy="923330"/>
              </a:xfrm>
              <a:prstGeom prst="rect">
                <a:avLst/>
              </a:prstGeom>
              <a:noFill/>
            </p:spPr>
            <p:txBody>
              <a:bodyPr wrap="square" rtlCol="0">
                <a:spAutoFit/>
              </a:bodyPr>
              <a:lstStyle/>
              <a:p>
                <a:pPr algn="ctr"/>
                <a:r>
                  <a:rPr lang="fr-FR" dirty="0"/>
                  <a:t>Walther Fleming</a:t>
                </a:r>
              </a:p>
              <a:p>
                <a:pPr algn="ctr"/>
                <a:r>
                  <a:rPr lang="fr-FR" sz="1600" dirty="0"/>
                  <a:t>(</a:t>
                </a:r>
                <a:r>
                  <a:rPr lang="fr-FR" sz="1600" dirty="0" smtClean="0"/>
                  <a:t>salamandre)</a:t>
                </a:r>
                <a:endParaRPr lang="fr-FR" sz="1600" dirty="0"/>
              </a:p>
              <a:p>
                <a:pPr algn="ctr"/>
                <a:endParaRPr lang="fr-FR" dirty="0"/>
              </a:p>
            </p:txBody>
          </p:sp>
          <p:grpSp>
            <p:nvGrpSpPr>
              <p:cNvPr id="10" name="Groupe 9"/>
              <p:cNvGrpSpPr/>
              <p:nvPr/>
            </p:nvGrpSpPr>
            <p:grpSpPr>
              <a:xfrm>
                <a:off x="3489207" y="1006362"/>
                <a:ext cx="2127249" cy="3071160"/>
                <a:chOff x="2330148" y="606803"/>
                <a:chExt cx="2127249" cy="3071160"/>
              </a:xfrm>
            </p:grpSpPr>
            <p:pic>
              <p:nvPicPr>
                <p:cNvPr id="39954" name="Picture 2" descr="File:EStrasburger.jpg">
                  <a:hlinkClick r:id="rId4"/>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542015" y="606803"/>
                  <a:ext cx="1730032" cy="2770699"/>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ZoneTexte 7"/>
                <p:cNvSpPr txBox="1"/>
                <p:nvPr/>
              </p:nvSpPr>
              <p:spPr>
                <a:xfrm>
                  <a:off x="2330148" y="3062410"/>
                  <a:ext cx="2127249" cy="615553"/>
                </a:xfrm>
                <a:prstGeom prst="rect">
                  <a:avLst/>
                </a:prstGeom>
                <a:solidFill>
                  <a:schemeClr val="bg1"/>
                </a:solidFill>
                <a:ln>
                  <a:noFill/>
                </a:ln>
              </p:spPr>
              <p:txBody>
                <a:bodyPr wrap="square" rtlCol="0">
                  <a:spAutoFit/>
                </a:bodyPr>
                <a:lstStyle/>
                <a:p>
                  <a:pPr algn="ctr"/>
                  <a:r>
                    <a:rPr lang="fr-FR" dirty="0"/>
                    <a:t>Eduard Strasburger</a:t>
                  </a:r>
                </a:p>
                <a:p>
                  <a:pPr algn="ctr"/>
                  <a:r>
                    <a:rPr lang="fr-FR" sz="1600" dirty="0"/>
                    <a:t>(Plantes)</a:t>
                  </a:r>
                </a:p>
              </p:txBody>
            </p:sp>
          </p:grpSp>
          <p:pic>
            <p:nvPicPr>
              <p:cNvPr id="2050" name="Picture 2" descr="Résultat de recherche d'images"/>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403648" y="1006362"/>
                <a:ext cx="1658543" cy="2392463"/>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grpSp>
        <p:sp>
          <p:nvSpPr>
            <p:cNvPr id="13" name="ZoneTexte 12"/>
            <p:cNvSpPr txBox="1"/>
            <p:nvPr/>
          </p:nvSpPr>
          <p:spPr>
            <a:xfrm>
              <a:off x="1628706" y="4405754"/>
              <a:ext cx="6097705" cy="2062103"/>
            </a:xfrm>
            <a:prstGeom prst="rect">
              <a:avLst/>
            </a:prstGeom>
            <a:noFill/>
            <a:ln w="19050">
              <a:noFill/>
            </a:ln>
          </p:spPr>
          <p:txBody>
            <a:bodyPr wrap="square" rtlCol="0">
              <a:spAutoFit/>
            </a:bodyPr>
            <a:lstStyle/>
            <a:p>
              <a:pPr algn="ctr"/>
              <a:r>
                <a:rPr lang="fr-FR" sz="2000" b="1" dirty="0"/>
                <a:t>1882</a:t>
              </a:r>
            </a:p>
            <a:p>
              <a:pPr algn="ctr"/>
              <a:endParaRPr lang="fr-FR" b="1" dirty="0"/>
            </a:p>
            <a:p>
              <a:pPr algn="ctr"/>
              <a:r>
                <a:rPr lang="fr-FR" sz="3200" b="1" dirty="0">
                  <a:solidFill>
                    <a:srgbClr val="FF0000"/>
                  </a:solidFill>
                </a:rPr>
                <a:t>La mitose</a:t>
              </a:r>
            </a:p>
            <a:p>
              <a:pPr algn="ctr"/>
              <a:r>
                <a:rPr lang="fr-FR" sz="1600" dirty="0"/>
                <a:t>(du grec </a:t>
              </a:r>
              <a:r>
                <a:rPr lang="fr-FR" sz="1600" i="1" dirty="0" err="1"/>
                <a:t>mitos</a:t>
              </a:r>
              <a:r>
                <a:rPr lang="fr-FR" sz="1600" dirty="0"/>
                <a:t> = filament)</a:t>
              </a:r>
            </a:p>
            <a:p>
              <a:pPr algn="ctr"/>
              <a:endParaRPr lang="fr-FR" sz="2000" dirty="0"/>
            </a:p>
            <a:p>
              <a:pPr algn="ctr"/>
              <a:endParaRPr lang="fr-FR" sz="400" dirty="0"/>
            </a:p>
            <a:p>
              <a:pPr algn="ctr"/>
              <a:r>
                <a:rPr lang="fr-FR" b="1" dirty="0">
                  <a:solidFill>
                    <a:srgbClr val="FF0000"/>
                  </a:solidFill>
                  <a:sym typeface="Wingdings"/>
                </a:rPr>
                <a:t> </a:t>
              </a:r>
              <a:r>
                <a:rPr lang="fr-FR" b="1" dirty="0">
                  <a:solidFill>
                    <a:srgbClr val="FF0000"/>
                  </a:solidFill>
                </a:rPr>
                <a:t>division des cellules somatiques = division conservative</a:t>
              </a:r>
            </a:p>
          </p:txBody>
        </p:sp>
      </p:grpSp>
    </p:spTree>
    <p:extLst>
      <p:ext uri="{BB962C8B-B14F-4D97-AF65-F5344CB8AC3E}">
        <p14:creationId xmlns:p14="http://schemas.microsoft.com/office/powerpoint/2010/main" val="42229810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Capture d’écra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942126" y="478150"/>
            <a:ext cx="3259749" cy="4840970"/>
          </a:xfrm>
          <a:prstGeom prst="rect">
            <a:avLst/>
          </a:prstGeom>
        </p:spPr>
      </p:pic>
      <p:grpSp>
        <p:nvGrpSpPr>
          <p:cNvPr id="22" name="Groupe 21"/>
          <p:cNvGrpSpPr/>
          <p:nvPr/>
        </p:nvGrpSpPr>
        <p:grpSpPr>
          <a:xfrm>
            <a:off x="1043608" y="548680"/>
            <a:ext cx="7056784" cy="5688632"/>
            <a:chOff x="1043608" y="548680"/>
            <a:chExt cx="7056784" cy="5688632"/>
          </a:xfrm>
        </p:grpSpPr>
        <p:sp>
          <p:nvSpPr>
            <p:cNvPr id="2" name="ZoneTexte 1"/>
            <p:cNvSpPr txBox="1"/>
            <p:nvPr/>
          </p:nvSpPr>
          <p:spPr>
            <a:xfrm>
              <a:off x="2285746" y="548680"/>
              <a:ext cx="4572508" cy="523220"/>
            </a:xfrm>
            <a:prstGeom prst="rect">
              <a:avLst/>
            </a:prstGeom>
            <a:noFill/>
          </p:spPr>
          <p:txBody>
            <a:bodyPr wrap="square" rtlCol="0">
              <a:spAutoFit/>
            </a:bodyPr>
            <a:lstStyle/>
            <a:p>
              <a:pPr algn="ctr"/>
              <a:r>
                <a:rPr lang="fr-FR" sz="2800" b="1" dirty="0"/>
                <a:t>division cellulaire sexuelle</a:t>
              </a:r>
            </a:p>
          </p:txBody>
        </p:sp>
        <p:sp>
          <p:nvSpPr>
            <p:cNvPr id="4" name="ZoneTexte 3"/>
            <p:cNvSpPr txBox="1"/>
            <p:nvPr/>
          </p:nvSpPr>
          <p:spPr>
            <a:xfrm>
              <a:off x="1043608" y="5406315"/>
              <a:ext cx="7056784" cy="830997"/>
            </a:xfrm>
            <a:prstGeom prst="rect">
              <a:avLst/>
            </a:prstGeom>
            <a:noFill/>
          </p:spPr>
          <p:txBody>
            <a:bodyPr wrap="square" rtlCol="0">
              <a:spAutoFit/>
            </a:bodyPr>
            <a:lstStyle/>
            <a:p>
              <a:pPr algn="ctr"/>
              <a:r>
                <a:rPr lang="fr-FR" sz="2400" b="1" dirty="0"/>
                <a:t>nombre de </a:t>
              </a:r>
              <a:r>
                <a:rPr lang="fr-FR" sz="2400" b="1" dirty="0" smtClean="0"/>
                <a:t>filaments des </a:t>
              </a:r>
              <a:r>
                <a:rPr lang="fr-FR" sz="2400" b="1" dirty="0"/>
                <a:t>cellule filles divisé en 2 par rapport à celui de la cellule mère</a:t>
              </a:r>
            </a:p>
          </p:txBody>
        </p:sp>
        <p:cxnSp>
          <p:nvCxnSpPr>
            <p:cNvPr id="7" name="Connecteur droit avec flèche 6"/>
            <p:cNvCxnSpPr/>
            <p:nvPr/>
          </p:nvCxnSpPr>
          <p:spPr>
            <a:xfrm flipH="1">
              <a:off x="4932042" y="4869160"/>
              <a:ext cx="1224134" cy="453262"/>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2339752" y="1196752"/>
              <a:ext cx="720080" cy="11954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2267744" y="3645024"/>
              <a:ext cx="846094" cy="10328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 name="Connecteur droit avec flèche 4"/>
            <p:cNvCxnSpPr/>
            <p:nvPr/>
          </p:nvCxnSpPr>
          <p:spPr>
            <a:xfrm>
              <a:off x="2852808" y="3963106"/>
              <a:ext cx="1431160" cy="1371201"/>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2" name="ZoneTexte 11"/>
          <p:cNvSpPr txBox="1"/>
          <p:nvPr/>
        </p:nvSpPr>
        <p:spPr>
          <a:xfrm>
            <a:off x="2501769" y="3356992"/>
            <a:ext cx="351039" cy="523220"/>
          </a:xfrm>
          <a:prstGeom prst="rect">
            <a:avLst/>
          </a:prstGeom>
          <a:noFill/>
        </p:spPr>
        <p:txBody>
          <a:bodyPr wrap="square" rtlCol="0">
            <a:spAutoFit/>
          </a:bodyPr>
          <a:lstStyle/>
          <a:p>
            <a:pPr algn="ctr"/>
            <a:r>
              <a:rPr lang="fr-FR" sz="2800" b="1" dirty="0">
                <a:solidFill>
                  <a:srgbClr val="C00000"/>
                </a:solidFill>
              </a:rPr>
              <a:t>X</a:t>
            </a:r>
          </a:p>
        </p:txBody>
      </p:sp>
      <p:sp>
        <p:nvSpPr>
          <p:cNvPr id="16" name="ZoneTexte 15"/>
          <p:cNvSpPr txBox="1"/>
          <p:nvPr/>
        </p:nvSpPr>
        <p:spPr>
          <a:xfrm>
            <a:off x="6228184" y="4548577"/>
            <a:ext cx="873097" cy="523220"/>
          </a:xfrm>
          <a:prstGeom prst="rect">
            <a:avLst/>
          </a:prstGeom>
          <a:noFill/>
        </p:spPr>
        <p:txBody>
          <a:bodyPr wrap="square" rtlCol="0">
            <a:spAutoFit/>
          </a:bodyPr>
          <a:lstStyle/>
          <a:p>
            <a:pPr algn="ctr"/>
            <a:r>
              <a:rPr lang="fr-FR" sz="2800" b="1" dirty="0">
                <a:solidFill>
                  <a:srgbClr val="C00000"/>
                </a:solidFill>
              </a:rPr>
              <a:t>X/2</a:t>
            </a:r>
          </a:p>
        </p:txBody>
      </p:sp>
    </p:spTree>
    <p:extLst>
      <p:ext uri="{BB962C8B-B14F-4D97-AF65-F5344CB8AC3E}">
        <p14:creationId xmlns:p14="http://schemas.microsoft.com/office/powerpoint/2010/main" val="36402055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e 25"/>
          <p:cNvGrpSpPr/>
          <p:nvPr/>
        </p:nvGrpSpPr>
        <p:grpSpPr>
          <a:xfrm>
            <a:off x="1079612" y="620688"/>
            <a:ext cx="6984776" cy="5057983"/>
            <a:chOff x="675549" y="404663"/>
            <a:chExt cx="6984776" cy="5057983"/>
          </a:xfrm>
        </p:grpSpPr>
        <p:sp>
          <p:nvSpPr>
            <p:cNvPr id="11" name="ZoneTexte 2"/>
            <p:cNvSpPr txBox="1">
              <a:spLocks noChangeArrowheads="1"/>
            </p:cNvSpPr>
            <p:nvPr/>
          </p:nvSpPr>
          <p:spPr bwMode="auto">
            <a:xfrm>
              <a:off x="675549" y="2828096"/>
              <a:ext cx="2017120" cy="923330"/>
            </a:xfrm>
            <a:prstGeom prst="rect">
              <a:avLst/>
            </a:prstGeom>
            <a:solidFill>
              <a:schemeClr val="bg1"/>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fr-FR" dirty="0"/>
                <a:t>E. Van </a:t>
              </a:r>
              <a:r>
                <a:rPr lang="fr-FR" dirty="0" err="1"/>
                <a:t>Beneden</a:t>
              </a:r>
              <a:endParaRPr lang="fr-FR" dirty="0"/>
            </a:p>
            <a:p>
              <a:pPr algn="ctr"/>
              <a:r>
                <a:rPr lang="fr-FR" dirty="0"/>
                <a:t>1883</a:t>
              </a:r>
            </a:p>
            <a:p>
              <a:pPr algn="ctr"/>
              <a:r>
                <a:rPr lang="fr-FR" sz="1600" dirty="0"/>
                <a:t>(</a:t>
              </a:r>
              <a:r>
                <a:rPr lang="fr-FR" sz="1600" dirty="0" err="1" smtClean="0"/>
                <a:t>Pascaris</a:t>
              </a:r>
              <a:r>
                <a:rPr lang="fr-FR" sz="1600" dirty="0" smtClean="0"/>
                <a:t>)</a:t>
              </a:r>
              <a:endParaRPr lang="fr-FR" sz="1600" dirty="0"/>
            </a:p>
          </p:txBody>
        </p:sp>
        <p:pic>
          <p:nvPicPr>
            <p:cNvPr id="12" name="Picture 2" descr="Résultat de recherche d'images"/>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819565" y="404664"/>
              <a:ext cx="1658543" cy="2392463"/>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3" name="Picture 2" descr="Description de l'image Walther flemming.gif."/>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148050" y="422729"/>
              <a:ext cx="1827842" cy="2392464"/>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14" name="ZoneTexte 13"/>
            <p:cNvSpPr txBox="1"/>
            <p:nvPr/>
          </p:nvSpPr>
          <p:spPr>
            <a:xfrm>
              <a:off x="3167641" y="2828096"/>
              <a:ext cx="1788659" cy="923330"/>
            </a:xfrm>
            <a:prstGeom prst="rect">
              <a:avLst/>
            </a:prstGeom>
            <a:noFill/>
          </p:spPr>
          <p:txBody>
            <a:bodyPr wrap="square" rtlCol="0">
              <a:spAutoFit/>
            </a:bodyPr>
            <a:lstStyle/>
            <a:p>
              <a:r>
                <a:rPr lang="fr-FR" dirty="0"/>
                <a:t>Walther Fleming</a:t>
              </a:r>
            </a:p>
            <a:p>
              <a:pPr algn="ctr"/>
              <a:r>
                <a:rPr lang="fr-FR" dirty="0"/>
                <a:t>1887</a:t>
              </a:r>
            </a:p>
            <a:p>
              <a:pPr algn="ctr"/>
              <a:r>
                <a:rPr lang="fr-FR" sz="1600" dirty="0"/>
                <a:t>(Pollen)</a:t>
              </a:r>
            </a:p>
          </p:txBody>
        </p:sp>
        <p:sp>
          <p:nvSpPr>
            <p:cNvPr id="23" name="ZoneTexte 19"/>
            <p:cNvSpPr txBox="1">
              <a:spLocks noChangeArrowheads="1"/>
            </p:cNvSpPr>
            <p:nvPr/>
          </p:nvSpPr>
          <p:spPr bwMode="auto">
            <a:xfrm>
              <a:off x="5709510" y="2828096"/>
              <a:ext cx="1806799" cy="92333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dirty="0"/>
                <a:t>Théodore Boveri</a:t>
              </a:r>
            </a:p>
            <a:p>
              <a:pPr algn="ctr"/>
              <a:r>
                <a:rPr lang="fr-FR" dirty="0"/>
                <a:t>1889</a:t>
              </a:r>
            </a:p>
            <a:p>
              <a:pPr algn="ctr"/>
              <a:r>
                <a:rPr lang="fr-FR" sz="1600" dirty="0"/>
                <a:t>(</a:t>
              </a:r>
              <a:r>
                <a:rPr lang="fr-FR" sz="1600" dirty="0" smtClean="0"/>
                <a:t>Oursin)</a:t>
              </a:r>
              <a:endParaRPr lang="fr-FR" sz="1600" dirty="0"/>
            </a:p>
          </p:txBody>
        </p:sp>
        <p:pic>
          <p:nvPicPr>
            <p:cNvPr id="24" name="Picture 5"/>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657090" y="404663"/>
              <a:ext cx="2003235" cy="2392464"/>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ZoneTexte 20"/>
            <p:cNvSpPr txBox="1">
              <a:spLocks noChangeArrowheads="1"/>
            </p:cNvSpPr>
            <p:nvPr/>
          </p:nvSpPr>
          <p:spPr bwMode="auto">
            <a:xfrm>
              <a:off x="1721709" y="5093314"/>
              <a:ext cx="5218535" cy="36933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fr-FR" dirty="0"/>
            </a:p>
          </p:txBody>
        </p:sp>
      </p:grpSp>
      <p:sp>
        <p:nvSpPr>
          <p:cNvPr id="10" name="ZoneTexte 9"/>
          <p:cNvSpPr txBox="1"/>
          <p:nvPr/>
        </p:nvSpPr>
        <p:spPr>
          <a:xfrm>
            <a:off x="1439653" y="4149080"/>
            <a:ext cx="6264695" cy="2077492"/>
          </a:xfrm>
          <a:prstGeom prst="rect">
            <a:avLst/>
          </a:prstGeom>
          <a:noFill/>
          <a:ln w="19050">
            <a:noFill/>
          </a:ln>
        </p:spPr>
        <p:txBody>
          <a:bodyPr wrap="square" rtlCol="0">
            <a:spAutoFit/>
          </a:bodyPr>
          <a:lstStyle/>
          <a:p>
            <a:pPr algn="ctr"/>
            <a:r>
              <a:rPr lang="fr-FR" sz="3200" b="1" dirty="0">
                <a:solidFill>
                  <a:srgbClr val="FF0000"/>
                </a:solidFill>
              </a:rPr>
              <a:t>La </a:t>
            </a:r>
            <a:r>
              <a:rPr lang="fr-FR" sz="3200" b="1" dirty="0" err="1">
                <a:solidFill>
                  <a:srgbClr val="FF0000"/>
                </a:solidFill>
              </a:rPr>
              <a:t>méïose</a:t>
            </a:r>
            <a:endParaRPr lang="fr-FR" sz="3200" b="1" dirty="0">
              <a:solidFill>
                <a:srgbClr val="FF0000"/>
              </a:solidFill>
            </a:endParaRPr>
          </a:p>
          <a:p>
            <a:pPr algn="ctr"/>
            <a:r>
              <a:rPr lang="fr-FR" sz="1600" dirty="0"/>
              <a:t>(du grec </a:t>
            </a:r>
            <a:r>
              <a:rPr lang="fr-FR" sz="1600" i="1" dirty="0" err="1"/>
              <a:t>meiosis</a:t>
            </a:r>
            <a:r>
              <a:rPr lang="fr-FR" sz="1600" dirty="0"/>
              <a:t> = réduction)</a:t>
            </a:r>
          </a:p>
          <a:p>
            <a:pPr algn="ctr"/>
            <a:endParaRPr lang="fr-FR" dirty="0"/>
          </a:p>
          <a:p>
            <a:pPr algn="ctr"/>
            <a:r>
              <a:rPr lang="fr-FR" sz="1600" dirty="0"/>
              <a:t>Au cours de la gamétogénèse, le nombre de </a:t>
            </a:r>
            <a:r>
              <a:rPr lang="fr-FR" sz="1600" dirty="0" smtClean="0"/>
              <a:t>filaments des </a:t>
            </a:r>
            <a:r>
              <a:rPr lang="fr-FR" sz="1600" dirty="0"/>
              <a:t>cellules pro-génitrices est "réduit" ; il est divisé par 2 dans les gamètes</a:t>
            </a:r>
          </a:p>
          <a:p>
            <a:pPr algn="ctr"/>
            <a:endParaRPr lang="fr-FR" sz="1000" dirty="0"/>
          </a:p>
          <a:p>
            <a:pPr algn="ctr"/>
            <a:endParaRPr lang="fr-FR" sz="400" dirty="0"/>
          </a:p>
          <a:p>
            <a:pPr algn="ctr"/>
            <a:r>
              <a:rPr lang="fr-FR" b="1" dirty="0">
                <a:solidFill>
                  <a:srgbClr val="FF0000"/>
                </a:solidFill>
                <a:sym typeface="Wingdings"/>
              </a:rPr>
              <a:t> </a:t>
            </a:r>
            <a:r>
              <a:rPr lang="fr-FR" b="1" dirty="0">
                <a:solidFill>
                  <a:srgbClr val="FF0000"/>
                </a:solidFill>
              </a:rPr>
              <a:t>division des cellules sexuelles = division réductive</a:t>
            </a:r>
          </a:p>
        </p:txBody>
      </p:sp>
    </p:spTree>
    <p:extLst>
      <p:ext uri="{BB962C8B-B14F-4D97-AF65-F5344CB8AC3E}">
        <p14:creationId xmlns:p14="http://schemas.microsoft.com/office/powerpoint/2010/main" val="32320198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p:cNvGrpSpPr/>
          <p:nvPr/>
        </p:nvGrpSpPr>
        <p:grpSpPr>
          <a:xfrm>
            <a:off x="1336667" y="1628800"/>
            <a:ext cx="1944216" cy="3296541"/>
            <a:chOff x="1547664" y="1350155"/>
            <a:chExt cx="1944216" cy="3296541"/>
          </a:xfrm>
        </p:grpSpPr>
        <p:pic>
          <p:nvPicPr>
            <p:cNvPr id="3" name="Image 2" descr="Capture d’écran"/>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547664" y="1350155"/>
              <a:ext cx="1944216" cy="2665781"/>
            </a:xfrm>
            <a:prstGeom prst="rect">
              <a:avLst/>
            </a:prstGeom>
            <a:ln w="12700">
              <a:solidFill>
                <a:schemeClr val="tx1"/>
              </a:solidFill>
            </a:ln>
          </p:spPr>
        </p:pic>
        <p:sp>
          <p:nvSpPr>
            <p:cNvPr id="4" name="ZoneTexte 3"/>
            <p:cNvSpPr txBox="1"/>
            <p:nvPr/>
          </p:nvSpPr>
          <p:spPr>
            <a:xfrm>
              <a:off x="1547664" y="4031143"/>
              <a:ext cx="1944216" cy="615553"/>
            </a:xfrm>
            <a:prstGeom prst="rect">
              <a:avLst/>
            </a:prstGeom>
            <a:noFill/>
          </p:spPr>
          <p:txBody>
            <a:bodyPr wrap="square" rtlCol="0">
              <a:spAutoFit/>
            </a:bodyPr>
            <a:lstStyle/>
            <a:p>
              <a:pPr algn="ctr"/>
              <a:r>
                <a:rPr lang="fr-FR" dirty="0"/>
                <a:t>H.W. </a:t>
              </a:r>
              <a:r>
                <a:rPr lang="fr-FR" dirty="0" err="1"/>
                <a:t>Waldemeyer</a:t>
              </a:r>
              <a:endParaRPr lang="fr-FR" dirty="0"/>
            </a:p>
            <a:p>
              <a:pPr algn="ctr"/>
              <a:r>
                <a:rPr lang="fr-FR" sz="1600" i="1" dirty="0"/>
                <a:t>1836-1921</a:t>
              </a:r>
            </a:p>
          </p:txBody>
        </p:sp>
      </p:grpSp>
      <p:sp>
        <p:nvSpPr>
          <p:cNvPr id="6" name="ZoneTexte 5"/>
          <p:cNvSpPr txBox="1"/>
          <p:nvPr/>
        </p:nvSpPr>
        <p:spPr>
          <a:xfrm>
            <a:off x="3774884" y="1484784"/>
            <a:ext cx="4032449" cy="1661993"/>
          </a:xfrm>
          <a:prstGeom prst="rect">
            <a:avLst/>
          </a:prstGeom>
          <a:noFill/>
        </p:spPr>
        <p:txBody>
          <a:bodyPr wrap="square" rtlCol="0">
            <a:spAutoFit/>
          </a:bodyPr>
          <a:lstStyle/>
          <a:p>
            <a:pPr algn="ctr"/>
            <a:r>
              <a:rPr lang="fr-FR" b="1" dirty="0">
                <a:solidFill>
                  <a:srgbClr val="FF0000"/>
                </a:solidFill>
                <a:sym typeface="Wingdings 3"/>
              </a:rPr>
              <a:t>1888</a:t>
            </a:r>
          </a:p>
          <a:p>
            <a:pPr algn="ctr"/>
            <a:endParaRPr lang="fr-FR" sz="1200" b="1" dirty="0">
              <a:solidFill>
                <a:srgbClr val="FF0000"/>
              </a:solidFill>
              <a:sym typeface="Wingdings 3"/>
            </a:endParaRPr>
          </a:p>
          <a:p>
            <a:pPr marL="285750" indent="-285750" algn="ctr">
              <a:buFont typeface="Wingdings 3"/>
              <a:buChar char="¢"/>
            </a:pPr>
            <a:r>
              <a:rPr lang="fr-FR" dirty="0"/>
              <a:t>désigne les petits filaments observés dans le noyau des cellules sous le terme de </a:t>
            </a:r>
            <a:r>
              <a:rPr lang="fr-FR" b="1" dirty="0">
                <a:solidFill>
                  <a:srgbClr val="FF0000"/>
                </a:solidFill>
              </a:rPr>
              <a:t>chromosomes</a:t>
            </a:r>
          </a:p>
          <a:p>
            <a:pPr marL="285750" indent="-285750" algn="ctr">
              <a:buFont typeface="Wingdings 3"/>
              <a:buChar char="¢"/>
            </a:pPr>
            <a:endParaRPr lang="fr-FR" b="1" dirty="0">
              <a:solidFill>
                <a:srgbClr val="FF0000"/>
              </a:solidFill>
            </a:endParaRPr>
          </a:p>
        </p:txBody>
      </p:sp>
      <p:sp>
        <p:nvSpPr>
          <p:cNvPr id="2" name="Rectangle 1"/>
          <p:cNvSpPr/>
          <p:nvPr/>
        </p:nvSpPr>
        <p:spPr>
          <a:xfrm>
            <a:off x="3986158" y="5302234"/>
            <a:ext cx="3609899" cy="338554"/>
          </a:xfrm>
          <a:prstGeom prst="rect">
            <a:avLst/>
          </a:prstGeom>
        </p:spPr>
        <p:txBody>
          <a:bodyPr wrap="none">
            <a:spAutoFit/>
          </a:bodyPr>
          <a:lstStyle/>
          <a:p>
            <a:r>
              <a:rPr lang="fr-FR" sz="1600" dirty="0"/>
              <a:t>(du grec </a:t>
            </a:r>
            <a:r>
              <a:rPr lang="fr-FR" sz="1600" i="1" dirty="0" err="1"/>
              <a:t>khroma</a:t>
            </a:r>
            <a:r>
              <a:rPr lang="fr-FR" sz="1600" dirty="0"/>
              <a:t>: couleur et </a:t>
            </a:r>
            <a:r>
              <a:rPr lang="fr-FR" sz="1600" i="1" dirty="0" err="1"/>
              <a:t>sôma</a:t>
            </a:r>
            <a:r>
              <a:rPr lang="fr-FR" sz="1600" dirty="0"/>
              <a:t>: corps)</a:t>
            </a:r>
          </a:p>
        </p:txBody>
      </p:sp>
      <p:pic>
        <p:nvPicPr>
          <p:cNvPr id="13" name="Image 12" descr="Capture d’écran"/>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4853314" y="3044475"/>
            <a:ext cx="1851924" cy="2332942"/>
          </a:xfrm>
          <a:prstGeom prst="rect">
            <a:avLst/>
          </a:prstGeom>
          <a:ln w="6350">
            <a:solidFill>
              <a:schemeClr val="tx1"/>
            </a:solidFill>
          </a:ln>
        </p:spPr>
      </p:pic>
      <p:cxnSp>
        <p:nvCxnSpPr>
          <p:cNvPr id="15" name="Connecteur droit avec flèche 14"/>
          <p:cNvCxnSpPr/>
          <p:nvPr/>
        </p:nvCxnSpPr>
        <p:spPr>
          <a:xfrm flipH="1">
            <a:off x="5967726" y="2852936"/>
            <a:ext cx="188450" cy="648072"/>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5645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p:cNvSpPr txBox="1"/>
          <p:nvPr/>
        </p:nvSpPr>
        <p:spPr>
          <a:xfrm>
            <a:off x="1331640" y="404664"/>
            <a:ext cx="6480720" cy="707886"/>
          </a:xfrm>
          <a:prstGeom prst="rect">
            <a:avLst/>
          </a:prstGeom>
          <a:noFill/>
        </p:spPr>
        <p:txBody>
          <a:bodyPr wrap="square" rtlCol="0">
            <a:spAutoFit/>
          </a:bodyPr>
          <a:lstStyle/>
          <a:p>
            <a:pPr algn="ctr"/>
            <a:r>
              <a:rPr lang="fr-FR" sz="2000" b="1" dirty="0" smtClean="0"/>
              <a:t>Les chromosomes ne sont pas des structures homogènes: </a:t>
            </a:r>
            <a:r>
              <a:rPr lang="fr-FR" sz="2000" b="1" dirty="0" smtClean="0">
                <a:solidFill>
                  <a:srgbClr val="FF0000"/>
                </a:solidFill>
              </a:rPr>
              <a:t>ils n’ont pas tous la même taille…</a:t>
            </a:r>
            <a:endParaRPr lang="fr-FR" sz="2000" b="1" dirty="0">
              <a:solidFill>
                <a:srgbClr val="FF0000"/>
              </a:solidFill>
            </a:endParaRPr>
          </a:p>
        </p:txBody>
      </p:sp>
      <p:grpSp>
        <p:nvGrpSpPr>
          <p:cNvPr id="26" name="Groupe 25"/>
          <p:cNvGrpSpPr/>
          <p:nvPr/>
        </p:nvGrpSpPr>
        <p:grpSpPr>
          <a:xfrm>
            <a:off x="291922" y="1268760"/>
            <a:ext cx="8809657" cy="5402254"/>
            <a:chOff x="341803" y="1653767"/>
            <a:chExt cx="8809657" cy="5402254"/>
          </a:xfrm>
        </p:grpSpPr>
        <p:pic>
          <p:nvPicPr>
            <p:cNvPr id="11" name="Image 10" descr="Capture d’écra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49462" y="5211197"/>
              <a:ext cx="1801555" cy="1844824"/>
            </a:xfrm>
            <a:prstGeom prst="rect">
              <a:avLst/>
            </a:prstGeom>
          </p:spPr>
        </p:pic>
        <p:pic>
          <p:nvPicPr>
            <p:cNvPr id="6" name="Image 5" descr="Capture d’écran"/>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41803" y="1702145"/>
              <a:ext cx="2748576" cy="3509052"/>
            </a:xfrm>
            <a:prstGeom prst="rect">
              <a:avLst/>
            </a:prstGeom>
          </p:spPr>
        </p:pic>
        <p:sp>
          <p:nvSpPr>
            <p:cNvPr id="7" name="ZoneTexte 6"/>
            <p:cNvSpPr txBox="1"/>
            <p:nvPr/>
          </p:nvSpPr>
          <p:spPr>
            <a:xfrm>
              <a:off x="369496" y="5175431"/>
              <a:ext cx="2693190" cy="615553"/>
            </a:xfrm>
            <a:prstGeom prst="rect">
              <a:avLst/>
            </a:prstGeom>
            <a:noFill/>
          </p:spPr>
          <p:txBody>
            <a:bodyPr wrap="square" rtlCol="0">
              <a:spAutoFit/>
            </a:bodyPr>
            <a:lstStyle/>
            <a:p>
              <a:r>
                <a:rPr lang="fr-FR" dirty="0" smtClean="0"/>
                <a:t>44 chromosomes du </a:t>
              </a:r>
              <a:r>
                <a:rPr lang="fr-FR" b="1" dirty="0" smtClean="0"/>
                <a:t>lapin</a:t>
              </a:r>
            </a:p>
            <a:p>
              <a:pPr algn="ctr"/>
              <a:r>
                <a:rPr lang="fr-FR" sz="1400" i="1" dirty="0" smtClean="0"/>
                <a:t>(</a:t>
              </a:r>
              <a:r>
                <a:rPr lang="fr-FR" sz="1600" i="1" dirty="0" err="1"/>
                <a:t>Oryctolagus</a:t>
              </a:r>
              <a:r>
                <a:rPr lang="fr-FR" sz="1600" i="1" dirty="0"/>
                <a:t> </a:t>
              </a:r>
              <a:r>
                <a:rPr lang="fr-FR" sz="1600" i="1" dirty="0" err="1" smtClean="0"/>
                <a:t>cuniculus</a:t>
              </a:r>
              <a:r>
                <a:rPr lang="fr-FR" sz="1400" i="1" dirty="0" smtClean="0"/>
                <a:t>)</a:t>
              </a:r>
              <a:endParaRPr lang="fr-FR" sz="1400" i="1" dirty="0"/>
            </a:p>
          </p:txBody>
        </p:sp>
        <p:pic>
          <p:nvPicPr>
            <p:cNvPr id="8" name="Image 7" descr="Capture d’écran"/>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128995" y="1653767"/>
              <a:ext cx="2772964" cy="3521664"/>
            </a:xfrm>
            <a:prstGeom prst="rect">
              <a:avLst/>
            </a:prstGeom>
          </p:spPr>
        </p:pic>
        <p:sp>
          <p:nvSpPr>
            <p:cNvPr id="12" name="Ellipse 11"/>
            <p:cNvSpPr/>
            <p:nvPr/>
          </p:nvSpPr>
          <p:spPr>
            <a:xfrm>
              <a:off x="1728706" y="3053423"/>
              <a:ext cx="475924" cy="3926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p:cNvSpPr/>
            <p:nvPr/>
          </p:nvSpPr>
          <p:spPr>
            <a:xfrm rot="3464034">
              <a:off x="1141298" y="4092184"/>
              <a:ext cx="475924" cy="3926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6" name="Connecteur droit avec flèche 15"/>
            <p:cNvCxnSpPr>
              <a:stCxn id="12" idx="6"/>
            </p:cNvCxnSpPr>
            <p:nvPr/>
          </p:nvCxnSpPr>
          <p:spPr>
            <a:xfrm flipV="1">
              <a:off x="2204630" y="2291880"/>
              <a:ext cx="4254498" cy="95788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a:stCxn id="14" idx="0"/>
            </p:cNvCxnSpPr>
            <p:nvPr/>
          </p:nvCxnSpPr>
          <p:spPr>
            <a:xfrm flipV="1">
              <a:off x="1545281" y="2316069"/>
              <a:ext cx="5142678" cy="186763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ZoneTexte 19"/>
            <p:cNvSpPr txBox="1"/>
            <p:nvPr/>
          </p:nvSpPr>
          <p:spPr>
            <a:xfrm>
              <a:off x="5879494" y="5310613"/>
              <a:ext cx="3271966" cy="677108"/>
            </a:xfrm>
            <a:prstGeom prst="rect">
              <a:avLst/>
            </a:prstGeom>
            <a:noFill/>
          </p:spPr>
          <p:txBody>
            <a:bodyPr wrap="square" rtlCol="0">
              <a:spAutoFit/>
            </a:bodyPr>
            <a:lstStyle/>
            <a:p>
              <a:pPr algn="ctr"/>
              <a:r>
                <a:rPr lang="fr-FR" sz="2000" b="1" dirty="0" smtClean="0">
                  <a:solidFill>
                    <a:srgbClr val="FF0000"/>
                  </a:solidFill>
                </a:rPr>
                <a:t>… et ils vont par paires</a:t>
              </a:r>
            </a:p>
            <a:p>
              <a:pPr algn="ctr"/>
              <a:r>
                <a:rPr lang="fr-FR" dirty="0" smtClean="0"/>
                <a:t>22 paires de chromosomes</a:t>
              </a:r>
            </a:p>
          </p:txBody>
        </p:sp>
      </p:grpSp>
      <p:sp>
        <p:nvSpPr>
          <p:cNvPr id="21" name="Ellipse 20"/>
          <p:cNvSpPr/>
          <p:nvPr/>
        </p:nvSpPr>
        <p:spPr>
          <a:xfrm>
            <a:off x="7812360" y="2339091"/>
            <a:ext cx="215368" cy="457008"/>
          </a:xfrm>
          <a:prstGeom prst="ellipse">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p:cNvSpPr/>
          <p:nvPr/>
        </p:nvSpPr>
        <p:spPr>
          <a:xfrm>
            <a:off x="7922567" y="3866430"/>
            <a:ext cx="215368" cy="457008"/>
          </a:xfrm>
          <a:prstGeom prst="ellipse">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3" name="Picture 3"/>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500359" y="2864756"/>
            <a:ext cx="2144378" cy="1600035"/>
          </a:xfrm>
          <a:prstGeom prst="rect">
            <a:avLst/>
          </a:prstGeom>
          <a:ln>
            <a:solidFill>
              <a:schemeClr val="tx1"/>
            </a:solidFill>
          </a:ln>
          <a:effectLst/>
          <a:extLst>
            <a:ext uri="{909E8E84-426E-40DD-AFC4-6F175D3DCCD1}">
              <a14:hiddenFill xmlns:a14="http://schemas.microsoft.com/office/drawing/2010/main">
                <a:solidFill>
                  <a:schemeClr val="accent1"/>
                </a:solidFill>
              </a14:hiddenFill>
            </a:ext>
          </a:extLst>
        </p:spPr>
      </p:pic>
      <p:sp>
        <p:nvSpPr>
          <p:cNvPr id="2" name="ZoneTexte 1"/>
          <p:cNvSpPr txBox="1"/>
          <p:nvPr/>
        </p:nvSpPr>
        <p:spPr>
          <a:xfrm>
            <a:off x="6745516" y="5732664"/>
            <a:ext cx="1440160" cy="646331"/>
          </a:xfrm>
          <a:prstGeom prst="rect">
            <a:avLst/>
          </a:prstGeom>
          <a:noFill/>
          <a:ln>
            <a:solidFill>
              <a:srgbClr val="FF0000"/>
            </a:solidFill>
          </a:ln>
        </p:spPr>
        <p:txBody>
          <a:bodyPr wrap="square" rtlCol="0">
            <a:spAutoFit/>
          </a:bodyPr>
          <a:lstStyle/>
          <a:p>
            <a:pPr algn="ctr"/>
            <a:r>
              <a:rPr lang="fr-FR" b="1" dirty="0" smtClean="0">
                <a:solidFill>
                  <a:srgbClr val="FF0000"/>
                </a:solidFill>
              </a:rPr>
              <a:t>CARYOTYPE</a:t>
            </a:r>
          </a:p>
          <a:p>
            <a:pPr algn="ctr"/>
            <a:r>
              <a:rPr lang="fr-FR" b="1" dirty="0">
                <a:solidFill>
                  <a:srgbClr val="FF0000"/>
                </a:solidFill>
              </a:rPr>
              <a:t>d</a:t>
            </a:r>
            <a:r>
              <a:rPr lang="fr-FR" b="1" dirty="0" smtClean="0">
                <a:solidFill>
                  <a:srgbClr val="FF0000"/>
                </a:solidFill>
              </a:rPr>
              <a:t>u lapin  </a:t>
            </a:r>
          </a:p>
        </p:txBody>
      </p:sp>
    </p:spTree>
    <p:extLst>
      <p:ext uri="{BB962C8B-B14F-4D97-AF65-F5344CB8AC3E}">
        <p14:creationId xmlns:p14="http://schemas.microsoft.com/office/powerpoint/2010/main" val="27766843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e 14"/>
          <p:cNvGrpSpPr/>
          <p:nvPr/>
        </p:nvGrpSpPr>
        <p:grpSpPr>
          <a:xfrm>
            <a:off x="384002" y="476672"/>
            <a:ext cx="8375997" cy="5893031"/>
            <a:chOff x="384002" y="384805"/>
            <a:chExt cx="8375997" cy="5893031"/>
          </a:xfrm>
        </p:grpSpPr>
        <p:grpSp>
          <p:nvGrpSpPr>
            <p:cNvPr id="11" name="Groupe 10"/>
            <p:cNvGrpSpPr/>
            <p:nvPr/>
          </p:nvGrpSpPr>
          <p:grpSpPr>
            <a:xfrm>
              <a:off x="384002" y="384805"/>
              <a:ext cx="8375997" cy="4688897"/>
              <a:chOff x="539552" y="537811"/>
              <a:chExt cx="8375997" cy="4688897"/>
            </a:xfrm>
          </p:grpSpPr>
          <p:grpSp>
            <p:nvGrpSpPr>
              <p:cNvPr id="8" name="Groupe 7"/>
              <p:cNvGrpSpPr/>
              <p:nvPr/>
            </p:nvGrpSpPr>
            <p:grpSpPr>
              <a:xfrm>
                <a:off x="539552" y="611380"/>
                <a:ext cx="8375997" cy="4615328"/>
                <a:chOff x="230686" y="948274"/>
                <a:chExt cx="8375997" cy="4615328"/>
              </a:xfrm>
            </p:grpSpPr>
            <p:grpSp>
              <p:nvGrpSpPr>
                <p:cNvPr id="5" name="Groupe 4"/>
                <p:cNvGrpSpPr/>
                <p:nvPr/>
              </p:nvGrpSpPr>
              <p:grpSpPr>
                <a:xfrm>
                  <a:off x="230686" y="948274"/>
                  <a:ext cx="4176464" cy="4245864"/>
                  <a:chOff x="429833" y="301709"/>
                  <a:chExt cx="4176464" cy="4245864"/>
                </a:xfrm>
              </p:grpSpPr>
              <p:pic>
                <p:nvPicPr>
                  <p:cNvPr id="3" name="Image 2" descr="Capture d’écran"/>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29833" y="301709"/>
                    <a:ext cx="4176464" cy="3630311"/>
                  </a:xfrm>
                  <a:prstGeom prst="rect">
                    <a:avLst/>
                  </a:prstGeom>
                  <a:ln>
                    <a:solidFill>
                      <a:schemeClr val="tx1"/>
                    </a:solidFill>
                  </a:ln>
                  <a:effectLst/>
                </p:spPr>
              </p:pic>
              <p:sp>
                <p:nvSpPr>
                  <p:cNvPr id="4" name="ZoneTexte 3"/>
                  <p:cNvSpPr txBox="1"/>
                  <p:nvPr/>
                </p:nvSpPr>
                <p:spPr>
                  <a:xfrm>
                    <a:off x="429833" y="3932020"/>
                    <a:ext cx="3708354" cy="615553"/>
                  </a:xfrm>
                  <a:prstGeom prst="rect">
                    <a:avLst/>
                  </a:prstGeom>
                  <a:noFill/>
                </p:spPr>
                <p:txBody>
                  <a:bodyPr wrap="square" rtlCol="0">
                    <a:spAutoFit/>
                  </a:bodyPr>
                  <a:lstStyle/>
                  <a:p>
                    <a:pPr algn="ctr"/>
                    <a:r>
                      <a:rPr lang="fr-FR" sz="1600" dirty="0" smtClean="0"/>
                      <a:t>42 chromosomes </a:t>
                    </a:r>
                    <a:r>
                      <a:rPr lang="fr-FR" sz="1600" dirty="0"/>
                      <a:t>du </a:t>
                    </a:r>
                    <a:r>
                      <a:rPr lang="fr-FR" sz="1600" b="1" dirty="0"/>
                      <a:t>Macaque</a:t>
                    </a:r>
                    <a:endParaRPr lang="fr-FR" sz="1600" dirty="0"/>
                  </a:p>
                  <a:p>
                    <a:pPr algn="ctr"/>
                    <a:r>
                      <a:rPr lang="fr-FR" dirty="0" smtClean="0"/>
                      <a:t> </a:t>
                    </a:r>
                    <a:r>
                      <a:rPr lang="fr-FR" sz="1600" dirty="0"/>
                      <a:t>(</a:t>
                    </a:r>
                    <a:r>
                      <a:rPr lang="fr-FR" sz="1600" i="1" dirty="0" err="1"/>
                      <a:t>Macaqua</a:t>
                    </a:r>
                    <a:r>
                      <a:rPr lang="fr-FR" sz="1600" i="1" dirty="0"/>
                      <a:t> </a:t>
                    </a:r>
                    <a:r>
                      <a:rPr lang="fr-FR" sz="1600" i="1" dirty="0" err="1"/>
                      <a:t>fascicularis</a:t>
                    </a:r>
                    <a:r>
                      <a:rPr lang="fr-FR" sz="1600" dirty="0" smtClean="0"/>
                      <a:t>)</a:t>
                    </a:r>
                  </a:p>
                </p:txBody>
              </p:sp>
            </p:grpSp>
            <p:pic>
              <p:nvPicPr>
                <p:cNvPr id="7" name="Image 6" descr="Capture d’écran"/>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colorTemperature colorTemp="72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430219" y="2037702"/>
                  <a:ext cx="4176464" cy="3525900"/>
                </a:xfrm>
                <a:prstGeom prst="rect">
                  <a:avLst/>
                </a:prstGeom>
                <a:ln>
                  <a:solidFill>
                    <a:schemeClr val="tx1"/>
                  </a:solidFill>
                </a:ln>
                <a:effectLst/>
              </p:spPr>
            </p:pic>
          </p:grpSp>
          <p:pic>
            <p:nvPicPr>
              <p:cNvPr id="13" name="Image 12"/>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964294" y="537811"/>
                <a:ext cx="1726045" cy="1151372"/>
              </a:xfrm>
              <a:prstGeom prst="rect">
                <a:avLst/>
              </a:prstGeom>
              <a:ln w="3175">
                <a:solidFill>
                  <a:schemeClr val="tx1"/>
                </a:solidFill>
              </a:ln>
            </p:spPr>
          </p:pic>
        </p:grpSp>
        <p:sp>
          <p:nvSpPr>
            <p:cNvPr id="9" name="ZoneTexte 8"/>
            <p:cNvSpPr txBox="1"/>
            <p:nvPr/>
          </p:nvSpPr>
          <p:spPr>
            <a:xfrm>
              <a:off x="1176090" y="5354506"/>
              <a:ext cx="6768752" cy="923330"/>
            </a:xfrm>
            <a:prstGeom prst="rect">
              <a:avLst/>
            </a:prstGeom>
            <a:noFill/>
          </p:spPr>
          <p:txBody>
            <a:bodyPr wrap="square" rtlCol="0">
              <a:spAutoFit/>
            </a:bodyPr>
            <a:lstStyle/>
            <a:p>
              <a:pPr algn="ctr"/>
              <a:r>
                <a:rPr lang="fr-FR" b="1" dirty="0" smtClean="0">
                  <a:solidFill>
                    <a:srgbClr val="FF0000"/>
                  </a:solidFill>
                </a:rPr>
                <a:t>La coloration des chromosomes n’est pas </a:t>
              </a:r>
              <a:r>
                <a:rPr lang="fr-FR" b="1" dirty="0" smtClean="0">
                  <a:solidFill>
                    <a:srgbClr val="FF0000"/>
                  </a:solidFill>
                </a:rPr>
                <a:t>homogène</a:t>
              </a:r>
              <a:endParaRPr lang="fr-FR" b="1" dirty="0" smtClean="0">
                <a:solidFill>
                  <a:srgbClr val="FF0000"/>
                </a:solidFill>
              </a:endParaRPr>
            </a:p>
            <a:p>
              <a:pPr algn="ctr"/>
              <a:r>
                <a:rPr lang="fr-FR" dirty="0" smtClean="0"/>
                <a:t>La coloration fait apparaître des bandes le long des chromosomes qui permet d’attribuer un profil à chaque paire</a:t>
              </a:r>
              <a:endParaRPr lang="fr-FR" dirty="0"/>
            </a:p>
          </p:txBody>
        </p:sp>
        <p:sp>
          <p:nvSpPr>
            <p:cNvPr id="10" name="Ellipse 9"/>
            <p:cNvSpPr/>
            <p:nvPr/>
          </p:nvSpPr>
          <p:spPr>
            <a:xfrm>
              <a:off x="4632474" y="4296002"/>
              <a:ext cx="576064" cy="547078"/>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p:cNvSpPr/>
            <p:nvPr/>
          </p:nvSpPr>
          <p:spPr>
            <a:xfrm>
              <a:off x="5292021" y="4300963"/>
              <a:ext cx="576064" cy="559502"/>
            </a:xfrm>
            <a:prstGeom prst="ellipse">
              <a:avLst/>
            </a:prstGeom>
            <a:noFill/>
            <a:ln>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Ellipse 28"/>
            <p:cNvSpPr/>
            <p:nvPr/>
          </p:nvSpPr>
          <p:spPr>
            <a:xfrm rot="2507314">
              <a:off x="2547326" y="2519569"/>
              <a:ext cx="518388" cy="423265"/>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Ellipse 29"/>
            <p:cNvSpPr/>
            <p:nvPr/>
          </p:nvSpPr>
          <p:spPr>
            <a:xfrm rot="18846835">
              <a:off x="2557101" y="3271636"/>
              <a:ext cx="518388" cy="412897"/>
            </a:xfrm>
            <a:prstGeom prst="ellipse">
              <a:avLst/>
            </a:prstGeom>
            <a:noFill/>
            <a:ln>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Ellipse 30"/>
            <p:cNvSpPr/>
            <p:nvPr/>
          </p:nvSpPr>
          <p:spPr>
            <a:xfrm rot="3682362">
              <a:off x="1766772" y="1151762"/>
              <a:ext cx="518388" cy="423265"/>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Ellipse 31"/>
            <p:cNvSpPr/>
            <p:nvPr/>
          </p:nvSpPr>
          <p:spPr>
            <a:xfrm>
              <a:off x="1331640" y="2524752"/>
              <a:ext cx="518388" cy="412897"/>
            </a:xfrm>
            <a:prstGeom prst="ellipse">
              <a:avLst/>
            </a:prstGeom>
            <a:noFill/>
            <a:ln>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6" name="ZoneTexte 35"/>
          <p:cNvSpPr txBox="1"/>
          <p:nvPr/>
        </p:nvSpPr>
        <p:spPr>
          <a:xfrm>
            <a:off x="7319839" y="5165569"/>
            <a:ext cx="1440160" cy="584775"/>
          </a:xfrm>
          <a:prstGeom prst="rect">
            <a:avLst/>
          </a:prstGeom>
          <a:noFill/>
          <a:ln>
            <a:solidFill>
              <a:srgbClr val="FF0000"/>
            </a:solidFill>
          </a:ln>
        </p:spPr>
        <p:txBody>
          <a:bodyPr wrap="square" rtlCol="0">
            <a:spAutoFit/>
          </a:bodyPr>
          <a:lstStyle/>
          <a:p>
            <a:pPr algn="ctr"/>
            <a:r>
              <a:rPr lang="fr-FR" sz="1600" b="1" dirty="0" smtClean="0">
                <a:solidFill>
                  <a:srgbClr val="FF0000"/>
                </a:solidFill>
              </a:rPr>
              <a:t>CARYOTYPE</a:t>
            </a:r>
          </a:p>
          <a:p>
            <a:pPr algn="ctr"/>
            <a:r>
              <a:rPr lang="fr-FR" sz="1600" b="1" dirty="0" smtClean="0">
                <a:solidFill>
                  <a:srgbClr val="FF0000"/>
                </a:solidFill>
              </a:rPr>
              <a:t>du Macaque</a:t>
            </a:r>
          </a:p>
        </p:txBody>
      </p:sp>
    </p:spTree>
    <p:extLst>
      <p:ext uri="{BB962C8B-B14F-4D97-AF65-F5344CB8AC3E}">
        <p14:creationId xmlns:p14="http://schemas.microsoft.com/office/powerpoint/2010/main" val="6444251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Capture d’écran"/>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351217" y="-23506"/>
            <a:ext cx="2792783" cy="3585795"/>
          </a:xfrm>
          <a:prstGeom prst="rect">
            <a:avLst/>
          </a:prstGeom>
          <a:ln>
            <a:noFill/>
          </a:ln>
          <a:effectLst>
            <a:softEdge rad="112500"/>
          </a:effectLst>
        </p:spPr>
      </p:pic>
      <p:grpSp>
        <p:nvGrpSpPr>
          <p:cNvPr id="12" name="Groupe 11"/>
          <p:cNvGrpSpPr/>
          <p:nvPr/>
        </p:nvGrpSpPr>
        <p:grpSpPr>
          <a:xfrm>
            <a:off x="827584" y="949745"/>
            <a:ext cx="5975525" cy="677732"/>
            <a:chOff x="1005122" y="530275"/>
            <a:chExt cx="5975525" cy="677732"/>
          </a:xfrm>
        </p:grpSpPr>
        <p:sp>
          <p:nvSpPr>
            <p:cNvPr id="3" name="ZoneTexte 2"/>
            <p:cNvSpPr txBox="1"/>
            <p:nvPr/>
          </p:nvSpPr>
          <p:spPr>
            <a:xfrm>
              <a:off x="1005122" y="530275"/>
              <a:ext cx="2932004" cy="646331"/>
            </a:xfrm>
            <a:prstGeom prst="rect">
              <a:avLst/>
            </a:prstGeom>
            <a:solidFill>
              <a:schemeClr val="bg1"/>
            </a:solidFill>
            <a:ln>
              <a:noFill/>
            </a:ln>
          </p:spPr>
          <p:txBody>
            <a:bodyPr wrap="square" rtlCol="0">
              <a:spAutoFit/>
            </a:bodyPr>
            <a:lstStyle/>
            <a:p>
              <a:pPr algn="ctr"/>
              <a:r>
                <a:rPr lang="fr-FR" dirty="0"/>
                <a:t>c</a:t>
              </a:r>
              <a:r>
                <a:rPr lang="fr-FR" dirty="0" smtClean="0"/>
                <a:t>ellule somatique</a:t>
              </a:r>
            </a:p>
            <a:p>
              <a:pPr algn="ctr"/>
              <a:r>
                <a:rPr lang="fr-FR" dirty="0" smtClean="0"/>
                <a:t>à </a:t>
              </a:r>
              <a:r>
                <a:rPr lang="fr-FR" b="1" dirty="0" smtClean="0">
                  <a:solidFill>
                    <a:srgbClr val="FF0000"/>
                  </a:solidFill>
                </a:rPr>
                <a:t>2n </a:t>
              </a:r>
              <a:r>
                <a:rPr lang="fr-FR" dirty="0" smtClean="0"/>
                <a:t>=</a:t>
              </a:r>
              <a:r>
                <a:rPr lang="fr-FR" b="1" dirty="0" smtClean="0">
                  <a:solidFill>
                    <a:srgbClr val="FF0000"/>
                  </a:solidFill>
                </a:rPr>
                <a:t>46 chromosomes</a:t>
              </a:r>
              <a:endParaRPr lang="fr-FR" b="1" dirty="0">
                <a:solidFill>
                  <a:srgbClr val="FF0000"/>
                </a:solidFill>
              </a:endParaRPr>
            </a:p>
          </p:txBody>
        </p:sp>
        <p:sp>
          <p:nvSpPr>
            <p:cNvPr id="4" name="ZoneTexte 3"/>
            <p:cNvSpPr txBox="1"/>
            <p:nvPr/>
          </p:nvSpPr>
          <p:spPr>
            <a:xfrm>
              <a:off x="4465076" y="561676"/>
              <a:ext cx="2515571" cy="646331"/>
            </a:xfrm>
            <a:prstGeom prst="rect">
              <a:avLst/>
            </a:prstGeom>
            <a:solidFill>
              <a:schemeClr val="bg1"/>
            </a:solidFill>
            <a:ln>
              <a:noFill/>
            </a:ln>
          </p:spPr>
          <p:txBody>
            <a:bodyPr wrap="square" rtlCol="0">
              <a:spAutoFit/>
            </a:bodyPr>
            <a:lstStyle/>
            <a:p>
              <a:pPr algn="ctr"/>
              <a:r>
                <a:rPr lang="fr-FR" dirty="0"/>
                <a:t>c</a:t>
              </a:r>
              <a:r>
                <a:rPr lang="fr-FR" dirty="0" smtClean="0"/>
                <a:t>ellule sexuelle</a:t>
              </a:r>
            </a:p>
            <a:p>
              <a:pPr algn="ctr"/>
              <a:r>
                <a:rPr lang="fr-FR" dirty="0" smtClean="0"/>
                <a:t>à </a:t>
              </a:r>
              <a:r>
                <a:rPr lang="fr-FR" b="1" dirty="0" smtClean="0">
                  <a:solidFill>
                    <a:srgbClr val="FF0000"/>
                  </a:solidFill>
                </a:rPr>
                <a:t>1n</a:t>
              </a:r>
              <a:r>
                <a:rPr lang="fr-FR" dirty="0" smtClean="0"/>
                <a:t> = </a:t>
              </a:r>
              <a:r>
                <a:rPr lang="fr-FR" b="1" dirty="0" smtClean="0">
                  <a:solidFill>
                    <a:srgbClr val="FF0000"/>
                  </a:solidFill>
                </a:rPr>
                <a:t>23 chromosomes</a:t>
              </a:r>
              <a:endParaRPr lang="fr-FR" b="1" dirty="0">
                <a:solidFill>
                  <a:srgbClr val="FF0000"/>
                </a:solidFill>
              </a:endParaRPr>
            </a:p>
          </p:txBody>
        </p:sp>
      </p:grpSp>
      <p:sp>
        <p:nvSpPr>
          <p:cNvPr id="13" name="ZoneTexte 12"/>
          <p:cNvSpPr txBox="1"/>
          <p:nvPr/>
        </p:nvSpPr>
        <p:spPr>
          <a:xfrm>
            <a:off x="2857468" y="332656"/>
            <a:ext cx="1980220" cy="615553"/>
          </a:xfrm>
          <a:prstGeom prst="rect">
            <a:avLst/>
          </a:prstGeom>
          <a:noFill/>
        </p:spPr>
        <p:txBody>
          <a:bodyPr wrap="square" rtlCol="0">
            <a:spAutoFit/>
          </a:bodyPr>
          <a:lstStyle/>
          <a:p>
            <a:pPr algn="ctr"/>
            <a:r>
              <a:rPr lang="fr-FR" b="1" dirty="0" smtClean="0"/>
              <a:t>Homme </a:t>
            </a:r>
          </a:p>
          <a:p>
            <a:pPr algn="ctr"/>
            <a:r>
              <a:rPr lang="fr-FR" sz="1600" i="1" dirty="0" smtClean="0"/>
              <a:t>(</a:t>
            </a:r>
            <a:r>
              <a:rPr lang="fr-FR" sz="1600" i="1" dirty="0"/>
              <a:t>H</a:t>
            </a:r>
            <a:r>
              <a:rPr lang="fr-FR" sz="1600" i="1" dirty="0" smtClean="0"/>
              <a:t>omo sapiens)</a:t>
            </a:r>
            <a:endParaRPr lang="fr-FR" sz="1600" i="1" dirty="0"/>
          </a:p>
        </p:txBody>
      </p:sp>
      <p:sp>
        <p:nvSpPr>
          <p:cNvPr id="14" name="ZoneTexte 13"/>
          <p:cNvSpPr txBox="1"/>
          <p:nvPr/>
        </p:nvSpPr>
        <p:spPr>
          <a:xfrm>
            <a:off x="679225" y="5220408"/>
            <a:ext cx="6336704" cy="707886"/>
          </a:xfrm>
          <a:prstGeom prst="rect">
            <a:avLst/>
          </a:prstGeom>
          <a:noFill/>
        </p:spPr>
        <p:txBody>
          <a:bodyPr wrap="square" rtlCol="0">
            <a:spAutoFit/>
          </a:bodyPr>
          <a:lstStyle/>
          <a:p>
            <a:pPr algn="ctr"/>
            <a:r>
              <a:rPr lang="fr-FR" sz="2000" b="1" dirty="0"/>
              <a:t>Au moment de la méiose, lors de la gamétogenèse, les </a:t>
            </a:r>
            <a:r>
              <a:rPr lang="fr-FR" sz="2000" b="1" dirty="0">
                <a:solidFill>
                  <a:srgbClr val="FF0000"/>
                </a:solidFill>
              </a:rPr>
              <a:t>deux exemplaires d’une paire se disjoignent</a:t>
            </a:r>
            <a:r>
              <a:rPr lang="fr-FR" sz="2000" b="1" dirty="0"/>
              <a:t>.</a:t>
            </a:r>
            <a:endParaRPr lang="fr-FR" sz="2000" dirty="0"/>
          </a:p>
        </p:txBody>
      </p:sp>
      <p:sp>
        <p:nvSpPr>
          <p:cNvPr id="15" name="Rectangle à coins arrondis 14"/>
          <p:cNvSpPr/>
          <p:nvPr/>
        </p:nvSpPr>
        <p:spPr>
          <a:xfrm>
            <a:off x="6300192" y="4645387"/>
            <a:ext cx="288032" cy="28803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descr="Capture d’écra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307" y="1630993"/>
            <a:ext cx="6770541" cy="3404254"/>
          </a:xfrm>
          <a:prstGeom prst="rect">
            <a:avLst/>
          </a:prstGeom>
        </p:spPr>
      </p:pic>
      <p:sp>
        <p:nvSpPr>
          <p:cNvPr id="10" name="ZoneTexte 9"/>
          <p:cNvSpPr txBox="1"/>
          <p:nvPr/>
        </p:nvSpPr>
        <p:spPr>
          <a:xfrm>
            <a:off x="7232848" y="3652436"/>
            <a:ext cx="1440160" cy="646331"/>
          </a:xfrm>
          <a:prstGeom prst="rect">
            <a:avLst/>
          </a:prstGeom>
          <a:noFill/>
          <a:ln>
            <a:solidFill>
              <a:srgbClr val="FF0000"/>
            </a:solidFill>
          </a:ln>
        </p:spPr>
        <p:txBody>
          <a:bodyPr wrap="square" rtlCol="0">
            <a:spAutoFit/>
          </a:bodyPr>
          <a:lstStyle/>
          <a:p>
            <a:pPr algn="ctr"/>
            <a:r>
              <a:rPr lang="fr-FR" b="1" dirty="0" smtClean="0">
                <a:solidFill>
                  <a:srgbClr val="FF0000"/>
                </a:solidFill>
              </a:rPr>
              <a:t>CARYOTYPE</a:t>
            </a:r>
          </a:p>
          <a:p>
            <a:pPr algn="ctr"/>
            <a:r>
              <a:rPr lang="fr-FR" b="1" dirty="0" smtClean="0">
                <a:solidFill>
                  <a:srgbClr val="FF0000"/>
                </a:solidFill>
              </a:rPr>
              <a:t>humain  </a:t>
            </a:r>
          </a:p>
        </p:txBody>
      </p:sp>
    </p:spTree>
    <p:extLst>
      <p:ext uri="{BB962C8B-B14F-4D97-AF65-F5344CB8AC3E}">
        <p14:creationId xmlns:p14="http://schemas.microsoft.com/office/powerpoint/2010/main" val="35090399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p:cNvSpPr txBox="1"/>
          <p:nvPr/>
        </p:nvSpPr>
        <p:spPr>
          <a:xfrm>
            <a:off x="215516" y="1309985"/>
            <a:ext cx="8712968" cy="3847207"/>
          </a:xfrm>
          <a:prstGeom prst="rect">
            <a:avLst/>
          </a:prstGeom>
          <a:noFill/>
        </p:spPr>
        <p:txBody>
          <a:bodyPr wrap="square" rtlCol="0">
            <a:spAutoFit/>
          </a:bodyPr>
          <a:lstStyle/>
          <a:p>
            <a:pPr algn="ctr"/>
            <a:r>
              <a:rPr lang="fr-FR" sz="4400" b="1" dirty="0"/>
              <a:t>Génétique = </a:t>
            </a:r>
            <a:r>
              <a:rPr lang="fr-FR" sz="4400" b="1" dirty="0">
                <a:solidFill>
                  <a:srgbClr val="FF0000"/>
                </a:solidFill>
              </a:rPr>
              <a:t>science de l’hérédité</a:t>
            </a:r>
          </a:p>
          <a:p>
            <a:pPr algn="ctr"/>
            <a:r>
              <a:rPr lang="fr-FR" sz="8000" b="1" dirty="0">
                <a:solidFill>
                  <a:srgbClr val="FF0000"/>
                </a:solidFill>
              </a:rPr>
              <a:t>=</a:t>
            </a:r>
            <a:endParaRPr lang="fr-FR" sz="9600" b="1" dirty="0">
              <a:solidFill>
                <a:srgbClr val="FF0000"/>
              </a:solidFill>
            </a:endParaRPr>
          </a:p>
          <a:p>
            <a:pPr algn="ctr"/>
            <a:r>
              <a:rPr lang="fr-FR" sz="4000" b="1" dirty="0"/>
              <a:t>Étude de la transmission des </a:t>
            </a:r>
          </a:p>
          <a:p>
            <a:pPr algn="ctr"/>
            <a:r>
              <a:rPr lang="fr-FR" sz="4000" b="1" dirty="0">
                <a:solidFill>
                  <a:srgbClr val="FF0000"/>
                </a:solidFill>
              </a:rPr>
              <a:t>caractères héréditaires </a:t>
            </a:r>
          </a:p>
          <a:p>
            <a:pPr algn="ctr"/>
            <a:r>
              <a:rPr lang="fr-FR" sz="4000" b="1" dirty="0"/>
              <a:t>au fil des générations</a:t>
            </a:r>
            <a:endParaRPr lang="fr-FR" sz="4000" b="1" dirty="0">
              <a:solidFill>
                <a:srgbClr val="FF0000"/>
              </a:solidFill>
            </a:endParaRPr>
          </a:p>
        </p:txBody>
      </p:sp>
    </p:spTree>
    <p:extLst>
      <p:ext uri="{BB962C8B-B14F-4D97-AF65-F5344CB8AC3E}">
        <p14:creationId xmlns:p14="http://schemas.microsoft.com/office/powerpoint/2010/main" val="35359571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61764" y="1052736"/>
            <a:ext cx="8820472" cy="3847207"/>
          </a:xfrm>
          <a:prstGeom prst="rect">
            <a:avLst/>
          </a:prstGeom>
          <a:noFill/>
        </p:spPr>
        <p:txBody>
          <a:bodyPr wrap="square" rtlCol="0">
            <a:spAutoFit/>
          </a:bodyPr>
          <a:lstStyle/>
          <a:p>
            <a:pPr algn="ctr"/>
            <a:r>
              <a:rPr lang="fr-FR" sz="3600" b="1" dirty="0" smtClean="0">
                <a:solidFill>
                  <a:srgbClr val="FF0000"/>
                </a:solidFill>
              </a:rPr>
              <a:t>Chaque chromosome est présent</a:t>
            </a:r>
          </a:p>
          <a:p>
            <a:pPr algn="ctr"/>
            <a:r>
              <a:rPr lang="fr-FR" sz="3600" b="1" dirty="0" smtClean="0">
                <a:solidFill>
                  <a:srgbClr val="FF0000"/>
                </a:solidFill>
              </a:rPr>
              <a:t> en deux exemplaires.</a:t>
            </a:r>
          </a:p>
          <a:p>
            <a:endParaRPr lang="fr-FR" sz="2800" dirty="0"/>
          </a:p>
          <a:p>
            <a:pPr algn="ctr"/>
            <a:r>
              <a:rPr lang="fr-FR" sz="3600" b="1" dirty="0" smtClean="0"/>
              <a:t>Au moment de la méiose, les </a:t>
            </a:r>
            <a:r>
              <a:rPr lang="fr-FR" sz="3600" b="1" dirty="0" smtClean="0">
                <a:solidFill>
                  <a:srgbClr val="FF0000"/>
                </a:solidFill>
              </a:rPr>
              <a:t>deux exemplaires d’une paire se disjoignent</a:t>
            </a:r>
            <a:r>
              <a:rPr lang="fr-FR" sz="3600" b="1" dirty="0" smtClean="0"/>
              <a:t>. Chaque </a:t>
            </a:r>
            <a:r>
              <a:rPr lang="fr-FR" sz="3600" b="1" dirty="0" smtClean="0">
                <a:solidFill>
                  <a:srgbClr val="FF0000"/>
                </a:solidFill>
              </a:rPr>
              <a:t>gamète</a:t>
            </a:r>
            <a:r>
              <a:rPr lang="fr-FR" sz="3600" b="1" dirty="0" smtClean="0"/>
              <a:t> ne contient </a:t>
            </a:r>
            <a:r>
              <a:rPr lang="fr-FR" sz="3600" b="1" dirty="0" smtClean="0">
                <a:solidFill>
                  <a:srgbClr val="FF0000"/>
                </a:solidFill>
              </a:rPr>
              <a:t>qu’un seul exemplaire</a:t>
            </a:r>
            <a:r>
              <a:rPr lang="fr-FR" sz="3600" b="1" dirty="0" smtClean="0"/>
              <a:t> de chaque paire.</a:t>
            </a:r>
            <a:endParaRPr lang="fr-FR" sz="3600" b="1" dirty="0"/>
          </a:p>
        </p:txBody>
      </p:sp>
    </p:spTree>
    <p:extLst>
      <p:ext uri="{BB962C8B-B14F-4D97-AF65-F5344CB8AC3E}">
        <p14:creationId xmlns:p14="http://schemas.microsoft.com/office/powerpoint/2010/main" val="251085524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47564" y="2828836"/>
            <a:ext cx="7848872" cy="461665"/>
          </a:xfrm>
          <a:prstGeom prst="rect">
            <a:avLst/>
          </a:prstGeom>
          <a:noFill/>
          <a:ln w="3175">
            <a:noFill/>
          </a:ln>
        </p:spPr>
        <p:txBody>
          <a:bodyPr wrap="square" rtlCol="0">
            <a:spAutoFit/>
          </a:bodyPr>
          <a:lstStyle/>
          <a:p>
            <a:pPr algn="ctr"/>
            <a:r>
              <a:rPr lang="fr-FR" sz="2400" b="1" dirty="0" smtClean="0">
                <a:solidFill>
                  <a:srgbClr val="FF0000"/>
                </a:solidFill>
              </a:rPr>
              <a:t>5.2 </a:t>
            </a:r>
            <a:r>
              <a:rPr lang="fr-FR" sz="2400" b="1" dirty="0">
                <a:solidFill>
                  <a:srgbClr val="FF0000"/>
                </a:solidFill>
              </a:rPr>
              <a:t>La théorie chromosomique de l’hérédité</a:t>
            </a:r>
          </a:p>
        </p:txBody>
      </p:sp>
    </p:spTree>
    <p:extLst>
      <p:ext uri="{BB962C8B-B14F-4D97-AF65-F5344CB8AC3E}">
        <p14:creationId xmlns:p14="http://schemas.microsoft.com/office/powerpoint/2010/main" val="20157398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791580" y="1555626"/>
            <a:ext cx="7560840" cy="3077766"/>
          </a:xfrm>
          <a:prstGeom prst="rect">
            <a:avLst/>
          </a:prstGeom>
          <a:noFill/>
        </p:spPr>
        <p:txBody>
          <a:bodyPr wrap="square" rtlCol="0">
            <a:spAutoFit/>
          </a:bodyPr>
          <a:lstStyle/>
          <a:p>
            <a:pPr algn="just"/>
            <a:endParaRPr lang="fr-FR" sz="1400" b="1" dirty="0"/>
          </a:p>
          <a:p>
            <a:pPr algn="just"/>
            <a:r>
              <a:rPr lang="fr-FR" sz="2000" dirty="0"/>
              <a:t>	Au début du XXème siècle, de nombreux chercheurs (Hugo de </a:t>
            </a:r>
            <a:r>
              <a:rPr lang="fr-FR" sz="2000" dirty="0" err="1"/>
              <a:t>Vries</a:t>
            </a:r>
            <a:r>
              <a:rPr lang="fr-FR" sz="2000" dirty="0"/>
              <a:t>, Carl Erich </a:t>
            </a:r>
            <a:r>
              <a:rPr lang="fr-FR" sz="2000" dirty="0" err="1"/>
              <a:t>Correns</a:t>
            </a:r>
            <a:r>
              <a:rPr lang="fr-FR" sz="2000" dirty="0"/>
              <a:t>, Erich </a:t>
            </a:r>
            <a:r>
              <a:rPr lang="fr-FR" sz="2000" dirty="0" err="1"/>
              <a:t>von</a:t>
            </a:r>
            <a:r>
              <a:rPr lang="fr-FR" sz="2000" dirty="0"/>
              <a:t> </a:t>
            </a:r>
            <a:r>
              <a:rPr lang="fr-FR" sz="2000" dirty="0" err="1"/>
              <a:t>Tschermak</a:t>
            </a:r>
            <a:r>
              <a:rPr lang="fr-FR" sz="2000" dirty="0"/>
              <a:t>, Lucien Cuénot, William Ernest Castle, …) redécouvrent les travaux de Mendel. Ils répètent les expériences des petit pois, et observent que les règles de Mendel fonctionnent également pour d’autres végétaux et chez les animaux. </a:t>
            </a:r>
            <a:r>
              <a:rPr lang="fr-FR" sz="2000" b="1" dirty="0">
                <a:solidFill>
                  <a:srgbClr val="FF0000"/>
                </a:solidFill>
              </a:rPr>
              <a:t>Ces lois sont en partie universelles.</a:t>
            </a:r>
          </a:p>
          <a:p>
            <a:pPr algn="just"/>
            <a:endParaRPr lang="fr-FR" sz="2000" dirty="0"/>
          </a:p>
          <a:p>
            <a:pPr algn="just"/>
            <a:endParaRPr lang="fr-FR" sz="2000" dirty="0"/>
          </a:p>
          <a:p>
            <a:pPr algn="just"/>
            <a:endParaRPr lang="fr-FR" sz="2000" dirty="0"/>
          </a:p>
        </p:txBody>
      </p:sp>
    </p:spTree>
    <p:extLst>
      <p:ext uri="{BB962C8B-B14F-4D97-AF65-F5344CB8AC3E}">
        <p14:creationId xmlns:p14="http://schemas.microsoft.com/office/powerpoint/2010/main" val="1805817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e 17"/>
          <p:cNvGrpSpPr/>
          <p:nvPr/>
        </p:nvGrpSpPr>
        <p:grpSpPr>
          <a:xfrm>
            <a:off x="872989" y="548680"/>
            <a:ext cx="7398022" cy="5888973"/>
            <a:chOff x="918394" y="896233"/>
            <a:chExt cx="7398022" cy="5888973"/>
          </a:xfrm>
        </p:grpSpPr>
        <p:pic>
          <p:nvPicPr>
            <p:cNvPr id="17" name="Image 16"/>
            <p:cNvPicPr>
              <a:picLocks noChangeAspect="1"/>
            </p:cNvPicPr>
            <p:nvPr/>
          </p:nvPicPr>
          <p:blipFill>
            <a:blip r:embed="rId2"/>
            <a:stretch>
              <a:fillRect/>
            </a:stretch>
          </p:blipFill>
          <p:spPr>
            <a:xfrm>
              <a:off x="5449395" y="5474452"/>
              <a:ext cx="1018120" cy="1310754"/>
            </a:xfrm>
            <a:prstGeom prst="rect">
              <a:avLst/>
            </a:prstGeom>
          </p:spPr>
        </p:pic>
        <p:sp>
          <p:nvSpPr>
            <p:cNvPr id="2" name="ZoneTexte 1"/>
            <p:cNvSpPr txBox="1"/>
            <p:nvPr/>
          </p:nvSpPr>
          <p:spPr>
            <a:xfrm>
              <a:off x="918394" y="896233"/>
              <a:ext cx="7398022" cy="1092607"/>
            </a:xfrm>
            <a:prstGeom prst="rect">
              <a:avLst/>
            </a:prstGeom>
            <a:noFill/>
          </p:spPr>
          <p:txBody>
            <a:bodyPr wrap="square" rtlCol="0">
              <a:spAutoFit/>
            </a:bodyPr>
            <a:lstStyle/>
            <a:p>
              <a:pPr algn="ctr">
                <a:lnSpc>
                  <a:spcPts val="2600"/>
                </a:lnSpc>
              </a:pPr>
              <a:r>
                <a:rPr lang="fr-FR" sz="2000" dirty="0"/>
                <a:t>En 1902, le comportement des </a:t>
              </a:r>
              <a:r>
                <a:rPr lang="fr-FR" sz="2000" dirty="0">
                  <a:solidFill>
                    <a:srgbClr val="FF0000"/>
                  </a:solidFill>
                </a:rPr>
                <a:t>chromosomes</a:t>
              </a:r>
              <a:r>
                <a:rPr lang="fr-FR" sz="2000" dirty="0"/>
                <a:t> au cours de la </a:t>
              </a:r>
              <a:r>
                <a:rPr lang="fr-FR" sz="2000" dirty="0" err="1"/>
                <a:t>méïose</a:t>
              </a:r>
              <a:r>
                <a:rPr lang="fr-FR" sz="2000" dirty="0"/>
                <a:t> est mis en parallèle avec celui des </a:t>
              </a:r>
              <a:r>
                <a:rPr lang="fr-FR" sz="2000" dirty="0">
                  <a:solidFill>
                    <a:srgbClr val="FF0000"/>
                  </a:solidFill>
                </a:rPr>
                <a:t>facteurs particulaires</a:t>
              </a:r>
              <a:r>
                <a:rPr lang="fr-FR" sz="2000" dirty="0"/>
                <a:t> de Mendel, indépendamment par T. BOVERI et W. SUTTON.</a:t>
              </a:r>
            </a:p>
          </p:txBody>
        </p:sp>
        <p:grpSp>
          <p:nvGrpSpPr>
            <p:cNvPr id="16" name="Groupe 15"/>
            <p:cNvGrpSpPr/>
            <p:nvPr/>
          </p:nvGrpSpPr>
          <p:grpSpPr>
            <a:xfrm>
              <a:off x="1282743" y="2708920"/>
              <a:ext cx="6794898" cy="3728686"/>
              <a:chOff x="1425966" y="2708920"/>
              <a:chExt cx="6794898" cy="3728686"/>
            </a:xfrm>
          </p:grpSpPr>
          <p:grpSp>
            <p:nvGrpSpPr>
              <p:cNvPr id="7" name="Groupe 6"/>
              <p:cNvGrpSpPr/>
              <p:nvPr/>
            </p:nvGrpSpPr>
            <p:grpSpPr>
              <a:xfrm>
                <a:off x="1425966" y="2730828"/>
                <a:ext cx="1678478" cy="2786404"/>
                <a:chOff x="422829" y="1690875"/>
                <a:chExt cx="1811970" cy="3123390"/>
              </a:xfrm>
            </p:grpSpPr>
            <p:pic>
              <p:nvPicPr>
                <p:cNvPr id="8" name="Picture 1" descr="C:\Documents and Settings\ncris\Bureau\Gregor Mendel_as932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829" y="1690875"/>
                  <a:ext cx="1811970" cy="246366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9" name="ZoneTexte 1"/>
                <p:cNvSpPr txBox="1">
                  <a:spLocks noChangeArrowheads="1"/>
                </p:cNvSpPr>
                <p:nvPr/>
              </p:nvSpPr>
              <p:spPr bwMode="auto">
                <a:xfrm>
                  <a:off x="422829" y="4227767"/>
                  <a:ext cx="1811970" cy="586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fr-FR" sz="1400" b="1" dirty="0"/>
                    <a:t>Gregor MENDEL</a:t>
                  </a:r>
                </a:p>
                <a:p>
                  <a:pPr algn="ctr"/>
                  <a:r>
                    <a:rPr lang="fr-FR" sz="1400" b="1" dirty="0">
                      <a:solidFill>
                        <a:srgbClr val="FF0000"/>
                      </a:solidFill>
                    </a:rPr>
                    <a:t>1866</a:t>
                  </a:r>
                </a:p>
              </p:txBody>
            </p:sp>
          </p:grpSp>
          <p:grpSp>
            <p:nvGrpSpPr>
              <p:cNvPr id="14" name="Groupe 13"/>
              <p:cNvGrpSpPr/>
              <p:nvPr/>
            </p:nvGrpSpPr>
            <p:grpSpPr>
              <a:xfrm>
                <a:off x="4499199" y="2708920"/>
                <a:ext cx="3641818" cy="2666812"/>
                <a:chOff x="4499199" y="2708920"/>
                <a:chExt cx="3641818" cy="2666812"/>
              </a:xfrm>
            </p:grpSpPr>
            <p:grpSp>
              <p:nvGrpSpPr>
                <p:cNvPr id="11" name="Groupe 10"/>
                <p:cNvGrpSpPr/>
                <p:nvPr/>
              </p:nvGrpSpPr>
              <p:grpSpPr>
                <a:xfrm>
                  <a:off x="4499199" y="2708920"/>
                  <a:ext cx="1713899" cy="2666812"/>
                  <a:chOff x="3836893" y="2780928"/>
                  <a:chExt cx="1713899" cy="2666812"/>
                </a:xfrm>
              </p:grpSpPr>
              <p:sp>
                <p:nvSpPr>
                  <p:cNvPr id="4" name="ZoneTexte 3"/>
                  <p:cNvSpPr txBox="1">
                    <a:spLocks noChangeArrowheads="1"/>
                  </p:cNvSpPr>
                  <p:nvPr/>
                </p:nvSpPr>
                <p:spPr bwMode="auto">
                  <a:xfrm>
                    <a:off x="3836893" y="4893742"/>
                    <a:ext cx="1713899" cy="55399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fr-FR" sz="1400" b="1" dirty="0"/>
                      <a:t>Théodore </a:t>
                    </a:r>
                    <a:r>
                      <a:rPr lang="fr-FR" sz="1600" b="1" dirty="0"/>
                      <a:t>BOVERI</a:t>
                    </a:r>
                    <a:endParaRPr lang="fr-FR" sz="1400" b="1" dirty="0"/>
                  </a:p>
                  <a:p>
                    <a:pPr algn="ctr" eaLnBrk="1" hangingPunct="1"/>
                    <a:endParaRPr lang="fr-FR" sz="1400" b="1" dirty="0"/>
                  </a:p>
                </p:txBody>
              </p:sp>
              <p:pic>
                <p:nvPicPr>
                  <p:cNvPr id="6" name="Picture 5"/>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836893" y="2780928"/>
                    <a:ext cx="1713899" cy="204545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2" name="Groupe 11"/>
                <p:cNvGrpSpPr/>
                <p:nvPr/>
              </p:nvGrpSpPr>
              <p:grpSpPr>
                <a:xfrm>
                  <a:off x="6628849" y="2708920"/>
                  <a:ext cx="1512168" cy="2450777"/>
                  <a:chOff x="6758487" y="2780928"/>
                  <a:chExt cx="1512168" cy="2450777"/>
                </a:xfrm>
              </p:grpSpPr>
              <p:pic>
                <p:nvPicPr>
                  <p:cNvPr id="5" name="Picture 2"/>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789077" y="2780928"/>
                    <a:ext cx="1460986" cy="204545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ZoneTexte 9"/>
                  <p:cNvSpPr txBox="1"/>
                  <p:nvPr/>
                </p:nvSpPr>
                <p:spPr>
                  <a:xfrm>
                    <a:off x="6758487" y="4893151"/>
                    <a:ext cx="1512168" cy="338554"/>
                  </a:xfrm>
                  <a:prstGeom prst="rect">
                    <a:avLst/>
                  </a:prstGeom>
                  <a:noFill/>
                </p:spPr>
                <p:txBody>
                  <a:bodyPr wrap="square" rtlCol="0">
                    <a:spAutoFit/>
                  </a:bodyPr>
                  <a:lstStyle/>
                  <a:p>
                    <a:pPr algn="ctr"/>
                    <a:r>
                      <a:rPr lang="fr-FR" sz="1600" b="1" dirty="0"/>
                      <a:t>Walter SUTTON</a:t>
                    </a:r>
                  </a:p>
                </p:txBody>
              </p:sp>
            </p:grpSp>
          </p:grpSp>
          <p:sp>
            <p:nvSpPr>
              <p:cNvPr id="13" name="Accolade ouvrante 12"/>
              <p:cNvSpPr/>
              <p:nvPr/>
            </p:nvSpPr>
            <p:spPr>
              <a:xfrm rot="16200000">
                <a:off x="6124643" y="3466709"/>
                <a:ext cx="398770" cy="3793673"/>
              </a:xfrm>
              <a:prstGeom prst="leftBrace">
                <a:avLst>
                  <a:gd name="adj1" fmla="val 50884"/>
                  <a:gd name="adj2" fmla="val 50248"/>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5" name="ZoneTexte 14"/>
              <p:cNvSpPr txBox="1"/>
              <p:nvPr/>
            </p:nvSpPr>
            <p:spPr>
              <a:xfrm>
                <a:off x="6263395" y="6129829"/>
                <a:ext cx="792088" cy="307777"/>
              </a:xfrm>
              <a:prstGeom prst="rect">
                <a:avLst/>
              </a:prstGeom>
              <a:noFill/>
            </p:spPr>
            <p:txBody>
              <a:bodyPr wrap="square" rtlCol="0">
                <a:spAutoFit/>
              </a:bodyPr>
              <a:lstStyle/>
              <a:p>
                <a:pPr algn="ctr"/>
                <a:r>
                  <a:rPr lang="fr-FR" sz="1400" b="1" dirty="0">
                    <a:solidFill>
                      <a:srgbClr val="FF0000"/>
                    </a:solidFill>
                  </a:rPr>
                  <a:t>1902</a:t>
                </a:r>
              </a:p>
            </p:txBody>
          </p:sp>
        </p:grpSp>
      </p:grpSp>
    </p:spTree>
    <p:extLst>
      <p:ext uri="{BB962C8B-B14F-4D97-AF65-F5344CB8AC3E}">
        <p14:creationId xmlns:p14="http://schemas.microsoft.com/office/powerpoint/2010/main" val="7610738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e 33"/>
          <p:cNvGrpSpPr/>
          <p:nvPr/>
        </p:nvGrpSpPr>
        <p:grpSpPr>
          <a:xfrm>
            <a:off x="693064" y="188640"/>
            <a:ext cx="7757873" cy="6394033"/>
            <a:chOff x="693064" y="188640"/>
            <a:chExt cx="7757873" cy="6394033"/>
          </a:xfrm>
        </p:grpSpPr>
        <p:sp>
          <p:nvSpPr>
            <p:cNvPr id="72" name="ZoneTexte 71"/>
            <p:cNvSpPr txBox="1"/>
            <p:nvPr/>
          </p:nvSpPr>
          <p:spPr>
            <a:xfrm>
              <a:off x="5111680" y="4854646"/>
              <a:ext cx="535390" cy="352922"/>
            </a:xfrm>
            <a:prstGeom prst="rect">
              <a:avLst/>
            </a:prstGeom>
            <a:noFill/>
          </p:spPr>
          <p:txBody>
            <a:bodyPr wrap="square" rtlCol="0">
              <a:spAutoFit/>
            </a:bodyPr>
            <a:lstStyle/>
            <a:p>
              <a:endParaRPr lang="fr-FR" dirty="0"/>
            </a:p>
          </p:txBody>
        </p:sp>
        <p:sp>
          <p:nvSpPr>
            <p:cNvPr id="44" name="ZoneTexte 43"/>
            <p:cNvSpPr txBox="1"/>
            <p:nvPr/>
          </p:nvSpPr>
          <p:spPr>
            <a:xfrm>
              <a:off x="1538658" y="6182563"/>
              <a:ext cx="6347494" cy="400110"/>
            </a:xfrm>
            <a:prstGeom prst="rect">
              <a:avLst/>
            </a:prstGeom>
            <a:noFill/>
          </p:spPr>
          <p:txBody>
            <a:bodyPr wrap="square" rtlCol="0">
              <a:spAutoFit/>
            </a:bodyPr>
            <a:lstStyle/>
            <a:p>
              <a:pPr algn="ctr"/>
              <a:r>
                <a:rPr lang="fr-FR" sz="2000" dirty="0">
                  <a:sym typeface="Wingdings" pitchFamily="2" charset="2"/>
                </a:rPr>
                <a:t>… naissance de  </a:t>
              </a:r>
              <a:r>
                <a:rPr lang="fr-FR" sz="2000" b="1" dirty="0">
                  <a:solidFill>
                    <a:srgbClr val="FF0000"/>
                  </a:solidFill>
                  <a:sym typeface="Wingdings" pitchFamily="2" charset="2"/>
                </a:rPr>
                <a:t>la théorie chromosomique de l’hérédité</a:t>
              </a:r>
              <a:r>
                <a:rPr lang="fr-FR" sz="2000" dirty="0">
                  <a:sym typeface="Wingdings" pitchFamily="2" charset="2"/>
                </a:rPr>
                <a:t>…</a:t>
              </a:r>
              <a:endParaRPr lang="fr-FR" sz="2000" dirty="0"/>
            </a:p>
          </p:txBody>
        </p:sp>
        <p:sp>
          <p:nvSpPr>
            <p:cNvPr id="69" name="ZoneTexte 68"/>
            <p:cNvSpPr txBox="1"/>
            <p:nvPr/>
          </p:nvSpPr>
          <p:spPr>
            <a:xfrm>
              <a:off x="2061216" y="5065613"/>
              <a:ext cx="1752663" cy="369332"/>
            </a:xfrm>
            <a:prstGeom prst="rect">
              <a:avLst/>
            </a:prstGeom>
            <a:solidFill>
              <a:schemeClr val="bg1"/>
            </a:solidFill>
            <a:ln>
              <a:solidFill>
                <a:schemeClr val="tx1"/>
              </a:solidFill>
            </a:ln>
            <a:effectLst/>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fr-FR" b="1" dirty="0">
                  <a:solidFill>
                    <a:srgbClr val="FF0000"/>
                  </a:solidFill>
                </a:rPr>
                <a:t>chromosomes</a:t>
              </a:r>
            </a:p>
          </p:txBody>
        </p:sp>
        <p:sp>
          <p:nvSpPr>
            <p:cNvPr id="61" name="Rectangle 60"/>
            <p:cNvSpPr/>
            <p:nvPr/>
          </p:nvSpPr>
          <p:spPr>
            <a:xfrm>
              <a:off x="2061215" y="188640"/>
              <a:ext cx="1752662" cy="4885410"/>
            </a:xfrm>
            <a:prstGeom prst="rect">
              <a:avLst/>
            </a:prstGeom>
            <a:solidFill>
              <a:schemeClr val="bg1">
                <a:lumMod val="9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 name="Groupe 1"/>
            <p:cNvGrpSpPr/>
            <p:nvPr/>
          </p:nvGrpSpPr>
          <p:grpSpPr>
            <a:xfrm>
              <a:off x="2195736" y="320026"/>
              <a:ext cx="1526090" cy="4641237"/>
              <a:chOff x="3851919" y="425252"/>
              <a:chExt cx="1449161" cy="4826781"/>
            </a:xfrm>
            <a:solidFill>
              <a:schemeClr val="bg1">
                <a:lumMod val="95000"/>
              </a:schemeClr>
            </a:solidFill>
          </p:grpSpPr>
          <p:cxnSp>
            <p:nvCxnSpPr>
              <p:cNvPr id="19" name="Connecteur droit 18"/>
              <p:cNvCxnSpPr/>
              <p:nvPr/>
            </p:nvCxnSpPr>
            <p:spPr>
              <a:xfrm>
                <a:off x="4576500" y="894871"/>
                <a:ext cx="0" cy="4357162"/>
              </a:xfrm>
              <a:prstGeom prst="line">
                <a:avLst/>
              </a:prstGeom>
              <a:grpFill/>
              <a:ln>
                <a:solidFill>
                  <a:schemeClr val="tx1"/>
                </a:solidFill>
                <a:prstDash val="dash"/>
              </a:ln>
            </p:spPr>
            <p:style>
              <a:lnRef idx="1">
                <a:schemeClr val="accent3"/>
              </a:lnRef>
              <a:fillRef idx="0">
                <a:schemeClr val="accent3"/>
              </a:fillRef>
              <a:effectRef idx="0">
                <a:schemeClr val="accent3"/>
              </a:effectRef>
              <a:fontRef idx="minor">
                <a:schemeClr val="tx1"/>
              </a:fontRef>
            </p:style>
          </p:cxnSp>
          <p:sp>
            <p:nvSpPr>
              <p:cNvPr id="8" name="ZoneTexte 7"/>
              <p:cNvSpPr txBox="1"/>
              <p:nvPr/>
            </p:nvSpPr>
            <p:spPr>
              <a:xfrm>
                <a:off x="4283968" y="425252"/>
                <a:ext cx="775035" cy="523220"/>
              </a:xfrm>
              <a:prstGeom prst="rect">
                <a:avLst/>
              </a:prstGeom>
              <a:grpFill/>
            </p:spPr>
            <p:txBody>
              <a:bodyPr wrap="square" rtlCol="0">
                <a:spAutoFit/>
              </a:bodyPr>
              <a:lstStyle/>
              <a:p>
                <a:r>
                  <a:rPr lang="fr-FR" sz="2800" b="1" dirty="0">
                    <a:solidFill>
                      <a:srgbClr val="FF0000"/>
                    </a:solidFill>
                  </a:rPr>
                  <a:t>2n</a:t>
                </a:r>
              </a:p>
            </p:txBody>
          </p:sp>
          <p:sp>
            <p:nvSpPr>
              <p:cNvPr id="16" name="ZoneTexte 15"/>
              <p:cNvSpPr txBox="1"/>
              <p:nvPr/>
            </p:nvSpPr>
            <p:spPr>
              <a:xfrm>
                <a:off x="4188982" y="1971413"/>
                <a:ext cx="775035" cy="523220"/>
              </a:xfrm>
              <a:prstGeom prst="rect">
                <a:avLst/>
              </a:prstGeom>
              <a:grpFill/>
            </p:spPr>
            <p:txBody>
              <a:bodyPr wrap="square" rtlCol="0">
                <a:spAutoFit/>
              </a:bodyPr>
              <a:lstStyle/>
              <a:p>
                <a:pPr algn="ctr"/>
                <a:r>
                  <a:rPr lang="fr-FR" sz="2800" b="1" dirty="0">
                    <a:solidFill>
                      <a:srgbClr val="FF0000"/>
                    </a:solidFill>
                  </a:rPr>
                  <a:t>1n</a:t>
                </a:r>
              </a:p>
            </p:txBody>
          </p:sp>
          <p:sp>
            <p:nvSpPr>
              <p:cNvPr id="24" name="ZoneTexte 23"/>
              <p:cNvSpPr txBox="1"/>
              <p:nvPr/>
            </p:nvSpPr>
            <p:spPr>
              <a:xfrm>
                <a:off x="4188982" y="3350487"/>
                <a:ext cx="775035" cy="523220"/>
              </a:xfrm>
              <a:prstGeom prst="rect">
                <a:avLst/>
              </a:prstGeom>
              <a:grpFill/>
            </p:spPr>
            <p:txBody>
              <a:bodyPr wrap="square" rtlCol="0">
                <a:spAutoFit/>
              </a:bodyPr>
              <a:lstStyle/>
              <a:p>
                <a:pPr algn="ctr"/>
                <a:r>
                  <a:rPr lang="fr-FR" sz="2800" b="1" dirty="0">
                    <a:solidFill>
                      <a:srgbClr val="FF0000"/>
                    </a:solidFill>
                  </a:rPr>
                  <a:t>2n</a:t>
                </a:r>
              </a:p>
            </p:txBody>
          </p:sp>
          <p:sp>
            <p:nvSpPr>
              <p:cNvPr id="35" name="ZoneTexte 34"/>
              <p:cNvSpPr txBox="1"/>
              <p:nvPr/>
            </p:nvSpPr>
            <p:spPr>
              <a:xfrm>
                <a:off x="4179981" y="4605359"/>
                <a:ext cx="775035" cy="523220"/>
              </a:xfrm>
              <a:prstGeom prst="rect">
                <a:avLst/>
              </a:prstGeom>
              <a:grpFill/>
            </p:spPr>
            <p:txBody>
              <a:bodyPr wrap="square" rtlCol="0">
                <a:spAutoFit/>
              </a:bodyPr>
              <a:lstStyle/>
              <a:p>
                <a:pPr algn="ctr"/>
                <a:r>
                  <a:rPr lang="fr-FR" sz="2800" b="1" dirty="0">
                    <a:solidFill>
                      <a:srgbClr val="FF0000"/>
                    </a:solidFill>
                  </a:rPr>
                  <a:t>1n</a:t>
                </a:r>
              </a:p>
            </p:txBody>
          </p:sp>
          <p:sp>
            <p:nvSpPr>
              <p:cNvPr id="17" name="ZoneTexte 16"/>
              <p:cNvSpPr txBox="1"/>
              <p:nvPr/>
            </p:nvSpPr>
            <p:spPr>
              <a:xfrm>
                <a:off x="4050060" y="1237782"/>
                <a:ext cx="1034875" cy="384097"/>
              </a:xfrm>
              <a:prstGeom prst="rect">
                <a:avLst/>
              </a:prstGeom>
              <a:grpFill/>
            </p:spPr>
            <p:txBody>
              <a:bodyPr wrap="square" rtlCol="0">
                <a:spAutoFit/>
              </a:bodyPr>
              <a:lstStyle/>
              <a:p>
                <a:pPr algn="ctr"/>
                <a:r>
                  <a:rPr lang="fr-FR" dirty="0" err="1"/>
                  <a:t>méïose</a:t>
                </a:r>
                <a:endParaRPr lang="fr-FR" dirty="0"/>
              </a:p>
            </p:txBody>
          </p:sp>
          <p:sp>
            <p:nvSpPr>
              <p:cNvPr id="36" name="ZoneTexte 35"/>
              <p:cNvSpPr txBox="1"/>
              <p:nvPr/>
            </p:nvSpPr>
            <p:spPr>
              <a:xfrm>
                <a:off x="4059063" y="4009063"/>
                <a:ext cx="1034874" cy="384097"/>
              </a:xfrm>
              <a:prstGeom prst="rect">
                <a:avLst/>
              </a:prstGeom>
              <a:grpFill/>
            </p:spPr>
            <p:txBody>
              <a:bodyPr wrap="square" rtlCol="0">
                <a:spAutoFit/>
              </a:bodyPr>
              <a:lstStyle/>
              <a:p>
                <a:pPr algn="ctr"/>
                <a:r>
                  <a:rPr lang="fr-FR" dirty="0" err="1"/>
                  <a:t>méïose</a:t>
                </a:r>
                <a:endParaRPr lang="fr-FR" dirty="0"/>
              </a:p>
            </p:txBody>
          </p:sp>
          <p:sp>
            <p:nvSpPr>
              <p:cNvPr id="37" name="ZoneTexte 36"/>
              <p:cNvSpPr txBox="1"/>
              <p:nvPr/>
            </p:nvSpPr>
            <p:spPr>
              <a:xfrm>
                <a:off x="3851919" y="2717667"/>
                <a:ext cx="1449161" cy="384097"/>
              </a:xfrm>
              <a:prstGeom prst="rect">
                <a:avLst/>
              </a:prstGeom>
              <a:grpFill/>
            </p:spPr>
            <p:txBody>
              <a:bodyPr wrap="square" rtlCol="0">
                <a:spAutoFit/>
              </a:bodyPr>
              <a:lstStyle/>
              <a:p>
                <a:pPr algn="ctr"/>
                <a:r>
                  <a:rPr lang="fr-FR" dirty="0"/>
                  <a:t>fécondation</a:t>
                </a:r>
              </a:p>
            </p:txBody>
          </p:sp>
        </p:grpSp>
        <p:grpSp>
          <p:nvGrpSpPr>
            <p:cNvPr id="6" name="Groupe 5"/>
            <p:cNvGrpSpPr/>
            <p:nvPr/>
          </p:nvGrpSpPr>
          <p:grpSpPr>
            <a:xfrm>
              <a:off x="5454853" y="188640"/>
              <a:ext cx="2996084" cy="5246930"/>
              <a:chOff x="1964293" y="116632"/>
              <a:chExt cx="3098106" cy="5490899"/>
            </a:xfrm>
          </p:grpSpPr>
          <p:grpSp>
            <p:nvGrpSpPr>
              <p:cNvPr id="70" name="Groupe 69"/>
              <p:cNvGrpSpPr/>
              <p:nvPr/>
            </p:nvGrpSpPr>
            <p:grpSpPr>
              <a:xfrm>
                <a:off x="1964293" y="116632"/>
                <a:ext cx="3098106" cy="5112568"/>
                <a:chOff x="1909275" y="277237"/>
                <a:chExt cx="3098106" cy="5112568"/>
              </a:xfrm>
            </p:grpSpPr>
            <p:sp>
              <p:nvSpPr>
                <p:cNvPr id="33" name="Rectangle 32"/>
                <p:cNvSpPr/>
                <p:nvPr/>
              </p:nvSpPr>
              <p:spPr>
                <a:xfrm>
                  <a:off x="1909275" y="291721"/>
                  <a:ext cx="3098106" cy="5098084"/>
                </a:xfrm>
                <a:prstGeom prst="rect">
                  <a:avLst/>
                </a:prstGeom>
                <a:solidFill>
                  <a:schemeClr val="bg1">
                    <a:lumMod val="9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65" name="Groupe 64"/>
                <p:cNvGrpSpPr/>
                <p:nvPr/>
              </p:nvGrpSpPr>
              <p:grpSpPr>
                <a:xfrm>
                  <a:off x="1981283" y="277237"/>
                  <a:ext cx="2985913" cy="5097004"/>
                  <a:chOff x="2241309" y="332656"/>
                  <a:chExt cx="2985913" cy="5097004"/>
                </a:xfrm>
              </p:grpSpPr>
              <p:grpSp>
                <p:nvGrpSpPr>
                  <p:cNvPr id="3" name="Groupe 2"/>
                  <p:cNvGrpSpPr/>
                  <p:nvPr/>
                </p:nvGrpSpPr>
                <p:grpSpPr>
                  <a:xfrm>
                    <a:off x="2241309" y="332656"/>
                    <a:ext cx="2985913" cy="1015663"/>
                    <a:chOff x="5103011" y="256649"/>
                    <a:chExt cx="2985913" cy="1015663"/>
                  </a:xfrm>
                </p:grpSpPr>
                <p:sp>
                  <p:nvSpPr>
                    <p:cNvPr id="4" name="ZoneTexte 3"/>
                    <p:cNvSpPr txBox="1"/>
                    <p:nvPr/>
                  </p:nvSpPr>
                  <p:spPr>
                    <a:xfrm>
                      <a:off x="7188269" y="293092"/>
                      <a:ext cx="900655" cy="923330"/>
                    </a:xfrm>
                    <a:prstGeom prst="rect">
                      <a:avLst/>
                    </a:prstGeom>
                    <a:noFill/>
                    <a:ln w="3175">
                      <a:noFill/>
                    </a:ln>
                  </p:spPr>
                  <p:txBody>
                    <a:bodyPr>
                      <a:spAutoFit/>
                    </a:bodyPr>
                    <a:lstStyle/>
                    <a:p>
                      <a:pPr fontAlgn="auto">
                        <a:spcBef>
                          <a:spcPts val="0"/>
                        </a:spcBef>
                        <a:spcAft>
                          <a:spcPts val="0"/>
                        </a:spcAft>
                        <a:defRPr/>
                      </a:pPr>
                      <a:r>
                        <a:rPr lang="fr-FR" sz="54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rPr>
                        <a:t>vv</a:t>
                      </a:r>
                      <a:endParaRPr lang="fr-FR"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endParaRPr>
                    </a:p>
                  </p:txBody>
                </p:sp>
                <p:sp>
                  <p:nvSpPr>
                    <p:cNvPr id="5" name="ZoneTexte 4"/>
                    <p:cNvSpPr txBox="1"/>
                    <p:nvPr/>
                  </p:nvSpPr>
                  <p:spPr>
                    <a:xfrm>
                      <a:off x="5103011" y="256649"/>
                      <a:ext cx="1332148" cy="1015663"/>
                    </a:xfrm>
                    <a:prstGeom prst="rect">
                      <a:avLst/>
                    </a:prstGeom>
                    <a:noFill/>
                    <a:ln w="3175">
                      <a:noFill/>
                    </a:ln>
                  </p:spPr>
                  <p:txBody>
                    <a:bodyPr>
                      <a:spAutoFit/>
                    </a:bodyPr>
                    <a:lstStyle/>
                    <a:p>
                      <a:pPr fontAlgn="auto">
                        <a:spcBef>
                          <a:spcPts val="0"/>
                        </a:spcBef>
                        <a:spcAft>
                          <a:spcPts val="0"/>
                        </a:spcAft>
                        <a:defRPr/>
                      </a:pPr>
                      <a:r>
                        <a:rPr lang="fr-FR" sz="6000" b="1" dirty="0">
                          <a:ln w="12700">
                            <a:solidFill>
                              <a:schemeClr val="tx2">
                                <a:satMod val="155000"/>
                              </a:schemeClr>
                            </a:solidFill>
                            <a:prstDash val="solid"/>
                          </a:ln>
                          <a:solidFill>
                            <a:srgbClr val="D46FDF"/>
                          </a:solidFill>
                          <a:effectLst>
                            <a:outerShdw blurRad="41275" dist="20320" dir="1800000" algn="tl" rotWithShape="0">
                              <a:srgbClr val="000000">
                                <a:alpha val="40000"/>
                              </a:srgbClr>
                            </a:outerShdw>
                          </a:effectLst>
                          <a:latin typeface="+mn-lt"/>
                        </a:rPr>
                        <a:t>VV</a:t>
                      </a:r>
                    </a:p>
                  </p:txBody>
                </p:sp>
              </p:grpSp>
              <p:cxnSp>
                <p:nvCxnSpPr>
                  <p:cNvPr id="7" name="Connecteur droit avec flèche 6"/>
                  <p:cNvCxnSpPr/>
                  <p:nvPr/>
                </p:nvCxnSpPr>
                <p:spPr>
                  <a:xfrm>
                    <a:off x="2762418" y="1292429"/>
                    <a:ext cx="0" cy="556394"/>
                  </a:xfrm>
                  <a:prstGeom prst="straightConnector1">
                    <a:avLst/>
                  </a:prstGeom>
                  <a:ln w="31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Connecteur droit avec flèche 8"/>
                  <p:cNvCxnSpPr/>
                  <p:nvPr/>
                </p:nvCxnSpPr>
                <p:spPr>
                  <a:xfrm>
                    <a:off x="4732886" y="1280769"/>
                    <a:ext cx="0" cy="556394"/>
                  </a:xfrm>
                  <a:prstGeom prst="straightConnector1">
                    <a:avLst/>
                  </a:prstGeom>
                  <a:ln w="31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23" name="Groupe 22"/>
                  <p:cNvGrpSpPr/>
                  <p:nvPr/>
                </p:nvGrpSpPr>
                <p:grpSpPr>
                  <a:xfrm>
                    <a:off x="2264794" y="1807145"/>
                    <a:ext cx="907232" cy="1015663"/>
                    <a:chOff x="5126496" y="1731138"/>
                    <a:chExt cx="907232" cy="1015663"/>
                  </a:xfrm>
                </p:grpSpPr>
                <p:sp>
                  <p:nvSpPr>
                    <p:cNvPr id="10" name="Ellipse 9"/>
                    <p:cNvSpPr/>
                    <p:nvPr/>
                  </p:nvSpPr>
                  <p:spPr>
                    <a:xfrm>
                      <a:off x="5126496" y="1860631"/>
                      <a:ext cx="907232" cy="747700"/>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p:cNvSpPr txBox="1"/>
                    <p:nvPr/>
                  </p:nvSpPr>
                  <p:spPr>
                    <a:xfrm>
                      <a:off x="5274078" y="1731138"/>
                      <a:ext cx="666074" cy="1015663"/>
                    </a:xfrm>
                    <a:prstGeom prst="rect">
                      <a:avLst/>
                    </a:prstGeom>
                    <a:noFill/>
                    <a:ln w="3175">
                      <a:noFill/>
                    </a:ln>
                  </p:spPr>
                  <p:txBody>
                    <a:bodyPr wrap="square">
                      <a:spAutoFit/>
                    </a:bodyPr>
                    <a:lstStyle/>
                    <a:p>
                      <a:pPr fontAlgn="auto">
                        <a:spcBef>
                          <a:spcPts val="0"/>
                        </a:spcBef>
                        <a:spcAft>
                          <a:spcPts val="0"/>
                        </a:spcAft>
                        <a:defRPr/>
                      </a:pPr>
                      <a:r>
                        <a:rPr lang="fr-FR" sz="6000" b="1" dirty="0">
                          <a:ln w="12700">
                            <a:solidFill>
                              <a:schemeClr val="tx2">
                                <a:satMod val="155000"/>
                              </a:schemeClr>
                            </a:solidFill>
                            <a:prstDash val="solid"/>
                          </a:ln>
                          <a:solidFill>
                            <a:srgbClr val="D46FDF"/>
                          </a:solidFill>
                          <a:effectLst>
                            <a:outerShdw blurRad="41275" dist="20320" dir="1800000" algn="tl" rotWithShape="0">
                              <a:srgbClr val="000000">
                                <a:alpha val="40000"/>
                              </a:srgbClr>
                            </a:outerShdw>
                          </a:effectLst>
                          <a:latin typeface="+mn-lt"/>
                        </a:rPr>
                        <a:t>V</a:t>
                      </a:r>
                    </a:p>
                  </p:txBody>
                </p:sp>
              </p:grpSp>
              <p:grpSp>
                <p:nvGrpSpPr>
                  <p:cNvPr id="12" name="Groupe 11"/>
                  <p:cNvGrpSpPr/>
                  <p:nvPr/>
                </p:nvGrpSpPr>
                <p:grpSpPr>
                  <a:xfrm>
                    <a:off x="4275982" y="1848823"/>
                    <a:ext cx="907232" cy="923330"/>
                    <a:chOff x="7137684" y="1772816"/>
                    <a:chExt cx="907232" cy="923330"/>
                  </a:xfrm>
                </p:grpSpPr>
                <p:sp>
                  <p:nvSpPr>
                    <p:cNvPr id="14" name="Ellipse 13"/>
                    <p:cNvSpPr/>
                    <p:nvPr/>
                  </p:nvSpPr>
                  <p:spPr>
                    <a:xfrm>
                      <a:off x="7137684" y="1900005"/>
                      <a:ext cx="907232" cy="747700"/>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p:cNvSpPr txBox="1"/>
                    <p:nvPr/>
                  </p:nvSpPr>
                  <p:spPr>
                    <a:xfrm>
                      <a:off x="7360577" y="1772816"/>
                      <a:ext cx="556037" cy="923330"/>
                    </a:xfrm>
                    <a:prstGeom prst="rect">
                      <a:avLst/>
                    </a:prstGeom>
                    <a:noFill/>
                    <a:ln w="3175">
                      <a:noFill/>
                    </a:ln>
                  </p:spPr>
                  <p:txBody>
                    <a:bodyPr wrap="square">
                      <a:spAutoFit/>
                    </a:bodyPr>
                    <a:lstStyle/>
                    <a:p>
                      <a:pPr fontAlgn="auto">
                        <a:spcBef>
                          <a:spcPts val="0"/>
                        </a:spcBef>
                        <a:spcAft>
                          <a:spcPts val="0"/>
                        </a:spcAft>
                        <a:defRPr/>
                      </a:pPr>
                      <a:r>
                        <a:rPr lang="fr-FR"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rPr>
                        <a:t>v</a:t>
                      </a:r>
                    </a:p>
                  </p:txBody>
                </p:sp>
              </p:grpSp>
              <p:sp>
                <p:nvSpPr>
                  <p:cNvPr id="11" name="ZoneTexte 10"/>
                  <p:cNvSpPr txBox="1"/>
                  <p:nvPr/>
                </p:nvSpPr>
                <p:spPr>
                  <a:xfrm>
                    <a:off x="3210306" y="2150768"/>
                    <a:ext cx="1096116" cy="386505"/>
                  </a:xfrm>
                  <a:prstGeom prst="rect">
                    <a:avLst/>
                  </a:prstGeom>
                  <a:noFill/>
                  <a:ln w="3175">
                    <a:noFill/>
                  </a:ln>
                </p:spPr>
                <p:txBody>
                  <a:bodyPr wrap="square" rtlCol="0">
                    <a:spAutoFit/>
                  </a:bodyPr>
                  <a:lstStyle/>
                  <a:p>
                    <a:pPr algn="ctr"/>
                    <a:r>
                      <a:rPr lang="fr-FR" b="1" dirty="0">
                        <a:solidFill>
                          <a:srgbClr val="FFC000"/>
                        </a:solidFill>
                      </a:rPr>
                      <a:t>gamètes</a:t>
                    </a:r>
                  </a:p>
                </p:txBody>
              </p:sp>
              <p:cxnSp>
                <p:nvCxnSpPr>
                  <p:cNvPr id="20" name="Connecteur droit avec flèche 19"/>
                  <p:cNvCxnSpPr/>
                  <p:nvPr/>
                </p:nvCxnSpPr>
                <p:spPr>
                  <a:xfrm flipH="1">
                    <a:off x="4012533" y="2722039"/>
                    <a:ext cx="314034" cy="494936"/>
                  </a:xfrm>
                  <a:prstGeom prst="straightConnector1">
                    <a:avLst/>
                  </a:prstGeom>
                  <a:ln w="31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ZoneTexte 21"/>
                  <p:cNvSpPr txBox="1"/>
                  <p:nvPr/>
                </p:nvSpPr>
                <p:spPr>
                  <a:xfrm>
                    <a:off x="3194466" y="3171482"/>
                    <a:ext cx="1190901" cy="1015663"/>
                  </a:xfrm>
                  <a:prstGeom prst="rect">
                    <a:avLst/>
                  </a:prstGeom>
                  <a:noFill/>
                  <a:ln w="3175">
                    <a:noFill/>
                  </a:ln>
                </p:spPr>
                <p:txBody>
                  <a:bodyPr wrap="square">
                    <a:spAutoFit/>
                  </a:bodyPr>
                  <a:lstStyle/>
                  <a:p>
                    <a:pPr fontAlgn="auto">
                      <a:spcBef>
                        <a:spcPts val="0"/>
                      </a:spcBef>
                      <a:spcAft>
                        <a:spcPts val="0"/>
                      </a:spcAft>
                      <a:defRPr/>
                    </a:pPr>
                    <a:r>
                      <a:rPr lang="fr-FR" sz="6000" b="1" dirty="0" err="1">
                        <a:ln w="12700">
                          <a:solidFill>
                            <a:schemeClr val="tx2">
                              <a:satMod val="155000"/>
                            </a:schemeClr>
                          </a:solidFill>
                          <a:prstDash val="solid"/>
                        </a:ln>
                        <a:solidFill>
                          <a:srgbClr val="D46FDF"/>
                        </a:solidFill>
                        <a:effectLst>
                          <a:outerShdw blurRad="41275" dist="20320" dir="1800000" algn="tl" rotWithShape="0">
                            <a:srgbClr val="000000">
                              <a:alpha val="40000"/>
                            </a:srgbClr>
                          </a:outerShdw>
                        </a:effectLst>
                        <a:latin typeface="+mn-lt"/>
                      </a:rPr>
                      <a:t>V</a:t>
                    </a:r>
                    <a:r>
                      <a:rPr lang="fr-FR" sz="60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v</a:t>
                    </a:r>
                    <a:endParaRPr lang="fr-FR" sz="6000" b="1" dirty="0">
                      <a:ln w="12700">
                        <a:solidFill>
                          <a:schemeClr val="tx2">
                            <a:satMod val="155000"/>
                          </a:schemeClr>
                        </a:solidFill>
                        <a:prstDash val="solid"/>
                      </a:ln>
                      <a:solidFill>
                        <a:srgbClr val="D46FDF"/>
                      </a:solidFill>
                      <a:effectLst>
                        <a:outerShdw blurRad="41275" dist="20320" dir="1800000" algn="tl" rotWithShape="0">
                          <a:srgbClr val="000000">
                            <a:alpha val="40000"/>
                          </a:srgbClr>
                        </a:outerShdw>
                      </a:effectLst>
                      <a:latin typeface="+mn-lt"/>
                    </a:endParaRPr>
                  </a:p>
                </p:txBody>
              </p:sp>
              <p:cxnSp>
                <p:nvCxnSpPr>
                  <p:cNvPr id="26" name="Connecteur droit avec flèche 25"/>
                  <p:cNvCxnSpPr/>
                  <p:nvPr/>
                </p:nvCxnSpPr>
                <p:spPr>
                  <a:xfrm flipH="1">
                    <a:off x="3149461" y="4132037"/>
                    <a:ext cx="314034" cy="494936"/>
                  </a:xfrm>
                  <a:prstGeom prst="straightConnector1">
                    <a:avLst/>
                  </a:prstGeom>
                  <a:ln w="31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Connecteur droit avec flèche 20"/>
                  <p:cNvCxnSpPr/>
                  <p:nvPr/>
                </p:nvCxnSpPr>
                <p:spPr>
                  <a:xfrm>
                    <a:off x="3064400" y="2723712"/>
                    <a:ext cx="346090" cy="493263"/>
                  </a:xfrm>
                  <a:prstGeom prst="straightConnector1">
                    <a:avLst/>
                  </a:prstGeom>
                  <a:ln w="31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25" name="Groupe 24"/>
                  <p:cNvGrpSpPr/>
                  <p:nvPr/>
                </p:nvGrpSpPr>
                <p:grpSpPr>
                  <a:xfrm>
                    <a:off x="2291797" y="4413997"/>
                    <a:ext cx="907232" cy="1015663"/>
                    <a:chOff x="5126496" y="1723633"/>
                    <a:chExt cx="907232" cy="1015663"/>
                  </a:xfrm>
                </p:grpSpPr>
                <p:sp>
                  <p:nvSpPr>
                    <p:cNvPr id="27" name="Ellipse 26"/>
                    <p:cNvSpPr/>
                    <p:nvPr/>
                  </p:nvSpPr>
                  <p:spPr>
                    <a:xfrm>
                      <a:off x="5126496" y="1860631"/>
                      <a:ext cx="907232" cy="747700"/>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ZoneTexte 27"/>
                    <p:cNvSpPr txBox="1"/>
                    <p:nvPr/>
                  </p:nvSpPr>
                  <p:spPr>
                    <a:xfrm>
                      <a:off x="5264080" y="1723633"/>
                      <a:ext cx="666074" cy="1015663"/>
                    </a:xfrm>
                    <a:prstGeom prst="rect">
                      <a:avLst/>
                    </a:prstGeom>
                    <a:noFill/>
                    <a:ln w="3175">
                      <a:noFill/>
                    </a:ln>
                  </p:spPr>
                  <p:txBody>
                    <a:bodyPr wrap="square">
                      <a:spAutoFit/>
                    </a:bodyPr>
                    <a:lstStyle/>
                    <a:p>
                      <a:pPr fontAlgn="auto">
                        <a:spcBef>
                          <a:spcPts val="0"/>
                        </a:spcBef>
                        <a:spcAft>
                          <a:spcPts val="0"/>
                        </a:spcAft>
                        <a:defRPr/>
                      </a:pPr>
                      <a:r>
                        <a:rPr lang="fr-FR" sz="6000" b="1" dirty="0">
                          <a:ln w="12700">
                            <a:solidFill>
                              <a:schemeClr val="tx2">
                                <a:satMod val="155000"/>
                              </a:schemeClr>
                            </a:solidFill>
                            <a:prstDash val="solid"/>
                          </a:ln>
                          <a:solidFill>
                            <a:srgbClr val="D46FDF"/>
                          </a:solidFill>
                          <a:effectLst>
                            <a:outerShdw blurRad="41275" dist="20320" dir="1800000" algn="tl" rotWithShape="0">
                              <a:srgbClr val="000000">
                                <a:alpha val="40000"/>
                              </a:srgbClr>
                            </a:outerShdw>
                          </a:effectLst>
                          <a:latin typeface="+mn-lt"/>
                        </a:rPr>
                        <a:t>V</a:t>
                      </a:r>
                    </a:p>
                  </p:txBody>
                </p:sp>
              </p:grpSp>
              <p:grpSp>
                <p:nvGrpSpPr>
                  <p:cNvPr id="29" name="Groupe 28"/>
                  <p:cNvGrpSpPr/>
                  <p:nvPr/>
                </p:nvGrpSpPr>
                <p:grpSpPr>
                  <a:xfrm>
                    <a:off x="4263563" y="4405268"/>
                    <a:ext cx="907232" cy="923330"/>
                    <a:chOff x="7137684" y="1772816"/>
                    <a:chExt cx="907232" cy="923330"/>
                  </a:xfrm>
                </p:grpSpPr>
                <p:sp>
                  <p:nvSpPr>
                    <p:cNvPr id="30" name="Ellipse 29"/>
                    <p:cNvSpPr/>
                    <p:nvPr/>
                  </p:nvSpPr>
                  <p:spPr>
                    <a:xfrm>
                      <a:off x="7137684" y="1900005"/>
                      <a:ext cx="907232" cy="747700"/>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ZoneTexte 30"/>
                    <p:cNvSpPr txBox="1"/>
                    <p:nvPr/>
                  </p:nvSpPr>
                  <p:spPr>
                    <a:xfrm>
                      <a:off x="7316569" y="1772816"/>
                      <a:ext cx="556037" cy="923330"/>
                    </a:xfrm>
                    <a:prstGeom prst="rect">
                      <a:avLst/>
                    </a:prstGeom>
                    <a:noFill/>
                    <a:ln w="3175">
                      <a:noFill/>
                    </a:ln>
                  </p:spPr>
                  <p:txBody>
                    <a:bodyPr wrap="square">
                      <a:spAutoFit/>
                    </a:bodyPr>
                    <a:lstStyle/>
                    <a:p>
                      <a:pPr fontAlgn="auto">
                        <a:spcBef>
                          <a:spcPts val="0"/>
                        </a:spcBef>
                        <a:spcAft>
                          <a:spcPts val="0"/>
                        </a:spcAft>
                        <a:defRPr/>
                      </a:pPr>
                      <a:r>
                        <a:rPr lang="fr-FR"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rPr>
                        <a:t>v</a:t>
                      </a:r>
                    </a:p>
                  </p:txBody>
                </p:sp>
              </p:grpSp>
              <p:cxnSp>
                <p:nvCxnSpPr>
                  <p:cNvPr id="32" name="Connecteur droit avec flèche 31"/>
                  <p:cNvCxnSpPr/>
                  <p:nvPr/>
                </p:nvCxnSpPr>
                <p:spPr>
                  <a:xfrm>
                    <a:off x="3995269" y="4110441"/>
                    <a:ext cx="346090" cy="493263"/>
                  </a:xfrm>
                  <a:prstGeom prst="straightConnector1">
                    <a:avLst/>
                  </a:prstGeom>
                  <a:ln w="31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sp>
            <p:nvSpPr>
              <p:cNvPr id="68" name="ZoneTexte 67"/>
              <p:cNvSpPr txBox="1"/>
              <p:nvPr/>
            </p:nvSpPr>
            <p:spPr>
              <a:xfrm>
                <a:off x="1964293" y="5229911"/>
                <a:ext cx="3098106" cy="377620"/>
              </a:xfrm>
              <a:prstGeom prst="rect">
                <a:avLst/>
              </a:prstGeom>
              <a:solidFill>
                <a:schemeClr val="bg1"/>
              </a:solidFill>
              <a:effectLst/>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r>
                  <a:rPr lang="fr-FR" b="1" dirty="0">
                    <a:solidFill>
                      <a:srgbClr val="7B58D4"/>
                    </a:solidFill>
                  </a:rPr>
                  <a:t>Facteurs particulaires</a:t>
                </a:r>
              </a:p>
            </p:txBody>
          </p:sp>
        </p:grpSp>
        <p:sp>
          <p:nvSpPr>
            <p:cNvPr id="39" name="Flèche courbée vers le haut 38"/>
            <p:cNvSpPr/>
            <p:nvPr/>
          </p:nvSpPr>
          <p:spPr>
            <a:xfrm flipH="1">
              <a:off x="3419098" y="5445744"/>
              <a:ext cx="2227972" cy="555891"/>
            </a:xfrm>
            <a:prstGeom prst="curvedUpArrow">
              <a:avLst>
                <a:gd name="adj1" fmla="val 23287"/>
                <a:gd name="adj2" fmla="val 75470"/>
                <a:gd name="adj3" fmla="val 37920"/>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54" name="Picture 2" descr="http://img.over-blog.com/116x150/2/85/28/52/Smiley-2/Divers/ampoule-idee-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0505" y="4276897"/>
              <a:ext cx="1003801" cy="1282582"/>
            </a:xfrm>
            <a:prstGeom prst="rect">
              <a:avLst/>
            </a:prstGeom>
            <a:noFill/>
            <a:extLst>
              <a:ext uri="{909E8E84-426E-40DD-AFC4-6F175D3DCCD1}">
                <a14:hiddenFill xmlns:a14="http://schemas.microsoft.com/office/drawing/2010/main">
                  <a:solidFill>
                    <a:srgbClr val="FFFFFF"/>
                  </a:solidFill>
                </a14:hiddenFill>
              </a:ext>
            </a:extLst>
          </p:spPr>
        </p:pic>
        <p:sp>
          <p:nvSpPr>
            <p:cNvPr id="42" name="ZoneTexte 41"/>
            <p:cNvSpPr txBox="1"/>
            <p:nvPr/>
          </p:nvSpPr>
          <p:spPr>
            <a:xfrm>
              <a:off x="693064" y="283870"/>
              <a:ext cx="1328347" cy="4801314"/>
            </a:xfrm>
            <a:prstGeom prst="rect">
              <a:avLst/>
            </a:prstGeom>
            <a:noFill/>
          </p:spPr>
          <p:txBody>
            <a:bodyPr wrap="square" rtlCol="0">
              <a:spAutoFit/>
            </a:bodyPr>
            <a:lstStyle/>
            <a:p>
              <a:pPr algn="ctr"/>
              <a:r>
                <a:rPr lang="fr-FR" dirty="0"/>
                <a:t>cellules pro-génitrices</a:t>
              </a:r>
            </a:p>
            <a:p>
              <a:pPr algn="ctr"/>
              <a:endParaRPr lang="fr-FR" dirty="0"/>
            </a:p>
            <a:p>
              <a:pPr algn="ctr"/>
              <a:endParaRPr lang="fr-FR" dirty="0"/>
            </a:p>
            <a:p>
              <a:pPr algn="ctr"/>
              <a:endParaRPr lang="fr-FR" dirty="0"/>
            </a:p>
            <a:p>
              <a:pPr algn="ctr"/>
              <a:endParaRPr lang="fr-FR" sz="1600" dirty="0"/>
            </a:p>
            <a:p>
              <a:pPr algn="ctr"/>
              <a:r>
                <a:rPr lang="fr-FR" b="1" dirty="0">
                  <a:solidFill>
                    <a:srgbClr val="FFC000"/>
                  </a:solidFill>
                </a:rPr>
                <a:t>gamètes</a:t>
              </a:r>
            </a:p>
            <a:p>
              <a:pPr algn="ctr"/>
              <a:endParaRPr lang="fr-FR" dirty="0"/>
            </a:p>
            <a:p>
              <a:pPr algn="ctr"/>
              <a:endParaRPr lang="fr-FR" sz="2000" dirty="0"/>
            </a:p>
            <a:p>
              <a:pPr algn="ctr"/>
              <a:endParaRPr lang="fr-FR" sz="2000" dirty="0"/>
            </a:p>
            <a:p>
              <a:pPr algn="ctr"/>
              <a:r>
                <a:rPr lang="fr-FR" dirty="0"/>
                <a:t>cellules pro-génitrices</a:t>
              </a:r>
            </a:p>
            <a:p>
              <a:pPr algn="ctr"/>
              <a:endParaRPr lang="fr-FR" dirty="0"/>
            </a:p>
            <a:p>
              <a:pPr algn="ctr"/>
              <a:endParaRPr lang="fr-FR" dirty="0"/>
            </a:p>
            <a:p>
              <a:pPr algn="ctr"/>
              <a:endParaRPr lang="fr-FR" dirty="0"/>
            </a:p>
            <a:p>
              <a:pPr algn="ctr"/>
              <a:r>
                <a:rPr lang="fr-FR" b="1" dirty="0">
                  <a:solidFill>
                    <a:srgbClr val="FFC000"/>
                  </a:solidFill>
                </a:rPr>
                <a:t>gamètes</a:t>
              </a:r>
            </a:p>
            <a:p>
              <a:pPr algn="ctr"/>
              <a:endParaRPr lang="fr-FR" dirty="0"/>
            </a:p>
          </p:txBody>
        </p:sp>
      </p:grpSp>
    </p:spTree>
    <p:extLst>
      <p:ext uri="{BB962C8B-B14F-4D97-AF65-F5344CB8AC3E}">
        <p14:creationId xmlns:p14="http://schemas.microsoft.com/office/powerpoint/2010/main" val="16371076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p:cNvGrpSpPr/>
          <p:nvPr/>
        </p:nvGrpSpPr>
        <p:grpSpPr>
          <a:xfrm>
            <a:off x="1511659" y="1196752"/>
            <a:ext cx="6120679" cy="4217551"/>
            <a:chOff x="1511659" y="692696"/>
            <a:chExt cx="6120679" cy="4217551"/>
          </a:xfrm>
        </p:grpSpPr>
        <p:pic>
          <p:nvPicPr>
            <p:cNvPr id="3" name="Image 2" descr="Capture d’écran"/>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3659106" y="692696"/>
              <a:ext cx="1825789" cy="2184878"/>
            </a:xfrm>
            <a:prstGeom prst="rect">
              <a:avLst/>
            </a:prstGeom>
            <a:ln w="3175">
              <a:solidFill>
                <a:schemeClr val="tx1"/>
              </a:solidFill>
            </a:ln>
          </p:spPr>
        </p:pic>
        <p:sp>
          <p:nvSpPr>
            <p:cNvPr id="4" name="ZoneTexte 3"/>
            <p:cNvSpPr txBox="1"/>
            <p:nvPr/>
          </p:nvSpPr>
          <p:spPr>
            <a:xfrm>
              <a:off x="3659105" y="2862350"/>
              <a:ext cx="1825789" cy="553998"/>
            </a:xfrm>
            <a:prstGeom prst="rect">
              <a:avLst/>
            </a:prstGeom>
            <a:noFill/>
            <a:ln w="3175">
              <a:solidFill>
                <a:schemeClr val="tx1"/>
              </a:solidFill>
            </a:ln>
          </p:spPr>
          <p:txBody>
            <a:bodyPr wrap="square" rtlCol="0">
              <a:spAutoFit/>
            </a:bodyPr>
            <a:lstStyle/>
            <a:p>
              <a:pPr algn="ctr"/>
              <a:r>
                <a:rPr lang="fr-FR" sz="1600" b="1" dirty="0"/>
                <a:t>William Bateson</a:t>
              </a:r>
            </a:p>
            <a:p>
              <a:pPr algn="ctr"/>
              <a:r>
                <a:rPr lang="fr-FR" sz="1400" i="1" dirty="0"/>
                <a:t>1861-1926</a:t>
              </a:r>
            </a:p>
          </p:txBody>
        </p:sp>
        <p:sp>
          <p:nvSpPr>
            <p:cNvPr id="5" name="ZoneTexte 4"/>
            <p:cNvSpPr txBox="1"/>
            <p:nvPr/>
          </p:nvSpPr>
          <p:spPr>
            <a:xfrm>
              <a:off x="1511659" y="3933056"/>
              <a:ext cx="6120679" cy="977191"/>
            </a:xfrm>
            <a:prstGeom prst="rect">
              <a:avLst/>
            </a:prstGeom>
            <a:noFill/>
          </p:spPr>
          <p:txBody>
            <a:bodyPr wrap="square" rtlCol="0">
              <a:spAutoFit/>
            </a:bodyPr>
            <a:lstStyle/>
            <a:p>
              <a:pPr algn="ctr">
                <a:lnSpc>
                  <a:spcPts val="2300"/>
                </a:lnSpc>
              </a:pPr>
              <a:r>
                <a:rPr lang="fr-FR" sz="2000" b="1" dirty="0"/>
                <a:t>1905</a:t>
              </a:r>
              <a:r>
                <a:rPr lang="fr-FR" sz="2000" dirty="0"/>
                <a:t>: il </a:t>
              </a:r>
              <a:r>
                <a:rPr lang="fr-FR" sz="2000" dirty="0" smtClean="0"/>
                <a:t>suggère le terme de "</a:t>
              </a:r>
              <a:r>
                <a:rPr lang="fr-FR" sz="2000" b="1" dirty="0" smtClean="0">
                  <a:solidFill>
                    <a:srgbClr val="FF0000"/>
                  </a:solidFill>
                </a:rPr>
                <a:t>génétique</a:t>
              </a:r>
              <a:r>
                <a:rPr lang="fr-FR" sz="2000" dirty="0"/>
                <a:t> " </a:t>
              </a:r>
              <a:r>
                <a:rPr lang="fr-FR" sz="2000" dirty="0" smtClean="0"/>
                <a:t>  pour désigner la </a:t>
              </a:r>
              <a:r>
                <a:rPr lang="fr-FR" sz="2000" b="1" dirty="0" smtClean="0">
                  <a:solidFill>
                    <a:srgbClr val="FF0000"/>
                  </a:solidFill>
                </a:rPr>
                <a:t>science de l’hérédité</a:t>
              </a:r>
              <a:endParaRPr lang="fr-FR" sz="2000" b="1" dirty="0">
                <a:solidFill>
                  <a:srgbClr val="FF0000"/>
                </a:solidFill>
              </a:endParaRPr>
            </a:p>
            <a:p>
              <a:pPr algn="ctr">
                <a:lnSpc>
                  <a:spcPts val="2300"/>
                </a:lnSpc>
              </a:pPr>
              <a:r>
                <a:rPr lang="fr-FR" sz="2000" dirty="0"/>
                <a:t>(du grec </a:t>
              </a:r>
              <a:r>
                <a:rPr lang="fr-FR" sz="2000" i="1" dirty="0" err="1"/>
                <a:t>genno</a:t>
              </a:r>
              <a:r>
                <a:rPr lang="fr-FR" sz="2000" dirty="0"/>
                <a:t> = donner naissance)</a:t>
              </a:r>
            </a:p>
          </p:txBody>
        </p:sp>
      </p:grpSp>
    </p:spTree>
    <p:extLst>
      <p:ext uri="{BB962C8B-B14F-4D97-AF65-F5344CB8AC3E}">
        <p14:creationId xmlns:p14="http://schemas.microsoft.com/office/powerpoint/2010/main" val="342906491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11560" y="889844"/>
            <a:ext cx="7560840" cy="5078313"/>
          </a:xfrm>
          <a:prstGeom prst="rect">
            <a:avLst/>
          </a:prstGeom>
          <a:noFill/>
        </p:spPr>
        <p:txBody>
          <a:bodyPr wrap="square" rtlCol="0">
            <a:spAutoFit/>
          </a:bodyPr>
          <a:lstStyle/>
          <a:p>
            <a:pPr algn="ctr"/>
            <a:r>
              <a:rPr lang="fr-FR" sz="3600" b="1" dirty="0" smtClean="0"/>
              <a:t>Le chromosome est-il</a:t>
            </a:r>
          </a:p>
          <a:p>
            <a:pPr algn="ctr"/>
            <a:r>
              <a:rPr lang="fr-FR" sz="3600" b="1" dirty="0" smtClean="0"/>
              <a:t> le facteur particulaire de Mendel?</a:t>
            </a:r>
          </a:p>
          <a:p>
            <a:pPr algn="ctr"/>
            <a:endParaRPr lang="fr-FR" sz="3600" b="1" dirty="0" smtClean="0"/>
          </a:p>
          <a:p>
            <a:pPr algn="ctr"/>
            <a:endParaRPr lang="fr-FR" sz="3600" b="1" dirty="0" smtClean="0"/>
          </a:p>
          <a:p>
            <a:pPr algn="ctr"/>
            <a:endParaRPr lang="fr-FR" sz="3600" b="1" dirty="0"/>
          </a:p>
          <a:p>
            <a:pPr algn="ctr"/>
            <a:endParaRPr lang="fr-FR" sz="3600" b="1" dirty="0" smtClean="0"/>
          </a:p>
          <a:p>
            <a:pPr algn="ctr"/>
            <a:endParaRPr lang="fr-FR" sz="3600" b="1" dirty="0"/>
          </a:p>
          <a:p>
            <a:pPr algn="ctr"/>
            <a:r>
              <a:rPr lang="fr-FR" sz="3600" b="1" dirty="0" smtClean="0"/>
              <a:t>La théorie chromosomique de l’hérédité </a:t>
            </a:r>
            <a:r>
              <a:rPr lang="fr-FR" sz="3600" b="1" smtClean="0"/>
              <a:t>est-elle fondée?</a:t>
            </a:r>
            <a:endParaRPr lang="fr-FR" sz="3600" b="1" dirty="0"/>
          </a:p>
        </p:txBody>
      </p:sp>
      <p:pic>
        <p:nvPicPr>
          <p:cNvPr id="4" name="Image 3" descr="Capture d’écran"/>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407685" y="2376960"/>
            <a:ext cx="1968589" cy="2104079"/>
          </a:xfrm>
          <a:prstGeom prst="rect">
            <a:avLst/>
          </a:prstGeom>
        </p:spPr>
      </p:pic>
    </p:spTree>
    <p:extLst>
      <p:ext uri="{BB962C8B-B14F-4D97-AF65-F5344CB8AC3E}">
        <p14:creationId xmlns:p14="http://schemas.microsoft.com/office/powerpoint/2010/main" val="163760539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e 13"/>
          <p:cNvGrpSpPr/>
          <p:nvPr/>
        </p:nvGrpSpPr>
        <p:grpSpPr>
          <a:xfrm>
            <a:off x="746168" y="620688"/>
            <a:ext cx="7651664" cy="5396074"/>
            <a:chOff x="544069" y="387812"/>
            <a:chExt cx="7651664" cy="5396074"/>
          </a:xfrm>
        </p:grpSpPr>
        <p:sp>
          <p:nvSpPr>
            <p:cNvPr id="2" name="ZoneTexte 1"/>
            <p:cNvSpPr txBox="1"/>
            <p:nvPr/>
          </p:nvSpPr>
          <p:spPr>
            <a:xfrm>
              <a:off x="1608845" y="2700907"/>
              <a:ext cx="5522113" cy="92333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5400" b="1" i="0" u="none" strike="noStrike" kern="1200" cap="none" spc="0" normalizeH="0" baseline="0" noProof="0" dirty="0">
                  <a:ln>
                    <a:noFill/>
                  </a:ln>
                  <a:solidFill>
                    <a:prstClr val="black"/>
                  </a:solidFill>
                  <a:effectLst/>
                  <a:uLnTx/>
                  <a:uFillTx/>
                  <a:latin typeface="Edwardian Script ITC" pitchFamily="66" charset="0"/>
                  <a:ea typeface="+mn-ea"/>
                  <a:cs typeface="+mn-cs"/>
                </a:rPr>
                <a:t>Merci pour votre attention !</a:t>
              </a:r>
            </a:p>
          </p:txBody>
        </p:sp>
        <p:sp>
          <p:nvSpPr>
            <p:cNvPr id="3" name="ZoneTexte 2"/>
            <p:cNvSpPr txBox="1"/>
            <p:nvPr/>
          </p:nvSpPr>
          <p:spPr>
            <a:xfrm rot="21272501">
              <a:off x="648764" y="387812"/>
              <a:ext cx="4183840"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3600" b="1" i="0" u="none" strike="noStrike" kern="1200" cap="none" spc="0" normalizeH="0" baseline="0" noProof="0" dirty="0" err="1">
                  <a:ln>
                    <a:noFill/>
                  </a:ln>
                  <a:solidFill>
                    <a:srgbClr val="92D050"/>
                  </a:solidFill>
                  <a:effectLst/>
                  <a:uLnTx/>
                  <a:uFillTx/>
                  <a:latin typeface="Edwardian Script ITC" pitchFamily="66" charset="0"/>
                  <a:ea typeface="+mn-ea"/>
                  <a:cs typeface="+mn-cs"/>
                </a:rPr>
                <a:t>Thank</a:t>
              </a:r>
              <a:r>
                <a:rPr kumimoji="0" lang="fr-FR" sz="3600" b="1" i="0" u="none" strike="noStrike" kern="1200" cap="none" spc="0" normalizeH="0" baseline="0" noProof="0" dirty="0">
                  <a:ln>
                    <a:noFill/>
                  </a:ln>
                  <a:solidFill>
                    <a:srgbClr val="92D050"/>
                  </a:solidFill>
                  <a:effectLst/>
                  <a:uLnTx/>
                  <a:uFillTx/>
                  <a:latin typeface="Edwardian Script ITC" pitchFamily="66" charset="0"/>
                  <a:ea typeface="+mn-ea"/>
                  <a:cs typeface="+mn-cs"/>
                </a:rPr>
                <a:t> </a:t>
              </a:r>
              <a:r>
                <a:rPr kumimoji="0" lang="fr-FR" sz="3600" b="1" i="0" u="none" strike="noStrike" kern="1200" cap="none" spc="0" normalizeH="0" baseline="0" noProof="0" dirty="0" err="1">
                  <a:ln>
                    <a:noFill/>
                  </a:ln>
                  <a:solidFill>
                    <a:srgbClr val="92D050"/>
                  </a:solidFill>
                  <a:effectLst/>
                  <a:uLnTx/>
                  <a:uFillTx/>
                  <a:latin typeface="Edwardian Script ITC" pitchFamily="66" charset="0"/>
                  <a:ea typeface="+mn-ea"/>
                  <a:cs typeface="+mn-cs"/>
                </a:rPr>
                <a:t>you</a:t>
              </a:r>
              <a:r>
                <a:rPr kumimoji="0" lang="fr-FR" sz="3600" b="1" i="0" u="none" strike="noStrike" kern="1200" cap="none" spc="0" normalizeH="0" baseline="0" noProof="0" dirty="0">
                  <a:ln>
                    <a:noFill/>
                  </a:ln>
                  <a:solidFill>
                    <a:srgbClr val="92D050"/>
                  </a:solidFill>
                  <a:effectLst/>
                  <a:uLnTx/>
                  <a:uFillTx/>
                  <a:latin typeface="Edwardian Script ITC" pitchFamily="66" charset="0"/>
                  <a:ea typeface="+mn-ea"/>
                  <a:cs typeface="+mn-cs"/>
                </a:rPr>
                <a:t> for </a:t>
              </a:r>
              <a:r>
                <a:rPr kumimoji="0" lang="fr-FR" sz="3600" b="1" i="0" u="none" strike="noStrike" kern="1200" cap="none" spc="0" normalizeH="0" baseline="0" noProof="0" dirty="0" err="1">
                  <a:ln>
                    <a:noFill/>
                  </a:ln>
                  <a:solidFill>
                    <a:srgbClr val="92D050"/>
                  </a:solidFill>
                  <a:effectLst/>
                  <a:uLnTx/>
                  <a:uFillTx/>
                  <a:latin typeface="Edwardian Script ITC" pitchFamily="66" charset="0"/>
                  <a:ea typeface="+mn-ea"/>
                  <a:cs typeface="+mn-cs"/>
                </a:rPr>
                <a:t>your</a:t>
              </a:r>
              <a:r>
                <a:rPr kumimoji="0" lang="fr-FR" sz="3600" b="1" i="0" u="none" strike="noStrike" kern="1200" cap="none" spc="0" normalizeH="0" baseline="0" noProof="0" dirty="0">
                  <a:ln>
                    <a:noFill/>
                  </a:ln>
                  <a:solidFill>
                    <a:srgbClr val="92D050"/>
                  </a:solidFill>
                  <a:effectLst/>
                  <a:uLnTx/>
                  <a:uFillTx/>
                  <a:latin typeface="Edwardian Script ITC" pitchFamily="66" charset="0"/>
                  <a:ea typeface="+mn-ea"/>
                  <a:cs typeface="+mn-cs"/>
                </a:rPr>
                <a:t> attention !</a:t>
              </a:r>
            </a:p>
          </p:txBody>
        </p:sp>
        <p:sp>
          <p:nvSpPr>
            <p:cNvPr id="5" name="ZoneTexte 4"/>
            <p:cNvSpPr txBox="1"/>
            <p:nvPr/>
          </p:nvSpPr>
          <p:spPr>
            <a:xfrm rot="295436">
              <a:off x="4448807" y="1959340"/>
              <a:ext cx="3746926"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altLang="fr-FR" sz="3600" b="1" i="1" u="none" strike="noStrike" kern="1200" cap="none" spc="0" normalizeH="0" baseline="0" noProof="0" dirty="0">
                  <a:ln>
                    <a:noFill/>
                  </a:ln>
                  <a:solidFill>
                    <a:srgbClr val="FF0000"/>
                  </a:solidFill>
                  <a:effectLst/>
                  <a:uLnTx/>
                  <a:uFillTx/>
                  <a:latin typeface="Edwardian Script ITC" panose="030303020407070D0804" pitchFamily="66" charset="0"/>
                  <a:ea typeface="+mn-ea"/>
                  <a:cs typeface="+mn-cs"/>
                </a:rPr>
                <a:t>¡ gracias por su atención !</a:t>
              </a:r>
            </a:p>
          </p:txBody>
        </p:sp>
        <p:sp>
          <p:nvSpPr>
            <p:cNvPr id="7" name="ZoneTexte 6"/>
            <p:cNvSpPr txBox="1"/>
            <p:nvPr/>
          </p:nvSpPr>
          <p:spPr>
            <a:xfrm rot="20480253">
              <a:off x="544069" y="1336259"/>
              <a:ext cx="5712442"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3200" b="1" i="0" u="none" strike="noStrike" kern="1200" cap="none" spc="0" normalizeH="0" baseline="0" noProof="0" dirty="0">
                  <a:ln>
                    <a:noFill/>
                  </a:ln>
                  <a:solidFill>
                    <a:srgbClr val="4357E7"/>
                  </a:solidFill>
                  <a:effectLst/>
                  <a:uLnTx/>
                  <a:uFillTx/>
                  <a:latin typeface="Edwardian Script ITC" panose="030303020407070D0804" pitchFamily="66" charset="0"/>
                  <a:ea typeface="+mn-ea"/>
                  <a:cs typeface="+mn-cs"/>
                </a:rPr>
                <a:t>Ich danke Ihnen für Ihre Aufmerksamkeit !</a:t>
              </a:r>
              <a:endParaRPr kumimoji="0" lang="fr-FR" sz="3200" b="0" i="0" u="none" strike="noStrike" kern="1200" cap="none" spc="0" normalizeH="0" baseline="0" noProof="0" dirty="0">
                <a:ln>
                  <a:noFill/>
                </a:ln>
                <a:solidFill>
                  <a:srgbClr val="4357E7"/>
                </a:solidFill>
                <a:effectLst/>
                <a:uLnTx/>
                <a:uFillTx/>
                <a:latin typeface="Edwardian Script ITC" panose="030303020407070D0804" pitchFamily="66" charset="0"/>
                <a:ea typeface="+mn-ea"/>
                <a:cs typeface="+mn-cs"/>
              </a:endParaRPr>
            </a:p>
          </p:txBody>
        </p:sp>
        <p:sp>
          <p:nvSpPr>
            <p:cNvPr id="8" name="ZoneTexte 7"/>
            <p:cNvSpPr txBox="1"/>
            <p:nvPr/>
          </p:nvSpPr>
          <p:spPr>
            <a:xfrm rot="210796">
              <a:off x="643253" y="4344425"/>
              <a:ext cx="4320480"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800" b="1" i="0" u="none" strike="noStrike" kern="1200" cap="none" spc="0" normalizeH="0" baseline="0" noProof="0" dirty="0">
                  <a:ln>
                    <a:noFill/>
                  </a:ln>
                  <a:solidFill>
                    <a:srgbClr val="FFC000"/>
                  </a:solidFill>
                  <a:effectLst/>
                  <a:uLnTx/>
                  <a:uFillTx/>
                  <a:latin typeface="Edwardian Script ITC" pitchFamily="66" charset="0"/>
                  <a:ea typeface="+mn-ea"/>
                  <a:cs typeface="+mn-cs"/>
                </a:rPr>
                <a:t> </a:t>
              </a:r>
              <a:r>
                <a:rPr kumimoji="0" lang="it-IT" sz="3600" b="1" i="0" u="none" strike="noStrike" kern="1200" cap="none" spc="0" normalizeH="0" baseline="0" noProof="0" dirty="0">
                  <a:ln>
                    <a:noFill/>
                  </a:ln>
                  <a:solidFill>
                    <a:srgbClr val="FFC000"/>
                  </a:solidFill>
                  <a:effectLst/>
                  <a:uLnTx/>
                  <a:uFillTx/>
                  <a:latin typeface="Edwardian Script ITC" pitchFamily="66" charset="0"/>
                  <a:ea typeface="+mn-ea"/>
                  <a:cs typeface="+mn-cs"/>
                </a:rPr>
                <a:t>Grazie per la vostra attenzione !</a:t>
              </a:r>
              <a:endParaRPr kumimoji="0" lang="fr-FR" sz="3600" b="1" i="0" u="none" strike="noStrike" kern="1200" cap="none" spc="0" normalizeH="0" baseline="0" noProof="0" dirty="0">
                <a:ln>
                  <a:noFill/>
                </a:ln>
                <a:solidFill>
                  <a:srgbClr val="FFC000"/>
                </a:solidFill>
                <a:effectLst/>
                <a:uLnTx/>
                <a:uFillTx/>
                <a:latin typeface="Edwardian Script ITC" pitchFamily="66" charset="0"/>
                <a:ea typeface="+mn-ea"/>
                <a:cs typeface="+mn-cs"/>
              </a:endParaRPr>
            </a:p>
          </p:txBody>
        </p:sp>
        <p:sp>
          <p:nvSpPr>
            <p:cNvPr id="10" name="Rectangle 1"/>
            <p:cNvSpPr>
              <a:spLocks noChangeArrowheads="1"/>
            </p:cNvSpPr>
            <p:nvPr/>
          </p:nvSpPr>
          <p:spPr bwMode="auto">
            <a:xfrm rot="231988">
              <a:off x="5527259" y="1320804"/>
              <a:ext cx="231666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altLang="fr-FR" sz="3600" b="1" i="1" u="none" strike="noStrike" kern="1200" cap="none" spc="0" normalizeH="0" baseline="0" noProof="0" dirty="0">
                  <a:ln>
                    <a:noFill/>
                  </a:ln>
                  <a:solidFill>
                    <a:srgbClr val="4BACC6">
                      <a:lumMod val="60000"/>
                      <a:lumOff val="40000"/>
                    </a:srgbClr>
                  </a:solidFill>
                  <a:effectLst/>
                  <a:uLnTx/>
                  <a:uFillTx/>
                  <a:latin typeface="Edwardian Script ITC" panose="030303020407070D0804" pitchFamily="66" charset="0"/>
                  <a:ea typeface="+mn-ea"/>
                  <a:cs typeface="Arial" panose="020B0604020202020204" pitchFamily="34" charset="0"/>
                </a:rPr>
                <a:t>شكرا لانتباهك</a:t>
              </a:r>
              <a:r>
                <a:rPr kumimoji="0" lang="fr-FR" altLang="fr-FR" sz="3600" b="1" i="1" u="none" strike="noStrike" kern="1200" cap="none" spc="0" normalizeH="0" baseline="0" noProof="0" dirty="0">
                  <a:ln>
                    <a:noFill/>
                  </a:ln>
                  <a:solidFill>
                    <a:srgbClr val="4BACC6">
                      <a:lumMod val="60000"/>
                      <a:lumOff val="40000"/>
                    </a:srgbClr>
                  </a:solidFill>
                  <a:effectLst/>
                  <a:uLnTx/>
                  <a:uFillTx/>
                  <a:latin typeface="Edwardian Script ITC" panose="030303020407070D0804" pitchFamily="66" charset="0"/>
                  <a:ea typeface="+mn-ea"/>
                  <a:cs typeface="+mn-cs"/>
                </a:rPr>
                <a:t> </a:t>
              </a:r>
            </a:p>
          </p:txBody>
        </p:sp>
        <p:sp>
          <p:nvSpPr>
            <p:cNvPr id="12" name="Rectangle 2"/>
            <p:cNvSpPr>
              <a:spLocks noChangeArrowheads="1"/>
            </p:cNvSpPr>
            <p:nvPr/>
          </p:nvSpPr>
          <p:spPr bwMode="auto">
            <a:xfrm rot="20968722">
              <a:off x="4111661" y="5137555"/>
              <a:ext cx="304602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fr-FR" sz="3600" b="1" i="0" u="none" strike="noStrike" kern="1200" cap="none" spc="0" normalizeH="0" baseline="0" noProof="0" dirty="0">
                  <a:ln>
                    <a:noFill/>
                  </a:ln>
                  <a:solidFill>
                    <a:srgbClr val="00B050"/>
                  </a:solidFill>
                  <a:effectLst/>
                  <a:uLnTx/>
                  <a:uFillTx/>
                  <a:latin typeface="Edwardian Script ITC" panose="030303020407070D0804" pitchFamily="66" charset="0"/>
                  <a:ea typeface="宋体" panose="02010600030101010101" pitchFamily="2" charset="-122"/>
                  <a:cs typeface="+mn-cs"/>
                </a:rPr>
                <a:t>感谢您的关注 </a:t>
              </a:r>
            </a:p>
          </p:txBody>
        </p:sp>
        <p:sp>
          <p:nvSpPr>
            <p:cNvPr id="13" name="Rectangle 3"/>
            <p:cNvSpPr>
              <a:spLocks noChangeArrowheads="1"/>
            </p:cNvSpPr>
            <p:nvPr/>
          </p:nvSpPr>
          <p:spPr bwMode="auto">
            <a:xfrm>
              <a:off x="4078257" y="3874461"/>
              <a:ext cx="396095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l-GR" altLang="fr-FR" sz="2000" b="1" i="0" u="none" strike="noStrike" kern="1200" cap="none" spc="0" normalizeH="0" baseline="0" noProof="0" dirty="0">
                  <a:ln>
                    <a:noFill/>
                  </a:ln>
                  <a:solidFill>
                    <a:srgbClr val="8037B7"/>
                  </a:solidFill>
                  <a:effectLst/>
                  <a:uLnTx/>
                  <a:uFillTx/>
                  <a:latin typeface="Edwardian Script ITC" panose="030303020407070D0804" pitchFamily="66" charset="0"/>
                  <a:ea typeface="+mn-ea"/>
                  <a:cs typeface="+mn-cs"/>
                </a:rPr>
                <a:t>Ευχαριστώ για την προσοχή σας </a:t>
              </a:r>
            </a:p>
          </p:txBody>
        </p:sp>
      </p:grpSp>
    </p:spTree>
    <p:extLst>
      <p:ext uri="{BB962C8B-B14F-4D97-AF65-F5344CB8AC3E}">
        <p14:creationId xmlns:p14="http://schemas.microsoft.com/office/powerpoint/2010/main" val="30469139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p:cNvGraphicFramePr>
            <a:graphicFrameLocks noGrp="1"/>
          </p:cNvGraphicFramePr>
          <p:nvPr>
            <p:extLst>
              <p:ext uri="{D42A27DB-BD31-4B8C-83A1-F6EECF244321}">
                <p14:modId xmlns:p14="http://schemas.microsoft.com/office/powerpoint/2010/main" val="3101137963"/>
              </p:ext>
            </p:extLst>
          </p:nvPr>
        </p:nvGraphicFramePr>
        <p:xfrm>
          <a:off x="683568" y="404664"/>
          <a:ext cx="7920873" cy="4603713"/>
        </p:xfrm>
        <a:graphic>
          <a:graphicData uri="http://schemas.openxmlformats.org/drawingml/2006/table">
            <a:tbl>
              <a:tblPr firstRow="1" bandRow="1">
                <a:tableStyleId>{5940675A-B579-460E-94D1-54222C63F5DA}</a:tableStyleId>
              </a:tblPr>
              <a:tblGrid>
                <a:gridCol w="880097">
                  <a:extLst>
                    <a:ext uri="{9D8B030D-6E8A-4147-A177-3AD203B41FA5}">
                      <a16:colId xmlns:a16="http://schemas.microsoft.com/office/drawing/2014/main" val="20000"/>
                    </a:ext>
                  </a:extLst>
                </a:gridCol>
                <a:gridCol w="880097">
                  <a:extLst>
                    <a:ext uri="{9D8B030D-6E8A-4147-A177-3AD203B41FA5}">
                      <a16:colId xmlns:a16="http://schemas.microsoft.com/office/drawing/2014/main" val="20001"/>
                    </a:ext>
                  </a:extLst>
                </a:gridCol>
                <a:gridCol w="880097">
                  <a:extLst>
                    <a:ext uri="{9D8B030D-6E8A-4147-A177-3AD203B41FA5}">
                      <a16:colId xmlns:a16="http://schemas.microsoft.com/office/drawing/2014/main" val="20002"/>
                    </a:ext>
                  </a:extLst>
                </a:gridCol>
                <a:gridCol w="880097">
                  <a:extLst>
                    <a:ext uri="{9D8B030D-6E8A-4147-A177-3AD203B41FA5}">
                      <a16:colId xmlns:a16="http://schemas.microsoft.com/office/drawing/2014/main" val="20003"/>
                    </a:ext>
                  </a:extLst>
                </a:gridCol>
                <a:gridCol w="880097">
                  <a:extLst>
                    <a:ext uri="{9D8B030D-6E8A-4147-A177-3AD203B41FA5}">
                      <a16:colId xmlns:a16="http://schemas.microsoft.com/office/drawing/2014/main" val="20004"/>
                    </a:ext>
                  </a:extLst>
                </a:gridCol>
                <a:gridCol w="880097">
                  <a:extLst>
                    <a:ext uri="{9D8B030D-6E8A-4147-A177-3AD203B41FA5}">
                      <a16:colId xmlns:a16="http://schemas.microsoft.com/office/drawing/2014/main" val="20005"/>
                    </a:ext>
                  </a:extLst>
                </a:gridCol>
                <a:gridCol w="880097">
                  <a:extLst>
                    <a:ext uri="{9D8B030D-6E8A-4147-A177-3AD203B41FA5}">
                      <a16:colId xmlns:a16="http://schemas.microsoft.com/office/drawing/2014/main" val="20006"/>
                    </a:ext>
                  </a:extLst>
                </a:gridCol>
                <a:gridCol w="880097">
                  <a:extLst>
                    <a:ext uri="{9D8B030D-6E8A-4147-A177-3AD203B41FA5}">
                      <a16:colId xmlns:a16="http://schemas.microsoft.com/office/drawing/2014/main" val="20007"/>
                    </a:ext>
                  </a:extLst>
                </a:gridCol>
                <a:gridCol w="880097">
                  <a:extLst>
                    <a:ext uri="{9D8B030D-6E8A-4147-A177-3AD203B41FA5}">
                      <a16:colId xmlns:a16="http://schemas.microsoft.com/office/drawing/2014/main" val="20008"/>
                    </a:ext>
                  </a:extLst>
                </a:gridCol>
              </a:tblGrid>
              <a:tr h="576064">
                <a:tc>
                  <a:txBody>
                    <a:bodyPr/>
                    <a:lstStyle/>
                    <a:p>
                      <a:endParaRPr lang="fr-FR" dirty="0"/>
                    </a:p>
                  </a:txBody>
                  <a:tcPr/>
                </a:tc>
                <a:tc>
                  <a:txBody>
                    <a:bodyPr/>
                    <a:lstStyle/>
                    <a:p>
                      <a:r>
                        <a:rPr lang="fr-FR" b="1" dirty="0"/>
                        <a:t>VRJ </a:t>
                      </a:r>
                      <a:endParaRPr lang="fr-FR" dirty="0"/>
                    </a:p>
                  </a:txBody>
                  <a:tcPr/>
                </a:tc>
                <a:tc>
                  <a:txBody>
                    <a:bodyPr/>
                    <a:lstStyle/>
                    <a:p>
                      <a:r>
                        <a:rPr lang="fr-FR" b="1" dirty="0" err="1"/>
                        <a:t>VRj</a:t>
                      </a:r>
                      <a:endParaRPr lang="fr-FR" dirty="0"/>
                    </a:p>
                  </a:txBody>
                  <a:tcPr/>
                </a:tc>
                <a:tc>
                  <a:txBody>
                    <a:bodyPr/>
                    <a:lstStyle/>
                    <a:p>
                      <a:r>
                        <a:rPr lang="fr-FR" b="1" dirty="0" err="1"/>
                        <a:t>VrJ</a:t>
                      </a:r>
                      <a:endParaRPr lang="fr-FR" dirty="0"/>
                    </a:p>
                  </a:txBody>
                  <a:tcPr/>
                </a:tc>
                <a:tc>
                  <a:txBody>
                    <a:bodyPr/>
                    <a:lstStyle/>
                    <a:p>
                      <a:r>
                        <a:rPr lang="fr-FR" b="1" dirty="0" err="1"/>
                        <a:t>Vrj</a:t>
                      </a:r>
                      <a:r>
                        <a:rPr lang="fr-FR" b="1" dirty="0"/>
                        <a:t> </a:t>
                      </a:r>
                      <a:endParaRPr lang="fr-FR" dirty="0"/>
                    </a:p>
                  </a:txBody>
                  <a:tcPr/>
                </a:tc>
                <a:tc>
                  <a:txBody>
                    <a:bodyPr/>
                    <a:lstStyle/>
                    <a:p>
                      <a:r>
                        <a:rPr lang="fr-FR" b="1" dirty="0" err="1"/>
                        <a:t>vRJ</a:t>
                      </a:r>
                      <a:endParaRPr lang="fr-FR" dirty="0"/>
                    </a:p>
                  </a:txBody>
                  <a:tcPr/>
                </a:tc>
                <a:tc>
                  <a:txBody>
                    <a:bodyPr/>
                    <a:lstStyle/>
                    <a:p>
                      <a:r>
                        <a:rPr lang="fr-FR" b="1" dirty="0" err="1"/>
                        <a:t>vRj</a:t>
                      </a:r>
                      <a:r>
                        <a:rPr lang="fr-FR" b="1" dirty="0"/>
                        <a:t> </a:t>
                      </a:r>
                      <a:endParaRPr lang="fr-FR" dirty="0"/>
                    </a:p>
                  </a:txBody>
                  <a:tcPr/>
                </a:tc>
                <a:tc>
                  <a:txBody>
                    <a:bodyPr/>
                    <a:lstStyle/>
                    <a:p>
                      <a:r>
                        <a:rPr lang="fr-FR" b="1" dirty="0" err="1"/>
                        <a:t>vrJ</a:t>
                      </a:r>
                      <a:r>
                        <a:rPr lang="fr-FR" b="1" dirty="0"/>
                        <a:t> </a:t>
                      </a:r>
                      <a:endParaRPr lang="fr-F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b="1" dirty="0" err="1"/>
                        <a:t>vrj</a:t>
                      </a:r>
                      <a:endParaRPr lang="fr-FR" dirty="0"/>
                    </a:p>
                    <a:p>
                      <a:endParaRPr lang="fr-FR" dirty="0"/>
                    </a:p>
                  </a:txBody>
                  <a:tcPr/>
                </a:tc>
                <a:extLst>
                  <a:ext uri="{0D108BD9-81ED-4DB2-BD59-A6C34878D82A}">
                    <a16:rowId xmlns:a16="http://schemas.microsoft.com/office/drawing/2014/main" val="10000"/>
                  </a:ext>
                </a:extLst>
              </a:tr>
              <a:tr h="518716">
                <a:tc>
                  <a:txBody>
                    <a:bodyPr/>
                    <a:lstStyle/>
                    <a:p>
                      <a:r>
                        <a:rPr lang="fr-FR" b="1" dirty="0"/>
                        <a:t>VRJ </a:t>
                      </a:r>
                      <a:endParaRPr lang="fr-FR" dirty="0"/>
                    </a:p>
                  </a:txBody>
                  <a:tcPr/>
                </a:tc>
                <a:tc>
                  <a:txBody>
                    <a:bodyPr/>
                    <a:lstStyle/>
                    <a:p>
                      <a:r>
                        <a:rPr lang="fr-FR" dirty="0"/>
                        <a:t>VVRRJJ</a:t>
                      </a:r>
                    </a:p>
                  </a:txBody>
                  <a:tcPr/>
                </a:tc>
                <a:tc>
                  <a:txBody>
                    <a:bodyPr/>
                    <a:lstStyle/>
                    <a:p>
                      <a:r>
                        <a:rPr lang="fr-FR" dirty="0" err="1"/>
                        <a:t>VVRRJj</a:t>
                      </a:r>
                      <a:endParaRPr lang="fr-FR" dirty="0"/>
                    </a:p>
                  </a:txBody>
                  <a:tcPr/>
                </a:tc>
                <a:tc>
                  <a:txBody>
                    <a:bodyPr/>
                    <a:lstStyle/>
                    <a:p>
                      <a:r>
                        <a:rPr lang="fr-FR" dirty="0" err="1"/>
                        <a:t>VVRrJJ</a:t>
                      </a:r>
                      <a:endParaRPr lang="fr-FR" dirty="0"/>
                    </a:p>
                  </a:txBody>
                  <a:tcPr/>
                </a:tc>
                <a:tc>
                  <a:txBody>
                    <a:bodyPr/>
                    <a:lstStyle/>
                    <a:p>
                      <a:r>
                        <a:rPr lang="fr-FR" dirty="0" err="1"/>
                        <a:t>VVRrJj</a:t>
                      </a:r>
                      <a:endParaRPr lang="fr-FR" dirty="0"/>
                    </a:p>
                  </a:txBody>
                  <a:tcPr/>
                </a:tc>
                <a:tc>
                  <a:txBody>
                    <a:bodyPr/>
                    <a:lstStyle/>
                    <a:p>
                      <a:r>
                        <a:rPr lang="fr-FR" dirty="0" err="1"/>
                        <a:t>VvRRJJ</a:t>
                      </a:r>
                      <a:endParaRPr lang="fr-FR" dirty="0"/>
                    </a:p>
                  </a:txBody>
                  <a:tcPr/>
                </a:tc>
                <a:tc>
                  <a:txBody>
                    <a:bodyPr/>
                    <a:lstStyle/>
                    <a:p>
                      <a:r>
                        <a:rPr lang="fr-FR" dirty="0" err="1"/>
                        <a:t>VvRRJj</a:t>
                      </a:r>
                      <a:endParaRPr lang="fr-FR" dirty="0"/>
                    </a:p>
                  </a:txBody>
                  <a:tcPr/>
                </a:tc>
                <a:tc>
                  <a:txBody>
                    <a:bodyPr/>
                    <a:lstStyle/>
                    <a:p>
                      <a:r>
                        <a:rPr lang="fr-FR" dirty="0" err="1"/>
                        <a:t>VvRrJJ</a:t>
                      </a:r>
                      <a:endParaRPr lang="fr-FR" dirty="0"/>
                    </a:p>
                  </a:txBody>
                  <a:tcPr/>
                </a:tc>
                <a:tc>
                  <a:txBody>
                    <a:bodyPr/>
                    <a:lstStyle/>
                    <a:p>
                      <a:r>
                        <a:rPr lang="fr-FR" dirty="0" err="1"/>
                        <a:t>VvRrJj</a:t>
                      </a:r>
                      <a:endParaRPr lang="fr-FR" dirty="0"/>
                    </a:p>
                  </a:txBody>
                  <a:tcPr/>
                </a:tc>
                <a:extLst>
                  <a:ext uri="{0D108BD9-81ED-4DB2-BD59-A6C34878D82A}">
                    <a16:rowId xmlns:a16="http://schemas.microsoft.com/office/drawing/2014/main" val="10001"/>
                  </a:ext>
                </a:extLst>
              </a:tr>
              <a:tr h="492131">
                <a:tc>
                  <a:txBody>
                    <a:bodyPr/>
                    <a:lstStyle/>
                    <a:p>
                      <a:r>
                        <a:rPr lang="fr-FR" b="1" dirty="0" err="1"/>
                        <a:t>VRj</a:t>
                      </a:r>
                      <a:endParaRPr lang="fr-FR" dirty="0"/>
                    </a:p>
                  </a:txBody>
                  <a:tcPr/>
                </a:tc>
                <a:tc>
                  <a:txBody>
                    <a:bodyPr/>
                    <a:lstStyle/>
                    <a:p>
                      <a:r>
                        <a:rPr lang="fr-FR" dirty="0" err="1"/>
                        <a:t>VVRRjJ</a:t>
                      </a:r>
                      <a:endParaRPr lang="fr-FR" dirty="0"/>
                    </a:p>
                  </a:txBody>
                  <a:tcPr/>
                </a:tc>
                <a:tc>
                  <a:txBody>
                    <a:bodyPr/>
                    <a:lstStyle/>
                    <a:p>
                      <a:r>
                        <a:rPr lang="fr-FR" dirty="0" err="1"/>
                        <a:t>VVRRjJ</a:t>
                      </a:r>
                      <a:endParaRPr lang="fr-FR" dirty="0"/>
                    </a:p>
                  </a:txBody>
                  <a:tcPr/>
                </a:tc>
                <a:tc>
                  <a:txBody>
                    <a:bodyPr/>
                    <a:lstStyle/>
                    <a:p>
                      <a:r>
                        <a:rPr lang="fr-FR" dirty="0" err="1"/>
                        <a:t>VVRrjJ</a:t>
                      </a:r>
                      <a:endParaRPr lang="fr-FR" dirty="0"/>
                    </a:p>
                  </a:txBody>
                  <a:tcPr/>
                </a:tc>
                <a:tc>
                  <a:txBody>
                    <a:bodyPr/>
                    <a:lstStyle/>
                    <a:p>
                      <a:r>
                        <a:rPr lang="fr-FR" dirty="0" err="1"/>
                        <a:t>VVRrjj</a:t>
                      </a:r>
                      <a:endParaRPr lang="fr-FR" dirty="0"/>
                    </a:p>
                  </a:txBody>
                  <a:tcPr/>
                </a:tc>
                <a:tc>
                  <a:txBody>
                    <a:bodyPr/>
                    <a:lstStyle/>
                    <a:p>
                      <a:r>
                        <a:rPr lang="fr-FR" dirty="0" err="1"/>
                        <a:t>VvRRjJ</a:t>
                      </a:r>
                      <a:endParaRPr lang="fr-FR" dirty="0"/>
                    </a:p>
                  </a:txBody>
                  <a:tcPr/>
                </a:tc>
                <a:tc>
                  <a:txBody>
                    <a:bodyPr/>
                    <a:lstStyle/>
                    <a:p>
                      <a:r>
                        <a:rPr lang="fr-FR" dirty="0" err="1"/>
                        <a:t>VvRRjj</a:t>
                      </a:r>
                      <a:endParaRPr lang="fr-FR" dirty="0"/>
                    </a:p>
                  </a:txBody>
                  <a:tcPr/>
                </a:tc>
                <a:tc>
                  <a:txBody>
                    <a:bodyPr/>
                    <a:lstStyle/>
                    <a:p>
                      <a:r>
                        <a:rPr lang="fr-FR" dirty="0" err="1"/>
                        <a:t>VvRrjJ</a:t>
                      </a:r>
                      <a:endParaRPr lang="fr-FR" dirty="0"/>
                    </a:p>
                  </a:txBody>
                  <a:tcPr/>
                </a:tc>
                <a:tc>
                  <a:txBody>
                    <a:bodyPr/>
                    <a:lstStyle/>
                    <a:p>
                      <a:r>
                        <a:rPr lang="fr-FR" dirty="0" err="1"/>
                        <a:t>VvRrjj</a:t>
                      </a:r>
                      <a:endParaRPr lang="fr-FR" dirty="0"/>
                    </a:p>
                  </a:txBody>
                  <a:tcPr/>
                </a:tc>
                <a:extLst>
                  <a:ext uri="{0D108BD9-81ED-4DB2-BD59-A6C34878D82A}">
                    <a16:rowId xmlns:a16="http://schemas.microsoft.com/office/drawing/2014/main" val="10002"/>
                  </a:ext>
                </a:extLst>
              </a:tr>
              <a:tr h="492131">
                <a:tc>
                  <a:txBody>
                    <a:bodyPr/>
                    <a:lstStyle/>
                    <a:p>
                      <a:r>
                        <a:rPr lang="fr-FR" b="1" dirty="0" err="1"/>
                        <a:t>VrJ</a:t>
                      </a:r>
                      <a:endParaRPr lang="fr-FR" dirty="0"/>
                    </a:p>
                  </a:txBody>
                  <a:tcPr/>
                </a:tc>
                <a:tc>
                  <a:txBody>
                    <a:bodyPr/>
                    <a:lstStyle/>
                    <a:p>
                      <a:r>
                        <a:rPr lang="fr-FR" dirty="0" err="1"/>
                        <a:t>VVrRJJ</a:t>
                      </a:r>
                      <a:endParaRPr lang="fr-FR" dirty="0"/>
                    </a:p>
                  </a:txBody>
                  <a:tcPr/>
                </a:tc>
                <a:tc>
                  <a:txBody>
                    <a:bodyPr/>
                    <a:lstStyle/>
                    <a:p>
                      <a:r>
                        <a:rPr lang="fr-FR" dirty="0" err="1"/>
                        <a:t>VVrRJj</a:t>
                      </a:r>
                      <a:endParaRPr lang="fr-FR" dirty="0"/>
                    </a:p>
                  </a:txBody>
                  <a:tcPr/>
                </a:tc>
                <a:tc>
                  <a:txBody>
                    <a:bodyPr/>
                    <a:lstStyle/>
                    <a:p>
                      <a:r>
                        <a:rPr lang="fr-FR" dirty="0" err="1"/>
                        <a:t>VVrrJJ</a:t>
                      </a:r>
                      <a:endParaRPr lang="fr-FR" dirty="0"/>
                    </a:p>
                  </a:txBody>
                  <a:tcPr/>
                </a:tc>
                <a:tc>
                  <a:txBody>
                    <a:bodyPr/>
                    <a:lstStyle/>
                    <a:p>
                      <a:r>
                        <a:rPr lang="fr-FR" dirty="0" err="1"/>
                        <a:t>VVrrJj</a:t>
                      </a:r>
                      <a:endParaRPr lang="fr-FR" dirty="0"/>
                    </a:p>
                  </a:txBody>
                  <a:tcPr/>
                </a:tc>
                <a:tc>
                  <a:txBody>
                    <a:bodyPr/>
                    <a:lstStyle/>
                    <a:p>
                      <a:r>
                        <a:rPr lang="fr-FR" dirty="0" err="1"/>
                        <a:t>VvrRJJ</a:t>
                      </a:r>
                      <a:endParaRPr lang="fr-FR" dirty="0"/>
                    </a:p>
                  </a:txBody>
                  <a:tcPr/>
                </a:tc>
                <a:tc>
                  <a:txBody>
                    <a:bodyPr/>
                    <a:lstStyle/>
                    <a:p>
                      <a:r>
                        <a:rPr lang="fr-FR" dirty="0" err="1"/>
                        <a:t>VvrRJj</a:t>
                      </a:r>
                      <a:endParaRPr lang="fr-FR" dirty="0"/>
                    </a:p>
                  </a:txBody>
                  <a:tcPr/>
                </a:tc>
                <a:tc>
                  <a:txBody>
                    <a:bodyPr/>
                    <a:lstStyle/>
                    <a:p>
                      <a:r>
                        <a:rPr lang="fr-FR" dirty="0" err="1"/>
                        <a:t>VvrrJJ</a:t>
                      </a:r>
                      <a:endParaRPr lang="fr-FR" dirty="0"/>
                    </a:p>
                  </a:txBody>
                  <a:tcPr/>
                </a:tc>
                <a:tc>
                  <a:txBody>
                    <a:bodyPr/>
                    <a:lstStyle/>
                    <a:p>
                      <a:r>
                        <a:rPr lang="fr-FR" dirty="0" err="1"/>
                        <a:t>VvrrJj</a:t>
                      </a:r>
                      <a:endParaRPr lang="fr-FR" dirty="0"/>
                    </a:p>
                  </a:txBody>
                  <a:tcPr/>
                </a:tc>
                <a:extLst>
                  <a:ext uri="{0D108BD9-81ED-4DB2-BD59-A6C34878D82A}">
                    <a16:rowId xmlns:a16="http://schemas.microsoft.com/office/drawing/2014/main" val="10003"/>
                  </a:ext>
                </a:extLst>
              </a:tr>
              <a:tr h="492131">
                <a:tc>
                  <a:txBody>
                    <a:bodyPr/>
                    <a:lstStyle/>
                    <a:p>
                      <a:r>
                        <a:rPr lang="fr-FR" b="1" dirty="0" err="1"/>
                        <a:t>Vrj</a:t>
                      </a:r>
                      <a:r>
                        <a:rPr lang="fr-FR" b="1" dirty="0"/>
                        <a:t> </a:t>
                      </a:r>
                      <a:endParaRPr lang="fr-FR" dirty="0"/>
                    </a:p>
                  </a:txBody>
                  <a:tcPr/>
                </a:tc>
                <a:tc>
                  <a:txBody>
                    <a:bodyPr/>
                    <a:lstStyle/>
                    <a:p>
                      <a:r>
                        <a:rPr lang="fr-FR" dirty="0" err="1"/>
                        <a:t>VVrRjJ</a:t>
                      </a:r>
                      <a:endParaRPr lang="fr-FR" dirty="0"/>
                    </a:p>
                  </a:txBody>
                  <a:tcPr/>
                </a:tc>
                <a:tc>
                  <a:txBody>
                    <a:bodyPr/>
                    <a:lstStyle/>
                    <a:p>
                      <a:r>
                        <a:rPr lang="fr-FR" dirty="0" err="1"/>
                        <a:t>VVrRjj</a:t>
                      </a:r>
                      <a:endParaRPr lang="fr-FR" dirty="0"/>
                    </a:p>
                  </a:txBody>
                  <a:tcPr/>
                </a:tc>
                <a:tc>
                  <a:txBody>
                    <a:bodyPr/>
                    <a:lstStyle/>
                    <a:p>
                      <a:r>
                        <a:rPr lang="fr-FR" dirty="0" err="1"/>
                        <a:t>VVrrjJ</a:t>
                      </a:r>
                      <a:endParaRPr lang="fr-FR" dirty="0"/>
                    </a:p>
                  </a:txBody>
                  <a:tcPr/>
                </a:tc>
                <a:tc>
                  <a:txBody>
                    <a:bodyPr/>
                    <a:lstStyle/>
                    <a:p>
                      <a:r>
                        <a:rPr lang="fr-FR" dirty="0" err="1"/>
                        <a:t>VVrrjj</a:t>
                      </a:r>
                      <a:endParaRPr lang="fr-FR" dirty="0"/>
                    </a:p>
                  </a:txBody>
                  <a:tcPr/>
                </a:tc>
                <a:tc>
                  <a:txBody>
                    <a:bodyPr/>
                    <a:lstStyle/>
                    <a:p>
                      <a:r>
                        <a:rPr lang="fr-FR" dirty="0" err="1"/>
                        <a:t>VvrRjJ</a:t>
                      </a:r>
                      <a:endParaRPr lang="fr-FR" dirty="0"/>
                    </a:p>
                  </a:txBody>
                  <a:tcPr/>
                </a:tc>
                <a:tc>
                  <a:txBody>
                    <a:bodyPr/>
                    <a:lstStyle/>
                    <a:p>
                      <a:r>
                        <a:rPr lang="fr-FR" dirty="0" err="1"/>
                        <a:t>VvrRjj</a:t>
                      </a:r>
                      <a:endParaRPr lang="fr-FR" dirty="0"/>
                    </a:p>
                  </a:txBody>
                  <a:tcPr/>
                </a:tc>
                <a:tc>
                  <a:txBody>
                    <a:bodyPr/>
                    <a:lstStyle/>
                    <a:p>
                      <a:r>
                        <a:rPr lang="fr-FR" dirty="0" err="1"/>
                        <a:t>VvrrjJ</a:t>
                      </a:r>
                      <a:endParaRPr lang="fr-FR" dirty="0"/>
                    </a:p>
                  </a:txBody>
                  <a:tcPr/>
                </a:tc>
                <a:tc>
                  <a:txBody>
                    <a:bodyPr/>
                    <a:lstStyle/>
                    <a:p>
                      <a:r>
                        <a:rPr lang="fr-FR" dirty="0" err="1"/>
                        <a:t>Vvrrjj</a:t>
                      </a:r>
                      <a:endParaRPr lang="fr-FR" dirty="0"/>
                    </a:p>
                  </a:txBody>
                  <a:tcPr/>
                </a:tc>
                <a:extLst>
                  <a:ext uri="{0D108BD9-81ED-4DB2-BD59-A6C34878D82A}">
                    <a16:rowId xmlns:a16="http://schemas.microsoft.com/office/drawing/2014/main" val="10004"/>
                  </a:ext>
                </a:extLst>
              </a:tr>
              <a:tr h="492131">
                <a:tc>
                  <a:txBody>
                    <a:bodyPr/>
                    <a:lstStyle/>
                    <a:p>
                      <a:r>
                        <a:rPr lang="fr-FR" b="1" dirty="0" err="1"/>
                        <a:t>vRJ</a:t>
                      </a:r>
                      <a:endParaRPr lang="fr-FR" dirty="0"/>
                    </a:p>
                  </a:txBody>
                  <a:tcPr/>
                </a:tc>
                <a:tc>
                  <a:txBody>
                    <a:bodyPr/>
                    <a:lstStyle/>
                    <a:p>
                      <a:r>
                        <a:rPr lang="fr-FR" dirty="0" err="1"/>
                        <a:t>vVRRJJ</a:t>
                      </a:r>
                      <a:endParaRPr lang="fr-FR" dirty="0"/>
                    </a:p>
                  </a:txBody>
                  <a:tcPr/>
                </a:tc>
                <a:tc>
                  <a:txBody>
                    <a:bodyPr/>
                    <a:lstStyle/>
                    <a:p>
                      <a:r>
                        <a:rPr lang="fr-FR" dirty="0" err="1"/>
                        <a:t>vVRRJj</a:t>
                      </a:r>
                      <a:endParaRPr lang="fr-FR" dirty="0"/>
                    </a:p>
                  </a:txBody>
                  <a:tcPr/>
                </a:tc>
                <a:tc>
                  <a:txBody>
                    <a:bodyPr/>
                    <a:lstStyle/>
                    <a:p>
                      <a:r>
                        <a:rPr lang="fr-FR" dirty="0" err="1"/>
                        <a:t>vVRrJJ</a:t>
                      </a:r>
                      <a:endParaRPr lang="fr-FR" dirty="0"/>
                    </a:p>
                  </a:txBody>
                  <a:tcPr/>
                </a:tc>
                <a:tc>
                  <a:txBody>
                    <a:bodyPr/>
                    <a:lstStyle/>
                    <a:p>
                      <a:r>
                        <a:rPr lang="fr-FR" dirty="0" err="1"/>
                        <a:t>vVRrJj</a:t>
                      </a:r>
                      <a:endParaRPr lang="fr-FR" dirty="0"/>
                    </a:p>
                  </a:txBody>
                  <a:tcPr/>
                </a:tc>
                <a:tc>
                  <a:txBody>
                    <a:bodyPr/>
                    <a:lstStyle/>
                    <a:p>
                      <a:r>
                        <a:rPr lang="fr-FR" dirty="0" err="1"/>
                        <a:t>vvRRjJ</a:t>
                      </a:r>
                      <a:endParaRPr lang="fr-FR" dirty="0"/>
                    </a:p>
                  </a:txBody>
                  <a:tcPr/>
                </a:tc>
                <a:tc>
                  <a:txBody>
                    <a:bodyPr/>
                    <a:lstStyle/>
                    <a:p>
                      <a:r>
                        <a:rPr lang="fr-FR" dirty="0" err="1"/>
                        <a:t>vvRRJj</a:t>
                      </a:r>
                      <a:endParaRPr lang="fr-FR" dirty="0"/>
                    </a:p>
                  </a:txBody>
                  <a:tcPr/>
                </a:tc>
                <a:tc>
                  <a:txBody>
                    <a:bodyPr/>
                    <a:lstStyle/>
                    <a:p>
                      <a:r>
                        <a:rPr lang="fr-FR" dirty="0" err="1"/>
                        <a:t>vvRrJJ</a:t>
                      </a:r>
                      <a:endParaRPr lang="fr-FR" dirty="0"/>
                    </a:p>
                  </a:txBody>
                  <a:tcPr/>
                </a:tc>
                <a:tc>
                  <a:txBody>
                    <a:bodyPr/>
                    <a:lstStyle/>
                    <a:p>
                      <a:r>
                        <a:rPr lang="fr-FR" dirty="0" err="1"/>
                        <a:t>vvRrJj</a:t>
                      </a:r>
                      <a:endParaRPr lang="fr-FR" dirty="0"/>
                    </a:p>
                  </a:txBody>
                  <a:tcPr/>
                </a:tc>
                <a:extLst>
                  <a:ext uri="{0D108BD9-81ED-4DB2-BD59-A6C34878D82A}">
                    <a16:rowId xmlns:a16="http://schemas.microsoft.com/office/drawing/2014/main" val="10005"/>
                  </a:ext>
                </a:extLst>
              </a:tr>
              <a:tr h="492131">
                <a:tc>
                  <a:txBody>
                    <a:bodyPr/>
                    <a:lstStyle/>
                    <a:p>
                      <a:r>
                        <a:rPr lang="fr-FR" b="1" dirty="0" err="1"/>
                        <a:t>vRj</a:t>
                      </a:r>
                      <a:r>
                        <a:rPr lang="fr-FR" b="1" dirty="0"/>
                        <a:t> </a:t>
                      </a:r>
                      <a:endParaRPr lang="fr-FR" dirty="0"/>
                    </a:p>
                  </a:txBody>
                  <a:tcPr/>
                </a:tc>
                <a:tc>
                  <a:txBody>
                    <a:bodyPr/>
                    <a:lstStyle/>
                    <a:p>
                      <a:r>
                        <a:rPr lang="fr-FR" dirty="0" err="1"/>
                        <a:t>vVRRjJ</a:t>
                      </a:r>
                      <a:endParaRPr lang="fr-FR" dirty="0"/>
                    </a:p>
                  </a:txBody>
                  <a:tcPr/>
                </a:tc>
                <a:tc>
                  <a:txBody>
                    <a:bodyPr/>
                    <a:lstStyle/>
                    <a:p>
                      <a:r>
                        <a:rPr lang="fr-FR" dirty="0" err="1"/>
                        <a:t>vVRRjj</a:t>
                      </a:r>
                      <a:endParaRPr lang="fr-FR" dirty="0"/>
                    </a:p>
                  </a:txBody>
                  <a:tcPr/>
                </a:tc>
                <a:tc>
                  <a:txBody>
                    <a:bodyPr/>
                    <a:lstStyle/>
                    <a:p>
                      <a:r>
                        <a:rPr lang="fr-FR" dirty="0" err="1"/>
                        <a:t>vVRrjJ</a:t>
                      </a:r>
                      <a:endParaRPr lang="fr-FR" dirty="0"/>
                    </a:p>
                  </a:txBody>
                  <a:tcPr/>
                </a:tc>
                <a:tc>
                  <a:txBody>
                    <a:bodyPr/>
                    <a:lstStyle/>
                    <a:p>
                      <a:r>
                        <a:rPr lang="fr-FR" dirty="0" err="1"/>
                        <a:t>vVRrjj</a:t>
                      </a:r>
                      <a:endParaRPr lang="fr-FR" dirty="0"/>
                    </a:p>
                  </a:txBody>
                  <a:tcPr/>
                </a:tc>
                <a:tc>
                  <a:txBody>
                    <a:bodyPr/>
                    <a:lstStyle/>
                    <a:p>
                      <a:r>
                        <a:rPr lang="fr-FR" dirty="0" err="1"/>
                        <a:t>vvRRjJ</a:t>
                      </a:r>
                      <a:endParaRPr lang="fr-FR" dirty="0"/>
                    </a:p>
                  </a:txBody>
                  <a:tcPr/>
                </a:tc>
                <a:tc>
                  <a:txBody>
                    <a:bodyPr/>
                    <a:lstStyle/>
                    <a:p>
                      <a:r>
                        <a:rPr lang="fr-FR" dirty="0" err="1"/>
                        <a:t>vvRRjj</a:t>
                      </a:r>
                      <a:endParaRPr lang="fr-FR" dirty="0"/>
                    </a:p>
                  </a:txBody>
                  <a:tcPr/>
                </a:tc>
                <a:tc>
                  <a:txBody>
                    <a:bodyPr/>
                    <a:lstStyle/>
                    <a:p>
                      <a:r>
                        <a:rPr lang="fr-FR" dirty="0" err="1"/>
                        <a:t>vvRrjJ</a:t>
                      </a:r>
                      <a:endParaRPr lang="fr-FR" dirty="0"/>
                    </a:p>
                  </a:txBody>
                  <a:tcPr/>
                </a:tc>
                <a:tc>
                  <a:txBody>
                    <a:bodyPr/>
                    <a:lstStyle/>
                    <a:p>
                      <a:r>
                        <a:rPr lang="fr-FR" dirty="0" err="1"/>
                        <a:t>vvRrjj</a:t>
                      </a:r>
                      <a:endParaRPr lang="fr-FR" dirty="0"/>
                    </a:p>
                  </a:txBody>
                  <a:tcPr/>
                </a:tc>
                <a:extLst>
                  <a:ext uri="{0D108BD9-81ED-4DB2-BD59-A6C34878D82A}">
                    <a16:rowId xmlns:a16="http://schemas.microsoft.com/office/drawing/2014/main" val="10006"/>
                  </a:ext>
                </a:extLst>
              </a:tr>
              <a:tr h="492131">
                <a:tc>
                  <a:txBody>
                    <a:bodyPr/>
                    <a:lstStyle/>
                    <a:p>
                      <a:r>
                        <a:rPr lang="fr-FR" b="1" dirty="0" err="1"/>
                        <a:t>vrJ</a:t>
                      </a:r>
                      <a:r>
                        <a:rPr lang="fr-FR" b="1" dirty="0"/>
                        <a:t> </a:t>
                      </a:r>
                      <a:endParaRPr lang="fr-FR" dirty="0"/>
                    </a:p>
                  </a:txBody>
                  <a:tcPr/>
                </a:tc>
                <a:tc>
                  <a:txBody>
                    <a:bodyPr/>
                    <a:lstStyle/>
                    <a:p>
                      <a:r>
                        <a:rPr lang="fr-FR" dirty="0" err="1"/>
                        <a:t>vVrRJJ</a:t>
                      </a:r>
                      <a:endParaRPr lang="fr-FR" dirty="0"/>
                    </a:p>
                  </a:txBody>
                  <a:tcPr/>
                </a:tc>
                <a:tc>
                  <a:txBody>
                    <a:bodyPr/>
                    <a:lstStyle/>
                    <a:p>
                      <a:r>
                        <a:rPr lang="fr-FR" dirty="0" err="1"/>
                        <a:t>vVrRJj</a:t>
                      </a:r>
                      <a:endParaRPr lang="fr-FR" dirty="0"/>
                    </a:p>
                  </a:txBody>
                  <a:tcPr/>
                </a:tc>
                <a:tc>
                  <a:txBody>
                    <a:bodyPr/>
                    <a:lstStyle/>
                    <a:p>
                      <a:r>
                        <a:rPr lang="fr-FR" dirty="0" err="1"/>
                        <a:t>vVrrJJ</a:t>
                      </a:r>
                      <a:endParaRPr lang="fr-FR" dirty="0"/>
                    </a:p>
                  </a:txBody>
                  <a:tcPr/>
                </a:tc>
                <a:tc>
                  <a:txBody>
                    <a:bodyPr/>
                    <a:lstStyle/>
                    <a:p>
                      <a:r>
                        <a:rPr lang="fr-FR" dirty="0" err="1"/>
                        <a:t>vVrrJj</a:t>
                      </a:r>
                      <a:endParaRPr lang="fr-FR" dirty="0"/>
                    </a:p>
                  </a:txBody>
                  <a:tcPr/>
                </a:tc>
                <a:tc>
                  <a:txBody>
                    <a:bodyPr/>
                    <a:lstStyle/>
                    <a:p>
                      <a:r>
                        <a:rPr lang="fr-FR" dirty="0" err="1"/>
                        <a:t>vvrRJJ</a:t>
                      </a:r>
                      <a:endParaRPr lang="fr-FR" dirty="0"/>
                    </a:p>
                  </a:txBody>
                  <a:tcPr/>
                </a:tc>
                <a:tc>
                  <a:txBody>
                    <a:bodyPr/>
                    <a:lstStyle/>
                    <a:p>
                      <a:r>
                        <a:rPr lang="fr-FR" dirty="0" err="1"/>
                        <a:t>vvrRJj</a:t>
                      </a:r>
                      <a:endParaRPr lang="fr-FR" dirty="0"/>
                    </a:p>
                  </a:txBody>
                  <a:tcPr/>
                </a:tc>
                <a:tc>
                  <a:txBody>
                    <a:bodyPr/>
                    <a:lstStyle/>
                    <a:p>
                      <a:r>
                        <a:rPr lang="fr-FR" dirty="0" err="1"/>
                        <a:t>vvrrJJ</a:t>
                      </a:r>
                      <a:endParaRPr lang="fr-FR" dirty="0"/>
                    </a:p>
                  </a:txBody>
                  <a:tcPr/>
                </a:tc>
                <a:tc>
                  <a:txBody>
                    <a:bodyPr/>
                    <a:lstStyle/>
                    <a:p>
                      <a:r>
                        <a:rPr lang="fr-FR" dirty="0" err="1"/>
                        <a:t>vvrrJj</a:t>
                      </a:r>
                      <a:endParaRPr lang="fr-FR" dirty="0"/>
                    </a:p>
                  </a:txBody>
                  <a:tcPr/>
                </a:tc>
                <a:extLst>
                  <a:ext uri="{0D108BD9-81ED-4DB2-BD59-A6C34878D82A}">
                    <a16:rowId xmlns:a16="http://schemas.microsoft.com/office/drawing/2014/main" val="10007"/>
                  </a:ext>
                </a:extLst>
              </a:tr>
              <a:tr h="49213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b="1" dirty="0" err="1"/>
                        <a:t>vrj</a:t>
                      </a:r>
                      <a:endParaRPr lang="fr-FR" dirty="0"/>
                    </a:p>
                  </a:txBody>
                  <a:tcPr/>
                </a:tc>
                <a:tc>
                  <a:txBody>
                    <a:bodyPr/>
                    <a:lstStyle/>
                    <a:p>
                      <a:r>
                        <a:rPr lang="fr-FR" dirty="0" err="1"/>
                        <a:t>vVrRjJ</a:t>
                      </a:r>
                      <a:endParaRPr lang="fr-FR" dirty="0"/>
                    </a:p>
                  </a:txBody>
                  <a:tcPr/>
                </a:tc>
                <a:tc>
                  <a:txBody>
                    <a:bodyPr/>
                    <a:lstStyle/>
                    <a:p>
                      <a:r>
                        <a:rPr lang="fr-FR" dirty="0" err="1"/>
                        <a:t>vVrRjj</a:t>
                      </a:r>
                      <a:endParaRPr lang="fr-FR" dirty="0"/>
                    </a:p>
                  </a:txBody>
                  <a:tcPr/>
                </a:tc>
                <a:tc>
                  <a:txBody>
                    <a:bodyPr/>
                    <a:lstStyle/>
                    <a:p>
                      <a:r>
                        <a:rPr lang="fr-FR" dirty="0" err="1"/>
                        <a:t>vVrrjJ</a:t>
                      </a:r>
                      <a:endParaRPr lang="fr-FR" dirty="0"/>
                    </a:p>
                  </a:txBody>
                  <a:tcPr/>
                </a:tc>
                <a:tc>
                  <a:txBody>
                    <a:bodyPr/>
                    <a:lstStyle/>
                    <a:p>
                      <a:r>
                        <a:rPr lang="fr-FR" dirty="0" err="1"/>
                        <a:t>vVrrjj</a:t>
                      </a:r>
                      <a:endParaRPr lang="fr-FR" dirty="0"/>
                    </a:p>
                  </a:txBody>
                  <a:tcPr/>
                </a:tc>
                <a:tc>
                  <a:txBody>
                    <a:bodyPr/>
                    <a:lstStyle/>
                    <a:p>
                      <a:r>
                        <a:rPr lang="fr-FR" dirty="0" err="1"/>
                        <a:t>vvrRjJ</a:t>
                      </a:r>
                      <a:endParaRPr lang="fr-FR" dirty="0"/>
                    </a:p>
                  </a:txBody>
                  <a:tcPr/>
                </a:tc>
                <a:tc>
                  <a:txBody>
                    <a:bodyPr/>
                    <a:lstStyle/>
                    <a:p>
                      <a:r>
                        <a:rPr lang="fr-FR" dirty="0" err="1"/>
                        <a:t>vvrRjj</a:t>
                      </a:r>
                      <a:endParaRPr lang="fr-FR" dirty="0"/>
                    </a:p>
                  </a:txBody>
                  <a:tcPr/>
                </a:tc>
                <a:tc>
                  <a:txBody>
                    <a:bodyPr/>
                    <a:lstStyle/>
                    <a:p>
                      <a:r>
                        <a:rPr lang="fr-FR" dirty="0" err="1"/>
                        <a:t>vvrrjJ</a:t>
                      </a:r>
                      <a:endParaRPr lang="fr-FR" dirty="0"/>
                    </a:p>
                  </a:txBody>
                  <a:tcPr/>
                </a:tc>
                <a:tc>
                  <a:txBody>
                    <a:bodyPr/>
                    <a:lstStyle/>
                    <a:p>
                      <a:r>
                        <a:rPr lang="fr-FR" dirty="0" err="1"/>
                        <a:t>vvrrjj</a:t>
                      </a:r>
                      <a:endParaRPr lang="fr-FR" dirty="0"/>
                    </a:p>
                  </a:txBody>
                  <a:tcPr/>
                </a:tc>
                <a:extLst>
                  <a:ext uri="{0D108BD9-81ED-4DB2-BD59-A6C34878D82A}">
                    <a16:rowId xmlns:a16="http://schemas.microsoft.com/office/drawing/2014/main" val="10008"/>
                  </a:ext>
                </a:extLst>
              </a:tr>
            </a:tbl>
          </a:graphicData>
        </a:graphic>
      </p:graphicFrame>
      <p:sp>
        <p:nvSpPr>
          <p:cNvPr id="153" name="ZoneTexte 152"/>
          <p:cNvSpPr txBox="1"/>
          <p:nvPr/>
        </p:nvSpPr>
        <p:spPr>
          <a:xfrm>
            <a:off x="683568" y="5813436"/>
            <a:ext cx="7777555" cy="646331"/>
          </a:xfrm>
          <a:prstGeom prst="rect">
            <a:avLst/>
          </a:prstGeom>
          <a:noFill/>
        </p:spPr>
        <p:txBody>
          <a:bodyPr wrap="square" rtlCol="0">
            <a:spAutoFit/>
          </a:bodyPr>
          <a:lstStyle/>
          <a:p>
            <a:r>
              <a:rPr lang="fr-FR" dirty="0"/>
              <a:t>                   27              9              9               9	 3              3               3              1								</a:t>
            </a:r>
          </a:p>
        </p:txBody>
      </p:sp>
      <p:grpSp>
        <p:nvGrpSpPr>
          <p:cNvPr id="253" name="Groupe 252"/>
          <p:cNvGrpSpPr/>
          <p:nvPr/>
        </p:nvGrpSpPr>
        <p:grpSpPr>
          <a:xfrm>
            <a:off x="1748416" y="5334736"/>
            <a:ext cx="6664623" cy="321441"/>
            <a:chOff x="1720715" y="5402023"/>
            <a:chExt cx="6664623" cy="321441"/>
          </a:xfrm>
        </p:grpSpPr>
        <p:grpSp>
          <p:nvGrpSpPr>
            <p:cNvPr id="26" name="Groupe 25"/>
            <p:cNvGrpSpPr/>
            <p:nvPr/>
          </p:nvGrpSpPr>
          <p:grpSpPr>
            <a:xfrm>
              <a:off x="6965821" y="5419298"/>
              <a:ext cx="501774" cy="286891"/>
              <a:chOff x="1763688" y="5696323"/>
              <a:chExt cx="501774" cy="286891"/>
            </a:xfrm>
          </p:grpSpPr>
          <p:pic>
            <p:nvPicPr>
              <p:cNvPr id="10" name="Image 9" descr="Capture d’écra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9712" y="5711182"/>
                <a:ext cx="285750" cy="257175"/>
              </a:xfrm>
              <a:prstGeom prst="rect">
                <a:avLst/>
              </a:prstGeom>
            </p:spPr>
          </p:pic>
          <p:sp>
            <p:nvSpPr>
              <p:cNvPr id="16" name="Rectangle 15"/>
              <p:cNvSpPr/>
              <p:nvPr/>
            </p:nvSpPr>
            <p:spPr>
              <a:xfrm>
                <a:off x="1763688" y="5696323"/>
                <a:ext cx="144016" cy="286891"/>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9" name="Groupe 28"/>
            <p:cNvGrpSpPr/>
            <p:nvPr/>
          </p:nvGrpSpPr>
          <p:grpSpPr>
            <a:xfrm>
              <a:off x="6079526" y="5404259"/>
              <a:ext cx="511299" cy="316968"/>
              <a:chOff x="2483768" y="5670440"/>
              <a:chExt cx="511299" cy="316968"/>
            </a:xfrm>
          </p:grpSpPr>
          <p:pic>
            <p:nvPicPr>
              <p:cNvPr id="8" name="Image 7" descr="Capture d’écra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9792" y="5692133"/>
                <a:ext cx="295275" cy="295275"/>
              </a:xfrm>
              <a:prstGeom prst="rect">
                <a:avLst/>
              </a:prstGeom>
            </p:spPr>
          </p:pic>
          <p:sp>
            <p:nvSpPr>
              <p:cNvPr id="18" name="Rectangle 17"/>
              <p:cNvSpPr/>
              <p:nvPr/>
            </p:nvSpPr>
            <p:spPr>
              <a:xfrm>
                <a:off x="2483768" y="5670440"/>
                <a:ext cx="144016" cy="286891"/>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2" name="Groupe 31"/>
            <p:cNvGrpSpPr/>
            <p:nvPr/>
          </p:nvGrpSpPr>
          <p:grpSpPr>
            <a:xfrm>
              <a:off x="7883564" y="5409163"/>
              <a:ext cx="501774" cy="307160"/>
              <a:chOff x="3203848" y="5693781"/>
              <a:chExt cx="501774" cy="307160"/>
            </a:xfrm>
          </p:grpSpPr>
          <p:pic>
            <p:nvPicPr>
              <p:cNvPr id="9" name="Image 8" descr="Capture d’écra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9872" y="5724716"/>
                <a:ext cx="285750" cy="276225"/>
              </a:xfrm>
              <a:prstGeom prst="rect">
                <a:avLst/>
              </a:prstGeom>
            </p:spPr>
          </p:pic>
          <p:sp>
            <p:nvSpPr>
              <p:cNvPr id="19" name="Rectangle 18"/>
              <p:cNvSpPr/>
              <p:nvPr/>
            </p:nvSpPr>
            <p:spPr>
              <a:xfrm>
                <a:off x="3203848" y="5693781"/>
                <a:ext cx="144016" cy="286891"/>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1" name="Groupe 30"/>
            <p:cNvGrpSpPr/>
            <p:nvPr/>
          </p:nvGrpSpPr>
          <p:grpSpPr>
            <a:xfrm>
              <a:off x="5252692" y="5402023"/>
              <a:ext cx="501774" cy="321441"/>
              <a:chOff x="3779912" y="5834967"/>
              <a:chExt cx="501774" cy="321441"/>
            </a:xfrm>
          </p:grpSpPr>
          <p:sp>
            <p:nvSpPr>
              <p:cNvPr id="14" name="Rectangle 13"/>
              <p:cNvSpPr/>
              <p:nvPr/>
            </p:nvSpPr>
            <p:spPr>
              <a:xfrm>
                <a:off x="3779912" y="5834967"/>
                <a:ext cx="144016" cy="286891"/>
              </a:xfrm>
              <a:prstGeom prst="rect">
                <a:avLst/>
              </a:prstGeom>
              <a:solidFill>
                <a:srgbClr val="DE78CF"/>
              </a:solidFill>
              <a:ln>
                <a:solidFill>
                  <a:srgbClr val="DE78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0" name="Image 29" descr="Capture d’écra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5936" y="5880183"/>
                <a:ext cx="285750" cy="276225"/>
              </a:xfrm>
              <a:prstGeom prst="rect">
                <a:avLst/>
              </a:prstGeom>
            </p:spPr>
          </p:pic>
        </p:grpSp>
        <p:grpSp>
          <p:nvGrpSpPr>
            <p:cNvPr id="72" name="Groupe 71"/>
            <p:cNvGrpSpPr/>
            <p:nvPr/>
          </p:nvGrpSpPr>
          <p:grpSpPr>
            <a:xfrm>
              <a:off x="1720715" y="5419298"/>
              <a:ext cx="504056" cy="286891"/>
              <a:chOff x="5868144" y="5374357"/>
              <a:chExt cx="504056" cy="286891"/>
            </a:xfrm>
            <a:solidFill>
              <a:srgbClr val="DE78CF"/>
            </a:solidFill>
          </p:grpSpPr>
          <p:sp>
            <p:nvSpPr>
              <p:cNvPr id="73" name="Rectangle 72"/>
              <p:cNvSpPr/>
              <p:nvPr/>
            </p:nvSpPr>
            <p:spPr>
              <a:xfrm>
                <a:off x="5868144" y="5374357"/>
                <a:ext cx="144016" cy="286891"/>
              </a:xfrm>
              <a:prstGeom prst="rect">
                <a:avLst/>
              </a:prstGeom>
              <a:grpFill/>
              <a:ln>
                <a:solidFill>
                  <a:srgbClr val="DE78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4" name="Image 73" descr="Capture d’écra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76925" y="5375498"/>
                <a:ext cx="295275" cy="285750"/>
              </a:xfrm>
              <a:prstGeom prst="rect">
                <a:avLst/>
              </a:prstGeom>
              <a:grpFill/>
            </p:spPr>
          </p:pic>
        </p:grpSp>
        <p:grpSp>
          <p:nvGrpSpPr>
            <p:cNvPr id="132" name="Groupe 131"/>
            <p:cNvGrpSpPr/>
            <p:nvPr/>
          </p:nvGrpSpPr>
          <p:grpSpPr>
            <a:xfrm>
              <a:off x="4391887" y="5419298"/>
              <a:ext cx="475643" cy="286891"/>
              <a:chOff x="1355886" y="5803860"/>
              <a:chExt cx="475643" cy="286891"/>
            </a:xfrm>
          </p:grpSpPr>
          <p:sp>
            <p:nvSpPr>
              <p:cNvPr id="133" name="Rectangle 132"/>
              <p:cNvSpPr/>
              <p:nvPr/>
            </p:nvSpPr>
            <p:spPr>
              <a:xfrm>
                <a:off x="1355886" y="5803860"/>
                <a:ext cx="144016" cy="286891"/>
              </a:xfrm>
              <a:prstGeom prst="rect">
                <a:avLst/>
              </a:prstGeom>
              <a:solidFill>
                <a:srgbClr val="DE78CF"/>
              </a:solidFill>
              <a:ln>
                <a:solidFill>
                  <a:srgbClr val="DE78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4" name="Image 133" descr="Capture d’écra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5779" y="5831693"/>
                <a:ext cx="285750" cy="257175"/>
              </a:xfrm>
              <a:prstGeom prst="rect">
                <a:avLst/>
              </a:prstGeom>
            </p:spPr>
          </p:pic>
        </p:grpSp>
        <p:grpSp>
          <p:nvGrpSpPr>
            <p:cNvPr id="138" name="Groupe 137"/>
            <p:cNvGrpSpPr/>
            <p:nvPr/>
          </p:nvGrpSpPr>
          <p:grpSpPr>
            <a:xfrm>
              <a:off x="2666530" y="5415106"/>
              <a:ext cx="474595" cy="295275"/>
              <a:chOff x="2339752" y="5683348"/>
              <a:chExt cx="474595" cy="295275"/>
            </a:xfrm>
          </p:grpSpPr>
          <p:sp>
            <p:nvSpPr>
              <p:cNvPr id="139" name="Rectangle 138"/>
              <p:cNvSpPr/>
              <p:nvPr/>
            </p:nvSpPr>
            <p:spPr>
              <a:xfrm>
                <a:off x="2339752" y="5687541"/>
                <a:ext cx="144016" cy="286891"/>
              </a:xfrm>
              <a:prstGeom prst="rect">
                <a:avLst/>
              </a:prstGeom>
              <a:solidFill>
                <a:srgbClr val="DE78CF"/>
              </a:solidFill>
              <a:ln>
                <a:solidFill>
                  <a:srgbClr val="DE78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0" name="Image 139" descr="Capture d’écra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9072" y="5683348"/>
                <a:ext cx="295275" cy="295275"/>
              </a:xfrm>
              <a:prstGeom prst="rect">
                <a:avLst/>
              </a:prstGeom>
            </p:spPr>
          </p:pic>
        </p:grpSp>
        <p:grpSp>
          <p:nvGrpSpPr>
            <p:cNvPr id="205" name="Groupe 204"/>
            <p:cNvGrpSpPr/>
            <p:nvPr/>
          </p:nvGrpSpPr>
          <p:grpSpPr>
            <a:xfrm>
              <a:off x="3494856" y="5419298"/>
              <a:ext cx="504056" cy="286891"/>
              <a:chOff x="1112848" y="5660677"/>
              <a:chExt cx="504056" cy="286891"/>
            </a:xfrm>
          </p:grpSpPr>
          <p:pic>
            <p:nvPicPr>
              <p:cNvPr id="206" name="Image 205" descr="Capture d’écra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1629" y="5661248"/>
                <a:ext cx="295275" cy="285750"/>
              </a:xfrm>
              <a:prstGeom prst="rect">
                <a:avLst/>
              </a:prstGeom>
            </p:spPr>
          </p:pic>
          <p:sp>
            <p:nvSpPr>
              <p:cNvPr id="207" name="Rectangle 206"/>
              <p:cNvSpPr/>
              <p:nvPr/>
            </p:nvSpPr>
            <p:spPr>
              <a:xfrm>
                <a:off x="1112848" y="5660677"/>
                <a:ext cx="144016" cy="286891"/>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grpSp>
        <p:nvGrpSpPr>
          <p:cNvPr id="254" name="Groupe 253"/>
          <p:cNvGrpSpPr/>
          <p:nvPr/>
        </p:nvGrpSpPr>
        <p:grpSpPr>
          <a:xfrm>
            <a:off x="1658431" y="1091935"/>
            <a:ext cx="6690804" cy="3804417"/>
            <a:chOff x="1658431" y="1091935"/>
            <a:chExt cx="6690804" cy="3804417"/>
          </a:xfrm>
        </p:grpSpPr>
        <p:grpSp>
          <p:nvGrpSpPr>
            <p:cNvPr id="160" name="Groupe 159"/>
            <p:cNvGrpSpPr/>
            <p:nvPr/>
          </p:nvGrpSpPr>
          <p:grpSpPr>
            <a:xfrm>
              <a:off x="6977518" y="2649396"/>
              <a:ext cx="474595" cy="295275"/>
              <a:chOff x="2339752" y="5683348"/>
              <a:chExt cx="474595" cy="295275"/>
            </a:xfrm>
          </p:grpSpPr>
          <p:sp>
            <p:nvSpPr>
              <p:cNvPr id="161" name="Rectangle 160"/>
              <p:cNvSpPr/>
              <p:nvPr/>
            </p:nvSpPr>
            <p:spPr>
              <a:xfrm>
                <a:off x="2339752" y="5687541"/>
                <a:ext cx="144016" cy="286891"/>
              </a:xfrm>
              <a:prstGeom prst="rect">
                <a:avLst/>
              </a:prstGeom>
              <a:solidFill>
                <a:srgbClr val="DE78CF"/>
              </a:solidFill>
              <a:ln>
                <a:solidFill>
                  <a:srgbClr val="DE78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62" name="Image 161" descr="Capture d’écra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9072" y="5683348"/>
                <a:ext cx="295275" cy="295275"/>
              </a:xfrm>
              <a:prstGeom prst="rect">
                <a:avLst/>
              </a:prstGeom>
            </p:spPr>
          </p:pic>
        </p:grpSp>
        <p:grpSp>
          <p:nvGrpSpPr>
            <p:cNvPr id="252" name="Groupe 251"/>
            <p:cNvGrpSpPr/>
            <p:nvPr/>
          </p:nvGrpSpPr>
          <p:grpSpPr>
            <a:xfrm>
              <a:off x="1658431" y="1091935"/>
              <a:ext cx="6690804" cy="3804417"/>
              <a:chOff x="1672017" y="1119664"/>
              <a:chExt cx="6690804" cy="3804417"/>
            </a:xfrm>
          </p:grpSpPr>
          <p:grpSp>
            <p:nvGrpSpPr>
              <p:cNvPr id="22" name="Groupe 21"/>
              <p:cNvGrpSpPr/>
              <p:nvPr/>
            </p:nvGrpSpPr>
            <p:grpSpPr>
              <a:xfrm>
                <a:off x="5221213" y="4548068"/>
                <a:ext cx="504056" cy="286891"/>
                <a:chOff x="1112848" y="5660677"/>
                <a:chExt cx="504056" cy="286891"/>
              </a:xfrm>
            </p:grpSpPr>
            <p:pic>
              <p:nvPicPr>
                <p:cNvPr id="6" name="Image 5" descr="Capture d’écra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1629" y="5661248"/>
                  <a:ext cx="295275" cy="285750"/>
                </a:xfrm>
                <a:prstGeom prst="rect">
                  <a:avLst/>
                </a:prstGeom>
              </p:spPr>
            </p:pic>
            <p:sp>
              <p:nvSpPr>
                <p:cNvPr id="12" name="Rectangle 11"/>
                <p:cNvSpPr/>
                <p:nvPr/>
              </p:nvSpPr>
              <p:spPr>
                <a:xfrm>
                  <a:off x="1112848" y="5660677"/>
                  <a:ext cx="144016" cy="286891"/>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1" name="Groupe 20"/>
              <p:cNvGrpSpPr/>
              <p:nvPr/>
            </p:nvGrpSpPr>
            <p:grpSpPr>
              <a:xfrm>
                <a:off x="1672444" y="3573016"/>
                <a:ext cx="504056" cy="286891"/>
                <a:chOff x="5868144" y="5374357"/>
                <a:chExt cx="504056" cy="286891"/>
              </a:xfrm>
              <a:solidFill>
                <a:srgbClr val="DE78CF"/>
              </a:solidFill>
            </p:grpSpPr>
            <p:sp>
              <p:nvSpPr>
                <p:cNvPr id="11" name="Rectangle 10"/>
                <p:cNvSpPr/>
                <p:nvPr/>
              </p:nvSpPr>
              <p:spPr>
                <a:xfrm>
                  <a:off x="5868144" y="5374357"/>
                  <a:ext cx="144016" cy="286891"/>
                </a:xfrm>
                <a:prstGeom prst="rect">
                  <a:avLst/>
                </a:prstGeom>
                <a:grpFill/>
                <a:ln>
                  <a:solidFill>
                    <a:srgbClr val="DE78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0" name="Image 19" descr="Capture d’écra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76925" y="5375498"/>
                  <a:ext cx="295275" cy="285750"/>
                </a:xfrm>
                <a:prstGeom prst="rect">
                  <a:avLst/>
                </a:prstGeom>
                <a:grpFill/>
              </p:spPr>
            </p:pic>
          </p:grpSp>
          <p:grpSp>
            <p:nvGrpSpPr>
              <p:cNvPr id="25" name="Groupe 24"/>
              <p:cNvGrpSpPr/>
              <p:nvPr/>
            </p:nvGrpSpPr>
            <p:grpSpPr>
              <a:xfrm>
                <a:off x="2610555" y="4549979"/>
                <a:ext cx="475643" cy="286891"/>
                <a:chOff x="1355886" y="5803860"/>
                <a:chExt cx="475643" cy="286891"/>
              </a:xfrm>
            </p:grpSpPr>
            <p:sp>
              <p:nvSpPr>
                <p:cNvPr id="13" name="Rectangle 12"/>
                <p:cNvSpPr/>
                <p:nvPr/>
              </p:nvSpPr>
              <p:spPr>
                <a:xfrm>
                  <a:off x="1355886" y="5803860"/>
                  <a:ext cx="144016" cy="286891"/>
                </a:xfrm>
                <a:prstGeom prst="rect">
                  <a:avLst/>
                </a:prstGeom>
                <a:solidFill>
                  <a:srgbClr val="DE78CF"/>
                </a:solidFill>
                <a:ln>
                  <a:solidFill>
                    <a:srgbClr val="DE78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3" name="Image 22" descr="Capture d’écra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5779" y="5831693"/>
                  <a:ext cx="285750" cy="257175"/>
                </a:xfrm>
                <a:prstGeom prst="rect">
                  <a:avLst/>
                </a:prstGeom>
              </p:spPr>
            </p:pic>
          </p:grpSp>
          <p:grpSp>
            <p:nvGrpSpPr>
              <p:cNvPr id="28" name="Groupe 27"/>
              <p:cNvGrpSpPr/>
              <p:nvPr/>
            </p:nvGrpSpPr>
            <p:grpSpPr>
              <a:xfrm>
                <a:off x="3449333" y="4052754"/>
                <a:ext cx="474595" cy="295275"/>
                <a:chOff x="2339752" y="5683348"/>
                <a:chExt cx="474595" cy="295275"/>
              </a:xfrm>
            </p:grpSpPr>
            <p:sp>
              <p:nvSpPr>
                <p:cNvPr id="15" name="Rectangle 14"/>
                <p:cNvSpPr/>
                <p:nvPr/>
              </p:nvSpPr>
              <p:spPr>
                <a:xfrm>
                  <a:off x="2339752" y="5687541"/>
                  <a:ext cx="144016" cy="286891"/>
                </a:xfrm>
                <a:prstGeom prst="rect">
                  <a:avLst/>
                </a:prstGeom>
                <a:solidFill>
                  <a:srgbClr val="DE78CF"/>
                </a:solidFill>
                <a:ln>
                  <a:solidFill>
                    <a:srgbClr val="DE78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7" name="Image 26" descr="Capture d’écra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9072" y="5683348"/>
                  <a:ext cx="295275" cy="295275"/>
                </a:xfrm>
                <a:prstGeom prst="rect">
                  <a:avLst/>
                </a:prstGeom>
              </p:spPr>
            </p:pic>
          </p:grpSp>
          <p:grpSp>
            <p:nvGrpSpPr>
              <p:cNvPr id="36" name="Groupe 35"/>
              <p:cNvGrpSpPr/>
              <p:nvPr/>
            </p:nvGrpSpPr>
            <p:grpSpPr>
              <a:xfrm>
                <a:off x="1739722" y="1124744"/>
                <a:ext cx="504056" cy="286891"/>
                <a:chOff x="5868144" y="5374357"/>
                <a:chExt cx="504056" cy="286891"/>
              </a:xfrm>
              <a:solidFill>
                <a:srgbClr val="DE78CF"/>
              </a:solidFill>
            </p:grpSpPr>
            <p:sp>
              <p:nvSpPr>
                <p:cNvPr id="37" name="Rectangle 36"/>
                <p:cNvSpPr/>
                <p:nvPr/>
              </p:nvSpPr>
              <p:spPr>
                <a:xfrm>
                  <a:off x="5868144" y="5374357"/>
                  <a:ext cx="144016" cy="286891"/>
                </a:xfrm>
                <a:prstGeom prst="rect">
                  <a:avLst/>
                </a:prstGeom>
                <a:grpFill/>
                <a:ln>
                  <a:solidFill>
                    <a:srgbClr val="DE78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8" name="Image 37" descr="Capture d’écra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76925" y="5375498"/>
                  <a:ext cx="295275" cy="285750"/>
                </a:xfrm>
                <a:prstGeom prst="rect">
                  <a:avLst/>
                </a:prstGeom>
                <a:grpFill/>
              </p:spPr>
            </p:pic>
          </p:grpSp>
          <p:grpSp>
            <p:nvGrpSpPr>
              <p:cNvPr id="39" name="Groupe 38"/>
              <p:cNvGrpSpPr/>
              <p:nvPr/>
            </p:nvGrpSpPr>
            <p:grpSpPr>
              <a:xfrm>
                <a:off x="2627784" y="1125885"/>
                <a:ext cx="504056" cy="286891"/>
                <a:chOff x="5868144" y="5374357"/>
                <a:chExt cx="504056" cy="286891"/>
              </a:xfrm>
              <a:solidFill>
                <a:srgbClr val="DE78CF"/>
              </a:solidFill>
            </p:grpSpPr>
            <p:sp>
              <p:nvSpPr>
                <p:cNvPr id="40" name="Rectangle 39"/>
                <p:cNvSpPr/>
                <p:nvPr/>
              </p:nvSpPr>
              <p:spPr>
                <a:xfrm>
                  <a:off x="5868144" y="5374357"/>
                  <a:ext cx="144016" cy="286891"/>
                </a:xfrm>
                <a:prstGeom prst="rect">
                  <a:avLst/>
                </a:prstGeom>
                <a:grpFill/>
                <a:ln>
                  <a:solidFill>
                    <a:srgbClr val="DE78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1" name="Image 40" descr="Capture d’écra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76925" y="5375498"/>
                  <a:ext cx="295275" cy="285750"/>
                </a:xfrm>
                <a:prstGeom prst="rect">
                  <a:avLst/>
                </a:prstGeom>
                <a:grpFill/>
              </p:spPr>
            </p:pic>
          </p:grpSp>
          <p:grpSp>
            <p:nvGrpSpPr>
              <p:cNvPr id="42" name="Groupe 41"/>
              <p:cNvGrpSpPr/>
              <p:nvPr/>
            </p:nvGrpSpPr>
            <p:grpSpPr>
              <a:xfrm>
                <a:off x="3419872" y="1127026"/>
                <a:ext cx="504056" cy="286891"/>
                <a:chOff x="5868144" y="5374357"/>
                <a:chExt cx="504056" cy="286891"/>
              </a:xfrm>
              <a:solidFill>
                <a:srgbClr val="DE78CF"/>
              </a:solidFill>
            </p:grpSpPr>
            <p:sp>
              <p:nvSpPr>
                <p:cNvPr id="43" name="Rectangle 42"/>
                <p:cNvSpPr/>
                <p:nvPr/>
              </p:nvSpPr>
              <p:spPr>
                <a:xfrm>
                  <a:off x="5868144" y="5374357"/>
                  <a:ext cx="144016" cy="286891"/>
                </a:xfrm>
                <a:prstGeom prst="rect">
                  <a:avLst/>
                </a:prstGeom>
                <a:grpFill/>
                <a:ln>
                  <a:solidFill>
                    <a:srgbClr val="DE78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4" name="Image 43" descr="Capture d’écra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76925" y="5375498"/>
                  <a:ext cx="295275" cy="285750"/>
                </a:xfrm>
                <a:prstGeom prst="rect">
                  <a:avLst/>
                </a:prstGeom>
                <a:grpFill/>
              </p:spPr>
            </p:pic>
          </p:grpSp>
          <p:grpSp>
            <p:nvGrpSpPr>
              <p:cNvPr id="45" name="Groupe 44"/>
              <p:cNvGrpSpPr/>
              <p:nvPr/>
            </p:nvGrpSpPr>
            <p:grpSpPr>
              <a:xfrm>
                <a:off x="4355976" y="1119664"/>
                <a:ext cx="504056" cy="286891"/>
                <a:chOff x="5868144" y="5374357"/>
                <a:chExt cx="504056" cy="286891"/>
              </a:xfrm>
              <a:solidFill>
                <a:srgbClr val="DE78CF"/>
              </a:solidFill>
            </p:grpSpPr>
            <p:sp>
              <p:nvSpPr>
                <p:cNvPr id="46" name="Rectangle 45"/>
                <p:cNvSpPr/>
                <p:nvPr/>
              </p:nvSpPr>
              <p:spPr>
                <a:xfrm>
                  <a:off x="5868144" y="5374357"/>
                  <a:ext cx="144016" cy="286891"/>
                </a:xfrm>
                <a:prstGeom prst="rect">
                  <a:avLst/>
                </a:prstGeom>
                <a:grpFill/>
                <a:ln>
                  <a:solidFill>
                    <a:srgbClr val="DE78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7" name="Image 46" descr="Capture d’écra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76925" y="5375498"/>
                  <a:ext cx="295275" cy="285750"/>
                </a:xfrm>
                <a:prstGeom prst="rect">
                  <a:avLst/>
                </a:prstGeom>
                <a:grpFill/>
              </p:spPr>
            </p:pic>
          </p:grpSp>
          <p:grpSp>
            <p:nvGrpSpPr>
              <p:cNvPr id="48" name="Groupe 47"/>
              <p:cNvGrpSpPr/>
              <p:nvPr/>
            </p:nvGrpSpPr>
            <p:grpSpPr>
              <a:xfrm>
                <a:off x="1673585" y="3140968"/>
                <a:ext cx="504056" cy="286891"/>
                <a:chOff x="5868144" y="5374357"/>
                <a:chExt cx="504056" cy="286891"/>
              </a:xfrm>
              <a:solidFill>
                <a:srgbClr val="DE78CF"/>
              </a:solidFill>
            </p:grpSpPr>
            <p:sp>
              <p:nvSpPr>
                <p:cNvPr id="49" name="Rectangle 48"/>
                <p:cNvSpPr/>
                <p:nvPr/>
              </p:nvSpPr>
              <p:spPr>
                <a:xfrm>
                  <a:off x="5868144" y="5374357"/>
                  <a:ext cx="144016" cy="286891"/>
                </a:xfrm>
                <a:prstGeom prst="rect">
                  <a:avLst/>
                </a:prstGeom>
                <a:grpFill/>
                <a:ln>
                  <a:solidFill>
                    <a:srgbClr val="DE78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0" name="Image 49" descr="Capture d’écra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76925" y="5375498"/>
                  <a:ext cx="295275" cy="285750"/>
                </a:xfrm>
                <a:prstGeom prst="rect">
                  <a:avLst/>
                </a:prstGeom>
                <a:grpFill/>
              </p:spPr>
            </p:pic>
          </p:grpSp>
          <p:grpSp>
            <p:nvGrpSpPr>
              <p:cNvPr id="51" name="Groupe 50"/>
              <p:cNvGrpSpPr/>
              <p:nvPr/>
            </p:nvGrpSpPr>
            <p:grpSpPr>
              <a:xfrm>
                <a:off x="1696475" y="2636912"/>
                <a:ext cx="504056" cy="286891"/>
                <a:chOff x="5868144" y="5374357"/>
                <a:chExt cx="504056" cy="286891"/>
              </a:xfrm>
              <a:solidFill>
                <a:srgbClr val="DE78CF"/>
              </a:solidFill>
            </p:grpSpPr>
            <p:sp>
              <p:nvSpPr>
                <p:cNvPr id="52" name="Rectangle 51"/>
                <p:cNvSpPr/>
                <p:nvPr/>
              </p:nvSpPr>
              <p:spPr>
                <a:xfrm>
                  <a:off x="5868144" y="5374357"/>
                  <a:ext cx="144016" cy="286891"/>
                </a:xfrm>
                <a:prstGeom prst="rect">
                  <a:avLst/>
                </a:prstGeom>
                <a:grpFill/>
                <a:ln>
                  <a:solidFill>
                    <a:srgbClr val="DE78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3" name="Image 52" descr="Capture d’écra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76925" y="5375498"/>
                  <a:ext cx="295275" cy="285750"/>
                </a:xfrm>
                <a:prstGeom prst="rect">
                  <a:avLst/>
                </a:prstGeom>
                <a:grpFill/>
              </p:spPr>
            </p:pic>
          </p:grpSp>
          <p:grpSp>
            <p:nvGrpSpPr>
              <p:cNvPr id="54" name="Groupe 53"/>
              <p:cNvGrpSpPr/>
              <p:nvPr/>
            </p:nvGrpSpPr>
            <p:grpSpPr>
              <a:xfrm>
                <a:off x="1716832" y="2132856"/>
                <a:ext cx="504056" cy="286891"/>
                <a:chOff x="5868144" y="5374357"/>
                <a:chExt cx="504056" cy="286891"/>
              </a:xfrm>
              <a:solidFill>
                <a:srgbClr val="DE78CF"/>
              </a:solidFill>
            </p:grpSpPr>
            <p:sp>
              <p:nvSpPr>
                <p:cNvPr id="55" name="Rectangle 54"/>
                <p:cNvSpPr/>
                <p:nvPr/>
              </p:nvSpPr>
              <p:spPr>
                <a:xfrm>
                  <a:off x="5868144" y="5374357"/>
                  <a:ext cx="144016" cy="286891"/>
                </a:xfrm>
                <a:prstGeom prst="rect">
                  <a:avLst/>
                </a:prstGeom>
                <a:grpFill/>
                <a:ln>
                  <a:solidFill>
                    <a:srgbClr val="DE78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6" name="Image 55" descr="Capture d’écra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76925" y="5375498"/>
                  <a:ext cx="295275" cy="285750"/>
                </a:xfrm>
                <a:prstGeom prst="rect">
                  <a:avLst/>
                </a:prstGeom>
                <a:grpFill/>
              </p:spPr>
            </p:pic>
          </p:grpSp>
          <p:grpSp>
            <p:nvGrpSpPr>
              <p:cNvPr id="57" name="Groupe 56"/>
              <p:cNvGrpSpPr/>
              <p:nvPr/>
            </p:nvGrpSpPr>
            <p:grpSpPr>
              <a:xfrm>
                <a:off x="1725216" y="1628800"/>
                <a:ext cx="504056" cy="286891"/>
                <a:chOff x="5868144" y="5374357"/>
                <a:chExt cx="504056" cy="286891"/>
              </a:xfrm>
              <a:solidFill>
                <a:srgbClr val="DE78CF"/>
              </a:solidFill>
            </p:grpSpPr>
            <p:sp>
              <p:nvSpPr>
                <p:cNvPr id="58" name="Rectangle 57"/>
                <p:cNvSpPr/>
                <p:nvPr/>
              </p:nvSpPr>
              <p:spPr>
                <a:xfrm>
                  <a:off x="5868144" y="5374357"/>
                  <a:ext cx="144016" cy="286891"/>
                </a:xfrm>
                <a:prstGeom prst="rect">
                  <a:avLst/>
                </a:prstGeom>
                <a:grpFill/>
                <a:ln>
                  <a:solidFill>
                    <a:srgbClr val="DE78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9" name="Image 58" descr="Capture d’écra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76925" y="5375498"/>
                  <a:ext cx="295275" cy="285750"/>
                </a:xfrm>
                <a:prstGeom prst="rect">
                  <a:avLst/>
                </a:prstGeom>
                <a:grpFill/>
              </p:spPr>
            </p:pic>
          </p:grpSp>
          <p:grpSp>
            <p:nvGrpSpPr>
              <p:cNvPr id="60" name="Groupe 59"/>
              <p:cNvGrpSpPr/>
              <p:nvPr/>
            </p:nvGrpSpPr>
            <p:grpSpPr>
              <a:xfrm>
                <a:off x="7851285" y="1154487"/>
                <a:ext cx="504056" cy="286891"/>
                <a:chOff x="5868144" y="5374357"/>
                <a:chExt cx="504056" cy="286891"/>
              </a:xfrm>
              <a:solidFill>
                <a:srgbClr val="DE78CF"/>
              </a:solidFill>
            </p:grpSpPr>
            <p:sp>
              <p:nvSpPr>
                <p:cNvPr id="61" name="Rectangle 60"/>
                <p:cNvSpPr/>
                <p:nvPr/>
              </p:nvSpPr>
              <p:spPr>
                <a:xfrm>
                  <a:off x="5868144" y="5374357"/>
                  <a:ext cx="144016" cy="286891"/>
                </a:xfrm>
                <a:prstGeom prst="rect">
                  <a:avLst/>
                </a:prstGeom>
                <a:grpFill/>
                <a:ln>
                  <a:solidFill>
                    <a:srgbClr val="DE78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2" name="Image 61" descr="Capture d’écra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76925" y="5375498"/>
                  <a:ext cx="295275" cy="285750"/>
                </a:xfrm>
                <a:prstGeom prst="rect">
                  <a:avLst/>
                </a:prstGeom>
                <a:grpFill/>
              </p:spPr>
            </p:pic>
          </p:grpSp>
          <p:grpSp>
            <p:nvGrpSpPr>
              <p:cNvPr id="63" name="Groupe 62"/>
              <p:cNvGrpSpPr/>
              <p:nvPr/>
            </p:nvGrpSpPr>
            <p:grpSpPr>
              <a:xfrm>
                <a:off x="6076925" y="1154488"/>
                <a:ext cx="504056" cy="286891"/>
                <a:chOff x="5868144" y="5374357"/>
                <a:chExt cx="504056" cy="286891"/>
              </a:xfrm>
              <a:solidFill>
                <a:srgbClr val="DE78CF"/>
              </a:solidFill>
            </p:grpSpPr>
            <p:sp>
              <p:nvSpPr>
                <p:cNvPr id="64" name="Rectangle 63"/>
                <p:cNvSpPr/>
                <p:nvPr/>
              </p:nvSpPr>
              <p:spPr>
                <a:xfrm>
                  <a:off x="5868144" y="5374357"/>
                  <a:ext cx="144016" cy="286891"/>
                </a:xfrm>
                <a:prstGeom prst="rect">
                  <a:avLst/>
                </a:prstGeom>
                <a:grpFill/>
                <a:ln>
                  <a:solidFill>
                    <a:srgbClr val="DE78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5" name="Image 64" descr="Capture d’écra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76925" y="5375498"/>
                  <a:ext cx="295275" cy="285750"/>
                </a:xfrm>
                <a:prstGeom prst="rect">
                  <a:avLst/>
                </a:prstGeom>
                <a:grpFill/>
              </p:spPr>
            </p:pic>
          </p:grpSp>
          <p:grpSp>
            <p:nvGrpSpPr>
              <p:cNvPr id="66" name="Groupe 65"/>
              <p:cNvGrpSpPr/>
              <p:nvPr/>
            </p:nvGrpSpPr>
            <p:grpSpPr>
              <a:xfrm>
                <a:off x="6993000" y="1155629"/>
                <a:ext cx="504056" cy="286891"/>
                <a:chOff x="5868144" y="5374357"/>
                <a:chExt cx="504056" cy="286891"/>
              </a:xfrm>
              <a:solidFill>
                <a:srgbClr val="DE78CF"/>
              </a:solidFill>
            </p:grpSpPr>
            <p:sp>
              <p:nvSpPr>
                <p:cNvPr id="67" name="Rectangle 66"/>
                <p:cNvSpPr/>
                <p:nvPr/>
              </p:nvSpPr>
              <p:spPr>
                <a:xfrm>
                  <a:off x="5868144" y="5374357"/>
                  <a:ext cx="144016" cy="286891"/>
                </a:xfrm>
                <a:prstGeom prst="rect">
                  <a:avLst/>
                </a:prstGeom>
                <a:grpFill/>
                <a:ln>
                  <a:solidFill>
                    <a:srgbClr val="DE78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8" name="Image 67" descr="Capture d’écra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76925" y="5375498"/>
                  <a:ext cx="295275" cy="285750"/>
                </a:xfrm>
                <a:prstGeom prst="rect">
                  <a:avLst/>
                </a:prstGeom>
                <a:grpFill/>
              </p:spPr>
            </p:pic>
          </p:grpSp>
          <p:grpSp>
            <p:nvGrpSpPr>
              <p:cNvPr id="69" name="Groupe 68"/>
              <p:cNvGrpSpPr/>
              <p:nvPr/>
            </p:nvGrpSpPr>
            <p:grpSpPr>
              <a:xfrm>
                <a:off x="5220072" y="1127026"/>
                <a:ext cx="504056" cy="286891"/>
                <a:chOff x="5868144" y="5374357"/>
                <a:chExt cx="504056" cy="286891"/>
              </a:xfrm>
              <a:solidFill>
                <a:srgbClr val="DE78CF"/>
              </a:solidFill>
            </p:grpSpPr>
            <p:sp>
              <p:nvSpPr>
                <p:cNvPr id="70" name="Rectangle 69"/>
                <p:cNvSpPr/>
                <p:nvPr/>
              </p:nvSpPr>
              <p:spPr>
                <a:xfrm>
                  <a:off x="5868144" y="5374357"/>
                  <a:ext cx="144016" cy="286891"/>
                </a:xfrm>
                <a:prstGeom prst="rect">
                  <a:avLst/>
                </a:prstGeom>
                <a:grpFill/>
                <a:ln>
                  <a:solidFill>
                    <a:srgbClr val="DE78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1" name="Image 70" descr="Capture d’écra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76925" y="5375498"/>
                  <a:ext cx="295275" cy="285750"/>
                </a:xfrm>
                <a:prstGeom prst="rect">
                  <a:avLst/>
                </a:prstGeom>
                <a:grpFill/>
              </p:spPr>
            </p:pic>
          </p:grpSp>
          <p:grpSp>
            <p:nvGrpSpPr>
              <p:cNvPr id="75" name="Groupe 74"/>
              <p:cNvGrpSpPr/>
              <p:nvPr/>
            </p:nvGrpSpPr>
            <p:grpSpPr>
              <a:xfrm>
                <a:off x="1681969" y="4581128"/>
                <a:ext cx="504056" cy="286891"/>
                <a:chOff x="5868144" y="5374357"/>
                <a:chExt cx="504056" cy="286891"/>
              </a:xfrm>
              <a:solidFill>
                <a:srgbClr val="DE78CF"/>
              </a:solidFill>
            </p:grpSpPr>
            <p:sp>
              <p:nvSpPr>
                <p:cNvPr id="76" name="Rectangle 75"/>
                <p:cNvSpPr/>
                <p:nvPr/>
              </p:nvSpPr>
              <p:spPr>
                <a:xfrm>
                  <a:off x="5868144" y="5374357"/>
                  <a:ext cx="144016" cy="286891"/>
                </a:xfrm>
                <a:prstGeom prst="rect">
                  <a:avLst/>
                </a:prstGeom>
                <a:grpFill/>
                <a:ln>
                  <a:solidFill>
                    <a:srgbClr val="DE78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7" name="Image 76" descr="Capture d’écra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76925" y="5375498"/>
                  <a:ext cx="295275" cy="285750"/>
                </a:xfrm>
                <a:prstGeom prst="rect">
                  <a:avLst/>
                </a:prstGeom>
                <a:grpFill/>
              </p:spPr>
            </p:pic>
          </p:grpSp>
          <p:grpSp>
            <p:nvGrpSpPr>
              <p:cNvPr id="78" name="Groupe 77"/>
              <p:cNvGrpSpPr/>
              <p:nvPr/>
            </p:nvGrpSpPr>
            <p:grpSpPr>
              <a:xfrm>
                <a:off x="1672017" y="4077072"/>
                <a:ext cx="504056" cy="286891"/>
                <a:chOff x="5868144" y="5374357"/>
                <a:chExt cx="504056" cy="286891"/>
              </a:xfrm>
              <a:solidFill>
                <a:srgbClr val="DE78CF"/>
              </a:solidFill>
            </p:grpSpPr>
            <p:sp>
              <p:nvSpPr>
                <p:cNvPr id="79" name="Rectangle 78"/>
                <p:cNvSpPr/>
                <p:nvPr/>
              </p:nvSpPr>
              <p:spPr>
                <a:xfrm>
                  <a:off x="5868144" y="5374357"/>
                  <a:ext cx="144016" cy="286891"/>
                </a:xfrm>
                <a:prstGeom prst="rect">
                  <a:avLst/>
                </a:prstGeom>
                <a:grpFill/>
                <a:ln>
                  <a:solidFill>
                    <a:srgbClr val="DE78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0" name="Image 79" descr="Capture d’écra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76925" y="5375498"/>
                  <a:ext cx="295275" cy="285750"/>
                </a:xfrm>
                <a:prstGeom prst="rect">
                  <a:avLst/>
                </a:prstGeom>
                <a:grpFill/>
              </p:spPr>
            </p:pic>
          </p:grpSp>
          <p:grpSp>
            <p:nvGrpSpPr>
              <p:cNvPr id="87" name="Groupe 86"/>
              <p:cNvGrpSpPr/>
              <p:nvPr/>
            </p:nvGrpSpPr>
            <p:grpSpPr>
              <a:xfrm>
                <a:off x="3419872" y="1631082"/>
                <a:ext cx="504056" cy="286891"/>
                <a:chOff x="5868144" y="5374357"/>
                <a:chExt cx="504056" cy="286891"/>
              </a:xfrm>
              <a:solidFill>
                <a:srgbClr val="DE78CF"/>
              </a:solidFill>
            </p:grpSpPr>
            <p:sp>
              <p:nvSpPr>
                <p:cNvPr id="88" name="Rectangle 87"/>
                <p:cNvSpPr/>
                <p:nvPr/>
              </p:nvSpPr>
              <p:spPr>
                <a:xfrm>
                  <a:off x="5868144" y="5374357"/>
                  <a:ext cx="144016" cy="286891"/>
                </a:xfrm>
                <a:prstGeom prst="rect">
                  <a:avLst/>
                </a:prstGeom>
                <a:grpFill/>
                <a:ln>
                  <a:solidFill>
                    <a:srgbClr val="DE78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9" name="Image 88" descr="Capture d’écra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76925" y="5375498"/>
                  <a:ext cx="295275" cy="285750"/>
                </a:xfrm>
                <a:prstGeom prst="rect">
                  <a:avLst/>
                </a:prstGeom>
                <a:grpFill/>
              </p:spPr>
            </p:pic>
          </p:grpSp>
          <p:grpSp>
            <p:nvGrpSpPr>
              <p:cNvPr id="93" name="Groupe 92"/>
              <p:cNvGrpSpPr/>
              <p:nvPr/>
            </p:nvGrpSpPr>
            <p:grpSpPr>
              <a:xfrm>
                <a:off x="2625389" y="3135888"/>
                <a:ext cx="504056" cy="286891"/>
                <a:chOff x="5868144" y="5374357"/>
                <a:chExt cx="504056" cy="286891"/>
              </a:xfrm>
              <a:solidFill>
                <a:srgbClr val="DE78CF"/>
              </a:solidFill>
            </p:grpSpPr>
            <p:sp>
              <p:nvSpPr>
                <p:cNvPr id="94" name="Rectangle 93"/>
                <p:cNvSpPr/>
                <p:nvPr/>
              </p:nvSpPr>
              <p:spPr>
                <a:xfrm>
                  <a:off x="5868144" y="5374357"/>
                  <a:ext cx="144016" cy="286891"/>
                </a:xfrm>
                <a:prstGeom prst="rect">
                  <a:avLst/>
                </a:prstGeom>
                <a:grpFill/>
                <a:ln>
                  <a:solidFill>
                    <a:srgbClr val="DE78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5" name="Image 94" descr="Capture d’écra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76925" y="5375498"/>
                  <a:ext cx="295275" cy="285750"/>
                </a:xfrm>
                <a:prstGeom prst="rect">
                  <a:avLst/>
                </a:prstGeom>
                <a:grpFill/>
              </p:spPr>
            </p:pic>
          </p:grpSp>
          <p:grpSp>
            <p:nvGrpSpPr>
              <p:cNvPr id="96" name="Groupe 95"/>
              <p:cNvGrpSpPr/>
              <p:nvPr/>
            </p:nvGrpSpPr>
            <p:grpSpPr>
              <a:xfrm>
                <a:off x="4355976" y="3161695"/>
                <a:ext cx="504056" cy="286891"/>
                <a:chOff x="5868144" y="5374357"/>
                <a:chExt cx="504056" cy="286891"/>
              </a:xfrm>
              <a:solidFill>
                <a:srgbClr val="DE78CF"/>
              </a:solidFill>
            </p:grpSpPr>
            <p:sp>
              <p:nvSpPr>
                <p:cNvPr id="97" name="Rectangle 96"/>
                <p:cNvSpPr/>
                <p:nvPr/>
              </p:nvSpPr>
              <p:spPr>
                <a:xfrm>
                  <a:off x="5868144" y="5374357"/>
                  <a:ext cx="144016" cy="286891"/>
                </a:xfrm>
                <a:prstGeom prst="rect">
                  <a:avLst/>
                </a:prstGeom>
                <a:grpFill/>
                <a:ln>
                  <a:solidFill>
                    <a:srgbClr val="DE78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8" name="Image 97" descr="Capture d’écra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76925" y="5375498"/>
                  <a:ext cx="295275" cy="285750"/>
                </a:xfrm>
                <a:prstGeom prst="rect">
                  <a:avLst/>
                </a:prstGeom>
                <a:grpFill/>
              </p:spPr>
            </p:pic>
          </p:grpSp>
          <p:grpSp>
            <p:nvGrpSpPr>
              <p:cNvPr id="99" name="Groupe 98"/>
              <p:cNvGrpSpPr/>
              <p:nvPr/>
            </p:nvGrpSpPr>
            <p:grpSpPr>
              <a:xfrm>
                <a:off x="2582142" y="4077071"/>
                <a:ext cx="504056" cy="286891"/>
                <a:chOff x="5868144" y="5374357"/>
                <a:chExt cx="504056" cy="286891"/>
              </a:xfrm>
              <a:solidFill>
                <a:srgbClr val="DE78CF"/>
              </a:solidFill>
            </p:grpSpPr>
            <p:sp>
              <p:nvSpPr>
                <p:cNvPr id="100" name="Rectangle 99"/>
                <p:cNvSpPr/>
                <p:nvPr/>
              </p:nvSpPr>
              <p:spPr>
                <a:xfrm>
                  <a:off x="5868144" y="5374357"/>
                  <a:ext cx="144016" cy="286891"/>
                </a:xfrm>
                <a:prstGeom prst="rect">
                  <a:avLst/>
                </a:prstGeom>
                <a:grpFill/>
                <a:ln>
                  <a:solidFill>
                    <a:srgbClr val="DE78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1" name="Image 100" descr="Capture d’écra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76925" y="5375498"/>
                  <a:ext cx="295275" cy="285750"/>
                </a:xfrm>
                <a:prstGeom prst="rect">
                  <a:avLst/>
                </a:prstGeom>
                <a:grpFill/>
              </p:spPr>
            </p:pic>
          </p:grpSp>
          <p:grpSp>
            <p:nvGrpSpPr>
              <p:cNvPr id="102" name="Groupe 101"/>
              <p:cNvGrpSpPr/>
              <p:nvPr/>
            </p:nvGrpSpPr>
            <p:grpSpPr>
              <a:xfrm>
                <a:off x="5220072" y="1642756"/>
                <a:ext cx="504056" cy="286891"/>
                <a:chOff x="5868144" y="5374357"/>
                <a:chExt cx="504056" cy="286891"/>
              </a:xfrm>
              <a:solidFill>
                <a:srgbClr val="DE78CF"/>
              </a:solidFill>
            </p:grpSpPr>
            <p:sp>
              <p:nvSpPr>
                <p:cNvPr id="103" name="Rectangle 102"/>
                <p:cNvSpPr/>
                <p:nvPr/>
              </p:nvSpPr>
              <p:spPr>
                <a:xfrm>
                  <a:off x="5868144" y="5374357"/>
                  <a:ext cx="144016" cy="286891"/>
                </a:xfrm>
                <a:prstGeom prst="rect">
                  <a:avLst/>
                </a:prstGeom>
                <a:grpFill/>
                <a:ln>
                  <a:solidFill>
                    <a:srgbClr val="DE78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4" name="Image 103" descr="Capture d’écra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76925" y="5375498"/>
                  <a:ext cx="295275" cy="285750"/>
                </a:xfrm>
                <a:prstGeom prst="rect">
                  <a:avLst/>
                </a:prstGeom>
                <a:grpFill/>
              </p:spPr>
            </p:pic>
          </p:grpSp>
          <p:grpSp>
            <p:nvGrpSpPr>
              <p:cNvPr id="105" name="Groupe 104"/>
              <p:cNvGrpSpPr/>
              <p:nvPr/>
            </p:nvGrpSpPr>
            <p:grpSpPr>
              <a:xfrm>
                <a:off x="3456110" y="3574157"/>
                <a:ext cx="504056" cy="286891"/>
                <a:chOff x="5868144" y="5374357"/>
                <a:chExt cx="504056" cy="286891"/>
              </a:xfrm>
              <a:solidFill>
                <a:srgbClr val="DE78CF"/>
              </a:solidFill>
            </p:grpSpPr>
            <p:sp>
              <p:nvSpPr>
                <p:cNvPr id="106" name="Rectangle 105"/>
                <p:cNvSpPr/>
                <p:nvPr/>
              </p:nvSpPr>
              <p:spPr>
                <a:xfrm>
                  <a:off x="5868144" y="5374357"/>
                  <a:ext cx="144016" cy="286891"/>
                </a:xfrm>
                <a:prstGeom prst="rect">
                  <a:avLst/>
                </a:prstGeom>
                <a:grpFill/>
                <a:ln>
                  <a:solidFill>
                    <a:srgbClr val="DE78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7" name="Image 106" descr="Capture d’écra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76925" y="5375498"/>
                  <a:ext cx="295275" cy="285750"/>
                </a:xfrm>
                <a:prstGeom prst="rect">
                  <a:avLst/>
                </a:prstGeom>
                <a:grpFill/>
              </p:spPr>
            </p:pic>
          </p:grpSp>
          <p:grpSp>
            <p:nvGrpSpPr>
              <p:cNvPr id="108" name="Groupe 107"/>
              <p:cNvGrpSpPr/>
              <p:nvPr/>
            </p:nvGrpSpPr>
            <p:grpSpPr>
              <a:xfrm>
                <a:off x="3448633" y="3135154"/>
                <a:ext cx="504056" cy="286891"/>
                <a:chOff x="5868144" y="5374357"/>
                <a:chExt cx="504056" cy="286891"/>
              </a:xfrm>
              <a:solidFill>
                <a:srgbClr val="DE78CF"/>
              </a:solidFill>
            </p:grpSpPr>
            <p:sp>
              <p:nvSpPr>
                <p:cNvPr id="109" name="Rectangle 108"/>
                <p:cNvSpPr/>
                <p:nvPr/>
              </p:nvSpPr>
              <p:spPr>
                <a:xfrm>
                  <a:off x="5868144" y="5374357"/>
                  <a:ext cx="144016" cy="286891"/>
                </a:xfrm>
                <a:prstGeom prst="rect">
                  <a:avLst/>
                </a:prstGeom>
                <a:grpFill/>
                <a:ln>
                  <a:solidFill>
                    <a:srgbClr val="DE78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0" name="Image 109" descr="Capture d’écra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76925" y="5375498"/>
                  <a:ext cx="295275" cy="285750"/>
                </a:xfrm>
                <a:prstGeom prst="rect">
                  <a:avLst/>
                </a:prstGeom>
                <a:grpFill/>
              </p:spPr>
            </p:pic>
          </p:grpSp>
          <p:grpSp>
            <p:nvGrpSpPr>
              <p:cNvPr id="111" name="Groupe 110"/>
              <p:cNvGrpSpPr/>
              <p:nvPr/>
            </p:nvGrpSpPr>
            <p:grpSpPr>
              <a:xfrm>
                <a:off x="6993000" y="1646998"/>
                <a:ext cx="504056" cy="286891"/>
                <a:chOff x="5868144" y="5374357"/>
                <a:chExt cx="504056" cy="286891"/>
              </a:xfrm>
              <a:solidFill>
                <a:srgbClr val="DE78CF"/>
              </a:solidFill>
            </p:grpSpPr>
            <p:sp>
              <p:nvSpPr>
                <p:cNvPr id="112" name="Rectangle 111"/>
                <p:cNvSpPr/>
                <p:nvPr/>
              </p:nvSpPr>
              <p:spPr>
                <a:xfrm>
                  <a:off x="5868144" y="5374357"/>
                  <a:ext cx="144016" cy="286891"/>
                </a:xfrm>
                <a:prstGeom prst="rect">
                  <a:avLst/>
                </a:prstGeom>
                <a:grpFill/>
                <a:ln>
                  <a:solidFill>
                    <a:srgbClr val="DE78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3" name="Image 112" descr="Capture d’écra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76925" y="5375498"/>
                  <a:ext cx="295275" cy="285750"/>
                </a:xfrm>
                <a:prstGeom prst="rect">
                  <a:avLst/>
                </a:prstGeom>
                <a:grpFill/>
              </p:spPr>
            </p:pic>
          </p:grpSp>
          <p:grpSp>
            <p:nvGrpSpPr>
              <p:cNvPr id="114" name="Groupe 113"/>
              <p:cNvGrpSpPr/>
              <p:nvPr/>
            </p:nvGrpSpPr>
            <p:grpSpPr>
              <a:xfrm>
                <a:off x="6076925" y="2135138"/>
                <a:ext cx="504056" cy="286891"/>
                <a:chOff x="5868144" y="5374357"/>
                <a:chExt cx="504056" cy="286891"/>
              </a:xfrm>
              <a:solidFill>
                <a:srgbClr val="DE78CF"/>
              </a:solidFill>
            </p:grpSpPr>
            <p:sp>
              <p:nvSpPr>
                <p:cNvPr id="115" name="Rectangle 114"/>
                <p:cNvSpPr/>
                <p:nvPr/>
              </p:nvSpPr>
              <p:spPr>
                <a:xfrm>
                  <a:off x="5868144" y="5374357"/>
                  <a:ext cx="144016" cy="286891"/>
                </a:xfrm>
                <a:prstGeom prst="rect">
                  <a:avLst/>
                </a:prstGeom>
                <a:grpFill/>
                <a:ln>
                  <a:solidFill>
                    <a:srgbClr val="DE78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6" name="Image 115" descr="Capture d’écra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76925" y="5375498"/>
                  <a:ext cx="295275" cy="285750"/>
                </a:xfrm>
                <a:prstGeom prst="rect">
                  <a:avLst/>
                </a:prstGeom>
                <a:grpFill/>
              </p:spPr>
            </p:pic>
          </p:grpSp>
          <p:grpSp>
            <p:nvGrpSpPr>
              <p:cNvPr id="117" name="Groupe 116"/>
              <p:cNvGrpSpPr/>
              <p:nvPr/>
            </p:nvGrpSpPr>
            <p:grpSpPr>
              <a:xfrm>
                <a:off x="4374570" y="1657596"/>
                <a:ext cx="475643" cy="286891"/>
                <a:chOff x="1355886" y="5803860"/>
                <a:chExt cx="475643" cy="286891"/>
              </a:xfrm>
            </p:grpSpPr>
            <p:sp>
              <p:nvSpPr>
                <p:cNvPr id="118" name="Rectangle 117"/>
                <p:cNvSpPr/>
                <p:nvPr/>
              </p:nvSpPr>
              <p:spPr>
                <a:xfrm>
                  <a:off x="1355886" y="5803860"/>
                  <a:ext cx="144016" cy="286891"/>
                </a:xfrm>
                <a:prstGeom prst="rect">
                  <a:avLst/>
                </a:prstGeom>
                <a:solidFill>
                  <a:srgbClr val="DE78CF"/>
                </a:solidFill>
                <a:ln>
                  <a:solidFill>
                    <a:srgbClr val="DE78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9" name="Image 118" descr="Capture d’écra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5779" y="5831693"/>
                  <a:ext cx="285750" cy="257175"/>
                </a:xfrm>
                <a:prstGeom prst="rect">
                  <a:avLst/>
                </a:prstGeom>
              </p:spPr>
            </p:pic>
          </p:grpSp>
          <p:grpSp>
            <p:nvGrpSpPr>
              <p:cNvPr id="120" name="Groupe 119"/>
              <p:cNvGrpSpPr/>
              <p:nvPr/>
            </p:nvGrpSpPr>
            <p:grpSpPr>
              <a:xfrm>
                <a:off x="5220072" y="2638053"/>
                <a:ext cx="504056" cy="286891"/>
                <a:chOff x="5868144" y="5374357"/>
                <a:chExt cx="504056" cy="286891"/>
              </a:xfrm>
              <a:solidFill>
                <a:srgbClr val="DE78CF"/>
              </a:solidFill>
            </p:grpSpPr>
            <p:sp>
              <p:nvSpPr>
                <p:cNvPr id="121" name="Rectangle 120"/>
                <p:cNvSpPr/>
                <p:nvPr/>
              </p:nvSpPr>
              <p:spPr>
                <a:xfrm>
                  <a:off x="5868144" y="5374357"/>
                  <a:ext cx="144016" cy="286891"/>
                </a:xfrm>
                <a:prstGeom prst="rect">
                  <a:avLst/>
                </a:prstGeom>
                <a:grpFill/>
                <a:ln>
                  <a:solidFill>
                    <a:srgbClr val="DE78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2" name="Image 121" descr="Capture d’écra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76925" y="5375498"/>
                  <a:ext cx="295275" cy="285750"/>
                </a:xfrm>
                <a:prstGeom prst="rect">
                  <a:avLst/>
                </a:prstGeom>
                <a:grpFill/>
              </p:spPr>
            </p:pic>
          </p:grpSp>
          <p:grpSp>
            <p:nvGrpSpPr>
              <p:cNvPr id="123" name="Groupe 122"/>
              <p:cNvGrpSpPr/>
              <p:nvPr/>
            </p:nvGrpSpPr>
            <p:grpSpPr>
              <a:xfrm>
                <a:off x="6076925" y="1657596"/>
                <a:ext cx="475643" cy="286891"/>
                <a:chOff x="1355886" y="5803860"/>
                <a:chExt cx="475643" cy="286891"/>
              </a:xfrm>
            </p:grpSpPr>
            <p:sp>
              <p:nvSpPr>
                <p:cNvPr id="124" name="Rectangle 123"/>
                <p:cNvSpPr/>
                <p:nvPr/>
              </p:nvSpPr>
              <p:spPr>
                <a:xfrm>
                  <a:off x="1355886" y="5803860"/>
                  <a:ext cx="144016" cy="286891"/>
                </a:xfrm>
                <a:prstGeom prst="rect">
                  <a:avLst/>
                </a:prstGeom>
                <a:solidFill>
                  <a:srgbClr val="DE78CF"/>
                </a:solidFill>
                <a:ln>
                  <a:solidFill>
                    <a:srgbClr val="DE78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5" name="Image 124" descr="Capture d’écra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5779" y="5831693"/>
                  <a:ext cx="285750" cy="257175"/>
                </a:xfrm>
                <a:prstGeom prst="rect">
                  <a:avLst/>
                </a:prstGeom>
              </p:spPr>
            </p:pic>
          </p:grpSp>
          <p:grpSp>
            <p:nvGrpSpPr>
              <p:cNvPr id="126" name="Groupe 125"/>
              <p:cNvGrpSpPr/>
              <p:nvPr/>
            </p:nvGrpSpPr>
            <p:grpSpPr>
              <a:xfrm>
                <a:off x="7840773" y="1632223"/>
                <a:ext cx="475643" cy="286891"/>
                <a:chOff x="1355886" y="5803860"/>
                <a:chExt cx="475643" cy="286891"/>
              </a:xfrm>
            </p:grpSpPr>
            <p:sp>
              <p:nvSpPr>
                <p:cNvPr id="127" name="Rectangle 126"/>
                <p:cNvSpPr/>
                <p:nvPr/>
              </p:nvSpPr>
              <p:spPr>
                <a:xfrm>
                  <a:off x="1355886" y="5803860"/>
                  <a:ext cx="144016" cy="286891"/>
                </a:xfrm>
                <a:prstGeom prst="rect">
                  <a:avLst/>
                </a:prstGeom>
                <a:solidFill>
                  <a:srgbClr val="DE78CF"/>
                </a:solidFill>
                <a:ln>
                  <a:solidFill>
                    <a:srgbClr val="DE78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8" name="Image 127" descr="Capture d’écra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5779" y="5831693"/>
                  <a:ext cx="285750" cy="257175"/>
                </a:xfrm>
                <a:prstGeom prst="rect">
                  <a:avLst/>
                </a:prstGeom>
              </p:spPr>
            </p:pic>
          </p:grpSp>
          <p:grpSp>
            <p:nvGrpSpPr>
              <p:cNvPr id="129" name="Groupe 128"/>
              <p:cNvGrpSpPr/>
              <p:nvPr/>
            </p:nvGrpSpPr>
            <p:grpSpPr>
              <a:xfrm>
                <a:off x="2610555" y="3575298"/>
                <a:ext cx="475643" cy="286891"/>
                <a:chOff x="1355886" y="5803860"/>
                <a:chExt cx="475643" cy="286891"/>
              </a:xfrm>
            </p:grpSpPr>
            <p:sp>
              <p:nvSpPr>
                <p:cNvPr id="130" name="Rectangle 129"/>
                <p:cNvSpPr/>
                <p:nvPr/>
              </p:nvSpPr>
              <p:spPr>
                <a:xfrm>
                  <a:off x="1355886" y="5803860"/>
                  <a:ext cx="144016" cy="286891"/>
                </a:xfrm>
                <a:prstGeom prst="rect">
                  <a:avLst/>
                </a:prstGeom>
                <a:solidFill>
                  <a:srgbClr val="DE78CF"/>
                </a:solidFill>
                <a:ln>
                  <a:solidFill>
                    <a:srgbClr val="DE78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1" name="Image 130" descr="Capture d’écra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5779" y="5831693"/>
                  <a:ext cx="285750" cy="257175"/>
                </a:xfrm>
                <a:prstGeom prst="rect">
                  <a:avLst/>
                </a:prstGeom>
              </p:spPr>
            </p:pic>
          </p:grpSp>
          <p:grpSp>
            <p:nvGrpSpPr>
              <p:cNvPr id="135" name="Groupe 134"/>
              <p:cNvGrpSpPr/>
              <p:nvPr/>
            </p:nvGrpSpPr>
            <p:grpSpPr>
              <a:xfrm>
                <a:off x="3425148" y="2133997"/>
                <a:ext cx="474595" cy="295275"/>
                <a:chOff x="2339752" y="5683348"/>
                <a:chExt cx="474595" cy="295275"/>
              </a:xfrm>
            </p:grpSpPr>
            <p:sp>
              <p:nvSpPr>
                <p:cNvPr id="136" name="Rectangle 135"/>
                <p:cNvSpPr/>
                <p:nvPr/>
              </p:nvSpPr>
              <p:spPr>
                <a:xfrm>
                  <a:off x="2339752" y="5687541"/>
                  <a:ext cx="144016" cy="286891"/>
                </a:xfrm>
                <a:prstGeom prst="rect">
                  <a:avLst/>
                </a:prstGeom>
                <a:solidFill>
                  <a:srgbClr val="DE78CF"/>
                </a:solidFill>
                <a:ln>
                  <a:solidFill>
                    <a:srgbClr val="DE78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7" name="Image 136" descr="Capture d’écra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9072" y="5683348"/>
                  <a:ext cx="295275" cy="295275"/>
                </a:xfrm>
                <a:prstGeom prst="rect">
                  <a:avLst/>
                </a:prstGeom>
              </p:spPr>
            </p:pic>
          </p:grpSp>
          <p:grpSp>
            <p:nvGrpSpPr>
              <p:cNvPr id="141" name="Groupe 140"/>
              <p:cNvGrpSpPr/>
              <p:nvPr/>
            </p:nvGrpSpPr>
            <p:grpSpPr>
              <a:xfrm>
                <a:off x="3425148" y="2615538"/>
                <a:ext cx="474595" cy="295275"/>
                <a:chOff x="2339752" y="5683348"/>
                <a:chExt cx="474595" cy="295275"/>
              </a:xfrm>
            </p:grpSpPr>
            <p:sp>
              <p:nvSpPr>
                <p:cNvPr id="142" name="Rectangle 141"/>
                <p:cNvSpPr/>
                <p:nvPr/>
              </p:nvSpPr>
              <p:spPr>
                <a:xfrm>
                  <a:off x="2339752" y="5687541"/>
                  <a:ext cx="144016" cy="286891"/>
                </a:xfrm>
                <a:prstGeom prst="rect">
                  <a:avLst/>
                </a:prstGeom>
                <a:solidFill>
                  <a:srgbClr val="DE78CF"/>
                </a:solidFill>
                <a:ln>
                  <a:solidFill>
                    <a:srgbClr val="DE78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3" name="Image 142" descr="Capture d’écra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9072" y="5683348"/>
                  <a:ext cx="295275" cy="295275"/>
                </a:xfrm>
                <a:prstGeom prst="rect">
                  <a:avLst/>
                </a:prstGeom>
              </p:spPr>
            </p:pic>
          </p:grpSp>
          <p:grpSp>
            <p:nvGrpSpPr>
              <p:cNvPr id="144" name="Groupe 143"/>
              <p:cNvGrpSpPr/>
              <p:nvPr/>
            </p:nvGrpSpPr>
            <p:grpSpPr>
              <a:xfrm>
                <a:off x="4374570" y="2124472"/>
                <a:ext cx="474595" cy="295275"/>
                <a:chOff x="2339752" y="5683348"/>
                <a:chExt cx="474595" cy="295275"/>
              </a:xfrm>
            </p:grpSpPr>
            <p:sp>
              <p:nvSpPr>
                <p:cNvPr id="145" name="Rectangle 144"/>
                <p:cNvSpPr/>
                <p:nvPr/>
              </p:nvSpPr>
              <p:spPr>
                <a:xfrm>
                  <a:off x="2339752" y="5687541"/>
                  <a:ext cx="144016" cy="286891"/>
                </a:xfrm>
                <a:prstGeom prst="rect">
                  <a:avLst/>
                </a:prstGeom>
                <a:solidFill>
                  <a:srgbClr val="DE78CF"/>
                </a:solidFill>
                <a:ln>
                  <a:solidFill>
                    <a:srgbClr val="DE78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6" name="Image 145" descr="Capture d’écra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9072" y="5683348"/>
                  <a:ext cx="295275" cy="295275"/>
                </a:xfrm>
                <a:prstGeom prst="rect">
                  <a:avLst/>
                </a:prstGeom>
              </p:spPr>
            </p:pic>
          </p:grpSp>
          <p:grpSp>
            <p:nvGrpSpPr>
              <p:cNvPr id="147" name="Groupe 146"/>
              <p:cNvGrpSpPr/>
              <p:nvPr/>
            </p:nvGrpSpPr>
            <p:grpSpPr>
              <a:xfrm>
                <a:off x="5220072" y="2135137"/>
                <a:ext cx="504056" cy="286891"/>
                <a:chOff x="5868144" y="5374357"/>
                <a:chExt cx="504056" cy="286891"/>
              </a:xfrm>
              <a:solidFill>
                <a:srgbClr val="DE78CF"/>
              </a:solidFill>
            </p:grpSpPr>
            <p:sp>
              <p:nvSpPr>
                <p:cNvPr id="148" name="Rectangle 147"/>
                <p:cNvSpPr/>
                <p:nvPr/>
              </p:nvSpPr>
              <p:spPr>
                <a:xfrm>
                  <a:off x="5868144" y="5374357"/>
                  <a:ext cx="144016" cy="286891"/>
                </a:xfrm>
                <a:prstGeom prst="rect">
                  <a:avLst/>
                </a:prstGeom>
                <a:grpFill/>
                <a:ln>
                  <a:solidFill>
                    <a:srgbClr val="DE78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9" name="Image 148" descr="Capture d’écra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76925" y="5375498"/>
                  <a:ext cx="295275" cy="285750"/>
                </a:xfrm>
                <a:prstGeom prst="rect">
                  <a:avLst/>
                </a:prstGeom>
                <a:grpFill/>
              </p:spPr>
            </p:pic>
          </p:grpSp>
          <p:grpSp>
            <p:nvGrpSpPr>
              <p:cNvPr id="150" name="Groupe 149"/>
              <p:cNvGrpSpPr/>
              <p:nvPr/>
            </p:nvGrpSpPr>
            <p:grpSpPr>
              <a:xfrm>
                <a:off x="3456110" y="4549979"/>
                <a:ext cx="474595" cy="295275"/>
                <a:chOff x="2339752" y="5683348"/>
                <a:chExt cx="474595" cy="295275"/>
              </a:xfrm>
            </p:grpSpPr>
            <p:sp>
              <p:nvSpPr>
                <p:cNvPr id="151" name="Rectangle 150"/>
                <p:cNvSpPr/>
                <p:nvPr/>
              </p:nvSpPr>
              <p:spPr>
                <a:xfrm>
                  <a:off x="2339752" y="5687541"/>
                  <a:ext cx="144016" cy="286891"/>
                </a:xfrm>
                <a:prstGeom prst="rect">
                  <a:avLst/>
                </a:prstGeom>
                <a:solidFill>
                  <a:srgbClr val="DE78CF"/>
                </a:solidFill>
                <a:ln>
                  <a:solidFill>
                    <a:srgbClr val="DE78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2" name="Image 151" descr="Capture d’écra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9072" y="5683348"/>
                  <a:ext cx="295275" cy="295275"/>
                </a:xfrm>
                <a:prstGeom prst="rect">
                  <a:avLst/>
                </a:prstGeom>
              </p:spPr>
            </p:pic>
          </p:grpSp>
          <p:grpSp>
            <p:nvGrpSpPr>
              <p:cNvPr id="154" name="Groupe 153"/>
              <p:cNvGrpSpPr/>
              <p:nvPr/>
            </p:nvGrpSpPr>
            <p:grpSpPr>
              <a:xfrm>
                <a:off x="6993000" y="2104728"/>
                <a:ext cx="474595" cy="295275"/>
                <a:chOff x="2339752" y="5683348"/>
                <a:chExt cx="474595" cy="295275"/>
              </a:xfrm>
            </p:grpSpPr>
            <p:sp>
              <p:nvSpPr>
                <p:cNvPr id="155" name="Rectangle 154"/>
                <p:cNvSpPr/>
                <p:nvPr/>
              </p:nvSpPr>
              <p:spPr>
                <a:xfrm>
                  <a:off x="2339752" y="5687541"/>
                  <a:ext cx="144016" cy="286891"/>
                </a:xfrm>
                <a:prstGeom prst="rect">
                  <a:avLst/>
                </a:prstGeom>
                <a:solidFill>
                  <a:srgbClr val="DE78CF"/>
                </a:solidFill>
                <a:ln>
                  <a:solidFill>
                    <a:srgbClr val="DE78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6" name="Image 155" descr="Capture d’écra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9072" y="5683348"/>
                  <a:ext cx="295275" cy="295275"/>
                </a:xfrm>
                <a:prstGeom prst="rect">
                  <a:avLst/>
                </a:prstGeom>
              </p:spPr>
            </p:pic>
          </p:grpSp>
          <p:grpSp>
            <p:nvGrpSpPr>
              <p:cNvPr id="157" name="Groupe 156"/>
              <p:cNvGrpSpPr/>
              <p:nvPr/>
            </p:nvGrpSpPr>
            <p:grpSpPr>
              <a:xfrm>
                <a:off x="7832303" y="2138190"/>
                <a:ext cx="474595" cy="295275"/>
                <a:chOff x="2339752" y="5683348"/>
                <a:chExt cx="474595" cy="295275"/>
              </a:xfrm>
            </p:grpSpPr>
            <p:sp>
              <p:nvSpPr>
                <p:cNvPr id="158" name="Rectangle 157"/>
                <p:cNvSpPr/>
                <p:nvPr/>
              </p:nvSpPr>
              <p:spPr>
                <a:xfrm>
                  <a:off x="2339752" y="5687541"/>
                  <a:ext cx="144016" cy="286891"/>
                </a:xfrm>
                <a:prstGeom prst="rect">
                  <a:avLst/>
                </a:prstGeom>
                <a:solidFill>
                  <a:srgbClr val="DE78CF"/>
                </a:solidFill>
                <a:ln>
                  <a:solidFill>
                    <a:srgbClr val="DE78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9" name="Image 158" descr="Capture d’écra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9072" y="5683348"/>
                  <a:ext cx="295275" cy="295275"/>
                </a:xfrm>
                <a:prstGeom prst="rect">
                  <a:avLst/>
                </a:prstGeom>
              </p:spPr>
            </p:pic>
          </p:grpSp>
          <p:grpSp>
            <p:nvGrpSpPr>
              <p:cNvPr id="166" name="Groupe 165"/>
              <p:cNvGrpSpPr/>
              <p:nvPr/>
            </p:nvGrpSpPr>
            <p:grpSpPr>
              <a:xfrm>
                <a:off x="4354189" y="4078213"/>
                <a:ext cx="474595" cy="295275"/>
                <a:chOff x="2339752" y="5683348"/>
                <a:chExt cx="474595" cy="295275"/>
              </a:xfrm>
            </p:grpSpPr>
            <p:sp>
              <p:nvSpPr>
                <p:cNvPr id="167" name="Rectangle 166"/>
                <p:cNvSpPr/>
                <p:nvPr/>
              </p:nvSpPr>
              <p:spPr>
                <a:xfrm>
                  <a:off x="2339752" y="5687541"/>
                  <a:ext cx="144016" cy="286891"/>
                </a:xfrm>
                <a:prstGeom prst="rect">
                  <a:avLst/>
                </a:prstGeom>
                <a:solidFill>
                  <a:srgbClr val="DE78CF"/>
                </a:solidFill>
                <a:ln>
                  <a:solidFill>
                    <a:srgbClr val="DE78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68" name="Image 167" descr="Capture d’écra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9072" y="5683348"/>
                  <a:ext cx="295275" cy="295275"/>
                </a:xfrm>
                <a:prstGeom prst="rect">
                  <a:avLst/>
                </a:prstGeom>
              </p:spPr>
            </p:pic>
          </p:grpSp>
          <p:grpSp>
            <p:nvGrpSpPr>
              <p:cNvPr id="169" name="Groupe 168"/>
              <p:cNvGrpSpPr/>
              <p:nvPr/>
            </p:nvGrpSpPr>
            <p:grpSpPr>
              <a:xfrm>
                <a:off x="4366642" y="2607217"/>
                <a:ext cx="501774" cy="321441"/>
                <a:chOff x="3779912" y="5834967"/>
                <a:chExt cx="501774" cy="321441"/>
              </a:xfrm>
            </p:grpSpPr>
            <p:sp>
              <p:nvSpPr>
                <p:cNvPr id="170" name="Rectangle 169"/>
                <p:cNvSpPr/>
                <p:nvPr/>
              </p:nvSpPr>
              <p:spPr>
                <a:xfrm>
                  <a:off x="3779912" y="5834967"/>
                  <a:ext cx="144016" cy="286891"/>
                </a:xfrm>
                <a:prstGeom prst="rect">
                  <a:avLst/>
                </a:prstGeom>
                <a:solidFill>
                  <a:srgbClr val="DE78CF"/>
                </a:solidFill>
                <a:ln>
                  <a:solidFill>
                    <a:srgbClr val="DE78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71" name="Image 170" descr="Capture d’écra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5936" y="5880183"/>
                  <a:ext cx="285750" cy="276225"/>
                </a:xfrm>
                <a:prstGeom prst="rect">
                  <a:avLst/>
                </a:prstGeom>
              </p:spPr>
            </p:pic>
          </p:grpSp>
          <p:grpSp>
            <p:nvGrpSpPr>
              <p:cNvPr id="172" name="Groupe 171"/>
              <p:cNvGrpSpPr/>
              <p:nvPr/>
            </p:nvGrpSpPr>
            <p:grpSpPr>
              <a:xfrm>
                <a:off x="4355976" y="3632317"/>
                <a:ext cx="475643" cy="286891"/>
                <a:chOff x="1355886" y="5803860"/>
                <a:chExt cx="475643" cy="286891"/>
              </a:xfrm>
            </p:grpSpPr>
            <p:sp>
              <p:nvSpPr>
                <p:cNvPr id="173" name="Rectangle 172"/>
                <p:cNvSpPr/>
                <p:nvPr/>
              </p:nvSpPr>
              <p:spPr>
                <a:xfrm>
                  <a:off x="1355886" y="5803860"/>
                  <a:ext cx="144016" cy="286891"/>
                </a:xfrm>
                <a:prstGeom prst="rect">
                  <a:avLst/>
                </a:prstGeom>
                <a:solidFill>
                  <a:srgbClr val="DE78CF"/>
                </a:solidFill>
                <a:ln>
                  <a:solidFill>
                    <a:srgbClr val="DE78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74" name="Image 173" descr="Capture d’écra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5779" y="5831693"/>
                  <a:ext cx="285750" cy="257175"/>
                </a:xfrm>
                <a:prstGeom prst="rect">
                  <a:avLst/>
                </a:prstGeom>
              </p:spPr>
            </p:pic>
          </p:grpSp>
          <p:grpSp>
            <p:nvGrpSpPr>
              <p:cNvPr id="175" name="Groupe 174"/>
              <p:cNvGrpSpPr/>
              <p:nvPr/>
            </p:nvGrpSpPr>
            <p:grpSpPr>
              <a:xfrm>
                <a:off x="4347391" y="4582269"/>
                <a:ext cx="501774" cy="321441"/>
                <a:chOff x="3779912" y="5834967"/>
                <a:chExt cx="501774" cy="321441"/>
              </a:xfrm>
            </p:grpSpPr>
            <p:sp>
              <p:nvSpPr>
                <p:cNvPr id="176" name="Rectangle 175"/>
                <p:cNvSpPr/>
                <p:nvPr/>
              </p:nvSpPr>
              <p:spPr>
                <a:xfrm>
                  <a:off x="3779912" y="5834967"/>
                  <a:ext cx="144016" cy="286891"/>
                </a:xfrm>
                <a:prstGeom prst="rect">
                  <a:avLst/>
                </a:prstGeom>
                <a:solidFill>
                  <a:srgbClr val="DE78CF"/>
                </a:solidFill>
                <a:ln>
                  <a:solidFill>
                    <a:srgbClr val="DE78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77" name="Image 176" descr="Capture d’écra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5936" y="5880183"/>
                  <a:ext cx="285750" cy="276225"/>
                </a:xfrm>
                <a:prstGeom prst="rect">
                  <a:avLst/>
                </a:prstGeom>
              </p:spPr>
            </p:pic>
          </p:grpSp>
          <p:grpSp>
            <p:nvGrpSpPr>
              <p:cNvPr id="178" name="Groupe 177"/>
              <p:cNvGrpSpPr/>
              <p:nvPr/>
            </p:nvGrpSpPr>
            <p:grpSpPr>
              <a:xfrm>
                <a:off x="6076925" y="2657870"/>
                <a:ext cx="475643" cy="286891"/>
                <a:chOff x="1355886" y="5803860"/>
                <a:chExt cx="475643" cy="286891"/>
              </a:xfrm>
            </p:grpSpPr>
            <p:sp>
              <p:nvSpPr>
                <p:cNvPr id="179" name="Rectangle 178"/>
                <p:cNvSpPr/>
                <p:nvPr/>
              </p:nvSpPr>
              <p:spPr>
                <a:xfrm>
                  <a:off x="1355886" y="5803860"/>
                  <a:ext cx="144016" cy="286891"/>
                </a:xfrm>
                <a:prstGeom prst="rect">
                  <a:avLst/>
                </a:prstGeom>
                <a:solidFill>
                  <a:srgbClr val="DE78CF"/>
                </a:solidFill>
                <a:ln>
                  <a:solidFill>
                    <a:srgbClr val="DE78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80" name="Image 179" descr="Capture d’écra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5779" y="5831693"/>
                  <a:ext cx="285750" cy="257175"/>
                </a:xfrm>
                <a:prstGeom prst="rect">
                  <a:avLst/>
                </a:prstGeom>
              </p:spPr>
            </p:pic>
          </p:grpSp>
          <p:grpSp>
            <p:nvGrpSpPr>
              <p:cNvPr id="181" name="Groupe 180"/>
              <p:cNvGrpSpPr/>
              <p:nvPr/>
            </p:nvGrpSpPr>
            <p:grpSpPr>
              <a:xfrm>
                <a:off x="7840773" y="2600146"/>
                <a:ext cx="501774" cy="321441"/>
                <a:chOff x="3779912" y="5834967"/>
                <a:chExt cx="501774" cy="321441"/>
              </a:xfrm>
            </p:grpSpPr>
            <p:sp>
              <p:nvSpPr>
                <p:cNvPr id="182" name="Rectangle 181"/>
                <p:cNvSpPr/>
                <p:nvPr/>
              </p:nvSpPr>
              <p:spPr>
                <a:xfrm>
                  <a:off x="3779912" y="5834967"/>
                  <a:ext cx="144016" cy="286891"/>
                </a:xfrm>
                <a:prstGeom prst="rect">
                  <a:avLst/>
                </a:prstGeom>
                <a:solidFill>
                  <a:srgbClr val="DE78CF"/>
                </a:solidFill>
                <a:ln>
                  <a:solidFill>
                    <a:srgbClr val="DE78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83" name="Image 182" descr="Capture d’écra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5936" y="5880183"/>
                  <a:ext cx="285750" cy="276225"/>
                </a:xfrm>
                <a:prstGeom prst="rect">
                  <a:avLst/>
                </a:prstGeom>
              </p:spPr>
            </p:pic>
          </p:grpSp>
          <p:grpSp>
            <p:nvGrpSpPr>
              <p:cNvPr id="190" name="Groupe 189"/>
              <p:cNvGrpSpPr/>
              <p:nvPr/>
            </p:nvGrpSpPr>
            <p:grpSpPr>
              <a:xfrm>
                <a:off x="2621393" y="2124472"/>
                <a:ext cx="504056" cy="286891"/>
                <a:chOff x="5868144" y="5374357"/>
                <a:chExt cx="504056" cy="286891"/>
              </a:xfrm>
              <a:solidFill>
                <a:srgbClr val="DE78CF"/>
              </a:solidFill>
            </p:grpSpPr>
            <p:sp>
              <p:nvSpPr>
                <p:cNvPr id="191" name="Rectangle 190"/>
                <p:cNvSpPr/>
                <p:nvPr/>
              </p:nvSpPr>
              <p:spPr>
                <a:xfrm>
                  <a:off x="5868144" y="5374357"/>
                  <a:ext cx="144016" cy="286891"/>
                </a:xfrm>
                <a:prstGeom prst="rect">
                  <a:avLst/>
                </a:prstGeom>
                <a:grpFill/>
                <a:ln>
                  <a:solidFill>
                    <a:srgbClr val="DE78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92" name="Image 191" descr="Capture d’écra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76925" y="5375498"/>
                  <a:ext cx="295275" cy="285750"/>
                </a:xfrm>
                <a:prstGeom prst="rect">
                  <a:avLst/>
                </a:prstGeom>
                <a:grpFill/>
              </p:spPr>
            </p:pic>
          </p:grpSp>
          <p:grpSp>
            <p:nvGrpSpPr>
              <p:cNvPr id="193" name="Groupe 192"/>
              <p:cNvGrpSpPr/>
              <p:nvPr/>
            </p:nvGrpSpPr>
            <p:grpSpPr>
              <a:xfrm>
                <a:off x="7861047" y="4570993"/>
                <a:ext cx="501774" cy="307160"/>
                <a:chOff x="3203848" y="5693781"/>
                <a:chExt cx="501774" cy="307160"/>
              </a:xfrm>
            </p:grpSpPr>
            <p:pic>
              <p:nvPicPr>
                <p:cNvPr id="194" name="Image 193" descr="Capture d’écra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9872" y="5724716"/>
                  <a:ext cx="285750" cy="276225"/>
                </a:xfrm>
                <a:prstGeom prst="rect">
                  <a:avLst/>
                </a:prstGeom>
              </p:spPr>
            </p:pic>
            <p:sp>
              <p:nvSpPr>
                <p:cNvPr id="195" name="Rectangle 194"/>
                <p:cNvSpPr/>
                <p:nvPr/>
              </p:nvSpPr>
              <p:spPr>
                <a:xfrm>
                  <a:off x="3203848" y="5693781"/>
                  <a:ext cx="144016" cy="286891"/>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96" name="Groupe 195"/>
              <p:cNvGrpSpPr/>
              <p:nvPr/>
            </p:nvGrpSpPr>
            <p:grpSpPr>
              <a:xfrm>
                <a:off x="6956296" y="4607113"/>
                <a:ext cx="511299" cy="316968"/>
                <a:chOff x="2483768" y="5670440"/>
                <a:chExt cx="511299" cy="316968"/>
              </a:xfrm>
            </p:grpSpPr>
            <p:pic>
              <p:nvPicPr>
                <p:cNvPr id="197" name="Image 196" descr="Capture d’écra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9792" y="5692133"/>
                  <a:ext cx="295275" cy="295275"/>
                </a:xfrm>
                <a:prstGeom prst="rect">
                  <a:avLst/>
                </a:prstGeom>
              </p:spPr>
            </p:pic>
            <p:sp>
              <p:nvSpPr>
                <p:cNvPr id="198" name="Rectangle 197"/>
                <p:cNvSpPr/>
                <p:nvPr/>
              </p:nvSpPr>
              <p:spPr>
                <a:xfrm>
                  <a:off x="2483768" y="5670440"/>
                  <a:ext cx="144016" cy="286891"/>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99" name="Groupe 198"/>
              <p:cNvGrpSpPr/>
              <p:nvPr/>
            </p:nvGrpSpPr>
            <p:grpSpPr>
              <a:xfrm>
                <a:off x="6941161" y="4082406"/>
                <a:ext cx="511299" cy="316968"/>
                <a:chOff x="2483768" y="5670440"/>
                <a:chExt cx="511299" cy="316968"/>
              </a:xfrm>
            </p:grpSpPr>
            <p:pic>
              <p:nvPicPr>
                <p:cNvPr id="200" name="Image 199" descr="Capture d’écra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9792" y="5692133"/>
                  <a:ext cx="295275" cy="295275"/>
                </a:xfrm>
                <a:prstGeom prst="rect">
                  <a:avLst/>
                </a:prstGeom>
              </p:spPr>
            </p:pic>
            <p:sp>
              <p:nvSpPr>
                <p:cNvPr id="201" name="Rectangle 200"/>
                <p:cNvSpPr/>
                <p:nvPr/>
              </p:nvSpPr>
              <p:spPr>
                <a:xfrm>
                  <a:off x="2483768" y="5670440"/>
                  <a:ext cx="144016" cy="286891"/>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02" name="Groupe 201"/>
              <p:cNvGrpSpPr/>
              <p:nvPr/>
            </p:nvGrpSpPr>
            <p:grpSpPr>
              <a:xfrm>
                <a:off x="7840773" y="4107484"/>
                <a:ext cx="511299" cy="316968"/>
                <a:chOff x="2483768" y="5670440"/>
                <a:chExt cx="511299" cy="316968"/>
              </a:xfrm>
            </p:grpSpPr>
            <p:pic>
              <p:nvPicPr>
                <p:cNvPr id="203" name="Image 202" descr="Capture d’écra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9792" y="5692133"/>
                  <a:ext cx="295275" cy="295275"/>
                </a:xfrm>
                <a:prstGeom prst="rect">
                  <a:avLst/>
                </a:prstGeom>
              </p:spPr>
            </p:pic>
            <p:sp>
              <p:nvSpPr>
                <p:cNvPr id="204" name="Rectangle 203"/>
                <p:cNvSpPr/>
                <p:nvPr/>
              </p:nvSpPr>
              <p:spPr>
                <a:xfrm>
                  <a:off x="2483768" y="5670440"/>
                  <a:ext cx="144016" cy="286891"/>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11" name="Groupe 210"/>
              <p:cNvGrpSpPr/>
              <p:nvPr/>
            </p:nvGrpSpPr>
            <p:grpSpPr>
              <a:xfrm>
                <a:off x="5213946" y="3630434"/>
                <a:ext cx="504056" cy="286891"/>
                <a:chOff x="1112848" y="5660677"/>
                <a:chExt cx="504056" cy="286891"/>
              </a:xfrm>
            </p:grpSpPr>
            <p:pic>
              <p:nvPicPr>
                <p:cNvPr id="212" name="Image 211" descr="Capture d’écra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1629" y="5661248"/>
                  <a:ext cx="295275" cy="285750"/>
                </a:xfrm>
                <a:prstGeom prst="rect">
                  <a:avLst/>
                </a:prstGeom>
              </p:spPr>
            </p:pic>
            <p:sp>
              <p:nvSpPr>
                <p:cNvPr id="213" name="Rectangle 212"/>
                <p:cNvSpPr/>
                <p:nvPr/>
              </p:nvSpPr>
              <p:spPr>
                <a:xfrm>
                  <a:off x="1112848" y="5660677"/>
                  <a:ext cx="144016" cy="286891"/>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14" name="Groupe 213"/>
              <p:cNvGrpSpPr/>
              <p:nvPr/>
            </p:nvGrpSpPr>
            <p:grpSpPr>
              <a:xfrm>
                <a:off x="5224834" y="4061709"/>
                <a:ext cx="504056" cy="286320"/>
                <a:chOff x="1112848" y="5661248"/>
                <a:chExt cx="504056" cy="286320"/>
              </a:xfrm>
            </p:grpSpPr>
            <p:pic>
              <p:nvPicPr>
                <p:cNvPr id="215" name="Image 214" descr="Capture d’écra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1629" y="5661248"/>
                  <a:ext cx="295275" cy="285750"/>
                </a:xfrm>
                <a:prstGeom prst="rect">
                  <a:avLst/>
                </a:prstGeom>
              </p:spPr>
            </p:pic>
            <p:sp>
              <p:nvSpPr>
                <p:cNvPr id="216" name="Rectangle 215"/>
                <p:cNvSpPr/>
                <p:nvPr/>
              </p:nvSpPr>
              <p:spPr>
                <a:xfrm>
                  <a:off x="1112848" y="5685219"/>
                  <a:ext cx="144016" cy="262349"/>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18" name="Groupe 217"/>
              <p:cNvGrpSpPr/>
              <p:nvPr/>
            </p:nvGrpSpPr>
            <p:grpSpPr>
              <a:xfrm>
                <a:off x="5213946" y="3130317"/>
                <a:ext cx="504056" cy="286891"/>
                <a:chOff x="1112848" y="5660677"/>
                <a:chExt cx="504056" cy="286891"/>
              </a:xfrm>
            </p:grpSpPr>
            <p:pic>
              <p:nvPicPr>
                <p:cNvPr id="219" name="Image 218" descr="Capture d’écra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1629" y="5661248"/>
                  <a:ext cx="295275" cy="285750"/>
                </a:xfrm>
                <a:prstGeom prst="rect">
                  <a:avLst/>
                </a:prstGeom>
              </p:spPr>
            </p:pic>
            <p:sp>
              <p:nvSpPr>
                <p:cNvPr id="220" name="Rectangle 219"/>
                <p:cNvSpPr/>
                <p:nvPr/>
              </p:nvSpPr>
              <p:spPr>
                <a:xfrm>
                  <a:off x="1112848" y="5660677"/>
                  <a:ext cx="144016" cy="286891"/>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21" name="Groupe 220"/>
              <p:cNvGrpSpPr/>
              <p:nvPr/>
            </p:nvGrpSpPr>
            <p:grpSpPr>
              <a:xfrm>
                <a:off x="6076925" y="3137029"/>
                <a:ext cx="504056" cy="286891"/>
                <a:chOff x="1112848" y="5660677"/>
                <a:chExt cx="504056" cy="286891"/>
              </a:xfrm>
            </p:grpSpPr>
            <p:pic>
              <p:nvPicPr>
                <p:cNvPr id="222" name="Image 221" descr="Capture d’écra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1629" y="5661248"/>
                  <a:ext cx="295275" cy="285750"/>
                </a:xfrm>
                <a:prstGeom prst="rect">
                  <a:avLst/>
                </a:prstGeom>
              </p:spPr>
            </p:pic>
            <p:sp>
              <p:nvSpPr>
                <p:cNvPr id="223" name="Rectangle 222"/>
                <p:cNvSpPr/>
                <p:nvPr/>
              </p:nvSpPr>
              <p:spPr>
                <a:xfrm>
                  <a:off x="1112848" y="5660677"/>
                  <a:ext cx="144016" cy="286891"/>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24" name="Groupe 223"/>
              <p:cNvGrpSpPr/>
              <p:nvPr/>
            </p:nvGrpSpPr>
            <p:grpSpPr>
              <a:xfrm>
                <a:off x="6976811" y="3129747"/>
                <a:ext cx="504056" cy="286891"/>
                <a:chOff x="1112848" y="5660677"/>
                <a:chExt cx="504056" cy="286891"/>
              </a:xfrm>
            </p:grpSpPr>
            <p:pic>
              <p:nvPicPr>
                <p:cNvPr id="225" name="Image 224" descr="Capture d’écra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1629" y="5661248"/>
                  <a:ext cx="295275" cy="285750"/>
                </a:xfrm>
                <a:prstGeom prst="rect">
                  <a:avLst/>
                </a:prstGeom>
              </p:spPr>
            </p:pic>
            <p:sp>
              <p:nvSpPr>
                <p:cNvPr id="226" name="Rectangle 225"/>
                <p:cNvSpPr/>
                <p:nvPr/>
              </p:nvSpPr>
              <p:spPr>
                <a:xfrm>
                  <a:off x="1112848" y="5660677"/>
                  <a:ext cx="144016" cy="286891"/>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27" name="Groupe 226"/>
              <p:cNvGrpSpPr/>
              <p:nvPr/>
            </p:nvGrpSpPr>
            <p:grpSpPr>
              <a:xfrm>
                <a:off x="7844858" y="3123508"/>
                <a:ext cx="504056" cy="286891"/>
                <a:chOff x="1112848" y="5660677"/>
                <a:chExt cx="504056" cy="286891"/>
              </a:xfrm>
            </p:grpSpPr>
            <p:pic>
              <p:nvPicPr>
                <p:cNvPr id="228" name="Image 227" descr="Capture d’écra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1629" y="5661248"/>
                  <a:ext cx="295275" cy="285750"/>
                </a:xfrm>
                <a:prstGeom prst="rect">
                  <a:avLst/>
                </a:prstGeom>
              </p:spPr>
            </p:pic>
            <p:sp>
              <p:nvSpPr>
                <p:cNvPr id="229" name="Rectangle 228"/>
                <p:cNvSpPr/>
                <p:nvPr/>
              </p:nvSpPr>
              <p:spPr>
                <a:xfrm>
                  <a:off x="1112848" y="5660677"/>
                  <a:ext cx="144016" cy="286891"/>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30" name="Groupe 229"/>
              <p:cNvGrpSpPr/>
              <p:nvPr/>
            </p:nvGrpSpPr>
            <p:grpSpPr>
              <a:xfrm>
                <a:off x="6976811" y="3655313"/>
                <a:ext cx="504056" cy="286891"/>
                <a:chOff x="1112848" y="5660677"/>
                <a:chExt cx="504056" cy="286891"/>
              </a:xfrm>
            </p:grpSpPr>
            <p:pic>
              <p:nvPicPr>
                <p:cNvPr id="231" name="Image 230" descr="Capture d’écra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1629" y="5661248"/>
                  <a:ext cx="295275" cy="285750"/>
                </a:xfrm>
                <a:prstGeom prst="rect">
                  <a:avLst/>
                </a:prstGeom>
              </p:spPr>
            </p:pic>
            <p:sp>
              <p:nvSpPr>
                <p:cNvPr id="232" name="Rectangle 231"/>
                <p:cNvSpPr/>
                <p:nvPr/>
              </p:nvSpPr>
              <p:spPr>
                <a:xfrm>
                  <a:off x="1112848" y="5660677"/>
                  <a:ext cx="144016" cy="286891"/>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33" name="Groupe 232"/>
              <p:cNvGrpSpPr/>
              <p:nvPr/>
            </p:nvGrpSpPr>
            <p:grpSpPr>
              <a:xfrm>
                <a:off x="6076925" y="4089377"/>
                <a:ext cx="504056" cy="286891"/>
                <a:chOff x="1112848" y="5660677"/>
                <a:chExt cx="504056" cy="286891"/>
              </a:xfrm>
            </p:grpSpPr>
            <p:pic>
              <p:nvPicPr>
                <p:cNvPr id="234" name="Image 233" descr="Capture d’écra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1629" y="5661248"/>
                  <a:ext cx="295275" cy="285750"/>
                </a:xfrm>
                <a:prstGeom prst="rect">
                  <a:avLst/>
                </a:prstGeom>
              </p:spPr>
            </p:pic>
            <p:sp>
              <p:nvSpPr>
                <p:cNvPr id="235" name="Rectangle 234"/>
                <p:cNvSpPr/>
                <p:nvPr/>
              </p:nvSpPr>
              <p:spPr>
                <a:xfrm>
                  <a:off x="1112848" y="5660677"/>
                  <a:ext cx="144016" cy="286891"/>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36" name="Groupe 235"/>
              <p:cNvGrpSpPr/>
              <p:nvPr/>
            </p:nvGrpSpPr>
            <p:grpSpPr>
              <a:xfrm>
                <a:off x="6076925" y="4632997"/>
                <a:ext cx="501774" cy="286891"/>
                <a:chOff x="1763688" y="5696323"/>
                <a:chExt cx="501774" cy="286891"/>
              </a:xfrm>
            </p:grpSpPr>
            <p:pic>
              <p:nvPicPr>
                <p:cNvPr id="237" name="Image 236" descr="Capture d’écra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9712" y="5711182"/>
                  <a:ext cx="285750" cy="257175"/>
                </a:xfrm>
                <a:prstGeom prst="rect">
                  <a:avLst/>
                </a:prstGeom>
              </p:spPr>
            </p:pic>
            <p:sp>
              <p:nvSpPr>
                <p:cNvPr id="238" name="Rectangle 237"/>
                <p:cNvSpPr/>
                <p:nvPr/>
              </p:nvSpPr>
              <p:spPr>
                <a:xfrm>
                  <a:off x="1763688" y="5696323"/>
                  <a:ext cx="144016" cy="286891"/>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39" name="Groupe 238"/>
              <p:cNvGrpSpPr/>
              <p:nvPr/>
            </p:nvGrpSpPr>
            <p:grpSpPr>
              <a:xfrm>
                <a:off x="7851476" y="3621914"/>
                <a:ext cx="501774" cy="286891"/>
                <a:chOff x="1763688" y="5696323"/>
                <a:chExt cx="501774" cy="286891"/>
              </a:xfrm>
            </p:grpSpPr>
            <p:pic>
              <p:nvPicPr>
                <p:cNvPr id="240" name="Image 239" descr="Capture d’écra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9712" y="5711182"/>
                  <a:ext cx="285750" cy="257175"/>
                </a:xfrm>
                <a:prstGeom prst="rect">
                  <a:avLst/>
                </a:prstGeom>
              </p:spPr>
            </p:pic>
            <p:sp>
              <p:nvSpPr>
                <p:cNvPr id="241" name="Rectangle 240"/>
                <p:cNvSpPr/>
                <p:nvPr/>
              </p:nvSpPr>
              <p:spPr>
                <a:xfrm>
                  <a:off x="1763688" y="5696323"/>
                  <a:ext cx="144016" cy="286891"/>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42" name="Groupe 241"/>
              <p:cNvGrpSpPr/>
              <p:nvPr/>
            </p:nvGrpSpPr>
            <p:grpSpPr>
              <a:xfrm>
                <a:off x="6076925" y="3645291"/>
                <a:ext cx="501774" cy="286891"/>
                <a:chOff x="1763688" y="5696323"/>
                <a:chExt cx="501774" cy="286891"/>
              </a:xfrm>
            </p:grpSpPr>
            <p:pic>
              <p:nvPicPr>
                <p:cNvPr id="243" name="Image 242" descr="Capture d’écra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9712" y="5711182"/>
                  <a:ext cx="285750" cy="257175"/>
                </a:xfrm>
                <a:prstGeom prst="rect">
                  <a:avLst/>
                </a:prstGeom>
              </p:spPr>
            </p:pic>
            <p:sp>
              <p:nvSpPr>
                <p:cNvPr id="244" name="Rectangle 243"/>
                <p:cNvSpPr/>
                <p:nvPr/>
              </p:nvSpPr>
              <p:spPr>
                <a:xfrm>
                  <a:off x="1763688" y="5696323"/>
                  <a:ext cx="144016" cy="286891"/>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45" name="Groupe 244"/>
              <p:cNvGrpSpPr/>
              <p:nvPr/>
            </p:nvGrpSpPr>
            <p:grpSpPr>
              <a:xfrm>
                <a:off x="2610555" y="2649292"/>
                <a:ext cx="475643" cy="286891"/>
                <a:chOff x="1355886" y="5803860"/>
                <a:chExt cx="475643" cy="286891"/>
              </a:xfrm>
            </p:grpSpPr>
            <p:sp>
              <p:nvSpPr>
                <p:cNvPr id="246" name="Rectangle 245"/>
                <p:cNvSpPr/>
                <p:nvPr/>
              </p:nvSpPr>
              <p:spPr>
                <a:xfrm>
                  <a:off x="1355886" y="5803860"/>
                  <a:ext cx="144016" cy="286891"/>
                </a:xfrm>
                <a:prstGeom prst="rect">
                  <a:avLst/>
                </a:prstGeom>
                <a:solidFill>
                  <a:srgbClr val="DE78CF"/>
                </a:solidFill>
                <a:ln>
                  <a:solidFill>
                    <a:srgbClr val="DE78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47" name="Image 246" descr="Capture d’écra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5779" y="5831693"/>
                  <a:ext cx="285750" cy="257175"/>
                </a:xfrm>
                <a:prstGeom prst="rect">
                  <a:avLst/>
                </a:prstGeom>
              </p:spPr>
            </p:pic>
          </p:grpSp>
          <p:grpSp>
            <p:nvGrpSpPr>
              <p:cNvPr id="248" name="Groupe 247"/>
              <p:cNvGrpSpPr/>
              <p:nvPr/>
            </p:nvGrpSpPr>
            <p:grpSpPr>
              <a:xfrm>
                <a:off x="2628803" y="1654168"/>
                <a:ext cx="475643" cy="286891"/>
                <a:chOff x="1355886" y="5803860"/>
                <a:chExt cx="475643" cy="286891"/>
              </a:xfrm>
            </p:grpSpPr>
            <p:sp>
              <p:nvSpPr>
                <p:cNvPr id="249" name="Rectangle 248"/>
                <p:cNvSpPr/>
                <p:nvPr/>
              </p:nvSpPr>
              <p:spPr>
                <a:xfrm>
                  <a:off x="1355886" y="5803860"/>
                  <a:ext cx="144016" cy="286891"/>
                </a:xfrm>
                <a:prstGeom prst="rect">
                  <a:avLst/>
                </a:prstGeom>
                <a:solidFill>
                  <a:srgbClr val="DE78CF"/>
                </a:solidFill>
                <a:ln>
                  <a:solidFill>
                    <a:srgbClr val="DE78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50" name="Image 249" descr="Capture d’écra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5779" y="5831693"/>
                  <a:ext cx="285750" cy="257175"/>
                </a:xfrm>
                <a:prstGeom prst="rect">
                  <a:avLst/>
                </a:prstGeom>
              </p:spPr>
            </p:pic>
          </p:grpSp>
        </p:grpSp>
      </p:grpSp>
    </p:spTree>
    <p:custDataLst>
      <p:tags r:id="rId1"/>
    </p:custDataLst>
    <p:extLst>
      <p:ext uri="{BB962C8B-B14F-4D97-AF65-F5344CB8AC3E}">
        <p14:creationId xmlns:p14="http://schemas.microsoft.com/office/powerpoint/2010/main" val="4118018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4"/>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25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790691" y="2828836"/>
            <a:ext cx="5562618" cy="1200329"/>
          </a:xfrm>
          <a:prstGeom prst="rect">
            <a:avLst/>
          </a:prstGeom>
          <a:noFill/>
        </p:spPr>
        <p:txBody>
          <a:bodyPr wrap="square" rtlCol="0">
            <a:spAutoFit/>
          </a:bodyPr>
          <a:lstStyle/>
          <a:p>
            <a:pPr algn="ctr"/>
            <a:r>
              <a:rPr lang="fr-FR" sz="3600" b="1" dirty="0">
                <a:solidFill>
                  <a:srgbClr val="FF0000"/>
                </a:solidFill>
                <a:latin typeface="+mn-lt"/>
              </a:rPr>
              <a:t>2. Le caractère héréditaire</a:t>
            </a:r>
          </a:p>
          <a:p>
            <a:pPr algn="ctr"/>
            <a:endParaRPr lang="fr-FR" sz="3600" b="1" dirty="0">
              <a:solidFill>
                <a:srgbClr val="FF0000"/>
              </a:solidFill>
              <a:latin typeface="+mn-lt"/>
            </a:endParaRPr>
          </a:p>
        </p:txBody>
      </p:sp>
    </p:spTree>
    <p:extLst>
      <p:ext uri="{BB962C8B-B14F-4D97-AF65-F5344CB8AC3E}">
        <p14:creationId xmlns:p14="http://schemas.microsoft.com/office/powerpoint/2010/main" val="33265074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8.5|1.2|32.6|49.6"/>
</p:tagLst>
</file>

<file path=ppt/tags/tag10.xml><?xml version="1.0" encoding="utf-8"?>
<p:tagLst xmlns:a="http://schemas.openxmlformats.org/drawingml/2006/main" xmlns:r="http://schemas.openxmlformats.org/officeDocument/2006/relationships" xmlns:p="http://schemas.openxmlformats.org/presentationml/2006/main">
  <p:tag name="TIMING" val="|168.7|81.9|1.7"/>
</p:tagLst>
</file>

<file path=ppt/tags/tag11.xml><?xml version="1.0" encoding="utf-8"?>
<p:tagLst xmlns:a="http://schemas.openxmlformats.org/drawingml/2006/main" xmlns:r="http://schemas.openxmlformats.org/officeDocument/2006/relationships" xmlns:p="http://schemas.openxmlformats.org/presentationml/2006/main">
  <p:tag name="TIMING" val="|1.9"/>
</p:tagLst>
</file>

<file path=ppt/tags/tag2.xml><?xml version="1.0" encoding="utf-8"?>
<p:tagLst xmlns:a="http://schemas.openxmlformats.org/drawingml/2006/main" xmlns:r="http://schemas.openxmlformats.org/officeDocument/2006/relationships" xmlns:p="http://schemas.openxmlformats.org/presentationml/2006/main">
  <p:tag name="TIMING" val="|33.8"/>
</p:tagLst>
</file>

<file path=ppt/tags/tag3.xml><?xml version="1.0" encoding="utf-8"?>
<p:tagLst xmlns:a="http://schemas.openxmlformats.org/drawingml/2006/main" xmlns:r="http://schemas.openxmlformats.org/officeDocument/2006/relationships" xmlns:p="http://schemas.openxmlformats.org/presentationml/2006/main">
  <p:tag name="TIMING" val="|10.1"/>
</p:tagLst>
</file>

<file path=ppt/tags/tag4.xml><?xml version="1.0" encoding="utf-8"?>
<p:tagLst xmlns:a="http://schemas.openxmlformats.org/drawingml/2006/main" xmlns:r="http://schemas.openxmlformats.org/officeDocument/2006/relationships" xmlns:p="http://schemas.openxmlformats.org/presentationml/2006/main">
  <p:tag name="TIMING" val="|63"/>
</p:tagLst>
</file>

<file path=ppt/tags/tag5.xml><?xml version="1.0" encoding="utf-8"?>
<p:tagLst xmlns:a="http://schemas.openxmlformats.org/drawingml/2006/main" xmlns:r="http://schemas.openxmlformats.org/officeDocument/2006/relationships" xmlns:p="http://schemas.openxmlformats.org/presentationml/2006/main">
  <p:tag name="TIMING" val="|63"/>
</p:tagLst>
</file>

<file path=ppt/tags/tag6.xml><?xml version="1.0" encoding="utf-8"?>
<p:tagLst xmlns:a="http://schemas.openxmlformats.org/drawingml/2006/main" xmlns:r="http://schemas.openxmlformats.org/officeDocument/2006/relationships" xmlns:p="http://schemas.openxmlformats.org/presentationml/2006/main">
  <p:tag name="TIMING" val="|59"/>
</p:tagLst>
</file>

<file path=ppt/tags/tag7.xml><?xml version="1.0" encoding="utf-8"?>
<p:tagLst xmlns:a="http://schemas.openxmlformats.org/drawingml/2006/main" xmlns:r="http://schemas.openxmlformats.org/officeDocument/2006/relationships" xmlns:p="http://schemas.openxmlformats.org/presentationml/2006/main">
  <p:tag name="TIMING" val="|217.1"/>
</p:tagLst>
</file>

<file path=ppt/tags/tag8.xml><?xml version="1.0" encoding="utf-8"?>
<p:tagLst xmlns:a="http://schemas.openxmlformats.org/drawingml/2006/main" xmlns:r="http://schemas.openxmlformats.org/officeDocument/2006/relationships" xmlns:p="http://schemas.openxmlformats.org/presentationml/2006/main">
  <p:tag name="TIMING" val="|95.5|0.3|53.1|18.9|21.4|57.1|0.9"/>
</p:tagLst>
</file>

<file path=ppt/tags/tag9.xml><?xml version="1.0" encoding="utf-8"?>
<p:tagLst xmlns:a="http://schemas.openxmlformats.org/drawingml/2006/main" xmlns:r="http://schemas.openxmlformats.org/officeDocument/2006/relationships" xmlns:p="http://schemas.openxmlformats.org/presentationml/2006/main">
  <p:tag name="TIMING" val="|19|0|4.8|12.4|7.6|3|0.9|0.5|10.9|1|0.7|1.1|13.4"/>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24435</TotalTime>
  <Words>1961</Words>
  <Application>Microsoft Office PowerPoint</Application>
  <PresentationFormat>Affichage à l'écran (4:3)</PresentationFormat>
  <Paragraphs>579</Paragraphs>
  <Slides>88</Slides>
  <Notes>5</Notes>
  <HiddenSlides>0</HiddenSlides>
  <MMClips>0</MMClips>
  <ScaleCrop>false</ScaleCrop>
  <HeadingPairs>
    <vt:vector size="6" baseType="variant">
      <vt:variant>
        <vt:lpstr>Polices utilisées</vt:lpstr>
      </vt:variant>
      <vt:variant>
        <vt:i4>13</vt:i4>
      </vt:variant>
      <vt:variant>
        <vt:lpstr>Thème</vt:lpstr>
      </vt:variant>
      <vt:variant>
        <vt:i4>1</vt:i4>
      </vt:variant>
      <vt:variant>
        <vt:lpstr>Titres des diapositives</vt:lpstr>
      </vt:variant>
      <vt:variant>
        <vt:i4>88</vt:i4>
      </vt:variant>
    </vt:vector>
  </HeadingPairs>
  <TitlesOfParts>
    <vt:vector size="102" baseType="lpstr">
      <vt:lpstr>宋体</vt:lpstr>
      <vt:lpstr>Angsana New</vt:lpstr>
      <vt:lpstr>Arial</vt:lpstr>
      <vt:lpstr>Arial Rounded MT Bold</vt:lpstr>
      <vt:lpstr>Batang</vt:lpstr>
      <vt:lpstr>Calibri</vt:lpstr>
      <vt:lpstr>Calisto MT</vt:lpstr>
      <vt:lpstr>Edwardian Script ITC</vt:lpstr>
      <vt:lpstr>Franklin Gothic Medium Cond</vt:lpstr>
      <vt:lpstr>Symbol</vt:lpstr>
      <vt:lpstr>Vrinda</vt:lpstr>
      <vt:lpstr>Wingdings</vt:lpstr>
      <vt:lpstr>Wingdings 3</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Universite de Savoie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UDS</dc:creator>
  <cp:lastModifiedBy>Utilisateur Windows</cp:lastModifiedBy>
  <cp:revision>1536</cp:revision>
  <cp:lastPrinted>2017-06-23T13:57:53Z</cp:lastPrinted>
  <dcterms:created xsi:type="dcterms:W3CDTF">2013-09-30T07:11:46Z</dcterms:created>
  <dcterms:modified xsi:type="dcterms:W3CDTF">2024-01-08T17:19:00Z</dcterms:modified>
</cp:coreProperties>
</file>