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31"/>
  </p:notesMasterIdLst>
  <p:sldIdLst>
    <p:sldId id="256" r:id="rId2"/>
    <p:sldId id="257" r:id="rId3"/>
    <p:sldId id="261" r:id="rId4"/>
    <p:sldId id="264" r:id="rId5"/>
    <p:sldId id="293" r:id="rId6"/>
    <p:sldId id="268" r:id="rId7"/>
    <p:sldId id="273" r:id="rId8"/>
    <p:sldId id="269" r:id="rId9"/>
    <p:sldId id="270" r:id="rId10"/>
    <p:sldId id="277" r:id="rId11"/>
    <p:sldId id="278" r:id="rId12"/>
    <p:sldId id="283" r:id="rId13"/>
    <p:sldId id="279" r:id="rId14"/>
    <p:sldId id="285" r:id="rId15"/>
    <p:sldId id="284" r:id="rId16"/>
    <p:sldId id="271" r:id="rId17"/>
    <p:sldId id="287" r:id="rId18"/>
    <p:sldId id="288" r:id="rId19"/>
    <p:sldId id="272" r:id="rId20"/>
    <p:sldId id="280" r:id="rId21"/>
    <p:sldId id="274" r:id="rId22"/>
    <p:sldId id="289" r:id="rId23"/>
    <p:sldId id="290" r:id="rId24"/>
    <p:sldId id="275" r:id="rId25"/>
    <p:sldId id="259" r:id="rId26"/>
    <p:sldId id="281" r:id="rId27"/>
    <p:sldId id="282" r:id="rId28"/>
    <p:sldId id="291" r:id="rId29"/>
    <p:sldId id="292" r:id="rId30"/>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8D06"/>
    <a:srgbClr val="10069F"/>
    <a:srgbClr val="E0013F"/>
    <a:srgbClr val="5FCBEF"/>
    <a:srgbClr val="1390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42" autoAdjust="0"/>
    <p:restoredTop sz="94660"/>
  </p:normalViewPr>
  <p:slideViewPr>
    <p:cSldViewPr>
      <p:cViewPr varScale="1">
        <p:scale>
          <a:sx n="114" d="100"/>
          <a:sy n="114" d="100"/>
        </p:scale>
        <p:origin x="516"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79420BA7-3755-4334-9C9A-A4468A231B62}" type="datetimeFigureOut">
              <a:rPr lang="fr-FR" smtClean="0"/>
              <a:t>08/03/2023</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6156E4F3-D769-4911-A290-8BA76C65E2D7}" type="slidenum">
              <a:rPr lang="fr-FR" smtClean="0"/>
              <a:t>‹N°›</a:t>
            </a:fld>
            <a:endParaRPr lang="fr-FR"/>
          </a:p>
        </p:txBody>
      </p:sp>
    </p:spTree>
    <p:extLst>
      <p:ext uri="{BB962C8B-B14F-4D97-AF65-F5344CB8AC3E}">
        <p14:creationId xmlns:p14="http://schemas.microsoft.com/office/powerpoint/2010/main" val="1593251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3989632" y="2651199"/>
            <a:ext cx="7434960" cy="1646302"/>
          </a:xfrm>
          <a:prstGeom prst="rect">
            <a:avLst/>
          </a:prstGeom>
        </p:spPr>
        <p:txBody>
          <a:bodyPr anchor="b">
            <a:noAutofit/>
          </a:bodyPr>
          <a:lstStyle>
            <a:lvl1pPr algn="l">
              <a:defRPr sz="5600" spc="100" baseline="0">
                <a:solidFill>
                  <a:srgbClr val="10069F"/>
                </a:solidFill>
                <a:latin typeface="Bebas neue" panose="020B0606020202050201" pitchFamily="34" charset="0"/>
              </a:defRPr>
            </a:lvl1pPr>
          </a:lstStyle>
          <a:p>
            <a:r>
              <a:rPr lang="fr-FR" dirty="0"/>
              <a:t>Modifiez le style du titre</a:t>
            </a:r>
            <a:endParaRPr lang="en-US" dirty="0"/>
          </a:p>
        </p:txBody>
      </p:sp>
      <p:sp>
        <p:nvSpPr>
          <p:cNvPr id="3" name="Subtitle 2"/>
          <p:cNvSpPr>
            <a:spLocks noGrp="1"/>
          </p:cNvSpPr>
          <p:nvPr>
            <p:ph type="subTitle" idx="1"/>
          </p:nvPr>
        </p:nvSpPr>
        <p:spPr>
          <a:xfrm>
            <a:off x="3989632" y="4326377"/>
            <a:ext cx="7434960" cy="1096896"/>
          </a:xfrm>
          <a:prstGeom prst="rect">
            <a:avLst/>
          </a:prstGeom>
        </p:spPr>
        <p:txBody>
          <a:bodyPr anchor="t">
            <a:normAutofit/>
          </a:bodyPr>
          <a:lstStyle>
            <a:lvl1pPr marL="0" indent="0" algn="l">
              <a:buNone/>
              <a:defRPr sz="2800" spc="100" baseline="0">
                <a:solidFill>
                  <a:srgbClr val="E0013F"/>
                </a:solidFill>
                <a:latin typeface="Bebas neue" panose="020B0606020202050201"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pic>
        <p:nvPicPr>
          <p:cNvPr id="12" name="Image 11">
            <a:extLst>
              <a:ext uri="{FF2B5EF4-FFF2-40B4-BE49-F238E27FC236}">
                <a16:creationId xmlns:a16="http://schemas.microsoft.com/office/drawing/2014/main" id="{DF5A3EAB-E55E-47C0-985B-02781EFA0F9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04" y="420925"/>
            <a:ext cx="2762155" cy="932618"/>
          </a:xfrm>
          <a:prstGeom prst="rect">
            <a:avLst/>
          </a:prstGeom>
        </p:spPr>
      </p:pic>
      <p:sp>
        <p:nvSpPr>
          <p:cNvPr id="17" name="Date Placeholder 3">
            <a:extLst>
              <a:ext uri="{FF2B5EF4-FFF2-40B4-BE49-F238E27FC236}">
                <a16:creationId xmlns:a16="http://schemas.microsoft.com/office/drawing/2014/main" id="{68AC1E80-6EA2-4B7B-AD3C-2268416CF8E4}"/>
              </a:ext>
            </a:extLst>
          </p:cNvPr>
          <p:cNvSpPr>
            <a:spLocks noGrp="1"/>
          </p:cNvSpPr>
          <p:nvPr>
            <p:ph type="dt" sz="half" idx="2"/>
          </p:nvPr>
        </p:nvSpPr>
        <p:spPr>
          <a:xfrm>
            <a:off x="357821" y="6278614"/>
            <a:ext cx="1872208" cy="365125"/>
          </a:xfrm>
          <a:prstGeom prst="rect">
            <a:avLst/>
          </a:prstGeom>
        </p:spPr>
        <p:txBody>
          <a:bodyPr vert="horz" lIns="91440" tIns="45720" rIns="91440" bIns="45720" rtlCol="0" anchor="ctr"/>
          <a:lstStyle>
            <a:lvl1pPr algn="r">
              <a:defRPr sz="900">
                <a:solidFill>
                  <a:schemeClr val="tx1">
                    <a:tint val="75000"/>
                  </a:schemeClr>
                </a:solidFill>
                <a:latin typeface="Open Sans" pitchFamily="2" charset="0"/>
                <a:ea typeface="Open Sans" pitchFamily="2" charset="0"/>
                <a:cs typeface="Open Sans" pitchFamily="2" charset="0"/>
              </a:defRPr>
            </a:lvl1pPr>
          </a:lstStyle>
          <a:p>
            <a:r>
              <a:rPr lang="fr-FR"/>
              <a:t>09/03/2023</a:t>
            </a:r>
            <a:endParaRPr lang="fr-FR" dirty="0"/>
          </a:p>
        </p:txBody>
      </p:sp>
      <p:sp>
        <p:nvSpPr>
          <p:cNvPr id="18" name="Footer Placeholder 4">
            <a:extLst>
              <a:ext uri="{FF2B5EF4-FFF2-40B4-BE49-F238E27FC236}">
                <a16:creationId xmlns:a16="http://schemas.microsoft.com/office/drawing/2014/main" id="{F97EC9F7-EB05-4F9E-8666-859539EDA0E6}"/>
              </a:ext>
            </a:extLst>
          </p:cNvPr>
          <p:cNvSpPr>
            <a:spLocks noGrp="1"/>
          </p:cNvSpPr>
          <p:nvPr>
            <p:ph type="ftr" sz="quarter" idx="3"/>
          </p:nvPr>
        </p:nvSpPr>
        <p:spPr>
          <a:xfrm>
            <a:off x="2510742" y="6275300"/>
            <a:ext cx="8337786" cy="365125"/>
          </a:xfrm>
          <a:prstGeom prst="rect">
            <a:avLst/>
          </a:prstGeom>
        </p:spPr>
        <p:txBody>
          <a:bodyPr vert="horz" lIns="91440" tIns="45720" rIns="91440" bIns="45720" rtlCol="0" anchor="ctr"/>
          <a:lstStyle>
            <a:lvl1pPr algn="l">
              <a:defRPr sz="900">
                <a:solidFill>
                  <a:schemeClr val="tx1">
                    <a:tint val="75000"/>
                  </a:schemeClr>
                </a:solidFill>
                <a:latin typeface="Open Sans" pitchFamily="2" charset="0"/>
                <a:ea typeface="Open Sans" pitchFamily="2" charset="0"/>
                <a:cs typeface="Open Sans" pitchFamily="2" charset="0"/>
              </a:defRPr>
            </a:lvl1pPr>
          </a:lstStyle>
          <a:p>
            <a:r>
              <a:rPr lang="fr-FR"/>
              <a:t>CM 3 – Mener une recherche documentaire  – Collège Doctoral USMB – Julie Alibert-Stern, Michel Encrenaz</a:t>
            </a:r>
            <a:endParaRPr lang="fr-FR" dirty="0"/>
          </a:p>
        </p:txBody>
      </p:sp>
      <p:sp>
        <p:nvSpPr>
          <p:cNvPr id="19" name="Slide Number Placeholder 5">
            <a:extLst>
              <a:ext uri="{FF2B5EF4-FFF2-40B4-BE49-F238E27FC236}">
                <a16:creationId xmlns:a16="http://schemas.microsoft.com/office/drawing/2014/main" id="{225118CB-4984-4369-BFDC-C98741B10C37}"/>
              </a:ext>
            </a:extLst>
          </p:cNvPr>
          <p:cNvSpPr>
            <a:spLocks noGrp="1"/>
          </p:cNvSpPr>
          <p:nvPr>
            <p:ph type="sldNum" sz="quarter" idx="4"/>
          </p:nvPr>
        </p:nvSpPr>
        <p:spPr>
          <a:xfrm>
            <a:off x="11136560" y="6275300"/>
            <a:ext cx="576064" cy="365125"/>
          </a:xfrm>
          <a:prstGeom prst="rect">
            <a:avLst/>
          </a:prstGeom>
        </p:spPr>
        <p:txBody>
          <a:bodyPr vert="horz" lIns="91440" tIns="45720" rIns="91440" bIns="45720" rtlCol="0" anchor="ctr"/>
          <a:lstStyle>
            <a:lvl1pPr algn="r">
              <a:defRPr lang="fr-FR" sz="900" kern="1200" smtClean="0">
                <a:solidFill>
                  <a:schemeClr val="tx1">
                    <a:tint val="75000"/>
                  </a:schemeClr>
                </a:solidFill>
                <a:latin typeface="Open Sans" pitchFamily="2" charset="0"/>
                <a:ea typeface="Open Sans" pitchFamily="2" charset="0"/>
                <a:cs typeface="Open Sans" pitchFamily="2" charset="0"/>
              </a:defRPr>
            </a:lvl1pPr>
          </a:lstStyle>
          <a:p>
            <a:fld id="{51A9A260-C2EE-4362-91EB-19AABFD77694}" type="slidenum">
              <a:rPr lang="fr-FR" smtClean="0"/>
              <a:pPr/>
              <a:t>‹N°›</a:t>
            </a:fld>
            <a:endParaRPr lang="fr-FR" dirty="0"/>
          </a:p>
        </p:txBody>
      </p:sp>
      <p:sp>
        <p:nvSpPr>
          <p:cNvPr id="5" name="Rectangle 4">
            <a:extLst>
              <a:ext uri="{FF2B5EF4-FFF2-40B4-BE49-F238E27FC236}">
                <a16:creationId xmlns:a16="http://schemas.microsoft.com/office/drawing/2014/main" id="{979EFC69-F2EB-4B8A-BA69-8700F3EDCB6C}"/>
              </a:ext>
            </a:extLst>
          </p:cNvPr>
          <p:cNvSpPr/>
          <p:nvPr userDrawn="1"/>
        </p:nvSpPr>
        <p:spPr>
          <a:xfrm>
            <a:off x="597541" y="573130"/>
            <a:ext cx="2903773" cy="4850143"/>
          </a:xfrm>
          <a:prstGeom prst="rect">
            <a:avLst/>
          </a:prstGeom>
          <a:blipFill dpi="0" rotWithShape="1">
            <a:blip r:embed="rId3">
              <a:alphaModFix amt="3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91298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E40BC2B3-9939-4C34-88CA-517897BF1E7E}"/>
              </a:ext>
            </a:extLst>
          </p:cNvPr>
          <p:cNvSpPr>
            <a:spLocks noGrp="1"/>
          </p:cNvSpPr>
          <p:nvPr>
            <p:ph type="title"/>
          </p:nvPr>
        </p:nvSpPr>
        <p:spPr>
          <a:xfrm>
            <a:off x="1775520" y="489292"/>
            <a:ext cx="9793088" cy="760031"/>
          </a:xfrm>
          <a:prstGeom prst="rect">
            <a:avLst/>
          </a:prstGeom>
        </p:spPr>
        <p:txBody>
          <a:bodyPr vert="horz" lIns="91440" tIns="45720" rIns="91440" bIns="45720" rtlCol="0" anchor="t">
            <a:normAutofit/>
          </a:bodyPr>
          <a:lstStyle/>
          <a:p>
            <a:endParaRPr lang="en-US" dirty="0"/>
          </a:p>
        </p:txBody>
      </p:sp>
      <p:sp>
        <p:nvSpPr>
          <p:cNvPr id="23" name="Date Placeholder 3">
            <a:extLst>
              <a:ext uri="{FF2B5EF4-FFF2-40B4-BE49-F238E27FC236}">
                <a16:creationId xmlns:a16="http://schemas.microsoft.com/office/drawing/2014/main" id="{B7314AC1-08E1-45D3-95E3-EFA69A0E9CA4}"/>
              </a:ext>
            </a:extLst>
          </p:cNvPr>
          <p:cNvSpPr>
            <a:spLocks noGrp="1"/>
          </p:cNvSpPr>
          <p:nvPr>
            <p:ph type="dt" sz="half" idx="2"/>
          </p:nvPr>
        </p:nvSpPr>
        <p:spPr>
          <a:xfrm>
            <a:off x="357821" y="6278614"/>
            <a:ext cx="1872208" cy="365125"/>
          </a:xfrm>
          <a:prstGeom prst="rect">
            <a:avLst/>
          </a:prstGeom>
        </p:spPr>
        <p:txBody>
          <a:bodyPr vert="horz" lIns="91440" tIns="45720" rIns="91440" bIns="45720" rtlCol="0" anchor="ctr"/>
          <a:lstStyle>
            <a:lvl1pPr algn="r">
              <a:defRPr sz="900">
                <a:solidFill>
                  <a:schemeClr val="tx1">
                    <a:tint val="75000"/>
                  </a:schemeClr>
                </a:solidFill>
                <a:latin typeface="Open Sans" pitchFamily="2" charset="0"/>
                <a:ea typeface="Open Sans" pitchFamily="2" charset="0"/>
                <a:cs typeface="Open Sans" pitchFamily="2" charset="0"/>
              </a:defRPr>
            </a:lvl1pPr>
          </a:lstStyle>
          <a:p>
            <a:r>
              <a:rPr lang="fr-FR"/>
              <a:t>09/03/2023</a:t>
            </a:r>
            <a:endParaRPr lang="fr-FR" dirty="0"/>
          </a:p>
        </p:txBody>
      </p:sp>
      <p:sp>
        <p:nvSpPr>
          <p:cNvPr id="24" name="Footer Placeholder 4">
            <a:extLst>
              <a:ext uri="{FF2B5EF4-FFF2-40B4-BE49-F238E27FC236}">
                <a16:creationId xmlns:a16="http://schemas.microsoft.com/office/drawing/2014/main" id="{5E2C0467-D617-4C59-9C11-0AC160D266B3}"/>
              </a:ext>
            </a:extLst>
          </p:cNvPr>
          <p:cNvSpPr>
            <a:spLocks noGrp="1"/>
          </p:cNvSpPr>
          <p:nvPr>
            <p:ph type="ftr" sz="quarter" idx="3"/>
          </p:nvPr>
        </p:nvSpPr>
        <p:spPr>
          <a:xfrm>
            <a:off x="2510742" y="6275300"/>
            <a:ext cx="8337786" cy="365125"/>
          </a:xfrm>
          <a:prstGeom prst="rect">
            <a:avLst/>
          </a:prstGeom>
        </p:spPr>
        <p:txBody>
          <a:bodyPr vert="horz" lIns="91440" tIns="45720" rIns="91440" bIns="45720" rtlCol="0" anchor="ctr"/>
          <a:lstStyle>
            <a:lvl1pPr algn="l">
              <a:defRPr sz="900">
                <a:solidFill>
                  <a:schemeClr val="tx1">
                    <a:tint val="75000"/>
                  </a:schemeClr>
                </a:solidFill>
                <a:latin typeface="Open Sans" pitchFamily="2" charset="0"/>
                <a:ea typeface="Open Sans" pitchFamily="2" charset="0"/>
                <a:cs typeface="Open Sans" pitchFamily="2" charset="0"/>
              </a:defRPr>
            </a:lvl1pPr>
          </a:lstStyle>
          <a:p>
            <a:r>
              <a:rPr lang="fr-FR"/>
              <a:t>CM 3 – Mener une recherche documentaire  – Collège Doctoral USMB – Julie Alibert-Stern, Michel Encrenaz</a:t>
            </a:r>
            <a:endParaRPr lang="fr-FR" dirty="0"/>
          </a:p>
        </p:txBody>
      </p:sp>
      <p:sp>
        <p:nvSpPr>
          <p:cNvPr id="25" name="Slide Number Placeholder 5">
            <a:extLst>
              <a:ext uri="{FF2B5EF4-FFF2-40B4-BE49-F238E27FC236}">
                <a16:creationId xmlns:a16="http://schemas.microsoft.com/office/drawing/2014/main" id="{EA297CF2-8627-4999-B9BA-BB18F98FDF35}"/>
              </a:ext>
            </a:extLst>
          </p:cNvPr>
          <p:cNvSpPr>
            <a:spLocks noGrp="1"/>
          </p:cNvSpPr>
          <p:nvPr>
            <p:ph type="sldNum" sz="quarter" idx="4"/>
          </p:nvPr>
        </p:nvSpPr>
        <p:spPr>
          <a:xfrm>
            <a:off x="11136560" y="6275300"/>
            <a:ext cx="576064" cy="365125"/>
          </a:xfrm>
          <a:prstGeom prst="rect">
            <a:avLst/>
          </a:prstGeom>
        </p:spPr>
        <p:txBody>
          <a:bodyPr vert="horz" lIns="91440" tIns="45720" rIns="91440" bIns="45720" rtlCol="0" anchor="ctr"/>
          <a:lstStyle>
            <a:lvl1pPr algn="r">
              <a:defRPr lang="fr-FR" sz="900" kern="1200" smtClean="0">
                <a:solidFill>
                  <a:schemeClr val="tx1">
                    <a:tint val="75000"/>
                  </a:schemeClr>
                </a:solidFill>
                <a:latin typeface="Open Sans" pitchFamily="2" charset="0"/>
                <a:ea typeface="Open Sans" pitchFamily="2" charset="0"/>
                <a:cs typeface="Open Sans" pitchFamily="2" charset="0"/>
              </a:defRPr>
            </a:lvl1pPr>
          </a:lstStyle>
          <a:p>
            <a:fld id="{51A9A260-C2EE-4362-91EB-19AABFD77694}" type="slidenum">
              <a:rPr lang="fr-FR" smtClean="0"/>
              <a:pPr/>
              <a:t>‹N°›</a:t>
            </a:fld>
            <a:endParaRPr lang="fr-FR" dirty="0"/>
          </a:p>
        </p:txBody>
      </p:sp>
      <p:sp>
        <p:nvSpPr>
          <p:cNvPr id="26" name="Espace réservé du contenu 5">
            <a:extLst>
              <a:ext uri="{FF2B5EF4-FFF2-40B4-BE49-F238E27FC236}">
                <a16:creationId xmlns:a16="http://schemas.microsoft.com/office/drawing/2014/main" id="{825209CC-E35C-4B41-AF3F-5F91D6B124E1}"/>
              </a:ext>
            </a:extLst>
          </p:cNvPr>
          <p:cNvSpPr>
            <a:spLocks noGrp="1"/>
          </p:cNvSpPr>
          <p:nvPr>
            <p:ph sz="quarter" idx="12"/>
          </p:nvPr>
        </p:nvSpPr>
        <p:spPr>
          <a:xfrm>
            <a:off x="1775518" y="1700808"/>
            <a:ext cx="9793088" cy="4305436"/>
          </a:xfrm>
          <a:prstGeom prst="rect">
            <a:avLst/>
          </a:prstGeom>
        </p:spPr>
        <p:txBody>
          <a:bodyPr>
            <a:normAutofit/>
          </a:bodyPr>
          <a:lstStyle>
            <a:lvl1pPr>
              <a:defRPr sz="2000">
                <a:latin typeface="Open Sans" pitchFamily="2" charset="0"/>
                <a:ea typeface="Open Sans" pitchFamily="2" charset="0"/>
                <a:cs typeface="Open Sans" pitchFamily="2" charset="0"/>
              </a:defRPr>
            </a:lvl1pPr>
            <a:lvl2pPr>
              <a:defRPr sz="1800">
                <a:latin typeface="Open Sans" pitchFamily="2" charset="0"/>
                <a:ea typeface="Open Sans" pitchFamily="2" charset="0"/>
                <a:cs typeface="Open Sans" pitchFamily="2" charset="0"/>
              </a:defRPr>
            </a:lvl2pPr>
            <a:lvl3pPr>
              <a:defRPr sz="1600">
                <a:latin typeface="Open Sans" pitchFamily="2" charset="0"/>
                <a:ea typeface="Open Sans" pitchFamily="2" charset="0"/>
                <a:cs typeface="Open Sans" pitchFamily="2" charset="0"/>
              </a:defRPr>
            </a:lvl3pPr>
            <a:lvl4pPr>
              <a:defRPr sz="1400">
                <a:latin typeface="Open Sans" pitchFamily="2" charset="0"/>
                <a:ea typeface="Open Sans" pitchFamily="2" charset="0"/>
                <a:cs typeface="Open Sans" pitchFamily="2" charset="0"/>
              </a:defRPr>
            </a:lvl4pPr>
            <a:lvl5pPr>
              <a:defRPr sz="1400">
                <a:latin typeface="Open Sans" pitchFamily="2" charset="0"/>
                <a:ea typeface="Open Sans" pitchFamily="2" charset="0"/>
                <a:cs typeface="Open Sans" pitchFamily="2" charset="0"/>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 name="Rectangle 1">
            <a:extLst>
              <a:ext uri="{FF2B5EF4-FFF2-40B4-BE49-F238E27FC236}">
                <a16:creationId xmlns:a16="http://schemas.microsoft.com/office/drawing/2014/main" id="{213973D1-A495-4A1F-974E-0794899F5216}"/>
              </a:ext>
            </a:extLst>
          </p:cNvPr>
          <p:cNvSpPr/>
          <p:nvPr userDrawn="1"/>
        </p:nvSpPr>
        <p:spPr>
          <a:xfrm>
            <a:off x="357821" y="489292"/>
            <a:ext cx="985651" cy="1571556"/>
          </a:xfrm>
          <a:prstGeom prst="rect">
            <a:avLst/>
          </a:prstGeom>
          <a:blipFill dpi="0" rotWithShape="1">
            <a:blip r:embed="rId2">
              <a:alphaModFix amt="3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46431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26" name="Date Placeholder 3">
            <a:extLst>
              <a:ext uri="{FF2B5EF4-FFF2-40B4-BE49-F238E27FC236}">
                <a16:creationId xmlns:a16="http://schemas.microsoft.com/office/drawing/2014/main" id="{D78179D4-73C9-4D77-8764-FAF70DE66EAA}"/>
              </a:ext>
            </a:extLst>
          </p:cNvPr>
          <p:cNvSpPr>
            <a:spLocks noGrp="1"/>
          </p:cNvSpPr>
          <p:nvPr>
            <p:ph type="dt" sz="half" idx="2"/>
          </p:nvPr>
        </p:nvSpPr>
        <p:spPr>
          <a:xfrm>
            <a:off x="357821" y="6278614"/>
            <a:ext cx="1872208" cy="365125"/>
          </a:xfrm>
          <a:prstGeom prst="rect">
            <a:avLst/>
          </a:prstGeom>
        </p:spPr>
        <p:txBody>
          <a:bodyPr vert="horz" lIns="91440" tIns="45720" rIns="91440" bIns="45720" rtlCol="0" anchor="ctr"/>
          <a:lstStyle>
            <a:lvl1pPr algn="r">
              <a:defRPr sz="900">
                <a:solidFill>
                  <a:schemeClr val="tx1">
                    <a:tint val="75000"/>
                  </a:schemeClr>
                </a:solidFill>
                <a:latin typeface="Open Sans" pitchFamily="2" charset="0"/>
                <a:ea typeface="Open Sans" pitchFamily="2" charset="0"/>
                <a:cs typeface="Open Sans" pitchFamily="2" charset="0"/>
              </a:defRPr>
            </a:lvl1pPr>
          </a:lstStyle>
          <a:p>
            <a:r>
              <a:rPr lang="fr-FR"/>
              <a:t>09/03/2023</a:t>
            </a:r>
            <a:endParaRPr lang="fr-FR" dirty="0"/>
          </a:p>
        </p:txBody>
      </p:sp>
      <p:sp>
        <p:nvSpPr>
          <p:cNvPr id="27" name="Footer Placeholder 4">
            <a:extLst>
              <a:ext uri="{FF2B5EF4-FFF2-40B4-BE49-F238E27FC236}">
                <a16:creationId xmlns:a16="http://schemas.microsoft.com/office/drawing/2014/main" id="{EA6D3E20-4C95-497E-A460-1030D8658A72}"/>
              </a:ext>
            </a:extLst>
          </p:cNvPr>
          <p:cNvSpPr>
            <a:spLocks noGrp="1"/>
          </p:cNvSpPr>
          <p:nvPr>
            <p:ph type="ftr" sz="quarter" idx="3"/>
          </p:nvPr>
        </p:nvSpPr>
        <p:spPr>
          <a:xfrm>
            <a:off x="2510742" y="6275300"/>
            <a:ext cx="8337786" cy="365125"/>
          </a:xfrm>
          <a:prstGeom prst="rect">
            <a:avLst/>
          </a:prstGeom>
        </p:spPr>
        <p:txBody>
          <a:bodyPr vert="horz" lIns="91440" tIns="45720" rIns="91440" bIns="45720" rtlCol="0" anchor="ctr"/>
          <a:lstStyle>
            <a:lvl1pPr algn="l">
              <a:defRPr sz="900">
                <a:solidFill>
                  <a:schemeClr val="tx1">
                    <a:tint val="75000"/>
                  </a:schemeClr>
                </a:solidFill>
                <a:latin typeface="Open Sans" pitchFamily="2" charset="0"/>
                <a:ea typeface="Open Sans" pitchFamily="2" charset="0"/>
                <a:cs typeface="Open Sans" pitchFamily="2" charset="0"/>
              </a:defRPr>
            </a:lvl1pPr>
          </a:lstStyle>
          <a:p>
            <a:r>
              <a:rPr lang="fr-FR"/>
              <a:t>CM 3 – Mener une recherche documentaire  – Collège Doctoral USMB – Julie Alibert-Stern, Michel Encrenaz</a:t>
            </a:r>
            <a:endParaRPr lang="fr-FR" dirty="0"/>
          </a:p>
        </p:txBody>
      </p:sp>
      <p:sp>
        <p:nvSpPr>
          <p:cNvPr id="28" name="Slide Number Placeholder 5">
            <a:extLst>
              <a:ext uri="{FF2B5EF4-FFF2-40B4-BE49-F238E27FC236}">
                <a16:creationId xmlns:a16="http://schemas.microsoft.com/office/drawing/2014/main" id="{D740B35F-B889-4ADA-A258-E33C2BE0F06F}"/>
              </a:ext>
            </a:extLst>
          </p:cNvPr>
          <p:cNvSpPr>
            <a:spLocks noGrp="1"/>
          </p:cNvSpPr>
          <p:nvPr>
            <p:ph type="sldNum" sz="quarter" idx="4"/>
          </p:nvPr>
        </p:nvSpPr>
        <p:spPr>
          <a:xfrm>
            <a:off x="11136560" y="6275300"/>
            <a:ext cx="576064" cy="365125"/>
          </a:xfrm>
          <a:prstGeom prst="rect">
            <a:avLst/>
          </a:prstGeom>
        </p:spPr>
        <p:txBody>
          <a:bodyPr vert="horz" lIns="91440" tIns="45720" rIns="91440" bIns="45720" rtlCol="0" anchor="ctr"/>
          <a:lstStyle>
            <a:lvl1pPr algn="r">
              <a:defRPr lang="fr-FR" sz="900" kern="1200" smtClean="0">
                <a:solidFill>
                  <a:schemeClr val="tx1">
                    <a:tint val="75000"/>
                  </a:schemeClr>
                </a:solidFill>
                <a:latin typeface="Open Sans" pitchFamily="2" charset="0"/>
                <a:ea typeface="Open Sans" pitchFamily="2" charset="0"/>
                <a:cs typeface="Open Sans" pitchFamily="2" charset="0"/>
              </a:defRPr>
            </a:lvl1pPr>
          </a:lstStyle>
          <a:p>
            <a:fld id="{51A9A260-C2EE-4362-91EB-19AABFD77694}" type="slidenum">
              <a:rPr lang="fr-FR" smtClean="0"/>
              <a:pPr/>
              <a:t>‹N°›</a:t>
            </a:fld>
            <a:endParaRPr lang="fr-FR" dirty="0"/>
          </a:p>
        </p:txBody>
      </p:sp>
      <p:sp>
        <p:nvSpPr>
          <p:cNvPr id="4" name="Titre 3">
            <a:extLst>
              <a:ext uri="{FF2B5EF4-FFF2-40B4-BE49-F238E27FC236}">
                <a16:creationId xmlns:a16="http://schemas.microsoft.com/office/drawing/2014/main" id="{27ACD547-0716-43A8-AA79-981A25266572}"/>
              </a:ext>
            </a:extLst>
          </p:cNvPr>
          <p:cNvSpPr>
            <a:spLocks noGrp="1"/>
          </p:cNvSpPr>
          <p:nvPr>
            <p:ph type="title"/>
          </p:nvPr>
        </p:nvSpPr>
        <p:spPr>
          <a:xfrm>
            <a:off x="4113998" y="3794447"/>
            <a:ext cx="7454610" cy="760031"/>
          </a:xfrm>
        </p:spPr>
        <p:txBody>
          <a:bodyPr>
            <a:noAutofit/>
          </a:bodyPr>
          <a:lstStyle>
            <a:lvl1pPr>
              <a:defRPr lang="fr-FR" sz="4400" kern="1200" spc="100" baseline="0" dirty="0">
                <a:solidFill>
                  <a:srgbClr val="E0013F"/>
                </a:solidFill>
                <a:latin typeface="Bebas neue" panose="020B0606020202050201" pitchFamily="34" charset="0"/>
                <a:ea typeface="+mj-ea"/>
                <a:cs typeface="+mj-cs"/>
              </a:defRPr>
            </a:lvl1pPr>
          </a:lstStyle>
          <a:p>
            <a:r>
              <a:rPr lang="fr-FR" dirty="0"/>
              <a:t>Modifiez le style du titre</a:t>
            </a:r>
          </a:p>
        </p:txBody>
      </p:sp>
      <p:sp>
        <p:nvSpPr>
          <p:cNvPr id="31" name="Subtitle 2">
            <a:extLst>
              <a:ext uri="{FF2B5EF4-FFF2-40B4-BE49-F238E27FC236}">
                <a16:creationId xmlns:a16="http://schemas.microsoft.com/office/drawing/2014/main" id="{F1E36D4E-D7B8-4B36-BB58-648CD2BE575A}"/>
              </a:ext>
            </a:extLst>
          </p:cNvPr>
          <p:cNvSpPr>
            <a:spLocks noGrp="1"/>
          </p:cNvSpPr>
          <p:nvPr>
            <p:ph type="subTitle" idx="1"/>
          </p:nvPr>
        </p:nvSpPr>
        <p:spPr>
          <a:xfrm>
            <a:off x="4113999" y="4565031"/>
            <a:ext cx="7454610" cy="1096896"/>
          </a:xfrm>
          <a:prstGeom prst="rect">
            <a:avLst/>
          </a:prstGeom>
        </p:spPr>
        <p:txBody>
          <a:bodyPr anchor="t">
            <a:normAutofit/>
          </a:bodyPr>
          <a:lstStyle>
            <a:lvl1pPr marL="0" indent="0" algn="l">
              <a:buNone/>
              <a:defRPr lang="en-US" sz="1800" kern="1200" spc="100" baseline="0" dirty="0">
                <a:solidFill>
                  <a:srgbClr val="10069F"/>
                </a:solidFill>
                <a:latin typeface="Bebas neue" panose="020B0606020202050201" pitchFamily="34" charset="0"/>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2" name="Rectangle 1">
            <a:extLst>
              <a:ext uri="{FF2B5EF4-FFF2-40B4-BE49-F238E27FC236}">
                <a16:creationId xmlns:a16="http://schemas.microsoft.com/office/drawing/2014/main" id="{9F4928E7-74B8-4CBA-8505-5D3714F62069}"/>
              </a:ext>
            </a:extLst>
          </p:cNvPr>
          <p:cNvSpPr/>
          <p:nvPr userDrawn="1"/>
        </p:nvSpPr>
        <p:spPr>
          <a:xfrm>
            <a:off x="1691428" y="2924944"/>
            <a:ext cx="1638627" cy="2736983"/>
          </a:xfrm>
          <a:prstGeom prst="rect">
            <a:avLst/>
          </a:prstGeom>
          <a:blipFill>
            <a:blip r:embed="rId2">
              <a:alphaModFix amt="18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55997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14" name="Title Placeholder 1">
            <a:extLst>
              <a:ext uri="{FF2B5EF4-FFF2-40B4-BE49-F238E27FC236}">
                <a16:creationId xmlns:a16="http://schemas.microsoft.com/office/drawing/2014/main" id="{610461C5-6DA7-4E69-BE97-3DB5775EFE2C}"/>
              </a:ext>
            </a:extLst>
          </p:cNvPr>
          <p:cNvSpPr>
            <a:spLocks noGrp="1"/>
          </p:cNvSpPr>
          <p:nvPr>
            <p:ph type="title"/>
          </p:nvPr>
        </p:nvSpPr>
        <p:spPr>
          <a:xfrm>
            <a:off x="1775519" y="489292"/>
            <a:ext cx="9721082" cy="760031"/>
          </a:xfrm>
          <a:prstGeom prst="rect">
            <a:avLst/>
          </a:prstGeom>
        </p:spPr>
        <p:txBody>
          <a:bodyPr vert="horz" lIns="91440" tIns="45720" rIns="91440" bIns="45720" rtlCol="0" anchor="t">
            <a:normAutofit/>
          </a:bodyPr>
          <a:lstStyle/>
          <a:p>
            <a:endParaRPr lang="en-US" dirty="0"/>
          </a:p>
        </p:txBody>
      </p:sp>
      <p:sp>
        <p:nvSpPr>
          <p:cNvPr id="6" name="Espace réservé du contenu 5">
            <a:extLst>
              <a:ext uri="{FF2B5EF4-FFF2-40B4-BE49-F238E27FC236}">
                <a16:creationId xmlns:a16="http://schemas.microsoft.com/office/drawing/2014/main" id="{CA1217E5-F45F-4E3F-8E79-479A6FC2F2E7}"/>
              </a:ext>
            </a:extLst>
          </p:cNvPr>
          <p:cNvSpPr>
            <a:spLocks noGrp="1"/>
          </p:cNvSpPr>
          <p:nvPr>
            <p:ph sz="quarter" idx="11"/>
          </p:nvPr>
        </p:nvSpPr>
        <p:spPr>
          <a:xfrm>
            <a:off x="6816080" y="1399962"/>
            <a:ext cx="4680521" cy="4608513"/>
          </a:xfrm>
          <a:prstGeom prst="rect">
            <a:avLst/>
          </a:prstGeom>
        </p:spPr>
        <p:txBody>
          <a:bodyPr/>
          <a:lstStyle>
            <a:lvl1pPr>
              <a:defRPr>
                <a:latin typeface="Open Sans" pitchFamily="2" charset="0"/>
                <a:ea typeface="Open Sans" pitchFamily="2" charset="0"/>
                <a:cs typeface="Open Sans" pitchFamily="2" charset="0"/>
              </a:defRPr>
            </a:lvl1pPr>
            <a:lvl2pPr>
              <a:defRPr>
                <a:latin typeface="Open Sans" pitchFamily="2" charset="0"/>
                <a:ea typeface="Open Sans" pitchFamily="2" charset="0"/>
                <a:cs typeface="Open Sans" pitchFamily="2" charset="0"/>
              </a:defRPr>
            </a:lvl2pPr>
            <a:lvl3pPr>
              <a:defRPr>
                <a:latin typeface="Open Sans" pitchFamily="2" charset="0"/>
                <a:ea typeface="Open Sans" pitchFamily="2" charset="0"/>
                <a:cs typeface="Open Sans" pitchFamily="2" charset="0"/>
              </a:defRPr>
            </a:lvl3pPr>
            <a:lvl4pPr>
              <a:defRPr>
                <a:latin typeface="Open Sans" pitchFamily="2" charset="0"/>
                <a:ea typeface="Open Sans" pitchFamily="2" charset="0"/>
                <a:cs typeface="Open Sans" pitchFamily="2" charset="0"/>
              </a:defRPr>
            </a:lvl4pPr>
            <a:lvl5pPr>
              <a:defRPr>
                <a:latin typeface="Open Sans" pitchFamily="2" charset="0"/>
                <a:ea typeface="Open Sans" pitchFamily="2" charset="0"/>
                <a:cs typeface="Open Sans" pitchFamily="2" charset="0"/>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9" name="Espace réservé du contenu 5">
            <a:extLst>
              <a:ext uri="{FF2B5EF4-FFF2-40B4-BE49-F238E27FC236}">
                <a16:creationId xmlns:a16="http://schemas.microsoft.com/office/drawing/2014/main" id="{C3D4CA55-D54D-4DA2-8E5F-56B30A9F8998}"/>
              </a:ext>
            </a:extLst>
          </p:cNvPr>
          <p:cNvSpPr>
            <a:spLocks noGrp="1"/>
          </p:cNvSpPr>
          <p:nvPr>
            <p:ph sz="quarter" idx="12"/>
          </p:nvPr>
        </p:nvSpPr>
        <p:spPr>
          <a:xfrm>
            <a:off x="1775519" y="1397731"/>
            <a:ext cx="4680521" cy="4608513"/>
          </a:xfrm>
          <a:prstGeom prst="rect">
            <a:avLst/>
          </a:prstGeom>
        </p:spPr>
        <p:txBody>
          <a:bodyPr/>
          <a:lstStyle>
            <a:lvl1pPr>
              <a:defRPr>
                <a:latin typeface="Open Sans" pitchFamily="2" charset="0"/>
                <a:ea typeface="Open Sans" pitchFamily="2" charset="0"/>
                <a:cs typeface="Open Sans" pitchFamily="2" charset="0"/>
              </a:defRPr>
            </a:lvl1pPr>
            <a:lvl2pPr>
              <a:defRPr>
                <a:latin typeface="Open Sans" pitchFamily="2" charset="0"/>
                <a:ea typeface="Open Sans" pitchFamily="2" charset="0"/>
                <a:cs typeface="Open Sans" pitchFamily="2" charset="0"/>
              </a:defRPr>
            </a:lvl2pPr>
            <a:lvl3pPr>
              <a:defRPr>
                <a:latin typeface="Open Sans" pitchFamily="2" charset="0"/>
                <a:ea typeface="Open Sans" pitchFamily="2" charset="0"/>
                <a:cs typeface="Open Sans" pitchFamily="2" charset="0"/>
              </a:defRPr>
            </a:lvl3pPr>
            <a:lvl4pPr>
              <a:defRPr>
                <a:latin typeface="Open Sans" pitchFamily="2" charset="0"/>
                <a:ea typeface="Open Sans" pitchFamily="2" charset="0"/>
                <a:cs typeface="Open Sans" pitchFamily="2" charset="0"/>
              </a:defRPr>
            </a:lvl4pPr>
            <a:lvl5pPr>
              <a:defRPr>
                <a:latin typeface="Open Sans" pitchFamily="2" charset="0"/>
                <a:ea typeface="Open Sans" pitchFamily="2" charset="0"/>
                <a:cs typeface="Open Sans" pitchFamily="2" charset="0"/>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3" name="Date Placeholder 3">
            <a:extLst>
              <a:ext uri="{FF2B5EF4-FFF2-40B4-BE49-F238E27FC236}">
                <a16:creationId xmlns:a16="http://schemas.microsoft.com/office/drawing/2014/main" id="{0EDAB48A-AAF1-4244-B9DF-28490A013F64}"/>
              </a:ext>
            </a:extLst>
          </p:cNvPr>
          <p:cNvSpPr>
            <a:spLocks noGrp="1"/>
          </p:cNvSpPr>
          <p:nvPr>
            <p:ph type="dt" sz="half" idx="2"/>
          </p:nvPr>
        </p:nvSpPr>
        <p:spPr>
          <a:xfrm>
            <a:off x="357821" y="6278614"/>
            <a:ext cx="1872208" cy="365125"/>
          </a:xfrm>
          <a:prstGeom prst="rect">
            <a:avLst/>
          </a:prstGeom>
        </p:spPr>
        <p:txBody>
          <a:bodyPr vert="horz" lIns="91440" tIns="45720" rIns="91440" bIns="45720" rtlCol="0" anchor="ctr"/>
          <a:lstStyle>
            <a:lvl1pPr algn="r">
              <a:defRPr sz="900">
                <a:solidFill>
                  <a:schemeClr val="tx1">
                    <a:tint val="75000"/>
                  </a:schemeClr>
                </a:solidFill>
                <a:latin typeface="Open Sans" pitchFamily="2" charset="0"/>
                <a:ea typeface="Open Sans" pitchFamily="2" charset="0"/>
                <a:cs typeface="Open Sans" pitchFamily="2" charset="0"/>
              </a:defRPr>
            </a:lvl1pPr>
          </a:lstStyle>
          <a:p>
            <a:r>
              <a:rPr lang="fr-FR"/>
              <a:t>09/03/2023</a:t>
            </a:r>
            <a:endParaRPr lang="fr-FR" dirty="0"/>
          </a:p>
        </p:txBody>
      </p:sp>
      <p:sp>
        <p:nvSpPr>
          <p:cNvPr id="24" name="Footer Placeholder 4">
            <a:extLst>
              <a:ext uri="{FF2B5EF4-FFF2-40B4-BE49-F238E27FC236}">
                <a16:creationId xmlns:a16="http://schemas.microsoft.com/office/drawing/2014/main" id="{01AB60B1-39AA-44AE-94F4-C9896AA5CAF6}"/>
              </a:ext>
            </a:extLst>
          </p:cNvPr>
          <p:cNvSpPr>
            <a:spLocks noGrp="1"/>
          </p:cNvSpPr>
          <p:nvPr>
            <p:ph type="ftr" sz="quarter" idx="3"/>
          </p:nvPr>
        </p:nvSpPr>
        <p:spPr>
          <a:xfrm>
            <a:off x="2510742" y="6275300"/>
            <a:ext cx="8337786" cy="365125"/>
          </a:xfrm>
          <a:prstGeom prst="rect">
            <a:avLst/>
          </a:prstGeom>
        </p:spPr>
        <p:txBody>
          <a:bodyPr vert="horz" lIns="91440" tIns="45720" rIns="91440" bIns="45720" rtlCol="0" anchor="ctr"/>
          <a:lstStyle>
            <a:lvl1pPr algn="l">
              <a:defRPr sz="900">
                <a:solidFill>
                  <a:schemeClr val="tx1">
                    <a:tint val="75000"/>
                  </a:schemeClr>
                </a:solidFill>
                <a:latin typeface="Open Sans" pitchFamily="2" charset="0"/>
                <a:ea typeface="Open Sans" pitchFamily="2" charset="0"/>
                <a:cs typeface="Open Sans" pitchFamily="2" charset="0"/>
              </a:defRPr>
            </a:lvl1pPr>
          </a:lstStyle>
          <a:p>
            <a:r>
              <a:rPr lang="fr-FR"/>
              <a:t>CM 3 – Mener une recherche documentaire  – Collège Doctoral USMB – Julie Alibert-Stern, Michel Encrenaz</a:t>
            </a:r>
            <a:endParaRPr lang="fr-FR" dirty="0"/>
          </a:p>
        </p:txBody>
      </p:sp>
      <p:sp>
        <p:nvSpPr>
          <p:cNvPr id="25" name="Slide Number Placeholder 5">
            <a:extLst>
              <a:ext uri="{FF2B5EF4-FFF2-40B4-BE49-F238E27FC236}">
                <a16:creationId xmlns:a16="http://schemas.microsoft.com/office/drawing/2014/main" id="{E442EB1C-57AF-479F-8D6C-A96F7F60A3D3}"/>
              </a:ext>
            </a:extLst>
          </p:cNvPr>
          <p:cNvSpPr>
            <a:spLocks noGrp="1"/>
          </p:cNvSpPr>
          <p:nvPr>
            <p:ph type="sldNum" sz="quarter" idx="4"/>
          </p:nvPr>
        </p:nvSpPr>
        <p:spPr>
          <a:xfrm>
            <a:off x="11136560" y="6275300"/>
            <a:ext cx="576064" cy="365125"/>
          </a:xfrm>
          <a:prstGeom prst="rect">
            <a:avLst/>
          </a:prstGeom>
        </p:spPr>
        <p:txBody>
          <a:bodyPr vert="horz" lIns="91440" tIns="45720" rIns="91440" bIns="45720" rtlCol="0" anchor="ctr"/>
          <a:lstStyle>
            <a:lvl1pPr algn="r">
              <a:defRPr lang="fr-FR" sz="900" kern="1200" smtClean="0">
                <a:solidFill>
                  <a:schemeClr val="tx1">
                    <a:tint val="75000"/>
                  </a:schemeClr>
                </a:solidFill>
                <a:latin typeface="Open Sans" pitchFamily="2" charset="0"/>
                <a:ea typeface="Open Sans" pitchFamily="2" charset="0"/>
                <a:cs typeface="Open Sans" pitchFamily="2" charset="0"/>
              </a:defRPr>
            </a:lvl1pPr>
          </a:lstStyle>
          <a:p>
            <a:fld id="{51A9A260-C2EE-4362-91EB-19AABFD77694}" type="slidenum">
              <a:rPr lang="fr-FR" smtClean="0"/>
              <a:pPr/>
              <a:t>‹N°›</a:t>
            </a:fld>
            <a:endParaRPr lang="fr-FR" dirty="0"/>
          </a:p>
        </p:txBody>
      </p:sp>
      <p:sp>
        <p:nvSpPr>
          <p:cNvPr id="2" name="Rectangle 1">
            <a:extLst>
              <a:ext uri="{FF2B5EF4-FFF2-40B4-BE49-F238E27FC236}">
                <a16:creationId xmlns:a16="http://schemas.microsoft.com/office/drawing/2014/main" id="{EB11060B-C7B6-44D7-8A23-807A3D25EAB7}"/>
              </a:ext>
            </a:extLst>
          </p:cNvPr>
          <p:cNvSpPr/>
          <p:nvPr userDrawn="1"/>
        </p:nvSpPr>
        <p:spPr>
          <a:xfrm>
            <a:off x="474591" y="489292"/>
            <a:ext cx="940888" cy="1571556"/>
          </a:xfrm>
          <a:prstGeom prst="rect">
            <a:avLst/>
          </a:prstGeom>
          <a:blipFill>
            <a:blip r:embed="rId2">
              <a:alphaModFix amt="18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12481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re et text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FBA8D-2793-4BE0-AFCA-70CB30FDEAF3}"/>
              </a:ext>
            </a:extLst>
          </p:cNvPr>
          <p:cNvSpPr>
            <a:spLocks noGrp="1"/>
          </p:cNvSpPr>
          <p:nvPr>
            <p:ph type="title"/>
          </p:nvPr>
        </p:nvSpPr>
        <p:spPr/>
        <p:txBody>
          <a:bodyPr/>
          <a:lstStyle/>
          <a:p>
            <a:r>
              <a:rPr lang="fr-FR"/>
              <a:t>Modifiez le style du titre</a:t>
            </a:r>
          </a:p>
        </p:txBody>
      </p:sp>
      <p:sp>
        <p:nvSpPr>
          <p:cNvPr id="3" name="Espace réservé du texte 2">
            <a:extLst>
              <a:ext uri="{FF2B5EF4-FFF2-40B4-BE49-F238E27FC236}">
                <a16:creationId xmlns:a16="http://schemas.microsoft.com/office/drawing/2014/main" id="{33AE7AE9-7E87-4201-B1E4-1058D924D521}"/>
              </a:ext>
            </a:extLst>
          </p:cNvPr>
          <p:cNvSpPr>
            <a:spLocks noGrp="1"/>
          </p:cNvSpPr>
          <p:nvPr>
            <p:ph type="body"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6A326EC-4620-45E2-873B-B445781FCA87}"/>
              </a:ext>
            </a:extLst>
          </p:cNvPr>
          <p:cNvSpPr>
            <a:spLocks noGrp="1"/>
          </p:cNvSpPr>
          <p:nvPr>
            <p:ph type="dt" sz="half" idx="10"/>
          </p:nvPr>
        </p:nvSpPr>
        <p:spPr/>
        <p:txBody>
          <a:bodyPr/>
          <a:lstStyle/>
          <a:p>
            <a:r>
              <a:rPr lang="fr-FR"/>
              <a:t>09/03/2023</a:t>
            </a:r>
          </a:p>
        </p:txBody>
      </p:sp>
      <p:sp>
        <p:nvSpPr>
          <p:cNvPr id="5" name="Espace réservé du pied de page 4">
            <a:extLst>
              <a:ext uri="{FF2B5EF4-FFF2-40B4-BE49-F238E27FC236}">
                <a16:creationId xmlns:a16="http://schemas.microsoft.com/office/drawing/2014/main" id="{FF616431-4416-4D2F-B2E1-6F9548C1047E}"/>
              </a:ext>
            </a:extLst>
          </p:cNvPr>
          <p:cNvSpPr>
            <a:spLocks noGrp="1"/>
          </p:cNvSpPr>
          <p:nvPr>
            <p:ph type="ftr" sz="quarter" idx="11"/>
          </p:nvPr>
        </p:nvSpPr>
        <p:spPr/>
        <p:txBody>
          <a:bodyPr/>
          <a:lstStyle/>
          <a:p>
            <a:r>
              <a:rPr lang="fr-FR"/>
              <a:t>CM 3 – Mener une recherche documentaire  – Collège Doctoral USMB – Julie Alibert-Stern, Michel Encrenaz</a:t>
            </a:r>
          </a:p>
        </p:txBody>
      </p:sp>
      <p:sp>
        <p:nvSpPr>
          <p:cNvPr id="6" name="Espace réservé du numéro de diapositive 5">
            <a:extLst>
              <a:ext uri="{FF2B5EF4-FFF2-40B4-BE49-F238E27FC236}">
                <a16:creationId xmlns:a16="http://schemas.microsoft.com/office/drawing/2014/main" id="{8E990DF5-A88A-4183-A692-A457B7630BB9}"/>
              </a:ext>
            </a:extLst>
          </p:cNvPr>
          <p:cNvSpPr>
            <a:spLocks noGrp="1"/>
          </p:cNvSpPr>
          <p:nvPr>
            <p:ph type="sldNum" sz="quarter" idx="12"/>
          </p:nvPr>
        </p:nvSpPr>
        <p:spPr/>
        <p:txBody>
          <a:bodyPr/>
          <a:lstStyle/>
          <a:p>
            <a:fld id="{05309C10-E868-4A70-BC60-BD035D1AE2D0}" type="slidenum">
              <a:rPr lang="fr-FR" smtClean="0"/>
              <a:t>‹N°›</a:t>
            </a:fld>
            <a:endParaRPr lang="fr-FR"/>
          </a:p>
        </p:txBody>
      </p:sp>
    </p:spTree>
    <p:extLst>
      <p:ext uri="{BB962C8B-B14F-4D97-AF65-F5344CB8AC3E}">
        <p14:creationId xmlns:p14="http://schemas.microsoft.com/office/powerpoint/2010/main" val="281272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s://pixabay.com/fr/arri%C3%A8re-plan-moderne-bleu-clair-607702/" TargetMode="External"/><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alphaModFix amt="18000"/>
            <a:lum/>
            <a:extLst>
              <a:ext uri="{837473B0-CC2E-450A-ABE3-18F120FF3D39}">
                <a1611:picAttrSrcUrl xmlns:a1611="http://schemas.microsoft.com/office/drawing/2016/11/main" r:id="rId8"/>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75520" y="489292"/>
            <a:ext cx="9721080" cy="760031"/>
          </a:xfrm>
          <a:prstGeom prst="rect">
            <a:avLst/>
          </a:prstGeom>
        </p:spPr>
        <p:txBody>
          <a:bodyPr vert="horz" lIns="91440" tIns="45720" rIns="91440" bIns="45720" rtlCol="0" anchor="t">
            <a:normAutofit/>
          </a:bodyPr>
          <a:lstStyle/>
          <a:p>
            <a:endParaRPr lang="en-US" dirty="0"/>
          </a:p>
        </p:txBody>
      </p:sp>
      <p:sp>
        <p:nvSpPr>
          <p:cNvPr id="3" name="Text Placeholder 2"/>
          <p:cNvSpPr>
            <a:spLocks noGrp="1"/>
          </p:cNvSpPr>
          <p:nvPr>
            <p:ph type="body" idx="1"/>
          </p:nvPr>
        </p:nvSpPr>
        <p:spPr>
          <a:xfrm>
            <a:off x="1773695" y="1412777"/>
            <a:ext cx="9722905" cy="4624298"/>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5" name="Date Placeholder 3">
            <a:extLst>
              <a:ext uri="{FF2B5EF4-FFF2-40B4-BE49-F238E27FC236}">
                <a16:creationId xmlns:a16="http://schemas.microsoft.com/office/drawing/2014/main" id="{D92048C9-F5A7-4426-A829-07A7C5EFB253}"/>
              </a:ext>
            </a:extLst>
          </p:cNvPr>
          <p:cNvSpPr>
            <a:spLocks noGrp="1"/>
          </p:cNvSpPr>
          <p:nvPr>
            <p:ph type="dt" sz="half" idx="2"/>
          </p:nvPr>
        </p:nvSpPr>
        <p:spPr>
          <a:xfrm>
            <a:off x="357821" y="6278614"/>
            <a:ext cx="1872208" cy="365125"/>
          </a:xfrm>
          <a:prstGeom prst="rect">
            <a:avLst/>
          </a:prstGeom>
        </p:spPr>
        <p:txBody>
          <a:bodyPr vert="horz" lIns="91440" tIns="45720" rIns="91440" bIns="45720" rtlCol="0" anchor="ctr"/>
          <a:lstStyle>
            <a:lvl1pPr algn="r">
              <a:defRPr sz="900">
                <a:solidFill>
                  <a:schemeClr val="tx1">
                    <a:tint val="75000"/>
                  </a:schemeClr>
                </a:solidFill>
                <a:latin typeface="Open Sans" pitchFamily="2" charset="0"/>
                <a:ea typeface="Open Sans" pitchFamily="2" charset="0"/>
                <a:cs typeface="Open Sans" pitchFamily="2" charset="0"/>
              </a:defRPr>
            </a:lvl1pPr>
          </a:lstStyle>
          <a:p>
            <a:r>
              <a:rPr lang="fr-FR"/>
              <a:t>09/03/2023</a:t>
            </a:r>
            <a:endParaRPr lang="fr-FR" dirty="0"/>
          </a:p>
        </p:txBody>
      </p:sp>
      <p:sp>
        <p:nvSpPr>
          <p:cNvPr id="16" name="Footer Placeholder 4">
            <a:extLst>
              <a:ext uri="{FF2B5EF4-FFF2-40B4-BE49-F238E27FC236}">
                <a16:creationId xmlns:a16="http://schemas.microsoft.com/office/drawing/2014/main" id="{26B7103E-3E89-45E3-B99A-4FCEFD510144}"/>
              </a:ext>
            </a:extLst>
          </p:cNvPr>
          <p:cNvSpPr>
            <a:spLocks noGrp="1"/>
          </p:cNvSpPr>
          <p:nvPr>
            <p:ph type="ftr" sz="quarter" idx="3"/>
          </p:nvPr>
        </p:nvSpPr>
        <p:spPr>
          <a:xfrm>
            <a:off x="2510742" y="6275300"/>
            <a:ext cx="8337786" cy="365125"/>
          </a:xfrm>
          <a:prstGeom prst="rect">
            <a:avLst/>
          </a:prstGeom>
        </p:spPr>
        <p:txBody>
          <a:bodyPr vert="horz" lIns="91440" tIns="45720" rIns="91440" bIns="45720" rtlCol="0" anchor="ctr"/>
          <a:lstStyle>
            <a:lvl1pPr algn="l">
              <a:defRPr sz="900">
                <a:solidFill>
                  <a:schemeClr val="tx1">
                    <a:tint val="75000"/>
                  </a:schemeClr>
                </a:solidFill>
                <a:latin typeface="Open Sans" pitchFamily="2" charset="0"/>
                <a:ea typeface="Open Sans" pitchFamily="2" charset="0"/>
                <a:cs typeface="Open Sans" pitchFamily="2" charset="0"/>
              </a:defRPr>
            </a:lvl1pPr>
          </a:lstStyle>
          <a:p>
            <a:r>
              <a:rPr lang="fr-FR"/>
              <a:t>CM 3 – Mener une recherche documentaire  – Collège Doctoral USMB – Julie Alibert-Stern, Michel Encrenaz</a:t>
            </a:r>
            <a:endParaRPr lang="fr-FR" dirty="0"/>
          </a:p>
        </p:txBody>
      </p:sp>
      <p:sp>
        <p:nvSpPr>
          <p:cNvPr id="17" name="Slide Number Placeholder 5">
            <a:extLst>
              <a:ext uri="{FF2B5EF4-FFF2-40B4-BE49-F238E27FC236}">
                <a16:creationId xmlns:a16="http://schemas.microsoft.com/office/drawing/2014/main" id="{53E9DD8D-C7F0-45D5-B76A-4102CD5116E7}"/>
              </a:ext>
            </a:extLst>
          </p:cNvPr>
          <p:cNvSpPr>
            <a:spLocks noGrp="1"/>
          </p:cNvSpPr>
          <p:nvPr>
            <p:ph type="sldNum" sz="quarter" idx="4"/>
          </p:nvPr>
        </p:nvSpPr>
        <p:spPr>
          <a:xfrm>
            <a:off x="11136560" y="6275300"/>
            <a:ext cx="576064" cy="365125"/>
          </a:xfrm>
          <a:prstGeom prst="rect">
            <a:avLst/>
          </a:prstGeom>
        </p:spPr>
        <p:txBody>
          <a:bodyPr vert="horz" lIns="91440" tIns="45720" rIns="91440" bIns="45720" rtlCol="0" anchor="ctr"/>
          <a:lstStyle>
            <a:lvl1pPr algn="r">
              <a:defRPr lang="fr-FR" sz="900" kern="1200" smtClean="0">
                <a:solidFill>
                  <a:schemeClr val="tx1">
                    <a:tint val="75000"/>
                  </a:schemeClr>
                </a:solidFill>
                <a:latin typeface="Open Sans" pitchFamily="2" charset="0"/>
                <a:ea typeface="Open Sans" pitchFamily="2" charset="0"/>
                <a:cs typeface="Open Sans" pitchFamily="2" charset="0"/>
              </a:defRPr>
            </a:lvl1pPr>
          </a:lstStyle>
          <a:p>
            <a:fld id="{51A9A260-C2EE-4362-91EB-19AABFD77694}" type="slidenum">
              <a:rPr lang="fr-FR" smtClean="0"/>
              <a:pPr/>
              <a:t>‹N°›</a:t>
            </a:fld>
            <a:endParaRPr lang="fr-FR" dirty="0"/>
          </a:p>
        </p:txBody>
      </p:sp>
    </p:spTree>
    <p:extLst>
      <p:ext uri="{BB962C8B-B14F-4D97-AF65-F5344CB8AC3E}">
        <p14:creationId xmlns:p14="http://schemas.microsoft.com/office/powerpoint/2010/main" val="41688655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Lst>
  <p:hf hdr="0"/>
  <p:txStyles>
    <p:titleStyle>
      <a:lvl1pPr algn="l" defTabSz="457200" rtl="0" eaLnBrk="1" latinLnBrk="0" hangingPunct="1">
        <a:spcBef>
          <a:spcPct val="0"/>
        </a:spcBef>
        <a:buNone/>
        <a:defRPr sz="3600" kern="1200" spc="100" baseline="0">
          <a:solidFill>
            <a:srgbClr val="10069F"/>
          </a:solidFill>
          <a:latin typeface="Bebas neue" panose="020B0606020202050201"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rgbClr val="10069F"/>
        </a:buClr>
        <a:buSzPct val="80000"/>
        <a:buFont typeface="Wingdings 3" charset="2"/>
        <a:buChar char=""/>
        <a:defRPr sz="1800" kern="1200">
          <a:solidFill>
            <a:schemeClr val="tx1">
              <a:lumMod val="75000"/>
              <a:lumOff val="25000"/>
            </a:schemeClr>
          </a:solidFill>
          <a:latin typeface="Open Sans" pitchFamily="2" charset="0"/>
          <a:ea typeface="Open Sans" pitchFamily="2" charset="0"/>
          <a:cs typeface="Open Sans" pitchFamily="2" charset="0"/>
        </a:defRPr>
      </a:lvl1pPr>
      <a:lvl2pPr marL="742950" indent="-285750" algn="l" defTabSz="457200" rtl="0" eaLnBrk="1" latinLnBrk="0" hangingPunct="1">
        <a:spcBef>
          <a:spcPts val="1000"/>
        </a:spcBef>
        <a:spcAft>
          <a:spcPts val="0"/>
        </a:spcAft>
        <a:buClr>
          <a:srgbClr val="10069F"/>
        </a:buClr>
        <a:buSzPct val="80000"/>
        <a:buFont typeface="Wingdings 3" panose="05040102010807070707" pitchFamily="18" charset="2"/>
        <a:buChar char=""/>
        <a:defRPr sz="1600" kern="1200">
          <a:solidFill>
            <a:schemeClr val="tx1">
              <a:lumMod val="75000"/>
              <a:lumOff val="25000"/>
            </a:schemeClr>
          </a:solidFill>
          <a:latin typeface="Open Sans" pitchFamily="2" charset="0"/>
          <a:ea typeface="Open Sans" pitchFamily="2" charset="0"/>
          <a:cs typeface="Open Sans" pitchFamily="2" charset="0"/>
        </a:defRPr>
      </a:lvl2pPr>
      <a:lvl3pPr marL="1143000" indent="-228600" algn="l" defTabSz="457200" rtl="0" eaLnBrk="1" latinLnBrk="0" hangingPunct="1">
        <a:spcBef>
          <a:spcPts val="1000"/>
        </a:spcBef>
        <a:spcAft>
          <a:spcPts val="0"/>
        </a:spcAft>
        <a:buClr>
          <a:srgbClr val="10069F"/>
        </a:buClr>
        <a:buSzPct val="80000"/>
        <a:buFont typeface="Wingdings 3" charset="2"/>
        <a:buChar char=""/>
        <a:defRPr sz="1400" kern="1200">
          <a:solidFill>
            <a:schemeClr val="tx1">
              <a:lumMod val="75000"/>
              <a:lumOff val="25000"/>
            </a:schemeClr>
          </a:solidFill>
          <a:latin typeface="Open Sans" pitchFamily="2" charset="0"/>
          <a:ea typeface="Open Sans" pitchFamily="2" charset="0"/>
          <a:cs typeface="Open Sans" pitchFamily="2" charset="0"/>
        </a:defRPr>
      </a:lvl3pPr>
      <a:lvl4pPr marL="1600200" indent="-228600" algn="l" defTabSz="457200" rtl="0" eaLnBrk="1" latinLnBrk="0" hangingPunct="1">
        <a:spcBef>
          <a:spcPts val="1000"/>
        </a:spcBef>
        <a:spcAft>
          <a:spcPts val="0"/>
        </a:spcAft>
        <a:buClr>
          <a:srgbClr val="10069F"/>
        </a:buClr>
        <a:buSzPct val="80000"/>
        <a:buFont typeface="Wingdings 3" charset="2"/>
        <a:buChar char=""/>
        <a:defRPr sz="1200" kern="1200">
          <a:solidFill>
            <a:schemeClr val="tx1">
              <a:lumMod val="75000"/>
              <a:lumOff val="25000"/>
            </a:schemeClr>
          </a:solidFill>
          <a:latin typeface="Open Sans" pitchFamily="2" charset="0"/>
          <a:ea typeface="Open Sans" pitchFamily="2" charset="0"/>
          <a:cs typeface="Open Sans" pitchFamily="2" charset="0"/>
        </a:defRPr>
      </a:lvl4pPr>
      <a:lvl5pPr marL="2057400" indent="-228600" algn="l" defTabSz="457200" rtl="0" eaLnBrk="1" latinLnBrk="0" hangingPunct="1">
        <a:spcBef>
          <a:spcPts val="1000"/>
        </a:spcBef>
        <a:spcAft>
          <a:spcPts val="0"/>
        </a:spcAft>
        <a:buClr>
          <a:srgbClr val="10069F"/>
        </a:buClr>
        <a:buSzPct val="80000"/>
        <a:buFont typeface="Wingdings 3" charset="2"/>
        <a:buChar char=""/>
        <a:defRPr sz="1200" kern="1200">
          <a:solidFill>
            <a:schemeClr val="tx1">
              <a:lumMod val="75000"/>
              <a:lumOff val="25000"/>
            </a:schemeClr>
          </a:solidFill>
          <a:latin typeface="Open Sans" pitchFamily="2" charset="0"/>
          <a:ea typeface="Open Sans" pitchFamily="2" charset="0"/>
          <a:cs typeface="Open Sans" pitchFamily="2"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bibliotheques.univ-grenoble-alpes.fr/collections/collections-numeriques/acces-par-disciplines-210879.kjsp?RH=1549715688310" TargetMode="External"/><Relationship Id="rId2" Type="http://schemas.openxmlformats.org/officeDocument/2006/relationships/hyperlink" Target="https://www.univ-smb.fr/bu/toutes-les-ressources-numeriques/" TargetMode="External"/><Relationship Id="rId1" Type="http://schemas.openxmlformats.org/officeDocument/2006/relationships/slideLayout" Target="../slideLayouts/slideLayout2.xml"/><Relationship Id="rId5" Type="http://schemas.openxmlformats.org/officeDocument/2006/relationships/hyperlink" Target="https://www.univ-smb.fr/bu/toutes-les-ressources-numeriques/?_sft_domaine=pluridisciplinaire" TargetMode="External"/><Relationship Id="rId4" Type="http://schemas.openxmlformats.org/officeDocument/2006/relationships/hyperlink" Target="https://bibliotheques.univ-grenoble-alpes.fr/collections/collections-numeriques/bases-de-donnees-par-ordre-alphabetique-210888.kjsp?RH=1489677476013"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jstor-org.univ-smb.idm.oclc.org/" TargetMode="External"/><Relationship Id="rId2" Type="http://schemas.openxmlformats.org/officeDocument/2006/relationships/hyperlink" Target="https://www.persee.f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ubmed.ncbi.nlm.nih.gov/" TargetMode="External"/><Relationship Id="rId2" Type="http://schemas.openxmlformats.org/officeDocument/2006/relationships/hyperlink" Target="https://eric.ed.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hal.science/" TargetMode="External"/><Relationship Id="rId2" Type="http://schemas.openxmlformats.org/officeDocument/2006/relationships/hyperlink" Target="https://scholar.google.com/" TargetMode="External"/><Relationship Id="rId1" Type="http://schemas.openxmlformats.org/officeDocument/2006/relationships/slideLayout" Target="../slideLayouts/slideLayout2.xml"/><Relationship Id="rId4" Type="http://schemas.openxmlformats.org/officeDocument/2006/relationships/hyperlink" Target="https://www.base-search.net/"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hyperlink" Target="https://shs.hal.science/halshs-03470613"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okapi.inalco.fr/portals/html/resource_17917510/resource_17917510.html" TargetMode="External"/><Relationship Id="rId2" Type="http://schemas.openxmlformats.org/officeDocument/2006/relationships/hyperlink" Target="https://videos.univ-grenoble-alpes.fr/"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enseignementsup-recherche.gouv.fr/moocs/" TargetMode="External"/><Relationship Id="rId2" Type="http://schemas.openxmlformats.org/officeDocument/2006/relationships/hyperlink" Target="https://www.fun-mooc.fr/fr/" TargetMode="External"/><Relationship Id="rId1" Type="http://schemas.openxmlformats.org/officeDocument/2006/relationships/slideLayout" Target="../slideLayouts/slideLayout2.xml"/><Relationship Id="rId4" Type="http://schemas.openxmlformats.org/officeDocument/2006/relationships/hyperlink" Target="https://www.edx.org/"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inpi.fr/base-brevets" TargetMode="External"/><Relationship Id="rId2" Type="http://schemas.openxmlformats.org/officeDocument/2006/relationships/hyperlink" Target="https://cobaz-afnor-org.univ-smb.idm.oclc.org/" TargetMode="External"/><Relationship Id="rId1" Type="http://schemas.openxmlformats.org/officeDocument/2006/relationships/slideLayout" Target="../slideLayouts/slideLayout2.xml"/><Relationship Id="rId4" Type="http://schemas.openxmlformats.org/officeDocument/2006/relationships/hyperlink" Target="https://www.lens.org/"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hyperlink" Target="mailto:Michel.encrenaz@univ-smb.fr" TargetMode="External"/><Relationship Id="rId2" Type="http://schemas.openxmlformats.org/officeDocument/2006/relationships/hyperlink" Target="mailto:julie.alibert@univ-smb.f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ccfr.bnf.fr/portailccfr/jsp/public/index.jsp?action=public_a_propos&amp;success=%2Fjsp%2Fpublic%2Findex.jsp&amp;success=%2Fjsp%2Fpublic%2Findex.jsp&amp;failure=%2Fjsp%2Fpublic%2Ffailure.jsp&amp;failure=%2Fjsp%2Fpublic%2Ffailure.jsp&amp;profile=public&amp;profile=public" TargetMode="External"/><Relationship Id="rId2" Type="http://schemas.openxmlformats.org/officeDocument/2006/relationships/hyperlink" Target="https://www.worldcat.org/fr" TargetMode="External"/><Relationship Id="rId1" Type="http://schemas.openxmlformats.org/officeDocument/2006/relationships/slideLayout" Target="../slideLayouts/slideLayout5.xml"/><Relationship Id="rId5" Type="http://schemas.openxmlformats.org/officeDocument/2006/relationships/hyperlink" Target="https://univ-smb.primo.exlibrisgroup.com/discovery/search?vid=33USMB_INST:cacogite" TargetMode="External"/><Relationship Id="rId4" Type="http://schemas.openxmlformats.org/officeDocument/2006/relationships/hyperlink" Target="http://www.sudoc.abes.fr/cbs/xsl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410C9D-2B2D-4366-A3DA-3E77074D8166}"/>
              </a:ext>
            </a:extLst>
          </p:cNvPr>
          <p:cNvSpPr>
            <a:spLocks noGrp="1"/>
          </p:cNvSpPr>
          <p:nvPr>
            <p:ph type="ctrTitle"/>
          </p:nvPr>
        </p:nvSpPr>
        <p:spPr/>
        <p:txBody>
          <a:bodyPr/>
          <a:lstStyle/>
          <a:p>
            <a:r>
              <a:rPr lang="fr-FR" dirty="0"/>
              <a:t>Mener une recherche documentaire</a:t>
            </a:r>
          </a:p>
        </p:txBody>
      </p:sp>
      <p:sp>
        <p:nvSpPr>
          <p:cNvPr id="3" name="Sous-titre 2">
            <a:extLst>
              <a:ext uri="{FF2B5EF4-FFF2-40B4-BE49-F238E27FC236}">
                <a16:creationId xmlns:a16="http://schemas.microsoft.com/office/drawing/2014/main" id="{39DF7211-B69E-48DB-9C4B-60321F26AA94}"/>
              </a:ext>
            </a:extLst>
          </p:cNvPr>
          <p:cNvSpPr>
            <a:spLocks noGrp="1"/>
          </p:cNvSpPr>
          <p:nvPr>
            <p:ph type="subTitle" idx="1"/>
          </p:nvPr>
        </p:nvSpPr>
        <p:spPr/>
        <p:txBody>
          <a:bodyPr/>
          <a:lstStyle/>
          <a:p>
            <a:r>
              <a:rPr lang="fr-FR" dirty="0"/>
              <a:t>CM 3 – Collège doctoral USMB – 09/03/23</a:t>
            </a:r>
          </a:p>
          <a:p>
            <a:r>
              <a:rPr lang="fr-FR" dirty="0"/>
              <a:t>Julie Alibert-Stern, Michel </a:t>
            </a:r>
            <a:r>
              <a:rPr lang="fr-FR" dirty="0" err="1"/>
              <a:t>Encrenaz</a:t>
            </a:r>
            <a:endParaRPr lang="fr-FR" dirty="0"/>
          </a:p>
        </p:txBody>
      </p:sp>
    </p:spTree>
    <p:extLst>
      <p:ext uri="{BB962C8B-B14F-4D97-AF65-F5344CB8AC3E}">
        <p14:creationId xmlns:p14="http://schemas.microsoft.com/office/powerpoint/2010/main" val="2214374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B18CF651-EB85-476E-96AC-9F70F7E6BFDF}"/>
              </a:ext>
            </a:extLst>
          </p:cNvPr>
          <p:cNvSpPr>
            <a:spLocks noGrp="1"/>
          </p:cNvSpPr>
          <p:nvPr>
            <p:ph type="title"/>
          </p:nvPr>
        </p:nvSpPr>
        <p:spPr/>
        <p:txBody>
          <a:bodyPr/>
          <a:lstStyle/>
          <a:p>
            <a:r>
              <a:rPr lang="fr-FR" dirty="0"/>
              <a:t>Liste des ressources numériques</a:t>
            </a:r>
          </a:p>
        </p:txBody>
      </p:sp>
      <p:sp>
        <p:nvSpPr>
          <p:cNvPr id="3" name="Espace réservé de la date 2">
            <a:extLst>
              <a:ext uri="{FF2B5EF4-FFF2-40B4-BE49-F238E27FC236}">
                <a16:creationId xmlns:a16="http://schemas.microsoft.com/office/drawing/2014/main" id="{760F4484-E994-4D43-82FE-6421975BE14B}"/>
              </a:ext>
            </a:extLst>
          </p:cNvPr>
          <p:cNvSpPr>
            <a:spLocks noGrp="1"/>
          </p:cNvSpPr>
          <p:nvPr>
            <p:ph type="dt" sz="half" idx="2"/>
          </p:nvPr>
        </p:nvSpPr>
        <p:spPr/>
        <p:txBody>
          <a:bodyPr/>
          <a:lstStyle/>
          <a:p>
            <a:r>
              <a:rPr lang="fr-FR"/>
              <a:t>09/03/2023</a:t>
            </a:r>
            <a:endParaRPr lang="fr-FR" dirty="0"/>
          </a:p>
        </p:txBody>
      </p:sp>
      <p:sp>
        <p:nvSpPr>
          <p:cNvPr id="4" name="Espace réservé du pied de page 3">
            <a:extLst>
              <a:ext uri="{FF2B5EF4-FFF2-40B4-BE49-F238E27FC236}">
                <a16:creationId xmlns:a16="http://schemas.microsoft.com/office/drawing/2014/main" id="{1FECAC80-FD21-4993-B196-7210A4CAB174}"/>
              </a:ext>
            </a:extLst>
          </p:cNvPr>
          <p:cNvSpPr>
            <a:spLocks noGrp="1"/>
          </p:cNvSpPr>
          <p:nvPr>
            <p:ph type="ftr" sz="quarter" idx="3"/>
          </p:nvPr>
        </p:nvSpPr>
        <p:spPr/>
        <p:txBody>
          <a:bodyPr/>
          <a:lstStyle/>
          <a:p>
            <a:r>
              <a:rPr lang="fr-FR"/>
              <a:t>CM 3 – Mener une recherche documentaire  – Collège Doctoral USMB – Julie Alibert-Stern, Michel Encrenaz</a:t>
            </a:r>
            <a:endParaRPr lang="fr-FR" dirty="0"/>
          </a:p>
        </p:txBody>
      </p:sp>
      <p:sp>
        <p:nvSpPr>
          <p:cNvPr id="5" name="Espace réservé du numéro de diapositive 4">
            <a:extLst>
              <a:ext uri="{FF2B5EF4-FFF2-40B4-BE49-F238E27FC236}">
                <a16:creationId xmlns:a16="http://schemas.microsoft.com/office/drawing/2014/main" id="{DD4E67CB-1F64-492A-915A-F603FD6DD3F4}"/>
              </a:ext>
            </a:extLst>
          </p:cNvPr>
          <p:cNvSpPr>
            <a:spLocks noGrp="1"/>
          </p:cNvSpPr>
          <p:nvPr>
            <p:ph type="sldNum" sz="quarter" idx="4"/>
          </p:nvPr>
        </p:nvSpPr>
        <p:spPr/>
        <p:txBody>
          <a:bodyPr/>
          <a:lstStyle/>
          <a:p>
            <a:fld id="{51A9A260-C2EE-4362-91EB-19AABFD77694}" type="slidenum">
              <a:rPr lang="fr-FR" smtClean="0"/>
              <a:pPr/>
              <a:t>10</a:t>
            </a:fld>
            <a:endParaRPr lang="fr-FR" dirty="0"/>
          </a:p>
        </p:txBody>
      </p:sp>
      <p:sp>
        <p:nvSpPr>
          <p:cNvPr id="8" name="Espace réservé du texte 7">
            <a:extLst>
              <a:ext uri="{FF2B5EF4-FFF2-40B4-BE49-F238E27FC236}">
                <a16:creationId xmlns:a16="http://schemas.microsoft.com/office/drawing/2014/main" id="{07BD4A7F-C8CB-4C0C-ACFB-0A63D77F7464}"/>
              </a:ext>
            </a:extLst>
          </p:cNvPr>
          <p:cNvSpPr>
            <a:spLocks noGrp="1"/>
          </p:cNvSpPr>
          <p:nvPr>
            <p:ph sz="quarter" idx="12"/>
          </p:nvPr>
        </p:nvSpPr>
        <p:spPr>
          <a:xfrm>
            <a:off x="1775518" y="1700808"/>
            <a:ext cx="9793088" cy="3600400"/>
          </a:xfrm>
        </p:spPr>
        <p:txBody>
          <a:bodyPr>
            <a:normAutofit/>
          </a:bodyPr>
          <a:lstStyle/>
          <a:p>
            <a:pPr marL="0" indent="0">
              <a:buNone/>
            </a:pPr>
            <a:r>
              <a:rPr lang="fr-FR" dirty="0"/>
              <a:t>USMB (BU &gt; </a:t>
            </a:r>
            <a:r>
              <a:rPr lang="fr-FR" dirty="0">
                <a:solidFill>
                  <a:schemeClr val="accent1">
                    <a:lumMod val="75000"/>
                  </a:schemeClr>
                </a:solidFill>
                <a:hlinkClick r:id="rId2">
                  <a:extLst>
                    <a:ext uri="{A12FA001-AC4F-418D-AE19-62706E023703}">
                      <ahyp:hlinkClr xmlns:ahyp="http://schemas.microsoft.com/office/drawing/2018/hyperlinkcolor" val="tx"/>
                    </a:ext>
                  </a:extLst>
                </a:hlinkClick>
              </a:rPr>
              <a:t>Ressources en ligne</a:t>
            </a:r>
            <a:r>
              <a:rPr lang="fr-FR" dirty="0"/>
              <a:t>) ou UGA (BU &gt; Collections &gt; numériques &gt; </a:t>
            </a:r>
            <a:r>
              <a:rPr lang="fr-FR" dirty="0">
                <a:solidFill>
                  <a:schemeClr val="accent1">
                    <a:lumMod val="75000"/>
                  </a:schemeClr>
                </a:solidFill>
                <a:hlinkClick r:id="rId3">
                  <a:extLst>
                    <a:ext uri="{A12FA001-AC4F-418D-AE19-62706E023703}">
                      <ahyp:hlinkClr xmlns:ahyp="http://schemas.microsoft.com/office/drawing/2018/hyperlinkcolor" val="tx"/>
                    </a:ext>
                  </a:extLst>
                </a:hlinkClick>
              </a:rPr>
              <a:t>accès par disciplines</a:t>
            </a:r>
            <a:r>
              <a:rPr lang="fr-FR" dirty="0">
                <a:solidFill>
                  <a:schemeClr val="accent1">
                    <a:lumMod val="75000"/>
                  </a:schemeClr>
                </a:solidFill>
              </a:rPr>
              <a:t> </a:t>
            </a:r>
            <a:r>
              <a:rPr lang="fr-FR" sz="1800" dirty="0"/>
              <a:t>ou </a:t>
            </a:r>
            <a:r>
              <a:rPr lang="fr-FR" dirty="0"/>
              <a:t> </a:t>
            </a:r>
            <a:r>
              <a:rPr lang="fr-FR" dirty="0">
                <a:solidFill>
                  <a:schemeClr val="accent1">
                    <a:lumMod val="75000"/>
                  </a:schemeClr>
                </a:solidFill>
                <a:hlinkClick r:id="rId4">
                  <a:extLst>
                    <a:ext uri="{A12FA001-AC4F-418D-AE19-62706E023703}">
                      <ahyp:hlinkClr xmlns:ahyp="http://schemas.microsoft.com/office/drawing/2018/hyperlinkcolor" val="tx"/>
                    </a:ext>
                  </a:extLst>
                </a:hlinkClick>
              </a:rPr>
              <a:t>par ordre alphabétique</a:t>
            </a:r>
            <a:r>
              <a:rPr lang="fr-FR" dirty="0"/>
              <a:t>) </a:t>
            </a:r>
          </a:p>
          <a:p>
            <a:pPr marL="457200" lvl="1" indent="0">
              <a:buNone/>
            </a:pPr>
            <a:endParaRPr lang="fr-FR" dirty="0"/>
          </a:p>
          <a:p>
            <a:pPr marL="57150" indent="0">
              <a:buNone/>
            </a:pPr>
            <a:r>
              <a:rPr lang="fr-FR" dirty="0"/>
              <a:t>Explorer pour identifier les ressources, sans oublier :</a:t>
            </a:r>
          </a:p>
          <a:p>
            <a:pPr lvl="1" algn="just"/>
            <a:r>
              <a:rPr lang="fr-FR" dirty="0"/>
              <a:t>Les « </a:t>
            </a:r>
            <a:r>
              <a:rPr lang="fr-FR" dirty="0">
                <a:hlinkClick r:id="rId3"/>
              </a:rPr>
              <a:t>Généralités</a:t>
            </a:r>
            <a:r>
              <a:rPr lang="fr-FR" dirty="0"/>
              <a:t> » ou « </a:t>
            </a:r>
            <a:r>
              <a:rPr lang="fr-FR" dirty="0">
                <a:solidFill>
                  <a:schemeClr val="accent1">
                    <a:lumMod val="75000"/>
                  </a:schemeClr>
                </a:solidFill>
                <a:hlinkClick r:id="rId5">
                  <a:extLst>
                    <a:ext uri="{A12FA001-AC4F-418D-AE19-62706E023703}">
                      <ahyp:hlinkClr xmlns:ahyp="http://schemas.microsoft.com/office/drawing/2018/hyperlinkcolor" val="tx"/>
                    </a:ext>
                  </a:extLst>
                </a:hlinkClick>
              </a:rPr>
              <a:t>Pluridisciplinaires</a:t>
            </a:r>
            <a:r>
              <a:rPr lang="fr-FR" dirty="0"/>
              <a:t> », qui contiennent des ressources essentielles</a:t>
            </a:r>
          </a:p>
          <a:p>
            <a:pPr lvl="1"/>
            <a:r>
              <a:rPr lang="fr-FR" dirty="0"/>
              <a:t>Les domaines connexes</a:t>
            </a:r>
          </a:p>
          <a:p>
            <a:pPr lvl="1" algn="just"/>
            <a:r>
              <a:rPr lang="fr-FR" dirty="0"/>
              <a:t>Les ressources offertes par d’autres institutions (CNRS etc.), si l’on fait partie d’un laboratoire associé</a:t>
            </a:r>
          </a:p>
          <a:p>
            <a:pPr lvl="1"/>
            <a:endParaRPr lang="fr-FR" dirty="0"/>
          </a:p>
        </p:txBody>
      </p:sp>
    </p:spTree>
    <p:extLst>
      <p:ext uri="{BB962C8B-B14F-4D97-AF65-F5344CB8AC3E}">
        <p14:creationId xmlns:p14="http://schemas.microsoft.com/office/powerpoint/2010/main" val="2473860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009DE1-445D-41F9-AE48-782A2409265B}"/>
              </a:ext>
            </a:extLst>
          </p:cNvPr>
          <p:cNvSpPr>
            <a:spLocks noGrp="1"/>
          </p:cNvSpPr>
          <p:nvPr>
            <p:ph type="title"/>
          </p:nvPr>
        </p:nvSpPr>
        <p:spPr/>
        <p:txBody>
          <a:bodyPr/>
          <a:lstStyle/>
          <a:p>
            <a:r>
              <a:rPr lang="fr-FR" dirty="0"/>
              <a:t>Identifier les principaux types de produits</a:t>
            </a:r>
          </a:p>
        </p:txBody>
      </p:sp>
      <p:sp>
        <p:nvSpPr>
          <p:cNvPr id="4" name="Espace réservé de la date 3">
            <a:extLst>
              <a:ext uri="{FF2B5EF4-FFF2-40B4-BE49-F238E27FC236}">
                <a16:creationId xmlns:a16="http://schemas.microsoft.com/office/drawing/2014/main" id="{64D77BAB-C4F2-4394-9205-593BF0E074B1}"/>
              </a:ext>
            </a:extLst>
          </p:cNvPr>
          <p:cNvSpPr>
            <a:spLocks noGrp="1"/>
          </p:cNvSpPr>
          <p:nvPr>
            <p:ph type="dt" sz="half" idx="2"/>
          </p:nvPr>
        </p:nvSpPr>
        <p:spPr/>
        <p:txBody>
          <a:bodyPr/>
          <a:lstStyle/>
          <a:p>
            <a:r>
              <a:rPr lang="fr-FR"/>
              <a:t>09/03/2023</a:t>
            </a:r>
          </a:p>
        </p:txBody>
      </p:sp>
      <p:sp>
        <p:nvSpPr>
          <p:cNvPr id="5" name="Espace réservé du pied de page 4">
            <a:extLst>
              <a:ext uri="{FF2B5EF4-FFF2-40B4-BE49-F238E27FC236}">
                <a16:creationId xmlns:a16="http://schemas.microsoft.com/office/drawing/2014/main" id="{AB4A9A8D-B151-4C76-9D33-E9A2AEFEF92E}"/>
              </a:ext>
            </a:extLst>
          </p:cNvPr>
          <p:cNvSpPr>
            <a:spLocks noGrp="1"/>
          </p:cNvSpPr>
          <p:nvPr>
            <p:ph type="ftr" sz="quarter" idx="3"/>
          </p:nvPr>
        </p:nvSpPr>
        <p:spPr/>
        <p:txBody>
          <a:bodyPr/>
          <a:lstStyle/>
          <a:p>
            <a:r>
              <a:rPr lang="fr-FR"/>
              <a:t>CM 3 – Mener une recherche documentaire  – Collège Doctoral USMB – Julie Alibert-Stern, Michel Encrenaz</a:t>
            </a:r>
            <a:endParaRPr lang="fr-FR" dirty="0"/>
          </a:p>
        </p:txBody>
      </p:sp>
      <p:sp>
        <p:nvSpPr>
          <p:cNvPr id="6" name="Espace réservé du numéro de diapositive 5">
            <a:extLst>
              <a:ext uri="{FF2B5EF4-FFF2-40B4-BE49-F238E27FC236}">
                <a16:creationId xmlns:a16="http://schemas.microsoft.com/office/drawing/2014/main" id="{EF14353C-B8D0-4EDC-B62B-78BE85FCE5CA}"/>
              </a:ext>
            </a:extLst>
          </p:cNvPr>
          <p:cNvSpPr>
            <a:spLocks noGrp="1"/>
          </p:cNvSpPr>
          <p:nvPr>
            <p:ph type="sldNum" sz="quarter" idx="4"/>
          </p:nvPr>
        </p:nvSpPr>
        <p:spPr/>
        <p:txBody>
          <a:bodyPr/>
          <a:lstStyle/>
          <a:p>
            <a:fld id="{05309C10-E868-4A70-BC60-BD035D1AE2D0}" type="slidenum">
              <a:rPr lang="fr-FR" smtClean="0"/>
              <a:t>11</a:t>
            </a:fld>
            <a:endParaRPr lang="fr-FR"/>
          </a:p>
        </p:txBody>
      </p:sp>
      <p:sp>
        <p:nvSpPr>
          <p:cNvPr id="3" name="Espace réservé du texte 2">
            <a:extLst>
              <a:ext uri="{FF2B5EF4-FFF2-40B4-BE49-F238E27FC236}">
                <a16:creationId xmlns:a16="http://schemas.microsoft.com/office/drawing/2014/main" id="{76A325A9-1614-4B0B-8A8D-0F8D66ACB8A5}"/>
              </a:ext>
            </a:extLst>
          </p:cNvPr>
          <p:cNvSpPr>
            <a:spLocks noGrp="1"/>
          </p:cNvSpPr>
          <p:nvPr>
            <p:ph sz="quarter" idx="12"/>
          </p:nvPr>
        </p:nvSpPr>
        <p:spPr>
          <a:xfrm>
            <a:off x="1775518" y="1700808"/>
            <a:ext cx="9793088" cy="4464496"/>
          </a:xfrm>
        </p:spPr>
        <p:txBody>
          <a:bodyPr>
            <a:normAutofit fontScale="92500" lnSpcReduction="10000"/>
          </a:bodyPr>
          <a:lstStyle/>
          <a:p>
            <a:pPr marL="0" indent="0">
              <a:buNone/>
            </a:pPr>
            <a:r>
              <a:rPr lang="fr-FR" dirty="0"/>
              <a:t>Texte intégral</a:t>
            </a:r>
          </a:p>
          <a:p>
            <a:pPr lvl="1" algn="just"/>
            <a:r>
              <a:rPr lang="fr-FR" dirty="0"/>
              <a:t>Les articles récents sont accessibles sur les produits qui proposent les revues d'un groupe d'éditeurs</a:t>
            </a:r>
          </a:p>
          <a:p>
            <a:pPr lvl="1" algn="just"/>
            <a:r>
              <a:rPr lang="fr-FR" dirty="0"/>
              <a:t>Les articles anciens (on parle alors d'archives) sont souvent accessibles sur des bases spécifiques (</a:t>
            </a:r>
            <a:r>
              <a:rPr lang="fr-FR" dirty="0">
                <a:solidFill>
                  <a:schemeClr val="accent1">
                    <a:lumMod val="75000"/>
                  </a:schemeClr>
                </a:solidFill>
                <a:hlinkClick r:id="rId2">
                  <a:extLst>
                    <a:ext uri="{A12FA001-AC4F-418D-AE19-62706E023703}">
                      <ahyp:hlinkClr xmlns:ahyp="http://schemas.microsoft.com/office/drawing/2018/hyperlinkcolor" val="tx"/>
                    </a:ext>
                  </a:extLst>
                </a:hlinkClick>
              </a:rPr>
              <a:t>Persée</a:t>
            </a:r>
            <a:r>
              <a:rPr lang="fr-FR" dirty="0"/>
              <a:t>, </a:t>
            </a:r>
            <a:r>
              <a:rPr lang="fr-FR" dirty="0">
                <a:solidFill>
                  <a:schemeClr val="accent1">
                    <a:lumMod val="75000"/>
                  </a:schemeClr>
                </a:solidFill>
                <a:hlinkClick r:id="rId3">
                  <a:extLst>
                    <a:ext uri="{A12FA001-AC4F-418D-AE19-62706E023703}">
                      <ahyp:hlinkClr xmlns:ahyp="http://schemas.microsoft.com/office/drawing/2018/hyperlinkcolor" val="tx"/>
                    </a:ext>
                  </a:extLst>
                </a:hlinkClick>
              </a:rPr>
              <a:t>Jstor</a:t>
            </a:r>
            <a:r>
              <a:rPr lang="fr-FR" dirty="0"/>
              <a:t>) </a:t>
            </a:r>
          </a:p>
          <a:p>
            <a:pPr lvl="1"/>
            <a:r>
              <a:rPr lang="fr-FR" dirty="0"/>
              <a:t>les publications d'un même éditeur peuvent donc être accessibles sur plusieurs produits</a:t>
            </a:r>
          </a:p>
          <a:p>
            <a:pPr marL="0" indent="0">
              <a:buNone/>
            </a:pPr>
            <a:r>
              <a:rPr lang="fr-FR" dirty="0"/>
              <a:t>Bibliographies</a:t>
            </a:r>
          </a:p>
          <a:p>
            <a:pPr lvl="1" algn="just"/>
            <a:r>
              <a:rPr lang="fr-FR" dirty="0"/>
              <a:t>Fournissent un tableau exhaustif des publications dans un domaine, sans nécessairement en fournir le texte </a:t>
            </a:r>
          </a:p>
          <a:p>
            <a:pPr lvl="1" algn="just"/>
            <a:r>
              <a:rPr lang="fr-FR" dirty="0"/>
              <a:t>Souvent un lien permet d’accéder au texte intégral (si la BU est abonnée au produit concerné)</a:t>
            </a:r>
          </a:p>
          <a:p>
            <a:pPr lvl="1" algn="just"/>
            <a:r>
              <a:rPr lang="fr-FR" dirty="0"/>
              <a:t>Elles permettent de faire des recherches méthodiques et exhaustives (parfait pour une thèse).</a:t>
            </a:r>
          </a:p>
          <a:p>
            <a:pPr marL="57150" indent="0">
              <a:buNone/>
            </a:pPr>
            <a:r>
              <a:rPr lang="fr-FR" dirty="0"/>
              <a:t>Mixte</a:t>
            </a:r>
          </a:p>
        </p:txBody>
      </p:sp>
    </p:spTree>
    <p:extLst>
      <p:ext uri="{BB962C8B-B14F-4D97-AF65-F5344CB8AC3E}">
        <p14:creationId xmlns:p14="http://schemas.microsoft.com/office/powerpoint/2010/main" val="4029449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D910B6-C889-40DF-84DC-BA1AC5DD6528}"/>
              </a:ext>
            </a:extLst>
          </p:cNvPr>
          <p:cNvSpPr>
            <a:spLocks noGrp="1"/>
          </p:cNvSpPr>
          <p:nvPr>
            <p:ph type="title"/>
          </p:nvPr>
        </p:nvSpPr>
        <p:spPr/>
        <p:txBody>
          <a:bodyPr/>
          <a:lstStyle/>
          <a:p>
            <a:r>
              <a:rPr lang="fr-FR" dirty="0"/>
              <a:t>Les bases bibliographiques</a:t>
            </a:r>
          </a:p>
        </p:txBody>
      </p:sp>
      <p:sp>
        <p:nvSpPr>
          <p:cNvPr id="3" name="Espace réservé de la date 2">
            <a:extLst>
              <a:ext uri="{FF2B5EF4-FFF2-40B4-BE49-F238E27FC236}">
                <a16:creationId xmlns:a16="http://schemas.microsoft.com/office/drawing/2014/main" id="{F24ECA38-C2DA-4036-8181-586BF2366AF8}"/>
              </a:ext>
            </a:extLst>
          </p:cNvPr>
          <p:cNvSpPr>
            <a:spLocks noGrp="1"/>
          </p:cNvSpPr>
          <p:nvPr>
            <p:ph type="dt" sz="half" idx="2"/>
          </p:nvPr>
        </p:nvSpPr>
        <p:spPr/>
        <p:txBody>
          <a:bodyPr/>
          <a:lstStyle/>
          <a:p>
            <a:r>
              <a:rPr lang="fr-FR"/>
              <a:t>09/03/2023</a:t>
            </a:r>
            <a:endParaRPr lang="fr-FR" dirty="0"/>
          </a:p>
        </p:txBody>
      </p:sp>
      <p:sp>
        <p:nvSpPr>
          <p:cNvPr id="4" name="Espace réservé du pied de page 3">
            <a:extLst>
              <a:ext uri="{FF2B5EF4-FFF2-40B4-BE49-F238E27FC236}">
                <a16:creationId xmlns:a16="http://schemas.microsoft.com/office/drawing/2014/main" id="{765E5FEA-FA7C-49CB-8A32-520114F14F52}"/>
              </a:ext>
            </a:extLst>
          </p:cNvPr>
          <p:cNvSpPr>
            <a:spLocks noGrp="1"/>
          </p:cNvSpPr>
          <p:nvPr>
            <p:ph type="ftr" sz="quarter" idx="3"/>
          </p:nvPr>
        </p:nvSpPr>
        <p:spPr/>
        <p:txBody>
          <a:bodyPr/>
          <a:lstStyle/>
          <a:p>
            <a:r>
              <a:rPr lang="fr-FR"/>
              <a:t>CM 3 – Mener une recherche documentaire  – Collège Doctoral USMB – Julie Alibert-Stern, Michel Encrenaz</a:t>
            </a:r>
            <a:endParaRPr lang="fr-FR" dirty="0"/>
          </a:p>
        </p:txBody>
      </p:sp>
      <p:sp>
        <p:nvSpPr>
          <p:cNvPr id="5" name="Espace réservé du numéro de diapositive 4">
            <a:extLst>
              <a:ext uri="{FF2B5EF4-FFF2-40B4-BE49-F238E27FC236}">
                <a16:creationId xmlns:a16="http://schemas.microsoft.com/office/drawing/2014/main" id="{D5AC8D9E-6EC1-4698-A7C4-66463D57524A}"/>
              </a:ext>
            </a:extLst>
          </p:cNvPr>
          <p:cNvSpPr>
            <a:spLocks noGrp="1"/>
          </p:cNvSpPr>
          <p:nvPr>
            <p:ph type="sldNum" sz="quarter" idx="4"/>
          </p:nvPr>
        </p:nvSpPr>
        <p:spPr/>
        <p:txBody>
          <a:bodyPr/>
          <a:lstStyle/>
          <a:p>
            <a:fld id="{51A9A260-C2EE-4362-91EB-19AABFD77694}" type="slidenum">
              <a:rPr lang="fr-FR" smtClean="0"/>
              <a:pPr/>
              <a:t>12</a:t>
            </a:fld>
            <a:endParaRPr lang="fr-FR" dirty="0"/>
          </a:p>
        </p:txBody>
      </p:sp>
      <p:sp>
        <p:nvSpPr>
          <p:cNvPr id="6" name="Espace réservé du contenu 5">
            <a:extLst>
              <a:ext uri="{FF2B5EF4-FFF2-40B4-BE49-F238E27FC236}">
                <a16:creationId xmlns:a16="http://schemas.microsoft.com/office/drawing/2014/main" id="{59CB2157-D2F4-4F49-87ED-26C1F5B4771A}"/>
              </a:ext>
            </a:extLst>
          </p:cNvPr>
          <p:cNvSpPr>
            <a:spLocks noGrp="1"/>
          </p:cNvSpPr>
          <p:nvPr>
            <p:ph sz="quarter" idx="12"/>
          </p:nvPr>
        </p:nvSpPr>
        <p:spPr>
          <a:xfrm>
            <a:off x="1775518" y="1412776"/>
            <a:ext cx="9793088" cy="4593468"/>
          </a:xfrm>
        </p:spPr>
        <p:txBody>
          <a:bodyPr>
            <a:normAutofit fontScale="92500" lnSpcReduction="20000"/>
          </a:bodyPr>
          <a:lstStyle/>
          <a:p>
            <a:pPr marL="0" indent="0" algn="just">
              <a:buNone/>
            </a:pPr>
            <a:r>
              <a:rPr lang="fr-FR" dirty="0"/>
              <a:t>Il en existe dans la plupart des disciplines, mais nos universités ne peuvent s’abonner à toutes. Le CNRS fournit des accès à certains produits (pour les labos associés). </a:t>
            </a:r>
          </a:p>
          <a:p>
            <a:r>
              <a:rPr lang="fr-FR" dirty="0"/>
              <a:t>Chimie: Chemical Abstracts - </a:t>
            </a:r>
            <a:r>
              <a:rPr lang="fr-FR" dirty="0" err="1"/>
              <a:t>Scifinder</a:t>
            </a:r>
            <a:r>
              <a:rPr lang="fr-FR" dirty="0"/>
              <a:t>-n (UGA) </a:t>
            </a:r>
          </a:p>
          <a:p>
            <a:r>
              <a:rPr lang="fr-FR" dirty="0"/>
              <a:t>Economie: </a:t>
            </a:r>
            <a:r>
              <a:rPr lang="fr-FR" dirty="0" err="1"/>
              <a:t>Econlit</a:t>
            </a:r>
            <a:r>
              <a:rPr lang="fr-FR" dirty="0"/>
              <a:t> (UGA, USMB) </a:t>
            </a:r>
          </a:p>
          <a:p>
            <a:r>
              <a:rPr lang="fr-FR" dirty="0"/>
              <a:t>Education: </a:t>
            </a:r>
            <a:r>
              <a:rPr lang="fr-FR" dirty="0" err="1">
                <a:hlinkClick r:id="rId2"/>
              </a:rPr>
              <a:t>Eric</a:t>
            </a:r>
            <a:r>
              <a:rPr lang="fr-FR" dirty="0"/>
              <a:t> (gratuit, sur le web)</a:t>
            </a:r>
          </a:p>
          <a:p>
            <a:r>
              <a:rPr lang="fr-FR" dirty="0"/>
              <a:t>Littératures: Modern </a:t>
            </a:r>
            <a:r>
              <a:rPr lang="fr-FR" dirty="0" err="1"/>
              <a:t>Languages</a:t>
            </a:r>
            <a:r>
              <a:rPr lang="fr-FR" dirty="0"/>
              <a:t> Association International </a:t>
            </a:r>
            <a:r>
              <a:rPr lang="fr-FR" dirty="0" err="1"/>
              <a:t>Bibliography</a:t>
            </a:r>
            <a:r>
              <a:rPr lang="fr-FR" dirty="0"/>
              <a:t> - MLAIB (UGA) </a:t>
            </a:r>
          </a:p>
          <a:p>
            <a:r>
              <a:rPr lang="fr-FR" dirty="0"/>
              <a:t>Maths: </a:t>
            </a:r>
            <a:r>
              <a:rPr lang="fr-FR" dirty="0" err="1"/>
              <a:t>MathSciNet</a:t>
            </a:r>
            <a:r>
              <a:rPr lang="fr-FR" dirty="0"/>
              <a:t> (USMB) </a:t>
            </a:r>
          </a:p>
          <a:p>
            <a:r>
              <a:rPr lang="fr-FR" dirty="0"/>
              <a:t>Médecine: </a:t>
            </a:r>
            <a:r>
              <a:rPr lang="fr-FR" dirty="0" err="1">
                <a:hlinkClick r:id="rId3"/>
              </a:rPr>
              <a:t>Pubmed</a:t>
            </a:r>
            <a:r>
              <a:rPr lang="fr-FR" dirty="0"/>
              <a:t> (en partie gratuit, sur le web)</a:t>
            </a:r>
          </a:p>
          <a:p>
            <a:r>
              <a:rPr lang="fr-FR" dirty="0"/>
              <a:t>Physique: </a:t>
            </a:r>
            <a:r>
              <a:rPr lang="fr-FR" dirty="0" err="1"/>
              <a:t>Inspec</a:t>
            </a:r>
            <a:r>
              <a:rPr lang="fr-FR" dirty="0"/>
              <a:t> (UGA) </a:t>
            </a:r>
          </a:p>
          <a:p>
            <a:r>
              <a:rPr lang="fr-FR" dirty="0"/>
              <a:t>Psychologie: </a:t>
            </a:r>
            <a:r>
              <a:rPr lang="fr-FR" dirty="0" err="1"/>
              <a:t>PsycInfo</a:t>
            </a:r>
            <a:r>
              <a:rPr lang="fr-FR" dirty="0"/>
              <a:t> (UGA, USMB) </a:t>
            </a:r>
          </a:p>
          <a:p>
            <a:pPr marL="0" indent="0">
              <a:buNone/>
            </a:pPr>
            <a:endParaRPr lang="fr-FR" dirty="0"/>
          </a:p>
          <a:p>
            <a:r>
              <a:rPr lang="fr-FR" dirty="0"/>
              <a:t>Sciences: WOS (UGA) pour les domaines scientifiques, techniques et médicaux. Propose plusieurs indicateurs bibliométriques (impact factor, index H)</a:t>
            </a:r>
          </a:p>
          <a:p>
            <a:endParaRPr lang="fr-FR" dirty="0"/>
          </a:p>
        </p:txBody>
      </p:sp>
    </p:spTree>
    <p:extLst>
      <p:ext uri="{BB962C8B-B14F-4D97-AF65-F5344CB8AC3E}">
        <p14:creationId xmlns:p14="http://schemas.microsoft.com/office/powerpoint/2010/main" val="217250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4E5894-2C62-46B7-B441-45D79CCE25D7}"/>
              </a:ext>
            </a:extLst>
          </p:cNvPr>
          <p:cNvSpPr>
            <a:spLocks noGrp="1"/>
          </p:cNvSpPr>
          <p:nvPr>
            <p:ph type="title"/>
          </p:nvPr>
        </p:nvSpPr>
        <p:spPr/>
        <p:txBody>
          <a:bodyPr>
            <a:normAutofit fontScale="90000"/>
          </a:bodyPr>
          <a:lstStyle/>
          <a:p>
            <a:r>
              <a:rPr lang="fr-FR" dirty="0"/>
              <a:t>Identifier la bibliographie liée à un sujet de recherche </a:t>
            </a:r>
          </a:p>
        </p:txBody>
      </p:sp>
      <p:sp>
        <p:nvSpPr>
          <p:cNvPr id="3" name="Espace réservé de la date 2">
            <a:extLst>
              <a:ext uri="{FF2B5EF4-FFF2-40B4-BE49-F238E27FC236}">
                <a16:creationId xmlns:a16="http://schemas.microsoft.com/office/drawing/2014/main" id="{7B63B54A-817E-4A3C-9CE7-48A59EDD6BB9}"/>
              </a:ext>
            </a:extLst>
          </p:cNvPr>
          <p:cNvSpPr>
            <a:spLocks noGrp="1"/>
          </p:cNvSpPr>
          <p:nvPr>
            <p:ph type="dt" sz="half" idx="2"/>
          </p:nvPr>
        </p:nvSpPr>
        <p:spPr/>
        <p:txBody>
          <a:bodyPr/>
          <a:lstStyle/>
          <a:p>
            <a:r>
              <a:rPr lang="fr-FR"/>
              <a:t>09/03/2023</a:t>
            </a:r>
            <a:endParaRPr lang="fr-FR" dirty="0"/>
          </a:p>
        </p:txBody>
      </p:sp>
      <p:sp>
        <p:nvSpPr>
          <p:cNvPr id="4" name="Espace réservé du pied de page 3">
            <a:extLst>
              <a:ext uri="{FF2B5EF4-FFF2-40B4-BE49-F238E27FC236}">
                <a16:creationId xmlns:a16="http://schemas.microsoft.com/office/drawing/2014/main" id="{564E017A-F02C-4799-9F3C-F63394B608F9}"/>
              </a:ext>
            </a:extLst>
          </p:cNvPr>
          <p:cNvSpPr>
            <a:spLocks noGrp="1"/>
          </p:cNvSpPr>
          <p:nvPr>
            <p:ph type="ftr" sz="quarter" idx="3"/>
          </p:nvPr>
        </p:nvSpPr>
        <p:spPr/>
        <p:txBody>
          <a:bodyPr/>
          <a:lstStyle/>
          <a:p>
            <a:r>
              <a:rPr lang="fr-FR"/>
              <a:t>CM 3 – Mener une recherche documentaire  – Collège Doctoral USMB – Julie Alibert-Stern, Michel Encrenaz</a:t>
            </a:r>
            <a:endParaRPr lang="fr-FR" dirty="0"/>
          </a:p>
        </p:txBody>
      </p:sp>
      <p:sp>
        <p:nvSpPr>
          <p:cNvPr id="5" name="Espace réservé du numéro de diapositive 4">
            <a:extLst>
              <a:ext uri="{FF2B5EF4-FFF2-40B4-BE49-F238E27FC236}">
                <a16:creationId xmlns:a16="http://schemas.microsoft.com/office/drawing/2014/main" id="{E61EB6C7-F1F7-4D56-AD6E-8EAF4601105D}"/>
              </a:ext>
            </a:extLst>
          </p:cNvPr>
          <p:cNvSpPr>
            <a:spLocks noGrp="1"/>
          </p:cNvSpPr>
          <p:nvPr>
            <p:ph type="sldNum" sz="quarter" idx="4"/>
          </p:nvPr>
        </p:nvSpPr>
        <p:spPr/>
        <p:txBody>
          <a:bodyPr/>
          <a:lstStyle/>
          <a:p>
            <a:fld id="{51A9A260-C2EE-4362-91EB-19AABFD77694}" type="slidenum">
              <a:rPr lang="fr-FR" smtClean="0"/>
              <a:pPr/>
              <a:t>13</a:t>
            </a:fld>
            <a:endParaRPr lang="fr-FR" dirty="0"/>
          </a:p>
        </p:txBody>
      </p:sp>
      <p:sp>
        <p:nvSpPr>
          <p:cNvPr id="6" name="Espace réservé du contenu 5">
            <a:extLst>
              <a:ext uri="{FF2B5EF4-FFF2-40B4-BE49-F238E27FC236}">
                <a16:creationId xmlns:a16="http://schemas.microsoft.com/office/drawing/2014/main" id="{6ADC8CB8-33AB-42C9-82B0-2EF0D0662DBC}"/>
              </a:ext>
            </a:extLst>
          </p:cNvPr>
          <p:cNvSpPr>
            <a:spLocks noGrp="1"/>
          </p:cNvSpPr>
          <p:nvPr>
            <p:ph sz="quarter" idx="12"/>
          </p:nvPr>
        </p:nvSpPr>
        <p:spPr>
          <a:xfrm>
            <a:off x="1775518" y="1340768"/>
            <a:ext cx="9793088" cy="4665476"/>
          </a:xfrm>
        </p:spPr>
        <p:txBody>
          <a:bodyPr>
            <a:normAutofit lnSpcReduction="10000"/>
          </a:bodyPr>
          <a:lstStyle/>
          <a:p>
            <a:pPr marL="0" indent="0">
              <a:buNone/>
            </a:pPr>
            <a:r>
              <a:rPr lang="fr-FR" dirty="0"/>
              <a:t>C’est un processus itératif…</a:t>
            </a:r>
          </a:p>
          <a:p>
            <a:pPr marL="0" indent="0">
              <a:buNone/>
            </a:pPr>
            <a:r>
              <a:rPr lang="fr-FR" dirty="0"/>
              <a:t>1 - Pour commencer de manière très empirique </a:t>
            </a:r>
          </a:p>
          <a:p>
            <a:pPr lvl="1"/>
            <a:r>
              <a:rPr lang="fr-FR" dirty="0"/>
              <a:t>Explorer les bibliographies des publications les plus pertinentes, et que l’on connait déjà. </a:t>
            </a:r>
          </a:p>
          <a:p>
            <a:pPr lvl="1"/>
            <a:r>
              <a:rPr lang="fr-FR" dirty="0"/>
              <a:t>Identifier des mots clefs et les bons auteurs. </a:t>
            </a:r>
          </a:p>
          <a:p>
            <a:pPr marL="0" indent="0">
              <a:buNone/>
            </a:pPr>
            <a:r>
              <a:rPr lang="fr-FR" dirty="0"/>
              <a:t>2 - Pour être plus systématique </a:t>
            </a:r>
          </a:p>
          <a:p>
            <a:pPr lvl="1" algn="just"/>
            <a:r>
              <a:rPr lang="fr-FR" dirty="0"/>
              <a:t>Chercher par auteur, sujet ou mots du titre (par essais et erreurs, sur une ressource bibliographique de préférence)</a:t>
            </a:r>
          </a:p>
          <a:p>
            <a:pPr lvl="1"/>
            <a:r>
              <a:rPr lang="fr-FR" dirty="0"/>
              <a:t>Explorer les références citées par les meilleures publications (suite de 1)</a:t>
            </a:r>
            <a:endParaRPr lang="fr-FR" dirty="0">
              <a:solidFill>
                <a:srgbClr val="FF0000"/>
              </a:solidFill>
            </a:endParaRPr>
          </a:p>
          <a:p>
            <a:pPr lvl="1"/>
            <a:r>
              <a:rPr lang="fr-FR" dirty="0"/>
              <a:t>Utiliser les références citantes (disponibles sur certains produits – diapos suivantes)</a:t>
            </a:r>
            <a:endParaRPr lang="fr-FR" dirty="0">
              <a:solidFill>
                <a:srgbClr val="FF0000"/>
              </a:solidFill>
            </a:endParaRPr>
          </a:p>
          <a:p>
            <a:pPr marL="0" indent="0">
              <a:buNone/>
            </a:pPr>
            <a:r>
              <a:rPr lang="fr-FR" dirty="0"/>
              <a:t>3 - Pour actualiser</a:t>
            </a:r>
          </a:p>
          <a:p>
            <a:pPr lvl="1" algn="just"/>
            <a:r>
              <a:rPr lang="fr-FR" dirty="0"/>
              <a:t>Pour suivre l’actualité et identifier les publications les plus récentes, mettre au point quelques « alertes », soit des requêtes mémorisées sur un produit</a:t>
            </a:r>
          </a:p>
        </p:txBody>
      </p:sp>
    </p:spTree>
    <p:extLst>
      <p:ext uri="{BB962C8B-B14F-4D97-AF65-F5344CB8AC3E}">
        <p14:creationId xmlns:p14="http://schemas.microsoft.com/office/powerpoint/2010/main" val="511858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Références citées / références citantes</a:t>
            </a:r>
          </a:p>
        </p:txBody>
      </p:sp>
      <p:sp>
        <p:nvSpPr>
          <p:cNvPr id="3" name="Espace réservé de la date 2"/>
          <p:cNvSpPr>
            <a:spLocks noGrp="1"/>
          </p:cNvSpPr>
          <p:nvPr>
            <p:ph type="dt" sz="half" idx="2"/>
          </p:nvPr>
        </p:nvSpPr>
        <p:spPr/>
        <p:txBody>
          <a:bodyPr/>
          <a:lstStyle/>
          <a:p>
            <a:r>
              <a:rPr lang="fr-FR"/>
              <a:t>09/03/2023</a:t>
            </a:r>
            <a:endParaRPr lang="fr-FR" dirty="0"/>
          </a:p>
        </p:txBody>
      </p:sp>
      <p:sp>
        <p:nvSpPr>
          <p:cNvPr id="4" name="Espace réservé du pied de page 3"/>
          <p:cNvSpPr>
            <a:spLocks noGrp="1"/>
          </p:cNvSpPr>
          <p:nvPr>
            <p:ph type="ftr" sz="quarter" idx="3"/>
          </p:nvPr>
        </p:nvSpPr>
        <p:spPr/>
        <p:txBody>
          <a:bodyPr/>
          <a:lstStyle/>
          <a:p>
            <a:r>
              <a:rPr lang="fr-FR"/>
              <a:t>CM 3 – Mener une recherche documentaire  – Collège Doctoral USMB – Julie Alibert-Stern, Michel Encrenaz</a:t>
            </a:r>
            <a:endParaRPr lang="fr-FR" dirty="0"/>
          </a:p>
        </p:txBody>
      </p:sp>
      <p:sp>
        <p:nvSpPr>
          <p:cNvPr id="5" name="Espace réservé du numéro de diapositive 4"/>
          <p:cNvSpPr>
            <a:spLocks noGrp="1"/>
          </p:cNvSpPr>
          <p:nvPr>
            <p:ph type="sldNum" sz="quarter" idx="4"/>
          </p:nvPr>
        </p:nvSpPr>
        <p:spPr/>
        <p:txBody>
          <a:bodyPr/>
          <a:lstStyle/>
          <a:p>
            <a:fld id="{51A9A260-C2EE-4362-91EB-19AABFD77694}" type="slidenum">
              <a:rPr lang="fr-FR" smtClean="0"/>
              <a:pPr/>
              <a:t>14</a:t>
            </a:fld>
            <a:endParaRPr lang="fr-FR" dirty="0"/>
          </a:p>
        </p:txBody>
      </p:sp>
      <p:sp>
        <p:nvSpPr>
          <p:cNvPr id="6" name="Espace réservé du contenu 5"/>
          <p:cNvSpPr>
            <a:spLocks noGrp="1"/>
          </p:cNvSpPr>
          <p:nvPr>
            <p:ph sz="quarter" idx="12"/>
          </p:nvPr>
        </p:nvSpPr>
        <p:spPr/>
        <p:txBody>
          <a:bodyPr/>
          <a:lstStyle/>
          <a:p>
            <a:pPr marL="57150" indent="0">
              <a:buNone/>
            </a:pPr>
            <a:r>
              <a:rPr lang="fr-FR" dirty="0"/>
              <a:t>Les références </a:t>
            </a:r>
            <a:r>
              <a:rPr lang="fr-FR" dirty="0">
                <a:solidFill>
                  <a:srgbClr val="FF0000"/>
                </a:solidFill>
              </a:rPr>
              <a:t>citées</a:t>
            </a:r>
            <a:r>
              <a:rPr lang="fr-FR" dirty="0"/>
              <a:t> </a:t>
            </a:r>
          </a:p>
          <a:p>
            <a:pPr lvl="1"/>
            <a:r>
              <a:rPr lang="fr-FR" dirty="0"/>
              <a:t>Sont </a:t>
            </a:r>
            <a:r>
              <a:rPr lang="fr-FR" dirty="0">
                <a:solidFill>
                  <a:srgbClr val="FF0000"/>
                </a:solidFill>
              </a:rPr>
              <a:t>+ anciennes </a:t>
            </a:r>
            <a:r>
              <a:rPr lang="fr-FR" sz="2000" dirty="0"/>
              <a:t>que la référence de départ</a:t>
            </a:r>
          </a:p>
          <a:p>
            <a:pPr lvl="1"/>
            <a:r>
              <a:rPr lang="fr-FR" sz="2000" dirty="0"/>
              <a:t>Permettent d’identifier les publications les plus pertinentes (articles fondateurs, livres de référence)</a:t>
            </a:r>
          </a:p>
          <a:p>
            <a:pPr marL="57150" indent="0">
              <a:buNone/>
            </a:pPr>
            <a:r>
              <a:rPr lang="fr-FR" dirty="0"/>
              <a:t>Les références </a:t>
            </a:r>
            <a:r>
              <a:rPr lang="fr-FR" dirty="0">
                <a:solidFill>
                  <a:srgbClr val="FF0000"/>
                </a:solidFill>
              </a:rPr>
              <a:t>citantes</a:t>
            </a:r>
            <a:r>
              <a:rPr lang="fr-FR" dirty="0"/>
              <a:t> </a:t>
            </a:r>
          </a:p>
          <a:p>
            <a:pPr marL="800100" lvl="1"/>
            <a:r>
              <a:rPr lang="fr-FR" dirty="0"/>
              <a:t>Sont disponibles sur certains produits (diapo suivante) </a:t>
            </a:r>
          </a:p>
          <a:p>
            <a:pPr marL="800100" lvl="1"/>
            <a:r>
              <a:rPr lang="fr-FR" dirty="0"/>
              <a:t>Sont</a:t>
            </a:r>
            <a:r>
              <a:rPr lang="fr-FR" dirty="0">
                <a:solidFill>
                  <a:srgbClr val="FF0000"/>
                </a:solidFill>
              </a:rPr>
              <a:t> + récentes</a:t>
            </a:r>
            <a:r>
              <a:rPr lang="fr-FR" dirty="0"/>
              <a:t> que la référence de départ (c’est leur grand avantage)</a:t>
            </a:r>
          </a:p>
          <a:p>
            <a:pPr marL="800100" lvl="1"/>
            <a:r>
              <a:rPr lang="fr-FR" dirty="0"/>
              <a:t>Permettent d’identifier quels chercheurs ou quelles institutions travaillent sur un sujet</a:t>
            </a:r>
          </a:p>
          <a:p>
            <a:pPr marL="114300" indent="0">
              <a:buNone/>
            </a:pPr>
            <a:r>
              <a:rPr lang="fr-FR" dirty="0"/>
              <a:t>En combinant les 2 il est possible de trouver qui travaille sur un sujet (trouver une publication qui fait référence puis trouver qui la cite).  </a:t>
            </a:r>
          </a:p>
          <a:p>
            <a:pPr marL="800100" lvl="1"/>
            <a:endParaRPr lang="fr-FR" dirty="0">
              <a:solidFill>
                <a:srgbClr val="FF0000"/>
              </a:solidFill>
            </a:endParaRPr>
          </a:p>
          <a:p>
            <a:endParaRPr lang="fr-FR" dirty="0"/>
          </a:p>
        </p:txBody>
      </p:sp>
    </p:spTree>
    <p:extLst>
      <p:ext uri="{BB962C8B-B14F-4D97-AF65-F5344CB8AC3E}">
        <p14:creationId xmlns:p14="http://schemas.microsoft.com/office/powerpoint/2010/main" val="533672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D0C3A1-9A6D-47D5-B772-BB3418A7B24E}"/>
              </a:ext>
            </a:extLst>
          </p:cNvPr>
          <p:cNvSpPr>
            <a:spLocks noGrp="1"/>
          </p:cNvSpPr>
          <p:nvPr>
            <p:ph type="title"/>
          </p:nvPr>
        </p:nvSpPr>
        <p:spPr/>
        <p:txBody>
          <a:bodyPr/>
          <a:lstStyle/>
          <a:p>
            <a:r>
              <a:rPr lang="fr-FR" dirty="0"/>
              <a:t>Références citantes</a:t>
            </a:r>
          </a:p>
        </p:txBody>
      </p:sp>
      <p:sp>
        <p:nvSpPr>
          <p:cNvPr id="3" name="Espace réservé de la date 2">
            <a:extLst>
              <a:ext uri="{FF2B5EF4-FFF2-40B4-BE49-F238E27FC236}">
                <a16:creationId xmlns:a16="http://schemas.microsoft.com/office/drawing/2014/main" id="{6C193527-9E54-4C26-9FC8-F42EF9D48036}"/>
              </a:ext>
            </a:extLst>
          </p:cNvPr>
          <p:cNvSpPr>
            <a:spLocks noGrp="1"/>
          </p:cNvSpPr>
          <p:nvPr>
            <p:ph type="dt" sz="half" idx="2"/>
          </p:nvPr>
        </p:nvSpPr>
        <p:spPr/>
        <p:txBody>
          <a:bodyPr/>
          <a:lstStyle/>
          <a:p>
            <a:r>
              <a:rPr lang="fr-FR"/>
              <a:t>09/03/2023</a:t>
            </a:r>
            <a:endParaRPr lang="fr-FR" dirty="0"/>
          </a:p>
        </p:txBody>
      </p:sp>
      <p:sp>
        <p:nvSpPr>
          <p:cNvPr id="4" name="Espace réservé du pied de page 3">
            <a:extLst>
              <a:ext uri="{FF2B5EF4-FFF2-40B4-BE49-F238E27FC236}">
                <a16:creationId xmlns:a16="http://schemas.microsoft.com/office/drawing/2014/main" id="{5A22E38E-8723-47D3-8619-7115FAEF195D}"/>
              </a:ext>
            </a:extLst>
          </p:cNvPr>
          <p:cNvSpPr>
            <a:spLocks noGrp="1"/>
          </p:cNvSpPr>
          <p:nvPr>
            <p:ph type="ftr" sz="quarter" idx="3"/>
          </p:nvPr>
        </p:nvSpPr>
        <p:spPr/>
        <p:txBody>
          <a:bodyPr/>
          <a:lstStyle/>
          <a:p>
            <a:r>
              <a:rPr lang="fr-FR"/>
              <a:t>CM 3 – Mener une recherche documentaire  – Collège Doctoral USMB – Julie Alibert-Stern, Michel Encrenaz</a:t>
            </a:r>
            <a:endParaRPr lang="fr-FR" dirty="0"/>
          </a:p>
        </p:txBody>
      </p:sp>
      <p:sp>
        <p:nvSpPr>
          <p:cNvPr id="5" name="Espace réservé du numéro de diapositive 4">
            <a:extLst>
              <a:ext uri="{FF2B5EF4-FFF2-40B4-BE49-F238E27FC236}">
                <a16:creationId xmlns:a16="http://schemas.microsoft.com/office/drawing/2014/main" id="{E8E4FFEA-7E06-47F2-99E3-8F40BD75F6DB}"/>
              </a:ext>
            </a:extLst>
          </p:cNvPr>
          <p:cNvSpPr>
            <a:spLocks noGrp="1"/>
          </p:cNvSpPr>
          <p:nvPr>
            <p:ph type="sldNum" sz="quarter" idx="4"/>
          </p:nvPr>
        </p:nvSpPr>
        <p:spPr/>
        <p:txBody>
          <a:bodyPr/>
          <a:lstStyle/>
          <a:p>
            <a:fld id="{51A9A260-C2EE-4362-91EB-19AABFD77694}" type="slidenum">
              <a:rPr lang="fr-FR" smtClean="0"/>
              <a:pPr/>
              <a:t>15</a:t>
            </a:fld>
            <a:endParaRPr lang="fr-FR" dirty="0"/>
          </a:p>
        </p:txBody>
      </p:sp>
      <p:sp>
        <p:nvSpPr>
          <p:cNvPr id="6" name="Espace réservé du contenu 5">
            <a:extLst>
              <a:ext uri="{FF2B5EF4-FFF2-40B4-BE49-F238E27FC236}">
                <a16:creationId xmlns:a16="http://schemas.microsoft.com/office/drawing/2014/main" id="{DC4489A2-35B7-4243-8C97-86901A659AEF}"/>
              </a:ext>
            </a:extLst>
          </p:cNvPr>
          <p:cNvSpPr>
            <a:spLocks noGrp="1"/>
          </p:cNvSpPr>
          <p:nvPr>
            <p:ph sz="quarter" idx="12"/>
          </p:nvPr>
        </p:nvSpPr>
        <p:spPr/>
        <p:txBody>
          <a:bodyPr>
            <a:normAutofit/>
          </a:bodyPr>
          <a:lstStyle/>
          <a:p>
            <a:pPr marL="0" indent="0">
              <a:buNone/>
            </a:pPr>
            <a:r>
              <a:rPr lang="fr-FR" dirty="0"/>
              <a:t>Elles sont souvent disponibles dans les bibliographies, par exemple</a:t>
            </a:r>
          </a:p>
          <a:p>
            <a:r>
              <a:rPr lang="fr-FR" dirty="0" err="1"/>
              <a:t>MathSciNet</a:t>
            </a:r>
            <a:r>
              <a:rPr lang="fr-FR" dirty="0"/>
              <a:t> (USMB)</a:t>
            </a:r>
          </a:p>
          <a:p>
            <a:r>
              <a:rPr lang="fr-FR" dirty="0" err="1"/>
              <a:t>PsycInfo</a:t>
            </a:r>
            <a:r>
              <a:rPr lang="fr-FR" dirty="0"/>
              <a:t> (UGA, USMB)</a:t>
            </a:r>
          </a:p>
          <a:p>
            <a:r>
              <a:rPr lang="fr-FR" dirty="0"/>
              <a:t>WOS (UGA)</a:t>
            </a:r>
          </a:p>
          <a:p>
            <a:pPr marL="0" indent="0">
              <a:buNone/>
            </a:pPr>
            <a:endParaRPr lang="fr-FR" dirty="0"/>
          </a:p>
          <a:p>
            <a:pPr marL="0" indent="0">
              <a:buNone/>
            </a:pPr>
            <a:r>
              <a:rPr lang="fr-FR" dirty="0"/>
              <a:t>…dans les produits d’éditeurs les plus performants</a:t>
            </a:r>
          </a:p>
          <a:p>
            <a:r>
              <a:rPr lang="fr-FR" dirty="0"/>
              <a:t>Science Direct: voir « </a:t>
            </a:r>
            <a:r>
              <a:rPr lang="fr-FR" dirty="0" err="1"/>
              <a:t>Cited</a:t>
            </a:r>
            <a:r>
              <a:rPr lang="fr-FR" dirty="0"/>
              <a:t> By » au niveau du résumé. Liens avec </a:t>
            </a:r>
            <a:r>
              <a:rPr lang="fr-FR" dirty="0" err="1"/>
              <a:t>Scopus</a:t>
            </a:r>
            <a:endParaRPr lang="fr-FR" dirty="0"/>
          </a:p>
          <a:p>
            <a:r>
              <a:rPr lang="fr-FR" dirty="0"/>
              <a:t>Springer: voir « </a:t>
            </a:r>
            <a:r>
              <a:rPr lang="fr-FR" dirty="0" err="1"/>
              <a:t>metrics</a:t>
            </a:r>
            <a:r>
              <a:rPr lang="fr-FR" dirty="0"/>
              <a:t> » au niveau du résumé. Liens avec WOS</a:t>
            </a:r>
          </a:p>
          <a:p>
            <a:pPr marL="0" indent="0">
              <a:buNone/>
            </a:pPr>
            <a:endParaRPr lang="fr-FR" dirty="0"/>
          </a:p>
          <a:p>
            <a:pPr marL="0" indent="0">
              <a:buNone/>
            </a:pPr>
            <a:r>
              <a:rPr lang="fr-FR" dirty="0"/>
              <a:t>…et dans Google Scholar (parfois très efficace, d’autres fois très peu)</a:t>
            </a:r>
          </a:p>
        </p:txBody>
      </p:sp>
    </p:spTree>
    <p:extLst>
      <p:ext uri="{BB962C8B-B14F-4D97-AF65-F5344CB8AC3E}">
        <p14:creationId xmlns:p14="http://schemas.microsoft.com/office/powerpoint/2010/main" val="1571091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E12B057-EB40-4907-B361-F71309E82F33}"/>
              </a:ext>
            </a:extLst>
          </p:cNvPr>
          <p:cNvSpPr>
            <a:spLocks noGrp="1"/>
          </p:cNvSpPr>
          <p:nvPr>
            <p:ph type="dt" sz="half" idx="2"/>
          </p:nvPr>
        </p:nvSpPr>
        <p:spPr/>
        <p:txBody>
          <a:bodyPr/>
          <a:lstStyle/>
          <a:p>
            <a:r>
              <a:rPr lang="fr-FR"/>
              <a:t>09/03/2023</a:t>
            </a:r>
            <a:endParaRPr lang="fr-FR" dirty="0"/>
          </a:p>
        </p:txBody>
      </p:sp>
      <p:sp>
        <p:nvSpPr>
          <p:cNvPr id="3" name="Espace réservé du pied de page 2">
            <a:extLst>
              <a:ext uri="{FF2B5EF4-FFF2-40B4-BE49-F238E27FC236}">
                <a16:creationId xmlns:a16="http://schemas.microsoft.com/office/drawing/2014/main" id="{E0DCE118-6C00-4034-BA98-4C21209728BE}"/>
              </a:ext>
            </a:extLst>
          </p:cNvPr>
          <p:cNvSpPr>
            <a:spLocks noGrp="1"/>
          </p:cNvSpPr>
          <p:nvPr>
            <p:ph type="ftr" sz="quarter" idx="3"/>
          </p:nvPr>
        </p:nvSpPr>
        <p:spPr/>
        <p:txBody>
          <a:bodyPr/>
          <a:lstStyle/>
          <a:p>
            <a:r>
              <a:rPr lang="fr-FR"/>
              <a:t>CM 3 – Mener une recherche documentaire  – Collège Doctoral USMB – Julie Alibert-Stern, Michel Encrenaz</a:t>
            </a:r>
            <a:endParaRPr lang="fr-FR" dirty="0"/>
          </a:p>
        </p:txBody>
      </p:sp>
      <p:sp>
        <p:nvSpPr>
          <p:cNvPr id="4" name="Espace réservé du numéro de diapositive 3">
            <a:extLst>
              <a:ext uri="{FF2B5EF4-FFF2-40B4-BE49-F238E27FC236}">
                <a16:creationId xmlns:a16="http://schemas.microsoft.com/office/drawing/2014/main" id="{16F66E57-2AC0-49FD-8E7D-F31659CE79A4}"/>
              </a:ext>
            </a:extLst>
          </p:cNvPr>
          <p:cNvSpPr>
            <a:spLocks noGrp="1"/>
          </p:cNvSpPr>
          <p:nvPr>
            <p:ph type="sldNum" sz="quarter" idx="4"/>
          </p:nvPr>
        </p:nvSpPr>
        <p:spPr/>
        <p:txBody>
          <a:bodyPr/>
          <a:lstStyle/>
          <a:p>
            <a:fld id="{51A9A260-C2EE-4362-91EB-19AABFD77694}" type="slidenum">
              <a:rPr lang="fr-FR" smtClean="0"/>
              <a:pPr/>
              <a:t>16</a:t>
            </a:fld>
            <a:endParaRPr lang="fr-FR" dirty="0"/>
          </a:p>
        </p:txBody>
      </p:sp>
      <p:sp>
        <p:nvSpPr>
          <p:cNvPr id="5" name="Titre 4">
            <a:extLst>
              <a:ext uri="{FF2B5EF4-FFF2-40B4-BE49-F238E27FC236}">
                <a16:creationId xmlns:a16="http://schemas.microsoft.com/office/drawing/2014/main" id="{274E4F25-D901-4BE5-8EB7-E39C752FD3B4}"/>
              </a:ext>
            </a:extLst>
          </p:cNvPr>
          <p:cNvSpPr>
            <a:spLocks noGrp="1"/>
          </p:cNvSpPr>
          <p:nvPr>
            <p:ph type="title"/>
          </p:nvPr>
        </p:nvSpPr>
        <p:spPr>
          <a:xfrm>
            <a:off x="4113999" y="3048984"/>
            <a:ext cx="7454610" cy="1516047"/>
          </a:xfrm>
        </p:spPr>
        <p:txBody>
          <a:bodyPr/>
          <a:lstStyle/>
          <a:p>
            <a:r>
              <a:rPr lang="fr-FR" dirty="0"/>
              <a:t>Les livres numériques</a:t>
            </a:r>
          </a:p>
        </p:txBody>
      </p:sp>
      <p:sp>
        <p:nvSpPr>
          <p:cNvPr id="6" name="Sous-titre 5">
            <a:extLst>
              <a:ext uri="{FF2B5EF4-FFF2-40B4-BE49-F238E27FC236}">
                <a16:creationId xmlns:a16="http://schemas.microsoft.com/office/drawing/2014/main" id="{3CD57BFF-58BA-482F-A3B0-F152F488951D}"/>
              </a:ext>
            </a:extLst>
          </p:cNvPr>
          <p:cNvSpPr>
            <a:spLocks noGrp="1"/>
          </p:cNvSpPr>
          <p:nvPr>
            <p:ph type="subTitle" idx="1"/>
          </p:nvPr>
        </p:nvSpPr>
        <p:spPr/>
        <p:txBody>
          <a:bodyPr/>
          <a:lstStyle/>
          <a:p>
            <a:pPr algn="just"/>
            <a:r>
              <a:rPr lang="fr-FR" dirty="0"/>
              <a:t>L’offre augmente rapidement. Suivant les cas, ces livres sont accessibles par le catalogue de la BU ou par une recherche sur le web.  </a:t>
            </a:r>
          </a:p>
        </p:txBody>
      </p:sp>
    </p:spTree>
    <p:extLst>
      <p:ext uri="{BB962C8B-B14F-4D97-AF65-F5344CB8AC3E}">
        <p14:creationId xmlns:p14="http://schemas.microsoft.com/office/powerpoint/2010/main" val="3729902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BF5A59-D181-42C0-8ADF-B19C52B88FB0}"/>
              </a:ext>
            </a:extLst>
          </p:cNvPr>
          <p:cNvSpPr>
            <a:spLocks noGrp="1"/>
          </p:cNvSpPr>
          <p:nvPr>
            <p:ph type="title"/>
          </p:nvPr>
        </p:nvSpPr>
        <p:spPr/>
        <p:txBody>
          <a:bodyPr>
            <a:noAutofit/>
          </a:bodyPr>
          <a:lstStyle/>
          <a:p>
            <a:pPr marR="0" rtl="0"/>
            <a:r>
              <a:rPr lang="fr-FR" sz="4400" dirty="0">
                <a:solidFill>
                  <a:srgbClr val="FF0000"/>
                </a:solidFill>
                <a:latin typeface="Bebas neue" panose="020B0606020202050201"/>
              </a:rPr>
              <a:t>Les ebooks payants</a:t>
            </a:r>
            <a:endParaRPr lang="fr-FR" sz="4400" b="0" i="0" u="none" strike="noStrike" baseline="0" dirty="0">
              <a:solidFill>
                <a:srgbClr val="FF0000"/>
              </a:solidFill>
              <a:latin typeface="Bebas neue" panose="020B0606020202050201"/>
            </a:endParaRPr>
          </a:p>
        </p:txBody>
      </p:sp>
      <p:sp>
        <p:nvSpPr>
          <p:cNvPr id="3" name="Espace réservé du texte 2">
            <a:extLst>
              <a:ext uri="{FF2B5EF4-FFF2-40B4-BE49-F238E27FC236}">
                <a16:creationId xmlns:a16="http://schemas.microsoft.com/office/drawing/2014/main" id="{24F5C679-9B73-4B33-A526-E2EAA77A46A0}"/>
              </a:ext>
            </a:extLst>
          </p:cNvPr>
          <p:cNvSpPr>
            <a:spLocks noGrp="1"/>
          </p:cNvSpPr>
          <p:nvPr>
            <p:ph type="body" idx="1"/>
          </p:nvPr>
        </p:nvSpPr>
        <p:spPr/>
        <p:txBody>
          <a:bodyPr>
            <a:normAutofit/>
          </a:bodyPr>
          <a:lstStyle/>
          <a:p>
            <a:pPr algn="just">
              <a:buFont typeface="Wingdings" panose="05000000000000000000" pitchFamily="2" charset="2"/>
              <a:buChar char="Ø"/>
            </a:pPr>
            <a:r>
              <a:rPr lang="fr-FR" sz="2400" dirty="0"/>
              <a:t>Payés par l’université, sous forme d’abonnements</a:t>
            </a:r>
          </a:p>
          <a:p>
            <a:pPr algn="just">
              <a:buFont typeface="Wingdings" panose="05000000000000000000" pitchFamily="2" charset="2"/>
              <a:buChar char="Ø"/>
            </a:pPr>
            <a:r>
              <a:rPr lang="fr-FR" sz="2400" dirty="0"/>
              <a:t>Accessibles par le catalogue de la BU</a:t>
            </a:r>
          </a:p>
          <a:p>
            <a:pPr algn="just">
              <a:buFont typeface="Wingdings" panose="05000000000000000000" pitchFamily="2" charset="2"/>
              <a:buChar char="Ø"/>
            </a:pPr>
            <a:r>
              <a:rPr lang="fr-FR" sz="2400" dirty="0"/>
              <a:t>Exemples d’abonnements à l’USMB et à l’UGA : </a:t>
            </a:r>
          </a:p>
          <a:p>
            <a:pPr lvl="1" algn="just">
              <a:buFont typeface="Wingdings" panose="05000000000000000000" pitchFamily="2" charset="2"/>
              <a:buChar char="ü"/>
            </a:pPr>
            <a:r>
              <a:rPr lang="fr-FR" sz="2200" b="1" dirty="0"/>
              <a:t>Cairn ebooks </a:t>
            </a:r>
            <a:r>
              <a:rPr lang="fr-FR" sz="2200" dirty="0"/>
              <a:t>: SHS</a:t>
            </a:r>
          </a:p>
          <a:p>
            <a:pPr lvl="1" algn="just">
              <a:buFont typeface="Wingdings" panose="05000000000000000000" pitchFamily="2" charset="2"/>
              <a:buChar char="ü"/>
            </a:pPr>
            <a:r>
              <a:rPr lang="fr-FR" sz="2200" b="1" dirty="0"/>
              <a:t>Bibliothèque numérique Dalloz </a:t>
            </a:r>
            <a:r>
              <a:rPr lang="fr-FR" sz="2200" dirty="0"/>
              <a:t>: droit</a:t>
            </a:r>
          </a:p>
          <a:p>
            <a:pPr lvl="1" algn="just">
              <a:buFont typeface="Wingdings" panose="05000000000000000000" pitchFamily="2" charset="2"/>
              <a:buChar char="ü"/>
            </a:pPr>
            <a:r>
              <a:rPr lang="fr-FR" sz="2200" b="1" dirty="0"/>
              <a:t>Bibliothèque numérique ENI </a:t>
            </a:r>
            <a:r>
              <a:rPr lang="fr-FR" sz="2200" dirty="0"/>
              <a:t>: informatique</a:t>
            </a:r>
          </a:p>
          <a:p>
            <a:pPr lvl="1" algn="just">
              <a:buFont typeface="Wingdings" panose="05000000000000000000" pitchFamily="2" charset="2"/>
              <a:buChar char="ü"/>
            </a:pPr>
            <a:r>
              <a:rPr lang="fr-FR" sz="2200" b="1" dirty="0"/>
              <a:t>Springer ebooks </a:t>
            </a:r>
            <a:r>
              <a:rPr lang="fr-FR" sz="2200" dirty="0"/>
              <a:t>: Astronomie, Biochimie, Chimie, Géologie, Informatique, Mathématiques et Statistiques, Pharmacologie, Physique, Science des matériaux et Sciences de l’ingénieur</a:t>
            </a:r>
          </a:p>
          <a:p>
            <a:pPr marL="0" lvl="0" indent="0">
              <a:buNone/>
            </a:pPr>
            <a:endParaRPr lang="fr-FR" b="0" i="0" u="none" strike="noStrike" baseline="0" dirty="0">
              <a:latin typeface="Times New Roman" panose="02020603050405020304" pitchFamily="18" charset="0"/>
            </a:endParaRPr>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09/03/2023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3 – Mener une recherche documentaire  – Collège Doctoral USMB – Julie Alibert-Stern, Michel Encrenaz</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17</a:t>
            </a:fld>
            <a:endParaRPr lang="fr-FR"/>
          </a:p>
        </p:txBody>
      </p:sp>
    </p:spTree>
    <p:extLst>
      <p:ext uri="{BB962C8B-B14F-4D97-AF65-F5344CB8AC3E}">
        <p14:creationId xmlns:p14="http://schemas.microsoft.com/office/powerpoint/2010/main" val="1157283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BF5A59-D181-42C0-8ADF-B19C52B88FB0}"/>
              </a:ext>
            </a:extLst>
          </p:cNvPr>
          <p:cNvSpPr>
            <a:spLocks noGrp="1"/>
          </p:cNvSpPr>
          <p:nvPr>
            <p:ph type="title"/>
          </p:nvPr>
        </p:nvSpPr>
        <p:spPr/>
        <p:txBody>
          <a:bodyPr>
            <a:noAutofit/>
          </a:bodyPr>
          <a:lstStyle/>
          <a:p>
            <a:pPr marR="0" rtl="0"/>
            <a:r>
              <a:rPr lang="fr-FR" sz="4400" dirty="0">
                <a:solidFill>
                  <a:srgbClr val="FF0000"/>
                </a:solidFill>
                <a:latin typeface="Bebas neue" panose="020B0606020202050201"/>
              </a:rPr>
              <a:t>Les ebooks librement accessibles</a:t>
            </a:r>
            <a:endParaRPr lang="fr-FR" sz="4400" b="0" i="0" u="none" strike="noStrike" baseline="0" dirty="0">
              <a:solidFill>
                <a:srgbClr val="FF0000"/>
              </a:solidFill>
              <a:latin typeface="Bebas neue" panose="020B0606020202050201"/>
            </a:endParaRPr>
          </a:p>
        </p:txBody>
      </p:sp>
      <p:sp>
        <p:nvSpPr>
          <p:cNvPr id="3" name="Espace réservé du texte 2">
            <a:extLst>
              <a:ext uri="{FF2B5EF4-FFF2-40B4-BE49-F238E27FC236}">
                <a16:creationId xmlns:a16="http://schemas.microsoft.com/office/drawing/2014/main" id="{24F5C679-9B73-4B33-A526-E2EAA77A46A0}"/>
              </a:ext>
            </a:extLst>
          </p:cNvPr>
          <p:cNvSpPr>
            <a:spLocks noGrp="1"/>
          </p:cNvSpPr>
          <p:nvPr>
            <p:ph type="body" idx="1"/>
          </p:nvPr>
        </p:nvSpPr>
        <p:spPr/>
        <p:txBody>
          <a:bodyPr>
            <a:normAutofit/>
          </a:bodyPr>
          <a:lstStyle/>
          <a:p>
            <a:pPr algn="just">
              <a:buFont typeface="Wingdings" panose="05000000000000000000" pitchFamily="2" charset="2"/>
              <a:buChar char="Ø"/>
            </a:pPr>
            <a:r>
              <a:rPr lang="fr-FR" sz="2400" dirty="0"/>
              <a:t>Pas toujours dans le catalogue de la BU.</a:t>
            </a:r>
          </a:p>
          <a:p>
            <a:pPr algn="just">
              <a:buFont typeface="Wingdings" panose="05000000000000000000" pitchFamily="2" charset="2"/>
              <a:buChar char="Ø"/>
            </a:pPr>
            <a:r>
              <a:rPr lang="fr-FR" sz="2400" dirty="0"/>
              <a:t>Les gisements principaux :</a:t>
            </a:r>
          </a:p>
          <a:p>
            <a:pPr lvl="1" algn="just">
              <a:buFont typeface="Wingdings" panose="05000000000000000000" pitchFamily="2" charset="2"/>
              <a:buChar char="ü"/>
            </a:pPr>
            <a:r>
              <a:rPr lang="fr-FR" sz="2200" b="1" dirty="0"/>
              <a:t>Gallica</a:t>
            </a:r>
          </a:p>
          <a:p>
            <a:pPr lvl="1" algn="just">
              <a:buFont typeface="Wingdings" panose="05000000000000000000" pitchFamily="2" charset="2"/>
              <a:buChar char="ü"/>
            </a:pPr>
            <a:r>
              <a:rPr lang="fr-FR" sz="2200" b="1" dirty="0"/>
              <a:t>Google livres</a:t>
            </a:r>
          </a:p>
          <a:p>
            <a:pPr lvl="1" algn="just">
              <a:buFont typeface="Wingdings" panose="05000000000000000000" pitchFamily="2" charset="2"/>
              <a:buChar char="ü"/>
            </a:pPr>
            <a:r>
              <a:rPr lang="fr-FR" sz="2200" b="1" dirty="0"/>
              <a:t>Internet Archive</a:t>
            </a:r>
          </a:p>
          <a:p>
            <a:pPr lvl="1" algn="just">
              <a:buFont typeface="Wingdings" panose="05000000000000000000" pitchFamily="2" charset="2"/>
              <a:buChar char="ü"/>
            </a:pPr>
            <a:r>
              <a:rPr lang="fr-FR" sz="2200" b="1" dirty="0"/>
              <a:t>Open Library</a:t>
            </a:r>
          </a:p>
          <a:p>
            <a:pPr lvl="1" algn="just">
              <a:buFont typeface="Wingdings" panose="05000000000000000000" pitchFamily="2" charset="2"/>
              <a:buChar char="ü"/>
            </a:pPr>
            <a:r>
              <a:rPr lang="fr-FR" sz="2200" b="1" dirty="0"/>
              <a:t>Project Gutenberg</a:t>
            </a:r>
          </a:p>
          <a:p>
            <a:pPr lvl="1" algn="just">
              <a:buFont typeface="Wingdings" panose="05000000000000000000" pitchFamily="2" charset="2"/>
              <a:buChar char="ü"/>
            </a:pPr>
            <a:r>
              <a:rPr lang="fr-FR" sz="2200" b="1" dirty="0"/>
              <a:t>DOAB (Directory of Open Access Books)</a:t>
            </a:r>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09/03/2023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3 – Mener une recherche documentaire  – Collège Doctoral USMB – Julie Alibert-Stern, Michel Encrenaz</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18</a:t>
            </a:fld>
            <a:endParaRPr lang="fr-FR"/>
          </a:p>
        </p:txBody>
      </p:sp>
    </p:spTree>
    <p:extLst>
      <p:ext uri="{BB962C8B-B14F-4D97-AF65-F5344CB8AC3E}">
        <p14:creationId xmlns:p14="http://schemas.microsoft.com/office/powerpoint/2010/main" val="1772262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E12B057-EB40-4907-B361-F71309E82F33}"/>
              </a:ext>
            </a:extLst>
          </p:cNvPr>
          <p:cNvSpPr>
            <a:spLocks noGrp="1"/>
          </p:cNvSpPr>
          <p:nvPr>
            <p:ph type="dt" sz="half" idx="2"/>
          </p:nvPr>
        </p:nvSpPr>
        <p:spPr/>
        <p:txBody>
          <a:bodyPr/>
          <a:lstStyle/>
          <a:p>
            <a:r>
              <a:rPr lang="fr-FR"/>
              <a:t>09/03/2023</a:t>
            </a:r>
            <a:endParaRPr lang="fr-FR" dirty="0"/>
          </a:p>
        </p:txBody>
      </p:sp>
      <p:sp>
        <p:nvSpPr>
          <p:cNvPr id="3" name="Espace réservé du pied de page 2">
            <a:extLst>
              <a:ext uri="{FF2B5EF4-FFF2-40B4-BE49-F238E27FC236}">
                <a16:creationId xmlns:a16="http://schemas.microsoft.com/office/drawing/2014/main" id="{E0DCE118-6C00-4034-BA98-4C21209728BE}"/>
              </a:ext>
            </a:extLst>
          </p:cNvPr>
          <p:cNvSpPr>
            <a:spLocks noGrp="1"/>
          </p:cNvSpPr>
          <p:nvPr>
            <p:ph type="ftr" sz="quarter" idx="3"/>
          </p:nvPr>
        </p:nvSpPr>
        <p:spPr/>
        <p:txBody>
          <a:bodyPr/>
          <a:lstStyle/>
          <a:p>
            <a:r>
              <a:rPr lang="fr-FR"/>
              <a:t>CM 3 – Mener une recherche documentaire  – Collège Doctoral USMB – Julie Alibert-Stern, Michel Encrenaz</a:t>
            </a:r>
            <a:endParaRPr lang="fr-FR" dirty="0"/>
          </a:p>
        </p:txBody>
      </p:sp>
      <p:sp>
        <p:nvSpPr>
          <p:cNvPr id="4" name="Espace réservé du numéro de diapositive 3">
            <a:extLst>
              <a:ext uri="{FF2B5EF4-FFF2-40B4-BE49-F238E27FC236}">
                <a16:creationId xmlns:a16="http://schemas.microsoft.com/office/drawing/2014/main" id="{16F66E57-2AC0-49FD-8E7D-F31659CE79A4}"/>
              </a:ext>
            </a:extLst>
          </p:cNvPr>
          <p:cNvSpPr>
            <a:spLocks noGrp="1"/>
          </p:cNvSpPr>
          <p:nvPr>
            <p:ph type="sldNum" sz="quarter" idx="4"/>
          </p:nvPr>
        </p:nvSpPr>
        <p:spPr/>
        <p:txBody>
          <a:bodyPr/>
          <a:lstStyle/>
          <a:p>
            <a:fld id="{51A9A260-C2EE-4362-91EB-19AABFD77694}" type="slidenum">
              <a:rPr lang="fr-FR" smtClean="0"/>
              <a:pPr/>
              <a:t>19</a:t>
            </a:fld>
            <a:endParaRPr lang="fr-FR" dirty="0"/>
          </a:p>
        </p:txBody>
      </p:sp>
      <p:sp>
        <p:nvSpPr>
          <p:cNvPr id="5" name="Titre 4">
            <a:extLst>
              <a:ext uri="{FF2B5EF4-FFF2-40B4-BE49-F238E27FC236}">
                <a16:creationId xmlns:a16="http://schemas.microsoft.com/office/drawing/2014/main" id="{274E4F25-D901-4BE5-8EB7-E39C752FD3B4}"/>
              </a:ext>
            </a:extLst>
          </p:cNvPr>
          <p:cNvSpPr>
            <a:spLocks noGrp="1"/>
          </p:cNvSpPr>
          <p:nvPr>
            <p:ph type="title"/>
          </p:nvPr>
        </p:nvSpPr>
        <p:spPr>
          <a:xfrm>
            <a:off x="4113999" y="3048985"/>
            <a:ext cx="7454610" cy="1100096"/>
          </a:xfrm>
        </p:spPr>
        <p:txBody>
          <a:bodyPr/>
          <a:lstStyle/>
          <a:p>
            <a:r>
              <a:rPr lang="fr-FR" dirty="0"/>
              <a:t>Les moteurs de recherche</a:t>
            </a:r>
          </a:p>
        </p:txBody>
      </p:sp>
      <p:sp>
        <p:nvSpPr>
          <p:cNvPr id="6" name="Sous-titre 5">
            <a:extLst>
              <a:ext uri="{FF2B5EF4-FFF2-40B4-BE49-F238E27FC236}">
                <a16:creationId xmlns:a16="http://schemas.microsoft.com/office/drawing/2014/main" id="{3CD57BFF-58BA-482F-A3B0-F152F488951D}"/>
              </a:ext>
            </a:extLst>
          </p:cNvPr>
          <p:cNvSpPr>
            <a:spLocks noGrp="1"/>
          </p:cNvSpPr>
          <p:nvPr>
            <p:ph type="subTitle" idx="1"/>
          </p:nvPr>
        </p:nvSpPr>
        <p:spPr>
          <a:xfrm>
            <a:off x="4113999" y="4293096"/>
            <a:ext cx="7454610" cy="1656184"/>
          </a:xfrm>
        </p:spPr>
        <p:txBody>
          <a:bodyPr>
            <a:normAutofit/>
          </a:bodyPr>
          <a:lstStyle/>
          <a:p>
            <a:pPr algn="just"/>
            <a:r>
              <a:rPr lang="fr-FR" dirty="0"/>
              <a:t>Des outils très connus (et d’autres trop peu connus) explorent le web et permettent d’identifier de la documentation scientifique (ou apparentée).</a:t>
            </a:r>
          </a:p>
          <a:p>
            <a:pPr algn="just"/>
            <a:r>
              <a:rPr lang="fr-FR" dirty="0"/>
              <a:t>Attention : ils ne trouvent que ce qui est librement accessible sur le web (donc pas tout, loin de là !)</a:t>
            </a:r>
          </a:p>
        </p:txBody>
      </p:sp>
    </p:spTree>
    <p:extLst>
      <p:ext uri="{BB962C8B-B14F-4D97-AF65-F5344CB8AC3E}">
        <p14:creationId xmlns:p14="http://schemas.microsoft.com/office/powerpoint/2010/main" val="2053607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E12B057-EB40-4907-B361-F71309E82F33}"/>
              </a:ext>
            </a:extLst>
          </p:cNvPr>
          <p:cNvSpPr>
            <a:spLocks noGrp="1"/>
          </p:cNvSpPr>
          <p:nvPr>
            <p:ph type="dt" sz="half" idx="2"/>
          </p:nvPr>
        </p:nvSpPr>
        <p:spPr/>
        <p:txBody>
          <a:bodyPr/>
          <a:lstStyle/>
          <a:p>
            <a:r>
              <a:rPr lang="fr-FR"/>
              <a:t>09/03/2023</a:t>
            </a:r>
            <a:endParaRPr lang="fr-FR" dirty="0"/>
          </a:p>
        </p:txBody>
      </p:sp>
      <p:sp>
        <p:nvSpPr>
          <p:cNvPr id="3" name="Espace réservé du pied de page 2">
            <a:extLst>
              <a:ext uri="{FF2B5EF4-FFF2-40B4-BE49-F238E27FC236}">
                <a16:creationId xmlns:a16="http://schemas.microsoft.com/office/drawing/2014/main" id="{E0DCE118-6C00-4034-BA98-4C21209728BE}"/>
              </a:ext>
            </a:extLst>
          </p:cNvPr>
          <p:cNvSpPr>
            <a:spLocks noGrp="1"/>
          </p:cNvSpPr>
          <p:nvPr>
            <p:ph type="ftr" sz="quarter" idx="3"/>
          </p:nvPr>
        </p:nvSpPr>
        <p:spPr/>
        <p:txBody>
          <a:bodyPr/>
          <a:lstStyle/>
          <a:p>
            <a:r>
              <a:rPr lang="fr-FR"/>
              <a:t>CM 3 – Mener une recherche documentaire  – Collège Doctoral USMB – Julie Alibert-Stern, Michel Encrenaz</a:t>
            </a:r>
            <a:endParaRPr lang="fr-FR" dirty="0"/>
          </a:p>
        </p:txBody>
      </p:sp>
      <p:sp>
        <p:nvSpPr>
          <p:cNvPr id="4" name="Espace réservé du numéro de diapositive 3">
            <a:extLst>
              <a:ext uri="{FF2B5EF4-FFF2-40B4-BE49-F238E27FC236}">
                <a16:creationId xmlns:a16="http://schemas.microsoft.com/office/drawing/2014/main" id="{16F66E57-2AC0-49FD-8E7D-F31659CE79A4}"/>
              </a:ext>
            </a:extLst>
          </p:cNvPr>
          <p:cNvSpPr>
            <a:spLocks noGrp="1"/>
          </p:cNvSpPr>
          <p:nvPr>
            <p:ph type="sldNum" sz="quarter" idx="4"/>
          </p:nvPr>
        </p:nvSpPr>
        <p:spPr/>
        <p:txBody>
          <a:bodyPr/>
          <a:lstStyle/>
          <a:p>
            <a:fld id="{51A9A260-C2EE-4362-91EB-19AABFD77694}" type="slidenum">
              <a:rPr lang="fr-FR" smtClean="0"/>
              <a:pPr/>
              <a:t>2</a:t>
            </a:fld>
            <a:endParaRPr lang="fr-FR" dirty="0"/>
          </a:p>
        </p:txBody>
      </p:sp>
      <p:sp>
        <p:nvSpPr>
          <p:cNvPr id="5" name="Titre 4">
            <a:extLst>
              <a:ext uri="{FF2B5EF4-FFF2-40B4-BE49-F238E27FC236}">
                <a16:creationId xmlns:a16="http://schemas.microsoft.com/office/drawing/2014/main" id="{274E4F25-D901-4BE5-8EB7-E39C752FD3B4}"/>
              </a:ext>
            </a:extLst>
          </p:cNvPr>
          <p:cNvSpPr>
            <a:spLocks noGrp="1"/>
          </p:cNvSpPr>
          <p:nvPr>
            <p:ph type="title"/>
          </p:nvPr>
        </p:nvSpPr>
        <p:spPr>
          <a:xfrm>
            <a:off x="3575720" y="1477872"/>
            <a:ext cx="7454610" cy="760031"/>
          </a:xfrm>
        </p:spPr>
        <p:txBody>
          <a:bodyPr/>
          <a:lstStyle/>
          <a:p>
            <a:r>
              <a:rPr lang="fr-FR" dirty="0"/>
              <a:t>Objectifs</a:t>
            </a:r>
          </a:p>
        </p:txBody>
      </p:sp>
      <p:sp>
        <p:nvSpPr>
          <p:cNvPr id="6" name="Sous-titre 5">
            <a:extLst>
              <a:ext uri="{FF2B5EF4-FFF2-40B4-BE49-F238E27FC236}">
                <a16:creationId xmlns:a16="http://schemas.microsoft.com/office/drawing/2014/main" id="{3CD57BFF-58BA-482F-A3B0-F152F488951D}"/>
              </a:ext>
            </a:extLst>
          </p:cNvPr>
          <p:cNvSpPr>
            <a:spLocks noGrp="1"/>
          </p:cNvSpPr>
          <p:nvPr>
            <p:ph type="subTitle" idx="1"/>
          </p:nvPr>
        </p:nvSpPr>
        <p:spPr>
          <a:xfrm>
            <a:off x="3575720" y="2924944"/>
            <a:ext cx="8022829" cy="2736304"/>
          </a:xfrm>
        </p:spPr>
        <p:txBody>
          <a:bodyPr>
            <a:normAutofit/>
          </a:bodyPr>
          <a:lstStyle/>
          <a:p>
            <a:pPr marL="285750" indent="-285750">
              <a:buFont typeface="Wingdings" panose="05000000000000000000" pitchFamily="2" charset="2"/>
              <a:buChar char="Ø"/>
            </a:pPr>
            <a:r>
              <a:rPr lang="fr-FR" sz="2800" dirty="0"/>
              <a:t>Construire une stratégie de recherche</a:t>
            </a:r>
          </a:p>
          <a:p>
            <a:pPr marL="285750" indent="-285750">
              <a:buFont typeface="Wingdings" panose="05000000000000000000" pitchFamily="2" charset="2"/>
              <a:buChar char="Ø"/>
            </a:pPr>
            <a:r>
              <a:rPr lang="fr-FR" sz="2800" dirty="0"/>
              <a:t>Rechercher dans un catalogue de bibliothèque</a:t>
            </a:r>
          </a:p>
          <a:p>
            <a:pPr marL="285750" indent="-285750">
              <a:buFont typeface="Wingdings" panose="05000000000000000000" pitchFamily="2" charset="2"/>
              <a:buChar char="Ø"/>
            </a:pPr>
            <a:r>
              <a:rPr lang="fr-FR" sz="2800" dirty="0"/>
              <a:t>Rechercher dans une base de données</a:t>
            </a:r>
          </a:p>
          <a:p>
            <a:pPr marL="285750" indent="-285750">
              <a:buFont typeface="Wingdings" panose="05000000000000000000" pitchFamily="2" charset="2"/>
              <a:buChar char="Ø"/>
            </a:pPr>
            <a:r>
              <a:rPr lang="fr-FR" sz="2800" dirty="0"/>
              <a:t>Connaitre les ressources à disposition</a:t>
            </a:r>
          </a:p>
          <a:p>
            <a:pPr marL="285750" indent="-285750">
              <a:buFont typeface="Wingdings" panose="05000000000000000000" pitchFamily="2" charset="2"/>
              <a:buChar char="Ø"/>
            </a:pPr>
            <a:r>
              <a:rPr lang="fr-FR" sz="2800" dirty="0"/>
              <a:t>Astuces pour faciliter la recherche</a:t>
            </a:r>
          </a:p>
        </p:txBody>
      </p:sp>
    </p:spTree>
    <p:extLst>
      <p:ext uri="{BB962C8B-B14F-4D97-AF65-F5344CB8AC3E}">
        <p14:creationId xmlns:p14="http://schemas.microsoft.com/office/powerpoint/2010/main" val="819884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C7F038-3C56-41B4-B7F3-E5145FE1609D}"/>
              </a:ext>
            </a:extLst>
          </p:cNvPr>
          <p:cNvSpPr>
            <a:spLocks noGrp="1"/>
          </p:cNvSpPr>
          <p:nvPr>
            <p:ph type="title"/>
          </p:nvPr>
        </p:nvSpPr>
        <p:spPr/>
        <p:txBody>
          <a:bodyPr/>
          <a:lstStyle/>
          <a:p>
            <a:r>
              <a:rPr lang="fr-FR" dirty="0"/>
              <a:t>3 moteurs de recherche</a:t>
            </a:r>
          </a:p>
        </p:txBody>
      </p:sp>
      <p:sp>
        <p:nvSpPr>
          <p:cNvPr id="4" name="Espace réservé de la date 3">
            <a:extLst>
              <a:ext uri="{FF2B5EF4-FFF2-40B4-BE49-F238E27FC236}">
                <a16:creationId xmlns:a16="http://schemas.microsoft.com/office/drawing/2014/main" id="{7757659C-46AE-4084-AE06-E3F3A3EA154C}"/>
              </a:ext>
            </a:extLst>
          </p:cNvPr>
          <p:cNvSpPr>
            <a:spLocks noGrp="1"/>
          </p:cNvSpPr>
          <p:nvPr>
            <p:ph type="dt" sz="half" idx="2"/>
          </p:nvPr>
        </p:nvSpPr>
        <p:spPr/>
        <p:txBody>
          <a:bodyPr/>
          <a:lstStyle/>
          <a:p>
            <a:r>
              <a:rPr lang="fr-FR"/>
              <a:t>09/03/2023</a:t>
            </a:r>
          </a:p>
        </p:txBody>
      </p:sp>
      <p:sp>
        <p:nvSpPr>
          <p:cNvPr id="5" name="Espace réservé du pied de page 4">
            <a:extLst>
              <a:ext uri="{FF2B5EF4-FFF2-40B4-BE49-F238E27FC236}">
                <a16:creationId xmlns:a16="http://schemas.microsoft.com/office/drawing/2014/main" id="{4C4E5472-DE88-44F1-9767-C66B0F0646F5}"/>
              </a:ext>
            </a:extLst>
          </p:cNvPr>
          <p:cNvSpPr>
            <a:spLocks noGrp="1"/>
          </p:cNvSpPr>
          <p:nvPr>
            <p:ph type="ftr" sz="quarter" idx="3"/>
          </p:nvPr>
        </p:nvSpPr>
        <p:spPr/>
        <p:txBody>
          <a:bodyPr/>
          <a:lstStyle/>
          <a:p>
            <a:r>
              <a:rPr lang="fr-FR"/>
              <a:t>CM 3 – Mener une recherche documentaire  – Collège Doctoral USMB – Julie Alibert-Stern, Michel Encrenaz</a:t>
            </a:r>
            <a:endParaRPr lang="fr-FR" dirty="0"/>
          </a:p>
        </p:txBody>
      </p:sp>
      <p:sp>
        <p:nvSpPr>
          <p:cNvPr id="6" name="Espace réservé du numéro de diapositive 5">
            <a:extLst>
              <a:ext uri="{FF2B5EF4-FFF2-40B4-BE49-F238E27FC236}">
                <a16:creationId xmlns:a16="http://schemas.microsoft.com/office/drawing/2014/main" id="{B1E59158-B3D0-413A-A10D-BB8AECAEC03A}"/>
              </a:ext>
            </a:extLst>
          </p:cNvPr>
          <p:cNvSpPr>
            <a:spLocks noGrp="1"/>
          </p:cNvSpPr>
          <p:nvPr>
            <p:ph type="sldNum" sz="quarter" idx="4"/>
          </p:nvPr>
        </p:nvSpPr>
        <p:spPr/>
        <p:txBody>
          <a:bodyPr/>
          <a:lstStyle/>
          <a:p>
            <a:fld id="{05309C10-E868-4A70-BC60-BD035D1AE2D0}" type="slidenum">
              <a:rPr lang="fr-FR" smtClean="0"/>
              <a:t>20</a:t>
            </a:fld>
            <a:endParaRPr lang="fr-FR"/>
          </a:p>
        </p:txBody>
      </p:sp>
      <p:sp>
        <p:nvSpPr>
          <p:cNvPr id="3" name="Espace réservé du texte 2">
            <a:extLst>
              <a:ext uri="{FF2B5EF4-FFF2-40B4-BE49-F238E27FC236}">
                <a16:creationId xmlns:a16="http://schemas.microsoft.com/office/drawing/2014/main" id="{5EAE8E94-4827-46E5-A935-0925AB1ECC01}"/>
              </a:ext>
            </a:extLst>
          </p:cNvPr>
          <p:cNvSpPr>
            <a:spLocks noGrp="1"/>
          </p:cNvSpPr>
          <p:nvPr>
            <p:ph sz="quarter" idx="12"/>
          </p:nvPr>
        </p:nvSpPr>
        <p:spPr/>
        <p:txBody>
          <a:bodyPr>
            <a:normAutofit lnSpcReduction="10000"/>
          </a:bodyPr>
          <a:lstStyle/>
          <a:p>
            <a:pPr marL="0" indent="0">
              <a:buNone/>
            </a:pPr>
            <a:r>
              <a:rPr lang="fr-FR" dirty="0">
                <a:solidFill>
                  <a:schemeClr val="accent1">
                    <a:lumMod val="75000"/>
                  </a:schemeClr>
                </a:solidFill>
                <a:hlinkClick r:id="rId2">
                  <a:extLst>
                    <a:ext uri="{A12FA001-AC4F-418D-AE19-62706E023703}">
                      <ahyp:hlinkClr xmlns:ahyp="http://schemas.microsoft.com/office/drawing/2018/hyperlinkcolor" val="tx"/>
                    </a:ext>
                  </a:extLst>
                </a:hlinkClick>
              </a:rPr>
              <a:t>Google Scholar</a:t>
            </a:r>
            <a:endParaRPr lang="fr-FR" dirty="0">
              <a:solidFill>
                <a:schemeClr val="accent1">
                  <a:lumMod val="75000"/>
                </a:schemeClr>
              </a:solidFill>
            </a:endParaRPr>
          </a:p>
          <a:p>
            <a:pPr lvl="1" algn="just"/>
            <a:r>
              <a:rPr lang="fr-FR" dirty="0"/>
              <a:t>Une sous-base de Google, dédiée aux documents universitaires (en principe)</a:t>
            </a:r>
          </a:p>
          <a:p>
            <a:pPr lvl="1"/>
            <a:r>
              <a:rPr lang="fr-FR" dirty="0"/>
              <a:t>Très connu, très utile, mais pas exhaustif. A optimiser</a:t>
            </a:r>
          </a:p>
          <a:p>
            <a:pPr marL="0" indent="0">
              <a:buNone/>
            </a:pPr>
            <a:r>
              <a:rPr lang="fr-FR" dirty="0">
                <a:solidFill>
                  <a:schemeClr val="accent1">
                    <a:lumMod val="75000"/>
                  </a:schemeClr>
                </a:solidFill>
                <a:hlinkClick r:id="rId3">
                  <a:extLst>
                    <a:ext uri="{A12FA001-AC4F-418D-AE19-62706E023703}">
                      <ahyp:hlinkClr xmlns:ahyp="http://schemas.microsoft.com/office/drawing/2018/hyperlinkcolor" val="tx"/>
                    </a:ext>
                  </a:extLst>
                </a:hlinkClick>
              </a:rPr>
              <a:t>HAL</a:t>
            </a:r>
            <a:endParaRPr lang="fr-FR" dirty="0">
              <a:solidFill>
                <a:schemeClr val="accent1">
                  <a:lumMod val="75000"/>
                </a:schemeClr>
              </a:solidFill>
            </a:endParaRPr>
          </a:p>
          <a:p>
            <a:pPr lvl="1"/>
            <a:r>
              <a:rPr lang="fr-FR" dirty="0"/>
              <a:t>CNRS</a:t>
            </a:r>
          </a:p>
          <a:p>
            <a:pPr lvl="1"/>
            <a:r>
              <a:rPr lang="fr-FR" dirty="0"/>
              <a:t>Essentiellement pour des publications françaises</a:t>
            </a:r>
          </a:p>
          <a:p>
            <a:pPr lvl="1"/>
            <a:r>
              <a:rPr lang="fr-FR" dirty="0"/>
              <a:t>Incontournable </a:t>
            </a:r>
          </a:p>
          <a:p>
            <a:pPr marL="57150" indent="0">
              <a:buNone/>
            </a:pPr>
            <a:r>
              <a:rPr lang="fr-FR" dirty="0">
                <a:solidFill>
                  <a:schemeClr val="accent1">
                    <a:lumMod val="75000"/>
                  </a:schemeClr>
                </a:solidFill>
                <a:hlinkClick r:id="rId4">
                  <a:extLst>
                    <a:ext uri="{A12FA001-AC4F-418D-AE19-62706E023703}">
                      <ahyp:hlinkClr xmlns:ahyp="http://schemas.microsoft.com/office/drawing/2018/hyperlinkcolor" val="tx"/>
                    </a:ext>
                  </a:extLst>
                </a:hlinkClick>
              </a:rPr>
              <a:t>BASE</a:t>
            </a:r>
            <a:r>
              <a:rPr lang="fr-FR" dirty="0"/>
              <a:t> (Bielefeld Academic </a:t>
            </a:r>
            <a:r>
              <a:rPr lang="fr-FR" dirty="0" err="1"/>
              <a:t>Search</a:t>
            </a:r>
            <a:r>
              <a:rPr lang="fr-FR" dirty="0"/>
              <a:t> Engine)</a:t>
            </a:r>
            <a:endParaRPr lang="fr-FR" dirty="0">
              <a:solidFill>
                <a:schemeClr val="accent1">
                  <a:lumMod val="75000"/>
                </a:schemeClr>
              </a:solidFill>
            </a:endParaRPr>
          </a:p>
          <a:p>
            <a:pPr lvl="1" algn="just"/>
            <a:r>
              <a:rPr lang="fr-FR" dirty="0"/>
              <a:t>L'un des plus gros moteurs de recherche mondiaux spécialisés dans le signalement des ressources académiques (320 millions de documents)</a:t>
            </a:r>
          </a:p>
          <a:p>
            <a:pPr lvl="1" algn="just"/>
            <a:r>
              <a:rPr lang="fr-FR" dirty="0"/>
              <a:t>Les critères de sélection sont plus exigeants que dans Google Scholar, et le moteur de recherche nettement plus précis</a:t>
            </a:r>
          </a:p>
        </p:txBody>
      </p:sp>
    </p:spTree>
    <p:extLst>
      <p:ext uri="{BB962C8B-B14F-4D97-AF65-F5344CB8AC3E}">
        <p14:creationId xmlns:p14="http://schemas.microsoft.com/office/powerpoint/2010/main" val="3502934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E12B057-EB40-4907-B361-F71309E82F33}"/>
              </a:ext>
            </a:extLst>
          </p:cNvPr>
          <p:cNvSpPr>
            <a:spLocks noGrp="1"/>
          </p:cNvSpPr>
          <p:nvPr>
            <p:ph type="dt" sz="half" idx="2"/>
          </p:nvPr>
        </p:nvSpPr>
        <p:spPr/>
        <p:txBody>
          <a:bodyPr/>
          <a:lstStyle/>
          <a:p>
            <a:r>
              <a:rPr lang="fr-FR"/>
              <a:t>09/03/2023</a:t>
            </a:r>
            <a:endParaRPr lang="fr-FR" dirty="0"/>
          </a:p>
        </p:txBody>
      </p:sp>
      <p:sp>
        <p:nvSpPr>
          <p:cNvPr id="3" name="Espace réservé du pied de page 2">
            <a:extLst>
              <a:ext uri="{FF2B5EF4-FFF2-40B4-BE49-F238E27FC236}">
                <a16:creationId xmlns:a16="http://schemas.microsoft.com/office/drawing/2014/main" id="{E0DCE118-6C00-4034-BA98-4C21209728BE}"/>
              </a:ext>
            </a:extLst>
          </p:cNvPr>
          <p:cNvSpPr>
            <a:spLocks noGrp="1"/>
          </p:cNvSpPr>
          <p:nvPr>
            <p:ph type="ftr" sz="quarter" idx="3"/>
          </p:nvPr>
        </p:nvSpPr>
        <p:spPr/>
        <p:txBody>
          <a:bodyPr/>
          <a:lstStyle/>
          <a:p>
            <a:r>
              <a:rPr lang="fr-FR"/>
              <a:t>CM 3 – Mener une recherche documentaire  – Collège Doctoral USMB – Julie Alibert-Stern, Michel Encrenaz</a:t>
            </a:r>
            <a:endParaRPr lang="fr-FR" dirty="0"/>
          </a:p>
        </p:txBody>
      </p:sp>
      <p:sp>
        <p:nvSpPr>
          <p:cNvPr id="4" name="Espace réservé du numéro de diapositive 3">
            <a:extLst>
              <a:ext uri="{FF2B5EF4-FFF2-40B4-BE49-F238E27FC236}">
                <a16:creationId xmlns:a16="http://schemas.microsoft.com/office/drawing/2014/main" id="{16F66E57-2AC0-49FD-8E7D-F31659CE79A4}"/>
              </a:ext>
            </a:extLst>
          </p:cNvPr>
          <p:cNvSpPr>
            <a:spLocks noGrp="1"/>
          </p:cNvSpPr>
          <p:nvPr>
            <p:ph type="sldNum" sz="quarter" idx="4"/>
          </p:nvPr>
        </p:nvSpPr>
        <p:spPr/>
        <p:txBody>
          <a:bodyPr/>
          <a:lstStyle/>
          <a:p>
            <a:fld id="{51A9A260-C2EE-4362-91EB-19AABFD77694}" type="slidenum">
              <a:rPr lang="fr-FR" smtClean="0"/>
              <a:pPr/>
              <a:t>21</a:t>
            </a:fld>
            <a:endParaRPr lang="fr-FR" dirty="0"/>
          </a:p>
        </p:txBody>
      </p:sp>
      <p:sp>
        <p:nvSpPr>
          <p:cNvPr id="5" name="Titre 4">
            <a:extLst>
              <a:ext uri="{FF2B5EF4-FFF2-40B4-BE49-F238E27FC236}">
                <a16:creationId xmlns:a16="http://schemas.microsoft.com/office/drawing/2014/main" id="{274E4F25-D901-4BE5-8EB7-E39C752FD3B4}"/>
              </a:ext>
            </a:extLst>
          </p:cNvPr>
          <p:cNvSpPr>
            <a:spLocks noGrp="1"/>
          </p:cNvSpPr>
          <p:nvPr>
            <p:ph type="title"/>
          </p:nvPr>
        </p:nvSpPr>
        <p:spPr>
          <a:xfrm>
            <a:off x="4113999" y="3048984"/>
            <a:ext cx="7454610" cy="1516047"/>
          </a:xfrm>
        </p:spPr>
        <p:txBody>
          <a:bodyPr/>
          <a:lstStyle/>
          <a:p>
            <a:r>
              <a:rPr lang="fr-FR" dirty="0"/>
              <a:t>Les archives ouvertes et les prépublications</a:t>
            </a:r>
          </a:p>
        </p:txBody>
      </p:sp>
      <p:sp>
        <p:nvSpPr>
          <p:cNvPr id="6" name="Sous-titre 5">
            <a:extLst>
              <a:ext uri="{FF2B5EF4-FFF2-40B4-BE49-F238E27FC236}">
                <a16:creationId xmlns:a16="http://schemas.microsoft.com/office/drawing/2014/main" id="{3CD57BFF-58BA-482F-A3B0-F152F488951D}"/>
              </a:ext>
            </a:extLst>
          </p:cNvPr>
          <p:cNvSpPr>
            <a:spLocks noGrp="1"/>
          </p:cNvSpPr>
          <p:nvPr>
            <p:ph type="subTitle" idx="1"/>
          </p:nvPr>
        </p:nvSpPr>
        <p:spPr/>
        <p:txBody>
          <a:bodyPr>
            <a:normAutofit lnSpcReduction="10000"/>
          </a:bodyPr>
          <a:lstStyle/>
          <a:p>
            <a:r>
              <a:rPr lang="fr-FR" dirty="0"/>
              <a:t>En 2019, selon une étude, 31 % des 71 millions d’articles publiés entre 1950 et octobre 2019 sont en libre accès. Les auteurs prédisent que 44 % de tous les articles seront en libre accès en 2025 (WP, Libre accès, consulté le 8/3/23)</a:t>
            </a:r>
          </a:p>
        </p:txBody>
      </p:sp>
    </p:spTree>
    <p:extLst>
      <p:ext uri="{BB962C8B-B14F-4D97-AF65-F5344CB8AC3E}">
        <p14:creationId xmlns:p14="http://schemas.microsoft.com/office/powerpoint/2010/main" val="1098162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BF5A59-D181-42C0-8ADF-B19C52B88FB0}"/>
              </a:ext>
            </a:extLst>
          </p:cNvPr>
          <p:cNvSpPr>
            <a:spLocks noGrp="1"/>
          </p:cNvSpPr>
          <p:nvPr>
            <p:ph type="title"/>
          </p:nvPr>
        </p:nvSpPr>
        <p:spPr/>
        <p:txBody>
          <a:bodyPr>
            <a:noAutofit/>
          </a:bodyPr>
          <a:lstStyle/>
          <a:p>
            <a:pPr marR="0" rtl="0"/>
            <a:r>
              <a:rPr lang="fr-FR" sz="4400" dirty="0">
                <a:solidFill>
                  <a:srgbClr val="FF0000"/>
                </a:solidFill>
                <a:latin typeface="Bebas neue" panose="020B0606020202050201"/>
              </a:rPr>
              <a:t>Les archives ouvertes</a:t>
            </a:r>
            <a:endParaRPr lang="fr-FR" sz="4400" b="0" i="0" u="none" strike="noStrike" baseline="0" dirty="0">
              <a:solidFill>
                <a:srgbClr val="FF0000"/>
              </a:solidFill>
              <a:latin typeface="Bebas neue" panose="020B0606020202050201"/>
            </a:endParaRPr>
          </a:p>
        </p:txBody>
      </p:sp>
      <p:sp>
        <p:nvSpPr>
          <p:cNvPr id="3" name="Espace réservé du texte 2">
            <a:extLst>
              <a:ext uri="{FF2B5EF4-FFF2-40B4-BE49-F238E27FC236}">
                <a16:creationId xmlns:a16="http://schemas.microsoft.com/office/drawing/2014/main" id="{24F5C679-9B73-4B33-A526-E2EAA77A46A0}"/>
              </a:ext>
            </a:extLst>
          </p:cNvPr>
          <p:cNvSpPr>
            <a:spLocks noGrp="1"/>
          </p:cNvSpPr>
          <p:nvPr>
            <p:ph type="body" idx="1"/>
          </p:nvPr>
        </p:nvSpPr>
        <p:spPr/>
        <p:txBody>
          <a:bodyPr>
            <a:normAutofit/>
          </a:bodyPr>
          <a:lstStyle/>
          <a:p>
            <a:pPr algn="just">
              <a:buFont typeface="Wingdings" panose="05000000000000000000" pitchFamily="2" charset="2"/>
              <a:buChar char="Ø"/>
            </a:pPr>
            <a:r>
              <a:rPr lang="fr-FR" sz="2200" dirty="0" err="1"/>
              <a:t>Auto-archivage</a:t>
            </a:r>
            <a:r>
              <a:rPr lang="fr-FR" sz="2200" dirty="0"/>
              <a:t> (dépôt par le chercheur / la chercheuse)</a:t>
            </a:r>
          </a:p>
          <a:p>
            <a:pPr algn="just">
              <a:buFont typeface="Wingdings" panose="05000000000000000000" pitchFamily="2" charset="2"/>
              <a:buChar char="Ø"/>
            </a:pPr>
            <a:r>
              <a:rPr lang="fr-FR" sz="2200" dirty="0"/>
              <a:t>Disponible en ligne</a:t>
            </a:r>
          </a:p>
          <a:p>
            <a:pPr algn="just">
              <a:buFont typeface="Wingdings" panose="05000000000000000000" pitchFamily="2" charset="2"/>
              <a:buChar char="Ø"/>
            </a:pPr>
            <a:r>
              <a:rPr lang="fr-FR" sz="2200" dirty="0"/>
              <a:t>En accès ouvert</a:t>
            </a:r>
          </a:p>
          <a:p>
            <a:pPr algn="just">
              <a:buFont typeface="Wingdings" panose="05000000000000000000" pitchFamily="2" charset="2"/>
              <a:buChar char="Ø"/>
            </a:pPr>
            <a:r>
              <a:rPr lang="fr-FR" sz="2200" dirty="0"/>
              <a:t>Articles publiés, prépublications, données, communications dans un congrès, thèses…</a:t>
            </a:r>
          </a:p>
          <a:p>
            <a:pPr algn="just">
              <a:buFont typeface="Wingdings" panose="05000000000000000000" pitchFamily="2" charset="2"/>
              <a:buChar char="Ø"/>
            </a:pPr>
            <a:endParaRPr lang="fr-FR" sz="2200" dirty="0"/>
          </a:p>
          <a:p>
            <a:pPr algn="just">
              <a:buFont typeface="Wingdings" panose="05000000000000000000" pitchFamily="2" charset="2"/>
              <a:buChar char="Ø"/>
            </a:pPr>
            <a:r>
              <a:rPr lang="fr-FR" sz="2200" dirty="0"/>
              <a:t>Exemples : </a:t>
            </a:r>
            <a:r>
              <a:rPr lang="fr-FR" sz="2200" dirty="0" err="1"/>
              <a:t>ArXiv</a:t>
            </a:r>
            <a:r>
              <a:rPr lang="fr-FR" sz="2200" dirty="0"/>
              <a:t>, </a:t>
            </a:r>
            <a:r>
              <a:rPr lang="fr-FR" sz="2200" dirty="0" err="1"/>
              <a:t>BioRxiv</a:t>
            </a:r>
            <a:r>
              <a:rPr lang="fr-FR" sz="2200" dirty="0"/>
              <a:t>, </a:t>
            </a:r>
            <a:r>
              <a:rPr lang="fr-FR" sz="2200" dirty="0" err="1"/>
              <a:t>MedRxiv</a:t>
            </a:r>
            <a:r>
              <a:rPr lang="fr-FR" sz="2200" dirty="0"/>
              <a:t>, PubMed, HAL…</a:t>
            </a:r>
          </a:p>
          <a:p>
            <a:pPr marL="0" lvl="0" indent="0">
              <a:buNone/>
            </a:pPr>
            <a:endParaRPr lang="fr-FR" b="0" i="0" u="none" strike="noStrike" baseline="0" dirty="0">
              <a:latin typeface="Times New Roman" panose="02020603050405020304" pitchFamily="18" charset="0"/>
            </a:endParaRPr>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09/03/2023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3 – Mener une recherche documentaire  – Collège Doctoral USMB – Julie Alibert-Stern, Michel Encrenaz</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22</a:t>
            </a:fld>
            <a:endParaRPr lang="fr-FR"/>
          </a:p>
        </p:txBody>
      </p:sp>
    </p:spTree>
    <p:extLst>
      <p:ext uri="{BB962C8B-B14F-4D97-AF65-F5344CB8AC3E}">
        <p14:creationId xmlns:p14="http://schemas.microsoft.com/office/powerpoint/2010/main" val="3472221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BF5A59-D181-42C0-8ADF-B19C52B88FB0}"/>
              </a:ext>
            </a:extLst>
          </p:cNvPr>
          <p:cNvSpPr>
            <a:spLocks noGrp="1"/>
          </p:cNvSpPr>
          <p:nvPr>
            <p:ph type="title"/>
          </p:nvPr>
        </p:nvSpPr>
        <p:spPr>
          <a:xfrm>
            <a:off x="1927920" y="3212976"/>
            <a:ext cx="9721080" cy="760031"/>
          </a:xfrm>
        </p:spPr>
        <p:txBody>
          <a:bodyPr>
            <a:noAutofit/>
          </a:bodyPr>
          <a:lstStyle/>
          <a:p>
            <a:pPr marR="0" rtl="0"/>
            <a:r>
              <a:rPr lang="fr-FR" sz="4400" dirty="0">
                <a:solidFill>
                  <a:srgbClr val="FF0000"/>
                </a:solidFill>
                <a:latin typeface="Bebas neue" panose="020B0606020202050201"/>
              </a:rPr>
              <a:t>Les prépublications</a:t>
            </a:r>
            <a:endParaRPr lang="fr-FR" sz="4400" b="0" i="0" u="none" strike="noStrike" baseline="0" dirty="0">
              <a:solidFill>
                <a:srgbClr val="FF0000"/>
              </a:solidFill>
              <a:latin typeface="Bebas neue" panose="020B0606020202050201"/>
            </a:endParaRPr>
          </a:p>
        </p:txBody>
      </p:sp>
      <p:sp>
        <p:nvSpPr>
          <p:cNvPr id="3" name="Espace réservé du texte 2">
            <a:extLst>
              <a:ext uri="{FF2B5EF4-FFF2-40B4-BE49-F238E27FC236}">
                <a16:creationId xmlns:a16="http://schemas.microsoft.com/office/drawing/2014/main" id="{24F5C679-9B73-4B33-A526-E2EAA77A46A0}"/>
              </a:ext>
            </a:extLst>
          </p:cNvPr>
          <p:cNvSpPr>
            <a:spLocks noGrp="1"/>
          </p:cNvSpPr>
          <p:nvPr>
            <p:ph type="body" idx="1"/>
          </p:nvPr>
        </p:nvSpPr>
        <p:spPr>
          <a:xfrm>
            <a:off x="1926094" y="4149080"/>
            <a:ext cx="9722905" cy="1656183"/>
          </a:xfrm>
        </p:spPr>
        <p:txBody>
          <a:bodyPr>
            <a:normAutofit/>
          </a:bodyPr>
          <a:lstStyle/>
          <a:p>
            <a:r>
              <a:rPr lang="fr-FR" dirty="0"/>
              <a:t>Autres appellations : </a:t>
            </a:r>
            <a:r>
              <a:rPr lang="fr-FR" dirty="0" err="1"/>
              <a:t>preprint</a:t>
            </a:r>
            <a:r>
              <a:rPr lang="fr-FR" dirty="0"/>
              <a:t>, </a:t>
            </a:r>
            <a:r>
              <a:rPr lang="fr-FR" dirty="0" err="1"/>
              <a:t>author’s</a:t>
            </a:r>
            <a:r>
              <a:rPr lang="fr-FR" dirty="0"/>
              <a:t> </a:t>
            </a:r>
            <a:r>
              <a:rPr lang="fr-FR" dirty="0" err="1"/>
              <a:t>manuscript</a:t>
            </a:r>
            <a:r>
              <a:rPr lang="fr-FR" dirty="0"/>
              <a:t>, original </a:t>
            </a:r>
            <a:r>
              <a:rPr lang="fr-FR" dirty="0" err="1"/>
              <a:t>manuscript</a:t>
            </a:r>
            <a:r>
              <a:rPr lang="fr-FR" dirty="0"/>
              <a:t>, first draft, </a:t>
            </a:r>
            <a:r>
              <a:rPr lang="fr-FR" dirty="0" err="1"/>
              <a:t>submitted</a:t>
            </a:r>
            <a:r>
              <a:rPr lang="fr-FR" dirty="0"/>
              <a:t> version…</a:t>
            </a:r>
          </a:p>
          <a:p>
            <a:r>
              <a:rPr lang="fr-FR" dirty="0">
                <a:hlinkClick r:id="rId2"/>
              </a:rPr>
              <a:t>Guide complet disponible sur HAL</a:t>
            </a:r>
            <a:endParaRPr lang="fr-FR" dirty="0"/>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09/03/2023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3 – Mener une recherche documentaire  – Collège Doctoral USMB – Julie Alibert-Stern, Michel Encrenaz</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23</a:t>
            </a:fld>
            <a:endParaRPr lang="fr-FR"/>
          </a:p>
        </p:txBody>
      </p:sp>
      <p:sp>
        <p:nvSpPr>
          <p:cNvPr id="7" name="Titre 1">
            <a:extLst>
              <a:ext uri="{FF2B5EF4-FFF2-40B4-BE49-F238E27FC236}">
                <a16:creationId xmlns:a16="http://schemas.microsoft.com/office/drawing/2014/main" id="{53D70A1B-4EC6-4C74-91F0-7E8C14F35706}"/>
              </a:ext>
            </a:extLst>
          </p:cNvPr>
          <p:cNvSpPr txBox="1">
            <a:spLocks/>
          </p:cNvSpPr>
          <p:nvPr/>
        </p:nvSpPr>
        <p:spPr>
          <a:xfrm>
            <a:off x="1927920" y="641692"/>
            <a:ext cx="9721080" cy="760031"/>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spc="100" baseline="0">
                <a:solidFill>
                  <a:srgbClr val="10069F"/>
                </a:solidFill>
                <a:latin typeface="Bebas neue" panose="020B0606020202050201"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400">
                <a:solidFill>
                  <a:srgbClr val="FF0000"/>
                </a:solidFill>
                <a:latin typeface="Bebas neue" panose="020B0606020202050201"/>
              </a:rPr>
              <a:t>HAL</a:t>
            </a:r>
            <a:endParaRPr lang="fr-FR" sz="4400" dirty="0">
              <a:solidFill>
                <a:srgbClr val="FF0000"/>
              </a:solidFill>
              <a:latin typeface="Bebas neue" panose="020B0606020202050201"/>
            </a:endParaRPr>
          </a:p>
        </p:txBody>
      </p:sp>
      <p:sp>
        <p:nvSpPr>
          <p:cNvPr id="8" name="Espace réservé du texte 2">
            <a:extLst>
              <a:ext uri="{FF2B5EF4-FFF2-40B4-BE49-F238E27FC236}">
                <a16:creationId xmlns:a16="http://schemas.microsoft.com/office/drawing/2014/main" id="{FB7EEA55-F885-476C-BEB2-9B9EF2A291E3}"/>
              </a:ext>
            </a:extLst>
          </p:cNvPr>
          <p:cNvSpPr txBox="1">
            <a:spLocks/>
          </p:cNvSpPr>
          <p:nvPr/>
        </p:nvSpPr>
        <p:spPr>
          <a:xfrm>
            <a:off x="1926095" y="1565177"/>
            <a:ext cx="9722905" cy="1656183"/>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rgbClr val="10069F"/>
              </a:buClr>
              <a:buSzPct val="80000"/>
              <a:buFont typeface="Wingdings 3" charset="2"/>
              <a:buChar char=""/>
              <a:defRPr sz="1800" kern="1200">
                <a:solidFill>
                  <a:schemeClr val="tx1">
                    <a:lumMod val="75000"/>
                    <a:lumOff val="25000"/>
                  </a:schemeClr>
                </a:solidFill>
                <a:latin typeface="Open Sans" pitchFamily="2" charset="0"/>
                <a:ea typeface="Open Sans" pitchFamily="2" charset="0"/>
                <a:cs typeface="Open Sans" pitchFamily="2" charset="0"/>
              </a:defRPr>
            </a:lvl1pPr>
            <a:lvl2pPr marL="742950" indent="-285750" algn="l" defTabSz="457200" rtl="0" eaLnBrk="1" latinLnBrk="0" hangingPunct="1">
              <a:spcBef>
                <a:spcPts val="1000"/>
              </a:spcBef>
              <a:spcAft>
                <a:spcPts val="0"/>
              </a:spcAft>
              <a:buClr>
                <a:srgbClr val="10069F"/>
              </a:buClr>
              <a:buSzPct val="80000"/>
              <a:buFont typeface="Wingdings 3" panose="05040102010807070707" pitchFamily="18" charset="2"/>
              <a:buChar char=""/>
              <a:defRPr sz="1600" kern="1200">
                <a:solidFill>
                  <a:schemeClr val="tx1">
                    <a:lumMod val="75000"/>
                    <a:lumOff val="25000"/>
                  </a:schemeClr>
                </a:solidFill>
                <a:latin typeface="Open Sans" pitchFamily="2" charset="0"/>
                <a:ea typeface="Open Sans" pitchFamily="2" charset="0"/>
                <a:cs typeface="Open Sans" pitchFamily="2" charset="0"/>
              </a:defRPr>
            </a:lvl2pPr>
            <a:lvl3pPr marL="1143000" indent="-228600" algn="l" defTabSz="457200" rtl="0" eaLnBrk="1" latinLnBrk="0" hangingPunct="1">
              <a:spcBef>
                <a:spcPts val="1000"/>
              </a:spcBef>
              <a:spcAft>
                <a:spcPts val="0"/>
              </a:spcAft>
              <a:buClr>
                <a:srgbClr val="10069F"/>
              </a:buClr>
              <a:buSzPct val="80000"/>
              <a:buFont typeface="Wingdings 3" charset="2"/>
              <a:buChar char=""/>
              <a:defRPr sz="1400" kern="1200">
                <a:solidFill>
                  <a:schemeClr val="tx1">
                    <a:lumMod val="75000"/>
                    <a:lumOff val="25000"/>
                  </a:schemeClr>
                </a:solidFill>
                <a:latin typeface="Open Sans" pitchFamily="2" charset="0"/>
                <a:ea typeface="Open Sans" pitchFamily="2" charset="0"/>
                <a:cs typeface="Open Sans" pitchFamily="2" charset="0"/>
              </a:defRPr>
            </a:lvl3pPr>
            <a:lvl4pPr marL="1600200" indent="-228600" algn="l" defTabSz="457200" rtl="0" eaLnBrk="1" latinLnBrk="0" hangingPunct="1">
              <a:spcBef>
                <a:spcPts val="1000"/>
              </a:spcBef>
              <a:spcAft>
                <a:spcPts val="0"/>
              </a:spcAft>
              <a:buClr>
                <a:srgbClr val="10069F"/>
              </a:buClr>
              <a:buSzPct val="80000"/>
              <a:buFont typeface="Wingdings 3" charset="2"/>
              <a:buChar char=""/>
              <a:defRPr sz="1200" kern="1200">
                <a:solidFill>
                  <a:schemeClr val="tx1">
                    <a:lumMod val="75000"/>
                    <a:lumOff val="25000"/>
                  </a:schemeClr>
                </a:solidFill>
                <a:latin typeface="Open Sans" pitchFamily="2" charset="0"/>
                <a:ea typeface="Open Sans" pitchFamily="2" charset="0"/>
                <a:cs typeface="Open Sans" pitchFamily="2" charset="0"/>
              </a:defRPr>
            </a:lvl4pPr>
            <a:lvl5pPr marL="2057400" indent="-228600" algn="l" defTabSz="457200" rtl="0" eaLnBrk="1" latinLnBrk="0" hangingPunct="1">
              <a:spcBef>
                <a:spcPts val="1000"/>
              </a:spcBef>
              <a:spcAft>
                <a:spcPts val="0"/>
              </a:spcAft>
              <a:buClr>
                <a:srgbClr val="10069F"/>
              </a:buClr>
              <a:buSzPct val="80000"/>
              <a:buFont typeface="Wingdings 3" charset="2"/>
              <a:buChar char=""/>
              <a:defRPr sz="1200" kern="1200">
                <a:solidFill>
                  <a:schemeClr val="tx1">
                    <a:lumMod val="75000"/>
                    <a:lumOff val="25000"/>
                  </a:schemeClr>
                </a:solidFill>
                <a:latin typeface="Open Sans" pitchFamily="2" charset="0"/>
                <a:ea typeface="Open Sans" pitchFamily="2" charset="0"/>
                <a:cs typeface="Open Sans" pitchFamily="2"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buFont typeface="Wingdings" panose="05000000000000000000" pitchFamily="2" charset="2"/>
              <a:buChar char="Ø"/>
            </a:pPr>
            <a:r>
              <a:rPr lang="fr-FR" sz="2200" dirty="0"/>
              <a:t>Archive ouverte nationale, utilisée à l’USMB et à l’UGA.</a:t>
            </a:r>
          </a:p>
          <a:p>
            <a:pPr algn="just">
              <a:buFont typeface="Wingdings" panose="05000000000000000000" pitchFamily="2" charset="2"/>
              <a:buChar char="Ø"/>
            </a:pPr>
            <a:r>
              <a:rPr lang="fr-FR" sz="2200" dirty="0"/>
              <a:t>Pluridisciplinaire.</a:t>
            </a:r>
          </a:p>
          <a:p>
            <a:pPr algn="just">
              <a:buFont typeface="Wingdings" panose="05000000000000000000" pitchFamily="2" charset="2"/>
              <a:buChar char="Ø"/>
            </a:pPr>
            <a:r>
              <a:rPr lang="fr-FR" sz="2200" dirty="0"/>
              <a:t>Se décline en une multitude de portails : par type de documents, par discipline, par institutions… </a:t>
            </a:r>
          </a:p>
        </p:txBody>
      </p:sp>
    </p:spTree>
    <p:extLst>
      <p:ext uri="{BB962C8B-B14F-4D97-AF65-F5344CB8AC3E}">
        <p14:creationId xmlns:p14="http://schemas.microsoft.com/office/powerpoint/2010/main" val="5800987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E12B057-EB40-4907-B361-F71309E82F33}"/>
              </a:ext>
            </a:extLst>
          </p:cNvPr>
          <p:cNvSpPr>
            <a:spLocks noGrp="1"/>
          </p:cNvSpPr>
          <p:nvPr>
            <p:ph type="dt" sz="half" idx="2"/>
          </p:nvPr>
        </p:nvSpPr>
        <p:spPr/>
        <p:txBody>
          <a:bodyPr/>
          <a:lstStyle/>
          <a:p>
            <a:r>
              <a:rPr lang="fr-FR"/>
              <a:t>09/03/2023</a:t>
            </a:r>
            <a:endParaRPr lang="fr-FR" dirty="0"/>
          </a:p>
        </p:txBody>
      </p:sp>
      <p:sp>
        <p:nvSpPr>
          <p:cNvPr id="3" name="Espace réservé du pied de page 2">
            <a:extLst>
              <a:ext uri="{FF2B5EF4-FFF2-40B4-BE49-F238E27FC236}">
                <a16:creationId xmlns:a16="http://schemas.microsoft.com/office/drawing/2014/main" id="{E0DCE118-6C00-4034-BA98-4C21209728BE}"/>
              </a:ext>
            </a:extLst>
          </p:cNvPr>
          <p:cNvSpPr>
            <a:spLocks noGrp="1"/>
          </p:cNvSpPr>
          <p:nvPr>
            <p:ph type="ftr" sz="quarter" idx="3"/>
          </p:nvPr>
        </p:nvSpPr>
        <p:spPr/>
        <p:txBody>
          <a:bodyPr/>
          <a:lstStyle/>
          <a:p>
            <a:r>
              <a:rPr lang="fr-FR"/>
              <a:t>CM 3 – Mener une recherche documentaire  – Collège Doctoral USMB – Julie Alibert-Stern, Michel Encrenaz</a:t>
            </a:r>
            <a:endParaRPr lang="fr-FR" dirty="0"/>
          </a:p>
        </p:txBody>
      </p:sp>
      <p:sp>
        <p:nvSpPr>
          <p:cNvPr id="4" name="Espace réservé du numéro de diapositive 3">
            <a:extLst>
              <a:ext uri="{FF2B5EF4-FFF2-40B4-BE49-F238E27FC236}">
                <a16:creationId xmlns:a16="http://schemas.microsoft.com/office/drawing/2014/main" id="{16F66E57-2AC0-49FD-8E7D-F31659CE79A4}"/>
              </a:ext>
            </a:extLst>
          </p:cNvPr>
          <p:cNvSpPr>
            <a:spLocks noGrp="1"/>
          </p:cNvSpPr>
          <p:nvPr>
            <p:ph type="sldNum" sz="quarter" idx="4"/>
          </p:nvPr>
        </p:nvSpPr>
        <p:spPr/>
        <p:txBody>
          <a:bodyPr/>
          <a:lstStyle/>
          <a:p>
            <a:fld id="{51A9A260-C2EE-4362-91EB-19AABFD77694}" type="slidenum">
              <a:rPr lang="fr-FR" smtClean="0"/>
              <a:pPr/>
              <a:t>24</a:t>
            </a:fld>
            <a:endParaRPr lang="fr-FR" dirty="0"/>
          </a:p>
        </p:txBody>
      </p:sp>
      <p:sp>
        <p:nvSpPr>
          <p:cNvPr id="5" name="Titre 4">
            <a:extLst>
              <a:ext uri="{FF2B5EF4-FFF2-40B4-BE49-F238E27FC236}">
                <a16:creationId xmlns:a16="http://schemas.microsoft.com/office/drawing/2014/main" id="{274E4F25-D901-4BE5-8EB7-E39C752FD3B4}"/>
              </a:ext>
            </a:extLst>
          </p:cNvPr>
          <p:cNvSpPr>
            <a:spLocks noGrp="1"/>
          </p:cNvSpPr>
          <p:nvPr>
            <p:ph type="title"/>
          </p:nvPr>
        </p:nvSpPr>
        <p:spPr>
          <a:xfrm>
            <a:off x="4113999" y="3048984"/>
            <a:ext cx="7454610" cy="1516047"/>
          </a:xfrm>
        </p:spPr>
        <p:txBody>
          <a:bodyPr/>
          <a:lstStyle/>
          <a:p>
            <a:r>
              <a:rPr lang="fr-FR" dirty="0"/>
              <a:t>Autres ressources</a:t>
            </a:r>
          </a:p>
        </p:txBody>
      </p:sp>
      <p:sp>
        <p:nvSpPr>
          <p:cNvPr id="6" name="Sous-titre 5">
            <a:extLst>
              <a:ext uri="{FF2B5EF4-FFF2-40B4-BE49-F238E27FC236}">
                <a16:creationId xmlns:a16="http://schemas.microsoft.com/office/drawing/2014/main" id="{3CD57BFF-58BA-482F-A3B0-F152F488951D}"/>
              </a:ext>
            </a:extLst>
          </p:cNvPr>
          <p:cNvSpPr>
            <a:spLocks noGrp="1"/>
          </p:cNvSpPr>
          <p:nvPr>
            <p:ph type="subTitle" idx="1"/>
          </p:nvPr>
        </p:nvSpPr>
        <p:spPr/>
        <p:txBody>
          <a:bodyPr/>
          <a:lstStyle/>
          <a:p>
            <a:r>
              <a:rPr lang="fr-FR" dirty="0"/>
              <a:t>Ressources audiovisuelles, MOOC, normes, brevets</a:t>
            </a:r>
          </a:p>
        </p:txBody>
      </p:sp>
    </p:spTree>
    <p:extLst>
      <p:ext uri="{BB962C8B-B14F-4D97-AF65-F5344CB8AC3E}">
        <p14:creationId xmlns:p14="http://schemas.microsoft.com/office/powerpoint/2010/main" val="11108751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F9A0674B-EF7F-4DD4-80E0-3F934D8BE643}"/>
              </a:ext>
            </a:extLst>
          </p:cNvPr>
          <p:cNvSpPr>
            <a:spLocks noGrp="1"/>
          </p:cNvSpPr>
          <p:nvPr>
            <p:ph type="title"/>
          </p:nvPr>
        </p:nvSpPr>
        <p:spPr/>
        <p:txBody>
          <a:bodyPr/>
          <a:lstStyle/>
          <a:p>
            <a:r>
              <a:rPr lang="fr-FR" dirty="0"/>
              <a:t>Ressources audiovisuelles, podcasts</a:t>
            </a:r>
          </a:p>
        </p:txBody>
      </p:sp>
      <p:sp>
        <p:nvSpPr>
          <p:cNvPr id="5" name="Espace réservé de la date 4">
            <a:extLst>
              <a:ext uri="{FF2B5EF4-FFF2-40B4-BE49-F238E27FC236}">
                <a16:creationId xmlns:a16="http://schemas.microsoft.com/office/drawing/2014/main" id="{D30CAD84-E22A-4D6B-95DB-FF3C31B24B57}"/>
              </a:ext>
            </a:extLst>
          </p:cNvPr>
          <p:cNvSpPr>
            <a:spLocks noGrp="1"/>
          </p:cNvSpPr>
          <p:nvPr>
            <p:ph type="dt" sz="half" idx="2"/>
          </p:nvPr>
        </p:nvSpPr>
        <p:spPr/>
        <p:txBody>
          <a:bodyPr/>
          <a:lstStyle/>
          <a:p>
            <a:r>
              <a:rPr lang="fr-FR"/>
              <a:t>09/03/2023</a:t>
            </a:r>
            <a:endParaRPr lang="fr-FR" dirty="0"/>
          </a:p>
        </p:txBody>
      </p:sp>
      <p:sp>
        <p:nvSpPr>
          <p:cNvPr id="6" name="Espace réservé du pied de page 5">
            <a:extLst>
              <a:ext uri="{FF2B5EF4-FFF2-40B4-BE49-F238E27FC236}">
                <a16:creationId xmlns:a16="http://schemas.microsoft.com/office/drawing/2014/main" id="{79C3A0D5-3DE9-49EA-9967-3395F568E61D}"/>
              </a:ext>
            </a:extLst>
          </p:cNvPr>
          <p:cNvSpPr>
            <a:spLocks noGrp="1"/>
          </p:cNvSpPr>
          <p:nvPr>
            <p:ph type="ftr" sz="quarter" idx="3"/>
          </p:nvPr>
        </p:nvSpPr>
        <p:spPr/>
        <p:txBody>
          <a:bodyPr/>
          <a:lstStyle/>
          <a:p>
            <a:r>
              <a:rPr lang="fr-FR"/>
              <a:t>CM 3 – Mener une recherche documentaire  – Collège Doctoral USMB – Julie Alibert-Stern, Michel Encrenaz</a:t>
            </a:r>
            <a:endParaRPr lang="fr-FR" dirty="0"/>
          </a:p>
        </p:txBody>
      </p:sp>
      <p:sp>
        <p:nvSpPr>
          <p:cNvPr id="7" name="Espace réservé du numéro de diapositive 6">
            <a:extLst>
              <a:ext uri="{FF2B5EF4-FFF2-40B4-BE49-F238E27FC236}">
                <a16:creationId xmlns:a16="http://schemas.microsoft.com/office/drawing/2014/main" id="{9E35CDC3-9024-487B-8F1C-8D75768304B1}"/>
              </a:ext>
            </a:extLst>
          </p:cNvPr>
          <p:cNvSpPr>
            <a:spLocks noGrp="1"/>
          </p:cNvSpPr>
          <p:nvPr>
            <p:ph type="sldNum" sz="quarter" idx="4"/>
          </p:nvPr>
        </p:nvSpPr>
        <p:spPr/>
        <p:txBody>
          <a:bodyPr/>
          <a:lstStyle/>
          <a:p>
            <a:fld id="{51A9A260-C2EE-4362-91EB-19AABFD77694}" type="slidenum">
              <a:rPr lang="fr-FR" smtClean="0"/>
              <a:pPr/>
              <a:t>25</a:t>
            </a:fld>
            <a:endParaRPr lang="fr-FR" dirty="0"/>
          </a:p>
        </p:txBody>
      </p:sp>
      <p:sp>
        <p:nvSpPr>
          <p:cNvPr id="9" name="Espace réservé du contenu 8">
            <a:extLst>
              <a:ext uri="{FF2B5EF4-FFF2-40B4-BE49-F238E27FC236}">
                <a16:creationId xmlns:a16="http://schemas.microsoft.com/office/drawing/2014/main" id="{E4A8C67D-1214-4109-B342-27031B82655B}"/>
              </a:ext>
            </a:extLst>
          </p:cNvPr>
          <p:cNvSpPr>
            <a:spLocks noGrp="1"/>
          </p:cNvSpPr>
          <p:nvPr>
            <p:ph sz="quarter" idx="12"/>
          </p:nvPr>
        </p:nvSpPr>
        <p:spPr/>
        <p:txBody>
          <a:bodyPr/>
          <a:lstStyle/>
          <a:p>
            <a:pPr marL="0" indent="0">
              <a:buNone/>
            </a:pPr>
            <a:r>
              <a:rPr lang="fr-FR" dirty="0"/>
              <a:t>Inspirant… </a:t>
            </a:r>
          </a:p>
          <a:p>
            <a:pPr algn="just"/>
            <a:r>
              <a:rPr lang="fr-FR" dirty="0"/>
              <a:t>Parfois très efficaces pour appréhender de nouveaux concepts, mal définis ou difficiles</a:t>
            </a:r>
          </a:p>
          <a:p>
            <a:r>
              <a:rPr lang="fr-FR" dirty="0"/>
              <a:t>Ou pour apprendre à communiquer sur sa propre recherche</a:t>
            </a:r>
          </a:p>
          <a:p>
            <a:pPr marL="0" indent="0">
              <a:buNone/>
            </a:pPr>
            <a:endParaRPr lang="fr-FR" dirty="0"/>
          </a:p>
          <a:p>
            <a:pPr marL="0" indent="0">
              <a:buNone/>
            </a:pPr>
            <a:r>
              <a:rPr lang="fr-FR" dirty="0"/>
              <a:t>2 exemples</a:t>
            </a:r>
          </a:p>
          <a:p>
            <a:r>
              <a:rPr lang="fr-FR" dirty="0">
                <a:solidFill>
                  <a:schemeClr val="accent1">
                    <a:lumMod val="75000"/>
                  </a:schemeClr>
                </a:solidFill>
                <a:hlinkClick r:id="rId2">
                  <a:extLst>
                    <a:ext uri="{A12FA001-AC4F-418D-AE19-62706E023703}">
                      <ahyp:hlinkClr xmlns:ahyp="http://schemas.microsoft.com/office/drawing/2018/hyperlinkcolor" val="tx"/>
                    </a:ext>
                  </a:extLst>
                </a:hlinkClick>
              </a:rPr>
              <a:t>POD</a:t>
            </a:r>
            <a:r>
              <a:rPr lang="fr-FR" dirty="0"/>
              <a:t>: vidéos de l’UGA</a:t>
            </a:r>
          </a:p>
          <a:p>
            <a:r>
              <a:rPr lang="fr-FR" dirty="0">
                <a:solidFill>
                  <a:schemeClr val="accent1">
                    <a:lumMod val="75000"/>
                  </a:schemeClr>
                </a:solidFill>
                <a:hlinkClick r:id="rId3">
                  <a:extLst>
                    <a:ext uri="{A12FA001-AC4F-418D-AE19-62706E023703}">
                      <ahyp:hlinkClr xmlns:ahyp="http://schemas.microsoft.com/office/drawing/2018/hyperlinkcolor" val="tx"/>
                    </a:ext>
                  </a:extLst>
                </a:hlinkClick>
              </a:rPr>
              <a:t>Archives Audiovisuelles de la Recherche </a:t>
            </a:r>
            <a:r>
              <a:rPr lang="fr-FR" dirty="0"/>
              <a:t>(AAR), pour les SHS</a:t>
            </a:r>
          </a:p>
          <a:p>
            <a:pPr marL="0" indent="0">
              <a:buNone/>
            </a:pPr>
            <a:endParaRPr lang="fr-FR" dirty="0"/>
          </a:p>
        </p:txBody>
      </p:sp>
    </p:spTree>
    <p:extLst>
      <p:ext uri="{BB962C8B-B14F-4D97-AF65-F5344CB8AC3E}">
        <p14:creationId xmlns:p14="http://schemas.microsoft.com/office/powerpoint/2010/main" val="1628289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149765-2D5A-4A81-8FAB-308486E7AB70}"/>
              </a:ext>
            </a:extLst>
          </p:cNvPr>
          <p:cNvSpPr>
            <a:spLocks noGrp="1"/>
          </p:cNvSpPr>
          <p:nvPr>
            <p:ph type="title"/>
          </p:nvPr>
        </p:nvSpPr>
        <p:spPr/>
        <p:txBody>
          <a:bodyPr/>
          <a:lstStyle/>
          <a:p>
            <a:r>
              <a:rPr lang="fr-FR" dirty="0"/>
              <a:t>MOOC</a:t>
            </a:r>
          </a:p>
        </p:txBody>
      </p:sp>
      <p:sp>
        <p:nvSpPr>
          <p:cNvPr id="3" name="Espace réservé de la date 2">
            <a:extLst>
              <a:ext uri="{FF2B5EF4-FFF2-40B4-BE49-F238E27FC236}">
                <a16:creationId xmlns:a16="http://schemas.microsoft.com/office/drawing/2014/main" id="{7254EB4F-6C65-4584-A63F-ABF1660D1015}"/>
              </a:ext>
            </a:extLst>
          </p:cNvPr>
          <p:cNvSpPr>
            <a:spLocks noGrp="1"/>
          </p:cNvSpPr>
          <p:nvPr>
            <p:ph type="dt" sz="half" idx="2"/>
          </p:nvPr>
        </p:nvSpPr>
        <p:spPr/>
        <p:txBody>
          <a:bodyPr/>
          <a:lstStyle/>
          <a:p>
            <a:r>
              <a:rPr lang="fr-FR"/>
              <a:t>09/03/2023</a:t>
            </a:r>
            <a:endParaRPr lang="fr-FR" dirty="0"/>
          </a:p>
        </p:txBody>
      </p:sp>
      <p:sp>
        <p:nvSpPr>
          <p:cNvPr id="4" name="Espace réservé du pied de page 3">
            <a:extLst>
              <a:ext uri="{FF2B5EF4-FFF2-40B4-BE49-F238E27FC236}">
                <a16:creationId xmlns:a16="http://schemas.microsoft.com/office/drawing/2014/main" id="{6B6586C5-B505-4E60-977E-3C6729393027}"/>
              </a:ext>
            </a:extLst>
          </p:cNvPr>
          <p:cNvSpPr>
            <a:spLocks noGrp="1"/>
          </p:cNvSpPr>
          <p:nvPr>
            <p:ph type="ftr" sz="quarter" idx="3"/>
          </p:nvPr>
        </p:nvSpPr>
        <p:spPr/>
        <p:txBody>
          <a:bodyPr/>
          <a:lstStyle/>
          <a:p>
            <a:r>
              <a:rPr lang="fr-FR"/>
              <a:t>CM 3 – Mener une recherche documentaire  – Collège Doctoral USMB – Julie Alibert-Stern, Michel Encrenaz</a:t>
            </a:r>
            <a:endParaRPr lang="fr-FR" dirty="0"/>
          </a:p>
        </p:txBody>
      </p:sp>
      <p:sp>
        <p:nvSpPr>
          <p:cNvPr id="5" name="Espace réservé du numéro de diapositive 4">
            <a:extLst>
              <a:ext uri="{FF2B5EF4-FFF2-40B4-BE49-F238E27FC236}">
                <a16:creationId xmlns:a16="http://schemas.microsoft.com/office/drawing/2014/main" id="{A812C3DE-6694-4F92-8348-D80C35747B6A}"/>
              </a:ext>
            </a:extLst>
          </p:cNvPr>
          <p:cNvSpPr>
            <a:spLocks noGrp="1"/>
          </p:cNvSpPr>
          <p:nvPr>
            <p:ph type="sldNum" sz="quarter" idx="4"/>
          </p:nvPr>
        </p:nvSpPr>
        <p:spPr/>
        <p:txBody>
          <a:bodyPr/>
          <a:lstStyle/>
          <a:p>
            <a:fld id="{51A9A260-C2EE-4362-91EB-19AABFD77694}" type="slidenum">
              <a:rPr lang="fr-FR" smtClean="0"/>
              <a:pPr/>
              <a:t>26</a:t>
            </a:fld>
            <a:endParaRPr lang="fr-FR" dirty="0"/>
          </a:p>
        </p:txBody>
      </p:sp>
      <p:sp>
        <p:nvSpPr>
          <p:cNvPr id="6" name="Espace réservé du contenu 5">
            <a:extLst>
              <a:ext uri="{FF2B5EF4-FFF2-40B4-BE49-F238E27FC236}">
                <a16:creationId xmlns:a16="http://schemas.microsoft.com/office/drawing/2014/main" id="{7E7DB489-1607-4328-A60C-667B52E8417B}"/>
              </a:ext>
            </a:extLst>
          </p:cNvPr>
          <p:cNvSpPr>
            <a:spLocks noGrp="1"/>
          </p:cNvSpPr>
          <p:nvPr>
            <p:ph sz="quarter" idx="12"/>
          </p:nvPr>
        </p:nvSpPr>
        <p:spPr>
          <a:xfrm>
            <a:off x="1775518" y="1700808"/>
            <a:ext cx="9793088" cy="3456384"/>
          </a:xfrm>
        </p:spPr>
        <p:txBody>
          <a:bodyPr/>
          <a:lstStyle/>
          <a:p>
            <a:pPr marL="0" indent="0">
              <a:buNone/>
            </a:pPr>
            <a:r>
              <a:rPr lang="fr-FR" dirty="0"/>
              <a:t>Pour élargir sa culture</a:t>
            </a:r>
          </a:p>
          <a:p>
            <a:pPr algn="just"/>
            <a:r>
              <a:rPr lang="fr-FR" dirty="0">
                <a:solidFill>
                  <a:schemeClr val="accent1">
                    <a:lumMod val="75000"/>
                  </a:schemeClr>
                </a:solidFill>
                <a:hlinkClick r:id="rId2">
                  <a:extLst>
                    <a:ext uri="{A12FA001-AC4F-418D-AE19-62706E023703}">
                      <ahyp:hlinkClr xmlns:ahyp="http://schemas.microsoft.com/office/drawing/2018/hyperlinkcolor" val="tx"/>
                    </a:ext>
                  </a:extLst>
                </a:hlinkClick>
              </a:rPr>
              <a:t>FUN</a:t>
            </a:r>
            <a:r>
              <a:rPr lang="fr-FR" dirty="0">
                <a:solidFill>
                  <a:schemeClr val="accent1">
                    <a:lumMod val="75000"/>
                  </a:schemeClr>
                </a:solidFill>
              </a:rPr>
              <a:t> </a:t>
            </a:r>
            <a:r>
              <a:rPr lang="fr-FR" dirty="0"/>
              <a:t>France Université Numérique. Le site de référence. Tous les cours (près de 700) sont gratuits.</a:t>
            </a:r>
          </a:p>
          <a:p>
            <a:pPr algn="just"/>
            <a:r>
              <a:rPr lang="fr-FR" dirty="0">
                <a:solidFill>
                  <a:schemeClr val="accent1">
                    <a:lumMod val="75000"/>
                  </a:schemeClr>
                </a:solidFill>
                <a:hlinkClick r:id="rId3">
                  <a:extLst>
                    <a:ext uri="{A12FA001-AC4F-418D-AE19-62706E023703}">
                      <ahyp:hlinkClr xmlns:ahyp="http://schemas.microsoft.com/office/drawing/2018/hyperlinkcolor" val="tx"/>
                    </a:ext>
                  </a:extLst>
                </a:hlinkClick>
              </a:rPr>
              <a:t>Moteur de recherche </a:t>
            </a:r>
            <a:r>
              <a:rPr lang="fr-FR" dirty="0"/>
              <a:t>du Ministère de l’enseignement supérieur et de la recherche. Signale les cours de FUN, Coursera, et quelques cours edX. </a:t>
            </a:r>
          </a:p>
          <a:p>
            <a:pPr algn="just"/>
            <a:r>
              <a:rPr lang="fr-FR" dirty="0">
                <a:solidFill>
                  <a:schemeClr val="accent1">
                    <a:lumMod val="75000"/>
                  </a:schemeClr>
                </a:solidFill>
                <a:hlinkClick r:id="rId4">
                  <a:extLst>
                    <a:ext uri="{A12FA001-AC4F-418D-AE19-62706E023703}">
                      <ahyp:hlinkClr xmlns:ahyp="http://schemas.microsoft.com/office/drawing/2018/hyperlinkcolor" val="tx"/>
                    </a:ext>
                  </a:extLst>
                </a:hlinkClick>
              </a:rPr>
              <a:t>edX</a:t>
            </a:r>
            <a:r>
              <a:rPr lang="fr-FR" dirty="0">
                <a:solidFill>
                  <a:schemeClr val="accent1">
                    <a:lumMod val="75000"/>
                  </a:schemeClr>
                </a:solidFill>
              </a:rPr>
              <a:t> </a:t>
            </a:r>
            <a:r>
              <a:rPr lang="fr-FR" dirty="0"/>
              <a:t>plateforme internationale lancée par le MIT et Harvard. Certains cours sont gratuits. </a:t>
            </a:r>
          </a:p>
        </p:txBody>
      </p:sp>
    </p:spTree>
    <p:extLst>
      <p:ext uri="{BB962C8B-B14F-4D97-AF65-F5344CB8AC3E}">
        <p14:creationId xmlns:p14="http://schemas.microsoft.com/office/powerpoint/2010/main" val="3160795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E2A552-8E75-4849-A835-188304918E9A}"/>
              </a:ext>
            </a:extLst>
          </p:cNvPr>
          <p:cNvSpPr>
            <a:spLocks noGrp="1"/>
          </p:cNvSpPr>
          <p:nvPr>
            <p:ph type="title"/>
          </p:nvPr>
        </p:nvSpPr>
        <p:spPr/>
        <p:txBody>
          <a:bodyPr/>
          <a:lstStyle/>
          <a:p>
            <a:r>
              <a:rPr lang="fr-FR" dirty="0"/>
              <a:t>Normes et brevets</a:t>
            </a:r>
          </a:p>
        </p:txBody>
      </p:sp>
      <p:sp>
        <p:nvSpPr>
          <p:cNvPr id="3" name="Espace réservé de la date 2">
            <a:extLst>
              <a:ext uri="{FF2B5EF4-FFF2-40B4-BE49-F238E27FC236}">
                <a16:creationId xmlns:a16="http://schemas.microsoft.com/office/drawing/2014/main" id="{0345AE7F-F371-4F43-977F-E01EEB4B05BB}"/>
              </a:ext>
            </a:extLst>
          </p:cNvPr>
          <p:cNvSpPr>
            <a:spLocks noGrp="1"/>
          </p:cNvSpPr>
          <p:nvPr>
            <p:ph type="dt" sz="half" idx="2"/>
          </p:nvPr>
        </p:nvSpPr>
        <p:spPr/>
        <p:txBody>
          <a:bodyPr/>
          <a:lstStyle/>
          <a:p>
            <a:r>
              <a:rPr lang="fr-FR"/>
              <a:t>09/03/2023</a:t>
            </a:r>
            <a:endParaRPr lang="fr-FR" dirty="0"/>
          </a:p>
        </p:txBody>
      </p:sp>
      <p:sp>
        <p:nvSpPr>
          <p:cNvPr id="4" name="Espace réservé du pied de page 3">
            <a:extLst>
              <a:ext uri="{FF2B5EF4-FFF2-40B4-BE49-F238E27FC236}">
                <a16:creationId xmlns:a16="http://schemas.microsoft.com/office/drawing/2014/main" id="{1F3D2883-1396-4146-BB79-B7C57ACA6E87}"/>
              </a:ext>
            </a:extLst>
          </p:cNvPr>
          <p:cNvSpPr>
            <a:spLocks noGrp="1"/>
          </p:cNvSpPr>
          <p:nvPr>
            <p:ph type="ftr" sz="quarter" idx="3"/>
          </p:nvPr>
        </p:nvSpPr>
        <p:spPr/>
        <p:txBody>
          <a:bodyPr/>
          <a:lstStyle/>
          <a:p>
            <a:r>
              <a:rPr lang="fr-FR"/>
              <a:t>CM 3 – Mener une recherche documentaire  – Collège Doctoral USMB – Julie Alibert-Stern, Michel Encrenaz</a:t>
            </a:r>
            <a:endParaRPr lang="fr-FR" dirty="0"/>
          </a:p>
        </p:txBody>
      </p:sp>
      <p:sp>
        <p:nvSpPr>
          <p:cNvPr id="5" name="Espace réservé du numéro de diapositive 4">
            <a:extLst>
              <a:ext uri="{FF2B5EF4-FFF2-40B4-BE49-F238E27FC236}">
                <a16:creationId xmlns:a16="http://schemas.microsoft.com/office/drawing/2014/main" id="{D0030C0C-AAE8-413A-803A-F733E0CF0324}"/>
              </a:ext>
            </a:extLst>
          </p:cNvPr>
          <p:cNvSpPr>
            <a:spLocks noGrp="1"/>
          </p:cNvSpPr>
          <p:nvPr>
            <p:ph type="sldNum" sz="quarter" idx="4"/>
          </p:nvPr>
        </p:nvSpPr>
        <p:spPr/>
        <p:txBody>
          <a:bodyPr/>
          <a:lstStyle/>
          <a:p>
            <a:fld id="{51A9A260-C2EE-4362-91EB-19AABFD77694}" type="slidenum">
              <a:rPr lang="fr-FR" smtClean="0"/>
              <a:pPr/>
              <a:t>27</a:t>
            </a:fld>
            <a:endParaRPr lang="fr-FR" dirty="0"/>
          </a:p>
        </p:txBody>
      </p:sp>
      <p:sp>
        <p:nvSpPr>
          <p:cNvPr id="6" name="Espace réservé du contenu 5">
            <a:extLst>
              <a:ext uri="{FF2B5EF4-FFF2-40B4-BE49-F238E27FC236}">
                <a16:creationId xmlns:a16="http://schemas.microsoft.com/office/drawing/2014/main" id="{887D9488-E3A1-46D8-A5EB-B1FEE31F3644}"/>
              </a:ext>
            </a:extLst>
          </p:cNvPr>
          <p:cNvSpPr>
            <a:spLocks noGrp="1"/>
          </p:cNvSpPr>
          <p:nvPr>
            <p:ph sz="quarter" idx="12"/>
          </p:nvPr>
        </p:nvSpPr>
        <p:spPr/>
        <p:txBody>
          <a:bodyPr>
            <a:normAutofit/>
          </a:bodyPr>
          <a:lstStyle/>
          <a:p>
            <a:pPr marL="0" indent="0">
              <a:buNone/>
            </a:pPr>
            <a:r>
              <a:rPr lang="fr-FR" dirty="0"/>
              <a:t>Normes</a:t>
            </a:r>
          </a:p>
          <a:p>
            <a:pPr lvl="1" algn="just"/>
            <a:r>
              <a:rPr lang="fr-FR" dirty="0">
                <a:solidFill>
                  <a:schemeClr val="accent1">
                    <a:lumMod val="75000"/>
                  </a:schemeClr>
                </a:solidFill>
                <a:hlinkClick r:id="rId2">
                  <a:extLst>
                    <a:ext uri="{A12FA001-AC4F-418D-AE19-62706E023703}">
                      <ahyp:hlinkClr xmlns:ahyp="http://schemas.microsoft.com/office/drawing/2018/hyperlinkcolor" val="tx"/>
                    </a:ext>
                  </a:extLst>
                </a:hlinkClick>
              </a:rPr>
              <a:t>Cobaz</a:t>
            </a:r>
            <a:r>
              <a:rPr lang="fr-FR" dirty="0"/>
              <a:t> (USMB) : Base de données de normes et réglementation : normes Françaises AFNOR (avec accès au texte intégral), et références de normes étrangères</a:t>
            </a:r>
          </a:p>
          <a:p>
            <a:pPr marL="0" indent="0">
              <a:buNone/>
            </a:pPr>
            <a:r>
              <a:rPr lang="fr-FR" dirty="0"/>
              <a:t>Brevets</a:t>
            </a:r>
          </a:p>
          <a:p>
            <a:pPr marL="400050" lvl="1" indent="0" algn="just">
              <a:buNone/>
            </a:pPr>
            <a:r>
              <a:rPr lang="fr-FR" dirty="0"/>
              <a:t>Indispensable si l’on envisage un dépôt de brevet, souvent utile pour connaitre le statut légal d’un procédé</a:t>
            </a:r>
          </a:p>
          <a:p>
            <a:pPr lvl="1" algn="just"/>
            <a:r>
              <a:rPr lang="fr-FR" dirty="0">
                <a:solidFill>
                  <a:schemeClr val="accent1">
                    <a:lumMod val="75000"/>
                  </a:schemeClr>
                </a:solidFill>
                <a:hlinkClick r:id="rId3">
                  <a:extLst>
                    <a:ext uri="{A12FA001-AC4F-418D-AE19-62706E023703}">
                      <ahyp:hlinkClr xmlns:ahyp="http://schemas.microsoft.com/office/drawing/2018/hyperlinkcolor" val="tx"/>
                    </a:ext>
                  </a:extLst>
                </a:hlinkClick>
              </a:rPr>
              <a:t>INPI</a:t>
            </a:r>
            <a:r>
              <a:rPr lang="fr-FR" dirty="0">
                <a:solidFill>
                  <a:schemeClr val="accent1">
                    <a:lumMod val="75000"/>
                  </a:schemeClr>
                </a:solidFill>
              </a:rPr>
              <a:t>  </a:t>
            </a:r>
            <a:r>
              <a:rPr lang="fr-FR" dirty="0"/>
              <a:t>l’INPI met à votre disposition une base de données regroupant les demandes de brevet français, européens, internationales PCT et certificat complémentaire de protection. Cette vérification est la première étape indispensable avant de déposer un brevet en France.</a:t>
            </a:r>
            <a:endParaRPr lang="fr-FR" dirty="0">
              <a:solidFill>
                <a:schemeClr val="accent1">
                  <a:lumMod val="75000"/>
                </a:schemeClr>
              </a:solidFill>
            </a:endParaRPr>
          </a:p>
          <a:p>
            <a:pPr lvl="1"/>
            <a:r>
              <a:rPr lang="fr-FR" dirty="0">
                <a:solidFill>
                  <a:schemeClr val="accent1">
                    <a:lumMod val="75000"/>
                  </a:schemeClr>
                </a:solidFill>
                <a:hlinkClick r:id="rId4">
                  <a:extLst>
                    <a:ext uri="{A12FA001-AC4F-418D-AE19-62706E023703}">
                      <ahyp:hlinkClr xmlns:ahyp="http://schemas.microsoft.com/office/drawing/2018/hyperlinkcolor" val="tx"/>
                    </a:ext>
                  </a:extLst>
                </a:hlinkClick>
              </a:rPr>
              <a:t>LENS</a:t>
            </a:r>
            <a:r>
              <a:rPr lang="fr-FR" dirty="0"/>
              <a:t>  </a:t>
            </a:r>
          </a:p>
        </p:txBody>
      </p:sp>
    </p:spTree>
    <p:extLst>
      <p:ext uri="{BB962C8B-B14F-4D97-AF65-F5344CB8AC3E}">
        <p14:creationId xmlns:p14="http://schemas.microsoft.com/office/powerpoint/2010/main" val="22757699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BF5A59-D181-42C0-8ADF-B19C52B88FB0}"/>
              </a:ext>
            </a:extLst>
          </p:cNvPr>
          <p:cNvSpPr>
            <a:spLocks noGrp="1"/>
          </p:cNvSpPr>
          <p:nvPr>
            <p:ph type="title"/>
          </p:nvPr>
        </p:nvSpPr>
        <p:spPr>
          <a:xfrm>
            <a:off x="1415480" y="2770940"/>
            <a:ext cx="9721080" cy="1316120"/>
          </a:xfrm>
        </p:spPr>
        <p:txBody>
          <a:bodyPr>
            <a:noAutofit/>
          </a:bodyPr>
          <a:lstStyle/>
          <a:p>
            <a:pPr marR="0" algn="ctr" rtl="0"/>
            <a:r>
              <a:rPr lang="fr-FR" sz="6600" b="0" i="0" u="none" strike="noStrike" baseline="0" dirty="0">
                <a:solidFill>
                  <a:schemeClr val="accent3"/>
                </a:solidFill>
                <a:latin typeface="Bebas neue" panose="020B0606020202050201"/>
              </a:rPr>
              <a:t>Des questions ?</a:t>
            </a:r>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09/03/2023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3 – Mener une recherche documentaire  – Collège Doctoral USMB – Julie Alibert-Stern, Michel Encrenaz</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28</a:t>
            </a:fld>
            <a:endParaRPr lang="fr-FR"/>
          </a:p>
        </p:txBody>
      </p:sp>
    </p:spTree>
    <p:extLst>
      <p:ext uri="{BB962C8B-B14F-4D97-AF65-F5344CB8AC3E}">
        <p14:creationId xmlns:p14="http://schemas.microsoft.com/office/powerpoint/2010/main" val="19875750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E2A552-8E75-4849-A835-188304918E9A}"/>
              </a:ext>
            </a:extLst>
          </p:cNvPr>
          <p:cNvSpPr>
            <a:spLocks noGrp="1"/>
          </p:cNvSpPr>
          <p:nvPr>
            <p:ph type="title"/>
          </p:nvPr>
        </p:nvSpPr>
        <p:spPr/>
        <p:txBody>
          <a:bodyPr/>
          <a:lstStyle/>
          <a:p>
            <a:r>
              <a:rPr lang="fr-FR" dirty="0"/>
              <a:t>Nous contacter</a:t>
            </a:r>
          </a:p>
        </p:txBody>
      </p:sp>
      <p:sp>
        <p:nvSpPr>
          <p:cNvPr id="3" name="Espace réservé de la date 2">
            <a:extLst>
              <a:ext uri="{FF2B5EF4-FFF2-40B4-BE49-F238E27FC236}">
                <a16:creationId xmlns:a16="http://schemas.microsoft.com/office/drawing/2014/main" id="{0345AE7F-F371-4F43-977F-E01EEB4B05BB}"/>
              </a:ext>
            </a:extLst>
          </p:cNvPr>
          <p:cNvSpPr>
            <a:spLocks noGrp="1"/>
          </p:cNvSpPr>
          <p:nvPr>
            <p:ph type="dt" sz="half" idx="2"/>
          </p:nvPr>
        </p:nvSpPr>
        <p:spPr/>
        <p:txBody>
          <a:bodyPr/>
          <a:lstStyle/>
          <a:p>
            <a:r>
              <a:rPr lang="fr-FR"/>
              <a:t>09/03/2023</a:t>
            </a:r>
            <a:endParaRPr lang="fr-FR" dirty="0"/>
          </a:p>
        </p:txBody>
      </p:sp>
      <p:sp>
        <p:nvSpPr>
          <p:cNvPr id="4" name="Espace réservé du pied de page 3">
            <a:extLst>
              <a:ext uri="{FF2B5EF4-FFF2-40B4-BE49-F238E27FC236}">
                <a16:creationId xmlns:a16="http://schemas.microsoft.com/office/drawing/2014/main" id="{1F3D2883-1396-4146-BB79-B7C57ACA6E87}"/>
              </a:ext>
            </a:extLst>
          </p:cNvPr>
          <p:cNvSpPr>
            <a:spLocks noGrp="1"/>
          </p:cNvSpPr>
          <p:nvPr>
            <p:ph type="ftr" sz="quarter" idx="3"/>
          </p:nvPr>
        </p:nvSpPr>
        <p:spPr/>
        <p:txBody>
          <a:bodyPr/>
          <a:lstStyle/>
          <a:p>
            <a:r>
              <a:rPr lang="fr-FR"/>
              <a:t>CM 3 – Mener une recherche documentaire  – Collège Doctoral USMB – Julie Alibert-Stern, Michel Encrenaz</a:t>
            </a:r>
            <a:endParaRPr lang="fr-FR" dirty="0"/>
          </a:p>
        </p:txBody>
      </p:sp>
      <p:sp>
        <p:nvSpPr>
          <p:cNvPr id="5" name="Espace réservé du numéro de diapositive 4">
            <a:extLst>
              <a:ext uri="{FF2B5EF4-FFF2-40B4-BE49-F238E27FC236}">
                <a16:creationId xmlns:a16="http://schemas.microsoft.com/office/drawing/2014/main" id="{D0030C0C-AAE8-413A-803A-F733E0CF0324}"/>
              </a:ext>
            </a:extLst>
          </p:cNvPr>
          <p:cNvSpPr>
            <a:spLocks noGrp="1"/>
          </p:cNvSpPr>
          <p:nvPr>
            <p:ph type="sldNum" sz="quarter" idx="4"/>
          </p:nvPr>
        </p:nvSpPr>
        <p:spPr/>
        <p:txBody>
          <a:bodyPr/>
          <a:lstStyle/>
          <a:p>
            <a:fld id="{51A9A260-C2EE-4362-91EB-19AABFD77694}" type="slidenum">
              <a:rPr lang="fr-FR" smtClean="0"/>
              <a:pPr/>
              <a:t>29</a:t>
            </a:fld>
            <a:endParaRPr lang="fr-FR" dirty="0"/>
          </a:p>
        </p:txBody>
      </p:sp>
      <p:sp>
        <p:nvSpPr>
          <p:cNvPr id="6" name="Espace réservé du contenu 5">
            <a:extLst>
              <a:ext uri="{FF2B5EF4-FFF2-40B4-BE49-F238E27FC236}">
                <a16:creationId xmlns:a16="http://schemas.microsoft.com/office/drawing/2014/main" id="{887D9488-E3A1-46D8-A5EB-B1FEE31F3644}"/>
              </a:ext>
            </a:extLst>
          </p:cNvPr>
          <p:cNvSpPr>
            <a:spLocks noGrp="1"/>
          </p:cNvSpPr>
          <p:nvPr>
            <p:ph sz="quarter" idx="12"/>
          </p:nvPr>
        </p:nvSpPr>
        <p:spPr/>
        <p:txBody>
          <a:bodyPr>
            <a:normAutofit/>
          </a:bodyPr>
          <a:lstStyle/>
          <a:p>
            <a:r>
              <a:rPr lang="fr-FR" dirty="0"/>
              <a:t>Julie Alibert-Stern : </a:t>
            </a:r>
            <a:r>
              <a:rPr lang="fr-FR" dirty="0">
                <a:hlinkClick r:id="rId2"/>
              </a:rPr>
              <a:t>julie.alibert@univ-smb.fr</a:t>
            </a:r>
            <a:endParaRPr lang="fr-FR" dirty="0"/>
          </a:p>
          <a:p>
            <a:r>
              <a:rPr lang="fr-FR" dirty="0"/>
              <a:t>Michel </a:t>
            </a:r>
            <a:r>
              <a:rPr lang="fr-FR" dirty="0" err="1"/>
              <a:t>Encrenaz</a:t>
            </a:r>
            <a:r>
              <a:rPr lang="fr-FR" dirty="0"/>
              <a:t> : </a:t>
            </a:r>
            <a:r>
              <a:rPr lang="fr-FR" dirty="0">
                <a:hlinkClick r:id="rId3"/>
              </a:rPr>
              <a:t>michel.encrenaz@univ-smb.fr</a:t>
            </a:r>
            <a:r>
              <a:rPr lang="fr-FR" dirty="0"/>
              <a:t> </a:t>
            </a:r>
          </a:p>
          <a:p>
            <a:pPr marL="0" indent="0">
              <a:buNone/>
            </a:pPr>
            <a:endParaRPr lang="fr-FR" dirty="0"/>
          </a:p>
          <a:p>
            <a:pPr marL="0" indent="0">
              <a:buNone/>
            </a:pPr>
            <a:r>
              <a:rPr lang="fr-FR" dirty="0"/>
              <a:t>Et sur question-bu@univ-smb.fr</a:t>
            </a:r>
          </a:p>
          <a:p>
            <a:pPr marL="0" indent="0">
              <a:buNone/>
            </a:pPr>
            <a:endParaRPr lang="fr-FR" dirty="0"/>
          </a:p>
        </p:txBody>
      </p:sp>
    </p:spTree>
    <p:extLst>
      <p:ext uri="{BB962C8B-B14F-4D97-AF65-F5344CB8AC3E}">
        <p14:creationId xmlns:p14="http://schemas.microsoft.com/office/powerpoint/2010/main" val="1505969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BF5A59-D181-42C0-8ADF-B19C52B88FB0}"/>
              </a:ext>
            </a:extLst>
          </p:cNvPr>
          <p:cNvSpPr>
            <a:spLocks noGrp="1"/>
          </p:cNvSpPr>
          <p:nvPr>
            <p:ph type="title"/>
          </p:nvPr>
        </p:nvSpPr>
        <p:spPr/>
        <p:txBody>
          <a:bodyPr>
            <a:noAutofit/>
          </a:bodyPr>
          <a:lstStyle/>
          <a:p>
            <a:pPr marR="0" rtl="0"/>
            <a:r>
              <a:rPr lang="fr-FR" sz="4400" b="0" i="0" u="none" strike="noStrike" baseline="0" dirty="0">
                <a:solidFill>
                  <a:srgbClr val="FF0000"/>
                </a:solidFill>
                <a:latin typeface="Bebas neue" panose="020B0606020202050201"/>
              </a:rPr>
              <a:t>La recherche bibliographique</a:t>
            </a:r>
          </a:p>
        </p:txBody>
      </p:sp>
      <p:sp>
        <p:nvSpPr>
          <p:cNvPr id="3" name="Espace réservé du texte 2">
            <a:extLst>
              <a:ext uri="{FF2B5EF4-FFF2-40B4-BE49-F238E27FC236}">
                <a16:creationId xmlns:a16="http://schemas.microsoft.com/office/drawing/2014/main" id="{24F5C679-9B73-4B33-A526-E2EAA77A46A0}"/>
              </a:ext>
            </a:extLst>
          </p:cNvPr>
          <p:cNvSpPr>
            <a:spLocks noGrp="1"/>
          </p:cNvSpPr>
          <p:nvPr>
            <p:ph type="body" idx="1"/>
          </p:nvPr>
        </p:nvSpPr>
        <p:spPr/>
        <p:txBody>
          <a:bodyPr/>
          <a:lstStyle/>
          <a:p>
            <a:pPr marL="0" indent="0">
              <a:buNone/>
            </a:pPr>
            <a:r>
              <a:rPr lang="fr-FR" sz="2400" b="1" dirty="0"/>
              <a:t>En résumé</a:t>
            </a:r>
          </a:p>
          <a:p>
            <a:r>
              <a:rPr lang="fr-FR" dirty="0"/>
              <a:t>Etablir une liste des documents les plus récents touchant au sujet et noter ceux dignes d’intérêt / Consultation systématique des catalogues de bibliothèques (catalogue UGA/USMB, SUDOC…)</a:t>
            </a:r>
          </a:p>
          <a:p>
            <a:pPr lvl="0"/>
            <a:r>
              <a:rPr lang="fr-FR" dirty="0"/>
              <a:t>Identifier les publications les plus citées et les plus proches du sujet pour organiser ses lectures par ordre d’importance : essentiel, important, à ne pas négliger, éventuellement, etc.</a:t>
            </a:r>
          </a:p>
          <a:p>
            <a:pPr lvl="0"/>
            <a:r>
              <a:rPr lang="fr-FR" dirty="0"/>
              <a:t>Chercher, pour chaque référence, où se trouve le document pour organiser ses visites en bibliothèques, ses demandes de PEB, ses achats et ses lectures</a:t>
            </a:r>
            <a:endParaRPr lang="fr-FR" b="0" i="0" u="none" strike="noStrike" baseline="0" dirty="0">
              <a:latin typeface="Times New Roman" panose="02020603050405020304" pitchFamily="18" charset="0"/>
            </a:endParaRPr>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09/03/2023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3 – Mener une recherche documentaire  – Collège Doctoral USMB – Julie Alibert-Stern, Michel Encrenaz</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3</a:t>
            </a:fld>
            <a:endParaRPr lang="fr-FR"/>
          </a:p>
        </p:txBody>
      </p:sp>
    </p:spTree>
    <p:extLst>
      <p:ext uri="{BB962C8B-B14F-4D97-AF65-F5344CB8AC3E}">
        <p14:creationId xmlns:p14="http://schemas.microsoft.com/office/powerpoint/2010/main" val="539385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E12B057-EB40-4907-B361-F71309E82F33}"/>
              </a:ext>
            </a:extLst>
          </p:cNvPr>
          <p:cNvSpPr>
            <a:spLocks noGrp="1"/>
          </p:cNvSpPr>
          <p:nvPr>
            <p:ph type="dt" sz="half" idx="2"/>
          </p:nvPr>
        </p:nvSpPr>
        <p:spPr/>
        <p:txBody>
          <a:bodyPr/>
          <a:lstStyle/>
          <a:p>
            <a:r>
              <a:rPr lang="fr-FR"/>
              <a:t>09/03/2023</a:t>
            </a:r>
            <a:endParaRPr lang="fr-FR" dirty="0"/>
          </a:p>
        </p:txBody>
      </p:sp>
      <p:sp>
        <p:nvSpPr>
          <p:cNvPr id="3" name="Espace réservé du pied de page 2">
            <a:extLst>
              <a:ext uri="{FF2B5EF4-FFF2-40B4-BE49-F238E27FC236}">
                <a16:creationId xmlns:a16="http://schemas.microsoft.com/office/drawing/2014/main" id="{E0DCE118-6C00-4034-BA98-4C21209728BE}"/>
              </a:ext>
            </a:extLst>
          </p:cNvPr>
          <p:cNvSpPr>
            <a:spLocks noGrp="1"/>
          </p:cNvSpPr>
          <p:nvPr>
            <p:ph type="ftr" sz="quarter" idx="3"/>
          </p:nvPr>
        </p:nvSpPr>
        <p:spPr/>
        <p:txBody>
          <a:bodyPr/>
          <a:lstStyle/>
          <a:p>
            <a:r>
              <a:rPr lang="fr-FR"/>
              <a:t>CM 3 – Mener une recherche documentaire  – Collège Doctoral USMB – Julie Alibert-Stern, Michel Encrenaz</a:t>
            </a:r>
            <a:endParaRPr lang="fr-FR" dirty="0"/>
          </a:p>
        </p:txBody>
      </p:sp>
      <p:sp>
        <p:nvSpPr>
          <p:cNvPr id="4" name="Espace réservé du numéro de diapositive 3">
            <a:extLst>
              <a:ext uri="{FF2B5EF4-FFF2-40B4-BE49-F238E27FC236}">
                <a16:creationId xmlns:a16="http://schemas.microsoft.com/office/drawing/2014/main" id="{16F66E57-2AC0-49FD-8E7D-F31659CE79A4}"/>
              </a:ext>
            </a:extLst>
          </p:cNvPr>
          <p:cNvSpPr>
            <a:spLocks noGrp="1"/>
          </p:cNvSpPr>
          <p:nvPr>
            <p:ph type="sldNum" sz="quarter" idx="4"/>
          </p:nvPr>
        </p:nvSpPr>
        <p:spPr/>
        <p:txBody>
          <a:bodyPr/>
          <a:lstStyle/>
          <a:p>
            <a:fld id="{51A9A260-C2EE-4362-91EB-19AABFD77694}" type="slidenum">
              <a:rPr lang="fr-FR" smtClean="0"/>
              <a:pPr/>
              <a:t>4</a:t>
            </a:fld>
            <a:endParaRPr lang="fr-FR" dirty="0"/>
          </a:p>
        </p:txBody>
      </p:sp>
      <p:sp>
        <p:nvSpPr>
          <p:cNvPr id="5" name="Titre 4">
            <a:extLst>
              <a:ext uri="{FF2B5EF4-FFF2-40B4-BE49-F238E27FC236}">
                <a16:creationId xmlns:a16="http://schemas.microsoft.com/office/drawing/2014/main" id="{274E4F25-D901-4BE5-8EB7-E39C752FD3B4}"/>
              </a:ext>
            </a:extLst>
          </p:cNvPr>
          <p:cNvSpPr>
            <a:spLocks noGrp="1"/>
          </p:cNvSpPr>
          <p:nvPr>
            <p:ph type="title"/>
          </p:nvPr>
        </p:nvSpPr>
        <p:spPr>
          <a:xfrm>
            <a:off x="4113999" y="3048984"/>
            <a:ext cx="7454610" cy="1516047"/>
          </a:xfrm>
        </p:spPr>
        <p:txBody>
          <a:bodyPr/>
          <a:lstStyle/>
          <a:p>
            <a:r>
              <a:rPr lang="fr-FR" dirty="0"/>
              <a:t>Chercher efficacement dans un catalogue de bibliothèque</a:t>
            </a:r>
          </a:p>
        </p:txBody>
      </p:sp>
      <p:sp>
        <p:nvSpPr>
          <p:cNvPr id="8" name="Sous-titre 7">
            <a:extLst>
              <a:ext uri="{FF2B5EF4-FFF2-40B4-BE49-F238E27FC236}">
                <a16:creationId xmlns:a16="http://schemas.microsoft.com/office/drawing/2014/main" id="{5E1E9845-D044-4110-B9DC-7EA27B780262}"/>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2290474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BF5A59-D181-42C0-8ADF-B19C52B88FB0}"/>
              </a:ext>
            </a:extLst>
          </p:cNvPr>
          <p:cNvSpPr>
            <a:spLocks noGrp="1"/>
          </p:cNvSpPr>
          <p:nvPr>
            <p:ph type="title"/>
          </p:nvPr>
        </p:nvSpPr>
        <p:spPr/>
        <p:txBody>
          <a:bodyPr>
            <a:noAutofit/>
          </a:bodyPr>
          <a:lstStyle/>
          <a:p>
            <a:pPr marR="0" rtl="0"/>
            <a:r>
              <a:rPr lang="fr-FR" sz="4400" b="0" i="0" u="none" strike="noStrike" baseline="0" dirty="0">
                <a:solidFill>
                  <a:srgbClr val="FF0000"/>
                </a:solidFill>
                <a:latin typeface="Bebas neue" panose="020B0606020202050201"/>
              </a:rPr>
              <a:t>Les catalogues de bibliothèque</a:t>
            </a:r>
          </a:p>
        </p:txBody>
      </p:sp>
      <p:sp>
        <p:nvSpPr>
          <p:cNvPr id="3" name="Espace réservé du texte 2">
            <a:extLst>
              <a:ext uri="{FF2B5EF4-FFF2-40B4-BE49-F238E27FC236}">
                <a16:creationId xmlns:a16="http://schemas.microsoft.com/office/drawing/2014/main" id="{24F5C679-9B73-4B33-A526-E2EAA77A46A0}"/>
              </a:ext>
            </a:extLst>
          </p:cNvPr>
          <p:cNvSpPr>
            <a:spLocks noGrp="1"/>
          </p:cNvSpPr>
          <p:nvPr>
            <p:ph type="body" idx="1"/>
          </p:nvPr>
        </p:nvSpPr>
        <p:spPr/>
        <p:txBody>
          <a:bodyPr/>
          <a:lstStyle/>
          <a:p>
            <a:r>
              <a:rPr lang="fr-FR" dirty="0" err="1">
                <a:latin typeface="Open Sans"/>
                <a:hlinkClick r:id="rId2"/>
              </a:rPr>
              <a:t>Worldcat</a:t>
            </a:r>
            <a:r>
              <a:rPr lang="fr-FR" dirty="0">
                <a:latin typeface="Open Sans"/>
              </a:rPr>
              <a:t> </a:t>
            </a:r>
          </a:p>
          <a:p>
            <a:r>
              <a:rPr lang="fr-FR" b="0" i="0" u="none" strike="noStrike" baseline="0" dirty="0" err="1">
                <a:latin typeface="Open Sans"/>
                <a:hlinkClick r:id="rId3"/>
              </a:rPr>
              <a:t>CC</a:t>
            </a:r>
            <a:r>
              <a:rPr lang="fr-FR" dirty="0" err="1">
                <a:latin typeface="Open Sans"/>
                <a:hlinkClick r:id="rId3"/>
              </a:rPr>
              <a:t>Fr</a:t>
            </a:r>
            <a:endParaRPr lang="fr-FR" dirty="0">
              <a:latin typeface="Open Sans"/>
            </a:endParaRPr>
          </a:p>
          <a:p>
            <a:r>
              <a:rPr lang="fr-FR" b="0" i="0" u="none" strike="noStrike" baseline="0" dirty="0">
                <a:latin typeface="Open Sans"/>
                <a:hlinkClick r:id="rId4"/>
              </a:rPr>
              <a:t>SUDOC</a:t>
            </a:r>
            <a:endParaRPr lang="fr-FR" b="0" i="0" u="none" strike="noStrike" baseline="0" dirty="0">
              <a:latin typeface="Open Sans"/>
            </a:endParaRPr>
          </a:p>
          <a:p>
            <a:r>
              <a:rPr lang="fr-FR" dirty="0">
                <a:latin typeface="Open Sans"/>
                <a:hlinkClick r:id="rId5"/>
              </a:rPr>
              <a:t>Catalogue de l’USMB </a:t>
            </a:r>
            <a:r>
              <a:rPr lang="fr-FR" dirty="0">
                <a:latin typeface="Open Sans"/>
              </a:rPr>
              <a:t>(similaire à celui de l’UGA)</a:t>
            </a:r>
            <a:endParaRPr lang="fr-FR" b="0" i="0" u="none" strike="noStrike" baseline="0" dirty="0">
              <a:latin typeface="Open Sans"/>
            </a:endParaRPr>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09/03/2023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3 – Mener une recherche documentaire  – Collège Doctoral USMB – Julie Alibert-Stern, Michel Encrenaz</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5</a:t>
            </a:fld>
            <a:endParaRPr lang="fr-FR"/>
          </a:p>
        </p:txBody>
      </p:sp>
    </p:spTree>
    <p:extLst>
      <p:ext uri="{BB962C8B-B14F-4D97-AF65-F5344CB8AC3E}">
        <p14:creationId xmlns:p14="http://schemas.microsoft.com/office/powerpoint/2010/main" val="3114248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BF5A59-D181-42C0-8ADF-B19C52B88FB0}"/>
              </a:ext>
            </a:extLst>
          </p:cNvPr>
          <p:cNvSpPr>
            <a:spLocks noGrp="1"/>
          </p:cNvSpPr>
          <p:nvPr>
            <p:ph type="title"/>
          </p:nvPr>
        </p:nvSpPr>
        <p:spPr/>
        <p:txBody>
          <a:bodyPr>
            <a:noAutofit/>
          </a:bodyPr>
          <a:lstStyle/>
          <a:p>
            <a:pPr marR="0" rtl="0"/>
            <a:r>
              <a:rPr lang="fr-FR" sz="4400" dirty="0">
                <a:solidFill>
                  <a:srgbClr val="FF0000"/>
                </a:solidFill>
                <a:latin typeface="Bebas neue" panose="020B0606020202050201"/>
              </a:rPr>
              <a:t>Les c</a:t>
            </a:r>
            <a:r>
              <a:rPr lang="fr-FR" sz="4400" b="0" i="0" u="none" strike="noStrike" baseline="0" dirty="0">
                <a:solidFill>
                  <a:srgbClr val="FF0000"/>
                </a:solidFill>
                <a:latin typeface="Bebas neue" panose="020B0606020202050201"/>
              </a:rPr>
              <a:t>atalogues de bibliothèques</a:t>
            </a:r>
          </a:p>
        </p:txBody>
      </p:sp>
      <p:sp>
        <p:nvSpPr>
          <p:cNvPr id="3" name="Espace réservé du texte 2">
            <a:extLst>
              <a:ext uri="{FF2B5EF4-FFF2-40B4-BE49-F238E27FC236}">
                <a16:creationId xmlns:a16="http://schemas.microsoft.com/office/drawing/2014/main" id="{24F5C679-9B73-4B33-A526-E2EAA77A46A0}"/>
              </a:ext>
            </a:extLst>
          </p:cNvPr>
          <p:cNvSpPr>
            <a:spLocks noGrp="1"/>
          </p:cNvSpPr>
          <p:nvPr>
            <p:ph type="body" idx="1"/>
          </p:nvPr>
        </p:nvSpPr>
        <p:spPr/>
        <p:txBody>
          <a:bodyPr/>
          <a:lstStyle/>
          <a:p>
            <a:pPr marL="0" indent="0">
              <a:buNone/>
            </a:pPr>
            <a:r>
              <a:rPr lang="fr-FR" sz="2400" b="1" dirty="0"/>
              <a:t>Contenu</a:t>
            </a:r>
          </a:p>
          <a:p>
            <a:pPr>
              <a:buFont typeface="Wingdings" panose="05000000000000000000" pitchFamily="2" charset="2"/>
              <a:buChar char="Ø"/>
            </a:pPr>
            <a:r>
              <a:rPr lang="fr-FR" sz="2400" b="1" dirty="0"/>
              <a:t>Les collections physiques </a:t>
            </a:r>
            <a:r>
              <a:rPr lang="fr-FR" sz="2400" dirty="0"/>
              <a:t>présentes dans la bibliothèque. Pour le SUDOC, collections de toutes les BU de France, avec possibilité de faire venir le document</a:t>
            </a:r>
          </a:p>
          <a:p>
            <a:pPr>
              <a:buFont typeface="Wingdings" panose="05000000000000000000" pitchFamily="2" charset="2"/>
              <a:buChar char="Ø"/>
            </a:pPr>
            <a:r>
              <a:rPr lang="fr-FR" sz="2400" b="1" dirty="0"/>
              <a:t>La documentation numérique, </a:t>
            </a:r>
            <a:r>
              <a:rPr lang="fr-FR" sz="2400" dirty="0"/>
              <a:t>en fonction des abonnements souscrits par la bibliothèque. Privilégier la recherche directement dans les bases de données pour de meilleurs résultats.</a:t>
            </a:r>
            <a:endParaRPr lang="fr-FR" b="0" i="0" u="none" strike="noStrike" baseline="0" dirty="0">
              <a:latin typeface="Times New Roman" panose="02020603050405020304" pitchFamily="18" charset="0"/>
            </a:endParaRPr>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09/03/2023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3 – Mener une recherche documentaire  – Collège Doctoral USMB – Julie Alibert-Stern, Michel Encrenaz</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6</a:t>
            </a:fld>
            <a:endParaRPr lang="fr-FR"/>
          </a:p>
        </p:txBody>
      </p:sp>
    </p:spTree>
    <p:extLst>
      <p:ext uri="{BB962C8B-B14F-4D97-AF65-F5344CB8AC3E}">
        <p14:creationId xmlns:p14="http://schemas.microsoft.com/office/powerpoint/2010/main" val="3267024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BF5A59-D181-42C0-8ADF-B19C52B88FB0}"/>
              </a:ext>
            </a:extLst>
          </p:cNvPr>
          <p:cNvSpPr>
            <a:spLocks noGrp="1"/>
          </p:cNvSpPr>
          <p:nvPr>
            <p:ph type="title"/>
          </p:nvPr>
        </p:nvSpPr>
        <p:spPr/>
        <p:txBody>
          <a:bodyPr>
            <a:noAutofit/>
          </a:bodyPr>
          <a:lstStyle/>
          <a:p>
            <a:pPr marR="0" rtl="0"/>
            <a:r>
              <a:rPr lang="fr-FR" sz="4400" b="0" i="0" u="none" strike="noStrike" baseline="0" dirty="0">
                <a:solidFill>
                  <a:srgbClr val="FF0000"/>
                </a:solidFill>
                <a:latin typeface="Bebas neue" panose="020B0606020202050201"/>
              </a:rPr>
              <a:t>Astuces de recherche</a:t>
            </a:r>
          </a:p>
        </p:txBody>
      </p:sp>
      <p:sp>
        <p:nvSpPr>
          <p:cNvPr id="3" name="Espace réservé du texte 2">
            <a:extLst>
              <a:ext uri="{FF2B5EF4-FFF2-40B4-BE49-F238E27FC236}">
                <a16:creationId xmlns:a16="http://schemas.microsoft.com/office/drawing/2014/main" id="{24F5C679-9B73-4B33-A526-E2EAA77A46A0}"/>
              </a:ext>
            </a:extLst>
          </p:cNvPr>
          <p:cNvSpPr>
            <a:spLocks noGrp="1"/>
          </p:cNvSpPr>
          <p:nvPr>
            <p:ph type="body" idx="1"/>
          </p:nvPr>
        </p:nvSpPr>
        <p:spPr/>
        <p:txBody>
          <a:bodyPr>
            <a:normAutofit fontScale="92500" lnSpcReduction="20000"/>
          </a:bodyPr>
          <a:lstStyle/>
          <a:p>
            <a:pPr algn="just">
              <a:buFont typeface="Wingdings" panose="05000000000000000000" pitchFamily="2" charset="2"/>
              <a:buChar char="Ø"/>
            </a:pPr>
            <a:r>
              <a:rPr lang="fr-FR" sz="2000" b="1" dirty="0"/>
              <a:t>Les guillemets (« mot ») </a:t>
            </a:r>
            <a:r>
              <a:rPr lang="fr-FR" sz="2000" dirty="0"/>
              <a:t>: permet de </a:t>
            </a:r>
            <a:r>
              <a:rPr lang="fr-FR" sz="2000" u="sng" dirty="0"/>
              <a:t>chercher l’expression exacte </a:t>
            </a:r>
            <a:r>
              <a:rPr lang="fr-FR" sz="2000" dirty="0"/>
              <a:t>et non pas chacun des mots séparément</a:t>
            </a:r>
          </a:p>
          <a:p>
            <a:pPr marL="457200" lvl="1" indent="0" algn="just">
              <a:buNone/>
            </a:pPr>
            <a:r>
              <a:rPr lang="fr-FR" sz="2000" i="1" dirty="0"/>
              <a:t>« économie du sport » cherchera dans les notices « économie du sport » et non pas « économie », « du » et « sport ».</a:t>
            </a:r>
          </a:p>
          <a:p>
            <a:pPr marL="457200" lvl="1" indent="0" algn="just">
              <a:buNone/>
            </a:pPr>
            <a:endParaRPr lang="fr-FR" sz="2000" dirty="0"/>
          </a:p>
          <a:p>
            <a:pPr algn="just">
              <a:buFont typeface="Wingdings" panose="05000000000000000000" pitchFamily="2" charset="2"/>
              <a:buChar char="Ø"/>
            </a:pPr>
            <a:r>
              <a:rPr lang="fr-FR" sz="2000" b="1" dirty="0"/>
              <a:t>La troncature (*mot </a:t>
            </a:r>
            <a:r>
              <a:rPr lang="fr-FR" sz="2000" dirty="0"/>
              <a:t>ou</a:t>
            </a:r>
            <a:r>
              <a:rPr lang="fr-FR" sz="2000" b="1" dirty="0"/>
              <a:t> mot*) </a:t>
            </a:r>
            <a:r>
              <a:rPr lang="fr-FR" sz="2000" dirty="0"/>
              <a:t>: permet de faire une troncature et de trouver tous les </a:t>
            </a:r>
            <a:r>
              <a:rPr lang="fr-FR" sz="2000" u="sng" dirty="0"/>
              <a:t>mots ayant la même racine </a:t>
            </a:r>
            <a:r>
              <a:rPr lang="fr-FR" sz="2000" dirty="0"/>
              <a:t>ou la même terminaison</a:t>
            </a:r>
          </a:p>
          <a:p>
            <a:pPr marL="457200" lvl="1" indent="0" algn="just">
              <a:buNone/>
            </a:pPr>
            <a:r>
              <a:rPr lang="fr-FR" sz="2000" i="1" dirty="0"/>
              <a:t>sport*  : trouvera les notices contenant sport, sports, sportif, sportive etc.</a:t>
            </a:r>
          </a:p>
          <a:p>
            <a:pPr marL="457200" lvl="1" indent="0" algn="just">
              <a:buNone/>
            </a:pPr>
            <a:endParaRPr lang="fr-FR" sz="2000" i="1" dirty="0"/>
          </a:p>
          <a:p>
            <a:pPr marL="400050" algn="just">
              <a:buFont typeface="Wingdings" panose="05000000000000000000" pitchFamily="2" charset="2"/>
              <a:buChar char="Ø"/>
            </a:pPr>
            <a:r>
              <a:rPr lang="fr-FR" sz="2000" b="1" dirty="0"/>
              <a:t>Les opérateurs booléens </a:t>
            </a:r>
            <a:r>
              <a:rPr lang="fr-FR" sz="2000" dirty="0"/>
              <a:t>(AND, OR, NOT / ET, OU, SAUF) : servent à relier les mots-clés pour élargir ou restreindre une recherche. </a:t>
            </a:r>
          </a:p>
          <a:p>
            <a:pPr marL="400050" algn="just">
              <a:buFont typeface="Wingdings" panose="05000000000000000000" pitchFamily="2" charset="2"/>
              <a:buChar char="Ø"/>
            </a:pPr>
            <a:endParaRPr lang="fr-FR" sz="2000" dirty="0"/>
          </a:p>
          <a:p>
            <a:pPr marL="400050" algn="just">
              <a:buFont typeface="Wingdings" panose="05000000000000000000" pitchFamily="2" charset="2"/>
              <a:buChar char="Ø"/>
            </a:pPr>
            <a:r>
              <a:rPr lang="fr-FR" sz="2000" b="1" dirty="0"/>
              <a:t>Les identifiants documentaires </a:t>
            </a:r>
            <a:r>
              <a:rPr lang="fr-FR" sz="2000" dirty="0"/>
              <a:t>(ISBN, ISSN, DOI) : permettent trouver rapidement un document. </a:t>
            </a:r>
          </a:p>
          <a:p>
            <a:pPr marL="457200" lvl="1" indent="0" algn="just">
              <a:buNone/>
            </a:pPr>
            <a:endParaRPr lang="fr-FR" sz="2400" i="1" dirty="0"/>
          </a:p>
          <a:p>
            <a:pPr marL="0" lvl="0" indent="0">
              <a:buNone/>
            </a:pPr>
            <a:endParaRPr lang="fr-FR" b="0" i="0" u="none" strike="noStrike" baseline="0" dirty="0">
              <a:latin typeface="Times New Roman" panose="02020603050405020304" pitchFamily="18" charset="0"/>
            </a:endParaRPr>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09/03/2023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3 – Mener une recherche documentaire  – Collège Doctoral USMB – Julie Alibert-Stern, Michel Encrenaz</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7</a:t>
            </a:fld>
            <a:endParaRPr lang="fr-FR"/>
          </a:p>
        </p:txBody>
      </p:sp>
    </p:spTree>
    <p:extLst>
      <p:ext uri="{BB962C8B-B14F-4D97-AF65-F5344CB8AC3E}">
        <p14:creationId xmlns:p14="http://schemas.microsoft.com/office/powerpoint/2010/main" val="2582470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BF5A59-D181-42C0-8ADF-B19C52B88FB0}"/>
              </a:ext>
            </a:extLst>
          </p:cNvPr>
          <p:cNvSpPr>
            <a:spLocks noGrp="1"/>
          </p:cNvSpPr>
          <p:nvPr>
            <p:ph type="title"/>
          </p:nvPr>
        </p:nvSpPr>
        <p:spPr/>
        <p:txBody>
          <a:bodyPr>
            <a:noAutofit/>
          </a:bodyPr>
          <a:lstStyle/>
          <a:p>
            <a:pPr marR="0" rtl="0"/>
            <a:r>
              <a:rPr lang="fr-FR" sz="4400" b="0" i="0" u="none" strike="noStrike" baseline="0" dirty="0">
                <a:solidFill>
                  <a:srgbClr val="FF0000"/>
                </a:solidFill>
                <a:latin typeface="Bebas neue" panose="020B0606020202050201"/>
              </a:rPr>
              <a:t>Astuces de recherche</a:t>
            </a:r>
          </a:p>
        </p:txBody>
      </p:sp>
      <p:sp>
        <p:nvSpPr>
          <p:cNvPr id="3" name="Espace réservé du texte 2">
            <a:extLst>
              <a:ext uri="{FF2B5EF4-FFF2-40B4-BE49-F238E27FC236}">
                <a16:creationId xmlns:a16="http://schemas.microsoft.com/office/drawing/2014/main" id="{24F5C679-9B73-4B33-A526-E2EAA77A46A0}"/>
              </a:ext>
            </a:extLst>
          </p:cNvPr>
          <p:cNvSpPr>
            <a:spLocks noGrp="1"/>
          </p:cNvSpPr>
          <p:nvPr>
            <p:ph type="body" idx="1"/>
          </p:nvPr>
        </p:nvSpPr>
        <p:spPr/>
        <p:txBody>
          <a:bodyPr/>
          <a:lstStyle/>
          <a:p>
            <a:pPr algn="just">
              <a:buFont typeface="Wingdings" panose="05000000000000000000" pitchFamily="2" charset="2"/>
              <a:buChar char="Ø"/>
            </a:pPr>
            <a:r>
              <a:rPr lang="fr-FR" sz="2000" b="1" dirty="0"/>
              <a:t>L’extension « Click &amp; Read » du CNRS</a:t>
            </a:r>
          </a:p>
          <a:p>
            <a:pPr algn="just">
              <a:buFont typeface="Wingdings" panose="05000000000000000000" pitchFamily="2" charset="2"/>
              <a:buChar char="Ø"/>
            </a:pPr>
            <a:r>
              <a:rPr lang="fr-FR" sz="2000" b="1" dirty="0"/>
              <a:t>Le « tiré à part » (ou « </a:t>
            </a:r>
            <a:r>
              <a:rPr lang="fr-FR" sz="2000" b="1" dirty="0" err="1"/>
              <a:t>request</a:t>
            </a:r>
            <a:r>
              <a:rPr lang="fr-FR" sz="2000" b="1" dirty="0"/>
              <a:t> full-</a:t>
            </a:r>
            <a:r>
              <a:rPr lang="fr-FR" sz="2000" b="1" dirty="0" err="1"/>
              <a:t>text</a:t>
            </a:r>
            <a:r>
              <a:rPr lang="fr-FR" sz="2000" b="1" dirty="0"/>
              <a:t> »)</a:t>
            </a:r>
          </a:p>
          <a:p>
            <a:pPr algn="just">
              <a:buFont typeface="Wingdings" panose="05000000000000000000" pitchFamily="2" charset="2"/>
              <a:buChar char="Ø"/>
            </a:pPr>
            <a:r>
              <a:rPr lang="fr-FR" sz="2000" b="1" dirty="0"/>
              <a:t>La demande à un bibliothécaire : </a:t>
            </a:r>
            <a:r>
              <a:rPr lang="fr-FR" sz="2000" dirty="0"/>
              <a:t>aide à la recherche documentaire, prêt entre bibliothèques, suggestion d’achat, accompagnement au dépôt de la thèse…</a:t>
            </a:r>
            <a:endParaRPr lang="fr-FR" sz="2400" dirty="0"/>
          </a:p>
          <a:p>
            <a:pPr marL="0" lvl="0" indent="0">
              <a:buNone/>
            </a:pPr>
            <a:endParaRPr lang="fr-FR" b="0" i="0" u="none" strike="noStrike" baseline="0" dirty="0">
              <a:latin typeface="Times New Roman" panose="02020603050405020304" pitchFamily="18" charset="0"/>
            </a:endParaRPr>
          </a:p>
        </p:txBody>
      </p:sp>
      <p:sp>
        <p:nvSpPr>
          <p:cNvPr id="4" name="Espace réservé de la date 3">
            <a:extLst>
              <a:ext uri="{FF2B5EF4-FFF2-40B4-BE49-F238E27FC236}">
                <a16:creationId xmlns:a16="http://schemas.microsoft.com/office/drawing/2014/main" id="{04223541-98CF-47B4-B324-1CDBB265CF3B}"/>
              </a:ext>
            </a:extLst>
          </p:cNvPr>
          <p:cNvSpPr>
            <a:spLocks noGrp="1"/>
          </p:cNvSpPr>
          <p:nvPr>
            <p:ph type="dt" sz="half" idx="10"/>
          </p:nvPr>
        </p:nvSpPr>
        <p:spPr/>
        <p:txBody>
          <a:bodyPr/>
          <a:lstStyle/>
          <a:p>
            <a:r>
              <a:rPr lang="fr-FR"/>
              <a:t>09/03/2023</a:t>
            </a:r>
            <a:endParaRPr lang="fr-FR" dirty="0"/>
          </a:p>
        </p:txBody>
      </p:sp>
      <p:sp>
        <p:nvSpPr>
          <p:cNvPr id="5" name="Espace réservé du pied de page 4">
            <a:extLst>
              <a:ext uri="{FF2B5EF4-FFF2-40B4-BE49-F238E27FC236}">
                <a16:creationId xmlns:a16="http://schemas.microsoft.com/office/drawing/2014/main" id="{A2A3BDC9-A59D-412C-AA81-819A375502FD}"/>
              </a:ext>
            </a:extLst>
          </p:cNvPr>
          <p:cNvSpPr>
            <a:spLocks noGrp="1"/>
          </p:cNvSpPr>
          <p:nvPr>
            <p:ph type="ftr" sz="quarter" idx="11"/>
          </p:nvPr>
        </p:nvSpPr>
        <p:spPr/>
        <p:txBody>
          <a:bodyPr/>
          <a:lstStyle/>
          <a:p>
            <a:r>
              <a:rPr lang="fr-FR"/>
              <a:t>CM 3 – Mener une recherche documentaire  – Collège Doctoral USMB – Julie Alibert-Stern, Michel Encrenaz</a:t>
            </a:r>
            <a:endParaRPr lang="fr-FR" dirty="0"/>
          </a:p>
        </p:txBody>
      </p:sp>
      <p:sp>
        <p:nvSpPr>
          <p:cNvPr id="6" name="Espace réservé du numéro de diapositive 5">
            <a:extLst>
              <a:ext uri="{FF2B5EF4-FFF2-40B4-BE49-F238E27FC236}">
                <a16:creationId xmlns:a16="http://schemas.microsoft.com/office/drawing/2014/main" id="{9E6CCF13-3C9D-4BAE-9F96-B8912E843A09}"/>
              </a:ext>
            </a:extLst>
          </p:cNvPr>
          <p:cNvSpPr>
            <a:spLocks noGrp="1"/>
          </p:cNvSpPr>
          <p:nvPr>
            <p:ph type="sldNum" sz="quarter" idx="12"/>
          </p:nvPr>
        </p:nvSpPr>
        <p:spPr/>
        <p:txBody>
          <a:bodyPr/>
          <a:lstStyle/>
          <a:p>
            <a:fld id="{05309C10-E868-4A70-BC60-BD035D1AE2D0}" type="slidenum">
              <a:rPr lang="fr-FR" smtClean="0"/>
              <a:t>8</a:t>
            </a:fld>
            <a:endParaRPr lang="fr-FR"/>
          </a:p>
        </p:txBody>
      </p:sp>
    </p:spTree>
    <p:extLst>
      <p:ext uri="{BB962C8B-B14F-4D97-AF65-F5344CB8AC3E}">
        <p14:creationId xmlns:p14="http://schemas.microsoft.com/office/powerpoint/2010/main" val="3527404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E12B057-EB40-4907-B361-F71309E82F33}"/>
              </a:ext>
            </a:extLst>
          </p:cNvPr>
          <p:cNvSpPr>
            <a:spLocks noGrp="1"/>
          </p:cNvSpPr>
          <p:nvPr>
            <p:ph type="dt" sz="half" idx="2"/>
          </p:nvPr>
        </p:nvSpPr>
        <p:spPr/>
        <p:txBody>
          <a:bodyPr/>
          <a:lstStyle/>
          <a:p>
            <a:r>
              <a:rPr lang="fr-FR"/>
              <a:t>09/03/2023</a:t>
            </a:r>
            <a:endParaRPr lang="fr-FR" dirty="0"/>
          </a:p>
        </p:txBody>
      </p:sp>
      <p:sp>
        <p:nvSpPr>
          <p:cNvPr id="3" name="Espace réservé du pied de page 2">
            <a:extLst>
              <a:ext uri="{FF2B5EF4-FFF2-40B4-BE49-F238E27FC236}">
                <a16:creationId xmlns:a16="http://schemas.microsoft.com/office/drawing/2014/main" id="{E0DCE118-6C00-4034-BA98-4C21209728BE}"/>
              </a:ext>
            </a:extLst>
          </p:cNvPr>
          <p:cNvSpPr>
            <a:spLocks noGrp="1"/>
          </p:cNvSpPr>
          <p:nvPr>
            <p:ph type="ftr" sz="quarter" idx="3"/>
          </p:nvPr>
        </p:nvSpPr>
        <p:spPr/>
        <p:txBody>
          <a:bodyPr/>
          <a:lstStyle/>
          <a:p>
            <a:r>
              <a:rPr lang="fr-FR"/>
              <a:t>CM 3 – Mener une recherche documentaire  – Collège Doctoral USMB – Julie Alibert-Stern, Michel Encrenaz</a:t>
            </a:r>
            <a:endParaRPr lang="fr-FR" dirty="0"/>
          </a:p>
        </p:txBody>
      </p:sp>
      <p:sp>
        <p:nvSpPr>
          <p:cNvPr id="4" name="Espace réservé du numéro de diapositive 3">
            <a:extLst>
              <a:ext uri="{FF2B5EF4-FFF2-40B4-BE49-F238E27FC236}">
                <a16:creationId xmlns:a16="http://schemas.microsoft.com/office/drawing/2014/main" id="{16F66E57-2AC0-49FD-8E7D-F31659CE79A4}"/>
              </a:ext>
            </a:extLst>
          </p:cNvPr>
          <p:cNvSpPr>
            <a:spLocks noGrp="1"/>
          </p:cNvSpPr>
          <p:nvPr>
            <p:ph type="sldNum" sz="quarter" idx="4"/>
          </p:nvPr>
        </p:nvSpPr>
        <p:spPr/>
        <p:txBody>
          <a:bodyPr/>
          <a:lstStyle/>
          <a:p>
            <a:fld id="{51A9A260-C2EE-4362-91EB-19AABFD77694}" type="slidenum">
              <a:rPr lang="fr-FR" smtClean="0"/>
              <a:pPr/>
              <a:t>9</a:t>
            </a:fld>
            <a:endParaRPr lang="fr-FR" dirty="0"/>
          </a:p>
        </p:txBody>
      </p:sp>
      <p:sp>
        <p:nvSpPr>
          <p:cNvPr id="5" name="Titre 4">
            <a:extLst>
              <a:ext uri="{FF2B5EF4-FFF2-40B4-BE49-F238E27FC236}">
                <a16:creationId xmlns:a16="http://schemas.microsoft.com/office/drawing/2014/main" id="{274E4F25-D901-4BE5-8EB7-E39C752FD3B4}"/>
              </a:ext>
            </a:extLst>
          </p:cNvPr>
          <p:cNvSpPr>
            <a:spLocks noGrp="1"/>
          </p:cNvSpPr>
          <p:nvPr>
            <p:ph type="title"/>
          </p:nvPr>
        </p:nvSpPr>
        <p:spPr>
          <a:xfrm>
            <a:off x="4113999" y="3048984"/>
            <a:ext cx="7454610" cy="1516047"/>
          </a:xfrm>
        </p:spPr>
        <p:txBody>
          <a:bodyPr/>
          <a:lstStyle/>
          <a:p>
            <a:r>
              <a:rPr lang="fr-FR" dirty="0"/>
              <a:t>Les ressources numériques</a:t>
            </a:r>
          </a:p>
        </p:txBody>
      </p:sp>
      <p:sp>
        <p:nvSpPr>
          <p:cNvPr id="6" name="Sous-titre 5">
            <a:extLst>
              <a:ext uri="{FF2B5EF4-FFF2-40B4-BE49-F238E27FC236}">
                <a16:creationId xmlns:a16="http://schemas.microsoft.com/office/drawing/2014/main" id="{3CD57BFF-58BA-482F-A3B0-F152F488951D}"/>
              </a:ext>
            </a:extLst>
          </p:cNvPr>
          <p:cNvSpPr>
            <a:spLocks noGrp="1"/>
          </p:cNvSpPr>
          <p:nvPr>
            <p:ph type="subTitle" idx="1"/>
          </p:nvPr>
        </p:nvSpPr>
        <p:spPr/>
        <p:txBody>
          <a:bodyPr>
            <a:normAutofit lnSpcReduction="10000"/>
          </a:bodyPr>
          <a:lstStyle/>
          <a:p>
            <a:r>
              <a:rPr lang="fr-FR" dirty="0"/>
              <a:t>Une grande partie d’entre elles se trouve dans le catalogue, mais pas toutes, et les moteurs de recherche de chaque produit sont souvent plus performants. Il faut donc bien identifier et apprendre l’utilisation des principales ressources pour votre discipline. </a:t>
            </a:r>
          </a:p>
        </p:txBody>
      </p:sp>
    </p:spTree>
    <p:extLst>
      <p:ext uri="{BB962C8B-B14F-4D97-AF65-F5344CB8AC3E}">
        <p14:creationId xmlns:p14="http://schemas.microsoft.com/office/powerpoint/2010/main" val="1693649123"/>
      </p:ext>
    </p:extLst>
  </p:cSld>
  <p:clrMapOvr>
    <a:masterClrMapping/>
  </p:clrMapOvr>
</p:sld>
</file>

<file path=ppt/theme/theme1.xml><?xml version="1.0" encoding="utf-8"?>
<a:theme xmlns:a="http://schemas.openxmlformats.org/drawingml/2006/main" name="Facette">
  <a:themeElements>
    <a:clrScheme name="Personnalisé 1">
      <a:dk1>
        <a:sysClr val="windowText" lastClr="000000"/>
      </a:dk1>
      <a:lt1>
        <a:sysClr val="window" lastClr="FFFFFF"/>
      </a:lt1>
      <a:dk2>
        <a:srgbClr val="2C3C43"/>
      </a:dk2>
      <a:lt2>
        <a:srgbClr val="EBEBEB"/>
      </a:lt2>
      <a:accent1>
        <a:srgbClr val="10069F"/>
      </a:accent1>
      <a:accent2>
        <a:srgbClr val="009CDD"/>
      </a:accent2>
      <a:accent3>
        <a:srgbClr val="EF3340"/>
      </a:accent3>
      <a:accent4>
        <a:srgbClr val="939598"/>
      </a:accent4>
      <a:accent5>
        <a:srgbClr val="3C3C3B"/>
      </a:accent5>
      <a:accent6>
        <a:srgbClr val="96D141"/>
      </a:accent6>
      <a:hlink>
        <a:srgbClr val="0C0477"/>
      </a:hlink>
      <a:folHlink>
        <a:srgbClr val="4437F7"/>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1033</TotalTime>
  <Words>1919</Words>
  <Application>Microsoft Office PowerPoint</Application>
  <PresentationFormat>Grand écran</PresentationFormat>
  <Paragraphs>261</Paragraphs>
  <Slides>29</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29</vt:i4>
      </vt:variant>
    </vt:vector>
  </HeadingPairs>
  <TitlesOfParts>
    <vt:vector size="37" baseType="lpstr">
      <vt:lpstr>Bebas neue</vt:lpstr>
      <vt:lpstr>Calibri</vt:lpstr>
      <vt:lpstr>Open Sans</vt:lpstr>
      <vt:lpstr>Times New Roman</vt:lpstr>
      <vt:lpstr>Trebuchet MS</vt:lpstr>
      <vt:lpstr>Wingdings</vt:lpstr>
      <vt:lpstr>Wingdings 3</vt:lpstr>
      <vt:lpstr>Facette</vt:lpstr>
      <vt:lpstr>Mener une recherche documentaire</vt:lpstr>
      <vt:lpstr>Objectifs</vt:lpstr>
      <vt:lpstr>La recherche bibliographique</vt:lpstr>
      <vt:lpstr>Chercher efficacement dans un catalogue de bibliothèque</vt:lpstr>
      <vt:lpstr>Les catalogues de bibliothèque</vt:lpstr>
      <vt:lpstr>Les catalogues de bibliothèques</vt:lpstr>
      <vt:lpstr>Astuces de recherche</vt:lpstr>
      <vt:lpstr>Astuces de recherche</vt:lpstr>
      <vt:lpstr>Les ressources numériques</vt:lpstr>
      <vt:lpstr>Liste des ressources numériques</vt:lpstr>
      <vt:lpstr>Identifier les principaux types de produits</vt:lpstr>
      <vt:lpstr>Les bases bibliographiques</vt:lpstr>
      <vt:lpstr>Identifier la bibliographie liée à un sujet de recherche </vt:lpstr>
      <vt:lpstr>Références citées / références citantes</vt:lpstr>
      <vt:lpstr>Références citantes</vt:lpstr>
      <vt:lpstr>Les livres numériques</vt:lpstr>
      <vt:lpstr>Les ebooks payants</vt:lpstr>
      <vt:lpstr>Les ebooks librement accessibles</vt:lpstr>
      <vt:lpstr>Les moteurs de recherche</vt:lpstr>
      <vt:lpstr>3 moteurs de recherche</vt:lpstr>
      <vt:lpstr>Les archives ouvertes et les prépublications</vt:lpstr>
      <vt:lpstr>Les archives ouvertes</vt:lpstr>
      <vt:lpstr>Les prépublications</vt:lpstr>
      <vt:lpstr>Autres ressources</vt:lpstr>
      <vt:lpstr>Ressources audiovisuelles, podcasts</vt:lpstr>
      <vt:lpstr>MOOC</vt:lpstr>
      <vt:lpstr>Normes et brevets</vt:lpstr>
      <vt:lpstr>Des questions ?</vt:lpstr>
      <vt:lpstr>Nous contacter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Marine Murgat</dc:creator>
  <cp:lastModifiedBy>Julie Alibert Stern</cp:lastModifiedBy>
  <cp:revision>134</cp:revision>
  <cp:lastPrinted>2023-03-07T14:27:00Z</cp:lastPrinted>
  <dcterms:created xsi:type="dcterms:W3CDTF">2021-10-26T12:59:41Z</dcterms:created>
  <dcterms:modified xsi:type="dcterms:W3CDTF">2023-03-08T17:39:13Z</dcterms:modified>
</cp:coreProperties>
</file>