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80" r:id="rId3"/>
    <p:sldId id="273" r:id="rId4"/>
    <p:sldId id="281" r:id="rId5"/>
    <p:sldId id="264" r:id="rId6"/>
    <p:sldId id="266" r:id="rId7"/>
    <p:sldId id="275" r:id="rId8"/>
    <p:sldId id="276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IV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908" y="316817"/>
            <a:ext cx="9476122" cy="1188720"/>
          </a:xfrm>
        </p:spPr>
        <p:txBody>
          <a:bodyPr/>
          <a:lstStyle/>
          <a:p>
            <a:r>
              <a:rPr lang="fr-FR" dirty="0"/>
              <a:t>Exercices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17652" y="2087573"/>
            <a:ext cx="11556695" cy="152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Monachi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monasteriorum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sancti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Pauli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cantabunt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magnam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missam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dominis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castri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Gebenne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Dominus Albertus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pulchras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vineas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potuit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dare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episcopo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Regina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Francorum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regem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amabat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fuit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bona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femina</a:t>
            </a:r>
            <a:r>
              <a:rPr lang="fr-FR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8C372-B344-4A61-B4FD-8CBAC5687C73}"/>
              </a:ext>
            </a:extLst>
          </p:cNvPr>
          <p:cNvSpPr/>
          <p:nvPr/>
        </p:nvSpPr>
        <p:spPr>
          <a:xfrm>
            <a:off x="986690" y="4059130"/>
            <a:ext cx="449971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/>
              <a:t>Canto, as, are, </a:t>
            </a:r>
            <a:r>
              <a:rPr lang="fr-FR" sz="2000" dirty="0" err="1"/>
              <a:t>avi</a:t>
            </a:r>
            <a:r>
              <a:rPr lang="fr-FR" sz="2000" dirty="0"/>
              <a:t>, </a:t>
            </a:r>
            <a:r>
              <a:rPr lang="fr-FR" sz="2000" dirty="0" err="1"/>
              <a:t>atum</a:t>
            </a:r>
            <a:r>
              <a:rPr lang="fr-FR" sz="2000" dirty="0"/>
              <a:t> : chanter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Castrum, i, n. : château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Do, </a:t>
            </a:r>
            <a:r>
              <a:rPr lang="fr-FR" sz="2000" dirty="0" err="1"/>
              <a:t>das</a:t>
            </a:r>
            <a:r>
              <a:rPr lang="fr-FR" sz="2000" dirty="0"/>
              <a:t>, </a:t>
            </a:r>
            <a:r>
              <a:rPr lang="fr-FR" sz="2000" dirty="0" err="1"/>
              <a:t>dare</a:t>
            </a:r>
            <a:r>
              <a:rPr lang="fr-FR" sz="2000" dirty="0"/>
              <a:t>, </a:t>
            </a:r>
            <a:r>
              <a:rPr lang="fr-FR" sz="2000" dirty="0" err="1"/>
              <a:t>dedi</a:t>
            </a:r>
            <a:r>
              <a:rPr lang="fr-FR" sz="2000" dirty="0"/>
              <a:t>, </a:t>
            </a:r>
            <a:r>
              <a:rPr lang="fr-FR" sz="2000" dirty="0" err="1"/>
              <a:t>datum</a:t>
            </a:r>
            <a:r>
              <a:rPr lang="fr-FR" sz="2000" dirty="0"/>
              <a:t> : donner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Episcopus</a:t>
            </a:r>
            <a:r>
              <a:rPr lang="fr-FR" sz="2000" dirty="0"/>
              <a:t>, i, m. : évêque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Femina, </a:t>
            </a:r>
            <a:r>
              <a:rPr lang="fr-FR" sz="2000" dirty="0" err="1"/>
              <a:t>ae</a:t>
            </a:r>
            <a:r>
              <a:rPr lang="fr-FR" sz="2000" dirty="0"/>
              <a:t>, f. : femme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Francus</a:t>
            </a:r>
            <a:r>
              <a:rPr lang="fr-FR" sz="2000" dirty="0"/>
              <a:t>, i, m. : Franc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Gebenna</a:t>
            </a:r>
            <a:r>
              <a:rPr lang="fr-FR" sz="2000" dirty="0"/>
              <a:t>, </a:t>
            </a:r>
            <a:r>
              <a:rPr lang="fr-FR" sz="2000" dirty="0" err="1"/>
              <a:t>ae</a:t>
            </a:r>
            <a:r>
              <a:rPr lang="fr-FR" sz="2000" dirty="0"/>
              <a:t>, f. : Genève</a:t>
            </a:r>
          </a:p>
          <a:p>
            <a:pPr marL="285750" indent="-285750">
              <a:buFontTx/>
              <a:buChar char="-"/>
            </a:pPr>
            <a:endParaRPr lang="fr-FR" sz="2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23B121-2F6D-4B36-BF54-E89E0FF1D5FE}"/>
              </a:ext>
            </a:extLst>
          </p:cNvPr>
          <p:cNvSpPr/>
          <p:nvPr/>
        </p:nvSpPr>
        <p:spPr>
          <a:xfrm>
            <a:off x="6185969" y="4059130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 err="1"/>
              <a:t>Monachus</a:t>
            </a:r>
            <a:r>
              <a:rPr lang="fr-FR" sz="2000" dirty="0"/>
              <a:t>, i, m. : moine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Monasterium</a:t>
            </a:r>
            <a:r>
              <a:rPr lang="fr-FR" sz="2000" dirty="0"/>
              <a:t>, ii, n. : monastère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Pulcher</a:t>
            </a:r>
            <a:r>
              <a:rPr lang="fr-FR" sz="2000" dirty="0"/>
              <a:t>, </a:t>
            </a:r>
            <a:r>
              <a:rPr lang="fr-FR" sz="2000" dirty="0" err="1"/>
              <a:t>pulchra</a:t>
            </a:r>
            <a:r>
              <a:rPr lang="fr-FR" sz="2000" dirty="0"/>
              <a:t>, </a:t>
            </a:r>
            <a:r>
              <a:rPr lang="fr-FR" sz="2000" dirty="0" err="1"/>
              <a:t>pulchrum</a:t>
            </a:r>
            <a:r>
              <a:rPr lang="fr-FR" sz="2000" dirty="0"/>
              <a:t> : joli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Quotidie</a:t>
            </a:r>
            <a:r>
              <a:rPr lang="fr-FR" sz="2000" dirty="0"/>
              <a:t> : chaque jour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Regina, </a:t>
            </a:r>
            <a:r>
              <a:rPr lang="fr-FR" sz="2000" dirty="0" err="1"/>
              <a:t>ae</a:t>
            </a:r>
            <a:r>
              <a:rPr lang="fr-FR" sz="2000" dirty="0"/>
              <a:t>, f. : reine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Rex, </a:t>
            </a:r>
            <a:r>
              <a:rPr lang="fr-FR" sz="2000" dirty="0" err="1"/>
              <a:t>regis</a:t>
            </a:r>
            <a:r>
              <a:rPr lang="fr-FR" sz="2000" dirty="0"/>
              <a:t>, m. : roi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Vinea</a:t>
            </a:r>
            <a:r>
              <a:rPr lang="fr-FR" sz="2000" dirty="0"/>
              <a:t>, </a:t>
            </a:r>
            <a:r>
              <a:rPr lang="fr-FR" sz="2000" dirty="0" err="1"/>
              <a:t>ae</a:t>
            </a:r>
            <a:r>
              <a:rPr lang="fr-FR" sz="2000" dirty="0"/>
              <a:t>, f. : vigne</a:t>
            </a:r>
          </a:p>
        </p:txBody>
      </p:sp>
    </p:spTree>
    <p:extLst>
      <p:ext uri="{BB962C8B-B14F-4D97-AF65-F5344CB8AC3E}">
        <p14:creationId xmlns:p14="http://schemas.microsoft.com/office/powerpoint/2010/main" val="3241627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076D4-AE54-4C3D-9C7D-53600E3EB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775" y="778261"/>
            <a:ext cx="7729728" cy="1188720"/>
          </a:xfrm>
        </p:spPr>
        <p:txBody>
          <a:bodyPr/>
          <a:lstStyle/>
          <a:p>
            <a:r>
              <a:rPr lang="fr-FR" dirty="0"/>
              <a:t>Exercices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6C9630-E22D-4D4D-B9F7-CF578CF2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905" y="2508826"/>
            <a:ext cx="7729728" cy="1378003"/>
          </a:xfrm>
        </p:spPr>
        <p:txBody>
          <a:bodyPr/>
          <a:lstStyle/>
          <a:p>
            <a:r>
              <a:rPr lang="fr-FR" dirty="0"/>
              <a:t>Il avait été aimé</a:t>
            </a:r>
          </a:p>
          <a:p>
            <a:r>
              <a:rPr lang="fr-FR" dirty="0"/>
              <a:t>Elle sera détruite</a:t>
            </a:r>
          </a:p>
          <a:p>
            <a:r>
              <a:rPr lang="fr-FR" dirty="0"/>
              <a:t>J’ai été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D9AC52B-CB26-4D79-B9AA-248C2A43FAF2}"/>
              </a:ext>
            </a:extLst>
          </p:cNvPr>
          <p:cNvSpPr txBox="1">
            <a:spLocks/>
          </p:cNvSpPr>
          <p:nvPr/>
        </p:nvSpPr>
        <p:spPr>
          <a:xfrm>
            <a:off x="1492905" y="4428675"/>
            <a:ext cx="7729728" cy="1378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Potueram</a:t>
            </a:r>
            <a:endParaRPr lang="fr-FR" dirty="0"/>
          </a:p>
          <a:p>
            <a:r>
              <a:rPr lang="fr-FR" dirty="0" err="1"/>
              <a:t>Poteram</a:t>
            </a:r>
            <a:endParaRPr lang="fr-FR" dirty="0"/>
          </a:p>
          <a:p>
            <a:r>
              <a:rPr lang="fr-FR" dirty="0" err="1"/>
              <a:t>Amata</a:t>
            </a:r>
            <a:r>
              <a:rPr lang="fr-FR" dirty="0"/>
              <a:t> es</a:t>
            </a:r>
          </a:p>
        </p:txBody>
      </p:sp>
    </p:spTree>
    <p:extLst>
      <p:ext uri="{BB962C8B-B14F-4D97-AF65-F5344CB8AC3E}">
        <p14:creationId xmlns:p14="http://schemas.microsoft.com/office/powerpoint/2010/main" val="299385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4B157E-5D03-988C-C957-C718B0EF7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Récitation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399D03-615C-2B57-4B51-3AAB552A6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60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2D6DC-1905-43AD-B259-4F492D8E5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73" y="2171581"/>
            <a:ext cx="11425727" cy="23134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/>
              <a:t>Traduisez : </a:t>
            </a:r>
          </a:p>
          <a:p>
            <a:r>
              <a:rPr lang="fr-FR" sz="2800" dirty="0"/>
              <a:t>Bona castra a malis </a:t>
            </a:r>
            <a:r>
              <a:rPr lang="fr-FR" sz="2800" dirty="0" err="1"/>
              <a:t>monachis</a:t>
            </a:r>
            <a:r>
              <a:rPr lang="fr-FR" sz="2800" dirty="0"/>
              <a:t> </a:t>
            </a:r>
            <a:r>
              <a:rPr lang="fr-FR" sz="2800" dirty="0" err="1"/>
              <a:t>sancti</a:t>
            </a:r>
            <a:r>
              <a:rPr lang="fr-FR" sz="2800" dirty="0"/>
              <a:t> Petri </a:t>
            </a:r>
            <a:r>
              <a:rPr lang="fr-FR" sz="2800" dirty="0" err="1"/>
              <a:t>monasterii</a:t>
            </a:r>
            <a:r>
              <a:rPr lang="fr-FR" sz="2800" dirty="0"/>
              <a:t> </a:t>
            </a:r>
            <a:r>
              <a:rPr lang="fr-FR" sz="2800" dirty="0" err="1"/>
              <a:t>deleta</a:t>
            </a:r>
            <a:r>
              <a:rPr lang="fr-FR" sz="2800" dirty="0"/>
              <a:t> </a:t>
            </a:r>
            <a:r>
              <a:rPr lang="fr-FR" sz="2800" dirty="0" err="1"/>
              <a:t>sunt</a:t>
            </a:r>
            <a:endParaRPr lang="fr-FR" sz="2800" dirty="0"/>
          </a:p>
          <a:p>
            <a:r>
              <a:rPr lang="fr-FR" sz="2800" dirty="0" err="1"/>
              <a:t>Domini</a:t>
            </a:r>
            <a:r>
              <a:rPr lang="fr-FR" sz="2800" dirty="0"/>
              <a:t> </a:t>
            </a:r>
            <a:r>
              <a:rPr lang="fr-FR" sz="2800" dirty="0" err="1"/>
              <a:t>castri</a:t>
            </a:r>
            <a:r>
              <a:rPr lang="fr-FR" sz="2800" dirty="0"/>
              <a:t> </a:t>
            </a:r>
            <a:r>
              <a:rPr lang="fr-FR" sz="2800" dirty="0" err="1"/>
              <a:t>Chamberiaci</a:t>
            </a:r>
            <a:r>
              <a:rPr lang="fr-FR" sz="2800" dirty="0"/>
              <a:t> </a:t>
            </a:r>
            <a:r>
              <a:rPr lang="fr-FR" sz="2800" dirty="0" err="1"/>
              <a:t>erant</a:t>
            </a:r>
            <a:r>
              <a:rPr lang="fr-FR" sz="2800" dirty="0"/>
              <a:t> in </a:t>
            </a:r>
            <a:r>
              <a:rPr lang="fr-FR" sz="2800" dirty="0" err="1"/>
              <a:t>monasterio</a:t>
            </a:r>
            <a:r>
              <a:rPr lang="fr-FR" sz="2800" dirty="0"/>
              <a:t> </a:t>
            </a:r>
            <a:r>
              <a:rPr lang="fr-FR" sz="2800" dirty="0" err="1"/>
              <a:t>sanctae</a:t>
            </a:r>
            <a:r>
              <a:rPr lang="fr-FR" sz="2800" dirty="0"/>
              <a:t> </a:t>
            </a:r>
            <a:r>
              <a:rPr lang="fr-FR" sz="2800" dirty="0" err="1"/>
              <a:t>Luciae</a:t>
            </a:r>
            <a:endParaRPr lang="fr-FR" sz="2800" dirty="0"/>
          </a:p>
          <a:p>
            <a:r>
              <a:rPr lang="fr-FR" sz="2800" dirty="0" err="1"/>
              <a:t>Monachi</a:t>
            </a:r>
            <a:r>
              <a:rPr lang="fr-FR" sz="2800" dirty="0"/>
              <a:t> </a:t>
            </a:r>
            <a:r>
              <a:rPr lang="fr-FR" sz="2800" dirty="0" err="1"/>
              <a:t>cantaverant</a:t>
            </a:r>
            <a:r>
              <a:rPr lang="fr-FR" sz="2800" dirty="0"/>
              <a:t> </a:t>
            </a:r>
            <a:r>
              <a:rPr lang="fr-FR" sz="2800" dirty="0" err="1"/>
              <a:t>quotidie</a:t>
            </a:r>
            <a:r>
              <a:rPr lang="fr-FR" sz="2800" dirty="0"/>
              <a:t> in </a:t>
            </a:r>
            <a:r>
              <a:rPr lang="fr-FR" sz="2800" dirty="0" err="1"/>
              <a:t>castris</a:t>
            </a:r>
            <a:r>
              <a:rPr lang="fr-FR" sz="2800" dirty="0"/>
              <a:t> </a:t>
            </a:r>
            <a:r>
              <a:rPr lang="fr-FR" sz="2800" dirty="0" err="1"/>
              <a:t>dominorum</a:t>
            </a:r>
            <a:r>
              <a:rPr lang="fr-FR" sz="2800" dirty="0"/>
              <a:t> </a:t>
            </a:r>
            <a:r>
              <a:rPr lang="fr-FR" sz="2800" dirty="0" err="1"/>
              <a:t>Chamberiaci</a:t>
            </a:r>
            <a:endParaRPr lang="fr-FR" sz="28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1188720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717EB6-248E-4A3F-827E-9EA32A263A33}"/>
              </a:ext>
            </a:extLst>
          </p:cNvPr>
          <p:cNvSpPr/>
          <p:nvPr/>
        </p:nvSpPr>
        <p:spPr>
          <a:xfrm>
            <a:off x="1625882" y="4831723"/>
            <a:ext cx="3802003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000" dirty="0"/>
              <a:t>Canto, as, are, </a:t>
            </a:r>
            <a:r>
              <a:rPr lang="fr-FR" sz="2000" dirty="0" err="1"/>
              <a:t>avi</a:t>
            </a:r>
            <a:r>
              <a:rPr lang="fr-FR" sz="2000" dirty="0"/>
              <a:t>, </a:t>
            </a:r>
            <a:r>
              <a:rPr lang="fr-FR" sz="2000" dirty="0" err="1"/>
              <a:t>atum</a:t>
            </a:r>
            <a:r>
              <a:rPr lang="fr-FR" sz="2000" dirty="0"/>
              <a:t> : chanter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Castrum, i, n. : château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Monachus</a:t>
            </a:r>
            <a:r>
              <a:rPr lang="fr-FR" sz="2000" dirty="0"/>
              <a:t>, i, m. : moine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Monasterium</a:t>
            </a:r>
            <a:r>
              <a:rPr lang="fr-FR" sz="2000" dirty="0"/>
              <a:t>, ii, n. : monastère</a:t>
            </a:r>
          </a:p>
          <a:p>
            <a:pPr marL="285750" indent="-285750">
              <a:buFontTx/>
              <a:buChar char="-"/>
            </a:pPr>
            <a:r>
              <a:rPr lang="fr-FR" sz="2000" dirty="0" err="1"/>
              <a:t>Quotidie</a:t>
            </a:r>
            <a:r>
              <a:rPr lang="fr-FR" sz="2000" dirty="0"/>
              <a:t> : chaque jour</a:t>
            </a:r>
          </a:p>
        </p:txBody>
      </p:sp>
    </p:spTree>
    <p:extLst>
      <p:ext uri="{BB962C8B-B14F-4D97-AF65-F5344CB8AC3E}">
        <p14:creationId xmlns:p14="http://schemas.microsoft.com/office/powerpoint/2010/main" val="174275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F2577D-0574-1A1D-2D79-0718B3456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301304"/>
            <a:ext cx="7729728" cy="1188720"/>
          </a:xfrm>
        </p:spPr>
        <p:txBody>
          <a:bodyPr/>
          <a:lstStyle/>
          <a:p>
            <a:r>
              <a:rPr lang="fr-FR" dirty="0"/>
              <a:t>Il est Grand temps de penser au contrôle du 6 octobre !</a:t>
            </a:r>
          </a:p>
        </p:txBody>
      </p:sp>
      <p:pic>
        <p:nvPicPr>
          <p:cNvPr id="1026" name="Picture 2" descr="Se préparer pour un examen en une semaine - YouTube">
            <a:extLst>
              <a:ext uri="{FF2B5EF4-FFF2-40B4-BE49-F238E27FC236}">
                <a16:creationId xmlns:a16="http://schemas.microsoft.com/office/drawing/2014/main" id="{F81EA0E5-0C6F-17E4-D3B0-0764F1E34B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71" y="2096941"/>
            <a:ext cx="7423411" cy="4175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F724685-2447-43CD-AC27-A0EED6871E34}"/>
              </a:ext>
            </a:extLst>
          </p:cNvPr>
          <p:cNvSpPr txBox="1"/>
          <p:nvPr/>
        </p:nvSpPr>
        <p:spPr>
          <a:xfrm>
            <a:off x="8789010" y="3027312"/>
            <a:ext cx="2343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Bosser comme un chien pendant une semaine !</a:t>
            </a:r>
          </a:p>
        </p:txBody>
      </p:sp>
    </p:spTree>
    <p:extLst>
      <p:ext uri="{BB962C8B-B14F-4D97-AF65-F5344CB8AC3E}">
        <p14:creationId xmlns:p14="http://schemas.microsoft.com/office/powerpoint/2010/main" val="417531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DFCA1-965E-4DFC-9AF9-84D6337D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344" y="312678"/>
            <a:ext cx="9440747" cy="849854"/>
          </a:xfrm>
        </p:spPr>
        <p:txBody>
          <a:bodyPr>
            <a:normAutofit fontScale="90000"/>
          </a:bodyPr>
          <a:lstStyle/>
          <a:p>
            <a:r>
              <a:rPr lang="fr-FR" dirty="0"/>
              <a:t>LA TROISIEME DECLINAISON : Principes généraux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B35CF4A-2F69-4210-AFF5-E30E39E37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92" y="158518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1379" y="1714091"/>
            <a:ext cx="10587210" cy="4572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sz="2400" dirty="0"/>
              <a:t>3</a:t>
            </a:r>
            <a:r>
              <a:rPr lang="fr-FR" sz="2400" baseline="30000" dirty="0"/>
              <a:t>e</a:t>
            </a:r>
            <a:r>
              <a:rPr lang="fr-FR" sz="2400" dirty="0"/>
              <a:t> déclinaison : des noms qui ont leur génitif en </a:t>
            </a:r>
            <a:r>
              <a:rPr lang="fr-FR" sz="2400" i="1" dirty="0" err="1"/>
              <a:t>is</a:t>
            </a:r>
            <a:r>
              <a:rPr lang="fr-FR" sz="2400" i="1" dirty="0"/>
              <a:t>. </a:t>
            </a:r>
            <a:r>
              <a:rPr lang="fr-FR" sz="2400" dirty="0"/>
              <a:t>Ils s’organisent en deux groupes :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0F12CFE0-2DEC-4309-A114-4BB5F76DD833}"/>
              </a:ext>
            </a:extLst>
          </p:cNvPr>
          <p:cNvSpPr txBox="1">
            <a:spLocks/>
          </p:cNvSpPr>
          <p:nvPr/>
        </p:nvSpPr>
        <p:spPr>
          <a:xfrm>
            <a:off x="827728" y="2542271"/>
            <a:ext cx="10874745" cy="962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/>
              <a:t>1. Les « imparisyllabiques » : ils n’ont pas le même nombre de syllabes au nominatif et au génitif (ex. </a:t>
            </a:r>
            <a:r>
              <a:rPr lang="fr-FR" sz="2400" i="1" dirty="0"/>
              <a:t>consul, -</a:t>
            </a:r>
            <a:r>
              <a:rPr lang="fr-FR" sz="2400" i="1" dirty="0" err="1"/>
              <a:t>is</a:t>
            </a:r>
            <a:r>
              <a:rPr lang="fr-FR" sz="2400" i="1" dirty="0"/>
              <a:t>, m</a:t>
            </a:r>
            <a:r>
              <a:rPr lang="fr-FR" sz="2400" dirty="0"/>
              <a:t>. : le consul ; </a:t>
            </a:r>
            <a:r>
              <a:rPr lang="fr-FR" sz="2400" i="1" dirty="0"/>
              <a:t>corpus, corporis, n. </a:t>
            </a:r>
            <a:r>
              <a:rPr lang="fr-FR" sz="2400" dirty="0"/>
              <a:t>: le corps).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7EFDECE-B2E6-4C11-B6C6-469087CCDF14}"/>
              </a:ext>
            </a:extLst>
          </p:cNvPr>
          <p:cNvSpPr txBox="1"/>
          <p:nvPr/>
        </p:nvSpPr>
        <p:spPr>
          <a:xfrm>
            <a:off x="281379" y="4967870"/>
            <a:ext cx="116292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NB :  attention aux faux imparisyllabiques, qui ont l’air d’un imparisyllabique, mais qui n’en sont pas, car ils se terminent par deux consonnes. Tel est le cas de </a:t>
            </a:r>
            <a:r>
              <a:rPr lang="fr-FR" sz="2400" i="1" dirty="0"/>
              <a:t>mens, -</a:t>
            </a:r>
            <a:r>
              <a:rPr lang="fr-FR" sz="2400" i="1" dirty="0" err="1"/>
              <a:t>tis</a:t>
            </a:r>
            <a:r>
              <a:rPr lang="fr-FR" sz="2400" i="1" dirty="0"/>
              <a:t>, f.</a:t>
            </a:r>
            <a:r>
              <a:rPr lang="fr-FR" sz="2400" dirty="0"/>
              <a:t> : l’esprit ou de </a:t>
            </a:r>
            <a:r>
              <a:rPr lang="fr-FR" sz="2400" i="1" dirty="0" err="1"/>
              <a:t>urbs</a:t>
            </a:r>
            <a:r>
              <a:rPr lang="fr-FR" sz="2400" i="1" dirty="0"/>
              <a:t>,-</a:t>
            </a:r>
            <a:r>
              <a:rPr lang="fr-FR" sz="2400" i="1" dirty="0" err="1"/>
              <a:t>is</a:t>
            </a:r>
            <a:r>
              <a:rPr lang="fr-FR" sz="2400" i="1" dirty="0"/>
              <a:t>, f.</a:t>
            </a:r>
            <a:r>
              <a:rPr lang="fr-FR" sz="2400" dirty="0"/>
              <a:t> : la ville. Ces faux imparisyllabiques se déclinent comme de vrais parisyllabiques.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0B086898-4375-4927-97AC-843FCBC9AC95}"/>
              </a:ext>
            </a:extLst>
          </p:cNvPr>
          <p:cNvSpPr txBox="1">
            <a:spLocks/>
          </p:cNvSpPr>
          <p:nvPr/>
        </p:nvSpPr>
        <p:spPr>
          <a:xfrm>
            <a:off x="827728" y="3681347"/>
            <a:ext cx="10957872" cy="111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/>
              <a:t>2. Les « parisyllabiques » ont le même nombre de syllabes au nominatif et au génitif (ex. : </a:t>
            </a:r>
            <a:r>
              <a:rPr lang="fr-FR" sz="2400" i="1" dirty="0" err="1"/>
              <a:t>civis</a:t>
            </a:r>
            <a:r>
              <a:rPr lang="fr-FR" sz="2400" i="1" dirty="0"/>
              <a:t>, -</a:t>
            </a:r>
            <a:r>
              <a:rPr lang="fr-FR" sz="2400" i="1" dirty="0" err="1"/>
              <a:t>is</a:t>
            </a:r>
            <a:r>
              <a:rPr lang="fr-FR" sz="2400" i="1" dirty="0"/>
              <a:t>, m</a:t>
            </a:r>
            <a:r>
              <a:rPr lang="fr-FR" sz="2400" dirty="0"/>
              <a:t>. : le citoyen ; </a:t>
            </a:r>
            <a:r>
              <a:rPr lang="fr-FR" sz="2400" i="1" dirty="0"/>
              <a:t>mare, maris, n.</a:t>
            </a:r>
            <a:r>
              <a:rPr lang="fr-FR" sz="2400" dirty="0"/>
              <a:t> : la mer).</a:t>
            </a:r>
          </a:p>
        </p:txBody>
      </p:sp>
    </p:spTree>
    <p:extLst>
      <p:ext uri="{BB962C8B-B14F-4D97-AF65-F5344CB8AC3E}">
        <p14:creationId xmlns:p14="http://schemas.microsoft.com/office/powerpoint/2010/main" val="315545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43" y="431192"/>
            <a:ext cx="7729728" cy="1188720"/>
          </a:xfrm>
        </p:spPr>
        <p:txBody>
          <a:bodyPr/>
          <a:lstStyle/>
          <a:p>
            <a:r>
              <a:rPr lang="fr-FR" dirty="0"/>
              <a:t>La troisième </a:t>
            </a:r>
            <a:r>
              <a:rPr lang="fr-FR" dirty="0" err="1"/>
              <a:t>declinaison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Les imparisyllabiques</a:t>
            </a: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902092"/>
              </p:ext>
            </p:extLst>
          </p:nvPr>
        </p:nvGraphicFramePr>
        <p:xfrm>
          <a:off x="1467123" y="2622014"/>
          <a:ext cx="9582797" cy="393084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37138">
                  <a:extLst>
                    <a:ext uri="{9D8B030D-6E8A-4147-A177-3AD203B41FA5}">
                      <a16:colId xmlns:a16="http://schemas.microsoft.com/office/drawing/2014/main" val="2158057947"/>
                    </a:ext>
                  </a:extLst>
                </a:gridCol>
                <a:gridCol w="2452131">
                  <a:extLst>
                    <a:ext uri="{9D8B030D-6E8A-4147-A177-3AD203B41FA5}">
                      <a16:colId xmlns:a16="http://schemas.microsoft.com/office/drawing/2014/main" val="3380421824"/>
                    </a:ext>
                  </a:extLst>
                </a:gridCol>
                <a:gridCol w="2452131">
                  <a:extLst>
                    <a:ext uri="{9D8B030D-6E8A-4147-A177-3AD203B41FA5}">
                      <a16:colId xmlns:a16="http://schemas.microsoft.com/office/drawing/2014/main" val="3044612835"/>
                    </a:ext>
                  </a:extLst>
                </a:gridCol>
                <a:gridCol w="2341397">
                  <a:extLst>
                    <a:ext uri="{9D8B030D-6E8A-4147-A177-3AD203B41FA5}">
                      <a16:colId xmlns:a16="http://schemas.microsoft.com/office/drawing/2014/main" val="4211636903"/>
                    </a:ext>
                  </a:extLst>
                </a:gridCol>
              </a:tblGrid>
              <a:tr h="40605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Masculin ou féminin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Neutre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847947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Consul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Consules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Corpus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Corpora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795324"/>
                  </a:ext>
                </a:extLst>
              </a:tr>
              <a:tr h="615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Consul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Consules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Corpus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Corpora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3872911"/>
                  </a:ext>
                </a:extLst>
              </a:tr>
              <a:tr h="615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Consulem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Consules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Corpus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Corpora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912592"/>
                  </a:ext>
                </a:extLst>
              </a:tr>
              <a:tr h="615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Consulis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Consulum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Corporis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</a:rPr>
                        <a:t>Corporum</a:t>
                      </a:r>
                      <a:endParaRPr lang="fr-F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4594029"/>
                  </a:ext>
                </a:extLst>
              </a:tr>
              <a:tr h="615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Consuli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Consulibus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Corpori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Corporibus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5485057"/>
                  </a:ext>
                </a:extLst>
              </a:tr>
              <a:tr h="615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Consule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Consul</a:t>
                      </a:r>
                      <a:r>
                        <a:rPr lang="fr-FR" sz="2400" dirty="0" err="1">
                          <a:effectLst/>
                        </a:rPr>
                        <a:t>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Corpore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Corporibus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8189143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192357" y="1905918"/>
            <a:ext cx="2104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Consul, </a:t>
            </a:r>
            <a:r>
              <a:rPr lang="fr-FR" sz="2400" dirty="0" err="1"/>
              <a:t>is</a:t>
            </a:r>
            <a:r>
              <a:rPr lang="fr-FR" sz="2400" dirty="0"/>
              <a:t>, m.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7260116" y="1905918"/>
            <a:ext cx="313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Corpus, </a:t>
            </a:r>
            <a:r>
              <a:rPr lang="fr-FR" sz="2400" dirty="0" err="1"/>
              <a:t>corporis</a:t>
            </a:r>
            <a:r>
              <a:rPr lang="fr-FR" sz="2400" dirty="0"/>
              <a:t>, n.</a:t>
            </a:r>
          </a:p>
        </p:txBody>
      </p:sp>
    </p:spTree>
    <p:extLst>
      <p:ext uri="{BB962C8B-B14F-4D97-AF65-F5344CB8AC3E}">
        <p14:creationId xmlns:p14="http://schemas.microsoft.com/office/powerpoint/2010/main" val="195517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43" y="431192"/>
            <a:ext cx="7729728" cy="1188720"/>
          </a:xfrm>
        </p:spPr>
        <p:txBody>
          <a:bodyPr/>
          <a:lstStyle/>
          <a:p>
            <a:r>
              <a:rPr lang="fr-FR" dirty="0"/>
              <a:t>La troisième </a:t>
            </a:r>
            <a:r>
              <a:rPr lang="fr-FR" dirty="0" err="1"/>
              <a:t>declinaison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Les parisyllabiques</a:t>
            </a:r>
          </a:p>
        </p:txBody>
      </p:sp>
      <p:graphicFrame>
        <p:nvGraphicFramePr>
          <p:cNvPr id="3" name="Espace réservé du conten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963139"/>
              </p:ext>
            </p:extLst>
          </p:nvPr>
        </p:nvGraphicFramePr>
        <p:xfrm>
          <a:off x="1115737" y="2401678"/>
          <a:ext cx="10083566" cy="44943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59270">
                  <a:extLst>
                    <a:ext uri="{9D8B030D-6E8A-4147-A177-3AD203B41FA5}">
                      <a16:colId xmlns:a16="http://schemas.microsoft.com/office/drawing/2014/main" val="2158057947"/>
                    </a:ext>
                  </a:extLst>
                </a:gridCol>
                <a:gridCol w="2580272">
                  <a:extLst>
                    <a:ext uri="{9D8B030D-6E8A-4147-A177-3AD203B41FA5}">
                      <a16:colId xmlns:a16="http://schemas.microsoft.com/office/drawing/2014/main" val="3380421824"/>
                    </a:ext>
                  </a:extLst>
                </a:gridCol>
                <a:gridCol w="2580272">
                  <a:extLst>
                    <a:ext uri="{9D8B030D-6E8A-4147-A177-3AD203B41FA5}">
                      <a16:colId xmlns:a16="http://schemas.microsoft.com/office/drawing/2014/main" val="3044612835"/>
                    </a:ext>
                  </a:extLst>
                </a:gridCol>
                <a:gridCol w="2463752">
                  <a:extLst>
                    <a:ext uri="{9D8B030D-6E8A-4147-A177-3AD203B41FA5}">
                      <a16:colId xmlns:a16="http://schemas.microsoft.com/office/drawing/2014/main" val="4211636903"/>
                    </a:ext>
                  </a:extLst>
                </a:gridCol>
              </a:tblGrid>
              <a:tr h="65478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Masculin ou féminin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Neutre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847947"/>
                  </a:ext>
                </a:extLst>
              </a:tr>
              <a:tr h="5656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Civis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Cives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Mare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Maria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1795324"/>
                  </a:ext>
                </a:extLst>
              </a:tr>
              <a:tr h="654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Civis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Cives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Mare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Maria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3872911"/>
                  </a:ext>
                </a:extLst>
              </a:tr>
              <a:tr h="654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Civem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Cives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Mare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Maria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912592"/>
                  </a:ext>
                </a:extLst>
              </a:tr>
              <a:tr h="654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Civis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Civium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Maris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Marium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4594029"/>
                  </a:ext>
                </a:extLst>
              </a:tr>
              <a:tr h="654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Civi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Civibus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Mari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Maribus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5485057"/>
                  </a:ext>
                </a:extLst>
              </a:tr>
              <a:tr h="6547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Cive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Civ</a:t>
                      </a:r>
                      <a:r>
                        <a:rPr lang="fr-FR" sz="2400" dirty="0" err="1">
                          <a:effectLst/>
                        </a:rPr>
                        <a:t>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Mari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dirty="0" err="1">
                          <a:effectLst/>
                        </a:rPr>
                        <a:t>Maribus</a:t>
                      </a:r>
                      <a:endParaRPr lang="fr-F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8189143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831335" y="1891175"/>
            <a:ext cx="2104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/>
              <a:t>Civis</a:t>
            </a:r>
            <a:r>
              <a:rPr lang="fr-FR" sz="2400" dirty="0"/>
              <a:t>, </a:t>
            </a:r>
            <a:r>
              <a:rPr lang="fr-FR" sz="2400" dirty="0" err="1"/>
              <a:t>is</a:t>
            </a:r>
            <a:r>
              <a:rPr lang="fr-FR" sz="2400" dirty="0"/>
              <a:t>, m.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676921" y="1915594"/>
            <a:ext cx="2104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Mare, maris, n.</a:t>
            </a:r>
          </a:p>
        </p:txBody>
      </p:sp>
    </p:spTree>
    <p:extLst>
      <p:ext uri="{BB962C8B-B14F-4D97-AF65-F5344CB8AC3E}">
        <p14:creationId xmlns:p14="http://schemas.microsoft.com/office/powerpoint/2010/main" val="1084085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14185"/>
            <a:ext cx="7729728" cy="1188720"/>
          </a:xfrm>
        </p:spPr>
        <p:txBody>
          <a:bodyPr/>
          <a:lstStyle/>
          <a:p>
            <a:r>
              <a:rPr lang="fr-FR" dirty="0"/>
              <a:t>ADJECTIFS 2</a:t>
            </a:r>
            <a:r>
              <a:rPr lang="fr-FR" baseline="30000" dirty="0"/>
              <a:t>e</a:t>
            </a:r>
            <a:r>
              <a:rPr lang="fr-FR" dirty="0"/>
              <a:t> classe, type </a:t>
            </a:r>
            <a:r>
              <a:rPr lang="fr-FR" i="1" dirty="0"/>
              <a:t>Fortis, 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512729"/>
              </p:ext>
            </p:extLst>
          </p:nvPr>
        </p:nvGraphicFramePr>
        <p:xfrm>
          <a:off x="670192" y="2657206"/>
          <a:ext cx="10851615" cy="3732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3290">
                  <a:extLst>
                    <a:ext uri="{9D8B030D-6E8A-4147-A177-3AD203B41FA5}">
                      <a16:colId xmlns:a16="http://schemas.microsoft.com/office/drawing/2014/main" val="1364189537"/>
                    </a:ext>
                  </a:extLst>
                </a:gridCol>
                <a:gridCol w="2358419">
                  <a:extLst>
                    <a:ext uri="{9D8B030D-6E8A-4147-A177-3AD203B41FA5}">
                      <a16:colId xmlns:a16="http://schemas.microsoft.com/office/drawing/2014/main" val="2714937811"/>
                    </a:ext>
                  </a:extLst>
                </a:gridCol>
                <a:gridCol w="2220964">
                  <a:extLst>
                    <a:ext uri="{9D8B030D-6E8A-4147-A177-3AD203B41FA5}">
                      <a16:colId xmlns:a16="http://schemas.microsoft.com/office/drawing/2014/main" val="1028474393"/>
                    </a:ext>
                  </a:extLst>
                </a:gridCol>
                <a:gridCol w="2222169">
                  <a:extLst>
                    <a:ext uri="{9D8B030D-6E8A-4147-A177-3AD203B41FA5}">
                      <a16:colId xmlns:a16="http://schemas.microsoft.com/office/drawing/2014/main" val="1177636226"/>
                    </a:ext>
                  </a:extLst>
                </a:gridCol>
                <a:gridCol w="2096773">
                  <a:extLst>
                    <a:ext uri="{9D8B030D-6E8A-4147-A177-3AD203B41FA5}">
                      <a16:colId xmlns:a16="http://schemas.microsoft.com/office/drawing/2014/main" val="1786775578"/>
                    </a:ext>
                  </a:extLst>
                </a:gridCol>
              </a:tblGrid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Nominatif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58054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Vocatif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3533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fortem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fortes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forte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fortia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855707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fortium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fortis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fortium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6816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97511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forti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fort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6149162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591499" y="1760723"/>
            <a:ext cx="2622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Masculin</a:t>
            </a:r>
            <a:r>
              <a:rPr lang="fr-FR" i="1" dirty="0"/>
              <a:t> </a:t>
            </a:r>
            <a:r>
              <a:rPr lang="fr-FR" sz="2000" i="1" dirty="0"/>
              <a:t>ou féminin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736377" y="1760723"/>
            <a:ext cx="137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Neutre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788053" y="2207388"/>
            <a:ext cx="137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Singulier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323209" y="2223912"/>
            <a:ext cx="137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Singulier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649245" y="2207388"/>
            <a:ext cx="137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Pluriel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784818" y="2194017"/>
            <a:ext cx="1377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/>
              <a:t>Pluriel</a:t>
            </a:r>
          </a:p>
        </p:txBody>
      </p:sp>
    </p:spTree>
    <p:extLst>
      <p:ext uri="{BB962C8B-B14F-4D97-AF65-F5344CB8AC3E}">
        <p14:creationId xmlns:p14="http://schemas.microsoft.com/office/powerpoint/2010/main" val="1405493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E339907-3C42-460D-B434-46A32AEE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685" y="308428"/>
            <a:ext cx="9476122" cy="1188720"/>
          </a:xfrm>
        </p:spPr>
        <p:txBody>
          <a:bodyPr/>
          <a:lstStyle/>
          <a:p>
            <a:r>
              <a:rPr lang="fr-FR" dirty="0"/>
              <a:t>ADJECTIFS 2</a:t>
            </a:r>
            <a:r>
              <a:rPr lang="fr-FR" baseline="30000" dirty="0"/>
              <a:t>e</a:t>
            </a:r>
            <a:r>
              <a:rPr lang="fr-FR" dirty="0"/>
              <a:t> classe, type </a:t>
            </a:r>
            <a:r>
              <a:rPr lang="fr-FR" i="1" dirty="0"/>
              <a:t>PRUDENS, ENTIS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262288"/>
              </p:ext>
            </p:extLst>
          </p:nvPr>
        </p:nvGraphicFramePr>
        <p:xfrm>
          <a:off x="670192" y="2657206"/>
          <a:ext cx="10851615" cy="37325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53290">
                  <a:extLst>
                    <a:ext uri="{9D8B030D-6E8A-4147-A177-3AD203B41FA5}">
                      <a16:colId xmlns:a16="http://schemas.microsoft.com/office/drawing/2014/main" val="1364189537"/>
                    </a:ext>
                  </a:extLst>
                </a:gridCol>
                <a:gridCol w="2358419">
                  <a:extLst>
                    <a:ext uri="{9D8B030D-6E8A-4147-A177-3AD203B41FA5}">
                      <a16:colId xmlns:a16="http://schemas.microsoft.com/office/drawing/2014/main" val="2714937811"/>
                    </a:ext>
                  </a:extLst>
                </a:gridCol>
                <a:gridCol w="2220964">
                  <a:extLst>
                    <a:ext uri="{9D8B030D-6E8A-4147-A177-3AD203B41FA5}">
                      <a16:colId xmlns:a16="http://schemas.microsoft.com/office/drawing/2014/main" val="1028474393"/>
                    </a:ext>
                  </a:extLst>
                </a:gridCol>
                <a:gridCol w="2222169">
                  <a:extLst>
                    <a:ext uri="{9D8B030D-6E8A-4147-A177-3AD203B41FA5}">
                      <a16:colId xmlns:a16="http://schemas.microsoft.com/office/drawing/2014/main" val="1177636226"/>
                    </a:ext>
                  </a:extLst>
                </a:gridCol>
                <a:gridCol w="2096773">
                  <a:extLst>
                    <a:ext uri="{9D8B030D-6E8A-4147-A177-3AD203B41FA5}">
                      <a16:colId xmlns:a16="http://schemas.microsoft.com/office/drawing/2014/main" val="1786775578"/>
                    </a:ext>
                  </a:extLst>
                </a:gridCol>
              </a:tblGrid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Nominatif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058054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Vocatif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63533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prudentem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prudentes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prudentia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855707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prudentium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5681659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chemeClr val="bg1"/>
                          </a:solidFill>
                          <a:effectLst/>
                        </a:rPr>
                        <a:t>prudent</a:t>
                      </a: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975112"/>
                  </a:ext>
                </a:extLst>
              </a:tr>
              <a:tr h="622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4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>
                          <a:solidFill>
                            <a:schemeClr val="bg1"/>
                          </a:solidFill>
                          <a:effectLst/>
                        </a:rPr>
                        <a:t>prudenti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 err="1">
                          <a:solidFill>
                            <a:schemeClr val="bg1"/>
                          </a:solidFill>
                          <a:effectLst/>
                        </a:rPr>
                        <a:t>prudentibus</a:t>
                      </a:r>
                      <a:endParaRPr lang="fr-FR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6149162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591499" y="1760723"/>
            <a:ext cx="262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Masculin ou féminin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8736377" y="1760723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Neutre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654888" y="2208964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048001" y="2223912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Singulier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2495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784818" y="2194017"/>
            <a:ext cx="1377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Pluriel</a:t>
            </a:r>
          </a:p>
        </p:txBody>
      </p:sp>
    </p:spTree>
    <p:extLst>
      <p:ext uri="{BB962C8B-B14F-4D97-AF65-F5344CB8AC3E}">
        <p14:creationId xmlns:p14="http://schemas.microsoft.com/office/powerpoint/2010/main" val="1190646885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3919</TotalTime>
  <Words>623</Words>
  <Application>Microsoft Office PowerPoint</Application>
  <PresentationFormat>Grand écran</PresentationFormat>
  <Paragraphs>176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Colis</vt:lpstr>
      <vt:lpstr>LatIN MéDIéVAL IV</vt:lpstr>
      <vt:lpstr>Récitation !</vt:lpstr>
      <vt:lpstr>EXERCICE</vt:lpstr>
      <vt:lpstr>Il est Grand temps de penser au contrôle du 6 octobre !</vt:lpstr>
      <vt:lpstr>LA TROISIEME DECLINAISON : Principes généraux</vt:lpstr>
      <vt:lpstr>La troisième declinaison :  Les imparisyllabiques</vt:lpstr>
      <vt:lpstr>La troisième declinaison :  Les parisyllabiques</vt:lpstr>
      <vt:lpstr>ADJECTIFS 2e classe, type Fortis, E</vt:lpstr>
      <vt:lpstr>ADJECTIFS 2e classe, type PRUDENS, ENTIS</vt:lpstr>
      <vt:lpstr>Exercices</vt:lpstr>
      <vt:lpstr>Exercices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32</cp:revision>
  <dcterms:created xsi:type="dcterms:W3CDTF">2020-09-23T19:40:17Z</dcterms:created>
  <dcterms:modified xsi:type="dcterms:W3CDTF">2025-09-26T16:29:41Z</dcterms:modified>
</cp:coreProperties>
</file>