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1" r:id="rId3"/>
    <p:sldId id="259" r:id="rId4"/>
    <p:sldId id="276" r:id="rId5"/>
    <p:sldId id="260" r:id="rId6"/>
    <p:sldId id="292" r:id="rId7"/>
    <p:sldId id="293" r:id="rId8"/>
    <p:sldId id="277" r:id="rId9"/>
    <p:sldId id="257" r:id="rId10"/>
    <p:sldId id="258" r:id="rId11"/>
    <p:sldId id="262" r:id="rId12"/>
    <p:sldId id="263" r:id="rId13"/>
    <p:sldId id="265" r:id="rId14"/>
    <p:sldId id="266" r:id="rId15"/>
    <p:sldId id="268" r:id="rId16"/>
    <p:sldId id="269" r:id="rId17"/>
    <p:sldId id="264" r:id="rId18"/>
    <p:sldId id="27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89164" autoAdjust="0"/>
  </p:normalViewPr>
  <p:slideViewPr>
    <p:cSldViewPr snapToGrid="0">
      <p:cViewPr varScale="1">
        <p:scale>
          <a:sx n="68" d="100"/>
          <a:sy n="68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AC5F-71D0-45AC-9C33-CBD1AB8E26E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EBA08-E41D-47A0-8B45-E44B364C4B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79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20FA-C15F-9A4F-AA1C-594D64B85CB4}" type="slidenum"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84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EBA08-E41D-47A0-8B45-E44B364C4B6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43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19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66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2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50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0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55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621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9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25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67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1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C7682-8306-4F5A-8246-0C34753D158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8D80A-059E-4244-9100-82604446C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34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countries/italy" TargetMode="External"/><Relationship Id="rId7" Type="http://schemas.openxmlformats.org/officeDocument/2006/relationships/hyperlink" Target="https://www.ieabioenergy.com/wp-content/uploads/2024/12/CountryReport2024_Italy_final.pdf" TargetMode="External"/><Relationship Id="rId2" Type="http://schemas.openxmlformats.org/officeDocument/2006/relationships/hyperlink" Target="https://www.iea.org/countries/fran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ea.org/reports/italy-2023/executive-summary" TargetMode="External"/><Relationship Id="rId5" Type="http://schemas.openxmlformats.org/officeDocument/2006/relationships/hyperlink" Target="https://ember-energy.org/countries-and-regions/italy/" TargetMode="External"/><Relationship Id="rId4" Type="http://schemas.openxmlformats.org/officeDocument/2006/relationships/hyperlink" Target="https://lowcarbonpower.org/region/Italy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530578"/>
            <a:ext cx="9144000" cy="243840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1244" y="461913"/>
            <a:ext cx="11503377" cy="5611509"/>
          </a:xfrm>
        </p:spPr>
        <p:txBody>
          <a:bodyPr>
            <a:normAutofit/>
          </a:bodyPr>
          <a:lstStyle/>
          <a:p>
            <a:r>
              <a:rPr lang="fr-FR" sz="2800" dirty="0"/>
              <a:t>Chambéry</a:t>
            </a:r>
          </a:p>
          <a:p>
            <a:r>
              <a:rPr lang="fr-FR" sz="2800" dirty="0"/>
              <a:t>12 mars 2026</a:t>
            </a:r>
            <a:br>
              <a:rPr lang="fr-FR" sz="2800" dirty="0"/>
            </a:br>
            <a:endParaRPr lang="fr-FR" sz="4400" dirty="0"/>
          </a:p>
          <a:p>
            <a:pPr marL="0" indent="0">
              <a:buNone/>
            </a:pPr>
            <a:r>
              <a:rPr lang="fr-FR" sz="4800" dirty="0"/>
              <a:t>Les territoires des transitions énergétiques.</a:t>
            </a:r>
          </a:p>
          <a:p>
            <a:pPr marL="0" indent="0">
              <a:buNone/>
            </a:pPr>
            <a:r>
              <a:rPr lang="fr-FR" sz="2800" dirty="0"/>
              <a:t>Nucléaire et énergies renouvelables en Italie et en France</a:t>
            </a:r>
            <a:r>
              <a:rPr lang="fr-FR" sz="4800" dirty="0"/>
              <a:t> </a:t>
            </a:r>
          </a:p>
          <a:p>
            <a:endParaRPr lang="fr-FR" sz="1800" b="1" dirty="0"/>
          </a:p>
          <a:p>
            <a:r>
              <a:rPr lang="fr-FR" sz="1800" b="1" dirty="0"/>
              <a:t>Cesare Mattina, sociologue à Mesopolhis (CNRS-AMU-science po Aix)</a:t>
            </a:r>
          </a:p>
          <a:p>
            <a:endParaRPr lang="fr-FR" sz="1800" b="1" dirty="0"/>
          </a:p>
          <a:p>
            <a:endParaRPr lang="fr-FR" sz="1800" b="1" dirty="0"/>
          </a:p>
          <a:p>
            <a:endParaRPr lang="fr-FR" sz="18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059F32-27FA-4011-B9E8-D98DEBC2D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665" y="4143360"/>
            <a:ext cx="4346436" cy="206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8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289" y="60191"/>
            <a:ext cx="10555112" cy="67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842" y="1493240"/>
            <a:ext cx="10623958" cy="5058562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Lire les transitions énergétiques au travers d’une approche localisée et territorialisée</a:t>
            </a:r>
          </a:p>
          <a:p>
            <a:endParaRPr lang="fr-FR" b="1" dirty="0"/>
          </a:p>
          <a:p>
            <a:pPr marL="0" indent="0">
              <a:buNone/>
            </a:pPr>
            <a:r>
              <a:rPr lang="fr-FR" dirty="0"/>
              <a:t>Des approches localisées et territorialisés au plus près des territoires d’implantation nous permettent de voir concrètement – au-delà des grands enjeux nationaux et internationaux – deux éléments fondamentaux :</a:t>
            </a:r>
          </a:p>
          <a:p>
            <a:r>
              <a:rPr lang="fr-FR" dirty="0"/>
              <a:t>les projets et réalisations d’implantations énergétiques suscitent à la fois des </a:t>
            </a:r>
            <a:r>
              <a:rPr lang="fr-FR" b="1" dirty="0"/>
              <a:t>espoirs</a:t>
            </a:r>
            <a:r>
              <a:rPr lang="fr-FR" dirty="0"/>
              <a:t>, mais aussi des </a:t>
            </a:r>
            <a:r>
              <a:rPr lang="fr-FR" b="1" dirty="0"/>
              <a:t>désillusions</a:t>
            </a:r>
            <a:r>
              <a:rPr lang="fr-FR" dirty="0"/>
              <a:t> et des sentiments ambivalents sur les territoires</a:t>
            </a:r>
          </a:p>
          <a:p>
            <a:r>
              <a:rPr lang="fr-FR" dirty="0"/>
              <a:t>au-delà des </a:t>
            </a:r>
            <a:r>
              <a:rPr lang="fr-FR" b="1" dirty="0"/>
              <a:t>mouvements d’oppositions</a:t>
            </a:r>
            <a:r>
              <a:rPr lang="fr-FR" dirty="0"/>
              <a:t>, penser les </a:t>
            </a:r>
            <a:r>
              <a:rPr lang="fr-FR" b="1" dirty="0"/>
              <a:t>soutiens à « bas bruit » </a:t>
            </a:r>
            <a:r>
              <a:rPr lang="fr-FR" dirty="0"/>
              <a:t>pour les implantations énergétiques</a:t>
            </a:r>
          </a:p>
        </p:txBody>
      </p:sp>
    </p:spTree>
    <p:extLst>
      <p:ext uri="{BB962C8B-B14F-4D97-AF65-F5344CB8AC3E}">
        <p14:creationId xmlns:p14="http://schemas.microsoft.com/office/powerpoint/2010/main" val="84681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838200" y="594911"/>
            <a:ext cx="10515600" cy="5124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/>
              <a:t>1. Face aux implantations énergétiques, des espoirs, mais aussi des désillusions et des sentiments ambivalents</a:t>
            </a:r>
          </a:p>
          <a:p>
            <a:pPr marL="0" indent="0">
              <a:buNone/>
            </a:pPr>
            <a:r>
              <a:rPr lang="fr-FR" dirty="0"/>
              <a:t>		</a:t>
            </a:r>
          </a:p>
          <a:p>
            <a:pPr marL="0" indent="0">
              <a:buNone/>
            </a:pPr>
            <a:r>
              <a:rPr lang="fr-FR" dirty="0"/>
              <a:t>Pour différents acteurs…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Des espoirs</a:t>
            </a:r>
          </a:p>
          <a:p>
            <a:r>
              <a:rPr lang="fr-FR" dirty="0"/>
              <a:t>Des illusions et des revirements</a:t>
            </a:r>
          </a:p>
          <a:p>
            <a:r>
              <a:rPr lang="fr-FR" dirty="0"/>
              <a:t>Des sentiments ambivalents</a:t>
            </a:r>
          </a:p>
        </p:txBody>
      </p:sp>
    </p:spTree>
    <p:extLst>
      <p:ext uri="{BB962C8B-B14F-4D97-AF65-F5344CB8AC3E}">
        <p14:creationId xmlns:p14="http://schemas.microsoft.com/office/powerpoint/2010/main" val="1808951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6089"/>
            <a:ext cx="10515600" cy="699911"/>
          </a:xfrm>
        </p:spPr>
        <p:txBody>
          <a:bodyPr>
            <a:normAutofit fontScale="90000"/>
          </a:bodyPr>
          <a:lstStyle/>
          <a:p>
            <a:r>
              <a:rPr lang="fr-FR" dirty="0"/>
              <a:t>Les « </a:t>
            </a:r>
            <a:r>
              <a:rPr lang="fr-FR" dirty="0" err="1"/>
              <a:t>palazzoni</a:t>
            </a:r>
            <a:r>
              <a:rPr lang="fr-FR" dirty="0"/>
              <a:t> » de Trino (VC) </a:t>
            </a:r>
            <a:br>
              <a:rPr lang="fr-FR" dirty="0"/>
            </a:br>
            <a:r>
              <a:rPr lang="fr-FR" sz="3100" dirty="0"/>
              <a:t>photos : Cesare Mattina novembre 2015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6" y="1419491"/>
            <a:ext cx="5644444" cy="4233334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2978"/>
            <a:ext cx="5922904" cy="44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87" y="670719"/>
            <a:ext cx="4137025" cy="5516562"/>
          </a:xfrm>
        </p:spPr>
      </p:pic>
    </p:spTree>
    <p:extLst>
      <p:ext uri="{BB962C8B-B14F-4D97-AF65-F5344CB8AC3E}">
        <p14:creationId xmlns:p14="http://schemas.microsoft.com/office/powerpoint/2010/main" val="3834226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736181" y="243681"/>
            <a:ext cx="4719638" cy="63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43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21071" y="672250"/>
            <a:ext cx="4352925" cy="5340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05" y="583775"/>
            <a:ext cx="41814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659249" y="680715"/>
            <a:ext cx="11007725" cy="5158023"/>
          </a:xfrm>
        </p:spPr>
        <p:txBody>
          <a:bodyPr/>
          <a:lstStyle/>
          <a:p>
            <a:pPr marL="0" indent="0">
              <a:buNone/>
            </a:pPr>
            <a:r>
              <a:rPr lang="fr-FR" sz="3200" b="1" dirty="0"/>
              <a:t>2. Au-delà des mouvements d’opposition, penser les soutiens à « bas bruits » pour les implantations énergétiques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r>
              <a:rPr lang="fr-FR" dirty="0"/>
              <a:t>Beaucoup d’analyses en sciences sociales sur les oppositions aux projets d’infrastructures, beaucoup moins sur les acteurs qui se mobilisent discrètement en leur faveur</a:t>
            </a:r>
          </a:p>
          <a:p>
            <a:endParaRPr lang="fr-FR" dirty="0"/>
          </a:p>
          <a:p>
            <a:r>
              <a:rPr lang="fr-FR" dirty="0"/>
              <a:t>Les acteurs travaillant à la légitimation de ces infrastructures  </a:t>
            </a:r>
          </a:p>
        </p:txBody>
      </p:sp>
    </p:spTree>
    <p:extLst>
      <p:ext uri="{BB962C8B-B14F-4D97-AF65-F5344CB8AC3E}">
        <p14:creationId xmlns:p14="http://schemas.microsoft.com/office/powerpoint/2010/main" val="82984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o, muro, vestiti, persona&#10;&#10;Descrizione generata automaticamente">
            <a:extLst>
              <a:ext uri="{FF2B5EF4-FFF2-40B4-BE49-F238E27FC236}">
                <a16:creationId xmlns:a16="http://schemas.microsoft.com/office/drawing/2014/main" id="{A2D846A7-882E-1108-1641-C09F45EFC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0" y="153365"/>
            <a:ext cx="4313068" cy="3211031"/>
          </a:xfrm>
          <a:prstGeom prst="rect">
            <a:avLst/>
          </a:prstGeom>
        </p:spPr>
      </p:pic>
      <p:pic>
        <p:nvPicPr>
          <p:cNvPr id="7" name="Immagine 6" descr="Immagine che contiene aria aperta, mulino a vento, cielo, nuvola&#10;&#10;Descrizione generata automaticamente">
            <a:extLst>
              <a:ext uri="{FF2B5EF4-FFF2-40B4-BE49-F238E27FC236}">
                <a16:creationId xmlns:a16="http://schemas.microsoft.com/office/drawing/2014/main" id="{252466C0-BE51-9A92-E206-421090A1F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0" y="3469834"/>
            <a:ext cx="4313068" cy="3234801"/>
          </a:xfrm>
          <a:prstGeom prst="rect">
            <a:avLst/>
          </a:prstGeom>
        </p:spPr>
      </p:pic>
      <p:pic>
        <p:nvPicPr>
          <p:cNvPr id="13" name="Immagine 12" descr="Immagine che contiene persona, muro, interno, vestiti&#10;&#10;Descrizione generata automaticamente">
            <a:extLst>
              <a:ext uri="{FF2B5EF4-FFF2-40B4-BE49-F238E27FC236}">
                <a16:creationId xmlns:a16="http://schemas.microsoft.com/office/drawing/2014/main" id="{A4B07A58-E627-1412-894D-E5DBCFCC8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13" y="3636344"/>
            <a:ext cx="5076071" cy="2950783"/>
          </a:xfrm>
          <a:prstGeom prst="rect">
            <a:avLst/>
          </a:prstGeom>
        </p:spPr>
      </p:pic>
      <p:pic>
        <p:nvPicPr>
          <p:cNvPr id="17" name="Immagine 16" descr="Immagine che contiene vestiti, persona, aria aperta, cielo&#10;&#10;Descrizione generata automaticamente">
            <a:extLst>
              <a:ext uri="{FF2B5EF4-FFF2-40B4-BE49-F238E27FC236}">
                <a16:creationId xmlns:a16="http://schemas.microsoft.com/office/drawing/2014/main" id="{720729B2-5F4B-BF79-E735-ED6579AC1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70" y="177867"/>
            <a:ext cx="5287758" cy="31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2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77306A-FD4F-C047-9537-523837CE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783" y="213351"/>
            <a:ext cx="4274809" cy="64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Prémisses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54668"/>
            <a:ext cx="10515600" cy="5192888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Énergie et territoire : une grosse question qu’on pourrait être tenté de négliger</a:t>
            </a:r>
            <a:endParaRPr lang="fr-FR" dirty="0">
              <a:solidFill>
                <a:srgbClr val="0F111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/>
              <a:t>Dialogue et « contamination » interdisciplinaire principalement entre sociologues et historiennes, mais aussi en présence de deux politistes et d’une architecte-urbaniste</a:t>
            </a:r>
          </a:p>
          <a:p>
            <a:r>
              <a:rPr lang="fr-FR" dirty="0"/>
              <a:t>Pas de prétention d’exhaustivité (absence de l’hydroélectrique, de la biomasse, etc.)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97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7F4E8-9A27-4A86-ABA7-9DA2E7E4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B2FE13-FDCE-491B-998D-35C524B68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0F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Une recherche collective sur les relations </a:t>
            </a:r>
            <a:r>
              <a:rPr lang="fr-FR" dirty="0">
                <a:solidFill>
                  <a:srgbClr val="0F111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entre des sites de production d’énergies à bas carbone – nucléaire, solaire et éolien – et les </a:t>
            </a:r>
            <a:r>
              <a:rPr lang="fr-FR" dirty="0">
                <a:solidFill>
                  <a:srgbClr val="0F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territoires environnants</a:t>
            </a:r>
            <a:r>
              <a:rPr lang="it-IT" dirty="0">
                <a:effectLst/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Des territoires à faible densité de population investis par l’arrivée d’installations industrielles exogènes</a:t>
            </a:r>
          </a:p>
          <a:p>
            <a:endParaRPr lang="fr-FR" dirty="0"/>
          </a:p>
          <a:p>
            <a:r>
              <a:rPr lang="fr-FR" dirty="0"/>
              <a:t>Des enjeux environnementaux saisis par les pratiques plus que par les discours </a:t>
            </a:r>
          </a:p>
        </p:txBody>
      </p:sp>
    </p:spTree>
    <p:extLst>
      <p:ext uri="{BB962C8B-B14F-4D97-AF65-F5344CB8AC3E}">
        <p14:creationId xmlns:p14="http://schemas.microsoft.com/office/powerpoint/2010/main" val="328162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7068"/>
            <a:ext cx="10515600" cy="1275644"/>
          </a:xfrm>
        </p:spPr>
        <p:txBody>
          <a:bodyPr>
            <a:normAutofit/>
          </a:bodyPr>
          <a:lstStyle/>
          <a:p>
            <a:r>
              <a:rPr lang="fr-FR" dirty="0"/>
              <a:t>Démarche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08015"/>
            <a:ext cx="10515600" cy="5412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Un dispositif de recherche comparatiste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/>
              <a:t>Une approche dialectique et par contraste de la comparaison</a:t>
            </a:r>
          </a:p>
          <a:p>
            <a:endParaRPr lang="fr-FR" dirty="0"/>
          </a:p>
          <a:p>
            <a:r>
              <a:rPr lang="fr-FR" dirty="0">
                <a:effectLst/>
                <a:ea typeface="Calibri" panose="020F0502020204030204" pitchFamily="34" charset="0"/>
              </a:rPr>
              <a:t>Comparaison entre l’Italie et la France</a:t>
            </a:r>
          </a:p>
          <a:p>
            <a:pPr lvl="1"/>
            <a:r>
              <a:rPr lang="fr-FR" dirty="0">
                <a:ea typeface="Calibri" panose="020F0502020204030204" pitchFamily="34" charset="0"/>
              </a:rPr>
              <a:t>Deux systèmes énergétiques assez convergents jusqu’aux années 1980 mais qui prennent des directions opposées depuis</a:t>
            </a:r>
            <a:endParaRPr lang="it-IT" dirty="0"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fr-FR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A62B9-FC9C-45A2-990A-65EFBF64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8" y="365125"/>
            <a:ext cx="10816472" cy="916920"/>
          </a:xfrm>
        </p:spPr>
        <p:txBody>
          <a:bodyPr>
            <a:noAutofit/>
          </a:bodyPr>
          <a:lstStyle/>
          <a:p>
            <a:r>
              <a:rPr lang="fr-FR" sz="2800" b="1" dirty="0"/>
              <a:t>Mix énergétiques pour la production d’électricité en France et en Italie </a:t>
            </a:r>
            <a:r>
              <a:rPr lang="fr-FR" sz="2000" b="1" dirty="0"/>
              <a:t>Données de l’International Energy Agency (IEA) (2024–2025)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B8AD3222-C8F2-4F83-B775-A2842F3536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516069"/>
              </p:ext>
            </p:extLst>
          </p:nvPr>
        </p:nvGraphicFramePr>
        <p:xfrm>
          <a:off x="537328" y="1423449"/>
          <a:ext cx="10816472" cy="4977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4118">
                  <a:extLst>
                    <a:ext uri="{9D8B030D-6E8A-4147-A177-3AD203B41FA5}">
                      <a16:colId xmlns:a16="http://schemas.microsoft.com/office/drawing/2014/main" val="2396199768"/>
                    </a:ext>
                  </a:extLst>
                </a:gridCol>
                <a:gridCol w="2704118">
                  <a:extLst>
                    <a:ext uri="{9D8B030D-6E8A-4147-A177-3AD203B41FA5}">
                      <a16:colId xmlns:a16="http://schemas.microsoft.com/office/drawing/2014/main" val="4037933295"/>
                    </a:ext>
                  </a:extLst>
                </a:gridCol>
                <a:gridCol w="2704118">
                  <a:extLst>
                    <a:ext uri="{9D8B030D-6E8A-4147-A177-3AD203B41FA5}">
                      <a16:colId xmlns:a16="http://schemas.microsoft.com/office/drawing/2014/main" val="4287787521"/>
                    </a:ext>
                  </a:extLst>
                </a:gridCol>
                <a:gridCol w="2704118">
                  <a:extLst>
                    <a:ext uri="{9D8B030D-6E8A-4147-A177-3AD203B41FA5}">
                      <a16:colId xmlns:a16="http://schemas.microsoft.com/office/drawing/2014/main" val="3631200637"/>
                    </a:ext>
                  </a:extLst>
                </a:gridCol>
              </a:tblGrid>
              <a:tr h="38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Source d’énergie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France (2024–2025)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Italie (2024–2025)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Source IEA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13443698"/>
                  </a:ext>
                </a:extLst>
              </a:tr>
              <a:tr h="387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Nucléaire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67,3 % (2024)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0 %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 dirty="0">
                          <a:effectLst/>
                          <a:hlinkClick r:id="rId2"/>
                        </a:rPr>
                        <a:t>IEA (2025)</a:t>
                      </a:r>
                      <a:r>
                        <a:rPr lang="fr-FR" sz="1200" dirty="0">
                          <a:effectLst/>
                        </a:rPr>
                        <a:t>,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36341293"/>
                  </a:ext>
                </a:extLst>
              </a:tr>
              <a:tr h="755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Hydraulique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12–15 % (2024)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12 % (2024)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2"/>
                        </a:rPr>
                        <a:t>IEA France (2024)</a:t>
                      </a:r>
                      <a:r>
                        <a:rPr lang="fr-FR" sz="1200">
                          <a:effectLst/>
                        </a:rPr>
                        <a:t>, </a:t>
                      </a:r>
                      <a:r>
                        <a:rPr lang="fr-FR" sz="1200" u="sng">
                          <a:effectLst/>
                          <a:hlinkClick r:id="rId3"/>
                        </a:rPr>
                        <a:t>IEA Italy (2024)</a:t>
                      </a:r>
                      <a:r>
                        <a:rPr lang="fr-FR" sz="1200">
                          <a:effectLst/>
                        </a:rPr>
                        <a:t> 3-276,278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8340379"/>
                  </a:ext>
                </a:extLst>
              </a:tr>
              <a:tr h="755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Solaire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3–4 % (2024)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13 % (2025)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3"/>
                        </a:rPr>
                        <a:t>IEA Italy (2025)</a:t>
                      </a:r>
                      <a:r>
                        <a:rPr lang="fr-FR" sz="1200">
                          <a:effectLst/>
                        </a:rPr>
                        <a:t>, </a:t>
                      </a:r>
                      <a:r>
                        <a:rPr lang="fr-FR" sz="1200" u="sng">
                          <a:effectLst/>
                          <a:hlinkClick r:id="rId4"/>
                        </a:rPr>
                        <a:t>LowCarbonPower (2025)</a:t>
                      </a:r>
                      <a:r>
                        <a:rPr lang="fr-FR" sz="1200">
                          <a:effectLst/>
                        </a:rPr>
                        <a:t> 5-278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35365892"/>
                  </a:ext>
                </a:extLst>
              </a:tr>
              <a:tr h="755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Éolien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8 % (2024)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8 % (2025)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2"/>
                        </a:rPr>
                        <a:t>IEA France (2024)</a:t>
                      </a:r>
                      <a:r>
                        <a:rPr lang="fr-FR" sz="1200">
                          <a:effectLst/>
                        </a:rPr>
                        <a:t>, </a:t>
                      </a:r>
                      <a:r>
                        <a:rPr lang="fr-FR" sz="1200" u="sng">
                          <a:effectLst/>
                          <a:hlinkClick r:id="rId3"/>
                        </a:rPr>
                        <a:t>IEA Italy (2025)</a:t>
                      </a:r>
                      <a:r>
                        <a:rPr lang="fr-FR" sz="1200">
                          <a:effectLst/>
                        </a:rPr>
                        <a:t> 7-276,278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0210296"/>
                  </a:ext>
                </a:extLst>
              </a:tr>
              <a:tr h="387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Gaz naturel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5–7 % (2024)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41 % (2025)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3"/>
                        </a:rPr>
                        <a:t>IEA Italy (2025)</a:t>
                      </a:r>
                      <a:r>
                        <a:rPr lang="fr-FR" sz="1200">
                          <a:effectLst/>
                        </a:rPr>
                        <a:t>, </a:t>
                      </a:r>
                      <a:r>
                        <a:rPr lang="fr-FR" sz="1200" u="sng">
                          <a:effectLst/>
                          <a:hlinkClick r:id="rId5"/>
                        </a:rPr>
                        <a:t>Ember (2025)</a:t>
                      </a:r>
                      <a:r>
                        <a:rPr lang="fr-FR" sz="1200">
                          <a:effectLst/>
                        </a:rPr>
                        <a:t> 9-278,282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82010057"/>
                  </a:ext>
                </a:extLst>
              </a:tr>
              <a:tr h="387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Charbon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1–2 % (2024)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3 % (2025)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3"/>
                        </a:rPr>
                        <a:t>IEA Italy (2025)</a:t>
                      </a:r>
                      <a:r>
                        <a:rPr lang="fr-FR" sz="1200">
                          <a:effectLst/>
                        </a:rPr>
                        <a:t>, </a:t>
                      </a:r>
                      <a:r>
                        <a:rPr lang="fr-FR" sz="1200" u="sng">
                          <a:effectLst/>
                          <a:hlinkClick r:id="rId6"/>
                        </a:rPr>
                        <a:t>IEA (2024)</a:t>
                      </a:r>
                      <a:r>
                        <a:rPr lang="fr-FR" sz="1200">
                          <a:effectLst/>
                        </a:rPr>
                        <a:t> 11-281,285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8107758"/>
                  </a:ext>
                </a:extLst>
              </a:tr>
              <a:tr h="387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Biomasse/Bioénergie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2 % (2024)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2 % (2024)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7"/>
                        </a:rPr>
                        <a:t>IEA Italy (2024)</a:t>
                      </a:r>
                      <a:r>
                        <a:rPr lang="fr-FR" sz="1200">
                          <a:effectLst/>
                        </a:rPr>
                        <a:t> 13-279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03793185"/>
                  </a:ext>
                </a:extLst>
              </a:tr>
              <a:tr h="387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Autres renouvelables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1–2 % (géothermie, etc.)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1–2 % (géothermie)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3"/>
                        </a:rPr>
                        <a:t>IEA Italy (2024)</a:t>
                      </a:r>
                      <a:r>
                        <a:rPr lang="fr-FR" sz="1200">
                          <a:effectLst/>
                        </a:rPr>
                        <a:t> 15-276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53412553"/>
                  </a:ext>
                </a:extLst>
              </a:tr>
              <a:tr h="387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Importations nettes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 err="1">
                          <a:effectLst/>
                        </a:rPr>
                        <a:t>Exporteur</a:t>
                      </a:r>
                      <a:r>
                        <a:rPr lang="fr-FR" sz="1200" dirty="0">
                          <a:effectLst/>
                        </a:rPr>
                        <a:t> net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19 % (2025)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u="sng" dirty="0" err="1">
                          <a:effectLst/>
                          <a:hlinkClick r:id="rId5"/>
                        </a:rPr>
                        <a:t>Ember</a:t>
                      </a:r>
                      <a:r>
                        <a:rPr lang="fr-FR" sz="1200" u="sng" dirty="0">
                          <a:effectLst/>
                          <a:hlinkClick r:id="rId5"/>
                        </a:rPr>
                        <a:t> (2025)</a:t>
                      </a:r>
                      <a:r>
                        <a:rPr lang="fr-FR" sz="1200" dirty="0">
                          <a:effectLst/>
                        </a:rPr>
                        <a:t> 17-282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2132730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DD8501B-7182-4A0D-AE4A-D49BCE5B8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19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2C427-E82E-4C57-9B90-B2FAE1FF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ECFE82-E9AC-433D-8560-F19A965FE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Entre le nucléaire et les énergies renouvelables</a:t>
            </a:r>
          </a:p>
          <a:p>
            <a:pPr marL="685800" lvl="2">
              <a:spcBef>
                <a:spcPts val="1000"/>
              </a:spcBef>
            </a:pPr>
            <a:r>
              <a:rPr lang="fr-FR" sz="2400" dirty="0">
                <a:ea typeface="Calibri" panose="020F0502020204030204" pitchFamily="34" charset="0"/>
              </a:rPr>
              <a:t>Mettre en perspective le nucléaire et les </a:t>
            </a:r>
            <a:r>
              <a:rPr lang="fr-FR" sz="2400" dirty="0" err="1">
                <a:ea typeface="Calibri" panose="020F0502020204030204" pitchFamily="34" charset="0"/>
              </a:rPr>
              <a:t>EnR</a:t>
            </a:r>
            <a:r>
              <a:rPr lang="fr-FR" sz="2400" dirty="0">
                <a:ea typeface="Calibri" panose="020F0502020204030204" pitchFamily="34" charset="0"/>
              </a:rPr>
              <a:t> : en </a:t>
            </a:r>
            <a:r>
              <a:rPr lang="fr-FR" sz="2400" dirty="0" err="1">
                <a:ea typeface="Calibri" panose="020F0502020204030204" pitchFamily="34" charset="0"/>
              </a:rPr>
              <a:t>première</a:t>
            </a:r>
            <a:r>
              <a:rPr lang="fr-FR" sz="2400" dirty="0">
                <a:ea typeface="Calibri" panose="020F0502020204030204" pitchFamily="34" charset="0"/>
              </a:rPr>
              <a:t> analyse, </a:t>
            </a:r>
            <a:r>
              <a:rPr lang="fr-FR" sz="2400" dirty="0" err="1">
                <a:ea typeface="Calibri" panose="020F0502020204030204" pitchFamily="34" charset="0"/>
              </a:rPr>
              <a:t>nucléaire</a:t>
            </a:r>
            <a:r>
              <a:rPr lang="fr-FR" sz="2400" dirty="0">
                <a:ea typeface="Calibri" panose="020F0502020204030204" pitchFamily="34" charset="0"/>
              </a:rPr>
              <a:t>, solaire </a:t>
            </a:r>
            <a:r>
              <a:rPr lang="fr-FR" sz="2400" dirty="0" err="1">
                <a:ea typeface="Calibri" panose="020F0502020204030204" pitchFamily="34" charset="0"/>
              </a:rPr>
              <a:t>photovoltaïque</a:t>
            </a:r>
            <a:r>
              <a:rPr lang="fr-FR" sz="2400" dirty="0">
                <a:ea typeface="Calibri" panose="020F0502020204030204" pitchFamily="34" charset="0"/>
              </a:rPr>
              <a:t> et </a:t>
            </a:r>
            <a:r>
              <a:rPr lang="fr-FR" sz="2400" dirty="0" err="1">
                <a:ea typeface="Calibri" panose="020F0502020204030204" pitchFamily="34" charset="0"/>
              </a:rPr>
              <a:t>éolien</a:t>
            </a:r>
            <a:r>
              <a:rPr lang="fr-FR" sz="2400" dirty="0">
                <a:ea typeface="Calibri" panose="020F0502020204030204" pitchFamily="34" charset="0"/>
              </a:rPr>
              <a:t> sont des solutions </a:t>
            </a:r>
            <a:r>
              <a:rPr lang="fr-FR" sz="2400" dirty="0" err="1">
                <a:ea typeface="Calibri" panose="020F0502020204030204" pitchFamily="34" charset="0"/>
              </a:rPr>
              <a:t>énergétiques</a:t>
            </a:r>
            <a:r>
              <a:rPr lang="fr-FR" sz="2400" dirty="0">
                <a:ea typeface="Calibri" panose="020F0502020204030204" pitchFamily="34" charset="0"/>
              </a:rPr>
              <a:t> </a:t>
            </a:r>
            <a:r>
              <a:rPr lang="fr-FR" sz="2400" dirty="0" err="1">
                <a:ea typeface="Calibri" panose="020F0502020204030204" pitchFamily="34" charset="0"/>
              </a:rPr>
              <a:t>très</a:t>
            </a:r>
            <a:r>
              <a:rPr lang="fr-FR" sz="2400" dirty="0">
                <a:ea typeface="Calibri" panose="020F0502020204030204" pitchFamily="34" charset="0"/>
              </a:rPr>
              <a:t> </a:t>
            </a:r>
            <a:r>
              <a:rPr lang="fr-FR" sz="2400" dirty="0" err="1">
                <a:ea typeface="Calibri" panose="020F0502020204030204" pitchFamily="34" charset="0"/>
              </a:rPr>
              <a:t>différentes</a:t>
            </a:r>
            <a:r>
              <a:rPr lang="fr-FR" sz="2400" dirty="0">
                <a:ea typeface="Calibri" panose="020F0502020204030204" pitchFamily="34" charset="0"/>
              </a:rPr>
              <a:t> </a:t>
            </a:r>
            <a:r>
              <a:rPr lang="it-IT" sz="2400" dirty="0"/>
              <a:t>par les ressources financières engagées, la « soutenabilité », l’échelle des politiques publiques, mais....</a:t>
            </a:r>
            <a:endParaRPr lang="fr-FR" sz="2400" dirty="0"/>
          </a:p>
          <a:p>
            <a:endParaRPr lang="fr-FR" dirty="0"/>
          </a:p>
          <a:p>
            <a:r>
              <a:rPr lang="fr-FR" dirty="0"/>
              <a:t>Entre le passé et le présent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915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F018E-E798-4143-B9F3-330FD187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784E25-50E0-4FB8-9DE0-A572FE86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Des monographies de terrains localisés </a:t>
            </a:r>
          </a:p>
          <a:p>
            <a:endParaRPr lang="fr-FR" dirty="0"/>
          </a:p>
          <a:p>
            <a:r>
              <a:rPr lang="fr-FR" dirty="0"/>
              <a:t>Des territoires </a:t>
            </a:r>
            <a:r>
              <a:rPr lang="fr-FR" b="1" dirty="0"/>
              <a:t>des transitions</a:t>
            </a:r>
            <a:r>
              <a:rPr lang="fr-FR" dirty="0"/>
              <a:t> et non pas de</a:t>
            </a:r>
            <a:r>
              <a:rPr lang="fr-FR" b="1" dirty="0"/>
              <a:t> la </a:t>
            </a:r>
            <a:r>
              <a:rPr lang="fr-FR" dirty="0"/>
              <a:t>transition énergétique</a:t>
            </a:r>
          </a:p>
        </p:txBody>
      </p:sp>
    </p:spTree>
    <p:extLst>
      <p:ext uri="{BB962C8B-B14F-4D97-AF65-F5344CB8AC3E}">
        <p14:creationId xmlns:p14="http://schemas.microsoft.com/office/powerpoint/2010/main" val="179563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41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866" y="0"/>
            <a:ext cx="10330279" cy="70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404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11239</TotalTime>
  <Words>650</Words>
  <Application>Microsoft Office PowerPoint</Application>
  <PresentationFormat>Grand écran</PresentationFormat>
  <Paragraphs>100</Paragraphs>
  <Slides>18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            </vt:lpstr>
      <vt:lpstr>Présentation PowerPoint</vt:lpstr>
      <vt:lpstr>Prémisses</vt:lpstr>
      <vt:lpstr>Objet</vt:lpstr>
      <vt:lpstr>Démarche</vt:lpstr>
      <vt:lpstr>Mix énergétiques pour la production d’électricité en France et en Italie Données de l’International Energy Agency (IEA) (2024–2025)</vt:lpstr>
      <vt:lpstr>Démarche</vt:lpstr>
      <vt:lpstr>Démarche</vt:lpstr>
      <vt:lpstr>Présentation PowerPoint</vt:lpstr>
      <vt:lpstr>Présentation PowerPoint</vt:lpstr>
      <vt:lpstr>Résultats</vt:lpstr>
      <vt:lpstr>Présentation PowerPoint</vt:lpstr>
      <vt:lpstr>Les « palazzoni » de Trino (VC)  photos : Cesare Mattina novembre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journée Mesopolhis</dc:title>
  <dc:creator>Mattina</dc:creator>
  <cp:lastModifiedBy>MATTINA Cesare</cp:lastModifiedBy>
  <cp:revision>72</cp:revision>
  <cp:lastPrinted>2025-03-20T16:06:37Z</cp:lastPrinted>
  <dcterms:created xsi:type="dcterms:W3CDTF">2023-06-15T10:08:31Z</dcterms:created>
  <dcterms:modified xsi:type="dcterms:W3CDTF">2026-03-12T14:44:11Z</dcterms:modified>
</cp:coreProperties>
</file>