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96" r:id="rId1"/>
  </p:sldMasterIdLst>
  <p:sldIdLst>
    <p:sldId id="256" r:id="rId2"/>
    <p:sldId id="279" r:id="rId3"/>
    <p:sldId id="280" r:id="rId4"/>
    <p:sldId id="264" r:id="rId5"/>
    <p:sldId id="265" r:id="rId6"/>
    <p:sldId id="281" r:id="rId7"/>
    <p:sldId id="268" r:id="rId8"/>
    <p:sldId id="267" r:id="rId9"/>
    <p:sldId id="269" r:id="rId10"/>
    <p:sldId id="270" r:id="rId11"/>
    <p:sldId id="271" r:id="rId12"/>
    <p:sldId id="272" r:id="rId13"/>
    <p:sldId id="275" r:id="rId14"/>
    <p:sldId id="266" r:id="rId15"/>
    <p:sldId id="273" r:id="rId16"/>
    <p:sldId id="278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138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70A7B3-6521-4DCA-87E5-044747A908C1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134690-1557-4C89-A502-4959FE7FAD70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7D4976-E339-4826-83B7-FBD03F55ECF8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37C31-9E7A-4F99-8774-A0E530DE1A42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8504F-A551-4DE0-9316-4DCD1D8CC752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BE4249-C0D0-4B06-8692-E8BB871AF643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042B0DB6-F5C7-45FB-8CF3-31B45F9C2DAC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F9C37B-1D36-470B-8223-D6C91242EC14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C6F52A-A82B-47A2-A83A-8C4C91F2D59F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t>‹N°›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160EA64-D806-43AC-9DF2-F8C432F32B4C}" type="datetimeFigureOut">
              <a:rPr lang="en-US" dirty="0"/>
              <a:t>9/13/2026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8A7A6979-0714-4377-B894-6BE4C2D6E202}" type="slidenum">
              <a:rPr lang="en-US" dirty="0"/>
              <a:pPr/>
              <a:t>‹N°›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sldNum="0" hdr="0" ftr="0" dt="0"/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B7A8FE8-7CB5-45FB-9C14-BBCDCAF47A6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 err="1"/>
              <a:t>LatIN</a:t>
            </a:r>
            <a:r>
              <a:rPr lang="fr-FR" dirty="0"/>
              <a:t> </a:t>
            </a:r>
            <a:r>
              <a:rPr lang="fr-FR" dirty="0" err="1"/>
              <a:t>MéDIéVAL</a:t>
            </a:r>
            <a:r>
              <a:rPr lang="fr-FR" dirty="0"/>
              <a:t> II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0B75530-7CE6-44EC-BC00-64E70C371F4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3139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480C4E-EEB3-987A-AE7D-E859CCA6ED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3C8CC2-31EE-E470-0E14-A2164CFE1E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34891"/>
            <a:ext cx="7729728" cy="1188720"/>
          </a:xfrm>
        </p:spPr>
        <p:txBody>
          <a:bodyPr/>
          <a:lstStyle/>
          <a:p>
            <a:r>
              <a:rPr lang="fr-FR" dirty="0"/>
              <a:t>Révision :</a:t>
            </a:r>
            <a:br>
              <a:rPr lang="fr-FR" dirty="0"/>
            </a:br>
            <a:r>
              <a:rPr lang="fr-FR" dirty="0"/>
              <a:t>1ere et 2</a:t>
            </a:r>
            <a:r>
              <a:rPr lang="fr-FR" baseline="30000" dirty="0"/>
              <a:t>e</a:t>
            </a:r>
            <a:r>
              <a:rPr lang="fr-FR" dirty="0"/>
              <a:t> </a:t>
            </a:r>
            <a:r>
              <a:rPr lang="fr-FR" dirty="0" err="1"/>
              <a:t>declinaisons</a:t>
            </a:r>
            <a:endParaRPr lang="fr-FR" dirty="0"/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B3248780-16DF-7ECF-7848-E3C25BFF786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6781760"/>
              </p:ext>
            </p:extLst>
          </p:nvPr>
        </p:nvGraphicFramePr>
        <p:xfrm>
          <a:off x="1716836" y="2407298"/>
          <a:ext cx="8360230" cy="38535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39410">
                  <a:extLst>
                    <a:ext uri="{9D8B030D-6E8A-4147-A177-3AD203B41FA5}">
                      <a16:colId xmlns:a16="http://schemas.microsoft.com/office/drawing/2014/main" val="3005481393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3030630072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02847345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57155081"/>
                    </a:ext>
                  </a:extLst>
                </a:gridCol>
              </a:tblGrid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Rosa, </a:t>
                      </a:r>
                      <a:r>
                        <a:rPr lang="fr-FR" sz="2000" dirty="0" err="1">
                          <a:effectLst/>
                        </a:rPr>
                        <a:t>ae</a:t>
                      </a:r>
                      <a:r>
                        <a:rPr lang="fr-FR" sz="2000" dirty="0">
                          <a:effectLst/>
                        </a:rPr>
                        <a:t>, f.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Dominus, i, m.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Templum</a:t>
                      </a:r>
                      <a:r>
                        <a:rPr lang="fr-FR" sz="2000" dirty="0">
                          <a:effectLst/>
                        </a:rPr>
                        <a:t>, i, n.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24067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Nominatif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Rosa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Dominus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Templum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01883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Vocatif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Rosa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Domine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Templum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9336370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Accusatif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Rosam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Dominum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Templum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921190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Génitif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Rosae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Domini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Templi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64263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Datif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Rosae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Domino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Templo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04224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Ablatif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Rosa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Domino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Templo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4655777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A5BB7697-722B-65A1-443C-26D39ACF0A5F}"/>
              </a:ext>
            </a:extLst>
          </p:cNvPr>
          <p:cNvSpPr txBox="1"/>
          <p:nvPr/>
        </p:nvSpPr>
        <p:spPr>
          <a:xfrm>
            <a:off x="5246703" y="1752198"/>
            <a:ext cx="1970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Singulier</a:t>
            </a:r>
          </a:p>
        </p:txBody>
      </p:sp>
    </p:spTree>
    <p:extLst>
      <p:ext uri="{BB962C8B-B14F-4D97-AF65-F5344CB8AC3E}">
        <p14:creationId xmlns:p14="http://schemas.microsoft.com/office/powerpoint/2010/main" val="2011578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A8DEB-1AA1-7C56-228F-3ABF688AB3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472F78-0336-2FDA-22BB-7F308CBCC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34891"/>
            <a:ext cx="7729728" cy="1188720"/>
          </a:xfrm>
        </p:spPr>
        <p:txBody>
          <a:bodyPr/>
          <a:lstStyle/>
          <a:p>
            <a:r>
              <a:rPr lang="fr-FR" dirty="0"/>
              <a:t>Révision :</a:t>
            </a:r>
            <a:br>
              <a:rPr lang="fr-FR" dirty="0"/>
            </a:br>
            <a:r>
              <a:rPr lang="fr-FR" dirty="0"/>
              <a:t>1ere et 2</a:t>
            </a:r>
            <a:r>
              <a:rPr lang="fr-FR" baseline="30000" dirty="0"/>
              <a:t>e</a:t>
            </a:r>
            <a:r>
              <a:rPr lang="fr-FR" dirty="0"/>
              <a:t> </a:t>
            </a:r>
            <a:r>
              <a:rPr lang="fr-FR" dirty="0" err="1"/>
              <a:t>declinaisons</a:t>
            </a:r>
            <a:endParaRPr lang="fr-FR" dirty="0"/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85CE4F54-2254-B0A5-5312-5617326C3C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7723560"/>
              </p:ext>
            </p:extLst>
          </p:nvPr>
        </p:nvGraphicFramePr>
        <p:xfrm>
          <a:off x="1716836" y="2407298"/>
          <a:ext cx="8360230" cy="38535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39410">
                  <a:extLst>
                    <a:ext uri="{9D8B030D-6E8A-4147-A177-3AD203B41FA5}">
                      <a16:colId xmlns:a16="http://schemas.microsoft.com/office/drawing/2014/main" val="3005481393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3030630072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02847345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57155081"/>
                    </a:ext>
                  </a:extLst>
                </a:gridCol>
              </a:tblGrid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Rosa, </a:t>
                      </a:r>
                      <a:r>
                        <a:rPr lang="fr-FR" sz="2000" dirty="0" err="1">
                          <a:effectLst/>
                        </a:rPr>
                        <a:t>ae</a:t>
                      </a:r>
                      <a:r>
                        <a:rPr lang="fr-FR" sz="2000" dirty="0">
                          <a:effectLst/>
                        </a:rPr>
                        <a:t>, f.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Dominus, i, m.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Templum</a:t>
                      </a:r>
                      <a:r>
                        <a:rPr lang="fr-FR" sz="2000" dirty="0">
                          <a:effectLst/>
                        </a:rPr>
                        <a:t>, i, n.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24067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Nominatif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Rosae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Domini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Templa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01883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Vocatif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Times New Roman" panose="02020603050405020304" pitchFamily="18" charset="0"/>
                        </a:rPr>
                        <a:t>Rosae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Domini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Templa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9336370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Accusatif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Rosas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Dominos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Templa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921190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Génitif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Rosarum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Dominorum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Templorum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64263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Datif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Rosis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Dominis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Templis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04224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Ablatif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Rosis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Dominis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 err="1">
                          <a:effectLst/>
                        </a:rPr>
                        <a:t>Templis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4655777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BA3DA02C-5E47-354B-1DCD-FB38DD4EA296}"/>
              </a:ext>
            </a:extLst>
          </p:cNvPr>
          <p:cNvSpPr txBox="1"/>
          <p:nvPr/>
        </p:nvSpPr>
        <p:spPr>
          <a:xfrm>
            <a:off x="5246703" y="1752198"/>
            <a:ext cx="1970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Pluriel</a:t>
            </a:r>
          </a:p>
        </p:txBody>
      </p:sp>
    </p:spTree>
    <p:extLst>
      <p:ext uri="{BB962C8B-B14F-4D97-AF65-F5344CB8AC3E}">
        <p14:creationId xmlns:p14="http://schemas.microsoft.com/office/powerpoint/2010/main" val="3198821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EDFCA1-965E-4DFC-9AF9-84D6337D6A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34891"/>
            <a:ext cx="7729728" cy="1188720"/>
          </a:xfrm>
        </p:spPr>
        <p:txBody>
          <a:bodyPr/>
          <a:lstStyle/>
          <a:p>
            <a:r>
              <a:rPr lang="fr-FR" dirty="0"/>
              <a:t>Révision matinale :</a:t>
            </a:r>
            <a:br>
              <a:rPr lang="fr-FR" dirty="0"/>
            </a:br>
            <a:r>
              <a:rPr lang="fr-FR" dirty="0"/>
              <a:t>La première classe d’adjectifs</a:t>
            </a:r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4E7793E2-74CD-4306-886E-6C48BE6422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7499823"/>
              </p:ext>
            </p:extLst>
          </p:nvPr>
        </p:nvGraphicFramePr>
        <p:xfrm>
          <a:off x="1716836" y="2407298"/>
          <a:ext cx="8360230" cy="38535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39410">
                  <a:extLst>
                    <a:ext uri="{9D8B030D-6E8A-4147-A177-3AD203B41FA5}">
                      <a16:colId xmlns:a16="http://schemas.microsoft.com/office/drawing/2014/main" val="3005481393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3030630072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02847345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57155081"/>
                    </a:ext>
                  </a:extLst>
                </a:gridCol>
              </a:tblGrid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Masculin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Féminin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Neutre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24067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Nominatif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Bonus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>
                          <a:solidFill>
                            <a:schemeClr val="bg1"/>
                          </a:solidFill>
                          <a:effectLst/>
                        </a:rPr>
                        <a:t>Bona</a:t>
                      </a:r>
                      <a:endParaRPr lang="fr-FR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Bonum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01883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Vocatif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Bone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>
                          <a:solidFill>
                            <a:schemeClr val="bg1"/>
                          </a:solidFill>
                          <a:effectLst/>
                        </a:rPr>
                        <a:t>Bona</a:t>
                      </a:r>
                      <a:endParaRPr lang="fr-FR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Bonum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9336370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Accusatif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Bonum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>
                          <a:solidFill>
                            <a:schemeClr val="bg1"/>
                          </a:solidFill>
                          <a:effectLst/>
                        </a:rPr>
                        <a:t>Bonam</a:t>
                      </a:r>
                      <a:endParaRPr lang="fr-FR" sz="20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Bonum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921190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Génitif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Bonæ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Boni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64263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>
                          <a:effectLst/>
                        </a:rPr>
                        <a:t>Datif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Bono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Bonæ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Bono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04224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Ablatif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Bono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Bona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Bono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4655777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84E35C90-AB8E-42EF-AC79-A88E37F6CE50}"/>
              </a:ext>
            </a:extLst>
          </p:cNvPr>
          <p:cNvSpPr txBox="1"/>
          <p:nvPr/>
        </p:nvSpPr>
        <p:spPr>
          <a:xfrm>
            <a:off x="5246703" y="1752198"/>
            <a:ext cx="197084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i="1" dirty="0"/>
              <a:t>Bonus, a, </a:t>
            </a:r>
            <a:r>
              <a:rPr lang="fr-FR" sz="2400" i="1" dirty="0" err="1"/>
              <a:t>um</a:t>
            </a:r>
            <a:endParaRPr lang="fr-FR" sz="2400" i="1" dirty="0"/>
          </a:p>
        </p:txBody>
      </p:sp>
    </p:spTree>
    <p:extLst>
      <p:ext uri="{BB962C8B-B14F-4D97-AF65-F5344CB8AC3E}">
        <p14:creationId xmlns:p14="http://schemas.microsoft.com/office/powerpoint/2010/main" val="31554573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4E7793E2-74CD-4306-886E-6C48BE64224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2943377"/>
              </p:ext>
            </p:extLst>
          </p:nvPr>
        </p:nvGraphicFramePr>
        <p:xfrm>
          <a:off x="1683141" y="1869699"/>
          <a:ext cx="8360230" cy="385354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039410">
                  <a:extLst>
                    <a:ext uri="{9D8B030D-6E8A-4147-A177-3AD203B41FA5}">
                      <a16:colId xmlns:a16="http://schemas.microsoft.com/office/drawing/2014/main" val="3005481393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3030630072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02847345"/>
                    </a:ext>
                  </a:extLst>
                </a:gridCol>
                <a:gridCol w="2106940">
                  <a:extLst>
                    <a:ext uri="{9D8B030D-6E8A-4147-A177-3AD203B41FA5}">
                      <a16:colId xmlns:a16="http://schemas.microsoft.com/office/drawing/2014/main" val="4057155081"/>
                    </a:ext>
                  </a:extLst>
                </a:gridCol>
              </a:tblGrid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 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Masculin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Féminin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Neutre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0024067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Nominatif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Boni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Bonae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Bona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801883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Vocatif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Boni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Bonae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Bona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9336370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Accusatif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b="1" dirty="0" err="1">
                          <a:solidFill>
                            <a:schemeClr val="bg1"/>
                          </a:solidFill>
                          <a:effectLst/>
                        </a:rPr>
                        <a:t>Bonos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b="1" dirty="0">
                          <a:solidFill>
                            <a:schemeClr val="bg1"/>
                          </a:solidFill>
                          <a:effectLst/>
                        </a:rPr>
                        <a:t>Bonas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Bona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9211903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Génitif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Bonorum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Bonarum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Bonorum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64263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Datif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Bonis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b="1" dirty="0">
                          <a:solidFill>
                            <a:schemeClr val="bg1"/>
                          </a:solidFill>
                          <a:effectLst/>
                        </a:rPr>
                        <a:t>Bonis</a:t>
                      </a:r>
                      <a:endParaRPr lang="fr-FR" sz="20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0422499"/>
                  </a:ext>
                </a:extLst>
              </a:tr>
              <a:tr h="550506">
                <a:tc>
                  <a:txBody>
                    <a:bodyPr/>
                    <a:lstStyle/>
                    <a:p>
                      <a:r>
                        <a:rPr lang="fr-FR" sz="2000">
                          <a:effectLst/>
                        </a:rPr>
                        <a:t>Ablatif</a:t>
                      </a:r>
                      <a:endParaRPr lang="fr-FR" sz="2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it-IT" sz="2000" dirty="0">
                          <a:effectLst/>
                        </a:rPr>
                        <a:t>Bonis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24655777"/>
                  </a:ext>
                </a:extLst>
              </a:tr>
            </a:tbl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C0444196-8F18-1C90-86DE-3645C12FC0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34891"/>
            <a:ext cx="7729728" cy="1188720"/>
          </a:xfrm>
        </p:spPr>
        <p:txBody>
          <a:bodyPr/>
          <a:lstStyle/>
          <a:p>
            <a:r>
              <a:rPr lang="fr-FR" dirty="0"/>
              <a:t>Révision matinale :</a:t>
            </a:r>
            <a:br>
              <a:rPr lang="fr-FR" dirty="0"/>
            </a:br>
            <a:r>
              <a:rPr lang="fr-FR" dirty="0"/>
              <a:t>La première classe d’adjectifs</a:t>
            </a:r>
          </a:p>
        </p:txBody>
      </p:sp>
    </p:spTree>
    <p:extLst>
      <p:ext uri="{BB962C8B-B14F-4D97-AF65-F5344CB8AC3E}">
        <p14:creationId xmlns:p14="http://schemas.microsoft.com/office/powerpoint/2010/main" val="32187267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4E7BF36-0AB4-EA38-0545-588420C487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81029"/>
            <a:ext cx="7729728" cy="1188720"/>
          </a:xfrm>
        </p:spPr>
        <p:txBody>
          <a:bodyPr/>
          <a:lstStyle/>
          <a:p>
            <a:r>
              <a:rPr lang="fr-FR" dirty="0"/>
              <a:t>Jouons avec le Latin !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C00FE05-2F80-D420-A8BC-B5D614720D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3091" y="2014202"/>
            <a:ext cx="7729728" cy="1848498"/>
          </a:xfrm>
        </p:spPr>
        <p:txBody>
          <a:bodyPr/>
          <a:lstStyle/>
          <a:p>
            <a:r>
              <a:rPr lang="fr-FR" dirty="0"/>
              <a:t>1) </a:t>
            </a:r>
            <a:r>
              <a:rPr lang="fr-FR" dirty="0" err="1"/>
              <a:t>Petrum</a:t>
            </a:r>
            <a:r>
              <a:rPr lang="fr-FR" dirty="0"/>
              <a:t> Paulus </a:t>
            </a:r>
            <a:r>
              <a:rPr lang="fr-FR" dirty="0" err="1"/>
              <a:t>parvus</a:t>
            </a:r>
            <a:r>
              <a:rPr lang="fr-FR" dirty="0"/>
              <a:t> </a:t>
            </a:r>
            <a:r>
              <a:rPr lang="fr-FR" dirty="0" err="1"/>
              <a:t>amat</a:t>
            </a:r>
            <a:endParaRPr lang="fr-FR" dirty="0"/>
          </a:p>
          <a:p>
            <a:r>
              <a:rPr lang="fr-FR" dirty="0"/>
              <a:t>2) </a:t>
            </a:r>
            <a:r>
              <a:rPr lang="fr-FR" dirty="0" err="1"/>
              <a:t>Petrum</a:t>
            </a:r>
            <a:r>
              <a:rPr lang="fr-FR" dirty="0"/>
              <a:t> Paulus </a:t>
            </a:r>
            <a:r>
              <a:rPr lang="fr-FR" dirty="0" err="1"/>
              <a:t>parvum</a:t>
            </a:r>
            <a:r>
              <a:rPr lang="fr-FR" dirty="0"/>
              <a:t> </a:t>
            </a:r>
            <a:r>
              <a:rPr lang="fr-FR" dirty="0" err="1"/>
              <a:t>amat</a:t>
            </a:r>
            <a:endParaRPr lang="fr-FR" dirty="0"/>
          </a:p>
          <a:p>
            <a:r>
              <a:rPr lang="fr-FR" dirty="0"/>
              <a:t>3) Paulus </a:t>
            </a:r>
            <a:r>
              <a:rPr lang="fr-FR" dirty="0" err="1"/>
              <a:t>amat</a:t>
            </a:r>
            <a:r>
              <a:rPr lang="fr-FR" dirty="0"/>
              <a:t> </a:t>
            </a:r>
            <a:r>
              <a:rPr lang="fr-FR" dirty="0" err="1"/>
              <a:t>rosae</a:t>
            </a:r>
            <a:r>
              <a:rPr lang="fr-FR" dirty="0"/>
              <a:t> dominos</a:t>
            </a:r>
          </a:p>
          <a:p>
            <a:r>
              <a:rPr lang="fr-FR" dirty="0"/>
              <a:t>4) Petrus </a:t>
            </a:r>
            <a:r>
              <a:rPr lang="fr-FR" dirty="0" err="1"/>
              <a:t>templorum</a:t>
            </a:r>
            <a:r>
              <a:rPr lang="fr-FR" dirty="0"/>
              <a:t> </a:t>
            </a:r>
            <a:r>
              <a:rPr lang="fr-FR" dirty="0" err="1"/>
              <a:t>dominus</a:t>
            </a:r>
            <a:r>
              <a:rPr lang="fr-FR" dirty="0"/>
              <a:t> est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6C5FF1DD-7818-5899-C3DD-7D6203BC84B0}"/>
              </a:ext>
            </a:extLst>
          </p:cNvPr>
          <p:cNvSpPr txBox="1">
            <a:spLocks/>
          </p:cNvSpPr>
          <p:nvPr/>
        </p:nvSpPr>
        <p:spPr>
          <a:xfrm>
            <a:off x="977585" y="4282273"/>
            <a:ext cx="7729728" cy="1848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/>
              <a:t>1) Le petit Paul aime Pierre</a:t>
            </a:r>
          </a:p>
          <a:p>
            <a:r>
              <a:rPr lang="fr-FR" dirty="0"/>
              <a:t>2) Paul aime le petit Pierre</a:t>
            </a:r>
          </a:p>
          <a:p>
            <a:r>
              <a:rPr lang="fr-FR" dirty="0"/>
              <a:t>3) Paul aime les seigneurs de la rose</a:t>
            </a:r>
          </a:p>
          <a:p>
            <a:r>
              <a:rPr lang="fr-FR" dirty="0"/>
              <a:t>4) Pierre est le seigneur des temples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AD7406B-B01C-7492-A778-C23022F9E18D}"/>
              </a:ext>
            </a:extLst>
          </p:cNvPr>
          <p:cNvSpPr txBox="1"/>
          <p:nvPr/>
        </p:nvSpPr>
        <p:spPr>
          <a:xfrm>
            <a:off x="7010399" y="3678034"/>
            <a:ext cx="40785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Amat = il aime</a:t>
            </a:r>
          </a:p>
        </p:txBody>
      </p:sp>
    </p:spTree>
    <p:extLst>
      <p:ext uri="{BB962C8B-B14F-4D97-AF65-F5344CB8AC3E}">
        <p14:creationId xmlns:p14="http://schemas.microsoft.com/office/powerpoint/2010/main" val="2125391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">
            <a:extLst>
              <a:ext uri="{FF2B5EF4-FFF2-40B4-BE49-F238E27FC236}">
                <a16:creationId xmlns:a16="http://schemas.microsoft.com/office/drawing/2014/main" id="{488B1F72-C959-41F1-8DDF-3B39B8B230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366" y="1563114"/>
            <a:ext cx="991635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457200" algn="l"/>
                <a:tab pos="1022350" algn="l"/>
              </a:tabLst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Les conjugaisons des langues indo-européennes se caractérisent par :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9" name="Rectangle 1">
            <a:extLst>
              <a:ext uri="{FF2B5EF4-FFF2-40B4-BE49-F238E27FC236}">
                <a16:creationId xmlns:a16="http://schemas.microsoft.com/office/drawing/2014/main" id="{36837D38-03AD-4A75-81FB-608F8DFD35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393" y="2188627"/>
            <a:ext cx="991635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>
                <a:tab pos="457200" algn="l"/>
                <a:tab pos="1022350" algn="l"/>
              </a:tabLst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temps : présent, passé, futur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>
                <a:tab pos="457200" algn="l"/>
                <a:tab pos="1022350" algn="l"/>
              </a:tabLst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la voix : actif-passif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Char char="•"/>
              <a:tabLst>
                <a:tab pos="457200" algn="l"/>
                <a:tab pos="1022350" algn="l"/>
              </a:tabLst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le mode : indicatif, subjonctif, infinitif, participe</a:t>
            </a:r>
          </a:p>
          <a:p>
            <a:pPr algn="just" defTabSz="914400">
              <a:spcAft>
                <a:spcPts val="600"/>
              </a:spcAft>
              <a:buFontTx/>
              <a:buChar char="•"/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l’aspect : </a:t>
            </a:r>
            <a:r>
              <a:rPr kumimoji="0" lang="fr-FR" altLang="fr-FR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infectum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(inachevé)/</a:t>
            </a:r>
            <a:r>
              <a:rPr kumimoji="0" lang="fr-FR" altLang="fr-FR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perfectum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 (achevé) 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tabLst>
                <a:tab pos="457200" algn="l"/>
                <a:tab pos="1022350" algn="l"/>
              </a:tabLst>
            </a:pP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2F35D5E6-FD99-4831-BDAE-226D65A7B4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6015" y="4186891"/>
            <a:ext cx="1075711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defTabSz="914400"/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L’aspect distingue une action achevée (</a:t>
            </a:r>
            <a:r>
              <a:rPr kumimoji="0" lang="fr-FR" altLang="fr-FR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perfectum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= ce qui a été achevé) d’une action inachevée (</a:t>
            </a:r>
            <a:r>
              <a:rPr kumimoji="0" lang="fr-FR" altLang="fr-FR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infectum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 </a:t>
            </a:r>
            <a:r>
              <a:rPr lang="fr-FR" altLang="fr-FR" sz="2000" dirty="0">
                <a:ea typeface="Times New Roman" panose="02020603050405020304" pitchFamily="18" charset="0"/>
              </a:rPr>
              <a:t> = 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  <a:ea typeface="Times New Roman" panose="02020603050405020304" pitchFamily="18" charset="0"/>
              </a:rPr>
              <a:t>ce qui n’a pas été achevé). 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sp>
        <p:nvSpPr>
          <p:cNvPr id="13" name="Rectangle 1">
            <a:extLst>
              <a:ext uri="{FF2B5EF4-FFF2-40B4-BE49-F238E27FC236}">
                <a16:creationId xmlns:a16="http://schemas.microsoft.com/office/drawing/2014/main" id="{4271A9B6-AF30-45BA-AC29-955AA1E396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7005" y="5172816"/>
            <a:ext cx="539925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defTabSz="914400"/>
            <a:r>
              <a:rPr lang="fr-FR" altLang="fr-FR" sz="2000" i="1" dirty="0">
                <a:latin typeface="Gill Sans MT" panose="020B0502020104020203" pitchFamily="34" charset="0"/>
              </a:rPr>
              <a:t>Perfectum </a:t>
            </a:r>
            <a:r>
              <a:rPr lang="fr-FR" altLang="fr-FR" sz="2000" i="1" dirty="0">
                <a:latin typeface="Calibri" panose="020F0502020204030204" pitchFamily="34" charset="0"/>
                <a:cs typeface="Calibri" panose="020F0502020204030204" pitchFamily="34" charset="0"/>
              </a:rPr>
              <a:t>→</a:t>
            </a:r>
            <a:r>
              <a:rPr lang="fr-FR" altLang="fr-FR" sz="2000" i="1" dirty="0">
                <a:latin typeface="Gill Sans MT" panose="020B0502020104020203" pitchFamily="34" charset="0"/>
              </a:rPr>
              <a:t>   Ce mardi matin, on a eu latin</a:t>
            </a:r>
            <a:endParaRPr kumimoji="0" lang="fr-FR" altLang="fr-FR" sz="2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15" name="Rectangle 1">
            <a:extLst>
              <a:ext uri="{FF2B5EF4-FFF2-40B4-BE49-F238E27FC236}">
                <a16:creationId xmlns:a16="http://schemas.microsoft.com/office/drawing/2014/main" id="{422FCC73-A239-429F-83FF-BC5D11F4FD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7005" y="5850965"/>
            <a:ext cx="991635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lvl="0" algn="just" defTabSz="914400"/>
            <a:r>
              <a:rPr lang="fr-FR" altLang="fr-FR" sz="2000" i="1" dirty="0" err="1">
                <a:latin typeface="Gill Sans MT" panose="020B0502020104020203" pitchFamily="34" charset="0"/>
              </a:rPr>
              <a:t>Infectum</a:t>
            </a:r>
            <a:r>
              <a:rPr lang="fr-FR" altLang="fr-FR" sz="2000" i="1" dirty="0">
                <a:latin typeface="Gill Sans MT" panose="020B0502020104020203" pitchFamily="34" charset="0"/>
              </a:rPr>
              <a:t> </a:t>
            </a:r>
            <a:r>
              <a:rPr lang="fr-FR" altLang="fr-FR" sz="2000" i="1" dirty="0">
                <a:latin typeface="Calibri" panose="020F0502020204030204" pitchFamily="34" charset="0"/>
                <a:cs typeface="Calibri" panose="020F0502020204030204" pitchFamily="34" charset="0"/>
              </a:rPr>
              <a:t>→     </a:t>
            </a:r>
            <a:r>
              <a:rPr lang="fr-FR" altLang="fr-FR" sz="2000" i="1" dirty="0">
                <a:latin typeface="Gill Sans MT" panose="020B0502020104020203" pitchFamily="34" charset="0"/>
              </a:rPr>
              <a:t>Le mardi matin, on avait latin</a:t>
            </a:r>
            <a:endParaRPr kumimoji="0" lang="fr-FR" altLang="fr-FR" sz="2000" b="0" i="1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ill Sans MT" panose="020B0502020104020203" pitchFamily="34" charset="0"/>
            </a:endParaRPr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12C11A06-1345-1089-6AAA-C2EEBA14108D}"/>
              </a:ext>
            </a:extLst>
          </p:cNvPr>
          <p:cNvSpPr txBox="1">
            <a:spLocks/>
          </p:cNvSpPr>
          <p:nvPr/>
        </p:nvSpPr>
        <p:spPr bwMode="black">
          <a:xfrm>
            <a:off x="1757083" y="211609"/>
            <a:ext cx="9096335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 cap="all" spc="200" baseline="0">
                <a:solidFill>
                  <a:srgbClr val="26262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r-FR" altLang="fr-FR" sz="2400" b="1" cap="none">
                <a:solidFill>
                  <a:schemeClr val="tx1"/>
                </a:solidFill>
                <a:ea typeface="Times New Roman" panose="02020603050405020304" pitchFamily="18" charset="0"/>
              </a:rPr>
              <a:t>LA CONJUGAISON LATINE : PRINCIPES GÉNÉRAUX</a:t>
            </a:r>
            <a:br>
              <a:rPr lang="fr-FR" altLang="fr-FR" sz="2400" cap="none">
                <a:solidFill>
                  <a:schemeClr val="tx1"/>
                </a:solidFill>
              </a:rPr>
            </a:br>
            <a:endParaRPr lang="fr-FR" sz="2400" cap="none" dirty="0"/>
          </a:p>
        </p:txBody>
      </p:sp>
    </p:spTree>
    <p:extLst>
      <p:ext uri="{BB962C8B-B14F-4D97-AF65-F5344CB8AC3E}">
        <p14:creationId xmlns:p14="http://schemas.microsoft.com/office/powerpoint/2010/main" val="405302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1" grpId="0"/>
      <p:bldP spid="13" grpId="0"/>
      <p:bldP spid="1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EA58C60-C9AD-4B0B-B45F-D5CC1BF44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7083" y="277883"/>
            <a:ext cx="9096335" cy="1122446"/>
          </a:xfrm>
        </p:spPr>
        <p:txBody>
          <a:bodyPr>
            <a:normAutofit/>
          </a:bodyPr>
          <a:lstStyle/>
          <a:p>
            <a:r>
              <a:rPr lang="fr-FR" altLang="fr-FR" sz="2400" b="1" cap="none" dirty="0">
                <a:solidFill>
                  <a:schemeClr val="tx1"/>
                </a:solidFill>
                <a:ea typeface="Times New Roman" panose="02020603050405020304" pitchFamily="18" charset="0"/>
              </a:rPr>
              <a:t>LE LATIN : UN VEHICULE A SIX TEMPS</a:t>
            </a:r>
            <a:endParaRPr lang="fr-FR" sz="2400" cap="none" dirty="0"/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721BA752-5CDE-4530-A033-5CBFBB02ED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0371499"/>
              </p:ext>
            </p:extLst>
          </p:nvPr>
        </p:nvGraphicFramePr>
        <p:xfrm>
          <a:off x="376015" y="1803634"/>
          <a:ext cx="11374452" cy="112244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67158">
                  <a:extLst>
                    <a:ext uri="{9D8B030D-6E8A-4147-A177-3AD203B41FA5}">
                      <a16:colId xmlns:a16="http://schemas.microsoft.com/office/drawing/2014/main" val="3039799492"/>
                    </a:ext>
                  </a:extLst>
                </a:gridCol>
                <a:gridCol w="4650597">
                  <a:extLst>
                    <a:ext uri="{9D8B030D-6E8A-4147-A177-3AD203B41FA5}">
                      <a16:colId xmlns:a16="http://schemas.microsoft.com/office/drawing/2014/main" val="1182418560"/>
                    </a:ext>
                  </a:extLst>
                </a:gridCol>
                <a:gridCol w="3256697">
                  <a:extLst>
                    <a:ext uri="{9D8B030D-6E8A-4147-A177-3AD203B41FA5}">
                      <a16:colId xmlns:a16="http://schemas.microsoft.com/office/drawing/2014/main" val="1281506934"/>
                    </a:ext>
                  </a:extLst>
                </a:gridCol>
              </a:tblGrid>
              <a:tr h="1122446">
                <a:tc>
                  <a:txBody>
                    <a:bodyPr/>
                    <a:lstStyle/>
                    <a:p>
                      <a:r>
                        <a:rPr lang="fr-FR" sz="2000" b="1" dirty="0">
                          <a:effectLst/>
                        </a:rPr>
                        <a:t>Présent</a:t>
                      </a:r>
                    </a:p>
                    <a:p>
                      <a:endParaRPr lang="fr-FR" sz="2000" b="1" dirty="0">
                        <a:effectLst/>
                      </a:endParaRPr>
                    </a:p>
                    <a:p>
                      <a:r>
                        <a:rPr lang="fr-FR" sz="2000" b="1" i="1" dirty="0">
                          <a:effectLst/>
                        </a:rPr>
                        <a:t>Français = j’aime</a:t>
                      </a:r>
                      <a:endParaRPr lang="fr-FR" sz="2000" b="1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Imparfait </a:t>
                      </a:r>
                    </a:p>
                    <a:p>
                      <a:endParaRPr lang="fr-FR" sz="2000" dirty="0">
                        <a:effectLst/>
                      </a:endParaRPr>
                    </a:p>
                    <a:p>
                      <a:r>
                        <a:rPr lang="fr-FR" sz="2000" i="1" dirty="0">
                          <a:effectLst/>
                        </a:rPr>
                        <a:t>Français = j’aimais</a:t>
                      </a:r>
                      <a:endParaRPr lang="fr-FR" sz="20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Futur</a:t>
                      </a:r>
                    </a:p>
                    <a:p>
                      <a:endParaRPr lang="fr-FR" sz="2000" dirty="0">
                        <a:effectLst/>
                      </a:endParaRPr>
                    </a:p>
                    <a:p>
                      <a:r>
                        <a:rPr lang="fr-FR" sz="2000" i="1" dirty="0">
                          <a:effectLst/>
                        </a:rPr>
                        <a:t>Français = j’aimerai</a:t>
                      </a:r>
                      <a:endParaRPr lang="fr-FR" sz="20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84351019"/>
                  </a:ext>
                </a:extLst>
              </a:tr>
            </a:tbl>
          </a:graphicData>
        </a:graphic>
      </p:graphicFrame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6CD1211C-9591-44B5-97A8-03828C0E1A1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5536372"/>
              </p:ext>
            </p:extLst>
          </p:nvPr>
        </p:nvGraphicFramePr>
        <p:xfrm>
          <a:off x="376015" y="3650663"/>
          <a:ext cx="11374452" cy="182880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467159">
                  <a:extLst>
                    <a:ext uri="{9D8B030D-6E8A-4147-A177-3AD203B41FA5}">
                      <a16:colId xmlns:a16="http://schemas.microsoft.com/office/drawing/2014/main" val="3382643289"/>
                    </a:ext>
                  </a:extLst>
                </a:gridCol>
                <a:gridCol w="4631037">
                  <a:extLst>
                    <a:ext uri="{9D8B030D-6E8A-4147-A177-3AD203B41FA5}">
                      <a16:colId xmlns:a16="http://schemas.microsoft.com/office/drawing/2014/main" val="3736469631"/>
                    </a:ext>
                  </a:extLst>
                </a:gridCol>
                <a:gridCol w="3276256">
                  <a:extLst>
                    <a:ext uri="{9D8B030D-6E8A-4147-A177-3AD203B41FA5}">
                      <a16:colId xmlns:a16="http://schemas.microsoft.com/office/drawing/2014/main" val="2945122167"/>
                    </a:ext>
                  </a:extLst>
                </a:gridCol>
              </a:tblGrid>
              <a:tr h="1489591"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Parfait </a:t>
                      </a:r>
                    </a:p>
                    <a:p>
                      <a:endParaRPr lang="fr-FR" sz="2000" dirty="0">
                        <a:effectLst/>
                      </a:endParaRPr>
                    </a:p>
                    <a:p>
                      <a:r>
                        <a:rPr lang="fr-FR" sz="2000" i="1" dirty="0">
                          <a:effectLst/>
                        </a:rPr>
                        <a:t>Français = j’ai aimé [passé composé]</a:t>
                      </a:r>
                    </a:p>
                    <a:p>
                      <a:endParaRPr lang="fr-FR" sz="2000" i="1" dirty="0">
                        <a:effectLst/>
                      </a:endParaRPr>
                    </a:p>
                    <a:p>
                      <a:r>
                        <a:rPr lang="fr-FR" sz="2000" i="1" dirty="0">
                          <a:effectLst/>
                        </a:rPr>
                        <a:t>j’aimai [passé simple]</a:t>
                      </a:r>
                      <a:endParaRPr lang="fr-FR" sz="200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Plus-que-Parfait </a:t>
                      </a:r>
                    </a:p>
                    <a:p>
                      <a:endParaRPr lang="fr-FR" sz="2000" dirty="0">
                        <a:effectLst/>
                      </a:endParaRPr>
                    </a:p>
                    <a:p>
                      <a:r>
                        <a:rPr lang="fr-FR" sz="2000" dirty="0">
                          <a:effectLst/>
                        </a:rPr>
                        <a:t>Français = j’avais aimé [plus-que-parfait]</a:t>
                      </a:r>
                    </a:p>
                    <a:p>
                      <a:endParaRPr lang="fr-FR" sz="2000" dirty="0">
                        <a:effectLst/>
                      </a:endParaRPr>
                    </a:p>
                    <a:p>
                      <a:r>
                        <a:rPr lang="fr-FR" sz="2000" dirty="0">
                          <a:effectLst/>
                        </a:rPr>
                        <a:t>j’eus aimé [passé antérieur]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000" dirty="0">
                          <a:effectLst/>
                        </a:rPr>
                        <a:t>Futur antérieur </a:t>
                      </a:r>
                    </a:p>
                    <a:p>
                      <a:endParaRPr lang="fr-FR" sz="2000" dirty="0">
                        <a:effectLst/>
                      </a:endParaRPr>
                    </a:p>
                    <a:p>
                      <a:r>
                        <a:rPr lang="fr-FR" sz="2000" dirty="0">
                          <a:effectLst/>
                        </a:rPr>
                        <a:t>Français = j’aurai aimé [futur antérieur]</a:t>
                      </a:r>
                      <a:endParaRPr lang="fr-FR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1340393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691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04F68D-D95F-4295-80EA-9A4EA022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30" y="147754"/>
            <a:ext cx="7729728" cy="1188720"/>
          </a:xfrm>
        </p:spPr>
        <p:txBody>
          <a:bodyPr/>
          <a:lstStyle/>
          <a:p>
            <a:r>
              <a:rPr lang="fr-FR" b="1" dirty="0"/>
              <a:t>L’</a:t>
            </a:r>
            <a:r>
              <a:rPr lang="fr-FR" b="1" dirty="0" err="1"/>
              <a:t>inFECTUM</a:t>
            </a:r>
            <a:r>
              <a:rPr lang="fr-FR" b="1" dirty="0"/>
              <a:t> de La Première CONJUGAISON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907AE5E-1428-4EE3-BFD8-2057EB6702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6151049"/>
              </p:ext>
            </p:extLst>
          </p:nvPr>
        </p:nvGraphicFramePr>
        <p:xfrm>
          <a:off x="880217" y="2681541"/>
          <a:ext cx="10417322" cy="385599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278889">
                  <a:extLst>
                    <a:ext uri="{9D8B030D-6E8A-4147-A177-3AD203B41FA5}">
                      <a16:colId xmlns:a16="http://schemas.microsoft.com/office/drawing/2014/main" val="2491124414"/>
                    </a:ext>
                  </a:extLst>
                </a:gridCol>
                <a:gridCol w="3593301">
                  <a:extLst>
                    <a:ext uri="{9D8B030D-6E8A-4147-A177-3AD203B41FA5}">
                      <a16:colId xmlns:a16="http://schemas.microsoft.com/office/drawing/2014/main" val="4070789769"/>
                    </a:ext>
                  </a:extLst>
                </a:gridCol>
                <a:gridCol w="3545132">
                  <a:extLst>
                    <a:ext uri="{9D8B030D-6E8A-4147-A177-3AD203B41FA5}">
                      <a16:colId xmlns:a16="http://schemas.microsoft.com/office/drawing/2014/main" val="1543949990"/>
                    </a:ext>
                  </a:extLst>
                </a:gridCol>
              </a:tblGrid>
              <a:tr h="550856"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Présent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Imparfait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Futur 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3138317"/>
                  </a:ext>
                </a:extLst>
              </a:tr>
              <a:tr h="550856">
                <a:tc>
                  <a:txBody>
                    <a:bodyPr/>
                    <a:lstStyle/>
                    <a:p>
                      <a:r>
                        <a:rPr lang="en-GB" sz="2400" b="1">
                          <a:effectLst/>
                        </a:rPr>
                        <a:t>Amo</a:t>
                      </a:r>
                      <a:endParaRPr lang="fr-F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amabam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effectLst/>
                        </a:rPr>
                        <a:t>amabo</a:t>
                      </a:r>
                      <a:endParaRPr lang="fr-F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4335112"/>
                  </a:ext>
                </a:extLst>
              </a:tr>
              <a:tr h="550856">
                <a:tc>
                  <a:txBody>
                    <a:bodyPr/>
                    <a:lstStyle/>
                    <a:p>
                      <a:r>
                        <a:rPr lang="en-GB" sz="2400" b="1">
                          <a:effectLst/>
                        </a:rPr>
                        <a:t>Amas</a:t>
                      </a:r>
                      <a:endParaRPr lang="fr-F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amabas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>
                          <a:effectLst/>
                        </a:rPr>
                        <a:t>amabis</a:t>
                      </a:r>
                      <a:endParaRPr lang="fr-F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3693855"/>
                  </a:ext>
                </a:extLst>
              </a:tr>
              <a:tr h="550856">
                <a:tc>
                  <a:txBody>
                    <a:bodyPr/>
                    <a:lstStyle/>
                    <a:p>
                      <a:r>
                        <a:rPr lang="fr-FR" sz="2400" b="1">
                          <a:effectLst/>
                        </a:rPr>
                        <a:t>Amat</a:t>
                      </a:r>
                      <a:endParaRPr lang="fr-F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amabat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>
                          <a:effectLst/>
                        </a:rPr>
                        <a:t>amabit</a:t>
                      </a:r>
                      <a:endParaRPr lang="fr-F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427513"/>
                  </a:ext>
                </a:extLst>
              </a:tr>
              <a:tr h="550856">
                <a:tc>
                  <a:txBody>
                    <a:bodyPr/>
                    <a:lstStyle/>
                    <a:p>
                      <a:r>
                        <a:rPr lang="fr-FR" sz="2400" b="1">
                          <a:effectLst/>
                        </a:rPr>
                        <a:t>Amamus</a:t>
                      </a:r>
                      <a:endParaRPr lang="fr-F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amabamus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amabimus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5987810"/>
                  </a:ext>
                </a:extLst>
              </a:tr>
              <a:tr h="550856">
                <a:tc>
                  <a:txBody>
                    <a:bodyPr/>
                    <a:lstStyle/>
                    <a:p>
                      <a:r>
                        <a:rPr lang="fr-FR" sz="2400" b="1">
                          <a:effectLst/>
                        </a:rPr>
                        <a:t>Amatis</a:t>
                      </a:r>
                      <a:endParaRPr lang="fr-FR" sz="2400" b="1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amabatis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amabitis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1048524"/>
                  </a:ext>
                </a:extLst>
              </a:tr>
              <a:tr h="550856"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Amant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amabant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amabunt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294661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3CB7C58-CBA8-46AE-8F1C-C0426FC02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565" y="1665878"/>
            <a:ext cx="1172191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2350" algn="l"/>
              </a:tabLst>
            </a:pP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La première conjugaison est bâtie sur un thème en </a:t>
            </a:r>
            <a:r>
              <a:rPr kumimoji="0" lang="fr-FR" altLang="fr-FR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a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. Elle comprend des verbes comme </a:t>
            </a:r>
            <a:r>
              <a:rPr kumimoji="0" lang="fr-FR" altLang="fr-FR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do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</a:t>
            </a:r>
            <a:r>
              <a:rPr kumimoji="0" lang="fr-FR" altLang="fr-FR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das</a:t>
            </a:r>
            <a:r>
              <a:rPr kumimoji="0" lang="fr-FR" altLang="fr-FR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</a:t>
            </a:r>
            <a:r>
              <a:rPr kumimoji="0" lang="fr-FR" altLang="fr-FR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dare</a:t>
            </a:r>
            <a:r>
              <a:rPr kumimoji="0" lang="fr-FR" altLang="fr-FR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</a:t>
            </a:r>
            <a:r>
              <a:rPr kumimoji="0" lang="fr-FR" altLang="fr-FR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dedi</a:t>
            </a:r>
            <a:r>
              <a:rPr kumimoji="0" lang="fr-FR" altLang="fr-FR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</a:t>
            </a:r>
            <a:r>
              <a:rPr kumimoji="0" lang="fr-FR" altLang="fr-FR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datum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 ou </a:t>
            </a:r>
            <a:r>
              <a:rPr kumimoji="0" lang="fr-FR" altLang="fr-FR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amo</a:t>
            </a:r>
            <a:r>
              <a:rPr kumimoji="0" lang="fr-FR" altLang="fr-FR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-as, -are, -</a:t>
            </a:r>
            <a:r>
              <a:rPr kumimoji="0" lang="fr-FR" altLang="fr-FR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avi</a:t>
            </a:r>
            <a:r>
              <a:rPr kumimoji="0" lang="fr-FR" altLang="fr-FR" sz="20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, -</a:t>
            </a:r>
            <a:r>
              <a:rPr kumimoji="0" lang="fr-FR" altLang="fr-FR" sz="20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atum</a:t>
            </a:r>
            <a:r>
              <a:rPr kumimoji="0" lang="fr-FR" altLang="fr-FR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Times New Roman" panose="02020603050405020304" pitchFamily="18" charset="0"/>
              </a:rPr>
              <a:t> :</a:t>
            </a: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2350" algn="l"/>
              </a:tabLst>
            </a:pP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2981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04F68D-D95F-4295-80EA-9A4EA022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69659" y="284486"/>
            <a:ext cx="7729728" cy="118872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inFECTUM</a:t>
            </a:r>
            <a:r>
              <a:rPr lang="fr-FR" dirty="0"/>
              <a:t> de La DEUXIEME CONJUGAISON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907AE5E-1428-4EE3-BFD8-2057EB6702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37869023"/>
              </p:ext>
            </p:extLst>
          </p:nvPr>
        </p:nvGraphicFramePr>
        <p:xfrm>
          <a:off x="1008402" y="2315909"/>
          <a:ext cx="10477145" cy="4016523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288660">
                  <a:extLst>
                    <a:ext uri="{9D8B030D-6E8A-4147-A177-3AD203B41FA5}">
                      <a16:colId xmlns:a16="http://schemas.microsoft.com/office/drawing/2014/main" val="2491124414"/>
                    </a:ext>
                  </a:extLst>
                </a:gridCol>
                <a:gridCol w="3618496">
                  <a:extLst>
                    <a:ext uri="{9D8B030D-6E8A-4147-A177-3AD203B41FA5}">
                      <a16:colId xmlns:a16="http://schemas.microsoft.com/office/drawing/2014/main" val="4070789769"/>
                    </a:ext>
                  </a:extLst>
                </a:gridCol>
                <a:gridCol w="3569989">
                  <a:extLst>
                    <a:ext uri="{9D8B030D-6E8A-4147-A177-3AD203B41FA5}">
                      <a16:colId xmlns:a16="http://schemas.microsoft.com/office/drawing/2014/main" val="1543949990"/>
                    </a:ext>
                  </a:extLst>
                </a:gridCol>
              </a:tblGrid>
              <a:tr h="573789"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Présent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Imparfait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Futur 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3138317"/>
                  </a:ext>
                </a:extLst>
              </a:tr>
              <a:tr h="573789"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effectLst/>
                        </a:rPr>
                        <a:t>Deleo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Dele</a:t>
                      </a: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bam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effectLst/>
                        </a:rPr>
                        <a:t>Delebo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4335112"/>
                  </a:ext>
                </a:extLst>
              </a:tr>
              <a:tr h="573789"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Deles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Dele</a:t>
                      </a:r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bas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Dele</a:t>
                      </a:r>
                      <a:r>
                        <a:rPr lang="en-GB" sz="2400" b="1" dirty="0">
                          <a:effectLst/>
                        </a:rPr>
                        <a:t>bis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3693855"/>
                  </a:ext>
                </a:extLst>
              </a:tr>
              <a:tr h="573789"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Delet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Delebat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Delebit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427513"/>
                  </a:ext>
                </a:extLst>
              </a:tr>
              <a:tr h="573789"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Delemus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Delebamus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Delebimus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5987810"/>
                  </a:ext>
                </a:extLst>
              </a:tr>
              <a:tr h="573789"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Deletis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Delebatis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Delebitis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1048524"/>
                  </a:ext>
                </a:extLst>
              </a:tr>
              <a:tr h="573789"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Delent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Delebant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Delebunt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2946613"/>
                  </a:ext>
                </a:extLst>
              </a:tr>
            </a:tbl>
          </a:graphicData>
        </a:graphic>
      </p:graphicFrame>
      <p:sp>
        <p:nvSpPr>
          <p:cNvPr id="5" name="Rectangle 1">
            <a:extLst>
              <a:ext uri="{FF2B5EF4-FFF2-40B4-BE49-F238E27FC236}">
                <a16:creationId xmlns:a16="http://schemas.microsoft.com/office/drawing/2014/main" id="{03CB7C58-CBA8-46AE-8F1C-C0426FC025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2950" y="1628992"/>
            <a:ext cx="10283145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102235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tabLst>
                <a:tab pos="1022350" algn="l"/>
              </a:tabLst>
            </a:pPr>
            <a:r>
              <a:rPr lang="fr-FR" sz="2000" dirty="0">
                <a:effectLst/>
                <a:latin typeface="+mn-lt"/>
                <a:ea typeface="Times New Roman" panose="02020603050405020304" pitchFamily="18" charset="0"/>
              </a:rPr>
              <a:t>La deuxième conjugaison est bâtie sur un thème en </a:t>
            </a:r>
            <a:r>
              <a:rPr lang="fr-FR" sz="2000" i="1" dirty="0">
                <a:effectLst/>
                <a:latin typeface="+mn-lt"/>
                <a:ea typeface="Times New Roman" panose="02020603050405020304" pitchFamily="18" charset="0"/>
              </a:rPr>
              <a:t>e</a:t>
            </a:r>
            <a:r>
              <a:rPr lang="fr-FR" sz="2000" dirty="0">
                <a:effectLst/>
                <a:latin typeface="+mn-lt"/>
                <a:ea typeface="Times New Roman" panose="02020603050405020304" pitchFamily="18" charset="0"/>
              </a:rPr>
              <a:t>. Son modèle est </a:t>
            </a:r>
            <a:r>
              <a:rPr lang="fr-FR" sz="2000" i="1" dirty="0" err="1">
                <a:effectLst/>
                <a:latin typeface="+mn-lt"/>
                <a:ea typeface="Times New Roman" panose="02020603050405020304" pitchFamily="18" charset="0"/>
              </a:rPr>
              <a:t>deleo</a:t>
            </a:r>
            <a:r>
              <a:rPr lang="fr-FR" sz="2000" i="1" dirty="0">
                <a:effectLst/>
                <a:latin typeface="+mn-lt"/>
                <a:ea typeface="Times New Roman" panose="02020603050405020304" pitchFamily="18" charset="0"/>
              </a:rPr>
              <a:t>, -es, -</a:t>
            </a:r>
            <a:r>
              <a:rPr lang="fr-FR" sz="2000" i="1" dirty="0" err="1">
                <a:effectLst/>
                <a:latin typeface="+mn-lt"/>
                <a:ea typeface="Times New Roman" panose="02020603050405020304" pitchFamily="18" charset="0"/>
              </a:rPr>
              <a:t>ere</a:t>
            </a:r>
            <a:r>
              <a:rPr lang="fr-FR" sz="2000" i="1" dirty="0">
                <a:effectLst/>
                <a:latin typeface="+mn-lt"/>
                <a:ea typeface="Times New Roman" panose="02020603050405020304" pitchFamily="18" charset="0"/>
              </a:rPr>
              <a:t>, -</a:t>
            </a:r>
            <a:r>
              <a:rPr lang="fr-FR" sz="2000" i="1" dirty="0" err="1">
                <a:effectLst/>
                <a:latin typeface="+mn-lt"/>
                <a:ea typeface="Times New Roman" panose="02020603050405020304" pitchFamily="18" charset="0"/>
              </a:rPr>
              <a:t>evi</a:t>
            </a:r>
            <a:r>
              <a:rPr lang="fr-FR" sz="2000" i="1" dirty="0">
                <a:effectLst/>
                <a:latin typeface="+mn-lt"/>
                <a:ea typeface="Times New Roman" panose="02020603050405020304" pitchFamily="18" charset="0"/>
              </a:rPr>
              <a:t>, -</a:t>
            </a:r>
            <a:r>
              <a:rPr lang="fr-FR" sz="2000" i="1" dirty="0" err="1">
                <a:effectLst/>
                <a:latin typeface="+mn-lt"/>
                <a:ea typeface="Times New Roman" panose="02020603050405020304" pitchFamily="18" charset="0"/>
              </a:rPr>
              <a:t>etum</a:t>
            </a:r>
            <a:endParaRPr lang="fr-FR" sz="2000" dirty="0">
              <a:effectLst/>
              <a:latin typeface="+mn-lt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022350" algn="l"/>
              </a:tabLst>
            </a:pPr>
            <a:endParaRPr kumimoji="0" lang="fr-FR" altLang="fr-FR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6821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04F68D-D95F-4295-80EA-9A4EA022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30" y="387034"/>
            <a:ext cx="7729728" cy="118872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inFECTUM</a:t>
            </a:r>
            <a:r>
              <a:rPr lang="fr-FR" dirty="0"/>
              <a:t> Passif de La Première CONJUGAISON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907AE5E-1428-4EE3-BFD8-2057EB6702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5550017"/>
              </p:ext>
            </p:extLst>
          </p:nvPr>
        </p:nvGraphicFramePr>
        <p:xfrm>
          <a:off x="786212" y="1939003"/>
          <a:ext cx="10707880" cy="4275586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98290">
                  <a:extLst>
                    <a:ext uri="{9D8B030D-6E8A-4147-A177-3AD203B41FA5}">
                      <a16:colId xmlns:a16="http://schemas.microsoft.com/office/drawing/2014/main" val="2491124414"/>
                    </a:ext>
                  </a:extLst>
                </a:gridCol>
                <a:gridCol w="3679457">
                  <a:extLst>
                    <a:ext uri="{9D8B030D-6E8A-4147-A177-3AD203B41FA5}">
                      <a16:colId xmlns:a16="http://schemas.microsoft.com/office/drawing/2014/main" val="4070789769"/>
                    </a:ext>
                  </a:extLst>
                </a:gridCol>
                <a:gridCol w="3630133">
                  <a:extLst>
                    <a:ext uri="{9D8B030D-6E8A-4147-A177-3AD203B41FA5}">
                      <a16:colId xmlns:a16="http://schemas.microsoft.com/office/drawing/2014/main" val="1543949990"/>
                    </a:ext>
                  </a:extLst>
                </a:gridCol>
              </a:tblGrid>
              <a:tr h="610798"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Présent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Imparfait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Futur 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3138317"/>
                  </a:ext>
                </a:extLst>
              </a:tr>
              <a:tr h="610798"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Amor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amabar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effectLst/>
                        </a:rPr>
                        <a:t>amabor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4335112"/>
                  </a:ext>
                </a:extLst>
              </a:tr>
              <a:tr h="610798"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Amaris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amabaris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effectLst/>
                        </a:rPr>
                        <a:t>amaberis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3693855"/>
                  </a:ext>
                </a:extLst>
              </a:tr>
              <a:tr h="610798"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Amatur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amabatur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amabitur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427513"/>
                  </a:ext>
                </a:extLst>
              </a:tr>
              <a:tr h="610798"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Amamur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amabamur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amabimur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5987810"/>
                  </a:ext>
                </a:extLst>
              </a:tr>
              <a:tr h="610798"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Amamini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amabamini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amabimini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1048524"/>
                  </a:ext>
                </a:extLst>
              </a:tr>
              <a:tr h="610798"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Amantur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amabantur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 err="1">
                          <a:effectLst/>
                        </a:rPr>
                        <a:t>amabuntur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2946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0441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404F68D-D95F-4295-80EA-9A4EA022C6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930" y="404126"/>
            <a:ext cx="7729728" cy="1188720"/>
          </a:xfrm>
        </p:spPr>
        <p:txBody>
          <a:bodyPr/>
          <a:lstStyle/>
          <a:p>
            <a:r>
              <a:rPr lang="fr-FR" dirty="0"/>
              <a:t>L’</a:t>
            </a:r>
            <a:r>
              <a:rPr lang="fr-FR" dirty="0" err="1"/>
              <a:t>inFECTUM</a:t>
            </a:r>
            <a:r>
              <a:rPr lang="fr-FR" dirty="0"/>
              <a:t> Passif de La Deuxième CONJUGAISON</a:t>
            </a:r>
          </a:p>
        </p:txBody>
      </p:sp>
      <p:graphicFrame>
        <p:nvGraphicFramePr>
          <p:cNvPr id="4" name="Espace réservé du contenu 3">
            <a:extLst>
              <a:ext uri="{FF2B5EF4-FFF2-40B4-BE49-F238E27FC236}">
                <a16:creationId xmlns:a16="http://schemas.microsoft.com/office/drawing/2014/main" id="{5907AE5E-1428-4EE3-BFD8-2057EB6702D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0386595"/>
              </p:ext>
            </p:extLst>
          </p:nvPr>
        </p:nvGraphicFramePr>
        <p:xfrm>
          <a:off x="863126" y="2033897"/>
          <a:ext cx="10622421" cy="440108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54449">
                  <a:extLst>
                    <a:ext uri="{9D8B030D-6E8A-4147-A177-3AD203B41FA5}">
                      <a16:colId xmlns:a16="http://schemas.microsoft.com/office/drawing/2014/main" val="2491124414"/>
                    </a:ext>
                  </a:extLst>
                </a:gridCol>
                <a:gridCol w="3658508">
                  <a:extLst>
                    <a:ext uri="{9D8B030D-6E8A-4147-A177-3AD203B41FA5}">
                      <a16:colId xmlns:a16="http://schemas.microsoft.com/office/drawing/2014/main" val="4070789769"/>
                    </a:ext>
                  </a:extLst>
                </a:gridCol>
                <a:gridCol w="3609464">
                  <a:extLst>
                    <a:ext uri="{9D8B030D-6E8A-4147-A177-3AD203B41FA5}">
                      <a16:colId xmlns:a16="http://schemas.microsoft.com/office/drawing/2014/main" val="1543949990"/>
                    </a:ext>
                  </a:extLst>
                </a:gridCol>
              </a:tblGrid>
              <a:tr h="628726"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Présent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Imparfait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fr-FR" sz="2400" b="1" dirty="0">
                          <a:effectLst/>
                        </a:rPr>
                        <a:t>Futur 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73138317"/>
                  </a:ext>
                </a:extLst>
              </a:tr>
              <a:tr h="628726"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effectLst/>
                        </a:rPr>
                        <a:t>Deleor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Delebar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effectLst/>
                        </a:rPr>
                        <a:t>Delebor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34335112"/>
                  </a:ext>
                </a:extLst>
              </a:tr>
              <a:tr h="628726"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effectLst/>
                        </a:rPr>
                        <a:t>Deleris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solidFill>
                            <a:schemeClr val="bg1"/>
                          </a:solidFill>
                          <a:effectLst/>
                        </a:rPr>
                        <a:t>Delebaris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 err="1">
                          <a:effectLst/>
                        </a:rPr>
                        <a:t>Deleberis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3693855"/>
                  </a:ext>
                </a:extLst>
              </a:tr>
              <a:tr h="628726"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Dele</a:t>
                      </a:r>
                      <a:r>
                        <a:rPr lang="fr-FR" sz="2400" b="1" dirty="0" err="1">
                          <a:effectLst/>
                        </a:rPr>
                        <a:t>tur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Dele</a:t>
                      </a: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batur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Dele</a:t>
                      </a:r>
                      <a:r>
                        <a:rPr lang="fr-FR" sz="2400" b="1" dirty="0" err="1">
                          <a:effectLst/>
                        </a:rPr>
                        <a:t>bitur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17427513"/>
                  </a:ext>
                </a:extLst>
              </a:tr>
              <a:tr h="628726"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Dele</a:t>
                      </a:r>
                      <a:r>
                        <a:rPr lang="fr-FR" sz="2400" b="1" dirty="0">
                          <a:effectLst/>
                        </a:rPr>
                        <a:t>mur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Dele</a:t>
                      </a: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bamur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Dele</a:t>
                      </a:r>
                      <a:r>
                        <a:rPr lang="fr-FR" sz="2400" b="1" dirty="0" err="1">
                          <a:effectLst/>
                        </a:rPr>
                        <a:t>bimur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85987810"/>
                  </a:ext>
                </a:extLst>
              </a:tr>
              <a:tr h="628726"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Dele</a:t>
                      </a:r>
                      <a:r>
                        <a:rPr lang="fr-FR" sz="2400" b="1" dirty="0">
                          <a:effectLst/>
                        </a:rPr>
                        <a:t>mini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solidFill>
                            <a:schemeClr val="bg1"/>
                          </a:solidFill>
                          <a:effectLst/>
                        </a:rPr>
                        <a:t>Dele</a:t>
                      </a:r>
                      <a:r>
                        <a:rPr lang="fr-FR" sz="2400" b="1" dirty="0" err="1">
                          <a:solidFill>
                            <a:schemeClr val="bg1"/>
                          </a:solidFill>
                          <a:effectLst/>
                        </a:rPr>
                        <a:t>bamini</a:t>
                      </a:r>
                      <a:endParaRPr lang="fr-FR" sz="24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Dele</a:t>
                      </a:r>
                      <a:r>
                        <a:rPr lang="fr-FR" sz="2400" b="1" dirty="0" err="1">
                          <a:effectLst/>
                        </a:rPr>
                        <a:t>bimini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81048524"/>
                  </a:ext>
                </a:extLst>
              </a:tr>
              <a:tr h="628726"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Dele</a:t>
                      </a:r>
                      <a:r>
                        <a:rPr lang="fr-FR" sz="2400" b="1" dirty="0" err="1">
                          <a:effectLst/>
                        </a:rPr>
                        <a:t>ntur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Dele</a:t>
                      </a:r>
                      <a:r>
                        <a:rPr lang="fr-FR" sz="2400" b="1" dirty="0" err="1">
                          <a:effectLst/>
                        </a:rPr>
                        <a:t>bantur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GB" sz="2400" b="1" dirty="0">
                          <a:effectLst/>
                        </a:rPr>
                        <a:t>Dele</a:t>
                      </a:r>
                      <a:r>
                        <a:rPr lang="fr-FR" sz="2400" b="1" dirty="0" err="1">
                          <a:effectLst/>
                        </a:rPr>
                        <a:t>buntur</a:t>
                      </a:r>
                      <a:endParaRPr lang="fr-FR" sz="24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432946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71449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ZoneTexte 5">
            <a:extLst>
              <a:ext uri="{FF2B5EF4-FFF2-40B4-BE49-F238E27FC236}">
                <a16:creationId xmlns:a16="http://schemas.microsoft.com/office/drawing/2014/main" id="{D8D573AA-8196-47A5-8932-128053B3AFEC}"/>
              </a:ext>
            </a:extLst>
          </p:cNvPr>
          <p:cNvSpPr txBox="1"/>
          <p:nvPr/>
        </p:nvSpPr>
        <p:spPr>
          <a:xfrm>
            <a:off x="509453" y="1614388"/>
            <a:ext cx="1110778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Le verbe être a de nombreux composé</a:t>
            </a:r>
            <a:r>
              <a:rPr lang="fr-FR" sz="2000" dirty="0">
                <a:latin typeface="Gill Sans MT" panose="020B0502020104020203" pitchFamily="34" charset="0"/>
                <a:ea typeface="Times New Roman" panose="02020603050405020304" pitchFamily="18" charset="0"/>
              </a:rPr>
              <a:t>s</a:t>
            </a:r>
            <a:r>
              <a:rPr lang="fr-FR" sz="20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 qui se construisent à l’aide d’un suffixe. Parmi les principaux, on trouve :</a:t>
            </a:r>
          </a:p>
          <a:p>
            <a:pPr algn="just"/>
            <a:r>
              <a:rPr lang="fr-FR" sz="20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 </a:t>
            </a:r>
          </a:p>
        </p:txBody>
      </p:sp>
      <p:sp>
        <p:nvSpPr>
          <p:cNvPr id="8" name="Titre 1">
            <a:extLst>
              <a:ext uri="{FF2B5EF4-FFF2-40B4-BE49-F238E27FC236}">
                <a16:creationId xmlns:a16="http://schemas.microsoft.com/office/drawing/2014/main" id="{5C6C1795-CA22-41CA-BD85-36BC96A7F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153277"/>
            <a:ext cx="7729728" cy="849854"/>
          </a:xfrm>
        </p:spPr>
        <p:txBody>
          <a:bodyPr/>
          <a:lstStyle/>
          <a:p>
            <a:r>
              <a:rPr lang="fr-FR" dirty="0"/>
              <a:t>Les composés de SUM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CCF7843-4FC1-4E9F-A815-EC408F617399}"/>
              </a:ext>
            </a:extLst>
          </p:cNvPr>
          <p:cNvSpPr txBox="1"/>
          <p:nvPr/>
        </p:nvSpPr>
        <p:spPr>
          <a:xfrm>
            <a:off x="1336765" y="2278973"/>
            <a:ext cx="10711543" cy="3269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fr-FR" sz="20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 </a:t>
            </a:r>
          </a:p>
          <a:p>
            <a:pPr marL="449580" algn="just">
              <a:lnSpc>
                <a:spcPct val="150000"/>
              </a:lnSpc>
              <a:spcAft>
                <a:spcPts val="1200"/>
              </a:spcAft>
            </a:pP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Adsum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ades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adesse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affui</a:t>
            </a:r>
            <a:r>
              <a:rPr lang="fr-FR" sz="20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 : je suis près de, je suis présent</a:t>
            </a:r>
          </a:p>
          <a:p>
            <a:pPr marL="449580" algn="just">
              <a:lnSpc>
                <a:spcPct val="150000"/>
              </a:lnSpc>
              <a:spcAft>
                <a:spcPts val="1200"/>
              </a:spcAft>
            </a:pP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Absum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abes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abesse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 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afui</a:t>
            </a:r>
            <a:r>
              <a:rPr lang="fr-FR" sz="20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 : je suis loin de, je suis absent</a:t>
            </a:r>
          </a:p>
          <a:p>
            <a:pPr marL="449580" algn="just">
              <a:lnSpc>
                <a:spcPct val="150000"/>
              </a:lnSpc>
              <a:spcAft>
                <a:spcPts val="1200"/>
              </a:spcAft>
            </a:pP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Desum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dees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deesse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defui</a:t>
            </a:r>
            <a:r>
              <a:rPr lang="fr-FR" sz="20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 : je manque, je fais défaut</a:t>
            </a:r>
          </a:p>
          <a:p>
            <a:pPr marL="449580" algn="just">
              <a:lnSpc>
                <a:spcPct val="150000"/>
              </a:lnSpc>
              <a:spcAft>
                <a:spcPts val="1200"/>
              </a:spcAft>
            </a:pP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Præsum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præes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præesse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præfui</a:t>
            </a:r>
            <a:r>
              <a:rPr lang="fr-FR" sz="20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 : être à la tête, commander</a:t>
            </a:r>
          </a:p>
          <a:p>
            <a:pPr marL="449580" algn="just">
              <a:lnSpc>
                <a:spcPct val="150000"/>
              </a:lnSpc>
              <a:spcAft>
                <a:spcPts val="1200"/>
              </a:spcAft>
            </a:pP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Supersum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superes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superesse</a:t>
            </a:r>
            <a:r>
              <a:rPr lang="fr-FR" sz="2000" i="1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, </a:t>
            </a:r>
            <a:r>
              <a:rPr lang="fr-FR" sz="2000" i="1" dirty="0" err="1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superfui</a:t>
            </a:r>
            <a:r>
              <a:rPr lang="fr-FR" sz="2000" dirty="0">
                <a:effectLst/>
                <a:latin typeface="Gill Sans MT" panose="020B0502020104020203" pitchFamily="34" charset="0"/>
                <a:ea typeface="Times New Roman" panose="02020603050405020304" pitchFamily="18" charset="0"/>
              </a:rPr>
              <a:t> : subsister, survivre</a:t>
            </a:r>
          </a:p>
        </p:txBody>
      </p:sp>
    </p:spTree>
    <p:extLst>
      <p:ext uri="{BB962C8B-B14F-4D97-AF65-F5344CB8AC3E}">
        <p14:creationId xmlns:p14="http://schemas.microsoft.com/office/powerpoint/2010/main" val="13115923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>
            <a:extLst>
              <a:ext uri="{FF2B5EF4-FFF2-40B4-BE49-F238E27FC236}">
                <a16:creationId xmlns:a16="http://schemas.microsoft.com/office/drawing/2014/main" id="{EE339907-3C42-460D-B434-46A32AE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2876" y="188006"/>
            <a:ext cx="7729728" cy="922947"/>
          </a:xfrm>
        </p:spPr>
        <p:txBody>
          <a:bodyPr/>
          <a:lstStyle/>
          <a:p>
            <a:r>
              <a:rPr lang="fr-FR" dirty="0"/>
              <a:t>Possum et </a:t>
            </a:r>
            <a:r>
              <a:rPr lang="fr-FR" dirty="0" err="1"/>
              <a:t>Prosum</a:t>
            </a:r>
            <a:endParaRPr lang="fr-FR" dirty="0"/>
          </a:p>
        </p:txBody>
      </p:sp>
      <p:graphicFrame>
        <p:nvGraphicFramePr>
          <p:cNvPr id="7" name="Espace réservé du contenu 6">
            <a:extLst>
              <a:ext uri="{FF2B5EF4-FFF2-40B4-BE49-F238E27FC236}">
                <a16:creationId xmlns:a16="http://schemas.microsoft.com/office/drawing/2014/main" id="{F92A87EB-206D-4927-B9AC-15839800FB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71797314"/>
              </p:ext>
            </p:extLst>
          </p:nvPr>
        </p:nvGraphicFramePr>
        <p:xfrm>
          <a:off x="1709159" y="3429000"/>
          <a:ext cx="9152545" cy="3014529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1615155">
                  <a:extLst>
                    <a:ext uri="{9D8B030D-6E8A-4147-A177-3AD203B41FA5}">
                      <a16:colId xmlns:a16="http://schemas.microsoft.com/office/drawing/2014/main" val="3290808355"/>
                    </a:ext>
                  </a:extLst>
                </a:gridCol>
                <a:gridCol w="1435693">
                  <a:extLst>
                    <a:ext uri="{9D8B030D-6E8A-4147-A177-3AD203B41FA5}">
                      <a16:colId xmlns:a16="http://schemas.microsoft.com/office/drawing/2014/main" val="2426371239"/>
                    </a:ext>
                  </a:extLst>
                </a:gridCol>
                <a:gridCol w="1612165">
                  <a:extLst>
                    <a:ext uri="{9D8B030D-6E8A-4147-A177-3AD203B41FA5}">
                      <a16:colId xmlns:a16="http://schemas.microsoft.com/office/drawing/2014/main" val="2985910236"/>
                    </a:ext>
                  </a:extLst>
                </a:gridCol>
                <a:gridCol w="1618145">
                  <a:extLst>
                    <a:ext uri="{9D8B030D-6E8A-4147-A177-3AD203B41FA5}">
                      <a16:colId xmlns:a16="http://schemas.microsoft.com/office/drawing/2014/main" val="1998700301"/>
                    </a:ext>
                  </a:extLst>
                </a:gridCol>
                <a:gridCol w="1443670">
                  <a:extLst>
                    <a:ext uri="{9D8B030D-6E8A-4147-A177-3AD203B41FA5}">
                      <a16:colId xmlns:a16="http://schemas.microsoft.com/office/drawing/2014/main" val="758503563"/>
                    </a:ext>
                  </a:extLst>
                </a:gridCol>
                <a:gridCol w="1427717">
                  <a:extLst>
                    <a:ext uri="{9D8B030D-6E8A-4147-A177-3AD203B41FA5}">
                      <a16:colId xmlns:a16="http://schemas.microsoft.com/office/drawing/2014/main" val="948634854"/>
                    </a:ext>
                  </a:extLst>
                </a:gridCol>
              </a:tblGrid>
              <a:tr h="430647"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 dirty="0">
                          <a:solidFill>
                            <a:schemeClr val="bg1"/>
                          </a:solidFill>
                          <a:effectLst/>
                        </a:rPr>
                        <a:t>Présent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Imparfait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Futur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3841010"/>
                  </a:ext>
                </a:extLst>
              </a:tr>
              <a:tr h="430647">
                <a:tc>
                  <a:txBody>
                    <a:bodyPr/>
                    <a:lstStyle/>
                    <a:p>
                      <a:pPr algn="just"/>
                      <a:r>
                        <a:rPr lang="it-IT" sz="1800" b="1">
                          <a:solidFill>
                            <a:schemeClr val="bg1"/>
                          </a:solidFill>
                          <a:effectLst/>
                        </a:rPr>
                        <a:t>Possum 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800" b="1" dirty="0">
                          <a:solidFill>
                            <a:schemeClr val="bg1"/>
                          </a:solidFill>
                          <a:effectLst/>
                        </a:rPr>
                        <a:t>Prosum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800" b="1">
                          <a:solidFill>
                            <a:schemeClr val="bg1"/>
                          </a:solidFill>
                          <a:effectLst/>
                        </a:rPr>
                        <a:t>Poteram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800" b="1">
                          <a:solidFill>
                            <a:schemeClr val="bg1"/>
                          </a:solidFill>
                          <a:effectLst/>
                        </a:rPr>
                        <a:t>Proderam 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800" b="1">
                          <a:solidFill>
                            <a:schemeClr val="bg1"/>
                          </a:solidFill>
                          <a:effectLst/>
                        </a:rPr>
                        <a:t>Potero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800" b="1" dirty="0">
                          <a:solidFill>
                            <a:schemeClr val="bg1"/>
                          </a:solidFill>
                          <a:effectLst/>
                        </a:rPr>
                        <a:t>Prodero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1868374"/>
                  </a:ext>
                </a:extLst>
              </a:tr>
              <a:tr h="430647"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Potes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Prodes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Poteras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Proderas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Poteris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Proderis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8642544"/>
                  </a:ext>
                </a:extLst>
              </a:tr>
              <a:tr h="430647"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Potest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Prodest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Poterat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Proderat 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Poterit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Proderit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6896996"/>
                  </a:ext>
                </a:extLst>
              </a:tr>
              <a:tr h="430647"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Possumus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Prosumus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Poteramus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Proderamus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Poterimus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Proderimus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4204201"/>
                  </a:ext>
                </a:extLst>
              </a:tr>
              <a:tr h="430647"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Potestis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Prodestis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Poteratis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Proderatis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Poteritis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Proderitis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267157"/>
                  </a:ext>
                </a:extLst>
              </a:tr>
              <a:tr h="430647"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Possunt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Prosunt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>
                          <a:solidFill>
                            <a:schemeClr val="bg1"/>
                          </a:solidFill>
                          <a:effectLst/>
                        </a:rPr>
                        <a:t>Poterant</a:t>
                      </a:r>
                      <a:endParaRPr lang="fr-FR" sz="1800" b="1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Proderant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Poterunt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fr-FR" sz="1800" b="1" dirty="0" err="1">
                          <a:solidFill>
                            <a:schemeClr val="bg1"/>
                          </a:solidFill>
                          <a:effectLst/>
                        </a:rPr>
                        <a:t>Proderunt</a:t>
                      </a:r>
                      <a:endParaRPr lang="fr-FR" sz="1800" b="1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614616"/>
                  </a:ext>
                </a:extLst>
              </a:tr>
            </a:tbl>
          </a:graphicData>
        </a:graphic>
      </p:graphicFrame>
      <p:sp>
        <p:nvSpPr>
          <p:cNvPr id="9" name="Rectangle 1">
            <a:extLst>
              <a:ext uri="{FF2B5EF4-FFF2-40B4-BE49-F238E27FC236}">
                <a16:creationId xmlns:a16="http://schemas.microsoft.com/office/drawing/2014/main" id="{CF975162-2D5D-44F4-9807-45BEC4D035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370" y="1304599"/>
            <a:ext cx="11678194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Deux composés du verbe être prennent des formes irrégulières lorsque leur suffixe et en contact avec une voyelle :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ea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1) </a:t>
            </a:r>
            <a:r>
              <a:rPr kumimoji="0" lang="fr-FR" altLang="fr-FR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possum, potes, </a:t>
            </a:r>
            <a:r>
              <a:rPr kumimoji="0" lang="fr-FR" altLang="fr-FR" sz="2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potesse</a:t>
            </a:r>
            <a:r>
              <a:rPr kumimoji="0" lang="fr-FR" altLang="fr-FR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fr-FR" altLang="fr-FR" sz="2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potui</a:t>
            </a:r>
            <a:r>
              <a:rPr kumimoji="0" lang="fr-FR" altLang="fr-FR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 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: pouvoir ;      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 2) </a:t>
            </a:r>
            <a:r>
              <a:rPr kumimoji="0" lang="fr-FR" altLang="fr-FR" sz="2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prosum</a:t>
            </a:r>
            <a:r>
              <a:rPr kumimoji="0" lang="fr-FR" altLang="fr-FR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fr-FR" altLang="fr-FR" sz="2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prodes</a:t>
            </a:r>
            <a:r>
              <a:rPr kumimoji="0" lang="fr-FR" altLang="fr-FR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fr-FR" altLang="fr-FR" sz="2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prodesse</a:t>
            </a:r>
            <a:r>
              <a:rPr kumimoji="0" lang="fr-FR" altLang="fr-FR" sz="24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, </a:t>
            </a:r>
            <a:r>
              <a:rPr kumimoji="0" lang="fr-FR" altLang="fr-FR" sz="24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profui</a:t>
            </a:r>
            <a:r>
              <a:rPr kumimoji="0" lang="fr-FR" altLang="fr-FR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Times New Roman" panose="02020603050405020304" pitchFamily="18" charset="0"/>
              </a:rPr>
              <a:t> : être utile</a:t>
            </a:r>
            <a:endParaRPr kumimoji="0" lang="fr-FR" altLang="fr-FR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955174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201D88-F5AF-42C3-A966-176A275A33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537402"/>
            <a:ext cx="7729728" cy="1188720"/>
          </a:xfrm>
        </p:spPr>
        <p:txBody>
          <a:bodyPr/>
          <a:lstStyle/>
          <a:p>
            <a:r>
              <a:rPr lang="fr-FR" dirty="0"/>
              <a:t>Exercices 1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2C7A9E6-C1EB-4B2A-BE3D-2A447BD367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81656" y="2329853"/>
            <a:ext cx="9664610" cy="1729400"/>
          </a:xfrm>
        </p:spPr>
        <p:txBody>
          <a:bodyPr>
            <a:normAutofit/>
          </a:bodyPr>
          <a:lstStyle/>
          <a:p>
            <a:r>
              <a:rPr lang="fr-FR" sz="2000" dirty="0"/>
              <a:t>Conjuguer le verbe </a:t>
            </a:r>
            <a:r>
              <a:rPr lang="fr-FR" sz="2000" i="1" dirty="0" err="1"/>
              <a:t>teneo</a:t>
            </a:r>
            <a:r>
              <a:rPr lang="fr-FR" sz="2000" i="1" dirty="0"/>
              <a:t>, es, </a:t>
            </a:r>
            <a:r>
              <a:rPr lang="fr-FR" sz="2000" i="1" dirty="0" err="1"/>
              <a:t>ere</a:t>
            </a:r>
            <a:r>
              <a:rPr lang="fr-FR" sz="2000" i="1" dirty="0"/>
              <a:t>, </a:t>
            </a:r>
            <a:r>
              <a:rPr lang="fr-FR" sz="2000" i="1" dirty="0" err="1"/>
              <a:t>tenui</a:t>
            </a:r>
            <a:r>
              <a:rPr lang="fr-FR" sz="2000" i="1" dirty="0"/>
              <a:t>, </a:t>
            </a:r>
            <a:r>
              <a:rPr lang="fr-FR" sz="2000" i="1" dirty="0" err="1"/>
              <a:t>tentum</a:t>
            </a:r>
            <a:r>
              <a:rPr lang="fr-FR" sz="2000" i="1" dirty="0"/>
              <a:t> (tenir) </a:t>
            </a:r>
            <a:r>
              <a:rPr lang="fr-FR" sz="2000" dirty="0"/>
              <a:t>au présent actif et à l’imparfait passif</a:t>
            </a:r>
          </a:p>
          <a:p>
            <a:endParaRPr lang="fr-FR" sz="2000" i="1" dirty="0"/>
          </a:p>
          <a:p>
            <a:r>
              <a:rPr lang="fr-FR" sz="2000" dirty="0"/>
              <a:t>Conjuguer le verbe </a:t>
            </a:r>
            <a:r>
              <a:rPr lang="fr-FR" sz="2000" i="1" dirty="0" err="1"/>
              <a:t>ambulo</a:t>
            </a:r>
            <a:r>
              <a:rPr lang="fr-FR" sz="2000" i="1" dirty="0"/>
              <a:t>, as, are, </a:t>
            </a:r>
            <a:r>
              <a:rPr lang="fr-FR" sz="2000" i="1" dirty="0" err="1"/>
              <a:t>avi</a:t>
            </a:r>
            <a:r>
              <a:rPr lang="fr-FR" sz="2000" i="1" dirty="0"/>
              <a:t>, </a:t>
            </a:r>
            <a:r>
              <a:rPr lang="fr-FR" sz="2000" i="1" dirty="0" err="1"/>
              <a:t>atum</a:t>
            </a:r>
            <a:r>
              <a:rPr lang="fr-FR" sz="2000" i="1" dirty="0"/>
              <a:t> (marcher) </a:t>
            </a:r>
            <a:r>
              <a:rPr lang="fr-FR" sz="2000" dirty="0"/>
              <a:t>au futur passif et à l’imparfait actif</a:t>
            </a:r>
            <a:endParaRPr lang="fr-FR" sz="2000" i="1" dirty="0"/>
          </a:p>
          <a:p>
            <a:endParaRPr lang="fr-FR" sz="2000" i="1" dirty="0"/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FD97106E-AFC4-5AA1-8188-F15D80CCC953}"/>
              </a:ext>
            </a:extLst>
          </p:cNvPr>
          <p:cNvSpPr txBox="1">
            <a:spLocks/>
          </p:cNvSpPr>
          <p:nvPr/>
        </p:nvSpPr>
        <p:spPr>
          <a:xfrm>
            <a:off x="1667114" y="4234141"/>
            <a:ext cx="9664610" cy="17294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i="1" dirty="0"/>
              <a:t>Traduction</a:t>
            </a:r>
          </a:p>
          <a:p>
            <a:pPr marL="0" indent="0">
              <a:buNone/>
            </a:pPr>
            <a:r>
              <a:rPr lang="fr-FR" sz="2000" i="1" dirty="0"/>
              <a:t>-  </a:t>
            </a:r>
            <a:r>
              <a:rPr lang="fr-FR" sz="2000" i="1" dirty="0" err="1"/>
              <a:t>Petrum</a:t>
            </a:r>
            <a:r>
              <a:rPr lang="fr-FR" sz="2000" i="1" dirty="0"/>
              <a:t> Paulus </a:t>
            </a:r>
            <a:r>
              <a:rPr lang="fr-FR" sz="2000" i="1" dirty="0" err="1"/>
              <a:t>tenet</a:t>
            </a:r>
            <a:endParaRPr lang="fr-FR" sz="2000" i="1" dirty="0"/>
          </a:p>
          <a:p>
            <a:pPr>
              <a:buFontTx/>
              <a:buChar char="-"/>
            </a:pPr>
            <a:r>
              <a:rPr lang="fr-FR" sz="2000" i="1" dirty="0"/>
              <a:t>A Paulo Petrus </a:t>
            </a:r>
            <a:r>
              <a:rPr lang="fr-FR" sz="2000" i="1" dirty="0" err="1"/>
              <a:t>amabatur</a:t>
            </a:r>
            <a:r>
              <a:rPr lang="fr-FR" sz="2000" i="1" dirty="0"/>
              <a:t> </a:t>
            </a:r>
            <a:r>
              <a:rPr lang="fr-FR" sz="2000" dirty="0"/>
              <a:t>(</a:t>
            </a:r>
            <a:r>
              <a:rPr lang="fr-FR" sz="2000" i="1" dirty="0"/>
              <a:t>a</a:t>
            </a:r>
            <a:r>
              <a:rPr lang="fr-FR" sz="2000" dirty="0"/>
              <a:t> + ablatif = par)</a:t>
            </a:r>
          </a:p>
          <a:p>
            <a:pPr>
              <a:buFontTx/>
              <a:buChar char="-"/>
            </a:pPr>
            <a:r>
              <a:rPr lang="fr-FR" sz="2000" i="1" dirty="0"/>
              <a:t>Magnus Paulus </a:t>
            </a:r>
            <a:r>
              <a:rPr lang="fr-FR" sz="2000" i="1" dirty="0" err="1"/>
              <a:t>parvam</a:t>
            </a:r>
            <a:r>
              <a:rPr lang="fr-FR" sz="2000" i="1" dirty="0"/>
              <a:t> Mariam </a:t>
            </a:r>
            <a:r>
              <a:rPr lang="fr-FR" sz="2000" i="1" dirty="0" err="1"/>
              <a:t>timebat</a:t>
            </a:r>
            <a:r>
              <a:rPr lang="fr-FR" sz="2000" i="1" dirty="0"/>
              <a:t> </a:t>
            </a:r>
            <a:r>
              <a:rPr lang="fr-FR" sz="2000" dirty="0"/>
              <a:t>(</a:t>
            </a:r>
            <a:r>
              <a:rPr lang="fr-FR" sz="2000" i="1" dirty="0" err="1"/>
              <a:t>magnus</a:t>
            </a:r>
            <a:r>
              <a:rPr lang="fr-FR" sz="2000" i="1" dirty="0"/>
              <a:t>, a, um </a:t>
            </a:r>
            <a:r>
              <a:rPr lang="fr-FR" sz="2000" dirty="0"/>
              <a:t>: grand ; </a:t>
            </a:r>
            <a:r>
              <a:rPr lang="fr-FR" sz="2000" i="1" dirty="0" err="1"/>
              <a:t>parvus</a:t>
            </a:r>
            <a:r>
              <a:rPr lang="fr-FR" sz="2000" i="1" dirty="0"/>
              <a:t>, a, um </a:t>
            </a:r>
            <a:r>
              <a:rPr lang="fr-FR" sz="2000" dirty="0"/>
              <a:t>= petit ; </a:t>
            </a:r>
            <a:r>
              <a:rPr lang="fr-FR" sz="2000" i="1" dirty="0" err="1"/>
              <a:t>timeo</a:t>
            </a:r>
            <a:r>
              <a:rPr lang="fr-FR" sz="2000" i="1" dirty="0"/>
              <a:t>, es, </a:t>
            </a:r>
            <a:r>
              <a:rPr lang="fr-FR" sz="2000" i="1" dirty="0" err="1"/>
              <a:t>ere</a:t>
            </a:r>
            <a:r>
              <a:rPr lang="fr-FR" sz="2000" i="1" dirty="0"/>
              <a:t>, </a:t>
            </a:r>
            <a:r>
              <a:rPr lang="fr-FR" sz="2000" i="1" dirty="0" err="1"/>
              <a:t>timui</a:t>
            </a:r>
            <a:r>
              <a:rPr lang="fr-FR" sz="2000" i="1" dirty="0"/>
              <a:t> = </a:t>
            </a:r>
            <a:r>
              <a:rPr lang="fr-FR" sz="2000" dirty="0"/>
              <a:t>craindre)</a:t>
            </a:r>
          </a:p>
          <a:p>
            <a:endParaRPr lang="fr-FR" sz="2000" dirty="0"/>
          </a:p>
          <a:p>
            <a:endParaRPr lang="fr-FR" sz="2000" i="1" dirty="0"/>
          </a:p>
        </p:txBody>
      </p:sp>
    </p:spTree>
    <p:extLst>
      <p:ext uri="{BB962C8B-B14F-4D97-AF65-F5344CB8AC3E}">
        <p14:creationId xmlns:p14="http://schemas.microsoft.com/office/powerpoint/2010/main" val="32177592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D42D6DC-1905-43AD-B259-4F492D8E5B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0804" y="1669979"/>
            <a:ext cx="6757682" cy="257728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2400" dirty="0"/>
              <a:t>Traduisez : </a:t>
            </a:r>
          </a:p>
          <a:p>
            <a:r>
              <a:rPr lang="fr-FR" sz="2400" i="1" dirty="0"/>
              <a:t>La rose a été aimée par le beau moine</a:t>
            </a:r>
          </a:p>
          <a:p>
            <a:r>
              <a:rPr lang="fr-FR" sz="2400" i="1" dirty="0"/>
              <a:t>Nous aimerons les beaux châteaux</a:t>
            </a:r>
          </a:p>
          <a:p>
            <a:r>
              <a:rPr lang="fr-FR" sz="2400" i="1" dirty="0"/>
              <a:t>Nous détruirons</a:t>
            </a:r>
          </a:p>
          <a:p>
            <a:r>
              <a:rPr lang="fr-FR" sz="2400" i="1" dirty="0"/>
              <a:t>Les moines détruisaient le monastère du château</a:t>
            </a:r>
          </a:p>
          <a:p>
            <a:endParaRPr lang="fr-FR" sz="2400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EE339907-3C42-460D-B434-46A32AEEFA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234724"/>
            <a:ext cx="7729728" cy="1188720"/>
          </a:xfrm>
        </p:spPr>
        <p:txBody>
          <a:bodyPr/>
          <a:lstStyle/>
          <a:p>
            <a:r>
              <a:rPr lang="fr-FR" dirty="0" err="1"/>
              <a:t>EXERCICEs</a:t>
            </a:r>
            <a:r>
              <a:rPr lang="fr-FR" dirty="0"/>
              <a:t> 2</a:t>
            </a:r>
          </a:p>
        </p:txBody>
      </p:sp>
      <p:sp>
        <p:nvSpPr>
          <p:cNvPr id="4" name="Espace réservé du contenu 2">
            <a:extLst>
              <a:ext uri="{FF2B5EF4-FFF2-40B4-BE49-F238E27FC236}">
                <a16:creationId xmlns:a16="http://schemas.microsoft.com/office/drawing/2014/main" id="{3E24FD57-E748-468E-A9B9-D56EF372CF71}"/>
              </a:ext>
            </a:extLst>
          </p:cNvPr>
          <p:cNvSpPr txBox="1">
            <a:spLocks/>
          </p:cNvSpPr>
          <p:nvPr/>
        </p:nvSpPr>
        <p:spPr>
          <a:xfrm>
            <a:off x="976262" y="4493796"/>
            <a:ext cx="7729728" cy="193854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31286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84313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657350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882775" indent="-228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r-FR" sz="2000" dirty="0"/>
              <a:t>Vocabulaire :</a:t>
            </a:r>
          </a:p>
          <a:p>
            <a:pPr marL="0" indent="0">
              <a:buNone/>
            </a:pPr>
            <a:r>
              <a:rPr lang="fr-FR" sz="2000" dirty="0"/>
              <a:t>Castrum, i, n. : château</a:t>
            </a:r>
          </a:p>
          <a:p>
            <a:pPr marL="0" indent="0">
              <a:buNone/>
            </a:pPr>
            <a:r>
              <a:rPr lang="fr-FR" sz="2000" dirty="0" err="1"/>
              <a:t>Monachus</a:t>
            </a:r>
            <a:r>
              <a:rPr lang="fr-FR" sz="2000" dirty="0"/>
              <a:t>, i, m. : moine</a:t>
            </a:r>
          </a:p>
          <a:p>
            <a:pPr marL="0" indent="0">
              <a:buNone/>
            </a:pPr>
            <a:r>
              <a:rPr lang="fr-FR" sz="2000" dirty="0" err="1"/>
              <a:t>Pulcher</a:t>
            </a:r>
            <a:r>
              <a:rPr lang="fr-FR" sz="2000" dirty="0"/>
              <a:t>, </a:t>
            </a:r>
            <a:r>
              <a:rPr lang="fr-FR" sz="2000" dirty="0" err="1"/>
              <a:t>pulchra</a:t>
            </a:r>
            <a:r>
              <a:rPr lang="fr-FR" sz="2000" dirty="0"/>
              <a:t>, </a:t>
            </a:r>
            <a:r>
              <a:rPr lang="fr-FR" sz="2000" dirty="0" err="1"/>
              <a:t>pulchrum</a:t>
            </a:r>
            <a:r>
              <a:rPr lang="fr-FR" sz="2000" dirty="0"/>
              <a:t> : beau</a:t>
            </a:r>
          </a:p>
          <a:p>
            <a:pPr marL="0" indent="0">
              <a:buNone/>
            </a:pPr>
            <a:r>
              <a:rPr lang="fr-FR" sz="2000" dirty="0"/>
              <a:t>A (ou ab devant une voyelle) : par (+ ablatif)</a:t>
            </a:r>
          </a:p>
          <a:p>
            <a:pPr marL="0" indent="0">
              <a:buNone/>
            </a:pPr>
            <a:r>
              <a:rPr lang="fr-FR" sz="2000" dirty="0"/>
              <a:t>Magister, </a:t>
            </a:r>
            <a:r>
              <a:rPr lang="fr-FR" sz="2000" dirty="0" err="1"/>
              <a:t>magistri</a:t>
            </a:r>
            <a:r>
              <a:rPr lang="fr-FR" sz="2000" dirty="0"/>
              <a:t>, m. : maître, professeur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149213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theme/theme1.xml><?xml version="1.0" encoding="utf-8"?>
<a:theme xmlns:a="http://schemas.openxmlformats.org/drawingml/2006/main" name="Colis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Colis</Template>
  <TotalTime>159</TotalTime>
  <Words>942</Words>
  <Application>Microsoft Office PowerPoint</Application>
  <PresentationFormat>Grand écran</PresentationFormat>
  <Paragraphs>325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</vt:vector>
  </HeadingPairs>
  <TitlesOfParts>
    <vt:vector size="21" baseType="lpstr">
      <vt:lpstr>Arial</vt:lpstr>
      <vt:lpstr>Calibri</vt:lpstr>
      <vt:lpstr>Gill Sans MT</vt:lpstr>
      <vt:lpstr>Times New Roman</vt:lpstr>
      <vt:lpstr>Colis</vt:lpstr>
      <vt:lpstr>LatIN MéDIéVAL II</vt:lpstr>
      <vt:lpstr>Révision : 1ere et 2e declinaisons</vt:lpstr>
      <vt:lpstr>Révision : 1ere et 2e declinaisons</vt:lpstr>
      <vt:lpstr>Révision matinale : La première classe d’adjectifs</vt:lpstr>
      <vt:lpstr>Révision matinale : La première classe d’adjectifs</vt:lpstr>
      <vt:lpstr>Jouons avec le Latin !</vt:lpstr>
      <vt:lpstr>Présentation PowerPoint</vt:lpstr>
      <vt:lpstr>LE LATIN : UN VEHICULE A SIX TEMPS</vt:lpstr>
      <vt:lpstr>L’inFECTUM de La Première CONJUGAISON</vt:lpstr>
      <vt:lpstr>L’inFECTUM de La DEUXIEME CONJUGAISON</vt:lpstr>
      <vt:lpstr>L’inFECTUM Passif de La Première CONJUGAISON</vt:lpstr>
      <vt:lpstr>L’inFECTUM Passif de La Deuxième CONJUGAISON</vt:lpstr>
      <vt:lpstr>Les composés de SUM</vt:lpstr>
      <vt:lpstr>Possum et Prosum</vt:lpstr>
      <vt:lpstr>Exercices 1</vt:lpstr>
      <vt:lpstr>EXERCICEs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LatIN MéDIéVAL</dc:title>
  <dc:creator>Laurent RIPART</dc:creator>
  <cp:lastModifiedBy>Laurent Ripart</cp:lastModifiedBy>
  <cp:revision>18</cp:revision>
  <dcterms:created xsi:type="dcterms:W3CDTF">2020-09-23T19:40:17Z</dcterms:created>
  <dcterms:modified xsi:type="dcterms:W3CDTF">2026-09-13T07:09:03Z</dcterms:modified>
</cp:coreProperties>
</file>