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86" r:id="rId3"/>
    <p:sldId id="328" r:id="rId4"/>
    <p:sldId id="271" r:id="rId5"/>
    <p:sldId id="272" r:id="rId6"/>
    <p:sldId id="329" r:id="rId7"/>
    <p:sldId id="330" r:id="rId8"/>
    <p:sldId id="273" r:id="rId9"/>
    <p:sldId id="333" r:id="rId10"/>
    <p:sldId id="332" r:id="rId11"/>
    <p:sldId id="274" r:id="rId12"/>
    <p:sldId id="275" r:id="rId13"/>
    <p:sldId id="276" r:id="rId14"/>
    <p:sldId id="277" r:id="rId15"/>
    <p:sldId id="337" r:id="rId16"/>
    <p:sldId id="334" r:id="rId17"/>
    <p:sldId id="335" r:id="rId18"/>
    <p:sldId id="278" r:id="rId19"/>
    <p:sldId id="279" r:id="rId20"/>
    <p:sldId id="280" r:id="rId21"/>
    <p:sldId id="289" r:id="rId22"/>
    <p:sldId id="33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9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3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256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91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606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06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85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07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667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337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915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07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9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1459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9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738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5751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28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0093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C5759-0F93-D5DE-9D38-9ED0C1CD3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07D84-F9CB-4CB0-B2F2-73F8FA182826}" type="datetimeFigureOut">
              <a:rPr lang="fr-FR"/>
              <a:pPr>
                <a:defRPr/>
              </a:pPr>
              <a:t>19/09/2026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E7B80-4777-F2B0-F33A-41FB105A6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BEC6C-9D63-1B77-48CD-CA63847B3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44F9C-EB27-48E5-AFBA-46B7F925130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01340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21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21420000">
            <a:off x="427533" y="674797"/>
            <a:ext cx="10219174" cy="2766528"/>
          </a:xfrm>
        </p:spPr>
        <p:txBody>
          <a:bodyPr>
            <a:normAutofit/>
          </a:bodyPr>
          <a:lstStyle/>
          <a:p>
            <a:r>
              <a:rPr lang="fr-FR" dirty="0"/>
              <a:t>L’expansion des Etats de Savoie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Du XIe au </a:t>
            </a:r>
            <a:r>
              <a:rPr lang="fr-FR" dirty="0" err="1"/>
              <a:t>Xve</a:t>
            </a:r>
            <a:r>
              <a:rPr lang="fr-FR" dirty="0"/>
              <a:t> siècle</a:t>
            </a:r>
          </a:p>
        </p:txBody>
      </p:sp>
    </p:spTree>
    <p:extLst>
      <p:ext uri="{BB962C8B-B14F-4D97-AF65-F5344CB8AC3E}">
        <p14:creationId xmlns:p14="http://schemas.microsoft.com/office/powerpoint/2010/main" val="1093830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46F16B58-9193-41FB-9F8B-D15FEA31412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252" t="5230" r="3178" b="2975"/>
          <a:stretch/>
        </p:blipFill>
        <p:spPr>
          <a:xfrm>
            <a:off x="8180727" y="127939"/>
            <a:ext cx="3654076" cy="507076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16B48D-D134-4DC0-BBAB-B06AA3B741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62" t="15720" r="5028" b="43741"/>
          <a:stretch/>
        </p:blipFill>
        <p:spPr>
          <a:xfrm>
            <a:off x="131757" y="322593"/>
            <a:ext cx="3916123" cy="255222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1150F3-EF1B-4124-A84A-2DED60838A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56" t="3771" r="4647" b="29563"/>
          <a:stretch/>
        </p:blipFill>
        <p:spPr>
          <a:xfrm>
            <a:off x="4102790" y="322593"/>
            <a:ext cx="4023026" cy="4174837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EBAEAA0A-DCE9-4E1A-8CDC-B5B7B63DFFD9}"/>
              </a:ext>
            </a:extLst>
          </p:cNvPr>
          <p:cNvSpPr txBox="1">
            <a:spLocks/>
          </p:cNvSpPr>
          <p:nvPr/>
        </p:nvSpPr>
        <p:spPr>
          <a:xfrm>
            <a:off x="1711482" y="2795460"/>
            <a:ext cx="1440545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1000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9154092B-0E42-4D49-815C-BEE85BDA4CA3}"/>
              </a:ext>
            </a:extLst>
          </p:cNvPr>
          <p:cNvSpPr txBox="1">
            <a:spLocks/>
          </p:cNvSpPr>
          <p:nvPr/>
        </p:nvSpPr>
        <p:spPr>
          <a:xfrm>
            <a:off x="5851362" y="4430318"/>
            <a:ext cx="1440545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1150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FEE42B4-77C1-423F-A992-4A2D49165116}"/>
              </a:ext>
            </a:extLst>
          </p:cNvPr>
          <p:cNvSpPr txBox="1">
            <a:spLocks/>
          </p:cNvSpPr>
          <p:nvPr/>
        </p:nvSpPr>
        <p:spPr>
          <a:xfrm>
            <a:off x="9840921" y="5082353"/>
            <a:ext cx="1440545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1500</a:t>
            </a:r>
          </a:p>
        </p:txBody>
      </p:sp>
    </p:spTree>
    <p:extLst>
      <p:ext uri="{BB962C8B-B14F-4D97-AF65-F5344CB8AC3E}">
        <p14:creationId xmlns:p14="http://schemas.microsoft.com/office/powerpoint/2010/main" val="3399803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 descr="C:\Documents and Settings\Laurent\Mes documents\Fichiers Laurent 14\Conférences\Marne-La-Vallée 2013\Principautés + Italie\Principautés + Italie_Page_1.jpeg">
            <a:extLst>
              <a:ext uri="{FF2B5EF4-FFF2-40B4-BE49-F238E27FC236}">
                <a16:creationId xmlns:a16="http://schemas.microsoft.com/office/drawing/2014/main" id="{12273434-452C-97FF-5C19-A9F0825B2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2" y="1825224"/>
            <a:ext cx="7117580" cy="426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ZoneTexte 1">
            <a:extLst>
              <a:ext uri="{FF2B5EF4-FFF2-40B4-BE49-F238E27FC236}">
                <a16:creationId xmlns:a16="http://schemas.microsoft.com/office/drawing/2014/main" id="{2C40620D-B380-3CB8-0AD9-5FF4B8693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650" y="222251"/>
            <a:ext cx="96047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latin typeface="Book Antiqua" panose="02040602050305030304" pitchFamily="18" charset="0"/>
              </a:rPr>
              <a:t>Le processus de formation de la principauté savoyarde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80ED6B6F-02D9-A75A-CC21-F8FB8F16DDB1}"/>
              </a:ext>
            </a:extLst>
          </p:cNvPr>
          <p:cNvSpPr/>
          <p:nvPr/>
        </p:nvSpPr>
        <p:spPr>
          <a:xfrm rot="20340000">
            <a:off x="1046933" y="3173625"/>
            <a:ext cx="952500" cy="939800"/>
          </a:xfrm>
          <a:prstGeom prst="ellipse">
            <a:avLst/>
          </a:prstGeom>
          <a:solidFill>
            <a:srgbClr val="00B050">
              <a:alpha val="19000"/>
            </a:srgbClr>
          </a:solidFill>
          <a:ln w="2857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C434117-0BB6-D13A-2E4D-5E62508CE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025" y="854959"/>
            <a:ext cx="302418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2000" dirty="0">
                <a:latin typeface="Book Antiqua" panose="02040602050305030304" pitchFamily="18" charset="0"/>
              </a:rPr>
              <a:t>Un premier espace princier (1000)</a:t>
            </a:r>
          </a:p>
          <a:p>
            <a:pPr eaLnBrk="1" hangingPunct="1"/>
            <a:endParaRPr lang="fr-FR" altLang="fr-FR" sz="2400" dirty="0">
              <a:latin typeface="Book Antiqua" panose="02040602050305030304" pitchFamily="18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A9F6D620-7B19-750C-9DC7-9C3A2089C3B0}"/>
              </a:ext>
            </a:extLst>
          </p:cNvPr>
          <p:cNvSpPr/>
          <p:nvPr/>
        </p:nvSpPr>
        <p:spPr>
          <a:xfrm>
            <a:off x="307650" y="973234"/>
            <a:ext cx="747712" cy="444500"/>
          </a:xfrm>
          <a:prstGeom prst="ellipse">
            <a:avLst/>
          </a:prstGeom>
          <a:solidFill>
            <a:srgbClr val="00B050">
              <a:alpha val="19000"/>
            </a:srgbClr>
          </a:solidFill>
          <a:ln w="2857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8EDA687C-0615-8712-68D0-6414CC2C46A7}"/>
              </a:ext>
            </a:extLst>
          </p:cNvPr>
          <p:cNvSpPr/>
          <p:nvPr/>
        </p:nvSpPr>
        <p:spPr>
          <a:xfrm>
            <a:off x="4070968" y="2937149"/>
            <a:ext cx="1081087" cy="792162"/>
          </a:xfrm>
          <a:prstGeom prst="ellipse">
            <a:avLst/>
          </a:prstGeom>
          <a:solidFill>
            <a:srgbClr val="92D050">
              <a:alpha val="19000"/>
            </a:srgbClr>
          </a:solidFill>
          <a:ln w="28575">
            <a:solidFill>
              <a:srgbClr val="92D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59E681DC-E812-CE72-EF6C-E29321D276AC}"/>
              </a:ext>
            </a:extLst>
          </p:cNvPr>
          <p:cNvSpPr/>
          <p:nvPr/>
        </p:nvSpPr>
        <p:spPr>
          <a:xfrm>
            <a:off x="5025577" y="908050"/>
            <a:ext cx="792162" cy="446088"/>
          </a:xfrm>
          <a:prstGeom prst="ellipse">
            <a:avLst/>
          </a:prstGeom>
          <a:solidFill>
            <a:srgbClr val="92D050">
              <a:alpha val="19000"/>
            </a:srgbClr>
          </a:solidFill>
          <a:ln w="28575">
            <a:solidFill>
              <a:srgbClr val="92D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40C3A22-3A6E-8243-9DEF-40119B24F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4825" y="766466"/>
            <a:ext cx="510835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2000" dirty="0">
                <a:latin typeface="Book Antiqua" panose="02040602050305030304" pitchFamily="18" charset="0"/>
              </a:rPr>
              <a:t>La mainmise sur la vallée d’Aoste (v. 1020)</a:t>
            </a:r>
          </a:p>
          <a:p>
            <a:pPr eaLnBrk="1" hangingPunct="1"/>
            <a:endParaRPr lang="fr-FR" altLang="fr-FR" sz="2400" dirty="0">
              <a:latin typeface="Book Antiqua" panose="02040602050305030304" pitchFamily="18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E0636035-9527-826A-5B17-1EF424807C70}"/>
              </a:ext>
            </a:extLst>
          </p:cNvPr>
          <p:cNvSpPr/>
          <p:nvPr/>
        </p:nvSpPr>
        <p:spPr>
          <a:xfrm rot="1680000">
            <a:off x="1987028" y="3342034"/>
            <a:ext cx="1935162" cy="1501154"/>
          </a:xfrm>
          <a:prstGeom prst="ellipse">
            <a:avLst/>
          </a:prstGeom>
          <a:solidFill>
            <a:srgbClr val="FFFF00">
              <a:alpha val="19000"/>
            </a:srgbClr>
          </a:solidFill>
          <a:ln w="28575">
            <a:solidFill>
              <a:srgbClr val="FFFF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E2AA96DF-9761-9CC5-E0BE-794FC953E8EB}"/>
              </a:ext>
            </a:extLst>
          </p:cNvPr>
          <p:cNvSpPr/>
          <p:nvPr/>
        </p:nvSpPr>
        <p:spPr>
          <a:xfrm>
            <a:off x="7599859" y="2223294"/>
            <a:ext cx="792162" cy="393700"/>
          </a:xfrm>
          <a:prstGeom prst="ellipse">
            <a:avLst/>
          </a:prstGeom>
          <a:solidFill>
            <a:srgbClr val="FFFF00">
              <a:alpha val="19000"/>
            </a:srgbClr>
          </a:solidFill>
          <a:ln w="28575">
            <a:solidFill>
              <a:srgbClr val="FFFF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F209242-446C-3739-487D-137FC2E11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7162" y="1862931"/>
            <a:ext cx="2951162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2000" dirty="0">
                <a:latin typeface="Book Antiqua" panose="02040602050305030304" pitchFamily="18" charset="0"/>
              </a:rPr>
              <a:t>Combe de Savoie, Maurienne et Tarentaise (?) (</a:t>
            </a:r>
            <a:r>
              <a:rPr lang="fr-FR" altLang="fr-FR" sz="2000" dirty="0" err="1">
                <a:latin typeface="Book Antiqua" panose="02040602050305030304" pitchFamily="18" charset="0"/>
              </a:rPr>
              <a:t>ap</a:t>
            </a:r>
            <a:r>
              <a:rPr lang="fr-FR" altLang="fr-FR" sz="2000" dirty="0">
                <a:latin typeface="Book Antiqua" panose="02040602050305030304" pitchFamily="18" charset="0"/>
              </a:rPr>
              <a:t>. 1032)</a:t>
            </a:r>
          </a:p>
          <a:p>
            <a:pPr eaLnBrk="1" hangingPunct="1"/>
            <a:endParaRPr lang="fr-FR" altLang="fr-FR" sz="2400" dirty="0">
              <a:latin typeface="Book Antiqua" panose="02040602050305030304" pitchFamily="18" charset="0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4B4D5F81-0144-E594-73C3-E538944604FD}"/>
              </a:ext>
            </a:extLst>
          </p:cNvPr>
          <p:cNvSpPr/>
          <p:nvPr/>
        </p:nvSpPr>
        <p:spPr>
          <a:xfrm rot="19620000">
            <a:off x="3249080" y="1888718"/>
            <a:ext cx="928687" cy="900113"/>
          </a:xfrm>
          <a:prstGeom prst="ellipse">
            <a:avLst/>
          </a:prstGeom>
          <a:solidFill>
            <a:srgbClr val="FFC000">
              <a:alpha val="19000"/>
            </a:srgbClr>
          </a:solidFill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2A8E8B66-36B2-D48F-834A-7474EB435620}"/>
              </a:ext>
            </a:extLst>
          </p:cNvPr>
          <p:cNvSpPr/>
          <p:nvPr/>
        </p:nvSpPr>
        <p:spPr>
          <a:xfrm>
            <a:off x="7689949" y="4836920"/>
            <a:ext cx="882254" cy="492223"/>
          </a:xfrm>
          <a:prstGeom prst="ellipse">
            <a:avLst/>
          </a:prstGeom>
          <a:solidFill>
            <a:srgbClr val="FFC000">
              <a:alpha val="19000"/>
            </a:srgbClr>
          </a:solidFill>
          <a:ln w="28575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BCE10E65-23E4-8988-0BDA-8AD55AF43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2852" y="4944174"/>
            <a:ext cx="21590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2000" dirty="0">
                <a:latin typeface="Book Antiqua" panose="02040602050305030304" pitchFamily="18" charset="0"/>
              </a:rPr>
              <a:t>Chablais (1077 ?)</a:t>
            </a:r>
          </a:p>
          <a:p>
            <a:pPr eaLnBrk="1" hangingPunct="1"/>
            <a:endParaRPr lang="fr-FR" altLang="fr-FR" sz="2400" dirty="0">
              <a:latin typeface="Book Antiqua" panose="02040602050305030304" pitchFamily="18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4487747F-009E-353A-9F73-36D8B5786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228" y="3429000"/>
            <a:ext cx="25209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2000" dirty="0">
                <a:latin typeface="Book Antiqua" panose="02040602050305030304" pitchFamily="18" charset="0"/>
              </a:rPr>
              <a:t>L’alliance </a:t>
            </a:r>
            <a:r>
              <a:rPr lang="fr-FR" altLang="fr-FR" sz="2000" dirty="0" err="1">
                <a:latin typeface="Book Antiqua" panose="02040602050305030304" pitchFamily="18" charset="0"/>
              </a:rPr>
              <a:t>arduinide</a:t>
            </a:r>
            <a:r>
              <a:rPr lang="fr-FR" altLang="fr-FR" sz="2000" dirty="0">
                <a:latin typeface="Book Antiqua" panose="02040602050305030304" pitchFamily="18" charset="0"/>
              </a:rPr>
              <a:t> (1045)</a:t>
            </a:r>
          </a:p>
          <a:p>
            <a:pPr eaLnBrk="1" hangingPunct="1"/>
            <a:endParaRPr lang="fr-FR" altLang="fr-FR" sz="2400" dirty="0">
              <a:latin typeface="Book Antiqua" panose="02040602050305030304" pitchFamily="18" charset="0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E544713D-8C8C-5C82-789A-1C6443415E77}"/>
              </a:ext>
            </a:extLst>
          </p:cNvPr>
          <p:cNvSpPr/>
          <p:nvPr/>
        </p:nvSpPr>
        <p:spPr>
          <a:xfrm rot="856082">
            <a:off x="4637430" y="3805004"/>
            <a:ext cx="2473325" cy="2306638"/>
          </a:xfrm>
          <a:prstGeom prst="ellipse">
            <a:avLst/>
          </a:prstGeom>
          <a:solidFill>
            <a:srgbClr val="FF9900">
              <a:alpha val="18824"/>
            </a:srgbClr>
          </a:solidFill>
          <a:ln w="28575">
            <a:solidFill>
              <a:srgbClr val="FF9E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7B2F03C3-EE3E-E0A6-0B14-A69822CF5BB8}"/>
              </a:ext>
            </a:extLst>
          </p:cNvPr>
          <p:cNvSpPr/>
          <p:nvPr/>
        </p:nvSpPr>
        <p:spPr>
          <a:xfrm>
            <a:off x="7599859" y="3304381"/>
            <a:ext cx="972344" cy="678290"/>
          </a:xfrm>
          <a:prstGeom prst="ellipse">
            <a:avLst/>
          </a:prstGeom>
          <a:solidFill>
            <a:srgbClr val="FF9900">
              <a:alpha val="18824"/>
            </a:srgbClr>
          </a:solidFill>
          <a:ln w="28575">
            <a:solidFill>
              <a:srgbClr val="FF9E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/>
      <p:bldP spid="31" grpId="0" animBg="1"/>
      <p:bldP spid="32" grpId="0" animBg="1"/>
      <p:bldP spid="34" grpId="0" animBg="1"/>
      <p:bldP spid="34" grpId="1" animBg="1"/>
      <p:bldP spid="35" grpId="0"/>
      <p:bldP spid="36" grpId="0" animBg="1"/>
      <p:bldP spid="37" grpId="0" animBg="1"/>
      <p:bldP spid="38" grpId="0"/>
      <p:bldP spid="39" grpId="0" animBg="1"/>
      <p:bldP spid="40" grpId="0" animBg="1"/>
      <p:bldP spid="41" grpId="0"/>
      <p:bldP spid="46" grpId="0"/>
      <p:bldP spid="47" grpId="0" animBg="1"/>
      <p:bldP spid="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77801" y="1270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 </a:t>
            </a:r>
            <a:r>
              <a:rPr lang="fr-FR" dirty="0" err="1"/>
              <a:t>PIémont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2006600" y="1307512"/>
            <a:ext cx="4279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  <a:ea typeface="Calibri" panose="020F0502020204030204" pitchFamily="34" charset="0"/>
              </a:rPr>
              <a:t>Les marquis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arduinides</a:t>
            </a:r>
            <a:endParaRPr lang="fr-FR" sz="24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67851" y="2200923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err="1">
                <a:latin typeface="+mj-lt"/>
                <a:ea typeface="Calibri" panose="020F0502020204030204" pitchFamily="34" charset="0"/>
              </a:rPr>
              <a:t>Oldéric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-Manfred</a:t>
            </a:r>
            <a:endParaRPr lang="fr-FR" sz="2400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81851" y="2224078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  <a:ea typeface="Calibri" panose="020F0502020204030204" pitchFamily="34" charset="0"/>
              </a:rPr>
              <a:t>Humbert</a:t>
            </a:r>
            <a:endParaRPr lang="fr-FR" sz="2400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38267" y="3002864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  <a:ea typeface="Calibri" panose="020F0502020204030204" pitchFamily="34" charset="0"/>
              </a:rPr>
              <a:t>Adélaïde</a:t>
            </a:r>
            <a:endParaRPr lang="fr-FR" sz="2400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79754" y="3014339"/>
            <a:ext cx="993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err="1">
                <a:latin typeface="+mj-lt"/>
              </a:rPr>
              <a:t>Oddon</a:t>
            </a:r>
            <a:endParaRPr lang="fr-FR" sz="24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9508" y="3041930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</a:rPr>
              <a:t>Amédée Ier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39468" y="3982560"/>
            <a:ext cx="1092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</a:rPr>
              <a:t>Pierre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72704" y="3982549"/>
            <a:ext cx="1747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</a:rPr>
              <a:t>Amédée II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72704" y="4685628"/>
            <a:ext cx="18137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</a:rPr>
              <a:t>Humbert II</a:t>
            </a:r>
          </a:p>
        </p:txBody>
      </p:sp>
      <p:cxnSp>
        <p:nvCxnSpPr>
          <p:cNvPr id="17" name="Connecteur droit 16"/>
          <p:cNvCxnSpPr>
            <a:stCxn id="8" idx="2"/>
          </p:cNvCxnSpPr>
          <p:nvPr/>
        </p:nvCxnSpPr>
        <p:spPr>
          <a:xfrm flipH="1">
            <a:off x="5105400" y="2662588"/>
            <a:ext cx="5451" cy="3793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 flipH="1">
            <a:off x="5143500" y="4323253"/>
            <a:ext cx="5451" cy="3793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>
            <a:cxnSpLocks/>
          </p:cNvCxnSpPr>
          <p:nvPr/>
        </p:nvCxnSpPr>
        <p:spPr>
          <a:xfrm>
            <a:off x="2348151" y="2623522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>
            <a:cxnSpLocks/>
          </p:cNvCxnSpPr>
          <p:nvPr/>
        </p:nvCxnSpPr>
        <p:spPr>
          <a:xfrm>
            <a:off x="1243705" y="2852259"/>
            <a:ext cx="203289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3392248" y="3626959"/>
            <a:ext cx="172585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cxnSpLocks/>
          </p:cNvCxnSpPr>
          <p:nvPr/>
        </p:nvCxnSpPr>
        <p:spPr>
          <a:xfrm>
            <a:off x="1243705" y="2832727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cxnSpLocks/>
          </p:cNvCxnSpPr>
          <p:nvPr/>
        </p:nvCxnSpPr>
        <p:spPr>
          <a:xfrm>
            <a:off x="3295786" y="2837940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cxnSpLocks/>
          </p:cNvCxnSpPr>
          <p:nvPr/>
        </p:nvCxnSpPr>
        <p:spPr>
          <a:xfrm>
            <a:off x="3351451" y="3423622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cxnSpLocks/>
          </p:cNvCxnSpPr>
          <p:nvPr/>
        </p:nvCxnSpPr>
        <p:spPr>
          <a:xfrm>
            <a:off x="5116527" y="3397871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>
            <a:cxnSpLocks/>
          </p:cNvCxnSpPr>
          <p:nvPr/>
        </p:nvCxnSpPr>
        <p:spPr>
          <a:xfrm>
            <a:off x="4210186" y="3625340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cxnSpLocks/>
          </p:cNvCxnSpPr>
          <p:nvPr/>
        </p:nvCxnSpPr>
        <p:spPr>
          <a:xfrm>
            <a:off x="3354148" y="3817459"/>
            <a:ext cx="1789352" cy="102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>
            <a:cxnSpLocks/>
          </p:cNvCxnSpPr>
          <p:nvPr/>
        </p:nvCxnSpPr>
        <p:spPr>
          <a:xfrm>
            <a:off x="3352477" y="3827755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>
            <a:cxnSpLocks/>
          </p:cNvCxnSpPr>
          <p:nvPr/>
        </p:nvCxnSpPr>
        <p:spPr>
          <a:xfrm>
            <a:off x="5124586" y="3803140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3967851" y="2151016"/>
            <a:ext cx="2241801" cy="5652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/>
          <p:cNvSpPr/>
          <p:nvPr/>
        </p:nvSpPr>
        <p:spPr>
          <a:xfrm>
            <a:off x="2901369" y="3042759"/>
            <a:ext cx="933510" cy="3937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2980653" y="4003151"/>
            <a:ext cx="933510" cy="3937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1681851" y="2276458"/>
            <a:ext cx="1257617" cy="39370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/>
          <p:cNvSpPr/>
          <p:nvPr/>
        </p:nvSpPr>
        <p:spPr>
          <a:xfrm>
            <a:off x="482306" y="3082303"/>
            <a:ext cx="1714794" cy="39370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/>
        </p:nvSpPr>
        <p:spPr>
          <a:xfrm>
            <a:off x="4444677" y="3978880"/>
            <a:ext cx="1548267" cy="39370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/>
        </p:nvSpPr>
        <p:spPr>
          <a:xfrm>
            <a:off x="4438266" y="4726302"/>
            <a:ext cx="1583469" cy="39370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 descr="Résultat de recherche d'images pour &quot;piemonte arduinici&quot;">
            <a:extLst>
              <a:ext uri="{FF2B5EF4-FFF2-40B4-BE49-F238E27FC236}">
                <a16:creationId xmlns:a16="http://schemas.microsoft.com/office/drawing/2014/main" id="{A8DEB107-50DB-487F-BC4F-AC04C8319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987" y="473057"/>
            <a:ext cx="4832561" cy="483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55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4146" y="0"/>
            <a:ext cx="10932973" cy="1151965"/>
          </a:xfrm>
        </p:spPr>
        <p:txBody>
          <a:bodyPr>
            <a:normAutofit fontScale="90000"/>
          </a:bodyPr>
          <a:lstStyle/>
          <a:p>
            <a:r>
              <a:rPr lang="fr-FR" dirty="0"/>
              <a:t>La situation à la mort d’Adélaïde (1091)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1934" t="9150" r="9125" b="54231"/>
          <a:stretch/>
        </p:blipFill>
        <p:spPr>
          <a:xfrm>
            <a:off x="5473970" y="1224044"/>
            <a:ext cx="6221227" cy="4080435"/>
          </a:xfrm>
        </p:spPr>
      </p:pic>
      <p:pic>
        <p:nvPicPr>
          <p:cNvPr id="4098" name="Picture 2" descr="Image associé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46" y="967774"/>
            <a:ext cx="4375420" cy="5119484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lipse 5"/>
          <p:cNvSpPr/>
          <p:nvPr/>
        </p:nvSpPr>
        <p:spPr>
          <a:xfrm>
            <a:off x="870330" y="3429001"/>
            <a:ext cx="983869" cy="59726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362329" y="3555050"/>
            <a:ext cx="426440" cy="597262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1098550" y="4481816"/>
            <a:ext cx="850900" cy="493803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10974069" y="2967934"/>
            <a:ext cx="546100" cy="3559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9702800" y="2850088"/>
            <a:ext cx="1168400" cy="57891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avec flèche 13"/>
          <p:cNvCxnSpPr>
            <a:cxnSpLocks/>
            <a:stCxn id="6" idx="5"/>
          </p:cNvCxnSpPr>
          <p:nvPr/>
        </p:nvCxnSpPr>
        <p:spPr>
          <a:xfrm>
            <a:off x="1710115" y="3938796"/>
            <a:ext cx="416146" cy="6935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cxnSpLocks/>
            <a:stCxn id="6" idx="6"/>
          </p:cNvCxnSpPr>
          <p:nvPr/>
        </p:nvCxnSpPr>
        <p:spPr>
          <a:xfrm>
            <a:off x="1854199" y="3727632"/>
            <a:ext cx="190501" cy="22232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cxnSpLocks/>
          </p:cNvCxnSpPr>
          <p:nvPr/>
        </p:nvCxnSpPr>
        <p:spPr>
          <a:xfrm>
            <a:off x="1312559" y="4026262"/>
            <a:ext cx="74873" cy="4261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lipse 25"/>
          <p:cNvSpPr/>
          <p:nvPr/>
        </p:nvSpPr>
        <p:spPr>
          <a:xfrm>
            <a:off x="1877068" y="3646922"/>
            <a:ext cx="678125" cy="606064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6972300" y="3289300"/>
            <a:ext cx="1016000" cy="4764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44B50D5-2FE0-3CD6-F56D-DED783EDA955}"/>
              </a:ext>
            </a:extLst>
          </p:cNvPr>
          <p:cNvSpPr/>
          <p:nvPr/>
        </p:nvSpPr>
        <p:spPr>
          <a:xfrm>
            <a:off x="2238999" y="4064369"/>
            <a:ext cx="678125" cy="606064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8EEC4BD-D10D-3063-CD34-696E6F59183A}"/>
              </a:ext>
            </a:extLst>
          </p:cNvPr>
          <p:cNvSpPr/>
          <p:nvPr/>
        </p:nvSpPr>
        <p:spPr>
          <a:xfrm>
            <a:off x="2555193" y="3247617"/>
            <a:ext cx="710210" cy="518115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1E5A106-5CD9-8AC1-43DA-83880DA0AADF}"/>
              </a:ext>
            </a:extLst>
          </p:cNvPr>
          <p:cNvSpPr/>
          <p:nvPr/>
        </p:nvSpPr>
        <p:spPr>
          <a:xfrm>
            <a:off x="3759469" y="3009401"/>
            <a:ext cx="890503" cy="545649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65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2" grpId="0" animBg="1"/>
      <p:bldP spid="13" grpId="0" animBg="1"/>
      <p:bldP spid="26" grpId="0" animBg="1"/>
      <p:bldP spid="16" grpId="0" animBg="1"/>
      <p:bldP spid="7" grpId="0" animBg="1"/>
      <p:bldP spid="8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File:Savoie 12 13e siecles.GIF">
            <a:extLst>
              <a:ext uri="{FF2B5EF4-FFF2-40B4-BE49-F238E27FC236}">
                <a16:creationId xmlns:a16="http://schemas.microsoft.com/office/drawing/2014/main" id="{15052230-A729-7F9E-DD9B-F426AFD84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" y="403433"/>
            <a:ext cx="4657725" cy="4953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F08F9B-5867-9D7D-B7C1-6E0AB1F884C4}"/>
              </a:ext>
            </a:extLst>
          </p:cNvPr>
          <p:cNvSpPr/>
          <p:nvPr/>
        </p:nvSpPr>
        <p:spPr>
          <a:xfrm>
            <a:off x="5195843" y="258154"/>
            <a:ext cx="6477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+mj-lt"/>
                <a:ea typeface="Calibri" panose="020F0502020204030204" pitchFamily="34" charset="0"/>
              </a:rPr>
              <a:t>Une pénétration très limitée dans l’espace italien</a:t>
            </a:r>
            <a:endParaRPr lang="fr-FR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3CB527-F2A9-1AC6-7FEF-C76376B37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8646" y="1327537"/>
            <a:ext cx="3285675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2000" dirty="0">
                <a:latin typeface="Book Antiqua" panose="02040602050305030304" pitchFamily="18" charset="0"/>
              </a:rPr>
              <a:t>- Val de Suse, autrement dit la vallée dite de la Doire </a:t>
            </a:r>
            <a:r>
              <a:rPr lang="fr-FR" altLang="fr-FR" sz="2000" dirty="0" err="1">
                <a:latin typeface="Book Antiqua" panose="02040602050305030304" pitchFamily="18" charset="0"/>
              </a:rPr>
              <a:t>Ripaire</a:t>
            </a:r>
            <a:r>
              <a:rPr lang="fr-FR" altLang="fr-FR" sz="2000" dirty="0">
                <a:latin typeface="Book Antiqua" panose="02040602050305030304" pitchFamily="18" charset="0"/>
              </a:rPr>
              <a:t> (sauf la zone d’</a:t>
            </a:r>
            <a:r>
              <a:rPr lang="fr-FR" altLang="fr-FR" sz="2000" dirty="0" err="1">
                <a:latin typeface="Book Antiqua" panose="02040602050305030304" pitchFamily="18" charset="0"/>
              </a:rPr>
              <a:t>Oulx</a:t>
            </a:r>
            <a:r>
              <a:rPr lang="fr-FR" altLang="fr-FR" sz="2000" dirty="0">
                <a:latin typeface="Book Antiqua" panose="02040602050305030304" pitchFamily="18" charset="0"/>
              </a:rPr>
              <a:t>, Bardonnèche, Montgenèvre)</a:t>
            </a:r>
          </a:p>
          <a:p>
            <a:pPr eaLnBrk="1" hangingPunct="1"/>
            <a:endParaRPr lang="fr-FR" altLang="fr-FR" sz="2400" dirty="0">
              <a:latin typeface="Book Antiqua" panose="0204060205030503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8D62D6-0297-FE8F-8813-216C6DDBB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8646" y="3560095"/>
            <a:ext cx="55417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fr-FR" altLang="fr-FR" sz="2000" dirty="0">
                <a:latin typeface="Book Antiqua" panose="02040602050305030304" pitchFamily="18" charset="0"/>
              </a:rPr>
              <a:t>- Val </a:t>
            </a:r>
            <a:r>
              <a:rPr lang="fr-FR" altLang="fr-FR" sz="2000" dirty="0" err="1">
                <a:latin typeface="Book Antiqua" panose="02040602050305030304" pitchFamily="18" charset="0"/>
              </a:rPr>
              <a:t>Chisone</a:t>
            </a:r>
            <a:r>
              <a:rPr lang="fr-FR" altLang="fr-FR" sz="2000" dirty="0">
                <a:latin typeface="Book Antiqua" panose="02040602050305030304" pitchFamily="18" charset="0"/>
              </a:rPr>
              <a:t> (Pignerol)</a:t>
            </a:r>
            <a:endParaRPr lang="fr-FR" altLang="fr-FR" sz="2400" dirty="0">
              <a:latin typeface="Book Antiqua" panose="02040602050305030304" pitchFamily="18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7EE035-8630-FEC6-4730-334FFE0D90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712" t="21010" r="23108" b="9190"/>
          <a:stretch>
            <a:fillRect/>
          </a:stretch>
        </p:blipFill>
        <p:spPr>
          <a:xfrm>
            <a:off x="8229601" y="1138436"/>
            <a:ext cx="3443954" cy="4453717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3BB88C3C-DB44-582E-DCD5-58DEE616A93D}"/>
              </a:ext>
            </a:extLst>
          </p:cNvPr>
          <p:cNvSpPr/>
          <p:nvPr/>
        </p:nvSpPr>
        <p:spPr>
          <a:xfrm>
            <a:off x="10673699" y="3760150"/>
            <a:ext cx="811850" cy="65802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D578EC1-8F2F-AEC5-19D2-106BAA723880}"/>
              </a:ext>
            </a:extLst>
          </p:cNvPr>
          <p:cNvSpPr/>
          <p:nvPr/>
        </p:nvSpPr>
        <p:spPr>
          <a:xfrm>
            <a:off x="2003988" y="2238998"/>
            <a:ext cx="1089589" cy="102549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761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981A7-BD34-854D-4580-1052DCB59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D01A7-7656-B35D-952A-6FDBC6D8F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555" y="137160"/>
            <a:ext cx="10396882" cy="1151965"/>
          </a:xfrm>
        </p:spPr>
        <p:txBody>
          <a:bodyPr/>
          <a:lstStyle/>
          <a:p>
            <a:r>
              <a:rPr lang="fr-FR" dirty="0"/>
              <a:t>La Conquête du pays de Vaud</a:t>
            </a:r>
          </a:p>
        </p:txBody>
      </p:sp>
      <p:pic>
        <p:nvPicPr>
          <p:cNvPr id="5124" name="Picture 4" descr="Résultat de recherche d'images pour &quot;conquete savoie pays de vaud&quot;">
            <a:extLst>
              <a:ext uri="{FF2B5EF4-FFF2-40B4-BE49-F238E27FC236}">
                <a16:creationId xmlns:a16="http://schemas.microsoft.com/office/drawing/2014/main" id="{F9B2471B-62D0-F623-C010-A4DF085C8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35" y="1088355"/>
            <a:ext cx="5754038" cy="500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associée">
            <a:extLst>
              <a:ext uri="{FF2B5EF4-FFF2-40B4-BE49-F238E27FC236}">
                <a16:creationId xmlns:a16="http://schemas.microsoft.com/office/drawing/2014/main" id="{B71F1C99-D84B-2744-3F86-050BCEB68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88355"/>
            <a:ext cx="5226102" cy="348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F09915A-F2C8-2314-87CD-2CA52FD0BA54}"/>
              </a:ext>
            </a:extLst>
          </p:cNvPr>
          <p:cNvSpPr/>
          <p:nvPr/>
        </p:nvSpPr>
        <p:spPr>
          <a:xfrm>
            <a:off x="9829814" y="1236685"/>
            <a:ext cx="10564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Chillon</a:t>
            </a:r>
            <a:endParaRPr lang="fr-FR" dirty="0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9069AC-7A18-CB2A-6EBE-9A5F8FA5C023}"/>
              </a:ext>
            </a:extLst>
          </p:cNvPr>
          <p:cNvSpPr/>
          <p:nvPr/>
        </p:nvSpPr>
        <p:spPr>
          <a:xfrm>
            <a:off x="8773370" y="5905187"/>
            <a:ext cx="10564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Yverdon</a:t>
            </a: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478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8B5A604-FDD8-07A3-7E4A-25DF776813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413" t="16282" r="19340" b="11705"/>
          <a:stretch>
            <a:fillRect/>
          </a:stretch>
        </p:blipFill>
        <p:spPr>
          <a:xfrm>
            <a:off x="104316" y="573932"/>
            <a:ext cx="4682447" cy="4683856"/>
          </a:xfrm>
          <a:prstGeom prst="rect">
            <a:avLst/>
          </a:prstGeom>
        </p:spPr>
      </p:pic>
      <p:pic>
        <p:nvPicPr>
          <p:cNvPr id="9" name="Image 8" descr="9782940110001: Seigneurs et lignages dans le pays de Vaud: Du royaume de Bourgogne à l'arrivée des Savoie / Guido Castelnuovo ; traduit par Carla Häusler; ... d'histoire médiévale) (French Edition)">
            <a:extLst>
              <a:ext uri="{FF2B5EF4-FFF2-40B4-BE49-F238E27FC236}">
                <a16:creationId xmlns:a16="http://schemas.microsoft.com/office/drawing/2014/main" id="{26CCBDFF-B5C1-DA8C-6F2B-DAA7AAAF2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339" y="757333"/>
            <a:ext cx="2901060" cy="4317054"/>
          </a:xfrm>
          <a:prstGeom prst="rect">
            <a:avLst/>
          </a:prstGeom>
        </p:spPr>
      </p:pic>
      <p:pic>
        <p:nvPicPr>
          <p:cNvPr id="10" name="Image 9" descr="Passy, une enclave genevoise dans les terres du Faucigny «   Culture, Histoire et Patrimoine de Passy">
            <a:extLst>
              <a:ext uri="{FF2B5EF4-FFF2-40B4-BE49-F238E27FC236}">
                <a16:creationId xmlns:a16="http://schemas.microsoft.com/office/drawing/2014/main" id="{1E268FA2-E7C2-F65A-49FC-776667CD2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399" y="573932"/>
            <a:ext cx="3995586" cy="471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58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BE63A-25D1-353E-D877-F4690C11B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2C92BC-2F7E-DE64-A9B2-7EF473DDB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731" y="137160"/>
            <a:ext cx="10931706" cy="1151965"/>
          </a:xfrm>
        </p:spPr>
        <p:txBody>
          <a:bodyPr>
            <a:normAutofit fontScale="90000"/>
          </a:bodyPr>
          <a:lstStyle/>
          <a:p>
            <a:r>
              <a:rPr lang="fr-FR" dirty="0"/>
              <a:t>Les Princes </a:t>
            </a:r>
            <a:r>
              <a:rPr lang="fr-FR" dirty="0" err="1"/>
              <a:t>lorgNent</a:t>
            </a:r>
            <a:r>
              <a:rPr lang="fr-FR" dirty="0"/>
              <a:t> sur le Pays de Vaud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4A9B77-9713-65BF-6BC6-02BD0E6D769F}"/>
              </a:ext>
            </a:extLst>
          </p:cNvPr>
          <p:cNvSpPr/>
          <p:nvPr/>
        </p:nvSpPr>
        <p:spPr>
          <a:xfrm>
            <a:off x="5541293" y="1316144"/>
            <a:ext cx="5267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Vers 1130 : le comte Amédée Ier de Genève construit un castrum à </a:t>
            </a:r>
            <a:r>
              <a:rPr lang="fr-FR" dirty="0" err="1">
                <a:latin typeface="+mj-lt"/>
                <a:ea typeface="Calibri" panose="020F0502020204030204" pitchFamily="34" charset="0"/>
              </a:rPr>
              <a:t>Moudon</a:t>
            </a:r>
            <a:endParaRPr lang="fr-FR" dirty="0">
              <a:latin typeface="+mj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4BA287-93BC-7743-408B-963C275B59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413" t="16282" r="19340" b="11705"/>
          <a:stretch>
            <a:fillRect/>
          </a:stretch>
        </p:blipFill>
        <p:spPr>
          <a:xfrm>
            <a:off x="45770" y="1088573"/>
            <a:ext cx="5389736" cy="539135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36129AAF-E2FF-4C37-45D7-E6F25FB9400F}"/>
              </a:ext>
            </a:extLst>
          </p:cNvPr>
          <p:cNvSpPr/>
          <p:nvPr/>
        </p:nvSpPr>
        <p:spPr>
          <a:xfrm>
            <a:off x="1440068" y="3268686"/>
            <a:ext cx="739302" cy="23270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13DA48-3252-ECAA-988D-587DDAFD66AA}"/>
              </a:ext>
            </a:extLst>
          </p:cNvPr>
          <p:cNvSpPr/>
          <p:nvPr/>
        </p:nvSpPr>
        <p:spPr>
          <a:xfrm>
            <a:off x="5635078" y="3592310"/>
            <a:ext cx="5267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Vers 1190 : prise du château de </a:t>
            </a:r>
            <a:r>
              <a:rPr lang="fr-FR" dirty="0" err="1">
                <a:latin typeface="+mj-lt"/>
                <a:ea typeface="Calibri" panose="020F0502020204030204" pitchFamily="34" charset="0"/>
              </a:rPr>
              <a:t>Moudon</a:t>
            </a:r>
            <a:r>
              <a:rPr lang="fr-FR" dirty="0">
                <a:latin typeface="+mj-lt"/>
                <a:ea typeface="Calibri" panose="020F0502020204030204" pitchFamily="34" charset="0"/>
              </a:rPr>
              <a:t> par les ducs de </a:t>
            </a:r>
            <a:r>
              <a:rPr lang="fr-FR" dirty="0" err="1">
                <a:latin typeface="+mj-lt"/>
                <a:ea typeface="Calibri" panose="020F0502020204030204" pitchFamily="34" charset="0"/>
              </a:rPr>
              <a:t>Zähringen</a:t>
            </a:r>
            <a:endParaRPr lang="fr-FR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E6176E-3939-890D-3460-A45F96A30EB3}"/>
              </a:ext>
            </a:extLst>
          </p:cNvPr>
          <p:cNvSpPr/>
          <p:nvPr/>
        </p:nvSpPr>
        <p:spPr>
          <a:xfrm>
            <a:off x="5541293" y="4588643"/>
            <a:ext cx="5267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1207 : l’empereur reconnaît que le comte Thomas de Savoie est le seigneur de </a:t>
            </a:r>
            <a:r>
              <a:rPr lang="fr-FR" dirty="0" err="1">
                <a:latin typeface="+mj-lt"/>
                <a:ea typeface="Calibri" panose="020F0502020204030204" pitchFamily="34" charset="0"/>
              </a:rPr>
              <a:t>Moudon</a:t>
            </a:r>
            <a:endParaRPr lang="fr-FR" dirty="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A6B204-5341-789A-F03E-70D1E99E4C73}"/>
              </a:ext>
            </a:extLst>
          </p:cNvPr>
          <p:cNvSpPr/>
          <p:nvPr/>
        </p:nvSpPr>
        <p:spPr>
          <a:xfrm>
            <a:off x="5541293" y="2207737"/>
            <a:ext cx="5267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1157 : Berthold IV fonde la ville de Fribourg </a:t>
            </a:r>
            <a:endParaRPr lang="fr-FR" dirty="0"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B8CCF0-C7F0-4BE0-16AA-7A88715FA80E}"/>
              </a:ext>
            </a:extLst>
          </p:cNvPr>
          <p:cNvSpPr/>
          <p:nvPr/>
        </p:nvSpPr>
        <p:spPr>
          <a:xfrm>
            <a:off x="5541293" y="2872976"/>
            <a:ext cx="5267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1191 : Berthold V fonde la ville de Berne </a:t>
            </a:r>
            <a:endParaRPr lang="fr-FR" dirty="0">
              <a:latin typeface="+mj-lt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6D899CC5-38BB-316E-C2C4-5533A12B7263}"/>
              </a:ext>
            </a:extLst>
          </p:cNvPr>
          <p:cNvSpPr/>
          <p:nvPr/>
        </p:nvSpPr>
        <p:spPr>
          <a:xfrm>
            <a:off x="2568412" y="2992017"/>
            <a:ext cx="739302" cy="23270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95B0076-0679-88F2-DF6E-98D2A07C0A7C}"/>
              </a:ext>
            </a:extLst>
          </p:cNvPr>
          <p:cNvSpPr/>
          <p:nvPr/>
        </p:nvSpPr>
        <p:spPr>
          <a:xfrm>
            <a:off x="2867727" y="2510807"/>
            <a:ext cx="739302" cy="23270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41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  <p:bldP spid="5" grpId="0"/>
      <p:bldP spid="6" grpId="0"/>
      <p:bldP spid="7" grpId="0"/>
      <p:bldP spid="9" grpId="0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470A1-147E-D620-E184-6BD3CE3F2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ésultat de recherche d'images pour &quot;chateau yverdon&quot;">
            <a:extLst>
              <a:ext uri="{FF2B5EF4-FFF2-40B4-BE49-F238E27FC236}">
                <a16:creationId xmlns:a16="http://schemas.microsoft.com/office/drawing/2014/main" id="{64E51094-910F-28F8-8DF9-83F774A0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331" y="292395"/>
            <a:ext cx="5576187" cy="313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5C4288E-2E6B-9166-713C-DDF2CA544388}"/>
              </a:ext>
            </a:extLst>
          </p:cNvPr>
          <p:cNvSpPr/>
          <p:nvPr/>
        </p:nvSpPr>
        <p:spPr>
          <a:xfrm>
            <a:off x="8017233" y="3429000"/>
            <a:ext cx="10564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Yverdon </a:t>
            </a:r>
            <a:endParaRPr lang="fr-FR" dirty="0">
              <a:latin typeface="+mj-lt"/>
            </a:endParaRPr>
          </a:p>
        </p:txBody>
      </p:sp>
      <p:pic>
        <p:nvPicPr>
          <p:cNvPr id="3" name="Image 2" descr="La Maison de Savoie et la noblesse vaudoise (XIIIe-XIVe s) Supériorité féodale et autorité princière - Bernard Andenmatten">
            <a:extLst>
              <a:ext uri="{FF2B5EF4-FFF2-40B4-BE49-F238E27FC236}">
                <a16:creationId xmlns:a16="http://schemas.microsoft.com/office/drawing/2014/main" id="{7A2DC7D0-28DC-03B5-8779-D772D7677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13" y="413238"/>
            <a:ext cx="3392764" cy="49409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EDA2DD-F3B3-D533-2EC7-3F8BD2012F83}"/>
              </a:ext>
            </a:extLst>
          </p:cNvPr>
          <p:cNvSpPr/>
          <p:nvPr/>
        </p:nvSpPr>
        <p:spPr>
          <a:xfrm>
            <a:off x="5310553" y="4146780"/>
            <a:ext cx="63616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- Vers 1235 : Amédée de Montfaucon, seigneur d’Orbe construit un premier château, qui est détruit </a:t>
            </a:r>
            <a:endParaRPr lang="fr-FR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15895A-827C-A294-A200-1970341514DC}"/>
              </a:ext>
            </a:extLst>
          </p:cNvPr>
          <p:cNvSpPr/>
          <p:nvPr/>
        </p:nvSpPr>
        <p:spPr>
          <a:xfrm>
            <a:off x="5310552" y="4956893"/>
            <a:ext cx="66232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- Vers 1260 : Pierre de Savoie fait construire un nouveau château</a:t>
            </a:r>
            <a:endParaRPr lang="fr-FR" dirty="0">
              <a:latin typeface="+mj-lt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1E1D817-5435-C0AB-BF1D-C3A332E74F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799" t="13077" r="28153" b="29067"/>
          <a:stretch>
            <a:fillRect/>
          </a:stretch>
        </p:blipFill>
        <p:spPr>
          <a:xfrm>
            <a:off x="1093879" y="292394"/>
            <a:ext cx="3861269" cy="4270813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7F7FCEAF-B78A-0430-0323-78FD5E0AFD5B}"/>
              </a:ext>
            </a:extLst>
          </p:cNvPr>
          <p:cNvSpPr/>
          <p:nvPr/>
        </p:nvSpPr>
        <p:spPr>
          <a:xfrm>
            <a:off x="2883877" y="2496835"/>
            <a:ext cx="914400" cy="642019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898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6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3286" y="134979"/>
            <a:ext cx="9098280" cy="948612"/>
          </a:xfrm>
        </p:spPr>
        <p:txBody>
          <a:bodyPr>
            <a:normAutofit/>
          </a:bodyPr>
          <a:lstStyle/>
          <a:p>
            <a:r>
              <a:rPr lang="fr-FR" dirty="0"/>
              <a:t>L’Acquisition de la </a:t>
            </a:r>
            <a:r>
              <a:rPr lang="fr-FR" dirty="0" err="1"/>
              <a:t>BResse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248682" y="3481344"/>
            <a:ext cx="4078514" cy="1281302"/>
          </a:xfrm>
        </p:spPr>
        <p:txBody>
          <a:bodyPr>
            <a:normAutofit/>
          </a:bodyPr>
          <a:lstStyle/>
          <a:p>
            <a:r>
              <a:rPr lang="fr-FR" dirty="0"/>
              <a:t>1250 : Mort de Renaud de Bâgé, qui laisse son jeune fils Guy (</a:t>
            </a:r>
            <a:r>
              <a:rPr lang="fr-FR" dirty="0">
                <a:latin typeface="Aptos" panose="020B0004020202020204" pitchFamily="34" charset="0"/>
              </a:rPr>
              <a:t>†</a:t>
            </a:r>
            <a:r>
              <a:rPr lang="fr-FR" dirty="0"/>
              <a:t>1255) sous la </a:t>
            </a:r>
            <a:r>
              <a:rPr lang="fr-FR" dirty="0" err="1"/>
              <a:t>proTection</a:t>
            </a:r>
            <a:r>
              <a:rPr lang="fr-FR" dirty="0"/>
              <a:t> des Savoie</a:t>
            </a:r>
          </a:p>
        </p:txBody>
      </p:sp>
      <p:pic>
        <p:nvPicPr>
          <p:cNvPr id="1026" name="Picture 2" descr="Résultat de recherche d'images pour &quot;Bress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79" y="866775"/>
            <a:ext cx="7265134" cy="468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248682" y="4185927"/>
            <a:ext cx="4180114" cy="1990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1273 : Mariage de Sibylle de </a:t>
            </a:r>
            <a:r>
              <a:rPr lang="fr-FR" dirty="0" err="1"/>
              <a:t>Bâgé</a:t>
            </a:r>
            <a:r>
              <a:rPr lang="fr-FR" dirty="0"/>
              <a:t> et d’Amédée V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6C9A56A-ECFD-6E00-02A0-46BEC6FB8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87" y="951941"/>
            <a:ext cx="3794104" cy="252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6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2384" y="112889"/>
            <a:ext cx="10396882" cy="1151965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epineuse</a:t>
            </a:r>
            <a:r>
              <a:rPr lang="fr-FR" dirty="0"/>
              <a:t> QUESTION DU FAUCIGNY</a:t>
            </a:r>
          </a:p>
        </p:txBody>
      </p:sp>
      <p:pic>
        <p:nvPicPr>
          <p:cNvPr id="2050" name="Picture 2" descr="Résultat de recherche d'images pour &quot;faucigny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" t="28842" r="4819" b="3743"/>
          <a:stretch/>
        </p:blipFill>
        <p:spPr bwMode="auto">
          <a:xfrm>
            <a:off x="431800" y="1107473"/>
            <a:ext cx="6197600" cy="411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7160986" y="1107473"/>
            <a:ext cx="4472214" cy="1281302"/>
          </a:xfrm>
        </p:spPr>
        <p:txBody>
          <a:bodyPr/>
          <a:lstStyle/>
          <a:p>
            <a:r>
              <a:rPr lang="fr-FR" dirty="0"/>
              <a:t>1234 : Pierre de Savoie épouse Agnès de Faucigny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7160986" y="1976457"/>
            <a:ext cx="4472214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1241 : Mariage entre Béatrice de Faucigny et </a:t>
            </a:r>
            <a:r>
              <a:rPr lang="fr-FR" dirty="0" err="1"/>
              <a:t>Guigues</a:t>
            </a:r>
            <a:r>
              <a:rPr lang="fr-FR" dirty="0"/>
              <a:t> VII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7160986" y="2807376"/>
            <a:ext cx="4472214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1263 : Pierre </a:t>
            </a:r>
            <a:r>
              <a:rPr lang="fr-FR" dirty="0" err="1"/>
              <a:t>deVient</a:t>
            </a:r>
            <a:r>
              <a:rPr lang="fr-FR" dirty="0"/>
              <a:t> comte de Savoie</a:t>
            </a: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7160986" y="3941104"/>
            <a:ext cx="4472214" cy="665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1268 : Mort de Pierre, </a:t>
            </a:r>
            <a:r>
              <a:rPr lang="fr-FR" dirty="0" err="1"/>
              <a:t>BéAtrice</a:t>
            </a:r>
            <a:r>
              <a:rPr lang="fr-FR" dirty="0"/>
              <a:t> dame de Faucigny</a:t>
            </a:r>
          </a:p>
        </p:txBody>
      </p:sp>
      <p:pic>
        <p:nvPicPr>
          <p:cNvPr id="2052" name="Picture 4" descr="Image associé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0" b="5127"/>
          <a:stretch/>
        </p:blipFill>
        <p:spPr bwMode="auto">
          <a:xfrm>
            <a:off x="431800" y="2617108"/>
            <a:ext cx="6344101" cy="333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3ADC2020-9E4F-4D64-A826-E7EC6218C259}"/>
              </a:ext>
            </a:extLst>
          </p:cNvPr>
          <p:cNvSpPr txBox="1">
            <a:spLocks/>
          </p:cNvSpPr>
          <p:nvPr/>
        </p:nvSpPr>
        <p:spPr>
          <a:xfrm>
            <a:off x="7160986" y="4795656"/>
            <a:ext cx="4472214" cy="665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1282 : Mort de Jean, </a:t>
            </a:r>
            <a:r>
              <a:rPr lang="fr-FR" dirty="0" err="1"/>
              <a:t>BéAtrice</a:t>
            </a:r>
            <a:r>
              <a:rPr lang="fr-FR" dirty="0"/>
              <a:t> Fonde la Chartreuse de Meylan</a:t>
            </a:r>
          </a:p>
        </p:txBody>
      </p:sp>
    </p:spTree>
    <p:extLst>
      <p:ext uri="{BB962C8B-B14F-4D97-AF65-F5344CB8AC3E}">
        <p14:creationId xmlns:p14="http://schemas.microsoft.com/office/powerpoint/2010/main" val="80088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8952" y="142475"/>
            <a:ext cx="7053943" cy="926553"/>
          </a:xfrm>
        </p:spPr>
        <p:txBody>
          <a:bodyPr>
            <a:normAutofit fontScale="90000"/>
          </a:bodyPr>
          <a:lstStyle/>
          <a:p>
            <a:r>
              <a:rPr lang="fr-FR" dirty="0"/>
              <a:t>Le </a:t>
            </a:r>
            <a:r>
              <a:rPr lang="fr-FR" dirty="0" err="1"/>
              <a:t>TRAITé</a:t>
            </a:r>
            <a:r>
              <a:rPr lang="fr-FR" dirty="0"/>
              <a:t> de PARIS (1355)</a:t>
            </a:r>
          </a:p>
        </p:txBody>
      </p:sp>
      <p:pic>
        <p:nvPicPr>
          <p:cNvPr id="3074" name="Picture 2" descr="Résultat de recherche d'images pour &quot;Traité de Paris 1355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895" y="91439"/>
            <a:ext cx="4582278" cy="604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78952" y="3986865"/>
            <a:ext cx="6132006" cy="1281302"/>
          </a:xfrm>
        </p:spPr>
        <p:txBody>
          <a:bodyPr/>
          <a:lstStyle/>
          <a:p>
            <a:r>
              <a:rPr lang="fr-FR" dirty="0"/>
              <a:t>1349 : </a:t>
            </a:r>
            <a:r>
              <a:rPr lang="fr-FR" dirty="0" err="1"/>
              <a:t>TRANsport</a:t>
            </a:r>
            <a:r>
              <a:rPr lang="fr-FR" dirty="0"/>
              <a:t> du Dauphiné a la France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78952" y="4627516"/>
            <a:ext cx="6929581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1355 : PAIX ENTRE Amédée VI de Savoie et le roi JEAN II Le Bon</a:t>
            </a:r>
          </a:p>
        </p:txBody>
      </p:sp>
      <p:pic>
        <p:nvPicPr>
          <p:cNvPr id="3" name="Image 2" descr="Savoy">
            <a:extLst>
              <a:ext uri="{FF2B5EF4-FFF2-40B4-BE49-F238E27FC236}">
                <a16:creationId xmlns:a16="http://schemas.microsoft.com/office/drawing/2014/main" id="{9A65E310-9181-84AD-5800-1D225E09F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983" y="1120064"/>
            <a:ext cx="3305175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61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9675" y="280852"/>
            <a:ext cx="10396882" cy="1151965"/>
          </a:xfrm>
        </p:spPr>
        <p:txBody>
          <a:bodyPr/>
          <a:lstStyle/>
          <a:p>
            <a:r>
              <a:rPr lang="fr-FR" dirty="0"/>
              <a:t>Le Comté de Genève (1401)</a:t>
            </a:r>
          </a:p>
        </p:txBody>
      </p:sp>
      <p:pic>
        <p:nvPicPr>
          <p:cNvPr id="4098" name="Picture 2" descr="comte-de-savoie-135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28" y="1299362"/>
            <a:ext cx="4260391" cy="4063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5375684" y="1299362"/>
            <a:ext cx="4472214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1401 : Odon de Villard vend le comté de Genève Au comte Amédée VIII, avec une acquisition définitive en 1355</a:t>
            </a:r>
          </a:p>
        </p:txBody>
      </p:sp>
      <p:pic>
        <p:nvPicPr>
          <p:cNvPr id="4100" name="Picture 4" descr="Résultat de recherche d'images pour &quot;Château Annecy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801" y="2584782"/>
            <a:ext cx="4462160" cy="29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06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E7AC3-32FA-7299-C8FC-7507D1B23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3E6FE1-4456-D86F-BE1B-4FCD38163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762" y="59300"/>
            <a:ext cx="10515600" cy="1325563"/>
          </a:xfrm>
        </p:spPr>
        <p:txBody>
          <a:bodyPr/>
          <a:lstStyle/>
          <a:p>
            <a:r>
              <a:rPr lang="fr-FR" dirty="0"/>
              <a:t> La naissance du Piémont savoyard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33657F7-F633-0446-32CA-E8DC65C6E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296" y="1234071"/>
            <a:ext cx="7093642" cy="932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cap="none" dirty="0"/>
              <a:t>1362 : mise au pas des Achaïe et hégémonie comtale sur le </a:t>
            </a:r>
            <a:r>
              <a:rPr lang="fr-FR" sz="2400" cap="none" dirty="0" err="1"/>
              <a:t>Canavais</a:t>
            </a:r>
            <a:r>
              <a:rPr lang="fr-FR" sz="2400" cap="none" dirty="0"/>
              <a:t> et le </a:t>
            </a:r>
            <a:r>
              <a:rPr lang="fr-FR" sz="2400" cap="none" dirty="0" err="1"/>
              <a:t>Vercellais</a:t>
            </a:r>
            <a:r>
              <a:rPr lang="fr-FR" sz="2400" cap="none" dirty="0"/>
              <a:t> (Santhià, San Germano)</a:t>
            </a:r>
          </a:p>
        </p:txBody>
      </p:sp>
      <p:pic>
        <p:nvPicPr>
          <p:cNvPr id="3" name="Image 2" descr="Vercelli sabauda">
            <a:extLst>
              <a:ext uri="{FF2B5EF4-FFF2-40B4-BE49-F238E27FC236}">
                <a16:creationId xmlns:a16="http://schemas.microsoft.com/office/drawing/2014/main" id="{B35FE977-4314-7370-0851-901F15965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53" y="1130752"/>
            <a:ext cx="4393762" cy="50593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154C85C-AD08-676E-1B4A-5F3805D060E2}"/>
              </a:ext>
            </a:extLst>
          </p:cNvPr>
          <p:cNvSpPr txBox="1"/>
          <p:nvPr/>
        </p:nvSpPr>
        <p:spPr>
          <a:xfrm>
            <a:off x="337752" y="6490923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chemeClr val="tx1"/>
                </a:solidFill>
                <a:effectLst/>
                <a:latin typeface="+mn-lt"/>
              </a:rPr>
              <a:t> </a:t>
            </a:r>
            <a:r>
              <a:rPr lang="fr-FR" sz="1400" b="0" i="0" dirty="0" err="1">
                <a:solidFill>
                  <a:schemeClr val="tx1"/>
                </a:solidFill>
                <a:effectLst/>
                <a:latin typeface="+mn-lt"/>
              </a:rPr>
              <a:t>R.Ordano</a:t>
            </a:r>
            <a:r>
              <a:rPr lang="fr-FR" sz="14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fr-FR" sz="1400" b="0" i="1" dirty="0" err="1">
                <a:solidFill>
                  <a:schemeClr val="tx1"/>
                </a:solidFill>
                <a:effectLst/>
                <a:latin typeface="+mn-lt"/>
              </a:rPr>
              <a:t>Sommario</a:t>
            </a:r>
            <a:r>
              <a:rPr lang="fr-FR" sz="1400" b="0" i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fr-FR" sz="1400" b="0" i="1" dirty="0" err="1">
                <a:solidFill>
                  <a:schemeClr val="tx1"/>
                </a:solidFill>
                <a:effectLst/>
                <a:latin typeface="+mn-lt"/>
              </a:rPr>
              <a:t>della</a:t>
            </a:r>
            <a:r>
              <a:rPr lang="fr-FR" sz="1400" b="0" i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fr-FR" sz="1400" b="0" i="1" dirty="0" err="1">
                <a:solidFill>
                  <a:schemeClr val="tx1"/>
                </a:solidFill>
                <a:effectLst/>
                <a:latin typeface="+mn-lt"/>
              </a:rPr>
              <a:t>storia</a:t>
            </a:r>
            <a:r>
              <a:rPr lang="fr-FR" sz="1400" b="0" i="1" dirty="0">
                <a:solidFill>
                  <a:schemeClr val="tx1"/>
                </a:solidFill>
                <a:effectLst/>
                <a:latin typeface="+mn-lt"/>
              </a:rPr>
              <a:t> di Vercelli</a:t>
            </a:r>
            <a:r>
              <a:rPr lang="fr-FR" sz="1400" b="0" i="0" dirty="0">
                <a:solidFill>
                  <a:schemeClr val="tx1"/>
                </a:solidFill>
                <a:effectLst/>
                <a:latin typeface="+mn-lt"/>
              </a:rPr>
              <a:t>, Vercelli, 1955</a:t>
            </a:r>
            <a:endParaRPr lang="fr-FR" sz="1400" dirty="0"/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35A40CC6-5C0E-3442-BB39-0C1AD03161CC}"/>
              </a:ext>
            </a:extLst>
          </p:cNvPr>
          <p:cNvSpPr/>
          <p:nvPr/>
        </p:nvSpPr>
        <p:spPr>
          <a:xfrm rot="2429899">
            <a:off x="575081" y="2606539"/>
            <a:ext cx="1978902" cy="43660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76839E7-ED09-3A14-15B3-DDAD10FFF3D2}"/>
              </a:ext>
            </a:extLst>
          </p:cNvPr>
          <p:cNvSpPr/>
          <p:nvPr/>
        </p:nvSpPr>
        <p:spPr>
          <a:xfrm rot="19341725">
            <a:off x="1898890" y="3308639"/>
            <a:ext cx="1209402" cy="819986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C2B2651-0A59-68FE-7B61-C277A287B43F}"/>
              </a:ext>
            </a:extLst>
          </p:cNvPr>
          <p:cNvSpPr/>
          <p:nvPr/>
        </p:nvSpPr>
        <p:spPr>
          <a:xfrm rot="19341725">
            <a:off x="1602837" y="4092610"/>
            <a:ext cx="1209402" cy="63992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3C9AA787-6E1F-22A1-96C2-F73871F9ED40}"/>
              </a:ext>
            </a:extLst>
          </p:cNvPr>
          <p:cNvSpPr/>
          <p:nvPr/>
        </p:nvSpPr>
        <p:spPr>
          <a:xfrm rot="19341725">
            <a:off x="2979882" y="3302347"/>
            <a:ext cx="1019413" cy="668693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5FF36190-049D-EE6C-912A-3A4D79BE46D8}"/>
              </a:ext>
            </a:extLst>
          </p:cNvPr>
          <p:cNvSpPr/>
          <p:nvPr/>
        </p:nvSpPr>
        <p:spPr>
          <a:xfrm rot="7885583">
            <a:off x="3536312" y="2566885"/>
            <a:ext cx="1297292" cy="4366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A86B6104-C3A5-C334-E7BF-AAFF5EB40F42}"/>
              </a:ext>
            </a:extLst>
          </p:cNvPr>
          <p:cNvSpPr/>
          <p:nvPr/>
        </p:nvSpPr>
        <p:spPr>
          <a:xfrm rot="2429899">
            <a:off x="1383390" y="1764646"/>
            <a:ext cx="1978902" cy="43660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FB50751A-891B-A7D1-4C3D-409A07293599}"/>
              </a:ext>
            </a:extLst>
          </p:cNvPr>
          <p:cNvSpPr/>
          <p:nvPr/>
        </p:nvSpPr>
        <p:spPr>
          <a:xfrm rot="19672739">
            <a:off x="501926" y="5321484"/>
            <a:ext cx="2028530" cy="43660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contenu 4">
            <a:extLst>
              <a:ext uri="{FF2B5EF4-FFF2-40B4-BE49-F238E27FC236}">
                <a16:creationId xmlns:a16="http://schemas.microsoft.com/office/drawing/2014/main" id="{8CCAADB4-86BA-E36D-CC31-5580A5098848}"/>
              </a:ext>
            </a:extLst>
          </p:cNvPr>
          <p:cNvSpPr txBox="1">
            <a:spLocks/>
          </p:cNvSpPr>
          <p:nvPr/>
        </p:nvSpPr>
        <p:spPr>
          <a:xfrm>
            <a:off x="4653387" y="2325030"/>
            <a:ext cx="6582034" cy="9329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1363 : soumission du marquis Frédéric II de Saluces et hommage humiliant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id="{9F2DB64F-6635-07A9-BE0B-8FC3B7DAC5ED}"/>
              </a:ext>
            </a:extLst>
          </p:cNvPr>
          <p:cNvSpPr txBox="1">
            <a:spLocks/>
          </p:cNvSpPr>
          <p:nvPr/>
        </p:nvSpPr>
        <p:spPr>
          <a:xfrm>
            <a:off x="4627922" y="3321292"/>
            <a:ext cx="5890055" cy="505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1372-75 : ligue anti-Visconti</a:t>
            </a:r>
          </a:p>
        </p:txBody>
      </p:sp>
      <p:sp>
        <p:nvSpPr>
          <p:cNvPr id="18" name="Espace réservé du contenu 4">
            <a:extLst>
              <a:ext uri="{FF2B5EF4-FFF2-40B4-BE49-F238E27FC236}">
                <a16:creationId xmlns:a16="http://schemas.microsoft.com/office/drawing/2014/main" id="{DA7139B8-2CF8-C580-EA08-C0B2918F7323}"/>
              </a:ext>
            </a:extLst>
          </p:cNvPr>
          <p:cNvSpPr txBox="1">
            <a:spLocks/>
          </p:cNvSpPr>
          <p:nvPr/>
        </p:nvSpPr>
        <p:spPr>
          <a:xfrm>
            <a:off x="4653387" y="3997783"/>
            <a:ext cx="6960842" cy="5053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1382-85 : entrée des Savoie à Cuneo et en haute </a:t>
            </a:r>
            <a:r>
              <a:rPr lang="fr-FR" sz="2400" dirty="0" err="1"/>
              <a:t>Stura</a:t>
            </a:r>
            <a:endParaRPr lang="fr-FR" sz="2400" dirty="0"/>
          </a:p>
        </p:txBody>
      </p:sp>
      <p:sp>
        <p:nvSpPr>
          <p:cNvPr id="23" name="Espace réservé du contenu 4">
            <a:extLst>
              <a:ext uri="{FF2B5EF4-FFF2-40B4-BE49-F238E27FC236}">
                <a16:creationId xmlns:a16="http://schemas.microsoft.com/office/drawing/2014/main" id="{1A5C43FC-705A-E1C3-C270-D40196634A0B}"/>
              </a:ext>
            </a:extLst>
          </p:cNvPr>
          <p:cNvSpPr txBox="1">
            <a:spLocks/>
          </p:cNvSpPr>
          <p:nvPr/>
        </p:nvSpPr>
        <p:spPr>
          <a:xfrm>
            <a:off x="4678034" y="5170444"/>
            <a:ext cx="6812694" cy="738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1427, acquisition de Verceil puis de Chivasso en 1435 </a:t>
            </a:r>
          </a:p>
        </p:txBody>
      </p:sp>
      <p:sp>
        <p:nvSpPr>
          <p:cNvPr id="26" name="Espace réservé du contenu 4">
            <a:extLst>
              <a:ext uri="{FF2B5EF4-FFF2-40B4-BE49-F238E27FC236}">
                <a16:creationId xmlns:a16="http://schemas.microsoft.com/office/drawing/2014/main" id="{50FCDBE5-AB7E-1AC1-6008-D3A5093FD154}"/>
              </a:ext>
            </a:extLst>
          </p:cNvPr>
          <p:cNvSpPr txBox="1">
            <a:spLocks/>
          </p:cNvSpPr>
          <p:nvPr/>
        </p:nvSpPr>
        <p:spPr>
          <a:xfrm>
            <a:off x="4678034" y="4582894"/>
            <a:ext cx="5890055" cy="505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1418 : fin des Achaïe</a:t>
            </a:r>
          </a:p>
        </p:txBody>
      </p:sp>
    </p:spTree>
    <p:extLst>
      <p:ext uri="{BB962C8B-B14F-4D97-AF65-F5344CB8AC3E}">
        <p14:creationId xmlns:p14="http://schemas.microsoft.com/office/powerpoint/2010/main" val="10049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9" grpId="0" animBg="1"/>
      <p:bldP spid="20" grpId="0" animBg="1"/>
      <p:bldP spid="22" grpId="0" animBg="1"/>
      <p:bldP spid="24" grpId="0" animBg="1"/>
      <p:bldP spid="17" grpId="0" animBg="1"/>
      <p:bldP spid="8" grpId="0" animBg="1"/>
      <p:bldP spid="10" grpId="0" animBg="1"/>
      <p:bldP spid="11" grpId="0"/>
      <p:bldP spid="15" grpId="0"/>
      <p:bldP spid="18" grpId="0"/>
      <p:bldP spid="23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587B428-2AC9-A49A-E53B-AA8B36D3A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9487"/>
            <a:ext cx="11353800" cy="1036490"/>
          </a:xfrm>
        </p:spPr>
        <p:txBody>
          <a:bodyPr>
            <a:normAutofit fontScale="90000"/>
          </a:bodyPr>
          <a:lstStyle/>
          <a:p>
            <a:r>
              <a:rPr lang="fr-FR" dirty="0"/>
              <a:t> Un pouvoir savoyard d’un nouveau type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0420DF2F-1D90-364E-49D6-992196FB6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39" y="1446149"/>
            <a:ext cx="6210961" cy="883813"/>
          </a:xfrm>
        </p:spPr>
        <p:txBody>
          <a:bodyPr>
            <a:noAutofit/>
          </a:bodyPr>
          <a:lstStyle/>
          <a:p>
            <a:r>
              <a:rPr lang="fr-FR" sz="2400" cap="none" dirty="0"/>
              <a:t>En 1418, mort du dernier Achaïe, mais maintien d’une principauté particulière sous la forme d’un apanage, avec un conseil spécifique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36BEAAD-0ACE-6C5E-1D21-733FF5727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317" y="940777"/>
            <a:ext cx="4294726" cy="5451230"/>
          </a:xfrm>
          <a:prstGeom prst="rect">
            <a:avLst/>
          </a:prstGeom>
        </p:spPr>
      </p:pic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B01AD316-0452-17F4-A3AC-09F4DAC381EA}"/>
              </a:ext>
            </a:extLst>
          </p:cNvPr>
          <p:cNvSpPr txBox="1">
            <a:spLocks/>
          </p:cNvSpPr>
          <p:nvPr/>
        </p:nvSpPr>
        <p:spPr>
          <a:xfrm>
            <a:off x="189839" y="3429000"/>
            <a:ext cx="6210961" cy="883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cap="none" dirty="0"/>
              <a:t>Développement d’un pouvoir en milieu communal, avec des institutions particulières (capitaines vs châtelains), mais aussi une société politique vivante (</a:t>
            </a:r>
            <a:r>
              <a:rPr lang="fr-FR" sz="2400" cap="none" dirty="0" err="1"/>
              <a:t>Etats</a:t>
            </a:r>
            <a:r>
              <a:rPr lang="fr-FR" sz="2400" cap="none" dirty="0"/>
              <a:t> du Piémont)</a:t>
            </a:r>
          </a:p>
        </p:txBody>
      </p:sp>
    </p:spTree>
    <p:extLst>
      <p:ext uri="{BB962C8B-B14F-4D97-AF65-F5344CB8AC3E}">
        <p14:creationId xmlns:p14="http://schemas.microsoft.com/office/powerpoint/2010/main" val="55617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CCB850-6D82-F52A-CB70-C691543E9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87" y="-37676"/>
            <a:ext cx="7182143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La bipolarité savoyarde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348037-7694-1A9B-FB4F-C641F01470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408" y="844347"/>
            <a:ext cx="5199846" cy="5653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21B78C54-E53F-757D-F0CE-378AD6CE2085}"/>
              </a:ext>
            </a:extLst>
          </p:cNvPr>
          <p:cNvCxnSpPr/>
          <p:nvPr/>
        </p:nvCxnSpPr>
        <p:spPr>
          <a:xfrm flipH="1">
            <a:off x="9123815" y="2616137"/>
            <a:ext cx="1543665" cy="187752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A54A5147-1C2F-0DB4-A311-BCB214856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39" y="1287887"/>
            <a:ext cx="6210961" cy="2152039"/>
          </a:xfrm>
        </p:spPr>
        <p:txBody>
          <a:bodyPr>
            <a:noAutofit/>
          </a:bodyPr>
          <a:lstStyle/>
          <a:p>
            <a:r>
              <a:rPr lang="fr-FR" sz="2400" cap="none" dirty="0"/>
              <a:t>Souvent vue comme une source de faiblesse ou le fruit d’une difficulté à assimiler des héritages divergents (G. </a:t>
            </a:r>
            <a:r>
              <a:rPr lang="fr-FR" sz="2400" cap="none" dirty="0" err="1"/>
              <a:t>Chittolini</a:t>
            </a:r>
            <a:r>
              <a:rPr lang="fr-FR" sz="2400" cap="none" dirty="0"/>
              <a:t>, « un </a:t>
            </a:r>
            <a:r>
              <a:rPr lang="fr-FR" sz="2400" cap="none" dirty="0" err="1"/>
              <a:t>coordinamento</a:t>
            </a:r>
            <a:r>
              <a:rPr lang="fr-FR" sz="2400" cap="none" dirty="0"/>
              <a:t> di </a:t>
            </a:r>
            <a:r>
              <a:rPr lang="fr-FR" sz="2400" cap="none" dirty="0" err="1"/>
              <a:t>particolarismi</a:t>
            </a:r>
            <a:r>
              <a:rPr lang="fr-FR" sz="2400" cap="none" dirty="0"/>
              <a:t> »).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D746DE79-C176-C9E6-DF14-6347C556A1CC}"/>
              </a:ext>
            </a:extLst>
          </p:cNvPr>
          <p:cNvSpPr txBox="1">
            <a:spLocks/>
          </p:cNvSpPr>
          <p:nvPr/>
        </p:nvSpPr>
        <p:spPr>
          <a:xfrm>
            <a:off x="1795901" y="5302555"/>
            <a:ext cx="4949312" cy="711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EC46C7-941D-E96E-5127-AB4885C3D8C3}"/>
              </a:ext>
            </a:extLst>
          </p:cNvPr>
          <p:cNvSpPr txBox="1">
            <a:spLocks/>
          </p:cNvSpPr>
          <p:nvPr/>
        </p:nvSpPr>
        <p:spPr>
          <a:xfrm>
            <a:off x="251385" y="3477903"/>
            <a:ext cx="6210961" cy="2152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cap="none" dirty="0"/>
              <a:t>Capacité d’adaptation de l’appareil d’</a:t>
            </a:r>
            <a:r>
              <a:rPr lang="fr-FR" sz="2400" cap="none" dirty="0" err="1"/>
              <a:t>Etat</a:t>
            </a:r>
            <a:r>
              <a:rPr lang="fr-FR" sz="2400" cap="none" dirty="0"/>
              <a:t> aux sociétés qu’il parvient à contrôler.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D200A9A-3E3E-617A-0E09-952FE7A0BD5F}"/>
              </a:ext>
            </a:extLst>
          </p:cNvPr>
          <p:cNvSpPr txBox="1">
            <a:spLocks/>
          </p:cNvSpPr>
          <p:nvPr/>
        </p:nvSpPr>
        <p:spPr>
          <a:xfrm>
            <a:off x="7454028" y="1544515"/>
            <a:ext cx="3102513" cy="2152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cap="none" dirty="0"/>
              <a:t>Conseil transmontain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8AA7FB9-F2DE-7CF2-C506-2F2575708157}"/>
              </a:ext>
            </a:extLst>
          </p:cNvPr>
          <p:cNvSpPr txBox="1">
            <a:spLocks/>
          </p:cNvSpPr>
          <p:nvPr/>
        </p:nvSpPr>
        <p:spPr>
          <a:xfrm>
            <a:off x="9169620" y="3668644"/>
            <a:ext cx="3102513" cy="2152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cap="none" dirty="0"/>
              <a:t>Conseil cismontain</a:t>
            </a:r>
          </a:p>
        </p:txBody>
      </p:sp>
    </p:spTree>
    <p:extLst>
      <p:ext uri="{BB962C8B-B14F-4D97-AF65-F5344CB8AC3E}">
        <p14:creationId xmlns:p14="http://schemas.microsoft.com/office/powerpoint/2010/main" val="98604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3" grpId="0"/>
      <p:bldP spid="9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1893" y="369364"/>
            <a:ext cx="10746945" cy="1151965"/>
          </a:xfrm>
        </p:spPr>
        <p:txBody>
          <a:bodyPr>
            <a:normAutofit fontScale="90000"/>
          </a:bodyPr>
          <a:lstStyle/>
          <a:p>
            <a:r>
              <a:rPr lang="fr-FR" dirty="0"/>
              <a:t>L’acquisition de la Provence orientale (1388)</a:t>
            </a:r>
          </a:p>
        </p:txBody>
      </p:sp>
      <p:pic>
        <p:nvPicPr>
          <p:cNvPr id="5122" name="Picture 2" descr="Résultat de recherche d'images pour &quot;Europe angevine&quot;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72" y="1724120"/>
            <a:ext cx="4731513" cy="383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Jeanne Ire de Naples (1328-1382), dite la reine Jeanne, miniature de Robinet Testard tirée d'un manuscrit du De mulieribus claris de Boccace, vers 1488-1496, BNF, Fr.599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162" y="1634664"/>
            <a:ext cx="3956515" cy="394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9284677" y="2619437"/>
            <a:ext cx="2588197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Jeanne (1343-1382)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477289" y="3358849"/>
            <a:ext cx="2289235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Charles de Duras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188054" y="1912165"/>
            <a:ext cx="2289235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Louis d’Anjou</a:t>
            </a:r>
          </a:p>
        </p:txBody>
      </p:sp>
    </p:spTree>
    <p:extLst>
      <p:ext uri="{BB962C8B-B14F-4D97-AF65-F5344CB8AC3E}">
        <p14:creationId xmlns:p14="http://schemas.microsoft.com/office/powerpoint/2010/main" val="394491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4084" y="320041"/>
            <a:ext cx="10396882" cy="1151965"/>
          </a:xfrm>
        </p:spPr>
        <p:txBody>
          <a:bodyPr/>
          <a:lstStyle/>
          <a:p>
            <a:r>
              <a:rPr lang="fr-FR" dirty="0"/>
              <a:t>1388 : Amédée VII a Nice</a:t>
            </a:r>
          </a:p>
        </p:txBody>
      </p:sp>
      <p:pic>
        <p:nvPicPr>
          <p:cNvPr id="6148" name="Picture 4" descr="http://p5.storage.canalblog.com/58/47/572678/44537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380" y="1472006"/>
            <a:ext cx="4198004" cy="437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ésultat de recherche d'images pour &quot;dédition nic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435" y="1472006"/>
            <a:ext cx="33147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9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6978" y="437606"/>
            <a:ext cx="6916782" cy="1151965"/>
          </a:xfrm>
        </p:spPr>
        <p:txBody>
          <a:bodyPr>
            <a:normAutofit fontScale="90000"/>
          </a:bodyPr>
          <a:lstStyle/>
          <a:p>
            <a:r>
              <a:rPr lang="fr-FR" dirty="0"/>
              <a:t>Nice, port méditerranéen de la Savoie</a:t>
            </a:r>
          </a:p>
        </p:txBody>
      </p:sp>
      <p:pic>
        <p:nvPicPr>
          <p:cNvPr id="4" name="Picture 2" descr="Résultat de recherche d'images pour &quot;dédition Nice&quot;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53" y="1742599"/>
            <a:ext cx="5467437" cy="292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ésultat de recherche d'images pour &quot;Etats de Savoi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55" y="592761"/>
            <a:ext cx="3906949" cy="569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Résultat de recherche d'images pour &quot;port de Villefranche&quot;">
            <a:extLst>
              <a:ext uri="{FF2B5EF4-FFF2-40B4-BE49-F238E27FC236}">
                <a16:creationId xmlns:a16="http://schemas.microsoft.com/office/drawing/2014/main" id="{78028BBB-27EE-4BE1-83A4-D296D3DB9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2" y="4197853"/>
            <a:ext cx="7629925" cy="208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26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C63889-4436-415B-B482-D010A6301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 titre de roi de Chypre et de Jérusalem</a:t>
            </a:r>
          </a:p>
        </p:txBody>
      </p:sp>
      <p:pic>
        <p:nvPicPr>
          <p:cNvPr id="6148" name="Picture 4" descr="Résultat de recherche d'images">
            <a:extLst>
              <a:ext uri="{FF2B5EF4-FFF2-40B4-BE49-F238E27FC236}">
                <a16:creationId xmlns:a16="http://schemas.microsoft.com/office/drawing/2014/main" id="{C14997B6-EF5F-4862-97E3-22EE5241D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41" y="2121859"/>
            <a:ext cx="2798579" cy="343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F2E83B3-35E1-4116-A2F2-622110B693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48135" y="1968709"/>
            <a:ext cx="4472214" cy="1281302"/>
          </a:xfrm>
        </p:spPr>
        <p:txBody>
          <a:bodyPr/>
          <a:lstStyle/>
          <a:p>
            <a:r>
              <a:rPr lang="fr-FR" dirty="0"/>
              <a:t>1434 : Louis de Savoie épouse Anne de Lusignan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357DD18-F75F-4764-8C95-15ED40142E2B}"/>
              </a:ext>
            </a:extLst>
          </p:cNvPr>
          <p:cNvSpPr txBox="1">
            <a:spLocks/>
          </p:cNvSpPr>
          <p:nvPr/>
        </p:nvSpPr>
        <p:spPr>
          <a:xfrm>
            <a:off x="3648135" y="4173081"/>
            <a:ext cx="4472214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1485 : Charlotte de Lusignan concède a la maison de Savoie ses droits sur les royaumes de chypre et de </a:t>
            </a:r>
            <a:r>
              <a:rPr lang="fr-FR" dirty="0" err="1"/>
              <a:t>jérusalem</a:t>
            </a:r>
            <a:endParaRPr lang="fr-FR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E42CF8EF-F3F0-48D0-B9C8-F0656C9C3321}"/>
              </a:ext>
            </a:extLst>
          </p:cNvPr>
          <p:cNvSpPr txBox="1">
            <a:spLocks/>
          </p:cNvSpPr>
          <p:nvPr/>
        </p:nvSpPr>
        <p:spPr>
          <a:xfrm>
            <a:off x="3648135" y="2967339"/>
            <a:ext cx="4472214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1460 : Chypre est envahie par les Turcs</a:t>
            </a:r>
          </a:p>
        </p:txBody>
      </p:sp>
      <p:pic>
        <p:nvPicPr>
          <p:cNvPr id="6150" name="Picture 6" descr="Résultat de recherche d'images pour &quot;Chypre&quot;">
            <a:extLst>
              <a:ext uri="{FF2B5EF4-FFF2-40B4-BE49-F238E27FC236}">
                <a16:creationId xmlns:a16="http://schemas.microsoft.com/office/drawing/2014/main" id="{93CBC74A-51B7-4B80-AFD4-D529C2012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95" y="2283233"/>
            <a:ext cx="3326664" cy="220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04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D2ACC7-9ABE-B33B-326F-7647A6E7B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1450"/>
            <a:ext cx="10396882" cy="1151965"/>
          </a:xfrm>
        </p:spPr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E6AC7B-0DE2-9875-66F2-71EAB11046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9616" y="1483415"/>
            <a:ext cx="6242537" cy="943574"/>
          </a:xfrm>
        </p:spPr>
        <p:txBody>
          <a:bodyPr>
            <a:normAutofit/>
          </a:bodyPr>
          <a:lstStyle/>
          <a:p>
            <a:r>
              <a:rPr lang="fr-FR" dirty="0"/>
              <a:t>La croissance occidentale a créé un monde du struggle for live, où il faut grossir pour survivre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04DB62A-FCA5-0C7E-1BA5-55B014F49498}"/>
              </a:ext>
            </a:extLst>
          </p:cNvPr>
          <p:cNvSpPr txBox="1">
            <a:spLocks/>
          </p:cNvSpPr>
          <p:nvPr/>
        </p:nvSpPr>
        <p:spPr>
          <a:xfrm>
            <a:off x="478756" y="2739827"/>
            <a:ext cx="5860498" cy="943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 La fin du Moyen Age, La Savoie est la seule dynastie du royaume de Bourgogne à avoir survécu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6B3FD400-9B93-CA4C-AE4C-B9CBBE219E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2" t="5230" r="3178" b="2975"/>
          <a:stretch/>
        </p:blipFill>
        <p:spPr>
          <a:xfrm>
            <a:off x="7180246" y="66392"/>
            <a:ext cx="4532998" cy="6290445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708F9C3-2F75-2618-CF6A-CB3B61D58F33}"/>
              </a:ext>
            </a:extLst>
          </p:cNvPr>
          <p:cNvSpPr txBox="1">
            <a:spLocks/>
          </p:cNvSpPr>
          <p:nvPr/>
        </p:nvSpPr>
        <p:spPr>
          <a:xfrm>
            <a:off x="478756" y="3996239"/>
            <a:ext cx="5860498" cy="943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Mais avec ses 50 000 km2, Les </a:t>
            </a:r>
            <a:r>
              <a:rPr lang="fr-FR" dirty="0" err="1"/>
              <a:t>Etats</a:t>
            </a:r>
            <a:r>
              <a:rPr lang="fr-FR" dirty="0"/>
              <a:t> de Savoie constituent un nain, qui plus est un nain composite</a:t>
            </a:r>
          </a:p>
        </p:txBody>
      </p:sp>
    </p:spTree>
    <p:extLst>
      <p:ext uri="{BB962C8B-B14F-4D97-AF65-F5344CB8AC3E}">
        <p14:creationId xmlns:p14="http://schemas.microsoft.com/office/powerpoint/2010/main" val="29285895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and événement">
  <a:themeElements>
    <a:clrScheme name="Grand événem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Grand événem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and événem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Grand événement</Template>
  <TotalTime>1467</TotalTime>
  <Words>701</Words>
  <Application>Microsoft Office PowerPoint</Application>
  <PresentationFormat>Grand écran</PresentationFormat>
  <Paragraphs>81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Aptos</vt:lpstr>
      <vt:lpstr>Arial</vt:lpstr>
      <vt:lpstr>Book Antiqua</vt:lpstr>
      <vt:lpstr>Impact</vt:lpstr>
      <vt:lpstr>Grand événement</vt:lpstr>
      <vt:lpstr>L’expansion des Etats de Savoie</vt:lpstr>
      <vt:lpstr>Présentation PowerPoint</vt:lpstr>
      <vt:lpstr>Présentation PowerPoint</vt:lpstr>
      <vt:lpstr>Présentation PowerPoint</vt:lpstr>
      <vt:lpstr>La situation à la mort d’Adélaïde (1091)</vt:lpstr>
      <vt:lpstr>Présentation PowerPoint</vt:lpstr>
      <vt:lpstr>La Conquête du pays de Vaud</vt:lpstr>
      <vt:lpstr>Présentation PowerPoint</vt:lpstr>
      <vt:lpstr>Les Princes lorgNent sur le Pays de Vaud</vt:lpstr>
      <vt:lpstr>Présentation PowerPoint</vt:lpstr>
      <vt:lpstr>L’Acquisition de la BResse</vt:lpstr>
      <vt:lpstr>L’epineuse QUESTION DU FAUCIGNY</vt:lpstr>
      <vt:lpstr>Le TRAITé de PARIS (1355)</vt:lpstr>
      <vt:lpstr>Le Comté de Genève (1401)</vt:lpstr>
      <vt:lpstr> La naissance du Piémont savoyard</vt:lpstr>
      <vt:lpstr> Un pouvoir savoyard d’un nouveau type</vt:lpstr>
      <vt:lpstr>La bipolarité savoyarde</vt:lpstr>
      <vt:lpstr>L’acquisition de la Provence orientale (1388)</vt:lpstr>
      <vt:lpstr>1388 : Amédée VII a Nice</vt:lpstr>
      <vt:lpstr>Nice, port méditerranéen de la Savoie</vt:lpstr>
      <vt:lpstr>Le titre de roi de Chypre et de Jérusalem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NAISSANCE DE LA SAVOIE</dc:title>
  <dc:creator>PCNEX</dc:creator>
  <cp:lastModifiedBy>Laurent Ripart</cp:lastModifiedBy>
  <cp:revision>71</cp:revision>
  <dcterms:created xsi:type="dcterms:W3CDTF">2017-03-13T13:34:18Z</dcterms:created>
  <dcterms:modified xsi:type="dcterms:W3CDTF">2026-09-19T13:26:20Z</dcterms:modified>
</cp:coreProperties>
</file>