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3" r:id="rId2"/>
    <p:sldId id="259" r:id="rId3"/>
    <p:sldId id="297" r:id="rId4"/>
    <p:sldId id="298" r:id="rId5"/>
    <p:sldId id="260" r:id="rId6"/>
    <p:sldId id="304" r:id="rId7"/>
    <p:sldId id="261" r:id="rId8"/>
    <p:sldId id="262" r:id="rId9"/>
    <p:sldId id="263" r:id="rId10"/>
    <p:sldId id="299" r:id="rId11"/>
    <p:sldId id="264" r:id="rId12"/>
    <p:sldId id="265" r:id="rId13"/>
    <p:sldId id="266" r:id="rId14"/>
    <p:sldId id="267" r:id="rId15"/>
    <p:sldId id="300" r:id="rId16"/>
    <p:sldId id="294" r:id="rId17"/>
    <p:sldId id="295" r:id="rId18"/>
    <p:sldId id="268" r:id="rId19"/>
    <p:sldId id="270" r:id="rId20"/>
    <p:sldId id="271" r:id="rId21"/>
    <p:sldId id="305" r:id="rId22"/>
    <p:sldId id="273" r:id="rId23"/>
    <p:sldId id="306" r:id="rId24"/>
    <p:sldId id="274" r:id="rId25"/>
    <p:sldId id="307" r:id="rId26"/>
    <p:sldId id="296"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22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1772A2-C876-9978-3B3C-DFBA4A358D5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5B9A929-6E17-CDFC-316E-B101664677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958D649-1ED5-C1D8-2FD8-25257E17D71B}"/>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1DE64EFE-FB95-AD0E-9FD9-F1F3D950C5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F4DB4F-59EF-4815-D22F-0703A16943E5}"/>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80015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75B3E1-B457-F0B9-2056-D932CA52B7A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56F887C-8E09-F934-7E1C-9145138935E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9AB0E1-80C2-E10F-082E-AA972302D6D6}"/>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5B738020-577D-2F92-D8C7-EF7500D1C6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BD81D35-327E-E35A-E014-BA920D05CEB4}"/>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2525480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444F10-60C3-BDC0-9E6D-5F2BF357BB7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5951CA9-76CC-994F-3E7D-2C8DAAD727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A86A1C6-1B18-0DDE-1AF9-568E339D3F7B}"/>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BD1347A0-2776-ABC4-1DF7-3931DB364D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9ED86A-55C7-B2D2-7DF5-8976DC8797DE}"/>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3265715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8967D4-5176-DC9F-4BD4-E300FE1B5F7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8445B2F-D63A-0FDC-02ED-F8FC9EFBE71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882BE14-D5D5-AD2D-B202-156BA880416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EAB033C-6997-3684-52B7-7AA55A8341FE}"/>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6" name="Espace réservé du pied de page 5">
            <a:extLst>
              <a:ext uri="{FF2B5EF4-FFF2-40B4-BE49-F238E27FC236}">
                <a16:creationId xmlns:a16="http://schemas.microsoft.com/office/drawing/2014/main" id="{378116BA-435C-0DEE-01A7-1B995BA1DB1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AFA3345-4F4C-59CE-2B3E-B31374715ADC}"/>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166791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E8A2E5-AFA5-35CE-44FA-2B3AF00BCA3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138F344-1EB7-2A44-A999-ED58B14FE3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3444D52-C24A-D7E6-9412-33AE294F372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7AD489A-446C-D745-CF93-3FAB91FF65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DAC4704-F9C8-566E-92CA-3205422FD8E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8B78838-B414-AB26-C083-26E5180DDAA6}"/>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8" name="Espace réservé du pied de page 7">
            <a:extLst>
              <a:ext uri="{FF2B5EF4-FFF2-40B4-BE49-F238E27FC236}">
                <a16:creationId xmlns:a16="http://schemas.microsoft.com/office/drawing/2014/main" id="{36B7458E-4798-960A-90BC-1BD82BB9370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4EC3817-FFD3-FEF7-E376-0CDED210A4D1}"/>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500128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7511A9-10C9-8A75-EA47-36B8863442B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33A53B2-2058-F4FA-B47C-E5394BD008A2}"/>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4" name="Espace réservé du pied de page 3">
            <a:extLst>
              <a:ext uri="{FF2B5EF4-FFF2-40B4-BE49-F238E27FC236}">
                <a16:creationId xmlns:a16="http://schemas.microsoft.com/office/drawing/2014/main" id="{01D1633E-43F7-9770-CE07-51BD33E10F5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8DCFE0E-3A2B-B60C-F073-33573A898CA7}"/>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3940001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F3EDD35-8D65-3F10-AD1F-73F21F712DD5}"/>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3" name="Espace réservé du pied de page 2">
            <a:extLst>
              <a:ext uri="{FF2B5EF4-FFF2-40B4-BE49-F238E27FC236}">
                <a16:creationId xmlns:a16="http://schemas.microsoft.com/office/drawing/2014/main" id="{D374E433-D85D-FA1A-BA78-0DE421A7CA0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75A361F-0A4B-D737-9942-DB3F57D2B452}"/>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4015375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C18384-E2D1-9F2A-66B1-88330CDF98D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23BC127-7849-2C0C-8058-E074D87098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5DA2AFB-D4F9-823F-204E-2737230784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1EB03C9-8715-84AF-097F-D37FDCAB3F79}"/>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6" name="Espace réservé du pied de page 5">
            <a:extLst>
              <a:ext uri="{FF2B5EF4-FFF2-40B4-BE49-F238E27FC236}">
                <a16:creationId xmlns:a16="http://schemas.microsoft.com/office/drawing/2014/main" id="{CBF58FFA-8B11-9636-E662-3F645A82E08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0C821C0-BD4B-F2CB-9305-D013E2D0687D}"/>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1461119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975606-447F-241D-F801-37EEF93DA7D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05ED86-6F09-8C2A-AC74-53B6E3230C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DC8D6D5-D1CF-F460-30C5-3CC562FA1D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670052E-1C25-1514-7B81-44143E514A9F}"/>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6" name="Espace réservé du pied de page 5">
            <a:extLst>
              <a:ext uri="{FF2B5EF4-FFF2-40B4-BE49-F238E27FC236}">
                <a16:creationId xmlns:a16="http://schemas.microsoft.com/office/drawing/2014/main" id="{AB372320-E3DD-F938-D4BE-6072399CA3F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FC11762-AF01-8D48-A8CF-99234EB0A0B0}"/>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1122037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E54770-7CAE-88EB-965B-42D8E5D9B78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15D53DE-F919-5106-2C34-DADE7F47787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A492840-5C72-6023-85C6-F803284994D0}"/>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2E39FEEF-C16B-B661-F3CB-67A611F62C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00224C5-0E27-D182-F023-AF0CD7481E34}"/>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2607197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405FDD0-57E8-62AC-3396-284B25C40ED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5FF404C-D666-68BA-6C8F-11860ED08B3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556EC-93E1-A4B3-1B0E-E8D5036CCAE0}"/>
              </a:ext>
            </a:extLst>
          </p:cNvPr>
          <p:cNvSpPr>
            <a:spLocks noGrp="1"/>
          </p:cNvSpPr>
          <p:nvPr>
            <p:ph type="dt" sz="half" idx="10"/>
          </p:nvPr>
        </p:nvSpPr>
        <p:spPr/>
        <p:txBody>
          <a:bodyPr/>
          <a:lstStyle/>
          <a:p>
            <a:fld id="{23C185CA-C2A4-4B41-83AB-7D78BFCB15C4}"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9379286F-DF8E-810E-3012-1731FB2C45A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1DA162-6DF6-23ED-D9A9-AE248DA41098}"/>
              </a:ext>
            </a:extLst>
          </p:cNvPr>
          <p:cNvSpPr>
            <a:spLocks noGrp="1"/>
          </p:cNvSpPr>
          <p:nvPr>
            <p:ph type="sldNum" sz="quarter" idx="12"/>
          </p:nvPr>
        </p:nvSpPr>
        <p:spPr/>
        <p:txBody>
          <a:bodyPr/>
          <a:lstStyle/>
          <a:p>
            <a:fld id="{A6048FEC-ABA1-4C39-824C-505F736440B3}" type="slidenum">
              <a:rPr lang="fr-FR" smtClean="0"/>
              <a:t>‹N°›</a:t>
            </a:fld>
            <a:endParaRPr lang="fr-FR"/>
          </a:p>
        </p:txBody>
      </p:sp>
    </p:spTree>
    <p:extLst>
      <p:ext uri="{BB962C8B-B14F-4D97-AF65-F5344CB8AC3E}">
        <p14:creationId xmlns:p14="http://schemas.microsoft.com/office/powerpoint/2010/main" val="1605205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D9EBE23-6AE6-BB38-37D9-3D68EFA1E8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3709C10-EE40-46E3-5254-EB919E9486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493DC2A-ACF4-CE26-1AE4-D6B3EC2347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3C185CA-C2A4-4B41-83AB-7D78BFCB15C4}"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751AEBF7-02D2-279B-13A3-E387DD8172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7402E9C-3222-417C-3D47-03FAE80CCC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6048FEC-ABA1-4C39-824C-505F736440B3}" type="slidenum">
              <a:rPr lang="fr-FR" smtClean="0"/>
              <a:t>‹N°›</a:t>
            </a:fld>
            <a:endParaRPr lang="fr-FR"/>
          </a:p>
        </p:txBody>
      </p:sp>
    </p:spTree>
    <p:extLst>
      <p:ext uri="{BB962C8B-B14F-4D97-AF65-F5344CB8AC3E}">
        <p14:creationId xmlns:p14="http://schemas.microsoft.com/office/powerpoint/2010/main" val="173690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gif"/></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05354-EF8D-47B4-A115-02C953370FA9}"/>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7A52154A-24FA-CB4A-AD08-12A0F39E3DD3}"/>
              </a:ext>
            </a:extLst>
          </p:cNvPr>
          <p:cNvSpPr>
            <a:spLocks noGrp="1"/>
          </p:cNvSpPr>
          <p:nvPr>
            <p:ph idx="1"/>
          </p:nvPr>
        </p:nvSpPr>
        <p:spPr>
          <a:xfrm>
            <a:off x="747666" y="911225"/>
            <a:ext cx="10515600" cy="2275595"/>
          </a:xfrm>
        </p:spPr>
        <p:txBody>
          <a:bodyPr>
            <a:normAutofit/>
          </a:bodyPr>
          <a:lstStyle/>
          <a:p>
            <a:pPr marL="0" indent="0" algn="ctr">
              <a:buNone/>
            </a:pPr>
            <a:r>
              <a:rPr lang="fr-FR" sz="4800" b="1" dirty="0">
                <a:solidFill>
                  <a:srgbClr val="FF0000"/>
                </a:solidFill>
              </a:rPr>
              <a:t>La construction idéologique de la principauté savoyarde </a:t>
            </a:r>
            <a:br>
              <a:rPr lang="fr-FR" sz="4800" b="1" dirty="0">
                <a:solidFill>
                  <a:srgbClr val="FF0000"/>
                </a:solidFill>
              </a:rPr>
            </a:br>
            <a:r>
              <a:rPr lang="fr-FR" sz="4800" b="1" dirty="0">
                <a:solidFill>
                  <a:srgbClr val="FF0000"/>
                </a:solidFill>
              </a:rPr>
              <a:t>(XIIe-XIVe siècle)</a:t>
            </a:r>
            <a:endParaRPr lang="fr-FR" sz="4800" dirty="0"/>
          </a:p>
        </p:txBody>
      </p:sp>
    </p:spTree>
    <p:extLst>
      <p:ext uri="{BB962C8B-B14F-4D97-AF65-F5344CB8AC3E}">
        <p14:creationId xmlns:p14="http://schemas.microsoft.com/office/powerpoint/2010/main" val="3328658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2/20/Austrian-Empire_map_f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5116" y="1163340"/>
            <a:ext cx="5907679" cy="4376058"/>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contenu 2"/>
          <p:cNvSpPr txBox="1">
            <a:spLocks/>
          </p:cNvSpPr>
          <p:nvPr/>
        </p:nvSpPr>
        <p:spPr>
          <a:xfrm>
            <a:off x="6750869" y="5912717"/>
            <a:ext cx="5534101" cy="599244"/>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fr-FR" sz="2000" b="1" dirty="0"/>
              <a:t>Un modèle d’</a:t>
            </a:r>
            <a:r>
              <a:rPr lang="fr-FR" sz="2000" b="1" dirty="0" err="1"/>
              <a:t>Etat</a:t>
            </a:r>
            <a:r>
              <a:rPr lang="fr-FR" sz="2000" b="1" dirty="0"/>
              <a:t> montagnard ?</a:t>
            </a:r>
          </a:p>
        </p:txBody>
      </p:sp>
      <p:pic>
        <p:nvPicPr>
          <p:cNvPr id="4" name="Picture 2" descr="Résultat de recherche d'images pour &quot;Etats de savoie&quot;">
            <a:extLst>
              <a:ext uri="{FF2B5EF4-FFF2-40B4-BE49-F238E27FC236}">
                <a16:creationId xmlns:a16="http://schemas.microsoft.com/office/drawing/2014/main" id="{E002CC21-5B41-4437-96C4-4A38B1866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205" y="1163340"/>
            <a:ext cx="4749377" cy="4749377"/>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p:cNvSpPr>
            <a:spLocks noGrp="1"/>
          </p:cNvSpPr>
          <p:nvPr>
            <p:ph idx="1"/>
          </p:nvPr>
        </p:nvSpPr>
        <p:spPr>
          <a:xfrm>
            <a:off x="3856776" y="436184"/>
            <a:ext cx="7025488" cy="599244"/>
          </a:xfrm>
        </p:spPr>
        <p:txBody>
          <a:bodyPr>
            <a:noAutofit/>
          </a:bodyPr>
          <a:lstStyle/>
          <a:p>
            <a:pPr marL="0" indent="0">
              <a:buNone/>
            </a:pPr>
            <a:r>
              <a:rPr lang="fr-FR" sz="2400" b="1" dirty="0">
                <a:solidFill>
                  <a:srgbClr val="FF0000"/>
                </a:solidFill>
              </a:rPr>
              <a:t>Les Etats de Savoie : un </a:t>
            </a:r>
            <a:r>
              <a:rPr lang="fr-FR" sz="2400" b="1" dirty="0" err="1">
                <a:solidFill>
                  <a:srgbClr val="FF0000"/>
                </a:solidFill>
              </a:rPr>
              <a:t>Etat</a:t>
            </a:r>
            <a:r>
              <a:rPr lang="fr-FR" sz="2400" b="1" dirty="0">
                <a:solidFill>
                  <a:srgbClr val="FF0000"/>
                </a:solidFill>
              </a:rPr>
              <a:t> pluriel</a:t>
            </a:r>
          </a:p>
        </p:txBody>
      </p:sp>
    </p:spTree>
    <p:extLst>
      <p:ext uri="{BB962C8B-B14F-4D97-AF65-F5344CB8AC3E}">
        <p14:creationId xmlns:p14="http://schemas.microsoft.com/office/powerpoint/2010/main" val="382970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C651DDE-EE2B-4876-463A-CA42E122B8F1}"/>
              </a:ext>
            </a:extLst>
          </p:cNvPr>
          <p:cNvSpPr>
            <a:spLocks noGrp="1"/>
          </p:cNvSpPr>
          <p:nvPr>
            <p:ph idx="1"/>
          </p:nvPr>
        </p:nvSpPr>
        <p:spPr>
          <a:xfrm>
            <a:off x="657131" y="1309450"/>
            <a:ext cx="11239400" cy="500690"/>
          </a:xfrm>
        </p:spPr>
        <p:txBody>
          <a:bodyPr>
            <a:noAutofit/>
          </a:bodyPr>
          <a:lstStyle/>
          <a:p>
            <a:pPr marL="0" indent="0">
              <a:buNone/>
            </a:pPr>
            <a:r>
              <a:rPr lang="fr-FR" sz="2400" dirty="0"/>
              <a:t>Pas d’organisation autour d’une langue : </a:t>
            </a:r>
          </a:p>
        </p:txBody>
      </p:sp>
      <p:sp>
        <p:nvSpPr>
          <p:cNvPr id="4" name="Espace réservé du contenu 2">
            <a:extLst>
              <a:ext uri="{FF2B5EF4-FFF2-40B4-BE49-F238E27FC236}">
                <a16:creationId xmlns:a16="http://schemas.microsoft.com/office/drawing/2014/main" id="{89390D8B-8112-A2C3-16B3-84095E761146}"/>
              </a:ext>
            </a:extLst>
          </p:cNvPr>
          <p:cNvSpPr txBox="1">
            <a:spLocks/>
          </p:cNvSpPr>
          <p:nvPr/>
        </p:nvSpPr>
        <p:spPr>
          <a:xfrm>
            <a:off x="3385996" y="448021"/>
            <a:ext cx="7025488" cy="599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400" b="1" dirty="0">
                <a:solidFill>
                  <a:srgbClr val="FF0000"/>
                </a:solidFill>
              </a:rPr>
              <a:t>Un trait dominant : l’absence de nation</a:t>
            </a:r>
          </a:p>
        </p:txBody>
      </p:sp>
      <p:sp>
        <p:nvSpPr>
          <p:cNvPr id="5" name="Espace réservé du contenu 2">
            <a:extLst>
              <a:ext uri="{FF2B5EF4-FFF2-40B4-BE49-F238E27FC236}">
                <a16:creationId xmlns:a16="http://schemas.microsoft.com/office/drawing/2014/main" id="{41F3595F-D767-4355-1512-6EC790D90C87}"/>
              </a:ext>
            </a:extLst>
          </p:cNvPr>
          <p:cNvSpPr txBox="1">
            <a:spLocks/>
          </p:cNvSpPr>
          <p:nvPr/>
        </p:nvSpPr>
        <p:spPr>
          <a:xfrm>
            <a:off x="697564" y="4007378"/>
            <a:ext cx="10515600" cy="8542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400" dirty="0"/>
              <a:t>Absence de récit national</a:t>
            </a:r>
          </a:p>
        </p:txBody>
      </p:sp>
      <p:sp>
        <p:nvSpPr>
          <p:cNvPr id="7" name="Espace réservé du contenu 2">
            <a:extLst>
              <a:ext uri="{FF2B5EF4-FFF2-40B4-BE49-F238E27FC236}">
                <a16:creationId xmlns:a16="http://schemas.microsoft.com/office/drawing/2014/main" id="{E5DABA13-E28F-98E8-E6FE-1540A85AE453}"/>
              </a:ext>
            </a:extLst>
          </p:cNvPr>
          <p:cNvSpPr txBox="1">
            <a:spLocks/>
          </p:cNvSpPr>
          <p:nvPr/>
        </p:nvSpPr>
        <p:spPr>
          <a:xfrm>
            <a:off x="657131" y="5047861"/>
            <a:ext cx="10515600" cy="8542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400" dirty="0"/>
              <a:t>Le lien politique passe par le prince : Jean </a:t>
            </a:r>
            <a:r>
              <a:rPr lang="fr-FR" sz="2400" dirty="0" err="1"/>
              <a:t>Badat</a:t>
            </a:r>
            <a:r>
              <a:rPr lang="fr-FR" sz="2400" dirty="0"/>
              <a:t> : « les raves de Savoie, le beurre de Piémont et le pissalat de Nice ont fait une sauce telle que le diable lui-même ne pourrait en manger »</a:t>
            </a:r>
          </a:p>
        </p:txBody>
      </p:sp>
      <p:sp>
        <p:nvSpPr>
          <p:cNvPr id="8" name="Espace réservé du contenu 2">
            <a:extLst>
              <a:ext uri="{FF2B5EF4-FFF2-40B4-BE49-F238E27FC236}">
                <a16:creationId xmlns:a16="http://schemas.microsoft.com/office/drawing/2014/main" id="{45DDBE12-33E1-D8B2-4D51-CB38F8606A49}"/>
              </a:ext>
            </a:extLst>
          </p:cNvPr>
          <p:cNvSpPr txBox="1">
            <a:spLocks/>
          </p:cNvSpPr>
          <p:nvPr/>
        </p:nvSpPr>
        <p:spPr>
          <a:xfrm>
            <a:off x="697564" y="2014152"/>
            <a:ext cx="11239400" cy="5006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fr-FR" sz="2000" dirty="0"/>
              <a:t>pratique francoprovençal/français ; langues italiennes ; dialectes occitans ; rares noyaux d’allemand etc.</a:t>
            </a:r>
          </a:p>
        </p:txBody>
      </p:sp>
      <p:sp>
        <p:nvSpPr>
          <p:cNvPr id="10" name="ZoneTexte 9">
            <a:extLst>
              <a:ext uri="{FF2B5EF4-FFF2-40B4-BE49-F238E27FC236}">
                <a16:creationId xmlns:a16="http://schemas.microsoft.com/office/drawing/2014/main" id="{CB90930E-4093-053D-907E-1DCC33796372}"/>
              </a:ext>
            </a:extLst>
          </p:cNvPr>
          <p:cNvSpPr txBox="1"/>
          <p:nvPr/>
        </p:nvSpPr>
        <p:spPr>
          <a:xfrm>
            <a:off x="815259" y="2850201"/>
            <a:ext cx="11310934" cy="707886"/>
          </a:xfrm>
          <a:prstGeom prst="rect">
            <a:avLst/>
          </a:prstGeom>
          <a:noFill/>
        </p:spPr>
        <p:txBody>
          <a:bodyPr wrap="square">
            <a:spAutoFit/>
          </a:bodyPr>
          <a:lstStyle/>
          <a:p>
            <a:pPr>
              <a:buFontTx/>
              <a:buChar char="-"/>
            </a:pPr>
            <a:r>
              <a:rPr lang="fr-FR" sz="2000" dirty="0"/>
              <a:t> utilisation très tardive du latin jusqu’à l’édit de Rivoli (1561), qui mettra en place un bilinguisme (italien/français)</a:t>
            </a:r>
          </a:p>
        </p:txBody>
      </p:sp>
    </p:spTree>
    <p:extLst>
      <p:ext uri="{BB962C8B-B14F-4D97-AF65-F5344CB8AC3E}">
        <p14:creationId xmlns:p14="http://schemas.microsoft.com/office/powerpoint/2010/main" val="124356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8"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799B50-FD78-9CA8-B50F-B98EFECF498D}"/>
              </a:ext>
            </a:extLst>
          </p:cNvPr>
          <p:cNvSpPr>
            <a:spLocks noGrp="1"/>
          </p:cNvSpPr>
          <p:nvPr>
            <p:ph type="title"/>
          </p:nvPr>
        </p:nvSpPr>
        <p:spPr>
          <a:xfrm>
            <a:off x="3630438" y="2202978"/>
            <a:ext cx="5106155" cy="1325563"/>
          </a:xfrm>
        </p:spPr>
        <p:txBody>
          <a:bodyPr/>
          <a:lstStyle/>
          <a:p>
            <a:r>
              <a:rPr lang="fr-FR" dirty="0">
                <a:solidFill>
                  <a:srgbClr val="FF0000"/>
                </a:solidFill>
              </a:rPr>
              <a:t>I) L’ordre dynastique</a:t>
            </a:r>
          </a:p>
        </p:txBody>
      </p:sp>
    </p:spTree>
    <p:extLst>
      <p:ext uri="{BB962C8B-B14F-4D97-AF65-F5344CB8AC3E}">
        <p14:creationId xmlns:p14="http://schemas.microsoft.com/office/powerpoint/2010/main" val="4010758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4738992" cy="1325563"/>
          </a:xfrm>
        </p:spPr>
        <p:txBody>
          <a:bodyPr/>
          <a:lstStyle/>
          <a:p>
            <a:r>
              <a:rPr lang="fr-FR" dirty="0">
                <a:solidFill>
                  <a:srgbClr val="FF0000"/>
                </a:solidFill>
              </a:rPr>
              <a:t>L’ordre</a:t>
            </a:r>
            <a:r>
              <a:rPr lang="fr-FR" dirty="0"/>
              <a:t> </a:t>
            </a:r>
            <a:r>
              <a:rPr lang="fr-FR" dirty="0">
                <a:solidFill>
                  <a:srgbClr val="FF0000"/>
                </a:solidFill>
              </a:rPr>
              <a:t>dynastique</a:t>
            </a:r>
          </a:p>
        </p:txBody>
      </p:sp>
      <p:sp>
        <p:nvSpPr>
          <p:cNvPr id="3" name="Espace réservé du contenu 2"/>
          <p:cNvSpPr txBox="1">
            <a:spLocks/>
          </p:cNvSpPr>
          <p:nvPr/>
        </p:nvSpPr>
        <p:spPr>
          <a:xfrm>
            <a:off x="3806993" y="4471872"/>
            <a:ext cx="2169367" cy="39102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Thomas Ier († 1233)</a:t>
            </a:r>
          </a:p>
        </p:txBody>
      </p:sp>
      <p:sp>
        <p:nvSpPr>
          <p:cNvPr id="4" name="Espace réservé du contenu 2"/>
          <p:cNvSpPr txBox="1">
            <a:spLocks/>
          </p:cNvSpPr>
          <p:nvPr/>
        </p:nvSpPr>
        <p:spPr>
          <a:xfrm>
            <a:off x="3806993" y="3677145"/>
            <a:ext cx="2349962" cy="488975"/>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Humbert III († 1189)</a:t>
            </a:r>
          </a:p>
        </p:txBody>
      </p:sp>
      <p:sp>
        <p:nvSpPr>
          <p:cNvPr id="5" name="Espace réservé du contenu 2"/>
          <p:cNvSpPr txBox="1">
            <a:spLocks/>
          </p:cNvSpPr>
          <p:nvPr/>
        </p:nvSpPr>
        <p:spPr>
          <a:xfrm>
            <a:off x="3806993" y="2931267"/>
            <a:ext cx="2349965"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Amédée III († 1143)</a:t>
            </a:r>
          </a:p>
        </p:txBody>
      </p:sp>
      <p:sp>
        <p:nvSpPr>
          <p:cNvPr id="6" name="Espace réservé du contenu 2"/>
          <p:cNvSpPr txBox="1">
            <a:spLocks/>
          </p:cNvSpPr>
          <p:nvPr/>
        </p:nvSpPr>
        <p:spPr>
          <a:xfrm>
            <a:off x="3806993" y="2185389"/>
            <a:ext cx="5489408"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Humbert II († 1103)</a:t>
            </a:r>
          </a:p>
        </p:txBody>
      </p:sp>
      <p:sp>
        <p:nvSpPr>
          <p:cNvPr id="7" name="Espace réservé du contenu 2"/>
          <p:cNvSpPr txBox="1">
            <a:spLocks/>
          </p:cNvSpPr>
          <p:nvPr/>
        </p:nvSpPr>
        <p:spPr>
          <a:xfrm>
            <a:off x="289319" y="5310072"/>
            <a:ext cx="184450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Amédée IV</a:t>
            </a:r>
          </a:p>
        </p:txBody>
      </p:sp>
      <p:sp>
        <p:nvSpPr>
          <p:cNvPr id="8" name="Espace réservé du contenu 2"/>
          <p:cNvSpPr txBox="1">
            <a:spLocks/>
          </p:cNvSpPr>
          <p:nvPr/>
        </p:nvSpPr>
        <p:spPr>
          <a:xfrm>
            <a:off x="1684205" y="5318690"/>
            <a:ext cx="184450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Thomas (II)</a:t>
            </a:r>
          </a:p>
        </p:txBody>
      </p:sp>
      <p:sp>
        <p:nvSpPr>
          <p:cNvPr id="9" name="Espace réservé du contenu 2"/>
          <p:cNvSpPr txBox="1">
            <a:spLocks/>
          </p:cNvSpPr>
          <p:nvPr/>
        </p:nvSpPr>
        <p:spPr>
          <a:xfrm>
            <a:off x="3191677" y="5289620"/>
            <a:ext cx="184450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err="1"/>
              <a:t>Aimon</a:t>
            </a:r>
            <a:endParaRPr lang="fr-FR" dirty="0"/>
          </a:p>
        </p:txBody>
      </p:sp>
      <p:sp>
        <p:nvSpPr>
          <p:cNvPr id="10" name="Espace réservé du contenu 2"/>
          <p:cNvSpPr txBox="1">
            <a:spLocks/>
          </p:cNvSpPr>
          <p:nvPr/>
        </p:nvSpPr>
        <p:spPr>
          <a:xfrm>
            <a:off x="4992392" y="5301677"/>
            <a:ext cx="919489"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Pierre</a:t>
            </a:r>
          </a:p>
        </p:txBody>
      </p:sp>
      <p:sp>
        <p:nvSpPr>
          <p:cNvPr id="11" name="Espace réservé du contenu 2"/>
          <p:cNvSpPr txBox="1">
            <a:spLocks/>
          </p:cNvSpPr>
          <p:nvPr/>
        </p:nvSpPr>
        <p:spPr>
          <a:xfrm>
            <a:off x="8068619" y="5318690"/>
            <a:ext cx="184450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Boniface</a:t>
            </a:r>
          </a:p>
        </p:txBody>
      </p:sp>
      <p:cxnSp>
        <p:nvCxnSpPr>
          <p:cNvPr id="13" name="Connecteur droit 12"/>
          <p:cNvCxnSpPr/>
          <p:nvPr/>
        </p:nvCxnSpPr>
        <p:spPr>
          <a:xfrm>
            <a:off x="4672433" y="2500443"/>
            <a:ext cx="0" cy="44352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4672433" y="3249743"/>
            <a:ext cx="0" cy="44352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4672433" y="4049843"/>
            <a:ext cx="0" cy="44352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Connecteur droit 15"/>
          <p:cNvCxnSpPr>
            <a:cxnSpLocks/>
          </p:cNvCxnSpPr>
          <p:nvPr/>
        </p:nvCxnSpPr>
        <p:spPr>
          <a:xfrm>
            <a:off x="4672433" y="4802567"/>
            <a:ext cx="0" cy="3436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Connecteur droit 17"/>
          <p:cNvCxnSpPr>
            <a:cxnSpLocks/>
          </p:cNvCxnSpPr>
          <p:nvPr/>
        </p:nvCxnSpPr>
        <p:spPr>
          <a:xfrm>
            <a:off x="851050" y="5158167"/>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Connecteur droit 18"/>
          <p:cNvCxnSpPr>
            <a:cxnSpLocks/>
          </p:cNvCxnSpPr>
          <p:nvPr/>
        </p:nvCxnSpPr>
        <p:spPr>
          <a:xfrm>
            <a:off x="2199004" y="5158167"/>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Connecteur droit 19"/>
          <p:cNvCxnSpPr>
            <a:cxnSpLocks/>
          </p:cNvCxnSpPr>
          <p:nvPr/>
        </p:nvCxnSpPr>
        <p:spPr>
          <a:xfrm>
            <a:off x="3623151" y="5158167"/>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Connecteur droit 20"/>
          <p:cNvCxnSpPr>
            <a:cxnSpLocks/>
          </p:cNvCxnSpPr>
          <p:nvPr/>
        </p:nvCxnSpPr>
        <p:spPr>
          <a:xfrm>
            <a:off x="5365235" y="5158167"/>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Connecteur droit 21"/>
          <p:cNvCxnSpPr>
            <a:cxnSpLocks/>
          </p:cNvCxnSpPr>
          <p:nvPr/>
        </p:nvCxnSpPr>
        <p:spPr>
          <a:xfrm>
            <a:off x="8516159" y="5158167"/>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Connecteur droit 24"/>
          <p:cNvCxnSpPr>
            <a:cxnSpLocks/>
          </p:cNvCxnSpPr>
          <p:nvPr/>
        </p:nvCxnSpPr>
        <p:spPr>
          <a:xfrm flipH="1" flipV="1">
            <a:off x="893091" y="5140038"/>
            <a:ext cx="10276460" cy="28571"/>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30" name="Picture 6" descr="Image associé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4809" y="516927"/>
            <a:ext cx="5344802" cy="3563202"/>
          </a:xfrm>
          <a:prstGeom prst="rect">
            <a:avLst/>
          </a:prstGeom>
          <a:noFill/>
          <a:extLst>
            <a:ext uri="{909E8E84-426E-40DD-AFC4-6F175D3DCCD1}">
              <a14:hiddenFill xmlns:a14="http://schemas.microsoft.com/office/drawing/2010/main">
                <a:solidFill>
                  <a:srgbClr val="FFFFFF"/>
                </a:solidFill>
              </a14:hiddenFill>
            </a:ext>
          </a:extLst>
        </p:spPr>
      </p:pic>
      <p:sp>
        <p:nvSpPr>
          <p:cNvPr id="31" name="Espace réservé du contenu 2"/>
          <p:cNvSpPr txBox="1">
            <a:spLocks/>
          </p:cNvSpPr>
          <p:nvPr/>
        </p:nvSpPr>
        <p:spPr>
          <a:xfrm>
            <a:off x="7704272" y="4112256"/>
            <a:ext cx="3670299" cy="41978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Traité de Chillon en juillet 1234</a:t>
            </a:r>
          </a:p>
        </p:txBody>
      </p:sp>
      <p:sp>
        <p:nvSpPr>
          <p:cNvPr id="32" name="Espace réservé du contenu 2"/>
          <p:cNvSpPr txBox="1">
            <a:spLocks/>
          </p:cNvSpPr>
          <p:nvPr/>
        </p:nvSpPr>
        <p:spPr>
          <a:xfrm>
            <a:off x="3137070" y="5601718"/>
            <a:ext cx="1691523"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solidFill>
                  <a:srgbClr val="FF0000"/>
                </a:solidFill>
              </a:rPr>
              <a:t>Chablais</a:t>
            </a:r>
          </a:p>
        </p:txBody>
      </p:sp>
      <p:sp>
        <p:nvSpPr>
          <p:cNvPr id="33" name="Espace réservé du contenu 2"/>
          <p:cNvSpPr txBox="1">
            <a:spLocks/>
          </p:cNvSpPr>
          <p:nvPr/>
        </p:nvSpPr>
        <p:spPr>
          <a:xfrm>
            <a:off x="1676980" y="5613313"/>
            <a:ext cx="1168786" cy="469460"/>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solidFill>
                  <a:srgbClr val="FF0000"/>
                </a:solidFill>
              </a:rPr>
              <a:t>Piémont</a:t>
            </a:r>
          </a:p>
        </p:txBody>
      </p:sp>
      <p:sp>
        <p:nvSpPr>
          <p:cNvPr id="34" name="Espace réservé du contenu 2"/>
          <p:cNvSpPr txBox="1">
            <a:spLocks/>
          </p:cNvSpPr>
          <p:nvPr/>
        </p:nvSpPr>
        <p:spPr>
          <a:xfrm>
            <a:off x="4298631" y="5607752"/>
            <a:ext cx="3021413"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err="1">
                <a:solidFill>
                  <a:srgbClr val="FF0000"/>
                </a:solidFill>
              </a:rPr>
              <a:t>Lompnes</a:t>
            </a:r>
            <a:r>
              <a:rPr lang="fr-FR" dirty="0">
                <a:solidFill>
                  <a:srgbClr val="FF0000"/>
                </a:solidFill>
              </a:rPr>
              <a:t> et Cornillon</a:t>
            </a:r>
          </a:p>
        </p:txBody>
      </p:sp>
      <p:cxnSp>
        <p:nvCxnSpPr>
          <p:cNvPr id="36" name="Connecteur droit 35"/>
          <p:cNvCxnSpPr>
            <a:cxnSpLocks/>
          </p:cNvCxnSpPr>
          <p:nvPr/>
        </p:nvCxnSpPr>
        <p:spPr>
          <a:xfrm flipH="1">
            <a:off x="9884981" y="5150355"/>
            <a:ext cx="2" cy="18292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1" name="Espace réservé du contenu 2"/>
          <p:cNvSpPr txBox="1">
            <a:spLocks/>
          </p:cNvSpPr>
          <p:nvPr/>
        </p:nvSpPr>
        <p:spPr>
          <a:xfrm>
            <a:off x="9476272" y="5346569"/>
            <a:ext cx="184450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Philippe</a:t>
            </a:r>
          </a:p>
        </p:txBody>
      </p:sp>
      <p:sp>
        <p:nvSpPr>
          <p:cNvPr id="43" name="Ellipse 42"/>
          <p:cNvSpPr/>
          <p:nvPr/>
        </p:nvSpPr>
        <p:spPr>
          <a:xfrm>
            <a:off x="9401558" y="5306161"/>
            <a:ext cx="1110909" cy="48455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space réservé du contenu 2"/>
          <p:cNvSpPr txBox="1">
            <a:spLocks/>
          </p:cNvSpPr>
          <p:nvPr/>
        </p:nvSpPr>
        <p:spPr>
          <a:xfrm>
            <a:off x="1495161" y="2939002"/>
            <a:ext cx="1277329"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Renaud</a:t>
            </a:r>
          </a:p>
        </p:txBody>
      </p:sp>
      <p:cxnSp>
        <p:nvCxnSpPr>
          <p:cNvPr id="37" name="Connecteur droit 36"/>
          <p:cNvCxnSpPr>
            <a:cxnSpLocks/>
          </p:cNvCxnSpPr>
          <p:nvPr/>
        </p:nvCxnSpPr>
        <p:spPr>
          <a:xfrm flipH="1" flipV="1">
            <a:off x="1954633" y="2704900"/>
            <a:ext cx="2717800" cy="9978"/>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Connecteur droit 38"/>
          <p:cNvCxnSpPr>
            <a:cxnSpLocks/>
          </p:cNvCxnSpPr>
          <p:nvPr/>
        </p:nvCxnSpPr>
        <p:spPr>
          <a:xfrm>
            <a:off x="1949567" y="2723002"/>
            <a:ext cx="0" cy="21600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Ellipse 37"/>
          <p:cNvSpPr/>
          <p:nvPr/>
        </p:nvSpPr>
        <p:spPr>
          <a:xfrm>
            <a:off x="7900708" y="5287576"/>
            <a:ext cx="1228894" cy="48455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39"/>
          <p:cNvCxnSpPr>
            <a:cxnSpLocks/>
          </p:cNvCxnSpPr>
          <p:nvPr/>
        </p:nvCxnSpPr>
        <p:spPr>
          <a:xfrm>
            <a:off x="11159041" y="5163427"/>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5" name="Espace réservé du contenu 2"/>
          <p:cNvSpPr txBox="1">
            <a:spLocks/>
          </p:cNvSpPr>
          <p:nvPr/>
        </p:nvSpPr>
        <p:spPr>
          <a:xfrm>
            <a:off x="10640362" y="5336360"/>
            <a:ext cx="1266046"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Béatrice</a:t>
            </a:r>
          </a:p>
        </p:txBody>
      </p:sp>
      <p:sp>
        <p:nvSpPr>
          <p:cNvPr id="46" name="Ellipse 45"/>
          <p:cNvSpPr/>
          <p:nvPr/>
        </p:nvSpPr>
        <p:spPr>
          <a:xfrm>
            <a:off x="10575965" y="5302705"/>
            <a:ext cx="1228894" cy="48455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Espace réservé du contenu 2"/>
          <p:cNvSpPr txBox="1">
            <a:spLocks/>
          </p:cNvSpPr>
          <p:nvPr/>
        </p:nvSpPr>
        <p:spPr>
          <a:xfrm>
            <a:off x="817429" y="3277535"/>
            <a:ext cx="2370480"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fr-FR" dirty="0">
                <a:solidFill>
                  <a:srgbClr val="FF0000"/>
                </a:solidFill>
              </a:rPr>
              <a:t>Prévôt de l’abbaye de St-Maurice</a:t>
            </a:r>
          </a:p>
        </p:txBody>
      </p:sp>
      <p:cxnSp>
        <p:nvCxnSpPr>
          <p:cNvPr id="42" name="Connecteur droit 41"/>
          <p:cNvCxnSpPr>
            <a:cxnSpLocks/>
          </p:cNvCxnSpPr>
          <p:nvPr/>
        </p:nvCxnSpPr>
        <p:spPr>
          <a:xfrm>
            <a:off x="7125710" y="5166341"/>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Espace réservé du contenu 2"/>
          <p:cNvSpPr txBox="1">
            <a:spLocks/>
          </p:cNvSpPr>
          <p:nvPr/>
        </p:nvSpPr>
        <p:spPr>
          <a:xfrm>
            <a:off x="6575704" y="5326804"/>
            <a:ext cx="1220958" cy="480688"/>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Guillaume</a:t>
            </a:r>
          </a:p>
        </p:txBody>
      </p:sp>
      <p:sp>
        <p:nvSpPr>
          <p:cNvPr id="48" name="Ellipse 47"/>
          <p:cNvSpPr/>
          <p:nvPr/>
        </p:nvSpPr>
        <p:spPr>
          <a:xfrm>
            <a:off x="6518603" y="5282321"/>
            <a:ext cx="1228894" cy="48455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4958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3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33"/>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32"/>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31" grpId="0"/>
      <p:bldP spid="32" grpId="0"/>
      <p:bldP spid="33" grpId="0"/>
      <p:bldP spid="34" grpId="0"/>
      <p:bldP spid="41" grpId="0"/>
      <p:bldP spid="43" grpId="0" animBg="1"/>
      <p:bldP spid="35" grpId="0"/>
      <p:bldP spid="38" grpId="0" animBg="1"/>
      <p:bldP spid="45" grpId="0"/>
      <p:bldP spid="46" grpId="0" animBg="1"/>
      <p:bldP spid="47" grpId="0"/>
      <p:bldP spid="44" grpId="0"/>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D0D430B-A204-90F0-BD2F-947F0FA81EE5}"/>
              </a:ext>
            </a:extLst>
          </p:cNvPr>
          <p:cNvPicPr>
            <a:picLocks noChangeAspect="1"/>
          </p:cNvPicPr>
          <p:nvPr/>
        </p:nvPicPr>
        <p:blipFill>
          <a:blip r:embed="rId2"/>
          <a:stretch>
            <a:fillRect/>
          </a:stretch>
        </p:blipFill>
        <p:spPr>
          <a:xfrm>
            <a:off x="237679" y="166393"/>
            <a:ext cx="3545611" cy="6316754"/>
          </a:xfrm>
          <a:prstGeom prst="rect">
            <a:avLst/>
          </a:prstGeom>
        </p:spPr>
      </p:pic>
      <p:pic>
        <p:nvPicPr>
          <p:cNvPr id="5" name="Image 4">
            <a:extLst>
              <a:ext uri="{FF2B5EF4-FFF2-40B4-BE49-F238E27FC236}">
                <a16:creationId xmlns:a16="http://schemas.microsoft.com/office/drawing/2014/main" id="{F75C5061-A6D7-8D7E-097D-816CEE8CDF22}"/>
              </a:ext>
            </a:extLst>
          </p:cNvPr>
          <p:cNvPicPr>
            <a:picLocks noChangeAspect="1"/>
          </p:cNvPicPr>
          <p:nvPr/>
        </p:nvPicPr>
        <p:blipFill>
          <a:blip r:embed="rId3"/>
          <a:stretch>
            <a:fillRect/>
          </a:stretch>
        </p:blipFill>
        <p:spPr>
          <a:xfrm>
            <a:off x="4246171" y="573932"/>
            <a:ext cx="7299647" cy="4866431"/>
          </a:xfrm>
          <a:prstGeom prst="rect">
            <a:avLst/>
          </a:prstGeom>
        </p:spPr>
      </p:pic>
    </p:spTree>
    <p:extLst>
      <p:ext uri="{BB962C8B-B14F-4D97-AF65-F5344CB8AC3E}">
        <p14:creationId xmlns:p14="http://schemas.microsoft.com/office/powerpoint/2010/main" val="2718554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5630" y="120488"/>
            <a:ext cx="10515600" cy="1325563"/>
          </a:xfrm>
        </p:spPr>
        <p:txBody>
          <a:bodyPr/>
          <a:lstStyle/>
          <a:p>
            <a:r>
              <a:rPr lang="fr-FR" dirty="0"/>
              <a:t>Régler l’ordre successoral</a:t>
            </a:r>
          </a:p>
        </p:txBody>
      </p:sp>
      <p:sp>
        <p:nvSpPr>
          <p:cNvPr id="4" name="Espace réservé du contenu 2"/>
          <p:cNvSpPr txBox="1">
            <a:spLocks/>
          </p:cNvSpPr>
          <p:nvPr/>
        </p:nvSpPr>
        <p:spPr>
          <a:xfrm>
            <a:off x="7340013" y="3312346"/>
            <a:ext cx="101900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    Louis</a:t>
            </a:r>
          </a:p>
        </p:txBody>
      </p:sp>
      <p:sp>
        <p:nvSpPr>
          <p:cNvPr id="5" name="Espace réservé du contenu 2"/>
          <p:cNvSpPr txBox="1">
            <a:spLocks/>
          </p:cNvSpPr>
          <p:nvPr/>
        </p:nvSpPr>
        <p:spPr>
          <a:xfrm>
            <a:off x="5738020" y="3331803"/>
            <a:ext cx="5489408"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  Amédée V</a:t>
            </a:r>
          </a:p>
        </p:txBody>
      </p:sp>
      <p:sp>
        <p:nvSpPr>
          <p:cNvPr id="8" name="Espace réservé du contenu 2"/>
          <p:cNvSpPr txBox="1">
            <a:spLocks/>
          </p:cNvSpPr>
          <p:nvPr/>
        </p:nvSpPr>
        <p:spPr>
          <a:xfrm>
            <a:off x="5240207" y="2461622"/>
            <a:ext cx="2330610" cy="101218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Thomas (II) († 1255)</a:t>
            </a:r>
          </a:p>
        </p:txBody>
      </p:sp>
      <p:sp>
        <p:nvSpPr>
          <p:cNvPr id="9" name="Espace réservé du contenu 2"/>
          <p:cNvSpPr txBox="1">
            <a:spLocks/>
          </p:cNvSpPr>
          <p:nvPr/>
        </p:nvSpPr>
        <p:spPr>
          <a:xfrm>
            <a:off x="7804943" y="2457955"/>
            <a:ext cx="1806114"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Pierre († 1268)</a:t>
            </a:r>
          </a:p>
        </p:txBody>
      </p:sp>
      <p:sp>
        <p:nvSpPr>
          <p:cNvPr id="10" name="Espace réservé du contenu 2"/>
          <p:cNvSpPr txBox="1">
            <a:spLocks/>
          </p:cNvSpPr>
          <p:nvPr/>
        </p:nvSpPr>
        <p:spPr>
          <a:xfrm>
            <a:off x="3646272" y="3317754"/>
            <a:ext cx="206358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Thomas III († 1282)</a:t>
            </a:r>
          </a:p>
        </p:txBody>
      </p:sp>
      <p:sp>
        <p:nvSpPr>
          <p:cNvPr id="11" name="Espace réservé du contenu 2"/>
          <p:cNvSpPr txBox="1">
            <a:spLocks/>
          </p:cNvSpPr>
          <p:nvPr/>
        </p:nvSpPr>
        <p:spPr>
          <a:xfrm>
            <a:off x="9952902" y="2491465"/>
            <a:ext cx="184450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Philippe († 1285)</a:t>
            </a:r>
          </a:p>
        </p:txBody>
      </p:sp>
      <p:cxnSp>
        <p:nvCxnSpPr>
          <p:cNvPr id="16" name="Connecteur droit 15"/>
          <p:cNvCxnSpPr>
            <a:cxnSpLocks/>
          </p:cNvCxnSpPr>
          <p:nvPr/>
        </p:nvCxnSpPr>
        <p:spPr>
          <a:xfrm>
            <a:off x="4403674" y="3069751"/>
            <a:ext cx="0" cy="2682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Connecteur droit 17"/>
          <p:cNvCxnSpPr>
            <a:cxnSpLocks/>
          </p:cNvCxnSpPr>
          <p:nvPr/>
        </p:nvCxnSpPr>
        <p:spPr>
          <a:xfrm>
            <a:off x="6320979" y="2279433"/>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Connecteur droit 18"/>
          <p:cNvCxnSpPr>
            <a:cxnSpLocks/>
          </p:cNvCxnSpPr>
          <p:nvPr/>
        </p:nvCxnSpPr>
        <p:spPr>
          <a:xfrm>
            <a:off x="6354586" y="2903194"/>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Connecteur droit 20"/>
          <p:cNvCxnSpPr>
            <a:cxnSpLocks/>
          </p:cNvCxnSpPr>
          <p:nvPr/>
        </p:nvCxnSpPr>
        <p:spPr>
          <a:xfrm>
            <a:off x="10870509" y="2287648"/>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Connecteur droit 21"/>
          <p:cNvCxnSpPr>
            <a:cxnSpLocks/>
          </p:cNvCxnSpPr>
          <p:nvPr/>
        </p:nvCxnSpPr>
        <p:spPr>
          <a:xfrm>
            <a:off x="8475841" y="2279433"/>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Connecteur droit 24"/>
          <p:cNvCxnSpPr>
            <a:cxnSpLocks/>
          </p:cNvCxnSpPr>
          <p:nvPr/>
        </p:nvCxnSpPr>
        <p:spPr>
          <a:xfrm flipH="1" flipV="1">
            <a:off x="1894689" y="2252479"/>
            <a:ext cx="8975821" cy="4768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Espace réservé du contenu 2"/>
          <p:cNvSpPr txBox="1">
            <a:spLocks/>
          </p:cNvSpPr>
          <p:nvPr/>
        </p:nvSpPr>
        <p:spPr>
          <a:xfrm>
            <a:off x="6864065" y="3700289"/>
            <a:ext cx="2196211"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fr-FR" dirty="0">
                <a:solidFill>
                  <a:srgbClr val="FF0000"/>
                </a:solidFill>
              </a:rPr>
              <a:t>Pays de Vaud, Bugey et Valromey</a:t>
            </a:r>
          </a:p>
        </p:txBody>
      </p:sp>
      <p:sp>
        <p:nvSpPr>
          <p:cNvPr id="33" name="Espace réservé du contenu 2"/>
          <p:cNvSpPr txBox="1">
            <a:spLocks/>
          </p:cNvSpPr>
          <p:nvPr/>
        </p:nvSpPr>
        <p:spPr>
          <a:xfrm>
            <a:off x="3954473" y="4669515"/>
            <a:ext cx="1691523"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solidFill>
                  <a:srgbClr val="FF0000"/>
                </a:solidFill>
              </a:rPr>
              <a:t>Piémont</a:t>
            </a:r>
          </a:p>
        </p:txBody>
      </p:sp>
      <p:cxnSp>
        <p:nvCxnSpPr>
          <p:cNvPr id="36" name="Connecteur droit 35"/>
          <p:cNvCxnSpPr>
            <a:cxnSpLocks/>
          </p:cNvCxnSpPr>
          <p:nvPr/>
        </p:nvCxnSpPr>
        <p:spPr>
          <a:xfrm>
            <a:off x="4399570" y="3741382"/>
            <a:ext cx="4104" cy="5887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Connecteur droit 34"/>
          <p:cNvCxnSpPr>
            <a:cxnSpLocks/>
          </p:cNvCxnSpPr>
          <p:nvPr/>
        </p:nvCxnSpPr>
        <p:spPr>
          <a:xfrm flipH="1" flipV="1">
            <a:off x="4417010" y="3085130"/>
            <a:ext cx="3528974" cy="1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Connecteur droit 38"/>
          <p:cNvCxnSpPr>
            <a:cxnSpLocks/>
          </p:cNvCxnSpPr>
          <p:nvPr/>
        </p:nvCxnSpPr>
        <p:spPr>
          <a:xfrm>
            <a:off x="7946931" y="3088987"/>
            <a:ext cx="0" cy="2682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Connecteur droit 43"/>
          <p:cNvCxnSpPr>
            <a:cxnSpLocks/>
          </p:cNvCxnSpPr>
          <p:nvPr/>
        </p:nvCxnSpPr>
        <p:spPr>
          <a:xfrm>
            <a:off x="6354586" y="3089020"/>
            <a:ext cx="0" cy="2682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7" name="Espace réservé du contenu 2"/>
          <p:cNvSpPr txBox="1">
            <a:spLocks/>
          </p:cNvSpPr>
          <p:nvPr/>
        </p:nvSpPr>
        <p:spPr>
          <a:xfrm>
            <a:off x="3954473" y="4328313"/>
            <a:ext cx="184450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Philippe</a:t>
            </a:r>
          </a:p>
        </p:txBody>
      </p:sp>
      <p:sp>
        <p:nvSpPr>
          <p:cNvPr id="23" name="Espace réservé du contenu 2"/>
          <p:cNvSpPr txBox="1">
            <a:spLocks/>
          </p:cNvSpPr>
          <p:nvPr/>
        </p:nvSpPr>
        <p:spPr>
          <a:xfrm>
            <a:off x="779262" y="2467804"/>
            <a:ext cx="2330610" cy="101218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Amédée IV († 1253)</a:t>
            </a:r>
          </a:p>
        </p:txBody>
      </p:sp>
      <p:cxnSp>
        <p:nvCxnSpPr>
          <p:cNvPr id="27" name="Connecteur droit 26"/>
          <p:cNvCxnSpPr>
            <a:cxnSpLocks/>
          </p:cNvCxnSpPr>
          <p:nvPr/>
        </p:nvCxnSpPr>
        <p:spPr>
          <a:xfrm>
            <a:off x="1894149" y="2856951"/>
            <a:ext cx="0" cy="4256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Connecteur droit 33"/>
          <p:cNvCxnSpPr>
            <a:cxnSpLocks/>
          </p:cNvCxnSpPr>
          <p:nvPr/>
        </p:nvCxnSpPr>
        <p:spPr>
          <a:xfrm>
            <a:off x="1894149" y="2272408"/>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Espace réservé du contenu 2"/>
          <p:cNvSpPr txBox="1">
            <a:spLocks/>
          </p:cNvSpPr>
          <p:nvPr/>
        </p:nvSpPr>
        <p:spPr>
          <a:xfrm>
            <a:off x="790642" y="3325601"/>
            <a:ext cx="207035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    Boniface († 1263)</a:t>
            </a:r>
          </a:p>
        </p:txBody>
      </p:sp>
      <p:sp>
        <p:nvSpPr>
          <p:cNvPr id="41" name="Ellipse 40"/>
          <p:cNvSpPr/>
          <p:nvPr/>
        </p:nvSpPr>
        <p:spPr>
          <a:xfrm>
            <a:off x="624278" y="2415449"/>
            <a:ext cx="2332282" cy="44150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p:cNvSpPr/>
          <p:nvPr/>
        </p:nvSpPr>
        <p:spPr>
          <a:xfrm>
            <a:off x="847695" y="3266549"/>
            <a:ext cx="2010620" cy="48455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p:cNvSpPr/>
          <p:nvPr/>
        </p:nvSpPr>
        <p:spPr>
          <a:xfrm>
            <a:off x="7600809" y="2426375"/>
            <a:ext cx="2010620" cy="48455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p:cNvSpPr/>
          <p:nvPr/>
        </p:nvSpPr>
        <p:spPr>
          <a:xfrm>
            <a:off x="9815191" y="2438965"/>
            <a:ext cx="2010620" cy="48455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p:cNvSpPr/>
          <p:nvPr/>
        </p:nvSpPr>
        <p:spPr>
          <a:xfrm>
            <a:off x="5668944" y="3274239"/>
            <a:ext cx="1466936" cy="48455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204E7AFC-2E92-C6C2-9557-84A33E990CE1}"/>
              </a:ext>
            </a:extLst>
          </p:cNvPr>
          <p:cNvSpPr txBox="1">
            <a:spLocks/>
          </p:cNvSpPr>
          <p:nvPr/>
        </p:nvSpPr>
        <p:spPr>
          <a:xfrm>
            <a:off x="5369266" y="1585216"/>
            <a:ext cx="2169367" cy="39102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Thomas Ier († 1233)</a:t>
            </a:r>
          </a:p>
        </p:txBody>
      </p:sp>
      <p:cxnSp>
        <p:nvCxnSpPr>
          <p:cNvPr id="6" name="Connecteur droit 5">
            <a:extLst>
              <a:ext uri="{FF2B5EF4-FFF2-40B4-BE49-F238E27FC236}">
                <a16:creationId xmlns:a16="http://schemas.microsoft.com/office/drawing/2014/main" id="{A7A1ECD0-7AA7-20DA-2D60-5106146999CE}"/>
              </a:ext>
            </a:extLst>
          </p:cNvPr>
          <p:cNvCxnSpPr>
            <a:cxnSpLocks/>
          </p:cNvCxnSpPr>
          <p:nvPr/>
        </p:nvCxnSpPr>
        <p:spPr>
          <a:xfrm>
            <a:off x="6325464" y="2095650"/>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992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41" grpId="0" animBg="1"/>
      <p:bldP spid="42" grpId="0" animBg="1"/>
      <p:bldP spid="43" grpId="0" animBg="1"/>
      <p:bldP spid="45" grpId="0" animBg="1"/>
      <p:bldP spid="46"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4/48/Palazzo_madama_ret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863" y="1595291"/>
            <a:ext cx="6804689" cy="4518125"/>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376473" y="81802"/>
            <a:ext cx="10515600" cy="1325563"/>
          </a:xfrm>
        </p:spPr>
        <p:txBody>
          <a:bodyPr/>
          <a:lstStyle/>
          <a:p>
            <a:r>
              <a:rPr lang="fr-FR" dirty="0">
                <a:solidFill>
                  <a:srgbClr val="FF0000"/>
                </a:solidFill>
              </a:rPr>
              <a:t>Les apanages : l’exemple des Achaïe</a:t>
            </a:r>
          </a:p>
        </p:txBody>
      </p:sp>
      <p:pic>
        <p:nvPicPr>
          <p:cNvPr id="3" name="Image 2"/>
          <p:cNvPicPr>
            <a:picLocks noChangeAspect="1"/>
          </p:cNvPicPr>
          <p:nvPr/>
        </p:nvPicPr>
        <p:blipFill>
          <a:blip r:embed="rId3"/>
          <a:stretch>
            <a:fillRect/>
          </a:stretch>
        </p:blipFill>
        <p:spPr>
          <a:xfrm>
            <a:off x="7132683" y="1595291"/>
            <a:ext cx="4697608" cy="5106806"/>
          </a:xfrm>
          <a:prstGeom prst="rect">
            <a:avLst/>
          </a:prstGeom>
        </p:spPr>
      </p:pic>
      <p:pic>
        <p:nvPicPr>
          <p:cNvPr id="2050" name="Picture 2" descr="Le lago Grande"/>
          <p:cNvPicPr>
            <a:picLocks noChangeAspect="1" noChangeArrowheads="1"/>
          </p:cNvPicPr>
          <p:nvPr/>
        </p:nvPicPr>
        <p:blipFill rotWithShape="1">
          <a:blip r:embed="rId4">
            <a:extLst>
              <a:ext uri="{28A0092B-C50C-407E-A947-70E740481C1C}">
                <a14:useLocalDpi xmlns:a14="http://schemas.microsoft.com/office/drawing/2010/main" val="0"/>
              </a:ext>
            </a:extLst>
          </a:blip>
          <a:srcRect t="10740"/>
          <a:stretch/>
        </p:blipFill>
        <p:spPr bwMode="auto">
          <a:xfrm>
            <a:off x="1489522" y="2924269"/>
            <a:ext cx="5643161" cy="3777828"/>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2"/>
          <p:cNvSpPr txBox="1">
            <a:spLocks/>
          </p:cNvSpPr>
          <p:nvPr/>
        </p:nvSpPr>
        <p:spPr>
          <a:xfrm>
            <a:off x="2401117" y="3186633"/>
            <a:ext cx="4090218" cy="48473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solidFill>
                  <a:srgbClr val="FF0000"/>
                </a:solidFill>
              </a:rPr>
              <a:t>Philippe II de Savoie-Achaïe († 1368)</a:t>
            </a:r>
          </a:p>
        </p:txBody>
      </p:sp>
      <p:sp>
        <p:nvSpPr>
          <p:cNvPr id="7" name="Ellipse 6"/>
          <p:cNvSpPr/>
          <p:nvPr/>
        </p:nvSpPr>
        <p:spPr>
          <a:xfrm>
            <a:off x="9738360" y="4187080"/>
            <a:ext cx="1371600" cy="131456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F10AD577-F8D2-10E3-9E25-EBCDEBFD6AC6}"/>
              </a:ext>
            </a:extLst>
          </p:cNvPr>
          <p:cNvPicPr>
            <a:picLocks noChangeAspect="1"/>
          </p:cNvPicPr>
          <p:nvPr/>
        </p:nvPicPr>
        <p:blipFill>
          <a:blip r:embed="rId5"/>
          <a:srcRect l="69925" t="42933" r="18296" b="47313"/>
          <a:stretch>
            <a:fillRect/>
          </a:stretch>
        </p:blipFill>
        <p:spPr>
          <a:xfrm>
            <a:off x="232960" y="5501640"/>
            <a:ext cx="4379200" cy="1019996"/>
          </a:xfrm>
          <a:prstGeom prst="rect">
            <a:avLst/>
          </a:prstGeom>
        </p:spPr>
      </p:pic>
      <p:sp>
        <p:nvSpPr>
          <p:cNvPr id="4" name="ZoneTexte 3">
            <a:extLst>
              <a:ext uri="{FF2B5EF4-FFF2-40B4-BE49-F238E27FC236}">
                <a16:creationId xmlns:a16="http://schemas.microsoft.com/office/drawing/2014/main" id="{89B50AE3-3FC0-F274-AED6-E824C2BAF93F}"/>
              </a:ext>
            </a:extLst>
          </p:cNvPr>
          <p:cNvSpPr txBox="1"/>
          <p:nvPr/>
        </p:nvSpPr>
        <p:spPr>
          <a:xfrm>
            <a:off x="4751591" y="5568279"/>
            <a:ext cx="2234261" cy="923330"/>
          </a:xfrm>
          <a:prstGeom prst="rect">
            <a:avLst/>
          </a:prstGeom>
          <a:solidFill>
            <a:schemeClr val="bg1"/>
          </a:solidFill>
        </p:spPr>
        <p:txBody>
          <a:bodyPr wrap="square" rtlCol="0">
            <a:spAutoFit/>
          </a:bodyPr>
          <a:lstStyle/>
          <a:p>
            <a:r>
              <a:rPr lang="fr-FR" dirty="0" err="1"/>
              <a:t>Gioffredo</a:t>
            </a:r>
            <a:r>
              <a:rPr lang="fr-FR" dirty="0"/>
              <a:t> </a:t>
            </a:r>
            <a:r>
              <a:rPr lang="fr-FR" dirty="0" err="1"/>
              <a:t>della</a:t>
            </a:r>
            <a:r>
              <a:rPr lang="fr-FR" dirty="0"/>
              <a:t> </a:t>
            </a:r>
            <a:r>
              <a:rPr lang="fr-FR" dirty="0" err="1"/>
              <a:t>Chiusa</a:t>
            </a:r>
            <a:r>
              <a:rPr lang="fr-FR" dirty="0"/>
              <a:t>, </a:t>
            </a:r>
            <a:r>
              <a:rPr lang="fr-FR" i="1" dirty="0"/>
              <a:t>Cronaca di Saluzzo</a:t>
            </a:r>
          </a:p>
        </p:txBody>
      </p:sp>
    </p:spTree>
    <p:extLst>
      <p:ext uri="{BB962C8B-B14F-4D97-AF65-F5344CB8AC3E}">
        <p14:creationId xmlns:p14="http://schemas.microsoft.com/office/powerpoint/2010/main" val="423087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5527" y="295275"/>
            <a:ext cx="10515600" cy="1325563"/>
          </a:xfrm>
        </p:spPr>
        <p:txBody>
          <a:bodyPr/>
          <a:lstStyle/>
          <a:p>
            <a:r>
              <a:rPr lang="fr-FR" dirty="0">
                <a:solidFill>
                  <a:srgbClr val="FF0000"/>
                </a:solidFill>
              </a:rPr>
              <a:t>L’exhérédation des filles</a:t>
            </a:r>
          </a:p>
        </p:txBody>
      </p:sp>
      <p:sp>
        <p:nvSpPr>
          <p:cNvPr id="3" name="Espace réservé du contenu 2"/>
          <p:cNvSpPr txBox="1">
            <a:spLocks/>
          </p:cNvSpPr>
          <p:nvPr/>
        </p:nvSpPr>
        <p:spPr>
          <a:xfrm>
            <a:off x="1617612" y="3417772"/>
            <a:ext cx="2069313" cy="56373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Amédée IV († 1253)</a:t>
            </a:r>
          </a:p>
        </p:txBody>
      </p:sp>
      <p:sp>
        <p:nvSpPr>
          <p:cNvPr id="4" name="Espace réservé du contenu 2"/>
          <p:cNvSpPr txBox="1">
            <a:spLocks/>
          </p:cNvSpPr>
          <p:nvPr/>
        </p:nvSpPr>
        <p:spPr>
          <a:xfrm>
            <a:off x="4075194" y="3417772"/>
            <a:ext cx="2181393" cy="529551"/>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Thomas (II) († 1255)</a:t>
            </a:r>
          </a:p>
        </p:txBody>
      </p:sp>
      <p:sp>
        <p:nvSpPr>
          <p:cNvPr id="6" name="Espace réservé du contenu 2"/>
          <p:cNvSpPr txBox="1">
            <a:spLocks/>
          </p:cNvSpPr>
          <p:nvPr/>
        </p:nvSpPr>
        <p:spPr>
          <a:xfrm>
            <a:off x="7074628" y="3432424"/>
            <a:ext cx="1844507" cy="994504"/>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Pierre († 1268)</a:t>
            </a:r>
          </a:p>
        </p:txBody>
      </p:sp>
      <p:cxnSp>
        <p:nvCxnSpPr>
          <p:cNvPr id="7" name="Connecteur droit 6"/>
          <p:cNvCxnSpPr>
            <a:cxnSpLocks/>
          </p:cNvCxnSpPr>
          <p:nvPr/>
        </p:nvCxnSpPr>
        <p:spPr>
          <a:xfrm>
            <a:off x="5235158" y="2910267"/>
            <a:ext cx="0" cy="3436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Connecteur droit 7"/>
          <p:cNvCxnSpPr>
            <a:cxnSpLocks/>
          </p:cNvCxnSpPr>
          <p:nvPr/>
        </p:nvCxnSpPr>
        <p:spPr>
          <a:xfrm>
            <a:off x="2517358" y="3265867"/>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Connecteur droit 8"/>
          <p:cNvCxnSpPr>
            <a:cxnSpLocks/>
          </p:cNvCxnSpPr>
          <p:nvPr/>
        </p:nvCxnSpPr>
        <p:spPr>
          <a:xfrm>
            <a:off x="5235158" y="3280039"/>
            <a:ext cx="0" cy="1665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Connecteur droit 10"/>
          <p:cNvCxnSpPr>
            <a:cxnSpLocks/>
          </p:cNvCxnSpPr>
          <p:nvPr/>
        </p:nvCxnSpPr>
        <p:spPr>
          <a:xfrm>
            <a:off x="7762458" y="3265867"/>
            <a:ext cx="1954" cy="18072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Connecteur droit 11"/>
          <p:cNvCxnSpPr>
            <a:cxnSpLocks/>
          </p:cNvCxnSpPr>
          <p:nvPr/>
        </p:nvCxnSpPr>
        <p:spPr>
          <a:xfrm flipH="1" flipV="1">
            <a:off x="2517360" y="3254145"/>
            <a:ext cx="7553740" cy="696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9556836" y="3417772"/>
            <a:ext cx="1017552" cy="59425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Philippe</a:t>
            </a:r>
          </a:p>
        </p:txBody>
      </p:sp>
      <p:sp>
        <p:nvSpPr>
          <p:cNvPr id="15" name="Espace réservé du contenu 2"/>
          <p:cNvSpPr txBox="1">
            <a:spLocks/>
          </p:cNvSpPr>
          <p:nvPr/>
        </p:nvSpPr>
        <p:spPr>
          <a:xfrm>
            <a:off x="4302630" y="2450608"/>
            <a:ext cx="2240630" cy="598865"/>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Thomas Ier († 1233)</a:t>
            </a:r>
          </a:p>
        </p:txBody>
      </p:sp>
      <p:sp>
        <p:nvSpPr>
          <p:cNvPr id="17" name="Espace réservé du contenu 2"/>
          <p:cNvSpPr txBox="1">
            <a:spLocks/>
          </p:cNvSpPr>
          <p:nvPr/>
        </p:nvSpPr>
        <p:spPr>
          <a:xfrm>
            <a:off x="526915" y="4502633"/>
            <a:ext cx="2181393" cy="530700"/>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Boniface († 1263)</a:t>
            </a:r>
          </a:p>
        </p:txBody>
      </p:sp>
      <p:sp>
        <p:nvSpPr>
          <p:cNvPr id="19" name="Espace réservé du contenu 2"/>
          <p:cNvSpPr txBox="1">
            <a:spLocks/>
          </p:cNvSpPr>
          <p:nvPr/>
        </p:nvSpPr>
        <p:spPr>
          <a:xfrm>
            <a:off x="3204320" y="4531005"/>
            <a:ext cx="1230952" cy="389781"/>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Béatrice </a:t>
            </a:r>
          </a:p>
        </p:txBody>
      </p:sp>
      <p:cxnSp>
        <p:nvCxnSpPr>
          <p:cNvPr id="21" name="Connecteur droit 20"/>
          <p:cNvCxnSpPr>
            <a:cxnSpLocks/>
          </p:cNvCxnSpPr>
          <p:nvPr/>
        </p:nvCxnSpPr>
        <p:spPr>
          <a:xfrm>
            <a:off x="10073858" y="3253167"/>
            <a:ext cx="1954" cy="18072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Connecteur droit 21"/>
          <p:cNvCxnSpPr>
            <a:cxnSpLocks/>
          </p:cNvCxnSpPr>
          <p:nvPr/>
        </p:nvCxnSpPr>
        <p:spPr>
          <a:xfrm flipH="1">
            <a:off x="1221637" y="4165600"/>
            <a:ext cx="2465288" cy="29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Connecteur droit 23"/>
          <p:cNvCxnSpPr>
            <a:cxnSpLocks/>
          </p:cNvCxnSpPr>
          <p:nvPr/>
        </p:nvCxnSpPr>
        <p:spPr>
          <a:xfrm>
            <a:off x="2507234" y="3733800"/>
            <a:ext cx="10124" cy="4318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Connecteur droit 27"/>
          <p:cNvCxnSpPr>
            <a:cxnSpLocks/>
          </p:cNvCxnSpPr>
          <p:nvPr/>
        </p:nvCxnSpPr>
        <p:spPr>
          <a:xfrm>
            <a:off x="1221637" y="4158998"/>
            <a:ext cx="0" cy="3436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9" name="Connecteur droit 28"/>
          <p:cNvCxnSpPr>
            <a:cxnSpLocks/>
          </p:cNvCxnSpPr>
          <p:nvPr/>
        </p:nvCxnSpPr>
        <p:spPr>
          <a:xfrm>
            <a:off x="3686925" y="4158998"/>
            <a:ext cx="0" cy="3436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Connecteur droit 29"/>
          <p:cNvCxnSpPr>
            <a:cxnSpLocks/>
          </p:cNvCxnSpPr>
          <p:nvPr/>
        </p:nvCxnSpPr>
        <p:spPr>
          <a:xfrm>
            <a:off x="7762458" y="3915024"/>
            <a:ext cx="0" cy="5119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1" name="Espace réservé du contenu 2"/>
          <p:cNvSpPr txBox="1">
            <a:spLocks/>
          </p:cNvSpPr>
          <p:nvPr/>
        </p:nvSpPr>
        <p:spPr>
          <a:xfrm>
            <a:off x="7270782" y="4402008"/>
            <a:ext cx="1175015" cy="574090"/>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Béatrice </a:t>
            </a:r>
          </a:p>
        </p:txBody>
      </p:sp>
      <p:cxnSp>
        <p:nvCxnSpPr>
          <p:cNvPr id="32" name="Connecteur droit 31"/>
          <p:cNvCxnSpPr>
            <a:cxnSpLocks/>
          </p:cNvCxnSpPr>
          <p:nvPr/>
        </p:nvCxnSpPr>
        <p:spPr>
          <a:xfrm flipH="1">
            <a:off x="7762458" y="5063854"/>
            <a:ext cx="230864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Connecteur droit 33"/>
          <p:cNvCxnSpPr>
            <a:cxnSpLocks/>
          </p:cNvCxnSpPr>
          <p:nvPr/>
        </p:nvCxnSpPr>
        <p:spPr>
          <a:xfrm>
            <a:off x="7762458" y="4813300"/>
            <a:ext cx="0" cy="25055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Connecteur droit 36"/>
          <p:cNvCxnSpPr>
            <a:cxnSpLocks/>
          </p:cNvCxnSpPr>
          <p:nvPr/>
        </p:nvCxnSpPr>
        <p:spPr>
          <a:xfrm>
            <a:off x="10071100" y="4782779"/>
            <a:ext cx="0" cy="2505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Espace réservé du contenu 2"/>
          <p:cNvSpPr txBox="1">
            <a:spLocks/>
          </p:cNvSpPr>
          <p:nvPr/>
        </p:nvSpPr>
        <p:spPr>
          <a:xfrm>
            <a:off x="9515012" y="4398104"/>
            <a:ext cx="1299918" cy="532410"/>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err="1"/>
              <a:t>Guigues</a:t>
            </a:r>
            <a:r>
              <a:rPr lang="fr-FR" dirty="0"/>
              <a:t> VII</a:t>
            </a:r>
          </a:p>
        </p:txBody>
      </p:sp>
      <p:sp>
        <p:nvSpPr>
          <p:cNvPr id="40" name="Ellipse 39"/>
          <p:cNvSpPr/>
          <p:nvPr/>
        </p:nvSpPr>
        <p:spPr>
          <a:xfrm>
            <a:off x="4075194" y="2311400"/>
            <a:ext cx="2468066" cy="59410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p:cNvSpPr/>
          <p:nvPr/>
        </p:nvSpPr>
        <p:spPr>
          <a:xfrm>
            <a:off x="1378576" y="3353214"/>
            <a:ext cx="2468066" cy="59410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p:cNvSpPr/>
          <p:nvPr/>
        </p:nvSpPr>
        <p:spPr>
          <a:xfrm>
            <a:off x="254306" y="4381989"/>
            <a:ext cx="2468066" cy="59410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p:cNvSpPr/>
          <p:nvPr/>
        </p:nvSpPr>
        <p:spPr>
          <a:xfrm>
            <a:off x="6506320" y="3365965"/>
            <a:ext cx="2468066" cy="59410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p:cNvSpPr/>
          <p:nvPr/>
        </p:nvSpPr>
        <p:spPr>
          <a:xfrm>
            <a:off x="9208352" y="3374695"/>
            <a:ext cx="1838755" cy="59410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9"/>
          <p:cNvCxnSpPr/>
          <p:nvPr/>
        </p:nvCxnSpPr>
        <p:spPr>
          <a:xfrm flipH="1">
            <a:off x="3400474" y="4466204"/>
            <a:ext cx="563404" cy="508165"/>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33" name="Connecteur droit 32"/>
          <p:cNvCxnSpPr/>
          <p:nvPr/>
        </p:nvCxnSpPr>
        <p:spPr>
          <a:xfrm flipH="1">
            <a:off x="7414769" y="4346446"/>
            <a:ext cx="582112" cy="57434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35" name="Connecteur droit 34"/>
          <p:cNvCxnSpPr/>
          <p:nvPr/>
        </p:nvCxnSpPr>
        <p:spPr>
          <a:xfrm>
            <a:off x="3400474" y="4456657"/>
            <a:ext cx="563404" cy="50439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39" name="Connecteur droit 38"/>
          <p:cNvCxnSpPr/>
          <p:nvPr/>
        </p:nvCxnSpPr>
        <p:spPr>
          <a:xfrm>
            <a:off x="7414769" y="4364889"/>
            <a:ext cx="582112" cy="503973"/>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9778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2FA30-E5C2-008C-F172-1A9851A4078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4A7D60-51DA-649D-0761-7C39F57DEC74}"/>
              </a:ext>
            </a:extLst>
          </p:cNvPr>
          <p:cNvSpPr>
            <a:spLocks noGrp="1"/>
          </p:cNvSpPr>
          <p:nvPr>
            <p:ph type="title"/>
          </p:nvPr>
        </p:nvSpPr>
        <p:spPr>
          <a:xfrm>
            <a:off x="778596" y="2275453"/>
            <a:ext cx="10782680" cy="1325563"/>
          </a:xfrm>
        </p:spPr>
        <p:txBody>
          <a:bodyPr>
            <a:normAutofit/>
          </a:bodyPr>
          <a:lstStyle/>
          <a:p>
            <a:r>
              <a:rPr lang="fr-FR" dirty="0">
                <a:solidFill>
                  <a:srgbClr val="FF0000"/>
                </a:solidFill>
              </a:rPr>
              <a:t>II) Les funérailles : le rituel dynastique majeur</a:t>
            </a:r>
          </a:p>
        </p:txBody>
      </p:sp>
    </p:spTree>
    <p:extLst>
      <p:ext uri="{BB962C8B-B14F-4D97-AF65-F5344CB8AC3E}">
        <p14:creationId xmlns:p14="http://schemas.microsoft.com/office/powerpoint/2010/main" val="3561464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9848" y="403591"/>
            <a:ext cx="6657826" cy="988332"/>
          </a:xfrm>
        </p:spPr>
        <p:txBody>
          <a:bodyPr>
            <a:normAutofit fontScale="90000"/>
          </a:bodyPr>
          <a:lstStyle/>
          <a:p>
            <a:r>
              <a:rPr lang="fr-FR" dirty="0">
                <a:solidFill>
                  <a:srgbClr val="FF0000"/>
                </a:solidFill>
              </a:rPr>
              <a:t>Les usages funéraires des premiers comtes humbertiens </a:t>
            </a:r>
          </a:p>
        </p:txBody>
      </p:sp>
      <p:pic>
        <p:nvPicPr>
          <p:cNvPr id="4" name="Image 3" descr="Une image contenant texte, capture d’écran, Police, carte&#10;&#10;Description générée automatiquement">
            <a:extLst>
              <a:ext uri="{FF2B5EF4-FFF2-40B4-BE49-F238E27FC236}">
                <a16:creationId xmlns:a16="http://schemas.microsoft.com/office/drawing/2014/main" id="{7817F1E2-6DD3-1DF5-0E8A-9C3C8557714B}"/>
              </a:ext>
            </a:extLst>
          </p:cNvPr>
          <p:cNvPicPr>
            <a:picLocks noChangeAspect="1"/>
          </p:cNvPicPr>
          <p:nvPr/>
        </p:nvPicPr>
        <p:blipFill rotWithShape="1">
          <a:blip r:embed="rId2">
            <a:extLst>
              <a:ext uri="{28A0092B-C50C-407E-A947-70E740481C1C}">
                <a14:useLocalDpi xmlns:a14="http://schemas.microsoft.com/office/drawing/2010/main" val="0"/>
              </a:ext>
            </a:extLst>
          </a:blip>
          <a:srcRect l="14631" t="14257" r="27711" b="35892"/>
          <a:stretch/>
        </p:blipFill>
        <p:spPr>
          <a:xfrm>
            <a:off x="6391072" y="69917"/>
            <a:ext cx="5681080" cy="6718165"/>
          </a:xfrm>
          <a:prstGeom prst="rect">
            <a:avLst/>
          </a:prstGeom>
        </p:spPr>
      </p:pic>
    </p:spTree>
    <p:extLst>
      <p:ext uri="{BB962C8B-B14F-4D97-AF65-F5344CB8AC3E}">
        <p14:creationId xmlns:p14="http://schemas.microsoft.com/office/powerpoint/2010/main" val="294631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0657" y="140840"/>
            <a:ext cx="8128242" cy="1013800"/>
          </a:xfrm>
        </p:spPr>
        <p:txBody>
          <a:bodyPr>
            <a:normAutofit/>
          </a:bodyPr>
          <a:lstStyle/>
          <a:p>
            <a:r>
              <a:rPr lang="fr-FR" dirty="0">
                <a:solidFill>
                  <a:srgbClr val="FF0000"/>
                </a:solidFill>
              </a:rPr>
              <a:t>Le triomphe d’Hautecombe</a:t>
            </a:r>
          </a:p>
        </p:txBody>
      </p:sp>
      <p:pic>
        <p:nvPicPr>
          <p:cNvPr id="4" name="Picture 2" descr="C:\Users\Laurent\Documents\Publications\Sépultures princières\Illustration2\Illustration2_Page_1.png"/>
          <p:cNvPicPr>
            <a:picLocks noChangeAspect="1" noChangeArrowheads="1"/>
          </p:cNvPicPr>
          <p:nvPr/>
        </p:nvPicPr>
        <p:blipFill>
          <a:blip r:embed="rId2" cstate="print"/>
          <a:srcRect l="1195" t="2271" r="2368" b="2942"/>
          <a:stretch>
            <a:fillRect/>
          </a:stretch>
        </p:blipFill>
        <p:spPr bwMode="auto">
          <a:xfrm>
            <a:off x="2480650" y="1154640"/>
            <a:ext cx="8057584" cy="5596027"/>
          </a:xfrm>
          <a:prstGeom prst="rect">
            <a:avLst/>
          </a:prstGeom>
          <a:noFill/>
        </p:spPr>
      </p:pic>
    </p:spTree>
    <p:extLst>
      <p:ext uri="{BB962C8B-B14F-4D97-AF65-F5344CB8AC3E}">
        <p14:creationId xmlns:p14="http://schemas.microsoft.com/office/powerpoint/2010/main" val="744344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http://www.geol-alp.com/avant_pays/photos_savoie_occ/020528_pano_lac_dOntex_5.jpg"/>
          <p:cNvPicPr>
            <a:picLocks noChangeAspect="1" noChangeArrowheads="1"/>
          </p:cNvPicPr>
          <p:nvPr/>
        </p:nvPicPr>
        <p:blipFill>
          <a:blip r:embed="rId2" cstate="print"/>
          <a:srcRect r="1844" b="10516"/>
          <a:stretch>
            <a:fillRect/>
          </a:stretch>
        </p:blipFill>
        <p:spPr bwMode="auto">
          <a:xfrm>
            <a:off x="1437184" y="259112"/>
            <a:ext cx="9103816" cy="2479739"/>
          </a:xfrm>
          <a:prstGeom prst="rect">
            <a:avLst/>
          </a:prstGeom>
          <a:noFill/>
        </p:spPr>
      </p:pic>
      <p:pic>
        <p:nvPicPr>
          <p:cNvPr id="5" name="Picture 18" descr="Afficher l'image d'origine"/>
          <p:cNvPicPr>
            <a:picLocks noChangeAspect="1" noChangeArrowheads="1"/>
          </p:cNvPicPr>
          <p:nvPr/>
        </p:nvPicPr>
        <p:blipFill>
          <a:blip r:embed="rId3" cstate="print"/>
          <a:srcRect/>
          <a:stretch>
            <a:fillRect/>
          </a:stretch>
        </p:blipFill>
        <p:spPr bwMode="auto">
          <a:xfrm>
            <a:off x="640549" y="1752277"/>
            <a:ext cx="4953000" cy="3286126"/>
          </a:xfrm>
          <a:prstGeom prst="rect">
            <a:avLst/>
          </a:prstGeom>
          <a:noFill/>
        </p:spPr>
      </p:pic>
      <p:pic>
        <p:nvPicPr>
          <p:cNvPr id="6" name="Picture 6" descr="A l’abbaye d'Hautecombe, en juillet 2013."/>
          <p:cNvPicPr>
            <a:picLocks noChangeAspect="1" noChangeArrowheads="1"/>
          </p:cNvPicPr>
          <p:nvPr/>
        </p:nvPicPr>
        <p:blipFill>
          <a:blip r:embed="rId4" cstate="print"/>
          <a:srcRect/>
          <a:stretch>
            <a:fillRect/>
          </a:stretch>
        </p:blipFill>
        <p:spPr bwMode="auto">
          <a:xfrm>
            <a:off x="7474658" y="2063192"/>
            <a:ext cx="4015749" cy="2664296"/>
          </a:xfrm>
          <a:prstGeom prst="rect">
            <a:avLst/>
          </a:prstGeom>
          <a:noFill/>
        </p:spPr>
      </p:pic>
      <p:pic>
        <p:nvPicPr>
          <p:cNvPr id="4" name="Picture 8" descr="https://upload.wikimedia.org/wikipedia/commons/thumb/c/c3/Marie_Despine_3.JPG/1280px-Marie_Despine_3.JPG"/>
          <p:cNvPicPr>
            <a:picLocks noChangeAspect="1" noChangeArrowheads="1"/>
          </p:cNvPicPr>
          <p:nvPr/>
        </p:nvPicPr>
        <p:blipFill>
          <a:blip r:embed="rId5" cstate="print"/>
          <a:srcRect/>
          <a:stretch>
            <a:fillRect/>
          </a:stretch>
        </p:blipFill>
        <p:spPr bwMode="auto">
          <a:xfrm>
            <a:off x="2635176" y="3888842"/>
            <a:ext cx="7584504" cy="2642726"/>
          </a:xfrm>
          <a:prstGeom prst="rect">
            <a:avLst/>
          </a:prstGeom>
          <a:noFill/>
        </p:spPr>
      </p:pic>
    </p:spTree>
    <p:extLst>
      <p:ext uri="{BB962C8B-B14F-4D97-AF65-F5344CB8AC3E}">
        <p14:creationId xmlns:p14="http://schemas.microsoft.com/office/powerpoint/2010/main" val="401045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5527" y="89367"/>
            <a:ext cx="10515600" cy="1325563"/>
          </a:xfrm>
        </p:spPr>
        <p:txBody>
          <a:bodyPr/>
          <a:lstStyle/>
          <a:p>
            <a:r>
              <a:rPr lang="fr-FR" dirty="0">
                <a:solidFill>
                  <a:srgbClr val="FF0000"/>
                </a:solidFill>
              </a:rPr>
              <a:t>La chapelle des princes (vers 1342)</a:t>
            </a:r>
          </a:p>
        </p:txBody>
      </p:sp>
      <p:pic>
        <p:nvPicPr>
          <p:cNvPr id="5" name="Picture 2" descr="Afficher l'image d'origine"/>
          <p:cNvPicPr>
            <a:picLocks noChangeAspect="1" noChangeArrowheads="1"/>
          </p:cNvPicPr>
          <p:nvPr/>
        </p:nvPicPr>
        <p:blipFill>
          <a:blip r:embed="rId2" cstate="print"/>
          <a:srcRect/>
          <a:stretch>
            <a:fillRect/>
          </a:stretch>
        </p:blipFill>
        <p:spPr bwMode="auto">
          <a:xfrm>
            <a:off x="171235" y="1481148"/>
            <a:ext cx="5164789" cy="5015881"/>
          </a:xfrm>
          <a:prstGeom prst="rect">
            <a:avLst/>
          </a:prstGeom>
          <a:noFill/>
        </p:spPr>
      </p:pic>
      <p:pic>
        <p:nvPicPr>
          <p:cNvPr id="6" name="Picture 3" descr="C:\Users\Laurent\Documents\Publications\Chronique d'Hautecombe\Chronique Hautecombe trad\Chronique Hautecombe trad._Page_1.png"/>
          <p:cNvPicPr>
            <a:picLocks noChangeAspect="1" noChangeArrowheads="1"/>
          </p:cNvPicPr>
          <p:nvPr/>
        </p:nvPicPr>
        <p:blipFill rotWithShape="1">
          <a:blip r:embed="rId3" cstate="print"/>
          <a:srcRect l="9868" t="10023" r="7900" b="56585"/>
          <a:stretch/>
        </p:blipFill>
        <p:spPr bwMode="auto">
          <a:xfrm>
            <a:off x="3242380" y="1481148"/>
            <a:ext cx="8949620" cy="5140010"/>
          </a:xfrm>
          <a:prstGeom prst="rect">
            <a:avLst/>
          </a:prstGeom>
          <a:noFill/>
        </p:spPr>
      </p:pic>
    </p:spTree>
    <p:extLst>
      <p:ext uri="{BB962C8B-B14F-4D97-AF65-F5344CB8AC3E}">
        <p14:creationId xmlns:p14="http://schemas.microsoft.com/office/powerpoint/2010/main" val="157638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2F9EF-B3D1-585B-82B8-5F64B855BF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F9CB33-4AF1-9165-97C2-80EA23A82E0B}"/>
              </a:ext>
            </a:extLst>
          </p:cNvPr>
          <p:cNvSpPr>
            <a:spLocks noGrp="1"/>
          </p:cNvSpPr>
          <p:nvPr>
            <p:ph type="title"/>
          </p:nvPr>
        </p:nvSpPr>
        <p:spPr>
          <a:xfrm>
            <a:off x="2544023" y="2266400"/>
            <a:ext cx="7876516" cy="1325563"/>
          </a:xfrm>
        </p:spPr>
        <p:txBody>
          <a:bodyPr>
            <a:normAutofit/>
          </a:bodyPr>
          <a:lstStyle/>
          <a:p>
            <a:r>
              <a:rPr lang="fr-FR" dirty="0">
                <a:solidFill>
                  <a:srgbClr val="FF0000"/>
                </a:solidFill>
              </a:rPr>
              <a:t>III) La culture chevaleresque</a:t>
            </a:r>
          </a:p>
        </p:txBody>
      </p:sp>
    </p:spTree>
    <p:extLst>
      <p:ext uri="{BB962C8B-B14F-4D97-AF65-F5344CB8AC3E}">
        <p14:creationId xmlns:p14="http://schemas.microsoft.com/office/powerpoint/2010/main" val="2564225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AE25A-91EF-4D93-94C0-8D77E94091F0}"/>
              </a:ext>
            </a:extLst>
          </p:cNvPr>
          <p:cNvSpPr>
            <a:spLocks noGrp="1"/>
          </p:cNvSpPr>
          <p:nvPr>
            <p:ph type="title"/>
          </p:nvPr>
        </p:nvSpPr>
        <p:spPr/>
        <p:txBody>
          <a:bodyPr/>
          <a:lstStyle/>
          <a:p>
            <a:r>
              <a:rPr lang="fr-FR" dirty="0">
                <a:solidFill>
                  <a:srgbClr val="FF0000"/>
                </a:solidFill>
              </a:rPr>
              <a:t>Un</a:t>
            </a:r>
            <a:r>
              <a:rPr lang="fr-FR" dirty="0"/>
              <a:t> </a:t>
            </a:r>
            <a:r>
              <a:rPr lang="fr-FR" dirty="0">
                <a:solidFill>
                  <a:srgbClr val="FF0000"/>
                </a:solidFill>
              </a:rPr>
              <a:t>pouvoir</a:t>
            </a:r>
            <a:r>
              <a:rPr lang="fr-FR" dirty="0"/>
              <a:t> </a:t>
            </a:r>
            <a:r>
              <a:rPr lang="fr-FR" dirty="0">
                <a:solidFill>
                  <a:srgbClr val="FF0000"/>
                </a:solidFill>
              </a:rPr>
              <a:t>chevaleresque</a:t>
            </a:r>
          </a:p>
        </p:txBody>
      </p:sp>
      <p:pic>
        <p:nvPicPr>
          <p:cNvPr id="5" name="Espace réservé du contenu 4">
            <a:extLst>
              <a:ext uri="{FF2B5EF4-FFF2-40B4-BE49-F238E27FC236}">
                <a16:creationId xmlns:a16="http://schemas.microsoft.com/office/drawing/2014/main" id="{43C27EA7-E4BE-479F-8315-7696330D69EC}"/>
              </a:ext>
            </a:extLst>
          </p:cNvPr>
          <p:cNvPicPr>
            <a:picLocks noGrp="1" noChangeAspect="1"/>
          </p:cNvPicPr>
          <p:nvPr>
            <p:ph idx="1"/>
          </p:nvPr>
        </p:nvPicPr>
        <p:blipFill rotWithShape="1">
          <a:blip r:embed="rId2"/>
          <a:srcRect l="14793" t="5832" r="25369"/>
          <a:stretch/>
        </p:blipFill>
        <p:spPr>
          <a:xfrm>
            <a:off x="4275250" y="2192355"/>
            <a:ext cx="3462263" cy="3589944"/>
          </a:xfrm>
        </p:spPr>
      </p:pic>
      <p:pic>
        <p:nvPicPr>
          <p:cNvPr id="7" name="Image 6">
            <a:extLst>
              <a:ext uri="{FF2B5EF4-FFF2-40B4-BE49-F238E27FC236}">
                <a16:creationId xmlns:a16="http://schemas.microsoft.com/office/drawing/2014/main" id="{5332AA6B-E7F0-41A4-AE4E-8897BE2BC0CF}"/>
              </a:ext>
            </a:extLst>
          </p:cNvPr>
          <p:cNvPicPr>
            <a:picLocks noChangeAspect="1"/>
          </p:cNvPicPr>
          <p:nvPr/>
        </p:nvPicPr>
        <p:blipFill>
          <a:blip r:embed="rId3"/>
          <a:stretch>
            <a:fillRect/>
          </a:stretch>
        </p:blipFill>
        <p:spPr>
          <a:xfrm>
            <a:off x="470759" y="2192355"/>
            <a:ext cx="3462263" cy="3190105"/>
          </a:xfrm>
          <a:prstGeom prst="rect">
            <a:avLst/>
          </a:prstGeom>
        </p:spPr>
      </p:pic>
      <p:pic>
        <p:nvPicPr>
          <p:cNvPr id="9" name="Image 8">
            <a:extLst>
              <a:ext uri="{FF2B5EF4-FFF2-40B4-BE49-F238E27FC236}">
                <a16:creationId xmlns:a16="http://schemas.microsoft.com/office/drawing/2014/main" id="{D955C945-7EB3-4411-ABAB-FBF6EE50F883}"/>
              </a:ext>
            </a:extLst>
          </p:cNvPr>
          <p:cNvPicPr>
            <a:picLocks noChangeAspect="1"/>
          </p:cNvPicPr>
          <p:nvPr/>
        </p:nvPicPr>
        <p:blipFill>
          <a:blip r:embed="rId4"/>
          <a:stretch>
            <a:fillRect/>
          </a:stretch>
        </p:blipFill>
        <p:spPr>
          <a:xfrm>
            <a:off x="8148545" y="2107819"/>
            <a:ext cx="3744765" cy="3744765"/>
          </a:xfrm>
          <a:prstGeom prst="rect">
            <a:avLst/>
          </a:prstGeom>
        </p:spPr>
      </p:pic>
      <p:sp>
        <p:nvSpPr>
          <p:cNvPr id="10" name="Espace réservé du contenu 2">
            <a:extLst>
              <a:ext uri="{FF2B5EF4-FFF2-40B4-BE49-F238E27FC236}">
                <a16:creationId xmlns:a16="http://schemas.microsoft.com/office/drawing/2014/main" id="{8848616E-D604-42FA-9265-7225BA1668AD}"/>
              </a:ext>
            </a:extLst>
          </p:cNvPr>
          <p:cNvSpPr txBox="1">
            <a:spLocks/>
          </p:cNvSpPr>
          <p:nvPr/>
        </p:nvSpPr>
        <p:spPr>
          <a:xfrm>
            <a:off x="9348324" y="6037882"/>
            <a:ext cx="1492273" cy="59425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Amédée VIII</a:t>
            </a:r>
          </a:p>
        </p:txBody>
      </p:sp>
      <p:sp>
        <p:nvSpPr>
          <p:cNvPr id="11" name="Espace réservé du contenu 2">
            <a:extLst>
              <a:ext uri="{FF2B5EF4-FFF2-40B4-BE49-F238E27FC236}">
                <a16:creationId xmlns:a16="http://schemas.microsoft.com/office/drawing/2014/main" id="{6AFFD700-D936-4BCB-8FBC-95E3E36A5EF9}"/>
              </a:ext>
            </a:extLst>
          </p:cNvPr>
          <p:cNvSpPr txBox="1">
            <a:spLocks/>
          </p:cNvSpPr>
          <p:nvPr/>
        </p:nvSpPr>
        <p:spPr>
          <a:xfrm>
            <a:off x="5578718" y="6016487"/>
            <a:ext cx="1492273" cy="59425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Edouard</a:t>
            </a:r>
          </a:p>
        </p:txBody>
      </p:sp>
      <p:sp>
        <p:nvSpPr>
          <p:cNvPr id="12" name="Espace réservé du contenu 2">
            <a:extLst>
              <a:ext uri="{FF2B5EF4-FFF2-40B4-BE49-F238E27FC236}">
                <a16:creationId xmlns:a16="http://schemas.microsoft.com/office/drawing/2014/main" id="{D62FBCBC-80FF-4E55-B313-D897B81B7A33}"/>
              </a:ext>
            </a:extLst>
          </p:cNvPr>
          <p:cNvSpPr txBox="1">
            <a:spLocks/>
          </p:cNvSpPr>
          <p:nvPr/>
        </p:nvSpPr>
        <p:spPr>
          <a:xfrm>
            <a:off x="1632844" y="6016486"/>
            <a:ext cx="1492273" cy="59425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fr-FR" dirty="0"/>
              <a:t>Humbert III</a:t>
            </a:r>
          </a:p>
        </p:txBody>
      </p:sp>
    </p:spTree>
    <p:extLst>
      <p:ext uri="{BB962C8B-B14F-4D97-AF65-F5344CB8AC3E}">
        <p14:creationId xmlns:p14="http://schemas.microsoft.com/office/powerpoint/2010/main" val="398911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7709" y="202163"/>
            <a:ext cx="10515600" cy="1325563"/>
          </a:xfrm>
        </p:spPr>
        <p:txBody>
          <a:bodyPr/>
          <a:lstStyle/>
          <a:p>
            <a:r>
              <a:rPr lang="fr-FR" dirty="0">
                <a:solidFill>
                  <a:srgbClr val="FF0000"/>
                </a:solidFill>
              </a:rPr>
              <a:t>Le rôle privilégié de la Croisade</a:t>
            </a:r>
          </a:p>
        </p:txBody>
      </p:sp>
      <p:sp>
        <p:nvSpPr>
          <p:cNvPr id="5" name="Espace réservé du contenu 4"/>
          <p:cNvSpPr>
            <a:spLocks noGrp="1"/>
          </p:cNvSpPr>
          <p:nvPr>
            <p:ph idx="1"/>
          </p:nvPr>
        </p:nvSpPr>
        <p:spPr>
          <a:xfrm>
            <a:off x="363908" y="1681635"/>
            <a:ext cx="8562808" cy="1525742"/>
          </a:xfrm>
        </p:spPr>
        <p:txBody>
          <a:bodyPr>
            <a:normAutofit/>
          </a:bodyPr>
          <a:lstStyle/>
          <a:p>
            <a:r>
              <a:rPr lang="fr-FR" sz="2400" dirty="0"/>
              <a:t>La participation d’Amédée III à la seconde croisade</a:t>
            </a:r>
          </a:p>
        </p:txBody>
      </p:sp>
      <p:sp>
        <p:nvSpPr>
          <p:cNvPr id="4" name="Rectangle 3"/>
          <p:cNvSpPr/>
          <p:nvPr/>
        </p:nvSpPr>
        <p:spPr>
          <a:xfrm>
            <a:off x="159026" y="2791838"/>
            <a:ext cx="5446644" cy="3631763"/>
          </a:xfrm>
          <a:prstGeom prst="rect">
            <a:avLst/>
          </a:prstGeom>
        </p:spPr>
        <p:txBody>
          <a:bodyPr wrap="square">
            <a:spAutoFit/>
          </a:bodyPr>
          <a:lstStyle/>
          <a:p>
            <a:r>
              <a:rPr lang="fr-FR" sz="2000" dirty="0">
                <a:latin typeface="+mj-lt"/>
                <a:ea typeface="Times New Roman" panose="02020603050405020304" pitchFamily="18" charset="0"/>
              </a:rPr>
              <a:t>Tout le peuple cependant jugeait que Geoffroy [de </a:t>
            </a:r>
            <a:r>
              <a:rPr lang="fr-FR" sz="2000" dirty="0" err="1">
                <a:latin typeface="+mj-lt"/>
                <a:ea typeface="Times New Roman" panose="02020603050405020304" pitchFamily="18" charset="0"/>
              </a:rPr>
              <a:t>Rancon</a:t>
            </a:r>
            <a:r>
              <a:rPr lang="fr-FR" sz="2000" dirty="0">
                <a:latin typeface="+mj-lt"/>
                <a:ea typeface="Times New Roman" panose="02020603050405020304" pitchFamily="18" charset="0"/>
              </a:rPr>
              <a:t>] avait mérité d’être pendu pour avoir désobéi aux ordres du roi relativement à la marche de la journée ; et peut-être aussi le peuple </a:t>
            </a:r>
            <a:r>
              <a:rPr lang="fr-FR" sz="2000" dirty="0" err="1">
                <a:latin typeface="+mj-lt"/>
                <a:ea typeface="Times New Roman" panose="02020603050405020304" pitchFamily="18" charset="0"/>
              </a:rPr>
              <a:t>eût-il</a:t>
            </a:r>
            <a:r>
              <a:rPr lang="fr-FR" sz="2000" dirty="0">
                <a:latin typeface="+mj-lt"/>
                <a:ea typeface="Times New Roman" panose="02020603050405020304" pitchFamily="18" charset="0"/>
              </a:rPr>
              <a:t> voulu que l’on pendît également l’oncle du roi, qui avait commis la même faute que Geoffroy, et qui du moins protégea celui-ci contre la vindicte publique. Comme tous deux en effet étaient coupables et qu’il fallait bien épargner l’oncle du roi, il devenait impossible de condamner l’autre.</a:t>
            </a:r>
          </a:p>
          <a:p>
            <a:endParaRPr lang="fr-FR" sz="1000" dirty="0">
              <a:latin typeface="+mj-lt"/>
            </a:endParaRPr>
          </a:p>
          <a:p>
            <a:r>
              <a:rPr lang="fr-FR" sz="2000" dirty="0">
                <a:latin typeface="+mj-lt"/>
              </a:rPr>
              <a:t>Odon de Deuil</a:t>
            </a:r>
          </a:p>
        </p:txBody>
      </p:sp>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20164" t="12745" r="17801" b="69033"/>
          <a:stretch/>
        </p:blipFill>
        <p:spPr>
          <a:xfrm>
            <a:off x="5576908" y="2791838"/>
            <a:ext cx="6478623" cy="2692414"/>
          </a:xfrm>
          <a:prstGeom prst="rect">
            <a:avLst/>
          </a:prstGeom>
        </p:spPr>
      </p:pic>
    </p:spTree>
    <p:extLst>
      <p:ext uri="{BB962C8B-B14F-4D97-AF65-F5344CB8AC3E}">
        <p14:creationId xmlns:p14="http://schemas.microsoft.com/office/powerpoint/2010/main" val="69236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7113" y="256483"/>
            <a:ext cx="10515600" cy="1325563"/>
          </a:xfrm>
        </p:spPr>
        <p:txBody>
          <a:bodyPr/>
          <a:lstStyle/>
          <a:p>
            <a:r>
              <a:rPr lang="fr-FR" dirty="0"/>
              <a:t>Le buste de saint Candide</a:t>
            </a:r>
          </a:p>
        </p:txBody>
      </p:sp>
      <p:pic>
        <p:nvPicPr>
          <p:cNvPr id="4" name="Picture 6" descr="https://conseildansesperanceduroi.files.wordpress.com/2014/06/reliquaire_candide.jpg"/>
          <p:cNvPicPr>
            <a:picLocks noChangeAspect="1" noChangeArrowheads="1"/>
          </p:cNvPicPr>
          <p:nvPr/>
        </p:nvPicPr>
        <p:blipFill>
          <a:blip r:embed="rId2" cstate="print"/>
          <a:srcRect/>
          <a:stretch>
            <a:fillRect/>
          </a:stretch>
        </p:blipFill>
        <p:spPr bwMode="auto">
          <a:xfrm>
            <a:off x="355632" y="1582046"/>
            <a:ext cx="3724275" cy="4965700"/>
          </a:xfrm>
          <a:prstGeom prst="rect">
            <a:avLst/>
          </a:prstGeom>
          <a:noFill/>
        </p:spPr>
      </p:pic>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699" t="255" r="5498"/>
          <a:stretch/>
        </p:blipFill>
        <p:spPr bwMode="auto">
          <a:xfrm>
            <a:off x="4257239" y="1595938"/>
            <a:ext cx="2875348" cy="5005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9919" y="1595938"/>
            <a:ext cx="4762415" cy="4133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115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5650" y="211216"/>
            <a:ext cx="10515600" cy="1325563"/>
          </a:xfrm>
        </p:spPr>
        <p:txBody>
          <a:bodyPr/>
          <a:lstStyle/>
          <a:p>
            <a:r>
              <a:rPr lang="fr-FR" dirty="0"/>
              <a:t>La croisade d’Amédée VI</a:t>
            </a:r>
          </a:p>
        </p:txBody>
      </p:sp>
      <p:pic>
        <p:nvPicPr>
          <p:cNvPr id="7" name="Espace réservé du contenu 6"/>
          <p:cNvPicPr>
            <a:picLocks noGrp="1" noChangeAspect="1"/>
          </p:cNvPicPr>
          <p:nvPr>
            <p:ph idx="1"/>
          </p:nvPr>
        </p:nvPicPr>
        <p:blipFill rotWithShape="1">
          <a:blip r:embed="rId2"/>
          <a:srcRect l="5281" t="3745" r="2564" b="1898"/>
          <a:stretch/>
        </p:blipFill>
        <p:spPr>
          <a:xfrm rot="16200000">
            <a:off x="2488274" y="-680303"/>
            <a:ext cx="5208053" cy="9446121"/>
          </a:xfrm>
        </p:spPr>
      </p:pic>
    </p:spTree>
    <p:extLst>
      <p:ext uri="{BB962C8B-B14F-4D97-AF65-F5344CB8AC3E}">
        <p14:creationId xmlns:p14="http://schemas.microsoft.com/office/powerpoint/2010/main" val="3217802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939" y="120940"/>
            <a:ext cx="6024327" cy="1325563"/>
          </a:xfrm>
        </p:spPr>
        <p:txBody>
          <a:bodyPr/>
          <a:lstStyle/>
          <a:p>
            <a:r>
              <a:rPr lang="fr-FR" dirty="0">
                <a:solidFill>
                  <a:srgbClr val="FF0000"/>
                </a:solidFill>
              </a:rPr>
              <a:t>La culture chevaleresque</a:t>
            </a:r>
          </a:p>
        </p:txBody>
      </p:sp>
      <p:sp>
        <p:nvSpPr>
          <p:cNvPr id="3" name="Espace réservé du contenu 2"/>
          <p:cNvSpPr>
            <a:spLocks noGrp="1"/>
          </p:cNvSpPr>
          <p:nvPr>
            <p:ph idx="1"/>
          </p:nvPr>
        </p:nvSpPr>
        <p:spPr>
          <a:xfrm>
            <a:off x="685696" y="3723986"/>
            <a:ext cx="3376854" cy="764284"/>
          </a:xfrm>
        </p:spPr>
        <p:txBody>
          <a:bodyPr>
            <a:normAutofit/>
          </a:bodyPr>
          <a:lstStyle/>
          <a:p>
            <a:r>
              <a:rPr lang="fr-FR" sz="2400" dirty="0"/>
              <a:t>Les couleurs</a:t>
            </a:r>
          </a:p>
        </p:txBody>
      </p:sp>
      <p:sp>
        <p:nvSpPr>
          <p:cNvPr id="4" name="Espace réservé du contenu 2"/>
          <p:cNvSpPr txBox="1">
            <a:spLocks/>
          </p:cNvSpPr>
          <p:nvPr/>
        </p:nvSpPr>
        <p:spPr>
          <a:xfrm>
            <a:off x="685696" y="2392757"/>
            <a:ext cx="3376854" cy="764284"/>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fr-FR" sz="2400" dirty="0"/>
              <a:t>Les tournois</a:t>
            </a:r>
          </a:p>
        </p:txBody>
      </p:sp>
      <p:pic>
        <p:nvPicPr>
          <p:cNvPr id="1026" name="Picture 2" descr="Amédée VI de Savoie, dit le comte vert">
            <a:extLst>
              <a:ext uri="{FF2B5EF4-FFF2-40B4-BE49-F238E27FC236}">
                <a16:creationId xmlns:a16="http://schemas.microsoft.com/office/drawing/2014/main" id="{FE803DEA-18EB-4086-9AEB-5E9A72E7EA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690" y="2073494"/>
            <a:ext cx="3300984" cy="3300984"/>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2">
            <a:extLst>
              <a:ext uri="{FF2B5EF4-FFF2-40B4-BE49-F238E27FC236}">
                <a16:creationId xmlns:a16="http://schemas.microsoft.com/office/drawing/2014/main" id="{10E403B1-FB28-4091-87A3-FACE2818D24F}"/>
              </a:ext>
            </a:extLst>
          </p:cNvPr>
          <p:cNvSpPr txBox="1">
            <a:spLocks/>
          </p:cNvSpPr>
          <p:nvPr/>
        </p:nvSpPr>
        <p:spPr>
          <a:xfrm>
            <a:off x="3838717" y="5457026"/>
            <a:ext cx="2566930" cy="59425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fr-FR" dirty="0"/>
              <a:t>Amédée VI (1343-1383) dit le comte Vert</a:t>
            </a:r>
          </a:p>
        </p:txBody>
      </p:sp>
      <p:pic>
        <p:nvPicPr>
          <p:cNvPr id="1028" name="Picture 4" descr="Amédée VII de Savoie, dit le comte rouge">
            <a:extLst>
              <a:ext uri="{FF2B5EF4-FFF2-40B4-BE49-F238E27FC236}">
                <a16:creationId xmlns:a16="http://schemas.microsoft.com/office/drawing/2014/main" id="{B58B6BFB-185A-4797-A344-B00E237A8E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8585" y="220864"/>
            <a:ext cx="2787719" cy="5656622"/>
          </a:xfrm>
          <a:prstGeom prst="rect">
            <a:avLst/>
          </a:prstGeom>
          <a:noFill/>
          <a:extLst>
            <a:ext uri="{909E8E84-426E-40DD-AFC4-6F175D3DCCD1}">
              <a14:hiddenFill xmlns:a14="http://schemas.microsoft.com/office/drawing/2010/main">
                <a:solidFill>
                  <a:srgbClr val="FFFFFF"/>
                </a:solidFill>
              </a14:hiddenFill>
            </a:ext>
          </a:extLst>
        </p:spPr>
      </p:pic>
      <p:sp>
        <p:nvSpPr>
          <p:cNvPr id="11" name="Espace réservé du contenu 2">
            <a:extLst>
              <a:ext uri="{FF2B5EF4-FFF2-40B4-BE49-F238E27FC236}">
                <a16:creationId xmlns:a16="http://schemas.microsoft.com/office/drawing/2014/main" id="{FFE1EA42-79EC-487C-AC86-44A8A71BDB8E}"/>
              </a:ext>
            </a:extLst>
          </p:cNvPr>
          <p:cNvSpPr txBox="1">
            <a:spLocks/>
          </p:cNvSpPr>
          <p:nvPr/>
        </p:nvSpPr>
        <p:spPr>
          <a:xfrm>
            <a:off x="8872493" y="5965807"/>
            <a:ext cx="2566930" cy="59425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fr-FR" dirty="0"/>
              <a:t>Amédée VII (1383-1391) dit le comte Rouge</a:t>
            </a:r>
          </a:p>
        </p:txBody>
      </p:sp>
    </p:spTree>
    <p:extLst>
      <p:ext uri="{BB962C8B-B14F-4D97-AF65-F5344CB8AC3E}">
        <p14:creationId xmlns:p14="http://schemas.microsoft.com/office/powerpoint/2010/main" val="3570899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527" y="264831"/>
            <a:ext cx="10515600" cy="1325563"/>
          </a:xfrm>
        </p:spPr>
        <p:txBody>
          <a:bodyPr>
            <a:normAutofit/>
          </a:bodyPr>
          <a:lstStyle/>
          <a:p>
            <a:r>
              <a:rPr dirty="0">
                <a:solidFill>
                  <a:srgbClr val="FF0000"/>
                </a:solidFill>
              </a:rPr>
              <a:t>Le Collier </a:t>
            </a:r>
            <a:r>
              <a:rPr lang="fr-FR" dirty="0">
                <a:solidFill>
                  <a:srgbClr val="FF0000"/>
                </a:solidFill>
              </a:rPr>
              <a:t>: une emprise de croisade</a:t>
            </a:r>
            <a:endParaRPr dirty="0">
              <a:solidFill>
                <a:srgbClr val="FF0000"/>
              </a:solidFill>
            </a:endParaRPr>
          </a:p>
        </p:txBody>
      </p:sp>
      <p:sp>
        <p:nvSpPr>
          <p:cNvPr id="3" name="Content Placeholder 2"/>
          <p:cNvSpPr>
            <a:spLocks noGrp="1"/>
          </p:cNvSpPr>
          <p:nvPr>
            <p:ph idx="1"/>
          </p:nvPr>
        </p:nvSpPr>
        <p:spPr>
          <a:xfrm>
            <a:off x="912891" y="1517930"/>
            <a:ext cx="8229600" cy="536418"/>
          </a:xfrm>
        </p:spPr>
        <p:txBody>
          <a:bodyPr>
            <a:normAutofit/>
          </a:bodyPr>
          <a:lstStyle/>
          <a:p>
            <a:pPr>
              <a:defRPr sz="2200"/>
            </a:pPr>
            <a:r>
              <a:rPr lang="fr-FR" sz="2000" dirty="0"/>
              <a:t>Ordre fondé par Amédée VI en janvier 1364 à Avignon</a:t>
            </a:r>
            <a:endParaRPr sz="2000" dirty="0"/>
          </a:p>
        </p:txBody>
      </p:sp>
      <p:sp>
        <p:nvSpPr>
          <p:cNvPr id="4" name="Content Placeholder 2">
            <a:extLst>
              <a:ext uri="{FF2B5EF4-FFF2-40B4-BE49-F238E27FC236}">
                <a16:creationId xmlns:a16="http://schemas.microsoft.com/office/drawing/2014/main" id="{CC739E4A-9CB1-689A-F781-3572DBEADB1F}"/>
              </a:ext>
            </a:extLst>
          </p:cNvPr>
          <p:cNvSpPr txBox="1">
            <a:spLocks/>
          </p:cNvSpPr>
          <p:nvPr/>
        </p:nvSpPr>
        <p:spPr>
          <a:xfrm>
            <a:off x="912891" y="2307075"/>
            <a:ext cx="8229600" cy="536418"/>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sz="2200"/>
            </a:pPr>
            <a:r>
              <a:rPr lang="fr-FR" sz="2200" dirty="0"/>
              <a:t>Contexte : croisade contre les Turcs et remise par Urbain V de la rose d’or</a:t>
            </a:r>
          </a:p>
        </p:txBody>
      </p:sp>
      <p:sp>
        <p:nvSpPr>
          <p:cNvPr id="6" name="ZoneTexte 5">
            <a:extLst>
              <a:ext uri="{FF2B5EF4-FFF2-40B4-BE49-F238E27FC236}">
                <a16:creationId xmlns:a16="http://schemas.microsoft.com/office/drawing/2014/main" id="{F9FBB715-6CFB-1210-510B-31853C94C0D4}"/>
              </a:ext>
            </a:extLst>
          </p:cNvPr>
          <p:cNvSpPr txBox="1"/>
          <p:nvPr/>
        </p:nvSpPr>
        <p:spPr>
          <a:xfrm>
            <a:off x="1684699" y="3096220"/>
            <a:ext cx="9297154" cy="707886"/>
          </a:xfrm>
          <a:prstGeom prst="rect">
            <a:avLst/>
          </a:prstGeom>
          <a:noFill/>
        </p:spPr>
        <p:txBody>
          <a:bodyPr wrap="square">
            <a:spAutoFit/>
          </a:bodyPr>
          <a:lstStyle/>
          <a:p>
            <a:r>
              <a:rPr lang="fr-FR" sz="2000" dirty="0">
                <a:latin typeface="Calibri" panose="020F0502020204030204" pitchFamily="34" charset="0"/>
                <a:ea typeface="Times New Roman" panose="02020603050405020304" pitchFamily="18" charset="0"/>
                <a:cs typeface="Calibri" panose="020F0502020204030204" pitchFamily="34" charset="0"/>
              </a:rPr>
              <a:t>- Un item des comptes de l’Hôtel du 16 février 1364 enregistre pour 282 florins de bon poids le paiement  de </a:t>
            </a:r>
            <a:r>
              <a:rPr lang="fr-FR" sz="2000" i="1" dirty="0" err="1">
                <a:latin typeface="Calibri" panose="020F0502020204030204" pitchFamily="34" charset="0"/>
                <a:ea typeface="Times New Roman" panose="02020603050405020304" pitchFamily="18" charset="0"/>
                <a:cs typeface="Calibri" panose="020F0502020204030204" pitchFamily="34" charset="0"/>
              </a:rPr>
              <a:t>quindecim</a:t>
            </a:r>
            <a:r>
              <a:rPr lang="fr-FR" sz="2000" i="1" dirty="0">
                <a:latin typeface="Calibri" panose="020F0502020204030204" pitchFamily="34" charset="0"/>
                <a:ea typeface="Times New Roman" panose="02020603050405020304" pitchFamily="18" charset="0"/>
                <a:cs typeface="Calibri" panose="020F0502020204030204" pitchFamily="34" charset="0"/>
              </a:rPr>
              <a:t> </a:t>
            </a:r>
            <a:r>
              <a:rPr lang="fr-FR" sz="2000" i="1" dirty="0" err="1">
                <a:latin typeface="Calibri" panose="020F0502020204030204" pitchFamily="34" charset="0"/>
                <a:ea typeface="Times New Roman" panose="02020603050405020304" pitchFamily="18" charset="0"/>
                <a:cs typeface="Calibri" panose="020F0502020204030204" pitchFamily="34" charset="0"/>
              </a:rPr>
              <a:t>colariis</a:t>
            </a:r>
            <a:r>
              <a:rPr lang="fr-FR" sz="2000" i="1" dirty="0">
                <a:latin typeface="Calibri" panose="020F0502020204030204" pitchFamily="34" charset="0"/>
                <a:ea typeface="Times New Roman" panose="02020603050405020304" pitchFamily="18" charset="0"/>
                <a:cs typeface="Calibri" panose="020F0502020204030204" pitchFamily="34" charset="0"/>
              </a:rPr>
              <a:t> </a:t>
            </a:r>
            <a:r>
              <a:rPr lang="fr-FR" sz="2000" i="1" dirty="0" err="1">
                <a:latin typeface="Calibri" panose="020F0502020204030204" pitchFamily="34" charset="0"/>
                <a:ea typeface="Times New Roman" panose="02020603050405020304" pitchFamily="18" charset="0"/>
                <a:cs typeface="Calibri" panose="020F0502020204030204" pitchFamily="34" charset="0"/>
              </a:rPr>
              <a:t>argenti</a:t>
            </a:r>
            <a:r>
              <a:rPr lang="fr-FR" sz="2000" i="1" dirty="0">
                <a:latin typeface="Calibri" panose="020F0502020204030204" pitchFamily="34" charset="0"/>
                <a:ea typeface="Times New Roman" panose="02020603050405020304" pitchFamily="18" charset="0"/>
                <a:cs typeface="Calibri" panose="020F0502020204030204" pitchFamily="34" charset="0"/>
              </a:rPr>
              <a:t> </a:t>
            </a:r>
            <a:r>
              <a:rPr lang="fr-FR" sz="2000" i="1" dirty="0" err="1">
                <a:latin typeface="Calibri" panose="020F0502020204030204" pitchFamily="34" charset="0"/>
                <a:ea typeface="Times New Roman" panose="02020603050405020304" pitchFamily="18" charset="0"/>
                <a:cs typeface="Calibri" panose="020F0502020204030204" pitchFamily="34" charset="0"/>
              </a:rPr>
              <a:t>deaurati</a:t>
            </a:r>
            <a:r>
              <a:rPr lang="fr-FR" sz="2000" i="1" dirty="0">
                <a:latin typeface="Calibri" panose="020F0502020204030204" pitchFamily="34" charset="0"/>
                <a:ea typeface="Times New Roman" panose="02020603050405020304" pitchFamily="18" charset="0"/>
                <a:cs typeface="Calibri" panose="020F0502020204030204" pitchFamily="34" charset="0"/>
              </a:rPr>
              <a:t> </a:t>
            </a:r>
            <a:r>
              <a:rPr lang="fr-FR" sz="2000" i="1" dirty="0" err="1">
                <a:latin typeface="Calibri" panose="020F0502020204030204" pitchFamily="34" charset="0"/>
                <a:ea typeface="Times New Roman" panose="02020603050405020304" pitchFamily="18" charset="0"/>
                <a:cs typeface="Calibri" panose="020F0502020204030204" pitchFamily="34" charset="0"/>
              </a:rPr>
              <a:t>factis</a:t>
            </a:r>
            <a:r>
              <a:rPr lang="fr-FR" sz="2000" i="1" dirty="0">
                <a:latin typeface="Calibri" panose="020F0502020204030204" pitchFamily="34" charset="0"/>
                <a:ea typeface="Times New Roman" panose="02020603050405020304" pitchFamily="18" charset="0"/>
                <a:cs typeface="Calibri" panose="020F0502020204030204" pitchFamily="34" charset="0"/>
              </a:rPr>
              <a:t> ad </a:t>
            </a:r>
            <a:r>
              <a:rPr lang="fr-FR" sz="2000" i="1" dirty="0" err="1">
                <a:latin typeface="Calibri" panose="020F0502020204030204" pitchFamily="34" charset="0"/>
                <a:ea typeface="Times New Roman" panose="02020603050405020304" pitchFamily="18" charset="0"/>
                <a:cs typeface="Calibri" panose="020F0502020204030204" pitchFamily="34" charset="0"/>
              </a:rPr>
              <a:t>devisam</a:t>
            </a:r>
            <a:r>
              <a:rPr lang="fr-FR" sz="2000" i="1" dirty="0">
                <a:latin typeface="Calibri" panose="020F0502020204030204" pitchFamily="34" charset="0"/>
                <a:ea typeface="Times New Roman" panose="02020603050405020304" pitchFamily="18" charset="0"/>
                <a:cs typeface="Calibri" panose="020F0502020204030204" pitchFamily="34" charset="0"/>
              </a:rPr>
              <a:t> Domini</a:t>
            </a:r>
            <a:endParaRPr lang="fr-FR" sz="2000"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D4E4B5D6-3C78-8878-C011-90D68BB24DAC}"/>
              </a:ext>
            </a:extLst>
          </p:cNvPr>
          <p:cNvSpPr txBox="1"/>
          <p:nvPr/>
        </p:nvSpPr>
        <p:spPr>
          <a:xfrm>
            <a:off x="1755995" y="4356964"/>
            <a:ext cx="7774664" cy="707886"/>
          </a:xfrm>
          <a:prstGeom prst="rect">
            <a:avLst/>
          </a:prstGeom>
          <a:noFill/>
        </p:spPr>
        <p:txBody>
          <a:bodyPr wrap="square">
            <a:spAutoFit/>
          </a:bodyPr>
          <a:lstStyle/>
          <a:p>
            <a:r>
              <a:rPr lang="fr-FR" sz="2000" dirty="0">
                <a:latin typeface="Calibri" panose="020F0502020204030204" pitchFamily="34" charset="0"/>
                <a:ea typeface="Times New Roman" panose="02020603050405020304" pitchFamily="18" charset="0"/>
                <a:cs typeface="Calibri" panose="020F0502020204030204" pitchFamily="34" charset="0"/>
              </a:rPr>
              <a:t>- 15 chevaliers (capitaines de guerre), mais liste connue uniquement par les Chroniques de Savoie, car pas de statuts</a:t>
            </a:r>
            <a:endParaRPr lang="fr-FR" sz="2000" dirty="0">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B3D30000-C80B-A6C4-8830-A5560B7DD8F7}"/>
              </a:ext>
            </a:extLst>
          </p:cNvPr>
          <p:cNvSpPr txBox="1"/>
          <p:nvPr/>
        </p:nvSpPr>
        <p:spPr>
          <a:xfrm>
            <a:off x="1755995" y="5436640"/>
            <a:ext cx="7774664" cy="707886"/>
          </a:xfrm>
          <a:prstGeom prst="rect">
            <a:avLst/>
          </a:prstGeom>
          <a:noFill/>
        </p:spPr>
        <p:txBody>
          <a:bodyPr wrap="square">
            <a:spAutoFit/>
          </a:bodyPr>
          <a:lstStyle/>
          <a:p>
            <a:r>
              <a:rPr lang="fr-FR" sz="2000" dirty="0">
                <a:latin typeface="Calibri" panose="020F0502020204030204" pitchFamily="34" charset="0"/>
                <a:ea typeface="Times New Roman" panose="02020603050405020304" pitchFamily="18" charset="0"/>
                <a:cs typeface="Calibri" panose="020F0502020204030204" pitchFamily="34" charset="0"/>
              </a:rPr>
              <a:t>- Fonctionne pendant la croisade de 1366-1367, en association avec le culte de la Vierge, puis plus de trace </a:t>
            </a:r>
            <a:endParaRPr lang="fr-FR" sz="200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B02E02-D580-201B-48B6-955B5265FE83}"/>
              </a:ext>
            </a:extLst>
          </p:cNvPr>
          <p:cNvSpPr>
            <a:spLocks noGrp="1"/>
          </p:cNvSpPr>
          <p:nvPr>
            <p:ph type="title"/>
          </p:nvPr>
        </p:nvSpPr>
        <p:spPr>
          <a:xfrm>
            <a:off x="503222" y="280681"/>
            <a:ext cx="10515600" cy="1325563"/>
          </a:xfrm>
        </p:spPr>
        <p:txBody>
          <a:bodyPr/>
          <a:lstStyle/>
          <a:p>
            <a:r>
              <a:rPr lang="fr-FR" dirty="0">
                <a:solidFill>
                  <a:srgbClr val="FF0000"/>
                </a:solidFill>
              </a:rPr>
              <a:t>1382 : réactivation de l’emprise</a:t>
            </a:r>
          </a:p>
        </p:txBody>
      </p:sp>
      <p:sp>
        <p:nvSpPr>
          <p:cNvPr id="3" name="Espace réservé du contenu 2">
            <a:extLst>
              <a:ext uri="{FF2B5EF4-FFF2-40B4-BE49-F238E27FC236}">
                <a16:creationId xmlns:a16="http://schemas.microsoft.com/office/drawing/2014/main" id="{921326DF-568B-1738-B1F8-EA9859CA4776}"/>
              </a:ext>
            </a:extLst>
          </p:cNvPr>
          <p:cNvSpPr>
            <a:spLocks noGrp="1"/>
          </p:cNvSpPr>
          <p:nvPr>
            <p:ph idx="1"/>
          </p:nvPr>
        </p:nvSpPr>
        <p:spPr>
          <a:xfrm>
            <a:off x="1030583" y="2899667"/>
            <a:ext cx="10515599" cy="835182"/>
          </a:xfrm>
        </p:spPr>
        <p:txBody>
          <a:bodyPr>
            <a:normAutofit/>
          </a:bodyPr>
          <a:lstStyle/>
          <a:p>
            <a:r>
              <a:rPr lang="fr-FR" sz="2000" dirty="0"/>
              <a:t>1382 : le comte Amédée VI s’engage dans une nouvelle croisade, au service du pape Clément VII, contre le pape Urbain VI, soutenu par la reine Jeanne</a:t>
            </a:r>
          </a:p>
        </p:txBody>
      </p:sp>
      <p:pic>
        <p:nvPicPr>
          <p:cNvPr id="5" name="Picture 2" descr="RÃ©sultat de recherche d'images pour &quot;AmÃ©dÃ©e VI messe vierge lausanne&quot;">
            <a:extLst>
              <a:ext uri="{FF2B5EF4-FFF2-40B4-BE49-F238E27FC236}">
                <a16:creationId xmlns:a16="http://schemas.microsoft.com/office/drawing/2014/main" id="{DFABA97F-907D-52F9-7CF7-1FE279B0E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1152" y="4127157"/>
            <a:ext cx="4213281" cy="2146895"/>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contenu 2">
            <a:extLst>
              <a:ext uri="{FF2B5EF4-FFF2-40B4-BE49-F238E27FC236}">
                <a16:creationId xmlns:a16="http://schemas.microsoft.com/office/drawing/2014/main" id="{6202AFA6-6122-BD6D-313F-4B71F0B309F5}"/>
              </a:ext>
            </a:extLst>
          </p:cNvPr>
          <p:cNvSpPr txBox="1">
            <a:spLocks/>
          </p:cNvSpPr>
          <p:nvPr/>
        </p:nvSpPr>
        <p:spPr>
          <a:xfrm>
            <a:off x="1030584" y="1789578"/>
            <a:ext cx="10515599" cy="83518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dirty="0"/>
              <a:t>1378 : mort de Grégoire XI, début du Grand Schisme, lorsque les cardinaux français rejettent Urbain VI et élisent Clément VII</a:t>
            </a:r>
          </a:p>
        </p:txBody>
      </p:sp>
    </p:spTree>
    <p:extLst>
      <p:ext uri="{BB962C8B-B14F-4D97-AF65-F5344CB8AC3E}">
        <p14:creationId xmlns:p14="http://schemas.microsoft.com/office/powerpoint/2010/main" val="204357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844" y="274638"/>
            <a:ext cx="8229600" cy="783123"/>
          </a:xfrm>
        </p:spPr>
        <p:txBody>
          <a:bodyPr/>
          <a:lstStyle/>
          <a:p>
            <a:r>
              <a:rPr dirty="0">
                <a:solidFill>
                  <a:srgbClr val="FF0000"/>
                </a:solidFill>
              </a:rPr>
              <a:t>Le </a:t>
            </a:r>
            <a:r>
              <a:rPr lang="fr-FR" dirty="0">
                <a:solidFill>
                  <a:srgbClr val="FF0000"/>
                </a:solidFill>
              </a:rPr>
              <a:t>testament</a:t>
            </a:r>
            <a:r>
              <a:rPr dirty="0">
                <a:solidFill>
                  <a:srgbClr val="FF0000"/>
                </a:solidFill>
              </a:rPr>
              <a:t> </a:t>
            </a:r>
            <a:r>
              <a:rPr lang="fr-FR" dirty="0">
                <a:solidFill>
                  <a:srgbClr val="FF0000"/>
                </a:solidFill>
              </a:rPr>
              <a:t>du 27 février 1383</a:t>
            </a:r>
            <a:endParaRPr dirty="0">
              <a:solidFill>
                <a:srgbClr val="FF0000"/>
              </a:solidFill>
            </a:endParaRPr>
          </a:p>
        </p:txBody>
      </p:sp>
      <p:sp>
        <p:nvSpPr>
          <p:cNvPr id="3" name="Content Placeholder 2"/>
          <p:cNvSpPr>
            <a:spLocks noGrp="1"/>
          </p:cNvSpPr>
          <p:nvPr>
            <p:ph idx="1"/>
          </p:nvPr>
        </p:nvSpPr>
        <p:spPr>
          <a:xfrm>
            <a:off x="624689" y="1057761"/>
            <a:ext cx="11170467" cy="2030240"/>
          </a:xfrm>
        </p:spPr>
        <p:txBody>
          <a:bodyPr>
            <a:noAutofit/>
          </a:bodyPr>
          <a:lstStyle/>
          <a:p>
            <a:pPr marL="0" indent="0">
              <a:buNone/>
              <a:defRPr sz="2200"/>
            </a:pPr>
            <a:r>
              <a:rPr lang="fr-FR" sz="2000" dirty="0"/>
              <a:t>Ordonne la fondation d’un monastère de 15 chartreux dans son château de </a:t>
            </a:r>
            <a:r>
              <a:rPr sz="2000" dirty="0"/>
              <a:t>Pierre-</a:t>
            </a:r>
            <a:r>
              <a:rPr sz="2000" dirty="0" err="1"/>
              <a:t>Châtel</a:t>
            </a:r>
            <a:r>
              <a:rPr lang="fr-FR" sz="2000" dirty="0"/>
              <a:t>, qu’il dote de 1000 florins annuels « pour le remède de son âme et de ses prédécesseurs et pour le remède des autres seigneurs et chevaliers qui ont été, sont et qui relèveront dans le futur de son ordre du </a:t>
            </a:r>
            <a:r>
              <a:rPr sz="2000" dirty="0"/>
              <a:t>Collier</a:t>
            </a:r>
          </a:p>
        </p:txBody>
      </p:sp>
      <p:pic>
        <p:nvPicPr>
          <p:cNvPr id="5" name="Image 4">
            <a:extLst>
              <a:ext uri="{FF2B5EF4-FFF2-40B4-BE49-F238E27FC236}">
                <a16:creationId xmlns:a16="http://schemas.microsoft.com/office/drawing/2014/main" id="{622FD0B6-1B57-9F3E-CB12-6D3A99D33CA3}"/>
              </a:ext>
            </a:extLst>
          </p:cNvPr>
          <p:cNvPicPr>
            <a:picLocks noChangeAspect="1"/>
          </p:cNvPicPr>
          <p:nvPr/>
        </p:nvPicPr>
        <p:blipFill>
          <a:blip r:embed="rId2"/>
          <a:srcRect l="61138" t="15237" r="3664" b="8372"/>
          <a:stretch>
            <a:fillRect/>
          </a:stretch>
        </p:blipFill>
        <p:spPr>
          <a:xfrm>
            <a:off x="1868031" y="2168263"/>
            <a:ext cx="7438230" cy="45403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7BB1F1-E27B-C30F-9743-71AE4DA5B4D5}"/>
              </a:ext>
            </a:extLst>
          </p:cNvPr>
          <p:cNvSpPr>
            <a:spLocks noGrp="1"/>
          </p:cNvSpPr>
          <p:nvPr>
            <p:ph type="title"/>
          </p:nvPr>
        </p:nvSpPr>
        <p:spPr>
          <a:xfrm>
            <a:off x="765772" y="285664"/>
            <a:ext cx="10515600" cy="1325563"/>
          </a:xfrm>
        </p:spPr>
        <p:txBody>
          <a:bodyPr/>
          <a:lstStyle/>
          <a:p>
            <a:r>
              <a:rPr lang="fr-FR" dirty="0">
                <a:solidFill>
                  <a:srgbClr val="FF0000"/>
                </a:solidFill>
              </a:rPr>
              <a:t>Les travaux (1383-1409)</a:t>
            </a:r>
          </a:p>
        </p:txBody>
      </p:sp>
      <p:pic>
        <p:nvPicPr>
          <p:cNvPr id="8" name="Image 7" descr="UN TEMPS POUR SE RECENTRER, SOUFFLER ET FAIRE LE PLEIN DE CREATIVITE">
            <a:extLst>
              <a:ext uri="{FF2B5EF4-FFF2-40B4-BE49-F238E27FC236}">
                <a16:creationId xmlns:a16="http://schemas.microsoft.com/office/drawing/2014/main" id="{31A8BB14-7ECB-6189-90FB-B58C240F8F29}"/>
              </a:ext>
            </a:extLst>
          </p:cNvPr>
          <p:cNvPicPr>
            <a:picLocks noChangeAspect="1"/>
          </p:cNvPicPr>
          <p:nvPr/>
        </p:nvPicPr>
        <p:blipFill>
          <a:blip r:embed="rId2"/>
          <a:stretch>
            <a:fillRect/>
          </a:stretch>
        </p:blipFill>
        <p:spPr>
          <a:xfrm>
            <a:off x="264038" y="1690688"/>
            <a:ext cx="11663923" cy="4218866"/>
          </a:xfrm>
          <a:prstGeom prst="rect">
            <a:avLst/>
          </a:prstGeom>
        </p:spPr>
      </p:pic>
    </p:spTree>
    <p:extLst>
      <p:ext uri="{BB962C8B-B14F-4D97-AF65-F5344CB8AC3E}">
        <p14:creationId xmlns:p14="http://schemas.microsoft.com/office/powerpoint/2010/main" val="142267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527" y="160945"/>
            <a:ext cx="10515600" cy="1325563"/>
          </a:xfrm>
        </p:spPr>
        <p:txBody>
          <a:bodyPr/>
          <a:lstStyle/>
          <a:p>
            <a:r>
              <a:rPr dirty="0">
                <a:solidFill>
                  <a:srgbClr val="FF0000"/>
                </a:solidFill>
              </a:rPr>
              <a:t>Les </a:t>
            </a:r>
            <a:r>
              <a:rPr dirty="0" err="1">
                <a:solidFill>
                  <a:srgbClr val="FF0000"/>
                </a:solidFill>
              </a:rPr>
              <a:t>statuts</a:t>
            </a:r>
            <a:r>
              <a:rPr dirty="0">
                <a:solidFill>
                  <a:srgbClr val="FF0000"/>
                </a:solidFill>
              </a:rPr>
              <a:t> de 1409</a:t>
            </a:r>
          </a:p>
        </p:txBody>
      </p:sp>
      <p:sp>
        <p:nvSpPr>
          <p:cNvPr id="3" name="Content Placeholder 2"/>
          <p:cNvSpPr>
            <a:spLocks noGrp="1"/>
          </p:cNvSpPr>
          <p:nvPr>
            <p:ph idx="1"/>
          </p:nvPr>
        </p:nvSpPr>
        <p:spPr>
          <a:xfrm>
            <a:off x="840464" y="1395973"/>
            <a:ext cx="10956200" cy="898556"/>
          </a:xfrm>
        </p:spPr>
        <p:txBody>
          <a:bodyPr/>
          <a:lstStyle/>
          <a:p>
            <a:pPr>
              <a:defRPr sz="2200"/>
            </a:pPr>
            <a:r>
              <a:rPr lang="fr-FR" dirty="0"/>
              <a:t>15 articles, dont certains comportent des emprunts textuels à ceux de la compagnie du Cygne noir</a:t>
            </a:r>
            <a:endParaRPr dirty="0"/>
          </a:p>
        </p:txBody>
      </p:sp>
      <p:sp>
        <p:nvSpPr>
          <p:cNvPr id="4" name="Content Placeholder 2">
            <a:extLst>
              <a:ext uri="{FF2B5EF4-FFF2-40B4-BE49-F238E27FC236}">
                <a16:creationId xmlns:a16="http://schemas.microsoft.com/office/drawing/2014/main" id="{31D200A5-F8A8-FE40-591C-D4A0A428245A}"/>
              </a:ext>
            </a:extLst>
          </p:cNvPr>
          <p:cNvSpPr txBox="1">
            <a:spLocks/>
          </p:cNvSpPr>
          <p:nvPr/>
        </p:nvSpPr>
        <p:spPr>
          <a:xfrm>
            <a:off x="749927" y="3247223"/>
            <a:ext cx="10515599" cy="89855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sz="2200"/>
            </a:pPr>
            <a:r>
              <a:rPr lang="fr-FR" sz="2200" dirty="0"/>
              <a:t>Ordre monarchique, soumis au comte, qui unit dans la fidélité au prince la haute aristocratie</a:t>
            </a:r>
          </a:p>
        </p:txBody>
      </p:sp>
      <p:sp>
        <p:nvSpPr>
          <p:cNvPr id="5" name="Content Placeholder 2">
            <a:extLst>
              <a:ext uri="{FF2B5EF4-FFF2-40B4-BE49-F238E27FC236}">
                <a16:creationId xmlns:a16="http://schemas.microsoft.com/office/drawing/2014/main" id="{B16B6C7E-2C84-A762-2C2F-B289C33F53EB}"/>
              </a:ext>
            </a:extLst>
          </p:cNvPr>
          <p:cNvSpPr txBox="1">
            <a:spLocks/>
          </p:cNvSpPr>
          <p:nvPr/>
        </p:nvSpPr>
        <p:spPr>
          <a:xfrm>
            <a:off x="840464" y="2418286"/>
            <a:ext cx="8229600" cy="89855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sz="2200"/>
            </a:pPr>
            <a:r>
              <a:rPr lang="fr-FR" sz="2200" dirty="0"/>
              <a:t>5 articles rajoutés en 1434</a:t>
            </a:r>
          </a:p>
        </p:txBody>
      </p:sp>
      <p:sp>
        <p:nvSpPr>
          <p:cNvPr id="6" name="Content Placeholder 2">
            <a:extLst>
              <a:ext uri="{FF2B5EF4-FFF2-40B4-BE49-F238E27FC236}">
                <a16:creationId xmlns:a16="http://schemas.microsoft.com/office/drawing/2014/main" id="{3E2D1EFC-A022-9817-E2AC-797F13237CD5}"/>
              </a:ext>
            </a:extLst>
          </p:cNvPr>
          <p:cNvSpPr txBox="1">
            <a:spLocks/>
          </p:cNvSpPr>
          <p:nvPr/>
        </p:nvSpPr>
        <p:spPr>
          <a:xfrm>
            <a:off x="840464" y="4408774"/>
            <a:ext cx="11110110" cy="89855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sz="2200"/>
            </a:pPr>
            <a:r>
              <a:rPr lang="fr-FR" sz="2200" dirty="0"/>
              <a:t>Fonctionne comme une confrérie, avec réunion de l’ordre pour les deuxièmes funérailles de ses membres</a:t>
            </a:r>
          </a:p>
        </p:txBody>
      </p:sp>
      <p:sp>
        <p:nvSpPr>
          <p:cNvPr id="7" name="Content Placeholder 2">
            <a:extLst>
              <a:ext uri="{FF2B5EF4-FFF2-40B4-BE49-F238E27FC236}">
                <a16:creationId xmlns:a16="http://schemas.microsoft.com/office/drawing/2014/main" id="{767E7428-BEF4-8D30-1FA4-BC7CC50B462A}"/>
              </a:ext>
            </a:extLst>
          </p:cNvPr>
          <p:cNvSpPr txBox="1">
            <a:spLocks/>
          </p:cNvSpPr>
          <p:nvPr/>
        </p:nvSpPr>
        <p:spPr>
          <a:xfrm>
            <a:off x="840463" y="5666477"/>
            <a:ext cx="10956201" cy="89855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sz="2200"/>
            </a:pPr>
            <a:r>
              <a:rPr lang="fr-FR" sz="2200" dirty="0"/>
              <a:t>Très forte dimension religieuse, avec association symbolique de chaque chevalier de l’ordre à un chartreux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63967" y="199313"/>
            <a:ext cx="3864065" cy="1325563"/>
          </a:xfrm>
        </p:spPr>
        <p:txBody>
          <a:bodyPr/>
          <a:lstStyle/>
          <a:p>
            <a:r>
              <a:rPr lang="fr-FR" dirty="0">
                <a:solidFill>
                  <a:srgbClr val="FF0000"/>
                </a:solidFill>
              </a:rPr>
              <a:t>Conclusion</a:t>
            </a:r>
          </a:p>
        </p:txBody>
      </p:sp>
      <p:sp>
        <p:nvSpPr>
          <p:cNvPr id="3" name="Content Placeholder 2">
            <a:extLst>
              <a:ext uri="{FF2B5EF4-FFF2-40B4-BE49-F238E27FC236}">
                <a16:creationId xmlns:a16="http://schemas.microsoft.com/office/drawing/2014/main" id="{44848510-FF58-098C-D2A9-1E7DF2FD5154}"/>
              </a:ext>
            </a:extLst>
          </p:cNvPr>
          <p:cNvSpPr>
            <a:spLocks noGrp="1"/>
          </p:cNvSpPr>
          <p:nvPr>
            <p:ph idx="1"/>
          </p:nvPr>
        </p:nvSpPr>
        <p:spPr>
          <a:xfrm>
            <a:off x="617899" y="1432187"/>
            <a:ext cx="10956200" cy="898556"/>
          </a:xfrm>
        </p:spPr>
        <p:txBody>
          <a:bodyPr/>
          <a:lstStyle/>
          <a:p>
            <a:pPr>
              <a:defRPr sz="2200"/>
            </a:pPr>
            <a:r>
              <a:rPr lang="fr-FR" dirty="0"/>
              <a:t>La progressive construction d’un droit successoral, avec élimination des filles et assignation des cadets à un apanage</a:t>
            </a:r>
            <a:endParaRPr dirty="0"/>
          </a:p>
        </p:txBody>
      </p:sp>
      <p:sp>
        <p:nvSpPr>
          <p:cNvPr id="4" name="Content Placeholder 2">
            <a:extLst>
              <a:ext uri="{FF2B5EF4-FFF2-40B4-BE49-F238E27FC236}">
                <a16:creationId xmlns:a16="http://schemas.microsoft.com/office/drawing/2014/main" id="{DF0C8F57-2572-9E1B-290F-B6D6771023FC}"/>
              </a:ext>
            </a:extLst>
          </p:cNvPr>
          <p:cNvSpPr txBox="1">
            <a:spLocks/>
          </p:cNvSpPr>
          <p:nvPr/>
        </p:nvSpPr>
        <p:spPr>
          <a:xfrm>
            <a:off x="617899" y="2879232"/>
            <a:ext cx="10956200" cy="8985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2200"/>
            </a:pPr>
            <a:r>
              <a:rPr lang="fr-FR" sz="2200" dirty="0"/>
              <a:t>La centralité du rituel des funérailles, avec l’écriture d’une première généalogie</a:t>
            </a:r>
          </a:p>
        </p:txBody>
      </p:sp>
      <p:sp>
        <p:nvSpPr>
          <p:cNvPr id="5" name="Content Placeholder 2">
            <a:extLst>
              <a:ext uri="{FF2B5EF4-FFF2-40B4-BE49-F238E27FC236}">
                <a16:creationId xmlns:a16="http://schemas.microsoft.com/office/drawing/2014/main" id="{5D996A3E-65E0-9009-B8EF-5515E94E27F6}"/>
              </a:ext>
            </a:extLst>
          </p:cNvPr>
          <p:cNvSpPr txBox="1">
            <a:spLocks/>
          </p:cNvSpPr>
          <p:nvPr/>
        </p:nvSpPr>
        <p:spPr>
          <a:xfrm>
            <a:off x="617899" y="4099940"/>
            <a:ext cx="10956200" cy="8985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2200"/>
            </a:pPr>
            <a:r>
              <a:rPr lang="fr-FR" sz="2200" dirty="0"/>
              <a:t>La culture chevaleresque, qui s’incarne dans l’ordre du collier</a:t>
            </a:r>
          </a:p>
        </p:txBody>
      </p:sp>
    </p:spTree>
    <p:extLst>
      <p:ext uri="{BB962C8B-B14F-4D97-AF65-F5344CB8AC3E}">
        <p14:creationId xmlns:p14="http://schemas.microsoft.com/office/powerpoint/2010/main" val="61779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688</TotalTime>
  <Words>806</Words>
  <Application>Microsoft Office PowerPoint</Application>
  <PresentationFormat>Grand écran</PresentationFormat>
  <Paragraphs>98</Paragraphs>
  <Slides>26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26</vt:i4>
      </vt:variant>
    </vt:vector>
  </HeadingPairs>
  <TitlesOfParts>
    <vt:vector size="31" baseType="lpstr">
      <vt:lpstr>Aptos</vt:lpstr>
      <vt:lpstr>Aptos Display</vt:lpstr>
      <vt:lpstr>Arial</vt:lpstr>
      <vt:lpstr>Calibri</vt:lpstr>
      <vt:lpstr>Thème Office</vt:lpstr>
      <vt:lpstr>Présentation PowerPoint</vt:lpstr>
      <vt:lpstr>Présentation PowerPoint</vt:lpstr>
      <vt:lpstr>Présentation PowerPoint</vt:lpstr>
      <vt:lpstr>I) L’ordre dynastique</vt:lpstr>
      <vt:lpstr>L’ordre dynastique</vt:lpstr>
      <vt:lpstr>Présentation PowerPoint</vt:lpstr>
      <vt:lpstr>Régler l’ordre successoral</vt:lpstr>
      <vt:lpstr>Les apanages : l’exemple des Achaïe</vt:lpstr>
      <vt:lpstr>L’exhérédation des filles</vt:lpstr>
      <vt:lpstr>II) Les funérailles : le rituel dynastique majeur</vt:lpstr>
      <vt:lpstr>Les usages funéraires des premiers comtes humbertiens </vt:lpstr>
      <vt:lpstr>Le triomphe d’Hautecombe</vt:lpstr>
      <vt:lpstr>Présentation PowerPoint</vt:lpstr>
      <vt:lpstr>La chapelle des princes (vers 1342)</vt:lpstr>
      <vt:lpstr>III) La culture chevaleresque</vt:lpstr>
      <vt:lpstr>Un pouvoir chevaleresque</vt:lpstr>
      <vt:lpstr>Le rôle privilégié de la Croisade</vt:lpstr>
      <vt:lpstr>Le buste de saint Candide</vt:lpstr>
      <vt:lpstr>La croisade d’Amédée VI</vt:lpstr>
      <vt:lpstr>La culture chevaleresque</vt:lpstr>
      <vt:lpstr>Le Collier : une emprise de croisade</vt:lpstr>
      <vt:lpstr>1382 : réactivation de l’emprise</vt:lpstr>
      <vt:lpstr>Le testament du 27 février 1383</vt:lpstr>
      <vt:lpstr>Les travaux (1383-1409)</vt:lpstr>
      <vt:lpstr>Les statuts de 1409</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Laurent Ripart</dc:creator>
  <cp:lastModifiedBy>Laurent Ripart</cp:lastModifiedBy>
  <cp:revision>6</cp:revision>
  <dcterms:created xsi:type="dcterms:W3CDTF">2025-10-12T07:57:41Z</dcterms:created>
  <dcterms:modified xsi:type="dcterms:W3CDTF">2026-10-09T21:43:18Z</dcterms:modified>
</cp:coreProperties>
</file>