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80" r:id="rId3"/>
    <p:sldId id="282" r:id="rId4"/>
    <p:sldId id="273" r:id="rId5"/>
    <p:sldId id="281" r:id="rId6"/>
    <p:sldId id="264" r:id="rId7"/>
    <p:sldId id="266" r:id="rId8"/>
    <p:sldId id="275" r:id="rId9"/>
    <p:sldId id="276" r:id="rId10"/>
    <p:sldId id="277" r:id="rId11"/>
    <p:sldId id="274" r:id="rId12"/>
    <p:sldId id="285" r:id="rId13"/>
    <p:sldId id="283" r:id="rId14"/>
    <p:sldId id="284" r:id="rId15"/>
    <p:sldId id="278" r:id="rId16"/>
    <p:sldId id="27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0" d="100"/>
          <a:sy n="50" d="100"/>
        </p:scale>
        <p:origin x="48" y="1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A8FE8-7CB5-45FB-9C14-BBCDCAF47A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LatIN</a:t>
            </a:r>
            <a:r>
              <a:rPr lang="fr-FR" dirty="0"/>
              <a:t> </a:t>
            </a:r>
            <a:r>
              <a:rPr lang="fr-FR" dirty="0" err="1"/>
              <a:t>MéDIéVAL</a:t>
            </a:r>
            <a:r>
              <a:rPr lang="fr-FR" dirty="0"/>
              <a:t> IV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B75530-7CE6-44EC-BC00-64E70C371F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31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4B157E-5D03-988C-C957-C718B0EF7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Récitation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399D03-615C-2B57-4B51-3AAB552A6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608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42D6DC-1905-43AD-B259-4F492D8E5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166" y="1536135"/>
            <a:ext cx="8287379" cy="50956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000" dirty="0"/>
              <a:t>Traduisez : </a:t>
            </a:r>
          </a:p>
          <a:p>
            <a:pPr marL="0" indent="0">
              <a:buNone/>
            </a:pPr>
            <a:r>
              <a:rPr lang="fr-FR" sz="2000" i="1" dirty="0"/>
              <a:t>- </a:t>
            </a:r>
            <a:r>
              <a:rPr lang="fr-FR" sz="2000" i="1" dirty="0" err="1"/>
              <a:t>Castri</a:t>
            </a:r>
            <a:r>
              <a:rPr lang="fr-FR" sz="2000" i="1" dirty="0"/>
              <a:t> </a:t>
            </a:r>
            <a:r>
              <a:rPr lang="fr-FR" sz="2000" i="1" dirty="0" err="1"/>
              <a:t>domini</a:t>
            </a:r>
            <a:r>
              <a:rPr lang="fr-FR" sz="2000" i="1" dirty="0"/>
              <a:t> </a:t>
            </a:r>
            <a:r>
              <a:rPr lang="fr-FR" sz="2000" i="1" dirty="0" err="1"/>
              <a:t>bonos</a:t>
            </a:r>
            <a:r>
              <a:rPr lang="fr-FR" sz="2000" i="1" dirty="0"/>
              <a:t> </a:t>
            </a:r>
            <a:r>
              <a:rPr lang="fr-FR" sz="2000" i="1" dirty="0" err="1"/>
              <a:t>monachos</a:t>
            </a:r>
            <a:r>
              <a:rPr lang="fr-FR" sz="2000" i="1" dirty="0"/>
              <a:t> amant</a:t>
            </a:r>
          </a:p>
          <a:p>
            <a:pPr marL="0" indent="0">
              <a:buNone/>
            </a:pPr>
            <a:r>
              <a:rPr lang="fr-FR" sz="2000" i="1" dirty="0"/>
              <a:t>- A </a:t>
            </a:r>
            <a:r>
              <a:rPr lang="fr-FR" sz="2000" i="1" dirty="0" err="1"/>
              <a:t>monachis</a:t>
            </a:r>
            <a:r>
              <a:rPr lang="fr-FR" sz="2000" i="1" dirty="0"/>
              <a:t> </a:t>
            </a:r>
            <a:r>
              <a:rPr lang="fr-FR" sz="2000" i="1" dirty="0" err="1"/>
              <a:t>pulchrae</a:t>
            </a:r>
            <a:r>
              <a:rPr lang="fr-FR" sz="2000" i="1" dirty="0"/>
              <a:t> </a:t>
            </a:r>
            <a:r>
              <a:rPr lang="fr-FR" sz="2000" i="1" dirty="0" err="1"/>
              <a:t>rosae</a:t>
            </a:r>
            <a:r>
              <a:rPr lang="fr-FR" sz="2000" i="1" dirty="0"/>
              <a:t> </a:t>
            </a:r>
            <a:r>
              <a:rPr lang="fr-FR" sz="2000" i="1" dirty="0" err="1"/>
              <a:t>delebantur</a:t>
            </a:r>
            <a:endParaRPr lang="fr-FR" sz="2000" i="1" dirty="0"/>
          </a:p>
          <a:p>
            <a:pPr marL="0" indent="0">
              <a:buNone/>
            </a:pPr>
            <a:r>
              <a:rPr lang="fr-FR" sz="2000" i="1" dirty="0"/>
              <a:t>- </a:t>
            </a:r>
            <a:r>
              <a:rPr lang="fr-FR" sz="2000" i="1" dirty="0" err="1"/>
              <a:t>Monachi</a:t>
            </a:r>
            <a:r>
              <a:rPr lang="fr-FR" sz="2000" i="1" dirty="0"/>
              <a:t> magna castra </a:t>
            </a:r>
            <a:r>
              <a:rPr lang="fr-FR" sz="2000" i="1" dirty="0" err="1"/>
              <a:t>dominorum</a:t>
            </a:r>
            <a:r>
              <a:rPr lang="fr-FR" sz="2000" i="1" dirty="0"/>
              <a:t> </a:t>
            </a:r>
            <a:r>
              <a:rPr lang="fr-FR" sz="2000" i="1" dirty="0" err="1"/>
              <a:t>delent</a:t>
            </a:r>
            <a:endParaRPr lang="fr-FR" sz="2000" i="1" dirty="0"/>
          </a:p>
          <a:p>
            <a:pPr marL="0" indent="0">
              <a:buNone/>
            </a:pPr>
            <a:r>
              <a:rPr lang="fr-FR" sz="2000" i="1" dirty="0"/>
              <a:t>- </a:t>
            </a:r>
            <a:r>
              <a:rPr lang="fr-FR" sz="2000" i="1" dirty="0" err="1"/>
              <a:t>Bonos</a:t>
            </a:r>
            <a:r>
              <a:rPr lang="fr-FR" sz="2000" i="1" dirty="0"/>
              <a:t> </a:t>
            </a:r>
            <a:r>
              <a:rPr lang="fr-FR" sz="2000" i="1" dirty="0" err="1"/>
              <a:t>magistros</a:t>
            </a:r>
            <a:r>
              <a:rPr lang="fr-FR" sz="2000" i="1" dirty="0"/>
              <a:t> scholae </a:t>
            </a:r>
            <a:r>
              <a:rPr lang="fr-FR" sz="2000" i="1" dirty="0" err="1"/>
              <a:t>Chamberiaci</a:t>
            </a:r>
            <a:r>
              <a:rPr lang="fr-FR" sz="2000" i="1" dirty="0"/>
              <a:t> </a:t>
            </a:r>
            <a:r>
              <a:rPr lang="fr-FR" sz="2000" i="1" dirty="0" err="1"/>
              <a:t>amabimus</a:t>
            </a:r>
            <a:endParaRPr lang="fr-FR" sz="2000" i="1" dirty="0"/>
          </a:p>
          <a:p>
            <a:endParaRPr lang="fr-FR" sz="2000" i="1" dirty="0"/>
          </a:p>
          <a:p>
            <a:pPr marL="0" indent="0">
              <a:buNone/>
            </a:pPr>
            <a:r>
              <a:rPr lang="fr-FR" sz="2000" dirty="0"/>
              <a:t>Vocabulaire :</a:t>
            </a:r>
          </a:p>
          <a:p>
            <a:r>
              <a:rPr lang="fr-FR" sz="2000" dirty="0"/>
              <a:t>A (+ ab.) : par</a:t>
            </a:r>
          </a:p>
          <a:p>
            <a:r>
              <a:rPr lang="fr-FR" sz="2000" dirty="0"/>
              <a:t>Castrum, i, n. : château</a:t>
            </a:r>
          </a:p>
          <a:p>
            <a:r>
              <a:rPr lang="fr-FR" sz="2000" dirty="0"/>
              <a:t>Dominus, i, m. : seigneur</a:t>
            </a:r>
          </a:p>
          <a:p>
            <a:r>
              <a:rPr lang="fr-FR" sz="2000" dirty="0"/>
              <a:t>Magnus, a, um : grand</a:t>
            </a:r>
          </a:p>
          <a:p>
            <a:r>
              <a:rPr lang="fr-FR" sz="2000" dirty="0" err="1"/>
              <a:t>Monachus</a:t>
            </a:r>
            <a:r>
              <a:rPr lang="fr-FR" sz="2000" dirty="0"/>
              <a:t>, i, m. : moine</a:t>
            </a:r>
          </a:p>
          <a:p>
            <a:r>
              <a:rPr lang="fr-FR" sz="2000" dirty="0" err="1"/>
              <a:t>Pulcher</a:t>
            </a:r>
            <a:r>
              <a:rPr lang="fr-FR" sz="2000" dirty="0"/>
              <a:t>, </a:t>
            </a:r>
            <a:r>
              <a:rPr lang="fr-FR" sz="2000" dirty="0" err="1"/>
              <a:t>pulchra</a:t>
            </a:r>
            <a:r>
              <a:rPr lang="fr-FR" sz="2000" dirty="0"/>
              <a:t>, </a:t>
            </a:r>
            <a:r>
              <a:rPr lang="fr-FR" sz="2000" dirty="0" err="1"/>
              <a:t>pulchrum</a:t>
            </a:r>
            <a:r>
              <a:rPr lang="fr-FR" sz="2000" dirty="0"/>
              <a:t> : joli</a:t>
            </a:r>
          </a:p>
          <a:p>
            <a:r>
              <a:rPr lang="fr-FR" sz="2000" dirty="0"/>
              <a:t>Magister, </a:t>
            </a:r>
            <a:r>
              <a:rPr lang="fr-FR" sz="2000" dirty="0" err="1"/>
              <a:t>magistri</a:t>
            </a:r>
            <a:r>
              <a:rPr lang="fr-FR" sz="2000" dirty="0"/>
              <a:t> : professeur</a:t>
            </a:r>
          </a:p>
          <a:p>
            <a:endParaRPr lang="fr-FR" sz="20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26177"/>
            <a:ext cx="7729728" cy="961688"/>
          </a:xfrm>
        </p:spPr>
        <p:txBody>
          <a:bodyPr/>
          <a:lstStyle/>
          <a:p>
            <a:r>
              <a:rPr lang="fr-FR" dirty="0"/>
              <a:t>EXERCICE</a:t>
            </a:r>
          </a:p>
        </p:txBody>
      </p:sp>
    </p:spTree>
    <p:extLst>
      <p:ext uri="{BB962C8B-B14F-4D97-AF65-F5344CB8AC3E}">
        <p14:creationId xmlns:p14="http://schemas.microsoft.com/office/powerpoint/2010/main" val="290279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42D6DC-1905-43AD-B259-4F492D8E5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73" y="2171581"/>
            <a:ext cx="11425727" cy="23134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dirty="0"/>
              <a:t>Traduisez : </a:t>
            </a:r>
          </a:p>
          <a:p>
            <a:r>
              <a:rPr lang="fr-FR" sz="2800" dirty="0"/>
              <a:t>Bona castra a malis </a:t>
            </a:r>
            <a:r>
              <a:rPr lang="fr-FR" sz="2800" dirty="0" err="1"/>
              <a:t>monachis</a:t>
            </a:r>
            <a:r>
              <a:rPr lang="fr-FR" sz="2800" dirty="0"/>
              <a:t> </a:t>
            </a:r>
            <a:r>
              <a:rPr lang="fr-FR" sz="2800" dirty="0" err="1"/>
              <a:t>sancti</a:t>
            </a:r>
            <a:r>
              <a:rPr lang="fr-FR" sz="2800" dirty="0"/>
              <a:t> Petri </a:t>
            </a:r>
            <a:r>
              <a:rPr lang="fr-FR" sz="2800" dirty="0" err="1"/>
              <a:t>monasterii</a:t>
            </a:r>
            <a:r>
              <a:rPr lang="fr-FR" sz="2800" dirty="0"/>
              <a:t> </a:t>
            </a:r>
            <a:r>
              <a:rPr lang="fr-FR" sz="2800" dirty="0" err="1"/>
              <a:t>deleta</a:t>
            </a:r>
            <a:r>
              <a:rPr lang="fr-FR" sz="2800" dirty="0"/>
              <a:t> </a:t>
            </a:r>
            <a:r>
              <a:rPr lang="fr-FR" sz="2800" dirty="0" err="1"/>
              <a:t>sunt</a:t>
            </a:r>
            <a:endParaRPr lang="fr-FR" sz="2800" dirty="0"/>
          </a:p>
          <a:p>
            <a:r>
              <a:rPr lang="fr-FR" sz="2800" dirty="0" err="1"/>
              <a:t>Domini</a:t>
            </a:r>
            <a:r>
              <a:rPr lang="fr-FR" sz="2800" dirty="0"/>
              <a:t> </a:t>
            </a:r>
            <a:r>
              <a:rPr lang="fr-FR" sz="2800" dirty="0" err="1"/>
              <a:t>castri</a:t>
            </a:r>
            <a:r>
              <a:rPr lang="fr-FR" sz="2800" dirty="0"/>
              <a:t> </a:t>
            </a:r>
            <a:r>
              <a:rPr lang="fr-FR" sz="2800" dirty="0" err="1"/>
              <a:t>Chamberiaci</a:t>
            </a:r>
            <a:r>
              <a:rPr lang="fr-FR" sz="2800" dirty="0"/>
              <a:t> </a:t>
            </a:r>
            <a:r>
              <a:rPr lang="fr-FR" sz="2800" dirty="0" err="1"/>
              <a:t>erant</a:t>
            </a:r>
            <a:r>
              <a:rPr lang="fr-FR" sz="2800" dirty="0"/>
              <a:t> in </a:t>
            </a:r>
            <a:r>
              <a:rPr lang="fr-FR" sz="2800" dirty="0" err="1"/>
              <a:t>monasterio</a:t>
            </a:r>
            <a:r>
              <a:rPr lang="fr-FR" sz="2800" dirty="0"/>
              <a:t> </a:t>
            </a:r>
            <a:r>
              <a:rPr lang="fr-FR" sz="2800" dirty="0" err="1"/>
              <a:t>sanctae</a:t>
            </a:r>
            <a:r>
              <a:rPr lang="fr-FR" sz="2800" dirty="0"/>
              <a:t> </a:t>
            </a:r>
            <a:r>
              <a:rPr lang="fr-FR" sz="2800" dirty="0" err="1"/>
              <a:t>Luciae</a:t>
            </a:r>
            <a:endParaRPr lang="fr-FR" sz="2800" dirty="0"/>
          </a:p>
          <a:p>
            <a:r>
              <a:rPr lang="fr-FR" sz="2800" dirty="0" err="1"/>
              <a:t>Monachi</a:t>
            </a:r>
            <a:r>
              <a:rPr lang="fr-FR" sz="2800" dirty="0"/>
              <a:t> </a:t>
            </a:r>
            <a:r>
              <a:rPr lang="fr-FR" sz="2800" dirty="0" err="1"/>
              <a:t>cantaverant</a:t>
            </a:r>
            <a:r>
              <a:rPr lang="fr-FR" sz="2800" dirty="0"/>
              <a:t> </a:t>
            </a:r>
            <a:r>
              <a:rPr lang="fr-FR" sz="2800" dirty="0" err="1"/>
              <a:t>quotidie</a:t>
            </a:r>
            <a:r>
              <a:rPr lang="fr-FR" sz="2800" dirty="0"/>
              <a:t> in </a:t>
            </a:r>
            <a:r>
              <a:rPr lang="fr-FR" sz="2800" dirty="0" err="1"/>
              <a:t>castris</a:t>
            </a:r>
            <a:r>
              <a:rPr lang="fr-FR" sz="2800" dirty="0"/>
              <a:t> </a:t>
            </a:r>
            <a:r>
              <a:rPr lang="fr-FR" sz="2800" dirty="0" err="1"/>
              <a:t>dominorum</a:t>
            </a:r>
            <a:r>
              <a:rPr lang="fr-FR" sz="2800" dirty="0"/>
              <a:t> </a:t>
            </a:r>
            <a:r>
              <a:rPr lang="fr-FR" sz="2800" dirty="0" err="1"/>
              <a:t>Chamberiaci</a:t>
            </a:r>
            <a:endParaRPr lang="fr-FR" sz="28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4185"/>
            <a:ext cx="7729728" cy="1188720"/>
          </a:xfrm>
        </p:spPr>
        <p:txBody>
          <a:bodyPr/>
          <a:lstStyle/>
          <a:p>
            <a:r>
              <a:rPr lang="fr-FR" dirty="0"/>
              <a:t>EXERCICE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17EB6-248E-4A3F-827E-9EA32A263A33}"/>
              </a:ext>
            </a:extLst>
          </p:cNvPr>
          <p:cNvSpPr/>
          <p:nvPr/>
        </p:nvSpPr>
        <p:spPr>
          <a:xfrm>
            <a:off x="1625882" y="4831723"/>
            <a:ext cx="3802003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000" dirty="0"/>
              <a:t>Canto, as, are, </a:t>
            </a:r>
            <a:r>
              <a:rPr lang="fr-FR" sz="2000" dirty="0" err="1"/>
              <a:t>avi</a:t>
            </a:r>
            <a:r>
              <a:rPr lang="fr-FR" sz="2000" dirty="0"/>
              <a:t>, </a:t>
            </a:r>
            <a:r>
              <a:rPr lang="fr-FR" sz="2000" dirty="0" err="1"/>
              <a:t>atum</a:t>
            </a:r>
            <a:r>
              <a:rPr lang="fr-FR" sz="2000" dirty="0"/>
              <a:t> : chanter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Castrum, i, n. : château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Monachus</a:t>
            </a:r>
            <a:r>
              <a:rPr lang="fr-FR" sz="2000" dirty="0"/>
              <a:t>, i, m. : moine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Monasterium</a:t>
            </a:r>
            <a:r>
              <a:rPr lang="fr-FR" sz="2000" dirty="0"/>
              <a:t>, ii, n. : monastère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Quotidie</a:t>
            </a:r>
            <a:r>
              <a:rPr lang="fr-FR" sz="2000" dirty="0"/>
              <a:t> : chaque jour</a:t>
            </a:r>
          </a:p>
        </p:txBody>
      </p:sp>
    </p:spTree>
    <p:extLst>
      <p:ext uri="{BB962C8B-B14F-4D97-AF65-F5344CB8AC3E}">
        <p14:creationId xmlns:p14="http://schemas.microsoft.com/office/powerpoint/2010/main" val="174275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F2577D-0574-1A1D-2D79-0718B3456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301304"/>
            <a:ext cx="7729728" cy="1188720"/>
          </a:xfrm>
        </p:spPr>
        <p:txBody>
          <a:bodyPr/>
          <a:lstStyle/>
          <a:p>
            <a:r>
              <a:rPr lang="fr-FR" dirty="0"/>
              <a:t>Il est Grand temps de penser au contrôle du 6 octobre !</a:t>
            </a:r>
          </a:p>
        </p:txBody>
      </p:sp>
      <p:pic>
        <p:nvPicPr>
          <p:cNvPr id="1026" name="Picture 2" descr="Se préparer pour un examen en une semaine - YouTube">
            <a:extLst>
              <a:ext uri="{FF2B5EF4-FFF2-40B4-BE49-F238E27FC236}">
                <a16:creationId xmlns:a16="http://schemas.microsoft.com/office/drawing/2014/main" id="{F81EA0E5-0C6F-17E4-D3B0-0764F1E34B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71" y="2096941"/>
            <a:ext cx="7423411" cy="417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724685-2447-43CD-AC27-A0EED6871E34}"/>
              </a:ext>
            </a:extLst>
          </p:cNvPr>
          <p:cNvSpPr txBox="1"/>
          <p:nvPr/>
        </p:nvSpPr>
        <p:spPr>
          <a:xfrm>
            <a:off x="8789010" y="3027312"/>
            <a:ext cx="2343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Bosser comme un chien pendant une semaine !</a:t>
            </a:r>
          </a:p>
        </p:txBody>
      </p:sp>
    </p:spTree>
    <p:extLst>
      <p:ext uri="{BB962C8B-B14F-4D97-AF65-F5344CB8AC3E}">
        <p14:creationId xmlns:p14="http://schemas.microsoft.com/office/powerpoint/2010/main" val="417531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DFCA1-965E-4DFC-9AF9-84D6337D6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344" y="312678"/>
            <a:ext cx="9440747" cy="849854"/>
          </a:xfrm>
        </p:spPr>
        <p:txBody>
          <a:bodyPr>
            <a:normAutofit fontScale="90000"/>
          </a:bodyPr>
          <a:lstStyle/>
          <a:p>
            <a:r>
              <a:rPr lang="fr-FR" dirty="0"/>
              <a:t>LA TROISIEME DECLINAISON : Principes généraux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B35CF4A-2F69-4210-AFF5-E30E39E37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92" y="15851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1379" y="1714091"/>
            <a:ext cx="10587210" cy="45720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400" dirty="0"/>
              <a:t>3</a:t>
            </a:r>
            <a:r>
              <a:rPr lang="fr-FR" sz="2400" baseline="30000" dirty="0"/>
              <a:t>e</a:t>
            </a:r>
            <a:r>
              <a:rPr lang="fr-FR" sz="2400" dirty="0"/>
              <a:t> déclinaison : des noms qui ont leur génitif en </a:t>
            </a:r>
            <a:r>
              <a:rPr lang="fr-FR" sz="2400" i="1" dirty="0" err="1"/>
              <a:t>is</a:t>
            </a:r>
            <a:r>
              <a:rPr lang="fr-FR" sz="2400" i="1" dirty="0"/>
              <a:t>. </a:t>
            </a:r>
            <a:r>
              <a:rPr lang="fr-FR" sz="2400" dirty="0"/>
              <a:t>Ils s’organisent en deux groupes :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F12CFE0-2DEC-4309-A114-4BB5F76DD833}"/>
              </a:ext>
            </a:extLst>
          </p:cNvPr>
          <p:cNvSpPr txBox="1">
            <a:spLocks/>
          </p:cNvSpPr>
          <p:nvPr/>
        </p:nvSpPr>
        <p:spPr>
          <a:xfrm>
            <a:off x="827728" y="2542271"/>
            <a:ext cx="10874745" cy="962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1. Les « imparisyllabiques » : ils n’ont pas le même nombre de syllabes au nominatif et au génitif (ex. </a:t>
            </a:r>
            <a:r>
              <a:rPr lang="fr-FR" sz="2400" i="1" dirty="0"/>
              <a:t>consul, -</a:t>
            </a:r>
            <a:r>
              <a:rPr lang="fr-FR" sz="2400" i="1" dirty="0" err="1"/>
              <a:t>is</a:t>
            </a:r>
            <a:r>
              <a:rPr lang="fr-FR" sz="2400" i="1" dirty="0"/>
              <a:t>, m</a:t>
            </a:r>
            <a:r>
              <a:rPr lang="fr-FR" sz="2400" dirty="0"/>
              <a:t>. : le consul ; </a:t>
            </a:r>
            <a:r>
              <a:rPr lang="fr-FR" sz="2400" i="1" dirty="0"/>
              <a:t>corpus, corporis, n. </a:t>
            </a:r>
            <a:r>
              <a:rPr lang="fr-FR" sz="2400" dirty="0"/>
              <a:t>: le corps).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EFDECE-B2E6-4C11-B6C6-469087CCDF14}"/>
              </a:ext>
            </a:extLst>
          </p:cNvPr>
          <p:cNvSpPr txBox="1"/>
          <p:nvPr/>
        </p:nvSpPr>
        <p:spPr>
          <a:xfrm>
            <a:off x="281379" y="4967870"/>
            <a:ext cx="116292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NB :  attention aux faux imparisyllabiques, qui ont l’air d’un imparisyllabique, mais qui n’en sont pas, car ils se terminent par deux consonnes. Tel est le cas de </a:t>
            </a:r>
            <a:r>
              <a:rPr lang="fr-FR" sz="2400" i="1" dirty="0"/>
              <a:t>mens, -</a:t>
            </a:r>
            <a:r>
              <a:rPr lang="fr-FR" sz="2400" i="1" dirty="0" err="1"/>
              <a:t>tis</a:t>
            </a:r>
            <a:r>
              <a:rPr lang="fr-FR" sz="2400" i="1" dirty="0"/>
              <a:t>, f.</a:t>
            </a:r>
            <a:r>
              <a:rPr lang="fr-FR" sz="2400" dirty="0"/>
              <a:t> : l’esprit ou de </a:t>
            </a:r>
            <a:r>
              <a:rPr lang="fr-FR" sz="2400" i="1" dirty="0" err="1"/>
              <a:t>urbs</a:t>
            </a:r>
            <a:r>
              <a:rPr lang="fr-FR" sz="2400" i="1" dirty="0"/>
              <a:t>,-</a:t>
            </a:r>
            <a:r>
              <a:rPr lang="fr-FR" sz="2400" i="1" dirty="0" err="1"/>
              <a:t>is</a:t>
            </a:r>
            <a:r>
              <a:rPr lang="fr-FR" sz="2400" i="1" dirty="0"/>
              <a:t>, f.</a:t>
            </a:r>
            <a:r>
              <a:rPr lang="fr-FR" sz="2400" dirty="0"/>
              <a:t> : la ville. Ces faux imparisyllabiques se déclinent comme de vrais parisyllabiques.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0B086898-4375-4927-97AC-843FCBC9AC95}"/>
              </a:ext>
            </a:extLst>
          </p:cNvPr>
          <p:cNvSpPr txBox="1">
            <a:spLocks/>
          </p:cNvSpPr>
          <p:nvPr/>
        </p:nvSpPr>
        <p:spPr>
          <a:xfrm>
            <a:off x="827728" y="3681347"/>
            <a:ext cx="10957872" cy="1110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2. Les « parisyllabiques » ont le même nombre de syllabes au nominatif et au génitif (ex. : </a:t>
            </a:r>
            <a:r>
              <a:rPr lang="fr-FR" sz="2400" i="1" dirty="0" err="1"/>
              <a:t>civis</a:t>
            </a:r>
            <a:r>
              <a:rPr lang="fr-FR" sz="2400" i="1" dirty="0"/>
              <a:t>, -</a:t>
            </a:r>
            <a:r>
              <a:rPr lang="fr-FR" sz="2400" i="1" dirty="0" err="1"/>
              <a:t>is</a:t>
            </a:r>
            <a:r>
              <a:rPr lang="fr-FR" sz="2400" i="1" dirty="0"/>
              <a:t>, m</a:t>
            </a:r>
            <a:r>
              <a:rPr lang="fr-FR" sz="2400" dirty="0"/>
              <a:t>. : le citoyen ; </a:t>
            </a:r>
            <a:r>
              <a:rPr lang="fr-FR" sz="2400" i="1" dirty="0"/>
              <a:t>mare, maris, n.</a:t>
            </a:r>
            <a:r>
              <a:rPr lang="fr-FR" sz="2400" dirty="0"/>
              <a:t> : la mer).</a:t>
            </a:r>
          </a:p>
        </p:txBody>
      </p:sp>
    </p:spTree>
    <p:extLst>
      <p:ext uri="{BB962C8B-B14F-4D97-AF65-F5344CB8AC3E}">
        <p14:creationId xmlns:p14="http://schemas.microsoft.com/office/powerpoint/2010/main" val="315545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43" y="431192"/>
            <a:ext cx="7729728" cy="1188720"/>
          </a:xfrm>
        </p:spPr>
        <p:txBody>
          <a:bodyPr/>
          <a:lstStyle/>
          <a:p>
            <a:r>
              <a:rPr lang="fr-FR" dirty="0"/>
              <a:t>La troisième </a:t>
            </a:r>
            <a:r>
              <a:rPr lang="fr-FR" dirty="0" err="1"/>
              <a:t>declinaison</a:t>
            </a:r>
            <a:r>
              <a:rPr lang="fr-FR" dirty="0"/>
              <a:t> : </a:t>
            </a:r>
            <a:br>
              <a:rPr lang="fr-FR" dirty="0"/>
            </a:br>
            <a:r>
              <a:rPr lang="fr-FR" dirty="0"/>
              <a:t>Les imparisyllabiques</a:t>
            </a:r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902092"/>
              </p:ext>
            </p:extLst>
          </p:nvPr>
        </p:nvGraphicFramePr>
        <p:xfrm>
          <a:off x="1467123" y="2622014"/>
          <a:ext cx="9582797" cy="39308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37138">
                  <a:extLst>
                    <a:ext uri="{9D8B030D-6E8A-4147-A177-3AD203B41FA5}">
                      <a16:colId xmlns:a16="http://schemas.microsoft.com/office/drawing/2014/main" val="2158057947"/>
                    </a:ext>
                  </a:extLst>
                </a:gridCol>
                <a:gridCol w="2452131">
                  <a:extLst>
                    <a:ext uri="{9D8B030D-6E8A-4147-A177-3AD203B41FA5}">
                      <a16:colId xmlns:a16="http://schemas.microsoft.com/office/drawing/2014/main" val="3380421824"/>
                    </a:ext>
                  </a:extLst>
                </a:gridCol>
                <a:gridCol w="2452131">
                  <a:extLst>
                    <a:ext uri="{9D8B030D-6E8A-4147-A177-3AD203B41FA5}">
                      <a16:colId xmlns:a16="http://schemas.microsoft.com/office/drawing/2014/main" val="3044612835"/>
                    </a:ext>
                  </a:extLst>
                </a:gridCol>
                <a:gridCol w="2341397">
                  <a:extLst>
                    <a:ext uri="{9D8B030D-6E8A-4147-A177-3AD203B41FA5}">
                      <a16:colId xmlns:a16="http://schemas.microsoft.com/office/drawing/2014/main" val="4211636903"/>
                    </a:ext>
                  </a:extLst>
                </a:gridCol>
              </a:tblGrid>
              <a:tr h="40605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Masculin ou féminin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Neutre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847947"/>
                  </a:ext>
                </a:extLst>
              </a:tr>
              <a:tr h="447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Consul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Consules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Corpus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Corpora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1795324"/>
                  </a:ext>
                </a:extLst>
              </a:tr>
              <a:tr h="615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Consul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Consules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Corpus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Corpora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3872911"/>
                  </a:ext>
                </a:extLst>
              </a:tr>
              <a:tr h="615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Consulem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Consules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Corpus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Corpora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9912592"/>
                  </a:ext>
                </a:extLst>
              </a:tr>
              <a:tr h="615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Consulis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Consulum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Corporis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</a:rPr>
                        <a:t>Corporum</a:t>
                      </a:r>
                      <a:endParaRPr lang="fr-F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4594029"/>
                  </a:ext>
                </a:extLst>
              </a:tr>
              <a:tr h="615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Consuli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Consulibus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Corpori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Corporibus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5485057"/>
                  </a:ext>
                </a:extLst>
              </a:tr>
              <a:tr h="6153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Consule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Consul</a:t>
                      </a:r>
                      <a:r>
                        <a:rPr lang="fr-FR" sz="2400" dirty="0" err="1">
                          <a:effectLst/>
                        </a:rPr>
                        <a:t>ibus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Corpore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Corporibus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8189143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2192357" y="1905918"/>
            <a:ext cx="2104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Consul, </a:t>
            </a:r>
            <a:r>
              <a:rPr lang="fr-FR" sz="2400" dirty="0" err="1"/>
              <a:t>is</a:t>
            </a:r>
            <a:r>
              <a:rPr lang="fr-FR" sz="2400" dirty="0"/>
              <a:t>, m.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260116" y="1905918"/>
            <a:ext cx="3139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Corpus, </a:t>
            </a:r>
            <a:r>
              <a:rPr lang="fr-FR" sz="2400" dirty="0" err="1"/>
              <a:t>corporis</a:t>
            </a:r>
            <a:r>
              <a:rPr lang="fr-FR" sz="2400" dirty="0"/>
              <a:t>, n.</a:t>
            </a:r>
          </a:p>
        </p:txBody>
      </p:sp>
    </p:spTree>
    <p:extLst>
      <p:ext uri="{BB962C8B-B14F-4D97-AF65-F5344CB8AC3E}">
        <p14:creationId xmlns:p14="http://schemas.microsoft.com/office/powerpoint/2010/main" val="1955174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43" y="431192"/>
            <a:ext cx="7729728" cy="1188720"/>
          </a:xfrm>
        </p:spPr>
        <p:txBody>
          <a:bodyPr/>
          <a:lstStyle/>
          <a:p>
            <a:r>
              <a:rPr lang="fr-FR" dirty="0"/>
              <a:t>La troisième </a:t>
            </a:r>
            <a:r>
              <a:rPr lang="fr-FR" dirty="0" err="1"/>
              <a:t>declinaison</a:t>
            </a:r>
            <a:r>
              <a:rPr lang="fr-FR" dirty="0"/>
              <a:t> : </a:t>
            </a:r>
            <a:br>
              <a:rPr lang="fr-FR" dirty="0"/>
            </a:br>
            <a:r>
              <a:rPr lang="fr-FR" dirty="0"/>
              <a:t>Les parisyllabiques</a:t>
            </a:r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6963139"/>
              </p:ext>
            </p:extLst>
          </p:nvPr>
        </p:nvGraphicFramePr>
        <p:xfrm>
          <a:off x="1115737" y="2401678"/>
          <a:ext cx="10083566" cy="44943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459270">
                  <a:extLst>
                    <a:ext uri="{9D8B030D-6E8A-4147-A177-3AD203B41FA5}">
                      <a16:colId xmlns:a16="http://schemas.microsoft.com/office/drawing/2014/main" val="2158057947"/>
                    </a:ext>
                  </a:extLst>
                </a:gridCol>
                <a:gridCol w="2580272">
                  <a:extLst>
                    <a:ext uri="{9D8B030D-6E8A-4147-A177-3AD203B41FA5}">
                      <a16:colId xmlns:a16="http://schemas.microsoft.com/office/drawing/2014/main" val="3380421824"/>
                    </a:ext>
                  </a:extLst>
                </a:gridCol>
                <a:gridCol w="2580272">
                  <a:extLst>
                    <a:ext uri="{9D8B030D-6E8A-4147-A177-3AD203B41FA5}">
                      <a16:colId xmlns:a16="http://schemas.microsoft.com/office/drawing/2014/main" val="3044612835"/>
                    </a:ext>
                  </a:extLst>
                </a:gridCol>
                <a:gridCol w="2463752">
                  <a:extLst>
                    <a:ext uri="{9D8B030D-6E8A-4147-A177-3AD203B41FA5}">
                      <a16:colId xmlns:a16="http://schemas.microsoft.com/office/drawing/2014/main" val="4211636903"/>
                    </a:ext>
                  </a:extLst>
                </a:gridCol>
              </a:tblGrid>
              <a:tr h="65478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Masculin ou féminin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Neutre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847947"/>
                  </a:ext>
                </a:extLst>
              </a:tr>
              <a:tr h="5656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Civis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Cives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Mare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Maria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1795324"/>
                  </a:ext>
                </a:extLst>
              </a:tr>
              <a:tr h="654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Civis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Cives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Mare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Maria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3872911"/>
                  </a:ext>
                </a:extLst>
              </a:tr>
              <a:tr h="654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Civem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Cives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Mare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Maria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9912592"/>
                  </a:ext>
                </a:extLst>
              </a:tr>
              <a:tr h="654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Civis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Civium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Maris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Marium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4594029"/>
                  </a:ext>
                </a:extLst>
              </a:tr>
              <a:tr h="654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Civi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Civibus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Mari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Maribus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5485057"/>
                  </a:ext>
                </a:extLst>
              </a:tr>
              <a:tr h="654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Cive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Civ</a:t>
                      </a:r>
                      <a:r>
                        <a:rPr lang="fr-FR" sz="2400" dirty="0" err="1">
                          <a:effectLst/>
                        </a:rPr>
                        <a:t>ibus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Mari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dirty="0" err="1">
                          <a:effectLst/>
                        </a:rPr>
                        <a:t>Maribus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8189143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2831335" y="1891175"/>
            <a:ext cx="2104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Civis</a:t>
            </a:r>
            <a:r>
              <a:rPr lang="fr-FR" sz="2400" dirty="0"/>
              <a:t>, </a:t>
            </a:r>
            <a:r>
              <a:rPr lang="fr-FR" sz="2400" dirty="0" err="1"/>
              <a:t>is</a:t>
            </a:r>
            <a:r>
              <a:rPr lang="fr-FR" sz="2400" dirty="0"/>
              <a:t>, m.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676921" y="1915594"/>
            <a:ext cx="2104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Mare, maris, n.</a:t>
            </a:r>
          </a:p>
        </p:txBody>
      </p:sp>
    </p:spTree>
    <p:extLst>
      <p:ext uri="{BB962C8B-B14F-4D97-AF65-F5344CB8AC3E}">
        <p14:creationId xmlns:p14="http://schemas.microsoft.com/office/powerpoint/2010/main" val="1084085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4185"/>
            <a:ext cx="7729728" cy="1188720"/>
          </a:xfrm>
        </p:spPr>
        <p:txBody>
          <a:bodyPr/>
          <a:lstStyle/>
          <a:p>
            <a:r>
              <a:rPr lang="fr-FR" dirty="0"/>
              <a:t>ADJECTIFS 2</a:t>
            </a:r>
            <a:r>
              <a:rPr lang="fr-FR" baseline="30000" dirty="0"/>
              <a:t>e</a:t>
            </a:r>
            <a:r>
              <a:rPr lang="fr-FR" dirty="0"/>
              <a:t> classe, type </a:t>
            </a:r>
            <a:r>
              <a:rPr lang="fr-FR" i="1" dirty="0"/>
              <a:t>Fortis, E</a:t>
            </a:r>
          </a:p>
        </p:txBody>
      </p:sp>
      <p:graphicFrame>
        <p:nvGraphicFramePr>
          <p:cNvPr id="10" name="Espace réservé du conten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512729"/>
              </p:ext>
            </p:extLst>
          </p:nvPr>
        </p:nvGraphicFramePr>
        <p:xfrm>
          <a:off x="670192" y="2657206"/>
          <a:ext cx="10851615" cy="37325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53290">
                  <a:extLst>
                    <a:ext uri="{9D8B030D-6E8A-4147-A177-3AD203B41FA5}">
                      <a16:colId xmlns:a16="http://schemas.microsoft.com/office/drawing/2014/main" val="1364189537"/>
                    </a:ext>
                  </a:extLst>
                </a:gridCol>
                <a:gridCol w="2358419">
                  <a:extLst>
                    <a:ext uri="{9D8B030D-6E8A-4147-A177-3AD203B41FA5}">
                      <a16:colId xmlns:a16="http://schemas.microsoft.com/office/drawing/2014/main" val="2714937811"/>
                    </a:ext>
                  </a:extLst>
                </a:gridCol>
                <a:gridCol w="2220964">
                  <a:extLst>
                    <a:ext uri="{9D8B030D-6E8A-4147-A177-3AD203B41FA5}">
                      <a16:colId xmlns:a16="http://schemas.microsoft.com/office/drawing/2014/main" val="1028474393"/>
                    </a:ext>
                  </a:extLst>
                </a:gridCol>
                <a:gridCol w="2222169">
                  <a:extLst>
                    <a:ext uri="{9D8B030D-6E8A-4147-A177-3AD203B41FA5}">
                      <a16:colId xmlns:a16="http://schemas.microsoft.com/office/drawing/2014/main" val="1177636226"/>
                    </a:ext>
                  </a:extLst>
                </a:gridCol>
                <a:gridCol w="2096773">
                  <a:extLst>
                    <a:ext uri="{9D8B030D-6E8A-4147-A177-3AD203B41FA5}">
                      <a16:colId xmlns:a16="http://schemas.microsoft.com/office/drawing/2014/main" val="1786775578"/>
                    </a:ext>
                  </a:extLst>
                </a:gridCol>
              </a:tblGrid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Nominatif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fortis</a:t>
                      </a: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fortes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forte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fortia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58054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Vocatif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fortis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fortes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forte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fortia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6353359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Accusatif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fortem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fortes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forte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fortia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8557072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chemeClr val="bg1"/>
                          </a:solidFill>
                          <a:effectLst/>
                        </a:rPr>
                        <a:t>Génitif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chemeClr val="bg1"/>
                          </a:solidFill>
                          <a:effectLst/>
                        </a:rPr>
                        <a:t>fortis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fortium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fortis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chemeClr val="bg1"/>
                          </a:solidFill>
                          <a:effectLst/>
                        </a:rPr>
                        <a:t>fortium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5681659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Datif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forti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fort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forti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fort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975112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Ablatif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forti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fort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forti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fort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6149162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591499" y="1760723"/>
            <a:ext cx="2622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/>
              <a:t>Masculin</a:t>
            </a:r>
            <a:r>
              <a:rPr lang="fr-FR" i="1" dirty="0"/>
              <a:t> </a:t>
            </a:r>
            <a:r>
              <a:rPr lang="fr-FR" sz="2000" i="1" dirty="0"/>
              <a:t>ou féminin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736377" y="1760723"/>
            <a:ext cx="13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/>
              <a:t>Neutre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788053" y="2207388"/>
            <a:ext cx="13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/>
              <a:t>Singulier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323209" y="2223912"/>
            <a:ext cx="13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/>
              <a:t>Singulier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649245" y="2207388"/>
            <a:ext cx="13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/>
              <a:t>Pluriel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784818" y="2194017"/>
            <a:ext cx="13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/>
              <a:t>Pluriel</a:t>
            </a:r>
          </a:p>
        </p:txBody>
      </p:sp>
    </p:spTree>
    <p:extLst>
      <p:ext uri="{BB962C8B-B14F-4D97-AF65-F5344CB8AC3E}">
        <p14:creationId xmlns:p14="http://schemas.microsoft.com/office/powerpoint/2010/main" val="1405493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685" y="308428"/>
            <a:ext cx="9476122" cy="1188720"/>
          </a:xfrm>
        </p:spPr>
        <p:txBody>
          <a:bodyPr/>
          <a:lstStyle/>
          <a:p>
            <a:r>
              <a:rPr lang="fr-FR" dirty="0"/>
              <a:t>ADJECTIFS 2</a:t>
            </a:r>
            <a:r>
              <a:rPr lang="fr-FR" baseline="30000" dirty="0"/>
              <a:t>e</a:t>
            </a:r>
            <a:r>
              <a:rPr lang="fr-FR" dirty="0"/>
              <a:t> classe, type </a:t>
            </a:r>
            <a:r>
              <a:rPr lang="fr-FR" i="1" dirty="0"/>
              <a:t>PRUDENS, ENTIS</a:t>
            </a:r>
          </a:p>
        </p:txBody>
      </p:sp>
      <p:graphicFrame>
        <p:nvGraphicFramePr>
          <p:cNvPr id="10" name="Espace réservé du conten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262288"/>
              </p:ext>
            </p:extLst>
          </p:nvPr>
        </p:nvGraphicFramePr>
        <p:xfrm>
          <a:off x="670192" y="2657206"/>
          <a:ext cx="10851615" cy="37325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53290">
                  <a:extLst>
                    <a:ext uri="{9D8B030D-6E8A-4147-A177-3AD203B41FA5}">
                      <a16:colId xmlns:a16="http://schemas.microsoft.com/office/drawing/2014/main" val="1364189537"/>
                    </a:ext>
                  </a:extLst>
                </a:gridCol>
                <a:gridCol w="2358419">
                  <a:extLst>
                    <a:ext uri="{9D8B030D-6E8A-4147-A177-3AD203B41FA5}">
                      <a16:colId xmlns:a16="http://schemas.microsoft.com/office/drawing/2014/main" val="2714937811"/>
                    </a:ext>
                  </a:extLst>
                </a:gridCol>
                <a:gridCol w="2220964">
                  <a:extLst>
                    <a:ext uri="{9D8B030D-6E8A-4147-A177-3AD203B41FA5}">
                      <a16:colId xmlns:a16="http://schemas.microsoft.com/office/drawing/2014/main" val="1028474393"/>
                    </a:ext>
                  </a:extLst>
                </a:gridCol>
                <a:gridCol w="2222169">
                  <a:extLst>
                    <a:ext uri="{9D8B030D-6E8A-4147-A177-3AD203B41FA5}">
                      <a16:colId xmlns:a16="http://schemas.microsoft.com/office/drawing/2014/main" val="1177636226"/>
                    </a:ext>
                  </a:extLst>
                </a:gridCol>
                <a:gridCol w="2096773">
                  <a:extLst>
                    <a:ext uri="{9D8B030D-6E8A-4147-A177-3AD203B41FA5}">
                      <a16:colId xmlns:a16="http://schemas.microsoft.com/office/drawing/2014/main" val="1786775578"/>
                    </a:ext>
                  </a:extLst>
                </a:gridCol>
              </a:tblGrid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Nominatif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prudens</a:t>
                      </a: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prudentes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prudentia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58054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Vocatif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prudentes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prudentia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6353359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Accusatif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prudentem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prudentes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prudentia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8557072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>
                          <a:solidFill>
                            <a:schemeClr val="bg1"/>
                          </a:solidFill>
                          <a:effectLst/>
                        </a:rPr>
                        <a:t>Génitif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prudent</a:t>
                      </a: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  <a:effectLst/>
                        </a:rPr>
                        <a:t>prudent</a:t>
                      </a:r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ium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prudentium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5681659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Datif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prudent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975112"/>
                  </a:ext>
                </a:extLst>
              </a:tr>
              <a:tr h="62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Ablatif</a:t>
                      </a:r>
                      <a:endParaRPr lang="fr-FR" sz="24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solidFill>
                            <a:schemeClr val="bg1"/>
                          </a:solidFill>
                          <a:effectLst/>
                        </a:rPr>
                        <a:t>prudenti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prudentibus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6149162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591499" y="1760723"/>
            <a:ext cx="2622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Masculin ou féminin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736377" y="1760723"/>
            <a:ext cx="13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Neutre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654888" y="2208964"/>
            <a:ext cx="13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Singulier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048001" y="2223912"/>
            <a:ext cx="13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Singulier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524958" y="2194017"/>
            <a:ext cx="13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Pluriel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784818" y="2194017"/>
            <a:ext cx="13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Pluriel</a:t>
            </a:r>
          </a:p>
        </p:txBody>
      </p:sp>
    </p:spTree>
    <p:extLst>
      <p:ext uri="{BB962C8B-B14F-4D97-AF65-F5344CB8AC3E}">
        <p14:creationId xmlns:p14="http://schemas.microsoft.com/office/powerpoint/2010/main" val="119064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DFCA1-965E-4DFC-9AF9-84D6337D6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3277"/>
            <a:ext cx="7729728" cy="849854"/>
          </a:xfrm>
        </p:spPr>
        <p:txBody>
          <a:bodyPr/>
          <a:lstStyle/>
          <a:p>
            <a:r>
              <a:rPr lang="fr-FR" dirty="0"/>
              <a:t>Le verbe être au PERFECTUM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E35C90-AB8E-42EF-AC79-A88E37F6CE50}"/>
              </a:ext>
            </a:extLst>
          </p:cNvPr>
          <p:cNvSpPr txBox="1"/>
          <p:nvPr/>
        </p:nvSpPr>
        <p:spPr>
          <a:xfrm>
            <a:off x="5016139" y="1069243"/>
            <a:ext cx="3011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err="1"/>
              <a:t>Sum</a:t>
            </a:r>
            <a:r>
              <a:rPr lang="fr-FR" sz="2400" i="1" dirty="0"/>
              <a:t>, es, esse, fui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8944F60C-F048-47DA-9FED-F54FF8A5BC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65181" y="1546525"/>
          <a:ext cx="6244046" cy="21608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03802">
                  <a:extLst>
                    <a:ext uri="{9D8B030D-6E8A-4147-A177-3AD203B41FA5}">
                      <a16:colId xmlns:a16="http://schemas.microsoft.com/office/drawing/2014/main" val="466053984"/>
                    </a:ext>
                  </a:extLst>
                </a:gridCol>
                <a:gridCol w="2159173">
                  <a:extLst>
                    <a:ext uri="{9D8B030D-6E8A-4147-A177-3AD203B41FA5}">
                      <a16:colId xmlns:a16="http://schemas.microsoft.com/office/drawing/2014/main" val="3087490074"/>
                    </a:ext>
                  </a:extLst>
                </a:gridCol>
                <a:gridCol w="1781071">
                  <a:extLst>
                    <a:ext uri="{9D8B030D-6E8A-4147-A177-3AD203B41FA5}">
                      <a16:colId xmlns:a16="http://schemas.microsoft.com/office/drawing/2014/main" val="3110499079"/>
                    </a:ext>
                  </a:extLst>
                </a:gridCol>
              </a:tblGrid>
              <a:tr h="308692"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Présent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Imparfait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Futur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8695721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sum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eram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ero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767890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es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9907736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est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erat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556745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sumus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eramus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erimus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979503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estis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eratis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983607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sunt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effectLst/>
                        </a:rPr>
                        <a:t>erant</a:t>
                      </a:r>
                      <a:endParaRPr lang="fr-FR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erunt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626870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3D71523-9925-43DC-99D9-1FDF43EF3C2B}"/>
              </a:ext>
            </a:extLst>
          </p:cNvPr>
          <p:cNvGraphicFramePr>
            <a:graphicFrameLocks noGrp="1"/>
          </p:cNvGraphicFramePr>
          <p:nvPr/>
        </p:nvGraphicFramePr>
        <p:xfrm>
          <a:off x="3178629" y="3969990"/>
          <a:ext cx="6244046" cy="2160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0902">
                  <a:extLst>
                    <a:ext uri="{9D8B030D-6E8A-4147-A177-3AD203B41FA5}">
                      <a16:colId xmlns:a16="http://schemas.microsoft.com/office/drawing/2014/main" val="687848527"/>
                    </a:ext>
                  </a:extLst>
                </a:gridCol>
                <a:gridCol w="2149178">
                  <a:extLst>
                    <a:ext uri="{9D8B030D-6E8A-4147-A177-3AD203B41FA5}">
                      <a16:colId xmlns:a16="http://schemas.microsoft.com/office/drawing/2014/main" val="2683892963"/>
                    </a:ext>
                  </a:extLst>
                </a:gridCol>
                <a:gridCol w="1793966">
                  <a:extLst>
                    <a:ext uri="{9D8B030D-6E8A-4147-A177-3AD203B41FA5}">
                      <a16:colId xmlns:a16="http://schemas.microsoft.com/office/drawing/2014/main" val="3436754675"/>
                    </a:ext>
                  </a:extLst>
                </a:gridCol>
              </a:tblGrid>
              <a:tr h="308692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chemeClr val="bg1"/>
                          </a:solidFill>
                          <a:effectLst/>
                        </a:rPr>
                        <a:t>Parfait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chemeClr val="bg1"/>
                          </a:solidFill>
                          <a:effectLst/>
                        </a:rPr>
                        <a:t>Plus-que-parfait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Futur antérieur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390248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>
                          <a:solidFill>
                            <a:schemeClr val="bg1"/>
                          </a:solidFill>
                          <a:effectLst/>
                        </a:rPr>
                        <a:t>fui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fueram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fuero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67073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fuisti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fueras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854941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fuit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fuerat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fuerit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715166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fuimus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fueramus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fuerimus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673087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fuistis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fueratis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fueritis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193929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fuerunt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fuerant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fuerint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009836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1B35CF4A-2F69-4210-AFF5-E30E39E37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92" y="15851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75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876" y="23568"/>
            <a:ext cx="7729728" cy="1188720"/>
          </a:xfrm>
        </p:spPr>
        <p:txBody>
          <a:bodyPr/>
          <a:lstStyle/>
          <a:p>
            <a:r>
              <a:rPr lang="fr-FR" dirty="0"/>
              <a:t>Possum et </a:t>
            </a:r>
            <a:r>
              <a:rPr lang="fr-FR" dirty="0" err="1"/>
              <a:t>Prosum</a:t>
            </a:r>
            <a:endParaRPr lang="fr-FR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F92A87EB-206D-4927-B9AC-15839800FB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46514" y="2314179"/>
          <a:ext cx="8296091" cy="17068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4016">
                  <a:extLst>
                    <a:ext uri="{9D8B030D-6E8A-4147-A177-3AD203B41FA5}">
                      <a16:colId xmlns:a16="http://schemas.microsoft.com/office/drawing/2014/main" val="3290808355"/>
                    </a:ext>
                  </a:extLst>
                </a:gridCol>
                <a:gridCol w="1301347">
                  <a:extLst>
                    <a:ext uri="{9D8B030D-6E8A-4147-A177-3AD203B41FA5}">
                      <a16:colId xmlns:a16="http://schemas.microsoft.com/office/drawing/2014/main" val="2426371239"/>
                    </a:ext>
                  </a:extLst>
                </a:gridCol>
                <a:gridCol w="1461305">
                  <a:extLst>
                    <a:ext uri="{9D8B030D-6E8A-4147-A177-3AD203B41FA5}">
                      <a16:colId xmlns:a16="http://schemas.microsoft.com/office/drawing/2014/main" val="2985910236"/>
                    </a:ext>
                  </a:extLst>
                </a:gridCol>
                <a:gridCol w="1466727">
                  <a:extLst>
                    <a:ext uri="{9D8B030D-6E8A-4147-A177-3AD203B41FA5}">
                      <a16:colId xmlns:a16="http://schemas.microsoft.com/office/drawing/2014/main" val="1998700301"/>
                    </a:ext>
                  </a:extLst>
                </a:gridCol>
                <a:gridCol w="1308578">
                  <a:extLst>
                    <a:ext uri="{9D8B030D-6E8A-4147-A177-3AD203B41FA5}">
                      <a16:colId xmlns:a16="http://schemas.microsoft.com/office/drawing/2014/main" val="758503563"/>
                    </a:ext>
                  </a:extLst>
                </a:gridCol>
                <a:gridCol w="1294118">
                  <a:extLst>
                    <a:ext uri="{9D8B030D-6E8A-4147-A177-3AD203B41FA5}">
                      <a16:colId xmlns:a16="http://schemas.microsoft.com/office/drawing/2014/main" val="948634854"/>
                    </a:ext>
                  </a:extLst>
                </a:gridCol>
              </a:tblGrid>
              <a:tr h="13843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Présent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Imparfait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Futur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841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Possum 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1" dirty="0">
                          <a:solidFill>
                            <a:schemeClr val="bg1"/>
                          </a:solidFill>
                          <a:effectLst/>
                        </a:rPr>
                        <a:t>Prosum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Poteram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Proderam 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Potero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Prodero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Prodes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Poteras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Proderas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Poteris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Proderis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642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Potest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Prodest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Poterat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Proderat 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Poterit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Proderit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8969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Possumus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Prosumus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Poteramus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Proderamus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Poterimus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Proderimus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204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Potestis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Prodestis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Poteratis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Proderatis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Poteritis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Proderitis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67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Possunt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Prosunt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Poterant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Proderant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Poterunt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Proderunt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4616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09CCD73-0755-4196-9E40-6295D1282F9E}"/>
              </a:ext>
            </a:extLst>
          </p:cNvPr>
          <p:cNvGraphicFramePr>
            <a:graphicFrameLocks noGrp="1"/>
          </p:cNvGraphicFramePr>
          <p:nvPr/>
        </p:nvGraphicFramePr>
        <p:xfrm>
          <a:off x="2113577" y="4277019"/>
          <a:ext cx="8296092" cy="20889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35862">
                  <a:extLst>
                    <a:ext uri="{9D8B030D-6E8A-4147-A177-3AD203B41FA5}">
                      <a16:colId xmlns:a16="http://schemas.microsoft.com/office/drawing/2014/main" val="3103884444"/>
                    </a:ext>
                  </a:extLst>
                </a:gridCol>
                <a:gridCol w="1276322">
                  <a:extLst>
                    <a:ext uri="{9D8B030D-6E8A-4147-A177-3AD203B41FA5}">
                      <a16:colId xmlns:a16="http://schemas.microsoft.com/office/drawing/2014/main" val="2324352301"/>
                    </a:ext>
                  </a:extLst>
                </a:gridCol>
                <a:gridCol w="1435862">
                  <a:extLst>
                    <a:ext uri="{9D8B030D-6E8A-4147-A177-3AD203B41FA5}">
                      <a16:colId xmlns:a16="http://schemas.microsoft.com/office/drawing/2014/main" val="1975326210"/>
                    </a:ext>
                  </a:extLst>
                </a:gridCol>
                <a:gridCol w="1435862">
                  <a:extLst>
                    <a:ext uri="{9D8B030D-6E8A-4147-A177-3AD203B41FA5}">
                      <a16:colId xmlns:a16="http://schemas.microsoft.com/office/drawing/2014/main" val="1814637114"/>
                    </a:ext>
                  </a:extLst>
                </a:gridCol>
                <a:gridCol w="1276322">
                  <a:extLst>
                    <a:ext uri="{9D8B030D-6E8A-4147-A177-3AD203B41FA5}">
                      <a16:colId xmlns:a16="http://schemas.microsoft.com/office/drawing/2014/main" val="2981166704"/>
                    </a:ext>
                  </a:extLst>
                </a:gridCol>
                <a:gridCol w="1435862">
                  <a:extLst>
                    <a:ext uri="{9D8B030D-6E8A-4147-A177-3AD203B41FA5}">
                      <a16:colId xmlns:a16="http://schemas.microsoft.com/office/drawing/2014/main" val="1771639192"/>
                    </a:ext>
                  </a:extLst>
                </a:gridCol>
              </a:tblGrid>
              <a:tr h="24731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Parfait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Plus-que-parfait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Futur antérieur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83246"/>
                  </a:ext>
                </a:extLst>
              </a:tr>
              <a:tr h="247316">
                <a:tc>
                  <a:txBody>
                    <a:bodyPr/>
                    <a:lstStyle/>
                    <a:p>
                      <a:r>
                        <a:rPr lang="it-IT" sz="1600" b="1" dirty="0">
                          <a:solidFill>
                            <a:schemeClr val="bg1"/>
                          </a:solidFill>
                          <a:effectLst/>
                        </a:rPr>
                        <a:t>Potui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dirty="0">
                          <a:solidFill>
                            <a:schemeClr val="bg1"/>
                          </a:solidFill>
                          <a:effectLst/>
                        </a:rPr>
                        <a:t>Profui 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Potueram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Produeram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Potuero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>
                          <a:solidFill>
                            <a:schemeClr val="bg1"/>
                          </a:solidFill>
                          <a:effectLst/>
                        </a:rPr>
                        <a:t>Produero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372067"/>
                  </a:ext>
                </a:extLst>
              </a:tr>
              <a:tr h="247316"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Potuisti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Profuisti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Potueras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Produeras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Potueris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Produeris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176377"/>
                  </a:ext>
                </a:extLst>
              </a:tr>
              <a:tr h="247316"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Potuit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Profuit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Potuerat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Produerat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Potuerit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Produerit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211041"/>
                  </a:ext>
                </a:extLst>
              </a:tr>
              <a:tr h="357737"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Potuimus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Profuimus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Potueramus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Produeramus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Potuerimus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Produerimus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856399"/>
                  </a:ext>
                </a:extLst>
              </a:tr>
              <a:tr h="247316"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Potuistis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Profuistis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Potueratis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Produeratis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Potueritis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Produeritis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96828"/>
                  </a:ext>
                </a:extLst>
              </a:tr>
              <a:tr h="494632">
                <a:tc>
                  <a:txBody>
                    <a:bodyPr/>
                    <a:lstStyle/>
                    <a:p>
                      <a:r>
                        <a:rPr lang="fr-FR" sz="1600" b="1">
                          <a:solidFill>
                            <a:schemeClr val="bg1"/>
                          </a:solidFill>
                          <a:effectLst/>
                        </a:rPr>
                        <a:t>Potuerunt</a:t>
                      </a:r>
                      <a:endParaRPr lang="fr-FR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Profuerunt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Potuerant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Produerant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Potuerint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Produerint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04479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CF975162-2D5D-44F4-9807-45BEC4D03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26" y="1411889"/>
            <a:ext cx="116781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Deux composés du verbe être prennent des formes irrégulières lorsque leur suffixe et en contact avec une voyelle 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1) </a:t>
            </a:r>
            <a:r>
              <a:rPr kumimoji="0" lang="fr-FR" altLang="fr-FR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possum, potes, </a:t>
            </a:r>
            <a:r>
              <a:rPr kumimoji="0" lang="fr-FR" altLang="fr-FR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potesse</a:t>
            </a:r>
            <a:r>
              <a:rPr kumimoji="0" lang="fr-FR" altLang="fr-FR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potui</a:t>
            </a:r>
            <a:r>
              <a:rPr kumimoji="0" lang="fr-FR" altLang="fr-FR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 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 pouvoir ;        2) </a:t>
            </a:r>
            <a:r>
              <a:rPr kumimoji="0" lang="fr-FR" altLang="fr-FR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prosum</a:t>
            </a:r>
            <a:r>
              <a:rPr kumimoji="0" lang="fr-FR" altLang="fr-FR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prodes</a:t>
            </a:r>
            <a:r>
              <a:rPr kumimoji="0" lang="fr-FR" altLang="fr-FR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prodesse</a:t>
            </a:r>
            <a:r>
              <a:rPr kumimoji="0" lang="fr-FR" altLang="fr-FR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profui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 : être utile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48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B2D1F39D-C2A2-4C68-BAE6-75F7F4AE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0666" y="181480"/>
            <a:ext cx="8687975" cy="1188720"/>
          </a:xfrm>
        </p:spPr>
        <p:txBody>
          <a:bodyPr/>
          <a:lstStyle/>
          <a:p>
            <a:r>
              <a:rPr lang="fr-FR" dirty="0"/>
              <a:t>Le PERFECTUM des 1</a:t>
            </a:r>
            <a:r>
              <a:rPr lang="fr-FR" baseline="30000" dirty="0"/>
              <a:t>er</a:t>
            </a:r>
            <a:r>
              <a:rPr lang="fr-FR" dirty="0"/>
              <a:t> et 2</a:t>
            </a:r>
            <a:r>
              <a:rPr lang="fr-FR" baseline="30000" dirty="0"/>
              <a:t>e</a:t>
            </a:r>
            <a:r>
              <a:rPr lang="fr-FR" dirty="0"/>
              <a:t> Conjugaisons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AA5EFC2-C3D1-4CF7-9315-1E16C0A0E6C8}"/>
              </a:ext>
            </a:extLst>
          </p:cNvPr>
          <p:cNvGraphicFramePr>
            <a:graphicFrameLocks noGrp="1"/>
          </p:cNvGraphicFramePr>
          <p:nvPr/>
        </p:nvGraphicFramePr>
        <p:xfrm>
          <a:off x="2222098" y="2005664"/>
          <a:ext cx="8265110" cy="2194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37281">
                  <a:extLst>
                    <a:ext uri="{9D8B030D-6E8A-4147-A177-3AD203B41FA5}">
                      <a16:colId xmlns:a16="http://schemas.microsoft.com/office/drawing/2014/main" val="2128463708"/>
                    </a:ext>
                  </a:extLst>
                </a:gridCol>
                <a:gridCol w="2961337">
                  <a:extLst>
                    <a:ext uri="{9D8B030D-6E8A-4147-A177-3AD203B41FA5}">
                      <a16:colId xmlns:a16="http://schemas.microsoft.com/office/drawing/2014/main" val="1339738310"/>
                    </a:ext>
                  </a:extLst>
                </a:gridCol>
                <a:gridCol w="2566492">
                  <a:extLst>
                    <a:ext uri="{9D8B030D-6E8A-4147-A177-3AD203B41FA5}">
                      <a16:colId xmlns:a16="http://schemas.microsoft.com/office/drawing/2014/main" val="18027713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Parfait</a:t>
                      </a:r>
                    </a:p>
                    <a:p>
                      <a:pPr algn="ctr"/>
                      <a:r>
                        <a:rPr lang="fr-FR" sz="1800" dirty="0">
                          <a:effectLst/>
                        </a:rPr>
                        <a:t>(j’ai aimé)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>
                          <a:effectLst/>
                        </a:rPr>
                        <a:t>Plus-que-Parfait</a:t>
                      </a:r>
                    </a:p>
                    <a:p>
                      <a:pPr algn="ctr"/>
                      <a:r>
                        <a:rPr lang="fr-FR" sz="1800">
                          <a:effectLst/>
                        </a:rPr>
                        <a:t>(j’avais aimé)</a:t>
                      </a:r>
                      <a:endParaRPr lang="fr-F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Futur antérieur (j’aurai aimé)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261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amavi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amaveram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amavero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1096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amavisti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amaveras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amaveris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3448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>
                          <a:effectLst/>
                        </a:rPr>
                        <a:t>amavit</a:t>
                      </a:r>
                      <a:endParaRPr lang="fr-F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amaverat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amaverit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99999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>
                          <a:effectLst/>
                        </a:rPr>
                        <a:t>amavi</a:t>
                      </a:r>
                      <a:r>
                        <a:rPr lang="it-IT" sz="1800">
                          <a:effectLst/>
                        </a:rPr>
                        <a:t>mus</a:t>
                      </a:r>
                      <a:endParaRPr lang="fr-F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 dirty="0">
                          <a:solidFill>
                            <a:schemeClr val="bg1"/>
                          </a:solidFill>
                          <a:effectLst/>
                        </a:rPr>
                        <a:t>amaveramus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dirty="0">
                          <a:effectLst/>
                        </a:rPr>
                        <a:t>amaverimus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9445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amavistis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b="1" dirty="0" err="1">
                          <a:solidFill>
                            <a:schemeClr val="bg1"/>
                          </a:solidFill>
                          <a:effectLst/>
                        </a:rPr>
                        <a:t>amaveratis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amaveritis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55832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1800">
                          <a:effectLst/>
                        </a:rPr>
                        <a:t>amaverunt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>
                          <a:effectLst/>
                        </a:rPr>
                        <a:t>amaverant</a:t>
                      </a:r>
                      <a:endParaRPr lang="fr-F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amaverint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0267517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DDA4D480-0F16-4E04-B839-0066D01BB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39774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67C17B0-7585-4062-8AD9-72C356CBC6C5}"/>
              </a:ext>
            </a:extLst>
          </p:cNvPr>
          <p:cNvGraphicFramePr>
            <a:graphicFrameLocks noGrp="1"/>
          </p:cNvGraphicFramePr>
          <p:nvPr/>
        </p:nvGraphicFramePr>
        <p:xfrm>
          <a:off x="2222098" y="4402061"/>
          <a:ext cx="8265110" cy="2194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37281">
                  <a:extLst>
                    <a:ext uri="{9D8B030D-6E8A-4147-A177-3AD203B41FA5}">
                      <a16:colId xmlns:a16="http://schemas.microsoft.com/office/drawing/2014/main" val="3094051340"/>
                    </a:ext>
                  </a:extLst>
                </a:gridCol>
                <a:gridCol w="2961337">
                  <a:extLst>
                    <a:ext uri="{9D8B030D-6E8A-4147-A177-3AD203B41FA5}">
                      <a16:colId xmlns:a16="http://schemas.microsoft.com/office/drawing/2014/main" val="462655972"/>
                    </a:ext>
                  </a:extLst>
                </a:gridCol>
                <a:gridCol w="2566492">
                  <a:extLst>
                    <a:ext uri="{9D8B030D-6E8A-4147-A177-3AD203B41FA5}">
                      <a16:colId xmlns:a16="http://schemas.microsoft.com/office/drawing/2014/main" val="8061834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Parfait</a:t>
                      </a:r>
                    </a:p>
                    <a:p>
                      <a:pPr algn="ctr"/>
                      <a:r>
                        <a:rPr lang="fr-FR" sz="1800" dirty="0">
                          <a:effectLst/>
                        </a:rPr>
                        <a:t>(j’ai détruit)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Plus-que-Parfait</a:t>
                      </a:r>
                    </a:p>
                    <a:p>
                      <a:pPr algn="ctr"/>
                      <a:r>
                        <a:rPr lang="fr-FR" sz="1800" dirty="0">
                          <a:effectLst/>
                        </a:rPr>
                        <a:t>(j’avais détruit)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effectLst/>
                        </a:rPr>
                        <a:t>Futur antérieur (j’aurai détruit)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055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delevi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deleveram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delevero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402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delevisti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deleveras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deleveris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144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delevit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deleverat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deleverit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594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 err="1">
                          <a:effectLst/>
                        </a:rPr>
                        <a:t>delevi</a:t>
                      </a:r>
                      <a:r>
                        <a:rPr lang="it-IT" sz="1800" dirty="0">
                          <a:effectLst/>
                        </a:rPr>
                        <a:t>mus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 dirty="0">
                          <a:solidFill>
                            <a:schemeClr val="bg1"/>
                          </a:solidFill>
                          <a:effectLst/>
                        </a:rPr>
                        <a:t>deleveramus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dirty="0">
                          <a:effectLst/>
                        </a:rPr>
                        <a:t>deleverimus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9678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delevistis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b="1" dirty="0" err="1">
                          <a:solidFill>
                            <a:schemeClr val="bg1"/>
                          </a:solidFill>
                          <a:effectLst/>
                        </a:rPr>
                        <a:t>deleveratis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deleveritis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7131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deleverunt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deleverant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 err="1">
                          <a:effectLst/>
                        </a:rPr>
                        <a:t>deleverint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3632171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94C34665-EBF4-48E5-818F-7336C3F0C38B}"/>
              </a:ext>
            </a:extLst>
          </p:cNvPr>
          <p:cNvSpPr txBox="1"/>
          <p:nvPr/>
        </p:nvSpPr>
        <p:spPr>
          <a:xfrm>
            <a:off x="3596935" y="1503266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/>
              <a:t>Amo</a:t>
            </a:r>
            <a:r>
              <a:rPr lang="fr-FR" i="1" dirty="0"/>
              <a:t>, as, are, </a:t>
            </a:r>
            <a:r>
              <a:rPr lang="fr-FR" i="1" dirty="0" err="1"/>
              <a:t>avi</a:t>
            </a:r>
            <a:r>
              <a:rPr lang="fr-FR" i="1" dirty="0"/>
              <a:t>, </a:t>
            </a:r>
            <a:r>
              <a:rPr lang="fr-FR" i="1" dirty="0" err="1"/>
              <a:t>atum</a:t>
            </a:r>
            <a:r>
              <a:rPr lang="fr-FR" i="1" dirty="0"/>
              <a:t> </a:t>
            </a:r>
            <a:r>
              <a:rPr lang="fr-FR" dirty="0"/>
              <a:t>et </a:t>
            </a:r>
            <a:r>
              <a:rPr lang="fr-FR" i="1" dirty="0" err="1"/>
              <a:t>Deleo</a:t>
            </a:r>
            <a:r>
              <a:rPr lang="fr-FR" i="1" dirty="0"/>
              <a:t>, es, </a:t>
            </a:r>
            <a:r>
              <a:rPr lang="fr-FR" i="1" dirty="0" err="1"/>
              <a:t>ere</a:t>
            </a:r>
            <a:r>
              <a:rPr lang="fr-FR" i="1" dirty="0"/>
              <a:t>, </a:t>
            </a:r>
            <a:r>
              <a:rPr lang="fr-FR" i="1" dirty="0" err="1"/>
              <a:t>delevi</a:t>
            </a:r>
            <a:r>
              <a:rPr lang="fr-FR" i="1" dirty="0"/>
              <a:t>, </a:t>
            </a:r>
            <a:r>
              <a:rPr lang="fr-FR" i="1" dirty="0" err="1"/>
              <a:t>deletum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62058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C8A72A64-7F03-4747-B4E8-C23AA91F5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074" y="172772"/>
            <a:ext cx="10367715" cy="1188720"/>
          </a:xfrm>
        </p:spPr>
        <p:txBody>
          <a:bodyPr/>
          <a:lstStyle/>
          <a:p>
            <a:r>
              <a:rPr lang="fr-FR" dirty="0"/>
              <a:t>Le PERFECTUM PASSIF des 1</a:t>
            </a:r>
            <a:r>
              <a:rPr lang="fr-FR" baseline="30000" dirty="0"/>
              <a:t>er</a:t>
            </a:r>
            <a:r>
              <a:rPr lang="fr-FR" dirty="0"/>
              <a:t> et 2</a:t>
            </a:r>
            <a:r>
              <a:rPr lang="fr-FR" baseline="30000" dirty="0"/>
              <a:t>e</a:t>
            </a:r>
            <a:r>
              <a:rPr lang="fr-FR" dirty="0"/>
              <a:t> Conjugaisons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548D20A-2143-4D47-8131-E203AC98A9D6}"/>
              </a:ext>
            </a:extLst>
          </p:cNvPr>
          <p:cNvGraphicFramePr>
            <a:graphicFrameLocks noGrp="1"/>
          </p:cNvGraphicFramePr>
          <p:nvPr/>
        </p:nvGraphicFramePr>
        <p:xfrm>
          <a:off x="1680754" y="1940423"/>
          <a:ext cx="8560526" cy="22745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53508">
                  <a:extLst>
                    <a:ext uri="{9D8B030D-6E8A-4147-A177-3AD203B41FA5}">
                      <a16:colId xmlns:a16="http://schemas.microsoft.com/office/drawing/2014/main" val="83046268"/>
                    </a:ext>
                  </a:extLst>
                </a:gridCol>
                <a:gridCol w="3162639">
                  <a:extLst>
                    <a:ext uri="{9D8B030D-6E8A-4147-A177-3AD203B41FA5}">
                      <a16:colId xmlns:a16="http://schemas.microsoft.com/office/drawing/2014/main" val="3773615197"/>
                    </a:ext>
                  </a:extLst>
                </a:gridCol>
                <a:gridCol w="2544379">
                  <a:extLst>
                    <a:ext uri="{9D8B030D-6E8A-4147-A177-3AD203B41FA5}">
                      <a16:colId xmlns:a16="http://schemas.microsoft.com/office/drawing/2014/main" val="865917095"/>
                    </a:ext>
                  </a:extLst>
                </a:gridCol>
              </a:tblGrid>
              <a:tr h="53233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Parfait</a:t>
                      </a:r>
                    </a:p>
                    <a:p>
                      <a:pPr algn="ctr"/>
                      <a:r>
                        <a:rPr lang="fr-FR" sz="1600" dirty="0">
                          <a:effectLst/>
                        </a:rPr>
                        <a:t>(j’ai été aimé)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Plus-que-parfait</a:t>
                      </a:r>
                    </a:p>
                    <a:p>
                      <a:pPr algn="ctr"/>
                      <a:r>
                        <a:rPr lang="fr-FR" sz="1600" dirty="0">
                          <a:effectLst/>
                        </a:rPr>
                        <a:t>(j’avais été aimé)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effectLst/>
                        </a:rPr>
                        <a:t>Futur antérieur</a:t>
                      </a:r>
                    </a:p>
                    <a:p>
                      <a:pPr algn="ctr"/>
                      <a:r>
                        <a:rPr lang="fr-FR" sz="1600">
                          <a:effectLst/>
                        </a:rPr>
                        <a:t>(j’aurai été aimé)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850243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fr-FR" sz="1600">
                          <a:effectLst/>
                        </a:rPr>
                        <a:t>amatus, a, um sum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amatus</a:t>
                      </a: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, a, 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um</a:t>
                      </a: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eram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>
                          <a:effectLst/>
                        </a:rPr>
                        <a:t>amatus, a, um ero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2125832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en-GB" sz="1600">
                          <a:effectLst/>
                        </a:rPr>
                        <a:t>amatus, a, um es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</a:rPr>
                        <a:t>amatus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</a:rPr>
                        <a:t>, a, um, eras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>
                          <a:effectLst/>
                        </a:rPr>
                        <a:t>amatus, a, um eris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930539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en-GB" sz="1600">
                          <a:effectLst/>
                        </a:rPr>
                        <a:t>amatus, a, um est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</a:rPr>
                        <a:t>amatus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</a:rPr>
                        <a:t>, a, um,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</a:rPr>
                        <a:t>erat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>
                          <a:effectLst/>
                        </a:rPr>
                        <a:t>amatus, a, um erit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9120345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it-IT" sz="1600">
                          <a:effectLst/>
                        </a:rPr>
                        <a:t>amati, æ, a sumus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1" dirty="0">
                          <a:solidFill>
                            <a:schemeClr val="bg1"/>
                          </a:solidFill>
                          <a:effectLst/>
                        </a:rPr>
                        <a:t>amati, æ, a, eramus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>
                          <a:effectLst/>
                        </a:rPr>
                        <a:t>amati, æ, a erimus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049836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it-IT" sz="1600">
                          <a:effectLst/>
                        </a:rPr>
                        <a:t>amati, æ, a estis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1" dirty="0">
                          <a:solidFill>
                            <a:schemeClr val="bg1"/>
                          </a:solidFill>
                          <a:effectLst/>
                        </a:rPr>
                        <a:t>amati, æ, a, eratis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dirty="0">
                          <a:effectLst/>
                        </a:rPr>
                        <a:t>amati, æ, a eritis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7037404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it-IT" sz="1600" dirty="0">
                          <a:effectLst/>
                        </a:rPr>
                        <a:t>amati, æ, a sunt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>
                          <a:effectLst/>
                        </a:rPr>
                        <a:t>amati, æ, a, erant</a:t>
                      </a:r>
                      <a:endParaRPr lang="fr-F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dirty="0">
                          <a:effectLst/>
                        </a:rPr>
                        <a:t>amati, æ, </a:t>
                      </a:r>
                      <a:r>
                        <a:rPr lang="it-IT" sz="1600">
                          <a:effectLst/>
                        </a:rPr>
                        <a:t>a erunt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9524713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034CBDE5-61AB-4A7E-BCBC-5D6BA8549EA7}"/>
              </a:ext>
            </a:extLst>
          </p:cNvPr>
          <p:cNvSpPr txBox="1"/>
          <p:nvPr/>
        </p:nvSpPr>
        <p:spPr>
          <a:xfrm>
            <a:off x="3596935" y="1503266"/>
            <a:ext cx="499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/>
              <a:t>Amo</a:t>
            </a:r>
            <a:r>
              <a:rPr lang="fr-FR" i="1" dirty="0"/>
              <a:t>, as, are, </a:t>
            </a:r>
            <a:r>
              <a:rPr lang="fr-FR" i="1" dirty="0" err="1"/>
              <a:t>avi</a:t>
            </a:r>
            <a:r>
              <a:rPr lang="fr-FR" i="1" dirty="0"/>
              <a:t>, </a:t>
            </a:r>
            <a:r>
              <a:rPr lang="fr-FR" i="1" dirty="0" err="1"/>
              <a:t>atum</a:t>
            </a:r>
            <a:r>
              <a:rPr lang="fr-FR" i="1" dirty="0"/>
              <a:t> </a:t>
            </a:r>
            <a:r>
              <a:rPr lang="fr-FR" dirty="0"/>
              <a:t>et </a:t>
            </a:r>
            <a:r>
              <a:rPr lang="fr-FR" i="1" dirty="0" err="1"/>
              <a:t>Deleo</a:t>
            </a:r>
            <a:r>
              <a:rPr lang="fr-FR" i="1" dirty="0"/>
              <a:t>, es, </a:t>
            </a:r>
            <a:r>
              <a:rPr lang="fr-FR" i="1" dirty="0" err="1"/>
              <a:t>ere</a:t>
            </a:r>
            <a:r>
              <a:rPr lang="fr-FR" i="1" dirty="0"/>
              <a:t>, </a:t>
            </a:r>
            <a:r>
              <a:rPr lang="fr-FR" i="1" dirty="0" err="1"/>
              <a:t>delevi</a:t>
            </a:r>
            <a:r>
              <a:rPr lang="fr-FR" i="1" dirty="0"/>
              <a:t>, </a:t>
            </a:r>
            <a:r>
              <a:rPr lang="fr-FR" i="1" dirty="0" err="1"/>
              <a:t>deletum</a:t>
            </a:r>
            <a:endParaRPr lang="fr-FR" i="1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198EC4C-4175-47B5-B9F2-653ADA2C5659}"/>
              </a:ext>
            </a:extLst>
          </p:cNvPr>
          <p:cNvGraphicFramePr>
            <a:graphicFrameLocks noGrp="1"/>
          </p:cNvGraphicFramePr>
          <p:nvPr/>
        </p:nvGraphicFramePr>
        <p:xfrm>
          <a:off x="1680754" y="4348343"/>
          <a:ext cx="8560526" cy="22745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53508">
                  <a:extLst>
                    <a:ext uri="{9D8B030D-6E8A-4147-A177-3AD203B41FA5}">
                      <a16:colId xmlns:a16="http://schemas.microsoft.com/office/drawing/2014/main" val="83046268"/>
                    </a:ext>
                  </a:extLst>
                </a:gridCol>
                <a:gridCol w="3162639">
                  <a:extLst>
                    <a:ext uri="{9D8B030D-6E8A-4147-A177-3AD203B41FA5}">
                      <a16:colId xmlns:a16="http://schemas.microsoft.com/office/drawing/2014/main" val="3773615197"/>
                    </a:ext>
                  </a:extLst>
                </a:gridCol>
                <a:gridCol w="2544379">
                  <a:extLst>
                    <a:ext uri="{9D8B030D-6E8A-4147-A177-3AD203B41FA5}">
                      <a16:colId xmlns:a16="http://schemas.microsoft.com/office/drawing/2014/main" val="865917095"/>
                    </a:ext>
                  </a:extLst>
                </a:gridCol>
              </a:tblGrid>
              <a:tr h="53233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Parfait</a:t>
                      </a:r>
                    </a:p>
                    <a:p>
                      <a:pPr algn="ctr"/>
                      <a:r>
                        <a:rPr lang="fr-FR" sz="1600" dirty="0">
                          <a:effectLst/>
                        </a:rPr>
                        <a:t>(j’ai été détruit)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Plus-que-parfait</a:t>
                      </a:r>
                    </a:p>
                    <a:p>
                      <a:pPr algn="ctr"/>
                      <a:r>
                        <a:rPr lang="fr-FR" sz="1600" dirty="0">
                          <a:effectLst/>
                        </a:rPr>
                        <a:t>(j’avais été détruit)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effectLst/>
                        </a:rPr>
                        <a:t>Futur antérieur</a:t>
                      </a:r>
                    </a:p>
                    <a:p>
                      <a:pPr algn="ctr"/>
                      <a:r>
                        <a:rPr lang="fr-FR" sz="1600" dirty="0">
                          <a:effectLst/>
                        </a:rPr>
                        <a:t>(j’aurai été détruit)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850243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fr-FR" sz="1600" dirty="0" err="1">
                          <a:effectLst/>
                        </a:rPr>
                        <a:t>deletus</a:t>
                      </a:r>
                      <a:r>
                        <a:rPr lang="fr-FR" sz="1600" dirty="0">
                          <a:effectLst/>
                        </a:rPr>
                        <a:t>, a, </a:t>
                      </a:r>
                      <a:r>
                        <a:rPr lang="fr-FR" sz="1600" dirty="0" err="1">
                          <a:effectLst/>
                        </a:rPr>
                        <a:t>um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sum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deletus</a:t>
                      </a: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, a, 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um</a:t>
                      </a: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eram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deletus</a:t>
                      </a:r>
                      <a:r>
                        <a:rPr lang="fr-FR" sz="1600" dirty="0">
                          <a:effectLst/>
                        </a:rPr>
                        <a:t>, a, </a:t>
                      </a:r>
                      <a:r>
                        <a:rPr lang="fr-FR" sz="1600" dirty="0" err="1">
                          <a:effectLst/>
                        </a:rPr>
                        <a:t>um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ero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2125832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fr-FR" sz="1600" dirty="0" err="1">
                          <a:effectLst/>
                        </a:rPr>
                        <a:t>deletus</a:t>
                      </a:r>
                      <a:r>
                        <a:rPr lang="en-GB" sz="1600" dirty="0">
                          <a:effectLst/>
                        </a:rPr>
                        <a:t>, a, um es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deletus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</a:rPr>
                        <a:t>, a, um, eras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deletus</a:t>
                      </a:r>
                      <a:r>
                        <a:rPr lang="en-GB" sz="1600" dirty="0">
                          <a:effectLst/>
                        </a:rPr>
                        <a:t>, a, um </a:t>
                      </a:r>
                      <a:r>
                        <a:rPr lang="en-GB" sz="1600" dirty="0" err="1">
                          <a:effectLst/>
                        </a:rPr>
                        <a:t>eris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930539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fr-FR" sz="1600" dirty="0" err="1">
                          <a:effectLst/>
                        </a:rPr>
                        <a:t>deletus</a:t>
                      </a:r>
                      <a:r>
                        <a:rPr lang="en-GB" sz="1600" dirty="0">
                          <a:effectLst/>
                        </a:rPr>
                        <a:t>, a, um </a:t>
                      </a:r>
                      <a:r>
                        <a:rPr lang="en-GB" sz="1600" dirty="0" err="1">
                          <a:effectLst/>
                        </a:rPr>
                        <a:t>est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deletus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</a:rPr>
                        <a:t>, a, um,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</a:rPr>
                        <a:t>erat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deletus</a:t>
                      </a:r>
                      <a:r>
                        <a:rPr lang="en-GB" sz="1600" dirty="0">
                          <a:effectLst/>
                        </a:rPr>
                        <a:t>, a, um </a:t>
                      </a:r>
                      <a:r>
                        <a:rPr lang="en-GB" sz="1600" dirty="0" err="1">
                          <a:effectLst/>
                        </a:rPr>
                        <a:t>erit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9120345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dirty="0">
                          <a:effectLst/>
                        </a:rPr>
                        <a:t>, æ, a sumus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b="1" dirty="0">
                          <a:solidFill>
                            <a:schemeClr val="bg1"/>
                          </a:solidFill>
                          <a:effectLst/>
                        </a:rPr>
                        <a:t>, æ, a, eramus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dirty="0">
                          <a:effectLst/>
                        </a:rPr>
                        <a:t>, æ, a erimus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049836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dirty="0">
                          <a:effectLst/>
                        </a:rPr>
                        <a:t>, æ, a estis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b="1" dirty="0">
                          <a:solidFill>
                            <a:schemeClr val="bg1"/>
                          </a:solidFill>
                          <a:effectLst/>
                        </a:rPr>
                        <a:t>, æ, a, eratis</a:t>
                      </a:r>
                      <a:endParaRPr lang="fr-FR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dirty="0">
                          <a:effectLst/>
                        </a:rPr>
                        <a:t>, æ, a eritis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7037404"/>
                  </a:ext>
                </a:extLst>
              </a:tr>
              <a:tr h="290365"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dirty="0">
                          <a:effectLst/>
                        </a:rPr>
                        <a:t>, æ, a sunt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dirty="0">
                          <a:effectLst/>
                        </a:rPr>
                        <a:t>, æ, a, erant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deleti</a:t>
                      </a:r>
                      <a:r>
                        <a:rPr lang="it-IT" sz="1600" dirty="0">
                          <a:effectLst/>
                        </a:rPr>
                        <a:t>, æ, a erunt</a:t>
                      </a:r>
                      <a:endParaRPr lang="fr-F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9524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21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908" y="316817"/>
            <a:ext cx="9476122" cy="1188720"/>
          </a:xfrm>
        </p:spPr>
        <p:txBody>
          <a:bodyPr/>
          <a:lstStyle/>
          <a:p>
            <a:r>
              <a:rPr lang="fr-FR" dirty="0"/>
              <a:t>Exercices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17652" y="2087573"/>
            <a:ext cx="11556695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Monachi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monasteriorum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sancti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Pauli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cantabunt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magnam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missam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dominis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castri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Gebenne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Dominus Albertus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pulchras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vineas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potuit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dare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episcopo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Regina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Francorum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regem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amabat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fuit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bona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femina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C8C372-B344-4A61-B4FD-8CBAC5687C73}"/>
              </a:ext>
            </a:extLst>
          </p:cNvPr>
          <p:cNvSpPr/>
          <p:nvPr/>
        </p:nvSpPr>
        <p:spPr>
          <a:xfrm>
            <a:off x="986690" y="4059130"/>
            <a:ext cx="449971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000" dirty="0"/>
              <a:t>Canto, as, are, </a:t>
            </a:r>
            <a:r>
              <a:rPr lang="fr-FR" sz="2000" dirty="0" err="1"/>
              <a:t>avi</a:t>
            </a:r>
            <a:r>
              <a:rPr lang="fr-FR" sz="2000" dirty="0"/>
              <a:t>, </a:t>
            </a:r>
            <a:r>
              <a:rPr lang="fr-FR" sz="2000" dirty="0" err="1"/>
              <a:t>atum</a:t>
            </a:r>
            <a:r>
              <a:rPr lang="fr-FR" sz="2000" dirty="0"/>
              <a:t> : chanter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Castrum, i, n. : château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Do, </a:t>
            </a:r>
            <a:r>
              <a:rPr lang="fr-FR" sz="2000" dirty="0" err="1"/>
              <a:t>das</a:t>
            </a:r>
            <a:r>
              <a:rPr lang="fr-FR" sz="2000" dirty="0"/>
              <a:t>, </a:t>
            </a:r>
            <a:r>
              <a:rPr lang="fr-FR" sz="2000" dirty="0" err="1"/>
              <a:t>dare</a:t>
            </a:r>
            <a:r>
              <a:rPr lang="fr-FR" sz="2000" dirty="0"/>
              <a:t>, </a:t>
            </a:r>
            <a:r>
              <a:rPr lang="fr-FR" sz="2000" dirty="0" err="1"/>
              <a:t>dedi</a:t>
            </a:r>
            <a:r>
              <a:rPr lang="fr-FR" sz="2000" dirty="0"/>
              <a:t>, </a:t>
            </a:r>
            <a:r>
              <a:rPr lang="fr-FR" sz="2000" dirty="0" err="1"/>
              <a:t>datum</a:t>
            </a:r>
            <a:r>
              <a:rPr lang="fr-FR" sz="2000" dirty="0"/>
              <a:t> : donner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Episcopus</a:t>
            </a:r>
            <a:r>
              <a:rPr lang="fr-FR" sz="2000" dirty="0"/>
              <a:t>, i, m. : évêque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Femina, </a:t>
            </a:r>
            <a:r>
              <a:rPr lang="fr-FR" sz="2000" dirty="0" err="1"/>
              <a:t>ae</a:t>
            </a:r>
            <a:r>
              <a:rPr lang="fr-FR" sz="2000" dirty="0"/>
              <a:t>, f. : femme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Francus</a:t>
            </a:r>
            <a:r>
              <a:rPr lang="fr-FR" sz="2000" dirty="0"/>
              <a:t>, i, m. : Franc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Gebenna</a:t>
            </a:r>
            <a:r>
              <a:rPr lang="fr-FR" sz="2000" dirty="0"/>
              <a:t>, </a:t>
            </a:r>
            <a:r>
              <a:rPr lang="fr-FR" sz="2000" dirty="0" err="1"/>
              <a:t>ae</a:t>
            </a:r>
            <a:r>
              <a:rPr lang="fr-FR" sz="2000" dirty="0"/>
              <a:t>, f. : Genève</a:t>
            </a:r>
          </a:p>
          <a:p>
            <a:pPr marL="285750" indent="-285750">
              <a:buFontTx/>
              <a:buChar char="-"/>
            </a:pPr>
            <a:endParaRPr lang="fr-FR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3B121-2F6D-4B36-BF54-E89E0FF1D5FE}"/>
              </a:ext>
            </a:extLst>
          </p:cNvPr>
          <p:cNvSpPr/>
          <p:nvPr/>
        </p:nvSpPr>
        <p:spPr>
          <a:xfrm>
            <a:off x="6185969" y="405913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000" dirty="0" err="1"/>
              <a:t>Monachus</a:t>
            </a:r>
            <a:r>
              <a:rPr lang="fr-FR" sz="2000" dirty="0"/>
              <a:t>, i, m. : moine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Monasterium</a:t>
            </a:r>
            <a:r>
              <a:rPr lang="fr-FR" sz="2000" dirty="0"/>
              <a:t>, ii, n. : monastère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Pulcher</a:t>
            </a:r>
            <a:r>
              <a:rPr lang="fr-FR" sz="2000" dirty="0"/>
              <a:t>, </a:t>
            </a:r>
            <a:r>
              <a:rPr lang="fr-FR" sz="2000" dirty="0" err="1"/>
              <a:t>pulchra</a:t>
            </a:r>
            <a:r>
              <a:rPr lang="fr-FR" sz="2000" dirty="0"/>
              <a:t>, </a:t>
            </a:r>
            <a:r>
              <a:rPr lang="fr-FR" sz="2000" dirty="0" err="1"/>
              <a:t>pulchrum</a:t>
            </a:r>
            <a:r>
              <a:rPr lang="fr-FR" sz="2000" dirty="0"/>
              <a:t> : joli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Quotidie</a:t>
            </a:r>
            <a:r>
              <a:rPr lang="fr-FR" sz="2000" dirty="0"/>
              <a:t> : chaque jour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Regina, </a:t>
            </a:r>
            <a:r>
              <a:rPr lang="fr-FR" sz="2000" dirty="0" err="1"/>
              <a:t>ae</a:t>
            </a:r>
            <a:r>
              <a:rPr lang="fr-FR" sz="2000" dirty="0"/>
              <a:t>, f. : reine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Rex, </a:t>
            </a:r>
            <a:r>
              <a:rPr lang="fr-FR" sz="2000" dirty="0" err="1"/>
              <a:t>regis</a:t>
            </a:r>
            <a:r>
              <a:rPr lang="fr-FR" sz="2000" dirty="0"/>
              <a:t>, m. : roi</a:t>
            </a:r>
          </a:p>
          <a:p>
            <a:pPr marL="285750" indent="-285750">
              <a:buFontTx/>
              <a:buChar char="-"/>
            </a:pPr>
            <a:r>
              <a:rPr lang="fr-FR" sz="2000" dirty="0" err="1"/>
              <a:t>Vinea</a:t>
            </a:r>
            <a:r>
              <a:rPr lang="fr-FR" sz="2000" dirty="0"/>
              <a:t>, </a:t>
            </a:r>
            <a:r>
              <a:rPr lang="fr-FR" sz="2000" dirty="0" err="1"/>
              <a:t>ae</a:t>
            </a:r>
            <a:r>
              <a:rPr lang="fr-FR" sz="2000" dirty="0"/>
              <a:t>, f. : vigne</a:t>
            </a:r>
          </a:p>
        </p:txBody>
      </p:sp>
    </p:spTree>
    <p:extLst>
      <p:ext uri="{BB962C8B-B14F-4D97-AF65-F5344CB8AC3E}">
        <p14:creationId xmlns:p14="http://schemas.microsoft.com/office/powerpoint/2010/main" val="3241627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2076D4-AE54-4C3D-9C7D-53600E3EB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543" y="324968"/>
            <a:ext cx="7729728" cy="1188720"/>
          </a:xfrm>
        </p:spPr>
        <p:txBody>
          <a:bodyPr/>
          <a:lstStyle/>
          <a:p>
            <a:r>
              <a:rPr lang="fr-FR" dirty="0"/>
              <a:t>Exercices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6C9630-E22D-4D4D-B9F7-CF578CF20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951" y="2274365"/>
            <a:ext cx="3102541" cy="2422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Traduire</a:t>
            </a:r>
          </a:p>
          <a:p>
            <a:r>
              <a:rPr lang="fr-FR" sz="2000" dirty="0"/>
              <a:t>Il avait été aimé</a:t>
            </a:r>
          </a:p>
          <a:p>
            <a:r>
              <a:rPr lang="fr-FR" sz="2000" dirty="0"/>
              <a:t>Elle sera détruite</a:t>
            </a:r>
          </a:p>
          <a:p>
            <a:r>
              <a:rPr lang="fr-FR" sz="2000" dirty="0"/>
              <a:t>J’ai été</a:t>
            </a:r>
          </a:p>
          <a:p>
            <a:r>
              <a:rPr lang="fr-FR" sz="2000" dirty="0"/>
              <a:t>Nous aurons été</a:t>
            </a:r>
          </a:p>
          <a:p>
            <a:endParaRPr lang="fr-FR" sz="2000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D9AC52B-CB26-4D79-B9AA-248C2A43FAF2}"/>
              </a:ext>
            </a:extLst>
          </p:cNvPr>
          <p:cNvSpPr txBox="1">
            <a:spLocks/>
          </p:cNvSpPr>
          <p:nvPr/>
        </p:nvSpPr>
        <p:spPr>
          <a:xfrm>
            <a:off x="7850399" y="2357600"/>
            <a:ext cx="2379938" cy="13780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Traduire</a:t>
            </a:r>
          </a:p>
          <a:p>
            <a:r>
              <a:rPr lang="fr-FR" sz="2000" dirty="0" err="1"/>
              <a:t>Potueram</a:t>
            </a:r>
            <a:endParaRPr lang="fr-FR" sz="2000" dirty="0"/>
          </a:p>
          <a:p>
            <a:r>
              <a:rPr lang="fr-FR" sz="2000" dirty="0" err="1"/>
              <a:t>Poteram</a:t>
            </a:r>
            <a:endParaRPr lang="fr-FR" sz="2000" dirty="0"/>
          </a:p>
          <a:p>
            <a:r>
              <a:rPr lang="fr-FR" sz="2000" dirty="0"/>
              <a:t>Amata es</a:t>
            </a:r>
          </a:p>
          <a:p>
            <a:r>
              <a:rPr lang="fr-FR" sz="2000" dirty="0" err="1"/>
              <a:t>Deletae</a:t>
            </a:r>
            <a:r>
              <a:rPr lang="fr-FR" sz="2000" dirty="0"/>
              <a:t> </a:t>
            </a:r>
            <a:r>
              <a:rPr lang="fr-FR" sz="2000" dirty="0" err="1"/>
              <a:t>estis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93855700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Colis</Template>
  <TotalTime>3965</TotalTime>
  <Words>1270</Words>
  <Application>Microsoft Office PowerPoint</Application>
  <PresentationFormat>Grand écran</PresentationFormat>
  <Paragraphs>418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Times New Roman</vt:lpstr>
      <vt:lpstr>Colis</vt:lpstr>
      <vt:lpstr>LatIN MéDIéVAL IV</vt:lpstr>
      <vt:lpstr>Récitation !</vt:lpstr>
      <vt:lpstr>EXERCICE</vt:lpstr>
      <vt:lpstr>EXERCICE</vt:lpstr>
      <vt:lpstr>Il est Grand temps de penser au contrôle du 6 octobre !</vt:lpstr>
      <vt:lpstr>LA TROISIEME DECLINAISON : Principes généraux</vt:lpstr>
      <vt:lpstr>La troisième declinaison :  Les imparisyllabiques</vt:lpstr>
      <vt:lpstr>La troisième declinaison :  Les parisyllabiques</vt:lpstr>
      <vt:lpstr>ADJECTIFS 2e classe, type Fortis, E</vt:lpstr>
      <vt:lpstr>ADJECTIFS 2e classe, type PRUDENS, ENTIS</vt:lpstr>
      <vt:lpstr>Le verbe être au PERFECTUM</vt:lpstr>
      <vt:lpstr>Possum et Prosum</vt:lpstr>
      <vt:lpstr>Le PERFECTUM des 1er et 2e Conjugaisons</vt:lpstr>
      <vt:lpstr>Le PERFECTUM PASSIF des 1er et 2e Conjugaisons</vt:lpstr>
      <vt:lpstr>Exercices</vt:lpstr>
      <vt:lpstr>Exercices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MéDIéVAL</dc:title>
  <dc:creator>Laurent RIPART</dc:creator>
  <cp:lastModifiedBy>Laurent Ripart</cp:lastModifiedBy>
  <cp:revision>36</cp:revision>
  <dcterms:created xsi:type="dcterms:W3CDTF">2020-09-23T19:40:17Z</dcterms:created>
  <dcterms:modified xsi:type="dcterms:W3CDTF">2026-09-06T14:53:44Z</dcterms:modified>
</cp:coreProperties>
</file>