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60" r:id="rId3"/>
    <p:sldMasterId id="2147483663" r:id="rId4"/>
  </p:sldMasterIdLst>
  <p:sldIdLst>
    <p:sldId id="488" r:id="rId5"/>
    <p:sldId id="427" r:id="rId6"/>
    <p:sldId id="428" r:id="rId7"/>
    <p:sldId id="489" r:id="rId8"/>
    <p:sldId id="441" r:id="rId9"/>
    <p:sldId id="447" r:id="rId10"/>
    <p:sldId id="457" r:id="rId11"/>
    <p:sldId id="490" r:id="rId12"/>
    <p:sldId id="466" r:id="rId13"/>
    <p:sldId id="485" r:id="rId14"/>
    <p:sldId id="491" r:id="rId15"/>
    <p:sldId id="486" r:id="rId16"/>
    <p:sldId id="26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957606EA-A3E4-48B5-AE65-536EBB4C8743}"/>
    <pc:docChg chg="modSld">
      <pc:chgData name="Damien Bouvier" userId="7262b343-9cbd-4bd7-8cbf-6b3c6ccd78ea" providerId="ADAL" clId="{957606EA-A3E4-48B5-AE65-536EBB4C8743}" dt="2026-02-11T08:29:54.513" v="3" actId="20577"/>
      <pc:docMkLst>
        <pc:docMk/>
      </pc:docMkLst>
      <pc:sldChg chg="modSp mod">
        <pc:chgData name="Damien Bouvier" userId="7262b343-9cbd-4bd7-8cbf-6b3c6ccd78ea" providerId="ADAL" clId="{957606EA-A3E4-48B5-AE65-536EBB4C8743}" dt="2026-02-11T08:29:54.513" v="3" actId="20577"/>
        <pc:sldMkLst>
          <pc:docMk/>
          <pc:sldMk cId="1884753846" sldId="488"/>
        </pc:sldMkLst>
        <pc:spChg chg="mod">
          <ac:chgData name="Damien Bouvier" userId="7262b343-9cbd-4bd7-8cbf-6b3c6ccd78ea" providerId="ADAL" clId="{957606EA-A3E4-48B5-AE65-536EBB4C8743}" dt="2026-02-11T08:29:54.513" v="3" actId="20577"/>
          <ac:spMkLst>
            <pc:docMk/>
            <pc:sldMk cId="1884753846" sldId="488"/>
            <ac:spMk id="10" creationId="{72385D85-F33D-4F8A-B0DA-0CC87D1D8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83BF-6B35-40EE-8434-9A36F528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F325-6DCE-4540-88E6-8D239972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93361-6F24-4A5D-97F5-D563DC3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8E55B-CBB4-4BED-B0F9-0DEF1D2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2C4E-1411-4983-BDD4-9BEE43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13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0A82F-452F-4E6B-A12A-F6F1427E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5BD491-5EA8-4210-AE9D-BDB0F63C2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FA706-65F9-4282-A0A1-198272C3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E8659-3DB8-4FE9-9DC7-51A26BA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4AF4A-20D8-4D92-9F64-EBB36ED3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824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F3EC54-6CBE-41CB-9086-DD592D952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649F57-0209-4FC9-9854-272D376D8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7FED3-F154-4CFA-9E85-7336D217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9D1E5E-27A2-4208-9066-50B67213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7FF30-57FD-4E30-B9F2-EFEA6BE4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49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C92-1FCF-784C-B24C-2208657A5A9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2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98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1F4BA-8804-244B-AA36-DEA9FC6F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588B-B175-9549-A30B-41236DD0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5CD4F-C33E-814E-9C17-828BA70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8B49-A0DA-D44C-90EF-3E2B5F61AB0D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7DAD4-5471-BA49-8EF3-8962BC9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9330A-802A-334B-A12C-A41F6DB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45006-ADD0-4DD6-80A9-B82C3D8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4FDDC-DE01-4198-835D-13C33067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7181A-9FB3-49E3-ACEE-7085BF4E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3F8B6-D9BE-4C37-9350-45C0967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CBF39-7EFD-45D9-83D8-F218F86F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36C8C-017B-4354-A853-47623562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944935-9E77-4F63-B71D-B2A8CC88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585BD-3C89-4B47-BE19-E151C19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0A15B8-6B0B-4103-B995-93144CA8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F986B8-3A3C-4983-A451-2F83AF96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95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B8BBE-AEEA-4897-B77B-8C3C43D9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2132F-33F2-4D6D-A4BB-60783CDDC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677F1E-1341-4F1C-88A3-01BE37B2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0D0A91-1B3B-4FF3-B0AF-EB90142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E4854-7311-422D-BFDA-6C0CCD9B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57BA4-D349-44F1-8623-BD3EE38D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82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B69BE-D8E3-4565-B9EB-FC97012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01ACA-B395-491E-A10B-EE9299F6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AD4D2C-B3C8-46ED-99C5-6B8B53AC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D063EB-4D76-416D-AC23-A4D6E9EA5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FE4FC7-F88A-4ECC-A4E8-6B5F480BF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FFD5D9-A7F2-4C88-9AE6-BE4E4163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4F894F-64D4-44B1-8D9E-7DDCD347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6ACDEF-59EE-4AE4-91BF-9397C660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26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94347-54A4-41AA-8CA7-AD3B17D9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9BE2FC-0AE5-4136-8294-6EE5C1E9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7CE82-CE86-4901-BB27-78422ECE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B58274-954D-4655-B8D2-641521A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95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73A2B1-DE72-4703-90D1-C49C9EF2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9A9EF1-9A74-45D3-A4AD-8183E82F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BB5A79-66E2-4C9A-BD7F-69A66465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92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2A327-7E9C-4475-8E86-E6488659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180A89-192A-4003-BA6D-7A4635AD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D8A86-9F54-4561-B30A-E0E6C9C9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CBE758-B246-460F-BFCC-BBDE04E7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431EE0-CF2D-4ED4-8F35-07E4ED68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98079-AED2-49FB-BAD9-65142C84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477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0A15D-B7E3-4362-9BBD-8E8E371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BDA8EB-EE37-4147-A1CC-9A4B7CBF5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5EAFEF-B523-412C-98F7-4363730D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6EEA56-0A00-43EE-9B30-A9305644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810BF3-2B1E-47F0-88A3-A18F2803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63C0D9-33B3-442D-A042-139DD970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557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8D1E41-F41A-4EB8-9A6E-A8878C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669E71-2B9D-4AF5-9A3B-06862BDA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77CF9-304B-4A92-B238-0E34BD3A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13AC-CD5E-4638-83D4-F2B01513E418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63B80-FCB1-41C7-8FB3-08B66FE8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F8501-D2B7-4949-994C-F00A406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8" r:id="rId3"/>
    <p:sldLayoutId id="2147483689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4C92-1FCF-784C-B24C-2208657A5A9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CE7415-DD7C-4DD8-B379-4E741A0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15BAA-17B1-4B52-BFDD-A5E9ADDB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C6BA2-1D66-4A85-987C-85B56D92F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016-7290-4E2D-86D7-9E084B5ED18F}" type="datetimeFigureOut">
              <a:rPr lang="fr-CH" smtClean="0"/>
              <a:t>11.02.2026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44521-08BA-44F0-AE28-95D81E8D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82F5-7C05-44D6-ABE2-25D588A9A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7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6E4CA-3A4C-EE49-807B-04389AE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E390-B492-AD42-95A0-08C1302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5FE7F-0C8A-C941-8EBB-F36B36F0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B49-A0DA-D44C-90EF-3E2B5F61AB0D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081BE-1825-4742-B857-9449B056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EAFC6-9E92-F543-8023-50B818E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2025/2026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3. La formation de la volonté au sein du Conseil européen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Principe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 15 § 4 TUE : 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Conseil européen « se prononce par </a:t>
            </a:r>
            <a:r>
              <a:rPr lang="fr-FR" sz="1800" b="1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</a:t>
            </a:r>
            <a:r>
              <a:rPr lang="fr-FR" sz="1800" b="1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CH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Aménagement</a:t>
            </a:r>
            <a:endParaRPr lang="fr-CH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………………………. </a:t>
            </a:r>
            <a:r>
              <a:rPr lang="fr-CH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constructive possible </a:t>
            </a:r>
            <a:r>
              <a:rPr lang="fr-CH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membres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Exceptions</a:t>
            </a:r>
            <a:endParaRPr lang="fr-FR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 err="1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15 § 4 TUE :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dans les cas où les traités en disposent autrement », alors ………………….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NB: pour les règles de calcul de la …………… : celles du Conseil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 de majorité qualifiée : pour les ……………….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lorsque le Conseil européen choisit son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président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15 § 5 TUE),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nomme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Haut représentant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propose 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candidat à la fonction de président de la Commission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lorsqu’il nomme,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l'ensemble de membres de la Commission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17 § 7 TUE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nomme les six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membres du directoire de la Banque centrale européenne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283 § 2 TFUE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aux fins de la « procédure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révision simplifiée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48 § 6 TUE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majorité simple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règlement intérieur,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pour les « questions de procédure »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TFUE, art. 235 § 3),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aux fins de la « procédure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révision ordinaire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des traités.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0F23E00-7268-71D1-5678-BA164BD9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037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EE13A-3BB7-0BB3-BE64-5C44129C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FD93BE85-5128-7485-1F57-2A3B5043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C667DC-7B49-A542-53DA-ACCCDDE82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693F1-61A1-1B06-15EF-482E527C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427AE-D0A0-38CE-AE88-06D8B534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FCA8836-BE31-89D1-2E28-77A6101B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01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Fonction générale (art 15 TUE) </a:t>
            </a:r>
            <a:endParaRPr lang="fr-FR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ôle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éminemment ………………..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donne à l’Union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 ……………….. nécessaires à son développement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en définit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……………… ainsi que les  ………………… politiques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générales.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Fonctions normatives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de fonction ……….. mais adopte des «  ………………… » qui manifestent sa volonté.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ne sont pas des actes juridiques ……………...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Conseil européen adopte des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qui sont des ………….. …………………… ……………..</a:t>
            </a:r>
            <a:endParaRPr lang="fr-FR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3. Fonctions  …………………….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Adopte des décisions concernant son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 interne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(règlement intérieur notamment)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rend part aux 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procédures 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États membres qui ne respectent pas les valeurs de l’Union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 7 TUE)</a:t>
            </a:r>
            <a:r>
              <a:rPr lang="fr-FR" sz="1400" b="1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fr-FR" sz="1400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Prend part à la procédure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d’un État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49 TUE),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à celle 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50 TUE)</a:t>
            </a:r>
            <a:r>
              <a:rPr lang="fr-FR" sz="1400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002060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Prend part à la procédure 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traités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48 TUE).</a:t>
            </a:r>
            <a:r>
              <a:rPr lang="fr-FR" sz="14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Adopte des décisions arrêtant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nombre de …………….. …………….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et de ……………… (Président et membres de la Commission, le Président </a:t>
            </a:r>
            <a:r>
              <a:rPr lang="fr-FR" sz="140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membres de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BCE, Haut représentant 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 Fonctions particulières dans le domaine de la PESC 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nomme le </a:t>
            </a: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 …………….</a:t>
            </a:r>
            <a:r>
              <a:rPr lang="fr-FR" sz="1400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 18 TUE),</a:t>
            </a:r>
            <a:r>
              <a:rPr lang="fr-FR" sz="1400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définit les grandes …………………, adopte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</a:t>
            </a: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dans ce sens ayant une valeur juridique. </a:t>
            </a:r>
            <a:endParaRPr lang="fr-CH" sz="14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 Fonctions dans d’Autres domaines 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le cadre de l’espace de liberté, de sécurité et de justice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la coordination des politiques économique et de l’emploi</a:t>
            </a:r>
            <a:endParaRPr lang="fr-CH" sz="14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9F8FEAE8-91D6-B337-1563-69D6022E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04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AA24CA-432F-4796-B25A-033A27032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78828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828" y="2503173"/>
            <a:ext cx="6565107" cy="261983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Chapitre II : Le Conseil européen</a:t>
            </a:r>
          </a:p>
          <a:p>
            <a:pPr marL="1371600" lvl="3" indent="0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2E5D297-912E-D217-21DF-8201A5E3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57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Titre I. Les institutions politiques</a:t>
            </a:r>
          </a:p>
          <a:p>
            <a:pPr marL="457200" lvl="1" indent="0">
              <a:buNone/>
            </a:pPr>
            <a:endParaRPr lang="fr-FR" sz="2000" b="1" dirty="0">
              <a:latin typeface="Neue Haas Grotesk Text Pro" panose="020B0504020202020204" pitchFamily="34" charset="0"/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Chapitre II. Le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 européen</a:t>
            </a:r>
          </a:p>
          <a:p>
            <a:pPr marL="1371600" lvl="3" indent="0">
              <a:buNone/>
            </a:pPr>
            <a:endParaRPr lang="fr-FR" sz="20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89DCE54D-24DA-CEE1-B536-E8B491DC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1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1. Les chefs d’Etat ou de gouvernement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Règle</a:t>
            </a:r>
          </a:p>
          <a:p>
            <a:pPr algn="just">
              <a:spcBef>
                <a:spcPts val="600"/>
              </a:spcBef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 15, paragraphe 2, TUE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européen est « composé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 ……………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ou de ………. des États membres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 10, paragraphe 2,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« les États membres sont représentés au Conseil européen par leur ……………… ……………… ou de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», qui sont « eux-mêmes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démocratiquement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soit devant…………………………., soit devant ………………………..».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Analyse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condition …………………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minimum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Dépend du type de régime constitutionnel</a:t>
            </a:r>
          </a:p>
          <a:p>
            <a:pPr marL="1371600" lvl="3" indent="0" algn="just">
              <a:buNone/>
            </a:pPr>
            <a:endParaRPr lang="fr-FR" sz="24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2. Les autres membres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 du …………….. …………………. et l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président de la ……………………. ……………………………..</a:t>
            </a: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 prennent pas formellement part au vote, un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pouvoir ……………………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A26B2EC-49C7-80CB-0522-E145C39E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06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5E1C57-4E39-6043-BC67-B7700101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5704" y="2151089"/>
            <a:ext cx="4933961" cy="3230380"/>
          </a:xfrm>
        </p:spPr>
        <p:txBody>
          <a:bodyPr>
            <a:normAutofit/>
          </a:bodyPr>
          <a:lstStyle/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Le Président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du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Conseil européen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b="1" dirty="0">
                <a:latin typeface="Neue Haas Grotesk Text Pro" panose="020B0504020202020204" pitchFamily="34" charset="0"/>
              </a:rPr>
              <a:t>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Antonio Costa (Portugais)</a:t>
            </a:r>
          </a:p>
          <a:p>
            <a:pPr marL="677863" lvl="2" indent="0">
              <a:buNone/>
              <a:tabLst>
                <a:tab pos="36513" algn="l"/>
              </a:tabLst>
            </a:pPr>
            <a:endParaRPr lang="fr-FR" b="1" dirty="0">
              <a:latin typeface="Book Antiqua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DA26943-93E5-0A23-D029-58760140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3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3. Les autres participants</a:t>
            </a:r>
          </a:p>
          <a:p>
            <a:pPr marL="342900" lvl="3" indent="-342900">
              <a:buFont typeface="+mj-lt"/>
              <a:buAutoNum type="arabicPeriod"/>
            </a:pPr>
            <a:endParaRPr lang="fr-FR" b="1" dirty="0">
              <a:solidFill>
                <a:srgbClr val="000099"/>
              </a:solidFill>
              <a:latin typeface="Neue Haas Grotesk Text Pro" panose="020B0504020202020204" pitchFamily="34" charset="0"/>
            </a:endParaRPr>
          </a:p>
          <a:p>
            <a:pPr marL="342900" lvl="3" indent="-342900">
              <a:buFont typeface="+mj-lt"/>
              <a:buAutoNum type="arabicPeriod"/>
            </a:pP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Le Haut représentant de l’Union pour les affaires étrangères et la politiques de sécurité </a:t>
            </a:r>
            <a:r>
              <a:rPr lang="fr-FR" dirty="0">
                <a:latin typeface="Neue Haas Grotesk Text Pro" panose="020B0504020202020204" pitchFamily="34" charset="0"/>
              </a:rPr>
              <a:t>(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art. 15 §2 TUE</a:t>
            </a:r>
            <a:r>
              <a:rPr lang="fr-FR" dirty="0">
                <a:latin typeface="Neue Haas Grotesk Text Pro" panose="020B0504020202020204" pitchFamily="34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lorsque l'ordre du jour l'exige, les membres du Conseil européen peuvent décider d'être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assistés chacun par ………………….. et, en ce qui concerne le président de la Commission, par ……………………….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15 §3 al.2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 du Parlement européen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peut être  ………………. à être entendu par le Conseil européen ».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235 §2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le Conseil européen est assisté par le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général du Conseil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235 §4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fr-FR" dirty="0">
              <a:latin typeface="Neue Haas Grotesk Text Pro" panose="020B05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ABBA2D1-326B-FFB1-B015-3701AE55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90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F53C-90E5-9497-BB06-1386BBA2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904CB01E-F9B7-1B09-4ABA-BDD9BB6D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F82C34-11FA-D2E3-7EE6-910FBF0E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5335C-840E-625E-1FA6-35A31092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et fonctionnement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A24A4-5458-9D1C-1114-AD351334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EA4B51-3A37-7189-73B5-07FDA08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1. L’organisation du Conseil européen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Type et fréquence des réunions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15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éunions ordinaires 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deux fois par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« 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réunion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………..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peut être convoquée « lorsque la situation l'exige »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 : </a:t>
            </a:r>
            <a:endParaRPr lang="fr-FR" sz="14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réparation des travaux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du Conseil européen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en coopération avec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la Commission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avec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…………………. du Conseil de l’Union européenne, formation affaires générales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15, paragraphe 6, du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1371600" marR="0" lvl="3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§ 2. Le fonctionnement du Conseil européen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15 §6 TUE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« préside et …………. les travaux du Conseil européen », et qui œuvre pour « faciliter la …………….. et le ……………. » au sein de l'institution.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réunions :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À ……………….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Maximum ………. jours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4, § 1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publiques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4, § 3 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DD15B7D4-29D8-F6AF-31B6-76D9EA0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390495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949</Words>
  <Application>Microsoft Office PowerPoint</Application>
  <PresentationFormat>Grand écran</PresentationFormat>
  <Paragraphs>98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Neue Haas Grotesk Text Pro</vt:lpstr>
      <vt:lpstr>Wingdings</vt:lpstr>
      <vt:lpstr>1_Thème Office</vt:lpstr>
      <vt:lpstr>Thème Office</vt:lpstr>
      <vt:lpstr>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institutionnel  de l’Union européenne  Cours magistral de M. Damien Bouvier</dc:title>
  <dc:creator>Damien BOUVIER</dc:creator>
  <cp:lastModifiedBy>Damien Bouvier</cp:lastModifiedBy>
  <cp:revision>32</cp:revision>
  <dcterms:created xsi:type="dcterms:W3CDTF">2020-11-16T11:33:38Z</dcterms:created>
  <dcterms:modified xsi:type="dcterms:W3CDTF">2026-02-11T08:29:59Z</dcterms:modified>
</cp:coreProperties>
</file>