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6" r:id="rId2"/>
    <p:sldMasterId id="2147483660" r:id="rId3"/>
    <p:sldMasterId id="2147483663" r:id="rId4"/>
  </p:sldMasterIdLst>
  <p:sldIdLst>
    <p:sldId id="488" r:id="rId5"/>
    <p:sldId id="427" r:id="rId6"/>
    <p:sldId id="428" r:id="rId7"/>
    <p:sldId id="489" r:id="rId8"/>
    <p:sldId id="441" r:id="rId9"/>
    <p:sldId id="447" r:id="rId10"/>
    <p:sldId id="457" r:id="rId11"/>
    <p:sldId id="490" r:id="rId12"/>
    <p:sldId id="466" r:id="rId13"/>
    <p:sldId id="485" r:id="rId14"/>
    <p:sldId id="491" r:id="rId15"/>
    <p:sldId id="486" r:id="rId16"/>
    <p:sldId id="263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1" autoAdjust="0"/>
    <p:restoredTop sz="94660"/>
  </p:normalViewPr>
  <p:slideViewPr>
    <p:cSldViewPr snapToGrid="0">
      <p:cViewPr varScale="1">
        <p:scale>
          <a:sx n="72" d="100"/>
          <a:sy n="72" d="100"/>
        </p:scale>
        <p:origin x="3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mien Bouvier" userId="7262b343-9cbd-4bd7-8cbf-6b3c6ccd78ea" providerId="ADAL" clId="{957606EA-A3E4-48B5-AE65-536EBB4C8743}"/>
    <pc:docChg chg="modSld">
      <pc:chgData name="Damien Bouvier" userId="7262b343-9cbd-4bd7-8cbf-6b3c6ccd78ea" providerId="ADAL" clId="{957606EA-A3E4-48B5-AE65-536EBB4C8743}" dt="2026-02-11T08:29:54.513" v="3" actId="20577"/>
      <pc:docMkLst>
        <pc:docMk/>
      </pc:docMkLst>
      <pc:sldChg chg="modSp mod">
        <pc:chgData name="Damien Bouvier" userId="7262b343-9cbd-4bd7-8cbf-6b3c6ccd78ea" providerId="ADAL" clId="{957606EA-A3E4-48B5-AE65-536EBB4C8743}" dt="2026-02-11T08:29:54.513" v="3" actId="20577"/>
        <pc:sldMkLst>
          <pc:docMk/>
          <pc:sldMk cId="1884753846" sldId="488"/>
        </pc:sldMkLst>
        <pc:spChg chg="mod">
          <ac:chgData name="Damien Bouvier" userId="7262b343-9cbd-4bd7-8cbf-6b3c6ccd78ea" providerId="ADAL" clId="{957606EA-A3E4-48B5-AE65-536EBB4C8743}" dt="2026-02-11T08:29:54.513" v="3" actId="20577"/>
          <ac:spMkLst>
            <pc:docMk/>
            <pc:sldMk cId="1884753846" sldId="488"/>
            <ac:spMk id="10" creationId="{72385D85-F33D-4F8A-B0DA-0CC87D1D8C4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D183BF-6B35-40EE-8434-9A36F5289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CBEF325-6DCE-4540-88E6-8D2399720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D93361-6F24-4A5D-97F5-D563DC3BF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A8E55B-CBB4-4BED-B0F9-0DEF1D223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192C4E-1411-4983-BDD4-9BEE43B2B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5013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10A82F-452F-4E6B-A12A-F6F1427E6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65BD491-5EA8-4210-AE9D-BDB0F63C2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2FA706-65F9-4282-A0A1-198272C3B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DE8659-3DB8-4FE9-9DC7-51A26BA35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B4AF4A-20D8-4D92-9F64-EBB36ED3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8824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5F3EC54-6CBE-41CB-9086-DD592D9520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649F57-0209-4FC9-9854-272D376D8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17FED3-F154-4CFA-9E85-7336D2179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9D1E5E-27A2-4208-9066-50B672133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B7FF30-57FD-4E30-B9F2-EFEA6BE40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50491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34C92-1FCF-784C-B24C-2208657A5A96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2BD4-0F39-EE47-BF9F-7A8AE70CB9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0726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B05BB6-9A88-4525-9D2A-03A79BABC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4306F7D-7E10-4CE3-9165-75B3CAAF5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9B0E7A-778F-48E3-9064-B4D28395A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2016-7290-4E2D-86D7-9E084B5ED18F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C4AF2D-39F1-4484-94CC-DF99AE62B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35097D-EBAC-464D-8288-CB9795E6A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68982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31F4BA-8804-244B-AA36-DEA9FC6FD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B7588B-B175-9549-A30B-41236DD02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75CD4F-C33E-814E-9C17-828BA709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8B49-A0DA-D44C-90EF-3E2B5F61AB0D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D7DAD4-5471-BA49-8EF3-8962BC96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59330A-802A-334B-A12C-A41F6DBBB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0796-B5DC-E248-9F6E-CA68CEDE0E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0370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645006-ADD0-4DD6-80A9-B82C3D84F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74FDDC-DE01-4198-835D-13C330676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E7181A-9FB3-49E3-ACEE-7085BF4E4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43F8B6-D9BE-4C37-9350-45C09670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FCBF39-7EFD-45D9-83D8-F218F86F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26723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236C8C-017B-4354-A853-47623562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A944935-9E77-4F63-B71D-B2A8CC883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B585BD-3C89-4B47-BE19-E151C19D9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0A15B8-6B0B-4103-B995-93144CA83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F986B8-3A3C-4983-A451-2F83AF965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39571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AB8BBE-AEEA-4897-B77B-8C3C43D94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D2132F-33F2-4D6D-A4BB-60783CDDCF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D677F1E-1341-4F1C-88A3-01BE37B26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00D0A91-1B3B-4FF3-B0AF-EB901423B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B0E4854-7311-422D-BFDA-6C0CCD9BD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A57BA4-D349-44F1-8623-BD3EE38D0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938253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B69BE-D8E3-4565-B9EB-FC9701251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1D01ACA-B395-491E-A10B-EE9299F63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8AD4D2C-B3C8-46ED-99C5-6B8B53ACB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0D063EB-4D76-416D-AC23-A4D6E9EA5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5FE4FC7-F88A-4ECC-A4E8-6B5F480BF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2FFD5D9-A7F2-4C88-9AE6-BE4E4163C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14F894F-64D4-44B1-8D9E-7DDCD3470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16ACDEF-59EE-4AE4-91BF-9397C660E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12675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F94347-54A4-41AA-8CA7-AD3B17D91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A9BE2FC-0AE5-4136-8294-6EE5C1E98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D27CE82-CE86-4901-BB27-78422ECE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FB58274-954D-4655-B8D2-641521A22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19517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973A2B1-DE72-4703-90D1-C49C9EF2B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C9A9EF1-9A74-45D3-A4AD-8183E82FF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B5A79-66E2-4C9A-BD7F-69A664658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0921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92A327-7E9C-4475-8E86-E64886596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180A89-192A-4003-BA6D-7A4635ADE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D5D8A86-9F54-4561-B30A-E0E6C9C94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BCBE758-B246-460F-BFCC-BBDE04E78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2431EE0-CF2D-4ED4-8F35-07E4ED68A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BE98079-AED2-49FB-BAD9-65142C848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04770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90A15D-B7E3-4362-9BBD-8E8E3710D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9BDA8EB-EE37-4147-A1CC-9A4B7CBF52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A5EAFEF-B523-412C-98F7-4363730D4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D6EEA56-0A00-43EE-9B30-A93056442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810BF3-2B1E-47F0-88A3-A18F28032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63C0D9-33B3-442D-A042-139DD970F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55576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08D1E41-F41A-4EB8-9A6E-A8878CA99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669E71-2B9D-4AF5-9A3B-06862BDA6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077CF9-304B-4A92-B238-0E34BD3A5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13AC-CD5E-4638-83D4-F2B01513E418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D63B80-FCB1-41C7-8FB3-08B66FE83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4F8501-D2B7-4949-994C-F00A4065A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5827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88" r:id="rId3"/>
    <p:sldLayoutId id="2147483689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34C92-1FCF-784C-B24C-2208657A5A96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E2BD4-0F39-EE47-BF9F-7A8AE70CB9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77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CE7415-DD7C-4DD8-B379-4E741A06D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415BAA-17B1-4B52-BFDD-A5E9ADDB1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4C6BA2-1D66-4A85-987C-85B56D92F4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C2016-7290-4E2D-86D7-9E084B5ED18F}" type="datetimeFigureOut">
              <a:rPr lang="fr-CH" smtClean="0"/>
              <a:t>11.02.2026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044521-08BA-44F0-AE28-95D81E8DF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C282F5-7C05-44D6-ABE2-25D588A9A1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3E08C-4893-4D8B-AC31-4E1A322CC83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0376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96E4CA-3A4C-EE49-807B-04389AE3D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57E390-B492-AD42-95A0-08C13025B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05FE7F-0C8A-C941-8EBB-F36B36F0A8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78B49-A0DA-D44C-90EF-3E2B5F61AB0D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B081BE-1825-4742-B857-9449B0568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5EAFC6-9E92-F543-8023-50B818EF86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50796-B5DC-E248-9F6E-CA68CEDE0E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 12" descr="Une image contenant ciel, plein air, bâtiment, drapeau&#10;&#10;Description générée automatiquement">
            <a:extLst>
              <a:ext uri="{FF2B5EF4-FFF2-40B4-BE49-F238E27FC236}">
                <a16:creationId xmlns:a16="http://schemas.microsoft.com/office/drawing/2014/main" id="{206CA70E-A922-8891-8940-FAF15937D7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55441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80CA029-0E5F-4095-8329-CFAFDB40E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717" y="930121"/>
            <a:ext cx="6216805" cy="402845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spcAft>
                <a:spcPts val="1200"/>
              </a:spcAft>
            </a:pP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Droit institutionnel </a:t>
            </a:r>
            <a:b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</a:b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de l’Union européenne</a:t>
            </a: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r>
              <a:rPr lang="fr-FR" sz="2500" b="1" dirty="0">
                <a:latin typeface="Neue Haas Grotesk Text Pro" panose="020B0504020202020204" pitchFamily="34" charset="0"/>
              </a:rPr>
              <a:t>Cours magistral de M. Damien Bouvier</a:t>
            </a:r>
            <a:endParaRPr lang="fr-FR" sz="2500" dirty="0">
              <a:latin typeface="Neue Haas Grotesk Text Pro" panose="020B05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385D85-F33D-4F8A-B0DA-0CC87D1D8C47}"/>
              </a:ext>
            </a:extLst>
          </p:cNvPr>
          <p:cNvSpPr txBox="1"/>
          <p:nvPr/>
        </p:nvSpPr>
        <p:spPr>
          <a:xfrm>
            <a:off x="384717" y="4735551"/>
            <a:ext cx="5190893" cy="2122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000" b="1" dirty="0">
                <a:latin typeface="Neue Haas Grotesk Text Pro" panose="020B0504020202020204" pitchFamily="34" charset="0"/>
              </a:rPr>
              <a:t>Année universitaire 2025/2026 </a:t>
            </a:r>
            <a:br>
              <a:rPr lang="fr-FR" sz="2000" b="1" dirty="0">
                <a:latin typeface="Neue Haas Grotesk Text Pro" panose="020B0504020202020204" pitchFamily="34" charset="0"/>
              </a:rPr>
            </a:br>
            <a:r>
              <a:rPr lang="fr-FR" sz="2000" b="1" dirty="0">
                <a:latin typeface="Neue Haas Grotesk Text Pro" panose="020B0504020202020204" pitchFamily="34" charset="0"/>
              </a:rPr>
              <a:t>Licence 1 Droit LEA / Licence 2 ESPRI 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5913FBA4-3B0F-A778-FF2E-880C95DE9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Image 2" descr="Logofd.jpg">
            <a:extLst>
              <a:ext uri="{FF2B5EF4-FFF2-40B4-BE49-F238E27FC236}">
                <a16:creationId xmlns:a16="http://schemas.microsoft.com/office/drawing/2014/main" id="{5F30E053-5C7E-3D87-4DF4-D07CA544C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06" y="5569841"/>
            <a:ext cx="1658279" cy="716075"/>
          </a:xfrm>
          <a:prstGeom prst="rect">
            <a:avLst/>
          </a:prstGeom>
        </p:spPr>
      </p:pic>
      <p:pic>
        <p:nvPicPr>
          <p:cNvPr id="5" name="Image 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9DDD907D-2CC2-B4CE-8E94-70DF7FAB4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027" y="5593602"/>
            <a:ext cx="1423656" cy="716075"/>
          </a:xfrm>
          <a:prstGeom prst="rect">
            <a:avLst/>
          </a:prstGeom>
        </p:spPr>
      </p:pic>
      <p:pic>
        <p:nvPicPr>
          <p:cNvPr id="8" name="Image 7" descr="Une image contenant texte, Police, symbole, Graphique&#10;&#10;Description générée automatiquement">
            <a:extLst>
              <a:ext uri="{FF2B5EF4-FFF2-40B4-BE49-F238E27FC236}">
                <a16:creationId xmlns:a16="http://schemas.microsoft.com/office/drawing/2014/main" id="{DBEE94A2-64EB-BB13-34B9-74F2C9E6C5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32" y="5593602"/>
            <a:ext cx="2092748" cy="71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5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1371600" lvl="3" indent="0" algn="just">
              <a:buNone/>
            </a:pPr>
            <a:r>
              <a:rPr lang="fr-FR" sz="2400" b="1" dirty="0">
                <a:latin typeface="Neue Haas Grotesk Text Pro" panose="020B0504020202020204" pitchFamily="34" charset="0"/>
              </a:rPr>
              <a:t>§ 3. La formation de la volonté au sein du Conseil européen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	Principe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 15 § 4 TUE : </a:t>
            </a:r>
            <a:r>
              <a:rPr lang="fr-FR" sz="1800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Conseil européen « se prononce par </a:t>
            </a:r>
            <a:r>
              <a:rPr lang="fr-FR" sz="1800" b="1" dirty="0">
                <a:solidFill>
                  <a:srgbClr val="002060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……………………</a:t>
            </a:r>
            <a:r>
              <a:rPr lang="fr-FR" sz="1800" b="1" dirty="0">
                <a:solidFill>
                  <a:srgbClr val="00206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».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fr-CH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	</a:t>
            </a:r>
            <a:r>
              <a:rPr lang="fr-CH" sz="1800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Aménagement</a:t>
            </a:r>
            <a:endParaRPr lang="fr-CH" sz="1800" b="1" dirty="0">
              <a:solidFill>
                <a:srgbClr val="C00000"/>
              </a:solidFill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fr-CH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………………………. </a:t>
            </a:r>
            <a:r>
              <a:rPr lang="fr-CH" sz="18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constructive possible </a:t>
            </a:r>
            <a:r>
              <a:rPr lang="fr-CH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des membres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	Exceptions</a:t>
            </a:r>
            <a:endParaRPr lang="fr-FR" sz="1800" dirty="0">
              <a:solidFill>
                <a:prstClr val="black"/>
              </a:solidFill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</a:t>
            </a:r>
            <a:r>
              <a:rPr lang="fr-FR" sz="1800" b="1" dirty="0" err="1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rt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15 § 4 TUE :</a:t>
            </a:r>
            <a:r>
              <a:rPr lang="fr-FR" sz="1800" dirty="0">
                <a:solidFill>
                  <a:prstClr val="black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« dans les cas où les traités en disposent autrement », alors ………………….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NB: pour les règles de calcul de la …………… : celles du Conseil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Cas de majorité qualifiée : pour les ……………….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marL="68580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lorsque le Conseil européen choisit son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président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(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art. 15 § 5 TUE),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marL="68580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lorsqu'il nomme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Haut représentant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marL="68580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lorsqu'il propose un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candidat à la fonction de président de la Commission </a:t>
            </a:r>
          </a:p>
          <a:p>
            <a:pPr marL="68580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lorsqu’il nomme,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l'ensemble de membres de la Commission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art. 17 § 7 TUE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</a:p>
          <a:p>
            <a:pPr marL="68580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lorsqu'il nomme les six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membres du directoire de la Banque centrale européenne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art. 283 § 2 TFUE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</a:p>
          <a:p>
            <a:pPr marL="68580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aux fins de la « procédure de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révision simplifiée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» (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art. 48 § 6 TUE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La majorité simple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 </a:t>
            </a:r>
          </a:p>
          <a:p>
            <a:pPr marL="68580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adoption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du règlement intérieur, </a:t>
            </a:r>
          </a:p>
          <a:p>
            <a:pPr marL="68580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pour les « questions de procédure » (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TFUE, art. 235 § 3), </a:t>
            </a:r>
          </a:p>
          <a:p>
            <a:pPr marL="68580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aux fins de la « procédure de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révision ordinaire 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» des traités.</a:t>
            </a:r>
            <a:endParaRPr kumimoji="0" lang="fr-CH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3" indent="0" algn="just">
              <a:buNone/>
            </a:pPr>
            <a:endParaRPr lang="fr-FR" b="1" dirty="0">
              <a:latin typeface="Book Antiqua" panose="0204060205030503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B0F23E00-7268-71D1-5678-BA164BD9E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10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20377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0EE13A-3BB7-0BB3-BE64-5C44129C1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:a16="http://schemas.microsoft.com/office/drawing/2014/main" id="{FD93BE85-5128-7485-1F57-2A3B5043A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C667DC-7B49-A542-53DA-ACCCDDE82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2693F1-61A1-1B06-15EF-482E527C3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2943" y="1085850"/>
            <a:ext cx="6693694" cy="3613149"/>
          </a:xfrm>
        </p:spPr>
        <p:txBody>
          <a:bodyPr anchor="ctr">
            <a:normAutofit/>
          </a:bodyPr>
          <a:lstStyle/>
          <a:p>
            <a:pPr marL="914400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3. Attributions du Conseil européen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0427AE-D0A0-38CE-AE88-06D8B534BB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1" b="12511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EFCA8836-BE31-89D1-2E28-77A6101B6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11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11012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Fonction générale (art 15 TUE) </a:t>
            </a:r>
            <a:endParaRPr lang="fr-FR" sz="1800" dirty="0">
              <a:solidFill>
                <a:prstClr val="black"/>
              </a:solidFill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fr-FR" sz="1800" dirty="0">
                <a:solidFill>
                  <a:prstClr val="black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ôle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éminemment ………………..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donne à l’Union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les  ……………….. nécessaires à son développement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et en définit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les ……………… ainsi que les  ………………… politiques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générales. </a:t>
            </a:r>
            <a:endParaRPr kumimoji="0" lang="fr-C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2. Fonctions normatives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Pas de fonction ……….. mais adopte des «  ………………… » qui manifestent sa volonté. Les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……………..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ne sont pas des actes juridiques ……………...</a:t>
            </a:r>
            <a:r>
              <a: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800" dirty="0">
                <a:solidFill>
                  <a:prstClr val="black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 Conseil européen adopte des 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qui sont des ………….. …………………… ……………..</a:t>
            </a:r>
            <a:endParaRPr lang="fr-FR" sz="1800" b="1" dirty="0">
              <a:solidFill>
                <a:srgbClr val="C00000"/>
              </a:solidFill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fr-FR" sz="1800" b="1" dirty="0">
                <a:solidFill>
                  <a:srgbClr val="C00000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3. Fonctions  …………………….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</a:p>
          <a:p>
            <a:pPr lvl="1" algn="just">
              <a:spcBef>
                <a:spcPts val="0"/>
              </a:spcBef>
            </a:pPr>
            <a:r>
              <a:rPr lang="fr-FR" sz="14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Adopte des décisions concernant son </a:t>
            </a:r>
            <a:r>
              <a:rPr lang="fr-FR" sz="14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…………. interne </a:t>
            </a:r>
            <a:r>
              <a:rPr lang="fr-FR" sz="14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(règlement intérieur notamment)</a:t>
            </a:r>
          </a:p>
          <a:p>
            <a:pPr lvl="1" algn="just">
              <a:spcBef>
                <a:spcPts val="0"/>
              </a:spcBef>
            </a:pPr>
            <a:r>
              <a:rPr lang="fr-FR" sz="14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</a:t>
            </a:r>
            <a:r>
              <a:rPr lang="fr-FR" sz="14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rend part aux </a:t>
            </a:r>
            <a:r>
              <a:rPr lang="fr-FR" sz="14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procédures de </a:t>
            </a:r>
            <a:r>
              <a:rPr lang="fr-FR" sz="14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………….</a:t>
            </a:r>
            <a:r>
              <a:rPr lang="fr-FR" sz="14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4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des États membres qui ne respectent pas les valeurs de l’Union </a:t>
            </a:r>
            <a:r>
              <a:rPr lang="fr-FR" sz="14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(art 7 TUE)</a:t>
            </a:r>
            <a:r>
              <a:rPr lang="fr-FR" sz="1400" b="1" dirty="0">
                <a:solidFill>
                  <a:srgbClr val="002060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</a:t>
            </a:r>
            <a:r>
              <a:rPr lang="fr-FR" sz="1400" dirty="0">
                <a:solidFill>
                  <a:srgbClr val="002060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lvl="1" algn="just">
              <a:spcBef>
                <a:spcPts val="0"/>
              </a:spcBef>
            </a:pPr>
            <a:r>
              <a:rPr lang="fr-FR" sz="14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Prend part à la procédure </a:t>
            </a:r>
            <a:r>
              <a:rPr lang="fr-FR" sz="14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</a:t>
            </a:r>
            <a:r>
              <a:rPr lang="fr-FR" sz="14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d’un État </a:t>
            </a:r>
            <a:r>
              <a:rPr lang="fr-FR" sz="14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(art. 49 TUE), </a:t>
            </a:r>
            <a:r>
              <a:rPr lang="fr-FR" sz="14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et à celle de </a:t>
            </a:r>
            <a:r>
              <a:rPr lang="fr-FR" sz="14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</a:t>
            </a:r>
            <a:r>
              <a:rPr lang="fr-FR" sz="14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4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(art. 50 TUE)</a:t>
            </a:r>
            <a:r>
              <a:rPr lang="fr-FR" sz="1400" dirty="0">
                <a:solidFill>
                  <a:srgbClr val="002060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lang="fr-FR" sz="1400" dirty="0">
              <a:solidFill>
                <a:srgbClr val="002060"/>
              </a:solidFill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1" algn="just">
              <a:spcBef>
                <a:spcPts val="0"/>
              </a:spcBef>
            </a:pPr>
            <a:r>
              <a:rPr lang="fr-FR" sz="14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Prend part à la procédure </a:t>
            </a:r>
            <a:r>
              <a:rPr lang="fr-FR" sz="14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 </a:t>
            </a:r>
            <a:r>
              <a:rPr lang="fr-FR" sz="14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…………….</a:t>
            </a:r>
            <a:r>
              <a:rPr lang="fr-FR" sz="1400" b="1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4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des traités </a:t>
            </a:r>
            <a:r>
              <a:rPr lang="fr-FR" sz="14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(art. 48 TUE).</a:t>
            </a:r>
            <a:r>
              <a:rPr lang="fr-FR" sz="1400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Adopte des décisions arrêtant </a:t>
            </a:r>
            <a:r>
              <a:rPr lang="fr-FR" sz="1400" b="1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nombre de …………….. …………….</a:t>
            </a:r>
            <a:r>
              <a:rPr lang="fr-FR" sz="14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et de ……………… (Président et membres de la Commission, le Président </a:t>
            </a:r>
            <a:r>
              <a:rPr lang="fr-FR" sz="140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et membres de </a:t>
            </a:r>
            <a:r>
              <a:rPr lang="fr-FR" sz="14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la BCE, Haut représentant )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4. Fonctions particulières dans le domaine de la PESC : </a:t>
            </a:r>
          </a:p>
          <a:p>
            <a:pPr lvl="1" algn="just">
              <a:spcBef>
                <a:spcPts val="0"/>
              </a:spcBef>
            </a:pPr>
            <a:r>
              <a:rPr lang="fr-FR" sz="14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nomme le </a:t>
            </a:r>
            <a:r>
              <a:rPr lang="fr-FR" sz="14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………………… …………….</a:t>
            </a:r>
            <a:r>
              <a:rPr lang="fr-FR" sz="1400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400" b="1" dirty="0">
                <a:solidFill>
                  <a:srgbClr val="00206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(art 18 TUE),</a:t>
            </a:r>
            <a:r>
              <a:rPr lang="fr-FR" sz="1400" dirty="0">
                <a:solidFill>
                  <a:srgbClr val="00206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définit les grandes …………………, adopte </a:t>
            </a:r>
            <a:r>
              <a:rPr lang="fr-FR" sz="14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des </a:t>
            </a:r>
            <a:r>
              <a:rPr lang="fr-FR" sz="14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…………..</a:t>
            </a:r>
            <a:r>
              <a:rPr lang="fr-FR" sz="14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dans ce sens ayant une valeur juridique. </a:t>
            </a:r>
            <a:endParaRPr lang="fr-CH" sz="14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4. Fonctions dans d’Autres domaines : </a:t>
            </a:r>
          </a:p>
          <a:p>
            <a:pPr lvl="1" algn="just">
              <a:spcBef>
                <a:spcPts val="0"/>
              </a:spcBef>
            </a:pPr>
            <a:r>
              <a:rPr lang="fr-FR" sz="14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dans le cadre de l’espace de liberté, de sécurité et de justice</a:t>
            </a:r>
          </a:p>
          <a:p>
            <a:pPr lvl="1" algn="just">
              <a:spcBef>
                <a:spcPts val="0"/>
              </a:spcBef>
            </a:pPr>
            <a:r>
              <a:rPr lang="fr-FR" sz="14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dans la coordination des politiques économique et de l’emploi</a:t>
            </a:r>
            <a:endParaRPr lang="fr-CH" sz="1400" dirty="0"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fr-FR" sz="1800" dirty="0">
              <a:latin typeface="Book Antiqua" panose="0204060205030503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fr-FR" sz="1800" dirty="0">
              <a:latin typeface="Book Antiqua" panose="0204060205030503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fr-CH" sz="1800" dirty="0">
              <a:latin typeface="Book Antiqua" panose="0204060205030503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fr-CH" sz="1800" dirty="0">
              <a:effectLst/>
              <a:latin typeface="Book Antiqua" panose="0204060205030503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lvl="3" indent="0" algn="just">
              <a:buNone/>
            </a:pPr>
            <a:endParaRPr lang="fr-FR" b="1" dirty="0">
              <a:latin typeface="Book Antiqua" panose="0204060205030503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9F8FEAE8-91D6-B337-1563-69D6022E6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40425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F44F4C5-FE4F-44AB-AAA5-ED31D2E5CB15}"/>
              </a:ext>
            </a:extLst>
          </p:cNvPr>
          <p:cNvCxnSpPr>
            <a:cxnSpLocks/>
          </p:cNvCxnSpPr>
          <p:nvPr/>
        </p:nvCxnSpPr>
        <p:spPr>
          <a:xfrm>
            <a:off x="838200" y="3264794"/>
            <a:ext cx="7031864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173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EAA24CA-432F-4796-B25A-033A270324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00"/>
          <a:stretch/>
        </p:blipFill>
        <p:spPr>
          <a:xfrm>
            <a:off x="-78828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8828" y="2503173"/>
            <a:ext cx="6565107" cy="2619839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Chapitre II : Le Conseil européen</a:t>
            </a:r>
          </a:p>
          <a:p>
            <a:pPr marL="1371600" lvl="3" indent="0">
              <a:buNone/>
            </a:pPr>
            <a:endParaRPr lang="fr-FR" b="1" dirty="0">
              <a:latin typeface="Book Antiqua" panose="0204060205030503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E2E5D297-912E-D217-21DF-8201A5E3F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72573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b="1" dirty="0">
                <a:latin typeface="Neue Haas Grotesk Text Pro" panose="020B0504020202020204" pitchFamily="34" charset="0"/>
              </a:rPr>
              <a:t>Titre I. Les institutions politiques</a:t>
            </a:r>
          </a:p>
          <a:p>
            <a:pPr marL="457200" lvl="1" indent="0">
              <a:buNone/>
            </a:pPr>
            <a:endParaRPr lang="fr-FR" sz="2000" b="1" dirty="0">
              <a:latin typeface="Neue Haas Grotesk Text Pro" panose="020B0504020202020204" pitchFamily="34" charset="0"/>
            </a:endParaRPr>
          </a:p>
          <a:p>
            <a:pPr marL="457200" lvl="1" indent="0">
              <a:buNone/>
            </a:pPr>
            <a:r>
              <a:rPr lang="fr-FR" sz="2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Chapitre II. Le Conseil européen</a:t>
            </a:r>
          </a:p>
          <a:p>
            <a:pPr marL="714375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1. Composition du Conseil européen</a:t>
            </a:r>
          </a:p>
          <a:p>
            <a:pPr marL="714375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2. Organisation du Conseil européen</a:t>
            </a:r>
          </a:p>
          <a:p>
            <a:pPr marL="714375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3. Attributions du Conseil européen</a:t>
            </a:r>
          </a:p>
          <a:p>
            <a:pPr marL="1371600" lvl="3" indent="0">
              <a:buNone/>
            </a:pPr>
            <a:endParaRPr lang="fr-FR" sz="2000" b="1" dirty="0">
              <a:latin typeface="Book Antiqua" panose="0204060205030503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89DCE54D-24DA-CEE1-B536-E8B491DC0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018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2943" y="1085850"/>
            <a:ext cx="6693694" cy="3613149"/>
          </a:xfrm>
        </p:spPr>
        <p:txBody>
          <a:bodyPr anchor="ctr">
            <a:normAutofit/>
          </a:bodyPr>
          <a:lstStyle/>
          <a:p>
            <a:pPr marL="914400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1. Composition du Conseil européen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B9535B-7808-AA0F-E70A-0690E3D60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6" r="20356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C2B6C57C-4E62-BABD-5447-4C1535B6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4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08136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1371600" lvl="3" indent="0" algn="just">
              <a:buNone/>
            </a:pPr>
            <a:r>
              <a:rPr lang="fr-FR" sz="2400" b="1" dirty="0">
                <a:latin typeface="Neue Haas Grotesk Text Pro" panose="020B0504020202020204" pitchFamily="34" charset="0"/>
              </a:rPr>
              <a:t>§ 1. Les chefs d’Etat ou de gouvernement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	</a:t>
            </a: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Règle</a:t>
            </a:r>
          </a:p>
          <a:p>
            <a:pPr algn="just">
              <a:spcBef>
                <a:spcPts val="600"/>
              </a:spcBef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rticle 15, paragraphe 2, TUE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: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le Conseil européen est « composé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des 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…………. ……………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ou de ………. des États membres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» 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rticle 10, paragraphe 2, TUE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« les États membres sont représentés au Conseil européen par leur ……………… ……………… ou de 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………………….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», qui sont « eux-mêmes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démocratiquement 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…………………….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soit devant…………………………., soit devant ………………………..».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	</a:t>
            </a: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Analyse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Une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condition …………………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minimum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Dépend du type de régime constitutionnel</a:t>
            </a:r>
          </a:p>
          <a:p>
            <a:pPr marL="1371600" lvl="3" indent="0" algn="just">
              <a:buNone/>
            </a:pPr>
            <a:endParaRPr lang="fr-FR" sz="2400" b="1" dirty="0">
              <a:latin typeface="Neue Haas Grotesk Text Pro" panose="020B0504020202020204" pitchFamily="34" charset="0"/>
            </a:endParaRPr>
          </a:p>
          <a:p>
            <a:pPr marL="1371600" lvl="3" indent="0" algn="just">
              <a:buNone/>
            </a:pPr>
            <a:r>
              <a:rPr lang="fr-FR" sz="2400" b="1" dirty="0">
                <a:latin typeface="Neue Haas Grotesk Text Pro" panose="020B0504020202020204" pitchFamily="34" charset="0"/>
              </a:rPr>
              <a:t>§ 2. Les autres membres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président du …………….. …………………. et l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président de la ……………………. ……………………………..</a:t>
            </a:r>
            <a:endParaRPr lang="fr-FR" sz="1800" b="1" dirty="0">
              <a:solidFill>
                <a:srgbClr val="000099"/>
              </a:solidFill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ne prennent pas formellement part au vote, un 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pouvoir ……………………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6A26B2EC-49C7-80CB-0522-E145C39E0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4706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5E1C57-4E39-6043-BC67-B7700101D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005704" y="2151089"/>
            <a:ext cx="4933961" cy="3230380"/>
          </a:xfrm>
        </p:spPr>
        <p:txBody>
          <a:bodyPr>
            <a:normAutofit/>
          </a:bodyPr>
          <a:lstStyle/>
          <a:p>
            <a:pPr marL="677863" lvl="2" indent="0">
              <a:buNone/>
              <a:tabLst>
                <a:tab pos="36513" algn="l"/>
              </a:tabLst>
            </a:pPr>
            <a:r>
              <a:rPr lang="fr-FR" sz="3600" b="1" dirty="0">
                <a:latin typeface="Neue Haas Grotesk Text Pro" panose="020B0504020202020204" pitchFamily="34" charset="0"/>
              </a:rPr>
              <a:t>Le Président </a:t>
            </a:r>
          </a:p>
          <a:p>
            <a:pPr marL="677863" lvl="2" indent="0">
              <a:buNone/>
              <a:tabLst>
                <a:tab pos="36513" algn="l"/>
              </a:tabLst>
            </a:pPr>
            <a:r>
              <a:rPr lang="fr-FR" sz="3600" b="1" dirty="0">
                <a:latin typeface="Neue Haas Grotesk Text Pro" panose="020B0504020202020204" pitchFamily="34" charset="0"/>
              </a:rPr>
              <a:t>du </a:t>
            </a:r>
          </a:p>
          <a:p>
            <a:pPr marL="677863" lvl="2" indent="0">
              <a:buNone/>
              <a:tabLst>
                <a:tab pos="36513" algn="l"/>
              </a:tabLst>
            </a:pPr>
            <a:r>
              <a:rPr lang="fr-FR" sz="3600" b="1" dirty="0">
                <a:latin typeface="Neue Haas Grotesk Text Pro" panose="020B0504020202020204" pitchFamily="34" charset="0"/>
              </a:rPr>
              <a:t>Conseil européen</a:t>
            </a:r>
          </a:p>
          <a:p>
            <a:pPr marL="677863" lvl="2" indent="0">
              <a:buNone/>
              <a:tabLst>
                <a:tab pos="36513" algn="l"/>
              </a:tabLst>
            </a:pPr>
            <a:r>
              <a:rPr lang="fr-FR" b="1" dirty="0">
                <a:latin typeface="Neue Haas Grotesk Text Pro" panose="020B0504020202020204" pitchFamily="34" charset="0"/>
              </a:rPr>
              <a:t> </a:t>
            </a:r>
          </a:p>
          <a:p>
            <a:pPr marL="677863" lvl="2" indent="0">
              <a:buNone/>
              <a:tabLst>
                <a:tab pos="36513" algn="l"/>
              </a:tabLst>
            </a:pPr>
            <a:r>
              <a:rPr lang="fr-FR" sz="3600" b="1" dirty="0">
                <a:latin typeface="Neue Haas Grotesk Text Pro" panose="020B0504020202020204" pitchFamily="34" charset="0"/>
              </a:rPr>
              <a:t>Antonio Costa (Portugais)</a:t>
            </a:r>
          </a:p>
          <a:p>
            <a:pPr marL="677863" lvl="2" indent="0">
              <a:buNone/>
              <a:tabLst>
                <a:tab pos="36513" algn="l"/>
              </a:tabLst>
            </a:pPr>
            <a:endParaRPr lang="fr-FR" b="1" dirty="0">
              <a:latin typeface="Book Antiqua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ADA26943-93E5-0A23-D029-587601405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83302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1371600" lvl="3" indent="0" algn="just">
              <a:buNone/>
            </a:pPr>
            <a:r>
              <a:rPr lang="fr-FR" sz="2400" b="1" dirty="0">
                <a:latin typeface="Neue Haas Grotesk Text Pro" panose="020B0504020202020204" pitchFamily="34" charset="0"/>
              </a:rPr>
              <a:t>§ 3. Les autres participants</a:t>
            </a:r>
          </a:p>
          <a:p>
            <a:pPr marL="342900" lvl="3" indent="-342900">
              <a:buFont typeface="+mj-lt"/>
              <a:buAutoNum type="arabicPeriod"/>
            </a:pPr>
            <a:endParaRPr lang="fr-FR" b="1" dirty="0">
              <a:solidFill>
                <a:srgbClr val="000099"/>
              </a:solidFill>
              <a:latin typeface="Neue Haas Grotesk Text Pro" panose="020B0504020202020204" pitchFamily="34" charset="0"/>
            </a:endParaRPr>
          </a:p>
          <a:p>
            <a:pPr marL="342900" lvl="3" indent="-342900">
              <a:buFont typeface="+mj-lt"/>
              <a:buAutoNum type="arabicPeriod"/>
            </a:pPr>
            <a:r>
              <a:rPr lang="fr-FR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Le Haut représentant de l’Union pour les affaires étrangères et la politiques de sécurité </a:t>
            </a:r>
            <a:r>
              <a:rPr lang="fr-FR" dirty="0">
                <a:latin typeface="Neue Haas Grotesk Text Pro" panose="020B0504020202020204" pitchFamily="34" charset="0"/>
              </a:rPr>
              <a:t>(</a:t>
            </a:r>
            <a:r>
              <a:rPr lang="fr-FR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art. 15 §2 TUE</a:t>
            </a:r>
            <a:r>
              <a:rPr lang="fr-FR" dirty="0">
                <a:latin typeface="Neue Haas Grotesk Text Pro" panose="020B0504020202020204" pitchFamily="34" charset="0"/>
              </a:rPr>
              <a:t>)</a:t>
            </a:r>
          </a:p>
          <a:p>
            <a:pPr marL="342900" lvl="3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« lorsque l'ordre du jour l'exige, les membres du Conseil européen peuvent décider d'être </a:t>
            </a:r>
            <a:r>
              <a:rPr lang="fr-FR" sz="1800" b="1" dirty="0">
                <a:solidFill>
                  <a:srgbClr val="000000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assistés chacun par ………………….. et, en ce qui concerne le président de la Commission, par ……………………….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» 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art. 15 §3 al.2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</a:p>
          <a:p>
            <a:pPr marL="342900" lvl="3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« 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président du Parlement européen</a:t>
            </a:r>
            <a:r>
              <a:rPr lang="fr-FR" sz="1800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peut être  ………………. à être entendu par le Conseil européen ». 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 235 §2 TFUE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</a:p>
          <a:p>
            <a:pPr marL="342900" lvl="3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« le Conseil européen est assisté par le </a:t>
            </a:r>
            <a:r>
              <a:rPr lang="fr-FR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………….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général du Conseil</a:t>
            </a:r>
            <a:r>
              <a:rPr lang="fr-FR" sz="1800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» 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 235 §4 TFUE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).</a:t>
            </a:r>
            <a:endParaRPr lang="fr-FR" dirty="0">
              <a:latin typeface="Neue Haas Grotesk Text Pro" panose="020B0504020202020204" pitchFamily="34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fr-FR" sz="1800" dirty="0">
              <a:latin typeface="Book Antiqua" panose="0204060205030503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6ABBA2D1-326B-FFB1-B015-3701AE550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7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5905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82F53C-90E5-9497-BB06-1386BBA2C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">
            <a:extLst>
              <a:ext uri="{FF2B5EF4-FFF2-40B4-BE49-F238E27FC236}">
                <a16:creationId xmlns:a16="http://schemas.microsoft.com/office/drawing/2014/main" id="{904CB01E-F9B7-1B09-4ABA-BDD9BB6D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DF82C34-11FA-D2E3-7EE6-910FBF0E5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05335C-840E-625E-1FA6-35A31092B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92943" y="1085850"/>
            <a:ext cx="6693694" cy="3613149"/>
          </a:xfrm>
        </p:spPr>
        <p:txBody>
          <a:bodyPr anchor="ctr">
            <a:normAutofit/>
          </a:bodyPr>
          <a:lstStyle/>
          <a:p>
            <a:pPr marL="914400" lvl="2" indent="0">
              <a:buNone/>
            </a:pPr>
            <a:r>
              <a:rPr lang="fr-FR" b="1" dirty="0">
                <a:latin typeface="Neue Haas Grotesk Text Pro" panose="020B0504020202020204" pitchFamily="34" charset="0"/>
              </a:rPr>
              <a:t>Section 2. Organisation et fonctionnement du Conseil européen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DA24A4-5458-9D1C-1114-AD3513348E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6" r="20356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B6EA4B51-3A37-7189-73B5-07FDA0816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8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73273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755736"/>
          </a:xfrm>
        </p:spPr>
        <p:txBody>
          <a:bodyPr>
            <a:noAutofit/>
          </a:bodyPr>
          <a:lstStyle/>
          <a:p>
            <a:pPr marL="1371600" lvl="3" indent="0" algn="just">
              <a:buNone/>
            </a:pPr>
            <a:r>
              <a:rPr lang="fr-FR" sz="2400" b="1" dirty="0">
                <a:latin typeface="Neue Haas Grotesk Text Pro" panose="020B0504020202020204" pitchFamily="34" charset="0"/>
              </a:rPr>
              <a:t>§ 1. L’organisation du Conseil européen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fr-FR" sz="1800" dirty="0">
                <a:solidFill>
                  <a:srgbClr val="C00000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	</a:t>
            </a:r>
            <a:r>
              <a:rPr lang="fr-FR" sz="1800" b="1" dirty="0">
                <a:solidFill>
                  <a:srgbClr val="C00000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Type et fréquence des réunions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 15 § 3 TUE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: </a:t>
            </a: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éunions ordinaires :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« deux fois par 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…………..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»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Une « 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réunion 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………..</a:t>
            </a:r>
            <a:r>
              <a:rPr lang="fr-FR" sz="1800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» peut être convoquée « lorsque la situation l'exige »</a:t>
            </a:r>
          </a:p>
          <a:p>
            <a:pPr marL="457200" lvl="1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4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Ex : </a:t>
            </a:r>
            <a:endParaRPr lang="fr-FR" sz="14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800" dirty="0"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	</a:t>
            </a:r>
            <a:r>
              <a:rPr lang="fr-FR" sz="1800" b="1" dirty="0">
                <a:solidFill>
                  <a:srgbClr val="C00000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</a:t>
            </a:r>
            <a:r>
              <a:rPr lang="fr-FR" sz="1800" b="1" dirty="0">
                <a:solidFill>
                  <a:srgbClr val="C00000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réparation des travaux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du Conseil européen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en coopération avec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</a:t>
            </a:r>
            <a:r>
              <a:rPr lang="fr-FR" sz="1800" b="1" dirty="0">
                <a:solidFill>
                  <a:srgbClr val="000099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…………….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de la Commission</a:t>
            </a:r>
            <a:r>
              <a:rPr lang="fr-FR" sz="1800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et avec 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la …………………. du Conseil de l’Union européenne, formation affaires générales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(</a:t>
            </a:r>
            <a:r>
              <a:rPr lang="fr-FR" sz="1800" b="1" dirty="0">
                <a:solidFill>
                  <a:srgbClr val="000099"/>
                </a:solidFill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15, paragraphe 6, du TUE</a:t>
            </a:r>
            <a:r>
              <a:rPr lang="fr-FR" sz="1800" dirty="0">
                <a:effectLst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).</a:t>
            </a:r>
          </a:p>
          <a:p>
            <a:pPr marL="1371600" marR="0" lvl="3" indent="0" algn="just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+mn-ea"/>
                <a:cs typeface="+mn-cs"/>
              </a:rPr>
              <a:t>§ 2. Le fonctionnement du Conseil européen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 15 §6 TUE</a:t>
            </a:r>
            <a:r>
              <a:rPr lang="fr-FR" sz="1800" dirty="0">
                <a:solidFill>
                  <a:prstClr val="black"/>
                </a:solidFill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: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 président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« préside et …………. les travaux du Conseil européen », et qui œuvre pour « faciliter la …………….. et le ……………. » au sein de l'institution.</a:t>
            </a:r>
            <a:endParaRPr kumimoji="0" lang="fr-C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Les réunions : </a:t>
            </a:r>
          </a:p>
          <a:p>
            <a:pPr marL="68580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À ……………….</a:t>
            </a:r>
          </a:p>
          <a:p>
            <a:pPr marL="68580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Maximum ………. jours (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art. 4, § 1</a:t>
            </a:r>
            <a:r>
              <a:rPr kumimoji="0" lang="fr-FR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er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RI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).</a:t>
            </a:r>
          </a:p>
          <a:p>
            <a:pPr marL="685800" marR="0" lvl="1" indent="-22860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Pas publiques (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art. 4, § 3 RI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 panose="020B05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fr-CH" sz="1800" dirty="0">
              <a:effectLst/>
              <a:latin typeface="Neue Haas Grotesk Text Pro" panose="020B05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DD15B7D4-29D8-F6AF-31B6-76D9EA0C0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9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13904955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21e9783-d0a0-48f8-850e-0b081b46d788}" enabled="0" method="" siteId="{e21e9783-d0a0-48f8-850e-0b081b46d78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949</Words>
  <Application>Microsoft Office PowerPoint</Application>
  <PresentationFormat>Grand écran</PresentationFormat>
  <Paragraphs>98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13</vt:i4>
      </vt:variant>
    </vt:vector>
  </HeadingPairs>
  <TitlesOfParts>
    <vt:vector size="23" baseType="lpstr">
      <vt:lpstr>Arial</vt:lpstr>
      <vt:lpstr>Book Antiqua</vt:lpstr>
      <vt:lpstr>Calibri</vt:lpstr>
      <vt:lpstr>Calibri Light</vt:lpstr>
      <vt:lpstr>Neue Haas Grotesk Text Pro</vt:lpstr>
      <vt:lpstr>Wingdings</vt:lpstr>
      <vt:lpstr>1_Thème Office</vt:lpstr>
      <vt:lpstr>Thème Office</vt:lpstr>
      <vt:lpstr>Thème Office</vt:lpstr>
      <vt:lpstr>Thème Office</vt:lpstr>
      <vt:lpstr>Droit institutionnel  de l’Union européenne      Cours magistral de M. Damien Bouvier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Droit institutionnel  de l’Union européenne  Cours magistral de M. Damien Bouvier</dc:title>
  <dc:creator>Damien BOUVIER</dc:creator>
  <cp:lastModifiedBy>Damien Bouvier</cp:lastModifiedBy>
  <cp:revision>32</cp:revision>
  <dcterms:created xsi:type="dcterms:W3CDTF">2020-11-16T11:33:38Z</dcterms:created>
  <dcterms:modified xsi:type="dcterms:W3CDTF">2026-02-11T08:29:59Z</dcterms:modified>
</cp:coreProperties>
</file>