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custDataLst>
    <p:tags r:id="rId5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AED"/>
          </a:solidFill>
        </a:fill>
      </a:tcStyle>
    </a:wholeTbl>
    <a:band1H>
      <a:tcStyle>
        <a:tcBdr/>
        <a:fill>
          <a:solidFill>
            <a:srgbClr val="CCD2D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CD2D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15608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5608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9B667E-3C57-A8C3-49D0-3161A0E028C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DD7909B-2605-D7CA-BC95-593A34E439D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739D19-BF16-D1EE-87A3-EF126DB7B33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88CCFE-34ED-498B-9BD6-E98858AA4ABE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6970F7-7D74-563D-E0E3-CEF006642B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3414BF-14B5-F5ED-2F5E-B189F37769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2DA3D7-0CE6-4D9C-8793-ECADFBFC214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1394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D5EC4-427D-CED4-E30F-5C22532FF60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B9086C-3747-11AF-B5D9-12A84BEA7BA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283221-B513-1FD3-0120-B515215CAE0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698FBD-1816-4F6F-AC54-74AE433180DC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D9749E-FC38-D967-2AD8-9C398C21DAC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861F4B-FC45-F51D-7242-06C4C24A0E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AB9809-A5E4-4AC7-A853-C19150C56AE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15883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D1036D-04E9-31B4-5A68-A000EFACC0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D5DCD3-735D-4AFB-7DBA-C1D73A379B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0FA0E8-CEAD-049B-0D9C-D9D7AC9005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3962FC-FFCE-4A53-A166-C4E2696E2EA4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9EA45C-26A7-E955-A74F-22E53B21F95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D1C77E-0F57-E0C4-4B70-F53181AC34E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7405E7-1951-4689-9273-FFCF0C0CF2D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9374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FEA4A-FAF6-1667-3DC3-636DF5CCF65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DB9BF1-5AA2-04D6-CF73-C2A1B31F15F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95D5C3D-D36A-8D07-4842-8ABC38A1FA1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4B98D3E-ABFB-BD92-C038-39804878C35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2F2E667-7E53-4F5E-95DE-59078478E1CA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A4B759-3B7A-502B-4C06-4A15DE98B4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DF59B1-FA96-68D2-1123-D265C6DB4A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A24073-0A18-4274-A96C-0CC4E58E964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91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49DEFC-44DA-A5FA-B90F-0F16199645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E9F7A1-761B-1EA5-5A93-61221355E4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9BC89D5-6F3B-8350-ECFB-B2AFC471C48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F5D220C-E2CD-EBBE-79F9-4ADA28D3B693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0061303-9639-1B5B-67C2-63CBEBABBCB8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169A1DA-A79B-A51D-910F-D0FB10491B3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8AB449-54A7-4B2B-A8B8-330034DEAF4D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660E39C-15C7-1C50-A5D8-2C3D9B4A264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8027704-7D3C-959F-EE21-3B1C96C64C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391333-0990-4E69-9EAF-27924C7D95D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185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E26900-A0DE-ECE4-E95C-6A5D759016F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8F774BD-5956-7094-55E9-CEC91BB10F2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3EEB6BF-DF96-4BA8-AA87-9F79CD249DAD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585C33F-1930-5B83-A033-6A4C6B14564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6292AF-D537-C589-7482-8DFEF610806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95A9114-76FE-4091-A95B-8E4B34E932D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87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6B3A04-9A99-471A-A726-3273E39E47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80FAC1-0A56-4A1A-B660-273E721C3B7E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D9E91AA-F7A0-6427-2E0F-AE77965643F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9C4CF4-9784-9915-2217-9AA4B7FFB07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0ACCF6-0AB4-4D5F-8C7B-EC1FF961AE2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362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606C9F-3912-68FC-80E5-752E54D2B2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8F3B-AC9A-D71D-108C-6F00D3BFAD8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014B30-B865-8298-54A8-D58899B55A3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0F38A79-644D-48B9-30AC-FA27109128E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BCE020-0740-48E1-9BDA-488185F85285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EDF24C7-CE47-7B10-EF06-D6F47C4714C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B181F3-DD92-3F4F-A5B2-96A8056DB57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669BCD-C177-4440-92A9-2A98A75409D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09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92C4AA-B69B-4426-6E0C-921B504C91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D957CC7-F6B8-D2C4-CD81-19EDEED6FFDE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8995C7-9017-FEEE-179D-2C66AC6EB45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09E9E9-BF6F-2573-7F43-FF6BF63B43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8570A98-6453-486B-8873-B3A189B53601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186BE-57E6-DF50-23D6-1EA456470D6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3DA4D9-B0DB-CCDE-AF2A-95ED0691B5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25D72B-F2B1-42D6-A526-E92C77BB1DC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484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19A372-C1F2-DF7B-8982-1C4E3CB951F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B12623D-3431-D6E9-5E01-AFCF0EDBD7C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D38A7A-612E-2933-72EF-2DBC288F2FA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A367C4-75EE-4134-8177-FD26130BB991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68E329-34C7-1175-1DEA-CB674C88DF3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B0D639-FB90-3E0A-62B8-64C80D0DEF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6E0B92-BC53-4077-927C-0C2937A13F3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591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CA6BC05-E919-8D63-BE29-07DD5A6C825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7DE9FCC-726D-9A93-D00E-CC25090D504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58BFF8-6353-FDF7-F1EE-F98C0DA94B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0C0A0B-DDF4-435E-B17B-05D5FB6BB718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20BE8A-514D-E3E5-9A95-3A9472C86E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8C294C-5345-D6EE-1DB2-414997E46E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A6743B-1F60-4BC8-B858-F48237AE6AC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947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BF9FB8-F796-773C-C461-0EA81E2804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8DA5EE-4727-AFC1-A616-2161853325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A07590-8791-3B20-7F46-B08BB67A05B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69D71BDB-FEBE-42C8-9E9B-D94903BD0C82}" type="datetime1">
              <a:rPr lang="fr-FR"/>
              <a:pPr lvl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C3D996-E322-E0CF-4C6D-A7EF082A6396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3CE249-CD75-1D87-39AB-1F207FAB2DC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4003F8DB-3040-4651-882F-D958E418B761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acom Tablette graphique Intuos Small bluetooth Noir">
            <a:extLst>
              <a:ext uri="{FF2B5EF4-FFF2-40B4-BE49-F238E27FC236}">
                <a16:creationId xmlns:a16="http://schemas.microsoft.com/office/drawing/2014/main" id="{F5AF4772-B061-DC9E-3CE6-BCB550E5E3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774141" y="653809"/>
            <a:ext cx="955401" cy="84852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6">
            <a:extLst>
              <a:ext uri="{FF2B5EF4-FFF2-40B4-BE49-F238E27FC236}">
                <a16:creationId xmlns:a16="http://schemas.microsoft.com/office/drawing/2014/main" id="{ABCA25FB-C73A-A254-10AB-CA9BF11EF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099" y="5444685"/>
            <a:ext cx="1549021" cy="3841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8" descr="L'activité Devoir de Moodle 3 - Réaliser une évaluation à distance">
            <a:extLst>
              <a:ext uri="{FF2B5EF4-FFF2-40B4-BE49-F238E27FC236}">
                <a16:creationId xmlns:a16="http://schemas.microsoft.com/office/drawing/2014/main" id="{3BA98B48-557B-ABFB-892E-5FC1ABD16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1403" y="1542073"/>
            <a:ext cx="793534" cy="8285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10" descr="Une image contenant orange&#10;&#10;Description générée automatiquement">
            <a:extLst>
              <a:ext uri="{FF2B5EF4-FFF2-40B4-BE49-F238E27FC236}">
                <a16:creationId xmlns:a16="http://schemas.microsoft.com/office/drawing/2014/main" id="{1AC3C8AB-5E63-0D03-90B2-17B1EB40D5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75" r="6217" b="9432"/>
          <a:stretch>
            <a:fillRect/>
          </a:stretch>
        </p:blipFill>
        <p:spPr>
          <a:xfrm>
            <a:off x="8774141" y="2580847"/>
            <a:ext cx="666753" cy="66486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age 12" descr="Une image contenant Police, Graphique, graphis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0FFF9E5-19FC-D807-7E7C-C410657DB4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7622" y="5636756"/>
            <a:ext cx="1727155" cy="37496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 14">
            <a:extLst>
              <a:ext uri="{FF2B5EF4-FFF2-40B4-BE49-F238E27FC236}">
                <a16:creationId xmlns:a16="http://schemas.microsoft.com/office/drawing/2014/main" id="{6BCB9D68-D20A-1DC5-F8B1-13E704B539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4637" y="5277110"/>
            <a:ext cx="1293126" cy="3082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Image 16" descr="Une image contenant symbole, logo, cercle, conception&#10;&#10;Description générée automatiquement">
            <a:extLst>
              <a:ext uri="{FF2B5EF4-FFF2-40B4-BE49-F238E27FC236}">
                <a16:creationId xmlns:a16="http://schemas.microsoft.com/office/drawing/2014/main" id="{2C209392-3E11-ABB9-47F9-4A8946125A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4141" y="3462388"/>
            <a:ext cx="666753" cy="6667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age 18" descr="moodle:forum [CEMU]">
            <a:extLst>
              <a:ext uri="{FF2B5EF4-FFF2-40B4-BE49-F238E27FC236}">
                <a16:creationId xmlns:a16="http://schemas.microsoft.com/office/drawing/2014/main" id="{CA002F5F-206E-0013-2BC2-1E05E8610D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1579" y="6091284"/>
            <a:ext cx="712134" cy="6603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Image 20" descr="Quels sont les avantages de Powerpoint ? - All Web Install">
            <a:extLst>
              <a:ext uri="{FF2B5EF4-FFF2-40B4-BE49-F238E27FC236}">
                <a16:creationId xmlns:a16="http://schemas.microsoft.com/office/drawing/2014/main" id="{6E6D9A98-2893-A7CF-DBED-482AA21971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91590" y="2608398"/>
            <a:ext cx="1120204" cy="6382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Image 22" descr="Padlet : le mur collaboratif virtuel gratuit — Xyoos">
            <a:extLst>
              <a:ext uri="{FF2B5EF4-FFF2-40B4-BE49-F238E27FC236}">
                <a16:creationId xmlns:a16="http://schemas.microsoft.com/office/drawing/2014/main" id="{3EAF33BF-2364-C062-E5C7-8825ECACA7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7546" y="3345678"/>
            <a:ext cx="1156953" cy="109135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Image 24" descr="Télécharger Google Drive - Bureautique, Productivité - Les Numériques">
            <a:extLst>
              <a:ext uri="{FF2B5EF4-FFF2-40B4-BE49-F238E27FC236}">
                <a16:creationId xmlns:a16="http://schemas.microsoft.com/office/drawing/2014/main" id="{C4B30D5A-00CC-74F0-6C83-4290EF2D66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91590" y="1527136"/>
            <a:ext cx="898754" cy="8419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 26" descr="Moodle - Intégrations avec Factorial">
            <a:extLst>
              <a:ext uri="{FF2B5EF4-FFF2-40B4-BE49-F238E27FC236}">
                <a16:creationId xmlns:a16="http://schemas.microsoft.com/office/drawing/2014/main" id="{830539B9-1022-08D5-9A6A-04344DE6F3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08057" y="699584"/>
            <a:ext cx="899760" cy="6780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Image 28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8A833EFB-177D-E3CA-320E-BDCB769969A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11965" y="6160895"/>
            <a:ext cx="1924248" cy="52114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Image 30" descr="Une image contenant texte, lampe, conception&#10;&#10;Le contenu généré par l’IA peut être incorrect.">
            <a:extLst>
              <a:ext uri="{FF2B5EF4-FFF2-40B4-BE49-F238E27FC236}">
                <a16:creationId xmlns:a16="http://schemas.microsoft.com/office/drawing/2014/main" id="{0B61A34D-8DF5-4E97-FE48-B3AB40CA20E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38158" y="4471658"/>
            <a:ext cx="685800" cy="6449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Image 32" descr="Mindomo (cartes mentales) – Applications sur Google Play">
            <a:extLst>
              <a:ext uri="{FF2B5EF4-FFF2-40B4-BE49-F238E27FC236}">
                <a16:creationId xmlns:a16="http://schemas.microsoft.com/office/drawing/2014/main" id="{5DFEA823-3F7C-38FB-2BF6-73E1D362CC2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00911" y="4369434"/>
            <a:ext cx="710909" cy="68320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Graphique 8" descr="Badge 3 avec un remplissage uni">
            <a:extLst>
              <a:ext uri="{FF2B5EF4-FFF2-40B4-BE49-F238E27FC236}">
                <a16:creationId xmlns:a16="http://schemas.microsoft.com/office/drawing/2014/main" id="{324A97C6-B842-89EC-9A9A-38C309C3C1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742671" y="6048593"/>
            <a:ext cx="629419" cy="62941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Graphique 10" descr="Badge avec un remplissage uni">
            <a:extLst>
              <a:ext uri="{FF2B5EF4-FFF2-40B4-BE49-F238E27FC236}">
                <a16:creationId xmlns:a16="http://schemas.microsoft.com/office/drawing/2014/main" id="{4B66EE44-5C6A-2874-7CF5-00A3D063E4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892311" y="6048593"/>
            <a:ext cx="629419" cy="62941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Graphique 12" descr="Badge 1 avec un remplissage uni">
            <a:extLst>
              <a:ext uri="{FF2B5EF4-FFF2-40B4-BE49-F238E27FC236}">
                <a16:creationId xmlns:a16="http://schemas.microsoft.com/office/drawing/2014/main" id="{2FB9BDD8-6610-9BD9-252A-3FA554253E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28584" y="6059483"/>
            <a:ext cx="629419" cy="62941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Graphique 34" descr="Badge 4 avec un remplissage uni">
            <a:extLst>
              <a:ext uri="{FF2B5EF4-FFF2-40B4-BE49-F238E27FC236}">
                <a16:creationId xmlns:a16="http://schemas.microsoft.com/office/drawing/2014/main" id="{1CD35185-75AE-6F9A-0867-77795B6D43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506398" y="6037965"/>
            <a:ext cx="629419" cy="62941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2" name="ZoneTexte 2">
            <a:extLst>
              <a:ext uri="{FF2B5EF4-FFF2-40B4-BE49-F238E27FC236}">
                <a16:creationId xmlns:a16="http://schemas.microsoft.com/office/drawing/2014/main" id="{BEC30978-4F7C-36AA-9811-3BABBAEFCFA5}"/>
              </a:ext>
            </a:extLst>
          </p:cNvPr>
          <p:cNvSpPr txBox="1"/>
          <p:nvPr/>
        </p:nvSpPr>
        <p:spPr>
          <a:xfrm>
            <a:off x="388282" y="975473"/>
            <a:ext cx="5548205" cy="50783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Calibri"/>
                <a:cs typeface="Calibri"/>
              </a:rPr>
              <a:t>Que vous partiez de votre expérience personnelle ou que vous choisissiez </a:t>
            </a:r>
            <a:r>
              <a:rPr lang="fr-FR" dirty="0">
                <a:solidFill>
                  <a:srgbClr val="000000"/>
                </a:solidFill>
                <a:ea typeface="Calibri"/>
                <a:cs typeface="Calibri"/>
              </a:rPr>
              <a:t>l’un des 3 </a:t>
            </a:r>
            <a:r>
              <a:rPr lang="fr-FR" dirty="0" err="1">
                <a:solidFill>
                  <a:srgbClr val="000000"/>
                </a:solidFill>
                <a:ea typeface="Calibri"/>
                <a:cs typeface="Calibri"/>
              </a:rPr>
              <a:t>scénari</a:t>
            </a:r>
            <a:r>
              <a:rPr lang="fr-FR" dirty="0">
                <a:solidFill>
                  <a:srgbClr val="000000"/>
                </a:solidFill>
                <a:ea typeface="Calibri"/>
                <a:cs typeface="Calibri"/>
              </a:rPr>
              <a:t> suivants, indiquez dans le </a:t>
            </a:r>
            <a:r>
              <a:rPr lang="fr-FR" sz="1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Calibri"/>
                <a:cs typeface="Calibri"/>
              </a:rPr>
              <a:t>tableau ci-dessous les outils qui vous serviront à mettre en place les activités :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  <a:ea typeface="Calibri"/>
              <a:cs typeface="Calibri"/>
            </a:endParaRPr>
          </a:p>
          <a:p>
            <a:pPr marL="285750" indent="-285750">
              <a:buSzPct val="100000"/>
              <a:buFont typeface="Wingdings" pitchFamily="2"/>
              <a:buChar char="q"/>
            </a:pPr>
            <a:r>
              <a:rPr lang="fr-FR" b="1" dirty="0">
                <a:solidFill>
                  <a:srgbClr val="000000"/>
                </a:solidFill>
              </a:rPr>
              <a:t>Semaine  1 : séance introductive synchrone </a:t>
            </a:r>
            <a:r>
              <a:rPr lang="fr-FR" dirty="0">
                <a:solidFill>
                  <a:srgbClr val="000000"/>
                </a:solidFill>
              </a:rPr>
              <a:t>(</a:t>
            </a:r>
            <a:r>
              <a:rPr lang="fr-FR" dirty="0" err="1">
                <a:solidFill>
                  <a:srgbClr val="000000"/>
                </a:solidFill>
              </a:rPr>
              <a:t>Icebreaker+forum+permanence</a:t>
            </a:r>
            <a:r>
              <a:rPr lang="fr-FR" dirty="0">
                <a:solidFill>
                  <a:srgbClr val="000000"/>
                </a:solidFill>
              </a:rPr>
              <a:t> synchrone en visio​)</a:t>
            </a:r>
          </a:p>
          <a:p>
            <a:pPr marL="285750" indent="-285750">
              <a:buSzPct val="100000"/>
              <a:buFont typeface="Wingdings" pitchFamily="2"/>
              <a:buChar char="q"/>
            </a:pPr>
            <a:r>
              <a:rPr lang="fr-FR" b="1" dirty="0">
                <a:solidFill>
                  <a:srgbClr val="000000"/>
                </a:solidFill>
              </a:rPr>
              <a:t>Semaine 2 : </a:t>
            </a:r>
            <a:r>
              <a:rPr lang="fr-FR" b="1" i="0" dirty="0">
                <a:effectLst/>
              </a:rPr>
              <a:t>Travail en autonomie et séance synchrone </a:t>
            </a:r>
            <a:br>
              <a:rPr lang="fr-FR" b="1" i="0" dirty="0">
                <a:effectLst/>
              </a:rPr>
            </a:br>
            <a:r>
              <a:rPr lang="fr-FR" i="0" dirty="0">
                <a:solidFill>
                  <a:srgbClr val="000000"/>
                </a:solidFill>
                <a:effectLst/>
              </a:rPr>
              <a:t>(</a:t>
            </a:r>
            <a:r>
              <a:rPr lang="fr-FR" dirty="0" err="1">
                <a:solidFill>
                  <a:srgbClr val="000000"/>
                </a:solidFill>
              </a:rPr>
              <a:t>Vidéos+tests+synthèse</a:t>
            </a:r>
            <a:r>
              <a:rPr lang="fr-FR" dirty="0">
                <a:solidFill>
                  <a:srgbClr val="000000"/>
                </a:solidFill>
              </a:rPr>
              <a:t> en visio</a:t>
            </a:r>
            <a:r>
              <a:rPr lang="en-US" dirty="0">
                <a:solidFill>
                  <a:srgbClr val="000000"/>
                </a:solidFill>
              </a:rPr>
              <a:t>​)</a:t>
            </a:r>
          </a:p>
          <a:p>
            <a:pPr marL="285750" indent="-285750">
              <a:buSzPct val="100000"/>
              <a:buFont typeface="Wingdings" pitchFamily="2"/>
              <a:buChar char="q"/>
            </a:pPr>
            <a:r>
              <a:rPr lang="fr-FR" b="1" dirty="0">
                <a:solidFill>
                  <a:srgbClr val="000000"/>
                </a:solidFill>
              </a:rPr>
              <a:t>Semaine 3 : </a:t>
            </a:r>
            <a:r>
              <a:rPr lang="fr-FR" b="1" i="0" dirty="0">
                <a:effectLst/>
              </a:rPr>
              <a:t>Le travail collaboratif en synchrone et asynchrone </a:t>
            </a:r>
            <a:br>
              <a:rPr lang="fr-FR" b="1" i="0" dirty="0">
                <a:effectLst/>
              </a:rPr>
            </a:br>
            <a:r>
              <a:rPr lang="fr-FR" dirty="0">
                <a:solidFill>
                  <a:srgbClr val="000000"/>
                </a:solidFill>
              </a:rPr>
              <a:t>(S</a:t>
            </a:r>
            <a:r>
              <a:rPr lang="fr-FR" dirty="0"/>
              <a:t>alles de discussion + doc partagé +permanence visio)</a:t>
            </a:r>
            <a:endParaRPr lang="fr-FR" dirty="0">
              <a:solidFill>
                <a:srgbClr val="000000"/>
              </a:solidFill>
            </a:endParaRPr>
          </a:p>
          <a:p>
            <a:pPr>
              <a:buSzPct val="100000"/>
            </a:pPr>
            <a:endParaRPr lang="fr-FR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  <a:p>
            <a:pPr>
              <a:buSzPct val="100000"/>
            </a:pPr>
            <a:r>
              <a:rPr lang="fr-FR" sz="1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Pour vous aider dans la chronologie des activités, </a:t>
            </a:r>
            <a:br>
              <a:rPr lang="fr-FR" sz="1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</a:br>
            <a:r>
              <a:rPr lang="fr-FR" sz="1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vous disposez également des boutons suivants : </a:t>
            </a:r>
          </a:p>
        </p:txBody>
      </p:sp>
      <p:sp>
        <p:nvSpPr>
          <p:cNvPr id="25" name="ZoneTexte 2">
            <a:extLst>
              <a:ext uri="{FF2B5EF4-FFF2-40B4-BE49-F238E27FC236}">
                <a16:creationId xmlns:a16="http://schemas.microsoft.com/office/drawing/2014/main" id="{54F216DE-79E9-940D-117F-2B1330E19944}"/>
              </a:ext>
            </a:extLst>
          </p:cNvPr>
          <p:cNvSpPr txBox="1"/>
          <p:nvPr/>
        </p:nvSpPr>
        <p:spPr>
          <a:xfrm>
            <a:off x="388282" y="365845"/>
            <a:ext cx="11155323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Calibri"/>
                <a:cs typeface="Calibri"/>
              </a:rPr>
              <a:t>Mise en pratique</a:t>
            </a:r>
            <a:endParaRPr lang="fr-FR" sz="1800" b="1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2FFD734B-228F-E932-4560-0E0FEC866215}"/>
              </a:ext>
            </a:extLst>
          </p:cNvPr>
          <p:cNvSpPr txBox="1"/>
          <p:nvPr/>
        </p:nvSpPr>
        <p:spPr>
          <a:xfrm>
            <a:off x="757086" y="413520"/>
            <a:ext cx="11155323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Calibri"/>
                <a:cs typeface="Calibri"/>
              </a:rPr>
              <a:t>Votre dispositif hybride : </a:t>
            </a:r>
            <a:r>
              <a:rPr lang="fr-FR" b="1" dirty="0">
                <a:solidFill>
                  <a:srgbClr val="000000"/>
                </a:solidFill>
                <a:latin typeface="Aptos"/>
                <a:ea typeface="Calibri"/>
                <a:cs typeface="Calibri"/>
              </a:rPr>
              <a:t>vision synthétique</a:t>
            </a:r>
            <a:endParaRPr lang="fr-FR" sz="1800" b="1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graphicFrame>
        <p:nvGraphicFramePr>
          <p:cNvPr id="3" name="Tableau 4">
            <a:extLst>
              <a:ext uri="{FF2B5EF4-FFF2-40B4-BE49-F238E27FC236}">
                <a16:creationId xmlns:a16="http://schemas.microsoft.com/office/drawing/2014/main" id="{5F76D1C3-95FF-692F-3DB7-CAC33A16EB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288797"/>
              </p:ext>
            </p:extLst>
          </p:nvPr>
        </p:nvGraphicFramePr>
        <p:xfrm>
          <a:off x="757086" y="1425677"/>
          <a:ext cx="10405837" cy="4451353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618076">
                  <a:extLst>
                    <a:ext uri="{9D8B030D-6E8A-4147-A177-3AD203B41FA5}">
                      <a16:colId xmlns:a16="http://schemas.microsoft.com/office/drawing/2014/main" val="1474092548"/>
                    </a:ext>
                  </a:extLst>
                </a:gridCol>
                <a:gridCol w="4383084">
                  <a:extLst>
                    <a:ext uri="{9D8B030D-6E8A-4147-A177-3AD203B41FA5}">
                      <a16:colId xmlns:a16="http://schemas.microsoft.com/office/drawing/2014/main" val="2078470268"/>
                    </a:ext>
                  </a:extLst>
                </a:gridCol>
                <a:gridCol w="4404677">
                  <a:extLst>
                    <a:ext uri="{9D8B030D-6E8A-4147-A177-3AD203B41FA5}">
                      <a16:colId xmlns:a16="http://schemas.microsoft.com/office/drawing/2014/main" val="1044278420"/>
                    </a:ext>
                  </a:extLst>
                </a:gridCol>
              </a:tblGrid>
              <a:tr h="1500402">
                <a:tc gridSpan="3">
                  <a:txBody>
                    <a:bodyPr/>
                    <a:lstStyle/>
                    <a:p>
                      <a:pPr marL="0" lvl="0" indent="0" algn="l" fontAlgn="auto">
                        <a:buSzPct val="100000"/>
                        <a:buFont typeface="Arial" pitchFamily="34"/>
                        <a:buChar char="•"/>
                      </a:pPr>
                      <a:r>
                        <a:rPr lang="fr-FR" sz="1700"/>
                        <a:t> Titre du cours : </a:t>
                      </a:r>
                      <a:r>
                        <a:rPr lang="en-US" sz="1700"/>
                        <a:t>​</a:t>
                      </a:r>
                      <a:endParaRPr lang="en-US" sz="1400"/>
                    </a:p>
                    <a:p>
                      <a:pPr marL="0" lvl="0" indent="0" algn="l" fontAlgn="auto">
                        <a:buSzPct val="100000"/>
                        <a:buFont typeface="Arial" pitchFamily="34"/>
                        <a:buChar char="•"/>
                      </a:pPr>
                      <a:r>
                        <a:rPr lang="fr-FR" sz="1700"/>
                        <a:t> Année et nbr d’étudiants concernés</a:t>
                      </a:r>
                      <a:r>
                        <a:rPr lang="en-US" sz="1700"/>
                        <a:t>​</a:t>
                      </a:r>
                      <a:endParaRPr lang="en-US" sz="1400"/>
                    </a:p>
                    <a:p>
                      <a:pPr marL="0" lvl="0" indent="0" algn="l" fontAlgn="auto">
                        <a:buSzPct val="100000"/>
                        <a:buFont typeface="Arial" pitchFamily="34"/>
                        <a:buChar char="•"/>
                      </a:pPr>
                      <a:r>
                        <a:rPr lang="fr-FR" sz="1700"/>
                        <a:t> Objectifs pédagogiques</a:t>
                      </a:r>
                      <a:r>
                        <a:rPr lang="en-US" sz="1700"/>
                        <a:t>​</a:t>
                      </a:r>
                      <a:endParaRPr lang="en-US" sz="1400"/>
                    </a:p>
                    <a:p>
                      <a:pPr marL="0" lvl="0" indent="0" algn="l" fontAlgn="auto">
                        <a:buSzPct val="100000"/>
                        <a:buFont typeface="Arial" pitchFamily="34"/>
                        <a:buChar char="•"/>
                      </a:pPr>
                      <a:r>
                        <a:rPr lang="fr-FR" sz="1700"/>
                        <a:t> (Compétences visées)</a:t>
                      </a:r>
                      <a:r>
                        <a:rPr lang="en-US" sz="1700"/>
                        <a:t>​</a:t>
                      </a:r>
                      <a:endParaRPr lang="en-US" sz="1400"/>
                    </a:p>
                  </a:txBody>
                  <a:tcPr marL="86776" marR="86776" marT="43388" marB="43388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643146"/>
                  </a:ext>
                </a:extLst>
              </a:tr>
              <a:tr h="481669">
                <a:tc>
                  <a:txBody>
                    <a:bodyPr/>
                    <a:lstStyle/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Activités</a:t>
                      </a:r>
                      <a:r>
                        <a:rPr lang="en-US" sz="1700"/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buNone/>
                      </a:pPr>
                      <a:r>
                        <a:rPr lang="fr-FR" sz="1700" u="none" strike="noStrike"/>
                        <a:t>En groupe</a:t>
                      </a:r>
                      <a:r>
                        <a:rPr lang="fr-FR" sz="1700"/>
                        <a:t>​</a:t>
                      </a:r>
                      <a:endParaRPr lang="fr-FR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buNone/>
                      </a:pPr>
                      <a:r>
                        <a:rPr lang="fr-FR" sz="1700" u="none" strike="noStrike"/>
                        <a:t>En individuel</a:t>
                      </a:r>
                      <a:r>
                        <a:rPr lang="fr-FR" sz="1700"/>
                        <a:t>​</a:t>
                      </a:r>
                      <a:endParaRPr lang="fr-FR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extLst>
                  <a:ext uri="{0D108BD9-81ED-4DB2-BD59-A6C34878D82A}">
                    <a16:rowId xmlns:a16="http://schemas.microsoft.com/office/drawing/2014/main" val="556765302"/>
                  </a:ext>
                </a:extLst>
              </a:tr>
              <a:tr h="1234641"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Asynchrone</a:t>
                      </a:r>
                      <a:r>
                        <a:rPr lang="en-US" sz="1700"/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​</a:t>
                      </a:r>
                      <a:endParaRPr lang="fr-FR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/>
                        <a:t>​</a:t>
                      </a:r>
                      <a:endParaRPr lang="fr-FR" sz="1700" b="0" i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86776" marR="86776" marT="43388" marB="43388"/>
                </a:tc>
                <a:extLst>
                  <a:ext uri="{0D108BD9-81ED-4DB2-BD59-A6C34878D82A}">
                    <a16:rowId xmlns:a16="http://schemas.microsoft.com/office/drawing/2014/main" val="2595371391"/>
                  </a:ext>
                </a:extLst>
              </a:tr>
              <a:tr h="1234641"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Synchrone</a:t>
                      </a:r>
                      <a:r>
                        <a:rPr lang="en-US" sz="1700"/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​</a:t>
                      </a:r>
                      <a:endParaRPr lang="fr-FR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 dirty="0"/>
                        <a:t>​</a:t>
                      </a:r>
                      <a:endParaRPr lang="fr-FR" sz="1700" b="0" i="0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86776" marR="86776" marT="43388" marB="43388"/>
                </a:tc>
                <a:extLst>
                  <a:ext uri="{0D108BD9-81ED-4DB2-BD59-A6C34878D82A}">
                    <a16:rowId xmlns:a16="http://schemas.microsoft.com/office/drawing/2014/main" val="2732730787"/>
                  </a:ext>
                </a:extLst>
              </a:tr>
            </a:tbl>
          </a:graphicData>
        </a:graphic>
      </p:graphicFrame>
      <p:sp>
        <p:nvSpPr>
          <p:cNvPr id="5" name="ZoneTexte 2">
            <a:extLst>
              <a:ext uri="{FF2B5EF4-FFF2-40B4-BE49-F238E27FC236}">
                <a16:creationId xmlns:a16="http://schemas.microsoft.com/office/drawing/2014/main" id="{ADEBC30E-B6D9-82A6-ED6A-A87611DC00DC}"/>
              </a:ext>
            </a:extLst>
          </p:cNvPr>
          <p:cNvSpPr txBox="1"/>
          <p:nvPr/>
        </p:nvSpPr>
        <p:spPr>
          <a:xfrm>
            <a:off x="757085" y="779343"/>
            <a:ext cx="10839169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Indiquez dans le tableau les outils que vous mobiliserez pour 1 situation d’hybridation déjà mise en place 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EBD00C03-6E28-E69D-9074-A193C61E720E}"/>
              </a:ext>
            </a:extLst>
          </p:cNvPr>
          <p:cNvSpPr txBox="1"/>
          <p:nvPr/>
        </p:nvSpPr>
        <p:spPr>
          <a:xfrm>
            <a:off x="757085" y="779343"/>
            <a:ext cx="10839169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Choisissez l'une des 3 situations d'enseignement-apprentissage suivantes en cochant la case correspondante et indiquez dans le tableau les outils que vous mobiliserez pour cette situation ​</a:t>
            </a:r>
          </a:p>
        </p:txBody>
      </p:sp>
      <p:graphicFrame>
        <p:nvGraphicFramePr>
          <p:cNvPr id="3" name="Tableau 4">
            <a:extLst>
              <a:ext uri="{FF2B5EF4-FFF2-40B4-BE49-F238E27FC236}">
                <a16:creationId xmlns:a16="http://schemas.microsoft.com/office/drawing/2014/main" id="{3EE16C0D-3F32-A443-25B7-ABB814613A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697008"/>
              </p:ext>
            </p:extLst>
          </p:nvPr>
        </p:nvGraphicFramePr>
        <p:xfrm>
          <a:off x="757086" y="1530037"/>
          <a:ext cx="10586906" cy="5133314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618076">
                  <a:extLst>
                    <a:ext uri="{9D8B030D-6E8A-4147-A177-3AD203B41FA5}">
                      <a16:colId xmlns:a16="http://schemas.microsoft.com/office/drawing/2014/main" val="4245116517"/>
                    </a:ext>
                  </a:extLst>
                </a:gridCol>
                <a:gridCol w="4383084">
                  <a:extLst>
                    <a:ext uri="{9D8B030D-6E8A-4147-A177-3AD203B41FA5}">
                      <a16:colId xmlns:a16="http://schemas.microsoft.com/office/drawing/2014/main" val="1446900739"/>
                    </a:ext>
                  </a:extLst>
                </a:gridCol>
                <a:gridCol w="4585746">
                  <a:extLst>
                    <a:ext uri="{9D8B030D-6E8A-4147-A177-3AD203B41FA5}">
                      <a16:colId xmlns:a16="http://schemas.microsoft.com/office/drawing/2014/main" val="3560721140"/>
                    </a:ext>
                  </a:extLst>
                </a:gridCol>
              </a:tblGrid>
              <a:tr h="1396352">
                <a:tc gridSpan="3">
                  <a:txBody>
                    <a:bodyPr/>
                    <a:lstStyle/>
                    <a:p>
                      <a:pPr marL="285750" lvl="0" indent="-285750">
                        <a:buSzPct val="100000"/>
                        <a:buFont typeface="Wingdings" pitchFamily="2"/>
                        <a:buChar char="q"/>
                      </a:pPr>
                      <a:r>
                        <a:rPr lang="fr-FR" b="1" dirty="0">
                          <a:solidFill>
                            <a:srgbClr val="000000"/>
                          </a:solidFill>
                        </a:rPr>
                        <a:t>Semaine  1 : séance introductive synchrone </a:t>
                      </a:r>
                      <a:r>
                        <a:rPr lang="fr-FR" dirty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fr-FR" dirty="0" err="1">
                          <a:solidFill>
                            <a:srgbClr val="000000"/>
                          </a:solidFill>
                        </a:rPr>
                        <a:t>Icebreaker+forum+permanence</a:t>
                      </a:r>
                      <a:r>
                        <a:rPr lang="fr-FR" dirty="0">
                          <a:solidFill>
                            <a:srgbClr val="000000"/>
                          </a:solidFill>
                        </a:rPr>
                        <a:t> synchrone en visio​)</a:t>
                      </a:r>
                    </a:p>
                    <a:p>
                      <a:pPr marL="285750" lvl="0" indent="-285750">
                        <a:buSzPct val="100000"/>
                        <a:buFont typeface="Wingdings" pitchFamily="2"/>
                        <a:buChar char="q"/>
                      </a:pPr>
                      <a:r>
                        <a:rPr lang="fr-FR" b="1" dirty="0">
                          <a:solidFill>
                            <a:srgbClr val="000000"/>
                          </a:solidFill>
                        </a:rPr>
                        <a:t>Semaine 2 : </a:t>
                      </a:r>
                      <a:r>
                        <a:rPr lang="fr-FR" b="1" i="0" dirty="0">
                          <a:effectLst/>
                        </a:rPr>
                        <a:t>Travail en autonomie et séance synchrone </a:t>
                      </a:r>
                      <a:r>
                        <a:rPr lang="fr-FR" i="0" dirty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fr-FR" dirty="0" err="1">
                          <a:solidFill>
                            <a:srgbClr val="000000"/>
                          </a:solidFill>
                        </a:rPr>
                        <a:t>Vidéos+tests+synthèse</a:t>
                      </a:r>
                      <a:r>
                        <a:rPr lang="fr-FR" dirty="0">
                          <a:solidFill>
                            <a:srgbClr val="000000"/>
                          </a:solidFill>
                        </a:rPr>
                        <a:t> en visio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​)</a:t>
                      </a:r>
                    </a:p>
                    <a:p>
                      <a:pPr marL="285750" lvl="0" indent="-285750">
                        <a:buSzPct val="100000"/>
                        <a:buFont typeface="Wingdings" pitchFamily="2"/>
                        <a:buChar char="q"/>
                      </a:pPr>
                      <a:r>
                        <a:rPr lang="fr-FR" b="1" dirty="0">
                          <a:solidFill>
                            <a:srgbClr val="000000"/>
                          </a:solidFill>
                        </a:rPr>
                        <a:t>Semaine 3 : </a:t>
                      </a:r>
                      <a:r>
                        <a:rPr lang="fr-FR" b="1" i="0" dirty="0">
                          <a:effectLst/>
                        </a:rPr>
                        <a:t>Le travail collaboratif en synchrone et asynchrone </a:t>
                      </a:r>
                      <a:r>
                        <a:rPr lang="fr-FR" dirty="0">
                          <a:solidFill>
                            <a:srgbClr val="000000"/>
                          </a:solidFill>
                        </a:rPr>
                        <a:t>(S</a:t>
                      </a:r>
                      <a:r>
                        <a:rPr lang="fr-FR" dirty="0"/>
                        <a:t>alles de discussion + doc partagé +permanence visio)</a:t>
                      </a:r>
                      <a:endParaRPr lang="fr-FR" dirty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584989"/>
                  </a:ext>
                </a:extLst>
              </a:tr>
              <a:tr h="448266">
                <a:tc>
                  <a:txBody>
                    <a:bodyPr/>
                    <a:lstStyle/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Activités</a:t>
                      </a:r>
                      <a:r>
                        <a:rPr lang="en-US" sz="1700"/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buNone/>
                      </a:pPr>
                      <a:r>
                        <a:rPr lang="fr-FR" sz="1700" u="none" strike="noStrike"/>
                        <a:t>En groupe</a:t>
                      </a:r>
                      <a:r>
                        <a:rPr lang="fr-FR" sz="1700"/>
                        <a:t>​</a:t>
                      </a:r>
                      <a:endParaRPr lang="fr-FR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buNone/>
                      </a:pPr>
                      <a:r>
                        <a:rPr lang="fr-FR" sz="1700" u="none" strike="noStrike"/>
                        <a:t>En individuel</a:t>
                      </a:r>
                      <a:r>
                        <a:rPr lang="fr-FR" sz="1700"/>
                        <a:t>​</a:t>
                      </a:r>
                      <a:endParaRPr lang="fr-FR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extLst>
                  <a:ext uri="{0D108BD9-81ED-4DB2-BD59-A6C34878D82A}">
                    <a16:rowId xmlns:a16="http://schemas.microsoft.com/office/drawing/2014/main" val="279296623"/>
                  </a:ext>
                </a:extLst>
              </a:tr>
              <a:tr h="1644348"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Asynchrone</a:t>
                      </a:r>
                      <a:r>
                        <a:rPr lang="en-US" sz="1700"/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 dirty="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 dirty="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endParaRPr lang="fr-FR" sz="1700" dirty="0"/>
                    </a:p>
                    <a:p>
                      <a:pPr marL="0" lvl="0" indent="0" algn="ctr" fontAlgn="auto">
                        <a:buNone/>
                      </a:pPr>
                      <a:endParaRPr lang="fr-FR" sz="1700" dirty="0"/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 dirty="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 dirty="0"/>
                        <a:t>​</a:t>
                      </a:r>
                      <a:endParaRPr lang="fr-FR" sz="17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/>
                        <a:t>​</a:t>
                      </a:r>
                      <a:endParaRPr lang="fr-FR" sz="1700" b="0" i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86776" marR="86776" marT="43388" marB="43388"/>
                </a:tc>
                <a:extLst>
                  <a:ext uri="{0D108BD9-81ED-4DB2-BD59-A6C34878D82A}">
                    <a16:rowId xmlns:a16="http://schemas.microsoft.com/office/drawing/2014/main" val="2359358020"/>
                  </a:ext>
                </a:extLst>
              </a:tr>
              <a:tr h="1644348"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/>
                        <a:t>Synchrone</a:t>
                      </a:r>
                      <a:r>
                        <a:rPr lang="en-US" sz="1700"/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 dirty="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 dirty="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endParaRPr lang="fr-FR" sz="1700" dirty="0"/>
                    </a:p>
                    <a:p>
                      <a:pPr marL="0" lvl="0" indent="0" algn="ctr" fontAlgn="auto">
                        <a:buNone/>
                      </a:pPr>
                      <a:endParaRPr lang="fr-FR" sz="1700" dirty="0"/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 dirty="0"/>
                        <a:t>​</a:t>
                      </a:r>
                    </a:p>
                    <a:p>
                      <a:pPr marL="0" lvl="0" indent="0" algn="ctr" fontAlgn="auto">
                        <a:buNone/>
                      </a:pPr>
                      <a:r>
                        <a:rPr lang="fr-FR" sz="1700" dirty="0"/>
                        <a:t>​</a:t>
                      </a:r>
                      <a:endParaRPr lang="fr-FR" sz="17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86776" marR="86776" marT="43388" marB="43388"/>
                </a:tc>
                <a:tc>
                  <a:txBody>
                    <a:bodyPr/>
                    <a:lstStyle/>
                    <a:p>
                      <a:pPr marL="0" lvl="0" indent="0" algn="ctr" fontAlgn="auto">
                        <a:lnSpc>
                          <a:spcPct val="100694"/>
                        </a:lnSpc>
                        <a:buNone/>
                      </a:pPr>
                      <a:r>
                        <a:rPr lang="fr-FR" sz="1700" dirty="0"/>
                        <a:t>​</a:t>
                      </a:r>
                      <a:endParaRPr lang="fr-FR" sz="1700" b="0" i="0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86776" marR="86776" marT="43388" marB="43388"/>
                </a:tc>
                <a:extLst>
                  <a:ext uri="{0D108BD9-81ED-4DB2-BD59-A6C34878D82A}">
                    <a16:rowId xmlns:a16="http://schemas.microsoft.com/office/drawing/2014/main" val="1788410528"/>
                  </a:ext>
                </a:extLst>
              </a:tr>
            </a:tbl>
          </a:graphicData>
        </a:graphic>
      </p:graphicFrame>
      <p:sp>
        <p:nvSpPr>
          <p:cNvPr id="5" name="ZoneTexte 2">
            <a:extLst>
              <a:ext uri="{FF2B5EF4-FFF2-40B4-BE49-F238E27FC236}">
                <a16:creationId xmlns:a16="http://schemas.microsoft.com/office/drawing/2014/main" id="{98D65050-71A6-BD18-2DCC-A9CCA2A9988E}"/>
              </a:ext>
            </a:extLst>
          </p:cNvPr>
          <p:cNvSpPr txBox="1"/>
          <p:nvPr/>
        </p:nvSpPr>
        <p:spPr>
          <a:xfrm>
            <a:off x="757086" y="413520"/>
            <a:ext cx="11155323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  <a:ea typeface="Calibri"/>
                <a:cs typeface="Calibri"/>
              </a:rPr>
              <a:t>Scénari</a:t>
            </a:r>
            <a:r>
              <a:rPr lang="fr-FR" sz="18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  <a:ea typeface="Calibri"/>
                <a:cs typeface="Calibri"/>
              </a:rPr>
              <a:t> BIP</a:t>
            </a:r>
            <a:endParaRPr lang="fr-FR" sz="1800" b="1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4.1.2"/>
  <p:tag name="PPTVERSION" val="16"/>
  <p:tag name="TPOS" val="2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293</Words>
  <Application>Microsoft Office PowerPoint</Application>
  <PresentationFormat>Grand écran</PresentationFormat>
  <Paragraphs>57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Sassia Moutalibi</dc:creator>
  <cp:lastModifiedBy>Sassia Moutalibi</cp:lastModifiedBy>
  <cp:revision>7</cp:revision>
  <dcterms:created xsi:type="dcterms:W3CDTF">2026-09-29T10:03:29Z</dcterms:created>
  <dcterms:modified xsi:type="dcterms:W3CDTF">2026-10-01T08:37:22Z</dcterms:modified>
</cp:coreProperties>
</file>