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7" r:id="rId3"/>
    <p:sldId id="257" r:id="rId4"/>
    <p:sldId id="268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9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48" y="1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A8FE8-7CB5-45FB-9C14-BBCDCAF47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LatIN</a:t>
            </a:r>
            <a:r>
              <a:rPr lang="fr-FR" dirty="0"/>
              <a:t> </a:t>
            </a:r>
            <a:r>
              <a:rPr lang="fr-FR" dirty="0" err="1"/>
              <a:t>MéDIéVAL</a:t>
            </a:r>
            <a:r>
              <a:rPr lang="fr-FR" dirty="0"/>
              <a:t> 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B75530-7CE6-44EC-BC00-64E70C371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31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95BD-1347-C978-B533-2FB667F1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7F2CB-4FD3-2EC6-C2DC-C08D7D93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12586"/>
            <a:ext cx="7729728" cy="898367"/>
          </a:xfrm>
        </p:spPr>
        <p:txBody>
          <a:bodyPr/>
          <a:lstStyle/>
          <a:p>
            <a:r>
              <a:rPr lang="fr-FR" dirty="0"/>
              <a:t>Quelques Éléments Généraux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07F648-5F5A-C19E-0D80-83D9F3638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767" y="1765154"/>
            <a:ext cx="7729728" cy="50575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1) Latin classique et latin médiéval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CEAE831-825B-6508-49C7-43792C18E994}"/>
              </a:ext>
            </a:extLst>
          </p:cNvPr>
          <p:cNvSpPr txBox="1">
            <a:spLocks/>
          </p:cNvSpPr>
          <p:nvPr/>
        </p:nvSpPr>
        <p:spPr>
          <a:xfrm>
            <a:off x="1058767" y="4504491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2) Une langue qui n’est pas figée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E8231F2-14B6-2B21-B00D-ED21E39DD000}"/>
              </a:ext>
            </a:extLst>
          </p:cNvPr>
          <p:cNvSpPr txBox="1">
            <a:spLocks/>
          </p:cNvSpPr>
          <p:nvPr/>
        </p:nvSpPr>
        <p:spPr>
          <a:xfrm>
            <a:off x="1512679" y="4979132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- </a:t>
            </a:r>
            <a:r>
              <a:rPr lang="fr-FR" dirty="0" err="1"/>
              <a:t>ae</a:t>
            </a:r>
            <a:r>
              <a:rPr lang="fr-FR" dirty="0"/>
              <a:t>/e ; i/j ; u/v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80899AD-D404-64C3-06B9-CEC5A7CEA640}"/>
              </a:ext>
            </a:extLst>
          </p:cNvPr>
          <p:cNvSpPr txBox="1">
            <a:spLocks/>
          </p:cNvSpPr>
          <p:nvPr/>
        </p:nvSpPr>
        <p:spPr>
          <a:xfrm>
            <a:off x="1512679" y="5578128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- Orthographe : </a:t>
            </a:r>
            <a:r>
              <a:rPr lang="fr-FR" dirty="0" err="1"/>
              <a:t>habere</a:t>
            </a:r>
            <a:r>
              <a:rPr lang="fr-FR" dirty="0"/>
              <a:t>/</a:t>
            </a:r>
            <a:r>
              <a:rPr lang="fr-FR" dirty="0" err="1"/>
              <a:t>abere</a:t>
            </a:r>
            <a:r>
              <a:rPr lang="fr-FR" dirty="0"/>
              <a:t> ; </a:t>
            </a:r>
            <a:r>
              <a:rPr lang="fr-FR" dirty="0" err="1"/>
              <a:t>etiam</a:t>
            </a:r>
            <a:r>
              <a:rPr lang="fr-FR" dirty="0"/>
              <a:t>/</a:t>
            </a:r>
            <a:r>
              <a:rPr lang="fr-FR" dirty="0" err="1"/>
              <a:t>eciam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6AD2B9C-D7EE-5D81-C8C2-A1409719AB8B}"/>
              </a:ext>
            </a:extLst>
          </p:cNvPr>
          <p:cNvSpPr txBox="1">
            <a:spLocks/>
          </p:cNvSpPr>
          <p:nvPr/>
        </p:nvSpPr>
        <p:spPr>
          <a:xfrm>
            <a:off x="1340338" y="2270904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- Une langue vivante est une langue qui évolue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A96691C-4EB0-6264-185F-6176806A3BAA}"/>
              </a:ext>
            </a:extLst>
          </p:cNvPr>
          <p:cNvSpPr txBox="1">
            <a:spLocks/>
          </p:cNvSpPr>
          <p:nvPr/>
        </p:nvSpPr>
        <p:spPr>
          <a:xfrm>
            <a:off x="1340338" y="3430855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- Une langue morte ?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3DBFB52-0228-C4B9-31F1-D186BE1C230E}"/>
              </a:ext>
            </a:extLst>
          </p:cNvPr>
          <p:cNvSpPr txBox="1">
            <a:spLocks/>
          </p:cNvSpPr>
          <p:nvPr/>
        </p:nvSpPr>
        <p:spPr>
          <a:xfrm>
            <a:off x="1340338" y="2852854"/>
            <a:ext cx="7729728" cy="50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- La rupture carolingienne</a:t>
            </a:r>
          </a:p>
        </p:txBody>
      </p:sp>
      <p:pic>
        <p:nvPicPr>
          <p:cNvPr id="2050" name="Picture 2" descr="Apprendre le latin médiéval: Manuel pour grands commençants">
            <a:extLst>
              <a:ext uri="{FF2B5EF4-FFF2-40B4-BE49-F238E27FC236}">
                <a16:creationId xmlns:a16="http://schemas.microsoft.com/office/drawing/2014/main" id="{1B7F54D3-28E9-BA16-5E69-8DFC42C5B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857" y="1677492"/>
            <a:ext cx="3163962" cy="480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28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  <p:bldP spid="6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D4952-FC31-4AEB-A569-0EFCF321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81805"/>
            <a:ext cx="7729728" cy="898367"/>
          </a:xfrm>
        </p:spPr>
        <p:txBody>
          <a:bodyPr/>
          <a:lstStyle/>
          <a:p>
            <a:r>
              <a:rPr lang="fr-FR" dirty="0"/>
              <a:t>Dictionnaires</a:t>
            </a:r>
          </a:p>
        </p:txBody>
      </p:sp>
      <p:pic>
        <p:nvPicPr>
          <p:cNvPr id="1026" name="Picture 2" descr="Le Grand Gaffiot - Dictionnaire Latin-Français (Relié)">
            <a:extLst>
              <a:ext uri="{FF2B5EF4-FFF2-40B4-BE49-F238E27FC236}">
                <a16:creationId xmlns:a16="http://schemas.microsoft.com/office/drawing/2014/main" id="{638803D3-FFFF-308A-F914-D51C87B8F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82" y="1145822"/>
            <a:ext cx="2222087" cy="321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CD5B23-A761-3807-FD1A-68EE8CD1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5" t="19323" r="20241" b="11804"/>
          <a:stretch>
            <a:fillRect/>
          </a:stretch>
        </p:blipFill>
        <p:spPr>
          <a:xfrm>
            <a:off x="5585791" y="1145821"/>
            <a:ext cx="1630018" cy="3210507"/>
          </a:xfrm>
          <a:prstGeom prst="rect">
            <a:avLst/>
          </a:prstGeom>
        </p:spPr>
      </p:pic>
      <p:sp>
        <p:nvSpPr>
          <p:cNvPr id="11" name="AutoShape 6">
            <a:extLst>
              <a:ext uri="{FF2B5EF4-FFF2-40B4-BE49-F238E27FC236}">
                <a16:creationId xmlns:a16="http://schemas.microsoft.com/office/drawing/2014/main" id="{7BAC4000-342D-8C2C-82D3-AC9C4BFD0A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E0F515B1-9D5A-00F8-5305-DFEA0DD559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9DFAD64-259C-0447-ABAF-FF90B02E5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580" y="2842591"/>
            <a:ext cx="2529708" cy="4015409"/>
          </a:xfrm>
          <a:prstGeom prst="rect">
            <a:avLst/>
          </a:prstGeom>
        </p:spPr>
      </p:pic>
      <p:pic>
        <p:nvPicPr>
          <p:cNvPr id="1034" name="Picture 10" descr="Du Cange, Présentation">
            <a:extLst>
              <a:ext uri="{FF2B5EF4-FFF2-40B4-BE49-F238E27FC236}">
                <a16:creationId xmlns:a16="http://schemas.microsoft.com/office/drawing/2014/main" id="{FD00EFE6-63FF-628E-9DBB-A5B73DB12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7745"/>
            <a:ext cx="48768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xique latin-français - Antiquité et Moyen Age. - Parisse Michel">
            <a:extLst>
              <a:ext uri="{FF2B5EF4-FFF2-40B4-BE49-F238E27FC236}">
                <a16:creationId xmlns:a16="http://schemas.microsoft.com/office/drawing/2014/main" id="{E587449A-597D-E439-6926-A48413611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288" y="1322323"/>
            <a:ext cx="2267564" cy="367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9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49239E-1974-D6ED-4745-DB8DECD89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469" y="268954"/>
            <a:ext cx="9611139" cy="1188720"/>
          </a:xfrm>
        </p:spPr>
        <p:txBody>
          <a:bodyPr/>
          <a:lstStyle/>
          <a:p>
            <a:r>
              <a:rPr lang="fr-FR" dirty="0"/>
              <a:t>L’IA révolutionne l’accès aux langues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FBA6D9-910A-ADE1-1A60-2130205238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7102" b="18985"/>
          <a:stretch>
            <a:fillRect/>
          </a:stretch>
        </p:blipFill>
        <p:spPr>
          <a:xfrm>
            <a:off x="147694" y="1729409"/>
            <a:ext cx="11929031" cy="495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4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D422F6-A1B8-4EA3-8892-E555E411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859" y="318740"/>
            <a:ext cx="7729728" cy="844168"/>
          </a:xfrm>
        </p:spPr>
        <p:txBody>
          <a:bodyPr/>
          <a:lstStyle/>
          <a:p>
            <a:r>
              <a:rPr lang="fr-FR" dirty="0"/>
              <a:t>Déclinaison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06ED1F-2B1A-4510-9751-C4B40441E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72" y="2415980"/>
            <a:ext cx="10494628" cy="767759"/>
          </a:xfrm>
        </p:spPr>
        <p:txBody>
          <a:bodyPr>
            <a:noAutofit/>
          </a:bodyPr>
          <a:lstStyle/>
          <a:p>
            <a:pPr marL="0" lvl="0" indent="0" algn="just">
              <a:buNone/>
              <a:tabLst>
                <a:tab pos="457200" algn="l"/>
              </a:tabLst>
            </a:pPr>
            <a:r>
              <a:rPr lang="fr-FR" sz="2000" b="1" dirty="0">
                <a:effectLst/>
                <a:ea typeface="Times New Roman" panose="02020603050405020304" pitchFamily="18" charset="0"/>
              </a:rPr>
              <a:t>II. le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2000" b="1" dirty="0">
                <a:effectLst/>
                <a:ea typeface="Times New Roman" panose="02020603050405020304" pitchFamily="18" charset="0"/>
              </a:rPr>
              <a:t>vocatif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 est le cas de l’apostrophe. Ex. : </a:t>
            </a:r>
            <a:r>
              <a:rPr lang="fr-FR" sz="2000" i="1" dirty="0">
                <a:effectLst/>
                <a:ea typeface="Times New Roman" panose="02020603050405020304" pitchFamily="18" charset="0"/>
              </a:rPr>
              <a:t>Domine miserere </a:t>
            </a:r>
            <a:r>
              <a:rPr lang="fr-FR" sz="2000" i="1" dirty="0" err="1">
                <a:effectLst/>
                <a:ea typeface="Times New Roman" panose="02020603050405020304" pitchFamily="18" charset="0"/>
              </a:rPr>
              <a:t>nobis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 (Seigneur, prend pitié de nous) : </a:t>
            </a:r>
            <a:r>
              <a:rPr lang="fr-FR" sz="2000" i="1" dirty="0">
                <a:effectLst/>
                <a:ea typeface="Times New Roman" panose="02020603050405020304" pitchFamily="18" charset="0"/>
              </a:rPr>
              <a:t>Domine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 est la forme vocative de </a:t>
            </a:r>
            <a:r>
              <a:rPr lang="fr-FR" sz="2000" i="1" dirty="0">
                <a:effectLst/>
                <a:ea typeface="Times New Roman" panose="02020603050405020304" pitchFamily="18" charset="0"/>
              </a:rPr>
              <a:t>Dominus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 (seigneur).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2CD482B-8775-40BE-86E3-EEF1358F75B2}"/>
              </a:ext>
            </a:extLst>
          </p:cNvPr>
          <p:cNvSpPr txBox="1">
            <a:spLocks/>
          </p:cNvSpPr>
          <p:nvPr/>
        </p:nvSpPr>
        <p:spPr>
          <a:xfrm>
            <a:off x="369115" y="1484308"/>
            <a:ext cx="10494628" cy="810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457200" algn="l"/>
              </a:tabLst>
            </a:pPr>
            <a:r>
              <a:rPr lang="fr-FR" sz="2000" b="1" dirty="0">
                <a:ea typeface="Times New Roman" panose="02020603050405020304" pitchFamily="18" charset="0"/>
              </a:rPr>
              <a:t>1. le</a:t>
            </a:r>
            <a:r>
              <a:rPr lang="fr-FR" sz="2000" dirty="0">
                <a:ea typeface="Times New Roman" panose="02020603050405020304" pitchFamily="18" charset="0"/>
              </a:rPr>
              <a:t> </a:t>
            </a:r>
            <a:r>
              <a:rPr lang="fr-FR" sz="2000" b="1" dirty="0">
                <a:ea typeface="Times New Roman" panose="02020603050405020304" pitchFamily="18" charset="0"/>
              </a:rPr>
              <a:t>nominatif</a:t>
            </a:r>
            <a:r>
              <a:rPr lang="fr-FR" sz="2000" dirty="0">
                <a:ea typeface="Times New Roman" panose="02020603050405020304" pitchFamily="18" charset="0"/>
              </a:rPr>
              <a:t> est le cas du sujet ou de l’attribut du sujet (être, paraître, sembler…). Ex. : </a:t>
            </a:r>
            <a:r>
              <a:rPr lang="fr-FR" sz="2000" i="1" dirty="0">
                <a:ea typeface="Times New Roman" panose="02020603050405020304" pitchFamily="18" charset="0"/>
              </a:rPr>
              <a:t>Paulus </a:t>
            </a:r>
            <a:r>
              <a:rPr lang="fr-FR" sz="2000" i="1" dirty="0" err="1">
                <a:ea typeface="Times New Roman" panose="02020603050405020304" pitchFamily="18" charset="0"/>
              </a:rPr>
              <a:t>asinus</a:t>
            </a:r>
            <a:r>
              <a:rPr lang="fr-FR" sz="2000" i="1" dirty="0">
                <a:ea typeface="Times New Roman" panose="02020603050405020304" pitchFamily="18" charset="0"/>
              </a:rPr>
              <a:t> est</a:t>
            </a:r>
            <a:r>
              <a:rPr lang="fr-FR" sz="2000" dirty="0">
                <a:ea typeface="Times New Roman" panose="02020603050405020304" pitchFamily="18" charset="0"/>
              </a:rPr>
              <a:t> (Paul est un âne) : </a:t>
            </a:r>
            <a:r>
              <a:rPr lang="fr-FR" sz="2000" i="1" dirty="0">
                <a:ea typeface="Times New Roman" panose="02020603050405020304" pitchFamily="18" charset="0"/>
              </a:rPr>
              <a:t>Paulus</a:t>
            </a:r>
            <a:r>
              <a:rPr lang="fr-FR" sz="2000" dirty="0">
                <a:ea typeface="Times New Roman" panose="02020603050405020304" pitchFamily="18" charset="0"/>
              </a:rPr>
              <a:t> (sujet) et </a:t>
            </a:r>
            <a:r>
              <a:rPr lang="fr-FR" sz="2000" i="1" dirty="0" err="1">
                <a:ea typeface="Times New Roman" panose="02020603050405020304" pitchFamily="18" charset="0"/>
              </a:rPr>
              <a:t>asinus</a:t>
            </a:r>
            <a:r>
              <a:rPr lang="fr-FR" sz="2000" dirty="0">
                <a:ea typeface="Times New Roman" panose="02020603050405020304" pitchFamily="18" charset="0"/>
              </a:rPr>
              <a:t> (attribut du sujet </a:t>
            </a:r>
            <a:r>
              <a:rPr lang="fr-FR" sz="2000" i="1" dirty="0">
                <a:ea typeface="Times New Roman" panose="02020603050405020304" pitchFamily="18" charset="0"/>
              </a:rPr>
              <a:t>Paulus</a:t>
            </a:r>
            <a:r>
              <a:rPr lang="fr-FR" sz="2000" dirty="0">
                <a:ea typeface="Times New Roman" panose="02020603050405020304" pitchFamily="18" charset="0"/>
              </a:rPr>
              <a:t>) sont au nominatif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2D5DD1B-B8E5-422E-B4A5-2984A661F3F5}"/>
              </a:ext>
            </a:extLst>
          </p:cNvPr>
          <p:cNvSpPr txBox="1">
            <a:spLocks/>
          </p:cNvSpPr>
          <p:nvPr/>
        </p:nvSpPr>
        <p:spPr>
          <a:xfrm>
            <a:off x="369115" y="3304981"/>
            <a:ext cx="10494628" cy="9176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457200" algn="l"/>
              </a:tabLst>
            </a:pPr>
            <a:r>
              <a:rPr lang="fr-FR" sz="2000" b="1" dirty="0">
                <a:ea typeface="Times New Roman" panose="02020603050405020304" pitchFamily="18" charset="0"/>
              </a:rPr>
              <a:t>III. l’accusatif</a:t>
            </a:r>
            <a:r>
              <a:rPr lang="fr-FR" sz="2000" dirty="0">
                <a:ea typeface="Times New Roman" panose="02020603050405020304" pitchFamily="18" charset="0"/>
              </a:rPr>
              <a:t> est le cas du complément d’objet direct. Ex. : </a:t>
            </a:r>
            <a:r>
              <a:rPr lang="fr-FR" sz="2000" i="1" dirty="0">
                <a:ea typeface="Times New Roman" panose="02020603050405020304" pitchFamily="18" charset="0"/>
              </a:rPr>
              <a:t>Paulus </a:t>
            </a:r>
            <a:r>
              <a:rPr lang="fr-FR" sz="2000" i="1" dirty="0" err="1">
                <a:ea typeface="Times New Roman" panose="02020603050405020304" pitchFamily="18" charset="0"/>
              </a:rPr>
              <a:t>Petrum</a:t>
            </a:r>
            <a:r>
              <a:rPr lang="fr-FR" sz="2000" i="1" dirty="0">
                <a:ea typeface="Times New Roman" panose="02020603050405020304" pitchFamily="18" charset="0"/>
              </a:rPr>
              <a:t> </a:t>
            </a:r>
            <a:r>
              <a:rPr lang="fr-FR" sz="2000" i="1" dirty="0" err="1">
                <a:ea typeface="Times New Roman" panose="02020603050405020304" pitchFamily="18" charset="0"/>
              </a:rPr>
              <a:t>amat</a:t>
            </a:r>
            <a:r>
              <a:rPr lang="fr-FR" sz="2000" dirty="0">
                <a:ea typeface="Times New Roman" panose="02020603050405020304" pitchFamily="18" charset="0"/>
              </a:rPr>
              <a:t> (Paul aime Pierre)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BD2EA87-7DE1-4ECD-A48B-2A39580B3B0F}"/>
              </a:ext>
            </a:extLst>
          </p:cNvPr>
          <p:cNvSpPr txBox="1">
            <a:spLocks/>
          </p:cNvSpPr>
          <p:nvPr/>
        </p:nvSpPr>
        <p:spPr>
          <a:xfrm>
            <a:off x="401972" y="5722563"/>
            <a:ext cx="10494628" cy="1786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457200" algn="l"/>
              </a:tabLst>
            </a:pPr>
            <a:r>
              <a:rPr lang="fr-FR" sz="2000" b="1" dirty="0">
                <a:ea typeface="Times New Roman" panose="02020603050405020304" pitchFamily="18" charset="0"/>
              </a:rPr>
              <a:t>VI. l’ablatif</a:t>
            </a:r>
            <a:r>
              <a:rPr lang="fr-FR" sz="2000" dirty="0">
                <a:ea typeface="Times New Roman" panose="02020603050405020304" pitchFamily="18" charset="0"/>
              </a:rPr>
              <a:t> est le cas du complément circonstanciel. Ex. : </a:t>
            </a:r>
            <a:r>
              <a:rPr lang="fr-FR" sz="2000" i="1" dirty="0" err="1">
                <a:ea typeface="Times New Roman" panose="02020603050405020304" pitchFamily="18" charset="0"/>
              </a:rPr>
              <a:t>monachus</a:t>
            </a:r>
            <a:r>
              <a:rPr lang="fr-FR" sz="2000" i="1" dirty="0">
                <a:ea typeface="Times New Roman" panose="02020603050405020304" pitchFamily="18" charset="0"/>
              </a:rPr>
              <a:t> in </a:t>
            </a:r>
            <a:r>
              <a:rPr lang="fr-FR" sz="2000" i="1" dirty="0" err="1">
                <a:ea typeface="Times New Roman" panose="02020603050405020304" pitchFamily="18" charset="0"/>
              </a:rPr>
              <a:t>eremo</a:t>
            </a:r>
            <a:r>
              <a:rPr lang="fr-FR" sz="2000" i="1" dirty="0">
                <a:ea typeface="Times New Roman" panose="02020603050405020304" pitchFamily="18" charset="0"/>
              </a:rPr>
              <a:t> est</a:t>
            </a:r>
            <a:r>
              <a:rPr lang="fr-FR" sz="2000" dirty="0">
                <a:ea typeface="Times New Roman" panose="02020603050405020304" pitchFamily="18" charset="0"/>
              </a:rPr>
              <a:t> (le moine est dans le désert) : </a:t>
            </a:r>
            <a:r>
              <a:rPr lang="fr-FR" sz="2000" i="1" dirty="0">
                <a:ea typeface="Times New Roman" panose="02020603050405020304" pitchFamily="18" charset="0"/>
              </a:rPr>
              <a:t>in </a:t>
            </a:r>
            <a:r>
              <a:rPr lang="fr-FR" sz="2000" i="1" dirty="0" err="1">
                <a:ea typeface="Times New Roman" panose="02020603050405020304" pitchFamily="18" charset="0"/>
              </a:rPr>
              <a:t>monasterio</a:t>
            </a:r>
            <a:r>
              <a:rPr lang="fr-FR" sz="2000" dirty="0">
                <a:ea typeface="Times New Roman" panose="02020603050405020304" pitchFamily="18" charset="0"/>
              </a:rPr>
              <a:t> est un complément circonstanciel de lieu.</a:t>
            </a:r>
          </a:p>
          <a:p>
            <a:endParaRPr lang="fr-FR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D07193-AF5F-4BF1-8748-7362E2CC809F}"/>
              </a:ext>
            </a:extLst>
          </p:cNvPr>
          <p:cNvSpPr/>
          <p:nvPr/>
        </p:nvSpPr>
        <p:spPr>
          <a:xfrm>
            <a:off x="369115" y="3969945"/>
            <a:ext cx="11374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fr-FR" b="1" dirty="0">
                <a:ea typeface="Times New Roman" panose="02020603050405020304" pitchFamily="18" charset="0"/>
              </a:rPr>
              <a:t>IV. le génitif</a:t>
            </a:r>
            <a:r>
              <a:rPr lang="fr-FR" dirty="0">
                <a:ea typeface="Times New Roman" panose="02020603050405020304" pitchFamily="18" charset="0"/>
              </a:rPr>
              <a:t> est le cas du complément de nom. Ex. </a:t>
            </a:r>
            <a:r>
              <a:rPr lang="fr-FR" i="1" dirty="0">
                <a:ea typeface="Times New Roman" panose="02020603050405020304" pitchFamily="18" charset="0"/>
              </a:rPr>
              <a:t>Gloria </a:t>
            </a:r>
            <a:r>
              <a:rPr lang="fr-FR" i="1" dirty="0" err="1">
                <a:ea typeface="Times New Roman" panose="02020603050405020304" pitchFamily="18" charset="0"/>
              </a:rPr>
              <a:t>mundi</a:t>
            </a:r>
            <a:r>
              <a:rPr lang="fr-FR" i="1" dirty="0">
                <a:ea typeface="Times New Roman" panose="02020603050405020304" pitchFamily="18" charset="0"/>
              </a:rPr>
              <a:t> est</a:t>
            </a:r>
            <a:r>
              <a:rPr lang="fr-FR" dirty="0">
                <a:ea typeface="Times New Roman" panose="02020603050405020304" pitchFamily="18" charset="0"/>
              </a:rPr>
              <a:t> (il est la gloire du monde) : </a:t>
            </a:r>
            <a:r>
              <a:rPr lang="fr-FR" i="1" dirty="0" err="1">
                <a:ea typeface="Times New Roman" panose="02020603050405020304" pitchFamily="18" charset="0"/>
              </a:rPr>
              <a:t>mundi</a:t>
            </a:r>
            <a:r>
              <a:rPr lang="fr-FR" dirty="0">
                <a:ea typeface="Times New Roman" panose="02020603050405020304" pitchFamily="18" charset="0"/>
              </a:rPr>
              <a:t> étant au génitif, il est le complément du nom </a:t>
            </a:r>
            <a:r>
              <a:rPr lang="fr-FR" i="1" dirty="0">
                <a:ea typeface="Times New Roman" panose="02020603050405020304" pitchFamily="18" charset="0"/>
              </a:rPr>
              <a:t>Gloria</a:t>
            </a:r>
            <a:r>
              <a:rPr lang="fr-FR" dirty="0"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D31826F-80F6-4CDB-9C46-7AB604787A62}"/>
              </a:ext>
            </a:extLst>
          </p:cNvPr>
          <p:cNvSpPr txBox="1">
            <a:spLocks/>
          </p:cNvSpPr>
          <p:nvPr/>
        </p:nvSpPr>
        <p:spPr>
          <a:xfrm>
            <a:off x="369115" y="4737518"/>
            <a:ext cx="10494628" cy="750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457200" algn="l"/>
              </a:tabLst>
            </a:pPr>
            <a:r>
              <a:rPr lang="fr-FR" sz="2000" b="1" dirty="0">
                <a:ea typeface="Times New Roman" panose="02020603050405020304" pitchFamily="18" charset="0"/>
              </a:rPr>
              <a:t>V. le datif</a:t>
            </a:r>
            <a:r>
              <a:rPr lang="fr-FR" sz="2000" dirty="0">
                <a:ea typeface="Times New Roman" panose="02020603050405020304" pitchFamily="18" charset="0"/>
              </a:rPr>
              <a:t> est le cas du complément d’attribution. Ex. : </a:t>
            </a:r>
            <a:r>
              <a:rPr lang="fr-FR" sz="2000" i="1" dirty="0">
                <a:ea typeface="Times New Roman" panose="02020603050405020304" pitchFamily="18" charset="0"/>
              </a:rPr>
              <a:t>Gloria Petro !</a:t>
            </a:r>
            <a:r>
              <a:rPr lang="fr-FR" sz="2000" dirty="0">
                <a:ea typeface="Times New Roman" panose="02020603050405020304" pitchFamily="18" charset="0"/>
              </a:rPr>
              <a:t> (gloire à Pierre !) : </a:t>
            </a:r>
            <a:r>
              <a:rPr lang="fr-FR" sz="2000" i="1" dirty="0">
                <a:ea typeface="Times New Roman" panose="02020603050405020304" pitchFamily="18" charset="0"/>
              </a:rPr>
              <a:t>Petro</a:t>
            </a:r>
            <a:r>
              <a:rPr lang="fr-FR" sz="2000" dirty="0">
                <a:ea typeface="Times New Roman" panose="02020603050405020304" pitchFamily="18" charset="0"/>
              </a:rPr>
              <a:t> est le complément d’attribution du nom </a:t>
            </a:r>
            <a:r>
              <a:rPr lang="fr-FR" sz="2000" i="1" dirty="0">
                <a:ea typeface="Times New Roman" panose="02020603050405020304" pitchFamily="18" charset="0"/>
              </a:rPr>
              <a:t>Gloria</a:t>
            </a:r>
            <a:endParaRPr lang="fr-FR" sz="20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0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73940-AAF9-44E8-A2AF-80CD89194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5325" y="237281"/>
            <a:ext cx="7729728" cy="1370135"/>
          </a:xfrm>
        </p:spPr>
        <p:txBody>
          <a:bodyPr/>
          <a:lstStyle/>
          <a:p>
            <a:r>
              <a:rPr lang="fr-FR" dirty="0"/>
              <a:t>La PREMIERE DECLINAISON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A7ED612-4DD1-413F-BEFF-D37567DCB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10372"/>
              </p:ext>
            </p:extLst>
          </p:nvPr>
        </p:nvGraphicFramePr>
        <p:xfrm>
          <a:off x="2231138" y="2472615"/>
          <a:ext cx="7873915" cy="3595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24069">
                  <a:extLst>
                    <a:ext uri="{9D8B030D-6E8A-4147-A177-3AD203B41FA5}">
                      <a16:colId xmlns:a16="http://schemas.microsoft.com/office/drawing/2014/main" val="612256550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737211302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1126034816"/>
                    </a:ext>
                  </a:extLst>
                </a:gridCol>
              </a:tblGrid>
              <a:tr h="513611">
                <a:tc>
                  <a:txBody>
                    <a:bodyPr/>
                    <a:lstStyle/>
                    <a:p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singulier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effectLst/>
                        </a:rPr>
                        <a:t>pluriel</a:t>
                      </a:r>
                      <a:endParaRPr lang="fr-F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537357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effectLst/>
                        </a:rPr>
                        <a:t>rosæ/rose</a:t>
                      </a:r>
                      <a:endParaRPr lang="fr-F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49256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vocatif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rosæ</a:t>
                      </a:r>
                      <a:r>
                        <a:rPr lang="fr-FR" sz="2000" b="1" dirty="0">
                          <a:effectLst/>
                        </a:rPr>
                        <a:t>/rose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613811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accusatif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rosam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rosas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010869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génitif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rosæ</a:t>
                      </a:r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/rose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rosarum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260801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rosæ</a:t>
                      </a:r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/rose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rosis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642500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ablatif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rosa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rosis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66167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3CDCC75-B891-47EE-8111-104202228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67080" y="-39718"/>
            <a:ext cx="1641111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Modèle rosa, æ, f. : la charte</a:t>
            </a:r>
            <a:endParaRPr kumimoji="0" lang="fr-FR" altLang="fr-F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3F9A2A-2865-4810-9DE6-67816E1768D7}"/>
              </a:ext>
            </a:extLst>
          </p:cNvPr>
          <p:cNvSpPr txBox="1"/>
          <p:nvPr/>
        </p:nvSpPr>
        <p:spPr>
          <a:xfrm>
            <a:off x="5477522" y="1855349"/>
            <a:ext cx="1740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Rosa, </a:t>
            </a:r>
            <a:r>
              <a:rPr lang="fr-FR" sz="2400" i="1" dirty="0" err="1"/>
              <a:t>ae</a:t>
            </a:r>
            <a:r>
              <a:rPr lang="fr-FR" sz="2400" i="1" dirty="0"/>
              <a:t>,</a:t>
            </a:r>
            <a:r>
              <a:rPr lang="fr-FR" sz="2400" dirty="0"/>
              <a:t> f.</a:t>
            </a:r>
          </a:p>
        </p:txBody>
      </p:sp>
    </p:spTree>
    <p:extLst>
      <p:ext uri="{BB962C8B-B14F-4D97-AF65-F5344CB8AC3E}">
        <p14:creationId xmlns:p14="http://schemas.microsoft.com/office/powerpoint/2010/main" val="379329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73940-AAF9-44E8-A2AF-80CD89194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231" y="304727"/>
            <a:ext cx="7729728" cy="1188720"/>
          </a:xfrm>
        </p:spPr>
        <p:txBody>
          <a:bodyPr/>
          <a:lstStyle/>
          <a:p>
            <a:r>
              <a:rPr lang="fr-FR" dirty="0"/>
              <a:t>La deuxième Déclinaison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A7ED612-4DD1-413F-BEFF-D37567DCB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864024"/>
              </p:ext>
            </p:extLst>
          </p:nvPr>
        </p:nvGraphicFramePr>
        <p:xfrm>
          <a:off x="2231138" y="2472615"/>
          <a:ext cx="7873915" cy="3595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24069">
                  <a:extLst>
                    <a:ext uri="{9D8B030D-6E8A-4147-A177-3AD203B41FA5}">
                      <a16:colId xmlns:a16="http://schemas.microsoft.com/office/drawing/2014/main" val="612256550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737211302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1126034816"/>
                    </a:ext>
                  </a:extLst>
                </a:gridCol>
              </a:tblGrid>
              <a:tr h="513611">
                <a:tc>
                  <a:txBody>
                    <a:bodyPr/>
                    <a:lstStyle/>
                    <a:p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singulier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effectLst/>
                        </a:rPr>
                        <a:t>pluriel</a:t>
                      </a:r>
                      <a:endParaRPr lang="fr-F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537357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dominus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domini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49256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vocatif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domini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613811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accusatif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dominum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dominos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010869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génitif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domini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dominorum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260801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dominis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642500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ablatif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domino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dominis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66167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3CDCC75-B891-47EE-8111-104202228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67080" y="-39718"/>
            <a:ext cx="1641111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Modèle rosa, æ, f. : la charte</a:t>
            </a:r>
            <a:endParaRPr kumimoji="0" lang="fr-FR" altLang="fr-FR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DD4E40-82C7-49BE-8B99-5F1DA6424C90}"/>
              </a:ext>
            </a:extLst>
          </p:cNvPr>
          <p:cNvSpPr txBox="1"/>
          <p:nvPr/>
        </p:nvSpPr>
        <p:spPr>
          <a:xfrm>
            <a:off x="5246703" y="1752198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Dominus, i, </a:t>
            </a:r>
            <a:r>
              <a:rPr lang="fr-FR" sz="2400" dirty="0"/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3424908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FD32EC-93E7-4DA0-9D84-D7CEB74FF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DF7B4BE-D7EE-40D1-8F56-CBAA808A8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802451"/>
              </p:ext>
            </p:extLst>
          </p:nvPr>
        </p:nvGraphicFramePr>
        <p:xfrm>
          <a:off x="2231136" y="1854306"/>
          <a:ext cx="7873915" cy="3595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24069">
                  <a:extLst>
                    <a:ext uri="{9D8B030D-6E8A-4147-A177-3AD203B41FA5}">
                      <a16:colId xmlns:a16="http://schemas.microsoft.com/office/drawing/2014/main" val="612256550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737211302"/>
                    </a:ext>
                  </a:extLst>
                </a:gridCol>
                <a:gridCol w="2624923">
                  <a:extLst>
                    <a:ext uri="{9D8B030D-6E8A-4147-A177-3AD203B41FA5}">
                      <a16:colId xmlns:a16="http://schemas.microsoft.com/office/drawing/2014/main" val="1126034816"/>
                    </a:ext>
                  </a:extLst>
                </a:gridCol>
              </a:tblGrid>
              <a:tr h="513611">
                <a:tc>
                  <a:txBody>
                    <a:bodyPr/>
                    <a:lstStyle/>
                    <a:p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singulier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effectLst/>
                        </a:rPr>
                        <a:t>pluriel</a:t>
                      </a:r>
                      <a:endParaRPr lang="fr-F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537357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puer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pueri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49256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vocatif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puer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pueri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613811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accusatif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puerum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pueros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010869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génitif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pueri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puerorum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260801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puero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642500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ablatif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puero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pueris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66167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22D33E3-43B7-46E9-BFBB-96DD60E1380E}"/>
              </a:ext>
            </a:extLst>
          </p:cNvPr>
          <p:cNvSpPr txBox="1"/>
          <p:nvPr/>
        </p:nvSpPr>
        <p:spPr>
          <a:xfrm>
            <a:off x="5290246" y="1046803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Puer, i, </a:t>
            </a:r>
            <a:r>
              <a:rPr lang="fr-FR" sz="2400" dirty="0"/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445738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FD32EC-93E7-4DA0-9D84-D7CEB74FF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DF7B4BE-D7EE-40D1-8F56-CBAA808A8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037369"/>
              </p:ext>
            </p:extLst>
          </p:nvPr>
        </p:nvGraphicFramePr>
        <p:xfrm>
          <a:off x="2347417" y="1802055"/>
          <a:ext cx="7873915" cy="3595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24069">
                  <a:extLst>
                    <a:ext uri="{9D8B030D-6E8A-4147-A177-3AD203B41FA5}">
                      <a16:colId xmlns:a16="http://schemas.microsoft.com/office/drawing/2014/main" val="612256550"/>
                    </a:ext>
                  </a:extLst>
                </a:gridCol>
                <a:gridCol w="2625456">
                  <a:extLst>
                    <a:ext uri="{9D8B030D-6E8A-4147-A177-3AD203B41FA5}">
                      <a16:colId xmlns:a16="http://schemas.microsoft.com/office/drawing/2014/main" val="737211302"/>
                    </a:ext>
                  </a:extLst>
                </a:gridCol>
                <a:gridCol w="2624390">
                  <a:extLst>
                    <a:ext uri="{9D8B030D-6E8A-4147-A177-3AD203B41FA5}">
                      <a16:colId xmlns:a16="http://schemas.microsoft.com/office/drawing/2014/main" val="1126034816"/>
                    </a:ext>
                  </a:extLst>
                </a:gridCol>
              </a:tblGrid>
              <a:tr h="513611">
                <a:tc>
                  <a:txBody>
                    <a:bodyPr/>
                    <a:lstStyle/>
                    <a:p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singulier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effectLst/>
                        </a:rPr>
                        <a:t>pluriel</a:t>
                      </a:r>
                      <a:endParaRPr lang="fr-F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2537357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templum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templa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49256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vocatif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templum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templa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6138114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accusatif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templum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templa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010869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génitif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templi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templorum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260801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datif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templo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9642500"/>
                  </a:ext>
                </a:extLst>
              </a:tr>
              <a:tr h="51361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ablatif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templo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effectLst/>
                        </a:rPr>
                        <a:t>templis</a:t>
                      </a:r>
                      <a:endParaRPr lang="fr-F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66167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22D33E3-43B7-46E9-BFBB-96DD60E1380E}"/>
              </a:ext>
            </a:extLst>
          </p:cNvPr>
          <p:cNvSpPr txBox="1"/>
          <p:nvPr/>
        </p:nvSpPr>
        <p:spPr>
          <a:xfrm>
            <a:off x="5298954" y="887140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/>
              <a:t>Templum</a:t>
            </a:r>
            <a:r>
              <a:rPr lang="fr-FR" sz="2400" i="1" dirty="0"/>
              <a:t>, i, </a:t>
            </a:r>
            <a:r>
              <a:rPr lang="fr-FR" sz="2400" dirty="0"/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210783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FCA1-965E-4DFC-9AF9-84D6337D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185"/>
            <a:ext cx="7729728" cy="1188720"/>
          </a:xfrm>
        </p:spPr>
        <p:txBody>
          <a:bodyPr/>
          <a:lstStyle/>
          <a:p>
            <a:r>
              <a:rPr lang="fr-FR" dirty="0"/>
              <a:t>La première classe d’adjectifs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E7793E2-74CD-4306-886E-6C48BE642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499823"/>
              </p:ext>
            </p:extLst>
          </p:nvPr>
        </p:nvGraphicFramePr>
        <p:xfrm>
          <a:off x="1716836" y="2407298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Masculin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Féminin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Neutre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Bonus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Vocatif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Accusatif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Bonam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Génitif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Bonæ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Boni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Datif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Bonæ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Bono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Bona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4E35C90-AB8E-42EF-AC79-A88E37F6CE50}"/>
              </a:ext>
            </a:extLst>
          </p:cNvPr>
          <p:cNvSpPr txBox="1"/>
          <p:nvPr/>
        </p:nvSpPr>
        <p:spPr>
          <a:xfrm>
            <a:off x="5246703" y="1752198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Bonus, a, </a:t>
            </a:r>
            <a:r>
              <a:rPr lang="fr-FR" sz="2400" i="1" dirty="0" err="1"/>
              <a:t>um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3155457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E7793E2-74CD-4306-886E-6C48BE642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517421"/>
              </p:ext>
            </p:extLst>
          </p:nvPr>
        </p:nvGraphicFramePr>
        <p:xfrm>
          <a:off x="1742962" y="1502229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Masculin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Féminin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Neutre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Vocatif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Accusatif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Bonos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Bonas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Génitif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Bonorum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Bonarum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Bonorum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Datif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726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FCA1-965E-4DFC-9AF9-84D6337D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3277"/>
            <a:ext cx="7729728" cy="849854"/>
          </a:xfrm>
        </p:spPr>
        <p:txBody>
          <a:bodyPr>
            <a:normAutofit fontScale="90000"/>
          </a:bodyPr>
          <a:lstStyle/>
          <a:p>
            <a:r>
              <a:rPr lang="fr-FR" dirty="0"/>
              <a:t>Le verbe être : Présent, IMPARFAIT, FUTUR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E35C90-AB8E-42EF-AC79-A88E37F6CE50}"/>
              </a:ext>
            </a:extLst>
          </p:cNvPr>
          <p:cNvSpPr txBox="1"/>
          <p:nvPr/>
        </p:nvSpPr>
        <p:spPr>
          <a:xfrm>
            <a:off x="5016139" y="1069243"/>
            <a:ext cx="3011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/>
              <a:t>Sum</a:t>
            </a:r>
            <a:r>
              <a:rPr lang="fr-FR" sz="2400" i="1" dirty="0"/>
              <a:t>, es, esse, fui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944F60C-F048-47DA-9FED-F54FF8A5BC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5181" y="1546525"/>
          <a:ext cx="6244046" cy="21608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03802">
                  <a:extLst>
                    <a:ext uri="{9D8B030D-6E8A-4147-A177-3AD203B41FA5}">
                      <a16:colId xmlns:a16="http://schemas.microsoft.com/office/drawing/2014/main" val="466053984"/>
                    </a:ext>
                  </a:extLst>
                </a:gridCol>
                <a:gridCol w="2159173">
                  <a:extLst>
                    <a:ext uri="{9D8B030D-6E8A-4147-A177-3AD203B41FA5}">
                      <a16:colId xmlns:a16="http://schemas.microsoft.com/office/drawing/2014/main" val="3087490074"/>
                    </a:ext>
                  </a:extLst>
                </a:gridCol>
                <a:gridCol w="1781071">
                  <a:extLst>
                    <a:ext uri="{9D8B030D-6E8A-4147-A177-3AD203B41FA5}">
                      <a16:colId xmlns:a16="http://schemas.microsoft.com/office/drawing/2014/main" val="3110499079"/>
                    </a:ext>
                  </a:extLst>
                </a:gridCol>
              </a:tblGrid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Présent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Imparfait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Futur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8695721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sum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eram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ero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767890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es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9907736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>
                          <a:effectLst/>
                        </a:rPr>
                        <a:t>est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erat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556745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erimus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979503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estis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eritis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983607"/>
                  </a:ext>
                </a:extLst>
              </a:tr>
              <a:tr h="308692"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sunt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effectLst/>
                        </a:rPr>
                        <a:t>erant</a:t>
                      </a:r>
                      <a:endParaRPr lang="fr-F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1800" dirty="0" err="1">
                          <a:effectLst/>
                        </a:rPr>
                        <a:t>erunt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6268700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1B35CF4A-2F69-4210-AFF5-E30E39E37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92" y="15851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31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2D6DC-1905-43AD-B259-4F492D8E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227" y="2064736"/>
            <a:ext cx="7729728" cy="627671"/>
          </a:xfrm>
        </p:spPr>
        <p:txBody>
          <a:bodyPr>
            <a:normAutofit/>
          </a:bodyPr>
          <a:lstStyle/>
          <a:p>
            <a:r>
              <a:rPr lang="fr-FR" sz="2400" dirty="0"/>
              <a:t>Déclinez : le bon paysan (</a:t>
            </a:r>
            <a:r>
              <a:rPr lang="fr-FR" sz="2400" i="1" dirty="0"/>
              <a:t>bonus </a:t>
            </a:r>
            <a:r>
              <a:rPr lang="fr-FR" sz="2400" i="1" dirty="0" err="1"/>
              <a:t>agricola</a:t>
            </a:r>
            <a:r>
              <a:rPr lang="fr-FR" sz="2400" dirty="0"/>
              <a:t>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185"/>
            <a:ext cx="7729728" cy="1188720"/>
          </a:xfrm>
        </p:spPr>
        <p:txBody>
          <a:bodyPr/>
          <a:lstStyle/>
          <a:p>
            <a:r>
              <a:rPr lang="fr-FR" dirty="0"/>
              <a:t>La première classe d’adjectifs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538F273-F5F6-47A0-ACCF-1B4A4DA5C4E9}"/>
              </a:ext>
            </a:extLst>
          </p:cNvPr>
          <p:cNvSpPr txBox="1">
            <a:spLocks/>
          </p:cNvSpPr>
          <p:nvPr/>
        </p:nvSpPr>
        <p:spPr>
          <a:xfrm>
            <a:off x="1003227" y="3154238"/>
            <a:ext cx="10582132" cy="1631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Traduisez : Le prof est un âne, Le prof aime un </a:t>
            </a:r>
            <a:r>
              <a:rPr lang="fr-FR" sz="2400" dirty="0" err="1"/>
              <a:t>ane</a:t>
            </a:r>
            <a:endParaRPr lang="fr-FR" sz="2400" dirty="0"/>
          </a:p>
          <a:p>
            <a:r>
              <a:rPr lang="fr-FR" sz="2400" dirty="0"/>
              <a:t>Vocabulaire : </a:t>
            </a:r>
            <a:r>
              <a:rPr lang="fr-FR" sz="2400" i="1" dirty="0"/>
              <a:t>magister, i, </a:t>
            </a:r>
            <a:r>
              <a:rPr lang="fr-FR" sz="2400" dirty="0"/>
              <a:t>m. = prof ; </a:t>
            </a:r>
            <a:r>
              <a:rPr lang="fr-FR" sz="2400" i="1" dirty="0" err="1"/>
              <a:t>asinus</a:t>
            </a:r>
            <a:r>
              <a:rPr lang="fr-FR" sz="2400" i="1" dirty="0"/>
              <a:t>, i</a:t>
            </a:r>
            <a:r>
              <a:rPr lang="fr-FR" sz="2400" dirty="0"/>
              <a:t>, m. = âne </a:t>
            </a:r>
            <a:r>
              <a:rPr lang="fr-FR" sz="2400"/>
              <a:t>; </a:t>
            </a:r>
            <a:r>
              <a:rPr lang="fr-FR" sz="2400" i="1"/>
              <a:t>amat</a:t>
            </a:r>
            <a:r>
              <a:rPr lang="fr-FR" sz="2400" dirty="0"/>
              <a:t> = aime</a:t>
            </a:r>
          </a:p>
        </p:txBody>
      </p:sp>
    </p:spTree>
    <p:extLst>
      <p:ext uri="{BB962C8B-B14F-4D97-AF65-F5344CB8AC3E}">
        <p14:creationId xmlns:p14="http://schemas.microsoft.com/office/powerpoint/2010/main" val="1955174178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92</TotalTime>
  <Words>571</Words>
  <Application>Microsoft Office PowerPoint</Application>
  <PresentationFormat>Grand écran</PresentationFormat>
  <Paragraphs>195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Garamond</vt:lpstr>
      <vt:lpstr>Gill Sans MT</vt:lpstr>
      <vt:lpstr>Times New Roman</vt:lpstr>
      <vt:lpstr>Colis</vt:lpstr>
      <vt:lpstr>LatIN MéDIéVAL I</vt:lpstr>
      <vt:lpstr>Quelques Éléments Généraux</vt:lpstr>
      <vt:lpstr>Dictionnaires</vt:lpstr>
      <vt:lpstr>L’IA révolutionne l’accès aux langues</vt:lpstr>
      <vt:lpstr>Déclinaison</vt:lpstr>
      <vt:lpstr>La PREMIERE DECLINAISON</vt:lpstr>
      <vt:lpstr>La deuxième Déclinaison</vt:lpstr>
      <vt:lpstr>Présentation PowerPoint</vt:lpstr>
      <vt:lpstr>Présentation PowerPoint</vt:lpstr>
      <vt:lpstr>La première classe d’adjectifs</vt:lpstr>
      <vt:lpstr>Présentation PowerPoint</vt:lpstr>
      <vt:lpstr>Le verbe être : Présent, IMPARFAIT, FUTUR</vt:lpstr>
      <vt:lpstr>La première classe d’adjectifs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MéDIéVAL</dc:title>
  <dc:creator>Laurent RIPART</dc:creator>
  <cp:lastModifiedBy>Laurent Ripart</cp:lastModifiedBy>
  <cp:revision>11</cp:revision>
  <dcterms:created xsi:type="dcterms:W3CDTF">2020-09-23T19:40:17Z</dcterms:created>
  <dcterms:modified xsi:type="dcterms:W3CDTF">2026-09-06T13:52:03Z</dcterms:modified>
</cp:coreProperties>
</file>