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 bookmarkIdSeed="3">
  <p:sldMasterIdLst>
    <p:sldMasterId id="2147483648" r:id="rId1"/>
  </p:sldMasterIdLst>
  <p:sldIdLst>
    <p:sldId id="258" r:id="rId2"/>
    <p:sldId id="259" r:id="rId3"/>
    <p:sldId id="323" r:id="rId4"/>
    <p:sldId id="324" r:id="rId5"/>
    <p:sldId id="263" r:id="rId6"/>
    <p:sldId id="295" r:id="rId7"/>
    <p:sldId id="293" r:id="rId8"/>
    <p:sldId id="294" r:id="rId9"/>
    <p:sldId id="325" r:id="rId10"/>
    <p:sldId id="296" r:id="rId11"/>
    <p:sldId id="326" r:id="rId12"/>
    <p:sldId id="297" r:id="rId13"/>
    <p:sldId id="298" r:id="rId14"/>
    <p:sldId id="334" r:id="rId15"/>
    <p:sldId id="327" r:id="rId16"/>
    <p:sldId id="299" r:id="rId17"/>
    <p:sldId id="328" r:id="rId18"/>
    <p:sldId id="329" r:id="rId19"/>
    <p:sldId id="300" r:id="rId20"/>
    <p:sldId id="302" r:id="rId21"/>
    <p:sldId id="304" r:id="rId22"/>
    <p:sldId id="303" r:id="rId23"/>
    <p:sldId id="336" r:id="rId24"/>
    <p:sldId id="331" r:id="rId25"/>
    <p:sldId id="319" r:id="rId26"/>
    <p:sldId id="335" r:id="rId27"/>
    <p:sldId id="333" r:id="rId28"/>
    <p:sldId id="292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7531" autoAdjust="0"/>
  </p:normalViewPr>
  <p:slideViewPr>
    <p:cSldViewPr snapToGrid="0">
      <p:cViewPr varScale="1">
        <p:scale>
          <a:sx n="98" d="100"/>
          <a:sy n="98" d="100"/>
        </p:scale>
        <p:origin x="51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 ci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rai ou fau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F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10/10/2026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interest.com/pin/798263102696120047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857DC5-2A83-477A-9E9D-625CFB574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1166219"/>
            <a:ext cx="8915399" cy="2262781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L’empire abbasside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16795DC-D370-488B-AAE8-ECEE2A869B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439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E2E711-D00D-4C23-A3A4-2C5E4EB19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0846" y="680638"/>
            <a:ext cx="10836613" cy="1280890"/>
          </a:xfrm>
        </p:spPr>
        <p:txBody>
          <a:bodyPr>
            <a:noAutofit/>
          </a:bodyPr>
          <a:lstStyle/>
          <a:p>
            <a:r>
              <a:rPr lang="fr-FR" sz="4200" dirty="0">
                <a:solidFill>
                  <a:srgbClr val="FF0000"/>
                </a:solidFill>
              </a:rPr>
              <a:t>749-750 : révolution abbasside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36D22B-57D6-48CA-A3B2-D331164E1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0846" y="1961528"/>
            <a:ext cx="8915400" cy="751643"/>
          </a:xfrm>
        </p:spPr>
        <p:txBody>
          <a:bodyPr>
            <a:normAutofit/>
          </a:bodyPr>
          <a:lstStyle/>
          <a:p>
            <a:r>
              <a:rPr lang="fr-FR" sz="2400" dirty="0"/>
              <a:t>L’arrivée au pouvoir du clan des Hachémites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357CBDB-3121-402A-9230-F9E70D76EBF0}"/>
              </a:ext>
            </a:extLst>
          </p:cNvPr>
          <p:cNvSpPr/>
          <p:nvPr/>
        </p:nvSpPr>
        <p:spPr>
          <a:xfrm>
            <a:off x="3174459" y="2926591"/>
            <a:ext cx="78372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dirty="0"/>
              <a:t>                                                           </a:t>
            </a:r>
            <a:r>
              <a:rPr lang="fr-FR" dirty="0" err="1"/>
              <a:t>Hashim</a:t>
            </a:r>
            <a:endParaRPr lang="fr-FR" dirty="0"/>
          </a:p>
          <a:p>
            <a:r>
              <a:rPr lang="fr-FR" dirty="0"/>
              <a:t>                                                                |</a:t>
            </a:r>
          </a:p>
          <a:p>
            <a:r>
              <a:rPr lang="fr-FR" dirty="0"/>
              <a:t>                                                      </a:t>
            </a:r>
            <a:r>
              <a:rPr lang="fr-FR" dirty="0" err="1"/>
              <a:t>Abd</a:t>
            </a:r>
            <a:r>
              <a:rPr lang="fr-FR" dirty="0"/>
              <a:t> al-</a:t>
            </a:r>
            <a:r>
              <a:rPr lang="fr-FR" dirty="0" err="1"/>
              <a:t>Muttalib</a:t>
            </a:r>
            <a:endParaRPr lang="fr-FR" dirty="0"/>
          </a:p>
          <a:p>
            <a:r>
              <a:rPr lang="fr-FR" dirty="0"/>
              <a:t>                                                                |</a:t>
            </a:r>
          </a:p>
          <a:p>
            <a:r>
              <a:rPr lang="fr-FR" dirty="0"/>
              <a:t>        |                                                      |                                     |</a:t>
            </a:r>
          </a:p>
          <a:p>
            <a:r>
              <a:rPr lang="fr-FR" dirty="0"/>
              <a:t>   Abdallah                                        Abu </a:t>
            </a:r>
            <a:r>
              <a:rPr lang="fr-FR" dirty="0" err="1"/>
              <a:t>Tâlib</a:t>
            </a:r>
            <a:r>
              <a:rPr lang="fr-FR" dirty="0"/>
              <a:t>                      Al-Abbas</a:t>
            </a:r>
          </a:p>
          <a:p>
            <a:r>
              <a:rPr lang="fr-FR" dirty="0"/>
              <a:t>        |                                                      |</a:t>
            </a:r>
          </a:p>
          <a:p>
            <a:r>
              <a:rPr lang="fr-FR" dirty="0"/>
              <a:t>  Muhammad                                        Ali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5AC1A0E1-E5AA-40B1-9FFD-2B89BC574CC8}"/>
              </a:ext>
            </a:extLst>
          </p:cNvPr>
          <p:cNvCxnSpPr>
            <a:cxnSpLocks/>
          </p:cNvCxnSpPr>
          <p:nvPr/>
        </p:nvCxnSpPr>
        <p:spPr>
          <a:xfrm>
            <a:off x="3832701" y="4105074"/>
            <a:ext cx="610896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1200E7A8-F408-AA6F-1B19-618C54603E2E}"/>
              </a:ext>
            </a:extLst>
          </p:cNvPr>
          <p:cNvCxnSpPr/>
          <p:nvPr/>
        </p:nvCxnSpPr>
        <p:spPr>
          <a:xfrm>
            <a:off x="9961120" y="4649821"/>
            <a:ext cx="0" cy="1361873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84BB4AF6-0FBE-E896-2A33-32F2B904C1DE}"/>
              </a:ext>
            </a:extLst>
          </p:cNvPr>
          <p:cNvSpPr txBox="1"/>
          <p:nvPr/>
        </p:nvSpPr>
        <p:spPr>
          <a:xfrm>
            <a:off x="9358008" y="6053794"/>
            <a:ext cx="14980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/>
              <a:t>Abbassides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8220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6C2DB2-68A9-41EB-90BF-897315A2B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1716" y="460402"/>
            <a:ext cx="8911687" cy="1280890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Le temps des califes abbassides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5E4604-C9A6-4D20-803A-11D93E3A42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804153"/>
          </a:xfrm>
        </p:spPr>
        <p:txBody>
          <a:bodyPr/>
          <a:lstStyle/>
          <a:p>
            <a:r>
              <a:rPr lang="fr-FR" sz="2400" dirty="0"/>
              <a:t>Jusqu’en 1258 ?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1FC27309-1875-4A60-9CD6-F98B91AC7F02}"/>
              </a:ext>
            </a:extLst>
          </p:cNvPr>
          <p:cNvSpPr txBox="1">
            <a:spLocks/>
          </p:cNvSpPr>
          <p:nvPr/>
        </p:nvSpPr>
        <p:spPr>
          <a:xfrm>
            <a:off x="2589212" y="3116095"/>
            <a:ext cx="8915400" cy="804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Jusqu’en 1517 ?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62D96EA7-BCAA-465D-9FC4-BC5F56930DE9}"/>
              </a:ext>
            </a:extLst>
          </p:cNvPr>
          <p:cNvSpPr txBox="1">
            <a:spLocks/>
          </p:cNvSpPr>
          <p:nvPr/>
        </p:nvSpPr>
        <p:spPr>
          <a:xfrm>
            <a:off x="2589212" y="4131018"/>
            <a:ext cx="8915400" cy="804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Jusqu’en 946 ?</a:t>
            </a:r>
          </a:p>
        </p:txBody>
      </p:sp>
    </p:spTree>
    <p:extLst>
      <p:ext uri="{BB962C8B-B14F-4D97-AF65-F5344CB8AC3E}">
        <p14:creationId xmlns:p14="http://schemas.microsoft.com/office/powerpoint/2010/main" val="171735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E2E711-D00D-4C23-A3A4-2C5E4EB19D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400" dirty="0">
                <a:solidFill>
                  <a:srgbClr val="FF0000"/>
                </a:solidFill>
              </a:rPr>
              <a:t>Plan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036D22B-57D6-48CA-A3B2-D331164E1C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7782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/>
              <a:t>1. La mise en place du régime abbasside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627783F9-15CA-43DA-ACB8-9BD878C275D2}"/>
              </a:ext>
            </a:extLst>
          </p:cNvPr>
          <p:cNvSpPr txBox="1">
            <a:spLocks/>
          </p:cNvSpPr>
          <p:nvPr/>
        </p:nvSpPr>
        <p:spPr>
          <a:xfrm>
            <a:off x="2589212" y="3039862"/>
            <a:ext cx="8915400" cy="778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/>
              <a:t>2. L’âge d’or des abbassides (milieu VIIIe – milieu IXe s.)</a:t>
            </a:r>
          </a:p>
        </p:txBody>
      </p:sp>
    </p:spTree>
    <p:extLst>
      <p:ext uri="{BB962C8B-B14F-4D97-AF65-F5344CB8AC3E}">
        <p14:creationId xmlns:p14="http://schemas.microsoft.com/office/powerpoint/2010/main" val="1542069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857DC5-2A83-477A-9E9D-625CFB574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4659" y="1473741"/>
            <a:ext cx="8915399" cy="2262781"/>
          </a:xfrm>
        </p:spPr>
        <p:txBody>
          <a:bodyPr/>
          <a:lstStyle/>
          <a:p>
            <a:r>
              <a:rPr lang="fr-FR" b="1" dirty="0">
                <a:solidFill>
                  <a:srgbClr val="C00000"/>
                </a:solidFill>
              </a:rPr>
              <a:t>I. La mise en place du régime abbasside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16795DC-D370-488B-AAE8-ECEE2A869B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41110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DE30BB-6A5A-46D8-A7A3-9E724032D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9" y="176669"/>
            <a:ext cx="9907118" cy="1280890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Les contradictions du pouvoir omeyyade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2F15667D-D962-44FC-B9E2-29FDEA91F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66161" y="2341006"/>
            <a:ext cx="2710808" cy="922252"/>
          </a:xfrm>
        </p:spPr>
        <p:txBody>
          <a:bodyPr/>
          <a:lstStyle/>
          <a:p>
            <a:r>
              <a:rPr lang="fr-FR" dirty="0"/>
              <a:t>Le problème de la légitimité</a:t>
            </a:r>
          </a:p>
        </p:txBody>
      </p:sp>
      <p:pic>
        <p:nvPicPr>
          <p:cNvPr id="1028" name="Picture 4" descr="https://upload.wikimedia.org/wikipedia/commons/thumb/8/84/Conqu%C3%AAte_de_l%27Islam_%C3%A0_la_chute_des_Omeyyades.svg/1146px-Conqu%C3%AAte_de_l%27Islam_%C3%A0_la_chute_des_Omeyyades.svg.png">
            <a:extLst>
              <a:ext uri="{FF2B5EF4-FFF2-40B4-BE49-F238E27FC236}">
                <a16:creationId xmlns:a16="http://schemas.microsoft.com/office/drawing/2014/main" id="{9C4979D1-4FF8-48AC-8F47-9E81629B64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027" y="1457559"/>
            <a:ext cx="8617695" cy="4421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4">
            <a:extLst>
              <a:ext uri="{FF2B5EF4-FFF2-40B4-BE49-F238E27FC236}">
                <a16:creationId xmlns:a16="http://schemas.microsoft.com/office/drawing/2014/main" id="{F2F04FA8-0905-4257-9FE4-150B228F1A7D}"/>
              </a:ext>
            </a:extLst>
          </p:cNvPr>
          <p:cNvSpPr txBox="1">
            <a:spLocks/>
          </p:cNvSpPr>
          <p:nvPr/>
        </p:nvSpPr>
        <p:spPr>
          <a:xfrm>
            <a:off x="9066161" y="3594742"/>
            <a:ext cx="2710808" cy="9222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La question des </a:t>
            </a:r>
            <a:r>
              <a:rPr lang="fr-FR" dirty="0" err="1"/>
              <a:t>mawalis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1309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A59B58-98CE-49E8-B2DD-44AB5E65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122" y="351735"/>
            <a:ext cx="11901542" cy="1280890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L’affaiblissement du pouvoir omeyyade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64A6418-1EAB-4649-B900-CF1487F71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840" y="1453451"/>
            <a:ext cx="7754287" cy="799336"/>
          </a:xfrm>
        </p:spPr>
        <p:txBody>
          <a:bodyPr>
            <a:normAutofit lnSpcReduction="10000"/>
          </a:bodyPr>
          <a:lstStyle/>
          <a:p>
            <a:r>
              <a:rPr lang="fr-FR" sz="2400" dirty="0"/>
              <a:t>743 : mort du calife </a:t>
            </a:r>
            <a:r>
              <a:rPr lang="fr-FR" sz="2400" dirty="0" err="1"/>
              <a:t>Hisham</a:t>
            </a:r>
            <a:r>
              <a:rPr lang="fr-FR" sz="2400" dirty="0"/>
              <a:t>, après un règne de 19 ans (724-743). 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BB1680FC-D392-4C6E-A4DA-15D66C1D6782}"/>
              </a:ext>
            </a:extLst>
          </p:cNvPr>
          <p:cNvSpPr txBox="1">
            <a:spLocks/>
          </p:cNvSpPr>
          <p:nvPr/>
        </p:nvSpPr>
        <p:spPr>
          <a:xfrm>
            <a:off x="521840" y="2847008"/>
            <a:ext cx="7070355" cy="799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744 : son successeur Walid II est renversé par son cousin Yazid III, qui meurt au bout de six mois et est remplacé par Ibrahim.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F4ED3B6C-F9AE-4880-A7A7-E87AF87D4B34}"/>
              </a:ext>
            </a:extLst>
          </p:cNvPr>
          <p:cNvSpPr txBox="1">
            <a:spLocks/>
          </p:cNvSpPr>
          <p:nvPr/>
        </p:nvSpPr>
        <p:spPr>
          <a:xfrm>
            <a:off x="521840" y="4797310"/>
            <a:ext cx="7420622" cy="14720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Conflits entre tribus : le calife Ibrahim s’appuie sur les Yéménites, mais est renversé au bout de 70 jours de règne par son cousin Marwan II qui s’appuie sur les </a:t>
            </a:r>
            <a:r>
              <a:rPr lang="fr-FR" sz="2400" dirty="0" err="1"/>
              <a:t>Qaysites</a:t>
            </a:r>
            <a:r>
              <a:rPr lang="fr-FR" sz="2400" dirty="0"/>
              <a:t>.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686CC1FB-BE05-4687-8FB6-1447E9EEBC42}"/>
              </a:ext>
            </a:extLst>
          </p:cNvPr>
          <p:cNvSpPr txBox="1">
            <a:spLocks/>
          </p:cNvSpPr>
          <p:nvPr/>
        </p:nvSpPr>
        <p:spPr>
          <a:xfrm>
            <a:off x="8492671" y="2252787"/>
            <a:ext cx="3482078" cy="7993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400" dirty="0">
                <a:solidFill>
                  <a:srgbClr val="FF0000"/>
                </a:solidFill>
              </a:rPr>
              <a:t>Le régime des tribus arabes est non seulement de plus en plus minoritaire, mais il est en plus profondément divisé </a:t>
            </a:r>
          </a:p>
        </p:txBody>
      </p:sp>
    </p:spTree>
    <p:extLst>
      <p:ext uri="{BB962C8B-B14F-4D97-AF65-F5344CB8AC3E}">
        <p14:creationId xmlns:p14="http://schemas.microsoft.com/office/powerpoint/2010/main" val="96903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 build="p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845100-A4F6-4D31-82D0-355AAECC7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369" y="180558"/>
            <a:ext cx="8911687" cy="1280890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La troisième fitna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9812F2-A819-4351-AA18-F1BE2C5CE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0524" y="1020423"/>
            <a:ext cx="9490588" cy="744069"/>
          </a:xfrm>
        </p:spPr>
        <p:txBody>
          <a:bodyPr>
            <a:normAutofit/>
          </a:bodyPr>
          <a:lstStyle/>
          <a:p>
            <a:r>
              <a:rPr lang="fr-FR" sz="2000" dirty="0"/>
              <a:t>Le parti de Muhammad ibn al-</a:t>
            </a:r>
            <a:r>
              <a:rPr lang="fr-FR" sz="2000" dirty="0" err="1"/>
              <a:t>Hanafiya</a:t>
            </a:r>
            <a:r>
              <a:rPr lang="fr-FR" sz="2000" dirty="0"/>
              <a:t> (révolte en 695)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DC0A2151-F405-4BA3-B72D-D05B176BE149}"/>
              </a:ext>
            </a:extLst>
          </p:cNvPr>
          <p:cNvSpPr txBox="1">
            <a:spLocks/>
          </p:cNvSpPr>
          <p:nvPr/>
        </p:nvSpPr>
        <p:spPr>
          <a:xfrm>
            <a:off x="390524" y="1903023"/>
            <a:ext cx="5941921" cy="160667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60000">
              <a:lnSpc>
                <a:spcPct val="114000"/>
              </a:lnSpc>
            </a:pPr>
            <a:r>
              <a:rPr lang="fr-FR" sz="2000" dirty="0"/>
              <a:t>Constitution d’une </a:t>
            </a:r>
            <a:r>
              <a:rPr lang="fr-FR" sz="2000" i="1" dirty="0" err="1"/>
              <a:t>da’wa</a:t>
            </a:r>
            <a:r>
              <a:rPr lang="fr-FR" sz="2000" dirty="0"/>
              <a:t> (secte) qui défend les droits des descendants de Muhammad ibn al-</a:t>
            </a:r>
            <a:r>
              <a:rPr lang="fr-FR" sz="2000" dirty="0" err="1"/>
              <a:t>Hanafiya</a:t>
            </a:r>
            <a:r>
              <a:rPr lang="fr-FR" sz="2000" dirty="0"/>
              <a:t>, qui sont récupérés par les Abbassides</a:t>
            </a:r>
          </a:p>
          <a:p>
            <a:pPr indent="-360000">
              <a:lnSpc>
                <a:spcPct val="140000"/>
              </a:lnSpc>
            </a:pPr>
            <a:endParaRPr lang="fr-FR" sz="2000" dirty="0"/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492F4055-1550-456F-B64C-B51258E1F292}"/>
              </a:ext>
            </a:extLst>
          </p:cNvPr>
          <p:cNvSpPr txBox="1">
            <a:spLocks/>
          </p:cNvSpPr>
          <p:nvPr/>
        </p:nvSpPr>
        <p:spPr>
          <a:xfrm>
            <a:off x="390524" y="3610027"/>
            <a:ext cx="12190715" cy="963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sz="2400" dirty="0"/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93AC0ACE-AF2A-4374-95C8-37FB511EC06B}"/>
              </a:ext>
            </a:extLst>
          </p:cNvPr>
          <p:cNvSpPr txBox="1">
            <a:spLocks/>
          </p:cNvSpPr>
          <p:nvPr/>
        </p:nvSpPr>
        <p:spPr>
          <a:xfrm>
            <a:off x="390524" y="3700755"/>
            <a:ext cx="5144514" cy="963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60000">
              <a:lnSpc>
                <a:spcPct val="120000"/>
              </a:lnSpc>
            </a:pPr>
            <a:r>
              <a:rPr lang="fr-FR" sz="2000" dirty="0"/>
              <a:t>746 : soulèvement au Khorassan, avec prise de Koufa en 749 et proclamation de l’Abbasside al-</a:t>
            </a:r>
            <a:r>
              <a:rPr lang="fr-FR" sz="2000" dirty="0" err="1"/>
              <a:t>Saffah</a:t>
            </a:r>
            <a:endParaRPr lang="fr-FR" sz="2000" dirty="0"/>
          </a:p>
          <a:p>
            <a:pPr indent="-360000">
              <a:lnSpc>
                <a:spcPct val="120000"/>
              </a:lnSpc>
            </a:pPr>
            <a:endParaRPr lang="fr-FR" sz="2000" dirty="0"/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DD54B85C-1AA3-44C3-8499-49306DA84EF3}"/>
              </a:ext>
            </a:extLst>
          </p:cNvPr>
          <p:cNvSpPr txBox="1">
            <a:spLocks/>
          </p:cNvSpPr>
          <p:nvPr/>
        </p:nvSpPr>
        <p:spPr>
          <a:xfrm>
            <a:off x="390524" y="5536103"/>
            <a:ext cx="10197920" cy="9630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60000">
              <a:lnSpc>
                <a:spcPct val="120000"/>
              </a:lnSpc>
            </a:pPr>
            <a:r>
              <a:rPr lang="fr-FR" sz="2000" dirty="0"/>
              <a:t>750 : défaite de Marwan II et massacre des Omeyyades, sauf </a:t>
            </a:r>
            <a:r>
              <a:rPr lang="fr-FR" sz="2000" dirty="0" err="1"/>
              <a:t>Abd</a:t>
            </a:r>
            <a:r>
              <a:rPr lang="fr-FR" sz="2000" dirty="0"/>
              <a:t> al-</a:t>
            </a:r>
            <a:r>
              <a:rPr lang="fr-FR" sz="2000" dirty="0" err="1"/>
              <a:t>Rhamân</a:t>
            </a:r>
            <a:r>
              <a:rPr lang="fr-FR" sz="2000" dirty="0"/>
              <a:t>, qui s’enfuit en Espagne</a:t>
            </a:r>
          </a:p>
          <a:p>
            <a:pPr indent="-360000">
              <a:lnSpc>
                <a:spcPct val="120000"/>
              </a:lnSpc>
            </a:pPr>
            <a:endParaRPr lang="fr-FR" sz="2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4FF8110-A388-4635-9DF8-FEA9EF74C737}"/>
              </a:ext>
            </a:extLst>
          </p:cNvPr>
          <p:cNvSpPr/>
          <p:nvPr/>
        </p:nvSpPr>
        <p:spPr>
          <a:xfrm>
            <a:off x="6250116" y="2273671"/>
            <a:ext cx="5551360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dirty="0">
                <a:solidFill>
                  <a:srgbClr val="FF0000"/>
                </a:solidFill>
              </a:rPr>
              <a:t>                                                                   </a:t>
            </a:r>
            <a:r>
              <a:rPr lang="fr-FR" sz="1600" dirty="0">
                <a:solidFill>
                  <a:srgbClr val="FF0000"/>
                </a:solidFill>
              </a:rPr>
              <a:t>Hashim</a:t>
            </a:r>
          </a:p>
          <a:p>
            <a:r>
              <a:rPr lang="fr-FR" sz="1600" dirty="0">
                <a:solidFill>
                  <a:srgbClr val="FF0000"/>
                </a:solidFill>
              </a:rPr>
              <a:t>                                                                |</a:t>
            </a:r>
          </a:p>
          <a:p>
            <a:r>
              <a:rPr lang="fr-FR" sz="1600" dirty="0">
                <a:solidFill>
                  <a:srgbClr val="FF0000"/>
                </a:solidFill>
              </a:rPr>
              <a:t>                                                      </a:t>
            </a:r>
            <a:r>
              <a:rPr lang="fr-FR" sz="1600" dirty="0" err="1">
                <a:solidFill>
                  <a:srgbClr val="FF0000"/>
                </a:solidFill>
              </a:rPr>
              <a:t>Abd</a:t>
            </a:r>
            <a:r>
              <a:rPr lang="fr-FR" sz="1600" dirty="0">
                <a:solidFill>
                  <a:srgbClr val="FF0000"/>
                </a:solidFill>
              </a:rPr>
              <a:t> al-</a:t>
            </a:r>
            <a:r>
              <a:rPr lang="fr-FR" sz="1600" dirty="0" err="1">
                <a:solidFill>
                  <a:srgbClr val="FF0000"/>
                </a:solidFill>
              </a:rPr>
              <a:t>Muttalib</a:t>
            </a:r>
            <a:endParaRPr lang="fr-FR" sz="1600" dirty="0">
              <a:solidFill>
                <a:srgbClr val="FF0000"/>
              </a:solidFill>
            </a:endParaRPr>
          </a:p>
          <a:p>
            <a:r>
              <a:rPr lang="fr-FR" sz="1600" dirty="0">
                <a:solidFill>
                  <a:srgbClr val="FF0000"/>
                </a:solidFill>
              </a:rPr>
              <a:t>                                                                |</a:t>
            </a:r>
          </a:p>
          <a:p>
            <a:r>
              <a:rPr lang="fr-FR" sz="1600" dirty="0">
                <a:solidFill>
                  <a:srgbClr val="FF0000"/>
                </a:solidFill>
              </a:rPr>
              <a:t>        |                                                     |                          |</a:t>
            </a:r>
          </a:p>
          <a:p>
            <a:r>
              <a:rPr lang="fr-FR" sz="1600" dirty="0">
                <a:solidFill>
                  <a:srgbClr val="FF0000"/>
                </a:solidFill>
              </a:rPr>
              <a:t>Abdallah                                       Abu </a:t>
            </a:r>
            <a:r>
              <a:rPr lang="fr-FR" sz="1600" dirty="0" err="1">
                <a:solidFill>
                  <a:srgbClr val="FF0000"/>
                </a:solidFill>
              </a:rPr>
              <a:t>Tâlib</a:t>
            </a:r>
            <a:r>
              <a:rPr lang="fr-FR" sz="1600" dirty="0">
                <a:solidFill>
                  <a:srgbClr val="FF0000"/>
                </a:solidFill>
              </a:rPr>
              <a:t>       Al-Abbas</a:t>
            </a:r>
          </a:p>
          <a:p>
            <a:r>
              <a:rPr lang="fr-FR" sz="1600" dirty="0">
                <a:solidFill>
                  <a:srgbClr val="FF0000"/>
                </a:solidFill>
              </a:rPr>
              <a:t>        |                                                      |</a:t>
            </a:r>
          </a:p>
          <a:p>
            <a:r>
              <a:rPr lang="fr-FR" sz="1600" dirty="0">
                <a:solidFill>
                  <a:srgbClr val="FF0000"/>
                </a:solidFill>
              </a:rPr>
              <a:t>  Mahomet                                             |                     </a:t>
            </a:r>
          </a:p>
          <a:p>
            <a:r>
              <a:rPr lang="fr-FR" sz="1600" dirty="0">
                <a:solidFill>
                  <a:srgbClr val="FF0000"/>
                </a:solidFill>
              </a:rPr>
              <a:t>       |                                                       |</a:t>
            </a:r>
          </a:p>
          <a:p>
            <a:r>
              <a:rPr lang="fr-FR" sz="1600" dirty="0">
                <a:solidFill>
                  <a:srgbClr val="FF0000"/>
                </a:solidFill>
              </a:rPr>
              <a:t>  Fatima                                                  Ali       al-</a:t>
            </a:r>
            <a:r>
              <a:rPr lang="fr-FR" sz="1600" dirty="0" err="1">
                <a:solidFill>
                  <a:srgbClr val="FF0000"/>
                </a:solidFill>
              </a:rPr>
              <a:t>Hanafiya</a:t>
            </a:r>
            <a:endParaRPr lang="fr-FR" sz="1600" dirty="0">
              <a:solidFill>
                <a:srgbClr val="FF0000"/>
              </a:solidFill>
            </a:endParaRPr>
          </a:p>
          <a:p>
            <a:r>
              <a:rPr lang="fr-FR" sz="1600" dirty="0">
                <a:solidFill>
                  <a:srgbClr val="FF0000"/>
                </a:solidFill>
              </a:rPr>
              <a:t>                                     |                                              |</a:t>
            </a:r>
          </a:p>
          <a:p>
            <a:r>
              <a:rPr lang="fr-FR" sz="1600" dirty="0">
                <a:solidFill>
                  <a:srgbClr val="FF0000"/>
                </a:solidFill>
              </a:rPr>
              <a:t>                                Hussein                             Muhammad</a:t>
            </a:r>
          </a:p>
          <a:p>
            <a:endParaRPr lang="fr-FR" sz="1400" dirty="0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790CBD5-7C81-4EA6-8084-AB0896962424}"/>
              </a:ext>
            </a:extLst>
          </p:cNvPr>
          <p:cNvCxnSpPr>
            <a:cxnSpLocks/>
          </p:cNvCxnSpPr>
          <p:nvPr/>
        </p:nvCxnSpPr>
        <p:spPr>
          <a:xfrm>
            <a:off x="6858000" y="3352901"/>
            <a:ext cx="464009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92E56066-96C1-4ACB-9CE7-E465955C6EBC}"/>
              </a:ext>
            </a:extLst>
          </p:cNvPr>
          <p:cNvCxnSpPr>
            <a:cxnSpLocks/>
          </p:cNvCxnSpPr>
          <p:nvPr/>
        </p:nvCxnSpPr>
        <p:spPr>
          <a:xfrm>
            <a:off x="7226435" y="4678713"/>
            <a:ext cx="2549864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3D873F01-D7B3-400C-8B83-3F0B3E970B93}"/>
              </a:ext>
            </a:extLst>
          </p:cNvPr>
          <p:cNvCxnSpPr>
            <a:cxnSpLocks/>
          </p:cNvCxnSpPr>
          <p:nvPr/>
        </p:nvCxnSpPr>
        <p:spPr>
          <a:xfrm>
            <a:off x="10226394" y="4663793"/>
            <a:ext cx="25717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>
            <a:extLst>
              <a:ext uri="{FF2B5EF4-FFF2-40B4-BE49-F238E27FC236}">
                <a16:creationId xmlns:a16="http://schemas.microsoft.com/office/drawing/2014/main" id="{1DB47E7C-6B61-4CD1-AA4A-A517938CDF8E}"/>
              </a:ext>
            </a:extLst>
          </p:cNvPr>
          <p:cNvSpPr/>
          <p:nvPr/>
        </p:nvSpPr>
        <p:spPr>
          <a:xfrm>
            <a:off x="10354981" y="4981941"/>
            <a:ext cx="1588690" cy="32674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9284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11" grpId="0"/>
      <p:bldP spid="12" grpId="0"/>
      <p:bldP spid="13" grpId="0"/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97944-99F9-45A0-9E57-499757D43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65" y="214732"/>
            <a:ext cx="8911687" cy="1280890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La proclamation du nouveau régime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D9B0D53-0967-4E37-AA0A-F8CEE9D2F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3920" y="1968271"/>
            <a:ext cx="4082389" cy="579943"/>
          </a:xfrm>
        </p:spPr>
        <p:txBody>
          <a:bodyPr>
            <a:noAutofit/>
          </a:bodyPr>
          <a:lstStyle/>
          <a:p>
            <a:r>
              <a:rPr lang="fr-FR" dirty="0"/>
              <a:t>Une nouvelle légitimité : la famille du prophète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52C2B9EB-70F2-4B72-9E93-5A5CE227201F}"/>
              </a:ext>
            </a:extLst>
          </p:cNvPr>
          <p:cNvSpPr txBox="1">
            <a:spLocks/>
          </p:cNvSpPr>
          <p:nvPr/>
        </p:nvSpPr>
        <p:spPr>
          <a:xfrm>
            <a:off x="553920" y="3424893"/>
            <a:ext cx="3735978" cy="8306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La fin de la domination arabe et l’égalité de tous les musulmans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645CB1FB-55F1-429A-AB2E-B1088EEA8F49}"/>
              </a:ext>
            </a:extLst>
          </p:cNvPr>
          <p:cNvSpPr txBox="1">
            <a:spLocks/>
          </p:cNvSpPr>
          <p:nvPr/>
        </p:nvSpPr>
        <p:spPr>
          <a:xfrm>
            <a:off x="6999217" y="6053315"/>
            <a:ext cx="3329838" cy="5799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dirty="0"/>
              <a:t>al-</a:t>
            </a:r>
            <a:r>
              <a:rPr lang="fr-FR" dirty="0" err="1"/>
              <a:t>Saffah</a:t>
            </a:r>
            <a:r>
              <a:rPr lang="fr-FR" dirty="0"/>
              <a:t> (749-754)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DD7B812-4DE7-B2CE-104F-82EED9DCF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6308" y="2619024"/>
            <a:ext cx="3508902" cy="3508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927863A4-25EA-F419-274B-902C5D04F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3452" y="2619024"/>
            <a:ext cx="3560661" cy="3560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AE1D712C-9396-5AFB-C657-59000A05A9BD}"/>
              </a:ext>
            </a:extLst>
          </p:cNvPr>
          <p:cNvSpPr txBox="1"/>
          <p:nvPr/>
        </p:nvSpPr>
        <p:spPr>
          <a:xfrm>
            <a:off x="4727643" y="1172456"/>
            <a:ext cx="36007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Lâ </a:t>
            </a:r>
            <a:r>
              <a:rPr lang="fr-FR" dirty="0" err="1"/>
              <a:t>ilâha</a:t>
            </a:r>
            <a:r>
              <a:rPr lang="fr-FR" dirty="0"/>
              <a:t> </a:t>
            </a:r>
            <a:r>
              <a:rPr lang="fr-FR" dirty="0" err="1"/>
              <a:t>illa-llâhu</a:t>
            </a:r>
            <a:r>
              <a:rPr lang="fr-FR" dirty="0"/>
              <a:t> </a:t>
            </a:r>
            <a:r>
              <a:rPr lang="fr-FR" dirty="0" err="1"/>
              <a:t>wahdahu</a:t>
            </a:r>
            <a:r>
              <a:rPr lang="fr-FR" dirty="0"/>
              <a:t> lâ </a:t>
            </a:r>
            <a:r>
              <a:rPr lang="fr-FR" dirty="0" err="1"/>
              <a:t>sharîka</a:t>
            </a:r>
            <a:r>
              <a:rPr lang="fr-FR" dirty="0"/>
              <a:t> </a:t>
            </a:r>
            <a:r>
              <a:rPr lang="fr-FR" dirty="0" err="1"/>
              <a:t>lahu</a:t>
            </a:r>
            <a:endParaRPr lang="fr-FR" dirty="0">
              <a:hlinkClick r:id="rId4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70272C7-A52C-698D-1B02-236AB81B971E}"/>
              </a:ext>
            </a:extLst>
          </p:cNvPr>
          <p:cNvSpPr txBox="1"/>
          <p:nvPr/>
        </p:nvSpPr>
        <p:spPr>
          <a:xfrm>
            <a:off x="8722132" y="1220731"/>
            <a:ext cx="321384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Muhammad </a:t>
            </a:r>
            <a:r>
              <a:rPr lang="fr-FR" dirty="0" err="1"/>
              <a:t>rasul</a:t>
            </a:r>
            <a:r>
              <a:rPr lang="fr-FR" dirty="0"/>
              <a:t> Allah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1ED7805C-0615-9C00-848E-5A67A3FAC7BB}"/>
              </a:ext>
            </a:extLst>
          </p:cNvPr>
          <p:cNvSpPr txBox="1"/>
          <p:nvPr/>
        </p:nvSpPr>
        <p:spPr>
          <a:xfrm>
            <a:off x="4727643" y="1926526"/>
            <a:ext cx="38910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« Il n’y a pas d’autre divinité que Allah, unique, sans associé. »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5378EAE-325A-08BB-06E8-CA4FA86E7CCA}"/>
              </a:ext>
            </a:extLst>
          </p:cNvPr>
          <p:cNvSpPr txBox="1"/>
          <p:nvPr/>
        </p:nvSpPr>
        <p:spPr>
          <a:xfrm>
            <a:off x="8722132" y="1895439"/>
            <a:ext cx="32138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Muhammad est le prophète d’Allah </a:t>
            </a:r>
          </a:p>
        </p:txBody>
      </p:sp>
    </p:spTree>
    <p:extLst>
      <p:ext uri="{BB962C8B-B14F-4D97-AF65-F5344CB8AC3E}">
        <p14:creationId xmlns:p14="http://schemas.microsoft.com/office/powerpoint/2010/main" val="1442145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B5BD19-4D04-4721-98BC-9EA23ACCD7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028" y="156552"/>
            <a:ext cx="9736102" cy="1280890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La mise en place de la nouvelle dynastie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CBE89B8-A7D8-D2D3-3593-F9A104731BA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9920" t="8724" r="14947" b="6454"/>
          <a:stretch>
            <a:fillRect/>
          </a:stretch>
        </p:blipFill>
        <p:spPr>
          <a:xfrm>
            <a:off x="392954" y="855124"/>
            <a:ext cx="6159171" cy="5846324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2D84C65E-71E8-6E72-B623-5D1BDC24D7EE}"/>
              </a:ext>
            </a:extLst>
          </p:cNvPr>
          <p:cNvSpPr txBox="1"/>
          <p:nvPr/>
        </p:nvSpPr>
        <p:spPr>
          <a:xfrm>
            <a:off x="8706255" y="1252776"/>
            <a:ext cx="25972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</a:t>
            </a:r>
            <a:r>
              <a:rPr lang="fr-FR" dirty="0" err="1"/>
              <a:t>laqab</a:t>
            </a:r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1AA2F96-2464-477C-C770-5608D9766F7E}"/>
              </a:ext>
            </a:extLst>
          </p:cNvPr>
          <p:cNvSpPr txBox="1"/>
          <p:nvPr/>
        </p:nvSpPr>
        <p:spPr>
          <a:xfrm>
            <a:off x="7140102" y="1821508"/>
            <a:ext cx="4474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al-</a:t>
            </a:r>
            <a:r>
              <a:rPr lang="fr-FR" dirty="0" err="1"/>
              <a:t>Saffah</a:t>
            </a:r>
            <a:r>
              <a:rPr lang="fr-FR" dirty="0"/>
              <a:t> : le Généreux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6BCBBF2-0FB3-B92E-DD88-D22C87F1842C}"/>
              </a:ext>
            </a:extLst>
          </p:cNvPr>
          <p:cNvSpPr txBox="1"/>
          <p:nvPr/>
        </p:nvSpPr>
        <p:spPr>
          <a:xfrm>
            <a:off x="7140102" y="2390240"/>
            <a:ext cx="4474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al-Mansur : le Victorieux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D23EBA4-786B-A396-2582-D4D7A50F8804}"/>
              </a:ext>
            </a:extLst>
          </p:cNvPr>
          <p:cNvSpPr txBox="1"/>
          <p:nvPr/>
        </p:nvSpPr>
        <p:spPr>
          <a:xfrm>
            <a:off x="7140102" y="2903950"/>
            <a:ext cx="4474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al-Mahdi : le Bien-Guidé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4112930-8FF5-9267-DDC5-6C4960DF3C22}"/>
              </a:ext>
            </a:extLst>
          </p:cNvPr>
          <p:cNvSpPr txBox="1"/>
          <p:nvPr/>
        </p:nvSpPr>
        <p:spPr>
          <a:xfrm>
            <a:off x="7227651" y="3515447"/>
            <a:ext cx="4474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al-Hadi : le Guide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A663D04-E823-5799-FA66-9A17CC9D9963}"/>
              </a:ext>
            </a:extLst>
          </p:cNvPr>
          <p:cNvSpPr txBox="1"/>
          <p:nvPr/>
        </p:nvSpPr>
        <p:spPr>
          <a:xfrm>
            <a:off x="7227651" y="4084179"/>
            <a:ext cx="4474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al-Rashid : le Bien-Dirigé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463EFE2-828B-9D12-05D8-427D528C1DF3}"/>
              </a:ext>
            </a:extLst>
          </p:cNvPr>
          <p:cNvSpPr txBox="1"/>
          <p:nvPr/>
        </p:nvSpPr>
        <p:spPr>
          <a:xfrm>
            <a:off x="7227651" y="4652911"/>
            <a:ext cx="4474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al-Amin : le Fidèle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1F1DED7-3981-6B6A-9A29-B198AFBE47F6}"/>
              </a:ext>
            </a:extLst>
          </p:cNvPr>
          <p:cNvSpPr txBox="1"/>
          <p:nvPr/>
        </p:nvSpPr>
        <p:spPr>
          <a:xfrm>
            <a:off x="7227651" y="5209386"/>
            <a:ext cx="4474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al-</a:t>
            </a:r>
            <a:r>
              <a:rPr lang="fr-FR" dirty="0" err="1"/>
              <a:t>Ma’mun</a:t>
            </a:r>
            <a:r>
              <a:rPr lang="fr-FR" dirty="0"/>
              <a:t> : le Digne de confiance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1D48408-AD0E-5C31-C44B-EE69F53BFCF7}"/>
              </a:ext>
            </a:extLst>
          </p:cNvPr>
          <p:cNvSpPr txBox="1"/>
          <p:nvPr/>
        </p:nvSpPr>
        <p:spPr>
          <a:xfrm>
            <a:off x="7227651" y="5765861"/>
            <a:ext cx="44747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al-</a:t>
            </a:r>
            <a:r>
              <a:rPr lang="fr-FR" dirty="0" err="1"/>
              <a:t>Mu’tasim</a:t>
            </a:r>
            <a:r>
              <a:rPr lang="fr-FR" dirty="0"/>
              <a:t> : le Confié à Dieu</a:t>
            </a:r>
          </a:p>
        </p:txBody>
      </p:sp>
    </p:spTree>
    <p:extLst>
      <p:ext uri="{BB962C8B-B14F-4D97-AF65-F5344CB8AC3E}">
        <p14:creationId xmlns:p14="http://schemas.microsoft.com/office/powerpoint/2010/main" val="34949618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Résultat de recherche d'images pour &quot;dynastie abbasside&quot;">
            <a:extLst>
              <a:ext uri="{FF2B5EF4-FFF2-40B4-BE49-F238E27FC236}">
                <a16:creationId xmlns:a16="http://schemas.microsoft.com/office/drawing/2014/main" id="{89951875-B49D-41B3-AE6A-C2D808A82D0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317" y="395234"/>
            <a:ext cx="5459558" cy="5962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DEA5E9EC-F711-4ED7-B304-3EF953F967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24" y="300256"/>
            <a:ext cx="5459558" cy="128089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Le problème des Alides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DA9DA916-607F-43F8-95EB-E511F330A99F}"/>
              </a:ext>
            </a:extLst>
          </p:cNvPr>
          <p:cNvSpPr txBox="1">
            <a:spLocks/>
          </p:cNvSpPr>
          <p:nvPr/>
        </p:nvSpPr>
        <p:spPr>
          <a:xfrm>
            <a:off x="666340" y="1581146"/>
            <a:ext cx="4573438" cy="7440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Les abbassides tentent d’expliquer que l’oncle paternel passe avant le fils par la fille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C1FCFDE9-6E66-4D2C-A649-8CC4E7E2093B}"/>
              </a:ext>
            </a:extLst>
          </p:cNvPr>
          <p:cNvSpPr txBox="1">
            <a:spLocks/>
          </p:cNvSpPr>
          <p:nvPr/>
        </p:nvSpPr>
        <p:spPr>
          <a:xfrm>
            <a:off x="666340" y="2924714"/>
            <a:ext cx="4573438" cy="7440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Al-</a:t>
            </a:r>
            <a:r>
              <a:rPr lang="fr-FR" sz="2000" dirty="0" err="1"/>
              <a:t>Ma’mûn</a:t>
            </a:r>
            <a:r>
              <a:rPr lang="fr-FR" sz="2000" dirty="0"/>
              <a:t> (813-833) nomme en 816 l’Alide Ali al-</a:t>
            </a:r>
            <a:r>
              <a:rPr lang="fr-FR" sz="2000" dirty="0" err="1"/>
              <a:t>Ridâ</a:t>
            </a:r>
            <a:r>
              <a:rPr lang="fr-FR" sz="2000" dirty="0"/>
              <a:t> comme son successeur</a:t>
            </a:r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66A2F93B-4E96-4C05-BAF9-70C22CC4A04D}"/>
              </a:ext>
            </a:extLst>
          </p:cNvPr>
          <p:cNvSpPr txBox="1">
            <a:spLocks/>
          </p:cNvSpPr>
          <p:nvPr/>
        </p:nvSpPr>
        <p:spPr>
          <a:xfrm>
            <a:off x="787484" y="4390100"/>
            <a:ext cx="4573438" cy="7440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817 : révolte de Bagdad</a:t>
            </a: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CC316B20-C818-4EB2-BCC8-869E83500F62}"/>
              </a:ext>
            </a:extLst>
          </p:cNvPr>
          <p:cNvSpPr txBox="1">
            <a:spLocks/>
          </p:cNvSpPr>
          <p:nvPr/>
        </p:nvSpPr>
        <p:spPr>
          <a:xfrm>
            <a:off x="787484" y="5276854"/>
            <a:ext cx="4573438" cy="7440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818 : mort d’Ali Al </a:t>
            </a:r>
            <a:r>
              <a:rPr lang="fr-FR" sz="2000" dirty="0" err="1"/>
              <a:t>Ridâ</a:t>
            </a:r>
            <a:r>
              <a:rPr lang="fr-FR" sz="2000" dirty="0"/>
              <a:t>, al-</a:t>
            </a:r>
            <a:r>
              <a:rPr lang="fr-FR" sz="2000" dirty="0" err="1"/>
              <a:t>Ma’mûn</a:t>
            </a:r>
            <a:r>
              <a:rPr lang="fr-FR" sz="2000" dirty="0"/>
              <a:t> désigne son frère al-</a:t>
            </a:r>
            <a:r>
              <a:rPr lang="fr-FR" sz="2000" dirty="0" err="1"/>
              <a:t>Mu’tasim</a:t>
            </a:r>
            <a:r>
              <a:rPr lang="fr-FR" sz="2000" dirty="0"/>
              <a:t> pour lui succéder</a:t>
            </a:r>
          </a:p>
        </p:txBody>
      </p:sp>
    </p:spTree>
    <p:extLst>
      <p:ext uri="{BB962C8B-B14F-4D97-AF65-F5344CB8AC3E}">
        <p14:creationId xmlns:p14="http://schemas.microsoft.com/office/powerpoint/2010/main" val="4134220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build="p"/>
      <p:bldP spid="10" grpId="0" build="p"/>
      <p:bldP spid="1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242FD3-F1B0-4188-A2A2-D78FE1EFD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283" y="238922"/>
            <a:ext cx="8911687" cy="1280890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La fondation de Bagdad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594EB86-5AEC-4B79-B775-027C94F307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1526" y="1332983"/>
            <a:ext cx="3084425" cy="765243"/>
          </a:xfrm>
        </p:spPr>
        <p:txBody>
          <a:bodyPr>
            <a:normAutofit/>
          </a:bodyPr>
          <a:lstStyle/>
          <a:p>
            <a:r>
              <a:rPr lang="fr-FR" sz="2000" dirty="0"/>
              <a:t>Al-</a:t>
            </a:r>
            <a:r>
              <a:rPr lang="fr-FR" sz="2000" dirty="0" err="1"/>
              <a:t>Saffah</a:t>
            </a:r>
            <a:r>
              <a:rPr lang="fr-FR" sz="2000" dirty="0"/>
              <a:t> (749-754) s’établit à </a:t>
            </a:r>
            <a:r>
              <a:rPr lang="fr-FR" sz="2000" dirty="0" err="1"/>
              <a:t>Hira</a:t>
            </a:r>
            <a:endParaRPr lang="fr-FR" sz="2000" dirty="0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7EC7E90F-0DFB-4078-B50A-60FBF51FCFAA}"/>
              </a:ext>
            </a:extLst>
          </p:cNvPr>
          <p:cNvSpPr txBox="1">
            <a:spLocks/>
          </p:cNvSpPr>
          <p:nvPr/>
        </p:nvSpPr>
        <p:spPr>
          <a:xfrm>
            <a:off x="332621" y="4509687"/>
            <a:ext cx="3680628" cy="7652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758 : Al-Mansûr fonde sur le site de Bagdad </a:t>
            </a:r>
            <a:r>
              <a:rPr lang="fr-FR" sz="2000" i="1" dirty="0" err="1"/>
              <a:t>Madinat</a:t>
            </a:r>
            <a:r>
              <a:rPr lang="fr-FR" sz="2000" i="1" dirty="0"/>
              <a:t> al-</a:t>
            </a:r>
            <a:r>
              <a:rPr lang="fr-FR" sz="2000" i="1" dirty="0" err="1"/>
              <a:t>Salâm</a:t>
            </a:r>
            <a:r>
              <a:rPr lang="fr-FR" sz="2000" i="1" dirty="0"/>
              <a:t> </a:t>
            </a:r>
            <a:r>
              <a:rPr lang="fr-FR" sz="2000" dirty="0"/>
              <a:t>(= la ville du salut)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EB2D3B48-8964-4271-A5E7-CC6122F47140}"/>
              </a:ext>
            </a:extLst>
          </p:cNvPr>
          <p:cNvSpPr txBox="1">
            <a:spLocks/>
          </p:cNvSpPr>
          <p:nvPr/>
        </p:nvSpPr>
        <p:spPr>
          <a:xfrm>
            <a:off x="332621" y="2587614"/>
            <a:ext cx="3203330" cy="7652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Al-Mansûr (754-775) s’établit tout d’abord autour de </a:t>
            </a:r>
            <a:r>
              <a:rPr lang="fr-FR" sz="2000" dirty="0" err="1"/>
              <a:t>Koufa</a:t>
            </a:r>
            <a:r>
              <a:rPr lang="fr-FR" sz="2000" dirty="0"/>
              <a:t>, mais danger chiite</a:t>
            </a:r>
          </a:p>
        </p:txBody>
      </p:sp>
      <p:pic>
        <p:nvPicPr>
          <p:cNvPr id="5122" name="Picture 2" descr="Résultat de recherche d'images pour &quot;l'empire abbasside&quot;">
            <a:extLst>
              <a:ext uri="{FF2B5EF4-FFF2-40B4-BE49-F238E27FC236}">
                <a16:creationId xmlns:a16="http://schemas.microsoft.com/office/drawing/2014/main" id="{E9288207-104F-4E9F-BC90-B6B6109416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8860" y="1848790"/>
            <a:ext cx="6862334" cy="412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055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C5E3C1-3CAD-43B3-84EC-982A59ECF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5323" y="285440"/>
            <a:ext cx="8911687" cy="1280890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Bagdad, ville califale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46F2913-0A0C-4C38-B858-D26A61D7E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 descr="Résultat de recherche d'images pour &quot;Bagdad&quot;">
            <a:extLst>
              <a:ext uri="{FF2B5EF4-FFF2-40B4-BE49-F238E27FC236}">
                <a16:creationId xmlns:a16="http://schemas.microsoft.com/office/drawing/2014/main" id="{DD018ED9-9127-4F9D-8585-DE8609D329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18095"/>
            <a:ext cx="10532339" cy="5619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Résultat de recherche d'images pour &quot;Bagdad moyen age&quot;">
            <a:extLst>
              <a:ext uri="{FF2B5EF4-FFF2-40B4-BE49-F238E27FC236}">
                <a16:creationId xmlns:a16="http://schemas.microsoft.com/office/drawing/2014/main" id="{00798D7A-51F3-491E-898E-CE820AD1BF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" t="-2030" r="-113" b="8942"/>
          <a:stretch>
            <a:fillRect/>
          </a:stretch>
        </p:blipFill>
        <p:spPr bwMode="auto">
          <a:xfrm>
            <a:off x="2834226" y="925885"/>
            <a:ext cx="9270225" cy="5911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394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FC8637-F45B-CC69-59CE-4E63CC1D8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7603C83B-5329-7E1C-3923-40A588A32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86" y="1504577"/>
            <a:ext cx="12018627" cy="5188053"/>
          </a:xfrm>
          <a:prstGeom prst="rect">
            <a:avLst/>
          </a:prstGeom>
        </p:spPr>
      </p:pic>
      <p:sp>
        <p:nvSpPr>
          <p:cNvPr id="9" name="Titre 1">
            <a:extLst>
              <a:ext uri="{FF2B5EF4-FFF2-40B4-BE49-F238E27FC236}">
                <a16:creationId xmlns:a16="http://schemas.microsoft.com/office/drawing/2014/main" id="{739F28C5-9E15-7E29-0114-B8B26BAD5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6336" y="586998"/>
            <a:ext cx="8911687" cy="1280890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Un empire oriental</a:t>
            </a:r>
          </a:p>
        </p:txBody>
      </p:sp>
    </p:spTree>
    <p:extLst>
      <p:ext uri="{BB962C8B-B14F-4D97-AF65-F5344CB8AC3E}">
        <p14:creationId xmlns:p14="http://schemas.microsoft.com/office/powerpoint/2010/main" val="31147676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857DC5-2A83-477A-9E9D-625CFB5747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2" y="1755842"/>
            <a:ext cx="8915399" cy="2262781"/>
          </a:xfrm>
        </p:spPr>
        <p:txBody>
          <a:bodyPr>
            <a:normAutofit/>
          </a:bodyPr>
          <a:lstStyle/>
          <a:p>
            <a:r>
              <a:rPr lang="fr-FR" b="1" dirty="0">
                <a:solidFill>
                  <a:srgbClr val="C00000"/>
                </a:solidFill>
              </a:rPr>
              <a:t>II. L’âge d’or d’un empire musulman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16795DC-D370-488B-AAE8-ECEE2A869B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09640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8D8F2C-3C59-4C56-95C4-EA658697C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057" y="214284"/>
            <a:ext cx="8911687" cy="1280890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Le califat : un pouvoir qui vient de Dieu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7183CA1-ABCA-4487-8BED-304EAEFED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2738" y="1569323"/>
            <a:ext cx="3037011" cy="736060"/>
          </a:xfrm>
        </p:spPr>
        <p:txBody>
          <a:bodyPr>
            <a:noAutofit/>
          </a:bodyPr>
          <a:lstStyle/>
          <a:p>
            <a:r>
              <a:rPr lang="fr-FR" sz="2000" dirty="0"/>
              <a:t>Titre d’al-Mansûr : « le pouvoir (</a:t>
            </a:r>
            <a:r>
              <a:rPr lang="fr-FR" sz="2000" i="1" dirty="0"/>
              <a:t>sultân</a:t>
            </a:r>
            <a:r>
              <a:rPr lang="fr-FR" sz="2000" dirty="0"/>
              <a:t>) de Dieu sur terre ».</a:t>
            </a:r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43D31B61-1D94-4C4B-AA98-582F23E33DF3}"/>
              </a:ext>
            </a:extLst>
          </p:cNvPr>
          <p:cNvSpPr txBox="1">
            <a:spLocks/>
          </p:cNvSpPr>
          <p:nvPr/>
        </p:nvSpPr>
        <p:spPr>
          <a:xfrm>
            <a:off x="332738" y="3060970"/>
            <a:ext cx="3037011" cy="7360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Symbolique du pouvoir : manteau, épée et baguette de Mahomet</a:t>
            </a:r>
          </a:p>
        </p:txBody>
      </p:sp>
      <p:pic>
        <p:nvPicPr>
          <p:cNvPr id="6" name="Picture 2" descr="Résultat de recherche d'images pour &quot;calife mahomet&quot;">
            <a:extLst>
              <a:ext uri="{FF2B5EF4-FFF2-40B4-BE49-F238E27FC236}">
                <a16:creationId xmlns:a16="http://schemas.microsoft.com/office/drawing/2014/main" id="{262DFAAC-5B37-4519-A827-6BB996DB5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962" y="1603348"/>
            <a:ext cx="3856558" cy="4648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contenu 4">
            <a:extLst>
              <a:ext uri="{FF2B5EF4-FFF2-40B4-BE49-F238E27FC236}">
                <a16:creationId xmlns:a16="http://schemas.microsoft.com/office/drawing/2014/main" id="{F2591FA9-F811-5304-8E9F-B6A91B3CA8B9}"/>
              </a:ext>
            </a:extLst>
          </p:cNvPr>
          <p:cNvSpPr txBox="1">
            <a:spLocks/>
          </p:cNvSpPr>
          <p:nvPr/>
        </p:nvSpPr>
        <p:spPr>
          <a:xfrm>
            <a:off x="332738" y="4768938"/>
            <a:ext cx="2649676" cy="7360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Dans leurs étendards, remplacent le blanc par le noir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4380B6-B3D6-743F-7EFE-2AAFAF74D4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5089" y="1603348"/>
            <a:ext cx="4731185" cy="4698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39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9" grpId="0"/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8D8F2C-3C59-4C56-95C4-EA658697C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79" y="269266"/>
            <a:ext cx="11132805" cy="1280890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La récupération de la symbolique sassanide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7183CA1-ABCA-4487-8BED-304EAEFED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554" y="1691175"/>
            <a:ext cx="4695843" cy="736060"/>
          </a:xfrm>
        </p:spPr>
        <p:txBody>
          <a:bodyPr>
            <a:noAutofit/>
          </a:bodyPr>
          <a:lstStyle/>
          <a:p>
            <a:r>
              <a:rPr lang="fr-FR" sz="2000" dirty="0"/>
              <a:t>La sacralisation du souverain</a:t>
            </a:r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43D31B61-1D94-4C4B-AA98-582F23E33DF3}"/>
              </a:ext>
            </a:extLst>
          </p:cNvPr>
          <p:cNvSpPr txBox="1">
            <a:spLocks/>
          </p:cNvSpPr>
          <p:nvPr/>
        </p:nvSpPr>
        <p:spPr>
          <a:xfrm>
            <a:off x="512554" y="2877286"/>
            <a:ext cx="5040454" cy="7360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Le luxe de la vie de cour</a:t>
            </a:r>
          </a:p>
        </p:txBody>
      </p:sp>
      <p:sp>
        <p:nvSpPr>
          <p:cNvPr id="11" name="Espace réservé du contenu 4">
            <a:extLst>
              <a:ext uri="{FF2B5EF4-FFF2-40B4-BE49-F238E27FC236}">
                <a16:creationId xmlns:a16="http://schemas.microsoft.com/office/drawing/2014/main" id="{A97F6E48-18F3-4690-9CFC-228702236694}"/>
              </a:ext>
            </a:extLst>
          </p:cNvPr>
          <p:cNvSpPr txBox="1">
            <a:spLocks/>
          </p:cNvSpPr>
          <p:nvPr/>
        </p:nvSpPr>
        <p:spPr>
          <a:xfrm>
            <a:off x="439089" y="3980714"/>
            <a:ext cx="5040454" cy="736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Chambellans, esclaves eunuques et affranchis</a:t>
            </a:r>
          </a:p>
        </p:txBody>
      </p:sp>
      <p:pic>
        <p:nvPicPr>
          <p:cNvPr id="11266" name="Picture 2" descr="Résultat de recherche d'images pour &quot;calife haroun al rachid&quot;">
            <a:extLst>
              <a:ext uri="{FF2B5EF4-FFF2-40B4-BE49-F238E27FC236}">
                <a16:creationId xmlns:a16="http://schemas.microsoft.com/office/drawing/2014/main" id="{A639E563-C885-4822-B979-FABAEE98D3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650" y="1220160"/>
            <a:ext cx="5715971" cy="5521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750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9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08D8F2C-3C59-4C56-95C4-EA658697C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113" y="307619"/>
            <a:ext cx="8911687" cy="1280890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Les pouvoirs du calife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07183CA1-ABCA-4487-8BED-304EAEFED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410" y="1831438"/>
            <a:ext cx="4695843" cy="736060"/>
          </a:xfrm>
        </p:spPr>
        <p:txBody>
          <a:bodyPr>
            <a:noAutofit/>
          </a:bodyPr>
          <a:lstStyle/>
          <a:p>
            <a:r>
              <a:rPr lang="fr-FR" dirty="0"/>
              <a:t>Le calife comme imam, qui dirige la </a:t>
            </a:r>
            <a:r>
              <a:rPr lang="fr-FR" i="1" dirty="0"/>
              <a:t>Salât al-</a:t>
            </a:r>
            <a:r>
              <a:rPr lang="fr-FR" i="1" dirty="0" err="1"/>
              <a:t>Joumou’a</a:t>
            </a:r>
            <a:r>
              <a:rPr lang="fr-FR" i="1" dirty="0"/>
              <a:t> </a:t>
            </a:r>
            <a:r>
              <a:rPr lang="fr-FR" dirty="0"/>
              <a:t>(grande prière du vendredi)</a:t>
            </a:r>
          </a:p>
        </p:txBody>
      </p:sp>
      <p:sp>
        <p:nvSpPr>
          <p:cNvPr id="9" name="Espace réservé du contenu 4">
            <a:extLst>
              <a:ext uri="{FF2B5EF4-FFF2-40B4-BE49-F238E27FC236}">
                <a16:creationId xmlns:a16="http://schemas.microsoft.com/office/drawing/2014/main" id="{43D31B61-1D94-4C4B-AA98-582F23E33DF3}"/>
              </a:ext>
            </a:extLst>
          </p:cNvPr>
          <p:cNvSpPr txBox="1">
            <a:spLocks/>
          </p:cNvSpPr>
          <p:nvPr/>
        </p:nvSpPr>
        <p:spPr>
          <a:xfrm>
            <a:off x="698410" y="3198391"/>
            <a:ext cx="5040454" cy="7360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A la conduite du </a:t>
            </a:r>
            <a:r>
              <a:rPr lang="fr-FR" i="1" dirty="0"/>
              <a:t>jihad</a:t>
            </a:r>
            <a:r>
              <a:rPr lang="fr-FR" dirty="0"/>
              <a:t> et du </a:t>
            </a:r>
            <a:r>
              <a:rPr lang="fr-FR" i="1" dirty="0" err="1"/>
              <a:t>hâjj</a:t>
            </a:r>
            <a:endParaRPr lang="fr-FR" i="1" dirty="0"/>
          </a:p>
        </p:txBody>
      </p:sp>
      <p:sp>
        <p:nvSpPr>
          <p:cNvPr id="11" name="Espace réservé du contenu 4">
            <a:extLst>
              <a:ext uri="{FF2B5EF4-FFF2-40B4-BE49-F238E27FC236}">
                <a16:creationId xmlns:a16="http://schemas.microsoft.com/office/drawing/2014/main" id="{A97F6E48-18F3-4690-9CFC-228702236694}"/>
              </a:ext>
            </a:extLst>
          </p:cNvPr>
          <p:cNvSpPr txBox="1">
            <a:spLocks/>
          </p:cNvSpPr>
          <p:nvPr/>
        </p:nvSpPr>
        <p:spPr>
          <a:xfrm>
            <a:off x="698410" y="4254058"/>
            <a:ext cx="4397360" cy="7360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Responsable de la justice</a:t>
            </a:r>
          </a:p>
        </p:txBody>
      </p:sp>
      <p:pic>
        <p:nvPicPr>
          <p:cNvPr id="8" name="Picture 2" descr="Résultat de recherche d'images pour &quot;calife abbasside&quot;">
            <a:extLst>
              <a:ext uri="{FF2B5EF4-FFF2-40B4-BE49-F238E27FC236}">
                <a16:creationId xmlns:a16="http://schemas.microsoft.com/office/drawing/2014/main" id="{5AA77902-9DCA-41DA-997C-C9DF6F8AA6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438" y="476655"/>
            <a:ext cx="6733563" cy="6381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396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9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E848B1-6077-44F9-8466-FF57E1210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0645"/>
            <a:ext cx="8911687" cy="1280890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Le gouvernement de l’empire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897402-DF18-4382-AAD6-234F48B8B0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610" y="1811230"/>
            <a:ext cx="8915400" cy="765243"/>
          </a:xfrm>
        </p:spPr>
        <p:txBody>
          <a:bodyPr/>
          <a:lstStyle/>
          <a:p>
            <a:r>
              <a:rPr lang="fr-FR" dirty="0"/>
              <a:t>Les gouverneurs (</a:t>
            </a:r>
            <a:r>
              <a:rPr lang="fr-FR" i="1" dirty="0"/>
              <a:t>wali</a:t>
            </a:r>
            <a:r>
              <a:rPr lang="fr-FR" dirty="0"/>
              <a:t>)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D1FDD49E-1CFD-4782-ABF2-7103C3C2079A}"/>
              </a:ext>
            </a:extLst>
          </p:cNvPr>
          <p:cNvSpPr txBox="1">
            <a:spLocks/>
          </p:cNvSpPr>
          <p:nvPr/>
        </p:nvSpPr>
        <p:spPr>
          <a:xfrm>
            <a:off x="305610" y="3157117"/>
            <a:ext cx="8915400" cy="765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Les cadis, avec le grand cadi de Bagdad</a:t>
            </a:r>
          </a:p>
        </p:txBody>
      </p:sp>
      <p:pic>
        <p:nvPicPr>
          <p:cNvPr id="12290" name="Picture 2" descr="Résultat de recherche d'images pour &quot;cadi islam miniature&quot;">
            <a:extLst>
              <a:ext uri="{FF2B5EF4-FFF2-40B4-BE49-F238E27FC236}">
                <a16:creationId xmlns:a16="http://schemas.microsoft.com/office/drawing/2014/main" id="{D889AEC1-CB4F-4C50-B1C3-D6C977998A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6128" y="831090"/>
            <a:ext cx="6695872" cy="5010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3333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6EB985DF-7FC8-494E-B4B1-87D143A7DDC9}"/>
              </a:ext>
            </a:extLst>
          </p:cNvPr>
          <p:cNvSpPr txBox="1">
            <a:spLocks/>
          </p:cNvSpPr>
          <p:nvPr/>
        </p:nvSpPr>
        <p:spPr>
          <a:xfrm>
            <a:off x="624224" y="2801849"/>
            <a:ext cx="5056258" cy="7506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Le vizir, qui dirige l’administration</a:t>
            </a:r>
          </a:p>
          <a:p>
            <a:endParaRPr lang="fr-FR" sz="2000" dirty="0"/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3761B987-BD18-4142-9F96-18EEA92A1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224" y="1672404"/>
            <a:ext cx="4414704" cy="545502"/>
          </a:xfrm>
        </p:spPr>
        <p:txBody>
          <a:bodyPr>
            <a:noAutofit/>
          </a:bodyPr>
          <a:lstStyle/>
          <a:p>
            <a:r>
              <a:rPr lang="fr-FR" sz="2000" dirty="0"/>
              <a:t>Les </a:t>
            </a:r>
            <a:r>
              <a:rPr lang="fr-FR" sz="2000" i="1" dirty="0" err="1"/>
              <a:t>kuttâb</a:t>
            </a:r>
            <a:r>
              <a:rPr lang="fr-FR" sz="2000" dirty="0"/>
              <a:t>, qui gèrent les nombreux bureaux (</a:t>
            </a:r>
            <a:r>
              <a:rPr lang="fr-FR" sz="2000" i="1" dirty="0" err="1"/>
              <a:t>diwans</a:t>
            </a:r>
            <a:r>
              <a:rPr lang="fr-FR" sz="2000" dirty="0"/>
              <a:t>)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9C301F74-A361-461E-ABB6-CE63DCE94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738" y="240069"/>
            <a:ext cx="8911687" cy="1280890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La bureaucratie de Bagdad</a:t>
            </a:r>
          </a:p>
        </p:txBody>
      </p:sp>
      <p:pic>
        <p:nvPicPr>
          <p:cNvPr id="12" name="Picture 2" descr="Résultat de recherche d'images pour &quot;calife&quot;">
            <a:extLst>
              <a:ext uri="{FF2B5EF4-FFF2-40B4-BE49-F238E27FC236}">
                <a16:creationId xmlns:a16="http://schemas.microsoft.com/office/drawing/2014/main" id="{AE65412B-5D79-4EB7-A383-CB7F63284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004" y="117098"/>
            <a:ext cx="5056258" cy="6667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B33AE039-E897-4E1A-B1CF-4ABED24C28FD}"/>
              </a:ext>
            </a:extLst>
          </p:cNvPr>
          <p:cNvSpPr txBox="1">
            <a:spLocks/>
          </p:cNvSpPr>
          <p:nvPr/>
        </p:nvSpPr>
        <p:spPr>
          <a:xfrm>
            <a:off x="624224" y="3931060"/>
            <a:ext cx="8915400" cy="7506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L’armée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15178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DE2E2F-AD64-4B87-AE65-4B057975A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170" y="153981"/>
            <a:ext cx="8911687" cy="1280890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La richesse de la civilisation abbasside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957C7D24-F266-4838-8A56-AF99D531BEB6}"/>
              </a:ext>
            </a:extLst>
          </p:cNvPr>
          <p:cNvSpPr txBox="1">
            <a:spLocks/>
          </p:cNvSpPr>
          <p:nvPr/>
        </p:nvSpPr>
        <p:spPr>
          <a:xfrm>
            <a:off x="3528367" y="4693617"/>
            <a:ext cx="8126969" cy="6897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 rôle des dissidences religieuses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63A6E145-989E-46E5-B88E-19B39DE63C3D}"/>
              </a:ext>
            </a:extLst>
          </p:cNvPr>
          <p:cNvSpPr txBox="1">
            <a:spLocks/>
          </p:cNvSpPr>
          <p:nvPr/>
        </p:nvSpPr>
        <p:spPr>
          <a:xfrm>
            <a:off x="2663791" y="4828160"/>
            <a:ext cx="8915400" cy="8236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 rôle du judaïsme</a:t>
            </a:r>
          </a:p>
        </p:txBody>
      </p:sp>
      <p:pic>
        <p:nvPicPr>
          <p:cNvPr id="13314" name="Picture 2" descr="Résultat de recherche d'images pour &quot;califat abbasside économie&quot;">
            <a:extLst>
              <a:ext uri="{FF2B5EF4-FFF2-40B4-BE49-F238E27FC236}">
                <a16:creationId xmlns:a16="http://schemas.microsoft.com/office/drawing/2014/main" id="{36A438BD-ED35-4C68-8AB2-E5D4F552C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10" y="1298455"/>
            <a:ext cx="12198710" cy="5559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15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99D487-011A-427F-B8DC-20640AE56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737" y="283642"/>
            <a:ext cx="8911687" cy="1280890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La place centrale des souks</a:t>
            </a:r>
          </a:p>
        </p:txBody>
      </p:sp>
      <p:pic>
        <p:nvPicPr>
          <p:cNvPr id="14340" name="Picture 4" descr="Résultat de recherche d'images pour &quot;souks moyen age&quot;">
            <a:extLst>
              <a:ext uri="{FF2B5EF4-FFF2-40B4-BE49-F238E27FC236}">
                <a16:creationId xmlns:a16="http://schemas.microsoft.com/office/drawing/2014/main" id="{31D5A86B-C27C-4C97-B187-A55D73BC9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4822"/>
            <a:ext cx="5526500" cy="4200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Résultat de recherche d'images pour &quot;souks moyen age&quot;">
            <a:extLst>
              <a:ext uri="{FF2B5EF4-FFF2-40B4-BE49-F238E27FC236}">
                <a16:creationId xmlns:a16="http://schemas.microsoft.com/office/drawing/2014/main" id="{5337789D-348C-4989-A0B0-B3F4D32B6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5234" y="1694821"/>
            <a:ext cx="6306766" cy="4204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03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00E148-8255-C694-0F31-F187BC603C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09E155-500C-CCAF-A0C9-4D95C87C3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737" y="283642"/>
            <a:ext cx="8911687" cy="1280890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Une prospérité économique</a:t>
            </a:r>
          </a:p>
        </p:txBody>
      </p:sp>
      <p:pic>
        <p:nvPicPr>
          <p:cNvPr id="3" name="Image 2" descr="Smarthistory  –  Arts of the Islamic world: The early period">
            <a:extLst>
              <a:ext uri="{FF2B5EF4-FFF2-40B4-BE49-F238E27FC236}">
                <a16:creationId xmlns:a16="http://schemas.microsoft.com/office/drawing/2014/main" id="{6A9F3C1C-B24F-9B41-2D1E-60C7FF8166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92" y="1080987"/>
            <a:ext cx="4580491" cy="404549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1E416E9-08D4-C26E-FCC7-FC90B0D20B0F}"/>
              </a:ext>
            </a:extLst>
          </p:cNvPr>
          <p:cNvSpPr txBox="1"/>
          <p:nvPr/>
        </p:nvSpPr>
        <p:spPr>
          <a:xfrm>
            <a:off x="678504" y="5208664"/>
            <a:ext cx="40588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IXe siècle</a:t>
            </a:r>
            <a:r>
              <a:rPr lang="fr-FR" sz="1800" b="0" i="0" dirty="0">
                <a:solidFill>
                  <a:schemeClr val="tx1"/>
                </a:solidFill>
                <a:effectLst/>
                <a:latin typeface="+mn-lt"/>
              </a:rPr>
              <a:t>, Basra (British </a:t>
            </a:r>
            <a:r>
              <a:rPr lang="fr-FR" sz="1800" b="0" i="0" dirty="0" err="1">
                <a:solidFill>
                  <a:schemeClr val="tx1"/>
                </a:solidFill>
                <a:effectLst/>
                <a:latin typeface="+mn-lt"/>
              </a:rPr>
              <a:t>museum</a:t>
            </a:r>
            <a:r>
              <a:rPr lang="fr-FR" sz="1800" b="0" i="0" dirty="0">
                <a:solidFill>
                  <a:schemeClr val="tx1"/>
                </a:solidFill>
                <a:effectLst/>
                <a:latin typeface="+mn-lt"/>
              </a:rPr>
              <a:t>) </a:t>
            </a: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0E95AA5-4962-3753-EC27-98DA5465FE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524" y="1080986"/>
            <a:ext cx="6294848" cy="404548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81B8491F-93FA-F4A5-4E47-4607F6F3AB25}"/>
              </a:ext>
            </a:extLst>
          </p:cNvPr>
          <p:cNvSpPr txBox="1"/>
          <p:nvPr/>
        </p:nvSpPr>
        <p:spPr>
          <a:xfrm>
            <a:off x="5732266" y="5242784"/>
            <a:ext cx="61041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Suaire de saint Josse : tapis de soie pour selle du Khorassan, Xe s. (Louvre)</a:t>
            </a:r>
          </a:p>
        </p:txBody>
      </p:sp>
    </p:spTree>
    <p:extLst>
      <p:ext uri="{BB962C8B-B14F-4D97-AF65-F5344CB8AC3E}">
        <p14:creationId xmlns:p14="http://schemas.microsoft.com/office/powerpoint/2010/main" val="20132783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86CB43-46A4-4F62-AF64-CD28A93A1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827" y="166910"/>
            <a:ext cx="11648369" cy="1280890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Les minorités religieuses comme intermédiaires</a:t>
            </a:r>
          </a:p>
        </p:txBody>
      </p:sp>
      <p:pic>
        <p:nvPicPr>
          <p:cNvPr id="1026" name="Picture 2" descr="https://upload.wikimedia.org/wikipedia/commons/thumb/5/56/Cairo_Genizah_Fragment.jpg/220px-Cairo_Genizah_Fragment.jpg">
            <a:extLst>
              <a:ext uri="{FF2B5EF4-FFF2-40B4-BE49-F238E27FC236}">
                <a16:creationId xmlns:a16="http://schemas.microsoft.com/office/drawing/2014/main" id="{05B47E0C-281C-4D74-B460-FBA51B5C9DF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579" y="1447799"/>
            <a:ext cx="4269389" cy="5278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thumb/3/39/Cairo_-_Coptic_area_-_Ben_Ezra_Synagogue.JPG/1280px-Cairo_-_Coptic_area_-_Ben_Ezra_Synagogue.JPG">
            <a:extLst>
              <a:ext uri="{FF2B5EF4-FFF2-40B4-BE49-F238E27FC236}">
                <a16:creationId xmlns:a16="http://schemas.microsoft.com/office/drawing/2014/main" id="{7AD368FB-1CC0-4D83-950F-EE842592BB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27" y="1747706"/>
            <a:ext cx="6427985" cy="4786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63955B6C-412E-47FB-BD9C-B09BFDE91DB2}"/>
              </a:ext>
            </a:extLst>
          </p:cNvPr>
          <p:cNvSpPr txBox="1">
            <a:spLocks/>
          </p:cNvSpPr>
          <p:nvPr/>
        </p:nvSpPr>
        <p:spPr>
          <a:xfrm>
            <a:off x="228032" y="927372"/>
            <a:ext cx="7554096" cy="1196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La « gueniza » de la synagogue ben Ezra (250 000 documents), découverts en 1894</a:t>
            </a:r>
          </a:p>
        </p:txBody>
      </p:sp>
    </p:spTree>
    <p:extLst>
      <p:ext uri="{BB962C8B-B14F-4D97-AF65-F5344CB8AC3E}">
        <p14:creationId xmlns:p14="http://schemas.microsoft.com/office/powerpoint/2010/main" val="2580123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C0E5D0D-C067-4989-959D-69FCE7EB5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104" y="225738"/>
            <a:ext cx="8911687" cy="849499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L’essor culturel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804A89-B58F-4D55-ADCC-6403E27A0B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712" y="1139858"/>
            <a:ext cx="4523028" cy="866551"/>
          </a:xfrm>
        </p:spPr>
        <p:txBody>
          <a:bodyPr>
            <a:normAutofit/>
          </a:bodyPr>
          <a:lstStyle/>
          <a:p>
            <a:r>
              <a:rPr lang="fr-FR" sz="2000" dirty="0"/>
              <a:t>Vaste mouvement de traduction des textes grecs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280E0A26-AA1E-6DD1-EDB9-121BB5C005BD}"/>
              </a:ext>
            </a:extLst>
          </p:cNvPr>
          <p:cNvSpPr txBox="1">
            <a:spLocks/>
          </p:cNvSpPr>
          <p:nvPr/>
        </p:nvSpPr>
        <p:spPr>
          <a:xfrm>
            <a:off x="379712" y="4554503"/>
            <a:ext cx="3895763" cy="14280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Formation aussi d’une histoire, qui exalte le temps de Muhammad et dévalorise le temps des Omeyyades (al-</a:t>
            </a:r>
            <a:r>
              <a:rPr lang="fr-FR" dirty="0" err="1"/>
              <a:t>Tabarī</a:t>
            </a:r>
            <a:r>
              <a:rPr lang="fr-FR" dirty="0"/>
              <a:t> écrit son </a:t>
            </a:r>
            <a:r>
              <a:rPr lang="fr-FR" i="1" dirty="0" err="1"/>
              <a:t>Taʾrīkh</a:t>
            </a:r>
            <a:r>
              <a:rPr lang="fr-FR" i="1" dirty="0"/>
              <a:t> </a:t>
            </a:r>
            <a:r>
              <a:rPr lang="fr-FR" dirty="0"/>
              <a:t>entre 880 et 915)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2A9EF634-64DA-116A-6812-7440E35BE3AF}"/>
              </a:ext>
            </a:extLst>
          </p:cNvPr>
          <p:cNvSpPr txBox="1">
            <a:spLocks/>
          </p:cNvSpPr>
          <p:nvPr/>
        </p:nvSpPr>
        <p:spPr>
          <a:xfrm>
            <a:off x="277809" y="2666792"/>
            <a:ext cx="4523028" cy="866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000" dirty="0"/>
              <a:t>Bagad devient le </a:t>
            </a:r>
            <a:r>
              <a:rPr lang="fr-FR" sz="2000" i="1" dirty="0"/>
              <a:t>Bayt al-Hilma </a:t>
            </a:r>
            <a:r>
              <a:rPr lang="fr-FR" sz="2000" dirty="0"/>
              <a:t>(« la maison de sagesse ») : algèbre, médecine, astronomie, poésie, géographie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486127F-4C8C-36A3-684A-31BD76CB310D}"/>
              </a:ext>
            </a:extLst>
          </p:cNvPr>
          <p:cNvSpPr txBox="1"/>
          <p:nvPr/>
        </p:nvSpPr>
        <p:spPr>
          <a:xfrm>
            <a:off x="6589885" y="465821"/>
            <a:ext cx="60943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dirty="0"/>
              <a:t>al-</a:t>
            </a:r>
            <a:r>
              <a:rPr lang="fr-FR" dirty="0" err="1"/>
              <a:t>Tabarī</a:t>
            </a:r>
            <a:r>
              <a:rPr lang="fr-FR" dirty="0"/>
              <a:t>,</a:t>
            </a:r>
            <a:r>
              <a:rPr lang="fr-FR" i="1" dirty="0"/>
              <a:t> </a:t>
            </a:r>
            <a:r>
              <a:rPr lang="fr-FR" i="1" dirty="0" err="1"/>
              <a:t>Taʾrīkh</a:t>
            </a:r>
            <a:r>
              <a:rPr lang="fr-FR" i="1" dirty="0"/>
              <a:t> al-</a:t>
            </a:r>
            <a:r>
              <a:rPr lang="fr-FR" i="1" dirty="0" err="1"/>
              <a:t>rusul</a:t>
            </a:r>
            <a:r>
              <a:rPr lang="fr-FR" i="1" dirty="0"/>
              <a:t> </a:t>
            </a:r>
            <a:r>
              <a:rPr lang="fr-FR" i="1" dirty="0" err="1"/>
              <a:t>wa</a:t>
            </a:r>
            <a:r>
              <a:rPr lang="fr-FR" i="1" dirty="0"/>
              <a:t>-l-</a:t>
            </a:r>
            <a:r>
              <a:rPr lang="fr-FR" i="1" dirty="0" err="1"/>
              <a:t>mulūk</a:t>
            </a:r>
            <a:endParaRPr lang="fr-FR" i="1" dirty="0"/>
          </a:p>
        </p:txBody>
      </p:sp>
      <p:pic>
        <p:nvPicPr>
          <p:cNvPr id="11" name="Image 10" descr="بالاترین: تاریخ طبری یکی از قدیمی‌ترین تواریخ عمومی در جهان است">
            <a:extLst>
              <a:ext uri="{FF2B5EF4-FFF2-40B4-BE49-F238E27FC236}">
                <a16:creationId xmlns:a16="http://schemas.microsoft.com/office/drawing/2014/main" id="{91F70307-9F64-4F17-B28F-861F0592C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2665" y="916431"/>
            <a:ext cx="6929336" cy="5941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862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4" grpId="0" build="p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41165D-77E0-B1D5-9562-F3063A785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F5FF3D-F43E-FA54-351A-286778C87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104" y="225738"/>
            <a:ext cx="8911687" cy="849499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La puissance de la philosophie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783F1585-DD8F-DE26-B680-4EB883EC02A0}"/>
              </a:ext>
            </a:extLst>
          </p:cNvPr>
          <p:cNvSpPr txBox="1">
            <a:spLocks/>
          </p:cNvSpPr>
          <p:nvPr/>
        </p:nvSpPr>
        <p:spPr>
          <a:xfrm>
            <a:off x="229104" y="1352540"/>
            <a:ext cx="3895763" cy="866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 recours à la philosophie amène le développement de débats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186A6FB4-3FDD-1FAF-6CCE-1F2858033D7F}"/>
              </a:ext>
            </a:extLst>
          </p:cNvPr>
          <p:cNvSpPr txBox="1">
            <a:spLocks/>
          </p:cNvSpPr>
          <p:nvPr/>
        </p:nvSpPr>
        <p:spPr>
          <a:xfrm>
            <a:off x="229103" y="2799278"/>
            <a:ext cx="3895763" cy="866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Essor des mutazilites, qui croient au libre-arbitre et à l’unicité divine, ce qui les amène à affirmer que le Coran est créé</a:t>
            </a:r>
          </a:p>
        </p:txBody>
      </p:sp>
      <p:pic>
        <p:nvPicPr>
          <p:cNvPr id="11" name="Image 10" descr="File:Aristotle instructs a pupil in the &quot;Kitab na‘t al-hayawan&quot;.jpg - Wikimedia Commons">
            <a:extLst>
              <a:ext uri="{FF2B5EF4-FFF2-40B4-BE49-F238E27FC236}">
                <a16:creationId xmlns:a16="http://schemas.microsoft.com/office/drawing/2014/main" id="{D7903E11-FD6B-0E12-E99D-9864BB3605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8727" y="1488761"/>
            <a:ext cx="7043222" cy="5281689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2E6800D0-DCA8-BBE0-B4B1-01E138E57C4C}"/>
              </a:ext>
            </a:extLst>
          </p:cNvPr>
          <p:cNvSpPr txBox="1"/>
          <p:nvPr/>
        </p:nvSpPr>
        <p:spPr>
          <a:xfrm>
            <a:off x="5535038" y="1075237"/>
            <a:ext cx="57587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i="1" dirty="0" err="1"/>
              <a:t>Kitāb</a:t>
            </a:r>
            <a:r>
              <a:rPr lang="fr-FR" i="1" dirty="0"/>
              <a:t> </a:t>
            </a:r>
            <a:r>
              <a:rPr lang="fr-FR" i="1" dirty="0" err="1"/>
              <a:t>naʿt</a:t>
            </a:r>
            <a:r>
              <a:rPr lang="fr-FR" i="1" dirty="0"/>
              <a:t> al-</a:t>
            </a:r>
            <a:r>
              <a:rPr lang="fr-FR" i="1" dirty="0" err="1"/>
              <a:t>ḥayawān</a:t>
            </a:r>
            <a:r>
              <a:rPr lang="fr-FR" i="1" dirty="0"/>
              <a:t>, ms XIIIe s., British </a:t>
            </a:r>
            <a:r>
              <a:rPr lang="fr-FR" i="1" dirty="0" err="1"/>
              <a:t>library</a:t>
            </a:r>
            <a:endParaRPr lang="fr-FR" i="1" dirty="0"/>
          </a:p>
        </p:txBody>
      </p:sp>
    </p:spTree>
    <p:extLst>
      <p:ext uri="{BB962C8B-B14F-4D97-AF65-F5344CB8AC3E}">
        <p14:creationId xmlns:p14="http://schemas.microsoft.com/office/powerpoint/2010/main" val="266361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1D5ABF-8BF2-A5FF-F9D5-16865844A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982DBB-3D52-AE5E-CE15-4FD9383BDA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9104" y="225738"/>
            <a:ext cx="8911687" cy="849499"/>
          </a:xfrm>
        </p:spPr>
        <p:txBody>
          <a:bodyPr/>
          <a:lstStyle/>
          <a:p>
            <a:r>
              <a:rPr lang="fr-FR" dirty="0">
                <a:solidFill>
                  <a:srgbClr val="FF0000"/>
                </a:solidFill>
              </a:rPr>
              <a:t>Le temps des oulémas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D9FB45-0397-D45C-5F6D-EE14D8742A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0511" y="1315914"/>
            <a:ext cx="4022831" cy="866551"/>
          </a:xfrm>
        </p:spPr>
        <p:txBody>
          <a:bodyPr>
            <a:normAutofit lnSpcReduction="10000"/>
          </a:bodyPr>
          <a:lstStyle/>
          <a:p>
            <a:r>
              <a:rPr lang="fr-FR" dirty="0"/>
              <a:t>Essor des écoles juridiques, où se forment les oulémas (= savants)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44517042-02A4-1C83-EAE2-3D7142A1FDB0}"/>
              </a:ext>
            </a:extLst>
          </p:cNvPr>
          <p:cNvSpPr txBox="1">
            <a:spLocks/>
          </p:cNvSpPr>
          <p:nvPr/>
        </p:nvSpPr>
        <p:spPr>
          <a:xfrm>
            <a:off x="344044" y="2510261"/>
            <a:ext cx="3895763" cy="866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Développement d’une culture de la tradition (hadiths) et du droit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858A5790-7E7E-34B6-5361-C74E21A919B9}"/>
              </a:ext>
            </a:extLst>
          </p:cNvPr>
          <p:cNvSpPr txBox="1">
            <a:spLocks/>
          </p:cNvSpPr>
          <p:nvPr/>
        </p:nvSpPr>
        <p:spPr>
          <a:xfrm>
            <a:off x="308377" y="3966597"/>
            <a:ext cx="3895763" cy="866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Le modèle en est Ibn Hanbal, traditionniste et enseignant</a:t>
            </a:r>
          </a:p>
        </p:txBody>
      </p:sp>
      <p:pic>
        <p:nvPicPr>
          <p:cNvPr id="6" name="Picture 2" descr="Résultat de recherche d'images pour &quot;hanbal&quot;">
            <a:extLst>
              <a:ext uri="{FF2B5EF4-FFF2-40B4-BE49-F238E27FC236}">
                <a16:creationId xmlns:a16="http://schemas.microsoft.com/office/drawing/2014/main" id="{EB093119-C486-4AC4-96EC-B346EB814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2544" y="1075237"/>
            <a:ext cx="7638847" cy="460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698CABC5-D091-4F0E-8E27-E5D866F3D8F6}"/>
              </a:ext>
            </a:extLst>
          </p:cNvPr>
          <p:cNvSpPr txBox="1"/>
          <p:nvPr/>
        </p:nvSpPr>
        <p:spPr>
          <a:xfrm>
            <a:off x="7283103" y="5699045"/>
            <a:ext cx="30900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Ibn </a:t>
            </a:r>
            <a:r>
              <a:rPr lang="fr-FR" dirty="0" err="1"/>
              <a:t>Hanbal</a:t>
            </a:r>
            <a:r>
              <a:rPr lang="fr-FR" dirty="0"/>
              <a:t> († 855)</a:t>
            </a:r>
          </a:p>
        </p:txBody>
      </p:sp>
    </p:spTree>
    <p:extLst>
      <p:ext uri="{BB962C8B-B14F-4D97-AF65-F5344CB8AC3E}">
        <p14:creationId xmlns:p14="http://schemas.microsoft.com/office/powerpoint/2010/main" val="3002000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  <p:bldP spid="5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3BB4AD-4C92-4E2F-8CD5-4F2100A60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041" y="740841"/>
            <a:ext cx="8911687" cy="1280890"/>
          </a:xfrm>
        </p:spPr>
        <p:txBody>
          <a:bodyPr/>
          <a:lstStyle/>
          <a:p>
            <a:pPr algn="ctr"/>
            <a:r>
              <a:rPr lang="fr-FR" b="1" dirty="0">
                <a:solidFill>
                  <a:srgbClr val="C00000"/>
                </a:solidFill>
              </a:rPr>
              <a:t>Conclusion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394DCD-A7BB-468A-8564-86912D2FAB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318" y="1949772"/>
            <a:ext cx="8915400" cy="551234"/>
          </a:xfrm>
        </p:spPr>
        <p:txBody>
          <a:bodyPr>
            <a:noAutofit/>
          </a:bodyPr>
          <a:lstStyle/>
          <a:p>
            <a:r>
              <a:rPr lang="fr-FR" dirty="0"/>
              <a:t>Les abbassides créent un empire musulman et non plus arabe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487D1720-70DD-4689-B1E7-04A312E0049D}"/>
              </a:ext>
            </a:extLst>
          </p:cNvPr>
          <p:cNvSpPr txBox="1">
            <a:spLocks/>
          </p:cNvSpPr>
          <p:nvPr/>
        </p:nvSpPr>
        <p:spPr>
          <a:xfrm>
            <a:off x="692318" y="3153383"/>
            <a:ext cx="10961418" cy="5512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La richesse de l’empire permet un essor économique et culturel majeur, qui fait de Bagdad le centre du monde</a:t>
            </a:r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E0345A1F-0ECA-451C-963E-F37E69949F8E}"/>
              </a:ext>
            </a:extLst>
          </p:cNvPr>
          <p:cNvSpPr txBox="1">
            <a:spLocks/>
          </p:cNvSpPr>
          <p:nvPr/>
        </p:nvSpPr>
        <p:spPr>
          <a:xfrm>
            <a:off x="692318" y="4560652"/>
            <a:ext cx="11126788" cy="5512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L’empire a toutefois du mal à rester uni, comme en témoigne la création d’un émirat omeyyade en Espagne</a:t>
            </a:r>
          </a:p>
        </p:txBody>
      </p:sp>
    </p:spTree>
    <p:extLst>
      <p:ext uri="{BB962C8B-B14F-4D97-AF65-F5344CB8AC3E}">
        <p14:creationId xmlns:p14="http://schemas.microsoft.com/office/powerpoint/2010/main" val="377655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</p:bldLst>
  </p:timing>
</p:sld>
</file>

<file path=ppt/theme/theme1.xml><?xml version="1.0" encoding="utf-8"?>
<a:theme xmlns:a="http://schemas.openxmlformats.org/drawingml/2006/main" name="Brin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4438</TotalTime>
  <Words>938</Words>
  <Application>Microsoft Office PowerPoint</Application>
  <PresentationFormat>Grand écran</PresentationFormat>
  <Paragraphs>121</Paragraphs>
  <Slides>28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2" baseType="lpstr">
      <vt:lpstr>Arial</vt:lpstr>
      <vt:lpstr>Century Gothic</vt:lpstr>
      <vt:lpstr>Wingdings 3</vt:lpstr>
      <vt:lpstr>Brin</vt:lpstr>
      <vt:lpstr>L’empire abbasside</vt:lpstr>
      <vt:lpstr>749-750 : révolution abbasside</vt:lpstr>
      <vt:lpstr>Le temps des califes abbassides</vt:lpstr>
      <vt:lpstr>Plan</vt:lpstr>
      <vt:lpstr>I. La mise en place du régime abbasside</vt:lpstr>
      <vt:lpstr>Les contradictions du pouvoir omeyyade</vt:lpstr>
      <vt:lpstr>L’affaiblissement du pouvoir omeyyade</vt:lpstr>
      <vt:lpstr>La troisième fitna</vt:lpstr>
      <vt:lpstr>La proclamation du nouveau régime</vt:lpstr>
      <vt:lpstr>La mise en place de la nouvelle dynastie</vt:lpstr>
      <vt:lpstr>Le problème des Alides</vt:lpstr>
      <vt:lpstr>La fondation de Bagdad</vt:lpstr>
      <vt:lpstr>Bagdad, ville califale</vt:lpstr>
      <vt:lpstr>Un empire oriental</vt:lpstr>
      <vt:lpstr>II. L’âge d’or d’un empire musulman</vt:lpstr>
      <vt:lpstr>Le califat : un pouvoir qui vient de Dieu</vt:lpstr>
      <vt:lpstr>La récupération de la symbolique sassanide</vt:lpstr>
      <vt:lpstr>Les pouvoirs du calife</vt:lpstr>
      <vt:lpstr>Le gouvernement de l’empire</vt:lpstr>
      <vt:lpstr>La bureaucratie de Bagdad</vt:lpstr>
      <vt:lpstr>La richesse de la civilisation abbasside</vt:lpstr>
      <vt:lpstr>La place centrale des souks</vt:lpstr>
      <vt:lpstr>Une prospérité économique</vt:lpstr>
      <vt:lpstr>Les minorités religieuses comme intermédiaires</vt:lpstr>
      <vt:lpstr>L’essor culturel</vt:lpstr>
      <vt:lpstr>La puissance de la philosophie</vt:lpstr>
      <vt:lpstr>Le temps des oulémas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Laurent RIPART</dc:creator>
  <cp:lastModifiedBy>Laurent Ripart</cp:lastModifiedBy>
  <cp:revision>107</cp:revision>
  <dcterms:created xsi:type="dcterms:W3CDTF">2017-11-08T21:31:27Z</dcterms:created>
  <dcterms:modified xsi:type="dcterms:W3CDTF">2026-10-10T22:38:26Z</dcterms:modified>
</cp:coreProperties>
</file>