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82" r:id="rId2"/>
    <p:sldId id="288" r:id="rId3"/>
    <p:sldId id="289" r:id="rId4"/>
    <p:sldId id="286" r:id="rId5"/>
    <p:sldId id="316" r:id="rId6"/>
    <p:sldId id="296" r:id="rId7"/>
    <p:sldId id="315" r:id="rId8"/>
    <p:sldId id="318" r:id="rId9"/>
    <p:sldId id="306" r:id="rId10"/>
    <p:sldId id="317" r:id="rId11"/>
    <p:sldId id="325" r:id="rId12"/>
    <p:sldId id="319" r:id="rId13"/>
    <p:sldId id="320" r:id="rId14"/>
    <p:sldId id="326" r:id="rId15"/>
    <p:sldId id="321" r:id="rId16"/>
    <p:sldId id="322" r:id="rId17"/>
    <p:sldId id="309" r:id="rId18"/>
    <p:sldId id="310" r:id="rId19"/>
    <p:sldId id="323" r:id="rId20"/>
    <p:sldId id="324" r:id="rId21"/>
    <p:sldId id="311" r:id="rId22"/>
    <p:sldId id="312" r:id="rId23"/>
    <p:sldId id="313" r:id="rId24"/>
    <p:sldId id="314" r:id="rId25"/>
  </p:sldIdLst>
  <p:sldSz cx="12192000" cy="6858000"/>
  <p:notesSz cx="9928225" cy="67976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HNJEYmSQtHG6fMNhcoA39g==" hashData="VMa1OVylqD9is27bfDLCKWFljoKeIxSLXJkOxzDh4EIXjAHInoRhlYzjH9oTZPjUq6TS73A/WUIVjKJqNJ3SvQ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2" autoAdjust="0"/>
    <p:restoredTop sz="94507" autoAdjust="0"/>
  </p:normalViewPr>
  <p:slideViewPr>
    <p:cSldViewPr snapToGrid="0">
      <p:cViewPr varScale="1">
        <p:scale>
          <a:sx n="65" d="100"/>
          <a:sy n="65" d="100"/>
        </p:scale>
        <p:origin x="810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39.wmf"/><Relationship Id="rId1" Type="http://schemas.openxmlformats.org/officeDocument/2006/relationships/image" Target="../media/image37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38.wmf"/><Relationship Id="rId1" Type="http://schemas.openxmlformats.org/officeDocument/2006/relationships/image" Target="../media/image36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emf"/><Relationship Id="rId1" Type="http://schemas.openxmlformats.org/officeDocument/2006/relationships/image" Target="../media/image64.wmf"/><Relationship Id="rId4" Type="http://schemas.openxmlformats.org/officeDocument/2006/relationships/image" Target="../media/image6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e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4" Type="http://schemas.openxmlformats.org/officeDocument/2006/relationships/image" Target="../media/image72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76.wmf"/><Relationship Id="rId1" Type="http://schemas.openxmlformats.org/officeDocument/2006/relationships/image" Target="../media/image7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7.e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8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4" Type="http://schemas.openxmlformats.org/officeDocument/2006/relationships/image" Target="../media/image84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4" Type="http://schemas.openxmlformats.org/officeDocument/2006/relationships/image" Target="../media/image8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29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33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7.wmf"/><Relationship Id="rId5" Type="http://schemas.openxmlformats.org/officeDocument/2006/relationships/image" Target="../media/image32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3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9.wmf"/><Relationship Id="rId5" Type="http://schemas.openxmlformats.org/officeDocument/2006/relationships/image" Target="../media/image28.wmf"/><Relationship Id="rId4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3697" y="1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1ABAC-9CA0-48A2-9230-00A4179A265E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40F92-444D-4D01-B62C-6F83C14375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633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rme 4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31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736" indent="-285541" defTabSz="99031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2162" indent="-227772" defTabSz="99031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9358" indent="-227772" defTabSz="99031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6553" indent="-227772" defTabSz="99031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1903" indent="-227772" defTabSz="99031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7254" indent="-227772" defTabSz="99031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82605" indent="-227772" defTabSz="99031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57956" indent="-227772" defTabSz="99031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DA98B3-4E3A-493D-9FC6-C8333C9533A8}" type="slidenum">
              <a:rPr lang="fr-FR" altLang="fr-FR" sz="140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fr-FR" altLang="fr-FR" sz="1400">
              <a:latin typeface="Arial" panose="020B0604020202020204" pitchFamily="34" charset="0"/>
            </a:endParaRPr>
          </a:p>
        </p:txBody>
      </p:sp>
      <p:sp>
        <p:nvSpPr>
          <p:cNvPr id="5123" name="Slide Image Placeholder 6041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9525" cap="flat" algn="ctr">
            <a:solidFill>
              <a:srgbClr val="000000"/>
            </a:solidFill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4" name="Notes Placeholder 60418"/>
          <p:cNvSpPr>
            <a:spLocks noGrp="1" noChangeArrowheads="1"/>
          </p:cNvSpPr>
          <p:nvPr>
            <p:ph type="body" idx="1"/>
          </p:nvPr>
        </p:nvSpPr>
        <p:spPr>
          <a:xfrm>
            <a:off x="1974741" y="2506941"/>
            <a:ext cx="10867020" cy="237382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025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40F92-444D-4D01-B62C-6F83C14375E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4432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40F92-444D-4D01-B62C-6F83C14375E6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4507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40F92-444D-4D01-B62C-6F83C14375E6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0163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67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6266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0748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CHM401 2024-2025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63D8C-3894-4F5C-A0E6-82B1CFF655E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1207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0106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0048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4802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347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673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019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2104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757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B8A0D-AB2B-4A44-942F-8060AE9AFF78}" type="datetimeFigureOut">
              <a:rPr lang="fr-FR" smtClean="0"/>
              <a:t>19/01/2025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88EAC-B002-426A-8B61-9CAC0832FC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7420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eg"/><Relationship Id="rId5" Type="http://schemas.openxmlformats.org/officeDocument/2006/relationships/hyperlink" Target="mailto:Abdel-ilah.saber@univ-savoie.fr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5.bin"/><Relationship Id="rId18" Type="http://schemas.openxmlformats.org/officeDocument/2006/relationships/oleObject" Target="../embeddings/oleObject57.bin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4.wmf"/><Relationship Id="rId17" Type="http://schemas.openxmlformats.org/officeDocument/2006/relationships/image" Target="../media/image58.png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10" Type="http://schemas.openxmlformats.org/officeDocument/2006/relationships/image" Target="../media/image53.wmf"/><Relationship Id="rId19" Type="http://schemas.openxmlformats.org/officeDocument/2006/relationships/image" Target="../media/image57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6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63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6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5.emf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8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68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73.png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7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71.wmf"/><Relationship Id="rId4" Type="http://schemas.openxmlformats.org/officeDocument/2006/relationships/image" Target="../media/image74.png"/><Relationship Id="rId9" Type="http://schemas.openxmlformats.org/officeDocument/2006/relationships/oleObject" Target="../embeddings/oleObject72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5.bin"/><Relationship Id="rId4" Type="http://schemas.openxmlformats.org/officeDocument/2006/relationships/image" Target="../media/image75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77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7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8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2.wmf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83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88.wmf"/><Relationship Id="rId4" Type="http://schemas.openxmlformats.org/officeDocument/2006/relationships/image" Target="../media/image85.wmf"/><Relationship Id="rId9" Type="http://schemas.openxmlformats.org/officeDocument/2006/relationships/oleObject" Target="../embeddings/oleObject8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27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9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26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5.wmf"/><Relationship Id="rId5" Type="http://schemas.openxmlformats.org/officeDocument/2006/relationships/image" Target="../media/image25.wmf"/><Relationship Id="rId15" Type="http://schemas.openxmlformats.org/officeDocument/2006/relationships/image" Target="../media/image28.wmf"/><Relationship Id="rId10" Type="http://schemas.openxmlformats.org/officeDocument/2006/relationships/oleObject" Target="../embeddings/oleObject2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32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3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3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27.wmf"/><Relationship Id="rId5" Type="http://schemas.openxmlformats.org/officeDocument/2006/relationships/image" Target="../media/image30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1628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E7DC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00" name="Espace réservé du pied de page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200" i="1" dirty="0"/>
              <a:t>CHM404 2024-2025</a:t>
            </a:r>
          </a:p>
        </p:txBody>
      </p:sp>
      <p:sp>
        <p:nvSpPr>
          <p:cNvPr id="4101" name="Titre 2049"/>
          <p:cNvSpPr>
            <a:spLocks noChangeArrowheads="1"/>
          </p:cNvSpPr>
          <p:nvPr/>
        </p:nvSpPr>
        <p:spPr bwMode="auto">
          <a:xfrm>
            <a:off x="0" y="2208373"/>
            <a:ext cx="12191999" cy="26083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anchor="ctr"/>
          <a:lstStyle/>
          <a:p>
            <a:pPr algn="ctr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fr-FR" altLang="fr-FR" sz="3600" i="1" dirty="0">
                <a:solidFill>
                  <a:srgbClr val="2E2E35"/>
                </a:solidFill>
                <a:latin typeface="Book Antiqua" panose="02040602050305030304" pitchFamily="18" charset="0"/>
              </a:rPr>
              <a:t>TD2</a:t>
            </a:r>
          </a:p>
          <a:p>
            <a:pPr algn="ctr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fr-FR" altLang="fr-FR" sz="3600" i="1" dirty="0">
                <a:solidFill>
                  <a:srgbClr val="2E2E35"/>
                </a:solidFill>
                <a:latin typeface="Book Antiqua" panose="02040602050305030304" pitchFamily="18" charset="0"/>
              </a:rPr>
              <a:t>CHIMIE DANS l’EAU</a:t>
            </a:r>
          </a:p>
          <a:p>
            <a:pPr algn="ctr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fr-FR" altLang="fr-FR" sz="3600" i="1" dirty="0">
                <a:solidFill>
                  <a:srgbClr val="2E2E35"/>
                </a:solidFill>
                <a:latin typeface="Book Antiqua" panose="02040602050305030304" pitchFamily="18" charset="0"/>
              </a:rPr>
              <a:t>CHIM404</a:t>
            </a:r>
          </a:p>
          <a:p>
            <a:pPr algn="ctr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fr-FR" altLang="fr-FR" sz="3600" i="1" dirty="0">
                <a:solidFill>
                  <a:srgbClr val="2E2E35"/>
                </a:solidFill>
                <a:latin typeface="Book Antiqua" panose="02040602050305030304" pitchFamily="18" charset="0"/>
              </a:rPr>
              <a:t> 2024-2025</a:t>
            </a:r>
          </a:p>
          <a:p>
            <a:pPr algn="ctr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fr-FR" altLang="fr-FR" sz="3600" i="1" dirty="0">
                <a:solidFill>
                  <a:srgbClr val="2E2E35"/>
                </a:solidFill>
                <a:latin typeface="Book Antiqua" panose="02040602050305030304" pitchFamily="18" charset="0"/>
              </a:rPr>
              <a:t>Ex 4 à 5 </a:t>
            </a:r>
          </a:p>
        </p:txBody>
      </p:sp>
      <p:pic>
        <p:nvPicPr>
          <p:cNvPr id="10" name="Picture 11" descr="LC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0389" y="568326"/>
            <a:ext cx="19145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680" y="670266"/>
            <a:ext cx="2087563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0FBEEE46-5C82-40CE-BE85-1B2626C65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4225" y="5139575"/>
            <a:ext cx="6373687" cy="804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ts val="500"/>
              </a:spcBef>
              <a:buClr>
                <a:srgbClr val="2E2E45"/>
              </a:buClr>
              <a:buFont typeface="Book Antiqua" panose="02040602050305030304" pitchFamily="18" charset="0"/>
              <a:buNone/>
            </a:pPr>
            <a:r>
              <a:rPr lang="en-GB" altLang="fr-FR" sz="1400" i="1" dirty="0" err="1">
                <a:solidFill>
                  <a:srgbClr val="2E2E45"/>
                </a:solidFill>
                <a:latin typeface="Lucida Sans" panose="020B0602030504020204" pitchFamily="34" charset="0"/>
                <a:cs typeface="Times New Roman" panose="02020603050405020304" pitchFamily="18" charset="0"/>
              </a:rPr>
              <a:t>Abdel-ilah</a:t>
            </a:r>
            <a:r>
              <a:rPr lang="en-GB" altLang="fr-FR" sz="1400" i="1" dirty="0">
                <a:solidFill>
                  <a:srgbClr val="2E2E45"/>
                </a:solidFill>
                <a:latin typeface="Lucida Sans" panose="020B0602030504020204" pitchFamily="34" charset="0"/>
                <a:cs typeface="Times New Roman" panose="02020603050405020304" pitchFamily="18" charset="0"/>
              </a:rPr>
              <a:t> SABER</a:t>
            </a:r>
          </a:p>
          <a:p>
            <a:pPr algn="ctr" eaLnBrk="1" hangingPunct="1">
              <a:lnSpc>
                <a:spcPct val="100000"/>
              </a:lnSpc>
              <a:spcBef>
                <a:spcPts val="500"/>
              </a:spcBef>
              <a:buClr>
                <a:srgbClr val="2E2E45"/>
              </a:buClr>
              <a:buFont typeface="Book Antiqua" panose="02040602050305030304" pitchFamily="18" charset="0"/>
              <a:buNone/>
            </a:pPr>
            <a:r>
              <a:rPr lang="en-GB" altLang="fr-FR" sz="1400" i="1" dirty="0">
                <a:solidFill>
                  <a:srgbClr val="2E2E45"/>
                </a:solidFill>
                <a:latin typeface="Lucida Sans" panose="020B060203050402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Abdel-ilah.saber@univ-savoie.fr</a:t>
            </a:r>
            <a:endParaRPr lang="en-GB" altLang="fr-FR" sz="1400" i="1" dirty="0">
              <a:solidFill>
                <a:srgbClr val="2E2E45"/>
              </a:solidFill>
              <a:latin typeface="Lucida Sans" panose="020B0602030504020204" pitchFamily="34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ts val="0"/>
              </a:spcBef>
              <a:buClr>
                <a:srgbClr val="2E2E45"/>
              </a:buClr>
              <a:buFont typeface="Book Antiqua" panose="02040602050305030304" pitchFamily="18" charset="0"/>
              <a:buNone/>
            </a:pPr>
            <a:r>
              <a:rPr lang="fr-FR" sz="1400" i="1" dirty="0">
                <a:solidFill>
                  <a:srgbClr val="2E2E45"/>
                </a:solidFill>
                <a:latin typeface="Lucida Sans" panose="020B0602030504020204" pitchFamily="34" charset="0"/>
                <a:cs typeface="Times New Roman" panose="02020603050405020304" pitchFamily="18" charset="0"/>
              </a:rPr>
              <a:t>laboratoire Environnements, Dynamiques et Territoires de la Montagne </a:t>
            </a:r>
            <a:endParaRPr lang="en-GB" altLang="fr-FR" sz="1400" i="1" dirty="0">
              <a:solidFill>
                <a:srgbClr val="2E2E45"/>
              </a:solidFill>
              <a:latin typeface="Lucida Sans" panose="020B0602030504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EDA217C5-E94E-4263-BC10-84FA04DABAC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199" y="5103185"/>
            <a:ext cx="2288345" cy="893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80396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4" name="Objet 3">
            <a:extLst>
              <a:ext uri="{FF2B5EF4-FFF2-40B4-BE49-F238E27FC236}">
                <a16:creationId xmlns:a16="http://schemas.microsoft.com/office/drawing/2014/main" id="{33A85BC0-A6A6-4F47-A05C-A27C25BFBEE5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1497237" y="957893"/>
          <a:ext cx="6880564" cy="696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81" name="Equation" r:id="rId3" imgW="3009900" imgH="304800" progId="Equation.DSMT4">
                  <p:embed/>
                </p:oleObj>
              </mc:Choice>
              <mc:Fallback>
                <p:oleObj name="Equation" r:id="rId3" imgW="3009900" imgH="304800" progId="Equation.DSMT4">
                  <p:embed/>
                  <p:pic>
                    <p:nvPicPr>
                      <p:cNvPr id="4" name="Objet 3">
                        <a:extLst>
                          <a:ext uri="{FF2B5EF4-FFF2-40B4-BE49-F238E27FC236}">
                            <a16:creationId xmlns:a16="http://schemas.microsoft.com/office/drawing/2014/main" id="{33A85BC0-A6A6-4F47-A05C-A27C25BFBE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7237" y="957893"/>
                        <a:ext cx="6880564" cy="6967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59B62B18-EC61-46C0-8F3C-1240601A5F0E}"/>
              </a:ext>
            </a:extLst>
          </p:cNvPr>
          <p:cNvSpPr/>
          <p:nvPr/>
        </p:nvSpPr>
        <p:spPr>
          <a:xfrm>
            <a:off x="8377801" y="6161688"/>
            <a:ext cx="3525324" cy="58477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fr-F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 = </a:t>
            </a:r>
            <a:r>
              <a:rPr lang="fr-FR" sz="3200" i="1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fr-FR" sz="32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fr-FR" sz="3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fr-F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fr-FR" sz="3200" i="1" dirty="0">
                <a:latin typeface="Symbol" panose="05050102010706020507" pitchFamily="18" charset="2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fr-FR" sz="32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fr-FR" sz="3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fr-F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10</a:t>
            </a:r>
            <a:r>
              <a:rPr lang="fr-FR" sz="3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19,9</a:t>
            </a:r>
            <a:r>
              <a:rPr lang="fr-FR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fr-FR" sz="3200" dirty="0"/>
          </a:p>
        </p:txBody>
      </p:sp>
      <p:graphicFrame>
        <p:nvGraphicFramePr>
          <p:cNvPr id="39" name="Objet 38">
            <a:extLst>
              <a:ext uri="{FF2B5EF4-FFF2-40B4-BE49-F238E27FC236}">
                <a16:creationId xmlns:a16="http://schemas.microsoft.com/office/drawing/2014/main" id="{83ECACFC-94C4-43A3-8C91-EA7EF720D0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931329"/>
              </p:ext>
            </p:extLst>
          </p:nvPr>
        </p:nvGraphicFramePr>
        <p:xfrm>
          <a:off x="246185" y="2078992"/>
          <a:ext cx="3568700" cy="1481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82" name="Equation" r:id="rId5" imgW="1562040" imgH="647640" progId="Equation.DSMT4">
                  <p:embed/>
                </p:oleObj>
              </mc:Choice>
              <mc:Fallback>
                <p:oleObj name="Equation" r:id="rId5" imgW="1562040" imgH="647640" progId="Equation.DSMT4">
                  <p:embed/>
                  <p:pic>
                    <p:nvPicPr>
                      <p:cNvPr id="39" name="Objet 38">
                        <a:extLst>
                          <a:ext uri="{FF2B5EF4-FFF2-40B4-BE49-F238E27FC236}">
                            <a16:creationId xmlns:a16="http://schemas.microsoft.com/office/drawing/2014/main" id="{83ECACFC-94C4-43A3-8C91-EA7EF720D0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85" y="2078992"/>
                        <a:ext cx="3568700" cy="14811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 13">
            <a:extLst>
              <a:ext uri="{FF2B5EF4-FFF2-40B4-BE49-F238E27FC236}">
                <a16:creationId xmlns:a16="http://schemas.microsoft.com/office/drawing/2014/main" id="{0C789C9F-2401-4811-ABEE-7D7BAA2432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959543"/>
              </p:ext>
            </p:extLst>
          </p:nvPr>
        </p:nvGraphicFramePr>
        <p:xfrm>
          <a:off x="339725" y="3725863"/>
          <a:ext cx="11315700" cy="224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83" name="Equation" r:id="rId7" imgW="6908760" imgH="1371600" progId="Equation.DSMT4">
                  <p:embed/>
                </p:oleObj>
              </mc:Choice>
              <mc:Fallback>
                <p:oleObj name="Equation" r:id="rId7" imgW="6908760" imgH="1371600" progId="Equation.DSMT4">
                  <p:embed/>
                  <p:pic>
                    <p:nvPicPr>
                      <p:cNvPr id="14" name="Objet 13">
                        <a:extLst>
                          <a:ext uri="{FF2B5EF4-FFF2-40B4-BE49-F238E27FC236}">
                            <a16:creationId xmlns:a16="http://schemas.microsoft.com/office/drawing/2014/main" id="{0C789C9F-2401-4811-ABEE-7D7BAA2432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3725863"/>
                        <a:ext cx="11315700" cy="2247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11">
            <a:extLst>
              <a:ext uri="{FF2B5EF4-FFF2-40B4-BE49-F238E27FC236}">
                <a16:creationId xmlns:a16="http://schemas.microsoft.com/office/drawing/2014/main" id="{6FF544B0-CB48-4040-A823-F24BBC551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185" y="356013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32E6D289-6F86-44EA-A8FA-A6671611E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632" y="6244599"/>
            <a:ext cx="1225665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8703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70325" algn="l"/>
              </a:tabLst>
            </a:pP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 = </a:t>
            </a: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b</a:t>
            </a:r>
            <a:r>
              <a:rPr kumimoji="0" lang="fr-FR" altLang="fr-FR" sz="28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4</a:t>
            </a:r>
            <a:r>
              <a:rPr kumimoji="0" lang="fr-FR" altLang="fr-FR" sz="2800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b</a:t>
            </a:r>
            <a:r>
              <a:rPr kumimoji="0" lang="fr-FR" altLang="fr-FR" sz="28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6</a:t>
            </a:r>
            <a:r>
              <a:rPr kumimoji="0" lang="fr-FR" altLang="fr-FR" sz="2800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= 10</a:t>
            </a:r>
            <a:r>
              <a:rPr kumimoji="0" lang="fr-FR" altLang="fr-FR" sz="2800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19,9</a:t>
            </a:r>
            <a:r>
              <a:rPr kumimoji="0" lang="fr-FR" altLang="fr-FR" sz="28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réaction quantitative</a:t>
            </a:r>
            <a:endParaRPr kumimoji="0" lang="fr-FR" altLang="fr-FR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Objet 9">
            <a:extLst>
              <a:ext uri="{FF2B5EF4-FFF2-40B4-BE49-F238E27FC236}">
                <a16:creationId xmlns:a16="http://schemas.microsoft.com/office/drawing/2014/main" id="{A1C29654-AB13-4C8B-9CE1-1A19A694FF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2427493"/>
              </p:ext>
            </p:extLst>
          </p:nvPr>
        </p:nvGraphicFramePr>
        <p:xfrm>
          <a:off x="8377801" y="1254664"/>
          <a:ext cx="3143258" cy="1120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84" name="Equation" r:id="rId9" imgW="1841400" imgH="660240" progId="Equation.DSMT4">
                  <p:embed/>
                </p:oleObj>
              </mc:Choice>
              <mc:Fallback>
                <p:oleObj name="Equation" r:id="rId9" imgW="1841400" imgH="660240" progId="Equation.DSMT4">
                  <p:embed/>
                  <p:pic>
                    <p:nvPicPr>
                      <p:cNvPr id="40" name="Objet 39">
                        <a:extLst>
                          <a:ext uri="{FF2B5EF4-FFF2-40B4-BE49-F238E27FC236}">
                            <a16:creationId xmlns:a16="http://schemas.microsoft.com/office/drawing/2014/main" id="{53EC06AE-9AE2-458B-B864-95DFE63423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7801" y="1254664"/>
                        <a:ext cx="3143258" cy="11201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09DDB8CD-C4B1-4F95-8457-988C39D924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744009"/>
              </p:ext>
            </p:extLst>
          </p:nvPr>
        </p:nvGraphicFramePr>
        <p:xfrm>
          <a:off x="8506960" y="2457803"/>
          <a:ext cx="3014099" cy="1054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085" name="Equation" r:id="rId11" imgW="1777680" imgH="622080" progId="Equation.DSMT4">
                  <p:embed/>
                </p:oleObj>
              </mc:Choice>
              <mc:Fallback>
                <p:oleObj name="Equation" r:id="rId11" imgW="1777680" imgH="622080" progId="Equation.DSMT4">
                  <p:embed/>
                  <p:pic>
                    <p:nvPicPr>
                      <p:cNvPr id="41" name="Objet 40">
                        <a:extLst>
                          <a:ext uri="{FF2B5EF4-FFF2-40B4-BE49-F238E27FC236}">
                            <a16:creationId xmlns:a16="http://schemas.microsoft.com/office/drawing/2014/main" id="{F4581641-4BFF-4708-A845-8A6A32DF8B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6960" y="2457803"/>
                        <a:ext cx="3014099" cy="10549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2553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10" name="Objet 9">
            <a:extLst>
              <a:ext uri="{FF2B5EF4-FFF2-40B4-BE49-F238E27FC236}">
                <a16:creationId xmlns:a16="http://schemas.microsoft.com/office/drawing/2014/main" id="{527B6CD5-8C5F-4195-9C58-6A641D019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941886"/>
              </p:ext>
            </p:extLst>
          </p:nvPr>
        </p:nvGraphicFramePr>
        <p:xfrm>
          <a:off x="1299656" y="898809"/>
          <a:ext cx="379095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60" name="Equation" r:id="rId3" imgW="1396800" imgH="253800" progId="Equation.DSMT4">
                  <p:embed/>
                </p:oleObj>
              </mc:Choice>
              <mc:Fallback>
                <p:oleObj name="Equation" r:id="rId3" imgW="1396800" imgH="253800" progId="Equation.DSMT4">
                  <p:embed/>
                  <p:pic>
                    <p:nvPicPr>
                      <p:cNvPr id="18" name="Objet 17">
                        <a:extLst>
                          <a:ext uri="{FF2B5EF4-FFF2-40B4-BE49-F238E27FC236}">
                            <a16:creationId xmlns:a16="http://schemas.microsoft.com/office/drawing/2014/main" id="{65FAD348-34E8-446D-AD5C-FC40368184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9656" y="898809"/>
                        <a:ext cx="3790950" cy="688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BB15D456-43AE-47B6-A7C9-93BC900EB2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3329734"/>
              </p:ext>
            </p:extLst>
          </p:nvPr>
        </p:nvGraphicFramePr>
        <p:xfrm>
          <a:off x="6005899" y="779108"/>
          <a:ext cx="2190993" cy="120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61" name="Equation" r:id="rId5" imgW="901440" imgH="495000" progId="Equation.DSMT4">
                  <p:embed/>
                </p:oleObj>
              </mc:Choice>
              <mc:Fallback>
                <p:oleObj name="Equation" r:id="rId5" imgW="901440" imgH="495000" progId="Equation.DSMT4">
                  <p:embed/>
                  <p:pic>
                    <p:nvPicPr>
                      <p:cNvPr id="20" name="Objet 19">
                        <a:extLst>
                          <a:ext uri="{FF2B5EF4-FFF2-40B4-BE49-F238E27FC236}">
                            <a16:creationId xmlns:a16="http://schemas.microsoft.com/office/drawing/2014/main" id="{9E48DBEA-5AB1-4331-8EE6-E2490A3F5C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05899" y="779108"/>
                        <a:ext cx="2190993" cy="1205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t 11">
            <a:extLst>
              <a:ext uri="{FF2B5EF4-FFF2-40B4-BE49-F238E27FC236}">
                <a16:creationId xmlns:a16="http://schemas.microsoft.com/office/drawing/2014/main" id="{37C24E07-F8C1-4620-AE6A-E811A25CDB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4625716"/>
              </p:ext>
            </p:extLst>
          </p:nvPr>
        </p:nvGraphicFramePr>
        <p:xfrm>
          <a:off x="491041" y="1846866"/>
          <a:ext cx="8639176" cy="123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62" name="Equation" r:id="rId7" imgW="3555720" imgH="507960" progId="Equation.DSMT4">
                  <p:embed/>
                </p:oleObj>
              </mc:Choice>
              <mc:Fallback>
                <p:oleObj name="Equation" r:id="rId7" imgW="3555720" imgH="507960" progId="Equation.DSMT4">
                  <p:embed/>
                  <p:pic>
                    <p:nvPicPr>
                      <p:cNvPr id="30" name="Objet 29">
                        <a:extLst>
                          <a:ext uri="{FF2B5EF4-FFF2-40B4-BE49-F238E27FC236}">
                            <a16:creationId xmlns:a16="http://schemas.microsoft.com/office/drawing/2014/main" id="{4ACBA524-8CDC-4AE1-8930-EF215136D3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91041" y="1846866"/>
                        <a:ext cx="8639176" cy="1238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 12">
            <a:extLst>
              <a:ext uri="{FF2B5EF4-FFF2-40B4-BE49-F238E27FC236}">
                <a16:creationId xmlns:a16="http://schemas.microsoft.com/office/drawing/2014/main" id="{09EAB66C-46A7-4E6B-8751-18637FD85A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972641"/>
              </p:ext>
            </p:extLst>
          </p:nvPr>
        </p:nvGraphicFramePr>
        <p:xfrm>
          <a:off x="7041646" y="3973160"/>
          <a:ext cx="4659312" cy="123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63" name="Equation" r:id="rId9" imgW="1917360" imgH="507960" progId="Equation.DSMT4">
                  <p:embed/>
                </p:oleObj>
              </mc:Choice>
              <mc:Fallback>
                <p:oleObj name="Equation" r:id="rId9" imgW="1917360" imgH="507960" progId="Equation.DSMT4">
                  <p:embed/>
                  <p:pic>
                    <p:nvPicPr>
                      <p:cNvPr id="31" name="Objet 30">
                        <a:extLst>
                          <a:ext uri="{FF2B5EF4-FFF2-40B4-BE49-F238E27FC236}">
                            <a16:creationId xmlns:a16="http://schemas.microsoft.com/office/drawing/2014/main" id="{4AA339B8-FD80-4233-8915-7D0E872391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041646" y="3973160"/>
                        <a:ext cx="4659312" cy="1238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t 14">
            <a:extLst>
              <a:ext uri="{FF2B5EF4-FFF2-40B4-BE49-F238E27FC236}">
                <a16:creationId xmlns:a16="http://schemas.microsoft.com/office/drawing/2014/main" id="{15F48FDD-E566-413D-B031-DB67E42926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1403852"/>
              </p:ext>
            </p:extLst>
          </p:nvPr>
        </p:nvGraphicFramePr>
        <p:xfrm>
          <a:off x="491042" y="5027039"/>
          <a:ext cx="49688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64" name="Equation" r:id="rId11" imgW="2158920" imgH="253800" progId="Equation.DSMT4">
                  <p:embed/>
                </p:oleObj>
              </mc:Choice>
              <mc:Fallback>
                <p:oleObj name="Equation" r:id="rId11" imgW="2158920" imgH="253800" progId="Equation.DSMT4">
                  <p:embed/>
                  <p:pic>
                    <p:nvPicPr>
                      <p:cNvPr id="32" name="Objet 31">
                        <a:extLst>
                          <a:ext uri="{FF2B5EF4-FFF2-40B4-BE49-F238E27FC236}">
                            <a16:creationId xmlns:a16="http://schemas.microsoft.com/office/drawing/2014/main" id="{5F5276D4-C53C-4094-9B2B-7A3064CF05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91042" y="5027039"/>
                        <a:ext cx="4968875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t 15">
            <a:extLst>
              <a:ext uri="{FF2B5EF4-FFF2-40B4-BE49-F238E27FC236}">
                <a16:creationId xmlns:a16="http://schemas.microsoft.com/office/drawing/2014/main" id="{9EE8F9BC-493A-47BD-A5B4-7FA89738C5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2881788"/>
              </p:ext>
            </p:extLst>
          </p:nvPr>
        </p:nvGraphicFramePr>
        <p:xfrm>
          <a:off x="491042" y="5525758"/>
          <a:ext cx="4939937" cy="581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65" name="Equation" r:id="rId13" imgW="2158920" imgH="253800" progId="Equation.DSMT4">
                  <p:embed/>
                </p:oleObj>
              </mc:Choice>
              <mc:Fallback>
                <p:oleObj name="Equation" r:id="rId13" imgW="2158920" imgH="253800" progId="Equation.DSMT4">
                  <p:embed/>
                  <p:pic>
                    <p:nvPicPr>
                      <p:cNvPr id="2" name="Objet 1">
                        <a:extLst>
                          <a:ext uri="{FF2B5EF4-FFF2-40B4-BE49-F238E27FC236}">
                            <a16:creationId xmlns:a16="http://schemas.microsoft.com/office/drawing/2014/main" id="{D3027EF7-054A-464D-9635-D8A724BD15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91042" y="5525758"/>
                        <a:ext cx="4939937" cy="5811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DB1A288B-B919-449C-B214-29F9A0EAD9F1}"/>
              </a:ext>
            </a:extLst>
          </p:cNvPr>
          <p:cNvSpPr/>
          <p:nvPr/>
        </p:nvSpPr>
        <p:spPr>
          <a:xfrm>
            <a:off x="349924" y="4767957"/>
            <a:ext cx="13404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2550" lvl="3"/>
            <a:r>
              <a:rPr lang="fr-FR" sz="1600" b="1" i="1" dirty="0">
                <a:solidFill>
                  <a:srgbClr val="0000FF"/>
                </a:solidFill>
              </a:rPr>
              <a:t>On a alors :</a:t>
            </a:r>
          </a:p>
        </p:txBody>
      </p:sp>
      <p:graphicFrame>
        <p:nvGraphicFramePr>
          <p:cNvPr id="18" name="Objet 17">
            <a:extLst>
              <a:ext uri="{FF2B5EF4-FFF2-40B4-BE49-F238E27FC236}">
                <a16:creationId xmlns:a16="http://schemas.microsoft.com/office/drawing/2014/main" id="{270BDFEB-A224-4F8E-9002-2358BB98A2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3821434"/>
              </p:ext>
            </p:extLst>
          </p:nvPr>
        </p:nvGraphicFramePr>
        <p:xfrm>
          <a:off x="491041" y="6105758"/>
          <a:ext cx="4939937" cy="581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66" name="Equation" r:id="rId15" imgW="2158920" imgH="253800" progId="Equation.DSMT4">
                  <p:embed/>
                </p:oleObj>
              </mc:Choice>
              <mc:Fallback>
                <p:oleObj name="Equation" r:id="rId15" imgW="2158920" imgH="253800" progId="Equation.DSMT4">
                  <p:embed/>
                  <p:pic>
                    <p:nvPicPr>
                      <p:cNvPr id="37" name="Objet 36">
                        <a:extLst>
                          <a:ext uri="{FF2B5EF4-FFF2-40B4-BE49-F238E27FC236}">
                            <a16:creationId xmlns:a16="http://schemas.microsoft.com/office/drawing/2014/main" id="{B5AD86A0-93EE-4660-81D9-0F98AE742F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91041" y="6105758"/>
                        <a:ext cx="4939937" cy="5811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Image 1">
            <a:extLst>
              <a:ext uri="{FF2B5EF4-FFF2-40B4-BE49-F238E27FC236}">
                <a16:creationId xmlns:a16="http://schemas.microsoft.com/office/drawing/2014/main" id="{85CEAED9-61A7-49AA-8125-67B899921A4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679452" y="5100219"/>
            <a:ext cx="6237571" cy="1586708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09BDF018-2DF4-40F4-8B09-AECC08D6BF44}"/>
              </a:ext>
            </a:extLst>
          </p:cNvPr>
          <p:cNvSpPr/>
          <p:nvPr/>
        </p:nvSpPr>
        <p:spPr>
          <a:xfrm>
            <a:off x="9359983" y="1000377"/>
            <a:ext cx="249096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550" lvl="3"/>
            <a:r>
              <a:rPr lang="fr-FR" sz="1600" b="1" i="1" dirty="0">
                <a:solidFill>
                  <a:srgbClr val="FF0000"/>
                </a:solidFill>
              </a:rPr>
              <a:t>Diapo 31 et 32 du CM</a:t>
            </a:r>
          </a:p>
        </p:txBody>
      </p:sp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52404E84-7413-49F4-AA16-D8866EFFAC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161806"/>
              </p:ext>
            </p:extLst>
          </p:nvPr>
        </p:nvGraphicFramePr>
        <p:xfrm>
          <a:off x="349924" y="3015579"/>
          <a:ext cx="6434463" cy="1462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67" name="Equation" r:id="rId18" imgW="2234880" imgH="507960" progId="Equation.DSMT4">
                  <p:embed/>
                </p:oleObj>
              </mc:Choice>
              <mc:Fallback>
                <p:oleObj name="Equation" r:id="rId18" imgW="223488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49924" y="3015579"/>
                        <a:ext cx="6434463" cy="14623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32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816B0742-2666-442A-8CE5-DBF509E3E2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9235702"/>
              </p:ext>
            </p:extLst>
          </p:nvPr>
        </p:nvGraphicFramePr>
        <p:xfrm>
          <a:off x="7212948" y="830997"/>
          <a:ext cx="413385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14" name="Equation" r:id="rId3" imgW="1841400" imgH="660240" progId="Equation.DSMT4">
                  <p:embed/>
                </p:oleObj>
              </mc:Choice>
              <mc:Fallback>
                <p:oleObj name="Equation" r:id="rId3" imgW="1841400" imgH="660240" progId="Equation.DSMT4">
                  <p:embed/>
                  <p:pic>
                    <p:nvPicPr>
                      <p:cNvPr id="40" name="Objet 39">
                        <a:extLst>
                          <a:ext uri="{FF2B5EF4-FFF2-40B4-BE49-F238E27FC236}">
                            <a16:creationId xmlns:a16="http://schemas.microsoft.com/office/drawing/2014/main" id="{53EC06AE-9AE2-458B-B864-95DFE63423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2948" y="830997"/>
                        <a:ext cx="4133850" cy="1473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 12">
            <a:extLst>
              <a:ext uri="{FF2B5EF4-FFF2-40B4-BE49-F238E27FC236}">
                <a16:creationId xmlns:a16="http://schemas.microsoft.com/office/drawing/2014/main" id="{2E767E1F-2F6D-4D69-A8F6-AC61016FAF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210262"/>
              </p:ext>
            </p:extLst>
          </p:nvPr>
        </p:nvGraphicFramePr>
        <p:xfrm>
          <a:off x="539098" y="1067998"/>
          <a:ext cx="52959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15" name="Equation" r:id="rId5" imgW="1701720" imgH="304560" progId="Equation.DSMT4">
                  <p:embed/>
                </p:oleObj>
              </mc:Choice>
              <mc:Fallback>
                <p:oleObj name="Equation" r:id="rId5" imgW="1701720" imgH="304560" progId="Equation.DSMT4">
                  <p:embed/>
                  <p:pic>
                    <p:nvPicPr>
                      <p:cNvPr id="9" name="Objet 8">
                        <a:extLst>
                          <a:ext uri="{FF2B5EF4-FFF2-40B4-BE49-F238E27FC236}">
                            <a16:creationId xmlns:a16="http://schemas.microsoft.com/office/drawing/2014/main" id="{B14229E7-0432-4B91-80CE-27B3AE5E03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098" y="1067998"/>
                        <a:ext cx="5295900" cy="949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t 14">
            <a:extLst>
              <a:ext uri="{FF2B5EF4-FFF2-40B4-BE49-F238E27FC236}">
                <a16:creationId xmlns:a16="http://schemas.microsoft.com/office/drawing/2014/main" id="{880DED92-6410-4B5A-B7E3-C5259CDF5F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619667"/>
              </p:ext>
            </p:extLst>
          </p:nvPr>
        </p:nvGraphicFramePr>
        <p:xfrm>
          <a:off x="539098" y="2304197"/>
          <a:ext cx="4162425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16" name="Equation" r:id="rId7" imgW="1854000" imgH="660240" progId="Equation.DSMT4">
                  <p:embed/>
                </p:oleObj>
              </mc:Choice>
              <mc:Fallback>
                <p:oleObj name="Equation" r:id="rId7" imgW="1854000" imgH="660240" progId="Equation.DSMT4">
                  <p:embed/>
                  <p:pic>
                    <p:nvPicPr>
                      <p:cNvPr id="11" name="Objet 10">
                        <a:extLst>
                          <a:ext uri="{FF2B5EF4-FFF2-40B4-BE49-F238E27FC236}">
                            <a16:creationId xmlns:a16="http://schemas.microsoft.com/office/drawing/2014/main" id="{816B0742-2666-442A-8CE5-DBF509E3E2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098" y="2304197"/>
                        <a:ext cx="4162425" cy="1473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2">
            <a:extLst>
              <a:ext uri="{FF2B5EF4-FFF2-40B4-BE49-F238E27FC236}">
                <a16:creationId xmlns:a16="http://schemas.microsoft.com/office/drawing/2014/main" id="{FE1DC567-A7B8-4599-A0C0-DF1764489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AF3323AA-1D14-4716-A348-CE74F957B2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966220"/>
              </p:ext>
            </p:extLst>
          </p:nvPr>
        </p:nvGraphicFramePr>
        <p:xfrm>
          <a:off x="5996024" y="2256229"/>
          <a:ext cx="535403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17" name="Equation" r:id="rId9" imgW="2387600" imgH="660400" progId="Equation.DSMT4">
                  <p:embed/>
                </p:oleObj>
              </mc:Choice>
              <mc:Fallback>
                <p:oleObj name="Equation" r:id="rId9" imgW="2387600" imgH="660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6024" y="2256229"/>
                        <a:ext cx="5354030" cy="1473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1">
            <a:extLst>
              <a:ext uri="{FF2B5EF4-FFF2-40B4-BE49-F238E27FC236}">
                <a16:creationId xmlns:a16="http://schemas.microsoft.com/office/drawing/2014/main" id="{D3ADFCEB-11A9-49FB-8878-BEBFAD107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17" name="Objet 16">
            <a:extLst>
              <a:ext uri="{FF2B5EF4-FFF2-40B4-BE49-F238E27FC236}">
                <a16:creationId xmlns:a16="http://schemas.microsoft.com/office/drawing/2014/main" id="{BD881D42-35A9-4A62-AC84-6F31DA86BD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808141"/>
              </p:ext>
            </p:extLst>
          </p:nvPr>
        </p:nvGraphicFramePr>
        <p:xfrm>
          <a:off x="539098" y="4066640"/>
          <a:ext cx="5788594" cy="1754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18" name="Equation" r:id="rId11" imgW="2158920" imgH="672840" progId="Equation.DSMT4">
                  <p:embed/>
                </p:oleObj>
              </mc:Choice>
              <mc:Fallback>
                <p:oleObj name="Equation" r:id="rId11" imgW="2158920" imgH="6728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098" y="4066640"/>
                        <a:ext cx="5788594" cy="17542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0318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10" name="Objet 9">
            <a:extLst>
              <a:ext uri="{FF2B5EF4-FFF2-40B4-BE49-F238E27FC236}">
                <a16:creationId xmlns:a16="http://schemas.microsoft.com/office/drawing/2014/main" id="{C64FE427-C696-4732-8628-2ED36D282A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395151"/>
              </p:ext>
            </p:extLst>
          </p:nvPr>
        </p:nvGraphicFramePr>
        <p:xfrm>
          <a:off x="387806" y="1396646"/>
          <a:ext cx="5770562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89" name="Equation" r:id="rId3" imgW="1854000" imgH="304560" progId="Equation.DSMT4">
                  <p:embed/>
                </p:oleObj>
              </mc:Choice>
              <mc:Fallback>
                <p:oleObj name="Equation" r:id="rId3" imgW="1854000" imgH="304560" progId="Equation.DSMT4">
                  <p:embed/>
                  <p:pic>
                    <p:nvPicPr>
                      <p:cNvPr id="10" name="Objet 9">
                        <a:extLst>
                          <a:ext uri="{FF2B5EF4-FFF2-40B4-BE49-F238E27FC236}">
                            <a16:creationId xmlns:a16="http://schemas.microsoft.com/office/drawing/2014/main" id="{C64FE427-C696-4732-8628-2ED36D282A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806" y="1396646"/>
                        <a:ext cx="5770562" cy="949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t 11">
            <a:extLst>
              <a:ext uri="{FF2B5EF4-FFF2-40B4-BE49-F238E27FC236}">
                <a16:creationId xmlns:a16="http://schemas.microsoft.com/office/drawing/2014/main" id="{BF5AE9BD-6EC7-4A8A-B351-797A6706A8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9418805"/>
              </p:ext>
            </p:extLst>
          </p:nvPr>
        </p:nvGraphicFramePr>
        <p:xfrm>
          <a:off x="7224549" y="1177572"/>
          <a:ext cx="3963987" cy="138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90" name="Equation" r:id="rId5" imgW="1777680" imgH="622080" progId="Equation.DSMT4">
                  <p:embed/>
                </p:oleObj>
              </mc:Choice>
              <mc:Fallback>
                <p:oleObj name="Equation" r:id="rId5" imgW="1777680" imgH="622080" progId="Equation.DSMT4">
                  <p:embed/>
                  <p:pic>
                    <p:nvPicPr>
                      <p:cNvPr id="12" name="Objet 11">
                        <a:extLst>
                          <a:ext uri="{FF2B5EF4-FFF2-40B4-BE49-F238E27FC236}">
                            <a16:creationId xmlns:a16="http://schemas.microsoft.com/office/drawing/2014/main" id="{BF5AE9BD-6EC7-4A8A-B351-797A6706A8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4549" y="1177572"/>
                        <a:ext cx="3963987" cy="1387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t 6">
            <a:extLst>
              <a:ext uri="{FF2B5EF4-FFF2-40B4-BE49-F238E27FC236}">
                <a16:creationId xmlns:a16="http://schemas.microsoft.com/office/drawing/2014/main" id="{36831BAE-FE4F-4F7F-98A0-7011C1F594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331246"/>
              </p:ext>
            </p:extLst>
          </p:nvPr>
        </p:nvGraphicFramePr>
        <p:xfrm>
          <a:off x="480647" y="2828581"/>
          <a:ext cx="4376074" cy="1438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91" name="Equation" r:id="rId7" imgW="1803400" imgH="584200" progId="Equation.DSMT4">
                  <p:embed/>
                </p:oleObj>
              </mc:Choice>
              <mc:Fallback>
                <p:oleObj name="Equation" r:id="rId7" imgW="1803400" imgH="584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647" y="2828581"/>
                        <a:ext cx="4376074" cy="14387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 13">
            <a:extLst>
              <a:ext uri="{FF2B5EF4-FFF2-40B4-BE49-F238E27FC236}">
                <a16:creationId xmlns:a16="http://schemas.microsoft.com/office/drawing/2014/main" id="{84EB8BE5-B292-4B18-98A9-1D157DEC1C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493406"/>
              </p:ext>
            </p:extLst>
          </p:nvPr>
        </p:nvGraphicFramePr>
        <p:xfrm>
          <a:off x="5697415" y="2783330"/>
          <a:ext cx="5952759" cy="1625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92" name="Equation" r:id="rId9" imgW="2400300" imgH="660400" progId="Equation.DSMT4">
                  <p:embed/>
                </p:oleObj>
              </mc:Choice>
              <mc:Fallback>
                <p:oleObj name="Equation" r:id="rId9" imgW="2400300" imgH="660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7415" y="2783330"/>
                        <a:ext cx="5952759" cy="16251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t 19">
            <a:extLst>
              <a:ext uri="{FF2B5EF4-FFF2-40B4-BE49-F238E27FC236}">
                <a16:creationId xmlns:a16="http://schemas.microsoft.com/office/drawing/2014/main" id="{798C8F70-AD64-42B2-8481-8E80FDA771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898906"/>
              </p:ext>
            </p:extLst>
          </p:nvPr>
        </p:nvGraphicFramePr>
        <p:xfrm>
          <a:off x="387806" y="4512030"/>
          <a:ext cx="5337874" cy="1625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93" name="Equation" r:id="rId11" imgW="2171520" imgH="660240" progId="Equation.DSMT4">
                  <p:embed/>
                </p:oleObj>
              </mc:Choice>
              <mc:Fallback>
                <p:oleObj name="Equation" r:id="rId11" imgW="2171520" imgH="6602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806" y="4512030"/>
                        <a:ext cx="5337874" cy="16251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3522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20" name="Objet 19">
            <a:extLst>
              <a:ext uri="{FF2B5EF4-FFF2-40B4-BE49-F238E27FC236}">
                <a16:creationId xmlns:a16="http://schemas.microsoft.com/office/drawing/2014/main" id="{798C8F70-AD64-42B2-8481-8E80FDA771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830313"/>
              </p:ext>
            </p:extLst>
          </p:nvPr>
        </p:nvGraphicFramePr>
        <p:xfrm>
          <a:off x="130980" y="1803831"/>
          <a:ext cx="5337874" cy="1625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6" name="Equation" r:id="rId3" imgW="2171520" imgH="660240" progId="Equation.DSMT4">
                  <p:embed/>
                </p:oleObj>
              </mc:Choice>
              <mc:Fallback>
                <p:oleObj name="Equation" r:id="rId3" imgW="2171520" imgH="660240" progId="Equation.DSMT4">
                  <p:embed/>
                  <p:pic>
                    <p:nvPicPr>
                      <p:cNvPr id="20" name="Objet 19">
                        <a:extLst>
                          <a:ext uri="{FF2B5EF4-FFF2-40B4-BE49-F238E27FC236}">
                            <a16:creationId xmlns:a16="http://schemas.microsoft.com/office/drawing/2014/main" id="{798C8F70-AD64-42B2-8481-8E80FDA771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80" y="1803831"/>
                        <a:ext cx="5337874" cy="16251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DBB01501-7B1B-48F7-9A11-A63C6300B3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3614922"/>
              </p:ext>
            </p:extLst>
          </p:nvPr>
        </p:nvGraphicFramePr>
        <p:xfrm>
          <a:off x="130980" y="3586290"/>
          <a:ext cx="5526870" cy="1669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7" name="Equation" r:id="rId5" imgW="5775969" imgH="1744919" progId="Equation.DSMT4">
                  <p:embed/>
                </p:oleObj>
              </mc:Choice>
              <mc:Fallback>
                <p:oleObj name="Equation" r:id="rId5" imgW="5775969" imgH="174491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0980" y="3586290"/>
                        <a:ext cx="5526870" cy="16696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5C6CAAA0-BEA4-4D06-9DC5-B283DA2C03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4642652"/>
              </p:ext>
            </p:extLst>
          </p:nvPr>
        </p:nvGraphicFramePr>
        <p:xfrm>
          <a:off x="6118225" y="1998663"/>
          <a:ext cx="4868863" cy="1436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8" name="Equation" r:id="rId7" imgW="1981080" imgH="583920" progId="Equation.DSMT4">
                  <p:embed/>
                </p:oleObj>
              </mc:Choice>
              <mc:Fallback>
                <p:oleObj name="Equation" r:id="rId7" imgW="1981080" imgH="583920" progId="Equation.DSMT4">
                  <p:embed/>
                  <p:pic>
                    <p:nvPicPr>
                      <p:cNvPr id="20" name="Objet 19">
                        <a:extLst>
                          <a:ext uri="{FF2B5EF4-FFF2-40B4-BE49-F238E27FC236}">
                            <a16:creationId xmlns:a16="http://schemas.microsoft.com/office/drawing/2014/main" id="{798C8F70-AD64-42B2-8481-8E80FDA771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8225" y="1998663"/>
                        <a:ext cx="4868863" cy="1436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 12">
            <a:extLst>
              <a:ext uri="{FF2B5EF4-FFF2-40B4-BE49-F238E27FC236}">
                <a16:creationId xmlns:a16="http://schemas.microsoft.com/office/drawing/2014/main" id="{A4D6890E-FBB3-423B-BD6F-4900EEEB55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898633"/>
              </p:ext>
            </p:extLst>
          </p:nvPr>
        </p:nvGraphicFramePr>
        <p:xfrm>
          <a:off x="6146435" y="3642156"/>
          <a:ext cx="4840653" cy="1436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9" name="Equation" r:id="rId9" imgW="1968480" imgH="583920" progId="Equation.DSMT4">
                  <p:embed/>
                </p:oleObj>
              </mc:Choice>
              <mc:Fallback>
                <p:oleObj name="Equation" r:id="rId9" imgW="1968480" imgH="583920" progId="Equation.DSMT4">
                  <p:embed/>
                  <p:pic>
                    <p:nvPicPr>
                      <p:cNvPr id="3" name="Objet 2">
                        <a:extLst>
                          <a:ext uri="{FF2B5EF4-FFF2-40B4-BE49-F238E27FC236}">
                            <a16:creationId xmlns:a16="http://schemas.microsoft.com/office/drawing/2014/main" id="{DBB01501-7B1B-48F7-9A11-A63C6300B3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46435" y="3642156"/>
                        <a:ext cx="4840653" cy="14366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999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9F072DFB-5821-433C-83CE-BFCE60A649DD}"/>
              </a:ext>
            </a:extLst>
          </p:cNvPr>
          <p:cNvSpPr/>
          <p:nvPr/>
        </p:nvSpPr>
        <p:spPr>
          <a:xfrm>
            <a:off x="4064639" y="2655886"/>
            <a:ext cx="5969623" cy="96441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27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5400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72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25334E-3E2C-483A-8BAF-3825D2F84EC9}"/>
              </a:ext>
            </a:extLst>
          </p:cNvPr>
          <p:cNvSpPr/>
          <p:nvPr/>
        </p:nvSpPr>
        <p:spPr>
          <a:xfrm>
            <a:off x="485764" y="1519654"/>
            <a:ext cx="6302975" cy="105950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37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72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BC6CFE57-49CE-4D84-B42F-CE296E56504E}"/>
              </a:ext>
            </a:extLst>
          </p:cNvPr>
          <p:cNvGrpSpPr/>
          <p:nvPr/>
        </p:nvGrpSpPr>
        <p:grpSpPr>
          <a:xfrm>
            <a:off x="485764" y="1535421"/>
            <a:ext cx="11706236" cy="2306474"/>
            <a:chOff x="0" y="-9629"/>
            <a:chExt cx="3521734" cy="95773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39B05BF-A944-44C9-BB33-1EA9DE742C4E}"/>
                </a:ext>
              </a:extLst>
            </p:cNvPr>
            <p:cNvSpPr/>
            <p:nvPr/>
          </p:nvSpPr>
          <p:spPr>
            <a:xfrm>
              <a:off x="8628" y="431321"/>
              <a:ext cx="1052098" cy="43942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  <a:shade val="30000"/>
                    <a:satMod val="115000"/>
                  </a:schemeClr>
                </a:gs>
                <a:gs pos="37000">
                  <a:schemeClr val="accent2">
                    <a:lumMod val="20000"/>
                    <a:lumOff val="80000"/>
                    <a:shade val="67500"/>
                    <a:satMod val="115000"/>
                  </a:schemeClr>
                </a:gs>
                <a:gs pos="100000">
                  <a:schemeClr val="accent2">
                    <a:lumMod val="20000"/>
                    <a:lumOff val="80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7200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8022FF8-B847-4F03-9BA7-13BC6279A727}"/>
                </a:ext>
              </a:extLst>
            </p:cNvPr>
            <p:cNvSpPr/>
            <p:nvPr/>
          </p:nvSpPr>
          <p:spPr>
            <a:xfrm>
              <a:off x="1900707" y="-7910"/>
              <a:ext cx="966158" cy="439947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4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7200" dirty="0"/>
            </a:p>
          </p:txBody>
        </p:sp>
        <p:cxnSp>
          <p:nvCxnSpPr>
            <p:cNvPr id="16" name="Line 456">
              <a:extLst>
                <a:ext uri="{FF2B5EF4-FFF2-40B4-BE49-F238E27FC236}">
                  <a16:creationId xmlns:a16="http://schemas.microsoft.com/office/drawing/2014/main" id="{486CB88B-C15F-4D75-A2EB-B37FD25B0A3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0" y="439947"/>
              <a:ext cx="2971800" cy="0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Text Box 459">
              <a:extLst>
                <a:ext uri="{FF2B5EF4-FFF2-40B4-BE49-F238E27FC236}">
                  <a16:creationId xmlns:a16="http://schemas.microsoft.com/office/drawing/2014/main" id="{82996043-17B7-41CD-95C9-BCDC1A21CD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0234" y="258792"/>
              <a:ext cx="5715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3200" i="1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pCN</a:t>
              </a:r>
              <a:endParaRPr lang="fr-FR" sz="540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" name="Text Box 460">
              <a:extLst>
                <a:ext uri="{FF2B5EF4-FFF2-40B4-BE49-F238E27FC236}">
                  <a16:creationId xmlns:a16="http://schemas.microsoft.com/office/drawing/2014/main" id="{060DAE3D-1F37-4770-BF78-07F862B96F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2922" y="605206"/>
              <a:ext cx="6858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3200" i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3200" i="1" baseline="30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3+</a:t>
              </a:r>
              <a:endParaRPr lang="fr-FR" sz="5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9" name="Text Box 461">
              <a:extLst>
                <a:ext uri="{FF2B5EF4-FFF2-40B4-BE49-F238E27FC236}">
                  <a16:creationId xmlns:a16="http://schemas.microsoft.com/office/drawing/2014/main" id="{E7D61FED-0EEB-4B91-8304-520F1C9DC1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2096" y="205247"/>
              <a:ext cx="1062141" cy="3428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3200" i="1" dirty="0">
                  <a:solidFill>
                    <a:srgbClr val="0070C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l</a:t>
              </a:r>
              <a:r>
                <a:rPr lang="fr-FR" sz="3200" i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og(</a:t>
              </a:r>
              <a:r>
                <a:rPr lang="fr-FR" sz="3200" i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</a:t>
              </a:r>
              <a:r>
                <a:rPr lang="fr-FR" sz="3200" i="1" baseline="-25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6</a:t>
              </a:r>
              <a:r>
                <a:rPr lang="fr-FR" sz="3200" i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/6)=</a:t>
              </a:r>
              <a:r>
                <a:rPr lang="fr-FR" sz="3200" i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5,2</a:t>
              </a:r>
              <a:endParaRPr lang="fr-FR" sz="5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1" name="Text Box 462">
              <a:extLst>
                <a:ext uri="{FF2B5EF4-FFF2-40B4-BE49-F238E27FC236}">
                  <a16:creationId xmlns:a16="http://schemas.microsoft.com/office/drawing/2014/main" id="{927330C8-F800-4AEF-AD04-C3FB402091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4906" y="-4409"/>
              <a:ext cx="974784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3200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[Cu(CN)</a:t>
              </a:r>
              <a:r>
                <a:rPr lang="fr-FR" sz="3200" i="1" baseline="-250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r>
                <a:rPr lang="fr-FR" sz="3200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]</a:t>
              </a:r>
              <a:r>
                <a:rPr lang="fr-FR" sz="3200" i="1" baseline="300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5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2" name="Text Box 463">
              <a:extLst>
                <a:ext uri="{FF2B5EF4-FFF2-40B4-BE49-F238E27FC236}">
                  <a16:creationId xmlns:a16="http://schemas.microsoft.com/office/drawing/2014/main" id="{D80F2FE7-167B-4EB6-88EB-EF339C63A1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7930" y="433756"/>
              <a:ext cx="90899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3200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Log</a:t>
              </a:r>
              <a:r>
                <a:rPr lang="fr-FR" sz="3200" i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(</a:t>
              </a:r>
              <a:r>
                <a:rPr lang="fr-FR" sz="3200" i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</a:t>
              </a:r>
              <a:r>
                <a:rPr lang="fr-FR" sz="3200" i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4</a:t>
              </a:r>
              <a:r>
                <a:rPr lang="fr-FR" sz="3200" i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/4)=</a:t>
              </a:r>
              <a:r>
                <a:rPr lang="fr-FR" sz="3200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6,8</a:t>
              </a:r>
              <a:endParaRPr lang="fr-FR" sz="5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3" name="Text Box 464">
              <a:extLst>
                <a:ext uri="{FF2B5EF4-FFF2-40B4-BE49-F238E27FC236}">
                  <a16:creationId xmlns:a16="http://schemas.microsoft.com/office/drawing/2014/main" id="{B5DB7E3A-BA46-43C3-B595-B8DAB896CF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9524" y="-9629"/>
              <a:ext cx="500332" cy="2760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3200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Cu</a:t>
              </a:r>
              <a:r>
                <a:rPr lang="fr-FR" sz="3200" i="1" baseline="3000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5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4" name="Text Box 465">
              <a:extLst>
                <a:ext uri="{FF2B5EF4-FFF2-40B4-BE49-F238E27FC236}">
                  <a16:creationId xmlns:a16="http://schemas.microsoft.com/office/drawing/2014/main" id="{98DCFB16-D808-4006-BB3D-670680B115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513" y="578153"/>
              <a:ext cx="9144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3200" i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[Fe(CN)</a:t>
              </a:r>
              <a:r>
                <a:rPr lang="fr-FR" sz="3200" i="1" baseline="-25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6</a:t>
              </a:r>
              <a:r>
                <a:rPr lang="fr-FR" sz="3200" i="1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]</a:t>
              </a:r>
              <a:r>
                <a:rPr lang="fr-FR" sz="3200" i="1" baseline="30000" dirty="0">
                  <a:solidFill>
                    <a:srgbClr val="0070C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3-</a:t>
              </a:r>
              <a:endParaRPr lang="fr-FR" sz="5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2A850A1C-4263-410D-B9C8-6BC1F7A844D0}"/>
                </a:ext>
              </a:extLst>
            </p:cNvPr>
            <p:cNvCxnSpPr/>
            <p:nvPr/>
          </p:nvCxnSpPr>
          <p:spPr>
            <a:xfrm>
              <a:off x="1069676" y="439947"/>
              <a:ext cx="0" cy="43079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F46C4BE2-1E3C-4FA4-BE52-91B0F1163E89}"/>
                </a:ext>
              </a:extLst>
            </p:cNvPr>
            <p:cNvCxnSpPr/>
            <p:nvPr/>
          </p:nvCxnSpPr>
          <p:spPr>
            <a:xfrm>
              <a:off x="1889185" y="8626"/>
              <a:ext cx="0" cy="430530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</a:ln>
            <a:effectLst/>
          </p:spPr>
        </p:cxn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69BB8807-5412-4764-B9DF-1A7758997D1D}"/>
              </a:ext>
            </a:extLst>
          </p:cNvPr>
          <p:cNvSpPr/>
          <p:nvPr/>
        </p:nvSpPr>
        <p:spPr>
          <a:xfrm>
            <a:off x="281354" y="1371601"/>
            <a:ext cx="10884877" cy="24310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72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8A0B4FA-F187-4139-B629-B17C558E5ECC}"/>
              </a:ext>
            </a:extLst>
          </p:cNvPr>
          <p:cNvSpPr/>
          <p:nvPr/>
        </p:nvSpPr>
        <p:spPr>
          <a:xfrm>
            <a:off x="193890" y="4335943"/>
            <a:ext cx="1129621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sz="2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Attention les deux complexes non pas le même indice de coordinat</a:t>
            </a:r>
          </a:p>
          <a:p>
            <a:pPr>
              <a:spcAft>
                <a:spcPts val="0"/>
              </a:spcAft>
            </a:pP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La réaction entre Cu</a:t>
            </a:r>
            <a:r>
              <a:rPr lang="fr-FR" sz="28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2+</a:t>
            </a: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et </a:t>
            </a:r>
            <a:r>
              <a:rPr lang="fr-FR" sz="28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[Fe(CN)</a:t>
            </a:r>
            <a:r>
              <a:rPr lang="fr-FR" sz="28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fr-FR" sz="28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3- </a:t>
            </a: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est bien avancée car leur domaine de prédominance sont  disjoints ce qu’on peut représenter sur une échelle en </a:t>
            </a:r>
            <a:endParaRPr lang="fr-FR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pK</a:t>
            </a:r>
            <a:r>
              <a:rPr lang="fr-FR" sz="2800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/n(ou log(</a:t>
            </a: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/n))</a:t>
            </a: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(n nombre d’indice ou de coordinat) (et non pas en </a:t>
            </a:r>
            <a:r>
              <a:rPr lang="fr-FR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pKd</a:t>
            </a:r>
            <a:r>
              <a:rPr lang="fr-FR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!)</a:t>
            </a:r>
            <a:endParaRPr lang="fr-F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613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9EEDFA5C-31E9-4F84-A86F-E59A4BA78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88" y="4568903"/>
            <a:ext cx="1189339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2000" i="1" dirty="0">
                <a:latin typeface="Arial" panose="020B0604020202020204" pitchFamily="34" charset="0"/>
                <a:ea typeface="Times New Roman" panose="02020603050405020304" pitchFamily="18" charset="0"/>
              </a:rPr>
              <a:t>L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 résultat de gauche semble contradictoire avec la règle de gamma appliquée sans trop réfléchir sur une échelle en </a:t>
            </a:r>
            <a:r>
              <a:rPr kumimoji="0" lang="fr-FR" altLang="fr-FR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pK</a:t>
            </a:r>
            <a:r>
              <a:rPr kumimoji="0" lang="fr-FR" altLang="fr-FR" sz="2000" b="0" i="1" u="none" strike="noStrike" cap="none" normalizeH="0" baseline="-3000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sans tenir compte de l’indice de coordination de chaque ion complexe.</a:t>
            </a: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5190947B-2DE4-4E1D-A666-769FFDF10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17" y="5358611"/>
            <a:ext cx="1190942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Car alors  (règle de gamma «  à l’envers ») on devrait conclure à une réaction peu avancée !!</a:t>
            </a: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2000" i="1" dirty="0">
                <a:latin typeface="Arial" panose="020B0604020202020204" pitchFamily="34" charset="0"/>
                <a:ea typeface="Times New Roman" panose="02020603050405020304" pitchFamily="18" charset="0"/>
              </a:rPr>
              <a:t>E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 réalité, la stabilité relative de ces complexes n’est pas due à leurs </a:t>
            </a:r>
            <a:r>
              <a:rPr kumimoji="0" lang="fr-FR" altLang="fr-FR" sz="2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pKd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mais aussi à leurs indices de coordination qui sont différents (6 pour [Fe(CN)</a:t>
            </a:r>
            <a:r>
              <a:rPr kumimoji="0" lang="fr-FR" altLang="fr-FR" sz="20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</a:t>
            </a:r>
            <a:r>
              <a:rPr kumimoji="0" lang="fr-FR" altLang="fr-FR" sz="2000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3-</a:t>
            </a:r>
            <a:r>
              <a:rPr kumimoji="0" lang="fr-FR" altLang="fr-FR" sz="20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et 4 pour [Cu(CN)</a:t>
            </a:r>
            <a:r>
              <a:rPr kumimoji="0" lang="fr-FR" altLang="fr-FR" sz="20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</a:t>
            </a:r>
            <a:r>
              <a:rPr kumimoji="0" lang="fr-FR" altLang="fr-FR" sz="2000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2-</a:t>
            </a: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  <a:endParaRPr kumimoji="0" lang="fr-FR" altLang="fr-FR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5C0FE4-4662-441F-A80F-8CEC1E7E1CDD}"/>
              </a:ext>
            </a:extLst>
          </p:cNvPr>
          <p:cNvSpPr/>
          <p:nvPr/>
        </p:nvSpPr>
        <p:spPr>
          <a:xfrm rot="10800000">
            <a:off x="141288" y="1888298"/>
            <a:ext cx="2443280" cy="2448698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333333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fr-FR" dirty="0"/>
          </a:p>
        </p:txBody>
      </p:sp>
      <p:grpSp>
        <p:nvGrpSpPr>
          <p:cNvPr id="10" name="Group 258">
            <a:extLst>
              <a:ext uri="{FF2B5EF4-FFF2-40B4-BE49-F238E27FC236}">
                <a16:creationId xmlns:a16="http://schemas.microsoft.com/office/drawing/2014/main" id="{759437E1-BF81-4CC4-9A26-E9D0A409D9EA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981855" y="2875412"/>
            <a:ext cx="632105" cy="677810"/>
            <a:chOff x="2651" y="3686"/>
            <a:chExt cx="720" cy="721"/>
          </a:xfrm>
        </p:grpSpPr>
        <p:cxnSp>
          <p:nvCxnSpPr>
            <p:cNvPr id="11" name="Line 223">
              <a:extLst>
                <a:ext uri="{FF2B5EF4-FFF2-40B4-BE49-F238E27FC236}">
                  <a16:creationId xmlns:a16="http://schemas.microsoft.com/office/drawing/2014/main" id="{97EF4A19-A560-43CA-B934-ED4C5F215D92}"/>
                </a:ext>
              </a:extLst>
            </p:cNvPr>
            <p:cNvCxnSpPr/>
            <p:nvPr/>
          </p:nvCxnSpPr>
          <p:spPr bwMode="auto">
            <a:xfrm>
              <a:off x="2651" y="368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227">
              <a:extLst>
                <a:ext uri="{FF2B5EF4-FFF2-40B4-BE49-F238E27FC236}">
                  <a16:creationId xmlns:a16="http://schemas.microsoft.com/office/drawing/2014/main" id="{2B7648E6-CD5B-4FAF-8BBA-475036167637}"/>
                </a:ext>
              </a:extLst>
            </p:cNvPr>
            <p:cNvCxnSpPr/>
            <p:nvPr/>
          </p:nvCxnSpPr>
          <p:spPr bwMode="auto">
            <a:xfrm>
              <a:off x="2651" y="440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3" name="Line 208">
            <a:extLst>
              <a:ext uri="{FF2B5EF4-FFF2-40B4-BE49-F238E27FC236}">
                <a16:creationId xmlns:a16="http://schemas.microsoft.com/office/drawing/2014/main" id="{425167C1-8649-4F52-A878-77D69BEC9BB7}"/>
              </a:ext>
            </a:extLst>
          </p:cNvPr>
          <p:cNvCxnSpPr>
            <a:cxnSpLocks/>
          </p:cNvCxnSpPr>
          <p:nvPr/>
        </p:nvCxnSpPr>
        <p:spPr bwMode="auto">
          <a:xfrm flipV="1">
            <a:off x="1277717" y="2329431"/>
            <a:ext cx="17122" cy="17775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 Box 211">
            <a:extLst>
              <a:ext uri="{FF2B5EF4-FFF2-40B4-BE49-F238E27FC236}">
                <a16:creationId xmlns:a16="http://schemas.microsoft.com/office/drawing/2014/main" id="{DB978EB5-E988-4113-857E-D53D7402AFAA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19437" y="2011976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pCN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 Box 216">
            <a:extLst>
              <a:ext uri="{FF2B5EF4-FFF2-40B4-BE49-F238E27FC236}">
                <a16:creationId xmlns:a16="http://schemas.microsoft.com/office/drawing/2014/main" id="{CE9EDD7D-C276-4624-9B3B-CE786BD0776F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1024244" y="2814304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31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Freeform 222">
            <a:extLst>
              <a:ext uri="{FF2B5EF4-FFF2-40B4-BE49-F238E27FC236}">
                <a16:creationId xmlns:a16="http://schemas.microsoft.com/office/drawing/2014/main" id="{D090A138-2B41-4AB8-AB4C-791D74277FF7}"/>
              </a:ext>
            </a:extLst>
          </p:cNvPr>
          <p:cNvSpPr>
            <a:spLocks/>
          </p:cNvSpPr>
          <p:nvPr/>
        </p:nvSpPr>
        <p:spPr bwMode="auto">
          <a:xfrm rot="10800000" flipH="1">
            <a:off x="981855" y="2709464"/>
            <a:ext cx="587331" cy="792169"/>
          </a:xfrm>
          <a:custGeom>
            <a:avLst/>
            <a:gdLst>
              <a:gd name="T0" fmla="*/ 44 w 669"/>
              <a:gd name="T1" fmla="*/ 79 h 721"/>
              <a:gd name="T2" fmla="*/ 544 w 669"/>
              <a:gd name="T3" fmla="*/ 519 h 721"/>
              <a:gd name="T4" fmla="*/ 318 w 669"/>
              <a:gd name="T5" fmla="*/ 719 h 721"/>
              <a:gd name="T6" fmla="*/ 58 w 669"/>
              <a:gd name="T7" fmla="*/ 509 h 721"/>
              <a:gd name="T8" fmla="*/ 669 w 669"/>
              <a:gd name="T9" fmla="*/ 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9" h="721">
                <a:moveTo>
                  <a:pt x="44" y="79"/>
                </a:moveTo>
                <a:cubicBezTo>
                  <a:pt x="129" y="152"/>
                  <a:pt x="498" y="412"/>
                  <a:pt x="544" y="519"/>
                </a:cubicBezTo>
                <a:cubicBezTo>
                  <a:pt x="590" y="626"/>
                  <a:pt x="399" y="721"/>
                  <a:pt x="318" y="719"/>
                </a:cubicBezTo>
                <a:cubicBezTo>
                  <a:pt x="237" y="717"/>
                  <a:pt x="0" y="629"/>
                  <a:pt x="58" y="509"/>
                </a:cubicBezTo>
                <a:cubicBezTo>
                  <a:pt x="116" y="389"/>
                  <a:pt x="542" y="106"/>
                  <a:pt x="669" y="0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1400" dirty="0">
              <a:solidFill>
                <a:srgbClr val="FF0000"/>
              </a:solidFill>
            </a:endParaRPr>
          </a:p>
        </p:txBody>
      </p:sp>
      <p:grpSp>
        <p:nvGrpSpPr>
          <p:cNvPr id="24" name="Group 256">
            <a:extLst>
              <a:ext uri="{FF2B5EF4-FFF2-40B4-BE49-F238E27FC236}">
                <a16:creationId xmlns:a16="http://schemas.microsoft.com/office/drawing/2014/main" id="{2EFA33D4-7D0B-4279-A15C-21C56A0217C3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503384" y="2667650"/>
            <a:ext cx="2109653" cy="1439289"/>
            <a:chOff x="1513" y="3097"/>
            <a:chExt cx="2403" cy="1531"/>
          </a:xfrm>
        </p:grpSpPr>
        <p:sp>
          <p:nvSpPr>
            <p:cNvPr id="27" name="Text Box 225">
              <a:extLst>
                <a:ext uri="{FF2B5EF4-FFF2-40B4-BE49-F238E27FC236}">
                  <a16:creationId xmlns:a16="http://schemas.microsoft.com/office/drawing/2014/main" id="{48592882-0F8B-4D5F-8466-850BB69F2B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3363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Cu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9" name="Text Box 226">
              <a:extLst>
                <a:ext uri="{FF2B5EF4-FFF2-40B4-BE49-F238E27FC236}">
                  <a16:creationId xmlns:a16="http://schemas.microsoft.com/office/drawing/2014/main" id="{66CDA663-727A-4E34-968C-60BAF917DE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18" y="3097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27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0" name="Text Box 228">
              <a:extLst>
                <a:ext uri="{FF2B5EF4-FFF2-40B4-BE49-F238E27FC236}">
                  <a16:creationId xmlns:a16="http://schemas.microsoft.com/office/drawing/2014/main" id="{A8445010-166D-4964-A674-914F122BE7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3" y="4279"/>
              <a:ext cx="1166" cy="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[Fe(CN)</a:t>
              </a:r>
              <a:r>
                <a:rPr lang="fr-FR" sz="1200" i="1" baseline="-25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6</a:t>
              </a:r>
              <a:r>
                <a:rPr lang="fr-FR" sz="12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]</a:t>
              </a:r>
              <a:r>
                <a:rPr lang="fr-FR" sz="12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3-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1" name="Text Box 229">
              <a:extLst>
                <a:ext uri="{FF2B5EF4-FFF2-40B4-BE49-F238E27FC236}">
                  <a16:creationId xmlns:a16="http://schemas.microsoft.com/office/drawing/2014/main" id="{082EA21F-670A-45E5-81B8-01BA01D43D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1" y="4042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12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1A0CEE67-BAAD-491B-8A2F-8E2DCBC06BD0}"/>
              </a:ext>
            </a:extLst>
          </p:cNvPr>
          <p:cNvCxnSpPr/>
          <p:nvPr/>
        </p:nvCxnSpPr>
        <p:spPr>
          <a:xfrm rot="10800000">
            <a:off x="1569186" y="2981131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5304B748-05DD-4C11-9530-1D4384DDF4D4}"/>
              </a:ext>
            </a:extLst>
          </p:cNvPr>
          <p:cNvCxnSpPr/>
          <p:nvPr/>
        </p:nvCxnSpPr>
        <p:spPr>
          <a:xfrm rot="10800000">
            <a:off x="516114" y="3572940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 Box 228">
            <a:extLst>
              <a:ext uri="{FF2B5EF4-FFF2-40B4-BE49-F238E27FC236}">
                <a16:creationId xmlns:a16="http://schemas.microsoft.com/office/drawing/2014/main" id="{F2B1A6E5-28B7-45F2-A2CE-4AFCB90749C8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1560908" y="3345578"/>
            <a:ext cx="1023660" cy="323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[Cu(CN)</a:t>
            </a:r>
            <a:r>
              <a:rPr lang="fr-FR" sz="12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fr-FR" sz="1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fr-FR" sz="1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AE8D4C8-8E67-4313-9891-E05736E5A225}"/>
              </a:ext>
            </a:extLst>
          </p:cNvPr>
          <p:cNvSpPr/>
          <p:nvPr/>
        </p:nvSpPr>
        <p:spPr>
          <a:xfrm rot="10800000">
            <a:off x="2986117" y="1954643"/>
            <a:ext cx="2443280" cy="2448698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333333"/>
            </a:solidFill>
            <a:prstDash val="solid"/>
            <a:miter lim="800000"/>
            <a:headEnd type="none" w="med" len="med"/>
            <a:tailEnd type="none" w="med" len="med"/>
          </a:ln>
        </p:spPr>
      </p:sp>
      <p:grpSp>
        <p:nvGrpSpPr>
          <p:cNvPr id="38" name="Group 258">
            <a:extLst>
              <a:ext uri="{FF2B5EF4-FFF2-40B4-BE49-F238E27FC236}">
                <a16:creationId xmlns:a16="http://schemas.microsoft.com/office/drawing/2014/main" id="{30D86B1E-9B7E-455A-A578-6DDB37640C0B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787232" y="2925595"/>
            <a:ext cx="632105" cy="677810"/>
            <a:chOff x="2651" y="3686"/>
            <a:chExt cx="720" cy="721"/>
          </a:xfrm>
        </p:grpSpPr>
        <p:cxnSp>
          <p:nvCxnSpPr>
            <p:cNvPr id="39" name="Line 223">
              <a:extLst>
                <a:ext uri="{FF2B5EF4-FFF2-40B4-BE49-F238E27FC236}">
                  <a16:creationId xmlns:a16="http://schemas.microsoft.com/office/drawing/2014/main" id="{B6D28D72-0349-42A2-B3E7-15955A804AA1}"/>
                </a:ext>
              </a:extLst>
            </p:cNvPr>
            <p:cNvCxnSpPr/>
            <p:nvPr/>
          </p:nvCxnSpPr>
          <p:spPr bwMode="auto">
            <a:xfrm>
              <a:off x="2651" y="368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227">
              <a:extLst>
                <a:ext uri="{FF2B5EF4-FFF2-40B4-BE49-F238E27FC236}">
                  <a16:creationId xmlns:a16="http://schemas.microsoft.com/office/drawing/2014/main" id="{F3725D77-5B34-4098-BBCB-EC58E8741454}"/>
                </a:ext>
              </a:extLst>
            </p:cNvPr>
            <p:cNvCxnSpPr/>
            <p:nvPr/>
          </p:nvCxnSpPr>
          <p:spPr bwMode="auto">
            <a:xfrm>
              <a:off x="2651" y="440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41" name="Line 208">
            <a:extLst>
              <a:ext uri="{FF2B5EF4-FFF2-40B4-BE49-F238E27FC236}">
                <a16:creationId xmlns:a16="http://schemas.microsoft.com/office/drawing/2014/main" id="{8E39D11A-D836-49F8-9103-008E153A5DFF}"/>
              </a:ext>
            </a:extLst>
          </p:cNvPr>
          <p:cNvCxnSpPr>
            <a:cxnSpLocks/>
          </p:cNvCxnSpPr>
          <p:nvPr/>
        </p:nvCxnSpPr>
        <p:spPr bwMode="auto">
          <a:xfrm flipV="1">
            <a:off x="4083094" y="2379614"/>
            <a:ext cx="17122" cy="17775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" name="Text Box 211">
            <a:extLst>
              <a:ext uri="{FF2B5EF4-FFF2-40B4-BE49-F238E27FC236}">
                <a16:creationId xmlns:a16="http://schemas.microsoft.com/office/drawing/2014/main" id="{B86F0EBE-BB7B-443E-99A7-4E81280816FD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922871" y="2053982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pCN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3" name="Text Box 216">
            <a:extLst>
              <a:ext uri="{FF2B5EF4-FFF2-40B4-BE49-F238E27FC236}">
                <a16:creationId xmlns:a16="http://schemas.microsoft.com/office/drawing/2014/main" id="{DA007DBA-CDB6-4933-B8E4-55E2D3FFAE23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692512" y="3059560"/>
            <a:ext cx="69468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6,8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4" name="Freeform 222">
            <a:extLst>
              <a:ext uri="{FF2B5EF4-FFF2-40B4-BE49-F238E27FC236}">
                <a16:creationId xmlns:a16="http://schemas.microsoft.com/office/drawing/2014/main" id="{44D12A5B-26F1-4341-A6FF-9F8FF7661ED6}"/>
              </a:ext>
            </a:extLst>
          </p:cNvPr>
          <p:cNvSpPr>
            <a:spLocks/>
          </p:cNvSpPr>
          <p:nvPr/>
        </p:nvSpPr>
        <p:spPr bwMode="auto">
          <a:xfrm rot="10800000" flipH="1" flipV="1">
            <a:off x="3797989" y="2847648"/>
            <a:ext cx="587331" cy="792169"/>
          </a:xfrm>
          <a:custGeom>
            <a:avLst/>
            <a:gdLst>
              <a:gd name="T0" fmla="*/ 44 w 669"/>
              <a:gd name="T1" fmla="*/ 79 h 721"/>
              <a:gd name="T2" fmla="*/ 544 w 669"/>
              <a:gd name="T3" fmla="*/ 519 h 721"/>
              <a:gd name="T4" fmla="*/ 318 w 669"/>
              <a:gd name="T5" fmla="*/ 719 h 721"/>
              <a:gd name="T6" fmla="*/ 58 w 669"/>
              <a:gd name="T7" fmla="*/ 509 h 721"/>
              <a:gd name="T8" fmla="*/ 669 w 669"/>
              <a:gd name="T9" fmla="*/ 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9" h="721">
                <a:moveTo>
                  <a:pt x="44" y="79"/>
                </a:moveTo>
                <a:cubicBezTo>
                  <a:pt x="129" y="152"/>
                  <a:pt x="498" y="412"/>
                  <a:pt x="544" y="519"/>
                </a:cubicBezTo>
                <a:cubicBezTo>
                  <a:pt x="590" y="626"/>
                  <a:pt x="399" y="721"/>
                  <a:pt x="318" y="719"/>
                </a:cubicBezTo>
                <a:cubicBezTo>
                  <a:pt x="237" y="717"/>
                  <a:pt x="0" y="629"/>
                  <a:pt x="58" y="509"/>
                </a:cubicBezTo>
                <a:cubicBezTo>
                  <a:pt x="116" y="389"/>
                  <a:pt x="542" y="106"/>
                  <a:pt x="669" y="0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1400" dirty="0">
              <a:solidFill>
                <a:srgbClr val="FF0000"/>
              </a:solidFill>
            </a:endParaRPr>
          </a:p>
        </p:txBody>
      </p:sp>
      <p:grpSp>
        <p:nvGrpSpPr>
          <p:cNvPr id="45" name="Group 256">
            <a:extLst>
              <a:ext uri="{FF2B5EF4-FFF2-40B4-BE49-F238E27FC236}">
                <a16:creationId xmlns:a16="http://schemas.microsoft.com/office/drawing/2014/main" id="{B2B401AD-E1FC-4E98-820F-B84A96053655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280668" y="2733816"/>
            <a:ext cx="2174619" cy="1402625"/>
            <a:chOff x="1471" y="3119"/>
            <a:chExt cx="2477" cy="1492"/>
          </a:xfrm>
        </p:grpSpPr>
        <p:sp>
          <p:nvSpPr>
            <p:cNvPr id="46" name="Text Box 225">
              <a:extLst>
                <a:ext uri="{FF2B5EF4-FFF2-40B4-BE49-F238E27FC236}">
                  <a16:creationId xmlns:a16="http://schemas.microsoft.com/office/drawing/2014/main" id="{84EE8CC5-0DB5-49B9-AFD4-EEAA15B6EB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8" y="402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Cu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7" name="Text Box 226">
              <a:extLst>
                <a:ext uri="{FF2B5EF4-FFF2-40B4-BE49-F238E27FC236}">
                  <a16:creationId xmlns:a16="http://schemas.microsoft.com/office/drawing/2014/main" id="{E20F9FDB-1AB9-481A-9FE5-C392EE66FE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2" y="3119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5,2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8" name="Text Box 228">
              <a:extLst>
                <a:ext uri="{FF2B5EF4-FFF2-40B4-BE49-F238E27FC236}">
                  <a16:creationId xmlns:a16="http://schemas.microsoft.com/office/drawing/2014/main" id="{0AEDD0FF-3DB5-4B48-A492-1385850446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1" y="3570"/>
              <a:ext cx="1166" cy="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[Fe(CN)</a:t>
              </a:r>
              <a:r>
                <a:rPr lang="fr-FR" sz="1200" i="1" baseline="-25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6</a:t>
              </a:r>
              <a:r>
                <a:rPr lang="fr-FR" sz="12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]</a:t>
              </a:r>
              <a:r>
                <a:rPr lang="fr-FR" sz="12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3-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49" name="Text Box 229">
              <a:extLst>
                <a:ext uri="{FF2B5EF4-FFF2-40B4-BE49-F238E27FC236}">
                  <a16:creationId xmlns:a16="http://schemas.microsoft.com/office/drawing/2014/main" id="{21AE6397-6D66-4A2B-861E-FF737C632A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8" y="3332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12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C6995EDE-55E1-43F2-95BC-863CB55CECF5}"/>
              </a:ext>
            </a:extLst>
          </p:cNvPr>
          <p:cNvCxnSpPr>
            <a:cxnSpLocks/>
          </p:cNvCxnSpPr>
          <p:nvPr/>
        </p:nvCxnSpPr>
        <p:spPr>
          <a:xfrm flipH="1">
            <a:off x="4523154" y="3668972"/>
            <a:ext cx="70678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8F69ED4B-1148-42BB-AC59-AF064731C650}"/>
              </a:ext>
            </a:extLst>
          </p:cNvPr>
          <p:cNvCxnSpPr/>
          <p:nvPr/>
        </p:nvCxnSpPr>
        <p:spPr>
          <a:xfrm rot="10800000">
            <a:off x="3311148" y="3009526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 Box 228">
            <a:extLst>
              <a:ext uri="{FF2B5EF4-FFF2-40B4-BE49-F238E27FC236}">
                <a16:creationId xmlns:a16="http://schemas.microsoft.com/office/drawing/2014/main" id="{459B8991-3B52-4588-A88A-64C22253168B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427022" y="2737657"/>
            <a:ext cx="1023660" cy="323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[Cu(CN)</a:t>
            </a:r>
            <a:r>
              <a:rPr lang="fr-FR" sz="12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fr-FR" sz="1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fr-FR" sz="1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140290D-89C9-4F68-BDE4-944AAD9844D5}"/>
              </a:ext>
            </a:extLst>
          </p:cNvPr>
          <p:cNvSpPr/>
          <p:nvPr/>
        </p:nvSpPr>
        <p:spPr>
          <a:xfrm>
            <a:off x="1309345" y="2080368"/>
            <a:ext cx="60625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i="1" dirty="0"/>
              <a:t>(</a:t>
            </a:r>
            <a:r>
              <a:rPr lang="fr-FR" sz="1600" i="1" dirty="0" err="1"/>
              <a:t>pK</a:t>
            </a:r>
            <a:r>
              <a:rPr lang="fr-FR" sz="1600" i="1" baseline="-25000" dirty="0" err="1"/>
              <a:t>D</a:t>
            </a:r>
            <a:r>
              <a:rPr lang="fr-FR" sz="1600" i="1" dirty="0"/>
              <a:t>)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4B7F1AB-895F-4F2C-9F10-F3C4EAC342B1}"/>
              </a:ext>
            </a:extLst>
          </p:cNvPr>
          <p:cNvSpPr/>
          <p:nvPr/>
        </p:nvSpPr>
        <p:spPr>
          <a:xfrm>
            <a:off x="4318722" y="2084898"/>
            <a:ext cx="79220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i="1" dirty="0"/>
              <a:t>(</a:t>
            </a:r>
            <a:r>
              <a:rPr lang="fr-FR" sz="1600" i="1" dirty="0" err="1"/>
              <a:t>pK</a:t>
            </a:r>
            <a:r>
              <a:rPr lang="fr-FR" sz="1600" i="1" baseline="-25000" dirty="0" err="1"/>
              <a:t>D</a:t>
            </a:r>
            <a:r>
              <a:rPr lang="fr-FR" sz="1600" i="1" dirty="0"/>
              <a:t>)/n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4777604-FC18-4D83-BBBF-55C0D8D9F128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58" name="Objet 57">
            <a:extLst>
              <a:ext uri="{FF2B5EF4-FFF2-40B4-BE49-F238E27FC236}">
                <a16:creationId xmlns:a16="http://schemas.microsoft.com/office/drawing/2014/main" id="{7C4BC4C0-4A2B-48D3-ABD7-50C230BC6C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996765"/>
              </p:ext>
            </p:extLst>
          </p:nvPr>
        </p:nvGraphicFramePr>
        <p:xfrm>
          <a:off x="1721045" y="861913"/>
          <a:ext cx="9045575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4" name="Equation" r:id="rId3" imgW="9044905" imgH="944707" progId="Equation.DSMT4">
                  <p:embed/>
                </p:oleObj>
              </mc:Choice>
              <mc:Fallback>
                <p:oleObj name="Equation" r:id="rId3" imgW="9044905" imgH="94470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21045" y="861913"/>
                        <a:ext cx="9045575" cy="944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212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3" grpId="0" animBg="1"/>
      <p:bldP spid="4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5. Compétition de complexation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 1 L d’une solution contenant les ions Ba</a:t>
            </a:r>
            <a:r>
              <a:rPr lang="fr-FR" sz="1600" i="1" baseline="30000" dirty="0">
                <a:cs typeface="Times New Roman" panose="02020603050405020304" pitchFamily="18" charset="0"/>
              </a:rPr>
              <a:t>2+ </a:t>
            </a:r>
            <a:r>
              <a:rPr lang="fr-FR" sz="1600" i="1" dirty="0">
                <a:cs typeface="Times New Roman" panose="02020603050405020304" pitchFamily="18" charset="0"/>
              </a:rPr>
              <a:t>et Co</a:t>
            </a:r>
            <a:r>
              <a:rPr lang="fr-FR" sz="1600" i="1" baseline="30000" dirty="0">
                <a:cs typeface="Times New Roman" panose="02020603050405020304" pitchFamily="18" charset="0"/>
              </a:rPr>
              <a:t>2+</a:t>
            </a:r>
            <a:r>
              <a:rPr lang="fr-FR" sz="1600" i="1" dirty="0">
                <a:cs typeface="Times New Roman" panose="02020603050405020304" pitchFamily="18" charset="0"/>
              </a:rPr>
              <a:t> de concentration respective égale à 0,05 mol.L</a:t>
            </a:r>
            <a:r>
              <a:rPr lang="fr-FR" sz="1600" i="1" baseline="30000" dirty="0">
                <a:cs typeface="Times New Roman" panose="02020603050405020304" pitchFamily="18" charset="0"/>
              </a:rPr>
              <a:t>-1</a:t>
            </a:r>
            <a:r>
              <a:rPr lang="fr-FR" sz="1600" i="1" dirty="0">
                <a:cs typeface="Times New Roman" panose="02020603050405020304" pitchFamily="18" charset="0"/>
              </a:rPr>
              <a:t>, on ajoute progressivement une solution de Na</a:t>
            </a:r>
            <a:r>
              <a:rPr lang="fr-FR" sz="1600" i="1" baseline="-25000" dirty="0">
                <a:cs typeface="Times New Roman" panose="02020603050405020304" pitchFamily="18" charset="0"/>
              </a:rPr>
              <a:t>4</a:t>
            </a:r>
            <a:r>
              <a:rPr lang="fr-FR" sz="1600" i="1" dirty="0">
                <a:cs typeface="Times New Roman" panose="02020603050405020304" pitchFamily="18" charset="0"/>
              </a:rPr>
              <a:t>Y (sel tétra sodique de l’éthylène diamine tétra acétique). On négligera les effets de dilution au cours de ces ajouts.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a) 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Dans quel ordre se formeront les complexes ?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b) Indiquer les valeurs des concentrations en cations et en anions après ajout de 5 10</a:t>
            </a:r>
            <a:r>
              <a:rPr lang="fr-FR" sz="1600" i="1" baseline="30000" dirty="0">
                <a:cs typeface="Times New Roman" panose="02020603050405020304" pitchFamily="18" charset="0"/>
              </a:rPr>
              <a:t>-2</a:t>
            </a:r>
            <a:r>
              <a:rPr lang="fr-FR" sz="1600" i="1" dirty="0">
                <a:cs typeface="Times New Roman" panose="02020603050405020304" pitchFamily="18" charset="0"/>
              </a:rPr>
              <a:t> mol de réactif complexant.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DBC259A-0C87-4ED5-8371-C8BB760BE3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4048" y="4971277"/>
            <a:ext cx="2848373" cy="175284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6676BB6-47B5-479B-8334-E209DA349B13}"/>
              </a:ext>
            </a:extLst>
          </p:cNvPr>
          <p:cNvSpPr/>
          <p:nvPr/>
        </p:nvSpPr>
        <p:spPr>
          <a:xfrm>
            <a:off x="8768584" y="1308312"/>
            <a:ext cx="3488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/>
              <a:t>Acide </a:t>
            </a:r>
            <a:r>
              <a:rPr lang="fr-FR" i="1" dirty="0" err="1">
                <a:solidFill>
                  <a:srgbClr val="FF0000"/>
                </a:solidFill>
              </a:rPr>
              <a:t>é</a:t>
            </a:r>
            <a:r>
              <a:rPr lang="fr-FR" i="1" dirty="0" err="1"/>
              <a:t>thylène</a:t>
            </a:r>
            <a:r>
              <a:rPr lang="fr-FR" i="1" dirty="0" err="1">
                <a:solidFill>
                  <a:srgbClr val="FF0000"/>
                </a:solidFill>
              </a:rPr>
              <a:t>d</a:t>
            </a:r>
            <a:r>
              <a:rPr lang="fr-FR" i="1" dirty="0" err="1"/>
              <a:t>iamine</a:t>
            </a:r>
            <a:r>
              <a:rPr lang="fr-FR" i="1" dirty="0" err="1">
                <a:solidFill>
                  <a:srgbClr val="FF0000"/>
                </a:solidFill>
              </a:rPr>
              <a:t>t</a:t>
            </a:r>
            <a:r>
              <a:rPr lang="fr-FR" i="1" dirty="0" err="1"/>
              <a:t>étr</a:t>
            </a:r>
            <a:r>
              <a:rPr lang="fr-FR" i="1" dirty="0" err="1">
                <a:solidFill>
                  <a:srgbClr val="FF0000"/>
                </a:solidFill>
              </a:rPr>
              <a:t>a</a:t>
            </a:r>
            <a:r>
              <a:rPr lang="fr-FR" i="1" dirty="0" err="1"/>
              <a:t>cétique</a:t>
            </a:r>
            <a:endParaRPr lang="fr-FR" i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983A52B-40DD-4D0C-805F-4376A6DA46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7008" y="1862310"/>
            <a:ext cx="2086266" cy="193384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DC88978-CF54-4370-B0E4-4F2C93B10254}"/>
              </a:ext>
            </a:extLst>
          </p:cNvPr>
          <p:cNvSpPr/>
          <p:nvPr/>
        </p:nvSpPr>
        <p:spPr>
          <a:xfrm>
            <a:off x="9181972" y="4324946"/>
            <a:ext cx="28925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fr-FR" i="1" dirty="0"/>
              <a:t>Sel </a:t>
            </a:r>
            <a:r>
              <a:rPr lang="fr-FR" i="1" dirty="0" err="1"/>
              <a:t>tétrasodique</a:t>
            </a:r>
            <a:r>
              <a:rPr lang="fr-FR" i="1" dirty="0"/>
              <a:t> de l'EDTA</a:t>
            </a:r>
          </a:p>
          <a:p>
            <a:pPr algn="r"/>
            <a:r>
              <a:rPr lang="fr-FR" i="1" dirty="0" err="1"/>
              <a:t>Éthylènediaminetétraacétate</a:t>
            </a:r>
            <a:endParaRPr lang="fr-FR" i="1" dirty="0"/>
          </a:p>
        </p:txBody>
      </p:sp>
      <p:graphicFrame>
        <p:nvGraphicFramePr>
          <p:cNvPr id="8" name="Objet 7">
            <a:extLst>
              <a:ext uri="{FF2B5EF4-FFF2-40B4-BE49-F238E27FC236}">
                <a16:creationId xmlns:a16="http://schemas.microsoft.com/office/drawing/2014/main" id="{F2192DE0-4B88-4A11-818A-A78ECA6937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039752"/>
              </p:ext>
            </p:extLst>
          </p:nvPr>
        </p:nvGraphicFramePr>
        <p:xfrm>
          <a:off x="223838" y="1837743"/>
          <a:ext cx="3363912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38" name="Equation" r:id="rId5" imgW="1307880" imgH="241200" progId="Equation.DSMT4">
                  <p:embed/>
                </p:oleObj>
              </mc:Choice>
              <mc:Fallback>
                <p:oleObj name="Equation" r:id="rId5" imgW="1307880" imgH="241200" progId="Equation.DSMT4">
                  <p:embed/>
                  <p:pic>
                    <p:nvPicPr>
                      <p:cNvPr id="8" name="Objet 7">
                        <a:extLst>
                          <a:ext uri="{FF2B5EF4-FFF2-40B4-BE49-F238E27FC236}">
                            <a16:creationId xmlns:a16="http://schemas.microsoft.com/office/drawing/2014/main" id="{F2192DE0-4B88-4A11-818A-A78ECA6937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8" y="1837743"/>
                        <a:ext cx="3363912" cy="588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 8">
            <a:extLst>
              <a:ext uri="{FF2B5EF4-FFF2-40B4-BE49-F238E27FC236}">
                <a16:creationId xmlns:a16="http://schemas.microsoft.com/office/drawing/2014/main" id="{722FE8D4-CE85-47CE-892A-6DEC88DE6B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086252"/>
              </p:ext>
            </p:extLst>
          </p:nvPr>
        </p:nvGraphicFramePr>
        <p:xfrm>
          <a:off x="3876675" y="2695575"/>
          <a:ext cx="3040063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39" name="Equation" r:id="rId7" imgW="1333440" imgH="507960" progId="Equation.DSMT4">
                  <p:embed/>
                </p:oleObj>
              </mc:Choice>
              <mc:Fallback>
                <p:oleObj name="Equation" r:id="rId7" imgW="1333440" imgH="507960" progId="Equation.DSMT4">
                  <p:embed/>
                  <p:pic>
                    <p:nvPicPr>
                      <p:cNvPr id="9" name="Objet 8">
                        <a:extLst>
                          <a:ext uri="{FF2B5EF4-FFF2-40B4-BE49-F238E27FC236}">
                            <a16:creationId xmlns:a16="http://schemas.microsoft.com/office/drawing/2014/main" id="{722FE8D4-CE85-47CE-892A-6DEC88DE6B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6675" y="2695575"/>
                        <a:ext cx="3040063" cy="1098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6C73796B-F494-4B3F-BD4B-B1A0FAE14421}"/>
              </a:ext>
            </a:extLst>
          </p:cNvPr>
          <p:cNvSpPr/>
          <p:nvPr/>
        </p:nvSpPr>
        <p:spPr>
          <a:xfrm>
            <a:off x="139579" y="5027277"/>
            <a:ext cx="862900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80340" algn="l"/>
              </a:tabLst>
            </a:pPr>
            <a:r>
              <a:rPr lang="fr-FR" sz="2800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Le complexe de cobalt se formera en premier car il a la constante la plus élevée.</a:t>
            </a:r>
            <a:endParaRPr lang="fr-FR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Objet 5">
            <a:extLst>
              <a:ext uri="{FF2B5EF4-FFF2-40B4-BE49-F238E27FC236}">
                <a16:creationId xmlns:a16="http://schemas.microsoft.com/office/drawing/2014/main" id="{8C89D54F-0CAF-45C0-8009-3E8CACF46E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7452814"/>
              </p:ext>
            </p:extLst>
          </p:nvPr>
        </p:nvGraphicFramePr>
        <p:xfrm>
          <a:off x="3974312" y="1569279"/>
          <a:ext cx="3011759" cy="11258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0" name="Equation" r:id="rId9" imgW="1358640" imgH="507960" progId="Equation.DSMT4">
                  <p:embed/>
                </p:oleObj>
              </mc:Choice>
              <mc:Fallback>
                <p:oleObj name="Equation" r:id="rId9" imgW="135864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974312" y="1569279"/>
                        <a:ext cx="3011759" cy="11258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 9">
            <a:extLst>
              <a:ext uri="{FF2B5EF4-FFF2-40B4-BE49-F238E27FC236}">
                <a16:creationId xmlns:a16="http://schemas.microsoft.com/office/drawing/2014/main" id="{ACB8AB35-C305-47E4-9D45-C4A33C5FCE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195682"/>
              </p:ext>
            </p:extLst>
          </p:nvPr>
        </p:nvGraphicFramePr>
        <p:xfrm>
          <a:off x="139700" y="2937669"/>
          <a:ext cx="3363913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1" name="Equation" r:id="rId11" imgW="1320480" imgH="241200" progId="Equation.DSMT4">
                  <p:embed/>
                </p:oleObj>
              </mc:Choice>
              <mc:Fallback>
                <p:oleObj name="Equation" r:id="rId11" imgW="13204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39700" y="2937669"/>
                        <a:ext cx="3363913" cy="614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4923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5. Compétition de complexation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 1 L d’une solution contenant les ions Ba</a:t>
            </a:r>
            <a:r>
              <a:rPr lang="fr-FR" sz="1600" i="1" baseline="30000" dirty="0">
                <a:cs typeface="Times New Roman" panose="02020603050405020304" pitchFamily="18" charset="0"/>
              </a:rPr>
              <a:t>2+ </a:t>
            </a:r>
            <a:r>
              <a:rPr lang="fr-FR" sz="1600" i="1" dirty="0">
                <a:cs typeface="Times New Roman" panose="02020603050405020304" pitchFamily="18" charset="0"/>
              </a:rPr>
              <a:t>et Co</a:t>
            </a:r>
            <a:r>
              <a:rPr lang="fr-FR" sz="1600" i="1" baseline="30000" dirty="0">
                <a:cs typeface="Times New Roman" panose="02020603050405020304" pitchFamily="18" charset="0"/>
              </a:rPr>
              <a:t>2+</a:t>
            </a:r>
            <a:r>
              <a:rPr lang="fr-FR" sz="1600" i="1" dirty="0">
                <a:cs typeface="Times New Roman" panose="02020603050405020304" pitchFamily="18" charset="0"/>
              </a:rPr>
              <a:t> de concentration respective égale à 0,05 mol.L</a:t>
            </a:r>
            <a:r>
              <a:rPr lang="fr-FR" sz="1600" i="1" baseline="30000" dirty="0">
                <a:cs typeface="Times New Roman" panose="02020603050405020304" pitchFamily="18" charset="0"/>
              </a:rPr>
              <a:t>-1</a:t>
            </a:r>
            <a:r>
              <a:rPr lang="fr-FR" sz="1600" i="1" dirty="0">
                <a:cs typeface="Times New Roman" panose="02020603050405020304" pitchFamily="18" charset="0"/>
              </a:rPr>
              <a:t>, on ajoute progressivement une solution de Na</a:t>
            </a:r>
            <a:r>
              <a:rPr lang="fr-FR" sz="1600" i="1" baseline="-25000" dirty="0">
                <a:cs typeface="Times New Roman" panose="02020603050405020304" pitchFamily="18" charset="0"/>
              </a:rPr>
              <a:t>4</a:t>
            </a:r>
            <a:r>
              <a:rPr lang="fr-FR" sz="1600" i="1" dirty="0">
                <a:cs typeface="Times New Roman" panose="02020603050405020304" pitchFamily="18" charset="0"/>
              </a:rPr>
              <a:t>Y (sel tétra sodique de l’éthylène diamine tétra acétique). On négligera les effets de dilution au cours de ces ajouts.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) Dans quel ordre se formeront les complexes ?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b) Indiquer les valeurs des concentrations en cations et en anions après ajout de 5 10</a:t>
            </a:r>
            <a:r>
              <a:rPr lang="fr-FR" sz="1600" i="1" baseline="30000" dirty="0">
                <a:cs typeface="Times New Roman" panose="02020603050405020304" pitchFamily="18" charset="0"/>
              </a:rPr>
              <a:t>-2</a:t>
            </a:r>
            <a:r>
              <a:rPr lang="fr-FR" sz="1600" i="1" dirty="0">
                <a:cs typeface="Times New Roman" panose="02020603050405020304" pitchFamily="18" charset="0"/>
              </a:rPr>
              <a:t> mol de réactif complexant.</a:t>
            </a:r>
          </a:p>
        </p:txBody>
      </p:sp>
      <p:graphicFrame>
        <p:nvGraphicFramePr>
          <p:cNvPr id="8" name="Objet 7">
            <a:extLst>
              <a:ext uri="{FF2B5EF4-FFF2-40B4-BE49-F238E27FC236}">
                <a16:creationId xmlns:a16="http://schemas.microsoft.com/office/drawing/2014/main" id="{F2192DE0-4B88-4A11-818A-A78ECA6937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01952"/>
              </p:ext>
            </p:extLst>
          </p:nvPr>
        </p:nvGraphicFramePr>
        <p:xfrm>
          <a:off x="401376" y="2148772"/>
          <a:ext cx="7673975" cy="1239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9" name="Equation" r:id="rId3" imgW="2984400" imgH="507960" progId="Equation.DSMT4">
                  <p:embed/>
                </p:oleObj>
              </mc:Choice>
              <mc:Fallback>
                <p:oleObj name="Equation" r:id="rId3" imgW="2984400" imgH="507960" progId="Equation.DSMT4">
                  <p:embed/>
                  <p:pic>
                    <p:nvPicPr>
                      <p:cNvPr id="8" name="Objet 7">
                        <a:extLst>
                          <a:ext uri="{FF2B5EF4-FFF2-40B4-BE49-F238E27FC236}">
                            <a16:creationId xmlns:a16="http://schemas.microsoft.com/office/drawing/2014/main" id="{F2192DE0-4B88-4A11-818A-A78ECA6937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76" y="2148772"/>
                        <a:ext cx="7673975" cy="12398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 8">
            <a:extLst>
              <a:ext uri="{FF2B5EF4-FFF2-40B4-BE49-F238E27FC236}">
                <a16:creationId xmlns:a16="http://schemas.microsoft.com/office/drawing/2014/main" id="{722FE8D4-CE85-47CE-892A-6DEC88DE6B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3232595"/>
              </p:ext>
            </p:extLst>
          </p:nvPr>
        </p:nvGraphicFramePr>
        <p:xfrm>
          <a:off x="439738" y="3557588"/>
          <a:ext cx="7612062" cy="1239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0" name="Equation" r:id="rId5" imgW="2958840" imgH="507960" progId="Equation.DSMT4">
                  <p:embed/>
                </p:oleObj>
              </mc:Choice>
              <mc:Fallback>
                <p:oleObj name="Equation" r:id="rId5" imgW="2958840" imgH="507960" progId="Equation.DSMT4">
                  <p:embed/>
                  <p:pic>
                    <p:nvPicPr>
                      <p:cNvPr id="9" name="Objet 8">
                        <a:extLst>
                          <a:ext uri="{FF2B5EF4-FFF2-40B4-BE49-F238E27FC236}">
                            <a16:creationId xmlns:a16="http://schemas.microsoft.com/office/drawing/2014/main" id="{722FE8D4-CE85-47CE-892A-6DEC88DE6B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38" y="3557588"/>
                        <a:ext cx="7612062" cy="12398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6C73796B-F494-4B3F-BD4B-B1A0FAE14421}"/>
              </a:ext>
            </a:extLst>
          </p:cNvPr>
          <p:cNvSpPr/>
          <p:nvPr/>
        </p:nvSpPr>
        <p:spPr>
          <a:xfrm>
            <a:off x="61624" y="4988783"/>
            <a:ext cx="121334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80340" algn="l"/>
              </a:tabLst>
            </a:pPr>
            <a:r>
              <a:rPr lang="fr-FR" sz="2000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Ils ont le même indice de coordination , le complexe de cobalt se formera en premier car il a la constante la plus élevée. </a:t>
            </a:r>
            <a:r>
              <a:rPr lang="fr-FR" sz="2000" i="1" dirty="0">
                <a:highlight>
                  <a:srgbClr val="FFFF00"/>
                </a:highlight>
                <a:latin typeface="Times New Roman" panose="02020603050405020304" pitchFamily="18" charset="0"/>
              </a:rPr>
              <a:t>La réaction (1) sera prépondérante devant la réaction (2), et elle est totale,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757608-ADB3-428C-BF2F-11D64C0FC648}"/>
              </a:ext>
            </a:extLst>
          </p:cNvPr>
          <p:cNvSpPr/>
          <p:nvPr/>
        </p:nvSpPr>
        <p:spPr>
          <a:xfrm>
            <a:off x="-1" y="1339504"/>
            <a:ext cx="121334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i="1" dirty="0">
                <a:cs typeface="Times New Roman" panose="02020603050405020304" pitchFamily="18" charset="0"/>
              </a:rPr>
              <a:t>Compétition de complexation entre ions métalliques, il s’agit de comparer les complexes d’un même ligand avec deux ions métalliques   Ba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  <a:r>
              <a:rPr lang="fr-FR" i="1" dirty="0">
                <a:cs typeface="Times New Roman" panose="02020603050405020304" pitchFamily="18" charset="0"/>
              </a:rPr>
              <a:t> et Co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</a:p>
        </p:txBody>
      </p:sp>
    </p:spTree>
    <p:extLst>
      <p:ext uri="{BB962C8B-B14F-4D97-AF65-F5344CB8AC3E}">
        <p14:creationId xmlns:p14="http://schemas.microsoft.com/office/powerpoint/2010/main" val="285678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5. Compétition de complexation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 1 L d’une solution contenant les ions Ba</a:t>
            </a:r>
            <a:r>
              <a:rPr lang="fr-FR" sz="1600" i="1" baseline="30000" dirty="0">
                <a:cs typeface="Times New Roman" panose="02020603050405020304" pitchFamily="18" charset="0"/>
              </a:rPr>
              <a:t>2+ </a:t>
            </a:r>
            <a:r>
              <a:rPr lang="fr-FR" sz="1600" i="1" dirty="0">
                <a:cs typeface="Times New Roman" panose="02020603050405020304" pitchFamily="18" charset="0"/>
              </a:rPr>
              <a:t>et Co</a:t>
            </a:r>
            <a:r>
              <a:rPr lang="fr-FR" sz="1600" i="1" baseline="30000" dirty="0">
                <a:cs typeface="Times New Roman" panose="02020603050405020304" pitchFamily="18" charset="0"/>
              </a:rPr>
              <a:t>2+</a:t>
            </a:r>
            <a:r>
              <a:rPr lang="fr-FR" sz="1600" i="1" dirty="0">
                <a:cs typeface="Times New Roman" panose="02020603050405020304" pitchFamily="18" charset="0"/>
              </a:rPr>
              <a:t> de concentration respective égale à 0,05 mol.L</a:t>
            </a:r>
            <a:r>
              <a:rPr lang="fr-FR" sz="1600" i="1" baseline="30000" dirty="0">
                <a:cs typeface="Times New Roman" panose="02020603050405020304" pitchFamily="18" charset="0"/>
              </a:rPr>
              <a:t>-1</a:t>
            </a:r>
            <a:r>
              <a:rPr lang="fr-FR" sz="1600" i="1" dirty="0">
                <a:cs typeface="Times New Roman" panose="02020603050405020304" pitchFamily="18" charset="0"/>
              </a:rPr>
              <a:t>, on ajoute progressivement une solution de Na</a:t>
            </a:r>
            <a:r>
              <a:rPr lang="fr-FR" sz="1600" i="1" baseline="-25000" dirty="0">
                <a:cs typeface="Times New Roman" panose="02020603050405020304" pitchFamily="18" charset="0"/>
              </a:rPr>
              <a:t>4</a:t>
            </a:r>
            <a:r>
              <a:rPr lang="fr-FR" sz="1600" i="1" dirty="0">
                <a:cs typeface="Times New Roman" panose="02020603050405020304" pitchFamily="18" charset="0"/>
              </a:rPr>
              <a:t>Y (sel tétra sodique de l’éthylène diamine tétra acétique). On négligera les effets de dilution au cours de ces ajouts.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a) Dans quel ordre se formeront les complexes ?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b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) Indiquer les valeurs des concentrations en cations et en anions après ajout de 5 10</a:t>
            </a:r>
            <a:r>
              <a:rPr lang="fr-FR" sz="16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-2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 mol de réactif complexant</a:t>
            </a:r>
            <a:r>
              <a:rPr lang="fr-FR" sz="1600" i="1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757608-ADB3-428C-BF2F-11D64C0FC648}"/>
              </a:ext>
            </a:extLst>
          </p:cNvPr>
          <p:cNvSpPr/>
          <p:nvPr/>
        </p:nvSpPr>
        <p:spPr>
          <a:xfrm>
            <a:off x="-1" y="1339504"/>
            <a:ext cx="121334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i="1" dirty="0">
                <a:cs typeface="Times New Roman" panose="02020603050405020304" pitchFamily="18" charset="0"/>
              </a:rPr>
              <a:t>Compétition de complexation entre ions métalliques, il s’agit de comparer les complexes d’un même ligand avec deux ions métalliques   Ba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  <a:r>
              <a:rPr lang="fr-FR" i="1" dirty="0">
                <a:cs typeface="Times New Roman" panose="02020603050405020304" pitchFamily="18" charset="0"/>
              </a:rPr>
              <a:t> et Co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27435D04-F1F3-4D76-B3BE-B76E08F93DD2}"/>
              </a:ext>
            </a:extLst>
          </p:cNvPr>
          <p:cNvGrpSpPr/>
          <p:nvPr/>
        </p:nvGrpSpPr>
        <p:grpSpPr>
          <a:xfrm>
            <a:off x="197776" y="2046355"/>
            <a:ext cx="6084723" cy="1530291"/>
            <a:chOff x="2998628" y="3975473"/>
            <a:chExt cx="6500447" cy="200374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771A41F-77A8-4B81-9F3D-D278BC8008DC}"/>
                </a:ext>
              </a:extLst>
            </p:cNvPr>
            <p:cNvSpPr/>
            <p:nvPr/>
          </p:nvSpPr>
          <p:spPr>
            <a:xfrm>
              <a:off x="2998628" y="3975473"/>
              <a:ext cx="6259398" cy="1622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  <p:grpSp>
          <p:nvGrpSpPr>
            <p:cNvPr id="11" name="Groupe 10">
              <a:extLst>
                <a:ext uri="{FF2B5EF4-FFF2-40B4-BE49-F238E27FC236}">
                  <a16:creationId xmlns:a16="http://schemas.microsoft.com/office/drawing/2014/main" id="{87257551-0313-42F0-BAB7-EB3CA9B50520}"/>
                </a:ext>
              </a:extLst>
            </p:cNvPr>
            <p:cNvGrpSpPr/>
            <p:nvPr/>
          </p:nvGrpSpPr>
          <p:grpSpPr>
            <a:xfrm>
              <a:off x="3107703" y="4303845"/>
              <a:ext cx="6391372" cy="1675372"/>
              <a:chOff x="3850672" y="3704964"/>
              <a:chExt cx="3633808" cy="594117"/>
            </a:xfrm>
          </p:grpSpPr>
          <p:cxnSp>
            <p:nvCxnSpPr>
              <p:cNvPr id="12" name="Line 237">
                <a:extLst>
                  <a:ext uri="{FF2B5EF4-FFF2-40B4-BE49-F238E27FC236}">
                    <a16:creationId xmlns:a16="http://schemas.microsoft.com/office/drawing/2014/main" id="{726A1950-F511-4296-84EE-1AE8BB1A9FD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3850672" y="3853819"/>
                <a:ext cx="3290908" cy="19050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" name="Text Box 242">
                <a:extLst>
                  <a:ext uri="{FF2B5EF4-FFF2-40B4-BE49-F238E27FC236}">
                    <a16:creationId xmlns:a16="http://schemas.microsoft.com/office/drawing/2014/main" id="{0DA9CA5E-639B-44B9-937F-2A67C8C50C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12980" y="3853819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5" name="Text Box 247">
                <a:extLst>
                  <a:ext uri="{FF2B5EF4-FFF2-40B4-BE49-F238E27FC236}">
                    <a16:creationId xmlns:a16="http://schemas.microsoft.com/office/drawing/2014/main" id="{23ED28E2-0C12-4EAF-96F9-D846ED09958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26175" y="3956181"/>
                <a:ext cx="949556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pK</a:t>
                </a:r>
                <a:r>
                  <a:rPr lang="fr-FR" sz="1600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d2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=log</a:t>
                </a:r>
                <a:r>
                  <a:rPr lang="fr-FR" sz="1600" i="1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b</a:t>
                </a:r>
                <a:r>
                  <a:rPr lang="fr-FR" sz="1600" i="1" baseline="-25000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2</a:t>
                </a:r>
                <a:r>
                  <a:rPr lang="fr-FR" sz="1600" i="1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=7,8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6" name="Text Box 252">
                <a:extLst>
                  <a:ext uri="{FF2B5EF4-FFF2-40B4-BE49-F238E27FC236}">
                    <a16:creationId xmlns:a16="http://schemas.microsoft.com/office/drawing/2014/main" id="{AE342800-B54B-4550-B9F1-94BA669D0B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98380" y="3863179"/>
                <a:ext cx="6858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Ba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17" name="Line 240">
                <a:extLst>
                  <a:ext uri="{FF2B5EF4-FFF2-40B4-BE49-F238E27FC236}">
                    <a16:creationId xmlns:a16="http://schemas.microsoft.com/office/drawing/2014/main" id="{05A2BA15-EB05-4A27-98BB-ADFE3A52BAA2}"/>
                  </a:ext>
                </a:extLst>
              </p:cNvPr>
              <p:cNvCxnSpPr/>
              <p:nvPr/>
            </p:nvCxnSpPr>
            <p:spPr bwMode="auto">
              <a:xfrm>
                <a:off x="4398380" y="3717129"/>
                <a:ext cx="0" cy="228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8" name="Text Box 249">
                <a:extLst>
                  <a:ext uri="{FF2B5EF4-FFF2-40B4-BE49-F238E27FC236}">
                    <a16:creationId xmlns:a16="http://schemas.microsoft.com/office/drawing/2014/main" id="{A60BEB72-FEC0-4D68-B77F-9A321A90DB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61532" y="3704964"/>
                <a:ext cx="9144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[Ba(Y)]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3BA87745-E2C9-49D3-B7FF-E5B21276DF42}"/>
              </a:ext>
            </a:extLst>
          </p:cNvPr>
          <p:cNvGrpSpPr/>
          <p:nvPr/>
        </p:nvGrpSpPr>
        <p:grpSpPr>
          <a:xfrm>
            <a:off x="6176845" y="2043901"/>
            <a:ext cx="6084723" cy="1543512"/>
            <a:chOff x="2998628" y="3975471"/>
            <a:chExt cx="6500447" cy="2021054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6A80904-05D5-4DAC-BB19-2011E628A9E8}"/>
                </a:ext>
              </a:extLst>
            </p:cNvPr>
            <p:cNvSpPr/>
            <p:nvPr/>
          </p:nvSpPr>
          <p:spPr>
            <a:xfrm>
              <a:off x="2998628" y="3975471"/>
              <a:ext cx="6259398" cy="1622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  <p:grpSp>
          <p:nvGrpSpPr>
            <p:cNvPr id="21" name="Groupe 20">
              <a:extLst>
                <a:ext uri="{FF2B5EF4-FFF2-40B4-BE49-F238E27FC236}">
                  <a16:creationId xmlns:a16="http://schemas.microsoft.com/office/drawing/2014/main" id="{BE34DC43-6072-40A5-BD89-3163A70B088B}"/>
                </a:ext>
              </a:extLst>
            </p:cNvPr>
            <p:cNvGrpSpPr/>
            <p:nvPr/>
          </p:nvGrpSpPr>
          <p:grpSpPr>
            <a:xfrm>
              <a:off x="3107703" y="4267028"/>
              <a:ext cx="6391372" cy="1729497"/>
              <a:chOff x="3850672" y="3691910"/>
              <a:chExt cx="3633808" cy="613311"/>
            </a:xfrm>
          </p:grpSpPr>
          <p:sp>
            <p:nvSpPr>
              <p:cNvPr id="28" name="Text Box 246">
                <a:extLst>
                  <a:ext uri="{FF2B5EF4-FFF2-40B4-BE49-F238E27FC236}">
                    <a16:creationId xmlns:a16="http://schemas.microsoft.com/office/drawing/2014/main" id="{6208DCA6-FC4C-45E9-9DD3-22B58FA647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3766" y="3691910"/>
                <a:ext cx="9144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</a:t>
                </a:r>
                <a:r>
                  <a:rPr lang="fr-FR" sz="16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Co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(Y)]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22" name="Line 237">
                <a:extLst>
                  <a:ext uri="{FF2B5EF4-FFF2-40B4-BE49-F238E27FC236}">
                    <a16:creationId xmlns:a16="http://schemas.microsoft.com/office/drawing/2014/main" id="{B04C6C49-BB1E-4AB6-A99B-D2C88F536B8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3850672" y="3853819"/>
                <a:ext cx="3290908" cy="19050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" name="Line 238">
                <a:extLst>
                  <a:ext uri="{FF2B5EF4-FFF2-40B4-BE49-F238E27FC236}">
                    <a16:creationId xmlns:a16="http://schemas.microsoft.com/office/drawing/2014/main" id="{B14DE307-A94C-436E-A0E1-3A65449473BC}"/>
                  </a:ext>
                </a:extLst>
              </p:cNvPr>
              <p:cNvCxnSpPr/>
              <p:nvPr/>
            </p:nvCxnSpPr>
            <p:spPr bwMode="auto">
              <a:xfrm>
                <a:off x="6227180" y="3729829"/>
                <a:ext cx="0" cy="228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4" name="Text Box 241">
                <a:extLst>
                  <a:ext uri="{FF2B5EF4-FFF2-40B4-BE49-F238E27FC236}">
                    <a16:creationId xmlns:a16="http://schemas.microsoft.com/office/drawing/2014/main" id="{F1A77F55-52A6-4765-8DFF-802EC64A74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56929" y="3962321"/>
                <a:ext cx="1015836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pK</a:t>
                </a:r>
                <a:r>
                  <a:rPr lang="fr-FR" sz="1600" i="1" baseline="-25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d1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=log</a:t>
                </a:r>
                <a:r>
                  <a:rPr lang="fr-FR" sz="1600" i="1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b</a:t>
                </a:r>
                <a:r>
                  <a:rPr lang="fr-FR" sz="1600" i="1" baseline="-25000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1</a:t>
                </a:r>
                <a:r>
                  <a:rPr lang="fr-FR" sz="1600" i="1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=16,3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6" name="Text Box 242">
                <a:extLst>
                  <a:ext uri="{FF2B5EF4-FFF2-40B4-BE49-F238E27FC236}">
                    <a16:creationId xmlns:a16="http://schemas.microsoft.com/office/drawing/2014/main" id="{7F5B3C09-A30B-45F2-8AE6-1E18C2CDEF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12980" y="3853819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7" name="Text Box 245">
                <a:extLst>
                  <a:ext uri="{FF2B5EF4-FFF2-40B4-BE49-F238E27FC236}">
                    <a16:creationId xmlns:a16="http://schemas.microsoft.com/office/drawing/2014/main" id="{7DF1646E-FC4E-4056-B17A-378C7EBF931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34211" y="3857804"/>
                <a:ext cx="6858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Co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1600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F1CDFAC8-12BA-4ECA-BF54-CCF2E72CC20F}"/>
              </a:ext>
            </a:extLst>
          </p:cNvPr>
          <p:cNvGrpSpPr/>
          <p:nvPr/>
        </p:nvGrpSpPr>
        <p:grpSpPr>
          <a:xfrm>
            <a:off x="953599" y="3429000"/>
            <a:ext cx="10884877" cy="2431098"/>
            <a:chOff x="0" y="0"/>
            <a:chExt cx="3674853" cy="1009291"/>
          </a:xfrm>
        </p:grpSpPr>
        <p:grpSp>
          <p:nvGrpSpPr>
            <p:cNvPr id="30" name="Groupe 29">
              <a:extLst>
                <a:ext uri="{FF2B5EF4-FFF2-40B4-BE49-F238E27FC236}">
                  <a16:creationId xmlns:a16="http://schemas.microsoft.com/office/drawing/2014/main" id="{77445B74-7753-482A-B22C-5009CD2063EA}"/>
                </a:ext>
              </a:extLst>
            </p:cNvPr>
            <p:cNvGrpSpPr/>
            <p:nvPr/>
          </p:nvGrpSpPr>
          <p:grpSpPr>
            <a:xfrm>
              <a:off x="69011" y="77638"/>
              <a:ext cx="3521709" cy="877571"/>
              <a:chOff x="0" y="0"/>
              <a:chExt cx="3521734" cy="877738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408F694F-DCCC-47B9-B3F7-03EC777E58F8}"/>
                  </a:ext>
                </a:extLst>
              </p:cNvPr>
              <p:cNvSpPr/>
              <p:nvPr/>
            </p:nvSpPr>
            <p:spPr>
              <a:xfrm>
                <a:off x="94891" y="431321"/>
                <a:ext cx="965835" cy="439420"/>
              </a:xfrm>
              <a:prstGeom prst="rect">
                <a:avLst/>
              </a:prstGeom>
              <a:pattFill prst="ltUpDiag">
                <a:fgClr>
                  <a:srgbClr val="4F81BD"/>
                </a:fgClr>
                <a:bgClr>
                  <a:sysClr val="window" lastClr="FFFFFF"/>
                </a:bgClr>
              </a:pattFill>
              <a:ln w="25400" cap="flat" cmpd="sng" algn="ctr">
                <a:noFill/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7200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2098BBD6-6C27-4EE1-B657-21DC7F38CBD0}"/>
                  </a:ext>
                </a:extLst>
              </p:cNvPr>
              <p:cNvSpPr/>
              <p:nvPr/>
            </p:nvSpPr>
            <p:spPr>
              <a:xfrm>
                <a:off x="1906438" y="0"/>
                <a:ext cx="966158" cy="439947"/>
              </a:xfrm>
              <a:prstGeom prst="rect">
                <a:avLst/>
              </a:prstGeom>
              <a:pattFill prst="ltUpDiag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7200"/>
              </a:p>
            </p:txBody>
          </p:sp>
          <p:cxnSp>
            <p:nvCxnSpPr>
              <p:cNvPr id="34" name="Line 456">
                <a:extLst>
                  <a:ext uri="{FF2B5EF4-FFF2-40B4-BE49-F238E27FC236}">
                    <a16:creationId xmlns:a16="http://schemas.microsoft.com/office/drawing/2014/main" id="{FEBD163B-DB2C-4DD8-B490-164A9854C22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0" y="439947"/>
                <a:ext cx="2971800" cy="0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" name="Text Box 459">
                <a:extLst>
                  <a:ext uri="{FF2B5EF4-FFF2-40B4-BE49-F238E27FC236}">
                    <a16:creationId xmlns:a16="http://schemas.microsoft.com/office/drawing/2014/main" id="{0CAA23A2-DF52-47CD-BADC-7038499257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0234" y="258792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6" name="Text Box 460">
                <a:extLst>
                  <a:ext uri="{FF2B5EF4-FFF2-40B4-BE49-F238E27FC236}">
                    <a16:creationId xmlns:a16="http://schemas.microsoft.com/office/drawing/2014/main" id="{FCDC4B7F-5DB8-4932-BE28-D286018136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02589" y="534838"/>
                <a:ext cx="6858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Ba</a:t>
                </a:r>
                <a:r>
                  <a:rPr lang="fr-FR" sz="3200" i="1" baseline="30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fr-FR" sz="32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+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7" name="Text Box 461">
                <a:extLst>
                  <a:ext uri="{FF2B5EF4-FFF2-40B4-BE49-F238E27FC236}">
                    <a16:creationId xmlns:a16="http://schemas.microsoft.com/office/drawing/2014/main" id="{808ED1D9-47F9-48C6-A9CB-EFBB00B07E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69748" y="197512"/>
                <a:ext cx="571500" cy="3428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7,8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8" name="Text Box 462">
                <a:extLst>
                  <a:ext uri="{FF2B5EF4-FFF2-40B4-BE49-F238E27FC236}">
                    <a16:creationId xmlns:a16="http://schemas.microsoft.com/office/drawing/2014/main" id="{3BCFF921-D3C4-4DFF-B37A-A068D1127C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1049" y="86264"/>
                <a:ext cx="974784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</a:t>
                </a:r>
                <a:r>
                  <a:rPr lang="fr-FR" sz="32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CoY</a:t>
                </a: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]</a:t>
                </a:r>
                <a:r>
                  <a:rPr lang="fr-FR" sz="32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9" name="Text Box 463">
                <a:extLst>
                  <a:ext uri="{FF2B5EF4-FFF2-40B4-BE49-F238E27FC236}">
                    <a16:creationId xmlns:a16="http://schemas.microsoft.com/office/drawing/2014/main" id="{9270A69F-459A-444E-AA3C-8CBF80EC9A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84148" y="450730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16,3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40" name="Text Box 464">
                <a:extLst>
                  <a:ext uri="{FF2B5EF4-FFF2-40B4-BE49-F238E27FC236}">
                    <a16:creationId xmlns:a16="http://schemas.microsoft.com/office/drawing/2014/main" id="{7CA4E778-605B-4D33-8BCB-9530CAD95C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5230" y="77638"/>
                <a:ext cx="500332" cy="2760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Co</a:t>
                </a:r>
                <a:r>
                  <a:rPr lang="fr-FR" sz="32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41" name="Text Box 465">
                <a:extLst>
                  <a:ext uri="{FF2B5EF4-FFF2-40B4-BE49-F238E27FC236}">
                    <a16:creationId xmlns:a16="http://schemas.microsoft.com/office/drawing/2014/main" id="{C33633FF-5EF8-433B-B960-1A3FEBD933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770" y="483079"/>
                <a:ext cx="9144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</a:t>
                </a:r>
                <a:r>
                  <a:rPr lang="fr-FR" sz="3200" i="1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BaY</a:t>
                </a: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]</a:t>
                </a:r>
                <a:r>
                  <a:rPr lang="fr-FR" sz="3200" i="1" baseline="30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fr-FR" sz="32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42" name="Connecteur droit 41">
                <a:extLst>
                  <a:ext uri="{FF2B5EF4-FFF2-40B4-BE49-F238E27FC236}">
                    <a16:creationId xmlns:a16="http://schemas.microsoft.com/office/drawing/2014/main" id="{0FC87BED-932B-4B17-8731-84AC0F4F9257}"/>
                  </a:ext>
                </a:extLst>
              </p:cNvPr>
              <p:cNvCxnSpPr/>
              <p:nvPr/>
            </p:nvCxnSpPr>
            <p:spPr>
              <a:xfrm>
                <a:off x="1069676" y="439947"/>
                <a:ext cx="0" cy="4307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necteur droit 42">
                <a:extLst>
                  <a:ext uri="{FF2B5EF4-FFF2-40B4-BE49-F238E27FC236}">
                    <a16:creationId xmlns:a16="http://schemas.microsoft.com/office/drawing/2014/main" id="{2E4856A5-689A-40D6-8E96-34F916035F47}"/>
                  </a:ext>
                </a:extLst>
              </p:cNvPr>
              <p:cNvCxnSpPr/>
              <p:nvPr/>
            </p:nvCxnSpPr>
            <p:spPr>
              <a:xfrm>
                <a:off x="1889185" y="8626"/>
                <a:ext cx="0" cy="430530"/>
              </a:xfrm>
              <a:prstGeom prst="line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</p:cxnSp>
        </p:grp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2D6C3BE-62B1-4DEF-BBA9-07075BD80C1F}"/>
                </a:ext>
              </a:extLst>
            </p:cNvPr>
            <p:cNvSpPr/>
            <p:nvPr/>
          </p:nvSpPr>
          <p:spPr>
            <a:xfrm>
              <a:off x="0" y="0"/>
              <a:ext cx="3674853" cy="100929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7200"/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AEB65276-2B36-427D-BF07-117338A03E74}"/>
              </a:ext>
            </a:extLst>
          </p:cNvPr>
          <p:cNvSpPr/>
          <p:nvPr/>
        </p:nvSpPr>
        <p:spPr>
          <a:xfrm>
            <a:off x="67131" y="6100005"/>
            <a:ext cx="121334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i="1" dirty="0">
                <a:cs typeface="Times New Roman" panose="02020603050405020304" pitchFamily="18" charset="0"/>
              </a:rPr>
              <a:t>Le Ba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  <a:r>
              <a:rPr lang="fr-FR" i="1" dirty="0">
                <a:cs typeface="Times New Roman" panose="02020603050405020304" pitchFamily="18" charset="0"/>
              </a:rPr>
              <a:t> et [</a:t>
            </a:r>
            <a:r>
              <a:rPr lang="fr-FR" i="1" dirty="0" err="1">
                <a:cs typeface="Times New Roman" panose="02020603050405020304" pitchFamily="18" charset="0"/>
              </a:rPr>
              <a:t>CoY</a:t>
            </a:r>
            <a:r>
              <a:rPr lang="fr-FR" i="1" dirty="0">
                <a:cs typeface="Times New Roman" panose="02020603050405020304" pitchFamily="18" charset="0"/>
              </a:rPr>
              <a:t>]</a:t>
            </a:r>
            <a:r>
              <a:rPr lang="fr-FR" i="1" baseline="30000" dirty="0">
                <a:cs typeface="Times New Roman" panose="02020603050405020304" pitchFamily="18" charset="0"/>
              </a:rPr>
              <a:t>2-</a:t>
            </a:r>
            <a:r>
              <a:rPr lang="fr-FR" i="1" dirty="0">
                <a:cs typeface="Times New Roman" panose="02020603050405020304" pitchFamily="18" charset="0"/>
              </a:rPr>
              <a:t> ont des domaines de prédominances communs ils peuvent coexister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i="1" dirty="0">
                <a:cs typeface="Times New Roman" panose="02020603050405020304" pitchFamily="18" charset="0"/>
              </a:rPr>
              <a:t>Alors que Le Co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  <a:r>
              <a:rPr lang="fr-FR" i="1" dirty="0">
                <a:cs typeface="Times New Roman" panose="02020603050405020304" pitchFamily="18" charset="0"/>
              </a:rPr>
              <a:t> et [</a:t>
            </a:r>
            <a:r>
              <a:rPr lang="fr-FR" i="1" dirty="0" err="1">
                <a:cs typeface="Times New Roman" panose="02020603050405020304" pitchFamily="18" charset="0"/>
              </a:rPr>
              <a:t>BaY</a:t>
            </a:r>
            <a:r>
              <a:rPr lang="fr-FR" i="1" dirty="0">
                <a:cs typeface="Times New Roman" panose="02020603050405020304" pitchFamily="18" charset="0"/>
              </a:rPr>
              <a:t>]</a:t>
            </a:r>
            <a:r>
              <a:rPr lang="fr-FR" i="1" baseline="30000" dirty="0">
                <a:cs typeface="Times New Roman" panose="02020603050405020304" pitchFamily="18" charset="0"/>
              </a:rPr>
              <a:t>2-</a:t>
            </a:r>
            <a:r>
              <a:rPr lang="fr-FR" i="1" dirty="0">
                <a:cs typeface="Times New Roman" panose="02020603050405020304" pitchFamily="18" charset="0"/>
              </a:rPr>
              <a:t> ont des domaines de prédominances disjoints et ne peuvent coexister</a:t>
            </a:r>
          </a:p>
        </p:txBody>
      </p:sp>
    </p:spTree>
    <p:extLst>
      <p:ext uri="{BB962C8B-B14F-4D97-AF65-F5344CB8AC3E}">
        <p14:creationId xmlns:p14="http://schemas.microsoft.com/office/powerpoint/2010/main" val="279638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1" y="0"/>
            <a:ext cx="1219200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Quels sont les couples accepteur/donneur correspondants ?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26" name="Objet 25">
            <a:extLst>
              <a:ext uri="{FF2B5EF4-FFF2-40B4-BE49-F238E27FC236}">
                <a16:creationId xmlns:a16="http://schemas.microsoft.com/office/drawing/2014/main" id="{872E27C1-B057-48C3-8F05-F744F6A6A7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463943"/>
              </p:ext>
            </p:extLst>
          </p:nvPr>
        </p:nvGraphicFramePr>
        <p:xfrm>
          <a:off x="3316288" y="2609850"/>
          <a:ext cx="21653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56" name="Equation" r:id="rId3" imgW="1168200" imgH="266400" progId="Equation.DSMT4">
                  <p:embed/>
                </p:oleObj>
              </mc:Choice>
              <mc:Fallback>
                <p:oleObj name="Equation" r:id="rId3" imgW="1168200" imgH="266400" progId="Equation.DSMT4">
                  <p:embed/>
                  <p:pic>
                    <p:nvPicPr>
                      <p:cNvPr id="26" name="Objet 25">
                        <a:extLst>
                          <a:ext uri="{FF2B5EF4-FFF2-40B4-BE49-F238E27FC236}">
                            <a16:creationId xmlns:a16="http://schemas.microsoft.com/office/drawing/2014/main" id="{872E27C1-B057-48C3-8F05-F744F6A6A7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6288" y="2609850"/>
                        <a:ext cx="2165350" cy="495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t 26">
            <a:extLst>
              <a:ext uri="{FF2B5EF4-FFF2-40B4-BE49-F238E27FC236}">
                <a16:creationId xmlns:a16="http://schemas.microsoft.com/office/drawing/2014/main" id="{84603020-0ADD-468F-A2E9-FDE3B9694B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4494093"/>
              </p:ext>
            </p:extLst>
          </p:nvPr>
        </p:nvGraphicFramePr>
        <p:xfrm>
          <a:off x="7414635" y="2386622"/>
          <a:ext cx="2250389" cy="862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57" name="Equation" r:id="rId5" imgW="1536033" imgH="583947" progId="Equation.DSMT4">
                  <p:embed/>
                </p:oleObj>
              </mc:Choice>
              <mc:Fallback>
                <p:oleObj name="Equation" r:id="rId5" imgW="1536033" imgH="583947" progId="Equation.DSMT4">
                  <p:embed/>
                  <p:pic>
                    <p:nvPicPr>
                      <p:cNvPr id="27" name="Objet 26">
                        <a:extLst>
                          <a:ext uri="{FF2B5EF4-FFF2-40B4-BE49-F238E27FC236}">
                            <a16:creationId xmlns:a16="http://schemas.microsoft.com/office/drawing/2014/main" id="{84603020-0ADD-468F-A2E9-FDE3B9694B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635" y="2386622"/>
                        <a:ext cx="2250389" cy="8628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4">
            <a:extLst>
              <a:ext uri="{FF2B5EF4-FFF2-40B4-BE49-F238E27FC236}">
                <a16:creationId xmlns:a16="http://schemas.microsoft.com/office/drawing/2014/main" id="{CDF2A8B3-38BB-4FB6-849C-5CDF44BC4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805" y="2672449"/>
            <a:ext cx="207742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2+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</a:t>
            </a:r>
            <a:r>
              <a:rPr kumimoji="0" lang="en-GB" altLang="fr-FR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BaY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]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2–</a:t>
            </a:r>
            <a:endParaRPr kumimoji="0" lang="en-GB" altLang="fr-FR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946FB0B-E476-42C3-B6CC-1E4FF4F358C3}"/>
              </a:ext>
            </a:extLst>
          </p:cNvPr>
          <p:cNvSpPr/>
          <p:nvPr/>
        </p:nvSpPr>
        <p:spPr>
          <a:xfrm>
            <a:off x="0" y="1265996"/>
            <a:ext cx="12192000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fr-FR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Couple donneur/accepteur</a:t>
            </a:r>
            <a:b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Dans la réaction </a:t>
            </a:r>
            <a:r>
              <a:rPr lang="fr-F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ML</a:t>
            </a:r>
            <a:r>
              <a:rPr lang="fr-FR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=M + </a:t>
            </a:r>
            <a:r>
              <a:rPr lang="fr-F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nL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ML</a:t>
            </a:r>
            <a:r>
              <a:rPr lang="fr-FR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fr-F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est un donneur de ligands L, alors que M est un accepteur de ligands.</a:t>
            </a:r>
            <a:endParaRPr lang="fr-F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2" name="Objet 31">
            <a:extLst>
              <a:ext uri="{FF2B5EF4-FFF2-40B4-BE49-F238E27FC236}">
                <a16:creationId xmlns:a16="http://schemas.microsoft.com/office/drawing/2014/main" id="{415ED3FB-1670-48F6-82E1-555BBC5FE4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611013"/>
              </p:ext>
            </p:extLst>
          </p:nvPr>
        </p:nvGraphicFramePr>
        <p:xfrm>
          <a:off x="3317875" y="3413125"/>
          <a:ext cx="2147888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58" name="Equation" r:id="rId7" imgW="1155600" imgH="266400" progId="Equation.DSMT4">
                  <p:embed/>
                </p:oleObj>
              </mc:Choice>
              <mc:Fallback>
                <p:oleObj name="Equation" r:id="rId7" imgW="1155600" imgH="266400" progId="Equation.DSMT4">
                  <p:embed/>
                  <p:pic>
                    <p:nvPicPr>
                      <p:cNvPr id="32" name="Objet 31">
                        <a:extLst>
                          <a:ext uri="{FF2B5EF4-FFF2-40B4-BE49-F238E27FC236}">
                            <a16:creationId xmlns:a16="http://schemas.microsoft.com/office/drawing/2014/main" id="{415ED3FB-1670-48F6-82E1-555BBC5FE4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875" y="3413125"/>
                        <a:ext cx="2147888" cy="4968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t 32">
            <a:extLst>
              <a:ext uri="{FF2B5EF4-FFF2-40B4-BE49-F238E27FC236}">
                <a16:creationId xmlns:a16="http://schemas.microsoft.com/office/drawing/2014/main" id="{A78EAC04-D3F6-46CF-AFCE-7E26F2C421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2535654"/>
              </p:ext>
            </p:extLst>
          </p:nvPr>
        </p:nvGraphicFramePr>
        <p:xfrm>
          <a:off x="7414635" y="3223989"/>
          <a:ext cx="2516188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59" name="Equation" r:id="rId9" imgW="1600200" imgH="583920" progId="Equation.DSMT4">
                  <p:embed/>
                </p:oleObj>
              </mc:Choice>
              <mc:Fallback>
                <p:oleObj name="Equation" r:id="rId9" imgW="1600200" imgH="583920" progId="Equation.DSMT4">
                  <p:embed/>
                  <p:pic>
                    <p:nvPicPr>
                      <p:cNvPr id="33" name="Objet 32">
                        <a:extLst>
                          <a:ext uri="{FF2B5EF4-FFF2-40B4-BE49-F238E27FC236}">
                            <a16:creationId xmlns:a16="http://schemas.microsoft.com/office/drawing/2014/main" id="{A78EAC04-D3F6-46CF-AFCE-7E26F2C421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635" y="3223989"/>
                        <a:ext cx="2516188" cy="917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9">
            <a:extLst>
              <a:ext uri="{FF2B5EF4-FFF2-40B4-BE49-F238E27FC236}">
                <a16:creationId xmlns:a16="http://schemas.microsoft.com/office/drawing/2014/main" id="{39EDBCA9-3C3B-4020-B9A6-86C80D8D2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805" y="3476917"/>
            <a:ext cx="14833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Zn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2+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[</a:t>
            </a:r>
            <a:r>
              <a:rPr kumimoji="0" lang="en-GB" altLang="fr-FR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ZnY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2–</a:t>
            </a:r>
            <a:endParaRPr kumimoji="0" lang="en-GB" altLang="fr-FR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7" name="Objet 36">
            <a:extLst>
              <a:ext uri="{FF2B5EF4-FFF2-40B4-BE49-F238E27FC236}">
                <a16:creationId xmlns:a16="http://schemas.microsoft.com/office/drawing/2014/main" id="{8F80EB94-67C3-423E-9129-6B9A80FD44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029448"/>
              </p:ext>
            </p:extLst>
          </p:nvPr>
        </p:nvGraphicFramePr>
        <p:xfrm>
          <a:off x="3303588" y="4486275"/>
          <a:ext cx="2135187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60" name="Equation" r:id="rId11" imgW="1168200" imgH="266400" progId="Equation.DSMT4">
                  <p:embed/>
                </p:oleObj>
              </mc:Choice>
              <mc:Fallback>
                <p:oleObj name="Equation" r:id="rId11" imgW="1168200" imgH="266400" progId="Equation.DSMT4">
                  <p:embed/>
                  <p:pic>
                    <p:nvPicPr>
                      <p:cNvPr id="37" name="Objet 36">
                        <a:extLst>
                          <a:ext uri="{FF2B5EF4-FFF2-40B4-BE49-F238E27FC236}">
                            <a16:creationId xmlns:a16="http://schemas.microsoft.com/office/drawing/2014/main" id="{8F80EB94-67C3-423E-9129-6B9A80FD44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588" y="4486275"/>
                        <a:ext cx="2135187" cy="4873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t 37">
            <a:extLst>
              <a:ext uri="{FF2B5EF4-FFF2-40B4-BE49-F238E27FC236}">
                <a16:creationId xmlns:a16="http://schemas.microsoft.com/office/drawing/2014/main" id="{2B9B0B89-9E1A-4876-8481-4F37E2A3FE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0090028"/>
              </p:ext>
            </p:extLst>
          </p:nvPr>
        </p:nvGraphicFramePr>
        <p:xfrm>
          <a:off x="7414635" y="4116087"/>
          <a:ext cx="2551113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61" name="Equation" r:id="rId13" imgW="1638000" imgH="583920" progId="Equation.DSMT4">
                  <p:embed/>
                </p:oleObj>
              </mc:Choice>
              <mc:Fallback>
                <p:oleObj name="Equation" r:id="rId13" imgW="1638000" imgH="583920" progId="Equation.DSMT4">
                  <p:embed/>
                  <p:pic>
                    <p:nvPicPr>
                      <p:cNvPr id="38" name="Objet 37">
                        <a:extLst>
                          <a:ext uri="{FF2B5EF4-FFF2-40B4-BE49-F238E27FC236}">
                            <a16:creationId xmlns:a16="http://schemas.microsoft.com/office/drawing/2014/main" id="{2B9B0B89-9E1A-4876-8481-4F37E2A3FE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4635" y="4116087"/>
                        <a:ext cx="2551113" cy="9159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44">
            <a:extLst>
              <a:ext uri="{FF2B5EF4-FFF2-40B4-BE49-F238E27FC236}">
                <a16:creationId xmlns:a16="http://schemas.microsoft.com/office/drawing/2014/main" id="{4B1E89ED-4706-4CED-9C00-F233CAB7F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805" y="4545608"/>
            <a:ext cx="20313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2+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[</a:t>
            </a:r>
            <a:r>
              <a:rPr kumimoji="0" lang="en-GB" altLang="fr-FR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FeY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2–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en-GB" altLang="fr-FR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2" name="Objet 41">
            <a:extLst>
              <a:ext uri="{FF2B5EF4-FFF2-40B4-BE49-F238E27FC236}">
                <a16:creationId xmlns:a16="http://schemas.microsoft.com/office/drawing/2014/main" id="{A3BFEFF9-0577-43E4-AB1C-C757799FA9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638693"/>
              </p:ext>
            </p:extLst>
          </p:nvPr>
        </p:nvGraphicFramePr>
        <p:xfrm>
          <a:off x="3243263" y="5156200"/>
          <a:ext cx="3300412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62" name="Equation" r:id="rId15" imgW="1688760" imgH="291960" progId="Equation.DSMT4">
                  <p:embed/>
                </p:oleObj>
              </mc:Choice>
              <mc:Fallback>
                <p:oleObj name="Equation" r:id="rId15" imgW="1688760" imgH="291960" progId="Equation.DSMT4">
                  <p:embed/>
                  <p:pic>
                    <p:nvPicPr>
                      <p:cNvPr id="42" name="Objet 41">
                        <a:extLst>
                          <a:ext uri="{FF2B5EF4-FFF2-40B4-BE49-F238E27FC236}">
                            <a16:creationId xmlns:a16="http://schemas.microsoft.com/office/drawing/2014/main" id="{A3BFEFF9-0577-43E4-AB1C-C757799FA9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263" y="5156200"/>
                        <a:ext cx="3300412" cy="579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t 42">
            <a:extLst>
              <a:ext uri="{FF2B5EF4-FFF2-40B4-BE49-F238E27FC236}">
                <a16:creationId xmlns:a16="http://schemas.microsoft.com/office/drawing/2014/main" id="{ADB2C65B-D87E-44FA-9B17-6CC62298D2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1417475"/>
              </p:ext>
            </p:extLst>
          </p:nvPr>
        </p:nvGraphicFramePr>
        <p:xfrm>
          <a:off x="7377113" y="5006598"/>
          <a:ext cx="2628900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63" name="Equation" r:id="rId17" imgW="1777680" imgH="622080" progId="Equation.DSMT4">
                  <p:embed/>
                </p:oleObj>
              </mc:Choice>
              <mc:Fallback>
                <p:oleObj name="Equation" r:id="rId17" imgW="1777680" imgH="622080" progId="Equation.DSMT4">
                  <p:embed/>
                  <p:pic>
                    <p:nvPicPr>
                      <p:cNvPr id="43" name="Objet 42">
                        <a:extLst>
                          <a:ext uri="{FF2B5EF4-FFF2-40B4-BE49-F238E27FC236}">
                            <a16:creationId xmlns:a16="http://schemas.microsoft.com/office/drawing/2014/main" id="{ADB2C65B-D87E-44FA-9B17-6CC62298D2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7113" y="5006598"/>
                        <a:ext cx="2628900" cy="920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55">
            <a:extLst>
              <a:ext uri="{FF2B5EF4-FFF2-40B4-BE49-F238E27FC236}">
                <a16:creationId xmlns:a16="http://schemas.microsoft.com/office/drawing/2014/main" id="{9FCEB9F2-F3FF-4C93-B4CB-152407087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805" y="5261184"/>
            <a:ext cx="20313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Cu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2+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[Cu(CN)</a:t>
            </a:r>
            <a:r>
              <a:rPr kumimoji="0" lang="en-GB" altLang="fr-FR" b="0" i="1" u="none" strike="noStrike" cap="none" normalizeH="0" baseline="-300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2–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en-GB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7" name="Objet 46">
            <a:extLst>
              <a:ext uri="{FF2B5EF4-FFF2-40B4-BE49-F238E27FC236}">
                <a16:creationId xmlns:a16="http://schemas.microsoft.com/office/drawing/2014/main" id="{EE3007B9-49B1-4F28-990C-5E5562F771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815122"/>
              </p:ext>
            </p:extLst>
          </p:nvPr>
        </p:nvGraphicFramePr>
        <p:xfrm>
          <a:off x="3270250" y="6162675"/>
          <a:ext cx="30353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64" name="Equation" r:id="rId19" imgW="1625400" imgH="304560" progId="Equation.DSMT4">
                  <p:embed/>
                </p:oleObj>
              </mc:Choice>
              <mc:Fallback>
                <p:oleObj name="Equation" r:id="rId19" imgW="1625400" imgH="304560" progId="Equation.DSMT4">
                  <p:embed/>
                  <p:pic>
                    <p:nvPicPr>
                      <p:cNvPr id="47" name="Objet 46">
                        <a:extLst>
                          <a:ext uri="{FF2B5EF4-FFF2-40B4-BE49-F238E27FC236}">
                            <a16:creationId xmlns:a16="http://schemas.microsoft.com/office/drawing/2014/main" id="{EE3007B9-49B1-4F28-990C-5E5562F771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0" y="6162675"/>
                        <a:ext cx="3035300" cy="568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t 47">
            <a:extLst>
              <a:ext uri="{FF2B5EF4-FFF2-40B4-BE49-F238E27FC236}">
                <a16:creationId xmlns:a16="http://schemas.microsoft.com/office/drawing/2014/main" id="{904C60A9-1C43-4DA0-8974-77427B3461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157781"/>
              </p:ext>
            </p:extLst>
          </p:nvPr>
        </p:nvGraphicFramePr>
        <p:xfrm>
          <a:off x="7377113" y="5901872"/>
          <a:ext cx="2551112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65" name="Equation" r:id="rId21" imgW="1688760" imgH="622080" progId="Equation.DSMT4">
                  <p:embed/>
                </p:oleObj>
              </mc:Choice>
              <mc:Fallback>
                <p:oleObj name="Equation" r:id="rId21" imgW="1688760" imgH="622080" progId="Equation.DSMT4">
                  <p:embed/>
                  <p:pic>
                    <p:nvPicPr>
                      <p:cNvPr id="48" name="Objet 47">
                        <a:extLst>
                          <a:ext uri="{FF2B5EF4-FFF2-40B4-BE49-F238E27FC236}">
                            <a16:creationId xmlns:a16="http://schemas.microsoft.com/office/drawing/2014/main" id="{904C60A9-1C43-4DA0-8974-77427B3461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7113" y="5901872"/>
                        <a:ext cx="2551112" cy="935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68">
            <a:extLst>
              <a:ext uri="{FF2B5EF4-FFF2-40B4-BE49-F238E27FC236}">
                <a16:creationId xmlns:a16="http://schemas.microsoft.com/office/drawing/2014/main" id="{554E6457-6584-4C15-BC01-F019848F5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805" y="6238843"/>
            <a:ext cx="20313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3+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[Fe(CN)</a:t>
            </a:r>
            <a:r>
              <a:rPr kumimoji="0" lang="en-GB" altLang="fr-FR" b="0" i="1" u="none" strike="noStrike" cap="none" normalizeH="0" baseline="-300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</a:t>
            </a:r>
            <a:r>
              <a:rPr kumimoji="0" lang="en-GB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3–</a:t>
            </a:r>
            <a:r>
              <a:rPr kumimoji="0" lang="en-GB" altLang="fr-FR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en-GB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Rectangle 69">
            <a:extLst>
              <a:ext uri="{FF2B5EF4-FFF2-40B4-BE49-F238E27FC236}">
                <a16:creationId xmlns:a16="http://schemas.microsoft.com/office/drawing/2014/main" id="{95D41B12-BFF0-4B78-80AB-A5037CCB4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5927" y="56830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fr-FR" sz="1000" b="0" i="1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en-GB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1" name="Rectangle 70">
            <a:extLst>
              <a:ext uri="{FF2B5EF4-FFF2-40B4-BE49-F238E27FC236}">
                <a16:creationId xmlns:a16="http://schemas.microsoft.com/office/drawing/2014/main" id="{06B7F3E4-164B-4CBD-A087-0B53CEEE1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798662" y="589274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22" name="Objet 21">
            <a:extLst>
              <a:ext uri="{FF2B5EF4-FFF2-40B4-BE49-F238E27FC236}">
                <a16:creationId xmlns:a16="http://schemas.microsoft.com/office/drawing/2014/main" id="{17A86785-816F-41C4-BC61-BACFE5C671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705384"/>
              </p:ext>
            </p:extLst>
          </p:nvPr>
        </p:nvGraphicFramePr>
        <p:xfrm>
          <a:off x="3093539" y="1858345"/>
          <a:ext cx="2794047" cy="547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66" name="Equation" r:id="rId23" imgW="1104840" imgH="215640" progId="Equation.DSMT4">
                  <p:embed/>
                </p:oleObj>
              </mc:Choice>
              <mc:Fallback>
                <p:oleObj name="Equation" r:id="rId23" imgW="1104840" imgH="215640" progId="Equation.DSMT4">
                  <p:embed/>
                  <p:pic>
                    <p:nvPicPr>
                      <p:cNvPr id="17" name="Objet 16">
                        <a:extLst>
                          <a:ext uri="{FF2B5EF4-FFF2-40B4-BE49-F238E27FC236}">
                            <a16:creationId xmlns:a16="http://schemas.microsoft.com/office/drawing/2014/main" id="{25101FC1-73F1-4122-B7D6-3A8D891602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3539" y="1858345"/>
                        <a:ext cx="2794047" cy="5476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9C5381C-5A1F-451F-B36B-476C03B53B88}"/>
              </a:ext>
            </a:extLst>
          </p:cNvPr>
          <p:cNvSpPr/>
          <p:nvPr/>
        </p:nvSpPr>
        <p:spPr>
          <a:xfrm>
            <a:off x="2402112" y="2276612"/>
            <a:ext cx="22214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>
                <a:solidFill>
                  <a:schemeClr val="accent1">
                    <a:lumMod val="75000"/>
                  </a:schemeClr>
                </a:solidFill>
              </a:rPr>
              <a:t>accepteur  de ligand 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71BD83F-7260-464B-B67C-661BECE50D1E}"/>
              </a:ext>
            </a:extLst>
          </p:cNvPr>
          <p:cNvSpPr/>
          <p:nvPr/>
        </p:nvSpPr>
        <p:spPr>
          <a:xfrm>
            <a:off x="4904644" y="2284777"/>
            <a:ext cx="2085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>
                <a:solidFill>
                  <a:srgbClr val="FF0000"/>
                </a:solidFill>
              </a:rPr>
              <a:t>donneur de ligand L </a:t>
            </a: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29" name="Objet 28">
            <a:extLst>
              <a:ext uri="{FF2B5EF4-FFF2-40B4-BE49-F238E27FC236}">
                <a16:creationId xmlns:a16="http://schemas.microsoft.com/office/drawing/2014/main" id="{96F0DB8F-06AE-471B-8E5A-8BDB4307FA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692976"/>
              </p:ext>
            </p:extLst>
          </p:nvPr>
        </p:nvGraphicFramePr>
        <p:xfrm>
          <a:off x="513133" y="2059521"/>
          <a:ext cx="1105490" cy="45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67" name="Equation" r:id="rId25" imgW="469800" imgH="190440" progId="Equation.DSMT4">
                  <p:embed/>
                </p:oleObj>
              </mc:Choice>
              <mc:Fallback>
                <p:oleObj name="Equation" r:id="rId25" imgW="469800" imgH="190440" progId="Equation.DSMT4">
                  <p:embed/>
                  <p:pic>
                    <p:nvPicPr>
                      <p:cNvPr id="22" name="Objet 21">
                        <a:extLst>
                          <a:ext uri="{FF2B5EF4-FFF2-40B4-BE49-F238E27FC236}">
                            <a16:creationId xmlns:a16="http://schemas.microsoft.com/office/drawing/2014/main" id="{17A86785-816F-41C4-BC61-BACFE5C671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133" y="2059521"/>
                        <a:ext cx="1105490" cy="450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8E830FF6-B8C4-4715-8118-BFC37FA180A1}"/>
              </a:ext>
            </a:extLst>
          </p:cNvPr>
          <p:cNvSpPr/>
          <p:nvPr/>
        </p:nvSpPr>
        <p:spPr>
          <a:xfrm>
            <a:off x="64655" y="885193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spcAft>
                <a:spcPts val="0"/>
              </a:spcAft>
            </a:pP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b)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ZnY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c)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FeY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d) [Cu(CN)</a:t>
            </a:r>
            <a:r>
              <a:rPr lang="en-GB" i="1" baseline="-25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 	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e) [Fe(CN)</a:t>
            </a:r>
            <a:r>
              <a:rPr lang="en-GB" i="1" baseline="-25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3–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fr-FR" sz="20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502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1" grpId="0" animBg="1"/>
      <p:bldP spid="34" grpId="0"/>
      <p:bldP spid="39" grpId="0"/>
      <p:bldP spid="44" grpId="0"/>
      <p:bldP spid="49" grpId="0"/>
      <p:bldP spid="2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5. Compétition de complexation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 1 L d’une solution contenant les ions Ba</a:t>
            </a:r>
            <a:r>
              <a:rPr lang="fr-FR" sz="1600" i="1" baseline="30000" dirty="0">
                <a:cs typeface="Times New Roman" panose="02020603050405020304" pitchFamily="18" charset="0"/>
              </a:rPr>
              <a:t>2+ </a:t>
            </a:r>
            <a:r>
              <a:rPr lang="fr-FR" sz="1600" i="1" dirty="0">
                <a:cs typeface="Times New Roman" panose="02020603050405020304" pitchFamily="18" charset="0"/>
              </a:rPr>
              <a:t>et Co</a:t>
            </a:r>
            <a:r>
              <a:rPr lang="fr-FR" sz="1600" i="1" baseline="30000" dirty="0">
                <a:cs typeface="Times New Roman" panose="02020603050405020304" pitchFamily="18" charset="0"/>
              </a:rPr>
              <a:t>2+</a:t>
            </a:r>
            <a:r>
              <a:rPr lang="fr-FR" sz="1600" i="1" dirty="0">
                <a:cs typeface="Times New Roman" panose="02020603050405020304" pitchFamily="18" charset="0"/>
              </a:rPr>
              <a:t> de concentration respective égale à 0,05 mol.L</a:t>
            </a:r>
            <a:r>
              <a:rPr lang="fr-FR" sz="1600" i="1" baseline="30000" dirty="0">
                <a:cs typeface="Times New Roman" panose="02020603050405020304" pitchFamily="18" charset="0"/>
              </a:rPr>
              <a:t>-1</a:t>
            </a:r>
            <a:r>
              <a:rPr lang="fr-FR" sz="1600" i="1" dirty="0">
                <a:cs typeface="Times New Roman" panose="02020603050405020304" pitchFamily="18" charset="0"/>
              </a:rPr>
              <a:t>, on ajoute progressivement une solution de Na</a:t>
            </a:r>
            <a:r>
              <a:rPr lang="fr-FR" sz="1600" i="1" baseline="-25000" dirty="0">
                <a:cs typeface="Times New Roman" panose="02020603050405020304" pitchFamily="18" charset="0"/>
              </a:rPr>
              <a:t>4</a:t>
            </a:r>
            <a:r>
              <a:rPr lang="fr-FR" sz="1600" i="1" dirty="0">
                <a:cs typeface="Times New Roman" panose="02020603050405020304" pitchFamily="18" charset="0"/>
              </a:rPr>
              <a:t>Y (sel tétra sodique de l’éthylène diamine tétra acétique). On négligera les effets de dilution au cours de ces ajouts.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a) Dans quel ordre se formeront les complexes ?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b) Indiquer les valeurs des concentrations en cations et en anions après ajout de 5 10</a:t>
            </a:r>
            <a:r>
              <a:rPr lang="fr-FR" sz="16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-2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 mol de réactif complexant</a:t>
            </a:r>
            <a:r>
              <a:rPr lang="fr-FR" sz="1600" i="1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757608-ADB3-428C-BF2F-11D64C0FC648}"/>
              </a:ext>
            </a:extLst>
          </p:cNvPr>
          <p:cNvSpPr/>
          <p:nvPr/>
        </p:nvSpPr>
        <p:spPr>
          <a:xfrm>
            <a:off x="-1" y="1339504"/>
            <a:ext cx="121334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i="1" dirty="0">
                <a:cs typeface="Times New Roman" panose="02020603050405020304" pitchFamily="18" charset="0"/>
              </a:rPr>
              <a:t>Compétition de complexation entre ions métalliques, il s’agit de comparer les complexes d’un même ligand avec deux ions métalliques   Ba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  <a:r>
              <a:rPr lang="fr-FR" i="1" dirty="0">
                <a:cs typeface="Times New Roman" panose="02020603050405020304" pitchFamily="18" charset="0"/>
              </a:rPr>
              <a:t> et Co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</a:p>
        </p:txBody>
      </p: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F1CDFAC8-12BA-4ECA-BF54-CCF2E72CC20F}"/>
              </a:ext>
            </a:extLst>
          </p:cNvPr>
          <p:cNvGrpSpPr/>
          <p:nvPr/>
        </p:nvGrpSpPr>
        <p:grpSpPr>
          <a:xfrm>
            <a:off x="67131" y="1985835"/>
            <a:ext cx="8833801" cy="2431098"/>
            <a:chOff x="0" y="0"/>
            <a:chExt cx="3674853" cy="1009291"/>
          </a:xfrm>
        </p:grpSpPr>
        <p:grpSp>
          <p:nvGrpSpPr>
            <p:cNvPr id="30" name="Groupe 29">
              <a:extLst>
                <a:ext uri="{FF2B5EF4-FFF2-40B4-BE49-F238E27FC236}">
                  <a16:creationId xmlns:a16="http://schemas.microsoft.com/office/drawing/2014/main" id="{77445B74-7753-482A-B22C-5009CD2063EA}"/>
                </a:ext>
              </a:extLst>
            </p:cNvPr>
            <p:cNvGrpSpPr/>
            <p:nvPr/>
          </p:nvGrpSpPr>
          <p:grpSpPr>
            <a:xfrm>
              <a:off x="69011" y="77638"/>
              <a:ext cx="3521709" cy="877571"/>
              <a:chOff x="0" y="0"/>
              <a:chExt cx="3521734" cy="877738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408F694F-DCCC-47B9-B3F7-03EC777E58F8}"/>
                  </a:ext>
                </a:extLst>
              </p:cNvPr>
              <p:cNvSpPr/>
              <p:nvPr/>
            </p:nvSpPr>
            <p:spPr>
              <a:xfrm>
                <a:off x="94891" y="431321"/>
                <a:ext cx="965835" cy="439420"/>
              </a:xfrm>
              <a:prstGeom prst="rect">
                <a:avLst/>
              </a:prstGeom>
              <a:pattFill prst="ltUpDiag">
                <a:fgClr>
                  <a:srgbClr val="4F81BD"/>
                </a:fgClr>
                <a:bgClr>
                  <a:sysClr val="window" lastClr="FFFFFF"/>
                </a:bgClr>
              </a:pattFill>
              <a:ln w="25400" cap="flat" cmpd="sng" algn="ctr">
                <a:noFill/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7200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2098BBD6-6C27-4EE1-B657-21DC7F38CBD0}"/>
                  </a:ext>
                </a:extLst>
              </p:cNvPr>
              <p:cNvSpPr/>
              <p:nvPr/>
            </p:nvSpPr>
            <p:spPr>
              <a:xfrm>
                <a:off x="1906438" y="0"/>
                <a:ext cx="966158" cy="439947"/>
              </a:xfrm>
              <a:prstGeom prst="rect">
                <a:avLst/>
              </a:prstGeom>
              <a:pattFill prst="ltUpDiag">
                <a:fgClr>
                  <a:schemeClr val="accent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fr-FR" sz="7200"/>
              </a:p>
            </p:txBody>
          </p:sp>
          <p:cxnSp>
            <p:nvCxnSpPr>
              <p:cNvPr id="34" name="Line 456">
                <a:extLst>
                  <a:ext uri="{FF2B5EF4-FFF2-40B4-BE49-F238E27FC236}">
                    <a16:creationId xmlns:a16="http://schemas.microsoft.com/office/drawing/2014/main" id="{FEBD163B-DB2C-4DD8-B490-164A9854C22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0" y="439947"/>
                <a:ext cx="2971800" cy="0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5" name="Text Box 459">
                <a:extLst>
                  <a:ext uri="{FF2B5EF4-FFF2-40B4-BE49-F238E27FC236}">
                    <a16:creationId xmlns:a16="http://schemas.microsoft.com/office/drawing/2014/main" id="{0CAA23A2-DF52-47CD-BADC-7038499257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0234" y="258792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6" name="Text Box 460">
                <a:extLst>
                  <a:ext uri="{FF2B5EF4-FFF2-40B4-BE49-F238E27FC236}">
                    <a16:creationId xmlns:a16="http://schemas.microsoft.com/office/drawing/2014/main" id="{FCDC4B7F-5DB8-4932-BE28-D2860181362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02589" y="534838"/>
                <a:ext cx="6858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Ba</a:t>
                </a:r>
                <a:r>
                  <a:rPr lang="fr-FR" sz="3200" i="1" baseline="30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fr-FR" sz="32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+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7" name="Text Box 461">
                <a:extLst>
                  <a:ext uri="{FF2B5EF4-FFF2-40B4-BE49-F238E27FC236}">
                    <a16:creationId xmlns:a16="http://schemas.microsoft.com/office/drawing/2014/main" id="{808ED1D9-47F9-48C6-A9CB-EFBB00B07E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69748" y="197512"/>
                <a:ext cx="571500" cy="3428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7,8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8" name="Text Box 462">
                <a:extLst>
                  <a:ext uri="{FF2B5EF4-FFF2-40B4-BE49-F238E27FC236}">
                    <a16:creationId xmlns:a16="http://schemas.microsoft.com/office/drawing/2014/main" id="{3BCFF921-D3C4-4DFF-B37A-A068D1127C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61049" y="86264"/>
                <a:ext cx="974784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</a:t>
                </a:r>
                <a:r>
                  <a:rPr lang="fr-FR" sz="32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CoY</a:t>
                </a: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]</a:t>
                </a:r>
                <a:r>
                  <a:rPr lang="fr-FR" sz="32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9" name="Text Box 463">
                <a:extLst>
                  <a:ext uri="{FF2B5EF4-FFF2-40B4-BE49-F238E27FC236}">
                    <a16:creationId xmlns:a16="http://schemas.microsoft.com/office/drawing/2014/main" id="{9270A69F-459A-444E-AA3C-8CBF80EC9A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84148" y="450730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16,3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40" name="Text Box 464">
                <a:extLst>
                  <a:ext uri="{FF2B5EF4-FFF2-40B4-BE49-F238E27FC236}">
                    <a16:creationId xmlns:a16="http://schemas.microsoft.com/office/drawing/2014/main" id="{7CA4E778-605B-4D33-8BCB-9530CAD95C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65230" y="77638"/>
                <a:ext cx="500332" cy="2760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Co</a:t>
                </a:r>
                <a:r>
                  <a:rPr lang="fr-FR" sz="32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41" name="Text Box 465">
                <a:extLst>
                  <a:ext uri="{FF2B5EF4-FFF2-40B4-BE49-F238E27FC236}">
                    <a16:creationId xmlns:a16="http://schemas.microsoft.com/office/drawing/2014/main" id="{C33633FF-5EF8-433B-B960-1A3FEBD933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770" y="483079"/>
                <a:ext cx="9144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</a:t>
                </a:r>
                <a:r>
                  <a:rPr lang="fr-FR" sz="3200" i="1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BaY</a:t>
                </a:r>
                <a:r>
                  <a:rPr lang="fr-FR" sz="32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]</a:t>
                </a:r>
                <a:r>
                  <a:rPr lang="fr-FR" sz="3200" i="1" baseline="30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</a:t>
                </a:r>
                <a:r>
                  <a:rPr lang="fr-FR" sz="32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</a:t>
                </a:r>
                <a:endParaRPr lang="fr-FR" sz="5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42" name="Connecteur droit 41">
                <a:extLst>
                  <a:ext uri="{FF2B5EF4-FFF2-40B4-BE49-F238E27FC236}">
                    <a16:creationId xmlns:a16="http://schemas.microsoft.com/office/drawing/2014/main" id="{0FC87BED-932B-4B17-8731-84AC0F4F9257}"/>
                  </a:ext>
                </a:extLst>
              </p:cNvPr>
              <p:cNvCxnSpPr/>
              <p:nvPr/>
            </p:nvCxnSpPr>
            <p:spPr>
              <a:xfrm>
                <a:off x="1069676" y="439947"/>
                <a:ext cx="0" cy="4307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necteur droit 42">
                <a:extLst>
                  <a:ext uri="{FF2B5EF4-FFF2-40B4-BE49-F238E27FC236}">
                    <a16:creationId xmlns:a16="http://schemas.microsoft.com/office/drawing/2014/main" id="{2E4856A5-689A-40D6-8E96-34F916035F47}"/>
                  </a:ext>
                </a:extLst>
              </p:cNvPr>
              <p:cNvCxnSpPr/>
              <p:nvPr/>
            </p:nvCxnSpPr>
            <p:spPr>
              <a:xfrm>
                <a:off x="1889185" y="8626"/>
                <a:ext cx="0" cy="430530"/>
              </a:xfrm>
              <a:prstGeom prst="line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</p:cxnSp>
        </p:grp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2D6C3BE-62B1-4DEF-BBA9-07075BD80C1F}"/>
                </a:ext>
              </a:extLst>
            </p:cNvPr>
            <p:cNvSpPr/>
            <p:nvPr/>
          </p:nvSpPr>
          <p:spPr>
            <a:xfrm>
              <a:off x="0" y="0"/>
              <a:ext cx="3674853" cy="100929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sz="7200"/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AEB65276-2B36-427D-BF07-117338A03E74}"/>
              </a:ext>
            </a:extLst>
          </p:cNvPr>
          <p:cNvSpPr/>
          <p:nvPr/>
        </p:nvSpPr>
        <p:spPr>
          <a:xfrm>
            <a:off x="21692" y="5170250"/>
            <a:ext cx="12160476" cy="92333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i="1" dirty="0">
                <a:cs typeface="Times New Roman" panose="02020603050405020304" pitchFamily="18" charset="0"/>
              </a:rPr>
              <a:t>Le Ba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  <a:r>
              <a:rPr lang="fr-FR" i="1" dirty="0">
                <a:cs typeface="Times New Roman" panose="02020603050405020304" pitchFamily="18" charset="0"/>
              </a:rPr>
              <a:t> et [</a:t>
            </a:r>
            <a:r>
              <a:rPr lang="fr-FR" i="1" dirty="0" err="1">
                <a:cs typeface="Times New Roman" panose="02020603050405020304" pitchFamily="18" charset="0"/>
              </a:rPr>
              <a:t>CoY</a:t>
            </a:r>
            <a:r>
              <a:rPr lang="fr-FR" i="1" dirty="0">
                <a:cs typeface="Times New Roman" panose="02020603050405020304" pitchFamily="18" charset="0"/>
              </a:rPr>
              <a:t>]</a:t>
            </a:r>
            <a:r>
              <a:rPr lang="fr-FR" i="1" baseline="30000" dirty="0">
                <a:cs typeface="Times New Roman" panose="02020603050405020304" pitchFamily="18" charset="0"/>
              </a:rPr>
              <a:t>2-</a:t>
            </a:r>
            <a:r>
              <a:rPr lang="fr-FR" i="1" dirty="0">
                <a:cs typeface="Times New Roman" panose="02020603050405020304" pitchFamily="18" charset="0"/>
              </a:rPr>
              <a:t> ont des domaines de prédominances communs ils peuvent coexister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i="1" dirty="0">
                <a:cs typeface="Times New Roman" panose="02020603050405020304" pitchFamily="18" charset="0"/>
              </a:rPr>
              <a:t>Alors que Le Co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  <a:r>
              <a:rPr lang="fr-FR" i="1" dirty="0">
                <a:cs typeface="Times New Roman" panose="02020603050405020304" pitchFamily="18" charset="0"/>
              </a:rPr>
              <a:t> et [</a:t>
            </a:r>
            <a:r>
              <a:rPr lang="fr-FR" i="1" dirty="0" err="1">
                <a:cs typeface="Times New Roman" panose="02020603050405020304" pitchFamily="18" charset="0"/>
              </a:rPr>
              <a:t>BaY</a:t>
            </a:r>
            <a:r>
              <a:rPr lang="fr-FR" i="1" dirty="0">
                <a:cs typeface="Times New Roman" panose="02020603050405020304" pitchFamily="18" charset="0"/>
              </a:rPr>
              <a:t>]</a:t>
            </a:r>
            <a:r>
              <a:rPr lang="fr-FR" i="1" baseline="30000" dirty="0">
                <a:cs typeface="Times New Roman" panose="02020603050405020304" pitchFamily="18" charset="0"/>
              </a:rPr>
              <a:t>2-</a:t>
            </a:r>
            <a:r>
              <a:rPr lang="fr-FR" i="1" dirty="0">
                <a:cs typeface="Times New Roman" panose="02020603050405020304" pitchFamily="18" charset="0"/>
              </a:rPr>
              <a:t> ont des domaines de prédominances disjoints et ne peuvent coexister, tant qu’il y’a du Co</a:t>
            </a:r>
            <a:r>
              <a:rPr lang="fr-FR" i="1" baseline="30000" dirty="0">
                <a:cs typeface="Times New Roman" panose="02020603050405020304" pitchFamily="18" charset="0"/>
              </a:rPr>
              <a:t>2+</a:t>
            </a:r>
            <a:r>
              <a:rPr lang="fr-FR" i="1" dirty="0">
                <a:cs typeface="Times New Roman" panose="02020603050405020304" pitchFamily="18" charset="0"/>
              </a:rPr>
              <a:t> en solution, il détruit tout les complexe au dessous de lui dans l’échelle des </a:t>
            </a:r>
            <a:r>
              <a:rPr lang="fr-FR" i="1" dirty="0" err="1">
                <a:cs typeface="Times New Roman" panose="02020603050405020304" pitchFamily="18" charset="0"/>
              </a:rPr>
              <a:t>pK</a:t>
            </a:r>
            <a:r>
              <a:rPr lang="fr-FR" i="1" baseline="-25000" dirty="0" err="1">
                <a:cs typeface="Times New Roman" panose="02020603050405020304" pitchFamily="18" charset="0"/>
              </a:rPr>
              <a:t>d</a:t>
            </a:r>
            <a:endParaRPr lang="fr-FR" i="1" baseline="-25000" dirty="0">
              <a:cs typeface="Times New Roman" panose="02020603050405020304" pitchFamily="18" charset="0"/>
            </a:endParaRPr>
          </a:p>
        </p:txBody>
      </p:sp>
      <p:graphicFrame>
        <p:nvGraphicFramePr>
          <p:cNvPr id="45" name="Objet 44">
            <a:extLst>
              <a:ext uri="{FF2B5EF4-FFF2-40B4-BE49-F238E27FC236}">
                <a16:creationId xmlns:a16="http://schemas.microsoft.com/office/drawing/2014/main" id="{02C77C86-F7D6-4DE1-A5ED-973BD2337D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16471"/>
              </p:ext>
            </p:extLst>
          </p:nvPr>
        </p:nvGraphicFramePr>
        <p:xfrm>
          <a:off x="8936038" y="2120900"/>
          <a:ext cx="2665412" cy="249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05" name="CS ChemDraw Drawing" r:id="rId3" imgW="1400294" imgH="1304056" progId="ChemDraw.Document.6.0">
                  <p:embed/>
                </p:oleObj>
              </mc:Choice>
              <mc:Fallback>
                <p:oleObj name="CS ChemDraw Drawing" r:id="rId3" imgW="1400294" imgH="1304056" progId="ChemDraw.Document.6.0">
                  <p:embed/>
                  <p:pic>
                    <p:nvPicPr>
                      <p:cNvPr id="6" name="Objet 5">
                        <a:extLst>
                          <a:ext uri="{FF2B5EF4-FFF2-40B4-BE49-F238E27FC236}">
                            <a16:creationId xmlns:a16="http://schemas.microsoft.com/office/drawing/2014/main" id="{17AD181E-C334-40EA-9E87-7C05386F3D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6038" y="2120900"/>
                        <a:ext cx="2665412" cy="2490788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6836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5. Compétition de complexation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 1 L d’une solution contenant les ions Ba</a:t>
            </a:r>
            <a:r>
              <a:rPr lang="fr-FR" sz="1600" i="1" baseline="30000" dirty="0">
                <a:cs typeface="Times New Roman" panose="02020603050405020304" pitchFamily="18" charset="0"/>
              </a:rPr>
              <a:t>2+ </a:t>
            </a:r>
            <a:r>
              <a:rPr lang="fr-FR" sz="1600" i="1" dirty="0">
                <a:cs typeface="Times New Roman" panose="02020603050405020304" pitchFamily="18" charset="0"/>
              </a:rPr>
              <a:t>et Co</a:t>
            </a:r>
            <a:r>
              <a:rPr lang="fr-FR" sz="1600" i="1" baseline="30000" dirty="0">
                <a:cs typeface="Times New Roman" panose="02020603050405020304" pitchFamily="18" charset="0"/>
              </a:rPr>
              <a:t>2+</a:t>
            </a:r>
            <a:r>
              <a:rPr lang="fr-FR" sz="1600" i="1" dirty="0">
                <a:cs typeface="Times New Roman" panose="02020603050405020304" pitchFamily="18" charset="0"/>
              </a:rPr>
              <a:t> de concentration respective égale à 0,05 mol.L</a:t>
            </a:r>
            <a:r>
              <a:rPr lang="fr-FR" sz="1600" i="1" baseline="30000" dirty="0">
                <a:cs typeface="Times New Roman" panose="02020603050405020304" pitchFamily="18" charset="0"/>
              </a:rPr>
              <a:t>-1</a:t>
            </a:r>
            <a:r>
              <a:rPr lang="fr-FR" sz="1600" i="1" dirty="0">
                <a:cs typeface="Times New Roman" panose="02020603050405020304" pitchFamily="18" charset="0"/>
              </a:rPr>
              <a:t>, on ajoute progressivement une solution de Na</a:t>
            </a:r>
            <a:r>
              <a:rPr lang="fr-FR" sz="1600" i="1" baseline="-25000" dirty="0">
                <a:cs typeface="Times New Roman" panose="02020603050405020304" pitchFamily="18" charset="0"/>
              </a:rPr>
              <a:t>4</a:t>
            </a:r>
            <a:r>
              <a:rPr lang="fr-FR" sz="1600" i="1" dirty="0">
                <a:cs typeface="Times New Roman" panose="02020603050405020304" pitchFamily="18" charset="0"/>
              </a:rPr>
              <a:t>Y (sel tétra sodique de l’éthylène diamine tétra acétique). On négligera les effets de dilution au cours de ces ajouts.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a) Dans quel ordre se formeront les complexes ?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b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) Indiquer les valeurs des concentrations en cations et en anions après ajout de 5 10</a:t>
            </a:r>
            <a:r>
              <a:rPr lang="fr-FR" sz="16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-2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 mol de réactif complexant.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3DC9BE2-E71C-4D9A-B92B-0C5F5FD20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07963"/>
            <a:ext cx="742382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Il reste en espèce majoritaire : [</a:t>
            </a:r>
            <a:r>
              <a:rPr kumimoji="0" lang="fr-FR" altLang="fr-FR" sz="2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CoY</a:t>
            </a: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]</a:t>
            </a:r>
            <a:r>
              <a:rPr kumimoji="0" lang="fr-FR" altLang="fr-FR" sz="2800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2-</a:t>
            </a:r>
            <a:r>
              <a:rPr kumimoji="0" lang="fr-FR" altLang="fr-FR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et Ba</a:t>
            </a:r>
            <a:r>
              <a:rPr kumimoji="0" lang="fr-FR" altLang="fr-FR" sz="2800" b="0" i="1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2+</a:t>
            </a:r>
            <a:endParaRPr kumimoji="0" lang="fr-FR" altLang="fr-FR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B0449F54-AEA1-421B-BA29-2EA6C40834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209871"/>
              </p:ext>
            </p:extLst>
          </p:nvPr>
        </p:nvGraphicFramePr>
        <p:xfrm>
          <a:off x="219617" y="2970951"/>
          <a:ext cx="50387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14" name="Equation" r:id="rId3" imgW="1892160" imgH="241200" progId="Equation.DSMT4">
                  <p:embed/>
                </p:oleObj>
              </mc:Choice>
              <mc:Fallback>
                <p:oleObj name="Equation" r:id="rId3" imgW="1892160" imgH="24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617" y="2970951"/>
                        <a:ext cx="5038725" cy="622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 4">
            <a:extLst>
              <a:ext uri="{FF2B5EF4-FFF2-40B4-BE49-F238E27FC236}">
                <a16:creationId xmlns:a16="http://schemas.microsoft.com/office/drawing/2014/main" id="{D1F925E5-5E41-4AC7-8652-5AC8788945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192349"/>
              </p:ext>
            </p:extLst>
          </p:nvPr>
        </p:nvGraphicFramePr>
        <p:xfrm>
          <a:off x="5434934" y="2626080"/>
          <a:ext cx="6267451" cy="176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15" name="Equation" r:id="rId5" imgW="1942920" imgH="545760" progId="Equation.DSMT4">
                  <p:embed/>
                </p:oleObj>
              </mc:Choice>
              <mc:Fallback>
                <p:oleObj name="Equation" r:id="rId5" imgW="1942920" imgH="545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34934" y="2626080"/>
                        <a:ext cx="6267451" cy="176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99C3B7F3-9D8E-435B-AEE3-E34BC8684985}"/>
              </a:ext>
            </a:extLst>
          </p:cNvPr>
          <p:cNvSpPr/>
          <p:nvPr/>
        </p:nvSpPr>
        <p:spPr>
          <a:xfrm>
            <a:off x="0" y="1500411"/>
            <a:ext cx="12191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>
                <a:cs typeface="Times New Roman" panose="02020603050405020304" pitchFamily="18" charset="0"/>
              </a:rPr>
              <a:t>Après ajout de 5 10</a:t>
            </a:r>
            <a:r>
              <a:rPr lang="fr-FR" sz="2400" i="1" baseline="30000" dirty="0">
                <a:cs typeface="Times New Roman" panose="02020603050405020304" pitchFamily="18" charset="0"/>
              </a:rPr>
              <a:t>-2</a:t>
            </a:r>
            <a:r>
              <a:rPr lang="fr-FR" sz="2400" i="1" dirty="0">
                <a:cs typeface="Times New Roman" panose="02020603050405020304" pitchFamily="18" charset="0"/>
              </a:rPr>
              <a:t> mol de réactif complexant EDTA, tout Co</a:t>
            </a:r>
            <a:r>
              <a:rPr lang="fr-FR" sz="2400" i="1" baseline="30000" dirty="0">
                <a:cs typeface="Times New Roman" panose="02020603050405020304" pitchFamily="18" charset="0"/>
              </a:rPr>
              <a:t>2+</a:t>
            </a:r>
            <a:r>
              <a:rPr lang="fr-FR" sz="2400" i="1" dirty="0">
                <a:cs typeface="Times New Roman" panose="02020603050405020304" pitchFamily="18" charset="0"/>
              </a:rPr>
              <a:t> est sous forme [</a:t>
            </a:r>
            <a:r>
              <a:rPr lang="fr-FR" sz="2400" i="1" dirty="0" err="1">
                <a:cs typeface="Times New Roman" panose="02020603050405020304" pitchFamily="18" charset="0"/>
              </a:rPr>
              <a:t>CoY</a:t>
            </a:r>
            <a:r>
              <a:rPr lang="fr-FR" sz="2400" i="1" dirty="0">
                <a:cs typeface="Times New Roman" panose="02020603050405020304" pitchFamily="18" charset="0"/>
              </a:rPr>
              <a:t>]</a:t>
            </a:r>
            <a:r>
              <a:rPr lang="fr-FR" sz="2400" i="1" baseline="30000" dirty="0">
                <a:cs typeface="Times New Roman" panose="02020603050405020304" pitchFamily="18" charset="0"/>
              </a:rPr>
              <a:t>2-</a:t>
            </a:r>
            <a:endParaRPr lang="fr-FR" sz="2400" baseline="30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99188B-8D81-4ECD-AD63-755CD429836F}"/>
              </a:ext>
            </a:extLst>
          </p:cNvPr>
          <p:cNvSpPr/>
          <p:nvPr/>
        </p:nvSpPr>
        <p:spPr>
          <a:xfrm>
            <a:off x="219617" y="5721317"/>
            <a:ext cx="45640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fr-FR" sz="2800" i="1" dirty="0">
                <a:latin typeface="Arial" panose="020B0604020202020204" pitchFamily="34" charset="0"/>
                <a:ea typeface="Times New Roman" panose="02020603050405020304" pitchFamily="18" charset="0"/>
              </a:rPr>
              <a:t>Réaction très peu avancée,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6274276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00FBF4A-7EDA-4C24-9EC2-2554F57604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799305"/>
              </p:ext>
            </p:extLst>
          </p:nvPr>
        </p:nvGraphicFramePr>
        <p:xfrm>
          <a:off x="456454" y="3733800"/>
          <a:ext cx="11439524" cy="306653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03739">
                  <a:extLst>
                    <a:ext uri="{9D8B030D-6E8A-4147-A177-3AD203B41FA5}">
                      <a16:colId xmlns:a16="http://schemas.microsoft.com/office/drawing/2014/main" val="203237216"/>
                    </a:ext>
                  </a:extLst>
                </a:gridCol>
                <a:gridCol w="1812472">
                  <a:extLst>
                    <a:ext uri="{9D8B030D-6E8A-4147-A177-3AD203B41FA5}">
                      <a16:colId xmlns:a16="http://schemas.microsoft.com/office/drawing/2014/main" val="3903270400"/>
                    </a:ext>
                  </a:extLst>
                </a:gridCol>
                <a:gridCol w="1796142">
                  <a:extLst>
                    <a:ext uri="{9D8B030D-6E8A-4147-A177-3AD203B41FA5}">
                      <a16:colId xmlns:a16="http://schemas.microsoft.com/office/drawing/2014/main" val="3667383663"/>
                    </a:ext>
                  </a:extLst>
                </a:gridCol>
                <a:gridCol w="1877786">
                  <a:extLst>
                    <a:ext uri="{9D8B030D-6E8A-4147-A177-3AD203B41FA5}">
                      <a16:colId xmlns:a16="http://schemas.microsoft.com/office/drawing/2014/main" val="2941659404"/>
                    </a:ext>
                  </a:extLst>
                </a:gridCol>
                <a:gridCol w="1681843">
                  <a:extLst>
                    <a:ext uri="{9D8B030D-6E8A-4147-A177-3AD203B41FA5}">
                      <a16:colId xmlns:a16="http://schemas.microsoft.com/office/drawing/2014/main" val="602960715"/>
                    </a:ext>
                  </a:extLst>
                </a:gridCol>
                <a:gridCol w="1567542">
                  <a:extLst>
                    <a:ext uri="{9D8B030D-6E8A-4147-A177-3AD203B41FA5}">
                      <a16:colId xmlns:a16="http://schemas.microsoft.com/office/drawing/2014/main" val="1165981129"/>
                    </a:ext>
                  </a:extLst>
                </a:gridCol>
              </a:tblGrid>
              <a:tr h="6133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 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Co</a:t>
                      </a:r>
                      <a:r>
                        <a:rPr lang="fr-FR" sz="2800" i="1" baseline="30000" dirty="0">
                          <a:effectLst/>
                        </a:rPr>
                        <a:t>2+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>
                          <a:effectLst/>
                        </a:rPr>
                        <a:t>Ba</a:t>
                      </a:r>
                      <a:r>
                        <a:rPr lang="fr-FR" sz="2800" i="1" baseline="30000">
                          <a:effectLst/>
                        </a:rPr>
                        <a:t>2+</a:t>
                      </a:r>
                      <a:endParaRPr lang="fr-FR" sz="36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Y</a:t>
                      </a:r>
                      <a:r>
                        <a:rPr lang="fr-FR" sz="2800" i="1" baseline="30000" dirty="0">
                          <a:effectLst/>
                        </a:rPr>
                        <a:t>4-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>
                          <a:effectLst/>
                        </a:rPr>
                        <a:t>[CoY]</a:t>
                      </a:r>
                      <a:r>
                        <a:rPr lang="fr-FR" sz="2800" i="1" baseline="30000">
                          <a:effectLst/>
                        </a:rPr>
                        <a:t>2-</a:t>
                      </a:r>
                      <a:endParaRPr lang="fr-FR" sz="36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>
                          <a:effectLst/>
                        </a:rPr>
                        <a:t>[BaY]</a:t>
                      </a:r>
                      <a:r>
                        <a:rPr lang="fr-FR" sz="2800" i="1" baseline="30000">
                          <a:effectLst/>
                        </a:rPr>
                        <a:t>2-</a:t>
                      </a:r>
                      <a:endParaRPr lang="fr-FR" sz="36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1002690"/>
                  </a:ext>
                </a:extLst>
              </a:tr>
              <a:tr h="6133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Avant (1) et (2)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0,05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0,05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0,05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>
                          <a:effectLst/>
                        </a:rPr>
                        <a:t> </a:t>
                      </a:r>
                      <a:endParaRPr lang="fr-FR" sz="36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 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3860126"/>
                  </a:ext>
                </a:extLst>
              </a:tr>
              <a:tr h="6133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Apres (1+2)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>
                          <a:effectLst/>
                        </a:rPr>
                        <a:t>1</a:t>
                      </a:r>
                      <a:endParaRPr lang="fr-FR" sz="36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 0,05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1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0,05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 -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335043"/>
                  </a:ext>
                </a:extLst>
              </a:tr>
              <a:tr h="6133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Apres(3)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2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-</a:t>
                      </a: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2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 -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-</a:t>
                      </a: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2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>
                          <a:effectLst/>
                        </a:rPr>
                        <a:t>2</a:t>
                      </a:r>
                      <a:endParaRPr lang="fr-FR" sz="36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212042"/>
                  </a:ext>
                </a:extLst>
              </a:tr>
              <a:tr h="6133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Apres(1+2+3)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1+</a:t>
                      </a: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2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0,05-</a:t>
                      </a: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2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1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</a:rPr>
                        <a:t>0,05-</a:t>
                      </a: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2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fr-FR" sz="2800" i="1" dirty="0">
                          <a:effectLst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fr-FR" sz="2800" i="1" dirty="0">
                          <a:effectLst/>
                        </a:rPr>
                        <a:t>2</a:t>
                      </a:r>
                      <a:endParaRPr lang="fr-FR" sz="3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600988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D93F4882-D0FA-45CB-A979-DC50E2E04AE4}"/>
              </a:ext>
            </a:extLst>
          </p:cNvPr>
          <p:cNvSpPr/>
          <p:nvPr/>
        </p:nvSpPr>
        <p:spPr>
          <a:xfrm>
            <a:off x="414338" y="6196004"/>
            <a:ext cx="11494979" cy="6151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89345A-254A-4191-8DF0-17D701D4B9F6}"/>
              </a:ext>
            </a:extLst>
          </p:cNvPr>
          <p:cNvSpPr/>
          <p:nvPr/>
        </p:nvSpPr>
        <p:spPr>
          <a:xfrm>
            <a:off x="456454" y="5557906"/>
            <a:ext cx="11446194" cy="12532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B152A4A-CA2B-4FE8-AAB5-AAA1EE52D379}"/>
              </a:ext>
            </a:extLst>
          </p:cNvPr>
          <p:cNvSpPr/>
          <p:nvPr/>
        </p:nvSpPr>
        <p:spPr>
          <a:xfrm>
            <a:off x="449784" y="4967971"/>
            <a:ext cx="11446194" cy="18323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5. Compétition de complexation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 1 L d’une solution contenant les ions Ba</a:t>
            </a:r>
            <a:r>
              <a:rPr lang="fr-FR" sz="1600" i="1" baseline="30000" dirty="0">
                <a:cs typeface="Times New Roman" panose="02020603050405020304" pitchFamily="18" charset="0"/>
              </a:rPr>
              <a:t>2+ </a:t>
            </a:r>
            <a:r>
              <a:rPr lang="fr-FR" sz="1600" i="1" dirty="0">
                <a:cs typeface="Times New Roman" panose="02020603050405020304" pitchFamily="18" charset="0"/>
              </a:rPr>
              <a:t>et Co</a:t>
            </a:r>
            <a:r>
              <a:rPr lang="fr-FR" sz="1600" i="1" baseline="30000" dirty="0">
                <a:cs typeface="Times New Roman" panose="02020603050405020304" pitchFamily="18" charset="0"/>
              </a:rPr>
              <a:t>2+</a:t>
            </a:r>
            <a:r>
              <a:rPr lang="fr-FR" sz="1600" i="1" dirty="0">
                <a:cs typeface="Times New Roman" panose="02020603050405020304" pitchFamily="18" charset="0"/>
              </a:rPr>
              <a:t> de concentration respective égale à 0,05 mol.L</a:t>
            </a:r>
            <a:r>
              <a:rPr lang="fr-FR" sz="1600" i="1" baseline="30000" dirty="0">
                <a:cs typeface="Times New Roman" panose="02020603050405020304" pitchFamily="18" charset="0"/>
              </a:rPr>
              <a:t>-1</a:t>
            </a:r>
            <a:r>
              <a:rPr lang="fr-FR" sz="1600" i="1" dirty="0">
                <a:cs typeface="Times New Roman" panose="02020603050405020304" pitchFamily="18" charset="0"/>
              </a:rPr>
              <a:t>, on ajoute progressivement une solution de Na</a:t>
            </a:r>
            <a:r>
              <a:rPr lang="fr-FR" sz="1600" i="1" baseline="-25000" dirty="0">
                <a:cs typeface="Times New Roman" panose="02020603050405020304" pitchFamily="18" charset="0"/>
              </a:rPr>
              <a:t>4</a:t>
            </a:r>
            <a:r>
              <a:rPr lang="fr-FR" sz="1600" i="1" dirty="0">
                <a:cs typeface="Times New Roman" panose="02020603050405020304" pitchFamily="18" charset="0"/>
              </a:rPr>
              <a:t>Y (sel tétra sodique de l’éthylène diamine tétra acétique). On négligera les effets de dilution au cours de ces ajouts.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a) Dans quel ordre se formeront les complexes ?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b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) Indiquer les valeurs des concentrations en cations et en anions après ajout de 5 10</a:t>
            </a:r>
            <a:r>
              <a:rPr lang="fr-FR" sz="16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-2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 mol de réactif complexant</a:t>
            </a:r>
            <a:r>
              <a:rPr lang="fr-FR" sz="1600" i="1" dirty="0"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B0449F54-AEA1-421B-BA29-2EA6C40834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475983"/>
              </p:ext>
            </p:extLst>
          </p:nvPr>
        </p:nvGraphicFramePr>
        <p:xfrm>
          <a:off x="1564712" y="2441513"/>
          <a:ext cx="8373550" cy="10762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57" name="Equation" r:id="rId3" imgW="4114800" imgH="545760" progId="Equation.DSMT4">
                  <p:embed/>
                </p:oleObj>
              </mc:Choice>
              <mc:Fallback>
                <p:oleObj name="Equation" r:id="rId3" imgW="4114800" imgH="545760" progId="Equation.DSMT4">
                  <p:embed/>
                  <p:pic>
                    <p:nvPicPr>
                      <p:cNvPr id="3" name="Objet 2">
                        <a:extLst>
                          <a:ext uri="{FF2B5EF4-FFF2-40B4-BE49-F238E27FC236}">
                            <a16:creationId xmlns:a16="http://schemas.microsoft.com/office/drawing/2014/main" id="{B0449F54-AEA1-421B-BA29-2EA6C40834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4712" y="2441513"/>
                        <a:ext cx="8373550" cy="10762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 7">
            <a:extLst>
              <a:ext uri="{FF2B5EF4-FFF2-40B4-BE49-F238E27FC236}">
                <a16:creationId xmlns:a16="http://schemas.microsoft.com/office/drawing/2014/main" id="{8568A57D-D501-4E25-A265-484D6D3871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447405"/>
              </p:ext>
            </p:extLst>
          </p:nvPr>
        </p:nvGraphicFramePr>
        <p:xfrm>
          <a:off x="0" y="1398722"/>
          <a:ext cx="5890194" cy="9516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58" name="Equation" r:id="rId5" imgW="2984400" imgH="507960" progId="Equation.DSMT4">
                  <p:embed/>
                </p:oleObj>
              </mc:Choice>
              <mc:Fallback>
                <p:oleObj name="Equation" r:id="rId5" imgW="2984400" imgH="507960" progId="Equation.DSMT4">
                  <p:embed/>
                  <p:pic>
                    <p:nvPicPr>
                      <p:cNvPr id="8" name="Objet 7">
                        <a:extLst>
                          <a:ext uri="{FF2B5EF4-FFF2-40B4-BE49-F238E27FC236}">
                            <a16:creationId xmlns:a16="http://schemas.microsoft.com/office/drawing/2014/main" id="{F2192DE0-4B88-4A11-818A-A78ECA6937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398722"/>
                        <a:ext cx="5890194" cy="9516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 8">
            <a:extLst>
              <a:ext uri="{FF2B5EF4-FFF2-40B4-BE49-F238E27FC236}">
                <a16:creationId xmlns:a16="http://schemas.microsoft.com/office/drawing/2014/main" id="{D891F0AF-ECA2-4679-8BEA-087D39F1B7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611145"/>
              </p:ext>
            </p:extLst>
          </p:nvPr>
        </p:nvGraphicFramePr>
        <p:xfrm>
          <a:off x="6179551" y="1398722"/>
          <a:ext cx="5842672" cy="9516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59" name="Equation" r:id="rId7" imgW="2958840" imgH="507960" progId="Equation.DSMT4">
                  <p:embed/>
                </p:oleObj>
              </mc:Choice>
              <mc:Fallback>
                <p:oleObj name="Equation" r:id="rId7" imgW="2958840" imgH="507960" progId="Equation.DSMT4">
                  <p:embed/>
                  <p:pic>
                    <p:nvPicPr>
                      <p:cNvPr id="9" name="Objet 8">
                        <a:extLst>
                          <a:ext uri="{FF2B5EF4-FFF2-40B4-BE49-F238E27FC236}">
                            <a16:creationId xmlns:a16="http://schemas.microsoft.com/office/drawing/2014/main" id="{722FE8D4-CE85-47CE-892A-6DEC88DE6B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9551" y="1398722"/>
                        <a:ext cx="5842672" cy="9516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1227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5. Compétition de complexation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 1 L d’une solution contenant les ions Ba</a:t>
            </a:r>
            <a:r>
              <a:rPr lang="fr-FR" sz="1600" i="1" baseline="30000" dirty="0">
                <a:cs typeface="Times New Roman" panose="02020603050405020304" pitchFamily="18" charset="0"/>
              </a:rPr>
              <a:t>2+ </a:t>
            </a:r>
            <a:r>
              <a:rPr lang="fr-FR" sz="1600" i="1" dirty="0">
                <a:cs typeface="Times New Roman" panose="02020603050405020304" pitchFamily="18" charset="0"/>
              </a:rPr>
              <a:t>et Co</a:t>
            </a:r>
            <a:r>
              <a:rPr lang="fr-FR" sz="1600" i="1" baseline="30000" dirty="0">
                <a:cs typeface="Times New Roman" panose="02020603050405020304" pitchFamily="18" charset="0"/>
              </a:rPr>
              <a:t>2+</a:t>
            </a:r>
            <a:r>
              <a:rPr lang="fr-FR" sz="1600" i="1" dirty="0">
                <a:cs typeface="Times New Roman" panose="02020603050405020304" pitchFamily="18" charset="0"/>
              </a:rPr>
              <a:t> de concentration respective égale à 0,05 mol.L</a:t>
            </a:r>
            <a:r>
              <a:rPr lang="fr-FR" sz="1600" i="1" baseline="30000" dirty="0">
                <a:cs typeface="Times New Roman" panose="02020603050405020304" pitchFamily="18" charset="0"/>
              </a:rPr>
              <a:t>-1</a:t>
            </a:r>
            <a:r>
              <a:rPr lang="fr-FR" sz="1600" i="1" dirty="0">
                <a:cs typeface="Times New Roman" panose="02020603050405020304" pitchFamily="18" charset="0"/>
              </a:rPr>
              <a:t>, on ajoute progressivement une solution de Na</a:t>
            </a:r>
            <a:r>
              <a:rPr lang="fr-FR" sz="1600" i="1" baseline="-25000" dirty="0">
                <a:cs typeface="Times New Roman" panose="02020603050405020304" pitchFamily="18" charset="0"/>
              </a:rPr>
              <a:t>4</a:t>
            </a:r>
            <a:r>
              <a:rPr lang="fr-FR" sz="1600" i="1" dirty="0">
                <a:cs typeface="Times New Roman" panose="02020603050405020304" pitchFamily="18" charset="0"/>
              </a:rPr>
              <a:t>Y (sel tétra sodique de l’éthylène diamine tétra acétique). On négligera les effets de dilution au cours de ces ajouts.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a) Dans quel ordre se formeront les complexes ?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b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) Indiquer les valeurs des concentrations en cations et en anions après ajout de 5 10</a:t>
            </a:r>
            <a:r>
              <a:rPr lang="fr-FR" sz="16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-2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 mol de réactif complexant</a:t>
            </a:r>
            <a:r>
              <a:rPr lang="fr-FR" sz="1600" i="1" dirty="0"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B0449F54-AEA1-421B-BA29-2EA6C40834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41914"/>
              </p:ext>
            </p:extLst>
          </p:nvPr>
        </p:nvGraphicFramePr>
        <p:xfrm>
          <a:off x="415018" y="1323439"/>
          <a:ext cx="10820401" cy="14080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49" name="Equation" r:id="rId3" imgW="4063680" imgH="545760" progId="Equation.DSMT4">
                  <p:embed/>
                </p:oleObj>
              </mc:Choice>
              <mc:Fallback>
                <p:oleObj name="Equation" r:id="rId3" imgW="4063680" imgH="545760" progId="Equation.DSMT4">
                  <p:embed/>
                  <p:pic>
                    <p:nvPicPr>
                      <p:cNvPr id="3" name="Objet 2">
                        <a:extLst>
                          <a:ext uri="{FF2B5EF4-FFF2-40B4-BE49-F238E27FC236}">
                            <a16:creationId xmlns:a16="http://schemas.microsoft.com/office/drawing/2014/main" id="{B0449F54-AEA1-421B-BA29-2EA6C40834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018" y="1323439"/>
                        <a:ext cx="10820401" cy="14080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t 3">
            <a:extLst>
              <a:ext uri="{FF2B5EF4-FFF2-40B4-BE49-F238E27FC236}">
                <a16:creationId xmlns:a16="http://schemas.microsoft.com/office/drawing/2014/main" id="{1B0A43EA-DC9B-405C-BFC9-CBF8A14D09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9892774"/>
              </p:ext>
            </p:extLst>
          </p:nvPr>
        </p:nvGraphicFramePr>
        <p:xfrm>
          <a:off x="415017" y="2802716"/>
          <a:ext cx="10820401" cy="1626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50" name="Equation" r:id="rId5" imgW="3670200" imgH="545760" progId="Equation.DSMT4">
                  <p:embed/>
                </p:oleObj>
              </mc:Choice>
              <mc:Fallback>
                <p:oleObj name="Equation" r:id="rId5" imgW="3670200" imgH="5457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017" y="2802716"/>
                        <a:ext cx="10820401" cy="16267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t 6">
            <a:extLst>
              <a:ext uri="{FF2B5EF4-FFF2-40B4-BE49-F238E27FC236}">
                <a16:creationId xmlns:a16="http://schemas.microsoft.com/office/drawing/2014/main" id="{59D48940-E1F6-4606-A269-A82F4F72F9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232484"/>
              </p:ext>
            </p:extLst>
          </p:nvPr>
        </p:nvGraphicFramePr>
        <p:xfrm>
          <a:off x="876463" y="4777716"/>
          <a:ext cx="3481387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51" name="Equation" r:id="rId7" imgW="1180800" imgH="190440" progId="Equation.DSMT4">
                  <p:embed/>
                </p:oleObj>
              </mc:Choice>
              <mc:Fallback>
                <p:oleObj name="Equation" r:id="rId7" imgW="1180800" imgH="190440" progId="Equation.DSMT4">
                  <p:embed/>
                  <p:pic>
                    <p:nvPicPr>
                      <p:cNvPr id="4" name="Objet 3">
                        <a:extLst>
                          <a:ext uri="{FF2B5EF4-FFF2-40B4-BE49-F238E27FC236}">
                            <a16:creationId xmlns:a16="http://schemas.microsoft.com/office/drawing/2014/main" id="{1B0A43EA-DC9B-405C-BFC9-CBF8A14D09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463" y="4777716"/>
                        <a:ext cx="3481387" cy="566737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 13">
            <a:extLst>
              <a:ext uri="{FF2B5EF4-FFF2-40B4-BE49-F238E27FC236}">
                <a16:creationId xmlns:a16="http://schemas.microsoft.com/office/drawing/2014/main" id="{333A9F0C-2EDA-40AD-B328-B2E5E2B323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610032"/>
              </p:ext>
            </p:extLst>
          </p:nvPr>
        </p:nvGraphicFramePr>
        <p:xfrm>
          <a:off x="6551270" y="5055880"/>
          <a:ext cx="4908940" cy="1077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52" name="Equation" r:id="rId9" imgW="2006600" imgH="419100" progId="Equation.DSMT4">
                  <p:embed/>
                </p:oleObj>
              </mc:Choice>
              <mc:Fallback>
                <p:oleObj name="Equation" r:id="rId9" imgW="2006600" imgH="4191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1270" y="5055880"/>
                        <a:ext cx="4908940" cy="1077764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3">
            <a:extLst>
              <a:ext uri="{FF2B5EF4-FFF2-40B4-BE49-F238E27FC236}">
                <a16:creationId xmlns:a16="http://schemas.microsoft.com/office/drawing/2014/main" id="{364B9039-4D87-465A-BC82-177053DD9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240" y="5421563"/>
            <a:ext cx="540083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i="1" dirty="0">
                <a:solidFill>
                  <a:srgbClr val="FF0000"/>
                </a:solidFill>
                <a:latin typeface="Arial" panose="020B0604020202020204" pitchFamily="34" charset="0"/>
              </a:rPr>
              <a:t>On néglige </a:t>
            </a:r>
            <a:r>
              <a:rPr lang="fr-FR" altLang="fr-FR" i="1" dirty="0">
                <a:solidFill>
                  <a:srgbClr val="FF0000"/>
                </a:solidFill>
                <a:latin typeface="Symbol" panose="05050102010706020507" pitchFamily="18" charset="2"/>
              </a:rPr>
              <a:t>e</a:t>
            </a:r>
            <a:r>
              <a:rPr lang="fr-FR" altLang="fr-FR" i="1" dirty="0">
                <a:solidFill>
                  <a:srgbClr val="FF0000"/>
                </a:solidFill>
                <a:latin typeface="Arial" panose="020B0604020202020204" pitchFamily="34" charset="0"/>
              </a:rPr>
              <a:t>1 devant </a:t>
            </a:r>
            <a:r>
              <a:rPr lang="fr-FR" altLang="fr-FR" i="1" dirty="0">
                <a:solidFill>
                  <a:srgbClr val="FF0000"/>
                </a:solidFill>
                <a:latin typeface="Symbol" panose="05050102010706020507" pitchFamily="18" charset="2"/>
              </a:rPr>
              <a:t>e</a:t>
            </a:r>
            <a:r>
              <a:rPr lang="fr-FR" altLang="fr-FR" i="1" dirty="0">
                <a:solidFill>
                  <a:srgbClr val="FF0000"/>
                </a:solidFill>
                <a:latin typeface="Arial" panose="020B0604020202020204" pitchFamily="34" charset="0"/>
              </a:rPr>
              <a:t>2 (réaction (1) quantitative),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i="1" dirty="0">
                <a:solidFill>
                  <a:srgbClr val="FF0000"/>
                </a:solidFill>
                <a:latin typeface="Arial" panose="020B0604020202020204" pitchFamily="34" charset="0"/>
              </a:rPr>
              <a:t>On néglige </a:t>
            </a:r>
            <a:r>
              <a:rPr lang="fr-FR" altLang="fr-FR" i="1" dirty="0">
                <a:solidFill>
                  <a:srgbClr val="FF0000"/>
                </a:solidFill>
                <a:latin typeface="Symbol" panose="05050102010706020507" pitchFamily="18" charset="2"/>
              </a:rPr>
              <a:t>e</a:t>
            </a:r>
            <a:r>
              <a:rPr lang="fr-FR" altLang="fr-FR" i="1" dirty="0">
                <a:solidFill>
                  <a:srgbClr val="FF0000"/>
                </a:solidFill>
                <a:latin typeface="Arial" panose="020B0604020202020204" pitchFamily="34" charset="0"/>
              </a:rPr>
              <a:t>2 devant 0,05  donc 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	 </a:t>
            </a:r>
            <a:endParaRPr kumimoji="0" lang="fr-FR" altLang="fr-FR" sz="4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BEF0F034-A9F7-4E5E-8097-C9372C438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23687" y="630465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9" name="Rectangle 15">
            <a:extLst>
              <a:ext uri="{FF2B5EF4-FFF2-40B4-BE49-F238E27FC236}">
                <a16:creationId xmlns:a16="http://schemas.microsoft.com/office/drawing/2014/main" id="{1D23C973-DB38-45C9-B94A-1659F2411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23687" y="7295254"/>
            <a:ext cx="12192000" cy="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	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6">
            <a:extLst>
              <a:ext uri="{FF2B5EF4-FFF2-40B4-BE49-F238E27FC236}">
                <a16:creationId xmlns:a16="http://schemas.microsoft.com/office/drawing/2014/main" id="{A62E4ACE-699E-4E3B-86B9-966152831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918" y="6163922"/>
            <a:ext cx="26516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 vérifie que 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e2 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&lt;&lt;0,05</a:t>
            </a:r>
            <a:endParaRPr kumimoji="0" lang="fr-FR" altLang="fr-FR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163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5. Compétition de complexation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 1 L d’une solution contenant les ions Ba</a:t>
            </a:r>
            <a:r>
              <a:rPr lang="fr-FR" sz="1600" i="1" baseline="30000" dirty="0">
                <a:cs typeface="Times New Roman" panose="02020603050405020304" pitchFamily="18" charset="0"/>
              </a:rPr>
              <a:t>2+ </a:t>
            </a:r>
            <a:r>
              <a:rPr lang="fr-FR" sz="1600" i="1" dirty="0">
                <a:cs typeface="Times New Roman" panose="02020603050405020304" pitchFamily="18" charset="0"/>
              </a:rPr>
              <a:t>et Co</a:t>
            </a:r>
            <a:r>
              <a:rPr lang="fr-FR" sz="1600" i="1" baseline="30000" dirty="0">
                <a:cs typeface="Times New Roman" panose="02020603050405020304" pitchFamily="18" charset="0"/>
              </a:rPr>
              <a:t>2+</a:t>
            </a:r>
            <a:r>
              <a:rPr lang="fr-FR" sz="1600" i="1" dirty="0">
                <a:cs typeface="Times New Roman" panose="02020603050405020304" pitchFamily="18" charset="0"/>
              </a:rPr>
              <a:t> de concentration respective égale à 0,05 mol.L</a:t>
            </a:r>
            <a:r>
              <a:rPr lang="fr-FR" sz="1600" i="1" baseline="30000" dirty="0">
                <a:cs typeface="Times New Roman" panose="02020603050405020304" pitchFamily="18" charset="0"/>
              </a:rPr>
              <a:t>-1</a:t>
            </a:r>
            <a:r>
              <a:rPr lang="fr-FR" sz="1600" i="1" dirty="0">
                <a:cs typeface="Times New Roman" panose="02020603050405020304" pitchFamily="18" charset="0"/>
              </a:rPr>
              <a:t>, on ajoute progressivement une solution de Na</a:t>
            </a:r>
            <a:r>
              <a:rPr lang="fr-FR" sz="1600" i="1" baseline="-25000" dirty="0">
                <a:cs typeface="Times New Roman" panose="02020603050405020304" pitchFamily="18" charset="0"/>
              </a:rPr>
              <a:t>4</a:t>
            </a:r>
            <a:r>
              <a:rPr lang="fr-FR" sz="1600" i="1" dirty="0">
                <a:cs typeface="Times New Roman" panose="02020603050405020304" pitchFamily="18" charset="0"/>
              </a:rPr>
              <a:t>Y (sel tétra sodique de l’éthylène diamine tétra acétique). On négligera les effets de dilution au cours de ces ajouts.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a) Dans quel ordre se formeront les complexes ?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b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) Indiquer les valeurs des concentrations en cations et en anions après ajout de 5 10</a:t>
            </a:r>
            <a:r>
              <a:rPr lang="fr-FR" sz="16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-2</a:t>
            </a:r>
            <a:r>
              <a:rPr lang="fr-FR" sz="1600" i="1" dirty="0">
                <a:solidFill>
                  <a:srgbClr val="FF0000"/>
                </a:solidFill>
                <a:cs typeface="Times New Roman" panose="02020603050405020304" pitchFamily="18" charset="0"/>
              </a:rPr>
              <a:t> mol de réactif complexant</a:t>
            </a:r>
            <a:r>
              <a:rPr lang="fr-FR" sz="1600" i="1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Rectangle 15">
            <a:extLst>
              <a:ext uri="{FF2B5EF4-FFF2-40B4-BE49-F238E27FC236}">
                <a16:creationId xmlns:a16="http://schemas.microsoft.com/office/drawing/2014/main" id="{1D23C973-DB38-45C9-B94A-1659F2411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23687" y="7295254"/>
            <a:ext cx="12192000" cy="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	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6">
            <a:extLst>
              <a:ext uri="{FF2B5EF4-FFF2-40B4-BE49-F238E27FC236}">
                <a16:creationId xmlns:a16="http://schemas.microsoft.com/office/drawing/2014/main" id="{A62E4ACE-699E-4E3B-86B9-966152831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95" y="1460747"/>
            <a:ext cx="24769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 vérifie que 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e1 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&lt;&lt;</a:t>
            </a:r>
            <a:r>
              <a:rPr kumimoji="0" lang="fr-FR" altLang="fr-FR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 e2</a:t>
            </a:r>
            <a:endParaRPr kumimoji="0" lang="fr-FR" altLang="fr-FR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Objet 9">
            <a:extLst>
              <a:ext uri="{FF2B5EF4-FFF2-40B4-BE49-F238E27FC236}">
                <a16:creationId xmlns:a16="http://schemas.microsoft.com/office/drawing/2014/main" id="{65F634B2-7F49-4F0B-AFAF-0B41CE8623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7704667"/>
              </p:ext>
            </p:extLst>
          </p:nvPr>
        </p:nvGraphicFramePr>
        <p:xfrm>
          <a:off x="185195" y="1785836"/>
          <a:ext cx="7308338" cy="15842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67" name="Equation" r:id="rId3" imgW="2451100" imgH="508000" progId="Equation.DSMT4">
                  <p:embed/>
                </p:oleObj>
              </mc:Choice>
              <mc:Fallback>
                <p:oleObj name="Equation" r:id="rId3" imgW="2451100" imgH="508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195" y="1785836"/>
                        <a:ext cx="7308338" cy="15842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 10">
            <a:extLst>
              <a:ext uri="{FF2B5EF4-FFF2-40B4-BE49-F238E27FC236}">
                <a16:creationId xmlns:a16="http://schemas.microsoft.com/office/drawing/2014/main" id="{5F31788D-74FD-4932-88E3-89816E818D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065477"/>
              </p:ext>
            </p:extLst>
          </p:nvPr>
        </p:nvGraphicFramePr>
        <p:xfrm>
          <a:off x="6985341" y="2789714"/>
          <a:ext cx="4986280" cy="1083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68" name="Equation" r:id="rId5" imgW="1727200" imgH="381000" progId="Equation.DSMT4">
                  <p:embed/>
                </p:oleObj>
              </mc:Choice>
              <mc:Fallback>
                <p:oleObj name="Equation" r:id="rId5" imgW="1727200" imgH="381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341" y="2789714"/>
                        <a:ext cx="4986280" cy="10839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8">
            <a:extLst>
              <a:ext uri="{FF2B5EF4-FFF2-40B4-BE49-F238E27FC236}">
                <a16:creationId xmlns:a16="http://schemas.microsoft.com/office/drawing/2014/main" id="{662DBBB6-F746-476A-A822-B752EFA34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2810" y="229809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D97BB3BE-4894-443D-BB59-B69D1EDBD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2810" y="3288697"/>
            <a:ext cx="12192000" cy="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id="{D60AC703-C0FD-4E63-8285-F456FAE14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80" y="3944017"/>
            <a:ext cx="24080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fr-FR" altLang="fr-F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Bilan des espèces :</a:t>
            </a:r>
            <a:endParaRPr kumimoji="0" lang="fr-FR" altLang="fr-FR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3" name="Objet 22">
            <a:extLst>
              <a:ext uri="{FF2B5EF4-FFF2-40B4-BE49-F238E27FC236}">
                <a16:creationId xmlns:a16="http://schemas.microsoft.com/office/drawing/2014/main" id="{E7E94FAB-9BCD-4D1D-BA32-1E0D1CD081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8556488"/>
              </p:ext>
            </p:extLst>
          </p:nvPr>
        </p:nvGraphicFramePr>
        <p:xfrm>
          <a:off x="1323572" y="4336573"/>
          <a:ext cx="4371172" cy="2461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69" name="Equation" r:id="rId7" imgW="2324100" imgH="1308100" progId="Equation.DSMT4">
                  <p:embed/>
                </p:oleObj>
              </mc:Choice>
              <mc:Fallback>
                <p:oleObj name="Equation" r:id="rId7" imgW="2324100" imgH="13081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3572" y="4336573"/>
                        <a:ext cx="4371172" cy="2461379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18">
            <a:extLst>
              <a:ext uri="{FF2B5EF4-FFF2-40B4-BE49-F238E27FC236}">
                <a16:creationId xmlns:a16="http://schemas.microsoft.com/office/drawing/2014/main" id="{51B6C365-8724-45FA-AB92-D9B3B437C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0984" y="4153258"/>
            <a:ext cx="2732570" cy="430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28528" tIns="15235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Vérifications</a:t>
            </a:r>
            <a:endParaRPr kumimoji="0" lang="fr-FR" altLang="fr-FR" sz="28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" name="Objet 25">
            <a:extLst>
              <a:ext uri="{FF2B5EF4-FFF2-40B4-BE49-F238E27FC236}">
                <a16:creationId xmlns:a16="http://schemas.microsoft.com/office/drawing/2014/main" id="{7533D9F2-5DE2-4B44-8930-AA24DB4A75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7846422"/>
              </p:ext>
            </p:extLst>
          </p:nvPr>
        </p:nvGraphicFramePr>
        <p:xfrm>
          <a:off x="6140984" y="4763903"/>
          <a:ext cx="5555108" cy="9706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70" name="Equation" r:id="rId9" imgW="2781300" imgH="508000" progId="Equation.DSMT4">
                  <p:embed/>
                </p:oleObj>
              </mc:Choice>
              <mc:Fallback>
                <p:oleObj name="Equation" r:id="rId9" imgW="2781300" imgH="5080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0984" y="4763903"/>
                        <a:ext cx="5555108" cy="9706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43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2.	Tracer un diagramme et le digramme de prédominance, gradué en </a:t>
            </a:r>
            <a:r>
              <a:rPr lang="fr-FR" sz="1600" i="1" dirty="0" err="1">
                <a:ea typeface="Times New Roman" panose="02020603050405020304" pitchFamily="18" charset="0"/>
              </a:rPr>
              <a:t>pY</a:t>
            </a:r>
            <a:r>
              <a:rPr lang="fr-FR" sz="1600" i="1" dirty="0">
                <a:ea typeface="Times New Roman" panose="02020603050405020304" pitchFamily="18" charset="0"/>
              </a:rPr>
              <a:t> des espèces relatives aux couples a), b) et c).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2" name="Objet 1">
            <a:extLst>
              <a:ext uri="{FF2B5EF4-FFF2-40B4-BE49-F238E27FC236}">
                <a16:creationId xmlns:a16="http://schemas.microsoft.com/office/drawing/2014/main" id="{AD86B6E3-780D-4A37-9742-96FA216796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128331"/>
              </p:ext>
            </p:extLst>
          </p:nvPr>
        </p:nvGraphicFramePr>
        <p:xfrm>
          <a:off x="224974" y="1306242"/>
          <a:ext cx="3280837" cy="637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711" name="Equation" r:id="rId3" imgW="1371600" imgH="266400" progId="Equation.DSMT4">
                  <p:embed/>
                </p:oleObj>
              </mc:Choice>
              <mc:Fallback>
                <p:oleObj name="Equation" r:id="rId3" imgW="1371600" imgH="266400" progId="Equation.DSMT4">
                  <p:embed/>
                  <p:pic>
                    <p:nvPicPr>
                      <p:cNvPr id="2" name="Objet 1">
                        <a:extLst>
                          <a:ext uri="{FF2B5EF4-FFF2-40B4-BE49-F238E27FC236}">
                            <a16:creationId xmlns:a16="http://schemas.microsoft.com/office/drawing/2014/main" id="{AD86B6E3-780D-4A37-9742-96FA216796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974" y="1306242"/>
                        <a:ext cx="3280837" cy="6379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t 2">
            <a:extLst>
              <a:ext uri="{FF2B5EF4-FFF2-40B4-BE49-F238E27FC236}">
                <a16:creationId xmlns:a16="http://schemas.microsoft.com/office/drawing/2014/main" id="{0B95F734-0745-4687-8FE9-777AFCDBF2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776017"/>
              </p:ext>
            </p:extLst>
          </p:nvPr>
        </p:nvGraphicFramePr>
        <p:xfrm>
          <a:off x="4427161" y="1104398"/>
          <a:ext cx="2206625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712" name="Equation" r:id="rId5" imgW="952200" imgH="507960" progId="Equation.DSMT4">
                  <p:embed/>
                </p:oleObj>
              </mc:Choice>
              <mc:Fallback>
                <p:oleObj name="Equation" r:id="rId5" imgW="952200" imgH="507960" progId="Equation.DSMT4">
                  <p:embed/>
                  <p:pic>
                    <p:nvPicPr>
                      <p:cNvPr id="3" name="Objet 2">
                        <a:extLst>
                          <a:ext uri="{FF2B5EF4-FFF2-40B4-BE49-F238E27FC236}">
                            <a16:creationId xmlns:a16="http://schemas.microsoft.com/office/drawing/2014/main" id="{0B95F734-0745-4687-8FE9-777AFCDBF2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161" y="1104398"/>
                        <a:ext cx="2206625" cy="1166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t 3">
            <a:extLst>
              <a:ext uri="{FF2B5EF4-FFF2-40B4-BE49-F238E27FC236}">
                <a16:creationId xmlns:a16="http://schemas.microsoft.com/office/drawing/2014/main" id="{3F09B222-B3A8-4F5E-BA69-454AFC507C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6017751"/>
              </p:ext>
            </p:extLst>
          </p:nvPr>
        </p:nvGraphicFramePr>
        <p:xfrm>
          <a:off x="7555136" y="1053645"/>
          <a:ext cx="2576513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713" name="Equation" r:id="rId7" imgW="1041120" imgH="507960" progId="Equation.DSMT4">
                  <p:embed/>
                </p:oleObj>
              </mc:Choice>
              <mc:Fallback>
                <p:oleObj name="Equation" r:id="rId7" imgW="1041120" imgH="507960" progId="Equation.DSMT4">
                  <p:embed/>
                  <p:pic>
                    <p:nvPicPr>
                      <p:cNvPr id="4" name="Objet 3">
                        <a:extLst>
                          <a:ext uri="{FF2B5EF4-FFF2-40B4-BE49-F238E27FC236}">
                            <a16:creationId xmlns:a16="http://schemas.microsoft.com/office/drawing/2014/main" id="{3F09B222-B3A8-4F5E-BA69-454AFC507C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136" y="1053645"/>
                        <a:ext cx="2576513" cy="1244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 4">
            <a:extLst>
              <a:ext uri="{FF2B5EF4-FFF2-40B4-BE49-F238E27FC236}">
                <a16:creationId xmlns:a16="http://schemas.microsoft.com/office/drawing/2014/main" id="{738015A7-7393-4387-8138-E13B5F2AAC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000561"/>
              </p:ext>
            </p:extLst>
          </p:nvPr>
        </p:nvGraphicFramePr>
        <p:xfrm>
          <a:off x="4044362" y="2350336"/>
          <a:ext cx="3156213" cy="1247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714" name="Equation" r:id="rId9" imgW="1270000" imgH="508000" progId="Equation.DSMT4">
                  <p:embed/>
                </p:oleObj>
              </mc:Choice>
              <mc:Fallback>
                <p:oleObj name="Equation" r:id="rId9" imgW="1270000" imgH="508000" progId="Equation.DSMT4">
                  <p:embed/>
                  <p:pic>
                    <p:nvPicPr>
                      <p:cNvPr id="5" name="Objet 4">
                        <a:extLst>
                          <a:ext uri="{FF2B5EF4-FFF2-40B4-BE49-F238E27FC236}">
                            <a16:creationId xmlns:a16="http://schemas.microsoft.com/office/drawing/2014/main" id="{738015A7-7393-4387-8138-E13B5F2AAC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362" y="2350336"/>
                        <a:ext cx="3156213" cy="12475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2">
            <a:extLst>
              <a:ext uri="{FF2B5EF4-FFF2-40B4-BE49-F238E27FC236}">
                <a16:creationId xmlns:a16="http://schemas.microsoft.com/office/drawing/2014/main" id="{C46C2AEA-FBE1-4DC1-BC27-9344C7D9A9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6010" y="239087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0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0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93" name="Objet 92">
            <a:extLst>
              <a:ext uri="{FF2B5EF4-FFF2-40B4-BE49-F238E27FC236}">
                <a16:creationId xmlns:a16="http://schemas.microsoft.com/office/drawing/2014/main" id="{BC5576B0-BF7E-451F-AED8-DD11B9321C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499012"/>
              </p:ext>
            </p:extLst>
          </p:nvPr>
        </p:nvGraphicFramePr>
        <p:xfrm>
          <a:off x="8587800" y="2238586"/>
          <a:ext cx="3125787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715" name="Equation" r:id="rId11" imgW="1257120" imgH="507960" progId="Equation.DSMT4">
                  <p:embed/>
                </p:oleObj>
              </mc:Choice>
              <mc:Fallback>
                <p:oleObj name="Equation" r:id="rId11" imgW="1257120" imgH="507960" progId="Equation.DSMT4">
                  <p:embed/>
                  <p:pic>
                    <p:nvPicPr>
                      <p:cNvPr id="93" name="Objet 92">
                        <a:extLst>
                          <a:ext uri="{FF2B5EF4-FFF2-40B4-BE49-F238E27FC236}">
                            <a16:creationId xmlns:a16="http://schemas.microsoft.com/office/drawing/2014/main" id="{BC5576B0-BF7E-451F-AED8-DD11B9321C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7800" y="2238586"/>
                        <a:ext cx="3125787" cy="12477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Rectangle 93">
            <a:extLst>
              <a:ext uri="{FF2B5EF4-FFF2-40B4-BE49-F238E27FC236}">
                <a16:creationId xmlns:a16="http://schemas.microsoft.com/office/drawing/2014/main" id="{4B7B29D0-7142-4A6B-8113-7C3A17226377}"/>
              </a:ext>
            </a:extLst>
          </p:cNvPr>
          <p:cNvSpPr/>
          <p:nvPr/>
        </p:nvSpPr>
        <p:spPr>
          <a:xfrm>
            <a:off x="18788" y="3539499"/>
            <a:ext cx="12173212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On en déduit que [MY]</a:t>
            </a:r>
            <a:r>
              <a:rPr lang="fr-FR" sz="24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2- 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prédomine sur M</a:t>
            </a:r>
            <a:r>
              <a:rPr lang="fr-FR" sz="24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2+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 , lorsque [[MY]</a:t>
            </a:r>
            <a:r>
              <a:rPr lang="fr-FR" sz="24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2-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]&gt; [M</a:t>
            </a:r>
            <a:r>
              <a:rPr lang="fr-FR" sz="24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2+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], donc </a:t>
            </a:r>
            <a:r>
              <a:rPr lang="fr-FR" sz="2400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pY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&lt;</a:t>
            </a:r>
            <a:r>
              <a:rPr lang="fr-FR" sz="2400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pK</a:t>
            </a:r>
            <a:r>
              <a:rPr lang="fr-FR" sz="2400" i="1" baseline="-25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</a:t>
            </a:r>
            <a:endParaRPr lang="fr-FR" sz="2400" i="1" baseline="-250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</p:txBody>
      </p: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0654D936-9640-4757-8720-9B02D75BB225}"/>
              </a:ext>
            </a:extLst>
          </p:cNvPr>
          <p:cNvGrpSpPr/>
          <p:nvPr/>
        </p:nvGrpSpPr>
        <p:grpSpPr>
          <a:xfrm>
            <a:off x="2336976" y="4526512"/>
            <a:ext cx="5558068" cy="1516380"/>
            <a:chOff x="2455393" y="4235990"/>
            <a:chExt cx="6392171" cy="1939125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98FE1E4-3600-4B74-AB46-429D54B39D11}"/>
                </a:ext>
              </a:extLst>
            </p:cNvPr>
            <p:cNvSpPr/>
            <p:nvPr/>
          </p:nvSpPr>
          <p:spPr>
            <a:xfrm>
              <a:off x="2463873" y="4235990"/>
              <a:ext cx="6259398" cy="1622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000"/>
            </a:p>
          </p:txBody>
        </p:sp>
        <p:cxnSp>
          <p:nvCxnSpPr>
            <p:cNvPr id="29" name="Line 237">
              <a:extLst>
                <a:ext uri="{FF2B5EF4-FFF2-40B4-BE49-F238E27FC236}">
                  <a16:creationId xmlns:a16="http://schemas.microsoft.com/office/drawing/2014/main" id="{65D6F7A5-F262-4A49-821D-D9F08C2967C4}"/>
                </a:ext>
              </a:extLst>
            </p:cNvPr>
            <p:cNvCxnSpPr>
              <a:cxnSpLocks/>
              <a:endCxn id="28" idx="3"/>
            </p:cNvCxnSpPr>
            <p:nvPr/>
          </p:nvCxnSpPr>
          <p:spPr bwMode="auto">
            <a:xfrm flipV="1">
              <a:off x="2455393" y="5046998"/>
              <a:ext cx="6267878" cy="7022"/>
            </a:xfrm>
            <a:prstGeom prst="line">
              <a:avLst/>
            </a:prstGeom>
            <a:noFill/>
            <a:ln w="9525">
              <a:solidFill>
                <a:srgbClr val="333333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Line 240">
              <a:extLst>
                <a:ext uri="{FF2B5EF4-FFF2-40B4-BE49-F238E27FC236}">
                  <a16:creationId xmlns:a16="http://schemas.microsoft.com/office/drawing/2014/main" id="{9023B60C-75F3-4CBF-B03A-1FA3752ADA83}"/>
                </a:ext>
              </a:extLst>
            </p:cNvPr>
            <p:cNvCxnSpPr/>
            <p:nvPr/>
          </p:nvCxnSpPr>
          <p:spPr bwMode="auto">
            <a:xfrm>
              <a:off x="5593572" y="4677980"/>
              <a:ext cx="0" cy="6446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" name="Text Box 242">
              <a:extLst>
                <a:ext uri="{FF2B5EF4-FFF2-40B4-BE49-F238E27FC236}">
                  <a16:creationId xmlns:a16="http://schemas.microsoft.com/office/drawing/2014/main" id="{EF5C1F94-8D05-45ED-89EF-A1ADEDA1EA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42373" y="5046997"/>
              <a:ext cx="1005191" cy="9669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2000" i="1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pY</a:t>
              </a:r>
              <a:endParaRPr lang="fr-F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2" name="Text Box 247">
              <a:extLst>
                <a:ext uri="{FF2B5EF4-FFF2-40B4-BE49-F238E27FC236}">
                  <a16:creationId xmlns:a16="http://schemas.microsoft.com/office/drawing/2014/main" id="{FDA57D88-7A82-4D56-AAA8-6726766C68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1946" y="5208158"/>
              <a:ext cx="2934686" cy="966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2000" i="1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pK</a:t>
              </a:r>
              <a:r>
                <a:rPr lang="fr-FR" sz="2000" i="1" baseline="-25000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</a:t>
              </a:r>
              <a:r>
                <a:rPr lang="fr-FR" sz="20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=</a:t>
              </a:r>
              <a:r>
                <a:rPr lang="fr-FR" sz="2000" i="1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log</a:t>
              </a:r>
              <a:r>
                <a:rPr lang="fr-FR" sz="2000" i="1" dirty="0" err="1">
                  <a:effectLst/>
                  <a:latin typeface="Symbol" panose="05050102010706020507" pitchFamily="18" charset="2"/>
                  <a:ea typeface="Times New Roman" panose="02020603050405020304" pitchFamily="18" charset="0"/>
                </a:rPr>
                <a:t>b</a:t>
              </a:r>
              <a:endParaRPr lang="fr-FR" sz="2000" dirty="0">
                <a:effectLst/>
                <a:latin typeface="Symbol" panose="05050102010706020507" pitchFamily="18" charset="2"/>
                <a:ea typeface="Times New Roman" panose="02020603050405020304" pitchFamily="18" charset="0"/>
              </a:endParaRPr>
            </a:p>
          </p:txBody>
        </p:sp>
        <p:sp>
          <p:nvSpPr>
            <p:cNvPr id="33" name="Text Box 249">
              <a:extLst>
                <a:ext uri="{FF2B5EF4-FFF2-40B4-BE49-F238E27FC236}">
                  <a16:creationId xmlns:a16="http://schemas.microsoft.com/office/drawing/2014/main" id="{70FA89FA-B7CA-404B-9B19-6A55A19133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8327" y="4517274"/>
              <a:ext cx="1608305" cy="966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20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M</a:t>
              </a:r>
              <a:r>
                <a:rPr lang="fr-FR" sz="20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20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4" name="Text Box 249">
              <a:extLst>
                <a:ext uri="{FF2B5EF4-FFF2-40B4-BE49-F238E27FC236}">
                  <a16:creationId xmlns:a16="http://schemas.microsoft.com/office/drawing/2014/main" id="{209AC23D-85C9-4D6D-BD54-583A8D9F17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6681" y="4501082"/>
              <a:ext cx="1608305" cy="966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20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[</a:t>
              </a:r>
              <a:r>
                <a:rPr lang="fr-FR" sz="20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MY]</a:t>
              </a:r>
              <a:r>
                <a:rPr lang="fr-FR" sz="20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20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2B398635-050B-47A5-872E-E1E8869316E5}"/>
              </a:ext>
            </a:extLst>
          </p:cNvPr>
          <p:cNvSpPr/>
          <p:nvPr/>
        </p:nvSpPr>
        <p:spPr>
          <a:xfrm>
            <a:off x="-1" y="4051879"/>
            <a:ext cx="12173212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On en déduit que M</a:t>
            </a:r>
            <a:r>
              <a:rPr lang="fr-FR" sz="24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2+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  prédomine sur [MY]</a:t>
            </a:r>
            <a:r>
              <a:rPr lang="fr-FR" sz="24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2- 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, lorsque [M</a:t>
            </a:r>
            <a:r>
              <a:rPr lang="fr-FR" sz="24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2+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] &gt; [[MY]</a:t>
            </a:r>
            <a:r>
              <a:rPr lang="fr-FR" sz="2400" i="1" baseline="30000" dirty="0">
                <a:solidFill>
                  <a:srgbClr val="FF0000"/>
                </a:solidFill>
                <a:cs typeface="Times New Roman" panose="02020603050405020304" pitchFamily="18" charset="0"/>
              </a:rPr>
              <a:t>2-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], donc </a:t>
            </a:r>
            <a:r>
              <a:rPr lang="fr-FR" sz="2400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pY</a:t>
            </a:r>
            <a:r>
              <a:rPr lang="fr-FR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&gt;</a:t>
            </a:r>
            <a:r>
              <a:rPr lang="fr-FR" sz="2400" i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pK</a:t>
            </a:r>
            <a:r>
              <a:rPr lang="fr-FR" sz="2400" i="1" baseline="-250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d</a:t>
            </a:r>
            <a:endParaRPr lang="fr-FR" sz="2400" i="1" baseline="-250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20" name="Objet 19">
            <a:extLst>
              <a:ext uri="{FF2B5EF4-FFF2-40B4-BE49-F238E27FC236}">
                <a16:creationId xmlns:a16="http://schemas.microsoft.com/office/drawing/2014/main" id="{D0FB6698-9029-4DA1-BCD5-007BF717E8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444450"/>
              </p:ext>
            </p:extLst>
          </p:nvPr>
        </p:nvGraphicFramePr>
        <p:xfrm>
          <a:off x="127000" y="2210499"/>
          <a:ext cx="3660775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716" name="Equation" r:id="rId13" imgW="1473120" imgH="507960" progId="Equation.DSMT4">
                  <p:embed/>
                </p:oleObj>
              </mc:Choice>
              <mc:Fallback>
                <p:oleObj name="Equation" r:id="rId13" imgW="1473120" imgH="507960" progId="Equation.DSMT4">
                  <p:embed/>
                  <p:pic>
                    <p:nvPicPr>
                      <p:cNvPr id="5" name="Objet 4">
                        <a:extLst>
                          <a:ext uri="{FF2B5EF4-FFF2-40B4-BE49-F238E27FC236}">
                            <a16:creationId xmlns:a16="http://schemas.microsoft.com/office/drawing/2014/main" id="{738015A7-7393-4387-8138-E13B5F2AAC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" y="2210499"/>
                        <a:ext cx="3660775" cy="1247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DB8BB533-AE20-4D1C-BB29-9734F948449E}"/>
              </a:ext>
            </a:extLst>
          </p:cNvPr>
          <p:cNvSpPr/>
          <p:nvPr/>
        </p:nvSpPr>
        <p:spPr>
          <a:xfrm>
            <a:off x="64655" y="770893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spcAft>
                <a:spcPts val="0"/>
              </a:spcAft>
            </a:pP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b)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ZnY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c)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FeY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</a:t>
            </a:r>
            <a:endParaRPr lang="fr-FR" sz="20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7A0444-F08C-42BE-A34B-FD8E35013440}"/>
              </a:ext>
            </a:extLst>
          </p:cNvPr>
          <p:cNvSpPr/>
          <p:nvPr/>
        </p:nvSpPr>
        <p:spPr>
          <a:xfrm>
            <a:off x="18788" y="5868075"/>
            <a:ext cx="12173212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fr-FR" sz="2400" i="1" dirty="0">
                <a:cs typeface="Times New Roman" panose="02020603050405020304" pitchFamily="18" charset="0"/>
              </a:rPr>
              <a:t>— Si </a:t>
            </a:r>
            <a:r>
              <a:rPr lang="fr-FR" sz="2400" i="1" dirty="0" err="1">
                <a:cs typeface="Times New Roman" panose="02020603050405020304" pitchFamily="18" charset="0"/>
              </a:rPr>
              <a:t>pL</a:t>
            </a:r>
            <a:r>
              <a:rPr lang="fr-FR" sz="2400" i="1" dirty="0">
                <a:cs typeface="Times New Roman" panose="02020603050405020304" pitchFamily="18" charset="0"/>
              </a:rPr>
              <a:t> &gt; </a:t>
            </a:r>
            <a:r>
              <a:rPr lang="fr-FR" sz="2400" i="1" dirty="0" err="1">
                <a:cs typeface="Times New Roman" panose="02020603050405020304" pitchFamily="18" charset="0"/>
              </a:rPr>
              <a:t>pKdn</a:t>
            </a:r>
            <a:r>
              <a:rPr lang="fr-FR" sz="2400" i="1" dirty="0">
                <a:cs typeface="Times New Roman" panose="02020603050405020304" pitchFamily="18" charset="0"/>
              </a:rPr>
              <a:t>, [ML</a:t>
            </a:r>
            <a:r>
              <a:rPr lang="fr-FR" sz="2400" i="1" baseline="-25000" dirty="0">
                <a:cs typeface="Times New Roman" panose="02020603050405020304" pitchFamily="18" charset="0"/>
              </a:rPr>
              <a:t>n−1</a:t>
            </a:r>
            <a:r>
              <a:rPr lang="fr-FR" sz="2400" i="1" dirty="0">
                <a:cs typeface="Times New Roman" panose="02020603050405020304" pitchFamily="18" charset="0"/>
              </a:rPr>
              <a:t>] &gt; [</a:t>
            </a:r>
            <a:r>
              <a:rPr lang="fr-FR" sz="2400" i="1" dirty="0" err="1">
                <a:cs typeface="Times New Roman" panose="02020603050405020304" pitchFamily="18" charset="0"/>
              </a:rPr>
              <a:t>ML</a:t>
            </a:r>
            <a:r>
              <a:rPr lang="fr-FR" sz="2400" i="1" baseline="-25000" dirty="0" err="1">
                <a:cs typeface="Times New Roman" panose="02020603050405020304" pitchFamily="18" charset="0"/>
              </a:rPr>
              <a:t>n</a:t>
            </a:r>
            <a:r>
              <a:rPr lang="fr-FR" sz="2400" i="1" dirty="0">
                <a:cs typeface="Times New Roman" panose="02020603050405020304" pitchFamily="18" charset="0"/>
              </a:rPr>
              <a:t>], il s’agit du domaine de prédominance de ML</a:t>
            </a:r>
            <a:r>
              <a:rPr lang="fr-FR" sz="2400" i="1" baseline="-25000" dirty="0">
                <a:cs typeface="Times New Roman" panose="02020603050405020304" pitchFamily="18" charset="0"/>
              </a:rPr>
              <a:t>n−1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CDF689C-F230-4EF3-AE39-3D5DD8528B9E}"/>
              </a:ext>
            </a:extLst>
          </p:cNvPr>
          <p:cNvSpPr/>
          <p:nvPr/>
        </p:nvSpPr>
        <p:spPr>
          <a:xfrm>
            <a:off x="-1" y="6366092"/>
            <a:ext cx="12173212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fr-FR" sz="2400" i="1" dirty="0">
                <a:cs typeface="Times New Roman" panose="02020603050405020304" pitchFamily="18" charset="0"/>
              </a:rPr>
              <a:t>— Si </a:t>
            </a:r>
            <a:r>
              <a:rPr lang="fr-FR" sz="2400" i="1" dirty="0" err="1">
                <a:cs typeface="Times New Roman" panose="02020603050405020304" pitchFamily="18" charset="0"/>
              </a:rPr>
              <a:t>pL</a:t>
            </a:r>
            <a:r>
              <a:rPr lang="fr-FR" sz="2400" i="1" dirty="0">
                <a:cs typeface="Times New Roman" panose="02020603050405020304" pitchFamily="18" charset="0"/>
              </a:rPr>
              <a:t> &lt; </a:t>
            </a:r>
            <a:r>
              <a:rPr lang="fr-FR" sz="2400" i="1" dirty="0" err="1">
                <a:cs typeface="Times New Roman" panose="02020603050405020304" pitchFamily="18" charset="0"/>
              </a:rPr>
              <a:t>pKdn</a:t>
            </a:r>
            <a:r>
              <a:rPr lang="fr-FR" sz="2400" i="1" dirty="0">
                <a:cs typeface="Times New Roman" panose="02020603050405020304" pitchFamily="18" charset="0"/>
              </a:rPr>
              <a:t>, [ML</a:t>
            </a:r>
            <a:r>
              <a:rPr lang="fr-FR" sz="2400" i="1" baseline="-25000" dirty="0">
                <a:cs typeface="Times New Roman" panose="02020603050405020304" pitchFamily="18" charset="0"/>
              </a:rPr>
              <a:t>n−1</a:t>
            </a:r>
            <a:r>
              <a:rPr lang="fr-FR" sz="2400" i="1" dirty="0">
                <a:cs typeface="Times New Roman" panose="02020603050405020304" pitchFamily="18" charset="0"/>
              </a:rPr>
              <a:t>] &lt; [</a:t>
            </a:r>
            <a:r>
              <a:rPr lang="fr-FR" sz="2400" i="1" dirty="0" err="1">
                <a:cs typeface="Times New Roman" panose="02020603050405020304" pitchFamily="18" charset="0"/>
              </a:rPr>
              <a:t>ML</a:t>
            </a:r>
            <a:r>
              <a:rPr lang="fr-FR" sz="2400" i="1" baseline="-25000" dirty="0" err="1">
                <a:cs typeface="Times New Roman" panose="02020603050405020304" pitchFamily="18" charset="0"/>
              </a:rPr>
              <a:t>n</a:t>
            </a:r>
            <a:r>
              <a:rPr lang="fr-FR" sz="2400" i="1" dirty="0">
                <a:cs typeface="Times New Roman" panose="02020603050405020304" pitchFamily="18" charset="0"/>
              </a:rPr>
              <a:t>], il s’agit du domaine de prédominance de </a:t>
            </a:r>
            <a:r>
              <a:rPr lang="fr-FR" sz="2400" i="1" dirty="0" err="1">
                <a:cs typeface="Times New Roman" panose="02020603050405020304" pitchFamily="18" charset="0"/>
              </a:rPr>
              <a:t>ML</a:t>
            </a:r>
            <a:r>
              <a:rPr lang="fr-FR" sz="2400" i="1" baseline="-25000" dirty="0" err="1">
                <a:cs typeface="Times New Roman" panose="02020603050405020304" pitchFamily="18" charset="0"/>
              </a:rPr>
              <a:t>n</a:t>
            </a:r>
            <a:endParaRPr lang="fr-FR" sz="2400" i="1" baseline="-250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130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18" grpId="0" animBg="1"/>
      <p:bldP spid="6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2.	Tracer un diagramme et le digramme de prédominance, gradué en </a:t>
            </a:r>
            <a:r>
              <a:rPr lang="fr-FR" sz="1600" i="1" dirty="0" err="1">
                <a:ea typeface="Times New Roman" panose="02020603050405020304" pitchFamily="18" charset="0"/>
              </a:rPr>
              <a:t>pY</a:t>
            </a:r>
            <a:r>
              <a:rPr lang="fr-FR" sz="1600" i="1" dirty="0">
                <a:ea typeface="Times New Roman" panose="02020603050405020304" pitchFamily="18" charset="0"/>
              </a:rPr>
              <a:t> des espèces relatives aux couples a), b) et c).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048A8E2E-E43C-496F-A1EE-64F3D1EFEB64}"/>
              </a:ext>
            </a:extLst>
          </p:cNvPr>
          <p:cNvGrpSpPr/>
          <p:nvPr/>
        </p:nvGrpSpPr>
        <p:grpSpPr>
          <a:xfrm>
            <a:off x="392327" y="1354243"/>
            <a:ext cx="6084723" cy="1530291"/>
            <a:chOff x="2998628" y="3975473"/>
            <a:chExt cx="6500447" cy="2003744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46D8503-752A-4EC5-894A-6C1D41DB21DC}"/>
                </a:ext>
              </a:extLst>
            </p:cNvPr>
            <p:cNvSpPr/>
            <p:nvPr/>
          </p:nvSpPr>
          <p:spPr>
            <a:xfrm>
              <a:off x="2998628" y="3975473"/>
              <a:ext cx="6259398" cy="1622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dirty="0"/>
            </a:p>
          </p:txBody>
        </p:sp>
        <p:grpSp>
          <p:nvGrpSpPr>
            <p:cNvPr id="11" name="Groupe 10">
              <a:extLst>
                <a:ext uri="{FF2B5EF4-FFF2-40B4-BE49-F238E27FC236}">
                  <a16:creationId xmlns:a16="http://schemas.microsoft.com/office/drawing/2014/main" id="{5EB2C6BD-0F90-44EA-BA5C-ECC6E8B695E2}"/>
                </a:ext>
              </a:extLst>
            </p:cNvPr>
            <p:cNvGrpSpPr/>
            <p:nvPr/>
          </p:nvGrpSpPr>
          <p:grpSpPr>
            <a:xfrm>
              <a:off x="3107703" y="4285600"/>
              <a:ext cx="6391372" cy="1693617"/>
              <a:chOff x="3850672" y="3698494"/>
              <a:chExt cx="3633808" cy="600587"/>
            </a:xfrm>
          </p:grpSpPr>
          <p:cxnSp>
            <p:nvCxnSpPr>
              <p:cNvPr id="80" name="Line 237">
                <a:extLst>
                  <a:ext uri="{FF2B5EF4-FFF2-40B4-BE49-F238E27FC236}">
                    <a16:creationId xmlns:a16="http://schemas.microsoft.com/office/drawing/2014/main" id="{D35D3645-A6E6-4252-AE32-86F047E57B6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3850672" y="3853819"/>
                <a:ext cx="3290908" cy="19050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85" name="Text Box 242">
                <a:extLst>
                  <a:ext uri="{FF2B5EF4-FFF2-40B4-BE49-F238E27FC236}">
                    <a16:creationId xmlns:a16="http://schemas.microsoft.com/office/drawing/2014/main" id="{D12A7D8A-9A47-499E-8ADD-D247AC2503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12980" y="3853819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77" name="Text Box 247">
                <a:extLst>
                  <a:ext uri="{FF2B5EF4-FFF2-40B4-BE49-F238E27FC236}">
                    <a16:creationId xmlns:a16="http://schemas.microsoft.com/office/drawing/2014/main" id="{EE8DAED0-34E6-4155-BBE8-515BA6AC7E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26175" y="3956181"/>
                <a:ext cx="949556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pK</a:t>
                </a:r>
                <a:r>
                  <a:rPr lang="fr-FR" sz="1600" i="1" baseline="-25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</a:t>
                </a: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log</a:t>
                </a:r>
                <a:r>
                  <a:rPr lang="fr-FR" sz="1600" i="1" dirty="0" err="1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b</a:t>
                </a:r>
                <a:r>
                  <a:rPr lang="fr-FR" sz="1600" i="1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=7,8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79" name="Text Box 252">
                <a:extLst>
                  <a:ext uri="{FF2B5EF4-FFF2-40B4-BE49-F238E27FC236}">
                    <a16:creationId xmlns:a16="http://schemas.microsoft.com/office/drawing/2014/main" id="{A382DA6B-B5EF-47D5-B868-A5E327812D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0395" y="3698494"/>
                <a:ext cx="6858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Ba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90" name="Line 240">
                <a:extLst>
                  <a:ext uri="{FF2B5EF4-FFF2-40B4-BE49-F238E27FC236}">
                    <a16:creationId xmlns:a16="http://schemas.microsoft.com/office/drawing/2014/main" id="{02201F69-F9B2-491F-8C29-24C1BE5D2A60}"/>
                  </a:ext>
                </a:extLst>
              </p:cNvPr>
              <p:cNvCxnSpPr/>
              <p:nvPr/>
            </p:nvCxnSpPr>
            <p:spPr bwMode="auto">
              <a:xfrm>
                <a:off x="4398380" y="3717129"/>
                <a:ext cx="0" cy="228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92" name="Text Box 249">
                <a:extLst>
                  <a:ext uri="{FF2B5EF4-FFF2-40B4-BE49-F238E27FC236}">
                    <a16:creationId xmlns:a16="http://schemas.microsoft.com/office/drawing/2014/main" id="{36240D71-2B0F-4E49-8BCA-69AA11D190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61532" y="3704964"/>
                <a:ext cx="9144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[Ba(Y)]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03" name="Groupe 102">
            <a:extLst>
              <a:ext uri="{FF2B5EF4-FFF2-40B4-BE49-F238E27FC236}">
                <a16:creationId xmlns:a16="http://schemas.microsoft.com/office/drawing/2014/main" id="{191B619A-171A-4DF7-A8BA-B9AA021AB3D6}"/>
              </a:ext>
            </a:extLst>
          </p:cNvPr>
          <p:cNvGrpSpPr/>
          <p:nvPr/>
        </p:nvGrpSpPr>
        <p:grpSpPr>
          <a:xfrm>
            <a:off x="392327" y="2703226"/>
            <a:ext cx="6084723" cy="1542226"/>
            <a:chOff x="2998628" y="3975471"/>
            <a:chExt cx="6500447" cy="2019370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EB6C0321-1F3A-4BE0-B86E-28D43F2CB1A2}"/>
                </a:ext>
              </a:extLst>
            </p:cNvPr>
            <p:cNvSpPr/>
            <p:nvPr/>
          </p:nvSpPr>
          <p:spPr>
            <a:xfrm>
              <a:off x="2998628" y="3975471"/>
              <a:ext cx="6259398" cy="1622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  <p:grpSp>
          <p:nvGrpSpPr>
            <p:cNvPr id="105" name="Groupe 104">
              <a:extLst>
                <a:ext uri="{FF2B5EF4-FFF2-40B4-BE49-F238E27FC236}">
                  <a16:creationId xmlns:a16="http://schemas.microsoft.com/office/drawing/2014/main" id="{194E48FD-DBC9-44BF-92C4-D9F6FEA56E7A}"/>
                </a:ext>
              </a:extLst>
            </p:cNvPr>
            <p:cNvGrpSpPr/>
            <p:nvPr/>
          </p:nvGrpSpPr>
          <p:grpSpPr>
            <a:xfrm>
              <a:off x="3107703" y="4267030"/>
              <a:ext cx="6391372" cy="1727811"/>
              <a:chOff x="3850672" y="3691910"/>
              <a:chExt cx="3633808" cy="612713"/>
            </a:xfrm>
          </p:grpSpPr>
          <p:cxnSp>
            <p:nvCxnSpPr>
              <p:cNvPr id="106" name="Line 237">
                <a:extLst>
                  <a:ext uri="{FF2B5EF4-FFF2-40B4-BE49-F238E27FC236}">
                    <a16:creationId xmlns:a16="http://schemas.microsoft.com/office/drawing/2014/main" id="{A7077B4A-6768-467A-91E3-F4B5AD7ACD2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3850672" y="3853819"/>
                <a:ext cx="3290908" cy="19050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08" name="Text Box 239">
                <a:extLst>
                  <a:ext uri="{FF2B5EF4-FFF2-40B4-BE49-F238E27FC236}">
                    <a16:creationId xmlns:a16="http://schemas.microsoft.com/office/drawing/2014/main" id="{6F720771-9F33-4731-A2F3-3FA01F863A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69929" y="3712945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Fe</a:t>
                </a:r>
                <a:r>
                  <a:rPr lang="fr-FR" sz="1600" i="1" baseline="30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1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109" name="Line 240">
                <a:extLst>
                  <a:ext uri="{FF2B5EF4-FFF2-40B4-BE49-F238E27FC236}">
                    <a16:creationId xmlns:a16="http://schemas.microsoft.com/office/drawing/2014/main" id="{C13A8230-F339-45A1-B90E-C3A172133006}"/>
                  </a:ext>
                </a:extLst>
              </p:cNvPr>
              <p:cNvCxnSpPr/>
              <p:nvPr/>
            </p:nvCxnSpPr>
            <p:spPr bwMode="auto">
              <a:xfrm>
                <a:off x="5312780" y="3733639"/>
                <a:ext cx="0" cy="228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11" name="Text Box 242">
                <a:extLst>
                  <a:ext uri="{FF2B5EF4-FFF2-40B4-BE49-F238E27FC236}">
                    <a16:creationId xmlns:a16="http://schemas.microsoft.com/office/drawing/2014/main" id="{B6A788FA-6DDF-4B42-9E8C-18113D3651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12980" y="3853819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12" name="Text Box 243">
                <a:extLst>
                  <a:ext uri="{FF2B5EF4-FFF2-40B4-BE49-F238E27FC236}">
                    <a16:creationId xmlns:a16="http://schemas.microsoft.com/office/drawing/2014/main" id="{B8057CFA-A54B-4A11-B5E1-C2B5017557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37780" y="3961723"/>
                <a:ext cx="1074476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pK</a:t>
                </a:r>
                <a:r>
                  <a:rPr lang="fr-FR" sz="1600" i="1" baseline="-25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</a:t>
                </a: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log</a:t>
                </a:r>
                <a:r>
                  <a:rPr lang="fr-FR" sz="1600" i="1" dirty="0" err="1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b</a:t>
                </a:r>
                <a:r>
                  <a:rPr lang="fr-FR" sz="1600" i="1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=14,2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18" name="Text Box 244">
                <a:extLst>
                  <a:ext uri="{FF2B5EF4-FFF2-40B4-BE49-F238E27FC236}">
                    <a16:creationId xmlns:a16="http://schemas.microsoft.com/office/drawing/2014/main" id="{E4BA1AE5-E509-43A4-9BFF-1751CE8784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3020" y="3691910"/>
                <a:ext cx="9144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[Fe(Y)]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20" name="Groupe 119">
            <a:extLst>
              <a:ext uri="{FF2B5EF4-FFF2-40B4-BE49-F238E27FC236}">
                <a16:creationId xmlns:a16="http://schemas.microsoft.com/office/drawing/2014/main" id="{375AA410-7B2D-4E32-BCA8-D96A076990CB}"/>
              </a:ext>
            </a:extLst>
          </p:cNvPr>
          <p:cNvGrpSpPr/>
          <p:nvPr/>
        </p:nvGrpSpPr>
        <p:grpSpPr>
          <a:xfrm>
            <a:off x="392327" y="4064144"/>
            <a:ext cx="6084723" cy="1543512"/>
            <a:chOff x="2998628" y="3975471"/>
            <a:chExt cx="6500447" cy="2021054"/>
          </a:xfrm>
        </p:grpSpPr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21E5CAD5-B5A4-4B21-AC39-8F2C9D8798A3}"/>
                </a:ext>
              </a:extLst>
            </p:cNvPr>
            <p:cNvSpPr/>
            <p:nvPr/>
          </p:nvSpPr>
          <p:spPr>
            <a:xfrm>
              <a:off x="2998628" y="3975471"/>
              <a:ext cx="6259398" cy="1622016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  <p:grpSp>
          <p:nvGrpSpPr>
            <p:cNvPr id="122" name="Groupe 121">
              <a:extLst>
                <a:ext uri="{FF2B5EF4-FFF2-40B4-BE49-F238E27FC236}">
                  <a16:creationId xmlns:a16="http://schemas.microsoft.com/office/drawing/2014/main" id="{A0A864D3-3E2D-4726-93FF-EB8B3C8C45FF}"/>
                </a:ext>
              </a:extLst>
            </p:cNvPr>
            <p:cNvGrpSpPr/>
            <p:nvPr/>
          </p:nvGrpSpPr>
          <p:grpSpPr>
            <a:xfrm>
              <a:off x="3107703" y="4267028"/>
              <a:ext cx="6391372" cy="1729497"/>
              <a:chOff x="3850672" y="3691910"/>
              <a:chExt cx="3633808" cy="613311"/>
            </a:xfrm>
          </p:grpSpPr>
          <p:cxnSp>
            <p:nvCxnSpPr>
              <p:cNvPr id="123" name="Line 237">
                <a:extLst>
                  <a:ext uri="{FF2B5EF4-FFF2-40B4-BE49-F238E27FC236}">
                    <a16:creationId xmlns:a16="http://schemas.microsoft.com/office/drawing/2014/main" id="{642BFEFB-7D3F-49DD-AEE3-F55571EA416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3850672" y="3853819"/>
                <a:ext cx="3290908" cy="19050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4" name="Line 238">
                <a:extLst>
                  <a:ext uri="{FF2B5EF4-FFF2-40B4-BE49-F238E27FC236}">
                    <a16:creationId xmlns:a16="http://schemas.microsoft.com/office/drawing/2014/main" id="{6F857F59-0AC7-421C-95F4-88656A4D7F16}"/>
                  </a:ext>
                </a:extLst>
              </p:cNvPr>
              <p:cNvCxnSpPr/>
              <p:nvPr/>
            </p:nvCxnSpPr>
            <p:spPr bwMode="auto">
              <a:xfrm>
                <a:off x="6227180" y="3729829"/>
                <a:ext cx="0" cy="22860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7" name="Text Box 241">
                <a:extLst>
                  <a:ext uri="{FF2B5EF4-FFF2-40B4-BE49-F238E27FC236}">
                    <a16:creationId xmlns:a16="http://schemas.microsoft.com/office/drawing/2014/main" id="{0DED3DE7-8694-404C-AEF9-D462DD0D62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56929" y="3962321"/>
                <a:ext cx="1015836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pK</a:t>
                </a:r>
                <a:r>
                  <a:rPr lang="fr-FR" sz="1600" i="1" baseline="-25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</a:t>
                </a: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log</a:t>
                </a:r>
                <a:r>
                  <a:rPr lang="fr-FR" sz="1600" i="1" dirty="0" err="1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b</a:t>
                </a:r>
                <a:r>
                  <a:rPr lang="fr-FR" sz="1600" i="1" dirty="0">
                    <a:effectLst/>
                    <a:latin typeface="Symbol" panose="05050102010706020507" pitchFamily="18" charset="2"/>
                    <a:ea typeface="Times New Roman" panose="02020603050405020304" pitchFamily="18" charset="0"/>
                  </a:rPr>
                  <a:t>=16,3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28" name="Text Box 242">
                <a:extLst>
                  <a:ext uri="{FF2B5EF4-FFF2-40B4-BE49-F238E27FC236}">
                    <a16:creationId xmlns:a16="http://schemas.microsoft.com/office/drawing/2014/main" id="{37435FBF-506A-4BD3-9A71-E791BB26AF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12980" y="3853819"/>
                <a:ext cx="5715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30" name="Text Box 245">
                <a:extLst>
                  <a:ext uri="{FF2B5EF4-FFF2-40B4-BE49-F238E27FC236}">
                    <a16:creationId xmlns:a16="http://schemas.microsoft.com/office/drawing/2014/main" id="{BA6D0257-41A9-4D5B-A265-82CA4829A1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27180" y="3703927"/>
                <a:ext cx="6858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Zn</a:t>
                </a:r>
                <a:r>
                  <a:rPr lang="fr-FR" sz="1600" i="1" baseline="30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1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31" name="Text Box 246">
                <a:extLst>
                  <a:ext uri="{FF2B5EF4-FFF2-40B4-BE49-F238E27FC236}">
                    <a16:creationId xmlns:a16="http://schemas.microsoft.com/office/drawing/2014/main" id="{12FD45CD-18AB-42C3-A62A-C04C76437A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03766" y="3691910"/>
                <a:ext cx="914400" cy="342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[Zn(Y)]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4" name="Groupe 3">
            <a:extLst>
              <a:ext uri="{FF2B5EF4-FFF2-40B4-BE49-F238E27FC236}">
                <a16:creationId xmlns:a16="http://schemas.microsoft.com/office/drawing/2014/main" id="{516D20B0-C8AC-4FF9-A39F-D7AC3EDE13C1}"/>
              </a:ext>
            </a:extLst>
          </p:cNvPr>
          <p:cNvGrpSpPr/>
          <p:nvPr/>
        </p:nvGrpSpPr>
        <p:grpSpPr>
          <a:xfrm>
            <a:off x="392327" y="5426349"/>
            <a:ext cx="6084723" cy="1643726"/>
            <a:chOff x="392327" y="5426349"/>
            <a:chExt cx="6084723" cy="1643726"/>
          </a:xfrm>
        </p:grpSpPr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0C489664-2474-4A41-BC2A-AE9F01FE2955}"/>
                </a:ext>
              </a:extLst>
            </p:cNvPr>
            <p:cNvSpPr/>
            <p:nvPr/>
          </p:nvSpPr>
          <p:spPr>
            <a:xfrm>
              <a:off x="392327" y="5426349"/>
              <a:ext cx="5859090" cy="1238758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B18CCA53-89A3-4AA0-9C4C-4F2F4AE1D3D4}"/>
                </a:ext>
              </a:extLst>
            </p:cNvPr>
            <p:cNvGrpSpPr/>
            <p:nvPr/>
          </p:nvGrpSpPr>
          <p:grpSpPr>
            <a:xfrm>
              <a:off x="494426" y="5732158"/>
              <a:ext cx="5982624" cy="1337917"/>
              <a:chOff x="494426" y="5732158"/>
              <a:chExt cx="5982624" cy="1337917"/>
            </a:xfrm>
          </p:grpSpPr>
          <p:cxnSp>
            <p:nvCxnSpPr>
              <p:cNvPr id="140" name="Line 237">
                <a:extLst>
                  <a:ext uri="{FF2B5EF4-FFF2-40B4-BE49-F238E27FC236}">
                    <a16:creationId xmlns:a16="http://schemas.microsoft.com/office/drawing/2014/main" id="{6B4E5050-A957-46C4-B2E1-315FF368B41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494426" y="6080884"/>
                <a:ext cx="5418081" cy="41027"/>
              </a:xfrm>
              <a:prstGeom prst="line">
                <a:avLst/>
              </a:prstGeom>
              <a:noFill/>
              <a:ln w="9525">
                <a:solidFill>
                  <a:srgbClr val="333333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1" name="Line 238">
                <a:extLst>
                  <a:ext uri="{FF2B5EF4-FFF2-40B4-BE49-F238E27FC236}">
                    <a16:creationId xmlns:a16="http://schemas.microsoft.com/office/drawing/2014/main" id="{C8D7E5CF-34A2-4D20-902B-FABC2B7930D8}"/>
                  </a:ext>
                </a:extLst>
              </p:cNvPr>
              <p:cNvCxnSpPr/>
              <p:nvPr/>
            </p:nvCxnSpPr>
            <p:spPr bwMode="auto">
              <a:xfrm>
                <a:off x="4407058" y="5855238"/>
                <a:ext cx="0" cy="49231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2" name="Text Box 239">
                <a:extLst>
                  <a:ext uri="{FF2B5EF4-FFF2-40B4-BE49-F238E27FC236}">
                    <a16:creationId xmlns:a16="http://schemas.microsoft.com/office/drawing/2014/main" id="{21B9D44E-B9EA-495C-AAF3-D2BC2FF32A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95700" y="5732158"/>
                <a:ext cx="940905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Fe</a:t>
                </a:r>
                <a:r>
                  <a:rPr lang="fr-FR" sz="1600" i="1" baseline="30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1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143" name="Line 240">
                <a:extLst>
                  <a:ext uri="{FF2B5EF4-FFF2-40B4-BE49-F238E27FC236}">
                    <a16:creationId xmlns:a16="http://schemas.microsoft.com/office/drawing/2014/main" id="{2BCDC40D-FA7D-454A-B008-49DD51836F85}"/>
                  </a:ext>
                </a:extLst>
              </p:cNvPr>
              <p:cNvCxnSpPr/>
              <p:nvPr/>
            </p:nvCxnSpPr>
            <p:spPr bwMode="auto">
              <a:xfrm>
                <a:off x="2901609" y="5855238"/>
                <a:ext cx="0" cy="49231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44" name="Text Box 241">
                <a:extLst>
                  <a:ext uri="{FF2B5EF4-FFF2-40B4-BE49-F238E27FC236}">
                    <a16:creationId xmlns:a16="http://schemas.microsoft.com/office/drawing/2014/main" id="{B01D40F5-A8C9-453F-B48E-24153A3826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18940" y="6331596"/>
                <a:ext cx="1191572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pK</a:t>
                </a:r>
                <a:r>
                  <a:rPr lang="fr-FR" sz="1600" i="1" baseline="-25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=16,3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45" name="Text Box 242">
                <a:extLst>
                  <a:ext uri="{FF2B5EF4-FFF2-40B4-BE49-F238E27FC236}">
                    <a16:creationId xmlns:a16="http://schemas.microsoft.com/office/drawing/2014/main" id="{EE747E5A-8C0B-4103-A21A-965A30E182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36145" y="6047394"/>
                <a:ext cx="940905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pY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46" name="Text Box 243">
                <a:extLst>
                  <a:ext uri="{FF2B5EF4-FFF2-40B4-BE49-F238E27FC236}">
                    <a16:creationId xmlns:a16="http://schemas.microsoft.com/office/drawing/2014/main" id="{61707AE9-6CB8-47FD-9036-B864096F80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13493" y="6331596"/>
                <a:ext cx="1100352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pK</a:t>
                </a:r>
                <a:r>
                  <a:rPr lang="fr-FR" sz="1600" i="1" baseline="-25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=14,2</a:t>
                </a:r>
                <a:endParaRPr lang="fr-FR" sz="1600" baseline="-25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47" name="Text Box 245">
                <a:extLst>
                  <a:ext uri="{FF2B5EF4-FFF2-40B4-BE49-F238E27FC236}">
                    <a16:creationId xmlns:a16="http://schemas.microsoft.com/office/drawing/2014/main" id="{4BA62744-3AA8-4456-B76A-471296E258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07058" y="5732158"/>
                <a:ext cx="1129086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Zn</a:t>
                </a:r>
                <a:r>
                  <a:rPr lang="fr-FR" sz="1600" i="1" baseline="300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16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48" name="Text Box 246">
                <a:extLst>
                  <a:ext uri="{FF2B5EF4-FFF2-40B4-BE49-F238E27FC236}">
                    <a16:creationId xmlns:a16="http://schemas.microsoft.com/office/drawing/2014/main" id="{E4E21B49-ED1E-4097-9429-5072F25AC8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35488" y="6170308"/>
                <a:ext cx="1505449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[Zn(Y)]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49" name="Text Box 247">
                <a:extLst>
                  <a:ext uri="{FF2B5EF4-FFF2-40B4-BE49-F238E27FC236}">
                    <a16:creationId xmlns:a16="http://schemas.microsoft.com/office/drawing/2014/main" id="{3471C200-EEEB-4C70-9356-12BFEB9FC7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08045" y="6331596"/>
                <a:ext cx="940905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pK</a:t>
                </a:r>
                <a:r>
                  <a:rPr lang="fr-FR" sz="1600" i="1" baseline="-25000" dirty="0" err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</a:t>
                </a: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=7,8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50" name="Text Box 252">
                <a:extLst>
                  <a:ext uri="{FF2B5EF4-FFF2-40B4-BE49-F238E27FC236}">
                    <a16:creationId xmlns:a16="http://schemas.microsoft.com/office/drawing/2014/main" id="{7D8F620C-09FF-48BF-8997-98C2A6E407C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96161" y="5732158"/>
                <a:ext cx="1129086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Ba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2+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cxnSp>
            <p:nvCxnSpPr>
              <p:cNvPr id="151" name="Line 240">
                <a:extLst>
                  <a:ext uri="{FF2B5EF4-FFF2-40B4-BE49-F238E27FC236}">
                    <a16:creationId xmlns:a16="http://schemas.microsoft.com/office/drawing/2014/main" id="{6546BB75-0367-475A-932D-5F2F6F1BFD58}"/>
                  </a:ext>
                </a:extLst>
              </p:cNvPr>
              <p:cNvCxnSpPr/>
              <p:nvPr/>
            </p:nvCxnSpPr>
            <p:spPr bwMode="auto">
              <a:xfrm>
                <a:off x="1396161" y="5855238"/>
                <a:ext cx="0" cy="49231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52" name="Text Box 244">
                <a:extLst>
                  <a:ext uri="{FF2B5EF4-FFF2-40B4-BE49-F238E27FC236}">
                    <a16:creationId xmlns:a16="http://schemas.microsoft.com/office/drawing/2014/main" id="{25F5E253-B10F-4160-926C-A21247791C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19592" y="6208408"/>
                <a:ext cx="1505449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[Fe(Y)]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53" name="Text Box 249">
                <a:extLst>
                  <a:ext uri="{FF2B5EF4-FFF2-40B4-BE49-F238E27FC236}">
                    <a16:creationId xmlns:a16="http://schemas.microsoft.com/office/drawing/2014/main" id="{D47ABA87-6D6E-444C-B1FE-27FBB0FE11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2306" y="6170308"/>
                <a:ext cx="1505449" cy="7384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fr-FR" sz="1600" i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[Ba(Y)]</a:t>
                </a:r>
                <a:r>
                  <a:rPr lang="fr-FR" sz="1600" i="1" baseline="30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2-</a:t>
                </a:r>
                <a:endParaRPr lang="fr-FR" sz="16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graphicFrame>
        <p:nvGraphicFramePr>
          <p:cNvPr id="47" name="Objet 46">
            <a:extLst>
              <a:ext uri="{FF2B5EF4-FFF2-40B4-BE49-F238E27FC236}">
                <a16:creationId xmlns:a16="http://schemas.microsoft.com/office/drawing/2014/main" id="{393BEC1F-7448-4184-8D88-BAB1B7956F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7231097"/>
              </p:ext>
            </p:extLst>
          </p:nvPr>
        </p:nvGraphicFramePr>
        <p:xfrm>
          <a:off x="7344130" y="1523433"/>
          <a:ext cx="2425677" cy="939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1" name="Equation" r:id="rId4" imgW="1295280" imgH="507960" progId="Equation.DSMT4">
                  <p:embed/>
                </p:oleObj>
              </mc:Choice>
              <mc:Fallback>
                <p:oleObj name="Equation" r:id="rId4" imgW="1295280" imgH="507960" progId="Equation.DSMT4">
                  <p:embed/>
                  <p:pic>
                    <p:nvPicPr>
                      <p:cNvPr id="93" name="Objet 92">
                        <a:extLst>
                          <a:ext uri="{FF2B5EF4-FFF2-40B4-BE49-F238E27FC236}">
                            <a16:creationId xmlns:a16="http://schemas.microsoft.com/office/drawing/2014/main" id="{BC5576B0-BF7E-451F-AED8-DD11B9321C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4130" y="1523433"/>
                        <a:ext cx="2425677" cy="9396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t 48">
            <a:extLst>
              <a:ext uri="{FF2B5EF4-FFF2-40B4-BE49-F238E27FC236}">
                <a16:creationId xmlns:a16="http://schemas.microsoft.com/office/drawing/2014/main" id="{A0D26863-D4CC-4DF6-BC27-8AE8CC0D51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973199"/>
              </p:ext>
            </p:extLst>
          </p:nvPr>
        </p:nvGraphicFramePr>
        <p:xfrm>
          <a:off x="7397953" y="2959100"/>
          <a:ext cx="2401888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2" name="Equation" r:id="rId6" imgW="1282680" imgH="507960" progId="Equation.DSMT4">
                  <p:embed/>
                </p:oleObj>
              </mc:Choice>
              <mc:Fallback>
                <p:oleObj name="Equation" r:id="rId6" imgW="1282680" imgH="507960" progId="Equation.DSMT4">
                  <p:embed/>
                  <p:pic>
                    <p:nvPicPr>
                      <p:cNvPr id="47" name="Objet 46">
                        <a:extLst>
                          <a:ext uri="{FF2B5EF4-FFF2-40B4-BE49-F238E27FC236}">
                            <a16:creationId xmlns:a16="http://schemas.microsoft.com/office/drawing/2014/main" id="{393BEC1F-7448-4184-8D88-BAB1B7956F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953" y="2959100"/>
                        <a:ext cx="2401888" cy="939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t 49">
            <a:extLst>
              <a:ext uri="{FF2B5EF4-FFF2-40B4-BE49-F238E27FC236}">
                <a16:creationId xmlns:a16="http://schemas.microsoft.com/office/drawing/2014/main" id="{0C4F12D2-288D-456D-A859-6BBB9A0973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397618"/>
              </p:ext>
            </p:extLst>
          </p:nvPr>
        </p:nvGraphicFramePr>
        <p:xfrm>
          <a:off x="7397953" y="4308081"/>
          <a:ext cx="2401888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3" name="Equation" r:id="rId8" imgW="1282680" imgH="507960" progId="Equation.DSMT4">
                  <p:embed/>
                </p:oleObj>
              </mc:Choice>
              <mc:Fallback>
                <p:oleObj name="Equation" r:id="rId8" imgW="1282680" imgH="507960" progId="Equation.DSMT4">
                  <p:embed/>
                  <p:pic>
                    <p:nvPicPr>
                      <p:cNvPr id="47" name="Objet 46">
                        <a:extLst>
                          <a:ext uri="{FF2B5EF4-FFF2-40B4-BE49-F238E27FC236}">
                            <a16:creationId xmlns:a16="http://schemas.microsoft.com/office/drawing/2014/main" id="{393BEC1F-7448-4184-8D88-BAB1B7956F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953" y="4308081"/>
                        <a:ext cx="2401888" cy="939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E8BA69FC-5204-476F-9DB1-F5B57041EC62}"/>
              </a:ext>
            </a:extLst>
          </p:cNvPr>
          <p:cNvSpPr/>
          <p:nvPr/>
        </p:nvSpPr>
        <p:spPr>
          <a:xfrm>
            <a:off x="64655" y="885193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spcAft>
                <a:spcPts val="0"/>
              </a:spcAft>
            </a:pP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b)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ZnY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c) [</a:t>
            </a:r>
            <a:r>
              <a:rPr lang="en-GB" i="1" dirty="0" err="1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FeY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	d) [Cu(CN)</a:t>
            </a:r>
            <a:r>
              <a:rPr lang="en-GB" i="1" baseline="-25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2– 	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e) [Fe(CN)</a:t>
            </a:r>
            <a:r>
              <a:rPr lang="en-GB" i="1" baseline="-25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en-GB" i="1" baseline="300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3–</a:t>
            </a:r>
            <a:r>
              <a:rPr lang="en-GB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fr-FR" sz="20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987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1" y="-48139"/>
            <a:ext cx="1219200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3.	Ecrire les équations–bilans et déterminer les constantes d’équilibre des réactions de 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EFB740-E6DE-4CD2-ADCB-AE839F0F73FB}"/>
              </a:ext>
            </a:extLst>
          </p:cNvPr>
          <p:cNvSpPr/>
          <p:nvPr/>
        </p:nvSpPr>
        <p:spPr>
          <a:xfrm>
            <a:off x="284645" y="917822"/>
            <a:ext cx="54195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a) </a:t>
            </a:r>
            <a:r>
              <a:rPr lang="fr-FR" b="1" i="1" dirty="0">
                <a:highlight>
                  <a:srgbClr val="FFFF00"/>
                </a:highlight>
              </a:rPr>
              <a:t>Fe</a:t>
            </a:r>
            <a:r>
              <a:rPr lang="fr-FR" b="1" i="1" baseline="30000" dirty="0">
                <a:highlight>
                  <a:srgbClr val="FFFF00"/>
                </a:highlight>
              </a:rPr>
              <a:t>2+</a:t>
            </a:r>
            <a:r>
              <a:rPr lang="fr-FR" b="1" i="1" dirty="0">
                <a:highlight>
                  <a:srgbClr val="FFFF00"/>
                </a:highlight>
              </a:rPr>
              <a:t> et [</a:t>
            </a:r>
            <a:r>
              <a:rPr lang="fr-FR" b="1" i="1" dirty="0" err="1">
                <a:highlight>
                  <a:srgbClr val="FFFF00"/>
                </a:highlight>
              </a:rPr>
              <a:t>BaY</a:t>
            </a:r>
            <a:r>
              <a:rPr lang="fr-FR" b="1" i="1" dirty="0">
                <a:highlight>
                  <a:srgbClr val="FFFF00"/>
                </a:highlight>
              </a:rPr>
              <a:t>]</a:t>
            </a:r>
            <a:r>
              <a:rPr lang="fr-FR" b="1" i="1" baseline="30000" dirty="0">
                <a:highlight>
                  <a:srgbClr val="FFFF00"/>
                </a:highlight>
              </a:rPr>
              <a:t>2–</a:t>
            </a:r>
            <a:r>
              <a:rPr lang="fr-FR" b="1" i="1" dirty="0"/>
              <a:t> ; b) [</a:t>
            </a:r>
            <a:r>
              <a:rPr lang="fr-FR" b="1" i="1" dirty="0" err="1"/>
              <a:t>ZnY</a:t>
            </a:r>
            <a:r>
              <a:rPr lang="fr-FR" b="1" i="1" dirty="0"/>
              <a:t>]</a:t>
            </a:r>
            <a:r>
              <a:rPr lang="fr-FR" b="1" i="1" baseline="30000" dirty="0"/>
              <a:t>2–</a:t>
            </a:r>
            <a:r>
              <a:rPr lang="fr-FR" b="1" i="1" dirty="0"/>
              <a:t> et Ba</a:t>
            </a:r>
            <a:r>
              <a:rPr lang="fr-FR" b="1" i="1" baseline="30000" dirty="0"/>
              <a:t>2+</a:t>
            </a:r>
            <a:r>
              <a:rPr lang="fr-FR" b="1" i="1" dirty="0"/>
              <a:t> ; c) [</a:t>
            </a:r>
            <a:r>
              <a:rPr lang="fr-FR" b="1" i="1" dirty="0" err="1"/>
              <a:t>ZnY</a:t>
            </a:r>
            <a:r>
              <a:rPr lang="fr-FR" b="1" i="1" dirty="0"/>
              <a:t>]</a:t>
            </a:r>
            <a:r>
              <a:rPr lang="fr-FR" b="1" i="1" baseline="30000" dirty="0"/>
              <a:t>2–</a:t>
            </a:r>
            <a:r>
              <a:rPr lang="fr-FR" b="1" i="1" dirty="0"/>
              <a:t> et Fe</a:t>
            </a:r>
            <a:r>
              <a:rPr lang="fr-FR" b="1" i="1" baseline="30000" dirty="0"/>
              <a:t>2+</a:t>
            </a:r>
            <a:r>
              <a:rPr lang="fr-FR" b="1" i="1" dirty="0"/>
              <a:t>.</a:t>
            </a:r>
            <a:endParaRPr lang="fr-FR" dirty="0"/>
          </a:p>
        </p:txBody>
      </p:sp>
      <p:graphicFrame>
        <p:nvGraphicFramePr>
          <p:cNvPr id="5" name="Objet 4">
            <a:extLst>
              <a:ext uri="{FF2B5EF4-FFF2-40B4-BE49-F238E27FC236}">
                <a16:creationId xmlns:a16="http://schemas.microsoft.com/office/drawing/2014/main" id="{7FAAC2B4-3F9A-4E5C-9E2F-9F3FD1B609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605742"/>
              </p:ext>
            </p:extLst>
          </p:nvPr>
        </p:nvGraphicFramePr>
        <p:xfrm>
          <a:off x="6296464" y="3976312"/>
          <a:ext cx="5862877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02" name="Equation" r:id="rId4" imgW="2247840" imgH="266400" progId="Equation.DSMT4">
                  <p:embed/>
                </p:oleObj>
              </mc:Choice>
              <mc:Fallback>
                <p:oleObj name="Equation" r:id="rId4" imgW="2247840" imgH="266400" progId="Equation.DSMT4">
                  <p:embed/>
                  <p:pic>
                    <p:nvPicPr>
                      <p:cNvPr id="5" name="Objet 4">
                        <a:extLst>
                          <a:ext uri="{FF2B5EF4-FFF2-40B4-BE49-F238E27FC236}">
                            <a16:creationId xmlns:a16="http://schemas.microsoft.com/office/drawing/2014/main" id="{7FAAC2B4-3F9A-4E5C-9E2F-9F3FD1B609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6464" y="3976312"/>
                        <a:ext cx="5862877" cy="6953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70">
            <a:extLst>
              <a:ext uri="{FF2B5EF4-FFF2-40B4-BE49-F238E27FC236}">
                <a16:creationId xmlns:a16="http://schemas.microsoft.com/office/drawing/2014/main" id="{3B254379-B0CB-4F5E-80AF-6D299D1FE9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5102" y="5995270"/>
            <a:ext cx="22943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l"/>
              </a:tabLst>
            </a:pP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 = </a:t>
            </a:r>
            <a:r>
              <a:rPr kumimoji="0" lang="fr-FR" altLang="fr-FR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b</a:t>
            </a: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"/</a:t>
            </a:r>
            <a:r>
              <a:rPr kumimoji="0" lang="fr-FR" altLang="fr-FR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b</a:t>
            </a: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= 10</a:t>
            </a:r>
            <a:r>
              <a:rPr kumimoji="0" lang="en-GB" altLang="fr-FR" sz="2400" b="0" i="1" u="none" strike="noStrike" cap="none" normalizeH="0" baseline="3000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6,4</a:t>
            </a:r>
            <a:endParaRPr kumimoji="0" lang="fr-FR" altLang="fr-FR" sz="4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BF435C3D-3B18-452E-BDFC-74DE80FF35EA}"/>
              </a:ext>
            </a:extLst>
          </p:cNvPr>
          <p:cNvSpPr/>
          <p:nvPr/>
        </p:nvSpPr>
        <p:spPr>
          <a:xfrm>
            <a:off x="48224" y="1626906"/>
            <a:ext cx="3072971" cy="3058322"/>
          </a:xfrm>
          <a:prstGeom prst="rect">
            <a:avLst/>
          </a:prstGeom>
          <a:noFill/>
          <a:ln w="9525" cap="flat" cmpd="sng" algn="ctr">
            <a:solidFill>
              <a:srgbClr val="333333"/>
            </a:solidFill>
            <a:prstDash val="solid"/>
            <a:miter lim="800000"/>
            <a:headEnd type="none" w="med" len="med"/>
            <a:tailEnd type="none" w="med" len="med"/>
          </a:ln>
        </p:spPr>
      </p:sp>
      <p:grpSp>
        <p:nvGrpSpPr>
          <p:cNvPr id="86" name="Group 258">
            <a:extLst>
              <a:ext uri="{FF2B5EF4-FFF2-40B4-BE49-F238E27FC236}">
                <a16:creationId xmlns:a16="http://schemas.microsoft.com/office/drawing/2014/main" id="{6FAFC329-2A52-453F-8DFD-1D06848C82AE}"/>
              </a:ext>
            </a:extLst>
          </p:cNvPr>
          <p:cNvGrpSpPr>
            <a:grpSpLocks/>
          </p:cNvGrpSpPr>
          <p:nvPr/>
        </p:nvGrpSpPr>
        <p:grpSpPr bwMode="auto">
          <a:xfrm>
            <a:off x="1224882" y="2684180"/>
            <a:ext cx="632105" cy="677810"/>
            <a:chOff x="2651" y="3686"/>
            <a:chExt cx="720" cy="721"/>
          </a:xfrm>
        </p:grpSpPr>
        <p:cxnSp>
          <p:nvCxnSpPr>
            <p:cNvPr id="108" name="Line 223">
              <a:extLst>
                <a:ext uri="{FF2B5EF4-FFF2-40B4-BE49-F238E27FC236}">
                  <a16:creationId xmlns:a16="http://schemas.microsoft.com/office/drawing/2014/main" id="{10EDAA10-41DB-4C9C-8921-4838EC72B4DB}"/>
                </a:ext>
              </a:extLst>
            </p:cNvPr>
            <p:cNvCxnSpPr/>
            <p:nvPr/>
          </p:nvCxnSpPr>
          <p:spPr bwMode="auto">
            <a:xfrm>
              <a:off x="2651" y="368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" name="Line 227">
              <a:extLst>
                <a:ext uri="{FF2B5EF4-FFF2-40B4-BE49-F238E27FC236}">
                  <a16:creationId xmlns:a16="http://schemas.microsoft.com/office/drawing/2014/main" id="{F577F273-C0E6-4DBC-B097-DAC5DFB3C747}"/>
                </a:ext>
              </a:extLst>
            </p:cNvPr>
            <p:cNvCxnSpPr/>
            <p:nvPr/>
          </p:nvCxnSpPr>
          <p:spPr bwMode="auto">
            <a:xfrm>
              <a:off x="2651" y="440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97" name="Line 208">
            <a:extLst>
              <a:ext uri="{FF2B5EF4-FFF2-40B4-BE49-F238E27FC236}">
                <a16:creationId xmlns:a16="http://schemas.microsoft.com/office/drawing/2014/main" id="{B4F61DF5-5A2D-449C-9F83-18A42126F022}"/>
              </a:ext>
            </a:extLst>
          </p:cNvPr>
          <p:cNvCxnSpPr/>
          <p:nvPr/>
        </p:nvCxnSpPr>
        <p:spPr bwMode="auto">
          <a:xfrm>
            <a:off x="1540934" y="1837152"/>
            <a:ext cx="878" cy="25382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" name="Line 209">
            <a:extLst>
              <a:ext uri="{FF2B5EF4-FFF2-40B4-BE49-F238E27FC236}">
                <a16:creationId xmlns:a16="http://schemas.microsoft.com/office/drawing/2014/main" id="{B3B7287D-F2FC-4322-9C08-253E89573D78}"/>
              </a:ext>
            </a:extLst>
          </p:cNvPr>
          <p:cNvCxnSpPr/>
          <p:nvPr/>
        </p:nvCxnSpPr>
        <p:spPr bwMode="auto">
          <a:xfrm>
            <a:off x="1224882" y="2050554"/>
            <a:ext cx="632105" cy="9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9" name="Text Box 211">
            <a:extLst>
              <a:ext uri="{FF2B5EF4-FFF2-40B4-BE49-F238E27FC236}">
                <a16:creationId xmlns:a16="http://schemas.microsoft.com/office/drawing/2014/main" id="{09940510-7CFB-4438-8DF2-E96F8C5F4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0934" y="4206197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0" name="Text Box 212">
            <a:extLst>
              <a:ext uri="{FF2B5EF4-FFF2-40B4-BE49-F238E27FC236}">
                <a16:creationId xmlns:a16="http://schemas.microsoft.com/office/drawing/2014/main" id="{D6522A7D-5386-4F5E-9F24-7C25BBB16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803" y="1837152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fr-FR" sz="1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1" name="Text Box 213">
            <a:extLst>
              <a:ext uri="{FF2B5EF4-FFF2-40B4-BE49-F238E27FC236}">
                <a16:creationId xmlns:a16="http://schemas.microsoft.com/office/drawing/2014/main" id="{DAB40E0B-BB00-4B42-A421-C89F917A9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6986" y="1837152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</a:t>
            </a:r>
            <a:r>
              <a:rPr lang="fr-FR" sz="1200" i="1" baseline="30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2+</a:t>
            </a:r>
            <a:endParaRPr lang="fr-FR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" name="Text Box 216">
            <a:extLst>
              <a:ext uri="{FF2B5EF4-FFF2-40B4-BE49-F238E27FC236}">
                <a16:creationId xmlns:a16="http://schemas.microsoft.com/office/drawing/2014/main" id="{D9E4AC7F-AED4-4F9C-B428-35EF101DD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5169" y="3377969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16,3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3" name="Text Box 218">
            <a:extLst>
              <a:ext uri="{FF2B5EF4-FFF2-40B4-BE49-F238E27FC236}">
                <a16:creationId xmlns:a16="http://schemas.microsoft.com/office/drawing/2014/main" id="{42EC4C33-53D6-4386-88BA-1B62A7306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3039" y="2006370"/>
            <a:ext cx="923925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Accepteurs de ligands 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04" name="Line 219">
            <a:extLst>
              <a:ext uri="{FF2B5EF4-FFF2-40B4-BE49-F238E27FC236}">
                <a16:creationId xmlns:a16="http://schemas.microsoft.com/office/drawing/2014/main" id="{7452E66D-7879-4C77-B933-E93DCB756EAC}"/>
              </a:ext>
            </a:extLst>
          </p:cNvPr>
          <p:cNvCxnSpPr/>
          <p:nvPr/>
        </p:nvCxnSpPr>
        <p:spPr bwMode="auto">
          <a:xfrm>
            <a:off x="2647117" y="1837152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5" name="Text Box 220">
            <a:extLst>
              <a:ext uri="{FF2B5EF4-FFF2-40B4-BE49-F238E27FC236}">
                <a16:creationId xmlns:a16="http://schemas.microsoft.com/office/drawing/2014/main" id="{CD2203E4-C3FA-47A6-8793-92D257FFE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9328" y="2006370"/>
            <a:ext cx="94815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Donneurs de ligands 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06" name="Line 221">
            <a:extLst>
              <a:ext uri="{FF2B5EF4-FFF2-40B4-BE49-F238E27FC236}">
                <a16:creationId xmlns:a16="http://schemas.microsoft.com/office/drawing/2014/main" id="{D8E07161-656B-407C-8C1A-10FCD8F10377}"/>
              </a:ext>
            </a:extLst>
          </p:cNvPr>
          <p:cNvCxnSpPr/>
          <p:nvPr/>
        </p:nvCxnSpPr>
        <p:spPr bwMode="auto">
          <a:xfrm flipV="1">
            <a:off x="434751" y="1837152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7" name="Freeform 222">
            <a:extLst>
              <a:ext uri="{FF2B5EF4-FFF2-40B4-BE49-F238E27FC236}">
                <a16:creationId xmlns:a16="http://schemas.microsoft.com/office/drawing/2014/main" id="{D3782385-D164-4238-9A0D-8182F24FE9D2}"/>
              </a:ext>
            </a:extLst>
          </p:cNvPr>
          <p:cNvSpPr>
            <a:spLocks/>
          </p:cNvSpPr>
          <p:nvPr/>
        </p:nvSpPr>
        <p:spPr bwMode="auto">
          <a:xfrm>
            <a:off x="1269656" y="2006370"/>
            <a:ext cx="587331" cy="677810"/>
          </a:xfrm>
          <a:custGeom>
            <a:avLst/>
            <a:gdLst>
              <a:gd name="T0" fmla="*/ 44 w 669"/>
              <a:gd name="T1" fmla="*/ 79 h 721"/>
              <a:gd name="T2" fmla="*/ 544 w 669"/>
              <a:gd name="T3" fmla="*/ 519 h 721"/>
              <a:gd name="T4" fmla="*/ 318 w 669"/>
              <a:gd name="T5" fmla="*/ 719 h 721"/>
              <a:gd name="T6" fmla="*/ 58 w 669"/>
              <a:gd name="T7" fmla="*/ 509 h 721"/>
              <a:gd name="T8" fmla="*/ 669 w 669"/>
              <a:gd name="T9" fmla="*/ 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9" h="721">
                <a:moveTo>
                  <a:pt x="44" y="79"/>
                </a:moveTo>
                <a:cubicBezTo>
                  <a:pt x="129" y="152"/>
                  <a:pt x="498" y="412"/>
                  <a:pt x="544" y="519"/>
                </a:cubicBezTo>
                <a:cubicBezTo>
                  <a:pt x="590" y="626"/>
                  <a:pt x="399" y="721"/>
                  <a:pt x="318" y="719"/>
                </a:cubicBezTo>
                <a:cubicBezTo>
                  <a:pt x="237" y="717"/>
                  <a:pt x="0" y="629"/>
                  <a:pt x="58" y="509"/>
                </a:cubicBezTo>
                <a:cubicBezTo>
                  <a:pt x="116" y="389"/>
                  <a:pt x="542" y="106"/>
                  <a:pt x="669" y="0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1400" dirty="0">
              <a:solidFill>
                <a:srgbClr val="FF0000"/>
              </a:solidFill>
            </a:endParaRPr>
          </a:p>
        </p:txBody>
      </p:sp>
      <p:grpSp>
        <p:nvGrpSpPr>
          <p:cNvPr id="88" name="Group 256">
            <a:extLst>
              <a:ext uri="{FF2B5EF4-FFF2-40B4-BE49-F238E27FC236}">
                <a16:creationId xmlns:a16="http://schemas.microsoft.com/office/drawing/2014/main" id="{C99A4111-3B78-4170-970B-DFBC76FE092A}"/>
              </a:ext>
            </a:extLst>
          </p:cNvPr>
          <p:cNvGrpSpPr>
            <a:grpSpLocks/>
          </p:cNvGrpSpPr>
          <p:nvPr/>
        </p:nvGrpSpPr>
        <p:grpSpPr bwMode="auto">
          <a:xfrm>
            <a:off x="750803" y="2091918"/>
            <a:ext cx="1738288" cy="1649870"/>
            <a:chOff x="2111" y="3056"/>
            <a:chExt cx="1980" cy="1755"/>
          </a:xfrm>
        </p:grpSpPr>
        <p:sp>
          <p:nvSpPr>
            <p:cNvPr id="91" name="Text Box 224">
              <a:extLst>
                <a:ext uri="{FF2B5EF4-FFF2-40B4-BE49-F238E27FC236}">
                  <a16:creationId xmlns:a16="http://schemas.microsoft.com/office/drawing/2014/main" id="{CDA9CAA0-0312-43E2-A3AC-53CE543373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" y="350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FeY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2" name="Text Box 225">
              <a:extLst>
                <a:ext uri="{FF2B5EF4-FFF2-40B4-BE49-F238E27FC236}">
                  <a16:creationId xmlns:a16="http://schemas.microsoft.com/office/drawing/2014/main" id="{60EDC91E-02DB-4CDD-B3A8-02DD90226F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1" y="350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1200" i="1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3" name="Text Box 226">
              <a:extLst>
                <a:ext uri="{FF2B5EF4-FFF2-40B4-BE49-F238E27FC236}">
                  <a16:creationId xmlns:a16="http://schemas.microsoft.com/office/drawing/2014/main" id="{BF7EEE36-6CA3-44AC-BB19-E7A19C0186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1" y="3639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14,2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4" name="Text Box 228">
              <a:extLst>
                <a:ext uri="{FF2B5EF4-FFF2-40B4-BE49-F238E27FC236}">
                  <a16:creationId xmlns:a16="http://schemas.microsoft.com/office/drawing/2014/main" id="{B2A9E8AC-F64F-49F2-A8A4-1068C11C7C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" y="422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ZnY</a:t>
              </a:r>
              <a:r>
                <a:rPr lang="fr-FR" sz="12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5" name="Text Box 229">
              <a:extLst>
                <a:ext uri="{FF2B5EF4-FFF2-40B4-BE49-F238E27FC236}">
                  <a16:creationId xmlns:a16="http://schemas.microsoft.com/office/drawing/2014/main" id="{2B1A86F4-239C-4624-9235-F0EAE338D3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1" y="422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</a:t>
              </a:r>
              <a:r>
                <a:rPr lang="fr-FR" sz="1200" i="1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6" name="Text Box 230">
              <a:extLst>
                <a:ext uri="{FF2B5EF4-FFF2-40B4-BE49-F238E27FC236}">
                  <a16:creationId xmlns:a16="http://schemas.microsoft.com/office/drawing/2014/main" id="{553C4961-E3DE-4C03-B892-C427CB1F6C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3" y="3056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7,8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6DEBC68A-1B54-4EFF-AFE5-8D8E9029AD2C}"/>
              </a:ext>
            </a:extLst>
          </p:cNvPr>
          <p:cNvCxnSpPr/>
          <p:nvPr/>
        </p:nvCxnSpPr>
        <p:spPr>
          <a:xfrm>
            <a:off x="860061" y="2112600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109">
            <a:extLst>
              <a:ext uri="{FF2B5EF4-FFF2-40B4-BE49-F238E27FC236}">
                <a16:creationId xmlns:a16="http://schemas.microsoft.com/office/drawing/2014/main" id="{83AF4CE4-E6A9-4C6B-A214-3656C5234C68}"/>
              </a:ext>
            </a:extLst>
          </p:cNvPr>
          <p:cNvCxnSpPr/>
          <p:nvPr/>
        </p:nvCxnSpPr>
        <p:spPr>
          <a:xfrm>
            <a:off x="1926861" y="2789470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F4CD3784-615B-481E-BD84-EF04CF1FA7B2}"/>
              </a:ext>
            </a:extLst>
          </p:cNvPr>
          <p:cNvSpPr/>
          <p:nvPr/>
        </p:nvSpPr>
        <p:spPr>
          <a:xfrm>
            <a:off x="9669713" y="6455695"/>
            <a:ext cx="2411942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fr-FR" sz="2000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ookAntiqua"/>
              </a:rPr>
              <a:t>Réaction quantitative</a:t>
            </a:r>
            <a:endParaRPr lang="fr-FR" sz="2000" dirty="0">
              <a:solidFill>
                <a:srgbClr val="FF0000"/>
              </a:solidFill>
            </a:endParaRPr>
          </a:p>
        </p:txBody>
      </p:sp>
      <p:graphicFrame>
        <p:nvGraphicFramePr>
          <p:cNvPr id="13" name="Objet 12">
            <a:extLst>
              <a:ext uri="{FF2B5EF4-FFF2-40B4-BE49-F238E27FC236}">
                <a16:creationId xmlns:a16="http://schemas.microsoft.com/office/drawing/2014/main" id="{5D673B2B-4AE2-48BB-B13D-86936EA65E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907210"/>
              </p:ext>
            </p:extLst>
          </p:nvPr>
        </p:nvGraphicFramePr>
        <p:xfrm>
          <a:off x="750803" y="4891215"/>
          <a:ext cx="10758151" cy="1384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03" name="Equation" r:id="rId6" imgW="4178160" imgH="545760" progId="Equation.DSMT4">
                  <p:embed/>
                </p:oleObj>
              </mc:Choice>
              <mc:Fallback>
                <p:oleObj name="Equation" r:id="rId6" imgW="4178160" imgH="5457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03" y="4891215"/>
                        <a:ext cx="10758151" cy="13843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t 37">
            <a:extLst>
              <a:ext uri="{FF2B5EF4-FFF2-40B4-BE49-F238E27FC236}">
                <a16:creationId xmlns:a16="http://schemas.microsoft.com/office/drawing/2014/main" id="{0C382DEE-75C1-43D4-ABB8-3B045F5436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483262"/>
              </p:ext>
            </p:extLst>
          </p:nvPr>
        </p:nvGraphicFramePr>
        <p:xfrm>
          <a:off x="6627860" y="1907488"/>
          <a:ext cx="2551113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04" name="Equation" r:id="rId8" imgW="1638000" imgH="583920" progId="Equation.DSMT4">
                  <p:embed/>
                </p:oleObj>
              </mc:Choice>
              <mc:Fallback>
                <p:oleObj name="Equation" r:id="rId8" imgW="1638000" imgH="583920" progId="Equation.DSMT4">
                  <p:embed/>
                  <p:pic>
                    <p:nvPicPr>
                      <p:cNvPr id="38" name="Objet 37">
                        <a:extLst>
                          <a:ext uri="{FF2B5EF4-FFF2-40B4-BE49-F238E27FC236}">
                            <a16:creationId xmlns:a16="http://schemas.microsoft.com/office/drawing/2014/main" id="{2B9B0B89-9E1A-4876-8481-4F37E2A3FE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7860" y="1907488"/>
                        <a:ext cx="2551113" cy="9159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t 38">
            <a:extLst>
              <a:ext uri="{FF2B5EF4-FFF2-40B4-BE49-F238E27FC236}">
                <a16:creationId xmlns:a16="http://schemas.microsoft.com/office/drawing/2014/main" id="{78510448-1C21-4A60-ACF2-3C2B4318B3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030823"/>
              </p:ext>
            </p:extLst>
          </p:nvPr>
        </p:nvGraphicFramePr>
        <p:xfrm>
          <a:off x="9726268" y="1911139"/>
          <a:ext cx="2250389" cy="862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05" name="Equation" r:id="rId10" imgW="1536033" imgH="583947" progId="Equation.DSMT4">
                  <p:embed/>
                </p:oleObj>
              </mc:Choice>
              <mc:Fallback>
                <p:oleObj name="Equation" r:id="rId10" imgW="1536033" imgH="583947" progId="Equation.DSMT4">
                  <p:embed/>
                  <p:pic>
                    <p:nvPicPr>
                      <p:cNvPr id="27" name="Objet 26">
                        <a:extLst>
                          <a:ext uri="{FF2B5EF4-FFF2-40B4-BE49-F238E27FC236}">
                            <a16:creationId xmlns:a16="http://schemas.microsoft.com/office/drawing/2014/main" id="{84603020-0ADD-468F-A2E9-FDE3B9694B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6268" y="1911139"/>
                        <a:ext cx="2250389" cy="8628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43">
            <a:extLst>
              <a:ext uri="{FF2B5EF4-FFF2-40B4-BE49-F238E27FC236}">
                <a16:creationId xmlns:a16="http://schemas.microsoft.com/office/drawing/2014/main" id="{BE492DC6-DCA5-4907-81BD-BC659A166DA6}"/>
              </a:ext>
            </a:extLst>
          </p:cNvPr>
          <p:cNvSpPr/>
          <p:nvPr/>
        </p:nvSpPr>
        <p:spPr>
          <a:xfrm rot="10800000">
            <a:off x="3169478" y="1623933"/>
            <a:ext cx="3072971" cy="305832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333333"/>
            </a:solidFill>
            <a:prstDash val="solid"/>
            <a:miter lim="800000"/>
            <a:headEnd type="none" w="med" len="med"/>
            <a:tailEnd type="none" w="med" len="med"/>
          </a:ln>
        </p:spPr>
      </p:sp>
      <p:grpSp>
        <p:nvGrpSpPr>
          <p:cNvPr id="45" name="Group 258">
            <a:extLst>
              <a:ext uri="{FF2B5EF4-FFF2-40B4-BE49-F238E27FC236}">
                <a16:creationId xmlns:a16="http://schemas.microsoft.com/office/drawing/2014/main" id="{D1472988-D0E2-4090-B044-73A286BBFE19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4433686" y="2947171"/>
            <a:ext cx="632105" cy="677810"/>
            <a:chOff x="2651" y="3686"/>
            <a:chExt cx="720" cy="721"/>
          </a:xfrm>
        </p:grpSpPr>
        <p:cxnSp>
          <p:nvCxnSpPr>
            <p:cNvPr id="67" name="Line 223">
              <a:extLst>
                <a:ext uri="{FF2B5EF4-FFF2-40B4-BE49-F238E27FC236}">
                  <a16:creationId xmlns:a16="http://schemas.microsoft.com/office/drawing/2014/main" id="{E6C3EFC7-DBFB-4C76-A32A-7BCB73A4AFF5}"/>
                </a:ext>
              </a:extLst>
            </p:cNvPr>
            <p:cNvCxnSpPr/>
            <p:nvPr/>
          </p:nvCxnSpPr>
          <p:spPr bwMode="auto">
            <a:xfrm>
              <a:off x="2651" y="368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" name="Line 227">
              <a:extLst>
                <a:ext uri="{FF2B5EF4-FFF2-40B4-BE49-F238E27FC236}">
                  <a16:creationId xmlns:a16="http://schemas.microsoft.com/office/drawing/2014/main" id="{44BCB4BB-485C-430E-B538-FE524EC7A005}"/>
                </a:ext>
              </a:extLst>
            </p:cNvPr>
            <p:cNvCxnSpPr/>
            <p:nvPr/>
          </p:nvCxnSpPr>
          <p:spPr bwMode="auto">
            <a:xfrm>
              <a:off x="2651" y="440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46" name="Line 208">
            <a:extLst>
              <a:ext uri="{FF2B5EF4-FFF2-40B4-BE49-F238E27FC236}">
                <a16:creationId xmlns:a16="http://schemas.microsoft.com/office/drawing/2014/main" id="{CE70F574-60E4-4A46-85BC-F88BE041F926}"/>
              </a:ext>
            </a:extLst>
          </p:cNvPr>
          <p:cNvCxnSpPr/>
          <p:nvPr/>
        </p:nvCxnSpPr>
        <p:spPr bwMode="auto">
          <a:xfrm rot="10800000">
            <a:off x="4748861" y="1933746"/>
            <a:ext cx="878" cy="25382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Line 209">
            <a:extLst>
              <a:ext uri="{FF2B5EF4-FFF2-40B4-BE49-F238E27FC236}">
                <a16:creationId xmlns:a16="http://schemas.microsoft.com/office/drawing/2014/main" id="{A14D2C51-231F-45ED-887C-5CA1A685A7E1}"/>
              </a:ext>
            </a:extLst>
          </p:cNvPr>
          <p:cNvCxnSpPr/>
          <p:nvPr/>
        </p:nvCxnSpPr>
        <p:spPr bwMode="auto">
          <a:xfrm rot="10800000">
            <a:off x="4433686" y="4257667"/>
            <a:ext cx="632105" cy="9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" name="Text Box 211">
            <a:extLst>
              <a:ext uri="{FF2B5EF4-FFF2-40B4-BE49-F238E27FC236}">
                <a16:creationId xmlns:a16="http://schemas.microsoft.com/office/drawing/2014/main" id="{2CDFFA8C-1DA9-4FCE-B18B-95312D5D3AC4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117634" y="1552067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9" name="Text Box 212">
            <a:extLst>
              <a:ext uri="{FF2B5EF4-FFF2-40B4-BE49-F238E27FC236}">
                <a16:creationId xmlns:a16="http://schemas.microsoft.com/office/drawing/2014/main" id="{32E870A8-5A95-4C99-842D-F5A53AEC6674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995557" y="4099208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fr-FR" sz="1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0" name="Text Box 213">
            <a:extLst>
              <a:ext uri="{FF2B5EF4-FFF2-40B4-BE49-F238E27FC236}">
                <a16:creationId xmlns:a16="http://schemas.microsoft.com/office/drawing/2014/main" id="{A4F84284-A4C4-4249-B791-52161EEE1604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977475" y="4128047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</a:t>
            </a:r>
            <a:r>
              <a:rPr lang="fr-FR" sz="12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2+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" name="Text Box 216">
            <a:extLst>
              <a:ext uri="{FF2B5EF4-FFF2-40B4-BE49-F238E27FC236}">
                <a16:creationId xmlns:a16="http://schemas.microsoft.com/office/drawing/2014/main" id="{EA418F35-130B-4BE7-978A-2950AA5688A8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251455" y="4228338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7,8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2" name="Text Box 218">
            <a:extLst>
              <a:ext uri="{FF2B5EF4-FFF2-40B4-BE49-F238E27FC236}">
                <a16:creationId xmlns:a16="http://schemas.microsoft.com/office/drawing/2014/main" id="{81A6D976-6918-49C8-A3D1-54A1C52319A3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193708" y="1933745"/>
            <a:ext cx="81466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Accepteurs de ligands Y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3" name="Line 219">
            <a:extLst>
              <a:ext uri="{FF2B5EF4-FFF2-40B4-BE49-F238E27FC236}">
                <a16:creationId xmlns:a16="http://schemas.microsoft.com/office/drawing/2014/main" id="{030A8FE5-73BB-4F5C-8669-BB91A6B78CEE}"/>
              </a:ext>
            </a:extLst>
          </p:cNvPr>
          <p:cNvCxnSpPr/>
          <p:nvPr/>
        </p:nvCxnSpPr>
        <p:spPr bwMode="auto">
          <a:xfrm rot="10800000">
            <a:off x="3642678" y="1764529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4" name="Text Box 220">
            <a:extLst>
              <a:ext uri="{FF2B5EF4-FFF2-40B4-BE49-F238E27FC236}">
                <a16:creationId xmlns:a16="http://schemas.microsoft.com/office/drawing/2014/main" id="{0E3D26BF-67B6-4776-8B4D-35AE54F1C27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5381844" y="1933746"/>
            <a:ext cx="94815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Donneurs de ligands 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5" name="Line 221">
            <a:extLst>
              <a:ext uri="{FF2B5EF4-FFF2-40B4-BE49-F238E27FC236}">
                <a16:creationId xmlns:a16="http://schemas.microsoft.com/office/drawing/2014/main" id="{A901C644-BBB3-47C7-B4C1-BDA50B86C0D5}"/>
              </a:ext>
            </a:extLst>
          </p:cNvPr>
          <p:cNvCxnSpPr/>
          <p:nvPr/>
        </p:nvCxnSpPr>
        <p:spPr bwMode="auto">
          <a:xfrm rot="10800000" flipV="1">
            <a:off x="5855044" y="1764529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" name="Freeform 222">
            <a:extLst>
              <a:ext uri="{FF2B5EF4-FFF2-40B4-BE49-F238E27FC236}">
                <a16:creationId xmlns:a16="http://schemas.microsoft.com/office/drawing/2014/main" id="{DB8F03BF-28BE-49F9-8DCE-B69E195F1FFF}"/>
              </a:ext>
            </a:extLst>
          </p:cNvPr>
          <p:cNvSpPr>
            <a:spLocks/>
          </p:cNvSpPr>
          <p:nvPr/>
        </p:nvSpPr>
        <p:spPr bwMode="auto">
          <a:xfrm rot="10800000" flipH="1" flipV="1">
            <a:off x="4433686" y="3624981"/>
            <a:ext cx="587331" cy="677810"/>
          </a:xfrm>
          <a:custGeom>
            <a:avLst/>
            <a:gdLst>
              <a:gd name="T0" fmla="*/ 44 w 669"/>
              <a:gd name="T1" fmla="*/ 79 h 721"/>
              <a:gd name="T2" fmla="*/ 544 w 669"/>
              <a:gd name="T3" fmla="*/ 519 h 721"/>
              <a:gd name="T4" fmla="*/ 318 w 669"/>
              <a:gd name="T5" fmla="*/ 719 h 721"/>
              <a:gd name="T6" fmla="*/ 58 w 669"/>
              <a:gd name="T7" fmla="*/ 509 h 721"/>
              <a:gd name="T8" fmla="*/ 669 w 669"/>
              <a:gd name="T9" fmla="*/ 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9" h="721">
                <a:moveTo>
                  <a:pt x="44" y="79"/>
                </a:moveTo>
                <a:cubicBezTo>
                  <a:pt x="129" y="152"/>
                  <a:pt x="498" y="412"/>
                  <a:pt x="544" y="519"/>
                </a:cubicBezTo>
                <a:cubicBezTo>
                  <a:pt x="590" y="626"/>
                  <a:pt x="399" y="721"/>
                  <a:pt x="318" y="719"/>
                </a:cubicBezTo>
                <a:cubicBezTo>
                  <a:pt x="237" y="717"/>
                  <a:pt x="0" y="629"/>
                  <a:pt x="58" y="509"/>
                </a:cubicBezTo>
                <a:cubicBezTo>
                  <a:pt x="116" y="389"/>
                  <a:pt x="542" y="106"/>
                  <a:pt x="669" y="0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1400" dirty="0">
              <a:solidFill>
                <a:srgbClr val="FF0000"/>
              </a:solidFill>
            </a:endParaRPr>
          </a:p>
        </p:txBody>
      </p:sp>
      <p:grpSp>
        <p:nvGrpSpPr>
          <p:cNvPr id="57" name="Group 256">
            <a:extLst>
              <a:ext uri="{FF2B5EF4-FFF2-40B4-BE49-F238E27FC236}">
                <a16:creationId xmlns:a16="http://schemas.microsoft.com/office/drawing/2014/main" id="{A4FD6F34-C734-49B0-AEE8-1512DED0F89B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3955215" y="2700867"/>
            <a:ext cx="1681226" cy="1309555"/>
            <a:chOff x="2001" y="3276"/>
            <a:chExt cx="1915" cy="1393"/>
          </a:xfrm>
        </p:grpSpPr>
        <p:sp>
          <p:nvSpPr>
            <p:cNvPr id="61" name="Text Box 224">
              <a:extLst>
                <a:ext uri="{FF2B5EF4-FFF2-40B4-BE49-F238E27FC236}">
                  <a16:creationId xmlns:a16="http://schemas.microsoft.com/office/drawing/2014/main" id="{7AC190A7-E710-4480-A685-CF86FFB891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1" y="3276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FeY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2" name="Text Box 225">
              <a:extLst>
                <a:ext uri="{FF2B5EF4-FFF2-40B4-BE49-F238E27FC236}">
                  <a16:creationId xmlns:a16="http://schemas.microsoft.com/office/drawing/2014/main" id="{C296D37A-A636-45BF-887E-F3B205B418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3363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3" name="Text Box 226">
              <a:extLst>
                <a:ext uri="{FF2B5EF4-FFF2-40B4-BE49-F238E27FC236}">
                  <a16:creationId xmlns:a16="http://schemas.microsoft.com/office/drawing/2014/main" id="{2946CF45-A2F7-4889-918F-57CC9DDFFE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" y="3388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14,2</a:t>
              </a:r>
              <a:endParaRPr lang="fr-F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" name="Text Box 228">
              <a:extLst>
                <a:ext uri="{FF2B5EF4-FFF2-40B4-BE49-F238E27FC236}">
                  <a16:creationId xmlns:a16="http://schemas.microsoft.com/office/drawing/2014/main" id="{1369879A-49A6-4063-A000-2677C715C4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1" y="3996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ZnY</a:t>
              </a:r>
              <a:r>
                <a:rPr lang="fr-FR" sz="12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5" name="Text Box 229">
              <a:extLst>
                <a:ext uri="{FF2B5EF4-FFF2-40B4-BE49-F238E27FC236}">
                  <a16:creationId xmlns:a16="http://schemas.microsoft.com/office/drawing/2014/main" id="{B1C87071-A3D1-417E-8871-6BB09050DE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4083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6" name="Text Box 230">
              <a:extLst>
                <a:ext uri="{FF2B5EF4-FFF2-40B4-BE49-F238E27FC236}">
                  <a16:creationId xmlns:a16="http://schemas.microsoft.com/office/drawing/2014/main" id="{88600B5C-D9F4-4DE6-9684-86C3788A58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0" y="4077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16,3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0FA78B9D-CB6A-4C80-B051-AFD917EBF786}"/>
              </a:ext>
            </a:extLst>
          </p:cNvPr>
          <p:cNvCxnSpPr/>
          <p:nvPr/>
        </p:nvCxnSpPr>
        <p:spPr>
          <a:xfrm rot="10800000">
            <a:off x="5041909" y="4338783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FBB2A235-BCFD-4773-B69B-46545732D879}"/>
              </a:ext>
            </a:extLst>
          </p:cNvPr>
          <p:cNvCxnSpPr/>
          <p:nvPr/>
        </p:nvCxnSpPr>
        <p:spPr>
          <a:xfrm rot="10800000">
            <a:off x="3953716" y="3598348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9" name="Objet 68">
            <a:extLst>
              <a:ext uri="{FF2B5EF4-FFF2-40B4-BE49-F238E27FC236}">
                <a16:creationId xmlns:a16="http://schemas.microsoft.com/office/drawing/2014/main" id="{9D8EDC3F-2AEA-4F79-9EF7-ED779A0FB5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5947966"/>
              </p:ext>
            </p:extLst>
          </p:nvPr>
        </p:nvGraphicFramePr>
        <p:xfrm>
          <a:off x="9431509" y="1411787"/>
          <a:ext cx="2634886" cy="495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06" name="Equation" r:id="rId12" imgW="1422400" imgH="266700" progId="Equation.DSMT4">
                  <p:embed/>
                </p:oleObj>
              </mc:Choice>
              <mc:Fallback>
                <p:oleObj name="Equation" r:id="rId12" imgW="1422400" imgH="266700" progId="Equation.DSMT4">
                  <p:embed/>
                  <p:pic>
                    <p:nvPicPr>
                      <p:cNvPr id="26" name="Objet 25">
                        <a:extLst>
                          <a:ext uri="{FF2B5EF4-FFF2-40B4-BE49-F238E27FC236}">
                            <a16:creationId xmlns:a16="http://schemas.microsoft.com/office/drawing/2014/main" id="{872E27C1-B057-48C3-8F05-F744F6A6A7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1509" y="1411787"/>
                        <a:ext cx="2634886" cy="4957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t 69">
            <a:extLst>
              <a:ext uri="{FF2B5EF4-FFF2-40B4-BE49-F238E27FC236}">
                <a16:creationId xmlns:a16="http://schemas.microsoft.com/office/drawing/2014/main" id="{D5B97EA9-3CE9-48BB-89A4-260D7CDB4B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935911"/>
              </p:ext>
            </p:extLst>
          </p:nvPr>
        </p:nvGraphicFramePr>
        <p:xfrm>
          <a:off x="6461051" y="1377083"/>
          <a:ext cx="2576589" cy="4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07" name="Equation" r:id="rId14" imgW="1409088" imgH="266584" progId="Equation.DSMT4">
                  <p:embed/>
                </p:oleObj>
              </mc:Choice>
              <mc:Fallback>
                <p:oleObj name="Equation" r:id="rId14" imgW="1409088" imgH="266584" progId="Equation.DSMT4">
                  <p:embed/>
                  <p:pic>
                    <p:nvPicPr>
                      <p:cNvPr id="37" name="Objet 36">
                        <a:extLst>
                          <a:ext uri="{FF2B5EF4-FFF2-40B4-BE49-F238E27FC236}">
                            <a16:creationId xmlns:a16="http://schemas.microsoft.com/office/drawing/2014/main" id="{8F80EB94-67C3-423E-9129-6B9A80FD44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051" y="1377083"/>
                        <a:ext cx="2576589" cy="487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t 70">
            <a:extLst>
              <a:ext uri="{FF2B5EF4-FFF2-40B4-BE49-F238E27FC236}">
                <a16:creationId xmlns:a16="http://schemas.microsoft.com/office/drawing/2014/main" id="{CCBC77BD-B506-452E-81CF-B25C4C0CC9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8632733"/>
              </p:ext>
            </p:extLst>
          </p:nvPr>
        </p:nvGraphicFramePr>
        <p:xfrm>
          <a:off x="6461051" y="2836758"/>
          <a:ext cx="2634886" cy="495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08" name="Equation" r:id="rId16" imgW="1422360" imgH="266400" progId="Equation.DSMT4">
                  <p:embed/>
                </p:oleObj>
              </mc:Choice>
              <mc:Fallback>
                <p:oleObj name="Equation" r:id="rId16" imgW="1422360" imgH="266400" progId="Equation.DSMT4">
                  <p:embed/>
                  <p:pic>
                    <p:nvPicPr>
                      <p:cNvPr id="69" name="Objet 68">
                        <a:extLst>
                          <a:ext uri="{FF2B5EF4-FFF2-40B4-BE49-F238E27FC236}">
                            <a16:creationId xmlns:a16="http://schemas.microsoft.com/office/drawing/2014/main" id="{9D8EDC3F-2AEA-4F79-9EF7-ED779A0FB5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051" y="2836758"/>
                        <a:ext cx="2634886" cy="4957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t 71">
            <a:extLst>
              <a:ext uri="{FF2B5EF4-FFF2-40B4-BE49-F238E27FC236}">
                <a16:creationId xmlns:a16="http://schemas.microsoft.com/office/drawing/2014/main" id="{D664C461-8457-4AD2-9488-C77FD18AD4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045696"/>
              </p:ext>
            </p:extLst>
          </p:nvPr>
        </p:nvGraphicFramePr>
        <p:xfrm>
          <a:off x="6461050" y="3380108"/>
          <a:ext cx="2576589" cy="4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309" name="Equation" r:id="rId14" imgW="1409088" imgH="266584" progId="Equation.DSMT4">
                  <p:embed/>
                </p:oleObj>
              </mc:Choice>
              <mc:Fallback>
                <p:oleObj name="Equation" r:id="rId14" imgW="1409088" imgH="266584" progId="Equation.DSMT4">
                  <p:embed/>
                  <p:pic>
                    <p:nvPicPr>
                      <p:cNvPr id="70" name="Objet 69">
                        <a:extLst>
                          <a:ext uri="{FF2B5EF4-FFF2-40B4-BE49-F238E27FC236}">
                            <a16:creationId xmlns:a16="http://schemas.microsoft.com/office/drawing/2014/main" id="{D5B97EA9-3CE9-48BB-89A4-260D7CDB4B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050" y="3380108"/>
                        <a:ext cx="2576589" cy="487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0CB375B-59C6-426E-8BEA-38199F7E632A}"/>
              </a:ext>
            </a:extLst>
          </p:cNvPr>
          <p:cNvSpPr/>
          <p:nvPr/>
        </p:nvSpPr>
        <p:spPr>
          <a:xfrm>
            <a:off x="5919169" y="836152"/>
            <a:ext cx="42705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i="1" dirty="0">
                <a:highlight>
                  <a:srgbClr val="FFFF00"/>
                </a:highlight>
              </a:rPr>
              <a:t>Echelle des </a:t>
            </a:r>
            <a:r>
              <a:rPr lang="fr-FR" i="1" dirty="0" err="1">
                <a:highlight>
                  <a:srgbClr val="FFFF00"/>
                </a:highlight>
              </a:rPr>
              <a:t>pKd</a:t>
            </a:r>
            <a:r>
              <a:rPr lang="fr-FR" i="1" dirty="0">
                <a:highlight>
                  <a:srgbClr val="FFFF00"/>
                </a:highlight>
              </a:rPr>
              <a:t> et sens d’échange de ligand</a:t>
            </a:r>
          </a:p>
        </p:txBody>
      </p:sp>
    </p:spTree>
    <p:extLst>
      <p:ext uri="{BB962C8B-B14F-4D97-AF65-F5344CB8AC3E}">
        <p14:creationId xmlns:p14="http://schemas.microsoft.com/office/powerpoint/2010/main" val="84327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7" grpId="0" animBg="1"/>
      <p:bldP spid="2" grpId="0"/>
      <p:bldP spid="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t 12">
            <a:extLst>
              <a:ext uri="{FF2B5EF4-FFF2-40B4-BE49-F238E27FC236}">
                <a16:creationId xmlns:a16="http://schemas.microsoft.com/office/drawing/2014/main" id="{B8C17D0B-3A11-4536-9119-2D75FEF1F1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6038168"/>
              </p:ext>
            </p:extLst>
          </p:nvPr>
        </p:nvGraphicFramePr>
        <p:xfrm>
          <a:off x="0" y="4781621"/>
          <a:ext cx="11814293" cy="1498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70" name="Equation" r:id="rId4" imgW="4267080" imgH="545760" progId="Equation.DSMT4">
                  <p:embed/>
                </p:oleObj>
              </mc:Choice>
              <mc:Fallback>
                <p:oleObj name="Equation" r:id="rId4" imgW="4267080" imgH="545760" progId="Equation.DSMT4">
                  <p:embed/>
                  <p:pic>
                    <p:nvPicPr>
                      <p:cNvPr id="0" name="Object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781621"/>
                        <a:ext cx="11814293" cy="14987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3.	Ecrire les équations–bilans et déterminer les constantes d’équilibre des réactions de 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EFB740-E6DE-4CD2-ADCB-AE839F0F73FB}"/>
              </a:ext>
            </a:extLst>
          </p:cNvPr>
          <p:cNvSpPr/>
          <p:nvPr/>
        </p:nvSpPr>
        <p:spPr>
          <a:xfrm>
            <a:off x="284645" y="917822"/>
            <a:ext cx="54195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 </a:t>
            </a:r>
            <a:r>
              <a:rPr lang="fr-FR" b="1" i="1" dirty="0"/>
              <a:t>Fe</a:t>
            </a:r>
            <a:r>
              <a:rPr lang="fr-FR" b="1" i="1" baseline="30000" dirty="0"/>
              <a:t>2+</a:t>
            </a:r>
            <a:r>
              <a:rPr lang="fr-FR" b="1" i="1" dirty="0"/>
              <a:t> et [</a:t>
            </a:r>
            <a:r>
              <a:rPr lang="fr-FR" b="1" i="1" dirty="0" err="1"/>
              <a:t>BaY</a:t>
            </a:r>
            <a:r>
              <a:rPr lang="fr-FR" b="1" i="1" dirty="0"/>
              <a:t>]</a:t>
            </a:r>
            <a:r>
              <a:rPr lang="fr-FR" b="1" i="1" baseline="30000" dirty="0"/>
              <a:t>2–</a:t>
            </a:r>
            <a:r>
              <a:rPr lang="fr-FR" b="1" i="1" dirty="0"/>
              <a:t> ; </a:t>
            </a:r>
            <a:r>
              <a:rPr lang="fr-FR" b="1" i="1" dirty="0">
                <a:highlight>
                  <a:srgbClr val="FFFF00"/>
                </a:highlight>
              </a:rPr>
              <a:t>b) [</a:t>
            </a:r>
            <a:r>
              <a:rPr lang="fr-FR" b="1" i="1" dirty="0" err="1">
                <a:highlight>
                  <a:srgbClr val="FFFF00"/>
                </a:highlight>
              </a:rPr>
              <a:t>ZnY</a:t>
            </a:r>
            <a:r>
              <a:rPr lang="fr-FR" b="1" i="1" dirty="0">
                <a:highlight>
                  <a:srgbClr val="FFFF00"/>
                </a:highlight>
              </a:rPr>
              <a:t>]</a:t>
            </a:r>
            <a:r>
              <a:rPr lang="fr-FR" b="1" i="1" baseline="30000" dirty="0">
                <a:highlight>
                  <a:srgbClr val="FFFF00"/>
                </a:highlight>
              </a:rPr>
              <a:t>2–</a:t>
            </a:r>
            <a:r>
              <a:rPr lang="fr-FR" b="1" i="1" dirty="0">
                <a:highlight>
                  <a:srgbClr val="FFFF00"/>
                </a:highlight>
              </a:rPr>
              <a:t> et Ba</a:t>
            </a:r>
            <a:r>
              <a:rPr lang="fr-FR" b="1" i="1" baseline="30000" dirty="0">
                <a:highlight>
                  <a:srgbClr val="FFFF00"/>
                </a:highlight>
              </a:rPr>
              <a:t>2+</a:t>
            </a:r>
            <a:r>
              <a:rPr lang="fr-FR" b="1" i="1" dirty="0"/>
              <a:t> ; c) [</a:t>
            </a:r>
            <a:r>
              <a:rPr lang="fr-FR" b="1" i="1" dirty="0" err="1"/>
              <a:t>ZnY</a:t>
            </a:r>
            <a:r>
              <a:rPr lang="fr-FR" b="1" i="1" dirty="0"/>
              <a:t>]</a:t>
            </a:r>
            <a:r>
              <a:rPr lang="fr-FR" b="1" i="1" baseline="30000" dirty="0"/>
              <a:t>2–</a:t>
            </a:r>
            <a:r>
              <a:rPr lang="fr-FR" b="1" i="1" dirty="0"/>
              <a:t> et Fe</a:t>
            </a:r>
            <a:r>
              <a:rPr lang="fr-FR" b="1" i="1" baseline="30000" dirty="0"/>
              <a:t>2+</a:t>
            </a:r>
            <a:r>
              <a:rPr lang="fr-FR" b="1" i="1" dirty="0"/>
              <a:t>.</a:t>
            </a:r>
            <a:endParaRPr lang="fr-FR" dirty="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BF435C3D-3B18-452E-BDFC-74DE80FF35EA}"/>
              </a:ext>
            </a:extLst>
          </p:cNvPr>
          <p:cNvSpPr/>
          <p:nvPr/>
        </p:nvSpPr>
        <p:spPr>
          <a:xfrm>
            <a:off x="38836" y="1586907"/>
            <a:ext cx="3185917" cy="3058323"/>
          </a:xfrm>
          <a:prstGeom prst="rect">
            <a:avLst/>
          </a:prstGeom>
          <a:noFill/>
          <a:ln w="9525" cap="flat" cmpd="sng" algn="ctr">
            <a:solidFill>
              <a:srgbClr val="333333"/>
            </a:solidFill>
            <a:prstDash val="solid"/>
            <a:miter lim="800000"/>
            <a:headEnd type="none" w="med" len="med"/>
            <a:tailEnd type="none" w="med" len="med"/>
          </a:ln>
        </p:spPr>
      </p:sp>
      <p:grpSp>
        <p:nvGrpSpPr>
          <p:cNvPr id="86" name="Group 258">
            <a:extLst>
              <a:ext uri="{FF2B5EF4-FFF2-40B4-BE49-F238E27FC236}">
                <a16:creationId xmlns:a16="http://schemas.microsoft.com/office/drawing/2014/main" id="{6FAFC329-2A52-453F-8DFD-1D06848C82AE}"/>
              </a:ext>
            </a:extLst>
          </p:cNvPr>
          <p:cNvGrpSpPr>
            <a:grpSpLocks/>
          </p:cNvGrpSpPr>
          <p:nvPr/>
        </p:nvGrpSpPr>
        <p:grpSpPr bwMode="auto">
          <a:xfrm>
            <a:off x="1303047" y="2485742"/>
            <a:ext cx="606842" cy="636195"/>
            <a:chOff x="2651" y="3686"/>
            <a:chExt cx="720" cy="721"/>
          </a:xfrm>
        </p:grpSpPr>
        <p:cxnSp>
          <p:nvCxnSpPr>
            <p:cNvPr id="108" name="Line 223">
              <a:extLst>
                <a:ext uri="{FF2B5EF4-FFF2-40B4-BE49-F238E27FC236}">
                  <a16:creationId xmlns:a16="http://schemas.microsoft.com/office/drawing/2014/main" id="{10EDAA10-41DB-4C9C-8921-4838EC72B4DB}"/>
                </a:ext>
              </a:extLst>
            </p:cNvPr>
            <p:cNvCxnSpPr/>
            <p:nvPr/>
          </p:nvCxnSpPr>
          <p:spPr bwMode="auto">
            <a:xfrm>
              <a:off x="2651" y="368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" name="Line 227">
              <a:extLst>
                <a:ext uri="{FF2B5EF4-FFF2-40B4-BE49-F238E27FC236}">
                  <a16:creationId xmlns:a16="http://schemas.microsoft.com/office/drawing/2014/main" id="{F577F273-C0E6-4DBC-B097-DAC5DFB3C747}"/>
                </a:ext>
              </a:extLst>
            </p:cNvPr>
            <p:cNvCxnSpPr/>
            <p:nvPr/>
          </p:nvCxnSpPr>
          <p:spPr bwMode="auto">
            <a:xfrm>
              <a:off x="2651" y="440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97" name="Line 208">
            <a:extLst>
              <a:ext uri="{FF2B5EF4-FFF2-40B4-BE49-F238E27FC236}">
                <a16:creationId xmlns:a16="http://schemas.microsoft.com/office/drawing/2014/main" id="{B4F61DF5-5A2D-449C-9F83-18A42126F022}"/>
              </a:ext>
            </a:extLst>
          </p:cNvPr>
          <p:cNvCxnSpPr>
            <a:cxnSpLocks/>
          </p:cNvCxnSpPr>
          <p:nvPr/>
        </p:nvCxnSpPr>
        <p:spPr bwMode="auto">
          <a:xfrm>
            <a:off x="1619941" y="1752941"/>
            <a:ext cx="35" cy="238242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" name="Line 209">
            <a:extLst>
              <a:ext uri="{FF2B5EF4-FFF2-40B4-BE49-F238E27FC236}">
                <a16:creationId xmlns:a16="http://schemas.microsoft.com/office/drawing/2014/main" id="{B3B7287D-F2FC-4322-9C08-253E89573D78}"/>
              </a:ext>
            </a:extLst>
          </p:cNvPr>
          <p:cNvCxnSpPr>
            <a:cxnSpLocks/>
          </p:cNvCxnSpPr>
          <p:nvPr/>
        </p:nvCxnSpPr>
        <p:spPr bwMode="auto">
          <a:xfrm>
            <a:off x="1303046" y="1810502"/>
            <a:ext cx="606842" cy="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9" name="Text Box 211">
            <a:extLst>
              <a:ext uri="{FF2B5EF4-FFF2-40B4-BE49-F238E27FC236}">
                <a16:creationId xmlns:a16="http://schemas.microsoft.com/office/drawing/2014/main" id="{09940510-7CFB-4438-8DF2-E96F8C5F4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099" y="3999968"/>
            <a:ext cx="606842" cy="517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pY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0" name="Text Box 212">
            <a:extLst>
              <a:ext uri="{FF2B5EF4-FFF2-40B4-BE49-F238E27FC236}">
                <a16:creationId xmlns:a16="http://schemas.microsoft.com/office/drawing/2014/main" id="{D6522A7D-5386-4F5E-9F24-7C25BBB16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968" y="1630923"/>
            <a:ext cx="606842" cy="517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fr-FR" sz="14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1" name="Text Box 213">
            <a:extLst>
              <a:ext uri="{FF2B5EF4-FFF2-40B4-BE49-F238E27FC236}">
                <a16:creationId xmlns:a16="http://schemas.microsoft.com/office/drawing/2014/main" id="{DAB40E0B-BB00-4B42-A421-C89F917A9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5151" y="1630923"/>
            <a:ext cx="606842" cy="517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</a:t>
            </a:r>
            <a:r>
              <a:rPr lang="fr-FR" sz="1400" i="1" baseline="30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2+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" name="Text Box 216">
            <a:extLst>
              <a:ext uri="{FF2B5EF4-FFF2-40B4-BE49-F238E27FC236}">
                <a16:creationId xmlns:a16="http://schemas.microsoft.com/office/drawing/2014/main" id="{D9E4AC7F-AED4-4F9C-B428-35EF101DD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6712" y="3173913"/>
            <a:ext cx="606842" cy="517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16,3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3" name="Text Box 218">
            <a:extLst>
              <a:ext uri="{FF2B5EF4-FFF2-40B4-BE49-F238E27FC236}">
                <a16:creationId xmlns:a16="http://schemas.microsoft.com/office/drawing/2014/main" id="{42EC4C33-53D6-4386-88BA-1B62A7306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1204" y="1911770"/>
            <a:ext cx="910262" cy="2223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Accepteurs de ligands Y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04" name="Line 219">
            <a:extLst>
              <a:ext uri="{FF2B5EF4-FFF2-40B4-BE49-F238E27FC236}">
                <a16:creationId xmlns:a16="http://schemas.microsoft.com/office/drawing/2014/main" id="{7452E66D-7879-4C77-B933-E93DCB756EAC}"/>
              </a:ext>
            </a:extLst>
          </p:cNvPr>
          <p:cNvCxnSpPr>
            <a:cxnSpLocks/>
          </p:cNvCxnSpPr>
          <p:nvPr/>
        </p:nvCxnSpPr>
        <p:spPr bwMode="auto">
          <a:xfrm>
            <a:off x="2726124" y="1763331"/>
            <a:ext cx="35" cy="254124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5" name="Text Box 220">
            <a:extLst>
              <a:ext uri="{FF2B5EF4-FFF2-40B4-BE49-F238E27FC236}">
                <a16:creationId xmlns:a16="http://schemas.microsoft.com/office/drawing/2014/main" id="{CD2203E4-C3FA-47A6-8793-92D257FFE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37" y="1911770"/>
            <a:ext cx="910262" cy="2223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Donneurs de ligands 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06" name="Line 221">
            <a:extLst>
              <a:ext uri="{FF2B5EF4-FFF2-40B4-BE49-F238E27FC236}">
                <a16:creationId xmlns:a16="http://schemas.microsoft.com/office/drawing/2014/main" id="{D8E07161-656B-407C-8C1A-10FCD8F10377}"/>
              </a:ext>
            </a:extLst>
          </p:cNvPr>
          <p:cNvCxnSpPr>
            <a:cxnSpLocks/>
          </p:cNvCxnSpPr>
          <p:nvPr/>
        </p:nvCxnSpPr>
        <p:spPr bwMode="auto">
          <a:xfrm flipV="1">
            <a:off x="513758" y="1597100"/>
            <a:ext cx="35" cy="16623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88" name="Group 256">
            <a:extLst>
              <a:ext uri="{FF2B5EF4-FFF2-40B4-BE49-F238E27FC236}">
                <a16:creationId xmlns:a16="http://schemas.microsoft.com/office/drawing/2014/main" id="{C99A4111-3B78-4170-970B-DFBC76FE092A}"/>
              </a:ext>
            </a:extLst>
          </p:cNvPr>
          <p:cNvGrpSpPr>
            <a:grpSpLocks/>
          </p:cNvGrpSpPr>
          <p:nvPr/>
        </p:nvGrpSpPr>
        <p:grpSpPr bwMode="auto">
          <a:xfrm>
            <a:off x="828967" y="1891397"/>
            <a:ext cx="1668814" cy="1610340"/>
            <a:chOff x="2111" y="2986"/>
            <a:chExt cx="1980" cy="1825"/>
          </a:xfrm>
        </p:grpSpPr>
        <p:sp>
          <p:nvSpPr>
            <p:cNvPr id="91" name="Text Box 224">
              <a:extLst>
                <a:ext uri="{FF2B5EF4-FFF2-40B4-BE49-F238E27FC236}">
                  <a16:creationId xmlns:a16="http://schemas.microsoft.com/office/drawing/2014/main" id="{CDA9CAA0-0312-43E2-A3AC-53CE543373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" y="350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FeY</a:t>
              </a:r>
              <a:r>
                <a:rPr lang="fr-FR" sz="14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4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2" name="Text Box 225">
              <a:extLst>
                <a:ext uri="{FF2B5EF4-FFF2-40B4-BE49-F238E27FC236}">
                  <a16:creationId xmlns:a16="http://schemas.microsoft.com/office/drawing/2014/main" id="{60EDC91E-02DB-4CDD-B3A8-02DD90226F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1" y="350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1400" i="1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3" name="Text Box 226">
              <a:extLst>
                <a:ext uri="{FF2B5EF4-FFF2-40B4-BE49-F238E27FC236}">
                  <a16:creationId xmlns:a16="http://schemas.microsoft.com/office/drawing/2014/main" id="{BF7EEE36-6CA3-44AC-BB19-E7A19C0186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1" y="3639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14,2</a:t>
              </a:r>
              <a:endParaRPr lang="fr-FR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4" name="Text Box 228">
              <a:extLst>
                <a:ext uri="{FF2B5EF4-FFF2-40B4-BE49-F238E27FC236}">
                  <a16:creationId xmlns:a16="http://schemas.microsoft.com/office/drawing/2014/main" id="{B2A9E8AC-F64F-49F2-A8A4-1068C11C7C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" y="422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ZnY</a:t>
              </a:r>
              <a:r>
                <a:rPr lang="fr-FR" sz="14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5" name="Text Box 229">
              <a:extLst>
                <a:ext uri="{FF2B5EF4-FFF2-40B4-BE49-F238E27FC236}">
                  <a16:creationId xmlns:a16="http://schemas.microsoft.com/office/drawing/2014/main" id="{2B1A86F4-239C-4624-9235-F0EAE338D3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1" y="422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</a:t>
              </a:r>
              <a:r>
                <a:rPr lang="fr-FR" sz="14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6" name="Text Box 230">
              <a:extLst>
                <a:ext uri="{FF2B5EF4-FFF2-40B4-BE49-F238E27FC236}">
                  <a16:creationId xmlns:a16="http://schemas.microsoft.com/office/drawing/2014/main" id="{553C4961-E3DE-4C03-B892-C427CB1F6C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3" y="2986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7,8</a:t>
              </a:r>
              <a:endParaRPr lang="fr-F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89" name="Freeform 254">
            <a:extLst>
              <a:ext uri="{FF2B5EF4-FFF2-40B4-BE49-F238E27FC236}">
                <a16:creationId xmlns:a16="http://schemas.microsoft.com/office/drawing/2014/main" id="{16BFC45B-DFC6-4D14-8138-9FFD66692B5C}"/>
              </a:ext>
            </a:extLst>
          </p:cNvPr>
          <p:cNvSpPr>
            <a:spLocks/>
          </p:cNvSpPr>
          <p:nvPr/>
        </p:nvSpPr>
        <p:spPr bwMode="auto">
          <a:xfrm flipV="1">
            <a:off x="1303046" y="1849432"/>
            <a:ext cx="563857" cy="1270625"/>
          </a:xfrm>
          <a:custGeom>
            <a:avLst/>
            <a:gdLst>
              <a:gd name="T0" fmla="*/ 44 w 669"/>
              <a:gd name="T1" fmla="*/ 79 h 721"/>
              <a:gd name="T2" fmla="*/ 544 w 669"/>
              <a:gd name="T3" fmla="*/ 519 h 721"/>
              <a:gd name="T4" fmla="*/ 318 w 669"/>
              <a:gd name="T5" fmla="*/ 719 h 721"/>
              <a:gd name="T6" fmla="*/ 58 w 669"/>
              <a:gd name="T7" fmla="*/ 509 h 721"/>
              <a:gd name="T8" fmla="*/ 669 w 669"/>
              <a:gd name="T9" fmla="*/ 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9" h="721">
                <a:moveTo>
                  <a:pt x="44" y="79"/>
                </a:moveTo>
                <a:cubicBezTo>
                  <a:pt x="129" y="152"/>
                  <a:pt x="498" y="412"/>
                  <a:pt x="544" y="519"/>
                </a:cubicBezTo>
                <a:cubicBezTo>
                  <a:pt x="590" y="626"/>
                  <a:pt x="399" y="721"/>
                  <a:pt x="318" y="719"/>
                </a:cubicBezTo>
                <a:cubicBezTo>
                  <a:pt x="237" y="717"/>
                  <a:pt x="0" y="629"/>
                  <a:pt x="58" y="509"/>
                </a:cubicBezTo>
                <a:cubicBezTo>
                  <a:pt x="116" y="389"/>
                  <a:pt x="542" y="106"/>
                  <a:pt x="669" y="0"/>
                </a:cubicBezTo>
              </a:path>
            </a:pathLst>
          </a:custGeom>
          <a:noFill/>
          <a:ln w="28575" cap="flat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1400"/>
          </a:p>
        </p:txBody>
      </p:sp>
      <p:graphicFrame>
        <p:nvGraphicFramePr>
          <p:cNvPr id="7" name="Objet 6">
            <a:extLst>
              <a:ext uri="{FF2B5EF4-FFF2-40B4-BE49-F238E27FC236}">
                <a16:creationId xmlns:a16="http://schemas.microsoft.com/office/drawing/2014/main" id="{53A39795-2E27-46E7-A195-BFB0E6B72F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584043"/>
              </p:ext>
            </p:extLst>
          </p:nvPr>
        </p:nvGraphicFramePr>
        <p:xfrm>
          <a:off x="7060102" y="4057334"/>
          <a:ext cx="5050495" cy="6144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71" name="Equation" r:id="rId6" imgW="2184120" imgH="266400" progId="Equation.DSMT4">
                  <p:embed/>
                </p:oleObj>
              </mc:Choice>
              <mc:Fallback>
                <p:oleObj name="Equation" r:id="rId6" imgW="2184120" imgH="266400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0102" y="4057334"/>
                        <a:ext cx="5050495" cy="6144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71">
            <a:extLst>
              <a:ext uri="{FF2B5EF4-FFF2-40B4-BE49-F238E27FC236}">
                <a16:creationId xmlns:a16="http://schemas.microsoft.com/office/drawing/2014/main" id="{E87C2D12-855D-44F5-A604-E454AEF24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8213" y="5907950"/>
            <a:ext cx="23764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l"/>
              </a:tabLst>
            </a:pP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 = </a:t>
            </a:r>
            <a:r>
              <a:rPr kumimoji="0" lang="fr-FR" altLang="fr-FR" sz="2400" b="0" i="1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b</a:t>
            </a: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ea typeface="Times New Roman" panose="02020603050405020304" pitchFamily="18" charset="0"/>
              </a:rPr>
              <a:t>/</a:t>
            </a:r>
            <a:r>
              <a:rPr kumimoji="0" lang="fr-FR" altLang="fr-FR" sz="2400" b="0" i="1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b</a:t>
            </a: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ea typeface="Times New Roman" panose="02020603050405020304" pitchFamily="18" charset="0"/>
              </a:rPr>
              <a:t>' = 10</a:t>
            </a:r>
            <a:r>
              <a:rPr kumimoji="0" lang="en-GB" altLang="fr-FR" sz="2400" b="0" i="1" u="none" strike="noStrike" cap="none" normalizeH="0" baseline="30000" dirty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–8,5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175AB563-6D57-45C9-8443-4C0A0671F02B}"/>
              </a:ext>
            </a:extLst>
          </p:cNvPr>
          <p:cNvCxnSpPr>
            <a:cxnSpLocks/>
          </p:cNvCxnSpPr>
          <p:nvPr/>
        </p:nvCxnSpPr>
        <p:spPr>
          <a:xfrm>
            <a:off x="859094" y="3213026"/>
            <a:ext cx="346406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>
            <a:extLst>
              <a:ext uri="{FF2B5EF4-FFF2-40B4-BE49-F238E27FC236}">
                <a16:creationId xmlns:a16="http://schemas.microsoft.com/office/drawing/2014/main" id="{03EDF681-894A-4165-8321-F2910B287975}"/>
              </a:ext>
            </a:extLst>
          </p:cNvPr>
          <p:cNvCxnSpPr>
            <a:cxnSpLocks/>
          </p:cNvCxnSpPr>
          <p:nvPr/>
        </p:nvCxnSpPr>
        <p:spPr>
          <a:xfrm>
            <a:off x="2041664" y="1889183"/>
            <a:ext cx="346406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87B9D9F2-94E2-4913-83D8-E2F297897E94}"/>
              </a:ext>
            </a:extLst>
          </p:cNvPr>
          <p:cNvSpPr/>
          <p:nvPr/>
        </p:nvSpPr>
        <p:spPr>
          <a:xfrm>
            <a:off x="9108213" y="6369615"/>
            <a:ext cx="2958182" cy="400110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r>
              <a:rPr lang="fr-FR" sz="20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ookAntiqua"/>
              </a:rPr>
              <a:t>Réaction très  peu avancée</a:t>
            </a:r>
            <a:endParaRPr lang="fr-FR" sz="2000" dirty="0"/>
          </a:p>
        </p:txBody>
      </p:sp>
      <p:graphicFrame>
        <p:nvGraphicFramePr>
          <p:cNvPr id="37" name="Objet 36">
            <a:extLst>
              <a:ext uri="{FF2B5EF4-FFF2-40B4-BE49-F238E27FC236}">
                <a16:creationId xmlns:a16="http://schemas.microsoft.com/office/drawing/2014/main" id="{D6BBBBDC-A530-4992-AC21-A9D95F927C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3141327"/>
              </p:ext>
            </p:extLst>
          </p:nvPr>
        </p:nvGraphicFramePr>
        <p:xfrm>
          <a:off x="9726268" y="1911139"/>
          <a:ext cx="2250389" cy="862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72" name="Equation" r:id="rId8" imgW="1536033" imgH="583947" progId="Equation.DSMT4">
                  <p:embed/>
                </p:oleObj>
              </mc:Choice>
              <mc:Fallback>
                <p:oleObj name="Equation" r:id="rId8" imgW="1536033" imgH="583947" progId="Equation.DSMT4">
                  <p:embed/>
                  <p:pic>
                    <p:nvPicPr>
                      <p:cNvPr id="39" name="Objet 38">
                        <a:extLst>
                          <a:ext uri="{FF2B5EF4-FFF2-40B4-BE49-F238E27FC236}">
                            <a16:creationId xmlns:a16="http://schemas.microsoft.com/office/drawing/2014/main" id="{78510448-1C21-4A60-ACF2-3C2B4318B3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6268" y="1911139"/>
                        <a:ext cx="2250389" cy="8628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t 37">
            <a:extLst>
              <a:ext uri="{FF2B5EF4-FFF2-40B4-BE49-F238E27FC236}">
                <a16:creationId xmlns:a16="http://schemas.microsoft.com/office/drawing/2014/main" id="{1D9B9D7B-4EA5-4238-B50D-91590F34E7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457931"/>
              </p:ext>
            </p:extLst>
          </p:nvPr>
        </p:nvGraphicFramePr>
        <p:xfrm>
          <a:off x="9431509" y="1411787"/>
          <a:ext cx="2634886" cy="495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73" name="Equation" r:id="rId10" imgW="1422400" imgH="266700" progId="Equation.DSMT4">
                  <p:embed/>
                </p:oleObj>
              </mc:Choice>
              <mc:Fallback>
                <p:oleObj name="Equation" r:id="rId10" imgW="1422400" imgH="266700" progId="Equation.DSMT4">
                  <p:embed/>
                  <p:pic>
                    <p:nvPicPr>
                      <p:cNvPr id="69" name="Objet 68">
                        <a:extLst>
                          <a:ext uri="{FF2B5EF4-FFF2-40B4-BE49-F238E27FC236}">
                            <a16:creationId xmlns:a16="http://schemas.microsoft.com/office/drawing/2014/main" id="{9D8EDC3F-2AEA-4F79-9EF7-ED779A0FB5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1509" y="1411787"/>
                        <a:ext cx="2634886" cy="4957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t 39">
            <a:extLst>
              <a:ext uri="{FF2B5EF4-FFF2-40B4-BE49-F238E27FC236}">
                <a16:creationId xmlns:a16="http://schemas.microsoft.com/office/drawing/2014/main" id="{0271CC33-121B-4ED6-B127-A2E0D22DD0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763529"/>
              </p:ext>
            </p:extLst>
          </p:nvPr>
        </p:nvGraphicFramePr>
        <p:xfrm>
          <a:off x="6838550" y="1442302"/>
          <a:ext cx="2620129" cy="4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74" name="Equation" r:id="rId12" imgW="1409088" imgH="266584" progId="Equation.DSMT4">
                  <p:embed/>
                </p:oleObj>
              </mc:Choice>
              <mc:Fallback>
                <p:oleObj name="Equation" r:id="rId12" imgW="1409088" imgH="266584" progId="Equation.DSMT4">
                  <p:embed/>
                  <p:pic>
                    <p:nvPicPr>
                      <p:cNvPr id="32" name="Objet 31">
                        <a:extLst>
                          <a:ext uri="{FF2B5EF4-FFF2-40B4-BE49-F238E27FC236}">
                            <a16:creationId xmlns:a16="http://schemas.microsoft.com/office/drawing/2014/main" id="{415ED3FB-1670-48F6-82E1-555BBC5FE4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8550" y="1442302"/>
                        <a:ext cx="2620129" cy="495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t 40">
            <a:extLst>
              <a:ext uri="{FF2B5EF4-FFF2-40B4-BE49-F238E27FC236}">
                <a16:creationId xmlns:a16="http://schemas.microsoft.com/office/drawing/2014/main" id="{B5B00965-DA20-40E6-A595-708C576E51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971037"/>
              </p:ext>
            </p:extLst>
          </p:nvPr>
        </p:nvGraphicFramePr>
        <p:xfrm>
          <a:off x="7093077" y="2014299"/>
          <a:ext cx="2516188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75" name="Equation" r:id="rId14" imgW="1600200" imgH="583920" progId="Equation.DSMT4">
                  <p:embed/>
                </p:oleObj>
              </mc:Choice>
              <mc:Fallback>
                <p:oleObj name="Equation" r:id="rId14" imgW="1600200" imgH="583920" progId="Equation.DSMT4">
                  <p:embed/>
                  <p:pic>
                    <p:nvPicPr>
                      <p:cNvPr id="33" name="Objet 32">
                        <a:extLst>
                          <a:ext uri="{FF2B5EF4-FFF2-40B4-BE49-F238E27FC236}">
                            <a16:creationId xmlns:a16="http://schemas.microsoft.com/office/drawing/2014/main" id="{A78EAC04-D3F6-46CF-AFCE-7E26F2C421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3077" y="2014299"/>
                        <a:ext cx="2516188" cy="917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t 41">
            <a:extLst>
              <a:ext uri="{FF2B5EF4-FFF2-40B4-BE49-F238E27FC236}">
                <a16:creationId xmlns:a16="http://schemas.microsoft.com/office/drawing/2014/main" id="{E295DF0F-5EDF-47DB-9713-330ACBA27F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181909"/>
              </p:ext>
            </p:extLst>
          </p:nvPr>
        </p:nvGraphicFramePr>
        <p:xfrm>
          <a:off x="7074859" y="2926768"/>
          <a:ext cx="2620129" cy="4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76" name="Equation" r:id="rId16" imgW="1409400" imgH="266400" progId="Equation.DSMT4">
                  <p:embed/>
                </p:oleObj>
              </mc:Choice>
              <mc:Fallback>
                <p:oleObj name="Equation" r:id="rId16" imgW="1409400" imgH="266400" progId="Equation.DSMT4">
                  <p:embed/>
                  <p:pic>
                    <p:nvPicPr>
                      <p:cNvPr id="40" name="Objet 39">
                        <a:extLst>
                          <a:ext uri="{FF2B5EF4-FFF2-40B4-BE49-F238E27FC236}">
                            <a16:creationId xmlns:a16="http://schemas.microsoft.com/office/drawing/2014/main" id="{0271CC33-121B-4ED6-B127-A2E0D22DD00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4859" y="2926768"/>
                        <a:ext cx="2620129" cy="495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t 42">
            <a:extLst>
              <a:ext uri="{FF2B5EF4-FFF2-40B4-BE49-F238E27FC236}">
                <a16:creationId xmlns:a16="http://schemas.microsoft.com/office/drawing/2014/main" id="{56E6842A-F55A-4C80-93A2-F9A8315774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747339"/>
              </p:ext>
            </p:extLst>
          </p:nvPr>
        </p:nvGraphicFramePr>
        <p:xfrm>
          <a:off x="7060102" y="3456756"/>
          <a:ext cx="2634886" cy="495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977" name="Equation" r:id="rId10" imgW="1422400" imgH="266700" progId="Equation.DSMT4">
                  <p:embed/>
                </p:oleObj>
              </mc:Choice>
              <mc:Fallback>
                <p:oleObj name="Equation" r:id="rId10" imgW="1422400" imgH="266700" progId="Equation.DSMT4">
                  <p:embed/>
                  <p:pic>
                    <p:nvPicPr>
                      <p:cNvPr id="38" name="Objet 37">
                        <a:extLst>
                          <a:ext uri="{FF2B5EF4-FFF2-40B4-BE49-F238E27FC236}">
                            <a16:creationId xmlns:a16="http://schemas.microsoft.com/office/drawing/2014/main" id="{1D9B9D7B-4EA5-4238-B50D-91590F34E7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0102" y="3456756"/>
                        <a:ext cx="2634886" cy="4957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43">
            <a:extLst>
              <a:ext uri="{FF2B5EF4-FFF2-40B4-BE49-F238E27FC236}">
                <a16:creationId xmlns:a16="http://schemas.microsoft.com/office/drawing/2014/main" id="{63E31E26-DFED-434A-9299-C97B1D1DB654}"/>
              </a:ext>
            </a:extLst>
          </p:cNvPr>
          <p:cNvSpPr/>
          <p:nvPr/>
        </p:nvSpPr>
        <p:spPr>
          <a:xfrm rot="10800000">
            <a:off x="3472438" y="1486704"/>
            <a:ext cx="3072971" cy="305832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333333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fr-FR" dirty="0"/>
          </a:p>
        </p:txBody>
      </p:sp>
      <p:grpSp>
        <p:nvGrpSpPr>
          <p:cNvPr id="45" name="Group 258">
            <a:extLst>
              <a:ext uri="{FF2B5EF4-FFF2-40B4-BE49-F238E27FC236}">
                <a16:creationId xmlns:a16="http://schemas.microsoft.com/office/drawing/2014/main" id="{997571A0-4088-4C13-8432-D3535BC5A4AD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4683334" y="2910146"/>
            <a:ext cx="632105" cy="677810"/>
            <a:chOff x="2651" y="3686"/>
            <a:chExt cx="720" cy="721"/>
          </a:xfrm>
        </p:grpSpPr>
        <p:cxnSp>
          <p:nvCxnSpPr>
            <p:cNvPr id="46" name="Line 223">
              <a:extLst>
                <a:ext uri="{FF2B5EF4-FFF2-40B4-BE49-F238E27FC236}">
                  <a16:creationId xmlns:a16="http://schemas.microsoft.com/office/drawing/2014/main" id="{43133040-E749-4E15-ABE9-D505B6F24D9E}"/>
                </a:ext>
              </a:extLst>
            </p:cNvPr>
            <p:cNvCxnSpPr/>
            <p:nvPr/>
          </p:nvCxnSpPr>
          <p:spPr bwMode="auto">
            <a:xfrm>
              <a:off x="2651" y="368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Line 227">
              <a:extLst>
                <a:ext uri="{FF2B5EF4-FFF2-40B4-BE49-F238E27FC236}">
                  <a16:creationId xmlns:a16="http://schemas.microsoft.com/office/drawing/2014/main" id="{C2D012E2-1173-4F7C-AACC-10783AB3B585}"/>
                </a:ext>
              </a:extLst>
            </p:cNvPr>
            <p:cNvCxnSpPr/>
            <p:nvPr/>
          </p:nvCxnSpPr>
          <p:spPr bwMode="auto">
            <a:xfrm>
              <a:off x="2651" y="440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48" name="Line 208">
            <a:extLst>
              <a:ext uri="{FF2B5EF4-FFF2-40B4-BE49-F238E27FC236}">
                <a16:creationId xmlns:a16="http://schemas.microsoft.com/office/drawing/2014/main" id="{FB9F5170-06B2-4D1A-B1D2-F4C0D25F2461}"/>
              </a:ext>
            </a:extLst>
          </p:cNvPr>
          <p:cNvCxnSpPr/>
          <p:nvPr/>
        </p:nvCxnSpPr>
        <p:spPr bwMode="auto">
          <a:xfrm rot="10800000">
            <a:off x="4998509" y="1896721"/>
            <a:ext cx="878" cy="25382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Line 209">
            <a:extLst>
              <a:ext uri="{FF2B5EF4-FFF2-40B4-BE49-F238E27FC236}">
                <a16:creationId xmlns:a16="http://schemas.microsoft.com/office/drawing/2014/main" id="{53288459-0247-4D38-85EA-11FBEC3D8AA5}"/>
              </a:ext>
            </a:extLst>
          </p:cNvPr>
          <p:cNvCxnSpPr/>
          <p:nvPr/>
        </p:nvCxnSpPr>
        <p:spPr bwMode="auto">
          <a:xfrm rot="10800000">
            <a:off x="4683334" y="4220642"/>
            <a:ext cx="632105" cy="9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" name="Text Box 211">
            <a:extLst>
              <a:ext uri="{FF2B5EF4-FFF2-40B4-BE49-F238E27FC236}">
                <a16:creationId xmlns:a16="http://schemas.microsoft.com/office/drawing/2014/main" id="{A229B0AC-ED05-4D02-9F87-7251600DF66F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367282" y="1515042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" name="Text Box 212">
            <a:extLst>
              <a:ext uri="{FF2B5EF4-FFF2-40B4-BE49-F238E27FC236}">
                <a16:creationId xmlns:a16="http://schemas.microsoft.com/office/drawing/2014/main" id="{3ADB3024-46FC-4267-A5F5-92381C3BBA45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5245205" y="4062183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fr-FR" sz="1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2" name="Text Box 213">
            <a:extLst>
              <a:ext uri="{FF2B5EF4-FFF2-40B4-BE49-F238E27FC236}">
                <a16:creationId xmlns:a16="http://schemas.microsoft.com/office/drawing/2014/main" id="{6FA2C2AC-FA96-4B85-8101-2B34D4F6A51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227123" y="4091022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</a:t>
            </a:r>
            <a:r>
              <a:rPr lang="fr-FR" sz="12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2+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" name="Text Box 216">
            <a:extLst>
              <a:ext uri="{FF2B5EF4-FFF2-40B4-BE49-F238E27FC236}">
                <a16:creationId xmlns:a16="http://schemas.microsoft.com/office/drawing/2014/main" id="{FA7E3A37-6846-41E7-B128-9B1615E3B02E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598503" y="2479570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16,3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4" name="Text Box 218">
            <a:extLst>
              <a:ext uri="{FF2B5EF4-FFF2-40B4-BE49-F238E27FC236}">
                <a16:creationId xmlns:a16="http://schemas.microsoft.com/office/drawing/2014/main" id="{DE08F84B-C930-48B8-987F-9CB70D978808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443356" y="1896720"/>
            <a:ext cx="81466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Accepteurs de ligands Y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5" name="Line 219">
            <a:extLst>
              <a:ext uri="{FF2B5EF4-FFF2-40B4-BE49-F238E27FC236}">
                <a16:creationId xmlns:a16="http://schemas.microsoft.com/office/drawing/2014/main" id="{D9C05569-1AC7-43C7-9CE3-7B5631F8616B}"/>
              </a:ext>
            </a:extLst>
          </p:cNvPr>
          <p:cNvCxnSpPr/>
          <p:nvPr/>
        </p:nvCxnSpPr>
        <p:spPr bwMode="auto">
          <a:xfrm rot="10800000">
            <a:off x="3892326" y="1727504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" name="Text Box 220">
            <a:extLst>
              <a:ext uri="{FF2B5EF4-FFF2-40B4-BE49-F238E27FC236}">
                <a16:creationId xmlns:a16="http://schemas.microsoft.com/office/drawing/2014/main" id="{738440EC-11A2-4955-A492-57AED77A81E4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5631492" y="1896721"/>
            <a:ext cx="94815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Donneurs de ligands 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7" name="Line 221">
            <a:extLst>
              <a:ext uri="{FF2B5EF4-FFF2-40B4-BE49-F238E27FC236}">
                <a16:creationId xmlns:a16="http://schemas.microsoft.com/office/drawing/2014/main" id="{D2A5AF0B-F7B4-4FDE-AEE1-040A5971C32A}"/>
              </a:ext>
            </a:extLst>
          </p:cNvPr>
          <p:cNvCxnSpPr/>
          <p:nvPr/>
        </p:nvCxnSpPr>
        <p:spPr bwMode="auto">
          <a:xfrm rot="10800000" flipV="1">
            <a:off x="6104692" y="1727504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" name="Freeform 222">
            <a:extLst>
              <a:ext uri="{FF2B5EF4-FFF2-40B4-BE49-F238E27FC236}">
                <a16:creationId xmlns:a16="http://schemas.microsoft.com/office/drawing/2014/main" id="{897117C5-11C0-4363-91D1-31A48A78B239}"/>
              </a:ext>
            </a:extLst>
          </p:cNvPr>
          <p:cNvSpPr>
            <a:spLocks/>
          </p:cNvSpPr>
          <p:nvPr/>
        </p:nvSpPr>
        <p:spPr bwMode="auto">
          <a:xfrm rot="10800000" flipH="1">
            <a:off x="4683334" y="2744199"/>
            <a:ext cx="587331" cy="1521567"/>
          </a:xfrm>
          <a:custGeom>
            <a:avLst/>
            <a:gdLst>
              <a:gd name="T0" fmla="*/ 44 w 669"/>
              <a:gd name="T1" fmla="*/ 79 h 721"/>
              <a:gd name="T2" fmla="*/ 544 w 669"/>
              <a:gd name="T3" fmla="*/ 519 h 721"/>
              <a:gd name="T4" fmla="*/ 318 w 669"/>
              <a:gd name="T5" fmla="*/ 719 h 721"/>
              <a:gd name="T6" fmla="*/ 58 w 669"/>
              <a:gd name="T7" fmla="*/ 509 h 721"/>
              <a:gd name="T8" fmla="*/ 669 w 669"/>
              <a:gd name="T9" fmla="*/ 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9" h="721">
                <a:moveTo>
                  <a:pt x="44" y="79"/>
                </a:moveTo>
                <a:cubicBezTo>
                  <a:pt x="129" y="152"/>
                  <a:pt x="498" y="412"/>
                  <a:pt x="544" y="519"/>
                </a:cubicBezTo>
                <a:cubicBezTo>
                  <a:pt x="590" y="626"/>
                  <a:pt x="399" y="721"/>
                  <a:pt x="318" y="719"/>
                </a:cubicBezTo>
                <a:cubicBezTo>
                  <a:pt x="237" y="717"/>
                  <a:pt x="0" y="629"/>
                  <a:pt x="58" y="509"/>
                </a:cubicBezTo>
                <a:cubicBezTo>
                  <a:pt x="116" y="389"/>
                  <a:pt x="542" y="106"/>
                  <a:pt x="669" y="0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1400" dirty="0">
              <a:solidFill>
                <a:srgbClr val="FF0000"/>
              </a:solidFill>
            </a:endParaRPr>
          </a:p>
        </p:txBody>
      </p:sp>
      <p:grpSp>
        <p:nvGrpSpPr>
          <p:cNvPr id="59" name="Group 256">
            <a:extLst>
              <a:ext uri="{FF2B5EF4-FFF2-40B4-BE49-F238E27FC236}">
                <a16:creationId xmlns:a16="http://schemas.microsoft.com/office/drawing/2014/main" id="{20734469-1824-46FB-86AC-C59D806057A4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4204863" y="2663841"/>
            <a:ext cx="1681226" cy="2119919"/>
            <a:chOff x="2001" y="2414"/>
            <a:chExt cx="1915" cy="2255"/>
          </a:xfrm>
        </p:grpSpPr>
        <p:sp>
          <p:nvSpPr>
            <p:cNvPr id="60" name="Text Box 224">
              <a:extLst>
                <a:ext uri="{FF2B5EF4-FFF2-40B4-BE49-F238E27FC236}">
                  <a16:creationId xmlns:a16="http://schemas.microsoft.com/office/drawing/2014/main" id="{52E1D712-B1F1-48FC-A9E9-FE309DE413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1" y="3276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FeY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1" name="Text Box 225">
              <a:extLst>
                <a:ext uri="{FF2B5EF4-FFF2-40B4-BE49-F238E27FC236}">
                  <a16:creationId xmlns:a16="http://schemas.microsoft.com/office/drawing/2014/main" id="{4E6581AC-8ABC-4ACF-B06C-E7694D02F0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3363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2" name="Text Box 226">
              <a:extLst>
                <a:ext uri="{FF2B5EF4-FFF2-40B4-BE49-F238E27FC236}">
                  <a16:creationId xmlns:a16="http://schemas.microsoft.com/office/drawing/2014/main" id="{65D27972-7729-4C18-8747-97297359FE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" y="3388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14,2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3" name="Text Box 228">
              <a:extLst>
                <a:ext uri="{FF2B5EF4-FFF2-40B4-BE49-F238E27FC236}">
                  <a16:creationId xmlns:a16="http://schemas.microsoft.com/office/drawing/2014/main" id="{4599FA96-BECB-4646-A4E3-1366490DA9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1" y="3996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ZnY</a:t>
              </a:r>
              <a:r>
                <a:rPr lang="fr-FR" sz="12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4" name="Text Box 229">
              <a:extLst>
                <a:ext uri="{FF2B5EF4-FFF2-40B4-BE49-F238E27FC236}">
                  <a16:creationId xmlns:a16="http://schemas.microsoft.com/office/drawing/2014/main" id="{9DFE45D1-6DD1-4F92-9DE6-3A8381F295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4083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5" name="Text Box 230">
              <a:extLst>
                <a:ext uri="{FF2B5EF4-FFF2-40B4-BE49-F238E27FC236}">
                  <a16:creationId xmlns:a16="http://schemas.microsoft.com/office/drawing/2014/main" id="{2734C812-4298-48AE-8323-BBCF7DEA69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6" y="2414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7,8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2767EBB7-D30F-4DCA-B8DA-74EB71D27E0C}"/>
              </a:ext>
            </a:extLst>
          </p:cNvPr>
          <p:cNvCxnSpPr/>
          <p:nvPr/>
        </p:nvCxnSpPr>
        <p:spPr>
          <a:xfrm rot="10800000">
            <a:off x="5270665" y="3015865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CB8506A7-B874-47B1-9ACA-38BE5D1459E1}"/>
              </a:ext>
            </a:extLst>
          </p:cNvPr>
          <p:cNvCxnSpPr/>
          <p:nvPr/>
        </p:nvCxnSpPr>
        <p:spPr>
          <a:xfrm rot="10800000">
            <a:off x="4150945" y="4391312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2354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9" grpId="0" animBg="1"/>
      <p:bldP spid="11" grpId="0"/>
      <p:bldP spid="4" grpId="0" animBg="1"/>
      <p:bldP spid="5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3.	Ecrire les équations–bilans et déterminer les constantes d’équilibre des réactions de 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EFB740-E6DE-4CD2-ADCB-AE839F0F73FB}"/>
              </a:ext>
            </a:extLst>
          </p:cNvPr>
          <p:cNvSpPr/>
          <p:nvPr/>
        </p:nvSpPr>
        <p:spPr>
          <a:xfrm>
            <a:off x="284645" y="917822"/>
            <a:ext cx="54195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 </a:t>
            </a:r>
            <a:r>
              <a:rPr lang="fr-FR" b="1" i="1" dirty="0"/>
              <a:t>Fe</a:t>
            </a:r>
            <a:r>
              <a:rPr lang="fr-FR" b="1" i="1" baseline="30000" dirty="0"/>
              <a:t>2+</a:t>
            </a:r>
            <a:r>
              <a:rPr lang="fr-FR" b="1" i="1" dirty="0"/>
              <a:t> et [</a:t>
            </a:r>
            <a:r>
              <a:rPr lang="fr-FR" b="1" i="1" dirty="0" err="1"/>
              <a:t>BaY</a:t>
            </a:r>
            <a:r>
              <a:rPr lang="fr-FR" b="1" i="1" dirty="0"/>
              <a:t>]</a:t>
            </a:r>
            <a:r>
              <a:rPr lang="fr-FR" b="1" i="1" baseline="30000" dirty="0"/>
              <a:t>2–</a:t>
            </a:r>
            <a:r>
              <a:rPr lang="fr-FR" b="1" i="1" dirty="0"/>
              <a:t> ; b) [</a:t>
            </a:r>
            <a:r>
              <a:rPr lang="fr-FR" b="1" i="1" dirty="0" err="1"/>
              <a:t>ZnY</a:t>
            </a:r>
            <a:r>
              <a:rPr lang="fr-FR" b="1" i="1" dirty="0"/>
              <a:t>]</a:t>
            </a:r>
            <a:r>
              <a:rPr lang="fr-FR" b="1" i="1" baseline="30000" dirty="0"/>
              <a:t>2–</a:t>
            </a:r>
            <a:r>
              <a:rPr lang="fr-FR" b="1" i="1" dirty="0"/>
              <a:t> et Ba</a:t>
            </a:r>
            <a:r>
              <a:rPr lang="fr-FR" b="1" i="1" baseline="30000" dirty="0"/>
              <a:t>2+</a:t>
            </a:r>
            <a:r>
              <a:rPr lang="fr-FR" b="1" i="1" dirty="0"/>
              <a:t> ; </a:t>
            </a:r>
            <a:r>
              <a:rPr lang="fr-FR" b="1" i="1" dirty="0">
                <a:highlight>
                  <a:srgbClr val="FFFF00"/>
                </a:highlight>
              </a:rPr>
              <a:t>c) [</a:t>
            </a:r>
            <a:r>
              <a:rPr lang="fr-FR" b="1" i="1" dirty="0" err="1">
                <a:highlight>
                  <a:srgbClr val="FFFF00"/>
                </a:highlight>
              </a:rPr>
              <a:t>ZnY</a:t>
            </a:r>
            <a:r>
              <a:rPr lang="fr-FR" b="1" i="1" dirty="0">
                <a:highlight>
                  <a:srgbClr val="FFFF00"/>
                </a:highlight>
              </a:rPr>
              <a:t>]</a:t>
            </a:r>
            <a:r>
              <a:rPr lang="fr-FR" b="1" i="1" baseline="30000" dirty="0">
                <a:highlight>
                  <a:srgbClr val="FFFF00"/>
                </a:highlight>
              </a:rPr>
              <a:t>2–</a:t>
            </a:r>
            <a:r>
              <a:rPr lang="fr-FR" b="1" i="1" dirty="0">
                <a:highlight>
                  <a:srgbClr val="FFFF00"/>
                </a:highlight>
              </a:rPr>
              <a:t> et Fe</a:t>
            </a:r>
            <a:r>
              <a:rPr lang="fr-FR" b="1" i="1" baseline="30000" dirty="0">
                <a:highlight>
                  <a:srgbClr val="FFFF00"/>
                </a:highlight>
              </a:rPr>
              <a:t>2+</a:t>
            </a:r>
            <a:r>
              <a:rPr lang="fr-FR" b="1" i="1" dirty="0">
                <a:highlight>
                  <a:srgbClr val="FFFF00"/>
                </a:highlight>
              </a:rPr>
              <a:t>.</a:t>
            </a:r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BF435C3D-3B18-452E-BDFC-74DE80FF35EA}"/>
              </a:ext>
            </a:extLst>
          </p:cNvPr>
          <p:cNvSpPr/>
          <p:nvPr/>
        </p:nvSpPr>
        <p:spPr>
          <a:xfrm>
            <a:off x="284645" y="1799811"/>
            <a:ext cx="3318550" cy="3258377"/>
          </a:xfrm>
          <a:prstGeom prst="rect">
            <a:avLst/>
          </a:prstGeom>
          <a:noFill/>
          <a:ln w="9525" cap="flat" cmpd="sng" algn="ctr">
            <a:solidFill>
              <a:srgbClr val="333333"/>
            </a:solidFill>
            <a:prstDash val="solid"/>
            <a:miter lim="800000"/>
            <a:headEnd type="none" w="med" len="med"/>
            <a:tailEnd type="none" w="med" len="med"/>
          </a:ln>
        </p:spPr>
      </p:sp>
      <p:grpSp>
        <p:nvGrpSpPr>
          <p:cNvPr id="86" name="Group 258">
            <a:extLst>
              <a:ext uri="{FF2B5EF4-FFF2-40B4-BE49-F238E27FC236}">
                <a16:creationId xmlns:a16="http://schemas.microsoft.com/office/drawing/2014/main" id="{6FAFC329-2A52-453F-8DFD-1D06848C82AE}"/>
              </a:ext>
            </a:extLst>
          </p:cNvPr>
          <p:cNvGrpSpPr>
            <a:grpSpLocks/>
          </p:cNvGrpSpPr>
          <p:nvPr/>
        </p:nvGrpSpPr>
        <p:grpSpPr bwMode="auto">
          <a:xfrm>
            <a:off x="1548855" y="2857086"/>
            <a:ext cx="632105" cy="677810"/>
            <a:chOff x="2651" y="3686"/>
            <a:chExt cx="720" cy="721"/>
          </a:xfrm>
        </p:grpSpPr>
        <p:cxnSp>
          <p:nvCxnSpPr>
            <p:cNvPr id="108" name="Line 223">
              <a:extLst>
                <a:ext uri="{FF2B5EF4-FFF2-40B4-BE49-F238E27FC236}">
                  <a16:creationId xmlns:a16="http://schemas.microsoft.com/office/drawing/2014/main" id="{10EDAA10-41DB-4C9C-8921-4838EC72B4DB}"/>
                </a:ext>
              </a:extLst>
            </p:cNvPr>
            <p:cNvCxnSpPr/>
            <p:nvPr/>
          </p:nvCxnSpPr>
          <p:spPr bwMode="auto">
            <a:xfrm>
              <a:off x="2651" y="368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" name="Line 227">
              <a:extLst>
                <a:ext uri="{FF2B5EF4-FFF2-40B4-BE49-F238E27FC236}">
                  <a16:creationId xmlns:a16="http://schemas.microsoft.com/office/drawing/2014/main" id="{F577F273-C0E6-4DBC-B097-DAC5DFB3C747}"/>
                </a:ext>
              </a:extLst>
            </p:cNvPr>
            <p:cNvCxnSpPr/>
            <p:nvPr/>
          </p:nvCxnSpPr>
          <p:spPr bwMode="auto">
            <a:xfrm>
              <a:off x="2651" y="440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97" name="Line 208">
            <a:extLst>
              <a:ext uri="{FF2B5EF4-FFF2-40B4-BE49-F238E27FC236}">
                <a16:creationId xmlns:a16="http://schemas.microsoft.com/office/drawing/2014/main" id="{B4F61DF5-5A2D-449C-9F83-18A42126F022}"/>
              </a:ext>
            </a:extLst>
          </p:cNvPr>
          <p:cNvCxnSpPr/>
          <p:nvPr/>
        </p:nvCxnSpPr>
        <p:spPr bwMode="auto">
          <a:xfrm>
            <a:off x="1864907" y="2010058"/>
            <a:ext cx="878" cy="25382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" name="Line 209">
            <a:extLst>
              <a:ext uri="{FF2B5EF4-FFF2-40B4-BE49-F238E27FC236}">
                <a16:creationId xmlns:a16="http://schemas.microsoft.com/office/drawing/2014/main" id="{B3B7287D-F2FC-4322-9C08-253E89573D78}"/>
              </a:ext>
            </a:extLst>
          </p:cNvPr>
          <p:cNvCxnSpPr/>
          <p:nvPr/>
        </p:nvCxnSpPr>
        <p:spPr bwMode="auto">
          <a:xfrm>
            <a:off x="1548855" y="2223460"/>
            <a:ext cx="632105" cy="9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9" name="Text Box 211">
            <a:extLst>
              <a:ext uri="{FF2B5EF4-FFF2-40B4-BE49-F238E27FC236}">
                <a16:creationId xmlns:a16="http://schemas.microsoft.com/office/drawing/2014/main" id="{09940510-7CFB-4438-8DF2-E96F8C5F4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907" y="4379103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0" name="Text Box 212">
            <a:extLst>
              <a:ext uri="{FF2B5EF4-FFF2-40B4-BE49-F238E27FC236}">
                <a16:creationId xmlns:a16="http://schemas.microsoft.com/office/drawing/2014/main" id="{D6522A7D-5386-4F5E-9F24-7C25BBB16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776" y="2010058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fr-FR" sz="14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1" name="Text Box 213">
            <a:extLst>
              <a:ext uri="{FF2B5EF4-FFF2-40B4-BE49-F238E27FC236}">
                <a16:creationId xmlns:a16="http://schemas.microsoft.com/office/drawing/2014/main" id="{DAB40E0B-BB00-4B42-A421-C89F917A9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0959" y="2010058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</a:t>
            </a:r>
            <a:r>
              <a:rPr lang="fr-FR" sz="1400" i="1" baseline="300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2+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" name="Text Box 216">
            <a:extLst>
              <a:ext uri="{FF2B5EF4-FFF2-40B4-BE49-F238E27FC236}">
                <a16:creationId xmlns:a16="http://schemas.microsoft.com/office/drawing/2014/main" id="{D9E4AC7F-AED4-4F9C-B428-35EF101DD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907" y="2179276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16,3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3" name="Text Box 218">
            <a:extLst>
              <a:ext uri="{FF2B5EF4-FFF2-40B4-BE49-F238E27FC236}">
                <a16:creationId xmlns:a16="http://schemas.microsoft.com/office/drawing/2014/main" id="{42EC4C33-53D6-4386-88BA-1B62A7306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7012" y="2179276"/>
            <a:ext cx="94815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Accepteurs de ligands 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04" name="Line 219">
            <a:extLst>
              <a:ext uri="{FF2B5EF4-FFF2-40B4-BE49-F238E27FC236}">
                <a16:creationId xmlns:a16="http://schemas.microsoft.com/office/drawing/2014/main" id="{7452E66D-7879-4C77-B933-E93DCB756EAC}"/>
              </a:ext>
            </a:extLst>
          </p:cNvPr>
          <p:cNvCxnSpPr/>
          <p:nvPr/>
        </p:nvCxnSpPr>
        <p:spPr bwMode="auto">
          <a:xfrm>
            <a:off x="2971090" y="2010058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5" name="Text Box 220">
            <a:extLst>
              <a:ext uri="{FF2B5EF4-FFF2-40B4-BE49-F238E27FC236}">
                <a16:creationId xmlns:a16="http://schemas.microsoft.com/office/drawing/2014/main" id="{CD2203E4-C3FA-47A6-8793-92D257FFE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645" y="2179276"/>
            <a:ext cx="94815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Donneurs de ligands 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06" name="Line 221">
            <a:extLst>
              <a:ext uri="{FF2B5EF4-FFF2-40B4-BE49-F238E27FC236}">
                <a16:creationId xmlns:a16="http://schemas.microsoft.com/office/drawing/2014/main" id="{D8E07161-656B-407C-8C1A-10FCD8F10377}"/>
              </a:ext>
            </a:extLst>
          </p:cNvPr>
          <p:cNvCxnSpPr/>
          <p:nvPr/>
        </p:nvCxnSpPr>
        <p:spPr bwMode="auto">
          <a:xfrm flipV="1">
            <a:off x="758724" y="2010058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88" name="Group 256">
            <a:extLst>
              <a:ext uri="{FF2B5EF4-FFF2-40B4-BE49-F238E27FC236}">
                <a16:creationId xmlns:a16="http://schemas.microsoft.com/office/drawing/2014/main" id="{C99A4111-3B78-4170-970B-DFBC76FE092A}"/>
              </a:ext>
            </a:extLst>
          </p:cNvPr>
          <p:cNvGrpSpPr>
            <a:grpSpLocks/>
          </p:cNvGrpSpPr>
          <p:nvPr/>
        </p:nvGrpSpPr>
        <p:grpSpPr bwMode="auto">
          <a:xfrm>
            <a:off x="1074776" y="2686928"/>
            <a:ext cx="1738288" cy="1396984"/>
            <a:chOff x="2111" y="3505"/>
            <a:chExt cx="1980" cy="1486"/>
          </a:xfrm>
        </p:grpSpPr>
        <p:sp>
          <p:nvSpPr>
            <p:cNvPr id="91" name="Text Box 224">
              <a:extLst>
                <a:ext uri="{FF2B5EF4-FFF2-40B4-BE49-F238E27FC236}">
                  <a16:creationId xmlns:a16="http://schemas.microsoft.com/office/drawing/2014/main" id="{CDA9CAA0-0312-43E2-A3AC-53CE543373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" y="350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FeY</a:t>
              </a:r>
              <a:r>
                <a:rPr lang="fr-FR" sz="14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4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2" name="Text Box 225">
              <a:extLst>
                <a:ext uri="{FF2B5EF4-FFF2-40B4-BE49-F238E27FC236}">
                  <a16:creationId xmlns:a16="http://schemas.microsoft.com/office/drawing/2014/main" id="{60EDC91E-02DB-4CDD-B3A8-02DD90226F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1" y="350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1400" i="1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3" name="Text Box 226">
              <a:extLst>
                <a:ext uri="{FF2B5EF4-FFF2-40B4-BE49-F238E27FC236}">
                  <a16:creationId xmlns:a16="http://schemas.microsoft.com/office/drawing/2014/main" id="{BF7EEE36-6CA3-44AC-BB19-E7A19C0186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1" y="3639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14,2</a:t>
              </a:r>
              <a:endParaRPr lang="fr-FR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4" name="Text Box 228">
              <a:extLst>
                <a:ext uri="{FF2B5EF4-FFF2-40B4-BE49-F238E27FC236}">
                  <a16:creationId xmlns:a16="http://schemas.microsoft.com/office/drawing/2014/main" id="{B2A9E8AC-F64F-49F2-A8A4-1068C11C7C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1" y="422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ZnY</a:t>
              </a:r>
              <a:r>
                <a:rPr lang="fr-FR" sz="14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5" name="Text Box 229">
              <a:extLst>
                <a:ext uri="{FF2B5EF4-FFF2-40B4-BE49-F238E27FC236}">
                  <a16:creationId xmlns:a16="http://schemas.microsoft.com/office/drawing/2014/main" id="{2B1A86F4-239C-4624-9235-F0EAE338D3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1" y="422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</a:t>
              </a:r>
              <a:r>
                <a:rPr lang="fr-FR" sz="1400" i="1" baseline="300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6" name="Text Box 230">
              <a:extLst>
                <a:ext uri="{FF2B5EF4-FFF2-40B4-BE49-F238E27FC236}">
                  <a16:creationId xmlns:a16="http://schemas.microsoft.com/office/drawing/2014/main" id="{553C4961-E3DE-4C03-B892-C427CB1F6C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11" y="4405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400" i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7,8</a:t>
              </a:r>
              <a:endParaRPr lang="fr-FR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90" name="Freeform 255">
            <a:extLst>
              <a:ext uri="{FF2B5EF4-FFF2-40B4-BE49-F238E27FC236}">
                <a16:creationId xmlns:a16="http://schemas.microsoft.com/office/drawing/2014/main" id="{CF5DFDDF-E6FA-4283-8804-17D8A4CF82D6}"/>
              </a:ext>
            </a:extLst>
          </p:cNvPr>
          <p:cNvSpPr>
            <a:spLocks/>
          </p:cNvSpPr>
          <p:nvPr/>
        </p:nvSpPr>
        <p:spPr bwMode="auto">
          <a:xfrm flipV="1">
            <a:off x="1593629" y="2856146"/>
            <a:ext cx="587331" cy="676870"/>
          </a:xfrm>
          <a:custGeom>
            <a:avLst/>
            <a:gdLst>
              <a:gd name="T0" fmla="*/ 44 w 669"/>
              <a:gd name="T1" fmla="*/ 79 h 721"/>
              <a:gd name="T2" fmla="*/ 544 w 669"/>
              <a:gd name="T3" fmla="*/ 519 h 721"/>
              <a:gd name="T4" fmla="*/ 318 w 669"/>
              <a:gd name="T5" fmla="*/ 719 h 721"/>
              <a:gd name="T6" fmla="*/ 58 w 669"/>
              <a:gd name="T7" fmla="*/ 509 h 721"/>
              <a:gd name="T8" fmla="*/ 669 w 669"/>
              <a:gd name="T9" fmla="*/ 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9" h="721">
                <a:moveTo>
                  <a:pt x="44" y="79"/>
                </a:moveTo>
                <a:cubicBezTo>
                  <a:pt x="129" y="152"/>
                  <a:pt x="498" y="412"/>
                  <a:pt x="544" y="519"/>
                </a:cubicBezTo>
                <a:cubicBezTo>
                  <a:pt x="590" y="626"/>
                  <a:pt x="399" y="721"/>
                  <a:pt x="318" y="719"/>
                </a:cubicBezTo>
                <a:cubicBezTo>
                  <a:pt x="237" y="717"/>
                  <a:pt x="0" y="629"/>
                  <a:pt x="58" y="509"/>
                </a:cubicBezTo>
                <a:cubicBezTo>
                  <a:pt x="116" y="389"/>
                  <a:pt x="542" y="106"/>
                  <a:pt x="669" y="0"/>
                </a:cubicBezTo>
              </a:path>
            </a:pathLst>
          </a:custGeom>
          <a:noFill/>
          <a:ln w="19050" cap="flat">
            <a:solidFill>
              <a:srgbClr val="0070C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1400"/>
          </a:p>
        </p:txBody>
      </p:sp>
      <p:graphicFrame>
        <p:nvGraphicFramePr>
          <p:cNvPr id="8" name="Objet 7">
            <a:extLst>
              <a:ext uri="{FF2B5EF4-FFF2-40B4-BE49-F238E27FC236}">
                <a16:creationId xmlns:a16="http://schemas.microsoft.com/office/drawing/2014/main" id="{69E35B0B-BE2E-41A4-B3ED-449E36B149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881977"/>
              </p:ext>
            </p:extLst>
          </p:nvPr>
        </p:nvGraphicFramePr>
        <p:xfrm>
          <a:off x="7521677" y="4349580"/>
          <a:ext cx="4857612" cy="5956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33" name="Equation" r:id="rId3" imgW="2171520" imgH="266400" progId="Equation.DSMT4">
                  <p:embed/>
                </p:oleObj>
              </mc:Choice>
              <mc:Fallback>
                <p:oleObj name="Equation" r:id="rId3" imgW="2171520" imgH="266400" progId="Equation.DSMT4">
                  <p:embed/>
                  <p:pic>
                    <p:nvPicPr>
                      <p:cNvPr id="8" name="Objet 7">
                        <a:extLst>
                          <a:ext uri="{FF2B5EF4-FFF2-40B4-BE49-F238E27FC236}">
                            <a16:creationId xmlns:a16="http://schemas.microsoft.com/office/drawing/2014/main" id="{69E35B0B-BE2E-41A4-B3ED-449E36B149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1677" y="4349580"/>
                        <a:ext cx="4857612" cy="5956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72">
            <a:extLst>
              <a:ext uri="{FF2B5EF4-FFF2-40B4-BE49-F238E27FC236}">
                <a16:creationId xmlns:a16="http://schemas.microsoft.com/office/drawing/2014/main" id="{B4650829-0AC3-46B8-A552-566B5E2E1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58195" y="5856955"/>
            <a:ext cx="2420856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971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l"/>
              </a:tabLst>
            </a:pP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 = </a:t>
            </a:r>
            <a:r>
              <a:rPr kumimoji="0" lang="fr-FR" altLang="fr-FR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b</a:t>
            </a: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"/</a:t>
            </a:r>
            <a:r>
              <a:rPr kumimoji="0" lang="fr-FR" altLang="fr-FR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</a:rPr>
              <a:t>b</a:t>
            </a:r>
            <a:r>
              <a:rPr kumimoji="0" lang="en-GB" altLang="fr-FR" sz="2400" b="0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' = 10</a:t>
            </a:r>
            <a:r>
              <a:rPr kumimoji="0" lang="en-GB" altLang="fr-FR" sz="2400" b="0" i="1" u="none" strike="noStrike" cap="none" normalizeH="0" baseline="30000" dirty="0">
                <a:ln>
                  <a:noFill/>
                </a:ln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–2,1</a:t>
            </a:r>
            <a:endParaRPr kumimoji="0" lang="en-GB" altLang="fr-FR" sz="4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14" name="Connecteur droit 113">
            <a:extLst>
              <a:ext uri="{FF2B5EF4-FFF2-40B4-BE49-F238E27FC236}">
                <a16:creationId xmlns:a16="http://schemas.microsoft.com/office/drawing/2014/main" id="{05A94D2F-F169-404F-91A1-F2F8C6EF3449}"/>
              </a:ext>
            </a:extLst>
          </p:cNvPr>
          <p:cNvCxnSpPr/>
          <p:nvPr/>
        </p:nvCxnSpPr>
        <p:spPr>
          <a:xfrm>
            <a:off x="1188028" y="3658911"/>
            <a:ext cx="36082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114">
            <a:extLst>
              <a:ext uri="{FF2B5EF4-FFF2-40B4-BE49-F238E27FC236}">
                <a16:creationId xmlns:a16="http://schemas.microsoft.com/office/drawing/2014/main" id="{03EDF681-894A-4165-8321-F2910B287975}"/>
              </a:ext>
            </a:extLst>
          </p:cNvPr>
          <p:cNvCxnSpPr/>
          <p:nvPr/>
        </p:nvCxnSpPr>
        <p:spPr>
          <a:xfrm>
            <a:off x="2316598" y="2982154"/>
            <a:ext cx="36082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51252956-40AC-4A35-A906-A6A143690B2D}"/>
              </a:ext>
            </a:extLst>
          </p:cNvPr>
          <p:cNvSpPr/>
          <p:nvPr/>
        </p:nvSpPr>
        <p:spPr>
          <a:xfrm>
            <a:off x="9110567" y="6318620"/>
            <a:ext cx="2917465" cy="461665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fr-FR" sz="2400" i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BookAntiqua"/>
              </a:rPr>
              <a:t>Réaction peu Avancée</a:t>
            </a:r>
            <a:endParaRPr lang="fr-FR" sz="2400" dirty="0"/>
          </a:p>
        </p:txBody>
      </p:sp>
      <p:graphicFrame>
        <p:nvGraphicFramePr>
          <p:cNvPr id="18" name="Objet 17">
            <a:extLst>
              <a:ext uri="{FF2B5EF4-FFF2-40B4-BE49-F238E27FC236}">
                <a16:creationId xmlns:a16="http://schemas.microsoft.com/office/drawing/2014/main" id="{A98896E8-47D1-49D5-974F-3A10433093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534361"/>
              </p:ext>
            </p:extLst>
          </p:nvPr>
        </p:nvGraphicFramePr>
        <p:xfrm>
          <a:off x="212949" y="4931424"/>
          <a:ext cx="10167606" cy="1330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34" name="Equation" r:id="rId5" imgW="4089240" imgH="545760" progId="Equation.DSMT4">
                  <p:embed/>
                </p:oleObj>
              </mc:Choice>
              <mc:Fallback>
                <p:oleObj name="Equation" r:id="rId5" imgW="4089240" imgH="5457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949" y="4931424"/>
                        <a:ext cx="10167606" cy="13303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t 31">
            <a:extLst>
              <a:ext uri="{FF2B5EF4-FFF2-40B4-BE49-F238E27FC236}">
                <a16:creationId xmlns:a16="http://schemas.microsoft.com/office/drawing/2014/main" id="{E32951A8-AE8E-4D56-B75E-D4423D1227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9707132"/>
              </p:ext>
            </p:extLst>
          </p:nvPr>
        </p:nvGraphicFramePr>
        <p:xfrm>
          <a:off x="6923885" y="1305211"/>
          <a:ext cx="2620129" cy="4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35" name="Equation" r:id="rId7" imgW="1409088" imgH="266584" progId="Equation.DSMT4">
                  <p:embed/>
                </p:oleObj>
              </mc:Choice>
              <mc:Fallback>
                <p:oleObj name="Equation" r:id="rId7" imgW="1409088" imgH="266584" progId="Equation.DSMT4">
                  <p:embed/>
                  <p:pic>
                    <p:nvPicPr>
                      <p:cNvPr id="32" name="Objet 31">
                        <a:extLst>
                          <a:ext uri="{FF2B5EF4-FFF2-40B4-BE49-F238E27FC236}">
                            <a16:creationId xmlns:a16="http://schemas.microsoft.com/office/drawing/2014/main" id="{415ED3FB-1670-48F6-82E1-555BBC5FE4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3885" y="1305211"/>
                        <a:ext cx="2620129" cy="495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t 32">
            <a:extLst>
              <a:ext uri="{FF2B5EF4-FFF2-40B4-BE49-F238E27FC236}">
                <a16:creationId xmlns:a16="http://schemas.microsoft.com/office/drawing/2014/main" id="{4EBA6BD7-FF24-45B5-9F55-A1BD0D3EA7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133216"/>
              </p:ext>
            </p:extLst>
          </p:nvPr>
        </p:nvGraphicFramePr>
        <p:xfrm>
          <a:off x="7042007" y="1834829"/>
          <a:ext cx="2516188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36" name="Equation" r:id="rId9" imgW="1600200" imgH="583920" progId="Equation.DSMT4">
                  <p:embed/>
                </p:oleObj>
              </mc:Choice>
              <mc:Fallback>
                <p:oleObj name="Equation" r:id="rId9" imgW="1600200" imgH="583920" progId="Equation.DSMT4">
                  <p:embed/>
                  <p:pic>
                    <p:nvPicPr>
                      <p:cNvPr id="33" name="Objet 32">
                        <a:extLst>
                          <a:ext uri="{FF2B5EF4-FFF2-40B4-BE49-F238E27FC236}">
                            <a16:creationId xmlns:a16="http://schemas.microsoft.com/office/drawing/2014/main" id="{A78EAC04-D3F6-46CF-AFCE-7E26F2C421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2007" y="1834829"/>
                        <a:ext cx="2516188" cy="917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t 33">
            <a:extLst>
              <a:ext uri="{FF2B5EF4-FFF2-40B4-BE49-F238E27FC236}">
                <a16:creationId xmlns:a16="http://schemas.microsoft.com/office/drawing/2014/main" id="{8D08FE86-69A8-43E7-94E6-534AE0E114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088648"/>
              </p:ext>
            </p:extLst>
          </p:nvPr>
        </p:nvGraphicFramePr>
        <p:xfrm>
          <a:off x="9647237" y="1261405"/>
          <a:ext cx="2576589" cy="4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37" name="Equation" r:id="rId11" imgW="1409088" imgH="266584" progId="Equation.DSMT4">
                  <p:embed/>
                </p:oleObj>
              </mc:Choice>
              <mc:Fallback>
                <p:oleObj name="Equation" r:id="rId11" imgW="1409088" imgH="266584" progId="Equation.DSMT4">
                  <p:embed/>
                  <p:pic>
                    <p:nvPicPr>
                      <p:cNvPr id="37" name="Objet 36">
                        <a:extLst>
                          <a:ext uri="{FF2B5EF4-FFF2-40B4-BE49-F238E27FC236}">
                            <a16:creationId xmlns:a16="http://schemas.microsoft.com/office/drawing/2014/main" id="{8F80EB94-67C3-423E-9129-6B9A80FD44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47237" y="1261405"/>
                        <a:ext cx="2576589" cy="487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t 34">
            <a:extLst>
              <a:ext uri="{FF2B5EF4-FFF2-40B4-BE49-F238E27FC236}">
                <a16:creationId xmlns:a16="http://schemas.microsoft.com/office/drawing/2014/main" id="{0ED7A589-0D28-498F-BF2F-47850F4DC9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563147"/>
              </p:ext>
            </p:extLst>
          </p:nvPr>
        </p:nvGraphicFramePr>
        <p:xfrm>
          <a:off x="9705542" y="1782708"/>
          <a:ext cx="2551113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38" name="Equation" r:id="rId13" imgW="1638000" imgH="583920" progId="Equation.DSMT4">
                  <p:embed/>
                </p:oleObj>
              </mc:Choice>
              <mc:Fallback>
                <p:oleObj name="Equation" r:id="rId13" imgW="1638000" imgH="583920" progId="Equation.DSMT4">
                  <p:embed/>
                  <p:pic>
                    <p:nvPicPr>
                      <p:cNvPr id="38" name="Objet 37">
                        <a:extLst>
                          <a:ext uri="{FF2B5EF4-FFF2-40B4-BE49-F238E27FC236}">
                            <a16:creationId xmlns:a16="http://schemas.microsoft.com/office/drawing/2014/main" id="{2B9B0B89-9E1A-4876-8481-4F37E2A3FE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05542" y="1782708"/>
                        <a:ext cx="2551113" cy="9159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t 35">
            <a:extLst>
              <a:ext uri="{FF2B5EF4-FFF2-40B4-BE49-F238E27FC236}">
                <a16:creationId xmlns:a16="http://schemas.microsoft.com/office/drawing/2014/main" id="{96DE22D3-ACE3-4A9E-BCC9-84F05D3D8D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786582"/>
              </p:ext>
            </p:extLst>
          </p:nvPr>
        </p:nvGraphicFramePr>
        <p:xfrm>
          <a:off x="7521677" y="3541425"/>
          <a:ext cx="2576589" cy="4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39" name="Equation" r:id="rId11" imgW="1409088" imgH="266584" progId="Equation.DSMT4">
                  <p:embed/>
                </p:oleObj>
              </mc:Choice>
              <mc:Fallback>
                <p:oleObj name="Equation" r:id="rId11" imgW="1409088" imgH="266584" progId="Equation.DSMT4">
                  <p:embed/>
                  <p:pic>
                    <p:nvPicPr>
                      <p:cNvPr id="34" name="Objet 33">
                        <a:extLst>
                          <a:ext uri="{FF2B5EF4-FFF2-40B4-BE49-F238E27FC236}">
                            <a16:creationId xmlns:a16="http://schemas.microsoft.com/office/drawing/2014/main" id="{8D08FE86-69A8-43E7-94E6-534AE0E114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1677" y="3541425"/>
                        <a:ext cx="2576589" cy="487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t 36">
            <a:extLst>
              <a:ext uri="{FF2B5EF4-FFF2-40B4-BE49-F238E27FC236}">
                <a16:creationId xmlns:a16="http://schemas.microsoft.com/office/drawing/2014/main" id="{DE4E64AD-1581-4346-8FDF-EA1FF8FAA0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582464"/>
              </p:ext>
            </p:extLst>
          </p:nvPr>
        </p:nvGraphicFramePr>
        <p:xfrm>
          <a:off x="7478137" y="2898155"/>
          <a:ext cx="2620129" cy="49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240" name="Equation" r:id="rId15" imgW="1409400" imgH="266400" progId="Equation.DSMT4">
                  <p:embed/>
                </p:oleObj>
              </mc:Choice>
              <mc:Fallback>
                <p:oleObj name="Equation" r:id="rId15" imgW="1409400" imgH="266400" progId="Equation.DSMT4">
                  <p:embed/>
                  <p:pic>
                    <p:nvPicPr>
                      <p:cNvPr id="42" name="Objet 41">
                        <a:extLst>
                          <a:ext uri="{FF2B5EF4-FFF2-40B4-BE49-F238E27FC236}">
                            <a16:creationId xmlns:a16="http://schemas.microsoft.com/office/drawing/2014/main" id="{E295DF0F-5EDF-47DB-9713-330ACBA27F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8137" y="2898155"/>
                        <a:ext cx="2620129" cy="495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>
            <a:extLst>
              <a:ext uri="{FF2B5EF4-FFF2-40B4-BE49-F238E27FC236}">
                <a16:creationId xmlns:a16="http://schemas.microsoft.com/office/drawing/2014/main" id="{073170DC-493C-4FA4-81C3-F1C7EF120F95}"/>
              </a:ext>
            </a:extLst>
          </p:cNvPr>
          <p:cNvSpPr/>
          <p:nvPr/>
        </p:nvSpPr>
        <p:spPr>
          <a:xfrm rot="10800000">
            <a:off x="3631399" y="1865031"/>
            <a:ext cx="3072971" cy="305832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rgbClr val="333333"/>
            </a:solidFill>
            <a:prstDash val="solid"/>
            <a:miter lim="800000"/>
            <a:headEnd type="none" w="med" len="med"/>
            <a:tailEnd type="none" w="med" len="med"/>
          </a:ln>
        </p:spPr>
      </p:sp>
      <p:grpSp>
        <p:nvGrpSpPr>
          <p:cNvPr id="39" name="Group 258">
            <a:extLst>
              <a:ext uri="{FF2B5EF4-FFF2-40B4-BE49-F238E27FC236}">
                <a16:creationId xmlns:a16="http://schemas.microsoft.com/office/drawing/2014/main" id="{AA3D170A-F6A1-44F8-9C17-CB5ED7E2C708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4842295" y="3288473"/>
            <a:ext cx="632105" cy="677810"/>
            <a:chOff x="2651" y="3686"/>
            <a:chExt cx="720" cy="721"/>
          </a:xfrm>
        </p:grpSpPr>
        <p:cxnSp>
          <p:nvCxnSpPr>
            <p:cNvPr id="40" name="Line 223">
              <a:extLst>
                <a:ext uri="{FF2B5EF4-FFF2-40B4-BE49-F238E27FC236}">
                  <a16:creationId xmlns:a16="http://schemas.microsoft.com/office/drawing/2014/main" id="{D4261ACE-034A-437D-932E-94E1C602EBA4}"/>
                </a:ext>
              </a:extLst>
            </p:cNvPr>
            <p:cNvCxnSpPr/>
            <p:nvPr/>
          </p:nvCxnSpPr>
          <p:spPr bwMode="auto">
            <a:xfrm>
              <a:off x="2651" y="368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227">
              <a:extLst>
                <a:ext uri="{FF2B5EF4-FFF2-40B4-BE49-F238E27FC236}">
                  <a16:creationId xmlns:a16="http://schemas.microsoft.com/office/drawing/2014/main" id="{6A9C251E-E80C-45AF-97BD-6462E5D3A2FD}"/>
                </a:ext>
              </a:extLst>
            </p:cNvPr>
            <p:cNvCxnSpPr/>
            <p:nvPr/>
          </p:nvCxnSpPr>
          <p:spPr bwMode="auto">
            <a:xfrm>
              <a:off x="2651" y="4406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42" name="Line 208">
            <a:extLst>
              <a:ext uri="{FF2B5EF4-FFF2-40B4-BE49-F238E27FC236}">
                <a16:creationId xmlns:a16="http://schemas.microsoft.com/office/drawing/2014/main" id="{BFACC486-2053-49F6-A438-E7FF0233DDD2}"/>
              </a:ext>
            </a:extLst>
          </p:cNvPr>
          <p:cNvCxnSpPr/>
          <p:nvPr/>
        </p:nvCxnSpPr>
        <p:spPr bwMode="auto">
          <a:xfrm rot="10800000">
            <a:off x="5157470" y="2275048"/>
            <a:ext cx="878" cy="25382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Line 209">
            <a:extLst>
              <a:ext uri="{FF2B5EF4-FFF2-40B4-BE49-F238E27FC236}">
                <a16:creationId xmlns:a16="http://schemas.microsoft.com/office/drawing/2014/main" id="{F2A09043-703E-44BD-9499-6E0171475B93}"/>
              </a:ext>
            </a:extLst>
          </p:cNvPr>
          <p:cNvCxnSpPr/>
          <p:nvPr/>
        </p:nvCxnSpPr>
        <p:spPr bwMode="auto">
          <a:xfrm rot="10800000">
            <a:off x="4842295" y="4598969"/>
            <a:ext cx="632105" cy="9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" name="Text Box 211">
            <a:extLst>
              <a:ext uri="{FF2B5EF4-FFF2-40B4-BE49-F238E27FC236}">
                <a16:creationId xmlns:a16="http://schemas.microsoft.com/office/drawing/2014/main" id="{D9FB72CA-0ED8-4BCB-B02D-488E02AF0659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526243" y="1893369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5" name="Text Box 212">
            <a:extLst>
              <a:ext uri="{FF2B5EF4-FFF2-40B4-BE49-F238E27FC236}">
                <a16:creationId xmlns:a16="http://schemas.microsoft.com/office/drawing/2014/main" id="{DBA40FF4-AD4E-43B8-AB78-F50631CE4E75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5404166" y="4440510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BaY</a:t>
            </a:r>
            <a:r>
              <a:rPr lang="fr-FR" sz="1200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2-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6" name="Text Box 213">
            <a:extLst>
              <a:ext uri="{FF2B5EF4-FFF2-40B4-BE49-F238E27FC236}">
                <a16:creationId xmlns:a16="http://schemas.microsoft.com/office/drawing/2014/main" id="{232159D0-1DE9-4C40-8AEF-03C268295916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386084" y="4469349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</a:t>
            </a:r>
            <a:r>
              <a:rPr lang="fr-FR" sz="12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2+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7" name="Text Box 216">
            <a:extLst>
              <a:ext uri="{FF2B5EF4-FFF2-40B4-BE49-F238E27FC236}">
                <a16:creationId xmlns:a16="http://schemas.microsoft.com/office/drawing/2014/main" id="{DAC50AD3-17D8-4BC5-904E-C3F196A08616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4757464" y="2857897"/>
            <a:ext cx="632105" cy="550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16,3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8" name="Text Box 218">
            <a:extLst>
              <a:ext uri="{FF2B5EF4-FFF2-40B4-BE49-F238E27FC236}">
                <a16:creationId xmlns:a16="http://schemas.microsoft.com/office/drawing/2014/main" id="{83540C3F-0EDC-45DE-98CD-AD1400F5463A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3602317" y="2275047"/>
            <a:ext cx="81466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Accepteurs de ligands Y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49" name="Line 219">
            <a:extLst>
              <a:ext uri="{FF2B5EF4-FFF2-40B4-BE49-F238E27FC236}">
                <a16:creationId xmlns:a16="http://schemas.microsoft.com/office/drawing/2014/main" id="{B2876DE0-8F65-4D1C-8079-6B00AD5FF3C7}"/>
              </a:ext>
            </a:extLst>
          </p:cNvPr>
          <p:cNvCxnSpPr/>
          <p:nvPr/>
        </p:nvCxnSpPr>
        <p:spPr bwMode="auto">
          <a:xfrm rot="10800000">
            <a:off x="4051287" y="2105831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" name="Text Box 220">
            <a:extLst>
              <a:ext uri="{FF2B5EF4-FFF2-40B4-BE49-F238E27FC236}">
                <a16:creationId xmlns:a16="http://schemas.microsoft.com/office/drawing/2014/main" id="{2E864EAA-7442-42B8-B1B0-D65FC4B8CEDC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5790453" y="2275048"/>
            <a:ext cx="948157" cy="2369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vert270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Donneurs de ligands Y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plus en plus fort</a:t>
            </a:r>
            <a:endParaRPr lang="fr-FR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1" name="Line 221">
            <a:extLst>
              <a:ext uri="{FF2B5EF4-FFF2-40B4-BE49-F238E27FC236}">
                <a16:creationId xmlns:a16="http://schemas.microsoft.com/office/drawing/2014/main" id="{898D685F-D9CC-4506-BDA2-A9CA0CC62596}"/>
              </a:ext>
            </a:extLst>
          </p:cNvPr>
          <p:cNvCxnSpPr/>
          <p:nvPr/>
        </p:nvCxnSpPr>
        <p:spPr bwMode="auto">
          <a:xfrm rot="10800000" flipV="1">
            <a:off x="6263653" y="2105831"/>
            <a:ext cx="878" cy="270748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" name="Freeform 222">
            <a:extLst>
              <a:ext uri="{FF2B5EF4-FFF2-40B4-BE49-F238E27FC236}">
                <a16:creationId xmlns:a16="http://schemas.microsoft.com/office/drawing/2014/main" id="{A0A46E0E-3FA5-4418-84EE-F835FC0E7CCE}"/>
              </a:ext>
            </a:extLst>
          </p:cNvPr>
          <p:cNvSpPr>
            <a:spLocks/>
          </p:cNvSpPr>
          <p:nvPr/>
        </p:nvSpPr>
        <p:spPr bwMode="auto">
          <a:xfrm rot="10800000" flipH="1">
            <a:off x="4842295" y="3122525"/>
            <a:ext cx="587331" cy="792169"/>
          </a:xfrm>
          <a:custGeom>
            <a:avLst/>
            <a:gdLst>
              <a:gd name="T0" fmla="*/ 44 w 669"/>
              <a:gd name="T1" fmla="*/ 79 h 721"/>
              <a:gd name="T2" fmla="*/ 544 w 669"/>
              <a:gd name="T3" fmla="*/ 519 h 721"/>
              <a:gd name="T4" fmla="*/ 318 w 669"/>
              <a:gd name="T5" fmla="*/ 719 h 721"/>
              <a:gd name="T6" fmla="*/ 58 w 669"/>
              <a:gd name="T7" fmla="*/ 509 h 721"/>
              <a:gd name="T8" fmla="*/ 669 w 669"/>
              <a:gd name="T9" fmla="*/ 0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69" h="721">
                <a:moveTo>
                  <a:pt x="44" y="79"/>
                </a:moveTo>
                <a:cubicBezTo>
                  <a:pt x="129" y="152"/>
                  <a:pt x="498" y="412"/>
                  <a:pt x="544" y="519"/>
                </a:cubicBezTo>
                <a:cubicBezTo>
                  <a:pt x="590" y="626"/>
                  <a:pt x="399" y="721"/>
                  <a:pt x="318" y="719"/>
                </a:cubicBezTo>
                <a:cubicBezTo>
                  <a:pt x="237" y="717"/>
                  <a:pt x="0" y="629"/>
                  <a:pt x="58" y="509"/>
                </a:cubicBezTo>
                <a:cubicBezTo>
                  <a:pt x="116" y="389"/>
                  <a:pt x="542" y="106"/>
                  <a:pt x="669" y="0"/>
                </a:cubicBezTo>
              </a:path>
            </a:pathLst>
          </a:custGeom>
          <a:noFill/>
          <a:ln w="19050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1400" dirty="0">
              <a:solidFill>
                <a:srgbClr val="FF0000"/>
              </a:solidFill>
            </a:endParaRPr>
          </a:p>
        </p:txBody>
      </p:sp>
      <p:grpSp>
        <p:nvGrpSpPr>
          <p:cNvPr id="53" name="Group 256">
            <a:extLst>
              <a:ext uri="{FF2B5EF4-FFF2-40B4-BE49-F238E27FC236}">
                <a16:creationId xmlns:a16="http://schemas.microsoft.com/office/drawing/2014/main" id="{41F42DAD-3542-482D-8BDB-2F7D49DA2571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4363824" y="3042168"/>
            <a:ext cx="1681226" cy="2119919"/>
            <a:chOff x="2001" y="2414"/>
            <a:chExt cx="1915" cy="2255"/>
          </a:xfrm>
        </p:grpSpPr>
        <p:sp>
          <p:nvSpPr>
            <p:cNvPr id="54" name="Text Box 224">
              <a:extLst>
                <a:ext uri="{FF2B5EF4-FFF2-40B4-BE49-F238E27FC236}">
                  <a16:creationId xmlns:a16="http://schemas.microsoft.com/office/drawing/2014/main" id="{49D19123-B60B-44B8-AA92-C982674DD9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1" y="3276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FeY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2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5" name="Text Box 225">
              <a:extLst>
                <a:ext uri="{FF2B5EF4-FFF2-40B4-BE49-F238E27FC236}">
                  <a16:creationId xmlns:a16="http://schemas.microsoft.com/office/drawing/2014/main" id="{51D4C236-68FF-40A4-A4EA-CF6732984A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3363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Fe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6" name="Text Box 226">
              <a:extLst>
                <a:ext uri="{FF2B5EF4-FFF2-40B4-BE49-F238E27FC236}">
                  <a16:creationId xmlns:a16="http://schemas.microsoft.com/office/drawing/2014/main" id="{8AB92E3A-DD8A-44B6-9FE4-7E3B1FEEAA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1" y="3388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14,2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7" name="Text Box 228">
              <a:extLst>
                <a:ext uri="{FF2B5EF4-FFF2-40B4-BE49-F238E27FC236}">
                  <a16:creationId xmlns:a16="http://schemas.microsoft.com/office/drawing/2014/main" id="{854F2BC3-20AD-4705-BCFE-122136CDAC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1" y="3996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ZnY</a:t>
              </a:r>
              <a:r>
                <a:rPr lang="fr-FR" sz="1200" i="1" baseline="300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2-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8" name="Text Box 229">
              <a:extLst>
                <a:ext uri="{FF2B5EF4-FFF2-40B4-BE49-F238E27FC236}">
                  <a16:creationId xmlns:a16="http://schemas.microsoft.com/office/drawing/2014/main" id="{C061F2B4-8E26-433E-9B4B-34186F5CFA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4083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Zn</a:t>
              </a:r>
              <a:r>
                <a:rPr lang="fr-FR" sz="1200" i="1" baseline="30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2+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9" name="Text Box 230">
              <a:extLst>
                <a:ext uri="{FF2B5EF4-FFF2-40B4-BE49-F238E27FC236}">
                  <a16:creationId xmlns:a16="http://schemas.microsoft.com/office/drawing/2014/main" id="{45272E78-2CD1-41DD-9420-645BE36E03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6" y="2414"/>
              <a:ext cx="720" cy="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FR" sz="1200" i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7,8</a:t>
              </a:r>
              <a:endParaRPr lang="fr-F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D0047945-3F57-4F16-8344-0B214A06B984}"/>
              </a:ext>
            </a:extLst>
          </p:cNvPr>
          <p:cNvCxnSpPr/>
          <p:nvPr/>
        </p:nvCxnSpPr>
        <p:spPr>
          <a:xfrm rot="10800000">
            <a:off x="5429626" y="3394192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>
            <a:extLst>
              <a:ext uri="{FF2B5EF4-FFF2-40B4-BE49-F238E27FC236}">
                <a16:creationId xmlns:a16="http://schemas.microsoft.com/office/drawing/2014/main" id="{FEC7DF21-B3A1-4268-BC74-B3B241E140C4}"/>
              </a:ext>
            </a:extLst>
          </p:cNvPr>
          <p:cNvCxnSpPr/>
          <p:nvPr/>
        </p:nvCxnSpPr>
        <p:spPr>
          <a:xfrm rot="10800000">
            <a:off x="4376554" y="3986001"/>
            <a:ext cx="3608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0606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0" grpId="0" animBg="1"/>
      <p:bldP spid="12" grpId="0" animBg="1"/>
      <p:bldP spid="6" grpId="0" animBg="1"/>
      <p:bldP spid="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4" name="Objet 3">
            <a:extLst>
              <a:ext uri="{FF2B5EF4-FFF2-40B4-BE49-F238E27FC236}">
                <a16:creationId xmlns:a16="http://schemas.microsoft.com/office/drawing/2014/main" id="{33A85BC0-A6A6-4F47-A05C-A27C25BFBE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10079"/>
              </p:ext>
            </p:extLst>
          </p:nvPr>
        </p:nvGraphicFramePr>
        <p:xfrm>
          <a:off x="152400" y="3908926"/>
          <a:ext cx="5770563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46" name="Equation" r:id="rId3" imgW="1854000" imgH="304560" progId="Equation.DSMT4">
                  <p:embed/>
                </p:oleObj>
              </mc:Choice>
              <mc:Fallback>
                <p:oleObj name="Equation" r:id="rId3" imgW="1854000" imgH="304560" progId="Equation.DSMT4">
                  <p:embed/>
                  <p:pic>
                    <p:nvPicPr>
                      <p:cNvPr id="4" name="Objet 3">
                        <a:extLst>
                          <a:ext uri="{FF2B5EF4-FFF2-40B4-BE49-F238E27FC236}">
                            <a16:creationId xmlns:a16="http://schemas.microsoft.com/office/drawing/2014/main" id="{33A85BC0-A6A6-4F47-A05C-A27C25BFBE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908926"/>
                        <a:ext cx="5770563" cy="949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t 39">
            <a:extLst>
              <a:ext uri="{FF2B5EF4-FFF2-40B4-BE49-F238E27FC236}">
                <a16:creationId xmlns:a16="http://schemas.microsoft.com/office/drawing/2014/main" id="{53EC06AE-9AE2-458B-B864-95DFE63423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529860"/>
              </p:ext>
            </p:extLst>
          </p:nvPr>
        </p:nvGraphicFramePr>
        <p:xfrm>
          <a:off x="7366000" y="2174875"/>
          <a:ext cx="413385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47" name="Equation" r:id="rId5" imgW="1841400" imgH="660240" progId="Equation.DSMT4">
                  <p:embed/>
                </p:oleObj>
              </mc:Choice>
              <mc:Fallback>
                <p:oleObj name="Equation" r:id="rId5" imgW="1841400" imgH="660240" progId="Equation.DSMT4">
                  <p:embed/>
                  <p:pic>
                    <p:nvPicPr>
                      <p:cNvPr id="40" name="Objet 39">
                        <a:extLst>
                          <a:ext uri="{FF2B5EF4-FFF2-40B4-BE49-F238E27FC236}">
                            <a16:creationId xmlns:a16="http://schemas.microsoft.com/office/drawing/2014/main" id="{53EC06AE-9AE2-458B-B864-95DFE63423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2174875"/>
                        <a:ext cx="4133850" cy="1473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t 40">
            <a:extLst>
              <a:ext uri="{FF2B5EF4-FFF2-40B4-BE49-F238E27FC236}">
                <a16:creationId xmlns:a16="http://schemas.microsoft.com/office/drawing/2014/main" id="{F4581641-4BFF-4708-A845-8A6A32DF8B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72141"/>
              </p:ext>
            </p:extLst>
          </p:nvPr>
        </p:nvGraphicFramePr>
        <p:xfrm>
          <a:off x="7366000" y="3689851"/>
          <a:ext cx="3963987" cy="138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48" name="Equation" r:id="rId7" imgW="1777680" imgH="622080" progId="Equation.DSMT4">
                  <p:embed/>
                </p:oleObj>
              </mc:Choice>
              <mc:Fallback>
                <p:oleObj name="Equation" r:id="rId7" imgW="1777680" imgH="622080" progId="Equation.DSMT4">
                  <p:embed/>
                  <p:pic>
                    <p:nvPicPr>
                      <p:cNvPr id="41" name="Objet 40">
                        <a:extLst>
                          <a:ext uri="{FF2B5EF4-FFF2-40B4-BE49-F238E27FC236}">
                            <a16:creationId xmlns:a16="http://schemas.microsoft.com/office/drawing/2014/main" id="{F4581641-4BFF-4708-A845-8A6A32DF8B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3689851"/>
                        <a:ext cx="3963987" cy="1387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 8">
            <a:extLst>
              <a:ext uri="{FF2B5EF4-FFF2-40B4-BE49-F238E27FC236}">
                <a16:creationId xmlns:a16="http://schemas.microsoft.com/office/drawing/2014/main" id="{B14229E7-0432-4B91-80CE-27B3AE5E03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170606"/>
              </p:ext>
            </p:extLst>
          </p:nvPr>
        </p:nvGraphicFramePr>
        <p:xfrm>
          <a:off x="152400" y="2436813"/>
          <a:ext cx="5295900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49" name="Equation" r:id="rId9" imgW="1701720" imgH="304560" progId="Equation.DSMT4">
                  <p:embed/>
                </p:oleObj>
              </mc:Choice>
              <mc:Fallback>
                <p:oleObj name="Equation" r:id="rId9" imgW="1701720" imgH="304560" progId="Equation.DSMT4">
                  <p:embed/>
                  <p:pic>
                    <p:nvPicPr>
                      <p:cNvPr id="9" name="Objet 8">
                        <a:extLst>
                          <a:ext uri="{FF2B5EF4-FFF2-40B4-BE49-F238E27FC236}">
                            <a16:creationId xmlns:a16="http://schemas.microsoft.com/office/drawing/2014/main" id="{B14229E7-0432-4B91-80CE-27B3AE5E03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436813"/>
                        <a:ext cx="5295900" cy="949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 7">
            <a:extLst>
              <a:ext uri="{FF2B5EF4-FFF2-40B4-BE49-F238E27FC236}">
                <a16:creationId xmlns:a16="http://schemas.microsoft.com/office/drawing/2014/main" id="{5254DC52-CB39-4E74-88EF-7EADBBF0F4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242554"/>
              </p:ext>
            </p:extLst>
          </p:nvPr>
        </p:nvGraphicFramePr>
        <p:xfrm>
          <a:off x="2231987" y="908123"/>
          <a:ext cx="324167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50" name="Equation" r:id="rId11" imgW="1041120" imgH="266400" progId="Equation.DSMT4">
                  <p:embed/>
                </p:oleObj>
              </mc:Choice>
              <mc:Fallback>
                <p:oleObj name="Equation" r:id="rId11" imgW="1041120" imgH="266400" progId="Equation.DSMT4">
                  <p:embed/>
                  <p:pic>
                    <p:nvPicPr>
                      <p:cNvPr id="8" name="Objet 7">
                        <a:extLst>
                          <a:ext uri="{FF2B5EF4-FFF2-40B4-BE49-F238E27FC236}">
                            <a16:creationId xmlns:a16="http://schemas.microsoft.com/office/drawing/2014/main" id="{5254DC52-CB39-4E74-88EF-7EADBBF0F4C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1987" y="908123"/>
                        <a:ext cx="3241675" cy="831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 9">
            <a:extLst>
              <a:ext uri="{FF2B5EF4-FFF2-40B4-BE49-F238E27FC236}">
                <a16:creationId xmlns:a16="http://schemas.microsoft.com/office/drawing/2014/main" id="{EDF5DE55-707A-48A8-83F7-F2A6719275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1398094"/>
              </p:ext>
            </p:extLst>
          </p:nvPr>
        </p:nvGraphicFramePr>
        <p:xfrm>
          <a:off x="5922963" y="922724"/>
          <a:ext cx="3279775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51" name="Equation" r:id="rId13" imgW="1054080" imgH="266400" progId="Equation.DSMT4">
                  <p:embed/>
                </p:oleObj>
              </mc:Choice>
              <mc:Fallback>
                <p:oleObj name="Equation" r:id="rId13" imgW="1054080" imgH="266400" progId="Equation.DSMT4">
                  <p:embed/>
                  <p:pic>
                    <p:nvPicPr>
                      <p:cNvPr id="10" name="Objet 9">
                        <a:extLst>
                          <a:ext uri="{FF2B5EF4-FFF2-40B4-BE49-F238E27FC236}">
                            <a16:creationId xmlns:a16="http://schemas.microsoft.com/office/drawing/2014/main" id="{EDF5DE55-707A-48A8-83F7-F2A6719275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2963" y="922724"/>
                        <a:ext cx="3279775" cy="830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BB345E2-A083-493D-9819-8E8D26BC06E7}"/>
              </a:ext>
            </a:extLst>
          </p:cNvPr>
          <p:cNvSpPr/>
          <p:nvPr/>
        </p:nvSpPr>
        <p:spPr>
          <a:xfrm>
            <a:off x="38100" y="5821864"/>
            <a:ext cx="12115800" cy="101566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fr-FR" sz="2000" i="1" dirty="0">
                <a:solidFill>
                  <a:srgbClr val="000000"/>
                </a:solidFill>
                <a:latin typeface="Tajawal"/>
              </a:rPr>
              <a:t>La théorie de la coordination, les ions métalliques peuvent se lier à un certain nombre de ligands pour former des complexes. Chaque ion métallique possède un nombre de coordination spécifique, qui est le nombre de liaisons qu'il peut former avec des ligands</a:t>
            </a:r>
            <a:endParaRPr lang="fr-FR" sz="2000" i="1" dirty="0"/>
          </a:p>
        </p:txBody>
      </p:sp>
    </p:spTree>
    <p:extLst>
      <p:ext uri="{BB962C8B-B14F-4D97-AF65-F5344CB8AC3E}">
        <p14:creationId xmlns:p14="http://schemas.microsoft.com/office/powerpoint/2010/main" val="4178071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1655416-4D09-4F60-A4D5-5E170C7DDD6B}"/>
              </a:ext>
            </a:extLst>
          </p:cNvPr>
          <p:cNvSpPr/>
          <p:nvPr/>
        </p:nvSpPr>
        <p:spPr>
          <a:xfrm>
            <a:off x="0" y="0"/>
            <a:ext cx="12256655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4 Réactions de complexations</a:t>
            </a:r>
          </a:p>
          <a:p>
            <a:pPr marL="228600" indent="-228600" algn="just">
              <a:spcAft>
                <a:spcPts val="0"/>
              </a:spcAft>
              <a:tabLst>
                <a:tab pos="228600" algn="l"/>
                <a:tab pos="449580" algn="l"/>
              </a:tabLst>
            </a:pPr>
            <a:r>
              <a:rPr lang="fr-FR" sz="1600" i="1" dirty="0">
                <a:cs typeface="Times New Roman" panose="02020603050405020304" pitchFamily="18" charset="0"/>
              </a:rPr>
              <a:t>On considère les ions complexes suivants en notant Y</a:t>
            </a:r>
            <a:r>
              <a:rPr lang="fr-FR" sz="1600" i="1" baseline="30000" dirty="0">
                <a:cs typeface="Times New Roman" panose="02020603050405020304" pitchFamily="18" charset="0"/>
              </a:rPr>
              <a:t>4–</a:t>
            </a:r>
            <a:r>
              <a:rPr lang="fr-FR" sz="1600" i="1" dirty="0">
                <a:cs typeface="Times New Roman" panose="02020603050405020304" pitchFamily="18" charset="0"/>
              </a:rPr>
              <a:t> l’ion </a:t>
            </a:r>
            <a:r>
              <a:rPr lang="fr-FR" sz="1600" i="1" dirty="0" err="1">
                <a:cs typeface="Times New Roman" panose="02020603050405020304" pitchFamily="18" charset="0"/>
              </a:rPr>
              <a:t>éthylènediaminetétracétate</a:t>
            </a:r>
            <a:r>
              <a:rPr lang="fr-FR" sz="1600" i="1" dirty="0">
                <a:cs typeface="Times New Roman" panose="02020603050405020304" pitchFamily="18" charset="0"/>
              </a:rPr>
              <a:t> :</a:t>
            </a:r>
          </a:p>
          <a:p>
            <a:pPr lvl="0" algn="just">
              <a:spcAft>
                <a:spcPts val="0"/>
              </a:spcAft>
              <a:tabLst>
                <a:tab pos="228600" algn="l"/>
              </a:tabLst>
            </a:pPr>
            <a:r>
              <a:rPr lang="fr-FR" sz="1600" i="1" dirty="0">
                <a:ea typeface="Times New Roman" panose="02020603050405020304" pitchFamily="18" charset="0"/>
              </a:rPr>
              <a:t>4.	Déterminer la constante d’équilibre de la réaction entre [Fe(CN)</a:t>
            </a:r>
            <a:r>
              <a:rPr lang="fr-FR" sz="1600" i="1" baseline="-25000" dirty="0">
                <a:ea typeface="Times New Roman" panose="02020603050405020304" pitchFamily="18" charset="0"/>
              </a:rPr>
              <a:t>6</a:t>
            </a:r>
            <a:r>
              <a:rPr lang="fr-FR" sz="1600" i="1" dirty="0">
                <a:ea typeface="Times New Roman" panose="02020603050405020304" pitchFamily="18" charset="0"/>
              </a:rPr>
              <a:t>]</a:t>
            </a:r>
            <a:r>
              <a:rPr lang="fr-FR" sz="1600" i="1" baseline="30000" dirty="0">
                <a:ea typeface="Times New Roman" panose="02020603050405020304" pitchFamily="18" charset="0"/>
              </a:rPr>
              <a:t>3–</a:t>
            </a:r>
            <a:r>
              <a:rPr lang="fr-FR" sz="1600" i="1" dirty="0">
                <a:ea typeface="Times New Roman" panose="02020603050405020304" pitchFamily="18" charset="0"/>
              </a:rPr>
              <a:t> et Cu</a:t>
            </a:r>
            <a:r>
              <a:rPr lang="fr-FR" sz="1600" i="1" baseline="30000" dirty="0">
                <a:ea typeface="Times New Roman" panose="02020603050405020304" pitchFamily="18" charset="0"/>
              </a:rPr>
              <a:t>2+</a:t>
            </a:r>
            <a:r>
              <a:rPr lang="fr-FR" sz="1600" i="1" dirty="0">
                <a:ea typeface="Times New Roman" panose="02020603050405020304" pitchFamily="18" charset="0"/>
              </a:rPr>
              <a:t>:</a:t>
            </a:r>
            <a:endParaRPr lang="fr-FR" sz="1600" i="1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8" name="Objet 7">
            <a:extLst>
              <a:ext uri="{FF2B5EF4-FFF2-40B4-BE49-F238E27FC236}">
                <a16:creationId xmlns:a16="http://schemas.microsoft.com/office/drawing/2014/main" id="{5254DC52-CB39-4E74-88EF-7EADBBF0F4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9322039"/>
              </p:ext>
            </p:extLst>
          </p:nvPr>
        </p:nvGraphicFramePr>
        <p:xfrm>
          <a:off x="223390" y="1021535"/>
          <a:ext cx="324167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2" name="Equation" r:id="rId3" imgW="1041120" imgH="266400" progId="Equation.DSMT4">
                  <p:embed/>
                </p:oleObj>
              </mc:Choice>
              <mc:Fallback>
                <p:oleObj name="Equation" r:id="rId3" imgW="1041120" imgH="266400" progId="Equation.DSMT4">
                  <p:embed/>
                  <p:pic>
                    <p:nvPicPr>
                      <p:cNvPr id="9" name="Objet 8">
                        <a:extLst>
                          <a:ext uri="{FF2B5EF4-FFF2-40B4-BE49-F238E27FC236}">
                            <a16:creationId xmlns:a16="http://schemas.microsoft.com/office/drawing/2014/main" id="{B14229E7-0432-4B91-80CE-27B3AE5E03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390" y="1021535"/>
                        <a:ext cx="3241675" cy="8318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 9">
            <a:extLst>
              <a:ext uri="{FF2B5EF4-FFF2-40B4-BE49-F238E27FC236}">
                <a16:creationId xmlns:a16="http://schemas.microsoft.com/office/drawing/2014/main" id="{EDF5DE55-707A-48A8-83F7-F2A6719275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217452"/>
              </p:ext>
            </p:extLst>
          </p:nvPr>
        </p:nvGraphicFramePr>
        <p:xfrm>
          <a:off x="3914366" y="1036136"/>
          <a:ext cx="3279775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3" name="Equation" r:id="rId5" imgW="1054080" imgH="266400" progId="Equation.DSMT4">
                  <p:embed/>
                </p:oleObj>
              </mc:Choice>
              <mc:Fallback>
                <p:oleObj name="Equation" r:id="rId5" imgW="1054080" imgH="266400" progId="Equation.DSMT4">
                  <p:embed/>
                  <p:pic>
                    <p:nvPicPr>
                      <p:cNvPr id="4" name="Objet 3">
                        <a:extLst>
                          <a:ext uri="{FF2B5EF4-FFF2-40B4-BE49-F238E27FC236}">
                            <a16:creationId xmlns:a16="http://schemas.microsoft.com/office/drawing/2014/main" id="{33A85BC0-A6A6-4F47-A05C-A27C25BFBE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4366" y="1036136"/>
                        <a:ext cx="3279775" cy="830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t 11">
            <a:extLst>
              <a:ext uri="{FF2B5EF4-FFF2-40B4-BE49-F238E27FC236}">
                <a16:creationId xmlns:a16="http://schemas.microsoft.com/office/drawing/2014/main" id="{09B4D609-E56C-470E-818A-A1961ED977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079211"/>
              </p:ext>
            </p:extLst>
          </p:nvPr>
        </p:nvGraphicFramePr>
        <p:xfrm>
          <a:off x="165100" y="3409950"/>
          <a:ext cx="6599238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4" name="Equation" r:id="rId7" imgW="2120760" imgH="317160" progId="Equation.DSMT4">
                  <p:embed/>
                </p:oleObj>
              </mc:Choice>
              <mc:Fallback>
                <p:oleObj name="Equation" r:id="rId7" imgW="2120760" imgH="317160" progId="Equation.DSMT4">
                  <p:embed/>
                  <p:pic>
                    <p:nvPicPr>
                      <p:cNvPr id="4" name="Objet 3">
                        <a:extLst>
                          <a:ext uri="{FF2B5EF4-FFF2-40B4-BE49-F238E27FC236}">
                            <a16:creationId xmlns:a16="http://schemas.microsoft.com/office/drawing/2014/main" id="{33A85BC0-A6A6-4F47-A05C-A27C25BFBE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" y="3409950"/>
                        <a:ext cx="6599238" cy="9890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t 14">
            <a:extLst>
              <a:ext uri="{FF2B5EF4-FFF2-40B4-BE49-F238E27FC236}">
                <a16:creationId xmlns:a16="http://schemas.microsoft.com/office/drawing/2014/main" id="{8B856C93-C0AD-4CCA-803F-979AE74087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459748"/>
              </p:ext>
            </p:extLst>
          </p:nvPr>
        </p:nvGraphicFramePr>
        <p:xfrm>
          <a:off x="306388" y="2308225"/>
          <a:ext cx="6126162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5" name="Equation" r:id="rId9" imgW="1968480" imgH="317160" progId="Equation.DSMT4">
                  <p:embed/>
                </p:oleObj>
              </mc:Choice>
              <mc:Fallback>
                <p:oleObj name="Equation" r:id="rId9" imgW="1968480" imgH="317160" progId="Equation.DSMT4">
                  <p:embed/>
                  <p:pic>
                    <p:nvPicPr>
                      <p:cNvPr id="9" name="Objet 8">
                        <a:extLst>
                          <a:ext uri="{FF2B5EF4-FFF2-40B4-BE49-F238E27FC236}">
                            <a16:creationId xmlns:a16="http://schemas.microsoft.com/office/drawing/2014/main" id="{B14229E7-0432-4B91-80CE-27B3AE5E03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8" y="2308225"/>
                        <a:ext cx="6126162" cy="9890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3FA9FF17-34D4-423F-A089-CECD5A5BE37D}"/>
              </a:ext>
            </a:extLst>
          </p:cNvPr>
          <p:cNvCxnSpPr/>
          <p:nvPr/>
        </p:nvCxnSpPr>
        <p:spPr>
          <a:xfrm>
            <a:off x="90435" y="4521758"/>
            <a:ext cx="710370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t 16">
            <a:extLst>
              <a:ext uri="{FF2B5EF4-FFF2-40B4-BE49-F238E27FC236}">
                <a16:creationId xmlns:a16="http://schemas.microsoft.com/office/drawing/2014/main" id="{68EB583A-6CC6-46DA-9B7C-F60390A469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090660"/>
              </p:ext>
            </p:extLst>
          </p:nvPr>
        </p:nvGraphicFramePr>
        <p:xfrm>
          <a:off x="204788" y="4672013"/>
          <a:ext cx="9051925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96" name="Equation" r:id="rId11" imgW="2908080" imgH="304560" progId="Equation.DSMT4">
                  <p:embed/>
                </p:oleObj>
              </mc:Choice>
              <mc:Fallback>
                <p:oleObj name="Equation" r:id="rId11" imgW="2908080" imgH="304560" progId="Equation.DSMT4">
                  <p:embed/>
                  <p:pic>
                    <p:nvPicPr>
                      <p:cNvPr id="15" name="Objet 14">
                        <a:extLst>
                          <a:ext uri="{FF2B5EF4-FFF2-40B4-BE49-F238E27FC236}">
                            <a16:creationId xmlns:a16="http://schemas.microsoft.com/office/drawing/2014/main" id="{8B856C93-C0AD-4CCA-803F-979AE74087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788" y="4672013"/>
                        <a:ext cx="9051925" cy="949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7C430AB5-C716-4255-BA8A-40184C147628}"/>
              </a:ext>
            </a:extLst>
          </p:cNvPr>
          <p:cNvSpPr/>
          <p:nvPr/>
        </p:nvSpPr>
        <p:spPr>
          <a:xfrm>
            <a:off x="306388" y="2566219"/>
            <a:ext cx="529354" cy="4522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5D793B-98EC-4334-92E1-0B4577B14A37}"/>
              </a:ext>
            </a:extLst>
          </p:cNvPr>
          <p:cNvSpPr/>
          <p:nvPr/>
        </p:nvSpPr>
        <p:spPr>
          <a:xfrm>
            <a:off x="164614" y="3659188"/>
            <a:ext cx="503980" cy="4522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867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10595</TotalTime>
  <Words>2106</Words>
  <Application>Microsoft Office PowerPoint</Application>
  <PresentationFormat>Grand écran</PresentationFormat>
  <Paragraphs>350</Paragraphs>
  <Slides>24</Slides>
  <Notes>4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24</vt:i4>
      </vt:variant>
    </vt:vector>
  </HeadingPairs>
  <TitlesOfParts>
    <vt:vector size="37" baseType="lpstr">
      <vt:lpstr>Arial</vt:lpstr>
      <vt:lpstr>Book Antiqua</vt:lpstr>
      <vt:lpstr>BookAntiqua</vt:lpstr>
      <vt:lpstr>Calibri</vt:lpstr>
      <vt:lpstr>Calibri Light</vt:lpstr>
      <vt:lpstr>Lucida Sans</vt:lpstr>
      <vt:lpstr>Symbol</vt:lpstr>
      <vt:lpstr>Tajawal</vt:lpstr>
      <vt:lpstr>Times New Roman</vt:lpstr>
      <vt:lpstr>Wingdings 2</vt:lpstr>
      <vt:lpstr>Thème Office</vt:lpstr>
      <vt:lpstr>Equation</vt:lpstr>
      <vt:lpstr>CS ChemDraw Drawing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 9 CHIM301</dc:title>
  <dc:creator>A Saber</dc:creator>
  <cp:lastModifiedBy>Abdel-Ilah Saber</cp:lastModifiedBy>
  <cp:revision>299</cp:revision>
  <cp:lastPrinted>2024-01-30T06:46:07Z</cp:lastPrinted>
  <dcterms:created xsi:type="dcterms:W3CDTF">2020-10-17T09:24:45Z</dcterms:created>
  <dcterms:modified xsi:type="dcterms:W3CDTF">2025-01-19T17:25:28Z</dcterms:modified>
</cp:coreProperties>
</file>