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48" r:id="rId2"/>
  </p:sldMasterIdLst>
  <p:sldIdLst>
    <p:sldId id="392" r:id="rId3"/>
    <p:sldId id="324" r:id="rId4"/>
    <p:sldId id="358" r:id="rId5"/>
    <p:sldId id="394" r:id="rId6"/>
    <p:sldId id="359" r:id="rId7"/>
    <p:sldId id="360" r:id="rId8"/>
    <p:sldId id="270" r:id="rId9"/>
    <p:sldId id="272" r:id="rId10"/>
    <p:sldId id="393" r:id="rId11"/>
    <p:sldId id="313" r:id="rId12"/>
    <p:sldId id="331" r:id="rId13"/>
    <p:sldId id="25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1" autoAdjust="0"/>
    <p:restoredTop sz="94660"/>
  </p:normalViewPr>
  <p:slideViewPr>
    <p:cSldViewPr snapToGrid="0">
      <p:cViewPr varScale="1">
        <p:scale>
          <a:sx n="72" d="100"/>
          <a:sy n="72" d="100"/>
        </p:scale>
        <p:origin x="3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en Bouvier" userId="7262b343-9cbd-4bd7-8cbf-6b3c6ccd78ea" providerId="ADAL" clId="{5A639289-1AA0-4325-A502-9E620D70A4B8}"/>
    <pc:docChg chg="modSld">
      <pc:chgData name="Damien Bouvier" userId="7262b343-9cbd-4bd7-8cbf-6b3c6ccd78ea" providerId="ADAL" clId="{5A639289-1AA0-4325-A502-9E620D70A4B8}" dt="2025-03-22T12:46:18.852" v="0" actId="20577"/>
      <pc:docMkLst>
        <pc:docMk/>
      </pc:docMkLst>
      <pc:sldChg chg="modSp mod">
        <pc:chgData name="Damien Bouvier" userId="7262b343-9cbd-4bd7-8cbf-6b3c6ccd78ea" providerId="ADAL" clId="{5A639289-1AA0-4325-A502-9E620D70A4B8}" dt="2025-03-22T12:46:18.852" v="0" actId="20577"/>
        <pc:sldMkLst>
          <pc:docMk/>
          <pc:sldMk cId="3442457347" sldId="324"/>
        </pc:sldMkLst>
        <pc:spChg chg="mod">
          <ac:chgData name="Damien Bouvier" userId="7262b343-9cbd-4bd7-8cbf-6b3c6ccd78ea" providerId="ADAL" clId="{5A639289-1AA0-4325-A502-9E620D70A4B8}" dt="2025-03-22T12:46:18.852" v="0" actId="20577"/>
          <ac:spMkLst>
            <pc:docMk/>
            <pc:sldMk cId="3442457347" sldId="324"/>
            <ac:spMk id="3" creationId="{A2C58BCB-BA1E-4E15-977F-4F93057E630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645006-ADD0-4DD6-80A9-B82C3D84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74FDDC-DE01-4198-835D-13C330676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E7181A-9FB3-49E3-ACEE-7085BF4E4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13AC-CD5E-4638-83D4-F2B01513E418}" type="datetimeFigureOut">
              <a:rPr lang="fr-CH" smtClean="0"/>
              <a:t>22.03.2025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43F8B6-D9BE-4C37-9350-45C096703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FCBF39-7EFD-45D9-83D8-F218F86F8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C66C-73E6-4609-ADF3-1EF83FD320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2672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D183BF-6B35-40EE-8434-9A36F5289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CBEF325-6DCE-4540-88E6-8D2399720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D93361-6F24-4A5D-97F5-D563DC3B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13AC-CD5E-4638-83D4-F2B01513E418}" type="datetimeFigureOut">
              <a:rPr lang="fr-CH" smtClean="0"/>
              <a:t>22.03.2025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A8E55B-CBB4-4BED-B0F9-0DEF1D223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192C4E-1411-4983-BDD4-9BEE43B2B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C66C-73E6-4609-ADF3-1EF83FD320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013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31F4BA-8804-244B-AA36-DEA9FC6FD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B7588B-B175-9549-A30B-41236DD02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75CD4F-C33E-814E-9C17-828BA7095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8B49-A0DA-D44C-90EF-3E2B5F61AB0D}" type="datetimeFigureOut">
              <a:rPr lang="fr-FR" smtClean="0"/>
              <a:t>22/03/2025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D7DAD4-5471-BA49-8EF3-8962BC969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59330A-802A-334B-A12C-A41F6DBBB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0796-B5DC-E248-9F6E-CA68CEDE0E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37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08D1E41-F41A-4EB8-9A6E-A8878CA99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669E71-2B9D-4AF5-9A3B-06862BDA6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077CF9-304B-4A92-B238-0E34BD3A5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13AC-CD5E-4638-83D4-F2B01513E418}" type="datetimeFigureOut">
              <a:rPr lang="fr-CH" smtClean="0"/>
              <a:t>22.03.2025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D63B80-FCB1-41C7-8FB3-08B66FE83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4F8501-D2B7-4949-994C-F00A4065A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FC66C-73E6-4609-ADF3-1EF83FD320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5827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696E4CA-3A4C-EE49-807B-04389AE3D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57E390-B492-AD42-95A0-08C13025B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05FE7F-0C8A-C941-8EBB-F36B36F0A8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78B49-A0DA-D44C-90EF-3E2B5F61AB0D}" type="datetimeFigureOut">
              <a:rPr lang="fr-FR" smtClean="0"/>
              <a:t>22/03/2025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B081BE-1825-4742-B857-9449B0568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5EAFC6-9E92-F543-8023-50B818EF8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50796-B5DC-E248-9F6E-CA68CEDE0E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92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 12" descr="Une image contenant ciel, plein air, bâtiment, drapeau&#10;&#10;Description générée automatiquement">
            <a:extLst>
              <a:ext uri="{FF2B5EF4-FFF2-40B4-BE49-F238E27FC236}">
                <a16:creationId xmlns:a16="http://schemas.microsoft.com/office/drawing/2014/main" id="{206CA70E-A922-8891-8940-FAF15937D7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2555441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80CA029-0E5F-4095-8329-CFAFDB40E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717" y="930121"/>
            <a:ext cx="6216805" cy="402845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spcAft>
                <a:spcPts val="1200"/>
              </a:spcAft>
            </a:pPr>
            <a:r>
              <a:rPr lang="fr-FR" sz="4000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Droit institutionnel </a:t>
            </a:r>
            <a:br>
              <a:rPr lang="fr-FR" sz="4000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</a:br>
            <a:r>
              <a:rPr lang="fr-FR" sz="4000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de l’Union européenne</a:t>
            </a:r>
            <a:br>
              <a:rPr lang="fr-FR" sz="2500" dirty="0"/>
            </a:br>
            <a:br>
              <a:rPr lang="fr-FR" sz="2500" dirty="0"/>
            </a:br>
            <a:br>
              <a:rPr lang="fr-FR" sz="2500" dirty="0"/>
            </a:br>
            <a:br>
              <a:rPr lang="fr-FR" sz="2500" dirty="0"/>
            </a:br>
            <a:br>
              <a:rPr lang="fr-FR" sz="2500" dirty="0"/>
            </a:br>
            <a:br>
              <a:rPr lang="fr-FR" sz="2500" dirty="0"/>
            </a:br>
            <a:r>
              <a:rPr lang="fr-FR" sz="2500" b="1" dirty="0">
                <a:latin typeface="Neue Haas Grotesk Text Pro" panose="020B0504020202020204" pitchFamily="34" charset="0"/>
              </a:rPr>
              <a:t>Cours magistral de M. Damien Bouvier</a:t>
            </a:r>
            <a:endParaRPr lang="fr-FR" sz="2500" dirty="0">
              <a:latin typeface="Neue Haas Grotesk Text Pro" panose="020B05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2385D85-F33D-4F8A-B0DA-0CC87D1D8C47}"/>
              </a:ext>
            </a:extLst>
          </p:cNvPr>
          <p:cNvSpPr txBox="1"/>
          <p:nvPr/>
        </p:nvSpPr>
        <p:spPr>
          <a:xfrm>
            <a:off x="384717" y="4735551"/>
            <a:ext cx="5190893" cy="2122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000" b="1" dirty="0">
                <a:latin typeface="Neue Haas Grotesk Text Pro" panose="020B0504020202020204" pitchFamily="34" charset="0"/>
              </a:rPr>
              <a:t>Année universitaire 2023/2024 </a:t>
            </a:r>
            <a:br>
              <a:rPr lang="fr-FR" sz="2000" b="1" dirty="0">
                <a:latin typeface="Neue Haas Grotesk Text Pro" panose="020B0504020202020204" pitchFamily="34" charset="0"/>
              </a:rPr>
            </a:br>
            <a:r>
              <a:rPr lang="fr-FR" sz="2000" b="1" dirty="0">
                <a:latin typeface="Neue Haas Grotesk Text Pro" panose="020B0504020202020204" pitchFamily="34" charset="0"/>
              </a:rPr>
              <a:t>Licence 1 Droit LEA / Licence 2 ESPRI 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913FBA4-3B0F-A778-FF2E-880C95DE9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678"/>
            <a:ext cx="2743200" cy="4117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3" name="Image 2" descr="Logofd.jpg">
            <a:extLst>
              <a:ext uri="{FF2B5EF4-FFF2-40B4-BE49-F238E27FC236}">
                <a16:creationId xmlns:a16="http://schemas.microsoft.com/office/drawing/2014/main" id="{5F30E053-5C7E-3D87-4DF4-D07CA544C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6" y="5569841"/>
            <a:ext cx="1658279" cy="716075"/>
          </a:xfrm>
          <a:prstGeom prst="rect">
            <a:avLst/>
          </a:prstGeom>
        </p:spPr>
      </p:pic>
      <p:pic>
        <p:nvPicPr>
          <p:cNvPr id="5" name="Image 4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9DDD907D-2CC2-B4CE-8E94-70DF7FAB4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27" y="5593602"/>
            <a:ext cx="1423656" cy="716075"/>
          </a:xfrm>
          <a:prstGeom prst="rect">
            <a:avLst/>
          </a:prstGeom>
        </p:spPr>
      </p:pic>
      <p:pic>
        <p:nvPicPr>
          <p:cNvPr id="8" name="Image 7" descr="Une image contenant texte, Police, symbole, Graphique&#10;&#10;Description générée automatiquement">
            <a:extLst>
              <a:ext uri="{FF2B5EF4-FFF2-40B4-BE49-F238E27FC236}">
                <a16:creationId xmlns:a16="http://schemas.microsoft.com/office/drawing/2014/main" id="{DBEE94A2-64EB-BB13-34B9-74F2C9E6C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32" y="5593602"/>
            <a:ext cx="2092748" cy="71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54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307"/>
            <a:ext cx="10733468" cy="58683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b="1" dirty="0">
                <a:latin typeface="Neue Haas Grotesk Text Pro" panose="020B0504020202020204" pitchFamily="34" charset="77"/>
              </a:rPr>
              <a:t>Titre II : La procédure budgétaire</a:t>
            </a:r>
            <a:endParaRPr lang="fr-FR" sz="3200" b="1" dirty="0">
              <a:latin typeface="Neue Haas Grotesk Text Pro" panose="020B0504020202020204" pitchFamily="34" charset="77"/>
            </a:endParaRPr>
          </a:p>
          <a:p>
            <a:pPr marL="457200" lvl="1" indent="0" algn="just">
              <a:buNone/>
            </a:pPr>
            <a:endParaRPr lang="fr-FR" sz="3200" b="1" dirty="0">
              <a:latin typeface="Book Antiqua" panose="0204060205030503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fr-FR" sz="32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817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200" b="1" dirty="0">
                <a:latin typeface="Neue Haas Grotesk Text Pro" panose="020B0504020202020204" pitchFamily="34" charset="77"/>
              </a:rPr>
              <a:t>Titre II : La procédure budgétaire</a:t>
            </a:r>
          </a:p>
          <a:p>
            <a:pPr marL="457200" lvl="1" indent="0">
              <a:buNone/>
            </a:pPr>
            <a:endParaRPr lang="fr-FR" sz="2200" b="1" dirty="0">
              <a:latin typeface="Book Antiqua" panose="0204060205030503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fr-FR" sz="2200" b="1" dirty="0">
              <a:latin typeface="Book Antiqua" panose="0204060205030503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D5471B5-9752-3DF8-AD50-9C4D6C94C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538" y="143712"/>
            <a:ext cx="7141929" cy="657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50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F44F4C5-FE4F-44AB-AAA5-ED31D2E5CB15}"/>
              </a:ext>
            </a:extLst>
          </p:cNvPr>
          <p:cNvCxnSpPr>
            <a:cxnSpLocks/>
          </p:cNvCxnSpPr>
          <p:nvPr/>
        </p:nvCxnSpPr>
        <p:spPr>
          <a:xfrm>
            <a:off x="838200" y="3264794"/>
            <a:ext cx="7031864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17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307"/>
            <a:ext cx="10733468" cy="58683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>
                <a:solidFill>
                  <a:srgbClr val="000099"/>
                </a:solidFill>
                <a:latin typeface="Neue Haas Grotesk Text Pro" panose="020B0504020202020204" pitchFamily="34" charset="0"/>
              </a:rPr>
              <a:t>Partie III </a:t>
            </a:r>
            <a:r>
              <a:rPr lang="fr-FR" sz="3600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: Le processus décisionnel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FC8FFFCF-D0AC-A5F7-ADCA-1E0EA8EC5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678"/>
            <a:ext cx="2743200" cy="4117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2457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307"/>
            <a:ext cx="10733468" cy="5868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b="1" dirty="0">
                <a:latin typeface="Neue Haas Grotesk Text Pro" panose="020B0504020202020204" pitchFamily="34" charset="77"/>
              </a:rPr>
              <a:t>Titre I : La procédure législative</a:t>
            </a:r>
          </a:p>
        </p:txBody>
      </p:sp>
    </p:spTree>
    <p:extLst>
      <p:ext uri="{BB962C8B-B14F-4D97-AF65-F5344CB8AC3E}">
        <p14:creationId xmlns:p14="http://schemas.microsoft.com/office/powerpoint/2010/main" val="2744104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307"/>
            <a:ext cx="10733468" cy="5868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b="1" dirty="0">
                <a:latin typeface="Neue Haas Grotesk Text Pro" panose="020B0504020202020204" pitchFamily="34" charset="77"/>
              </a:rPr>
              <a:t>Titre I : La procédure législative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0ED111E-1D7F-F241-6BC4-6AE93178277C}"/>
              </a:ext>
            </a:extLst>
          </p:cNvPr>
          <p:cNvSpPr txBox="1"/>
          <p:nvPr/>
        </p:nvSpPr>
        <p:spPr>
          <a:xfrm>
            <a:off x="3509147" y="1609785"/>
            <a:ext cx="5391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Book Antiqua" panose="02040602050305030304" pitchFamily="18" charset="0"/>
              </a:rPr>
              <a:t>Commission européenne</a:t>
            </a:r>
            <a:endParaRPr lang="fr-CH" sz="3200" b="1" dirty="0">
              <a:latin typeface="Book Antiqua" panose="02040602050305030304" pitchFamily="18" charset="0"/>
            </a:endParaRPr>
          </a:p>
        </p:txBody>
      </p:sp>
      <p:sp>
        <p:nvSpPr>
          <p:cNvPr id="4" name="Flèche : bas 3">
            <a:extLst>
              <a:ext uri="{FF2B5EF4-FFF2-40B4-BE49-F238E27FC236}">
                <a16:creationId xmlns:a16="http://schemas.microsoft.com/office/drawing/2014/main" id="{0F0D2962-C2A4-2654-6E26-BDEDCB2C5123}"/>
              </a:ext>
            </a:extLst>
          </p:cNvPr>
          <p:cNvSpPr/>
          <p:nvPr/>
        </p:nvSpPr>
        <p:spPr>
          <a:xfrm>
            <a:off x="5743787" y="2581818"/>
            <a:ext cx="352213" cy="123444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7AE733-DF14-96E3-D3F7-8F1531AF2C03}"/>
              </a:ext>
            </a:extLst>
          </p:cNvPr>
          <p:cNvSpPr/>
          <p:nvPr/>
        </p:nvSpPr>
        <p:spPr>
          <a:xfrm>
            <a:off x="5075335" y="2798001"/>
            <a:ext cx="168911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Initiative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5D0EB4F-E2AD-4DF8-012A-D956FA0C40DB}"/>
              </a:ext>
            </a:extLst>
          </p:cNvPr>
          <p:cNvSpPr txBox="1"/>
          <p:nvPr/>
        </p:nvSpPr>
        <p:spPr>
          <a:xfrm>
            <a:off x="1329266" y="2120153"/>
            <a:ext cx="2316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Book Antiqua" panose="02040602050305030304" pitchFamily="18" charset="0"/>
              </a:rPr>
              <a:t>Consultations, recommandations, « livre blanc », etc…</a:t>
            </a:r>
            <a:endParaRPr lang="fr-CH" dirty="0">
              <a:latin typeface="Book Antiqua" panose="02040602050305030304" pitchFamily="18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0A542EA-F73D-7F8C-DB26-5625C77BF337}"/>
              </a:ext>
            </a:extLst>
          </p:cNvPr>
          <p:cNvSpPr/>
          <p:nvPr/>
        </p:nvSpPr>
        <p:spPr>
          <a:xfrm>
            <a:off x="4589779" y="3996344"/>
            <a:ext cx="2660228" cy="80594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Proposition législative </a:t>
            </a:r>
            <a:endParaRPr lang="fr-CH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Flèche : bas 31">
            <a:extLst>
              <a:ext uri="{FF2B5EF4-FFF2-40B4-BE49-F238E27FC236}">
                <a16:creationId xmlns:a16="http://schemas.microsoft.com/office/drawing/2014/main" id="{FDC8E6F8-1464-7EB2-22C5-F1FD8BFDDA2E}"/>
              </a:ext>
            </a:extLst>
          </p:cNvPr>
          <p:cNvSpPr/>
          <p:nvPr/>
        </p:nvSpPr>
        <p:spPr>
          <a:xfrm rot="13723354">
            <a:off x="3768089" y="2120153"/>
            <a:ext cx="106258" cy="46166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70271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307"/>
            <a:ext cx="10733468" cy="5868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b="1" dirty="0">
                <a:latin typeface="Neue Haas Grotesk Text Pro" panose="020B0504020202020204" pitchFamily="34" charset="77"/>
              </a:rPr>
              <a:t>Titre I : La procédure législative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0ED111E-1D7F-F241-6BC4-6AE93178277C}"/>
              </a:ext>
            </a:extLst>
          </p:cNvPr>
          <p:cNvSpPr txBox="1"/>
          <p:nvPr/>
        </p:nvSpPr>
        <p:spPr>
          <a:xfrm>
            <a:off x="3509147" y="1609785"/>
            <a:ext cx="5391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Book Antiqua" panose="02040602050305030304" pitchFamily="18" charset="0"/>
              </a:rPr>
              <a:t>Commission européenne</a:t>
            </a:r>
            <a:endParaRPr lang="fr-CH" sz="3200" b="1" dirty="0">
              <a:latin typeface="Book Antiqua" panose="02040602050305030304" pitchFamily="18" charset="0"/>
            </a:endParaRPr>
          </a:p>
        </p:txBody>
      </p:sp>
      <p:sp>
        <p:nvSpPr>
          <p:cNvPr id="4" name="Flèche : bas 3">
            <a:extLst>
              <a:ext uri="{FF2B5EF4-FFF2-40B4-BE49-F238E27FC236}">
                <a16:creationId xmlns:a16="http://schemas.microsoft.com/office/drawing/2014/main" id="{0F0D2962-C2A4-2654-6E26-BDEDCB2C5123}"/>
              </a:ext>
            </a:extLst>
          </p:cNvPr>
          <p:cNvSpPr/>
          <p:nvPr/>
        </p:nvSpPr>
        <p:spPr>
          <a:xfrm>
            <a:off x="5743787" y="2581818"/>
            <a:ext cx="352213" cy="123444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7AE733-DF14-96E3-D3F7-8F1531AF2C03}"/>
              </a:ext>
            </a:extLst>
          </p:cNvPr>
          <p:cNvSpPr/>
          <p:nvPr/>
        </p:nvSpPr>
        <p:spPr>
          <a:xfrm>
            <a:off x="5075335" y="2798001"/>
            <a:ext cx="168911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Initiative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5D0EB4F-E2AD-4DF8-012A-D956FA0C40DB}"/>
              </a:ext>
            </a:extLst>
          </p:cNvPr>
          <p:cNvSpPr txBox="1"/>
          <p:nvPr/>
        </p:nvSpPr>
        <p:spPr>
          <a:xfrm>
            <a:off x="1329266" y="2120153"/>
            <a:ext cx="2316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Book Antiqua" panose="02040602050305030304" pitchFamily="18" charset="0"/>
              </a:rPr>
              <a:t>Consultations, recommandations, « livre blanc », etc…</a:t>
            </a:r>
            <a:endParaRPr lang="fr-CH" dirty="0">
              <a:latin typeface="Book Antiqua" panose="02040602050305030304" pitchFamily="18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0A542EA-F73D-7F8C-DB26-5625C77BF337}"/>
              </a:ext>
            </a:extLst>
          </p:cNvPr>
          <p:cNvSpPr/>
          <p:nvPr/>
        </p:nvSpPr>
        <p:spPr>
          <a:xfrm>
            <a:off x="4589779" y="3996344"/>
            <a:ext cx="2660228" cy="80594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Proposition législative </a:t>
            </a:r>
            <a:endParaRPr lang="fr-CH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9CE7EF5-D2C6-4EF7-7A94-BA7B675DD58D}"/>
              </a:ext>
            </a:extLst>
          </p:cNvPr>
          <p:cNvSpPr txBox="1"/>
          <p:nvPr/>
        </p:nvSpPr>
        <p:spPr>
          <a:xfrm>
            <a:off x="2946400" y="4673600"/>
            <a:ext cx="1643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Book Antiqua" panose="02040602050305030304" pitchFamily="18" charset="0"/>
              </a:rPr>
              <a:t>Motivation</a:t>
            </a:r>
            <a:endParaRPr lang="fr-CH" b="1" dirty="0">
              <a:latin typeface="Book Antiqua" panose="0204060205030503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8D8E278-50BB-C5F6-DF08-024E859B31AE}"/>
              </a:ext>
            </a:extLst>
          </p:cNvPr>
          <p:cNvSpPr txBox="1"/>
          <p:nvPr/>
        </p:nvSpPr>
        <p:spPr>
          <a:xfrm>
            <a:off x="7192436" y="4535100"/>
            <a:ext cx="256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Book Antiqua" panose="02040602050305030304" pitchFamily="18" charset="0"/>
              </a:rPr>
              <a:t>Base juridique adéquate</a:t>
            </a:r>
            <a:endParaRPr lang="fr-CH" b="1" dirty="0">
              <a:latin typeface="Book Antiqua" panose="02040602050305030304" pitchFamily="18" charset="0"/>
            </a:endParaRPr>
          </a:p>
        </p:txBody>
      </p:sp>
      <p:cxnSp>
        <p:nvCxnSpPr>
          <p:cNvPr id="16" name="Connecteur : en arc 15">
            <a:extLst>
              <a:ext uri="{FF2B5EF4-FFF2-40B4-BE49-F238E27FC236}">
                <a16:creationId xmlns:a16="http://schemas.microsoft.com/office/drawing/2014/main" id="{2E37A906-4BE9-558A-9319-E0C2DE5EE0B4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 rot="10800000" flipV="1">
            <a:off x="3768091" y="4399318"/>
            <a:ext cx="821689" cy="27428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 : en arc 17">
            <a:extLst>
              <a:ext uri="{FF2B5EF4-FFF2-40B4-BE49-F238E27FC236}">
                <a16:creationId xmlns:a16="http://schemas.microsoft.com/office/drawing/2014/main" id="{5AA2BDF6-64AB-B56D-BCF7-50AE4C136201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7250007" y="4343576"/>
            <a:ext cx="1223011" cy="19152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èche : bas 31">
            <a:extLst>
              <a:ext uri="{FF2B5EF4-FFF2-40B4-BE49-F238E27FC236}">
                <a16:creationId xmlns:a16="http://schemas.microsoft.com/office/drawing/2014/main" id="{FDC8E6F8-1464-7EB2-22C5-F1FD8BFDDA2E}"/>
              </a:ext>
            </a:extLst>
          </p:cNvPr>
          <p:cNvSpPr/>
          <p:nvPr/>
        </p:nvSpPr>
        <p:spPr>
          <a:xfrm rot="13723354">
            <a:off x="3768089" y="2120153"/>
            <a:ext cx="106258" cy="46166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B059392-3449-2DFD-B070-115D20BB75F5}"/>
              </a:ext>
            </a:extLst>
          </p:cNvPr>
          <p:cNvSpPr txBox="1"/>
          <p:nvPr/>
        </p:nvSpPr>
        <p:spPr>
          <a:xfrm>
            <a:off x="1969313" y="5053213"/>
            <a:ext cx="1643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>
                <a:latin typeface="Book Antiqua" panose="02040602050305030304" pitchFamily="18" charset="0"/>
              </a:rPr>
              <a:t>Principe de subsidiarité</a:t>
            </a:r>
            <a:endParaRPr lang="fr-CH" sz="1600" b="1" i="1" dirty="0">
              <a:latin typeface="Book Antiqua" panose="02040602050305030304" pitchFamily="18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456A126-47AF-A520-8990-B457F9F6B3F5}"/>
              </a:ext>
            </a:extLst>
          </p:cNvPr>
          <p:cNvSpPr txBox="1"/>
          <p:nvPr/>
        </p:nvSpPr>
        <p:spPr>
          <a:xfrm>
            <a:off x="3724909" y="5053214"/>
            <a:ext cx="1792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>
                <a:latin typeface="Book Antiqua" panose="02040602050305030304" pitchFamily="18" charset="0"/>
              </a:rPr>
              <a:t>Principe de proportionnalité</a:t>
            </a:r>
            <a:endParaRPr lang="fr-CH" sz="1600" b="1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505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307"/>
            <a:ext cx="10733468" cy="5868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b="1" dirty="0">
                <a:latin typeface="Neue Haas Grotesk Text Pro" panose="020B0504020202020204" pitchFamily="34" charset="77"/>
              </a:rPr>
              <a:t>Titre I : La procédure législative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0ED111E-1D7F-F241-6BC4-6AE93178277C}"/>
              </a:ext>
            </a:extLst>
          </p:cNvPr>
          <p:cNvSpPr txBox="1"/>
          <p:nvPr/>
        </p:nvSpPr>
        <p:spPr>
          <a:xfrm>
            <a:off x="3509147" y="1609785"/>
            <a:ext cx="5391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Book Antiqua" panose="02040602050305030304" pitchFamily="18" charset="0"/>
              </a:rPr>
              <a:t>Commission européenne</a:t>
            </a:r>
            <a:endParaRPr lang="fr-CH" sz="3200" b="1" dirty="0">
              <a:latin typeface="Book Antiqua" panose="02040602050305030304" pitchFamily="18" charset="0"/>
            </a:endParaRPr>
          </a:p>
        </p:txBody>
      </p:sp>
      <p:sp>
        <p:nvSpPr>
          <p:cNvPr id="4" name="Flèche : bas 3">
            <a:extLst>
              <a:ext uri="{FF2B5EF4-FFF2-40B4-BE49-F238E27FC236}">
                <a16:creationId xmlns:a16="http://schemas.microsoft.com/office/drawing/2014/main" id="{0F0D2962-C2A4-2654-6E26-BDEDCB2C5123}"/>
              </a:ext>
            </a:extLst>
          </p:cNvPr>
          <p:cNvSpPr/>
          <p:nvPr/>
        </p:nvSpPr>
        <p:spPr>
          <a:xfrm>
            <a:off x="5743787" y="2581818"/>
            <a:ext cx="352213" cy="123444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7AE733-DF14-96E3-D3F7-8F1531AF2C03}"/>
              </a:ext>
            </a:extLst>
          </p:cNvPr>
          <p:cNvSpPr/>
          <p:nvPr/>
        </p:nvSpPr>
        <p:spPr>
          <a:xfrm>
            <a:off x="5075335" y="2798001"/>
            <a:ext cx="168911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Initiative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5D0EB4F-E2AD-4DF8-012A-D956FA0C40DB}"/>
              </a:ext>
            </a:extLst>
          </p:cNvPr>
          <p:cNvSpPr txBox="1"/>
          <p:nvPr/>
        </p:nvSpPr>
        <p:spPr>
          <a:xfrm>
            <a:off x="1329266" y="2120153"/>
            <a:ext cx="2316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Book Antiqua" panose="02040602050305030304" pitchFamily="18" charset="0"/>
              </a:rPr>
              <a:t>Consultations, recommandations, « livre blanc », etc…</a:t>
            </a:r>
            <a:endParaRPr lang="fr-CH" dirty="0">
              <a:latin typeface="Book Antiqua" panose="02040602050305030304" pitchFamily="18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0A542EA-F73D-7F8C-DB26-5625C77BF337}"/>
              </a:ext>
            </a:extLst>
          </p:cNvPr>
          <p:cNvSpPr/>
          <p:nvPr/>
        </p:nvSpPr>
        <p:spPr>
          <a:xfrm>
            <a:off x="4589779" y="3996344"/>
            <a:ext cx="2660228" cy="80594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Proposition législative </a:t>
            </a:r>
            <a:endParaRPr lang="fr-CH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9CE7EF5-D2C6-4EF7-7A94-BA7B675DD58D}"/>
              </a:ext>
            </a:extLst>
          </p:cNvPr>
          <p:cNvSpPr txBox="1"/>
          <p:nvPr/>
        </p:nvSpPr>
        <p:spPr>
          <a:xfrm>
            <a:off x="2946400" y="4673600"/>
            <a:ext cx="1643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Book Antiqua" panose="02040602050305030304" pitchFamily="18" charset="0"/>
              </a:rPr>
              <a:t>Motivation</a:t>
            </a:r>
            <a:endParaRPr lang="fr-CH" b="1" dirty="0">
              <a:latin typeface="Book Antiqua" panose="0204060205030503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8D8E278-50BB-C5F6-DF08-024E859B31AE}"/>
              </a:ext>
            </a:extLst>
          </p:cNvPr>
          <p:cNvSpPr txBox="1"/>
          <p:nvPr/>
        </p:nvSpPr>
        <p:spPr>
          <a:xfrm>
            <a:off x="7192436" y="4535100"/>
            <a:ext cx="256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Book Antiqua" panose="02040602050305030304" pitchFamily="18" charset="0"/>
              </a:rPr>
              <a:t>Base juridique adéquate</a:t>
            </a:r>
            <a:endParaRPr lang="fr-CH" b="1" dirty="0">
              <a:latin typeface="Book Antiqua" panose="02040602050305030304" pitchFamily="18" charset="0"/>
            </a:endParaRPr>
          </a:p>
        </p:txBody>
      </p:sp>
      <p:cxnSp>
        <p:nvCxnSpPr>
          <p:cNvPr id="16" name="Connecteur : en arc 15">
            <a:extLst>
              <a:ext uri="{FF2B5EF4-FFF2-40B4-BE49-F238E27FC236}">
                <a16:creationId xmlns:a16="http://schemas.microsoft.com/office/drawing/2014/main" id="{2E37A906-4BE9-558A-9319-E0C2DE5EE0B4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 rot="10800000" flipV="1">
            <a:off x="3768091" y="4399318"/>
            <a:ext cx="821689" cy="27428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 : en arc 17">
            <a:extLst>
              <a:ext uri="{FF2B5EF4-FFF2-40B4-BE49-F238E27FC236}">
                <a16:creationId xmlns:a16="http://schemas.microsoft.com/office/drawing/2014/main" id="{5AA2BDF6-64AB-B56D-BCF7-50AE4C136201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7250007" y="4343576"/>
            <a:ext cx="1223011" cy="19152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èche : bas 31">
            <a:extLst>
              <a:ext uri="{FF2B5EF4-FFF2-40B4-BE49-F238E27FC236}">
                <a16:creationId xmlns:a16="http://schemas.microsoft.com/office/drawing/2014/main" id="{FDC8E6F8-1464-7EB2-22C5-F1FD8BFDDA2E}"/>
              </a:ext>
            </a:extLst>
          </p:cNvPr>
          <p:cNvSpPr/>
          <p:nvPr/>
        </p:nvSpPr>
        <p:spPr>
          <a:xfrm rot="13723354">
            <a:off x="3768089" y="2120153"/>
            <a:ext cx="106258" cy="46166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B059392-3449-2DFD-B070-115D20BB75F5}"/>
              </a:ext>
            </a:extLst>
          </p:cNvPr>
          <p:cNvSpPr txBox="1"/>
          <p:nvPr/>
        </p:nvSpPr>
        <p:spPr>
          <a:xfrm>
            <a:off x="1969313" y="5053213"/>
            <a:ext cx="1643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>
                <a:latin typeface="Book Antiqua" panose="02040602050305030304" pitchFamily="18" charset="0"/>
              </a:rPr>
              <a:t>Principe de subsidiarité</a:t>
            </a:r>
            <a:endParaRPr lang="fr-CH" sz="1600" b="1" i="1" dirty="0">
              <a:latin typeface="Book Antiqua" panose="02040602050305030304" pitchFamily="18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456A126-47AF-A520-8990-B457F9F6B3F5}"/>
              </a:ext>
            </a:extLst>
          </p:cNvPr>
          <p:cNvSpPr txBox="1"/>
          <p:nvPr/>
        </p:nvSpPr>
        <p:spPr>
          <a:xfrm>
            <a:off x="3724909" y="5053214"/>
            <a:ext cx="1792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>
                <a:latin typeface="Book Antiqua" panose="02040602050305030304" pitchFamily="18" charset="0"/>
              </a:rPr>
              <a:t>Principe de proportionnalité</a:t>
            </a:r>
            <a:endParaRPr lang="fr-CH" sz="1600" b="1" i="1" dirty="0">
              <a:latin typeface="Book Antiqua" panose="02040602050305030304" pitchFamily="18" charset="0"/>
            </a:endParaRPr>
          </a:p>
        </p:txBody>
      </p:sp>
      <p:sp>
        <p:nvSpPr>
          <p:cNvPr id="36" name="Flèche : bas 35">
            <a:extLst>
              <a:ext uri="{FF2B5EF4-FFF2-40B4-BE49-F238E27FC236}">
                <a16:creationId xmlns:a16="http://schemas.microsoft.com/office/drawing/2014/main" id="{3E13BFF3-891A-B0FF-7E91-F250AFA3CC90}"/>
              </a:ext>
            </a:extLst>
          </p:cNvPr>
          <p:cNvSpPr/>
          <p:nvPr/>
        </p:nvSpPr>
        <p:spPr>
          <a:xfrm rot="1703667">
            <a:off x="7685405" y="5224137"/>
            <a:ext cx="352213" cy="68226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7" name="Flèche : bas 36">
            <a:extLst>
              <a:ext uri="{FF2B5EF4-FFF2-40B4-BE49-F238E27FC236}">
                <a16:creationId xmlns:a16="http://schemas.microsoft.com/office/drawing/2014/main" id="{D69AEE63-CA42-F277-4E31-CF4DD4CE7349}"/>
              </a:ext>
            </a:extLst>
          </p:cNvPr>
          <p:cNvSpPr/>
          <p:nvPr/>
        </p:nvSpPr>
        <p:spPr>
          <a:xfrm rot="19487892">
            <a:off x="9154044" y="5220565"/>
            <a:ext cx="352213" cy="68226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49C1FE32-1A87-4EF9-3C51-FF14782B8B16}"/>
              </a:ext>
            </a:extLst>
          </p:cNvPr>
          <p:cNvSpPr txBox="1"/>
          <p:nvPr/>
        </p:nvSpPr>
        <p:spPr>
          <a:xfrm>
            <a:off x="6365627" y="5793562"/>
            <a:ext cx="213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Procédure législative ordinaire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41" name="Flèche : bas 40">
            <a:extLst>
              <a:ext uri="{FF2B5EF4-FFF2-40B4-BE49-F238E27FC236}">
                <a16:creationId xmlns:a16="http://schemas.microsoft.com/office/drawing/2014/main" id="{3A185E1F-4412-D956-EDA7-C09ABD1A5C98}"/>
              </a:ext>
            </a:extLst>
          </p:cNvPr>
          <p:cNvSpPr/>
          <p:nvPr/>
        </p:nvSpPr>
        <p:spPr>
          <a:xfrm rot="10800000">
            <a:off x="8024491" y="2639995"/>
            <a:ext cx="352213" cy="123444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2D4422B3-E243-3B2D-52CA-957E100FF3B5}"/>
              </a:ext>
            </a:extLst>
          </p:cNvPr>
          <p:cNvSpPr txBox="1"/>
          <p:nvPr/>
        </p:nvSpPr>
        <p:spPr>
          <a:xfrm>
            <a:off x="7294636" y="3019940"/>
            <a:ext cx="18920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i="1" dirty="0">
                <a:latin typeface="Book Antiqua" panose="02040602050305030304" pitchFamily="18" charset="0"/>
                <a:ea typeface="Cambria" panose="02040503050406030204" pitchFamily="18" charset="0"/>
              </a:rPr>
              <a:t>NB: retrait possible (art 293 TFUE)</a:t>
            </a:r>
            <a:endParaRPr lang="fr-CH" sz="1500" i="1" dirty="0">
              <a:latin typeface="Book Antiqua" panose="02040602050305030304" pitchFamily="18" charset="0"/>
              <a:ea typeface="Cambria" panose="02040503050406030204" pitchFamily="18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EF043361-D2AC-D070-41BD-43E9C7704BD3}"/>
              </a:ext>
            </a:extLst>
          </p:cNvPr>
          <p:cNvSpPr txBox="1"/>
          <p:nvPr/>
        </p:nvSpPr>
        <p:spPr>
          <a:xfrm>
            <a:off x="8688567" y="5824617"/>
            <a:ext cx="213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Procédure législative spéciale</a:t>
            </a:r>
            <a:endParaRPr lang="fr-CH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698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4587673" cy="5546047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fr-FR" sz="2000" b="1" dirty="0">
                <a:latin typeface="Neue Haas Grotesk Text Pro" panose="020B0504020202020204" pitchFamily="34" charset="77"/>
              </a:rPr>
              <a:t>Chapitre I : La procédure législative ordinaire</a:t>
            </a:r>
          </a:p>
        </p:txBody>
      </p:sp>
    </p:spTree>
    <p:extLst>
      <p:ext uri="{BB962C8B-B14F-4D97-AF65-F5344CB8AC3E}">
        <p14:creationId xmlns:p14="http://schemas.microsoft.com/office/powerpoint/2010/main" val="3568665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68D85ED-AA1F-E752-6E50-F47ED685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889" y="-10142"/>
            <a:ext cx="4037839" cy="678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60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4587673" cy="5546047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fr-FR" sz="2000" b="1" dirty="0">
                <a:latin typeface="Neue Haas Grotesk Text Pro" panose="020B0504020202020204" pitchFamily="34" charset="77"/>
              </a:rPr>
              <a:t>Chapitre II : La procédure législative spéciale</a:t>
            </a:r>
          </a:p>
        </p:txBody>
      </p:sp>
    </p:spTree>
    <p:extLst>
      <p:ext uri="{BB962C8B-B14F-4D97-AF65-F5344CB8AC3E}">
        <p14:creationId xmlns:p14="http://schemas.microsoft.com/office/powerpoint/2010/main" val="3931678222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e21e9783-d0a0-48f8-850e-0b081b46d788}" enabled="0" method="" siteId="{e21e9783-d0a0-48f8-850e-0b081b46d78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169</Words>
  <Application>Microsoft Office PowerPoint</Application>
  <PresentationFormat>Grand écran</PresentationFormat>
  <Paragraphs>36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Book Antiqua</vt:lpstr>
      <vt:lpstr>Calibri</vt:lpstr>
      <vt:lpstr>Calibri Light</vt:lpstr>
      <vt:lpstr>Neue Haas Grotesk Text Pro</vt:lpstr>
      <vt:lpstr>1_Thème Office</vt:lpstr>
      <vt:lpstr>Thème Office</vt:lpstr>
      <vt:lpstr>Droit institutionnel  de l’Union européenne      Cours magistral de M. Damien Bouvier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Droit institutionnel  de l’Union européenne  Cours magistral de M. Damien Bouvier</dc:title>
  <dc:creator>Damien BOUVIER</dc:creator>
  <cp:lastModifiedBy>Damien Bouvier</cp:lastModifiedBy>
  <cp:revision>21</cp:revision>
  <dcterms:created xsi:type="dcterms:W3CDTF">2020-12-08T07:20:48Z</dcterms:created>
  <dcterms:modified xsi:type="dcterms:W3CDTF">2025-03-22T12:46:21Z</dcterms:modified>
</cp:coreProperties>
</file>