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4" r:id="rId2"/>
    <p:sldMasterId id="2147483660" r:id="rId3"/>
    <p:sldMasterId id="2147483663" r:id="rId4"/>
  </p:sldMasterIdLst>
  <p:sldIdLst>
    <p:sldId id="332" r:id="rId5"/>
    <p:sldId id="260" r:id="rId6"/>
    <p:sldId id="333" r:id="rId7"/>
    <p:sldId id="334" r:id="rId8"/>
    <p:sldId id="268" r:id="rId9"/>
    <p:sldId id="335" r:id="rId10"/>
    <p:sldId id="275" r:id="rId11"/>
    <p:sldId id="330" r:id="rId12"/>
    <p:sldId id="286" r:id="rId13"/>
    <p:sldId id="336" r:id="rId14"/>
    <p:sldId id="294" r:id="rId15"/>
    <p:sldId id="301" r:id="rId16"/>
    <p:sldId id="312" r:id="rId17"/>
    <p:sldId id="337" r:id="rId18"/>
    <p:sldId id="326" r:id="rId19"/>
    <p:sldId id="258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F25D06-2EBF-47D3-9F11-617B3EE0DA12}" v="2" dt="2025-02-26T16:25:30.6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85" d="100"/>
          <a:sy n="85" d="100"/>
        </p:scale>
        <p:origin x="88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mien Bouvier" userId="7262b343-9cbd-4bd7-8cbf-6b3c6ccd78ea" providerId="ADAL" clId="{E7F25D06-2EBF-47D3-9F11-617B3EE0DA12}"/>
    <pc:docChg chg="undo custSel modSld">
      <pc:chgData name="Damien Bouvier" userId="7262b343-9cbd-4bd7-8cbf-6b3c6ccd78ea" providerId="ADAL" clId="{E7F25D06-2EBF-47D3-9F11-617B3EE0DA12}" dt="2025-02-26T16:30:06.667" v="93" actId="207"/>
      <pc:docMkLst>
        <pc:docMk/>
      </pc:docMkLst>
      <pc:sldChg chg="addSp delSp modSp mod setBg">
        <pc:chgData name="Damien Bouvier" userId="7262b343-9cbd-4bd7-8cbf-6b3c6ccd78ea" providerId="ADAL" clId="{E7F25D06-2EBF-47D3-9F11-617B3EE0DA12}" dt="2025-02-26T16:08:27.991" v="23" actId="1076"/>
        <pc:sldMkLst>
          <pc:docMk/>
          <pc:sldMk cId="3547871949" sldId="275"/>
        </pc:sldMkLst>
        <pc:spChg chg="mod">
          <ac:chgData name="Damien Bouvier" userId="7262b343-9cbd-4bd7-8cbf-6b3c6ccd78ea" providerId="ADAL" clId="{E7F25D06-2EBF-47D3-9F11-617B3EE0DA12}" dt="2025-02-26T16:08:19.837" v="21" actId="255"/>
          <ac:spMkLst>
            <pc:docMk/>
            <pc:sldMk cId="3547871949" sldId="275"/>
            <ac:spMk id="3" creationId="{A2C58BCB-BA1E-4E15-977F-4F93057E6309}"/>
          </ac:spMkLst>
        </pc:spChg>
        <pc:spChg chg="mod ord">
          <ac:chgData name="Damien Bouvier" userId="7262b343-9cbd-4bd7-8cbf-6b3c6ccd78ea" providerId="ADAL" clId="{E7F25D06-2EBF-47D3-9F11-617B3EE0DA12}" dt="2025-02-26T16:07:16.057" v="8" actId="26606"/>
          <ac:spMkLst>
            <pc:docMk/>
            <pc:sldMk cId="3547871949" sldId="275"/>
            <ac:spMk id="5" creationId="{AFE56EE9-9993-3DDC-B29C-62C8E503F6DC}"/>
          </ac:spMkLst>
        </pc:spChg>
        <pc:spChg chg="add">
          <ac:chgData name="Damien Bouvier" userId="7262b343-9cbd-4bd7-8cbf-6b3c6ccd78ea" providerId="ADAL" clId="{E7F25D06-2EBF-47D3-9F11-617B3EE0DA12}" dt="2025-02-26T16:07:16.057" v="8" actId="26606"/>
          <ac:spMkLst>
            <pc:docMk/>
            <pc:sldMk cId="3547871949" sldId="275"/>
            <ac:spMk id="11" creationId="{7FF47CB7-972F-479F-A36D-9E72D26EC8DA}"/>
          </ac:spMkLst>
        </pc:spChg>
        <pc:spChg chg="add">
          <ac:chgData name="Damien Bouvier" userId="7262b343-9cbd-4bd7-8cbf-6b3c6ccd78ea" providerId="ADAL" clId="{E7F25D06-2EBF-47D3-9F11-617B3EE0DA12}" dt="2025-02-26T16:07:16.057" v="8" actId="26606"/>
          <ac:spMkLst>
            <pc:docMk/>
            <pc:sldMk cId="3547871949" sldId="275"/>
            <ac:spMk id="13" creationId="{0D153B68-5844-490D-8E67-F616D6D721CA}"/>
          </ac:spMkLst>
        </pc:spChg>
        <pc:spChg chg="add">
          <ac:chgData name="Damien Bouvier" userId="7262b343-9cbd-4bd7-8cbf-6b3c6ccd78ea" providerId="ADAL" clId="{E7F25D06-2EBF-47D3-9F11-617B3EE0DA12}" dt="2025-02-26T16:07:16.057" v="8" actId="26606"/>
          <ac:spMkLst>
            <pc:docMk/>
            <pc:sldMk cId="3547871949" sldId="275"/>
            <ac:spMk id="15" creationId="{9A0D773F-7A7D-4DBB-9DEA-86BB8B8F4BC8}"/>
          </ac:spMkLst>
        </pc:spChg>
        <pc:picChg chg="del">
          <ac:chgData name="Damien Bouvier" userId="7262b343-9cbd-4bd7-8cbf-6b3c6ccd78ea" providerId="ADAL" clId="{E7F25D06-2EBF-47D3-9F11-617B3EE0DA12}" dt="2025-02-26T15:59:09.558" v="4" actId="478"/>
          <ac:picMkLst>
            <pc:docMk/>
            <pc:sldMk cId="3547871949" sldId="275"/>
            <ac:picMk id="4" creationId="{A080C14C-D6CC-8AE1-E9E0-1ABD18C1043E}"/>
          </ac:picMkLst>
        </pc:picChg>
        <pc:picChg chg="add mod">
          <ac:chgData name="Damien Bouvier" userId="7262b343-9cbd-4bd7-8cbf-6b3c6ccd78ea" providerId="ADAL" clId="{E7F25D06-2EBF-47D3-9F11-617B3EE0DA12}" dt="2025-02-26T16:08:27.991" v="23" actId="1076"/>
          <ac:picMkLst>
            <pc:docMk/>
            <pc:sldMk cId="3547871949" sldId="275"/>
            <ac:picMk id="6" creationId="{5EB3626C-BAD8-D72B-BB77-FF9D08AB92AE}"/>
          </ac:picMkLst>
        </pc:picChg>
      </pc:sldChg>
      <pc:sldChg chg="addSp delSp modSp mod">
        <pc:chgData name="Damien Bouvier" userId="7262b343-9cbd-4bd7-8cbf-6b3c6ccd78ea" providerId="ADAL" clId="{E7F25D06-2EBF-47D3-9F11-617B3EE0DA12}" dt="2025-02-26T16:30:06.667" v="93" actId="207"/>
        <pc:sldMkLst>
          <pc:docMk/>
          <pc:sldMk cId="1856663863" sldId="330"/>
        </pc:sldMkLst>
        <pc:spChg chg="mod ord">
          <ac:chgData name="Damien Bouvier" userId="7262b343-9cbd-4bd7-8cbf-6b3c6ccd78ea" providerId="ADAL" clId="{E7F25D06-2EBF-47D3-9F11-617B3EE0DA12}" dt="2025-02-26T16:25:40.493" v="26" actId="26606"/>
          <ac:spMkLst>
            <pc:docMk/>
            <pc:sldMk cId="1856663863" sldId="330"/>
            <ac:spMk id="2" creationId="{74157934-AD73-C036-0FF4-63455F75B380}"/>
          </ac:spMkLst>
        </pc:spChg>
        <pc:spChg chg="mod">
          <ac:chgData name="Damien Bouvier" userId="7262b343-9cbd-4bd7-8cbf-6b3c6ccd78ea" providerId="ADAL" clId="{E7F25D06-2EBF-47D3-9F11-617B3EE0DA12}" dt="2025-02-26T16:30:06.667" v="93" actId="207"/>
          <ac:spMkLst>
            <pc:docMk/>
            <pc:sldMk cId="1856663863" sldId="330"/>
            <ac:spMk id="3" creationId="{00000000-0000-0000-0000-000000000000}"/>
          </ac:spMkLst>
        </pc:spChg>
        <pc:spChg chg="del">
          <ac:chgData name="Damien Bouvier" userId="7262b343-9cbd-4bd7-8cbf-6b3c6ccd78ea" providerId="ADAL" clId="{E7F25D06-2EBF-47D3-9F11-617B3EE0DA12}" dt="2025-02-26T16:25:40.493" v="26" actId="26606"/>
          <ac:spMkLst>
            <pc:docMk/>
            <pc:sldMk cId="1856663863" sldId="330"/>
            <ac:spMk id="11" creationId="{F56F5174-31D9-4DBB-AAB7-A1FD7BDB1352}"/>
          </ac:spMkLst>
        </pc:spChg>
        <pc:spChg chg="del">
          <ac:chgData name="Damien Bouvier" userId="7262b343-9cbd-4bd7-8cbf-6b3c6ccd78ea" providerId="ADAL" clId="{E7F25D06-2EBF-47D3-9F11-617B3EE0DA12}" dt="2025-02-26T16:25:40.493" v="26" actId="26606"/>
          <ac:spMkLst>
            <pc:docMk/>
            <pc:sldMk cId="1856663863" sldId="330"/>
            <ac:spMk id="15" creationId="{F9A95BEE-6BB1-4A28-A8E6-A34B2E42EF87}"/>
          </ac:spMkLst>
        </pc:spChg>
        <pc:spChg chg="add">
          <ac:chgData name="Damien Bouvier" userId="7262b343-9cbd-4bd7-8cbf-6b3c6ccd78ea" providerId="ADAL" clId="{E7F25D06-2EBF-47D3-9F11-617B3EE0DA12}" dt="2025-02-26T16:25:40.493" v="26" actId="26606"/>
          <ac:spMkLst>
            <pc:docMk/>
            <pc:sldMk cId="1856663863" sldId="330"/>
            <ac:spMk id="20" creationId="{F821940F-7A1D-4ACC-85B4-A932898ABB37}"/>
          </ac:spMkLst>
        </pc:spChg>
        <pc:spChg chg="add">
          <ac:chgData name="Damien Bouvier" userId="7262b343-9cbd-4bd7-8cbf-6b3c6ccd78ea" providerId="ADAL" clId="{E7F25D06-2EBF-47D3-9F11-617B3EE0DA12}" dt="2025-02-26T16:25:40.493" v="26" actId="26606"/>
          <ac:spMkLst>
            <pc:docMk/>
            <pc:sldMk cId="1856663863" sldId="330"/>
            <ac:spMk id="22" creationId="{16674508-81D3-48CF-96BF-7FC60EAA572A}"/>
          </ac:spMkLst>
        </pc:spChg>
        <pc:picChg chg="add mod">
          <ac:chgData name="Damien Bouvier" userId="7262b343-9cbd-4bd7-8cbf-6b3c6ccd78ea" providerId="ADAL" clId="{E7F25D06-2EBF-47D3-9F11-617B3EE0DA12}" dt="2025-02-26T16:25:40.493" v="26" actId="26606"/>
          <ac:picMkLst>
            <pc:docMk/>
            <pc:sldMk cId="1856663863" sldId="330"/>
            <ac:picMk id="4" creationId="{D4D72902-8912-21B8-4DD5-00B095DE572E}"/>
          </ac:picMkLst>
        </pc:picChg>
        <pc:picChg chg="del">
          <ac:chgData name="Damien Bouvier" userId="7262b343-9cbd-4bd7-8cbf-6b3c6ccd78ea" providerId="ADAL" clId="{E7F25D06-2EBF-47D3-9F11-617B3EE0DA12}" dt="2025-02-26T15:59:12.848" v="5" actId="478"/>
          <ac:picMkLst>
            <pc:docMk/>
            <pc:sldMk cId="1856663863" sldId="330"/>
            <ac:picMk id="6" creationId="{1E24AC27-7AD5-2544-92DE-9EC8C25F91AC}"/>
          </ac:picMkLst>
        </pc:picChg>
        <pc:picChg chg="del">
          <ac:chgData name="Damien Bouvier" userId="7262b343-9cbd-4bd7-8cbf-6b3c6ccd78ea" providerId="ADAL" clId="{E7F25D06-2EBF-47D3-9F11-617B3EE0DA12}" dt="2025-02-26T16:25:40.493" v="26" actId="26606"/>
          <ac:picMkLst>
            <pc:docMk/>
            <pc:sldMk cId="1856663863" sldId="330"/>
            <ac:picMk id="13" creationId="{AE113210-7872-481A-ADE6-3A05CCAF5EB2}"/>
          </ac:picMkLst>
        </pc:picChg>
      </pc:sldChg>
      <pc:sldChg chg="modSp mod">
        <pc:chgData name="Damien Bouvier" userId="7262b343-9cbd-4bd7-8cbf-6b3c6ccd78ea" providerId="ADAL" clId="{E7F25D06-2EBF-47D3-9F11-617B3EE0DA12}" dt="2025-02-26T15:58:58.521" v="3" actId="20577"/>
        <pc:sldMkLst>
          <pc:docMk/>
          <pc:sldMk cId="1884753846" sldId="332"/>
        </pc:sldMkLst>
        <pc:spChg chg="mod">
          <ac:chgData name="Damien Bouvier" userId="7262b343-9cbd-4bd7-8cbf-6b3c6ccd78ea" providerId="ADAL" clId="{E7F25D06-2EBF-47D3-9F11-617B3EE0DA12}" dt="2025-02-26T15:58:58.521" v="3" actId="20577"/>
          <ac:spMkLst>
            <pc:docMk/>
            <pc:sldMk cId="1884753846" sldId="332"/>
            <ac:spMk id="10" creationId="{72385D85-F33D-4F8A-B0DA-0CC87D1D8C4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645006-ADD0-4DD6-80A9-B82C3D84F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74FDDC-DE01-4198-835D-13C330676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E7181A-9FB3-49E3-ACEE-7085BF4E4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13AC-CD5E-4638-83D4-F2B01513E418}" type="datetimeFigureOut">
              <a:rPr lang="fr-CH" smtClean="0"/>
              <a:t>26.02.2025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43F8B6-D9BE-4C37-9350-45C096703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FCBF39-7EFD-45D9-83D8-F218F86F8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C66C-73E6-4609-ADF3-1EF83FD3208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26723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D183BF-6B35-40EE-8434-9A36F52890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CBEF325-6DCE-4540-88E6-8D23997200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D93361-6F24-4A5D-97F5-D563DC3B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13AC-CD5E-4638-83D4-F2B01513E418}" type="datetimeFigureOut">
              <a:rPr lang="fr-CH" smtClean="0"/>
              <a:t>26.02.2025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A8E55B-CBB4-4BED-B0F9-0DEF1D223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192C4E-1411-4983-BDD4-9BEE43B2B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C66C-73E6-4609-ADF3-1EF83FD3208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5013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4C92-1FCF-784C-B24C-2208657A5A96}" type="datetimeFigureOut">
              <a:rPr lang="fr-FR" smtClean="0"/>
              <a:t>26/02/2025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BD4-0F39-EE47-BF9F-7A8AE70CB9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0726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B05BB6-9A88-4525-9D2A-03A79BABC2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4306F7D-7E10-4CE3-9165-75B3CAAF5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9B0E7A-778F-48E3-9064-B4D28395A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C2016-7290-4E2D-86D7-9E084B5ED18F}" type="datetimeFigureOut">
              <a:rPr lang="fr-CH" smtClean="0"/>
              <a:t>26.02.2025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C4AF2D-39F1-4484-94CC-DF99AE62B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35097D-EBAC-464D-8288-CB9795E6A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E08C-4893-4D8B-AC31-4E1A322CC83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6898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31F4BA-8804-244B-AA36-DEA9FC6FD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B7588B-B175-9549-A30B-41236DD02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75CD4F-C33E-814E-9C17-828BA7095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8B49-A0DA-D44C-90EF-3E2B5F61AB0D}" type="datetimeFigureOut">
              <a:rPr lang="fr-FR" smtClean="0"/>
              <a:t>26/02/2025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D7DAD4-5471-BA49-8EF3-8962BC969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59330A-802A-334B-A12C-A41F6DBBB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0796-B5DC-E248-9F6E-CA68CEDE0E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370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08D1E41-F41A-4EB8-9A6E-A8878CA99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669E71-2B9D-4AF5-9A3B-06862BDA6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077CF9-304B-4A92-B238-0E34BD3A57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A13AC-CD5E-4638-83D4-F2B01513E418}" type="datetimeFigureOut">
              <a:rPr lang="fr-CH" smtClean="0"/>
              <a:t>26.02.2025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D63B80-FCB1-41C7-8FB3-08B66FE83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4F8501-D2B7-4949-994C-F00A4065AE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FC66C-73E6-4609-ADF3-1EF83FD3208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5827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34C92-1FCF-784C-B24C-2208657A5A96}" type="datetimeFigureOut">
              <a:rPr lang="fr-FR" smtClean="0"/>
              <a:t>26/02/2025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E2BD4-0F39-EE47-BF9F-7A8AE70CB9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277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0CE7415-DD7C-4DD8-B379-4E741A06D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E415BAA-17B1-4B52-BFDD-A5E9ADDB1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4C6BA2-1D66-4A85-987C-85B56D92F4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C2016-7290-4E2D-86D7-9E084B5ED18F}" type="datetimeFigureOut">
              <a:rPr lang="fr-CH" smtClean="0"/>
              <a:t>26.02.2025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044521-08BA-44F0-AE28-95D81E8DF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C282F5-7C05-44D6-ABE2-25D588A9A1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3E08C-4893-4D8B-AC31-4E1A322CC83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037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696E4CA-3A4C-EE49-807B-04389AE3D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57E390-B492-AD42-95A0-08C13025B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05FE7F-0C8A-C941-8EBB-F36B36F0A8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78B49-A0DA-D44C-90EF-3E2B5F61AB0D}" type="datetimeFigureOut">
              <a:rPr lang="fr-FR" smtClean="0"/>
              <a:t>26/02/2025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B081BE-1825-4742-B857-9449B0568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5EAFC6-9E92-F543-8023-50B818EF8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50796-B5DC-E248-9F6E-CA68CEDE0E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192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 12" descr="Une image contenant ciel, plein air, bâtiment, drapeau&#10;&#10;Description générée automatiquement">
            <a:extLst>
              <a:ext uri="{FF2B5EF4-FFF2-40B4-BE49-F238E27FC236}">
                <a16:creationId xmlns:a16="http://schemas.microsoft.com/office/drawing/2014/main" id="{206CA70E-A922-8891-8940-FAF15937D7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2555441" y="10"/>
            <a:ext cx="966964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880CA029-0E5F-4095-8329-CFAFDB40E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717" y="930121"/>
            <a:ext cx="6216805" cy="402845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spcAft>
                <a:spcPts val="1200"/>
              </a:spcAft>
            </a:pPr>
            <a:r>
              <a:rPr lang="fr-FR" sz="4000" b="1" dirty="0">
                <a:solidFill>
                  <a:srgbClr val="000099"/>
                </a:solidFill>
                <a:latin typeface="Neue Haas Grotesk Text Pro" panose="020B0504020202020204" pitchFamily="34" charset="0"/>
              </a:rPr>
              <a:t>Droit institutionnel </a:t>
            </a:r>
            <a:br>
              <a:rPr lang="fr-FR" sz="4000" b="1" dirty="0">
                <a:solidFill>
                  <a:srgbClr val="000099"/>
                </a:solidFill>
                <a:latin typeface="Neue Haas Grotesk Text Pro" panose="020B0504020202020204" pitchFamily="34" charset="0"/>
              </a:rPr>
            </a:br>
            <a:r>
              <a:rPr lang="fr-FR" sz="4000" b="1" dirty="0">
                <a:solidFill>
                  <a:srgbClr val="000099"/>
                </a:solidFill>
                <a:latin typeface="Neue Haas Grotesk Text Pro" panose="020B0504020202020204" pitchFamily="34" charset="0"/>
              </a:rPr>
              <a:t>de l’Union européenne</a:t>
            </a:r>
            <a:br>
              <a:rPr lang="fr-FR" sz="2500" dirty="0"/>
            </a:br>
            <a:br>
              <a:rPr lang="fr-FR" sz="2500" dirty="0"/>
            </a:br>
            <a:br>
              <a:rPr lang="fr-FR" sz="2500" dirty="0"/>
            </a:br>
            <a:br>
              <a:rPr lang="fr-FR" sz="2500" dirty="0"/>
            </a:br>
            <a:br>
              <a:rPr lang="fr-FR" sz="2500" dirty="0"/>
            </a:br>
            <a:br>
              <a:rPr lang="fr-FR" sz="2500" dirty="0"/>
            </a:br>
            <a:r>
              <a:rPr lang="fr-FR" sz="2500" b="1" dirty="0">
                <a:latin typeface="Neue Haas Grotesk Text Pro" panose="020B0504020202020204" pitchFamily="34" charset="0"/>
              </a:rPr>
              <a:t>Cours magistral de M. Damien Bouvier</a:t>
            </a:r>
            <a:endParaRPr lang="fr-FR" sz="2500" dirty="0">
              <a:latin typeface="Neue Haas Grotesk Text Pro" panose="020B05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2385D85-F33D-4F8A-B0DA-0CC87D1D8C47}"/>
              </a:ext>
            </a:extLst>
          </p:cNvPr>
          <p:cNvSpPr txBox="1"/>
          <p:nvPr/>
        </p:nvSpPr>
        <p:spPr>
          <a:xfrm>
            <a:off x="384717" y="4735551"/>
            <a:ext cx="5190893" cy="2122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2000" b="1" dirty="0">
                <a:latin typeface="Neue Haas Grotesk Text Pro" panose="020B0504020202020204" pitchFamily="34" charset="0"/>
              </a:rPr>
              <a:t>Année universitaire 2024/2025 </a:t>
            </a:r>
            <a:br>
              <a:rPr lang="fr-FR" sz="2000" b="1" dirty="0">
                <a:latin typeface="Neue Haas Grotesk Text Pro" panose="020B0504020202020204" pitchFamily="34" charset="0"/>
              </a:rPr>
            </a:br>
            <a:r>
              <a:rPr lang="fr-FR" sz="2000" b="1" dirty="0">
                <a:latin typeface="Neue Haas Grotesk Text Pro" panose="020B0504020202020204" pitchFamily="34" charset="0"/>
              </a:rPr>
              <a:t>Licence 1 Droit LEA / Licence 2 ESPRI </a:t>
            </a: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5913FBA4-3B0F-A778-FF2E-880C95DE9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678"/>
            <a:ext cx="2743200" cy="4117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6597D8A-9D70-4349-A89F-F075334EEC75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</a:t>
            </a:fld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3" name="Image 2" descr="Logofd.jpg">
            <a:extLst>
              <a:ext uri="{FF2B5EF4-FFF2-40B4-BE49-F238E27FC236}">
                <a16:creationId xmlns:a16="http://schemas.microsoft.com/office/drawing/2014/main" id="{5F30E053-5C7E-3D87-4DF4-D07CA544C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6" y="5569841"/>
            <a:ext cx="1658279" cy="716075"/>
          </a:xfrm>
          <a:prstGeom prst="rect">
            <a:avLst/>
          </a:prstGeom>
        </p:spPr>
      </p:pic>
      <p:pic>
        <p:nvPicPr>
          <p:cNvPr id="5" name="Image 4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9DDD907D-2CC2-B4CE-8E94-70DF7FAB4D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027" y="5593602"/>
            <a:ext cx="1423656" cy="716075"/>
          </a:xfrm>
          <a:prstGeom prst="rect">
            <a:avLst/>
          </a:prstGeom>
        </p:spPr>
      </p:pic>
      <p:pic>
        <p:nvPicPr>
          <p:cNvPr id="8" name="Image 7" descr="Une image contenant texte, Police, symbole, Graphique&#10;&#10;Description générée automatiquement">
            <a:extLst>
              <a:ext uri="{FF2B5EF4-FFF2-40B4-BE49-F238E27FC236}">
                <a16:creationId xmlns:a16="http://schemas.microsoft.com/office/drawing/2014/main" id="{DBEE94A2-64EB-BB13-34B9-74F2C9E6C5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832" y="5593602"/>
            <a:ext cx="2092748" cy="71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53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0EE13A-3BB7-0BB3-BE64-5C44129C1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Slide Background">
            <a:extLst>
              <a:ext uri="{FF2B5EF4-FFF2-40B4-BE49-F238E27FC236}">
                <a16:creationId xmlns:a16="http://schemas.microsoft.com/office/drawing/2014/main" id="{FD93BE85-5128-7485-1F57-2A3B5043A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C667DC-7B49-A542-53DA-ACCCDDE82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2693F1-61A1-1B06-15EF-482E527C3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92943" y="1085850"/>
            <a:ext cx="6693694" cy="3613149"/>
          </a:xfrm>
        </p:spPr>
        <p:txBody>
          <a:bodyPr anchor="ctr">
            <a:normAutofit/>
          </a:bodyPr>
          <a:lstStyle/>
          <a:p>
            <a:pPr marL="914400" lvl="2" indent="0">
              <a:buNone/>
            </a:pPr>
            <a:r>
              <a:rPr lang="fr-FR" b="1" dirty="0">
                <a:latin typeface="Neue Haas Grotesk Text Pro" panose="020B0504020202020204" pitchFamily="34" charset="0"/>
              </a:rPr>
              <a:t>Section 3. Attributions du Conseil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70427AE-D0A0-38CE-AE88-06D8B534B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0" r="27730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EFCA8836-BE31-89D1-2E28-77A6101B6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/>
            </a:pPr>
            <a:fld id="{D6597D8A-9D70-4349-A89F-F075334EEC75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10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11012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5307"/>
            <a:ext cx="10733468" cy="5755736"/>
          </a:xfrm>
        </p:spPr>
        <p:txBody>
          <a:bodyPr>
            <a:noAutofit/>
          </a:bodyPr>
          <a:lstStyle/>
          <a:p>
            <a:pPr marL="1371600" lvl="3" indent="0" algn="just">
              <a:buNone/>
            </a:pPr>
            <a:r>
              <a:rPr lang="fr-FR" sz="2600" b="1" dirty="0">
                <a:latin typeface="Neue Haas Grotesk Text Pro" panose="020B0504020202020204" pitchFamily="34" charset="0"/>
              </a:rPr>
              <a:t>§1. La fonction législative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fr-FR" sz="1800" b="1" dirty="0">
                <a:solidFill>
                  <a:srgbClr val="000090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Adoption du texte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800" b="1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fr-FR" sz="1800" b="1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ar principe, …………………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avec le Parlement européen (procédure </a:t>
            </a:r>
            <a:r>
              <a:rPr lang="fr-FR" sz="1800" b="1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législative ordinaire )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800" b="1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Législateur ……………. </a:t>
            </a:r>
            <a:r>
              <a:rPr lang="fr-FR" sz="18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dans le cadre des </a:t>
            </a:r>
            <a:r>
              <a:rPr lang="fr-FR" sz="1800" b="1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procédures législatives spéciales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800" b="1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…………….</a:t>
            </a:r>
            <a:r>
              <a:rPr lang="fr-FR" sz="18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dans le cadre de la </a:t>
            </a:r>
            <a:r>
              <a:rPr lang="fr-FR" sz="1800" b="1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PESC</a:t>
            </a:r>
            <a:r>
              <a:rPr lang="fr-FR" sz="18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(dans le cadre des orientations fixées par le Conseil européen)</a:t>
            </a:r>
            <a:endParaRPr lang="fr-CH" sz="1800" dirty="0"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fr-FR" sz="18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Initiative du texte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800" b="1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……………… </a:t>
            </a:r>
            <a:r>
              <a:rPr lang="fr-FR" sz="1800" b="1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droit d’initiative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800" b="1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………………. de l’initiative législative </a:t>
            </a:r>
            <a:r>
              <a:rPr lang="fr-FR" sz="18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 la Commission (art.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241 TFUE).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fr-FR" sz="1800" b="1" dirty="0"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371600" marR="0" lvl="3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+mn-cs"/>
              </a:rPr>
              <a:t>§2. La fonction budgétaire et financière</a:t>
            </a:r>
          </a:p>
          <a:p>
            <a:pPr marL="285750" marR="0" lvl="3" indent="-28575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………………….. à la fonction budgétaire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 marL="285750" marR="0" lvl="3" indent="-28575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Décide du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statut financier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des membres des institutions </a:t>
            </a:r>
            <a:endParaRPr kumimoji="0" lang="fr-FR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 panose="020B0504020202020204" pitchFamily="34" charset="0"/>
              <a:ea typeface="+mn-ea"/>
              <a:cs typeface="+mn-cs"/>
            </a:endParaRPr>
          </a:p>
          <a:p>
            <a:pPr marL="457200" lvl="1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fr-FR" sz="2600" b="1" dirty="0">
              <a:latin typeface="Neue Haas Grotesk Text Pro" panose="020B0504020202020204" pitchFamily="34" charset="0"/>
            </a:endParaRP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F16CFDC2-94E8-4918-1593-A749DB634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678"/>
            <a:ext cx="2743200" cy="4117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6597D8A-9D70-4349-A89F-F075334EEC75}" type="slidenum">
              <a:rPr lang="en-US">
                <a:solidFill>
                  <a:schemeClr val="tx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11</a:t>
            </a:fld>
            <a:endParaRPr lang="en-US" dirty="0">
              <a:solidFill>
                <a:schemeClr val="tx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74483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5307"/>
            <a:ext cx="10733468" cy="5755736"/>
          </a:xfrm>
        </p:spPr>
        <p:txBody>
          <a:bodyPr>
            <a:noAutofit/>
          </a:bodyPr>
          <a:lstStyle/>
          <a:p>
            <a:pPr marL="1371600" lvl="3" indent="0" algn="just">
              <a:buNone/>
            </a:pPr>
            <a:endParaRPr lang="fr-FR" sz="2600" b="1" dirty="0">
              <a:latin typeface="Neue Haas Grotesk Text Pro" panose="020B0504020202020204" pitchFamily="34" charset="0"/>
            </a:endParaRPr>
          </a:p>
          <a:p>
            <a:pPr marL="1371600" lvl="3" indent="0" algn="just">
              <a:buNone/>
            </a:pPr>
            <a:r>
              <a:rPr lang="fr-FR" sz="2600" b="1" dirty="0">
                <a:latin typeface="Neue Haas Grotesk Text Pro" panose="020B0504020202020204" pitchFamily="34" charset="0"/>
              </a:rPr>
              <a:t>§3. La coordination des politiques des Etats membres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1800" b="1" dirty="0">
                <a:solidFill>
                  <a:srgbClr val="000090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Compétence de coordination des politiques des États membres. </a:t>
            </a:r>
            <a:endParaRPr lang="fr-CH" sz="1800" dirty="0"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800" b="1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Elaboration de « ……………… …………………..» 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endossées par le Conseil européen</a:t>
            </a:r>
            <a:r>
              <a:rPr lang="fr-FR" sz="1800" dirty="0"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faisant en retour l’objet 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d’une </a:t>
            </a:r>
            <a:r>
              <a:rPr lang="fr-FR" sz="1800" b="1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recommandation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Conseil. </a:t>
            </a:r>
            <a:endParaRPr lang="fr-CH" sz="1800" dirty="0"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fr-FR" sz="1800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Mission générale 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d’………………….. de la coopération 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entre les Etats membres dans 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l’espace de sécurité, de liberté et de justice</a:t>
            </a:r>
            <a:r>
              <a:rPr lang="fr-FR" sz="18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371600" lvl="3" indent="0" algn="just">
              <a:buNone/>
            </a:pPr>
            <a:r>
              <a:rPr lang="fr-FR" sz="2600" b="1" dirty="0">
                <a:latin typeface="Neue Haas Grotesk Text Pro" panose="020B0504020202020204" pitchFamily="34" charset="0"/>
              </a:rPr>
              <a:t>§4. La fonction d’exécution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1800" b="1" dirty="0">
                <a:solidFill>
                  <a:srgbClr val="000090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Pouvoir général d’exécution : Commission européenne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fr-FR" sz="1800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Certaines compétences exécutives ………………. </a:t>
            </a:r>
            <a:r>
              <a:rPr lang="fr-FR" sz="1800" dirty="0"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fixer les </a:t>
            </a:r>
            <a:r>
              <a:rPr lang="fr-FR" sz="1800" b="1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prix agricoles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fr-FR" sz="1800" b="1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quotas de pêche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par exemple (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43 TFUE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ou en matière </a:t>
            </a:r>
            <a:r>
              <a:rPr lang="fr-FR" sz="1800" b="1" dirty="0">
                <a:solidFill>
                  <a:srgbClr val="000000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politique économique et monétaire</a:t>
            </a:r>
            <a:r>
              <a:rPr lang="fr-FR" sz="1800" dirty="0">
                <a:solidFill>
                  <a:srgbClr val="000000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123 TUE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Dans le cas de la PESC : le Conseil peut ……………… le pouvoir d’exécution au détriment du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Haut représentant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fr-FR" sz="2600" b="1" dirty="0">
              <a:latin typeface="Neue Haas Grotesk Text Pro" panose="020B05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fr-FR" sz="1800" b="1" dirty="0">
              <a:solidFill>
                <a:srgbClr val="000099"/>
              </a:solidFill>
              <a:latin typeface="Neue Haas Grotesk Text Pro" panose="020B05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fr-CH" sz="1800" dirty="0"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371600" lvl="3" indent="0" algn="just">
              <a:buNone/>
            </a:pPr>
            <a:endParaRPr lang="fr-FR" sz="2600" b="1" dirty="0">
              <a:latin typeface="Neue Haas Grotesk Text Pro" panose="020B05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fr-FR" sz="2600" b="1" dirty="0">
              <a:latin typeface="Book Antiqua" panose="02040602050305030304" pitchFamily="18" charset="0"/>
            </a:endParaRP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CC7990E6-97B9-11C6-3FDE-21E5572D3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678"/>
            <a:ext cx="2743200" cy="4117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6597D8A-9D70-4349-A89F-F075334EEC75}" type="slidenum">
              <a:rPr lang="en-US">
                <a:solidFill>
                  <a:schemeClr val="tx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12</a:t>
            </a:fld>
            <a:endParaRPr lang="en-US" dirty="0">
              <a:solidFill>
                <a:schemeClr val="tx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36434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5307"/>
            <a:ext cx="10733468" cy="5755736"/>
          </a:xfrm>
        </p:spPr>
        <p:txBody>
          <a:bodyPr>
            <a:noAutofit/>
          </a:bodyPr>
          <a:lstStyle/>
          <a:p>
            <a:pPr marL="1371600" lvl="3" indent="0" algn="just">
              <a:buNone/>
            </a:pPr>
            <a:r>
              <a:rPr lang="fr-FR" sz="2600" b="1" dirty="0">
                <a:latin typeface="Neue Haas Grotesk Text Pro" panose="020B0504020202020204" pitchFamily="34" charset="0"/>
              </a:rPr>
              <a:t>§5. La fonction particulière dans le cadre de l’action extérieure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fr-FR" sz="1800" dirty="0">
                <a:solidFill>
                  <a:srgbClr val="000000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Mission générale :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800" b="1" u="sng" dirty="0">
                <a:solidFill>
                  <a:srgbClr val="C00000"/>
                </a:solidFill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……………..</a:t>
            </a:r>
            <a:r>
              <a:rPr lang="fr-FR" sz="1800" b="1" u="sng" dirty="0">
                <a:solidFill>
                  <a:srgbClr val="C00000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l’action extérieure </a:t>
            </a:r>
            <a:r>
              <a:rPr lang="fr-FR" sz="1800" dirty="0">
                <a:solidFill>
                  <a:srgbClr val="000000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l’Union européenne dans le cadre fixé par le Conseil européen (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16 § 6 TUE, art 24 § 2. TUE</a:t>
            </a:r>
            <a:r>
              <a:rPr lang="fr-FR" sz="1800" dirty="0">
                <a:solidFill>
                  <a:srgbClr val="000000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fr-CH" sz="1800" dirty="0"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800" b="1" dirty="0">
                <a:solidFill>
                  <a:srgbClr val="C00000"/>
                </a:solidFill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Maintien de </a:t>
            </a:r>
            <a:r>
              <a:rPr lang="fr-FR" sz="1800" b="1" dirty="0">
                <a:solidFill>
                  <a:srgbClr val="C00000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sz="1800" b="1" dirty="0">
                <a:solidFill>
                  <a:srgbClr val="C00000"/>
                </a:solidFill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 de l’action extérieure</a:t>
            </a:r>
            <a:endParaRPr lang="fr-CH" sz="1800" b="1" dirty="0">
              <a:solidFill>
                <a:srgbClr val="C00000"/>
              </a:solidFill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800" dirty="0">
                <a:solidFill>
                  <a:srgbClr val="000000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NB : Action extérieure : </a:t>
            </a:r>
            <a:r>
              <a:rPr lang="fr-FR" sz="1800" b="1" dirty="0">
                <a:solidFill>
                  <a:srgbClr val="000000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proposition (non législative)</a:t>
            </a:r>
            <a:r>
              <a:rPr lang="fr-FR" sz="1800" dirty="0">
                <a:solidFill>
                  <a:srgbClr val="000000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Haut représentant</a:t>
            </a:r>
            <a:r>
              <a:rPr lang="fr-FR" sz="1800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solidFill>
                  <a:srgbClr val="000000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le domaine de la </a:t>
            </a:r>
            <a:r>
              <a:rPr lang="fr-FR" sz="1800" b="1" dirty="0">
                <a:solidFill>
                  <a:srgbClr val="000000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PESC</a:t>
            </a:r>
            <a:r>
              <a:rPr lang="fr-FR" sz="1800" dirty="0">
                <a:solidFill>
                  <a:srgbClr val="000000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et </a:t>
            </a:r>
            <a:r>
              <a:rPr lang="fr-FR" sz="1800" b="1" dirty="0">
                <a:solidFill>
                  <a:srgbClr val="000000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proposition (législative)</a:t>
            </a:r>
            <a:r>
              <a:rPr lang="fr-FR" sz="1800" dirty="0">
                <a:solidFill>
                  <a:srgbClr val="000000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Commission </a:t>
            </a:r>
            <a:r>
              <a:rPr lang="fr-FR" sz="1800" dirty="0">
                <a:solidFill>
                  <a:srgbClr val="000000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les autres domaines (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22 § 2 TUE</a:t>
            </a:r>
            <a:r>
              <a:rPr lang="fr-FR" sz="1800" dirty="0">
                <a:solidFill>
                  <a:srgbClr val="000000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fr-FR" sz="1800" dirty="0">
              <a:solidFill>
                <a:srgbClr val="000000"/>
              </a:solidFill>
              <a:latin typeface="Neue Haas Grotesk Text Pro" panose="020B05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Concernant la PESC 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fr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893763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Haut représentant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fr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076325" marR="0" lvl="1" indent="-182563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participe à l’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……………….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la PESC </a:t>
            </a:r>
            <a:endParaRPr kumimoji="0" lang="fr-CH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076325" marR="0" lvl="1" indent="-182563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PESC (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 18 § 2 TUE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fr-CH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076325" marR="0" lvl="1" indent="-182563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……………………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tant que mandataire du Conseil (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 18 § 2 TUE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76325" marR="0" lvl="1" indent="-182563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……………….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l’UE pour la PESC (niveau en dessous du Président du Conseil européen)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Pour le reste de l’action extérieure :</a:t>
            </a:r>
            <a:endParaRPr kumimoji="0" lang="fr-CH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893763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Commission européenne, mais au sein de celle-ci :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Haut représentant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18 § 4 TUE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kumimoji="0" lang="fr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893763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Président de la Commission européenne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représente l’Union européenne (mais pas pour la PESC)</a:t>
            </a:r>
          </a:p>
          <a:p>
            <a:pPr marL="893763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Négociation des accords internationaux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218 TFUE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: …………………institutionnelle sous le …………………. du Conseil.</a:t>
            </a:r>
            <a:endParaRPr kumimoji="0" lang="fr-FR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 panose="020B0504020202020204" pitchFamily="34" charset="0"/>
              <a:ea typeface="+mn-ea"/>
              <a:cs typeface="+mn-cs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fr-FR" sz="1800" dirty="0">
              <a:solidFill>
                <a:srgbClr val="000000"/>
              </a:solidFill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fr-CH" sz="1800" dirty="0"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fr-FR" sz="2600" b="1" dirty="0">
              <a:latin typeface="Book Antiqua" panose="02040602050305030304" pitchFamily="18" charset="0"/>
            </a:endParaRP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2780C0EF-CEDA-1913-AF74-398437090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678"/>
            <a:ext cx="2743200" cy="4117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6597D8A-9D70-4349-A89F-F075334EEC75}" type="slidenum">
              <a:rPr lang="en-US">
                <a:solidFill>
                  <a:schemeClr val="tx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13</a:t>
            </a:fld>
            <a:endParaRPr lang="en-US" dirty="0">
              <a:solidFill>
                <a:schemeClr val="tx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75157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A812F9-24BA-B13B-618F-B44725865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Slide Background">
            <a:extLst>
              <a:ext uri="{FF2B5EF4-FFF2-40B4-BE49-F238E27FC236}">
                <a16:creationId xmlns:a16="http://schemas.microsoft.com/office/drawing/2014/main" id="{7378C06A-4836-F42D-36D7-C13BA0935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09D6B-E595-2A57-D837-6E4A406BD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2BED27-8B1F-76FE-7BED-44609D640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92943" y="1085850"/>
            <a:ext cx="6693694" cy="3613149"/>
          </a:xfrm>
        </p:spPr>
        <p:txBody>
          <a:bodyPr anchor="ctr">
            <a:normAutofit/>
          </a:bodyPr>
          <a:lstStyle/>
          <a:p>
            <a:pPr marL="914400" lvl="2" indent="0">
              <a:buNone/>
            </a:pPr>
            <a:r>
              <a:rPr lang="fr-FR" b="1" dirty="0">
                <a:latin typeface="Neue Haas Grotesk Text Pro" panose="020B0504020202020204" pitchFamily="34" charset="0"/>
              </a:rPr>
              <a:t>Section 4. Modalités de vote au sein du Conseil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40F64C9-B76B-1C23-1A9C-F50C4F711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9" r="25219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B6517376-6875-ECA6-6719-03731FD8B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/>
            </a:pPr>
            <a:fld id="{D6597D8A-9D70-4349-A89F-F075334EEC75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14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61753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5307"/>
            <a:ext cx="10733468" cy="575573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fr-FR" sz="1800" dirty="0"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fr-FR" sz="1800" dirty="0"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Les actes du Conseil sont adoptés par un vote qui permet de dégager une majorité. </a:t>
            </a:r>
            <a:endParaRPr lang="fr-CH" sz="1800" dirty="0"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fr-FR" sz="1800" b="1" dirty="0">
              <a:solidFill>
                <a:srgbClr val="000099"/>
              </a:solidFill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fr-FR" sz="18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Règle </a:t>
            </a:r>
          </a:p>
          <a:p>
            <a:pPr marL="898525" lvl="1" indent="-236538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800" b="1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fr-FR" sz="1800" b="1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rincipe :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le Conseil statue à 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la majorité </a:t>
            </a:r>
            <a:r>
              <a:rPr lang="fr-FR" sz="18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………………..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sauf lorsque les traités en disposent autrement. (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art 16 § 3 TUE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). </a:t>
            </a:r>
          </a:p>
          <a:p>
            <a:pPr marL="898525" lvl="1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800" b="1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Exceptions</a:t>
            </a:r>
            <a:r>
              <a:rPr lang="fr-FR" sz="18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: 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soit la 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majorité </a:t>
            </a:r>
            <a:r>
              <a:rPr lang="fr-FR" sz="18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</a:t>
            </a:r>
            <a:r>
              <a:rPr lang="fr-FR" sz="1800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soit 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……………. (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exemple : </a:t>
            </a:r>
            <a:r>
              <a:rPr lang="fr-FR" sz="1800" b="1" dirty="0">
                <a:solidFill>
                  <a:srgbClr val="C00000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…...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(art. 24 § 2 TUE))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fr-FR" sz="1800" b="1" dirty="0">
              <a:solidFill>
                <a:srgbClr val="000099"/>
              </a:solidFill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Calcul </a:t>
            </a:r>
          </a:p>
          <a:p>
            <a:pPr marL="898525" lvl="1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800" b="1" dirty="0">
                <a:solidFill>
                  <a:srgbClr val="000090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55% des États membres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(16 États sur 27), réunissant au moins </a:t>
            </a:r>
            <a:r>
              <a:rPr lang="fr-FR" sz="1800" b="1" dirty="0">
                <a:solidFill>
                  <a:srgbClr val="000090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65 % de la population</a:t>
            </a:r>
            <a:endParaRPr lang="fr-CH" sz="1800" dirty="0"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898525" lvl="1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800" b="1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</a:t>
            </a:r>
            <a:r>
              <a:rPr lang="fr-FR" sz="1800" b="1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inorité de blocage 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35% de la population + 1 autre membre</a:t>
            </a:r>
          </a:p>
          <a:p>
            <a:pPr marL="898525" lvl="1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800" b="1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NB :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abstention = vote négatif, </a:t>
            </a:r>
            <a:r>
              <a:rPr lang="fr-FR" sz="1800" u="sng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sauf ………………………………………..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</a:p>
          <a:p>
            <a:pPr marL="228600" lvl="1" algn="just">
              <a:spcBef>
                <a:spcPts val="0"/>
              </a:spcBef>
              <a:spcAft>
                <a:spcPts val="600"/>
              </a:spcAft>
              <a:tabLst>
                <a:tab pos="717550" algn="l"/>
              </a:tabLst>
            </a:pPr>
            <a:endParaRPr lang="fr-FR" sz="1800" b="1" dirty="0">
              <a:solidFill>
                <a:srgbClr val="000099"/>
              </a:solidFill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28600" lvl="1" algn="just">
              <a:spcBef>
                <a:spcPts val="0"/>
              </a:spcBef>
              <a:spcAft>
                <a:spcPts val="600"/>
              </a:spcAft>
              <a:tabLst>
                <a:tab pos="717550" algn="l"/>
              </a:tabLst>
            </a:pPr>
            <a:r>
              <a:rPr lang="fr-FR" sz="18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En pratique, </a:t>
            </a:r>
            <a:r>
              <a:rPr lang="fr-FR" sz="18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le vote formel intervient rarement</a:t>
            </a:r>
          </a:p>
        </p:txBody>
      </p:sp>
      <p:pic>
        <p:nvPicPr>
          <p:cNvPr id="4" name="Graphique 3" descr="Règle avec un remplissage uni">
            <a:extLst>
              <a:ext uri="{FF2B5EF4-FFF2-40B4-BE49-F238E27FC236}">
                <a16:creationId xmlns:a16="http://schemas.microsoft.com/office/drawing/2014/main" id="{98657761-DA8F-AD69-BEDF-1A0CABEE2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413" y="2507232"/>
            <a:ext cx="557784" cy="557784"/>
          </a:xfrm>
          <a:prstGeom prst="rect">
            <a:avLst/>
          </a:prstGeom>
        </p:spPr>
      </p:pic>
      <p:pic>
        <p:nvPicPr>
          <p:cNvPr id="7" name="Graphique 6" descr="Calculatrice contour">
            <a:extLst>
              <a:ext uri="{FF2B5EF4-FFF2-40B4-BE49-F238E27FC236}">
                <a16:creationId xmlns:a16="http://schemas.microsoft.com/office/drawing/2014/main" id="{E6489731-A4E6-A0E8-8F7D-BBEE368D5D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9001" y="4009883"/>
            <a:ext cx="762608" cy="762608"/>
          </a:xfrm>
          <a:prstGeom prst="rect">
            <a:avLst/>
          </a:prstGeom>
        </p:spPr>
      </p:pic>
      <p:sp>
        <p:nvSpPr>
          <p:cNvPr id="8" name="Espace réservé du numéro de diapositive 4">
            <a:extLst>
              <a:ext uri="{FF2B5EF4-FFF2-40B4-BE49-F238E27FC236}">
                <a16:creationId xmlns:a16="http://schemas.microsoft.com/office/drawing/2014/main" id="{5D1ADDF3-4D3B-6960-4F40-289A6C91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678"/>
            <a:ext cx="2743200" cy="4117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6597D8A-9D70-4349-A89F-F075334EEC75}" type="slidenum">
              <a:rPr lang="en-US">
                <a:solidFill>
                  <a:schemeClr val="tx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15</a:t>
            </a:fld>
            <a:endParaRPr lang="en-US" dirty="0">
              <a:solidFill>
                <a:schemeClr val="tx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3398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3F44F4C5-FE4F-44AB-AAA5-ED31D2E5CB15}"/>
              </a:ext>
            </a:extLst>
          </p:cNvPr>
          <p:cNvCxnSpPr>
            <a:cxnSpLocks/>
          </p:cNvCxnSpPr>
          <p:nvPr/>
        </p:nvCxnSpPr>
        <p:spPr>
          <a:xfrm>
            <a:off x="838200" y="3264794"/>
            <a:ext cx="7031864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173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47F1F05-A3C2-4F3F-9141-1BF7D75F87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54" b="799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538" y="3752850"/>
            <a:ext cx="10837857" cy="2452687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r>
              <a:rPr lang="fr-FR" sz="3600" b="1" dirty="0">
                <a:latin typeface="Neue Haas Grotesk Text Pro" panose="020B0504020202020204" pitchFamily="34" charset="0"/>
              </a:rPr>
              <a:t>Chapitre III : Le Conseil de l’Union européenne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1B77FFE3-35D1-08B7-D3D6-56F4B84FD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8573" y="6247774"/>
            <a:ext cx="2743200" cy="4117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6597D8A-9D70-4349-A89F-F075334EEC75}" type="slidenum">
              <a:rPr lang="en-US" smtClean="0">
                <a:solidFill>
                  <a:schemeClr val="tx1"/>
                </a:solidFill>
                <a:latin typeface="+mj-lt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1461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400" b="1" dirty="0">
                <a:latin typeface="Neue Haas Grotesk Text Pro" panose="020B0504020202020204" pitchFamily="34" charset="0"/>
              </a:rPr>
              <a:t>Titre I. Les institutions politiques</a:t>
            </a:r>
          </a:p>
          <a:p>
            <a:pPr marL="457200" lvl="1" indent="0">
              <a:buNone/>
            </a:pPr>
            <a:endParaRPr lang="fr-FR" sz="2000" b="1" dirty="0">
              <a:latin typeface="Neue Haas Grotesk Text Pro" panose="020B0504020202020204" pitchFamily="34" charset="0"/>
            </a:endParaRPr>
          </a:p>
          <a:p>
            <a:pPr marL="457200" lvl="1" indent="0">
              <a:buNone/>
            </a:pPr>
            <a:r>
              <a:rPr lang="fr-FR" sz="2000" b="1" dirty="0">
                <a:solidFill>
                  <a:srgbClr val="000099"/>
                </a:solidFill>
                <a:latin typeface="Neue Haas Grotesk Text Pro" panose="020B0504020202020204" pitchFamily="34" charset="0"/>
              </a:rPr>
              <a:t>Chapitre III. Le Conseil de </a:t>
            </a:r>
            <a:r>
              <a:rPr lang="fr-FR" sz="2000" b="1">
                <a:solidFill>
                  <a:srgbClr val="000099"/>
                </a:solidFill>
                <a:latin typeface="Neue Haas Grotesk Text Pro" panose="020B0504020202020204" pitchFamily="34" charset="0"/>
              </a:rPr>
              <a:t>l’Union européenne</a:t>
            </a:r>
            <a:endParaRPr lang="fr-FR" sz="2000" b="1" dirty="0">
              <a:solidFill>
                <a:srgbClr val="000099"/>
              </a:solidFill>
              <a:latin typeface="Neue Haas Grotesk Text Pro" panose="020B0504020202020204" pitchFamily="34" charset="0"/>
            </a:endParaRPr>
          </a:p>
          <a:p>
            <a:pPr marL="714375" lvl="2" indent="0">
              <a:buNone/>
            </a:pPr>
            <a:r>
              <a:rPr lang="fr-FR" b="1" dirty="0">
                <a:latin typeface="Neue Haas Grotesk Text Pro" panose="020B0504020202020204" pitchFamily="34" charset="0"/>
              </a:rPr>
              <a:t>Section 1. Composition du Conseil</a:t>
            </a:r>
          </a:p>
          <a:p>
            <a:pPr marL="714375" lvl="2" indent="0">
              <a:buNone/>
            </a:pPr>
            <a:r>
              <a:rPr lang="fr-FR" b="1" dirty="0">
                <a:latin typeface="Neue Haas Grotesk Text Pro" panose="020B0504020202020204" pitchFamily="34" charset="0"/>
              </a:rPr>
              <a:t>Section 2. Organisation du Conseil</a:t>
            </a:r>
          </a:p>
          <a:p>
            <a:pPr marL="714375" lvl="2" indent="0">
              <a:buNone/>
            </a:pPr>
            <a:r>
              <a:rPr lang="fr-FR" b="1" dirty="0">
                <a:latin typeface="Neue Haas Grotesk Text Pro" panose="020B0504020202020204" pitchFamily="34" charset="0"/>
              </a:rPr>
              <a:t>Section 3. Attributions du Conseil</a:t>
            </a:r>
          </a:p>
          <a:p>
            <a:pPr marL="714375" lvl="2" indent="0">
              <a:buNone/>
            </a:pPr>
            <a:r>
              <a:rPr lang="fr-FR" b="1" dirty="0">
                <a:latin typeface="Neue Haas Grotesk Text Pro" panose="020B0504020202020204" pitchFamily="34" charset="0"/>
              </a:rPr>
              <a:t>Section 4. Modalités de vote au sein du Conseil</a:t>
            </a: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89DCE54D-24DA-CEE1-B536-E8B491DC0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392" y="6195527"/>
            <a:ext cx="448056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/>
            </a:pPr>
            <a:fld id="{D6597D8A-9D70-4349-A89F-F075334EEC75}" type="slidenum">
              <a:rPr lang="en-US" sz="1100">
                <a:solidFill>
                  <a:schemeClr val="tx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</a:t>
            </a:fld>
            <a:endParaRPr lang="en-US" sz="1100" dirty="0">
              <a:solidFill>
                <a:schemeClr val="tx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1018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92943" y="1085850"/>
            <a:ext cx="6693694" cy="3613149"/>
          </a:xfrm>
        </p:spPr>
        <p:txBody>
          <a:bodyPr anchor="ctr">
            <a:normAutofit/>
          </a:bodyPr>
          <a:lstStyle/>
          <a:p>
            <a:pPr marL="914400" lvl="2" indent="0">
              <a:buNone/>
            </a:pPr>
            <a:r>
              <a:rPr lang="fr-FR" b="1" dirty="0">
                <a:latin typeface="Neue Haas Grotesk Text Pro" panose="020B0504020202020204" pitchFamily="34" charset="0"/>
              </a:rPr>
              <a:t>Section 1. Composition du Conseil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6B9535B-7808-AA0F-E70A-0690E3D60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3" r="20343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C2B6C57C-4E62-BABD-5447-4C1535B61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/>
            </a:pPr>
            <a:fld id="{D6597D8A-9D70-4349-A89F-F075334EEC75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4</a:t>
            </a:fld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08136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5307"/>
            <a:ext cx="10733468" cy="5755736"/>
          </a:xfrm>
        </p:spPr>
        <p:txBody>
          <a:bodyPr>
            <a:noAutofit/>
          </a:bodyPr>
          <a:lstStyle/>
          <a:p>
            <a:pPr marL="914400" lvl="2" indent="0" algn="just">
              <a:buNone/>
            </a:pPr>
            <a:r>
              <a:rPr lang="fr-FR" sz="3000" b="1" dirty="0">
                <a:latin typeface="Neue Haas Grotesk Text Pro" panose="020B0504020202020204" pitchFamily="34" charset="0"/>
              </a:rPr>
              <a:t>Section 1. Composition du Conseil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fr-FR" sz="1800" b="1" dirty="0">
              <a:solidFill>
                <a:srgbClr val="000090"/>
              </a:solidFill>
              <a:effectLst/>
              <a:latin typeface="Neue Haas Grotesk Text Pro" panose="020B05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800" b="1" dirty="0">
                <a:solidFill>
                  <a:srgbClr val="000090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 16 § 2 TUE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: 1 représentant de chaque État membre au niveau ……………...</a:t>
            </a:r>
            <a:endParaRPr lang="fr-CH" sz="1800" dirty="0"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800" b="1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+ La </a:t>
            </a:r>
            <a:r>
              <a:rPr lang="fr-FR" sz="1800" b="1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………………….</a:t>
            </a:r>
            <a:r>
              <a:rPr lang="fr-FR" sz="1800" b="1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est 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invitée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endParaRPr lang="fr-CH" sz="1800" dirty="0"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+ Le </a:t>
            </a:r>
            <a:r>
              <a:rPr lang="fr-FR" sz="18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ecrétaire général du Conseil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avec d’autres fonctionnaires du Conseil.</a:t>
            </a:r>
            <a:endParaRPr lang="fr-CH" sz="1800" dirty="0"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914400" lvl="2" indent="0" algn="just">
              <a:buNone/>
            </a:pPr>
            <a:endParaRPr lang="fr-FR" b="1" dirty="0">
              <a:latin typeface="Book Antiqua" panose="02040602050305030304" pitchFamily="18" charset="0"/>
            </a:endParaRPr>
          </a:p>
        </p:txBody>
      </p:sp>
      <p:sp>
        <p:nvSpPr>
          <p:cNvPr id="4" name="Espace réservé du numéro de diapositive 4">
            <a:extLst>
              <a:ext uri="{FF2B5EF4-FFF2-40B4-BE49-F238E27FC236}">
                <a16:creationId xmlns:a16="http://schemas.microsoft.com/office/drawing/2014/main" id="{D06284D4-4DD7-18B8-4510-2A040E199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678"/>
            <a:ext cx="2743200" cy="4117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6597D8A-9D70-4349-A89F-F075334EEC75}" type="slidenum">
              <a:rPr lang="en-US">
                <a:solidFill>
                  <a:schemeClr val="tx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5</a:t>
            </a:fld>
            <a:endParaRPr lang="en-US" dirty="0">
              <a:solidFill>
                <a:schemeClr val="tx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86506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82F53C-90E5-9497-BB06-1386BBA2C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Slide Background">
            <a:extLst>
              <a:ext uri="{FF2B5EF4-FFF2-40B4-BE49-F238E27FC236}">
                <a16:creationId xmlns:a16="http://schemas.microsoft.com/office/drawing/2014/main" id="{904CB01E-F9B7-1B09-4ABA-BDD9BB6D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DF82C34-11FA-D2E3-7EE6-910FBF0E5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05335C-840E-625E-1FA6-35A31092B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92943" y="1085850"/>
            <a:ext cx="6693694" cy="3613149"/>
          </a:xfrm>
        </p:spPr>
        <p:txBody>
          <a:bodyPr anchor="ctr">
            <a:normAutofit/>
          </a:bodyPr>
          <a:lstStyle/>
          <a:p>
            <a:pPr marL="914400" lvl="2" indent="0">
              <a:buNone/>
            </a:pPr>
            <a:r>
              <a:rPr lang="fr-FR" b="1" dirty="0">
                <a:latin typeface="Neue Haas Grotesk Text Pro" panose="020B0504020202020204" pitchFamily="34" charset="0"/>
              </a:rPr>
              <a:t>Section 2. Organisation du Conseil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DA24A4-5458-9D1C-1114-AD3513348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7" r="20337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B6EA4B51-3A37-7189-73B5-07FDA0816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/>
            </a:pPr>
            <a:fld id="{D6597D8A-9D70-4349-A89F-F075334EEC75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6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73273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825" y="637082"/>
            <a:ext cx="6214818" cy="5838669"/>
          </a:xfrm>
        </p:spPr>
        <p:txBody>
          <a:bodyPr>
            <a:normAutofit/>
          </a:bodyPr>
          <a:lstStyle/>
          <a:p>
            <a:pPr marL="1371600" lvl="3" indent="0">
              <a:buNone/>
            </a:pPr>
            <a:r>
              <a:rPr lang="fr-FR" sz="2600" b="1" dirty="0">
                <a:latin typeface="Neue Haas Grotesk Text Pro" panose="020B0504020202020204" pitchFamily="34" charset="0"/>
              </a:rPr>
              <a:t>§1. Formations</a:t>
            </a:r>
            <a:endParaRPr lang="fr-FR" sz="2600" dirty="0"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8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rticle </a:t>
            </a:r>
            <a:r>
              <a:rPr lang="fr-FR" sz="1800" b="1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 § 6 TUE :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le Conseil siège en </a:t>
            </a:r>
            <a:r>
              <a:rPr lang="fr-FR" sz="1800" b="1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plusieurs formations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sz="18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………………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endParaRPr lang="fr-FR" sz="1800" b="1" dirty="0"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800" b="1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10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formations du Conseil : Affaires générales, affaires étrangères, Affaires économique et financières, Agriculture et pêche, Environnement, etc. </a:t>
            </a:r>
            <a:endParaRPr lang="fr-FR" sz="1800" b="1" dirty="0"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800" b="1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Un secrétariat général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commun à toutes les formations.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fr-FR" sz="1600" dirty="0"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371600" lvl="3" indent="0">
              <a:buNone/>
            </a:pPr>
            <a:r>
              <a:rPr lang="fr-FR" sz="2600" b="1" dirty="0">
                <a:latin typeface="Neue Haas Grotesk Text Pro" panose="020B0504020202020204" pitchFamily="34" charset="0"/>
              </a:rPr>
              <a:t>§2. Présidence</a:t>
            </a:r>
            <a:endParaRPr lang="fr-FR" sz="2600" b="1" dirty="0"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800" b="1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En principe</a:t>
            </a:r>
            <a:r>
              <a:rPr lang="fr-FR" sz="1800" b="1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: présidence …………………</a:t>
            </a:r>
            <a:endParaRPr lang="fr-FR" sz="1800" b="1" dirty="0"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800" b="1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En revanche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la formation </a:t>
            </a:r>
            <a:r>
              <a:rPr lang="fr-FR" sz="1800" b="1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affaires étrangères 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est présidée de façon ……………………..par le </a:t>
            </a:r>
            <a:r>
              <a:rPr lang="fr-FR" sz="1800" b="1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Haut représentant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fr-FR" sz="1800" b="1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art. 18 § 3 TUE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). </a:t>
            </a:r>
            <a:endParaRPr lang="fr-CH" sz="1800" dirty="0"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EB3626C-BAD8-D72B-BB77-FF9D08AB9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882" y="2061836"/>
            <a:ext cx="4788505" cy="2693534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FE56EE9-9993-3DDC-B29C-62C8E503F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/>
            </a:pPr>
            <a:fld id="{D6597D8A-9D70-4349-A89F-F075334EEC75}" type="slidenum">
              <a:rPr lang="en-US" sz="1000"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7</a:t>
            </a:fld>
            <a:endParaRPr lang="en-US" sz="100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47871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67211" y="1549525"/>
            <a:ext cx="4438036" cy="3908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latin typeface="Neue Haas Grotesk Text Pro" panose="020B0504020202020204" pitchFamily="34" charset="0"/>
              </a:rPr>
              <a:t>Le Haut représentant de l’Union pour les affaires étrangères et la politique de sécurité</a:t>
            </a:r>
          </a:p>
          <a:p>
            <a:pPr marL="0" indent="0">
              <a:buNone/>
            </a:pPr>
            <a:endParaRPr lang="fr-FR" b="1" dirty="0">
              <a:latin typeface="Neue Haas Grotesk Text Pro" panose="020B0504020202020204" pitchFamily="34" charset="0"/>
            </a:endParaRPr>
          </a:p>
          <a:p>
            <a:pPr marL="0" indent="0">
              <a:buNone/>
            </a:pPr>
            <a:r>
              <a:rPr lang="fr-FR" b="1" dirty="0" err="1">
                <a:solidFill>
                  <a:srgbClr val="C00000"/>
                </a:solidFill>
                <a:latin typeface="Neue Haas Grotesk Text Pro" panose="020B0504020202020204" pitchFamily="34" charset="0"/>
              </a:rPr>
              <a:t>Kaja</a:t>
            </a:r>
            <a:r>
              <a:rPr lang="fr-FR" b="1" dirty="0">
                <a:solidFill>
                  <a:srgbClr val="C00000"/>
                </a:solidFill>
                <a:latin typeface="Neue Haas Grotesk Text Pro" panose="020B0504020202020204" pitchFamily="34" charset="0"/>
              </a:rPr>
              <a:t> </a:t>
            </a:r>
            <a:r>
              <a:rPr lang="fr-FR" b="1" dirty="0" err="1">
                <a:solidFill>
                  <a:srgbClr val="C00000"/>
                </a:solidFill>
                <a:latin typeface="Neue Haas Grotesk Text Pro" panose="020B0504020202020204" pitchFamily="34" charset="0"/>
              </a:rPr>
              <a:t>Kallas</a:t>
            </a:r>
            <a:r>
              <a:rPr lang="fr-FR" b="1" dirty="0">
                <a:solidFill>
                  <a:srgbClr val="C00000"/>
                </a:solidFill>
                <a:latin typeface="Neue Haas Grotesk Text Pro" panose="020B0504020202020204" pitchFamily="34" charset="0"/>
              </a:rPr>
              <a:t> </a:t>
            </a:r>
            <a:r>
              <a:rPr lang="fr-FR" b="1" dirty="0">
                <a:latin typeface="Neue Haas Grotesk Text Pro" panose="020B0504020202020204" pitchFamily="34" charset="0"/>
              </a:rPr>
              <a:t>(estonienne)</a:t>
            </a:r>
          </a:p>
          <a:p>
            <a:pPr marL="0" indent="0">
              <a:buNone/>
            </a:pPr>
            <a:endParaRPr lang="fr-FR" sz="2000" b="1" dirty="0">
              <a:latin typeface="Book Antiqua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4D72902-8912-21B8-4DD5-00B095DE5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610" y="1659900"/>
            <a:ext cx="4737650" cy="3560415"/>
          </a:xfrm>
          <a:prstGeom prst="rect">
            <a:avLst/>
          </a:prstGeom>
        </p:spPr>
      </p:pic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74157934-AD73-C036-0FF4-63455F75B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/>
            </a:pPr>
            <a:fld id="{D6597D8A-9D70-4349-A89F-F075334EEC75}" type="slidenum">
              <a:rPr lang="en-US" sz="1000"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8</a:t>
            </a:fld>
            <a:endParaRPr lang="en-US" sz="100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56663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5307"/>
            <a:ext cx="10733468" cy="5755736"/>
          </a:xfrm>
        </p:spPr>
        <p:txBody>
          <a:bodyPr>
            <a:noAutofit/>
          </a:bodyPr>
          <a:lstStyle/>
          <a:p>
            <a:pPr marL="1371600" lvl="3" indent="0" algn="just">
              <a:buNone/>
            </a:pPr>
            <a:r>
              <a:rPr lang="fr-FR" sz="2600" b="1" dirty="0">
                <a:latin typeface="Neue Haas Grotesk Text Pro" panose="020B0504020202020204" pitchFamily="34" charset="0"/>
              </a:rPr>
              <a:t>§ 3. Comités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fr-FR" sz="1800" dirty="0"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Le </a:t>
            </a:r>
            <a:r>
              <a:rPr lang="fr-FR" sz="1800" b="1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COREPER 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le Comité des représentants permanents</a:t>
            </a:r>
            <a:r>
              <a:rPr lang="fr-FR" sz="18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lang="fr-FR" sz="1800" b="1" dirty="0">
                <a:solidFill>
                  <a:srgbClr val="000090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 16 § TUE).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Il est scindé en deux : </a:t>
            </a:r>
            <a:endParaRPr lang="fr-CH" sz="1800" dirty="0"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lvl="1" indent="0" algn="just">
              <a:spcBef>
                <a:spcPts val="0"/>
              </a:spcBef>
              <a:buNone/>
            </a:pP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- le </a:t>
            </a:r>
            <a:r>
              <a:rPr lang="fr-FR" sz="1800" b="1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COREPER II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prépare les réunions ……………….., représentants ayant le rang </a:t>
            </a:r>
            <a:r>
              <a:rPr lang="fr-FR" sz="18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…………………………..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endParaRPr lang="fr-CH" sz="1800" dirty="0"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Le </a:t>
            </a:r>
            <a:r>
              <a:rPr lang="fr-FR" sz="1800" b="1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COREPER I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sz="18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: 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questions </a:t>
            </a:r>
            <a:r>
              <a:rPr lang="fr-FR" sz="18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……………….. 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composé des </a:t>
            </a:r>
            <a:r>
              <a:rPr lang="fr-FR" sz="18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……………………………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  <a:p>
            <a:pPr marL="271463" lvl="1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fr-FR" sz="1800" b="1" dirty="0">
              <a:solidFill>
                <a:srgbClr val="000099"/>
              </a:solidFill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71463" lvl="1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8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Des c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omités …………………... : </a:t>
            </a:r>
          </a:p>
          <a:p>
            <a:pPr marL="42863" lvl="1" indent="0" algn="just">
              <a:spcBef>
                <a:spcPts val="0"/>
              </a:spcBef>
              <a:buNone/>
            </a:pP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le </a:t>
            </a:r>
            <a:r>
              <a:rPr lang="fr-FR" sz="1800" b="1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comité politique et de sécurité 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lang="fr-FR" sz="1800" b="1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le COPS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 , </a:t>
            </a:r>
            <a:endParaRPr lang="fr-FR" sz="1800" dirty="0"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2863" lvl="1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le </a:t>
            </a:r>
            <a:r>
              <a:rPr lang="fr-FR" sz="1800" b="1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comité commercial 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(dit « Comité 133 »), etc….</a:t>
            </a:r>
            <a:endParaRPr lang="fr-FR" sz="2600" b="1" dirty="0">
              <a:latin typeface="Neue Haas Grotesk Text Pro" panose="020B0504020202020204" pitchFamily="34" charset="0"/>
            </a:endParaRPr>
          </a:p>
          <a:p>
            <a:pPr marL="1371600" lvl="3" indent="0" algn="just">
              <a:buNone/>
            </a:pPr>
            <a:endParaRPr lang="fr-FR" sz="2600" b="1" dirty="0">
              <a:latin typeface="Book Antiqua" panose="02040602050305030304" pitchFamily="18" charset="0"/>
            </a:endParaRPr>
          </a:p>
          <a:p>
            <a:pPr marL="1371600" lvl="3" indent="0" algn="just">
              <a:buNone/>
            </a:pPr>
            <a:endParaRPr lang="fr-FR" sz="2600" b="1" dirty="0">
              <a:latin typeface="Book Antiqua" panose="02040602050305030304" pitchFamily="18" charset="0"/>
            </a:endParaRPr>
          </a:p>
        </p:txBody>
      </p:sp>
      <p:pic>
        <p:nvPicPr>
          <p:cNvPr id="4" name="Image 3" descr="Une image contenant personne, uniforme militaire, habits, homme&#10;&#10;Description générée automatiquement">
            <a:extLst>
              <a:ext uri="{FF2B5EF4-FFF2-40B4-BE49-F238E27FC236}">
                <a16:creationId xmlns:a16="http://schemas.microsoft.com/office/drawing/2014/main" id="{7BD83B41-6FA1-C38A-0A61-0A7BCFCD2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305" y="2818460"/>
            <a:ext cx="4999495" cy="3333355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040CE8C-48D6-C6CC-05C5-1FE458EAD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678"/>
            <a:ext cx="2743200" cy="4117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6597D8A-9D70-4349-A89F-F075334EEC75}" type="slidenum">
              <a:rPr lang="en-US">
                <a:solidFill>
                  <a:schemeClr val="tx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9</a:t>
            </a:fld>
            <a:endParaRPr lang="en-US" dirty="0">
              <a:solidFill>
                <a:schemeClr val="tx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93358335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e21e9783-d0a0-48f8-850e-0b081b46d788}" enabled="0" method="" siteId="{e21e9783-d0a0-48f8-850e-0b081b46d78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886</Words>
  <Application>Microsoft Office PowerPoint</Application>
  <PresentationFormat>Grand écran</PresentationFormat>
  <Paragraphs>108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16</vt:i4>
      </vt:variant>
    </vt:vector>
  </HeadingPairs>
  <TitlesOfParts>
    <vt:vector size="26" baseType="lpstr">
      <vt:lpstr>Arial</vt:lpstr>
      <vt:lpstr>Book Antiqua</vt:lpstr>
      <vt:lpstr>Calibri</vt:lpstr>
      <vt:lpstr>Calibri Light</vt:lpstr>
      <vt:lpstr>Neue Haas Grotesk Text Pro</vt:lpstr>
      <vt:lpstr>Wingdings</vt:lpstr>
      <vt:lpstr>1_Thème Office</vt:lpstr>
      <vt:lpstr>Thème Office</vt:lpstr>
      <vt:lpstr>Thème Office</vt:lpstr>
      <vt:lpstr>Thème Office</vt:lpstr>
      <vt:lpstr>Droit institutionnel  de l’Union européenne      Cours magistral de M. Damien Bouvier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Damien BOUVIER</dc:creator>
  <cp:lastModifiedBy>Damien Bouvier</cp:lastModifiedBy>
  <cp:revision>11</cp:revision>
  <dcterms:created xsi:type="dcterms:W3CDTF">2020-11-23T09:54:55Z</dcterms:created>
  <dcterms:modified xsi:type="dcterms:W3CDTF">2025-02-26T16:30:06Z</dcterms:modified>
</cp:coreProperties>
</file>