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60" r:id="rId2"/>
    <p:sldMasterId id="2147483648" r:id="rId3"/>
  </p:sldMasterIdLst>
  <p:notesMasterIdLst>
    <p:notesMasterId r:id="rId37"/>
  </p:notesMasterIdLst>
  <p:sldIdLst>
    <p:sldId id="392" r:id="rId4"/>
    <p:sldId id="324" r:id="rId5"/>
    <p:sldId id="437" r:id="rId6"/>
    <p:sldId id="295" r:id="rId7"/>
    <p:sldId id="337" r:id="rId8"/>
    <p:sldId id="338" r:id="rId9"/>
    <p:sldId id="348" r:id="rId10"/>
    <p:sldId id="390" r:id="rId11"/>
    <p:sldId id="349" r:id="rId12"/>
    <p:sldId id="391" r:id="rId13"/>
    <p:sldId id="360" r:id="rId14"/>
    <p:sldId id="367" r:id="rId15"/>
    <p:sldId id="374" r:id="rId16"/>
    <p:sldId id="378" r:id="rId17"/>
    <p:sldId id="382" r:id="rId18"/>
    <p:sldId id="383" r:id="rId19"/>
    <p:sldId id="389" r:id="rId20"/>
    <p:sldId id="434" r:id="rId21"/>
    <p:sldId id="395" r:id="rId22"/>
    <p:sldId id="398" r:id="rId23"/>
    <p:sldId id="403" r:id="rId24"/>
    <p:sldId id="407" r:id="rId25"/>
    <p:sldId id="432" r:id="rId26"/>
    <p:sldId id="410" r:id="rId27"/>
    <p:sldId id="412" r:id="rId28"/>
    <p:sldId id="435" r:id="rId29"/>
    <p:sldId id="420" r:id="rId30"/>
    <p:sldId id="422" r:id="rId31"/>
    <p:sldId id="423" r:id="rId32"/>
    <p:sldId id="433" r:id="rId33"/>
    <p:sldId id="436" r:id="rId34"/>
    <p:sldId id="429" r:id="rId35"/>
    <p:sldId id="263"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974092-1DEA-484A-B085-E508B4A62C74}" v="4" dt="2025-02-17T11:23:34.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8"/>
    <p:restoredTop sz="95588"/>
  </p:normalViewPr>
  <p:slideViewPr>
    <p:cSldViewPr snapToGrid="0" snapToObjects="1">
      <p:cViewPr varScale="1">
        <p:scale>
          <a:sx n="72" d="100"/>
          <a:sy n="72" d="100"/>
        </p:scale>
        <p:origin x="3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en Bouvier" userId="7262b343-9cbd-4bd7-8cbf-6b3c6ccd78ea" providerId="ADAL" clId="{D1974092-1DEA-484A-B085-E508B4A62C74}"/>
    <pc:docChg chg="custSel delSld modSld">
      <pc:chgData name="Damien Bouvier" userId="7262b343-9cbd-4bd7-8cbf-6b3c6ccd78ea" providerId="ADAL" clId="{D1974092-1DEA-484A-B085-E508B4A62C74}" dt="2025-02-17T11:23:51.654" v="58" actId="5793"/>
      <pc:docMkLst>
        <pc:docMk/>
      </pc:docMkLst>
      <pc:sldChg chg="modSp mod">
        <pc:chgData name="Damien Bouvier" userId="7262b343-9cbd-4bd7-8cbf-6b3c6ccd78ea" providerId="ADAL" clId="{D1974092-1DEA-484A-B085-E508B4A62C74}" dt="2025-02-17T10:27:16.781" v="6" actId="1076"/>
        <pc:sldMkLst>
          <pc:docMk/>
          <pc:sldMk cId="874913599" sldId="324"/>
        </pc:sldMkLst>
        <pc:spChg chg="mod">
          <ac:chgData name="Damien Bouvier" userId="7262b343-9cbd-4bd7-8cbf-6b3c6ccd78ea" providerId="ADAL" clId="{D1974092-1DEA-484A-B085-E508B4A62C74}" dt="2025-02-17T10:27:16.781" v="6" actId="1076"/>
          <ac:spMkLst>
            <pc:docMk/>
            <pc:sldMk cId="874913599" sldId="324"/>
            <ac:spMk id="3" creationId="{A2C58BCB-BA1E-4E15-977F-4F93057E6309}"/>
          </ac:spMkLst>
        </pc:spChg>
      </pc:sldChg>
      <pc:sldChg chg="modSp mod">
        <pc:chgData name="Damien Bouvier" userId="7262b343-9cbd-4bd7-8cbf-6b3c6ccd78ea" providerId="ADAL" clId="{D1974092-1DEA-484A-B085-E508B4A62C74}" dt="2025-02-17T10:52:37.525" v="30" actId="20577"/>
        <pc:sldMkLst>
          <pc:docMk/>
          <pc:sldMk cId="1591564946" sldId="367"/>
        </pc:sldMkLst>
        <pc:spChg chg="mod">
          <ac:chgData name="Damien Bouvier" userId="7262b343-9cbd-4bd7-8cbf-6b3c6ccd78ea" providerId="ADAL" clId="{D1974092-1DEA-484A-B085-E508B4A62C74}" dt="2025-02-17T10:52:37.525" v="30" actId="20577"/>
          <ac:spMkLst>
            <pc:docMk/>
            <pc:sldMk cId="1591564946" sldId="367"/>
            <ac:spMk id="3" creationId="{A2C58BCB-BA1E-4E15-977F-4F93057E6309}"/>
          </ac:spMkLst>
        </pc:spChg>
      </pc:sldChg>
      <pc:sldChg chg="addSp delSp modSp mod">
        <pc:chgData name="Damien Bouvier" userId="7262b343-9cbd-4bd7-8cbf-6b3c6ccd78ea" providerId="ADAL" clId="{D1974092-1DEA-484A-B085-E508B4A62C74}" dt="2025-02-17T10:32:25.221" v="17" actId="1076"/>
        <pc:sldMkLst>
          <pc:docMk/>
          <pc:sldMk cId="3781109052" sldId="383"/>
        </pc:sldMkLst>
        <pc:spChg chg="add del mod">
          <ac:chgData name="Damien Bouvier" userId="7262b343-9cbd-4bd7-8cbf-6b3c6ccd78ea" providerId="ADAL" clId="{D1974092-1DEA-484A-B085-E508B4A62C74}" dt="2025-02-17T10:32:16.511" v="12" actId="931"/>
          <ac:spMkLst>
            <pc:docMk/>
            <pc:sldMk cId="3781109052" sldId="383"/>
            <ac:spMk id="4" creationId="{7A954D66-EDF4-831A-A4D8-F40E4B258223}"/>
          </ac:spMkLst>
        </pc:spChg>
        <pc:spChg chg="mod">
          <ac:chgData name="Damien Bouvier" userId="7262b343-9cbd-4bd7-8cbf-6b3c6ccd78ea" providerId="ADAL" clId="{D1974092-1DEA-484A-B085-E508B4A62C74}" dt="2025-02-17T10:27:55.001" v="10" actId="20577"/>
          <ac:spMkLst>
            <pc:docMk/>
            <pc:sldMk cId="3781109052" sldId="383"/>
            <ac:spMk id="6" creationId="{BD3C47D9-3E13-423F-986A-CF5826E64AE5}"/>
          </ac:spMkLst>
        </pc:spChg>
        <pc:picChg chg="del">
          <ac:chgData name="Damien Bouvier" userId="7262b343-9cbd-4bd7-8cbf-6b3c6ccd78ea" providerId="ADAL" clId="{D1974092-1DEA-484A-B085-E508B4A62C74}" dt="2025-02-17T10:27:58.131" v="11" actId="478"/>
          <ac:picMkLst>
            <pc:docMk/>
            <pc:sldMk cId="3781109052" sldId="383"/>
            <ac:picMk id="5" creationId="{ACDAFA8D-C231-4FF3-BC88-5B9789FC610E}"/>
          </ac:picMkLst>
        </pc:picChg>
        <pc:picChg chg="add mod">
          <ac:chgData name="Damien Bouvier" userId="7262b343-9cbd-4bd7-8cbf-6b3c6ccd78ea" providerId="ADAL" clId="{D1974092-1DEA-484A-B085-E508B4A62C74}" dt="2025-02-17T10:32:25.221" v="17" actId="1076"/>
          <ac:picMkLst>
            <pc:docMk/>
            <pc:sldMk cId="3781109052" sldId="383"/>
            <ac:picMk id="9" creationId="{881F96D9-2065-7869-617B-B42FB933307A}"/>
          </ac:picMkLst>
        </pc:picChg>
      </pc:sldChg>
      <pc:sldChg chg="modSp mod">
        <pc:chgData name="Damien Bouvier" userId="7262b343-9cbd-4bd7-8cbf-6b3c6ccd78ea" providerId="ADAL" clId="{D1974092-1DEA-484A-B085-E508B4A62C74}" dt="2025-02-17T10:26:54.764" v="3" actId="20577"/>
        <pc:sldMkLst>
          <pc:docMk/>
          <pc:sldMk cId="1884753846" sldId="392"/>
        </pc:sldMkLst>
        <pc:spChg chg="mod">
          <ac:chgData name="Damien Bouvier" userId="7262b343-9cbd-4bd7-8cbf-6b3c6ccd78ea" providerId="ADAL" clId="{D1974092-1DEA-484A-B085-E508B4A62C74}" dt="2025-02-17T10:26:54.764" v="3" actId="20577"/>
          <ac:spMkLst>
            <pc:docMk/>
            <pc:sldMk cId="1884753846" sldId="392"/>
            <ac:spMk id="10" creationId="{72385D85-F33D-4F8A-B0DA-0CC87D1D8C47}"/>
          </ac:spMkLst>
        </pc:spChg>
      </pc:sldChg>
      <pc:sldChg chg="modSp mod">
        <pc:chgData name="Damien Bouvier" userId="7262b343-9cbd-4bd7-8cbf-6b3c6ccd78ea" providerId="ADAL" clId="{D1974092-1DEA-484A-B085-E508B4A62C74}" dt="2025-02-17T11:20:39" v="32" actId="5793"/>
        <pc:sldMkLst>
          <pc:docMk/>
          <pc:sldMk cId="2537643940" sldId="395"/>
        </pc:sldMkLst>
        <pc:spChg chg="mod">
          <ac:chgData name="Damien Bouvier" userId="7262b343-9cbd-4bd7-8cbf-6b3c6ccd78ea" providerId="ADAL" clId="{D1974092-1DEA-484A-B085-E508B4A62C74}" dt="2025-02-17T11:20:39" v="32" actId="5793"/>
          <ac:spMkLst>
            <pc:docMk/>
            <pc:sldMk cId="2537643940" sldId="395"/>
            <ac:spMk id="3" creationId="{A2C58BCB-BA1E-4E15-977F-4F93057E6309}"/>
          </ac:spMkLst>
        </pc:spChg>
      </pc:sldChg>
      <pc:sldChg chg="del">
        <pc:chgData name="Damien Bouvier" userId="7262b343-9cbd-4bd7-8cbf-6b3c6ccd78ea" providerId="ADAL" clId="{D1974092-1DEA-484A-B085-E508B4A62C74}" dt="2025-02-17T10:45:38.082" v="29" actId="47"/>
        <pc:sldMkLst>
          <pc:docMk/>
          <pc:sldMk cId="3491793175" sldId="418"/>
        </pc:sldMkLst>
      </pc:sldChg>
      <pc:sldChg chg="addSp modSp mod">
        <pc:chgData name="Damien Bouvier" userId="7262b343-9cbd-4bd7-8cbf-6b3c6ccd78ea" providerId="ADAL" clId="{D1974092-1DEA-484A-B085-E508B4A62C74}" dt="2025-02-17T11:23:51.654" v="58" actId="5793"/>
        <pc:sldMkLst>
          <pc:docMk/>
          <pc:sldMk cId="470794346" sldId="422"/>
        </pc:sldMkLst>
        <pc:spChg chg="mod">
          <ac:chgData name="Damien Bouvier" userId="7262b343-9cbd-4bd7-8cbf-6b3c6ccd78ea" providerId="ADAL" clId="{D1974092-1DEA-484A-B085-E508B4A62C74}" dt="2025-02-17T11:23:51.654" v="58" actId="5793"/>
          <ac:spMkLst>
            <pc:docMk/>
            <pc:sldMk cId="470794346" sldId="422"/>
            <ac:spMk id="3" creationId="{A2C58BCB-BA1E-4E15-977F-4F93057E6309}"/>
          </ac:spMkLst>
        </pc:spChg>
        <pc:picChg chg="add mod">
          <ac:chgData name="Damien Bouvier" userId="7262b343-9cbd-4bd7-8cbf-6b3c6ccd78ea" providerId="ADAL" clId="{D1974092-1DEA-484A-B085-E508B4A62C74}" dt="2025-02-17T11:23:44.109" v="57" actId="1076"/>
          <ac:picMkLst>
            <pc:docMk/>
            <pc:sldMk cId="470794346" sldId="422"/>
            <ac:picMk id="5" creationId="{7B6B1900-3C0E-1F15-F320-B80B913AB5F1}"/>
          </ac:picMkLst>
        </pc:picChg>
      </pc:sldChg>
      <pc:sldChg chg="modSp mod">
        <pc:chgData name="Damien Bouvier" userId="7262b343-9cbd-4bd7-8cbf-6b3c6ccd78ea" providerId="ADAL" clId="{D1974092-1DEA-484A-B085-E508B4A62C74}" dt="2025-02-17T10:37:59.393" v="24" actId="20577"/>
        <pc:sldMkLst>
          <pc:docMk/>
          <pc:sldMk cId="1565007638" sldId="423"/>
        </pc:sldMkLst>
        <pc:spChg chg="mod">
          <ac:chgData name="Damien Bouvier" userId="7262b343-9cbd-4bd7-8cbf-6b3c6ccd78ea" providerId="ADAL" clId="{D1974092-1DEA-484A-B085-E508B4A62C74}" dt="2025-02-17T10:37:59.393" v="24" actId="20577"/>
          <ac:spMkLst>
            <pc:docMk/>
            <pc:sldMk cId="1565007638" sldId="423"/>
            <ac:spMk id="3" creationId="{A2C58BCB-BA1E-4E15-977F-4F93057E6309}"/>
          </ac:spMkLst>
        </pc:spChg>
      </pc:sldChg>
      <pc:sldChg chg="addSp modSp mod">
        <pc:chgData name="Damien Bouvier" userId="7262b343-9cbd-4bd7-8cbf-6b3c6ccd78ea" providerId="ADAL" clId="{D1974092-1DEA-484A-B085-E508B4A62C74}" dt="2025-02-17T11:21:57.502" v="47" actId="1076"/>
        <pc:sldMkLst>
          <pc:docMk/>
          <pc:sldMk cId="1198040923" sldId="435"/>
        </pc:sldMkLst>
        <pc:spChg chg="mod">
          <ac:chgData name="Damien Bouvier" userId="7262b343-9cbd-4bd7-8cbf-6b3c6ccd78ea" providerId="ADAL" clId="{D1974092-1DEA-484A-B085-E508B4A62C74}" dt="2025-02-17T10:45:35.648" v="28" actId="5793"/>
          <ac:spMkLst>
            <pc:docMk/>
            <pc:sldMk cId="1198040923" sldId="435"/>
            <ac:spMk id="3" creationId="{A2C58BCB-BA1E-4E15-977F-4F93057E6309}"/>
          </ac:spMkLst>
        </pc:spChg>
        <pc:picChg chg="add mod">
          <ac:chgData name="Damien Bouvier" userId="7262b343-9cbd-4bd7-8cbf-6b3c6ccd78ea" providerId="ADAL" clId="{D1974092-1DEA-484A-B085-E508B4A62C74}" dt="2025-02-17T11:21:54.646" v="46" actId="1076"/>
          <ac:picMkLst>
            <pc:docMk/>
            <pc:sldMk cId="1198040923" sldId="435"/>
            <ac:picMk id="5" creationId="{D6E9EF57-3B2E-CE2F-30AB-64A8ACC270E8}"/>
          </ac:picMkLst>
        </pc:picChg>
        <pc:picChg chg="add mod">
          <ac:chgData name="Damien Bouvier" userId="7262b343-9cbd-4bd7-8cbf-6b3c6ccd78ea" providerId="ADAL" clId="{D1974092-1DEA-484A-B085-E508B4A62C74}" dt="2025-02-17T11:21:57.502" v="47" actId="1076"/>
          <ac:picMkLst>
            <pc:docMk/>
            <pc:sldMk cId="1198040923" sldId="435"/>
            <ac:picMk id="7" creationId="{3E6CBA82-97E2-C7A2-5215-40074DF939C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4B965D-1D86-674F-A1C5-847BF69C6E9D}" type="datetimeFigureOut">
              <a:rPr lang="fr-FR" smtClean="0"/>
              <a:t>17/02/2025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39905-8A2F-474A-828D-A5C28385A084}" type="slidenum">
              <a:rPr lang="fr-FR" smtClean="0"/>
              <a:t>‹N°›</a:t>
            </a:fld>
            <a:endParaRPr lang="fr-FR"/>
          </a:p>
        </p:txBody>
      </p:sp>
    </p:spTree>
    <p:extLst>
      <p:ext uri="{BB962C8B-B14F-4D97-AF65-F5344CB8AC3E}">
        <p14:creationId xmlns:p14="http://schemas.microsoft.com/office/powerpoint/2010/main" val="2437658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DF64240-A2B4-4B4A-AF6B-9FB3AE86AACE}" type="slidenum">
              <a:rPr lang="fr-FR" smtClean="0"/>
              <a:t>4</a:t>
            </a:fld>
            <a:endParaRPr lang="fr-FR"/>
          </a:p>
        </p:txBody>
      </p:sp>
    </p:spTree>
    <p:extLst>
      <p:ext uri="{BB962C8B-B14F-4D97-AF65-F5344CB8AC3E}">
        <p14:creationId xmlns:p14="http://schemas.microsoft.com/office/powerpoint/2010/main" val="3272535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8F0ACA-134C-874A-A333-D1AFFA86CA0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D6C63BD-4200-6F42-933F-067F55C271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18D763C-591F-114F-90C2-3FB551A4EF81}"/>
              </a:ext>
            </a:extLst>
          </p:cNvPr>
          <p:cNvSpPr>
            <a:spLocks noGrp="1"/>
          </p:cNvSpPr>
          <p:nvPr>
            <p:ph type="dt" sz="half" idx="10"/>
          </p:nvPr>
        </p:nvSpPr>
        <p:spPr/>
        <p:txBody>
          <a:bodyPr/>
          <a:lstStyle/>
          <a:p>
            <a:fld id="{5D878B49-A0DA-D44C-90EF-3E2B5F61AB0D}" type="datetimeFigureOut">
              <a:rPr lang="fr-FR" smtClean="0"/>
              <a:t>17/02/2025</a:t>
            </a:fld>
            <a:endParaRPr lang="fr-FR"/>
          </a:p>
        </p:txBody>
      </p:sp>
      <p:sp>
        <p:nvSpPr>
          <p:cNvPr id="5" name="Espace réservé du pied de page 4">
            <a:extLst>
              <a:ext uri="{FF2B5EF4-FFF2-40B4-BE49-F238E27FC236}">
                <a16:creationId xmlns:a16="http://schemas.microsoft.com/office/drawing/2014/main" id="{99115535-50E6-8841-98D2-D271FAFE8B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1E3D49-DB48-0949-AD37-5529C50CC6D6}"/>
              </a:ext>
            </a:extLst>
          </p:cNvPr>
          <p:cNvSpPr>
            <a:spLocks noGrp="1"/>
          </p:cNvSpPr>
          <p:nvPr>
            <p:ph type="sldNum" sz="quarter" idx="12"/>
          </p:nvPr>
        </p:nvSpPr>
        <p:spPr/>
        <p:txBody>
          <a:bodyPr/>
          <a:lstStyle/>
          <a:p>
            <a:fld id="{6D450796-B5DC-E248-9F6E-CA68CEDE0EA9}" type="slidenum">
              <a:rPr lang="fr-FR" smtClean="0"/>
              <a:t>‹N°›</a:t>
            </a:fld>
            <a:endParaRPr lang="fr-FR"/>
          </a:p>
        </p:txBody>
      </p:sp>
    </p:spTree>
    <p:extLst>
      <p:ext uri="{BB962C8B-B14F-4D97-AF65-F5344CB8AC3E}">
        <p14:creationId xmlns:p14="http://schemas.microsoft.com/office/powerpoint/2010/main" val="50536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B68965-4DA7-C840-B357-C5F3AD0C115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F816D4-A2E7-0C4F-A4F6-EB3B6277D4B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5CC4F06-5C36-A346-BFB5-635DAE19A2E9}"/>
              </a:ext>
            </a:extLst>
          </p:cNvPr>
          <p:cNvSpPr>
            <a:spLocks noGrp="1"/>
          </p:cNvSpPr>
          <p:nvPr>
            <p:ph type="dt" sz="half" idx="10"/>
          </p:nvPr>
        </p:nvSpPr>
        <p:spPr/>
        <p:txBody>
          <a:bodyPr/>
          <a:lstStyle/>
          <a:p>
            <a:fld id="{5D878B49-A0DA-D44C-90EF-3E2B5F61AB0D}" type="datetimeFigureOut">
              <a:rPr lang="fr-FR" smtClean="0"/>
              <a:t>17/02/2025</a:t>
            </a:fld>
            <a:endParaRPr lang="fr-FR"/>
          </a:p>
        </p:txBody>
      </p:sp>
      <p:sp>
        <p:nvSpPr>
          <p:cNvPr id="5" name="Espace réservé du pied de page 4">
            <a:extLst>
              <a:ext uri="{FF2B5EF4-FFF2-40B4-BE49-F238E27FC236}">
                <a16:creationId xmlns:a16="http://schemas.microsoft.com/office/drawing/2014/main" id="{EDAEE3CE-45E2-624F-AAD4-797493A0C75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9677F5-3114-E440-B407-4936C239BEF0}"/>
              </a:ext>
            </a:extLst>
          </p:cNvPr>
          <p:cNvSpPr>
            <a:spLocks noGrp="1"/>
          </p:cNvSpPr>
          <p:nvPr>
            <p:ph type="sldNum" sz="quarter" idx="12"/>
          </p:nvPr>
        </p:nvSpPr>
        <p:spPr/>
        <p:txBody>
          <a:bodyPr/>
          <a:lstStyle/>
          <a:p>
            <a:fld id="{6D450796-B5DC-E248-9F6E-CA68CEDE0EA9}" type="slidenum">
              <a:rPr lang="fr-FR" smtClean="0"/>
              <a:t>‹N°›</a:t>
            </a:fld>
            <a:endParaRPr lang="fr-FR"/>
          </a:p>
        </p:txBody>
      </p:sp>
    </p:spTree>
    <p:extLst>
      <p:ext uri="{BB962C8B-B14F-4D97-AF65-F5344CB8AC3E}">
        <p14:creationId xmlns:p14="http://schemas.microsoft.com/office/powerpoint/2010/main" val="341083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4FA2B79-E22D-4245-8AC5-A2EB433D66C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7C1D725-E1BB-C24F-968B-D23524B8744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5FB4819-70D9-9F4F-8554-5A4D25BBF070}"/>
              </a:ext>
            </a:extLst>
          </p:cNvPr>
          <p:cNvSpPr>
            <a:spLocks noGrp="1"/>
          </p:cNvSpPr>
          <p:nvPr>
            <p:ph type="dt" sz="half" idx="10"/>
          </p:nvPr>
        </p:nvSpPr>
        <p:spPr/>
        <p:txBody>
          <a:bodyPr/>
          <a:lstStyle/>
          <a:p>
            <a:fld id="{5D878B49-A0DA-D44C-90EF-3E2B5F61AB0D}" type="datetimeFigureOut">
              <a:rPr lang="fr-FR" smtClean="0"/>
              <a:t>17/02/2025</a:t>
            </a:fld>
            <a:endParaRPr lang="fr-FR"/>
          </a:p>
        </p:txBody>
      </p:sp>
      <p:sp>
        <p:nvSpPr>
          <p:cNvPr id="5" name="Espace réservé du pied de page 4">
            <a:extLst>
              <a:ext uri="{FF2B5EF4-FFF2-40B4-BE49-F238E27FC236}">
                <a16:creationId xmlns:a16="http://schemas.microsoft.com/office/drawing/2014/main" id="{D7C59E72-5C07-6147-BC6D-6B1066C8E0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BCC484E-07B4-F347-A627-5B36D7ABD442}"/>
              </a:ext>
            </a:extLst>
          </p:cNvPr>
          <p:cNvSpPr>
            <a:spLocks noGrp="1"/>
          </p:cNvSpPr>
          <p:nvPr>
            <p:ph type="sldNum" sz="quarter" idx="12"/>
          </p:nvPr>
        </p:nvSpPr>
        <p:spPr/>
        <p:txBody>
          <a:bodyPr/>
          <a:lstStyle/>
          <a:p>
            <a:fld id="{6D450796-B5DC-E248-9F6E-CA68CEDE0EA9}" type="slidenum">
              <a:rPr lang="fr-FR" smtClean="0"/>
              <a:t>‹N°›</a:t>
            </a:fld>
            <a:endParaRPr lang="fr-FR"/>
          </a:p>
        </p:txBody>
      </p:sp>
    </p:spTree>
    <p:extLst>
      <p:ext uri="{BB962C8B-B14F-4D97-AF65-F5344CB8AC3E}">
        <p14:creationId xmlns:p14="http://schemas.microsoft.com/office/powerpoint/2010/main" val="36898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160D84-7A8E-43D8-8DBA-47EA03241648}"/>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3BDE3B83-F625-46A3-8999-04314DD5D0E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CA7B20CF-317F-4FD9-B90A-BAC8AA0CEC22}"/>
              </a:ext>
            </a:extLst>
          </p:cNvPr>
          <p:cNvSpPr>
            <a:spLocks noGrp="1"/>
          </p:cNvSpPr>
          <p:nvPr>
            <p:ph type="dt" sz="half" idx="10"/>
          </p:nvPr>
        </p:nvSpPr>
        <p:spPr/>
        <p:txBody>
          <a:bodyPr/>
          <a:lstStyle/>
          <a:p>
            <a:fld id="{8DDC2016-7290-4E2D-86D7-9E084B5ED18F}" type="datetimeFigureOut">
              <a:rPr lang="fr-CH" smtClean="0"/>
              <a:t>17.02.2025</a:t>
            </a:fld>
            <a:endParaRPr lang="fr-CH"/>
          </a:p>
        </p:txBody>
      </p:sp>
      <p:sp>
        <p:nvSpPr>
          <p:cNvPr id="5" name="Espace réservé du pied de page 4">
            <a:extLst>
              <a:ext uri="{FF2B5EF4-FFF2-40B4-BE49-F238E27FC236}">
                <a16:creationId xmlns:a16="http://schemas.microsoft.com/office/drawing/2014/main" id="{2D2C6262-441C-423C-BC77-9E4F95A42DD8}"/>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09A7B47D-C294-4793-A081-FAE360B548CF}"/>
              </a:ext>
            </a:extLst>
          </p:cNvPr>
          <p:cNvSpPr>
            <a:spLocks noGrp="1"/>
          </p:cNvSpPr>
          <p:nvPr>
            <p:ph type="sldNum" sz="quarter" idx="12"/>
          </p:nvPr>
        </p:nvSpPr>
        <p:spPr/>
        <p:txBody>
          <a:bodyPr/>
          <a:lstStyle/>
          <a:p>
            <a:fld id="{DA13E08C-4893-4D8B-AC31-4E1A322CC83B}" type="slidenum">
              <a:rPr lang="fr-CH" smtClean="0"/>
              <a:t>‹N°›</a:t>
            </a:fld>
            <a:endParaRPr lang="fr-CH"/>
          </a:p>
        </p:txBody>
      </p:sp>
    </p:spTree>
    <p:extLst>
      <p:ext uri="{BB962C8B-B14F-4D97-AF65-F5344CB8AC3E}">
        <p14:creationId xmlns:p14="http://schemas.microsoft.com/office/powerpoint/2010/main" val="847486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B05BB6-9A88-4525-9D2A-03A79BABC20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94306F7D-7E10-4CE3-9165-75B3CAAF5A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659B0E7A-778F-48E3-9064-B4D28395A137}"/>
              </a:ext>
            </a:extLst>
          </p:cNvPr>
          <p:cNvSpPr>
            <a:spLocks noGrp="1"/>
          </p:cNvSpPr>
          <p:nvPr>
            <p:ph type="dt" sz="half" idx="10"/>
          </p:nvPr>
        </p:nvSpPr>
        <p:spPr/>
        <p:txBody>
          <a:bodyPr/>
          <a:lstStyle/>
          <a:p>
            <a:fld id="{8DDC2016-7290-4E2D-86D7-9E084B5ED18F}" type="datetimeFigureOut">
              <a:rPr lang="fr-CH" smtClean="0"/>
              <a:t>17.02.2025</a:t>
            </a:fld>
            <a:endParaRPr lang="fr-CH"/>
          </a:p>
        </p:txBody>
      </p:sp>
      <p:sp>
        <p:nvSpPr>
          <p:cNvPr id="5" name="Espace réservé du pied de page 4">
            <a:extLst>
              <a:ext uri="{FF2B5EF4-FFF2-40B4-BE49-F238E27FC236}">
                <a16:creationId xmlns:a16="http://schemas.microsoft.com/office/drawing/2014/main" id="{7AC4AF2D-39F1-4484-94CC-DF99AE62B52E}"/>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CB35097D-EBAC-464D-8288-CB9795E6AB47}"/>
              </a:ext>
            </a:extLst>
          </p:cNvPr>
          <p:cNvSpPr>
            <a:spLocks noGrp="1"/>
          </p:cNvSpPr>
          <p:nvPr>
            <p:ph type="sldNum" sz="quarter" idx="12"/>
          </p:nvPr>
        </p:nvSpPr>
        <p:spPr/>
        <p:txBody>
          <a:bodyPr/>
          <a:lstStyle/>
          <a:p>
            <a:fld id="{DA13E08C-4893-4D8B-AC31-4E1A322CC83B}" type="slidenum">
              <a:rPr lang="fr-CH" smtClean="0"/>
              <a:t>‹N°›</a:t>
            </a:fld>
            <a:endParaRPr lang="fr-CH"/>
          </a:p>
        </p:txBody>
      </p:sp>
    </p:spTree>
    <p:extLst>
      <p:ext uri="{BB962C8B-B14F-4D97-AF65-F5344CB8AC3E}">
        <p14:creationId xmlns:p14="http://schemas.microsoft.com/office/powerpoint/2010/main" val="1168982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645006-ADD0-4DD6-80A9-B82C3D84FAE9}"/>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1574FDDC-DE01-4198-835D-13C3306764D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1DE7181A-9FB3-49E3-ACEE-7085BF4E42D3}"/>
              </a:ext>
            </a:extLst>
          </p:cNvPr>
          <p:cNvSpPr>
            <a:spLocks noGrp="1"/>
          </p:cNvSpPr>
          <p:nvPr>
            <p:ph type="dt" sz="half" idx="10"/>
          </p:nvPr>
        </p:nvSpPr>
        <p:spPr/>
        <p:txBody>
          <a:bodyPr/>
          <a:lstStyle/>
          <a:p>
            <a:fld id="{6DAA13AC-CD5E-4638-83D4-F2B01513E418}" type="datetimeFigureOut">
              <a:rPr lang="fr-CH" smtClean="0"/>
              <a:t>17.02.2025</a:t>
            </a:fld>
            <a:endParaRPr lang="fr-CH"/>
          </a:p>
        </p:txBody>
      </p:sp>
      <p:sp>
        <p:nvSpPr>
          <p:cNvPr id="5" name="Espace réservé du pied de page 4">
            <a:extLst>
              <a:ext uri="{FF2B5EF4-FFF2-40B4-BE49-F238E27FC236}">
                <a16:creationId xmlns:a16="http://schemas.microsoft.com/office/drawing/2014/main" id="{9E43F8B6-D9BE-4C37-9350-45C096703A02}"/>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25FCBF39-7EFD-45D9-83D8-F218F86F8719}"/>
              </a:ext>
            </a:extLst>
          </p:cNvPr>
          <p:cNvSpPr>
            <a:spLocks noGrp="1"/>
          </p:cNvSpPr>
          <p:nvPr>
            <p:ph type="sldNum" sz="quarter" idx="12"/>
          </p:nvPr>
        </p:nvSpPr>
        <p:spPr/>
        <p:txBody>
          <a:bodyPr/>
          <a:lstStyle/>
          <a:p>
            <a:fld id="{880FC66C-73E6-4609-ADF3-1EF83FD32088}" type="slidenum">
              <a:rPr lang="fr-CH" smtClean="0"/>
              <a:t>‹N°›</a:t>
            </a:fld>
            <a:endParaRPr lang="fr-CH"/>
          </a:p>
        </p:txBody>
      </p:sp>
    </p:spTree>
    <p:extLst>
      <p:ext uri="{BB962C8B-B14F-4D97-AF65-F5344CB8AC3E}">
        <p14:creationId xmlns:p14="http://schemas.microsoft.com/office/powerpoint/2010/main" val="619420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31F4BA-8804-244B-AA36-DEA9FC6FDE4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CB7588B-B175-9549-A30B-41236DD0283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975CD4F-C33E-814E-9C17-828BA7095764}"/>
              </a:ext>
            </a:extLst>
          </p:cNvPr>
          <p:cNvSpPr>
            <a:spLocks noGrp="1"/>
          </p:cNvSpPr>
          <p:nvPr>
            <p:ph type="dt" sz="half" idx="10"/>
          </p:nvPr>
        </p:nvSpPr>
        <p:spPr/>
        <p:txBody>
          <a:bodyPr/>
          <a:lstStyle/>
          <a:p>
            <a:fld id="{5D878B49-A0DA-D44C-90EF-3E2B5F61AB0D}" type="datetimeFigureOut">
              <a:rPr lang="fr-FR" smtClean="0"/>
              <a:t>17/02/2025</a:t>
            </a:fld>
            <a:endParaRPr lang="fr-FR"/>
          </a:p>
        </p:txBody>
      </p:sp>
      <p:sp>
        <p:nvSpPr>
          <p:cNvPr id="5" name="Espace réservé du pied de page 4">
            <a:extLst>
              <a:ext uri="{FF2B5EF4-FFF2-40B4-BE49-F238E27FC236}">
                <a16:creationId xmlns:a16="http://schemas.microsoft.com/office/drawing/2014/main" id="{16D7DAD4-5471-BA49-8EF3-8962BC9695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59330A-802A-334B-A12C-A41F6DBBB45D}"/>
              </a:ext>
            </a:extLst>
          </p:cNvPr>
          <p:cNvSpPr>
            <a:spLocks noGrp="1"/>
          </p:cNvSpPr>
          <p:nvPr>
            <p:ph type="sldNum" sz="quarter" idx="12"/>
          </p:nvPr>
        </p:nvSpPr>
        <p:spPr/>
        <p:txBody>
          <a:bodyPr/>
          <a:lstStyle/>
          <a:p>
            <a:fld id="{6D450796-B5DC-E248-9F6E-CA68CEDE0EA9}" type="slidenum">
              <a:rPr lang="fr-FR" smtClean="0"/>
              <a:t>‹N°›</a:t>
            </a:fld>
            <a:endParaRPr lang="fr-FR"/>
          </a:p>
        </p:txBody>
      </p:sp>
    </p:spTree>
    <p:extLst>
      <p:ext uri="{BB962C8B-B14F-4D97-AF65-F5344CB8AC3E}">
        <p14:creationId xmlns:p14="http://schemas.microsoft.com/office/powerpoint/2010/main" val="401037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D2383C-B9E6-7641-AF44-91CABED511C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BAFCEA7-3C99-0F4D-84F8-E5B878B63F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80CD62F-1D13-FF49-B41A-D5FBDA6CB2EB}"/>
              </a:ext>
            </a:extLst>
          </p:cNvPr>
          <p:cNvSpPr>
            <a:spLocks noGrp="1"/>
          </p:cNvSpPr>
          <p:nvPr>
            <p:ph type="dt" sz="half" idx="10"/>
          </p:nvPr>
        </p:nvSpPr>
        <p:spPr/>
        <p:txBody>
          <a:bodyPr/>
          <a:lstStyle/>
          <a:p>
            <a:fld id="{5D878B49-A0DA-D44C-90EF-3E2B5F61AB0D}" type="datetimeFigureOut">
              <a:rPr lang="fr-FR" smtClean="0"/>
              <a:t>17/02/2025</a:t>
            </a:fld>
            <a:endParaRPr lang="fr-FR"/>
          </a:p>
        </p:txBody>
      </p:sp>
      <p:sp>
        <p:nvSpPr>
          <p:cNvPr id="5" name="Espace réservé du pied de page 4">
            <a:extLst>
              <a:ext uri="{FF2B5EF4-FFF2-40B4-BE49-F238E27FC236}">
                <a16:creationId xmlns:a16="http://schemas.microsoft.com/office/drawing/2014/main" id="{78C4F6D1-8B48-F24E-856F-D30615250B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7D3A447-8F5C-1444-B95D-131D477212F9}"/>
              </a:ext>
            </a:extLst>
          </p:cNvPr>
          <p:cNvSpPr>
            <a:spLocks noGrp="1"/>
          </p:cNvSpPr>
          <p:nvPr>
            <p:ph type="sldNum" sz="quarter" idx="12"/>
          </p:nvPr>
        </p:nvSpPr>
        <p:spPr/>
        <p:txBody>
          <a:bodyPr/>
          <a:lstStyle/>
          <a:p>
            <a:fld id="{6D450796-B5DC-E248-9F6E-CA68CEDE0EA9}" type="slidenum">
              <a:rPr lang="fr-FR" smtClean="0"/>
              <a:t>‹N°›</a:t>
            </a:fld>
            <a:endParaRPr lang="fr-FR"/>
          </a:p>
        </p:txBody>
      </p:sp>
    </p:spTree>
    <p:extLst>
      <p:ext uri="{BB962C8B-B14F-4D97-AF65-F5344CB8AC3E}">
        <p14:creationId xmlns:p14="http://schemas.microsoft.com/office/powerpoint/2010/main" val="309121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82A052-A13A-3145-9EDC-F01523D54A9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05D7191-21F3-F041-8060-7321B4BDCA0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8C29768-BED7-5E4F-9772-D5A39960094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5ECE1C7-9FEF-0640-9E6E-018606CD6513}"/>
              </a:ext>
            </a:extLst>
          </p:cNvPr>
          <p:cNvSpPr>
            <a:spLocks noGrp="1"/>
          </p:cNvSpPr>
          <p:nvPr>
            <p:ph type="dt" sz="half" idx="10"/>
          </p:nvPr>
        </p:nvSpPr>
        <p:spPr/>
        <p:txBody>
          <a:bodyPr/>
          <a:lstStyle/>
          <a:p>
            <a:fld id="{5D878B49-A0DA-D44C-90EF-3E2B5F61AB0D}" type="datetimeFigureOut">
              <a:rPr lang="fr-FR" smtClean="0"/>
              <a:t>17/02/2025</a:t>
            </a:fld>
            <a:endParaRPr lang="fr-FR"/>
          </a:p>
        </p:txBody>
      </p:sp>
      <p:sp>
        <p:nvSpPr>
          <p:cNvPr id="6" name="Espace réservé du pied de page 5">
            <a:extLst>
              <a:ext uri="{FF2B5EF4-FFF2-40B4-BE49-F238E27FC236}">
                <a16:creationId xmlns:a16="http://schemas.microsoft.com/office/drawing/2014/main" id="{6BD2B3CD-443E-AD48-87BE-5BF6AB6CF33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D287113-6AEB-9E47-8AAD-FC56A66E87F6}"/>
              </a:ext>
            </a:extLst>
          </p:cNvPr>
          <p:cNvSpPr>
            <a:spLocks noGrp="1"/>
          </p:cNvSpPr>
          <p:nvPr>
            <p:ph type="sldNum" sz="quarter" idx="12"/>
          </p:nvPr>
        </p:nvSpPr>
        <p:spPr/>
        <p:txBody>
          <a:bodyPr/>
          <a:lstStyle/>
          <a:p>
            <a:fld id="{6D450796-B5DC-E248-9F6E-CA68CEDE0EA9}" type="slidenum">
              <a:rPr lang="fr-FR" smtClean="0"/>
              <a:t>‹N°›</a:t>
            </a:fld>
            <a:endParaRPr lang="fr-FR"/>
          </a:p>
        </p:txBody>
      </p:sp>
    </p:spTree>
    <p:extLst>
      <p:ext uri="{BB962C8B-B14F-4D97-AF65-F5344CB8AC3E}">
        <p14:creationId xmlns:p14="http://schemas.microsoft.com/office/powerpoint/2010/main" val="148027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1901EF-4F52-E340-87BF-81846A2DC8B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1466D1C-B170-0A4F-AE17-2F5E103959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1D12A0B-02DF-6A41-8865-24D0672798D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16D3CCA-04CA-894D-A670-9983440258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153F8E9-735D-E94B-A77C-8E8CBC8EFFA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549A8A2-54A3-4B4A-B17A-356EA944D80D}"/>
              </a:ext>
            </a:extLst>
          </p:cNvPr>
          <p:cNvSpPr>
            <a:spLocks noGrp="1"/>
          </p:cNvSpPr>
          <p:nvPr>
            <p:ph type="dt" sz="half" idx="10"/>
          </p:nvPr>
        </p:nvSpPr>
        <p:spPr/>
        <p:txBody>
          <a:bodyPr/>
          <a:lstStyle/>
          <a:p>
            <a:fld id="{5D878B49-A0DA-D44C-90EF-3E2B5F61AB0D}" type="datetimeFigureOut">
              <a:rPr lang="fr-FR" smtClean="0"/>
              <a:t>17/02/2025</a:t>
            </a:fld>
            <a:endParaRPr lang="fr-FR"/>
          </a:p>
        </p:txBody>
      </p:sp>
      <p:sp>
        <p:nvSpPr>
          <p:cNvPr id="8" name="Espace réservé du pied de page 7">
            <a:extLst>
              <a:ext uri="{FF2B5EF4-FFF2-40B4-BE49-F238E27FC236}">
                <a16:creationId xmlns:a16="http://schemas.microsoft.com/office/drawing/2014/main" id="{E89EE017-1C46-1E44-A495-62361A849C6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8D7C7B9-5070-1C41-90E2-840050046EF6}"/>
              </a:ext>
            </a:extLst>
          </p:cNvPr>
          <p:cNvSpPr>
            <a:spLocks noGrp="1"/>
          </p:cNvSpPr>
          <p:nvPr>
            <p:ph type="sldNum" sz="quarter" idx="12"/>
          </p:nvPr>
        </p:nvSpPr>
        <p:spPr/>
        <p:txBody>
          <a:bodyPr/>
          <a:lstStyle/>
          <a:p>
            <a:fld id="{6D450796-B5DC-E248-9F6E-CA68CEDE0EA9}" type="slidenum">
              <a:rPr lang="fr-FR" smtClean="0"/>
              <a:t>‹N°›</a:t>
            </a:fld>
            <a:endParaRPr lang="fr-FR"/>
          </a:p>
        </p:txBody>
      </p:sp>
    </p:spTree>
    <p:extLst>
      <p:ext uri="{BB962C8B-B14F-4D97-AF65-F5344CB8AC3E}">
        <p14:creationId xmlns:p14="http://schemas.microsoft.com/office/powerpoint/2010/main" val="128922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C21685-D05A-FC46-90B1-DE2ACE31F6A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3629EF8-21EE-A741-ACD5-4E47438E0FA7}"/>
              </a:ext>
            </a:extLst>
          </p:cNvPr>
          <p:cNvSpPr>
            <a:spLocks noGrp="1"/>
          </p:cNvSpPr>
          <p:nvPr>
            <p:ph type="dt" sz="half" idx="10"/>
          </p:nvPr>
        </p:nvSpPr>
        <p:spPr/>
        <p:txBody>
          <a:bodyPr/>
          <a:lstStyle/>
          <a:p>
            <a:fld id="{5D878B49-A0DA-D44C-90EF-3E2B5F61AB0D}" type="datetimeFigureOut">
              <a:rPr lang="fr-FR" smtClean="0"/>
              <a:t>17/02/2025</a:t>
            </a:fld>
            <a:endParaRPr lang="fr-FR"/>
          </a:p>
        </p:txBody>
      </p:sp>
      <p:sp>
        <p:nvSpPr>
          <p:cNvPr id="4" name="Espace réservé du pied de page 3">
            <a:extLst>
              <a:ext uri="{FF2B5EF4-FFF2-40B4-BE49-F238E27FC236}">
                <a16:creationId xmlns:a16="http://schemas.microsoft.com/office/drawing/2014/main" id="{79169774-2725-AF45-8557-FA9B527AA90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0154802-37F3-5740-B757-B9AE0F155946}"/>
              </a:ext>
            </a:extLst>
          </p:cNvPr>
          <p:cNvSpPr>
            <a:spLocks noGrp="1"/>
          </p:cNvSpPr>
          <p:nvPr>
            <p:ph type="sldNum" sz="quarter" idx="12"/>
          </p:nvPr>
        </p:nvSpPr>
        <p:spPr/>
        <p:txBody>
          <a:bodyPr/>
          <a:lstStyle/>
          <a:p>
            <a:fld id="{6D450796-B5DC-E248-9F6E-CA68CEDE0EA9}" type="slidenum">
              <a:rPr lang="fr-FR" smtClean="0"/>
              <a:t>‹N°›</a:t>
            </a:fld>
            <a:endParaRPr lang="fr-FR"/>
          </a:p>
        </p:txBody>
      </p:sp>
    </p:spTree>
    <p:extLst>
      <p:ext uri="{BB962C8B-B14F-4D97-AF65-F5344CB8AC3E}">
        <p14:creationId xmlns:p14="http://schemas.microsoft.com/office/powerpoint/2010/main" val="2832800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F0DB25B-6E02-0C4F-8996-D7D313BE9631}"/>
              </a:ext>
            </a:extLst>
          </p:cNvPr>
          <p:cNvSpPr>
            <a:spLocks noGrp="1"/>
          </p:cNvSpPr>
          <p:nvPr>
            <p:ph type="dt" sz="half" idx="10"/>
          </p:nvPr>
        </p:nvSpPr>
        <p:spPr/>
        <p:txBody>
          <a:bodyPr/>
          <a:lstStyle/>
          <a:p>
            <a:fld id="{5D878B49-A0DA-D44C-90EF-3E2B5F61AB0D}" type="datetimeFigureOut">
              <a:rPr lang="fr-FR" smtClean="0"/>
              <a:t>17/02/2025</a:t>
            </a:fld>
            <a:endParaRPr lang="fr-FR"/>
          </a:p>
        </p:txBody>
      </p:sp>
      <p:sp>
        <p:nvSpPr>
          <p:cNvPr id="3" name="Espace réservé du pied de page 2">
            <a:extLst>
              <a:ext uri="{FF2B5EF4-FFF2-40B4-BE49-F238E27FC236}">
                <a16:creationId xmlns:a16="http://schemas.microsoft.com/office/drawing/2014/main" id="{9130B483-DCD7-4249-BD62-9DE85710662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52520AC-990A-964A-AADB-F4CA1816002D}"/>
              </a:ext>
            </a:extLst>
          </p:cNvPr>
          <p:cNvSpPr>
            <a:spLocks noGrp="1"/>
          </p:cNvSpPr>
          <p:nvPr>
            <p:ph type="sldNum" sz="quarter" idx="12"/>
          </p:nvPr>
        </p:nvSpPr>
        <p:spPr/>
        <p:txBody>
          <a:bodyPr/>
          <a:lstStyle/>
          <a:p>
            <a:fld id="{6D450796-B5DC-E248-9F6E-CA68CEDE0EA9}" type="slidenum">
              <a:rPr lang="fr-FR" smtClean="0"/>
              <a:t>‹N°›</a:t>
            </a:fld>
            <a:endParaRPr lang="fr-FR"/>
          </a:p>
        </p:txBody>
      </p:sp>
    </p:spTree>
    <p:extLst>
      <p:ext uri="{BB962C8B-B14F-4D97-AF65-F5344CB8AC3E}">
        <p14:creationId xmlns:p14="http://schemas.microsoft.com/office/powerpoint/2010/main" val="2096859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C6F7A4-E565-454B-8754-DCF6F9A2E9D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A7484E7-3B2F-FD4A-8518-E4ED7AF5E4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6123426-6F08-D048-BA8C-377A46050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B636601-71C7-484D-BF01-ED9392F788ED}"/>
              </a:ext>
            </a:extLst>
          </p:cNvPr>
          <p:cNvSpPr>
            <a:spLocks noGrp="1"/>
          </p:cNvSpPr>
          <p:nvPr>
            <p:ph type="dt" sz="half" idx="10"/>
          </p:nvPr>
        </p:nvSpPr>
        <p:spPr/>
        <p:txBody>
          <a:bodyPr/>
          <a:lstStyle/>
          <a:p>
            <a:fld id="{5D878B49-A0DA-D44C-90EF-3E2B5F61AB0D}" type="datetimeFigureOut">
              <a:rPr lang="fr-FR" smtClean="0"/>
              <a:t>17/02/2025</a:t>
            </a:fld>
            <a:endParaRPr lang="fr-FR"/>
          </a:p>
        </p:txBody>
      </p:sp>
      <p:sp>
        <p:nvSpPr>
          <p:cNvPr id="6" name="Espace réservé du pied de page 5">
            <a:extLst>
              <a:ext uri="{FF2B5EF4-FFF2-40B4-BE49-F238E27FC236}">
                <a16:creationId xmlns:a16="http://schemas.microsoft.com/office/drawing/2014/main" id="{F3953FDA-0CED-DB48-9770-3BBCC90CEA2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592763B-C661-9246-951E-52407F734831}"/>
              </a:ext>
            </a:extLst>
          </p:cNvPr>
          <p:cNvSpPr>
            <a:spLocks noGrp="1"/>
          </p:cNvSpPr>
          <p:nvPr>
            <p:ph type="sldNum" sz="quarter" idx="12"/>
          </p:nvPr>
        </p:nvSpPr>
        <p:spPr/>
        <p:txBody>
          <a:bodyPr/>
          <a:lstStyle/>
          <a:p>
            <a:fld id="{6D450796-B5DC-E248-9F6E-CA68CEDE0EA9}" type="slidenum">
              <a:rPr lang="fr-FR" smtClean="0"/>
              <a:t>‹N°›</a:t>
            </a:fld>
            <a:endParaRPr lang="fr-FR"/>
          </a:p>
        </p:txBody>
      </p:sp>
    </p:spTree>
    <p:extLst>
      <p:ext uri="{BB962C8B-B14F-4D97-AF65-F5344CB8AC3E}">
        <p14:creationId xmlns:p14="http://schemas.microsoft.com/office/powerpoint/2010/main" val="175870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C2DAF1-C371-C645-99D5-D661D17EEA5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BC092D0-7096-3F45-9C46-9E99E4D2F9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9E184C6-73DF-DE4D-ADC5-83E03FAA41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1486527-00BC-FA44-8F30-0E43A19D9D34}"/>
              </a:ext>
            </a:extLst>
          </p:cNvPr>
          <p:cNvSpPr>
            <a:spLocks noGrp="1"/>
          </p:cNvSpPr>
          <p:nvPr>
            <p:ph type="dt" sz="half" idx="10"/>
          </p:nvPr>
        </p:nvSpPr>
        <p:spPr/>
        <p:txBody>
          <a:bodyPr/>
          <a:lstStyle/>
          <a:p>
            <a:fld id="{5D878B49-A0DA-D44C-90EF-3E2B5F61AB0D}" type="datetimeFigureOut">
              <a:rPr lang="fr-FR" smtClean="0"/>
              <a:t>17/02/2025</a:t>
            </a:fld>
            <a:endParaRPr lang="fr-FR"/>
          </a:p>
        </p:txBody>
      </p:sp>
      <p:sp>
        <p:nvSpPr>
          <p:cNvPr id="6" name="Espace réservé du pied de page 5">
            <a:extLst>
              <a:ext uri="{FF2B5EF4-FFF2-40B4-BE49-F238E27FC236}">
                <a16:creationId xmlns:a16="http://schemas.microsoft.com/office/drawing/2014/main" id="{E8103C95-7565-E44C-85BC-845C1881D7D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003A721-DCE1-5548-A5E3-3C9EA1C45626}"/>
              </a:ext>
            </a:extLst>
          </p:cNvPr>
          <p:cNvSpPr>
            <a:spLocks noGrp="1"/>
          </p:cNvSpPr>
          <p:nvPr>
            <p:ph type="sldNum" sz="quarter" idx="12"/>
          </p:nvPr>
        </p:nvSpPr>
        <p:spPr/>
        <p:txBody>
          <a:bodyPr/>
          <a:lstStyle/>
          <a:p>
            <a:fld id="{6D450796-B5DC-E248-9F6E-CA68CEDE0EA9}" type="slidenum">
              <a:rPr lang="fr-FR" smtClean="0"/>
              <a:t>‹N°›</a:t>
            </a:fld>
            <a:endParaRPr lang="fr-FR"/>
          </a:p>
        </p:txBody>
      </p:sp>
    </p:spTree>
    <p:extLst>
      <p:ext uri="{BB962C8B-B14F-4D97-AF65-F5344CB8AC3E}">
        <p14:creationId xmlns:p14="http://schemas.microsoft.com/office/powerpoint/2010/main" val="34889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696E4CA-3A4C-EE49-807B-04389AE3D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057E390-B492-AD42-95A0-08C13025BB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05FE7F-0C8A-C941-8EBB-F36B36F0A8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78B49-A0DA-D44C-90EF-3E2B5F61AB0D}" type="datetimeFigureOut">
              <a:rPr lang="fr-FR" smtClean="0"/>
              <a:t>17/02/2025</a:t>
            </a:fld>
            <a:endParaRPr lang="fr-FR"/>
          </a:p>
        </p:txBody>
      </p:sp>
      <p:sp>
        <p:nvSpPr>
          <p:cNvPr id="5" name="Espace réservé du pied de page 4">
            <a:extLst>
              <a:ext uri="{FF2B5EF4-FFF2-40B4-BE49-F238E27FC236}">
                <a16:creationId xmlns:a16="http://schemas.microsoft.com/office/drawing/2014/main" id="{99B081BE-1825-4742-B857-9449B05683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C5EAFC6-9E92-F543-8023-50B818EF86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50796-B5DC-E248-9F6E-CA68CEDE0EA9}" type="slidenum">
              <a:rPr lang="fr-FR" smtClean="0"/>
              <a:t>‹N°›</a:t>
            </a:fld>
            <a:endParaRPr lang="fr-FR"/>
          </a:p>
        </p:txBody>
      </p:sp>
    </p:spTree>
    <p:extLst>
      <p:ext uri="{BB962C8B-B14F-4D97-AF65-F5344CB8AC3E}">
        <p14:creationId xmlns:p14="http://schemas.microsoft.com/office/powerpoint/2010/main" val="266192021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0CE7415-DD7C-4DD8-B379-4E741A06D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FE415BAA-17B1-4B52-BFDD-A5E9ADDB17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6E4C6BA2-1D66-4A85-987C-85B56D92F4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C2016-7290-4E2D-86D7-9E084B5ED18F}" type="datetimeFigureOut">
              <a:rPr lang="fr-CH" smtClean="0"/>
              <a:t>17.02.2025</a:t>
            </a:fld>
            <a:endParaRPr lang="fr-CH"/>
          </a:p>
        </p:txBody>
      </p:sp>
      <p:sp>
        <p:nvSpPr>
          <p:cNvPr id="5" name="Espace réservé du pied de page 4">
            <a:extLst>
              <a:ext uri="{FF2B5EF4-FFF2-40B4-BE49-F238E27FC236}">
                <a16:creationId xmlns:a16="http://schemas.microsoft.com/office/drawing/2014/main" id="{C8044521-08BA-44F0-AE28-95D81E8DF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a:extLst>
              <a:ext uri="{FF2B5EF4-FFF2-40B4-BE49-F238E27FC236}">
                <a16:creationId xmlns:a16="http://schemas.microsoft.com/office/drawing/2014/main" id="{EAC282F5-7C05-44D6-ABE2-25D588A9A1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3E08C-4893-4D8B-AC31-4E1A322CC83B}" type="slidenum">
              <a:rPr lang="fr-CH" smtClean="0"/>
              <a:t>‹N°›</a:t>
            </a:fld>
            <a:endParaRPr lang="fr-CH"/>
          </a:p>
        </p:txBody>
      </p:sp>
    </p:spTree>
    <p:extLst>
      <p:ext uri="{BB962C8B-B14F-4D97-AF65-F5344CB8AC3E}">
        <p14:creationId xmlns:p14="http://schemas.microsoft.com/office/powerpoint/2010/main" val="290376360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08D1E41-F41A-4EB8-9A6E-A8878CA990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DF669E71-2B9D-4AF5-9A3B-06862BDA6D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95077CF9-304B-4A92-B238-0E34BD3A57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A13AC-CD5E-4638-83D4-F2B01513E418}" type="datetimeFigureOut">
              <a:rPr lang="fr-CH" smtClean="0"/>
              <a:t>17.02.2025</a:t>
            </a:fld>
            <a:endParaRPr lang="fr-CH"/>
          </a:p>
        </p:txBody>
      </p:sp>
      <p:sp>
        <p:nvSpPr>
          <p:cNvPr id="5" name="Espace réservé du pied de page 4">
            <a:extLst>
              <a:ext uri="{FF2B5EF4-FFF2-40B4-BE49-F238E27FC236}">
                <a16:creationId xmlns:a16="http://schemas.microsoft.com/office/drawing/2014/main" id="{84D63B80-FCB1-41C7-8FB3-08B66FE83E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a:extLst>
              <a:ext uri="{FF2B5EF4-FFF2-40B4-BE49-F238E27FC236}">
                <a16:creationId xmlns:a16="http://schemas.microsoft.com/office/drawing/2014/main" id="{244F8501-D2B7-4949-994C-F00A4065AE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0FC66C-73E6-4609-ADF3-1EF83FD32088}" type="slidenum">
              <a:rPr lang="fr-CH" smtClean="0"/>
              <a:t>‹N°›</a:t>
            </a:fld>
            <a:endParaRPr lang="fr-CH"/>
          </a:p>
        </p:txBody>
      </p:sp>
    </p:spTree>
    <p:extLst>
      <p:ext uri="{BB962C8B-B14F-4D97-AF65-F5344CB8AC3E}">
        <p14:creationId xmlns:p14="http://schemas.microsoft.com/office/powerpoint/2010/main" val="3829145255"/>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 12" descr="Une image contenant ciel, plein air, bâtiment, drapeau&#10;&#10;Description générée automatiquement">
            <a:extLst>
              <a:ext uri="{FF2B5EF4-FFF2-40B4-BE49-F238E27FC236}">
                <a16:creationId xmlns:a16="http://schemas.microsoft.com/office/drawing/2014/main" id="{206CA70E-A922-8891-8940-FAF15937D73C}"/>
              </a:ext>
            </a:extLst>
          </p:cNvPr>
          <p:cNvPicPr>
            <a:picLocks noChangeAspect="1"/>
          </p:cNvPicPr>
          <p:nvPr/>
        </p:nvPicPr>
        <p:blipFill rotWithShape="1">
          <a:blip r:embed="rId2">
            <a:extLst>
              <a:ext uri="{28A0092B-C50C-407E-A947-70E740481C1C}">
                <a14:useLocalDpi xmlns:a14="http://schemas.microsoft.com/office/drawing/2010/main" val="0"/>
              </a:ext>
            </a:extLst>
          </a:blip>
          <a:srcRect r="5882" b="-1"/>
          <a:stretch/>
        </p:blipFill>
        <p:spPr>
          <a:xfrm>
            <a:off x="2555441"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re 1">
            <a:extLst>
              <a:ext uri="{FF2B5EF4-FFF2-40B4-BE49-F238E27FC236}">
                <a16:creationId xmlns:a16="http://schemas.microsoft.com/office/drawing/2014/main" id="{880CA029-0E5F-4095-8329-CFAFDB40E3B6}"/>
              </a:ext>
            </a:extLst>
          </p:cNvPr>
          <p:cNvSpPr>
            <a:spLocks noGrp="1"/>
          </p:cNvSpPr>
          <p:nvPr>
            <p:ph type="ctrTitle"/>
          </p:nvPr>
        </p:nvSpPr>
        <p:spPr>
          <a:xfrm>
            <a:off x="384717" y="930121"/>
            <a:ext cx="6216805" cy="4028455"/>
          </a:xfrm>
        </p:spPr>
        <p:txBody>
          <a:bodyPr vert="horz" lIns="91440" tIns="45720" rIns="91440" bIns="45720" rtlCol="0" anchor="ctr">
            <a:noAutofit/>
          </a:bodyPr>
          <a:lstStyle/>
          <a:p>
            <a:pPr algn="l">
              <a:spcAft>
                <a:spcPts val="1200"/>
              </a:spcAft>
            </a:pPr>
            <a:r>
              <a:rPr lang="fr-FR" sz="4000" b="1" dirty="0">
                <a:solidFill>
                  <a:srgbClr val="000099"/>
                </a:solidFill>
                <a:latin typeface="Neue Haas Grotesk Text Pro" panose="020B0504020202020204" pitchFamily="34" charset="0"/>
              </a:rPr>
              <a:t>Droit institutionnel </a:t>
            </a:r>
            <a:br>
              <a:rPr lang="fr-FR" sz="4000" b="1" dirty="0">
                <a:solidFill>
                  <a:srgbClr val="000099"/>
                </a:solidFill>
                <a:latin typeface="Neue Haas Grotesk Text Pro" panose="020B0504020202020204" pitchFamily="34" charset="0"/>
              </a:rPr>
            </a:br>
            <a:r>
              <a:rPr lang="fr-FR" sz="4000" b="1" dirty="0">
                <a:solidFill>
                  <a:srgbClr val="000099"/>
                </a:solidFill>
                <a:latin typeface="Neue Haas Grotesk Text Pro" panose="020B0504020202020204" pitchFamily="34" charset="0"/>
              </a:rPr>
              <a:t>de l’Union européenne</a:t>
            </a:r>
            <a:br>
              <a:rPr lang="fr-FR" sz="2500" dirty="0"/>
            </a:br>
            <a:br>
              <a:rPr lang="fr-FR" sz="2500" dirty="0"/>
            </a:br>
            <a:br>
              <a:rPr lang="fr-FR" sz="2500" dirty="0"/>
            </a:br>
            <a:br>
              <a:rPr lang="fr-FR" sz="2500" dirty="0"/>
            </a:br>
            <a:br>
              <a:rPr lang="fr-FR" sz="2500" dirty="0"/>
            </a:br>
            <a:br>
              <a:rPr lang="fr-FR" sz="2500" dirty="0"/>
            </a:br>
            <a:r>
              <a:rPr lang="fr-FR" sz="2500" b="1" dirty="0">
                <a:latin typeface="Neue Haas Grotesk Text Pro" panose="020B0504020202020204" pitchFamily="34" charset="0"/>
              </a:rPr>
              <a:t>Cours magistral de M. Damien Bouvier</a:t>
            </a:r>
            <a:endParaRPr lang="fr-FR" sz="2500" dirty="0">
              <a:latin typeface="Neue Haas Grotesk Text Pro" panose="020B0504020202020204" pitchFamily="34" charset="0"/>
            </a:endParaRPr>
          </a:p>
        </p:txBody>
      </p:sp>
      <p:sp>
        <p:nvSpPr>
          <p:cNvPr id="10" name="ZoneTexte 9">
            <a:extLst>
              <a:ext uri="{FF2B5EF4-FFF2-40B4-BE49-F238E27FC236}">
                <a16:creationId xmlns:a16="http://schemas.microsoft.com/office/drawing/2014/main" id="{72385D85-F33D-4F8A-B0DA-0CC87D1D8C47}"/>
              </a:ext>
            </a:extLst>
          </p:cNvPr>
          <p:cNvSpPr txBox="1"/>
          <p:nvPr/>
        </p:nvSpPr>
        <p:spPr>
          <a:xfrm>
            <a:off x="384717" y="4735551"/>
            <a:ext cx="5190893" cy="2122439"/>
          </a:xfrm>
          <a:prstGeom prst="rect">
            <a:avLst/>
          </a:prstGeom>
        </p:spPr>
        <p:txBody>
          <a:bodyPr vert="horz" lIns="91440" tIns="45720" rIns="91440" bIns="45720" rtlCol="0">
            <a:normAutofit/>
          </a:bodyPr>
          <a:lstStyle/>
          <a:p>
            <a:pPr>
              <a:lnSpc>
                <a:spcPct val="90000"/>
              </a:lnSpc>
              <a:spcAft>
                <a:spcPts val="600"/>
              </a:spcAft>
            </a:pPr>
            <a:r>
              <a:rPr lang="fr-FR" sz="2000" b="1" dirty="0">
                <a:latin typeface="Neue Haas Grotesk Text Pro" panose="020B0504020202020204" pitchFamily="34" charset="0"/>
              </a:rPr>
              <a:t>Année universitaire 2024/2025 </a:t>
            </a:r>
            <a:br>
              <a:rPr lang="fr-FR" sz="2000" b="1" dirty="0">
                <a:latin typeface="Neue Haas Grotesk Text Pro" panose="020B0504020202020204" pitchFamily="34" charset="0"/>
              </a:rPr>
            </a:br>
            <a:r>
              <a:rPr lang="fr-FR" sz="2000" b="1" dirty="0">
                <a:latin typeface="Neue Haas Grotesk Text Pro" panose="020B0504020202020204" pitchFamily="34" charset="0"/>
              </a:rPr>
              <a:t>Licence 1 Droit LEA / Licence 2 ESPRI </a:t>
            </a:r>
          </a:p>
        </p:txBody>
      </p:sp>
      <p:sp>
        <p:nvSpPr>
          <p:cNvPr id="2" name="Espace réservé du numéro de diapositive 4">
            <a:extLst>
              <a:ext uri="{FF2B5EF4-FFF2-40B4-BE49-F238E27FC236}">
                <a16:creationId xmlns:a16="http://schemas.microsoft.com/office/drawing/2014/main" id="{5913FBA4-3B0F-A778-FF2E-880C95DE95F4}"/>
              </a:ext>
            </a:extLst>
          </p:cNvPr>
          <p:cNvSpPr>
            <a:spLocks noGrp="1"/>
          </p:cNvSpPr>
          <p:nvPr>
            <p:ph type="sldNum" sz="quarter" idx="12"/>
          </p:nvPr>
        </p:nvSpPr>
        <p:spPr>
          <a:xfrm>
            <a:off x="8610600" y="6309678"/>
            <a:ext cx="2743200" cy="411798"/>
          </a:xfrm>
        </p:spPr>
        <p:txBody>
          <a:bodyPr vert="horz" lIns="91440" tIns="45720" rIns="91440" bIns="45720" rtlCol="0" anchor="ctr">
            <a:normAutofit/>
          </a:bodyPr>
          <a:lstStyle/>
          <a:p>
            <a:pPr>
              <a:spcAft>
                <a:spcPts val="600"/>
              </a:spcAft>
              <a:defRPr/>
            </a:pPr>
            <a:fld id="{D6597D8A-9D70-4349-A89F-F075334EEC75}" type="slidenum">
              <a:rPr lang="en-US">
                <a:solidFill>
                  <a:srgbClr val="FFFFFF"/>
                </a:solidFill>
                <a:latin typeface="Calibri" panose="020F0502020204030204"/>
              </a:rPr>
              <a:pPr>
                <a:spcAft>
                  <a:spcPts val="600"/>
                </a:spcAft>
                <a:defRPr/>
              </a:pPr>
              <a:t>1</a:t>
            </a:fld>
            <a:endParaRPr lang="en-US" dirty="0">
              <a:solidFill>
                <a:srgbClr val="FFFFFF"/>
              </a:solidFill>
              <a:latin typeface="Calibri" panose="020F0502020204030204"/>
            </a:endParaRPr>
          </a:p>
        </p:txBody>
      </p:sp>
      <p:pic>
        <p:nvPicPr>
          <p:cNvPr id="3" name="Image 2" descr="Logofd.jpg">
            <a:extLst>
              <a:ext uri="{FF2B5EF4-FFF2-40B4-BE49-F238E27FC236}">
                <a16:creationId xmlns:a16="http://schemas.microsoft.com/office/drawing/2014/main" id="{5F30E053-5C7E-3D87-4DF4-D07CA544C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06" y="5569841"/>
            <a:ext cx="1658279" cy="716075"/>
          </a:xfrm>
          <a:prstGeom prst="rect">
            <a:avLst/>
          </a:prstGeom>
        </p:spPr>
      </p:pic>
      <p:pic>
        <p:nvPicPr>
          <p:cNvPr id="5" name="Image 4" descr="Une image contenant texte, Police, Graphique, graphisme&#10;&#10;Description générée automatiquement">
            <a:extLst>
              <a:ext uri="{FF2B5EF4-FFF2-40B4-BE49-F238E27FC236}">
                <a16:creationId xmlns:a16="http://schemas.microsoft.com/office/drawing/2014/main" id="{9DDD907D-2CC2-B4CE-8E94-70DF7FAB4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6027" y="5593602"/>
            <a:ext cx="1423656" cy="716075"/>
          </a:xfrm>
          <a:prstGeom prst="rect">
            <a:avLst/>
          </a:prstGeom>
        </p:spPr>
      </p:pic>
      <p:pic>
        <p:nvPicPr>
          <p:cNvPr id="8" name="Image 7" descr="Une image contenant texte, Police, symbole, Graphique&#10;&#10;Description générée automatiquement">
            <a:extLst>
              <a:ext uri="{FF2B5EF4-FFF2-40B4-BE49-F238E27FC236}">
                <a16:creationId xmlns:a16="http://schemas.microsoft.com/office/drawing/2014/main" id="{DBEE94A2-64EB-BB13-34B9-74F2C9E6C5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0832" y="5593602"/>
            <a:ext cx="2092748" cy="712515"/>
          </a:xfrm>
          <a:prstGeom prst="rect">
            <a:avLst/>
          </a:prstGeom>
        </p:spPr>
      </p:pic>
    </p:spTree>
    <p:extLst>
      <p:ext uri="{BB962C8B-B14F-4D97-AF65-F5344CB8AC3E}">
        <p14:creationId xmlns:p14="http://schemas.microsoft.com/office/powerpoint/2010/main" val="1884753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E368FD-4F74-DEED-BB26-3B8CDC2E3DE4}"/>
              </a:ext>
            </a:extLst>
          </p:cNvPr>
          <p:cNvSpPr/>
          <p:nvPr/>
        </p:nvSpPr>
        <p:spPr>
          <a:xfrm>
            <a:off x="684107" y="3068319"/>
            <a:ext cx="10887561" cy="1307254"/>
          </a:xfrm>
          <a:prstGeom prst="rect">
            <a:avLst/>
          </a:prstGeom>
          <a:solidFill>
            <a:schemeClr val="accent2">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838200" y="605307"/>
            <a:ext cx="10733468" cy="5868380"/>
          </a:xfrm>
        </p:spPr>
        <p:txBody>
          <a:bodyPr>
            <a:normAutofit/>
          </a:bodyPr>
          <a:lstStyle/>
          <a:p>
            <a:pPr marL="0" lvl="2" indent="0" algn="just">
              <a:buNone/>
            </a:pPr>
            <a:endParaRPr lang="fr-FR" sz="1900" dirty="0">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lgn="just">
              <a:buNone/>
            </a:pPr>
            <a:endParaRPr lang="fr-FR" sz="1800" dirty="0">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lgn="just">
              <a:buNone/>
            </a:pPr>
            <a:r>
              <a:rPr lang="fr-FR" sz="1800" dirty="0">
                <a:latin typeface="Neue Haas Grotesk Text Pro" panose="020B0504020202020204" pitchFamily="34" charset="0"/>
                <a:ea typeface="MS Mincho" panose="02020609040205080304" pitchFamily="49" charset="-128"/>
                <a:cs typeface="Times New Roman" panose="02020603050405020304" pitchFamily="18" charset="0"/>
              </a:rPr>
              <a:t>Modalités de désignation : </a:t>
            </a:r>
            <a:r>
              <a:rPr lang="fr-FR" sz="1800" b="1" dirty="0">
                <a:solidFill>
                  <a:srgbClr val="000099"/>
                </a:solidFill>
                <a:latin typeface="Neue Haas Grotesk Text Pro" panose="020B0504020202020204" pitchFamily="34" charset="0"/>
                <a:ea typeface="MS Mincho" panose="02020609040205080304" pitchFamily="49" charset="-128"/>
                <a:cs typeface="Times New Roman" panose="02020603050405020304" pitchFamily="18" charset="0"/>
              </a:rPr>
              <a:t>…………….</a:t>
            </a:r>
            <a:r>
              <a:rPr lang="fr-FR" sz="1800" dirty="0">
                <a:latin typeface="Neue Haas Grotesk Text Pro" panose="020B0504020202020204" pitchFamily="34" charset="0"/>
                <a:ea typeface="MS Mincho" panose="02020609040205080304" pitchFamily="49" charset="-128"/>
                <a:cs typeface="Times New Roman" panose="02020603050405020304" pitchFamily="18" charset="0"/>
              </a:rPr>
              <a:t>, mais pas complétement ……………..</a:t>
            </a:r>
          </a:p>
          <a:p>
            <a:pPr marL="0" lvl="2" indent="0" algn="just">
              <a:buNone/>
            </a:pPr>
            <a:endParaRPr lang="fr-FR" sz="1800" b="1" dirty="0">
              <a:solidFill>
                <a:srgbClr val="000090"/>
              </a:solidFill>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lgn="just">
              <a:buNone/>
            </a:pPr>
            <a:r>
              <a:rPr lang="fr-FR" sz="1800" b="1" dirty="0">
                <a:solidFill>
                  <a:srgbClr val="000090"/>
                </a:solidFill>
                <a:latin typeface="Neue Haas Grotesk Text Pro" panose="020B0504020202020204" pitchFamily="34" charset="0"/>
                <a:ea typeface="MS Mincho" panose="02020609040205080304" pitchFamily="49" charset="-128"/>
                <a:cs typeface="Times New Roman" panose="02020603050405020304" pitchFamily="18" charset="0"/>
              </a:rPr>
              <a:t>L’élection se déroule dans le cadre tracé par chaque État membre</a:t>
            </a:r>
            <a:r>
              <a:rPr lang="fr-FR" sz="1800" dirty="0">
                <a:latin typeface="Neue Haas Grotesk Text Pro" panose="020B0504020202020204" pitchFamily="34" charset="0"/>
                <a:ea typeface="MS Mincho" panose="02020609040205080304" pitchFamily="49" charset="-128"/>
                <a:cs typeface="Times New Roman" panose="02020603050405020304" pitchFamily="18" charset="0"/>
              </a:rPr>
              <a:t>.</a:t>
            </a:r>
          </a:p>
          <a:p>
            <a:pPr marL="0" lvl="2" indent="0" algn="just">
              <a:buNone/>
            </a:pPr>
            <a:endParaRPr lang="fr-FR" sz="1800" dirty="0">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lgn="just">
              <a:buNone/>
            </a:pPr>
            <a:endParaRPr lang="fr-FR" sz="1800" dirty="0">
              <a:ln w="0"/>
              <a:effectLst>
                <a:outerShdw blurRad="38100" dist="19050" dir="2700000" algn="tl" rotWithShape="0">
                  <a:schemeClr val="dk1">
                    <a:alpha val="40000"/>
                  </a:schemeClr>
                </a:outerShdw>
              </a:effectLst>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lgn="just">
              <a:buNone/>
            </a:pPr>
            <a:endParaRPr lang="fr-FR" sz="1800" dirty="0">
              <a:ln w="0"/>
              <a:effectLst>
                <a:outerShdw blurRad="38100" dist="19050" dir="2700000" algn="tl" rotWithShape="0">
                  <a:schemeClr val="dk1">
                    <a:alpha val="40000"/>
                  </a:schemeClr>
                </a:outerShdw>
              </a:effectLst>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lgn="just">
              <a:buNone/>
            </a:pPr>
            <a:r>
              <a:rPr lang="fr-FR" sz="1800" dirty="0">
                <a:ln w="0"/>
                <a:effectLst>
                  <a:outerShdw blurRad="38100" dist="19050" dir="2700000" algn="tl" rotWithShape="0">
                    <a:schemeClr val="dk1">
                      <a:alpha val="40000"/>
                    </a:schemeClr>
                  </a:outerShdw>
                </a:effectLst>
                <a:latin typeface="Neue Haas Grotesk Text Pro" panose="020B0504020202020204" pitchFamily="34" charset="0"/>
                <a:ea typeface="MS Mincho" panose="02020609040205080304" pitchFamily="49" charset="-128"/>
                <a:cs typeface="Times New Roman" panose="02020603050405020304" pitchFamily="18" charset="0"/>
              </a:rPr>
              <a:t>Type de suffrage : </a:t>
            </a:r>
            <a:r>
              <a:rPr lang="fr-FR" sz="1800" dirty="0">
                <a:latin typeface="Neue Haas Grotesk Text Pro" panose="020B0504020202020204" pitchFamily="34" charset="0"/>
                <a:ea typeface="MS Mincho" panose="02020609040205080304" pitchFamily="49" charset="-128"/>
                <a:cs typeface="Times New Roman" panose="02020603050405020304" pitchFamily="18" charset="0"/>
              </a:rPr>
              <a:t>…….. ………. </a:t>
            </a:r>
          </a:p>
          <a:p>
            <a:pPr marL="0" lvl="2" indent="0" algn="just">
              <a:buNone/>
            </a:pPr>
            <a:r>
              <a:rPr lang="fr-FR" sz="1800" dirty="0">
                <a:ln w="0"/>
                <a:effectLst>
                  <a:outerShdw blurRad="38100" dist="19050" dir="2700000" algn="tl" rotWithShape="0">
                    <a:schemeClr val="dk1">
                      <a:alpha val="40000"/>
                    </a:schemeClr>
                  </a:outerShdw>
                </a:effectLst>
                <a:latin typeface="Neue Haas Grotesk Text Pro" panose="020B0504020202020204" pitchFamily="34" charset="0"/>
                <a:ea typeface="MS Mincho" panose="02020609040205080304" pitchFamily="49" charset="-128"/>
                <a:cs typeface="Times New Roman" panose="02020603050405020304" pitchFamily="18" charset="0"/>
              </a:rPr>
              <a:t>Mode de scrutin : </a:t>
            </a:r>
            <a:r>
              <a:rPr lang="fr-FR" sz="1800" dirty="0">
                <a:latin typeface="Neue Haas Grotesk Text Pro" panose="020B0504020202020204" pitchFamily="34" charset="0"/>
                <a:ea typeface="MS Mincho" panose="02020609040205080304" pitchFamily="49" charset="-128"/>
                <a:cs typeface="Times New Roman" panose="02020603050405020304" pitchFamily="18" charset="0"/>
              </a:rPr>
              <a:t>………….</a:t>
            </a:r>
          </a:p>
          <a:p>
            <a:pPr marL="0" lvl="2" indent="0" algn="just">
              <a:buNone/>
            </a:pPr>
            <a:r>
              <a:rPr lang="fr-FR" sz="1800" dirty="0">
                <a:ln w="0"/>
                <a:effectLst>
                  <a:outerShdw blurRad="38100" dist="19050" dir="2700000" algn="tl" rotWithShape="0">
                    <a:schemeClr val="dk1">
                      <a:alpha val="40000"/>
                    </a:schemeClr>
                  </a:outerShdw>
                </a:effectLst>
                <a:latin typeface="Neue Haas Grotesk Text Pro" panose="020B0504020202020204" pitchFamily="34" charset="0"/>
                <a:ea typeface="MS Mincho" panose="02020609040205080304" pitchFamily="49" charset="-128"/>
                <a:cs typeface="Times New Roman" panose="02020603050405020304" pitchFamily="18" charset="0"/>
              </a:rPr>
              <a:t>Durée du mandat : </a:t>
            </a: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a:t>
            </a:r>
          </a:p>
          <a:p>
            <a:pPr marL="0" lvl="2" indent="0" algn="just">
              <a:buNone/>
            </a:pPr>
            <a:r>
              <a:rPr lang="fr-FR" sz="1800" dirty="0">
                <a:ln w="0"/>
                <a:effectLst>
                  <a:outerShdw blurRad="38100" dist="19050" dir="2700000" algn="tl" rotWithShape="0">
                    <a:schemeClr val="dk1">
                      <a:alpha val="40000"/>
                    </a:schemeClr>
                  </a:outerShdw>
                </a:effectLst>
                <a:latin typeface="Neue Haas Grotesk Text Pro" panose="020B0504020202020204" pitchFamily="34" charset="0"/>
                <a:ea typeface="MS Mincho" panose="02020609040205080304" pitchFamily="49" charset="-128"/>
                <a:cs typeface="Times New Roman" panose="02020603050405020304" pitchFamily="18" charset="0"/>
              </a:rPr>
              <a:t>Période des élections : </a:t>
            </a:r>
            <a:r>
              <a:rPr lang="fr-FR" sz="1800" dirty="0">
                <a:latin typeface="Neue Haas Grotesk Text Pro" panose="020B0504020202020204" pitchFamily="34" charset="0"/>
                <a:ea typeface="MS Mincho" panose="02020609040205080304" pitchFamily="49" charset="-128"/>
                <a:cs typeface="Times New Roman" panose="02020603050405020304" pitchFamily="18" charset="0"/>
              </a:rPr>
              <a:t>……….</a:t>
            </a:r>
            <a:endPar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endParaRPr>
          </a:p>
        </p:txBody>
      </p:sp>
      <p:sp>
        <p:nvSpPr>
          <p:cNvPr id="2" name="Espace réservé du numéro de diapositive 4">
            <a:extLst>
              <a:ext uri="{FF2B5EF4-FFF2-40B4-BE49-F238E27FC236}">
                <a16:creationId xmlns:a16="http://schemas.microsoft.com/office/drawing/2014/main" id="{32E92658-2AD6-B564-7F4B-2FAD70289514}"/>
              </a:ext>
            </a:extLst>
          </p:cNvPr>
          <p:cNvSpPr>
            <a:spLocks noGrp="1"/>
          </p:cNvSpPr>
          <p:nvPr>
            <p:ph type="sldNum" sz="quarter" idx="12"/>
          </p:nvPr>
        </p:nvSpPr>
        <p:spPr>
          <a:xfrm>
            <a:off x="8610600" y="6309678"/>
            <a:ext cx="2743200" cy="411798"/>
          </a:xfrm>
        </p:spPr>
        <p:txBody>
          <a:bodyPr vert="horz" lIns="91440" tIns="45720" rIns="91440" bIns="45720" rtlCol="0" anchor="ctr">
            <a:normAutofit/>
          </a:bodyPr>
          <a:lstStyle/>
          <a:p>
            <a:pPr>
              <a:spcAft>
                <a:spcPts val="600"/>
              </a:spcAft>
              <a:defRPr/>
            </a:pPr>
            <a:fld id="{D6597D8A-9D70-4349-A89F-F075334EEC75}" type="slidenum">
              <a:rPr lang="en-US">
                <a:solidFill>
                  <a:schemeClr val="tx1"/>
                </a:solidFill>
                <a:latin typeface="Calibri" panose="020F0502020204030204"/>
              </a:rPr>
              <a:pPr>
                <a:spcAft>
                  <a:spcPts val="600"/>
                </a:spcAft>
                <a:defRPr/>
              </a:pPr>
              <a:t>10</a:t>
            </a:fld>
            <a:endParaRPr lang="en-US" dirty="0">
              <a:solidFill>
                <a:schemeClr val="tx1"/>
              </a:solidFill>
              <a:latin typeface="Calibri" panose="020F0502020204030204"/>
            </a:endParaRPr>
          </a:p>
        </p:txBody>
      </p:sp>
    </p:spTree>
    <p:extLst>
      <p:ext uri="{BB962C8B-B14F-4D97-AF65-F5344CB8AC3E}">
        <p14:creationId xmlns:p14="http://schemas.microsoft.com/office/powerpoint/2010/main" val="2353705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1088985" y="1321733"/>
            <a:ext cx="5427526" cy="3535083"/>
          </a:xfrm>
        </p:spPr>
        <p:txBody>
          <a:bodyPr anchor="t">
            <a:normAutofit/>
          </a:bodyPr>
          <a:lstStyle/>
          <a:p>
            <a:pPr marL="285750" lvl="2" indent="-285750"/>
            <a:r>
              <a:rPr lang="fr-FR" b="1" dirty="0">
                <a:solidFill>
                  <a:srgbClr val="000099"/>
                </a:solidFill>
                <a:effectLst/>
                <a:latin typeface="Neue Haas Grotesk Text Pro" panose="020B0504020202020204" pitchFamily="34" charset="0"/>
                <a:ea typeface="MS Mincho" panose="02020609040205080304" pitchFamily="49" charset="-128"/>
                <a:cs typeface="Times New Roman" panose="02020603050405020304" pitchFamily="18" charset="0"/>
              </a:rPr>
              <a:t>Suffrage</a:t>
            </a:r>
          </a:p>
          <a:p>
            <a:pPr marL="0" lvl="2" indent="0">
              <a:buNone/>
            </a:pPr>
            <a:endParaRPr lang="fr-FR" b="1" dirty="0">
              <a:effectLst/>
              <a:latin typeface="Neue Haas Grotesk Text Pro" panose="020B0504020202020204" pitchFamily="34" charset="0"/>
              <a:ea typeface="MS Mincho" panose="02020609040205080304" pitchFamily="49" charset="-128"/>
              <a:cs typeface="Times New Roman" panose="02020603050405020304" pitchFamily="18" charset="0"/>
            </a:endParaRPr>
          </a:p>
          <a:p>
            <a:pPr marL="342900" lvl="2" indent="-342900">
              <a:buFont typeface="Wingdings" panose="05000000000000000000" pitchFamily="2" charset="2"/>
              <a:buChar char="Ø"/>
            </a:pPr>
            <a:r>
              <a:rPr lang="fr-FR" b="1" dirty="0">
                <a:effectLst/>
                <a:latin typeface="Neue Haas Grotesk Text Pro" panose="020B0504020202020204" pitchFamily="34" charset="0"/>
                <a:ea typeface="MS Mincho" panose="02020609040205080304" pitchFamily="49" charset="-128"/>
                <a:cs typeface="Times New Roman" panose="02020603050405020304" pitchFamily="18" charset="0"/>
              </a:rPr>
              <a:t>A l’origine </a:t>
            </a:r>
            <a:r>
              <a:rPr lang="fr-FR" dirty="0">
                <a:effectLst/>
                <a:latin typeface="Neue Haas Grotesk Text Pro" panose="020B0504020202020204" pitchFamily="34" charset="0"/>
                <a:ea typeface="MS Mincho" panose="02020609040205080304" pitchFamily="49" charset="-128"/>
                <a:cs typeface="Times New Roman" panose="02020603050405020304" pitchFamily="18" charset="0"/>
              </a:rPr>
              <a:t>:  ………………………….</a:t>
            </a:r>
          </a:p>
          <a:p>
            <a:pPr marL="0" lvl="2" indent="0">
              <a:buNone/>
            </a:pPr>
            <a:endParaRPr lang="fr-FR" dirty="0">
              <a:effectLst/>
              <a:latin typeface="Neue Haas Grotesk Text Pro" panose="020B0504020202020204" pitchFamily="34" charset="0"/>
              <a:ea typeface="MS Mincho" panose="02020609040205080304" pitchFamily="49" charset="-128"/>
              <a:cs typeface="Times New Roman" panose="02020603050405020304" pitchFamily="18" charset="0"/>
            </a:endParaRPr>
          </a:p>
          <a:p>
            <a:pPr marL="285750" lvl="2" indent="-285750">
              <a:buFont typeface="Wingdings" panose="05000000000000000000" pitchFamily="2" charset="2"/>
              <a:buChar char="Ø"/>
            </a:pPr>
            <a:r>
              <a:rPr lang="fr-FR" b="1" dirty="0">
                <a:effectLst/>
                <a:latin typeface="Neue Haas Grotesk Text Pro" panose="020B0504020202020204" pitchFamily="34" charset="0"/>
                <a:ea typeface="MS Mincho" panose="02020609040205080304" pitchFamily="49" charset="-128"/>
                <a:cs typeface="Times New Roman" panose="02020603050405020304" pitchFamily="18" charset="0"/>
              </a:rPr>
              <a:t>1974</a:t>
            </a:r>
            <a:r>
              <a:rPr lang="fr-FR" dirty="0">
                <a:effectLst/>
                <a:latin typeface="Neue Haas Grotesk Text Pro" panose="020B0504020202020204" pitchFamily="34" charset="0"/>
                <a:ea typeface="MS Mincho" panose="02020609040205080304" pitchFamily="49" charset="-128"/>
                <a:cs typeface="Times New Roman" panose="02020603050405020304" pitchFamily="18" charset="0"/>
              </a:rPr>
              <a:t>, Sommet de Paris :</a:t>
            </a:r>
            <a:endParaRPr lang="fr-FR" dirty="0">
              <a:latin typeface="Neue Haas Grotesk Text Pro" panose="020B0504020202020204" pitchFamily="34" charset="0"/>
              <a:ea typeface="MS Mincho" panose="02020609040205080304" pitchFamily="49" charset="-128"/>
              <a:cs typeface="Times New Roman" panose="02020603050405020304" pitchFamily="18" charset="0"/>
            </a:endParaRPr>
          </a:p>
          <a:p>
            <a:pPr marL="285750" lvl="2" indent="-285750">
              <a:buFont typeface="Wingdings" panose="05000000000000000000" pitchFamily="2" charset="2"/>
              <a:buChar char="Ø"/>
            </a:pPr>
            <a:r>
              <a:rPr lang="fr-FR" dirty="0">
                <a:effectLst/>
                <a:latin typeface="Neue Haas Grotesk Text Pro" panose="020B0504020202020204" pitchFamily="34" charset="0"/>
                <a:ea typeface="MS Mincho" panose="02020609040205080304" pitchFamily="49" charset="-128"/>
                <a:cs typeface="Times New Roman" panose="02020603050405020304" pitchFamily="18" charset="0"/>
              </a:rPr>
              <a:t>20 septembre </a:t>
            </a:r>
            <a:r>
              <a:rPr lang="fr-FR" b="1" dirty="0">
                <a:effectLst/>
                <a:latin typeface="Neue Haas Grotesk Text Pro" panose="020B0504020202020204" pitchFamily="34" charset="0"/>
                <a:ea typeface="MS Mincho" panose="02020609040205080304" pitchFamily="49" charset="-128"/>
                <a:cs typeface="Times New Roman" panose="02020603050405020304" pitchFamily="18" charset="0"/>
              </a:rPr>
              <a:t>1976</a:t>
            </a:r>
            <a:r>
              <a:rPr lang="fr-FR" dirty="0">
                <a:effectLst/>
                <a:latin typeface="Neue Haas Grotesk Text Pro" panose="020B0504020202020204" pitchFamily="34" charset="0"/>
                <a:ea typeface="MS Mincho" panose="02020609040205080304" pitchFamily="49" charset="-128"/>
                <a:cs typeface="Times New Roman" panose="02020603050405020304" pitchFamily="18" charset="0"/>
              </a:rPr>
              <a:t>, </a:t>
            </a:r>
            <a:r>
              <a:rPr lang="fr-FR" b="1" dirty="0">
                <a:effectLst/>
                <a:latin typeface="Neue Haas Grotesk Text Pro" panose="020B0504020202020204" pitchFamily="34" charset="0"/>
                <a:ea typeface="MS Mincho" panose="02020609040205080304" pitchFamily="49" charset="-128"/>
                <a:cs typeface="Times New Roman" panose="02020603050405020304" pitchFamily="18" charset="0"/>
              </a:rPr>
              <a:t>Acte relatif à l’élection du Parlement au …………… ……………. ……………..</a:t>
            </a:r>
          </a:p>
          <a:p>
            <a:pPr marL="285750" lvl="2" indent="-285750">
              <a:buFont typeface="Wingdings" panose="05000000000000000000" pitchFamily="2" charset="2"/>
              <a:buChar char="Ø"/>
            </a:pPr>
            <a:r>
              <a:rPr lang="fr-FR" b="1" dirty="0">
                <a:latin typeface="Neue Haas Grotesk Text Pro" panose="020B0504020202020204" pitchFamily="34" charset="0"/>
                <a:ea typeface="MS Mincho" panose="02020609040205080304" pitchFamily="49" charset="-128"/>
                <a:cs typeface="Times New Roman" panose="02020603050405020304" pitchFamily="18" charset="0"/>
              </a:rPr>
              <a:t>Juin ……….. : première désignation du P.E au …………. ……………. …………….</a:t>
            </a:r>
            <a:endParaRPr lang="fr-FR" b="1" dirty="0">
              <a:effectLst/>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buNone/>
            </a:pPr>
            <a:endParaRPr lang="fr-FR" dirty="0">
              <a:latin typeface="Neue Haas Grotesk Text Pro" panose="020B0504020202020204" pitchFamily="34" charset="0"/>
              <a:ea typeface="MS Mincho" panose="02020609040205080304" pitchFamily="49" charset="-128"/>
              <a:cs typeface="Times New Roman" panose="02020603050405020304" pitchFamily="18" charset="0"/>
            </a:endParaRPr>
          </a:p>
        </p:txBody>
      </p:sp>
      <p:pic>
        <p:nvPicPr>
          <p:cNvPr id="1028" name="Picture 4" descr="Biographie : Simone Veil, fervente avocate de la construction européenne -  Touteleurope.eu">
            <a:extLst>
              <a:ext uri="{FF2B5EF4-FFF2-40B4-BE49-F238E27FC236}">
                <a16:creationId xmlns:a16="http://schemas.microsoft.com/office/drawing/2014/main" id="{87FCE8A8-CF82-5B06-8BBF-70DA881708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51" r="14498" b="-2"/>
          <a:stretch/>
        </p:blipFill>
        <p:spPr bwMode="auto">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numéro de diapositive 4">
            <a:extLst>
              <a:ext uri="{FF2B5EF4-FFF2-40B4-BE49-F238E27FC236}">
                <a16:creationId xmlns:a16="http://schemas.microsoft.com/office/drawing/2014/main" id="{733F7EBE-AAA0-3EE9-303E-9C9E2047887A}"/>
              </a:ext>
            </a:extLst>
          </p:cNvPr>
          <p:cNvSpPr>
            <a:spLocks noGrp="1"/>
          </p:cNvSpPr>
          <p:nvPr>
            <p:ph type="sldNum" sz="quarter" idx="12"/>
          </p:nvPr>
        </p:nvSpPr>
        <p:spPr>
          <a:xfrm>
            <a:off x="11704320" y="6455664"/>
            <a:ext cx="448056" cy="365125"/>
          </a:xfrm>
        </p:spPr>
        <p:txBody>
          <a:bodyPr vert="horz" lIns="91440" tIns="45720" rIns="91440" bIns="45720" rtlCol="0">
            <a:normAutofit/>
          </a:bodyPr>
          <a:lstStyle/>
          <a:p>
            <a:pPr>
              <a:spcAft>
                <a:spcPts val="600"/>
              </a:spcAft>
              <a:defRPr/>
            </a:pPr>
            <a:fld id="{D6597D8A-9D70-4349-A89F-F075334EEC75}" type="slidenum">
              <a:rPr lang="en-US" sz="1100">
                <a:solidFill>
                  <a:srgbClr val="FFFFFF"/>
                </a:solidFill>
                <a:latin typeface="Calibri" panose="020F0502020204030204"/>
              </a:rPr>
              <a:pPr>
                <a:spcAft>
                  <a:spcPts val="600"/>
                </a:spcAft>
                <a:defRPr/>
              </a:pPr>
              <a:t>11</a:t>
            </a:fld>
            <a:endParaRPr lang="en-US" sz="1100">
              <a:solidFill>
                <a:srgbClr val="FFFFFF"/>
              </a:solidFill>
              <a:latin typeface="Calibri" panose="020F0502020204030204"/>
            </a:endParaRPr>
          </a:p>
        </p:txBody>
      </p:sp>
    </p:spTree>
    <p:extLst>
      <p:ext uri="{BB962C8B-B14F-4D97-AF65-F5344CB8AC3E}">
        <p14:creationId xmlns:p14="http://schemas.microsoft.com/office/powerpoint/2010/main" val="3325631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812801" y="453813"/>
            <a:ext cx="10478346" cy="5251528"/>
          </a:xfrm>
        </p:spPr>
        <p:txBody>
          <a:bodyPr anchor="t">
            <a:normAutofit/>
          </a:bodyPr>
          <a:lstStyle/>
          <a:p>
            <a:pPr marL="285750" lvl="2" indent="-285750"/>
            <a:endParaRPr lang="fr-FR" sz="1700" b="1" dirty="0">
              <a:effectLst/>
              <a:latin typeface="Neue Haas Grotesk Text Pro" panose="020B0504020202020204" pitchFamily="34" charset="0"/>
              <a:ea typeface="MS Mincho" panose="02020609040205080304" pitchFamily="49" charset="-128"/>
              <a:cs typeface="Times New Roman" panose="02020603050405020304" pitchFamily="18" charset="0"/>
            </a:endParaRPr>
          </a:p>
          <a:p>
            <a:pPr marL="285750" lvl="2" indent="-285750"/>
            <a:r>
              <a:rPr lang="fr-FR" sz="1800" b="1" dirty="0">
                <a:solidFill>
                  <a:srgbClr val="000099"/>
                </a:solidFill>
                <a:latin typeface="Neue Haas Grotesk Text Pro" panose="020B0504020202020204" pitchFamily="34" charset="0"/>
                <a:ea typeface="MS Mincho" panose="02020609040205080304" pitchFamily="49" charset="-128"/>
                <a:cs typeface="Times New Roman" panose="02020603050405020304" pitchFamily="18" charset="0"/>
              </a:rPr>
              <a:t>Nombre de parlementaires et répartition </a:t>
            </a:r>
            <a:r>
              <a:rPr lang="fr-FR" sz="1800" dirty="0">
                <a:solidFill>
                  <a:srgbClr val="000099"/>
                </a:solidFill>
                <a:effectLst/>
                <a:latin typeface="Neue Haas Grotesk Text Pro" panose="020B0504020202020204" pitchFamily="34" charset="0"/>
                <a:ea typeface="MS Mincho" panose="02020609040205080304" pitchFamily="49" charset="-128"/>
                <a:cs typeface="Times New Roman" panose="02020603050405020304" pitchFamily="18" charset="0"/>
              </a:rPr>
              <a:t>:</a:t>
            </a:r>
          </a:p>
          <a:p>
            <a:pPr marL="0" lvl="2" indent="0">
              <a:buNone/>
            </a:pPr>
            <a:endParaRPr lang="fr-FR" sz="1700" dirty="0">
              <a:effectLst/>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buNone/>
            </a:pPr>
            <a:r>
              <a:rPr lang="fr-FR" sz="1700" dirty="0">
                <a:latin typeface="Neue Haas Grotesk Text Pro" panose="020B0504020202020204" pitchFamily="34" charset="0"/>
                <a:ea typeface="MS Mincho" panose="02020609040205080304" pitchFamily="49" charset="-128"/>
                <a:cs typeface="Times New Roman" panose="02020603050405020304" pitchFamily="18" charset="0"/>
              </a:rPr>
              <a:t>Nombre de parlementaires (</a:t>
            </a:r>
            <a:r>
              <a:rPr lang="fr-FR" sz="1700" b="1" dirty="0">
                <a:solidFill>
                  <a:srgbClr val="C00000"/>
                </a:solidFill>
                <a:latin typeface="Neue Haas Grotesk Text Pro" panose="020B0504020202020204" pitchFamily="34" charset="0"/>
                <a:ea typeface="MS Mincho" panose="02020609040205080304" pitchFamily="49" charset="-128"/>
                <a:cs typeface="Times New Roman" panose="02020603050405020304" pitchFamily="18" charset="0"/>
              </a:rPr>
              <a:t>Art 14 § 2 TUE</a:t>
            </a:r>
            <a:r>
              <a:rPr lang="fr-FR" sz="1700" dirty="0">
                <a:latin typeface="Neue Haas Grotesk Text Pro" panose="020B0504020202020204" pitchFamily="34" charset="0"/>
                <a:ea typeface="MS Mincho" panose="02020609040205080304" pitchFamily="49" charset="-128"/>
                <a:cs typeface="Times New Roman" panose="02020603050405020304" pitchFamily="18" charset="0"/>
              </a:rPr>
              <a:t>) :</a:t>
            </a:r>
          </a:p>
          <a:p>
            <a:pPr marL="893763" lvl="2" indent="-285750">
              <a:buFont typeface="Wingdings" panose="05000000000000000000" pitchFamily="2" charset="2"/>
              <a:buChar char="Ø"/>
            </a:pPr>
            <a:r>
              <a:rPr lang="fr-FR" sz="1700" dirty="0">
                <a:latin typeface="Neue Haas Grotesk Text Pro" panose="020B0504020202020204" pitchFamily="34" charset="0"/>
                <a:ea typeface="MS Mincho" panose="02020609040205080304" pitchFamily="49" charset="-128"/>
                <a:cs typeface="Times New Roman" panose="02020603050405020304" pitchFamily="18" charset="0"/>
              </a:rPr>
              <a:t>Nb max : ………. </a:t>
            </a:r>
          </a:p>
          <a:p>
            <a:pPr marL="893763" lvl="2" indent="-285750">
              <a:buFont typeface="Wingdings" panose="05000000000000000000" pitchFamily="2" charset="2"/>
              <a:buChar char="Ø"/>
            </a:pPr>
            <a:r>
              <a:rPr lang="fr-FR" sz="1700" dirty="0">
                <a:effectLst/>
                <a:latin typeface="Neue Haas Grotesk Text Pro" panose="020B0504020202020204" pitchFamily="34" charset="0"/>
                <a:ea typeface="MS Mincho" panose="02020609040205080304" pitchFamily="49" charset="-128"/>
                <a:cs typeface="Times New Roman" panose="02020603050405020304" pitchFamily="18" charset="0"/>
              </a:rPr>
              <a:t>Actuellement : ………</a:t>
            </a:r>
          </a:p>
          <a:p>
            <a:pPr marL="0" lvl="2" indent="0">
              <a:buNone/>
            </a:pPr>
            <a:endParaRPr lang="fr-FR" sz="1700" dirty="0">
              <a:effectLst/>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buNone/>
            </a:pPr>
            <a:r>
              <a:rPr lang="fr-FR" sz="1700" dirty="0">
                <a:effectLst/>
                <a:latin typeface="Neue Haas Grotesk Text Pro" panose="020B0504020202020204" pitchFamily="34" charset="0"/>
                <a:ea typeface="MS Mincho" panose="02020609040205080304" pitchFamily="49" charset="-128"/>
                <a:cs typeface="Times New Roman" panose="02020603050405020304" pitchFamily="18" charset="0"/>
              </a:rPr>
              <a:t>Nombre de parlementaires par Etat (</a:t>
            </a:r>
            <a:r>
              <a:rPr lang="fr-FR" sz="1700" b="1" dirty="0">
                <a:solidFill>
                  <a:srgbClr val="C00000"/>
                </a:solidFill>
                <a:effectLst/>
                <a:latin typeface="Neue Haas Grotesk Text Pro" panose="020B0504020202020204" pitchFamily="34" charset="0"/>
                <a:ea typeface="MS Mincho" panose="02020609040205080304" pitchFamily="49" charset="-128"/>
                <a:cs typeface="Times New Roman" panose="02020603050405020304" pitchFamily="18" charset="0"/>
              </a:rPr>
              <a:t>art. 14 § 2 TUE</a:t>
            </a:r>
            <a:r>
              <a:rPr lang="fr-FR" sz="1700" dirty="0">
                <a:effectLst/>
                <a:latin typeface="Neue Haas Grotesk Text Pro" panose="020B0504020202020204" pitchFamily="34" charset="0"/>
                <a:ea typeface="MS Mincho" panose="02020609040205080304" pitchFamily="49" charset="-128"/>
                <a:cs typeface="Times New Roman" panose="02020603050405020304" pitchFamily="18" charset="0"/>
              </a:rPr>
              <a:t>) :</a:t>
            </a:r>
          </a:p>
          <a:p>
            <a:pPr marL="893763" lvl="2" indent="-285750">
              <a:buFont typeface="Wingdings" panose="05000000000000000000" pitchFamily="2" charset="2"/>
              <a:buChar char="Ø"/>
            </a:pPr>
            <a:r>
              <a:rPr lang="fr-FR" sz="1700" dirty="0">
                <a:effectLst/>
                <a:latin typeface="Neue Haas Grotesk Text Pro" panose="020B0504020202020204" pitchFamily="34" charset="0"/>
                <a:ea typeface="MS Mincho" panose="02020609040205080304" pitchFamily="49" charset="-128"/>
                <a:cs typeface="Times New Roman" panose="02020603050405020304" pitchFamily="18" charset="0"/>
              </a:rPr>
              <a:t>Règle : ……………..</a:t>
            </a:r>
          </a:p>
          <a:p>
            <a:pPr marL="893763" lvl="2" indent="-285750">
              <a:buFont typeface="Wingdings" panose="05000000000000000000" pitchFamily="2" charset="2"/>
              <a:buChar char="Ø"/>
            </a:pPr>
            <a:r>
              <a:rPr lang="fr-FR" sz="1700" dirty="0">
                <a:latin typeface="Neue Haas Grotesk Text Pro" panose="020B0504020202020204" pitchFamily="34" charset="0"/>
                <a:ea typeface="MS Mincho" panose="02020609040205080304" pitchFamily="49" charset="-128"/>
                <a:cs typeface="Times New Roman" panose="02020603050405020304" pitchFamily="18" charset="0"/>
              </a:rPr>
              <a:t>Illustration : Allemagne (….), France (….), Pologne (…..), Roumanie (….), Belgique (….), Malte (….)</a:t>
            </a:r>
            <a:endParaRPr lang="fr-FR" sz="1700" dirty="0">
              <a:effectLst/>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buNone/>
            </a:pPr>
            <a:endParaRPr lang="fr-FR" sz="1700" dirty="0">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buNone/>
            </a:pPr>
            <a:r>
              <a:rPr lang="fr-FR" sz="1700" dirty="0">
                <a:latin typeface="Neue Haas Grotesk Text Pro" panose="020B0504020202020204" pitchFamily="34" charset="0"/>
                <a:ea typeface="MS Mincho" panose="02020609040205080304" pitchFamily="49" charset="-128"/>
                <a:cs typeface="Times New Roman" panose="02020603050405020304" pitchFamily="18" charset="0"/>
              </a:rPr>
              <a:t>Répartition : </a:t>
            </a:r>
            <a:endParaRPr lang="fr-FR" sz="1700" dirty="0">
              <a:effectLst/>
              <a:latin typeface="Neue Haas Grotesk Text Pro" panose="020B0504020202020204" pitchFamily="34" charset="0"/>
              <a:ea typeface="MS Mincho" panose="02020609040205080304" pitchFamily="49" charset="-128"/>
              <a:cs typeface="Times New Roman" panose="02020603050405020304" pitchFamily="18" charset="0"/>
            </a:endParaRPr>
          </a:p>
          <a:p>
            <a:pPr marL="893763" lvl="2" indent="-285750">
              <a:buFont typeface="Wingdings" panose="05000000000000000000" pitchFamily="2" charset="2"/>
              <a:buChar char="Ø"/>
            </a:pPr>
            <a:r>
              <a:rPr lang="fr-FR" sz="1700" dirty="0">
                <a:latin typeface="Neue Haas Grotesk Text Pro" panose="020B0504020202020204" pitchFamily="34" charset="0"/>
                <a:ea typeface="MS Mincho" panose="02020609040205080304" pitchFamily="49" charset="-128"/>
                <a:cs typeface="Times New Roman" panose="02020603050405020304" pitchFamily="18" charset="0"/>
              </a:rPr>
              <a:t>Répartition …………… …………….</a:t>
            </a:r>
            <a:endParaRPr lang="fr-FR" sz="1700" dirty="0">
              <a:effectLst/>
              <a:latin typeface="Neue Haas Grotesk Text Pro" panose="020B0504020202020204" pitchFamily="34" charset="0"/>
              <a:ea typeface="MS Mincho" panose="02020609040205080304" pitchFamily="49" charset="-128"/>
              <a:cs typeface="Times New Roman" panose="02020603050405020304" pitchFamily="18" charset="0"/>
            </a:endParaRPr>
          </a:p>
          <a:p>
            <a:pPr marL="893763" lvl="2" indent="-285750">
              <a:buFont typeface="Wingdings" panose="05000000000000000000" pitchFamily="2" charset="2"/>
              <a:buChar char="Ø"/>
            </a:pPr>
            <a:r>
              <a:rPr lang="fr-FR" sz="1700" dirty="0">
                <a:effectLst/>
                <a:latin typeface="Neue Haas Grotesk Text Pro" panose="020B0504020202020204" pitchFamily="34" charset="0"/>
                <a:ea typeface="MS Mincho" panose="02020609040205080304" pitchFamily="49" charset="-128"/>
                <a:cs typeface="Times New Roman" panose="02020603050405020304" pitchFamily="18" charset="0"/>
              </a:rPr>
              <a:t>Une ………………… peut être fixée (</a:t>
            </a:r>
            <a:r>
              <a:rPr lang="fr-FR" sz="1700" b="1" dirty="0">
                <a:effectLst/>
                <a:latin typeface="Neue Haas Grotesk Text Pro" panose="020B0504020202020204" pitchFamily="34" charset="0"/>
                <a:ea typeface="MS Mincho" panose="02020609040205080304" pitchFamily="49" charset="-128"/>
                <a:cs typeface="Times New Roman" panose="02020603050405020304" pitchFamily="18" charset="0"/>
              </a:rPr>
              <a:t>max. ………. </a:t>
            </a:r>
            <a:r>
              <a:rPr lang="fr-FR" sz="1700" dirty="0">
                <a:effectLst/>
                <a:latin typeface="Neue Haas Grotesk Text Pro" panose="020B0504020202020204" pitchFamily="34" charset="0"/>
                <a:ea typeface="MS Mincho" panose="02020609040205080304" pitchFamily="49" charset="-128"/>
                <a:cs typeface="Times New Roman" panose="02020603050405020304" pitchFamily="18" charset="0"/>
              </a:rPr>
              <a:t>). </a:t>
            </a:r>
          </a:p>
          <a:p>
            <a:pPr marL="0" lvl="2" indent="0">
              <a:buNone/>
            </a:pPr>
            <a:endParaRPr lang="fr-CH" sz="1700" dirty="0">
              <a:effectLst/>
              <a:latin typeface="Book Antiqua" panose="02040602050305030304" pitchFamily="18" charset="0"/>
              <a:ea typeface="MS Mincho" panose="02020609040205080304" pitchFamily="49" charset="-128"/>
              <a:cs typeface="Times New Roman" panose="02020603050405020304" pitchFamily="18" charset="0"/>
            </a:endParaRP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numéro de diapositive 4">
            <a:extLst>
              <a:ext uri="{FF2B5EF4-FFF2-40B4-BE49-F238E27FC236}">
                <a16:creationId xmlns:a16="http://schemas.microsoft.com/office/drawing/2014/main" id="{E385853A-F757-E017-CA97-FB5BBE76D6D2}"/>
              </a:ext>
            </a:extLst>
          </p:cNvPr>
          <p:cNvSpPr>
            <a:spLocks noGrp="1"/>
          </p:cNvSpPr>
          <p:nvPr>
            <p:ph type="sldNum" sz="quarter" idx="12"/>
          </p:nvPr>
        </p:nvSpPr>
        <p:spPr>
          <a:xfrm>
            <a:off x="11704320" y="6455664"/>
            <a:ext cx="448056" cy="365125"/>
          </a:xfrm>
        </p:spPr>
        <p:txBody>
          <a:bodyPr vert="horz" lIns="91440" tIns="45720" rIns="91440" bIns="45720" rtlCol="0">
            <a:normAutofit/>
          </a:bodyPr>
          <a:lstStyle/>
          <a:p>
            <a:pPr>
              <a:spcAft>
                <a:spcPts val="600"/>
              </a:spcAft>
              <a:defRPr/>
            </a:pPr>
            <a:fld id="{D6597D8A-9D70-4349-A89F-F075334EEC75}" type="slidenum">
              <a:rPr lang="en-US" sz="1100">
                <a:solidFill>
                  <a:srgbClr val="FFFFFF"/>
                </a:solidFill>
                <a:latin typeface="Calibri" panose="020F0502020204030204"/>
              </a:rPr>
              <a:pPr>
                <a:spcAft>
                  <a:spcPts val="600"/>
                </a:spcAft>
                <a:defRPr/>
              </a:pPr>
              <a:t>12</a:t>
            </a:fld>
            <a:endParaRPr lang="en-US" sz="1100">
              <a:solidFill>
                <a:srgbClr val="FFFFFF"/>
              </a:solidFill>
              <a:latin typeface="Calibri" panose="020F0502020204030204"/>
            </a:endParaRPr>
          </a:p>
        </p:txBody>
      </p:sp>
    </p:spTree>
    <p:extLst>
      <p:ext uri="{BB962C8B-B14F-4D97-AF65-F5344CB8AC3E}">
        <p14:creationId xmlns:p14="http://schemas.microsoft.com/office/powerpoint/2010/main" val="1591564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838200" y="605307"/>
            <a:ext cx="10733468" cy="5868380"/>
          </a:xfrm>
        </p:spPr>
        <p:txBody>
          <a:bodyPr>
            <a:normAutofit/>
          </a:bodyPr>
          <a:lstStyle/>
          <a:p>
            <a:pPr marL="0" lvl="2" indent="0" algn="just">
              <a:buNone/>
            </a:pPr>
            <a:endParaRPr lang="fr-FR" sz="1800" b="1" dirty="0">
              <a:solidFill>
                <a:srgbClr val="000099"/>
              </a:solidFill>
              <a:effectLst/>
              <a:latin typeface="Neue Haas Grotesk Text Pro" panose="020B0504020202020204" pitchFamily="34" charset="0"/>
              <a:ea typeface="MS Mincho" panose="02020609040205080304" pitchFamily="49" charset="-128"/>
              <a:cs typeface="Times New Roman" panose="02020603050405020304" pitchFamily="18" charset="0"/>
            </a:endParaRPr>
          </a:p>
          <a:p>
            <a:pPr marL="285750" lvl="2" indent="-285750" algn="just"/>
            <a:r>
              <a:rPr lang="fr-FR" sz="1800" b="1" dirty="0">
                <a:solidFill>
                  <a:srgbClr val="000099"/>
                </a:solidFill>
                <a:latin typeface="Neue Haas Grotesk Text Pro" panose="020B0504020202020204" pitchFamily="34" charset="0"/>
                <a:ea typeface="MS Mincho" panose="02020609040205080304" pitchFamily="49" charset="-128"/>
                <a:cs typeface="Times New Roman" panose="02020603050405020304" pitchFamily="18" charset="0"/>
              </a:rPr>
              <a:t>C</a:t>
            </a:r>
            <a:r>
              <a:rPr lang="fr-FR" sz="1800" b="1" dirty="0">
                <a:solidFill>
                  <a:srgbClr val="000099"/>
                </a:solidFill>
                <a:effectLst/>
                <a:latin typeface="Neue Haas Grotesk Text Pro" panose="020B0504020202020204" pitchFamily="34" charset="0"/>
                <a:ea typeface="MS Mincho" panose="02020609040205080304" pitchFamily="49" charset="-128"/>
                <a:cs typeface="Times New Roman" panose="02020603050405020304" pitchFamily="18" charset="0"/>
              </a:rPr>
              <a:t>irconscription </a:t>
            </a: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 </a:t>
            </a:r>
          </a:p>
          <a:p>
            <a:pPr marL="0" lvl="2" indent="0" algn="just">
              <a:buNone/>
            </a:pPr>
            <a:endParaRPr lang="fr-FR" sz="1800" dirty="0">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lgn="just">
              <a:buNone/>
            </a:pPr>
            <a:r>
              <a:rPr lang="fr-FR" sz="1800" dirty="0">
                <a:latin typeface="Neue Haas Grotesk Text Pro" panose="020B0504020202020204" pitchFamily="34" charset="0"/>
                <a:ea typeface="MS Mincho" panose="02020609040205080304" pitchFamily="49" charset="-128"/>
                <a:cs typeface="Times New Roman" panose="02020603050405020304" pitchFamily="18" charset="0"/>
              </a:rPr>
              <a:t>D</a:t>
            </a: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eux cas se retrouvent parmi les Etats membres</a:t>
            </a:r>
            <a:r>
              <a:rPr lang="fr-FR" sz="1800" dirty="0">
                <a:latin typeface="Neue Haas Grotesk Text Pro" panose="020B0504020202020204" pitchFamily="34" charset="0"/>
                <a:ea typeface="MS Mincho" panose="02020609040205080304" pitchFamily="49" charset="-128"/>
                <a:cs typeface="Times New Roman" panose="02020603050405020304" pitchFamily="18" charset="0"/>
              </a:rPr>
              <a:t> : </a:t>
            </a: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a:t>
            </a:r>
          </a:p>
          <a:p>
            <a:pPr marL="457200" lvl="3" indent="0" algn="just">
              <a:buNone/>
            </a:pPr>
            <a:r>
              <a:rPr lang="fr-FR" sz="1600" dirty="0">
                <a:effectLst/>
                <a:latin typeface="Neue Haas Grotesk Text Pro" panose="020B0504020202020204" pitchFamily="34" charset="0"/>
                <a:ea typeface="MS Mincho" panose="02020609040205080304" pitchFamily="49" charset="-128"/>
                <a:cs typeface="Times New Roman" panose="02020603050405020304" pitchFamily="18" charset="0"/>
              </a:rPr>
              <a:t>1).</a:t>
            </a:r>
          </a:p>
          <a:p>
            <a:pPr marL="457200" lvl="3" indent="0" algn="just">
              <a:buNone/>
            </a:pPr>
            <a:r>
              <a:rPr lang="fr-FR" sz="1600" dirty="0">
                <a:effectLst/>
                <a:latin typeface="Neue Haas Grotesk Text Pro" panose="020B0504020202020204" pitchFamily="34" charset="0"/>
                <a:ea typeface="MS Mincho" panose="02020609040205080304" pitchFamily="49" charset="-128"/>
                <a:cs typeface="Times New Roman" panose="02020603050405020304" pitchFamily="18" charset="0"/>
              </a:rPr>
              <a:t>2). </a:t>
            </a:r>
          </a:p>
          <a:p>
            <a:pPr marL="0" lvl="2" indent="0" algn="just">
              <a:buNone/>
            </a:pPr>
            <a:endParaRPr lang="fr-FR" sz="1800" b="1" dirty="0">
              <a:solidFill>
                <a:srgbClr val="000099"/>
              </a:solidFill>
              <a:effectLst/>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lgn="just">
              <a:buNone/>
            </a:pPr>
            <a:r>
              <a:rPr lang="fr-FR" sz="1800" b="1" dirty="0">
                <a:solidFill>
                  <a:srgbClr val="000099"/>
                </a:solidFill>
                <a:effectLst/>
                <a:latin typeface="Neue Haas Grotesk Text Pro" panose="020B0504020202020204" pitchFamily="34" charset="0"/>
                <a:ea typeface="MS Mincho" panose="02020609040205080304" pitchFamily="49" charset="-128"/>
                <a:cs typeface="Times New Roman" panose="02020603050405020304" pitchFamily="18" charset="0"/>
              </a:rPr>
              <a:t>En France </a:t>
            </a: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a:t>
            </a:r>
            <a:endParaRPr lang="fr-CH" sz="1800" dirty="0">
              <a:effectLst/>
              <a:latin typeface="Neue Haas Grotesk Text Pro" panose="020B0504020202020204" pitchFamily="34" charset="0"/>
              <a:ea typeface="MS Mincho" panose="02020609040205080304" pitchFamily="49" charset="-128"/>
              <a:cs typeface="Times New Roman" panose="02020603050405020304" pitchFamily="18" charset="0"/>
            </a:endParaRPr>
          </a:p>
        </p:txBody>
      </p:sp>
      <p:sp>
        <p:nvSpPr>
          <p:cNvPr id="2" name="Espace réservé du numéro de diapositive 4">
            <a:extLst>
              <a:ext uri="{FF2B5EF4-FFF2-40B4-BE49-F238E27FC236}">
                <a16:creationId xmlns:a16="http://schemas.microsoft.com/office/drawing/2014/main" id="{491FF97A-A211-86DC-6A07-2384047E53F6}"/>
              </a:ext>
            </a:extLst>
          </p:cNvPr>
          <p:cNvSpPr>
            <a:spLocks noGrp="1"/>
          </p:cNvSpPr>
          <p:nvPr>
            <p:ph type="sldNum" sz="quarter" idx="12"/>
          </p:nvPr>
        </p:nvSpPr>
        <p:spPr>
          <a:xfrm>
            <a:off x="8610600" y="6309678"/>
            <a:ext cx="2743200" cy="411798"/>
          </a:xfrm>
        </p:spPr>
        <p:txBody>
          <a:bodyPr vert="horz" lIns="91440" tIns="45720" rIns="91440" bIns="45720" rtlCol="0" anchor="ctr">
            <a:normAutofit/>
          </a:bodyPr>
          <a:lstStyle/>
          <a:p>
            <a:pPr>
              <a:spcAft>
                <a:spcPts val="600"/>
              </a:spcAft>
              <a:defRPr/>
            </a:pPr>
            <a:fld id="{D6597D8A-9D70-4349-A89F-F075334EEC75}" type="slidenum">
              <a:rPr lang="en-US">
                <a:solidFill>
                  <a:schemeClr val="tx1"/>
                </a:solidFill>
                <a:latin typeface="Calibri" panose="020F0502020204030204"/>
              </a:rPr>
              <a:pPr>
                <a:spcAft>
                  <a:spcPts val="600"/>
                </a:spcAft>
                <a:defRPr/>
              </a:pPr>
              <a:t>13</a:t>
            </a:fld>
            <a:endParaRPr lang="en-US" dirty="0">
              <a:solidFill>
                <a:schemeClr val="tx1"/>
              </a:solidFill>
              <a:latin typeface="Calibri" panose="020F0502020204030204"/>
            </a:endParaRPr>
          </a:p>
        </p:txBody>
      </p:sp>
    </p:spTree>
    <p:extLst>
      <p:ext uri="{BB962C8B-B14F-4D97-AF65-F5344CB8AC3E}">
        <p14:creationId xmlns:p14="http://schemas.microsoft.com/office/powerpoint/2010/main" val="2949995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838200" y="605307"/>
            <a:ext cx="10733468" cy="5868380"/>
          </a:xfrm>
        </p:spPr>
        <p:txBody>
          <a:bodyPr>
            <a:noAutofit/>
          </a:bodyPr>
          <a:lstStyle/>
          <a:p>
            <a:pPr marL="0" lvl="2" indent="0" algn="just">
              <a:buNone/>
            </a:pPr>
            <a:endParaRPr lang="fr-FR" sz="1800" b="1" dirty="0">
              <a:solidFill>
                <a:srgbClr val="000099"/>
              </a:solidFill>
              <a:effectLst/>
              <a:latin typeface="Neue Haas Grotesk Text Pro" panose="020B0504020202020204" pitchFamily="34" charset="0"/>
              <a:ea typeface="MS Mincho" panose="02020609040205080304" pitchFamily="49" charset="-128"/>
              <a:cs typeface="Times New Roman" panose="02020603050405020304" pitchFamily="18" charset="0"/>
            </a:endParaRPr>
          </a:p>
          <a:p>
            <a:pPr marL="285750" lvl="2" indent="-285750" algn="just"/>
            <a:r>
              <a:rPr lang="fr-FR" sz="1800" b="1" dirty="0">
                <a:solidFill>
                  <a:srgbClr val="000099"/>
                </a:solidFill>
                <a:latin typeface="Neue Haas Grotesk Text Pro" panose="020B0504020202020204" pitchFamily="34" charset="0"/>
                <a:ea typeface="MS Mincho" panose="02020609040205080304" pitchFamily="49" charset="-128"/>
                <a:cs typeface="Times New Roman" panose="02020603050405020304" pitchFamily="18" charset="0"/>
              </a:rPr>
              <a:t>D</a:t>
            </a:r>
            <a:r>
              <a:rPr lang="fr-FR" sz="1800" b="1" dirty="0">
                <a:solidFill>
                  <a:srgbClr val="000099"/>
                </a:solidFill>
                <a:effectLst/>
                <a:latin typeface="Neue Haas Grotesk Text Pro" panose="020B0504020202020204" pitchFamily="34" charset="0"/>
                <a:ea typeface="MS Mincho" panose="02020609040205080304" pitchFamily="49" charset="-128"/>
                <a:cs typeface="Times New Roman" panose="02020603050405020304" pitchFamily="18" charset="0"/>
              </a:rPr>
              <a:t>roit de vote </a:t>
            </a: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 </a:t>
            </a:r>
          </a:p>
          <a:p>
            <a:pPr marL="0" lvl="2" indent="0" algn="just">
              <a:buNone/>
            </a:pPr>
            <a:r>
              <a:rPr lang="fr-FR" sz="1800" b="1" dirty="0">
                <a:latin typeface="Neue Haas Grotesk Text Pro" panose="020B0504020202020204" pitchFamily="34" charset="0"/>
                <a:ea typeface="MS Mincho" panose="02020609040205080304" pitchFamily="49" charset="-128"/>
                <a:cs typeface="Times New Roman" panose="02020603050405020304" pitchFamily="18" charset="0"/>
              </a:rPr>
              <a:t>Principe : A</a:t>
            </a:r>
            <a:r>
              <a:rPr lang="fr-FR" sz="1800" b="1" dirty="0">
                <a:effectLst/>
                <a:latin typeface="Neue Haas Grotesk Text Pro" panose="020B0504020202020204" pitchFamily="34" charset="0"/>
                <a:ea typeface="MS Mincho" panose="02020609040205080304" pitchFamily="49" charset="-128"/>
                <a:cs typeface="Times New Roman" panose="02020603050405020304" pitchFamily="18" charset="0"/>
              </a:rPr>
              <a:t>rt 22 § 2 TFUE </a:t>
            </a: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 Tout citoyen de l’Union résidant dans un Etat membre dont il n’est pas ressortissant a le droit de vote et d’éligibilité aux élections au Parlement européen dans l’Etat membre où il réside dans les mêmes conditions que les ressortissants de cet Etat ». </a:t>
            </a:r>
          </a:p>
          <a:p>
            <a:pPr marL="0" lvl="2" indent="0" algn="just">
              <a:buNone/>
            </a:pPr>
            <a:r>
              <a:rPr lang="fr-FR" sz="1800" b="1" dirty="0">
                <a:latin typeface="Neue Haas Grotesk Text Pro" panose="020B0504020202020204" pitchFamily="34" charset="0"/>
                <a:ea typeface="MS Mincho" panose="02020609040205080304" pitchFamily="49" charset="-128"/>
                <a:cs typeface="Times New Roman" panose="02020603050405020304" pitchFamily="18" charset="0"/>
              </a:rPr>
              <a:t>Modalités : D</a:t>
            </a:r>
            <a:r>
              <a:rPr lang="fr-FR" sz="1800" b="1" dirty="0">
                <a:effectLst/>
                <a:latin typeface="Neue Haas Grotesk Text Pro" panose="020B0504020202020204" pitchFamily="34" charset="0"/>
                <a:ea typeface="MS Mincho" panose="02020609040205080304" pitchFamily="49" charset="-128"/>
                <a:cs typeface="Times New Roman" panose="02020603050405020304" pitchFamily="18" charset="0"/>
              </a:rPr>
              <a:t>irective du 6 décembre 1993</a:t>
            </a: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 </a:t>
            </a:r>
          </a:p>
          <a:p>
            <a:pPr marL="0" lvl="2" indent="0" algn="just">
              <a:buNone/>
            </a:pPr>
            <a:endPar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lgn="just">
              <a:buNone/>
            </a:pPr>
            <a:r>
              <a:rPr lang="fr-FR" sz="1800" dirty="0">
                <a:latin typeface="Neue Haas Grotesk Text Pro" panose="020B0504020202020204" pitchFamily="34" charset="0"/>
                <a:ea typeface="MS Mincho" panose="02020609040205080304" pitchFamily="49" charset="-128"/>
                <a:cs typeface="Times New Roman" panose="02020603050405020304" pitchFamily="18" charset="0"/>
              </a:rPr>
              <a:t>Droit de vote aux élections européennes : </a:t>
            </a:r>
            <a:r>
              <a:rPr lang="fr-FR" sz="1800" b="1" dirty="0">
                <a:solidFill>
                  <a:srgbClr val="000099"/>
                </a:solidFill>
                <a:latin typeface="Neue Haas Grotesk Text Pro" panose="020B0504020202020204" pitchFamily="34" charset="0"/>
                <a:ea typeface="MS Mincho" panose="02020609040205080304" pitchFamily="49" charset="-128"/>
                <a:cs typeface="Times New Roman" panose="02020603050405020304" pitchFamily="18" charset="0"/>
              </a:rPr>
              <a:t>droit qui …………….. de la citoyenneté européenne</a:t>
            </a:r>
            <a:r>
              <a:rPr lang="fr-FR" sz="1800" dirty="0">
                <a:latin typeface="Neue Haas Grotesk Text Pro" panose="020B0504020202020204" pitchFamily="34" charset="0"/>
                <a:ea typeface="MS Mincho" panose="02020609040205080304" pitchFamily="49" charset="-128"/>
                <a:cs typeface="Times New Roman" panose="02020603050405020304" pitchFamily="18" charset="0"/>
              </a:rPr>
              <a:t>. </a:t>
            </a:r>
            <a:endPar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lgn="just">
              <a:buNone/>
            </a:pPr>
            <a:endParaRPr lang="fr-FR" sz="1800" dirty="0">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lgn="just">
              <a:buNone/>
            </a:pP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Principe : possibilité pour </a:t>
            </a:r>
            <a:r>
              <a:rPr lang="fr-FR" sz="1800" b="1" dirty="0">
                <a:solidFill>
                  <a:srgbClr val="000099"/>
                </a:solidFill>
                <a:effectLst/>
                <a:latin typeface="Neue Haas Grotesk Text Pro" panose="020B0504020202020204" pitchFamily="34" charset="0"/>
                <a:ea typeface="MS Mincho" panose="02020609040205080304" pitchFamily="49" charset="-128"/>
                <a:cs typeface="Times New Roman" panose="02020603050405020304" pitchFamily="18" charset="0"/>
              </a:rPr>
              <a:t>tout citoyen de voter </a:t>
            </a: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et </a:t>
            </a:r>
            <a:r>
              <a:rPr lang="fr-FR" sz="1800" b="1" dirty="0">
                <a:solidFill>
                  <a:srgbClr val="000099"/>
                </a:solidFill>
                <a:effectLst/>
                <a:latin typeface="Neue Haas Grotesk Text Pro" panose="020B0504020202020204" pitchFamily="34" charset="0"/>
                <a:ea typeface="MS Mincho" panose="02020609040205080304" pitchFamily="49" charset="-128"/>
                <a:cs typeface="Times New Roman" panose="02020603050405020304" pitchFamily="18" charset="0"/>
              </a:rPr>
              <a:t>d’être élu </a:t>
            </a: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sur leur lieu de </a:t>
            </a:r>
            <a:r>
              <a:rPr lang="fr-FR" sz="1800" u="sng" dirty="0">
                <a:latin typeface="Neue Haas Grotesk Text Pro" panose="020B0504020202020204" pitchFamily="34" charset="0"/>
                <a:ea typeface="MS Mincho" panose="02020609040205080304" pitchFamily="49" charset="-128"/>
                <a:cs typeface="Times New Roman" panose="02020603050405020304" pitchFamily="18" charset="0"/>
              </a:rPr>
              <a:t>…………….</a:t>
            </a: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 </a:t>
            </a:r>
          </a:p>
          <a:p>
            <a:pPr marL="1436688" lvl="2" indent="-285750">
              <a:buFont typeface="Wingdings" panose="05000000000000000000" pitchFamily="2" charset="2"/>
              <a:buChar char="ü"/>
            </a:pPr>
            <a:r>
              <a:rPr lang="fr-FR" sz="1800" dirty="0">
                <a:latin typeface="Neue Haas Grotesk Text Pro" panose="020B0504020202020204" pitchFamily="34" charset="0"/>
                <a:ea typeface="MS Mincho" panose="02020609040205080304" pitchFamily="49" charset="-128"/>
                <a:cs typeface="Times New Roman" panose="02020603050405020304" pitchFamily="18" charset="0"/>
              </a:rPr>
              <a:t>p</a:t>
            </a: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our les </a:t>
            </a:r>
            <a:r>
              <a:rPr lang="fr-FR" sz="1800" dirty="0">
                <a:latin typeface="Neue Haas Grotesk Text Pro" panose="020B0504020202020204" pitchFamily="34" charset="0"/>
                <a:ea typeface="MS Mincho" panose="02020609040205080304" pitchFamily="49" charset="-128"/>
                <a:cs typeface="Times New Roman" panose="02020603050405020304" pitchFamily="18" charset="0"/>
              </a:rPr>
              <a:t>élections</a:t>
            </a: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 </a:t>
            </a:r>
            <a:r>
              <a:rPr lang="fr-FR" sz="1800" dirty="0">
                <a:latin typeface="Neue Haas Grotesk Text Pro" panose="020B0504020202020204" pitchFamily="34" charset="0"/>
                <a:ea typeface="MS Mincho" panose="02020609040205080304" pitchFamily="49" charset="-128"/>
                <a:cs typeface="Times New Roman" panose="02020603050405020304" pitchFamily="18" charset="0"/>
              </a:rPr>
              <a:t>…………..</a:t>
            </a: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 </a:t>
            </a:r>
            <a:endParaRPr lang="fr-FR" sz="1800" dirty="0">
              <a:latin typeface="Neue Haas Grotesk Text Pro" panose="020B0504020202020204" pitchFamily="34" charset="0"/>
              <a:ea typeface="MS Mincho" panose="02020609040205080304" pitchFamily="49" charset="-128"/>
              <a:cs typeface="Times New Roman" panose="02020603050405020304" pitchFamily="18" charset="0"/>
            </a:endParaRPr>
          </a:p>
          <a:p>
            <a:pPr marL="1436688" lvl="2" indent="-285750" algn="just">
              <a:buFont typeface="Wingdings" panose="05000000000000000000" pitchFamily="2" charset="2"/>
              <a:buChar char="ü"/>
            </a:pPr>
            <a:r>
              <a:rPr lang="fr-FR" sz="1800" dirty="0">
                <a:latin typeface="Neue Haas Grotesk Text Pro" panose="020B0504020202020204" pitchFamily="34" charset="0"/>
                <a:ea typeface="MS Mincho" panose="02020609040205080304" pitchFamily="49" charset="-128"/>
                <a:cs typeface="Times New Roman" panose="02020603050405020304" pitchFamily="18" charset="0"/>
              </a:rPr>
              <a:t>pour les élections ………….. (</a:t>
            </a:r>
            <a:r>
              <a:rPr lang="fr-FR" sz="1800" i="1" dirty="0">
                <a:latin typeface="Neue Haas Grotesk Text Pro" panose="020B0504020202020204" pitchFamily="34" charset="0"/>
                <a:ea typeface="MS Mincho" panose="02020609040205080304" pitchFamily="49" charset="-128"/>
                <a:cs typeface="Times New Roman" panose="02020603050405020304" pitchFamily="18" charset="0"/>
              </a:rPr>
              <a:t>municipales</a:t>
            </a:r>
            <a:r>
              <a:rPr lang="fr-FR" sz="1800" dirty="0">
                <a:latin typeface="Neue Haas Grotesk Text Pro" panose="020B0504020202020204" pitchFamily="34" charset="0"/>
                <a:ea typeface="MS Mincho" panose="02020609040205080304" pitchFamily="49" charset="-128"/>
                <a:cs typeface="Times New Roman" panose="02020603050405020304" pitchFamily="18" charset="0"/>
              </a:rPr>
              <a:t>). </a:t>
            </a:r>
            <a:endParaRPr lang="fr-FR" sz="1600" dirty="0">
              <a:effectLst/>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lgn="just">
              <a:buNone/>
            </a:pPr>
            <a:endParaRPr lang="fr-FR" sz="1800" b="1" dirty="0">
              <a:solidFill>
                <a:srgbClr val="000099"/>
              </a:solidFill>
              <a:effectLst/>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lgn="just">
              <a:buNone/>
            </a:pPr>
            <a:r>
              <a:rPr lang="fr-FR" sz="1800" b="1" dirty="0">
                <a:solidFill>
                  <a:srgbClr val="000099"/>
                </a:solidFill>
                <a:effectLst/>
                <a:latin typeface="Neue Haas Grotesk Text Pro" panose="020B0504020202020204" pitchFamily="34" charset="0"/>
                <a:ea typeface="MS Mincho" panose="02020609040205080304" pitchFamily="49" charset="-128"/>
                <a:cs typeface="Times New Roman" panose="02020603050405020304" pitchFamily="18" charset="0"/>
              </a:rPr>
              <a:t>Attention, </a:t>
            </a:r>
            <a:r>
              <a:rPr lang="fr-FR" sz="1800" b="1" dirty="0">
                <a:solidFill>
                  <a:srgbClr val="000099"/>
                </a:solidFill>
                <a:latin typeface="Neue Haas Grotesk Text Pro" panose="020B0504020202020204" pitchFamily="34" charset="0"/>
                <a:ea typeface="MS Mincho" panose="02020609040205080304" pitchFamily="49" charset="-128"/>
                <a:cs typeface="Times New Roman" panose="02020603050405020304" pitchFamily="18" charset="0"/>
              </a:rPr>
              <a:t>limite :  </a:t>
            </a:r>
            <a:r>
              <a:rPr lang="fr-FR" sz="1800" b="1" dirty="0">
                <a:effectLst/>
                <a:latin typeface="Neue Haas Grotesk Text Pro" panose="020B0504020202020204" pitchFamily="34" charset="0"/>
                <a:ea typeface="MS Mincho" panose="02020609040205080304" pitchFamily="49" charset="-128"/>
                <a:cs typeface="Times New Roman" panose="02020603050405020304" pitchFamily="18" charset="0"/>
              </a:rPr>
              <a:t>Conseil constitutionnel, décision 92-308 DC du 9 avril 1992</a:t>
            </a: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a:t>
            </a:r>
          </a:p>
          <a:p>
            <a:pPr marL="0" lvl="2" indent="0" algn="just">
              <a:buNone/>
            </a:pPr>
            <a:endParaRPr lang="fr-CH" sz="1800" dirty="0">
              <a:effectLst/>
              <a:latin typeface="Book Antiqua" panose="02040602050305030304" pitchFamily="18" charset="0"/>
              <a:ea typeface="MS Mincho" panose="02020609040205080304" pitchFamily="49" charset="-128"/>
              <a:cs typeface="Times New Roman" panose="02020603050405020304" pitchFamily="18" charset="0"/>
            </a:endParaRPr>
          </a:p>
        </p:txBody>
      </p:sp>
      <p:sp>
        <p:nvSpPr>
          <p:cNvPr id="2" name="Espace réservé du numéro de diapositive 4">
            <a:extLst>
              <a:ext uri="{FF2B5EF4-FFF2-40B4-BE49-F238E27FC236}">
                <a16:creationId xmlns:a16="http://schemas.microsoft.com/office/drawing/2014/main" id="{51CF0698-CD94-3AF3-B84D-527CECA93810}"/>
              </a:ext>
            </a:extLst>
          </p:cNvPr>
          <p:cNvSpPr>
            <a:spLocks noGrp="1"/>
          </p:cNvSpPr>
          <p:nvPr>
            <p:ph type="sldNum" sz="quarter" idx="12"/>
          </p:nvPr>
        </p:nvSpPr>
        <p:spPr>
          <a:xfrm>
            <a:off x="8610600" y="6309678"/>
            <a:ext cx="2743200" cy="411798"/>
          </a:xfrm>
        </p:spPr>
        <p:txBody>
          <a:bodyPr vert="horz" lIns="91440" tIns="45720" rIns="91440" bIns="45720" rtlCol="0" anchor="ctr">
            <a:normAutofit/>
          </a:bodyPr>
          <a:lstStyle/>
          <a:p>
            <a:pPr>
              <a:spcAft>
                <a:spcPts val="600"/>
              </a:spcAft>
              <a:defRPr/>
            </a:pPr>
            <a:fld id="{D6597D8A-9D70-4349-A89F-F075334EEC75}" type="slidenum">
              <a:rPr lang="en-US">
                <a:solidFill>
                  <a:schemeClr val="tx1"/>
                </a:solidFill>
                <a:latin typeface="Calibri" panose="020F0502020204030204"/>
              </a:rPr>
              <a:pPr>
                <a:spcAft>
                  <a:spcPts val="600"/>
                </a:spcAft>
                <a:defRPr/>
              </a:pPr>
              <a:t>14</a:t>
            </a:fld>
            <a:endParaRPr lang="en-US" dirty="0">
              <a:solidFill>
                <a:schemeClr val="tx1"/>
              </a:solidFill>
              <a:latin typeface="Calibri" panose="020F0502020204030204"/>
            </a:endParaRPr>
          </a:p>
        </p:txBody>
      </p:sp>
    </p:spTree>
    <p:extLst>
      <p:ext uri="{BB962C8B-B14F-4D97-AF65-F5344CB8AC3E}">
        <p14:creationId xmlns:p14="http://schemas.microsoft.com/office/powerpoint/2010/main" val="3991471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838200" y="605307"/>
            <a:ext cx="10733468" cy="5868380"/>
          </a:xfrm>
        </p:spPr>
        <p:txBody>
          <a:bodyPr>
            <a:normAutofit/>
          </a:bodyPr>
          <a:lstStyle/>
          <a:p>
            <a:pPr marL="0" lvl="2" indent="0" algn="just">
              <a:buNone/>
            </a:pPr>
            <a:endParaRPr lang="fr-FR" sz="1800" b="1" dirty="0">
              <a:solidFill>
                <a:srgbClr val="000099"/>
              </a:solidFill>
              <a:effectLst/>
              <a:latin typeface="Neue Haas Grotesk Text Pro" panose="020B0504020202020204" pitchFamily="34" charset="0"/>
              <a:ea typeface="MS Mincho" panose="02020609040205080304" pitchFamily="49" charset="-128"/>
              <a:cs typeface="Times New Roman" panose="02020603050405020304" pitchFamily="18" charset="0"/>
            </a:endParaRPr>
          </a:p>
          <a:p>
            <a:pPr marL="285750" lvl="2" indent="-285750" algn="just"/>
            <a:r>
              <a:rPr lang="fr-FR" sz="1800" b="1" dirty="0">
                <a:solidFill>
                  <a:srgbClr val="000099"/>
                </a:solidFill>
                <a:latin typeface="Neue Haas Grotesk Text Pro" panose="020B0504020202020204" pitchFamily="34" charset="0"/>
                <a:ea typeface="MS Mincho" panose="02020609040205080304" pitchFamily="49" charset="-128"/>
                <a:cs typeface="Times New Roman" panose="02020603050405020304" pitchFamily="18" charset="0"/>
              </a:rPr>
              <a:t>Eléments liés à la p</a:t>
            </a:r>
            <a:r>
              <a:rPr lang="fr-FR" sz="1800" b="1" dirty="0">
                <a:solidFill>
                  <a:srgbClr val="000099"/>
                </a:solidFill>
                <a:effectLst/>
                <a:latin typeface="Neue Haas Grotesk Text Pro" panose="020B0504020202020204" pitchFamily="34" charset="0"/>
                <a:ea typeface="MS Mincho" panose="02020609040205080304" pitchFamily="49" charset="-128"/>
                <a:cs typeface="Times New Roman" panose="02020603050405020304" pitchFamily="18" charset="0"/>
              </a:rPr>
              <a:t>ratique des élections européennes :</a:t>
            </a:r>
          </a:p>
          <a:p>
            <a:pPr marL="0" lvl="2" indent="0" algn="just">
              <a:buNone/>
            </a:pPr>
            <a:endParaRPr lang="fr-FR" sz="1800" dirty="0">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lgn="just">
              <a:buNone/>
            </a:pPr>
            <a:r>
              <a:rPr lang="fr-FR" sz="1800" b="1" dirty="0">
                <a:latin typeface="Neue Haas Grotesk Text Pro" panose="020B0504020202020204" pitchFamily="34" charset="0"/>
                <a:ea typeface="MS Mincho" panose="02020609040205080304" pitchFamily="49" charset="-128"/>
                <a:cs typeface="Times New Roman" panose="02020603050405020304" pitchFamily="18" charset="0"/>
              </a:rPr>
              <a:t>T</a:t>
            </a:r>
            <a:r>
              <a:rPr lang="fr-FR" sz="1800" b="1" dirty="0">
                <a:effectLst/>
                <a:latin typeface="Neue Haas Grotesk Text Pro" panose="020B0504020202020204" pitchFamily="34" charset="0"/>
                <a:ea typeface="MS Mincho" panose="02020609040205080304" pitchFamily="49" charset="-128"/>
                <a:cs typeface="Times New Roman" panose="02020603050405020304" pitchFamily="18" charset="0"/>
              </a:rPr>
              <a:t>aux d’abstention traditionnellement ……………</a:t>
            </a:r>
            <a:r>
              <a:rPr lang="fr-FR" sz="1800" b="1" dirty="0">
                <a:latin typeface="Neue Haas Grotesk Text Pro" panose="020B0504020202020204" pitchFamily="34" charset="0"/>
                <a:ea typeface="MS Mincho" panose="02020609040205080304" pitchFamily="49" charset="-128"/>
                <a:cs typeface="Times New Roman" panose="02020603050405020304" pitchFamily="18" charset="0"/>
              </a:rPr>
              <a:t> (</a:t>
            </a:r>
            <a:r>
              <a:rPr lang="fr-FR" sz="1800" dirty="0">
                <a:latin typeface="Neue Haas Grotesk Text Pro" panose="020B0504020202020204" pitchFamily="34" charset="0"/>
                <a:ea typeface="MS Mincho" panose="02020609040205080304" pitchFamily="49" charset="-128"/>
                <a:cs typeface="Times New Roman" panose="02020603050405020304" pitchFamily="18" charset="0"/>
              </a:rPr>
              <a:t>m</a:t>
            </a: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ême si lors des dernières élections (2019), taux de participation </a:t>
            </a:r>
            <a:r>
              <a:rPr lang="fr-FR" sz="1800" b="1" dirty="0">
                <a:effectLst/>
                <a:latin typeface="Neue Haas Grotesk Text Pro" panose="020B0504020202020204" pitchFamily="34" charset="0"/>
                <a:ea typeface="MS Mincho" panose="02020609040205080304" pitchFamily="49" charset="-128"/>
                <a:cs typeface="Times New Roman" panose="02020603050405020304" pitchFamily="18" charset="0"/>
              </a:rPr>
              <a:t>en hausse</a:t>
            </a: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a:t>
            </a:r>
          </a:p>
          <a:p>
            <a:pPr marL="0" lvl="2" indent="0" algn="just">
              <a:buNone/>
            </a:pPr>
            <a:endPar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lgn="just">
              <a:buNone/>
            </a:pP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Exemple en France : 50 % de participation en 2019, 42,5 % en 2014 . </a:t>
            </a:r>
          </a:p>
          <a:p>
            <a:pPr marL="0" lvl="2" indent="0" algn="just">
              <a:buNone/>
            </a:pP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Autres pays (2019) : 22 % de participation en Slovaquie, 64 % en Espagne (88 et 84 % au Belgique et au Luxembourg</a:t>
            </a:r>
            <a:r>
              <a:rPr lang="fr-FR" sz="1800" dirty="0">
                <a:latin typeface="Neue Haas Grotesk Text Pro" panose="020B0504020202020204" pitchFamily="34" charset="0"/>
                <a:ea typeface="MS Mincho" panose="02020609040205080304" pitchFamily="49" charset="-128"/>
                <a:cs typeface="Times New Roman" panose="02020603050405020304" pitchFamily="18" charset="0"/>
              </a:rPr>
              <a:t>)</a:t>
            </a: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 </a:t>
            </a:r>
          </a:p>
          <a:p>
            <a:pPr marL="0" lvl="2" indent="0" algn="just">
              <a:buNone/>
            </a:pPr>
            <a:endParaRPr lang="fr-FR" sz="1800" b="1" dirty="0">
              <a:effectLst/>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lgn="just">
              <a:buNone/>
            </a:pPr>
            <a:r>
              <a:rPr lang="fr-FR" sz="1800" b="1" dirty="0">
                <a:solidFill>
                  <a:srgbClr val="C00000"/>
                </a:solidFill>
                <a:effectLst/>
                <a:latin typeface="Neue Haas Grotesk Text Pro" panose="020B0504020202020204" pitchFamily="34" charset="0"/>
                <a:ea typeface="MS Mincho" panose="02020609040205080304" pitchFamily="49" charset="-128"/>
                <a:cs typeface="Times New Roman" panose="02020603050405020304" pitchFamily="18" charset="0"/>
              </a:rPr>
              <a:t>Pourquoi ? </a:t>
            </a:r>
          </a:p>
          <a:p>
            <a:pPr marL="0" lvl="2" indent="0" algn="just">
              <a:buNone/>
            </a:pP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La désignation des parlementaires européens est une élection qui n’est pas comme une élection législative car ………………………………………………………………..</a:t>
            </a:r>
            <a:r>
              <a:rPr lang="fr-FR" sz="1800" b="1" dirty="0">
                <a:effectLst/>
                <a:latin typeface="Neue Haas Grotesk Text Pro" panose="020B0504020202020204" pitchFamily="34" charset="0"/>
                <a:ea typeface="MS Mincho" panose="02020609040205080304" pitchFamily="49" charset="-128"/>
                <a:cs typeface="Times New Roman" panose="02020603050405020304" pitchFamily="18" charset="0"/>
              </a:rPr>
              <a:t> </a:t>
            </a: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L’intérêt peut donc par</a:t>
            </a:r>
            <a:r>
              <a:rPr lang="fr-FR" sz="1800" dirty="0">
                <a:latin typeface="Neue Haas Grotesk Text Pro" panose="020B0504020202020204" pitchFamily="34" charset="0"/>
                <a:ea typeface="MS Mincho" panose="02020609040205080304" pitchFamily="49" charset="-128"/>
                <a:cs typeface="Times New Roman" panose="02020603050405020304" pitchFamily="18" charset="0"/>
              </a:rPr>
              <a:t>aître moins évident.</a:t>
            </a:r>
            <a:endPar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lgn="just">
              <a:buNone/>
            </a:pPr>
            <a:endParaRPr lang="fr-FR" sz="1800" dirty="0">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lgn="just">
              <a:buNone/>
            </a:pPr>
            <a:r>
              <a:rPr lang="fr-FR" sz="1800" dirty="0">
                <a:latin typeface="Neue Haas Grotesk Text Pro" panose="020B0504020202020204" pitchFamily="34" charset="0"/>
                <a:ea typeface="MS Mincho" panose="02020609040205080304" pitchFamily="49" charset="-128"/>
                <a:cs typeface="Times New Roman" panose="02020603050405020304" pitchFamily="18" charset="0"/>
              </a:rPr>
              <a:t>C’est </a:t>
            </a: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une élection qui est souvent une occasion de ……………………………………</a:t>
            </a:r>
            <a:endParaRPr lang="fr-CH" sz="1800" dirty="0">
              <a:effectLst/>
              <a:latin typeface="Book Antiqua" panose="02040602050305030304" pitchFamily="18" charset="0"/>
              <a:ea typeface="MS Mincho" panose="02020609040205080304" pitchFamily="49" charset="-128"/>
              <a:cs typeface="Times New Roman" panose="02020603050405020304" pitchFamily="18" charset="0"/>
            </a:endParaRPr>
          </a:p>
        </p:txBody>
      </p:sp>
      <p:sp>
        <p:nvSpPr>
          <p:cNvPr id="2" name="Espace réservé du numéro de diapositive 4">
            <a:extLst>
              <a:ext uri="{FF2B5EF4-FFF2-40B4-BE49-F238E27FC236}">
                <a16:creationId xmlns:a16="http://schemas.microsoft.com/office/drawing/2014/main" id="{8D47ACB2-E206-5EE2-D5C9-2BA2F759CB8C}"/>
              </a:ext>
            </a:extLst>
          </p:cNvPr>
          <p:cNvSpPr>
            <a:spLocks noGrp="1"/>
          </p:cNvSpPr>
          <p:nvPr>
            <p:ph type="sldNum" sz="quarter" idx="12"/>
          </p:nvPr>
        </p:nvSpPr>
        <p:spPr>
          <a:xfrm>
            <a:off x="8610600" y="6309678"/>
            <a:ext cx="2743200" cy="411798"/>
          </a:xfrm>
        </p:spPr>
        <p:txBody>
          <a:bodyPr vert="horz" lIns="91440" tIns="45720" rIns="91440" bIns="45720" rtlCol="0" anchor="ctr">
            <a:normAutofit/>
          </a:bodyPr>
          <a:lstStyle/>
          <a:p>
            <a:pPr>
              <a:spcAft>
                <a:spcPts val="600"/>
              </a:spcAft>
              <a:defRPr/>
            </a:pPr>
            <a:fld id="{D6597D8A-9D70-4349-A89F-F075334EEC75}" type="slidenum">
              <a:rPr lang="en-US">
                <a:solidFill>
                  <a:schemeClr val="tx1"/>
                </a:solidFill>
                <a:latin typeface="Calibri" panose="020F0502020204030204"/>
              </a:rPr>
              <a:pPr>
                <a:spcAft>
                  <a:spcPts val="600"/>
                </a:spcAft>
                <a:defRPr/>
              </a:pPr>
              <a:t>15</a:t>
            </a:fld>
            <a:endParaRPr lang="en-US" dirty="0">
              <a:solidFill>
                <a:schemeClr val="tx1"/>
              </a:solidFill>
              <a:latin typeface="Calibri" panose="020F0502020204030204"/>
            </a:endParaRPr>
          </a:p>
        </p:txBody>
      </p:sp>
    </p:spTree>
    <p:extLst>
      <p:ext uri="{BB962C8B-B14F-4D97-AF65-F5344CB8AC3E}">
        <p14:creationId xmlns:p14="http://schemas.microsoft.com/office/powerpoint/2010/main" val="3138285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7" name="Rectangle 1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ZoneTexte 5">
            <a:extLst>
              <a:ext uri="{FF2B5EF4-FFF2-40B4-BE49-F238E27FC236}">
                <a16:creationId xmlns:a16="http://schemas.microsoft.com/office/drawing/2014/main" id="{BD3C47D9-3E13-423F-986A-CF5826E64AE5}"/>
              </a:ext>
            </a:extLst>
          </p:cNvPr>
          <p:cNvSpPr txBox="1"/>
          <p:nvPr/>
        </p:nvSpPr>
        <p:spPr>
          <a:xfrm>
            <a:off x="256032" y="165999"/>
            <a:ext cx="11204448" cy="461665"/>
          </a:xfrm>
          <a:prstGeom prst="rect">
            <a:avLst/>
          </a:prstGeom>
          <a:noFill/>
        </p:spPr>
        <p:txBody>
          <a:bodyPr wrap="square" rtlCol="0">
            <a:spAutoFit/>
          </a:bodyPr>
          <a:lstStyle/>
          <a:p>
            <a:r>
              <a:rPr lang="fr-FR" sz="2400" b="1" dirty="0">
                <a:latin typeface="Neue Haas Grotesk Text Pro" panose="020B0504020202020204" pitchFamily="34" charset="0"/>
              </a:rPr>
              <a:t>Aperçu de l’hémicycle européen suite aux dernières élections (2024)</a:t>
            </a:r>
            <a:endParaRPr lang="fr-CH" sz="2400" b="1" dirty="0">
              <a:latin typeface="Neue Haas Grotesk Text Pro" panose="020B0504020202020204" pitchFamily="34" charset="0"/>
            </a:endParaRPr>
          </a:p>
        </p:txBody>
      </p:sp>
      <p:sp>
        <p:nvSpPr>
          <p:cNvPr id="7" name="ZoneTexte 6">
            <a:extLst>
              <a:ext uri="{FF2B5EF4-FFF2-40B4-BE49-F238E27FC236}">
                <a16:creationId xmlns:a16="http://schemas.microsoft.com/office/drawing/2014/main" id="{0F8C869C-56B4-4D56-8C88-F0DA8A84D36D}"/>
              </a:ext>
            </a:extLst>
          </p:cNvPr>
          <p:cNvSpPr txBox="1"/>
          <p:nvPr/>
        </p:nvSpPr>
        <p:spPr>
          <a:xfrm>
            <a:off x="7077456" y="1435608"/>
            <a:ext cx="4727448" cy="3139321"/>
          </a:xfrm>
          <a:prstGeom prst="rect">
            <a:avLst/>
          </a:prstGeom>
          <a:noFill/>
        </p:spPr>
        <p:txBody>
          <a:bodyPr wrap="square" rtlCol="0">
            <a:spAutoFit/>
          </a:bodyPr>
          <a:lstStyle/>
          <a:p>
            <a:pPr algn="just"/>
            <a:r>
              <a:rPr lang="fr-FR" dirty="0">
                <a:latin typeface="Neue Haas Grotesk Text Pro" panose="020B0504020202020204" pitchFamily="34" charset="0"/>
              </a:rPr>
              <a:t>Conséquences du choix du mode de scrutin :</a:t>
            </a:r>
          </a:p>
          <a:p>
            <a:pPr marL="642938" indent="-285750" algn="just">
              <a:buFont typeface="Wingdings" panose="05000000000000000000" pitchFamily="2" charset="2"/>
              <a:buChar char="Ø"/>
            </a:pPr>
            <a:r>
              <a:rPr lang="fr-FR" dirty="0">
                <a:latin typeface="Neue Haas Grotesk Text Pro" panose="020B0504020202020204" pitchFamily="34" charset="0"/>
              </a:rPr>
              <a:t>Forces politiques minoritaires :</a:t>
            </a:r>
          </a:p>
          <a:p>
            <a:pPr marL="642938" indent="-285750" algn="just">
              <a:buFont typeface="Wingdings" panose="05000000000000000000" pitchFamily="2" charset="2"/>
              <a:buChar char="Ø"/>
            </a:pPr>
            <a:r>
              <a:rPr lang="fr-FR" dirty="0">
                <a:latin typeface="Neue Haas Grotesk Text Pro" panose="020B0504020202020204" pitchFamily="34" charset="0"/>
              </a:rPr>
              <a:t>Majorité : </a:t>
            </a:r>
          </a:p>
          <a:p>
            <a:pPr algn="just"/>
            <a:endParaRPr lang="fr-FR" dirty="0">
              <a:latin typeface="Neue Haas Grotesk Text Pro" panose="020B0504020202020204" pitchFamily="34" charset="0"/>
            </a:endParaRPr>
          </a:p>
          <a:p>
            <a:pPr algn="just"/>
            <a:r>
              <a:rPr lang="fr-FR" dirty="0">
                <a:latin typeface="Neue Haas Grotesk Text Pro" panose="020B0504020202020204" pitchFamily="34" charset="0"/>
              </a:rPr>
              <a:t>La représentation est </a:t>
            </a:r>
            <a:r>
              <a:rPr lang="fr-FR" b="1" dirty="0">
                <a:latin typeface="Neue Haas Grotesk Text Pro" panose="020B0504020202020204" pitchFamily="34" charset="0"/>
              </a:rPr>
              <a:t>…………………</a:t>
            </a:r>
            <a:r>
              <a:rPr lang="fr-FR" dirty="0">
                <a:latin typeface="Neue Haas Grotesk Text Pro" panose="020B0504020202020204" pitchFamily="34" charset="0"/>
              </a:rPr>
              <a:t>, et des …………. sont nécessaires pour former la volonté. </a:t>
            </a:r>
          </a:p>
          <a:p>
            <a:pPr algn="just"/>
            <a:endParaRPr lang="fr-FR" dirty="0">
              <a:latin typeface="Neue Haas Grotesk Text Pro" panose="020B0504020202020204" pitchFamily="34" charset="0"/>
            </a:endParaRPr>
          </a:p>
          <a:p>
            <a:pPr algn="just"/>
            <a:r>
              <a:rPr lang="fr-FR" dirty="0">
                <a:latin typeface="Neue Haas Grotesk Text Pro" panose="020B0504020202020204" pitchFamily="34" charset="0"/>
              </a:rPr>
              <a:t>DONC : Nécessaire culture du ……………….et du ………………….</a:t>
            </a:r>
            <a:endParaRPr lang="fr-CH" dirty="0">
              <a:latin typeface="Neue Haas Grotesk Text Pro" panose="020B0504020202020204" pitchFamily="34" charset="0"/>
            </a:endParaRPr>
          </a:p>
        </p:txBody>
      </p:sp>
      <p:sp>
        <p:nvSpPr>
          <p:cNvPr id="2" name="Espace réservé du numéro de diapositive 4">
            <a:extLst>
              <a:ext uri="{FF2B5EF4-FFF2-40B4-BE49-F238E27FC236}">
                <a16:creationId xmlns:a16="http://schemas.microsoft.com/office/drawing/2014/main" id="{6F53B095-47A3-6A08-DD34-F8620430A965}"/>
              </a:ext>
            </a:extLst>
          </p:cNvPr>
          <p:cNvSpPr>
            <a:spLocks noGrp="1"/>
          </p:cNvSpPr>
          <p:nvPr>
            <p:ph type="sldNum" sz="quarter" idx="12"/>
          </p:nvPr>
        </p:nvSpPr>
        <p:spPr>
          <a:xfrm>
            <a:off x="8610600" y="6309678"/>
            <a:ext cx="2743200" cy="411798"/>
          </a:xfrm>
        </p:spPr>
        <p:txBody>
          <a:bodyPr vert="horz" lIns="91440" tIns="45720" rIns="91440" bIns="45720" rtlCol="0" anchor="ctr">
            <a:normAutofit/>
          </a:bodyPr>
          <a:lstStyle/>
          <a:p>
            <a:pPr>
              <a:spcAft>
                <a:spcPts val="600"/>
              </a:spcAft>
              <a:defRPr/>
            </a:pPr>
            <a:fld id="{D6597D8A-9D70-4349-A89F-F075334EEC75}" type="slidenum">
              <a:rPr lang="en-US">
                <a:solidFill>
                  <a:srgbClr val="FFFFFF"/>
                </a:solidFill>
                <a:latin typeface="Calibri" panose="020F0502020204030204"/>
              </a:rPr>
              <a:pPr>
                <a:spcAft>
                  <a:spcPts val="600"/>
                </a:spcAft>
                <a:defRPr/>
              </a:pPr>
              <a:t>16</a:t>
            </a:fld>
            <a:endParaRPr lang="en-US" dirty="0">
              <a:solidFill>
                <a:srgbClr val="FFFFFF"/>
              </a:solidFill>
              <a:latin typeface="Calibri" panose="020F0502020204030204"/>
            </a:endParaRPr>
          </a:p>
        </p:txBody>
      </p:sp>
      <p:pic>
        <p:nvPicPr>
          <p:cNvPr id="9" name="Espace réservé du contenu 8" descr="Une image contenant texte, capture d’écran, conception&#10;&#10;Description générée automatiquement">
            <a:extLst>
              <a:ext uri="{FF2B5EF4-FFF2-40B4-BE49-F238E27FC236}">
                <a16:creationId xmlns:a16="http://schemas.microsoft.com/office/drawing/2014/main" id="{881F96D9-2065-7869-617B-B42FB933307A}"/>
              </a:ext>
            </a:extLst>
          </p:cNvPr>
          <p:cNvPicPr>
            <a:picLocks noGrp="1" noChangeAspect="1"/>
          </p:cNvPicPr>
          <p:nvPr>
            <p:ph idx="1"/>
          </p:nvPr>
        </p:nvPicPr>
        <p:blipFill>
          <a:blip r:embed="rId2"/>
          <a:stretch>
            <a:fillRect/>
          </a:stretch>
        </p:blipFill>
        <p:spPr>
          <a:xfrm>
            <a:off x="610312" y="793663"/>
            <a:ext cx="5628945" cy="5568582"/>
          </a:xfrm>
        </p:spPr>
      </p:pic>
    </p:spTree>
    <p:extLst>
      <p:ext uri="{BB962C8B-B14F-4D97-AF65-F5344CB8AC3E}">
        <p14:creationId xmlns:p14="http://schemas.microsoft.com/office/powerpoint/2010/main" val="3781109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
            <a:lum/>
          </a:blip>
          <a:srcRect/>
          <a:stretch>
            <a:fillRect t="-11000" b="-11000"/>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838200" y="605307"/>
            <a:ext cx="10733468" cy="5868380"/>
          </a:xfrm>
        </p:spPr>
        <p:txBody>
          <a:bodyPr>
            <a:normAutofit/>
          </a:bodyPr>
          <a:lstStyle/>
          <a:p>
            <a:pPr marL="0" lvl="2" indent="0" algn="just">
              <a:buNone/>
            </a:pPr>
            <a:endParaRPr lang="fr-FR" sz="1800" b="1" dirty="0">
              <a:solidFill>
                <a:srgbClr val="000099"/>
              </a:solidFill>
              <a:latin typeface="Neue Haas Grotesk Text Pro" panose="020B0504020202020204" pitchFamily="34" charset="0"/>
              <a:ea typeface="MS Mincho" panose="02020609040205080304" pitchFamily="49" charset="-128"/>
              <a:cs typeface="Times New Roman" panose="02020603050405020304" pitchFamily="18" charset="0"/>
            </a:endParaRPr>
          </a:p>
          <a:p>
            <a:pPr marL="285750" lvl="2" indent="-285750" algn="just"/>
            <a:r>
              <a:rPr lang="fr-FR" sz="1800" b="1" dirty="0">
                <a:solidFill>
                  <a:srgbClr val="000099"/>
                </a:solidFill>
                <a:latin typeface="Neue Haas Grotesk Text Pro" panose="020B0504020202020204" pitchFamily="34" charset="0"/>
                <a:ea typeface="MS Mincho" panose="02020609040205080304" pitchFamily="49" charset="-128"/>
                <a:cs typeface="Times New Roman" panose="02020603050405020304" pitchFamily="18" charset="0"/>
              </a:rPr>
              <a:t>Eléments de synthèse sur la désignation des parlementaires européens : </a:t>
            </a:r>
          </a:p>
          <a:p>
            <a:pPr marL="0" lvl="2" indent="0" algn="just">
              <a:buNone/>
            </a:pPr>
            <a:endPar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lgn="just">
              <a:buNone/>
            </a:pPr>
            <a:endPar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lgn="just">
              <a:buNone/>
            </a:pP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La désignation du Parlement européen révèle un projet politique européen……………………...</a:t>
            </a:r>
          </a:p>
          <a:p>
            <a:pPr marL="0" lvl="2" indent="0" algn="just">
              <a:buNone/>
            </a:pPr>
            <a:endParaRPr lang="fr-FR" sz="1800" dirty="0">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lgn="just">
              <a:buNone/>
            </a:pP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Une désignation </a:t>
            </a:r>
            <a:r>
              <a:rPr lang="fr-FR" sz="1800" dirty="0">
                <a:latin typeface="Neue Haas Grotesk Text Pro" panose="020B0504020202020204" pitchFamily="34" charset="0"/>
                <a:ea typeface="MS Mincho" panose="02020609040205080304" pitchFamily="49" charset="-128"/>
                <a:cs typeface="Times New Roman" panose="02020603050405020304" pitchFamily="18" charset="0"/>
              </a:rPr>
              <a:t>………….</a:t>
            </a:r>
            <a:r>
              <a:rPr lang="fr-FR" sz="1800" dirty="0">
                <a:effectLst/>
                <a:latin typeface="Neue Haas Grotesk Text Pro" panose="020B0504020202020204" pitchFamily="34" charset="0"/>
                <a:ea typeface="MS Mincho" panose="02020609040205080304" pitchFamily="49" charset="-128"/>
                <a:cs typeface="Times New Roman" panose="02020603050405020304" pitchFamily="18" charset="0"/>
              </a:rPr>
              <a:t>, une certaine ……………. des citoyens européens, mais dont le cadre est encore …………….par les États membres.</a:t>
            </a:r>
          </a:p>
          <a:p>
            <a:pPr marL="0" lvl="2" indent="0" algn="just">
              <a:buNone/>
            </a:pPr>
            <a:endParaRPr lang="fr-FR" sz="1800" dirty="0">
              <a:latin typeface="Neue Haas Grotesk Text Pro" panose="020B0504020202020204" pitchFamily="34" charset="0"/>
              <a:ea typeface="MS Mincho" panose="02020609040205080304" pitchFamily="49" charset="-128"/>
              <a:cs typeface="Times New Roman" panose="02020603050405020304" pitchFamily="18" charset="0"/>
            </a:endParaRPr>
          </a:p>
          <a:p>
            <a:pPr marL="0" lvl="2" indent="0" algn="just">
              <a:buNone/>
            </a:pPr>
            <a:r>
              <a:rPr lang="fr-FR" sz="1800" dirty="0">
                <a:latin typeface="Neue Haas Grotesk Text Pro" panose="020B0504020202020204" pitchFamily="34" charset="0"/>
                <a:ea typeface="MS Mincho" panose="02020609040205080304" pitchFamily="49" charset="-128"/>
                <a:cs typeface="Times New Roman" panose="02020603050405020304" pitchFamily="18" charset="0"/>
              </a:rPr>
              <a:t>Le mode de scrutin retenu manifeste une </a:t>
            </a:r>
            <a:r>
              <a:rPr lang="fr-FR" sz="1800" b="1" dirty="0">
                <a:solidFill>
                  <a:srgbClr val="000099"/>
                </a:solidFill>
                <a:latin typeface="Neue Haas Grotesk Text Pro" panose="020B0504020202020204" pitchFamily="34" charset="0"/>
                <a:ea typeface="MS Mincho" panose="02020609040205080304" pitchFamily="49" charset="-128"/>
                <a:cs typeface="Times New Roman" panose="02020603050405020304" pitchFamily="18" charset="0"/>
              </a:rPr>
              <a:t>certaine conception de la démocratie</a:t>
            </a:r>
            <a:r>
              <a:rPr lang="fr-FR" sz="1800" dirty="0">
                <a:latin typeface="Neue Haas Grotesk Text Pro" panose="020B0504020202020204" pitchFamily="34" charset="0"/>
                <a:ea typeface="MS Mincho" panose="02020609040205080304" pitchFamily="49" charset="-128"/>
                <a:cs typeface="Times New Roman" panose="02020603050405020304" pitchFamily="18" charset="0"/>
              </a:rPr>
              <a:t>, qui peut être rattachée à la ………………….. : la volonté de ……………………………...</a:t>
            </a:r>
            <a:endParaRPr lang="fr-CH" sz="1800" dirty="0">
              <a:effectLst/>
              <a:latin typeface="Neue Haas Grotesk Text Pro" panose="020B0504020202020204" pitchFamily="34" charset="0"/>
              <a:ea typeface="MS Mincho" panose="02020609040205080304" pitchFamily="49" charset="-128"/>
              <a:cs typeface="Times New Roman" panose="02020603050405020304" pitchFamily="18" charset="0"/>
            </a:endParaRPr>
          </a:p>
        </p:txBody>
      </p:sp>
      <p:sp>
        <p:nvSpPr>
          <p:cNvPr id="2" name="Espace réservé du numéro de diapositive 4">
            <a:extLst>
              <a:ext uri="{FF2B5EF4-FFF2-40B4-BE49-F238E27FC236}">
                <a16:creationId xmlns:a16="http://schemas.microsoft.com/office/drawing/2014/main" id="{EBF1EE37-13EF-8544-ACB5-A77156804685}"/>
              </a:ext>
            </a:extLst>
          </p:cNvPr>
          <p:cNvSpPr>
            <a:spLocks noGrp="1"/>
          </p:cNvSpPr>
          <p:nvPr>
            <p:ph type="sldNum" sz="quarter" idx="12"/>
          </p:nvPr>
        </p:nvSpPr>
        <p:spPr>
          <a:xfrm>
            <a:off x="8610600" y="6309678"/>
            <a:ext cx="2743200" cy="411798"/>
          </a:xfrm>
        </p:spPr>
        <p:txBody>
          <a:bodyPr vert="horz" lIns="91440" tIns="45720" rIns="91440" bIns="45720" rtlCol="0" anchor="ctr">
            <a:normAutofit/>
          </a:bodyPr>
          <a:lstStyle/>
          <a:p>
            <a:pPr>
              <a:spcAft>
                <a:spcPts val="600"/>
              </a:spcAft>
              <a:defRPr/>
            </a:pPr>
            <a:fld id="{D6597D8A-9D70-4349-A89F-F075334EEC75}" type="slidenum">
              <a:rPr lang="en-US">
                <a:solidFill>
                  <a:schemeClr val="tx1"/>
                </a:solidFill>
                <a:latin typeface="Calibri" panose="020F0502020204030204"/>
              </a:rPr>
              <a:pPr>
                <a:spcAft>
                  <a:spcPts val="600"/>
                </a:spcAft>
                <a:defRPr/>
              </a:pPr>
              <a:t>17</a:t>
            </a:fld>
            <a:endParaRPr lang="en-US" dirty="0">
              <a:solidFill>
                <a:schemeClr val="tx1"/>
              </a:solidFill>
              <a:latin typeface="Calibri" panose="020F0502020204030204"/>
            </a:endParaRPr>
          </a:p>
        </p:txBody>
      </p:sp>
    </p:spTree>
    <p:extLst>
      <p:ext uri="{BB962C8B-B14F-4D97-AF65-F5344CB8AC3E}">
        <p14:creationId xmlns:p14="http://schemas.microsoft.com/office/powerpoint/2010/main" val="2959313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8" name="Rectangle 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692943" y="1085850"/>
            <a:ext cx="6693694" cy="3613149"/>
          </a:xfrm>
        </p:spPr>
        <p:txBody>
          <a:bodyPr anchor="ctr">
            <a:normAutofit/>
          </a:bodyPr>
          <a:lstStyle/>
          <a:p>
            <a:pPr marL="914400" lvl="2" indent="0">
              <a:buNone/>
            </a:pPr>
            <a:r>
              <a:rPr lang="fr-FR" b="1" dirty="0">
                <a:latin typeface="Neue Haas Grotesk Text Pro" panose="020B0504020202020204" pitchFamily="34" charset="0"/>
              </a:rPr>
              <a:t>Section 2. Organisation et fonctionnement du Parlement européen</a:t>
            </a:r>
          </a:p>
        </p:txBody>
      </p:sp>
      <p:pic>
        <p:nvPicPr>
          <p:cNvPr id="5" name="Image 4">
            <a:extLst>
              <a:ext uri="{FF2B5EF4-FFF2-40B4-BE49-F238E27FC236}">
                <a16:creationId xmlns:a16="http://schemas.microsoft.com/office/drawing/2014/main" id="{66B9535B-7808-AA0F-E70A-0690E3D60DEF}"/>
              </a:ext>
            </a:extLst>
          </p:cNvPr>
          <p:cNvPicPr>
            <a:picLocks noChangeAspect="1"/>
          </p:cNvPicPr>
          <p:nvPr/>
        </p:nvPicPr>
        <p:blipFill>
          <a:blip r:embed="rId2"/>
          <a:srcRect t="12579" b="12579"/>
          <a:stretch/>
        </p:blipFill>
        <p:spPr>
          <a:xfrm>
            <a:off x="6096000" y="1"/>
            <a:ext cx="6102825" cy="6858000"/>
          </a:xfrm>
          <a:prstGeom prst="rect">
            <a:avLst/>
          </a:prstGeom>
        </p:spPr>
      </p:pic>
      <p:sp>
        <p:nvSpPr>
          <p:cNvPr id="2" name="Espace réservé du numéro de diapositive 4">
            <a:extLst>
              <a:ext uri="{FF2B5EF4-FFF2-40B4-BE49-F238E27FC236}">
                <a16:creationId xmlns:a16="http://schemas.microsoft.com/office/drawing/2014/main" id="{C2B6C57C-4E62-BABD-5447-4C1535B61278}"/>
              </a:ext>
            </a:extLst>
          </p:cNvPr>
          <p:cNvSpPr>
            <a:spLocks noGrp="1"/>
          </p:cNvSpPr>
          <p:nvPr>
            <p:ph type="sldNum" sz="quarter" idx="12"/>
          </p:nvPr>
        </p:nvSpPr>
        <p:spPr>
          <a:xfrm>
            <a:off x="8732520" y="6356350"/>
            <a:ext cx="3200400" cy="365125"/>
          </a:xfrm>
        </p:spPr>
        <p:txBody>
          <a:bodyPr vert="horz" lIns="91440" tIns="45720" rIns="91440" bIns="45720" rtlCol="0">
            <a:normAutofit/>
          </a:bodyPr>
          <a:lstStyle/>
          <a:p>
            <a:pPr>
              <a:spcAft>
                <a:spcPts val="600"/>
              </a:spcAft>
              <a:defRPr/>
            </a:pPr>
            <a:fld id="{D6597D8A-9D70-4349-A89F-F075334EEC75}" type="slidenum">
              <a:rPr lang="en-US">
                <a:solidFill>
                  <a:srgbClr val="FFFFFF"/>
                </a:solidFill>
                <a:latin typeface="Calibri" panose="020F0502020204030204"/>
              </a:rPr>
              <a:pPr>
                <a:spcAft>
                  <a:spcPts val="600"/>
                </a:spcAft>
                <a:defRPr/>
              </a:pPr>
              <a:t>18</a:t>
            </a:fld>
            <a:endParaRPr lang="en-US">
              <a:solidFill>
                <a:srgbClr val="FFFFFF"/>
              </a:solidFill>
              <a:latin typeface="Calibri" panose="020F0502020204030204"/>
            </a:endParaRPr>
          </a:p>
        </p:txBody>
      </p:sp>
    </p:spTree>
    <p:extLst>
      <p:ext uri="{BB962C8B-B14F-4D97-AF65-F5344CB8AC3E}">
        <p14:creationId xmlns:p14="http://schemas.microsoft.com/office/powerpoint/2010/main" val="2307205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764381" y="728664"/>
            <a:ext cx="6300788" cy="5387472"/>
          </a:xfrm>
        </p:spPr>
        <p:txBody>
          <a:bodyPr>
            <a:normAutofit/>
          </a:bodyPr>
          <a:lstStyle/>
          <a:p>
            <a:pPr marL="1371600" lvl="3" indent="0">
              <a:buNone/>
            </a:pPr>
            <a:r>
              <a:rPr lang="fr-FR" sz="2600" b="1" dirty="0">
                <a:latin typeface="Neue Haas Grotesk Text Pro" panose="020B0504020202020204" pitchFamily="34" charset="77"/>
              </a:rPr>
              <a:t>§ 1. Les organes de direction</a:t>
            </a:r>
          </a:p>
          <a:p>
            <a:pPr marL="1828800" lvl="4" indent="0">
              <a:buNone/>
            </a:pPr>
            <a:r>
              <a:rPr lang="fr-FR" sz="2400" b="1" dirty="0">
                <a:latin typeface="Neue Haas Grotesk Text Pro" panose="020B0504020202020204" pitchFamily="34" charset="77"/>
              </a:rPr>
              <a:t>A. Le Président</a:t>
            </a:r>
          </a:p>
          <a:p>
            <a:pPr fontAlgn="base">
              <a:spcBef>
                <a:spcPts val="0"/>
              </a:spcBef>
              <a:spcAft>
                <a:spcPts val="600"/>
              </a:spcAft>
              <a:buFont typeface="Wingdings" panose="05000000000000000000" pitchFamily="2" charset="2"/>
              <a:buChar char="Ø"/>
            </a:pPr>
            <a:endParaRPr lang="fr-FR" sz="2000" b="1" dirty="0">
              <a:latin typeface="Neue Haas Grotesk Text Pro" panose="020B0504020202020204" pitchFamily="34" charset="77"/>
              <a:ea typeface="MS Mincho" panose="02020609040205080304" pitchFamily="49" charset="-128"/>
            </a:endParaRPr>
          </a:p>
          <a:p>
            <a:pPr fontAlgn="base">
              <a:spcBef>
                <a:spcPts val="0"/>
              </a:spcBef>
              <a:spcAft>
                <a:spcPts val="600"/>
              </a:spcAft>
              <a:buFont typeface="Wingdings" panose="05000000000000000000" pitchFamily="2" charset="2"/>
              <a:buChar char="Ø"/>
            </a:pPr>
            <a:endParaRPr lang="fr-FR" sz="2000" b="1" dirty="0">
              <a:latin typeface="Neue Haas Grotesk Text Pro" panose="020B0504020202020204" pitchFamily="34" charset="77"/>
              <a:ea typeface="MS Mincho" panose="02020609040205080304" pitchFamily="49" charset="-128"/>
            </a:endParaRPr>
          </a:p>
          <a:p>
            <a:pPr fontAlgn="base">
              <a:spcBef>
                <a:spcPts val="0"/>
              </a:spcBef>
              <a:spcAft>
                <a:spcPts val="600"/>
              </a:spcAft>
              <a:buFont typeface="Wingdings" panose="05000000000000000000" pitchFamily="2" charset="2"/>
              <a:buChar char="Ø"/>
            </a:pPr>
            <a:r>
              <a:rPr lang="fr-FR" sz="2000" b="1" dirty="0">
                <a:solidFill>
                  <a:srgbClr val="000099"/>
                </a:solidFill>
                <a:latin typeface="Neue Haas Grotesk Text Pro" panose="020B0504020202020204" pitchFamily="34" charset="77"/>
                <a:ea typeface="MS Mincho" panose="02020609040205080304" pitchFamily="49" charset="-128"/>
              </a:rPr>
              <a:t>Mandat</a:t>
            </a:r>
            <a:r>
              <a:rPr lang="fr-FR" sz="2000" b="1" dirty="0">
                <a:latin typeface="Neue Haas Grotesk Text Pro" panose="020B0504020202020204" pitchFamily="34" charset="77"/>
                <a:ea typeface="MS Mincho" panose="02020609040205080304" pitchFamily="49" charset="-128"/>
              </a:rPr>
              <a:t> : …………., renouvelable.</a:t>
            </a:r>
          </a:p>
          <a:p>
            <a:pPr fontAlgn="base">
              <a:spcBef>
                <a:spcPts val="0"/>
              </a:spcBef>
              <a:buFont typeface="Wingdings" panose="05000000000000000000" pitchFamily="2" charset="2"/>
              <a:buChar char="Ø"/>
            </a:pPr>
            <a:endParaRPr lang="fr-FR" sz="2000" b="1" dirty="0">
              <a:latin typeface="Neue Haas Grotesk Text Pro" panose="020B0504020202020204" pitchFamily="34" charset="77"/>
              <a:ea typeface="MS Mincho" panose="02020609040205080304" pitchFamily="49" charset="-128"/>
            </a:endParaRPr>
          </a:p>
          <a:p>
            <a:pPr fontAlgn="base">
              <a:spcBef>
                <a:spcPts val="0"/>
              </a:spcBef>
              <a:buFont typeface="Wingdings" panose="05000000000000000000" pitchFamily="2" charset="2"/>
              <a:buChar char="Ø"/>
            </a:pPr>
            <a:r>
              <a:rPr lang="fr-FR" sz="2000" b="1" dirty="0">
                <a:solidFill>
                  <a:srgbClr val="000099"/>
                </a:solidFill>
                <a:latin typeface="Neue Haas Grotesk Text Pro" panose="020B0504020202020204" pitchFamily="34" charset="77"/>
                <a:ea typeface="MS Mincho" panose="02020609040205080304" pitchFamily="49" charset="-128"/>
              </a:rPr>
              <a:t>Fonctions</a:t>
            </a:r>
            <a:r>
              <a:rPr lang="fr-FR" sz="2000" dirty="0">
                <a:latin typeface="Neue Haas Grotesk Text Pro" panose="020B0504020202020204" pitchFamily="34" charset="77"/>
                <a:ea typeface="MS Mincho" panose="02020609040205080304" pitchFamily="49" charset="-128"/>
              </a:rPr>
              <a:t> et </a:t>
            </a:r>
            <a:r>
              <a:rPr lang="fr-FR" sz="2000" b="1" dirty="0">
                <a:solidFill>
                  <a:srgbClr val="000099"/>
                </a:solidFill>
                <a:latin typeface="Neue Haas Grotesk Text Pro" panose="020B0504020202020204" pitchFamily="34" charset="77"/>
                <a:ea typeface="MS Mincho" panose="02020609040205080304" pitchFamily="49" charset="-128"/>
              </a:rPr>
              <a:t>pouvoirs </a:t>
            </a:r>
            <a:r>
              <a:rPr lang="fr-FR" sz="2000" dirty="0">
                <a:latin typeface="Neue Haas Grotesk Text Pro" panose="020B0504020202020204" pitchFamily="34" charset="77"/>
                <a:ea typeface="MS Mincho" panose="02020609040205080304" pitchFamily="49" charset="-128"/>
              </a:rPr>
              <a:t>du Président </a:t>
            </a:r>
            <a:br>
              <a:rPr lang="fr-FR" sz="2000" dirty="0">
                <a:latin typeface="Neue Haas Grotesk Text Pro" panose="020B0504020202020204" pitchFamily="34" charset="77"/>
                <a:ea typeface="MS Mincho" panose="02020609040205080304" pitchFamily="49" charset="-128"/>
              </a:rPr>
            </a:br>
            <a:r>
              <a:rPr lang="fr-FR" sz="2000" dirty="0">
                <a:latin typeface="Neue Haas Grotesk Text Pro" panose="020B0504020202020204" pitchFamily="34" charset="77"/>
                <a:ea typeface="MS Mincho" panose="02020609040205080304" pitchFamily="49" charset="-128"/>
              </a:rPr>
              <a:t>(</a:t>
            </a:r>
            <a:r>
              <a:rPr lang="fr-FR" sz="2000" b="1" dirty="0">
                <a:latin typeface="Neue Haas Grotesk Text Pro" panose="020B0504020202020204" pitchFamily="34" charset="77"/>
                <a:ea typeface="MS Mincho" panose="02020609040205080304" pitchFamily="49" charset="-128"/>
              </a:rPr>
              <a:t>art 22 du </a:t>
            </a:r>
            <a:r>
              <a:rPr lang="fr-FR" sz="2000" b="1" dirty="0" err="1">
                <a:latin typeface="Neue Haas Grotesk Text Pro" panose="020B0504020202020204" pitchFamily="34" charset="77"/>
                <a:ea typeface="MS Mincho" panose="02020609040205080304" pitchFamily="49" charset="-128"/>
              </a:rPr>
              <a:t>règ</a:t>
            </a:r>
            <a:r>
              <a:rPr lang="fr-FR" sz="2000" b="1" dirty="0">
                <a:latin typeface="Neue Haas Grotesk Text Pro" panose="020B0504020202020204" pitchFamily="34" charset="77"/>
                <a:ea typeface="MS Mincho" panose="02020609040205080304" pitchFamily="49" charset="-128"/>
              </a:rPr>
              <a:t>. intérieur)</a:t>
            </a:r>
            <a:r>
              <a:rPr lang="fr-FR" sz="2000" dirty="0">
                <a:latin typeface="Neue Haas Grotesk Text Pro" panose="020B0504020202020204" pitchFamily="34" charset="77"/>
                <a:ea typeface="MS Mincho" panose="02020609040205080304" pitchFamily="49" charset="-128"/>
              </a:rPr>
              <a:t> : …………..  </a:t>
            </a:r>
            <a:r>
              <a:rPr lang="fr-FR" sz="2000" b="1" dirty="0">
                <a:effectLst/>
                <a:latin typeface="Neue Haas Grotesk Text Pro" panose="020B0504020202020204" pitchFamily="34" charset="77"/>
                <a:ea typeface="MS Mincho" panose="02020609040205080304" pitchFamily="49" charset="-128"/>
              </a:rPr>
              <a:t>l'ensemble des activités </a:t>
            </a:r>
            <a:r>
              <a:rPr lang="fr-FR" sz="2000" dirty="0">
                <a:effectLst/>
                <a:latin typeface="Neue Haas Grotesk Text Pro" panose="020B0504020202020204" pitchFamily="34" charset="77"/>
                <a:ea typeface="MS Mincho" panose="02020609040205080304" pitchFamily="49" charset="-128"/>
              </a:rPr>
              <a:t>du Parlement et de ses organes. </a:t>
            </a:r>
            <a:endParaRPr lang="fr-FR" sz="2000" dirty="0">
              <a:latin typeface="Neue Haas Grotesk Text Pro" panose="020B0504020202020204" pitchFamily="34" charset="77"/>
              <a:ea typeface="MS Mincho" panose="02020609040205080304" pitchFamily="49" charset="-128"/>
            </a:endParaRPr>
          </a:p>
          <a:p>
            <a:pPr marL="989013" indent="-271463" fontAlgn="base">
              <a:spcBef>
                <a:spcPts val="0"/>
              </a:spcBef>
            </a:pPr>
            <a:r>
              <a:rPr lang="fr-FR" sz="2000" b="1" dirty="0">
                <a:effectLst/>
                <a:latin typeface="Neue Haas Grotesk Text Pro" panose="020B0504020202020204" pitchFamily="34" charset="77"/>
                <a:ea typeface="MS Mincho" panose="02020609040205080304" pitchFamily="49" charset="-128"/>
              </a:rPr>
              <a:t>…………  aux ………</a:t>
            </a:r>
          </a:p>
          <a:p>
            <a:pPr marL="989013" indent="-271463" fontAlgn="base">
              <a:spcBef>
                <a:spcPts val="0"/>
              </a:spcBef>
              <a:spcAft>
                <a:spcPts val="600"/>
              </a:spcAft>
            </a:pPr>
            <a:r>
              <a:rPr lang="fr-FR" sz="2000" dirty="0">
                <a:latin typeface="Neue Haas Grotesk Text Pro" panose="020B0504020202020204" pitchFamily="34" charset="77"/>
                <a:ea typeface="MS Mincho" panose="02020609040205080304" pitchFamily="49" charset="-128"/>
              </a:rPr>
              <a:t>…………</a:t>
            </a:r>
            <a:r>
              <a:rPr lang="fr-FR" sz="2000" dirty="0">
                <a:effectLst/>
                <a:latin typeface="Neue Haas Grotesk Text Pro" panose="020B0504020202020204" pitchFamily="34" charset="77"/>
                <a:ea typeface="MS Mincho" panose="02020609040205080304" pitchFamily="49" charset="-128"/>
              </a:rPr>
              <a:t> le Parlement</a:t>
            </a:r>
          </a:p>
          <a:p>
            <a:pPr marL="0" indent="0" fontAlgn="base">
              <a:spcBef>
                <a:spcPts val="0"/>
              </a:spcBef>
              <a:spcAft>
                <a:spcPts val="600"/>
              </a:spcAft>
              <a:buNone/>
            </a:pPr>
            <a:endParaRPr lang="fr-FR" sz="2000" dirty="0">
              <a:latin typeface="Neue Haas Grotesk Text Pro" panose="020B0504020202020204" pitchFamily="34" charset="77"/>
              <a:ea typeface="MS Mincho" panose="02020609040205080304" pitchFamily="49" charset="-128"/>
            </a:endParaRPr>
          </a:p>
          <a:p>
            <a:pPr marL="176213" indent="-176213" fontAlgn="base">
              <a:spcBef>
                <a:spcPts val="0"/>
              </a:spcBef>
              <a:spcAft>
                <a:spcPts val="600"/>
              </a:spcAft>
              <a:buFont typeface="Wingdings" panose="05000000000000000000" pitchFamily="2" charset="2"/>
              <a:buChar char="Ø"/>
            </a:pPr>
            <a:r>
              <a:rPr lang="fr-FR" sz="2000" dirty="0">
                <a:latin typeface="Neue Haas Grotesk Text Pro" panose="020B0504020202020204" pitchFamily="34" charset="77"/>
                <a:ea typeface="MS Mincho" panose="02020609040205080304" pitchFamily="49" charset="-128"/>
              </a:rPr>
              <a:t>Présidente actuelle : </a:t>
            </a:r>
            <a:r>
              <a:rPr lang="fr-FR" sz="2000" b="1" dirty="0">
                <a:solidFill>
                  <a:srgbClr val="C00000"/>
                </a:solidFill>
                <a:latin typeface="Neue Haas Grotesk Text Pro" panose="020B0504020202020204" pitchFamily="34" charset="77"/>
                <a:ea typeface="MS Mincho" panose="02020609040205080304" pitchFamily="49" charset="-128"/>
              </a:rPr>
              <a:t>Roberta </a:t>
            </a:r>
            <a:r>
              <a:rPr lang="fr-FR" sz="2000" b="1" dirty="0" err="1">
                <a:solidFill>
                  <a:srgbClr val="C00000"/>
                </a:solidFill>
                <a:latin typeface="Neue Haas Grotesk Text Pro" panose="020B0504020202020204" pitchFamily="34" charset="77"/>
                <a:ea typeface="MS Mincho" panose="02020609040205080304" pitchFamily="49" charset="-128"/>
              </a:rPr>
              <a:t>Metsola</a:t>
            </a:r>
            <a:endParaRPr lang="fr-CH" sz="2000" b="1" dirty="0">
              <a:solidFill>
                <a:srgbClr val="C00000"/>
              </a:solidFill>
              <a:effectLst/>
              <a:latin typeface="Neue Haas Grotesk Text Pro" panose="020B0504020202020204" pitchFamily="34" charset="77"/>
              <a:ea typeface="MS Mincho" panose="02020609040205080304" pitchFamily="49" charset="-128"/>
            </a:endParaRPr>
          </a:p>
          <a:p>
            <a:pPr marL="0" lvl="2" indent="0">
              <a:buNone/>
            </a:pPr>
            <a:endParaRPr lang="fr-CH" dirty="0">
              <a:effectLst/>
              <a:latin typeface="Times New Roman" panose="02020603050405020304" pitchFamily="18" charset="0"/>
              <a:ea typeface="MS Mincho" panose="02020609040205080304" pitchFamily="49" charset="-128"/>
            </a:endParaRPr>
          </a:p>
          <a:p>
            <a:pPr marL="0" lvl="2" indent="0">
              <a:buNone/>
            </a:pPr>
            <a:endParaRPr lang="fr-FR" b="1" dirty="0">
              <a:latin typeface="Book Antiqua" panose="02040602050305030304" pitchFamily="18" charset="0"/>
            </a:endParaRPr>
          </a:p>
          <a:p>
            <a:pPr marL="914400" lvl="2" indent="0">
              <a:buNone/>
            </a:pPr>
            <a:endParaRPr lang="fr-CH" dirty="0">
              <a:effectLst/>
              <a:latin typeface="Book Antiqua" panose="02040602050305030304" pitchFamily="18" charset="0"/>
              <a:ea typeface="MS Mincho" panose="02020609040205080304" pitchFamily="49" charset="-128"/>
              <a:cs typeface="Times New Roman" panose="02020603050405020304" pitchFamily="18" charset="0"/>
            </a:endParaRPr>
          </a:p>
        </p:txBody>
      </p:sp>
      <p:pic>
        <p:nvPicPr>
          <p:cNvPr id="4" name="Image 3" descr="Une image contenant Visage humain, personne, habits, sourire&#10;&#10;Description générée automatiquement">
            <a:extLst>
              <a:ext uri="{FF2B5EF4-FFF2-40B4-BE49-F238E27FC236}">
                <a16:creationId xmlns:a16="http://schemas.microsoft.com/office/drawing/2014/main" id="{25E49CE6-ACCA-CAB2-E8BB-9F6A6B4A5ABC}"/>
              </a:ext>
            </a:extLst>
          </p:cNvPr>
          <p:cNvPicPr>
            <a:picLocks noChangeAspect="1"/>
          </p:cNvPicPr>
          <p:nvPr/>
        </p:nvPicPr>
        <p:blipFill>
          <a:blip r:embed="rId2"/>
          <a:stretch>
            <a:fillRect/>
          </a:stretch>
        </p:blipFill>
        <p:spPr>
          <a:xfrm>
            <a:off x="6719367" y="2464104"/>
            <a:ext cx="4788505" cy="3197535"/>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ZoneTexte 5">
            <a:extLst>
              <a:ext uri="{FF2B5EF4-FFF2-40B4-BE49-F238E27FC236}">
                <a16:creationId xmlns:a16="http://schemas.microsoft.com/office/drawing/2014/main" id="{4B9B5580-0DBA-C25E-0A7D-81F7EF7BD0BE}"/>
              </a:ext>
            </a:extLst>
          </p:cNvPr>
          <p:cNvSpPr txBox="1"/>
          <p:nvPr/>
        </p:nvSpPr>
        <p:spPr>
          <a:xfrm>
            <a:off x="5738154" y="6386912"/>
            <a:ext cx="609731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97D8A-9D70-4349-A89F-F075334EEC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lang="fr-CH" dirty="0"/>
          </a:p>
        </p:txBody>
      </p:sp>
    </p:spTree>
    <p:extLst>
      <p:ext uri="{BB962C8B-B14F-4D97-AF65-F5344CB8AC3E}">
        <p14:creationId xmlns:p14="http://schemas.microsoft.com/office/powerpoint/2010/main" val="2537643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953610" y="3020033"/>
            <a:ext cx="10733468" cy="619811"/>
          </a:xfrm>
        </p:spPr>
        <p:txBody>
          <a:bodyPr>
            <a:normAutofit/>
          </a:bodyPr>
          <a:lstStyle/>
          <a:p>
            <a:pPr marL="0" indent="0" algn="ctr">
              <a:buNone/>
            </a:pPr>
            <a:r>
              <a:rPr lang="fr-FR" sz="3600" b="1" dirty="0">
                <a:solidFill>
                  <a:srgbClr val="000099"/>
                </a:solidFill>
                <a:latin typeface="Neue Haas Grotesk Text Pro" panose="020B0504020202020204" pitchFamily="34" charset="0"/>
              </a:rPr>
              <a:t>Partie II : Le cadre institutionnel</a:t>
            </a:r>
          </a:p>
        </p:txBody>
      </p:sp>
      <p:sp>
        <p:nvSpPr>
          <p:cNvPr id="2" name="Espace réservé du numéro de diapositive 4">
            <a:extLst>
              <a:ext uri="{FF2B5EF4-FFF2-40B4-BE49-F238E27FC236}">
                <a16:creationId xmlns:a16="http://schemas.microsoft.com/office/drawing/2014/main" id="{FC8FFFCF-D0AC-A5F7-ADCA-1E0EA8EC5C77}"/>
              </a:ext>
            </a:extLst>
          </p:cNvPr>
          <p:cNvSpPr>
            <a:spLocks noGrp="1"/>
          </p:cNvSpPr>
          <p:nvPr>
            <p:ph type="sldNum" sz="quarter" idx="12"/>
          </p:nvPr>
        </p:nvSpPr>
        <p:spPr>
          <a:xfrm>
            <a:off x="8610600" y="6309678"/>
            <a:ext cx="2743200" cy="411798"/>
          </a:xfrm>
        </p:spPr>
        <p:txBody>
          <a:bodyPr vert="horz" lIns="91440" tIns="45720" rIns="91440" bIns="45720" rtlCol="0" anchor="ctr">
            <a:normAutofit/>
          </a:bodyPr>
          <a:lstStyle/>
          <a:p>
            <a:pPr>
              <a:spcAft>
                <a:spcPts val="600"/>
              </a:spcAft>
              <a:defRPr/>
            </a:pPr>
            <a:fld id="{D6597D8A-9D70-4349-A89F-F075334EEC75}" type="slidenum">
              <a:rPr lang="en-US">
                <a:solidFill>
                  <a:schemeClr val="tx1"/>
                </a:solidFill>
                <a:latin typeface="Calibri" panose="020F0502020204030204"/>
              </a:rPr>
              <a:pPr>
                <a:spcAft>
                  <a:spcPts val="600"/>
                </a:spcAft>
                <a:defRPr/>
              </a:pPr>
              <a:t>2</a:t>
            </a:fld>
            <a:endParaRPr lang="en-US" dirty="0">
              <a:solidFill>
                <a:schemeClr val="tx1"/>
              </a:solidFill>
              <a:latin typeface="Calibri" panose="020F0502020204030204"/>
            </a:endParaRPr>
          </a:p>
        </p:txBody>
      </p:sp>
    </p:spTree>
    <p:extLst>
      <p:ext uri="{BB962C8B-B14F-4D97-AF65-F5344CB8AC3E}">
        <p14:creationId xmlns:p14="http://schemas.microsoft.com/office/powerpoint/2010/main" val="874913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807244" y="650082"/>
            <a:ext cx="10637044" cy="5308592"/>
          </a:xfrm>
        </p:spPr>
        <p:txBody>
          <a:bodyPr>
            <a:normAutofit/>
          </a:bodyPr>
          <a:lstStyle/>
          <a:p>
            <a:pPr marL="1828800" lvl="4" indent="0">
              <a:buNone/>
            </a:pPr>
            <a:r>
              <a:rPr lang="fr-FR" sz="2600" b="1" dirty="0">
                <a:latin typeface="Neue Haas Grotesk Text Pro" panose="020B0504020202020204" pitchFamily="34" charset="77"/>
              </a:rPr>
              <a:t>B. La Conférence des Présidents</a:t>
            </a:r>
          </a:p>
          <a:p>
            <a:pPr>
              <a:spcBef>
                <a:spcPts val="600"/>
              </a:spcBef>
              <a:spcAft>
                <a:spcPts val="600"/>
              </a:spcAft>
              <a:buFont typeface="Wingdings" panose="05000000000000000000" pitchFamily="2" charset="2"/>
              <a:buChar char="Ø"/>
            </a:pPr>
            <a:r>
              <a:rPr lang="fr-FR" sz="2000" dirty="0">
                <a:effectLst/>
                <a:latin typeface="Neue Haas Grotesk Text Pro" panose="020B0504020202020204" pitchFamily="34" charset="77"/>
                <a:ea typeface="Times New Roman" panose="02020603050405020304" pitchFamily="18" charset="0"/>
                <a:cs typeface="Times New Roman" panose="02020603050405020304" pitchFamily="18" charset="0"/>
              </a:rPr>
              <a:t>Composition (</a:t>
            </a:r>
            <a:r>
              <a:rPr lang="fr-FR" sz="2000" b="1" dirty="0">
                <a:effectLst/>
                <a:latin typeface="Neue Haas Grotesk Text Pro" panose="020B0504020202020204" pitchFamily="34" charset="77"/>
                <a:ea typeface="Times New Roman" panose="02020603050405020304" pitchFamily="18" charset="0"/>
                <a:cs typeface="Times New Roman" panose="02020603050405020304" pitchFamily="18" charset="0"/>
              </a:rPr>
              <a:t>art. 26 RI</a:t>
            </a:r>
            <a:r>
              <a:rPr lang="fr-FR" sz="2000" dirty="0">
                <a:effectLst/>
                <a:latin typeface="Neue Haas Grotesk Text Pro" panose="020B0504020202020204" pitchFamily="34" charset="77"/>
                <a:ea typeface="Times New Roman" panose="02020603050405020304" pitchFamily="18" charset="0"/>
                <a:cs typeface="Times New Roman" panose="02020603050405020304" pitchFamily="18" charset="0"/>
              </a:rPr>
              <a:t>).</a:t>
            </a:r>
          </a:p>
          <a:p>
            <a:pPr>
              <a:spcBef>
                <a:spcPts val="0"/>
              </a:spcBef>
              <a:spcAft>
                <a:spcPts val="600"/>
              </a:spcAft>
              <a:buFont typeface="Wingdings" panose="05000000000000000000" pitchFamily="2" charset="2"/>
              <a:buChar char="Ø"/>
            </a:pPr>
            <a:r>
              <a:rPr lang="fr-FR" sz="2000" dirty="0">
                <a:effectLst/>
                <a:latin typeface="Neue Haas Grotesk Text Pro" panose="020B0504020202020204" pitchFamily="34" charset="77"/>
                <a:ea typeface="Times New Roman" panose="02020603050405020304" pitchFamily="18" charset="0"/>
                <a:cs typeface="Times New Roman" panose="02020603050405020304" pitchFamily="18" charset="0"/>
              </a:rPr>
              <a:t>Compétences : </a:t>
            </a:r>
          </a:p>
          <a:p>
            <a:pPr lvl="1">
              <a:spcBef>
                <a:spcPts val="0"/>
              </a:spcBef>
              <a:spcAft>
                <a:spcPts val="600"/>
              </a:spcAft>
            </a:pPr>
            <a:r>
              <a:rPr lang="fr-FR" sz="2000" b="1" dirty="0">
                <a:latin typeface="Neue Haas Grotesk Text Pro" panose="020B0504020202020204" pitchFamily="34" charset="77"/>
                <a:ea typeface="Times New Roman" panose="02020603050405020304" pitchFamily="18" charset="0"/>
                <a:cs typeface="Times New Roman" panose="02020603050405020304" pitchFamily="18" charset="0"/>
              </a:rPr>
              <a:t>…………… interne</a:t>
            </a:r>
            <a:r>
              <a:rPr lang="fr-FR" sz="2000" dirty="0">
                <a:latin typeface="Neue Haas Grotesk Text Pro" panose="020B0504020202020204" pitchFamily="34" charset="77"/>
                <a:ea typeface="Times New Roman" panose="02020603050405020304" pitchFamily="18" charset="0"/>
                <a:cs typeface="Times New Roman" panose="02020603050405020304" pitchFamily="18" charset="0"/>
              </a:rPr>
              <a:t>, </a:t>
            </a:r>
          </a:p>
          <a:p>
            <a:pPr lvl="1">
              <a:spcBef>
                <a:spcPts val="0"/>
              </a:spcBef>
              <a:spcAft>
                <a:spcPts val="600"/>
              </a:spcAft>
            </a:pPr>
            <a:r>
              <a:rPr lang="fr-FR" sz="2000" dirty="0">
                <a:latin typeface="Neue Haas Grotesk Text Pro" panose="020B0504020202020204" pitchFamily="34" charset="77"/>
                <a:ea typeface="Times New Roman" panose="02020603050405020304" pitchFamily="18" charset="0"/>
                <a:cs typeface="Times New Roman" panose="02020603050405020304" pitchFamily="18" charset="0"/>
              </a:rPr>
              <a:t>……………. aves </a:t>
            </a:r>
            <a:r>
              <a:rPr lang="fr-FR" sz="2000" b="1" dirty="0">
                <a:latin typeface="Neue Haas Grotesk Text Pro" panose="020B0504020202020204" pitchFamily="34" charset="77"/>
                <a:ea typeface="Times New Roman" panose="02020603050405020304" pitchFamily="18" charset="0"/>
                <a:cs typeface="Times New Roman" panose="02020603050405020304" pitchFamily="18" charset="0"/>
              </a:rPr>
              <a:t>les autres organes</a:t>
            </a:r>
            <a:r>
              <a:rPr lang="fr-FR" sz="2000" dirty="0">
                <a:latin typeface="Neue Haas Grotesk Text Pro" panose="020B0504020202020204" pitchFamily="34" charset="77"/>
                <a:ea typeface="Times New Roman" panose="02020603050405020304" pitchFamily="18" charset="0"/>
                <a:cs typeface="Times New Roman" panose="02020603050405020304" pitchFamily="18" charset="0"/>
              </a:rPr>
              <a:t>, </a:t>
            </a:r>
          </a:p>
          <a:p>
            <a:pPr lvl="1">
              <a:spcBef>
                <a:spcPts val="0"/>
              </a:spcBef>
              <a:spcAft>
                <a:spcPts val="600"/>
              </a:spcAft>
            </a:pPr>
            <a:r>
              <a:rPr lang="fr-FR" sz="2000" dirty="0">
                <a:latin typeface="Neue Haas Grotesk Text Pro" panose="020B0504020202020204" pitchFamily="34" charset="77"/>
                <a:ea typeface="Times New Roman" panose="02020603050405020304" pitchFamily="18" charset="0"/>
                <a:cs typeface="Times New Roman" panose="02020603050405020304" pitchFamily="18" charset="0"/>
              </a:rPr>
              <a:t>…………….. avec </a:t>
            </a:r>
            <a:r>
              <a:rPr lang="fr-FR" sz="2000" b="1" dirty="0">
                <a:latin typeface="Neue Haas Grotesk Text Pro" panose="020B0504020202020204" pitchFamily="34" charset="77"/>
                <a:ea typeface="Times New Roman" panose="02020603050405020304" pitchFamily="18" charset="0"/>
                <a:cs typeface="Times New Roman" panose="02020603050405020304" pitchFamily="18" charset="0"/>
              </a:rPr>
              <a:t>les pays tiers </a:t>
            </a:r>
            <a:r>
              <a:rPr lang="fr-FR" sz="2000" i="1" dirty="0">
                <a:latin typeface="Neue Haas Grotesk Text Pro" panose="020B0504020202020204" pitchFamily="34" charset="77"/>
                <a:ea typeface="Times New Roman" panose="02020603050405020304" pitchFamily="18" charset="0"/>
                <a:cs typeface="Times New Roman" panose="02020603050405020304" pitchFamily="18" charset="0"/>
              </a:rPr>
              <a:t>(</a:t>
            </a:r>
            <a:r>
              <a:rPr lang="fr-FR" sz="2000" b="1" dirty="0">
                <a:latin typeface="Neue Haas Grotesk Text Pro" panose="020B0504020202020204" pitchFamily="34" charset="77"/>
                <a:ea typeface="Times New Roman" panose="02020603050405020304" pitchFamily="18" charset="0"/>
                <a:cs typeface="Times New Roman" panose="02020603050405020304" pitchFamily="18" charset="0"/>
              </a:rPr>
              <a:t>art. 27 RI</a:t>
            </a:r>
            <a:r>
              <a:rPr lang="fr-FR" sz="2000" i="1" dirty="0">
                <a:latin typeface="Neue Haas Grotesk Text Pro" panose="020B0504020202020204" pitchFamily="34" charset="77"/>
                <a:ea typeface="Times New Roman" panose="02020603050405020304" pitchFamily="18" charset="0"/>
                <a:cs typeface="Times New Roman" panose="02020603050405020304" pitchFamily="18" charset="0"/>
              </a:rPr>
              <a:t>)</a:t>
            </a:r>
            <a:r>
              <a:rPr lang="fr-FR" sz="2000" dirty="0">
                <a:latin typeface="Neue Haas Grotesk Text Pro" panose="020B0504020202020204" pitchFamily="34" charset="77"/>
                <a:ea typeface="Times New Roman" panose="02020603050405020304" pitchFamily="18" charset="0"/>
                <a:cs typeface="Times New Roman" panose="02020603050405020304" pitchFamily="18" charset="0"/>
              </a:rPr>
              <a:t>. </a:t>
            </a:r>
          </a:p>
          <a:p>
            <a:pPr marL="457200" lvl="1" indent="0">
              <a:spcBef>
                <a:spcPts val="0"/>
              </a:spcBef>
              <a:spcAft>
                <a:spcPts val="600"/>
              </a:spcAft>
              <a:buNone/>
            </a:pPr>
            <a:endParaRPr lang="fr-FR" sz="2000" dirty="0">
              <a:effectLst/>
              <a:latin typeface="Neue Haas Grotesk Text Pro" panose="020B0504020202020204" pitchFamily="34" charset="77"/>
              <a:ea typeface="MS Mincho" panose="02020609040205080304" pitchFamily="49" charset="-128"/>
              <a:cs typeface="Times New Roman" panose="02020603050405020304" pitchFamily="18" charset="0"/>
            </a:endParaRPr>
          </a:p>
          <a:p>
            <a:pPr marL="1828800" marR="0" lvl="4" indent="0" defTabSz="914400" rtl="0" eaLnBrk="1" fontAlgn="auto" latinLnBrk="0" hangingPunct="1">
              <a:spcBef>
                <a:spcPts val="5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effectLst/>
                <a:uLnTx/>
                <a:uFillTx/>
                <a:latin typeface="Neue Haas Grotesk Text Pro" panose="020B0504020202020204" pitchFamily="34" charset="77"/>
                <a:ea typeface="+mn-ea"/>
                <a:cs typeface="+mn-cs"/>
              </a:rPr>
              <a:t>C. Le Bureau et les questeurs</a:t>
            </a:r>
          </a:p>
          <a:p>
            <a:pPr marL="228600" marR="0" lvl="0" indent="-228600" defTabSz="914400" rtl="0" eaLnBrk="1" fontAlgn="auto" latinLnBrk="0" hangingPunct="1">
              <a:spcBef>
                <a:spcPts val="600"/>
              </a:spcBef>
              <a:spcAft>
                <a:spcPts val="600"/>
              </a:spcAft>
              <a:buClrTx/>
              <a:buSzTx/>
              <a:buFont typeface="Wingdings" panose="05000000000000000000" pitchFamily="2" charset="2"/>
              <a:buChar char="Ø"/>
              <a:tabLst/>
              <a:defRPr/>
            </a:pPr>
            <a:r>
              <a:rPr kumimoji="0" lang="fr-FR" sz="2000" b="0" i="0" u="none" strike="noStrike" kern="1200" cap="none" spc="0" normalizeH="0" baseline="0" noProof="0" dirty="0">
                <a:ln>
                  <a:noFill/>
                </a:ln>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Composition (</a:t>
            </a:r>
            <a:r>
              <a:rPr kumimoji="0" lang="fr-FR" sz="2000" b="1" i="0" u="none" strike="noStrike" kern="1200" cap="none" spc="0" normalizeH="0" baseline="0" noProof="0" dirty="0">
                <a:ln>
                  <a:noFill/>
                </a:ln>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24 RI)</a:t>
            </a:r>
          </a:p>
          <a:p>
            <a:pPr marL="228600" marR="0" lvl="0" indent="-228600" defTabSz="914400" rtl="0" eaLnBrk="1" fontAlgn="auto" latinLnBrk="0" hangingPunct="1">
              <a:spcBef>
                <a:spcPts val="0"/>
              </a:spcBef>
              <a:spcAft>
                <a:spcPts val="600"/>
              </a:spcAft>
              <a:buClrTx/>
              <a:buSzTx/>
              <a:buFont typeface="Wingdings" panose="05000000000000000000" pitchFamily="2" charset="2"/>
              <a:buChar char="Ø"/>
              <a:tabLst/>
              <a:defRPr/>
            </a:pPr>
            <a:r>
              <a:rPr kumimoji="0" lang="fr-FR" sz="2000" b="0" i="0" u="none" strike="noStrike" kern="1200" cap="none" spc="0" normalizeH="0" baseline="0" noProof="0" dirty="0">
                <a:ln>
                  <a:noFill/>
                </a:ln>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Fonctions du bureau (</a:t>
            </a:r>
            <a:r>
              <a:rPr kumimoji="0" lang="fr-FR" sz="2000" b="1" i="0" u="none" strike="noStrike" kern="1200" cap="none" spc="0" normalizeH="0" baseline="0" noProof="0" dirty="0">
                <a:ln>
                  <a:noFill/>
                </a:ln>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25 RI</a:t>
            </a:r>
            <a:r>
              <a:rPr kumimoji="0" lang="fr-FR" sz="2000" b="0" i="0" u="none" strike="noStrike" kern="1200" cap="none" spc="0" normalizeH="0" baseline="0" noProof="0" dirty="0">
                <a:ln>
                  <a:noFill/>
                </a:ln>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a:t>
            </a:r>
          </a:p>
          <a:p>
            <a:pPr marL="228600" marR="0" lvl="0" indent="-228600" defTabSz="914400" rtl="0" eaLnBrk="1" fontAlgn="auto" latinLnBrk="0" hangingPunct="1">
              <a:spcBef>
                <a:spcPts val="0"/>
              </a:spcBef>
              <a:spcAft>
                <a:spcPts val="600"/>
              </a:spcAft>
              <a:buClrTx/>
              <a:buSzTx/>
              <a:buFont typeface="Wingdings" panose="05000000000000000000" pitchFamily="2" charset="2"/>
              <a:buChar char="Ø"/>
              <a:tabLst/>
              <a:defRPr/>
            </a:pPr>
            <a:r>
              <a:rPr kumimoji="0" lang="fr-FR" sz="2000" b="0" i="0" u="none" strike="noStrike" kern="1200" cap="none" spc="0" normalizeH="0" baseline="0" noProof="0" dirty="0">
                <a:ln>
                  <a:noFill/>
                </a:ln>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Fonction des questeurs </a:t>
            </a:r>
            <a:r>
              <a:rPr kumimoji="0" lang="fr-FR" sz="2000" b="0" i="1" u="none" strike="noStrike" kern="1200" cap="none" spc="0" normalizeH="0" baseline="0" noProof="0" dirty="0">
                <a:ln>
                  <a:noFill/>
                </a:ln>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a:t>
            </a:r>
            <a:r>
              <a:rPr kumimoji="0" lang="fr-FR" sz="2000" b="1" i="0" u="none" strike="noStrike" kern="1200" cap="none" spc="0" normalizeH="0" baseline="0" noProof="0" dirty="0">
                <a:ln>
                  <a:noFill/>
                </a:ln>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28 RI</a:t>
            </a:r>
            <a:r>
              <a:rPr kumimoji="0" lang="fr-FR" sz="2000" b="0" i="1" u="none" strike="noStrike" kern="1200" cap="none" spc="0" normalizeH="0" baseline="0" noProof="0" dirty="0">
                <a:ln>
                  <a:noFill/>
                </a:ln>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a:t>
            </a:r>
            <a:r>
              <a:rPr kumimoji="0" lang="fr-FR" sz="2000" b="0" i="0" u="none" strike="noStrike" kern="1200" cap="none" spc="0" normalizeH="0" baseline="0" noProof="0" dirty="0">
                <a:ln>
                  <a:noFill/>
                </a:ln>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a:t>
            </a:r>
            <a:endParaRPr lang="fr-CH" sz="2000" dirty="0">
              <a:effectLst/>
              <a:latin typeface="Neue Haas Grotesk Text Pro" panose="020B0504020202020204" pitchFamily="34" charset="77"/>
              <a:ea typeface="MS Mincho" panose="02020609040205080304" pitchFamily="49" charset="-128"/>
            </a:endParaRP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id="{D6F62E7A-375A-5CB5-84FE-5169A0B43452}"/>
              </a:ext>
            </a:extLst>
          </p:cNvPr>
          <p:cNvSpPr txBox="1"/>
          <p:nvPr/>
        </p:nvSpPr>
        <p:spPr>
          <a:xfrm>
            <a:off x="5738154" y="6386912"/>
            <a:ext cx="609731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97D8A-9D70-4349-A89F-F075334EEC75}" type="slidenum">
              <a:rPr kumimoji="0" lang="en-US"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lang="fr-CH" dirty="0">
              <a:solidFill>
                <a:schemeClr val="bg1"/>
              </a:solidFill>
            </a:endParaRPr>
          </a:p>
        </p:txBody>
      </p:sp>
    </p:spTree>
    <p:extLst>
      <p:ext uri="{BB962C8B-B14F-4D97-AF65-F5344CB8AC3E}">
        <p14:creationId xmlns:p14="http://schemas.microsoft.com/office/powerpoint/2010/main" val="2055709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838200" y="605307"/>
            <a:ext cx="10733468" cy="5755736"/>
          </a:xfrm>
        </p:spPr>
        <p:txBody>
          <a:bodyPr>
            <a:noAutofit/>
          </a:bodyPr>
          <a:lstStyle/>
          <a:p>
            <a:pPr marL="1371600" marR="0" lvl="3" indent="0" algn="just"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black"/>
                </a:solidFill>
                <a:effectLst/>
                <a:uLnTx/>
                <a:uFillTx/>
                <a:latin typeface="Neue Haas Grotesk Text Pro" panose="020B0504020202020204" pitchFamily="34" charset="77"/>
                <a:ea typeface="+mn-ea"/>
                <a:cs typeface="+mn-cs"/>
              </a:rPr>
              <a:t>§ 2. Les commissions parlementaires et les groupes politiques</a:t>
            </a:r>
            <a:endParaRPr lang="fr-FR" sz="2600" b="1" dirty="0">
              <a:latin typeface="Neue Haas Grotesk Text Pro" panose="020B0504020202020204" pitchFamily="34" charset="77"/>
            </a:endParaRPr>
          </a:p>
          <a:p>
            <a:pPr marL="2343150" lvl="4" indent="-514350" algn="just">
              <a:buAutoNum type="alphaUcPeriod"/>
            </a:pPr>
            <a:r>
              <a:rPr lang="fr-FR" sz="2600" b="1" dirty="0">
                <a:latin typeface="Neue Haas Grotesk Text Pro" panose="020B0504020202020204" pitchFamily="34" charset="77"/>
              </a:rPr>
              <a:t>Les commissions parlementaires</a:t>
            </a:r>
          </a:p>
          <a:p>
            <a:pPr algn="just">
              <a:lnSpc>
                <a:spcPct val="100000"/>
              </a:lnSpc>
              <a:spcBef>
                <a:spcPts val="600"/>
              </a:spcBef>
              <a:spcAft>
                <a:spcPts val="600"/>
              </a:spcAft>
              <a:buFont typeface="Wingdings" panose="05000000000000000000" pitchFamily="2" charset="2"/>
              <a:buChar char="Ø"/>
            </a:pPr>
            <a:r>
              <a:rPr lang="fr-FR" sz="2000" b="1" dirty="0">
                <a:solidFill>
                  <a:srgbClr val="000099"/>
                </a:solidFill>
                <a:effectLst/>
                <a:latin typeface="Neue Haas Grotesk Text Pro" panose="020B0504020202020204" pitchFamily="34" charset="77"/>
                <a:ea typeface="Times New Roman" panose="02020603050405020304" pitchFamily="18" charset="0"/>
                <a:cs typeface="Times New Roman" panose="02020603050405020304" pitchFamily="18" charset="0"/>
              </a:rPr>
              <a:t>Procédure de constitution </a:t>
            </a:r>
            <a:r>
              <a:rPr lang="fr-FR" sz="2000" dirty="0">
                <a:effectLst/>
                <a:latin typeface="Neue Haas Grotesk Text Pro" panose="020B0504020202020204" pitchFamily="34" charset="77"/>
                <a:ea typeface="Times New Roman" panose="02020603050405020304" pitchFamily="18" charset="0"/>
                <a:cs typeface="Times New Roman" panose="02020603050405020304" pitchFamily="18" charset="0"/>
              </a:rPr>
              <a:t>: commissions ………… et commissions …….. </a:t>
            </a:r>
          </a:p>
          <a:p>
            <a:pPr algn="just">
              <a:lnSpc>
                <a:spcPct val="100000"/>
              </a:lnSpc>
              <a:spcBef>
                <a:spcPts val="600"/>
              </a:spcBef>
              <a:spcAft>
                <a:spcPts val="600"/>
              </a:spcAft>
              <a:buFont typeface="Wingdings" panose="05000000000000000000" pitchFamily="2" charset="2"/>
              <a:buChar char="Ø"/>
            </a:pPr>
            <a:r>
              <a:rPr lang="fr-FR" sz="2000" b="1" dirty="0">
                <a:solidFill>
                  <a:srgbClr val="000099"/>
                </a:solidFill>
                <a:latin typeface="Neue Haas Grotesk Text Pro" panose="020B0504020202020204" pitchFamily="34" charset="77"/>
                <a:ea typeface="Times New Roman" panose="02020603050405020304" pitchFamily="18" charset="0"/>
                <a:cs typeface="Times New Roman" panose="02020603050405020304" pitchFamily="18" charset="0"/>
              </a:rPr>
              <a:t>Composition : </a:t>
            </a:r>
          </a:p>
          <a:p>
            <a:pPr algn="just">
              <a:lnSpc>
                <a:spcPct val="100000"/>
              </a:lnSpc>
              <a:spcBef>
                <a:spcPts val="0"/>
              </a:spcBef>
              <a:spcAft>
                <a:spcPts val="600"/>
              </a:spcAft>
              <a:buFont typeface="Wingdings" panose="05000000000000000000" pitchFamily="2" charset="2"/>
              <a:buChar char="Ø"/>
            </a:pPr>
            <a:r>
              <a:rPr lang="fr-FR" sz="2000" b="1" dirty="0">
                <a:solidFill>
                  <a:srgbClr val="000099"/>
                </a:solidFill>
                <a:latin typeface="Neue Haas Grotesk Text Pro" panose="020B0504020202020204" pitchFamily="34" charset="77"/>
                <a:ea typeface="Times New Roman" panose="02020603050405020304" pitchFamily="18" charset="0"/>
                <a:cs typeface="Times New Roman" panose="02020603050405020304" pitchFamily="18" charset="0"/>
              </a:rPr>
              <a:t>Fonctions</a:t>
            </a:r>
            <a:r>
              <a:rPr lang="fr-FR" sz="2000" dirty="0">
                <a:latin typeface="Neue Haas Grotesk Text Pro" panose="020B0504020202020204" pitchFamily="34" charset="77"/>
                <a:ea typeface="Times New Roman" panose="02020603050405020304" pitchFamily="18" charset="0"/>
                <a:cs typeface="Times New Roman" panose="02020603050405020304" pitchFamily="18" charset="0"/>
              </a:rPr>
              <a:t> et </a:t>
            </a:r>
            <a:r>
              <a:rPr lang="fr-FR" sz="2000" b="1" dirty="0">
                <a:solidFill>
                  <a:srgbClr val="000099"/>
                </a:solidFill>
                <a:latin typeface="Neue Haas Grotesk Text Pro" panose="020B0504020202020204" pitchFamily="34" charset="77"/>
                <a:ea typeface="Times New Roman" panose="02020603050405020304" pitchFamily="18" charset="0"/>
                <a:cs typeface="Times New Roman" panose="02020603050405020304" pitchFamily="18" charset="0"/>
              </a:rPr>
              <a:t>organisation : </a:t>
            </a:r>
          </a:p>
          <a:p>
            <a:pPr marL="2343150" marR="0" lvl="4" indent="-514350" algn="just" defTabSz="914400" rtl="0" eaLnBrk="1" fontAlgn="auto" latinLnBrk="0" hangingPunct="1">
              <a:lnSpc>
                <a:spcPct val="90000"/>
              </a:lnSpc>
              <a:spcBef>
                <a:spcPts val="500"/>
              </a:spcBef>
              <a:spcAft>
                <a:spcPts val="0"/>
              </a:spcAft>
              <a:buClrTx/>
              <a:buSzTx/>
              <a:buFont typeface="+mj-lt"/>
              <a:buAutoNum type="alphaUcPeriod" startAt="2"/>
              <a:tabLst/>
              <a:defRPr/>
            </a:pPr>
            <a:r>
              <a:rPr kumimoji="0" lang="fr-FR" sz="2600" b="1" i="0" u="none" strike="noStrike" kern="1200" cap="none" spc="0" normalizeH="0" baseline="0" noProof="0" dirty="0">
                <a:ln>
                  <a:noFill/>
                </a:ln>
                <a:solidFill>
                  <a:prstClr val="black"/>
                </a:solidFill>
                <a:effectLst/>
                <a:uLnTx/>
                <a:uFillTx/>
                <a:latin typeface="Neue Haas Grotesk Text Pro" panose="020B0504020202020204" pitchFamily="34" charset="77"/>
                <a:ea typeface="+mn-ea"/>
                <a:cs typeface="+mn-cs"/>
              </a:rPr>
              <a:t>Les groupes politiques</a:t>
            </a:r>
          </a:p>
          <a:p>
            <a:pPr marL="228600" marR="0" lvl="0" indent="-2286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fr-FR" sz="2000" b="1" i="0" u="none" strike="noStrike" kern="1200" cap="none" spc="0" normalizeH="0" baseline="0" noProof="0" dirty="0">
                <a:ln>
                  <a:noFill/>
                </a:ln>
                <a:solidFill>
                  <a:prstClr val="black"/>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Origine</a:t>
            </a:r>
            <a:r>
              <a:rPr kumimoji="0" lang="fr-FR" sz="2000" b="0" i="0" u="none" strike="noStrike" kern="1200" cap="none" spc="0" normalizeH="0" baseline="0" noProof="0" dirty="0">
                <a:ln>
                  <a:noFill/>
                </a:ln>
                <a:solidFill>
                  <a:prstClr val="black"/>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  :  </a:t>
            </a:r>
            <a:r>
              <a:rPr kumimoji="0" lang="fr-FR" sz="2000" b="1" i="0" u="none" strike="noStrike" kern="1200" cap="none" spc="0" normalizeH="0" baseline="0" noProof="0" dirty="0">
                <a:ln>
                  <a:noFill/>
                </a:ln>
                <a:solidFill>
                  <a:srgbClr val="000099"/>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une ………. ………. </a:t>
            </a:r>
            <a:r>
              <a:rPr kumimoji="0" lang="fr-FR" sz="2000" b="0" i="0" u="none" strike="noStrike" kern="1200" cap="none" spc="0" normalizeH="0" baseline="0" noProof="0" dirty="0">
                <a:ln>
                  <a:noFill/>
                </a:ln>
                <a:solidFill>
                  <a:prstClr val="black"/>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a:t>
            </a:r>
            <a:r>
              <a:rPr kumimoji="0" lang="fr-FR" sz="2000" b="1" i="0" u="none" strike="noStrike" kern="1200" cap="none" spc="0" normalizeH="0" baseline="0" noProof="0" dirty="0">
                <a:ln>
                  <a:noFill/>
                </a:ln>
                <a:solidFill>
                  <a:srgbClr val="000099"/>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article 33 § 1 du règlement</a:t>
            </a:r>
            <a:r>
              <a:rPr kumimoji="0" lang="fr-FR" sz="2000" b="0" i="0" u="none" strike="noStrike" kern="1200" cap="none" spc="0" normalizeH="0" baseline="0" noProof="0" dirty="0">
                <a:ln>
                  <a:noFill/>
                </a:ln>
                <a:solidFill>
                  <a:prstClr val="black"/>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 </a:t>
            </a:r>
          </a:p>
          <a:p>
            <a:pPr marL="228600" marR="0" lvl="0" indent="-228600"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2000" b="1" i="0" u="none" strike="noStrike" kern="1200" cap="none" spc="0" normalizeH="0" baseline="0" noProof="0" dirty="0">
                <a:ln>
                  <a:noFill/>
                </a:ln>
                <a:solidFill>
                  <a:prstClr val="black"/>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Composition</a:t>
            </a:r>
            <a:r>
              <a:rPr kumimoji="0" lang="fr-FR" sz="2000" b="0" i="0" u="none" strike="noStrike" kern="1200" cap="none" spc="0" normalizeH="0" baseline="0" noProof="0" dirty="0">
                <a:ln>
                  <a:noFill/>
                </a:ln>
                <a:solidFill>
                  <a:prstClr val="black"/>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  :</a:t>
            </a:r>
          </a:p>
          <a:p>
            <a:pPr marL="228600" marR="0" lvl="0" indent="-228600"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2000" b="1" i="0" u="none" strike="noStrike" kern="1200" cap="none" spc="0" normalizeH="0" baseline="0" noProof="0" dirty="0">
                <a:ln>
                  <a:noFill/>
                </a:ln>
                <a:solidFill>
                  <a:srgbClr val="000090"/>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Les principaux partis politiques </a:t>
            </a:r>
            <a:r>
              <a:rPr kumimoji="0" lang="fr-FR" sz="2000" b="0" i="0" u="none" strike="noStrike" kern="1200" cap="none" spc="0" normalizeH="0" baseline="0" noProof="0" dirty="0">
                <a:ln>
                  <a:noFill/>
                </a:ln>
                <a:solidFill>
                  <a:srgbClr val="000000"/>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 le Parti Populaire Européen, Les Sociaux-Démocrates, Les Verts, </a:t>
            </a:r>
            <a:r>
              <a:rPr kumimoji="0" lang="fr-FR" sz="2000" b="0" i="0" u="none" strike="noStrike" kern="1200" cap="none" spc="0" normalizeH="0" baseline="0" noProof="0" dirty="0" err="1">
                <a:ln>
                  <a:noFill/>
                </a:ln>
                <a:solidFill>
                  <a:srgbClr val="000000"/>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Renew</a:t>
            </a:r>
            <a:r>
              <a:rPr kumimoji="0" lang="fr-FR" sz="2000" b="0" i="0" u="none" strike="noStrike" kern="1200" cap="none" spc="0" normalizeH="0" baseline="0" noProof="0" dirty="0">
                <a:ln>
                  <a:noFill/>
                </a:ln>
                <a:solidFill>
                  <a:srgbClr val="000000"/>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 (centre libéral), Conservateurs et réformistes européens (droite nationaliste), Identité et démocratie (extrême droite), Gauche unitaire européenne.</a:t>
            </a:r>
          </a:p>
          <a:p>
            <a:pPr marL="228600" marR="0" lvl="0" indent="-228600"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2000" b="1" i="0" u="none" strike="noStrike" kern="1200" cap="none" spc="0" normalizeH="0" baseline="0" noProof="0" dirty="0">
                <a:ln>
                  <a:noFill/>
                </a:ln>
                <a:solidFill>
                  <a:srgbClr val="000000"/>
                </a:solidFill>
                <a:effectLst/>
                <a:uLnTx/>
                <a:uFillTx/>
                <a:latin typeface="Neue Haas Grotesk Text Pro" panose="020B0504020202020204" pitchFamily="34" charset="77"/>
                <a:ea typeface="+mn-ea"/>
                <a:cs typeface="Times New Roman" panose="02020603050405020304" pitchFamily="18" charset="0"/>
              </a:rPr>
              <a:t>Rôle particulier des présidents de groupe</a:t>
            </a:r>
            <a:endParaRPr kumimoji="0" lang="fr-FR" sz="2000" b="1" i="0" u="none" strike="noStrike" kern="1200" cap="none" spc="0" normalizeH="0" baseline="0" noProof="0" dirty="0">
              <a:ln>
                <a:noFill/>
              </a:ln>
              <a:solidFill>
                <a:prstClr val="black"/>
              </a:solidFill>
              <a:effectLst/>
              <a:uLnTx/>
              <a:uFillTx/>
              <a:latin typeface="Neue Haas Grotesk Text Pro" panose="020B0504020202020204" pitchFamily="34" charset="77"/>
              <a:ea typeface="+mn-ea"/>
              <a:cs typeface="+mn-cs"/>
            </a:endParaRPr>
          </a:p>
        </p:txBody>
      </p:sp>
      <p:sp>
        <p:nvSpPr>
          <p:cNvPr id="2" name="ZoneTexte 1">
            <a:extLst>
              <a:ext uri="{FF2B5EF4-FFF2-40B4-BE49-F238E27FC236}">
                <a16:creationId xmlns:a16="http://schemas.microsoft.com/office/drawing/2014/main" id="{B5FD0F1E-FD3F-1602-E3F3-F3BDE2049E2A}"/>
              </a:ext>
            </a:extLst>
          </p:cNvPr>
          <p:cNvSpPr txBox="1"/>
          <p:nvPr/>
        </p:nvSpPr>
        <p:spPr>
          <a:xfrm>
            <a:off x="5738154" y="6386912"/>
            <a:ext cx="609731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97D8A-9D70-4349-A89F-F075334EEC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lang="fr-CH" dirty="0"/>
          </a:p>
        </p:txBody>
      </p:sp>
    </p:spTree>
    <p:extLst>
      <p:ext uri="{BB962C8B-B14F-4D97-AF65-F5344CB8AC3E}">
        <p14:creationId xmlns:p14="http://schemas.microsoft.com/office/powerpoint/2010/main" val="3694195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838200" y="605307"/>
            <a:ext cx="10733468" cy="5755736"/>
          </a:xfrm>
        </p:spPr>
        <p:txBody>
          <a:bodyPr>
            <a:noAutofit/>
          </a:bodyPr>
          <a:lstStyle/>
          <a:p>
            <a:pPr marL="1371600" lvl="3" indent="0" algn="just">
              <a:buNone/>
            </a:pPr>
            <a:r>
              <a:rPr lang="fr-FR" sz="2600" b="1" dirty="0">
                <a:latin typeface="Neue Haas Grotesk Text Pro" panose="020B0504020202020204" pitchFamily="34" charset="77"/>
              </a:rPr>
              <a:t>§ 3. Déroulement des séances</a:t>
            </a:r>
          </a:p>
          <a:p>
            <a:pPr algn="just">
              <a:lnSpc>
                <a:spcPct val="100000"/>
              </a:lnSpc>
              <a:spcBef>
                <a:spcPts val="600"/>
              </a:spcBef>
              <a:spcAft>
                <a:spcPts val="600"/>
              </a:spcAft>
              <a:buFont typeface="Wingdings" panose="05000000000000000000" pitchFamily="2" charset="2"/>
              <a:buChar char="Ø"/>
            </a:pPr>
            <a:endParaRPr lang="fr-FR" sz="1800" b="1" dirty="0">
              <a:effectLst/>
              <a:latin typeface="Neue Haas Grotesk Text Pro" panose="020B0504020202020204" pitchFamily="34" charset="77"/>
              <a:ea typeface="Times New Roman" panose="02020603050405020304" pitchFamily="18" charset="0"/>
              <a:cs typeface="Times New Roman" panose="02020603050405020304" pitchFamily="18" charset="0"/>
            </a:endParaRPr>
          </a:p>
          <a:p>
            <a:pPr>
              <a:lnSpc>
                <a:spcPct val="100000"/>
              </a:lnSpc>
              <a:spcBef>
                <a:spcPts val="600"/>
              </a:spcBef>
              <a:buFont typeface="Wingdings" panose="05000000000000000000" pitchFamily="2" charset="2"/>
              <a:buChar char="Ø"/>
            </a:pPr>
            <a:endParaRPr lang="fr-FR" sz="2000" b="1" dirty="0">
              <a:effectLst/>
              <a:latin typeface="Neue Haas Grotesk Text Pro" panose="020B0504020202020204" pitchFamily="34" charset="77"/>
              <a:ea typeface="Times New Roman" panose="02020603050405020304" pitchFamily="18" charset="0"/>
              <a:cs typeface="Times New Roman" panose="02020603050405020304" pitchFamily="18" charset="0"/>
            </a:endParaRPr>
          </a:p>
          <a:p>
            <a:pPr>
              <a:lnSpc>
                <a:spcPct val="100000"/>
              </a:lnSpc>
              <a:spcBef>
                <a:spcPts val="600"/>
              </a:spcBef>
              <a:buFont typeface="Wingdings" panose="05000000000000000000" pitchFamily="2" charset="2"/>
              <a:buChar char="Ø"/>
            </a:pPr>
            <a:r>
              <a:rPr lang="fr-FR" sz="2000" b="1" dirty="0">
                <a:effectLst/>
                <a:latin typeface="Neue Haas Grotesk Text Pro" panose="020B0504020202020204" pitchFamily="34" charset="77"/>
                <a:ea typeface="Times New Roman" panose="02020603050405020304" pitchFamily="18" charset="0"/>
                <a:cs typeface="Times New Roman" panose="02020603050405020304" pitchFamily="18" charset="0"/>
              </a:rPr>
              <a:t>Deux types de séance :</a:t>
            </a:r>
          </a:p>
          <a:p>
            <a:pPr marL="358775" indent="0">
              <a:lnSpc>
                <a:spcPct val="100000"/>
              </a:lnSpc>
              <a:spcBef>
                <a:spcPts val="0"/>
              </a:spcBef>
              <a:spcAft>
                <a:spcPts val="600"/>
              </a:spcAft>
              <a:buNone/>
            </a:pPr>
            <a:r>
              <a:rPr lang="fr-FR" sz="2000" dirty="0">
                <a:effectLst/>
                <a:latin typeface="Neue Haas Grotesk Text Pro" panose="020B0504020202020204" pitchFamily="34" charset="77"/>
                <a:ea typeface="Times New Roman" panose="02020603050405020304" pitchFamily="18" charset="0"/>
                <a:cs typeface="Times New Roman" panose="02020603050405020304" pitchFamily="18" charset="0"/>
              </a:rPr>
              <a:t>Session </a:t>
            </a:r>
            <a:r>
              <a:rPr lang="fr-FR" sz="2000" dirty="0">
                <a:latin typeface="Neue Haas Grotesk Text Pro" panose="020B0504020202020204" pitchFamily="34" charset="77"/>
                <a:ea typeface="Times New Roman" panose="02020603050405020304" pitchFamily="18" charset="0"/>
                <a:cs typeface="Times New Roman" panose="02020603050405020304" pitchFamily="18" charset="0"/>
              </a:rPr>
              <a:t>……………</a:t>
            </a:r>
            <a:br>
              <a:rPr lang="fr-FR" sz="2000" dirty="0">
                <a:latin typeface="Neue Haas Grotesk Text Pro" panose="020B0504020202020204" pitchFamily="34" charset="77"/>
                <a:ea typeface="Times New Roman" panose="02020603050405020304" pitchFamily="18" charset="0"/>
                <a:cs typeface="Times New Roman" panose="02020603050405020304" pitchFamily="18" charset="0"/>
              </a:rPr>
            </a:br>
            <a:r>
              <a:rPr lang="fr-FR" sz="2000" dirty="0">
                <a:latin typeface="Neue Haas Grotesk Text Pro" panose="020B0504020202020204" pitchFamily="34" charset="77"/>
                <a:ea typeface="Times New Roman" panose="02020603050405020304" pitchFamily="18" charset="0"/>
                <a:cs typeface="Times New Roman" panose="02020603050405020304" pitchFamily="18" charset="0"/>
              </a:rPr>
              <a:t>S</a:t>
            </a:r>
            <a:r>
              <a:rPr lang="fr-FR" sz="2000" dirty="0">
                <a:effectLst/>
                <a:latin typeface="Neue Haas Grotesk Text Pro" panose="020B0504020202020204" pitchFamily="34" charset="77"/>
                <a:ea typeface="Times New Roman" panose="02020603050405020304" pitchFamily="18" charset="0"/>
                <a:cs typeface="Times New Roman" panose="02020603050405020304" pitchFamily="18" charset="0"/>
              </a:rPr>
              <a:t>éances …………………..</a:t>
            </a:r>
            <a:endParaRPr lang="fr-FR" sz="2000" b="1" dirty="0">
              <a:solidFill>
                <a:srgbClr val="000099"/>
              </a:solidFill>
              <a:latin typeface="Neue Haas Grotesk Text Pro" panose="020B0504020202020204" pitchFamily="34" charset="77"/>
              <a:ea typeface="Times New Roman" panose="02020603050405020304" pitchFamily="18" charset="0"/>
              <a:cs typeface="Times New Roman" panose="02020603050405020304" pitchFamily="18" charset="0"/>
            </a:endParaRPr>
          </a:p>
          <a:p>
            <a:pPr>
              <a:lnSpc>
                <a:spcPct val="100000"/>
              </a:lnSpc>
              <a:spcBef>
                <a:spcPts val="0"/>
              </a:spcBef>
              <a:buFont typeface="Wingdings" panose="05000000000000000000" pitchFamily="2" charset="2"/>
              <a:buChar char="Ø"/>
            </a:pPr>
            <a:r>
              <a:rPr lang="fr-FR" sz="2000" b="1" dirty="0">
                <a:solidFill>
                  <a:srgbClr val="000099"/>
                </a:solidFill>
                <a:latin typeface="Neue Haas Grotesk Text Pro" panose="020B0504020202020204" pitchFamily="34" charset="77"/>
                <a:ea typeface="Times New Roman" panose="02020603050405020304" pitchFamily="18" charset="0"/>
                <a:cs typeface="Times New Roman" panose="02020603050405020304" pitchFamily="18" charset="0"/>
              </a:rPr>
              <a:t>Deux types de format :</a:t>
            </a:r>
          </a:p>
          <a:p>
            <a:pPr marL="0" indent="358775">
              <a:lnSpc>
                <a:spcPct val="100000"/>
              </a:lnSpc>
              <a:spcBef>
                <a:spcPts val="0"/>
              </a:spcBef>
              <a:buNone/>
            </a:pPr>
            <a:r>
              <a:rPr lang="fr-FR" sz="2000" dirty="0">
                <a:latin typeface="Neue Haas Grotesk Text Pro" panose="020B0504020202020204" pitchFamily="34" charset="77"/>
                <a:ea typeface="Times New Roman" panose="02020603050405020304" pitchFamily="18" charset="0"/>
                <a:cs typeface="Times New Roman" panose="02020603050405020304" pitchFamily="18" charset="0"/>
              </a:rPr>
              <a:t>Réunion en </a:t>
            </a:r>
          </a:p>
          <a:p>
            <a:pPr marL="0" indent="358775">
              <a:lnSpc>
                <a:spcPct val="100000"/>
              </a:lnSpc>
              <a:spcBef>
                <a:spcPts val="0"/>
              </a:spcBef>
              <a:buNone/>
            </a:pPr>
            <a:r>
              <a:rPr lang="fr-FR" sz="2000" dirty="0">
                <a:latin typeface="Neue Haas Grotesk Text Pro" panose="020B0504020202020204" pitchFamily="34" charset="77"/>
                <a:ea typeface="Times New Roman" panose="02020603050405020304" pitchFamily="18" charset="0"/>
                <a:cs typeface="Times New Roman" panose="02020603050405020304" pitchFamily="18" charset="0"/>
              </a:rPr>
              <a:t>Réunion en </a:t>
            </a:r>
          </a:p>
          <a:p>
            <a:pPr>
              <a:lnSpc>
                <a:spcPct val="100000"/>
              </a:lnSpc>
              <a:spcBef>
                <a:spcPts val="600"/>
              </a:spcBef>
              <a:buFont typeface="Wingdings" panose="05000000000000000000" pitchFamily="2" charset="2"/>
              <a:buChar char="Ø"/>
            </a:pPr>
            <a:r>
              <a:rPr lang="fr-FR" sz="2000" b="1" dirty="0">
                <a:solidFill>
                  <a:srgbClr val="000099"/>
                </a:solidFill>
                <a:latin typeface="Neue Haas Grotesk Text Pro" panose="020B0504020202020204" pitchFamily="34" charset="77"/>
                <a:ea typeface="Times New Roman" panose="02020603050405020304" pitchFamily="18" charset="0"/>
                <a:cs typeface="Times New Roman" panose="02020603050405020304" pitchFamily="18" charset="0"/>
              </a:rPr>
              <a:t>Organisation de la séance </a:t>
            </a:r>
            <a:r>
              <a:rPr lang="fr-FR" sz="2000" dirty="0">
                <a:latin typeface="Neue Haas Grotesk Text Pro" panose="020B0504020202020204" pitchFamily="34" charset="77"/>
                <a:ea typeface="Times New Roman" panose="02020603050405020304" pitchFamily="18" charset="0"/>
                <a:cs typeface="Times New Roman" panose="02020603050405020304" pitchFamily="18" charset="0"/>
              </a:rPr>
              <a:t>:</a:t>
            </a:r>
          </a:p>
          <a:p>
            <a:pPr marL="358775" indent="0">
              <a:lnSpc>
                <a:spcPct val="100000"/>
              </a:lnSpc>
              <a:spcBef>
                <a:spcPts val="0"/>
              </a:spcBef>
              <a:spcAft>
                <a:spcPts val="600"/>
              </a:spcAft>
              <a:buNone/>
            </a:pPr>
            <a:r>
              <a:rPr lang="fr-FR" sz="2000" dirty="0">
                <a:latin typeface="Neue Haas Grotesk Text Pro" panose="020B0504020202020204" pitchFamily="34" charset="77"/>
                <a:ea typeface="Times New Roman" panose="02020603050405020304" pitchFamily="18" charset="0"/>
                <a:cs typeface="Times New Roman" panose="02020603050405020304" pitchFamily="18" charset="0"/>
              </a:rPr>
              <a:t>Ordre du jour</a:t>
            </a:r>
            <a:br>
              <a:rPr lang="fr-FR" sz="2000" dirty="0">
                <a:latin typeface="Neue Haas Grotesk Text Pro" panose="020B0504020202020204" pitchFamily="34" charset="77"/>
                <a:ea typeface="Times New Roman" panose="02020603050405020304" pitchFamily="18" charset="0"/>
                <a:cs typeface="Times New Roman" panose="02020603050405020304" pitchFamily="18" charset="0"/>
              </a:rPr>
            </a:br>
            <a:r>
              <a:rPr lang="fr-FR" sz="2000" dirty="0">
                <a:latin typeface="Neue Haas Grotesk Text Pro" panose="020B0504020202020204" pitchFamily="34" charset="77"/>
                <a:ea typeface="Times New Roman" panose="02020603050405020304" pitchFamily="18" charset="0"/>
                <a:cs typeface="Times New Roman" panose="02020603050405020304" pitchFamily="18" charset="0"/>
              </a:rPr>
              <a:t>Examen des rapports</a:t>
            </a:r>
            <a:br>
              <a:rPr lang="fr-CH" sz="2000" dirty="0">
                <a:latin typeface="Neue Haas Grotesk Text Pro" panose="020B0504020202020204" pitchFamily="34" charset="77"/>
                <a:ea typeface="MS Mincho" panose="02020609040205080304" pitchFamily="49" charset="-128"/>
                <a:cs typeface="Times New Roman" panose="02020603050405020304" pitchFamily="18" charset="0"/>
              </a:rPr>
            </a:br>
            <a:r>
              <a:rPr lang="fr-CH" sz="2000" dirty="0">
                <a:latin typeface="Neue Haas Grotesk Text Pro" panose="020B0504020202020204" pitchFamily="34" charset="77"/>
                <a:ea typeface="MS Mincho" panose="02020609040205080304" pitchFamily="49" charset="-128"/>
                <a:cs typeface="Times New Roman" panose="02020603050405020304" pitchFamily="18" charset="0"/>
              </a:rPr>
              <a:t>…..</a:t>
            </a:r>
            <a:endParaRPr lang="fr-FR" sz="2000" dirty="0">
              <a:latin typeface="Neue Haas Grotesk Text Pro" panose="020B0504020202020204" pitchFamily="34" charset="77"/>
              <a:ea typeface="Times New Roman" panose="02020603050405020304" pitchFamily="18" charset="0"/>
              <a:cs typeface="Times New Roman" panose="02020603050405020304" pitchFamily="18" charset="0"/>
            </a:endParaRPr>
          </a:p>
        </p:txBody>
      </p:sp>
      <p:pic>
        <p:nvPicPr>
          <p:cNvPr id="4" name="Image 3" descr="Une image contenant Convention, gouvernement, Centre de conférences, bâtiment&#10;&#10;Description générée automatiquement">
            <a:extLst>
              <a:ext uri="{FF2B5EF4-FFF2-40B4-BE49-F238E27FC236}">
                <a16:creationId xmlns:a16="http://schemas.microsoft.com/office/drawing/2014/main" id="{B6D1D75E-FAF3-2340-D026-F8E708B07EC3}"/>
              </a:ext>
            </a:extLst>
          </p:cNvPr>
          <p:cNvPicPr>
            <a:picLocks noChangeAspect="1"/>
          </p:cNvPicPr>
          <p:nvPr/>
        </p:nvPicPr>
        <p:blipFill>
          <a:blip r:embed="rId2"/>
          <a:stretch>
            <a:fillRect/>
          </a:stretch>
        </p:blipFill>
        <p:spPr>
          <a:xfrm>
            <a:off x="4687147" y="1467664"/>
            <a:ext cx="3530481" cy="2353654"/>
          </a:xfrm>
          <a:prstGeom prst="rect">
            <a:avLst/>
          </a:prstGeom>
        </p:spPr>
      </p:pic>
      <p:pic>
        <p:nvPicPr>
          <p:cNvPr id="6" name="Image 5" descr="Une image contenant intérieur, auditorium, public, Convention&#10;&#10;Description générée automatiquement">
            <a:extLst>
              <a:ext uri="{FF2B5EF4-FFF2-40B4-BE49-F238E27FC236}">
                <a16:creationId xmlns:a16="http://schemas.microsoft.com/office/drawing/2014/main" id="{D5B7D83B-BAD2-550A-A049-F7E4CA1C7259}"/>
              </a:ext>
            </a:extLst>
          </p:cNvPr>
          <p:cNvPicPr>
            <a:picLocks noChangeAspect="1"/>
          </p:cNvPicPr>
          <p:nvPr/>
        </p:nvPicPr>
        <p:blipFill>
          <a:blip r:embed="rId3"/>
          <a:stretch>
            <a:fillRect/>
          </a:stretch>
        </p:blipFill>
        <p:spPr>
          <a:xfrm>
            <a:off x="4687146" y="3821318"/>
            <a:ext cx="3530481" cy="2353654"/>
          </a:xfrm>
          <a:prstGeom prst="rect">
            <a:avLst/>
          </a:prstGeom>
        </p:spPr>
      </p:pic>
      <p:pic>
        <p:nvPicPr>
          <p:cNvPr id="8" name="Image 7" descr="Une image contenant intérieur, habits, chaise, meubles&#10;&#10;Description générée automatiquement">
            <a:extLst>
              <a:ext uri="{FF2B5EF4-FFF2-40B4-BE49-F238E27FC236}">
                <a16:creationId xmlns:a16="http://schemas.microsoft.com/office/drawing/2014/main" id="{F626964B-A5B5-8EAF-283F-2B4D330DD4BD}"/>
              </a:ext>
            </a:extLst>
          </p:cNvPr>
          <p:cNvPicPr>
            <a:picLocks noChangeAspect="1"/>
          </p:cNvPicPr>
          <p:nvPr/>
        </p:nvPicPr>
        <p:blipFill>
          <a:blip r:embed="rId4"/>
          <a:stretch>
            <a:fillRect/>
          </a:stretch>
        </p:blipFill>
        <p:spPr>
          <a:xfrm>
            <a:off x="8217628" y="1473400"/>
            <a:ext cx="3600450" cy="2400300"/>
          </a:xfrm>
          <a:prstGeom prst="rect">
            <a:avLst/>
          </a:prstGeom>
        </p:spPr>
      </p:pic>
      <p:pic>
        <p:nvPicPr>
          <p:cNvPr id="10" name="Image 9" descr="Une image contenant intérieur, chaise, meubles, pièce&#10;&#10;Description générée automatiquement">
            <a:extLst>
              <a:ext uri="{FF2B5EF4-FFF2-40B4-BE49-F238E27FC236}">
                <a16:creationId xmlns:a16="http://schemas.microsoft.com/office/drawing/2014/main" id="{E1807605-DF09-4140-06F9-4E108432A883}"/>
              </a:ext>
            </a:extLst>
          </p:cNvPr>
          <p:cNvPicPr>
            <a:picLocks noChangeAspect="1"/>
          </p:cNvPicPr>
          <p:nvPr/>
        </p:nvPicPr>
        <p:blipFill>
          <a:blip r:embed="rId5"/>
          <a:stretch>
            <a:fillRect/>
          </a:stretch>
        </p:blipFill>
        <p:spPr>
          <a:xfrm>
            <a:off x="8217628" y="3774672"/>
            <a:ext cx="3605138" cy="2400300"/>
          </a:xfrm>
          <a:prstGeom prst="rect">
            <a:avLst/>
          </a:prstGeom>
        </p:spPr>
      </p:pic>
      <p:sp>
        <p:nvSpPr>
          <p:cNvPr id="11" name="ZoneTexte 10">
            <a:extLst>
              <a:ext uri="{FF2B5EF4-FFF2-40B4-BE49-F238E27FC236}">
                <a16:creationId xmlns:a16="http://schemas.microsoft.com/office/drawing/2014/main" id="{444777E8-86F0-B8F3-58DA-17C923101221}"/>
              </a:ext>
            </a:extLst>
          </p:cNvPr>
          <p:cNvSpPr txBox="1"/>
          <p:nvPr/>
        </p:nvSpPr>
        <p:spPr>
          <a:xfrm>
            <a:off x="5738154" y="6386912"/>
            <a:ext cx="609731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97D8A-9D70-4349-A89F-F075334EEC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lang="fr-CH" dirty="0"/>
          </a:p>
        </p:txBody>
      </p:sp>
    </p:spTree>
    <p:extLst>
      <p:ext uri="{BB962C8B-B14F-4D97-AF65-F5344CB8AC3E}">
        <p14:creationId xmlns:p14="http://schemas.microsoft.com/office/powerpoint/2010/main" val="2428375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8" name="Rectangle 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692943" y="1085850"/>
            <a:ext cx="6693694" cy="3613149"/>
          </a:xfrm>
        </p:spPr>
        <p:txBody>
          <a:bodyPr anchor="ctr">
            <a:normAutofit/>
          </a:bodyPr>
          <a:lstStyle/>
          <a:p>
            <a:pPr marL="914400" lvl="2" indent="0">
              <a:buNone/>
            </a:pPr>
            <a:r>
              <a:rPr lang="fr-FR" b="1" dirty="0">
                <a:latin typeface="Neue Haas Grotesk Text Pro" panose="020B0504020202020204" pitchFamily="34" charset="0"/>
              </a:rPr>
              <a:t>Section 2. Attributions du Parlement européen</a:t>
            </a:r>
          </a:p>
        </p:txBody>
      </p:sp>
      <p:pic>
        <p:nvPicPr>
          <p:cNvPr id="5" name="Image 4">
            <a:extLst>
              <a:ext uri="{FF2B5EF4-FFF2-40B4-BE49-F238E27FC236}">
                <a16:creationId xmlns:a16="http://schemas.microsoft.com/office/drawing/2014/main" id="{66B9535B-7808-AA0F-E70A-0690E3D60DEF}"/>
              </a:ext>
            </a:extLst>
          </p:cNvPr>
          <p:cNvPicPr>
            <a:picLocks noChangeAspect="1"/>
          </p:cNvPicPr>
          <p:nvPr/>
        </p:nvPicPr>
        <p:blipFill>
          <a:blip r:embed="rId2"/>
          <a:srcRect t="12579" b="12579"/>
          <a:stretch/>
        </p:blipFill>
        <p:spPr>
          <a:xfrm>
            <a:off x="6096000" y="1"/>
            <a:ext cx="6102825" cy="6858000"/>
          </a:xfrm>
          <a:prstGeom prst="rect">
            <a:avLst/>
          </a:prstGeom>
        </p:spPr>
      </p:pic>
      <p:sp>
        <p:nvSpPr>
          <p:cNvPr id="2" name="Espace réservé du numéro de diapositive 4">
            <a:extLst>
              <a:ext uri="{FF2B5EF4-FFF2-40B4-BE49-F238E27FC236}">
                <a16:creationId xmlns:a16="http://schemas.microsoft.com/office/drawing/2014/main" id="{C2B6C57C-4E62-BABD-5447-4C1535B61278}"/>
              </a:ext>
            </a:extLst>
          </p:cNvPr>
          <p:cNvSpPr>
            <a:spLocks noGrp="1"/>
          </p:cNvSpPr>
          <p:nvPr>
            <p:ph type="sldNum" sz="quarter" idx="12"/>
          </p:nvPr>
        </p:nvSpPr>
        <p:spPr>
          <a:xfrm>
            <a:off x="8732520" y="6356350"/>
            <a:ext cx="3200400" cy="365125"/>
          </a:xfrm>
        </p:spPr>
        <p:txBody>
          <a:bodyPr vert="horz" lIns="91440" tIns="45720" rIns="91440" bIns="45720" rtlCol="0">
            <a:normAutofit/>
          </a:bodyPr>
          <a:lstStyle/>
          <a:p>
            <a:pPr>
              <a:spcAft>
                <a:spcPts val="600"/>
              </a:spcAft>
              <a:defRPr/>
            </a:pPr>
            <a:fld id="{D6597D8A-9D70-4349-A89F-F075334EEC75}" type="slidenum">
              <a:rPr lang="en-US">
                <a:solidFill>
                  <a:srgbClr val="FFFFFF"/>
                </a:solidFill>
                <a:latin typeface="Calibri" panose="020F0502020204030204"/>
              </a:rPr>
              <a:pPr>
                <a:spcAft>
                  <a:spcPts val="600"/>
                </a:spcAft>
                <a:defRPr/>
              </a:pPr>
              <a:t>23</a:t>
            </a:fld>
            <a:endParaRPr lang="en-US">
              <a:solidFill>
                <a:srgbClr val="FFFFFF"/>
              </a:solidFill>
              <a:latin typeface="Calibri" panose="020F0502020204030204"/>
            </a:endParaRPr>
          </a:p>
        </p:txBody>
      </p:sp>
    </p:spTree>
    <p:extLst>
      <p:ext uri="{BB962C8B-B14F-4D97-AF65-F5344CB8AC3E}">
        <p14:creationId xmlns:p14="http://schemas.microsoft.com/office/powerpoint/2010/main" val="1801509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4810259" y="649480"/>
            <a:ext cx="6555347" cy="5546047"/>
          </a:xfrm>
        </p:spPr>
        <p:txBody>
          <a:bodyPr anchor="ctr">
            <a:normAutofit/>
          </a:bodyPr>
          <a:lstStyle/>
          <a:p>
            <a:pPr marL="0" lvl="3" indent="0">
              <a:buNone/>
            </a:pPr>
            <a:r>
              <a:rPr lang="fr-FR" sz="2600" b="1" dirty="0">
                <a:latin typeface="Neue Haas Grotesk Text Pro" panose="020B0504020202020204" pitchFamily="34" charset="77"/>
              </a:rPr>
              <a:t>§ 1. Les pouvoirs de délibération</a:t>
            </a:r>
          </a:p>
          <a:p>
            <a:pPr>
              <a:spcBef>
                <a:spcPts val="600"/>
              </a:spcBef>
              <a:spcAft>
                <a:spcPts val="600"/>
              </a:spcAft>
              <a:buFont typeface="Wingdings" panose="05000000000000000000" pitchFamily="2" charset="2"/>
              <a:buChar char="Ø"/>
            </a:pPr>
            <a:endParaRPr lang="fr-FR" sz="2000" dirty="0">
              <a:effectLst/>
              <a:latin typeface="Neue Haas Grotesk Text Pro" panose="020B0504020202020204" pitchFamily="34" charset="77"/>
              <a:ea typeface="Times New Roman" panose="02020603050405020304" pitchFamily="18" charset="0"/>
              <a:cs typeface="Times New Roman" panose="02020603050405020304" pitchFamily="18" charset="0"/>
            </a:endParaRPr>
          </a:p>
          <a:p>
            <a:pPr>
              <a:spcBef>
                <a:spcPts val="600"/>
              </a:spcBef>
              <a:spcAft>
                <a:spcPts val="600"/>
              </a:spcAft>
              <a:buFont typeface="Wingdings" panose="05000000000000000000" pitchFamily="2" charset="2"/>
              <a:buChar char="Ø"/>
            </a:pPr>
            <a:r>
              <a:rPr lang="fr-FR" sz="2000" dirty="0">
                <a:effectLst/>
                <a:latin typeface="Neue Haas Grotesk Text Pro" panose="020B0504020202020204" pitchFamily="34" charset="77"/>
                <a:ea typeface="Times New Roman" panose="02020603050405020304" pitchFamily="18" charset="0"/>
                <a:cs typeface="Times New Roman" panose="02020603050405020304" pitchFamily="18" charset="0"/>
              </a:rPr>
              <a:t>Pouvoir général de </a:t>
            </a:r>
            <a:r>
              <a:rPr lang="fr-FR" sz="2000" b="1" dirty="0">
                <a:solidFill>
                  <a:srgbClr val="000099"/>
                </a:solidFill>
                <a:effectLst/>
                <a:latin typeface="Neue Haas Grotesk Text Pro" panose="020B0504020202020204" pitchFamily="34" charset="77"/>
                <a:ea typeface="Times New Roman" panose="02020603050405020304" pitchFamily="18" charset="0"/>
                <a:cs typeface="Times New Roman" panose="02020603050405020304" pitchFamily="18" charset="0"/>
              </a:rPr>
              <a:t>délibération</a:t>
            </a:r>
            <a:r>
              <a:rPr lang="fr-FR" sz="2000" dirty="0">
                <a:solidFill>
                  <a:srgbClr val="000099"/>
                </a:solidFill>
                <a:effectLst/>
                <a:latin typeface="Neue Haas Grotesk Text Pro" panose="020B0504020202020204" pitchFamily="34" charset="77"/>
                <a:ea typeface="Times New Roman" panose="02020603050405020304" pitchFamily="18" charset="0"/>
                <a:cs typeface="Times New Roman" panose="02020603050405020304" pitchFamily="18" charset="0"/>
              </a:rPr>
              <a:t> </a:t>
            </a:r>
            <a:r>
              <a:rPr lang="fr-FR" sz="2000" dirty="0">
                <a:effectLst/>
                <a:latin typeface="Neue Haas Grotesk Text Pro" panose="020B0504020202020204" pitchFamily="34" charset="77"/>
                <a:ea typeface="Times New Roman" panose="02020603050405020304" pitchFamily="18" charset="0"/>
                <a:cs typeface="Times New Roman" panose="02020603050405020304" pitchFamily="18" charset="0"/>
              </a:rPr>
              <a:t>(avec majorité changeante)</a:t>
            </a:r>
          </a:p>
          <a:p>
            <a:pPr>
              <a:spcBef>
                <a:spcPts val="0"/>
              </a:spcBef>
              <a:spcAft>
                <a:spcPts val="600"/>
              </a:spcAft>
              <a:buFont typeface="Wingdings" panose="05000000000000000000" pitchFamily="2" charset="2"/>
              <a:buChar char="Ø"/>
            </a:pPr>
            <a:endParaRPr lang="fr-FR" sz="2000" dirty="0">
              <a:latin typeface="Neue Haas Grotesk Text Pro" panose="020B0504020202020204" pitchFamily="34" charset="77"/>
              <a:ea typeface="Times New Roman" panose="02020603050405020304" pitchFamily="18" charset="0"/>
              <a:cs typeface="Times New Roman" panose="02020603050405020304" pitchFamily="18" charset="0"/>
            </a:endParaRPr>
          </a:p>
          <a:p>
            <a:pPr>
              <a:spcBef>
                <a:spcPts val="0"/>
              </a:spcBef>
              <a:spcAft>
                <a:spcPts val="600"/>
              </a:spcAft>
              <a:buFont typeface="Wingdings" panose="05000000000000000000" pitchFamily="2" charset="2"/>
              <a:buChar char="Ø"/>
            </a:pPr>
            <a:r>
              <a:rPr lang="fr-FR" sz="2000" dirty="0">
                <a:latin typeface="Neue Haas Grotesk Text Pro" panose="020B0504020202020204" pitchFamily="34" charset="77"/>
                <a:ea typeface="Times New Roman" panose="02020603050405020304" pitchFamily="18" charset="0"/>
                <a:cs typeface="Times New Roman" panose="02020603050405020304" pitchFamily="18" charset="0"/>
              </a:rPr>
              <a:t>Pouvoirs spécifiques : matière </a:t>
            </a:r>
            <a:r>
              <a:rPr lang="fr-FR" sz="2000" b="1" dirty="0">
                <a:solidFill>
                  <a:srgbClr val="000099"/>
                </a:solidFill>
                <a:latin typeface="Neue Haas Grotesk Text Pro" panose="020B0504020202020204" pitchFamily="34" charset="77"/>
                <a:ea typeface="Times New Roman" panose="02020603050405020304" pitchFamily="18" charset="0"/>
                <a:cs typeface="Times New Roman" panose="02020603050405020304" pitchFamily="18" charset="0"/>
              </a:rPr>
              <a:t>législative</a:t>
            </a:r>
            <a:r>
              <a:rPr lang="fr-FR" sz="2000" dirty="0">
                <a:latin typeface="Neue Haas Grotesk Text Pro" panose="020B0504020202020204" pitchFamily="34" charset="77"/>
                <a:ea typeface="Times New Roman" panose="02020603050405020304" pitchFamily="18" charset="0"/>
                <a:cs typeface="Times New Roman" panose="02020603050405020304" pitchFamily="18" charset="0"/>
              </a:rPr>
              <a:t>, domaine </a:t>
            </a:r>
            <a:r>
              <a:rPr lang="fr-FR" sz="2000" b="1" dirty="0">
                <a:solidFill>
                  <a:srgbClr val="000099"/>
                </a:solidFill>
                <a:latin typeface="Neue Haas Grotesk Text Pro" panose="020B0504020202020204" pitchFamily="34" charset="77"/>
                <a:ea typeface="Times New Roman" panose="02020603050405020304" pitchFamily="18" charset="0"/>
                <a:cs typeface="Times New Roman" panose="02020603050405020304" pitchFamily="18" charset="0"/>
              </a:rPr>
              <a:t>budgétaire</a:t>
            </a:r>
            <a:r>
              <a:rPr lang="fr-FR" sz="2000" dirty="0">
                <a:latin typeface="Neue Haas Grotesk Text Pro" panose="020B0504020202020204" pitchFamily="34" charset="77"/>
                <a:ea typeface="Times New Roman" panose="02020603050405020304" pitchFamily="18" charset="0"/>
                <a:cs typeface="Times New Roman" panose="02020603050405020304" pitchFamily="18" charset="0"/>
              </a:rPr>
              <a:t>, </a:t>
            </a:r>
            <a:r>
              <a:rPr lang="fr-FR" sz="2000" b="1" dirty="0">
                <a:latin typeface="Neue Haas Grotesk Text Pro" panose="020B0504020202020204" pitchFamily="34" charset="77"/>
                <a:ea typeface="Times New Roman" panose="02020603050405020304" pitchFamily="18" charset="0"/>
                <a:cs typeface="Times New Roman" panose="02020603050405020304" pitchFamily="18" charset="0"/>
              </a:rPr>
              <a:t>conclusion des </a:t>
            </a:r>
            <a:r>
              <a:rPr lang="fr-FR" sz="2000" b="1" dirty="0">
                <a:solidFill>
                  <a:srgbClr val="000099"/>
                </a:solidFill>
                <a:latin typeface="Neue Haas Grotesk Text Pro" panose="020B0504020202020204" pitchFamily="34" charset="77"/>
                <a:ea typeface="Times New Roman" panose="02020603050405020304" pitchFamily="18" charset="0"/>
                <a:cs typeface="Times New Roman" panose="02020603050405020304" pitchFamily="18" charset="0"/>
              </a:rPr>
              <a:t>accords internationaux</a:t>
            </a:r>
            <a:endParaRPr lang="fr-FR" sz="2000" b="1" dirty="0">
              <a:solidFill>
                <a:srgbClr val="000099"/>
              </a:solidFill>
              <a:latin typeface="Neue Haas Grotesk Text Pro" panose="020B0504020202020204" pitchFamily="34" charset="77"/>
            </a:endParaRPr>
          </a:p>
          <a:p>
            <a:pPr marL="1371600" lvl="3" indent="0">
              <a:buNone/>
            </a:pPr>
            <a:endParaRPr lang="fr-FR" sz="2000" b="1" dirty="0">
              <a:latin typeface="Book Antiqua" panose="02040602050305030304" pitchFamily="18" charset="0"/>
            </a:endParaRPr>
          </a:p>
        </p:txBody>
      </p:sp>
      <p:sp>
        <p:nvSpPr>
          <p:cNvPr id="2" name="ZoneTexte 1">
            <a:extLst>
              <a:ext uri="{FF2B5EF4-FFF2-40B4-BE49-F238E27FC236}">
                <a16:creationId xmlns:a16="http://schemas.microsoft.com/office/drawing/2014/main" id="{37110D0B-0897-AC1D-1A86-A70E025D08CD}"/>
              </a:ext>
            </a:extLst>
          </p:cNvPr>
          <p:cNvSpPr txBox="1"/>
          <p:nvPr/>
        </p:nvSpPr>
        <p:spPr>
          <a:xfrm>
            <a:off x="5738154" y="6386912"/>
            <a:ext cx="609731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97D8A-9D70-4349-A89F-F075334EEC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lang="fr-CH" dirty="0"/>
          </a:p>
        </p:txBody>
      </p:sp>
    </p:spTree>
    <p:extLst>
      <p:ext uri="{BB962C8B-B14F-4D97-AF65-F5344CB8AC3E}">
        <p14:creationId xmlns:p14="http://schemas.microsoft.com/office/powerpoint/2010/main" val="115735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838200" y="605307"/>
            <a:ext cx="10733468" cy="5755736"/>
          </a:xfrm>
        </p:spPr>
        <p:txBody>
          <a:bodyPr>
            <a:noAutofit/>
          </a:bodyPr>
          <a:lstStyle/>
          <a:p>
            <a:pPr marL="1828800" lvl="4" indent="0" algn="just">
              <a:buNone/>
            </a:pPr>
            <a:r>
              <a:rPr lang="fr-FR" sz="2400" b="1" dirty="0">
                <a:latin typeface="Neue Haas Grotesk Text Pro" panose="020B0504020202020204" pitchFamily="34" charset="77"/>
              </a:rPr>
              <a:t>A. La participation du Parlement au pouvoir législatif</a:t>
            </a:r>
          </a:p>
          <a:p>
            <a:pPr algn="just">
              <a:spcAft>
                <a:spcPts val="600"/>
              </a:spcAft>
            </a:pPr>
            <a:r>
              <a:rPr lang="fr-FR" sz="1800" b="1"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Quant à l’initiative du texte :  </a:t>
            </a:r>
            <a:endParaRPr lang="fr-CH" sz="1800" dirty="0">
              <a:effectLst/>
              <a:latin typeface="Neue Haas Grotesk Text Pro" panose="020B0504020202020204" pitchFamily="34" charset="77"/>
              <a:ea typeface="MS Mincho" panose="02020609040205080304" pitchFamily="49" charset="-128"/>
              <a:cs typeface="Times New Roman" panose="02020603050405020304" pitchFamily="18" charset="0"/>
            </a:endParaRPr>
          </a:p>
          <a:p>
            <a:pPr marL="893763" algn="just">
              <a:lnSpc>
                <a:spcPct val="100000"/>
              </a:lnSpc>
              <a:spcBef>
                <a:spcPts val="0"/>
              </a:spcBef>
              <a:spcAft>
                <a:spcPts val="600"/>
              </a:spcAft>
              <a:buFont typeface="Wingdings" panose="05000000000000000000" pitchFamily="2" charset="2"/>
              <a:buChar char="Ø"/>
            </a:pPr>
            <a:r>
              <a:rPr lang="fr-FR" sz="1800"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rPr>
              <a:t>P</a:t>
            </a:r>
            <a:r>
              <a:rPr lang="fr-FR" sz="1800"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rincipe</a:t>
            </a:r>
            <a:r>
              <a:rPr lang="fr-FR" sz="1800"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rPr>
              <a:t> :</a:t>
            </a:r>
            <a:r>
              <a:rPr lang="fr-FR" sz="1800"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 c’est la ……… ………. </a:t>
            </a:r>
            <a:r>
              <a:rPr lang="fr-FR" sz="1800" b="1" dirty="0">
                <a:solidFill>
                  <a:srgbClr val="000099"/>
                </a:solidFill>
                <a:effectLst/>
                <a:latin typeface="Neue Haas Grotesk Text Pro" panose="020B0504020202020204" pitchFamily="34" charset="77"/>
                <a:ea typeface="Times New Roman" panose="02020603050405020304" pitchFamily="18" charset="0"/>
                <a:cs typeface="Times New Roman" panose="02020603050405020304" pitchFamily="18" charset="0"/>
              </a:rPr>
              <a:t>qui dispose du pouvoir d’initiative législative</a:t>
            </a:r>
            <a:endParaRPr lang="fr-FR" sz="1800"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endParaRPr>
          </a:p>
          <a:p>
            <a:pPr marL="893763" algn="just">
              <a:lnSpc>
                <a:spcPct val="100000"/>
              </a:lnSpc>
              <a:spcBef>
                <a:spcPts val="0"/>
              </a:spcBef>
              <a:spcAft>
                <a:spcPts val="600"/>
              </a:spcAft>
              <a:buFont typeface="Wingdings" panose="05000000000000000000" pitchFamily="2" charset="2"/>
              <a:buChar char="Ø"/>
            </a:pPr>
            <a:r>
              <a:rPr lang="fr-FR" sz="1800"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rPr>
              <a:t>Aménagement : …….. ……….. </a:t>
            </a:r>
            <a:r>
              <a:rPr lang="fr-FR" sz="1800"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des députés (</a:t>
            </a:r>
            <a:r>
              <a:rPr lang="fr-FR" sz="1800" b="1" dirty="0">
                <a:solidFill>
                  <a:srgbClr val="000099"/>
                </a:solidFill>
                <a:effectLst/>
                <a:latin typeface="Neue Haas Grotesk Text Pro" panose="020B0504020202020204" pitchFamily="34" charset="77"/>
                <a:ea typeface="Times New Roman" panose="02020603050405020304" pitchFamily="18" charset="0"/>
                <a:cs typeface="Times New Roman" panose="02020603050405020304" pitchFamily="18" charset="0"/>
              </a:rPr>
              <a:t>art. 225 TFUE)</a:t>
            </a:r>
          </a:p>
          <a:p>
            <a:pPr marL="228600" marR="0" lvl="0" indent="-228600" algn="just"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srgbClr val="000000"/>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Quant à l’adoption du texte : </a:t>
            </a:r>
            <a:endParaRPr kumimoji="0" lang="fr-CH" sz="1800" b="0" i="0" u="none" strike="noStrike" kern="1200" cap="none" spc="0" normalizeH="0" baseline="0" noProof="0" dirty="0">
              <a:ln>
                <a:noFill/>
              </a:ln>
              <a:solidFill>
                <a:prstClr val="black"/>
              </a:solidFill>
              <a:effectLst/>
              <a:uLnTx/>
              <a:uFillTx/>
              <a:latin typeface="Neue Haas Grotesk Text Pro" panose="020B0504020202020204" pitchFamily="34" charset="77"/>
              <a:ea typeface="MS Mincho" panose="02020609040205080304" pitchFamily="49" charset="-128"/>
              <a:cs typeface="Times New Roman" panose="02020603050405020304" pitchFamily="18" charset="0"/>
            </a:endParaRPr>
          </a:p>
          <a:p>
            <a:pPr marL="534988" marR="0" lvl="0" indent="-228600"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800" b="0" i="0" u="none" strike="noStrike" kern="1200" cap="none" spc="0" normalizeH="0" baseline="0" noProof="0" dirty="0">
                <a:ln>
                  <a:noFill/>
                </a:ln>
                <a:solidFill>
                  <a:srgbClr val="000000"/>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À l'origine : </a:t>
            </a:r>
            <a:r>
              <a:rPr kumimoji="0" lang="fr-FR" sz="1800" b="1" i="0" u="none" strike="noStrike" kern="1200" cap="none" spc="0" normalizeH="0" baseline="0" noProof="0" dirty="0">
                <a:ln>
                  <a:noFill/>
                </a:ln>
                <a:solidFill>
                  <a:srgbClr val="000099"/>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procédure de concertation</a:t>
            </a:r>
            <a:endParaRPr kumimoji="0" lang="fr-FR" sz="1800" b="0" i="0" u="none" strike="noStrike" kern="1200" cap="none" spc="0" normalizeH="0" baseline="0" noProof="0" dirty="0">
              <a:ln>
                <a:noFill/>
              </a:ln>
              <a:solidFill>
                <a:srgbClr val="000000"/>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endParaRPr>
          </a:p>
          <a:p>
            <a:pPr marL="534988" marR="0" lvl="0" indent="-228600"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800" b="0" i="0" u="none" strike="noStrike" kern="1200" cap="none" spc="0" normalizeH="0" baseline="0" noProof="0" dirty="0">
                <a:ln>
                  <a:noFill/>
                </a:ln>
                <a:solidFill>
                  <a:srgbClr val="000000"/>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Acte unique européen (1986) : </a:t>
            </a:r>
            <a:r>
              <a:rPr kumimoji="0" lang="fr-FR" sz="1800" b="1" i="0" u="none" strike="noStrike" kern="1200" cap="none" spc="0" normalizeH="0" baseline="0" noProof="0" dirty="0">
                <a:ln>
                  <a:noFill/>
                </a:ln>
                <a:solidFill>
                  <a:srgbClr val="000090"/>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procédure de coopération</a:t>
            </a:r>
            <a:endParaRPr kumimoji="0" lang="fr-FR" sz="1800" b="1" i="0" u="none" strike="noStrike" kern="1200" cap="none" spc="0" normalizeH="0" baseline="0" noProof="0" dirty="0">
              <a:ln>
                <a:noFill/>
              </a:ln>
              <a:solidFill>
                <a:srgbClr val="000000"/>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endParaRPr>
          </a:p>
          <a:p>
            <a:pPr marL="534988" marR="0" lvl="0" indent="-228600"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800" b="0" i="0" u="none" strike="noStrike" kern="1200" cap="none" spc="0" normalizeH="0" baseline="0" noProof="0" dirty="0">
                <a:ln>
                  <a:noFill/>
                </a:ln>
                <a:solidFill>
                  <a:srgbClr val="000000"/>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Traité sur l’Union européenne (1992) : </a:t>
            </a:r>
            <a:r>
              <a:rPr kumimoji="0" lang="fr-FR" sz="1800" b="1" i="0" u="none" strike="noStrike" kern="1200" cap="none" spc="0" normalizeH="0" baseline="0" noProof="0" dirty="0">
                <a:ln>
                  <a:noFill/>
                </a:ln>
                <a:solidFill>
                  <a:srgbClr val="000099"/>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procédure de codécision</a:t>
            </a:r>
            <a:endParaRPr kumimoji="0" lang="fr-FR" sz="1800" b="0" i="0" u="none" strike="noStrike" kern="1200" cap="none" spc="0" normalizeH="0" baseline="0" noProof="0" dirty="0">
              <a:ln>
                <a:noFill/>
              </a:ln>
              <a:solidFill>
                <a:srgbClr val="000000"/>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endParaRPr>
          </a:p>
          <a:p>
            <a:pPr marL="534988" marR="0" lvl="0" indent="-228600"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800" b="1" i="0" u="none" strike="noStrike" kern="1200" cap="none" spc="0" normalizeH="0" baseline="0" noProof="0" dirty="0">
                <a:ln>
                  <a:noFill/>
                </a:ln>
                <a:solidFill>
                  <a:srgbClr val="000000"/>
                </a:solidFill>
                <a:effectLst/>
                <a:uLnTx/>
                <a:uFillTx/>
                <a:latin typeface="Neue Haas Grotesk Text Pro" panose="020B0504020202020204" pitchFamily="34" charset="77"/>
                <a:ea typeface="+mn-ea"/>
                <a:cs typeface="Times New Roman" panose="02020603050405020304" pitchFamily="18" charset="0"/>
              </a:rPr>
              <a:t>Traité de Lisbonne (2009) : la procédure de codécision devient la procédure de …….. ……….</a:t>
            </a:r>
            <a:endParaRPr lang="fr-FR" sz="1800" b="1" dirty="0">
              <a:solidFill>
                <a:prstClr val="black"/>
              </a:solidFill>
              <a:latin typeface="Neue Haas Grotesk Text Pro" panose="020B0504020202020204" pitchFamily="34" charset="7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1800" b="1" i="0" u="none" strike="noStrike" kern="1200" cap="none" spc="0" normalizeH="0" baseline="0" noProof="0" dirty="0">
                <a:ln>
                  <a:noFill/>
                </a:ln>
                <a:solidFill>
                  <a:srgbClr val="000000"/>
                </a:solidFill>
                <a:effectLst/>
                <a:uLnTx/>
                <a:uFillTx/>
                <a:latin typeface="Neue Haas Grotesk Text Pro" panose="020B0504020202020204" pitchFamily="34" charset="77"/>
                <a:ea typeface="+mn-ea"/>
                <a:cs typeface="Times New Roman" panose="02020603050405020304" pitchFamily="18" charset="0"/>
              </a:rPr>
              <a:t>En résumé : </a:t>
            </a:r>
          </a:p>
          <a:p>
            <a:pPr marL="514350" marR="0" lvl="0" indent="-51435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fr-FR" sz="1800" b="0" i="0" u="none" strike="noStrike" kern="1200" cap="none" spc="0" normalizeH="0" baseline="0" noProof="0" dirty="0">
                <a:ln>
                  <a:noFill/>
                </a:ln>
                <a:solidFill>
                  <a:srgbClr val="000000"/>
                </a:solidFill>
                <a:effectLst/>
                <a:uLnTx/>
                <a:uFillTx/>
                <a:latin typeface="Neue Haas Grotesk Text Pro" panose="020B0504020202020204" pitchFamily="34" charset="77"/>
                <a:ea typeface="+mn-ea"/>
                <a:cs typeface="Times New Roman" panose="02020603050405020304" pitchFamily="18" charset="0"/>
              </a:rPr>
              <a:t>Le Parlement européen </a:t>
            </a:r>
            <a:r>
              <a:rPr kumimoji="0" lang="fr-FR" sz="1800" b="1" i="0" u="none" strike="noStrike" kern="1200" cap="none" spc="0" normalizeH="0" baseline="0" noProof="0" dirty="0">
                <a:ln>
                  <a:noFill/>
                </a:ln>
                <a:solidFill>
                  <a:srgbClr val="000099"/>
                </a:solidFill>
                <a:effectLst/>
                <a:uLnTx/>
                <a:uFillTx/>
                <a:latin typeface="Neue Haas Grotesk Text Pro" panose="020B0504020202020204" pitchFamily="34" charset="77"/>
                <a:ea typeface="+mn-ea"/>
                <a:cs typeface="Times New Roman" panose="02020603050405020304" pitchFamily="18" charset="0"/>
              </a:rPr>
              <a:t>ne détient pas ……… législative</a:t>
            </a:r>
            <a:r>
              <a:rPr kumimoji="0" lang="fr-FR" sz="1800" b="0" i="0" u="none" strike="noStrike" kern="1200" cap="none" spc="0" normalizeH="0" baseline="0" noProof="0" dirty="0">
                <a:ln>
                  <a:noFill/>
                </a:ln>
                <a:solidFill>
                  <a:srgbClr val="000000"/>
                </a:solidFill>
                <a:effectLst/>
                <a:uLnTx/>
                <a:uFillTx/>
                <a:latin typeface="Neue Haas Grotesk Text Pro" panose="020B0504020202020204" pitchFamily="34" charset="77"/>
                <a:ea typeface="+mn-ea"/>
                <a:cs typeface="Times New Roman" panose="02020603050405020304" pitchFamily="18" charset="0"/>
              </a:rPr>
              <a:t>, mais un simple pouvoir, rarement utilisé de ………….. .</a:t>
            </a:r>
          </a:p>
          <a:p>
            <a:pPr marL="514350" marR="0" lvl="0" indent="-51435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fr-FR" sz="1800" b="0" i="0" u="none" strike="noStrike" kern="1200" cap="none" spc="0" normalizeH="0" baseline="0" noProof="0" dirty="0">
                <a:ln>
                  <a:noFill/>
                </a:ln>
                <a:solidFill>
                  <a:srgbClr val="000000"/>
                </a:solidFill>
                <a:effectLst/>
                <a:uLnTx/>
                <a:uFillTx/>
                <a:latin typeface="Neue Haas Grotesk Text Pro" panose="020B0504020202020204" pitchFamily="34" charset="77"/>
                <a:ea typeface="+mn-ea"/>
                <a:cs typeface="Times New Roman" panose="02020603050405020304" pitchFamily="18" charset="0"/>
              </a:rPr>
              <a:t>Le Parlement européen est par </a:t>
            </a:r>
            <a:r>
              <a:rPr kumimoji="0" lang="fr-FR" sz="1800" b="1" i="0" u="none" strike="noStrike" kern="1200" cap="none" spc="0" normalizeH="0" baseline="0" noProof="0" dirty="0">
                <a:ln>
                  <a:noFill/>
                </a:ln>
                <a:solidFill>
                  <a:srgbClr val="000099"/>
                </a:solidFill>
                <a:effectLst/>
                <a:uLnTx/>
                <a:uFillTx/>
                <a:latin typeface="Neue Haas Grotesk Text Pro" panose="020B0504020202020204" pitchFamily="34" charset="77"/>
                <a:ea typeface="+mn-ea"/>
                <a:cs typeface="Times New Roman" panose="02020603050405020304" pitchFamily="18" charset="0"/>
              </a:rPr>
              <a:t>principe sur le même pied d’égalité que ………….. pour ……… des textes législatifs</a:t>
            </a:r>
            <a:r>
              <a:rPr kumimoji="0" lang="fr-FR" sz="1800" b="0" i="0" u="none" strike="noStrike" kern="1200" cap="none" spc="0" normalizeH="0" baseline="0" noProof="0" dirty="0">
                <a:ln>
                  <a:noFill/>
                </a:ln>
                <a:solidFill>
                  <a:srgbClr val="000000"/>
                </a:solidFill>
                <a:effectLst/>
                <a:uLnTx/>
                <a:uFillTx/>
                <a:latin typeface="Neue Haas Grotesk Text Pro" panose="020B0504020202020204" pitchFamily="34" charset="77"/>
                <a:ea typeface="+mn-ea"/>
                <a:cs typeface="Times New Roman" panose="02020603050405020304" pitchFamily="18" charset="0"/>
              </a:rPr>
              <a:t>. C’est en ce sens qu’on le désigne comme le …………. de l’Union européenne</a:t>
            </a:r>
            <a:endParaRPr lang="fr-FR" sz="1800" b="1" dirty="0">
              <a:solidFill>
                <a:srgbClr val="000099"/>
              </a:solidFill>
              <a:latin typeface="Neue Haas Grotesk Text Pro" panose="020B0504020202020204" pitchFamily="34" charset="77"/>
              <a:cs typeface="Times New Roman" panose="02020603050405020304" pitchFamily="18" charset="0"/>
            </a:endParaRPr>
          </a:p>
        </p:txBody>
      </p:sp>
      <p:sp>
        <p:nvSpPr>
          <p:cNvPr id="2" name="ZoneTexte 1">
            <a:extLst>
              <a:ext uri="{FF2B5EF4-FFF2-40B4-BE49-F238E27FC236}">
                <a16:creationId xmlns:a16="http://schemas.microsoft.com/office/drawing/2014/main" id="{799E03A6-88D6-A38B-44B1-6D745F91BB5D}"/>
              </a:ext>
            </a:extLst>
          </p:cNvPr>
          <p:cNvSpPr txBox="1"/>
          <p:nvPr/>
        </p:nvSpPr>
        <p:spPr>
          <a:xfrm>
            <a:off x="5738154" y="6386912"/>
            <a:ext cx="609731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97D8A-9D70-4349-A89F-F075334EEC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lang="fr-CH" dirty="0"/>
          </a:p>
        </p:txBody>
      </p:sp>
    </p:spTree>
    <p:extLst>
      <p:ext uri="{BB962C8B-B14F-4D97-AF65-F5344CB8AC3E}">
        <p14:creationId xmlns:p14="http://schemas.microsoft.com/office/powerpoint/2010/main" val="4140757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807244" y="650082"/>
            <a:ext cx="10637044" cy="5308592"/>
          </a:xfrm>
        </p:spPr>
        <p:txBody>
          <a:bodyPr>
            <a:normAutofit/>
          </a:bodyPr>
          <a:lstStyle/>
          <a:p>
            <a:pPr marL="2286000" lvl="4" indent="-457200" algn="just">
              <a:buFont typeface="+mj-lt"/>
              <a:buAutoNum type="alphaUcPeriod" startAt="2"/>
            </a:pPr>
            <a:r>
              <a:rPr lang="fr-FR" sz="2400" b="1" dirty="0">
                <a:latin typeface="Neue Haas Grotesk Text Pro" panose="020B0504020202020204" pitchFamily="34" charset="77"/>
              </a:rPr>
              <a:t>La participation du Parlement au pouvoir budgétaire</a:t>
            </a:r>
          </a:p>
          <a:p>
            <a:pPr algn="just">
              <a:lnSpc>
                <a:spcPct val="100000"/>
              </a:lnSpc>
              <a:spcBef>
                <a:spcPts val="600"/>
              </a:spcBef>
              <a:spcAft>
                <a:spcPts val="600"/>
              </a:spcAft>
              <a:buFont typeface="Wingdings" panose="05000000000000000000" pitchFamily="2" charset="2"/>
              <a:buChar char="Ø"/>
            </a:pPr>
            <a:endParaRPr lang="fr-FR" sz="1800"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buFont typeface="Wingdings" panose="05000000000000000000" pitchFamily="2" charset="2"/>
              <a:buChar char="Ø"/>
            </a:pPr>
            <a:r>
              <a:rPr lang="fr-FR" sz="1800"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Pouvoir budgétaire : </a:t>
            </a:r>
            <a:r>
              <a:rPr lang="fr-FR" sz="1800" b="1" dirty="0">
                <a:solidFill>
                  <a:srgbClr val="000099"/>
                </a:solidFill>
                <a:latin typeface="Neue Haas Grotesk Text Pro" panose="020B0504020202020204" pitchFamily="34" charset="77"/>
                <a:ea typeface="Times New Roman" panose="02020603050405020304" pitchFamily="18" charset="0"/>
                <a:cs typeface="Times New Roman" panose="02020603050405020304" pitchFamily="18" charset="0"/>
              </a:rPr>
              <a:t>……….</a:t>
            </a:r>
            <a:r>
              <a:rPr lang="fr-FR" sz="1800"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 au pouvoir législatif</a:t>
            </a:r>
          </a:p>
          <a:p>
            <a:pPr algn="just">
              <a:lnSpc>
                <a:spcPct val="100000"/>
              </a:lnSpc>
              <a:spcBef>
                <a:spcPts val="0"/>
              </a:spcBef>
              <a:spcAft>
                <a:spcPts val="600"/>
              </a:spcAft>
              <a:buFont typeface="Wingdings" panose="05000000000000000000" pitchFamily="2" charset="2"/>
              <a:buChar char="Ø"/>
            </a:pPr>
            <a:r>
              <a:rPr lang="fr-FR" sz="1800"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Evolution : </a:t>
            </a:r>
            <a:r>
              <a:rPr lang="fr-FR" sz="1800" b="1" dirty="0">
                <a:solidFill>
                  <a:srgbClr val="000099"/>
                </a:solidFill>
                <a:effectLst/>
                <a:latin typeface="Neue Haas Grotesk Text Pro" panose="020B0504020202020204" pitchFamily="34" charset="77"/>
                <a:ea typeface="Times New Roman" panose="02020603050405020304" pitchFamily="18" charset="0"/>
                <a:cs typeface="Times New Roman" panose="02020603050405020304" pitchFamily="18" charset="0"/>
              </a:rPr>
              <a:t>simple </a:t>
            </a:r>
            <a:r>
              <a:rPr lang="fr-FR" sz="1800" b="1" dirty="0">
                <a:solidFill>
                  <a:srgbClr val="000099"/>
                </a:solidFill>
                <a:latin typeface="Neue Haas Grotesk Text Pro" panose="020B0504020202020204" pitchFamily="34" charset="77"/>
                <a:ea typeface="Times New Roman" panose="02020603050405020304" pitchFamily="18" charset="0"/>
                <a:cs typeface="Times New Roman" panose="02020603050405020304" pitchFamily="18" charset="0"/>
              </a:rPr>
              <a:t>……..</a:t>
            </a:r>
            <a:r>
              <a:rPr lang="fr-FR" sz="1800"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rPr>
              <a:t>, puis « </a:t>
            </a:r>
            <a:r>
              <a:rPr lang="fr-FR" sz="1800" b="1" dirty="0">
                <a:solidFill>
                  <a:srgbClr val="000099"/>
                </a:solidFill>
                <a:latin typeface="Neue Haas Grotesk Text Pro" panose="020B0504020202020204" pitchFamily="34" charset="77"/>
                <a:ea typeface="Times New Roman" panose="02020603050405020304" pitchFamily="18" charset="0"/>
                <a:cs typeface="Times New Roman" panose="02020603050405020304" pitchFamily="18" charset="0"/>
              </a:rPr>
              <a:t>………. </a:t>
            </a:r>
            <a:r>
              <a:rPr lang="fr-FR" sz="1800"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rPr>
              <a:t>» sur une partie des dépenses et </a:t>
            </a:r>
            <a:r>
              <a:rPr lang="fr-FR" sz="1800" b="1" dirty="0">
                <a:solidFill>
                  <a:srgbClr val="000099"/>
                </a:solidFill>
                <a:latin typeface="Neue Haas Grotesk Text Pro" panose="020B0504020202020204" pitchFamily="34" charset="77"/>
                <a:ea typeface="Times New Roman" panose="02020603050405020304" pitchFamily="18" charset="0"/>
                <a:cs typeface="Times New Roman" panose="02020603050405020304" pitchFamily="18" charset="0"/>
              </a:rPr>
              <a:t>droit de ……..</a:t>
            </a:r>
            <a:r>
              <a:rPr lang="fr-FR" sz="1800"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rPr>
              <a:t> </a:t>
            </a:r>
          </a:p>
          <a:p>
            <a:pPr algn="just">
              <a:lnSpc>
                <a:spcPct val="100000"/>
              </a:lnSpc>
              <a:spcBef>
                <a:spcPts val="0"/>
              </a:spcBef>
              <a:spcAft>
                <a:spcPts val="600"/>
              </a:spcAft>
              <a:buFont typeface="Wingdings" panose="05000000000000000000" pitchFamily="2" charset="2"/>
              <a:buChar char="Ø"/>
            </a:pPr>
            <a:r>
              <a:rPr lang="fr-FR" sz="1800"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Aujourd’hui : </a:t>
            </a:r>
            <a:r>
              <a:rPr lang="fr-FR" sz="1800" b="1" dirty="0">
                <a:solidFill>
                  <a:srgbClr val="000099"/>
                </a:solidFill>
                <a:latin typeface="Neue Haas Grotesk Text Pro" panose="020B0504020202020204" pitchFamily="34" charset="77"/>
                <a:ea typeface="Times New Roman" panose="02020603050405020304" pitchFamily="18" charset="0"/>
                <a:cs typeface="Times New Roman" panose="02020603050405020304" pitchFamily="18" charset="0"/>
              </a:rPr>
              <a:t>…………… …………… …………..</a:t>
            </a:r>
          </a:p>
          <a:p>
            <a:pPr algn="just">
              <a:lnSpc>
                <a:spcPct val="100000"/>
              </a:lnSpc>
              <a:spcBef>
                <a:spcPts val="0"/>
              </a:spcBef>
              <a:spcAft>
                <a:spcPts val="600"/>
              </a:spcAft>
              <a:buFont typeface="Wingdings" panose="05000000000000000000" pitchFamily="2" charset="2"/>
              <a:buChar char="Ø"/>
            </a:pPr>
            <a:endParaRPr lang="fr-FR" sz="1800" b="1" dirty="0">
              <a:solidFill>
                <a:srgbClr val="000099"/>
              </a:solidFill>
              <a:effectLst/>
              <a:latin typeface="Neue Haas Grotesk Text Pro" panose="020B0504020202020204" pitchFamily="34" charset="77"/>
              <a:ea typeface="Times New Roman" panose="02020603050405020304" pitchFamily="18" charset="0"/>
              <a:cs typeface="Times New Roman" panose="02020603050405020304" pitchFamily="18" charset="0"/>
            </a:endParaRPr>
          </a:p>
          <a:p>
            <a:pPr marL="2286000" marR="0" lvl="4" indent="-457200" algn="just" defTabSz="914400" rtl="0" eaLnBrk="1" fontAlgn="auto" latinLnBrk="0" hangingPunct="1">
              <a:lnSpc>
                <a:spcPct val="90000"/>
              </a:lnSpc>
              <a:spcBef>
                <a:spcPts val="500"/>
              </a:spcBef>
              <a:spcAft>
                <a:spcPts val="0"/>
              </a:spcAft>
              <a:buClrTx/>
              <a:buSzPct val="100000"/>
              <a:buFont typeface="+mj-lt"/>
              <a:buAutoNum type="alphaUcPeriod" startAt="3"/>
              <a:tabLst/>
              <a:defRPr/>
            </a:pPr>
            <a:r>
              <a:rPr kumimoji="0" lang="fr-FR" sz="2400" b="1" i="0" u="none" strike="noStrike" kern="1200" cap="none" spc="0" normalizeH="0" baseline="0" noProof="0" dirty="0">
                <a:ln>
                  <a:noFill/>
                </a:ln>
                <a:solidFill>
                  <a:prstClr val="black"/>
                </a:solidFill>
                <a:effectLst/>
                <a:uLnTx/>
                <a:uFillTx/>
                <a:latin typeface="Neue Haas Grotesk Text Pro" panose="020B0504020202020204" pitchFamily="34" charset="77"/>
                <a:ea typeface="+mn-ea"/>
                <a:cs typeface="+mn-cs"/>
              </a:rPr>
              <a:t>La participation du Parlement à la conclusion des accords internationaux</a:t>
            </a:r>
          </a:p>
          <a:p>
            <a:pPr marL="0" indent="0" algn="just">
              <a:lnSpc>
                <a:spcPct val="100000"/>
              </a:lnSpc>
              <a:spcBef>
                <a:spcPts val="0"/>
              </a:spcBef>
              <a:spcAft>
                <a:spcPts val="600"/>
              </a:spcAft>
              <a:buNone/>
            </a:pPr>
            <a:endParaRPr lang="fr-FR" sz="1800" b="1" dirty="0">
              <a:solidFill>
                <a:srgbClr val="000099"/>
              </a:solidFill>
              <a:effectLst/>
              <a:latin typeface="Neue Haas Grotesk Text Pro" panose="020B0504020202020204" pitchFamily="34" charset="77"/>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C846B2C8-FC09-13E5-27CF-E3DCF47F3F0E}"/>
              </a:ext>
            </a:extLst>
          </p:cNvPr>
          <p:cNvSpPr txBox="1"/>
          <p:nvPr/>
        </p:nvSpPr>
        <p:spPr>
          <a:xfrm>
            <a:off x="5738154" y="6386912"/>
            <a:ext cx="609731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97D8A-9D70-4349-A89F-F075334EEC75}" type="slidenum">
              <a:rPr kumimoji="0" lang="en-US"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lang="fr-CH" dirty="0">
              <a:solidFill>
                <a:schemeClr val="bg1"/>
              </a:solidFill>
            </a:endParaRPr>
          </a:p>
        </p:txBody>
      </p:sp>
      <p:pic>
        <p:nvPicPr>
          <p:cNvPr id="5" name="Image 4" descr="Une image contenant ciel, nuage, plein air, drapeau&#10;&#10;Description générée automatiquement">
            <a:extLst>
              <a:ext uri="{FF2B5EF4-FFF2-40B4-BE49-F238E27FC236}">
                <a16:creationId xmlns:a16="http://schemas.microsoft.com/office/drawing/2014/main" id="{D6E9EF57-3B2E-CE2F-30AB-64A8ACC270E8}"/>
              </a:ext>
            </a:extLst>
          </p:cNvPr>
          <p:cNvPicPr>
            <a:picLocks noChangeAspect="1"/>
          </p:cNvPicPr>
          <p:nvPr/>
        </p:nvPicPr>
        <p:blipFill>
          <a:blip r:embed="rId2"/>
          <a:stretch>
            <a:fillRect/>
          </a:stretch>
        </p:blipFill>
        <p:spPr>
          <a:xfrm>
            <a:off x="8115296" y="4182991"/>
            <a:ext cx="3696070" cy="1848035"/>
          </a:xfrm>
          <a:prstGeom prst="rect">
            <a:avLst/>
          </a:prstGeom>
        </p:spPr>
      </p:pic>
      <p:pic>
        <p:nvPicPr>
          <p:cNvPr id="7" name="Image 6" descr="Une image contenant drapeau, symbole, Carmin, rouge&#10;&#10;Description générée automatiquement">
            <a:extLst>
              <a:ext uri="{FF2B5EF4-FFF2-40B4-BE49-F238E27FC236}">
                <a16:creationId xmlns:a16="http://schemas.microsoft.com/office/drawing/2014/main" id="{3E6CBA82-97E2-C7A2-5215-40074DF939C7}"/>
              </a:ext>
            </a:extLst>
          </p:cNvPr>
          <p:cNvPicPr>
            <a:picLocks noChangeAspect="1"/>
          </p:cNvPicPr>
          <p:nvPr/>
        </p:nvPicPr>
        <p:blipFill>
          <a:blip r:embed="rId3"/>
          <a:stretch>
            <a:fillRect/>
          </a:stretch>
        </p:blipFill>
        <p:spPr>
          <a:xfrm>
            <a:off x="4960079" y="4182991"/>
            <a:ext cx="2774583" cy="1849722"/>
          </a:xfrm>
          <a:prstGeom prst="rect">
            <a:avLst/>
          </a:prstGeom>
        </p:spPr>
      </p:pic>
    </p:spTree>
    <p:extLst>
      <p:ext uri="{BB962C8B-B14F-4D97-AF65-F5344CB8AC3E}">
        <p14:creationId xmlns:p14="http://schemas.microsoft.com/office/powerpoint/2010/main" val="1198040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4810259" y="649480"/>
            <a:ext cx="6555347" cy="5546047"/>
          </a:xfrm>
        </p:spPr>
        <p:txBody>
          <a:bodyPr anchor="ctr">
            <a:normAutofit/>
          </a:bodyPr>
          <a:lstStyle/>
          <a:p>
            <a:pPr marL="0" lvl="3" indent="0">
              <a:buNone/>
            </a:pPr>
            <a:r>
              <a:rPr lang="fr-FR" sz="2600" b="1" dirty="0">
                <a:latin typeface="Neue Haas Grotesk Text Pro" panose="020B0504020202020204" pitchFamily="34" charset="77"/>
              </a:rPr>
              <a:t>§ 2. La participation du Parlement à la nomination des membres des institutions</a:t>
            </a:r>
          </a:p>
        </p:txBody>
      </p:sp>
      <p:sp>
        <p:nvSpPr>
          <p:cNvPr id="2" name="ZoneTexte 1">
            <a:extLst>
              <a:ext uri="{FF2B5EF4-FFF2-40B4-BE49-F238E27FC236}">
                <a16:creationId xmlns:a16="http://schemas.microsoft.com/office/drawing/2014/main" id="{47A308BE-B1BB-520A-DCFF-64F507BE857F}"/>
              </a:ext>
            </a:extLst>
          </p:cNvPr>
          <p:cNvSpPr txBox="1"/>
          <p:nvPr/>
        </p:nvSpPr>
        <p:spPr>
          <a:xfrm>
            <a:off x="5738154" y="6386912"/>
            <a:ext cx="609731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97D8A-9D70-4349-A89F-F075334EEC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lang="fr-CH" dirty="0"/>
          </a:p>
        </p:txBody>
      </p:sp>
    </p:spTree>
    <p:extLst>
      <p:ext uri="{BB962C8B-B14F-4D97-AF65-F5344CB8AC3E}">
        <p14:creationId xmlns:p14="http://schemas.microsoft.com/office/powerpoint/2010/main" val="2672041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838200" y="605307"/>
            <a:ext cx="10733468" cy="5755736"/>
          </a:xfrm>
        </p:spPr>
        <p:txBody>
          <a:bodyPr>
            <a:noAutofit/>
          </a:bodyPr>
          <a:lstStyle/>
          <a:p>
            <a:pPr marL="2286000" lvl="4" indent="-457200" algn="just">
              <a:buAutoNum type="alphaUcPeriod"/>
            </a:pPr>
            <a:r>
              <a:rPr lang="fr-FR" sz="2400" b="1" dirty="0">
                <a:latin typeface="Neue Haas Grotesk Text Pro" panose="020B0504020202020204" pitchFamily="34" charset="77"/>
              </a:rPr>
              <a:t>Nomination de la Commission européenne</a:t>
            </a:r>
          </a:p>
          <a:p>
            <a:pPr marL="0" indent="0" algn="just">
              <a:spcBef>
                <a:spcPts val="0"/>
              </a:spcBef>
              <a:buNone/>
            </a:pPr>
            <a:endParaRPr lang="fr-FR" sz="1800"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endParaRPr>
          </a:p>
          <a:p>
            <a:pPr marL="0" indent="0" algn="just">
              <a:spcBef>
                <a:spcPts val="0"/>
              </a:spcBef>
              <a:buNone/>
            </a:pPr>
            <a:endParaRPr lang="fr-FR" sz="1800"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endParaRPr>
          </a:p>
          <a:p>
            <a:pPr marL="0" indent="0" algn="just">
              <a:spcBef>
                <a:spcPts val="0"/>
              </a:spcBef>
              <a:buNone/>
            </a:pPr>
            <a:r>
              <a:rPr lang="fr-FR" sz="1800"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La Commission est désignée en </a:t>
            </a:r>
            <a:r>
              <a:rPr lang="fr-FR" sz="1800"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rPr>
              <a:t>trois</a:t>
            </a:r>
            <a:r>
              <a:rPr lang="fr-FR" sz="1800"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 temps : </a:t>
            </a:r>
          </a:p>
          <a:p>
            <a:pPr marL="1614488" indent="-342900" algn="just">
              <a:spcBef>
                <a:spcPts val="0"/>
              </a:spcBef>
              <a:buFont typeface="+mj-lt"/>
              <a:buAutoNum type="arabicPeriod"/>
            </a:pPr>
            <a:r>
              <a:rPr lang="fr-FR" sz="1800"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rPr>
              <a:t>D</a:t>
            </a:r>
            <a:r>
              <a:rPr lang="fr-FR" sz="1800"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ésignation …………..</a:t>
            </a:r>
          </a:p>
          <a:p>
            <a:pPr marL="1614488" indent="-342900" algn="just">
              <a:spcBef>
                <a:spcPts val="0"/>
              </a:spcBef>
              <a:buFont typeface="+mj-lt"/>
              <a:buAutoNum type="arabicPeriod"/>
            </a:pPr>
            <a:r>
              <a:rPr lang="fr-FR" sz="1800"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rPr>
              <a:t>Composition de la </a:t>
            </a:r>
            <a:r>
              <a:rPr lang="fr-FR" sz="1800" b="1"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rPr>
              <a:t>Commission avec ………. des commissaires</a:t>
            </a:r>
          </a:p>
          <a:p>
            <a:pPr marL="1271588" indent="0" algn="just">
              <a:spcBef>
                <a:spcPts val="0"/>
              </a:spcBef>
              <a:spcAft>
                <a:spcPts val="600"/>
              </a:spcAft>
              <a:buNone/>
            </a:pPr>
            <a:r>
              <a:rPr lang="fr-FR" sz="1800"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rPr>
              <a:t>3. ………………</a:t>
            </a:r>
            <a:r>
              <a:rPr lang="fr-FR" sz="1800"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de la Commission </a:t>
            </a:r>
          </a:p>
          <a:p>
            <a:pPr marL="0" indent="0" algn="just">
              <a:spcBef>
                <a:spcPts val="0"/>
              </a:spcBef>
              <a:spcAft>
                <a:spcPts val="600"/>
              </a:spcAft>
              <a:buNone/>
            </a:pPr>
            <a:endParaRPr lang="fr-FR" sz="1800" b="1" dirty="0">
              <a:solidFill>
                <a:srgbClr val="000099"/>
              </a:solidFill>
              <a:effectLst/>
              <a:latin typeface="Neue Haas Grotesk Text Pro" panose="020B0504020202020204" pitchFamily="34" charset="77"/>
              <a:ea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966A418D-537E-6C5B-0C89-204A023F976C}"/>
              </a:ext>
            </a:extLst>
          </p:cNvPr>
          <p:cNvSpPr txBox="1"/>
          <p:nvPr/>
        </p:nvSpPr>
        <p:spPr>
          <a:xfrm>
            <a:off x="5738154" y="6386912"/>
            <a:ext cx="609731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97D8A-9D70-4349-A89F-F075334EEC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lang="fr-CH" dirty="0"/>
          </a:p>
        </p:txBody>
      </p:sp>
      <p:pic>
        <p:nvPicPr>
          <p:cNvPr id="5" name="Image 4" descr="Une image contenant texte, plein air, nuage, ciel&#10;&#10;Description générée automatiquement">
            <a:extLst>
              <a:ext uri="{FF2B5EF4-FFF2-40B4-BE49-F238E27FC236}">
                <a16:creationId xmlns:a16="http://schemas.microsoft.com/office/drawing/2014/main" id="{7B6B1900-3C0E-1F15-F320-B80B913AB5F1}"/>
              </a:ext>
            </a:extLst>
          </p:cNvPr>
          <p:cNvPicPr>
            <a:picLocks noChangeAspect="1"/>
          </p:cNvPicPr>
          <p:nvPr/>
        </p:nvPicPr>
        <p:blipFill>
          <a:blip r:embed="rId2"/>
          <a:stretch>
            <a:fillRect/>
          </a:stretch>
        </p:blipFill>
        <p:spPr>
          <a:xfrm>
            <a:off x="3613212" y="3005716"/>
            <a:ext cx="4601000" cy="3064937"/>
          </a:xfrm>
          <a:prstGeom prst="rect">
            <a:avLst/>
          </a:prstGeom>
        </p:spPr>
      </p:pic>
    </p:spTree>
    <p:extLst>
      <p:ext uri="{BB962C8B-B14F-4D97-AF65-F5344CB8AC3E}">
        <p14:creationId xmlns:p14="http://schemas.microsoft.com/office/powerpoint/2010/main" val="470794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838200" y="605307"/>
            <a:ext cx="10733468" cy="5755736"/>
          </a:xfrm>
        </p:spPr>
        <p:txBody>
          <a:bodyPr>
            <a:noAutofit/>
          </a:bodyPr>
          <a:lstStyle/>
          <a:p>
            <a:pPr marL="0" indent="0" algn="just">
              <a:spcBef>
                <a:spcPts val="0"/>
              </a:spcBef>
              <a:buNone/>
            </a:pPr>
            <a:r>
              <a:rPr lang="fr-FR" sz="1800" b="1"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Traité de Lisbonne </a:t>
            </a:r>
            <a:endParaRPr lang="fr-FR" sz="1800"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endParaRPr>
          </a:p>
          <a:p>
            <a:pPr algn="just">
              <a:spcBef>
                <a:spcPts val="0"/>
              </a:spcBef>
              <a:spcAft>
                <a:spcPts val="600"/>
              </a:spcAft>
              <a:buFont typeface="Wingdings" panose="05000000000000000000" pitchFamily="2" charset="2"/>
              <a:buChar char="Ø"/>
            </a:pPr>
            <a:endParaRPr lang="fr-FR" sz="1800"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endParaRPr>
          </a:p>
          <a:p>
            <a:pPr algn="just">
              <a:spcBef>
                <a:spcPts val="0"/>
              </a:spcBef>
              <a:spcAft>
                <a:spcPts val="600"/>
              </a:spcAft>
              <a:buFont typeface="Wingdings" panose="05000000000000000000" pitchFamily="2" charset="2"/>
              <a:buChar char="Ø"/>
            </a:pPr>
            <a:r>
              <a:rPr lang="fr-FR" sz="1800" b="1" dirty="0">
                <a:solidFill>
                  <a:srgbClr val="C00000"/>
                </a:solidFill>
                <a:latin typeface="Neue Haas Grotesk Text Pro" panose="020B0504020202020204" pitchFamily="34" charset="77"/>
                <a:ea typeface="Times New Roman" panose="02020603050405020304" pitchFamily="18" charset="0"/>
                <a:cs typeface="Times New Roman" panose="02020603050405020304" pitchFamily="18" charset="0"/>
              </a:rPr>
              <a:t>Désignation du Président </a:t>
            </a:r>
            <a:r>
              <a:rPr lang="fr-FR" sz="1800"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rPr>
              <a:t>: ……….. du Conseil européen (majorité qualifiée) « </a:t>
            </a:r>
            <a:r>
              <a:rPr lang="fr-FR" sz="1800" b="1" dirty="0">
                <a:solidFill>
                  <a:srgbClr val="000099"/>
                </a:solidFill>
                <a:latin typeface="Neue Haas Grotesk Text Pro" panose="020B0504020202020204" pitchFamily="34" charset="77"/>
                <a:ea typeface="Times New Roman" panose="02020603050405020304" pitchFamily="18" charset="0"/>
                <a:cs typeface="Times New Roman" panose="02020603050405020304" pitchFamily="18" charset="0"/>
              </a:rPr>
              <a:t>en tenant compte des élections au PE »</a:t>
            </a:r>
            <a:r>
              <a:rPr lang="fr-FR" sz="1800"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rPr>
              <a:t> art 17 § 7 TUE) puis </a:t>
            </a:r>
            <a:r>
              <a:rPr lang="fr-FR" sz="1800" b="1" dirty="0">
                <a:solidFill>
                  <a:srgbClr val="000099"/>
                </a:solidFill>
                <a:latin typeface="Neue Haas Grotesk Text Pro" panose="020B0504020202020204" pitchFamily="34" charset="77"/>
                <a:ea typeface="Times New Roman" panose="02020603050405020304" pitchFamily="18" charset="0"/>
                <a:cs typeface="Times New Roman" panose="02020603050405020304" pitchFamily="18" charset="0"/>
              </a:rPr>
              <a:t>élection</a:t>
            </a:r>
            <a:r>
              <a:rPr lang="fr-FR" sz="1800"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rPr>
              <a:t> par le PE</a:t>
            </a:r>
          </a:p>
          <a:p>
            <a:pPr marL="0" indent="0" algn="just">
              <a:spcBef>
                <a:spcPts val="0"/>
              </a:spcBef>
              <a:buNone/>
            </a:pPr>
            <a:r>
              <a:rPr lang="fr-FR" sz="1800"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Le PE a interprété cette disposition en tentant d’imposer la procédure du </a:t>
            </a:r>
            <a:r>
              <a:rPr lang="fr-FR" sz="1800" b="1" dirty="0">
                <a:solidFill>
                  <a:srgbClr val="000000"/>
                </a:solidFill>
                <a:effectLst/>
                <a:highlight>
                  <a:srgbClr val="FFFF00"/>
                </a:highlight>
                <a:latin typeface="Neue Haas Grotesk Text Pro" panose="020B0504020202020204" pitchFamily="34" charset="77"/>
                <a:ea typeface="Times New Roman" panose="02020603050405020304" pitchFamily="18" charset="0"/>
                <a:cs typeface="Times New Roman" panose="02020603050405020304" pitchFamily="18" charset="0"/>
              </a:rPr>
              <a:t>« </a:t>
            </a:r>
            <a:r>
              <a:rPr lang="fr-FR" sz="1800" b="1" dirty="0" err="1">
                <a:solidFill>
                  <a:srgbClr val="000000"/>
                </a:solidFill>
                <a:effectLst/>
                <a:highlight>
                  <a:srgbClr val="FFFF00"/>
                </a:highlight>
                <a:latin typeface="Neue Haas Grotesk Text Pro" panose="020B0504020202020204" pitchFamily="34" charset="77"/>
                <a:ea typeface="Times New Roman" panose="02020603050405020304" pitchFamily="18" charset="0"/>
                <a:cs typeface="Times New Roman" panose="02020603050405020304" pitchFamily="18" charset="0"/>
              </a:rPr>
              <a:t>spitzenkandidaten</a:t>
            </a:r>
            <a:r>
              <a:rPr lang="fr-FR" sz="1800" b="1" dirty="0">
                <a:solidFill>
                  <a:srgbClr val="000000"/>
                </a:solidFill>
                <a:effectLst/>
                <a:highlight>
                  <a:srgbClr val="FFFF00"/>
                </a:highlight>
                <a:latin typeface="Neue Haas Grotesk Text Pro" panose="020B0504020202020204" pitchFamily="34" charset="77"/>
                <a:ea typeface="Times New Roman" panose="02020603050405020304" pitchFamily="18" charset="0"/>
                <a:cs typeface="Times New Roman" panose="02020603050405020304" pitchFamily="18" charset="0"/>
              </a:rPr>
              <a:t> » :</a:t>
            </a:r>
          </a:p>
          <a:p>
            <a:pPr marL="742950" lvl="5" indent="-285750" algn="just">
              <a:spcBef>
                <a:spcPts val="0"/>
              </a:spcBef>
              <a:buFont typeface="Wingdings" panose="05000000000000000000" pitchFamily="2" charset="2"/>
              <a:buChar char="ü"/>
            </a:pPr>
            <a:r>
              <a:rPr lang="fr-FR" dirty="0">
                <a:latin typeface="Neue Haas Grotesk Text Pro" panose="020B0504020202020204" pitchFamily="34" charset="77"/>
              </a:rPr>
              <a:t>Appliquée en 2014 (J.-Cl. Juncker)</a:t>
            </a:r>
          </a:p>
          <a:p>
            <a:pPr marL="742950" lvl="5" indent="-285750" algn="just">
              <a:spcBef>
                <a:spcPts val="0"/>
              </a:spcBef>
              <a:spcAft>
                <a:spcPts val="600"/>
              </a:spcAft>
              <a:buFont typeface="Wingdings" panose="05000000000000000000" pitchFamily="2" charset="2"/>
              <a:buChar char="ü"/>
            </a:pPr>
            <a:r>
              <a:rPr lang="fr-FR" dirty="0">
                <a:latin typeface="Neue Haas Grotesk Text Pro" panose="020B0504020202020204" pitchFamily="34" charset="77"/>
              </a:rPr>
              <a:t>Pas appliquée en 2019 / 2024 (U. Von der Leyen)</a:t>
            </a:r>
          </a:p>
          <a:p>
            <a:pPr algn="just">
              <a:spcBef>
                <a:spcPts val="600"/>
              </a:spcBef>
              <a:buFont typeface="Wingdings" panose="05000000000000000000" pitchFamily="2" charset="2"/>
              <a:buChar char="Ø"/>
              <a:tabLst>
                <a:tab pos="3510915" algn="l"/>
              </a:tabLst>
            </a:pPr>
            <a:endParaRPr lang="fr-FR" sz="1800"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endParaRPr>
          </a:p>
          <a:p>
            <a:pPr algn="just">
              <a:spcBef>
                <a:spcPts val="600"/>
              </a:spcBef>
              <a:buFont typeface="Wingdings" panose="05000000000000000000" pitchFamily="2" charset="2"/>
              <a:buChar char="Ø"/>
              <a:tabLst>
                <a:tab pos="3510915" algn="l"/>
              </a:tabLst>
            </a:pPr>
            <a:r>
              <a:rPr lang="fr-FR" sz="1800" b="1" dirty="0">
                <a:solidFill>
                  <a:srgbClr val="C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Désignation des commissaires </a:t>
            </a:r>
            <a:r>
              <a:rPr lang="fr-FR" sz="1800"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 1/ par les </a:t>
            </a:r>
            <a:r>
              <a:rPr lang="fr-FR" sz="1800"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rPr>
              <a:t>………….</a:t>
            </a:r>
            <a:r>
              <a:rPr lang="fr-FR" sz="1800"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 en accord avec le Président désigné </a:t>
            </a:r>
            <a:endParaRPr lang="fr-FR" sz="1800"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endParaRPr>
          </a:p>
          <a:p>
            <a:pPr marL="3765550" lvl="8" indent="0" algn="just">
              <a:spcBef>
                <a:spcPts val="600"/>
              </a:spcBef>
              <a:spcAft>
                <a:spcPts val="600"/>
              </a:spcAft>
              <a:buNone/>
              <a:tabLst>
                <a:tab pos="3510915" algn="l"/>
              </a:tabLst>
            </a:pPr>
            <a:r>
              <a:rPr lang="fr-FR"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 2/ la Commission désignée est </a:t>
            </a:r>
            <a:r>
              <a:rPr lang="fr-FR" b="1" dirty="0">
                <a:solidFill>
                  <a:srgbClr val="C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approuvée</a:t>
            </a:r>
            <a:r>
              <a:rPr lang="fr-FR"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 par le PE</a:t>
            </a:r>
          </a:p>
          <a:p>
            <a:pPr marL="0" indent="0" algn="just">
              <a:spcBef>
                <a:spcPts val="600"/>
              </a:spcBef>
              <a:buNone/>
              <a:tabLst>
                <a:tab pos="3510915" algn="l"/>
              </a:tabLst>
            </a:pPr>
            <a:r>
              <a:rPr lang="fr-FR" sz="1800"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Cette règle a donné lieu à une pratique : </a:t>
            </a:r>
            <a:r>
              <a:rPr lang="fr-FR" sz="1800" b="1" dirty="0">
                <a:solidFill>
                  <a:srgbClr val="000099"/>
                </a:solidFill>
                <a:effectLst/>
                <a:latin typeface="Neue Haas Grotesk Text Pro" panose="020B0504020202020204" pitchFamily="34" charset="77"/>
                <a:ea typeface="Times New Roman" panose="02020603050405020304" pitchFamily="18" charset="0"/>
                <a:cs typeface="Times New Roman" panose="02020603050405020304" pitchFamily="18" charset="0"/>
              </a:rPr>
              <a:t>l’…………. préalable </a:t>
            </a:r>
            <a:r>
              <a:rPr lang="fr-FR" sz="1800" b="1"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des commissaires proposés par les gouvernements.</a:t>
            </a:r>
          </a:p>
          <a:p>
            <a:pPr lvl="1" algn="just">
              <a:spcBef>
                <a:spcPts val="0"/>
              </a:spcBef>
              <a:buFont typeface="Wingdings" panose="05000000000000000000" pitchFamily="2" charset="2"/>
              <a:buChar char="ü"/>
              <a:tabLst>
                <a:tab pos="3510915" algn="l"/>
              </a:tabLst>
            </a:pPr>
            <a:r>
              <a:rPr lang="fr-FR" sz="1800"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Une pratique désormais ………….. (annexe du règlement intérieur du PE)</a:t>
            </a:r>
          </a:p>
          <a:p>
            <a:pPr lvl="1" algn="just">
              <a:spcBef>
                <a:spcPts val="0"/>
              </a:spcBef>
              <a:buFont typeface="Wingdings" panose="05000000000000000000" pitchFamily="2" charset="2"/>
              <a:buChar char="ü"/>
              <a:tabLst>
                <a:tab pos="3510915" algn="l"/>
              </a:tabLst>
            </a:pPr>
            <a:r>
              <a:rPr lang="fr-FR" sz="1800" b="1" dirty="0">
                <a:solidFill>
                  <a:srgbClr val="000099"/>
                </a:solidFill>
                <a:latin typeface="Neue Haas Grotesk Text Pro" panose="020B0504020202020204" pitchFamily="34" charset="77"/>
                <a:ea typeface="Times New Roman" panose="02020603050405020304" pitchFamily="18" charset="0"/>
                <a:cs typeface="Times New Roman" panose="02020603050405020304" pitchFamily="18" charset="0"/>
              </a:rPr>
              <a:t>Une pratique ………… </a:t>
            </a:r>
            <a:r>
              <a:rPr lang="fr-FR" sz="1800"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rPr>
              <a:t>en raison du caractère </a:t>
            </a:r>
            <a:r>
              <a:rPr lang="fr-FR" sz="1800" b="1"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rPr>
              <a:t>………….. </a:t>
            </a:r>
            <a:r>
              <a:rPr lang="fr-FR" sz="1800"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rPr>
              <a:t>de la Commission</a:t>
            </a:r>
          </a:p>
          <a:p>
            <a:pPr lvl="1" algn="just">
              <a:spcBef>
                <a:spcPts val="0"/>
              </a:spcBef>
              <a:buFont typeface="Wingdings" panose="05000000000000000000" pitchFamily="2" charset="2"/>
              <a:buChar char="ü"/>
              <a:tabLst>
                <a:tab pos="3510915" algn="l"/>
              </a:tabLst>
            </a:pPr>
            <a:r>
              <a:rPr lang="fr-FR" sz="1800"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Une pratique au</a:t>
            </a:r>
            <a:r>
              <a:rPr lang="fr-FR" sz="1800"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rPr>
              <a:t>x </a:t>
            </a:r>
            <a:r>
              <a:rPr lang="fr-FR" sz="1800" b="1"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rPr>
              <a:t>effets ……….. </a:t>
            </a:r>
            <a:r>
              <a:rPr lang="fr-FR" sz="1800"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rPr>
              <a:t>incertains</a:t>
            </a:r>
          </a:p>
          <a:p>
            <a:pPr lvl="1" algn="just">
              <a:spcBef>
                <a:spcPts val="0"/>
              </a:spcBef>
              <a:buFont typeface="Wingdings" panose="05000000000000000000" pitchFamily="2" charset="2"/>
              <a:buChar char="ü"/>
              <a:tabLst>
                <a:tab pos="3510915" algn="l"/>
              </a:tabLst>
            </a:pPr>
            <a:r>
              <a:rPr lang="fr-FR" sz="1800"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L’introduction d’un</a:t>
            </a:r>
            <a:r>
              <a:rPr lang="fr-FR" sz="1800" dirty="0">
                <a:solidFill>
                  <a:srgbClr val="000000"/>
                </a:solidFill>
                <a:latin typeface="Neue Haas Grotesk Text Pro" panose="020B0504020202020204" pitchFamily="34" charset="77"/>
                <a:ea typeface="Times New Roman" panose="02020603050405020304" pitchFamily="18" charset="0"/>
                <a:cs typeface="Times New Roman" panose="02020603050405020304" pitchFamily="18" charset="0"/>
              </a:rPr>
              <a:t>e ………… …………?</a:t>
            </a:r>
          </a:p>
        </p:txBody>
      </p:sp>
      <p:sp>
        <p:nvSpPr>
          <p:cNvPr id="2" name="ZoneTexte 1">
            <a:extLst>
              <a:ext uri="{FF2B5EF4-FFF2-40B4-BE49-F238E27FC236}">
                <a16:creationId xmlns:a16="http://schemas.microsoft.com/office/drawing/2014/main" id="{66CF3B53-DFBA-AC37-9CAF-DB32B88AD8F0}"/>
              </a:ext>
            </a:extLst>
          </p:cNvPr>
          <p:cNvSpPr txBox="1"/>
          <p:nvPr/>
        </p:nvSpPr>
        <p:spPr>
          <a:xfrm>
            <a:off x="5738154" y="6386912"/>
            <a:ext cx="609731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97D8A-9D70-4349-A89F-F075334EEC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lang="fr-CH" dirty="0"/>
          </a:p>
        </p:txBody>
      </p:sp>
    </p:spTree>
    <p:extLst>
      <p:ext uri="{BB962C8B-B14F-4D97-AF65-F5344CB8AC3E}">
        <p14:creationId xmlns:p14="http://schemas.microsoft.com/office/powerpoint/2010/main" val="156500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3269099B-E0E8-2A2E-2242-61C23FAF0082}"/>
              </a:ext>
            </a:extLst>
          </p:cNvPr>
          <p:cNvPicPr>
            <a:picLocks noChangeAspect="1"/>
          </p:cNvPicPr>
          <p:nvPr/>
        </p:nvPicPr>
        <p:blipFill>
          <a:blip r:embed="rId2"/>
          <a:srcRect l="10335" r="10335"/>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6854283" y="3115228"/>
            <a:ext cx="5257799" cy="3742762"/>
          </a:xfrm>
        </p:spPr>
        <p:txBody>
          <a:bodyPr>
            <a:normAutofit/>
          </a:bodyPr>
          <a:lstStyle/>
          <a:p>
            <a:pPr marL="0" indent="0">
              <a:buNone/>
            </a:pPr>
            <a:r>
              <a:rPr lang="fr-FR" sz="3600" b="1" dirty="0">
                <a:solidFill>
                  <a:srgbClr val="000099"/>
                </a:solidFill>
                <a:latin typeface="Neue Haas Grotesk Text Pro" panose="020B0504020202020204" pitchFamily="34" charset="0"/>
              </a:rPr>
              <a:t>Titre I : Les institutions politiques</a:t>
            </a:r>
          </a:p>
        </p:txBody>
      </p:sp>
      <p:sp>
        <p:nvSpPr>
          <p:cNvPr id="5" name="Espace réservé du numéro de diapositive 4">
            <a:extLst>
              <a:ext uri="{FF2B5EF4-FFF2-40B4-BE49-F238E27FC236}">
                <a16:creationId xmlns:a16="http://schemas.microsoft.com/office/drawing/2014/main" id="{8EDFDCC4-0FC7-9CDA-D4F7-10D5903AD7A3}"/>
              </a:ext>
            </a:extLst>
          </p:cNvPr>
          <p:cNvSpPr>
            <a:spLocks noGrp="1"/>
          </p:cNvSpPr>
          <p:nvPr>
            <p:ph type="sldNum" sz="quarter" idx="12"/>
          </p:nvPr>
        </p:nvSpPr>
        <p:spPr>
          <a:xfrm>
            <a:off x="8610600" y="6356350"/>
            <a:ext cx="2743200" cy="365125"/>
          </a:xfrm>
        </p:spPr>
        <p:txBody>
          <a:bodyPr/>
          <a:lstStyle/>
          <a:p>
            <a:fld id="{D6597D8A-9D70-4349-A89F-F075334EEC75}" type="slidenum">
              <a:rPr lang="fr-CH" smtClean="0"/>
              <a:t>3</a:t>
            </a:fld>
            <a:endParaRPr lang="fr-CH" dirty="0"/>
          </a:p>
        </p:txBody>
      </p:sp>
    </p:spTree>
    <p:extLst>
      <p:ext uri="{BB962C8B-B14F-4D97-AF65-F5344CB8AC3E}">
        <p14:creationId xmlns:p14="http://schemas.microsoft.com/office/powerpoint/2010/main" val="3625083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838200" y="605307"/>
            <a:ext cx="10733468" cy="5755736"/>
          </a:xfrm>
        </p:spPr>
        <p:txBody>
          <a:bodyPr>
            <a:noAutofit/>
          </a:bodyPr>
          <a:lstStyle/>
          <a:p>
            <a:pPr marL="2286000" marR="0" lvl="4" indent="-457200" algn="just" defTabSz="914400" rtl="0" eaLnBrk="1" fontAlgn="auto" latinLnBrk="0" hangingPunct="1">
              <a:lnSpc>
                <a:spcPct val="90000"/>
              </a:lnSpc>
              <a:spcBef>
                <a:spcPts val="1200"/>
              </a:spcBef>
              <a:spcAft>
                <a:spcPts val="0"/>
              </a:spcAft>
              <a:buClrTx/>
              <a:buSzPct val="101000"/>
              <a:buFont typeface="+mj-lt"/>
              <a:buAutoNum type="alphaUcPeriod" startAt="2"/>
              <a:tabLst/>
              <a:defRPr/>
            </a:pPr>
            <a:r>
              <a:rPr kumimoji="0" lang="fr-FR" sz="2400" b="1" i="0" u="none" strike="noStrike" kern="1200" cap="none" spc="0" normalizeH="0" baseline="0" noProof="0" dirty="0">
                <a:ln>
                  <a:noFill/>
                </a:ln>
                <a:solidFill>
                  <a:prstClr val="black"/>
                </a:solidFill>
                <a:effectLst/>
                <a:uLnTx/>
                <a:uFillTx/>
                <a:latin typeface="Neue Haas Grotesk Text Pro" panose="020B0504020202020204" pitchFamily="34" charset="77"/>
                <a:ea typeface="+mn-ea"/>
                <a:cs typeface="+mn-cs"/>
              </a:rPr>
              <a:t>Nomination des membres de la Cour des comptes</a:t>
            </a:r>
          </a:p>
          <a:p>
            <a:pPr marL="0" marR="0" lvl="0" indent="0" algn="just"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fr-FR" sz="1800" b="0" i="0" u="none" strike="noStrike" kern="1200" cap="none" spc="0" normalizeH="0" baseline="0" noProof="0" dirty="0">
                <a:ln>
                  <a:noFill/>
                </a:ln>
                <a:solidFill>
                  <a:srgbClr val="000000"/>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Membres de la Cour des comptes nommés par </a:t>
            </a:r>
            <a:r>
              <a:rPr kumimoji="0" lang="fr-FR" sz="1800" b="1" i="0" u="none" strike="noStrike" kern="1200" cap="none" spc="0" normalizeH="0" baseline="0" noProof="0" dirty="0">
                <a:ln>
                  <a:noFill/>
                </a:ln>
                <a:solidFill>
                  <a:srgbClr val="000099"/>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le Conseil de l’Union européenne </a:t>
            </a:r>
            <a:r>
              <a:rPr kumimoji="0" lang="fr-FR" sz="1800" b="0" i="0" u="none" strike="noStrike" kern="1200" cap="none" spc="0" normalizeH="0" baseline="0" noProof="0" dirty="0">
                <a:ln>
                  <a:noFill/>
                </a:ln>
                <a:solidFill>
                  <a:srgbClr val="000000"/>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statuant à l'unanimité, </a:t>
            </a:r>
            <a:r>
              <a:rPr kumimoji="0" lang="fr-FR" sz="1800" b="1" i="0" u="none" strike="noStrike" kern="1200" cap="none" spc="0" normalizeH="0" baseline="0" noProof="0" dirty="0">
                <a:ln>
                  <a:noFill/>
                </a:ln>
                <a:solidFill>
                  <a:srgbClr val="000090"/>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après avis du Parlement</a:t>
            </a:r>
            <a:r>
              <a:rPr kumimoji="0" lang="fr-FR" sz="1800" b="0" i="0" u="none" strike="noStrike" kern="1200" cap="none" spc="0" normalizeH="0" baseline="0" noProof="0" dirty="0">
                <a:ln>
                  <a:noFill/>
                </a:ln>
                <a:solidFill>
                  <a:srgbClr val="000000"/>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 (</a:t>
            </a:r>
            <a:r>
              <a:rPr kumimoji="0" lang="fr-FR" sz="1800" b="1" i="0" u="none" strike="noStrike" kern="1200" cap="none" spc="0" normalizeH="0" baseline="0" noProof="0" dirty="0">
                <a:ln>
                  <a:noFill/>
                </a:ln>
                <a:solidFill>
                  <a:srgbClr val="000090"/>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286 TFUE).</a:t>
            </a:r>
          </a:p>
          <a:p>
            <a:pPr marL="0" marR="0" lvl="0" indent="0" algn="just"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fr-FR" sz="1800" b="0" i="0" u="none" strike="noStrike" kern="1200" cap="none" spc="0" normalizeH="0" baseline="0" noProof="0" dirty="0">
                <a:ln>
                  <a:noFill/>
                </a:ln>
                <a:solidFill>
                  <a:prstClr val="black"/>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Le PE a également développé la pratique</a:t>
            </a:r>
            <a:r>
              <a:rPr kumimoji="0" lang="fr-FR" sz="1800" b="1" i="0" u="none" strike="noStrike" kern="1200" cap="none" spc="0" normalizeH="0" baseline="0" noProof="0" dirty="0">
                <a:ln>
                  <a:noFill/>
                </a:ln>
                <a:solidFill>
                  <a:srgbClr val="000090"/>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 des </a:t>
            </a:r>
            <a:r>
              <a:rPr lang="fr-FR" sz="1800" b="1" dirty="0">
                <a:solidFill>
                  <a:srgbClr val="000090"/>
                </a:solidFill>
                <a:latin typeface="Neue Haas Grotesk Text Pro" panose="020B0504020202020204" pitchFamily="34" charset="77"/>
                <a:ea typeface="Times New Roman" panose="02020603050405020304" pitchFamily="18" charset="0"/>
                <a:cs typeface="Times New Roman" panose="02020603050405020304" pitchFamily="18" charset="0"/>
              </a:rPr>
              <a:t>………………. …………………..</a:t>
            </a:r>
            <a:endParaRPr kumimoji="0" lang="fr-FR" sz="1800" b="1" i="0" u="none" strike="noStrike" kern="1200" cap="none" spc="0" normalizeH="0" baseline="0" noProof="0" dirty="0">
              <a:ln>
                <a:noFill/>
              </a:ln>
              <a:solidFill>
                <a:srgbClr val="000090"/>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endParaRPr kumimoji="0" lang="fr-FR" sz="1800" b="1" i="0" u="none" strike="noStrike" kern="1200" cap="none" spc="0" normalizeH="0" baseline="0" noProof="0" dirty="0">
              <a:ln>
                <a:noFill/>
              </a:ln>
              <a:solidFill>
                <a:srgbClr val="000090"/>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endParaRPr>
          </a:p>
          <a:p>
            <a:pPr marL="2286000" marR="0" lvl="4" indent="-457200" algn="just" defTabSz="914400" rtl="0" eaLnBrk="1" fontAlgn="auto" latinLnBrk="0" hangingPunct="1">
              <a:lnSpc>
                <a:spcPct val="90000"/>
              </a:lnSpc>
              <a:spcBef>
                <a:spcPts val="1200"/>
              </a:spcBef>
              <a:spcAft>
                <a:spcPts val="0"/>
              </a:spcAft>
              <a:buClrTx/>
              <a:buSzPct val="101000"/>
              <a:buFont typeface="+mj-lt"/>
              <a:buAutoNum type="alphaUcPeriod" startAt="3"/>
              <a:tabLst/>
              <a:defRPr/>
            </a:pPr>
            <a:r>
              <a:rPr kumimoji="0" lang="fr-FR" sz="2400" b="1" i="0" u="none" strike="noStrike" kern="1200" cap="none" spc="0" normalizeH="0" baseline="0" noProof="0" dirty="0">
                <a:ln>
                  <a:noFill/>
                </a:ln>
                <a:solidFill>
                  <a:prstClr val="black"/>
                </a:solidFill>
                <a:effectLst/>
                <a:uLnTx/>
                <a:uFillTx/>
                <a:latin typeface="Neue Haas Grotesk Text Pro" panose="020B0504020202020204" pitchFamily="34" charset="77"/>
                <a:ea typeface="+mn-ea"/>
                <a:cs typeface="+mn-cs"/>
              </a:rPr>
              <a:t>Nomination des membres du directoire de la Banque centrale européenne</a:t>
            </a:r>
          </a:p>
          <a:p>
            <a:pPr marL="0" marR="0" lvl="4" indent="0" algn="just" defTabSz="914400" rtl="0" eaLnBrk="1" fontAlgn="auto" latinLnBrk="0" hangingPunct="1">
              <a:lnSpc>
                <a:spcPct val="90000"/>
              </a:lnSpc>
              <a:spcBef>
                <a:spcPts val="600"/>
              </a:spcBef>
              <a:spcAft>
                <a:spcPts val="600"/>
              </a:spcAft>
              <a:buClrTx/>
              <a:buSzPct val="101000"/>
              <a:buFont typeface="Arial" panose="020B0604020202020204" pitchFamily="34" charset="0"/>
              <a:buNone/>
              <a:tabLst/>
              <a:defRPr/>
            </a:pPr>
            <a:r>
              <a:rPr kumimoji="0" lang="fr-FR" sz="1800" b="0" i="0" u="none" strike="noStrike" kern="1200" cap="none" spc="0" normalizeH="0" baseline="0" noProof="0" dirty="0">
                <a:ln>
                  <a:noFill/>
                </a:ln>
                <a:solidFill>
                  <a:prstClr val="black"/>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Le Président et les membres du Directoire de la Banque centrale européenne  : nommés par le Conseil européen </a:t>
            </a:r>
            <a:r>
              <a:rPr kumimoji="0" lang="fr-FR" sz="1800" b="1" i="0" u="none" strike="noStrike" kern="1200" cap="none" spc="0" normalizeH="0" baseline="0" noProof="0" dirty="0">
                <a:ln>
                  <a:noFill/>
                </a:ln>
                <a:solidFill>
                  <a:srgbClr val="000090"/>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après </a:t>
            </a:r>
            <a:r>
              <a:rPr lang="fr-FR" b="1" dirty="0">
                <a:solidFill>
                  <a:srgbClr val="000090"/>
                </a:solidFill>
                <a:latin typeface="Neue Haas Grotesk Text Pro" panose="020B0504020202020204" pitchFamily="34" charset="77"/>
                <a:ea typeface="Times New Roman" panose="02020603050405020304" pitchFamily="18" charset="0"/>
                <a:cs typeface="Times New Roman" panose="02020603050405020304" pitchFamily="18" charset="0"/>
              </a:rPr>
              <a:t>……………</a:t>
            </a:r>
            <a:r>
              <a:rPr kumimoji="0" lang="fr-FR" sz="1800" b="1" i="0" u="none" strike="noStrike" kern="1200" cap="none" spc="0" normalizeH="0" baseline="0" noProof="0" dirty="0">
                <a:ln>
                  <a:noFill/>
                </a:ln>
                <a:solidFill>
                  <a:srgbClr val="000090"/>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 du Parlement</a:t>
            </a:r>
            <a:r>
              <a:rPr kumimoji="0" lang="fr-FR" sz="1800" b="0" i="0" u="none" strike="noStrike" kern="1200" cap="none" spc="0" normalizeH="0" baseline="0" noProof="0" dirty="0">
                <a:ln>
                  <a:noFill/>
                </a:ln>
                <a:solidFill>
                  <a:prstClr val="black"/>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a:t>
            </a:r>
          </a:p>
          <a:p>
            <a:pPr marL="0" marR="0" lvl="4" indent="0" algn="just" defTabSz="914400" rtl="0" eaLnBrk="1" fontAlgn="auto" latinLnBrk="0" hangingPunct="1">
              <a:lnSpc>
                <a:spcPct val="90000"/>
              </a:lnSpc>
              <a:spcBef>
                <a:spcPts val="600"/>
              </a:spcBef>
              <a:spcAft>
                <a:spcPts val="0"/>
              </a:spcAft>
              <a:buClrTx/>
              <a:buSzPct val="101000"/>
              <a:buFont typeface="Arial" panose="020B0604020202020204" pitchFamily="34" charset="0"/>
              <a:buNone/>
              <a:tabLst/>
              <a:defRPr/>
            </a:pPr>
            <a:r>
              <a:rPr lang="fr-FR" dirty="0">
                <a:solidFill>
                  <a:prstClr val="black"/>
                </a:solidFill>
                <a:latin typeface="Neue Haas Grotesk Text Pro" panose="020B0504020202020204" pitchFamily="34" charset="77"/>
                <a:ea typeface="MS Mincho" panose="02020609040205080304" pitchFamily="49" charset="-128"/>
                <a:cs typeface="Times New Roman" panose="02020603050405020304" pitchFamily="18" charset="0"/>
              </a:rPr>
              <a:t>P</a:t>
            </a:r>
            <a:r>
              <a:rPr kumimoji="0" lang="fr-FR" sz="1800" b="0" i="0" u="none" strike="noStrike" kern="1200" cap="none" spc="0" normalizeH="0" baseline="0" noProof="0" dirty="0" err="1">
                <a:ln>
                  <a:noFill/>
                </a:ln>
                <a:solidFill>
                  <a:prstClr val="black"/>
                </a:solidFill>
                <a:effectLst/>
                <a:uLnTx/>
                <a:uFillTx/>
                <a:latin typeface="Neue Haas Grotesk Text Pro" panose="020B0504020202020204" pitchFamily="34" charset="77"/>
                <a:ea typeface="MS Mincho" panose="02020609040205080304" pitchFamily="49" charset="-128"/>
                <a:cs typeface="Times New Roman" panose="02020603050405020304" pitchFamily="18" charset="0"/>
              </a:rPr>
              <a:t>ratique</a:t>
            </a:r>
            <a:r>
              <a:rPr kumimoji="0" lang="fr-FR" sz="1800" b="0" i="0" u="none" strike="noStrike" kern="1200" cap="none" spc="0" normalizeH="0" baseline="0" noProof="0" dirty="0">
                <a:ln>
                  <a:noFill/>
                </a:ln>
                <a:solidFill>
                  <a:prstClr val="black"/>
                </a:solidFill>
                <a:effectLst/>
                <a:uLnTx/>
                <a:uFillTx/>
                <a:latin typeface="Neue Haas Grotesk Text Pro" panose="020B0504020202020204" pitchFamily="34" charset="77"/>
                <a:ea typeface="MS Mincho" panose="02020609040205080304" pitchFamily="49" charset="-128"/>
                <a:cs typeface="Times New Roman" panose="02020603050405020304" pitchFamily="18" charset="0"/>
              </a:rPr>
              <a:t> des </a:t>
            </a:r>
            <a:r>
              <a:rPr lang="fr-FR" b="1" dirty="0">
                <a:solidFill>
                  <a:prstClr val="black"/>
                </a:solidFill>
                <a:latin typeface="Neue Haas Grotesk Text Pro" panose="020B0504020202020204" pitchFamily="34" charset="77"/>
                <a:ea typeface="MS Mincho" panose="02020609040205080304" pitchFamily="49" charset="-128"/>
                <a:cs typeface="Times New Roman" panose="02020603050405020304" pitchFamily="18" charset="0"/>
              </a:rPr>
              <a:t>……………</a:t>
            </a:r>
            <a:r>
              <a:rPr kumimoji="0" lang="fr-FR" sz="1800" b="1" i="0" u="none" strike="noStrike" kern="1200" cap="none" spc="0" normalizeH="0" baseline="0" noProof="0" dirty="0">
                <a:ln>
                  <a:noFill/>
                </a:ln>
                <a:solidFill>
                  <a:prstClr val="black"/>
                </a:solidFill>
                <a:effectLst/>
                <a:uLnTx/>
                <a:uFillTx/>
                <a:latin typeface="Neue Haas Grotesk Text Pro" panose="020B0504020202020204" pitchFamily="34" charset="77"/>
                <a:ea typeface="MS Mincho" panose="02020609040205080304" pitchFamily="49" charset="-128"/>
                <a:cs typeface="Times New Roman" panose="02020603050405020304" pitchFamily="18" charset="0"/>
              </a:rPr>
              <a:t> …………………..</a:t>
            </a:r>
            <a:endParaRPr lang="fr-FR" sz="1600" dirty="0">
              <a:solidFill>
                <a:srgbClr val="000000"/>
              </a:solidFill>
              <a:effectLst/>
              <a:latin typeface="Neue Haas Grotesk Text Pro" panose="020B0504020202020204" pitchFamily="34" charset="77"/>
              <a:ea typeface="Times New Roman" panose="02020603050405020304" pitchFamily="18" charset="0"/>
              <a:cs typeface="Times New Roman" panose="02020603050405020304" pitchFamily="18" charset="0"/>
            </a:endParaRPr>
          </a:p>
          <a:p>
            <a:pPr marL="0" indent="0" algn="just">
              <a:spcBef>
                <a:spcPts val="600"/>
              </a:spcBef>
              <a:spcAft>
                <a:spcPts val="600"/>
              </a:spcAft>
              <a:buNone/>
              <a:tabLst>
                <a:tab pos="3510915" algn="l"/>
              </a:tabLst>
            </a:pPr>
            <a:endParaRPr lang="fr-FR" sz="18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DAEBC0F8-1C7D-2CAE-76EA-67375EC29F12}"/>
              </a:ext>
            </a:extLst>
          </p:cNvPr>
          <p:cNvSpPr txBox="1"/>
          <p:nvPr/>
        </p:nvSpPr>
        <p:spPr>
          <a:xfrm>
            <a:off x="5738154" y="6386912"/>
            <a:ext cx="609731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97D8A-9D70-4349-A89F-F075334EEC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lang="fr-CH" dirty="0"/>
          </a:p>
        </p:txBody>
      </p:sp>
    </p:spTree>
    <p:extLst>
      <p:ext uri="{BB962C8B-B14F-4D97-AF65-F5344CB8AC3E}">
        <p14:creationId xmlns:p14="http://schemas.microsoft.com/office/powerpoint/2010/main" val="1596108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4810259" y="649480"/>
            <a:ext cx="6555347" cy="5546047"/>
          </a:xfrm>
        </p:spPr>
        <p:txBody>
          <a:bodyPr anchor="ctr">
            <a:normAutofit/>
          </a:bodyPr>
          <a:lstStyle/>
          <a:p>
            <a:pPr marL="0" lvl="3" indent="0">
              <a:buNone/>
            </a:pPr>
            <a:r>
              <a:rPr lang="fr-FR" sz="2600" b="1" dirty="0">
                <a:latin typeface="Neue Haas Grotesk Text Pro" panose="020B0504020202020204" pitchFamily="34" charset="77"/>
              </a:rPr>
              <a:t>§ 3. Les pouvoirs de contrôle</a:t>
            </a:r>
          </a:p>
        </p:txBody>
      </p:sp>
      <p:sp>
        <p:nvSpPr>
          <p:cNvPr id="2" name="ZoneTexte 1">
            <a:extLst>
              <a:ext uri="{FF2B5EF4-FFF2-40B4-BE49-F238E27FC236}">
                <a16:creationId xmlns:a16="http://schemas.microsoft.com/office/drawing/2014/main" id="{0A2C5CFB-9B81-B3F4-BFED-0EE734E18748}"/>
              </a:ext>
            </a:extLst>
          </p:cNvPr>
          <p:cNvSpPr txBox="1"/>
          <p:nvPr/>
        </p:nvSpPr>
        <p:spPr>
          <a:xfrm>
            <a:off x="5738154" y="6386912"/>
            <a:ext cx="609731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97D8A-9D70-4349-A89F-F075334EEC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lang="fr-CH" dirty="0"/>
          </a:p>
        </p:txBody>
      </p:sp>
    </p:spTree>
    <p:extLst>
      <p:ext uri="{BB962C8B-B14F-4D97-AF65-F5344CB8AC3E}">
        <p14:creationId xmlns:p14="http://schemas.microsoft.com/office/powerpoint/2010/main" val="2664289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838200" y="605307"/>
            <a:ext cx="10733468" cy="5755736"/>
          </a:xfrm>
        </p:spPr>
        <p:txBody>
          <a:bodyPr>
            <a:noAutofit/>
          </a:bodyPr>
          <a:lstStyle/>
          <a:p>
            <a:pPr marL="0" indent="0" algn="just">
              <a:spcBef>
                <a:spcPts val="0"/>
              </a:spcBef>
              <a:spcAft>
                <a:spcPts val="600"/>
              </a:spcAft>
              <a:buNone/>
            </a:pPr>
            <a:r>
              <a:rPr lang="fr-FR" sz="1800" dirty="0">
                <a:effectLst/>
                <a:latin typeface="Neue Haas Grotesk Text Pro" panose="020B0504020202020204" pitchFamily="34" charset="77"/>
                <a:ea typeface="Times New Roman" panose="02020603050405020304" pitchFamily="18" charset="0"/>
                <a:cs typeface="Times New Roman" panose="02020603050405020304" pitchFamily="18" charset="0"/>
              </a:rPr>
              <a:t>Le Parlement détient </a:t>
            </a:r>
            <a:r>
              <a:rPr lang="fr-FR" sz="1800" b="1" dirty="0">
                <a:solidFill>
                  <a:srgbClr val="00009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des pouvoirs de contrôle politique (art 14 TUE)</a:t>
            </a:r>
            <a:r>
              <a:rPr lang="fr-FR" sz="1800" dirty="0">
                <a:effectLst/>
                <a:latin typeface="Neue Haas Grotesk Text Pro" panose="020B0504020202020204" pitchFamily="34" charset="77"/>
                <a:ea typeface="Times New Roman" panose="02020603050405020304" pitchFamily="18" charset="0"/>
                <a:cs typeface="Times New Roman" panose="02020603050405020304" pitchFamily="18" charset="0"/>
              </a:rPr>
              <a:t> </a:t>
            </a:r>
          </a:p>
          <a:p>
            <a:pPr marL="0" indent="0" algn="just">
              <a:spcBef>
                <a:spcPts val="0"/>
              </a:spcBef>
              <a:spcAft>
                <a:spcPts val="600"/>
              </a:spcAft>
              <a:buNone/>
            </a:pPr>
            <a:endParaRPr lang="fr-FR" sz="1800" b="1" dirty="0">
              <a:solidFill>
                <a:srgbClr val="000099"/>
              </a:solidFill>
              <a:latin typeface="Neue Haas Grotesk Text Pro" panose="020B0504020202020204" pitchFamily="34" charset="77"/>
              <a:ea typeface="Times New Roman" panose="02020603050405020304" pitchFamily="18" charset="0"/>
              <a:cs typeface="Times New Roman" panose="02020603050405020304" pitchFamily="18" charset="0"/>
            </a:endParaRPr>
          </a:p>
          <a:p>
            <a:pPr marL="0" indent="0" algn="just">
              <a:spcBef>
                <a:spcPts val="0"/>
              </a:spcBef>
              <a:spcAft>
                <a:spcPts val="600"/>
              </a:spcAft>
              <a:buNone/>
            </a:pPr>
            <a:r>
              <a:rPr lang="fr-FR" sz="1800" b="1" dirty="0">
                <a:solidFill>
                  <a:srgbClr val="000099"/>
                </a:solidFill>
                <a:latin typeface="Neue Haas Grotesk Text Pro" panose="020B0504020202020204" pitchFamily="34" charset="77"/>
                <a:ea typeface="Times New Roman" panose="02020603050405020304" pitchFamily="18" charset="0"/>
                <a:cs typeface="Times New Roman" panose="02020603050405020304" pitchFamily="18" charset="0"/>
              </a:rPr>
              <a:t>Envers la</a:t>
            </a:r>
            <a:r>
              <a:rPr lang="fr-FR" sz="1800" b="1" dirty="0">
                <a:solidFill>
                  <a:srgbClr val="000099"/>
                </a:solidFill>
                <a:effectLst/>
                <a:latin typeface="Neue Haas Grotesk Text Pro" panose="020B0504020202020204" pitchFamily="34" charset="77"/>
                <a:ea typeface="Times New Roman" panose="02020603050405020304" pitchFamily="18" charset="0"/>
                <a:cs typeface="Times New Roman" panose="02020603050405020304" pitchFamily="18" charset="0"/>
              </a:rPr>
              <a:t> </a:t>
            </a:r>
            <a:r>
              <a:rPr lang="fr-FR" sz="1800" b="1" dirty="0">
                <a:solidFill>
                  <a:srgbClr val="000090"/>
                </a:solidFill>
                <a:effectLst/>
                <a:latin typeface="Neue Haas Grotesk Text Pro" panose="020B0504020202020204" pitchFamily="34" charset="77"/>
                <a:ea typeface="Times New Roman" panose="02020603050405020304" pitchFamily="18" charset="0"/>
                <a:cs typeface="Times New Roman" panose="02020603050405020304" pitchFamily="18" charset="0"/>
              </a:rPr>
              <a:t>Commission</a:t>
            </a:r>
            <a:r>
              <a:rPr lang="fr-FR" sz="1800" dirty="0">
                <a:effectLst/>
                <a:latin typeface="Neue Haas Grotesk Text Pro" panose="020B0504020202020204" pitchFamily="34" charset="77"/>
                <a:ea typeface="Times New Roman" panose="02020603050405020304" pitchFamily="18" charset="0"/>
                <a:cs typeface="Times New Roman" panose="02020603050405020304" pitchFamily="18" charset="0"/>
              </a:rPr>
              <a:t>. </a:t>
            </a:r>
            <a:endParaRPr lang="fr-CH" sz="1800" dirty="0">
              <a:effectLst/>
              <a:latin typeface="Neue Haas Grotesk Text Pro" panose="020B0504020202020204" pitchFamily="34" charset="77"/>
              <a:ea typeface="MS Mincho" panose="02020609040205080304" pitchFamily="49" charset="-128"/>
              <a:cs typeface="Times New Roman" panose="02020603050405020304" pitchFamily="18" charset="0"/>
            </a:endParaRPr>
          </a:p>
          <a:p>
            <a:pPr algn="just">
              <a:spcBef>
                <a:spcPts val="0"/>
              </a:spcBef>
              <a:spcAft>
                <a:spcPts val="600"/>
              </a:spcAft>
              <a:buFont typeface="Wingdings" panose="05000000000000000000" pitchFamily="2" charset="2"/>
              <a:buChar char="Ø"/>
            </a:pPr>
            <a:r>
              <a:rPr lang="fr-FR" sz="1800" dirty="0">
                <a:latin typeface="Neue Haas Grotesk Text Pro" panose="020B0504020202020204" pitchFamily="34" charset="77"/>
                <a:ea typeface="Times New Roman" panose="02020603050405020304" pitchFamily="18" charset="0"/>
                <a:cs typeface="Times New Roman" panose="02020603050405020304" pitchFamily="18" charset="0"/>
              </a:rPr>
              <a:t>L</a:t>
            </a:r>
            <a:r>
              <a:rPr lang="fr-FR" sz="1800" dirty="0">
                <a:effectLst/>
                <a:latin typeface="Neue Haas Grotesk Text Pro" panose="020B0504020202020204" pitchFamily="34" charset="77"/>
                <a:ea typeface="Times New Roman" panose="02020603050405020304" pitchFamily="18" charset="0"/>
                <a:cs typeface="Times New Roman" panose="02020603050405020304" pitchFamily="18" charset="0"/>
              </a:rPr>
              <a:t>ors </a:t>
            </a:r>
            <a:r>
              <a:rPr lang="fr-FR" sz="1800" u="sng" dirty="0">
                <a:effectLst/>
                <a:latin typeface="Neue Haas Grotesk Text Pro" panose="020B0504020202020204" pitchFamily="34" charset="77"/>
                <a:ea typeface="Times New Roman" panose="02020603050405020304" pitchFamily="18" charset="0"/>
                <a:cs typeface="Times New Roman" panose="02020603050405020304" pitchFamily="18" charset="0"/>
              </a:rPr>
              <a:t>de l’installation de la Commission</a:t>
            </a:r>
            <a:endParaRPr lang="fr-FR" sz="1800" dirty="0">
              <a:effectLst/>
              <a:latin typeface="Neue Haas Grotesk Text Pro" panose="020B0504020202020204" pitchFamily="34" charset="77"/>
              <a:ea typeface="Times New Roman" panose="02020603050405020304" pitchFamily="18" charset="0"/>
              <a:cs typeface="Times New Roman" panose="02020603050405020304" pitchFamily="18" charset="0"/>
            </a:endParaRPr>
          </a:p>
          <a:p>
            <a:pPr algn="just">
              <a:spcBef>
                <a:spcPts val="0"/>
              </a:spcBef>
              <a:buFont typeface="Wingdings" panose="05000000000000000000" pitchFamily="2" charset="2"/>
              <a:buChar char="Ø"/>
            </a:pPr>
            <a:r>
              <a:rPr lang="fr-FR" sz="1800" u="sng" dirty="0">
                <a:effectLst/>
                <a:latin typeface="Neue Haas Grotesk Text Pro" panose="020B0504020202020204" pitchFamily="34" charset="77"/>
                <a:ea typeface="Times New Roman" panose="02020603050405020304" pitchFamily="18" charset="0"/>
                <a:cs typeface="Times New Roman" panose="02020603050405020304" pitchFamily="18" charset="0"/>
              </a:rPr>
              <a:t>Par la suite :</a:t>
            </a:r>
            <a:r>
              <a:rPr lang="fr-FR" sz="1800" dirty="0">
                <a:effectLst/>
                <a:latin typeface="Neue Haas Grotesk Text Pro" panose="020B0504020202020204" pitchFamily="34" charset="77"/>
                <a:ea typeface="Times New Roman" panose="02020603050405020304" pitchFamily="18" charset="0"/>
                <a:cs typeface="Times New Roman" panose="02020603050405020304" pitchFamily="18" charset="0"/>
              </a:rPr>
              <a:t> </a:t>
            </a:r>
            <a:endParaRPr lang="fr-FR" sz="1800" dirty="0">
              <a:latin typeface="Neue Haas Grotesk Text Pro" panose="020B0504020202020204" pitchFamily="34" charset="77"/>
              <a:ea typeface="Times New Roman" panose="02020603050405020304" pitchFamily="18" charset="0"/>
              <a:cs typeface="Times New Roman" panose="02020603050405020304" pitchFamily="18" charset="0"/>
            </a:endParaRPr>
          </a:p>
          <a:p>
            <a:pPr lvl="1" algn="just">
              <a:spcBef>
                <a:spcPts val="0"/>
              </a:spcBef>
            </a:pPr>
            <a:r>
              <a:rPr lang="fr-FR" sz="1800" b="1" dirty="0">
                <a:solidFill>
                  <a:srgbClr val="000099"/>
                </a:solidFill>
                <a:effectLst/>
                <a:latin typeface="Neue Haas Grotesk Text Pro" panose="020B0504020202020204" pitchFamily="34" charset="77"/>
                <a:ea typeface="Times New Roman" panose="02020603050405020304" pitchFamily="18" charset="0"/>
                <a:cs typeface="Times New Roman" panose="02020603050405020304" pitchFamily="18" charset="0"/>
              </a:rPr>
              <a:t>Questions</a:t>
            </a:r>
            <a:endParaRPr lang="fr-FR" sz="1800" b="1" dirty="0">
              <a:solidFill>
                <a:srgbClr val="000099"/>
              </a:solidFill>
              <a:latin typeface="Neue Haas Grotesk Text Pro" panose="020B0504020202020204" pitchFamily="34" charset="77"/>
              <a:ea typeface="Times New Roman" panose="02020603050405020304" pitchFamily="18" charset="0"/>
              <a:cs typeface="Times New Roman" panose="02020603050405020304" pitchFamily="18" charset="0"/>
            </a:endParaRPr>
          </a:p>
          <a:p>
            <a:pPr lvl="1" algn="just">
              <a:spcBef>
                <a:spcPts val="0"/>
              </a:spcBef>
            </a:pPr>
            <a:r>
              <a:rPr lang="fr-FR" sz="1800" b="1" dirty="0">
                <a:solidFill>
                  <a:srgbClr val="000099"/>
                </a:solidFill>
                <a:latin typeface="Neue Haas Grotesk Text Pro" panose="020B0504020202020204" pitchFamily="34" charset="77"/>
                <a:ea typeface="Times New Roman" panose="02020603050405020304" pitchFamily="18" charset="0"/>
                <a:cs typeface="Times New Roman" panose="02020603050405020304" pitchFamily="18" charset="0"/>
              </a:rPr>
              <a:t>C</a:t>
            </a:r>
            <a:r>
              <a:rPr lang="fr-FR" sz="1800" b="1" dirty="0">
                <a:solidFill>
                  <a:srgbClr val="000099"/>
                </a:solidFill>
                <a:effectLst/>
                <a:latin typeface="Neue Haas Grotesk Text Pro" panose="020B0504020202020204" pitchFamily="34" charset="77"/>
                <a:ea typeface="Times New Roman" panose="02020603050405020304" pitchFamily="18" charset="0"/>
                <a:cs typeface="Times New Roman" panose="02020603050405020304" pitchFamily="18" charset="0"/>
              </a:rPr>
              <a:t>ommissions parlementaires d'enquête </a:t>
            </a:r>
            <a:r>
              <a:rPr lang="fr-FR" sz="1800" dirty="0">
                <a:effectLst/>
                <a:latin typeface="Neue Haas Grotesk Text Pro" panose="020B0504020202020204" pitchFamily="34" charset="77"/>
                <a:ea typeface="Times New Roman" panose="02020603050405020304" pitchFamily="18" charset="0"/>
                <a:cs typeface="Times New Roman" panose="02020603050405020304" pitchFamily="18" charset="0"/>
              </a:rPr>
              <a:t>sur les activités de la Commission</a:t>
            </a:r>
            <a:endParaRPr lang="fr-FR" sz="1800" dirty="0">
              <a:latin typeface="Neue Haas Grotesk Text Pro" panose="020B0504020202020204" pitchFamily="34" charset="77"/>
              <a:ea typeface="Times New Roman" panose="02020603050405020304" pitchFamily="18" charset="0"/>
              <a:cs typeface="Times New Roman" panose="02020603050405020304" pitchFamily="18" charset="0"/>
            </a:endParaRPr>
          </a:p>
          <a:p>
            <a:pPr lvl="1" algn="just">
              <a:spcBef>
                <a:spcPts val="0"/>
              </a:spcBef>
            </a:pPr>
            <a:r>
              <a:rPr lang="fr-FR" sz="1800" b="1" dirty="0">
                <a:solidFill>
                  <a:srgbClr val="000099"/>
                </a:solidFill>
                <a:latin typeface="Neue Haas Grotesk Text Pro" panose="020B0504020202020204" pitchFamily="34" charset="77"/>
                <a:ea typeface="Times New Roman" panose="02020603050405020304" pitchFamily="18" charset="0"/>
                <a:cs typeface="Times New Roman" panose="02020603050405020304" pitchFamily="18" charset="0"/>
              </a:rPr>
              <a:t>R</a:t>
            </a:r>
            <a:r>
              <a:rPr lang="fr-FR" sz="1800" b="1" dirty="0">
                <a:solidFill>
                  <a:srgbClr val="000099"/>
                </a:solidFill>
                <a:effectLst/>
                <a:latin typeface="Neue Haas Grotesk Text Pro" panose="020B0504020202020204" pitchFamily="34" charset="77"/>
                <a:ea typeface="Times New Roman" panose="02020603050405020304" pitchFamily="18" charset="0"/>
                <a:cs typeface="Times New Roman" panose="02020603050405020304" pitchFamily="18" charset="0"/>
              </a:rPr>
              <a:t>apports </a:t>
            </a:r>
            <a:r>
              <a:rPr lang="fr-FR" sz="1800" dirty="0">
                <a:effectLst/>
                <a:latin typeface="Neue Haas Grotesk Text Pro" panose="020B0504020202020204" pitchFamily="34" charset="77"/>
                <a:ea typeface="Times New Roman" panose="02020603050405020304" pitchFamily="18" charset="0"/>
                <a:cs typeface="Times New Roman" panose="02020603050405020304" pitchFamily="18" charset="0"/>
              </a:rPr>
              <a:t>de la Commission ses activités, et sur l’exécution financière</a:t>
            </a:r>
          </a:p>
          <a:p>
            <a:pPr lvl="1" algn="just">
              <a:spcBef>
                <a:spcPts val="0"/>
              </a:spcBef>
            </a:pPr>
            <a:r>
              <a:rPr lang="fr-FR" sz="1800" b="1" dirty="0">
                <a:solidFill>
                  <a:srgbClr val="C00000"/>
                </a:solidFill>
                <a:latin typeface="Neue Haas Grotesk Text Pro" panose="020B0504020202020204" pitchFamily="34" charset="77"/>
                <a:ea typeface="MS Mincho" panose="02020609040205080304" pitchFamily="49" charset="-128"/>
                <a:cs typeface="Times New Roman" panose="02020603050405020304" pitchFamily="18" charset="0"/>
              </a:rPr>
              <a:t>Censure</a:t>
            </a:r>
            <a:r>
              <a:rPr lang="fr-FR" sz="1800" dirty="0">
                <a:latin typeface="Neue Haas Grotesk Text Pro" panose="020B0504020202020204" pitchFamily="34" charset="77"/>
                <a:ea typeface="MS Mincho" panose="02020609040205080304" pitchFamily="49" charset="-128"/>
                <a:cs typeface="Times New Roman" panose="02020603050405020304" pitchFamily="18" charset="0"/>
              </a:rPr>
              <a:t> la Commission (</a:t>
            </a:r>
            <a:r>
              <a:rPr lang="fr-FR" sz="1800" b="1" dirty="0">
                <a:latin typeface="Neue Haas Grotesk Text Pro" panose="020B0504020202020204" pitchFamily="34" charset="77"/>
                <a:ea typeface="MS Mincho" panose="02020609040205080304" pitchFamily="49" charset="-128"/>
                <a:cs typeface="Times New Roman" panose="02020603050405020304" pitchFamily="18" charset="0"/>
              </a:rPr>
              <a:t>art. 17 §8 TUE</a:t>
            </a:r>
            <a:r>
              <a:rPr lang="fr-FR" sz="1800" dirty="0">
                <a:latin typeface="Neue Haas Grotesk Text Pro" panose="020B0504020202020204" pitchFamily="34" charset="77"/>
                <a:ea typeface="MS Mincho" panose="02020609040205080304" pitchFamily="49" charset="-128"/>
                <a:cs typeface="Times New Roman" panose="02020603050405020304" pitchFamily="18" charset="0"/>
              </a:rPr>
              <a:t>). </a:t>
            </a:r>
            <a:endParaRPr lang="fr-CH" sz="1800" dirty="0">
              <a:latin typeface="Neue Haas Grotesk Text Pro" panose="020B0504020202020204" pitchFamily="34" charset="77"/>
              <a:ea typeface="MS Mincho" panose="02020609040205080304" pitchFamily="49" charset="-128"/>
              <a:cs typeface="Times New Roman" panose="02020603050405020304" pitchFamily="18" charset="0"/>
            </a:endParaRPr>
          </a:p>
          <a:p>
            <a:pPr lvl="1" algn="just">
              <a:spcBef>
                <a:spcPts val="0"/>
              </a:spcBef>
            </a:pPr>
            <a:endParaRPr lang="fr-CH" sz="1400" dirty="0">
              <a:latin typeface="Neue Haas Grotesk Text Pro" panose="020B0504020202020204" pitchFamily="34" charset="77"/>
              <a:ea typeface="MS Mincho" panose="02020609040205080304" pitchFamily="49" charset="-128"/>
              <a:cs typeface="Times New Roman" panose="02020603050405020304" pitchFamily="18" charset="0"/>
            </a:endParaRPr>
          </a:p>
          <a:p>
            <a:pPr marL="0" marR="0" lvl="0" indent="0" algn="just"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fr-FR" sz="1800" b="1" i="0" u="none" strike="noStrike" kern="1200" cap="none" spc="0" normalizeH="0" baseline="0" noProof="0" dirty="0">
                <a:ln>
                  <a:noFill/>
                </a:ln>
                <a:solidFill>
                  <a:srgbClr val="000099"/>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Envers d’autres institutions </a:t>
            </a:r>
            <a:r>
              <a:rPr kumimoji="0" lang="fr-FR" sz="1800" b="0" i="0" u="none" strike="noStrike" kern="1200" cap="none" spc="0" normalizeH="0" baseline="0" noProof="0" dirty="0">
                <a:ln>
                  <a:noFill/>
                </a:ln>
                <a:solidFill>
                  <a:prstClr val="black"/>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a:t>
            </a:r>
          </a:p>
          <a:p>
            <a:pPr marR="0" lvl="0" algn="just" defTabSz="914400" rtl="0" eaLnBrk="1" fontAlgn="auto" latinLnBrk="0" hangingPunct="1">
              <a:lnSpc>
                <a:spcPct val="90000"/>
              </a:lnSpc>
              <a:spcBef>
                <a:spcPts val="0"/>
              </a:spcBef>
              <a:spcAft>
                <a:spcPts val="600"/>
              </a:spcAft>
              <a:buClrTx/>
              <a:buSzTx/>
              <a:buFont typeface="Wingdings" panose="05000000000000000000" pitchFamily="2" charset="2"/>
              <a:buChar char="Ø"/>
              <a:tabLst/>
              <a:defRPr/>
            </a:pPr>
            <a:r>
              <a:rPr lang="fr-FR" sz="1800" dirty="0">
                <a:solidFill>
                  <a:prstClr val="black"/>
                </a:solidFill>
                <a:latin typeface="Neue Haas Grotesk Text Pro" panose="020B0504020202020204" pitchFamily="34" charset="77"/>
                <a:ea typeface="MS Mincho" panose="02020609040205080304" pitchFamily="49" charset="-128"/>
                <a:cs typeface="Times New Roman" panose="02020603050405020304" pitchFamily="18" charset="0"/>
              </a:rPr>
              <a:t>Lors des débats pendant la ………… ………………</a:t>
            </a:r>
            <a:endParaRPr kumimoji="0" lang="fr-CH" sz="1800" b="0" i="0" u="none" strike="noStrike" kern="1200" cap="none" spc="0" normalizeH="0" baseline="0" noProof="0" dirty="0">
              <a:ln>
                <a:noFill/>
              </a:ln>
              <a:solidFill>
                <a:prstClr val="black"/>
              </a:solidFill>
              <a:effectLst/>
              <a:uLnTx/>
              <a:uFillTx/>
              <a:latin typeface="Neue Haas Grotesk Text Pro" panose="020B0504020202020204" pitchFamily="34" charset="77"/>
              <a:ea typeface="MS Mincho" panose="02020609040205080304" pitchFamily="49" charset="-128"/>
              <a:cs typeface="Times New Roman" panose="02020603050405020304" pitchFamily="18" charset="0"/>
            </a:endParaRPr>
          </a:p>
          <a:p>
            <a:pPr marL="630238" marR="0" lvl="0" indent="-273050" algn="just"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fr-FR" sz="1800" b="0" i="0" u="none" strike="noStrike" kern="1200" cap="none" spc="0" normalizeH="0" baseline="0" noProof="0" dirty="0">
                <a:ln>
                  <a:noFill/>
                </a:ln>
                <a:solidFill>
                  <a:prstClr val="black"/>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 	le </a:t>
            </a:r>
            <a:r>
              <a:rPr kumimoji="0" lang="fr-FR" sz="1800" b="1" i="0" u="none" strike="noStrike" kern="1200" cap="none" spc="0" normalizeH="0" baseline="0" noProof="0" dirty="0">
                <a:ln>
                  <a:noFill/>
                </a:ln>
                <a:solidFill>
                  <a:srgbClr val="000099"/>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Président du Conseil européen</a:t>
            </a:r>
            <a:r>
              <a:rPr kumimoji="0" lang="fr-FR" sz="1800" b="0" i="0" u="none" strike="noStrike" kern="1200" cap="none" spc="0" normalizeH="0" baseline="0" noProof="0" dirty="0">
                <a:ln>
                  <a:noFill/>
                </a:ln>
                <a:solidFill>
                  <a:srgbClr val="000099"/>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 </a:t>
            </a:r>
            <a:r>
              <a:rPr kumimoji="0" lang="fr-FR" sz="1800" b="0" i="0" u="none" strike="noStrike" kern="1200" cap="none" spc="0" normalizeH="0" baseline="0" noProof="0" dirty="0">
                <a:ln>
                  <a:noFill/>
                </a:ln>
                <a:solidFill>
                  <a:prstClr val="black"/>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a:t>
            </a:r>
            <a:r>
              <a:rPr kumimoji="0" lang="fr-FR" sz="1800" b="1" i="0" u="none" strike="noStrike" kern="1200" cap="none" spc="0" normalizeH="0" baseline="0" noProof="0" dirty="0">
                <a:ln>
                  <a:noFill/>
                </a:ln>
                <a:solidFill>
                  <a:srgbClr val="000090"/>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art 15 § 5 d) TUE</a:t>
            </a:r>
            <a:r>
              <a:rPr kumimoji="0" lang="fr-FR" sz="1800" b="0" i="0" u="none" strike="noStrike" kern="1200" cap="none" spc="0" normalizeH="0" baseline="0" noProof="0" dirty="0">
                <a:ln>
                  <a:noFill/>
                </a:ln>
                <a:solidFill>
                  <a:prstClr val="black"/>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a:t>
            </a:r>
            <a:endParaRPr kumimoji="0" lang="fr-CH" sz="1800" b="0" i="0" u="none" strike="noStrike" kern="1200" cap="none" spc="0" normalizeH="0" baseline="0" noProof="0" dirty="0">
              <a:ln>
                <a:noFill/>
              </a:ln>
              <a:solidFill>
                <a:prstClr val="black"/>
              </a:solidFill>
              <a:effectLst/>
              <a:uLnTx/>
              <a:uFillTx/>
              <a:latin typeface="Neue Haas Grotesk Text Pro" panose="020B0504020202020204" pitchFamily="34" charset="77"/>
              <a:ea typeface="MS Mincho" panose="02020609040205080304" pitchFamily="49" charset="-128"/>
              <a:cs typeface="Times New Roman" panose="02020603050405020304" pitchFamily="18" charset="0"/>
            </a:endParaRPr>
          </a:p>
          <a:p>
            <a:pPr marL="642938" marR="0" lvl="0" indent="-285750" algn="just" defTabSz="914400" rtl="0" eaLnBrk="1" fontAlgn="auto" latinLnBrk="0" hangingPunct="1">
              <a:lnSpc>
                <a:spcPct val="90000"/>
              </a:lnSpc>
              <a:spcBef>
                <a:spcPts val="0"/>
              </a:spcBef>
              <a:spcAft>
                <a:spcPts val="600"/>
              </a:spcAft>
              <a:buClrTx/>
              <a:buSzTx/>
              <a:buFontTx/>
              <a:buChar char="-"/>
              <a:tabLst/>
              <a:defRPr/>
            </a:pPr>
            <a:r>
              <a:rPr lang="fr-FR" sz="1800" dirty="0">
                <a:solidFill>
                  <a:prstClr val="black"/>
                </a:solidFill>
                <a:latin typeface="Neue Haas Grotesk Text Pro" panose="020B0504020202020204" pitchFamily="34" charset="77"/>
                <a:ea typeface="Times New Roman" panose="02020603050405020304" pitchFamily="18" charset="0"/>
                <a:cs typeface="Times New Roman" panose="02020603050405020304" pitchFamily="18" charset="0"/>
              </a:rPr>
              <a:t>l</a:t>
            </a:r>
            <a:r>
              <a:rPr kumimoji="0" lang="fr-FR" sz="1800" b="0" i="0" u="none" strike="noStrike" kern="1200" cap="none" spc="0" normalizeH="0" baseline="0" noProof="0" dirty="0">
                <a:ln>
                  <a:noFill/>
                </a:ln>
                <a:solidFill>
                  <a:prstClr val="black"/>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e </a:t>
            </a:r>
            <a:r>
              <a:rPr kumimoji="0" lang="fr-FR" sz="1800" b="1" i="0" u="none" strike="noStrike" kern="1200" cap="none" spc="0" normalizeH="0" baseline="0" noProof="0" dirty="0">
                <a:ln>
                  <a:noFill/>
                </a:ln>
                <a:solidFill>
                  <a:srgbClr val="000099"/>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Président du Conseil de l’Union européenne</a:t>
            </a:r>
            <a:r>
              <a:rPr kumimoji="0" lang="fr-FR" sz="1800" b="0" i="0" u="none" strike="noStrike" kern="1200" cap="none" spc="0" normalizeH="0" baseline="0" noProof="0" dirty="0">
                <a:ln>
                  <a:noFill/>
                </a:ln>
                <a:solidFill>
                  <a:srgbClr val="000099"/>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 </a:t>
            </a:r>
            <a:r>
              <a:rPr kumimoji="0" lang="fr-FR" sz="1800" b="0" i="0" u="none" strike="noStrike" kern="1200" cap="none" spc="0" normalizeH="0" baseline="0" noProof="0" dirty="0">
                <a:ln>
                  <a:noFill/>
                </a:ln>
                <a:solidFill>
                  <a:prstClr val="black"/>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participe au débat de la plénière en début et fin de mandat (six-mois). </a:t>
            </a:r>
          </a:p>
          <a:p>
            <a:pPr marL="642938" marR="0" lvl="0" indent="-285750" algn="just" defTabSz="914400" rtl="0" eaLnBrk="1" fontAlgn="auto" latinLnBrk="0" hangingPunct="1">
              <a:lnSpc>
                <a:spcPct val="90000"/>
              </a:lnSpc>
              <a:spcBef>
                <a:spcPts val="0"/>
              </a:spcBef>
              <a:spcAft>
                <a:spcPts val="600"/>
              </a:spcAft>
              <a:buClrTx/>
              <a:buSzTx/>
              <a:buFontTx/>
              <a:buChar char="-"/>
              <a:tabLst/>
              <a:defRPr/>
            </a:pPr>
            <a:r>
              <a:rPr lang="fr-FR" sz="1800" dirty="0">
                <a:solidFill>
                  <a:prstClr val="black"/>
                </a:solidFill>
                <a:latin typeface="Neue Haas Grotesk Text Pro" panose="020B0504020202020204" pitchFamily="34" charset="77"/>
                <a:ea typeface="Times New Roman" panose="02020603050405020304" pitchFamily="18" charset="0"/>
                <a:cs typeface="Times New Roman" panose="02020603050405020304" pitchFamily="18" charset="0"/>
              </a:rPr>
              <a:t>l</a:t>
            </a:r>
            <a:r>
              <a:rPr kumimoji="0" lang="fr-FR" sz="1800" b="0" i="0" u="none" strike="noStrike" kern="1200" cap="none" spc="0" normalizeH="0" baseline="0" noProof="0" dirty="0">
                <a:ln>
                  <a:noFill/>
                </a:ln>
                <a:solidFill>
                  <a:prstClr val="black"/>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e Président de la formation « Affaires étrangères », le </a:t>
            </a:r>
            <a:r>
              <a:rPr kumimoji="0" lang="fr-FR" sz="1800" b="1" i="0" u="none" strike="noStrike" kern="1200" cap="none" spc="0" normalizeH="0" baseline="0" noProof="0" dirty="0">
                <a:ln>
                  <a:noFill/>
                </a:ln>
                <a:solidFill>
                  <a:srgbClr val="000099"/>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Haut représentant </a:t>
            </a:r>
            <a:r>
              <a:rPr kumimoji="0" lang="fr-FR" sz="1800" b="0" i="0" u="none" strike="noStrike" kern="1200" cap="none" spc="0" normalizeH="0" baseline="0" noProof="0" dirty="0">
                <a:ln>
                  <a:noFill/>
                </a:ln>
                <a:solidFill>
                  <a:prstClr val="black"/>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présente </a:t>
            </a:r>
            <a:r>
              <a:rPr kumimoji="0" lang="fr-FR" sz="1800" b="1" i="0" u="none" strike="noStrike" kern="1200" cap="none" spc="0" normalizeH="0" baseline="0" noProof="0" dirty="0">
                <a:ln>
                  <a:noFill/>
                </a:ln>
                <a:solidFill>
                  <a:srgbClr val="000099"/>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deux fois par an un rapport financier </a:t>
            </a:r>
            <a:r>
              <a:rPr kumimoji="0" lang="fr-FR" sz="1800" b="0" i="0" u="none" strike="noStrike" kern="1200" cap="none" spc="0" normalizeH="0" baseline="0" noProof="0" dirty="0">
                <a:ln>
                  <a:noFill/>
                </a:ln>
                <a:solidFill>
                  <a:prstClr val="black"/>
                </a:solidFill>
                <a:effectLst/>
                <a:uLnTx/>
                <a:uFillTx/>
                <a:latin typeface="Neue Haas Grotesk Text Pro" panose="020B0504020202020204" pitchFamily="34" charset="77"/>
                <a:ea typeface="Times New Roman" panose="02020603050405020304" pitchFamily="18" charset="0"/>
                <a:cs typeface="Times New Roman" panose="02020603050405020304" pitchFamily="18" charset="0"/>
              </a:rPr>
              <a:t>sur l’utilisation des crédits PESC. Il participe aux débats portants sur les affaires étrangères et la défense.</a:t>
            </a:r>
            <a:endParaRPr kumimoji="0" lang="fr-CH" sz="1800" b="0" i="0" u="none" strike="noStrike" kern="1200" cap="none" spc="0" normalizeH="0" baseline="0" noProof="0" dirty="0">
              <a:ln>
                <a:noFill/>
              </a:ln>
              <a:solidFill>
                <a:prstClr val="black"/>
              </a:solidFill>
              <a:effectLst/>
              <a:uLnTx/>
              <a:uFillTx/>
              <a:latin typeface="Neue Haas Grotesk Text Pro" panose="020B0504020202020204" pitchFamily="34" charset="77"/>
              <a:ea typeface="MS Mincho" panose="02020609040205080304" pitchFamily="49" charset="-128"/>
              <a:cs typeface="Times New Roman" panose="02020603050405020304" pitchFamily="18" charset="0"/>
            </a:endParaRPr>
          </a:p>
          <a:p>
            <a:pPr marL="457200" lvl="1" indent="0" algn="just">
              <a:spcBef>
                <a:spcPts val="0"/>
              </a:spcBef>
              <a:buNone/>
            </a:pPr>
            <a:endParaRPr lang="fr-FR" sz="1400" dirty="0">
              <a:latin typeface="Neue Haas Grotesk Text Pro" panose="020B0504020202020204" pitchFamily="34" charset="77"/>
              <a:ea typeface="MS Mincho" panose="02020609040205080304" pitchFamily="49" charset="-128"/>
              <a:cs typeface="Times New Roman" panose="02020603050405020304" pitchFamily="18" charset="0"/>
            </a:endParaRPr>
          </a:p>
        </p:txBody>
      </p:sp>
      <p:sp>
        <p:nvSpPr>
          <p:cNvPr id="2" name="ZoneTexte 1">
            <a:extLst>
              <a:ext uri="{FF2B5EF4-FFF2-40B4-BE49-F238E27FC236}">
                <a16:creationId xmlns:a16="http://schemas.microsoft.com/office/drawing/2014/main" id="{430CAFCB-9614-E51A-FC20-8BF9F09A1818}"/>
              </a:ext>
            </a:extLst>
          </p:cNvPr>
          <p:cNvSpPr txBox="1"/>
          <p:nvPr/>
        </p:nvSpPr>
        <p:spPr>
          <a:xfrm>
            <a:off x="5738154" y="6386912"/>
            <a:ext cx="609731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97D8A-9D70-4349-A89F-F075334EEC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lang="fr-CH" dirty="0"/>
          </a:p>
        </p:txBody>
      </p:sp>
    </p:spTree>
    <p:extLst>
      <p:ext uri="{BB962C8B-B14F-4D97-AF65-F5344CB8AC3E}">
        <p14:creationId xmlns:p14="http://schemas.microsoft.com/office/powerpoint/2010/main" val="3418433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3F44F4C5-FE4F-44AB-AAA5-ED31D2E5CB15}"/>
              </a:ext>
            </a:extLst>
          </p:cNvPr>
          <p:cNvCxnSpPr>
            <a:cxnSpLocks/>
          </p:cNvCxnSpPr>
          <p:nvPr/>
        </p:nvCxnSpPr>
        <p:spPr>
          <a:xfrm>
            <a:off x="838200" y="3264794"/>
            <a:ext cx="7031864"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BDC7F23-6C3C-E417-AA76-8A49BEFE7613}"/>
              </a:ext>
            </a:extLst>
          </p:cNvPr>
          <p:cNvSpPr txBox="1"/>
          <p:nvPr/>
        </p:nvSpPr>
        <p:spPr>
          <a:xfrm>
            <a:off x="5738154" y="6386912"/>
            <a:ext cx="609731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97D8A-9D70-4349-A89F-F075334EEC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lang="fr-CH" dirty="0"/>
          </a:p>
        </p:txBody>
      </p:sp>
    </p:spTree>
    <p:extLst>
      <p:ext uri="{BB962C8B-B14F-4D97-AF65-F5344CB8AC3E}">
        <p14:creationId xmlns:p14="http://schemas.microsoft.com/office/powerpoint/2010/main" val="1989173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B4AC2D60-389C-41B7-9AAD-0C9686C63FD4}"/>
              </a:ext>
            </a:extLst>
          </p:cNvPr>
          <p:cNvSpPr txBox="1">
            <a:spLocks noChangeArrowheads="1"/>
          </p:cNvSpPr>
          <p:nvPr/>
        </p:nvSpPr>
        <p:spPr>
          <a:xfrm>
            <a:off x="2350222" y="1458405"/>
            <a:ext cx="2286000" cy="533400"/>
          </a:xfrm>
          <a:prstGeom prst="rect">
            <a:avLst/>
          </a:prstGeom>
          <a:solidFill>
            <a:schemeClr val="bg1"/>
          </a:solidFill>
          <a:ln w="28575">
            <a:solidFill>
              <a:schemeClr val="bg1">
                <a:lumMod val="85000"/>
              </a:schemeClr>
            </a:solidFill>
            <a:miter lim="800000"/>
            <a:headEnd/>
            <a:tailEnd/>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20000"/>
              </a:spcBef>
              <a:buNone/>
              <a:defRPr/>
            </a:pPr>
            <a:r>
              <a:rPr lang="fr-FR" sz="1200" dirty="0">
                <a:solidFill>
                  <a:prstClr val="black">
                    <a:lumMod val="65000"/>
                    <a:lumOff val="35000"/>
                  </a:prstClr>
                </a:solidFill>
                <a:latin typeface="Verdana" panose="020B0604030504040204" pitchFamily="34" charset="0"/>
              </a:rPr>
              <a:t>Parlement européen</a:t>
            </a:r>
          </a:p>
        </p:txBody>
      </p:sp>
      <p:sp>
        <p:nvSpPr>
          <p:cNvPr id="7" name="Rectangle 5">
            <a:extLst>
              <a:ext uri="{FF2B5EF4-FFF2-40B4-BE49-F238E27FC236}">
                <a16:creationId xmlns:a16="http://schemas.microsoft.com/office/drawing/2014/main" id="{05BD84BD-CADE-4145-978B-C00370AC5149}"/>
              </a:ext>
            </a:extLst>
          </p:cNvPr>
          <p:cNvSpPr>
            <a:spLocks noChangeArrowheads="1"/>
          </p:cNvSpPr>
          <p:nvPr/>
        </p:nvSpPr>
        <p:spPr bwMode="auto">
          <a:xfrm>
            <a:off x="3494810" y="2523604"/>
            <a:ext cx="2253527"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80000"/>
              </a:lnSpc>
              <a:spcBef>
                <a:spcPct val="20000"/>
              </a:spcBef>
              <a:defRPr/>
            </a:pPr>
            <a:r>
              <a:rPr lang="fr-FR" sz="1200" dirty="0">
                <a:solidFill>
                  <a:prstClr val="black">
                    <a:lumMod val="65000"/>
                    <a:lumOff val="35000"/>
                  </a:prstClr>
                </a:solidFill>
                <a:latin typeface="Verdana" panose="020B0604030504040204" pitchFamily="34" charset="0"/>
              </a:rPr>
              <a:t>Cour de justice de l’Union européenne</a:t>
            </a:r>
          </a:p>
        </p:txBody>
      </p:sp>
      <p:sp>
        <p:nvSpPr>
          <p:cNvPr id="8" name="Rectangle 6">
            <a:extLst>
              <a:ext uri="{FF2B5EF4-FFF2-40B4-BE49-F238E27FC236}">
                <a16:creationId xmlns:a16="http://schemas.microsoft.com/office/drawing/2014/main" id="{A193B458-6553-416D-8AAF-2F7E058D1A6A}"/>
              </a:ext>
            </a:extLst>
          </p:cNvPr>
          <p:cNvSpPr>
            <a:spLocks noChangeArrowheads="1"/>
          </p:cNvSpPr>
          <p:nvPr/>
        </p:nvSpPr>
        <p:spPr bwMode="auto">
          <a:xfrm>
            <a:off x="4820082" y="3187297"/>
            <a:ext cx="2285999"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80000"/>
              </a:lnSpc>
              <a:spcBef>
                <a:spcPct val="20000"/>
              </a:spcBef>
              <a:defRPr/>
            </a:pPr>
            <a:r>
              <a:rPr lang="fr-FR" sz="1200" dirty="0">
                <a:solidFill>
                  <a:prstClr val="black">
                    <a:lumMod val="65000"/>
                    <a:lumOff val="35000"/>
                  </a:prstClr>
                </a:solidFill>
                <a:latin typeface="Verdana" panose="020B0604030504040204" pitchFamily="34" charset="0"/>
              </a:rPr>
              <a:t>Cour des comptes</a:t>
            </a:r>
          </a:p>
        </p:txBody>
      </p:sp>
      <p:sp>
        <p:nvSpPr>
          <p:cNvPr id="9" name="Rectangle 7">
            <a:extLst>
              <a:ext uri="{FF2B5EF4-FFF2-40B4-BE49-F238E27FC236}">
                <a16:creationId xmlns:a16="http://schemas.microsoft.com/office/drawing/2014/main" id="{82992FCA-0D29-42F4-AD6F-DF11E98B0242}"/>
              </a:ext>
            </a:extLst>
          </p:cNvPr>
          <p:cNvSpPr>
            <a:spLocks noChangeArrowheads="1"/>
          </p:cNvSpPr>
          <p:nvPr/>
        </p:nvSpPr>
        <p:spPr bwMode="auto">
          <a:xfrm>
            <a:off x="6096000" y="5118131"/>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80000"/>
              </a:lnSpc>
              <a:spcBef>
                <a:spcPct val="20000"/>
              </a:spcBef>
              <a:defRPr/>
            </a:pPr>
            <a:r>
              <a:rPr lang="fr-FR" sz="1200" dirty="0">
                <a:solidFill>
                  <a:prstClr val="black">
                    <a:lumMod val="65000"/>
                    <a:lumOff val="35000"/>
                  </a:prstClr>
                </a:solidFill>
                <a:latin typeface="Verdana" panose="020B0604030504040204" pitchFamily="34" charset="0"/>
              </a:rPr>
              <a:t>Comité économique et social</a:t>
            </a:r>
          </a:p>
        </p:txBody>
      </p:sp>
      <p:sp>
        <p:nvSpPr>
          <p:cNvPr id="10" name="Rectangle 8">
            <a:extLst>
              <a:ext uri="{FF2B5EF4-FFF2-40B4-BE49-F238E27FC236}">
                <a16:creationId xmlns:a16="http://schemas.microsoft.com/office/drawing/2014/main" id="{1D0EE7E3-0B02-45EA-8FB8-B64CB17C7713}"/>
              </a:ext>
            </a:extLst>
          </p:cNvPr>
          <p:cNvSpPr>
            <a:spLocks noChangeArrowheads="1"/>
          </p:cNvSpPr>
          <p:nvPr/>
        </p:nvSpPr>
        <p:spPr bwMode="auto">
          <a:xfrm>
            <a:off x="3467747" y="514097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fr-FR" sz="1200" dirty="0">
                <a:solidFill>
                  <a:prstClr val="black">
                    <a:lumMod val="65000"/>
                    <a:lumOff val="35000"/>
                  </a:prstClr>
                </a:solidFill>
                <a:latin typeface="Verdana" panose="020B0604030504040204" pitchFamily="34" charset="0"/>
              </a:rPr>
              <a:t>Comité des régions</a:t>
            </a:r>
          </a:p>
        </p:txBody>
      </p:sp>
      <p:sp>
        <p:nvSpPr>
          <p:cNvPr id="11" name="Rectangle 9">
            <a:extLst>
              <a:ext uri="{FF2B5EF4-FFF2-40B4-BE49-F238E27FC236}">
                <a16:creationId xmlns:a16="http://schemas.microsoft.com/office/drawing/2014/main" id="{A301E2B7-E050-4CDE-8246-743C12299E29}"/>
              </a:ext>
            </a:extLst>
          </p:cNvPr>
          <p:cNvSpPr>
            <a:spLocks noChangeArrowheads="1"/>
          </p:cNvSpPr>
          <p:nvPr/>
        </p:nvSpPr>
        <p:spPr bwMode="auto">
          <a:xfrm>
            <a:off x="4820083" y="1420312"/>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80000"/>
              </a:lnSpc>
              <a:spcBef>
                <a:spcPct val="20000"/>
              </a:spcBef>
              <a:defRPr/>
            </a:pPr>
            <a:r>
              <a:rPr lang="fr-FR" sz="1200" dirty="0">
                <a:solidFill>
                  <a:prstClr val="black">
                    <a:lumMod val="65000"/>
                    <a:lumOff val="35000"/>
                  </a:prstClr>
                </a:solidFill>
                <a:latin typeface="Verdana" panose="020B0604030504040204" pitchFamily="34" charset="0"/>
              </a:rPr>
              <a:t>Conseil de l’Union européenne </a:t>
            </a:r>
          </a:p>
          <a:p>
            <a:pPr algn="ctr" eaLnBrk="1" hangingPunct="1">
              <a:lnSpc>
                <a:spcPct val="80000"/>
              </a:lnSpc>
              <a:spcBef>
                <a:spcPct val="20000"/>
              </a:spcBef>
              <a:defRPr/>
            </a:pPr>
            <a:r>
              <a:rPr lang="fr-FR" sz="1200" dirty="0">
                <a:solidFill>
                  <a:prstClr val="black">
                    <a:lumMod val="65000"/>
                    <a:lumOff val="35000"/>
                  </a:prstClr>
                </a:solidFill>
                <a:latin typeface="Verdana" panose="020B0604030504040204" pitchFamily="34" charset="0"/>
              </a:rPr>
              <a:t>(Conseil)</a:t>
            </a:r>
          </a:p>
        </p:txBody>
      </p:sp>
      <p:sp>
        <p:nvSpPr>
          <p:cNvPr id="12" name="Rectangle 10">
            <a:extLst>
              <a:ext uri="{FF2B5EF4-FFF2-40B4-BE49-F238E27FC236}">
                <a16:creationId xmlns:a16="http://schemas.microsoft.com/office/drawing/2014/main" id="{1B2171E9-B018-4A67-A4EA-458898F5C049}"/>
              </a:ext>
            </a:extLst>
          </p:cNvPr>
          <p:cNvSpPr>
            <a:spLocks noChangeArrowheads="1"/>
          </p:cNvSpPr>
          <p:nvPr/>
        </p:nvSpPr>
        <p:spPr bwMode="auto">
          <a:xfrm>
            <a:off x="7289944" y="1420499"/>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fr-FR" sz="1200" dirty="0">
                <a:solidFill>
                  <a:prstClr val="black">
                    <a:lumMod val="65000"/>
                    <a:lumOff val="35000"/>
                  </a:prstClr>
                </a:solidFill>
                <a:latin typeface="Verdana" panose="020B0604030504040204" pitchFamily="34" charset="0"/>
              </a:rPr>
              <a:t>Commission européenne</a:t>
            </a:r>
          </a:p>
        </p:txBody>
      </p:sp>
      <p:sp>
        <p:nvSpPr>
          <p:cNvPr id="13" name="Rectangle 11">
            <a:extLst>
              <a:ext uri="{FF2B5EF4-FFF2-40B4-BE49-F238E27FC236}">
                <a16:creationId xmlns:a16="http://schemas.microsoft.com/office/drawing/2014/main" id="{6B93C41A-4E90-404D-B229-691627F827CF}"/>
              </a:ext>
            </a:extLst>
          </p:cNvPr>
          <p:cNvSpPr>
            <a:spLocks noChangeArrowheads="1"/>
          </p:cNvSpPr>
          <p:nvPr/>
        </p:nvSpPr>
        <p:spPr bwMode="auto">
          <a:xfrm>
            <a:off x="3467747" y="4362090"/>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fr-FR" sz="1200" dirty="0">
                <a:solidFill>
                  <a:prstClr val="black">
                    <a:lumMod val="65000"/>
                    <a:lumOff val="35000"/>
                  </a:prstClr>
                </a:solidFill>
                <a:latin typeface="Verdana" panose="020B0604030504040204" pitchFamily="34" charset="0"/>
              </a:rPr>
              <a:t>Banque européenne d’investissement</a:t>
            </a:r>
          </a:p>
        </p:txBody>
      </p:sp>
      <p:sp>
        <p:nvSpPr>
          <p:cNvPr id="14" name="Rectangle 12">
            <a:extLst>
              <a:ext uri="{FF2B5EF4-FFF2-40B4-BE49-F238E27FC236}">
                <a16:creationId xmlns:a16="http://schemas.microsoft.com/office/drawing/2014/main" id="{FFEBA98D-D0B4-4D9E-A024-A7AF89465661}"/>
              </a:ext>
            </a:extLst>
          </p:cNvPr>
          <p:cNvSpPr>
            <a:spLocks noChangeArrowheads="1"/>
          </p:cNvSpPr>
          <p:nvPr/>
        </p:nvSpPr>
        <p:spPr bwMode="auto">
          <a:xfrm>
            <a:off x="6096000" y="436966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fr-FR" sz="1200" dirty="0">
                <a:solidFill>
                  <a:prstClr val="black">
                    <a:lumMod val="65000"/>
                    <a:lumOff val="35000"/>
                  </a:prstClr>
                </a:solidFill>
                <a:latin typeface="Verdana" panose="020B0604030504040204" pitchFamily="34" charset="0"/>
              </a:rPr>
              <a:t>Banque centrale européenne</a:t>
            </a:r>
          </a:p>
        </p:txBody>
      </p:sp>
      <p:sp>
        <p:nvSpPr>
          <p:cNvPr id="15" name="Oval 13">
            <a:extLst>
              <a:ext uri="{FF2B5EF4-FFF2-40B4-BE49-F238E27FC236}">
                <a16:creationId xmlns:a16="http://schemas.microsoft.com/office/drawing/2014/main" id="{308D5802-5974-4B10-998E-8D5485F887E0}"/>
              </a:ext>
            </a:extLst>
          </p:cNvPr>
          <p:cNvSpPr>
            <a:spLocks noChangeArrowheads="1"/>
          </p:cNvSpPr>
          <p:nvPr/>
        </p:nvSpPr>
        <p:spPr bwMode="auto">
          <a:xfrm>
            <a:off x="6239669" y="5876199"/>
            <a:ext cx="1752600" cy="761281"/>
          </a:xfrm>
          <a:prstGeom prst="ellipse">
            <a:avLst/>
          </a:prstGeom>
          <a:solidFill>
            <a:schemeClr val="bg1"/>
          </a:solidFill>
          <a:ln w="28575">
            <a:solidFill>
              <a:schemeClr val="bg1">
                <a:lumMod val="85000"/>
              </a:schemeClr>
            </a:solidFill>
            <a:round/>
            <a:headEnd/>
            <a:tailEnd/>
          </a:ln>
        </p:spPr>
        <p:txBody>
          <a:bodyPr wrap="none"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None/>
              <a:defRPr/>
            </a:pPr>
            <a:endParaRPr lang="fr-FR" altLang="nl-BE" sz="1600" b="0" dirty="0">
              <a:solidFill>
                <a:prstClr val="black"/>
              </a:solidFill>
              <a:latin typeface="Arial" panose="020B0604020202020204" pitchFamily="34" charset="0"/>
            </a:endParaRPr>
          </a:p>
        </p:txBody>
      </p:sp>
      <p:sp>
        <p:nvSpPr>
          <p:cNvPr id="74765" name="Rectangle 14">
            <a:extLst>
              <a:ext uri="{FF2B5EF4-FFF2-40B4-BE49-F238E27FC236}">
                <a16:creationId xmlns:a16="http://schemas.microsoft.com/office/drawing/2014/main" id="{4CFE3B88-39AC-46B5-9E2D-8DFF4C561219}"/>
              </a:ext>
            </a:extLst>
          </p:cNvPr>
          <p:cNvSpPr>
            <a:spLocks noChangeArrowheads="1"/>
          </p:cNvSpPr>
          <p:nvPr/>
        </p:nvSpPr>
        <p:spPr bwMode="auto">
          <a:xfrm>
            <a:off x="6087269" y="6047288"/>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fr-FR" altLang="en-US" sz="1200" dirty="0">
                <a:solidFill>
                  <a:srgbClr val="595959"/>
                </a:solidFill>
                <a:latin typeface="Verdana" panose="020B0604030504040204" pitchFamily="34" charset="0"/>
              </a:rPr>
              <a:t>Agences</a:t>
            </a:r>
          </a:p>
        </p:txBody>
      </p:sp>
      <p:sp>
        <p:nvSpPr>
          <p:cNvPr id="17" name="Rectangle 15">
            <a:extLst>
              <a:ext uri="{FF2B5EF4-FFF2-40B4-BE49-F238E27FC236}">
                <a16:creationId xmlns:a16="http://schemas.microsoft.com/office/drawing/2014/main" id="{3F4651F6-F176-4381-84AF-6EF28D004531}"/>
              </a:ext>
            </a:extLst>
          </p:cNvPr>
          <p:cNvSpPr>
            <a:spLocks noChangeArrowheads="1"/>
          </p:cNvSpPr>
          <p:nvPr/>
        </p:nvSpPr>
        <p:spPr bwMode="auto">
          <a:xfrm>
            <a:off x="4829969" y="761208"/>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fr-FR" sz="1200" dirty="0">
                <a:solidFill>
                  <a:prstClr val="black">
                    <a:lumMod val="65000"/>
                    <a:lumOff val="35000"/>
                  </a:prstClr>
                </a:solidFill>
                <a:latin typeface="Verdana" panose="020B0604030504040204" pitchFamily="34" charset="0"/>
              </a:rPr>
              <a:t>Conseil européen</a:t>
            </a:r>
          </a:p>
        </p:txBody>
      </p:sp>
      <p:pic>
        <p:nvPicPr>
          <p:cNvPr id="74767" name="Picture 1">
            <a:extLst>
              <a:ext uri="{FF2B5EF4-FFF2-40B4-BE49-F238E27FC236}">
                <a16:creationId xmlns:a16="http://schemas.microsoft.com/office/drawing/2014/main" id="{380FC52D-13F0-4DCD-B777-ED466DCD963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37075" y="581765"/>
            <a:ext cx="5857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8" name="Picture 1">
            <a:extLst>
              <a:ext uri="{FF2B5EF4-FFF2-40B4-BE49-F238E27FC236}">
                <a16:creationId xmlns:a16="http://schemas.microsoft.com/office/drawing/2014/main" id="{84F199B4-C8E6-4D96-8A7D-BC0C05528D5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59697" y="1151372"/>
            <a:ext cx="7810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9" name="Picture 19">
            <a:extLst>
              <a:ext uri="{FF2B5EF4-FFF2-40B4-BE49-F238E27FC236}">
                <a16:creationId xmlns:a16="http://schemas.microsoft.com/office/drawing/2014/main" id="{BF6D9895-5020-4DB1-9684-50ABDFECF36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45445" y="1078852"/>
            <a:ext cx="54927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0" name="Picture 17">
            <a:extLst>
              <a:ext uri="{FF2B5EF4-FFF2-40B4-BE49-F238E27FC236}">
                <a16:creationId xmlns:a16="http://schemas.microsoft.com/office/drawing/2014/main" id="{6A9DAA6F-1034-4485-87F4-52ED200C739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80117" y="1224442"/>
            <a:ext cx="568325" cy="35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71" name="Picture 12">
            <a:extLst>
              <a:ext uri="{FF2B5EF4-FFF2-40B4-BE49-F238E27FC236}">
                <a16:creationId xmlns:a16="http://schemas.microsoft.com/office/drawing/2014/main" id="{00CF52EB-D0A2-4A2E-9DCD-BBCF5540026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53580" y="2325104"/>
            <a:ext cx="498475" cy="390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73" name="Picture 4">
            <a:extLst>
              <a:ext uri="{FF2B5EF4-FFF2-40B4-BE49-F238E27FC236}">
                <a16:creationId xmlns:a16="http://schemas.microsoft.com/office/drawing/2014/main" id="{6A63BCE4-A92A-401C-A91A-27889871D027}"/>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972969" y="5021339"/>
            <a:ext cx="3762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4" name="Picture 20">
            <a:extLst>
              <a:ext uri="{FF2B5EF4-FFF2-40B4-BE49-F238E27FC236}">
                <a16:creationId xmlns:a16="http://schemas.microsoft.com/office/drawing/2014/main" id="{0C154FFF-0E2E-40FC-8B66-3B4F2BB9354E}"/>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220097" y="5025799"/>
            <a:ext cx="49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5" name="Picture 2">
            <a:extLst>
              <a:ext uri="{FF2B5EF4-FFF2-40B4-BE49-F238E27FC236}">
                <a16:creationId xmlns:a16="http://schemas.microsoft.com/office/drawing/2014/main" id="{051C8D3E-1243-467B-A3A3-05B974167F52}"/>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253580" y="4232703"/>
            <a:ext cx="4683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6" name="Picture 21">
            <a:extLst>
              <a:ext uri="{FF2B5EF4-FFF2-40B4-BE49-F238E27FC236}">
                <a16:creationId xmlns:a16="http://schemas.microsoft.com/office/drawing/2014/main" id="{6F20B0AF-334D-4B3C-B28F-99A0D3A42FF9}"/>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972970" y="4230976"/>
            <a:ext cx="404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8">
            <a:extLst>
              <a:ext uri="{FF2B5EF4-FFF2-40B4-BE49-F238E27FC236}">
                <a16:creationId xmlns:a16="http://schemas.microsoft.com/office/drawing/2014/main" id="{4DB1A453-F932-DC48-BC42-638DE01D0EC2}"/>
              </a:ext>
            </a:extLst>
          </p:cNvPr>
          <p:cNvSpPr>
            <a:spLocks noChangeArrowheads="1"/>
          </p:cNvSpPr>
          <p:nvPr/>
        </p:nvSpPr>
        <p:spPr bwMode="auto">
          <a:xfrm>
            <a:off x="3467747" y="5990139"/>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fr-FR" sz="1200" dirty="0">
                <a:solidFill>
                  <a:prstClr val="black">
                    <a:lumMod val="65000"/>
                    <a:lumOff val="35000"/>
                  </a:prstClr>
                </a:solidFill>
                <a:latin typeface="Verdana" panose="020B0604030504040204" pitchFamily="34" charset="0"/>
              </a:rPr>
              <a:t>Service européen d’action extérieure</a:t>
            </a:r>
          </a:p>
        </p:txBody>
      </p:sp>
      <p:sp>
        <p:nvSpPr>
          <p:cNvPr id="2" name="ZoneTexte 1">
            <a:extLst>
              <a:ext uri="{FF2B5EF4-FFF2-40B4-BE49-F238E27FC236}">
                <a16:creationId xmlns:a16="http://schemas.microsoft.com/office/drawing/2014/main" id="{D648F37F-E852-AC4A-91A4-23488CE231AF}"/>
              </a:ext>
            </a:extLst>
          </p:cNvPr>
          <p:cNvSpPr txBox="1"/>
          <p:nvPr/>
        </p:nvSpPr>
        <p:spPr>
          <a:xfrm>
            <a:off x="4041757" y="298262"/>
            <a:ext cx="3700052" cy="369332"/>
          </a:xfrm>
          <a:prstGeom prst="rect">
            <a:avLst/>
          </a:prstGeom>
          <a:noFill/>
        </p:spPr>
        <p:txBody>
          <a:bodyPr wrap="none" rtlCol="0">
            <a:spAutoFit/>
          </a:bodyPr>
          <a:lstStyle/>
          <a:p>
            <a:pPr algn="ctr"/>
            <a:r>
              <a:rPr lang="fr-FR" dirty="0">
                <a:latin typeface="Neue Haas Grotesk Text Pro" panose="020B0504020202020204" pitchFamily="34" charset="0"/>
              </a:rPr>
              <a:t>Titre I : Les institutions politiques</a:t>
            </a:r>
          </a:p>
        </p:txBody>
      </p:sp>
      <p:sp>
        <p:nvSpPr>
          <p:cNvPr id="3" name="ZoneTexte 2">
            <a:extLst>
              <a:ext uri="{FF2B5EF4-FFF2-40B4-BE49-F238E27FC236}">
                <a16:creationId xmlns:a16="http://schemas.microsoft.com/office/drawing/2014/main" id="{E5091A57-60DB-B64F-BB61-A467321AFCF9}"/>
              </a:ext>
            </a:extLst>
          </p:cNvPr>
          <p:cNvSpPr txBox="1"/>
          <p:nvPr/>
        </p:nvSpPr>
        <p:spPr>
          <a:xfrm>
            <a:off x="3921753" y="2106132"/>
            <a:ext cx="3950120" cy="369332"/>
          </a:xfrm>
          <a:prstGeom prst="rect">
            <a:avLst/>
          </a:prstGeom>
          <a:noFill/>
        </p:spPr>
        <p:txBody>
          <a:bodyPr wrap="none" rtlCol="0">
            <a:spAutoFit/>
          </a:bodyPr>
          <a:lstStyle/>
          <a:p>
            <a:r>
              <a:rPr lang="fr-FR" dirty="0">
                <a:latin typeface="Neue Haas Grotesk Text Pro" panose="020B0504020202020204" pitchFamily="34" charset="0"/>
              </a:rPr>
              <a:t>Titre II : Les institutions de contrôle</a:t>
            </a:r>
          </a:p>
        </p:txBody>
      </p:sp>
      <p:sp>
        <p:nvSpPr>
          <p:cNvPr id="4" name="ZoneTexte 3">
            <a:extLst>
              <a:ext uri="{FF2B5EF4-FFF2-40B4-BE49-F238E27FC236}">
                <a16:creationId xmlns:a16="http://schemas.microsoft.com/office/drawing/2014/main" id="{5C6B0AA5-E2F1-734C-A59C-7BF8114F2099}"/>
              </a:ext>
            </a:extLst>
          </p:cNvPr>
          <p:cNvSpPr txBox="1"/>
          <p:nvPr/>
        </p:nvSpPr>
        <p:spPr>
          <a:xfrm>
            <a:off x="3545935" y="3783566"/>
            <a:ext cx="5051383" cy="369332"/>
          </a:xfrm>
          <a:prstGeom prst="rect">
            <a:avLst/>
          </a:prstGeom>
          <a:noFill/>
        </p:spPr>
        <p:txBody>
          <a:bodyPr wrap="none" rtlCol="0">
            <a:spAutoFit/>
          </a:bodyPr>
          <a:lstStyle/>
          <a:p>
            <a:r>
              <a:rPr lang="fr-FR" dirty="0">
                <a:latin typeface="Neue Haas Grotesk Text Pro" panose="020B0504020202020204" pitchFamily="34" charset="0"/>
              </a:rPr>
              <a:t>Titre III : Les autres institutions et organismes</a:t>
            </a:r>
          </a:p>
        </p:txBody>
      </p:sp>
      <p:sp>
        <p:nvSpPr>
          <p:cNvPr id="28" name="Rectangle 6">
            <a:extLst>
              <a:ext uri="{FF2B5EF4-FFF2-40B4-BE49-F238E27FC236}">
                <a16:creationId xmlns:a16="http://schemas.microsoft.com/office/drawing/2014/main" id="{323792A0-F6C8-294A-B627-120339BB3377}"/>
              </a:ext>
            </a:extLst>
          </p:cNvPr>
          <p:cNvSpPr>
            <a:spLocks noChangeArrowheads="1"/>
          </p:cNvSpPr>
          <p:nvPr/>
        </p:nvSpPr>
        <p:spPr bwMode="auto">
          <a:xfrm>
            <a:off x="6096001" y="2509203"/>
            <a:ext cx="2285999"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80000"/>
              </a:lnSpc>
              <a:spcBef>
                <a:spcPct val="20000"/>
              </a:spcBef>
              <a:defRPr/>
            </a:pPr>
            <a:r>
              <a:rPr lang="fr-FR" sz="1200" dirty="0">
                <a:solidFill>
                  <a:prstClr val="black">
                    <a:lumMod val="65000"/>
                    <a:lumOff val="35000"/>
                  </a:prstClr>
                </a:solidFill>
                <a:latin typeface="Verdana" panose="020B0604030504040204" pitchFamily="34" charset="0"/>
              </a:rPr>
              <a:t>Parquet européen</a:t>
            </a:r>
          </a:p>
        </p:txBody>
      </p:sp>
      <p:pic>
        <p:nvPicPr>
          <p:cNvPr id="74772" name="Picture 15">
            <a:extLst>
              <a:ext uri="{FF2B5EF4-FFF2-40B4-BE49-F238E27FC236}">
                <a16:creationId xmlns:a16="http://schemas.microsoft.com/office/drawing/2014/main" id="{038A97DF-C15B-431E-928B-959358BFB336}"/>
              </a:ext>
            </a:extLst>
          </p:cNvPr>
          <p:cNvPicPr>
            <a:picLocks noChangeAspect="1"/>
          </p:cNvPicPr>
          <p:nvPr/>
        </p:nvPicPr>
        <p:blipFill>
          <a:blip r:embed="rId12" cstate="screen">
            <a:extLst>
              <a:ext uri="{28A0092B-C50C-407E-A947-70E740481C1C}">
                <a14:useLocalDpi xmlns:a14="http://schemas.microsoft.com/office/drawing/2010/main"/>
              </a:ext>
            </a:extLst>
          </a:blip>
          <a:srcRect t="-2219" b="-732"/>
          <a:stretch>
            <a:fillRect/>
          </a:stretch>
        </p:blipFill>
        <p:spPr bwMode="auto">
          <a:xfrm>
            <a:off x="4610747" y="2951692"/>
            <a:ext cx="4635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4">
            <a:extLst>
              <a:ext uri="{FF2B5EF4-FFF2-40B4-BE49-F238E27FC236}">
                <a16:creationId xmlns:a16="http://schemas.microsoft.com/office/drawing/2014/main" id="{0EB4613B-7E97-A1D5-40AF-98CBA2F33F2F}"/>
              </a:ext>
            </a:extLst>
          </p:cNvPr>
          <p:cNvSpPr>
            <a:spLocks noGrp="1"/>
          </p:cNvSpPr>
          <p:nvPr>
            <p:ph type="sldNum" sz="quarter" idx="12"/>
          </p:nvPr>
        </p:nvSpPr>
        <p:spPr>
          <a:xfrm>
            <a:off x="8610600" y="6309678"/>
            <a:ext cx="2743200" cy="411798"/>
          </a:xfrm>
        </p:spPr>
        <p:txBody>
          <a:bodyPr vert="horz" lIns="91440" tIns="45720" rIns="91440" bIns="45720" rtlCol="0" anchor="ctr">
            <a:normAutofit/>
          </a:bodyPr>
          <a:lstStyle/>
          <a:p>
            <a:pPr>
              <a:spcAft>
                <a:spcPts val="600"/>
              </a:spcAft>
              <a:defRPr/>
            </a:pPr>
            <a:fld id="{D6597D8A-9D70-4349-A89F-F075334EEC75}" type="slidenum">
              <a:rPr lang="en-US">
                <a:solidFill>
                  <a:schemeClr val="tx1"/>
                </a:solidFill>
                <a:latin typeface="Calibri" panose="020F0502020204030204"/>
              </a:rPr>
              <a:pPr>
                <a:spcAft>
                  <a:spcPts val="600"/>
                </a:spcAft>
                <a:defRPr/>
              </a:pPr>
              <a:t>4</a:t>
            </a:fld>
            <a:endParaRPr lang="en-US" dirty="0">
              <a:solidFill>
                <a:schemeClr val="tx1"/>
              </a:solidFill>
              <a:latin typeface="Calibri" panose="020F0502020204030204"/>
            </a:endParaRPr>
          </a:p>
        </p:txBody>
      </p:sp>
    </p:spTree>
    <p:extLst>
      <p:ext uri="{BB962C8B-B14F-4D97-AF65-F5344CB8AC3E}">
        <p14:creationId xmlns:p14="http://schemas.microsoft.com/office/powerpoint/2010/main" val="3459486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838200" y="605307"/>
            <a:ext cx="10733468" cy="5868380"/>
          </a:xfrm>
        </p:spPr>
        <p:txBody>
          <a:bodyPr>
            <a:normAutofit/>
          </a:bodyPr>
          <a:lstStyle/>
          <a:p>
            <a:pPr marL="0" indent="0">
              <a:buNone/>
            </a:pPr>
            <a:r>
              <a:rPr lang="fr-FR" sz="3600" b="1" dirty="0">
                <a:latin typeface="Neue Haas Grotesk Text Pro" panose="020B0504020202020204" pitchFamily="34" charset="0"/>
              </a:rPr>
              <a:t>Titre I : Les institutions politiques</a:t>
            </a:r>
          </a:p>
          <a:p>
            <a:pPr marL="0" indent="0">
              <a:buNone/>
            </a:pPr>
            <a:endParaRPr lang="fr-FR" sz="1800" dirty="0">
              <a:latin typeface="Neue Haas Grotesk Text Pro" panose="020B0504020202020204" pitchFamily="34" charset="0"/>
            </a:endParaRPr>
          </a:p>
          <a:p>
            <a:r>
              <a:rPr lang="fr-FR" sz="1800" dirty="0">
                <a:latin typeface="Neue Haas Grotesk Text Pro" panose="020B0504020202020204" pitchFamily="34" charset="0"/>
              </a:rPr>
              <a:t>Institutions « politiques »  : institutions qui participent à ………………. de l’UE. </a:t>
            </a:r>
          </a:p>
          <a:p>
            <a:pPr algn="just"/>
            <a:r>
              <a:rPr lang="fr-FR" sz="1800" dirty="0">
                <a:latin typeface="Neue Haas Grotesk Text Pro" panose="020B0504020202020204" pitchFamily="34" charset="0"/>
              </a:rPr>
              <a:t>4 institutions politiques, </a:t>
            </a:r>
            <a:r>
              <a:rPr lang="fr-FR" sz="1800" b="1" dirty="0">
                <a:solidFill>
                  <a:srgbClr val="C00000"/>
                </a:solidFill>
                <a:latin typeface="Neue Haas Grotesk Text Pro" panose="020B0504020202020204" pitchFamily="34" charset="0"/>
              </a:rPr>
              <a:t>des ………… différentes</a:t>
            </a:r>
            <a:r>
              <a:rPr lang="fr-FR" sz="1800" dirty="0">
                <a:latin typeface="Neue Haas Grotesk Text Pro" panose="020B0504020202020204" pitchFamily="34" charset="0"/>
              </a:rPr>
              <a:t>.</a:t>
            </a:r>
          </a:p>
          <a:p>
            <a:pPr marL="0" indent="0" algn="just">
              <a:buNone/>
            </a:pPr>
            <a:endParaRPr lang="fr-FR" sz="1800" dirty="0">
              <a:latin typeface="Neue Haas Grotesk Text Pro" panose="020B0504020202020204" pitchFamily="34" charset="0"/>
            </a:endParaRPr>
          </a:p>
          <a:p>
            <a:pPr marL="0" indent="0" algn="just">
              <a:buNone/>
            </a:pPr>
            <a:endParaRPr lang="fr-FR" sz="1800" dirty="0">
              <a:latin typeface="Neue Haas Grotesk Text Pro" panose="020B0504020202020204" pitchFamily="34" charset="0"/>
            </a:endParaRPr>
          </a:p>
          <a:p>
            <a:pPr marL="0" indent="0" algn="just">
              <a:buNone/>
            </a:pPr>
            <a:r>
              <a:rPr lang="fr-FR" sz="1800" dirty="0">
                <a:latin typeface="Neue Haas Grotesk Text Pro" panose="020B0504020202020204" pitchFamily="34" charset="0"/>
              </a:rPr>
              <a:t>L’</a:t>
            </a:r>
            <a:r>
              <a:rPr lang="fr-FR" sz="1800" b="1" dirty="0">
                <a:latin typeface="Neue Haas Grotesk Text Pro" panose="020B0504020202020204" pitchFamily="34" charset="0"/>
              </a:rPr>
              <a:t>article 13 TUE </a:t>
            </a:r>
            <a:r>
              <a:rPr lang="fr-FR" sz="1800" dirty="0">
                <a:latin typeface="Neue Haas Grotesk Text Pro" panose="020B0504020202020204" pitchFamily="34" charset="0"/>
              </a:rPr>
              <a:t>les cite selon l’ordre suivant : </a:t>
            </a:r>
          </a:p>
          <a:p>
            <a:pPr marL="457200" indent="-457200" algn="just">
              <a:buFont typeface="+mj-lt"/>
              <a:buAutoNum type="arabicPeriod"/>
            </a:pPr>
            <a:r>
              <a:rPr lang="fr-FR" sz="1800" dirty="0">
                <a:latin typeface="Neue Haas Grotesk Text Pro" panose="020B0504020202020204" pitchFamily="34" charset="0"/>
              </a:rPr>
              <a:t>Le </a:t>
            </a:r>
            <a:r>
              <a:rPr lang="fr-FR" sz="1800" b="1" dirty="0">
                <a:solidFill>
                  <a:srgbClr val="000099"/>
                </a:solidFill>
                <a:latin typeface="Neue Haas Grotesk Text Pro" panose="020B0504020202020204" pitchFamily="34" charset="0"/>
              </a:rPr>
              <a:t>Parlement européen</a:t>
            </a:r>
            <a:r>
              <a:rPr lang="fr-FR" sz="1800" dirty="0">
                <a:latin typeface="Neue Haas Grotesk Text Pro" panose="020B0504020202020204" pitchFamily="34" charset="0"/>
              </a:rPr>
              <a:t>, dont la légitimité est ………………</a:t>
            </a:r>
            <a:endParaRPr lang="fr-FR" sz="1800" b="1" dirty="0">
              <a:latin typeface="Neue Haas Grotesk Text Pro" panose="020B0504020202020204" pitchFamily="34" charset="0"/>
            </a:endParaRPr>
          </a:p>
          <a:p>
            <a:pPr marL="457200" indent="-457200" algn="just">
              <a:buFont typeface="+mj-lt"/>
              <a:buAutoNum type="arabicPeriod"/>
            </a:pPr>
            <a:r>
              <a:rPr lang="fr-FR" sz="1800" dirty="0">
                <a:latin typeface="Neue Haas Grotesk Text Pro" panose="020B0504020202020204" pitchFamily="34" charset="0"/>
              </a:rPr>
              <a:t>Le </a:t>
            </a:r>
            <a:r>
              <a:rPr lang="fr-FR" sz="1800" b="1" dirty="0">
                <a:solidFill>
                  <a:srgbClr val="000099"/>
                </a:solidFill>
                <a:latin typeface="Neue Haas Grotesk Text Pro" panose="020B0504020202020204" pitchFamily="34" charset="0"/>
              </a:rPr>
              <a:t>Conseil européen</a:t>
            </a:r>
            <a:r>
              <a:rPr lang="fr-FR" sz="1800" dirty="0">
                <a:latin typeface="Neue Haas Grotesk Text Pro" panose="020B0504020202020204" pitchFamily="34" charset="0"/>
              </a:rPr>
              <a:t>, dont la légitimité est ……………….., ou ………..</a:t>
            </a:r>
          </a:p>
          <a:p>
            <a:pPr marL="457200" indent="-457200" algn="just">
              <a:buFont typeface="+mj-lt"/>
              <a:buAutoNum type="arabicPeriod"/>
            </a:pPr>
            <a:r>
              <a:rPr lang="fr-FR" sz="1800" dirty="0">
                <a:latin typeface="Neue Haas Grotesk Text Pro" panose="020B0504020202020204" pitchFamily="34" charset="0"/>
              </a:rPr>
              <a:t>Le </a:t>
            </a:r>
            <a:r>
              <a:rPr lang="fr-FR" sz="1800" b="1" dirty="0">
                <a:solidFill>
                  <a:srgbClr val="000099"/>
                </a:solidFill>
                <a:latin typeface="Neue Haas Grotesk Text Pro" panose="020B0504020202020204" pitchFamily="34" charset="0"/>
              </a:rPr>
              <a:t>Conseil</a:t>
            </a:r>
            <a:r>
              <a:rPr lang="fr-FR" sz="1800" dirty="0">
                <a:latin typeface="Neue Haas Grotesk Text Pro" panose="020B0504020202020204" pitchFamily="34" charset="0"/>
              </a:rPr>
              <a:t>, dont la légitimité est …………….</a:t>
            </a:r>
            <a:r>
              <a:rPr lang="fr-FR" sz="1800" b="1" dirty="0">
                <a:latin typeface="Neue Haas Grotesk Text Pro" panose="020B0504020202020204" pitchFamily="34" charset="0"/>
              </a:rPr>
              <a:t> </a:t>
            </a:r>
            <a:r>
              <a:rPr lang="fr-FR" sz="1800" dirty="0">
                <a:latin typeface="Neue Haas Grotesk Text Pro" panose="020B0504020202020204" pitchFamily="34" charset="0"/>
              </a:rPr>
              <a:t>, ou ……………</a:t>
            </a:r>
          </a:p>
          <a:p>
            <a:pPr marL="457200" indent="-457200" algn="just">
              <a:buFont typeface="+mj-lt"/>
              <a:buAutoNum type="arabicPeriod"/>
            </a:pPr>
            <a:r>
              <a:rPr lang="fr-FR" sz="1800" dirty="0">
                <a:latin typeface="Neue Haas Grotesk Text Pro" panose="020B0504020202020204" pitchFamily="34" charset="0"/>
              </a:rPr>
              <a:t>La </a:t>
            </a:r>
            <a:r>
              <a:rPr lang="fr-FR" sz="1800" b="1" dirty="0">
                <a:solidFill>
                  <a:srgbClr val="000099"/>
                </a:solidFill>
                <a:latin typeface="Neue Haas Grotesk Text Pro" panose="020B0504020202020204" pitchFamily="34" charset="0"/>
              </a:rPr>
              <a:t>Commission européenne</a:t>
            </a:r>
            <a:r>
              <a:rPr lang="fr-FR" sz="1800" dirty="0">
                <a:latin typeface="Neue Haas Grotesk Text Pro" panose="020B0504020202020204" pitchFamily="34" charset="0"/>
              </a:rPr>
              <a:t>, dont la légitimité est ………..</a:t>
            </a:r>
          </a:p>
        </p:txBody>
      </p:sp>
      <p:sp>
        <p:nvSpPr>
          <p:cNvPr id="2" name="Espace réservé du numéro de diapositive 4">
            <a:extLst>
              <a:ext uri="{FF2B5EF4-FFF2-40B4-BE49-F238E27FC236}">
                <a16:creationId xmlns:a16="http://schemas.microsoft.com/office/drawing/2014/main" id="{EA9764F1-63D1-5DF5-39E2-F0DA500B8C3C}"/>
              </a:ext>
            </a:extLst>
          </p:cNvPr>
          <p:cNvSpPr>
            <a:spLocks noGrp="1"/>
          </p:cNvSpPr>
          <p:nvPr>
            <p:ph type="sldNum" sz="quarter" idx="12"/>
          </p:nvPr>
        </p:nvSpPr>
        <p:spPr>
          <a:xfrm>
            <a:off x="8610600" y="6309678"/>
            <a:ext cx="2743200" cy="411798"/>
          </a:xfrm>
        </p:spPr>
        <p:txBody>
          <a:bodyPr vert="horz" lIns="91440" tIns="45720" rIns="91440" bIns="45720" rtlCol="0" anchor="ctr">
            <a:normAutofit/>
          </a:bodyPr>
          <a:lstStyle/>
          <a:p>
            <a:pPr>
              <a:spcAft>
                <a:spcPts val="600"/>
              </a:spcAft>
              <a:defRPr/>
            </a:pPr>
            <a:fld id="{D6597D8A-9D70-4349-A89F-F075334EEC75}" type="slidenum">
              <a:rPr lang="en-US">
                <a:solidFill>
                  <a:schemeClr val="tx1"/>
                </a:solidFill>
                <a:latin typeface="Calibri" panose="020F0502020204030204"/>
              </a:rPr>
              <a:pPr>
                <a:spcAft>
                  <a:spcPts val="600"/>
                </a:spcAft>
                <a:defRPr/>
              </a:pPr>
              <a:t>5</a:t>
            </a:fld>
            <a:endParaRPr lang="en-US" dirty="0">
              <a:solidFill>
                <a:schemeClr val="tx1"/>
              </a:solidFill>
              <a:latin typeface="Calibri" panose="020F0502020204030204"/>
            </a:endParaRPr>
          </a:p>
        </p:txBody>
      </p:sp>
    </p:spTree>
    <p:extLst>
      <p:ext uri="{BB962C8B-B14F-4D97-AF65-F5344CB8AC3E}">
        <p14:creationId xmlns:p14="http://schemas.microsoft.com/office/powerpoint/2010/main" val="88905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neige, assis, grand, debout&#10;&#10;Description générée automatiquement">
            <a:extLst>
              <a:ext uri="{FF2B5EF4-FFF2-40B4-BE49-F238E27FC236}">
                <a16:creationId xmlns:a16="http://schemas.microsoft.com/office/drawing/2014/main" id="{A78AAAB6-3AFB-4148-93FC-B8D586712493}"/>
              </a:ext>
            </a:extLst>
          </p:cNvPr>
          <p:cNvPicPr>
            <a:picLocks noChangeAspect="1"/>
          </p:cNvPicPr>
          <p:nvPr/>
        </p:nvPicPr>
        <p:blipFill rotWithShape="1">
          <a:blip r:embed="rId2">
            <a:alphaModFix/>
          </a:blip>
          <a:srcRect l="18451" r="19313" b="-1"/>
          <a:stretch/>
        </p:blipFill>
        <p:spPr>
          <a:xfrm>
            <a:off x="5797543" y="10"/>
            <a:ext cx="6394152" cy="6857990"/>
          </a:xfrm>
          <a:prstGeom prst="rect">
            <a:avLst/>
          </a:prstGeom>
        </p:spPr>
      </p:pic>
      <p:pic>
        <p:nvPicPr>
          <p:cNvPr id="13"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970605" y="819575"/>
            <a:ext cx="7826939" cy="1653564"/>
          </a:xfrm>
        </p:spPr>
        <p:txBody>
          <a:bodyPr anchor="ctr">
            <a:normAutofit/>
          </a:bodyPr>
          <a:lstStyle/>
          <a:p>
            <a:pPr marL="457200" lvl="1" indent="0">
              <a:buNone/>
            </a:pPr>
            <a:r>
              <a:rPr lang="fr-FR" sz="3200" b="1" dirty="0">
                <a:solidFill>
                  <a:srgbClr val="000000"/>
                </a:solidFill>
                <a:latin typeface="Neue Haas Grotesk Text Pro" panose="020B0504020202020204" pitchFamily="34" charset="0"/>
              </a:rPr>
              <a:t>Chapitre I : Le Parlement européen</a:t>
            </a:r>
          </a:p>
        </p:txBody>
      </p:sp>
      <p:sp>
        <p:nvSpPr>
          <p:cNvPr id="2" name="Espace réservé du numéro de diapositive 4">
            <a:extLst>
              <a:ext uri="{FF2B5EF4-FFF2-40B4-BE49-F238E27FC236}">
                <a16:creationId xmlns:a16="http://schemas.microsoft.com/office/drawing/2014/main" id="{924F01D0-D571-77DF-D41E-5387701224E4}"/>
              </a:ext>
            </a:extLst>
          </p:cNvPr>
          <p:cNvSpPr>
            <a:spLocks noGrp="1"/>
          </p:cNvSpPr>
          <p:nvPr>
            <p:ph type="sldNum" sz="quarter" idx="12"/>
          </p:nvPr>
        </p:nvSpPr>
        <p:spPr>
          <a:xfrm>
            <a:off x="8610600" y="6309678"/>
            <a:ext cx="2743200" cy="411798"/>
          </a:xfrm>
        </p:spPr>
        <p:txBody>
          <a:bodyPr vert="horz" lIns="91440" tIns="45720" rIns="91440" bIns="45720" rtlCol="0" anchor="ctr">
            <a:normAutofit/>
          </a:bodyPr>
          <a:lstStyle/>
          <a:p>
            <a:pPr>
              <a:spcAft>
                <a:spcPts val="600"/>
              </a:spcAft>
              <a:defRPr/>
            </a:pPr>
            <a:fld id="{D6597D8A-9D70-4349-A89F-F075334EEC75}" type="slidenum">
              <a:rPr lang="en-US">
                <a:solidFill>
                  <a:srgbClr val="FFFFFF"/>
                </a:solidFill>
                <a:latin typeface="Calibri" panose="020F0502020204030204"/>
              </a:rPr>
              <a:pPr>
                <a:spcAft>
                  <a:spcPts val="600"/>
                </a:spcAft>
                <a:defRPr/>
              </a:pPr>
              <a:t>6</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122898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4810259" y="649480"/>
            <a:ext cx="6555347" cy="5546047"/>
          </a:xfrm>
        </p:spPr>
        <p:txBody>
          <a:bodyPr anchor="ctr">
            <a:normAutofit/>
          </a:bodyPr>
          <a:lstStyle/>
          <a:p>
            <a:pPr marL="0" lvl="1" indent="0">
              <a:buNone/>
            </a:pPr>
            <a:r>
              <a:rPr lang="fr-FR" sz="2000" dirty="0">
                <a:latin typeface="Neue Haas Grotesk Text Pro" panose="020B0504020202020204" pitchFamily="34" charset="0"/>
              </a:rPr>
              <a:t>Appellation évolutive :</a:t>
            </a:r>
          </a:p>
          <a:p>
            <a:pPr lvl="2">
              <a:buFont typeface="Wingdings" panose="05000000000000000000" pitchFamily="2" charset="2"/>
              <a:buChar char="Ø"/>
            </a:pPr>
            <a:r>
              <a:rPr lang="fr-FR" dirty="0">
                <a:latin typeface="Neue Haas Grotesk Text Pro" panose="020B0504020202020204" pitchFamily="34" charset="0"/>
              </a:rPr>
              <a:t> </a:t>
            </a:r>
            <a:r>
              <a:rPr lang="fr-FR" b="1" dirty="0">
                <a:latin typeface="Neue Haas Grotesk Text Pro" panose="020B0504020202020204" pitchFamily="34" charset="0"/>
              </a:rPr>
              <a:t>A l’origine : </a:t>
            </a:r>
            <a:r>
              <a:rPr lang="fr-FR" dirty="0">
                <a:latin typeface="Neue Haas Grotesk Text Pro" panose="020B0504020202020204" pitchFamily="34" charset="0"/>
              </a:rPr>
              <a:t>« </a:t>
            </a:r>
            <a:r>
              <a:rPr lang="fr-FR" b="1" dirty="0">
                <a:latin typeface="Neue Haas Grotesk Text Pro" panose="020B0504020202020204" pitchFamily="34" charset="0"/>
              </a:rPr>
              <a:t>………………</a:t>
            </a:r>
            <a:r>
              <a:rPr lang="fr-FR" dirty="0">
                <a:latin typeface="Neue Haas Grotesk Text Pro" panose="020B0504020202020204" pitchFamily="34" charset="0"/>
              </a:rPr>
              <a:t> »</a:t>
            </a:r>
          </a:p>
          <a:p>
            <a:pPr lvl="2">
              <a:buFont typeface="Wingdings" panose="05000000000000000000" pitchFamily="2" charset="2"/>
              <a:buChar char="Ø"/>
            </a:pPr>
            <a:r>
              <a:rPr lang="fr-FR" dirty="0">
                <a:latin typeface="Neue Haas Grotesk Text Pro" panose="020B0504020202020204" pitchFamily="34" charset="0"/>
              </a:rPr>
              <a:t> </a:t>
            </a:r>
            <a:r>
              <a:rPr lang="fr-FR" b="1" dirty="0">
                <a:latin typeface="Neue Haas Grotesk Text Pro" panose="020B0504020202020204" pitchFamily="34" charset="0"/>
              </a:rPr>
              <a:t>En 1958 : </a:t>
            </a:r>
            <a:r>
              <a:rPr lang="fr-FR" dirty="0">
                <a:latin typeface="Neue Haas Grotesk Text Pro" panose="020B0504020202020204" pitchFamily="34" charset="0"/>
              </a:rPr>
              <a:t> « </a:t>
            </a:r>
            <a:r>
              <a:rPr lang="fr-FR" b="1" dirty="0">
                <a:latin typeface="Neue Haas Grotesk Text Pro" panose="020B0504020202020204" pitchFamily="34" charset="0"/>
              </a:rPr>
              <a:t>………………… </a:t>
            </a:r>
            <a:r>
              <a:rPr lang="fr-FR" dirty="0">
                <a:latin typeface="Neue Haas Grotesk Text Pro" panose="020B0504020202020204" pitchFamily="34" charset="0"/>
              </a:rPr>
              <a:t>».</a:t>
            </a:r>
          </a:p>
          <a:p>
            <a:pPr lvl="2">
              <a:buFont typeface="Wingdings" panose="05000000000000000000" pitchFamily="2" charset="2"/>
              <a:buChar char="Ø"/>
            </a:pPr>
            <a:r>
              <a:rPr lang="fr-FR" dirty="0">
                <a:latin typeface="Neue Haas Grotesk Text Pro" panose="020B0504020202020204" pitchFamily="34" charset="0"/>
              </a:rPr>
              <a:t> En </a:t>
            </a:r>
            <a:r>
              <a:rPr lang="fr-FR" b="1" dirty="0">
                <a:latin typeface="Neue Haas Grotesk Text Pro" panose="020B0504020202020204" pitchFamily="34" charset="0"/>
              </a:rPr>
              <a:t>1962 : </a:t>
            </a:r>
            <a:r>
              <a:rPr lang="fr-FR" dirty="0">
                <a:latin typeface="Neue Haas Grotesk Text Pro" panose="020B0504020202020204" pitchFamily="34" charset="0"/>
              </a:rPr>
              <a:t>« </a:t>
            </a:r>
            <a:r>
              <a:rPr lang="fr-FR" b="1" dirty="0">
                <a:latin typeface="Neue Haas Grotesk Text Pro" panose="020B0504020202020204" pitchFamily="34" charset="0"/>
              </a:rPr>
              <a:t>……………………. </a:t>
            </a:r>
            <a:r>
              <a:rPr lang="fr-FR" dirty="0">
                <a:latin typeface="Neue Haas Grotesk Text Pro" panose="020B0504020202020204" pitchFamily="34" charset="0"/>
              </a:rPr>
              <a:t>». </a:t>
            </a:r>
          </a:p>
          <a:p>
            <a:pPr lvl="2">
              <a:buFont typeface="Wingdings" panose="05000000000000000000" pitchFamily="2" charset="2"/>
              <a:buChar char="Ø"/>
            </a:pPr>
            <a:r>
              <a:rPr lang="fr-FR" dirty="0">
                <a:latin typeface="Neue Haas Grotesk Text Pro" panose="020B0504020202020204" pitchFamily="34" charset="0"/>
              </a:rPr>
              <a:t> </a:t>
            </a:r>
            <a:r>
              <a:rPr lang="fr-FR" b="1" dirty="0">
                <a:latin typeface="Neue Haas Grotesk Text Pro" panose="020B0504020202020204" pitchFamily="34" charset="0"/>
              </a:rPr>
              <a:t>En 1983</a:t>
            </a:r>
            <a:r>
              <a:rPr lang="fr-FR" dirty="0">
                <a:latin typeface="Neue Haas Grotesk Text Pro" panose="020B0504020202020204" pitchFamily="34" charset="0"/>
              </a:rPr>
              <a:t>, (CE de Stuttgart)  « …………………………….. »</a:t>
            </a:r>
          </a:p>
          <a:p>
            <a:pPr lvl="2">
              <a:buFont typeface="Wingdings" panose="05000000000000000000" pitchFamily="2" charset="2"/>
              <a:buChar char="Ø"/>
            </a:pPr>
            <a:r>
              <a:rPr lang="fr-FR" dirty="0">
                <a:latin typeface="Neue Haas Grotesk Text Pro" panose="020B0504020202020204" pitchFamily="34" charset="0"/>
              </a:rPr>
              <a:t> </a:t>
            </a:r>
            <a:r>
              <a:rPr lang="fr-FR" b="1" dirty="0">
                <a:latin typeface="Neue Haas Grotesk Text Pro" panose="020B0504020202020204" pitchFamily="34" charset="0"/>
              </a:rPr>
              <a:t>En 1986</a:t>
            </a:r>
            <a:r>
              <a:rPr lang="fr-FR" dirty="0">
                <a:latin typeface="Neue Haas Grotesk Text Pro" panose="020B0504020202020204" pitchFamily="34" charset="0"/>
              </a:rPr>
              <a:t>, </a:t>
            </a:r>
            <a:r>
              <a:rPr lang="fr-FR" b="1" dirty="0">
                <a:latin typeface="Neue Haas Grotesk Text Pro" panose="020B0504020202020204" pitchFamily="34" charset="0"/>
              </a:rPr>
              <a:t>Acte unique européen : </a:t>
            </a:r>
          </a:p>
          <a:p>
            <a:pPr lvl="2">
              <a:buFont typeface="Wingdings" panose="05000000000000000000" pitchFamily="2" charset="2"/>
              <a:buChar char="Ø"/>
            </a:pPr>
            <a:endParaRPr lang="fr-FR" b="1" dirty="0">
              <a:latin typeface="Neue Haas Grotesk Text Pro" panose="020B0504020202020204" pitchFamily="34" charset="0"/>
            </a:endParaRPr>
          </a:p>
          <a:p>
            <a:pPr marL="0" lvl="1" indent="0">
              <a:buNone/>
            </a:pPr>
            <a:r>
              <a:rPr lang="fr-FR" sz="2000" dirty="0">
                <a:latin typeface="Neue Haas Grotesk Text Pro" panose="020B0504020202020204" pitchFamily="34" charset="0"/>
              </a:rPr>
              <a:t>Evolution également de ………….. </a:t>
            </a:r>
          </a:p>
          <a:p>
            <a:pPr lvl="2">
              <a:buFont typeface="Wingdings" panose="05000000000000000000" pitchFamily="2" charset="2"/>
              <a:buChar char="Ø"/>
            </a:pPr>
            <a:endParaRPr lang="fr-FR" dirty="0">
              <a:latin typeface="Neue Haas Grotesk Text Pro" panose="020B0504020202020204" pitchFamily="34" charset="0"/>
            </a:endParaRPr>
          </a:p>
        </p:txBody>
      </p:sp>
      <p:sp>
        <p:nvSpPr>
          <p:cNvPr id="2" name="Espace réservé du numéro de diapositive 4">
            <a:extLst>
              <a:ext uri="{FF2B5EF4-FFF2-40B4-BE49-F238E27FC236}">
                <a16:creationId xmlns:a16="http://schemas.microsoft.com/office/drawing/2014/main" id="{4F850119-33CE-0275-0B56-47B9A4D922F3}"/>
              </a:ext>
            </a:extLst>
          </p:cNvPr>
          <p:cNvSpPr>
            <a:spLocks noGrp="1"/>
          </p:cNvSpPr>
          <p:nvPr>
            <p:ph type="sldNum" sz="quarter" idx="12"/>
          </p:nvPr>
        </p:nvSpPr>
        <p:spPr>
          <a:xfrm>
            <a:off x="11704320" y="6455664"/>
            <a:ext cx="448056" cy="365125"/>
          </a:xfrm>
        </p:spPr>
        <p:txBody>
          <a:bodyPr vert="horz" lIns="91440" tIns="45720" rIns="91440" bIns="45720" rtlCol="0">
            <a:normAutofit/>
          </a:bodyPr>
          <a:lstStyle/>
          <a:p>
            <a:pPr>
              <a:spcAft>
                <a:spcPts val="600"/>
              </a:spcAft>
              <a:defRPr/>
            </a:pPr>
            <a:fld id="{D6597D8A-9D70-4349-A89F-F075334EEC75}" type="slidenum">
              <a:rPr lang="en-US" sz="1100">
                <a:solidFill>
                  <a:schemeClr val="tx1">
                    <a:lumMod val="50000"/>
                    <a:lumOff val="50000"/>
                  </a:schemeClr>
                </a:solidFill>
                <a:latin typeface="Calibri" panose="020F0502020204030204"/>
              </a:rPr>
              <a:pPr>
                <a:spcAft>
                  <a:spcPts val="600"/>
                </a:spcAft>
                <a:defRPr/>
              </a:pPr>
              <a:t>7</a:t>
            </a:fld>
            <a:endParaRPr lang="en-US" sz="110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1451382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4">
            <a:extLst>
              <a:ext uri="{FF2B5EF4-FFF2-40B4-BE49-F238E27FC236}">
                <a16:creationId xmlns:a16="http://schemas.microsoft.com/office/drawing/2014/main" id="{0CB9D323-7FF9-08F5-B051-EC51E791DDFC}"/>
              </a:ext>
            </a:extLst>
          </p:cNvPr>
          <p:cNvSpPr>
            <a:spLocks noGrp="1"/>
          </p:cNvSpPr>
          <p:nvPr>
            <p:ph type="sldNum" sz="quarter" idx="12"/>
          </p:nvPr>
        </p:nvSpPr>
        <p:spPr>
          <a:xfrm>
            <a:off x="8610600" y="6309678"/>
            <a:ext cx="2743200" cy="411798"/>
          </a:xfrm>
        </p:spPr>
        <p:txBody>
          <a:bodyPr vert="horz" lIns="91440" tIns="45720" rIns="91440" bIns="45720" rtlCol="0" anchor="ctr">
            <a:normAutofit/>
          </a:bodyPr>
          <a:lstStyle/>
          <a:p>
            <a:pPr>
              <a:spcAft>
                <a:spcPts val="600"/>
              </a:spcAft>
              <a:defRPr/>
            </a:pPr>
            <a:fld id="{D6597D8A-9D70-4349-A89F-F075334EEC75}" type="slidenum">
              <a:rPr lang="en-US">
                <a:solidFill>
                  <a:schemeClr val="tx1"/>
                </a:solidFill>
                <a:latin typeface="Calibri" panose="020F0502020204030204"/>
              </a:rPr>
              <a:pPr>
                <a:spcAft>
                  <a:spcPts val="600"/>
                </a:spcAft>
                <a:defRPr/>
              </a:pPr>
              <a:t>8</a:t>
            </a:fld>
            <a:endParaRPr lang="en-US" dirty="0">
              <a:solidFill>
                <a:schemeClr val="tx1"/>
              </a:solidFill>
              <a:latin typeface="Calibri" panose="020F0502020204030204"/>
            </a:endParaRPr>
          </a:p>
        </p:txBody>
      </p:sp>
      <p:sp>
        <p:nvSpPr>
          <p:cNvPr id="4" name="Rectangle 3">
            <a:extLst>
              <a:ext uri="{FF2B5EF4-FFF2-40B4-BE49-F238E27FC236}">
                <a16:creationId xmlns:a16="http://schemas.microsoft.com/office/drawing/2014/main" id="{0B5395FC-AD48-E23A-9AED-E464DCAB2C34}"/>
              </a:ext>
            </a:extLst>
          </p:cNvPr>
          <p:cNvSpPr/>
          <p:nvPr/>
        </p:nvSpPr>
        <p:spPr>
          <a:xfrm>
            <a:off x="860212" y="844973"/>
            <a:ext cx="4192695" cy="4566920"/>
          </a:xfrm>
          <a:prstGeom prst="rect">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sz="1600" b="1" i="0" dirty="0">
                <a:solidFill>
                  <a:srgbClr val="000000"/>
                </a:solidFill>
                <a:effectLst/>
                <a:latin typeface="Tahoma" panose="020B0604030504040204" pitchFamily="34" charset="0"/>
              </a:rPr>
              <a:t>Article 13 TUE</a:t>
            </a:r>
          </a:p>
          <a:p>
            <a:pPr algn="just">
              <a:spcAft>
                <a:spcPts val="600"/>
              </a:spcAft>
            </a:pPr>
            <a:r>
              <a:rPr lang="fr-FR" sz="1600" b="0" i="0" dirty="0">
                <a:solidFill>
                  <a:srgbClr val="000000"/>
                </a:solidFill>
                <a:effectLst/>
                <a:latin typeface="Tahoma" panose="020B0604030504040204" pitchFamily="34" charset="0"/>
              </a:rPr>
              <a:t>1. L'Union dispose d'un cadre institutionnel visant à promouvoir ses valeurs, poursuivre ses objectifs, servir ses intérêts, ceux de ses citoyens, et ceux des États membres, ainsi qu'à assurer la cohérence, l'efficacité et la continuité de ses politiques et de ses actions.</a:t>
            </a:r>
          </a:p>
          <a:p>
            <a:pPr algn="l"/>
            <a:r>
              <a:rPr lang="fr-FR" sz="1600" b="0" i="0" dirty="0">
                <a:solidFill>
                  <a:srgbClr val="000000"/>
                </a:solidFill>
                <a:effectLst/>
                <a:latin typeface="Tahoma" panose="020B0604030504040204" pitchFamily="34" charset="0"/>
              </a:rPr>
              <a:t>Les institutions de l'Union sont:</a:t>
            </a:r>
          </a:p>
          <a:p>
            <a:pPr algn="l"/>
            <a:r>
              <a:rPr lang="fr-FR" sz="1600" b="0" i="0" dirty="0">
                <a:solidFill>
                  <a:srgbClr val="000000"/>
                </a:solidFill>
                <a:effectLst/>
                <a:latin typeface="Tahoma" panose="020B0604030504040204" pitchFamily="34" charset="0"/>
              </a:rPr>
              <a:t>- le Parlement européen,</a:t>
            </a:r>
          </a:p>
          <a:p>
            <a:pPr algn="l"/>
            <a:r>
              <a:rPr lang="fr-FR" sz="1600" b="0" i="0" dirty="0">
                <a:solidFill>
                  <a:srgbClr val="000000"/>
                </a:solidFill>
                <a:effectLst/>
                <a:latin typeface="Tahoma" panose="020B0604030504040204" pitchFamily="34" charset="0"/>
              </a:rPr>
              <a:t>- le Conseil européen,</a:t>
            </a:r>
          </a:p>
          <a:p>
            <a:pPr algn="l"/>
            <a:r>
              <a:rPr lang="fr-FR" sz="1600" b="0" i="0" dirty="0">
                <a:solidFill>
                  <a:srgbClr val="000000"/>
                </a:solidFill>
                <a:effectLst/>
                <a:latin typeface="Tahoma" panose="020B0604030504040204" pitchFamily="34" charset="0"/>
              </a:rPr>
              <a:t>- le Conseil,</a:t>
            </a:r>
          </a:p>
          <a:p>
            <a:pPr algn="l"/>
            <a:r>
              <a:rPr lang="fr-FR" sz="1600" b="0" i="0" dirty="0">
                <a:solidFill>
                  <a:srgbClr val="000000"/>
                </a:solidFill>
                <a:effectLst/>
                <a:latin typeface="Tahoma" panose="020B0604030504040204" pitchFamily="34" charset="0"/>
              </a:rPr>
              <a:t>- la Commission européenne (ci-après dénommée "Commission"),</a:t>
            </a:r>
          </a:p>
          <a:p>
            <a:pPr algn="l"/>
            <a:r>
              <a:rPr lang="fr-FR" sz="1600" b="0" i="0" dirty="0">
                <a:solidFill>
                  <a:srgbClr val="000000"/>
                </a:solidFill>
                <a:effectLst/>
                <a:latin typeface="Tahoma" panose="020B0604030504040204" pitchFamily="34" charset="0"/>
              </a:rPr>
              <a:t>- la Cour de justice de l'Union européenne,</a:t>
            </a:r>
          </a:p>
          <a:p>
            <a:pPr algn="l"/>
            <a:r>
              <a:rPr lang="fr-FR" sz="1600" b="0" i="0" dirty="0">
                <a:solidFill>
                  <a:srgbClr val="000000"/>
                </a:solidFill>
                <a:effectLst/>
                <a:latin typeface="Tahoma" panose="020B0604030504040204" pitchFamily="34" charset="0"/>
              </a:rPr>
              <a:t>- la Banque centrale européenne,</a:t>
            </a:r>
          </a:p>
          <a:p>
            <a:pPr algn="l"/>
            <a:r>
              <a:rPr lang="fr-FR" sz="1600" b="0" i="0" dirty="0">
                <a:solidFill>
                  <a:srgbClr val="000000"/>
                </a:solidFill>
                <a:effectLst/>
                <a:latin typeface="Tahoma" panose="020B0604030504040204" pitchFamily="34" charset="0"/>
              </a:rPr>
              <a:t>- la Cour des comptes.</a:t>
            </a:r>
          </a:p>
        </p:txBody>
      </p:sp>
      <p:sp>
        <p:nvSpPr>
          <p:cNvPr id="5" name="Rectangle 4">
            <a:extLst>
              <a:ext uri="{FF2B5EF4-FFF2-40B4-BE49-F238E27FC236}">
                <a16:creationId xmlns:a16="http://schemas.microsoft.com/office/drawing/2014/main" id="{DCAB332E-70A1-190F-2357-1053A802CE3C}"/>
              </a:ext>
            </a:extLst>
          </p:cNvPr>
          <p:cNvSpPr/>
          <p:nvPr/>
        </p:nvSpPr>
        <p:spPr>
          <a:xfrm>
            <a:off x="5195147" y="844974"/>
            <a:ext cx="5984242" cy="4871720"/>
          </a:xfrm>
          <a:prstGeom prst="rect">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sz="1600" b="1" i="0" dirty="0">
                <a:solidFill>
                  <a:srgbClr val="000000"/>
                </a:solidFill>
                <a:effectLst/>
                <a:latin typeface="Tahoma" panose="020B0604030504040204" pitchFamily="34" charset="0"/>
              </a:rPr>
              <a:t>Article 14</a:t>
            </a:r>
          </a:p>
          <a:p>
            <a:pPr algn="just">
              <a:spcAft>
                <a:spcPts val="600"/>
              </a:spcAft>
            </a:pPr>
            <a:r>
              <a:rPr lang="fr-FR" sz="1600" b="0" i="0" dirty="0">
                <a:solidFill>
                  <a:srgbClr val="000000"/>
                </a:solidFill>
                <a:effectLst/>
                <a:latin typeface="Tahoma" panose="020B0604030504040204" pitchFamily="34" charset="0"/>
              </a:rPr>
              <a:t>1. Le Parlement européen exerce, conjointement avec le Conseil, les fonctions législative et budgétaire. Il exerce des fonctions de contrôle politique et consultatives conformément aux conditions prévues par les traités. Il élit le président de la Commission.</a:t>
            </a:r>
          </a:p>
          <a:p>
            <a:pPr algn="just">
              <a:spcAft>
                <a:spcPts val="600"/>
              </a:spcAft>
            </a:pPr>
            <a:r>
              <a:rPr lang="fr-FR" sz="1600" b="0" i="0" dirty="0">
                <a:solidFill>
                  <a:srgbClr val="000000"/>
                </a:solidFill>
                <a:effectLst/>
                <a:latin typeface="Tahoma" panose="020B0604030504040204" pitchFamily="34" charset="0"/>
              </a:rPr>
              <a:t>2. Le Parlement européen est composé de représentants des citoyens de l'Union. Leur nombre ne dépasse pas sept cent cinquante, plus le président. La représentation des citoyens est assurée de façon dégressivement proportionnelle, avec un seuil minimum de six membres par État membre. Aucun État membre ne se voit attribuer plus de quatre-vingt seize sièges.</a:t>
            </a:r>
          </a:p>
          <a:p>
            <a:pPr algn="just">
              <a:spcAft>
                <a:spcPts val="600"/>
              </a:spcAft>
            </a:pPr>
            <a:r>
              <a:rPr lang="fr-FR" sz="1600" b="0" i="0" dirty="0">
                <a:solidFill>
                  <a:srgbClr val="000000"/>
                </a:solidFill>
                <a:effectLst/>
                <a:latin typeface="Tahoma" panose="020B0604030504040204" pitchFamily="34" charset="0"/>
              </a:rPr>
              <a:t>Le Conseil européen adopte à l'unanimité, sur initiative du Parlement européen et avec son approbation, une décision fixant la composition du Parlement européen, dans le respect des principes visés au premier alinéa.</a:t>
            </a:r>
          </a:p>
          <a:p>
            <a:pPr algn="just">
              <a:spcAft>
                <a:spcPts val="600"/>
              </a:spcAft>
            </a:pPr>
            <a:r>
              <a:rPr lang="fr-FR" sz="1600" b="0" i="0" dirty="0">
                <a:solidFill>
                  <a:srgbClr val="000000"/>
                </a:solidFill>
                <a:effectLst/>
                <a:latin typeface="Tahoma" panose="020B0604030504040204" pitchFamily="34" charset="0"/>
              </a:rPr>
              <a:t>3. Les membres du Parlement européen sont élus au suffrage universel direct, libre et secret, pour un mandat de cinq ans.</a:t>
            </a:r>
          </a:p>
        </p:txBody>
      </p:sp>
    </p:spTree>
    <p:extLst>
      <p:ext uri="{BB962C8B-B14F-4D97-AF65-F5344CB8AC3E}">
        <p14:creationId xmlns:p14="http://schemas.microsoft.com/office/powerpoint/2010/main" val="3178823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8" name="Rectangle 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692943" y="1085850"/>
            <a:ext cx="6693694" cy="3613149"/>
          </a:xfrm>
        </p:spPr>
        <p:txBody>
          <a:bodyPr anchor="ctr">
            <a:normAutofit/>
          </a:bodyPr>
          <a:lstStyle/>
          <a:p>
            <a:pPr marL="914400" lvl="2" indent="0">
              <a:buNone/>
            </a:pPr>
            <a:r>
              <a:rPr lang="fr-FR" b="1" dirty="0">
                <a:latin typeface="Neue Haas Grotesk Text Pro" panose="020B0504020202020204" pitchFamily="34" charset="0"/>
              </a:rPr>
              <a:t>Section 1. Désignation des parlementaires européens</a:t>
            </a:r>
          </a:p>
        </p:txBody>
      </p:sp>
      <p:pic>
        <p:nvPicPr>
          <p:cNvPr id="5" name="Image 4">
            <a:extLst>
              <a:ext uri="{FF2B5EF4-FFF2-40B4-BE49-F238E27FC236}">
                <a16:creationId xmlns:a16="http://schemas.microsoft.com/office/drawing/2014/main" id="{66B9535B-7808-AA0F-E70A-0690E3D60DEF}"/>
              </a:ext>
            </a:extLst>
          </p:cNvPr>
          <p:cNvPicPr>
            <a:picLocks noChangeAspect="1"/>
          </p:cNvPicPr>
          <p:nvPr/>
        </p:nvPicPr>
        <p:blipFill rotWithShape="1">
          <a:blip r:embed="rId2"/>
          <a:srcRect l="26789" r="13811" b="-2"/>
          <a:stretch/>
        </p:blipFill>
        <p:spPr>
          <a:xfrm>
            <a:off x="6096000" y="1"/>
            <a:ext cx="6102825" cy="6858000"/>
          </a:xfrm>
          <a:prstGeom prst="rect">
            <a:avLst/>
          </a:prstGeom>
        </p:spPr>
      </p:pic>
      <p:sp>
        <p:nvSpPr>
          <p:cNvPr id="2" name="Espace réservé du numéro de diapositive 4">
            <a:extLst>
              <a:ext uri="{FF2B5EF4-FFF2-40B4-BE49-F238E27FC236}">
                <a16:creationId xmlns:a16="http://schemas.microsoft.com/office/drawing/2014/main" id="{C2B6C57C-4E62-BABD-5447-4C1535B61278}"/>
              </a:ext>
            </a:extLst>
          </p:cNvPr>
          <p:cNvSpPr>
            <a:spLocks noGrp="1"/>
          </p:cNvSpPr>
          <p:nvPr>
            <p:ph type="sldNum" sz="quarter" idx="12"/>
          </p:nvPr>
        </p:nvSpPr>
        <p:spPr>
          <a:xfrm>
            <a:off x="8732520" y="6356350"/>
            <a:ext cx="3200400" cy="365125"/>
          </a:xfrm>
        </p:spPr>
        <p:txBody>
          <a:bodyPr vert="horz" lIns="91440" tIns="45720" rIns="91440" bIns="45720" rtlCol="0">
            <a:normAutofit/>
          </a:bodyPr>
          <a:lstStyle/>
          <a:p>
            <a:pPr>
              <a:spcAft>
                <a:spcPts val="600"/>
              </a:spcAft>
              <a:defRPr/>
            </a:pPr>
            <a:fld id="{D6597D8A-9D70-4349-A89F-F075334EEC75}" type="slidenum">
              <a:rPr lang="en-US">
                <a:solidFill>
                  <a:srgbClr val="FFFFFF"/>
                </a:solidFill>
                <a:latin typeface="Calibri" panose="020F0502020204030204"/>
              </a:rPr>
              <a:pPr>
                <a:spcAft>
                  <a:spcPts val="600"/>
                </a:spcAft>
                <a:defRPr/>
              </a:pPr>
              <a:t>9</a:t>
            </a:fld>
            <a:endParaRPr lang="en-US">
              <a:solidFill>
                <a:srgbClr val="FFFFFF"/>
              </a:solidFill>
              <a:latin typeface="Calibri" panose="020F0502020204030204"/>
            </a:endParaRPr>
          </a:p>
        </p:txBody>
      </p:sp>
    </p:spTree>
    <p:extLst>
      <p:ext uri="{BB962C8B-B14F-4D97-AF65-F5344CB8AC3E}">
        <p14:creationId xmlns:p14="http://schemas.microsoft.com/office/powerpoint/2010/main" val="110813683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21e9783-d0a0-48f8-850e-0b081b46d788}" enabled="0" method="" siteId="{e21e9783-d0a0-48f8-850e-0b081b46d788}" removed="1"/>
</clbl:labelList>
</file>

<file path=docProps/app.xml><?xml version="1.0" encoding="utf-8"?>
<Properties xmlns="http://schemas.openxmlformats.org/officeDocument/2006/extended-properties" xmlns:vt="http://schemas.openxmlformats.org/officeDocument/2006/docPropsVTypes">
  <TotalTime>1072</TotalTime>
  <Words>1972</Words>
  <Application>Microsoft Office PowerPoint</Application>
  <PresentationFormat>Grand écran</PresentationFormat>
  <Paragraphs>287</Paragraphs>
  <Slides>33</Slides>
  <Notes>1</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33</vt:i4>
      </vt:variant>
    </vt:vector>
  </HeadingPairs>
  <TitlesOfParts>
    <vt:vector size="45" baseType="lpstr">
      <vt:lpstr>Arial</vt:lpstr>
      <vt:lpstr>Book Antiqua</vt:lpstr>
      <vt:lpstr>Calibri</vt:lpstr>
      <vt:lpstr>Calibri Light</vt:lpstr>
      <vt:lpstr>Neue Haas Grotesk Text Pro</vt:lpstr>
      <vt:lpstr>Tahoma</vt:lpstr>
      <vt:lpstr>Times New Roman</vt:lpstr>
      <vt:lpstr>Verdana</vt:lpstr>
      <vt:lpstr>Wingdings</vt:lpstr>
      <vt:lpstr>Thème Office</vt:lpstr>
      <vt:lpstr>Thème Office</vt:lpstr>
      <vt:lpstr>Thème Office</vt:lpstr>
      <vt:lpstr>Droit institutionnel  de l’Union européenne      Cours magistral de M. Damien Bouvier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Damien BOUVIER</dc:creator>
  <cp:lastModifiedBy>Damien Bouvier</cp:lastModifiedBy>
  <cp:revision>34</cp:revision>
  <dcterms:created xsi:type="dcterms:W3CDTF">2019-11-27T08:24:12Z</dcterms:created>
  <dcterms:modified xsi:type="dcterms:W3CDTF">2025-02-17T11:23:52Z</dcterms:modified>
</cp:coreProperties>
</file>